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7"/>
  </p:notesMasterIdLst>
  <p:sldIdLst>
    <p:sldId id="282" r:id="rId2"/>
    <p:sldId id="483" r:id="rId3"/>
    <p:sldId id="484" r:id="rId4"/>
    <p:sldId id="482" r:id="rId5"/>
    <p:sldId id="362" r:id="rId6"/>
    <p:sldId id="327" r:id="rId7"/>
    <p:sldId id="353" r:id="rId8"/>
    <p:sldId id="354" r:id="rId9"/>
    <p:sldId id="355" r:id="rId10"/>
    <p:sldId id="356" r:id="rId11"/>
    <p:sldId id="363" r:id="rId12"/>
    <p:sldId id="358" r:id="rId13"/>
    <p:sldId id="364" r:id="rId14"/>
    <p:sldId id="365" r:id="rId15"/>
    <p:sldId id="366" r:id="rId16"/>
    <p:sldId id="367" r:id="rId17"/>
    <p:sldId id="368" r:id="rId18"/>
    <p:sldId id="277" r:id="rId19"/>
    <p:sldId id="1772" r:id="rId20"/>
    <p:sldId id="1607" r:id="rId21"/>
    <p:sldId id="1773" r:id="rId22"/>
    <p:sldId id="1774" r:id="rId23"/>
    <p:sldId id="1775" r:id="rId24"/>
    <p:sldId id="1776" r:id="rId25"/>
    <p:sldId id="269" r:id="rId26"/>
    <p:sldId id="270" r:id="rId27"/>
    <p:sldId id="271" r:id="rId28"/>
    <p:sldId id="1777" r:id="rId29"/>
    <p:sldId id="1778" r:id="rId30"/>
    <p:sldId id="1779" r:id="rId31"/>
    <p:sldId id="1780" r:id="rId32"/>
    <p:sldId id="1781" r:id="rId33"/>
    <p:sldId id="1782" r:id="rId34"/>
    <p:sldId id="1783" r:id="rId35"/>
    <p:sldId id="1784" r:id="rId36"/>
    <p:sldId id="1785" r:id="rId37"/>
    <p:sldId id="1786" r:id="rId38"/>
    <p:sldId id="1787" r:id="rId39"/>
    <p:sldId id="278" r:id="rId40"/>
    <p:sldId id="304" r:id="rId41"/>
    <p:sldId id="280" r:id="rId42"/>
    <p:sldId id="281" r:id="rId43"/>
    <p:sldId id="312" r:id="rId44"/>
    <p:sldId id="311" r:id="rId45"/>
    <p:sldId id="284" r:id="rId46"/>
  </p:sldIdLst>
  <p:sldSz cx="18288000" cy="10287000"/>
  <p:notesSz cx="6858000" cy="9144000"/>
  <p:embeddedFontLst>
    <p:embeddedFont>
      <p:font typeface="Helvetica World" panose="020B0604020202020204" charset="-128"/>
      <p:regular r:id="rId48"/>
    </p:embeddedFont>
    <p:embeddedFont>
      <p:font typeface="Helvetica World Bold" panose="020B0604020202020204" charset="-128"/>
      <p:regular r:id="rId49"/>
    </p:embeddedFont>
    <p:embeddedFont>
      <p:font typeface="Helvetica World Italics" panose="020B0604020202020204" charset="-128"/>
      <p:regular r:id="rId50"/>
    </p:embeddedFont>
    <p:embeddedFont>
      <p:font typeface="Aptos" panose="020B0004020202020204" pitchFamily="34" charset="0"/>
      <p:regular r:id="rId51"/>
    </p:embeddedFont>
    <p:embeddedFont>
      <p:font typeface="Calibri" panose="020F0502020204030204" pitchFamily="34" charset="0"/>
      <p:regular r:id="rId52"/>
      <p:bold r:id="rId53"/>
      <p:italic r:id="rId54"/>
      <p:boldItalic r:id="rId55"/>
    </p:embeddedFont>
    <p:embeddedFont>
      <p:font typeface="Verdana" panose="020B0604030504040204" pitchFamily="34" charset="0"/>
      <p:regular r:id="rId56"/>
      <p:bold r:id="rId57"/>
      <p:italic r:id="rId58"/>
      <p:boldItalic r:id="rId59"/>
    </p:embeddedFont>
    <p:embeddedFont>
      <p:font typeface="Verdana 2" panose="020B0604020202020204" charset="0"/>
      <p:regular r:id="rId60"/>
    </p:embeddedFont>
    <p:embeddedFont>
      <p:font typeface="Verdana 3" panose="020B06040305040B0204" charset="0"/>
      <p:regular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14" autoAdjust="0"/>
    <p:restoredTop sz="95033" autoAdjust="0"/>
  </p:normalViewPr>
  <p:slideViewPr>
    <p:cSldViewPr>
      <p:cViewPr varScale="1">
        <p:scale>
          <a:sx n="72" d="100"/>
          <a:sy n="72" d="100"/>
        </p:scale>
        <p:origin x="798"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26077"/>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6.fntdata"/><Relationship Id="rId58" Type="http://schemas.openxmlformats.org/officeDocument/2006/relationships/font" Target="fonts/font11.fntdata"/><Relationship Id="rId5" Type="http://schemas.openxmlformats.org/officeDocument/2006/relationships/slide" Target="slides/slide4.xml"/><Relationship Id="rId61" Type="http://schemas.openxmlformats.org/officeDocument/2006/relationships/font" Target="fonts/font14.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7.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C2E920-5EEC-4CDF-B5AE-419279C42FA2}" type="doc">
      <dgm:prSet loTypeId="urn:microsoft.com/office/officeart/2005/8/layout/orgChart1" loCatId="hierarchy" qsTypeId="urn:microsoft.com/office/officeart/2005/8/quickstyle/simple5" qsCatId="simple" csTypeId="urn:microsoft.com/office/officeart/2005/8/colors/accent1_2" csCatId="accent1" phldr="1"/>
      <dgm:spPr/>
      <dgm:t>
        <a:bodyPr/>
        <a:lstStyle/>
        <a:p>
          <a:endParaRPr lang="en-US"/>
        </a:p>
      </dgm:t>
    </dgm:pt>
    <dgm:pt modelId="{7F324CA2-5BFF-403A-9643-19AA1E1406A0}">
      <dgm:prSet phldrT="[Text]" custT="1"/>
      <dgm:spPr>
        <a:solidFill>
          <a:schemeClr val="accent5"/>
        </a:solidFill>
        <a:ln>
          <a:solidFill>
            <a:schemeClr val="bg1"/>
          </a:solidFill>
        </a:ln>
      </dgm:spPr>
      <dgm:t>
        <a:bodyPr/>
        <a:lstStyle/>
        <a:p>
          <a:r>
            <a:rPr lang="en-US" sz="2000" b="1" dirty="0">
              <a:solidFill>
                <a:schemeClr val="tx1"/>
              </a:solidFill>
              <a:latin typeface="Verdana 2" panose="020B0604020202020204" charset="0"/>
              <a:ea typeface="Calibri" panose="020F0502020204030204" pitchFamily="34" charset="0"/>
              <a:cs typeface="Verdana 2" panose="020B0604020202020204" charset="0"/>
            </a:rPr>
            <a:t>Strategic Priorities</a:t>
          </a:r>
        </a:p>
      </dgm:t>
    </dgm:pt>
    <dgm:pt modelId="{EA5BC469-5434-4697-90AF-46E158718016}" type="parTrans" cxnId="{AD93F3E6-FFA9-4237-A4E2-2F574CFBE77F}">
      <dgm:prSet/>
      <dgm:spPr/>
      <dgm:t>
        <a:bodyPr/>
        <a:lstStyle/>
        <a:p>
          <a:endParaRPr lang="en-US">
            <a:solidFill>
              <a:schemeClr val="tx1"/>
            </a:solidFill>
          </a:endParaRPr>
        </a:p>
      </dgm:t>
    </dgm:pt>
    <dgm:pt modelId="{4C2CF615-9381-4BCC-B95E-45310B63F74D}" type="sibTrans" cxnId="{AD93F3E6-FFA9-4237-A4E2-2F574CFBE77F}">
      <dgm:prSet/>
      <dgm:spPr/>
      <dgm:t>
        <a:bodyPr/>
        <a:lstStyle/>
        <a:p>
          <a:endParaRPr lang="en-US">
            <a:solidFill>
              <a:schemeClr val="tx1"/>
            </a:solidFill>
          </a:endParaRPr>
        </a:p>
      </dgm:t>
    </dgm:pt>
    <dgm:pt modelId="{9276439B-D1CF-4869-A028-BC8AB66EEF15}">
      <dgm:prSet phldrT="[Text]" custT="1"/>
      <dgm:spPr>
        <a:solidFill>
          <a:schemeClr val="bg1">
            <a:lumMod val="85000"/>
          </a:schemeClr>
        </a:solidFill>
      </dgm:spPr>
      <dgm:t>
        <a:bodyPr/>
        <a:lstStyle/>
        <a:p>
          <a:r>
            <a:rPr lang="en-US" sz="2000" b="1" dirty="0">
              <a:solidFill>
                <a:schemeClr val="tx1"/>
              </a:solidFill>
              <a:latin typeface="Verdana 2" panose="020B0604020202020204" charset="0"/>
              <a:ea typeface="Calibri" panose="020F0502020204030204" pitchFamily="34" charset="0"/>
              <a:cs typeface="Verdana 2" panose="020B0604020202020204" charset="0"/>
            </a:rPr>
            <a:t>Financing the CE</a:t>
          </a:r>
        </a:p>
      </dgm:t>
    </dgm:pt>
    <dgm:pt modelId="{A69DDBB6-E01E-469A-8609-BEAB224BE210}" type="parTrans" cxnId="{A46F51FD-8C53-4445-B044-B34B2AB9646E}">
      <dgm:prSet/>
      <dgm:spPr>
        <a:ln>
          <a:solidFill>
            <a:schemeClr val="accent6"/>
          </a:solidFill>
        </a:ln>
      </dgm:spPr>
      <dgm:t>
        <a:bodyPr/>
        <a:lstStyle/>
        <a:p>
          <a:endParaRPr lang="en-US">
            <a:solidFill>
              <a:schemeClr val="tx1"/>
            </a:solidFill>
          </a:endParaRPr>
        </a:p>
      </dgm:t>
    </dgm:pt>
    <dgm:pt modelId="{43121EF2-5800-4CD4-8249-A442B08B7F84}" type="sibTrans" cxnId="{A46F51FD-8C53-4445-B044-B34B2AB9646E}">
      <dgm:prSet/>
      <dgm:spPr/>
      <dgm:t>
        <a:bodyPr/>
        <a:lstStyle/>
        <a:p>
          <a:endParaRPr lang="en-US">
            <a:solidFill>
              <a:schemeClr val="tx1"/>
            </a:solidFill>
          </a:endParaRPr>
        </a:p>
      </dgm:t>
    </dgm:pt>
    <dgm:pt modelId="{21098DA6-79BB-4DB7-B281-4AAC1FDCB707}">
      <dgm:prSet phldrT="[Text]" custT="1"/>
      <dgm:spPr>
        <a:solidFill>
          <a:schemeClr val="bg1">
            <a:lumMod val="85000"/>
          </a:schemeClr>
        </a:solidFill>
      </dgm:spPr>
      <dgm:t>
        <a:bodyPr/>
        <a:lstStyle/>
        <a:p>
          <a:r>
            <a:rPr lang="en-US" sz="2000" b="1" dirty="0">
              <a:solidFill>
                <a:schemeClr val="tx1"/>
              </a:solidFill>
              <a:latin typeface="Verdana 2" panose="020B0604020202020204" charset="0"/>
              <a:ea typeface="Calibri" panose="020F0502020204030204" pitchFamily="34" charset="0"/>
              <a:cs typeface="Verdana 2" panose="020B0604020202020204" charset="0"/>
            </a:rPr>
            <a:t>Institutional, </a:t>
          </a:r>
        </a:p>
        <a:p>
          <a:r>
            <a:rPr lang="en-US" sz="2000" b="1" dirty="0">
              <a:solidFill>
                <a:schemeClr val="tx1"/>
              </a:solidFill>
              <a:latin typeface="Verdana 2" panose="020B0604020202020204" charset="0"/>
              <a:ea typeface="Calibri" panose="020F0502020204030204" pitchFamily="34" charset="0"/>
              <a:cs typeface="Verdana 2" panose="020B0604020202020204" charset="0"/>
            </a:rPr>
            <a:t>Technical and Legal guidance </a:t>
          </a:r>
        </a:p>
      </dgm:t>
    </dgm:pt>
    <dgm:pt modelId="{2A667720-C5FC-4FB8-9B4A-87190C980C68}" type="parTrans" cxnId="{4A9AAC86-1D23-4C7E-859C-5F96B8CDD62C}">
      <dgm:prSet/>
      <dgm:spPr>
        <a:ln>
          <a:solidFill>
            <a:schemeClr val="accent6"/>
          </a:solidFill>
        </a:ln>
      </dgm:spPr>
      <dgm:t>
        <a:bodyPr/>
        <a:lstStyle/>
        <a:p>
          <a:endParaRPr lang="en-US">
            <a:solidFill>
              <a:schemeClr val="tx1"/>
            </a:solidFill>
          </a:endParaRPr>
        </a:p>
      </dgm:t>
    </dgm:pt>
    <dgm:pt modelId="{33E22D48-FFD3-421A-8F5A-3F4D1342A21E}" type="sibTrans" cxnId="{4A9AAC86-1D23-4C7E-859C-5F96B8CDD62C}">
      <dgm:prSet/>
      <dgm:spPr/>
      <dgm:t>
        <a:bodyPr/>
        <a:lstStyle/>
        <a:p>
          <a:endParaRPr lang="en-US">
            <a:solidFill>
              <a:schemeClr val="tx1"/>
            </a:solidFill>
          </a:endParaRPr>
        </a:p>
      </dgm:t>
    </dgm:pt>
    <dgm:pt modelId="{C71BF95C-CF12-4E95-9E2D-B5CD10C92FF1}">
      <dgm:prSet phldrT="[Text]" custT="1"/>
      <dgm:spPr>
        <a:solidFill>
          <a:schemeClr val="bg1">
            <a:lumMod val="85000"/>
          </a:schemeClr>
        </a:solidFill>
        <a:ln>
          <a:solidFill>
            <a:srgbClr val="FF0000"/>
          </a:solidFill>
        </a:ln>
      </dgm:spPr>
      <dgm:t>
        <a:bodyPr/>
        <a:lstStyle/>
        <a:p>
          <a:r>
            <a:rPr lang="en-US" sz="2000" b="1" dirty="0">
              <a:solidFill>
                <a:schemeClr val="tx1"/>
              </a:solidFill>
              <a:latin typeface="Verdana 2" panose="020B0604020202020204" charset="0"/>
              <a:ea typeface="Calibri" panose="020F0502020204030204" pitchFamily="34" charset="0"/>
              <a:cs typeface="Verdana 2" panose="020B0604020202020204" charset="0"/>
            </a:rPr>
            <a:t>Promoting Circular Trade Policies</a:t>
          </a:r>
        </a:p>
      </dgm:t>
    </dgm:pt>
    <dgm:pt modelId="{46528500-3D00-4893-9969-2C08AFD7FEA8}" type="parTrans" cxnId="{4C0483A0-5AC0-4D9C-AE00-C473BB709BE6}">
      <dgm:prSet/>
      <dgm:spPr>
        <a:ln>
          <a:solidFill>
            <a:schemeClr val="accent6"/>
          </a:solidFill>
        </a:ln>
      </dgm:spPr>
      <dgm:t>
        <a:bodyPr/>
        <a:lstStyle/>
        <a:p>
          <a:endParaRPr lang="en-US">
            <a:solidFill>
              <a:schemeClr val="tx1"/>
            </a:solidFill>
          </a:endParaRPr>
        </a:p>
      </dgm:t>
    </dgm:pt>
    <dgm:pt modelId="{5209BF8D-A7B2-4C13-93B1-5E18A3B45C5A}" type="sibTrans" cxnId="{4C0483A0-5AC0-4D9C-AE00-C473BB709BE6}">
      <dgm:prSet/>
      <dgm:spPr/>
      <dgm:t>
        <a:bodyPr/>
        <a:lstStyle/>
        <a:p>
          <a:endParaRPr lang="en-US">
            <a:solidFill>
              <a:schemeClr val="tx1"/>
            </a:solidFill>
          </a:endParaRPr>
        </a:p>
      </dgm:t>
    </dgm:pt>
    <dgm:pt modelId="{B99FF378-BA61-44E5-9CA5-1D7AD8846909}">
      <dgm:prSet phldrT="[Text]" custT="1"/>
      <dgm:spPr>
        <a:solidFill>
          <a:schemeClr val="bg1">
            <a:lumMod val="85000"/>
          </a:schemeClr>
        </a:solidFill>
        <a:ln>
          <a:solidFill>
            <a:srgbClr val="FF0000"/>
          </a:solidFill>
        </a:ln>
      </dgm:spPr>
      <dgm:t>
        <a:bodyPr/>
        <a:lstStyle/>
        <a:p>
          <a:r>
            <a:rPr lang="en-US" sz="2000" b="1" dirty="0">
              <a:solidFill>
                <a:schemeClr val="tx1"/>
              </a:solidFill>
              <a:latin typeface="Verdana 2" panose="020B0604020202020204" charset="0"/>
              <a:ea typeface="Calibri" panose="020F0502020204030204" pitchFamily="34" charset="0"/>
              <a:cs typeface="Verdana 2" panose="020B0604020202020204" charset="0"/>
            </a:rPr>
            <a:t>Improve data collection and monitoring systems</a:t>
          </a:r>
        </a:p>
      </dgm:t>
    </dgm:pt>
    <dgm:pt modelId="{D7D0B8C3-6328-41BA-B5B7-9C7D14A4EACE}" type="parTrans" cxnId="{85C25F98-C8E8-48A5-AEF3-5FEB81905945}">
      <dgm:prSet/>
      <dgm:spPr>
        <a:ln>
          <a:solidFill>
            <a:schemeClr val="accent6"/>
          </a:solidFill>
        </a:ln>
      </dgm:spPr>
      <dgm:t>
        <a:bodyPr/>
        <a:lstStyle/>
        <a:p>
          <a:endParaRPr lang="en-US">
            <a:solidFill>
              <a:schemeClr val="tx1"/>
            </a:solidFill>
          </a:endParaRPr>
        </a:p>
      </dgm:t>
    </dgm:pt>
    <dgm:pt modelId="{BCD6DCD1-D99A-482C-9BD0-5DE360206793}" type="sibTrans" cxnId="{85C25F98-C8E8-48A5-AEF3-5FEB81905945}">
      <dgm:prSet/>
      <dgm:spPr/>
      <dgm:t>
        <a:bodyPr/>
        <a:lstStyle/>
        <a:p>
          <a:endParaRPr lang="en-US">
            <a:solidFill>
              <a:schemeClr val="tx1"/>
            </a:solidFill>
          </a:endParaRPr>
        </a:p>
      </dgm:t>
    </dgm:pt>
    <dgm:pt modelId="{47E43BC4-44BC-4FBA-BD2F-1BC9595CCA7C}">
      <dgm:prSet phldrT="[Text]" custT="1"/>
      <dgm:spPr>
        <a:solidFill>
          <a:schemeClr val="bg1">
            <a:lumMod val="85000"/>
          </a:schemeClr>
        </a:solidFill>
        <a:ln>
          <a:solidFill>
            <a:srgbClr val="FF0000"/>
          </a:solidFill>
        </a:ln>
      </dgm:spPr>
      <dgm:t>
        <a:bodyPr/>
        <a:lstStyle/>
        <a:p>
          <a:r>
            <a:rPr lang="en-US" sz="2000" b="1" dirty="0">
              <a:solidFill>
                <a:schemeClr val="tx1"/>
              </a:solidFill>
              <a:latin typeface="Verdana 2" panose="020B0604020202020204" charset="0"/>
              <a:ea typeface="Calibri" panose="020F0502020204030204" pitchFamily="34" charset="0"/>
              <a:cs typeface="Verdana 2" panose="020B0604020202020204" charset="0"/>
            </a:rPr>
            <a:t>Promote awareness raising, advocacy and capacity building initiatives</a:t>
          </a:r>
        </a:p>
      </dgm:t>
    </dgm:pt>
    <dgm:pt modelId="{450E6CA3-5A95-4A9B-9CA1-F929334A57FC}" type="parTrans" cxnId="{65A61C8A-0970-46BA-92A6-EB67456BAFE2}">
      <dgm:prSet/>
      <dgm:spPr>
        <a:ln>
          <a:solidFill>
            <a:schemeClr val="accent6"/>
          </a:solidFill>
        </a:ln>
      </dgm:spPr>
      <dgm:t>
        <a:bodyPr/>
        <a:lstStyle/>
        <a:p>
          <a:endParaRPr lang="en-US">
            <a:solidFill>
              <a:schemeClr val="tx1"/>
            </a:solidFill>
          </a:endParaRPr>
        </a:p>
      </dgm:t>
    </dgm:pt>
    <dgm:pt modelId="{C476FE21-E2DA-434A-8FDD-43A917567C59}" type="sibTrans" cxnId="{65A61C8A-0970-46BA-92A6-EB67456BAFE2}">
      <dgm:prSet/>
      <dgm:spPr/>
      <dgm:t>
        <a:bodyPr/>
        <a:lstStyle/>
        <a:p>
          <a:endParaRPr lang="en-US">
            <a:solidFill>
              <a:schemeClr val="tx1"/>
            </a:solidFill>
          </a:endParaRPr>
        </a:p>
      </dgm:t>
    </dgm:pt>
    <dgm:pt modelId="{6B2451AF-7595-475F-BB69-A155127077BD}" type="pres">
      <dgm:prSet presAssocID="{4AC2E920-5EEC-4CDF-B5AE-419279C42FA2}" presName="hierChild1" presStyleCnt="0">
        <dgm:presLayoutVars>
          <dgm:orgChart val="1"/>
          <dgm:chPref val="1"/>
          <dgm:dir/>
          <dgm:animOne val="branch"/>
          <dgm:animLvl val="lvl"/>
          <dgm:resizeHandles/>
        </dgm:presLayoutVars>
      </dgm:prSet>
      <dgm:spPr/>
    </dgm:pt>
    <dgm:pt modelId="{D340358A-42D1-4AE6-AFEE-9BC1311498A8}" type="pres">
      <dgm:prSet presAssocID="{7F324CA2-5BFF-403A-9643-19AA1E1406A0}" presName="hierRoot1" presStyleCnt="0">
        <dgm:presLayoutVars>
          <dgm:hierBranch val="init"/>
        </dgm:presLayoutVars>
      </dgm:prSet>
      <dgm:spPr/>
    </dgm:pt>
    <dgm:pt modelId="{7F526D1A-AA26-4088-A63C-1887D7C830E3}" type="pres">
      <dgm:prSet presAssocID="{7F324CA2-5BFF-403A-9643-19AA1E1406A0}" presName="rootComposite1" presStyleCnt="0"/>
      <dgm:spPr/>
    </dgm:pt>
    <dgm:pt modelId="{5E3D5CB9-E172-4EE6-A89F-E7AD782123E1}" type="pres">
      <dgm:prSet presAssocID="{7F324CA2-5BFF-403A-9643-19AA1E1406A0}" presName="rootText1" presStyleLbl="node0" presStyleIdx="0" presStyleCnt="1" custScaleX="144308" custScaleY="171299" custLinFactNeighborY="-32450">
        <dgm:presLayoutVars>
          <dgm:chPref val="3"/>
        </dgm:presLayoutVars>
      </dgm:prSet>
      <dgm:spPr/>
    </dgm:pt>
    <dgm:pt modelId="{29CC1021-FBE3-4334-9864-1049212B8FFD}" type="pres">
      <dgm:prSet presAssocID="{7F324CA2-5BFF-403A-9643-19AA1E1406A0}" presName="rootConnector1" presStyleLbl="node1" presStyleIdx="0" presStyleCnt="0"/>
      <dgm:spPr/>
    </dgm:pt>
    <dgm:pt modelId="{EDBFDE32-FE97-46C5-A539-06F51CFFFA80}" type="pres">
      <dgm:prSet presAssocID="{7F324CA2-5BFF-403A-9643-19AA1E1406A0}" presName="hierChild2" presStyleCnt="0"/>
      <dgm:spPr/>
    </dgm:pt>
    <dgm:pt modelId="{D605F1C1-F13B-4296-8068-D31FB1A01F93}" type="pres">
      <dgm:prSet presAssocID="{A69DDBB6-E01E-469A-8609-BEAB224BE210}" presName="Name37" presStyleLbl="parChTrans1D2" presStyleIdx="0" presStyleCnt="5"/>
      <dgm:spPr/>
    </dgm:pt>
    <dgm:pt modelId="{451DBCE9-2E3B-4CC2-B658-77CF25AFC0E4}" type="pres">
      <dgm:prSet presAssocID="{9276439B-D1CF-4869-A028-BC8AB66EEF15}" presName="hierRoot2" presStyleCnt="0">
        <dgm:presLayoutVars>
          <dgm:hierBranch val="init"/>
        </dgm:presLayoutVars>
      </dgm:prSet>
      <dgm:spPr/>
    </dgm:pt>
    <dgm:pt modelId="{94225ECC-787E-4955-926B-88EBAC7E8B97}" type="pres">
      <dgm:prSet presAssocID="{9276439B-D1CF-4869-A028-BC8AB66EEF15}" presName="rootComposite" presStyleCnt="0"/>
      <dgm:spPr/>
    </dgm:pt>
    <dgm:pt modelId="{2D0312F3-1334-428D-8577-CE31D9C57E20}" type="pres">
      <dgm:prSet presAssocID="{9276439B-D1CF-4869-A028-BC8AB66EEF15}" presName="rootText" presStyleLbl="node2" presStyleIdx="0" presStyleCnt="5" custFlipHor="1" custScaleX="112205" custScaleY="177239">
        <dgm:presLayoutVars>
          <dgm:chPref val="3"/>
        </dgm:presLayoutVars>
      </dgm:prSet>
      <dgm:spPr/>
    </dgm:pt>
    <dgm:pt modelId="{9CE438E6-DA06-4BE4-9828-D0032BF72776}" type="pres">
      <dgm:prSet presAssocID="{9276439B-D1CF-4869-A028-BC8AB66EEF15}" presName="rootConnector" presStyleLbl="node2" presStyleIdx="0" presStyleCnt="5"/>
      <dgm:spPr/>
    </dgm:pt>
    <dgm:pt modelId="{EC75E550-89D4-4D11-8492-65038E06DF11}" type="pres">
      <dgm:prSet presAssocID="{9276439B-D1CF-4869-A028-BC8AB66EEF15}" presName="hierChild4" presStyleCnt="0"/>
      <dgm:spPr/>
    </dgm:pt>
    <dgm:pt modelId="{118F5AB2-3F30-47F3-B3AF-25254131266F}" type="pres">
      <dgm:prSet presAssocID="{9276439B-D1CF-4869-A028-BC8AB66EEF15}" presName="hierChild5" presStyleCnt="0"/>
      <dgm:spPr/>
    </dgm:pt>
    <dgm:pt modelId="{D5EE0064-EF63-4EC0-A7FD-F626C3C539A4}" type="pres">
      <dgm:prSet presAssocID="{2A667720-C5FC-4FB8-9B4A-87190C980C68}" presName="Name37" presStyleLbl="parChTrans1D2" presStyleIdx="1" presStyleCnt="5"/>
      <dgm:spPr/>
    </dgm:pt>
    <dgm:pt modelId="{44848F8F-96B5-4035-93A7-DCE147B28DCE}" type="pres">
      <dgm:prSet presAssocID="{21098DA6-79BB-4DB7-B281-4AAC1FDCB707}" presName="hierRoot2" presStyleCnt="0">
        <dgm:presLayoutVars>
          <dgm:hierBranch val="init"/>
        </dgm:presLayoutVars>
      </dgm:prSet>
      <dgm:spPr/>
    </dgm:pt>
    <dgm:pt modelId="{9DA0FF96-111E-4332-9351-DD610CF3D249}" type="pres">
      <dgm:prSet presAssocID="{21098DA6-79BB-4DB7-B281-4AAC1FDCB707}" presName="rootComposite" presStyleCnt="0"/>
      <dgm:spPr/>
    </dgm:pt>
    <dgm:pt modelId="{2209E1A4-4562-4710-84D0-8BD8D00164CD}" type="pres">
      <dgm:prSet presAssocID="{21098DA6-79BB-4DB7-B281-4AAC1FDCB707}" presName="rootText" presStyleLbl="node2" presStyleIdx="1" presStyleCnt="5" custScaleX="124840" custScaleY="171233">
        <dgm:presLayoutVars>
          <dgm:chPref val="3"/>
        </dgm:presLayoutVars>
      </dgm:prSet>
      <dgm:spPr/>
    </dgm:pt>
    <dgm:pt modelId="{BC973A1B-B112-4565-BE72-B722BBD40CAE}" type="pres">
      <dgm:prSet presAssocID="{21098DA6-79BB-4DB7-B281-4AAC1FDCB707}" presName="rootConnector" presStyleLbl="node2" presStyleIdx="1" presStyleCnt="5"/>
      <dgm:spPr/>
    </dgm:pt>
    <dgm:pt modelId="{830E6CA1-63C3-42A9-AC80-A901F5CFEFE6}" type="pres">
      <dgm:prSet presAssocID="{21098DA6-79BB-4DB7-B281-4AAC1FDCB707}" presName="hierChild4" presStyleCnt="0"/>
      <dgm:spPr/>
    </dgm:pt>
    <dgm:pt modelId="{50C6E888-6F65-4757-9755-FB47BE368379}" type="pres">
      <dgm:prSet presAssocID="{21098DA6-79BB-4DB7-B281-4AAC1FDCB707}" presName="hierChild5" presStyleCnt="0"/>
      <dgm:spPr/>
    </dgm:pt>
    <dgm:pt modelId="{0E9FD25D-D4A2-4CC9-B1D5-D5EBCF4C9BA5}" type="pres">
      <dgm:prSet presAssocID="{46528500-3D00-4893-9969-2C08AFD7FEA8}" presName="Name37" presStyleLbl="parChTrans1D2" presStyleIdx="2" presStyleCnt="5"/>
      <dgm:spPr/>
    </dgm:pt>
    <dgm:pt modelId="{3AB89164-4FFA-488B-BFBE-D960C299D294}" type="pres">
      <dgm:prSet presAssocID="{C71BF95C-CF12-4E95-9E2D-B5CD10C92FF1}" presName="hierRoot2" presStyleCnt="0">
        <dgm:presLayoutVars>
          <dgm:hierBranch val="init"/>
        </dgm:presLayoutVars>
      </dgm:prSet>
      <dgm:spPr/>
    </dgm:pt>
    <dgm:pt modelId="{B56BB63C-85D3-42F6-B487-F79FCC1DDEB1}" type="pres">
      <dgm:prSet presAssocID="{C71BF95C-CF12-4E95-9E2D-B5CD10C92FF1}" presName="rootComposite" presStyleCnt="0"/>
      <dgm:spPr/>
    </dgm:pt>
    <dgm:pt modelId="{877CB7F4-EE17-485C-AAED-3814DD2F4E4C}" type="pres">
      <dgm:prSet presAssocID="{C71BF95C-CF12-4E95-9E2D-B5CD10C92FF1}" presName="rootText" presStyleLbl="node2" presStyleIdx="2" presStyleCnt="5" custScaleX="130430" custScaleY="171336">
        <dgm:presLayoutVars>
          <dgm:chPref val="3"/>
        </dgm:presLayoutVars>
      </dgm:prSet>
      <dgm:spPr/>
    </dgm:pt>
    <dgm:pt modelId="{5AC318DA-D84D-4DF2-A5DE-247975289B89}" type="pres">
      <dgm:prSet presAssocID="{C71BF95C-CF12-4E95-9E2D-B5CD10C92FF1}" presName="rootConnector" presStyleLbl="node2" presStyleIdx="2" presStyleCnt="5"/>
      <dgm:spPr/>
    </dgm:pt>
    <dgm:pt modelId="{2211B6EE-F9B1-4855-B390-DC1CD9AF32B8}" type="pres">
      <dgm:prSet presAssocID="{C71BF95C-CF12-4E95-9E2D-B5CD10C92FF1}" presName="hierChild4" presStyleCnt="0"/>
      <dgm:spPr/>
    </dgm:pt>
    <dgm:pt modelId="{BF6DF505-F977-4602-96B4-506A22149418}" type="pres">
      <dgm:prSet presAssocID="{C71BF95C-CF12-4E95-9E2D-B5CD10C92FF1}" presName="hierChild5" presStyleCnt="0"/>
      <dgm:spPr/>
    </dgm:pt>
    <dgm:pt modelId="{E49DD7EA-FF7D-4D35-A566-640D7891D537}" type="pres">
      <dgm:prSet presAssocID="{D7D0B8C3-6328-41BA-B5B7-9C7D14A4EACE}" presName="Name37" presStyleLbl="parChTrans1D2" presStyleIdx="3" presStyleCnt="5"/>
      <dgm:spPr/>
    </dgm:pt>
    <dgm:pt modelId="{42FD00B4-8758-4882-A403-506AFF1CA127}" type="pres">
      <dgm:prSet presAssocID="{B99FF378-BA61-44E5-9CA5-1D7AD8846909}" presName="hierRoot2" presStyleCnt="0">
        <dgm:presLayoutVars>
          <dgm:hierBranch val="init"/>
        </dgm:presLayoutVars>
      </dgm:prSet>
      <dgm:spPr/>
    </dgm:pt>
    <dgm:pt modelId="{12695C2E-8E5C-4733-9A7B-5275CB960949}" type="pres">
      <dgm:prSet presAssocID="{B99FF378-BA61-44E5-9CA5-1D7AD8846909}" presName="rootComposite" presStyleCnt="0"/>
      <dgm:spPr/>
    </dgm:pt>
    <dgm:pt modelId="{CB93B51B-1C40-4A7D-B717-79DBBFA7E473}" type="pres">
      <dgm:prSet presAssocID="{B99FF378-BA61-44E5-9CA5-1D7AD8846909}" presName="rootText" presStyleLbl="node2" presStyleIdx="3" presStyleCnt="5" custScaleX="134522" custScaleY="171336">
        <dgm:presLayoutVars>
          <dgm:chPref val="3"/>
        </dgm:presLayoutVars>
      </dgm:prSet>
      <dgm:spPr/>
    </dgm:pt>
    <dgm:pt modelId="{B822CAD2-6506-4F4D-9789-84C545238815}" type="pres">
      <dgm:prSet presAssocID="{B99FF378-BA61-44E5-9CA5-1D7AD8846909}" presName="rootConnector" presStyleLbl="node2" presStyleIdx="3" presStyleCnt="5"/>
      <dgm:spPr/>
    </dgm:pt>
    <dgm:pt modelId="{FB714B33-3246-4CEB-97B3-E5E38ADA079F}" type="pres">
      <dgm:prSet presAssocID="{B99FF378-BA61-44E5-9CA5-1D7AD8846909}" presName="hierChild4" presStyleCnt="0"/>
      <dgm:spPr/>
    </dgm:pt>
    <dgm:pt modelId="{11C49D7D-5D58-4B9A-B20B-450F2D46D662}" type="pres">
      <dgm:prSet presAssocID="{B99FF378-BA61-44E5-9CA5-1D7AD8846909}" presName="hierChild5" presStyleCnt="0"/>
      <dgm:spPr/>
    </dgm:pt>
    <dgm:pt modelId="{619E7CC7-2B0D-49EA-B876-D237D62A75BD}" type="pres">
      <dgm:prSet presAssocID="{450E6CA3-5A95-4A9B-9CA1-F929334A57FC}" presName="Name37" presStyleLbl="parChTrans1D2" presStyleIdx="4" presStyleCnt="5"/>
      <dgm:spPr/>
    </dgm:pt>
    <dgm:pt modelId="{1788194D-AC5B-4315-9C76-51112FAED407}" type="pres">
      <dgm:prSet presAssocID="{47E43BC4-44BC-4FBA-BD2F-1BC9595CCA7C}" presName="hierRoot2" presStyleCnt="0">
        <dgm:presLayoutVars>
          <dgm:hierBranch val="init"/>
        </dgm:presLayoutVars>
      </dgm:prSet>
      <dgm:spPr/>
    </dgm:pt>
    <dgm:pt modelId="{0A4B577C-0AB9-419B-8D01-DD35C030A2B5}" type="pres">
      <dgm:prSet presAssocID="{47E43BC4-44BC-4FBA-BD2F-1BC9595CCA7C}" presName="rootComposite" presStyleCnt="0"/>
      <dgm:spPr/>
    </dgm:pt>
    <dgm:pt modelId="{DC01893B-A21F-400E-BB8C-62F374EC337B}" type="pres">
      <dgm:prSet presAssocID="{47E43BC4-44BC-4FBA-BD2F-1BC9595CCA7C}" presName="rootText" presStyleLbl="node2" presStyleIdx="4" presStyleCnt="5" custScaleX="133265" custScaleY="171336">
        <dgm:presLayoutVars>
          <dgm:chPref val="3"/>
        </dgm:presLayoutVars>
      </dgm:prSet>
      <dgm:spPr/>
    </dgm:pt>
    <dgm:pt modelId="{D19C714C-3EA9-4776-BB7A-8B2C54D24DF7}" type="pres">
      <dgm:prSet presAssocID="{47E43BC4-44BC-4FBA-BD2F-1BC9595CCA7C}" presName="rootConnector" presStyleLbl="node2" presStyleIdx="4" presStyleCnt="5"/>
      <dgm:spPr/>
    </dgm:pt>
    <dgm:pt modelId="{F27F7E92-C817-42B9-85E3-3E3001CD44C7}" type="pres">
      <dgm:prSet presAssocID="{47E43BC4-44BC-4FBA-BD2F-1BC9595CCA7C}" presName="hierChild4" presStyleCnt="0"/>
      <dgm:spPr/>
    </dgm:pt>
    <dgm:pt modelId="{3406BCCC-65F6-4024-B9BD-DA3F67E66E65}" type="pres">
      <dgm:prSet presAssocID="{47E43BC4-44BC-4FBA-BD2F-1BC9595CCA7C}" presName="hierChild5" presStyleCnt="0"/>
      <dgm:spPr/>
    </dgm:pt>
    <dgm:pt modelId="{830968F8-CDF3-4939-AB6C-1F0CD20AAEBC}" type="pres">
      <dgm:prSet presAssocID="{7F324CA2-5BFF-403A-9643-19AA1E1406A0}" presName="hierChild3" presStyleCnt="0"/>
      <dgm:spPr/>
    </dgm:pt>
  </dgm:ptLst>
  <dgm:cxnLst>
    <dgm:cxn modelId="{FA7DDA05-4B8E-4327-A7A6-77FC1AC057CA}" type="presOf" srcId="{7F324CA2-5BFF-403A-9643-19AA1E1406A0}" destId="{5E3D5CB9-E172-4EE6-A89F-E7AD782123E1}" srcOrd="0" destOrd="0" presId="urn:microsoft.com/office/officeart/2005/8/layout/orgChart1"/>
    <dgm:cxn modelId="{188AAF07-E132-4C95-A306-BDC3E1516FBC}" type="presOf" srcId="{C71BF95C-CF12-4E95-9E2D-B5CD10C92FF1}" destId="{5AC318DA-D84D-4DF2-A5DE-247975289B89}" srcOrd="1" destOrd="0" presId="urn:microsoft.com/office/officeart/2005/8/layout/orgChart1"/>
    <dgm:cxn modelId="{DF173B15-1999-4086-BDC6-CD9A04F9D02A}" type="presOf" srcId="{2A667720-C5FC-4FB8-9B4A-87190C980C68}" destId="{D5EE0064-EF63-4EC0-A7FD-F626C3C539A4}" srcOrd="0" destOrd="0" presId="urn:microsoft.com/office/officeart/2005/8/layout/orgChart1"/>
    <dgm:cxn modelId="{113A3716-9542-45AB-85C8-08911A60F093}" type="presOf" srcId="{A69DDBB6-E01E-469A-8609-BEAB224BE210}" destId="{D605F1C1-F13B-4296-8068-D31FB1A01F93}" srcOrd="0" destOrd="0" presId="urn:microsoft.com/office/officeart/2005/8/layout/orgChart1"/>
    <dgm:cxn modelId="{7BB65D17-A1C7-44C9-A483-157E24DB7A39}" type="presOf" srcId="{47E43BC4-44BC-4FBA-BD2F-1BC9595CCA7C}" destId="{DC01893B-A21F-400E-BB8C-62F374EC337B}" srcOrd="0" destOrd="0" presId="urn:microsoft.com/office/officeart/2005/8/layout/orgChart1"/>
    <dgm:cxn modelId="{118CE761-4946-43E3-BC18-02DC51C295A4}" type="presOf" srcId="{4AC2E920-5EEC-4CDF-B5AE-419279C42FA2}" destId="{6B2451AF-7595-475F-BB69-A155127077BD}" srcOrd="0" destOrd="0" presId="urn:microsoft.com/office/officeart/2005/8/layout/orgChart1"/>
    <dgm:cxn modelId="{045E1D64-BF57-4034-A122-402657803264}" type="presOf" srcId="{450E6CA3-5A95-4A9B-9CA1-F929334A57FC}" destId="{619E7CC7-2B0D-49EA-B876-D237D62A75BD}" srcOrd="0" destOrd="0" presId="urn:microsoft.com/office/officeart/2005/8/layout/orgChart1"/>
    <dgm:cxn modelId="{2D022768-A5FC-4C1D-B961-829D81F5C5B2}" type="presOf" srcId="{47E43BC4-44BC-4FBA-BD2F-1BC9595CCA7C}" destId="{D19C714C-3EA9-4776-BB7A-8B2C54D24DF7}" srcOrd="1" destOrd="0" presId="urn:microsoft.com/office/officeart/2005/8/layout/orgChart1"/>
    <dgm:cxn modelId="{CCF69C6D-579F-4B3C-96D5-B31BA97E9779}" type="presOf" srcId="{9276439B-D1CF-4869-A028-BC8AB66EEF15}" destId="{9CE438E6-DA06-4BE4-9828-D0032BF72776}" srcOrd="1" destOrd="0" presId="urn:microsoft.com/office/officeart/2005/8/layout/orgChart1"/>
    <dgm:cxn modelId="{2F466554-A450-4659-8D2E-7F2DB948D14F}" type="presOf" srcId="{46528500-3D00-4893-9969-2C08AFD7FEA8}" destId="{0E9FD25D-D4A2-4CC9-B1D5-D5EBCF4C9BA5}" srcOrd="0" destOrd="0" presId="urn:microsoft.com/office/officeart/2005/8/layout/orgChart1"/>
    <dgm:cxn modelId="{4A9AAC86-1D23-4C7E-859C-5F96B8CDD62C}" srcId="{7F324CA2-5BFF-403A-9643-19AA1E1406A0}" destId="{21098DA6-79BB-4DB7-B281-4AAC1FDCB707}" srcOrd="1" destOrd="0" parTransId="{2A667720-C5FC-4FB8-9B4A-87190C980C68}" sibTransId="{33E22D48-FFD3-421A-8F5A-3F4D1342A21E}"/>
    <dgm:cxn modelId="{9408BA89-49F7-48F3-8E41-AC73865985BA}" type="presOf" srcId="{D7D0B8C3-6328-41BA-B5B7-9C7D14A4EACE}" destId="{E49DD7EA-FF7D-4D35-A566-640D7891D537}" srcOrd="0" destOrd="0" presId="urn:microsoft.com/office/officeart/2005/8/layout/orgChart1"/>
    <dgm:cxn modelId="{65A61C8A-0970-46BA-92A6-EB67456BAFE2}" srcId="{7F324CA2-5BFF-403A-9643-19AA1E1406A0}" destId="{47E43BC4-44BC-4FBA-BD2F-1BC9595CCA7C}" srcOrd="4" destOrd="0" parTransId="{450E6CA3-5A95-4A9B-9CA1-F929334A57FC}" sibTransId="{C476FE21-E2DA-434A-8FDD-43A917567C59}"/>
    <dgm:cxn modelId="{FCD6F68A-0767-4F1A-8FD7-61B96FFE410E}" type="presOf" srcId="{21098DA6-79BB-4DB7-B281-4AAC1FDCB707}" destId="{BC973A1B-B112-4565-BE72-B722BBD40CAE}" srcOrd="1" destOrd="0" presId="urn:microsoft.com/office/officeart/2005/8/layout/orgChart1"/>
    <dgm:cxn modelId="{036D408C-E5A4-4896-A28A-A68F8F5A7508}" type="presOf" srcId="{C71BF95C-CF12-4E95-9E2D-B5CD10C92FF1}" destId="{877CB7F4-EE17-485C-AAED-3814DD2F4E4C}" srcOrd="0" destOrd="0" presId="urn:microsoft.com/office/officeart/2005/8/layout/orgChart1"/>
    <dgm:cxn modelId="{D8198D92-E733-40AB-A0DC-D845C223FE87}" type="presOf" srcId="{7F324CA2-5BFF-403A-9643-19AA1E1406A0}" destId="{29CC1021-FBE3-4334-9864-1049212B8FFD}" srcOrd="1" destOrd="0" presId="urn:microsoft.com/office/officeart/2005/8/layout/orgChart1"/>
    <dgm:cxn modelId="{85C25F98-C8E8-48A5-AEF3-5FEB81905945}" srcId="{7F324CA2-5BFF-403A-9643-19AA1E1406A0}" destId="{B99FF378-BA61-44E5-9CA5-1D7AD8846909}" srcOrd="3" destOrd="0" parTransId="{D7D0B8C3-6328-41BA-B5B7-9C7D14A4EACE}" sibTransId="{BCD6DCD1-D99A-482C-9BD0-5DE360206793}"/>
    <dgm:cxn modelId="{4C0483A0-5AC0-4D9C-AE00-C473BB709BE6}" srcId="{7F324CA2-5BFF-403A-9643-19AA1E1406A0}" destId="{C71BF95C-CF12-4E95-9E2D-B5CD10C92FF1}" srcOrd="2" destOrd="0" parTransId="{46528500-3D00-4893-9969-2C08AFD7FEA8}" sibTransId="{5209BF8D-A7B2-4C13-93B1-5E18A3B45C5A}"/>
    <dgm:cxn modelId="{190787AD-FB5B-4EF0-8A93-93DE6D30063F}" type="presOf" srcId="{B99FF378-BA61-44E5-9CA5-1D7AD8846909}" destId="{B822CAD2-6506-4F4D-9789-84C545238815}" srcOrd="1" destOrd="0" presId="urn:microsoft.com/office/officeart/2005/8/layout/orgChart1"/>
    <dgm:cxn modelId="{305868B4-AAC8-4B8F-B362-DAF556A76149}" type="presOf" srcId="{21098DA6-79BB-4DB7-B281-4AAC1FDCB707}" destId="{2209E1A4-4562-4710-84D0-8BD8D00164CD}" srcOrd="0" destOrd="0" presId="urn:microsoft.com/office/officeart/2005/8/layout/orgChart1"/>
    <dgm:cxn modelId="{45B312BA-7D71-4A2A-94AE-2EFA3F887FE5}" type="presOf" srcId="{9276439B-D1CF-4869-A028-BC8AB66EEF15}" destId="{2D0312F3-1334-428D-8577-CE31D9C57E20}" srcOrd="0" destOrd="0" presId="urn:microsoft.com/office/officeart/2005/8/layout/orgChart1"/>
    <dgm:cxn modelId="{AD93F3E6-FFA9-4237-A4E2-2F574CFBE77F}" srcId="{4AC2E920-5EEC-4CDF-B5AE-419279C42FA2}" destId="{7F324CA2-5BFF-403A-9643-19AA1E1406A0}" srcOrd="0" destOrd="0" parTransId="{EA5BC469-5434-4697-90AF-46E158718016}" sibTransId="{4C2CF615-9381-4BCC-B95E-45310B63F74D}"/>
    <dgm:cxn modelId="{052031F8-AC64-4DD5-B972-606CC5C59029}" type="presOf" srcId="{B99FF378-BA61-44E5-9CA5-1D7AD8846909}" destId="{CB93B51B-1C40-4A7D-B717-79DBBFA7E473}" srcOrd="0" destOrd="0" presId="urn:microsoft.com/office/officeart/2005/8/layout/orgChart1"/>
    <dgm:cxn modelId="{A46F51FD-8C53-4445-B044-B34B2AB9646E}" srcId="{7F324CA2-5BFF-403A-9643-19AA1E1406A0}" destId="{9276439B-D1CF-4869-A028-BC8AB66EEF15}" srcOrd="0" destOrd="0" parTransId="{A69DDBB6-E01E-469A-8609-BEAB224BE210}" sibTransId="{43121EF2-5800-4CD4-8249-A442B08B7F84}"/>
    <dgm:cxn modelId="{CE5B1E6C-AB7D-465A-95D1-DACD525F7987}" type="presParOf" srcId="{6B2451AF-7595-475F-BB69-A155127077BD}" destId="{D340358A-42D1-4AE6-AFEE-9BC1311498A8}" srcOrd="0" destOrd="0" presId="urn:microsoft.com/office/officeart/2005/8/layout/orgChart1"/>
    <dgm:cxn modelId="{645E7507-5DB4-41A9-B0D2-E4C4F85D0E04}" type="presParOf" srcId="{D340358A-42D1-4AE6-AFEE-9BC1311498A8}" destId="{7F526D1A-AA26-4088-A63C-1887D7C830E3}" srcOrd="0" destOrd="0" presId="urn:microsoft.com/office/officeart/2005/8/layout/orgChart1"/>
    <dgm:cxn modelId="{B4A03018-C4D1-40D3-8E07-67E3023E1844}" type="presParOf" srcId="{7F526D1A-AA26-4088-A63C-1887D7C830E3}" destId="{5E3D5CB9-E172-4EE6-A89F-E7AD782123E1}" srcOrd="0" destOrd="0" presId="urn:microsoft.com/office/officeart/2005/8/layout/orgChart1"/>
    <dgm:cxn modelId="{7E7FC130-A088-486A-AE90-5FC5F5A7733A}" type="presParOf" srcId="{7F526D1A-AA26-4088-A63C-1887D7C830E3}" destId="{29CC1021-FBE3-4334-9864-1049212B8FFD}" srcOrd="1" destOrd="0" presId="urn:microsoft.com/office/officeart/2005/8/layout/orgChart1"/>
    <dgm:cxn modelId="{4D76795E-FD71-401E-A234-284C2B595EE3}" type="presParOf" srcId="{D340358A-42D1-4AE6-AFEE-9BC1311498A8}" destId="{EDBFDE32-FE97-46C5-A539-06F51CFFFA80}" srcOrd="1" destOrd="0" presId="urn:microsoft.com/office/officeart/2005/8/layout/orgChart1"/>
    <dgm:cxn modelId="{2758787D-243D-4F9F-BFEF-3DA3560EBAAD}" type="presParOf" srcId="{EDBFDE32-FE97-46C5-A539-06F51CFFFA80}" destId="{D605F1C1-F13B-4296-8068-D31FB1A01F93}" srcOrd="0" destOrd="0" presId="urn:microsoft.com/office/officeart/2005/8/layout/orgChart1"/>
    <dgm:cxn modelId="{36B5DCED-F773-4DB8-92D1-92BE2A8DD566}" type="presParOf" srcId="{EDBFDE32-FE97-46C5-A539-06F51CFFFA80}" destId="{451DBCE9-2E3B-4CC2-B658-77CF25AFC0E4}" srcOrd="1" destOrd="0" presId="urn:microsoft.com/office/officeart/2005/8/layout/orgChart1"/>
    <dgm:cxn modelId="{5D53AAEC-5DC8-4449-AF11-B944B671A86B}" type="presParOf" srcId="{451DBCE9-2E3B-4CC2-B658-77CF25AFC0E4}" destId="{94225ECC-787E-4955-926B-88EBAC7E8B97}" srcOrd="0" destOrd="0" presId="urn:microsoft.com/office/officeart/2005/8/layout/orgChart1"/>
    <dgm:cxn modelId="{BEA71977-51B1-442A-BC80-1390B5561F37}" type="presParOf" srcId="{94225ECC-787E-4955-926B-88EBAC7E8B97}" destId="{2D0312F3-1334-428D-8577-CE31D9C57E20}" srcOrd="0" destOrd="0" presId="urn:microsoft.com/office/officeart/2005/8/layout/orgChart1"/>
    <dgm:cxn modelId="{F604BB1D-B293-4DC4-8544-8AA82BB978CD}" type="presParOf" srcId="{94225ECC-787E-4955-926B-88EBAC7E8B97}" destId="{9CE438E6-DA06-4BE4-9828-D0032BF72776}" srcOrd="1" destOrd="0" presId="urn:microsoft.com/office/officeart/2005/8/layout/orgChart1"/>
    <dgm:cxn modelId="{2E092229-417E-442C-8039-9C26220B50BA}" type="presParOf" srcId="{451DBCE9-2E3B-4CC2-B658-77CF25AFC0E4}" destId="{EC75E550-89D4-4D11-8492-65038E06DF11}" srcOrd="1" destOrd="0" presId="urn:microsoft.com/office/officeart/2005/8/layout/orgChart1"/>
    <dgm:cxn modelId="{72235BE7-3097-4B4D-B2DB-AA02E3106ECD}" type="presParOf" srcId="{451DBCE9-2E3B-4CC2-B658-77CF25AFC0E4}" destId="{118F5AB2-3F30-47F3-B3AF-25254131266F}" srcOrd="2" destOrd="0" presId="urn:microsoft.com/office/officeart/2005/8/layout/orgChart1"/>
    <dgm:cxn modelId="{2B3FAF27-0C4A-45E4-A035-AC70603F222D}" type="presParOf" srcId="{EDBFDE32-FE97-46C5-A539-06F51CFFFA80}" destId="{D5EE0064-EF63-4EC0-A7FD-F626C3C539A4}" srcOrd="2" destOrd="0" presId="urn:microsoft.com/office/officeart/2005/8/layout/orgChart1"/>
    <dgm:cxn modelId="{1916D925-A865-4DC5-9B3A-5FCF1F3F3135}" type="presParOf" srcId="{EDBFDE32-FE97-46C5-A539-06F51CFFFA80}" destId="{44848F8F-96B5-4035-93A7-DCE147B28DCE}" srcOrd="3" destOrd="0" presId="urn:microsoft.com/office/officeart/2005/8/layout/orgChart1"/>
    <dgm:cxn modelId="{7C108301-B0E5-4F1D-B941-4F3FD3BF5DED}" type="presParOf" srcId="{44848F8F-96B5-4035-93A7-DCE147B28DCE}" destId="{9DA0FF96-111E-4332-9351-DD610CF3D249}" srcOrd="0" destOrd="0" presId="urn:microsoft.com/office/officeart/2005/8/layout/orgChart1"/>
    <dgm:cxn modelId="{E323B025-FA15-46DE-BE33-CE614CA04D08}" type="presParOf" srcId="{9DA0FF96-111E-4332-9351-DD610CF3D249}" destId="{2209E1A4-4562-4710-84D0-8BD8D00164CD}" srcOrd="0" destOrd="0" presId="urn:microsoft.com/office/officeart/2005/8/layout/orgChart1"/>
    <dgm:cxn modelId="{EB1D35B5-469B-4996-B3C9-DEBE0FAF11E0}" type="presParOf" srcId="{9DA0FF96-111E-4332-9351-DD610CF3D249}" destId="{BC973A1B-B112-4565-BE72-B722BBD40CAE}" srcOrd="1" destOrd="0" presId="urn:microsoft.com/office/officeart/2005/8/layout/orgChart1"/>
    <dgm:cxn modelId="{4E64B09A-D6A4-4E54-8EFB-7AED74DB3CAF}" type="presParOf" srcId="{44848F8F-96B5-4035-93A7-DCE147B28DCE}" destId="{830E6CA1-63C3-42A9-AC80-A901F5CFEFE6}" srcOrd="1" destOrd="0" presId="urn:microsoft.com/office/officeart/2005/8/layout/orgChart1"/>
    <dgm:cxn modelId="{C0CA3EAB-2DF4-480F-A82F-643B8EEF7418}" type="presParOf" srcId="{44848F8F-96B5-4035-93A7-DCE147B28DCE}" destId="{50C6E888-6F65-4757-9755-FB47BE368379}" srcOrd="2" destOrd="0" presId="urn:microsoft.com/office/officeart/2005/8/layout/orgChart1"/>
    <dgm:cxn modelId="{41A85D25-B2C4-4199-877E-EDE5B0657A31}" type="presParOf" srcId="{EDBFDE32-FE97-46C5-A539-06F51CFFFA80}" destId="{0E9FD25D-D4A2-4CC9-B1D5-D5EBCF4C9BA5}" srcOrd="4" destOrd="0" presId="urn:microsoft.com/office/officeart/2005/8/layout/orgChart1"/>
    <dgm:cxn modelId="{6B301DBB-3541-426F-AA4B-38E3B1D8EB9D}" type="presParOf" srcId="{EDBFDE32-FE97-46C5-A539-06F51CFFFA80}" destId="{3AB89164-4FFA-488B-BFBE-D960C299D294}" srcOrd="5" destOrd="0" presId="urn:microsoft.com/office/officeart/2005/8/layout/orgChart1"/>
    <dgm:cxn modelId="{8FA17BAF-6FD6-4053-977E-6316A75D46C3}" type="presParOf" srcId="{3AB89164-4FFA-488B-BFBE-D960C299D294}" destId="{B56BB63C-85D3-42F6-B487-F79FCC1DDEB1}" srcOrd="0" destOrd="0" presId="urn:microsoft.com/office/officeart/2005/8/layout/orgChart1"/>
    <dgm:cxn modelId="{1ED99518-01C5-4B66-90ED-7C5DB82CF35D}" type="presParOf" srcId="{B56BB63C-85D3-42F6-B487-F79FCC1DDEB1}" destId="{877CB7F4-EE17-485C-AAED-3814DD2F4E4C}" srcOrd="0" destOrd="0" presId="urn:microsoft.com/office/officeart/2005/8/layout/orgChart1"/>
    <dgm:cxn modelId="{FB723B40-2552-40BF-BDAC-E25BB9FE91D7}" type="presParOf" srcId="{B56BB63C-85D3-42F6-B487-F79FCC1DDEB1}" destId="{5AC318DA-D84D-4DF2-A5DE-247975289B89}" srcOrd="1" destOrd="0" presId="urn:microsoft.com/office/officeart/2005/8/layout/orgChart1"/>
    <dgm:cxn modelId="{396A8348-36C2-4734-911B-5CE62268D0ED}" type="presParOf" srcId="{3AB89164-4FFA-488B-BFBE-D960C299D294}" destId="{2211B6EE-F9B1-4855-B390-DC1CD9AF32B8}" srcOrd="1" destOrd="0" presId="urn:microsoft.com/office/officeart/2005/8/layout/orgChart1"/>
    <dgm:cxn modelId="{DD4DC6B3-FAC7-4CD6-8525-664C28EC9187}" type="presParOf" srcId="{3AB89164-4FFA-488B-BFBE-D960C299D294}" destId="{BF6DF505-F977-4602-96B4-506A22149418}" srcOrd="2" destOrd="0" presId="urn:microsoft.com/office/officeart/2005/8/layout/orgChart1"/>
    <dgm:cxn modelId="{08ACC739-2FB2-44F3-9237-2464D9D188CA}" type="presParOf" srcId="{EDBFDE32-FE97-46C5-A539-06F51CFFFA80}" destId="{E49DD7EA-FF7D-4D35-A566-640D7891D537}" srcOrd="6" destOrd="0" presId="urn:microsoft.com/office/officeart/2005/8/layout/orgChart1"/>
    <dgm:cxn modelId="{F69B622C-A653-4A71-AF8B-3A6A8117F60B}" type="presParOf" srcId="{EDBFDE32-FE97-46C5-A539-06F51CFFFA80}" destId="{42FD00B4-8758-4882-A403-506AFF1CA127}" srcOrd="7" destOrd="0" presId="urn:microsoft.com/office/officeart/2005/8/layout/orgChart1"/>
    <dgm:cxn modelId="{DD445E6B-5CFE-4A93-87DA-CEBDD944653F}" type="presParOf" srcId="{42FD00B4-8758-4882-A403-506AFF1CA127}" destId="{12695C2E-8E5C-4733-9A7B-5275CB960949}" srcOrd="0" destOrd="0" presId="urn:microsoft.com/office/officeart/2005/8/layout/orgChart1"/>
    <dgm:cxn modelId="{9C293F2B-EE3D-40B2-9145-979BF6C204E9}" type="presParOf" srcId="{12695C2E-8E5C-4733-9A7B-5275CB960949}" destId="{CB93B51B-1C40-4A7D-B717-79DBBFA7E473}" srcOrd="0" destOrd="0" presId="urn:microsoft.com/office/officeart/2005/8/layout/orgChart1"/>
    <dgm:cxn modelId="{2B917812-0A95-42DF-8578-DF7A1FEB771D}" type="presParOf" srcId="{12695C2E-8E5C-4733-9A7B-5275CB960949}" destId="{B822CAD2-6506-4F4D-9789-84C545238815}" srcOrd="1" destOrd="0" presId="urn:microsoft.com/office/officeart/2005/8/layout/orgChart1"/>
    <dgm:cxn modelId="{EEA85A34-7DD5-4FD8-8996-E4A75D3A86C9}" type="presParOf" srcId="{42FD00B4-8758-4882-A403-506AFF1CA127}" destId="{FB714B33-3246-4CEB-97B3-E5E38ADA079F}" srcOrd="1" destOrd="0" presId="urn:microsoft.com/office/officeart/2005/8/layout/orgChart1"/>
    <dgm:cxn modelId="{B6CB304F-EF33-469F-B68E-B6A392456BE0}" type="presParOf" srcId="{42FD00B4-8758-4882-A403-506AFF1CA127}" destId="{11C49D7D-5D58-4B9A-B20B-450F2D46D662}" srcOrd="2" destOrd="0" presId="urn:microsoft.com/office/officeart/2005/8/layout/orgChart1"/>
    <dgm:cxn modelId="{2417C4A6-B3D3-4BE2-862D-E645CB7589FF}" type="presParOf" srcId="{EDBFDE32-FE97-46C5-A539-06F51CFFFA80}" destId="{619E7CC7-2B0D-49EA-B876-D237D62A75BD}" srcOrd="8" destOrd="0" presId="urn:microsoft.com/office/officeart/2005/8/layout/orgChart1"/>
    <dgm:cxn modelId="{2F7CBD80-6F24-40A0-9D62-AEDECC9AF4ED}" type="presParOf" srcId="{EDBFDE32-FE97-46C5-A539-06F51CFFFA80}" destId="{1788194D-AC5B-4315-9C76-51112FAED407}" srcOrd="9" destOrd="0" presId="urn:microsoft.com/office/officeart/2005/8/layout/orgChart1"/>
    <dgm:cxn modelId="{3FA7D7A0-58D0-43FE-AF3B-625C891CD553}" type="presParOf" srcId="{1788194D-AC5B-4315-9C76-51112FAED407}" destId="{0A4B577C-0AB9-419B-8D01-DD35C030A2B5}" srcOrd="0" destOrd="0" presId="urn:microsoft.com/office/officeart/2005/8/layout/orgChart1"/>
    <dgm:cxn modelId="{F3BC52EA-4950-4D15-BC50-A25DC1438B7D}" type="presParOf" srcId="{0A4B577C-0AB9-419B-8D01-DD35C030A2B5}" destId="{DC01893B-A21F-400E-BB8C-62F374EC337B}" srcOrd="0" destOrd="0" presId="urn:microsoft.com/office/officeart/2005/8/layout/orgChart1"/>
    <dgm:cxn modelId="{5A71359F-62E4-4EFA-B652-73B47A272D44}" type="presParOf" srcId="{0A4B577C-0AB9-419B-8D01-DD35C030A2B5}" destId="{D19C714C-3EA9-4776-BB7A-8B2C54D24DF7}" srcOrd="1" destOrd="0" presId="urn:microsoft.com/office/officeart/2005/8/layout/orgChart1"/>
    <dgm:cxn modelId="{3C21271C-7335-4AB8-B6B4-EDC75451232C}" type="presParOf" srcId="{1788194D-AC5B-4315-9C76-51112FAED407}" destId="{F27F7E92-C817-42B9-85E3-3E3001CD44C7}" srcOrd="1" destOrd="0" presId="urn:microsoft.com/office/officeart/2005/8/layout/orgChart1"/>
    <dgm:cxn modelId="{723D57CB-8A55-4CC0-A2D6-B2765B85F075}" type="presParOf" srcId="{1788194D-AC5B-4315-9C76-51112FAED407}" destId="{3406BCCC-65F6-4024-B9BD-DA3F67E66E65}" srcOrd="2" destOrd="0" presId="urn:microsoft.com/office/officeart/2005/8/layout/orgChart1"/>
    <dgm:cxn modelId="{DE3B7B1B-538F-4DF4-8B8F-2E2AB341318F}" type="presParOf" srcId="{D340358A-42D1-4AE6-AFEE-9BC1311498A8}" destId="{830968F8-CDF3-4939-AB6C-1F0CD20AAEBC}" srcOrd="2" destOrd="0" presId="urn:microsoft.com/office/officeart/2005/8/layout/orgChart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9E7CC7-2B0D-49EA-B876-D237D62A75BD}">
      <dsp:nvSpPr>
        <dsp:cNvPr id="0" name=""/>
        <dsp:cNvSpPr/>
      </dsp:nvSpPr>
      <dsp:spPr>
        <a:xfrm>
          <a:off x="7277101" y="2257482"/>
          <a:ext cx="5927782" cy="753115"/>
        </a:xfrm>
        <a:custGeom>
          <a:avLst/>
          <a:gdLst/>
          <a:ahLst/>
          <a:cxnLst/>
          <a:rect l="0" t="0" r="0" b="0"/>
          <a:pathLst>
            <a:path>
              <a:moveTo>
                <a:pt x="0" y="0"/>
              </a:moveTo>
              <a:lnTo>
                <a:pt x="0" y="540685"/>
              </a:lnTo>
              <a:lnTo>
                <a:pt x="5927782" y="540685"/>
              </a:lnTo>
              <a:lnTo>
                <a:pt x="5927782" y="753115"/>
              </a:lnTo>
            </a:path>
          </a:pathLst>
        </a:custGeom>
        <a:noFill/>
        <a:ln w="25400" cap="flat" cmpd="sng" algn="ctr">
          <a:solidFill>
            <a:schemeClr val="accent6"/>
          </a:solidFill>
          <a:prstDash val="solid"/>
        </a:ln>
        <a:effectLst/>
      </dsp:spPr>
      <dsp:style>
        <a:lnRef idx="2">
          <a:scrgbClr r="0" g="0" b="0"/>
        </a:lnRef>
        <a:fillRef idx="0">
          <a:scrgbClr r="0" g="0" b="0"/>
        </a:fillRef>
        <a:effectRef idx="0">
          <a:scrgbClr r="0" g="0" b="0"/>
        </a:effectRef>
        <a:fontRef idx="minor"/>
      </dsp:style>
    </dsp:sp>
    <dsp:sp modelId="{E49DD7EA-FF7D-4D35-A566-640D7891D537}">
      <dsp:nvSpPr>
        <dsp:cNvPr id="0" name=""/>
        <dsp:cNvSpPr/>
      </dsp:nvSpPr>
      <dsp:spPr>
        <a:xfrm>
          <a:off x="7277101" y="2257482"/>
          <a:ext cx="2794063" cy="753115"/>
        </a:xfrm>
        <a:custGeom>
          <a:avLst/>
          <a:gdLst/>
          <a:ahLst/>
          <a:cxnLst/>
          <a:rect l="0" t="0" r="0" b="0"/>
          <a:pathLst>
            <a:path>
              <a:moveTo>
                <a:pt x="0" y="0"/>
              </a:moveTo>
              <a:lnTo>
                <a:pt x="0" y="540685"/>
              </a:lnTo>
              <a:lnTo>
                <a:pt x="2794063" y="540685"/>
              </a:lnTo>
              <a:lnTo>
                <a:pt x="2794063" y="753115"/>
              </a:lnTo>
            </a:path>
          </a:pathLst>
        </a:custGeom>
        <a:noFill/>
        <a:ln w="25400" cap="flat" cmpd="sng" algn="ctr">
          <a:solidFill>
            <a:schemeClr val="accent6"/>
          </a:solidFill>
          <a:prstDash val="solid"/>
        </a:ln>
        <a:effectLst/>
      </dsp:spPr>
      <dsp:style>
        <a:lnRef idx="2">
          <a:scrgbClr r="0" g="0" b="0"/>
        </a:lnRef>
        <a:fillRef idx="0">
          <a:scrgbClr r="0" g="0" b="0"/>
        </a:fillRef>
        <a:effectRef idx="0">
          <a:scrgbClr r="0" g="0" b="0"/>
        </a:effectRef>
        <a:fontRef idx="minor"/>
      </dsp:style>
    </dsp:sp>
    <dsp:sp modelId="{0E9FD25D-D4A2-4CC9-B1D5-D5EBCF4C9BA5}">
      <dsp:nvSpPr>
        <dsp:cNvPr id="0" name=""/>
        <dsp:cNvSpPr/>
      </dsp:nvSpPr>
      <dsp:spPr>
        <a:xfrm>
          <a:off x="6966123" y="2257482"/>
          <a:ext cx="310977" cy="753115"/>
        </a:xfrm>
        <a:custGeom>
          <a:avLst/>
          <a:gdLst/>
          <a:ahLst/>
          <a:cxnLst/>
          <a:rect l="0" t="0" r="0" b="0"/>
          <a:pathLst>
            <a:path>
              <a:moveTo>
                <a:pt x="310977" y="0"/>
              </a:moveTo>
              <a:lnTo>
                <a:pt x="310977" y="540685"/>
              </a:lnTo>
              <a:lnTo>
                <a:pt x="0" y="540685"/>
              </a:lnTo>
              <a:lnTo>
                <a:pt x="0" y="753115"/>
              </a:lnTo>
            </a:path>
          </a:pathLst>
        </a:custGeom>
        <a:noFill/>
        <a:ln w="25400" cap="flat" cmpd="sng" algn="ctr">
          <a:solidFill>
            <a:schemeClr val="accent6"/>
          </a:solidFill>
          <a:prstDash val="solid"/>
        </a:ln>
        <a:effectLst/>
      </dsp:spPr>
      <dsp:style>
        <a:lnRef idx="2">
          <a:scrgbClr r="0" g="0" b="0"/>
        </a:lnRef>
        <a:fillRef idx="0">
          <a:scrgbClr r="0" g="0" b="0"/>
        </a:fillRef>
        <a:effectRef idx="0">
          <a:scrgbClr r="0" g="0" b="0"/>
        </a:effectRef>
        <a:fontRef idx="minor"/>
      </dsp:style>
    </dsp:sp>
    <dsp:sp modelId="{D5EE0064-EF63-4EC0-A7FD-F626C3C539A4}">
      <dsp:nvSpPr>
        <dsp:cNvPr id="0" name=""/>
        <dsp:cNvSpPr/>
      </dsp:nvSpPr>
      <dsp:spPr>
        <a:xfrm>
          <a:off x="3959023" y="2257482"/>
          <a:ext cx="3318077" cy="753115"/>
        </a:xfrm>
        <a:custGeom>
          <a:avLst/>
          <a:gdLst/>
          <a:ahLst/>
          <a:cxnLst/>
          <a:rect l="0" t="0" r="0" b="0"/>
          <a:pathLst>
            <a:path>
              <a:moveTo>
                <a:pt x="3318077" y="0"/>
              </a:moveTo>
              <a:lnTo>
                <a:pt x="3318077" y="540685"/>
              </a:lnTo>
              <a:lnTo>
                <a:pt x="0" y="540685"/>
              </a:lnTo>
              <a:lnTo>
                <a:pt x="0" y="753115"/>
              </a:lnTo>
            </a:path>
          </a:pathLst>
        </a:custGeom>
        <a:noFill/>
        <a:ln w="25400" cap="flat" cmpd="sng" algn="ctr">
          <a:solidFill>
            <a:schemeClr val="accent6"/>
          </a:solidFill>
          <a:prstDash val="solid"/>
        </a:ln>
        <a:effectLst/>
      </dsp:spPr>
      <dsp:style>
        <a:lnRef idx="2">
          <a:scrgbClr r="0" g="0" b="0"/>
        </a:lnRef>
        <a:fillRef idx="0">
          <a:scrgbClr r="0" g="0" b="0"/>
        </a:fillRef>
        <a:effectRef idx="0">
          <a:scrgbClr r="0" g="0" b="0"/>
        </a:effectRef>
        <a:fontRef idx="minor"/>
      </dsp:style>
    </dsp:sp>
    <dsp:sp modelId="{D605F1C1-F13B-4296-8068-D31FB1A01F93}">
      <dsp:nvSpPr>
        <dsp:cNvPr id="0" name=""/>
        <dsp:cNvSpPr/>
      </dsp:nvSpPr>
      <dsp:spPr>
        <a:xfrm>
          <a:off x="1136281" y="2257482"/>
          <a:ext cx="6140819" cy="753115"/>
        </a:xfrm>
        <a:custGeom>
          <a:avLst/>
          <a:gdLst/>
          <a:ahLst/>
          <a:cxnLst/>
          <a:rect l="0" t="0" r="0" b="0"/>
          <a:pathLst>
            <a:path>
              <a:moveTo>
                <a:pt x="6140819" y="0"/>
              </a:moveTo>
              <a:lnTo>
                <a:pt x="6140819" y="540685"/>
              </a:lnTo>
              <a:lnTo>
                <a:pt x="0" y="540685"/>
              </a:lnTo>
              <a:lnTo>
                <a:pt x="0" y="753115"/>
              </a:lnTo>
            </a:path>
          </a:pathLst>
        </a:custGeom>
        <a:noFill/>
        <a:ln w="25400" cap="flat" cmpd="sng" algn="ctr">
          <a:solidFill>
            <a:schemeClr val="accent6"/>
          </a:solidFill>
          <a:prstDash val="solid"/>
        </a:ln>
        <a:effectLst/>
      </dsp:spPr>
      <dsp:style>
        <a:lnRef idx="2">
          <a:scrgbClr r="0" g="0" b="0"/>
        </a:lnRef>
        <a:fillRef idx="0">
          <a:scrgbClr r="0" g="0" b="0"/>
        </a:fillRef>
        <a:effectRef idx="0">
          <a:scrgbClr r="0" g="0" b="0"/>
        </a:effectRef>
        <a:fontRef idx="minor"/>
      </dsp:style>
    </dsp:sp>
    <dsp:sp modelId="{5E3D5CB9-E172-4EE6-A89F-E7AD782123E1}">
      <dsp:nvSpPr>
        <dsp:cNvPr id="0" name=""/>
        <dsp:cNvSpPr/>
      </dsp:nvSpPr>
      <dsp:spPr>
        <a:xfrm>
          <a:off x="5817321" y="524669"/>
          <a:ext cx="2919558" cy="1732812"/>
        </a:xfrm>
        <a:prstGeom prst="rect">
          <a:avLst/>
        </a:prstGeom>
        <a:solidFill>
          <a:schemeClr val="accent5"/>
        </a:solidFill>
        <a:ln>
          <a:solidFill>
            <a:schemeClr val="bg1"/>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latin typeface="Verdana 2" panose="020B0604020202020204" charset="0"/>
              <a:ea typeface="Calibri" panose="020F0502020204030204" pitchFamily="34" charset="0"/>
              <a:cs typeface="Verdana 2" panose="020B0604020202020204" charset="0"/>
            </a:rPr>
            <a:t>Strategic Priorities</a:t>
          </a:r>
        </a:p>
      </dsp:txBody>
      <dsp:txXfrm>
        <a:off x="5817321" y="524669"/>
        <a:ext cx="2919558" cy="1732812"/>
      </dsp:txXfrm>
    </dsp:sp>
    <dsp:sp modelId="{2D0312F3-1334-428D-8577-CE31D9C57E20}">
      <dsp:nvSpPr>
        <dsp:cNvPr id="0" name=""/>
        <dsp:cNvSpPr/>
      </dsp:nvSpPr>
      <dsp:spPr>
        <a:xfrm flipH="1">
          <a:off x="1247" y="3010597"/>
          <a:ext cx="2270068" cy="1792900"/>
        </a:xfrm>
        <a:prstGeom prst="rect">
          <a:avLst/>
        </a:prstGeom>
        <a:solidFill>
          <a:schemeClr val="bg1">
            <a:lumMod val="8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latin typeface="Verdana 2" panose="020B0604020202020204" charset="0"/>
              <a:ea typeface="Calibri" panose="020F0502020204030204" pitchFamily="34" charset="0"/>
              <a:cs typeface="Verdana 2" panose="020B0604020202020204" charset="0"/>
            </a:rPr>
            <a:t>Financing the CE</a:t>
          </a:r>
        </a:p>
      </dsp:txBody>
      <dsp:txXfrm>
        <a:off x="1247" y="3010597"/>
        <a:ext cx="2270068" cy="1792900"/>
      </dsp:txXfrm>
    </dsp:sp>
    <dsp:sp modelId="{2209E1A4-4562-4710-84D0-8BD8D00164CD}">
      <dsp:nvSpPr>
        <dsp:cNvPr id="0" name=""/>
        <dsp:cNvSpPr/>
      </dsp:nvSpPr>
      <dsp:spPr>
        <a:xfrm>
          <a:off x="2696176" y="3010597"/>
          <a:ext cx="2525693" cy="1732145"/>
        </a:xfrm>
        <a:prstGeom prst="rect">
          <a:avLst/>
        </a:prstGeom>
        <a:solidFill>
          <a:schemeClr val="bg1">
            <a:lumMod val="8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latin typeface="Verdana 2" panose="020B0604020202020204" charset="0"/>
              <a:ea typeface="Calibri" panose="020F0502020204030204" pitchFamily="34" charset="0"/>
              <a:cs typeface="Verdana 2" panose="020B0604020202020204" charset="0"/>
            </a:rPr>
            <a:t>Institutional, </a:t>
          </a:r>
        </a:p>
        <a:p>
          <a:pPr marL="0" lvl="0" indent="0" algn="ctr" defTabSz="889000">
            <a:lnSpc>
              <a:spcPct val="90000"/>
            </a:lnSpc>
            <a:spcBef>
              <a:spcPct val="0"/>
            </a:spcBef>
            <a:spcAft>
              <a:spcPct val="35000"/>
            </a:spcAft>
            <a:buNone/>
          </a:pPr>
          <a:r>
            <a:rPr lang="en-US" sz="2000" b="1" kern="1200" dirty="0">
              <a:solidFill>
                <a:schemeClr val="tx1"/>
              </a:solidFill>
              <a:latin typeface="Verdana 2" panose="020B0604020202020204" charset="0"/>
              <a:ea typeface="Calibri" panose="020F0502020204030204" pitchFamily="34" charset="0"/>
              <a:cs typeface="Verdana 2" panose="020B0604020202020204" charset="0"/>
            </a:rPr>
            <a:t>Technical and Legal guidance </a:t>
          </a:r>
        </a:p>
      </dsp:txBody>
      <dsp:txXfrm>
        <a:off x="2696176" y="3010597"/>
        <a:ext cx="2525693" cy="1732145"/>
      </dsp:txXfrm>
    </dsp:sp>
    <dsp:sp modelId="{877CB7F4-EE17-485C-AAED-3814DD2F4E4C}">
      <dsp:nvSpPr>
        <dsp:cNvPr id="0" name=""/>
        <dsp:cNvSpPr/>
      </dsp:nvSpPr>
      <dsp:spPr>
        <a:xfrm>
          <a:off x="5646729" y="3010597"/>
          <a:ext cx="2638787" cy="1733187"/>
        </a:xfrm>
        <a:prstGeom prst="rect">
          <a:avLst/>
        </a:prstGeom>
        <a:solidFill>
          <a:schemeClr val="bg1">
            <a:lumMod val="85000"/>
          </a:schemeClr>
        </a:solidFill>
        <a:ln>
          <a:solidFill>
            <a:srgbClr val="FF0000"/>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latin typeface="Verdana 2" panose="020B0604020202020204" charset="0"/>
              <a:ea typeface="Calibri" panose="020F0502020204030204" pitchFamily="34" charset="0"/>
              <a:cs typeface="Verdana 2" panose="020B0604020202020204" charset="0"/>
            </a:rPr>
            <a:t>Promoting Circular Trade Policies</a:t>
          </a:r>
        </a:p>
      </dsp:txBody>
      <dsp:txXfrm>
        <a:off x="5646729" y="3010597"/>
        <a:ext cx="2638787" cy="1733187"/>
      </dsp:txXfrm>
    </dsp:sp>
    <dsp:sp modelId="{CB93B51B-1C40-4A7D-B717-79DBBFA7E473}">
      <dsp:nvSpPr>
        <dsp:cNvPr id="0" name=""/>
        <dsp:cNvSpPr/>
      </dsp:nvSpPr>
      <dsp:spPr>
        <a:xfrm>
          <a:off x="8710377" y="3010597"/>
          <a:ext cx="2721574" cy="1733187"/>
        </a:xfrm>
        <a:prstGeom prst="rect">
          <a:avLst/>
        </a:prstGeom>
        <a:solidFill>
          <a:schemeClr val="bg1">
            <a:lumMod val="85000"/>
          </a:schemeClr>
        </a:solidFill>
        <a:ln>
          <a:solidFill>
            <a:srgbClr val="FF0000"/>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latin typeface="Verdana 2" panose="020B0604020202020204" charset="0"/>
              <a:ea typeface="Calibri" panose="020F0502020204030204" pitchFamily="34" charset="0"/>
              <a:cs typeface="Verdana 2" panose="020B0604020202020204" charset="0"/>
            </a:rPr>
            <a:t>Improve data collection and monitoring systems</a:t>
          </a:r>
        </a:p>
      </dsp:txBody>
      <dsp:txXfrm>
        <a:off x="8710377" y="3010597"/>
        <a:ext cx="2721574" cy="1733187"/>
      </dsp:txXfrm>
    </dsp:sp>
    <dsp:sp modelId="{DC01893B-A21F-400E-BB8C-62F374EC337B}">
      <dsp:nvSpPr>
        <dsp:cNvPr id="0" name=""/>
        <dsp:cNvSpPr/>
      </dsp:nvSpPr>
      <dsp:spPr>
        <a:xfrm>
          <a:off x="11856811" y="3010597"/>
          <a:ext cx="2696143" cy="1733187"/>
        </a:xfrm>
        <a:prstGeom prst="rect">
          <a:avLst/>
        </a:prstGeom>
        <a:solidFill>
          <a:schemeClr val="bg1">
            <a:lumMod val="85000"/>
          </a:schemeClr>
        </a:solidFill>
        <a:ln>
          <a:solidFill>
            <a:srgbClr val="FF0000"/>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latin typeface="Verdana 2" panose="020B0604020202020204" charset="0"/>
              <a:ea typeface="Calibri" panose="020F0502020204030204" pitchFamily="34" charset="0"/>
              <a:cs typeface="Verdana 2" panose="020B0604020202020204" charset="0"/>
            </a:rPr>
            <a:t>Promote awareness raising, advocacy and capacity building initiatives</a:t>
          </a:r>
        </a:p>
      </dsp:txBody>
      <dsp:txXfrm>
        <a:off x="11856811" y="3010597"/>
        <a:ext cx="2696143" cy="1733187"/>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ID4096"/>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89E6B1-B229-4912-9043-AA6357403FD6}" type="datetimeFigureOut">
              <a:rPr lang="LID4096" smtClean="0"/>
              <a:t>01/28/2025</a:t>
            </a:fld>
            <a:endParaRPr lang="LID4096"/>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ID4096"/>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ID4096"/>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173A45-532C-4620-BE26-35C9B7DDC1EC}" type="slidenum">
              <a:rPr lang="LID4096" smtClean="0"/>
              <a:t>‹#›</a:t>
            </a:fld>
            <a:endParaRPr lang="LID4096"/>
          </a:p>
        </p:txBody>
      </p:sp>
    </p:spTree>
    <p:extLst>
      <p:ext uri="{BB962C8B-B14F-4D97-AF65-F5344CB8AC3E}">
        <p14:creationId xmlns:p14="http://schemas.microsoft.com/office/powerpoint/2010/main" val="2714544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94A8B4DB-1924-4F31-916F-3B78020D8166}" type="slidenum">
              <a:rPr lang="fr-FR" smtClean="0"/>
              <a:t>1</a:t>
            </a:fld>
            <a:endParaRPr lang="fr-FR"/>
          </a:p>
        </p:txBody>
      </p:sp>
    </p:spTree>
    <p:extLst>
      <p:ext uri="{BB962C8B-B14F-4D97-AF65-F5344CB8AC3E}">
        <p14:creationId xmlns:p14="http://schemas.microsoft.com/office/powerpoint/2010/main" val="30195457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60B95C-A4A1-4682-8049-529451271C58}" type="slidenum">
              <a:rPr kumimoji="0" lang="en-M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MU"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674409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76300E-D0B7-4763-D965-FECE0BABAA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B307CC-70C5-E6D7-BFD4-32B46A7F46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23AB54-A119-BB36-A80D-110E9FDECDB6}"/>
              </a:ext>
            </a:extLst>
          </p:cNvPr>
          <p:cNvSpPr>
            <a:spLocks noGrp="1"/>
          </p:cNvSpPr>
          <p:nvPr>
            <p:ph type="body" idx="1"/>
          </p:nvPr>
        </p:nvSpPr>
        <p:spPr/>
        <p:txBody>
          <a:bodyPr/>
          <a:lstStyle/>
          <a:p>
            <a:r>
              <a:rPr lang="en-US" dirty="0"/>
              <a:t>.</a:t>
            </a:r>
            <a:endParaRPr lang="en-MU" dirty="0"/>
          </a:p>
        </p:txBody>
      </p:sp>
      <p:sp>
        <p:nvSpPr>
          <p:cNvPr id="4" name="Slide Number Placeholder 3">
            <a:extLst>
              <a:ext uri="{FF2B5EF4-FFF2-40B4-BE49-F238E27FC236}">
                <a16:creationId xmlns:a16="http://schemas.microsoft.com/office/drawing/2014/main" id="{584B0821-DC88-6E52-CD11-ABE41DEAEEA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60B95C-A4A1-4682-8049-529451271C58}" type="slidenum">
              <a:rPr kumimoji="0" lang="en-M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MU"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996810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705CE-6C8E-169B-9B13-ABEBB5EC30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CBD4A3-AF47-8341-6E37-2ECE0E4C2A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21ED48-3498-3B4F-A90A-CB5FD337AAE2}"/>
              </a:ext>
            </a:extLst>
          </p:cNvPr>
          <p:cNvSpPr>
            <a:spLocks noGrp="1"/>
          </p:cNvSpPr>
          <p:nvPr>
            <p:ph type="body" idx="1"/>
          </p:nvPr>
        </p:nvSpPr>
        <p:spPr/>
        <p:txBody>
          <a:bodyPr/>
          <a:lstStyle/>
          <a:p>
            <a:endParaRPr lang="en-MU" dirty="0"/>
          </a:p>
        </p:txBody>
      </p:sp>
      <p:sp>
        <p:nvSpPr>
          <p:cNvPr id="4" name="Slide Number Placeholder 3">
            <a:extLst>
              <a:ext uri="{FF2B5EF4-FFF2-40B4-BE49-F238E27FC236}">
                <a16:creationId xmlns:a16="http://schemas.microsoft.com/office/drawing/2014/main" id="{63273540-6712-C0D7-B90A-BE97ADA556D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60B95C-A4A1-4682-8049-529451271C58}" type="slidenum">
              <a:rPr kumimoji="0" lang="en-M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MU"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540519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6DCA90-8F20-F419-1FEE-41DDD1D886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B1EA0A-EFD3-1AC9-D336-BE7F9CBD7A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5147AC-E3F4-82F0-4614-386CD5E7ACF0}"/>
              </a:ext>
            </a:extLst>
          </p:cNvPr>
          <p:cNvSpPr>
            <a:spLocks noGrp="1"/>
          </p:cNvSpPr>
          <p:nvPr>
            <p:ph type="body" idx="1"/>
          </p:nvPr>
        </p:nvSpPr>
        <p:spPr/>
        <p:txBody>
          <a:bodyPr/>
          <a:lstStyle/>
          <a:p>
            <a:endParaRPr lang="en-MU" dirty="0"/>
          </a:p>
        </p:txBody>
      </p:sp>
      <p:sp>
        <p:nvSpPr>
          <p:cNvPr id="4" name="Slide Number Placeholder 3">
            <a:extLst>
              <a:ext uri="{FF2B5EF4-FFF2-40B4-BE49-F238E27FC236}">
                <a16:creationId xmlns:a16="http://schemas.microsoft.com/office/drawing/2014/main" id="{7611CAD0-7E98-6811-292C-82CAF704037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60B95C-A4A1-4682-8049-529451271C58}" type="slidenum">
              <a:rPr kumimoji="0" lang="en-M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MU"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981163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B07DDA-3C71-C42F-7724-C365E35403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7A8F2B-0F71-0113-C4AB-0DC3A91B9B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441921-B267-8A12-1D8F-1501652A9BD3}"/>
              </a:ext>
            </a:extLst>
          </p:cNvPr>
          <p:cNvSpPr>
            <a:spLocks noGrp="1"/>
          </p:cNvSpPr>
          <p:nvPr>
            <p:ph type="body" idx="1"/>
          </p:nvPr>
        </p:nvSpPr>
        <p:spPr/>
        <p:txBody>
          <a:bodyPr/>
          <a:lstStyle/>
          <a:p>
            <a:endParaRPr lang="en-MU" dirty="0"/>
          </a:p>
        </p:txBody>
      </p:sp>
      <p:sp>
        <p:nvSpPr>
          <p:cNvPr id="4" name="Slide Number Placeholder 3">
            <a:extLst>
              <a:ext uri="{FF2B5EF4-FFF2-40B4-BE49-F238E27FC236}">
                <a16:creationId xmlns:a16="http://schemas.microsoft.com/office/drawing/2014/main" id="{A289FA69-44D1-87B7-348C-5801E0889C0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60B95C-A4A1-4682-8049-529451271C58}" type="slidenum">
              <a:rPr kumimoji="0" lang="en-M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MU"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329132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A9B974-CD24-83C9-CA57-8ADE4E5226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7A4219-63FA-B306-B965-B490C546F0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A89086-EA26-D716-D2FD-ABAB75323E7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EDA59D4-17A8-B4CB-E9C0-B0DBF3AF53E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60B95C-A4A1-4682-8049-529451271C58}" type="slidenum">
              <a:rPr kumimoji="0" lang="en-M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MU"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176670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U"/>
          </a:p>
        </p:txBody>
      </p:sp>
      <p:sp>
        <p:nvSpPr>
          <p:cNvPr id="4" name="Slide Number Placeholder 3"/>
          <p:cNvSpPr>
            <a:spLocks noGrp="1"/>
          </p:cNvSpPr>
          <p:nvPr>
            <p:ph type="sldNum" sz="quarter" idx="5"/>
          </p:nvPr>
        </p:nvSpPr>
        <p:spPr/>
        <p:txBody>
          <a:bodyPr/>
          <a:lstStyle/>
          <a:p>
            <a:fld id="{45FE0B8F-629C-43C1-B889-922CA3F22290}" type="slidenum">
              <a:rPr lang="en-MU" smtClean="0"/>
              <a:t>30</a:t>
            </a:fld>
            <a:endParaRPr lang="en-MU"/>
          </a:p>
        </p:txBody>
      </p:sp>
    </p:spTree>
    <p:extLst>
      <p:ext uri="{BB962C8B-B14F-4D97-AF65-F5344CB8AC3E}">
        <p14:creationId xmlns:p14="http://schemas.microsoft.com/office/powerpoint/2010/main" val="4896592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60B95C-A4A1-4682-8049-529451271C58}" type="slidenum">
              <a:rPr kumimoji="0" lang="en-M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MU"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674409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fr-FR" dirty="0"/>
          </a:p>
          <a:p>
            <a:endParaRPr lang="fr-FR" dirty="0"/>
          </a:p>
          <a:p>
            <a:endParaRPr lang="en-M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4D8974-30E2-450B-AC20-4D5B5A807497}" type="slidenum">
              <a:rPr kumimoji="0" lang="en-M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MU"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19596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U" dirty="0"/>
          </a:p>
        </p:txBody>
      </p:sp>
      <p:sp>
        <p:nvSpPr>
          <p:cNvPr id="4" name="Slide Number Placeholder 3"/>
          <p:cNvSpPr>
            <a:spLocks noGrp="1"/>
          </p:cNvSpPr>
          <p:nvPr>
            <p:ph type="sldNum" sz="quarter" idx="5"/>
          </p:nvPr>
        </p:nvSpPr>
        <p:spPr/>
        <p:txBody>
          <a:bodyPr/>
          <a:lstStyle/>
          <a:p>
            <a:fld id="{45FE0B8F-629C-43C1-B889-922CA3F22290}" type="slidenum">
              <a:rPr lang="en-MU" smtClean="0"/>
              <a:t>33</a:t>
            </a:fld>
            <a:endParaRPr lang="en-MU"/>
          </a:p>
        </p:txBody>
      </p:sp>
    </p:spTree>
    <p:extLst>
      <p:ext uri="{BB962C8B-B14F-4D97-AF65-F5344CB8AC3E}">
        <p14:creationId xmlns:p14="http://schemas.microsoft.com/office/powerpoint/2010/main" val="3913923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13720B-5693-6F02-CC84-F212FBF885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516FE7-7346-CAFD-EF57-05794409D8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41EADC-1B49-E581-4D94-2E01092527B6}"/>
              </a:ext>
            </a:extLst>
          </p:cNvPr>
          <p:cNvSpPr>
            <a:spLocks noGrp="1"/>
          </p:cNvSpPr>
          <p:nvPr>
            <p:ph type="body" idx="1"/>
          </p:nvPr>
        </p:nvSpPr>
        <p:spPr/>
        <p:txBody>
          <a:bodyPr/>
          <a:lstStyle/>
          <a:p>
            <a:endParaRPr lang="en-BE"/>
          </a:p>
        </p:txBody>
      </p:sp>
      <p:sp>
        <p:nvSpPr>
          <p:cNvPr id="4" name="Slide Number Placeholder 3">
            <a:extLst>
              <a:ext uri="{FF2B5EF4-FFF2-40B4-BE49-F238E27FC236}">
                <a16:creationId xmlns:a16="http://schemas.microsoft.com/office/drawing/2014/main" id="{0BCF84F1-FE4D-0842-4DE1-DBB8CA2D615E}"/>
              </a:ext>
            </a:extLst>
          </p:cNvPr>
          <p:cNvSpPr>
            <a:spLocks noGrp="1"/>
          </p:cNvSpPr>
          <p:nvPr>
            <p:ph type="sldNum" sz="quarter" idx="5"/>
          </p:nvPr>
        </p:nvSpPr>
        <p:spPr/>
        <p:txBody>
          <a:bodyPr/>
          <a:lstStyle/>
          <a:p>
            <a:fld id="{94A8B4DB-1924-4F31-916F-3B78020D8166}" type="slidenum">
              <a:rPr lang="fr-FR" smtClean="0"/>
              <a:t>2</a:t>
            </a:fld>
            <a:endParaRPr lang="fr-FR"/>
          </a:p>
        </p:txBody>
      </p:sp>
    </p:spTree>
    <p:extLst>
      <p:ext uri="{BB962C8B-B14F-4D97-AF65-F5344CB8AC3E}">
        <p14:creationId xmlns:p14="http://schemas.microsoft.com/office/powerpoint/2010/main" val="10910339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M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60B95C-A4A1-4682-8049-529451271C58}" type="slidenum">
              <a:rPr kumimoji="0" lang="en-M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MU"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674409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MU" dirty="0"/>
          </a:p>
        </p:txBody>
      </p:sp>
      <p:sp>
        <p:nvSpPr>
          <p:cNvPr id="4" name="Slide Number Placeholder 3"/>
          <p:cNvSpPr>
            <a:spLocks noGrp="1"/>
          </p:cNvSpPr>
          <p:nvPr>
            <p:ph type="sldNum" sz="quarter" idx="5"/>
          </p:nvPr>
        </p:nvSpPr>
        <p:spPr/>
        <p:txBody>
          <a:bodyPr/>
          <a:lstStyle/>
          <a:p>
            <a:fld id="{45FE0B8F-629C-43C1-B889-922CA3F22290}" type="slidenum">
              <a:rPr lang="en-MU" smtClean="0"/>
              <a:t>35</a:t>
            </a:fld>
            <a:endParaRPr lang="en-MU"/>
          </a:p>
        </p:txBody>
      </p:sp>
    </p:spTree>
    <p:extLst>
      <p:ext uri="{BB962C8B-B14F-4D97-AF65-F5344CB8AC3E}">
        <p14:creationId xmlns:p14="http://schemas.microsoft.com/office/powerpoint/2010/main" val="19573415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M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60B95C-A4A1-4682-8049-529451271C58}" type="slidenum">
              <a:rPr kumimoji="0" lang="en-M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MU"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186060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U" dirty="0"/>
          </a:p>
        </p:txBody>
      </p:sp>
      <p:sp>
        <p:nvSpPr>
          <p:cNvPr id="4" name="Slide Number Placeholder 3"/>
          <p:cNvSpPr>
            <a:spLocks noGrp="1"/>
          </p:cNvSpPr>
          <p:nvPr>
            <p:ph type="sldNum" sz="quarter" idx="5"/>
          </p:nvPr>
        </p:nvSpPr>
        <p:spPr/>
        <p:txBody>
          <a:bodyPr/>
          <a:lstStyle/>
          <a:p>
            <a:fld id="{45FE0B8F-629C-43C1-B889-922CA3F22290}" type="slidenum">
              <a:rPr lang="en-MU" smtClean="0"/>
              <a:t>37</a:t>
            </a:fld>
            <a:endParaRPr lang="en-MU"/>
          </a:p>
        </p:txBody>
      </p:sp>
    </p:spTree>
    <p:extLst>
      <p:ext uri="{BB962C8B-B14F-4D97-AF65-F5344CB8AC3E}">
        <p14:creationId xmlns:p14="http://schemas.microsoft.com/office/powerpoint/2010/main" val="29407271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U"/>
          </a:p>
        </p:txBody>
      </p:sp>
      <p:sp>
        <p:nvSpPr>
          <p:cNvPr id="4" name="Slide Number Placeholder 3"/>
          <p:cNvSpPr>
            <a:spLocks noGrp="1"/>
          </p:cNvSpPr>
          <p:nvPr>
            <p:ph type="sldNum" sz="quarter" idx="5"/>
          </p:nvPr>
        </p:nvSpPr>
        <p:spPr/>
        <p:txBody>
          <a:bodyPr/>
          <a:lstStyle/>
          <a:p>
            <a:fld id="{45FE0B8F-629C-43C1-B889-922CA3F22290}" type="slidenum">
              <a:rPr lang="en-MU" smtClean="0"/>
              <a:t>38</a:t>
            </a:fld>
            <a:endParaRPr lang="en-MU"/>
          </a:p>
        </p:txBody>
      </p:sp>
    </p:spTree>
    <p:extLst>
      <p:ext uri="{BB962C8B-B14F-4D97-AF65-F5344CB8AC3E}">
        <p14:creationId xmlns:p14="http://schemas.microsoft.com/office/powerpoint/2010/main" val="3744817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B09F9D-6B5B-8906-A0D9-FB0BA6AE8AE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F63C3CD-86AA-C4A9-AC4C-542816117C6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11DC31D-C8AD-D215-8308-EBB4C9FB949F}"/>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BB059E28-7D35-044E-99C8-517F61A3E554}"/>
              </a:ext>
            </a:extLst>
          </p:cNvPr>
          <p:cNvSpPr>
            <a:spLocks noGrp="1"/>
          </p:cNvSpPr>
          <p:nvPr>
            <p:ph type="sldNum" sz="quarter" idx="5"/>
          </p:nvPr>
        </p:nvSpPr>
        <p:spPr/>
        <p:txBody>
          <a:bodyPr/>
          <a:lstStyle/>
          <a:p>
            <a:fld id="{898C4A14-680A-476F-A1CA-5E04E484F2F9}" type="slidenum">
              <a:rPr lang="fr-FR" smtClean="0"/>
              <a:t>44</a:t>
            </a:fld>
            <a:endParaRPr lang="fr-FR"/>
          </a:p>
        </p:txBody>
      </p:sp>
    </p:spTree>
    <p:extLst>
      <p:ext uri="{BB962C8B-B14F-4D97-AF65-F5344CB8AC3E}">
        <p14:creationId xmlns:p14="http://schemas.microsoft.com/office/powerpoint/2010/main" val="1435404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550672-673A-5D2B-D1A5-D49954F498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44ECC2-2409-0AB6-40EC-6078960A22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8969F7-0305-B0D3-37BD-B3018497DEAF}"/>
              </a:ext>
            </a:extLst>
          </p:cNvPr>
          <p:cNvSpPr>
            <a:spLocks noGrp="1"/>
          </p:cNvSpPr>
          <p:nvPr>
            <p:ph type="body" idx="1"/>
          </p:nvPr>
        </p:nvSpPr>
        <p:spPr/>
        <p:txBody>
          <a:bodyPr/>
          <a:lstStyle/>
          <a:p>
            <a:endParaRPr lang="en-BE"/>
          </a:p>
        </p:txBody>
      </p:sp>
      <p:sp>
        <p:nvSpPr>
          <p:cNvPr id="4" name="Slide Number Placeholder 3">
            <a:extLst>
              <a:ext uri="{FF2B5EF4-FFF2-40B4-BE49-F238E27FC236}">
                <a16:creationId xmlns:a16="http://schemas.microsoft.com/office/drawing/2014/main" id="{39796A89-0496-37DA-08EB-94630C6D45EF}"/>
              </a:ext>
            </a:extLst>
          </p:cNvPr>
          <p:cNvSpPr>
            <a:spLocks noGrp="1"/>
          </p:cNvSpPr>
          <p:nvPr>
            <p:ph type="sldNum" sz="quarter" idx="5"/>
          </p:nvPr>
        </p:nvSpPr>
        <p:spPr/>
        <p:txBody>
          <a:bodyPr/>
          <a:lstStyle/>
          <a:p>
            <a:fld id="{94A8B4DB-1924-4F31-916F-3B78020D8166}" type="slidenum">
              <a:rPr lang="fr-FR" smtClean="0"/>
              <a:t>3</a:t>
            </a:fld>
            <a:endParaRPr lang="fr-FR"/>
          </a:p>
        </p:txBody>
      </p:sp>
    </p:spTree>
    <p:extLst>
      <p:ext uri="{BB962C8B-B14F-4D97-AF65-F5344CB8AC3E}">
        <p14:creationId xmlns:p14="http://schemas.microsoft.com/office/powerpoint/2010/main" val="1019100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5989E7-3988-690D-C0C8-072687BFB8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BFF918-9C09-753E-55DE-D9DE9EA007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490D26-5496-E2C2-2357-809A7BE0FF6D}"/>
              </a:ext>
            </a:extLst>
          </p:cNvPr>
          <p:cNvSpPr>
            <a:spLocks noGrp="1"/>
          </p:cNvSpPr>
          <p:nvPr>
            <p:ph type="body" idx="1"/>
          </p:nvPr>
        </p:nvSpPr>
        <p:spPr/>
        <p:txBody>
          <a:bodyPr/>
          <a:lstStyle/>
          <a:p>
            <a:endParaRPr lang="en-BE"/>
          </a:p>
        </p:txBody>
      </p:sp>
      <p:sp>
        <p:nvSpPr>
          <p:cNvPr id="4" name="Slide Number Placeholder 3">
            <a:extLst>
              <a:ext uri="{FF2B5EF4-FFF2-40B4-BE49-F238E27FC236}">
                <a16:creationId xmlns:a16="http://schemas.microsoft.com/office/drawing/2014/main" id="{CE643AC0-C615-6331-88C2-85F5FDAB76E1}"/>
              </a:ext>
            </a:extLst>
          </p:cNvPr>
          <p:cNvSpPr>
            <a:spLocks noGrp="1"/>
          </p:cNvSpPr>
          <p:nvPr>
            <p:ph type="sldNum" sz="quarter" idx="5"/>
          </p:nvPr>
        </p:nvSpPr>
        <p:spPr/>
        <p:txBody>
          <a:bodyPr/>
          <a:lstStyle/>
          <a:p>
            <a:fld id="{94A8B4DB-1924-4F31-916F-3B78020D8166}" type="slidenum">
              <a:rPr lang="fr-FR" smtClean="0"/>
              <a:t>4</a:t>
            </a:fld>
            <a:endParaRPr lang="fr-FR"/>
          </a:p>
        </p:txBody>
      </p:sp>
    </p:spTree>
    <p:extLst>
      <p:ext uri="{BB962C8B-B14F-4D97-AF65-F5344CB8AC3E}">
        <p14:creationId xmlns:p14="http://schemas.microsoft.com/office/powerpoint/2010/main" val="42464439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351025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527754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U"/>
          </a:p>
        </p:txBody>
      </p:sp>
      <p:sp>
        <p:nvSpPr>
          <p:cNvPr id="4" name="Slide Number Placeholder 3"/>
          <p:cNvSpPr>
            <a:spLocks noGrp="1"/>
          </p:cNvSpPr>
          <p:nvPr>
            <p:ph type="sldNum" sz="quarter" idx="5"/>
          </p:nvPr>
        </p:nvSpPr>
        <p:spPr/>
        <p:txBody>
          <a:bodyPr/>
          <a:lstStyle/>
          <a:p>
            <a:fld id="{45FE0B8F-629C-43C1-B889-922CA3F22290}" type="slidenum">
              <a:rPr lang="en-MU" smtClean="0"/>
              <a:t>21</a:t>
            </a:fld>
            <a:endParaRPr lang="en-MU"/>
          </a:p>
        </p:txBody>
      </p:sp>
    </p:spTree>
    <p:extLst>
      <p:ext uri="{BB962C8B-B14F-4D97-AF65-F5344CB8AC3E}">
        <p14:creationId xmlns:p14="http://schemas.microsoft.com/office/powerpoint/2010/main" val="20226862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a:p>
            <a:endParaRPr lang="en-MU" dirty="0"/>
          </a:p>
        </p:txBody>
      </p:sp>
      <p:sp>
        <p:nvSpPr>
          <p:cNvPr id="4" name="Slide Number Placeholder 3"/>
          <p:cNvSpPr>
            <a:spLocks noGrp="1"/>
          </p:cNvSpPr>
          <p:nvPr>
            <p:ph type="sldNum" sz="quarter" idx="5"/>
          </p:nvPr>
        </p:nvSpPr>
        <p:spPr/>
        <p:txBody>
          <a:bodyPr/>
          <a:lstStyle/>
          <a:p>
            <a:fld id="{45FE0B8F-629C-43C1-B889-922CA3F22290}" type="slidenum">
              <a:rPr lang="en-MU" smtClean="0"/>
              <a:t>22</a:t>
            </a:fld>
            <a:endParaRPr lang="en-MU"/>
          </a:p>
        </p:txBody>
      </p:sp>
    </p:spTree>
    <p:extLst>
      <p:ext uri="{BB962C8B-B14F-4D97-AF65-F5344CB8AC3E}">
        <p14:creationId xmlns:p14="http://schemas.microsoft.com/office/powerpoint/2010/main" val="4840747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U" dirty="0"/>
          </a:p>
        </p:txBody>
      </p:sp>
      <p:sp>
        <p:nvSpPr>
          <p:cNvPr id="4" name="Slide Number Placeholder 3"/>
          <p:cNvSpPr>
            <a:spLocks noGrp="1"/>
          </p:cNvSpPr>
          <p:nvPr>
            <p:ph type="sldNum" sz="quarter" idx="5"/>
          </p:nvPr>
        </p:nvSpPr>
        <p:spPr/>
        <p:txBody>
          <a:bodyPr/>
          <a:lstStyle/>
          <a:p>
            <a:fld id="{45FE0B8F-629C-43C1-B889-922CA3F22290}" type="slidenum">
              <a:rPr lang="en-MU" smtClean="0"/>
              <a:t>23</a:t>
            </a:fld>
            <a:endParaRPr lang="en-MU"/>
          </a:p>
        </p:txBody>
      </p:sp>
    </p:spTree>
    <p:extLst>
      <p:ext uri="{BB962C8B-B14F-4D97-AF65-F5344CB8AC3E}">
        <p14:creationId xmlns:p14="http://schemas.microsoft.com/office/powerpoint/2010/main" val="59850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28-Jan-25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28-Jan-25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28-Jan-25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28-Jan-25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28-Jan-25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28-Jan-25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28-Jan-25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28-Jan-25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28-Jan-25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28-Jan-25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28-Jan-25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28-Jan-25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3.png"/><Relationship Id="rId4" Type="http://schemas.openxmlformats.org/officeDocument/2006/relationships/diagramLayout" Target="../diagrams/layout1.xml"/><Relationship Id="rId9"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1.jpeg"/></Relationships>
</file>

<file path=ppt/slides/_rels/slide4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3" Type="http://schemas.openxmlformats.org/officeDocument/2006/relationships/image" Target="../media/image19.jpg"/><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26.png"/><Relationship Id="rId5" Type="http://schemas.openxmlformats.org/officeDocument/2006/relationships/image" Target="../media/image21.png"/><Relationship Id="rId15" Type="http://schemas.openxmlformats.org/officeDocument/2006/relationships/image" Target="../media/image30.png"/><Relationship Id="rId10" Type="http://schemas.openxmlformats.org/officeDocument/2006/relationships/image" Target="../media/image25.svg"/><Relationship Id="rId4" Type="http://schemas.openxmlformats.org/officeDocument/2006/relationships/image" Target="../media/image20.jpeg"/><Relationship Id="rId9" Type="http://schemas.openxmlformats.org/officeDocument/2006/relationships/image" Target="../media/image24.png"/><Relationship Id="rId14" Type="http://schemas.openxmlformats.org/officeDocument/2006/relationships/image" Target="../media/image29.svg"/></Relationships>
</file>

<file path=ppt/slides/_rels/slide4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1.jpe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820873-7E32-0635-5CBD-721606BE8311}"/>
              </a:ext>
            </a:extLst>
          </p:cNvPr>
          <p:cNvSpPr/>
          <p:nvPr/>
        </p:nvSpPr>
        <p:spPr>
          <a:xfrm>
            <a:off x="1365182" y="2256902"/>
            <a:ext cx="5416618" cy="6460660"/>
          </a:xfrm>
          <a:prstGeom prst="rect">
            <a:avLst/>
          </a:prstGeom>
          <a:solidFill>
            <a:schemeClr val="accent5"/>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lgn="ctr">
              <a:buAutoNum type="arabicPeriod"/>
            </a:pPr>
            <a:r>
              <a:rPr lang="en-US" sz="2400" b="1" dirty="0">
                <a:latin typeface="Verdana 2" panose="020B0604020202020204" charset="0"/>
                <a:cs typeface="Verdana 2" panose="020B0604020202020204" charset="0"/>
              </a:rPr>
              <a:t>Introduction</a:t>
            </a:r>
          </a:p>
          <a:p>
            <a:pPr algn="ctr"/>
            <a:endParaRPr lang="en-US" sz="2400" b="1" dirty="0">
              <a:latin typeface="Verdana 2" panose="020B0604020202020204" charset="0"/>
              <a:cs typeface="Verdana 2" panose="020B0604020202020204" charset="0"/>
            </a:endParaRPr>
          </a:p>
          <a:p>
            <a:pPr algn="ctr"/>
            <a:r>
              <a:rPr lang="fr-FR" sz="2400" dirty="0">
                <a:latin typeface="Verdana 2" panose="020B0604020202020204" charset="0"/>
                <a:cs typeface="Verdana 2" panose="020B0604020202020204" charset="0"/>
              </a:rPr>
              <a:t>1.1 Que signifie l'économie circulaire pour les pays insulaires d'Afrique et de l’océan Indien ?</a:t>
            </a:r>
          </a:p>
          <a:p>
            <a:pPr algn="ctr"/>
            <a:endParaRPr lang="fr-FR" sz="2400" dirty="0">
              <a:latin typeface="Verdana 2" panose="020B0604020202020204" charset="0"/>
              <a:cs typeface="Verdana 2" panose="020B0604020202020204" charset="0"/>
            </a:endParaRPr>
          </a:p>
          <a:p>
            <a:pPr algn="ctr"/>
            <a:r>
              <a:rPr lang="fr-FR" sz="2400" dirty="0">
                <a:latin typeface="Verdana 2" panose="020B0604020202020204" charset="0"/>
                <a:cs typeface="Verdana 2" panose="020B0604020202020204" charset="0"/>
              </a:rPr>
              <a:t>1.2 Principaux obstacles et opportunités à l'adoption de la circularité dans la région	</a:t>
            </a:r>
          </a:p>
          <a:p>
            <a:pPr algn="ctr"/>
            <a:endParaRPr lang="fr-FR" sz="2400" dirty="0">
              <a:latin typeface="Verdana 2" panose="020B0604020202020204" charset="0"/>
              <a:cs typeface="Verdana 2" panose="020B0604020202020204" charset="0"/>
            </a:endParaRPr>
          </a:p>
          <a:p>
            <a:pPr algn="ctr"/>
            <a:r>
              <a:rPr lang="fr-FR" sz="2400" dirty="0">
                <a:latin typeface="Verdana 2" panose="020B0604020202020204" charset="0"/>
                <a:cs typeface="Verdana 2" panose="020B0604020202020204" charset="0"/>
              </a:rPr>
              <a:t>1.3  Enseignements tirés des législations, politiques, plans et initiatives circulaires nationales et régionales pertinentes</a:t>
            </a:r>
          </a:p>
          <a:p>
            <a:pPr algn="ctr"/>
            <a:endParaRPr lang="en-US" sz="2400" b="1" dirty="0">
              <a:latin typeface="Verdana 2" panose="020B0604020202020204" charset="0"/>
              <a:cs typeface="Verdana 2" panose="020B0604020202020204" charset="0"/>
            </a:endParaRPr>
          </a:p>
          <a:p>
            <a:pPr algn="ctr"/>
            <a:r>
              <a:rPr lang="fr-FR" sz="2400" dirty="0">
                <a:latin typeface="Verdana 2" panose="020B0604020202020204" charset="0"/>
                <a:cs typeface="Verdana 2" panose="020B0604020202020204" charset="0"/>
              </a:rPr>
              <a:t>1.4 La nécessité de ce plan d’action</a:t>
            </a:r>
            <a:endParaRPr lang="en-US" sz="2400" dirty="0">
              <a:latin typeface="Verdana 2" panose="020B0604020202020204" charset="0"/>
              <a:cs typeface="Verdana 2" panose="020B0604020202020204" charset="0"/>
            </a:endParaRPr>
          </a:p>
        </p:txBody>
      </p:sp>
      <p:sp>
        <p:nvSpPr>
          <p:cNvPr id="9" name="Rectangle 8">
            <a:extLst>
              <a:ext uri="{FF2B5EF4-FFF2-40B4-BE49-F238E27FC236}">
                <a16:creationId xmlns:a16="http://schemas.microsoft.com/office/drawing/2014/main" id="{750519B6-7762-221F-1AEE-4519BFD78EEA}"/>
              </a:ext>
            </a:extLst>
          </p:cNvPr>
          <p:cNvSpPr/>
          <p:nvPr/>
        </p:nvSpPr>
        <p:spPr>
          <a:xfrm>
            <a:off x="7254480" y="5596523"/>
            <a:ext cx="8595416" cy="879144"/>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t>2.3 Cadre de mise en œuvre</a:t>
            </a:r>
            <a:endParaRPr lang="en-BE" sz="2800" dirty="0"/>
          </a:p>
        </p:txBody>
      </p:sp>
      <p:sp>
        <p:nvSpPr>
          <p:cNvPr id="17" name="Rectangle 16">
            <a:extLst>
              <a:ext uri="{FF2B5EF4-FFF2-40B4-BE49-F238E27FC236}">
                <a16:creationId xmlns:a16="http://schemas.microsoft.com/office/drawing/2014/main" id="{6F349463-3340-C03C-FF50-44E23FAB91E2}"/>
              </a:ext>
            </a:extLst>
          </p:cNvPr>
          <p:cNvSpPr/>
          <p:nvPr/>
        </p:nvSpPr>
        <p:spPr>
          <a:xfrm>
            <a:off x="7239000" y="2256902"/>
            <a:ext cx="8617018" cy="970551"/>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BE" sz="2800" b="1" dirty="0">
                <a:solidFill>
                  <a:prstClr val="white"/>
                </a:solidFill>
                <a:latin typeface="Calibri"/>
              </a:rPr>
              <a:t>2. Mécanismes de gouvernance du Plan d’Action</a:t>
            </a:r>
          </a:p>
        </p:txBody>
      </p:sp>
      <p:sp>
        <p:nvSpPr>
          <p:cNvPr id="4" name="Rectangle 3">
            <a:extLst>
              <a:ext uri="{FF2B5EF4-FFF2-40B4-BE49-F238E27FC236}">
                <a16:creationId xmlns:a16="http://schemas.microsoft.com/office/drawing/2014/main" id="{3292E94F-3A9F-F826-578B-0E820ED685EB}"/>
              </a:ext>
            </a:extLst>
          </p:cNvPr>
          <p:cNvSpPr/>
          <p:nvPr/>
        </p:nvSpPr>
        <p:spPr>
          <a:xfrm>
            <a:off x="7239000" y="3470751"/>
            <a:ext cx="8617018" cy="879144"/>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2.1 Principes, Vision et Mission</a:t>
            </a:r>
            <a:endParaRPr lang="en-BE" sz="2800" dirty="0"/>
          </a:p>
        </p:txBody>
      </p:sp>
      <p:cxnSp>
        <p:nvCxnSpPr>
          <p:cNvPr id="6" name="Straight Connector 5">
            <a:extLst>
              <a:ext uri="{FF2B5EF4-FFF2-40B4-BE49-F238E27FC236}">
                <a16:creationId xmlns:a16="http://schemas.microsoft.com/office/drawing/2014/main" id="{3FE03FC8-2023-5F08-7C33-1C9D4050AE80}"/>
              </a:ext>
            </a:extLst>
          </p:cNvPr>
          <p:cNvCxnSpPr>
            <a:cxnSpLocks/>
          </p:cNvCxnSpPr>
          <p:nvPr/>
        </p:nvCxnSpPr>
        <p:spPr>
          <a:xfrm>
            <a:off x="1365182" y="1651985"/>
            <a:ext cx="14484714"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E303A11E-537E-9A94-11ED-09FD8A2E45C7}"/>
              </a:ext>
            </a:extLst>
          </p:cNvPr>
          <p:cNvSpPr/>
          <p:nvPr/>
        </p:nvSpPr>
        <p:spPr>
          <a:xfrm>
            <a:off x="7246515" y="4526504"/>
            <a:ext cx="8617018" cy="879144"/>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2.1 </a:t>
            </a:r>
            <a:r>
              <a:rPr lang="en-US" sz="2800" dirty="0" err="1"/>
              <a:t>Priorités</a:t>
            </a:r>
            <a:r>
              <a:rPr lang="en-US" sz="2800" dirty="0"/>
              <a:t> et actions </a:t>
            </a:r>
            <a:r>
              <a:rPr lang="en-US" sz="2800" dirty="0" err="1"/>
              <a:t>statégiques</a:t>
            </a:r>
            <a:endParaRPr lang="en-BE" sz="2800" dirty="0"/>
          </a:p>
        </p:txBody>
      </p:sp>
      <p:sp>
        <p:nvSpPr>
          <p:cNvPr id="14" name="Rectangle 13">
            <a:extLst>
              <a:ext uri="{FF2B5EF4-FFF2-40B4-BE49-F238E27FC236}">
                <a16:creationId xmlns:a16="http://schemas.microsoft.com/office/drawing/2014/main" id="{1C961CCC-A9D2-66C1-3093-650A295CAF12}"/>
              </a:ext>
            </a:extLst>
          </p:cNvPr>
          <p:cNvSpPr/>
          <p:nvPr/>
        </p:nvSpPr>
        <p:spPr>
          <a:xfrm>
            <a:off x="7254480" y="6676008"/>
            <a:ext cx="8617018" cy="962071"/>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t>2.4 Plan de mobilisation des ressources</a:t>
            </a:r>
            <a:endParaRPr lang="en-BE" sz="2800" dirty="0"/>
          </a:p>
        </p:txBody>
      </p:sp>
      <p:sp>
        <p:nvSpPr>
          <p:cNvPr id="18" name="Rectangle 17">
            <a:extLst>
              <a:ext uri="{FF2B5EF4-FFF2-40B4-BE49-F238E27FC236}">
                <a16:creationId xmlns:a16="http://schemas.microsoft.com/office/drawing/2014/main" id="{37258B57-EEE2-B9F4-3D5D-C347381B0BCD}"/>
              </a:ext>
            </a:extLst>
          </p:cNvPr>
          <p:cNvSpPr/>
          <p:nvPr/>
        </p:nvSpPr>
        <p:spPr>
          <a:xfrm>
            <a:off x="7239000" y="7838420"/>
            <a:ext cx="8617018" cy="879144"/>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t>2.5 Suivi et évaluation</a:t>
            </a:r>
            <a:endParaRPr lang="en-BE" sz="2800" dirty="0"/>
          </a:p>
        </p:txBody>
      </p:sp>
      <p:sp>
        <p:nvSpPr>
          <p:cNvPr id="7" name="Freeform 7">
            <a:extLst>
              <a:ext uri="{FF2B5EF4-FFF2-40B4-BE49-F238E27FC236}">
                <a16:creationId xmlns:a16="http://schemas.microsoft.com/office/drawing/2014/main" id="{2748CDF5-C747-615B-2329-57BB39CAB250}"/>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3"/>
            <a:stretch>
              <a:fillRect/>
            </a:stretch>
          </a:blipFill>
        </p:spPr>
        <p:txBody>
          <a:bodyPr/>
          <a:lstStyle/>
          <a:p>
            <a:endParaRPr lang="LID4096"/>
          </a:p>
        </p:txBody>
      </p:sp>
      <p:sp>
        <p:nvSpPr>
          <p:cNvPr id="10" name="Freeform 8">
            <a:extLst>
              <a:ext uri="{FF2B5EF4-FFF2-40B4-BE49-F238E27FC236}">
                <a16:creationId xmlns:a16="http://schemas.microsoft.com/office/drawing/2014/main" id="{C3BAAF83-3D62-8E23-A0FA-8F262E85AB37}"/>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4"/>
            <a:stretch>
              <a:fillRect/>
            </a:stretch>
          </a:blipFill>
        </p:spPr>
        <p:txBody>
          <a:bodyPr/>
          <a:lstStyle/>
          <a:p>
            <a:endParaRPr lang="LID4096"/>
          </a:p>
        </p:txBody>
      </p:sp>
      <p:sp>
        <p:nvSpPr>
          <p:cNvPr id="12" name="Freeform 9">
            <a:extLst>
              <a:ext uri="{FF2B5EF4-FFF2-40B4-BE49-F238E27FC236}">
                <a16:creationId xmlns:a16="http://schemas.microsoft.com/office/drawing/2014/main" id="{AC4DA201-5A51-A111-1F2A-DA957E14025B}"/>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5"/>
            <a:stretch>
              <a:fillRect/>
            </a:stretch>
          </a:blipFill>
        </p:spPr>
        <p:txBody>
          <a:bodyPr/>
          <a:lstStyle/>
          <a:p>
            <a:endParaRPr lang="LID4096"/>
          </a:p>
        </p:txBody>
      </p:sp>
      <p:sp>
        <p:nvSpPr>
          <p:cNvPr id="21" name="Titre 1">
            <a:extLst>
              <a:ext uri="{FF2B5EF4-FFF2-40B4-BE49-F238E27FC236}">
                <a16:creationId xmlns:a16="http://schemas.microsoft.com/office/drawing/2014/main" id="{43030FFD-6A61-7866-A06F-A5548C48C344}"/>
              </a:ext>
            </a:extLst>
          </p:cNvPr>
          <p:cNvSpPr txBox="1">
            <a:spLocks/>
          </p:cNvSpPr>
          <p:nvPr/>
        </p:nvSpPr>
        <p:spPr>
          <a:xfrm>
            <a:off x="1365182" y="508985"/>
            <a:ext cx="14498351"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b="1" spc="-97" dirty="0">
                <a:solidFill>
                  <a:srgbClr val="21B0C3"/>
                </a:solidFill>
                <a:latin typeface="Verdana" panose="020B0604030504040204" pitchFamily="34" charset="0"/>
                <a:ea typeface="Verdana" panose="020B0604030504040204" pitchFamily="34" charset="0"/>
                <a:cs typeface="Helvetica World Bold"/>
                <a:sym typeface="Helvetica World Bold"/>
              </a:rPr>
              <a:t>Structure du Plan d’Action </a:t>
            </a:r>
            <a:endParaRPr lang="en-BE" b="1" dirty="0"/>
          </a:p>
        </p:txBody>
      </p:sp>
      <p:sp>
        <p:nvSpPr>
          <p:cNvPr id="25" name="TextBox 15">
            <a:extLst>
              <a:ext uri="{FF2B5EF4-FFF2-40B4-BE49-F238E27FC236}">
                <a16:creationId xmlns:a16="http://schemas.microsoft.com/office/drawing/2014/main" id="{8DBC93FD-458A-BCD9-C4D6-AAE5B5F0FDF5}"/>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44</a:t>
            </a:r>
          </a:p>
        </p:txBody>
      </p:sp>
    </p:spTree>
    <p:extLst>
      <p:ext uri="{BB962C8B-B14F-4D97-AF65-F5344CB8AC3E}">
        <p14:creationId xmlns:p14="http://schemas.microsoft.com/office/powerpoint/2010/main" val="31737380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445444-1855-3435-577C-EEE9E4F55F65}"/>
            </a:ext>
          </a:extLst>
        </p:cNvPr>
        <p:cNvGrpSpPr/>
        <p:nvPr/>
      </p:nvGrpSpPr>
      <p:grpSpPr>
        <a:xfrm>
          <a:off x="0" y="0"/>
          <a:ext cx="0" cy="0"/>
          <a:chOff x="0" y="0"/>
          <a:chExt cx="0" cy="0"/>
        </a:xfrm>
      </p:grpSpPr>
      <p:graphicFrame>
        <p:nvGraphicFramePr>
          <p:cNvPr id="9" name="Espace réservé du contenu 8">
            <a:extLst>
              <a:ext uri="{FF2B5EF4-FFF2-40B4-BE49-F238E27FC236}">
                <a16:creationId xmlns:a16="http://schemas.microsoft.com/office/drawing/2014/main" id="{B633886D-7971-ACC2-30A2-AFED189C780B}"/>
              </a:ext>
            </a:extLst>
          </p:cNvPr>
          <p:cNvGraphicFramePr>
            <a:graphicFrameLocks noGrp="1"/>
          </p:cNvGraphicFramePr>
          <p:nvPr>
            <p:ph idx="1"/>
            <p:extLst>
              <p:ext uri="{D42A27DB-BD31-4B8C-83A1-F6EECF244321}">
                <p14:modId xmlns:p14="http://schemas.microsoft.com/office/powerpoint/2010/main" val="3062555620"/>
              </p:ext>
            </p:extLst>
          </p:nvPr>
        </p:nvGraphicFramePr>
        <p:xfrm>
          <a:off x="1257300" y="3086100"/>
          <a:ext cx="14859000" cy="5378984"/>
        </p:xfrm>
        <a:graphic>
          <a:graphicData uri="http://schemas.openxmlformats.org/drawingml/2006/table">
            <a:tbl>
              <a:tblPr firstRow="1" bandRow="1">
                <a:tableStyleId>{5C22544A-7EE6-4342-B048-85BDC9FD1C3A}</a:tableStyleId>
              </a:tblPr>
              <a:tblGrid>
                <a:gridCol w="2886501">
                  <a:extLst>
                    <a:ext uri="{9D8B030D-6E8A-4147-A177-3AD203B41FA5}">
                      <a16:colId xmlns:a16="http://schemas.microsoft.com/office/drawing/2014/main" val="299888309"/>
                    </a:ext>
                  </a:extLst>
                </a:gridCol>
                <a:gridCol w="11972499">
                  <a:extLst>
                    <a:ext uri="{9D8B030D-6E8A-4147-A177-3AD203B41FA5}">
                      <a16:colId xmlns:a16="http://schemas.microsoft.com/office/drawing/2014/main" val="2443227664"/>
                    </a:ext>
                  </a:extLst>
                </a:gridCol>
              </a:tblGrid>
              <a:tr h="885218">
                <a:tc gridSpan="2">
                  <a:txBody>
                    <a:bodyPr/>
                    <a:lstStyle/>
                    <a:p>
                      <a:r>
                        <a:rPr lang="fr-BE" sz="2800" dirty="0"/>
                        <a:t>Action 1.5 </a:t>
                      </a:r>
                      <a:r>
                        <a:rPr lang="fr-FR" sz="2800" b="1" i="0" kern="1200" dirty="0">
                          <a:solidFill>
                            <a:schemeClr val="lt1"/>
                          </a:solidFill>
                          <a:effectLst/>
                          <a:latin typeface="+mn-lt"/>
                          <a:ea typeface="+mn-ea"/>
                          <a:cs typeface="+mn-cs"/>
                        </a:rPr>
                        <a:t>Mettre en place une communauté de pratique au sein de laquelle les États insulaires peuvent établir des partenariats stratégiques susceptibles de soutenir le cofinancement de projets</a:t>
                      </a:r>
                      <a:r>
                        <a:rPr lang="fr-FR" sz="1800" b="1" i="0" kern="1200" dirty="0">
                          <a:solidFill>
                            <a:schemeClr val="lt1"/>
                          </a:solidFill>
                          <a:effectLst/>
                          <a:latin typeface="+mn-lt"/>
                          <a:ea typeface="+mn-ea"/>
                          <a:cs typeface="+mn-cs"/>
                        </a:rPr>
                        <a:t>.</a:t>
                      </a:r>
                      <a:r>
                        <a:rPr lang="fr-FR" sz="1800" b="0" i="0" kern="1200" dirty="0">
                          <a:solidFill>
                            <a:schemeClr val="lt1"/>
                          </a:solidFill>
                          <a:effectLst/>
                          <a:latin typeface="+mn-lt"/>
                          <a:ea typeface="+mn-ea"/>
                          <a:cs typeface="+mn-cs"/>
                        </a:rPr>
                        <a:t> </a:t>
                      </a:r>
                      <a:endParaRPr lang="en-BE" sz="2800" dirty="0"/>
                    </a:p>
                  </a:txBody>
                  <a:tcPr>
                    <a:solidFill>
                      <a:schemeClr val="accent5"/>
                    </a:solidFill>
                  </a:tcPr>
                </a:tc>
                <a:tc hMerge="1">
                  <a:txBody>
                    <a:bodyPr/>
                    <a:lstStyle/>
                    <a:p>
                      <a:endParaRPr lang="en-BE"/>
                    </a:p>
                  </a:txBody>
                  <a:tcPr/>
                </a:tc>
                <a:extLst>
                  <a:ext uri="{0D108BD9-81ED-4DB2-BD59-A6C34878D82A}">
                    <a16:rowId xmlns:a16="http://schemas.microsoft.com/office/drawing/2014/main" val="3631003972"/>
                  </a:ext>
                </a:extLst>
              </a:tr>
              <a:tr h="1680093">
                <a:tc>
                  <a:txBody>
                    <a:bodyPr/>
                    <a:lstStyle/>
                    <a:p>
                      <a:r>
                        <a:rPr lang="fr-BE" sz="2800" b="1" dirty="0">
                          <a:solidFill>
                            <a:schemeClr val="bg1"/>
                          </a:solidFill>
                        </a:rPr>
                        <a:t>Justification</a:t>
                      </a:r>
                      <a:endParaRPr lang="en-BE" sz="2800" b="1" dirty="0">
                        <a:solidFill>
                          <a:schemeClr val="bg1"/>
                        </a:solidFill>
                      </a:endParaRPr>
                    </a:p>
                  </a:txBody>
                  <a:tcPr>
                    <a:solidFill>
                      <a:schemeClr val="accent5"/>
                    </a:solidFill>
                  </a:tcPr>
                </a:tc>
                <a:tc>
                  <a:txBody>
                    <a:bodyPr/>
                    <a:lstStyle/>
                    <a:p>
                      <a:pPr marL="342900" indent="-342900">
                        <a:buFont typeface="Arial" panose="020B0604020202020204" pitchFamily="34" charset="0"/>
                        <a:buChar char="•"/>
                      </a:pPr>
                      <a:r>
                        <a:rPr lang="fr-FR" sz="2800" dirty="0"/>
                        <a:t>Manque d’espaces structurés pour faciliter les collaborations.</a:t>
                      </a:r>
                    </a:p>
                    <a:p>
                      <a:pPr marL="342900" indent="-342900">
                        <a:buFont typeface="Arial" panose="020B0604020202020204" pitchFamily="34" charset="0"/>
                        <a:buChar char="•"/>
                      </a:pPr>
                      <a:r>
                        <a:rPr lang="fr-FR" sz="2800" dirty="0"/>
                        <a:t>Opportunités mal centralisées pour les échanges de flux.</a:t>
                      </a:r>
                    </a:p>
                    <a:p>
                      <a:pPr marL="342900" indent="-342900">
                        <a:buFont typeface="Arial" panose="020B0604020202020204" pitchFamily="34" charset="0"/>
                        <a:buChar char="•"/>
                      </a:pPr>
                      <a:r>
                        <a:rPr lang="fr-FR" sz="2800" dirty="0"/>
                        <a:t>Transparence limitée</a:t>
                      </a:r>
                      <a:endParaRPr lang="fr-BE" sz="2800" dirty="0"/>
                    </a:p>
                  </a:txBody>
                  <a:tcPr>
                    <a:solidFill>
                      <a:schemeClr val="tx2">
                        <a:lumMod val="20000"/>
                        <a:lumOff val="80000"/>
                      </a:schemeClr>
                    </a:solidFill>
                  </a:tcPr>
                </a:tc>
                <a:extLst>
                  <a:ext uri="{0D108BD9-81ED-4DB2-BD59-A6C34878D82A}">
                    <a16:rowId xmlns:a16="http://schemas.microsoft.com/office/drawing/2014/main" val="3594663472"/>
                  </a:ext>
                </a:extLst>
              </a:tr>
              <a:tr h="2754011">
                <a:tc>
                  <a:txBody>
                    <a:bodyPr/>
                    <a:lstStyle/>
                    <a:p>
                      <a:r>
                        <a:rPr lang="fr-BE" sz="2800" b="1" dirty="0">
                          <a:solidFill>
                            <a:schemeClr val="bg1"/>
                          </a:solidFill>
                        </a:rPr>
                        <a:t>Détails de mise en œuvre </a:t>
                      </a:r>
                      <a:endParaRPr lang="en-BE" sz="2800" b="1" dirty="0">
                        <a:solidFill>
                          <a:schemeClr val="bg1"/>
                        </a:solidFill>
                      </a:endParaRPr>
                    </a:p>
                  </a:txBody>
                  <a:tcPr>
                    <a:solidFill>
                      <a:schemeClr val="accent5"/>
                    </a:solidFill>
                  </a:tcPr>
                </a:tc>
                <a:tc>
                  <a:txBody>
                    <a:bodyPr/>
                    <a:lstStyle/>
                    <a:p>
                      <a:pPr marL="457200" indent="-457200">
                        <a:buFont typeface="Arial" panose="020B0604020202020204" pitchFamily="34" charset="0"/>
                        <a:buChar char="•"/>
                      </a:pPr>
                      <a:r>
                        <a:rPr lang="fr-FR" sz="2800" dirty="0"/>
                        <a:t>Définir des objectifs clairs pour la communauté (ex. prioriser financement ou échanges de flux).</a:t>
                      </a:r>
                    </a:p>
                    <a:p>
                      <a:pPr marL="457200" indent="-457200">
                        <a:buFont typeface="Arial" panose="020B0604020202020204" pitchFamily="34" charset="0"/>
                        <a:buChar char="•"/>
                      </a:pPr>
                      <a:r>
                        <a:rPr lang="fr-FR" sz="2800" dirty="0"/>
                        <a:t>Créer des outils adaptés aux capacités locales pour le filtrage et la communication.</a:t>
                      </a:r>
                    </a:p>
                    <a:p>
                      <a:pPr marL="457200" indent="-457200">
                        <a:buFont typeface="Arial" panose="020B0604020202020204" pitchFamily="34" charset="0"/>
                        <a:buChar char="•"/>
                      </a:pPr>
                      <a:r>
                        <a:rPr lang="fr-FR" sz="2800" dirty="0"/>
                        <a:t>Inclure des PME et acteurs sous-représentés via des mécanismes spécifiques.</a:t>
                      </a:r>
                    </a:p>
                  </a:txBody>
                  <a:tcPr>
                    <a:solidFill>
                      <a:schemeClr val="tx2">
                        <a:lumMod val="20000"/>
                        <a:lumOff val="80000"/>
                      </a:schemeClr>
                    </a:solidFill>
                  </a:tcPr>
                </a:tc>
                <a:extLst>
                  <a:ext uri="{0D108BD9-81ED-4DB2-BD59-A6C34878D82A}">
                    <a16:rowId xmlns:a16="http://schemas.microsoft.com/office/drawing/2014/main" val="4016753876"/>
                  </a:ext>
                </a:extLst>
              </a:tr>
            </a:tbl>
          </a:graphicData>
        </a:graphic>
      </p:graphicFrame>
      <p:sp>
        <p:nvSpPr>
          <p:cNvPr id="3" name="Freeform 7">
            <a:extLst>
              <a:ext uri="{FF2B5EF4-FFF2-40B4-BE49-F238E27FC236}">
                <a16:creationId xmlns:a16="http://schemas.microsoft.com/office/drawing/2014/main" id="{5FE548C8-119B-1D00-4366-639481D32950}"/>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2"/>
            <a:stretch>
              <a:fillRect/>
            </a:stretch>
          </a:blipFill>
        </p:spPr>
        <p:txBody>
          <a:bodyPr/>
          <a:lstStyle/>
          <a:p>
            <a:endParaRPr lang="LID4096"/>
          </a:p>
        </p:txBody>
      </p:sp>
      <p:sp>
        <p:nvSpPr>
          <p:cNvPr id="6" name="Freeform 8">
            <a:extLst>
              <a:ext uri="{FF2B5EF4-FFF2-40B4-BE49-F238E27FC236}">
                <a16:creationId xmlns:a16="http://schemas.microsoft.com/office/drawing/2014/main" id="{155779E7-7308-EC73-26FC-35A0C4AB6C98}"/>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3"/>
            <a:stretch>
              <a:fillRect/>
            </a:stretch>
          </a:blipFill>
        </p:spPr>
        <p:txBody>
          <a:bodyPr/>
          <a:lstStyle/>
          <a:p>
            <a:endParaRPr lang="LID4096"/>
          </a:p>
        </p:txBody>
      </p:sp>
      <p:sp>
        <p:nvSpPr>
          <p:cNvPr id="7" name="Freeform 9">
            <a:extLst>
              <a:ext uri="{FF2B5EF4-FFF2-40B4-BE49-F238E27FC236}">
                <a16:creationId xmlns:a16="http://schemas.microsoft.com/office/drawing/2014/main" id="{E6F567E4-F1B6-33C4-C18F-6263C16B5BA4}"/>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4"/>
            <a:stretch>
              <a:fillRect/>
            </a:stretch>
          </a:blipFill>
        </p:spPr>
        <p:txBody>
          <a:bodyPr/>
          <a:lstStyle/>
          <a:p>
            <a:endParaRPr lang="LID4096"/>
          </a:p>
        </p:txBody>
      </p:sp>
      <p:sp>
        <p:nvSpPr>
          <p:cNvPr id="15" name="Titre 1">
            <a:extLst>
              <a:ext uri="{FF2B5EF4-FFF2-40B4-BE49-F238E27FC236}">
                <a16:creationId xmlns:a16="http://schemas.microsoft.com/office/drawing/2014/main" id="{0B23FE5C-187B-65EE-A3E3-D560AF83BF5D}"/>
              </a:ext>
            </a:extLst>
          </p:cNvPr>
          <p:cNvSpPr txBox="1">
            <a:spLocks/>
          </p:cNvSpPr>
          <p:nvPr/>
        </p:nvSpPr>
        <p:spPr>
          <a:xfrm>
            <a:off x="1446554" y="513881"/>
            <a:ext cx="14784047" cy="114300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b="1" spc="-97" dirty="0">
                <a:solidFill>
                  <a:srgbClr val="21B0C3"/>
                </a:solidFill>
                <a:latin typeface="Verdana" panose="020B0604030504040204" pitchFamily="34" charset="0"/>
                <a:ea typeface="Verdana" panose="020B0604030504040204" pitchFamily="34" charset="0"/>
                <a:cs typeface="Helvetica World Bold"/>
                <a:sym typeface="Helvetica World Bold"/>
              </a:rPr>
              <a:t>Priorité stratégique 1 : </a:t>
            </a:r>
            <a:br>
              <a:rPr lang="fr-FR" b="1" spc="-97" dirty="0">
                <a:solidFill>
                  <a:srgbClr val="21B0C3"/>
                </a:solidFill>
                <a:latin typeface="Verdana" panose="020B0604030504040204" pitchFamily="34" charset="0"/>
                <a:ea typeface="Verdana" panose="020B0604030504040204" pitchFamily="34" charset="0"/>
                <a:cs typeface="Helvetica World Bold"/>
                <a:sym typeface="Helvetica World Bold"/>
              </a:rPr>
            </a:br>
            <a:r>
              <a:rPr lang="fr-FR" b="1" spc="-97" dirty="0">
                <a:solidFill>
                  <a:srgbClr val="21B0C3"/>
                </a:solidFill>
                <a:latin typeface="Verdana" panose="020B0604030504040204" pitchFamily="34" charset="0"/>
                <a:ea typeface="Verdana" panose="020B0604030504040204" pitchFamily="34" charset="0"/>
                <a:cs typeface="Helvetica World Bold"/>
                <a:sym typeface="Helvetica World Bold"/>
              </a:rPr>
              <a:t>Financer l'économie circulaire</a:t>
            </a:r>
            <a:endParaRPr lang="en-BE" b="1" dirty="0"/>
          </a:p>
        </p:txBody>
      </p:sp>
      <p:cxnSp>
        <p:nvCxnSpPr>
          <p:cNvPr id="16" name="Straight Connector 15">
            <a:extLst>
              <a:ext uri="{FF2B5EF4-FFF2-40B4-BE49-F238E27FC236}">
                <a16:creationId xmlns:a16="http://schemas.microsoft.com/office/drawing/2014/main" id="{277F8783-036B-2396-0358-F4AD7ACFBCEB}"/>
              </a:ext>
            </a:extLst>
          </p:cNvPr>
          <p:cNvCxnSpPr>
            <a:cxnSpLocks/>
          </p:cNvCxnSpPr>
          <p:nvPr/>
        </p:nvCxnSpPr>
        <p:spPr>
          <a:xfrm>
            <a:off x="1523999" y="2095500"/>
            <a:ext cx="14554201"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7" name="TextBox 15">
            <a:extLst>
              <a:ext uri="{FF2B5EF4-FFF2-40B4-BE49-F238E27FC236}">
                <a16:creationId xmlns:a16="http://schemas.microsoft.com/office/drawing/2014/main" id="{5463F2E5-413D-4FC7-6BF5-780B2758D1D4}"/>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53</a:t>
            </a:r>
          </a:p>
        </p:txBody>
      </p:sp>
    </p:spTree>
    <p:extLst>
      <p:ext uri="{BB962C8B-B14F-4D97-AF65-F5344CB8AC3E}">
        <p14:creationId xmlns:p14="http://schemas.microsoft.com/office/powerpoint/2010/main" val="14084696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455B67-92E7-EAC2-54A5-7FF9438EC03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7C7EDC3-9A0A-46D6-154E-E3E75D20466C}"/>
              </a:ext>
            </a:extLst>
          </p:cNvPr>
          <p:cNvSpPr>
            <a:spLocks noGrp="1"/>
          </p:cNvSpPr>
          <p:nvPr>
            <p:ph type="title"/>
          </p:nvPr>
        </p:nvSpPr>
        <p:spPr>
          <a:xfrm>
            <a:off x="457200" y="274638"/>
            <a:ext cx="15463962" cy="1143000"/>
          </a:xfrm>
        </p:spPr>
        <p:txBody>
          <a:bodyPr>
            <a:normAutofit fontScale="90000"/>
          </a:bodyPr>
          <a:lstStyle/>
          <a:p>
            <a:br>
              <a:rPr lang="fr-FR" b="1" dirty="0"/>
            </a:br>
            <a:endParaRPr lang="en-BE" b="1" dirty="0"/>
          </a:p>
        </p:txBody>
      </p:sp>
      <p:sp>
        <p:nvSpPr>
          <p:cNvPr id="7" name="Content Placeholder 6">
            <a:extLst>
              <a:ext uri="{FF2B5EF4-FFF2-40B4-BE49-F238E27FC236}">
                <a16:creationId xmlns:a16="http://schemas.microsoft.com/office/drawing/2014/main" id="{EDD38E85-1A9A-833D-A354-04CCBA5DE324}"/>
              </a:ext>
            </a:extLst>
          </p:cNvPr>
          <p:cNvSpPr>
            <a:spLocks noGrp="1"/>
          </p:cNvSpPr>
          <p:nvPr>
            <p:ph idx="1"/>
          </p:nvPr>
        </p:nvSpPr>
        <p:spPr>
          <a:xfrm>
            <a:off x="1676400" y="2552700"/>
            <a:ext cx="14244762" cy="6172200"/>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pPr marL="0" indent="0" algn="just">
              <a:buNone/>
            </a:pPr>
            <a:r>
              <a:rPr lang="fr-FR" b="1" dirty="0">
                <a:latin typeface="Verdana 2" panose="020B0604020202020204" charset="0"/>
                <a:cs typeface="Verdana 2" panose="020B0604020202020204" charset="0"/>
              </a:rPr>
              <a:t>Objectifs:</a:t>
            </a:r>
          </a:p>
          <a:p>
            <a:pPr marL="0" marR="0" lvl="0" indent="0" algn="just" defTabSz="914400" rtl="0" eaLnBrk="0" fontAlgn="base" latinLnBrk="0" hangingPunct="0">
              <a:lnSpc>
                <a:spcPct val="150000"/>
              </a:lnSpc>
              <a:spcBef>
                <a:spcPct val="0"/>
              </a:spcBef>
              <a:spcAft>
                <a:spcPct val="0"/>
              </a:spcAft>
              <a:buClrTx/>
              <a:buSzTx/>
              <a:buFontTx/>
              <a:buChar char="•"/>
              <a:tabLst/>
            </a:pPr>
            <a:r>
              <a:rPr lang="fr-FR" altLang="fr-FR" dirty="0">
                <a:latin typeface="Verdana 2" panose="020B0604020202020204" charset="0"/>
                <a:cs typeface="Verdana 2" panose="020B0604020202020204" charset="0"/>
              </a:rPr>
              <a:t>Soutenir juridiquement et techniquement les plans d’action pour l’économie circulaire.</a:t>
            </a:r>
          </a:p>
          <a:p>
            <a:pPr marL="0" marR="0" lvl="0" indent="0" algn="just" defTabSz="914400" rtl="0" eaLnBrk="0" fontAlgn="base" latinLnBrk="0" hangingPunct="0">
              <a:lnSpc>
                <a:spcPct val="150000"/>
              </a:lnSpc>
              <a:spcBef>
                <a:spcPct val="0"/>
              </a:spcBef>
              <a:spcAft>
                <a:spcPct val="0"/>
              </a:spcAft>
              <a:buClrTx/>
              <a:buSzTx/>
              <a:buFontTx/>
              <a:buChar char="•"/>
              <a:tabLst/>
            </a:pPr>
            <a:r>
              <a:rPr lang="fr-FR" altLang="fr-FR" dirty="0">
                <a:latin typeface="Verdana 2" panose="020B0604020202020204" charset="0"/>
                <a:cs typeface="Verdana 2" panose="020B0604020202020204" charset="0"/>
              </a:rPr>
              <a:t>Renforcer la gouvernance pour mieux coordonner l’économie circulaire.</a:t>
            </a:r>
          </a:p>
          <a:p>
            <a:pPr marL="0" marR="0" lvl="0" indent="0" algn="just" defTabSz="914400" rtl="0" eaLnBrk="0" fontAlgn="base" latinLnBrk="0" hangingPunct="0">
              <a:lnSpc>
                <a:spcPct val="150000"/>
              </a:lnSpc>
              <a:spcBef>
                <a:spcPct val="0"/>
              </a:spcBef>
              <a:spcAft>
                <a:spcPct val="0"/>
              </a:spcAft>
              <a:buClrTx/>
              <a:buSzTx/>
              <a:buFontTx/>
              <a:buChar char="•"/>
              <a:tabLst/>
            </a:pPr>
            <a:r>
              <a:rPr lang="fr-FR" altLang="fr-FR" dirty="0">
                <a:latin typeface="Verdana 2" panose="020B0604020202020204" charset="0"/>
                <a:cs typeface="Verdana 2" panose="020B0604020202020204" charset="0"/>
              </a:rPr>
              <a:t>Développer des solutions régionales pour traiter les matériaux en fin de vie.</a:t>
            </a:r>
          </a:p>
          <a:p>
            <a:pPr marL="0" marR="0" lvl="0" indent="0" algn="just" defTabSz="914400" rtl="0" eaLnBrk="0" fontAlgn="base" latinLnBrk="0" hangingPunct="0">
              <a:lnSpc>
                <a:spcPct val="150000"/>
              </a:lnSpc>
              <a:spcBef>
                <a:spcPct val="0"/>
              </a:spcBef>
              <a:spcAft>
                <a:spcPct val="0"/>
              </a:spcAft>
              <a:buClrTx/>
              <a:buSzTx/>
              <a:buFontTx/>
              <a:buChar char="•"/>
              <a:tabLst/>
            </a:pPr>
            <a:r>
              <a:rPr lang="fr-FR" altLang="fr-FR" dirty="0">
                <a:latin typeface="Verdana 2" panose="020B0604020202020204" charset="0"/>
                <a:cs typeface="Verdana 2" panose="020B0604020202020204" charset="0"/>
              </a:rPr>
              <a:t>Former et développer les compétences techniques adaptées aux besoins locaux.</a:t>
            </a:r>
          </a:p>
          <a:p>
            <a:pPr marL="0" marR="0" lvl="0" indent="0" algn="just" defTabSz="914400" rtl="0" eaLnBrk="0" fontAlgn="base" latinLnBrk="0" hangingPunct="0">
              <a:lnSpc>
                <a:spcPct val="150000"/>
              </a:lnSpc>
              <a:spcBef>
                <a:spcPct val="0"/>
              </a:spcBef>
              <a:spcAft>
                <a:spcPct val="0"/>
              </a:spcAft>
              <a:buClrTx/>
              <a:buSzTx/>
              <a:buFontTx/>
              <a:buChar char="•"/>
              <a:tabLst/>
            </a:pPr>
            <a:r>
              <a:rPr lang="fr-FR" altLang="fr-FR" dirty="0">
                <a:latin typeface="Verdana 2" panose="020B0604020202020204" charset="0"/>
                <a:cs typeface="Verdana 2" panose="020B0604020202020204" charset="0"/>
              </a:rPr>
              <a:t>Moderniser et harmoniser la législation sur la gestion des déchets.</a:t>
            </a:r>
            <a:endParaRPr lang="fr-FR" b="1" dirty="0">
              <a:latin typeface="Verdana 2" panose="020B0604020202020204" charset="0"/>
              <a:cs typeface="Verdana 2" panose="020B0604020202020204" charset="0"/>
            </a:endParaRPr>
          </a:p>
        </p:txBody>
      </p:sp>
      <p:sp>
        <p:nvSpPr>
          <p:cNvPr id="3" name="Freeform 7">
            <a:extLst>
              <a:ext uri="{FF2B5EF4-FFF2-40B4-BE49-F238E27FC236}">
                <a16:creationId xmlns:a16="http://schemas.microsoft.com/office/drawing/2014/main" id="{9F0CB04A-FDB7-4ECB-E366-7540EF1CDED1}"/>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2"/>
            <a:stretch>
              <a:fillRect/>
            </a:stretch>
          </a:blipFill>
        </p:spPr>
        <p:txBody>
          <a:bodyPr/>
          <a:lstStyle/>
          <a:p>
            <a:endParaRPr lang="LID4096"/>
          </a:p>
        </p:txBody>
      </p:sp>
      <p:sp>
        <p:nvSpPr>
          <p:cNvPr id="6" name="Freeform 8">
            <a:extLst>
              <a:ext uri="{FF2B5EF4-FFF2-40B4-BE49-F238E27FC236}">
                <a16:creationId xmlns:a16="http://schemas.microsoft.com/office/drawing/2014/main" id="{A2C5390A-0326-9987-D5C2-5D2987549EC6}"/>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3"/>
            <a:stretch>
              <a:fillRect/>
            </a:stretch>
          </a:blipFill>
        </p:spPr>
        <p:txBody>
          <a:bodyPr/>
          <a:lstStyle/>
          <a:p>
            <a:endParaRPr lang="LID4096"/>
          </a:p>
        </p:txBody>
      </p:sp>
      <p:sp>
        <p:nvSpPr>
          <p:cNvPr id="8" name="Freeform 9">
            <a:extLst>
              <a:ext uri="{FF2B5EF4-FFF2-40B4-BE49-F238E27FC236}">
                <a16:creationId xmlns:a16="http://schemas.microsoft.com/office/drawing/2014/main" id="{4C221FFE-88D6-D2DF-C765-A5A194127223}"/>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4"/>
            <a:stretch>
              <a:fillRect/>
            </a:stretch>
          </a:blipFill>
        </p:spPr>
        <p:txBody>
          <a:bodyPr/>
          <a:lstStyle/>
          <a:p>
            <a:endParaRPr lang="LID4096"/>
          </a:p>
        </p:txBody>
      </p:sp>
      <p:cxnSp>
        <p:nvCxnSpPr>
          <p:cNvPr id="4" name="Straight Connector 3">
            <a:extLst>
              <a:ext uri="{FF2B5EF4-FFF2-40B4-BE49-F238E27FC236}">
                <a16:creationId xmlns:a16="http://schemas.microsoft.com/office/drawing/2014/main" id="{B514618D-AD69-64AF-F34E-F4692B857782}"/>
              </a:ext>
            </a:extLst>
          </p:cNvPr>
          <p:cNvCxnSpPr>
            <a:cxnSpLocks/>
          </p:cNvCxnSpPr>
          <p:nvPr/>
        </p:nvCxnSpPr>
        <p:spPr>
          <a:xfrm>
            <a:off x="1523999" y="2095500"/>
            <a:ext cx="14554201"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5" name="Titre 1">
            <a:extLst>
              <a:ext uri="{FF2B5EF4-FFF2-40B4-BE49-F238E27FC236}">
                <a16:creationId xmlns:a16="http://schemas.microsoft.com/office/drawing/2014/main" id="{7BF8AC0F-FA02-21D2-C16D-C271CED9E02E}"/>
              </a:ext>
            </a:extLst>
          </p:cNvPr>
          <p:cNvSpPr txBox="1">
            <a:spLocks/>
          </p:cNvSpPr>
          <p:nvPr/>
        </p:nvSpPr>
        <p:spPr>
          <a:xfrm>
            <a:off x="1494970" y="676427"/>
            <a:ext cx="14784047" cy="114300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b="1" spc="-97" dirty="0">
                <a:solidFill>
                  <a:srgbClr val="21B0C3"/>
                </a:solidFill>
                <a:latin typeface="Verdana" panose="020B0604030504040204" pitchFamily="34" charset="0"/>
                <a:ea typeface="Verdana" panose="020B0604030504040204" pitchFamily="34" charset="0"/>
                <a:cs typeface="Helvetica World Bold"/>
                <a:sym typeface="Helvetica World Bold"/>
              </a:rPr>
              <a:t>Priorité stratégique 2 : </a:t>
            </a:r>
          </a:p>
          <a:p>
            <a:r>
              <a:rPr lang="fr-FR" b="1" spc="-97" dirty="0">
                <a:solidFill>
                  <a:srgbClr val="21B0C3"/>
                </a:solidFill>
                <a:latin typeface="Verdana" panose="020B0604030504040204" pitchFamily="34" charset="0"/>
                <a:ea typeface="Verdana" panose="020B0604030504040204" pitchFamily="34" charset="0"/>
                <a:cs typeface="Helvetica World Bold"/>
                <a:sym typeface="Helvetica World Bold"/>
              </a:rPr>
              <a:t>Orientation institutionnelle, technique et juridique</a:t>
            </a:r>
          </a:p>
          <a:p>
            <a:endParaRPr lang="en-BE" b="1" dirty="0"/>
          </a:p>
        </p:txBody>
      </p:sp>
      <p:sp>
        <p:nvSpPr>
          <p:cNvPr id="9" name="TextBox 15">
            <a:extLst>
              <a:ext uri="{FF2B5EF4-FFF2-40B4-BE49-F238E27FC236}">
                <a16:creationId xmlns:a16="http://schemas.microsoft.com/office/drawing/2014/main" id="{8741F7CB-237C-AB9D-0B6E-B62209B12001}"/>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54</a:t>
            </a:r>
          </a:p>
        </p:txBody>
      </p:sp>
    </p:spTree>
    <p:extLst>
      <p:ext uri="{BB962C8B-B14F-4D97-AF65-F5344CB8AC3E}">
        <p14:creationId xmlns:p14="http://schemas.microsoft.com/office/powerpoint/2010/main" val="7347871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ECB1E4-1226-EF6E-2B73-62754BCD9926}"/>
            </a:ext>
          </a:extLst>
        </p:cNvPr>
        <p:cNvGrpSpPr/>
        <p:nvPr/>
      </p:nvGrpSpPr>
      <p:grpSpPr>
        <a:xfrm>
          <a:off x="0" y="0"/>
          <a:ext cx="0" cy="0"/>
          <a:chOff x="0" y="0"/>
          <a:chExt cx="0" cy="0"/>
        </a:xfrm>
      </p:grpSpPr>
      <p:pic>
        <p:nvPicPr>
          <p:cNvPr id="4" name="Image 3" descr="Une image contenant texte, Graphique, logo, Police&#10;&#10;Description générée automatiquement">
            <a:extLst>
              <a:ext uri="{FF2B5EF4-FFF2-40B4-BE49-F238E27FC236}">
                <a16:creationId xmlns:a16="http://schemas.microsoft.com/office/drawing/2014/main" id="{C2FE1AEE-DD98-A180-2B86-72FD4317FEA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2052" y="8845126"/>
            <a:ext cx="2081716" cy="1427089"/>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descr="Une image contenant texte, Police, Graphique, graphisme&#10;&#10;Description générée automatiquement">
            <a:extLst>
              <a:ext uri="{FF2B5EF4-FFF2-40B4-BE49-F238E27FC236}">
                <a16:creationId xmlns:a16="http://schemas.microsoft.com/office/drawing/2014/main" id="{35AB3C89-6051-9C2B-4AFA-84CA09DC6AD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38916" y="8845126"/>
            <a:ext cx="1760129" cy="144668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Espace réservé du contenu 8">
            <a:extLst>
              <a:ext uri="{FF2B5EF4-FFF2-40B4-BE49-F238E27FC236}">
                <a16:creationId xmlns:a16="http://schemas.microsoft.com/office/drawing/2014/main" id="{6CE6FDAD-434D-BC54-D131-9E3DA67A6710}"/>
              </a:ext>
            </a:extLst>
          </p:cNvPr>
          <p:cNvGraphicFramePr>
            <a:graphicFrameLocks noGrp="1"/>
          </p:cNvGraphicFramePr>
          <p:nvPr>
            <p:ph idx="1"/>
            <p:extLst>
              <p:ext uri="{D42A27DB-BD31-4B8C-83A1-F6EECF244321}">
                <p14:modId xmlns:p14="http://schemas.microsoft.com/office/powerpoint/2010/main" val="2750309328"/>
              </p:ext>
            </p:extLst>
          </p:nvPr>
        </p:nvGraphicFramePr>
        <p:xfrm>
          <a:off x="1257300" y="2601283"/>
          <a:ext cx="14859000" cy="5084434"/>
        </p:xfrm>
        <a:graphic>
          <a:graphicData uri="http://schemas.openxmlformats.org/drawingml/2006/table">
            <a:tbl>
              <a:tblPr firstRow="1" bandRow="1">
                <a:tableStyleId>{5C22544A-7EE6-4342-B048-85BDC9FD1C3A}</a:tableStyleId>
              </a:tblPr>
              <a:tblGrid>
                <a:gridCol w="2886501">
                  <a:extLst>
                    <a:ext uri="{9D8B030D-6E8A-4147-A177-3AD203B41FA5}">
                      <a16:colId xmlns:a16="http://schemas.microsoft.com/office/drawing/2014/main" val="299888309"/>
                    </a:ext>
                  </a:extLst>
                </a:gridCol>
                <a:gridCol w="11972499">
                  <a:extLst>
                    <a:ext uri="{9D8B030D-6E8A-4147-A177-3AD203B41FA5}">
                      <a16:colId xmlns:a16="http://schemas.microsoft.com/office/drawing/2014/main" val="2443227664"/>
                    </a:ext>
                  </a:extLst>
                </a:gridCol>
              </a:tblGrid>
              <a:tr h="987886">
                <a:tc gridSpan="2">
                  <a:txBody>
                    <a:bodyPr/>
                    <a:lstStyle/>
                    <a:p>
                      <a:pPr algn="just"/>
                      <a:r>
                        <a:rPr lang="fr-BE" sz="2800" b="1" dirty="0">
                          <a:latin typeface="Verdana 2" panose="020B0604020202020204" charset="0"/>
                          <a:cs typeface="Verdana 2" panose="020B0604020202020204" charset="0"/>
                        </a:rPr>
                        <a:t>Action 2.1 </a:t>
                      </a:r>
                      <a:r>
                        <a:rPr lang="fr-FR" sz="2800" b="1" i="0" kern="1200" dirty="0">
                          <a:solidFill>
                            <a:schemeClr val="lt1"/>
                          </a:solidFill>
                          <a:effectLst/>
                          <a:latin typeface="Verdana 2" panose="020B0604020202020204" charset="0"/>
                          <a:ea typeface="+mn-ea"/>
                          <a:cs typeface="Verdana 2" panose="020B0604020202020204" charset="0"/>
                        </a:rPr>
                        <a:t>Soutenir les pays dans l'élaboration et la mise en œuvre de leurs plans d'action EC s'ils n'ont pas encore été élaborés, ainsi que de la législation de suivi nécessaire</a:t>
                      </a:r>
                      <a:endParaRPr lang="en-BE" sz="2800" b="1" dirty="0">
                        <a:latin typeface="Verdana 2" panose="020B0604020202020204" charset="0"/>
                        <a:cs typeface="Verdana 2" panose="020B0604020202020204" charset="0"/>
                      </a:endParaRPr>
                    </a:p>
                  </a:txBody>
                  <a:tcPr>
                    <a:solidFill>
                      <a:schemeClr val="accent5"/>
                    </a:solidFill>
                  </a:tcPr>
                </a:tc>
                <a:tc hMerge="1">
                  <a:txBody>
                    <a:bodyPr/>
                    <a:lstStyle/>
                    <a:p>
                      <a:endParaRPr lang="en-BE"/>
                    </a:p>
                  </a:txBody>
                  <a:tcPr/>
                </a:tc>
                <a:extLst>
                  <a:ext uri="{0D108BD9-81ED-4DB2-BD59-A6C34878D82A}">
                    <a16:rowId xmlns:a16="http://schemas.microsoft.com/office/drawing/2014/main" val="3631003972"/>
                  </a:ext>
                </a:extLst>
              </a:tr>
              <a:tr h="1871508">
                <a:tc>
                  <a:txBody>
                    <a:bodyPr/>
                    <a:lstStyle/>
                    <a:p>
                      <a:r>
                        <a:rPr lang="fr-BE" sz="2800" b="1" dirty="0">
                          <a:solidFill>
                            <a:schemeClr val="bg1"/>
                          </a:solidFill>
                          <a:latin typeface="Verdana 2" panose="020B0604020202020204" charset="0"/>
                          <a:cs typeface="Verdana 2" panose="020B0604020202020204" charset="0"/>
                        </a:rPr>
                        <a:t>Justification</a:t>
                      </a:r>
                      <a:endParaRPr lang="en-BE" sz="2800" b="1" dirty="0">
                        <a:solidFill>
                          <a:schemeClr val="bg1"/>
                        </a:solidFill>
                        <a:latin typeface="Verdana 2" panose="020B0604020202020204" charset="0"/>
                        <a:cs typeface="Verdana 2" panose="020B0604020202020204" charset="0"/>
                      </a:endParaRPr>
                    </a:p>
                  </a:txBody>
                  <a:tcPr>
                    <a:solidFill>
                      <a:schemeClr val="accent5"/>
                    </a:solidFill>
                  </a:tcPr>
                </a:tc>
                <a:tc>
                  <a:txBody>
                    <a:bodyPr/>
                    <a:lstStyle/>
                    <a:p>
                      <a:pPr marL="342900" indent="-342900" algn="just">
                        <a:buFont typeface="Arial" panose="020B0604020202020204" pitchFamily="34" charset="0"/>
                        <a:buChar char="•"/>
                      </a:pPr>
                      <a:r>
                        <a:rPr lang="fr-FR" sz="2800" dirty="0">
                          <a:latin typeface="Verdana 2" panose="020B0604020202020204" charset="0"/>
                          <a:cs typeface="Verdana 2" panose="020B0604020202020204" charset="0"/>
                        </a:rPr>
                        <a:t>La consommation linéaire reste dominante.</a:t>
                      </a:r>
                    </a:p>
                    <a:p>
                      <a:pPr marL="342900" indent="-342900" algn="just">
                        <a:buFont typeface="Arial" panose="020B0604020202020204" pitchFamily="34" charset="0"/>
                        <a:buChar char="•"/>
                      </a:pPr>
                      <a:r>
                        <a:rPr lang="fr-FR" sz="2800" dirty="0">
                          <a:latin typeface="Verdana 2" panose="020B0604020202020204" charset="0"/>
                          <a:cs typeface="Verdana 2" panose="020B0604020202020204" charset="0"/>
                        </a:rPr>
                        <a:t>Certains pays manquent de ressources et compétences internes.</a:t>
                      </a:r>
                    </a:p>
                    <a:p>
                      <a:pPr marL="342900" indent="-342900" algn="just">
                        <a:buFont typeface="Arial" panose="020B0604020202020204" pitchFamily="34" charset="0"/>
                        <a:buChar char="•"/>
                      </a:pPr>
                      <a:r>
                        <a:rPr lang="fr-FR" sz="2800" dirty="0">
                          <a:latin typeface="Verdana 2" panose="020B0604020202020204" charset="0"/>
                          <a:cs typeface="Verdana 2" panose="020B0604020202020204" charset="0"/>
                        </a:rPr>
                        <a:t>La mise en pratique des PAEC reste difficile.</a:t>
                      </a:r>
                    </a:p>
                    <a:p>
                      <a:pPr marL="342900" indent="-342900" algn="just">
                        <a:buFont typeface="Arial" panose="020B0604020202020204" pitchFamily="34" charset="0"/>
                        <a:buChar char="•"/>
                      </a:pPr>
                      <a:r>
                        <a:rPr lang="fr-FR" sz="2800" dirty="0">
                          <a:latin typeface="Verdana 2" panose="020B0604020202020204" charset="0"/>
                          <a:cs typeface="Verdana 2" panose="020B0604020202020204" charset="0"/>
                        </a:rPr>
                        <a:t>Un soutien structurel et technique est nécessaire.</a:t>
                      </a:r>
                      <a:endParaRPr lang="fr-BE" sz="2800" dirty="0">
                        <a:latin typeface="Verdana 2" panose="020B0604020202020204" charset="0"/>
                        <a:cs typeface="Verdana 2" panose="020B0604020202020204" charset="0"/>
                      </a:endParaRPr>
                    </a:p>
                  </a:txBody>
                  <a:tcPr>
                    <a:solidFill>
                      <a:schemeClr val="tx2">
                        <a:lumMod val="20000"/>
                        <a:lumOff val="80000"/>
                      </a:schemeClr>
                    </a:solidFill>
                  </a:tcPr>
                </a:tc>
                <a:extLst>
                  <a:ext uri="{0D108BD9-81ED-4DB2-BD59-A6C34878D82A}">
                    <a16:rowId xmlns:a16="http://schemas.microsoft.com/office/drawing/2014/main" val="3594663472"/>
                  </a:ext>
                </a:extLst>
              </a:tr>
              <a:tr h="2145777">
                <a:tc>
                  <a:txBody>
                    <a:bodyPr/>
                    <a:lstStyle/>
                    <a:p>
                      <a:r>
                        <a:rPr lang="fr-BE" sz="2800" b="1" dirty="0">
                          <a:solidFill>
                            <a:schemeClr val="bg1"/>
                          </a:solidFill>
                          <a:latin typeface="Verdana 2" panose="020B0604020202020204" charset="0"/>
                          <a:cs typeface="Verdana 2" panose="020B0604020202020204" charset="0"/>
                        </a:rPr>
                        <a:t>Détails de mise en œuvre </a:t>
                      </a:r>
                      <a:endParaRPr lang="en-BE" sz="2800" b="1" dirty="0">
                        <a:solidFill>
                          <a:schemeClr val="bg1"/>
                        </a:solidFill>
                        <a:latin typeface="Verdana 2" panose="020B0604020202020204" charset="0"/>
                        <a:cs typeface="Verdana 2" panose="020B0604020202020204" charset="0"/>
                      </a:endParaRPr>
                    </a:p>
                  </a:txBody>
                  <a:tcPr>
                    <a:solidFill>
                      <a:schemeClr val="accent5"/>
                    </a:solidFill>
                  </a:tcPr>
                </a:tc>
                <a:tc>
                  <a:txBody>
                    <a:bodyPr/>
                    <a:lstStyle/>
                    <a:p>
                      <a:pPr marL="457200" indent="-457200">
                        <a:buFont typeface="Arial" panose="020B0604020202020204" pitchFamily="34" charset="0"/>
                        <a:buChar char="•"/>
                      </a:pPr>
                      <a:r>
                        <a:rPr lang="fr-FR" sz="2800" dirty="0">
                          <a:latin typeface="Verdana 2" panose="020B0604020202020204" charset="0"/>
                          <a:cs typeface="Verdana 2" panose="020B0604020202020204" charset="0"/>
                        </a:rPr>
                        <a:t>Inclure le soutien au PAEC dans les missions clés de l’unité EC.</a:t>
                      </a:r>
                    </a:p>
                    <a:p>
                      <a:pPr marL="457200" indent="-457200">
                        <a:buFont typeface="Arial" panose="020B0604020202020204" pitchFamily="34" charset="0"/>
                        <a:buChar char="•"/>
                      </a:pPr>
                      <a:r>
                        <a:rPr lang="fr-FR" sz="2800" dirty="0">
                          <a:latin typeface="Verdana 2" panose="020B0604020202020204" charset="0"/>
                          <a:cs typeface="Verdana 2" panose="020B0604020202020204" charset="0"/>
                        </a:rPr>
                        <a:t>Identifier les besoins en capacités pour les PAEC et les lois nationales.</a:t>
                      </a:r>
                    </a:p>
                    <a:p>
                      <a:pPr marL="457200" indent="-457200">
                        <a:buFont typeface="Arial" panose="020B0604020202020204" pitchFamily="34" charset="0"/>
                        <a:buChar char="•"/>
                      </a:pPr>
                      <a:r>
                        <a:rPr lang="fr-FR" sz="2800" dirty="0">
                          <a:latin typeface="Verdana 2" panose="020B0604020202020204" charset="0"/>
                          <a:cs typeface="Verdana 2" panose="020B0604020202020204" charset="0"/>
                        </a:rPr>
                        <a:t>Offrir une assistance technique via des experts locaux et internationaux et des webinaires spécialisés.</a:t>
                      </a:r>
                    </a:p>
                    <a:p>
                      <a:pPr marL="457200" indent="-457200">
                        <a:buFont typeface="Arial" panose="020B0604020202020204" pitchFamily="34" charset="0"/>
                        <a:buChar char="•"/>
                      </a:pPr>
                      <a:r>
                        <a:rPr lang="fr-FR" sz="2800" dirty="0">
                          <a:latin typeface="Verdana 2" panose="020B0604020202020204" charset="0"/>
                          <a:cs typeface="Verdana 2" panose="020B0604020202020204" charset="0"/>
                        </a:rPr>
                        <a:t>Améliorer la coordination entre la COI, les ministères et les partenaires.</a:t>
                      </a:r>
                      <a:endParaRPr lang="en-BE" sz="2800" dirty="0">
                        <a:latin typeface="Verdana 2" panose="020B0604020202020204" charset="0"/>
                        <a:cs typeface="Verdana 2" panose="020B0604020202020204" charset="0"/>
                      </a:endParaRPr>
                    </a:p>
                  </a:txBody>
                  <a:tcPr>
                    <a:solidFill>
                      <a:schemeClr val="tx2">
                        <a:lumMod val="20000"/>
                        <a:lumOff val="80000"/>
                      </a:schemeClr>
                    </a:solidFill>
                  </a:tcPr>
                </a:tc>
                <a:extLst>
                  <a:ext uri="{0D108BD9-81ED-4DB2-BD59-A6C34878D82A}">
                    <a16:rowId xmlns:a16="http://schemas.microsoft.com/office/drawing/2014/main" val="4016753876"/>
                  </a:ext>
                </a:extLst>
              </a:tr>
            </a:tbl>
          </a:graphicData>
        </a:graphic>
      </p:graphicFrame>
      <p:cxnSp>
        <p:nvCxnSpPr>
          <p:cNvPr id="3" name="Straight Connector 2">
            <a:extLst>
              <a:ext uri="{FF2B5EF4-FFF2-40B4-BE49-F238E27FC236}">
                <a16:creationId xmlns:a16="http://schemas.microsoft.com/office/drawing/2014/main" id="{5AA03E6A-D341-8A9E-732E-DC0EEC3F8490}"/>
              </a:ext>
            </a:extLst>
          </p:cNvPr>
          <p:cNvCxnSpPr>
            <a:cxnSpLocks/>
          </p:cNvCxnSpPr>
          <p:nvPr/>
        </p:nvCxnSpPr>
        <p:spPr>
          <a:xfrm>
            <a:off x="1523999" y="2095500"/>
            <a:ext cx="14554201"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8" name="Titre 1">
            <a:extLst>
              <a:ext uri="{FF2B5EF4-FFF2-40B4-BE49-F238E27FC236}">
                <a16:creationId xmlns:a16="http://schemas.microsoft.com/office/drawing/2014/main" id="{B5EF8D37-7D07-78E9-D610-E2DC99D360DA}"/>
              </a:ext>
            </a:extLst>
          </p:cNvPr>
          <p:cNvSpPr txBox="1">
            <a:spLocks/>
          </p:cNvSpPr>
          <p:nvPr/>
        </p:nvSpPr>
        <p:spPr>
          <a:xfrm>
            <a:off x="1494970" y="676427"/>
            <a:ext cx="14784047" cy="114300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b="1" spc="-97" dirty="0">
                <a:solidFill>
                  <a:srgbClr val="21B0C3"/>
                </a:solidFill>
                <a:latin typeface="Verdana" panose="020B0604030504040204" pitchFamily="34" charset="0"/>
                <a:ea typeface="Verdana" panose="020B0604030504040204" pitchFamily="34" charset="0"/>
                <a:cs typeface="Helvetica World Bold"/>
                <a:sym typeface="Helvetica World Bold"/>
              </a:rPr>
              <a:t>Priorité stratégique 2 : </a:t>
            </a:r>
          </a:p>
          <a:p>
            <a:r>
              <a:rPr lang="fr-FR" b="1" spc="-97" dirty="0">
                <a:solidFill>
                  <a:srgbClr val="21B0C3"/>
                </a:solidFill>
                <a:latin typeface="Verdana" panose="020B0604030504040204" pitchFamily="34" charset="0"/>
                <a:ea typeface="Verdana" panose="020B0604030504040204" pitchFamily="34" charset="0"/>
                <a:cs typeface="Helvetica World Bold"/>
                <a:sym typeface="Helvetica World Bold"/>
              </a:rPr>
              <a:t>Orientation institutionnelle, technique et juridique</a:t>
            </a:r>
          </a:p>
          <a:p>
            <a:endParaRPr lang="en-BE" b="1" dirty="0"/>
          </a:p>
        </p:txBody>
      </p:sp>
      <p:sp>
        <p:nvSpPr>
          <p:cNvPr id="10" name="TextBox 15">
            <a:extLst>
              <a:ext uri="{FF2B5EF4-FFF2-40B4-BE49-F238E27FC236}">
                <a16:creationId xmlns:a16="http://schemas.microsoft.com/office/drawing/2014/main" id="{F35C9F9F-5C86-425C-FA81-1C5728A15845}"/>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55</a:t>
            </a:r>
          </a:p>
        </p:txBody>
      </p:sp>
    </p:spTree>
    <p:extLst>
      <p:ext uri="{BB962C8B-B14F-4D97-AF65-F5344CB8AC3E}">
        <p14:creationId xmlns:p14="http://schemas.microsoft.com/office/powerpoint/2010/main" val="4414394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11719-766B-C7A2-8D7E-2E266993F301}"/>
            </a:ext>
          </a:extLst>
        </p:cNvPr>
        <p:cNvGrpSpPr/>
        <p:nvPr/>
      </p:nvGrpSpPr>
      <p:grpSpPr>
        <a:xfrm>
          <a:off x="0" y="0"/>
          <a:ext cx="0" cy="0"/>
          <a:chOff x="0" y="0"/>
          <a:chExt cx="0" cy="0"/>
        </a:xfrm>
      </p:grpSpPr>
      <p:graphicFrame>
        <p:nvGraphicFramePr>
          <p:cNvPr id="9" name="Espace réservé du contenu 8">
            <a:extLst>
              <a:ext uri="{FF2B5EF4-FFF2-40B4-BE49-F238E27FC236}">
                <a16:creationId xmlns:a16="http://schemas.microsoft.com/office/drawing/2014/main" id="{AD0C9F99-9683-9E5E-8DBF-14410EE2D0AB}"/>
              </a:ext>
            </a:extLst>
          </p:cNvPr>
          <p:cNvGraphicFramePr>
            <a:graphicFrameLocks noGrp="1"/>
          </p:cNvGraphicFramePr>
          <p:nvPr>
            <p:ph idx="1"/>
            <p:extLst>
              <p:ext uri="{D42A27DB-BD31-4B8C-83A1-F6EECF244321}">
                <p14:modId xmlns:p14="http://schemas.microsoft.com/office/powerpoint/2010/main" val="2168221614"/>
              </p:ext>
            </p:extLst>
          </p:nvPr>
        </p:nvGraphicFramePr>
        <p:xfrm>
          <a:off x="1257300" y="2628900"/>
          <a:ext cx="14859000" cy="5702166"/>
        </p:xfrm>
        <a:graphic>
          <a:graphicData uri="http://schemas.openxmlformats.org/drawingml/2006/table">
            <a:tbl>
              <a:tblPr firstRow="1" bandRow="1">
                <a:tableStyleId>{5C22544A-7EE6-4342-B048-85BDC9FD1C3A}</a:tableStyleId>
              </a:tblPr>
              <a:tblGrid>
                <a:gridCol w="2886501">
                  <a:extLst>
                    <a:ext uri="{9D8B030D-6E8A-4147-A177-3AD203B41FA5}">
                      <a16:colId xmlns:a16="http://schemas.microsoft.com/office/drawing/2014/main" val="299888309"/>
                    </a:ext>
                  </a:extLst>
                </a:gridCol>
                <a:gridCol w="11972499">
                  <a:extLst>
                    <a:ext uri="{9D8B030D-6E8A-4147-A177-3AD203B41FA5}">
                      <a16:colId xmlns:a16="http://schemas.microsoft.com/office/drawing/2014/main" val="2443227664"/>
                    </a:ext>
                  </a:extLst>
                </a:gridCol>
              </a:tblGrid>
              <a:tr h="1491161">
                <a:tc gridSpan="2">
                  <a:txBody>
                    <a:bodyPr/>
                    <a:lstStyle/>
                    <a:p>
                      <a:r>
                        <a:rPr lang="fr-BE" sz="2800" dirty="0">
                          <a:latin typeface="Verdana 2" panose="020B0604020202020204" charset="0"/>
                          <a:cs typeface="Verdana 2" panose="020B0604020202020204" charset="0"/>
                        </a:rPr>
                        <a:t>Action 2.2 </a:t>
                      </a:r>
                      <a:r>
                        <a:rPr lang="fr-FR" sz="2800" b="1" i="0" kern="1200" dirty="0">
                          <a:solidFill>
                            <a:schemeClr val="lt1"/>
                          </a:solidFill>
                          <a:effectLst/>
                          <a:latin typeface="Verdana 2" panose="020B0604020202020204" charset="0"/>
                          <a:ea typeface="+mn-ea"/>
                          <a:cs typeface="Verdana 2" panose="020B0604020202020204" charset="0"/>
                        </a:rPr>
                        <a:t>Soutenir les pays dans la révision de la législation et des réglementations pertinentes influençant la transition vers l'EC dans les secteurs prioritaires (notamment le secteur des déchets) et le développement de programmes de REP. </a:t>
                      </a:r>
                      <a:endParaRPr lang="en-BE" sz="2800" b="1" dirty="0">
                        <a:latin typeface="Verdana 2" panose="020B0604020202020204" charset="0"/>
                        <a:cs typeface="Verdana 2" panose="020B0604020202020204" charset="0"/>
                      </a:endParaRPr>
                    </a:p>
                  </a:txBody>
                  <a:tcPr>
                    <a:solidFill>
                      <a:schemeClr val="accent5"/>
                    </a:solidFill>
                  </a:tcPr>
                </a:tc>
                <a:tc hMerge="1">
                  <a:txBody>
                    <a:bodyPr/>
                    <a:lstStyle/>
                    <a:p>
                      <a:endParaRPr lang="en-BE"/>
                    </a:p>
                  </a:txBody>
                  <a:tcPr/>
                </a:tc>
                <a:extLst>
                  <a:ext uri="{0D108BD9-81ED-4DB2-BD59-A6C34878D82A}">
                    <a16:rowId xmlns:a16="http://schemas.microsoft.com/office/drawing/2014/main" val="3631003972"/>
                  </a:ext>
                </a:extLst>
              </a:tr>
              <a:tr h="1792010">
                <a:tc>
                  <a:txBody>
                    <a:bodyPr/>
                    <a:lstStyle/>
                    <a:p>
                      <a:r>
                        <a:rPr lang="fr-BE" sz="2800" b="1" dirty="0">
                          <a:solidFill>
                            <a:schemeClr val="bg1"/>
                          </a:solidFill>
                          <a:latin typeface="Verdana 2" panose="020B0604020202020204" charset="0"/>
                          <a:cs typeface="Verdana 2" panose="020B0604020202020204" charset="0"/>
                        </a:rPr>
                        <a:t>Justification</a:t>
                      </a:r>
                      <a:endParaRPr lang="en-BE" sz="2800" b="1" dirty="0">
                        <a:solidFill>
                          <a:schemeClr val="bg1"/>
                        </a:solidFill>
                        <a:latin typeface="Verdana 2" panose="020B0604020202020204" charset="0"/>
                        <a:cs typeface="Verdana 2" panose="020B0604020202020204" charset="0"/>
                      </a:endParaRPr>
                    </a:p>
                  </a:txBody>
                  <a:tcPr>
                    <a:solidFill>
                      <a:schemeClr val="accent5"/>
                    </a:solidFill>
                  </a:tcPr>
                </a:tc>
                <a:tc>
                  <a:txBody>
                    <a:bodyPr/>
                    <a:lstStyle/>
                    <a:p>
                      <a:pPr marL="342900" indent="-342900" algn="just">
                        <a:buFont typeface="Arial" panose="020B0604020202020204" pitchFamily="34" charset="0"/>
                        <a:buChar char="•"/>
                      </a:pPr>
                      <a:r>
                        <a:rPr lang="fr-FR" sz="2800" dirty="0">
                          <a:latin typeface="Verdana 2" panose="020B0604020202020204" charset="0"/>
                          <a:cs typeface="Verdana 2" panose="020B0604020202020204" charset="0"/>
                        </a:rPr>
                        <a:t>Les réglementations freinent l’écoconception.</a:t>
                      </a:r>
                    </a:p>
                    <a:p>
                      <a:pPr marL="342900" indent="-342900" algn="just">
                        <a:buFont typeface="Arial" panose="020B0604020202020204" pitchFamily="34" charset="0"/>
                        <a:buChar char="•"/>
                      </a:pPr>
                      <a:r>
                        <a:rPr lang="fr-FR" sz="2800" dirty="0">
                          <a:latin typeface="Verdana 2" panose="020B0604020202020204" charset="0"/>
                          <a:cs typeface="Verdana 2" panose="020B0604020202020204" charset="0"/>
                        </a:rPr>
                        <a:t>Les lois n’intègrent pas l’EC</a:t>
                      </a:r>
                    </a:p>
                    <a:p>
                      <a:pPr marL="342900" indent="-342900" algn="just">
                        <a:buFont typeface="Arial" panose="020B0604020202020204" pitchFamily="34" charset="0"/>
                        <a:buChar char="•"/>
                      </a:pPr>
                      <a:r>
                        <a:rPr lang="fr-FR" sz="2800" dirty="0">
                          <a:latin typeface="Verdana 2" panose="020B0604020202020204" charset="0"/>
                          <a:cs typeface="Verdana 2" panose="020B0604020202020204" charset="0"/>
                        </a:rPr>
                        <a:t>Les systèmes de REP sont insuffisants pour une transition circulaire.</a:t>
                      </a:r>
                      <a:endParaRPr lang="fr-BE" sz="2800" dirty="0">
                        <a:latin typeface="Verdana 2" panose="020B0604020202020204" charset="0"/>
                        <a:cs typeface="Verdana 2" panose="020B0604020202020204" charset="0"/>
                      </a:endParaRPr>
                    </a:p>
                  </a:txBody>
                  <a:tcPr>
                    <a:solidFill>
                      <a:schemeClr val="tx2">
                        <a:lumMod val="20000"/>
                        <a:lumOff val="80000"/>
                      </a:schemeClr>
                    </a:solidFill>
                  </a:tcPr>
                </a:tc>
                <a:extLst>
                  <a:ext uri="{0D108BD9-81ED-4DB2-BD59-A6C34878D82A}">
                    <a16:rowId xmlns:a16="http://schemas.microsoft.com/office/drawing/2014/main" val="3594663472"/>
                  </a:ext>
                </a:extLst>
              </a:tr>
              <a:tr h="2418995">
                <a:tc>
                  <a:txBody>
                    <a:bodyPr/>
                    <a:lstStyle/>
                    <a:p>
                      <a:r>
                        <a:rPr lang="fr-BE" sz="2800" b="1" dirty="0">
                          <a:solidFill>
                            <a:schemeClr val="bg1"/>
                          </a:solidFill>
                          <a:latin typeface="Verdana 2" panose="020B0604020202020204" charset="0"/>
                          <a:cs typeface="Verdana 2" panose="020B0604020202020204" charset="0"/>
                        </a:rPr>
                        <a:t>Détails de mise en œuvre </a:t>
                      </a:r>
                      <a:endParaRPr lang="en-BE" sz="2800" b="1" dirty="0">
                        <a:solidFill>
                          <a:schemeClr val="bg1"/>
                        </a:solidFill>
                        <a:latin typeface="Verdana 2" panose="020B0604020202020204" charset="0"/>
                        <a:cs typeface="Verdana 2" panose="020B0604020202020204" charset="0"/>
                      </a:endParaRPr>
                    </a:p>
                  </a:txBody>
                  <a:tcPr>
                    <a:solidFill>
                      <a:schemeClr val="accent5"/>
                    </a:solidFill>
                  </a:tcPr>
                </a:tc>
                <a:tc>
                  <a:txBody>
                    <a:bodyPr/>
                    <a:lstStyle/>
                    <a:p>
                      <a:pPr marL="457200" indent="-457200" algn="just">
                        <a:buFont typeface="Arial" panose="020B0604020202020204" pitchFamily="34" charset="0"/>
                        <a:buChar char="•"/>
                      </a:pPr>
                      <a:r>
                        <a:rPr lang="fr-FR" sz="2800" dirty="0">
                          <a:latin typeface="Verdana 2" panose="020B0604020202020204" charset="0"/>
                          <a:cs typeface="Verdana 2" panose="020B0604020202020204" charset="0"/>
                        </a:rPr>
                        <a:t>Proposer des amendements pour surmonter les obstacles législatifs.</a:t>
                      </a:r>
                    </a:p>
                    <a:p>
                      <a:pPr marL="457200" indent="-457200" algn="just">
                        <a:buFont typeface="Arial" panose="020B0604020202020204" pitchFamily="34" charset="0"/>
                        <a:buChar char="•"/>
                      </a:pPr>
                      <a:r>
                        <a:rPr lang="fr-FR" sz="2800" dirty="0">
                          <a:latin typeface="Verdana 2" panose="020B0604020202020204" charset="0"/>
                          <a:cs typeface="Verdana 2" panose="020B0604020202020204" charset="0"/>
                        </a:rPr>
                        <a:t>Combler les lacunes en compétences grâce à des formations et des assistances techniques pour le développement de règlementations.</a:t>
                      </a:r>
                    </a:p>
                    <a:p>
                      <a:pPr marL="457200" indent="-457200" algn="just">
                        <a:buFont typeface="Arial" panose="020B0604020202020204" pitchFamily="34" charset="0"/>
                        <a:buChar char="•"/>
                      </a:pPr>
                      <a:r>
                        <a:rPr lang="fr-FR" sz="2800" dirty="0" err="1">
                          <a:latin typeface="Verdana 2" panose="020B0604020202020204" charset="0"/>
                          <a:cs typeface="Verdana 2" panose="020B0604020202020204" charset="0"/>
                        </a:rPr>
                        <a:t>Wébinaires</a:t>
                      </a:r>
                      <a:r>
                        <a:rPr lang="fr-FR" sz="2800" dirty="0">
                          <a:latin typeface="Verdana 2" panose="020B0604020202020204" charset="0"/>
                          <a:cs typeface="Verdana 2" panose="020B0604020202020204" charset="0"/>
                        </a:rPr>
                        <a:t> sur la REP et assistances techniques pour le développement de systèmes nationaux.</a:t>
                      </a:r>
                    </a:p>
                  </a:txBody>
                  <a:tcPr>
                    <a:solidFill>
                      <a:schemeClr val="tx2">
                        <a:lumMod val="20000"/>
                        <a:lumOff val="80000"/>
                      </a:schemeClr>
                    </a:solidFill>
                  </a:tcPr>
                </a:tc>
                <a:extLst>
                  <a:ext uri="{0D108BD9-81ED-4DB2-BD59-A6C34878D82A}">
                    <a16:rowId xmlns:a16="http://schemas.microsoft.com/office/drawing/2014/main" val="4016753876"/>
                  </a:ext>
                </a:extLst>
              </a:tr>
            </a:tbl>
          </a:graphicData>
        </a:graphic>
      </p:graphicFrame>
      <p:sp>
        <p:nvSpPr>
          <p:cNvPr id="3" name="Freeform 7">
            <a:extLst>
              <a:ext uri="{FF2B5EF4-FFF2-40B4-BE49-F238E27FC236}">
                <a16:creationId xmlns:a16="http://schemas.microsoft.com/office/drawing/2014/main" id="{B42D840F-3E4B-CFDC-11EB-C74C29AB4A5B}"/>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2"/>
            <a:stretch>
              <a:fillRect/>
            </a:stretch>
          </a:blipFill>
        </p:spPr>
        <p:txBody>
          <a:bodyPr/>
          <a:lstStyle/>
          <a:p>
            <a:endParaRPr lang="LID4096"/>
          </a:p>
        </p:txBody>
      </p:sp>
      <p:sp>
        <p:nvSpPr>
          <p:cNvPr id="6" name="Freeform 8">
            <a:extLst>
              <a:ext uri="{FF2B5EF4-FFF2-40B4-BE49-F238E27FC236}">
                <a16:creationId xmlns:a16="http://schemas.microsoft.com/office/drawing/2014/main" id="{1931A861-3F02-1805-281C-AED2B8847A9F}"/>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3"/>
            <a:stretch>
              <a:fillRect/>
            </a:stretch>
          </a:blipFill>
        </p:spPr>
        <p:txBody>
          <a:bodyPr/>
          <a:lstStyle/>
          <a:p>
            <a:endParaRPr lang="LID4096"/>
          </a:p>
        </p:txBody>
      </p:sp>
      <p:sp>
        <p:nvSpPr>
          <p:cNvPr id="7" name="Freeform 9">
            <a:extLst>
              <a:ext uri="{FF2B5EF4-FFF2-40B4-BE49-F238E27FC236}">
                <a16:creationId xmlns:a16="http://schemas.microsoft.com/office/drawing/2014/main" id="{34D14B3B-47D7-3B11-E4FA-B6CC19F17304}"/>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4"/>
            <a:stretch>
              <a:fillRect/>
            </a:stretch>
          </a:blipFill>
        </p:spPr>
        <p:txBody>
          <a:bodyPr/>
          <a:lstStyle/>
          <a:p>
            <a:endParaRPr lang="LID4096"/>
          </a:p>
        </p:txBody>
      </p:sp>
      <p:cxnSp>
        <p:nvCxnSpPr>
          <p:cNvPr id="4" name="Straight Connector 3">
            <a:extLst>
              <a:ext uri="{FF2B5EF4-FFF2-40B4-BE49-F238E27FC236}">
                <a16:creationId xmlns:a16="http://schemas.microsoft.com/office/drawing/2014/main" id="{CAFA8170-6685-CD93-AC79-FA5F47110F70}"/>
              </a:ext>
            </a:extLst>
          </p:cNvPr>
          <p:cNvCxnSpPr>
            <a:cxnSpLocks/>
          </p:cNvCxnSpPr>
          <p:nvPr/>
        </p:nvCxnSpPr>
        <p:spPr>
          <a:xfrm>
            <a:off x="1523999" y="2095500"/>
            <a:ext cx="14554201"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0" name="Titre 1">
            <a:extLst>
              <a:ext uri="{FF2B5EF4-FFF2-40B4-BE49-F238E27FC236}">
                <a16:creationId xmlns:a16="http://schemas.microsoft.com/office/drawing/2014/main" id="{E1E46284-45E6-7CDC-F871-5CE62435EADA}"/>
              </a:ext>
            </a:extLst>
          </p:cNvPr>
          <p:cNvSpPr txBox="1">
            <a:spLocks/>
          </p:cNvSpPr>
          <p:nvPr/>
        </p:nvSpPr>
        <p:spPr>
          <a:xfrm>
            <a:off x="1494970" y="676427"/>
            <a:ext cx="14784047" cy="114300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b="1" spc="-97" dirty="0">
                <a:solidFill>
                  <a:srgbClr val="21B0C3"/>
                </a:solidFill>
                <a:latin typeface="Verdana" panose="020B0604030504040204" pitchFamily="34" charset="0"/>
                <a:ea typeface="Verdana" panose="020B0604030504040204" pitchFamily="34" charset="0"/>
                <a:cs typeface="Helvetica World Bold"/>
                <a:sym typeface="Helvetica World Bold"/>
              </a:rPr>
              <a:t>Priorité stratégique 2 : </a:t>
            </a:r>
          </a:p>
          <a:p>
            <a:r>
              <a:rPr lang="fr-FR" b="1" spc="-97" dirty="0">
                <a:solidFill>
                  <a:srgbClr val="21B0C3"/>
                </a:solidFill>
                <a:latin typeface="Verdana" panose="020B0604030504040204" pitchFamily="34" charset="0"/>
                <a:ea typeface="Verdana" panose="020B0604030504040204" pitchFamily="34" charset="0"/>
                <a:cs typeface="Helvetica World Bold"/>
                <a:sym typeface="Helvetica World Bold"/>
              </a:rPr>
              <a:t>Orientation institutionnelle, technique et juridique</a:t>
            </a:r>
          </a:p>
          <a:p>
            <a:endParaRPr lang="en-BE" b="1" dirty="0"/>
          </a:p>
        </p:txBody>
      </p:sp>
      <p:sp>
        <p:nvSpPr>
          <p:cNvPr id="11" name="TextBox 15">
            <a:extLst>
              <a:ext uri="{FF2B5EF4-FFF2-40B4-BE49-F238E27FC236}">
                <a16:creationId xmlns:a16="http://schemas.microsoft.com/office/drawing/2014/main" id="{EB80DE3B-CD15-D307-9AA3-9044832FFF63}"/>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56</a:t>
            </a:r>
          </a:p>
        </p:txBody>
      </p:sp>
    </p:spTree>
    <p:extLst>
      <p:ext uri="{BB962C8B-B14F-4D97-AF65-F5344CB8AC3E}">
        <p14:creationId xmlns:p14="http://schemas.microsoft.com/office/powerpoint/2010/main" val="9862267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E4FE8A-DFCE-7EB4-0A9F-D30C9E10DF5B}"/>
            </a:ext>
          </a:extLst>
        </p:cNvPr>
        <p:cNvGrpSpPr/>
        <p:nvPr/>
      </p:nvGrpSpPr>
      <p:grpSpPr>
        <a:xfrm>
          <a:off x="0" y="0"/>
          <a:ext cx="0" cy="0"/>
          <a:chOff x="0" y="0"/>
          <a:chExt cx="0" cy="0"/>
        </a:xfrm>
      </p:grpSpPr>
      <p:graphicFrame>
        <p:nvGraphicFramePr>
          <p:cNvPr id="9" name="Espace réservé du contenu 8">
            <a:extLst>
              <a:ext uri="{FF2B5EF4-FFF2-40B4-BE49-F238E27FC236}">
                <a16:creationId xmlns:a16="http://schemas.microsoft.com/office/drawing/2014/main" id="{8EA43E5F-7F2C-021B-3FBA-1080C155CBED}"/>
              </a:ext>
            </a:extLst>
          </p:cNvPr>
          <p:cNvGraphicFramePr>
            <a:graphicFrameLocks noGrp="1"/>
          </p:cNvGraphicFramePr>
          <p:nvPr>
            <p:ph idx="1"/>
            <p:extLst>
              <p:ext uri="{D42A27DB-BD31-4B8C-83A1-F6EECF244321}">
                <p14:modId xmlns:p14="http://schemas.microsoft.com/office/powerpoint/2010/main" val="219491682"/>
              </p:ext>
            </p:extLst>
          </p:nvPr>
        </p:nvGraphicFramePr>
        <p:xfrm>
          <a:off x="1524000" y="2996962"/>
          <a:ext cx="14859000" cy="4952191"/>
        </p:xfrm>
        <a:graphic>
          <a:graphicData uri="http://schemas.openxmlformats.org/drawingml/2006/table">
            <a:tbl>
              <a:tblPr firstRow="1" bandRow="1">
                <a:tableStyleId>{5C22544A-7EE6-4342-B048-85BDC9FD1C3A}</a:tableStyleId>
              </a:tblPr>
              <a:tblGrid>
                <a:gridCol w="2382253">
                  <a:extLst>
                    <a:ext uri="{9D8B030D-6E8A-4147-A177-3AD203B41FA5}">
                      <a16:colId xmlns:a16="http://schemas.microsoft.com/office/drawing/2014/main" val="299888309"/>
                    </a:ext>
                  </a:extLst>
                </a:gridCol>
                <a:gridCol w="12476747">
                  <a:extLst>
                    <a:ext uri="{9D8B030D-6E8A-4147-A177-3AD203B41FA5}">
                      <a16:colId xmlns:a16="http://schemas.microsoft.com/office/drawing/2014/main" val="2443227664"/>
                    </a:ext>
                  </a:extLst>
                </a:gridCol>
              </a:tblGrid>
              <a:tr h="929737">
                <a:tc gridSpan="2">
                  <a:txBody>
                    <a:bodyPr/>
                    <a:lstStyle/>
                    <a:p>
                      <a:r>
                        <a:rPr lang="fr-BE" sz="2800" dirty="0"/>
                        <a:t>Action 2.3 </a:t>
                      </a:r>
                      <a:r>
                        <a:rPr lang="fr-FR" sz="2800" b="1" i="0" kern="1200" dirty="0">
                          <a:solidFill>
                            <a:schemeClr val="lt1"/>
                          </a:solidFill>
                          <a:effectLst/>
                          <a:latin typeface="+mn-lt"/>
                          <a:ea typeface="+mn-ea"/>
                          <a:cs typeface="+mn-cs"/>
                        </a:rPr>
                        <a:t>Élaborer une stratégie régionale pour la réduction des pertes post-récolte dans l'agriculture et l'élevage. </a:t>
                      </a:r>
                      <a:endParaRPr lang="en-BE" sz="2800" b="1" dirty="0"/>
                    </a:p>
                  </a:txBody>
                  <a:tcPr>
                    <a:solidFill>
                      <a:schemeClr val="accent5"/>
                    </a:solidFill>
                  </a:tcPr>
                </a:tc>
                <a:tc hMerge="1">
                  <a:txBody>
                    <a:bodyPr/>
                    <a:lstStyle/>
                    <a:p>
                      <a:endParaRPr lang="en-BE"/>
                    </a:p>
                  </a:txBody>
                  <a:tcPr/>
                </a:tc>
                <a:extLst>
                  <a:ext uri="{0D108BD9-81ED-4DB2-BD59-A6C34878D82A}">
                    <a16:rowId xmlns:a16="http://schemas.microsoft.com/office/drawing/2014/main" val="3631003972"/>
                  </a:ext>
                </a:extLst>
              </a:tr>
              <a:tr h="1728219">
                <a:tc>
                  <a:txBody>
                    <a:bodyPr/>
                    <a:lstStyle/>
                    <a:p>
                      <a:r>
                        <a:rPr lang="fr-BE" sz="2800" b="1" dirty="0">
                          <a:solidFill>
                            <a:schemeClr val="bg1"/>
                          </a:solidFill>
                        </a:rPr>
                        <a:t>Justification</a:t>
                      </a:r>
                      <a:endParaRPr lang="en-BE" sz="2800" b="1" dirty="0">
                        <a:solidFill>
                          <a:schemeClr val="bg1"/>
                        </a:solidFill>
                      </a:endParaRPr>
                    </a:p>
                  </a:txBody>
                  <a:tcPr>
                    <a:solidFill>
                      <a:schemeClr val="accent5"/>
                    </a:solidFill>
                  </a:tcPr>
                </a:tc>
                <a:tc>
                  <a:txBody>
                    <a:bodyPr/>
                    <a:lstStyle/>
                    <a:p>
                      <a:pPr marL="457200" indent="-457200" algn="just">
                        <a:buFont typeface="Arial" panose="020B0604020202020204" pitchFamily="34" charset="0"/>
                        <a:buChar char="•"/>
                      </a:pPr>
                      <a:r>
                        <a:rPr lang="fr-FR" sz="2800" dirty="0"/>
                        <a:t>Les pertes post-récolte sont encore importantes.</a:t>
                      </a:r>
                    </a:p>
                    <a:p>
                      <a:pPr marL="457200" indent="-457200" algn="just">
                        <a:buFont typeface="Arial" panose="020B0604020202020204" pitchFamily="34" charset="0"/>
                        <a:buChar char="•"/>
                      </a:pPr>
                      <a:r>
                        <a:rPr lang="fr-FR" sz="2800" dirty="0"/>
                        <a:t>Forte dépendance aux importations alimentaires.</a:t>
                      </a:r>
                    </a:p>
                    <a:p>
                      <a:pPr marL="457200" indent="-457200" algn="just">
                        <a:buFont typeface="Arial" panose="020B0604020202020204" pitchFamily="34" charset="0"/>
                        <a:buChar char="•"/>
                      </a:pPr>
                      <a:r>
                        <a:rPr lang="fr-FR" sz="2800" dirty="0"/>
                        <a:t>Absence de stratégies régionales adaptées.</a:t>
                      </a:r>
                    </a:p>
                    <a:p>
                      <a:pPr marL="457200" indent="-457200" algn="just">
                        <a:buFont typeface="Arial" panose="020B0604020202020204" pitchFamily="34" charset="0"/>
                        <a:buChar char="•"/>
                      </a:pPr>
                      <a:r>
                        <a:rPr lang="fr-FR" sz="2800" dirty="0"/>
                        <a:t>Faible adoption des technologies pour les produits périssables.</a:t>
                      </a:r>
                      <a:endParaRPr lang="fr-BE" sz="2800" dirty="0"/>
                    </a:p>
                  </a:txBody>
                  <a:tcPr>
                    <a:solidFill>
                      <a:schemeClr val="tx2">
                        <a:lumMod val="20000"/>
                        <a:lumOff val="80000"/>
                      </a:schemeClr>
                    </a:solidFill>
                  </a:tcPr>
                </a:tc>
                <a:extLst>
                  <a:ext uri="{0D108BD9-81ED-4DB2-BD59-A6C34878D82A}">
                    <a16:rowId xmlns:a16="http://schemas.microsoft.com/office/drawing/2014/main" val="3594663472"/>
                  </a:ext>
                </a:extLst>
              </a:tr>
              <a:tr h="2208991">
                <a:tc>
                  <a:txBody>
                    <a:bodyPr/>
                    <a:lstStyle/>
                    <a:p>
                      <a:r>
                        <a:rPr lang="fr-BE" sz="2800" b="1" dirty="0">
                          <a:solidFill>
                            <a:schemeClr val="bg1"/>
                          </a:solidFill>
                        </a:rPr>
                        <a:t>Détails de mise en œuvre </a:t>
                      </a:r>
                      <a:endParaRPr lang="en-BE" sz="2800" b="1" dirty="0">
                        <a:solidFill>
                          <a:schemeClr val="bg1"/>
                        </a:solidFill>
                      </a:endParaRPr>
                    </a:p>
                  </a:txBody>
                  <a:tcPr>
                    <a:solidFill>
                      <a:schemeClr val="accent5"/>
                    </a:solidFill>
                  </a:tcPr>
                </a:tc>
                <a:tc>
                  <a:txBody>
                    <a:bodyPr/>
                    <a:lstStyle/>
                    <a:p>
                      <a:pPr marL="457200" indent="-457200">
                        <a:buFont typeface="Arial" panose="020B0604020202020204" pitchFamily="34" charset="0"/>
                        <a:buChar char="•"/>
                      </a:pPr>
                      <a:r>
                        <a:rPr lang="fr-FR" sz="2800" dirty="0"/>
                        <a:t>Créer un registre régional des pertes sur 5 produits clés.</a:t>
                      </a:r>
                    </a:p>
                    <a:p>
                      <a:pPr marL="457200" indent="-457200">
                        <a:buFont typeface="Arial" panose="020B0604020202020204" pitchFamily="34" charset="0"/>
                        <a:buChar char="•"/>
                      </a:pPr>
                      <a:r>
                        <a:rPr lang="fr-FR" sz="2800" dirty="0"/>
                        <a:t>Encourager l’usage de technologies comme les chambres froides solaires.</a:t>
                      </a:r>
                    </a:p>
                    <a:p>
                      <a:pPr marL="457200" indent="-457200">
                        <a:buFont typeface="Arial" panose="020B0604020202020204" pitchFamily="34" charset="0"/>
                        <a:buChar char="•"/>
                      </a:pPr>
                      <a:r>
                        <a:rPr lang="fr-FR" sz="2800" dirty="0"/>
                        <a:t>Lancer un programme de numérisation des chaînes agricoles.</a:t>
                      </a:r>
                    </a:p>
                    <a:p>
                      <a:pPr marL="457200" indent="-457200">
                        <a:buFont typeface="Arial" panose="020B0604020202020204" pitchFamily="34" charset="0"/>
                        <a:buChar char="•"/>
                      </a:pPr>
                      <a:r>
                        <a:rPr lang="fr-FR" sz="2800" dirty="0"/>
                        <a:t>Promouvoir et faciliter la transformation locale</a:t>
                      </a:r>
                    </a:p>
                  </a:txBody>
                  <a:tcPr>
                    <a:solidFill>
                      <a:schemeClr val="tx2">
                        <a:lumMod val="20000"/>
                        <a:lumOff val="80000"/>
                      </a:schemeClr>
                    </a:solidFill>
                  </a:tcPr>
                </a:tc>
                <a:extLst>
                  <a:ext uri="{0D108BD9-81ED-4DB2-BD59-A6C34878D82A}">
                    <a16:rowId xmlns:a16="http://schemas.microsoft.com/office/drawing/2014/main" val="4016753876"/>
                  </a:ext>
                </a:extLst>
              </a:tr>
            </a:tbl>
          </a:graphicData>
        </a:graphic>
      </p:graphicFrame>
      <p:sp>
        <p:nvSpPr>
          <p:cNvPr id="3" name="Freeform 7">
            <a:extLst>
              <a:ext uri="{FF2B5EF4-FFF2-40B4-BE49-F238E27FC236}">
                <a16:creationId xmlns:a16="http://schemas.microsoft.com/office/drawing/2014/main" id="{4162EAEF-6654-FA57-E28F-50E18688ECF1}"/>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2"/>
            <a:stretch>
              <a:fillRect/>
            </a:stretch>
          </a:blipFill>
        </p:spPr>
        <p:txBody>
          <a:bodyPr/>
          <a:lstStyle/>
          <a:p>
            <a:endParaRPr lang="LID4096"/>
          </a:p>
        </p:txBody>
      </p:sp>
      <p:sp>
        <p:nvSpPr>
          <p:cNvPr id="6" name="Freeform 8">
            <a:extLst>
              <a:ext uri="{FF2B5EF4-FFF2-40B4-BE49-F238E27FC236}">
                <a16:creationId xmlns:a16="http://schemas.microsoft.com/office/drawing/2014/main" id="{B2675030-8C10-E498-BA80-CA2DE76AEEF6}"/>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3"/>
            <a:stretch>
              <a:fillRect/>
            </a:stretch>
          </a:blipFill>
        </p:spPr>
        <p:txBody>
          <a:bodyPr/>
          <a:lstStyle/>
          <a:p>
            <a:endParaRPr lang="LID4096"/>
          </a:p>
        </p:txBody>
      </p:sp>
      <p:sp>
        <p:nvSpPr>
          <p:cNvPr id="7" name="Freeform 9">
            <a:extLst>
              <a:ext uri="{FF2B5EF4-FFF2-40B4-BE49-F238E27FC236}">
                <a16:creationId xmlns:a16="http://schemas.microsoft.com/office/drawing/2014/main" id="{6C6E0970-C6F5-0A78-D9D6-B8F20E62C7AB}"/>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4"/>
            <a:stretch>
              <a:fillRect/>
            </a:stretch>
          </a:blipFill>
        </p:spPr>
        <p:txBody>
          <a:bodyPr/>
          <a:lstStyle/>
          <a:p>
            <a:endParaRPr lang="LID4096"/>
          </a:p>
        </p:txBody>
      </p:sp>
      <p:cxnSp>
        <p:nvCxnSpPr>
          <p:cNvPr id="4" name="Straight Connector 3">
            <a:extLst>
              <a:ext uri="{FF2B5EF4-FFF2-40B4-BE49-F238E27FC236}">
                <a16:creationId xmlns:a16="http://schemas.microsoft.com/office/drawing/2014/main" id="{7A8B68C4-D3E9-D09F-C390-219396187B9A}"/>
              </a:ext>
            </a:extLst>
          </p:cNvPr>
          <p:cNvCxnSpPr>
            <a:cxnSpLocks/>
          </p:cNvCxnSpPr>
          <p:nvPr/>
        </p:nvCxnSpPr>
        <p:spPr>
          <a:xfrm>
            <a:off x="1523999" y="2095500"/>
            <a:ext cx="14554201"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0" name="Titre 1">
            <a:extLst>
              <a:ext uri="{FF2B5EF4-FFF2-40B4-BE49-F238E27FC236}">
                <a16:creationId xmlns:a16="http://schemas.microsoft.com/office/drawing/2014/main" id="{31914147-456E-DA39-658A-2769C3736A70}"/>
              </a:ext>
            </a:extLst>
          </p:cNvPr>
          <p:cNvSpPr txBox="1">
            <a:spLocks/>
          </p:cNvSpPr>
          <p:nvPr/>
        </p:nvSpPr>
        <p:spPr>
          <a:xfrm>
            <a:off x="1494970" y="676427"/>
            <a:ext cx="14784047" cy="114300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b="1" spc="-97" dirty="0">
                <a:solidFill>
                  <a:srgbClr val="21B0C3"/>
                </a:solidFill>
                <a:latin typeface="Verdana" panose="020B0604030504040204" pitchFamily="34" charset="0"/>
                <a:ea typeface="Verdana" panose="020B0604030504040204" pitchFamily="34" charset="0"/>
                <a:cs typeface="Helvetica World Bold"/>
                <a:sym typeface="Helvetica World Bold"/>
              </a:rPr>
              <a:t>Priorité stratégique 2 : </a:t>
            </a:r>
          </a:p>
          <a:p>
            <a:r>
              <a:rPr lang="fr-FR" b="1" spc="-97" dirty="0">
                <a:solidFill>
                  <a:srgbClr val="21B0C3"/>
                </a:solidFill>
                <a:latin typeface="Verdana" panose="020B0604030504040204" pitchFamily="34" charset="0"/>
                <a:ea typeface="Verdana" panose="020B0604030504040204" pitchFamily="34" charset="0"/>
                <a:cs typeface="Helvetica World Bold"/>
                <a:sym typeface="Helvetica World Bold"/>
              </a:rPr>
              <a:t>Orientation institutionnelle, technique et juridique</a:t>
            </a:r>
          </a:p>
          <a:p>
            <a:endParaRPr lang="en-BE" b="1" dirty="0"/>
          </a:p>
        </p:txBody>
      </p:sp>
      <p:sp>
        <p:nvSpPr>
          <p:cNvPr id="11" name="TextBox 15">
            <a:extLst>
              <a:ext uri="{FF2B5EF4-FFF2-40B4-BE49-F238E27FC236}">
                <a16:creationId xmlns:a16="http://schemas.microsoft.com/office/drawing/2014/main" id="{D182D285-976F-D7C8-B704-21DAAFDACB74}"/>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57</a:t>
            </a:r>
          </a:p>
        </p:txBody>
      </p:sp>
    </p:spTree>
    <p:extLst>
      <p:ext uri="{BB962C8B-B14F-4D97-AF65-F5344CB8AC3E}">
        <p14:creationId xmlns:p14="http://schemas.microsoft.com/office/powerpoint/2010/main" val="40141605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EED00-12F6-DEF7-108B-4ABF3A7F75C6}"/>
            </a:ext>
          </a:extLst>
        </p:cNvPr>
        <p:cNvGrpSpPr/>
        <p:nvPr/>
      </p:nvGrpSpPr>
      <p:grpSpPr>
        <a:xfrm>
          <a:off x="0" y="0"/>
          <a:ext cx="0" cy="0"/>
          <a:chOff x="0" y="0"/>
          <a:chExt cx="0" cy="0"/>
        </a:xfrm>
      </p:grpSpPr>
      <p:graphicFrame>
        <p:nvGraphicFramePr>
          <p:cNvPr id="9" name="Espace réservé du contenu 8">
            <a:extLst>
              <a:ext uri="{FF2B5EF4-FFF2-40B4-BE49-F238E27FC236}">
                <a16:creationId xmlns:a16="http://schemas.microsoft.com/office/drawing/2014/main" id="{0E1E724F-4287-8CE9-1F4F-E00BA3FC2B07}"/>
              </a:ext>
            </a:extLst>
          </p:cNvPr>
          <p:cNvGraphicFramePr>
            <a:graphicFrameLocks noGrp="1"/>
          </p:cNvGraphicFramePr>
          <p:nvPr>
            <p:ph idx="1"/>
            <p:extLst>
              <p:ext uri="{D42A27DB-BD31-4B8C-83A1-F6EECF244321}">
                <p14:modId xmlns:p14="http://schemas.microsoft.com/office/powerpoint/2010/main" val="364819280"/>
              </p:ext>
            </p:extLst>
          </p:nvPr>
        </p:nvGraphicFramePr>
        <p:xfrm>
          <a:off x="1523999" y="2828541"/>
          <a:ext cx="14554202" cy="4629918"/>
        </p:xfrm>
        <a:graphic>
          <a:graphicData uri="http://schemas.openxmlformats.org/drawingml/2006/table">
            <a:tbl>
              <a:tblPr firstRow="1" bandRow="1">
                <a:tableStyleId>{5C22544A-7EE6-4342-B048-85BDC9FD1C3A}</a:tableStyleId>
              </a:tblPr>
              <a:tblGrid>
                <a:gridCol w="2827291">
                  <a:extLst>
                    <a:ext uri="{9D8B030D-6E8A-4147-A177-3AD203B41FA5}">
                      <a16:colId xmlns:a16="http://schemas.microsoft.com/office/drawing/2014/main" val="299888309"/>
                    </a:ext>
                  </a:extLst>
                </a:gridCol>
                <a:gridCol w="11726911">
                  <a:extLst>
                    <a:ext uri="{9D8B030D-6E8A-4147-A177-3AD203B41FA5}">
                      <a16:colId xmlns:a16="http://schemas.microsoft.com/office/drawing/2014/main" val="2443227664"/>
                    </a:ext>
                  </a:extLst>
                </a:gridCol>
              </a:tblGrid>
              <a:tr h="810265">
                <a:tc gridSpan="2">
                  <a:txBody>
                    <a:bodyPr/>
                    <a:lstStyle/>
                    <a:p>
                      <a:r>
                        <a:rPr lang="fr-BE" sz="2800" dirty="0"/>
                        <a:t>Action 2.4 </a:t>
                      </a:r>
                      <a:r>
                        <a:rPr lang="fr-FR" sz="2800" b="1" i="0" kern="1200" dirty="0">
                          <a:solidFill>
                            <a:schemeClr val="lt1"/>
                          </a:solidFill>
                          <a:effectLst/>
                          <a:latin typeface="+mn-lt"/>
                          <a:ea typeface="+mn-ea"/>
                          <a:cs typeface="+mn-cs"/>
                        </a:rPr>
                        <a:t>Élaborer des orientations pour le développement d'alternatives aux emballages en plastique dans les îles. </a:t>
                      </a:r>
                      <a:endParaRPr lang="en-BE" sz="2800" b="1" dirty="0"/>
                    </a:p>
                  </a:txBody>
                  <a:tcPr>
                    <a:solidFill>
                      <a:schemeClr val="accent5"/>
                    </a:solidFill>
                  </a:tcPr>
                </a:tc>
                <a:tc hMerge="1">
                  <a:txBody>
                    <a:bodyPr/>
                    <a:lstStyle/>
                    <a:p>
                      <a:endParaRPr lang="en-BE"/>
                    </a:p>
                  </a:txBody>
                  <a:tcPr/>
                </a:tc>
                <a:extLst>
                  <a:ext uri="{0D108BD9-81ED-4DB2-BD59-A6C34878D82A}">
                    <a16:rowId xmlns:a16="http://schemas.microsoft.com/office/drawing/2014/main" val="3631003972"/>
                  </a:ext>
                </a:extLst>
              </a:tr>
              <a:tr h="1535714">
                <a:tc>
                  <a:txBody>
                    <a:bodyPr/>
                    <a:lstStyle/>
                    <a:p>
                      <a:r>
                        <a:rPr lang="fr-BE" sz="2800" b="1" dirty="0">
                          <a:solidFill>
                            <a:schemeClr val="bg1"/>
                          </a:solidFill>
                        </a:rPr>
                        <a:t>Justification</a:t>
                      </a:r>
                      <a:endParaRPr lang="en-BE" sz="2800" b="1" dirty="0">
                        <a:solidFill>
                          <a:schemeClr val="bg1"/>
                        </a:solidFill>
                      </a:endParaRPr>
                    </a:p>
                  </a:txBody>
                  <a:tcPr>
                    <a:solidFill>
                      <a:schemeClr val="accent5"/>
                    </a:solidFill>
                  </a:tcPr>
                </a:tc>
                <a:tc>
                  <a:txBody>
                    <a:bodyPr/>
                    <a:lstStyle/>
                    <a:p>
                      <a:pPr marL="457200" indent="-457200" algn="just">
                        <a:buFont typeface="Arial" panose="020B0604020202020204" pitchFamily="34" charset="0"/>
                        <a:buChar char="•"/>
                      </a:pPr>
                      <a:r>
                        <a:rPr lang="fr-FR" sz="2800" dirty="0"/>
                        <a:t>Les interdictions de plastiques ne sont pas mises en œuvre.</a:t>
                      </a:r>
                    </a:p>
                    <a:p>
                      <a:pPr marL="457200" indent="-457200" algn="just">
                        <a:buFont typeface="Arial" panose="020B0604020202020204" pitchFamily="34" charset="0"/>
                        <a:buChar char="•"/>
                      </a:pPr>
                      <a:r>
                        <a:rPr lang="fr-FR" sz="2800" dirty="0"/>
                        <a:t>Le recyclage reste faible (5 %) faute d’unités adaptées.</a:t>
                      </a:r>
                    </a:p>
                    <a:p>
                      <a:pPr marL="457200" indent="-457200" algn="just">
                        <a:buFont typeface="Arial" panose="020B0604020202020204" pitchFamily="34" charset="0"/>
                        <a:buChar char="•"/>
                      </a:pPr>
                      <a:r>
                        <a:rPr lang="fr-FR" sz="2800" dirty="0"/>
                        <a:t>La consommation de plastique pour emballages augmente encore.</a:t>
                      </a:r>
                      <a:endParaRPr lang="fr-BE" sz="2800" dirty="0"/>
                    </a:p>
                  </a:txBody>
                  <a:tcPr>
                    <a:solidFill>
                      <a:schemeClr val="tx2">
                        <a:lumMod val="20000"/>
                        <a:lumOff val="80000"/>
                      </a:schemeClr>
                    </a:solidFill>
                  </a:tcPr>
                </a:tc>
                <a:extLst>
                  <a:ext uri="{0D108BD9-81ED-4DB2-BD59-A6C34878D82A}">
                    <a16:rowId xmlns:a16="http://schemas.microsoft.com/office/drawing/2014/main" val="3594663472"/>
                  </a:ext>
                </a:extLst>
              </a:tr>
              <a:tr h="2149324">
                <a:tc>
                  <a:txBody>
                    <a:bodyPr/>
                    <a:lstStyle/>
                    <a:p>
                      <a:r>
                        <a:rPr lang="fr-BE" sz="2800" b="1" dirty="0">
                          <a:solidFill>
                            <a:schemeClr val="bg1"/>
                          </a:solidFill>
                        </a:rPr>
                        <a:t>Détails de mise en œuvre </a:t>
                      </a:r>
                      <a:endParaRPr lang="en-BE" sz="2800" b="1" dirty="0">
                        <a:solidFill>
                          <a:schemeClr val="bg1"/>
                        </a:solidFill>
                      </a:endParaRPr>
                    </a:p>
                  </a:txBody>
                  <a:tcPr>
                    <a:solidFill>
                      <a:schemeClr val="accent5"/>
                    </a:solidFill>
                  </a:tcPr>
                </a:tc>
                <a:tc>
                  <a:txBody>
                    <a:bodyPr/>
                    <a:lstStyle/>
                    <a:p>
                      <a:pPr marL="457200" indent="-457200" algn="just">
                        <a:buFont typeface="Arial" panose="020B0604020202020204" pitchFamily="34" charset="0"/>
                        <a:buChar char="•"/>
                      </a:pPr>
                      <a:r>
                        <a:rPr lang="fr-FR" sz="2800" dirty="0"/>
                        <a:t>Étudier la faisabilité d’une industrie locale pour matériaux alternatifs.</a:t>
                      </a:r>
                    </a:p>
                    <a:p>
                      <a:pPr marL="457200" indent="-457200" algn="just">
                        <a:buFont typeface="Arial" panose="020B0604020202020204" pitchFamily="34" charset="0"/>
                        <a:buChar char="•"/>
                      </a:pPr>
                      <a:r>
                        <a:rPr lang="fr-FR" sz="2800" dirty="0"/>
                        <a:t>Appliquer des taxes élevées sur les biens avec emballages plastiques.</a:t>
                      </a:r>
                    </a:p>
                    <a:p>
                      <a:pPr marL="457200" indent="-457200" algn="just">
                        <a:buFont typeface="Arial" panose="020B0604020202020204" pitchFamily="34" charset="0"/>
                        <a:buChar char="•"/>
                      </a:pPr>
                      <a:r>
                        <a:rPr lang="fr-FR" sz="2800" dirty="0"/>
                        <a:t>Interdire les emballages plastiques inutiles.</a:t>
                      </a:r>
                    </a:p>
                    <a:p>
                      <a:pPr marL="457200" indent="-457200" algn="just">
                        <a:buFont typeface="Arial" panose="020B0604020202020204" pitchFamily="34" charset="0"/>
                        <a:buChar char="•"/>
                      </a:pPr>
                      <a:r>
                        <a:rPr lang="fr-FR" sz="2800" dirty="0"/>
                        <a:t>Former les douaniers pour appliquer les interdictions</a:t>
                      </a:r>
                      <a:endParaRPr lang="en-BE" sz="2800" dirty="0"/>
                    </a:p>
                  </a:txBody>
                  <a:tcPr>
                    <a:solidFill>
                      <a:schemeClr val="tx2">
                        <a:lumMod val="20000"/>
                        <a:lumOff val="80000"/>
                      </a:schemeClr>
                    </a:solidFill>
                  </a:tcPr>
                </a:tc>
                <a:extLst>
                  <a:ext uri="{0D108BD9-81ED-4DB2-BD59-A6C34878D82A}">
                    <a16:rowId xmlns:a16="http://schemas.microsoft.com/office/drawing/2014/main" val="4016753876"/>
                  </a:ext>
                </a:extLst>
              </a:tr>
            </a:tbl>
          </a:graphicData>
        </a:graphic>
      </p:graphicFrame>
      <p:sp>
        <p:nvSpPr>
          <p:cNvPr id="3" name="Freeform 7">
            <a:extLst>
              <a:ext uri="{FF2B5EF4-FFF2-40B4-BE49-F238E27FC236}">
                <a16:creationId xmlns:a16="http://schemas.microsoft.com/office/drawing/2014/main" id="{DD97D6E6-1712-8106-C98D-C7E918539669}"/>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2"/>
            <a:stretch>
              <a:fillRect/>
            </a:stretch>
          </a:blipFill>
        </p:spPr>
        <p:txBody>
          <a:bodyPr/>
          <a:lstStyle/>
          <a:p>
            <a:endParaRPr lang="LID4096"/>
          </a:p>
        </p:txBody>
      </p:sp>
      <p:sp>
        <p:nvSpPr>
          <p:cNvPr id="6" name="Freeform 8">
            <a:extLst>
              <a:ext uri="{FF2B5EF4-FFF2-40B4-BE49-F238E27FC236}">
                <a16:creationId xmlns:a16="http://schemas.microsoft.com/office/drawing/2014/main" id="{709F1C80-51AB-5D17-C326-FBE54F46AE5E}"/>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3"/>
            <a:stretch>
              <a:fillRect/>
            </a:stretch>
          </a:blipFill>
        </p:spPr>
        <p:txBody>
          <a:bodyPr/>
          <a:lstStyle/>
          <a:p>
            <a:endParaRPr lang="LID4096"/>
          </a:p>
        </p:txBody>
      </p:sp>
      <p:sp>
        <p:nvSpPr>
          <p:cNvPr id="7" name="Freeform 9">
            <a:extLst>
              <a:ext uri="{FF2B5EF4-FFF2-40B4-BE49-F238E27FC236}">
                <a16:creationId xmlns:a16="http://schemas.microsoft.com/office/drawing/2014/main" id="{4CE9F33E-07A5-B813-88C3-DA30273F7193}"/>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4"/>
            <a:stretch>
              <a:fillRect/>
            </a:stretch>
          </a:blipFill>
        </p:spPr>
        <p:txBody>
          <a:bodyPr/>
          <a:lstStyle/>
          <a:p>
            <a:endParaRPr lang="LID4096"/>
          </a:p>
        </p:txBody>
      </p:sp>
      <p:cxnSp>
        <p:nvCxnSpPr>
          <p:cNvPr id="4" name="Straight Connector 3">
            <a:extLst>
              <a:ext uri="{FF2B5EF4-FFF2-40B4-BE49-F238E27FC236}">
                <a16:creationId xmlns:a16="http://schemas.microsoft.com/office/drawing/2014/main" id="{04C994CD-A5D7-88D7-544C-B534C28C9DAC}"/>
              </a:ext>
            </a:extLst>
          </p:cNvPr>
          <p:cNvCxnSpPr>
            <a:cxnSpLocks/>
          </p:cNvCxnSpPr>
          <p:nvPr/>
        </p:nvCxnSpPr>
        <p:spPr>
          <a:xfrm>
            <a:off x="1523999" y="2095500"/>
            <a:ext cx="14554201"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0" name="Titre 1">
            <a:extLst>
              <a:ext uri="{FF2B5EF4-FFF2-40B4-BE49-F238E27FC236}">
                <a16:creationId xmlns:a16="http://schemas.microsoft.com/office/drawing/2014/main" id="{15A00EBB-1CBF-4075-C495-B340146214D3}"/>
              </a:ext>
            </a:extLst>
          </p:cNvPr>
          <p:cNvSpPr txBox="1">
            <a:spLocks/>
          </p:cNvSpPr>
          <p:nvPr/>
        </p:nvSpPr>
        <p:spPr>
          <a:xfrm>
            <a:off x="1494970" y="676427"/>
            <a:ext cx="14784047" cy="114300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b="1" spc="-97" dirty="0">
                <a:solidFill>
                  <a:srgbClr val="21B0C3"/>
                </a:solidFill>
                <a:latin typeface="Verdana" panose="020B0604030504040204" pitchFamily="34" charset="0"/>
                <a:ea typeface="Verdana" panose="020B0604030504040204" pitchFamily="34" charset="0"/>
                <a:cs typeface="Helvetica World Bold"/>
                <a:sym typeface="Helvetica World Bold"/>
              </a:rPr>
              <a:t>Priorité stratégique 2 : </a:t>
            </a:r>
          </a:p>
          <a:p>
            <a:r>
              <a:rPr lang="fr-FR" b="1" spc="-97" dirty="0">
                <a:solidFill>
                  <a:srgbClr val="21B0C3"/>
                </a:solidFill>
                <a:latin typeface="Verdana" panose="020B0604030504040204" pitchFamily="34" charset="0"/>
                <a:ea typeface="Verdana" panose="020B0604030504040204" pitchFamily="34" charset="0"/>
                <a:cs typeface="Helvetica World Bold"/>
                <a:sym typeface="Helvetica World Bold"/>
              </a:rPr>
              <a:t>Orientation institutionnelle, technique et juridique</a:t>
            </a:r>
          </a:p>
          <a:p>
            <a:endParaRPr lang="en-BE" b="1" dirty="0"/>
          </a:p>
        </p:txBody>
      </p:sp>
      <p:sp>
        <p:nvSpPr>
          <p:cNvPr id="11" name="TextBox 15">
            <a:extLst>
              <a:ext uri="{FF2B5EF4-FFF2-40B4-BE49-F238E27FC236}">
                <a16:creationId xmlns:a16="http://schemas.microsoft.com/office/drawing/2014/main" id="{6BC3454F-E7B0-A1BC-F528-9E0157B56588}"/>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58</a:t>
            </a:r>
          </a:p>
        </p:txBody>
      </p:sp>
    </p:spTree>
    <p:extLst>
      <p:ext uri="{BB962C8B-B14F-4D97-AF65-F5344CB8AC3E}">
        <p14:creationId xmlns:p14="http://schemas.microsoft.com/office/powerpoint/2010/main" val="7704342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91347B-B6B7-581F-8579-D68B8E88083D}"/>
            </a:ext>
          </a:extLst>
        </p:cNvPr>
        <p:cNvGrpSpPr/>
        <p:nvPr/>
      </p:nvGrpSpPr>
      <p:grpSpPr>
        <a:xfrm>
          <a:off x="0" y="0"/>
          <a:ext cx="0" cy="0"/>
          <a:chOff x="0" y="0"/>
          <a:chExt cx="0" cy="0"/>
        </a:xfrm>
      </p:grpSpPr>
      <p:graphicFrame>
        <p:nvGraphicFramePr>
          <p:cNvPr id="9" name="Espace réservé du contenu 8">
            <a:extLst>
              <a:ext uri="{FF2B5EF4-FFF2-40B4-BE49-F238E27FC236}">
                <a16:creationId xmlns:a16="http://schemas.microsoft.com/office/drawing/2014/main" id="{DB40E8AE-29F3-CEE9-27BB-CC75E7321B33}"/>
              </a:ext>
            </a:extLst>
          </p:cNvPr>
          <p:cNvGraphicFramePr>
            <a:graphicFrameLocks noGrp="1"/>
          </p:cNvGraphicFramePr>
          <p:nvPr>
            <p:ph idx="1"/>
            <p:extLst>
              <p:ext uri="{D42A27DB-BD31-4B8C-83A1-F6EECF244321}">
                <p14:modId xmlns:p14="http://schemas.microsoft.com/office/powerpoint/2010/main" val="2903226373"/>
              </p:ext>
            </p:extLst>
          </p:nvPr>
        </p:nvGraphicFramePr>
        <p:xfrm>
          <a:off x="1523999" y="2373124"/>
          <a:ext cx="14554202" cy="6248400"/>
        </p:xfrm>
        <a:graphic>
          <a:graphicData uri="http://schemas.openxmlformats.org/drawingml/2006/table">
            <a:tbl>
              <a:tblPr firstRow="1" bandRow="1">
                <a:tableStyleId>{5C22544A-7EE6-4342-B048-85BDC9FD1C3A}</a:tableStyleId>
              </a:tblPr>
              <a:tblGrid>
                <a:gridCol w="2191203">
                  <a:extLst>
                    <a:ext uri="{9D8B030D-6E8A-4147-A177-3AD203B41FA5}">
                      <a16:colId xmlns:a16="http://schemas.microsoft.com/office/drawing/2014/main" val="299888309"/>
                    </a:ext>
                  </a:extLst>
                </a:gridCol>
                <a:gridCol w="12362999">
                  <a:extLst>
                    <a:ext uri="{9D8B030D-6E8A-4147-A177-3AD203B41FA5}">
                      <a16:colId xmlns:a16="http://schemas.microsoft.com/office/drawing/2014/main" val="2443227664"/>
                    </a:ext>
                  </a:extLst>
                </a:gridCol>
              </a:tblGrid>
              <a:tr h="1019057">
                <a:tc gridSpan="2">
                  <a:txBody>
                    <a:bodyPr/>
                    <a:lstStyle/>
                    <a:p>
                      <a:r>
                        <a:rPr lang="fr-BE" sz="2800" dirty="0">
                          <a:latin typeface="Verdana 2" panose="020B0604020202020204" charset="0"/>
                          <a:cs typeface="Verdana 2" panose="020B0604020202020204" charset="0"/>
                        </a:rPr>
                        <a:t>Action 2.5 </a:t>
                      </a:r>
                      <a:r>
                        <a:rPr lang="fr-FR" sz="2800" b="1" i="0" kern="1200" dirty="0">
                          <a:solidFill>
                            <a:schemeClr val="lt1"/>
                          </a:solidFill>
                          <a:effectLst/>
                          <a:latin typeface="Verdana 2" panose="020B0604020202020204" charset="0"/>
                          <a:ea typeface="+mn-ea"/>
                          <a:cs typeface="Verdana 2" panose="020B0604020202020204" charset="0"/>
                        </a:rPr>
                        <a:t>Faciliter la production de matériaux de construction d'origine locale dans la région et le traitement des déchets de construction par le biais d'une étude de faisabilité et de recommandations. </a:t>
                      </a:r>
                      <a:endParaRPr lang="en-BE" sz="2800" b="1" dirty="0">
                        <a:latin typeface="Verdana 2" panose="020B0604020202020204" charset="0"/>
                        <a:cs typeface="Verdana 2" panose="020B0604020202020204" charset="0"/>
                      </a:endParaRPr>
                    </a:p>
                  </a:txBody>
                  <a:tcPr>
                    <a:solidFill>
                      <a:schemeClr val="accent5"/>
                    </a:solidFill>
                  </a:tcPr>
                </a:tc>
                <a:tc hMerge="1">
                  <a:txBody>
                    <a:bodyPr/>
                    <a:lstStyle/>
                    <a:p>
                      <a:endParaRPr lang="en-BE"/>
                    </a:p>
                  </a:txBody>
                  <a:tcPr/>
                </a:tc>
                <a:extLst>
                  <a:ext uri="{0D108BD9-81ED-4DB2-BD59-A6C34878D82A}">
                    <a16:rowId xmlns:a16="http://schemas.microsoft.com/office/drawing/2014/main" val="3631003972"/>
                  </a:ext>
                </a:extLst>
              </a:tr>
              <a:tr h="2063116">
                <a:tc>
                  <a:txBody>
                    <a:bodyPr/>
                    <a:lstStyle/>
                    <a:p>
                      <a:r>
                        <a:rPr lang="fr-BE" sz="2800" b="1" dirty="0">
                          <a:solidFill>
                            <a:schemeClr val="bg1"/>
                          </a:solidFill>
                          <a:latin typeface="Verdana 2" panose="020B0604020202020204" charset="0"/>
                          <a:cs typeface="Verdana 2" panose="020B0604020202020204" charset="0"/>
                        </a:rPr>
                        <a:t>Justification</a:t>
                      </a:r>
                      <a:endParaRPr lang="en-BE" sz="2800" b="1" dirty="0">
                        <a:solidFill>
                          <a:schemeClr val="bg1"/>
                        </a:solidFill>
                        <a:latin typeface="Verdana 2" panose="020B0604020202020204" charset="0"/>
                        <a:cs typeface="Verdana 2" panose="020B0604020202020204" charset="0"/>
                      </a:endParaRPr>
                    </a:p>
                  </a:txBody>
                  <a:tcPr>
                    <a:solidFill>
                      <a:schemeClr val="accent5"/>
                    </a:solidFill>
                  </a:tcPr>
                </a:tc>
                <a:tc>
                  <a:txBody>
                    <a:bodyPr/>
                    <a:lstStyle/>
                    <a:p>
                      <a:pPr marL="457200" indent="-457200" algn="just">
                        <a:buFont typeface="Arial" panose="020B0604020202020204" pitchFamily="34" charset="0"/>
                        <a:buChar char="•"/>
                      </a:pPr>
                      <a:r>
                        <a:rPr lang="fr-FR" sz="2800" dirty="0">
                          <a:latin typeface="Verdana 2" panose="020B0604020202020204" charset="0"/>
                          <a:cs typeface="Verdana 2" panose="020B0604020202020204" charset="0"/>
                        </a:rPr>
                        <a:t>La dépendance aux matériaux de constructions importés aggrave le déficit commercial.</a:t>
                      </a:r>
                    </a:p>
                    <a:p>
                      <a:pPr marL="457200" indent="-457200" algn="just">
                        <a:buFont typeface="Arial" panose="020B0604020202020204" pitchFamily="34" charset="0"/>
                        <a:buChar char="•"/>
                      </a:pPr>
                      <a:r>
                        <a:rPr lang="fr-FR" sz="2800" dirty="0">
                          <a:latin typeface="Verdana 2" panose="020B0604020202020204" charset="0"/>
                          <a:cs typeface="Verdana 2" panose="020B0604020202020204" charset="0"/>
                        </a:rPr>
                        <a:t>Le potentiel local pour les matériaux et le recyclage est sous-exploité.</a:t>
                      </a:r>
                    </a:p>
                    <a:p>
                      <a:pPr marL="457200" indent="-457200" algn="just">
                        <a:buFont typeface="Arial" panose="020B0604020202020204" pitchFamily="34" charset="0"/>
                        <a:buChar char="•"/>
                      </a:pPr>
                      <a:r>
                        <a:rPr lang="fr-FR" sz="2800" dirty="0">
                          <a:latin typeface="Verdana 2" panose="020B0604020202020204" charset="0"/>
                          <a:cs typeface="Verdana 2" panose="020B0604020202020204" charset="0"/>
                        </a:rPr>
                        <a:t>Manque d’installations de recyclage et d’information sur la composition des matériaux.</a:t>
                      </a:r>
                    </a:p>
                  </a:txBody>
                  <a:tcPr>
                    <a:solidFill>
                      <a:schemeClr val="tx2">
                        <a:lumMod val="20000"/>
                        <a:lumOff val="80000"/>
                      </a:schemeClr>
                    </a:solidFill>
                  </a:tcPr>
                </a:tc>
                <a:extLst>
                  <a:ext uri="{0D108BD9-81ED-4DB2-BD59-A6C34878D82A}">
                    <a16:rowId xmlns:a16="http://schemas.microsoft.com/office/drawing/2014/main" val="3594663472"/>
                  </a:ext>
                </a:extLst>
              </a:tr>
              <a:tr h="2093494">
                <a:tc>
                  <a:txBody>
                    <a:bodyPr/>
                    <a:lstStyle/>
                    <a:p>
                      <a:r>
                        <a:rPr lang="fr-BE" sz="2800" b="1" dirty="0">
                          <a:solidFill>
                            <a:schemeClr val="bg1"/>
                          </a:solidFill>
                          <a:latin typeface="Verdana 2" panose="020B0604020202020204" charset="0"/>
                          <a:cs typeface="Verdana 2" panose="020B0604020202020204" charset="0"/>
                        </a:rPr>
                        <a:t>Détails de mise en œuvre </a:t>
                      </a:r>
                      <a:endParaRPr lang="en-BE" sz="2800" b="1" dirty="0">
                        <a:solidFill>
                          <a:schemeClr val="bg1"/>
                        </a:solidFill>
                        <a:latin typeface="Verdana 2" panose="020B0604020202020204" charset="0"/>
                        <a:cs typeface="Verdana 2" panose="020B0604020202020204" charset="0"/>
                      </a:endParaRPr>
                    </a:p>
                  </a:txBody>
                  <a:tcPr>
                    <a:solidFill>
                      <a:schemeClr val="accent5"/>
                    </a:solidFill>
                  </a:tcPr>
                </a:tc>
                <a:tc>
                  <a:txBody>
                    <a:bodyPr/>
                    <a:lstStyle/>
                    <a:p>
                      <a:pPr marL="457200" indent="-457200" algn="just">
                        <a:buFont typeface="Arial" panose="020B0604020202020204" pitchFamily="34" charset="0"/>
                        <a:buChar char="•"/>
                      </a:pPr>
                      <a:r>
                        <a:rPr lang="fr-FR" sz="2800" dirty="0">
                          <a:latin typeface="Verdana 2" panose="020B0604020202020204" charset="0"/>
                          <a:cs typeface="Verdana 2" panose="020B0604020202020204" charset="0"/>
                        </a:rPr>
                        <a:t>Créer une communauté de pratique régionale avec experts, chercheurs et industriels.</a:t>
                      </a:r>
                    </a:p>
                    <a:p>
                      <a:pPr marL="457200" indent="-457200" algn="just">
                        <a:buFont typeface="Arial" panose="020B0604020202020204" pitchFamily="34" charset="0"/>
                        <a:buChar char="•"/>
                      </a:pPr>
                      <a:r>
                        <a:rPr lang="fr-FR" sz="2800" dirty="0">
                          <a:latin typeface="Verdana 2" panose="020B0604020202020204" charset="0"/>
                          <a:cs typeface="Verdana 2" panose="020B0604020202020204" charset="0"/>
                        </a:rPr>
                        <a:t>Identifier les matériaux de construction disponibles par pays.</a:t>
                      </a:r>
                    </a:p>
                    <a:p>
                      <a:pPr marL="457200" indent="-457200" algn="just">
                        <a:buFont typeface="Arial" panose="020B0604020202020204" pitchFamily="34" charset="0"/>
                        <a:buChar char="•"/>
                      </a:pPr>
                      <a:r>
                        <a:rPr lang="fr-FR" sz="2800" dirty="0">
                          <a:latin typeface="Verdana 2" panose="020B0604020202020204" charset="0"/>
                          <a:cs typeface="Verdana 2" panose="020B0604020202020204" charset="0"/>
                        </a:rPr>
                        <a:t>Mettre en place un mécanisme pour réduire les matériaux importés.</a:t>
                      </a:r>
                    </a:p>
                    <a:p>
                      <a:pPr marL="457200" indent="-457200" algn="just">
                        <a:buFont typeface="Arial" panose="020B0604020202020204" pitchFamily="34" charset="0"/>
                        <a:buChar char="•"/>
                      </a:pPr>
                      <a:r>
                        <a:rPr lang="fr-FR" sz="2800" dirty="0">
                          <a:latin typeface="Verdana 2" panose="020B0604020202020204" charset="0"/>
                          <a:cs typeface="Verdana 2" panose="020B0604020202020204" charset="0"/>
                        </a:rPr>
                        <a:t>Recommander des alternatives régionales avec analyse coûts/bénéfices.</a:t>
                      </a:r>
                    </a:p>
                    <a:p>
                      <a:pPr marL="457200" indent="-457200" algn="just">
                        <a:buFont typeface="Arial" panose="020B0604020202020204" pitchFamily="34" charset="0"/>
                        <a:buChar char="•"/>
                      </a:pPr>
                      <a:r>
                        <a:rPr lang="fr-FR" sz="2800" dirty="0">
                          <a:latin typeface="Verdana 2" panose="020B0604020202020204" charset="0"/>
                          <a:cs typeface="Verdana 2" panose="020B0604020202020204" charset="0"/>
                        </a:rPr>
                        <a:t>Créer un système de suivi numérique de ces matériaux importés</a:t>
                      </a:r>
                      <a:endParaRPr lang="en-BE" sz="2800" dirty="0">
                        <a:latin typeface="Verdana 2" panose="020B0604020202020204" charset="0"/>
                        <a:cs typeface="Verdana 2" panose="020B0604020202020204" charset="0"/>
                      </a:endParaRPr>
                    </a:p>
                  </a:txBody>
                  <a:tcPr>
                    <a:solidFill>
                      <a:schemeClr val="tx2">
                        <a:lumMod val="20000"/>
                        <a:lumOff val="80000"/>
                      </a:schemeClr>
                    </a:solidFill>
                  </a:tcPr>
                </a:tc>
                <a:extLst>
                  <a:ext uri="{0D108BD9-81ED-4DB2-BD59-A6C34878D82A}">
                    <a16:rowId xmlns:a16="http://schemas.microsoft.com/office/drawing/2014/main" val="4016753876"/>
                  </a:ext>
                </a:extLst>
              </a:tr>
            </a:tbl>
          </a:graphicData>
        </a:graphic>
      </p:graphicFrame>
      <p:sp>
        <p:nvSpPr>
          <p:cNvPr id="3" name="Freeform 7">
            <a:extLst>
              <a:ext uri="{FF2B5EF4-FFF2-40B4-BE49-F238E27FC236}">
                <a16:creationId xmlns:a16="http://schemas.microsoft.com/office/drawing/2014/main" id="{766EB651-6D7B-C67F-5F9A-B0A81DAFDC5D}"/>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2"/>
            <a:stretch>
              <a:fillRect/>
            </a:stretch>
          </a:blipFill>
        </p:spPr>
        <p:txBody>
          <a:bodyPr/>
          <a:lstStyle/>
          <a:p>
            <a:endParaRPr lang="LID4096"/>
          </a:p>
        </p:txBody>
      </p:sp>
      <p:sp>
        <p:nvSpPr>
          <p:cNvPr id="6" name="Freeform 8">
            <a:extLst>
              <a:ext uri="{FF2B5EF4-FFF2-40B4-BE49-F238E27FC236}">
                <a16:creationId xmlns:a16="http://schemas.microsoft.com/office/drawing/2014/main" id="{C7286254-1DEE-35DF-1694-13B24713F922}"/>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3"/>
            <a:stretch>
              <a:fillRect/>
            </a:stretch>
          </a:blipFill>
        </p:spPr>
        <p:txBody>
          <a:bodyPr/>
          <a:lstStyle/>
          <a:p>
            <a:endParaRPr lang="LID4096"/>
          </a:p>
        </p:txBody>
      </p:sp>
      <p:sp>
        <p:nvSpPr>
          <p:cNvPr id="7" name="Freeform 9">
            <a:extLst>
              <a:ext uri="{FF2B5EF4-FFF2-40B4-BE49-F238E27FC236}">
                <a16:creationId xmlns:a16="http://schemas.microsoft.com/office/drawing/2014/main" id="{630E2957-4348-8760-B5C3-329795C15ADE}"/>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4"/>
            <a:stretch>
              <a:fillRect/>
            </a:stretch>
          </a:blipFill>
        </p:spPr>
        <p:txBody>
          <a:bodyPr/>
          <a:lstStyle/>
          <a:p>
            <a:endParaRPr lang="LID4096"/>
          </a:p>
        </p:txBody>
      </p:sp>
      <p:cxnSp>
        <p:nvCxnSpPr>
          <p:cNvPr id="4" name="Straight Connector 3">
            <a:extLst>
              <a:ext uri="{FF2B5EF4-FFF2-40B4-BE49-F238E27FC236}">
                <a16:creationId xmlns:a16="http://schemas.microsoft.com/office/drawing/2014/main" id="{2E3BE5E9-4B82-28F2-3F18-CC7E0D32FB82}"/>
              </a:ext>
            </a:extLst>
          </p:cNvPr>
          <p:cNvCxnSpPr>
            <a:cxnSpLocks/>
          </p:cNvCxnSpPr>
          <p:nvPr/>
        </p:nvCxnSpPr>
        <p:spPr>
          <a:xfrm>
            <a:off x="1523999" y="2095500"/>
            <a:ext cx="14554201"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0" name="Titre 1">
            <a:extLst>
              <a:ext uri="{FF2B5EF4-FFF2-40B4-BE49-F238E27FC236}">
                <a16:creationId xmlns:a16="http://schemas.microsoft.com/office/drawing/2014/main" id="{95B72260-EA0E-B79D-F2EF-8CA7555064AE}"/>
              </a:ext>
            </a:extLst>
          </p:cNvPr>
          <p:cNvSpPr txBox="1">
            <a:spLocks/>
          </p:cNvSpPr>
          <p:nvPr/>
        </p:nvSpPr>
        <p:spPr>
          <a:xfrm>
            <a:off x="1494970" y="676427"/>
            <a:ext cx="14784047" cy="114300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b="1" spc="-97" dirty="0">
                <a:solidFill>
                  <a:srgbClr val="21B0C3"/>
                </a:solidFill>
                <a:latin typeface="Verdana" panose="020B0604030504040204" pitchFamily="34" charset="0"/>
                <a:ea typeface="Verdana" panose="020B0604030504040204" pitchFamily="34" charset="0"/>
                <a:cs typeface="Helvetica World Bold"/>
                <a:sym typeface="Helvetica World Bold"/>
              </a:rPr>
              <a:t>Priorité stratégique 2 : </a:t>
            </a:r>
          </a:p>
          <a:p>
            <a:r>
              <a:rPr lang="fr-FR" b="1" spc="-97" dirty="0">
                <a:solidFill>
                  <a:srgbClr val="21B0C3"/>
                </a:solidFill>
                <a:latin typeface="Verdana" panose="020B0604030504040204" pitchFamily="34" charset="0"/>
                <a:ea typeface="Verdana" panose="020B0604030504040204" pitchFamily="34" charset="0"/>
                <a:cs typeface="Helvetica World Bold"/>
                <a:sym typeface="Helvetica World Bold"/>
              </a:rPr>
              <a:t>Orientation institutionnelle, technique et juridique</a:t>
            </a:r>
          </a:p>
          <a:p>
            <a:endParaRPr lang="en-BE" b="1" dirty="0"/>
          </a:p>
        </p:txBody>
      </p:sp>
      <p:sp>
        <p:nvSpPr>
          <p:cNvPr id="11" name="TextBox 15">
            <a:extLst>
              <a:ext uri="{FF2B5EF4-FFF2-40B4-BE49-F238E27FC236}">
                <a16:creationId xmlns:a16="http://schemas.microsoft.com/office/drawing/2014/main" id="{8155CD9F-B08A-3437-4094-30802D44B30E}"/>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59</a:t>
            </a:r>
          </a:p>
        </p:txBody>
      </p:sp>
    </p:spTree>
    <p:extLst>
      <p:ext uri="{BB962C8B-B14F-4D97-AF65-F5344CB8AC3E}">
        <p14:creationId xmlns:p14="http://schemas.microsoft.com/office/powerpoint/2010/main" val="28552573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2F462B-7DE7-9066-ADDE-433A10FD459C}"/>
            </a:ext>
          </a:extLst>
        </p:cNvPr>
        <p:cNvGrpSpPr/>
        <p:nvPr/>
      </p:nvGrpSpPr>
      <p:grpSpPr>
        <a:xfrm>
          <a:off x="0" y="0"/>
          <a:ext cx="0" cy="0"/>
          <a:chOff x="0" y="0"/>
          <a:chExt cx="0" cy="0"/>
        </a:xfrm>
      </p:grpSpPr>
      <p:graphicFrame>
        <p:nvGraphicFramePr>
          <p:cNvPr id="9" name="Espace réservé du contenu 8">
            <a:extLst>
              <a:ext uri="{FF2B5EF4-FFF2-40B4-BE49-F238E27FC236}">
                <a16:creationId xmlns:a16="http://schemas.microsoft.com/office/drawing/2014/main" id="{6D969FA6-3300-A02C-9423-7D262F55FBC4}"/>
              </a:ext>
            </a:extLst>
          </p:cNvPr>
          <p:cNvGraphicFramePr>
            <a:graphicFrameLocks noGrp="1"/>
          </p:cNvGraphicFramePr>
          <p:nvPr>
            <p:ph idx="1"/>
            <p:extLst>
              <p:ext uri="{D42A27DB-BD31-4B8C-83A1-F6EECF244321}">
                <p14:modId xmlns:p14="http://schemas.microsoft.com/office/powerpoint/2010/main" val="2837283734"/>
              </p:ext>
            </p:extLst>
          </p:nvPr>
        </p:nvGraphicFramePr>
        <p:xfrm>
          <a:off x="1609892" y="2796540"/>
          <a:ext cx="14554201" cy="5394960"/>
        </p:xfrm>
        <a:graphic>
          <a:graphicData uri="http://schemas.openxmlformats.org/drawingml/2006/table">
            <a:tbl>
              <a:tblPr firstRow="1" bandRow="1">
                <a:tableStyleId>{5C22544A-7EE6-4342-B048-85BDC9FD1C3A}</a:tableStyleId>
              </a:tblPr>
              <a:tblGrid>
                <a:gridCol w="2240829">
                  <a:extLst>
                    <a:ext uri="{9D8B030D-6E8A-4147-A177-3AD203B41FA5}">
                      <a16:colId xmlns:a16="http://schemas.microsoft.com/office/drawing/2014/main" val="299888309"/>
                    </a:ext>
                  </a:extLst>
                </a:gridCol>
                <a:gridCol w="12313372">
                  <a:extLst>
                    <a:ext uri="{9D8B030D-6E8A-4147-A177-3AD203B41FA5}">
                      <a16:colId xmlns:a16="http://schemas.microsoft.com/office/drawing/2014/main" val="2443227664"/>
                    </a:ext>
                  </a:extLst>
                </a:gridCol>
              </a:tblGrid>
              <a:tr h="1056221">
                <a:tc gridSpan="2">
                  <a:txBody>
                    <a:bodyPr/>
                    <a:lstStyle/>
                    <a:p>
                      <a:r>
                        <a:rPr lang="fr-BE" sz="2800" dirty="0">
                          <a:latin typeface="Verdana 2" panose="020B0604020202020204" charset="0"/>
                          <a:cs typeface="Verdana 2" panose="020B0604020202020204" charset="0"/>
                        </a:rPr>
                        <a:t>Action 2.6 </a:t>
                      </a:r>
                      <a:r>
                        <a:rPr lang="fr-FR" sz="2800" b="1" i="0" kern="1200" dirty="0">
                          <a:solidFill>
                            <a:schemeClr val="lt1"/>
                          </a:solidFill>
                          <a:effectLst/>
                          <a:latin typeface="Verdana 2" panose="020B0604020202020204" charset="0"/>
                          <a:ea typeface="+mn-ea"/>
                          <a:cs typeface="Verdana 2" panose="020B0604020202020204" charset="0"/>
                        </a:rPr>
                        <a:t>Établir des orientations sur la manière de mettre en place un mécanisme institutionnel fonctionnel et un cadre de gouvernance pour guider, piloter en interne et contrôler la transition vers l'EC. </a:t>
                      </a:r>
                      <a:endParaRPr lang="en-BE" sz="2800" b="1" dirty="0">
                        <a:latin typeface="Verdana 2" panose="020B0604020202020204" charset="0"/>
                        <a:cs typeface="Verdana 2" panose="020B0604020202020204" charset="0"/>
                      </a:endParaRPr>
                    </a:p>
                  </a:txBody>
                  <a:tcPr>
                    <a:solidFill>
                      <a:schemeClr val="accent5"/>
                    </a:solidFill>
                  </a:tcPr>
                </a:tc>
                <a:tc hMerge="1">
                  <a:txBody>
                    <a:bodyPr/>
                    <a:lstStyle/>
                    <a:p>
                      <a:endParaRPr lang="en-BE"/>
                    </a:p>
                  </a:txBody>
                  <a:tcPr/>
                </a:tc>
                <a:extLst>
                  <a:ext uri="{0D108BD9-81ED-4DB2-BD59-A6C34878D82A}">
                    <a16:rowId xmlns:a16="http://schemas.microsoft.com/office/drawing/2014/main" val="3631003972"/>
                  </a:ext>
                </a:extLst>
              </a:tr>
              <a:tr h="1275525">
                <a:tc>
                  <a:txBody>
                    <a:bodyPr/>
                    <a:lstStyle/>
                    <a:p>
                      <a:r>
                        <a:rPr lang="fr-BE" sz="2800" b="1" dirty="0">
                          <a:solidFill>
                            <a:schemeClr val="bg1"/>
                          </a:solidFill>
                          <a:latin typeface="Verdana 2" panose="020B0604020202020204" charset="0"/>
                          <a:cs typeface="Verdana 2" panose="020B0604020202020204" charset="0"/>
                        </a:rPr>
                        <a:t>Justification</a:t>
                      </a:r>
                      <a:endParaRPr lang="en-BE" sz="2800" b="1" dirty="0">
                        <a:solidFill>
                          <a:schemeClr val="bg1"/>
                        </a:solidFill>
                        <a:latin typeface="Verdana 2" panose="020B0604020202020204" charset="0"/>
                        <a:cs typeface="Verdana 2" panose="020B0604020202020204" charset="0"/>
                      </a:endParaRPr>
                    </a:p>
                  </a:txBody>
                  <a:tcPr>
                    <a:solidFill>
                      <a:schemeClr val="accent5"/>
                    </a:solidFill>
                  </a:tcPr>
                </a:tc>
                <a:tc>
                  <a:txBody>
                    <a:bodyPr/>
                    <a:lstStyle/>
                    <a:p>
                      <a:pPr marL="457200" indent="-457200" algn="just">
                        <a:buFont typeface="Arial" panose="020B0604020202020204" pitchFamily="34" charset="0"/>
                        <a:buChar char="•"/>
                      </a:pPr>
                      <a:r>
                        <a:rPr lang="fr-FR" sz="2800" dirty="0">
                          <a:latin typeface="Verdana 2" panose="020B0604020202020204" charset="0"/>
                          <a:cs typeface="Verdana 2" panose="020B0604020202020204" charset="0"/>
                        </a:rPr>
                        <a:t>L’absence de gouvernance solide freine la transition vers l’économie circulaire.</a:t>
                      </a:r>
                    </a:p>
                    <a:p>
                      <a:pPr marL="457200" indent="-457200" algn="just">
                        <a:buFont typeface="Arial" panose="020B0604020202020204" pitchFamily="34" charset="0"/>
                        <a:buChar char="•"/>
                      </a:pPr>
                      <a:r>
                        <a:rPr lang="fr-FR" sz="2800" dirty="0">
                          <a:latin typeface="Verdana 2" panose="020B0604020202020204" charset="0"/>
                          <a:cs typeface="Verdana 2" panose="020B0604020202020204" charset="0"/>
                        </a:rPr>
                        <a:t>Un cadre cohérent est essentiel pour coopérer à l’échelle régionale et africaine.</a:t>
                      </a:r>
                      <a:endParaRPr lang="fr-BE" sz="2800" dirty="0">
                        <a:latin typeface="Verdana 2" panose="020B0604020202020204" charset="0"/>
                        <a:cs typeface="Verdana 2" panose="020B0604020202020204" charset="0"/>
                      </a:endParaRPr>
                    </a:p>
                  </a:txBody>
                  <a:tcPr>
                    <a:solidFill>
                      <a:schemeClr val="tx2">
                        <a:lumMod val="20000"/>
                        <a:lumOff val="80000"/>
                      </a:schemeClr>
                    </a:solidFill>
                  </a:tcPr>
                </a:tc>
                <a:extLst>
                  <a:ext uri="{0D108BD9-81ED-4DB2-BD59-A6C34878D82A}">
                    <a16:rowId xmlns:a16="http://schemas.microsoft.com/office/drawing/2014/main" val="3594663472"/>
                  </a:ext>
                </a:extLst>
              </a:tr>
              <a:tr h="2189125">
                <a:tc>
                  <a:txBody>
                    <a:bodyPr/>
                    <a:lstStyle/>
                    <a:p>
                      <a:r>
                        <a:rPr lang="fr-BE" sz="2800" b="1" dirty="0">
                          <a:solidFill>
                            <a:schemeClr val="bg1"/>
                          </a:solidFill>
                          <a:latin typeface="Verdana 2" panose="020B0604020202020204" charset="0"/>
                          <a:cs typeface="Verdana 2" panose="020B0604020202020204" charset="0"/>
                        </a:rPr>
                        <a:t>Détails de mise en œuvre </a:t>
                      </a:r>
                      <a:endParaRPr lang="en-BE" sz="2800" b="1" dirty="0">
                        <a:solidFill>
                          <a:schemeClr val="bg1"/>
                        </a:solidFill>
                        <a:latin typeface="Verdana 2" panose="020B0604020202020204" charset="0"/>
                        <a:cs typeface="Verdana 2" panose="020B0604020202020204" charset="0"/>
                      </a:endParaRPr>
                    </a:p>
                  </a:txBody>
                  <a:tcPr>
                    <a:solidFill>
                      <a:schemeClr val="accent5"/>
                    </a:solidFill>
                  </a:tcPr>
                </a:tc>
                <a:tc>
                  <a:txBody>
                    <a:bodyPr/>
                    <a:lstStyle/>
                    <a:p>
                      <a:pPr marL="342900" indent="-342900" algn="just">
                        <a:buFont typeface="Arial" panose="020B0604020202020204" pitchFamily="34" charset="0"/>
                        <a:buChar char="•"/>
                      </a:pPr>
                      <a:r>
                        <a:rPr lang="fr-FR" sz="2800" dirty="0">
                          <a:latin typeface="Verdana 2" panose="020B0604020202020204" charset="0"/>
                          <a:cs typeface="Verdana 2" panose="020B0604020202020204" charset="0"/>
                        </a:rPr>
                        <a:t>S’appuyer sur le cadre du PAEC de la CUA pour une approche intégrée.</a:t>
                      </a:r>
                    </a:p>
                    <a:p>
                      <a:pPr marL="342900" indent="-342900" algn="just">
                        <a:buFont typeface="Arial" panose="020B0604020202020204" pitchFamily="34" charset="0"/>
                        <a:buChar char="•"/>
                      </a:pPr>
                      <a:r>
                        <a:rPr lang="fr-FR" sz="2800" dirty="0">
                          <a:latin typeface="Verdana 2" panose="020B0604020202020204" charset="0"/>
                          <a:cs typeface="Verdana 2" panose="020B0604020202020204" charset="0"/>
                        </a:rPr>
                        <a:t>Identifier et documenter des exemples de bonnes pratiques de gouvernance.</a:t>
                      </a:r>
                    </a:p>
                    <a:p>
                      <a:pPr marL="342900" indent="-342900" algn="just">
                        <a:buFont typeface="Arial" panose="020B0604020202020204" pitchFamily="34" charset="0"/>
                        <a:buChar char="•"/>
                      </a:pPr>
                      <a:r>
                        <a:rPr lang="fr-FR" sz="2800" dirty="0">
                          <a:latin typeface="Verdana 2" panose="020B0604020202020204" charset="0"/>
                          <a:cs typeface="Verdana 2" panose="020B0604020202020204" charset="0"/>
                        </a:rPr>
                        <a:t>Créer un guide modulaire pour établir un cadre de gouvernance national.</a:t>
                      </a:r>
                    </a:p>
                    <a:p>
                      <a:pPr marL="342900" indent="-342900" algn="just">
                        <a:buFont typeface="Arial" panose="020B0604020202020204" pitchFamily="34" charset="0"/>
                        <a:buChar char="•"/>
                      </a:pPr>
                      <a:r>
                        <a:rPr lang="fr-FR" sz="2800" dirty="0">
                          <a:latin typeface="Verdana 2" panose="020B0604020202020204" charset="0"/>
                          <a:cs typeface="Verdana 2" panose="020B0604020202020204" charset="0"/>
                        </a:rPr>
                        <a:t>Publier un document d’orientation et le diffuser largement via la COI</a:t>
                      </a:r>
                      <a:endParaRPr lang="en-BE" sz="2800" dirty="0">
                        <a:latin typeface="Verdana 2" panose="020B0604020202020204" charset="0"/>
                        <a:cs typeface="Verdana 2" panose="020B0604020202020204" charset="0"/>
                      </a:endParaRPr>
                    </a:p>
                  </a:txBody>
                  <a:tcPr>
                    <a:solidFill>
                      <a:schemeClr val="tx2">
                        <a:lumMod val="20000"/>
                        <a:lumOff val="80000"/>
                      </a:schemeClr>
                    </a:solidFill>
                  </a:tcPr>
                </a:tc>
                <a:extLst>
                  <a:ext uri="{0D108BD9-81ED-4DB2-BD59-A6C34878D82A}">
                    <a16:rowId xmlns:a16="http://schemas.microsoft.com/office/drawing/2014/main" val="4016753876"/>
                  </a:ext>
                </a:extLst>
              </a:tr>
            </a:tbl>
          </a:graphicData>
        </a:graphic>
      </p:graphicFrame>
      <p:sp>
        <p:nvSpPr>
          <p:cNvPr id="3" name="Freeform 7">
            <a:extLst>
              <a:ext uri="{FF2B5EF4-FFF2-40B4-BE49-F238E27FC236}">
                <a16:creationId xmlns:a16="http://schemas.microsoft.com/office/drawing/2014/main" id="{F2E47CE3-93E9-1239-E87A-F0C667B263B7}"/>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2"/>
            <a:stretch>
              <a:fillRect/>
            </a:stretch>
          </a:blipFill>
        </p:spPr>
        <p:txBody>
          <a:bodyPr/>
          <a:lstStyle/>
          <a:p>
            <a:endParaRPr lang="LID4096"/>
          </a:p>
        </p:txBody>
      </p:sp>
      <p:sp>
        <p:nvSpPr>
          <p:cNvPr id="6" name="Freeform 8">
            <a:extLst>
              <a:ext uri="{FF2B5EF4-FFF2-40B4-BE49-F238E27FC236}">
                <a16:creationId xmlns:a16="http://schemas.microsoft.com/office/drawing/2014/main" id="{3E5D2F7E-3E2F-9DFA-5CA6-5D23A74EB862}"/>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3"/>
            <a:stretch>
              <a:fillRect/>
            </a:stretch>
          </a:blipFill>
        </p:spPr>
        <p:txBody>
          <a:bodyPr/>
          <a:lstStyle/>
          <a:p>
            <a:endParaRPr lang="LID4096"/>
          </a:p>
        </p:txBody>
      </p:sp>
      <p:sp>
        <p:nvSpPr>
          <p:cNvPr id="7" name="Freeform 9">
            <a:extLst>
              <a:ext uri="{FF2B5EF4-FFF2-40B4-BE49-F238E27FC236}">
                <a16:creationId xmlns:a16="http://schemas.microsoft.com/office/drawing/2014/main" id="{6B2D7C8F-CB90-6122-EF4B-20E4F786B2F8}"/>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4"/>
            <a:stretch>
              <a:fillRect/>
            </a:stretch>
          </a:blipFill>
        </p:spPr>
        <p:txBody>
          <a:bodyPr/>
          <a:lstStyle/>
          <a:p>
            <a:endParaRPr lang="LID4096"/>
          </a:p>
        </p:txBody>
      </p:sp>
      <p:cxnSp>
        <p:nvCxnSpPr>
          <p:cNvPr id="4" name="Straight Connector 3">
            <a:extLst>
              <a:ext uri="{FF2B5EF4-FFF2-40B4-BE49-F238E27FC236}">
                <a16:creationId xmlns:a16="http://schemas.microsoft.com/office/drawing/2014/main" id="{DE8C7EB2-4250-027B-6522-676EB83D93F7}"/>
              </a:ext>
            </a:extLst>
          </p:cNvPr>
          <p:cNvCxnSpPr>
            <a:cxnSpLocks/>
          </p:cNvCxnSpPr>
          <p:nvPr/>
        </p:nvCxnSpPr>
        <p:spPr>
          <a:xfrm>
            <a:off x="1494970" y="2171700"/>
            <a:ext cx="14554201"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0" name="Titre 1">
            <a:extLst>
              <a:ext uri="{FF2B5EF4-FFF2-40B4-BE49-F238E27FC236}">
                <a16:creationId xmlns:a16="http://schemas.microsoft.com/office/drawing/2014/main" id="{0D85C953-062C-43BD-84FA-2A18A319E62C}"/>
              </a:ext>
            </a:extLst>
          </p:cNvPr>
          <p:cNvSpPr txBox="1">
            <a:spLocks/>
          </p:cNvSpPr>
          <p:nvPr/>
        </p:nvSpPr>
        <p:spPr>
          <a:xfrm>
            <a:off x="1494970" y="769621"/>
            <a:ext cx="14784047" cy="114300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b="1" spc="-97" dirty="0">
                <a:solidFill>
                  <a:srgbClr val="21B0C3"/>
                </a:solidFill>
                <a:latin typeface="Verdana" panose="020B0604030504040204" pitchFamily="34" charset="0"/>
                <a:ea typeface="Verdana" panose="020B0604030504040204" pitchFamily="34" charset="0"/>
                <a:cs typeface="Helvetica World Bold"/>
                <a:sym typeface="Helvetica World Bold"/>
              </a:rPr>
              <a:t>Priorité stratégique 2 : </a:t>
            </a:r>
          </a:p>
          <a:p>
            <a:r>
              <a:rPr lang="fr-FR" b="1" spc="-97" dirty="0">
                <a:solidFill>
                  <a:srgbClr val="21B0C3"/>
                </a:solidFill>
                <a:latin typeface="Verdana" panose="020B0604030504040204" pitchFamily="34" charset="0"/>
                <a:ea typeface="Verdana" panose="020B0604030504040204" pitchFamily="34" charset="0"/>
                <a:cs typeface="Helvetica World Bold"/>
                <a:sym typeface="Helvetica World Bold"/>
              </a:rPr>
              <a:t>Orientation institutionnelle, technique et juridique</a:t>
            </a:r>
          </a:p>
          <a:p>
            <a:endParaRPr lang="en-BE" b="1" dirty="0"/>
          </a:p>
        </p:txBody>
      </p:sp>
      <p:sp>
        <p:nvSpPr>
          <p:cNvPr id="11" name="TextBox 15">
            <a:extLst>
              <a:ext uri="{FF2B5EF4-FFF2-40B4-BE49-F238E27FC236}">
                <a16:creationId xmlns:a16="http://schemas.microsoft.com/office/drawing/2014/main" id="{119D941A-5511-2435-E7BE-D98B653108CE}"/>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60</a:t>
            </a:r>
          </a:p>
        </p:txBody>
      </p:sp>
    </p:spTree>
    <p:extLst>
      <p:ext uri="{BB962C8B-B14F-4D97-AF65-F5344CB8AC3E}">
        <p14:creationId xmlns:p14="http://schemas.microsoft.com/office/powerpoint/2010/main" val="24474883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4482" y="287230"/>
            <a:ext cx="17862996" cy="9148335"/>
            <a:chOff x="0" y="0"/>
            <a:chExt cx="2767446" cy="1417317"/>
          </a:xfrm>
        </p:grpSpPr>
        <p:sp>
          <p:nvSpPr>
            <p:cNvPr id="3" name="Freeform 3"/>
            <p:cNvSpPr/>
            <p:nvPr/>
          </p:nvSpPr>
          <p:spPr>
            <a:xfrm>
              <a:off x="0" y="0"/>
              <a:ext cx="2767446" cy="1417316"/>
            </a:xfrm>
            <a:custGeom>
              <a:avLst/>
              <a:gdLst/>
              <a:ahLst/>
              <a:cxnLst/>
              <a:rect l="l" t="t" r="r" b="b"/>
              <a:pathLst>
                <a:path w="2767446" h="1417316">
                  <a:moveTo>
                    <a:pt x="0" y="0"/>
                  </a:moveTo>
                  <a:lnTo>
                    <a:pt x="2767446" y="0"/>
                  </a:lnTo>
                  <a:lnTo>
                    <a:pt x="2767446" y="1417316"/>
                  </a:lnTo>
                  <a:lnTo>
                    <a:pt x="0" y="1417316"/>
                  </a:lnTo>
                  <a:close/>
                </a:path>
              </a:pathLst>
            </a:custGeom>
            <a:blipFill>
              <a:blip r:embed="rId2"/>
              <a:stretch>
                <a:fillRect t="-4916" b="-4916"/>
              </a:stretch>
            </a:blipFill>
          </p:spPr>
          <p:txBody>
            <a:bodyPr/>
            <a:lstStyle/>
            <a:p>
              <a:endParaRPr lang="LID4096"/>
            </a:p>
          </p:txBody>
        </p:sp>
      </p:grpSp>
      <p:grpSp>
        <p:nvGrpSpPr>
          <p:cNvPr id="4" name="Group 4"/>
          <p:cNvGrpSpPr/>
          <p:nvPr/>
        </p:nvGrpSpPr>
        <p:grpSpPr>
          <a:xfrm>
            <a:off x="0" y="2645140"/>
            <a:ext cx="5784076" cy="4102928"/>
            <a:chOff x="0" y="0"/>
            <a:chExt cx="1523378" cy="1080606"/>
          </a:xfrm>
        </p:grpSpPr>
        <p:sp>
          <p:nvSpPr>
            <p:cNvPr id="5" name="Freeform 5"/>
            <p:cNvSpPr/>
            <p:nvPr/>
          </p:nvSpPr>
          <p:spPr>
            <a:xfrm>
              <a:off x="0" y="0"/>
              <a:ext cx="1523378" cy="1080607"/>
            </a:xfrm>
            <a:custGeom>
              <a:avLst/>
              <a:gdLst/>
              <a:ahLst/>
              <a:cxnLst/>
              <a:rect l="l" t="t" r="r" b="b"/>
              <a:pathLst>
                <a:path w="1523378" h="1080607">
                  <a:moveTo>
                    <a:pt x="6692" y="0"/>
                  </a:moveTo>
                  <a:lnTo>
                    <a:pt x="1516686" y="0"/>
                  </a:lnTo>
                  <a:cubicBezTo>
                    <a:pt x="1520382" y="0"/>
                    <a:pt x="1523378" y="2996"/>
                    <a:pt x="1523378" y="6692"/>
                  </a:cubicBezTo>
                  <a:lnTo>
                    <a:pt x="1523378" y="1073914"/>
                  </a:lnTo>
                  <a:cubicBezTo>
                    <a:pt x="1523378" y="1077610"/>
                    <a:pt x="1520382" y="1080607"/>
                    <a:pt x="1516686" y="1080607"/>
                  </a:cubicBezTo>
                  <a:lnTo>
                    <a:pt x="6692" y="1080607"/>
                  </a:lnTo>
                  <a:cubicBezTo>
                    <a:pt x="2996" y="1080607"/>
                    <a:pt x="0" y="1077610"/>
                    <a:pt x="0" y="1073914"/>
                  </a:cubicBezTo>
                  <a:lnTo>
                    <a:pt x="0" y="6692"/>
                  </a:lnTo>
                  <a:cubicBezTo>
                    <a:pt x="0" y="2996"/>
                    <a:pt x="2996" y="0"/>
                    <a:pt x="6692" y="0"/>
                  </a:cubicBezTo>
                  <a:close/>
                </a:path>
              </a:pathLst>
            </a:custGeom>
            <a:solidFill>
              <a:srgbClr val="21B0C3"/>
            </a:solidFill>
          </p:spPr>
          <p:txBody>
            <a:bodyPr/>
            <a:lstStyle/>
            <a:p>
              <a:endParaRPr lang="LID4096"/>
            </a:p>
          </p:txBody>
        </p:sp>
        <p:sp>
          <p:nvSpPr>
            <p:cNvPr id="6" name="TextBox 6"/>
            <p:cNvSpPr txBox="1"/>
            <p:nvPr/>
          </p:nvSpPr>
          <p:spPr>
            <a:xfrm>
              <a:off x="0" y="-38100"/>
              <a:ext cx="1523378" cy="1118706"/>
            </a:xfrm>
            <a:prstGeom prst="rect">
              <a:avLst/>
            </a:prstGeom>
          </p:spPr>
          <p:txBody>
            <a:bodyPr lIns="50800" tIns="50800" rIns="50800" bIns="50800" rtlCol="0" anchor="ctr"/>
            <a:lstStyle/>
            <a:p>
              <a:pPr algn="ctr">
                <a:lnSpc>
                  <a:spcPts val="2660"/>
                </a:lnSpc>
              </a:pPr>
              <a:endParaRPr/>
            </a:p>
          </p:txBody>
        </p:sp>
      </p:grpSp>
      <p:sp>
        <p:nvSpPr>
          <p:cNvPr id="7" name="Freeform 7"/>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3"/>
            <a:stretch>
              <a:fillRect/>
            </a:stretch>
          </a:blipFill>
        </p:spPr>
        <p:txBody>
          <a:bodyPr/>
          <a:lstStyle/>
          <a:p>
            <a:endParaRPr lang="LID4096"/>
          </a:p>
        </p:txBody>
      </p:sp>
      <p:sp>
        <p:nvSpPr>
          <p:cNvPr id="8" name="Freeform 8"/>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4"/>
            <a:stretch>
              <a:fillRect/>
            </a:stretch>
          </a:blipFill>
        </p:spPr>
        <p:txBody>
          <a:bodyPr/>
          <a:lstStyle/>
          <a:p>
            <a:endParaRPr lang="LID4096"/>
          </a:p>
        </p:txBody>
      </p:sp>
      <p:sp>
        <p:nvSpPr>
          <p:cNvPr id="9" name="Freeform 9"/>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5"/>
            <a:stretch>
              <a:fillRect/>
            </a:stretch>
          </a:blipFill>
        </p:spPr>
        <p:txBody>
          <a:bodyPr/>
          <a:lstStyle/>
          <a:p>
            <a:endParaRPr lang="LID4096"/>
          </a:p>
        </p:txBody>
      </p:sp>
      <p:sp>
        <p:nvSpPr>
          <p:cNvPr id="10" name="TextBox 10"/>
          <p:cNvSpPr txBox="1"/>
          <p:nvPr/>
        </p:nvSpPr>
        <p:spPr>
          <a:xfrm>
            <a:off x="103861" y="2619082"/>
            <a:ext cx="5522351" cy="4155048"/>
          </a:xfrm>
          <a:prstGeom prst="rect">
            <a:avLst/>
          </a:prstGeom>
        </p:spPr>
        <p:txBody>
          <a:bodyPr lIns="0" tIns="0" rIns="0" bIns="0" rtlCol="0" anchor="t">
            <a:spAutoFit/>
          </a:bodyPr>
          <a:lstStyle/>
          <a:p>
            <a:pPr algn="ctr">
              <a:lnSpc>
                <a:spcPts val="8400"/>
              </a:lnSpc>
            </a:pPr>
            <a:r>
              <a:rPr lang="en-US" sz="6000" b="1" spc="-144" dirty="0">
                <a:solidFill>
                  <a:srgbClr val="FFFFFF"/>
                </a:solidFill>
                <a:latin typeface="Verdana" panose="020B0604030504040204" pitchFamily="34" charset="0"/>
                <a:ea typeface="Verdana" panose="020B0604030504040204" pitchFamily="34" charset="0"/>
                <a:cs typeface="Verdana 2" panose="020B0604020202020204" charset="0"/>
                <a:sym typeface="Helvetica World Bold"/>
              </a:rPr>
              <a:t>SESSION 4 : </a:t>
            </a:r>
          </a:p>
          <a:p>
            <a:pPr algn="ctr">
              <a:lnSpc>
                <a:spcPts val="4900"/>
              </a:lnSpc>
            </a:pPr>
            <a:r>
              <a:rPr lang="en-US" sz="3500" b="1" spc="-84" dirty="0">
                <a:solidFill>
                  <a:srgbClr val="FFFFFF"/>
                </a:solidFill>
                <a:latin typeface="Verdana" panose="020B0604030504040204" pitchFamily="34" charset="0"/>
                <a:ea typeface="Verdana" panose="020B0604030504040204" pitchFamily="34" charset="0"/>
                <a:cs typeface="Verdana 2" panose="020B0604020202020204" charset="0"/>
                <a:sym typeface="Helvetica World Bold"/>
              </a:rPr>
              <a:t>PRÉSENTATION DES PRIORITÉS STRATÉGIQUES ET DES ACTIONS DU PAEC</a:t>
            </a:r>
          </a:p>
        </p:txBody>
      </p:sp>
      <p:grpSp>
        <p:nvGrpSpPr>
          <p:cNvPr id="11" name="Group 11"/>
          <p:cNvGrpSpPr/>
          <p:nvPr/>
        </p:nvGrpSpPr>
        <p:grpSpPr>
          <a:xfrm>
            <a:off x="12593279" y="5990603"/>
            <a:ext cx="5454199" cy="3444962"/>
            <a:chOff x="0" y="0"/>
            <a:chExt cx="1436497" cy="907315"/>
          </a:xfrm>
        </p:grpSpPr>
        <p:sp>
          <p:nvSpPr>
            <p:cNvPr id="12" name="Freeform 12"/>
            <p:cNvSpPr/>
            <p:nvPr/>
          </p:nvSpPr>
          <p:spPr>
            <a:xfrm>
              <a:off x="0" y="0"/>
              <a:ext cx="1436497" cy="907315"/>
            </a:xfrm>
            <a:custGeom>
              <a:avLst/>
              <a:gdLst/>
              <a:ahLst/>
              <a:cxnLst/>
              <a:rect l="l" t="t" r="r" b="b"/>
              <a:pathLst>
                <a:path w="1436497" h="907315">
                  <a:moveTo>
                    <a:pt x="7097" y="0"/>
                  </a:moveTo>
                  <a:lnTo>
                    <a:pt x="1429400" y="0"/>
                  </a:lnTo>
                  <a:cubicBezTo>
                    <a:pt x="1433319" y="0"/>
                    <a:pt x="1436497" y="3178"/>
                    <a:pt x="1436497" y="7097"/>
                  </a:cubicBezTo>
                  <a:lnTo>
                    <a:pt x="1436497" y="900218"/>
                  </a:lnTo>
                  <a:cubicBezTo>
                    <a:pt x="1436497" y="904138"/>
                    <a:pt x="1433319" y="907315"/>
                    <a:pt x="1429400" y="907315"/>
                  </a:cubicBezTo>
                  <a:lnTo>
                    <a:pt x="7097" y="907315"/>
                  </a:lnTo>
                  <a:cubicBezTo>
                    <a:pt x="3178" y="907315"/>
                    <a:pt x="0" y="904138"/>
                    <a:pt x="0" y="900218"/>
                  </a:cubicBezTo>
                  <a:lnTo>
                    <a:pt x="0" y="7097"/>
                  </a:lnTo>
                  <a:cubicBezTo>
                    <a:pt x="0" y="3178"/>
                    <a:pt x="3178" y="0"/>
                    <a:pt x="7097" y="0"/>
                  </a:cubicBezTo>
                  <a:close/>
                </a:path>
              </a:pathLst>
            </a:custGeom>
            <a:solidFill>
              <a:srgbClr val="21B0C3"/>
            </a:solidFill>
          </p:spPr>
          <p:txBody>
            <a:bodyPr/>
            <a:lstStyle/>
            <a:p>
              <a:endParaRPr lang="LID4096"/>
            </a:p>
          </p:txBody>
        </p:sp>
        <p:sp>
          <p:nvSpPr>
            <p:cNvPr id="13" name="TextBox 13"/>
            <p:cNvSpPr txBox="1"/>
            <p:nvPr/>
          </p:nvSpPr>
          <p:spPr>
            <a:xfrm>
              <a:off x="0" y="-38100"/>
              <a:ext cx="1436497" cy="945415"/>
            </a:xfrm>
            <a:prstGeom prst="rect">
              <a:avLst/>
            </a:prstGeom>
          </p:spPr>
          <p:txBody>
            <a:bodyPr lIns="50800" tIns="50800" rIns="50800" bIns="50800" rtlCol="0" anchor="ctr"/>
            <a:lstStyle/>
            <a:p>
              <a:pPr algn="ctr">
                <a:lnSpc>
                  <a:spcPts val="2660"/>
                </a:lnSpc>
              </a:pPr>
              <a:endParaRPr/>
            </a:p>
          </p:txBody>
        </p:sp>
      </p:grpSp>
      <p:sp>
        <p:nvSpPr>
          <p:cNvPr id="14" name="TextBox 14"/>
          <p:cNvSpPr txBox="1"/>
          <p:nvPr/>
        </p:nvSpPr>
        <p:spPr>
          <a:xfrm>
            <a:off x="12661246" y="6055222"/>
            <a:ext cx="5339350" cy="3171061"/>
          </a:xfrm>
          <a:prstGeom prst="rect">
            <a:avLst/>
          </a:prstGeom>
        </p:spPr>
        <p:txBody>
          <a:bodyPr wrap="square" lIns="0" tIns="0" rIns="0" bIns="0" rtlCol="0" anchor="t">
            <a:spAutoFit/>
          </a:bodyPr>
          <a:lstStyle/>
          <a:p>
            <a:pPr>
              <a:lnSpc>
                <a:spcPts val="2520"/>
              </a:lnSpc>
            </a:pPr>
            <a:r>
              <a:rPr lang="en-US" sz="1700" b="1" i="1" spc="-43" dirty="0">
                <a:solidFill>
                  <a:srgbClr val="FFFFFF"/>
                </a:solidFill>
                <a:latin typeface="Verdana" panose="020B0604030504040204" pitchFamily="34" charset="0"/>
                <a:ea typeface="Verdana" panose="020B0604030504040204" pitchFamily="34" charset="0"/>
                <a:cs typeface="Helvetica World Bold Italics"/>
                <a:sym typeface="Helvetica World Bold Italics"/>
              </a:rPr>
              <a:t>PRIORITÉ 3 :  </a:t>
            </a:r>
            <a:r>
              <a:rPr lang="en-US" sz="1700" b="1" spc="-43" dirty="0">
                <a:solidFill>
                  <a:srgbClr val="FFFFFF"/>
                </a:solidFill>
                <a:latin typeface="Verdana" panose="020B0604030504040204" pitchFamily="34" charset="0"/>
                <a:ea typeface="Verdana" panose="020B0604030504040204" pitchFamily="34" charset="0"/>
                <a:cs typeface="Helvetica World Bold"/>
                <a:sym typeface="Helvetica World Bold"/>
              </a:rPr>
              <a:t>PROMOUVOIR LES POLITIQUES DE COMMERCE CIRCULAIRE </a:t>
            </a:r>
          </a:p>
          <a:p>
            <a:pPr>
              <a:lnSpc>
                <a:spcPts val="2520"/>
              </a:lnSpc>
            </a:pPr>
            <a:endParaRPr lang="en-US" sz="1700" b="1" spc="-43" dirty="0">
              <a:solidFill>
                <a:srgbClr val="FFFFFF"/>
              </a:solidFill>
              <a:latin typeface="Verdana" panose="020B0604030504040204" pitchFamily="34" charset="0"/>
              <a:ea typeface="Verdana" panose="020B0604030504040204" pitchFamily="34" charset="0"/>
              <a:cs typeface="Helvetica World Bold"/>
              <a:sym typeface="Helvetica World Bold"/>
            </a:endParaRPr>
          </a:p>
          <a:p>
            <a:pPr>
              <a:lnSpc>
                <a:spcPts val="2520"/>
              </a:lnSpc>
            </a:pPr>
            <a:r>
              <a:rPr lang="en-US" sz="1700" b="1" i="1" spc="-43" dirty="0">
                <a:solidFill>
                  <a:srgbClr val="FFFFFF"/>
                </a:solidFill>
                <a:latin typeface="Verdana" panose="020B0604030504040204" pitchFamily="34" charset="0"/>
                <a:ea typeface="Verdana" panose="020B0604030504040204" pitchFamily="34" charset="0"/>
                <a:cs typeface="Helvetica World Bold Italics"/>
                <a:sym typeface="Helvetica World Bold Italics"/>
              </a:rPr>
              <a:t>PRIORITÉ 4 :  </a:t>
            </a:r>
            <a:r>
              <a:rPr lang="en-US" sz="1700" b="1" spc="-43" dirty="0">
                <a:solidFill>
                  <a:srgbClr val="FFFFFF"/>
                </a:solidFill>
                <a:latin typeface="Verdana" panose="020B0604030504040204" pitchFamily="34" charset="0"/>
                <a:ea typeface="Verdana" panose="020B0604030504040204" pitchFamily="34" charset="0"/>
                <a:cs typeface="Helvetica World Bold"/>
                <a:sym typeface="Helvetica World Bold"/>
              </a:rPr>
              <a:t>AMÉLIORER LA COLLECTE DE DONNÉES ET LES SYSTÈMES D'OBSERVATION</a:t>
            </a:r>
          </a:p>
          <a:p>
            <a:pPr>
              <a:lnSpc>
                <a:spcPts val="2520"/>
              </a:lnSpc>
            </a:pPr>
            <a:endParaRPr lang="en-US" sz="1700" b="1" spc="-43" dirty="0">
              <a:solidFill>
                <a:srgbClr val="FFFFFF"/>
              </a:solidFill>
              <a:latin typeface="Verdana" panose="020B0604030504040204" pitchFamily="34" charset="0"/>
              <a:ea typeface="Verdana" panose="020B0604030504040204" pitchFamily="34" charset="0"/>
              <a:cs typeface="Helvetica World Bold"/>
              <a:sym typeface="Helvetica World Bold"/>
            </a:endParaRPr>
          </a:p>
          <a:p>
            <a:pPr>
              <a:lnSpc>
                <a:spcPts val="2520"/>
              </a:lnSpc>
            </a:pPr>
            <a:r>
              <a:rPr lang="en-US" sz="1700" b="1" i="1" spc="-43" dirty="0">
                <a:solidFill>
                  <a:srgbClr val="FFFFFF"/>
                </a:solidFill>
                <a:latin typeface="Verdana" panose="020B0604030504040204" pitchFamily="34" charset="0"/>
                <a:ea typeface="Verdana" panose="020B0604030504040204" pitchFamily="34" charset="0"/>
                <a:cs typeface="Helvetica World Bold Italics"/>
                <a:sym typeface="Helvetica World Bold Italics"/>
              </a:rPr>
              <a:t>PRIORITÉ 5 :  </a:t>
            </a:r>
            <a:r>
              <a:rPr lang="en-US" sz="1700" b="1" spc="-43" dirty="0">
                <a:solidFill>
                  <a:srgbClr val="FFFFFF"/>
                </a:solidFill>
                <a:latin typeface="Verdana" panose="020B0604030504040204" pitchFamily="34" charset="0"/>
                <a:ea typeface="Verdana" panose="020B0604030504040204" pitchFamily="34" charset="0"/>
                <a:cs typeface="Helvetica World Bold"/>
                <a:sym typeface="Helvetica World Bold"/>
              </a:rPr>
              <a:t>PROMOUVOIR LES INITIATIVES DE SENSIBILISATION, DE DÉFENSE ET DE RENFORCEMENT DES CAPACITÉS</a:t>
            </a:r>
          </a:p>
        </p:txBody>
      </p:sp>
      <p:grpSp>
        <p:nvGrpSpPr>
          <p:cNvPr id="15" name="Group 15"/>
          <p:cNvGrpSpPr/>
          <p:nvPr/>
        </p:nvGrpSpPr>
        <p:grpSpPr>
          <a:xfrm>
            <a:off x="12833801" y="0"/>
            <a:ext cx="5454199" cy="2292608"/>
            <a:chOff x="0" y="0"/>
            <a:chExt cx="1436497" cy="603814"/>
          </a:xfrm>
        </p:grpSpPr>
        <p:sp>
          <p:nvSpPr>
            <p:cNvPr id="16" name="Freeform 16"/>
            <p:cNvSpPr/>
            <p:nvPr/>
          </p:nvSpPr>
          <p:spPr>
            <a:xfrm>
              <a:off x="0" y="0"/>
              <a:ext cx="1436497" cy="603814"/>
            </a:xfrm>
            <a:custGeom>
              <a:avLst/>
              <a:gdLst/>
              <a:ahLst/>
              <a:cxnLst/>
              <a:rect l="l" t="t" r="r" b="b"/>
              <a:pathLst>
                <a:path w="1436497" h="603814">
                  <a:moveTo>
                    <a:pt x="7097" y="0"/>
                  </a:moveTo>
                  <a:lnTo>
                    <a:pt x="1429400" y="0"/>
                  </a:lnTo>
                  <a:cubicBezTo>
                    <a:pt x="1433319" y="0"/>
                    <a:pt x="1436497" y="3178"/>
                    <a:pt x="1436497" y="7097"/>
                  </a:cubicBezTo>
                  <a:lnTo>
                    <a:pt x="1436497" y="596717"/>
                  </a:lnTo>
                  <a:cubicBezTo>
                    <a:pt x="1436497" y="600637"/>
                    <a:pt x="1433319" y="603814"/>
                    <a:pt x="1429400" y="603814"/>
                  </a:cubicBezTo>
                  <a:lnTo>
                    <a:pt x="7097" y="603814"/>
                  </a:lnTo>
                  <a:cubicBezTo>
                    <a:pt x="3178" y="603814"/>
                    <a:pt x="0" y="600637"/>
                    <a:pt x="0" y="596717"/>
                  </a:cubicBezTo>
                  <a:lnTo>
                    <a:pt x="0" y="7097"/>
                  </a:lnTo>
                  <a:cubicBezTo>
                    <a:pt x="0" y="3178"/>
                    <a:pt x="3178" y="0"/>
                    <a:pt x="7097" y="0"/>
                  </a:cubicBezTo>
                  <a:close/>
                </a:path>
              </a:pathLst>
            </a:custGeom>
            <a:solidFill>
              <a:srgbClr val="21B0C3"/>
            </a:solidFill>
          </p:spPr>
          <p:txBody>
            <a:bodyPr/>
            <a:lstStyle/>
            <a:p>
              <a:endParaRPr lang="LID4096"/>
            </a:p>
          </p:txBody>
        </p:sp>
        <p:sp>
          <p:nvSpPr>
            <p:cNvPr id="17" name="TextBox 17"/>
            <p:cNvSpPr txBox="1"/>
            <p:nvPr/>
          </p:nvSpPr>
          <p:spPr>
            <a:xfrm>
              <a:off x="0" y="-38100"/>
              <a:ext cx="1436497" cy="641914"/>
            </a:xfrm>
            <a:prstGeom prst="rect">
              <a:avLst/>
            </a:prstGeom>
          </p:spPr>
          <p:txBody>
            <a:bodyPr lIns="50800" tIns="50800" rIns="50800" bIns="50800" rtlCol="0" anchor="ctr"/>
            <a:lstStyle/>
            <a:p>
              <a:pPr algn="ctr">
                <a:lnSpc>
                  <a:spcPts val="2660"/>
                </a:lnSpc>
              </a:pPr>
              <a:endParaRPr/>
            </a:p>
          </p:txBody>
        </p:sp>
      </p:grpSp>
      <p:sp>
        <p:nvSpPr>
          <p:cNvPr id="18" name="TextBox 18"/>
          <p:cNvSpPr txBox="1"/>
          <p:nvPr/>
        </p:nvSpPr>
        <p:spPr>
          <a:xfrm>
            <a:off x="12943238" y="455128"/>
            <a:ext cx="5224501" cy="1515608"/>
          </a:xfrm>
          <a:prstGeom prst="rect">
            <a:avLst/>
          </a:prstGeom>
        </p:spPr>
        <p:txBody>
          <a:bodyPr lIns="0" tIns="0" rIns="0" bIns="0" rtlCol="0" anchor="t">
            <a:spAutoFit/>
          </a:bodyPr>
          <a:lstStyle/>
          <a:p>
            <a:pPr algn="just">
              <a:lnSpc>
                <a:spcPts val="1960"/>
              </a:lnSpc>
            </a:pPr>
            <a:r>
              <a:rPr lang="en-US" sz="1400" i="1" u="sng" spc="-33" dirty="0" err="1">
                <a:solidFill>
                  <a:srgbClr val="FFFFFF"/>
                </a:solidFill>
                <a:latin typeface="Verdana 2" panose="020B0604020202020204" charset="0"/>
                <a:ea typeface="Verdana 2" panose="020B0604020202020204" charset="0"/>
                <a:cs typeface="Verdana 2" panose="020B0604020202020204" charset="0"/>
                <a:sym typeface="Helvetica World Italics"/>
              </a:rPr>
              <a:t>Intervenant</a:t>
            </a:r>
            <a:r>
              <a:rPr lang="en-US" sz="1400" i="1" u="sng" spc="-33" dirty="0">
                <a:solidFill>
                  <a:srgbClr val="FFFFFF"/>
                </a:solidFill>
                <a:latin typeface="Verdana 2" panose="020B0604020202020204" charset="0"/>
                <a:ea typeface="Verdana 2" panose="020B0604020202020204" charset="0"/>
                <a:cs typeface="Verdana 2" panose="020B0604020202020204" charset="0"/>
                <a:sym typeface="Helvetica World Italics"/>
              </a:rPr>
              <a:t> : </a:t>
            </a:r>
            <a:r>
              <a:rPr lang="en-US" sz="1400" b="1" spc="-33" dirty="0" err="1">
                <a:solidFill>
                  <a:srgbClr val="FFFFFF"/>
                </a:solidFill>
                <a:latin typeface="Verdana 2" panose="020B0604020202020204" charset="0"/>
                <a:ea typeface="Verdana 2" panose="020B0604020202020204" charset="0"/>
                <a:cs typeface="Verdana 2" panose="020B0604020202020204" charset="0"/>
                <a:sym typeface="Helvetica World"/>
              </a:rPr>
              <a:t>Toolseeram</a:t>
            </a:r>
            <a:r>
              <a:rPr lang="en-US" sz="1400" b="1" spc="-33" dirty="0">
                <a:solidFill>
                  <a:srgbClr val="FFFFFF"/>
                </a:solidFill>
                <a:latin typeface="Verdana 2" panose="020B0604020202020204" charset="0"/>
                <a:ea typeface="Verdana 2" panose="020B0604020202020204" charset="0"/>
                <a:cs typeface="Verdana 2" panose="020B0604020202020204" charset="0"/>
                <a:sym typeface="Helvetica World"/>
              </a:rPr>
              <a:t> RAMJEAWON</a:t>
            </a:r>
            <a:r>
              <a:rPr lang="en-US" sz="1400" spc="-33" dirty="0">
                <a:solidFill>
                  <a:srgbClr val="FFFFFF"/>
                </a:solidFill>
                <a:latin typeface="Verdana 2" panose="020B0604020202020204" charset="0"/>
                <a:ea typeface="Verdana 2" panose="020B0604020202020204" charset="0"/>
                <a:cs typeface="Verdana 2" panose="020B0604020202020204" charset="0"/>
                <a:sym typeface="Helvetica World"/>
              </a:rPr>
              <a:t>, ACEN Foundation</a:t>
            </a:r>
          </a:p>
          <a:p>
            <a:pPr algn="just">
              <a:lnSpc>
                <a:spcPts val="1960"/>
              </a:lnSpc>
            </a:pPr>
            <a:endParaRPr lang="en-US" sz="1400" spc="-33" dirty="0">
              <a:solidFill>
                <a:srgbClr val="FFFFFF"/>
              </a:solidFill>
              <a:latin typeface="Verdana 2" panose="020B0604020202020204" charset="0"/>
              <a:ea typeface="Verdana 2" panose="020B0604020202020204" charset="0"/>
              <a:cs typeface="Verdana 2" panose="020B0604020202020204" charset="0"/>
              <a:sym typeface="Helvetica World"/>
            </a:endParaRPr>
          </a:p>
          <a:p>
            <a:pPr algn="just">
              <a:lnSpc>
                <a:spcPts val="1960"/>
              </a:lnSpc>
            </a:pPr>
            <a:r>
              <a:rPr lang="en-US" sz="1400" i="1" spc="-33" dirty="0" err="1">
                <a:solidFill>
                  <a:srgbClr val="FFFFFF"/>
                </a:solidFill>
                <a:latin typeface="Verdana 2" panose="020B0604020202020204" charset="0"/>
                <a:ea typeface="Verdana 2" panose="020B0604020202020204" charset="0"/>
                <a:cs typeface="Verdana 2" panose="020B0604020202020204" charset="0"/>
                <a:sym typeface="Helvetica World Italics"/>
              </a:rPr>
              <a:t>Modératrice</a:t>
            </a:r>
            <a:r>
              <a:rPr lang="en-US" sz="1400" i="1" spc="-33" dirty="0">
                <a:solidFill>
                  <a:srgbClr val="FFFFFF"/>
                </a:solidFill>
                <a:latin typeface="Verdana 2" panose="020B0604020202020204" charset="0"/>
                <a:ea typeface="Verdana 2" panose="020B0604020202020204" charset="0"/>
                <a:cs typeface="Verdana 2" panose="020B0604020202020204" charset="0"/>
                <a:sym typeface="Helvetica World Italics"/>
              </a:rPr>
              <a:t> : </a:t>
            </a:r>
            <a:r>
              <a:rPr lang="en-US" sz="1400" b="1" spc="-33" dirty="0">
                <a:solidFill>
                  <a:srgbClr val="FFFFFF"/>
                </a:solidFill>
                <a:latin typeface="Verdana 2" panose="020B0604020202020204" charset="0"/>
                <a:ea typeface="Verdana 2" panose="020B0604020202020204" charset="0"/>
                <a:cs typeface="Verdana 2" panose="020B0604020202020204" charset="0"/>
                <a:sym typeface="Helvetica World"/>
              </a:rPr>
              <a:t>Caroline TAGWIREYI</a:t>
            </a:r>
            <a:r>
              <a:rPr lang="en-US" sz="1400" spc="-33" dirty="0">
                <a:solidFill>
                  <a:srgbClr val="FFFFFF"/>
                </a:solidFill>
                <a:latin typeface="Verdana 2" panose="020B0604020202020204" charset="0"/>
                <a:ea typeface="Verdana 2" panose="020B0604020202020204" charset="0"/>
                <a:cs typeface="Verdana 2" panose="020B0604020202020204" charset="0"/>
                <a:sym typeface="Helvetica World"/>
              </a:rPr>
              <a:t>, </a:t>
            </a:r>
            <a:r>
              <a:rPr lang="en-US" sz="1400" spc="-33" dirty="0" err="1">
                <a:solidFill>
                  <a:srgbClr val="FFFFFF"/>
                </a:solidFill>
                <a:latin typeface="Verdana 2" panose="020B0604020202020204" charset="0"/>
                <a:ea typeface="Verdana 2" panose="020B0604020202020204" charset="0"/>
                <a:cs typeface="Verdana 2" panose="020B0604020202020204" charset="0"/>
                <a:sym typeface="Helvetica World"/>
              </a:rPr>
              <a:t>ffonctionnaire</a:t>
            </a:r>
            <a:r>
              <a:rPr lang="en-US" sz="1400" spc="-33" dirty="0">
                <a:solidFill>
                  <a:srgbClr val="FFFFFF"/>
                </a:solidFill>
                <a:latin typeface="Verdana 2" panose="020B0604020202020204" charset="0"/>
                <a:ea typeface="Verdana 2" panose="020B0604020202020204" charset="0"/>
                <a:cs typeface="Verdana 2" panose="020B0604020202020204" charset="0"/>
                <a:sym typeface="Helvetica World"/>
              </a:rPr>
              <a:t> </a:t>
            </a:r>
            <a:r>
              <a:rPr lang="en-US" sz="1400" spc="-33" dirty="0" err="1">
                <a:solidFill>
                  <a:srgbClr val="FFFFFF"/>
                </a:solidFill>
                <a:latin typeface="Verdana 2" panose="020B0604020202020204" charset="0"/>
                <a:ea typeface="Verdana 2" panose="020B0604020202020204" charset="0"/>
                <a:cs typeface="Verdana 2" panose="020B0604020202020204" charset="0"/>
                <a:sym typeface="Helvetica World"/>
              </a:rPr>
              <a:t>principale</a:t>
            </a:r>
            <a:r>
              <a:rPr lang="en-US" sz="1400" spc="-33" dirty="0">
                <a:solidFill>
                  <a:srgbClr val="FFFFFF"/>
                </a:solidFill>
                <a:latin typeface="Verdana 2" panose="020B0604020202020204" charset="0"/>
                <a:ea typeface="Verdana 2" panose="020B0604020202020204" charset="0"/>
                <a:cs typeface="Verdana 2" panose="020B0604020202020204" charset="0"/>
                <a:sym typeface="Helvetica World"/>
              </a:rPr>
              <a:t> </a:t>
            </a:r>
            <a:r>
              <a:rPr lang="en-US" sz="1400" spc="-33" dirty="0" err="1">
                <a:solidFill>
                  <a:srgbClr val="FFFFFF"/>
                </a:solidFill>
                <a:latin typeface="Verdana 2" panose="020B0604020202020204" charset="0"/>
                <a:ea typeface="Verdana 2" panose="020B0604020202020204" charset="0"/>
                <a:cs typeface="Verdana 2" panose="020B0604020202020204" charset="0"/>
                <a:sym typeface="Helvetica World"/>
              </a:rPr>
              <a:t>chargée</a:t>
            </a:r>
            <a:r>
              <a:rPr lang="en-US" sz="1400" spc="-33" dirty="0">
                <a:solidFill>
                  <a:srgbClr val="FFFFFF"/>
                </a:solidFill>
                <a:latin typeface="Verdana 2" panose="020B0604020202020204" charset="0"/>
                <a:ea typeface="Verdana 2" panose="020B0604020202020204" charset="0"/>
                <a:cs typeface="Verdana 2" panose="020B0604020202020204" charset="0"/>
                <a:sym typeface="Helvetica World"/>
              </a:rPr>
              <a:t> de </a:t>
            </a:r>
            <a:r>
              <a:rPr lang="en-US" sz="1400" spc="-33" dirty="0" err="1">
                <a:solidFill>
                  <a:srgbClr val="FFFFFF"/>
                </a:solidFill>
                <a:latin typeface="Verdana 2" panose="020B0604020202020204" charset="0"/>
                <a:ea typeface="Verdana 2" panose="020B0604020202020204" charset="0"/>
                <a:cs typeface="Verdana 2" panose="020B0604020202020204" charset="0"/>
                <a:sym typeface="Helvetica World"/>
              </a:rPr>
              <a:t>l'atténuation</a:t>
            </a:r>
            <a:r>
              <a:rPr lang="en-US" sz="1400" spc="-33" dirty="0">
                <a:solidFill>
                  <a:srgbClr val="FFFFFF"/>
                </a:solidFill>
                <a:latin typeface="Verdana 2" panose="020B0604020202020204" charset="0"/>
                <a:ea typeface="Verdana 2" panose="020B0604020202020204" charset="0"/>
                <a:cs typeface="Verdana 2" panose="020B0604020202020204" charset="0"/>
                <a:sym typeface="Helvetica World"/>
              </a:rPr>
              <a:t> du </a:t>
            </a:r>
            <a:r>
              <a:rPr lang="en-US" sz="1400" spc="-33" dirty="0" err="1">
                <a:solidFill>
                  <a:srgbClr val="FFFFFF"/>
                </a:solidFill>
                <a:latin typeface="Verdana 2" panose="020B0604020202020204" charset="0"/>
                <a:ea typeface="Verdana 2" panose="020B0604020202020204" charset="0"/>
                <a:cs typeface="Verdana 2" panose="020B0604020202020204" charset="0"/>
                <a:sym typeface="Helvetica World"/>
              </a:rPr>
              <a:t>changement</a:t>
            </a:r>
            <a:r>
              <a:rPr lang="en-US" sz="1400" spc="-33" dirty="0">
                <a:solidFill>
                  <a:srgbClr val="FFFFFF"/>
                </a:solidFill>
                <a:latin typeface="Verdana 2" panose="020B0604020202020204" charset="0"/>
                <a:ea typeface="Verdana 2" panose="020B0604020202020204" charset="0"/>
                <a:cs typeface="Verdana 2" panose="020B0604020202020204" charset="0"/>
                <a:sym typeface="Helvetica World"/>
              </a:rPr>
              <a:t> </a:t>
            </a:r>
            <a:r>
              <a:rPr lang="en-US" sz="1400" spc="-33" dirty="0" err="1">
                <a:solidFill>
                  <a:srgbClr val="FFFFFF"/>
                </a:solidFill>
                <a:latin typeface="Verdana 2" panose="020B0604020202020204" charset="0"/>
                <a:ea typeface="Verdana 2" panose="020B0604020202020204" charset="0"/>
                <a:cs typeface="Verdana 2" panose="020B0604020202020204" charset="0"/>
                <a:sym typeface="Helvetica World"/>
              </a:rPr>
              <a:t>climatique</a:t>
            </a:r>
            <a:r>
              <a:rPr lang="en-US" sz="1400" spc="-33" dirty="0">
                <a:solidFill>
                  <a:srgbClr val="FFFFFF"/>
                </a:solidFill>
                <a:latin typeface="Verdana 2" panose="020B0604020202020204" charset="0"/>
                <a:ea typeface="Verdana 2" panose="020B0604020202020204" charset="0"/>
                <a:cs typeface="Verdana 2" panose="020B0604020202020204" charset="0"/>
                <a:sym typeface="Helvetica World"/>
              </a:rPr>
              <a:t>, Direction de </a:t>
            </a:r>
            <a:r>
              <a:rPr lang="en-US" sz="1400" spc="-33" dirty="0" err="1">
                <a:solidFill>
                  <a:srgbClr val="FFFFFF"/>
                </a:solidFill>
                <a:latin typeface="Verdana 2" panose="020B0604020202020204" charset="0"/>
                <a:ea typeface="Verdana 2" panose="020B0604020202020204" charset="0"/>
                <a:cs typeface="Verdana 2" panose="020B0604020202020204" charset="0"/>
                <a:sym typeface="Helvetica World"/>
              </a:rPr>
              <a:t>l'environnement</a:t>
            </a:r>
            <a:r>
              <a:rPr lang="en-US" sz="1400" spc="-33" dirty="0">
                <a:solidFill>
                  <a:srgbClr val="FFFFFF"/>
                </a:solidFill>
                <a:latin typeface="Verdana 2" panose="020B0604020202020204" charset="0"/>
                <a:ea typeface="Verdana 2" panose="020B0604020202020204" charset="0"/>
                <a:cs typeface="Verdana 2" panose="020B0604020202020204" charset="0"/>
                <a:sym typeface="Helvetica World"/>
              </a:rPr>
              <a:t> durable et de </a:t>
            </a:r>
            <a:r>
              <a:rPr lang="en-US" sz="1400" spc="-33" dirty="0" err="1">
                <a:solidFill>
                  <a:srgbClr val="FFFFFF"/>
                </a:solidFill>
                <a:latin typeface="Verdana 2" panose="020B0604020202020204" charset="0"/>
                <a:ea typeface="Verdana 2" panose="020B0604020202020204" charset="0"/>
                <a:cs typeface="Verdana 2" panose="020B0604020202020204" charset="0"/>
                <a:sym typeface="Helvetica World"/>
              </a:rPr>
              <a:t>l'économie</a:t>
            </a:r>
            <a:r>
              <a:rPr lang="en-US" sz="1400" spc="-33" dirty="0">
                <a:solidFill>
                  <a:srgbClr val="FFFFFF"/>
                </a:solidFill>
                <a:latin typeface="Verdana 2" panose="020B0604020202020204" charset="0"/>
                <a:ea typeface="Verdana 2" panose="020B0604020202020204" charset="0"/>
                <a:cs typeface="Verdana 2" panose="020B0604020202020204" charset="0"/>
                <a:sym typeface="Helvetica World"/>
              </a:rPr>
              <a:t> </a:t>
            </a:r>
            <a:r>
              <a:rPr lang="en-US" sz="1400" spc="-33" dirty="0" err="1">
                <a:solidFill>
                  <a:srgbClr val="FFFFFF"/>
                </a:solidFill>
                <a:latin typeface="Verdana 2" panose="020B0604020202020204" charset="0"/>
                <a:ea typeface="Verdana 2" panose="020B0604020202020204" charset="0"/>
                <a:cs typeface="Verdana 2" panose="020B0604020202020204" charset="0"/>
                <a:sym typeface="Helvetica World"/>
              </a:rPr>
              <a:t>bleue</a:t>
            </a:r>
            <a:r>
              <a:rPr lang="en-US" sz="1400" spc="-33" dirty="0">
                <a:solidFill>
                  <a:srgbClr val="FFFFFF"/>
                </a:solidFill>
                <a:latin typeface="Verdana 2" panose="020B0604020202020204" charset="0"/>
                <a:ea typeface="Verdana 2" panose="020B0604020202020204" charset="0"/>
                <a:cs typeface="Verdana 2" panose="020B0604020202020204" charset="0"/>
                <a:sym typeface="Helvetica World"/>
              </a:rPr>
              <a:t>, Commission de </a:t>
            </a:r>
            <a:r>
              <a:rPr lang="en-US" sz="1400" spc="-33" dirty="0" err="1">
                <a:solidFill>
                  <a:srgbClr val="FFFFFF"/>
                </a:solidFill>
                <a:latin typeface="Verdana 2" panose="020B0604020202020204" charset="0"/>
                <a:ea typeface="Verdana 2" panose="020B0604020202020204" charset="0"/>
                <a:cs typeface="Verdana 2" panose="020B0604020202020204" charset="0"/>
                <a:sym typeface="Helvetica World"/>
              </a:rPr>
              <a:t>l'Union</a:t>
            </a:r>
            <a:r>
              <a:rPr lang="en-US" sz="1400" spc="-33" dirty="0">
                <a:solidFill>
                  <a:srgbClr val="FFFFFF"/>
                </a:solidFill>
                <a:latin typeface="Verdana 2" panose="020B0604020202020204" charset="0"/>
                <a:ea typeface="Verdana 2" panose="020B0604020202020204" charset="0"/>
                <a:cs typeface="Verdana 2" panose="020B0604020202020204" charset="0"/>
                <a:sym typeface="Helvetica World"/>
              </a:rPr>
              <a:t> </a:t>
            </a:r>
            <a:r>
              <a:rPr lang="en-US" sz="1400" spc="-33" dirty="0" err="1">
                <a:solidFill>
                  <a:srgbClr val="FFFFFF"/>
                </a:solidFill>
                <a:latin typeface="Verdana 2" panose="020B0604020202020204" charset="0"/>
                <a:ea typeface="Verdana 2" panose="020B0604020202020204" charset="0"/>
                <a:cs typeface="Verdana 2" panose="020B0604020202020204" charset="0"/>
                <a:sym typeface="Helvetica World"/>
              </a:rPr>
              <a:t>africaine</a:t>
            </a:r>
            <a:r>
              <a:rPr lang="en-US" sz="1400" spc="-33" dirty="0">
                <a:solidFill>
                  <a:srgbClr val="FFFFFF"/>
                </a:solidFill>
                <a:latin typeface="Verdana 2" panose="020B0604020202020204" charset="0"/>
                <a:ea typeface="Verdana 2" panose="020B0604020202020204" charset="0"/>
                <a:cs typeface="Verdana 2" panose="020B0604020202020204" charset="0"/>
                <a:sym typeface="Helvetica World"/>
              </a:rPr>
              <a:t> CUA</a:t>
            </a:r>
          </a:p>
        </p:txBody>
      </p:sp>
      <p:sp>
        <p:nvSpPr>
          <p:cNvPr id="21" name="TextBox 15">
            <a:extLst>
              <a:ext uri="{FF2B5EF4-FFF2-40B4-BE49-F238E27FC236}">
                <a16:creationId xmlns:a16="http://schemas.microsoft.com/office/drawing/2014/main" id="{ED341892-A958-F2CB-265B-5CBCBABAFB07}"/>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61</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683413453"/>
              </p:ext>
            </p:extLst>
          </p:nvPr>
        </p:nvGraphicFramePr>
        <p:xfrm>
          <a:off x="1866899" y="2400300"/>
          <a:ext cx="14554202" cy="56564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7736D6A0-E6AE-69E3-9295-629A323646BC}"/>
              </a:ext>
            </a:extLst>
          </p:cNvPr>
          <p:cNvSpPr txBox="1"/>
          <p:nvPr/>
        </p:nvSpPr>
        <p:spPr>
          <a:xfrm>
            <a:off x="1295400" y="301878"/>
            <a:ext cx="15697200" cy="1631152"/>
          </a:xfrm>
          <a:prstGeom prst="rect">
            <a:avLst/>
          </a:prstGeom>
          <a:noFill/>
        </p:spPr>
        <p:txBody>
          <a:bodyPr wrap="square">
            <a:spAutoFit/>
          </a:bodyPr>
          <a:lstStyle/>
          <a:p>
            <a:pPr algn="ctr" defTabSz="1371600">
              <a:lnSpc>
                <a:spcPct val="107000"/>
              </a:lnSpc>
              <a:spcAft>
                <a:spcPts val="1200"/>
              </a:spcAft>
              <a:defRPr/>
            </a:pPr>
            <a:r>
              <a:rPr lang="en-GB" sz="4400" b="1" spc="-97" dirty="0">
                <a:solidFill>
                  <a:srgbClr val="21B0C3"/>
                </a:solidFill>
                <a:latin typeface="Verdana" panose="020B0604030504040204" pitchFamily="34" charset="0"/>
                <a:ea typeface="Verdana" panose="020B0604030504040204" pitchFamily="34" charset="0"/>
                <a:cs typeface="Helvetica World Bold"/>
                <a:sym typeface="Helvetica World Bold"/>
              </a:rPr>
              <a:t>Economy Action Plan for</a:t>
            </a:r>
          </a:p>
          <a:p>
            <a:pPr algn="ctr" defTabSz="1371600">
              <a:lnSpc>
                <a:spcPct val="107000"/>
              </a:lnSpc>
              <a:spcAft>
                <a:spcPts val="1200"/>
              </a:spcAft>
              <a:defRPr/>
            </a:pPr>
            <a:r>
              <a:rPr lang="en-GB" sz="4400" b="1" spc="-97" dirty="0">
                <a:solidFill>
                  <a:srgbClr val="21B0C3"/>
                </a:solidFill>
                <a:latin typeface="Verdana" panose="020B0604030504040204" pitchFamily="34" charset="0"/>
                <a:ea typeface="Verdana" panose="020B0604030504040204" pitchFamily="34" charset="0"/>
                <a:cs typeface="Helvetica World Bold"/>
                <a:sym typeface="Helvetica World Bold"/>
              </a:rPr>
              <a:t>African and Indian Ocean Island States</a:t>
            </a:r>
          </a:p>
        </p:txBody>
      </p:sp>
      <p:sp>
        <p:nvSpPr>
          <p:cNvPr id="2" name="TextBox 1">
            <a:extLst>
              <a:ext uri="{FF2B5EF4-FFF2-40B4-BE49-F238E27FC236}">
                <a16:creationId xmlns:a16="http://schemas.microsoft.com/office/drawing/2014/main" id="{33150634-8080-23EB-982C-E7D18ED42B2A}"/>
              </a:ext>
            </a:extLst>
          </p:cNvPr>
          <p:cNvSpPr txBox="1"/>
          <p:nvPr/>
        </p:nvSpPr>
        <p:spPr>
          <a:xfrm>
            <a:off x="9982200" y="9495139"/>
            <a:ext cx="4191000" cy="707886"/>
          </a:xfrm>
          <a:prstGeom prst="rect">
            <a:avLst/>
          </a:prstGeom>
          <a:noFill/>
        </p:spPr>
        <p:txBody>
          <a:bodyPr wrap="square" rtlCol="0">
            <a:spAutoFit/>
          </a:bodyPr>
          <a:lstStyle/>
          <a:p>
            <a:r>
              <a:rPr lang="en-US" sz="2000" dirty="0">
                <a:latin typeface="Verdana 2" panose="020B0604020202020204" charset="0"/>
                <a:ea typeface="Calibri" panose="020F0502020204030204" pitchFamily="34" charset="0"/>
                <a:cs typeface="Verdana 2" panose="020B0604020202020204" charset="0"/>
              </a:rPr>
              <a:t>Dr Toolseeram Ramjeawon</a:t>
            </a:r>
          </a:p>
          <a:p>
            <a:r>
              <a:rPr lang="en-US" sz="2000" dirty="0">
                <a:latin typeface="Verdana 2" panose="020B0604020202020204" charset="0"/>
                <a:cs typeface="Verdana 2" panose="020B0604020202020204" charset="0"/>
              </a:rPr>
              <a:t>toolseeramramjeawon@gmail.com</a:t>
            </a:r>
            <a:endParaRPr lang="en-MU" sz="2000" dirty="0">
              <a:latin typeface="Verdana 2" panose="020B0604020202020204" charset="0"/>
              <a:cs typeface="Verdana 2" panose="020B0604020202020204" charset="0"/>
            </a:endParaRPr>
          </a:p>
        </p:txBody>
      </p:sp>
      <p:sp>
        <p:nvSpPr>
          <p:cNvPr id="4" name="Freeform 7">
            <a:extLst>
              <a:ext uri="{FF2B5EF4-FFF2-40B4-BE49-F238E27FC236}">
                <a16:creationId xmlns:a16="http://schemas.microsoft.com/office/drawing/2014/main" id="{774F93BF-C4D3-E37D-AD93-22B9CF9A16DF}"/>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8"/>
            <a:stretch>
              <a:fillRect/>
            </a:stretch>
          </a:blipFill>
        </p:spPr>
        <p:txBody>
          <a:bodyPr/>
          <a:lstStyle/>
          <a:p>
            <a:endParaRPr lang="LID4096"/>
          </a:p>
        </p:txBody>
      </p:sp>
      <p:sp>
        <p:nvSpPr>
          <p:cNvPr id="9" name="Freeform 8">
            <a:extLst>
              <a:ext uri="{FF2B5EF4-FFF2-40B4-BE49-F238E27FC236}">
                <a16:creationId xmlns:a16="http://schemas.microsoft.com/office/drawing/2014/main" id="{EE3BFC39-8BF4-751B-3208-324EDB7349E0}"/>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9"/>
            <a:stretch>
              <a:fillRect/>
            </a:stretch>
          </a:blipFill>
        </p:spPr>
        <p:txBody>
          <a:bodyPr/>
          <a:lstStyle/>
          <a:p>
            <a:endParaRPr lang="LID4096"/>
          </a:p>
        </p:txBody>
      </p:sp>
      <p:sp>
        <p:nvSpPr>
          <p:cNvPr id="10" name="Freeform 9">
            <a:extLst>
              <a:ext uri="{FF2B5EF4-FFF2-40B4-BE49-F238E27FC236}">
                <a16:creationId xmlns:a16="http://schemas.microsoft.com/office/drawing/2014/main" id="{59554F55-A8D7-0D39-4348-A11DD3CF9909}"/>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10"/>
            <a:stretch>
              <a:fillRect/>
            </a:stretch>
          </a:blipFill>
        </p:spPr>
        <p:txBody>
          <a:bodyPr/>
          <a:lstStyle/>
          <a:p>
            <a:endParaRPr lang="LID4096"/>
          </a:p>
        </p:txBody>
      </p:sp>
      <p:cxnSp>
        <p:nvCxnSpPr>
          <p:cNvPr id="11" name="Straight Connector 10">
            <a:extLst>
              <a:ext uri="{FF2B5EF4-FFF2-40B4-BE49-F238E27FC236}">
                <a16:creationId xmlns:a16="http://schemas.microsoft.com/office/drawing/2014/main" id="{E0C10EF3-9913-3F06-53AD-11E5D0209894}"/>
              </a:ext>
            </a:extLst>
          </p:cNvPr>
          <p:cNvCxnSpPr>
            <a:cxnSpLocks/>
          </p:cNvCxnSpPr>
          <p:nvPr/>
        </p:nvCxnSpPr>
        <p:spPr>
          <a:xfrm>
            <a:off x="1866899" y="2400300"/>
            <a:ext cx="14554201"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2" name="TextBox 15">
            <a:extLst>
              <a:ext uri="{FF2B5EF4-FFF2-40B4-BE49-F238E27FC236}">
                <a16:creationId xmlns:a16="http://schemas.microsoft.com/office/drawing/2014/main" id="{973CD81A-01A7-AE25-574D-936BE74A58B6}"/>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62</a:t>
            </a: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24F9D6-88FD-73B0-2F69-FEB7E04E164A}"/>
            </a:ext>
          </a:extLst>
        </p:cNvPr>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2249FAE-0C56-DFA9-A95E-A1066081AA16}"/>
              </a:ext>
            </a:extLst>
          </p:cNvPr>
          <p:cNvSpPr>
            <a:spLocks noGrp="1"/>
          </p:cNvSpPr>
          <p:nvPr>
            <p:ph idx="1"/>
          </p:nvPr>
        </p:nvSpPr>
        <p:spPr>
          <a:xfrm>
            <a:off x="1378819" y="2783889"/>
            <a:ext cx="7745331" cy="5691980"/>
          </a:xfrm>
        </p:spPr>
        <p:txBody>
          <a:bodyPr>
            <a:noAutofit/>
          </a:bodyPr>
          <a:lstStyle/>
          <a:p>
            <a:pPr marL="0" indent="0">
              <a:buNone/>
            </a:pPr>
            <a:r>
              <a:rPr lang="en-US" sz="2000" dirty="0">
                <a:latin typeface="Verdana 2" panose="020B0604020202020204" charset="0"/>
                <a:cs typeface="Verdana 2" panose="020B0604020202020204" charset="0"/>
              </a:rPr>
              <a:t>10 principes pour </a:t>
            </a:r>
            <a:r>
              <a:rPr lang="en-US" sz="2000" dirty="0" err="1">
                <a:latin typeface="Verdana 2" panose="020B0604020202020204" charset="0"/>
                <a:cs typeface="Verdana 2" panose="020B0604020202020204" charset="0"/>
              </a:rPr>
              <a:t>une</a:t>
            </a:r>
            <a:r>
              <a:rPr lang="en-US" sz="2000" dirty="0">
                <a:latin typeface="Verdana 2" panose="020B0604020202020204" charset="0"/>
                <a:cs typeface="Verdana 2" panose="020B0604020202020204" charset="0"/>
              </a:rPr>
              <a:t> </a:t>
            </a:r>
            <a:r>
              <a:rPr lang="fr-BE" sz="2000" dirty="0">
                <a:latin typeface="Verdana 2" panose="020B0604020202020204" charset="0"/>
                <a:cs typeface="Verdana 2" panose="020B0604020202020204" charset="0"/>
              </a:rPr>
              <a:t>éco</a:t>
            </a:r>
            <a:r>
              <a:rPr lang="en-US" sz="2000" dirty="0" err="1">
                <a:latin typeface="Verdana 2" panose="020B0604020202020204" charset="0"/>
                <a:cs typeface="Verdana 2" panose="020B0604020202020204" charset="0"/>
              </a:rPr>
              <a:t>nomie</a:t>
            </a:r>
            <a:r>
              <a:rPr lang="en-US" sz="2000" dirty="0">
                <a:latin typeface="Verdana 2" panose="020B0604020202020204" charset="0"/>
                <a:cs typeface="Verdana 2" panose="020B0604020202020204" charset="0"/>
              </a:rPr>
              <a:t> </a:t>
            </a:r>
            <a:r>
              <a:rPr lang="en-US" sz="2000" dirty="0" err="1">
                <a:latin typeface="Verdana 2" panose="020B0604020202020204" charset="0"/>
                <a:cs typeface="Verdana 2" panose="020B0604020202020204" charset="0"/>
              </a:rPr>
              <a:t>circulaire</a:t>
            </a:r>
            <a:r>
              <a:rPr lang="en-US" sz="2000" dirty="0">
                <a:latin typeface="Verdana 2" panose="020B0604020202020204" charset="0"/>
                <a:cs typeface="Verdana 2" panose="020B0604020202020204" charset="0"/>
              </a:rPr>
              <a:t> dans les </a:t>
            </a:r>
            <a:r>
              <a:rPr lang="en-US" sz="2000" dirty="0" err="1">
                <a:latin typeface="Verdana 2" panose="020B0604020202020204" charset="0"/>
                <a:cs typeface="Verdana 2" panose="020B0604020202020204" charset="0"/>
              </a:rPr>
              <a:t>Etats</a:t>
            </a:r>
            <a:r>
              <a:rPr lang="en-US" sz="2000" dirty="0">
                <a:latin typeface="Verdana 2" panose="020B0604020202020204" charset="0"/>
                <a:cs typeface="Verdana 2" panose="020B0604020202020204" charset="0"/>
              </a:rPr>
              <a:t> </a:t>
            </a:r>
            <a:r>
              <a:rPr lang="en-US" sz="2000" dirty="0" err="1">
                <a:latin typeface="Verdana 2" panose="020B0604020202020204" charset="0"/>
                <a:cs typeface="Verdana 2" panose="020B0604020202020204" charset="0"/>
              </a:rPr>
              <a:t>insulaires</a:t>
            </a:r>
            <a:r>
              <a:rPr lang="en-US" sz="2000" dirty="0">
                <a:latin typeface="Verdana 2" panose="020B0604020202020204" charset="0"/>
                <a:cs typeface="Verdana 2" panose="020B0604020202020204" charset="0"/>
              </a:rPr>
              <a:t> </a:t>
            </a:r>
            <a:r>
              <a:rPr lang="en-US" sz="2000" dirty="0" err="1">
                <a:latin typeface="Verdana 2" panose="020B0604020202020204" charset="0"/>
                <a:cs typeface="Verdana 2" panose="020B0604020202020204" charset="0"/>
              </a:rPr>
              <a:t>d’Afrique</a:t>
            </a:r>
            <a:r>
              <a:rPr lang="en-US" sz="2000" dirty="0">
                <a:latin typeface="Verdana 2" panose="020B0604020202020204" charset="0"/>
                <a:cs typeface="Verdana 2" panose="020B0604020202020204" charset="0"/>
              </a:rPr>
              <a:t> et de </a:t>
            </a:r>
            <a:r>
              <a:rPr lang="en-US" sz="2000" dirty="0" err="1">
                <a:latin typeface="Verdana 2" panose="020B0604020202020204" charset="0"/>
                <a:cs typeface="Verdana 2" panose="020B0604020202020204" charset="0"/>
              </a:rPr>
              <a:t>l’Océan</a:t>
            </a:r>
            <a:r>
              <a:rPr lang="en-US" sz="2000" dirty="0">
                <a:latin typeface="Verdana 2" panose="020B0604020202020204" charset="0"/>
                <a:cs typeface="Verdana 2" panose="020B0604020202020204" charset="0"/>
              </a:rPr>
              <a:t> </a:t>
            </a:r>
            <a:r>
              <a:rPr lang="en-US" sz="2000" dirty="0" err="1">
                <a:latin typeface="Verdana 2" panose="020B0604020202020204" charset="0"/>
                <a:cs typeface="Verdana 2" panose="020B0604020202020204" charset="0"/>
              </a:rPr>
              <a:t>Indien</a:t>
            </a:r>
            <a:r>
              <a:rPr lang="en-US" sz="2000" dirty="0">
                <a:latin typeface="Verdana 2" panose="020B0604020202020204" charset="0"/>
                <a:cs typeface="Verdana 2" panose="020B0604020202020204" charset="0"/>
              </a:rPr>
              <a:t> :</a:t>
            </a:r>
          </a:p>
          <a:p>
            <a:pPr marL="0" indent="0">
              <a:buNone/>
            </a:pPr>
            <a:endParaRPr lang="en-US" sz="2000" dirty="0">
              <a:latin typeface="Verdana 2" panose="020B0604020202020204" charset="0"/>
              <a:cs typeface="Verdana 2" panose="020B0604020202020204" charset="0"/>
            </a:endParaRPr>
          </a:p>
          <a:p>
            <a:pPr marL="514350" indent="-514350">
              <a:buAutoNum type="arabicPeriod"/>
            </a:pPr>
            <a:r>
              <a:rPr lang="en-US" sz="2000" dirty="0" err="1">
                <a:latin typeface="Verdana 2" panose="020B0604020202020204" charset="0"/>
                <a:cs typeface="Verdana 2" panose="020B0604020202020204" charset="0"/>
              </a:rPr>
              <a:t>Tenir</a:t>
            </a:r>
            <a:r>
              <a:rPr lang="en-US" sz="2000" dirty="0">
                <a:latin typeface="Verdana 2" panose="020B0604020202020204" charset="0"/>
                <a:cs typeface="Verdana 2" panose="020B0604020202020204" charset="0"/>
              </a:rPr>
              <a:t> </a:t>
            </a:r>
            <a:r>
              <a:rPr lang="en-US" sz="2000" dirty="0" err="1">
                <a:latin typeface="Verdana 2" panose="020B0604020202020204" charset="0"/>
                <a:cs typeface="Verdana 2" panose="020B0604020202020204" charset="0"/>
              </a:rPr>
              <a:t>compte</a:t>
            </a:r>
            <a:r>
              <a:rPr lang="en-US" sz="2000" dirty="0">
                <a:latin typeface="Verdana 2" panose="020B0604020202020204" charset="0"/>
                <a:cs typeface="Verdana 2" panose="020B0604020202020204" charset="0"/>
              </a:rPr>
              <a:t> de la </a:t>
            </a:r>
            <a:r>
              <a:rPr lang="en-US" sz="2000" dirty="0" err="1">
                <a:latin typeface="Verdana 2" panose="020B0604020202020204" charset="0"/>
                <a:cs typeface="Verdana 2" panose="020B0604020202020204" charset="0"/>
              </a:rPr>
              <a:t>hiérarchie</a:t>
            </a:r>
            <a:r>
              <a:rPr lang="en-US" sz="2000" dirty="0">
                <a:latin typeface="Verdana 2" panose="020B0604020202020204" charset="0"/>
                <a:cs typeface="Verdana 2" panose="020B0604020202020204" charset="0"/>
              </a:rPr>
              <a:t> des </a:t>
            </a:r>
            <a:r>
              <a:rPr lang="en-US" sz="2000" dirty="0" err="1">
                <a:latin typeface="Verdana 2" panose="020B0604020202020204" charset="0"/>
                <a:cs typeface="Verdana 2" panose="020B0604020202020204" charset="0"/>
              </a:rPr>
              <a:t>déchets</a:t>
            </a:r>
            <a:endParaRPr lang="en-US" sz="2000" dirty="0">
              <a:latin typeface="Verdana 2" panose="020B0604020202020204" charset="0"/>
              <a:cs typeface="Verdana 2" panose="020B0604020202020204" charset="0"/>
            </a:endParaRPr>
          </a:p>
          <a:p>
            <a:pPr marL="514350" indent="-514350">
              <a:buAutoNum type="arabicPeriod"/>
            </a:pPr>
            <a:r>
              <a:rPr lang="en-US" sz="2000" dirty="0" err="1">
                <a:latin typeface="Verdana 2" panose="020B0604020202020204" charset="0"/>
                <a:cs typeface="Verdana 2" panose="020B0604020202020204" charset="0"/>
              </a:rPr>
              <a:t>Contribuer</a:t>
            </a:r>
            <a:r>
              <a:rPr lang="en-US" sz="2000" dirty="0">
                <a:latin typeface="Verdana 2" panose="020B0604020202020204" charset="0"/>
                <a:cs typeface="Verdana 2" panose="020B0604020202020204" charset="0"/>
              </a:rPr>
              <a:t> à : R</a:t>
            </a:r>
            <a:r>
              <a:rPr lang="fr-BE" sz="2000" dirty="0" err="1">
                <a:latin typeface="Verdana 2" panose="020B0604020202020204" charset="0"/>
                <a:cs typeface="Verdana 2" panose="020B0604020202020204" charset="0"/>
              </a:rPr>
              <a:t>éductio</a:t>
            </a:r>
            <a:r>
              <a:rPr lang="en-US" sz="2000" dirty="0">
                <a:latin typeface="Verdana 2" panose="020B0604020202020204" charset="0"/>
                <a:cs typeface="Verdana 2" panose="020B0604020202020204" charset="0"/>
              </a:rPr>
              <a:t>n</a:t>
            </a:r>
            <a:r>
              <a:rPr lang="fr-BE" sz="2000" dirty="0">
                <a:latin typeface="Verdana 2" panose="020B0604020202020204" charset="0"/>
                <a:cs typeface="Verdana 2" panose="020B0604020202020204" charset="0"/>
              </a:rPr>
              <a:t> de la </a:t>
            </a:r>
            <a:r>
              <a:rPr lang="fr-BE" sz="2000" dirty="0" err="1">
                <a:latin typeface="Verdana 2" panose="020B0604020202020204" charset="0"/>
                <a:cs typeface="Verdana 2" panose="020B0604020202020204" charset="0"/>
              </a:rPr>
              <a:t>pollutio</a:t>
            </a:r>
            <a:r>
              <a:rPr lang="en-US" sz="2000" dirty="0">
                <a:latin typeface="Verdana 2" panose="020B0604020202020204" charset="0"/>
                <a:cs typeface="Verdana 2" panose="020B0604020202020204" charset="0"/>
              </a:rPr>
              <a:t>n des oceans, </a:t>
            </a:r>
            <a:r>
              <a:rPr lang="fr-BE" sz="2000" dirty="0">
                <a:latin typeface="Verdana 2" panose="020B0604020202020204" charset="0"/>
                <a:cs typeface="Verdana 2" panose="020B0604020202020204" charset="0"/>
              </a:rPr>
              <a:t>des GES, de la perte biodiversité et re</a:t>
            </a:r>
            <a:r>
              <a:rPr lang="en-US" sz="2000" dirty="0" err="1">
                <a:latin typeface="Verdana 2" panose="020B0604020202020204" charset="0"/>
                <a:cs typeface="Verdana 2" panose="020B0604020202020204" charset="0"/>
              </a:rPr>
              <a:t>nforcer</a:t>
            </a:r>
            <a:r>
              <a:rPr lang="en-US" sz="2000" dirty="0">
                <a:latin typeface="Verdana 2" panose="020B0604020202020204" charset="0"/>
                <a:cs typeface="Verdana 2" panose="020B0604020202020204" charset="0"/>
              </a:rPr>
              <a:t> la </a:t>
            </a:r>
            <a:r>
              <a:rPr lang="en-US" sz="2000" dirty="0" err="1">
                <a:latin typeface="Verdana 2" panose="020B0604020202020204" charset="0"/>
                <a:cs typeface="Verdana 2" panose="020B0604020202020204" charset="0"/>
              </a:rPr>
              <a:t>capacité</a:t>
            </a:r>
            <a:r>
              <a:rPr lang="en-US" sz="2000" dirty="0">
                <a:latin typeface="Verdana 2" panose="020B0604020202020204" charset="0"/>
                <a:cs typeface="Verdana 2" panose="020B0604020202020204" charset="0"/>
              </a:rPr>
              <a:t> </a:t>
            </a:r>
            <a:r>
              <a:rPr lang="en-US" sz="2000" dirty="0" err="1">
                <a:latin typeface="Verdana 2" panose="020B0604020202020204" charset="0"/>
                <a:cs typeface="Verdana 2" panose="020B0604020202020204" charset="0"/>
              </a:rPr>
              <a:t>d’adaptation</a:t>
            </a:r>
            <a:endParaRPr lang="en-US" sz="2000" dirty="0">
              <a:latin typeface="Verdana 2" panose="020B0604020202020204" charset="0"/>
              <a:cs typeface="Verdana 2" panose="020B0604020202020204" charset="0"/>
            </a:endParaRPr>
          </a:p>
          <a:p>
            <a:pPr marL="514350" indent="-514350">
              <a:buAutoNum type="arabicPeriod"/>
            </a:pPr>
            <a:r>
              <a:rPr lang="fr-FR" sz="2000" dirty="0">
                <a:latin typeface="Verdana 2" panose="020B0604020202020204" charset="0"/>
                <a:cs typeface="Verdana 2" panose="020B0604020202020204" charset="0"/>
              </a:rPr>
              <a:t>Accroître l'indépendance des îles aux importations</a:t>
            </a:r>
          </a:p>
          <a:p>
            <a:pPr marL="514350" indent="-514350">
              <a:buAutoNum type="arabicPeriod"/>
            </a:pPr>
            <a:r>
              <a:rPr lang="fr-FR" sz="2000" dirty="0">
                <a:latin typeface="Verdana 2" panose="020B0604020202020204" charset="0"/>
                <a:cs typeface="Verdana 2" panose="020B0604020202020204" charset="0"/>
              </a:rPr>
              <a:t>Créer des emplois et renforcer les capacités au niveau local</a:t>
            </a:r>
          </a:p>
          <a:p>
            <a:pPr marL="514350" indent="-514350">
              <a:buAutoNum type="arabicPeriod"/>
            </a:pPr>
            <a:r>
              <a:rPr lang="fr-FR" sz="2000" dirty="0">
                <a:latin typeface="Verdana 2" panose="020B0604020202020204" charset="0"/>
                <a:cs typeface="Verdana 2" panose="020B0604020202020204" charset="0"/>
              </a:rPr>
              <a:t>Créer davantage de valeur ajoutée locale</a:t>
            </a:r>
          </a:p>
          <a:p>
            <a:pPr marL="514350" indent="-514350">
              <a:buAutoNum type="arabicPeriod"/>
            </a:pPr>
            <a:r>
              <a:rPr lang="fr-FR" sz="2000" dirty="0">
                <a:latin typeface="Verdana 2" panose="020B0604020202020204" charset="0"/>
                <a:cs typeface="Verdana 2" panose="020B0604020202020204" charset="0"/>
              </a:rPr>
              <a:t>Promouvoir l'efficacité des ressources</a:t>
            </a:r>
          </a:p>
          <a:p>
            <a:pPr marL="514350" indent="-514350">
              <a:buAutoNum type="arabicPeriod"/>
            </a:pPr>
            <a:r>
              <a:rPr lang="fr-FR" sz="2000" dirty="0">
                <a:latin typeface="Verdana 2" panose="020B0604020202020204" charset="0"/>
                <a:cs typeface="Verdana 2" panose="020B0604020202020204" charset="0"/>
              </a:rPr>
              <a:t>Intégrer les minorités</a:t>
            </a:r>
          </a:p>
          <a:p>
            <a:pPr marL="514350" indent="-514350">
              <a:buAutoNum type="arabicPeriod"/>
            </a:pPr>
            <a:r>
              <a:rPr lang="fr-FR" sz="2000" dirty="0">
                <a:latin typeface="Verdana 2" panose="020B0604020202020204" charset="0"/>
                <a:cs typeface="Verdana 2" panose="020B0604020202020204" charset="0"/>
              </a:rPr>
              <a:t>S'appuyer sur les connaissances et les pratiques traditionnelles</a:t>
            </a:r>
          </a:p>
          <a:p>
            <a:pPr marL="514350" indent="-514350">
              <a:buAutoNum type="arabicPeriod"/>
            </a:pPr>
            <a:r>
              <a:rPr lang="fr-FR" sz="2000" dirty="0">
                <a:latin typeface="Verdana 2" panose="020B0604020202020204" charset="0"/>
                <a:cs typeface="Verdana 2" panose="020B0604020202020204" charset="0"/>
              </a:rPr>
              <a:t>Renforcer l'indépendance financière</a:t>
            </a:r>
          </a:p>
          <a:p>
            <a:pPr marL="514350" indent="-514350">
              <a:buAutoNum type="arabicPeriod"/>
            </a:pPr>
            <a:r>
              <a:rPr lang="fr-FR" sz="2000" dirty="0">
                <a:latin typeface="Verdana 2" panose="020B0604020202020204" charset="0"/>
                <a:cs typeface="Verdana 2" panose="020B0604020202020204" charset="0"/>
              </a:rPr>
              <a:t>Promouvoir la collaboration entre les îles</a:t>
            </a:r>
            <a:endParaRPr lang="en-BE" sz="2000" dirty="0">
              <a:latin typeface="Verdana 2" panose="020B0604020202020204" charset="0"/>
              <a:cs typeface="Verdana 2" panose="020B0604020202020204" charset="0"/>
            </a:endParaRPr>
          </a:p>
        </p:txBody>
      </p:sp>
      <p:pic>
        <p:nvPicPr>
          <p:cNvPr id="7" name="Image 6" descr="Une image contenant texte, capture d’écran, Police, logo&#10;&#10;Description générée automatiquement">
            <a:extLst>
              <a:ext uri="{FF2B5EF4-FFF2-40B4-BE49-F238E27FC236}">
                <a16:creationId xmlns:a16="http://schemas.microsoft.com/office/drawing/2014/main" id="{34E411DB-F85C-0DBB-4E61-AF7F1A4070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93392" y="3496280"/>
            <a:ext cx="7324798" cy="4267199"/>
          </a:xfrm>
          <a:prstGeom prst="rect">
            <a:avLst/>
          </a:prstGeom>
        </p:spPr>
      </p:pic>
      <p:sp>
        <p:nvSpPr>
          <p:cNvPr id="8" name="Freeform 7">
            <a:extLst>
              <a:ext uri="{FF2B5EF4-FFF2-40B4-BE49-F238E27FC236}">
                <a16:creationId xmlns:a16="http://schemas.microsoft.com/office/drawing/2014/main" id="{D272CDB3-CBE4-0A88-ADD8-9CFE44F0A2DB}"/>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4"/>
            <a:stretch>
              <a:fillRect/>
            </a:stretch>
          </a:blipFill>
        </p:spPr>
        <p:txBody>
          <a:bodyPr/>
          <a:lstStyle/>
          <a:p>
            <a:endParaRPr lang="LID4096"/>
          </a:p>
        </p:txBody>
      </p:sp>
      <p:sp>
        <p:nvSpPr>
          <p:cNvPr id="9" name="Freeform 8">
            <a:extLst>
              <a:ext uri="{FF2B5EF4-FFF2-40B4-BE49-F238E27FC236}">
                <a16:creationId xmlns:a16="http://schemas.microsoft.com/office/drawing/2014/main" id="{D3EEA9D9-A03E-7ED0-996D-C9349AC0399A}"/>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5"/>
            <a:stretch>
              <a:fillRect/>
            </a:stretch>
          </a:blipFill>
        </p:spPr>
        <p:txBody>
          <a:bodyPr/>
          <a:lstStyle/>
          <a:p>
            <a:endParaRPr lang="LID4096"/>
          </a:p>
        </p:txBody>
      </p:sp>
      <p:sp>
        <p:nvSpPr>
          <p:cNvPr id="10" name="Freeform 9">
            <a:extLst>
              <a:ext uri="{FF2B5EF4-FFF2-40B4-BE49-F238E27FC236}">
                <a16:creationId xmlns:a16="http://schemas.microsoft.com/office/drawing/2014/main" id="{E28EB4E2-7C0C-4403-987A-AB462733B142}"/>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6"/>
            <a:stretch>
              <a:fillRect/>
            </a:stretch>
          </a:blipFill>
        </p:spPr>
        <p:txBody>
          <a:bodyPr/>
          <a:lstStyle/>
          <a:p>
            <a:endParaRPr lang="LID4096"/>
          </a:p>
        </p:txBody>
      </p:sp>
      <p:sp>
        <p:nvSpPr>
          <p:cNvPr id="3" name="Titre 1">
            <a:extLst>
              <a:ext uri="{FF2B5EF4-FFF2-40B4-BE49-F238E27FC236}">
                <a16:creationId xmlns:a16="http://schemas.microsoft.com/office/drawing/2014/main" id="{71532315-2FAC-D59C-5FAB-CD12ECBCD0E4}"/>
              </a:ext>
            </a:extLst>
          </p:cNvPr>
          <p:cNvSpPr txBox="1">
            <a:spLocks/>
          </p:cNvSpPr>
          <p:nvPr/>
        </p:nvSpPr>
        <p:spPr>
          <a:xfrm>
            <a:off x="1392456" y="721936"/>
            <a:ext cx="14498351"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b="1" spc="-97" dirty="0">
                <a:solidFill>
                  <a:srgbClr val="21B0C3"/>
                </a:solidFill>
                <a:latin typeface="Verdana" panose="020B0604030504040204" pitchFamily="34" charset="0"/>
                <a:ea typeface="Verdana" panose="020B0604030504040204" pitchFamily="34" charset="0"/>
                <a:cs typeface="Helvetica World Bold"/>
                <a:sym typeface="Helvetica World Bold"/>
              </a:rPr>
              <a:t>Principes, mission et vision du Plan d’Action </a:t>
            </a:r>
            <a:endParaRPr lang="en-BE" b="1" dirty="0"/>
          </a:p>
        </p:txBody>
      </p:sp>
      <p:cxnSp>
        <p:nvCxnSpPr>
          <p:cNvPr id="4" name="Straight Connector 3">
            <a:extLst>
              <a:ext uri="{FF2B5EF4-FFF2-40B4-BE49-F238E27FC236}">
                <a16:creationId xmlns:a16="http://schemas.microsoft.com/office/drawing/2014/main" id="{9C0D614F-9708-BEEA-1CE0-6EEEB2F612C5}"/>
              </a:ext>
            </a:extLst>
          </p:cNvPr>
          <p:cNvCxnSpPr>
            <a:cxnSpLocks/>
          </p:cNvCxnSpPr>
          <p:nvPr/>
        </p:nvCxnSpPr>
        <p:spPr>
          <a:xfrm>
            <a:off x="1392456" y="2019300"/>
            <a:ext cx="14484714"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TextBox 15">
            <a:extLst>
              <a:ext uri="{FF2B5EF4-FFF2-40B4-BE49-F238E27FC236}">
                <a16:creationId xmlns:a16="http://schemas.microsoft.com/office/drawing/2014/main" id="{5127C443-0EE7-840E-ABD5-9C0E1387E52C}"/>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45</a:t>
            </a:r>
          </a:p>
        </p:txBody>
      </p:sp>
    </p:spTree>
    <p:extLst>
      <p:ext uri="{BB962C8B-B14F-4D97-AF65-F5344CB8AC3E}">
        <p14:creationId xmlns:p14="http://schemas.microsoft.com/office/powerpoint/2010/main" val="31492876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D35A7-BC6E-3A61-6113-B808FFCC309C}"/>
              </a:ext>
            </a:extLst>
          </p:cNvPr>
          <p:cNvSpPr>
            <a:spLocks noGrp="1"/>
          </p:cNvSpPr>
          <p:nvPr>
            <p:ph type="title"/>
          </p:nvPr>
        </p:nvSpPr>
        <p:spPr>
          <a:xfrm>
            <a:off x="1256663" y="494853"/>
            <a:ext cx="15773400" cy="1475510"/>
          </a:xfrm>
        </p:spPr>
        <p:txBody>
          <a:bodyPr>
            <a:normAutofit/>
          </a:bodyPr>
          <a:lstStyle/>
          <a:p>
            <a:pPr algn="ctr" defTabSz="1371600">
              <a:lnSpc>
                <a:spcPct val="107000"/>
              </a:lnSpc>
              <a:spcAft>
                <a:spcPts val="1200"/>
              </a:spcAft>
              <a:defRPr/>
            </a:pPr>
            <a:r>
              <a:rPr lang="en-GB" sz="4400" b="1" spc="-97" dirty="0">
                <a:solidFill>
                  <a:srgbClr val="21B0C3"/>
                </a:solidFill>
                <a:latin typeface="Verdana" panose="020B0604030504040204" pitchFamily="34" charset="0"/>
                <a:ea typeface="Verdana" panose="020B0604030504040204" pitchFamily="34" charset="0"/>
                <a:cs typeface="Helvetica World Bold"/>
                <a:sym typeface="Helvetica World Bold"/>
              </a:rPr>
              <a:t>Categories of Circular Economy Barriers</a:t>
            </a:r>
            <a:endParaRPr lang="en-US" sz="5600" dirty="0">
              <a:solidFill>
                <a:srgbClr val="FF0000"/>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DB1069BD-4FD3-865B-BA79-CDF497331316}"/>
              </a:ext>
            </a:extLst>
          </p:cNvPr>
          <p:cNvPicPr>
            <a:picLocks noChangeAspect="1"/>
          </p:cNvPicPr>
          <p:nvPr/>
        </p:nvPicPr>
        <p:blipFill>
          <a:blip r:embed="rId3"/>
          <a:stretch>
            <a:fillRect/>
          </a:stretch>
        </p:blipFill>
        <p:spPr>
          <a:xfrm>
            <a:off x="1866262" y="1940628"/>
            <a:ext cx="14554201" cy="7885990"/>
          </a:xfrm>
          <a:prstGeom prst="rect">
            <a:avLst/>
          </a:prstGeom>
        </p:spPr>
      </p:pic>
      <p:sp>
        <p:nvSpPr>
          <p:cNvPr id="3" name="TextBox 15">
            <a:extLst>
              <a:ext uri="{FF2B5EF4-FFF2-40B4-BE49-F238E27FC236}">
                <a16:creationId xmlns:a16="http://schemas.microsoft.com/office/drawing/2014/main" id="{A2C19B9D-0FE1-332D-31DA-D7966BBF71B5}"/>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63</a:t>
            </a:r>
          </a:p>
        </p:txBody>
      </p:sp>
      <p:cxnSp>
        <p:nvCxnSpPr>
          <p:cNvPr id="5" name="Straight Connector 4">
            <a:extLst>
              <a:ext uri="{FF2B5EF4-FFF2-40B4-BE49-F238E27FC236}">
                <a16:creationId xmlns:a16="http://schemas.microsoft.com/office/drawing/2014/main" id="{66FF7701-3351-F637-D2D4-E57BD4B5FB03}"/>
              </a:ext>
            </a:extLst>
          </p:cNvPr>
          <p:cNvCxnSpPr>
            <a:cxnSpLocks/>
          </p:cNvCxnSpPr>
          <p:nvPr/>
        </p:nvCxnSpPr>
        <p:spPr>
          <a:xfrm>
            <a:off x="1866262" y="1970363"/>
            <a:ext cx="14554201"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8" name="Freeform 7">
            <a:extLst>
              <a:ext uri="{FF2B5EF4-FFF2-40B4-BE49-F238E27FC236}">
                <a16:creationId xmlns:a16="http://schemas.microsoft.com/office/drawing/2014/main" id="{59347CB0-F13E-15D3-0D3A-7F0C3DE730D1}"/>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4"/>
            <a:stretch>
              <a:fillRect/>
            </a:stretch>
          </a:blipFill>
        </p:spPr>
        <p:txBody>
          <a:bodyPr/>
          <a:lstStyle/>
          <a:p>
            <a:endParaRPr lang="LID4096"/>
          </a:p>
        </p:txBody>
      </p:sp>
      <p:sp>
        <p:nvSpPr>
          <p:cNvPr id="9" name="Freeform 8">
            <a:extLst>
              <a:ext uri="{FF2B5EF4-FFF2-40B4-BE49-F238E27FC236}">
                <a16:creationId xmlns:a16="http://schemas.microsoft.com/office/drawing/2014/main" id="{F14D52D5-A955-7CB1-079B-E16BCBA9741C}"/>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5"/>
            <a:stretch>
              <a:fillRect/>
            </a:stretch>
          </a:blipFill>
        </p:spPr>
        <p:txBody>
          <a:bodyPr/>
          <a:lstStyle/>
          <a:p>
            <a:endParaRPr lang="LID4096"/>
          </a:p>
        </p:txBody>
      </p:sp>
      <p:sp>
        <p:nvSpPr>
          <p:cNvPr id="10" name="Freeform 9">
            <a:extLst>
              <a:ext uri="{FF2B5EF4-FFF2-40B4-BE49-F238E27FC236}">
                <a16:creationId xmlns:a16="http://schemas.microsoft.com/office/drawing/2014/main" id="{1A5BD1AC-7702-A665-8652-94B2B7B71559}"/>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6"/>
            <a:stretch>
              <a:fillRect/>
            </a:stretch>
          </a:blipFill>
        </p:spPr>
        <p:txBody>
          <a:bodyPr/>
          <a:lstStyle/>
          <a:p>
            <a:endParaRPr lang="LID4096"/>
          </a:p>
        </p:txBody>
      </p:sp>
    </p:spTree>
    <p:extLst>
      <p:ext uri="{BB962C8B-B14F-4D97-AF65-F5344CB8AC3E}">
        <p14:creationId xmlns:p14="http://schemas.microsoft.com/office/powerpoint/2010/main" val="21272484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4FBE4-2E2B-7FBA-4ABC-0E42EEDA71A7}"/>
              </a:ext>
            </a:extLst>
          </p:cNvPr>
          <p:cNvSpPr>
            <a:spLocks noGrp="1"/>
          </p:cNvSpPr>
          <p:nvPr>
            <p:ph type="title"/>
          </p:nvPr>
        </p:nvSpPr>
        <p:spPr>
          <a:xfrm>
            <a:off x="1903184" y="991063"/>
            <a:ext cx="14517915" cy="1667625"/>
          </a:xfrm>
        </p:spPr>
        <p:txBody>
          <a:bodyPr>
            <a:normAutofit fontScale="90000"/>
          </a:bodyPr>
          <a:lstStyle/>
          <a:p>
            <a:r>
              <a:rPr lang="en-US" dirty="0">
                <a:solidFill>
                  <a:srgbClr val="FF0000"/>
                </a:solidFill>
              </a:rPr>
              <a:t>              </a:t>
            </a:r>
            <a:r>
              <a:rPr lang="en-GB" sz="4400" b="1" spc="-97" dirty="0">
                <a:solidFill>
                  <a:srgbClr val="21B0C3"/>
                </a:solidFill>
                <a:latin typeface="Verdana" panose="020B0604030504040204" pitchFamily="34" charset="0"/>
                <a:ea typeface="Verdana" panose="020B0604030504040204" pitchFamily="34" charset="0"/>
                <a:cs typeface="Helvetica World Bold"/>
                <a:sym typeface="Helvetica World Bold"/>
              </a:rPr>
              <a:t>Strategic Priority 3</a:t>
            </a:r>
            <a:br>
              <a:rPr lang="en-GB" sz="4400" b="1" spc="-97" dirty="0">
                <a:solidFill>
                  <a:srgbClr val="21B0C3"/>
                </a:solidFill>
                <a:latin typeface="Verdana" panose="020B0604030504040204" pitchFamily="34" charset="0"/>
                <a:ea typeface="Verdana" panose="020B0604030504040204" pitchFamily="34" charset="0"/>
                <a:cs typeface="Helvetica World Bold"/>
                <a:sym typeface="Helvetica World Bold"/>
              </a:rPr>
            </a:br>
            <a:br>
              <a:rPr lang="en-GB" sz="4400" b="1" spc="-97" dirty="0">
                <a:solidFill>
                  <a:srgbClr val="21B0C3"/>
                </a:solidFill>
                <a:latin typeface="Verdana" panose="020B0604030504040204" pitchFamily="34" charset="0"/>
                <a:ea typeface="Verdana" panose="020B0604030504040204" pitchFamily="34" charset="0"/>
                <a:cs typeface="Helvetica World Bold"/>
                <a:sym typeface="Helvetica World Bold"/>
              </a:rPr>
            </a:br>
            <a:r>
              <a:rPr lang="en-GB" sz="4400" b="1" spc="-97" dirty="0">
                <a:solidFill>
                  <a:srgbClr val="21B0C3"/>
                </a:solidFill>
                <a:latin typeface="Verdana" panose="020B0604030504040204" pitchFamily="34" charset="0"/>
                <a:ea typeface="Verdana" panose="020B0604030504040204" pitchFamily="34" charset="0"/>
                <a:cs typeface="Helvetica World Bold"/>
                <a:sym typeface="Helvetica World Bold"/>
              </a:rPr>
              <a:t>   Promoting Circular Trade Policies</a:t>
            </a:r>
            <a:br>
              <a:rPr lang="en-US" dirty="0"/>
            </a:br>
            <a:endParaRPr lang="en-MU" dirty="0"/>
          </a:p>
        </p:txBody>
      </p:sp>
      <p:sp>
        <p:nvSpPr>
          <p:cNvPr id="4" name="TextBox 3">
            <a:extLst>
              <a:ext uri="{FF2B5EF4-FFF2-40B4-BE49-F238E27FC236}">
                <a16:creationId xmlns:a16="http://schemas.microsoft.com/office/drawing/2014/main" id="{32FC9CB7-0083-1B0D-1F79-24D7539DCCDB}"/>
              </a:ext>
            </a:extLst>
          </p:cNvPr>
          <p:cNvSpPr txBox="1"/>
          <p:nvPr/>
        </p:nvSpPr>
        <p:spPr>
          <a:xfrm>
            <a:off x="1903185" y="4229100"/>
            <a:ext cx="14517915" cy="1446550"/>
          </a:xfrm>
          <a:prstGeom prst="rect">
            <a:avLst/>
          </a:prstGeom>
          <a:solidFill>
            <a:schemeClr val="accent6"/>
          </a:solidFill>
        </p:spPr>
        <p:txBody>
          <a:bodyPr wrap="square">
            <a:spAutoFit/>
          </a:bodyPr>
          <a:lstStyle/>
          <a:p>
            <a:pPr algn="ctr"/>
            <a:r>
              <a:rPr lang="en-US" sz="4400" dirty="0">
                <a:latin typeface="Verdana 2" panose="020B0604020202020204" charset="0"/>
                <a:ea typeface="Calibri" panose="020F0502020204030204" pitchFamily="34" charset="0"/>
                <a:cs typeface="Verdana 2" panose="020B0604020202020204" charset="0"/>
              </a:rPr>
              <a:t>Objective : </a:t>
            </a:r>
          </a:p>
          <a:p>
            <a:pPr algn="ctr"/>
            <a:r>
              <a:rPr lang="en-US" sz="4400" dirty="0">
                <a:latin typeface="Verdana 2" panose="020B0604020202020204" charset="0"/>
                <a:ea typeface="Calibri" panose="020F0502020204030204" pitchFamily="34" charset="0"/>
                <a:cs typeface="Verdana 2" panose="020B0604020202020204" charset="0"/>
              </a:rPr>
              <a:t>Remove trade policy obstacles affecting a CE transition</a:t>
            </a:r>
          </a:p>
        </p:txBody>
      </p:sp>
      <p:sp>
        <p:nvSpPr>
          <p:cNvPr id="3" name="TextBox 15">
            <a:extLst>
              <a:ext uri="{FF2B5EF4-FFF2-40B4-BE49-F238E27FC236}">
                <a16:creationId xmlns:a16="http://schemas.microsoft.com/office/drawing/2014/main" id="{2C855B7B-B925-586A-F7E2-63925E3DFE46}"/>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64</a:t>
            </a:r>
          </a:p>
        </p:txBody>
      </p:sp>
      <p:cxnSp>
        <p:nvCxnSpPr>
          <p:cNvPr id="5" name="Straight Connector 4">
            <a:extLst>
              <a:ext uri="{FF2B5EF4-FFF2-40B4-BE49-F238E27FC236}">
                <a16:creationId xmlns:a16="http://schemas.microsoft.com/office/drawing/2014/main" id="{3DDFADAC-9366-8B94-2831-F72D37C4C66E}"/>
              </a:ext>
            </a:extLst>
          </p:cNvPr>
          <p:cNvCxnSpPr>
            <a:cxnSpLocks/>
          </p:cNvCxnSpPr>
          <p:nvPr/>
        </p:nvCxnSpPr>
        <p:spPr>
          <a:xfrm>
            <a:off x="1866899" y="2781300"/>
            <a:ext cx="14554201"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6" name="Freeform 7">
            <a:extLst>
              <a:ext uri="{FF2B5EF4-FFF2-40B4-BE49-F238E27FC236}">
                <a16:creationId xmlns:a16="http://schemas.microsoft.com/office/drawing/2014/main" id="{CD78D8F8-1554-CBE7-A04C-492CAA34F9A6}"/>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3"/>
            <a:stretch>
              <a:fillRect/>
            </a:stretch>
          </a:blipFill>
        </p:spPr>
        <p:txBody>
          <a:bodyPr/>
          <a:lstStyle/>
          <a:p>
            <a:endParaRPr lang="LID4096"/>
          </a:p>
        </p:txBody>
      </p:sp>
      <p:sp>
        <p:nvSpPr>
          <p:cNvPr id="7" name="Freeform 8">
            <a:extLst>
              <a:ext uri="{FF2B5EF4-FFF2-40B4-BE49-F238E27FC236}">
                <a16:creationId xmlns:a16="http://schemas.microsoft.com/office/drawing/2014/main" id="{A617BB64-5B1B-0F8C-B7E5-151238E61484}"/>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4"/>
            <a:stretch>
              <a:fillRect/>
            </a:stretch>
          </a:blipFill>
        </p:spPr>
        <p:txBody>
          <a:bodyPr/>
          <a:lstStyle/>
          <a:p>
            <a:endParaRPr lang="LID4096"/>
          </a:p>
        </p:txBody>
      </p:sp>
      <p:sp>
        <p:nvSpPr>
          <p:cNvPr id="8" name="Freeform 9">
            <a:extLst>
              <a:ext uri="{FF2B5EF4-FFF2-40B4-BE49-F238E27FC236}">
                <a16:creationId xmlns:a16="http://schemas.microsoft.com/office/drawing/2014/main" id="{BB4FF29F-9C5B-C036-63F5-B370FE73491C}"/>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5"/>
            <a:stretch>
              <a:fillRect/>
            </a:stretch>
          </a:blipFill>
        </p:spPr>
        <p:txBody>
          <a:bodyPr/>
          <a:lstStyle/>
          <a:p>
            <a:endParaRPr lang="LID4096"/>
          </a:p>
        </p:txBody>
      </p:sp>
    </p:spTree>
    <p:extLst>
      <p:ext uri="{BB962C8B-B14F-4D97-AF65-F5344CB8AC3E}">
        <p14:creationId xmlns:p14="http://schemas.microsoft.com/office/powerpoint/2010/main" val="33102853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F5F32-6592-6B67-267E-E58F365B5190}"/>
              </a:ext>
            </a:extLst>
          </p:cNvPr>
          <p:cNvSpPr>
            <a:spLocks noGrp="1"/>
          </p:cNvSpPr>
          <p:nvPr>
            <p:ph type="title"/>
          </p:nvPr>
        </p:nvSpPr>
        <p:spPr>
          <a:xfrm>
            <a:off x="838200" y="335092"/>
            <a:ext cx="17154939" cy="1292087"/>
          </a:xfrm>
        </p:spPr>
        <p:txBody>
          <a:bodyPr>
            <a:normAutofit/>
          </a:bodyPr>
          <a:lstStyle/>
          <a:p>
            <a:r>
              <a:rPr lang="en-GB" sz="4000" b="1" spc="-97" dirty="0">
                <a:solidFill>
                  <a:srgbClr val="21B0C3"/>
                </a:solidFill>
                <a:latin typeface="Verdana" panose="020B0604030504040204" pitchFamily="34" charset="0"/>
                <a:ea typeface="Verdana" panose="020B0604030504040204" pitchFamily="34" charset="0"/>
                <a:cs typeface="Helvetica World Bold"/>
                <a:sym typeface="Helvetica World Bold"/>
              </a:rPr>
              <a:t>Broad interlinkages between Trade and Circular Economy</a:t>
            </a:r>
            <a:endParaRPr lang="en-MU" sz="4000" b="1" dirty="0">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CF597735-338C-D9C4-A68B-50CBAA434DBD}"/>
              </a:ext>
            </a:extLst>
          </p:cNvPr>
          <p:cNvPicPr>
            <a:picLocks noChangeAspect="1"/>
          </p:cNvPicPr>
          <p:nvPr/>
        </p:nvPicPr>
        <p:blipFill>
          <a:blip r:embed="rId3"/>
          <a:stretch>
            <a:fillRect/>
          </a:stretch>
        </p:blipFill>
        <p:spPr>
          <a:xfrm>
            <a:off x="1638299" y="1738303"/>
            <a:ext cx="15011400" cy="7679050"/>
          </a:xfrm>
          <a:prstGeom prst="rect">
            <a:avLst/>
          </a:prstGeom>
        </p:spPr>
      </p:pic>
      <p:sp>
        <p:nvSpPr>
          <p:cNvPr id="4" name="Freeform 7">
            <a:extLst>
              <a:ext uri="{FF2B5EF4-FFF2-40B4-BE49-F238E27FC236}">
                <a16:creationId xmlns:a16="http://schemas.microsoft.com/office/drawing/2014/main" id="{CC81B79A-38FB-ADCA-4A7E-D11C2892A34E}"/>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4"/>
            <a:stretch>
              <a:fillRect/>
            </a:stretch>
          </a:blipFill>
        </p:spPr>
        <p:txBody>
          <a:bodyPr/>
          <a:lstStyle/>
          <a:p>
            <a:endParaRPr lang="LID4096"/>
          </a:p>
        </p:txBody>
      </p:sp>
      <p:sp>
        <p:nvSpPr>
          <p:cNvPr id="5" name="Freeform 8">
            <a:extLst>
              <a:ext uri="{FF2B5EF4-FFF2-40B4-BE49-F238E27FC236}">
                <a16:creationId xmlns:a16="http://schemas.microsoft.com/office/drawing/2014/main" id="{CE112FD0-F799-9683-EA81-83BE81D9292D}"/>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5"/>
            <a:stretch>
              <a:fillRect/>
            </a:stretch>
          </a:blipFill>
        </p:spPr>
        <p:txBody>
          <a:bodyPr/>
          <a:lstStyle/>
          <a:p>
            <a:endParaRPr lang="LID4096"/>
          </a:p>
        </p:txBody>
      </p:sp>
      <p:sp>
        <p:nvSpPr>
          <p:cNvPr id="6" name="Freeform 9">
            <a:extLst>
              <a:ext uri="{FF2B5EF4-FFF2-40B4-BE49-F238E27FC236}">
                <a16:creationId xmlns:a16="http://schemas.microsoft.com/office/drawing/2014/main" id="{4B00DC68-7C65-93DA-CBD6-49B3D2169082}"/>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6"/>
            <a:stretch>
              <a:fillRect/>
            </a:stretch>
          </a:blipFill>
        </p:spPr>
        <p:txBody>
          <a:bodyPr/>
          <a:lstStyle/>
          <a:p>
            <a:endParaRPr lang="LID4096"/>
          </a:p>
        </p:txBody>
      </p:sp>
      <p:cxnSp>
        <p:nvCxnSpPr>
          <p:cNvPr id="7" name="Straight Connector 6">
            <a:extLst>
              <a:ext uri="{FF2B5EF4-FFF2-40B4-BE49-F238E27FC236}">
                <a16:creationId xmlns:a16="http://schemas.microsoft.com/office/drawing/2014/main" id="{912DE934-CCC4-AC2D-28EB-91F3C3D517B4}"/>
              </a:ext>
            </a:extLst>
          </p:cNvPr>
          <p:cNvCxnSpPr>
            <a:cxnSpLocks/>
          </p:cNvCxnSpPr>
          <p:nvPr/>
        </p:nvCxnSpPr>
        <p:spPr>
          <a:xfrm>
            <a:off x="1866899" y="1485900"/>
            <a:ext cx="14554201"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8" name="TextBox 15">
            <a:extLst>
              <a:ext uri="{FF2B5EF4-FFF2-40B4-BE49-F238E27FC236}">
                <a16:creationId xmlns:a16="http://schemas.microsoft.com/office/drawing/2014/main" id="{CABF3B19-3D93-82EF-9612-C6041650207C}"/>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65</a:t>
            </a:r>
          </a:p>
        </p:txBody>
      </p:sp>
    </p:spTree>
    <p:extLst>
      <p:ext uri="{BB962C8B-B14F-4D97-AF65-F5344CB8AC3E}">
        <p14:creationId xmlns:p14="http://schemas.microsoft.com/office/powerpoint/2010/main" val="34840423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FB649-0B53-355A-A665-F607EEFCBBD1}"/>
              </a:ext>
            </a:extLst>
          </p:cNvPr>
          <p:cNvSpPr>
            <a:spLocks noGrp="1"/>
          </p:cNvSpPr>
          <p:nvPr>
            <p:ph type="title"/>
          </p:nvPr>
        </p:nvSpPr>
        <p:spPr>
          <a:xfrm>
            <a:off x="1981199" y="114611"/>
            <a:ext cx="14554202" cy="1988345"/>
          </a:xfrm>
        </p:spPr>
        <p:txBody>
          <a:bodyPr>
            <a:normAutofit/>
          </a:bodyPr>
          <a:lstStyle/>
          <a:p>
            <a:r>
              <a:rPr lang="en-GB" sz="4000" b="1" spc="-97" dirty="0">
                <a:solidFill>
                  <a:srgbClr val="21B0C3"/>
                </a:solidFill>
                <a:latin typeface="Verdana" panose="020B0604030504040204" pitchFamily="34" charset="0"/>
                <a:ea typeface="Verdana" panose="020B0604030504040204" pitchFamily="34" charset="0"/>
                <a:cs typeface="Helvetica World Bold"/>
                <a:sym typeface="Helvetica World Bold"/>
              </a:rPr>
              <a:t>Trade Policy </a:t>
            </a:r>
            <a:r>
              <a:rPr lang="fr-FR" sz="4000" b="1" spc="-97" dirty="0">
                <a:solidFill>
                  <a:srgbClr val="21B0C3"/>
                </a:solidFill>
                <a:latin typeface="Verdana" panose="020B0604030504040204" pitchFamily="34" charset="0"/>
                <a:ea typeface="Verdana" panose="020B0604030504040204" pitchFamily="34" charset="0"/>
                <a:cs typeface="Helvetica World Bold"/>
                <a:sym typeface="Helvetica World Bold"/>
              </a:rPr>
              <a:t>Obstacles </a:t>
            </a:r>
            <a:r>
              <a:rPr lang="fr-FR" sz="4000" b="1" spc="-97" dirty="0" err="1">
                <a:solidFill>
                  <a:srgbClr val="21B0C3"/>
                </a:solidFill>
                <a:latin typeface="Verdana" panose="020B0604030504040204" pitchFamily="34" charset="0"/>
                <a:ea typeface="Verdana" panose="020B0604030504040204" pitchFamily="34" charset="0"/>
                <a:cs typeface="Helvetica World Bold"/>
                <a:sym typeface="Helvetica World Bold"/>
              </a:rPr>
              <a:t>affecting</a:t>
            </a:r>
            <a:r>
              <a:rPr lang="fr-FR" sz="4000" b="1" spc="-97" dirty="0">
                <a:solidFill>
                  <a:srgbClr val="21B0C3"/>
                </a:solidFill>
                <a:latin typeface="Verdana" panose="020B0604030504040204" pitchFamily="34" charset="0"/>
                <a:ea typeface="Verdana" panose="020B0604030504040204" pitchFamily="34" charset="0"/>
                <a:cs typeface="Helvetica World Bold"/>
                <a:sym typeface="Helvetica World Bold"/>
              </a:rPr>
              <a:t> a CE Transition</a:t>
            </a:r>
            <a:br>
              <a:rPr lang="en-US" sz="4000" dirty="0">
                <a:latin typeface="Verdana" panose="020B0604030504040204" pitchFamily="34" charset="0"/>
                <a:ea typeface="Verdana" panose="020B0604030504040204" pitchFamily="34" charset="0"/>
              </a:rPr>
            </a:br>
            <a:endParaRPr lang="en-MU" sz="4000" dirty="0">
              <a:latin typeface="Verdana" panose="020B0604030504040204" pitchFamily="34" charset="0"/>
              <a:ea typeface="Verdana" panose="020B0604030504040204" pitchFamily="34" charset="0"/>
            </a:endParaRPr>
          </a:p>
        </p:txBody>
      </p:sp>
      <p:sp>
        <p:nvSpPr>
          <p:cNvPr id="7" name="TextBox 6">
            <a:extLst>
              <a:ext uri="{FF2B5EF4-FFF2-40B4-BE49-F238E27FC236}">
                <a16:creationId xmlns:a16="http://schemas.microsoft.com/office/drawing/2014/main" id="{85906616-0729-59AC-11AD-837E516E90E6}"/>
              </a:ext>
            </a:extLst>
          </p:cNvPr>
          <p:cNvSpPr txBox="1"/>
          <p:nvPr/>
        </p:nvSpPr>
        <p:spPr>
          <a:xfrm>
            <a:off x="0" y="1571352"/>
            <a:ext cx="18105120" cy="1754326"/>
          </a:xfrm>
          <a:prstGeom prst="rect">
            <a:avLst/>
          </a:prstGeom>
          <a:noFill/>
        </p:spPr>
        <p:txBody>
          <a:bodyPr wrap="square" rtlCol="0">
            <a:spAutoFit/>
          </a:bodyPr>
          <a:lstStyle/>
          <a:p>
            <a:pPr marL="1114425" lvl="1" indent="-428625">
              <a:buFont typeface="Arial" panose="020B0604020202020204" pitchFamily="34" charset="0"/>
              <a:buChar char="•"/>
            </a:pPr>
            <a:endParaRPr lang="en-US" sz="2700" dirty="0">
              <a:latin typeface="Calibri" panose="020F0502020204030204" pitchFamily="34" charset="0"/>
              <a:ea typeface="Calibri" panose="020F0502020204030204" pitchFamily="34" charset="0"/>
              <a:cs typeface="Calibri" panose="020F0502020204030204" pitchFamily="34" charset="0"/>
            </a:endParaRPr>
          </a:p>
          <a:p>
            <a:pPr marL="1114425" lvl="1" indent="-428625">
              <a:buFont typeface="Arial" panose="020B0604020202020204" pitchFamily="34" charset="0"/>
              <a:buChar char="•"/>
            </a:pPr>
            <a:endParaRPr lang="en-US" sz="2700" dirty="0">
              <a:latin typeface="Calibri" panose="020F0502020204030204" pitchFamily="34" charset="0"/>
              <a:ea typeface="Calibri" panose="020F0502020204030204" pitchFamily="34" charset="0"/>
              <a:cs typeface="Calibri" panose="020F0502020204030204" pitchFamily="34" charset="0"/>
            </a:endParaRPr>
          </a:p>
          <a:p>
            <a:pPr marL="428625" indent="-428625">
              <a:buFont typeface="Arial" panose="020B0604020202020204" pitchFamily="34" charset="0"/>
              <a:buChar char="•"/>
            </a:pPr>
            <a:endParaRPr lang="en-US" sz="2700" dirty="0">
              <a:latin typeface="Calibri" panose="020F0502020204030204" pitchFamily="34" charset="0"/>
              <a:ea typeface="Calibri" panose="020F0502020204030204" pitchFamily="34" charset="0"/>
              <a:cs typeface="Calibri" panose="020F0502020204030204" pitchFamily="34" charset="0"/>
            </a:endParaRPr>
          </a:p>
          <a:p>
            <a:endParaRPr lang="en-MU" sz="2700" dirty="0"/>
          </a:p>
        </p:txBody>
      </p:sp>
      <p:sp>
        <p:nvSpPr>
          <p:cNvPr id="3" name="TextBox 2">
            <a:extLst>
              <a:ext uri="{FF2B5EF4-FFF2-40B4-BE49-F238E27FC236}">
                <a16:creationId xmlns:a16="http://schemas.microsoft.com/office/drawing/2014/main" id="{4B5B27A5-275F-DD8A-E433-4EAFFD5551E1}"/>
              </a:ext>
            </a:extLst>
          </p:cNvPr>
          <p:cNvSpPr txBox="1"/>
          <p:nvPr/>
        </p:nvSpPr>
        <p:spPr>
          <a:xfrm>
            <a:off x="1981200" y="2722741"/>
            <a:ext cx="14554202" cy="1815882"/>
          </a:xfrm>
          <a:prstGeom prst="rect">
            <a:avLst/>
          </a:prstGeom>
          <a:solidFill>
            <a:schemeClr val="accent5"/>
          </a:solidFill>
        </p:spPr>
        <p:txBody>
          <a:bodyPr wrap="square" rtlCol="0">
            <a:spAutoFit/>
          </a:bodyPr>
          <a:lstStyle/>
          <a:p>
            <a:r>
              <a:rPr lang="en-US" sz="2800" b="1" dirty="0">
                <a:latin typeface="Verdana 2" panose="020B0604020202020204" charset="0"/>
                <a:ea typeface="Calibri" panose="020F0502020204030204" pitchFamily="34" charset="0"/>
                <a:cs typeface="Verdana 2" panose="020B0604020202020204" charset="0"/>
              </a:rPr>
              <a:t>Classification of end-of-life products, including waste, scrap and secondary materials</a:t>
            </a:r>
          </a:p>
          <a:p>
            <a:r>
              <a:rPr lang="en-US" sz="2800" b="1" dirty="0">
                <a:latin typeface="Verdana 2" panose="020B0604020202020204" charset="0"/>
                <a:ea typeface="Calibri" panose="020F0502020204030204" pitchFamily="34" charset="0"/>
                <a:cs typeface="Verdana 2" panose="020B0604020202020204" charset="0"/>
              </a:rPr>
              <a:t>       -  product classification may differ from country to country</a:t>
            </a:r>
          </a:p>
          <a:p>
            <a:r>
              <a:rPr lang="en-US" sz="2800" b="1" dirty="0">
                <a:latin typeface="Verdana 2" panose="020B0604020202020204" charset="0"/>
                <a:ea typeface="Calibri" panose="020F0502020204030204" pitchFamily="34" charset="0"/>
                <a:cs typeface="Verdana 2" panose="020B0604020202020204" charset="0"/>
              </a:rPr>
              <a:t>        - HS Codes do no distinguish circular goods and also make no distinction between hazardous and non-hazardous wastes</a:t>
            </a:r>
            <a:endParaRPr lang="en-MU" sz="2800" b="1" dirty="0">
              <a:latin typeface="Verdana 2" panose="020B0604020202020204" charset="0"/>
              <a:ea typeface="Calibri" panose="020F0502020204030204" pitchFamily="34" charset="0"/>
              <a:cs typeface="Verdana 2" panose="020B0604020202020204" charset="0"/>
            </a:endParaRPr>
          </a:p>
        </p:txBody>
      </p:sp>
      <p:sp>
        <p:nvSpPr>
          <p:cNvPr id="4" name="TextBox 3">
            <a:extLst>
              <a:ext uri="{FF2B5EF4-FFF2-40B4-BE49-F238E27FC236}">
                <a16:creationId xmlns:a16="http://schemas.microsoft.com/office/drawing/2014/main" id="{FF53FB45-A18A-976B-728E-0A4DE342B58B}"/>
              </a:ext>
            </a:extLst>
          </p:cNvPr>
          <p:cNvSpPr txBox="1"/>
          <p:nvPr/>
        </p:nvSpPr>
        <p:spPr>
          <a:xfrm>
            <a:off x="1981200" y="6246564"/>
            <a:ext cx="14554202" cy="954107"/>
          </a:xfrm>
          <a:prstGeom prst="rect">
            <a:avLst/>
          </a:prstGeom>
          <a:solidFill>
            <a:schemeClr val="accent5"/>
          </a:solidFill>
        </p:spPr>
        <p:txBody>
          <a:bodyPr wrap="square" rtlCol="0">
            <a:spAutoFit/>
          </a:bodyPr>
          <a:lstStyle/>
          <a:p>
            <a:r>
              <a:rPr lang="en-US" sz="2800" b="1" dirty="0">
                <a:latin typeface="Verdana 2" panose="020B0604020202020204" charset="0"/>
                <a:ea typeface="Calibri" panose="020F0502020204030204" pitchFamily="34" charset="0"/>
                <a:cs typeface="Verdana 2" panose="020B0604020202020204" charset="0"/>
              </a:rPr>
              <a:t>Quantitative restrictions/bans</a:t>
            </a:r>
          </a:p>
          <a:p>
            <a:r>
              <a:rPr lang="en-US" sz="2800" b="1" dirty="0">
                <a:latin typeface="Verdana 2" panose="020B0604020202020204" charset="0"/>
                <a:ea typeface="Calibri" panose="020F0502020204030204" pitchFamily="34" charset="0"/>
                <a:cs typeface="Verdana 2" panose="020B0604020202020204" charset="0"/>
              </a:rPr>
              <a:t>      - mostly on hazardous waste, plastic waste, unsorted paper waste and  metal waste</a:t>
            </a:r>
            <a:endParaRPr lang="en-MU" sz="2800" b="1" dirty="0">
              <a:latin typeface="Verdana 2" panose="020B0604020202020204" charset="0"/>
              <a:ea typeface="Calibri" panose="020F0502020204030204" pitchFamily="34" charset="0"/>
              <a:cs typeface="Verdana 2" panose="020B0604020202020204" charset="0"/>
            </a:endParaRPr>
          </a:p>
        </p:txBody>
      </p:sp>
      <p:sp>
        <p:nvSpPr>
          <p:cNvPr id="8" name="TextBox 7">
            <a:extLst>
              <a:ext uri="{FF2B5EF4-FFF2-40B4-BE49-F238E27FC236}">
                <a16:creationId xmlns:a16="http://schemas.microsoft.com/office/drawing/2014/main" id="{2BE9D028-4B6B-FEB7-0D1F-7A414EEE82CA}"/>
              </a:ext>
            </a:extLst>
          </p:cNvPr>
          <p:cNvSpPr txBox="1"/>
          <p:nvPr/>
        </p:nvSpPr>
        <p:spPr>
          <a:xfrm>
            <a:off x="1981200" y="4700096"/>
            <a:ext cx="14554202" cy="1384995"/>
          </a:xfrm>
          <a:prstGeom prst="rect">
            <a:avLst/>
          </a:prstGeom>
          <a:solidFill>
            <a:schemeClr val="accent6"/>
          </a:solidFill>
        </p:spPr>
        <p:txBody>
          <a:bodyPr wrap="square" rtlCol="0">
            <a:spAutoFit/>
          </a:bodyPr>
          <a:lstStyle/>
          <a:p>
            <a:r>
              <a:rPr lang="en-US" sz="2800" b="1" dirty="0">
                <a:latin typeface="Verdana 2" panose="020B0604020202020204" charset="0"/>
                <a:ea typeface="Calibri" panose="020F0502020204030204" pitchFamily="34" charset="0"/>
                <a:cs typeface="Verdana 2" panose="020B0604020202020204" charset="0"/>
              </a:rPr>
              <a:t>Regulations, standards or conformity assessment procedures</a:t>
            </a:r>
          </a:p>
          <a:p>
            <a:r>
              <a:rPr lang="en-US" sz="2800" b="1" dirty="0">
                <a:latin typeface="Verdana 2" panose="020B0604020202020204" charset="0"/>
                <a:ea typeface="Calibri" panose="020F0502020204030204" pitchFamily="34" charset="0"/>
                <a:cs typeface="Verdana 2" panose="020B0604020202020204" charset="0"/>
              </a:rPr>
              <a:t>        - differences across jurisdictions, lack of mutually recognized definitions</a:t>
            </a:r>
          </a:p>
          <a:p>
            <a:r>
              <a:rPr lang="en-US" sz="2800" b="1" dirty="0">
                <a:latin typeface="Verdana 2" panose="020B0604020202020204" charset="0"/>
                <a:ea typeface="Calibri" panose="020F0502020204030204" pitchFamily="34" charset="0"/>
                <a:cs typeface="Verdana 2" panose="020B0604020202020204" charset="0"/>
              </a:rPr>
              <a:t>         - increasing complexity of regulatory compliance for transboundary shipment of waste</a:t>
            </a:r>
            <a:endParaRPr lang="en-MU" sz="2800" b="1" dirty="0">
              <a:latin typeface="Verdana 2" panose="020B0604020202020204" charset="0"/>
              <a:ea typeface="Calibri" panose="020F0502020204030204" pitchFamily="34" charset="0"/>
              <a:cs typeface="Verdana 2" panose="020B0604020202020204" charset="0"/>
            </a:endParaRPr>
          </a:p>
        </p:txBody>
      </p:sp>
      <p:sp>
        <p:nvSpPr>
          <p:cNvPr id="9" name="TextBox 8">
            <a:extLst>
              <a:ext uri="{FF2B5EF4-FFF2-40B4-BE49-F238E27FC236}">
                <a16:creationId xmlns:a16="http://schemas.microsoft.com/office/drawing/2014/main" id="{4871F1D6-56D3-E4B2-9FDF-F14BD6139460}"/>
              </a:ext>
            </a:extLst>
          </p:cNvPr>
          <p:cNvSpPr txBox="1"/>
          <p:nvPr/>
        </p:nvSpPr>
        <p:spPr>
          <a:xfrm>
            <a:off x="1981200" y="8731530"/>
            <a:ext cx="14554202" cy="523220"/>
          </a:xfrm>
          <a:prstGeom prst="rect">
            <a:avLst/>
          </a:prstGeom>
          <a:solidFill>
            <a:schemeClr val="accent6"/>
          </a:solidFill>
        </p:spPr>
        <p:txBody>
          <a:bodyPr wrap="square" rtlCol="0">
            <a:spAutoFit/>
          </a:bodyPr>
          <a:lstStyle/>
          <a:p>
            <a:r>
              <a:rPr lang="en-US" sz="2800" b="1" dirty="0">
                <a:latin typeface="Verdana 2" panose="020B0604020202020204" charset="0"/>
                <a:ea typeface="Calibri" panose="020F0502020204030204" pitchFamily="34" charset="0"/>
                <a:cs typeface="Verdana 2" panose="020B0604020202020204" charset="0"/>
              </a:rPr>
              <a:t>Subsidies : Fossil fuel subsidies, subsidies to plastic production, </a:t>
            </a:r>
            <a:r>
              <a:rPr lang="en-US" sz="2800" b="1" dirty="0" err="1">
                <a:latin typeface="Verdana 2" panose="020B0604020202020204" charset="0"/>
                <a:ea typeface="Calibri" panose="020F0502020204030204" pitchFamily="34" charset="0"/>
                <a:cs typeface="Verdana 2" panose="020B0604020202020204" charset="0"/>
              </a:rPr>
              <a:t>etc</a:t>
            </a:r>
            <a:endParaRPr lang="en-MU" sz="2800" b="1" dirty="0">
              <a:latin typeface="Verdana 2" panose="020B0604020202020204" charset="0"/>
              <a:ea typeface="Calibri" panose="020F0502020204030204" pitchFamily="34" charset="0"/>
              <a:cs typeface="Verdana 2" panose="020B0604020202020204" charset="0"/>
            </a:endParaRPr>
          </a:p>
        </p:txBody>
      </p:sp>
      <p:sp>
        <p:nvSpPr>
          <p:cNvPr id="10" name="TextBox 9">
            <a:extLst>
              <a:ext uri="{FF2B5EF4-FFF2-40B4-BE49-F238E27FC236}">
                <a16:creationId xmlns:a16="http://schemas.microsoft.com/office/drawing/2014/main" id="{020A32E1-A265-F408-AFED-F1CF7FBF79E7}"/>
              </a:ext>
            </a:extLst>
          </p:cNvPr>
          <p:cNvSpPr txBox="1"/>
          <p:nvPr/>
        </p:nvSpPr>
        <p:spPr>
          <a:xfrm>
            <a:off x="1981200" y="7362144"/>
            <a:ext cx="14554202" cy="523220"/>
          </a:xfrm>
          <a:prstGeom prst="rect">
            <a:avLst/>
          </a:prstGeom>
          <a:solidFill>
            <a:schemeClr val="accent6"/>
          </a:solidFill>
        </p:spPr>
        <p:txBody>
          <a:bodyPr wrap="square" rtlCol="0">
            <a:spAutoFit/>
          </a:bodyPr>
          <a:lstStyle/>
          <a:p>
            <a:r>
              <a:rPr lang="en-US" sz="2800" b="1" dirty="0">
                <a:latin typeface="Verdana 2" panose="020B0604020202020204" charset="0"/>
                <a:ea typeface="Calibri" panose="020F0502020204030204" pitchFamily="34" charset="0"/>
                <a:cs typeface="Verdana 2" panose="020B0604020202020204" charset="0"/>
              </a:rPr>
              <a:t>Export restrictions on waste and scrap    </a:t>
            </a:r>
            <a:endParaRPr lang="en-MU" sz="2800" b="1" dirty="0">
              <a:latin typeface="Verdana 2" panose="020B0604020202020204" charset="0"/>
              <a:ea typeface="Calibri" panose="020F0502020204030204" pitchFamily="34" charset="0"/>
              <a:cs typeface="Verdana 2" panose="020B0604020202020204" charset="0"/>
            </a:endParaRPr>
          </a:p>
        </p:txBody>
      </p:sp>
      <p:sp>
        <p:nvSpPr>
          <p:cNvPr id="11" name="TextBox 10">
            <a:extLst>
              <a:ext uri="{FF2B5EF4-FFF2-40B4-BE49-F238E27FC236}">
                <a16:creationId xmlns:a16="http://schemas.microsoft.com/office/drawing/2014/main" id="{A9471103-7546-F089-20E5-B8D8922B043D}"/>
              </a:ext>
            </a:extLst>
          </p:cNvPr>
          <p:cNvSpPr txBox="1"/>
          <p:nvPr/>
        </p:nvSpPr>
        <p:spPr>
          <a:xfrm>
            <a:off x="1981200" y="1943100"/>
            <a:ext cx="14554202" cy="523220"/>
          </a:xfrm>
          <a:prstGeom prst="rect">
            <a:avLst/>
          </a:prstGeom>
          <a:solidFill>
            <a:schemeClr val="accent6"/>
          </a:solidFill>
        </p:spPr>
        <p:txBody>
          <a:bodyPr wrap="square" rtlCol="0">
            <a:spAutoFit/>
          </a:bodyPr>
          <a:lstStyle/>
          <a:p>
            <a:r>
              <a:rPr lang="en-US" sz="2800" b="1" dirty="0">
                <a:latin typeface="Verdana 2" panose="020B0604020202020204" charset="0"/>
                <a:ea typeface="Calibri" panose="020F0502020204030204" pitchFamily="34" charset="0"/>
                <a:cs typeface="Verdana 2" panose="020B0604020202020204" charset="0"/>
              </a:rPr>
              <a:t>Lack of an internationally agreed definition of what constitutes goods related to the CE</a:t>
            </a:r>
            <a:endParaRPr lang="en-MU" sz="2800" b="1" dirty="0">
              <a:latin typeface="Verdana 2" panose="020B0604020202020204" charset="0"/>
              <a:ea typeface="Calibri" panose="020F0502020204030204" pitchFamily="34" charset="0"/>
              <a:cs typeface="Verdana 2" panose="020B0604020202020204" charset="0"/>
            </a:endParaRPr>
          </a:p>
        </p:txBody>
      </p:sp>
      <p:sp>
        <p:nvSpPr>
          <p:cNvPr id="5" name="TextBox 4">
            <a:extLst>
              <a:ext uri="{FF2B5EF4-FFF2-40B4-BE49-F238E27FC236}">
                <a16:creationId xmlns:a16="http://schemas.microsoft.com/office/drawing/2014/main" id="{2CBA1936-12BE-7756-33B2-14CD4B929290}"/>
              </a:ext>
            </a:extLst>
          </p:cNvPr>
          <p:cNvSpPr txBox="1"/>
          <p:nvPr/>
        </p:nvSpPr>
        <p:spPr>
          <a:xfrm>
            <a:off x="1981200" y="8046837"/>
            <a:ext cx="14554202" cy="523220"/>
          </a:xfrm>
          <a:prstGeom prst="rect">
            <a:avLst/>
          </a:prstGeom>
          <a:solidFill>
            <a:schemeClr val="accent5"/>
          </a:solidFill>
        </p:spPr>
        <p:txBody>
          <a:bodyPr wrap="square" rtlCol="0">
            <a:spAutoFit/>
          </a:bodyPr>
          <a:lstStyle/>
          <a:p>
            <a:r>
              <a:rPr lang="en-US" sz="2800" b="1" dirty="0">
                <a:latin typeface="Verdana 2" panose="020B0604020202020204" charset="0"/>
                <a:ea typeface="Calibri" panose="020F0502020204030204" pitchFamily="34" charset="0"/>
                <a:cs typeface="Verdana 2" panose="020B0604020202020204" charset="0"/>
              </a:rPr>
              <a:t>Tariffs on recycled goods   </a:t>
            </a:r>
            <a:endParaRPr lang="en-MU" sz="2800" b="1" dirty="0">
              <a:latin typeface="Verdana 2" panose="020B0604020202020204" charset="0"/>
              <a:ea typeface="Calibri" panose="020F0502020204030204" pitchFamily="34" charset="0"/>
              <a:cs typeface="Verdana 2" panose="020B0604020202020204" charset="0"/>
            </a:endParaRPr>
          </a:p>
        </p:txBody>
      </p:sp>
      <p:cxnSp>
        <p:nvCxnSpPr>
          <p:cNvPr id="6" name="Straight Connector 5">
            <a:extLst>
              <a:ext uri="{FF2B5EF4-FFF2-40B4-BE49-F238E27FC236}">
                <a16:creationId xmlns:a16="http://schemas.microsoft.com/office/drawing/2014/main" id="{704C0FF1-0614-E860-7BE8-177E202EEB22}"/>
              </a:ext>
            </a:extLst>
          </p:cNvPr>
          <p:cNvCxnSpPr>
            <a:cxnSpLocks/>
          </p:cNvCxnSpPr>
          <p:nvPr/>
        </p:nvCxnSpPr>
        <p:spPr>
          <a:xfrm>
            <a:off x="1981200" y="1571352"/>
            <a:ext cx="14554201"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3" name="Freeform 7">
            <a:extLst>
              <a:ext uri="{FF2B5EF4-FFF2-40B4-BE49-F238E27FC236}">
                <a16:creationId xmlns:a16="http://schemas.microsoft.com/office/drawing/2014/main" id="{C06F25D7-1AC4-86D4-70FD-B7AF1162634D}"/>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3"/>
            <a:stretch>
              <a:fillRect/>
            </a:stretch>
          </a:blipFill>
        </p:spPr>
        <p:txBody>
          <a:bodyPr/>
          <a:lstStyle/>
          <a:p>
            <a:endParaRPr lang="LID4096"/>
          </a:p>
        </p:txBody>
      </p:sp>
      <p:sp>
        <p:nvSpPr>
          <p:cNvPr id="14" name="Freeform 8">
            <a:extLst>
              <a:ext uri="{FF2B5EF4-FFF2-40B4-BE49-F238E27FC236}">
                <a16:creationId xmlns:a16="http://schemas.microsoft.com/office/drawing/2014/main" id="{7D479DAA-B7D7-465A-BAEF-D50C8EE48654}"/>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4"/>
            <a:stretch>
              <a:fillRect/>
            </a:stretch>
          </a:blipFill>
        </p:spPr>
        <p:txBody>
          <a:bodyPr/>
          <a:lstStyle/>
          <a:p>
            <a:endParaRPr lang="LID4096"/>
          </a:p>
        </p:txBody>
      </p:sp>
      <p:sp>
        <p:nvSpPr>
          <p:cNvPr id="15" name="Freeform 9">
            <a:extLst>
              <a:ext uri="{FF2B5EF4-FFF2-40B4-BE49-F238E27FC236}">
                <a16:creationId xmlns:a16="http://schemas.microsoft.com/office/drawing/2014/main" id="{AEC70699-57B7-7637-2BB3-9BD7ACAC7BB7}"/>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5"/>
            <a:stretch>
              <a:fillRect/>
            </a:stretch>
          </a:blipFill>
        </p:spPr>
        <p:txBody>
          <a:bodyPr/>
          <a:lstStyle/>
          <a:p>
            <a:endParaRPr lang="LID4096"/>
          </a:p>
        </p:txBody>
      </p:sp>
      <p:sp>
        <p:nvSpPr>
          <p:cNvPr id="16" name="TextBox 15">
            <a:extLst>
              <a:ext uri="{FF2B5EF4-FFF2-40B4-BE49-F238E27FC236}">
                <a16:creationId xmlns:a16="http://schemas.microsoft.com/office/drawing/2014/main" id="{265D6624-2241-13B8-4A5E-7299ABF519CB}"/>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66</a:t>
            </a:r>
          </a:p>
        </p:txBody>
      </p:sp>
    </p:spTree>
    <p:extLst>
      <p:ext uri="{BB962C8B-B14F-4D97-AF65-F5344CB8AC3E}">
        <p14:creationId xmlns:p14="http://schemas.microsoft.com/office/powerpoint/2010/main" val="22482384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A9C0F-8C8F-9D3E-8718-12518170AAA6}"/>
              </a:ext>
            </a:extLst>
          </p:cNvPr>
          <p:cNvSpPr>
            <a:spLocks noGrp="1"/>
          </p:cNvSpPr>
          <p:nvPr>
            <p:ph type="title"/>
          </p:nvPr>
        </p:nvSpPr>
        <p:spPr>
          <a:xfrm>
            <a:off x="1752600" y="876301"/>
            <a:ext cx="15163800" cy="1311592"/>
          </a:xfrm>
        </p:spPr>
        <p:txBody>
          <a:bodyPr>
            <a:noAutofit/>
          </a:bodyPr>
          <a:lstStyle/>
          <a:p>
            <a:r>
              <a:rPr lang="en-GB" sz="4000" b="1" i="1" spc="-97" dirty="0">
                <a:solidFill>
                  <a:srgbClr val="21B0C3"/>
                </a:solidFill>
                <a:latin typeface="Verdana" panose="020B0604030504040204" pitchFamily="34" charset="0"/>
                <a:ea typeface="Verdana" panose="020B0604030504040204" pitchFamily="34" charset="0"/>
                <a:cs typeface="Helvetica World Bold"/>
                <a:sym typeface="Helvetica World Bold"/>
              </a:rPr>
              <a:t>Action 3.1: </a:t>
            </a:r>
            <a:br>
              <a:rPr lang="en-GB" sz="4000" b="1" i="1" spc="-97" dirty="0">
                <a:solidFill>
                  <a:srgbClr val="21B0C3"/>
                </a:solidFill>
                <a:latin typeface="Verdana" panose="020B0604030504040204" pitchFamily="34" charset="0"/>
                <a:ea typeface="Verdana" panose="020B0604030504040204" pitchFamily="34" charset="0"/>
                <a:cs typeface="Helvetica World Bold"/>
                <a:sym typeface="Helvetica World Bold"/>
              </a:rPr>
            </a:br>
            <a:r>
              <a:rPr lang="en-GB" sz="3600" b="1" i="1" spc="-97" dirty="0">
                <a:solidFill>
                  <a:srgbClr val="21B0C3"/>
                </a:solidFill>
                <a:latin typeface="Verdana" panose="020B0604030504040204" pitchFamily="34" charset="0"/>
                <a:ea typeface="Verdana" panose="020B0604030504040204" pitchFamily="34" charset="0"/>
                <a:cs typeface="Helvetica World Bold"/>
                <a:sym typeface="Helvetica World Bold"/>
              </a:rPr>
              <a:t>Establish a Working Group to develop consistency and alignment in the definitions and classifications of products and to reduce regulatory heterogeneity</a:t>
            </a:r>
            <a:br>
              <a:rPr lang="en-GB" sz="3600" b="1" spc="-97" dirty="0">
                <a:solidFill>
                  <a:srgbClr val="21B0C3"/>
                </a:solidFill>
                <a:latin typeface="Verdana" panose="020B0604030504040204" pitchFamily="34" charset="0"/>
                <a:ea typeface="Verdana" panose="020B0604030504040204" pitchFamily="34" charset="0"/>
                <a:cs typeface="Helvetica World Bold"/>
                <a:sym typeface="Helvetica World Bold"/>
              </a:rPr>
            </a:br>
            <a:endParaRPr lang="en-MU" sz="3600" dirty="0">
              <a:latin typeface="Verdana" panose="020B0604030504040204" pitchFamily="34" charset="0"/>
              <a:ea typeface="Verdana" panose="020B060403050404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8AC16F85-FE9B-9589-E25B-2FC4D245D960}"/>
              </a:ext>
            </a:extLst>
          </p:cNvPr>
          <p:cNvSpPr>
            <a:spLocks noGrp="1"/>
          </p:cNvSpPr>
          <p:nvPr>
            <p:ph idx="1"/>
          </p:nvPr>
        </p:nvSpPr>
        <p:spPr>
          <a:xfrm>
            <a:off x="1752600" y="3963746"/>
            <a:ext cx="15163800" cy="5269002"/>
          </a:xfrm>
          <a:solidFill>
            <a:schemeClr val="accent5"/>
          </a:solidFill>
        </p:spPr>
        <p:txBody>
          <a:bodyPr>
            <a:noAutofit/>
          </a:bodyPr>
          <a:lstStyle/>
          <a:p>
            <a:r>
              <a:rPr lang="en-US" sz="2800" dirty="0">
                <a:latin typeface="Verdana 2" panose="020B0604020202020204" charset="0"/>
                <a:ea typeface="Calibri" panose="020F0502020204030204" pitchFamily="34" charset="0"/>
                <a:cs typeface="Verdana 2" panose="020B0604020202020204" charset="0"/>
              </a:rPr>
              <a:t>Map out divergences in definitions and classifications regarding waste and scrap, secondary raw materials, second-hand goods and goods for refurbishment and remanufacturing.</a:t>
            </a:r>
          </a:p>
          <a:p>
            <a:endParaRPr lang="en-US" sz="2800" dirty="0">
              <a:latin typeface="Verdana 2" panose="020B0604020202020204" charset="0"/>
              <a:ea typeface="Calibri" panose="020F0502020204030204" pitchFamily="34" charset="0"/>
              <a:cs typeface="Verdana 2" panose="020B0604020202020204" charset="0"/>
            </a:endParaRPr>
          </a:p>
          <a:p>
            <a:r>
              <a:rPr lang="en-US" sz="2800" dirty="0">
                <a:latin typeface="Verdana 2" panose="020B0604020202020204" charset="0"/>
                <a:ea typeface="Calibri" panose="020F0502020204030204" pitchFamily="34" charset="0"/>
                <a:cs typeface="Verdana 2" panose="020B0604020202020204" charset="0"/>
              </a:rPr>
              <a:t>Identify practical solutions to better capture and communicate circular-relevant information on goods at international borders in a way that is compatible with the WCO’s Harmonized System (HS) codes.</a:t>
            </a:r>
          </a:p>
          <a:p>
            <a:endParaRPr lang="en-US" sz="2800" dirty="0">
              <a:latin typeface="Verdana 2" panose="020B0604020202020204" charset="0"/>
              <a:ea typeface="Calibri" panose="020F0502020204030204" pitchFamily="34" charset="0"/>
              <a:cs typeface="Verdana 2" panose="020B0604020202020204" charset="0"/>
            </a:endParaRPr>
          </a:p>
          <a:p>
            <a:r>
              <a:rPr lang="en-US" sz="2800" dirty="0">
                <a:latin typeface="Verdana 2" panose="020B0604020202020204" charset="0"/>
                <a:ea typeface="Calibri" panose="020F0502020204030204" pitchFamily="34" charset="0"/>
                <a:cs typeface="Verdana 2" panose="020B0604020202020204" charset="0"/>
              </a:rPr>
              <a:t>Recommend on how to reduce regulatory heterogeneity through options such as harmonization, equivalences, and mutual recognition. Allow the consolidation of specific waste streams in large enough quantities for economy of scale. Harmonize end-of-waste criteria across the region for building the foundations of a regional circular economy. </a:t>
            </a:r>
          </a:p>
          <a:p>
            <a:pPr marL="0" indent="0">
              <a:buNone/>
            </a:pPr>
            <a:endParaRPr lang="en-US" sz="2800" dirty="0">
              <a:latin typeface="Verdana 2" panose="020B0604020202020204" charset="0"/>
              <a:ea typeface="Calibri" panose="020F0502020204030204" pitchFamily="34" charset="0"/>
              <a:cs typeface="Verdana 2" panose="020B0604020202020204" charset="0"/>
            </a:endParaRPr>
          </a:p>
          <a:p>
            <a:endParaRPr lang="en-US" sz="2800" dirty="0">
              <a:latin typeface="Verdana 2" panose="020B0604020202020204" charset="0"/>
              <a:ea typeface="Calibri" panose="020F0502020204030204" pitchFamily="34" charset="0"/>
              <a:cs typeface="Verdana 2" panose="020B0604020202020204" charset="0"/>
            </a:endParaRPr>
          </a:p>
          <a:p>
            <a:endParaRPr lang="en-US" sz="2800" dirty="0">
              <a:latin typeface="Verdana 2" panose="020B0604020202020204" charset="0"/>
              <a:ea typeface="Calibri" panose="020F0502020204030204" pitchFamily="34" charset="0"/>
              <a:cs typeface="Verdana 2" panose="020B0604020202020204" charset="0"/>
            </a:endParaRPr>
          </a:p>
        </p:txBody>
      </p:sp>
      <p:sp>
        <p:nvSpPr>
          <p:cNvPr id="5" name="TextBox 4">
            <a:extLst>
              <a:ext uri="{FF2B5EF4-FFF2-40B4-BE49-F238E27FC236}">
                <a16:creationId xmlns:a16="http://schemas.microsoft.com/office/drawing/2014/main" id="{5B147B3C-6396-1D91-56F8-63A938A84CC3}"/>
              </a:ext>
            </a:extLst>
          </p:cNvPr>
          <p:cNvSpPr txBox="1"/>
          <p:nvPr/>
        </p:nvSpPr>
        <p:spPr>
          <a:xfrm>
            <a:off x="1752600" y="2793934"/>
            <a:ext cx="15163800" cy="954107"/>
          </a:xfrm>
          <a:prstGeom prst="rect">
            <a:avLst/>
          </a:prstGeom>
          <a:solidFill>
            <a:schemeClr val="accent6"/>
          </a:solidFill>
        </p:spPr>
        <p:txBody>
          <a:bodyPr wrap="square">
            <a:spAutoFit/>
          </a:bodyPr>
          <a:lstStyle/>
          <a:p>
            <a:pPr defTabSz="1371600">
              <a:defRPr/>
            </a:pPr>
            <a:r>
              <a:rPr lang="en-US" sz="2800" dirty="0">
                <a:solidFill>
                  <a:prstClr val="black"/>
                </a:solidFill>
                <a:latin typeface="Verdana 2" panose="020B0604020202020204" charset="0"/>
                <a:ea typeface="Calibri" panose="020F0502020204030204" pitchFamily="34" charset="0"/>
                <a:cs typeface="Verdana 2" panose="020B0604020202020204" charset="0"/>
              </a:rPr>
              <a:t>Objective is to  develop a shared language on circularity in terms of definition and classification of goods/waste and to harmonize standards and regulations </a:t>
            </a:r>
          </a:p>
        </p:txBody>
      </p:sp>
      <p:sp>
        <p:nvSpPr>
          <p:cNvPr id="9" name="Freeform 7">
            <a:extLst>
              <a:ext uri="{FF2B5EF4-FFF2-40B4-BE49-F238E27FC236}">
                <a16:creationId xmlns:a16="http://schemas.microsoft.com/office/drawing/2014/main" id="{C3AE48FE-E391-D1E1-C829-8C27E9B0D3C7}"/>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3"/>
            <a:stretch>
              <a:fillRect/>
            </a:stretch>
          </a:blipFill>
        </p:spPr>
        <p:txBody>
          <a:bodyPr/>
          <a:lstStyle/>
          <a:p>
            <a:endParaRPr lang="LID4096"/>
          </a:p>
        </p:txBody>
      </p:sp>
      <p:sp>
        <p:nvSpPr>
          <p:cNvPr id="10" name="Freeform 8">
            <a:extLst>
              <a:ext uri="{FF2B5EF4-FFF2-40B4-BE49-F238E27FC236}">
                <a16:creationId xmlns:a16="http://schemas.microsoft.com/office/drawing/2014/main" id="{C3944422-83F3-3DD7-DD69-B333E8CB2F9F}"/>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4"/>
            <a:stretch>
              <a:fillRect/>
            </a:stretch>
          </a:blipFill>
        </p:spPr>
        <p:txBody>
          <a:bodyPr/>
          <a:lstStyle/>
          <a:p>
            <a:endParaRPr lang="LID4096"/>
          </a:p>
        </p:txBody>
      </p:sp>
      <p:sp>
        <p:nvSpPr>
          <p:cNvPr id="11" name="Freeform 9">
            <a:extLst>
              <a:ext uri="{FF2B5EF4-FFF2-40B4-BE49-F238E27FC236}">
                <a16:creationId xmlns:a16="http://schemas.microsoft.com/office/drawing/2014/main" id="{F1EE1CA4-9E72-362C-46F5-49D05751A9D0}"/>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5"/>
            <a:stretch>
              <a:fillRect/>
            </a:stretch>
          </a:blipFill>
        </p:spPr>
        <p:txBody>
          <a:bodyPr/>
          <a:lstStyle/>
          <a:p>
            <a:endParaRPr lang="LID4096"/>
          </a:p>
        </p:txBody>
      </p:sp>
      <p:cxnSp>
        <p:nvCxnSpPr>
          <p:cNvPr id="12" name="Straight Connector 11">
            <a:extLst>
              <a:ext uri="{FF2B5EF4-FFF2-40B4-BE49-F238E27FC236}">
                <a16:creationId xmlns:a16="http://schemas.microsoft.com/office/drawing/2014/main" id="{716E386C-5E98-8A1C-6806-7E89B37EF678}"/>
              </a:ext>
            </a:extLst>
          </p:cNvPr>
          <p:cNvCxnSpPr>
            <a:cxnSpLocks/>
          </p:cNvCxnSpPr>
          <p:nvPr/>
        </p:nvCxnSpPr>
        <p:spPr>
          <a:xfrm>
            <a:off x="1981200" y="2476500"/>
            <a:ext cx="14554201"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7FA8DCA-9972-DC3D-8B19-1CA9560EB32A}"/>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67</a:t>
            </a:r>
          </a:p>
        </p:txBody>
      </p:sp>
    </p:spTree>
    <p:extLst>
      <p:ext uri="{BB962C8B-B14F-4D97-AF65-F5344CB8AC3E}">
        <p14:creationId xmlns:p14="http://schemas.microsoft.com/office/powerpoint/2010/main" val="38834710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1A9B64-4F25-3C48-6D75-EA47B642E0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CC3D33-A5D2-E9EE-7618-1DD6CDEBF0B8}"/>
              </a:ext>
            </a:extLst>
          </p:cNvPr>
          <p:cNvSpPr>
            <a:spLocks noGrp="1"/>
          </p:cNvSpPr>
          <p:nvPr>
            <p:ph type="title"/>
          </p:nvPr>
        </p:nvSpPr>
        <p:spPr>
          <a:xfrm>
            <a:off x="1219200" y="463654"/>
            <a:ext cx="15316201" cy="1087209"/>
          </a:xfrm>
        </p:spPr>
        <p:txBody>
          <a:bodyPr>
            <a:noAutofit/>
          </a:bodyPr>
          <a:lstStyle/>
          <a:p>
            <a:r>
              <a:rPr lang="en-GB" sz="4000" b="1" i="1" spc="-97" dirty="0">
                <a:solidFill>
                  <a:srgbClr val="21B0C3"/>
                </a:solidFill>
                <a:latin typeface="Verdana" panose="020B0604030504040204" pitchFamily="34" charset="0"/>
                <a:ea typeface="Verdana" panose="020B0604030504040204" pitchFamily="34" charset="0"/>
                <a:cs typeface="Helvetica World Bold"/>
                <a:sym typeface="Helvetica World Bold"/>
              </a:rPr>
              <a:t>Action 3.2: Strengthen the capacity of Customs Administrations and facilitate legal trade in waste </a:t>
            </a:r>
            <a:br>
              <a:rPr lang="en-US" sz="4000" i="1" dirty="0">
                <a:latin typeface="Verdana" panose="020B0604030504040204" pitchFamily="34" charset="0"/>
                <a:ea typeface="Verdana" panose="020B0604030504040204" pitchFamily="34" charset="0"/>
                <a:cs typeface="Calibri" panose="020F0502020204030204" pitchFamily="34" charset="0"/>
              </a:rPr>
            </a:br>
            <a:endParaRPr lang="en-MU" sz="4000" i="1" dirty="0">
              <a:latin typeface="Verdana" panose="020B0604030504040204" pitchFamily="34" charset="0"/>
              <a:ea typeface="Verdana" panose="020B060403050404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DC052F6B-1CDA-C013-AC77-176453BE7691}"/>
              </a:ext>
            </a:extLst>
          </p:cNvPr>
          <p:cNvSpPr>
            <a:spLocks noGrp="1"/>
          </p:cNvSpPr>
          <p:nvPr>
            <p:ph idx="1"/>
          </p:nvPr>
        </p:nvSpPr>
        <p:spPr>
          <a:xfrm>
            <a:off x="1219200" y="3490882"/>
            <a:ext cx="15316201" cy="5334830"/>
          </a:xfrm>
          <a:solidFill>
            <a:schemeClr val="accent5"/>
          </a:solidFill>
        </p:spPr>
        <p:txBody>
          <a:bodyPr>
            <a:normAutofit fontScale="70000" lnSpcReduction="20000"/>
          </a:bodyPr>
          <a:lstStyle/>
          <a:p>
            <a:r>
              <a:rPr lang="en-US" sz="4500" dirty="0">
                <a:latin typeface="Calibri" panose="020F0502020204030204" pitchFamily="34" charset="0"/>
                <a:ea typeface="Calibri" panose="020F0502020204030204" pitchFamily="34" charset="0"/>
                <a:cs typeface="Calibri" panose="020F0502020204030204" pitchFamily="34" charset="0"/>
              </a:rPr>
              <a:t>Diagnostic missions at each Customs Administration in the region</a:t>
            </a:r>
          </a:p>
          <a:p>
            <a:pPr marL="0" indent="0">
              <a:buNone/>
            </a:pPr>
            <a:endParaRPr lang="en-US" sz="4500" dirty="0">
              <a:latin typeface="Calibri" panose="020F0502020204030204" pitchFamily="34" charset="0"/>
              <a:ea typeface="Calibri" panose="020F0502020204030204" pitchFamily="34" charset="0"/>
              <a:cs typeface="Calibri" panose="020F0502020204030204" pitchFamily="34" charset="0"/>
            </a:endParaRPr>
          </a:p>
          <a:p>
            <a:r>
              <a:rPr lang="en-US" sz="4500" dirty="0">
                <a:latin typeface="Calibri" panose="020F0502020204030204" pitchFamily="34" charset="0"/>
                <a:ea typeface="Calibri" panose="020F0502020204030204" pitchFamily="34" charset="0"/>
                <a:cs typeface="Calibri" panose="020F0502020204030204" pitchFamily="34" charset="0"/>
              </a:rPr>
              <a:t>Develop training curricula and tools and guidance materials  (e.g. mobile application containing reference materials, guidance on risk management, methods of scraps and wastes examination, and safety matters during examination</a:t>
            </a:r>
          </a:p>
          <a:p>
            <a:pPr marL="0" indent="0">
              <a:buNone/>
            </a:pPr>
            <a:endParaRPr lang="en-US" sz="4500" dirty="0">
              <a:latin typeface="Calibri" panose="020F0502020204030204" pitchFamily="34" charset="0"/>
              <a:ea typeface="Calibri" panose="020F0502020204030204" pitchFamily="34" charset="0"/>
              <a:cs typeface="Calibri" panose="020F0502020204030204" pitchFamily="34" charset="0"/>
            </a:endParaRPr>
          </a:p>
          <a:p>
            <a:r>
              <a:rPr lang="en-US" sz="4500" dirty="0">
                <a:latin typeface="Calibri" panose="020F0502020204030204" pitchFamily="34" charset="0"/>
                <a:ea typeface="Calibri" panose="020F0502020204030204" pitchFamily="34" charset="0"/>
                <a:cs typeface="Calibri" panose="020F0502020204030204" pitchFamily="34" charset="0"/>
              </a:rPr>
              <a:t>Implement awareness raising and capacity building workshops on regulations on waste trade and in the </a:t>
            </a:r>
            <a:r>
              <a:rPr lang="en-US" sz="4500" dirty="0" err="1">
                <a:latin typeface="Calibri" panose="020F0502020204030204" pitchFamily="34" charset="0"/>
                <a:ea typeface="Calibri" panose="020F0502020204030204" pitchFamily="34" charset="0"/>
                <a:cs typeface="Calibri" panose="020F0502020204030204" pitchFamily="34" charset="0"/>
              </a:rPr>
              <a:t>categorisation</a:t>
            </a:r>
            <a:r>
              <a:rPr lang="en-US" sz="4500" dirty="0">
                <a:latin typeface="Calibri" panose="020F0502020204030204" pitchFamily="34" charset="0"/>
                <a:ea typeface="Calibri" panose="020F0502020204030204" pitchFamily="34" charset="0"/>
                <a:cs typeface="Calibri" panose="020F0502020204030204" pitchFamily="34" charset="0"/>
              </a:rPr>
              <a:t> of products and identification of wastes</a:t>
            </a:r>
          </a:p>
          <a:p>
            <a:pPr marL="0" indent="0">
              <a:buNone/>
            </a:pPr>
            <a:endParaRPr lang="en-US" sz="4500" dirty="0">
              <a:latin typeface="Calibri" panose="020F0502020204030204" pitchFamily="34" charset="0"/>
              <a:ea typeface="Calibri" panose="020F0502020204030204" pitchFamily="34" charset="0"/>
              <a:cs typeface="Calibri" panose="020F0502020204030204" pitchFamily="34" charset="0"/>
            </a:endParaRPr>
          </a:p>
          <a:p>
            <a:r>
              <a:rPr lang="en-US" sz="4500" dirty="0">
                <a:latin typeface="Calibri" panose="020F0502020204030204" pitchFamily="34" charset="0"/>
                <a:ea typeface="Calibri" panose="020F0502020204030204" pitchFamily="34" charset="0"/>
                <a:cs typeface="Calibri" panose="020F0502020204030204" pitchFamily="34" charset="0"/>
              </a:rPr>
              <a:t>Streamline and digitalize customs processes across the region to facilitate the operations of legitimate traders of second-hand goods, secondary raw materials and recoverable waste while aligning with the Basel Convention……a fast track for approved operators</a:t>
            </a:r>
          </a:p>
          <a:p>
            <a:endParaRPr lang="en-US" sz="4950" dirty="0">
              <a:latin typeface="Calibri" panose="020F0502020204030204" pitchFamily="34" charset="0"/>
              <a:ea typeface="Calibri" panose="020F0502020204030204" pitchFamily="34" charset="0"/>
              <a:cs typeface="Calibri" panose="020F0502020204030204" pitchFamily="34" charset="0"/>
            </a:endParaRPr>
          </a:p>
          <a:p>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F7D6C5A9-221B-0F96-FEE1-668D957A45FA}"/>
              </a:ext>
            </a:extLst>
          </p:cNvPr>
          <p:cNvSpPr txBox="1"/>
          <p:nvPr/>
        </p:nvSpPr>
        <p:spPr>
          <a:xfrm>
            <a:off x="1219200" y="1766649"/>
            <a:ext cx="15316201" cy="1292662"/>
          </a:xfrm>
          <a:prstGeom prst="rect">
            <a:avLst/>
          </a:prstGeom>
          <a:solidFill>
            <a:schemeClr val="accent6"/>
          </a:solidFill>
        </p:spPr>
        <p:txBody>
          <a:bodyPr wrap="square">
            <a:spAutoFit/>
          </a:bodyPr>
          <a:lstStyle/>
          <a:p>
            <a:pPr defTabSz="1371600">
              <a:defRPr/>
            </a:pPr>
            <a:r>
              <a:rPr lang="en-US" sz="3900" dirty="0">
                <a:solidFill>
                  <a:prstClr val="black"/>
                </a:solidFill>
                <a:latin typeface="Calibri" panose="020F0502020204030204" pitchFamily="34" charset="0"/>
                <a:ea typeface="Calibri" panose="020F0502020204030204" pitchFamily="34" charset="0"/>
                <a:cs typeface="Calibri" panose="020F0502020204030204" pitchFamily="34" charset="0"/>
              </a:rPr>
              <a:t>Objective: Facilitate and support the operations of legitimate traders of second-hand goods, secondary raw materials and recoverable waste. </a:t>
            </a:r>
          </a:p>
        </p:txBody>
      </p:sp>
      <p:cxnSp>
        <p:nvCxnSpPr>
          <p:cNvPr id="4" name="Straight Connector 3">
            <a:extLst>
              <a:ext uri="{FF2B5EF4-FFF2-40B4-BE49-F238E27FC236}">
                <a16:creationId xmlns:a16="http://schemas.microsoft.com/office/drawing/2014/main" id="{697E42D5-5C20-99D6-0F7E-D83923A96F61}"/>
              </a:ext>
            </a:extLst>
          </p:cNvPr>
          <p:cNvCxnSpPr>
            <a:cxnSpLocks/>
          </p:cNvCxnSpPr>
          <p:nvPr/>
        </p:nvCxnSpPr>
        <p:spPr>
          <a:xfrm>
            <a:off x="1219200" y="1461288"/>
            <a:ext cx="15316201"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6" name="Freeform 7">
            <a:extLst>
              <a:ext uri="{FF2B5EF4-FFF2-40B4-BE49-F238E27FC236}">
                <a16:creationId xmlns:a16="http://schemas.microsoft.com/office/drawing/2014/main" id="{86CB8E5C-D903-3515-6BF6-871D2857CCA5}"/>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3"/>
            <a:stretch>
              <a:fillRect/>
            </a:stretch>
          </a:blipFill>
        </p:spPr>
        <p:txBody>
          <a:bodyPr/>
          <a:lstStyle/>
          <a:p>
            <a:endParaRPr lang="LID4096"/>
          </a:p>
        </p:txBody>
      </p:sp>
      <p:sp>
        <p:nvSpPr>
          <p:cNvPr id="7" name="Freeform 8">
            <a:extLst>
              <a:ext uri="{FF2B5EF4-FFF2-40B4-BE49-F238E27FC236}">
                <a16:creationId xmlns:a16="http://schemas.microsoft.com/office/drawing/2014/main" id="{8E9F1B32-FFB5-C62B-E9CC-E157EC7E3AC2}"/>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4"/>
            <a:stretch>
              <a:fillRect/>
            </a:stretch>
          </a:blipFill>
        </p:spPr>
        <p:txBody>
          <a:bodyPr/>
          <a:lstStyle/>
          <a:p>
            <a:endParaRPr lang="LID4096"/>
          </a:p>
        </p:txBody>
      </p:sp>
      <p:sp>
        <p:nvSpPr>
          <p:cNvPr id="8" name="Freeform 9">
            <a:extLst>
              <a:ext uri="{FF2B5EF4-FFF2-40B4-BE49-F238E27FC236}">
                <a16:creationId xmlns:a16="http://schemas.microsoft.com/office/drawing/2014/main" id="{246A2A02-F3EC-EDE5-B393-0646B613A6D6}"/>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5"/>
            <a:stretch>
              <a:fillRect/>
            </a:stretch>
          </a:blipFill>
        </p:spPr>
        <p:txBody>
          <a:bodyPr/>
          <a:lstStyle/>
          <a:p>
            <a:endParaRPr lang="LID4096"/>
          </a:p>
        </p:txBody>
      </p:sp>
      <p:sp>
        <p:nvSpPr>
          <p:cNvPr id="10" name="TextBox 9">
            <a:extLst>
              <a:ext uri="{FF2B5EF4-FFF2-40B4-BE49-F238E27FC236}">
                <a16:creationId xmlns:a16="http://schemas.microsoft.com/office/drawing/2014/main" id="{47DC38C0-66CB-4CEF-4286-031C3DF4D64C}"/>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68</a:t>
            </a:r>
          </a:p>
        </p:txBody>
      </p:sp>
    </p:spTree>
    <p:extLst>
      <p:ext uri="{BB962C8B-B14F-4D97-AF65-F5344CB8AC3E}">
        <p14:creationId xmlns:p14="http://schemas.microsoft.com/office/powerpoint/2010/main" val="42904956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64A481-E454-2FB9-7EBD-73D5DC1FF8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DE64B0-D60A-9982-3F8B-0667B450C8D5}"/>
              </a:ext>
            </a:extLst>
          </p:cNvPr>
          <p:cNvSpPr>
            <a:spLocks noGrp="1"/>
          </p:cNvSpPr>
          <p:nvPr>
            <p:ph type="title"/>
          </p:nvPr>
        </p:nvSpPr>
        <p:spPr>
          <a:xfrm>
            <a:off x="548518" y="359731"/>
            <a:ext cx="17609768" cy="1463993"/>
          </a:xfrm>
        </p:spPr>
        <p:txBody>
          <a:bodyPr>
            <a:noAutofit/>
          </a:bodyPr>
          <a:lstStyle/>
          <a:p>
            <a:br>
              <a:rPr lang="en-US" sz="4800" dirty="0">
                <a:solidFill>
                  <a:srgbClr val="FF0000"/>
                </a:solidFill>
                <a:latin typeface="Calibri" panose="020F0502020204030204" pitchFamily="34" charset="0"/>
                <a:ea typeface="Calibri" panose="020F0502020204030204" pitchFamily="34" charset="0"/>
                <a:cs typeface="Calibri" panose="020F0502020204030204" pitchFamily="34" charset="0"/>
              </a:rPr>
            </a:br>
            <a:r>
              <a:rPr lang="en-US" sz="4800" dirty="0">
                <a:solidFill>
                  <a:srgbClr val="FF0000"/>
                </a:solidFill>
                <a:latin typeface="Calibri" panose="020F0502020204030204" pitchFamily="34" charset="0"/>
                <a:ea typeface="Calibri" panose="020F0502020204030204" pitchFamily="34" charset="0"/>
                <a:cs typeface="Calibri" panose="020F0502020204030204" pitchFamily="34" charset="0"/>
              </a:rPr>
              <a:t> </a:t>
            </a:r>
            <a:endParaRPr lang="en-MU" sz="48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B642DCFF-97B2-6EDA-A116-E634E86F37D2}"/>
              </a:ext>
            </a:extLst>
          </p:cNvPr>
          <p:cNvSpPr>
            <a:spLocks noGrp="1"/>
          </p:cNvSpPr>
          <p:nvPr>
            <p:ph idx="1"/>
          </p:nvPr>
        </p:nvSpPr>
        <p:spPr>
          <a:xfrm>
            <a:off x="1219200" y="3162301"/>
            <a:ext cx="15316201" cy="6248400"/>
          </a:xfrm>
          <a:solidFill>
            <a:schemeClr val="accent5"/>
          </a:solidFill>
        </p:spPr>
        <p:txBody>
          <a:bodyPr>
            <a:normAutofit/>
          </a:bodyPr>
          <a:lstStyle/>
          <a:p>
            <a:r>
              <a:rPr lang="en-US" sz="2800" dirty="0">
                <a:latin typeface="Verdana 2" panose="020B0604020202020204" charset="0"/>
                <a:ea typeface="Calibri" panose="020F0502020204030204" pitchFamily="34" charset="0"/>
                <a:cs typeface="Verdana 2" panose="020B0604020202020204" charset="0"/>
              </a:rPr>
              <a:t>Help countries to undertake a thorough mapping of the measures in their respective CE economy strategies against commitments in existing trade agreements.  Identify the linkages between the two as well as any gaps and possible contradictions. Adjust negotiating objectives for future trade agreements.</a:t>
            </a:r>
          </a:p>
          <a:p>
            <a:pPr marL="0" indent="0">
              <a:buNone/>
            </a:pPr>
            <a:r>
              <a:rPr lang="en-US" sz="2800" dirty="0">
                <a:latin typeface="Verdana 2" panose="020B0604020202020204" charset="0"/>
                <a:ea typeface="Calibri" panose="020F0502020204030204" pitchFamily="34" charset="0"/>
                <a:cs typeface="Verdana 2" panose="020B0604020202020204" charset="0"/>
              </a:rPr>
              <a:t>(for ex: Free-trade agreements (FTAs) between countries  and their trading partners generally have not included clauses about EPR for local waste streams associated with imported goods)</a:t>
            </a:r>
          </a:p>
          <a:p>
            <a:endParaRPr lang="en-US" sz="2800" dirty="0">
              <a:latin typeface="Verdana 2" panose="020B0604020202020204" charset="0"/>
              <a:ea typeface="Calibri" panose="020F0502020204030204" pitchFamily="34" charset="0"/>
              <a:cs typeface="Verdana 2" panose="020B0604020202020204" charset="0"/>
            </a:endParaRPr>
          </a:p>
          <a:p>
            <a:r>
              <a:rPr lang="en-US" sz="2800" dirty="0">
                <a:latin typeface="Verdana 2" panose="020B0604020202020204" charset="0"/>
                <a:ea typeface="Calibri" panose="020F0502020204030204" pitchFamily="34" charset="0"/>
                <a:cs typeface="Verdana 2" panose="020B0604020202020204" charset="0"/>
              </a:rPr>
              <a:t>Trade agreements to encourage harmonization of standards and regulations or mutual recognition of regulations and conformity assessment procedures.</a:t>
            </a:r>
          </a:p>
          <a:p>
            <a:endParaRPr lang="en-US" sz="2800" dirty="0">
              <a:latin typeface="Verdana 2" panose="020B0604020202020204" charset="0"/>
              <a:ea typeface="Calibri" panose="020F0502020204030204" pitchFamily="34" charset="0"/>
              <a:cs typeface="Verdana 2" panose="020B0604020202020204" charset="0"/>
            </a:endParaRPr>
          </a:p>
          <a:p>
            <a:r>
              <a:rPr lang="en-US" sz="2800" dirty="0">
                <a:latin typeface="Verdana 2" panose="020B0604020202020204" charset="0"/>
                <a:ea typeface="Calibri" panose="020F0502020204030204" pitchFamily="34" charset="0"/>
                <a:cs typeface="Verdana 2" panose="020B0604020202020204" charset="0"/>
              </a:rPr>
              <a:t>Update nomenclature of HS codes used in trade agreements to allow the differentiation of secondary raw materials from waste and scrap or to distinguish second-hand goods and goods for refurbishment and remanufacturing from new products or waste. </a:t>
            </a:r>
          </a:p>
          <a:p>
            <a:endParaRPr lang="en-US" sz="2800" dirty="0">
              <a:latin typeface="Verdana 2" panose="020B0604020202020204" charset="0"/>
              <a:ea typeface="Calibri" panose="020F0502020204030204" pitchFamily="34" charset="0"/>
              <a:cs typeface="Verdana 2" panose="020B0604020202020204" charset="0"/>
            </a:endParaRPr>
          </a:p>
          <a:p>
            <a:endParaRPr lang="en-US" sz="2800" dirty="0">
              <a:latin typeface="Verdana 2" panose="020B0604020202020204" charset="0"/>
              <a:ea typeface="Calibri" panose="020F0502020204030204" pitchFamily="34" charset="0"/>
              <a:cs typeface="Verdana 2" panose="020B0604020202020204" charset="0"/>
            </a:endParaRPr>
          </a:p>
          <a:p>
            <a:endParaRPr lang="en-US" sz="2800" dirty="0">
              <a:latin typeface="Verdana 2" panose="020B0604020202020204" charset="0"/>
              <a:ea typeface="Calibri" panose="020F0502020204030204" pitchFamily="34" charset="0"/>
              <a:cs typeface="Verdana 2" panose="020B0604020202020204" charset="0"/>
            </a:endParaRPr>
          </a:p>
          <a:p>
            <a:endParaRPr lang="en-US" sz="2800" dirty="0">
              <a:latin typeface="Verdana 2" panose="020B0604020202020204" charset="0"/>
              <a:ea typeface="Calibri" panose="020F0502020204030204" pitchFamily="34" charset="0"/>
              <a:cs typeface="Verdana 2" panose="020B0604020202020204" charset="0"/>
            </a:endParaRPr>
          </a:p>
          <a:p>
            <a:pPr marL="0" indent="0">
              <a:buNone/>
            </a:pPr>
            <a:endParaRPr lang="en-US" sz="2800" dirty="0">
              <a:latin typeface="Verdana 2" panose="020B0604020202020204" charset="0"/>
              <a:ea typeface="Calibri" panose="020F0502020204030204" pitchFamily="34" charset="0"/>
              <a:cs typeface="Verdana 2" panose="020B0604020202020204" charset="0"/>
            </a:endParaRPr>
          </a:p>
        </p:txBody>
      </p:sp>
      <p:sp>
        <p:nvSpPr>
          <p:cNvPr id="5" name="TextBox 4">
            <a:extLst>
              <a:ext uri="{FF2B5EF4-FFF2-40B4-BE49-F238E27FC236}">
                <a16:creationId xmlns:a16="http://schemas.microsoft.com/office/drawing/2014/main" id="{1237F648-BB14-4498-ED5C-4590AB09D061}"/>
              </a:ext>
            </a:extLst>
          </p:cNvPr>
          <p:cNvSpPr txBox="1"/>
          <p:nvPr/>
        </p:nvSpPr>
        <p:spPr>
          <a:xfrm>
            <a:off x="1240971" y="2099856"/>
            <a:ext cx="15316201" cy="954107"/>
          </a:xfrm>
          <a:prstGeom prst="rect">
            <a:avLst/>
          </a:prstGeom>
          <a:solidFill>
            <a:schemeClr val="accent6"/>
          </a:solidFill>
        </p:spPr>
        <p:txBody>
          <a:bodyPr wrap="square">
            <a:spAutoFit/>
          </a:bodyPr>
          <a:lstStyle/>
          <a:p>
            <a:pPr defTabSz="1371600">
              <a:defRPr/>
            </a:pPr>
            <a:r>
              <a:rPr lang="en-US" sz="2800" dirty="0">
                <a:solidFill>
                  <a:prstClr val="black"/>
                </a:solidFill>
                <a:latin typeface="Verdana 2" panose="020B0604020202020204" charset="0"/>
                <a:ea typeface="Calibri" panose="020F0502020204030204" pitchFamily="34" charset="0"/>
                <a:cs typeface="Verdana 2" panose="020B0604020202020204" charset="0"/>
              </a:rPr>
              <a:t>Trade agreements between countries and their trading partners generally have not included clauses about CE. Objective is to make CE policies and trade agreements mutually supportive.</a:t>
            </a:r>
          </a:p>
        </p:txBody>
      </p:sp>
      <p:sp>
        <p:nvSpPr>
          <p:cNvPr id="4" name="TextBox 3">
            <a:extLst>
              <a:ext uri="{FF2B5EF4-FFF2-40B4-BE49-F238E27FC236}">
                <a16:creationId xmlns:a16="http://schemas.microsoft.com/office/drawing/2014/main" id="{3B64BEC3-3979-17D5-4836-E031396CBA57}"/>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69</a:t>
            </a:r>
          </a:p>
        </p:txBody>
      </p:sp>
      <p:sp>
        <p:nvSpPr>
          <p:cNvPr id="6" name="Title 1">
            <a:extLst>
              <a:ext uri="{FF2B5EF4-FFF2-40B4-BE49-F238E27FC236}">
                <a16:creationId xmlns:a16="http://schemas.microsoft.com/office/drawing/2014/main" id="{5063B1C0-B486-720B-6526-666B234CBA7A}"/>
              </a:ext>
            </a:extLst>
          </p:cNvPr>
          <p:cNvSpPr txBox="1">
            <a:spLocks/>
          </p:cNvSpPr>
          <p:nvPr/>
        </p:nvSpPr>
        <p:spPr>
          <a:xfrm>
            <a:off x="1219200" y="820953"/>
            <a:ext cx="15316201" cy="108720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b="1" i="1" spc="-97" dirty="0">
                <a:solidFill>
                  <a:srgbClr val="21B0C3"/>
                </a:solidFill>
                <a:latin typeface="Verdana" panose="020B0604030504040204" pitchFamily="34" charset="0"/>
                <a:ea typeface="Verdana" panose="020B0604030504040204" pitchFamily="34" charset="0"/>
                <a:cs typeface="Helvetica World Bold"/>
                <a:sym typeface="Helvetica World Bold"/>
              </a:rPr>
              <a:t>Action 3.3 Embed circularity within trade and economic cooperation agreements </a:t>
            </a:r>
            <a:br>
              <a:rPr lang="en-US" sz="4000" i="1" dirty="0">
                <a:latin typeface="Verdana" panose="020B0604030504040204" pitchFamily="34" charset="0"/>
                <a:ea typeface="Verdana" panose="020B0604030504040204" pitchFamily="34" charset="0"/>
                <a:cs typeface="Calibri" panose="020F0502020204030204" pitchFamily="34" charset="0"/>
              </a:rPr>
            </a:br>
            <a:endParaRPr lang="en-MU" sz="4000" i="1" dirty="0">
              <a:latin typeface="Verdana" panose="020B0604030504040204" pitchFamily="34" charset="0"/>
              <a:ea typeface="Verdana" panose="020B0604030504040204" pitchFamily="34" charset="0"/>
              <a:cs typeface="Calibri" panose="020F0502020204030204" pitchFamily="34" charset="0"/>
            </a:endParaRPr>
          </a:p>
        </p:txBody>
      </p:sp>
      <p:cxnSp>
        <p:nvCxnSpPr>
          <p:cNvPr id="7" name="Straight Connector 6">
            <a:extLst>
              <a:ext uri="{FF2B5EF4-FFF2-40B4-BE49-F238E27FC236}">
                <a16:creationId xmlns:a16="http://schemas.microsoft.com/office/drawing/2014/main" id="{4B37BF32-7306-AAC5-0E85-CB713C56BD86}"/>
              </a:ext>
            </a:extLst>
          </p:cNvPr>
          <p:cNvCxnSpPr>
            <a:cxnSpLocks/>
          </p:cNvCxnSpPr>
          <p:nvPr/>
        </p:nvCxnSpPr>
        <p:spPr>
          <a:xfrm>
            <a:off x="1240971" y="1746498"/>
            <a:ext cx="15316201"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8" name="Freeform 7">
            <a:extLst>
              <a:ext uri="{FF2B5EF4-FFF2-40B4-BE49-F238E27FC236}">
                <a16:creationId xmlns:a16="http://schemas.microsoft.com/office/drawing/2014/main" id="{CBECD6A6-92CB-237B-16FD-FF99FCEB506E}"/>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3"/>
            <a:stretch>
              <a:fillRect/>
            </a:stretch>
          </a:blipFill>
        </p:spPr>
        <p:txBody>
          <a:bodyPr/>
          <a:lstStyle/>
          <a:p>
            <a:endParaRPr lang="LID4096"/>
          </a:p>
        </p:txBody>
      </p:sp>
      <p:sp>
        <p:nvSpPr>
          <p:cNvPr id="9" name="Freeform 8">
            <a:extLst>
              <a:ext uri="{FF2B5EF4-FFF2-40B4-BE49-F238E27FC236}">
                <a16:creationId xmlns:a16="http://schemas.microsoft.com/office/drawing/2014/main" id="{94596DFE-8AA0-8F9C-7BAC-C0EC498DA8E1}"/>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4"/>
            <a:stretch>
              <a:fillRect/>
            </a:stretch>
          </a:blipFill>
        </p:spPr>
        <p:txBody>
          <a:bodyPr/>
          <a:lstStyle/>
          <a:p>
            <a:endParaRPr lang="LID4096"/>
          </a:p>
        </p:txBody>
      </p:sp>
      <p:sp>
        <p:nvSpPr>
          <p:cNvPr id="10" name="Freeform 9">
            <a:extLst>
              <a:ext uri="{FF2B5EF4-FFF2-40B4-BE49-F238E27FC236}">
                <a16:creationId xmlns:a16="http://schemas.microsoft.com/office/drawing/2014/main" id="{D767152C-7D93-8881-E948-14E7D318DD85}"/>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5"/>
            <a:stretch>
              <a:fillRect/>
            </a:stretch>
          </a:blipFill>
        </p:spPr>
        <p:txBody>
          <a:bodyPr/>
          <a:lstStyle/>
          <a:p>
            <a:endParaRPr lang="LID4096"/>
          </a:p>
        </p:txBody>
      </p:sp>
    </p:spTree>
    <p:extLst>
      <p:ext uri="{BB962C8B-B14F-4D97-AF65-F5344CB8AC3E}">
        <p14:creationId xmlns:p14="http://schemas.microsoft.com/office/powerpoint/2010/main" val="4929895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385593-7517-6D1C-391F-ED94DF21E7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FA5E79-A60A-6485-10A1-4D67CA5FDA20}"/>
              </a:ext>
            </a:extLst>
          </p:cNvPr>
          <p:cNvSpPr>
            <a:spLocks noGrp="1"/>
          </p:cNvSpPr>
          <p:nvPr>
            <p:ph type="title"/>
          </p:nvPr>
        </p:nvSpPr>
        <p:spPr>
          <a:xfrm>
            <a:off x="1237937" y="377395"/>
            <a:ext cx="15316201" cy="1463993"/>
          </a:xfrm>
        </p:spPr>
        <p:txBody>
          <a:bodyPr>
            <a:noAutofit/>
          </a:bodyPr>
          <a:lstStyle/>
          <a:p>
            <a:r>
              <a:rPr lang="en-GB" sz="3500" b="1" i="1" spc="-97" dirty="0">
                <a:solidFill>
                  <a:srgbClr val="21B0C3"/>
                </a:solidFill>
                <a:latin typeface="Verdana" panose="020B0604030504040204" pitchFamily="34" charset="0"/>
                <a:ea typeface="Verdana" panose="020B0604030504040204" pitchFamily="34" charset="0"/>
                <a:cs typeface="Helvetica World Bold"/>
                <a:sym typeface="Helvetica World Bold"/>
              </a:rPr>
              <a:t>Action 3.4 : Pre-Feasibility study for establishing a regional recycling network and hubs in the region for specific waste streams</a:t>
            </a:r>
            <a:endParaRPr lang="en-MU" sz="3500" dirty="0">
              <a:latin typeface="Verdana" panose="020B0604030504040204" pitchFamily="34" charset="0"/>
              <a:ea typeface="Verdana" panose="020B060403050404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9188A1CB-1893-C6D6-B058-79301FEB07F2}"/>
              </a:ext>
            </a:extLst>
          </p:cNvPr>
          <p:cNvSpPr>
            <a:spLocks noGrp="1"/>
          </p:cNvSpPr>
          <p:nvPr>
            <p:ph idx="1"/>
          </p:nvPr>
        </p:nvSpPr>
        <p:spPr>
          <a:xfrm>
            <a:off x="1274223" y="3770256"/>
            <a:ext cx="10298018" cy="5242890"/>
          </a:xfrm>
          <a:solidFill>
            <a:schemeClr val="accent5"/>
          </a:solidFill>
        </p:spPr>
        <p:txBody>
          <a:bodyPr>
            <a:normAutofit fontScale="55000" lnSpcReduction="20000"/>
          </a:bodyPr>
          <a:lstStyle/>
          <a:p>
            <a:endParaRPr lang="en-US" sz="5100" dirty="0">
              <a:latin typeface="Verdana 2" panose="020B0604020202020204" charset="0"/>
              <a:ea typeface="Calibri" panose="020F0502020204030204" pitchFamily="34" charset="0"/>
              <a:cs typeface="Verdana 2" panose="020B0604020202020204" charset="0"/>
            </a:endParaRPr>
          </a:p>
          <a:p>
            <a:r>
              <a:rPr lang="en-US" sz="5100" dirty="0">
                <a:latin typeface="Verdana 2" panose="020B0604020202020204" charset="0"/>
                <a:ea typeface="Calibri" panose="020F0502020204030204" pitchFamily="34" charset="0"/>
                <a:cs typeface="Verdana 2" panose="020B0604020202020204" charset="0"/>
              </a:rPr>
              <a:t>Material flow analysis of imports and exports and waste audits to determine total volumes and types of recyclables materials and recycling facilities in each country.</a:t>
            </a:r>
          </a:p>
          <a:p>
            <a:pPr marL="0" indent="0">
              <a:buNone/>
            </a:pPr>
            <a:endParaRPr lang="en-US" sz="5100" dirty="0">
              <a:latin typeface="Verdana 2" panose="020B0604020202020204" charset="0"/>
              <a:ea typeface="Calibri" panose="020F0502020204030204" pitchFamily="34" charset="0"/>
              <a:cs typeface="Verdana 2" panose="020B0604020202020204" charset="0"/>
            </a:endParaRPr>
          </a:p>
          <a:p>
            <a:r>
              <a:rPr lang="en-US" sz="5100" dirty="0">
                <a:latin typeface="Verdana 2" panose="020B0604020202020204" charset="0"/>
                <a:ea typeface="Calibri" panose="020F0502020204030204" pitchFamily="34" charset="0"/>
                <a:cs typeface="Verdana 2" panose="020B0604020202020204" charset="0"/>
              </a:rPr>
              <a:t>Consider options for a regional recycling network for specific waste streams (E-wastes, Li-ion Batteries, used </a:t>
            </a:r>
            <a:r>
              <a:rPr lang="en-US" sz="5100" dirty="0" err="1">
                <a:latin typeface="Verdana 2" panose="020B0604020202020204" charset="0"/>
                <a:ea typeface="Calibri" panose="020F0502020204030204" pitchFamily="34" charset="0"/>
                <a:cs typeface="Verdana 2" panose="020B0604020202020204" charset="0"/>
              </a:rPr>
              <a:t>tyres</a:t>
            </a:r>
            <a:r>
              <a:rPr lang="en-US" sz="5100" dirty="0">
                <a:latin typeface="Verdana 2" panose="020B0604020202020204" charset="0"/>
                <a:ea typeface="Calibri" panose="020F0502020204030204" pitchFamily="34" charset="0"/>
                <a:cs typeface="Verdana 2" panose="020B0604020202020204" charset="0"/>
              </a:rPr>
              <a:t> and plastics) and undertake a pre-feasibility assessment for the most </a:t>
            </a:r>
            <a:r>
              <a:rPr lang="en-US" sz="5100" dirty="0" err="1">
                <a:latin typeface="Verdana 2" panose="020B0604020202020204" charset="0"/>
                <a:ea typeface="Calibri" panose="020F0502020204030204" pitchFamily="34" charset="0"/>
                <a:cs typeface="Verdana 2" panose="020B0604020202020204" charset="0"/>
              </a:rPr>
              <a:t>favourable</a:t>
            </a:r>
            <a:r>
              <a:rPr lang="en-US" sz="5100" dirty="0">
                <a:latin typeface="Verdana 2" panose="020B0604020202020204" charset="0"/>
                <a:ea typeface="Calibri" panose="020F0502020204030204" pitchFamily="34" charset="0"/>
                <a:cs typeface="Verdana 2" panose="020B0604020202020204" charset="0"/>
              </a:rPr>
              <a:t> option for a regional recycling facility.</a:t>
            </a:r>
          </a:p>
          <a:p>
            <a:pPr marL="685800" lvl="1" indent="0">
              <a:buNone/>
            </a:pPr>
            <a:r>
              <a:rPr lang="en-US" sz="4650" dirty="0">
                <a:latin typeface="Verdana 2" panose="020B0604020202020204" charset="0"/>
                <a:ea typeface="Calibri" panose="020F0502020204030204" pitchFamily="34" charset="0"/>
                <a:cs typeface="Verdana 2" panose="020B0604020202020204" charset="0"/>
              </a:rPr>
              <a:t>for ex : a hub for e-wastes/Li-ion batteries in Reunion or in   Mauritius ; a hub for used </a:t>
            </a:r>
            <a:r>
              <a:rPr lang="en-US" sz="4650" dirty="0" err="1">
                <a:latin typeface="Verdana 2" panose="020B0604020202020204" charset="0"/>
                <a:ea typeface="Calibri" panose="020F0502020204030204" pitchFamily="34" charset="0"/>
                <a:cs typeface="Verdana 2" panose="020B0604020202020204" charset="0"/>
              </a:rPr>
              <a:t>tyres</a:t>
            </a:r>
            <a:r>
              <a:rPr lang="en-US" sz="4650" dirty="0">
                <a:latin typeface="Verdana 2" panose="020B0604020202020204" charset="0"/>
                <a:ea typeface="Calibri" panose="020F0502020204030204" pitchFamily="34" charset="0"/>
                <a:cs typeface="Verdana 2" panose="020B0604020202020204" charset="0"/>
              </a:rPr>
              <a:t> in Reunion or in Madagascar</a:t>
            </a:r>
          </a:p>
          <a:p>
            <a:pPr marL="685800" lvl="1" indent="0">
              <a:buNone/>
            </a:pPr>
            <a:r>
              <a:rPr lang="en-US" sz="4650" dirty="0">
                <a:latin typeface="Verdana 2" panose="020B0604020202020204" charset="0"/>
                <a:ea typeface="Calibri" panose="020F0502020204030204" pitchFamily="34" charset="0"/>
                <a:cs typeface="Verdana 2" panose="020B0604020202020204" charset="0"/>
              </a:rPr>
              <a:t>and improved collection/storage/pre-processing/compaction in other countries and transshipment).</a:t>
            </a:r>
          </a:p>
          <a:p>
            <a:endParaRPr lang="en-US" dirty="0">
              <a:latin typeface="Verdana 2" panose="020B0604020202020204" charset="0"/>
              <a:ea typeface="Calibri" panose="020F0502020204030204" pitchFamily="34" charset="0"/>
              <a:cs typeface="Verdana 2" panose="020B0604020202020204" charset="0"/>
            </a:endParaRPr>
          </a:p>
        </p:txBody>
      </p:sp>
      <p:sp>
        <p:nvSpPr>
          <p:cNvPr id="5" name="TextBox 4">
            <a:extLst>
              <a:ext uri="{FF2B5EF4-FFF2-40B4-BE49-F238E27FC236}">
                <a16:creationId xmlns:a16="http://schemas.microsoft.com/office/drawing/2014/main" id="{B889276B-B3BE-88C6-5F4D-3377B7F19769}"/>
              </a:ext>
            </a:extLst>
          </p:cNvPr>
          <p:cNvSpPr txBox="1"/>
          <p:nvPr/>
        </p:nvSpPr>
        <p:spPr>
          <a:xfrm>
            <a:off x="1237938" y="2118014"/>
            <a:ext cx="15316200" cy="1477328"/>
          </a:xfrm>
          <a:prstGeom prst="rect">
            <a:avLst/>
          </a:prstGeom>
          <a:solidFill>
            <a:schemeClr val="accent6"/>
          </a:solidFill>
        </p:spPr>
        <p:txBody>
          <a:bodyPr wrap="square">
            <a:spAutoFit/>
          </a:bodyPr>
          <a:lstStyle/>
          <a:p>
            <a:pPr defTabSz="1371600">
              <a:defRPr/>
            </a:pPr>
            <a:r>
              <a:rPr lang="en-US" sz="3000" dirty="0">
                <a:solidFill>
                  <a:prstClr val="black"/>
                </a:solidFill>
                <a:latin typeface="Verdana 2" panose="020B0604020202020204" charset="0"/>
                <a:ea typeface="Calibri" panose="020F0502020204030204" pitchFamily="34" charset="0"/>
                <a:cs typeface="Verdana 2" panose="020B0604020202020204" charset="0"/>
              </a:rPr>
              <a:t>Objective: The study will present the economic, financial, technical, social, institutional, logistical, and environmental assessments of establishing regional recycling facilities for specific waste streams</a:t>
            </a:r>
          </a:p>
        </p:txBody>
      </p:sp>
      <p:sp>
        <p:nvSpPr>
          <p:cNvPr id="7" name="Rectangle 6">
            <a:extLst>
              <a:ext uri="{FF2B5EF4-FFF2-40B4-BE49-F238E27FC236}">
                <a16:creationId xmlns:a16="http://schemas.microsoft.com/office/drawing/2014/main" id="{0FB0DA60-A5AE-180B-AD19-9312DD9EC806}"/>
              </a:ext>
            </a:extLst>
          </p:cNvPr>
          <p:cNvSpPr/>
          <p:nvPr/>
        </p:nvSpPr>
        <p:spPr>
          <a:xfrm>
            <a:off x="11809738" y="3770255"/>
            <a:ext cx="4744400" cy="158529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r>
              <a:rPr lang="en-US" sz="2000" b="1" dirty="0">
                <a:solidFill>
                  <a:prstClr val="black"/>
                </a:solidFill>
                <a:latin typeface="Verdana 2" panose="020B0604020202020204" charset="0"/>
                <a:cs typeface="Verdana 2" panose="020B0604020202020204" charset="0"/>
              </a:rPr>
              <a:t>Collection</a:t>
            </a:r>
          </a:p>
          <a:p>
            <a:pPr algn="ctr" defTabSz="1371600">
              <a:defRPr/>
            </a:pPr>
            <a:r>
              <a:rPr lang="en-US" sz="2000" dirty="0">
                <a:solidFill>
                  <a:prstClr val="black"/>
                </a:solidFill>
                <a:latin typeface="Verdana 2" panose="020B0604020202020204" charset="0"/>
                <a:cs typeface="Verdana 2" panose="020B0604020202020204" charset="0"/>
              </a:rPr>
              <a:t>Mandatory sorting </a:t>
            </a:r>
          </a:p>
          <a:p>
            <a:pPr algn="ctr" defTabSz="1371600">
              <a:defRPr/>
            </a:pPr>
            <a:r>
              <a:rPr lang="en-US" sz="2000" dirty="0">
                <a:solidFill>
                  <a:prstClr val="black"/>
                </a:solidFill>
                <a:latin typeface="Verdana 2" panose="020B0604020202020204" charset="0"/>
                <a:cs typeface="Verdana 2" panose="020B0604020202020204" charset="0"/>
              </a:rPr>
              <a:t>Establishment of a regular collection </a:t>
            </a:r>
            <a:r>
              <a:rPr lang="en-US" sz="2000" dirty="0" err="1">
                <a:solidFill>
                  <a:prstClr val="black"/>
                </a:solidFill>
                <a:latin typeface="Verdana 2" panose="020B0604020202020204" charset="0"/>
                <a:cs typeface="Verdana 2" panose="020B0604020202020204" charset="0"/>
              </a:rPr>
              <a:t>programme</a:t>
            </a:r>
            <a:r>
              <a:rPr lang="en-US" sz="2000" dirty="0">
                <a:solidFill>
                  <a:prstClr val="black"/>
                </a:solidFill>
                <a:latin typeface="Verdana 2" panose="020B0604020202020204" charset="0"/>
                <a:cs typeface="Verdana 2" panose="020B0604020202020204" charset="0"/>
              </a:rPr>
              <a:t> through collection points</a:t>
            </a:r>
          </a:p>
        </p:txBody>
      </p:sp>
      <p:sp>
        <p:nvSpPr>
          <p:cNvPr id="8" name="Rectangle 7">
            <a:extLst>
              <a:ext uri="{FF2B5EF4-FFF2-40B4-BE49-F238E27FC236}">
                <a16:creationId xmlns:a16="http://schemas.microsoft.com/office/drawing/2014/main" id="{1E3EDB28-E42C-DAD5-75F3-BF9EEFC0F0A7}"/>
              </a:ext>
            </a:extLst>
          </p:cNvPr>
          <p:cNvSpPr/>
          <p:nvPr/>
        </p:nvSpPr>
        <p:spPr>
          <a:xfrm>
            <a:off x="11795224" y="5558440"/>
            <a:ext cx="4758914" cy="19307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r>
              <a:rPr lang="en-US" sz="2000" b="1" dirty="0">
                <a:solidFill>
                  <a:prstClr val="black"/>
                </a:solidFill>
                <a:latin typeface="Verdana 2" panose="020B0604020202020204" charset="0"/>
                <a:cs typeface="Verdana 2" panose="020B0604020202020204" charset="0"/>
              </a:rPr>
              <a:t>Interim storage and pretreatment</a:t>
            </a:r>
            <a:endParaRPr lang="en-US" sz="2000" dirty="0">
              <a:solidFill>
                <a:prstClr val="black"/>
              </a:solidFill>
              <a:latin typeface="Verdana 2" panose="020B0604020202020204" charset="0"/>
              <a:cs typeface="Verdana 2" panose="020B0604020202020204" charset="0"/>
            </a:endParaRPr>
          </a:p>
          <a:p>
            <a:pPr algn="ctr" defTabSz="1371600">
              <a:defRPr/>
            </a:pPr>
            <a:r>
              <a:rPr lang="en-US" sz="2000" dirty="0">
                <a:solidFill>
                  <a:prstClr val="black"/>
                </a:solidFill>
                <a:latin typeface="Verdana 2" panose="020B0604020202020204" charset="0"/>
                <a:cs typeface="Verdana 2" panose="020B0604020202020204" charset="0"/>
              </a:rPr>
              <a:t> Possibility of dismantling of certain categories of E-waste  on the island prior to export/ Shredding of Used </a:t>
            </a:r>
            <a:r>
              <a:rPr lang="en-US" sz="2000" dirty="0" err="1">
                <a:solidFill>
                  <a:prstClr val="black"/>
                </a:solidFill>
                <a:latin typeface="Verdana 2" panose="020B0604020202020204" charset="0"/>
                <a:cs typeface="Verdana 2" panose="020B0604020202020204" charset="0"/>
              </a:rPr>
              <a:t>Tyres</a:t>
            </a:r>
            <a:endParaRPr lang="en-US" sz="2000" dirty="0">
              <a:solidFill>
                <a:prstClr val="black"/>
              </a:solidFill>
              <a:latin typeface="Verdana 2" panose="020B0604020202020204" charset="0"/>
              <a:cs typeface="Verdana 2" panose="020B0604020202020204" charset="0"/>
            </a:endParaRPr>
          </a:p>
        </p:txBody>
      </p:sp>
      <p:sp>
        <p:nvSpPr>
          <p:cNvPr id="9" name="Rectangle 8">
            <a:extLst>
              <a:ext uri="{FF2B5EF4-FFF2-40B4-BE49-F238E27FC236}">
                <a16:creationId xmlns:a16="http://schemas.microsoft.com/office/drawing/2014/main" id="{4594AE65-1B02-ED59-E285-76A503091F40}"/>
              </a:ext>
            </a:extLst>
          </p:cNvPr>
          <p:cNvSpPr/>
          <p:nvPr/>
        </p:nvSpPr>
        <p:spPr>
          <a:xfrm>
            <a:off x="11795224" y="7692040"/>
            <a:ext cx="4758914" cy="13211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r>
              <a:rPr lang="en-US" sz="2000" b="1" dirty="0">
                <a:solidFill>
                  <a:prstClr val="black"/>
                </a:solidFill>
                <a:latin typeface="Verdana 2" panose="020B0604020202020204" charset="0"/>
                <a:cs typeface="Verdana 2" panose="020B0604020202020204" charset="0"/>
              </a:rPr>
              <a:t>Off-island shipping</a:t>
            </a:r>
          </a:p>
          <a:p>
            <a:pPr algn="ctr" defTabSz="1371600">
              <a:defRPr/>
            </a:pPr>
            <a:r>
              <a:rPr lang="en-US" sz="2000" dirty="0">
                <a:solidFill>
                  <a:prstClr val="black"/>
                </a:solidFill>
                <a:latin typeface="Verdana 2" panose="020B0604020202020204" charset="0"/>
                <a:cs typeface="Verdana 2" panose="020B0604020202020204" charset="0"/>
              </a:rPr>
              <a:t>to treatment facilities in other countries. S</a:t>
            </a:r>
            <a:r>
              <a:rPr lang="en-MU" sz="2000" kern="100" dirty="0" err="1">
                <a:solidFill>
                  <a:srgbClr val="000000"/>
                </a:solidFill>
                <a:latin typeface="Verdana 2" panose="020B0604020202020204" charset="0"/>
                <a:ea typeface="Aptos" panose="020B0004020202020204" pitchFamily="34" charset="0"/>
                <a:cs typeface="Verdana 2" panose="020B0604020202020204" charset="0"/>
              </a:rPr>
              <a:t>ubject</a:t>
            </a:r>
            <a:r>
              <a:rPr lang="en-MU" sz="2000" kern="100" dirty="0">
                <a:solidFill>
                  <a:srgbClr val="000000"/>
                </a:solidFill>
                <a:latin typeface="Verdana 2" panose="020B0604020202020204" charset="0"/>
                <a:ea typeface="Aptos" panose="020B0004020202020204" pitchFamily="34" charset="0"/>
                <a:cs typeface="Verdana 2" panose="020B0604020202020204" charset="0"/>
              </a:rPr>
              <a:t> to the Basel Convention</a:t>
            </a:r>
            <a:endParaRPr lang="en-US" sz="2000" dirty="0">
              <a:solidFill>
                <a:prstClr val="black"/>
              </a:solidFill>
              <a:latin typeface="Verdana 2" panose="020B0604020202020204" charset="0"/>
              <a:cs typeface="Verdana 2" panose="020B0604020202020204" charset="0"/>
            </a:endParaRPr>
          </a:p>
        </p:txBody>
      </p:sp>
      <p:sp>
        <p:nvSpPr>
          <p:cNvPr id="4" name="Freeform 7">
            <a:extLst>
              <a:ext uri="{FF2B5EF4-FFF2-40B4-BE49-F238E27FC236}">
                <a16:creationId xmlns:a16="http://schemas.microsoft.com/office/drawing/2014/main" id="{D3AE4F1D-681E-A59D-7F7D-A836A038B3A6}"/>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3"/>
            <a:stretch>
              <a:fillRect/>
            </a:stretch>
          </a:blipFill>
        </p:spPr>
        <p:txBody>
          <a:bodyPr/>
          <a:lstStyle/>
          <a:p>
            <a:endParaRPr lang="LID4096"/>
          </a:p>
        </p:txBody>
      </p:sp>
      <p:sp>
        <p:nvSpPr>
          <p:cNvPr id="6" name="Freeform 8">
            <a:extLst>
              <a:ext uri="{FF2B5EF4-FFF2-40B4-BE49-F238E27FC236}">
                <a16:creationId xmlns:a16="http://schemas.microsoft.com/office/drawing/2014/main" id="{16A86E65-7D44-8D58-1979-401E4AE96E08}"/>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4"/>
            <a:stretch>
              <a:fillRect/>
            </a:stretch>
          </a:blipFill>
        </p:spPr>
        <p:txBody>
          <a:bodyPr/>
          <a:lstStyle/>
          <a:p>
            <a:endParaRPr lang="LID4096"/>
          </a:p>
        </p:txBody>
      </p:sp>
      <p:sp>
        <p:nvSpPr>
          <p:cNvPr id="10" name="Freeform 9">
            <a:extLst>
              <a:ext uri="{FF2B5EF4-FFF2-40B4-BE49-F238E27FC236}">
                <a16:creationId xmlns:a16="http://schemas.microsoft.com/office/drawing/2014/main" id="{CA010EC1-650D-F311-8A62-5C48446EDB63}"/>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5"/>
            <a:stretch>
              <a:fillRect/>
            </a:stretch>
          </a:blipFill>
        </p:spPr>
        <p:txBody>
          <a:bodyPr/>
          <a:lstStyle/>
          <a:p>
            <a:endParaRPr lang="LID4096"/>
          </a:p>
        </p:txBody>
      </p:sp>
      <p:cxnSp>
        <p:nvCxnSpPr>
          <p:cNvPr id="11" name="Straight Connector 10">
            <a:extLst>
              <a:ext uri="{FF2B5EF4-FFF2-40B4-BE49-F238E27FC236}">
                <a16:creationId xmlns:a16="http://schemas.microsoft.com/office/drawing/2014/main" id="{1EBF7FFA-4D22-4A98-26A5-4AF9F42D5001}"/>
              </a:ext>
            </a:extLst>
          </p:cNvPr>
          <p:cNvCxnSpPr>
            <a:cxnSpLocks/>
          </p:cNvCxnSpPr>
          <p:nvPr/>
        </p:nvCxnSpPr>
        <p:spPr>
          <a:xfrm>
            <a:off x="1237937" y="1943100"/>
            <a:ext cx="15316201"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7C1282E-59B1-E6FE-4ABA-508B69D4D7AB}"/>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70</a:t>
            </a:r>
          </a:p>
        </p:txBody>
      </p:sp>
    </p:spTree>
    <p:extLst>
      <p:ext uri="{BB962C8B-B14F-4D97-AF65-F5344CB8AC3E}">
        <p14:creationId xmlns:p14="http://schemas.microsoft.com/office/powerpoint/2010/main" val="36004604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FC8E1D-9A5D-B4A7-A0F7-ADE957977B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8508B1-D4EC-33F0-75FD-7564898AD0A8}"/>
              </a:ext>
            </a:extLst>
          </p:cNvPr>
          <p:cNvSpPr>
            <a:spLocks noGrp="1"/>
          </p:cNvSpPr>
          <p:nvPr>
            <p:ph type="title"/>
          </p:nvPr>
        </p:nvSpPr>
        <p:spPr>
          <a:xfrm>
            <a:off x="1181099" y="647700"/>
            <a:ext cx="15316201" cy="1109664"/>
          </a:xfrm>
        </p:spPr>
        <p:txBody>
          <a:bodyPr>
            <a:noAutofit/>
          </a:bodyPr>
          <a:lstStyle/>
          <a:p>
            <a:r>
              <a:rPr lang="en-GB" sz="4000" b="1" i="1" spc="-97" dirty="0">
                <a:solidFill>
                  <a:srgbClr val="21B0C3"/>
                </a:solidFill>
                <a:latin typeface="Verdana" panose="020B0604030504040204" pitchFamily="34" charset="0"/>
                <a:ea typeface="Verdana" panose="020B0604030504040204" pitchFamily="34" charset="0"/>
                <a:cs typeface="Helvetica World Bold"/>
                <a:sym typeface="Helvetica World Bold"/>
              </a:rPr>
              <a:t>Action 3.5 : Regional collaboration for a Circular Economy of Lithium-ion Batteries  </a:t>
            </a:r>
            <a:br>
              <a:rPr lang="en-US" sz="4000" dirty="0">
                <a:latin typeface="Verdana" panose="020B0604030504040204" pitchFamily="34" charset="0"/>
                <a:ea typeface="Verdana" panose="020B0604030504040204" pitchFamily="34" charset="0"/>
                <a:cs typeface="Calibri" panose="020F0502020204030204" pitchFamily="34" charset="0"/>
              </a:rPr>
            </a:br>
            <a:endParaRPr lang="en-MU" sz="4000" dirty="0">
              <a:latin typeface="Verdana" panose="020B0604030504040204" pitchFamily="34" charset="0"/>
              <a:ea typeface="Verdana" panose="020B060403050404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4A14885E-7375-38B0-BEE7-FBE6B7A90F05}"/>
              </a:ext>
            </a:extLst>
          </p:cNvPr>
          <p:cNvSpPr>
            <a:spLocks noGrp="1"/>
          </p:cNvSpPr>
          <p:nvPr>
            <p:ph idx="1"/>
          </p:nvPr>
        </p:nvSpPr>
        <p:spPr>
          <a:xfrm>
            <a:off x="1181099" y="3111921"/>
            <a:ext cx="15316201" cy="6205045"/>
          </a:xfrm>
          <a:solidFill>
            <a:schemeClr val="accent5"/>
          </a:solidFill>
        </p:spPr>
        <p:txBody>
          <a:bodyPr>
            <a:normAutofit/>
          </a:bodyPr>
          <a:lstStyle/>
          <a:p>
            <a:r>
              <a:rPr lang="en-US" sz="2800" dirty="0">
                <a:latin typeface="Verdana 2" panose="020B0604020202020204" charset="0"/>
                <a:ea typeface="Calibri" panose="020F0502020204030204" pitchFamily="34" charset="0"/>
                <a:cs typeface="Verdana 2" panose="020B0604020202020204" charset="0"/>
              </a:rPr>
              <a:t>An analytical assessment of global and regional practices for the reuse and recycling of used Lithium batteries, with a specific focus on the region</a:t>
            </a:r>
          </a:p>
          <a:p>
            <a:endParaRPr lang="en-US" sz="2800" dirty="0">
              <a:latin typeface="Verdana 2" panose="020B0604020202020204" charset="0"/>
              <a:ea typeface="Calibri" panose="020F0502020204030204" pitchFamily="34" charset="0"/>
              <a:cs typeface="Verdana 2" panose="020B0604020202020204" charset="0"/>
            </a:endParaRPr>
          </a:p>
          <a:p>
            <a:r>
              <a:rPr lang="en-US" sz="2800" dirty="0">
                <a:latin typeface="Verdana 2" panose="020B0604020202020204" charset="0"/>
                <a:ea typeface="Calibri" panose="020F0502020204030204" pitchFamily="34" charset="0"/>
                <a:cs typeface="Verdana 2" panose="020B0604020202020204" charset="0"/>
              </a:rPr>
              <a:t>A feasibility study for each island on the logistics required and the installation of a processing site (like in Reunion) for making the batteries inert/stable before export</a:t>
            </a:r>
          </a:p>
          <a:p>
            <a:endParaRPr lang="en-US" sz="2800" dirty="0">
              <a:latin typeface="Verdana 2" panose="020B0604020202020204" charset="0"/>
              <a:ea typeface="Calibri" panose="020F0502020204030204" pitchFamily="34" charset="0"/>
              <a:cs typeface="Verdana 2" panose="020B0604020202020204" charset="0"/>
            </a:endParaRPr>
          </a:p>
          <a:p>
            <a:r>
              <a:rPr lang="en-US" sz="2800" dirty="0" err="1">
                <a:latin typeface="Verdana 2" panose="020B0604020202020204" charset="0"/>
                <a:ea typeface="Calibri" panose="020F0502020204030204" pitchFamily="34" charset="0"/>
                <a:cs typeface="Verdana 2" panose="020B0604020202020204" charset="0"/>
              </a:rPr>
              <a:t>Harmonisation</a:t>
            </a:r>
            <a:r>
              <a:rPr lang="en-US" sz="2800" dirty="0">
                <a:latin typeface="Verdana 2" panose="020B0604020202020204" charset="0"/>
                <a:ea typeface="Calibri" panose="020F0502020204030204" pitchFamily="34" charset="0"/>
                <a:cs typeface="Verdana 2" panose="020B0604020202020204" charset="0"/>
              </a:rPr>
              <a:t> of trade procedures and transport requirements for used Li batteries considering the Basel Convention</a:t>
            </a:r>
          </a:p>
          <a:p>
            <a:endParaRPr lang="en-US" sz="2800" dirty="0">
              <a:latin typeface="Verdana 2" panose="020B0604020202020204" charset="0"/>
              <a:ea typeface="Calibri" panose="020F0502020204030204" pitchFamily="34" charset="0"/>
              <a:cs typeface="Verdana 2" panose="020B0604020202020204" charset="0"/>
            </a:endParaRPr>
          </a:p>
          <a:p>
            <a:r>
              <a:rPr lang="en-US" sz="2800" dirty="0">
                <a:latin typeface="Verdana 2" panose="020B0604020202020204" charset="0"/>
                <a:ea typeface="Calibri" panose="020F0502020204030204" pitchFamily="34" charset="0"/>
                <a:cs typeface="Verdana 2" panose="020B0604020202020204" charset="0"/>
              </a:rPr>
              <a:t>A pilot export operation from some of the islands will allow the industry to learn about the obstacles and evaluate the overall cost of collection, export and recycling of waste batteries, in order to determine the amount of the eco-contribution that will apply to these materials and that will finance their recycling through an EPR policy</a:t>
            </a:r>
          </a:p>
          <a:p>
            <a:endParaRPr lang="en-US" sz="2800" dirty="0">
              <a:latin typeface="Verdana 2" panose="020B0604020202020204" charset="0"/>
              <a:ea typeface="Calibri" panose="020F0502020204030204" pitchFamily="34" charset="0"/>
              <a:cs typeface="Verdana 2" panose="020B0604020202020204" charset="0"/>
            </a:endParaRPr>
          </a:p>
        </p:txBody>
      </p:sp>
      <p:sp>
        <p:nvSpPr>
          <p:cNvPr id="5" name="TextBox 4">
            <a:extLst>
              <a:ext uri="{FF2B5EF4-FFF2-40B4-BE49-F238E27FC236}">
                <a16:creationId xmlns:a16="http://schemas.microsoft.com/office/drawing/2014/main" id="{5FA3FBD8-679C-C73E-A3AE-C80319A51B8A}"/>
              </a:ext>
            </a:extLst>
          </p:cNvPr>
          <p:cNvSpPr txBox="1"/>
          <p:nvPr/>
        </p:nvSpPr>
        <p:spPr>
          <a:xfrm>
            <a:off x="1181099" y="1968874"/>
            <a:ext cx="15316201" cy="954107"/>
          </a:xfrm>
          <a:prstGeom prst="rect">
            <a:avLst/>
          </a:prstGeom>
          <a:solidFill>
            <a:schemeClr val="accent6"/>
          </a:solidFill>
        </p:spPr>
        <p:txBody>
          <a:bodyPr wrap="square">
            <a:spAutoFit/>
          </a:bodyPr>
          <a:lstStyle/>
          <a:p>
            <a:pPr defTabSz="1371600">
              <a:defRPr/>
            </a:pPr>
            <a:r>
              <a:rPr lang="en-US" sz="2800" dirty="0">
                <a:solidFill>
                  <a:prstClr val="black"/>
                </a:solidFill>
                <a:latin typeface="Verdana 2" panose="020B0604020202020204" charset="0"/>
                <a:ea typeface="Calibri" panose="020F0502020204030204" pitchFamily="34" charset="0"/>
                <a:cs typeface="Verdana 2" panose="020B0604020202020204" charset="0"/>
              </a:rPr>
              <a:t>The demand for lithium-ion batteries is growing in the region raising concerns about their proper disposal. There is a need for a regional approach for end-of-life management</a:t>
            </a:r>
          </a:p>
        </p:txBody>
      </p:sp>
      <p:sp>
        <p:nvSpPr>
          <p:cNvPr id="4" name="Freeform 7">
            <a:extLst>
              <a:ext uri="{FF2B5EF4-FFF2-40B4-BE49-F238E27FC236}">
                <a16:creationId xmlns:a16="http://schemas.microsoft.com/office/drawing/2014/main" id="{69CBB97A-AC5A-7362-40AA-0142CAF669EB}"/>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3"/>
            <a:stretch>
              <a:fillRect/>
            </a:stretch>
          </a:blipFill>
        </p:spPr>
        <p:txBody>
          <a:bodyPr/>
          <a:lstStyle/>
          <a:p>
            <a:endParaRPr lang="LID4096"/>
          </a:p>
        </p:txBody>
      </p:sp>
      <p:sp>
        <p:nvSpPr>
          <p:cNvPr id="6" name="Freeform 8">
            <a:extLst>
              <a:ext uri="{FF2B5EF4-FFF2-40B4-BE49-F238E27FC236}">
                <a16:creationId xmlns:a16="http://schemas.microsoft.com/office/drawing/2014/main" id="{2BB5BA52-2C5D-3356-8C28-3A9A0593570B}"/>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4"/>
            <a:stretch>
              <a:fillRect/>
            </a:stretch>
          </a:blipFill>
        </p:spPr>
        <p:txBody>
          <a:bodyPr/>
          <a:lstStyle/>
          <a:p>
            <a:endParaRPr lang="LID4096"/>
          </a:p>
        </p:txBody>
      </p:sp>
      <p:sp>
        <p:nvSpPr>
          <p:cNvPr id="7" name="Freeform 9">
            <a:extLst>
              <a:ext uri="{FF2B5EF4-FFF2-40B4-BE49-F238E27FC236}">
                <a16:creationId xmlns:a16="http://schemas.microsoft.com/office/drawing/2014/main" id="{A5BDBC0D-5C44-6316-65F9-010EA54DD255}"/>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5"/>
            <a:stretch>
              <a:fillRect/>
            </a:stretch>
          </a:blipFill>
        </p:spPr>
        <p:txBody>
          <a:bodyPr/>
          <a:lstStyle/>
          <a:p>
            <a:endParaRPr lang="LID4096"/>
          </a:p>
        </p:txBody>
      </p:sp>
      <p:cxnSp>
        <p:nvCxnSpPr>
          <p:cNvPr id="8" name="Straight Connector 7">
            <a:extLst>
              <a:ext uri="{FF2B5EF4-FFF2-40B4-BE49-F238E27FC236}">
                <a16:creationId xmlns:a16="http://schemas.microsoft.com/office/drawing/2014/main" id="{04C4EE8F-E0A9-9B2C-359D-C73036EDD698}"/>
              </a:ext>
            </a:extLst>
          </p:cNvPr>
          <p:cNvCxnSpPr>
            <a:cxnSpLocks/>
          </p:cNvCxnSpPr>
          <p:nvPr/>
        </p:nvCxnSpPr>
        <p:spPr>
          <a:xfrm>
            <a:off x="1181099" y="1693864"/>
            <a:ext cx="15316201"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4C43DA0-D5F5-A09A-DF49-B76E8F74DB07}"/>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71</a:t>
            </a:r>
          </a:p>
        </p:txBody>
      </p:sp>
    </p:spTree>
    <p:extLst>
      <p:ext uri="{BB962C8B-B14F-4D97-AF65-F5344CB8AC3E}">
        <p14:creationId xmlns:p14="http://schemas.microsoft.com/office/powerpoint/2010/main" val="14663908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1913AF-5AE9-8394-0359-76A441A8CA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4E0842-1006-F3A2-3BF8-8B64B2D368AC}"/>
              </a:ext>
            </a:extLst>
          </p:cNvPr>
          <p:cNvSpPr>
            <a:spLocks noGrp="1"/>
          </p:cNvSpPr>
          <p:nvPr>
            <p:ph type="title"/>
          </p:nvPr>
        </p:nvSpPr>
        <p:spPr>
          <a:xfrm>
            <a:off x="1295399" y="750811"/>
            <a:ext cx="15316201" cy="1248533"/>
          </a:xfrm>
        </p:spPr>
        <p:txBody>
          <a:bodyPr>
            <a:noAutofit/>
          </a:bodyPr>
          <a:lstStyle/>
          <a:p>
            <a:r>
              <a:rPr lang="en-GB" sz="4000" b="1" i="1" spc="-97" dirty="0">
                <a:solidFill>
                  <a:srgbClr val="21B0C3"/>
                </a:solidFill>
                <a:latin typeface="Verdana" panose="020B0604030504040204" pitchFamily="34" charset="0"/>
                <a:ea typeface="Verdana" panose="020B0604030504040204" pitchFamily="34" charset="0"/>
                <a:cs typeface="Helvetica World Bold"/>
                <a:sym typeface="Helvetica World Bold"/>
              </a:rPr>
              <a:t>Action 3.6 : Development of a partnership with shipping companies to provide shipment of eligible waste at competitive prices between serviced ports</a:t>
            </a:r>
            <a:br>
              <a:rPr lang="en-US" sz="4000" dirty="0">
                <a:latin typeface="Verdana" panose="020B0604030504040204" pitchFamily="34" charset="0"/>
                <a:ea typeface="Verdana" panose="020B0604030504040204" pitchFamily="34" charset="0"/>
                <a:cs typeface="Calibri" panose="020F0502020204030204" pitchFamily="34" charset="0"/>
              </a:rPr>
            </a:br>
            <a:endParaRPr lang="en-MU" sz="4000" dirty="0">
              <a:latin typeface="Verdana" panose="020B0604030504040204" pitchFamily="34" charset="0"/>
              <a:ea typeface="Verdana" panose="020B060403050404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A72A8133-7FDC-29F4-6C2C-8E752728B470}"/>
              </a:ext>
            </a:extLst>
          </p:cNvPr>
          <p:cNvSpPr>
            <a:spLocks noGrp="1"/>
          </p:cNvSpPr>
          <p:nvPr>
            <p:ph idx="1"/>
          </p:nvPr>
        </p:nvSpPr>
        <p:spPr>
          <a:xfrm>
            <a:off x="1331686" y="3606456"/>
            <a:ext cx="9829800" cy="5885771"/>
          </a:xfrm>
          <a:solidFill>
            <a:schemeClr val="accent5"/>
          </a:solidFill>
        </p:spPr>
        <p:txBody>
          <a:bodyPr>
            <a:normAutofit/>
          </a:bodyPr>
          <a:lstStyle/>
          <a:p>
            <a:pPr algn="just"/>
            <a:r>
              <a:rPr lang="en-US" sz="3000" dirty="0">
                <a:latin typeface="Verdana 2" panose="020B0604020202020204" charset="0"/>
                <a:ea typeface="Calibri" panose="020F0502020204030204" pitchFamily="34" charset="0"/>
                <a:cs typeface="Verdana 2" panose="020B0604020202020204" charset="0"/>
              </a:rPr>
              <a:t>IOC will initiate discussions with shipping companies for a potential public-private partnership to help alleviate the burden of waste disposal on islands in the region</a:t>
            </a:r>
          </a:p>
          <a:p>
            <a:pPr algn="just"/>
            <a:endParaRPr lang="en-US" sz="3000" dirty="0">
              <a:latin typeface="Verdana 2" panose="020B0604020202020204" charset="0"/>
              <a:ea typeface="Calibri" panose="020F0502020204030204" pitchFamily="34" charset="0"/>
              <a:cs typeface="Verdana 2" panose="020B0604020202020204" charset="0"/>
            </a:endParaRPr>
          </a:p>
          <a:p>
            <a:pPr algn="just"/>
            <a:r>
              <a:rPr lang="en-US" sz="3000" dirty="0">
                <a:latin typeface="Verdana 2" panose="020B0604020202020204" charset="0"/>
                <a:ea typeface="Calibri" panose="020F0502020204030204" pitchFamily="34" charset="0"/>
                <a:cs typeface="Verdana 2" panose="020B0604020202020204" charset="0"/>
              </a:rPr>
              <a:t>An MOU between IOC and the shipping company will outline the eligible countries, eligible and ineligible wastes, the process, liabilities and responsibilities, etc. Countries which are serviced by the shipping company can then investigate the possibility of using the partnership to export  recyclable waste materials.</a:t>
            </a:r>
          </a:p>
        </p:txBody>
      </p:sp>
      <p:sp>
        <p:nvSpPr>
          <p:cNvPr id="5" name="TextBox 4">
            <a:extLst>
              <a:ext uri="{FF2B5EF4-FFF2-40B4-BE49-F238E27FC236}">
                <a16:creationId xmlns:a16="http://schemas.microsoft.com/office/drawing/2014/main" id="{2044089C-6225-49D2-CE50-A1FF7B9FF132}"/>
              </a:ext>
            </a:extLst>
          </p:cNvPr>
          <p:cNvSpPr txBox="1"/>
          <p:nvPr/>
        </p:nvSpPr>
        <p:spPr>
          <a:xfrm>
            <a:off x="1331685" y="2415187"/>
            <a:ext cx="15316201" cy="1015663"/>
          </a:xfrm>
          <a:prstGeom prst="rect">
            <a:avLst/>
          </a:prstGeom>
          <a:solidFill>
            <a:schemeClr val="accent6"/>
          </a:solidFill>
        </p:spPr>
        <p:txBody>
          <a:bodyPr wrap="square">
            <a:spAutoFit/>
          </a:bodyPr>
          <a:lstStyle/>
          <a:p>
            <a:pPr defTabSz="1371600">
              <a:defRPr/>
            </a:pPr>
            <a:r>
              <a:rPr lang="en-US" sz="3000" dirty="0">
                <a:solidFill>
                  <a:prstClr val="black"/>
                </a:solidFill>
                <a:latin typeface="Verdana 2" panose="020B0604020202020204" charset="0"/>
                <a:ea typeface="Calibri" panose="020F0502020204030204" pitchFamily="34" charset="0"/>
                <a:cs typeface="Verdana 2" panose="020B0604020202020204" charset="0"/>
              </a:rPr>
              <a:t>Once collected, the cost of shipment of recyclable materials continues to be one of the biggest challenges for islands to achieve higher recycling rates. </a:t>
            </a:r>
          </a:p>
        </p:txBody>
      </p:sp>
      <p:pic>
        <p:nvPicPr>
          <p:cNvPr id="4" name="Picture 3">
            <a:extLst>
              <a:ext uri="{FF2B5EF4-FFF2-40B4-BE49-F238E27FC236}">
                <a16:creationId xmlns:a16="http://schemas.microsoft.com/office/drawing/2014/main" id="{E861E43B-888A-F107-D81C-D5949FFBF8DF}"/>
              </a:ext>
            </a:extLst>
          </p:cNvPr>
          <p:cNvPicPr>
            <a:picLocks noChangeAspect="1"/>
          </p:cNvPicPr>
          <p:nvPr/>
        </p:nvPicPr>
        <p:blipFill>
          <a:blip r:embed="rId3"/>
          <a:stretch>
            <a:fillRect/>
          </a:stretch>
        </p:blipFill>
        <p:spPr>
          <a:xfrm>
            <a:off x="11313885" y="3606456"/>
            <a:ext cx="5334001" cy="5885771"/>
          </a:xfrm>
          <a:prstGeom prst="rect">
            <a:avLst/>
          </a:prstGeom>
        </p:spPr>
      </p:pic>
      <p:sp>
        <p:nvSpPr>
          <p:cNvPr id="6" name="TextBox 5">
            <a:extLst>
              <a:ext uri="{FF2B5EF4-FFF2-40B4-BE49-F238E27FC236}">
                <a16:creationId xmlns:a16="http://schemas.microsoft.com/office/drawing/2014/main" id="{FBF62212-E3B9-0821-10BD-4D56C03300FD}"/>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72</a:t>
            </a:r>
          </a:p>
        </p:txBody>
      </p:sp>
      <p:sp>
        <p:nvSpPr>
          <p:cNvPr id="7" name="Freeform 7">
            <a:extLst>
              <a:ext uri="{FF2B5EF4-FFF2-40B4-BE49-F238E27FC236}">
                <a16:creationId xmlns:a16="http://schemas.microsoft.com/office/drawing/2014/main" id="{4C391F9B-2463-9160-F140-F3E3D3A6BC46}"/>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4"/>
            <a:stretch>
              <a:fillRect/>
            </a:stretch>
          </a:blipFill>
        </p:spPr>
        <p:txBody>
          <a:bodyPr/>
          <a:lstStyle/>
          <a:p>
            <a:endParaRPr lang="LID4096"/>
          </a:p>
        </p:txBody>
      </p:sp>
      <p:sp>
        <p:nvSpPr>
          <p:cNvPr id="8" name="Freeform 8">
            <a:extLst>
              <a:ext uri="{FF2B5EF4-FFF2-40B4-BE49-F238E27FC236}">
                <a16:creationId xmlns:a16="http://schemas.microsoft.com/office/drawing/2014/main" id="{A71E5DB3-AFA9-F174-75CD-1BE723877CFC}"/>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5"/>
            <a:stretch>
              <a:fillRect/>
            </a:stretch>
          </a:blipFill>
        </p:spPr>
        <p:txBody>
          <a:bodyPr/>
          <a:lstStyle/>
          <a:p>
            <a:endParaRPr lang="LID4096"/>
          </a:p>
        </p:txBody>
      </p:sp>
      <p:sp>
        <p:nvSpPr>
          <p:cNvPr id="9" name="Freeform 9">
            <a:extLst>
              <a:ext uri="{FF2B5EF4-FFF2-40B4-BE49-F238E27FC236}">
                <a16:creationId xmlns:a16="http://schemas.microsoft.com/office/drawing/2014/main" id="{FA14FE8C-953D-52B4-A194-9CB3CA275604}"/>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6"/>
            <a:stretch>
              <a:fillRect/>
            </a:stretch>
          </a:blipFill>
        </p:spPr>
        <p:txBody>
          <a:bodyPr/>
          <a:lstStyle/>
          <a:p>
            <a:endParaRPr lang="LID4096"/>
          </a:p>
        </p:txBody>
      </p:sp>
      <p:cxnSp>
        <p:nvCxnSpPr>
          <p:cNvPr id="10" name="Straight Connector 9">
            <a:extLst>
              <a:ext uri="{FF2B5EF4-FFF2-40B4-BE49-F238E27FC236}">
                <a16:creationId xmlns:a16="http://schemas.microsoft.com/office/drawing/2014/main" id="{278CF872-9A21-8C83-2F53-EBF4A40F0C33}"/>
              </a:ext>
            </a:extLst>
          </p:cNvPr>
          <p:cNvCxnSpPr>
            <a:cxnSpLocks/>
          </p:cNvCxnSpPr>
          <p:nvPr/>
        </p:nvCxnSpPr>
        <p:spPr>
          <a:xfrm>
            <a:off x="1295399" y="2171700"/>
            <a:ext cx="15316201"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46001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CE8FB3-0B8E-E934-4E06-7FE17AF2538F}"/>
            </a:ext>
          </a:extLst>
        </p:cNvPr>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615D1029-2CAD-730D-1623-973592B343B8}"/>
              </a:ext>
            </a:extLst>
          </p:cNvPr>
          <p:cNvSpPr>
            <a:spLocks noGrp="1"/>
          </p:cNvSpPr>
          <p:nvPr>
            <p:ph idx="1"/>
          </p:nvPr>
        </p:nvSpPr>
        <p:spPr>
          <a:xfrm>
            <a:off x="1629830" y="1715332"/>
            <a:ext cx="14739662" cy="7643736"/>
          </a:xfrm>
        </p:spPr>
        <p:txBody>
          <a:bodyPr>
            <a:normAutofit/>
          </a:bodyPr>
          <a:lstStyle/>
          <a:p>
            <a:r>
              <a:rPr lang="fr-BE" sz="2800" dirty="0">
                <a:latin typeface="Verdana 2" panose="020B0604020202020204" charset="0"/>
                <a:cs typeface="Verdana 2" panose="020B0604020202020204" charset="0"/>
              </a:rPr>
              <a:t>Visio</a:t>
            </a:r>
            <a:r>
              <a:rPr lang="en-US" sz="2800" dirty="0">
                <a:latin typeface="Verdana 2" panose="020B0604020202020204" charset="0"/>
                <a:ea typeface="Calibri"/>
                <a:cs typeface="Verdana 2" panose="020B0604020202020204" charset="0"/>
              </a:rPr>
              <a:t>n</a:t>
            </a:r>
          </a:p>
          <a:p>
            <a:endParaRPr lang="en-US" sz="2800" b="1" dirty="0">
              <a:solidFill>
                <a:schemeClr val="accent2"/>
              </a:solidFill>
              <a:latin typeface="Verdana 2" panose="020B0604020202020204" charset="0"/>
              <a:ea typeface="Calibri"/>
              <a:cs typeface="Verdana 2" panose="020B0604020202020204" charset="0"/>
            </a:endParaRPr>
          </a:p>
          <a:p>
            <a:endParaRPr lang="en-US" sz="2800" b="1" dirty="0">
              <a:solidFill>
                <a:schemeClr val="accent2"/>
              </a:solidFill>
              <a:latin typeface="Verdana 2" panose="020B0604020202020204" charset="0"/>
              <a:ea typeface="Calibri"/>
              <a:cs typeface="Verdana 2" panose="020B0604020202020204" charset="0"/>
            </a:endParaRPr>
          </a:p>
          <a:p>
            <a:endParaRPr lang="en-US" sz="2800" b="1" dirty="0">
              <a:solidFill>
                <a:schemeClr val="accent2"/>
              </a:solidFill>
              <a:latin typeface="Verdana 2" panose="020B0604020202020204" charset="0"/>
              <a:ea typeface="Calibri"/>
              <a:cs typeface="Verdana 2" panose="020B0604020202020204" charset="0"/>
            </a:endParaRPr>
          </a:p>
          <a:p>
            <a:endParaRPr lang="en-US" sz="2800" b="1" dirty="0">
              <a:solidFill>
                <a:schemeClr val="accent2"/>
              </a:solidFill>
              <a:latin typeface="Verdana 2" panose="020B0604020202020204" charset="0"/>
              <a:ea typeface="Calibri"/>
              <a:cs typeface="Verdana 2" panose="020B0604020202020204" charset="0"/>
            </a:endParaRPr>
          </a:p>
          <a:p>
            <a:endParaRPr lang="en-US" sz="2800" b="1" dirty="0">
              <a:solidFill>
                <a:schemeClr val="accent2"/>
              </a:solidFill>
              <a:latin typeface="Verdana 2" panose="020B0604020202020204" charset="0"/>
              <a:ea typeface="Calibri"/>
              <a:cs typeface="Verdana 2" panose="020B0604020202020204" charset="0"/>
            </a:endParaRPr>
          </a:p>
          <a:p>
            <a:pPr marL="0" indent="0">
              <a:buNone/>
            </a:pPr>
            <a:endParaRPr lang="en-US" sz="2800" b="1" dirty="0">
              <a:solidFill>
                <a:schemeClr val="accent2"/>
              </a:solidFill>
              <a:latin typeface="Verdana 2" panose="020B0604020202020204" charset="0"/>
              <a:ea typeface="Calibri"/>
              <a:cs typeface="Verdana 2" panose="020B0604020202020204" charset="0"/>
            </a:endParaRPr>
          </a:p>
          <a:p>
            <a:pPr marL="0" indent="0">
              <a:buNone/>
            </a:pPr>
            <a:endParaRPr lang="fr-BE" sz="2800" dirty="0">
              <a:latin typeface="Verdana 2" panose="020B0604020202020204" charset="0"/>
              <a:cs typeface="Verdana 2" panose="020B0604020202020204" charset="0"/>
            </a:endParaRPr>
          </a:p>
          <a:p>
            <a:r>
              <a:rPr lang="fr-BE" sz="2800" dirty="0">
                <a:latin typeface="Verdana 2" panose="020B0604020202020204" charset="0"/>
                <a:cs typeface="Verdana 2" panose="020B0604020202020204" charset="0"/>
              </a:rPr>
              <a:t>Mission</a:t>
            </a:r>
          </a:p>
          <a:p>
            <a:pPr marL="0" indent="0">
              <a:buNone/>
            </a:pPr>
            <a:endParaRPr lang="en-BE" sz="2800" dirty="0">
              <a:latin typeface="Verdana 2" panose="020B0604020202020204" charset="0"/>
              <a:cs typeface="Verdana 2" panose="020B0604020202020204" charset="0"/>
            </a:endParaRPr>
          </a:p>
          <a:p>
            <a:endParaRPr lang="en-BE" dirty="0"/>
          </a:p>
        </p:txBody>
      </p:sp>
      <p:sp>
        <p:nvSpPr>
          <p:cNvPr id="8" name="Rectangle : coins arrondis 7">
            <a:extLst>
              <a:ext uri="{FF2B5EF4-FFF2-40B4-BE49-F238E27FC236}">
                <a16:creationId xmlns:a16="http://schemas.microsoft.com/office/drawing/2014/main" id="{D0CFBF4B-05CE-450A-9E4E-1BF83EACD61B}"/>
              </a:ext>
            </a:extLst>
          </p:cNvPr>
          <p:cNvSpPr/>
          <p:nvPr/>
        </p:nvSpPr>
        <p:spPr>
          <a:xfrm>
            <a:off x="1629830" y="2324100"/>
            <a:ext cx="14484714" cy="3148852"/>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spcAft>
                <a:spcPts val="600"/>
              </a:spcAft>
            </a:pPr>
            <a:r>
              <a:rPr lang="fr-FR" sz="2400" dirty="0">
                <a:solidFill>
                  <a:schemeClr val="tx1"/>
                </a:solidFill>
                <a:effectLst/>
                <a:latin typeface="Verdana 2" panose="020B0604020202020204" charset="0"/>
                <a:ea typeface="Aptos" panose="020B0004020202020204" pitchFamily="34" charset="0"/>
                <a:cs typeface="Verdana 2" panose="020B0604020202020204" charset="0"/>
              </a:rPr>
              <a:t>Le plan d'action pour les îles d'Afrique et de l'océan Indien a pour objectif la transition vers un système économique circulaire, résilient, inclusif, positif pour la nature et compétitif, qui permet la création de valeur (industrielle) locale, la collaboration régionale sur la gestion et le traitement des déchets, et sur les chaînes de valeur circulaire et la mise en commun de bonne pratique, pour une réduction de la pollution environnementale et la régénération des systèmes naturels.</a:t>
            </a:r>
            <a:endParaRPr lang="en-BE" sz="2400" dirty="0">
              <a:solidFill>
                <a:schemeClr val="tx1"/>
              </a:solidFill>
              <a:effectLst/>
              <a:latin typeface="Verdana 2" panose="020B0604020202020204" charset="0"/>
              <a:ea typeface="Aptos" panose="020B0004020202020204" pitchFamily="34" charset="0"/>
              <a:cs typeface="Verdana 2" panose="020B0604020202020204" charset="0"/>
            </a:endParaRPr>
          </a:p>
        </p:txBody>
      </p:sp>
      <p:sp>
        <p:nvSpPr>
          <p:cNvPr id="9" name="Rectangle : coins arrondis 8">
            <a:extLst>
              <a:ext uri="{FF2B5EF4-FFF2-40B4-BE49-F238E27FC236}">
                <a16:creationId xmlns:a16="http://schemas.microsoft.com/office/drawing/2014/main" id="{4C7ADF76-0E3C-0A93-6CBC-4F327DC7454B}"/>
              </a:ext>
            </a:extLst>
          </p:cNvPr>
          <p:cNvSpPr/>
          <p:nvPr/>
        </p:nvSpPr>
        <p:spPr>
          <a:xfrm>
            <a:off x="1629830" y="6385946"/>
            <a:ext cx="14484714" cy="2651115"/>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20000"/>
              </a:lnSpc>
              <a:spcAft>
                <a:spcPts val="600"/>
              </a:spcAft>
            </a:pPr>
            <a:r>
              <a:rPr lang="fr-FR" sz="2400" dirty="0">
                <a:solidFill>
                  <a:schemeClr val="tx1"/>
                </a:solidFill>
                <a:effectLst/>
                <a:latin typeface="Verdana 2" panose="020B0604020202020204" charset="0"/>
                <a:ea typeface="Aptos" panose="020B0004020202020204" pitchFamily="34" charset="0"/>
                <a:cs typeface="Verdana 2" panose="020B0604020202020204" charset="0"/>
              </a:rPr>
              <a:t>Le plan d'action pour l'Afrique et les îles de l'océan Indien vise à répercuter et à mettre en œuvre les priorités et les actions pertinentes énoncées dans le plan d'action continental de l'Union africaine pour l'économie circulaire 2024-2034, tout en s'appuyant sur les initiatives en cours et prévues par les États membres ; de cette façon, il soutient les efforts continentaux et nationaux pour une économie circulaire par le biais d'une collaboration régionale.</a:t>
            </a:r>
            <a:endParaRPr lang="en-BE" sz="2400" dirty="0">
              <a:solidFill>
                <a:schemeClr val="tx1"/>
              </a:solidFill>
              <a:effectLst/>
              <a:latin typeface="Verdana 2" panose="020B0604020202020204" charset="0"/>
              <a:ea typeface="Aptos" panose="020B0004020202020204" pitchFamily="34" charset="0"/>
              <a:cs typeface="Verdana 2" panose="020B0604020202020204" charset="0"/>
            </a:endParaRPr>
          </a:p>
        </p:txBody>
      </p:sp>
      <p:sp>
        <p:nvSpPr>
          <p:cNvPr id="7" name="Freeform 7">
            <a:extLst>
              <a:ext uri="{FF2B5EF4-FFF2-40B4-BE49-F238E27FC236}">
                <a16:creationId xmlns:a16="http://schemas.microsoft.com/office/drawing/2014/main" id="{81537310-26D5-8091-D31B-6DE4C9E4CB50}"/>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3"/>
            <a:stretch>
              <a:fillRect/>
            </a:stretch>
          </a:blipFill>
        </p:spPr>
        <p:txBody>
          <a:bodyPr/>
          <a:lstStyle/>
          <a:p>
            <a:endParaRPr lang="LID4096"/>
          </a:p>
        </p:txBody>
      </p:sp>
      <p:sp>
        <p:nvSpPr>
          <p:cNvPr id="10" name="Freeform 8">
            <a:extLst>
              <a:ext uri="{FF2B5EF4-FFF2-40B4-BE49-F238E27FC236}">
                <a16:creationId xmlns:a16="http://schemas.microsoft.com/office/drawing/2014/main" id="{50C0172A-F8B0-4F75-4FBD-16EBAD48EE39}"/>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4"/>
            <a:stretch>
              <a:fillRect/>
            </a:stretch>
          </a:blipFill>
        </p:spPr>
        <p:txBody>
          <a:bodyPr/>
          <a:lstStyle/>
          <a:p>
            <a:endParaRPr lang="LID4096"/>
          </a:p>
        </p:txBody>
      </p:sp>
      <p:sp>
        <p:nvSpPr>
          <p:cNvPr id="11" name="Freeform 9">
            <a:extLst>
              <a:ext uri="{FF2B5EF4-FFF2-40B4-BE49-F238E27FC236}">
                <a16:creationId xmlns:a16="http://schemas.microsoft.com/office/drawing/2014/main" id="{13C70CAB-4563-2561-7C50-26B3C284F0BE}"/>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5"/>
            <a:stretch>
              <a:fillRect/>
            </a:stretch>
          </a:blipFill>
        </p:spPr>
        <p:txBody>
          <a:bodyPr/>
          <a:lstStyle/>
          <a:p>
            <a:endParaRPr lang="LID4096"/>
          </a:p>
        </p:txBody>
      </p:sp>
      <p:sp>
        <p:nvSpPr>
          <p:cNvPr id="3" name="TextBox 15">
            <a:extLst>
              <a:ext uri="{FF2B5EF4-FFF2-40B4-BE49-F238E27FC236}">
                <a16:creationId xmlns:a16="http://schemas.microsoft.com/office/drawing/2014/main" id="{1B28619C-4A6E-A040-1629-0B1A68CBFE4B}"/>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46</a:t>
            </a:r>
          </a:p>
        </p:txBody>
      </p:sp>
      <p:sp>
        <p:nvSpPr>
          <p:cNvPr id="13" name="Titre 1">
            <a:extLst>
              <a:ext uri="{FF2B5EF4-FFF2-40B4-BE49-F238E27FC236}">
                <a16:creationId xmlns:a16="http://schemas.microsoft.com/office/drawing/2014/main" id="{2FD71F90-54F9-CC8B-2223-5F75D136A54E}"/>
              </a:ext>
            </a:extLst>
          </p:cNvPr>
          <p:cNvSpPr txBox="1">
            <a:spLocks/>
          </p:cNvSpPr>
          <p:nvPr/>
        </p:nvSpPr>
        <p:spPr>
          <a:xfrm>
            <a:off x="1375229" y="419100"/>
            <a:ext cx="14498351"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b="1" spc="-97" dirty="0">
                <a:solidFill>
                  <a:srgbClr val="21B0C3"/>
                </a:solidFill>
                <a:latin typeface="Verdana" panose="020B0604030504040204" pitchFamily="34" charset="0"/>
                <a:ea typeface="Verdana" panose="020B0604030504040204" pitchFamily="34" charset="0"/>
                <a:cs typeface="Helvetica World Bold"/>
                <a:sym typeface="Helvetica World Bold"/>
              </a:rPr>
              <a:t>Principes, mission et vision du Plan d’Action </a:t>
            </a:r>
            <a:endParaRPr lang="en-BE" b="1" dirty="0"/>
          </a:p>
        </p:txBody>
      </p:sp>
      <p:cxnSp>
        <p:nvCxnSpPr>
          <p:cNvPr id="14" name="Straight Connector 13">
            <a:extLst>
              <a:ext uri="{FF2B5EF4-FFF2-40B4-BE49-F238E27FC236}">
                <a16:creationId xmlns:a16="http://schemas.microsoft.com/office/drawing/2014/main" id="{92E60CCA-07DF-7204-29BA-719D2E7D0DF0}"/>
              </a:ext>
            </a:extLst>
          </p:cNvPr>
          <p:cNvCxnSpPr>
            <a:cxnSpLocks/>
          </p:cNvCxnSpPr>
          <p:nvPr/>
        </p:nvCxnSpPr>
        <p:spPr>
          <a:xfrm>
            <a:off x="1629830" y="1527629"/>
            <a:ext cx="14484714"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87536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D5973-738C-4703-F1C1-7C26DF3D3D57}"/>
              </a:ext>
            </a:extLst>
          </p:cNvPr>
          <p:cNvSpPr>
            <a:spLocks noGrp="1"/>
          </p:cNvSpPr>
          <p:nvPr>
            <p:ph type="title"/>
          </p:nvPr>
        </p:nvSpPr>
        <p:spPr>
          <a:xfrm>
            <a:off x="1981200" y="1101937"/>
            <a:ext cx="14439900" cy="2703332"/>
          </a:xfrm>
        </p:spPr>
        <p:txBody>
          <a:bodyPr>
            <a:noAutofit/>
          </a:bodyPr>
          <a:lstStyle/>
          <a:p>
            <a:r>
              <a:rPr lang="en-US" dirty="0">
                <a:solidFill>
                  <a:srgbClr val="FF0000"/>
                </a:solidFill>
                <a:latin typeface="Verdana" panose="020B0604030504040204" pitchFamily="34" charset="0"/>
                <a:ea typeface="Verdana" panose="020B0604030504040204" pitchFamily="34" charset="0"/>
              </a:rPr>
              <a:t> </a:t>
            </a:r>
            <a:r>
              <a:rPr lang="en-GB" b="1" i="1" spc="-97" dirty="0">
                <a:solidFill>
                  <a:srgbClr val="21B0C3"/>
                </a:solidFill>
                <a:latin typeface="Verdana" panose="020B0604030504040204" pitchFamily="34" charset="0"/>
                <a:ea typeface="Verdana" panose="020B0604030504040204" pitchFamily="34" charset="0"/>
                <a:cs typeface="Helvetica World Bold"/>
                <a:sym typeface="Helvetica World Bold"/>
              </a:rPr>
              <a:t>Strategic Priority 4</a:t>
            </a:r>
            <a:br>
              <a:rPr lang="en-GB" b="1" i="1" spc="-97" dirty="0">
                <a:solidFill>
                  <a:srgbClr val="21B0C3"/>
                </a:solidFill>
                <a:latin typeface="Verdana" panose="020B0604030504040204" pitchFamily="34" charset="0"/>
                <a:ea typeface="Verdana" panose="020B0604030504040204" pitchFamily="34" charset="0"/>
                <a:cs typeface="Helvetica World Bold"/>
                <a:sym typeface="Helvetica World Bold"/>
              </a:rPr>
            </a:br>
            <a:br>
              <a:rPr lang="en-GB" b="1" i="1" spc="-97" dirty="0">
                <a:solidFill>
                  <a:srgbClr val="21B0C3"/>
                </a:solidFill>
                <a:latin typeface="Verdana" panose="020B0604030504040204" pitchFamily="34" charset="0"/>
                <a:ea typeface="Verdana" panose="020B0604030504040204" pitchFamily="34" charset="0"/>
                <a:cs typeface="Helvetica World Bold"/>
                <a:sym typeface="Helvetica World Bold"/>
              </a:rPr>
            </a:br>
            <a:r>
              <a:rPr lang="en-GB" b="1" i="1" spc="-97" dirty="0">
                <a:solidFill>
                  <a:srgbClr val="21B0C3"/>
                </a:solidFill>
                <a:latin typeface="Verdana" panose="020B0604030504040204" pitchFamily="34" charset="0"/>
                <a:ea typeface="Verdana" panose="020B0604030504040204" pitchFamily="34" charset="0"/>
                <a:cs typeface="Helvetica World Bold"/>
                <a:sym typeface="Helvetica World Bold"/>
              </a:rPr>
              <a:t> Improve data collection and </a:t>
            </a:r>
            <a:br>
              <a:rPr lang="en-GB" b="1" i="1" spc="-97" dirty="0">
                <a:solidFill>
                  <a:srgbClr val="21B0C3"/>
                </a:solidFill>
                <a:latin typeface="Verdana" panose="020B0604030504040204" pitchFamily="34" charset="0"/>
                <a:ea typeface="Verdana" panose="020B0604030504040204" pitchFamily="34" charset="0"/>
                <a:cs typeface="Helvetica World Bold"/>
                <a:sym typeface="Helvetica World Bold"/>
              </a:rPr>
            </a:br>
            <a:r>
              <a:rPr lang="en-GB" b="1" i="1" spc="-97" dirty="0">
                <a:solidFill>
                  <a:srgbClr val="21B0C3"/>
                </a:solidFill>
                <a:latin typeface="Verdana" panose="020B0604030504040204" pitchFamily="34" charset="0"/>
                <a:ea typeface="Verdana" panose="020B0604030504040204" pitchFamily="34" charset="0"/>
                <a:cs typeface="Helvetica World Bold"/>
                <a:sym typeface="Helvetica World Bold"/>
              </a:rPr>
              <a:t>monitoring systems</a:t>
            </a:r>
            <a:endParaRPr lang="en-MU" dirty="0">
              <a:solidFill>
                <a:srgbClr val="FF000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383E47A5-490F-DC5F-AD60-7689BC6F4A4B}"/>
              </a:ext>
            </a:extLst>
          </p:cNvPr>
          <p:cNvSpPr txBox="1"/>
          <p:nvPr/>
        </p:nvSpPr>
        <p:spPr>
          <a:xfrm>
            <a:off x="1866899" y="4429647"/>
            <a:ext cx="14554202" cy="4401205"/>
          </a:xfrm>
          <a:prstGeom prst="rect">
            <a:avLst/>
          </a:prstGeom>
          <a:solidFill>
            <a:schemeClr val="accent6"/>
          </a:solidFill>
        </p:spPr>
        <p:txBody>
          <a:bodyPr wrap="square" rtlCol="0">
            <a:spAutoFit/>
          </a:bodyPr>
          <a:lstStyle/>
          <a:p>
            <a:pPr marL="428625" indent="-428625">
              <a:buFont typeface="Arial" panose="020B0604020202020204" pitchFamily="34" charset="0"/>
              <a:buChar char="•"/>
            </a:pPr>
            <a:r>
              <a:rPr lang="en-US" sz="4000" dirty="0">
                <a:latin typeface="Verdana 2" panose="020B0604020202020204" charset="0"/>
                <a:ea typeface="Calibri" panose="020F0502020204030204" pitchFamily="34" charset="0"/>
                <a:cs typeface="Verdana 2" panose="020B0604020202020204" charset="0"/>
              </a:rPr>
              <a:t>The lack of knowledge of waste deposits at the regional scale represents a significant gap in the development of business initiatives</a:t>
            </a:r>
          </a:p>
          <a:p>
            <a:pPr marL="428625" indent="-428625">
              <a:buFont typeface="Arial" panose="020B0604020202020204" pitchFamily="34" charset="0"/>
              <a:buChar char="•"/>
            </a:pPr>
            <a:endParaRPr lang="en-US" sz="4000" dirty="0">
              <a:latin typeface="Verdana 2" panose="020B0604020202020204" charset="0"/>
              <a:ea typeface="Calibri" panose="020F0502020204030204" pitchFamily="34" charset="0"/>
              <a:cs typeface="Verdana 2" panose="020B0604020202020204" charset="0"/>
            </a:endParaRPr>
          </a:p>
          <a:p>
            <a:pPr marL="428625" indent="-428625">
              <a:buFont typeface="Arial" panose="020B0604020202020204" pitchFamily="34" charset="0"/>
              <a:buChar char="•"/>
            </a:pPr>
            <a:r>
              <a:rPr lang="en-US" sz="4000" dirty="0">
                <a:latin typeface="Verdana 2" panose="020B0604020202020204" charset="0"/>
                <a:ea typeface="Calibri" panose="020F0502020204030204" pitchFamily="34" charset="0"/>
                <a:cs typeface="Verdana 2" panose="020B0604020202020204" charset="0"/>
              </a:rPr>
              <a:t>Access to high-quality waste data guides investment and provides for evidence-based policy making on waste management</a:t>
            </a:r>
            <a:endParaRPr lang="en-MU" sz="4000" dirty="0">
              <a:latin typeface="Verdana 2" panose="020B0604020202020204" charset="0"/>
              <a:ea typeface="Calibri" panose="020F0502020204030204" pitchFamily="34" charset="0"/>
              <a:cs typeface="Verdana 2" panose="020B0604020202020204" charset="0"/>
            </a:endParaRPr>
          </a:p>
        </p:txBody>
      </p:sp>
      <p:sp>
        <p:nvSpPr>
          <p:cNvPr id="3" name="Freeform 7">
            <a:extLst>
              <a:ext uri="{FF2B5EF4-FFF2-40B4-BE49-F238E27FC236}">
                <a16:creationId xmlns:a16="http://schemas.microsoft.com/office/drawing/2014/main" id="{5906AD7C-B807-8D0C-5296-A98714037F2F}"/>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3"/>
            <a:stretch>
              <a:fillRect/>
            </a:stretch>
          </a:blipFill>
        </p:spPr>
        <p:txBody>
          <a:bodyPr/>
          <a:lstStyle/>
          <a:p>
            <a:endParaRPr lang="LID4096"/>
          </a:p>
        </p:txBody>
      </p:sp>
      <p:sp>
        <p:nvSpPr>
          <p:cNvPr id="5" name="Freeform 8">
            <a:extLst>
              <a:ext uri="{FF2B5EF4-FFF2-40B4-BE49-F238E27FC236}">
                <a16:creationId xmlns:a16="http://schemas.microsoft.com/office/drawing/2014/main" id="{C39DC2EB-A045-775B-B526-74C77A1DD498}"/>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4"/>
            <a:stretch>
              <a:fillRect/>
            </a:stretch>
          </a:blipFill>
        </p:spPr>
        <p:txBody>
          <a:bodyPr/>
          <a:lstStyle/>
          <a:p>
            <a:endParaRPr lang="LID4096"/>
          </a:p>
        </p:txBody>
      </p:sp>
      <p:sp>
        <p:nvSpPr>
          <p:cNvPr id="6" name="Freeform 9">
            <a:extLst>
              <a:ext uri="{FF2B5EF4-FFF2-40B4-BE49-F238E27FC236}">
                <a16:creationId xmlns:a16="http://schemas.microsoft.com/office/drawing/2014/main" id="{F11DBCDF-C49C-6978-45EE-E187DF049286}"/>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5"/>
            <a:stretch>
              <a:fillRect/>
            </a:stretch>
          </a:blipFill>
        </p:spPr>
        <p:txBody>
          <a:bodyPr/>
          <a:lstStyle/>
          <a:p>
            <a:endParaRPr lang="LID4096"/>
          </a:p>
        </p:txBody>
      </p:sp>
      <p:cxnSp>
        <p:nvCxnSpPr>
          <p:cNvPr id="7" name="Straight Connector 6">
            <a:extLst>
              <a:ext uri="{FF2B5EF4-FFF2-40B4-BE49-F238E27FC236}">
                <a16:creationId xmlns:a16="http://schemas.microsoft.com/office/drawing/2014/main" id="{CD34663E-9C47-D109-C7CE-C1D9B0122FAD}"/>
              </a:ext>
            </a:extLst>
          </p:cNvPr>
          <p:cNvCxnSpPr>
            <a:cxnSpLocks/>
          </p:cNvCxnSpPr>
          <p:nvPr/>
        </p:nvCxnSpPr>
        <p:spPr>
          <a:xfrm>
            <a:off x="1866899" y="4000500"/>
            <a:ext cx="14554201"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A84F419-A77D-2D0B-5E67-10AA86FD8F1A}"/>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73</a:t>
            </a:r>
          </a:p>
        </p:txBody>
      </p:sp>
    </p:spTree>
    <p:extLst>
      <p:ext uri="{BB962C8B-B14F-4D97-AF65-F5344CB8AC3E}">
        <p14:creationId xmlns:p14="http://schemas.microsoft.com/office/powerpoint/2010/main" val="203229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A9C0F-8C8F-9D3E-8718-12518170AAA6}"/>
              </a:ext>
            </a:extLst>
          </p:cNvPr>
          <p:cNvSpPr>
            <a:spLocks noGrp="1"/>
          </p:cNvSpPr>
          <p:nvPr>
            <p:ph type="title"/>
          </p:nvPr>
        </p:nvSpPr>
        <p:spPr>
          <a:xfrm>
            <a:off x="1127507" y="402509"/>
            <a:ext cx="16629145" cy="1463993"/>
          </a:xfrm>
        </p:spPr>
        <p:txBody>
          <a:bodyPr>
            <a:noAutofit/>
          </a:bodyPr>
          <a:lstStyle/>
          <a:p>
            <a:r>
              <a:rPr lang="en-GB" sz="4000" b="1" i="1" spc="-97" dirty="0">
                <a:solidFill>
                  <a:srgbClr val="21B0C3"/>
                </a:solidFill>
                <a:latin typeface="Verdana" panose="020B0604030504040204" pitchFamily="34" charset="0"/>
                <a:ea typeface="Verdana" panose="020B0604030504040204" pitchFamily="34" charset="0"/>
                <a:cs typeface="Helvetica World Bold"/>
                <a:sym typeface="Helvetica World Bold"/>
              </a:rPr>
              <a:t>Action 4.1: Develop a Regional Waste and Circular Economy Data Collection, Monitoring, and Reporting Framework</a:t>
            </a:r>
            <a:br>
              <a:rPr lang="en-GB" sz="4000" b="1" i="1" spc="-97" dirty="0">
                <a:solidFill>
                  <a:srgbClr val="21B0C3"/>
                </a:solidFill>
                <a:latin typeface="Verdana" panose="020B0604030504040204" pitchFamily="34" charset="0"/>
                <a:ea typeface="Verdana" panose="020B0604030504040204" pitchFamily="34" charset="0"/>
                <a:cs typeface="Helvetica World Bold"/>
                <a:sym typeface="Helvetica World Bold"/>
              </a:rPr>
            </a:br>
            <a:endParaRPr lang="en-MU" sz="4000" dirty="0">
              <a:latin typeface="Calibri" panose="020F0502020204030204" pitchFamily="34" charset="0"/>
              <a:ea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8AC16F85-FE9B-9589-E25B-2FC4D245D960}"/>
              </a:ext>
            </a:extLst>
          </p:cNvPr>
          <p:cNvSpPr>
            <a:spLocks noGrp="1"/>
          </p:cNvSpPr>
          <p:nvPr>
            <p:ph idx="1"/>
          </p:nvPr>
        </p:nvSpPr>
        <p:spPr>
          <a:xfrm>
            <a:off x="1348992" y="2999596"/>
            <a:ext cx="9395208" cy="6495544"/>
          </a:xfrm>
          <a:solidFill>
            <a:schemeClr val="bg1">
              <a:lumMod val="95000"/>
            </a:schemeClr>
          </a:solidFill>
        </p:spPr>
        <p:txBody>
          <a:bodyPr>
            <a:noAutofit/>
          </a:bodyPr>
          <a:lstStyle/>
          <a:p>
            <a:pPr marL="0" indent="0">
              <a:buNone/>
            </a:pPr>
            <a:r>
              <a:rPr lang="en-US" sz="3000" dirty="0">
                <a:latin typeface="Verdana 2" panose="020B0604020202020204" charset="0"/>
                <a:ea typeface="Calibri" panose="020F0502020204030204" pitchFamily="34" charset="0"/>
                <a:cs typeface="Verdana 2" panose="020B0604020202020204" charset="0"/>
              </a:rPr>
              <a:t>The framework will outline the key data requirements, the recommended methods to collect and </a:t>
            </a:r>
            <a:r>
              <a:rPr lang="en-US" sz="3000" dirty="0" err="1">
                <a:latin typeface="Verdana 2" panose="020B0604020202020204" charset="0"/>
                <a:ea typeface="Calibri" panose="020F0502020204030204" pitchFamily="34" charset="0"/>
                <a:cs typeface="Verdana 2" panose="020B0604020202020204" charset="0"/>
              </a:rPr>
              <a:t>analyse</a:t>
            </a:r>
            <a:r>
              <a:rPr lang="en-US" sz="3000" dirty="0">
                <a:latin typeface="Verdana 2" panose="020B0604020202020204" charset="0"/>
                <a:ea typeface="Calibri" panose="020F0502020204030204" pitchFamily="34" charset="0"/>
                <a:cs typeface="Verdana 2" panose="020B0604020202020204" charset="0"/>
              </a:rPr>
              <a:t> the data, and identify the key stakeholders and partners that will be involved in the process. </a:t>
            </a:r>
          </a:p>
          <a:p>
            <a:pPr marL="0" indent="0">
              <a:buNone/>
            </a:pPr>
            <a:endParaRPr lang="en-US" sz="3000" dirty="0">
              <a:latin typeface="Verdana 2" panose="020B0604020202020204" charset="0"/>
              <a:ea typeface="Calibri" panose="020F0502020204030204" pitchFamily="34" charset="0"/>
              <a:cs typeface="Verdana 2" panose="020B0604020202020204" charset="0"/>
            </a:endParaRPr>
          </a:p>
          <a:p>
            <a:pPr marL="0" indent="0">
              <a:buNone/>
            </a:pPr>
            <a:r>
              <a:rPr lang="en-US" sz="3000" dirty="0">
                <a:latin typeface="Verdana 2" panose="020B0604020202020204" charset="0"/>
                <a:ea typeface="Calibri" panose="020F0502020204030204" pitchFamily="34" charset="0"/>
                <a:cs typeface="Verdana 2" panose="020B0604020202020204" charset="0"/>
              </a:rPr>
              <a:t>The framework will be conducted by performing two foundational tasks: </a:t>
            </a:r>
          </a:p>
          <a:p>
            <a:pPr lvl="1"/>
            <a:r>
              <a:rPr lang="en-US" sz="3000" dirty="0">
                <a:latin typeface="Verdana 2" panose="020B0604020202020204" charset="0"/>
                <a:ea typeface="Calibri" panose="020F0502020204030204" pitchFamily="34" charset="0"/>
                <a:cs typeface="Verdana 2" panose="020B0604020202020204" charset="0"/>
              </a:rPr>
              <a:t>Analysis of  current data monitoring and reporting systems and gaps and resulting strategic recommendations.</a:t>
            </a:r>
          </a:p>
          <a:p>
            <a:pPr lvl="1"/>
            <a:r>
              <a:rPr lang="en-US" sz="3000" dirty="0">
                <a:latin typeface="Verdana 2" panose="020B0604020202020204" charset="0"/>
                <a:ea typeface="Calibri" panose="020F0502020204030204" pitchFamily="34" charset="0"/>
                <a:cs typeface="Verdana 2" panose="020B0604020202020204" charset="0"/>
              </a:rPr>
              <a:t>Develop Key Performance Indicators (KPIs) necessary to inform decision making,</a:t>
            </a:r>
          </a:p>
        </p:txBody>
      </p:sp>
      <p:sp>
        <p:nvSpPr>
          <p:cNvPr id="5" name="TextBox 4">
            <a:extLst>
              <a:ext uri="{FF2B5EF4-FFF2-40B4-BE49-F238E27FC236}">
                <a16:creationId xmlns:a16="http://schemas.microsoft.com/office/drawing/2014/main" id="{5B147B3C-6396-1D91-56F8-63A938A84CC3}"/>
              </a:ext>
            </a:extLst>
          </p:cNvPr>
          <p:cNvSpPr txBox="1"/>
          <p:nvPr/>
        </p:nvSpPr>
        <p:spPr>
          <a:xfrm>
            <a:off x="1348992" y="1838074"/>
            <a:ext cx="16024608" cy="1015663"/>
          </a:xfrm>
          <a:prstGeom prst="rect">
            <a:avLst/>
          </a:prstGeom>
          <a:solidFill>
            <a:schemeClr val="accent6"/>
          </a:solidFill>
        </p:spPr>
        <p:txBody>
          <a:bodyPr wrap="square">
            <a:spAutoFit/>
          </a:bodyPr>
          <a:lstStyle/>
          <a:p>
            <a:pPr defTabSz="1371600">
              <a:defRPr/>
            </a:pPr>
            <a:r>
              <a:rPr lang="en-US" sz="3000" dirty="0">
                <a:solidFill>
                  <a:prstClr val="black"/>
                </a:solidFill>
                <a:latin typeface="Verdana 2" panose="020B0604020202020204" charset="0"/>
                <a:ea typeface="Calibri" panose="020F0502020204030204" pitchFamily="34" charset="0"/>
                <a:cs typeface="Verdana 2" panose="020B0604020202020204" charset="0"/>
              </a:rPr>
              <a:t>Objective: Provide a </a:t>
            </a:r>
            <a:r>
              <a:rPr lang="en-US" sz="3000" dirty="0" err="1">
                <a:solidFill>
                  <a:prstClr val="black"/>
                </a:solidFill>
                <a:latin typeface="Verdana 2" panose="020B0604020202020204" charset="0"/>
                <a:ea typeface="Calibri" panose="020F0502020204030204" pitchFamily="34" charset="0"/>
                <a:cs typeface="Verdana 2" panose="020B0604020202020204" charset="0"/>
              </a:rPr>
              <a:t>standardised</a:t>
            </a:r>
            <a:r>
              <a:rPr lang="en-US" sz="3000" dirty="0">
                <a:solidFill>
                  <a:prstClr val="black"/>
                </a:solidFill>
                <a:latin typeface="Verdana 2" panose="020B0604020202020204" charset="0"/>
                <a:ea typeface="Calibri" panose="020F0502020204030204" pitchFamily="34" charset="0"/>
                <a:cs typeface="Verdana 2" panose="020B0604020202020204" charset="0"/>
              </a:rPr>
              <a:t> approach for monitoring and reporting circular economy and waste data for the islands and the region  </a:t>
            </a:r>
          </a:p>
        </p:txBody>
      </p:sp>
      <p:pic>
        <p:nvPicPr>
          <p:cNvPr id="4" name="Picture 3">
            <a:extLst>
              <a:ext uri="{FF2B5EF4-FFF2-40B4-BE49-F238E27FC236}">
                <a16:creationId xmlns:a16="http://schemas.microsoft.com/office/drawing/2014/main" id="{CC26B2FD-0E43-45E2-E266-6ACAE8C10821}"/>
              </a:ext>
            </a:extLst>
          </p:cNvPr>
          <p:cNvPicPr>
            <a:picLocks noChangeAspect="1"/>
          </p:cNvPicPr>
          <p:nvPr/>
        </p:nvPicPr>
        <p:blipFill>
          <a:blip r:embed="rId3"/>
          <a:stretch>
            <a:fillRect/>
          </a:stretch>
        </p:blipFill>
        <p:spPr>
          <a:xfrm>
            <a:off x="11029950" y="2916636"/>
            <a:ext cx="6554326" cy="6680934"/>
          </a:xfrm>
          <a:prstGeom prst="rect">
            <a:avLst/>
          </a:prstGeom>
        </p:spPr>
      </p:pic>
      <p:sp>
        <p:nvSpPr>
          <p:cNvPr id="6" name="Freeform 7">
            <a:extLst>
              <a:ext uri="{FF2B5EF4-FFF2-40B4-BE49-F238E27FC236}">
                <a16:creationId xmlns:a16="http://schemas.microsoft.com/office/drawing/2014/main" id="{6513D1A8-65D7-71AD-EF04-2A5A975E1433}"/>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4"/>
            <a:stretch>
              <a:fillRect/>
            </a:stretch>
          </a:blipFill>
        </p:spPr>
        <p:txBody>
          <a:bodyPr/>
          <a:lstStyle/>
          <a:p>
            <a:endParaRPr lang="LID4096"/>
          </a:p>
        </p:txBody>
      </p:sp>
      <p:sp>
        <p:nvSpPr>
          <p:cNvPr id="7" name="Freeform 8">
            <a:extLst>
              <a:ext uri="{FF2B5EF4-FFF2-40B4-BE49-F238E27FC236}">
                <a16:creationId xmlns:a16="http://schemas.microsoft.com/office/drawing/2014/main" id="{F2B292DF-58AD-8A2B-DF37-21050FC42C69}"/>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5"/>
            <a:stretch>
              <a:fillRect/>
            </a:stretch>
          </a:blipFill>
        </p:spPr>
        <p:txBody>
          <a:bodyPr/>
          <a:lstStyle/>
          <a:p>
            <a:endParaRPr lang="LID4096"/>
          </a:p>
        </p:txBody>
      </p:sp>
      <p:sp>
        <p:nvSpPr>
          <p:cNvPr id="8" name="Freeform 9">
            <a:extLst>
              <a:ext uri="{FF2B5EF4-FFF2-40B4-BE49-F238E27FC236}">
                <a16:creationId xmlns:a16="http://schemas.microsoft.com/office/drawing/2014/main" id="{F872A713-A6B1-D9D0-644A-2B80CBC06A22}"/>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6"/>
            <a:stretch>
              <a:fillRect/>
            </a:stretch>
          </a:blipFill>
        </p:spPr>
        <p:txBody>
          <a:bodyPr/>
          <a:lstStyle/>
          <a:p>
            <a:endParaRPr lang="LID4096"/>
          </a:p>
        </p:txBody>
      </p:sp>
      <p:sp>
        <p:nvSpPr>
          <p:cNvPr id="9" name="TextBox 8">
            <a:extLst>
              <a:ext uri="{FF2B5EF4-FFF2-40B4-BE49-F238E27FC236}">
                <a16:creationId xmlns:a16="http://schemas.microsoft.com/office/drawing/2014/main" id="{A5AC36CE-1615-674C-786D-FCA08092E1BB}"/>
              </a:ext>
            </a:extLst>
          </p:cNvPr>
          <p:cNvSpPr txBox="1"/>
          <p:nvPr/>
        </p:nvSpPr>
        <p:spPr>
          <a:xfrm>
            <a:off x="17068800" y="9712784"/>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74</a:t>
            </a:r>
          </a:p>
        </p:txBody>
      </p:sp>
      <p:cxnSp>
        <p:nvCxnSpPr>
          <p:cNvPr id="10" name="Straight Connector 9">
            <a:extLst>
              <a:ext uri="{FF2B5EF4-FFF2-40B4-BE49-F238E27FC236}">
                <a16:creationId xmlns:a16="http://schemas.microsoft.com/office/drawing/2014/main" id="{7D0A6C92-0209-624F-B5B4-73A604CE91E6}"/>
              </a:ext>
            </a:extLst>
          </p:cNvPr>
          <p:cNvCxnSpPr>
            <a:cxnSpLocks/>
          </p:cNvCxnSpPr>
          <p:nvPr/>
        </p:nvCxnSpPr>
        <p:spPr>
          <a:xfrm>
            <a:off x="1485899" y="1638300"/>
            <a:ext cx="15316201"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42314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287FE-4976-D9EA-5707-AAEE6037570F}"/>
              </a:ext>
            </a:extLst>
          </p:cNvPr>
          <p:cNvSpPr>
            <a:spLocks noGrp="1"/>
          </p:cNvSpPr>
          <p:nvPr>
            <p:ph type="title"/>
          </p:nvPr>
        </p:nvSpPr>
        <p:spPr>
          <a:xfrm>
            <a:off x="1171049" y="40411"/>
            <a:ext cx="15979686" cy="1846312"/>
          </a:xfrm>
        </p:spPr>
        <p:txBody>
          <a:bodyPr>
            <a:noAutofit/>
          </a:bodyPr>
          <a:lstStyle/>
          <a:p>
            <a:r>
              <a:rPr lang="en-GB" sz="4000" b="1" i="1" spc="-97" dirty="0">
                <a:solidFill>
                  <a:srgbClr val="21B0C3"/>
                </a:solidFill>
                <a:latin typeface="Verdana" panose="020B0604030504040204" pitchFamily="34" charset="0"/>
                <a:ea typeface="Verdana" panose="020B0604030504040204" pitchFamily="34" charset="0"/>
                <a:cs typeface="Helvetica World Bold"/>
                <a:sym typeface="Helvetica World Bold"/>
              </a:rPr>
              <a:t>Action 4.2 : Establish a regional waste and CE observatory and an exchange platform for professionals </a:t>
            </a:r>
            <a:endParaRPr lang="en-MU" sz="40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147851A6-091D-39EA-70B9-14949FC20110}"/>
              </a:ext>
            </a:extLst>
          </p:cNvPr>
          <p:cNvSpPr>
            <a:spLocks noGrp="1"/>
          </p:cNvSpPr>
          <p:nvPr>
            <p:ph idx="1"/>
          </p:nvPr>
        </p:nvSpPr>
        <p:spPr>
          <a:xfrm>
            <a:off x="609600" y="3855263"/>
            <a:ext cx="12943114" cy="5639876"/>
          </a:xfrm>
          <a:solidFill>
            <a:schemeClr val="accent5"/>
          </a:solidFill>
        </p:spPr>
        <p:txBody>
          <a:bodyPr>
            <a:noAutofit/>
          </a:bodyPr>
          <a:lstStyle/>
          <a:p>
            <a:pPr algn="just"/>
            <a:r>
              <a:rPr lang="en-US" sz="3000" dirty="0">
                <a:latin typeface="Verdana 2" panose="020B0604020202020204" charset="0"/>
                <a:ea typeface="Calibri" panose="020F0502020204030204" pitchFamily="34" charset="0"/>
                <a:cs typeface="Verdana 2" panose="020B0604020202020204" charset="0"/>
              </a:rPr>
              <a:t>IOC will set up a steering committee that will be responsible for designating the areas of work of the observatory. The steering committee will identify national and regional partners interested in being administrators and/or managers of the regional observatory. </a:t>
            </a:r>
          </a:p>
          <a:p>
            <a:pPr algn="just"/>
            <a:endParaRPr lang="en-US" sz="3000" dirty="0">
              <a:latin typeface="Verdana 2" panose="020B0604020202020204" charset="0"/>
              <a:ea typeface="Calibri" panose="020F0502020204030204" pitchFamily="34" charset="0"/>
              <a:cs typeface="Verdana 2" panose="020B0604020202020204" charset="0"/>
            </a:endParaRPr>
          </a:p>
          <a:p>
            <a:pPr algn="just"/>
            <a:r>
              <a:rPr lang="en-US" sz="3000" dirty="0">
                <a:latin typeface="Verdana 2" panose="020B0604020202020204" charset="0"/>
                <a:ea typeface="Calibri" panose="020F0502020204030204" pitchFamily="34" charset="0"/>
                <a:cs typeface="Verdana 2" panose="020B0604020202020204" charset="0"/>
              </a:rPr>
              <a:t> Create an online database at the regional level and collect information . The analysis will show current wastes and material flows as well as the outlook for developments at the regional level. </a:t>
            </a:r>
          </a:p>
          <a:p>
            <a:pPr algn="just"/>
            <a:endParaRPr lang="en-US" sz="3000" dirty="0">
              <a:latin typeface="Verdana 2" panose="020B0604020202020204" charset="0"/>
              <a:ea typeface="Calibri" panose="020F0502020204030204" pitchFamily="34" charset="0"/>
              <a:cs typeface="Verdana 2" panose="020B0604020202020204" charset="0"/>
            </a:endParaRPr>
          </a:p>
          <a:p>
            <a:pPr algn="just"/>
            <a:r>
              <a:rPr lang="en-US" sz="3000" dirty="0">
                <a:latin typeface="Verdana 2" panose="020B0604020202020204" charset="0"/>
                <a:ea typeface="Calibri" panose="020F0502020204030204" pitchFamily="34" charset="0"/>
                <a:cs typeface="Verdana 2" panose="020B0604020202020204" charset="0"/>
              </a:rPr>
              <a:t>Connect professionals through an exchange platform. </a:t>
            </a:r>
            <a:r>
              <a:rPr lang="en-US" sz="3000" dirty="0" err="1">
                <a:latin typeface="Verdana 2" panose="020B0604020202020204" charset="0"/>
                <a:ea typeface="Calibri" panose="020F0502020204030204" pitchFamily="34" charset="0"/>
                <a:cs typeface="Verdana 2" panose="020B0604020202020204" charset="0"/>
              </a:rPr>
              <a:t>Organise</a:t>
            </a:r>
            <a:r>
              <a:rPr lang="en-US" sz="3000" dirty="0">
                <a:latin typeface="Verdana 2" panose="020B0604020202020204" charset="0"/>
                <a:ea typeface="Calibri" panose="020F0502020204030204" pitchFamily="34" charset="0"/>
                <a:cs typeface="Verdana 2" panose="020B0604020202020204" charset="0"/>
              </a:rPr>
              <a:t> virtual/face to face meetings/debates/visits on key issues</a:t>
            </a:r>
            <a:endParaRPr lang="en-MU" sz="3000" dirty="0">
              <a:latin typeface="Verdana 2" panose="020B0604020202020204" charset="0"/>
              <a:ea typeface="Calibri" panose="020F0502020204030204" pitchFamily="34" charset="0"/>
              <a:cs typeface="Verdana 2" panose="020B0604020202020204" charset="0"/>
            </a:endParaRPr>
          </a:p>
        </p:txBody>
      </p:sp>
      <p:sp>
        <p:nvSpPr>
          <p:cNvPr id="5" name="TextBox 4">
            <a:extLst>
              <a:ext uri="{FF2B5EF4-FFF2-40B4-BE49-F238E27FC236}">
                <a16:creationId xmlns:a16="http://schemas.microsoft.com/office/drawing/2014/main" id="{B38129D4-616A-C9D4-EDE1-AE7CC1CD6591}"/>
              </a:ext>
            </a:extLst>
          </p:cNvPr>
          <p:cNvSpPr txBox="1"/>
          <p:nvPr/>
        </p:nvSpPr>
        <p:spPr>
          <a:xfrm>
            <a:off x="609599" y="1846312"/>
            <a:ext cx="16855985" cy="1938992"/>
          </a:xfrm>
          <a:prstGeom prst="rect">
            <a:avLst/>
          </a:prstGeom>
          <a:solidFill>
            <a:schemeClr val="accent6"/>
          </a:solidFill>
        </p:spPr>
        <p:txBody>
          <a:bodyPr wrap="square">
            <a:spAutoFit/>
          </a:bodyPr>
          <a:lstStyle/>
          <a:p>
            <a:pPr defTabSz="1371600">
              <a:defRPr/>
            </a:pPr>
            <a:r>
              <a:rPr lang="en-US" sz="3000" dirty="0">
                <a:solidFill>
                  <a:prstClr val="black"/>
                </a:solidFill>
                <a:latin typeface="Verdana 2" panose="020B0604020202020204" charset="0"/>
                <a:ea typeface="Calibri" panose="020F0502020204030204" pitchFamily="34" charset="0"/>
                <a:cs typeface="Verdana 2" panose="020B0604020202020204" charset="0"/>
              </a:rPr>
              <a:t>At present, no structure (except for the waste observatory in Reunion Island) can provide information on the treatment sectors as well as the volume of waste treated and costs of treatment. The objective is to inform, monitor and improve knowledge of waste and material flows in the region and encourage exchanges between professionals</a:t>
            </a:r>
            <a:endParaRPr lang="en-MU" sz="3000" dirty="0">
              <a:solidFill>
                <a:prstClr val="black"/>
              </a:solidFill>
              <a:latin typeface="Verdana 2" panose="020B0604020202020204" charset="0"/>
              <a:ea typeface="Calibri" panose="020F0502020204030204" pitchFamily="34" charset="0"/>
              <a:cs typeface="Verdana 2" panose="020B0604020202020204" charset="0"/>
            </a:endParaRPr>
          </a:p>
        </p:txBody>
      </p:sp>
      <p:pic>
        <p:nvPicPr>
          <p:cNvPr id="6" name="Picture 5">
            <a:extLst>
              <a:ext uri="{FF2B5EF4-FFF2-40B4-BE49-F238E27FC236}">
                <a16:creationId xmlns:a16="http://schemas.microsoft.com/office/drawing/2014/main" id="{9AE17E28-D4B6-B9DC-0EF6-3EC052B939AC}"/>
              </a:ext>
            </a:extLst>
          </p:cNvPr>
          <p:cNvPicPr>
            <a:picLocks noChangeAspect="1"/>
          </p:cNvPicPr>
          <p:nvPr/>
        </p:nvPicPr>
        <p:blipFill>
          <a:blip r:embed="rId3"/>
          <a:stretch>
            <a:fillRect/>
          </a:stretch>
        </p:blipFill>
        <p:spPr>
          <a:xfrm>
            <a:off x="13563600" y="3467100"/>
            <a:ext cx="3901985" cy="6102402"/>
          </a:xfrm>
          <a:prstGeom prst="rect">
            <a:avLst/>
          </a:prstGeom>
        </p:spPr>
      </p:pic>
      <p:sp>
        <p:nvSpPr>
          <p:cNvPr id="4" name="Freeform 7">
            <a:extLst>
              <a:ext uri="{FF2B5EF4-FFF2-40B4-BE49-F238E27FC236}">
                <a16:creationId xmlns:a16="http://schemas.microsoft.com/office/drawing/2014/main" id="{6E7DF459-6C61-108A-4151-DBA169395503}"/>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4"/>
            <a:stretch>
              <a:fillRect/>
            </a:stretch>
          </a:blipFill>
        </p:spPr>
        <p:txBody>
          <a:bodyPr/>
          <a:lstStyle/>
          <a:p>
            <a:endParaRPr lang="LID4096"/>
          </a:p>
        </p:txBody>
      </p:sp>
      <p:sp>
        <p:nvSpPr>
          <p:cNvPr id="7" name="Freeform 8">
            <a:extLst>
              <a:ext uri="{FF2B5EF4-FFF2-40B4-BE49-F238E27FC236}">
                <a16:creationId xmlns:a16="http://schemas.microsoft.com/office/drawing/2014/main" id="{37FFA13E-639B-BF41-AE57-5A78F78A661D}"/>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5"/>
            <a:stretch>
              <a:fillRect/>
            </a:stretch>
          </a:blipFill>
        </p:spPr>
        <p:txBody>
          <a:bodyPr/>
          <a:lstStyle/>
          <a:p>
            <a:endParaRPr lang="LID4096"/>
          </a:p>
        </p:txBody>
      </p:sp>
      <p:sp>
        <p:nvSpPr>
          <p:cNvPr id="8" name="Freeform 9">
            <a:extLst>
              <a:ext uri="{FF2B5EF4-FFF2-40B4-BE49-F238E27FC236}">
                <a16:creationId xmlns:a16="http://schemas.microsoft.com/office/drawing/2014/main" id="{3A285DEB-C332-642B-9E5E-B2F3C13F86F0}"/>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6"/>
            <a:stretch>
              <a:fillRect/>
            </a:stretch>
          </a:blipFill>
        </p:spPr>
        <p:txBody>
          <a:bodyPr/>
          <a:lstStyle/>
          <a:p>
            <a:endParaRPr lang="LID4096"/>
          </a:p>
        </p:txBody>
      </p:sp>
      <p:sp>
        <p:nvSpPr>
          <p:cNvPr id="9" name="TextBox 8">
            <a:extLst>
              <a:ext uri="{FF2B5EF4-FFF2-40B4-BE49-F238E27FC236}">
                <a16:creationId xmlns:a16="http://schemas.microsoft.com/office/drawing/2014/main" id="{BC5BB54F-156D-B3EF-C572-3966DA2AFB8D}"/>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75</a:t>
            </a:r>
          </a:p>
        </p:txBody>
      </p:sp>
      <p:cxnSp>
        <p:nvCxnSpPr>
          <p:cNvPr id="10" name="Straight Connector 9">
            <a:extLst>
              <a:ext uri="{FF2B5EF4-FFF2-40B4-BE49-F238E27FC236}">
                <a16:creationId xmlns:a16="http://schemas.microsoft.com/office/drawing/2014/main" id="{EB396E91-36CF-89CF-2855-3C1E03C91BA1}"/>
              </a:ext>
            </a:extLst>
          </p:cNvPr>
          <p:cNvCxnSpPr>
            <a:cxnSpLocks/>
          </p:cNvCxnSpPr>
          <p:nvPr/>
        </p:nvCxnSpPr>
        <p:spPr>
          <a:xfrm>
            <a:off x="1485899" y="1638300"/>
            <a:ext cx="15316201"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88138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72427-5FF8-43D0-023D-4B7C81E8BA51}"/>
              </a:ext>
            </a:extLst>
          </p:cNvPr>
          <p:cNvSpPr>
            <a:spLocks noGrp="1"/>
          </p:cNvSpPr>
          <p:nvPr>
            <p:ph type="title"/>
          </p:nvPr>
        </p:nvSpPr>
        <p:spPr>
          <a:xfrm>
            <a:off x="2570578" y="724333"/>
            <a:ext cx="13371622" cy="2629853"/>
          </a:xfrm>
        </p:spPr>
        <p:txBody>
          <a:bodyPr>
            <a:normAutofit fontScale="90000"/>
          </a:bodyPr>
          <a:lstStyle/>
          <a:p>
            <a:r>
              <a:rPr lang="en-GB" sz="4400" b="1" spc="-97" dirty="0">
                <a:solidFill>
                  <a:srgbClr val="21B0C3"/>
                </a:solidFill>
                <a:latin typeface="Verdana" panose="020B0604030504040204" pitchFamily="34" charset="0"/>
                <a:ea typeface="Verdana" panose="020B0604030504040204" pitchFamily="34" charset="0"/>
                <a:cs typeface="Helvetica World Bold"/>
                <a:sym typeface="Helvetica World Bold"/>
              </a:rPr>
              <a:t>Strategic priority 5</a:t>
            </a:r>
            <a:br>
              <a:rPr lang="en-GB" sz="4400" b="1" spc="-97" dirty="0">
                <a:solidFill>
                  <a:srgbClr val="21B0C3"/>
                </a:solidFill>
                <a:latin typeface="Verdana" panose="020B0604030504040204" pitchFamily="34" charset="0"/>
                <a:ea typeface="Verdana" panose="020B0604030504040204" pitchFamily="34" charset="0"/>
                <a:cs typeface="Helvetica World Bold"/>
                <a:sym typeface="Helvetica World Bold"/>
              </a:rPr>
            </a:br>
            <a:r>
              <a:rPr lang="en-GB" sz="4400" b="1" spc="-97" dirty="0">
                <a:solidFill>
                  <a:srgbClr val="21B0C3"/>
                </a:solidFill>
                <a:latin typeface="Verdana" panose="020B0604030504040204" pitchFamily="34" charset="0"/>
                <a:ea typeface="Verdana" panose="020B0604030504040204" pitchFamily="34" charset="0"/>
                <a:cs typeface="Helvetica World Bold"/>
                <a:sym typeface="Helvetica World Bold"/>
              </a:rPr>
              <a:t> </a:t>
            </a:r>
            <a:br>
              <a:rPr lang="en-GB" sz="4400" b="1" spc="-97" dirty="0">
                <a:solidFill>
                  <a:srgbClr val="21B0C3"/>
                </a:solidFill>
                <a:latin typeface="Verdana" panose="020B0604030504040204" pitchFamily="34" charset="0"/>
                <a:ea typeface="Verdana" panose="020B0604030504040204" pitchFamily="34" charset="0"/>
                <a:cs typeface="Helvetica World Bold"/>
                <a:sym typeface="Helvetica World Bold"/>
              </a:rPr>
            </a:br>
            <a:r>
              <a:rPr lang="en-GB" sz="4400" b="1" spc="-97" dirty="0">
                <a:solidFill>
                  <a:srgbClr val="21B0C3"/>
                </a:solidFill>
                <a:latin typeface="Verdana" panose="020B0604030504040204" pitchFamily="34" charset="0"/>
                <a:ea typeface="Verdana" panose="020B0604030504040204" pitchFamily="34" charset="0"/>
                <a:cs typeface="Helvetica World Bold"/>
                <a:sym typeface="Helvetica World Bold"/>
              </a:rPr>
              <a:t>Awareness Raising, Advocacy and Capacity Building</a:t>
            </a:r>
            <a:endParaRPr lang="en-MU" sz="4000" dirty="0">
              <a:solidFill>
                <a:srgbClr val="FF0000"/>
              </a:solidFill>
            </a:endParaRPr>
          </a:p>
        </p:txBody>
      </p:sp>
      <p:sp>
        <p:nvSpPr>
          <p:cNvPr id="4" name="Freeform 7">
            <a:extLst>
              <a:ext uri="{FF2B5EF4-FFF2-40B4-BE49-F238E27FC236}">
                <a16:creationId xmlns:a16="http://schemas.microsoft.com/office/drawing/2014/main" id="{6FFA7698-6A3B-A2B2-39CD-A84AD04A30B1}"/>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3"/>
            <a:stretch>
              <a:fillRect/>
            </a:stretch>
          </a:blipFill>
        </p:spPr>
        <p:txBody>
          <a:bodyPr/>
          <a:lstStyle/>
          <a:p>
            <a:endParaRPr lang="LID4096"/>
          </a:p>
        </p:txBody>
      </p:sp>
      <p:sp>
        <p:nvSpPr>
          <p:cNvPr id="5" name="Freeform 8">
            <a:extLst>
              <a:ext uri="{FF2B5EF4-FFF2-40B4-BE49-F238E27FC236}">
                <a16:creationId xmlns:a16="http://schemas.microsoft.com/office/drawing/2014/main" id="{E7E33855-77D8-F056-89BA-A2F984791A8F}"/>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4"/>
            <a:stretch>
              <a:fillRect/>
            </a:stretch>
          </a:blipFill>
        </p:spPr>
        <p:txBody>
          <a:bodyPr/>
          <a:lstStyle/>
          <a:p>
            <a:endParaRPr lang="LID4096"/>
          </a:p>
        </p:txBody>
      </p:sp>
      <p:sp>
        <p:nvSpPr>
          <p:cNvPr id="6" name="Freeform 9">
            <a:extLst>
              <a:ext uri="{FF2B5EF4-FFF2-40B4-BE49-F238E27FC236}">
                <a16:creationId xmlns:a16="http://schemas.microsoft.com/office/drawing/2014/main" id="{4D9E3DCE-A89D-2F91-33D2-6C9B065B6E57}"/>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5"/>
            <a:stretch>
              <a:fillRect/>
            </a:stretch>
          </a:blipFill>
        </p:spPr>
        <p:txBody>
          <a:bodyPr/>
          <a:lstStyle/>
          <a:p>
            <a:endParaRPr lang="LID4096"/>
          </a:p>
        </p:txBody>
      </p:sp>
      <p:sp>
        <p:nvSpPr>
          <p:cNvPr id="7" name="TextBox 6">
            <a:extLst>
              <a:ext uri="{FF2B5EF4-FFF2-40B4-BE49-F238E27FC236}">
                <a16:creationId xmlns:a16="http://schemas.microsoft.com/office/drawing/2014/main" id="{5F36C53E-7ED4-46A5-F5EE-63D2F4B6A6CD}"/>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76</a:t>
            </a:r>
          </a:p>
        </p:txBody>
      </p:sp>
      <p:cxnSp>
        <p:nvCxnSpPr>
          <p:cNvPr id="8" name="Straight Connector 7">
            <a:extLst>
              <a:ext uri="{FF2B5EF4-FFF2-40B4-BE49-F238E27FC236}">
                <a16:creationId xmlns:a16="http://schemas.microsoft.com/office/drawing/2014/main" id="{CFA58783-7478-A75E-A3F0-AD5E49C6D89F}"/>
              </a:ext>
            </a:extLst>
          </p:cNvPr>
          <p:cNvCxnSpPr>
            <a:cxnSpLocks/>
          </p:cNvCxnSpPr>
          <p:nvPr/>
        </p:nvCxnSpPr>
        <p:spPr>
          <a:xfrm>
            <a:off x="1866899" y="3695700"/>
            <a:ext cx="14554201"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3448285-BC54-DF2D-A2E0-1196424E3C5F}"/>
              </a:ext>
            </a:extLst>
          </p:cNvPr>
          <p:cNvSpPr txBox="1"/>
          <p:nvPr/>
        </p:nvSpPr>
        <p:spPr>
          <a:xfrm>
            <a:off x="1859642" y="4305300"/>
            <a:ext cx="14561458" cy="2554545"/>
          </a:xfrm>
          <a:prstGeom prst="rect">
            <a:avLst/>
          </a:prstGeom>
          <a:solidFill>
            <a:schemeClr val="accent6"/>
          </a:solidFill>
        </p:spPr>
        <p:txBody>
          <a:bodyPr wrap="square">
            <a:spAutoFit/>
          </a:bodyPr>
          <a:lstStyle/>
          <a:p>
            <a:pPr algn="ctr"/>
            <a:r>
              <a:rPr lang="en-US" sz="4000" dirty="0">
                <a:latin typeface="Verdana 2" panose="020B0604020202020204" charset="0"/>
                <a:ea typeface="Calibri" panose="020F0502020204030204" pitchFamily="34" charset="0"/>
                <a:cs typeface="Verdana 2" panose="020B0604020202020204" charset="0"/>
              </a:rPr>
              <a:t>Transition to a circular economy requires a change of mindset of all actors in society. This priority directly addresses challenges such as limited awareness and education, insufficient advocacy, capacity gaps and lack of knowledge</a:t>
            </a:r>
          </a:p>
        </p:txBody>
      </p:sp>
    </p:spTree>
    <p:extLst>
      <p:ext uri="{BB962C8B-B14F-4D97-AF65-F5344CB8AC3E}">
        <p14:creationId xmlns:p14="http://schemas.microsoft.com/office/powerpoint/2010/main" val="30253810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A9C0F-8C8F-9D3E-8718-12518170AAA6}"/>
              </a:ext>
            </a:extLst>
          </p:cNvPr>
          <p:cNvSpPr>
            <a:spLocks noGrp="1"/>
          </p:cNvSpPr>
          <p:nvPr>
            <p:ph type="title"/>
          </p:nvPr>
        </p:nvSpPr>
        <p:spPr>
          <a:xfrm>
            <a:off x="747048" y="319362"/>
            <a:ext cx="17068800" cy="1463993"/>
          </a:xfrm>
        </p:spPr>
        <p:txBody>
          <a:bodyPr>
            <a:normAutofit fontScale="90000"/>
          </a:bodyPr>
          <a:lstStyle/>
          <a:p>
            <a:r>
              <a:rPr lang="en-GB" b="1" i="1" spc="-97" dirty="0">
                <a:solidFill>
                  <a:srgbClr val="21B0C3"/>
                </a:solidFill>
                <a:latin typeface="Verdana" panose="020B0604030504040204" pitchFamily="34" charset="0"/>
                <a:ea typeface="Verdana" panose="020B0604030504040204" pitchFamily="34" charset="0"/>
                <a:cs typeface="Helvetica World Bold"/>
                <a:sym typeface="Helvetica World Bold"/>
              </a:rPr>
              <a:t>Action 5.1: Get the buy-in from highest level of government and provide capacity building to the public sector</a:t>
            </a:r>
            <a:endParaRPr lang="en-MU" dirty="0">
              <a:latin typeface="Calibri" panose="020F0502020204030204" pitchFamily="34" charset="0"/>
              <a:ea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8AC16F85-FE9B-9589-E25B-2FC4D245D960}"/>
              </a:ext>
            </a:extLst>
          </p:cNvPr>
          <p:cNvSpPr>
            <a:spLocks noGrp="1"/>
          </p:cNvSpPr>
          <p:nvPr>
            <p:ph idx="1"/>
          </p:nvPr>
        </p:nvSpPr>
        <p:spPr>
          <a:xfrm>
            <a:off x="1066800" y="2936881"/>
            <a:ext cx="16429296" cy="6520088"/>
          </a:xfrm>
          <a:solidFill>
            <a:schemeClr val="accent5"/>
          </a:solidFill>
        </p:spPr>
        <p:txBody>
          <a:bodyPr>
            <a:normAutofit/>
          </a:bodyPr>
          <a:lstStyle/>
          <a:p>
            <a:r>
              <a:rPr lang="en-US" sz="2800" dirty="0">
                <a:latin typeface="Verdana 2" panose="020B0604020202020204" charset="0"/>
                <a:ea typeface="Calibri" panose="020F0502020204030204" pitchFamily="34" charset="0"/>
                <a:cs typeface="Verdana 2" panose="020B0604020202020204" charset="0"/>
              </a:rPr>
              <a:t>Establish strong socio-economic cases for a circular economy across all islands aligned with national priorities and global commitments. </a:t>
            </a:r>
          </a:p>
          <a:p>
            <a:endParaRPr lang="en-US" sz="2800" dirty="0">
              <a:latin typeface="Verdana 2" panose="020B0604020202020204" charset="0"/>
              <a:ea typeface="Calibri" panose="020F0502020204030204" pitchFamily="34" charset="0"/>
              <a:cs typeface="Verdana 2" panose="020B0604020202020204" charset="0"/>
            </a:endParaRPr>
          </a:p>
          <a:p>
            <a:r>
              <a:rPr lang="en-US" sz="2800" dirty="0">
                <a:latin typeface="Verdana 2" panose="020B0604020202020204" charset="0"/>
                <a:ea typeface="Calibri" panose="020F0502020204030204" pitchFamily="34" charset="0"/>
                <a:cs typeface="Verdana 2" panose="020B0604020202020204" charset="0"/>
              </a:rPr>
              <a:t>Show how CE policies can significantly contribute to achieving the goals outlined in a country's Nationally Determined Contributions (NDCs)</a:t>
            </a:r>
          </a:p>
          <a:p>
            <a:pPr marL="0" indent="0">
              <a:buNone/>
            </a:pPr>
            <a:endParaRPr lang="en-US" sz="2800" dirty="0">
              <a:latin typeface="Verdana 2" panose="020B0604020202020204" charset="0"/>
              <a:ea typeface="Calibri" panose="020F0502020204030204" pitchFamily="34" charset="0"/>
              <a:cs typeface="Verdana 2" panose="020B0604020202020204" charset="0"/>
            </a:endParaRPr>
          </a:p>
          <a:p>
            <a:r>
              <a:rPr lang="en-US" sz="2800" dirty="0">
                <a:latin typeface="Verdana 2" panose="020B0604020202020204" charset="0"/>
                <a:ea typeface="Calibri" panose="020F0502020204030204" pitchFamily="34" charset="0"/>
                <a:cs typeface="Verdana 2" panose="020B0604020202020204" charset="0"/>
              </a:rPr>
              <a:t>Conduct capacity-building workshops for policy makers, ensuring buy-in from the highest level of government.</a:t>
            </a:r>
          </a:p>
          <a:p>
            <a:endParaRPr lang="en-US" sz="2800" dirty="0">
              <a:latin typeface="Verdana 2" panose="020B0604020202020204" charset="0"/>
              <a:ea typeface="Calibri" panose="020F0502020204030204" pitchFamily="34" charset="0"/>
              <a:cs typeface="Verdana 2" panose="020B0604020202020204" charset="0"/>
            </a:endParaRPr>
          </a:p>
          <a:p>
            <a:r>
              <a:rPr lang="en-US" sz="2800" dirty="0">
                <a:latin typeface="Verdana 2" panose="020B0604020202020204" charset="0"/>
                <a:ea typeface="Calibri" panose="020F0502020204030204" pitchFamily="34" charset="0"/>
                <a:cs typeface="Verdana 2" panose="020B0604020202020204" charset="0"/>
              </a:rPr>
              <a:t>Develop a Train the Trainers </a:t>
            </a:r>
            <a:r>
              <a:rPr lang="en-US" sz="2800" dirty="0" err="1">
                <a:latin typeface="Verdana 2" panose="020B0604020202020204" charset="0"/>
                <a:ea typeface="Calibri" panose="020F0502020204030204" pitchFamily="34" charset="0"/>
                <a:cs typeface="Verdana 2" panose="020B0604020202020204" charset="0"/>
              </a:rPr>
              <a:t>Programme</a:t>
            </a:r>
            <a:r>
              <a:rPr lang="en-US" sz="2800" dirty="0">
                <a:latin typeface="Verdana 2" panose="020B0604020202020204" charset="0"/>
                <a:ea typeface="Calibri" panose="020F0502020204030204" pitchFamily="34" charset="0"/>
                <a:cs typeface="Verdana 2" panose="020B0604020202020204" charset="0"/>
              </a:rPr>
              <a:t> to increase training capacity in CE for public officers  in different key Ministries (Finance, Tourism, Environment, Agriculture, Blue Economy, </a:t>
            </a:r>
            <a:r>
              <a:rPr lang="en-US" sz="2800" dirty="0" err="1">
                <a:latin typeface="Verdana 2" panose="020B0604020202020204" charset="0"/>
                <a:ea typeface="Calibri" panose="020F0502020204030204" pitchFamily="34" charset="0"/>
                <a:cs typeface="Verdana 2" panose="020B0604020202020204" charset="0"/>
              </a:rPr>
              <a:t>etc</a:t>
            </a:r>
            <a:r>
              <a:rPr lang="en-US" sz="2800" dirty="0">
                <a:latin typeface="Verdana 2" panose="020B0604020202020204" charset="0"/>
                <a:ea typeface="Calibri" panose="020F0502020204030204" pitchFamily="34" charset="0"/>
                <a:cs typeface="Verdana 2" panose="020B0604020202020204" charset="0"/>
              </a:rPr>
              <a:t>)</a:t>
            </a:r>
          </a:p>
          <a:p>
            <a:endParaRPr lang="en-US" sz="2800" dirty="0">
              <a:latin typeface="Verdana 2" panose="020B0604020202020204" charset="0"/>
              <a:ea typeface="Calibri" panose="020F0502020204030204" pitchFamily="34" charset="0"/>
              <a:cs typeface="Verdana 2" panose="020B0604020202020204" charset="0"/>
            </a:endParaRPr>
          </a:p>
          <a:p>
            <a:r>
              <a:rPr lang="en-US" sz="2800" dirty="0">
                <a:latin typeface="Verdana 2" panose="020B0604020202020204" charset="0"/>
                <a:ea typeface="Calibri" panose="020F0502020204030204" pitchFamily="34" charset="0"/>
                <a:cs typeface="Verdana 2" panose="020B0604020202020204" charset="0"/>
              </a:rPr>
              <a:t>Put the circular economy on the agenda of high-level meetings of the IOC. </a:t>
            </a:r>
          </a:p>
          <a:p>
            <a:endParaRPr lang="en-US" sz="2800" dirty="0">
              <a:latin typeface="Verdana 2" panose="020B0604020202020204" charset="0"/>
              <a:ea typeface="Calibri" panose="020F0502020204030204" pitchFamily="34" charset="0"/>
              <a:cs typeface="Verdana 2" panose="020B0604020202020204" charset="0"/>
            </a:endParaRPr>
          </a:p>
          <a:p>
            <a:endParaRPr lang="en-MU" sz="2800" dirty="0">
              <a:latin typeface="Verdana 2" panose="020B0604020202020204" charset="0"/>
              <a:cs typeface="Verdana 2" panose="020B0604020202020204" charset="0"/>
            </a:endParaRPr>
          </a:p>
        </p:txBody>
      </p:sp>
      <p:sp>
        <p:nvSpPr>
          <p:cNvPr id="5" name="TextBox 4">
            <a:extLst>
              <a:ext uri="{FF2B5EF4-FFF2-40B4-BE49-F238E27FC236}">
                <a16:creationId xmlns:a16="http://schemas.microsoft.com/office/drawing/2014/main" id="{5B147B3C-6396-1D91-56F8-63A938A84CC3}"/>
              </a:ext>
            </a:extLst>
          </p:cNvPr>
          <p:cNvSpPr txBox="1"/>
          <p:nvPr/>
        </p:nvSpPr>
        <p:spPr>
          <a:xfrm>
            <a:off x="1066800" y="1885786"/>
            <a:ext cx="16429296" cy="954107"/>
          </a:xfrm>
          <a:prstGeom prst="rect">
            <a:avLst/>
          </a:prstGeom>
          <a:solidFill>
            <a:schemeClr val="accent6"/>
          </a:solidFill>
        </p:spPr>
        <p:txBody>
          <a:bodyPr wrap="square">
            <a:spAutoFit/>
          </a:bodyPr>
          <a:lstStyle/>
          <a:p>
            <a:pPr defTabSz="1371600">
              <a:defRPr/>
            </a:pPr>
            <a:r>
              <a:rPr lang="en-US" sz="2800" dirty="0">
                <a:solidFill>
                  <a:prstClr val="black"/>
                </a:solidFill>
                <a:latin typeface="Verdana 2" panose="020B0604020202020204" charset="0"/>
                <a:ea typeface="Calibri" panose="020F0502020204030204" pitchFamily="34" charset="0"/>
                <a:cs typeface="Verdana 2" panose="020B0604020202020204" charset="0"/>
              </a:rPr>
              <a:t>Lack of knowledge of the benefits of CE by policy makers, especially from the highest level of government, is a main obstacle to the transition to a CE  </a:t>
            </a:r>
            <a:endParaRPr lang="en-MU" sz="2800" dirty="0">
              <a:solidFill>
                <a:prstClr val="black"/>
              </a:solidFill>
              <a:latin typeface="Verdana 2" panose="020B0604020202020204" charset="0"/>
              <a:ea typeface="Calibri" panose="020F0502020204030204" pitchFamily="34" charset="0"/>
              <a:cs typeface="Verdana 2" panose="020B0604020202020204" charset="0"/>
            </a:endParaRPr>
          </a:p>
        </p:txBody>
      </p:sp>
      <p:sp>
        <p:nvSpPr>
          <p:cNvPr id="4" name="Freeform 7">
            <a:extLst>
              <a:ext uri="{FF2B5EF4-FFF2-40B4-BE49-F238E27FC236}">
                <a16:creationId xmlns:a16="http://schemas.microsoft.com/office/drawing/2014/main" id="{B1F607CE-8E44-83BC-C980-81AC39A3E99B}"/>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3"/>
            <a:stretch>
              <a:fillRect/>
            </a:stretch>
          </a:blipFill>
        </p:spPr>
        <p:txBody>
          <a:bodyPr/>
          <a:lstStyle/>
          <a:p>
            <a:endParaRPr lang="LID4096"/>
          </a:p>
        </p:txBody>
      </p:sp>
      <p:sp>
        <p:nvSpPr>
          <p:cNvPr id="6" name="Freeform 8">
            <a:extLst>
              <a:ext uri="{FF2B5EF4-FFF2-40B4-BE49-F238E27FC236}">
                <a16:creationId xmlns:a16="http://schemas.microsoft.com/office/drawing/2014/main" id="{A103F251-06F7-28A4-33F6-9FB532122EDC}"/>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4"/>
            <a:stretch>
              <a:fillRect/>
            </a:stretch>
          </a:blipFill>
        </p:spPr>
        <p:txBody>
          <a:bodyPr/>
          <a:lstStyle/>
          <a:p>
            <a:endParaRPr lang="LID4096"/>
          </a:p>
        </p:txBody>
      </p:sp>
      <p:sp>
        <p:nvSpPr>
          <p:cNvPr id="7" name="Freeform 9">
            <a:extLst>
              <a:ext uri="{FF2B5EF4-FFF2-40B4-BE49-F238E27FC236}">
                <a16:creationId xmlns:a16="http://schemas.microsoft.com/office/drawing/2014/main" id="{55DA9629-9F59-1CAE-837E-0C168F491EB6}"/>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5"/>
            <a:stretch>
              <a:fillRect/>
            </a:stretch>
          </a:blipFill>
        </p:spPr>
        <p:txBody>
          <a:bodyPr/>
          <a:lstStyle/>
          <a:p>
            <a:endParaRPr lang="LID4096"/>
          </a:p>
        </p:txBody>
      </p:sp>
      <p:sp>
        <p:nvSpPr>
          <p:cNvPr id="8" name="TextBox 7">
            <a:extLst>
              <a:ext uri="{FF2B5EF4-FFF2-40B4-BE49-F238E27FC236}">
                <a16:creationId xmlns:a16="http://schemas.microsoft.com/office/drawing/2014/main" id="{17568821-988F-6AD0-BF57-F59A8DB2BBA7}"/>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77</a:t>
            </a:r>
          </a:p>
        </p:txBody>
      </p:sp>
      <p:cxnSp>
        <p:nvCxnSpPr>
          <p:cNvPr id="9" name="Straight Connector 8">
            <a:extLst>
              <a:ext uri="{FF2B5EF4-FFF2-40B4-BE49-F238E27FC236}">
                <a16:creationId xmlns:a16="http://schemas.microsoft.com/office/drawing/2014/main" id="{9B3D9E8C-5AAD-2ED1-E387-3F513D430AE4}"/>
              </a:ext>
            </a:extLst>
          </p:cNvPr>
          <p:cNvCxnSpPr>
            <a:cxnSpLocks/>
          </p:cNvCxnSpPr>
          <p:nvPr/>
        </p:nvCxnSpPr>
        <p:spPr>
          <a:xfrm>
            <a:off x="1485899" y="1714500"/>
            <a:ext cx="15316201"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67027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953E0-89EB-3092-9F5C-C7E9EF06AB85}"/>
              </a:ext>
            </a:extLst>
          </p:cNvPr>
          <p:cNvSpPr>
            <a:spLocks noGrp="1"/>
          </p:cNvSpPr>
          <p:nvPr>
            <p:ph type="title"/>
          </p:nvPr>
        </p:nvSpPr>
        <p:spPr>
          <a:xfrm>
            <a:off x="914400" y="735508"/>
            <a:ext cx="16151949" cy="1390437"/>
          </a:xfrm>
        </p:spPr>
        <p:txBody>
          <a:bodyPr>
            <a:noAutofit/>
          </a:bodyPr>
          <a:lstStyle/>
          <a:p>
            <a:r>
              <a:rPr lang="en-GB" sz="4000" b="1" i="1" spc="-97" dirty="0">
                <a:solidFill>
                  <a:srgbClr val="21B0C3"/>
                </a:solidFill>
                <a:latin typeface="Verdana" panose="020B0604030504040204" pitchFamily="34" charset="0"/>
                <a:ea typeface="Verdana" panose="020B0604030504040204" pitchFamily="34" charset="0"/>
                <a:cs typeface="Helvetica World Bold"/>
                <a:sym typeface="Helvetica World Bold"/>
              </a:rPr>
              <a:t>Action 5.2 : Create a regional circular economy platform offering resources, toolkits and trainings, tailored to key stakeholder groups</a:t>
            </a:r>
            <a:br>
              <a:rPr lang="en-GB" sz="4000" b="1" i="1" spc="-97" dirty="0">
                <a:solidFill>
                  <a:srgbClr val="21B0C3"/>
                </a:solidFill>
                <a:latin typeface="Verdana" panose="020B0604030504040204" pitchFamily="34" charset="0"/>
                <a:ea typeface="Verdana" panose="020B0604030504040204" pitchFamily="34" charset="0"/>
                <a:cs typeface="Helvetica World Bold"/>
                <a:sym typeface="Helvetica World Bold"/>
              </a:rPr>
            </a:br>
            <a:endParaRPr lang="en-MU" sz="4000" dirty="0"/>
          </a:p>
        </p:txBody>
      </p:sp>
      <p:sp>
        <p:nvSpPr>
          <p:cNvPr id="5" name="TextBox 4">
            <a:extLst>
              <a:ext uri="{FF2B5EF4-FFF2-40B4-BE49-F238E27FC236}">
                <a16:creationId xmlns:a16="http://schemas.microsoft.com/office/drawing/2014/main" id="{11035DC3-FF7C-A698-0CE3-434C46F2B726}"/>
              </a:ext>
            </a:extLst>
          </p:cNvPr>
          <p:cNvSpPr txBox="1"/>
          <p:nvPr/>
        </p:nvSpPr>
        <p:spPr>
          <a:xfrm>
            <a:off x="914400" y="2430289"/>
            <a:ext cx="16151950" cy="1477328"/>
          </a:xfrm>
          <a:prstGeom prst="rect">
            <a:avLst/>
          </a:prstGeom>
          <a:solidFill>
            <a:schemeClr val="accent6"/>
          </a:solidFill>
        </p:spPr>
        <p:txBody>
          <a:bodyPr wrap="square">
            <a:spAutoFit/>
          </a:bodyPr>
          <a:lstStyle/>
          <a:p>
            <a:pPr defTabSz="1371600">
              <a:defRPr/>
            </a:pPr>
            <a:r>
              <a:rPr lang="en-US" sz="3000" dirty="0">
                <a:solidFill>
                  <a:prstClr val="black"/>
                </a:solidFill>
                <a:latin typeface="Verdana 2" panose="020B0604020202020204" charset="0"/>
                <a:ea typeface="Calibri" panose="020F0502020204030204" pitchFamily="34" charset="0"/>
                <a:cs typeface="Verdana 2" panose="020B0604020202020204" charset="0"/>
              </a:rPr>
              <a:t>Objective: The regional  Knowledge Hub will serve as a  go-to-source for CE knowledge  where stakeholders can access and also offer training opportunities in various formats. It will also help to create communities of practice on different topics.</a:t>
            </a:r>
            <a:endParaRPr lang="en-MU" sz="3000" dirty="0">
              <a:solidFill>
                <a:prstClr val="black"/>
              </a:solidFill>
              <a:latin typeface="Verdana 2" panose="020B0604020202020204" charset="0"/>
              <a:ea typeface="Calibri" panose="020F0502020204030204" pitchFamily="34" charset="0"/>
              <a:cs typeface="Verdana 2" panose="020B0604020202020204" charset="0"/>
            </a:endParaRPr>
          </a:p>
        </p:txBody>
      </p:sp>
      <p:sp>
        <p:nvSpPr>
          <p:cNvPr id="9" name="TextBox 8">
            <a:extLst>
              <a:ext uri="{FF2B5EF4-FFF2-40B4-BE49-F238E27FC236}">
                <a16:creationId xmlns:a16="http://schemas.microsoft.com/office/drawing/2014/main" id="{8499D353-A1A0-ABD9-2402-8AADE856C4F6}"/>
              </a:ext>
            </a:extLst>
          </p:cNvPr>
          <p:cNvSpPr txBox="1"/>
          <p:nvPr/>
        </p:nvSpPr>
        <p:spPr>
          <a:xfrm>
            <a:off x="914400" y="4054835"/>
            <a:ext cx="16151950" cy="5258171"/>
          </a:xfrm>
          <a:prstGeom prst="rect">
            <a:avLst/>
          </a:prstGeom>
          <a:solidFill>
            <a:schemeClr val="accent5"/>
          </a:solidFill>
        </p:spPr>
        <p:txBody>
          <a:bodyPr wrap="square">
            <a:spAutoFit/>
          </a:bodyPr>
          <a:lstStyle/>
          <a:p>
            <a:pPr marL="514350" indent="-514350" algn="just" defTabSz="1371600">
              <a:lnSpc>
                <a:spcPct val="120000"/>
              </a:lnSpc>
              <a:buFont typeface="Arial" panose="020B0604020202020204" pitchFamily="34" charset="0"/>
              <a:buChar char="•"/>
              <a:defRPr/>
            </a:pPr>
            <a:r>
              <a:rPr lang="en-GB" sz="3000" dirty="0">
                <a:solidFill>
                  <a:prstClr val="black"/>
                </a:solidFill>
                <a:latin typeface="Verdana 2" panose="020B0604020202020204" charset="0"/>
                <a:ea typeface="Calibri" panose="020F0502020204030204" pitchFamily="34" charset="0"/>
                <a:cs typeface="Verdana 2" panose="020B0604020202020204" charset="0"/>
              </a:rPr>
              <a:t>Launch a survey to evaluate the needs of stakeholders, their capacity gaps and identify the communities of practice (COPs)</a:t>
            </a:r>
          </a:p>
          <a:p>
            <a:pPr marL="514350" indent="-514350" algn="just" defTabSz="1371600">
              <a:lnSpc>
                <a:spcPct val="120000"/>
              </a:lnSpc>
              <a:buFont typeface="Arial" panose="020B0604020202020204" pitchFamily="34" charset="0"/>
              <a:buChar char="•"/>
              <a:defRPr/>
            </a:pPr>
            <a:endParaRPr lang="en-MU" sz="3000" dirty="0">
              <a:solidFill>
                <a:prstClr val="black"/>
              </a:solidFill>
              <a:latin typeface="Verdana 2" panose="020B0604020202020204" charset="0"/>
              <a:ea typeface="Calibri" panose="020F0502020204030204" pitchFamily="34" charset="0"/>
              <a:cs typeface="Verdana 2" panose="020B0604020202020204" charset="0"/>
            </a:endParaRPr>
          </a:p>
          <a:p>
            <a:pPr marL="514350" indent="-514350" algn="just" defTabSz="1371600">
              <a:lnSpc>
                <a:spcPct val="120000"/>
              </a:lnSpc>
              <a:spcAft>
                <a:spcPts val="900"/>
              </a:spcAft>
              <a:buFont typeface="Arial" panose="020B0604020202020204" pitchFamily="34" charset="0"/>
              <a:buChar char="•"/>
              <a:defRPr/>
            </a:pPr>
            <a:r>
              <a:rPr lang="en-GB" sz="3000" dirty="0">
                <a:solidFill>
                  <a:prstClr val="black"/>
                </a:solidFill>
                <a:latin typeface="Verdana 2" panose="020B0604020202020204" charset="0"/>
                <a:ea typeface="Calibri" panose="020F0502020204030204" pitchFamily="34" charset="0"/>
                <a:cs typeface="Verdana 2" panose="020B0604020202020204" charset="0"/>
              </a:rPr>
              <a:t>Establish the open web-platform </a:t>
            </a:r>
            <a:r>
              <a:rPr lang="en-US" sz="3000" dirty="0">
                <a:solidFill>
                  <a:prstClr val="black"/>
                </a:solidFill>
                <a:latin typeface="Verdana 2" panose="020B0604020202020204" charset="0"/>
                <a:ea typeface="Calibri" panose="020F0502020204030204" pitchFamily="34" charset="0"/>
                <a:cs typeface="Verdana 2" panose="020B0604020202020204" charset="0"/>
              </a:rPr>
              <a:t>where users can register, communicate with each other and share content, share best practices, </a:t>
            </a:r>
            <a:r>
              <a:rPr lang="en-US" sz="3000" dirty="0" err="1">
                <a:solidFill>
                  <a:prstClr val="black"/>
                </a:solidFill>
                <a:latin typeface="Verdana 2" panose="020B0604020202020204" charset="0"/>
                <a:ea typeface="Calibri" panose="020F0502020204030204" pitchFamily="34" charset="0"/>
                <a:cs typeface="Verdana 2" panose="020B0604020202020204" charset="0"/>
              </a:rPr>
              <a:t>organise</a:t>
            </a:r>
            <a:r>
              <a:rPr lang="en-US" sz="3000" dirty="0">
                <a:solidFill>
                  <a:prstClr val="black"/>
                </a:solidFill>
                <a:latin typeface="Verdana 2" panose="020B0604020202020204" charset="0"/>
                <a:ea typeface="Calibri" panose="020F0502020204030204" pitchFamily="34" charset="0"/>
                <a:cs typeface="Verdana 2" panose="020B0604020202020204" charset="0"/>
              </a:rPr>
              <a:t> training sessions/ webinars/ workshops and join COPs through the platform.</a:t>
            </a:r>
          </a:p>
          <a:p>
            <a:pPr marL="514350" indent="-514350" algn="just" defTabSz="1371600">
              <a:lnSpc>
                <a:spcPct val="120000"/>
              </a:lnSpc>
              <a:spcAft>
                <a:spcPts val="900"/>
              </a:spcAft>
              <a:buFont typeface="Arial" panose="020B0604020202020204" pitchFamily="34" charset="0"/>
              <a:buChar char="•"/>
              <a:defRPr/>
            </a:pPr>
            <a:endParaRPr lang="en-GB" sz="3000" kern="0" dirty="0">
              <a:solidFill>
                <a:prstClr val="black"/>
              </a:solidFill>
              <a:latin typeface="Verdana 2" panose="020B0604020202020204" charset="0"/>
              <a:ea typeface="Calibri" panose="020F0502020204030204" pitchFamily="34" charset="0"/>
              <a:cs typeface="Verdana 2" panose="020B0604020202020204" charset="0"/>
            </a:endParaRPr>
          </a:p>
          <a:p>
            <a:pPr marL="514350" indent="-514350" algn="just" defTabSz="1371600">
              <a:lnSpc>
                <a:spcPct val="120000"/>
              </a:lnSpc>
              <a:spcAft>
                <a:spcPts val="900"/>
              </a:spcAft>
              <a:buFont typeface="Arial" panose="020B0604020202020204" pitchFamily="34" charset="0"/>
              <a:buChar char="•"/>
              <a:defRPr/>
            </a:pPr>
            <a:r>
              <a:rPr lang="en-GB" sz="3000" kern="0" dirty="0">
                <a:solidFill>
                  <a:prstClr val="black"/>
                </a:solidFill>
                <a:latin typeface="Verdana 2" panose="020B0604020202020204" charset="0"/>
                <a:ea typeface="Calibri" panose="020F0502020204030204" pitchFamily="34" charset="0"/>
                <a:cs typeface="Verdana 2" panose="020B0604020202020204" charset="0"/>
              </a:rPr>
              <a:t>Invite organisations to participate, register and use the platform by sharing </a:t>
            </a:r>
            <a:r>
              <a:rPr lang="en-US" sz="3000" kern="0" dirty="0">
                <a:solidFill>
                  <a:prstClr val="black"/>
                </a:solidFill>
                <a:latin typeface="Verdana 2" panose="020B0604020202020204" charset="0"/>
                <a:ea typeface="Calibri" panose="020F0502020204030204" pitchFamily="34" charset="0"/>
                <a:cs typeface="Verdana 2" panose="020B0604020202020204" charset="0"/>
              </a:rPr>
              <a:t>it via regional and national campaigns as well as through business/industry associations</a:t>
            </a:r>
            <a:endParaRPr lang="en-MU" sz="3000" dirty="0">
              <a:solidFill>
                <a:prstClr val="black"/>
              </a:solidFill>
              <a:latin typeface="Verdana 2" panose="020B0604020202020204" charset="0"/>
              <a:ea typeface="Calibri" panose="020F0502020204030204" pitchFamily="34" charset="0"/>
              <a:cs typeface="Verdana 2" panose="020B0604020202020204" charset="0"/>
            </a:endParaRPr>
          </a:p>
        </p:txBody>
      </p:sp>
      <p:sp>
        <p:nvSpPr>
          <p:cNvPr id="3" name="Freeform 7">
            <a:extLst>
              <a:ext uri="{FF2B5EF4-FFF2-40B4-BE49-F238E27FC236}">
                <a16:creationId xmlns:a16="http://schemas.microsoft.com/office/drawing/2014/main" id="{713939C6-E21D-4AA4-797C-1E97821646C5}"/>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3"/>
            <a:stretch>
              <a:fillRect/>
            </a:stretch>
          </a:blipFill>
        </p:spPr>
        <p:txBody>
          <a:bodyPr/>
          <a:lstStyle/>
          <a:p>
            <a:endParaRPr lang="LID4096"/>
          </a:p>
        </p:txBody>
      </p:sp>
      <p:sp>
        <p:nvSpPr>
          <p:cNvPr id="4" name="Freeform 8">
            <a:extLst>
              <a:ext uri="{FF2B5EF4-FFF2-40B4-BE49-F238E27FC236}">
                <a16:creationId xmlns:a16="http://schemas.microsoft.com/office/drawing/2014/main" id="{C8D534A4-4A51-67FF-3468-225C179964C5}"/>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4"/>
            <a:stretch>
              <a:fillRect/>
            </a:stretch>
          </a:blipFill>
        </p:spPr>
        <p:txBody>
          <a:bodyPr/>
          <a:lstStyle/>
          <a:p>
            <a:endParaRPr lang="LID4096"/>
          </a:p>
        </p:txBody>
      </p:sp>
      <p:sp>
        <p:nvSpPr>
          <p:cNvPr id="6" name="Freeform 9">
            <a:extLst>
              <a:ext uri="{FF2B5EF4-FFF2-40B4-BE49-F238E27FC236}">
                <a16:creationId xmlns:a16="http://schemas.microsoft.com/office/drawing/2014/main" id="{790A554F-F7BF-65B5-81E1-127F19956CF1}"/>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5"/>
            <a:stretch>
              <a:fillRect/>
            </a:stretch>
          </a:blipFill>
        </p:spPr>
        <p:txBody>
          <a:bodyPr/>
          <a:lstStyle/>
          <a:p>
            <a:endParaRPr lang="LID4096"/>
          </a:p>
        </p:txBody>
      </p:sp>
      <p:sp>
        <p:nvSpPr>
          <p:cNvPr id="7" name="TextBox 6">
            <a:extLst>
              <a:ext uri="{FF2B5EF4-FFF2-40B4-BE49-F238E27FC236}">
                <a16:creationId xmlns:a16="http://schemas.microsoft.com/office/drawing/2014/main" id="{0FED4BF1-44CD-6BA6-0B56-7E0537A9ED02}"/>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78</a:t>
            </a:r>
          </a:p>
        </p:txBody>
      </p:sp>
      <p:cxnSp>
        <p:nvCxnSpPr>
          <p:cNvPr id="8" name="Straight Connector 7">
            <a:extLst>
              <a:ext uri="{FF2B5EF4-FFF2-40B4-BE49-F238E27FC236}">
                <a16:creationId xmlns:a16="http://schemas.microsoft.com/office/drawing/2014/main" id="{F6CFE83E-5721-6345-492D-F84FE8F81E76}"/>
              </a:ext>
            </a:extLst>
          </p:cNvPr>
          <p:cNvCxnSpPr>
            <a:cxnSpLocks/>
          </p:cNvCxnSpPr>
          <p:nvPr/>
        </p:nvCxnSpPr>
        <p:spPr>
          <a:xfrm>
            <a:off x="1485899" y="2125945"/>
            <a:ext cx="15316201"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16468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330DC-7863-64EF-3977-2FD73E9A23BB}"/>
              </a:ext>
            </a:extLst>
          </p:cNvPr>
          <p:cNvSpPr>
            <a:spLocks noGrp="1"/>
          </p:cNvSpPr>
          <p:nvPr>
            <p:ph type="title"/>
          </p:nvPr>
        </p:nvSpPr>
        <p:spPr>
          <a:xfrm>
            <a:off x="1149278" y="168690"/>
            <a:ext cx="15773400" cy="1988345"/>
          </a:xfrm>
        </p:spPr>
        <p:txBody>
          <a:bodyPr>
            <a:normAutofit/>
          </a:bodyPr>
          <a:lstStyle/>
          <a:p>
            <a:r>
              <a:rPr lang="en-GB" sz="4000" b="1" i="1" spc="-97" dirty="0">
                <a:solidFill>
                  <a:srgbClr val="21B0C3"/>
                </a:solidFill>
                <a:latin typeface="Verdana" panose="020B0604030504040204" pitchFamily="34" charset="0"/>
                <a:ea typeface="Verdana" panose="020B0604030504040204" pitchFamily="34" charset="0"/>
                <a:cs typeface="Helvetica World Bold"/>
                <a:sym typeface="Helvetica World Bold"/>
              </a:rPr>
              <a:t>Action 5.3: Develop a Regional Framework for Circular Economy Education Across Educational Levels and TVET Systems</a:t>
            </a:r>
            <a:endParaRPr lang="en-MU" sz="4000" dirty="0">
              <a:latin typeface="Verdana" panose="020B0604030504040204" pitchFamily="34" charset="0"/>
              <a:ea typeface="Verdana" panose="020B0604030504040204" pitchFamily="34" charset="0"/>
            </a:endParaRPr>
          </a:p>
        </p:txBody>
      </p:sp>
      <p:sp>
        <p:nvSpPr>
          <p:cNvPr id="3" name="Content Placeholder 2">
            <a:extLst>
              <a:ext uri="{FF2B5EF4-FFF2-40B4-BE49-F238E27FC236}">
                <a16:creationId xmlns:a16="http://schemas.microsoft.com/office/drawing/2014/main" id="{D758F036-2CC7-50A3-9314-55C0F9A5A3C9}"/>
              </a:ext>
            </a:extLst>
          </p:cNvPr>
          <p:cNvSpPr>
            <a:spLocks noGrp="1"/>
          </p:cNvSpPr>
          <p:nvPr>
            <p:ph idx="1"/>
          </p:nvPr>
        </p:nvSpPr>
        <p:spPr>
          <a:xfrm>
            <a:off x="1149278" y="2302449"/>
            <a:ext cx="15773400" cy="1311257"/>
          </a:xfrm>
          <a:solidFill>
            <a:schemeClr val="accent6"/>
          </a:solidFill>
        </p:spPr>
        <p:txBody>
          <a:bodyPr>
            <a:noAutofit/>
          </a:bodyPr>
          <a:lstStyle/>
          <a:p>
            <a:pPr marL="0" indent="0">
              <a:buNone/>
            </a:pPr>
            <a:r>
              <a:rPr lang="en-US" sz="3000" dirty="0">
                <a:latin typeface="Verdana 2" panose="020B0604020202020204" charset="0"/>
                <a:ea typeface="Calibri" panose="020F0502020204030204" pitchFamily="34" charset="0"/>
                <a:cs typeface="Verdana 2" panose="020B0604020202020204" charset="0"/>
              </a:rPr>
              <a:t>Objective: Devise a regional framework to integrate CE principles in curricula to raise awareness and to develop the right capacity for innovation and entrepreneurship</a:t>
            </a:r>
            <a:endParaRPr lang="en-MU" sz="3000" dirty="0">
              <a:latin typeface="Verdana 2" panose="020B0604020202020204" charset="0"/>
              <a:ea typeface="Calibri" panose="020F0502020204030204" pitchFamily="34" charset="0"/>
              <a:cs typeface="Verdana 2" panose="020B0604020202020204" charset="0"/>
            </a:endParaRPr>
          </a:p>
        </p:txBody>
      </p:sp>
      <p:sp>
        <p:nvSpPr>
          <p:cNvPr id="5" name="TextBox 4">
            <a:extLst>
              <a:ext uri="{FF2B5EF4-FFF2-40B4-BE49-F238E27FC236}">
                <a16:creationId xmlns:a16="http://schemas.microsoft.com/office/drawing/2014/main" id="{7D123FF5-0ADB-E4F7-FD03-7FC41B419FE9}"/>
              </a:ext>
            </a:extLst>
          </p:cNvPr>
          <p:cNvSpPr txBox="1"/>
          <p:nvPr/>
        </p:nvSpPr>
        <p:spPr>
          <a:xfrm>
            <a:off x="1149278" y="3786664"/>
            <a:ext cx="15773400" cy="5563061"/>
          </a:xfrm>
          <a:prstGeom prst="rect">
            <a:avLst/>
          </a:prstGeom>
          <a:solidFill>
            <a:schemeClr val="accent5"/>
          </a:solidFill>
        </p:spPr>
        <p:txBody>
          <a:bodyPr wrap="square">
            <a:spAutoFit/>
          </a:bodyPr>
          <a:lstStyle/>
          <a:p>
            <a:pPr marL="428625" indent="-428625" algn="just" defTabSz="1371600">
              <a:lnSpc>
                <a:spcPct val="120000"/>
              </a:lnSpc>
              <a:buFont typeface="Arial" panose="020B0604020202020204" pitchFamily="34" charset="0"/>
              <a:buChar char="•"/>
              <a:defRPr/>
            </a:pPr>
            <a:r>
              <a:rPr lang="en-GB" sz="3000" dirty="0">
                <a:solidFill>
                  <a:prstClr val="black"/>
                </a:solidFill>
                <a:latin typeface="Verdana 2" panose="020B0604020202020204" charset="0"/>
                <a:ea typeface="Calibri" panose="020F0502020204030204" pitchFamily="34" charset="0"/>
                <a:cs typeface="Verdana 2" panose="020B0604020202020204" charset="0"/>
              </a:rPr>
              <a:t>Engage relevant stakeholders, evaluate </a:t>
            </a:r>
            <a:r>
              <a:rPr lang="en-US" sz="3000" dirty="0">
                <a:solidFill>
                  <a:prstClr val="black"/>
                </a:solidFill>
                <a:latin typeface="Verdana 2" panose="020B0604020202020204" charset="0"/>
                <a:ea typeface="Calibri" panose="020F0502020204030204" pitchFamily="34" charset="0"/>
                <a:cs typeface="Verdana 2" panose="020B0604020202020204" charset="0"/>
              </a:rPr>
              <a:t>human resource needs by sector and by country. M</a:t>
            </a:r>
            <a:r>
              <a:rPr lang="en-GB" sz="3000" dirty="0">
                <a:solidFill>
                  <a:prstClr val="black"/>
                </a:solidFill>
                <a:latin typeface="Verdana 2" panose="020B0604020202020204" charset="0"/>
                <a:ea typeface="Calibri" panose="020F0502020204030204" pitchFamily="34" charset="0"/>
                <a:cs typeface="Verdana 2" panose="020B0604020202020204" charset="0"/>
              </a:rPr>
              <a:t>ap current educational and TVET initiatives related to CE themes to identify gaps</a:t>
            </a:r>
            <a:endParaRPr lang="en-MU" sz="3000" dirty="0">
              <a:solidFill>
                <a:prstClr val="black"/>
              </a:solidFill>
              <a:latin typeface="Verdana 2" panose="020B0604020202020204" charset="0"/>
              <a:ea typeface="Calibri" panose="020F0502020204030204" pitchFamily="34" charset="0"/>
              <a:cs typeface="Verdana 2" panose="020B0604020202020204" charset="0"/>
            </a:endParaRPr>
          </a:p>
          <a:p>
            <a:pPr marL="428625" indent="-428625" algn="just" defTabSz="1371600">
              <a:lnSpc>
                <a:spcPct val="120000"/>
              </a:lnSpc>
              <a:buFont typeface="Arial" panose="020B0604020202020204" pitchFamily="34" charset="0"/>
              <a:buChar char="•"/>
              <a:defRPr/>
            </a:pPr>
            <a:r>
              <a:rPr lang="en-GB" sz="3000" dirty="0">
                <a:solidFill>
                  <a:prstClr val="black"/>
                </a:solidFill>
                <a:latin typeface="Verdana 2" panose="020B0604020202020204" charset="0"/>
                <a:ea typeface="Calibri" panose="020F0502020204030204" pitchFamily="34" charset="0"/>
                <a:cs typeface="Verdana 2" panose="020B0604020202020204" charset="0"/>
              </a:rPr>
              <a:t>Form a regional working group comprising education policymakers, curriculum developers, CE experts, and representatives of TVET institutions. </a:t>
            </a:r>
            <a:endParaRPr lang="en-MU" sz="3000" dirty="0">
              <a:solidFill>
                <a:prstClr val="black"/>
              </a:solidFill>
              <a:latin typeface="Verdana 2" panose="020B0604020202020204" charset="0"/>
              <a:ea typeface="Calibri" panose="020F0502020204030204" pitchFamily="34" charset="0"/>
              <a:cs typeface="Verdana 2" panose="020B0604020202020204" charset="0"/>
            </a:endParaRPr>
          </a:p>
          <a:p>
            <a:pPr marL="428625" indent="-428625" algn="just" defTabSz="1371600">
              <a:lnSpc>
                <a:spcPct val="120000"/>
              </a:lnSpc>
              <a:buFont typeface="Arial" panose="020B0604020202020204" pitchFamily="34" charset="0"/>
              <a:buChar char="•"/>
              <a:defRPr/>
            </a:pPr>
            <a:r>
              <a:rPr lang="en-GB" sz="3000" dirty="0">
                <a:solidFill>
                  <a:prstClr val="black"/>
                </a:solidFill>
                <a:latin typeface="Verdana 2" panose="020B0604020202020204" charset="0"/>
                <a:ea typeface="Calibri" panose="020F0502020204030204" pitchFamily="34" charset="0"/>
                <a:cs typeface="Verdana 2" panose="020B0604020202020204" charset="0"/>
              </a:rPr>
              <a:t>Facilitate regional roundtable discussions  focusing on aligning local needs with global best practices for teaching CE concepts and entrepreneurial skills. </a:t>
            </a:r>
            <a:endParaRPr lang="en-MU" sz="3000" dirty="0">
              <a:solidFill>
                <a:prstClr val="black"/>
              </a:solidFill>
              <a:latin typeface="Verdana 2" panose="020B0604020202020204" charset="0"/>
              <a:ea typeface="Calibri" panose="020F0502020204030204" pitchFamily="34" charset="0"/>
              <a:cs typeface="Verdana 2" panose="020B0604020202020204" charset="0"/>
            </a:endParaRPr>
          </a:p>
          <a:p>
            <a:pPr marL="428625" indent="-428625" algn="just" defTabSz="1371600">
              <a:lnSpc>
                <a:spcPct val="120000"/>
              </a:lnSpc>
              <a:spcAft>
                <a:spcPts val="900"/>
              </a:spcAft>
              <a:buFont typeface="Arial" panose="020B0604020202020204" pitchFamily="34" charset="0"/>
              <a:buChar char="•"/>
              <a:defRPr/>
            </a:pPr>
            <a:r>
              <a:rPr lang="en-GB" sz="3000" dirty="0">
                <a:solidFill>
                  <a:prstClr val="black"/>
                </a:solidFill>
                <a:latin typeface="Verdana 2" panose="020B0604020202020204" charset="0"/>
                <a:ea typeface="Calibri" panose="020F0502020204030204" pitchFamily="34" charset="0"/>
                <a:cs typeface="Verdana 2" panose="020B0604020202020204" charset="0"/>
              </a:rPr>
              <a:t>Produce draft guidelines and frameworks adapted to the unique cultural, environmental, and economic contexts of each member state.</a:t>
            </a:r>
            <a:endParaRPr lang="en-MU" sz="3000" dirty="0">
              <a:solidFill>
                <a:prstClr val="black"/>
              </a:solidFill>
              <a:latin typeface="Verdana 2" panose="020B0604020202020204" charset="0"/>
              <a:ea typeface="Calibri" panose="020F0502020204030204" pitchFamily="34" charset="0"/>
              <a:cs typeface="Verdana 2" panose="020B0604020202020204" charset="0"/>
            </a:endParaRPr>
          </a:p>
          <a:p>
            <a:pPr marL="428625" indent="-428625" defTabSz="1371600">
              <a:buFont typeface="Arial" panose="020B0604020202020204" pitchFamily="34" charset="0"/>
              <a:buChar char="•"/>
              <a:defRPr/>
            </a:pPr>
            <a:r>
              <a:rPr lang="en-GB" sz="3000" kern="0" dirty="0">
                <a:solidFill>
                  <a:prstClr val="black"/>
                </a:solidFill>
                <a:latin typeface="Verdana 2" panose="020B0604020202020204" charset="0"/>
                <a:ea typeface="Calibri" panose="020F0502020204030204" pitchFamily="34" charset="0"/>
                <a:cs typeface="Verdana 2" panose="020B0604020202020204" charset="0"/>
              </a:rPr>
              <a:t>Pilot integrated CE curricula in select primary, secondary, tertiary and TVET institutions. </a:t>
            </a:r>
            <a:r>
              <a:rPr lang="en-US" sz="3000" kern="0" dirty="0">
                <a:solidFill>
                  <a:prstClr val="black"/>
                </a:solidFill>
                <a:latin typeface="Verdana 2" panose="020B0604020202020204" charset="0"/>
                <a:ea typeface="Calibri" panose="020F0502020204030204" pitchFamily="34" charset="0"/>
                <a:cs typeface="Verdana 2" panose="020B0604020202020204" charset="0"/>
              </a:rPr>
              <a:t>This will also involve the training of trainers and the deployment of teaching resources.</a:t>
            </a:r>
            <a:endParaRPr lang="en-MU" sz="3000" dirty="0">
              <a:solidFill>
                <a:prstClr val="black"/>
              </a:solidFill>
              <a:latin typeface="Verdana 2" panose="020B0604020202020204" charset="0"/>
              <a:ea typeface="Calibri" panose="020F0502020204030204" pitchFamily="34" charset="0"/>
              <a:cs typeface="Verdana 2" panose="020B0604020202020204" charset="0"/>
            </a:endParaRPr>
          </a:p>
        </p:txBody>
      </p:sp>
      <p:sp>
        <p:nvSpPr>
          <p:cNvPr id="4" name="Freeform 7">
            <a:extLst>
              <a:ext uri="{FF2B5EF4-FFF2-40B4-BE49-F238E27FC236}">
                <a16:creationId xmlns:a16="http://schemas.microsoft.com/office/drawing/2014/main" id="{6A373F76-C8D4-F150-40EE-4ACAA6C38EB2}"/>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3"/>
            <a:stretch>
              <a:fillRect/>
            </a:stretch>
          </a:blipFill>
        </p:spPr>
        <p:txBody>
          <a:bodyPr/>
          <a:lstStyle/>
          <a:p>
            <a:endParaRPr lang="LID4096"/>
          </a:p>
        </p:txBody>
      </p:sp>
      <p:sp>
        <p:nvSpPr>
          <p:cNvPr id="6" name="Freeform 8">
            <a:extLst>
              <a:ext uri="{FF2B5EF4-FFF2-40B4-BE49-F238E27FC236}">
                <a16:creationId xmlns:a16="http://schemas.microsoft.com/office/drawing/2014/main" id="{19DC4CBA-5A2C-9BF5-B9BA-F4CA95311710}"/>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4"/>
            <a:stretch>
              <a:fillRect/>
            </a:stretch>
          </a:blipFill>
        </p:spPr>
        <p:txBody>
          <a:bodyPr/>
          <a:lstStyle/>
          <a:p>
            <a:endParaRPr lang="LID4096"/>
          </a:p>
        </p:txBody>
      </p:sp>
      <p:sp>
        <p:nvSpPr>
          <p:cNvPr id="7" name="Freeform 9">
            <a:extLst>
              <a:ext uri="{FF2B5EF4-FFF2-40B4-BE49-F238E27FC236}">
                <a16:creationId xmlns:a16="http://schemas.microsoft.com/office/drawing/2014/main" id="{EB86CEEB-39F8-5E8F-3B6B-412C91A9CDF9}"/>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5"/>
            <a:stretch>
              <a:fillRect/>
            </a:stretch>
          </a:blipFill>
        </p:spPr>
        <p:txBody>
          <a:bodyPr/>
          <a:lstStyle/>
          <a:p>
            <a:endParaRPr lang="LID4096"/>
          </a:p>
        </p:txBody>
      </p:sp>
      <p:sp>
        <p:nvSpPr>
          <p:cNvPr id="8" name="TextBox 7">
            <a:extLst>
              <a:ext uri="{FF2B5EF4-FFF2-40B4-BE49-F238E27FC236}">
                <a16:creationId xmlns:a16="http://schemas.microsoft.com/office/drawing/2014/main" id="{5A3961CD-7E37-2B83-035C-A2CB0BE7C166}"/>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79</a:t>
            </a:r>
          </a:p>
        </p:txBody>
      </p:sp>
    </p:spTree>
    <p:extLst>
      <p:ext uri="{BB962C8B-B14F-4D97-AF65-F5344CB8AC3E}">
        <p14:creationId xmlns:p14="http://schemas.microsoft.com/office/powerpoint/2010/main" val="6298311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F6178-9472-7B05-6DC0-4BEF0300B769}"/>
              </a:ext>
            </a:extLst>
          </p:cNvPr>
          <p:cNvSpPr>
            <a:spLocks noGrp="1"/>
          </p:cNvSpPr>
          <p:nvPr>
            <p:ph type="title"/>
          </p:nvPr>
        </p:nvSpPr>
        <p:spPr>
          <a:xfrm>
            <a:off x="1908629" y="190500"/>
            <a:ext cx="13258800" cy="1988345"/>
          </a:xfrm>
        </p:spPr>
        <p:txBody>
          <a:bodyPr>
            <a:noAutofit/>
          </a:bodyPr>
          <a:lstStyle/>
          <a:p>
            <a:br>
              <a:rPr lang="en-US" sz="4000" dirty="0">
                <a:solidFill>
                  <a:srgbClr val="FF0000"/>
                </a:solidFill>
                <a:latin typeface="Verdana" panose="020B0604030504040204" pitchFamily="34" charset="0"/>
                <a:ea typeface="Verdana" panose="020B0604030504040204" pitchFamily="34" charset="0"/>
                <a:cs typeface="Calibri" panose="020F0502020204030204" pitchFamily="34" charset="0"/>
              </a:rPr>
            </a:br>
            <a:r>
              <a:rPr lang="en-GB" sz="4000" b="1" i="1" spc="-97" dirty="0">
                <a:solidFill>
                  <a:srgbClr val="21B0C3"/>
                </a:solidFill>
                <a:latin typeface="Verdana" panose="020B0604030504040204" pitchFamily="34" charset="0"/>
                <a:ea typeface="Verdana" panose="020B0604030504040204" pitchFamily="34" charset="0"/>
                <a:cs typeface="Helvetica World Bold"/>
                <a:sym typeface="Helvetica World Bold"/>
              </a:rPr>
              <a:t>Action 5.4: Establish a Regional Research Collaboration programme among universities on circular economy</a:t>
            </a:r>
            <a:br>
              <a:rPr lang="en-GB" sz="4000" b="1" i="1" spc="-97" dirty="0">
                <a:solidFill>
                  <a:srgbClr val="21B0C3"/>
                </a:solidFill>
                <a:latin typeface="Verdana" panose="020B0604030504040204" pitchFamily="34" charset="0"/>
                <a:ea typeface="Verdana" panose="020B0604030504040204" pitchFamily="34" charset="0"/>
                <a:cs typeface="Helvetica World Bold"/>
                <a:sym typeface="Helvetica World Bold"/>
              </a:rPr>
            </a:br>
            <a:endParaRPr lang="en-MU" sz="4000" dirty="0">
              <a:latin typeface="Verdana" panose="020B0604030504040204" pitchFamily="34" charset="0"/>
              <a:ea typeface="Verdana" panose="020B0604030504040204" pitchFamily="34" charset="0"/>
            </a:endParaRPr>
          </a:p>
        </p:txBody>
      </p:sp>
      <p:sp>
        <p:nvSpPr>
          <p:cNvPr id="3" name="Content Placeholder 2">
            <a:extLst>
              <a:ext uri="{FF2B5EF4-FFF2-40B4-BE49-F238E27FC236}">
                <a16:creationId xmlns:a16="http://schemas.microsoft.com/office/drawing/2014/main" id="{57664A7E-C28A-9BDA-797E-C89C683B4337}"/>
              </a:ext>
            </a:extLst>
          </p:cNvPr>
          <p:cNvSpPr>
            <a:spLocks noGrp="1"/>
          </p:cNvSpPr>
          <p:nvPr>
            <p:ph idx="1"/>
          </p:nvPr>
        </p:nvSpPr>
        <p:spPr>
          <a:xfrm>
            <a:off x="1905000" y="3752515"/>
            <a:ext cx="13258800" cy="5554161"/>
          </a:xfrm>
          <a:solidFill>
            <a:schemeClr val="accent5"/>
          </a:solidFill>
        </p:spPr>
        <p:txBody>
          <a:bodyPr>
            <a:noAutofit/>
          </a:bodyPr>
          <a:lstStyle/>
          <a:p>
            <a:r>
              <a:rPr lang="en-US" sz="2800" dirty="0">
                <a:latin typeface="Verdana 2" panose="020B0604020202020204" charset="0"/>
                <a:ea typeface="Calibri" panose="020F0502020204030204" pitchFamily="34" charset="0"/>
                <a:cs typeface="Verdana 2" panose="020B0604020202020204" charset="0"/>
              </a:rPr>
              <a:t>The </a:t>
            </a:r>
            <a:r>
              <a:rPr lang="en-US" sz="2800" dirty="0" err="1">
                <a:latin typeface="Verdana 2" panose="020B0604020202020204" charset="0"/>
                <a:ea typeface="Calibri" panose="020F0502020204030204" pitchFamily="34" charset="0"/>
                <a:cs typeface="Verdana 2" panose="020B0604020202020204" charset="0"/>
              </a:rPr>
              <a:t>programme</a:t>
            </a:r>
            <a:r>
              <a:rPr lang="en-US" sz="2800" dirty="0">
                <a:latin typeface="Verdana 2" panose="020B0604020202020204" charset="0"/>
                <a:ea typeface="Calibri" panose="020F0502020204030204" pitchFamily="34" charset="0"/>
                <a:cs typeface="Verdana 2" panose="020B0604020202020204" charset="0"/>
              </a:rPr>
              <a:t> will fund research collaboration between regional universities, industry and other higher education providers to help regional universities develop their research strengths in the field of CE and fill knowledge gaps</a:t>
            </a:r>
          </a:p>
          <a:p>
            <a:endParaRPr lang="en-US" sz="2800" dirty="0">
              <a:latin typeface="Verdana 2" panose="020B0604020202020204" charset="0"/>
              <a:ea typeface="Calibri" panose="020F0502020204030204" pitchFamily="34" charset="0"/>
              <a:cs typeface="Verdana 2" panose="020B0604020202020204" charset="0"/>
            </a:endParaRPr>
          </a:p>
          <a:p>
            <a:r>
              <a:rPr lang="en-US" sz="2800" dirty="0">
                <a:latin typeface="Verdana 2" panose="020B0604020202020204" charset="0"/>
                <a:ea typeface="Calibri" panose="020F0502020204030204" pitchFamily="34" charset="0"/>
                <a:cs typeface="Verdana 2" panose="020B0604020202020204" charset="0"/>
              </a:rPr>
              <a:t>The </a:t>
            </a:r>
            <a:r>
              <a:rPr lang="en-US" sz="2800" dirty="0" err="1">
                <a:latin typeface="Verdana 2" panose="020B0604020202020204" charset="0"/>
                <a:ea typeface="Calibri" panose="020F0502020204030204" pitchFamily="34" charset="0"/>
                <a:cs typeface="Verdana 2" panose="020B0604020202020204" charset="0"/>
              </a:rPr>
              <a:t>programme</a:t>
            </a:r>
            <a:r>
              <a:rPr lang="en-US" sz="2800" dirty="0">
                <a:latin typeface="Verdana 2" panose="020B0604020202020204" charset="0"/>
                <a:ea typeface="Calibri" panose="020F0502020204030204" pitchFamily="34" charset="0"/>
                <a:cs typeface="Verdana 2" panose="020B0604020202020204" charset="0"/>
              </a:rPr>
              <a:t> will be managed by a </a:t>
            </a:r>
            <a:r>
              <a:rPr lang="en-US" sz="2800" dirty="0" err="1">
                <a:latin typeface="Verdana 2" panose="020B0604020202020204" charset="0"/>
                <a:ea typeface="Calibri" panose="020F0502020204030204" pitchFamily="34" charset="0"/>
                <a:cs typeface="Verdana 2" panose="020B0604020202020204" charset="0"/>
              </a:rPr>
              <a:t>programme</a:t>
            </a:r>
            <a:r>
              <a:rPr lang="en-US" sz="2800" dirty="0">
                <a:latin typeface="Verdana 2" panose="020B0604020202020204" charset="0"/>
                <a:ea typeface="Calibri" panose="020F0502020204030204" pitchFamily="34" charset="0"/>
                <a:cs typeface="Verdana 2" panose="020B0604020202020204" charset="0"/>
              </a:rPr>
              <a:t> management board, a secretariat and a strategic advisory group which will define the types of research</a:t>
            </a:r>
            <a:endParaRPr lang="en-MU" sz="2800" dirty="0">
              <a:latin typeface="Verdana 2" panose="020B0604020202020204" charset="0"/>
              <a:ea typeface="Calibri" panose="020F0502020204030204" pitchFamily="34" charset="0"/>
              <a:cs typeface="Verdana 2" panose="020B0604020202020204" charset="0"/>
            </a:endParaRPr>
          </a:p>
          <a:p>
            <a:endParaRPr lang="en-US" sz="2800" dirty="0">
              <a:latin typeface="Verdana 2" panose="020B0604020202020204" charset="0"/>
              <a:ea typeface="Calibri" panose="020F0502020204030204" pitchFamily="34" charset="0"/>
              <a:cs typeface="Verdana 2" panose="020B0604020202020204" charset="0"/>
            </a:endParaRPr>
          </a:p>
          <a:p>
            <a:r>
              <a:rPr lang="en-US" sz="2800" dirty="0">
                <a:latin typeface="Verdana 2" panose="020B0604020202020204" charset="0"/>
                <a:ea typeface="Calibri" panose="020F0502020204030204" pitchFamily="34" charset="0"/>
                <a:cs typeface="Verdana 2" panose="020B0604020202020204" charset="0"/>
              </a:rPr>
              <a:t>Research projects will be selected via a competitive process. </a:t>
            </a:r>
          </a:p>
          <a:p>
            <a:endParaRPr lang="en-US" sz="2800" dirty="0">
              <a:latin typeface="Verdana 2" panose="020B0604020202020204" charset="0"/>
              <a:ea typeface="Calibri" panose="020F0502020204030204" pitchFamily="34" charset="0"/>
              <a:cs typeface="Verdana 2" panose="020B0604020202020204" charset="0"/>
            </a:endParaRPr>
          </a:p>
          <a:p>
            <a:r>
              <a:rPr lang="en-US" sz="2800" dirty="0">
                <a:latin typeface="Verdana 2" panose="020B0604020202020204" charset="0"/>
                <a:ea typeface="Calibri" panose="020F0502020204030204" pitchFamily="34" charset="0"/>
                <a:cs typeface="Verdana 2" panose="020B0604020202020204" charset="0"/>
              </a:rPr>
              <a:t>The </a:t>
            </a:r>
            <a:r>
              <a:rPr lang="en-US" sz="2800" dirty="0" err="1">
                <a:latin typeface="Verdana 2" panose="020B0604020202020204" charset="0"/>
                <a:ea typeface="Calibri" panose="020F0502020204030204" pitchFamily="34" charset="0"/>
                <a:cs typeface="Verdana 2" panose="020B0604020202020204" charset="0"/>
              </a:rPr>
              <a:t>programme</a:t>
            </a:r>
            <a:r>
              <a:rPr lang="en-US" sz="2800" dirty="0">
                <a:latin typeface="Verdana 2" panose="020B0604020202020204" charset="0"/>
                <a:ea typeface="Calibri" panose="020F0502020204030204" pitchFamily="34" charset="0"/>
                <a:cs typeface="Verdana 2" panose="020B0604020202020204" charset="0"/>
              </a:rPr>
              <a:t> will also develop a system of incentives for universities to introduce research </a:t>
            </a:r>
            <a:r>
              <a:rPr lang="en-US" sz="2800" dirty="0" err="1">
                <a:latin typeface="Verdana 2" panose="020B0604020202020204" charset="0"/>
                <a:ea typeface="Calibri" panose="020F0502020204030204" pitchFamily="34" charset="0"/>
                <a:cs typeface="Verdana 2" panose="020B0604020202020204" charset="0"/>
              </a:rPr>
              <a:t>programmes</a:t>
            </a:r>
            <a:r>
              <a:rPr lang="en-US" sz="2800" dirty="0">
                <a:latin typeface="Verdana 2" panose="020B0604020202020204" charset="0"/>
                <a:ea typeface="Calibri" panose="020F0502020204030204" pitchFamily="34" charset="0"/>
                <a:cs typeface="Verdana 2" panose="020B0604020202020204" charset="0"/>
              </a:rPr>
              <a:t> and curricula concerning CE</a:t>
            </a:r>
          </a:p>
          <a:p>
            <a:endParaRPr lang="en-US" sz="2800" dirty="0">
              <a:latin typeface="Verdana 2" panose="020B0604020202020204" charset="0"/>
              <a:ea typeface="Calibri" panose="020F0502020204030204" pitchFamily="34" charset="0"/>
              <a:cs typeface="Verdana 2" panose="020B0604020202020204" charset="0"/>
            </a:endParaRPr>
          </a:p>
        </p:txBody>
      </p:sp>
      <p:sp>
        <p:nvSpPr>
          <p:cNvPr id="5" name="TextBox 4">
            <a:extLst>
              <a:ext uri="{FF2B5EF4-FFF2-40B4-BE49-F238E27FC236}">
                <a16:creationId xmlns:a16="http://schemas.microsoft.com/office/drawing/2014/main" id="{220DFDB7-2C19-E457-B4BD-22C2711C908F}"/>
              </a:ext>
            </a:extLst>
          </p:cNvPr>
          <p:cNvSpPr txBox="1"/>
          <p:nvPr/>
        </p:nvSpPr>
        <p:spPr>
          <a:xfrm>
            <a:off x="1905000" y="2628900"/>
            <a:ext cx="13258800" cy="954107"/>
          </a:xfrm>
          <a:prstGeom prst="rect">
            <a:avLst/>
          </a:prstGeom>
          <a:solidFill>
            <a:schemeClr val="accent6"/>
          </a:solidFill>
        </p:spPr>
        <p:txBody>
          <a:bodyPr wrap="square">
            <a:spAutoFit/>
          </a:bodyPr>
          <a:lstStyle/>
          <a:p>
            <a:pPr defTabSz="1371600">
              <a:defRPr/>
            </a:pPr>
            <a:r>
              <a:rPr lang="en-US" sz="2800" dirty="0">
                <a:solidFill>
                  <a:prstClr val="black"/>
                </a:solidFill>
                <a:latin typeface="Verdana 2" panose="020B0604020202020204" charset="0"/>
                <a:ea typeface="Calibri" panose="020F0502020204030204" pitchFamily="34" charset="0"/>
                <a:cs typeface="Verdana 2" panose="020B0604020202020204" charset="0"/>
              </a:rPr>
              <a:t>Research and innovation are crucial to fill knowledge gaps for evidence-based policy making and to develop specific technological solutions. </a:t>
            </a:r>
          </a:p>
        </p:txBody>
      </p:sp>
      <p:sp>
        <p:nvSpPr>
          <p:cNvPr id="4" name="Freeform 7">
            <a:extLst>
              <a:ext uri="{FF2B5EF4-FFF2-40B4-BE49-F238E27FC236}">
                <a16:creationId xmlns:a16="http://schemas.microsoft.com/office/drawing/2014/main" id="{684EEA5D-A167-3EC9-C1E9-478C59FFEFD0}"/>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3"/>
            <a:stretch>
              <a:fillRect/>
            </a:stretch>
          </a:blipFill>
        </p:spPr>
        <p:txBody>
          <a:bodyPr/>
          <a:lstStyle/>
          <a:p>
            <a:endParaRPr lang="LID4096"/>
          </a:p>
        </p:txBody>
      </p:sp>
      <p:sp>
        <p:nvSpPr>
          <p:cNvPr id="6" name="Freeform 8">
            <a:extLst>
              <a:ext uri="{FF2B5EF4-FFF2-40B4-BE49-F238E27FC236}">
                <a16:creationId xmlns:a16="http://schemas.microsoft.com/office/drawing/2014/main" id="{AF8461A9-58C3-EB45-724D-CD210809DCDD}"/>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4"/>
            <a:stretch>
              <a:fillRect/>
            </a:stretch>
          </a:blipFill>
        </p:spPr>
        <p:txBody>
          <a:bodyPr/>
          <a:lstStyle/>
          <a:p>
            <a:endParaRPr lang="LID4096"/>
          </a:p>
        </p:txBody>
      </p:sp>
      <p:sp>
        <p:nvSpPr>
          <p:cNvPr id="7" name="Freeform 9">
            <a:extLst>
              <a:ext uri="{FF2B5EF4-FFF2-40B4-BE49-F238E27FC236}">
                <a16:creationId xmlns:a16="http://schemas.microsoft.com/office/drawing/2014/main" id="{71466573-EB47-18E7-D3CA-EBCE9B18499D}"/>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5"/>
            <a:stretch>
              <a:fillRect/>
            </a:stretch>
          </a:blipFill>
        </p:spPr>
        <p:txBody>
          <a:bodyPr/>
          <a:lstStyle/>
          <a:p>
            <a:endParaRPr lang="LID4096"/>
          </a:p>
        </p:txBody>
      </p:sp>
      <p:sp>
        <p:nvSpPr>
          <p:cNvPr id="8" name="TextBox 7">
            <a:extLst>
              <a:ext uri="{FF2B5EF4-FFF2-40B4-BE49-F238E27FC236}">
                <a16:creationId xmlns:a16="http://schemas.microsoft.com/office/drawing/2014/main" id="{6CD428FE-8909-33A8-2F4C-D63E481AED83}"/>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80</a:t>
            </a:r>
          </a:p>
        </p:txBody>
      </p:sp>
    </p:spTree>
    <p:extLst>
      <p:ext uri="{BB962C8B-B14F-4D97-AF65-F5344CB8AC3E}">
        <p14:creationId xmlns:p14="http://schemas.microsoft.com/office/powerpoint/2010/main" val="15166465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31DDC-32B8-F81F-617C-18F154C03ABC}"/>
              </a:ext>
            </a:extLst>
          </p:cNvPr>
          <p:cNvSpPr>
            <a:spLocks noGrp="1"/>
          </p:cNvSpPr>
          <p:nvPr>
            <p:ph type="title"/>
          </p:nvPr>
        </p:nvSpPr>
        <p:spPr>
          <a:xfrm>
            <a:off x="348916" y="781902"/>
            <a:ext cx="16717433" cy="1365333"/>
          </a:xfrm>
        </p:spPr>
        <p:txBody>
          <a:bodyPr>
            <a:noAutofit/>
          </a:bodyPr>
          <a:lstStyle/>
          <a:p>
            <a:r>
              <a:rPr lang="en-GB" sz="3600" b="1" i="1" spc="-97" dirty="0">
                <a:solidFill>
                  <a:srgbClr val="21B0C3"/>
                </a:solidFill>
                <a:latin typeface="Verdana" panose="020B0604030504040204" pitchFamily="34" charset="0"/>
                <a:ea typeface="Verdana" panose="020B0604030504040204" pitchFamily="34" charset="0"/>
                <a:cs typeface="Helvetica World Bold"/>
                <a:sym typeface="Helvetica World Bold"/>
              </a:rPr>
              <a:t>Action 5.5 : Establish a dedicated advocacy group within the IOC to actively engage with stakeholders, promote the region’s CE goals, and advocate for funding opportunities and technical support</a:t>
            </a:r>
            <a:br>
              <a:rPr lang="en-US" sz="3600" dirty="0">
                <a:latin typeface="Verdana" panose="020B0604030504040204" pitchFamily="34" charset="0"/>
                <a:ea typeface="Verdana" panose="020B0604030504040204" pitchFamily="34" charset="0"/>
              </a:rPr>
            </a:br>
            <a:endParaRPr lang="en-MU" sz="3600" dirty="0">
              <a:latin typeface="Verdana" panose="020B0604030504040204" pitchFamily="34" charset="0"/>
              <a:ea typeface="Verdana" panose="020B0604030504040204" pitchFamily="34" charset="0"/>
            </a:endParaRPr>
          </a:p>
        </p:txBody>
      </p:sp>
      <p:sp>
        <p:nvSpPr>
          <p:cNvPr id="5" name="TextBox 4">
            <a:extLst>
              <a:ext uri="{FF2B5EF4-FFF2-40B4-BE49-F238E27FC236}">
                <a16:creationId xmlns:a16="http://schemas.microsoft.com/office/drawing/2014/main" id="{36CF6DF9-2A6B-5B11-AC7D-659C2FA53A50}"/>
              </a:ext>
            </a:extLst>
          </p:cNvPr>
          <p:cNvSpPr txBox="1"/>
          <p:nvPr/>
        </p:nvSpPr>
        <p:spPr>
          <a:xfrm>
            <a:off x="2133600" y="3665963"/>
            <a:ext cx="13563600" cy="5170646"/>
          </a:xfrm>
          <a:prstGeom prst="rect">
            <a:avLst/>
          </a:prstGeom>
          <a:solidFill>
            <a:schemeClr val="accent5"/>
          </a:solidFill>
        </p:spPr>
        <p:txBody>
          <a:bodyPr wrap="square">
            <a:spAutoFit/>
          </a:bodyPr>
          <a:lstStyle/>
          <a:p>
            <a:pPr marL="685800" indent="-685800" defTabSz="1371600">
              <a:buFont typeface="Arial" panose="020B0604020202020204" pitchFamily="34" charset="0"/>
              <a:buChar char="•"/>
              <a:defRPr/>
            </a:pPr>
            <a:r>
              <a:rPr lang="en-US" sz="3000" dirty="0">
                <a:solidFill>
                  <a:prstClr val="black"/>
                </a:solidFill>
                <a:latin typeface="Verdana 2" panose="020B0604020202020204" charset="0"/>
                <a:ea typeface="Calibri" panose="020F0502020204030204" pitchFamily="34" charset="0"/>
                <a:cs typeface="Verdana 2" panose="020B0604020202020204" charset="0"/>
              </a:rPr>
              <a:t>The advocacy group will be formed by key representatives from the IOC, relevant national ministries, and external experts in circular economy and sustainability. The group will be led and coordinated by an advocacy expert dedicated to this work in the IOC CE Unit. </a:t>
            </a:r>
          </a:p>
          <a:p>
            <a:pPr marL="685800" indent="-685800" defTabSz="1371600">
              <a:buFont typeface="Arial" panose="020B0604020202020204" pitchFamily="34" charset="0"/>
              <a:buChar char="•"/>
              <a:defRPr/>
            </a:pPr>
            <a:endParaRPr lang="en-US" sz="3000" dirty="0">
              <a:solidFill>
                <a:prstClr val="black"/>
              </a:solidFill>
              <a:latin typeface="Verdana 2" panose="020B0604020202020204" charset="0"/>
              <a:ea typeface="Calibri" panose="020F0502020204030204" pitchFamily="34" charset="0"/>
              <a:cs typeface="Verdana 2" panose="020B0604020202020204" charset="0"/>
            </a:endParaRPr>
          </a:p>
          <a:p>
            <a:pPr marL="685800" indent="-685800" defTabSz="1371600">
              <a:buFont typeface="Arial" panose="020B0604020202020204" pitchFamily="34" charset="0"/>
              <a:buChar char="•"/>
              <a:defRPr/>
            </a:pPr>
            <a:r>
              <a:rPr lang="en-US" sz="3000" dirty="0">
                <a:solidFill>
                  <a:prstClr val="black"/>
                </a:solidFill>
                <a:latin typeface="Verdana 2" panose="020B0604020202020204" charset="0"/>
                <a:ea typeface="Calibri" panose="020F0502020204030204" pitchFamily="34" charset="0"/>
                <a:cs typeface="Verdana 2" panose="020B0604020202020204" charset="0"/>
              </a:rPr>
              <a:t>Primary role will be to forge strategic relationships with international stakeholders to promote the region’s CE goals and attract funding opportunities. </a:t>
            </a:r>
          </a:p>
          <a:p>
            <a:pPr marL="685800" indent="-685800" defTabSz="1371600">
              <a:buFont typeface="Arial" panose="020B0604020202020204" pitchFamily="34" charset="0"/>
              <a:buChar char="•"/>
              <a:defRPr/>
            </a:pPr>
            <a:endParaRPr lang="en-US" sz="3000" dirty="0">
              <a:solidFill>
                <a:prstClr val="black"/>
              </a:solidFill>
              <a:latin typeface="Verdana 2" panose="020B0604020202020204" charset="0"/>
              <a:ea typeface="Calibri" panose="020F0502020204030204" pitchFamily="34" charset="0"/>
              <a:cs typeface="Verdana 2" panose="020B0604020202020204" charset="0"/>
            </a:endParaRPr>
          </a:p>
          <a:p>
            <a:pPr marL="685800" indent="-685800" defTabSz="1371600">
              <a:buFont typeface="Arial" panose="020B0604020202020204" pitchFamily="34" charset="0"/>
              <a:buChar char="•"/>
              <a:defRPr/>
            </a:pPr>
            <a:r>
              <a:rPr lang="en-US" sz="3000" dirty="0">
                <a:solidFill>
                  <a:prstClr val="black"/>
                </a:solidFill>
                <a:latin typeface="Verdana 2" panose="020B0604020202020204" charset="0"/>
                <a:ea typeface="Calibri" panose="020F0502020204030204" pitchFamily="34" charset="0"/>
                <a:cs typeface="Verdana 2" panose="020B0604020202020204" charset="0"/>
              </a:rPr>
              <a:t>Additionally, the advocacy group will play a key role in advocating for technical assistance and capacity-building resources</a:t>
            </a:r>
          </a:p>
        </p:txBody>
      </p:sp>
      <p:sp>
        <p:nvSpPr>
          <p:cNvPr id="6" name="TextBox 5">
            <a:extLst>
              <a:ext uri="{FF2B5EF4-FFF2-40B4-BE49-F238E27FC236}">
                <a16:creationId xmlns:a16="http://schemas.microsoft.com/office/drawing/2014/main" id="{ED2853E2-FBF0-21AC-5BD8-EB94429318F5}"/>
              </a:ext>
            </a:extLst>
          </p:cNvPr>
          <p:cNvSpPr txBox="1"/>
          <p:nvPr/>
        </p:nvSpPr>
        <p:spPr>
          <a:xfrm>
            <a:off x="2133600" y="2476500"/>
            <a:ext cx="13563600" cy="1015663"/>
          </a:xfrm>
          <a:prstGeom prst="rect">
            <a:avLst/>
          </a:prstGeom>
          <a:solidFill>
            <a:schemeClr val="accent6"/>
          </a:solidFill>
        </p:spPr>
        <p:txBody>
          <a:bodyPr wrap="square">
            <a:spAutoFit/>
          </a:bodyPr>
          <a:lstStyle/>
          <a:p>
            <a:pPr defTabSz="1371600">
              <a:defRPr/>
            </a:pPr>
            <a:r>
              <a:rPr lang="en-US" sz="3000" dirty="0">
                <a:solidFill>
                  <a:prstClr val="black"/>
                </a:solidFill>
                <a:latin typeface="Verdana 2" panose="020B0604020202020204" charset="0"/>
                <a:ea typeface="Calibri" panose="020F0502020204030204" pitchFamily="34" charset="0"/>
                <a:cs typeface="Verdana 2" panose="020B0604020202020204" charset="0"/>
              </a:rPr>
              <a:t>Objective: Galvanize regional support and secure external partnerships to drive circular economy initiatives in the region</a:t>
            </a:r>
            <a:endParaRPr lang="en-MU" sz="3000" dirty="0">
              <a:solidFill>
                <a:prstClr val="black"/>
              </a:solidFill>
              <a:latin typeface="Verdana 2" panose="020B0604020202020204" charset="0"/>
              <a:ea typeface="Calibri" panose="020F0502020204030204" pitchFamily="34" charset="0"/>
              <a:cs typeface="Verdana 2" panose="020B0604020202020204" charset="0"/>
            </a:endParaRPr>
          </a:p>
        </p:txBody>
      </p:sp>
      <p:sp>
        <p:nvSpPr>
          <p:cNvPr id="3" name="Freeform 7">
            <a:extLst>
              <a:ext uri="{FF2B5EF4-FFF2-40B4-BE49-F238E27FC236}">
                <a16:creationId xmlns:a16="http://schemas.microsoft.com/office/drawing/2014/main" id="{FD4E5D60-2477-5F3C-BF3A-B8B459F3113B}"/>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3"/>
            <a:stretch>
              <a:fillRect/>
            </a:stretch>
          </a:blipFill>
        </p:spPr>
        <p:txBody>
          <a:bodyPr/>
          <a:lstStyle/>
          <a:p>
            <a:endParaRPr lang="LID4096"/>
          </a:p>
        </p:txBody>
      </p:sp>
      <p:sp>
        <p:nvSpPr>
          <p:cNvPr id="4" name="Freeform 8">
            <a:extLst>
              <a:ext uri="{FF2B5EF4-FFF2-40B4-BE49-F238E27FC236}">
                <a16:creationId xmlns:a16="http://schemas.microsoft.com/office/drawing/2014/main" id="{020198D8-0043-DD33-D444-B008489F8F3A}"/>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4"/>
            <a:stretch>
              <a:fillRect/>
            </a:stretch>
          </a:blipFill>
        </p:spPr>
        <p:txBody>
          <a:bodyPr/>
          <a:lstStyle/>
          <a:p>
            <a:endParaRPr lang="LID4096"/>
          </a:p>
        </p:txBody>
      </p:sp>
      <p:sp>
        <p:nvSpPr>
          <p:cNvPr id="7" name="Freeform 9">
            <a:extLst>
              <a:ext uri="{FF2B5EF4-FFF2-40B4-BE49-F238E27FC236}">
                <a16:creationId xmlns:a16="http://schemas.microsoft.com/office/drawing/2014/main" id="{3DC09420-38DF-6A16-99F5-80001719CA75}"/>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5"/>
            <a:stretch>
              <a:fillRect/>
            </a:stretch>
          </a:blipFill>
        </p:spPr>
        <p:txBody>
          <a:bodyPr/>
          <a:lstStyle/>
          <a:p>
            <a:endParaRPr lang="LID4096"/>
          </a:p>
        </p:txBody>
      </p:sp>
      <p:sp>
        <p:nvSpPr>
          <p:cNvPr id="8" name="TextBox 7">
            <a:extLst>
              <a:ext uri="{FF2B5EF4-FFF2-40B4-BE49-F238E27FC236}">
                <a16:creationId xmlns:a16="http://schemas.microsoft.com/office/drawing/2014/main" id="{10A16563-285F-CC32-3018-A158DA93075F}"/>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81</a:t>
            </a:r>
          </a:p>
        </p:txBody>
      </p:sp>
    </p:spTree>
    <p:extLst>
      <p:ext uri="{BB962C8B-B14F-4D97-AF65-F5344CB8AC3E}">
        <p14:creationId xmlns:p14="http://schemas.microsoft.com/office/powerpoint/2010/main" val="35777322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4482" y="287230"/>
            <a:ext cx="17862996" cy="9148335"/>
            <a:chOff x="0" y="0"/>
            <a:chExt cx="2767446" cy="1417317"/>
          </a:xfrm>
        </p:grpSpPr>
        <p:sp>
          <p:nvSpPr>
            <p:cNvPr id="3" name="Freeform 3"/>
            <p:cNvSpPr/>
            <p:nvPr/>
          </p:nvSpPr>
          <p:spPr>
            <a:xfrm>
              <a:off x="0" y="0"/>
              <a:ext cx="2767446" cy="1417316"/>
            </a:xfrm>
            <a:custGeom>
              <a:avLst/>
              <a:gdLst/>
              <a:ahLst/>
              <a:cxnLst/>
              <a:rect l="l" t="t" r="r" b="b"/>
              <a:pathLst>
                <a:path w="2767446" h="1417316">
                  <a:moveTo>
                    <a:pt x="0" y="0"/>
                  </a:moveTo>
                  <a:lnTo>
                    <a:pt x="2767446" y="0"/>
                  </a:lnTo>
                  <a:lnTo>
                    <a:pt x="2767446" y="1417316"/>
                  </a:lnTo>
                  <a:lnTo>
                    <a:pt x="0" y="1417316"/>
                  </a:lnTo>
                  <a:close/>
                </a:path>
              </a:pathLst>
            </a:custGeom>
            <a:blipFill>
              <a:blip r:embed="rId2"/>
              <a:stretch>
                <a:fillRect t="-3198" b="-26893"/>
              </a:stretch>
            </a:blipFill>
          </p:spPr>
          <p:txBody>
            <a:bodyPr/>
            <a:lstStyle/>
            <a:p>
              <a:endParaRPr lang="LID4096"/>
            </a:p>
          </p:txBody>
        </p:sp>
      </p:grpSp>
      <p:grpSp>
        <p:nvGrpSpPr>
          <p:cNvPr id="4" name="Group 4"/>
          <p:cNvGrpSpPr/>
          <p:nvPr/>
        </p:nvGrpSpPr>
        <p:grpSpPr>
          <a:xfrm>
            <a:off x="0" y="2645140"/>
            <a:ext cx="5784076" cy="4102928"/>
            <a:chOff x="0" y="0"/>
            <a:chExt cx="1523378" cy="1080606"/>
          </a:xfrm>
        </p:grpSpPr>
        <p:sp>
          <p:nvSpPr>
            <p:cNvPr id="5" name="Freeform 5"/>
            <p:cNvSpPr/>
            <p:nvPr/>
          </p:nvSpPr>
          <p:spPr>
            <a:xfrm>
              <a:off x="0" y="0"/>
              <a:ext cx="1523378" cy="1080607"/>
            </a:xfrm>
            <a:custGeom>
              <a:avLst/>
              <a:gdLst/>
              <a:ahLst/>
              <a:cxnLst/>
              <a:rect l="l" t="t" r="r" b="b"/>
              <a:pathLst>
                <a:path w="1523378" h="1080607">
                  <a:moveTo>
                    <a:pt x="6692" y="0"/>
                  </a:moveTo>
                  <a:lnTo>
                    <a:pt x="1516686" y="0"/>
                  </a:lnTo>
                  <a:cubicBezTo>
                    <a:pt x="1520382" y="0"/>
                    <a:pt x="1523378" y="2996"/>
                    <a:pt x="1523378" y="6692"/>
                  </a:cubicBezTo>
                  <a:lnTo>
                    <a:pt x="1523378" y="1073914"/>
                  </a:lnTo>
                  <a:cubicBezTo>
                    <a:pt x="1523378" y="1077610"/>
                    <a:pt x="1520382" y="1080607"/>
                    <a:pt x="1516686" y="1080607"/>
                  </a:cubicBezTo>
                  <a:lnTo>
                    <a:pt x="6692" y="1080607"/>
                  </a:lnTo>
                  <a:cubicBezTo>
                    <a:pt x="2996" y="1080607"/>
                    <a:pt x="0" y="1077610"/>
                    <a:pt x="0" y="1073914"/>
                  </a:cubicBezTo>
                  <a:lnTo>
                    <a:pt x="0" y="6692"/>
                  </a:lnTo>
                  <a:cubicBezTo>
                    <a:pt x="0" y="2996"/>
                    <a:pt x="2996" y="0"/>
                    <a:pt x="6692" y="0"/>
                  </a:cubicBezTo>
                  <a:close/>
                </a:path>
              </a:pathLst>
            </a:custGeom>
            <a:solidFill>
              <a:srgbClr val="21B0C3"/>
            </a:solidFill>
          </p:spPr>
          <p:txBody>
            <a:bodyPr/>
            <a:lstStyle/>
            <a:p>
              <a:endParaRPr lang="LID4096"/>
            </a:p>
          </p:txBody>
        </p:sp>
        <p:sp>
          <p:nvSpPr>
            <p:cNvPr id="6" name="TextBox 6"/>
            <p:cNvSpPr txBox="1"/>
            <p:nvPr/>
          </p:nvSpPr>
          <p:spPr>
            <a:xfrm>
              <a:off x="0" y="-38100"/>
              <a:ext cx="1523378" cy="1118706"/>
            </a:xfrm>
            <a:prstGeom prst="rect">
              <a:avLst/>
            </a:prstGeom>
          </p:spPr>
          <p:txBody>
            <a:bodyPr lIns="50800" tIns="50800" rIns="50800" bIns="50800" rtlCol="0" anchor="ctr"/>
            <a:lstStyle/>
            <a:p>
              <a:pPr algn="ctr">
                <a:lnSpc>
                  <a:spcPts val="2660"/>
                </a:lnSpc>
              </a:pPr>
              <a:endParaRPr/>
            </a:p>
          </p:txBody>
        </p:sp>
      </p:grpSp>
      <p:sp>
        <p:nvSpPr>
          <p:cNvPr id="7" name="Freeform 7"/>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3"/>
            <a:stretch>
              <a:fillRect/>
            </a:stretch>
          </a:blipFill>
        </p:spPr>
        <p:txBody>
          <a:bodyPr/>
          <a:lstStyle/>
          <a:p>
            <a:endParaRPr lang="LID4096"/>
          </a:p>
        </p:txBody>
      </p:sp>
      <p:sp>
        <p:nvSpPr>
          <p:cNvPr id="8" name="Freeform 8"/>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4"/>
            <a:stretch>
              <a:fillRect/>
            </a:stretch>
          </a:blipFill>
        </p:spPr>
        <p:txBody>
          <a:bodyPr/>
          <a:lstStyle/>
          <a:p>
            <a:endParaRPr lang="LID4096"/>
          </a:p>
        </p:txBody>
      </p:sp>
      <p:sp>
        <p:nvSpPr>
          <p:cNvPr id="9" name="Freeform 9"/>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5"/>
            <a:stretch>
              <a:fillRect/>
            </a:stretch>
          </a:blipFill>
        </p:spPr>
        <p:txBody>
          <a:bodyPr/>
          <a:lstStyle/>
          <a:p>
            <a:endParaRPr lang="LID4096"/>
          </a:p>
        </p:txBody>
      </p:sp>
      <p:sp>
        <p:nvSpPr>
          <p:cNvPr id="10" name="TextBox 10"/>
          <p:cNvSpPr txBox="1"/>
          <p:nvPr/>
        </p:nvSpPr>
        <p:spPr>
          <a:xfrm>
            <a:off x="-109659" y="3601942"/>
            <a:ext cx="5893735" cy="2044662"/>
          </a:xfrm>
          <a:prstGeom prst="rect">
            <a:avLst/>
          </a:prstGeom>
        </p:spPr>
        <p:txBody>
          <a:bodyPr wrap="square" lIns="0" tIns="0" rIns="0" bIns="0" rtlCol="0" anchor="t">
            <a:spAutoFit/>
          </a:bodyPr>
          <a:lstStyle/>
          <a:p>
            <a:pPr algn="ctr">
              <a:lnSpc>
                <a:spcPts val="8400"/>
              </a:lnSpc>
            </a:pPr>
            <a:r>
              <a:rPr lang="en-US" sz="5000" b="1" spc="-144" dirty="0">
                <a:solidFill>
                  <a:srgbClr val="FFFFFF"/>
                </a:solidFill>
                <a:latin typeface="Verdana" panose="020B0604030504040204" pitchFamily="34" charset="0"/>
                <a:ea typeface="Verdana" panose="020B0604030504040204" pitchFamily="34" charset="0"/>
                <a:cs typeface="Helvetica World Bold"/>
                <a:sym typeface="Helvetica World Bold"/>
              </a:rPr>
              <a:t>DISCUSSIONS EN GROUPES </a:t>
            </a:r>
          </a:p>
        </p:txBody>
      </p:sp>
      <p:grpSp>
        <p:nvGrpSpPr>
          <p:cNvPr id="11" name="Group 11"/>
          <p:cNvGrpSpPr/>
          <p:nvPr/>
        </p:nvGrpSpPr>
        <p:grpSpPr>
          <a:xfrm>
            <a:off x="12833801" y="0"/>
            <a:ext cx="5454199" cy="1028700"/>
            <a:chOff x="0" y="0"/>
            <a:chExt cx="1436497" cy="270933"/>
          </a:xfrm>
        </p:grpSpPr>
        <p:sp>
          <p:nvSpPr>
            <p:cNvPr id="12" name="Freeform 12"/>
            <p:cNvSpPr/>
            <p:nvPr/>
          </p:nvSpPr>
          <p:spPr>
            <a:xfrm>
              <a:off x="0" y="0"/>
              <a:ext cx="1436497" cy="270933"/>
            </a:xfrm>
            <a:custGeom>
              <a:avLst/>
              <a:gdLst/>
              <a:ahLst/>
              <a:cxnLst/>
              <a:rect l="l" t="t" r="r" b="b"/>
              <a:pathLst>
                <a:path w="1436497" h="270933">
                  <a:moveTo>
                    <a:pt x="7097" y="0"/>
                  </a:moveTo>
                  <a:lnTo>
                    <a:pt x="1429400" y="0"/>
                  </a:lnTo>
                  <a:cubicBezTo>
                    <a:pt x="1433319" y="0"/>
                    <a:pt x="1436497" y="3178"/>
                    <a:pt x="1436497" y="7097"/>
                  </a:cubicBezTo>
                  <a:lnTo>
                    <a:pt x="1436497" y="263836"/>
                  </a:lnTo>
                  <a:cubicBezTo>
                    <a:pt x="1436497" y="267756"/>
                    <a:pt x="1433319" y="270933"/>
                    <a:pt x="1429400" y="270933"/>
                  </a:cubicBezTo>
                  <a:lnTo>
                    <a:pt x="7097" y="270933"/>
                  </a:lnTo>
                  <a:cubicBezTo>
                    <a:pt x="3178" y="270933"/>
                    <a:pt x="0" y="267756"/>
                    <a:pt x="0" y="263836"/>
                  </a:cubicBezTo>
                  <a:lnTo>
                    <a:pt x="0" y="7097"/>
                  </a:lnTo>
                  <a:cubicBezTo>
                    <a:pt x="0" y="3178"/>
                    <a:pt x="3178" y="0"/>
                    <a:pt x="7097" y="0"/>
                  </a:cubicBezTo>
                  <a:close/>
                </a:path>
              </a:pathLst>
            </a:custGeom>
            <a:solidFill>
              <a:srgbClr val="21B0C3"/>
            </a:solidFill>
          </p:spPr>
          <p:txBody>
            <a:bodyPr/>
            <a:lstStyle/>
            <a:p>
              <a:endParaRPr lang="LID4096"/>
            </a:p>
          </p:txBody>
        </p:sp>
        <p:sp>
          <p:nvSpPr>
            <p:cNvPr id="13" name="TextBox 13"/>
            <p:cNvSpPr txBox="1"/>
            <p:nvPr/>
          </p:nvSpPr>
          <p:spPr>
            <a:xfrm>
              <a:off x="0" y="-38100"/>
              <a:ext cx="1436497" cy="309033"/>
            </a:xfrm>
            <a:prstGeom prst="rect">
              <a:avLst/>
            </a:prstGeom>
          </p:spPr>
          <p:txBody>
            <a:bodyPr lIns="50800" tIns="50800" rIns="50800" bIns="50800" rtlCol="0" anchor="ctr"/>
            <a:lstStyle/>
            <a:p>
              <a:pPr algn="ctr">
                <a:lnSpc>
                  <a:spcPts val="2660"/>
                </a:lnSpc>
              </a:pPr>
              <a:endParaRPr/>
            </a:p>
          </p:txBody>
        </p:sp>
      </p:grpSp>
      <p:sp>
        <p:nvSpPr>
          <p:cNvPr id="14" name="TextBox 14"/>
          <p:cNvSpPr txBox="1"/>
          <p:nvPr/>
        </p:nvSpPr>
        <p:spPr>
          <a:xfrm>
            <a:off x="12948650" y="258655"/>
            <a:ext cx="5224501" cy="503555"/>
          </a:xfrm>
          <a:prstGeom prst="rect">
            <a:avLst/>
          </a:prstGeom>
        </p:spPr>
        <p:txBody>
          <a:bodyPr lIns="0" tIns="0" rIns="0" bIns="0" rtlCol="0" anchor="t">
            <a:spAutoFit/>
          </a:bodyPr>
          <a:lstStyle/>
          <a:p>
            <a:pPr algn="just">
              <a:lnSpc>
                <a:spcPts val="1960"/>
              </a:lnSpc>
            </a:pPr>
            <a:r>
              <a:rPr lang="en-US" sz="1400" i="1" u="sng" spc="-33" dirty="0" err="1">
                <a:solidFill>
                  <a:srgbClr val="FFFFFF"/>
                </a:solidFill>
                <a:latin typeface="Verdana 2" panose="020B0604020202020204" charset="0"/>
                <a:ea typeface="Verdana 2" panose="020B0604020202020204" charset="0"/>
                <a:cs typeface="Verdana 2" panose="020B0604020202020204" charset="0"/>
                <a:sym typeface="Helvetica World Italics"/>
              </a:rPr>
              <a:t>Modérateurs</a:t>
            </a:r>
            <a:r>
              <a:rPr lang="en-US" sz="1400" i="1" spc="-33" dirty="0">
                <a:solidFill>
                  <a:srgbClr val="FFFFFF"/>
                </a:solidFill>
                <a:latin typeface="Verdana 2" panose="020B0604020202020204" charset="0"/>
                <a:ea typeface="Verdana 2" panose="020B0604020202020204" charset="0"/>
                <a:cs typeface="Verdana 2" panose="020B0604020202020204" charset="0"/>
                <a:sym typeface="Helvetica World Italics"/>
              </a:rPr>
              <a:t> </a:t>
            </a:r>
            <a:r>
              <a:rPr lang="en-US" sz="1400" spc="-33" dirty="0">
                <a:solidFill>
                  <a:srgbClr val="FFFFFF"/>
                </a:solidFill>
                <a:latin typeface="Verdana 2" panose="020B0604020202020204" charset="0"/>
                <a:ea typeface="Verdana 2" panose="020B0604020202020204" charset="0"/>
                <a:cs typeface="Verdana 2" panose="020B0604020202020204" charset="0"/>
                <a:sym typeface="Helvetica World"/>
              </a:rPr>
              <a:t>: </a:t>
            </a:r>
            <a:r>
              <a:rPr lang="en-US" sz="1400" b="1" spc="-33" dirty="0">
                <a:solidFill>
                  <a:srgbClr val="FFFFFF"/>
                </a:solidFill>
                <a:latin typeface="Verdana 2" panose="020B0604020202020204" charset="0"/>
                <a:ea typeface="Verdana 2" panose="020B0604020202020204" charset="0"/>
                <a:cs typeface="Verdana 2" panose="020B0604020202020204" charset="0"/>
                <a:sym typeface="Helvetica World"/>
              </a:rPr>
              <a:t>Koen RADEMAEKERS</a:t>
            </a:r>
            <a:r>
              <a:rPr lang="en-US" sz="1400" spc="-33" dirty="0">
                <a:solidFill>
                  <a:srgbClr val="FFFFFF"/>
                </a:solidFill>
                <a:latin typeface="Verdana 2" panose="020B0604020202020204" charset="0"/>
                <a:ea typeface="Verdana 2" panose="020B0604020202020204" charset="0"/>
                <a:cs typeface="Verdana 2" panose="020B0604020202020204" charset="0"/>
                <a:sym typeface="Helvetica World"/>
              </a:rPr>
              <a:t>, </a:t>
            </a:r>
            <a:r>
              <a:rPr lang="en-US" sz="1400" b="1" spc="-33" dirty="0" err="1">
                <a:solidFill>
                  <a:srgbClr val="FFFFFF"/>
                </a:solidFill>
                <a:latin typeface="Verdana 2" panose="020B0604020202020204" charset="0"/>
                <a:ea typeface="Verdana 2" panose="020B0604020202020204" charset="0"/>
                <a:cs typeface="Verdana 2" panose="020B0604020202020204" charset="0"/>
                <a:sym typeface="Helvetica World"/>
              </a:rPr>
              <a:t>Théo</a:t>
            </a:r>
            <a:r>
              <a:rPr lang="en-US" sz="1400" b="1" spc="-33" dirty="0">
                <a:solidFill>
                  <a:srgbClr val="FFFFFF"/>
                </a:solidFill>
                <a:latin typeface="Verdana 2" panose="020B0604020202020204" charset="0"/>
                <a:ea typeface="Verdana 2" panose="020B0604020202020204" charset="0"/>
                <a:cs typeface="Verdana 2" panose="020B0604020202020204" charset="0"/>
                <a:sym typeface="Helvetica World"/>
              </a:rPr>
              <a:t> VENTURELLI et  </a:t>
            </a:r>
            <a:r>
              <a:rPr lang="en-US" sz="1400" b="1" spc="-33" dirty="0" err="1">
                <a:solidFill>
                  <a:srgbClr val="FFFFFF"/>
                </a:solidFill>
                <a:latin typeface="Verdana 2" panose="020B0604020202020204" charset="0"/>
                <a:ea typeface="Verdana 2" panose="020B0604020202020204" charset="0"/>
                <a:cs typeface="Verdana 2" panose="020B0604020202020204" charset="0"/>
                <a:sym typeface="Helvetica World"/>
              </a:rPr>
              <a:t>Toolseeram</a:t>
            </a:r>
            <a:r>
              <a:rPr lang="en-US" sz="1400" b="1" spc="-33" dirty="0">
                <a:solidFill>
                  <a:srgbClr val="FFFFFF"/>
                </a:solidFill>
                <a:latin typeface="Verdana 2" panose="020B0604020202020204" charset="0"/>
                <a:ea typeface="Verdana 2" panose="020B0604020202020204" charset="0"/>
                <a:cs typeface="Verdana 2" panose="020B0604020202020204" charset="0"/>
                <a:sym typeface="Helvetica World"/>
              </a:rPr>
              <a:t> RAMJEAWON</a:t>
            </a:r>
            <a:r>
              <a:rPr lang="en-US" sz="1400" spc="-33" dirty="0">
                <a:solidFill>
                  <a:srgbClr val="FFFFFF"/>
                </a:solidFill>
                <a:latin typeface="Verdana 2" panose="020B0604020202020204" charset="0"/>
                <a:ea typeface="Verdana 2" panose="020B0604020202020204" charset="0"/>
                <a:cs typeface="Verdana 2" panose="020B0604020202020204" charset="0"/>
                <a:sym typeface="Helvetica World"/>
              </a:rPr>
              <a:t>, ACEN Foundation</a:t>
            </a:r>
          </a:p>
        </p:txBody>
      </p:sp>
      <p:sp>
        <p:nvSpPr>
          <p:cNvPr id="15" name="TextBox 15"/>
          <p:cNvSpPr txBox="1"/>
          <p:nvPr/>
        </p:nvSpPr>
        <p:spPr>
          <a:xfrm>
            <a:off x="17066349" y="9628037"/>
            <a:ext cx="611887" cy="203835"/>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21</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6A3081-64D1-A334-0FDA-1C32EE2E02C1}"/>
            </a:ext>
          </a:extLst>
        </p:cNvPr>
        <p:cNvGrpSpPr/>
        <p:nvPr/>
      </p:nvGrpSpPr>
      <p:grpSpPr>
        <a:xfrm>
          <a:off x="0" y="0"/>
          <a:ext cx="0" cy="0"/>
          <a:chOff x="0" y="0"/>
          <a:chExt cx="0" cy="0"/>
        </a:xfrm>
      </p:grpSpPr>
      <p:grpSp>
        <p:nvGrpSpPr>
          <p:cNvPr id="22" name="Groupe 21">
            <a:extLst>
              <a:ext uri="{FF2B5EF4-FFF2-40B4-BE49-F238E27FC236}">
                <a16:creationId xmlns:a16="http://schemas.microsoft.com/office/drawing/2014/main" id="{CEBCDF01-7C54-1051-D24A-919557E84B6C}"/>
              </a:ext>
            </a:extLst>
          </p:cNvPr>
          <p:cNvGrpSpPr/>
          <p:nvPr/>
        </p:nvGrpSpPr>
        <p:grpSpPr>
          <a:xfrm>
            <a:off x="1446555" y="1942075"/>
            <a:ext cx="14480490" cy="6940884"/>
            <a:chOff x="2021631" y="2902525"/>
            <a:chExt cx="6370984" cy="4134531"/>
          </a:xfrm>
        </p:grpSpPr>
        <p:sp>
          <p:nvSpPr>
            <p:cNvPr id="15" name="Flèche : pentagone 14">
              <a:extLst>
                <a:ext uri="{FF2B5EF4-FFF2-40B4-BE49-F238E27FC236}">
                  <a16:creationId xmlns:a16="http://schemas.microsoft.com/office/drawing/2014/main" id="{ADF26B46-39B3-EE32-E7CA-3665478863D0}"/>
                </a:ext>
              </a:extLst>
            </p:cNvPr>
            <p:cNvSpPr/>
            <p:nvPr/>
          </p:nvSpPr>
          <p:spPr>
            <a:xfrm>
              <a:off x="2021631" y="2902525"/>
              <a:ext cx="6370984" cy="775078"/>
            </a:xfrm>
            <a:prstGeom prst="homePlate">
              <a:avLst/>
            </a:prstGeom>
            <a:solidFill>
              <a:schemeClr val="accent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3200" dirty="0">
                  <a:latin typeface="Verdana 2" panose="020B0604020202020204" charset="0"/>
                  <a:cs typeface="Verdana 2" panose="020B0604020202020204" charset="0"/>
                </a:rPr>
                <a:t>Priorité stratégique 1 : Financer l'économie circulaire</a:t>
              </a:r>
            </a:p>
          </p:txBody>
        </p:sp>
        <p:sp>
          <p:nvSpPr>
            <p:cNvPr id="16" name="Flèche : pentagone 15">
              <a:extLst>
                <a:ext uri="{FF2B5EF4-FFF2-40B4-BE49-F238E27FC236}">
                  <a16:creationId xmlns:a16="http://schemas.microsoft.com/office/drawing/2014/main" id="{8788A9C9-E05F-2CBB-8036-9ACB766A117E}"/>
                </a:ext>
              </a:extLst>
            </p:cNvPr>
            <p:cNvSpPr/>
            <p:nvPr/>
          </p:nvSpPr>
          <p:spPr>
            <a:xfrm>
              <a:off x="2021631" y="3742558"/>
              <a:ext cx="6370984" cy="775078"/>
            </a:xfrm>
            <a:prstGeom prst="homePlate">
              <a:avLst/>
            </a:prstGeom>
            <a:solidFill>
              <a:schemeClr val="accent6"/>
            </a:solidFill>
            <a:ln>
              <a:solidFill>
                <a:schemeClr val="bg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fr-FR" sz="3200" dirty="0">
                  <a:latin typeface="Verdana 2" panose="020B0604020202020204" charset="0"/>
                  <a:cs typeface="Verdana 2" panose="020B0604020202020204" charset="0"/>
                </a:rPr>
                <a:t>Priorité stratégique 2 : Orientation institutionnelle, technique et juridique</a:t>
              </a:r>
              <a:endParaRPr lang="en-BE" sz="3200" dirty="0">
                <a:latin typeface="Verdana 2" panose="020B0604020202020204" charset="0"/>
                <a:cs typeface="Verdana 2" panose="020B0604020202020204" charset="0"/>
              </a:endParaRPr>
            </a:p>
          </p:txBody>
        </p:sp>
        <p:sp>
          <p:nvSpPr>
            <p:cNvPr id="19" name="Flèche : pentagone 18">
              <a:extLst>
                <a:ext uri="{FF2B5EF4-FFF2-40B4-BE49-F238E27FC236}">
                  <a16:creationId xmlns:a16="http://schemas.microsoft.com/office/drawing/2014/main" id="{7C8730BB-86A0-FF41-2A3F-ED56C4CC5FBB}"/>
                </a:ext>
              </a:extLst>
            </p:cNvPr>
            <p:cNvSpPr/>
            <p:nvPr/>
          </p:nvSpPr>
          <p:spPr>
            <a:xfrm>
              <a:off x="2021631" y="4582590"/>
              <a:ext cx="6370984" cy="775078"/>
            </a:xfrm>
            <a:prstGeom prst="homePlate">
              <a:avLst/>
            </a:prstGeom>
            <a:solidFill>
              <a:schemeClr val="accent5"/>
            </a:solidFill>
            <a:ln>
              <a:solidFill>
                <a:schemeClr val="bg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sz="3200" dirty="0">
                <a:latin typeface="Verdana 2" panose="020B0604020202020204" charset="0"/>
                <a:cs typeface="Verdana 2" panose="020B0604020202020204" charset="0"/>
              </a:endParaRPr>
            </a:p>
            <a:p>
              <a:pPr algn="ctr"/>
              <a:r>
                <a:rPr lang="fr-FR" sz="3200" dirty="0">
                  <a:latin typeface="Verdana 2" panose="020B0604020202020204" charset="0"/>
                  <a:cs typeface="Verdana 2" panose="020B0604020202020204" charset="0"/>
                </a:rPr>
                <a:t>Priorité stratégique 3 : Politique commerciale</a:t>
              </a:r>
            </a:p>
            <a:p>
              <a:pPr algn="ctr"/>
              <a:endParaRPr lang="en-BE" sz="3200" dirty="0">
                <a:latin typeface="Verdana 2" panose="020B0604020202020204" charset="0"/>
                <a:cs typeface="Verdana 2" panose="020B0604020202020204" charset="0"/>
              </a:endParaRPr>
            </a:p>
          </p:txBody>
        </p:sp>
        <p:sp>
          <p:nvSpPr>
            <p:cNvPr id="20" name="Flèche : pentagone 19">
              <a:extLst>
                <a:ext uri="{FF2B5EF4-FFF2-40B4-BE49-F238E27FC236}">
                  <a16:creationId xmlns:a16="http://schemas.microsoft.com/office/drawing/2014/main" id="{0EFA3A38-16A9-1C28-4842-232249CAE967}"/>
                </a:ext>
              </a:extLst>
            </p:cNvPr>
            <p:cNvSpPr/>
            <p:nvPr/>
          </p:nvSpPr>
          <p:spPr>
            <a:xfrm>
              <a:off x="2021631" y="5422622"/>
              <a:ext cx="6370984" cy="775078"/>
            </a:xfrm>
            <a:prstGeom prst="homePlate">
              <a:avLst/>
            </a:prstGeom>
            <a:solidFill>
              <a:schemeClr val="accent6"/>
            </a:solidFill>
            <a:ln>
              <a:solidFill>
                <a:schemeClr val="bg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fr-FR" sz="3200" dirty="0">
                  <a:latin typeface="Verdana 2" panose="020B0604020202020204" charset="0"/>
                  <a:cs typeface="Verdana 2" panose="020B0604020202020204" charset="0"/>
                </a:rPr>
                <a:t>Priorité stratégique 4 : Observatoire et soutien à la collecte des données</a:t>
              </a:r>
            </a:p>
          </p:txBody>
        </p:sp>
        <p:sp>
          <p:nvSpPr>
            <p:cNvPr id="21" name="Flèche : pentagone 20">
              <a:extLst>
                <a:ext uri="{FF2B5EF4-FFF2-40B4-BE49-F238E27FC236}">
                  <a16:creationId xmlns:a16="http://schemas.microsoft.com/office/drawing/2014/main" id="{64EDAE54-3A78-E751-EE28-FEFFAE6391BF}"/>
                </a:ext>
              </a:extLst>
            </p:cNvPr>
            <p:cNvSpPr/>
            <p:nvPr/>
          </p:nvSpPr>
          <p:spPr>
            <a:xfrm>
              <a:off x="2021631" y="6261978"/>
              <a:ext cx="6370984" cy="775078"/>
            </a:xfrm>
            <a:prstGeom prst="homePlate">
              <a:avLst/>
            </a:prstGeom>
            <a:solidFill>
              <a:schemeClr val="accent5"/>
            </a:solidFill>
            <a:ln>
              <a:solidFill>
                <a:schemeClr val="bg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fr-FR" sz="3200" dirty="0">
                  <a:latin typeface="Verdana 2" panose="020B0604020202020204" charset="0"/>
                  <a:cs typeface="Verdana 2" panose="020B0604020202020204" charset="0"/>
                </a:rPr>
                <a:t>Priorité stratégique 5 : Programmes de sensibilisation, de plaidoyer et de renforcement des capacités</a:t>
              </a:r>
              <a:endParaRPr lang="en-BE" sz="3200" dirty="0">
                <a:latin typeface="Verdana 2" panose="020B0604020202020204" charset="0"/>
                <a:cs typeface="Verdana 2" panose="020B0604020202020204" charset="0"/>
              </a:endParaRPr>
            </a:p>
          </p:txBody>
        </p:sp>
      </p:grpSp>
      <p:sp>
        <p:nvSpPr>
          <p:cNvPr id="5" name="Freeform 7">
            <a:extLst>
              <a:ext uri="{FF2B5EF4-FFF2-40B4-BE49-F238E27FC236}">
                <a16:creationId xmlns:a16="http://schemas.microsoft.com/office/drawing/2014/main" id="{C0E3F527-1D24-645B-AD54-F32896EBFC43}"/>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3"/>
            <a:stretch>
              <a:fillRect/>
            </a:stretch>
          </a:blipFill>
        </p:spPr>
        <p:txBody>
          <a:bodyPr/>
          <a:lstStyle/>
          <a:p>
            <a:endParaRPr lang="LID4096"/>
          </a:p>
        </p:txBody>
      </p:sp>
      <p:sp>
        <p:nvSpPr>
          <p:cNvPr id="7" name="Freeform 8">
            <a:extLst>
              <a:ext uri="{FF2B5EF4-FFF2-40B4-BE49-F238E27FC236}">
                <a16:creationId xmlns:a16="http://schemas.microsoft.com/office/drawing/2014/main" id="{AAEB980D-0413-F951-89E4-60A370420F48}"/>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4"/>
            <a:stretch>
              <a:fillRect/>
            </a:stretch>
          </a:blipFill>
        </p:spPr>
        <p:txBody>
          <a:bodyPr/>
          <a:lstStyle/>
          <a:p>
            <a:endParaRPr lang="LID4096"/>
          </a:p>
        </p:txBody>
      </p:sp>
      <p:sp>
        <p:nvSpPr>
          <p:cNvPr id="8" name="Freeform 9">
            <a:extLst>
              <a:ext uri="{FF2B5EF4-FFF2-40B4-BE49-F238E27FC236}">
                <a16:creationId xmlns:a16="http://schemas.microsoft.com/office/drawing/2014/main" id="{7208154D-469C-3DE7-6845-CA36E602F75C}"/>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5"/>
            <a:stretch>
              <a:fillRect/>
            </a:stretch>
          </a:blipFill>
        </p:spPr>
        <p:txBody>
          <a:bodyPr/>
          <a:lstStyle/>
          <a:p>
            <a:endParaRPr lang="LID4096"/>
          </a:p>
        </p:txBody>
      </p:sp>
      <p:cxnSp>
        <p:nvCxnSpPr>
          <p:cNvPr id="3" name="Straight Connector 2">
            <a:extLst>
              <a:ext uri="{FF2B5EF4-FFF2-40B4-BE49-F238E27FC236}">
                <a16:creationId xmlns:a16="http://schemas.microsoft.com/office/drawing/2014/main" id="{B0869B88-D9C1-31B7-8A97-2CF59C1FABE1}"/>
              </a:ext>
            </a:extLst>
          </p:cNvPr>
          <p:cNvCxnSpPr>
            <a:cxnSpLocks/>
          </p:cNvCxnSpPr>
          <p:nvPr/>
        </p:nvCxnSpPr>
        <p:spPr>
          <a:xfrm>
            <a:off x="1446555" y="1638300"/>
            <a:ext cx="14347196"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4" name="Titre 1">
            <a:extLst>
              <a:ext uri="{FF2B5EF4-FFF2-40B4-BE49-F238E27FC236}">
                <a16:creationId xmlns:a16="http://schemas.microsoft.com/office/drawing/2014/main" id="{29920770-6745-2FA3-145C-04F18279EE22}"/>
              </a:ext>
            </a:extLst>
          </p:cNvPr>
          <p:cNvSpPr txBox="1">
            <a:spLocks/>
          </p:cNvSpPr>
          <p:nvPr/>
        </p:nvSpPr>
        <p:spPr>
          <a:xfrm>
            <a:off x="1446555" y="454620"/>
            <a:ext cx="14498351"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b="1" spc="-97" dirty="0">
                <a:solidFill>
                  <a:srgbClr val="21B0C3"/>
                </a:solidFill>
                <a:latin typeface="Verdana" panose="020B0604030504040204" pitchFamily="34" charset="0"/>
                <a:ea typeface="Verdana" panose="020B0604030504040204" pitchFamily="34" charset="0"/>
                <a:cs typeface="Helvetica World Bold"/>
                <a:sym typeface="Helvetica World Bold"/>
              </a:rPr>
              <a:t>Priorités stratégiques   </a:t>
            </a:r>
            <a:endParaRPr lang="en-BE" b="1" dirty="0"/>
          </a:p>
        </p:txBody>
      </p:sp>
      <p:sp>
        <p:nvSpPr>
          <p:cNvPr id="11" name="TextBox 15">
            <a:extLst>
              <a:ext uri="{FF2B5EF4-FFF2-40B4-BE49-F238E27FC236}">
                <a16:creationId xmlns:a16="http://schemas.microsoft.com/office/drawing/2014/main" id="{CDD598F5-BBD5-7257-EAF7-7336CD4D8349}"/>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47</a:t>
            </a:r>
          </a:p>
        </p:txBody>
      </p:sp>
    </p:spTree>
    <p:extLst>
      <p:ext uri="{BB962C8B-B14F-4D97-AF65-F5344CB8AC3E}">
        <p14:creationId xmlns:p14="http://schemas.microsoft.com/office/powerpoint/2010/main" val="13688762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FD39ED-2BDB-E252-3D66-D2AA6CB54936}"/>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B5610EBC-2D81-9692-2D13-E8BE4FA92A55}"/>
              </a:ext>
            </a:extLst>
          </p:cNvPr>
          <p:cNvGrpSpPr/>
          <p:nvPr/>
        </p:nvGrpSpPr>
        <p:grpSpPr>
          <a:xfrm>
            <a:off x="1630201" y="6116234"/>
            <a:ext cx="2920369" cy="2740861"/>
            <a:chOff x="0" y="0"/>
            <a:chExt cx="942400" cy="884473"/>
          </a:xfrm>
        </p:grpSpPr>
        <p:sp>
          <p:nvSpPr>
            <p:cNvPr id="3" name="Freeform 3">
              <a:extLst>
                <a:ext uri="{FF2B5EF4-FFF2-40B4-BE49-F238E27FC236}">
                  <a16:creationId xmlns:a16="http://schemas.microsoft.com/office/drawing/2014/main" id="{06E5053D-F635-3D82-558C-0A87F822DFA7}"/>
                </a:ext>
              </a:extLst>
            </p:cNvPr>
            <p:cNvSpPr/>
            <p:nvPr/>
          </p:nvSpPr>
          <p:spPr>
            <a:xfrm>
              <a:off x="0" y="0"/>
              <a:ext cx="942400" cy="884473"/>
            </a:xfrm>
            <a:custGeom>
              <a:avLst/>
              <a:gdLst/>
              <a:ahLst/>
              <a:cxnLst/>
              <a:rect l="l" t="t" r="r" b="b"/>
              <a:pathLst>
                <a:path w="942400" h="884473">
                  <a:moveTo>
                    <a:pt x="13255" y="0"/>
                  </a:moveTo>
                  <a:lnTo>
                    <a:pt x="929145" y="0"/>
                  </a:lnTo>
                  <a:cubicBezTo>
                    <a:pt x="936465" y="0"/>
                    <a:pt x="942400" y="5934"/>
                    <a:pt x="942400" y="13255"/>
                  </a:cubicBezTo>
                  <a:lnTo>
                    <a:pt x="942400" y="871218"/>
                  </a:lnTo>
                  <a:cubicBezTo>
                    <a:pt x="942400" y="878538"/>
                    <a:pt x="936465" y="884473"/>
                    <a:pt x="929145" y="884473"/>
                  </a:cubicBezTo>
                  <a:lnTo>
                    <a:pt x="13255" y="884473"/>
                  </a:lnTo>
                  <a:cubicBezTo>
                    <a:pt x="5934" y="884473"/>
                    <a:pt x="0" y="878538"/>
                    <a:pt x="0" y="871218"/>
                  </a:cubicBezTo>
                  <a:lnTo>
                    <a:pt x="0" y="13255"/>
                  </a:lnTo>
                  <a:cubicBezTo>
                    <a:pt x="0" y="5934"/>
                    <a:pt x="5934" y="0"/>
                    <a:pt x="13255" y="0"/>
                  </a:cubicBezTo>
                  <a:close/>
                </a:path>
              </a:pathLst>
            </a:custGeom>
            <a:solidFill>
              <a:srgbClr val="A3E1E9"/>
            </a:solidFill>
          </p:spPr>
          <p:txBody>
            <a:bodyPr/>
            <a:lstStyle/>
            <a:p>
              <a:endParaRPr lang="LID4096"/>
            </a:p>
          </p:txBody>
        </p:sp>
        <p:sp>
          <p:nvSpPr>
            <p:cNvPr id="4" name="TextBox 4">
              <a:extLst>
                <a:ext uri="{FF2B5EF4-FFF2-40B4-BE49-F238E27FC236}">
                  <a16:creationId xmlns:a16="http://schemas.microsoft.com/office/drawing/2014/main" id="{D091E77B-953C-A496-FDDF-B436E8B012A7}"/>
                </a:ext>
              </a:extLst>
            </p:cNvPr>
            <p:cNvSpPr txBox="1"/>
            <p:nvPr/>
          </p:nvSpPr>
          <p:spPr>
            <a:xfrm>
              <a:off x="0" y="-38100"/>
              <a:ext cx="942400" cy="922573"/>
            </a:xfrm>
            <a:prstGeom prst="rect">
              <a:avLst/>
            </a:prstGeom>
          </p:spPr>
          <p:txBody>
            <a:bodyPr lIns="50800" tIns="50800" rIns="50800" bIns="50800" rtlCol="0" anchor="ctr"/>
            <a:lstStyle/>
            <a:p>
              <a:pPr algn="ctr">
                <a:lnSpc>
                  <a:spcPts val="2660"/>
                </a:lnSpc>
              </a:pPr>
              <a:endParaRPr/>
            </a:p>
          </p:txBody>
        </p:sp>
      </p:grpSp>
      <p:grpSp>
        <p:nvGrpSpPr>
          <p:cNvPr id="5" name="Group 5">
            <a:extLst>
              <a:ext uri="{FF2B5EF4-FFF2-40B4-BE49-F238E27FC236}">
                <a16:creationId xmlns:a16="http://schemas.microsoft.com/office/drawing/2014/main" id="{AD3288D0-6723-6A05-76F8-1ACD8E20D3DD}"/>
              </a:ext>
            </a:extLst>
          </p:cNvPr>
          <p:cNvGrpSpPr/>
          <p:nvPr/>
        </p:nvGrpSpPr>
        <p:grpSpPr>
          <a:xfrm>
            <a:off x="7886282" y="6106709"/>
            <a:ext cx="2920369" cy="2750386"/>
            <a:chOff x="0" y="0"/>
            <a:chExt cx="942400" cy="887547"/>
          </a:xfrm>
        </p:grpSpPr>
        <p:sp>
          <p:nvSpPr>
            <p:cNvPr id="6" name="Freeform 6">
              <a:extLst>
                <a:ext uri="{FF2B5EF4-FFF2-40B4-BE49-F238E27FC236}">
                  <a16:creationId xmlns:a16="http://schemas.microsoft.com/office/drawing/2014/main" id="{88D6E2A5-B06B-3B0D-999E-BBD70F79A55E}"/>
                </a:ext>
              </a:extLst>
            </p:cNvPr>
            <p:cNvSpPr/>
            <p:nvPr/>
          </p:nvSpPr>
          <p:spPr>
            <a:xfrm>
              <a:off x="0" y="0"/>
              <a:ext cx="942400" cy="887547"/>
            </a:xfrm>
            <a:custGeom>
              <a:avLst/>
              <a:gdLst/>
              <a:ahLst/>
              <a:cxnLst/>
              <a:rect l="l" t="t" r="r" b="b"/>
              <a:pathLst>
                <a:path w="942400" h="887547">
                  <a:moveTo>
                    <a:pt x="13255" y="0"/>
                  </a:moveTo>
                  <a:lnTo>
                    <a:pt x="929145" y="0"/>
                  </a:lnTo>
                  <a:cubicBezTo>
                    <a:pt x="936465" y="0"/>
                    <a:pt x="942400" y="5934"/>
                    <a:pt x="942400" y="13255"/>
                  </a:cubicBezTo>
                  <a:lnTo>
                    <a:pt x="942400" y="874291"/>
                  </a:lnTo>
                  <a:cubicBezTo>
                    <a:pt x="942400" y="881612"/>
                    <a:pt x="936465" y="887547"/>
                    <a:pt x="929145" y="887547"/>
                  </a:cubicBezTo>
                  <a:lnTo>
                    <a:pt x="13255" y="887547"/>
                  </a:lnTo>
                  <a:cubicBezTo>
                    <a:pt x="5934" y="887547"/>
                    <a:pt x="0" y="881612"/>
                    <a:pt x="0" y="874291"/>
                  </a:cubicBezTo>
                  <a:lnTo>
                    <a:pt x="0" y="13255"/>
                  </a:lnTo>
                  <a:cubicBezTo>
                    <a:pt x="0" y="5934"/>
                    <a:pt x="5934" y="0"/>
                    <a:pt x="13255" y="0"/>
                  </a:cubicBezTo>
                  <a:close/>
                </a:path>
              </a:pathLst>
            </a:custGeom>
            <a:solidFill>
              <a:srgbClr val="A3E1E9"/>
            </a:solidFill>
          </p:spPr>
          <p:txBody>
            <a:bodyPr/>
            <a:lstStyle/>
            <a:p>
              <a:endParaRPr lang="LID4096"/>
            </a:p>
          </p:txBody>
        </p:sp>
        <p:sp>
          <p:nvSpPr>
            <p:cNvPr id="7" name="TextBox 7">
              <a:extLst>
                <a:ext uri="{FF2B5EF4-FFF2-40B4-BE49-F238E27FC236}">
                  <a16:creationId xmlns:a16="http://schemas.microsoft.com/office/drawing/2014/main" id="{8CF29F48-1CEE-7E71-3F7D-571266441184}"/>
                </a:ext>
              </a:extLst>
            </p:cNvPr>
            <p:cNvSpPr txBox="1"/>
            <p:nvPr/>
          </p:nvSpPr>
          <p:spPr>
            <a:xfrm>
              <a:off x="0" y="-38100"/>
              <a:ext cx="942400" cy="925647"/>
            </a:xfrm>
            <a:prstGeom prst="rect">
              <a:avLst/>
            </a:prstGeom>
          </p:spPr>
          <p:txBody>
            <a:bodyPr lIns="50800" tIns="50800" rIns="50800" bIns="50800" rtlCol="0" anchor="ctr"/>
            <a:lstStyle/>
            <a:p>
              <a:pPr algn="ctr">
                <a:lnSpc>
                  <a:spcPts val="2660"/>
                </a:lnSpc>
              </a:pPr>
              <a:endParaRPr/>
            </a:p>
          </p:txBody>
        </p:sp>
      </p:grpSp>
      <p:grpSp>
        <p:nvGrpSpPr>
          <p:cNvPr id="8" name="Group 8">
            <a:extLst>
              <a:ext uri="{FF2B5EF4-FFF2-40B4-BE49-F238E27FC236}">
                <a16:creationId xmlns:a16="http://schemas.microsoft.com/office/drawing/2014/main" id="{5A9DD36F-C6B4-C5E6-9F23-0702B7F57608}"/>
              </a:ext>
            </a:extLst>
          </p:cNvPr>
          <p:cNvGrpSpPr/>
          <p:nvPr/>
        </p:nvGrpSpPr>
        <p:grpSpPr>
          <a:xfrm>
            <a:off x="4758007" y="6116234"/>
            <a:ext cx="2920369" cy="2740861"/>
            <a:chOff x="0" y="0"/>
            <a:chExt cx="942400" cy="884473"/>
          </a:xfrm>
        </p:grpSpPr>
        <p:sp>
          <p:nvSpPr>
            <p:cNvPr id="9" name="Freeform 9">
              <a:extLst>
                <a:ext uri="{FF2B5EF4-FFF2-40B4-BE49-F238E27FC236}">
                  <a16:creationId xmlns:a16="http://schemas.microsoft.com/office/drawing/2014/main" id="{345C85C6-F3CB-E720-D961-F2C5923C8601}"/>
                </a:ext>
              </a:extLst>
            </p:cNvPr>
            <p:cNvSpPr/>
            <p:nvPr/>
          </p:nvSpPr>
          <p:spPr>
            <a:xfrm>
              <a:off x="0" y="0"/>
              <a:ext cx="942400" cy="884473"/>
            </a:xfrm>
            <a:custGeom>
              <a:avLst/>
              <a:gdLst/>
              <a:ahLst/>
              <a:cxnLst/>
              <a:rect l="l" t="t" r="r" b="b"/>
              <a:pathLst>
                <a:path w="942400" h="884473">
                  <a:moveTo>
                    <a:pt x="13255" y="0"/>
                  </a:moveTo>
                  <a:lnTo>
                    <a:pt x="929145" y="0"/>
                  </a:lnTo>
                  <a:cubicBezTo>
                    <a:pt x="936465" y="0"/>
                    <a:pt x="942400" y="5934"/>
                    <a:pt x="942400" y="13255"/>
                  </a:cubicBezTo>
                  <a:lnTo>
                    <a:pt x="942400" y="871218"/>
                  </a:lnTo>
                  <a:cubicBezTo>
                    <a:pt x="942400" y="878538"/>
                    <a:pt x="936465" y="884473"/>
                    <a:pt x="929145" y="884473"/>
                  </a:cubicBezTo>
                  <a:lnTo>
                    <a:pt x="13255" y="884473"/>
                  </a:lnTo>
                  <a:cubicBezTo>
                    <a:pt x="5934" y="884473"/>
                    <a:pt x="0" y="878538"/>
                    <a:pt x="0" y="871218"/>
                  </a:cubicBezTo>
                  <a:lnTo>
                    <a:pt x="0" y="13255"/>
                  </a:lnTo>
                  <a:cubicBezTo>
                    <a:pt x="0" y="5934"/>
                    <a:pt x="5934" y="0"/>
                    <a:pt x="13255" y="0"/>
                  </a:cubicBezTo>
                  <a:close/>
                </a:path>
              </a:pathLst>
            </a:custGeom>
            <a:solidFill>
              <a:srgbClr val="A3E1E9"/>
            </a:solidFill>
          </p:spPr>
          <p:txBody>
            <a:bodyPr/>
            <a:lstStyle/>
            <a:p>
              <a:endParaRPr lang="LID4096"/>
            </a:p>
          </p:txBody>
        </p:sp>
        <p:sp>
          <p:nvSpPr>
            <p:cNvPr id="10" name="TextBox 10">
              <a:extLst>
                <a:ext uri="{FF2B5EF4-FFF2-40B4-BE49-F238E27FC236}">
                  <a16:creationId xmlns:a16="http://schemas.microsoft.com/office/drawing/2014/main" id="{5F0893EB-AE0E-2F8C-8604-8CA5C338A879}"/>
                </a:ext>
              </a:extLst>
            </p:cNvPr>
            <p:cNvSpPr txBox="1"/>
            <p:nvPr/>
          </p:nvSpPr>
          <p:spPr>
            <a:xfrm>
              <a:off x="0" y="-38100"/>
              <a:ext cx="942400" cy="922573"/>
            </a:xfrm>
            <a:prstGeom prst="rect">
              <a:avLst/>
            </a:prstGeom>
          </p:spPr>
          <p:txBody>
            <a:bodyPr lIns="50800" tIns="50800" rIns="50800" bIns="50800" rtlCol="0" anchor="ctr"/>
            <a:lstStyle/>
            <a:p>
              <a:pPr algn="ctr">
                <a:lnSpc>
                  <a:spcPts val="2660"/>
                </a:lnSpc>
              </a:pPr>
              <a:endParaRPr/>
            </a:p>
          </p:txBody>
        </p:sp>
      </p:grpSp>
      <p:grpSp>
        <p:nvGrpSpPr>
          <p:cNvPr id="11" name="Group 11">
            <a:extLst>
              <a:ext uri="{FF2B5EF4-FFF2-40B4-BE49-F238E27FC236}">
                <a16:creationId xmlns:a16="http://schemas.microsoft.com/office/drawing/2014/main" id="{3ACD2627-0B38-D405-0944-519BD8C954B0}"/>
              </a:ext>
            </a:extLst>
          </p:cNvPr>
          <p:cNvGrpSpPr/>
          <p:nvPr/>
        </p:nvGrpSpPr>
        <p:grpSpPr>
          <a:xfrm>
            <a:off x="14209445" y="6106709"/>
            <a:ext cx="2920369" cy="2750386"/>
            <a:chOff x="0" y="0"/>
            <a:chExt cx="942400" cy="887547"/>
          </a:xfrm>
        </p:grpSpPr>
        <p:sp>
          <p:nvSpPr>
            <p:cNvPr id="12" name="Freeform 12">
              <a:extLst>
                <a:ext uri="{FF2B5EF4-FFF2-40B4-BE49-F238E27FC236}">
                  <a16:creationId xmlns:a16="http://schemas.microsoft.com/office/drawing/2014/main" id="{216DE059-CFD5-2652-FFBA-24B7DAB8849F}"/>
                </a:ext>
              </a:extLst>
            </p:cNvPr>
            <p:cNvSpPr/>
            <p:nvPr/>
          </p:nvSpPr>
          <p:spPr>
            <a:xfrm>
              <a:off x="0" y="0"/>
              <a:ext cx="942400" cy="887547"/>
            </a:xfrm>
            <a:custGeom>
              <a:avLst/>
              <a:gdLst/>
              <a:ahLst/>
              <a:cxnLst/>
              <a:rect l="l" t="t" r="r" b="b"/>
              <a:pathLst>
                <a:path w="942400" h="887547">
                  <a:moveTo>
                    <a:pt x="13255" y="0"/>
                  </a:moveTo>
                  <a:lnTo>
                    <a:pt x="929145" y="0"/>
                  </a:lnTo>
                  <a:cubicBezTo>
                    <a:pt x="936465" y="0"/>
                    <a:pt x="942400" y="5934"/>
                    <a:pt x="942400" y="13255"/>
                  </a:cubicBezTo>
                  <a:lnTo>
                    <a:pt x="942400" y="874291"/>
                  </a:lnTo>
                  <a:cubicBezTo>
                    <a:pt x="942400" y="881612"/>
                    <a:pt x="936465" y="887547"/>
                    <a:pt x="929145" y="887547"/>
                  </a:cubicBezTo>
                  <a:lnTo>
                    <a:pt x="13255" y="887547"/>
                  </a:lnTo>
                  <a:cubicBezTo>
                    <a:pt x="5934" y="887547"/>
                    <a:pt x="0" y="881612"/>
                    <a:pt x="0" y="874291"/>
                  </a:cubicBezTo>
                  <a:lnTo>
                    <a:pt x="0" y="13255"/>
                  </a:lnTo>
                  <a:cubicBezTo>
                    <a:pt x="0" y="5934"/>
                    <a:pt x="5934" y="0"/>
                    <a:pt x="13255" y="0"/>
                  </a:cubicBezTo>
                  <a:close/>
                </a:path>
              </a:pathLst>
            </a:custGeom>
            <a:solidFill>
              <a:srgbClr val="A3E1E9"/>
            </a:solidFill>
          </p:spPr>
          <p:txBody>
            <a:bodyPr/>
            <a:lstStyle/>
            <a:p>
              <a:endParaRPr lang="LID4096"/>
            </a:p>
          </p:txBody>
        </p:sp>
        <p:sp>
          <p:nvSpPr>
            <p:cNvPr id="13" name="TextBox 13">
              <a:extLst>
                <a:ext uri="{FF2B5EF4-FFF2-40B4-BE49-F238E27FC236}">
                  <a16:creationId xmlns:a16="http://schemas.microsoft.com/office/drawing/2014/main" id="{C324AF22-8F1C-F540-FB99-89ABF9C7F6E2}"/>
                </a:ext>
              </a:extLst>
            </p:cNvPr>
            <p:cNvSpPr txBox="1"/>
            <p:nvPr/>
          </p:nvSpPr>
          <p:spPr>
            <a:xfrm>
              <a:off x="0" y="-38100"/>
              <a:ext cx="942400" cy="925647"/>
            </a:xfrm>
            <a:prstGeom prst="rect">
              <a:avLst/>
            </a:prstGeom>
          </p:spPr>
          <p:txBody>
            <a:bodyPr lIns="50800" tIns="50800" rIns="50800" bIns="50800" rtlCol="0" anchor="ctr"/>
            <a:lstStyle/>
            <a:p>
              <a:pPr algn="ctr">
                <a:lnSpc>
                  <a:spcPts val="2660"/>
                </a:lnSpc>
              </a:pPr>
              <a:endParaRPr/>
            </a:p>
          </p:txBody>
        </p:sp>
      </p:grpSp>
      <p:grpSp>
        <p:nvGrpSpPr>
          <p:cNvPr id="14" name="Group 14">
            <a:extLst>
              <a:ext uri="{FF2B5EF4-FFF2-40B4-BE49-F238E27FC236}">
                <a16:creationId xmlns:a16="http://schemas.microsoft.com/office/drawing/2014/main" id="{74FFDA1D-FB29-478D-01A6-6234C1927155}"/>
              </a:ext>
            </a:extLst>
          </p:cNvPr>
          <p:cNvGrpSpPr/>
          <p:nvPr/>
        </p:nvGrpSpPr>
        <p:grpSpPr>
          <a:xfrm>
            <a:off x="11081170" y="6106709"/>
            <a:ext cx="2920369" cy="2750386"/>
            <a:chOff x="0" y="0"/>
            <a:chExt cx="942400" cy="887547"/>
          </a:xfrm>
        </p:grpSpPr>
        <p:sp>
          <p:nvSpPr>
            <p:cNvPr id="15" name="Freeform 15">
              <a:extLst>
                <a:ext uri="{FF2B5EF4-FFF2-40B4-BE49-F238E27FC236}">
                  <a16:creationId xmlns:a16="http://schemas.microsoft.com/office/drawing/2014/main" id="{98B526EE-7D30-B5FD-31B2-6C3139583A59}"/>
                </a:ext>
              </a:extLst>
            </p:cNvPr>
            <p:cNvSpPr/>
            <p:nvPr/>
          </p:nvSpPr>
          <p:spPr>
            <a:xfrm>
              <a:off x="0" y="0"/>
              <a:ext cx="942400" cy="887547"/>
            </a:xfrm>
            <a:custGeom>
              <a:avLst/>
              <a:gdLst/>
              <a:ahLst/>
              <a:cxnLst/>
              <a:rect l="l" t="t" r="r" b="b"/>
              <a:pathLst>
                <a:path w="942400" h="887547">
                  <a:moveTo>
                    <a:pt x="13255" y="0"/>
                  </a:moveTo>
                  <a:lnTo>
                    <a:pt x="929145" y="0"/>
                  </a:lnTo>
                  <a:cubicBezTo>
                    <a:pt x="936465" y="0"/>
                    <a:pt x="942400" y="5934"/>
                    <a:pt x="942400" y="13255"/>
                  </a:cubicBezTo>
                  <a:lnTo>
                    <a:pt x="942400" y="874291"/>
                  </a:lnTo>
                  <a:cubicBezTo>
                    <a:pt x="942400" y="881612"/>
                    <a:pt x="936465" y="887547"/>
                    <a:pt x="929145" y="887547"/>
                  </a:cubicBezTo>
                  <a:lnTo>
                    <a:pt x="13255" y="887547"/>
                  </a:lnTo>
                  <a:cubicBezTo>
                    <a:pt x="5934" y="887547"/>
                    <a:pt x="0" y="881612"/>
                    <a:pt x="0" y="874291"/>
                  </a:cubicBezTo>
                  <a:lnTo>
                    <a:pt x="0" y="13255"/>
                  </a:lnTo>
                  <a:cubicBezTo>
                    <a:pt x="0" y="5934"/>
                    <a:pt x="5934" y="0"/>
                    <a:pt x="13255" y="0"/>
                  </a:cubicBezTo>
                  <a:close/>
                </a:path>
              </a:pathLst>
            </a:custGeom>
            <a:solidFill>
              <a:srgbClr val="A3E1E9"/>
            </a:solidFill>
          </p:spPr>
          <p:txBody>
            <a:bodyPr/>
            <a:lstStyle/>
            <a:p>
              <a:endParaRPr lang="LID4096"/>
            </a:p>
          </p:txBody>
        </p:sp>
        <p:sp>
          <p:nvSpPr>
            <p:cNvPr id="16" name="TextBox 16">
              <a:extLst>
                <a:ext uri="{FF2B5EF4-FFF2-40B4-BE49-F238E27FC236}">
                  <a16:creationId xmlns:a16="http://schemas.microsoft.com/office/drawing/2014/main" id="{BCC1E84F-59BC-CE3D-3348-0F87C4016C1B}"/>
                </a:ext>
              </a:extLst>
            </p:cNvPr>
            <p:cNvSpPr txBox="1"/>
            <p:nvPr/>
          </p:nvSpPr>
          <p:spPr>
            <a:xfrm>
              <a:off x="0" y="-38100"/>
              <a:ext cx="942400" cy="925647"/>
            </a:xfrm>
            <a:prstGeom prst="rect">
              <a:avLst/>
            </a:prstGeom>
          </p:spPr>
          <p:txBody>
            <a:bodyPr lIns="50800" tIns="50800" rIns="50800" bIns="50800" rtlCol="0" anchor="ctr"/>
            <a:lstStyle/>
            <a:p>
              <a:pPr algn="ctr">
                <a:lnSpc>
                  <a:spcPts val="2660"/>
                </a:lnSpc>
              </a:pPr>
              <a:endParaRPr/>
            </a:p>
          </p:txBody>
        </p:sp>
      </p:grpSp>
      <p:sp>
        <p:nvSpPr>
          <p:cNvPr id="17" name="TextBox 17">
            <a:extLst>
              <a:ext uri="{FF2B5EF4-FFF2-40B4-BE49-F238E27FC236}">
                <a16:creationId xmlns:a16="http://schemas.microsoft.com/office/drawing/2014/main" id="{1B3B0ABA-C370-85AA-5BBE-BCC6E7D197F9}"/>
              </a:ext>
            </a:extLst>
          </p:cNvPr>
          <p:cNvSpPr txBox="1"/>
          <p:nvPr/>
        </p:nvSpPr>
        <p:spPr>
          <a:xfrm>
            <a:off x="4951381" y="6455668"/>
            <a:ext cx="2533619" cy="2207230"/>
          </a:xfrm>
          <a:prstGeom prst="rect">
            <a:avLst/>
          </a:prstGeom>
        </p:spPr>
        <p:txBody>
          <a:bodyPr lIns="0" tIns="0" rIns="0" bIns="0" rtlCol="0" anchor="t">
            <a:spAutoFit/>
          </a:bodyPr>
          <a:lstStyle/>
          <a:p>
            <a:pPr algn="ctr">
              <a:lnSpc>
                <a:spcPts val="1946"/>
              </a:lnSpc>
            </a:pPr>
            <a:r>
              <a:rPr lang="en-US" sz="1300" dirty="0">
                <a:solidFill>
                  <a:srgbClr val="000000"/>
                </a:solidFill>
                <a:latin typeface="Helvetica World"/>
                <a:ea typeface="Helvetica World"/>
                <a:cs typeface="Helvetica World"/>
                <a:sym typeface="Helvetica World"/>
              </a:rPr>
              <a:t>Ethel Rodrigues</a:t>
            </a:r>
          </a:p>
          <a:p>
            <a:pPr algn="ctr">
              <a:lnSpc>
                <a:spcPts val="1946"/>
              </a:lnSpc>
            </a:pPr>
            <a:r>
              <a:rPr lang="en-US" sz="1300" dirty="0">
                <a:solidFill>
                  <a:srgbClr val="000000"/>
                </a:solidFill>
                <a:latin typeface="Helvetica World"/>
                <a:ea typeface="Helvetica World"/>
                <a:cs typeface="Helvetica World"/>
                <a:sym typeface="Helvetica World"/>
              </a:rPr>
              <a:t>Mr. João Lona </a:t>
            </a:r>
            <a:r>
              <a:rPr lang="en-US" sz="1300" dirty="0" err="1">
                <a:solidFill>
                  <a:srgbClr val="000000"/>
                </a:solidFill>
                <a:latin typeface="Helvetica World"/>
                <a:ea typeface="Helvetica World"/>
                <a:cs typeface="Helvetica World"/>
                <a:sym typeface="Helvetica World"/>
              </a:rPr>
              <a:t>Tchedna</a:t>
            </a:r>
            <a:endParaRPr lang="en-US" sz="1300" dirty="0">
              <a:solidFill>
                <a:srgbClr val="000000"/>
              </a:solidFill>
              <a:latin typeface="Helvetica World"/>
              <a:ea typeface="Helvetica World"/>
              <a:cs typeface="Helvetica World"/>
              <a:sym typeface="Helvetica World"/>
            </a:endParaRPr>
          </a:p>
          <a:p>
            <a:pPr algn="ctr">
              <a:lnSpc>
                <a:spcPts val="1946"/>
              </a:lnSpc>
            </a:pPr>
            <a:r>
              <a:rPr lang="en-US" sz="1300" dirty="0">
                <a:solidFill>
                  <a:srgbClr val="000000"/>
                </a:solidFill>
                <a:latin typeface="Helvetica World"/>
                <a:ea typeface="Helvetica World"/>
                <a:cs typeface="Helvetica World"/>
                <a:sym typeface="Helvetica World"/>
              </a:rPr>
              <a:t>Megan Bieber</a:t>
            </a:r>
          </a:p>
          <a:p>
            <a:pPr algn="ctr">
              <a:lnSpc>
                <a:spcPts val="1946"/>
              </a:lnSpc>
            </a:pP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Kasterine</a:t>
            </a:r>
            <a:endParaRPr lang="en-US" sz="1300"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ctr">
              <a:lnSpc>
                <a:spcPts val="1946"/>
              </a:lnSpc>
            </a:pPr>
            <a:r>
              <a:rPr lang="en-US" sz="1300" dirty="0">
                <a:solidFill>
                  <a:srgbClr val="000000"/>
                </a:solidFill>
                <a:latin typeface="Helvetica World"/>
                <a:ea typeface="Helvetica World"/>
                <a:cs typeface="Helvetica World"/>
                <a:sym typeface="Helvetica World"/>
              </a:rPr>
              <a:t>M. Francisco Pacheco Vieira </a:t>
            </a:r>
          </a:p>
          <a:p>
            <a:pPr algn="ctr">
              <a:lnSpc>
                <a:spcPts val="1946"/>
              </a:lnSpc>
            </a:pPr>
            <a:r>
              <a:rPr lang="en-US" sz="1300" dirty="0">
                <a:solidFill>
                  <a:srgbClr val="000000"/>
                </a:solidFill>
                <a:latin typeface="Helvetica World"/>
                <a:ea typeface="Helvetica World"/>
                <a:cs typeface="Helvetica World"/>
                <a:sym typeface="Helvetica World"/>
              </a:rPr>
              <a:t>Raphael </a:t>
            </a:r>
            <a:r>
              <a:rPr lang="en-US" sz="1300" dirty="0" err="1">
                <a:solidFill>
                  <a:srgbClr val="000000"/>
                </a:solidFill>
                <a:latin typeface="Helvetica World"/>
                <a:ea typeface="Helvetica World"/>
                <a:cs typeface="Helvetica World"/>
                <a:sym typeface="Helvetica World"/>
              </a:rPr>
              <a:t>Danglade</a:t>
            </a:r>
            <a:endParaRPr lang="en-US" sz="1300" dirty="0">
              <a:solidFill>
                <a:srgbClr val="000000"/>
              </a:solidFill>
              <a:latin typeface="Helvetica World"/>
              <a:ea typeface="Helvetica World"/>
              <a:cs typeface="Helvetica World"/>
              <a:sym typeface="Helvetica World"/>
            </a:endParaRPr>
          </a:p>
          <a:p>
            <a:pPr algn="ctr">
              <a:lnSpc>
                <a:spcPts val="1946"/>
              </a:lnSpc>
            </a:pPr>
            <a:r>
              <a:rPr lang="en-US" sz="1300" dirty="0">
                <a:solidFill>
                  <a:srgbClr val="000000"/>
                </a:solidFill>
                <a:latin typeface="Helvetica World"/>
                <a:ea typeface="Helvetica World"/>
                <a:cs typeface="Helvetica World"/>
                <a:sym typeface="Helvetica World"/>
              </a:rPr>
              <a:t>Katja Suhr</a:t>
            </a:r>
          </a:p>
          <a:p>
            <a:pPr algn="ctr">
              <a:lnSpc>
                <a:spcPts val="1946"/>
              </a:lnSpc>
            </a:pPr>
            <a:r>
              <a:rPr lang="en-US" sz="1300" dirty="0" err="1">
                <a:solidFill>
                  <a:srgbClr val="000000"/>
                </a:solidFill>
                <a:latin typeface="Helvetica World"/>
                <a:ea typeface="Helvetica World"/>
                <a:cs typeface="Helvetica World"/>
                <a:sym typeface="Helvetica World"/>
              </a:rPr>
              <a:t>Shashwat</a:t>
            </a:r>
            <a:r>
              <a:rPr lang="en-US" sz="1300" dirty="0">
                <a:solidFill>
                  <a:srgbClr val="000000"/>
                </a:solidFill>
                <a:latin typeface="Helvetica World"/>
                <a:ea typeface="Helvetica World"/>
                <a:cs typeface="Helvetica World"/>
                <a:sym typeface="Helvetica World"/>
              </a:rPr>
              <a:t> KOIRALA</a:t>
            </a:r>
          </a:p>
          <a:p>
            <a:pPr algn="ctr">
              <a:lnSpc>
                <a:spcPts val="1946"/>
              </a:lnSpc>
            </a:pPr>
            <a:r>
              <a:rPr lang="en-US" sz="1300" dirty="0">
                <a:solidFill>
                  <a:srgbClr val="000000"/>
                </a:solidFill>
                <a:latin typeface="Helvetica World"/>
                <a:ea typeface="Helvetica World"/>
                <a:cs typeface="Helvetica World"/>
                <a:sym typeface="Helvetica World"/>
              </a:rPr>
              <a:t>Alessia </a:t>
            </a:r>
            <a:r>
              <a:rPr lang="en-US" sz="1300" dirty="0" err="1">
                <a:solidFill>
                  <a:srgbClr val="000000"/>
                </a:solidFill>
                <a:latin typeface="Helvetica World"/>
                <a:ea typeface="Helvetica World"/>
                <a:cs typeface="Helvetica World"/>
                <a:sym typeface="Helvetica World"/>
              </a:rPr>
              <a:t>Rogai</a:t>
            </a:r>
            <a:r>
              <a:rPr lang="en-US" sz="1300" dirty="0">
                <a:solidFill>
                  <a:srgbClr val="000000"/>
                </a:solidFill>
                <a:latin typeface="Helvetica World"/>
                <a:ea typeface="Helvetica World"/>
                <a:cs typeface="Helvetica World"/>
                <a:sym typeface="Helvetica World"/>
              </a:rPr>
              <a:t> </a:t>
            </a:r>
          </a:p>
        </p:txBody>
      </p:sp>
      <p:sp>
        <p:nvSpPr>
          <p:cNvPr id="18" name="TextBox 18">
            <a:extLst>
              <a:ext uri="{FF2B5EF4-FFF2-40B4-BE49-F238E27FC236}">
                <a16:creationId xmlns:a16="http://schemas.microsoft.com/office/drawing/2014/main" id="{270F4A48-0DA2-C032-FD02-C107A5A72944}"/>
              </a:ext>
            </a:extLst>
          </p:cNvPr>
          <p:cNvSpPr txBox="1"/>
          <p:nvPr/>
        </p:nvSpPr>
        <p:spPr>
          <a:xfrm>
            <a:off x="1752842" y="6276835"/>
            <a:ext cx="2533619" cy="2453227"/>
          </a:xfrm>
          <a:prstGeom prst="rect">
            <a:avLst/>
          </a:prstGeom>
        </p:spPr>
        <p:txBody>
          <a:bodyPr lIns="0" tIns="0" rIns="0" bIns="0" rtlCol="0" anchor="t">
            <a:spAutoFit/>
          </a:bodyPr>
          <a:lstStyle/>
          <a:p>
            <a:pPr algn="ctr">
              <a:lnSpc>
                <a:spcPts val="1946"/>
              </a:lnSpc>
            </a:pP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Iolanda</a:t>
            </a: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 Brites</a:t>
            </a:r>
          </a:p>
          <a:p>
            <a:pPr algn="ctr">
              <a:lnSpc>
                <a:spcPts val="1946"/>
              </a:lnSpc>
            </a:pP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Mihajasoa</a:t>
            </a: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Andriamiadana</a:t>
            </a:r>
            <a:endParaRPr lang="en-US" sz="1300"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Maria Evenson</a:t>
            </a: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Salima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Jaulim</a:t>
            </a:r>
            <a:endParaRPr lang="en-US" sz="1300"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Gilbert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Manciet</a:t>
            </a:r>
            <a:endParaRPr lang="en-US" sz="1300"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Charlotte de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Fontaubert</a:t>
            </a:r>
            <a:endParaRPr lang="en-US" sz="1300"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TRAORÉ Leyla</a:t>
            </a: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Holy RANAIVOZANANY</a:t>
            </a: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Pierre E BERTHELOT</a:t>
            </a: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Hassim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Pondor</a:t>
            </a: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 </a:t>
            </a:r>
          </a:p>
        </p:txBody>
      </p:sp>
      <p:sp>
        <p:nvSpPr>
          <p:cNvPr id="19" name="TextBox 19">
            <a:extLst>
              <a:ext uri="{FF2B5EF4-FFF2-40B4-BE49-F238E27FC236}">
                <a16:creationId xmlns:a16="http://schemas.microsoft.com/office/drawing/2014/main" id="{AB8F9674-3ACF-DF74-10B2-4AEF1722E7A6}"/>
              </a:ext>
            </a:extLst>
          </p:cNvPr>
          <p:cNvSpPr txBox="1"/>
          <p:nvPr/>
        </p:nvSpPr>
        <p:spPr>
          <a:xfrm>
            <a:off x="8017001" y="6399834"/>
            <a:ext cx="2533619" cy="2207230"/>
          </a:xfrm>
          <a:prstGeom prst="rect">
            <a:avLst/>
          </a:prstGeom>
        </p:spPr>
        <p:txBody>
          <a:bodyPr lIns="0" tIns="0" rIns="0" bIns="0" rtlCol="0" anchor="t">
            <a:spAutoFit/>
          </a:bodyPr>
          <a:lstStyle/>
          <a:p>
            <a:pPr algn="ctr">
              <a:lnSpc>
                <a:spcPts val="1946"/>
              </a:lnSpc>
            </a:pPr>
            <a:r>
              <a:rPr lang="en-US" sz="1300" dirty="0" err="1">
                <a:solidFill>
                  <a:srgbClr val="000000"/>
                </a:solidFill>
                <a:latin typeface="Helvetica World"/>
                <a:ea typeface="Helvetica World"/>
                <a:cs typeface="Helvetica World"/>
                <a:sym typeface="Helvetica World"/>
              </a:rPr>
              <a:t>Alexandrino</a:t>
            </a:r>
            <a:r>
              <a:rPr lang="en-US" sz="1300" dirty="0">
                <a:solidFill>
                  <a:srgbClr val="000000"/>
                </a:solidFill>
                <a:latin typeface="Helvetica World"/>
                <a:ea typeface="Helvetica World"/>
                <a:cs typeface="Helvetica World"/>
                <a:sym typeface="Helvetica World"/>
              </a:rPr>
              <a:t> </a:t>
            </a:r>
            <a:r>
              <a:rPr lang="en-US" sz="1300" dirty="0" err="1">
                <a:solidFill>
                  <a:srgbClr val="000000"/>
                </a:solidFill>
                <a:latin typeface="Helvetica World"/>
                <a:ea typeface="Helvetica World"/>
                <a:cs typeface="Helvetica World"/>
                <a:sym typeface="Helvetica World"/>
              </a:rPr>
              <a:t>Anes</a:t>
            </a:r>
            <a:r>
              <a:rPr lang="en-US" sz="1300" dirty="0">
                <a:solidFill>
                  <a:srgbClr val="000000"/>
                </a:solidFill>
                <a:latin typeface="Helvetica World"/>
                <a:ea typeface="Helvetica World"/>
                <a:cs typeface="Helvetica World"/>
                <a:sym typeface="Helvetica World"/>
              </a:rPr>
              <a:t> </a:t>
            </a:r>
          </a:p>
          <a:p>
            <a:pPr algn="ctr">
              <a:lnSpc>
                <a:spcPts val="1946"/>
              </a:lnSpc>
            </a:pPr>
            <a:r>
              <a:rPr lang="en-US" sz="1300" dirty="0">
                <a:solidFill>
                  <a:srgbClr val="000000"/>
                </a:solidFill>
                <a:latin typeface="Helvetica World"/>
                <a:ea typeface="Helvetica World"/>
                <a:cs typeface="Helvetica World"/>
                <a:sym typeface="Helvetica World"/>
              </a:rPr>
              <a:t>Dr. </a:t>
            </a:r>
            <a:r>
              <a:rPr lang="en-US" sz="1300" dirty="0" err="1">
                <a:solidFill>
                  <a:srgbClr val="000000"/>
                </a:solidFill>
                <a:latin typeface="Helvetica World"/>
                <a:ea typeface="Helvetica World"/>
                <a:cs typeface="Helvetica World"/>
                <a:sym typeface="Helvetica World"/>
              </a:rPr>
              <a:t>Mamadu</a:t>
            </a:r>
            <a:r>
              <a:rPr lang="en-US" sz="1300" dirty="0">
                <a:solidFill>
                  <a:srgbClr val="000000"/>
                </a:solidFill>
                <a:latin typeface="Helvetica World"/>
                <a:ea typeface="Helvetica World"/>
                <a:cs typeface="Helvetica World"/>
                <a:sym typeface="Helvetica World"/>
              </a:rPr>
              <a:t> </a:t>
            </a:r>
            <a:r>
              <a:rPr lang="en-US" sz="1300" dirty="0" err="1">
                <a:solidFill>
                  <a:srgbClr val="000000"/>
                </a:solidFill>
                <a:latin typeface="Helvetica World"/>
                <a:ea typeface="Helvetica World"/>
                <a:cs typeface="Helvetica World"/>
                <a:sym typeface="Helvetica World"/>
              </a:rPr>
              <a:t>Saliu</a:t>
            </a:r>
            <a:r>
              <a:rPr lang="en-US" sz="1300" dirty="0">
                <a:solidFill>
                  <a:srgbClr val="000000"/>
                </a:solidFill>
                <a:latin typeface="Helvetica World"/>
                <a:ea typeface="Helvetica World"/>
                <a:cs typeface="Helvetica World"/>
                <a:sym typeface="Helvetica World"/>
              </a:rPr>
              <a:t> Ba</a:t>
            </a:r>
          </a:p>
          <a:p>
            <a:pPr algn="ctr">
              <a:lnSpc>
                <a:spcPts val="1946"/>
              </a:lnSpc>
            </a:pPr>
            <a:r>
              <a:rPr lang="en-US" sz="1300" dirty="0" err="1">
                <a:solidFill>
                  <a:srgbClr val="000000"/>
                </a:solidFill>
                <a:latin typeface="Helvetica World"/>
                <a:ea typeface="Helvetica World"/>
                <a:cs typeface="Helvetica World"/>
                <a:sym typeface="Helvetica World"/>
              </a:rPr>
              <a:t>Iouna</a:t>
            </a:r>
            <a:r>
              <a:rPr lang="en-US" sz="1300" dirty="0">
                <a:solidFill>
                  <a:srgbClr val="000000"/>
                </a:solidFill>
                <a:latin typeface="Helvetica World"/>
                <a:ea typeface="Helvetica World"/>
                <a:cs typeface="Helvetica World"/>
                <a:sym typeface="Helvetica World"/>
              </a:rPr>
              <a:t> Pillay</a:t>
            </a:r>
          </a:p>
          <a:p>
            <a:pPr algn="ctr">
              <a:lnSpc>
                <a:spcPts val="1946"/>
              </a:lnSpc>
            </a:pPr>
            <a:r>
              <a:rPr lang="en-US" sz="1300" dirty="0">
                <a:solidFill>
                  <a:srgbClr val="000000"/>
                </a:solidFill>
                <a:latin typeface="Helvetica World"/>
                <a:ea typeface="Helvetica World"/>
                <a:cs typeface="Helvetica World"/>
                <a:sym typeface="Helvetica World"/>
              </a:rPr>
              <a:t>Dr Tom </a:t>
            </a:r>
            <a:r>
              <a:rPr lang="en-US" sz="1300" dirty="0" err="1">
                <a:solidFill>
                  <a:srgbClr val="000000"/>
                </a:solidFill>
                <a:latin typeface="Helvetica World"/>
                <a:ea typeface="Helvetica World"/>
                <a:cs typeface="Helvetica World"/>
                <a:sym typeface="Helvetica World"/>
              </a:rPr>
              <a:t>Moerenhout</a:t>
            </a:r>
            <a:r>
              <a:rPr lang="en-US" sz="1300" dirty="0">
                <a:solidFill>
                  <a:srgbClr val="000000"/>
                </a:solidFill>
                <a:latin typeface="Helvetica World"/>
                <a:ea typeface="Helvetica World"/>
                <a:cs typeface="Helvetica World"/>
                <a:sym typeface="Helvetica World"/>
              </a:rPr>
              <a:t>  </a:t>
            </a:r>
          </a:p>
          <a:p>
            <a:pPr algn="ctr">
              <a:lnSpc>
                <a:spcPts val="1946"/>
              </a:lnSpc>
            </a:pPr>
            <a:r>
              <a:rPr lang="en-US" sz="1300" dirty="0">
                <a:solidFill>
                  <a:srgbClr val="000000"/>
                </a:solidFill>
                <a:latin typeface="Helvetica World"/>
                <a:ea typeface="Helvetica World"/>
                <a:cs typeface="Helvetica World"/>
                <a:sym typeface="Helvetica World"/>
              </a:rPr>
              <a:t>Martine Hippolyte</a:t>
            </a:r>
          </a:p>
          <a:p>
            <a:pPr algn="ctr">
              <a:lnSpc>
                <a:spcPts val="1946"/>
              </a:lnSpc>
            </a:pPr>
            <a:r>
              <a:rPr lang="en-US" sz="1300" dirty="0">
                <a:solidFill>
                  <a:srgbClr val="000000"/>
                </a:solidFill>
                <a:latin typeface="Helvetica World"/>
                <a:ea typeface="Helvetica World"/>
                <a:cs typeface="Helvetica World"/>
                <a:sym typeface="Helvetica World"/>
              </a:rPr>
              <a:t>Lana </a:t>
            </a:r>
            <a:r>
              <a:rPr lang="en-US" sz="1300" dirty="0" err="1">
                <a:solidFill>
                  <a:srgbClr val="000000"/>
                </a:solidFill>
                <a:latin typeface="Helvetica World"/>
                <a:ea typeface="Helvetica World"/>
                <a:cs typeface="Helvetica World"/>
                <a:sym typeface="Helvetica World"/>
              </a:rPr>
              <a:t>Zutelija</a:t>
            </a:r>
            <a:endParaRPr lang="en-US" sz="1300" dirty="0">
              <a:solidFill>
                <a:srgbClr val="000000"/>
              </a:solidFill>
              <a:latin typeface="Helvetica World"/>
              <a:ea typeface="Helvetica World"/>
              <a:cs typeface="Helvetica World"/>
              <a:sym typeface="Helvetica World"/>
            </a:endParaRPr>
          </a:p>
          <a:p>
            <a:pPr algn="ctr">
              <a:lnSpc>
                <a:spcPts val="1946"/>
              </a:lnSpc>
            </a:pPr>
            <a:r>
              <a:rPr lang="en-US" sz="1300" dirty="0">
                <a:solidFill>
                  <a:srgbClr val="000000"/>
                </a:solidFill>
                <a:latin typeface="Helvetica World"/>
                <a:ea typeface="Helvetica World"/>
                <a:cs typeface="Helvetica World"/>
                <a:sym typeface="Helvetica World"/>
              </a:rPr>
              <a:t>Evelyne RAKOTOMANANA</a:t>
            </a:r>
          </a:p>
          <a:p>
            <a:pPr algn="ctr">
              <a:lnSpc>
                <a:spcPts val="1946"/>
              </a:lnSpc>
            </a:pPr>
            <a:r>
              <a:rPr lang="en-US" sz="1300" dirty="0">
                <a:solidFill>
                  <a:srgbClr val="000000"/>
                </a:solidFill>
                <a:latin typeface="Helvetica World"/>
                <a:ea typeface="Helvetica World"/>
                <a:cs typeface="Helvetica World"/>
                <a:sym typeface="Helvetica World"/>
              </a:rPr>
              <a:t>Mio Tsunoda </a:t>
            </a:r>
          </a:p>
          <a:p>
            <a:pPr algn="ctr">
              <a:lnSpc>
                <a:spcPts val="1946"/>
              </a:lnSpc>
            </a:pPr>
            <a:r>
              <a:rPr lang="en-US" sz="1300" dirty="0">
                <a:solidFill>
                  <a:srgbClr val="000000"/>
                </a:solidFill>
                <a:latin typeface="Helvetica World"/>
                <a:ea typeface="Helvetica World"/>
                <a:cs typeface="Helvetica World"/>
                <a:sym typeface="Helvetica World"/>
              </a:rPr>
              <a:t>Gallina Tembo</a:t>
            </a:r>
          </a:p>
        </p:txBody>
      </p:sp>
      <p:sp>
        <p:nvSpPr>
          <p:cNvPr id="20" name="TextBox 20">
            <a:extLst>
              <a:ext uri="{FF2B5EF4-FFF2-40B4-BE49-F238E27FC236}">
                <a16:creationId xmlns:a16="http://schemas.microsoft.com/office/drawing/2014/main" id="{41D304D1-3144-A82E-954C-7246D363CF8B}"/>
              </a:ext>
            </a:extLst>
          </p:cNvPr>
          <p:cNvSpPr txBox="1"/>
          <p:nvPr/>
        </p:nvSpPr>
        <p:spPr>
          <a:xfrm>
            <a:off x="11184183" y="7034715"/>
            <a:ext cx="2533619" cy="731245"/>
          </a:xfrm>
          <a:prstGeom prst="rect">
            <a:avLst/>
          </a:prstGeom>
        </p:spPr>
        <p:txBody>
          <a:bodyPr lIns="0" tIns="0" rIns="0" bIns="0" rtlCol="0" anchor="t">
            <a:spAutoFit/>
          </a:bodyPr>
          <a:lstStyle/>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Mariama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Chabani</a:t>
            </a:r>
            <a:endParaRPr lang="en-US" sz="1300"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Angelina Schreiner</a:t>
            </a: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Antoine Cahn</a:t>
            </a:r>
          </a:p>
        </p:txBody>
      </p:sp>
      <p:sp>
        <p:nvSpPr>
          <p:cNvPr id="21" name="TextBox 21">
            <a:extLst>
              <a:ext uri="{FF2B5EF4-FFF2-40B4-BE49-F238E27FC236}">
                <a16:creationId xmlns:a16="http://schemas.microsoft.com/office/drawing/2014/main" id="{18914DC7-764B-4EA9-35C6-60BEAAE8362F}"/>
              </a:ext>
            </a:extLst>
          </p:cNvPr>
          <p:cNvSpPr txBox="1"/>
          <p:nvPr/>
        </p:nvSpPr>
        <p:spPr>
          <a:xfrm>
            <a:off x="14209445" y="6296723"/>
            <a:ext cx="2910785" cy="2207230"/>
          </a:xfrm>
          <a:prstGeom prst="rect">
            <a:avLst/>
          </a:prstGeom>
        </p:spPr>
        <p:txBody>
          <a:bodyPr lIns="0" tIns="0" rIns="0" bIns="0" rtlCol="0" anchor="t">
            <a:spAutoFit/>
          </a:bodyPr>
          <a:lstStyle/>
          <a:p>
            <a:pPr algn="ctr">
              <a:lnSpc>
                <a:spcPts val="1946"/>
              </a:lnSpc>
            </a:pPr>
            <a:r>
              <a:rPr lang="en-US" sz="1300" dirty="0">
                <a:solidFill>
                  <a:srgbClr val="000000"/>
                </a:solidFill>
                <a:latin typeface="Helvetica World"/>
                <a:ea typeface="Helvetica World"/>
                <a:cs typeface="Helvetica World"/>
                <a:sym typeface="Helvetica World"/>
              </a:rPr>
              <a:t>Ibrahim Ali Mohamed</a:t>
            </a:r>
          </a:p>
          <a:p>
            <a:pPr algn="ctr">
              <a:lnSpc>
                <a:spcPts val="1946"/>
              </a:lnSpc>
            </a:pPr>
            <a:r>
              <a:rPr lang="en-US" sz="1300" dirty="0">
                <a:solidFill>
                  <a:srgbClr val="000000"/>
                </a:solidFill>
                <a:latin typeface="Helvetica World"/>
                <a:ea typeface="Helvetica World"/>
                <a:cs typeface="Helvetica World"/>
                <a:sym typeface="Helvetica World"/>
              </a:rPr>
              <a:t>Dr. Michele Martin</a:t>
            </a:r>
          </a:p>
          <a:p>
            <a:pPr algn="ctr">
              <a:lnSpc>
                <a:spcPts val="1946"/>
              </a:lnSpc>
            </a:pPr>
            <a:r>
              <a:rPr lang="en-US" sz="1300" dirty="0">
                <a:solidFill>
                  <a:srgbClr val="000000"/>
                </a:solidFill>
                <a:latin typeface="Helvetica World"/>
                <a:ea typeface="Helvetica World"/>
                <a:cs typeface="Helvetica World"/>
                <a:sym typeface="Helvetica World"/>
              </a:rPr>
              <a:t>Nathalie Sanchez</a:t>
            </a:r>
          </a:p>
          <a:p>
            <a:pPr algn="ctr">
              <a:lnSpc>
                <a:spcPts val="1946"/>
              </a:lnSpc>
            </a:pPr>
            <a:r>
              <a:rPr lang="en-US" sz="1300" dirty="0" err="1">
                <a:solidFill>
                  <a:srgbClr val="000000"/>
                </a:solidFill>
                <a:latin typeface="Helvetica World"/>
                <a:ea typeface="Helvetica World"/>
                <a:cs typeface="Helvetica World"/>
                <a:sym typeface="Helvetica World"/>
              </a:rPr>
              <a:t>Bhomeshkumar</a:t>
            </a:r>
            <a:r>
              <a:rPr lang="en-US" sz="1300" dirty="0">
                <a:solidFill>
                  <a:srgbClr val="000000"/>
                </a:solidFill>
                <a:latin typeface="Helvetica World"/>
                <a:ea typeface="Helvetica World"/>
                <a:cs typeface="Helvetica World"/>
                <a:sym typeface="Helvetica World"/>
              </a:rPr>
              <a:t> SEETARAM</a:t>
            </a:r>
          </a:p>
          <a:p>
            <a:pPr algn="ctr">
              <a:lnSpc>
                <a:spcPts val="1946"/>
              </a:lnSpc>
            </a:pPr>
            <a:r>
              <a:rPr lang="en-US" sz="1300" dirty="0">
                <a:solidFill>
                  <a:srgbClr val="000000"/>
                </a:solidFill>
                <a:latin typeface="Helvetica World"/>
                <a:ea typeface="Helvetica World"/>
                <a:cs typeface="Helvetica World"/>
                <a:sym typeface="Helvetica World"/>
              </a:rPr>
              <a:t>Mrs. Carole Rigaud</a:t>
            </a:r>
          </a:p>
          <a:p>
            <a:pPr algn="ctr">
              <a:lnSpc>
                <a:spcPts val="1946"/>
              </a:lnSpc>
            </a:pPr>
            <a:r>
              <a:rPr lang="en-US" sz="1300" dirty="0" err="1">
                <a:solidFill>
                  <a:srgbClr val="000000"/>
                </a:solidFill>
                <a:latin typeface="Helvetica World"/>
                <a:ea typeface="Helvetica World"/>
                <a:cs typeface="Helvetica World"/>
                <a:sym typeface="Helvetica World"/>
              </a:rPr>
              <a:t>Faouzia</a:t>
            </a:r>
            <a:r>
              <a:rPr lang="en-US" sz="1300" dirty="0">
                <a:solidFill>
                  <a:srgbClr val="000000"/>
                </a:solidFill>
                <a:latin typeface="Helvetica World"/>
                <a:ea typeface="Helvetica World"/>
                <a:cs typeface="Helvetica World"/>
                <a:sym typeface="Helvetica World"/>
              </a:rPr>
              <a:t> </a:t>
            </a:r>
            <a:r>
              <a:rPr lang="en-US" sz="1300" dirty="0" err="1">
                <a:solidFill>
                  <a:srgbClr val="000000"/>
                </a:solidFill>
                <a:latin typeface="Helvetica World"/>
                <a:ea typeface="Helvetica World"/>
                <a:cs typeface="Helvetica World"/>
                <a:sym typeface="Helvetica World"/>
              </a:rPr>
              <a:t>Abdoulhalik</a:t>
            </a:r>
            <a:endParaRPr lang="en-US" sz="1300" dirty="0">
              <a:solidFill>
                <a:srgbClr val="000000"/>
              </a:solidFill>
              <a:latin typeface="Helvetica World"/>
              <a:ea typeface="Helvetica World"/>
              <a:cs typeface="Helvetica World"/>
              <a:sym typeface="Helvetica World"/>
            </a:endParaRPr>
          </a:p>
          <a:p>
            <a:pPr algn="ctr">
              <a:lnSpc>
                <a:spcPts val="1946"/>
              </a:lnSpc>
            </a:pPr>
            <a:r>
              <a:rPr lang="en-US" sz="1300" dirty="0">
                <a:solidFill>
                  <a:srgbClr val="000000"/>
                </a:solidFill>
                <a:latin typeface="Helvetica World"/>
                <a:ea typeface="Helvetica World"/>
                <a:cs typeface="Helvetica World"/>
                <a:sym typeface="Helvetica World"/>
              </a:rPr>
              <a:t>Peter </a:t>
            </a:r>
            <a:r>
              <a:rPr lang="en-US" sz="1300" dirty="0" err="1">
                <a:solidFill>
                  <a:srgbClr val="000000"/>
                </a:solidFill>
                <a:latin typeface="Helvetica World"/>
                <a:ea typeface="Helvetica World"/>
                <a:cs typeface="Helvetica World"/>
                <a:sym typeface="Helvetica World"/>
              </a:rPr>
              <a:t>Borkey</a:t>
            </a:r>
            <a:endParaRPr lang="en-US" sz="1300" dirty="0">
              <a:solidFill>
                <a:srgbClr val="000000"/>
              </a:solidFill>
              <a:latin typeface="Helvetica World"/>
              <a:ea typeface="Helvetica World"/>
              <a:cs typeface="Helvetica World"/>
              <a:sym typeface="Helvetica World"/>
            </a:endParaRPr>
          </a:p>
          <a:p>
            <a:pPr algn="ctr">
              <a:lnSpc>
                <a:spcPts val="1946"/>
              </a:lnSpc>
            </a:pPr>
            <a:r>
              <a:rPr lang="en-US" sz="1300" dirty="0" err="1">
                <a:solidFill>
                  <a:srgbClr val="000000"/>
                </a:solidFill>
                <a:latin typeface="Helvetica World"/>
                <a:ea typeface="Helvetica World"/>
                <a:cs typeface="Helvetica World"/>
                <a:sym typeface="Helvetica World"/>
              </a:rPr>
              <a:t>Jérémie</a:t>
            </a:r>
            <a:r>
              <a:rPr lang="en-US" sz="1300" dirty="0">
                <a:solidFill>
                  <a:srgbClr val="000000"/>
                </a:solidFill>
                <a:latin typeface="Helvetica World"/>
                <a:ea typeface="Helvetica World"/>
                <a:cs typeface="Helvetica World"/>
                <a:sym typeface="Helvetica World"/>
              </a:rPr>
              <a:t> Bonhomme</a:t>
            </a:r>
          </a:p>
          <a:p>
            <a:pPr algn="ctr">
              <a:lnSpc>
                <a:spcPts val="1946"/>
              </a:lnSpc>
            </a:pPr>
            <a:r>
              <a:rPr lang="en-US" sz="1300" dirty="0">
                <a:solidFill>
                  <a:srgbClr val="000000"/>
                </a:solidFill>
                <a:latin typeface="Helvetica World"/>
                <a:ea typeface="Helvetica World"/>
                <a:cs typeface="Helvetica World"/>
                <a:sym typeface="Helvetica World"/>
              </a:rPr>
              <a:t>Peter </a:t>
            </a:r>
            <a:r>
              <a:rPr lang="en-US" sz="1300" dirty="0" err="1">
                <a:solidFill>
                  <a:srgbClr val="000000"/>
                </a:solidFill>
                <a:latin typeface="Helvetica World"/>
                <a:ea typeface="Helvetica World"/>
                <a:cs typeface="Helvetica World"/>
                <a:sym typeface="Helvetica World"/>
              </a:rPr>
              <a:t>Varndell</a:t>
            </a:r>
            <a:endParaRPr lang="en-US" sz="1300" dirty="0">
              <a:solidFill>
                <a:srgbClr val="000000"/>
              </a:solidFill>
              <a:latin typeface="Helvetica World"/>
              <a:ea typeface="Helvetica World"/>
              <a:cs typeface="Helvetica World"/>
              <a:sym typeface="Helvetica World"/>
            </a:endParaRPr>
          </a:p>
        </p:txBody>
      </p:sp>
      <p:sp>
        <p:nvSpPr>
          <p:cNvPr id="22" name="TextBox 22">
            <a:extLst>
              <a:ext uri="{FF2B5EF4-FFF2-40B4-BE49-F238E27FC236}">
                <a16:creationId xmlns:a16="http://schemas.microsoft.com/office/drawing/2014/main" id="{E79C0D9D-88DD-F929-70D3-FCA1EAC4493B}"/>
              </a:ext>
            </a:extLst>
          </p:cNvPr>
          <p:cNvSpPr txBox="1"/>
          <p:nvPr/>
        </p:nvSpPr>
        <p:spPr>
          <a:xfrm rot="-5400000">
            <a:off x="-78693" y="7233514"/>
            <a:ext cx="2888082" cy="403432"/>
          </a:xfrm>
          <a:prstGeom prst="rect">
            <a:avLst/>
          </a:prstGeom>
        </p:spPr>
        <p:txBody>
          <a:bodyPr lIns="0" tIns="0" rIns="0" bIns="0" rtlCol="0" anchor="t">
            <a:spAutoFit/>
          </a:bodyPr>
          <a:lstStyle/>
          <a:p>
            <a:pPr algn="ctr">
              <a:lnSpc>
                <a:spcPts val="3049"/>
              </a:lnSpc>
            </a:pPr>
            <a:r>
              <a:rPr lang="en-US" sz="2178" b="1" spc="-71">
                <a:solidFill>
                  <a:srgbClr val="A3E1E9"/>
                </a:solidFill>
                <a:latin typeface="Helvetica World Bold"/>
                <a:ea typeface="Helvetica World Bold"/>
                <a:cs typeface="Helvetica World Bold"/>
                <a:sym typeface="Helvetica World Bold"/>
              </a:rPr>
              <a:t>En ligne</a:t>
            </a:r>
          </a:p>
        </p:txBody>
      </p:sp>
      <p:grpSp>
        <p:nvGrpSpPr>
          <p:cNvPr id="23" name="Group 23">
            <a:extLst>
              <a:ext uri="{FF2B5EF4-FFF2-40B4-BE49-F238E27FC236}">
                <a16:creationId xmlns:a16="http://schemas.microsoft.com/office/drawing/2014/main" id="{52EC2FAE-BDF0-9E5A-05ED-A8F5D6077C51}"/>
              </a:ext>
            </a:extLst>
          </p:cNvPr>
          <p:cNvGrpSpPr/>
          <p:nvPr/>
        </p:nvGrpSpPr>
        <p:grpSpPr>
          <a:xfrm>
            <a:off x="1639786" y="3130031"/>
            <a:ext cx="2920369" cy="3019772"/>
            <a:chOff x="0" y="0"/>
            <a:chExt cx="942400" cy="974477"/>
          </a:xfrm>
        </p:grpSpPr>
        <p:sp>
          <p:nvSpPr>
            <p:cNvPr id="24" name="Freeform 24">
              <a:extLst>
                <a:ext uri="{FF2B5EF4-FFF2-40B4-BE49-F238E27FC236}">
                  <a16:creationId xmlns:a16="http://schemas.microsoft.com/office/drawing/2014/main" id="{B3CF60F1-B873-DA90-63E9-22431D585C0A}"/>
                </a:ext>
              </a:extLst>
            </p:cNvPr>
            <p:cNvSpPr/>
            <p:nvPr/>
          </p:nvSpPr>
          <p:spPr>
            <a:xfrm>
              <a:off x="0" y="0"/>
              <a:ext cx="942400" cy="974477"/>
            </a:xfrm>
            <a:custGeom>
              <a:avLst/>
              <a:gdLst/>
              <a:ahLst/>
              <a:cxnLst/>
              <a:rect l="l" t="t" r="r" b="b"/>
              <a:pathLst>
                <a:path w="942400" h="974477">
                  <a:moveTo>
                    <a:pt x="13255" y="0"/>
                  </a:moveTo>
                  <a:lnTo>
                    <a:pt x="929145" y="0"/>
                  </a:lnTo>
                  <a:cubicBezTo>
                    <a:pt x="936465" y="0"/>
                    <a:pt x="942400" y="5934"/>
                    <a:pt x="942400" y="13255"/>
                  </a:cubicBezTo>
                  <a:lnTo>
                    <a:pt x="942400" y="961222"/>
                  </a:lnTo>
                  <a:cubicBezTo>
                    <a:pt x="942400" y="968542"/>
                    <a:pt x="936465" y="974477"/>
                    <a:pt x="929145" y="974477"/>
                  </a:cubicBezTo>
                  <a:lnTo>
                    <a:pt x="13255" y="974477"/>
                  </a:lnTo>
                  <a:cubicBezTo>
                    <a:pt x="5934" y="974477"/>
                    <a:pt x="0" y="968542"/>
                    <a:pt x="0" y="961222"/>
                  </a:cubicBezTo>
                  <a:lnTo>
                    <a:pt x="0" y="13255"/>
                  </a:lnTo>
                  <a:cubicBezTo>
                    <a:pt x="0" y="5934"/>
                    <a:pt x="5934" y="0"/>
                    <a:pt x="13255" y="0"/>
                  </a:cubicBezTo>
                  <a:close/>
                </a:path>
              </a:pathLst>
            </a:custGeom>
            <a:solidFill>
              <a:srgbClr val="F6983C"/>
            </a:solidFill>
          </p:spPr>
          <p:txBody>
            <a:bodyPr/>
            <a:lstStyle/>
            <a:p>
              <a:endParaRPr lang="LID4096">
                <a:latin typeface="Verdana 2" panose="020B0604020202020204" charset="0"/>
                <a:ea typeface="Verdana 2" panose="020B0604020202020204" charset="0"/>
                <a:cs typeface="Verdana 2" panose="020B0604020202020204" charset="0"/>
              </a:endParaRPr>
            </a:p>
          </p:txBody>
        </p:sp>
        <p:sp>
          <p:nvSpPr>
            <p:cNvPr id="25" name="TextBox 25">
              <a:extLst>
                <a:ext uri="{FF2B5EF4-FFF2-40B4-BE49-F238E27FC236}">
                  <a16:creationId xmlns:a16="http://schemas.microsoft.com/office/drawing/2014/main" id="{461A1653-BDAB-55AB-A04F-FBAE5CFEFCCE}"/>
                </a:ext>
              </a:extLst>
            </p:cNvPr>
            <p:cNvSpPr txBox="1"/>
            <p:nvPr/>
          </p:nvSpPr>
          <p:spPr>
            <a:xfrm>
              <a:off x="0" y="-38100"/>
              <a:ext cx="942400" cy="1012577"/>
            </a:xfrm>
            <a:prstGeom prst="rect">
              <a:avLst/>
            </a:prstGeom>
          </p:spPr>
          <p:txBody>
            <a:bodyPr lIns="50800" tIns="50800" rIns="50800" bIns="50800" rtlCol="0" anchor="ctr"/>
            <a:lstStyle/>
            <a:p>
              <a:pPr algn="ctr">
                <a:lnSpc>
                  <a:spcPts val="2660"/>
                </a:lnSpc>
              </a:pPr>
              <a:endParaRPr>
                <a:latin typeface="Verdana 2" panose="020B0604020202020204" charset="0"/>
                <a:ea typeface="Verdana 2" panose="020B0604020202020204" charset="0"/>
                <a:cs typeface="Verdana 2" panose="020B0604020202020204" charset="0"/>
              </a:endParaRPr>
            </a:p>
          </p:txBody>
        </p:sp>
      </p:grpSp>
      <p:grpSp>
        <p:nvGrpSpPr>
          <p:cNvPr id="26" name="Group 26">
            <a:extLst>
              <a:ext uri="{FF2B5EF4-FFF2-40B4-BE49-F238E27FC236}">
                <a16:creationId xmlns:a16="http://schemas.microsoft.com/office/drawing/2014/main" id="{A18AACC2-9832-38AD-92BA-3C7C31AE3751}"/>
              </a:ext>
            </a:extLst>
          </p:cNvPr>
          <p:cNvGrpSpPr/>
          <p:nvPr/>
        </p:nvGrpSpPr>
        <p:grpSpPr>
          <a:xfrm>
            <a:off x="1639786" y="1551960"/>
            <a:ext cx="2920369" cy="1436149"/>
            <a:chOff x="0" y="0"/>
            <a:chExt cx="942400" cy="463444"/>
          </a:xfrm>
        </p:grpSpPr>
        <p:sp>
          <p:nvSpPr>
            <p:cNvPr id="27" name="Freeform 27">
              <a:extLst>
                <a:ext uri="{FF2B5EF4-FFF2-40B4-BE49-F238E27FC236}">
                  <a16:creationId xmlns:a16="http://schemas.microsoft.com/office/drawing/2014/main" id="{D155404E-3B3A-A9DD-0C3B-D28C5226E59E}"/>
                </a:ext>
              </a:extLst>
            </p:cNvPr>
            <p:cNvSpPr/>
            <p:nvPr/>
          </p:nvSpPr>
          <p:spPr>
            <a:xfrm>
              <a:off x="0" y="0"/>
              <a:ext cx="942400" cy="463444"/>
            </a:xfrm>
            <a:custGeom>
              <a:avLst/>
              <a:gdLst/>
              <a:ahLst/>
              <a:cxnLst/>
              <a:rect l="l" t="t" r="r" b="b"/>
              <a:pathLst>
                <a:path w="942400" h="463444">
                  <a:moveTo>
                    <a:pt x="39765" y="0"/>
                  </a:moveTo>
                  <a:lnTo>
                    <a:pt x="902635" y="0"/>
                  </a:lnTo>
                  <a:cubicBezTo>
                    <a:pt x="924596" y="0"/>
                    <a:pt x="942400" y="17803"/>
                    <a:pt x="942400" y="39765"/>
                  </a:cubicBezTo>
                  <a:lnTo>
                    <a:pt x="942400" y="423678"/>
                  </a:lnTo>
                  <a:cubicBezTo>
                    <a:pt x="942400" y="445640"/>
                    <a:pt x="924596" y="463444"/>
                    <a:pt x="902635" y="463444"/>
                  </a:cubicBezTo>
                  <a:lnTo>
                    <a:pt x="39765" y="463444"/>
                  </a:lnTo>
                  <a:cubicBezTo>
                    <a:pt x="29219" y="463444"/>
                    <a:pt x="19104" y="459254"/>
                    <a:pt x="11647" y="451797"/>
                  </a:cubicBezTo>
                  <a:cubicBezTo>
                    <a:pt x="4190" y="444339"/>
                    <a:pt x="0" y="434225"/>
                    <a:pt x="0" y="423678"/>
                  </a:cubicBezTo>
                  <a:lnTo>
                    <a:pt x="0" y="39765"/>
                  </a:lnTo>
                  <a:cubicBezTo>
                    <a:pt x="0" y="29219"/>
                    <a:pt x="4190" y="19104"/>
                    <a:pt x="11647" y="11647"/>
                  </a:cubicBezTo>
                  <a:cubicBezTo>
                    <a:pt x="19104" y="4190"/>
                    <a:pt x="29219" y="0"/>
                    <a:pt x="39765" y="0"/>
                  </a:cubicBezTo>
                  <a:close/>
                </a:path>
              </a:pathLst>
            </a:custGeom>
            <a:solidFill>
              <a:srgbClr val="21B0C3"/>
            </a:solidFill>
          </p:spPr>
          <p:txBody>
            <a:bodyPr/>
            <a:lstStyle/>
            <a:p>
              <a:endParaRPr lang="LID4096">
                <a:latin typeface="Verdana 2" panose="020B0604020202020204" charset="0"/>
                <a:ea typeface="Verdana 2" panose="020B0604020202020204" charset="0"/>
                <a:cs typeface="Verdana 2" panose="020B0604020202020204" charset="0"/>
              </a:endParaRPr>
            </a:p>
          </p:txBody>
        </p:sp>
        <p:sp>
          <p:nvSpPr>
            <p:cNvPr id="28" name="TextBox 28">
              <a:extLst>
                <a:ext uri="{FF2B5EF4-FFF2-40B4-BE49-F238E27FC236}">
                  <a16:creationId xmlns:a16="http://schemas.microsoft.com/office/drawing/2014/main" id="{22CD720A-3F05-F164-F793-FB191D778EE4}"/>
                </a:ext>
              </a:extLst>
            </p:cNvPr>
            <p:cNvSpPr txBox="1"/>
            <p:nvPr/>
          </p:nvSpPr>
          <p:spPr>
            <a:xfrm>
              <a:off x="0" y="-38100"/>
              <a:ext cx="942400" cy="501544"/>
            </a:xfrm>
            <a:prstGeom prst="rect">
              <a:avLst/>
            </a:prstGeom>
          </p:spPr>
          <p:txBody>
            <a:bodyPr lIns="50800" tIns="50800" rIns="50800" bIns="50800" rtlCol="0" anchor="ctr"/>
            <a:lstStyle/>
            <a:p>
              <a:pPr algn="ctr">
                <a:lnSpc>
                  <a:spcPts val="2660"/>
                </a:lnSpc>
              </a:pPr>
              <a:endParaRPr>
                <a:latin typeface="Verdana 2" panose="020B0604020202020204" charset="0"/>
                <a:ea typeface="Verdana 2" panose="020B0604020202020204" charset="0"/>
                <a:cs typeface="Verdana 2" panose="020B0604020202020204" charset="0"/>
              </a:endParaRPr>
            </a:p>
          </p:txBody>
        </p:sp>
      </p:grpSp>
      <p:sp>
        <p:nvSpPr>
          <p:cNvPr id="29" name="Freeform 29">
            <a:extLst>
              <a:ext uri="{FF2B5EF4-FFF2-40B4-BE49-F238E27FC236}">
                <a16:creationId xmlns:a16="http://schemas.microsoft.com/office/drawing/2014/main" id="{706CE760-EDF2-BB57-76FC-F8643761295C}"/>
              </a:ext>
            </a:extLst>
          </p:cNvPr>
          <p:cNvSpPr/>
          <p:nvPr/>
        </p:nvSpPr>
        <p:spPr>
          <a:xfrm>
            <a:off x="3061138" y="1624102"/>
            <a:ext cx="199894" cy="199894"/>
          </a:xfrm>
          <a:custGeom>
            <a:avLst/>
            <a:gdLst/>
            <a:ahLst/>
            <a:cxnLst/>
            <a:rect l="l" t="t" r="r" b="b"/>
            <a:pathLst>
              <a:path w="199894" h="199894">
                <a:moveTo>
                  <a:pt x="0" y="0"/>
                </a:moveTo>
                <a:lnTo>
                  <a:pt x="199894" y="0"/>
                </a:lnTo>
                <a:lnTo>
                  <a:pt x="199894" y="199894"/>
                </a:lnTo>
                <a:lnTo>
                  <a:pt x="0" y="1998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ID4096">
              <a:latin typeface="Verdana 2" panose="020B0604020202020204" charset="0"/>
              <a:ea typeface="Verdana 2" panose="020B0604020202020204" charset="0"/>
              <a:cs typeface="Verdana 2" panose="020B0604020202020204" charset="0"/>
            </a:endParaRPr>
          </a:p>
        </p:txBody>
      </p:sp>
      <p:grpSp>
        <p:nvGrpSpPr>
          <p:cNvPr id="30" name="Group 30">
            <a:extLst>
              <a:ext uri="{FF2B5EF4-FFF2-40B4-BE49-F238E27FC236}">
                <a16:creationId xmlns:a16="http://schemas.microsoft.com/office/drawing/2014/main" id="{C07E7680-3B3B-C371-056B-F8DBD17F3063}"/>
              </a:ext>
            </a:extLst>
          </p:cNvPr>
          <p:cNvGrpSpPr/>
          <p:nvPr/>
        </p:nvGrpSpPr>
        <p:grpSpPr>
          <a:xfrm>
            <a:off x="1639786" y="2702479"/>
            <a:ext cx="2920369" cy="436832"/>
            <a:chOff x="0" y="0"/>
            <a:chExt cx="942400" cy="140965"/>
          </a:xfrm>
        </p:grpSpPr>
        <p:sp>
          <p:nvSpPr>
            <p:cNvPr id="31" name="Freeform 31">
              <a:extLst>
                <a:ext uri="{FF2B5EF4-FFF2-40B4-BE49-F238E27FC236}">
                  <a16:creationId xmlns:a16="http://schemas.microsoft.com/office/drawing/2014/main" id="{AD7F3DEE-0574-AA87-382B-07630F062090}"/>
                </a:ext>
              </a:extLst>
            </p:cNvPr>
            <p:cNvSpPr/>
            <p:nvPr/>
          </p:nvSpPr>
          <p:spPr>
            <a:xfrm>
              <a:off x="0" y="0"/>
              <a:ext cx="942400" cy="140965"/>
            </a:xfrm>
            <a:custGeom>
              <a:avLst/>
              <a:gdLst/>
              <a:ahLst/>
              <a:cxnLst/>
              <a:rect l="l" t="t" r="r" b="b"/>
              <a:pathLst>
                <a:path w="942400" h="140965">
                  <a:moveTo>
                    <a:pt x="0" y="0"/>
                  </a:moveTo>
                  <a:lnTo>
                    <a:pt x="942400" y="0"/>
                  </a:lnTo>
                  <a:lnTo>
                    <a:pt x="942400" y="140965"/>
                  </a:lnTo>
                  <a:lnTo>
                    <a:pt x="0" y="140965"/>
                  </a:lnTo>
                  <a:close/>
                </a:path>
              </a:pathLst>
            </a:custGeom>
            <a:solidFill>
              <a:srgbClr val="21B0C3"/>
            </a:solidFill>
          </p:spPr>
          <p:txBody>
            <a:bodyPr/>
            <a:lstStyle/>
            <a:p>
              <a:endParaRPr lang="LID4096">
                <a:latin typeface="Verdana 2" panose="020B0604020202020204" charset="0"/>
                <a:ea typeface="Verdana 2" panose="020B0604020202020204" charset="0"/>
                <a:cs typeface="Verdana 2" panose="020B0604020202020204" charset="0"/>
              </a:endParaRPr>
            </a:p>
          </p:txBody>
        </p:sp>
        <p:sp>
          <p:nvSpPr>
            <p:cNvPr id="32" name="TextBox 32">
              <a:extLst>
                <a:ext uri="{FF2B5EF4-FFF2-40B4-BE49-F238E27FC236}">
                  <a16:creationId xmlns:a16="http://schemas.microsoft.com/office/drawing/2014/main" id="{83BF8E60-9D52-E7A4-DD22-3B2A6201DDF3}"/>
                </a:ext>
              </a:extLst>
            </p:cNvPr>
            <p:cNvSpPr txBox="1"/>
            <p:nvPr/>
          </p:nvSpPr>
          <p:spPr>
            <a:xfrm>
              <a:off x="0" y="-38100"/>
              <a:ext cx="942400" cy="179065"/>
            </a:xfrm>
            <a:prstGeom prst="rect">
              <a:avLst/>
            </a:prstGeom>
          </p:spPr>
          <p:txBody>
            <a:bodyPr lIns="50800" tIns="50800" rIns="50800" bIns="50800" rtlCol="0" anchor="ctr"/>
            <a:lstStyle/>
            <a:p>
              <a:pPr algn="ctr">
                <a:lnSpc>
                  <a:spcPts val="2660"/>
                </a:lnSpc>
              </a:pPr>
              <a:endParaRPr>
                <a:latin typeface="Verdana 2" panose="020B0604020202020204" charset="0"/>
                <a:ea typeface="Verdana 2" panose="020B0604020202020204" charset="0"/>
                <a:cs typeface="Verdana 2" panose="020B0604020202020204" charset="0"/>
              </a:endParaRPr>
            </a:p>
          </p:txBody>
        </p:sp>
      </p:grpSp>
      <p:grpSp>
        <p:nvGrpSpPr>
          <p:cNvPr id="33" name="Group 33">
            <a:extLst>
              <a:ext uri="{FF2B5EF4-FFF2-40B4-BE49-F238E27FC236}">
                <a16:creationId xmlns:a16="http://schemas.microsoft.com/office/drawing/2014/main" id="{BB3FFC30-7D13-631E-3D26-1B2EA92835C2}"/>
              </a:ext>
            </a:extLst>
          </p:cNvPr>
          <p:cNvGrpSpPr/>
          <p:nvPr/>
        </p:nvGrpSpPr>
        <p:grpSpPr>
          <a:xfrm>
            <a:off x="7895867" y="3136479"/>
            <a:ext cx="2920369" cy="3013324"/>
            <a:chOff x="0" y="0"/>
            <a:chExt cx="942400" cy="972396"/>
          </a:xfrm>
        </p:grpSpPr>
        <p:sp>
          <p:nvSpPr>
            <p:cNvPr id="34" name="Freeform 34">
              <a:extLst>
                <a:ext uri="{FF2B5EF4-FFF2-40B4-BE49-F238E27FC236}">
                  <a16:creationId xmlns:a16="http://schemas.microsoft.com/office/drawing/2014/main" id="{D8B66971-0B9C-C32A-A5E0-7C58F349516F}"/>
                </a:ext>
              </a:extLst>
            </p:cNvPr>
            <p:cNvSpPr/>
            <p:nvPr/>
          </p:nvSpPr>
          <p:spPr>
            <a:xfrm>
              <a:off x="0" y="0"/>
              <a:ext cx="942400" cy="972396"/>
            </a:xfrm>
            <a:custGeom>
              <a:avLst/>
              <a:gdLst/>
              <a:ahLst/>
              <a:cxnLst/>
              <a:rect l="l" t="t" r="r" b="b"/>
              <a:pathLst>
                <a:path w="942400" h="972396">
                  <a:moveTo>
                    <a:pt x="13255" y="0"/>
                  </a:moveTo>
                  <a:lnTo>
                    <a:pt x="929145" y="0"/>
                  </a:lnTo>
                  <a:cubicBezTo>
                    <a:pt x="936465" y="0"/>
                    <a:pt x="942400" y="5934"/>
                    <a:pt x="942400" y="13255"/>
                  </a:cubicBezTo>
                  <a:lnTo>
                    <a:pt x="942400" y="959141"/>
                  </a:lnTo>
                  <a:cubicBezTo>
                    <a:pt x="942400" y="966462"/>
                    <a:pt x="936465" y="972396"/>
                    <a:pt x="929145" y="972396"/>
                  </a:cubicBezTo>
                  <a:lnTo>
                    <a:pt x="13255" y="972396"/>
                  </a:lnTo>
                  <a:cubicBezTo>
                    <a:pt x="5934" y="972396"/>
                    <a:pt x="0" y="966462"/>
                    <a:pt x="0" y="959141"/>
                  </a:cubicBezTo>
                  <a:lnTo>
                    <a:pt x="0" y="13255"/>
                  </a:lnTo>
                  <a:cubicBezTo>
                    <a:pt x="0" y="5934"/>
                    <a:pt x="5934" y="0"/>
                    <a:pt x="13255" y="0"/>
                  </a:cubicBezTo>
                  <a:close/>
                </a:path>
              </a:pathLst>
            </a:custGeom>
            <a:solidFill>
              <a:srgbClr val="F6983C"/>
            </a:solidFill>
          </p:spPr>
          <p:txBody>
            <a:bodyPr/>
            <a:lstStyle/>
            <a:p>
              <a:endParaRPr lang="LID4096">
                <a:latin typeface="Verdana 2" panose="020B0604020202020204" charset="0"/>
                <a:ea typeface="Verdana 2" panose="020B0604020202020204" charset="0"/>
                <a:cs typeface="Verdana 2" panose="020B0604020202020204" charset="0"/>
              </a:endParaRPr>
            </a:p>
          </p:txBody>
        </p:sp>
        <p:sp>
          <p:nvSpPr>
            <p:cNvPr id="35" name="TextBox 35">
              <a:extLst>
                <a:ext uri="{FF2B5EF4-FFF2-40B4-BE49-F238E27FC236}">
                  <a16:creationId xmlns:a16="http://schemas.microsoft.com/office/drawing/2014/main" id="{71D67367-AD2B-AE5A-35E5-703820029CD8}"/>
                </a:ext>
              </a:extLst>
            </p:cNvPr>
            <p:cNvSpPr txBox="1"/>
            <p:nvPr/>
          </p:nvSpPr>
          <p:spPr>
            <a:xfrm>
              <a:off x="0" y="-38100"/>
              <a:ext cx="942400" cy="1010496"/>
            </a:xfrm>
            <a:prstGeom prst="rect">
              <a:avLst/>
            </a:prstGeom>
          </p:spPr>
          <p:txBody>
            <a:bodyPr lIns="50800" tIns="50800" rIns="50800" bIns="50800" rtlCol="0" anchor="ctr"/>
            <a:lstStyle/>
            <a:p>
              <a:pPr algn="ctr">
                <a:lnSpc>
                  <a:spcPts val="2660"/>
                </a:lnSpc>
              </a:pPr>
              <a:endParaRPr>
                <a:latin typeface="Verdana 2" panose="020B0604020202020204" charset="0"/>
                <a:ea typeface="Verdana 2" panose="020B0604020202020204" charset="0"/>
                <a:cs typeface="Verdana 2" panose="020B0604020202020204" charset="0"/>
              </a:endParaRPr>
            </a:p>
          </p:txBody>
        </p:sp>
      </p:grpSp>
      <p:grpSp>
        <p:nvGrpSpPr>
          <p:cNvPr id="36" name="Group 36">
            <a:extLst>
              <a:ext uri="{FF2B5EF4-FFF2-40B4-BE49-F238E27FC236}">
                <a16:creationId xmlns:a16="http://schemas.microsoft.com/office/drawing/2014/main" id="{D72688BC-2182-1015-F0D4-ABD9BEF472FC}"/>
              </a:ext>
            </a:extLst>
          </p:cNvPr>
          <p:cNvGrpSpPr/>
          <p:nvPr/>
        </p:nvGrpSpPr>
        <p:grpSpPr>
          <a:xfrm>
            <a:off x="7895867" y="1558408"/>
            <a:ext cx="2920369" cy="1436149"/>
            <a:chOff x="0" y="0"/>
            <a:chExt cx="942400" cy="463444"/>
          </a:xfrm>
        </p:grpSpPr>
        <p:sp>
          <p:nvSpPr>
            <p:cNvPr id="37" name="Freeform 37">
              <a:extLst>
                <a:ext uri="{FF2B5EF4-FFF2-40B4-BE49-F238E27FC236}">
                  <a16:creationId xmlns:a16="http://schemas.microsoft.com/office/drawing/2014/main" id="{239B5B62-BD86-DCFF-3B13-344B36DCED0D}"/>
                </a:ext>
              </a:extLst>
            </p:cNvPr>
            <p:cNvSpPr/>
            <p:nvPr/>
          </p:nvSpPr>
          <p:spPr>
            <a:xfrm>
              <a:off x="0" y="0"/>
              <a:ext cx="942400" cy="463444"/>
            </a:xfrm>
            <a:custGeom>
              <a:avLst/>
              <a:gdLst/>
              <a:ahLst/>
              <a:cxnLst/>
              <a:rect l="l" t="t" r="r" b="b"/>
              <a:pathLst>
                <a:path w="942400" h="463444">
                  <a:moveTo>
                    <a:pt x="39765" y="0"/>
                  </a:moveTo>
                  <a:lnTo>
                    <a:pt x="902635" y="0"/>
                  </a:lnTo>
                  <a:cubicBezTo>
                    <a:pt x="924596" y="0"/>
                    <a:pt x="942400" y="17803"/>
                    <a:pt x="942400" y="39765"/>
                  </a:cubicBezTo>
                  <a:lnTo>
                    <a:pt x="942400" y="423678"/>
                  </a:lnTo>
                  <a:cubicBezTo>
                    <a:pt x="942400" y="445640"/>
                    <a:pt x="924596" y="463444"/>
                    <a:pt x="902635" y="463444"/>
                  </a:cubicBezTo>
                  <a:lnTo>
                    <a:pt x="39765" y="463444"/>
                  </a:lnTo>
                  <a:cubicBezTo>
                    <a:pt x="29219" y="463444"/>
                    <a:pt x="19104" y="459254"/>
                    <a:pt x="11647" y="451797"/>
                  </a:cubicBezTo>
                  <a:cubicBezTo>
                    <a:pt x="4190" y="444339"/>
                    <a:pt x="0" y="434225"/>
                    <a:pt x="0" y="423678"/>
                  </a:cubicBezTo>
                  <a:lnTo>
                    <a:pt x="0" y="39765"/>
                  </a:lnTo>
                  <a:cubicBezTo>
                    <a:pt x="0" y="29219"/>
                    <a:pt x="4190" y="19104"/>
                    <a:pt x="11647" y="11647"/>
                  </a:cubicBezTo>
                  <a:cubicBezTo>
                    <a:pt x="19104" y="4190"/>
                    <a:pt x="29219" y="0"/>
                    <a:pt x="39765" y="0"/>
                  </a:cubicBezTo>
                  <a:close/>
                </a:path>
              </a:pathLst>
            </a:custGeom>
            <a:solidFill>
              <a:srgbClr val="21B0C3"/>
            </a:solidFill>
          </p:spPr>
          <p:txBody>
            <a:bodyPr/>
            <a:lstStyle/>
            <a:p>
              <a:endParaRPr lang="LID4096">
                <a:latin typeface="Verdana 2" panose="020B0604020202020204" charset="0"/>
                <a:ea typeface="Verdana 2" panose="020B0604020202020204" charset="0"/>
                <a:cs typeface="Verdana 2" panose="020B0604020202020204" charset="0"/>
              </a:endParaRPr>
            </a:p>
          </p:txBody>
        </p:sp>
        <p:sp>
          <p:nvSpPr>
            <p:cNvPr id="38" name="TextBox 38">
              <a:extLst>
                <a:ext uri="{FF2B5EF4-FFF2-40B4-BE49-F238E27FC236}">
                  <a16:creationId xmlns:a16="http://schemas.microsoft.com/office/drawing/2014/main" id="{06BA9325-F110-33B1-BBEE-6B5AEF18C3B3}"/>
                </a:ext>
              </a:extLst>
            </p:cNvPr>
            <p:cNvSpPr txBox="1"/>
            <p:nvPr/>
          </p:nvSpPr>
          <p:spPr>
            <a:xfrm>
              <a:off x="0" y="-38100"/>
              <a:ext cx="942400" cy="501544"/>
            </a:xfrm>
            <a:prstGeom prst="rect">
              <a:avLst/>
            </a:prstGeom>
          </p:spPr>
          <p:txBody>
            <a:bodyPr lIns="50800" tIns="50800" rIns="50800" bIns="50800" rtlCol="0" anchor="ctr"/>
            <a:lstStyle/>
            <a:p>
              <a:pPr algn="ctr">
                <a:lnSpc>
                  <a:spcPts val="2660"/>
                </a:lnSpc>
              </a:pPr>
              <a:endParaRPr>
                <a:latin typeface="Verdana 2" panose="020B0604020202020204" charset="0"/>
                <a:ea typeface="Verdana 2" panose="020B0604020202020204" charset="0"/>
                <a:cs typeface="Verdana 2" panose="020B0604020202020204" charset="0"/>
              </a:endParaRPr>
            </a:p>
          </p:txBody>
        </p:sp>
      </p:grpSp>
      <p:sp>
        <p:nvSpPr>
          <p:cNvPr id="39" name="Freeform 39">
            <a:extLst>
              <a:ext uri="{FF2B5EF4-FFF2-40B4-BE49-F238E27FC236}">
                <a16:creationId xmlns:a16="http://schemas.microsoft.com/office/drawing/2014/main" id="{43B41124-C772-58D5-6928-E2F8AE747F2B}"/>
              </a:ext>
            </a:extLst>
          </p:cNvPr>
          <p:cNvSpPr/>
          <p:nvPr/>
        </p:nvSpPr>
        <p:spPr>
          <a:xfrm>
            <a:off x="9083917" y="1630710"/>
            <a:ext cx="199894" cy="199894"/>
          </a:xfrm>
          <a:custGeom>
            <a:avLst/>
            <a:gdLst/>
            <a:ahLst/>
            <a:cxnLst/>
            <a:rect l="l" t="t" r="r" b="b"/>
            <a:pathLst>
              <a:path w="199894" h="199894">
                <a:moveTo>
                  <a:pt x="0" y="0"/>
                </a:moveTo>
                <a:lnTo>
                  <a:pt x="199894" y="0"/>
                </a:lnTo>
                <a:lnTo>
                  <a:pt x="199894" y="199894"/>
                </a:lnTo>
                <a:lnTo>
                  <a:pt x="0" y="1998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ID4096">
              <a:latin typeface="Verdana 2" panose="020B0604020202020204" charset="0"/>
              <a:ea typeface="Verdana 2" panose="020B0604020202020204" charset="0"/>
              <a:cs typeface="Verdana 2" panose="020B0604020202020204" charset="0"/>
            </a:endParaRPr>
          </a:p>
        </p:txBody>
      </p:sp>
      <p:grpSp>
        <p:nvGrpSpPr>
          <p:cNvPr id="40" name="Group 40">
            <a:extLst>
              <a:ext uri="{FF2B5EF4-FFF2-40B4-BE49-F238E27FC236}">
                <a16:creationId xmlns:a16="http://schemas.microsoft.com/office/drawing/2014/main" id="{D62C2B38-3AB2-68E0-7CE8-831B0D07EFA4}"/>
              </a:ext>
            </a:extLst>
          </p:cNvPr>
          <p:cNvGrpSpPr/>
          <p:nvPr/>
        </p:nvGrpSpPr>
        <p:grpSpPr>
          <a:xfrm>
            <a:off x="7895867" y="2708927"/>
            <a:ext cx="2920369" cy="436832"/>
            <a:chOff x="0" y="0"/>
            <a:chExt cx="942400" cy="140965"/>
          </a:xfrm>
        </p:grpSpPr>
        <p:sp>
          <p:nvSpPr>
            <p:cNvPr id="41" name="Freeform 41">
              <a:extLst>
                <a:ext uri="{FF2B5EF4-FFF2-40B4-BE49-F238E27FC236}">
                  <a16:creationId xmlns:a16="http://schemas.microsoft.com/office/drawing/2014/main" id="{C230FCE0-8C35-F476-90F9-B9476555CF27}"/>
                </a:ext>
              </a:extLst>
            </p:cNvPr>
            <p:cNvSpPr/>
            <p:nvPr/>
          </p:nvSpPr>
          <p:spPr>
            <a:xfrm>
              <a:off x="0" y="0"/>
              <a:ext cx="942400" cy="140965"/>
            </a:xfrm>
            <a:custGeom>
              <a:avLst/>
              <a:gdLst/>
              <a:ahLst/>
              <a:cxnLst/>
              <a:rect l="l" t="t" r="r" b="b"/>
              <a:pathLst>
                <a:path w="942400" h="140965">
                  <a:moveTo>
                    <a:pt x="0" y="0"/>
                  </a:moveTo>
                  <a:lnTo>
                    <a:pt x="942400" y="0"/>
                  </a:lnTo>
                  <a:lnTo>
                    <a:pt x="942400" y="140965"/>
                  </a:lnTo>
                  <a:lnTo>
                    <a:pt x="0" y="140965"/>
                  </a:lnTo>
                  <a:close/>
                </a:path>
              </a:pathLst>
            </a:custGeom>
            <a:solidFill>
              <a:srgbClr val="21B0C3"/>
            </a:solidFill>
          </p:spPr>
          <p:txBody>
            <a:bodyPr/>
            <a:lstStyle/>
            <a:p>
              <a:endParaRPr lang="LID4096">
                <a:latin typeface="Verdana 2" panose="020B0604020202020204" charset="0"/>
                <a:ea typeface="Verdana 2" panose="020B0604020202020204" charset="0"/>
                <a:cs typeface="Verdana 2" panose="020B0604020202020204" charset="0"/>
              </a:endParaRPr>
            </a:p>
          </p:txBody>
        </p:sp>
        <p:sp>
          <p:nvSpPr>
            <p:cNvPr id="42" name="TextBox 42">
              <a:extLst>
                <a:ext uri="{FF2B5EF4-FFF2-40B4-BE49-F238E27FC236}">
                  <a16:creationId xmlns:a16="http://schemas.microsoft.com/office/drawing/2014/main" id="{5062A47E-F627-99B9-9B91-D67AADA6F503}"/>
                </a:ext>
              </a:extLst>
            </p:cNvPr>
            <p:cNvSpPr txBox="1"/>
            <p:nvPr/>
          </p:nvSpPr>
          <p:spPr>
            <a:xfrm>
              <a:off x="0" y="-38100"/>
              <a:ext cx="942400" cy="179065"/>
            </a:xfrm>
            <a:prstGeom prst="rect">
              <a:avLst/>
            </a:prstGeom>
          </p:spPr>
          <p:txBody>
            <a:bodyPr lIns="50800" tIns="50800" rIns="50800" bIns="50800" rtlCol="0" anchor="ctr"/>
            <a:lstStyle/>
            <a:p>
              <a:pPr algn="ctr">
                <a:lnSpc>
                  <a:spcPts val="2660"/>
                </a:lnSpc>
              </a:pPr>
              <a:endParaRPr>
                <a:latin typeface="Verdana 2" panose="020B0604020202020204" charset="0"/>
                <a:ea typeface="Verdana 2" panose="020B0604020202020204" charset="0"/>
                <a:cs typeface="Verdana 2" panose="020B0604020202020204" charset="0"/>
              </a:endParaRPr>
            </a:p>
          </p:txBody>
        </p:sp>
      </p:grpSp>
      <p:grpSp>
        <p:nvGrpSpPr>
          <p:cNvPr id="43" name="Group 43">
            <a:extLst>
              <a:ext uri="{FF2B5EF4-FFF2-40B4-BE49-F238E27FC236}">
                <a16:creationId xmlns:a16="http://schemas.microsoft.com/office/drawing/2014/main" id="{8329E979-E5DD-CA12-3033-22D5E0D54C95}"/>
              </a:ext>
            </a:extLst>
          </p:cNvPr>
          <p:cNvGrpSpPr/>
          <p:nvPr/>
        </p:nvGrpSpPr>
        <p:grpSpPr>
          <a:xfrm>
            <a:off x="4767592" y="3130031"/>
            <a:ext cx="2920369" cy="3019772"/>
            <a:chOff x="0" y="0"/>
            <a:chExt cx="942400" cy="974477"/>
          </a:xfrm>
        </p:grpSpPr>
        <p:sp>
          <p:nvSpPr>
            <p:cNvPr id="44" name="Freeform 44">
              <a:extLst>
                <a:ext uri="{FF2B5EF4-FFF2-40B4-BE49-F238E27FC236}">
                  <a16:creationId xmlns:a16="http://schemas.microsoft.com/office/drawing/2014/main" id="{1956F64E-5E62-83B0-86E6-44871E7A4053}"/>
                </a:ext>
              </a:extLst>
            </p:cNvPr>
            <p:cNvSpPr/>
            <p:nvPr/>
          </p:nvSpPr>
          <p:spPr>
            <a:xfrm>
              <a:off x="0" y="0"/>
              <a:ext cx="942400" cy="974477"/>
            </a:xfrm>
            <a:custGeom>
              <a:avLst/>
              <a:gdLst/>
              <a:ahLst/>
              <a:cxnLst/>
              <a:rect l="l" t="t" r="r" b="b"/>
              <a:pathLst>
                <a:path w="942400" h="974477">
                  <a:moveTo>
                    <a:pt x="13255" y="0"/>
                  </a:moveTo>
                  <a:lnTo>
                    <a:pt x="929145" y="0"/>
                  </a:lnTo>
                  <a:cubicBezTo>
                    <a:pt x="936465" y="0"/>
                    <a:pt x="942400" y="5934"/>
                    <a:pt x="942400" y="13255"/>
                  </a:cubicBezTo>
                  <a:lnTo>
                    <a:pt x="942400" y="961222"/>
                  </a:lnTo>
                  <a:cubicBezTo>
                    <a:pt x="942400" y="968542"/>
                    <a:pt x="936465" y="974477"/>
                    <a:pt x="929145" y="974477"/>
                  </a:cubicBezTo>
                  <a:lnTo>
                    <a:pt x="13255" y="974477"/>
                  </a:lnTo>
                  <a:cubicBezTo>
                    <a:pt x="5934" y="974477"/>
                    <a:pt x="0" y="968542"/>
                    <a:pt x="0" y="961222"/>
                  </a:cubicBezTo>
                  <a:lnTo>
                    <a:pt x="0" y="13255"/>
                  </a:lnTo>
                  <a:cubicBezTo>
                    <a:pt x="0" y="5934"/>
                    <a:pt x="5934" y="0"/>
                    <a:pt x="13255" y="0"/>
                  </a:cubicBezTo>
                  <a:close/>
                </a:path>
              </a:pathLst>
            </a:custGeom>
            <a:solidFill>
              <a:srgbClr val="F6983C"/>
            </a:solidFill>
          </p:spPr>
          <p:txBody>
            <a:bodyPr/>
            <a:lstStyle/>
            <a:p>
              <a:endParaRPr lang="LID4096">
                <a:latin typeface="Verdana 2" panose="020B0604020202020204" charset="0"/>
                <a:ea typeface="Verdana 2" panose="020B0604020202020204" charset="0"/>
                <a:cs typeface="Verdana 2" panose="020B0604020202020204" charset="0"/>
              </a:endParaRPr>
            </a:p>
          </p:txBody>
        </p:sp>
        <p:sp>
          <p:nvSpPr>
            <p:cNvPr id="45" name="TextBox 45">
              <a:extLst>
                <a:ext uri="{FF2B5EF4-FFF2-40B4-BE49-F238E27FC236}">
                  <a16:creationId xmlns:a16="http://schemas.microsoft.com/office/drawing/2014/main" id="{973A5315-B3D8-8A8D-1140-770930575DEE}"/>
                </a:ext>
              </a:extLst>
            </p:cNvPr>
            <p:cNvSpPr txBox="1"/>
            <p:nvPr/>
          </p:nvSpPr>
          <p:spPr>
            <a:xfrm>
              <a:off x="0" y="-38100"/>
              <a:ext cx="942400" cy="1012577"/>
            </a:xfrm>
            <a:prstGeom prst="rect">
              <a:avLst/>
            </a:prstGeom>
          </p:spPr>
          <p:txBody>
            <a:bodyPr lIns="50800" tIns="50800" rIns="50800" bIns="50800" rtlCol="0" anchor="ctr"/>
            <a:lstStyle/>
            <a:p>
              <a:pPr algn="ctr">
                <a:lnSpc>
                  <a:spcPts val="2660"/>
                </a:lnSpc>
              </a:pPr>
              <a:endParaRPr>
                <a:latin typeface="Verdana 2" panose="020B0604020202020204" charset="0"/>
                <a:ea typeface="Verdana 2" panose="020B0604020202020204" charset="0"/>
                <a:cs typeface="Verdana 2" panose="020B0604020202020204" charset="0"/>
              </a:endParaRPr>
            </a:p>
          </p:txBody>
        </p:sp>
      </p:grpSp>
      <p:grpSp>
        <p:nvGrpSpPr>
          <p:cNvPr id="46" name="Group 46">
            <a:extLst>
              <a:ext uri="{FF2B5EF4-FFF2-40B4-BE49-F238E27FC236}">
                <a16:creationId xmlns:a16="http://schemas.microsoft.com/office/drawing/2014/main" id="{EF3520D1-A6B8-A2CF-F985-3799B06E3484}"/>
              </a:ext>
            </a:extLst>
          </p:cNvPr>
          <p:cNvGrpSpPr/>
          <p:nvPr/>
        </p:nvGrpSpPr>
        <p:grpSpPr>
          <a:xfrm>
            <a:off x="4767592" y="1551960"/>
            <a:ext cx="2920369" cy="1436149"/>
            <a:chOff x="0" y="0"/>
            <a:chExt cx="942400" cy="463444"/>
          </a:xfrm>
        </p:grpSpPr>
        <p:sp>
          <p:nvSpPr>
            <p:cNvPr id="47" name="Freeform 47">
              <a:extLst>
                <a:ext uri="{FF2B5EF4-FFF2-40B4-BE49-F238E27FC236}">
                  <a16:creationId xmlns:a16="http://schemas.microsoft.com/office/drawing/2014/main" id="{C9B3CBD7-CBD8-8673-421B-E9B46733B739}"/>
                </a:ext>
              </a:extLst>
            </p:cNvPr>
            <p:cNvSpPr/>
            <p:nvPr/>
          </p:nvSpPr>
          <p:spPr>
            <a:xfrm>
              <a:off x="0" y="0"/>
              <a:ext cx="942400" cy="463444"/>
            </a:xfrm>
            <a:custGeom>
              <a:avLst/>
              <a:gdLst/>
              <a:ahLst/>
              <a:cxnLst/>
              <a:rect l="l" t="t" r="r" b="b"/>
              <a:pathLst>
                <a:path w="942400" h="463444">
                  <a:moveTo>
                    <a:pt x="39765" y="0"/>
                  </a:moveTo>
                  <a:lnTo>
                    <a:pt x="902635" y="0"/>
                  </a:lnTo>
                  <a:cubicBezTo>
                    <a:pt x="924596" y="0"/>
                    <a:pt x="942400" y="17803"/>
                    <a:pt x="942400" y="39765"/>
                  </a:cubicBezTo>
                  <a:lnTo>
                    <a:pt x="942400" y="423678"/>
                  </a:lnTo>
                  <a:cubicBezTo>
                    <a:pt x="942400" y="445640"/>
                    <a:pt x="924596" y="463444"/>
                    <a:pt x="902635" y="463444"/>
                  </a:cubicBezTo>
                  <a:lnTo>
                    <a:pt x="39765" y="463444"/>
                  </a:lnTo>
                  <a:cubicBezTo>
                    <a:pt x="29219" y="463444"/>
                    <a:pt x="19104" y="459254"/>
                    <a:pt x="11647" y="451797"/>
                  </a:cubicBezTo>
                  <a:cubicBezTo>
                    <a:pt x="4190" y="444339"/>
                    <a:pt x="0" y="434225"/>
                    <a:pt x="0" y="423678"/>
                  </a:cubicBezTo>
                  <a:lnTo>
                    <a:pt x="0" y="39765"/>
                  </a:lnTo>
                  <a:cubicBezTo>
                    <a:pt x="0" y="29219"/>
                    <a:pt x="4190" y="19104"/>
                    <a:pt x="11647" y="11647"/>
                  </a:cubicBezTo>
                  <a:cubicBezTo>
                    <a:pt x="19104" y="4190"/>
                    <a:pt x="29219" y="0"/>
                    <a:pt x="39765" y="0"/>
                  </a:cubicBezTo>
                  <a:close/>
                </a:path>
              </a:pathLst>
            </a:custGeom>
            <a:solidFill>
              <a:srgbClr val="21B0C3"/>
            </a:solidFill>
          </p:spPr>
          <p:txBody>
            <a:bodyPr/>
            <a:lstStyle/>
            <a:p>
              <a:endParaRPr lang="LID4096">
                <a:latin typeface="Verdana 2" panose="020B0604020202020204" charset="0"/>
                <a:ea typeface="Verdana 2" panose="020B0604020202020204" charset="0"/>
                <a:cs typeface="Verdana 2" panose="020B0604020202020204" charset="0"/>
              </a:endParaRPr>
            </a:p>
          </p:txBody>
        </p:sp>
        <p:sp>
          <p:nvSpPr>
            <p:cNvPr id="48" name="TextBox 48">
              <a:extLst>
                <a:ext uri="{FF2B5EF4-FFF2-40B4-BE49-F238E27FC236}">
                  <a16:creationId xmlns:a16="http://schemas.microsoft.com/office/drawing/2014/main" id="{4251585C-84B4-E2AB-88C6-89B2DBDEAED2}"/>
                </a:ext>
              </a:extLst>
            </p:cNvPr>
            <p:cNvSpPr txBox="1"/>
            <p:nvPr/>
          </p:nvSpPr>
          <p:spPr>
            <a:xfrm>
              <a:off x="0" y="-38100"/>
              <a:ext cx="942400" cy="501544"/>
            </a:xfrm>
            <a:prstGeom prst="rect">
              <a:avLst/>
            </a:prstGeom>
          </p:spPr>
          <p:txBody>
            <a:bodyPr lIns="50800" tIns="50800" rIns="50800" bIns="50800" rtlCol="0" anchor="ctr"/>
            <a:lstStyle/>
            <a:p>
              <a:pPr algn="ctr">
                <a:lnSpc>
                  <a:spcPts val="2660"/>
                </a:lnSpc>
              </a:pPr>
              <a:endParaRPr>
                <a:latin typeface="Verdana 2" panose="020B0604020202020204" charset="0"/>
                <a:ea typeface="Verdana 2" panose="020B0604020202020204" charset="0"/>
                <a:cs typeface="Verdana 2" panose="020B0604020202020204" charset="0"/>
              </a:endParaRPr>
            </a:p>
          </p:txBody>
        </p:sp>
      </p:grpSp>
      <p:sp>
        <p:nvSpPr>
          <p:cNvPr id="49" name="Freeform 49">
            <a:extLst>
              <a:ext uri="{FF2B5EF4-FFF2-40B4-BE49-F238E27FC236}">
                <a16:creationId xmlns:a16="http://schemas.microsoft.com/office/drawing/2014/main" id="{86B4BCA5-65C9-7386-A31C-A43228379E09}"/>
              </a:ext>
            </a:extLst>
          </p:cNvPr>
          <p:cNvSpPr/>
          <p:nvPr/>
        </p:nvSpPr>
        <p:spPr>
          <a:xfrm>
            <a:off x="6128064" y="1624102"/>
            <a:ext cx="199894" cy="199894"/>
          </a:xfrm>
          <a:custGeom>
            <a:avLst/>
            <a:gdLst/>
            <a:ahLst/>
            <a:cxnLst/>
            <a:rect l="l" t="t" r="r" b="b"/>
            <a:pathLst>
              <a:path w="199894" h="199894">
                <a:moveTo>
                  <a:pt x="0" y="0"/>
                </a:moveTo>
                <a:lnTo>
                  <a:pt x="199894" y="0"/>
                </a:lnTo>
                <a:lnTo>
                  <a:pt x="199894" y="199894"/>
                </a:lnTo>
                <a:lnTo>
                  <a:pt x="0" y="1998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ID4096">
              <a:latin typeface="Verdana 2" panose="020B0604020202020204" charset="0"/>
              <a:ea typeface="Verdana 2" panose="020B0604020202020204" charset="0"/>
              <a:cs typeface="Verdana 2" panose="020B0604020202020204" charset="0"/>
            </a:endParaRPr>
          </a:p>
        </p:txBody>
      </p:sp>
      <p:grpSp>
        <p:nvGrpSpPr>
          <p:cNvPr id="50" name="Group 50">
            <a:extLst>
              <a:ext uri="{FF2B5EF4-FFF2-40B4-BE49-F238E27FC236}">
                <a16:creationId xmlns:a16="http://schemas.microsoft.com/office/drawing/2014/main" id="{3ECE8642-065D-4712-7217-2F25B7B58C65}"/>
              </a:ext>
            </a:extLst>
          </p:cNvPr>
          <p:cNvGrpSpPr/>
          <p:nvPr/>
        </p:nvGrpSpPr>
        <p:grpSpPr>
          <a:xfrm>
            <a:off x="4767592" y="2702479"/>
            <a:ext cx="2920369" cy="436832"/>
            <a:chOff x="0" y="0"/>
            <a:chExt cx="942400" cy="140965"/>
          </a:xfrm>
        </p:grpSpPr>
        <p:sp>
          <p:nvSpPr>
            <p:cNvPr id="51" name="Freeform 51">
              <a:extLst>
                <a:ext uri="{FF2B5EF4-FFF2-40B4-BE49-F238E27FC236}">
                  <a16:creationId xmlns:a16="http://schemas.microsoft.com/office/drawing/2014/main" id="{5A06E98B-1F5A-2085-67B6-59E18C070ECA}"/>
                </a:ext>
              </a:extLst>
            </p:cNvPr>
            <p:cNvSpPr/>
            <p:nvPr/>
          </p:nvSpPr>
          <p:spPr>
            <a:xfrm>
              <a:off x="0" y="0"/>
              <a:ext cx="942400" cy="140965"/>
            </a:xfrm>
            <a:custGeom>
              <a:avLst/>
              <a:gdLst/>
              <a:ahLst/>
              <a:cxnLst/>
              <a:rect l="l" t="t" r="r" b="b"/>
              <a:pathLst>
                <a:path w="942400" h="140965">
                  <a:moveTo>
                    <a:pt x="0" y="0"/>
                  </a:moveTo>
                  <a:lnTo>
                    <a:pt x="942400" y="0"/>
                  </a:lnTo>
                  <a:lnTo>
                    <a:pt x="942400" y="140965"/>
                  </a:lnTo>
                  <a:lnTo>
                    <a:pt x="0" y="140965"/>
                  </a:lnTo>
                  <a:close/>
                </a:path>
              </a:pathLst>
            </a:custGeom>
            <a:solidFill>
              <a:srgbClr val="21B0C3"/>
            </a:solidFill>
          </p:spPr>
          <p:txBody>
            <a:bodyPr/>
            <a:lstStyle/>
            <a:p>
              <a:endParaRPr lang="LID4096">
                <a:latin typeface="Verdana 2" panose="020B0604020202020204" charset="0"/>
                <a:ea typeface="Verdana 2" panose="020B0604020202020204" charset="0"/>
                <a:cs typeface="Verdana 2" panose="020B0604020202020204" charset="0"/>
              </a:endParaRPr>
            </a:p>
          </p:txBody>
        </p:sp>
        <p:sp>
          <p:nvSpPr>
            <p:cNvPr id="52" name="TextBox 52">
              <a:extLst>
                <a:ext uri="{FF2B5EF4-FFF2-40B4-BE49-F238E27FC236}">
                  <a16:creationId xmlns:a16="http://schemas.microsoft.com/office/drawing/2014/main" id="{79501BC6-54E7-3EBE-68D2-C5A9E94E706C}"/>
                </a:ext>
              </a:extLst>
            </p:cNvPr>
            <p:cNvSpPr txBox="1"/>
            <p:nvPr/>
          </p:nvSpPr>
          <p:spPr>
            <a:xfrm>
              <a:off x="0" y="-38100"/>
              <a:ext cx="942400" cy="179065"/>
            </a:xfrm>
            <a:prstGeom prst="rect">
              <a:avLst/>
            </a:prstGeom>
          </p:spPr>
          <p:txBody>
            <a:bodyPr lIns="50800" tIns="50800" rIns="50800" bIns="50800" rtlCol="0" anchor="ctr"/>
            <a:lstStyle/>
            <a:p>
              <a:pPr algn="ctr">
                <a:lnSpc>
                  <a:spcPts val="2660"/>
                </a:lnSpc>
              </a:pPr>
              <a:endParaRPr>
                <a:latin typeface="Verdana 2" panose="020B0604020202020204" charset="0"/>
                <a:ea typeface="Verdana 2" panose="020B0604020202020204" charset="0"/>
                <a:cs typeface="Verdana 2" panose="020B0604020202020204" charset="0"/>
              </a:endParaRPr>
            </a:p>
          </p:txBody>
        </p:sp>
      </p:grpSp>
      <p:grpSp>
        <p:nvGrpSpPr>
          <p:cNvPr id="53" name="Group 53">
            <a:extLst>
              <a:ext uri="{FF2B5EF4-FFF2-40B4-BE49-F238E27FC236}">
                <a16:creationId xmlns:a16="http://schemas.microsoft.com/office/drawing/2014/main" id="{F35FFA13-B361-E678-2566-D87C41652191}"/>
              </a:ext>
            </a:extLst>
          </p:cNvPr>
          <p:cNvGrpSpPr/>
          <p:nvPr/>
        </p:nvGrpSpPr>
        <p:grpSpPr>
          <a:xfrm>
            <a:off x="17773650" y="-42358"/>
            <a:ext cx="556708" cy="556708"/>
            <a:chOff x="0" y="0"/>
            <a:chExt cx="812800" cy="812800"/>
          </a:xfrm>
        </p:grpSpPr>
        <p:sp>
          <p:nvSpPr>
            <p:cNvPr id="54" name="Freeform 54">
              <a:extLst>
                <a:ext uri="{FF2B5EF4-FFF2-40B4-BE49-F238E27FC236}">
                  <a16:creationId xmlns:a16="http://schemas.microsoft.com/office/drawing/2014/main" id="{C9646DBA-32BD-58DE-C694-78965EC1088B}"/>
                </a:ext>
              </a:extLst>
            </p:cNvPr>
            <p:cNvSpPr/>
            <p:nvPr/>
          </p:nvSpPr>
          <p:spPr>
            <a:xfrm>
              <a:off x="0" y="0"/>
              <a:ext cx="812800" cy="812800"/>
            </a:xfrm>
            <a:custGeom>
              <a:avLst/>
              <a:gdLst/>
              <a:ahLst/>
              <a:cxnLst/>
              <a:rect l="l" t="t" r="r" b="b"/>
              <a:pathLst>
                <a:path w="812800" h="812800">
                  <a:moveTo>
                    <a:pt x="69533" y="0"/>
                  </a:moveTo>
                  <a:lnTo>
                    <a:pt x="743267" y="0"/>
                  </a:lnTo>
                  <a:cubicBezTo>
                    <a:pt x="761708" y="0"/>
                    <a:pt x="779394" y="7326"/>
                    <a:pt x="792434" y="20366"/>
                  </a:cubicBezTo>
                  <a:cubicBezTo>
                    <a:pt x="805474" y="33406"/>
                    <a:pt x="812800" y="51092"/>
                    <a:pt x="812800" y="69533"/>
                  </a:cubicBezTo>
                  <a:lnTo>
                    <a:pt x="812800" y="743267"/>
                  </a:lnTo>
                  <a:cubicBezTo>
                    <a:pt x="812800" y="761708"/>
                    <a:pt x="805474" y="779394"/>
                    <a:pt x="792434" y="792434"/>
                  </a:cubicBezTo>
                  <a:cubicBezTo>
                    <a:pt x="779394" y="805474"/>
                    <a:pt x="761708" y="812800"/>
                    <a:pt x="743267" y="812800"/>
                  </a:cubicBezTo>
                  <a:lnTo>
                    <a:pt x="69533" y="812800"/>
                  </a:lnTo>
                  <a:cubicBezTo>
                    <a:pt x="51092" y="812800"/>
                    <a:pt x="33406" y="805474"/>
                    <a:pt x="20366" y="792434"/>
                  </a:cubicBezTo>
                  <a:cubicBezTo>
                    <a:pt x="7326" y="779394"/>
                    <a:pt x="0" y="761708"/>
                    <a:pt x="0" y="743267"/>
                  </a:cubicBezTo>
                  <a:lnTo>
                    <a:pt x="0" y="69533"/>
                  </a:lnTo>
                  <a:cubicBezTo>
                    <a:pt x="0" y="51092"/>
                    <a:pt x="7326" y="33406"/>
                    <a:pt x="20366" y="20366"/>
                  </a:cubicBezTo>
                  <a:cubicBezTo>
                    <a:pt x="33406" y="7326"/>
                    <a:pt x="51092" y="0"/>
                    <a:pt x="69533" y="0"/>
                  </a:cubicBezTo>
                  <a:close/>
                </a:path>
              </a:pathLst>
            </a:custGeom>
            <a:solidFill>
              <a:srgbClr val="21B0C3"/>
            </a:solidFill>
          </p:spPr>
          <p:txBody>
            <a:bodyPr/>
            <a:lstStyle/>
            <a:p>
              <a:endParaRPr lang="LID4096"/>
            </a:p>
          </p:txBody>
        </p:sp>
        <p:sp>
          <p:nvSpPr>
            <p:cNvPr id="55" name="TextBox 55">
              <a:extLst>
                <a:ext uri="{FF2B5EF4-FFF2-40B4-BE49-F238E27FC236}">
                  <a16:creationId xmlns:a16="http://schemas.microsoft.com/office/drawing/2014/main" id="{D8FCC04D-C673-A1D9-C935-DF8035EB28DD}"/>
                </a:ext>
              </a:extLst>
            </p:cNvPr>
            <p:cNvSpPr txBox="1"/>
            <p:nvPr/>
          </p:nvSpPr>
          <p:spPr>
            <a:xfrm>
              <a:off x="0" y="-38100"/>
              <a:ext cx="812800" cy="850900"/>
            </a:xfrm>
            <a:prstGeom prst="rect">
              <a:avLst/>
            </a:prstGeom>
          </p:spPr>
          <p:txBody>
            <a:bodyPr lIns="50800" tIns="50800" rIns="50800" bIns="50800" rtlCol="0" anchor="ctr"/>
            <a:lstStyle/>
            <a:p>
              <a:pPr algn="ctr">
                <a:lnSpc>
                  <a:spcPts val="2660"/>
                </a:lnSpc>
              </a:pPr>
              <a:endParaRPr/>
            </a:p>
          </p:txBody>
        </p:sp>
      </p:grpSp>
      <p:grpSp>
        <p:nvGrpSpPr>
          <p:cNvPr id="56" name="Group 56">
            <a:extLst>
              <a:ext uri="{FF2B5EF4-FFF2-40B4-BE49-F238E27FC236}">
                <a16:creationId xmlns:a16="http://schemas.microsoft.com/office/drawing/2014/main" id="{379C6B4E-C336-1C3F-3CA4-5CD82F76A906}"/>
              </a:ext>
            </a:extLst>
          </p:cNvPr>
          <p:cNvGrpSpPr/>
          <p:nvPr/>
        </p:nvGrpSpPr>
        <p:grpSpPr>
          <a:xfrm>
            <a:off x="-42358" y="-42358"/>
            <a:ext cx="556708" cy="556708"/>
            <a:chOff x="0" y="0"/>
            <a:chExt cx="812800" cy="812800"/>
          </a:xfrm>
        </p:grpSpPr>
        <p:sp>
          <p:nvSpPr>
            <p:cNvPr id="57" name="Freeform 57">
              <a:extLst>
                <a:ext uri="{FF2B5EF4-FFF2-40B4-BE49-F238E27FC236}">
                  <a16:creationId xmlns:a16="http://schemas.microsoft.com/office/drawing/2014/main" id="{3019C416-6F5C-5242-DA5A-B9E481F3E6BB}"/>
                </a:ext>
              </a:extLst>
            </p:cNvPr>
            <p:cNvSpPr/>
            <p:nvPr/>
          </p:nvSpPr>
          <p:spPr>
            <a:xfrm>
              <a:off x="0" y="0"/>
              <a:ext cx="812800" cy="812800"/>
            </a:xfrm>
            <a:custGeom>
              <a:avLst/>
              <a:gdLst/>
              <a:ahLst/>
              <a:cxnLst/>
              <a:rect l="l" t="t" r="r" b="b"/>
              <a:pathLst>
                <a:path w="812800" h="812800">
                  <a:moveTo>
                    <a:pt x="69533" y="0"/>
                  </a:moveTo>
                  <a:lnTo>
                    <a:pt x="743267" y="0"/>
                  </a:lnTo>
                  <a:cubicBezTo>
                    <a:pt x="761708" y="0"/>
                    <a:pt x="779394" y="7326"/>
                    <a:pt x="792434" y="20366"/>
                  </a:cubicBezTo>
                  <a:cubicBezTo>
                    <a:pt x="805474" y="33406"/>
                    <a:pt x="812800" y="51092"/>
                    <a:pt x="812800" y="69533"/>
                  </a:cubicBezTo>
                  <a:lnTo>
                    <a:pt x="812800" y="743267"/>
                  </a:lnTo>
                  <a:cubicBezTo>
                    <a:pt x="812800" y="761708"/>
                    <a:pt x="805474" y="779394"/>
                    <a:pt x="792434" y="792434"/>
                  </a:cubicBezTo>
                  <a:cubicBezTo>
                    <a:pt x="779394" y="805474"/>
                    <a:pt x="761708" y="812800"/>
                    <a:pt x="743267" y="812800"/>
                  </a:cubicBezTo>
                  <a:lnTo>
                    <a:pt x="69533" y="812800"/>
                  </a:lnTo>
                  <a:cubicBezTo>
                    <a:pt x="51092" y="812800"/>
                    <a:pt x="33406" y="805474"/>
                    <a:pt x="20366" y="792434"/>
                  </a:cubicBezTo>
                  <a:cubicBezTo>
                    <a:pt x="7326" y="779394"/>
                    <a:pt x="0" y="761708"/>
                    <a:pt x="0" y="743267"/>
                  </a:cubicBezTo>
                  <a:lnTo>
                    <a:pt x="0" y="69533"/>
                  </a:lnTo>
                  <a:cubicBezTo>
                    <a:pt x="0" y="51092"/>
                    <a:pt x="7326" y="33406"/>
                    <a:pt x="20366" y="20366"/>
                  </a:cubicBezTo>
                  <a:cubicBezTo>
                    <a:pt x="33406" y="7326"/>
                    <a:pt x="51092" y="0"/>
                    <a:pt x="69533" y="0"/>
                  </a:cubicBezTo>
                  <a:close/>
                </a:path>
              </a:pathLst>
            </a:custGeom>
            <a:solidFill>
              <a:srgbClr val="21B0C3"/>
            </a:solidFill>
          </p:spPr>
          <p:txBody>
            <a:bodyPr/>
            <a:lstStyle/>
            <a:p>
              <a:endParaRPr lang="LID4096"/>
            </a:p>
          </p:txBody>
        </p:sp>
        <p:sp>
          <p:nvSpPr>
            <p:cNvPr id="58" name="TextBox 58">
              <a:extLst>
                <a:ext uri="{FF2B5EF4-FFF2-40B4-BE49-F238E27FC236}">
                  <a16:creationId xmlns:a16="http://schemas.microsoft.com/office/drawing/2014/main" id="{00832524-680F-2BB2-E201-315680CF1D6D}"/>
                </a:ext>
              </a:extLst>
            </p:cNvPr>
            <p:cNvSpPr txBox="1"/>
            <p:nvPr/>
          </p:nvSpPr>
          <p:spPr>
            <a:xfrm>
              <a:off x="0" y="-38100"/>
              <a:ext cx="812800" cy="850900"/>
            </a:xfrm>
            <a:prstGeom prst="rect">
              <a:avLst/>
            </a:prstGeom>
          </p:spPr>
          <p:txBody>
            <a:bodyPr lIns="50800" tIns="50800" rIns="50800" bIns="50800" rtlCol="0" anchor="ctr"/>
            <a:lstStyle/>
            <a:p>
              <a:pPr algn="ctr">
                <a:lnSpc>
                  <a:spcPts val="2660"/>
                </a:lnSpc>
              </a:pPr>
              <a:endParaRPr/>
            </a:p>
          </p:txBody>
        </p:sp>
      </p:grpSp>
      <p:sp>
        <p:nvSpPr>
          <p:cNvPr id="59" name="TextBox 59">
            <a:extLst>
              <a:ext uri="{FF2B5EF4-FFF2-40B4-BE49-F238E27FC236}">
                <a16:creationId xmlns:a16="http://schemas.microsoft.com/office/drawing/2014/main" id="{A7414137-2943-5931-6BAD-92D376662E53}"/>
              </a:ext>
            </a:extLst>
          </p:cNvPr>
          <p:cNvSpPr txBox="1"/>
          <p:nvPr/>
        </p:nvSpPr>
        <p:spPr>
          <a:xfrm>
            <a:off x="1948284" y="2380550"/>
            <a:ext cx="2303374" cy="416268"/>
          </a:xfrm>
          <a:prstGeom prst="rect">
            <a:avLst/>
          </a:prstGeom>
        </p:spPr>
        <p:txBody>
          <a:bodyPr lIns="0" tIns="0" rIns="0" bIns="0" rtlCol="0" anchor="t">
            <a:spAutoFit/>
          </a:bodyPr>
          <a:lstStyle/>
          <a:p>
            <a:pPr algn="ctr">
              <a:lnSpc>
                <a:spcPts val="1668"/>
              </a:lnSpc>
            </a:pPr>
            <a:r>
              <a:rPr lang="en-US" sz="1191" b="1" dirty="0">
                <a:solidFill>
                  <a:srgbClr val="FFFFFF"/>
                </a:solidFill>
                <a:latin typeface="Verdana 2" panose="020B0604020202020204" charset="0"/>
                <a:ea typeface="Verdana 2" panose="020B0604020202020204" charset="0"/>
                <a:cs typeface="Verdana 2" panose="020B0604020202020204" charset="0"/>
                <a:sym typeface="Helvetica World Bold"/>
              </a:rPr>
              <a:t>FINANCEMENT DE L’ÉCONOMIE CIRCULAIRE</a:t>
            </a:r>
          </a:p>
        </p:txBody>
      </p:sp>
      <p:sp>
        <p:nvSpPr>
          <p:cNvPr id="60" name="TextBox 60">
            <a:extLst>
              <a:ext uri="{FF2B5EF4-FFF2-40B4-BE49-F238E27FC236}">
                <a16:creationId xmlns:a16="http://schemas.microsoft.com/office/drawing/2014/main" id="{56D9A2EE-F35E-188C-6393-758C2866EB72}"/>
              </a:ext>
            </a:extLst>
          </p:cNvPr>
          <p:cNvSpPr txBox="1"/>
          <p:nvPr/>
        </p:nvSpPr>
        <p:spPr>
          <a:xfrm>
            <a:off x="2009398" y="1935379"/>
            <a:ext cx="2303374" cy="223331"/>
          </a:xfrm>
          <a:prstGeom prst="rect">
            <a:avLst/>
          </a:prstGeom>
        </p:spPr>
        <p:txBody>
          <a:bodyPr lIns="0" tIns="0" rIns="0" bIns="0" rtlCol="0" anchor="t">
            <a:spAutoFit/>
          </a:bodyPr>
          <a:lstStyle/>
          <a:p>
            <a:pPr algn="ctr">
              <a:lnSpc>
                <a:spcPts val="1946"/>
              </a:lnSpc>
            </a:pPr>
            <a:r>
              <a:rPr lang="en-US" sz="1390" i="1" dirty="0">
                <a:solidFill>
                  <a:srgbClr val="FFFFFF"/>
                </a:solidFill>
                <a:latin typeface="Verdana 2" panose="020B0604020202020204" charset="0"/>
                <a:ea typeface="Verdana 2" panose="020B0604020202020204" charset="0"/>
                <a:cs typeface="Verdana 2" panose="020B0604020202020204" charset="0"/>
                <a:sym typeface="Helvetica World Italics"/>
              </a:rPr>
              <a:t>GROUPE 1</a:t>
            </a:r>
          </a:p>
        </p:txBody>
      </p:sp>
      <p:sp>
        <p:nvSpPr>
          <p:cNvPr id="61" name="TextBox 61">
            <a:extLst>
              <a:ext uri="{FF2B5EF4-FFF2-40B4-BE49-F238E27FC236}">
                <a16:creationId xmlns:a16="http://schemas.microsoft.com/office/drawing/2014/main" id="{DD2AFC80-2201-A411-7A70-863A6934D76A}"/>
              </a:ext>
            </a:extLst>
          </p:cNvPr>
          <p:cNvSpPr txBox="1"/>
          <p:nvPr/>
        </p:nvSpPr>
        <p:spPr>
          <a:xfrm>
            <a:off x="7805844" y="2386998"/>
            <a:ext cx="3171373" cy="416268"/>
          </a:xfrm>
          <a:prstGeom prst="rect">
            <a:avLst/>
          </a:prstGeom>
        </p:spPr>
        <p:txBody>
          <a:bodyPr lIns="0" tIns="0" rIns="0" bIns="0" rtlCol="0" anchor="t">
            <a:spAutoFit/>
          </a:bodyPr>
          <a:lstStyle/>
          <a:p>
            <a:pPr algn="ctr">
              <a:lnSpc>
                <a:spcPts val="1668"/>
              </a:lnSpc>
            </a:pPr>
            <a:r>
              <a:rPr lang="en-US" sz="1191" b="1">
                <a:solidFill>
                  <a:srgbClr val="FFFFFF"/>
                </a:solidFill>
                <a:latin typeface="Verdana 2" panose="020B0604020202020204" charset="0"/>
                <a:ea typeface="Verdana 2" panose="020B0604020202020204" charset="0"/>
                <a:cs typeface="Verdana 2" panose="020B0604020202020204" charset="0"/>
                <a:sym typeface="Helvetica World Bold"/>
              </a:rPr>
              <a:t>PROMOUVOIR DES POLITIQUES COMMERCIALES CIRCULAIRES</a:t>
            </a:r>
          </a:p>
        </p:txBody>
      </p:sp>
      <p:sp>
        <p:nvSpPr>
          <p:cNvPr id="62" name="TextBox 62">
            <a:extLst>
              <a:ext uri="{FF2B5EF4-FFF2-40B4-BE49-F238E27FC236}">
                <a16:creationId xmlns:a16="http://schemas.microsoft.com/office/drawing/2014/main" id="{3AE16F40-CB3E-636E-C041-953F57D33029}"/>
              </a:ext>
            </a:extLst>
          </p:cNvPr>
          <p:cNvSpPr txBox="1"/>
          <p:nvPr/>
        </p:nvSpPr>
        <p:spPr>
          <a:xfrm>
            <a:off x="8032177" y="1935379"/>
            <a:ext cx="2303374" cy="223331"/>
          </a:xfrm>
          <a:prstGeom prst="rect">
            <a:avLst/>
          </a:prstGeom>
        </p:spPr>
        <p:txBody>
          <a:bodyPr lIns="0" tIns="0" rIns="0" bIns="0" rtlCol="0" anchor="t">
            <a:spAutoFit/>
          </a:bodyPr>
          <a:lstStyle/>
          <a:p>
            <a:pPr algn="ctr">
              <a:lnSpc>
                <a:spcPts val="1946"/>
              </a:lnSpc>
            </a:pPr>
            <a:r>
              <a:rPr lang="en-US" sz="1390" i="1">
                <a:solidFill>
                  <a:srgbClr val="FFFFFF"/>
                </a:solidFill>
                <a:latin typeface="Verdana 2" panose="020B0604020202020204" charset="0"/>
                <a:ea typeface="Verdana 2" panose="020B0604020202020204" charset="0"/>
                <a:cs typeface="Verdana 2" panose="020B0604020202020204" charset="0"/>
                <a:sym typeface="Helvetica World Italics"/>
              </a:rPr>
              <a:t>GROUPE </a:t>
            </a:r>
            <a:r>
              <a:rPr lang="en-US" sz="1390">
                <a:solidFill>
                  <a:srgbClr val="FFFFFF"/>
                </a:solidFill>
                <a:latin typeface="Verdana 2" panose="020B0604020202020204" charset="0"/>
                <a:ea typeface="Verdana 2" panose="020B0604020202020204" charset="0"/>
                <a:cs typeface="Verdana 2" panose="020B0604020202020204" charset="0"/>
                <a:sym typeface="Helvetica World"/>
              </a:rPr>
              <a:t>3</a:t>
            </a:r>
          </a:p>
        </p:txBody>
      </p:sp>
      <p:sp>
        <p:nvSpPr>
          <p:cNvPr id="63" name="TextBox 63">
            <a:extLst>
              <a:ext uri="{FF2B5EF4-FFF2-40B4-BE49-F238E27FC236}">
                <a16:creationId xmlns:a16="http://schemas.microsoft.com/office/drawing/2014/main" id="{BC008715-3BBB-408C-585F-17449674B862}"/>
              </a:ext>
            </a:extLst>
          </p:cNvPr>
          <p:cNvSpPr txBox="1"/>
          <p:nvPr/>
        </p:nvSpPr>
        <p:spPr>
          <a:xfrm>
            <a:off x="4876830" y="2380550"/>
            <a:ext cx="2701894" cy="416268"/>
          </a:xfrm>
          <a:prstGeom prst="rect">
            <a:avLst/>
          </a:prstGeom>
        </p:spPr>
        <p:txBody>
          <a:bodyPr lIns="0" tIns="0" rIns="0" bIns="0" rtlCol="0" anchor="t">
            <a:spAutoFit/>
          </a:bodyPr>
          <a:lstStyle/>
          <a:p>
            <a:pPr algn="ctr">
              <a:lnSpc>
                <a:spcPts val="1668"/>
              </a:lnSpc>
            </a:pPr>
            <a:r>
              <a:rPr lang="en-US" sz="1191" b="1" dirty="0">
                <a:solidFill>
                  <a:srgbClr val="FFFFFF"/>
                </a:solidFill>
                <a:latin typeface="Verdana 2" panose="020B0604020202020204" charset="0"/>
                <a:ea typeface="Verdana 2" panose="020B0604020202020204" charset="0"/>
                <a:cs typeface="Verdana 2" panose="020B0604020202020204" charset="0"/>
                <a:sym typeface="Helvetica World Bold"/>
              </a:rPr>
              <a:t>SOUTIEN INSTITUTIONNEL, TECHNIQUE ET LÉGISLATIF</a:t>
            </a:r>
          </a:p>
        </p:txBody>
      </p:sp>
      <p:sp>
        <p:nvSpPr>
          <p:cNvPr id="64" name="TextBox 64">
            <a:extLst>
              <a:ext uri="{FF2B5EF4-FFF2-40B4-BE49-F238E27FC236}">
                <a16:creationId xmlns:a16="http://schemas.microsoft.com/office/drawing/2014/main" id="{C37E9529-5BBF-BF8B-E7B9-2D4C528905F4}"/>
              </a:ext>
            </a:extLst>
          </p:cNvPr>
          <p:cNvSpPr txBox="1"/>
          <p:nvPr/>
        </p:nvSpPr>
        <p:spPr>
          <a:xfrm>
            <a:off x="5076090" y="1935379"/>
            <a:ext cx="2303374" cy="223331"/>
          </a:xfrm>
          <a:prstGeom prst="rect">
            <a:avLst/>
          </a:prstGeom>
        </p:spPr>
        <p:txBody>
          <a:bodyPr lIns="0" tIns="0" rIns="0" bIns="0" rtlCol="0" anchor="t">
            <a:spAutoFit/>
          </a:bodyPr>
          <a:lstStyle/>
          <a:p>
            <a:pPr algn="ctr">
              <a:lnSpc>
                <a:spcPts val="1946"/>
              </a:lnSpc>
            </a:pPr>
            <a:r>
              <a:rPr lang="en-US" sz="1390" i="1">
                <a:solidFill>
                  <a:srgbClr val="FFFFFF"/>
                </a:solidFill>
                <a:latin typeface="Verdana 2" panose="020B0604020202020204" charset="0"/>
                <a:ea typeface="Verdana 2" panose="020B0604020202020204" charset="0"/>
                <a:cs typeface="Verdana 2" panose="020B0604020202020204" charset="0"/>
                <a:sym typeface="Helvetica World Italics"/>
              </a:rPr>
              <a:t>GROUPE 2 </a:t>
            </a:r>
          </a:p>
        </p:txBody>
      </p:sp>
      <p:sp>
        <p:nvSpPr>
          <p:cNvPr id="65" name="TextBox 65">
            <a:extLst>
              <a:ext uri="{FF2B5EF4-FFF2-40B4-BE49-F238E27FC236}">
                <a16:creationId xmlns:a16="http://schemas.microsoft.com/office/drawing/2014/main" id="{678502C5-95E1-6C62-03FB-F72C4E2C8E9B}"/>
              </a:ext>
            </a:extLst>
          </p:cNvPr>
          <p:cNvSpPr txBox="1"/>
          <p:nvPr/>
        </p:nvSpPr>
        <p:spPr>
          <a:xfrm>
            <a:off x="3319100" y="611179"/>
            <a:ext cx="11729527" cy="650240"/>
          </a:xfrm>
          <a:prstGeom prst="rect">
            <a:avLst/>
          </a:prstGeom>
        </p:spPr>
        <p:txBody>
          <a:bodyPr lIns="0" tIns="0" rIns="0" bIns="0" rtlCol="0" anchor="t">
            <a:spAutoFit/>
          </a:bodyPr>
          <a:lstStyle/>
          <a:p>
            <a:pPr algn="r">
              <a:lnSpc>
                <a:spcPts val="4900"/>
              </a:lnSpc>
            </a:pPr>
            <a:r>
              <a:rPr lang="en-US" sz="3500" b="1" spc="-115" dirty="0" err="1">
                <a:solidFill>
                  <a:srgbClr val="21B0C3"/>
                </a:solidFill>
                <a:latin typeface="Helvetica World Bold"/>
                <a:ea typeface="Helvetica World Bold"/>
                <a:cs typeface="Helvetica World Bold"/>
                <a:sym typeface="Helvetica World Bold"/>
              </a:rPr>
              <a:t>Répartition</a:t>
            </a:r>
            <a:r>
              <a:rPr lang="en-US" sz="3500" b="1" spc="-115" dirty="0">
                <a:solidFill>
                  <a:srgbClr val="21B0C3"/>
                </a:solidFill>
                <a:latin typeface="Helvetica World Bold"/>
                <a:ea typeface="Helvetica World Bold"/>
                <a:cs typeface="Helvetica World Bold"/>
                <a:sym typeface="Helvetica World Bold"/>
              </a:rPr>
              <a:t> des </a:t>
            </a:r>
            <a:r>
              <a:rPr lang="en-US" sz="3500" b="1" spc="-115" dirty="0" err="1">
                <a:solidFill>
                  <a:srgbClr val="21B0C3"/>
                </a:solidFill>
                <a:latin typeface="Helvetica World Bold"/>
                <a:ea typeface="Helvetica World Bold"/>
                <a:cs typeface="Helvetica World Bold"/>
                <a:sym typeface="Helvetica World Bold"/>
              </a:rPr>
              <a:t>groupes</a:t>
            </a:r>
            <a:r>
              <a:rPr lang="en-US" sz="3500" b="1" spc="-115" dirty="0">
                <a:solidFill>
                  <a:srgbClr val="21B0C3"/>
                </a:solidFill>
                <a:latin typeface="Helvetica World Bold"/>
                <a:ea typeface="Helvetica World Bold"/>
                <a:cs typeface="Helvetica World Bold"/>
                <a:sym typeface="Helvetica World Bold"/>
              </a:rPr>
              <a:t> - </a:t>
            </a:r>
            <a:r>
              <a:rPr lang="en-US" sz="3500" b="1" spc="-115" dirty="0" err="1">
                <a:solidFill>
                  <a:srgbClr val="21B0C3"/>
                </a:solidFill>
                <a:latin typeface="Helvetica World Bold"/>
                <a:ea typeface="Helvetica World Bold"/>
                <a:cs typeface="Helvetica World Bold"/>
                <a:sym typeface="Helvetica World Bold"/>
              </a:rPr>
              <a:t>Priorités</a:t>
            </a:r>
            <a:r>
              <a:rPr lang="en-US" sz="3500" b="1" spc="-115" dirty="0">
                <a:solidFill>
                  <a:srgbClr val="21B0C3"/>
                </a:solidFill>
                <a:latin typeface="Helvetica World Bold"/>
                <a:ea typeface="Helvetica World Bold"/>
                <a:cs typeface="Helvetica World Bold"/>
                <a:sym typeface="Helvetica World Bold"/>
              </a:rPr>
              <a:t> </a:t>
            </a:r>
            <a:r>
              <a:rPr lang="en-US" sz="3500" b="1" spc="-115" dirty="0" err="1">
                <a:solidFill>
                  <a:srgbClr val="21B0C3"/>
                </a:solidFill>
                <a:latin typeface="Helvetica World Bold"/>
                <a:ea typeface="Helvetica World Bold"/>
                <a:cs typeface="Helvetica World Bold"/>
                <a:sym typeface="Helvetica World Bold"/>
              </a:rPr>
              <a:t>stratégiques</a:t>
            </a:r>
            <a:r>
              <a:rPr lang="en-US" sz="3500" b="1" spc="-115" dirty="0">
                <a:solidFill>
                  <a:srgbClr val="21B0C3"/>
                </a:solidFill>
                <a:latin typeface="Helvetica World Bold"/>
                <a:ea typeface="Helvetica World Bold"/>
                <a:cs typeface="Helvetica World Bold"/>
                <a:sym typeface="Helvetica World Bold"/>
              </a:rPr>
              <a:t> du PAEC</a:t>
            </a:r>
          </a:p>
        </p:txBody>
      </p:sp>
      <p:grpSp>
        <p:nvGrpSpPr>
          <p:cNvPr id="66" name="Group 66">
            <a:extLst>
              <a:ext uri="{FF2B5EF4-FFF2-40B4-BE49-F238E27FC236}">
                <a16:creationId xmlns:a16="http://schemas.microsoft.com/office/drawing/2014/main" id="{5E3A7231-ADB0-18C3-DAD3-8C21545659FE}"/>
              </a:ext>
            </a:extLst>
          </p:cNvPr>
          <p:cNvGrpSpPr/>
          <p:nvPr/>
        </p:nvGrpSpPr>
        <p:grpSpPr>
          <a:xfrm>
            <a:off x="14219030" y="3139311"/>
            <a:ext cx="2920369" cy="3010492"/>
            <a:chOff x="0" y="0"/>
            <a:chExt cx="942400" cy="971482"/>
          </a:xfrm>
        </p:grpSpPr>
        <p:sp>
          <p:nvSpPr>
            <p:cNvPr id="67" name="Freeform 67">
              <a:extLst>
                <a:ext uri="{FF2B5EF4-FFF2-40B4-BE49-F238E27FC236}">
                  <a16:creationId xmlns:a16="http://schemas.microsoft.com/office/drawing/2014/main" id="{0215D953-0B19-CA86-F9B1-F2F5B5E20989}"/>
                </a:ext>
              </a:extLst>
            </p:cNvPr>
            <p:cNvSpPr/>
            <p:nvPr/>
          </p:nvSpPr>
          <p:spPr>
            <a:xfrm>
              <a:off x="0" y="0"/>
              <a:ext cx="942400" cy="971482"/>
            </a:xfrm>
            <a:custGeom>
              <a:avLst/>
              <a:gdLst/>
              <a:ahLst/>
              <a:cxnLst/>
              <a:rect l="l" t="t" r="r" b="b"/>
              <a:pathLst>
                <a:path w="942400" h="971482">
                  <a:moveTo>
                    <a:pt x="13255" y="0"/>
                  </a:moveTo>
                  <a:lnTo>
                    <a:pt x="929145" y="0"/>
                  </a:lnTo>
                  <a:cubicBezTo>
                    <a:pt x="936465" y="0"/>
                    <a:pt x="942400" y="5934"/>
                    <a:pt x="942400" y="13255"/>
                  </a:cubicBezTo>
                  <a:lnTo>
                    <a:pt x="942400" y="958227"/>
                  </a:lnTo>
                  <a:cubicBezTo>
                    <a:pt x="942400" y="965548"/>
                    <a:pt x="936465" y="971482"/>
                    <a:pt x="929145" y="971482"/>
                  </a:cubicBezTo>
                  <a:lnTo>
                    <a:pt x="13255" y="971482"/>
                  </a:lnTo>
                  <a:cubicBezTo>
                    <a:pt x="5934" y="971482"/>
                    <a:pt x="0" y="965548"/>
                    <a:pt x="0" y="958227"/>
                  </a:cubicBezTo>
                  <a:lnTo>
                    <a:pt x="0" y="13255"/>
                  </a:lnTo>
                  <a:cubicBezTo>
                    <a:pt x="0" y="5934"/>
                    <a:pt x="5934" y="0"/>
                    <a:pt x="13255" y="0"/>
                  </a:cubicBezTo>
                  <a:close/>
                </a:path>
              </a:pathLst>
            </a:custGeom>
            <a:solidFill>
              <a:srgbClr val="F6983C"/>
            </a:solidFill>
          </p:spPr>
          <p:txBody>
            <a:bodyPr/>
            <a:lstStyle/>
            <a:p>
              <a:endParaRPr lang="LID4096">
                <a:latin typeface="Verdana 2" panose="020B0604020202020204" charset="0"/>
                <a:ea typeface="Verdana 2" panose="020B0604020202020204" charset="0"/>
                <a:cs typeface="Verdana 2" panose="020B0604020202020204" charset="0"/>
              </a:endParaRPr>
            </a:p>
          </p:txBody>
        </p:sp>
        <p:sp>
          <p:nvSpPr>
            <p:cNvPr id="68" name="TextBox 68">
              <a:extLst>
                <a:ext uri="{FF2B5EF4-FFF2-40B4-BE49-F238E27FC236}">
                  <a16:creationId xmlns:a16="http://schemas.microsoft.com/office/drawing/2014/main" id="{7A1C60DC-9DC0-3EDF-9650-B132EE8CEDD1}"/>
                </a:ext>
              </a:extLst>
            </p:cNvPr>
            <p:cNvSpPr txBox="1"/>
            <p:nvPr/>
          </p:nvSpPr>
          <p:spPr>
            <a:xfrm>
              <a:off x="0" y="-38100"/>
              <a:ext cx="942400" cy="1009582"/>
            </a:xfrm>
            <a:prstGeom prst="rect">
              <a:avLst/>
            </a:prstGeom>
          </p:spPr>
          <p:txBody>
            <a:bodyPr lIns="50800" tIns="50800" rIns="50800" bIns="50800" rtlCol="0" anchor="ctr"/>
            <a:lstStyle/>
            <a:p>
              <a:pPr algn="ctr">
                <a:lnSpc>
                  <a:spcPts val="2660"/>
                </a:lnSpc>
              </a:pPr>
              <a:endParaRPr>
                <a:latin typeface="Verdana 2" panose="020B0604020202020204" charset="0"/>
                <a:ea typeface="Verdana 2" panose="020B0604020202020204" charset="0"/>
                <a:cs typeface="Verdana 2" panose="020B0604020202020204" charset="0"/>
              </a:endParaRPr>
            </a:p>
          </p:txBody>
        </p:sp>
      </p:grpSp>
      <p:grpSp>
        <p:nvGrpSpPr>
          <p:cNvPr id="69" name="Group 69">
            <a:extLst>
              <a:ext uri="{FF2B5EF4-FFF2-40B4-BE49-F238E27FC236}">
                <a16:creationId xmlns:a16="http://schemas.microsoft.com/office/drawing/2014/main" id="{F2625741-2AF3-9403-8D1A-3691425BD0FE}"/>
              </a:ext>
            </a:extLst>
          </p:cNvPr>
          <p:cNvGrpSpPr/>
          <p:nvPr/>
        </p:nvGrpSpPr>
        <p:grpSpPr>
          <a:xfrm>
            <a:off x="14219030" y="1564856"/>
            <a:ext cx="2920369" cy="1436149"/>
            <a:chOff x="0" y="0"/>
            <a:chExt cx="942400" cy="463444"/>
          </a:xfrm>
        </p:grpSpPr>
        <p:sp>
          <p:nvSpPr>
            <p:cNvPr id="70" name="Freeform 70">
              <a:extLst>
                <a:ext uri="{FF2B5EF4-FFF2-40B4-BE49-F238E27FC236}">
                  <a16:creationId xmlns:a16="http://schemas.microsoft.com/office/drawing/2014/main" id="{C41E19F2-CC2F-528A-6AE5-39BAD2B5FE13}"/>
                </a:ext>
              </a:extLst>
            </p:cNvPr>
            <p:cNvSpPr/>
            <p:nvPr/>
          </p:nvSpPr>
          <p:spPr>
            <a:xfrm>
              <a:off x="0" y="0"/>
              <a:ext cx="942400" cy="463444"/>
            </a:xfrm>
            <a:custGeom>
              <a:avLst/>
              <a:gdLst/>
              <a:ahLst/>
              <a:cxnLst/>
              <a:rect l="l" t="t" r="r" b="b"/>
              <a:pathLst>
                <a:path w="942400" h="463444">
                  <a:moveTo>
                    <a:pt x="39765" y="0"/>
                  </a:moveTo>
                  <a:lnTo>
                    <a:pt x="902635" y="0"/>
                  </a:lnTo>
                  <a:cubicBezTo>
                    <a:pt x="924596" y="0"/>
                    <a:pt x="942400" y="17803"/>
                    <a:pt x="942400" y="39765"/>
                  </a:cubicBezTo>
                  <a:lnTo>
                    <a:pt x="942400" y="423678"/>
                  </a:lnTo>
                  <a:cubicBezTo>
                    <a:pt x="942400" y="445640"/>
                    <a:pt x="924596" y="463444"/>
                    <a:pt x="902635" y="463444"/>
                  </a:cubicBezTo>
                  <a:lnTo>
                    <a:pt x="39765" y="463444"/>
                  </a:lnTo>
                  <a:cubicBezTo>
                    <a:pt x="29219" y="463444"/>
                    <a:pt x="19104" y="459254"/>
                    <a:pt x="11647" y="451797"/>
                  </a:cubicBezTo>
                  <a:cubicBezTo>
                    <a:pt x="4190" y="444339"/>
                    <a:pt x="0" y="434225"/>
                    <a:pt x="0" y="423678"/>
                  </a:cubicBezTo>
                  <a:lnTo>
                    <a:pt x="0" y="39765"/>
                  </a:lnTo>
                  <a:cubicBezTo>
                    <a:pt x="0" y="29219"/>
                    <a:pt x="4190" y="19104"/>
                    <a:pt x="11647" y="11647"/>
                  </a:cubicBezTo>
                  <a:cubicBezTo>
                    <a:pt x="19104" y="4190"/>
                    <a:pt x="29219" y="0"/>
                    <a:pt x="39765" y="0"/>
                  </a:cubicBezTo>
                  <a:close/>
                </a:path>
              </a:pathLst>
            </a:custGeom>
            <a:solidFill>
              <a:srgbClr val="21B0C3"/>
            </a:solidFill>
          </p:spPr>
          <p:txBody>
            <a:bodyPr/>
            <a:lstStyle/>
            <a:p>
              <a:endParaRPr lang="LID4096">
                <a:latin typeface="Verdana 2" panose="020B0604020202020204" charset="0"/>
                <a:ea typeface="Verdana 2" panose="020B0604020202020204" charset="0"/>
                <a:cs typeface="Verdana 2" panose="020B0604020202020204" charset="0"/>
              </a:endParaRPr>
            </a:p>
          </p:txBody>
        </p:sp>
        <p:sp>
          <p:nvSpPr>
            <p:cNvPr id="71" name="TextBox 71">
              <a:extLst>
                <a:ext uri="{FF2B5EF4-FFF2-40B4-BE49-F238E27FC236}">
                  <a16:creationId xmlns:a16="http://schemas.microsoft.com/office/drawing/2014/main" id="{DA818C10-46D9-EB0C-245D-186540D0FDCE}"/>
                </a:ext>
              </a:extLst>
            </p:cNvPr>
            <p:cNvSpPr txBox="1"/>
            <p:nvPr/>
          </p:nvSpPr>
          <p:spPr>
            <a:xfrm>
              <a:off x="0" y="-38100"/>
              <a:ext cx="942400" cy="501544"/>
            </a:xfrm>
            <a:prstGeom prst="rect">
              <a:avLst/>
            </a:prstGeom>
          </p:spPr>
          <p:txBody>
            <a:bodyPr lIns="50800" tIns="50800" rIns="50800" bIns="50800" rtlCol="0" anchor="ctr"/>
            <a:lstStyle/>
            <a:p>
              <a:pPr algn="ctr">
                <a:lnSpc>
                  <a:spcPts val="2660"/>
                </a:lnSpc>
              </a:pPr>
              <a:endParaRPr>
                <a:latin typeface="Verdana 2" panose="020B0604020202020204" charset="0"/>
                <a:ea typeface="Verdana 2" panose="020B0604020202020204" charset="0"/>
                <a:cs typeface="Verdana 2" panose="020B0604020202020204" charset="0"/>
              </a:endParaRPr>
            </a:p>
          </p:txBody>
        </p:sp>
      </p:grpSp>
      <p:sp>
        <p:nvSpPr>
          <p:cNvPr id="72" name="Freeform 72">
            <a:extLst>
              <a:ext uri="{FF2B5EF4-FFF2-40B4-BE49-F238E27FC236}">
                <a16:creationId xmlns:a16="http://schemas.microsoft.com/office/drawing/2014/main" id="{0C3218F4-9C22-6F4B-53D7-98509A09CA0A}"/>
              </a:ext>
            </a:extLst>
          </p:cNvPr>
          <p:cNvSpPr/>
          <p:nvPr/>
        </p:nvSpPr>
        <p:spPr>
          <a:xfrm>
            <a:off x="15579268" y="1624102"/>
            <a:ext cx="199894" cy="199894"/>
          </a:xfrm>
          <a:custGeom>
            <a:avLst/>
            <a:gdLst/>
            <a:ahLst/>
            <a:cxnLst/>
            <a:rect l="l" t="t" r="r" b="b"/>
            <a:pathLst>
              <a:path w="199894" h="199894">
                <a:moveTo>
                  <a:pt x="0" y="0"/>
                </a:moveTo>
                <a:lnTo>
                  <a:pt x="199894" y="0"/>
                </a:lnTo>
                <a:lnTo>
                  <a:pt x="199894" y="199894"/>
                </a:lnTo>
                <a:lnTo>
                  <a:pt x="0" y="1998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ID4096">
              <a:latin typeface="Verdana 2" panose="020B0604020202020204" charset="0"/>
              <a:ea typeface="Verdana 2" panose="020B0604020202020204" charset="0"/>
              <a:cs typeface="Verdana 2" panose="020B0604020202020204" charset="0"/>
            </a:endParaRPr>
          </a:p>
        </p:txBody>
      </p:sp>
      <p:grpSp>
        <p:nvGrpSpPr>
          <p:cNvPr id="73" name="Group 73">
            <a:extLst>
              <a:ext uri="{FF2B5EF4-FFF2-40B4-BE49-F238E27FC236}">
                <a16:creationId xmlns:a16="http://schemas.microsoft.com/office/drawing/2014/main" id="{5C0AC4DF-5B1C-1B16-4D17-476CA8257C72}"/>
              </a:ext>
            </a:extLst>
          </p:cNvPr>
          <p:cNvGrpSpPr/>
          <p:nvPr/>
        </p:nvGrpSpPr>
        <p:grpSpPr>
          <a:xfrm>
            <a:off x="14219030" y="2715375"/>
            <a:ext cx="2920369" cy="436832"/>
            <a:chOff x="0" y="0"/>
            <a:chExt cx="942400" cy="140965"/>
          </a:xfrm>
        </p:grpSpPr>
        <p:sp>
          <p:nvSpPr>
            <p:cNvPr id="74" name="Freeform 74">
              <a:extLst>
                <a:ext uri="{FF2B5EF4-FFF2-40B4-BE49-F238E27FC236}">
                  <a16:creationId xmlns:a16="http://schemas.microsoft.com/office/drawing/2014/main" id="{D4C95662-C324-A29F-13A4-89A68A62DDB9}"/>
                </a:ext>
              </a:extLst>
            </p:cNvPr>
            <p:cNvSpPr/>
            <p:nvPr/>
          </p:nvSpPr>
          <p:spPr>
            <a:xfrm>
              <a:off x="0" y="0"/>
              <a:ext cx="942400" cy="140965"/>
            </a:xfrm>
            <a:custGeom>
              <a:avLst/>
              <a:gdLst/>
              <a:ahLst/>
              <a:cxnLst/>
              <a:rect l="l" t="t" r="r" b="b"/>
              <a:pathLst>
                <a:path w="942400" h="140965">
                  <a:moveTo>
                    <a:pt x="0" y="0"/>
                  </a:moveTo>
                  <a:lnTo>
                    <a:pt x="942400" y="0"/>
                  </a:lnTo>
                  <a:lnTo>
                    <a:pt x="942400" y="140965"/>
                  </a:lnTo>
                  <a:lnTo>
                    <a:pt x="0" y="140965"/>
                  </a:lnTo>
                  <a:close/>
                </a:path>
              </a:pathLst>
            </a:custGeom>
            <a:solidFill>
              <a:srgbClr val="21B0C3"/>
            </a:solidFill>
          </p:spPr>
          <p:txBody>
            <a:bodyPr/>
            <a:lstStyle/>
            <a:p>
              <a:endParaRPr lang="LID4096">
                <a:latin typeface="Verdana 2" panose="020B0604020202020204" charset="0"/>
                <a:ea typeface="Verdana 2" panose="020B0604020202020204" charset="0"/>
                <a:cs typeface="Verdana 2" panose="020B0604020202020204" charset="0"/>
              </a:endParaRPr>
            </a:p>
          </p:txBody>
        </p:sp>
        <p:sp>
          <p:nvSpPr>
            <p:cNvPr id="75" name="TextBox 75">
              <a:extLst>
                <a:ext uri="{FF2B5EF4-FFF2-40B4-BE49-F238E27FC236}">
                  <a16:creationId xmlns:a16="http://schemas.microsoft.com/office/drawing/2014/main" id="{408932DE-2A8A-8883-AD5D-62F75BD1D8C7}"/>
                </a:ext>
              </a:extLst>
            </p:cNvPr>
            <p:cNvSpPr txBox="1"/>
            <p:nvPr/>
          </p:nvSpPr>
          <p:spPr>
            <a:xfrm>
              <a:off x="0" y="-38100"/>
              <a:ext cx="942400" cy="179065"/>
            </a:xfrm>
            <a:prstGeom prst="rect">
              <a:avLst/>
            </a:prstGeom>
          </p:spPr>
          <p:txBody>
            <a:bodyPr lIns="50800" tIns="50800" rIns="50800" bIns="50800" rtlCol="0" anchor="ctr"/>
            <a:lstStyle/>
            <a:p>
              <a:pPr algn="ctr">
                <a:lnSpc>
                  <a:spcPts val="2660"/>
                </a:lnSpc>
              </a:pPr>
              <a:endParaRPr>
                <a:latin typeface="Verdana 2" panose="020B0604020202020204" charset="0"/>
                <a:ea typeface="Verdana 2" panose="020B0604020202020204" charset="0"/>
                <a:cs typeface="Verdana 2" panose="020B0604020202020204" charset="0"/>
              </a:endParaRPr>
            </a:p>
          </p:txBody>
        </p:sp>
      </p:grpSp>
      <p:grpSp>
        <p:nvGrpSpPr>
          <p:cNvPr id="76" name="Group 76">
            <a:extLst>
              <a:ext uri="{FF2B5EF4-FFF2-40B4-BE49-F238E27FC236}">
                <a16:creationId xmlns:a16="http://schemas.microsoft.com/office/drawing/2014/main" id="{6B7F6E51-16A3-6316-24C0-D781DAA319CA}"/>
              </a:ext>
            </a:extLst>
          </p:cNvPr>
          <p:cNvGrpSpPr/>
          <p:nvPr/>
        </p:nvGrpSpPr>
        <p:grpSpPr>
          <a:xfrm>
            <a:off x="11090755" y="3152207"/>
            <a:ext cx="2920369" cy="2997595"/>
            <a:chOff x="0" y="0"/>
            <a:chExt cx="942400" cy="967321"/>
          </a:xfrm>
        </p:grpSpPr>
        <p:sp>
          <p:nvSpPr>
            <p:cNvPr id="77" name="Freeform 77">
              <a:extLst>
                <a:ext uri="{FF2B5EF4-FFF2-40B4-BE49-F238E27FC236}">
                  <a16:creationId xmlns:a16="http://schemas.microsoft.com/office/drawing/2014/main" id="{3D105D6C-89A4-C584-85AB-65D7745AA306}"/>
                </a:ext>
              </a:extLst>
            </p:cNvPr>
            <p:cNvSpPr/>
            <p:nvPr/>
          </p:nvSpPr>
          <p:spPr>
            <a:xfrm>
              <a:off x="0" y="0"/>
              <a:ext cx="942400" cy="967321"/>
            </a:xfrm>
            <a:custGeom>
              <a:avLst/>
              <a:gdLst/>
              <a:ahLst/>
              <a:cxnLst/>
              <a:rect l="l" t="t" r="r" b="b"/>
              <a:pathLst>
                <a:path w="942400" h="967321">
                  <a:moveTo>
                    <a:pt x="13255" y="0"/>
                  </a:moveTo>
                  <a:lnTo>
                    <a:pt x="929145" y="0"/>
                  </a:lnTo>
                  <a:cubicBezTo>
                    <a:pt x="936465" y="0"/>
                    <a:pt x="942400" y="5934"/>
                    <a:pt x="942400" y="13255"/>
                  </a:cubicBezTo>
                  <a:lnTo>
                    <a:pt x="942400" y="954066"/>
                  </a:lnTo>
                  <a:cubicBezTo>
                    <a:pt x="942400" y="961386"/>
                    <a:pt x="936465" y="967321"/>
                    <a:pt x="929145" y="967321"/>
                  </a:cubicBezTo>
                  <a:lnTo>
                    <a:pt x="13255" y="967321"/>
                  </a:lnTo>
                  <a:cubicBezTo>
                    <a:pt x="5934" y="967321"/>
                    <a:pt x="0" y="961386"/>
                    <a:pt x="0" y="954066"/>
                  </a:cubicBezTo>
                  <a:lnTo>
                    <a:pt x="0" y="13255"/>
                  </a:lnTo>
                  <a:cubicBezTo>
                    <a:pt x="0" y="5934"/>
                    <a:pt x="5934" y="0"/>
                    <a:pt x="13255" y="0"/>
                  </a:cubicBezTo>
                  <a:close/>
                </a:path>
              </a:pathLst>
            </a:custGeom>
            <a:solidFill>
              <a:srgbClr val="F6983C"/>
            </a:solidFill>
          </p:spPr>
          <p:txBody>
            <a:bodyPr/>
            <a:lstStyle/>
            <a:p>
              <a:endParaRPr lang="LID4096">
                <a:latin typeface="Verdana 2" panose="020B0604020202020204" charset="0"/>
                <a:ea typeface="Verdana 2" panose="020B0604020202020204" charset="0"/>
                <a:cs typeface="Verdana 2" panose="020B0604020202020204" charset="0"/>
              </a:endParaRPr>
            </a:p>
          </p:txBody>
        </p:sp>
        <p:sp>
          <p:nvSpPr>
            <p:cNvPr id="78" name="TextBox 78">
              <a:extLst>
                <a:ext uri="{FF2B5EF4-FFF2-40B4-BE49-F238E27FC236}">
                  <a16:creationId xmlns:a16="http://schemas.microsoft.com/office/drawing/2014/main" id="{07AF4D20-271F-A8FD-06C6-617BFBBBFE16}"/>
                </a:ext>
              </a:extLst>
            </p:cNvPr>
            <p:cNvSpPr txBox="1"/>
            <p:nvPr/>
          </p:nvSpPr>
          <p:spPr>
            <a:xfrm>
              <a:off x="0" y="-38100"/>
              <a:ext cx="942400" cy="1005421"/>
            </a:xfrm>
            <a:prstGeom prst="rect">
              <a:avLst/>
            </a:prstGeom>
          </p:spPr>
          <p:txBody>
            <a:bodyPr lIns="50800" tIns="50800" rIns="50800" bIns="50800" rtlCol="0" anchor="ctr"/>
            <a:lstStyle/>
            <a:p>
              <a:pPr algn="ctr">
                <a:lnSpc>
                  <a:spcPts val="2660"/>
                </a:lnSpc>
              </a:pPr>
              <a:endParaRPr>
                <a:latin typeface="Verdana 2" panose="020B0604020202020204" charset="0"/>
                <a:ea typeface="Verdana 2" panose="020B0604020202020204" charset="0"/>
                <a:cs typeface="Verdana 2" panose="020B0604020202020204" charset="0"/>
              </a:endParaRPr>
            </a:p>
          </p:txBody>
        </p:sp>
      </p:grpSp>
      <p:grpSp>
        <p:nvGrpSpPr>
          <p:cNvPr id="79" name="Group 79">
            <a:extLst>
              <a:ext uri="{FF2B5EF4-FFF2-40B4-BE49-F238E27FC236}">
                <a16:creationId xmlns:a16="http://schemas.microsoft.com/office/drawing/2014/main" id="{4666F8E5-0DBC-3285-7679-E99F3A93B85C}"/>
              </a:ext>
            </a:extLst>
          </p:cNvPr>
          <p:cNvGrpSpPr/>
          <p:nvPr/>
        </p:nvGrpSpPr>
        <p:grpSpPr>
          <a:xfrm>
            <a:off x="11090755" y="1558408"/>
            <a:ext cx="2920369" cy="1436149"/>
            <a:chOff x="0" y="0"/>
            <a:chExt cx="942400" cy="463444"/>
          </a:xfrm>
        </p:grpSpPr>
        <p:sp>
          <p:nvSpPr>
            <p:cNvPr id="80" name="Freeform 80">
              <a:extLst>
                <a:ext uri="{FF2B5EF4-FFF2-40B4-BE49-F238E27FC236}">
                  <a16:creationId xmlns:a16="http://schemas.microsoft.com/office/drawing/2014/main" id="{5F4AB7B5-6F2B-2D1F-5700-EAEE74101A97}"/>
                </a:ext>
              </a:extLst>
            </p:cNvPr>
            <p:cNvSpPr/>
            <p:nvPr/>
          </p:nvSpPr>
          <p:spPr>
            <a:xfrm>
              <a:off x="0" y="0"/>
              <a:ext cx="942400" cy="463444"/>
            </a:xfrm>
            <a:custGeom>
              <a:avLst/>
              <a:gdLst/>
              <a:ahLst/>
              <a:cxnLst/>
              <a:rect l="l" t="t" r="r" b="b"/>
              <a:pathLst>
                <a:path w="942400" h="463444">
                  <a:moveTo>
                    <a:pt x="39765" y="0"/>
                  </a:moveTo>
                  <a:lnTo>
                    <a:pt x="902635" y="0"/>
                  </a:lnTo>
                  <a:cubicBezTo>
                    <a:pt x="924596" y="0"/>
                    <a:pt x="942400" y="17803"/>
                    <a:pt x="942400" y="39765"/>
                  </a:cubicBezTo>
                  <a:lnTo>
                    <a:pt x="942400" y="423678"/>
                  </a:lnTo>
                  <a:cubicBezTo>
                    <a:pt x="942400" y="445640"/>
                    <a:pt x="924596" y="463444"/>
                    <a:pt x="902635" y="463444"/>
                  </a:cubicBezTo>
                  <a:lnTo>
                    <a:pt x="39765" y="463444"/>
                  </a:lnTo>
                  <a:cubicBezTo>
                    <a:pt x="29219" y="463444"/>
                    <a:pt x="19104" y="459254"/>
                    <a:pt x="11647" y="451797"/>
                  </a:cubicBezTo>
                  <a:cubicBezTo>
                    <a:pt x="4190" y="444339"/>
                    <a:pt x="0" y="434225"/>
                    <a:pt x="0" y="423678"/>
                  </a:cubicBezTo>
                  <a:lnTo>
                    <a:pt x="0" y="39765"/>
                  </a:lnTo>
                  <a:cubicBezTo>
                    <a:pt x="0" y="29219"/>
                    <a:pt x="4190" y="19104"/>
                    <a:pt x="11647" y="11647"/>
                  </a:cubicBezTo>
                  <a:cubicBezTo>
                    <a:pt x="19104" y="4190"/>
                    <a:pt x="29219" y="0"/>
                    <a:pt x="39765" y="0"/>
                  </a:cubicBezTo>
                  <a:close/>
                </a:path>
              </a:pathLst>
            </a:custGeom>
            <a:solidFill>
              <a:srgbClr val="21B0C3"/>
            </a:solidFill>
          </p:spPr>
          <p:txBody>
            <a:bodyPr/>
            <a:lstStyle/>
            <a:p>
              <a:endParaRPr lang="LID4096">
                <a:latin typeface="Verdana 2" panose="020B0604020202020204" charset="0"/>
                <a:ea typeface="Verdana 2" panose="020B0604020202020204" charset="0"/>
                <a:cs typeface="Verdana 2" panose="020B0604020202020204" charset="0"/>
              </a:endParaRPr>
            </a:p>
          </p:txBody>
        </p:sp>
        <p:sp>
          <p:nvSpPr>
            <p:cNvPr id="81" name="TextBox 81">
              <a:extLst>
                <a:ext uri="{FF2B5EF4-FFF2-40B4-BE49-F238E27FC236}">
                  <a16:creationId xmlns:a16="http://schemas.microsoft.com/office/drawing/2014/main" id="{4722197D-D39C-E693-BEDA-41B36073C01A}"/>
                </a:ext>
              </a:extLst>
            </p:cNvPr>
            <p:cNvSpPr txBox="1"/>
            <p:nvPr/>
          </p:nvSpPr>
          <p:spPr>
            <a:xfrm>
              <a:off x="0" y="-38100"/>
              <a:ext cx="942400" cy="501544"/>
            </a:xfrm>
            <a:prstGeom prst="rect">
              <a:avLst/>
            </a:prstGeom>
          </p:spPr>
          <p:txBody>
            <a:bodyPr lIns="50800" tIns="50800" rIns="50800" bIns="50800" rtlCol="0" anchor="ctr"/>
            <a:lstStyle/>
            <a:p>
              <a:pPr algn="ctr">
                <a:lnSpc>
                  <a:spcPts val="2660"/>
                </a:lnSpc>
              </a:pPr>
              <a:endParaRPr>
                <a:latin typeface="Verdana 2" panose="020B0604020202020204" charset="0"/>
                <a:ea typeface="Verdana 2" panose="020B0604020202020204" charset="0"/>
                <a:cs typeface="Verdana 2" panose="020B0604020202020204" charset="0"/>
              </a:endParaRPr>
            </a:p>
          </p:txBody>
        </p:sp>
      </p:grpSp>
      <p:sp>
        <p:nvSpPr>
          <p:cNvPr id="82" name="Freeform 82">
            <a:extLst>
              <a:ext uri="{FF2B5EF4-FFF2-40B4-BE49-F238E27FC236}">
                <a16:creationId xmlns:a16="http://schemas.microsoft.com/office/drawing/2014/main" id="{FDFA3F16-16A0-CD13-398B-9844100855B2}"/>
              </a:ext>
            </a:extLst>
          </p:cNvPr>
          <p:cNvSpPr/>
          <p:nvPr/>
        </p:nvSpPr>
        <p:spPr>
          <a:xfrm>
            <a:off x="12450993" y="1624102"/>
            <a:ext cx="199894" cy="199894"/>
          </a:xfrm>
          <a:custGeom>
            <a:avLst/>
            <a:gdLst/>
            <a:ahLst/>
            <a:cxnLst/>
            <a:rect l="l" t="t" r="r" b="b"/>
            <a:pathLst>
              <a:path w="199894" h="199894">
                <a:moveTo>
                  <a:pt x="0" y="0"/>
                </a:moveTo>
                <a:lnTo>
                  <a:pt x="199894" y="0"/>
                </a:lnTo>
                <a:lnTo>
                  <a:pt x="199894" y="199894"/>
                </a:lnTo>
                <a:lnTo>
                  <a:pt x="0" y="1998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ID4096">
              <a:latin typeface="Verdana 2" panose="020B0604020202020204" charset="0"/>
              <a:ea typeface="Verdana 2" panose="020B0604020202020204" charset="0"/>
              <a:cs typeface="Verdana 2" panose="020B0604020202020204" charset="0"/>
            </a:endParaRPr>
          </a:p>
        </p:txBody>
      </p:sp>
      <p:grpSp>
        <p:nvGrpSpPr>
          <p:cNvPr id="83" name="Group 83">
            <a:extLst>
              <a:ext uri="{FF2B5EF4-FFF2-40B4-BE49-F238E27FC236}">
                <a16:creationId xmlns:a16="http://schemas.microsoft.com/office/drawing/2014/main" id="{3CA4F8A4-E563-4D96-D6F2-3A8D3DC3BF7C}"/>
              </a:ext>
            </a:extLst>
          </p:cNvPr>
          <p:cNvGrpSpPr/>
          <p:nvPr/>
        </p:nvGrpSpPr>
        <p:grpSpPr>
          <a:xfrm>
            <a:off x="11090755" y="2708927"/>
            <a:ext cx="2920369" cy="436832"/>
            <a:chOff x="0" y="0"/>
            <a:chExt cx="942400" cy="140965"/>
          </a:xfrm>
        </p:grpSpPr>
        <p:sp>
          <p:nvSpPr>
            <p:cNvPr id="84" name="Freeform 84">
              <a:extLst>
                <a:ext uri="{FF2B5EF4-FFF2-40B4-BE49-F238E27FC236}">
                  <a16:creationId xmlns:a16="http://schemas.microsoft.com/office/drawing/2014/main" id="{4A81C521-1E84-28A2-3A98-55901386C040}"/>
                </a:ext>
              </a:extLst>
            </p:cNvPr>
            <p:cNvSpPr/>
            <p:nvPr/>
          </p:nvSpPr>
          <p:spPr>
            <a:xfrm>
              <a:off x="0" y="0"/>
              <a:ext cx="942400" cy="140965"/>
            </a:xfrm>
            <a:custGeom>
              <a:avLst/>
              <a:gdLst/>
              <a:ahLst/>
              <a:cxnLst/>
              <a:rect l="l" t="t" r="r" b="b"/>
              <a:pathLst>
                <a:path w="942400" h="140965">
                  <a:moveTo>
                    <a:pt x="0" y="0"/>
                  </a:moveTo>
                  <a:lnTo>
                    <a:pt x="942400" y="0"/>
                  </a:lnTo>
                  <a:lnTo>
                    <a:pt x="942400" y="140965"/>
                  </a:lnTo>
                  <a:lnTo>
                    <a:pt x="0" y="140965"/>
                  </a:lnTo>
                  <a:close/>
                </a:path>
              </a:pathLst>
            </a:custGeom>
            <a:solidFill>
              <a:srgbClr val="21B0C3"/>
            </a:solidFill>
          </p:spPr>
          <p:txBody>
            <a:bodyPr/>
            <a:lstStyle/>
            <a:p>
              <a:endParaRPr lang="LID4096">
                <a:latin typeface="Verdana 2" panose="020B0604020202020204" charset="0"/>
                <a:ea typeface="Verdana 2" panose="020B0604020202020204" charset="0"/>
                <a:cs typeface="Verdana 2" panose="020B0604020202020204" charset="0"/>
              </a:endParaRPr>
            </a:p>
          </p:txBody>
        </p:sp>
        <p:sp>
          <p:nvSpPr>
            <p:cNvPr id="85" name="TextBox 85">
              <a:extLst>
                <a:ext uri="{FF2B5EF4-FFF2-40B4-BE49-F238E27FC236}">
                  <a16:creationId xmlns:a16="http://schemas.microsoft.com/office/drawing/2014/main" id="{85620B29-716E-D6ED-A5E0-C5741C5EF832}"/>
                </a:ext>
              </a:extLst>
            </p:cNvPr>
            <p:cNvSpPr txBox="1"/>
            <p:nvPr/>
          </p:nvSpPr>
          <p:spPr>
            <a:xfrm>
              <a:off x="0" y="-38100"/>
              <a:ext cx="942400" cy="179065"/>
            </a:xfrm>
            <a:prstGeom prst="rect">
              <a:avLst/>
            </a:prstGeom>
          </p:spPr>
          <p:txBody>
            <a:bodyPr lIns="50800" tIns="50800" rIns="50800" bIns="50800" rtlCol="0" anchor="ctr"/>
            <a:lstStyle/>
            <a:p>
              <a:pPr algn="ctr">
                <a:lnSpc>
                  <a:spcPts val="2660"/>
                </a:lnSpc>
              </a:pPr>
              <a:endParaRPr>
                <a:latin typeface="Verdana 2" panose="020B0604020202020204" charset="0"/>
                <a:ea typeface="Verdana 2" panose="020B0604020202020204" charset="0"/>
                <a:cs typeface="Verdana 2" panose="020B0604020202020204" charset="0"/>
              </a:endParaRPr>
            </a:p>
          </p:txBody>
        </p:sp>
      </p:grpSp>
      <p:sp>
        <p:nvSpPr>
          <p:cNvPr id="86" name="TextBox 86">
            <a:extLst>
              <a:ext uri="{FF2B5EF4-FFF2-40B4-BE49-F238E27FC236}">
                <a16:creationId xmlns:a16="http://schemas.microsoft.com/office/drawing/2014/main" id="{B8272E87-22BC-318B-33AB-67C67C6CE56D}"/>
              </a:ext>
            </a:extLst>
          </p:cNvPr>
          <p:cNvSpPr txBox="1"/>
          <p:nvPr/>
        </p:nvSpPr>
        <p:spPr>
          <a:xfrm>
            <a:off x="14228614" y="2310676"/>
            <a:ext cx="2901200" cy="658644"/>
          </a:xfrm>
          <a:prstGeom prst="rect">
            <a:avLst/>
          </a:prstGeom>
        </p:spPr>
        <p:txBody>
          <a:bodyPr lIns="0" tIns="0" rIns="0" bIns="0" rtlCol="0" anchor="t">
            <a:spAutoFit/>
          </a:bodyPr>
          <a:lstStyle/>
          <a:p>
            <a:pPr algn="ctr">
              <a:lnSpc>
                <a:spcPts val="1668"/>
              </a:lnSpc>
            </a:pPr>
            <a:r>
              <a:rPr lang="en-US" sz="1191" b="1">
                <a:solidFill>
                  <a:srgbClr val="FFFFFF"/>
                </a:solidFill>
                <a:latin typeface="Verdana 2" panose="020B0604020202020204" charset="0"/>
                <a:ea typeface="Verdana 2" panose="020B0604020202020204" charset="0"/>
                <a:cs typeface="Verdana 2" panose="020B0604020202020204" charset="0"/>
                <a:sym typeface="Helvetica World Bold"/>
              </a:rPr>
              <a:t>PROMOUVOIR DES INITIATIVES DE SENSIBILISATION, DE PLAIDOYER ET DE RENFORCEMENT DES CAPACITÉS</a:t>
            </a:r>
          </a:p>
        </p:txBody>
      </p:sp>
      <p:sp>
        <p:nvSpPr>
          <p:cNvPr id="87" name="TextBox 87">
            <a:extLst>
              <a:ext uri="{FF2B5EF4-FFF2-40B4-BE49-F238E27FC236}">
                <a16:creationId xmlns:a16="http://schemas.microsoft.com/office/drawing/2014/main" id="{AA635BC5-A603-00A5-5FE4-087AE5E5E403}"/>
              </a:ext>
            </a:extLst>
          </p:cNvPr>
          <p:cNvSpPr txBox="1"/>
          <p:nvPr/>
        </p:nvSpPr>
        <p:spPr>
          <a:xfrm>
            <a:off x="14465274" y="1935379"/>
            <a:ext cx="2303374" cy="223331"/>
          </a:xfrm>
          <a:prstGeom prst="rect">
            <a:avLst/>
          </a:prstGeom>
        </p:spPr>
        <p:txBody>
          <a:bodyPr lIns="0" tIns="0" rIns="0" bIns="0" rtlCol="0" anchor="t">
            <a:spAutoFit/>
          </a:bodyPr>
          <a:lstStyle/>
          <a:p>
            <a:pPr algn="ctr">
              <a:lnSpc>
                <a:spcPts val="1946"/>
              </a:lnSpc>
            </a:pPr>
            <a:r>
              <a:rPr lang="en-US" sz="1390" i="1">
                <a:solidFill>
                  <a:srgbClr val="FFFFFF"/>
                </a:solidFill>
                <a:latin typeface="Verdana 2" panose="020B0604020202020204" charset="0"/>
                <a:ea typeface="Verdana 2" panose="020B0604020202020204" charset="0"/>
                <a:cs typeface="Verdana 2" panose="020B0604020202020204" charset="0"/>
                <a:sym typeface="Helvetica World Italics"/>
              </a:rPr>
              <a:t>GROUPE 5</a:t>
            </a:r>
          </a:p>
        </p:txBody>
      </p:sp>
      <p:sp>
        <p:nvSpPr>
          <p:cNvPr id="88" name="TextBox 88">
            <a:extLst>
              <a:ext uri="{FF2B5EF4-FFF2-40B4-BE49-F238E27FC236}">
                <a16:creationId xmlns:a16="http://schemas.microsoft.com/office/drawing/2014/main" id="{3B563920-C7FD-F948-F79F-2DA6D871FD99}"/>
              </a:ext>
            </a:extLst>
          </p:cNvPr>
          <p:cNvSpPr txBox="1"/>
          <p:nvPr/>
        </p:nvSpPr>
        <p:spPr>
          <a:xfrm>
            <a:off x="11149697" y="2310676"/>
            <a:ext cx="2806832" cy="658644"/>
          </a:xfrm>
          <a:prstGeom prst="rect">
            <a:avLst/>
          </a:prstGeom>
        </p:spPr>
        <p:txBody>
          <a:bodyPr lIns="0" tIns="0" rIns="0" bIns="0" rtlCol="0" anchor="t">
            <a:spAutoFit/>
          </a:bodyPr>
          <a:lstStyle/>
          <a:p>
            <a:pPr algn="ctr">
              <a:lnSpc>
                <a:spcPts val="1668"/>
              </a:lnSpc>
            </a:pPr>
            <a:r>
              <a:rPr lang="en-US" sz="1191" b="1">
                <a:solidFill>
                  <a:srgbClr val="FFFFFF"/>
                </a:solidFill>
                <a:latin typeface="Verdana 2" panose="020B0604020202020204" charset="0"/>
                <a:ea typeface="Verdana 2" panose="020B0604020202020204" charset="0"/>
                <a:cs typeface="Verdana 2" panose="020B0604020202020204" charset="0"/>
                <a:sym typeface="Helvetica World Bold"/>
              </a:rPr>
              <a:t>AMÉLIORER LE SYSTÈME DE COLLECTE ET DE SURVEILLANCE DES DONNÉES</a:t>
            </a:r>
          </a:p>
        </p:txBody>
      </p:sp>
      <p:sp>
        <p:nvSpPr>
          <p:cNvPr id="89" name="TextBox 89">
            <a:extLst>
              <a:ext uri="{FF2B5EF4-FFF2-40B4-BE49-F238E27FC236}">
                <a16:creationId xmlns:a16="http://schemas.microsoft.com/office/drawing/2014/main" id="{77B07236-F14E-414D-5D86-11798732366C}"/>
              </a:ext>
            </a:extLst>
          </p:cNvPr>
          <p:cNvSpPr txBox="1"/>
          <p:nvPr/>
        </p:nvSpPr>
        <p:spPr>
          <a:xfrm>
            <a:off x="11489068" y="1935379"/>
            <a:ext cx="2303374" cy="223331"/>
          </a:xfrm>
          <a:prstGeom prst="rect">
            <a:avLst/>
          </a:prstGeom>
        </p:spPr>
        <p:txBody>
          <a:bodyPr lIns="0" tIns="0" rIns="0" bIns="0" rtlCol="0" anchor="t">
            <a:spAutoFit/>
          </a:bodyPr>
          <a:lstStyle/>
          <a:p>
            <a:pPr algn="ctr">
              <a:lnSpc>
                <a:spcPts val="1946"/>
              </a:lnSpc>
            </a:pPr>
            <a:r>
              <a:rPr lang="en-US" sz="1390" i="1">
                <a:solidFill>
                  <a:srgbClr val="FFFFFF"/>
                </a:solidFill>
                <a:latin typeface="Verdana 2" panose="020B0604020202020204" charset="0"/>
                <a:ea typeface="Verdana 2" panose="020B0604020202020204" charset="0"/>
                <a:cs typeface="Verdana 2" panose="020B0604020202020204" charset="0"/>
                <a:sym typeface="Helvetica World Italics"/>
              </a:rPr>
              <a:t>GROUPE 4</a:t>
            </a:r>
          </a:p>
        </p:txBody>
      </p:sp>
      <p:sp>
        <p:nvSpPr>
          <p:cNvPr id="90" name="TextBox 90">
            <a:extLst>
              <a:ext uri="{FF2B5EF4-FFF2-40B4-BE49-F238E27FC236}">
                <a16:creationId xmlns:a16="http://schemas.microsoft.com/office/drawing/2014/main" id="{BCB34353-3050-4CBF-47CA-A6B3B00486BC}"/>
              </a:ext>
            </a:extLst>
          </p:cNvPr>
          <p:cNvSpPr txBox="1"/>
          <p:nvPr/>
        </p:nvSpPr>
        <p:spPr>
          <a:xfrm>
            <a:off x="4939484" y="3435716"/>
            <a:ext cx="2533619" cy="2453227"/>
          </a:xfrm>
          <a:prstGeom prst="rect">
            <a:avLst/>
          </a:prstGeom>
        </p:spPr>
        <p:txBody>
          <a:bodyPr lIns="0" tIns="0" rIns="0" bIns="0" rtlCol="0" anchor="t">
            <a:spAutoFit/>
          </a:bodyPr>
          <a:lstStyle/>
          <a:p>
            <a:pPr algn="ctr">
              <a:lnSpc>
                <a:spcPts val="1946"/>
              </a:lnSpc>
            </a:pP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Fatouma</a:t>
            </a: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 ABDALLAH</a:t>
            </a: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RATRIMOSON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Nirinahoelisoa</a:t>
            </a:r>
            <a:endParaRPr lang="en-US" sz="1300"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ctr">
              <a:lnSpc>
                <a:spcPts val="1946"/>
              </a:lnSpc>
            </a:pP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Deujen</a:t>
            </a: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Mungur</a:t>
            </a:r>
            <a:endParaRPr lang="en-US" sz="1300"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ctr">
              <a:lnSpc>
                <a:spcPts val="1946"/>
              </a:lnSpc>
            </a:pP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S.Soobron</a:t>
            </a:r>
            <a:endParaRPr lang="en-US" sz="1300"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Jovin Hurry</a:t>
            </a: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Gilles Loir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Mongazon</a:t>
            </a:r>
            <a:endParaRPr lang="en-US" sz="1300"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ctr">
              <a:lnSpc>
                <a:spcPts val="1946"/>
              </a:lnSpc>
            </a:pP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Laeitia</a:t>
            </a: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 HABCHI</a:t>
            </a: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Harsen Nyambe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Nyambe</a:t>
            </a:r>
            <a:endParaRPr lang="en-US" sz="1300"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ctr">
              <a:lnSpc>
                <a:spcPts val="1946"/>
              </a:lnSpc>
            </a:pP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Fwangkwal</a:t>
            </a: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Bonmwa</a:t>
            </a:r>
            <a:endParaRPr lang="en-US" sz="1300"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Amanda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Serumaga</a:t>
            </a:r>
            <a:endParaRPr lang="en-US" sz="1300" dirty="0">
              <a:solidFill>
                <a:srgbClr val="000000"/>
              </a:solidFill>
              <a:latin typeface="Verdana 2" panose="020B0604020202020204" charset="0"/>
              <a:ea typeface="Verdana 2" panose="020B0604020202020204" charset="0"/>
              <a:cs typeface="Verdana 2" panose="020B0604020202020204" charset="0"/>
              <a:sym typeface="Helvetica World"/>
            </a:endParaRPr>
          </a:p>
        </p:txBody>
      </p:sp>
      <p:sp>
        <p:nvSpPr>
          <p:cNvPr id="91" name="TextBox 91">
            <a:extLst>
              <a:ext uri="{FF2B5EF4-FFF2-40B4-BE49-F238E27FC236}">
                <a16:creationId xmlns:a16="http://schemas.microsoft.com/office/drawing/2014/main" id="{C15CFEE2-BFD0-2059-194A-2A964216575A}"/>
              </a:ext>
            </a:extLst>
          </p:cNvPr>
          <p:cNvSpPr txBox="1"/>
          <p:nvPr/>
        </p:nvSpPr>
        <p:spPr>
          <a:xfrm>
            <a:off x="1799872" y="3321056"/>
            <a:ext cx="2533619" cy="2413609"/>
          </a:xfrm>
          <a:prstGeom prst="rect">
            <a:avLst/>
          </a:prstGeom>
        </p:spPr>
        <p:txBody>
          <a:bodyPr lIns="0" tIns="0" rIns="0" bIns="0" rtlCol="0" anchor="t">
            <a:spAutoFit/>
          </a:bodyPr>
          <a:lstStyle/>
          <a:p>
            <a:pPr algn="ctr">
              <a:lnSpc>
                <a:spcPts val="1946"/>
              </a:lnSpc>
            </a:pP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Josielle</a:t>
            </a: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 RAFIDY </a:t>
            </a:r>
          </a:p>
          <a:p>
            <a:pPr algn="ctr">
              <a:lnSpc>
                <a:spcPts val="1946"/>
              </a:lnSpc>
            </a:pP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Helmute</a:t>
            </a: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 Barreto</a:t>
            </a: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Kim Samy Michelle </a:t>
            </a:r>
          </a:p>
          <a:p>
            <a:pPr algn="ctr">
              <a:lnSpc>
                <a:spcPts val="1946"/>
              </a:lnSpc>
            </a:pP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Zarazafy</a:t>
            </a: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Vitarimeva</a:t>
            </a: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 Karina</a:t>
            </a: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Amandine de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Rosnay-Hurdowar</a:t>
            </a:r>
            <a:endParaRPr lang="en-US" sz="1300"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ctr">
              <a:lnSpc>
                <a:spcPts val="1946"/>
              </a:lnSpc>
            </a:pP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Seewraj</a:t>
            </a: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Nundlall</a:t>
            </a:r>
            <a:endParaRPr lang="en-US" sz="1300"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Xavier HOW CHOONG</a:t>
            </a: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Muhammad Khan Naeem</a:t>
            </a: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Charles Tom</a:t>
            </a: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Vanessa DOGER DE SPEVILLE</a:t>
            </a:r>
          </a:p>
        </p:txBody>
      </p:sp>
      <p:sp>
        <p:nvSpPr>
          <p:cNvPr id="92" name="TextBox 92">
            <a:extLst>
              <a:ext uri="{FF2B5EF4-FFF2-40B4-BE49-F238E27FC236}">
                <a16:creationId xmlns:a16="http://schemas.microsoft.com/office/drawing/2014/main" id="{FE80B014-F1BB-96D4-7221-5954E5074F65}"/>
              </a:ext>
            </a:extLst>
          </p:cNvPr>
          <p:cNvSpPr txBox="1"/>
          <p:nvPr/>
        </p:nvSpPr>
        <p:spPr>
          <a:xfrm>
            <a:off x="8089242" y="3318887"/>
            <a:ext cx="2533619" cy="2699225"/>
          </a:xfrm>
          <a:prstGeom prst="rect">
            <a:avLst/>
          </a:prstGeom>
        </p:spPr>
        <p:txBody>
          <a:bodyPr lIns="0" tIns="0" rIns="0" bIns="0" rtlCol="0" anchor="t">
            <a:spAutoFit/>
          </a:bodyPr>
          <a:lstStyle/>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En-</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Ichat</a:t>
            </a: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 SAID MOHAMED SOUEF</a:t>
            </a:r>
          </a:p>
          <a:p>
            <a:pPr algn="ctr">
              <a:lnSpc>
                <a:spcPts val="1946"/>
              </a:lnSpc>
            </a:pP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Rasamimanana</a:t>
            </a: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Faravololona</a:t>
            </a:r>
            <a:endParaRPr lang="en-US" sz="1300"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Alfredo da Trindade</a:t>
            </a: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Aminou</a:t>
            </a: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Akadiri</a:t>
            </a:r>
            <a:endParaRPr lang="en-US" sz="1300"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Dr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Drishtysingh</a:t>
            </a: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Ramdenee</a:t>
            </a:r>
            <a:endParaRPr lang="en-US" sz="1300"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Vincent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Hornsperger</a:t>
            </a:r>
            <a:endParaRPr lang="en-US" sz="1300"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Gregory Martin</a:t>
            </a: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Hema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Domun-Suddul</a:t>
            </a:r>
            <a:endParaRPr lang="en-US" sz="1300"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Paul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Soubaya</a:t>
            </a:r>
            <a:endParaRPr lang="en-US" sz="1300"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Florence Van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Houtte</a:t>
            </a:r>
            <a:endParaRPr lang="en-US" sz="1300" dirty="0">
              <a:solidFill>
                <a:srgbClr val="000000"/>
              </a:solidFill>
              <a:latin typeface="Verdana 2" panose="020B0604020202020204" charset="0"/>
              <a:ea typeface="Verdana 2" panose="020B0604020202020204" charset="0"/>
              <a:cs typeface="Verdana 2" panose="020B0604020202020204" charset="0"/>
              <a:sym typeface="Helvetica World"/>
            </a:endParaRPr>
          </a:p>
        </p:txBody>
      </p:sp>
      <p:sp>
        <p:nvSpPr>
          <p:cNvPr id="93" name="TextBox 93">
            <a:extLst>
              <a:ext uri="{FF2B5EF4-FFF2-40B4-BE49-F238E27FC236}">
                <a16:creationId xmlns:a16="http://schemas.microsoft.com/office/drawing/2014/main" id="{1C7336B9-0FB1-BBCB-2DC6-A0C4C986370C}"/>
              </a:ext>
            </a:extLst>
          </p:cNvPr>
          <p:cNvSpPr txBox="1"/>
          <p:nvPr/>
        </p:nvSpPr>
        <p:spPr>
          <a:xfrm>
            <a:off x="11284129" y="3536302"/>
            <a:ext cx="2533619" cy="2207230"/>
          </a:xfrm>
          <a:prstGeom prst="rect">
            <a:avLst/>
          </a:prstGeom>
        </p:spPr>
        <p:txBody>
          <a:bodyPr lIns="0" tIns="0" rIns="0" bIns="0" rtlCol="0" anchor="t">
            <a:spAutoFit/>
          </a:bodyPr>
          <a:lstStyle/>
          <a:p>
            <a:pPr algn="ctr">
              <a:lnSpc>
                <a:spcPts val="1946"/>
              </a:lnSpc>
            </a:pP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Oussoufa</a:t>
            </a: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Mze</a:t>
            </a:r>
            <a:endParaRPr lang="en-US" sz="1300"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Camille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Mondon</a:t>
            </a: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-Renaud </a:t>
            </a: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Jacques Rudy OH-SENG</a:t>
            </a: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Stéphanie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Bouloc</a:t>
            </a:r>
            <a:endParaRPr lang="en-US" sz="1300"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Sophie LEBRET TAHOUO </a:t>
            </a: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Dismas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Mwikila</a:t>
            </a:r>
            <a:endParaRPr lang="en-US" sz="1300"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ctr">
              <a:lnSpc>
                <a:spcPts val="1946"/>
              </a:lnSpc>
            </a:pP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Mrs</a:t>
            </a: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 NEPAUL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Maneshah</a:t>
            </a: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 </a:t>
            </a:r>
          </a:p>
          <a:p>
            <a:pPr algn="ctr">
              <a:lnSpc>
                <a:spcPts val="1946"/>
              </a:lnSpc>
            </a:pP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Ligami</a:t>
            </a: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 Christabel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Muteits</a:t>
            </a:r>
            <a:endParaRPr lang="en-US" sz="1300"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Catherine Dubreuil</a:t>
            </a:r>
          </a:p>
        </p:txBody>
      </p:sp>
      <p:sp>
        <p:nvSpPr>
          <p:cNvPr id="94" name="TextBox 94">
            <a:extLst>
              <a:ext uri="{FF2B5EF4-FFF2-40B4-BE49-F238E27FC236}">
                <a16:creationId xmlns:a16="http://schemas.microsoft.com/office/drawing/2014/main" id="{A866739E-AFAB-3D71-F066-75FA3AD54E36}"/>
              </a:ext>
            </a:extLst>
          </p:cNvPr>
          <p:cNvSpPr txBox="1"/>
          <p:nvPr/>
        </p:nvSpPr>
        <p:spPr>
          <a:xfrm>
            <a:off x="14250566" y="3349306"/>
            <a:ext cx="2910785" cy="2453227"/>
          </a:xfrm>
          <a:prstGeom prst="rect">
            <a:avLst/>
          </a:prstGeom>
        </p:spPr>
        <p:txBody>
          <a:bodyPr lIns="0" tIns="0" rIns="0" bIns="0" rtlCol="0" anchor="t">
            <a:spAutoFit/>
          </a:bodyPr>
          <a:lstStyle/>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Tatiana Silva Cardoso</a:t>
            </a:r>
          </a:p>
          <a:p>
            <a:pPr algn="ctr">
              <a:lnSpc>
                <a:spcPts val="1946"/>
              </a:lnSpc>
            </a:pP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Andriantsilavo</a:t>
            </a: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 Jean Michel RABARY</a:t>
            </a: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Mauro Da Silva</a:t>
            </a: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Julien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Chambolle</a:t>
            </a:r>
            <a:endParaRPr lang="en-US" sz="1300"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ctr">
              <a:lnSpc>
                <a:spcPts val="1946"/>
              </a:lnSpc>
            </a:pP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Moonawwara</a:t>
            </a: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 Begum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Outim</a:t>
            </a:r>
            <a:endParaRPr lang="en-US" sz="1300"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ctr">
              <a:lnSpc>
                <a:spcPts val="1946"/>
              </a:lnSpc>
            </a:pP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Herland</a:t>
            </a: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Cerveaux</a:t>
            </a:r>
            <a:endParaRPr lang="en-US" sz="1300"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ctr">
              <a:lnSpc>
                <a:spcPts val="1946"/>
              </a:lnSpc>
            </a:pP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Melyne</a:t>
            </a: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Tarer</a:t>
            </a:r>
            <a:endParaRPr lang="en-US" sz="1300"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ctr">
              <a:lnSpc>
                <a:spcPts val="1946"/>
              </a:lnSpc>
            </a:pP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Hazelzet</a:t>
            </a: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 Ruben Mario Matthias</a:t>
            </a: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PUTTAROO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Amiirah</a:t>
            </a: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 Bibi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Rushaa</a:t>
            </a:r>
            <a:endParaRPr lang="en-US" sz="1300"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Lisa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Simrique</a:t>
            </a: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 Singh</a:t>
            </a:r>
          </a:p>
        </p:txBody>
      </p:sp>
      <p:sp>
        <p:nvSpPr>
          <p:cNvPr id="95" name="TextBox 95">
            <a:extLst>
              <a:ext uri="{FF2B5EF4-FFF2-40B4-BE49-F238E27FC236}">
                <a16:creationId xmlns:a16="http://schemas.microsoft.com/office/drawing/2014/main" id="{83BBDA63-CC8F-9370-8462-38D0043E34D6}"/>
              </a:ext>
            </a:extLst>
          </p:cNvPr>
          <p:cNvSpPr txBox="1"/>
          <p:nvPr/>
        </p:nvSpPr>
        <p:spPr>
          <a:xfrm rot="-5400000">
            <a:off x="-141350" y="4398030"/>
            <a:ext cx="2888082" cy="352084"/>
          </a:xfrm>
          <a:prstGeom prst="rect">
            <a:avLst/>
          </a:prstGeom>
        </p:spPr>
        <p:txBody>
          <a:bodyPr lIns="0" tIns="0" rIns="0" bIns="0" rtlCol="0" anchor="t">
            <a:spAutoFit/>
          </a:bodyPr>
          <a:lstStyle/>
          <a:p>
            <a:pPr algn="ctr">
              <a:lnSpc>
                <a:spcPts val="3049"/>
              </a:lnSpc>
            </a:pPr>
            <a:r>
              <a:rPr lang="en-US" sz="2178" b="1" spc="-71">
                <a:solidFill>
                  <a:srgbClr val="F6983C"/>
                </a:solidFill>
                <a:latin typeface="Verdana 2" panose="020B0604020202020204" charset="0"/>
                <a:ea typeface="Verdana 2" panose="020B0604020202020204" charset="0"/>
                <a:cs typeface="Verdana 2" panose="020B0604020202020204" charset="0"/>
                <a:sym typeface="Helvetica World Bold"/>
              </a:rPr>
              <a:t>En présentiel</a:t>
            </a:r>
          </a:p>
        </p:txBody>
      </p:sp>
      <p:sp>
        <p:nvSpPr>
          <p:cNvPr id="96" name="Freeform 96">
            <a:extLst>
              <a:ext uri="{FF2B5EF4-FFF2-40B4-BE49-F238E27FC236}">
                <a16:creationId xmlns:a16="http://schemas.microsoft.com/office/drawing/2014/main" id="{A73E2406-2959-538B-BEC0-914DA54009CC}"/>
              </a:ext>
            </a:extLst>
          </p:cNvPr>
          <p:cNvSpPr/>
          <p:nvPr/>
        </p:nvSpPr>
        <p:spPr>
          <a:xfrm>
            <a:off x="1028700" y="9258300"/>
            <a:ext cx="2343746" cy="758523"/>
          </a:xfrm>
          <a:custGeom>
            <a:avLst/>
            <a:gdLst/>
            <a:ahLst/>
            <a:cxnLst/>
            <a:rect l="l" t="t" r="r" b="b"/>
            <a:pathLst>
              <a:path w="2343746" h="758523">
                <a:moveTo>
                  <a:pt x="0" y="0"/>
                </a:moveTo>
                <a:lnTo>
                  <a:pt x="2343746" y="0"/>
                </a:lnTo>
                <a:lnTo>
                  <a:pt x="2343746" y="758523"/>
                </a:lnTo>
                <a:lnTo>
                  <a:pt x="0" y="758523"/>
                </a:lnTo>
                <a:lnTo>
                  <a:pt x="0" y="0"/>
                </a:lnTo>
                <a:close/>
              </a:path>
            </a:pathLst>
          </a:custGeom>
          <a:blipFill>
            <a:blip r:embed="rId4"/>
            <a:stretch>
              <a:fillRect l="-614" t="-3219" r="-614"/>
            </a:stretch>
          </a:blipFill>
        </p:spPr>
        <p:txBody>
          <a:bodyPr/>
          <a:lstStyle/>
          <a:p>
            <a:endParaRPr lang="LID4096"/>
          </a:p>
        </p:txBody>
      </p:sp>
      <p:sp>
        <p:nvSpPr>
          <p:cNvPr id="97" name="Freeform 97">
            <a:extLst>
              <a:ext uri="{FF2B5EF4-FFF2-40B4-BE49-F238E27FC236}">
                <a16:creationId xmlns:a16="http://schemas.microsoft.com/office/drawing/2014/main" id="{D9AACF3E-9148-3F67-74C9-28F993F99503}"/>
              </a:ext>
            </a:extLst>
          </p:cNvPr>
          <p:cNvSpPr/>
          <p:nvPr/>
        </p:nvSpPr>
        <p:spPr>
          <a:xfrm>
            <a:off x="4444270" y="9258300"/>
            <a:ext cx="965602" cy="791861"/>
          </a:xfrm>
          <a:custGeom>
            <a:avLst/>
            <a:gdLst/>
            <a:ahLst/>
            <a:cxnLst/>
            <a:rect l="l" t="t" r="r" b="b"/>
            <a:pathLst>
              <a:path w="965602" h="791861">
                <a:moveTo>
                  <a:pt x="0" y="0"/>
                </a:moveTo>
                <a:lnTo>
                  <a:pt x="965602" y="0"/>
                </a:lnTo>
                <a:lnTo>
                  <a:pt x="965602" y="791861"/>
                </a:lnTo>
                <a:lnTo>
                  <a:pt x="0" y="791861"/>
                </a:lnTo>
                <a:lnTo>
                  <a:pt x="0" y="0"/>
                </a:lnTo>
                <a:close/>
              </a:path>
            </a:pathLst>
          </a:custGeom>
          <a:blipFill>
            <a:blip r:embed="rId5"/>
            <a:stretch>
              <a:fillRect/>
            </a:stretch>
          </a:blipFill>
        </p:spPr>
        <p:txBody>
          <a:bodyPr/>
          <a:lstStyle/>
          <a:p>
            <a:endParaRPr lang="LID4096"/>
          </a:p>
        </p:txBody>
      </p:sp>
      <p:sp>
        <p:nvSpPr>
          <p:cNvPr id="98" name="Freeform 98">
            <a:extLst>
              <a:ext uri="{FF2B5EF4-FFF2-40B4-BE49-F238E27FC236}">
                <a16:creationId xmlns:a16="http://schemas.microsoft.com/office/drawing/2014/main" id="{3E6498FC-0CE8-2F2A-5DD4-92763248FE06}"/>
              </a:ext>
            </a:extLst>
          </p:cNvPr>
          <p:cNvSpPr/>
          <p:nvPr/>
        </p:nvSpPr>
        <p:spPr>
          <a:xfrm>
            <a:off x="3372446" y="9258300"/>
            <a:ext cx="818225" cy="758523"/>
          </a:xfrm>
          <a:custGeom>
            <a:avLst/>
            <a:gdLst/>
            <a:ahLst/>
            <a:cxnLst/>
            <a:rect l="l" t="t" r="r" b="b"/>
            <a:pathLst>
              <a:path w="818225" h="758523">
                <a:moveTo>
                  <a:pt x="0" y="0"/>
                </a:moveTo>
                <a:lnTo>
                  <a:pt x="818224" y="0"/>
                </a:lnTo>
                <a:lnTo>
                  <a:pt x="818224" y="758523"/>
                </a:lnTo>
                <a:lnTo>
                  <a:pt x="0" y="758523"/>
                </a:lnTo>
                <a:lnTo>
                  <a:pt x="0" y="0"/>
                </a:lnTo>
                <a:close/>
              </a:path>
            </a:pathLst>
          </a:custGeom>
          <a:blipFill>
            <a:blip r:embed="rId6"/>
            <a:stretch>
              <a:fillRect b="-13464"/>
            </a:stretch>
          </a:blipFill>
        </p:spPr>
        <p:txBody>
          <a:bodyPr/>
          <a:lstStyle/>
          <a:p>
            <a:endParaRPr lang="LID4096"/>
          </a:p>
        </p:txBody>
      </p:sp>
      <p:sp>
        <p:nvSpPr>
          <p:cNvPr id="99" name="TextBox 99">
            <a:extLst>
              <a:ext uri="{FF2B5EF4-FFF2-40B4-BE49-F238E27FC236}">
                <a16:creationId xmlns:a16="http://schemas.microsoft.com/office/drawing/2014/main" id="{4B2AC52B-5274-18AB-4F6D-2F9AAD8737FB}"/>
              </a:ext>
            </a:extLst>
          </p:cNvPr>
          <p:cNvSpPr txBox="1"/>
          <p:nvPr/>
        </p:nvSpPr>
        <p:spPr>
          <a:xfrm>
            <a:off x="17066349" y="9628037"/>
            <a:ext cx="611887" cy="203835"/>
          </a:xfrm>
          <a:prstGeom prst="rect">
            <a:avLst/>
          </a:prstGeom>
        </p:spPr>
        <p:txBody>
          <a:bodyPr lIns="0" tIns="0" rIns="0" bIns="0" rtlCol="0" anchor="t">
            <a:spAutoFit/>
          </a:bodyPr>
          <a:lstStyle/>
          <a:p>
            <a:pPr algn="just">
              <a:lnSpc>
                <a:spcPts val="1679"/>
              </a:lnSpc>
            </a:pPr>
            <a:r>
              <a:rPr lang="en-US" sz="1200" i="1" dirty="0">
                <a:solidFill>
                  <a:srgbClr val="000000"/>
                </a:solidFill>
                <a:latin typeface="Helvetica World Italics"/>
                <a:ea typeface="Helvetica World Italics"/>
                <a:cs typeface="Helvetica World Italics"/>
                <a:sym typeface="Helvetica World Italics"/>
              </a:rPr>
              <a:t>Page 22</a:t>
            </a:r>
          </a:p>
        </p:txBody>
      </p:sp>
    </p:spTree>
    <p:extLst>
      <p:ext uri="{BB962C8B-B14F-4D97-AF65-F5344CB8AC3E}">
        <p14:creationId xmlns:p14="http://schemas.microsoft.com/office/powerpoint/2010/main" val="29328615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4482" y="287230"/>
            <a:ext cx="17862996" cy="9148335"/>
            <a:chOff x="0" y="0"/>
            <a:chExt cx="2767446" cy="1417317"/>
          </a:xfrm>
        </p:grpSpPr>
        <p:sp>
          <p:nvSpPr>
            <p:cNvPr id="3" name="Freeform 3"/>
            <p:cNvSpPr/>
            <p:nvPr/>
          </p:nvSpPr>
          <p:spPr>
            <a:xfrm>
              <a:off x="0" y="0"/>
              <a:ext cx="2767446" cy="1417316"/>
            </a:xfrm>
            <a:custGeom>
              <a:avLst/>
              <a:gdLst/>
              <a:ahLst/>
              <a:cxnLst/>
              <a:rect l="l" t="t" r="r" b="b"/>
              <a:pathLst>
                <a:path w="2767446" h="1417316">
                  <a:moveTo>
                    <a:pt x="0" y="0"/>
                  </a:moveTo>
                  <a:lnTo>
                    <a:pt x="2767446" y="0"/>
                  </a:lnTo>
                  <a:lnTo>
                    <a:pt x="2767446" y="1417316"/>
                  </a:lnTo>
                  <a:lnTo>
                    <a:pt x="0" y="1417316"/>
                  </a:lnTo>
                  <a:close/>
                </a:path>
              </a:pathLst>
            </a:custGeom>
            <a:blipFill>
              <a:blip r:embed="rId2"/>
              <a:stretch>
                <a:fillRect t="-15086" b="-15086"/>
              </a:stretch>
            </a:blipFill>
          </p:spPr>
          <p:txBody>
            <a:bodyPr/>
            <a:lstStyle/>
            <a:p>
              <a:endParaRPr lang="LID4096"/>
            </a:p>
          </p:txBody>
        </p:sp>
      </p:grpSp>
      <p:grpSp>
        <p:nvGrpSpPr>
          <p:cNvPr id="4" name="Group 4"/>
          <p:cNvGrpSpPr/>
          <p:nvPr/>
        </p:nvGrpSpPr>
        <p:grpSpPr>
          <a:xfrm>
            <a:off x="0" y="2645140"/>
            <a:ext cx="5784076" cy="4102928"/>
            <a:chOff x="0" y="0"/>
            <a:chExt cx="1523378" cy="1080606"/>
          </a:xfrm>
        </p:grpSpPr>
        <p:sp>
          <p:nvSpPr>
            <p:cNvPr id="5" name="Freeform 5"/>
            <p:cNvSpPr/>
            <p:nvPr/>
          </p:nvSpPr>
          <p:spPr>
            <a:xfrm>
              <a:off x="0" y="0"/>
              <a:ext cx="1523378" cy="1080607"/>
            </a:xfrm>
            <a:custGeom>
              <a:avLst/>
              <a:gdLst/>
              <a:ahLst/>
              <a:cxnLst/>
              <a:rect l="l" t="t" r="r" b="b"/>
              <a:pathLst>
                <a:path w="1523378" h="1080607">
                  <a:moveTo>
                    <a:pt x="6692" y="0"/>
                  </a:moveTo>
                  <a:lnTo>
                    <a:pt x="1516686" y="0"/>
                  </a:lnTo>
                  <a:cubicBezTo>
                    <a:pt x="1520382" y="0"/>
                    <a:pt x="1523378" y="2996"/>
                    <a:pt x="1523378" y="6692"/>
                  </a:cubicBezTo>
                  <a:lnTo>
                    <a:pt x="1523378" y="1073914"/>
                  </a:lnTo>
                  <a:cubicBezTo>
                    <a:pt x="1523378" y="1077610"/>
                    <a:pt x="1520382" y="1080607"/>
                    <a:pt x="1516686" y="1080607"/>
                  </a:cubicBezTo>
                  <a:lnTo>
                    <a:pt x="6692" y="1080607"/>
                  </a:lnTo>
                  <a:cubicBezTo>
                    <a:pt x="2996" y="1080607"/>
                    <a:pt x="0" y="1077610"/>
                    <a:pt x="0" y="1073914"/>
                  </a:cubicBezTo>
                  <a:lnTo>
                    <a:pt x="0" y="6692"/>
                  </a:lnTo>
                  <a:cubicBezTo>
                    <a:pt x="0" y="2996"/>
                    <a:pt x="2996" y="0"/>
                    <a:pt x="6692" y="0"/>
                  </a:cubicBezTo>
                  <a:close/>
                </a:path>
              </a:pathLst>
            </a:custGeom>
            <a:solidFill>
              <a:srgbClr val="21B0C3"/>
            </a:solidFill>
          </p:spPr>
          <p:txBody>
            <a:bodyPr/>
            <a:lstStyle/>
            <a:p>
              <a:endParaRPr lang="LID4096"/>
            </a:p>
          </p:txBody>
        </p:sp>
        <p:sp>
          <p:nvSpPr>
            <p:cNvPr id="6" name="TextBox 6"/>
            <p:cNvSpPr txBox="1"/>
            <p:nvPr/>
          </p:nvSpPr>
          <p:spPr>
            <a:xfrm>
              <a:off x="0" y="-38100"/>
              <a:ext cx="1523378" cy="1118706"/>
            </a:xfrm>
            <a:prstGeom prst="rect">
              <a:avLst/>
            </a:prstGeom>
          </p:spPr>
          <p:txBody>
            <a:bodyPr lIns="50800" tIns="50800" rIns="50800" bIns="50800" rtlCol="0" anchor="ctr"/>
            <a:lstStyle/>
            <a:p>
              <a:pPr algn="ctr">
                <a:lnSpc>
                  <a:spcPts val="2660"/>
                </a:lnSpc>
              </a:pPr>
              <a:endParaRPr/>
            </a:p>
          </p:txBody>
        </p:sp>
      </p:grpSp>
      <p:sp>
        <p:nvSpPr>
          <p:cNvPr id="7" name="Freeform 7"/>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3"/>
            <a:stretch>
              <a:fillRect/>
            </a:stretch>
          </a:blipFill>
        </p:spPr>
        <p:txBody>
          <a:bodyPr/>
          <a:lstStyle/>
          <a:p>
            <a:endParaRPr lang="LID4096"/>
          </a:p>
        </p:txBody>
      </p:sp>
      <p:sp>
        <p:nvSpPr>
          <p:cNvPr id="8" name="Freeform 8"/>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4"/>
            <a:stretch>
              <a:fillRect/>
            </a:stretch>
          </a:blipFill>
        </p:spPr>
        <p:txBody>
          <a:bodyPr/>
          <a:lstStyle/>
          <a:p>
            <a:endParaRPr lang="LID4096"/>
          </a:p>
        </p:txBody>
      </p:sp>
      <p:sp>
        <p:nvSpPr>
          <p:cNvPr id="9" name="Freeform 9"/>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5"/>
            <a:stretch>
              <a:fillRect/>
            </a:stretch>
          </a:blipFill>
        </p:spPr>
        <p:txBody>
          <a:bodyPr/>
          <a:lstStyle/>
          <a:p>
            <a:endParaRPr lang="LID4096"/>
          </a:p>
        </p:txBody>
      </p:sp>
      <p:sp>
        <p:nvSpPr>
          <p:cNvPr id="10" name="TextBox 10"/>
          <p:cNvSpPr txBox="1"/>
          <p:nvPr/>
        </p:nvSpPr>
        <p:spPr>
          <a:xfrm>
            <a:off x="130862" y="4287468"/>
            <a:ext cx="5522351" cy="940835"/>
          </a:xfrm>
          <a:prstGeom prst="rect">
            <a:avLst/>
          </a:prstGeom>
        </p:spPr>
        <p:txBody>
          <a:bodyPr lIns="0" tIns="0" rIns="0" bIns="0" rtlCol="0" anchor="t">
            <a:spAutoFit/>
          </a:bodyPr>
          <a:lstStyle/>
          <a:p>
            <a:pPr algn="ctr">
              <a:lnSpc>
                <a:spcPts val="8400"/>
              </a:lnSpc>
            </a:pPr>
            <a:r>
              <a:rPr lang="en-US" sz="5000" b="1" spc="-144" dirty="0">
                <a:solidFill>
                  <a:srgbClr val="FFFFFF"/>
                </a:solidFill>
                <a:latin typeface="Verdana" panose="020B0604030504040204" pitchFamily="34" charset="0"/>
                <a:ea typeface="Verdana" panose="020B0604030504040204" pitchFamily="34" charset="0"/>
                <a:cs typeface="Helvetica World Bold"/>
                <a:sym typeface="Helvetica World Bold"/>
              </a:rPr>
              <a:t>RESTITUTIONS</a:t>
            </a:r>
          </a:p>
        </p:txBody>
      </p:sp>
      <p:grpSp>
        <p:nvGrpSpPr>
          <p:cNvPr id="11" name="Group 11"/>
          <p:cNvGrpSpPr/>
          <p:nvPr/>
        </p:nvGrpSpPr>
        <p:grpSpPr>
          <a:xfrm>
            <a:off x="12833801" y="0"/>
            <a:ext cx="5454199" cy="1028700"/>
            <a:chOff x="0" y="0"/>
            <a:chExt cx="1436497" cy="270933"/>
          </a:xfrm>
        </p:grpSpPr>
        <p:sp>
          <p:nvSpPr>
            <p:cNvPr id="12" name="Freeform 12"/>
            <p:cNvSpPr/>
            <p:nvPr/>
          </p:nvSpPr>
          <p:spPr>
            <a:xfrm>
              <a:off x="0" y="0"/>
              <a:ext cx="1436497" cy="270933"/>
            </a:xfrm>
            <a:custGeom>
              <a:avLst/>
              <a:gdLst/>
              <a:ahLst/>
              <a:cxnLst/>
              <a:rect l="l" t="t" r="r" b="b"/>
              <a:pathLst>
                <a:path w="1436497" h="270933">
                  <a:moveTo>
                    <a:pt x="7097" y="0"/>
                  </a:moveTo>
                  <a:lnTo>
                    <a:pt x="1429400" y="0"/>
                  </a:lnTo>
                  <a:cubicBezTo>
                    <a:pt x="1433319" y="0"/>
                    <a:pt x="1436497" y="3178"/>
                    <a:pt x="1436497" y="7097"/>
                  </a:cubicBezTo>
                  <a:lnTo>
                    <a:pt x="1436497" y="263836"/>
                  </a:lnTo>
                  <a:cubicBezTo>
                    <a:pt x="1436497" y="267756"/>
                    <a:pt x="1433319" y="270933"/>
                    <a:pt x="1429400" y="270933"/>
                  </a:cubicBezTo>
                  <a:lnTo>
                    <a:pt x="7097" y="270933"/>
                  </a:lnTo>
                  <a:cubicBezTo>
                    <a:pt x="3178" y="270933"/>
                    <a:pt x="0" y="267756"/>
                    <a:pt x="0" y="263836"/>
                  </a:cubicBezTo>
                  <a:lnTo>
                    <a:pt x="0" y="7097"/>
                  </a:lnTo>
                  <a:cubicBezTo>
                    <a:pt x="0" y="3178"/>
                    <a:pt x="3178" y="0"/>
                    <a:pt x="7097" y="0"/>
                  </a:cubicBezTo>
                  <a:close/>
                </a:path>
              </a:pathLst>
            </a:custGeom>
            <a:solidFill>
              <a:srgbClr val="21B0C3"/>
            </a:solidFill>
          </p:spPr>
          <p:txBody>
            <a:bodyPr/>
            <a:lstStyle/>
            <a:p>
              <a:endParaRPr lang="LID4096"/>
            </a:p>
          </p:txBody>
        </p:sp>
        <p:sp>
          <p:nvSpPr>
            <p:cNvPr id="13" name="TextBox 13"/>
            <p:cNvSpPr txBox="1"/>
            <p:nvPr/>
          </p:nvSpPr>
          <p:spPr>
            <a:xfrm>
              <a:off x="0" y="-38100"/>
              <a:ext cx="1436497" cy="309033"/>
            </a:xfrm>
            <a:prstGeom prst="rect">
              <a:avLst/>
            </a:prstGeom>
          </p:spPr>
          <p:txBody>
            <a:bodyPr lIns="50800" tIns="50800" rIns="50800" bIns="50800" rtlCol="0" anchor="ctr"/>
            <a:lstStyle/>
            <a:p>
              <a:pPr algn="ctr">
                <a:lnSpc>
                  <a:spcPts val="2660"/>
                </a:lnSpc>
              </a:pPr>
              <a:endParaRPr/>
            </a:p>
          </p:txBody>
        </p:sp>
      </p:grpSp>
      <p:sp>
        <p:nvSpPr>
          <p:cNvPr id="14" name="TextBox 14"/>
          <p:cNvSpPr txBox="1"/>
          <p:nvPr/>
        </p:nvSpPr>
        <p:spPr>
          <a:xfrm>
            <a:off x="12948650" y="372110"/>
            <a:ext cx="5224501" cy="233205"/>
          </a:xfrm>
          <a:prstGeom prst="rect">
            <a:avLst/>
          </a:prstGeom>
        </p:spPr>
        <p:txBody>
          <a:bodyPr lIns="0" tIns="0" rIns="0" bIns="0" rtlCol="0" anchor="t">
            <a:spAutoFit/>
          </a:bodyPr>
          <a:lstStyle/>
          <a:p>
            <a:pPr algn="just">
              <a:lnSpc>
                <a:spcPts val="1960"/>
              </a:lnSpc>
            </a:pPr>
            <a:r>
              <a:rPr lang="en-US" sz="1400" i="1" u="sng" spc="-33" dirty="0" err="1">
                <a:solidFill>
                  <a:srgbClr val="FFFFFF"/>
                </a:solidFill>
                <a:latin typeface="Verdana 2" panose="020B0604020202020204" charset="0"/>
                <a:ea typeface="Verdana 2" panose="020B0604020202020204" charset="0"/>
                <a:cs typeface="Verdana 2" panose="020B0604020202020204" charset="0"/>
                <a:sym typeface="Helvetica World Italics"/>
              </a:rPr>
              <a:t>Modérateur</a:t>
            </a:r>
            <a:r>
              <a:rPr lang="en-US" sz="1400" i="1" u="sng" spc="-33" dirty="0">
                <a:solidFill>
                  <a:srgbClr val="FFFFFF"/>
                </a:solidFill>
                <a:latin typeface="Verdana 2" panose="020B0604020202020204" charset="0"/>
                <a:ea typeface="Verdana 2" panose="020B0604020202020204" charset="0"/>
                <a:cs typeface="Verdana 2" panose="020B0604020202020204" charset="0"/>
                <a:sym typeface="Helvetica World Italics"/>
              </a:rPr>
              <a:t> </a:t>
            </a:r>
            <a:r>
              <a:rPr lang="en-US" sz="1400" u="sng" spc="-33" dirty="0">
                <a:solidFill>
                  <a:srgbClr val="FFFFFF"/>
                </a:solidFill>
                <a:latin typeface="Verdana 2" panose="020B0604020202020204" charset="0"/>
                <a:ea typeface="Verdana 2" panose="020B0604020202020204" charset="0"/>
                <a:cs typeface="Verdana 2" panose="020B0604020202020204" charset="0"/>
                <a:sym typeface="Helvetica World"/>
              </a:rPr>
              <a:t>: </a:t>
            </a:r>
            <a:r>
              <a:rPr lang="en-US" sz="1400" b="1" spc="-33" dirty="0">
                <a:solidFill>
                  <a:srgbClr val="FFFFFF"/>
                </a:solidFill>
                <a:latin typeface="Verdana 2" panose="020B0604020202020204" charset="0"/>
                <a:ea typeface="Verdana 2" panose="020B0604020202020204" charset="0"/>
                <a:cs typeface="Verdana 2" panose="020B0604020202020204" charset="0"/>
                <a:sym typeface="Helvetica World"/>
              </a:rPr>
              <a:t>Koen RADEMAEKERS</a:t>
            </a:r>
            <a:r>
              <a:rPr lang="en-US" sz="1400" spc="-33" dirty="0">
                <a:solidFill>
                  <a:srgbClr val="FFFFFF"/>
                </a:solidFill>
                <a:latin typeface="Verdana 2" panose="020B0604020202020204" charset="0"/>
                <a:ea typeface="Verdana 2" panose="020B0604020202020204" charset="0"/>
                <a:cs typeface="Verdana 2" panose="020B0604020202020204" charset="0"/>
                <a:sym typeface="Helvetica World"/>
              </a:rPr>
              <a:t>, ACEN Foundation</a:t>
            </a:r>
          </a:p>
        </p:txBody>
      </p:sp>
      <p:sp>
        <p:nvSpPr>
          <p:cNvPr id="15" name="TextBox 15"/>
          <p:cNvSpPr txBox="1"/>
          <p:nvPr/>
        </p:nvSpPr>
        <p:spPr>
          <a:xfrm>
            <a:off x="17066349" y="9628037"/>
            <a:ext cx="611887" cy="203835"/>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23</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4482" y="287230"/>
            <a:ext cx="17862996" cy="9148335"/>
            <a:chOff x="0" y="0"/>
            <a:chExt cx="2767446" cy="1417317"/>
          </a:xfrm>
        </p:grpSpPr>
        <p:sp>
          <p:nvSpPr>
            <p:cNvPr id="3" name="Freeform 3"/>
            <p:cNvSpPr/>
            <p:nvPr/>
          </p:nvSpPr>
          <p:spPr>
            <a:xfrm>
              <a:off x="0" y="0"/>
              <a:ext cx="2767446" cy="1417316"/>
            </a:xfrm>
            <a:custGeom>
              <a:avLst/>
              <a:gdLst/>
              <a:ahLst/>
              <a:cxnLst/>
              <a:rect l="l" t="t" r="r" b="b"/>
              <a:pathLst>
                <a:path w="2767446" h="1417316">
                  <a:moveTo>
                    <a:pt x="0" y="0"/>
                  </a:moveTo>
                  <a:lnTo>
                    <a:pt x="2767446" y="0"/>
                  </a:lnTo>
                  <a:lnTo>
                    <a:pt x="2767446" y="1417316"/>
                  </a:lnTo>
                  <a:lnTo>
                    <a:pt x="0" y="1417316"/>
                  </a:lnTo>
                  <a:close/>
                </a:path>
              </a:pathLst>
            </a:custGeom>
            <a:blipFill>
              <a:blip r:embed="rId2"/>
              <a:stretch>
                <a:fillRect t="-13360" b="-33084"/>
              </a:stretch>
            </a:blipFill>
          </p:spPr>
          <p:txBody>
            <a:bodyPr/>
            <a:lstStyle/>
            <a:p>
              <a:endParaRPr lang="LID4096"/>
            </a:p>
          </p:txBody>
        </p:sp>
      </p:grpSp>
      <p:grpSp>
        <p:nvGrpSpPr>
          <p:cNvPr id="4" name="Group 4"/>
          <p:cNvGrpSpPr/>
          <p:nvPr/>
        </p:nvGrpSpPr>
        <p:grpSpPr>
          <a:xfrm>
            <a:off x="0" y="2645140"/>
            <a:ext cx="5784076" cy="4102928"/>
            <a:chOff x="0" y="0"/>
            <a:chExt cx="1523378" cy="1080606"/>
          </a:xfrm>
        </p:grpSpPr>
        <p:sp>
          <p:nvSpPr>
            <p:cNvPr id="5" name="Freeform 5"/>
            <p:cNvSpPr/>
            <p:nvPr/>
          </p:nvSpPr>
          <p:spPr>
            <a:xfrm>
              <a:off x="0" y="0"/>
              <a:ext cx="1523378" cy="1080607"/>
            </a:xfrm>
            <a:custGeom>
              <a:avLst/>
              <a:gdLst/>
              <a:ahLst/>
              <a:cxnLst/>
              <a:rect l="l" t="t" r="r" b="b"/>
              <a:pathLst>
                <a:path w="1523378" h="1080607">
                  <a:moveTo>
                    <a:pt x="6692" y="0"/>
                  </a:moveTo>
                  <a:lnTo>
                    <a:pt x="1516686" y="0"/>
                  </a:lnTo>
                  <a:cubicBezTo>
                    <a:pt x="1520382" y="0"/>
                    <a:pt x="1523378" y="2996"/>
                    <a:pt x="1523378" y="6692"/>
                  </a:cubicBezTo>
                  <a:lnTo>
                    <a:pt x="1523378" y="1073914"/>
                  </a:lnTo>
                  <a:cubicBezTo>
                    <a:pt x="1523378" y="1077610"/>
                    <a:pt x="1520382" y="1080607"/>
                    <a:pt x="1516686" y="1080607"/>
                  </a:cubicBezTo>
                  <a:lnTo>
                    <a:pt x="6692" y="1080607"/>
                  </a:lnTo>
                  <a:cubicBezTo>
                    <a:pt x="2996" y="1080607"/>
                    <a:pt x="0" y="1077610"/>
                    <a:pt x="0" y="1073914"/>
                  </a:cubicBezTo>
                  <a:lnTo>
                    <a:pt x="0" y="6692"/>
                  </a:lnTo>
                  <a:cubicBezTo>
                    <a:pt x="0" y="2996"/>
                    <a:pt x="2996" y="0"/>
                    <a:pt x="6692" y="0"/>
                  </a:cubicBezTo>
                  <a:close/>
                </a:path>
              </a:pathLst>
            </a:custGeom>
            <a:solidFill>
              <a:srgbClr val="21B0C3"/>
            </a:solidFill>
          </p:spPr>
          <p:txBody>
            <a:bodyPr/>
            <a:lstStyle/>
            <a:p>
              <a:endParaRPr lang="LID4096"/>
            </a:p>
          </p:txBody>
        </p:sp>
        <p:sp>
          <p:nvSpPr>
            <p:cNvPr id="6" name="TextBox 6"/>
            <p:cNvSpPr txBox="1"/>
            <p:nvPr/>
          </p:nvSpPr>
          <p:spPr>
            <a:xfrm>
              <a:off x="0" y="-38100"/>
              <a:ext cx="1523378" cy="1118706"/>
            </a:xfrm>
            <a:prstGeom prst="rect">
              <a:avLst/>
            </a:prstGeom>
          </p:spPr>
          <p:txBody>
            <a:bodyPr lIns="50800" tIns="50800" rIns="50800" bIns="50800" rtlCol="0" anchor="ctr"/>
            <a:lstStyle/>
            <a:p>
              <a:pPr algn="ctr">
                <a:lnSpc>
                  <a:spcPts val="2660"/>
                </a:lnSpc>
              </a:pPr>
              <a:endParaRPr/>
            </a:p>
          </p:txBody>
        </p:sp>
      </p:grpSp>
      <p:sp>
        <p:nvSpPr>
          <p:cNvPr id="7" name="Freeform 7"/>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3"/>
            <a:stretch>
              <a:fillRect/>
            </a:stretch>
          </a:blipFill>
        </p:spPr>
        <p:txBody>
          <a:bodyPr/>
          <a:lstStyle/>
          <a:p>
            <a:endParaRPr lang="LID4096"/>
          </a:p>
        </p:txBody>
      </p:sp>
      <p:sp>
        <p:nvSpPr>
          <p:cNvPr id="8" name="Freeform 8"/>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4"/>
            <a:stretch>
              <a:fillRect/>
            </a:stretch>
          </a:blipFill>
        </p:spPr>
        <p:txBody>
          <a:bodyPr/>
          <a:lstStyle/>
          <a:p>
            <a:endParaRPr lang="LID4096"/>
          </a:p>
        </p:txBody>
      </p:sp>
      <p:sp>
        <p:nvSpPr>
          <p:cNvPr id="9" name="Freeform 9"/>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5"/>
            <a:stretch>
              <a:fillRect/>
            </a:stretch>
          </a:blipFill>
        </p:spPr>
        <p:txBody>
          <a:bodyPr/>
          <a:lstStyle/>
          <a:p>
            <a:endParaRPr lang="LID4096"/>
          </a:p>
        </p:txBody>
      </p:sp>
      <p:sp>
        <p:nvSpPr>
          <p:cNvPr id="10" name="TextBox 10"/>
          <p:cNvSpPr txBox="1"/>
          <p:nvPr/>
        </p:nvSpPr>
        <p:spPr>
          <a:xfrm>
            <a:off x="65431" y="3615246"/>
            <a:ext cx="5653214" cy="2018053"/>
          </a:xfrm>
          <a:prstGeom prst="rect">
            <a:avLst/>
          </a:prstGeom>
        </p:spPr>
        <p:txBody>
          <a:bodyPr lIns="0" tIns="0" rIns="0" bIns="0" rtlCol="0" anchor="t">
            <a:spAutoFit/>
          </a:bodyPr>
          <a:lstStyle/>
          <a:p>
            <a:pPr algn="ctr">
              <a:lnSpc>
                <a:spcPts val="8400"/>
              </a:lnSpc>
            </a:pPr>
            <a:r>
              <a:rPr lang="en-US" sz="5000" b="1" spc="-144" dirty="0">
                <a:solidFill>
                  <a:srgbClr val="FFFFFF"/>
                </a:solidFill>
                <a:latin typeface="Verdana" panose="020B0604030504040204" pitchFamily="34" charset="0"/>
                <a:ea typeface="Verdana" panose="020B0604030504040204" pitchFamily="34" charset="0"/>
                <a:cs typeface="Helvetica World Bold"/>
                <a:sym typeface="Helvetica World Bold"/>
              </a:rPr>
              <a:t>SYNTHÈSE ET PERSPECTIVES</a:t>
            </a:r>
          </a:p>
        </p:txBody>
      </p:sp>
      <p:grpSp>
        <p:nvGrpSpPr>
          <p:cNvPr id="11" name="Group 11"/>
          <p:cNvGrpSpPr/>
          <p:nvPr/>
        </p:nvGrpSpPr>
        <p:grpSpPr>
          <a:xfrm>
            <a:off x="12833801" y="0"/>
            <a:ext cx="5454199" cy="1676247"/>
            <a:chOff x="0" y="0"/>
            <a:chExt cx="1436497" cy="441481"/>
          </a:xfrm>
        </p:grpSpPr>
        <p:sp>
          <p:nvSpPr>
            <p:cNvPr id="12" name="Freeform 12"/>
            <p:cNvSpPr/>
            <p:nvPr/>
          </p:nvSpPr>
          <p:spPr>
            <a:xfrm>
              <a:off x="0" y="0"/>
              <a:ext cx="1436497" cy="441481"/>
            </a:xfrm>
            <a:custGeom>
              <a:avLst/>
              <a:gdLst/>
              <a:ahLst/>
              <a:cxnLst/>
              <a:rect l="l" t="t" r="r" b="b"/>
              <a:pathLst>
                <a:path w="1436497" h="441481">
                  <a:moveTo>
                    <a:pt x="7097" y="0"/>
                  </a:moveTo>
                  <a:lnTo>
                    <a:pt x="1429400" y="0"/>
                  </a:lnTo>
                  <a:cubicBezTo>
                    <a:pt x="1433319" y="0"/>
                    <a:pt x="1436497" y="3178"/>
                    <a:pt x="1436497" y="7097"/>
                  </a:cubicBezTo>
                  <a:lnTo>
                    <a:pt x="1436497" y="434383"/>
                  </a:lnTo>
                  <a:cubicBezTo>
                    <a:pt x="1436497" y="438303"/>
                    <a:pt x="1433319" y="441481"/>
                    <a:pt x="1429400" y="441481"/>
                  </a:cubicBezTo>
                  <a:lnTo>
                    <a:pt x="7097" y="441481"/>
                  </a:lnTo>
                  <a:cubicBezTo>
                    <a:pt x="3178" y="441481"/>
                    <a:pt x="0" y="438303"/>
                    <a:pt x="0" y="434383"/>
                  </a:cubicBezTo>
                  <a:lnTo>
                    <a:pt x="0" y="7097"/>
                  </a:lnTo>
                  <a:cubicBezTo>
                    <a:pt x="0" y="3178"/>
                    <a:pt x="3178" y="0"/>
                    <a:pt x="7097" y="0"/>
                  </a:cubicBezTo>
                  <a:close/>
                </a:path>
              </a:pathLst>
            </a:custGeom>
            <a:solidFill>
              <a:srgbClr val="21B0C3"/>
            </a:solidFill>
          </p:spPr>
          <p:txBody>
            <a:bodyPr/>
            <a:lstStyle/>
            <a:p>
              <a:endParaRPr lang="LID4096"/>
            </a:p>
          </p:txBody>
        </p:sp>
        <p:sp>
          <p:nvSpPr>
            <p:cNvPr id="13" name="TextBox 13"/>
            <p:cNvSpPr txBox="1"/>
            <p:nvPr/>
          </p:nvSpPr>
          <p:spPr>
            <a:xfrm>
              <a:off x="0" y="-38100"/>
              <a:ext cx="1436497" cy="479581"/>
            </a:xfrm>
            <a:prstGeom prst="rect">
              <a:avLst/>
            </a:prstGeom>
          </p:spPr>
          <p:txBody>
            <a:bodyPr lIns="50800" tIns="50800" rIns="50800" bIns="50800" rtlCol="0" anchor="ctr"/>
            <a:lstStyle/>
            <a:p>
              <a:pPr algn="ctr">
                <a:lnSpc>
                  <a:spcPts val="2660"/>
                </a:lnSpc>
              </a:pPr>
              <a:endParaRPr/>
            </a:p>
          </p:txBody>
        </p:sp>
      </p:grpSp>
      <p:sp>
        <p:nvSpPr>
          <p:cNvPr id="14" name="TextBox 14"/>
          <p:cNvSpPr txBox="1"/>
          <p:nvPr/>
        </p:nvSpPr>
        <p:spPr>
          <a:xfrm>
            <a:off x="13073024" y="348611"/>
            <a:ext cx="5224501" cy="1005660"/>
          </a:xfrm>
          <a:prstGeom prst="rect">
            <a:avLst/>
          </a:prstGeom>
        </p:spPr>
        <p:txBody>
          <a:bodyPr lIns="0" tIns="0" rIns="0" bIns="0" rtlCol="0" anchor="t">
            <a:spAutoFit/>
          </a:bodyPr>
          <a:lstStyle/>
          <a:p>
            <a:pPr algn="just">
              <a:lnSpc>
                <a:spcPts val="1960"/>
              </a:lnSpc>
            </a:pPr>
            <a:r>
              <a:rPr lang="en-US" sz="1400" i="1" u="sng" spc="-33" dirty="0" err="1">
                <a:solidFill>
                  <a:srgbClr val="FFFFFF"/>
                </a:solidFill>
                <a:latin typeface="Verdana 2" panose="020B0604020202020204" charset="0"/>
                <a:ea typeface="Verdana 2" panose="020B0604020202020204" charset="0"/>
                <a:cs typeface="Verdana 2" panose="020B0604020202020204" charset="0"/>
                <a:sym typeface="Helvetica World Italics"/>
              </a:rPr>
              <a:t>Intervenante</a:t>
            </a:r>
            <a:r>
              <a:rPr lang="en-US" sz="1400" i="1" u="sng" spc="-33" dirty="0">
                <a:solidFill>
                  <a:srgbClr val="FFFFFF"/>
                </a:solidFill>
                <a:latin typeface="Verdana 2" panose="020B0604020202020204" charset="0"/>
                <a:ea typeface="Verdana 2" panose="020B0604020202020204" charset="0"/>
                <a:cs typeface="Verdana 2" panose="020B0604020202020204" charset="0"/>
                <a:sym typeface="Helvetica World Italics"/>
              </a:rPr>
              <a:t> </a:t>
            </a:r>
            <a:r>
              <a:rPr lang="en-US" sz="1400" b="1" i="1" u="sng" spc="-33" dirty="0">
                <a:solidFill>
                  <a:srgbClr val="FFFFFF"/>
                </a:solidFill>
                <a:latin typeface="Verdana 2" panose="020B0604020202020204" charset="0"/>
                <a:ea typeface="Verdana 2" panose="020B0604020202020204" charset="0"/>
                <a:cs typeface="Verdana 2" panose="020B0604020202020204" charset="0"/>
                <a:sym typeface="Helvetica World Italics"/>
              </a:rPr>
              <a:t>:  </a:t>
            </a:r>
            <a:r>
              <a:rPr lang="en-US" sz="1400" b="1" spc="-33" dirty="0">
                <a:solidFill>
                  <a:srgbClr val="FFFFFF"/>
                </a:solidFill>
                <a:latin typeface="Verdana 2" panose="020B0604020202020204" charset="0"/>
                <a:ea typeface="Verdana 2" panose="020B0604020202020204" charset="0"/>
                <a:cs typeface="Verdana 2" panose="020B0604020202020204" charset="0"/>
                <a:sym typeface="Helvetica World"/>
              </a:rPr>
              <a:t>Tiana RAZAFINDRAKOTO</a:t>
            </a:r>
            <a:r>
              <a:rPr lang="en-US" sz="1400" spc="-33" dirty="0">
                <a:solidFill>
                  <a:srgbClr val="FFFFFF"/>
                </a:solidFill>
                <a:latin typeface="Verdana 2" panose="020B0604020202020204" charset="0"/>
                <a:ea typeface="Verdana 2" panose="020B0604020202020204" charset="0"/>
                <a:cs typeface="Verdana 2" panose="020B0604020202020204" charset="0"/>
                <a:sym typeface="Helvetica World"/>
              </a:rPr>
              <a:t>, </a:t>
            </a:r>
          </a:p>
          <a:p>
            <a:pPr algn="just">
              <a:lnSpc>
                <a:spcPts val="1960"/>
              </a:lnSpc>
            </a:pPr>
            <a:r>
              <a:rPr lang="en-US" sz="1400" spc="-33" dirty="0" err="1">
                <a:solidFill>
                  <a:srgbClr val="FFFFFF"/>
                </a:solidFill>
                <a:latin typeface="Verdana 2" panose="020B0604020202020204" charset="0"/>
                <a:ea typeface="Verdana 2" panose="020B0604020202020204" charset="0"/>
                <a:cs typeface="Verdana 2" panose="020B0604020202020204" charset="0"/>
                <a:sym typeface="Helvetica World"/>
              </a:rPr>
              <a:t>experte</a:t>
            </a:r>
            <a:r>
              <a:rPr lang="en-US" sz="1400" spc="-33" dirty="0">
                <a:solidFill>
                  <a:srgbClr val="FFFFFF"/>
                </a:solidFill>
                <a:latin typeface="Verdana 2" panose="020B0604020202020204" charset="0"/>
                <a:ea typeface="Verdana 2" panose="020B0604020202020204" charset="0"/>
                <a:cs typeface="Verdana 2" panose="020B0604020202020204" charset="0"/>
                <a:sym typeface="Helvetica World"/>
              </a:rPr>
              <a:t> technique </a:t>
            </a:r>
            <a:r>
              <a:rPr lang="en-US" sz="1400" spc="-33" dirty="0" err="1">
                <a:solidFill>
                  <a:srgbClr val="FFFFFF"/>
                </a:solidFill>
                <a:latin typeface="Verdana 2" panose="020B0604020202020204" charset="0"/>
                <a:ea typeface="Verdana 2" panose="020B0604020202020204" charset="0"/>
                <a:cs typeface="Verdana 2" panose="020B0604020202020204" charset="0"/>
                <a:sym typeface="Helvetica World"/>
              </a:rPr>
              <a:t>internationale</a:t>
            </a:r>
            <a:r>
              <a:rPr lang="en-US" sz="1400" spc="-33" dirty="0">
                <a:solidFill>
                  <a:srgbClr val="FFFFFF"/>
                </a:solidFill>
                <a:latin typeface="Verdana 2" panose="020B0604020202020204" charset="0"/>
                <a:ea typeface="Verdana 2" panose="020B0604020202020204" charset="0"/>
                <a:cs typeface="Verdana 2" panose="020B0604020202020204" charset="0"/>
                <a:sym typeface="Helvetica World"/>
              </a:rPr>
              <a:t> </a:t>
            </a:r>
            <a:r>
              <a:rPr lang="en-US" sz="1400" spc="-33" dirty="0" err="1">
                <a:solidFill>
                  <a:srgbClr val="FFFFFF"/>
                </a:solidFill>
                <a:latin typeface="Verdana 2" panose="020B0604020202020204" charset="0"/>
                <a:ea typeface="Verdana 2" panose="020B0604020202020204" charset="0"/>
                <a:cs typeface="Verdana 2" panose="020B0604020202020204" charset="0"/>
                <a:sym typeface="Helvetica World"/>
              </a:rPr>
              <a:t>en</a:t>
            </a:r>
            <a:r>
              <a:rPr lang="en-US" sz="1400" spc="-33" dirty="0">
                <a:solidFill>
                  <a:srgbClr val="FFFFFF"/>
                </a:solidFill>
                <a:latin typeface="Verdana 2" panose="020B0604020202020204" charset="0"/>
                <a:ea typeface="Verdana 2" panose="020B0604020202020204" charset="0"/>
                <a:cs typeface="Verdana 2" panose="020B0604020202020204" charset="0"/>
                <a:sym typeface="Helvetica World"/>
              </a:rPr>
              <a:t> </a:t>
            </a:r>
            <a:r>
              <a:rPr lang="en-US" sz="1400" spc="-33" dirty="0" err="1">
                <a:solidFill>
                  <a:srgbClr val="FFFFFF"/>
                </a:solidFill>
                <a:latin typeface="Verdana 2" panose="020B0604020202020204" charset="0"/>
                <a:ea typeface="Verdana 2" panose="020B0604020202020204" charset="0"/>
                <a:cs typeface="Verdana 2" panose="020B0604020202020204" charset="0"/>
                <a:sym typeface="Helvetica World"/>
              </a:rPr>
              <a:t>diplomatie</a:t>
            </a:r>
            <a:r>
              <a:rPr lang="en-US" sz="1400" spc="-33" dirty="0">
                <a:solidFill>
                  <a:srgbClr val="FFFFFF"/>
                </a:solidFill>
                <a:latin typeface="Verdana 2" panose="020B0604020202020204" charset="0"/>
                <a:ea typeface="Verdana 2" panose="020B0604020202020204" charset="0"/>
                <a:cs typeface="Verdana 2" panose="020B0604020202020204" charset="0"/>
                <a:sym typeface="Helvetica World"/>
              </a:rPr>
              <a:t> </a:t>
            </a:r>
            <a:r>
              <a:rPr lang="en-US" sz="1400" spc="-33" dirty="0" err="1">
                <a:solidFill>
                  <a:srgbClr val="FFFFFF"/>
                </a:solidFill>
                <a:latin typeface="Verdana 2" panose="020B0604020202020204" charset="0"/>
                <a:ea typeface="Verdana 2" panose="020B0604020202020204" charset="0"/>
                <a:cs typeface="Verdana 2" panose="020B0604020202020204" charset="0"/>
                <a:sym typeface="Helvetica World"/>
              </a:rPr>
              <a:t>économique</a:t>
            </a:r>
            <a:r>
              <a:rPr lang="en-US" sz="1400" spc="-33" dirty="0">
                <a:solidFill>
                  <a:srgbClr val="FFFFFF"/>
                </a:solidFill>
                <a:latin typeface="Verdana 2" panose="020B0604020202020204" charset="0"/>
                <a:ea typeface="Verdana 2" panose="020B0604020202020204" charset="0"/>
                <a:cs typeface="Verdana 2" panose="020B0604020202020204" charset="0"/>
                <a:sym typeface="Helvetica World"/>
              </a:rPr>
              <a:t>, COI</a:t>
            </a:r>
          </a:p>
          <a:p>
            <a:pPr algn="just">
              <a:lnSpc>
                <a:spcPts val="1960"/>
              </a:lnSpc>
            </a:pPr>
            <a:endParaRPr lang="en-US" sz="1400" spc="-33" dirty="0">
              <a:solidFill>
                <a:srgbClr val="FFFFFF"/>
              </a:solidFill>
              <a:latin typeface="Verdana 2" panose="020B0604020202020204" charset="0"/>
              <a:ea typeface="Verdana 2" panose="020B0604020202020204" charset="0"/>
              <a:cs typeface="Verdana 2" panose="020B0604020202020204" charset="0"/>
              <a:sym typeface="Helvetica World"/>
            </a:endParaRPr>
          </a:p>
          <a:p>
            <a:pPr algn="just">
              <a:lnSpc>
                <a:spcPts val="1960"/>
              </a:lnSpc>
            </a:pPr>
            <a:r>
              <a:rPr lang="en-US" sz="1400" i="1" u="sng" spc="-33" dirty="0" err="1">
                <a:solidFill>
                  <a:srgbClr val="FFFFFF"/>
                </a:solidFill>
                <a:latin typeface="Verdana 2" panose="020B0604020202020204" charset="0"/>
                <a:ea typeface="Verdana 2" panose="020B0604020202020204" charset="0"/>
                <a:cs typeface="Verdana 2" panose="020B0604020202020204" charset="0"/>
                <a:sym typeface="Helvetica World Italics"/>
              </a:rPr>
              <a:t>Modérateur</a:t>
            </a:r>
            <a:r>
              <a:rPr lang="en-US" sz="1400" i="1" u="sng" spc="-33" dirty="0">
                <a:solidFill>
                  <a:srgbClr val="FFFFFF"/>
                </a:solidFill>
                <a:latin typeface="Verdana 2" panose="020B0604020202020204" charset="0"/>
                <a:ea typeface="Verdana 2" panose="020B0604020202020204" charset="0"/>
                <a:cs typeface="Verdana 2" panose="020B0604020202020204" charset="0"/>
                <a:sym typeface="Helvetica World Italics"/>
              </a:rPr>
              <a:t> : </a:t>
            </a:r>
            <a:r>
              <a:rPr lang="en-US" sz="1400" b="1" spc="-33" dirty="0">
                <a:solidFill>
                  <a:srgbClr val="FFFFFF"/>
                </a:solidFill>
                <a:latin typeface="Verdana 2" panose="020B0604020202020204" charset="0"/>
                <a:ea typeface="Verdana 2" panose="020B0604020202020204" charset="0"/>
                <a:cs typeface="Verdana 2" panose="020B0604020202020204" charset="0"/>
                <a:sym typeface="Helvetica World"/>
              </a:rPr>
              <a:t>Koen RADEMAEKERS</a:t>
            </a:r>
            <a:r>
              <a:rPr lang="en-US" sz="1400" spc="-33" dirty="0">
                <a:solidFill>
                  <a:srgbClr val="FFFFFF"/>
                </a:solidFill>
                <a:latin typeface="Verdana 2" panose="020B0604020202020204" charset="0"/>
                <a:ea typeface="Verdana 2" panose="020B0604020202020204" charset="0"/>
                <a:cs typeface="Verdana 2" panose="020B0604020202020204" charset="0"/>
                <a:sym typeface="Helvetica World"/>
              </a:rPr>
              <a:t>, ACEN Foundation</a:t>
            </a:r>
          </a:p>
        </p:txBody>
      </p:sp>
      <p:sp>
        <p:nvSpPr>
          <p:cNvPr id="15" name="TextBox 15"/>
          <p:cNvSpPr txBox="1"/>
          <p:nvPr/>
        </p:nvSpPr>
        <p:spPr>
          <a:xfrm>
            <a:off x="17066349" y="9628037"/>
            <a:ext cx="611887" cy="203835"/>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24</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E0CC25-A788-9ADA-B4B2-789B7DF8AC5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5FC9E47-A3A2-7E9F-06FE-45BB5C57E155}"/>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LID4096" dirty="0"/>
          </a:p>
        </p:txBody>
      </p:sp>
    </p:spTree>
    <p:extLst>
      <p:ext uri="{BB962C8B-B14F-4D97-AF65-F5344CB8AC3E}">
        <p14:creationId xmlns:p14="http://schemas.microsoft.com/office/powerpoint/2010/main" val="7825452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FC5D1-92B6-2A36-039E-17F208F9F632}"/>
            </a:ext>
          </a:extLst>
        </p:cNvPr>
        <p:cNvGrpSpPr/>
        <p:nvPr/>
      </p:nvGrpSpPr>
      <p:grpSpPr>
        <a:xfrm>
          <a:off x="0" y="0"/>
          <a:ext cx="0" cy="0"/>
          <a:chOff x="0" y="0"/>
          <a:chExt cx="0" cy="0"/>
        </a:xfrm>
      </p:grpSpPr>
      <p:pic>
        <p:nvPicPr>
          <p:cNvPr id="24" name="Picture 23" descr="A collage of people working on computers&#10;&#10;Description automatically generated">
            <a:extLst>
              <a:ext uri="{FF2B5EF4-FFF2-40B4-BE49-F238E27FC236}">
                <a16:creationId xmlns:a16="http://schemas.microsoft.com/office/drawing/2014/main" id="{7360C8D0-F611-6DB6-8053-FC3BB1FC721E}"/>
              </a:ext>
            </a:extLst>
          </p:cNvPr>
          <p:cNvPicPr>
            <a:picLocks noChangeAspect="1"/>
          </p:cNvPicPr>
          <p:nvPr/>
        </p:nvPicPr>
        <p:blipFill>
          <a:blip r:embed="rId3">
            <a:extLst>
              <a:ext uri="{28A0092B-C50C-407E-A947-70E740481C1C}">
                <a14:useLocalDpi xmlns:a14="http://schemas.microsoft.com/office/drawing/2010/main" val="0"/>
              </a:ext>
            </a:extLst>
          </a:blip>
          <a:srcRect l="18488" r="25630"/>
          <a:stretch/>
        </p:blipFill>
        <p:spPr>
          <a:xfrm>
            <a:off x="9633226" y="0"/>
            <a:ext cx="8640564" cy="10287000"/>
          </a:xfrm>
          <a:prstGeom prst="rect">
            <a:avLst/>
          </a:prstGeom>
        </p:spPr>
      </p:pic>
      <p:grpSp>
        <p:nvGrpSpPr>
          <p:cNvPr id="3" name="Group 3">
            <a:extLst>
              <a:ext uri="{FF2B5EF4-FFF2-40B4-BE49-F238E27FC236}">
                <a16:creationId xmlns:a16="http://schemas.microsoft.com/office/drawing/2014/main" id="{F9D55DC7-BAA3-1CF6-C9F4-25A2AC30FBAD}"/>
              </a:ext>
            </a:extLst>
          </p:cNvPr>
          <p:cNvGrpSpPr/>
          <p:nvPr/>
        </p:nvGrpSpPr>
        <p:grpSpPr>
          <a:xfrm>
            <a:off x="-47045" y="-237572"/>
            <a:ext cx="11835484" cy="8912192"/>
            <a:chOff x="0" y="-57150"/>
            <a:chExt cx="3528373" cy="2115197"/>
          </a:xfrm>
        </p:grpSpPr>
        <p:sp>
          <p:nvSpPr>
            <p:cNvPr id="4" name="Freeform 4">
              <a:extLst>
                <a:ext uri="{FF2B5EF4-FFF2-40B4-BE49-F238E27FC236}">
                  <a16:creationId xmlns:a16="http://schemas.microsoft.com/office/drawing/2014/main" id="{3514EC81-0EE5-EFE7-46C4-76F7BD00130D}"/>
                </a:ext>
              </a:extLst>
            </p:cNvPr>
            <p:cNvSpPr/>
            <p:nvPr/>
          </p:nvSpPr>
          <p:spPr>
            <a:xfrm>
              <a:off x="0" y="523109"/>
              <a:ext cx="3528373" cy="1534938"/>
            </a:xfrm>
            <a:custGeom>
              <a:avLst/>
              <a:gdLst/>
              <a:ahLst/>
              <a:cxnLst/>
              <a:rect l="l" t="t" r="r" b="b"/>
              <a:pathLst>
                <a:path w="3528373" h="2058047">
                  <a:moveTo>
                    <a:pt x="0" y="0"/>
                  </a:moveTo>
                  <a:lnTo>
                    <a:pt x="3528373" y="0"/>
                  </a:lnTo>
                  <a:lnTo>
                    <a:pt x="3528373" y="2058047"/>
                  </a:lnTo>
                  <a:lnTo>
                    <a:pt x="0" y="2058047"/>
                  </a:lnTo>
                  <a:close/>
                </a:path>
              </a:pathLst>
            </a:custGeom>
            <a:solidFill>
              <a:srgbClr val="FFFFFF"/>
            </a:solidFill>
          </p:spPr>
          <p:txBody>
            <a:bodyPr/>
            <a:lstStyle/>
            <a:p>
              <a:endParaRPr lang="fr-FR"/>
            </a:p>
          </p:txBody>
        </p:sp>
        <p:sp>
          <p:nvSpPr>
            <p:cNvPr id="5" name="TextBox 5">
              <a:extLst>
                <a:ext uri="{FF2B5EF4-FFF2-40B4-BE49-F238E27FC236}">
                  <a16:creationId xmlns:a16="http://schemas.microsoft.com/office/drawing/2014/main" id="{F93F6000-01AB-2438-0C4D-36BF0BE49926}"/>
                </a:ext>
              </a:extLst>
            </p:cNvPr>
            <p:cNvSpPr txBox="1"/>
            <p:nvPr/>
          </p:nvSpPr>
          <p:spPr>
            <a:xfrm>
              <a:off x="0" y="-57150"/>
              <a:ext cx="3528373" cy="2115197"/>
            </a:xfrm>
            <a:prstGeom prst="rect">
              <a:avLst/>
            </a:prstGeom>
          </p:spPr>
          <p:txBody>
            <a:bodyPr lIns="50800" tIns="50800" rIns="50800" bIns="50800" rtlCol="0" anchor="ctr"/>
            <a:lstStyle/>
            <a:p>
              <a:pPr algn="ctr">
                <a:lnSpc>
                  <a:spcPts val="2659"/>
                </a:lnSpc>
              </a:pPr>
              <a:endParaRPr/>
            </a:p>
          </p:txBody>
        </p:sp>
      </p:grpSp>
      <p:sp>
        <p:nvSpPr>
          <p:cNvPr id="7" name="AutoShape 7">
            <a:extLst>
              <a:ext uri="{FF2B5EF4-FFF2-40B4-BE49-F238E27FC236}">
                <a16:creationId xmlns:a16="http://schemas.microsoft.com/office/drawing/2014/main" id="{8EB46517-F0EE-EAB1-8E4A-321D1FC70113}"/>
              </a:ext>
            </a:extLst>
          </p:cNvPr>
          <p:cNvSpPr/>
          <p:nvPr/>
        </p:nvSpPr>
        <p:spPr>
          <a:xfrm>
            <a:off x="4001735" y="6286500"/>
            <a:ext cx="2261045" cy="0"/>
          </a:xfrm>
          <a:prstGeom prst="line">
            <a:avLst/>
          </a:prstGeom>
          <a:ln w="47625" cap="rnd">
            <a:solidFill>
              <a:srgbClr val="000000"/>
            </a:solidFill>
            <a:prstDash val="solid"/>
            <a:headEnd type="none" w="sm" len="sm"/>
            <a:tailEnd type="none" w="sm" len="sm"/>
          </a:ln>
        </p:spPr>
        <p:txBody>
          <a:bodyPr/>
          <a:lstStyle/>
          <a:p>
            <a:endParaRPr lang="fr-FR" dirty="0"/>
          </a:p>
        </p:txBody>
      </p:sp>
      <p:sp>
        <p:nvSpPr>
          <p:cNvPr id="8" name="Freeform 8">
            <a:extLst>
              <a:ext uri="{FF2B5EF4-FFF2-40B4-BE49-F238E27FC236}">
                <a16:creationId xmlns:a16="http://schemas.microsoft.com/office/drawing/2014/main" id="{90B2FAF2-4F64-0D7D-201D-FDCB085AF379}"/>
              </a:ext>
            </a:extLst>
          </p:cNvPr>
          <p:cNvSpPr/>
          <p:nvPr/>
        </p:nvSpPr>
        <p:spPr>
          <a:xfrm>
            <a:off x="0" y="115556"/>
            <a:ext cx="5362411" cy="2440012"/>
          </a:xfrm>
          <a:custGeom>
            <a:avLst/>
            <a:gdLst/>
            <a:ahLst/>
            <a:cxnLst/>
            <a:rect l="l" t="t" r="r" b="b"/>
            <a:pathLst>
              <a:path w="5362411" h="2440012">
                <a:moveTo>
                  <a:pt x="0" y="0"/>
                </a:moveTo>
                <a:lnTo>
                  <a:pt x="5362411" y="0"/>
                </a:lnTo>
                <a:lnTo>
                  <a:pt x="5362411" y="2440012"/>
                </a:lnTo>
                <a:lnTo>
                  <a:pt x="0" y="2440012"/>
                </a:lnTo>
                <a:lnTo>
                  <a:pt x="0" y="0"/>
                </a:lnTo>
                <a:close/>
              </a:path>
            </a:pathLst>
          </a:custGeom>
          <a:blipFill>
            <a:blip r:embed="rId4"/>
            <a:stretch>
              <a:fillRect/>
            </a:stretch>
          </a:blipFill>
        </p:spPr>
        <p:txBody>
          <a:bodyPr/>
          <a:lstStyle/>
          <a:p>
            <a:endParaRPr lang="fr-FR" dirty="0"/>
          </a:p>
        </p:txBody>
      </p:sp>
      <p:sp>
        <p:nvSpPr>
          <p:cNvPr id="9" name="Freeform 9">
            <a:extLst>
              <a:ext uri="{FF2B5EF4-FFF2-40B4-BE49-F238E27FC236}">
                <a16:creationId xmlns:a16="http://schemas.microsoft.com/office/drawing/2014/main" id="{D554E457-1F1C-6066-07DA-FFAE77692A8A}"/>
              </a:ext>
            </a:extLst>
          </p:cNvPr>
          <p:cNvSpPr/>
          <p:nvPr/>
        </p:nvSpPr>
        <p:spPr>
          <a:xfrm>
            <a:off x="4952533" y="208790"/>
            <a:ext cx="2162674" cy="2213849"/>
          </a:xfrm>
          <a:custGeom>
            <a:avLst/>
            <a:gdLst/>
            <a:ahLst/>
            <a:cxnLst/>
            <a:rect l="l" t="t" r="r" b="b"/>
            <a:pathLst>
              <a:path w="2162674" h="2213849">
                <a:moveTo>
                  <a:pt x="0" y="0"/>
                </a:moveTo>
                <a:lnTo>
                  <a:pt x="2162674" y="0"/>
                </a:lnTo>
                <a:lnTo>
                  <a:pt x="2162674" y="2213849"/>
                </a:lnTo>
                <a:lnTo>
                  <a:pt x="0" y="2213849"/>
                </a:lnTo>
                <a:lnTo>
                  <a:pt x="0" y="0"/>
                </a:lnTo>
                <a:close/>
              </a:path>
            </a:pathLst>
          </a:custGeom>
          <a:blipFill>
            <a:blip r:embed="rId5"/>
            <a:stretch>
              <a:fillRect b="-38126"/>
            </a:stretch>
          </a:blipFill>
        </p:spPr>
        <p:txBody>
          <a:bodyPr/>
          <a:lstStyle/>
          <a:p>
            <a:endParaRPr lang="fr-FR"/>
          </a:p>
        </p:txBody>
      </p:sp>
      <p:sp>
        <p:nvSpPr>
          <p:cNvPr id="11" name="TextBox 11">
            <a:extLst>
              <a:ext uri="{FF2B5EF4-FFF2-40B4-BE49-F238E27FC236}">
                <a16:creationId xmlns:a16="http://schemas.microsoft.com/office/drawing/2014/main" id="{E52ED35F-77A8-8B49-978C-552D7ED2D2C8}"/>
              </a:ext>
            </a:extLst>
          </p:cNvPr>
          <p:cNvSpPr txBox="1"/>
          <p:nvPr/>
        </p:nvSpPr>
        <p:spPr>
          <a:xfrm>
            <a:off x="332566" y="3222138"/>
            <a:ext cx="10246463" cy="570349"/>
          </a:xfrm>
          <a:prstGeom prst="rect">
            <a:avLst/>
          </a:prstGeom>
        </p:spPr>
        <p:txBody>
          <a:bodyPr wrap="square" lIns="0" tIns="0" rIns="0" bIns="0" rtlCol="0" anchor="t">
            <a:spAutoFit/>
          </a:bodyPr>
          <a:lstStyle/>
          <a:p>
            <a:pPr algn="ctr">
              <a:lnSpc>
                <a:spcPct val="107000"/>
              </a:lnSpc>
              <a:spcAft>
                <a:spcPts val="800"/>
              </a:spcAft>
            </a:pPr>
            <a:r>
              <a:rPr lang="fr-FR" sz="3800" b="1" kern="100" dirty="0">
                <a:solidFill>
                  <a:srgbClr val="00B0F0"/>
                </a:solidFill>
                <a:effectLst/>
                <a:latin typeface="Verdana" panose="020B0604030504040204" pitchFamily="34" charset="0"/>
                <a:ea typeface="Verdana" panose="020B0604030504040204" pitchFamily="34" charset="0"/>
                <a:cs typeface="Times New Roman" panose="02020603050405020304" pitchFamily="18" charset="0"/>
              </a:rPr>
              <a:t>plan d'action de l'économie circulaire </a:t>
            </a:r>
            <a:endParaRPr lang="fr-FR" sz="3800" kern="100" dirty="0">
              <a:solidFill>
                <a:srgbClr val="00B0F0"/>
              </a:solidFill>
              <a:effectLst/>
              <a:latin typeface="Verdana" panose="020B0604030504040204" pitchFamily="34" charset="0"/>
              <a:ea typeface="Verdana" panose="020B0604030504040204" pitchFamily="34" charset="0"/>
              <a:cs typeface="Times New Roman" panose="02020603050405020304" pitchFamily="18" charset="0"/>
            </a:endParaRPr>
          </a:p>
        </p:txBody>
      </p:sp>
      <p:sp>
        <p:nvSpPr>
          <p:cNvPr id="15" name="TextBox 15">
            <a:extLst>
              <a:ext uri="{FF2B5EF4-FFF2-40B4-BE49-F238E27FC236}">
                <a16:creationId xmlns:a16="http://schemas.microsoft.com/office/drawing/2014/main" id="{BEC77F9D-BAA4-53BE-4D11-F9D5C3B5C307}"/>
              </a:ext>
            </a:extLst>
          </p:cNvPr>
          <p:cNvSpPr txBox="1"/>
          <p:nvPr/>
        </p:nvSpPr>
        <p:spPr>
          <a:xfrm>
            <a:off x="1573523" y="7987950"/>
            <a:ext cx="9129080" cy="437364"/>
          </a:xfrm>
          <a:prstGeom prst="rect">
            <a:avLst/>
          </a:prstGeom>
        </p:spPr>
        <p:txBody>
          <a:bodyPr wrap="square" lIns="0" tIns="0" rIns="0" bIns="0" rtlCol="0" anchor="t">
            <a:spAutoFit/>
          </a:bodyPr>
          <a:lstStyle/>
          <a:p>
            <a:pPr>
              <a:lnSpc>
                <a:spcPts val="3783"/>
              </a:lnSpc>
            </a:pPr>
            <a:r>
              <a:rPr lang="en-US" sz="2702" dirty="0">
                <a:solidFill>
                  <a:srgbClr val="7D868C"/>
                </a:solidFill>
                <a:latin typeface="Verdana 3"/>
              </a:rPr>
              <a:t>27 et 28 Janvier 2025 | The Docks, Maurice</a:t>
            </a:r>
          </a:p>
        </p:txBody>
      </p:sp>
      <p:pic>
        <p:nvPicPr>
          <p:cNvPr id="25" name="Image 4" descr="Une image contenant texte, Police, Graphique, graphisme&#10;&#10;Description générée automatiquement">
            <a:extLst>
              <a:ext uri="{FF2B5EF4-FFF2-40B4-BE49-F238E27FC236}">
                <a16:creationId xmlns:a16="http://schemas.microsoft.com/office/drawing/2014/main" id="{A8435045-23CB-825C-25A8-B656B64A4B9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15207" y="411486"/>
            <a:ext cx="2518019" cy="2069605"/>
          </a:xfrm>
          <a:prstGeom prst="rect">
            <a:avLst/>
          </a:prstGeom>
          <a:noFill/>
          <a:extLst>
            <a:ext uri="{909E8E84-426E-40DD-AFC4-6F175D3DCCD1}">
              <a14:hiddenFill xmlns:a14="http://schemas.microsoft.com/office/drawing/2010/main">
                <a:solidFill>
                  <a:srgbClr val="FFFFFF"/>
                </a:solidFill>
              </a14:hiddenFill>
            </a:ext>
          </a:extLst>
        </p:spPr>
      </p:pic>
      <p:sp>
        <p:nvSpPr>
          <p:cNvPr id="26" name="Freeform 11">
            <a:extLst>
              <a:ext uri="{FF2B5EF4-FFF2-40B4-BE49-F238E27FC236}">
                <a16:creationId xmlns:a16="http://schemas.microsoft.com/office/drawing/2014/main" id="{9758DA07-E4DF-6C8E-3976-B773824F17CA}"/>
              </a:ext>
            </a:extLst>
          </p:cNvPr>
          <p:cNvSpPr/>
          <p:nvPr/>
        </p:nvSpPr>
        <p:spPr>
          <a:xfrm>
            <a:off x="3589586" y="9165636"/>
            <a:ext cx="528063" cy="528063"/>
          </a:xfrm>
          <a:custGeom>
            <a:avLst/>
            <a:gdLst/>
            <a:ahLst/>
            <a:cxnLst/>
            <a:rect l="l" t="t" r="r" b="b"/>
            <a:pathLst>
              <a:path w="528063" h="528063">
                <a:moveTo>
                  <a:pt x="0" y="0"/>
                </a:moveTo>
                <a:lnTo>
                  <a:pt x="528062" y="0"/>
                </a:lnTo>
                <a:lnTo>
                  <a:pt x="528062" y="528063"/>
                </a:lnTo>
                <a:lnTo>
                  <a:pt x="0" y="52806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r-FR"/>
          </a:p>
        </p:txBody>
      </p:sp>
      <p:sp>
        <p:nvSpPr>
          <p:cNvPr id="27" name="Freeform 12">
            <a:extLst>
              <a:ext uri="{FF2B5EF4-FFF2-40B4-BE49-F238E27FC236}">
                <a16:creationId xmlns:a16="http://schemas.microsoft.com/office/drawing/2014/main" id="{ED33DE64-0FA9-6A36-44C5-25E18968A3D4}"/>
              </a:ext>
            </a:extLst>
          </p:cNvPr>
          <p:cNvSpPr/>
          <p:nvPr/>
        </p:nvSpPr>
        <p:spPr>
          <a:xfrm>
            <a:off x="4272070" y="9165636"/>
            <a:ext cx="528063" cy="528063"/>
          </a:xfrm>
          <a:custGeom>
            <a:avLst/>
            <a:gdLst/>
            <a:ahLst/>
            <a:cxnLst/>
            <a:rect l="l" t="t" r="r" b="b"/>
            <a:pathLst>
              <a:path w="528063" h="528063">
                <a:moveTo>
                  <a:pt x="0" y="0"/>
                </a:moveTo>
                <a:lnTo>
                  <a:pt x="528063" y="0"/>
                </a:lnTo>
                <a:lnTo>
                  <a:pt x="528063" y="528063"/>
                </a:lnTo>
                <a:lnTo>
                  <a:pt x="0" y="52806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fr-FR"/>
          </a:p>
        </p:txBody>
      </p:sp>
      <p:sp>
        <p:nvSpPr>
          <p:cNvPr id="28" name="Freeform 13">
            <a:extLst>
              <a:ext uri="{FF2B5EF4-FFF2-40B4-BE49-F238E27FC236}">
                <a16:creationId xmlns:a16="http://schemas.microsoft.com/office/drawing/2014/main" id="{6A3FE68E-E240-8496-7CA3-185499F62AE5}"/>
              </a:ext>
            </a:extLst>
          </p:cNvPr>
          <p:cNvSpPr/>
          <p:nvPr/>
        </p:nvSpPr>
        <p:spPr>
          <a:xfrm>
            <a:off x="4952533" y="9165636"/>
            <a:ext cx="528063" cy="528063"/>
          </a:xfrm>
          <a:custGeom>
            <a:avLst/>
            <a:gdLst/>
            <a:ahLst/>
            <a:cxnLst/>
            <a:rect l="l" t="t" r="r" b="b"/>
            <a:pathLst>
              <a:path w="528063" h="528063">
                <a:moveTo>
                  <a:pt x="0" y="0"/>
                </a:moveTo>
                <a:lnTo>
                  <a:pt x="528063" y="0"/>
                </a:lnTo>
                <a:lnTo>
                  <a:pt x="528063" y="528063"/>
                </a:lnTo>
                <a:lnTo>
                  <a:pt x="0" y="52806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FR"/>
          </a:p>
        </p:txBody>
      </p:sp>
      <p:sp>
        <p:nvSpPr>
          <p:cNvPr id="29" name="Freeform 14">
            <a:extLst>
              <a:ext uri="{FF2B5EF4-FFF2-40B4-BE49-F238E27FC236}">
                <a16:creationId xmlns:a16="http://schemas.microsoft.com/office/drawing/2014/main" id="{C2D9BAE3-A5D2-6053-6783-4B99040DA9E4}"/>
              </a:ext>
            </a:extLst>
          </p:cNvPr>
          <p:cNvSpPr/>
          <p:nvPr/>
        </p:nvSpPr>
        <p:spPr>
          <a:xfrm>
            <a:off x="6334067" y="9165636"/>
            <a:ext cx="586736" cy="528063"/>
          </a:xfrm>
          <a:custGeom>
            <a:avLst/>
            <a:gdLst/>
            <a:ahLst/>
            <a:cxnLst/>
            <a:rect l="l" t="t" r="r" b="b"/>
            <a:pathLst>
              <a:path w="586736" h="528063">
                <a:moveTo>
                  <a:pt x="0" y="0"/>
                </a:moveTo>
                <a:lnTo>
                  <a:pt x="586736" y="0"/>
                </a:lnTo>
                <a:lnTo>
                  <a:pt x="586736" y="528063"/>
                </a:lnTo>
                <a:lnTo>
                  <a:pt x="0" y="52806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fr-FR"/>
          </a:p>
        </p:txBody>
      </p:sp>
      <p:sp>
        <p:nvSpPr>
          <p:cNvPr id="30" name="Freeform 15">
            <a:extLst>
              <a:ext uri="{FF2B5EF4-FFF2-40B4-BE49-F238E27FC236}">
                <a16:creationId xmlns:a16="http://schemas.microsoft.com/office/drawing/2014/main" id="{C69DC925-70CA-9FAD-CFBB-EA89B546D88F}"/>
              </a:ext>
            </a:extLst>
          </p:cNvPr>
          <p:cNvSpPr/>
          <p:nvPr/>
        </p:nvSpPr>
        <p:spPr>
          <a:xfrm>
            <a:off x="5632996" y="9165636"/>
            <a:ext cx="529386" cy="528063"/>
          </a:xfrm>
          <a:custGeom>
            <a:avLst/>
            <a:gdLst/>
            <a:ahLst/>
            <a:cxnLst/>
            <a:rect l="l" t="t" r="r" b="b"/>
            <a:pathLst>
              <a:path w="529386" h="528063">
                <a:moveTo>
                  <a:pt x="0" y="0"/>
                </a:moveTo>
                <a:lnTo>
                  <a:pt x="529386" y="0"/>
                </a:lnTo>
                <a:lnTo>
                  <a:pt x="529386" y="528063"/>
                </a:lnTo>
                <a:lnTo>
                  <a:pt x="0" y="528063"/>
                </a:lnTo>
                <a:lnTo>
                  <a:pt x="0" y="0"/>
                </a:lnTo>
                <a:close/>
              </a:path>
            </a:pathLst>
          </a:custGeom>
          <a:blipFill>
            <a:blip r:embed="rId15"/>
            <a:stretch>
              <a:fillRect/>
            </a:stretch>
          </a:blipFill>
        </p:spPr>
        <p:txBody>
          <a:bodyPr/>
          <a:lstStyle/>
          <a:p>
            <a:endParaRPr lang="fr-FR"/>
          </a:p>
        </p:txBody>
      </p:sp>
      <p:sp>
        <p:nvSpPr>
          <p:cNvPr id="6" name="TextBox 5">
            <a:extLst>
              <a:ext uri="{FF2B5EF4-FFF2-40B4-BE49-F238E27FC236}">
                <a16:creationId xmlns:a16="http://schemas.microsoft.com/office/drawing/2014/main" id="{910E9D74-92CC-54FA-7D77-726FEB8DCFA8}"/>
              </a:ext>
            </a:extLst>
          </p:cNvPr>
          <p:cNvSpPr txBox="1"/>
          <p:nvPr/>
        </p:nvSpPr>
        <p:spPr>
          <a:xfrm>
            <a:off x="301348" y="2779009"/>
            <a:ext cx="4583029" cy="461665"/>
          </a:xfrm>
          <a:prstGeom prst="rect">
            <a:avLst/>
          </a:prstGeom>
          <a:noFill/>
        </p:spPr>
        <p:txBody>
          <a:bodyPr wrap="square">
            <a:spAutoFit/>
          </a:bodyPr>
          <a:lstStyle/>
          <a:p>
            <a:r>
              <a:rPr lang="fr-FR" sz="2400" b="1" kern="100" dirty="0">
                <a:effectLst/>
                <a:latin typeface="Verdana" panose="020B0604030504040204" pitchFamily="34" charset="0"/>
                <a:ea typeface="Verdana" panose="020B0604030504040204" pitchFamily="34" charset="0"/>
                <a:cs typeface="Times New Roman" panose="02020603050405020304" pitchFamily="18" charset="0"/>
              </a:rPr>
              <a:t>Atelier de validation du </a:t>
            </a:r>
            <a:endParaRPr lang="LID4096" sz="2400" dirty="0"/>
          </a:p>
        </p:txBody>
      </p:sp>
      <p:sp>
        <p:nvSpPr>
          <p:cNvPr id="12" name="TextBox 11">
            <a:extLst>
              <a:ext uri="{FF2B5EF4-FFF2-40B4-BE49-F238E27FC236}">
                <a16:creationId xmlns:a16="http://schemas.microsoft.com/office/drawing/2014/main" id="{2691B9C2-E74B-9458-B6D7-757364C63BDA}"/>
              </a:ext>
            </a:extLst>
          </p:cNvPr>
          <p:cNvSpPr txBox="1"/>
          <p:nvPr/>
        </p:nvSpPr>
        <p:spPr>
          <a:xfrm>
            <a:off x="342398" y="4033858"/>
            <a:ext cx="873968" cy="369332"/>
          </a:xfrm>
          <a:prstGeom prst="rect">
            <a:avLst/>
          </a:prstGeom>
          <a:noFill/>
        </p:spPr>
        <p:txBody>
          <a:bodyPr wrap="square">
            <a:spAutoFit/>
          </a:bodyPr>
          <a:lstStyle/>
          <a:p>
            <a:r>
              <a:rPr lang="fr-FR" b="1" kern="100" dirty="0">
                <a:latin typeface="Verdana" panose="020B0604030504040204" pitchFamily="34" charset="0"/>
                <a:ea typeface="Verdana" panose="020B0604030504040204" pitchFamily="34" charset="0"/>
                <a:cs typeface="Times New Roman" panose="02020603050405020304" pitchFamily="18" charset="0"/>
              </a:rPr>
              <a:t>e</a:t>
            </a:r>
            <a:r>
              <a:rPr lang="fr-FR" sz="1800" b="1" kern="100" dirty="0">
                <a:effectLst/>
                <a:latin typeface="Verdana" panose="020B0604030504040204" pitchFamily="34" charset="0"/>
                <a:ea typeface="Verdana" panose="020B0604030504040204" pitchFamily="34" charset="0"/>
                <a:cs typeface="Times New Roman" panose="02020603050405020304" pitchFamily="18" charset="0"/>
              </a:rPr>
              <a:t>t du</a:t>
            </a:r>
            <a:endParaRPr lang="LID4096" dirty="0"/>
          </a:p>
        </p:txBody>
      </p:sp>
      <p:sp>
        <p:nvSpPr>
          <p:cNvPr id="14" name="TextBox 13">
            <a:extLst>
              <a:ext uri="{FF2B5EF4-FFF2-40B4-BE49-F238E27FC236}">
                <a16:creationId xmlns:a16="http://schemas.microsoft.com/office/drawing/2014/main" id="{14D31165-E4F1-346C-1F65-212D5643F4B8}"/>
              </a:ext>
            </a:extLst>
          </p:cNvPr>
          <p:cNvSpPr txBox="1"/>
          <p:nvPr/>
        </p:nvSpPr>
        <p:spPr>
          <a:xfrm>
            <a:off x="1041109" y="4401005"/>
            <a:ext cx="5096954" cy="369332"/>
          </a:xfrm>
          <a:prstGeom prst="rect">
            <a:avLst/>
          </a:prstGeom>
          <a:noFill/>
        </p:spPr>
        <p:txBody>
          <a:bodyPr wrap="square">
            <a:spAutoFit/>
          </a:bodyPr>
          <a:lstStyle/>
          <a:p>
            <a:r>
              <a:rPr lang="fr-FR" sz="1800" b="1" kern="100" dirty="0">
                <a:effectLst/>
                <a:latin typeface="Verdana" panose="020B0604030504040204" pitchFamily="34" charset="0"/>
                <a:ea typeface="Verdana" panose="020B0604030504040204" pitchFamily="34" charset="0"/>
                <a:cs typeface="Times New Roman" panose="02020603050405020304" pitchFamily="18" charset="0"/>
              </a:rPr>
              <a:t>de l’économie bleue et circulaire des </a:t>
            </a:r>
            <a:endParaRPr lang="LID4096" dirty="0"/>
          </a:p>
        </p:txBody>
      </p:sp>
      <p:sp>
        <p:nvSpPr>
          <p:cNvPr id="17" name="TextBox 16">
            <a:extLst>
              <a:ext uri="{FF2B5EF4-FFF2-40B4-BE49-F238E27FC236}">
                <a16:creationId xmlns:a16="http://schemas.microsoft.com/office/drawing/2014/main" id="{FAD6F540-504D-C636-707E-FF9A3C28F9E7}"/>
              </a:ext>
            </a:extLst>
          </p:cNvPr>
          <p:cNvSpPr txBox="1"/>
          <p:nvPr/>
        </p:nvSpPr>
        <p:spPr>
          <a:xfrm>
            <a:off x="4117649" y="4745884"/>
            <a:ext cx="7775851" cy="1323439"/>
          </a:xfrm>
          <a:prstGeom prst="rect">
            <a:avLst/>
          </a:prstGeom>
          <a:noFill/>
        </p:spPr>
        <p:txBody>
          <a:bodyPr wrap="square">
            <a:spAutoFit/>
          </a:bodyPr>
          <a:lstStyle/>
          <a:p>
            <a:r>
              <a:rPr lang="fr-FR" sz="4000" b="1" kern="100" dirty="0">
                <a:solidFill>
                  <a:schemeClr val="tx1">
                    <a:lumMod val="50000"/>
                    <a:lumOff val="50000"/>
                  </a:schemeClr>
                </a:solidFill>
                <a:effectLst/>
                <a:latin typeface="Verdana" panose="020B0604030504040204" pitchFamily="34" charset="0"/>
                <a:ea typeface="Verdana" panose="020B0604030504040204" pitchFamily="34" charset="0"/>
                <a:cs typeface="Times New Roman" panose="02020603050405020304" pitchFamily="18" charset="0"/>
              </a:rPr>
              <a:t>Etats insulaires d’Afrique et de l'océan Indien</a:t>
            </a:r>
            <a:endParaRPr lang="LID4096" sz="4000" dirty="0">
              <a:solidFill>
                <a:schemeClr val="tx1">
                  <a:lumMod val="50000"/>
                  <a:lumOff val="50000"/>
                </a:schemeClr>
              </a:solidFill>
            </a:endParaRPr>
          </a:p>
        </p:txBody>
      </p:sp>
      <p:sp>
        <p:nvSpPr>
          <p:cNvPr id="19" name="TextBox 18">
            <a:extLst>
              <a:ext uri="{FF2B5EF4-FFF2-40B4-BE49-F238E27FC236}">
                <a16:creationId xmlns:a16="http://schemas.microsoft.com/office/drawing/2014/main" id="{D2880251-03C9-D216-C320-99AE1AF9DA23}"/>
              </a:ext>
            </a:extLst>
          </p:cNvPr>
          <p:cNvSpPr txBox="1"/>
          <p:nvPr/>
        </p:nvSpPr>
        <p:spPr>
          <a:xfrm>
            <a:off x="1066800" y="3777664"/>
            <a:ext cx="11133198" cy="707886"/>
          </a:xfrm>
          <a:prstGeom prst="rect">
            <a:avLst/>
          </a:prstGeom>
          <a:noFill/>
        </p:spPr>
        <p:txBody>
          <a:bodyPr wrap="square">
            <a:spAutoFit/>
          </a:bodyPr>
          <a:lstStyle/>
          <a:p>
            <a:r>
              <a:rPr lang="fr-FR" sz="4000" b="1" kern="100" dirty="0">
                <a:solidFill>
                  <a:srgbClr val="FFC000"/>
                </a:solidFill>
                <a:effectLst/>
                <a:latin typeface="Verdana" panose="020B0604030504040204" pitchFamily="34" charset="0"/>
                <a:ea typeface="Verdana" panose="020B0604030504040204" pitchFamily="34" charset="0"/>
                <a:cs typeface="Times New Roman" panose="02020603050405020304" pitchFamily="18" charset="0"/>
              </a:rPr>
              <a:t>mécanisme de financement innovant</a:t>
            </a:r>
            <a:endParaRPr lang="LID4096" sz="4000" dirty="0">
              <a:solidFill>
                <a:srgbClr val="FFC000"/>
              </a:solidFill>
            </a:endParaRPr>
          </a:p>
        </p:txBody>
      </p:sp>
      <p:sp>
        <p:nvSpPr>
          <p:cNvPr id="2" name="TextBox 12">
            <a:extLst>
              <a:ext uri="{FF2B5EF4-FFF2-40B4-BE49-F238E27FC236}">
                <a16:creationId xmlns:a16="http://schemas.microsoft.com/office/drawing/2014/main" id="{C5D162DA-2F73-4266-2F96-A4B425F9E61C}"/>
              </a:ext>
            </a:extLst>
          </p:cNvPr>
          <p:cNvSpPr txBox="1"/>
          <p:nvPr/>
        </p:nvSpPr>
        <p:spPr>
          <a:xfrm>
            <a:off x="737543" y="6483490"/>
            <a:ext cx="9998366" cy="1113190"/>
          </a:xfrm>
          <a:prstGeom prst="rect">
            <a:avLst/>
          </a:prstGeom>
        </p:spPr>
        <p:txBody>
          <a:bodyPr wrap="square" lIns="0" tIns="0" rIns="0" bIns="0" rtlCol="0" anchor="t">
            <a:spAutoFit/>
          </a:bodyPr>
          <a:lstStyle/>
          <a:p>
            <a:pPr algn="ctr">
              <a:lnSpc>
                <a:spcPts val="4701"/>
              </a:lnSpc>
            </a:pPr>
            <a:r>
              <a:rPr lang="fr-FR" sz="2000" dirty="0">
                <a:effectLst/>
                <a:latin typeface="Verdana 2" panose="020B0604020202020204" charset="0"/>
                <a:ea typeface="Verdana 2" panose="020B0604020202020204" charset="0"/>
                <a:cs typeface="Verdana 2" panose="020B0604020202020204" charset="0"/>
              </a:rPr>
              <a:t>Validation de la stratégie de mise en œuvre et de mobilisation des ressources </a:t>
            </a:r>
          </a:p>
          <a:p>
            <a:pPr algn="ctr">
              <a:lnSpc>
                <a:spcPts val="4701"/>
              </a:lnSpc>
            </a:pPr>
            <a:r>
              <a:rPr lang="fr-FR" sz="2000" dirty="0">
                <a:effectLst/>
                <a:latin typeface="Verdana 2" panose="020B0604020202020204" charset="0"/>
                <a:ea typeface="Verdana 2" panose="020B0604020202020204" charset="0"/>
                <a:cs typeface="Verdana 2" panose="020B0604020202020204" charset="0"/>
              </a:rPr>
              <a:t>présidée par la CEA et la CUA</a:t>
            </a:r>
            <a:endParaRPr lang="en-US" sz="2000" dirty="0">
              <a:solidFill>
                <a:srgbClr val="000000"/>
              </a:solidFill>
              <a:latin typeface="Verdana 2" panose="020B0604020202020204" charset="0"/>
              <a:ea typeface="Verdana 2" panose="020B0604020202020204" charset="0"/>
              <a:cs typeface="Verdana 2" panose="020B0604020202020204" charset="0"/>
            </a:endParaRPr>
          </a:p>
        </p:txBody>
      </p:sp>
    </p:spTree>
    <p:extLst>
      <p:ext uri="{BB962C8B-B14F-4D97-AF65-F5344CB8AC3E}">
        <p14:creationId xmlns:p14="http://schemas.microsoft.com/office/powerpoint/2010/main" val="19260746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4482" y="287230"/>
            <a:ext cx="17862996" cy="9148335"/>
            <a:chOff x="0" y="0"/>
            <a:chExt cx="2767446" cy="1417317"/>
          </a:xfrm>
        </p:grpSpPr>
        <p:sp>
          <p:nvSpPr>
            <p:cNvPr id="3" name="Freeform 3"/>
            <p:cNvSpPr/>
            <p:nvPr/>
          </p:nvSpPr>
          <p:spPr>
            <a:xfrm>
              <a:off x="0" y="0"/>
              <a:ext cx="2767446" cy="1417316"/>
            </a:xfrm>
            <a:custGeom>
              <a:avLst/>
              <a:gdLst/>
              <a:ahLst/>
              <a:cxnLst/>
              <a:rect l="l" t="t" r="r" b="b"/>
              <a:pathLst>
                <a:path w="2767446" h="1417316">
                  <a:moveTo>
                    <a:pt x="0" y="0"/>
                  </a:moveTo>
                  <a:lnTo>
                    <a:pt x="2767446" y="0"/>
                  </a:lnTo>
                  <a:lnTo>
                    <a:pt x="2767446" y="1417316"/>
                  </a:lnTo>
                  <a:lnTo>
                    <a:pt x="0" y="1417316"/>
                  </a:lnTo>
                  <a:close/>
                </a:path>
              </a:pathLst>
            </a:custGeom>
            <a:blipFill>
              <a:blip r:embed="rId2"/>
              <a:stretch>
                <a:fillRect t="-15167" b="-15167"/>
              </a:stretch>
            </a:blipFill>
          </p:spPr>
          <p:txBody>
            <a:bodyPr/>
            <a:lstStyle/>
            <a:p>
              <a:endParaRPr lang="LID4096"/>
            </a:p>
          </p:txBody>
        </p:sp>
      </p:grpSp>
      <p:grpSp>
        <p:nvGrpSpPr>
          <p:cNvPr id="4" name="Group 4"/>
          <p:cNvGrpSpPr/>
          <p:nvPr/>
        </p:nvGrpSpPr>
        <p:grpSpPr>
          <a:xfrm>
            <a:off x="0" y="2645140"/>
            <a:ext cx="5784076" cy="4102928"/>
            <a:chOff x="0" y="0"/>
            <a:chExt cx="1523378" cy="1080606"/>
          </a:xfrm>
        </p:grpSpPr>
        <p:sp>
          <p:nvSpPr>
            <p:cNvPr id="5" name="Freeform 5"/>
            <p:cNvSpPr/>
            <p:nvPr/>
          </p:nvSpPr>
          <p:spPr>
            <a:xfrm>
              <a:off x="0" y="0"/>
              <a:ext cx="1523378" cy="1080607"/>
            </a:xfrm>
            <a:custGeom>
              <a:avLst/>
              <a:gdLst/>
              <a:ahLst/>
              <a:cxnLst/>
              <a:rect l="l" t="t" r="r" b="b"/>
              <a:pathLst>
                <a:path w="1523378" h="1080607">
                  <a:moveTo>
                    <a:pt x="6692" y="0"/>
                  </a:moveTo>
                  <a:lnTo>
                    <a:pt x="1516686" y="0"/>
                  </a:lnTo>
                  <a:cubicBezTo>
                    <a:pt x="1520382" y="0"/>
                    <a:pt x="1523378" y="2996"/>
                    <a:pt x="1523378" y="6692"/>
                  </a:cubicBezTo>
                  <a:lnTo>
                    <a:pt x="1523378" y="1073914"/>
                  </a:lnTo>
                  <a:cubicBezTo>
                    <a:pt x="1523378" y="1077610"/>
                    <a:pt x="1520382" y="1080607"/>
                    <a:pt x="1516686" y="1080607"/>
                  </a:cubicBezTo>
                  <a:lnTo>
                    <a:pt x="6692" y="1080607"/>
                  </a:lnTo>
                  <a:cubicBezTo>
                    <a:pt x="2996" y="1080607"/>
                    <a:pt x="0" y="1077610"/>
                    <a:pt x="0" y="1073914"/>
                  </a:cubicBezTo>
                  <a:lnTo>
                    <a:pt x="0" y="6692"/>
                  </a:lnTo>
                  <a:cubicBezTo>
                    <a:pt x="0" y="2996"/>
                    <a:pt x="2996" y="0"/>
                    <a:pt x="6692" y="0"/>
                  </a:cubicBezTo>
                  <a:close/>
                </a:path>
              </a:pathLst>
            </a:custGeom>
            <a:solidFill>
              <a:srgbClr val="21B0C3"/>
            </a:solidFill>
          </p:spPr>
          <p:txBody>
            <a:bodyPr/>
            <a:lstStyle/>
            <a:p>
              <a:endParaRPr lang="LID4096"/>
            </a:p>
          </p:txBody>
        </p:sp>
        <p:sp>
          <p:nvSpPr>
            <p:cNvPr id="6" name="TextBox 6"/>
            <p:cNvSpPr txBox="1"/>
            <p:nvPr/>
          </p:nvSpPr>
          <p:spPr>
            <a:xfrm>
              <a:off x="0" y="-38100"/>
              <a:ext cx="1523378" cy="1118706"/>
            </a:xfrm>
            <a:prstGeom prst="rect">
              <a:avLst/>
            </a:prstGeom>
          </p:spPr>
          <p:txBody>
            <a:bodyPr lIns="50800" tIns="50800" rIns="50800" bIns="50800" rtlCol="0" anchor="ctr"/>
            <a:lstStyle/>
            <a:p>
              <a:pPr algn="ctr">
                <a:lnSpc>
                  <a:spcPts val="2660"/>
                </a:lnSpc>
              </a:pPr>
              <a:endParaRPr/>
            </a:p>
          </p:txBody>
        </p:sp>
      </p:grpSp>
      <p:sp>
        <p:nvSpPr>
          <p:cNvPr id="7" name="Freeform 7"/>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3"/>
            <a:stretch>
              <a:fillRect/>
            </a:stretch>
          </a:blipFill>
        </p:spPr>
        <p:txBody>
          <a:bodyPr/>
          <a:lstStyle/>
          <a:p>
            <a:endParaRPr lang="LID4096"/>
          </a:p>
        </p:txBody>
      </p:sp>
      <p:sp>
        <p:nvSpPr>
          <p:cNvPr id="8" name="Freeform 8"/>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4"/>
            <a:stretch>
              <a:fillRect/>
            </a:stretch>
          </a:blipFill>
        </p:spPr>
        <p:txBody>
          <a:bodyPr/>
          <a:lstStyle/>
          <a:p>
            <a:endParaRPr lang="LID4096"/>
          </a:p>
        </p:txBody>
      </p:sp>
      <p:sp>
        <p:nvSpPr>
          <p:cNvPr id="9" name="Freeform 9"/>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5"/>
            <a:stretch>
              <a:fillRect/>
            </a:stretch>
          </a:blipFill>
        </p:spPr>
        <p:txBody>
          <a:bodyPr/>
          <a:lstStyle/>
          <a:p>
            <a:endParaRPr lang="LID4096"/>
          </a:p>
        </p:txBody>
      </p:sp>
      <p:sp>
        <p:nvSpPr>
          <p:cNvPr id="10" name="TextBox 10"/>
          <p:cNvSpPr txBox="1"/>
          <p:nvPr/>
        </p:nvSpPr>
        <p:spPr>
          <a:xfrm>
            <a:off x="130862" y="4153855"/>
            <a:ext cx="5522351" cy="940835"/>
          </a:xfrm>
          <a:prstGeom prst="rect">
            <a:avLst/>
          </a:prstGeom>
        </p:spPr>
        <p:txBody>
          <a:bodyPr lIns="0" tIns="0" rIns="0" bIns="0" rtlCol="0" anchor="t">
            <a:spAutoFit/>
          </a:bodyPr>
          <a:lstStyle/>
          <a:p>
            <a:pPr algn="ctr">
              <a:lnSpc>
                <a:spcPts val="8400"/>
              </a:lnSpc>
            </a:pPr>
            <a:r>
              <a:rPr lang="en-US" sz="5000" b="1" spc="-144" dirty="0">
                <a:solidFill>
                  <a:srgbClr val="FFFFFF"/>
                </a:solidFill>
                <a:latin typeface="Verdana" panose="020B0604030504040204" pitchFamily="34" charset="0"/>
                <a:ea typeface="Verdana" panose="020B0604030504040204" pitchFamily="34" charset="0"/>
                <a:cs typeface="Helvetica World Bold"/>
                <a:sym typeface="Helvetica World Bold"/>
              </a:rPr>
              <a:t>ALLOCUTIONS</a:t>
            </a:r>
          </a:p>
        </p:txBody>
      </p:sp>
      <p:grpSp>
        <p:nvGrpSpPr>
          <p:cNvPr id="11" name="Group 11"/>
          <p:cNvGrpSpPr/>
          <p:nvPr/>
        </p:nvGrpSpPr>
        <p:grpSpPr>
          <a:xfrm>
            <a:off x="12833801" y="0"/>
            <a:ext cx="5454199" cy="2330077"/>
            <a:chOff x="0" y="0"/>
            <a:chExt cx="1436497" cy="613683"/>
          </a:xfrm>
        </p:grpSpPr>
        <p:sp>
          <p:nvSpPr>
            <p:cNvPr id="12" name="Freeform 12"/>
            <p:cNvSpPr/>
            <p:nvPr/>
          </p:nvSpPr>
          <p:spPr>
            <a:xfrm>
              <a:off x="0" y="0"/>
              <a:ext cx="1436497" cy="613683"/>
            </a:xfrm>
            <a:custGeom>
              <a:avLst/>
              <a:gdLst/>
              <a:ahLst/>
              <a:cxnLst/>
              <a:rect l="l" t="t" r="r" b="b"/>
              <a:pathLst>
                <a:path w="1436497" h="613683">
                  <a:moveTo>
                    <a:pt x="7097" y="0"/>
                  </a:moveTo>
                  <a:lnTo>
                    <a:pt x="1429400" y="0"/>
                  </a:lnTo>
                  <a:cubicBezTo>
                    <a:pt x="1433319" y="0"/>
                    <a:pt x="1436497" y="3178"/>
                    <a:pt x="1436497" y="7097"/>
                  </a:cubicBezTo>
                  <a:lnTo>
                    <a:pt x="1436497" y="606586"/>
                  </a:lnTo>
                  <a:cubicBezTo>
                    <a:pt x="1436497" y="610505"/>
                    <a:pt x="1433319" y="613683"/>
                    <a:pt x="1429400" y="613683"/>
                  </a:cubicBezTo>
                  <a:lnTo>
                    <a:pt x="7097" y="613683"/>
                  </a:lnTo>
                  <a:cubicBezTo>
                    <a:pt x="3178" y="613683"/>
                    <a:pt x="0" y="610505"/>
                    <a:pt x="0" y="606586"/>
                  </a:cubicBezTo>
                  <a:lnTo>
                    <a:pt x="0" y="7097"/>
                  </a:lnTo>
                  <a:cubicBezTo>
                    <a:pt x="0" y="3178"/>
                    <a:pt x="3178" y="0"/>
                    <a:pt x="7097" y="0"/>
                  </a:cubicBezTo>
                  <a:close/>
                </a:path>
              </a:pathLst>
            </a:custGeom>
            <a:solidFill>
              <a:srgbClr val="21B0C3"/>
            </a:solidFill>
          </p:spPr>
          <p:txBody>
            <a:bodyPr/>
            <a:lstStyle/>
            <a:p>
              <a:endParaRPr lang="LID4096"/>
            </a:p>
          </p:txBody>
        </p:sp>
        <p:sp>
          <p:nvSpPr>
            <p:cNvPr id="13" name="TextBox 13"/>
            <p:cNvSpPr txBox="1"/>
            <p:nvPr/>
          </p:nvSpPr>
          <p:spPr>
            <a:xfrm>
              <a:off x="0" y="-38100"/>
              <a:ext cx="1436497" cy="651783"/>
            </a:xfrm>
            <a:prstGeom prst="rect">
              <a:avLst/>
            </a:prstGeom>
          </p:spPr>
          <p:txBody>
            <a:bodyPr lIns="50800" tIns="50800" rIns="50800" bIns="50800" rtlCol="0" anchor="ctr"/>
            <a:lstStyle/>
            <a:p>
              <a:pPr algn="ctr">
                <a:lnSpc>
                  <a:spcPts val="2660"/>
                </a:lnSpc>
              </a:pPr>
              <a:endParaRPr/>
            </a:p>
          </p:txBody>
        </p:sp>
      </p:grpSp>
      <p:sp>
        <p:nvSpPr>
          <p:cNvPr id="14" name="TextBox 14"/>
          <p:cNvSpPr txBox="1"/>
          <p:nvPr/>
        </p:nvSpPr>
        <p:spPr>
          <a:xfrm>
            <a:off x="12943238" y="334904"/>
            <a:ext cx="5224501" cy="1515608"/>
          </a:xfrm>
          <a:prstGeom prst="rect">
            <a:avLst/>
          </a:prstGeom>
        </p:spPr>
        <p:txBody>
          <a:bodyPr lIns="0" tIns="0" rIns="0" bIns="0" rtlCol="0" anchor="t">
            <a:spAutoFit/>
          </a:bodyPr>
          <a:lstStyle/>
          <a:p>
            <a:pPr algn="just">
              <a:lnSpc>
                <a:spcPts val="1960"/>
              </a:lnSpc>
            </a:pPr>
            <a:r>
              <a:rPr lang="en-US" sz="1400" i="1" u="sng" spc="-33" dirty="0" err="1">
                <a:solidFill>
                  <a:schemeClr val="bg1"/>
                </a:solidFill>
                <a:latin typeface="Verdana 2" panose="020B0604020202020204" charset="0"/>
                <a:ea typeface="Verdana 2" panose="020B0604020202020204" charset="0"/>
                <a:cs typeface="Verdana 2" panose="020B0604020202020204" charset="0"/>
                <a:sym typeface="Helvetica World Italics"/>
              </a:rPr>
              <a:t>Intervenant</a:t>
            </a:r>
            <a:r>
              <a:rPr lang="en-US" sz="1400" i="1" u="sng" spc="-33" dirty="0">
                <a:solidFill>
                  <a:schemeClr val="bg1"/>
                </a:solidFill>
                <a:latin typeface="Verdana 2" panose="020B0604020202020204" charset="0"/>
                <a:ea typeface="Verdana 2" panose="020B0604020202020204" charset="0"/>
                <a:cs typeface="Verdana 2" panose="020B0604020202020204" charset="0"/>
                <a:sym typeface="Helvetica World Italics"/>
              </a:rPr>
              <a:t> </a:t>
            </a:r>
            <a:r>
              <a:rPr lang="en-US" sz="1400" i="1" spc="-33" dirty="0">
                <a:solidFill>
                  <a:schemeClr val="bg1"/>
                </a:solidFill>
                <a:latin typeface="Verdana 2" panose="020B0604020202020204" charset="0"/>
                <a:ea typeface="Verdana 2" panose="020B0604020202020204" charset="0"/>
                <a:cs typeface="Verdana 2" panose="020B0604020202020204" charset="0"/>
                <a:sym typeface="Helvetica World Italics"/>
              </a:rPr>
              <a:t>: </a:t>
            </a:r>
            <a:r>
              <a:rPr lang="en-US" sz="1400" b="1" i="1" spc="-33" dirty="0">
                <a:solidFill>
                  <a:schemeClr val="bg1"/>
                </a:solidFill>
                <a:latin typeface="Verdana 2" panose="020B0604020202020204" charset="0"/>
                <a:ea typeface="Verdana 2" panose="020B0604020202020204" charset="0"/>
                <a:cs typeface="Verdana 2" panose="020B0604020202020204" charset="0"/>
                <a:sym typeface="Helvetica World Italics"/>
              </a:rPr>
              <a:t>Charles AKOL</a:t>
            </a:r>
            <a:r>
              <a:rPr lang="en-US" sz="1400" i="1" spc="-33" dirty="0">
                <a:solidFill>
                  <a:schemeClr val="bg1"/>
                </a:solidFill>
                <a:latin typeface="Verdana 2" panose="020B0604020202020204" charset="0"/>
                <a:ea typeface="Verdana 2" panose="020B0604020202020204" charset="0"/>
                <a:cs typeface="Verdana 2" panose="020B0604020202020204" charset="0"/>
                <a:sym typeface="Helvetica World Italics"/>
              </a:rPr>
              <a:t>, chargé des affaires </a:t>
            </a:r>
            <a:r>
              <a:rPr lang="en-US" sz="1400" i="1" spc="-33" dirty="0" err="1">
                <a:solidFill>
                  <a:schemeClr val="bg1"/>
                </a:solidFill>
                <a:latin typeface="Verdana 2" panose="020B0604020202020204" charset="0"/>
                <a:ea typeface="Verdana 2" panose="020B0604020202020204" charset="0"/>
                <a:cs typeface="Verdana 2" panose="020B0604020202020204" charset="0"/>
                <a:sym typeface="Helvetica World Italics"/>
              </a:rPr>
              <a:t>environnementales</a:t>
            </a:r>
            <a:r>
              <a:rPr lang="en-US" sz="1400" i="1" spc="-33" dirty="0">
                <a:solidFill>
                  <a:schemeClr val="bg1"/>
                </a:solidFill>
                <a:latin typeface="Verdana 2" panose="020B0604020202020204" charset="0"/>
                <a:ea typeface="Verdana 2" panose="020B0604020202020204" charset="0"/>
                <a:cs typeface="Verdana 2" panose="020B0604020202020204" charset="0"/>
                <a:sym typeface="Helvetica World Italics"/>
              </a:rPr>
              <a:t>, section des </a:t>
            </a:r>
            <a:r>
              <a:rPr lang="en-US" sz="1400" i="1" spc="-33" dirty="0" err="1">
                <a:solidFill>
                  <a:schemeClr val="bg1"/>
                </a:solidFill>
                <a:latin typeface="Verdana 2" panose="020B0604020202020204" charset="0"/>
                <a:ea typeface="Verdana 2" panose="020B0604020202020204" charset="0"/>
                <a:cs typeface="Verdana 2" panose="020B0604020202020204" charset="0"/>
                <a:sym typeface="Helvetica World Italics"/>
              </a:rPr>
              <a:t>ressources</a:t>
            </a:r>
            <a:r>
              <a:rPr lang="en-US" sz="1400" i="1" spc="-33" dirty="0">
                <a:solidFill>
                  <a:schemeClr val="bg1"/>
                </a:solidFill>
                <a:latin typeface="Verdana 2" panose="020B0604020202020204" charset="0"/>
                <a:ea typeface="Verdana 2" panose="020B0604020202020204" charset="0"/>
                <a:cs typeface="Verdana 2" panose="020B0604020202020204" charset="0"/>
                <a:sym typeface="Helvetica World Italics"/>
              </a:rPr>
              <a:t> </a:t>
            </a:r>
            <a:r>
              <a:rPr lang="en-US" sz="1400" i="1" spc="-33" dirty="0" err="1">
                <a:solidFill>
                  <a:schemeClr val="bg1"/>
                </a:solidFill>
                <a:latin typeface="Verdana 2" panose="020B0604020202020204" charset="0"/>
                <a:ea typeface="Verdana 2" panose="020B0604020202020204" charset="0"/>
                <a:cs typeface="Verdana 2" panose="020B0604020202020204" charset="0"/>
                <a:sym typeface="Helvetica World Italics"/>
              </a:rPr>
              <a:t>naturelles</a:t>
            </a:r>
            <a:r>
              <a:rPr lang="en-US" sz="1400" i="1" spc="-33" dirty="0">
                <a:solidFill>
                  <a:schemeClr val="bg1"/>
                </a:solidFill>
                <a:latin typeface="Verdana 2" panose="020B0604020202020204" charset="0"/>
                <a:ea typeface="Verdana 2" panose="020B0604020202020204" charset="0"/>
                <a:cs typeface="Verdana 2" panose="020B0604020202020204" charset="0"/>
                <a:sym typeface="Helvetica World Italics"/>
              </a:rPr>
              <a:t>, de </a:t>
            </a:r>
            <a:r>
              <a:rPr lang="en-US" sz="1400" i="1" spc="-33" dirty="0" err="1">
                <a:solidFill>
                  <a:schemeClr val="bg1"/>
                </a:solidFill>
                <a:latin typeface="Verdana 2" panose="020B0604020202020204" charset="0"/>
                <a:ea typeface="Verdana 2" panose="020B0604020202020204" charset="0"/>
                <a:cs typeface="Verdana 2" panose="020B0604020202020204" charset="0"/>
                <a:sym typeface="Helvetica World Italics"/>
              </a:rPr>
              <a:t>l’économie</a:t>
            </a:r>
            <a:r>
              <a:rPr lang="en-US" sz="1400" i="1" spc="-33" dirty="0">
                <a:solidFill>
                  <a:schemeClr val="bg1"/>
                </a:solidFill>
                <a:latin typeface="Verdana 2" panose="020B0604020202020204" charset="0"/>
                <a:ea typeface="Verdana 2" panose="020B0604020202020204" charset="0"/>
                <a:cs typeface="Verdana 2" panose="020B0604020202020204" charset="0"/>
                <a:sym typeface="Helvetica World Italics"/>
              </a:rPr>
              <a:t> verte et de </a:t>
            </a:r>
            <a:r>
              <a:rPr lang="en-US" sz="1400" i="1" spc="-33" dirty="0" err="1">
                <a:solidFill>
                  <a:schemeClr val="bg1"/>
                </a:solidFill>
                <a:latin typeface="Verdana 2" panose="020B0604020202020204" charset="0"/>
                <a:ea typeface="Verdana 2" panose="020B0604020202020204" charset="0"/>
                <a:cs typeface="Verdana 2" panose="020B0604020202020204" charset="0"/>
                <a:sym typeface="Helvetica World Italics"/>
              </a:rPr>
              <a:t>l’économie</a:t>
            </a:r>
            <a:r>
              <a:rPr lang="en-US" sz="1400" i="1" spc="-33" dirty="0">
                <a:solidFill>
                  <a:schemeClr val="bg1"/>
                </a:solidFill>
                <a:latin typeface="Verdana 2" panose="020B0604020202020204" charset="0"/>
                <a:ea typeface="Verdana 2" panose="020B0604020202020204" charset="0"/>
                <a:cs typeface="Verdana 2" panose="020B0604020202020204" charset="0"/>
                <a:sym typeface="Helvetica World Italics"/>
              </a:rPr>
              <a:t> </a:t>
            </a:r>
            <a:r>
              <a:rPr lang="en-US" sz="1400" i="1" spc="-33" dirty="0" err="1">
                <a:solidFill>
                  <a:schemeClr val="bg1"/>
                </a:solidFill>
                <a:latin typeface="Verdana 2" panose="020B0604020202020204" charset="0"/>
                <a:ea typeface="Verdana 2" panose="020B0604020202020204" charset="0"/>
                <a:cs typeface="Verdana 2" panose="020B0604020202020204" charset="0"/>
                <a:sym typeface="Helvetica World Italics"/>
              </a:rPr>
              <a:t>bleue</a:t>
            </a:r>
            <a:r>
              <a:rPr lang="en-US" sz="1400" i="1" spc="-33" dirty="0">
                <a:solidFill>
                  <a:schemeClr val="bg1"/>
                </a:solidFill>
                <a:latin typeface="Verdana 2" panose="020B0604020202020204" charset="0"/>
                <a:ea typeface="Verdana 2" panose="020B0604020202020204" charset="0"/>
                <a:cs typeface="Verdana 2" panose="020B0604020202020204" charset="0"/>
                <a:sym typeface="Helvetica World Italics"/>
              </a:rPr>
              <a:t>, CEA</a:t>
            </a:r>
          </a:p>
          <a:p>
            <a:pPr algn="just">
              <a:lnSpc>
                <a:spcPts val="1960"/>
              </a:lnSpc>
            </a:pPr>
            <a:endParaRPr lang="en-US" sz="1400" i="1" spc="-33" dirty="0">
              <a:solidFill>
                <a:schemeClr val="bg1"/>
              </a:solidFill>
              <a:latin typeface="Verdana 2" panose="020B0604020202020204" charset="0"/>
              <a:ea typeface="Verdana 2" panose="020B0604020202020204" charset="0"/>
              <a:cs typeface="Verdana 2" panose="020B0604020202020204" charset="0"/>
              <a:sym typeface="Helvetica World Italics"/>
            </a:endParaRPr>
          </a:p>
          <a:p>
            <a:pPr algn="just">
              <a:lnSpc>
                <a:spcPts val="1960"/>
              </a:lnSpc>
            </a:pPr>
            <a:r>
              <a:rPr lang="en-US" sz="1400" i="1" u="sng" spc="-33" dirty="0" err="1">
                <a:solidFill>
                  <a:schemeClr val="bg1"/>
                </a:solidFill>
                <a:latin typeface="Verdana 2" panose="020B0604020202020204" charset="0"/>
                <a:ea typeface="Verdana 2" panose="020B0604020202020204" charset="0"/>
                <a:cs typeface="Verdana 2" panose="020B0604020202020204" charset="0"/>
                <a:sym typeface="Helvetica World Italics"/>
              </a:rPr>
              <a:t>Modératrice</a:t>
            </a:r>
            <a:r>
              <a:rPr lang="en-US" sz="1400" i="1" u="sng" spc="-33" dirty="0">
                <a:solidFill>
                  <a:schemeClr val="bg1"/>
                </a:solidFill>
                <a:latin typeface="Verdana 2" panose="020B0604020202020204" charset="0"/>
                <a:ea typeface="Verdana 2" panose="020B0604020202020204" charset="0"/>
                <a:cs typeface="Verdana 2" panose="020B0604020202020204" charset="0"/>
                <a:sym typeface="Helvetica World Italics"/>
              </a:rPr>
              <a:t> </a:t>
            </a:r>
            <a:r>
              <a:rPr lang="en-US" sz="1400" i="1" spc="-33" dirty="0">
                <a:solidFill>
                  <a:schemeClr val="bg1"/>
                </a:solidFill>
                <a:latin typeface="Verdana 2" panose="020B0604020202020204" charset="0"/>
                <a:ea typeface="Verdana 2" panose="020B0604020202020204" charset="0"/>
                <a:cs typeface="Verdana 2" panose="020B0604020202020204" charset="0"/>
                <a:sym typeface="Helvetica World Italics"/>
              </a:rPr>
              <a:t>: Tiana </a:t>
            </a:r>
            <a:r>
              <a:rPr lang="en-US" sz="1400" b="1" i="1" spc="-33" dirty="0">
                <a:solidFill>
                  <a:schemeClr val="bg1"/>
                </a:solidFill>
                <a:latin typeface="Verdana 2" panose="020B0604020202020204" charset="0"/>
                <a:ea typeface="Verdana 2" panose="020B0604020202020204" charset="0"/>
                <a:cs typeface="Verdana 2" panose="020B0604020202020204" charset="0"/>
                <a:sym typeface="Helvetica World Italics"/>
              </a:rPr>
              <a:t>RAZAFINDRAKOTO</a:t>
            </a:r>
            <a:r>
              <a:rPr lang="en-US" sz="1400" i="1" spc="-33" dirty="0">
                <a:solidFill>
                  <a:schemeClr val="bg1"/>
                </a:solidFill>
                <a:latin typeface="Verdana 2" panose="020B0604020202020204" charset="0"/>
                <a:ea typeface="Verdana 2" panose="020B0604020202020204" charset="0"/>
                <a:cs typeface="Verdana 2" panose="020B0604020202020204" charset="0"/>
                <a:sym typeface="Helvetica World Italics"/>
              </a:rPr>
              <a:t>, </a:t>
            </a:r>
          </a:p>
          <a:p>
            <a:pPr algn="just">
              <a:lnSpc>
                <a:spcPts val="1960"/>
              </a:lnSpc>
            </a:pPr>
            <a:r>
              <a:rPr lang="en-US" sz="1400" i="1" spc="-33" dirty="0" err="1">
                <a:solidFill>
                  <a:schemeClr val="bg1"/>
                </a:solidFill>
                <a:latin typeface="Verdana 2" panose="020B0604020202020204" charset="0"/>
                <a:ea typeface="Verdana 2" panose="020B0604020202020204" charset="0"/>
                <a:cs typeface="Verdana 2" panose="020B0604020202020204" charset="0"/>
                <a:sym typeface="Helvetica World Italics"/>
              </a:rPr>
              <a:t>experte</a:t>
            </a:r>
            <a:r>
              <a:rPr lang="en-US" sz="1400" i="1" spc="-33" dirty="0">
                <a:solidFill>
                  <a:schemeClr val="bg1"/>
                </a:solidFill>
                <a:latin typeface="Verdana 2" panose="020B0604020202020204" charset="0"/>
                <a:ea typeface="Verdana 2" panose="020B0604020202020204" charset="0"/>
                <a:cs typeface="Verdana 2" panose="020B0604020202020204" charset="0"/>
                <a:sym typeface="Helvetica World Italics"/>
              </a:rPr>
              <a:t> technique </a:t>
            </a:r>
            <a:r>
              <a:rPr lang="en-US" sz="1400" i="1" spc="-33" dirty="0" err="1">
                <a:solidFill>
                  <a:schemeClr val="bg1"/>
                </a:solidFill>
                <a:latin typeface="Verdana 2" panose="020B0604020202020204" charset="0"/>
                <a:ea typeface="Verdana 2" panose="020B0604020202020204" charset="0"/>
                <a:cs typeface="Verdana 2" panose="020B0604020202020204" charset="0"/>
                <a:sym typeface="Helvetica World Italics"/>
              </a:rPr>
              <a:t>internationale</a:t>
            </a:r>
            <a:r>
              <a:rPr lang="en-US" sz="1400" i="1" spc="-33" dirty="0">
                <a:solidFill>
                  <a:schemeClr val="bg1"/>
                </a:solidFill>
                <a:latin typeface="Verdana 2" panose="020B0604020202020204" charset="0"/>
                <a:ea typeface="Verdana 2" panose="020B0604020202020204" charset="0"/>
                <a:cs typeface="Verdana 2" panose="020B0604020202020204" charset="0"/>
                <a:sym typeface="Helvetica World Italics"/>
              </a:rPr>
              <a:t> </a:t>
            </a:r>
            <a:r>
              <a:rPr lang="en-US" sz="1400" i="1" spc="-33" dirty="0" err="1">
                <a:solidFill>
                  <a:schemeClr val="bg1"/>
                </a:solidFill>
                <a:latin typeface="Verdana 2" panose="020B0604020202020204" charset="0"/>
                <a:ea typeface="Verdana 2" panose="020B0604020202020204" charset="0"/>
                <a:cs typeface="Verdana 2" panose="020B0604020202020204" charset="0"/>
                <a:sym typeface="Helvetica World Italics"/>
              </a:rPr>
              <a:t>en</a:t>
            </a:r>
            <a:r>
              <a:rPr lang="en-US" sz="1400" i="1" spc="-33" dirty="0">
                <a:solidFill>
                  <a:schemeClr val="bg1"/>
                </a:solidFill>
                <a:latin typeface="Verdana 2" panose="020B0604020202020204" charset="0"/>
                <a:ea typeface="Verdana 2" panose="020B0604020202020204" charset="0"/>
                <a:cs typeface="Verdana 2" panose="020B0604020202020204" charset="0"/>
                <a:sym typeface="Helvetica World Italics"/>
              </a:rPr>
              <a:t> </a:t>
            </a:r>
            <a:r>
              <a:rPr lang="en-US" sz="1400" i="1" spc="-33" dirty="0" err="1">
                <a:solidFill>
                  <a:schemeClr val="bg1"/>
                </a:solidFill>
                <a:latin typeface="Verdana 2" panose="020B0604020202020204" charset="0"/>
                <a:ea typeface="Verdana 2" panose="020B0604020202020204" charset="0"/>
                <a:cs typeface="Verdana 2" panose="020B0604020202020204" charset="0"/>
                <a:sym typeface="Helvetica World Italics"/>
              </a:rPr>
              <a:t>diplomatie</a:t>
            </a:r>
            <a:r>
              <a:rPr lang="en-US" sz="1400" i="1" spc="-33" dirty="0">
                <a:solidFill>
                  <a:schemeClr val="bg1"/>
                </a:solidFill>
                <a:latin typeface="Verdana 2" panose="020B0604020202020204" charset="0"/>
                <a:ea typeface="Verdana 2" panose="020B0604020202020204" charset="0"/>
                <a:cs typeface="Verdana 2" panose="020B0604020202020204" charset="0"/>
                <a:sym typeface="Helvetica World Italics"/>
              </a:rPr>
              <a:t> </a:t>
            </a:r>
            <a:r>
              <a:rPr lang="en-US" sz="1400" i="1" spc="-33" dirty="0" err="1">
                <a:solidFill>
                  <a:schemeClr val="bg1"/>
                </a:solidFill>
                <a:latin typeface="Verdana 2" panose="020B0604020202020204" charset="0"/>
                <a:ea typeface="Verdana 2" panose="020B0604020202020204" charset="0"/>
                <a:cs typeface="Verdana 2" panose="020B0604020202020204" charset="0"/>
                <a:sym typeface="Helvetica World Italics"/>
              </a:rPr>
              <a:t>économique</a:t>
            </a:r>
            <a:r>
              <a:rPr lang="en-US" sz="1400" i="1" spc="-33" dirty="0">
                <a:solidFill>
                  <a:schemeClr val="bg1"/>
                </a:solidFill>
                <a:latin typeface="Verdana 2" panose="020B0604020202020204" charset="0"/>
                <a:ea typeface="Verdana 2" panose="020B0604020202020204" charset="0"/>
                <a:cs typeface="Verdana 2" panose="020B0604020202020204" charset="0"/>
                <a:sym typeface="Helvetica World Italics"/>
              </a:rPr>
              <a:t>, COI</a:t>
            </a:r>
          </a:p>
        </p:txBody>
      </p:sp>
      <p:sp>
        <p:nvSpPr>
          <p:cNvPr id="15" name="TextBox 15"/>
          <p:cNvSpPr txBox="1"/>
          <p:nvPr/>
        </p:nvSpPr>
        <p:spPr>
          <a:xfrm>
            <a:off x="17060881" y="9784390"/>
            <a:ext cx="611887" cy="203835"/>
          </a:xfrm>
          <a:prstGeom prst="rect">
            <a:avLst/>
          </a:prstGeom>
        </p:spPr>
        <p:txBody>
          <a:bodyPr lIns="0" tIns="0" rIns="0" bIns="0" rtlCol="0" anchor="t">
            <a:spAutoFit/>
          </a:bodyPr>
          <a:lstStyle/>
          <a:p>
            <a:pPr algn="just">
              <a:lnSpc>
                <a:spcPts val="1679"/>
              </a:lnSpc>
            </a:pPr>
            <a:r>
              <a:rPr lang="en-US" sz="1200" i="1">
                <a:solidFill>
                  <a:srgbClr val="000000"/>
                </a:solidFill>
                <a:latin typeface="Helvetica World Italics"/>
                <a:ea typeface="Helvetica World Italics"/>
                <a:cs typeface="Helvetica World Italics"/>
                <a:sym typeface="Helvetica World Italics"/>
              </a:rPr>
              <a:t>Page 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E19163-8BD9-9196-E411-E4F8D658784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0DECFE6-ED0D-7560-3EE2-0D5C643868AE}"/>
              </a:ext>
            </a:extLst>
          </p:cNvPr>
          <p:cNvSpPr>
            <a:spLocks noGrp="1"/>
          </p:cNvSpPr>
          <p:nvPr>
            <p:ph type="title"/>
          </p:nvPr>
        </p:nvSpPr>
        <p:spPr>
          <a:xfrm>
            <a:off x="1446554" y="513881"/>
            <a:ext cx="14784047" cy="1143000"/>
          </a:xfrm>
        </p:spPr>
        <p:txBody>
          <a:bodyPr>
            <a:normAutofit fontScale="90000"/>
          </a:bodyPr>
          <a:lstStyle/>
          <a:p>
            <a:r>
              <a:rPr lang="fr-FR" b="1" spc="-97" dirty="0">
                <a:solidFill>
                  <a:srgbClr val="21B0C3"/>
                </a:solidFill>
                <a:latin typeface="Verdana" panose="020B0604030504040204" pitchFamily="34" charset="0"/>
                <a:ea typeface="Verdana" panose="020B0604030504040204" pitchFamily="34" charset="0"/>
                <a:cs typeface="Helvetica World Bold"/>
                <a:sym typeface="Helvetica World Bold"/>
              </a:rPr>
              <a:t>Priorité stratégique 1 : </a:t>
            </a:r>
            <a:br>
              <a:rPr lang="fr-FR" b="1" spc="-97" dirty="0">
                <a:solidFill>
                  <a:srgbClr val="21B0C3"/>
                </a:solidFill>
                <a:latin typeface="Verdana" panose="020B0604030504040204" pitchFamily="34" charset="0"/>
                <a:ea typeface="Verdana" panose="020B0604030504040204" pitchFamily="34" charset="0"/>
                <a:cs typeface="Helvetica World Bold"/>
                <a:sym typeface="Helvetica World Bold"/>
              </a:rPr>
            </a:br>
            <a:r>
              <a:rPr lang="fr-FR" b="1" spc="-97" dirty="0">
                <a:solidFill>
                  <a:srgbClr val="21B0C3"/>
                </a:solidFill>
                <a:latin typeface="Verdana" panose="020B0604030504040204" pitchFamily="34" charset="0"/>
                <a:ea typeface="Verdana" panose="020B0604030504040204" pitchFamily="34" charset="0"/>
                <a:cs typeface="Helvetica World Bold"/>
                <a:sym typeface="Helvetica World Bold"/>
              </a:rPr>
              <a:t>Financer l'économie circulaire</a:t>
            </a:r>
            <a:endParaRPr lang="en-BE" b="1" dirty="0"/>
          </a:p>
        </p:txBody>
      </p:sp>
      <p:sp>
        <p:nvSpPr>
          <p:cNvPr id="7" name="Content Placeholder 6">
            <a:extLst>
              <a:ext uri="{FF2B5EF4-FFF2-40B4-BE49-F238E27FC236}">
                <a16:creationId xmlns:a16="http://schemas.microsoft.com/office/drawing/2014/main" id="{90CD1C54-68D8-B078-BE6D-9C1C106F9ED9}"/>
              </a:ext>
            </a:extLst>
          </p:cNvPr>
          <p:cNvSpPr>
            <a:spLocks noGrp="1"/>
          </p:cNvSpPr>
          <p:nvPr>
            <p:ph idx="1"/>
          </p:nvPr>
        </p:nvSpPr>
        <p:spPr>
          <a:xfrm>
            <a:off x="1446555" y="2476499"/>
            <a:ext cx="14784046" cy="5867399"/>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pPr marL="0" indent="0" algn="just">
              <a:buNone/>
            </a:pPr>
            <a:r>
              <a:rPr lang="fr-FR" b="1" dirty="0">
                <a:latin typeface="Verdana 2" panose="020B0604020202020204" charset="0"/>
                <a:cs typeface="Verdana 2" panose="020B0604020202020204" charset="0"/>
              </a:rPr>
              <a:t>Objectifs : </a:t>
            </a:r>
          </a:p>
          <a:p>
            <a:pPr marL="342900" indent="-342900" algn="just">
              <a:buFont typeface="Arial" panose="020B0604020202020204" pitchFamily="34" charset="0"/>
              <a:buChar char="•"/>
            </a:pPr>
            <a:r>
              <a:rPr lang="fr-FR" dirty="0">
                <a:latin typeface="Verdana 2" panose="020B0604020202020204" charset="0"/>
                <a:cs typeface="Verdana 2" panose="020B0604020202020204" charset="0"/>
              </a:rPr>
              <a:t>Mobiliser des fonds internes et externes pour les investissements nécessaires.</a:t>
            </a:r>
          </a:p>
          <a:p>
            <a:pPr marL="342900" indent="-342900" algn="just">
              <a:buFont typeface="Arial" panose="020B0604020202020204" pitchFamily="34" charset="0"/>
              <a:buChar char="•"/>
            </a:pPr>
            <a:r>
              <a:rPr lang="fr-FR" dirty="0">
                <a:latin typeface="Verdana 2" panose="020B0604020202020204" charset="0"/>
                <a:cs typeface="Verdana 2" panose="020B0604020202020204" charset="0"/>
              </a:rPr>
              <a:t>Mettre en place des systèmes comme la Responsabilité Élargie des Producteurs (REP) et des outils fiscaux pour encourager les pratiques circulaires.</a:t>
            </a:r>
          </a:p>
          <a:p>
            <a:pPr marL="342900" indent="-342900" algn="just">
              <a:buFont typeface="Arial" panose="020B0604020202020204" pitchFamily="34" charset="0"/>
              <a:buChar char="•"/>
            </a:pPr>
            <a:r>
              <a:rPr lang="fr-FR" dirty="0">
                <a:latin typeface="Verdana 2" panose="020B0604020202020204" charset="0"/>
                <a:cs typeface="Verdana 2" panose="020B0604020202020204" charset="0"/>
              </a:rPr>
              <a:t>Explorer les subventions, fonds verts, prêts verts et partenariats public-privé (PPP).</a:t>
            </a:r>
          </a:p>
          <a:p>
            <a:pPr marL="342900" indent="-342900" algn="just">
              <a:buFont typeface="Arial" panose="020B0604020202020204" pitchFamily="34" charset="0"/>
              <a:buChar char="•"/>
            </a:pPr>
            <a:r>
              <a:rPr lang="fr-FR" dirty="0">
                <a:latin typeface="Verdana 2" panose="020B0604020202020204" charset="0"/>
                <a:cs typeface="Verdana 2" panose="020B0604020202020204" charset="0"/>
              </a:rPr>
              <a:t>Créer un mécanisme régional de REP pour renforcer la coopération insulaire.</a:t>
            </a:r>
          </a:p>
          <a:p>
            <a:pPr marL="342900" indent="-342900" algn="just">
              <a:buFont typeface="Arial" panose="020B0604020202020204" pitchFamily="34" charset="0"/>
              <a:buChar char="•"/>
            </a:pPr>
            <a:r>
              <a:rPr lang="fr-FR" dirty="0">
                <a:latin typeface="Verdana 2" panose="020B0604020202020204" charset="0"/>
                <a:cs typeface="Verdana 2" panose="020B0604020202020204" charset="0"/>
              </a:rPr>
              <a:t>Encourager les capitaux privés et les cofinancements innovants.</a:t>
            </a:r>
          </a:p>
        </p:txBody>
      </p:sp>
      <p:sp>
        <p:nvSpPr>
          <p:cNvPr id="3" name="Freeform 7">
            <a:extLst>
              <a:ext uri="{FF2B5EF4-FFF2-40B4-BE49-F238E27FC236}">
                <a16:creationId xmlns:a16="http://schemas.microsoft.com/office/drawing/2014/main" id="{3B3F96DE-A6A7-1393-F67A-8AC693300A63}"/>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2"/>
            <a:stretch>
              <a:fillRect/>
            </a:stretch>
          </a:blipFill>
        </p:spPr>
        <p:txBody>
          <a:bodyPr/>
          <a:lstStyle/>
          <a:p>
            <a:endParaRPr lang="LID4096"/>
          </a:p>
        </p:txBody>
      </p:sp>
      <p:sp>
        <p:nvSpPr>
          <p:cNvPr id="6" name="Freeform 8">
            <a:extLst>
              <a:ext uri="{FF2B5EF4-FFF2-40B4-BE49-F238E27FC236}">
                <a16:creationId xmlns:a16="http://schemas.microsoft.com/office/drawing/2014/main" id="{C1D0C1E4-A1B4-281B-60BF-C729F4C32122}"/>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3"/>
            <a:stretch>
              <a:fillRect/>
            </a:stretch>
          </a:blipFill>
        </p:spPr>
        <p:txBody>
          <a:bodyPr/>
          <a:lstStyle/>
          <a:p>
            <a:endParaRPr lang="LID4096"/>
          </a:p>
        </p:txBody>
      </p:sp>
      <p:sp>
        <p:nvSpPr>
          <p:cNvPr id="8" name="Freeform 9">
            <a:extLst>
              <a:ext uri="{FF2B5EF4-FFF2-40B4-BE49-F238E27FC236}">
                <a16:creationId xmlns:a16="http://schemas.microsoft.com/office/drawing/2014/main" id="{B2330281-0A51-F2CE-6649-6C955CB14D5E}"/>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4"/>
            <a:stretch>
              <a:fillRect/>
            </a:stretch>
          </a:blipFill>
        </p:spPr>
        <p:txBody>
          <a:bodyPr/>
          <a:lstStyle/>
          <a:p>
            <a:endParaRPr lang="LID4096"/>
          </a:p>
        </p:txBody>
      </p:sp>
      <p:cxnSp>
        <p:nvCxnSpPr>
          <p:cNvPr id="4" name="Straight Connector 3">
            <a:extLst>
              <a:ext uri="{FF2B5EF4-FFF2-40B4-BE49-F238E27FC236}">
                <a16:creationId xmlns:a16="http://schemas.microsoft.com/office/drawing/2014/main" id="{E3CF42C3-A7A9-DFAD-9014-498B3A5DC63A}"/>
              </a:ext>
            </a:extLst>
          </p:cNvPr>
          <p:cNvCxnSpPr>
            <a:cxnSpLocks/>
          </p:cNvCxnSpPr>
          <p:nvPr/>
        </p:nvCxnSpPr>
        <p:spPr>
          <a:xfrm>
            <a:off x="1524000" y="2019300"/>
            <a:ext cx="14554201"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5" name="TextBox 15">
            <a:extLst>
              <a:ext uri="{FF2B5EF4-FFF2-40B4-BE49-F238E27FC236}">
                <a16:creationId xmlns:a16="http://schemas.microsoft.com/office/drawing/2014/main" id="{85665F02-FAA1-A80C-A958-F3AF6138BDC6}"/>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48</a:t>
            </a:r>
          </a:p>
        </p:txBody>
      </p:sp>
    </p:spTree>
    <p:extLst>
      <p:ext uri="{BB962C8B-B14F-4D97-AF65-F5344CB8AC3E}">
        <p14:creationId xmlns:p14="http://schemas.microsoft.com/office/powerpoint/2010/main" val="33300848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36C94-3F8E-D353-3712-CBD3B8FD8B7B}"/>
            </a:ext>
          </a:extLst>
        </p:cNvPr>
        <p:cNvGrpSpPr/>
        <p:nvPr/>
      </p:nvGrpSpPr>
      <p:grpSpPr>
        <a:xfrm>
          <a:off x="0" y="0"/>
          <a:ext cx="0" cy="0"/>
          <a:chOff x="0" y="0"/>
          <a:chExt cx="0" cy="0"/>
        </a:xfrm>
      </p:grpSpPr>
      <p:graphicFrame>
        <p:nvGraphicFramePr>
          <p:cNvPr id="9" name="Espace réservé du contenu 8">
            <a:extLst>
              <a:ext uri="{FF2B5EF4-FFF2-40B4-BE49-F238E27FC236}">
                <a16:creationId xmlns:a16="http://schemas.microsoft.com/office/drawing/2014/main" id="{BF895CBA-1520-6B20-2670-9B889C3FB2E5}"/>
              </a:ext>
            </a:extLst>
          </p:cNvPr>
          <p:cNvGraphicFramePr>
            <a:graphicFrameLocks noGrp="1"/>
          </p:cNvGraphicFramePr>
          <p:nvPr>
            <p:ph idx="1"/>
            <p:extLst>
              <p:ext uri="{D42A27DB-BD31-4B8C-83A1-F6EECF244321}">
                <p14:modId xmlns:p14="http://schemas.microsoft.com/office/powerpoint/2010/main" val="1756932380"/>
              </p:ext>
            </p:extLst>
          </p:nvPr>
        </p:nvGraphicFramePr>
        <p:xfrm>
          <a:off x="1523999" y="2871268"/>
          <a:ext cx="14554201" cy="5330044"/>
        </p:xfrm>
        <a:graphic>
          <a:graphicData uri="http://schemas.openxmlformats.org/drawingml/2006/table">
            <a:tbl>
              <a:tblPr firstRow="1" bandRow="1">
                <a:tableStyleId>{5C22544A-7EE6-4342-B048-85BDC9FD1C3A}</a:tableStyleId>
              </a:tblPr>
              <a:tblGrid>
                <a:gridCol w="2827290">
                  <a:extLst>
                    <a:ext uri="{9D8B030D-6E8A-4147-A177-3AD203B41FA5}">
                      <a16:colId xmlns:a16="http://schemas.microsoft.com/office/drawing/2014/main" val="299888309"/>
                    </a:ext>
                  </a:extLst>
                </a:gridCol>
                <a:gridCol w="11726911">
                  <a:extLst>
                    <a:ext uri="{9D8B030D-6E8A-4147-A177-3AD203B41FA5}">
                      <a16:colId xmlns:a16="http://schemas.microsoft.com/office/drawing/2014/main" val="2443227664"/>
                    </a:ext>
                  </a:extLst>
                </a:gridCol>
              </a:tblGrid>
              <a:tr h="1037811">
                <a:tc gridSpan="2">
                  <a:txBody>
                    <a:bodyPr/>
                    <a:lstStyle/>
                    <a:p>
                      <a:pPr algn="ctr"/>
                      <a:r>
                        <a:rPr lang="fr-BE" sz="2400" dirty="0">
                          <a:latin typeface="Verdana 2" panose="020B0604020202020204" charset="0"/>
                          <a:cs typeface="Verdana 2" panose="020B0604020202020204" charset="0"/>
                        </a:rPr>
                        <a:t>Action 1.1 </a:t>
                      </a:r>
                      <a:r>
                        <a:rPr lang="fr-FR" sz="2400" dirty="0">
                          <a:latin typeface="Verdana 2" panose="020B0604020202020204" charset="0"/>
                          <a:cs typeface="Verdana 2" panose="020B0604020202020204" charset="0"/>
                        </a:rPr>
                        <a:t>Cadre et assistance technique pour améliorer les systèmes de soutien au sein des institutions publiques et financières afin de faciliter la transition des entreprises vers une économie circulaire</a:t>
                      </a:r>
                      <a:endParaRPr lang="en-BE" sz="2400" dirty="0">
                        <a:latin typeface="Verdana 2" panose="020B0604020202020204" charset="0"/>
                        <a:cs typeface="Verdana 2" panose="020B0604020202020204" charset="0"/>
                      </a:endParaRPr>
                    </a:p>
                  </a:txBody>
                  <a:tcPr>
                    <a:solidFill>
                      <a:schemeClr val="accent5"/>
                    </a:solidFill>
                  </a:tcPr>
                </a:tc>
                <a:tc hMerge="1">
                  <a:txBody>
                    <a:bodyPr/>
                    <a:lstStyle/>
                    <a:p>
                      <a:endParaRPr lang="en-BE" dirty="0"/>
                    </a:p>
                  </a:txBody>
                  <a:tcPr/>
                </a:tc>
                <a:extLst>
                  <a:ext uri="{0D108BD9-81ED-4DB2-BD59-A6C34878D82A}">
                    <a16:rowId xmlns:a16="http://schemas.microsoft.com/office/drawing/2014/main" val="3631003972"/>
                  </a:ext>
                </a:extLst>
              </a:tr>
              <a:tr h="1412906">
                <a:tc>
                  <a:txBody>
                    <a:bodyPr/>
                    <a:lstStyle/>
                    <a:p>
                      <a:r>
                        <a:rPr lang="fr-BE" sz="2400" b="1" dirty="0">
                          <a:solidFill>
                            <a:schemeClr val="bg1"/>
                          </a:solidFill>
                          <a:latin typeface="Verdana 2" panose="020B0604020202020204" charset="0"/>
                          <a:cs typeface="Verdana 2" panose="020B0604020202020204" charset="0"/>
                        </a:rPr>
                        <a:t>Justification</a:t>
                      </a:r>
                      <a:endParaRPr lang="en-BE" sz="2400" b="1" dirty="0">
                        <a:solidFill>
                          <a:schemeClr val="bg1"/>
                        </a:solidFill>
                        <a:latin typeface="Verdana 2" panose="020B0604020202020204" charset="0"/>
                        <a:cs typeface="Verdana 2" panose="020B0604020202020204" charset="0"/>
                      </a:endParaRPr>
                    </a:p>
                  </a:txBody>
                  <a:tcPr>
                    <a:solidFill>
                      <a:schemeClr val="accent5"/>
                    </a:solidFill>
                  </a:tcPr>
                </a:tc>
                <a:tc>
                  <a:txBody>
                    <a:bodyPr/>
                    <a:lstStyle/>
                    <a:p>
                      <a:pPr marL="285750" indent="-285750">
                        <a:buFont typeface="Arial" panose="020B0604020202020204" pitchFamily="34" charset="0"/>
                        <a:buChar char="•"/>
                      </a:pPr>
                      <a:r>
                        <a:rPr lang="fr-BE" sz="2400" dirty="0">
                          <a:latin typeface="Verdana 2" panose="020B0604020202020204" charset="0"/>
                          <a:cs typeface="Verdana 2" panose="020B0604020202020204" charset="0"/>
                        </a:rPr>
                        <a:t>Manque d’initiatives circulaires de MPME</a:t>
                      </a:r>
                    </a:p>
                    <a:p>
                      <a:pPr marL="285750" indent="-285750">
                        <a:buFont typeface="Arial" panose="020B0604020202020204" pitchFamily="34" charset="0"/>
                        <a:buChar char="•"/>
                      </a:pPr>
                      <a:r>
                        <a:rPr lang="fr-BE" sz="2400" dirty="0">
                          <a:latin typeface="Verdana 2" panose="020B0604020202020204" charset="0"/>
                          <a:cs typeface="Verdana 2" panose="020B0604020202020204" charset="0"/>
                        </a:rPr>
                        <a:t>Taux d’intérêts trop élevés </a:t>
                      </a:r>
                    </a:p>
                    <a:p>
                      <a:pPr marL="285750" indent="-285750">
                        <a:buFont typeface="Arial" panose="020B0604020202020204" pitchFamily="34" charset="0"/>
                        <a:buChar char="•"/>
                      </a:pPr>
                      <a:r>
                        <a:rPr lang="fr-BE" sz="2400" dirty="0">
                          <a:latin typeface="Verdana 2" panose="020B0604020202020204" charset="0"/>
                          <a:cs typeface="Verdana 2" panose="020B0604020202020204" charset="0"/>
                        </a:rPr>
                        <a:t>Désavantage par rapport aux initiatives traditionnelles</a:t>
                      </a:r>
                    </a:p>
                  </a:txBody>
                  <a:tcPr>
                    <a:solidFill>
                      <a:schemeClr val="tx2">
                        <a:lumMod val="20000"/>
                        <a:lumOff val="80000"/>
                      </a:schemeClr>
                    </a:solidFill>
                  </a:tcPr>
                </a:tc>
                <a:extLst>
                  <a:ext uri="{0D108BD9-81ED-4DB2-BD59-A6C34878D82A}">
                    <a16:rowId xmlns:a16="http://schemas.microsoft.com/office/drawing/2014/main" val="3594663472"/>
                  </a:ext>
                </a:extLst>
              </a:tr>
              <a:tr h="2879327">
                <a:tc>
                  <a:txBody>
                    <a:bodyPr/>
                    <a:lstStyle/>
                    <a:p>
                      <a:r>
                        <a:rPr lang="fr-BE" sz="2400" b="1" dirty="0">
                          <a:solidFill>
                            <a:schemeClr val="bg1"/>
                          </a:solidFill>
                          <a:latin typeface="Verdana 2" panose="020B0604020202020204" charset="0"/>
                          <a:cs typeface="Verdana 2" panose="020B0604020202020204" charset="0"/>
                        </a:rPr>
                        <a:t>Détails de mise en œuvre </a:t>
                      </a:r>
                      <a:endParaRPr lang="en-BE" sz="2400" b="1" dirty="0">
                        <a:solidFill>
                          <a:schemeClr val="bg1"/>
                        </a:solidFill>
                        <a:latin typeface="Verdana 2" panose="020B0604020202020204" charset="0"/>
                        <a:cs typeface="Verdana 2" panose="020B0604020202020204" charset="0"/>
                      </a:endParaRPr>
                    </a:p>
                  </a:txBody>
                  <a:tcPr>
                    <a:solidFill>
                      <a:schemeClr val="accent5"/>
                    </a:solidFill>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2400" kern="1200" dirty="0">
                          <a:solidFill>
                            <a:schemeClr val="dk1"/>
                          </a:solidFill>
                          <a:latin typeface="Verdana 2" panose="020B0604020202020204" charset="0"/>
                          <a:ea typeface="+mn-ea"/>
                          <a:cs typeface="Verdana 2" panose="020B0604020202020204" charset="0"/>
                        </a:rPr>
                        <a:t>Programmes d'assistance technique pour le développement de pôles locaux d'économie circulaire </a:t>
                      </a:r>
                      <a:r>
                        <a:rPr lang="en-US" sz="2400" kern="1200" dirty="0">
                          <a:solidFill>
                            <a:schemeClr val="dk1"/>
                          </a:solidFill>
                          <a:latin typeface="Verdana 2" panose="020B0604020202020204" charset="0"/>
                          <a:ea typeface="+mn-ea"/>
                          <a:cs typeface="Verdana 2" panose="020B0604020202020204" charset="0"/>
                        </a:rPr>
                        <a:t>(hubs </a:t>
                      </a:r>
                      <a:r>
                        <a:rPr lang="en-US" sz="2400" kern="1200" dirty="0" err="1">
                          <a:solidFill>
                            <a:schemeClr val="dk1"/>
                          </a:solidFill>
                          <a:latin typeface="Verdana 2" panose="020B0604020202020204" charset="0"/>
                          <a:ea typeface="+mn-ea"/>
                          <a:cs typeface="Verdana 2" panose="020B0604020202020204" charset="0"/>
                        </a:rPr>
                        <a:t>circulaires</a:t>
                      </a:r>
                      <a:r>
                        <a:rPr lang="en-US" sz="2400" kern="1200" dirty="0">
                          <a:solidFill>
                            <a:schemeClr val="dk1"/>
                          </a:solidFill>
                          <a:latin typeface="Verdana 2" panose="020B0604020202020204" charset="0"/>
                          <a:ea typeface="+mn-ea"/>
                          <a:cs typeface="Verdana 2" panose="020B0604020202020204" charset="0"/>
                        </a:rPr>
                        <a:t>)</a:t>
                      </a:r>
                      <a:r>
                        <a:rPr lang="fr-FR" sz="2400" kern="1200" dirty="0">
                          <a:solidFill>
                            <a:schemeClr val="dk1"/>
                          </a:solidFill>
                          <a:latin typeface="Verdana 2" panose="020B0604020202020204" charset="0"/>
                          <a:ea typeface="+mn-ea"/>
                          <a:cs typeface="Verdana 2" panose="020B0604020202020204" charset="0"/>
                        </a:rPr>
                        <a:t> pour les start-ups et les (M)PME.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2400" kern="1200" dirty="0">
                          <a:solidFill>
                            <a:schemeClr val="dk1"/>
                          </a:solidFill>
                          <a:latin typeface="Verdana 2" panose="020B0604020202020204" charset="0"/>
                          <a:ea typeface="+mn-ea"/>
                          <a:cs typeface="Verdana 2" panose="020B0604020202020204" charset="0"/>
                        </a:rPr>
                        <a:t>Collaborations pilotes entre des institutions de microfinance, des banques commerciales et des banques multilatérales de développement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2400" kern="1200" dirty="0">
                          <a:solidFill>
                            <a:schemeClr val="dk1"/>
                          </a:solidFill>
                          <a:latin typeface="Verdana 2" panose="020B0604020202020204" charset="0"/>
                          <a:ea typeface="+mn-ea"/>
                          <a:cs typeface="Verdana 2" panose="020B0604020202020204" charset="0"/>
                        </a:rPr>
                        <a:t>Liste d'outils </a:t>
                      </a:r>
                      <a:r>
                        <a:rPr lang="fr-BE" sz="2400" kern="1200" dirty="0">
                          <a:solidFill>
                            <a:schemeClr val="dk1"/>
                          </a:solidFill>
                          <a:latin typeface="Verdana 2" panose="020B0604020202020204" charset="0"/>
                          <a:ea typeface="+mn-ea"/>
                          <a:cs typeface="Verdana 2" panose="020B0604020202020204" charset="0"/>
                        </a:rPr>
                        <a:t>règlementaires pour favoriser les initiatives circulaires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2400" kern="1200" dirty="0">
                          <a:solidFill>
                            <a:schemeClr val="dk1"/>
                          </a:solidFill>
                          <a:latin typeface="Verdana 2" panose="020B0604020202020204" charset="0"/>
                          <a:ea typeface="+mn-ea"/>
                          <a:cs typeface="Verdana 2" panose="020B0604020202020204" charset="0"/>
                        </a:rPr>
                        <a:t>Former les institutions financières locales</a:t>
                      </a:r>
                      <a:endParaRPr lang="en-BE" sz="2400" kern="1200" dirty="0">
                        <a:solidFill>
                          <a:schemeClr val="dk1"/>
                        </a:solidFill>
                        <a:latin typeface="Verdana 2" panose="020B0604020202020204" charset="0"/>
                        <a:ea typeface="+mn-ea"/>
                        <a:cs typeface="Verdana 2" panose="020B0604020202020204" charset="0"/>
                      </a:endParaRPr>
                    </a:p>
                    <a:p>
                      <a:endParaRPr lang="en-BE" sz="2400" dirty="0">
                        <a:latin typeface="Verdana 2" panose="020B0604020202020204" charset="0"/>
                        <a:cs typeface="Verdana 2" panose="020B0604020202020204" charset="0"/>
                      </a:endParaRPr>
                    </a:p>
                  </a:txBody>
                  <a:tcPr>
                    <a:solidFill>
                      <a:schemeClr val="tx2">
                        <a:lumMod val="20000"/>
                        <a:lumOff val="80000"/>
                      </a:schemeClr>
                    </a:solidFill>
                  </a:tcPr>
                </a:tc>
                <a:extLst>
                  <a:ext uri="{0D108BD9-81ED-4DB2-BD59-A6C34878D82A}">
                    <a16:rowId xmlns:a16="http://schemas.microsoft.com/office/drawing/2014/main" val="4016753876"/>
                  </a:ext>
                </a:extLst>
              </a:tr>
            </a:tbl>
          </a:graphicData>
        </a:graphic>
      </p:graphicFrame>
      <p:sp>
        <p:nvSpPr>
          <p:cNvPr id="3" name="Freeform 7">
            <a:extLst>
              <a:ext uri="{FF2B5EF4-FFF2-40B4-BE49-F238E27FC236}">
                <a16:creationId xmlns:a16="http://schemas.microsoft.com/office/drawing/2014/main" id="{89B6EE31-46A5-72E8-D31E-0CC52A839240}"/>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2"/>
            <a:stretch>
              <a:fillRect/>
            </a:stretch>
          </a:blipFill>
        </p:spPr>
        <p:txBody>
          <a:bodyPr/>
          <a:lstStyle/>
          <a:p>
            <a:endParaRPr lang="LID4096"/>
          </a:p>
        </p:txBody>
      </p:sp>
      <p:sp>
        <p:nvSpPr>
          <p:cNvPr id="6" name="Freeform 8">
            <a:extLst>
              <a:ext uri="{FF2B5EF4-FFF2-40B4-BE49-F238E27FC236}">
                <a16:creationId xmlns:a16="http://schemas.microsoft.com/office/drawing/2014/main" id="{18B50CDA-5F7E-7780-7241-343237D57D5C}"/>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3"/>
            <a:stretch>
              <a:fillRect/>
            </a:stretch>
          </a:blipFill>
        </p:spPr>
        <p:txBody>
          <a:bodyPr/>
          <a:lstStyle/>
          <a:p>
            <a:endParaRPr lang="LID4096"/>
          </a:p>
        </p:txBody>
      </p:sp>
      <p:sp>
        <p:nvSpPr>
          <p:cNvPr id="7" name="Freeform 9">
            <a:extLst>
              <a:ext uri="{FF2B5EF4-FFF2-40B4-BE49-F238E27FC236}">
                <a16:creationId xmlns:a16="http://schemas.microsoft.com/office/drawing/2014/main" id="{DF5CD937-9DDB-40D8-63C3-6658768CA8E0}"/>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4"/>
            <a:stretch>
              <a:fillRect/>
            </a:stretch>
          </a:blipFill>
        </p:spPr>
        <p:txBody>
          <a:bodyPr/>
          <a:lstStyle/>
          <a:p>
            <a:endParaRPr lang="LID4096"/>
          </a:p>
        </p:txBody>
      </p:sp>
      <p:sp>
        <p:nvSpPr>
          <p:cNvPr id="8" name="Titre 1">
            <a:extLst>
              <a:ext uri="{FF2B5EF4-FFF2-40B4-BE49-F238E27FC236}">
                <a16:creationId xmlns:a16="http://schemas.microsoft.com/office/drawing/2014/main" id="{5859EF52-7428-FCCF-A901-F2847488BA35}"/>
              </a:ext>
            </a:extLst>
          </p:cNvPr>
          <p:cNvSpPr>
            <a:spLocks noGrp="1"/>
          </p:cNvSpPr>
          <p:nvPr>
            <p:ph type="title"/>
          </p:nvPr>
        </p:nvSpPr>
        <p:spPr>
          <a:xfrm>
            <a:off x="1446554" y="513881"/>
            <a:ext cx="14784047" cy="1143000"/>
          </a:xfrm>
        </p:spPr>
        <p:txBody>
          <a:bodyPr>
            <a:normAutofit fontScale="90000"/>
          </a:bodyPr>
          <a:lstStyle/>
          <a:p>
            <a:r>
              <a:rPr lang="fr-FR" b="1" spc="-97" dirty="0">
                <a:solidFill>
                  <a:srgbClr val="21B0C3"/>
                </a:solidFill>
                <a:latin typeface="Verdana" panose="020B0604030504040204" pitchFamily="34" charset="0"/>
                <a:ea typeface="Verdana" panose="020B0604030504040204" pitchFamily="34" charset="0"/>
                <a:cs typeface="Helvetica World Bold"/>
                <a:sym typeface="Helvetica World Bold"/>
              </a:rPr>
              <a:t>Priorité stratégique 1 : </a:t>
            </a:r>
            <a:br>
              <a:rPr lang="fr-FR" b="1" spc="-97" dirty="0">
                <a:solidFill>
                  <a:srgbClr val="21B0C3"/>
                </a:solidFill>
                <a:latin typeface="Verdana" panose="020B0604030504040204" pitchFamily="34" charset="0"/>
                <a:ea typeface="Verdana" panose="020B0604030504040204" pitchFamily="34" charset="0"/>
                <a:cs typeface="Helvetica World Bold"/>
                <a:sym typeface="Helvetica World Bold"/>
              </a:rPr>
            </a:br>
            <a:r>
              <a:rPr lang="fr-FR" b="1" spc="-97" dirty="0">
                <a:solidFill>
                  <a:srgbClr val="21B0C3"/>
                </a:solidFill>
                <a:latin typeface="Verdana" panose="020B0604030504040204" pitchFamily="34" charset="0"/>
                <a:ea typeface="Verdana" panose="020B0604030504040204" pitchFamily="34" charset="0"/>
                <a:cs typeface="Helvetica World Bold"/>
                <a:sym typeface="Helvetica World Bold"/>
              </a:rPr>
              <a:t>Financer l'économie circulaire</a:t>
            </a:r>
            <a:endParaRPr lang="en-BE" b="1" dirty="0"/>
          </a:p>
        </p:txBody>
      </p:sp>
      <p:cxnSp>
        <p:nvCxnSpPr>
          <p:cNvPr id="10" name="Straight Connector 9">
            <a:extLst>
              <a:ext uri="{FF2B5EF4-FFF2-40B4-BE49-F238E27FC236}">
                <a16:creationId xmlns:a16="http://schemas.microsoft.com/office/drawing/2014/main" id="{18D6BBA7-60CB-4C83-50CA-9A8ADDB2922C}"/>
              </a:ext>
            </a:extLst>
          </p:cNvPr>
          <p:cNvCxnSpPr>
            <a:cxnSpLocks/>
          </p:cNvCxnSpPr>
          <p:nvPr/>
        </p:nvCxnSpPr>
        <p:spPr>
          <a:xfrm>
            <a:off x="1523999" y="2095500"/>
            <a:ext cx="14554201"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TextBox 15">
            <a:extLst>
              <a:ext uri="{FF2B5EF4-FFF2-40B4-BE49-F238E27FC236}">
                <a16:creationId xmlns:a16="http://schemas.microsoft.com/office/drawing/2014/main" id="{544A952C-896D-5969-28C3-B8B20C09E8BB}"/>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49</a:t>
            </a:r>
          </a:p>
        </p:txBody>
      </p:sp>
    </p:spTree>
    <p:extLst>
      <p:ext uri="{BB962C8B-B14F-4D97-AF65-F5344CB8AC3E}">
        <p14:creationId xmlns:p14="http://schemas.microsoft.com/office/powerpoint/2010/main" val="22927750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3A2820-E4BC-AFA3-E9CF-0402DCBF2F5A}"/>
            </a:ext>
          </a:extLst>
        </p:cNvPr>
        <p:cNvGrpSpPr/>
        <p:nvPr/>
      </p:nvGrpSpPr>
      <p:grpSpPr>
        <a:xfrm>
          <a:off x="0" y="0"/>
          <a:ext cx="0" cy="0"/>
          <a:chOff x="0" y="0"/>
          <a:chExt cx="0" cy="0"/>
        </a:xfrm>
      </p:grpSpPr>
      <p:graphicFrame>
        <p:nvGraphicFramePr>
          <p:cNvPr id="9" name="Espace réservé du contenu 8">
            <a:extLst>
              <a:ext uri="{FF2B5EF4-FFF2-40B4-BE49-F238E27FC236}">
                <a16:creationId xmlns:a16="http://schemas.microsoft.com/office/drawing/2014/main" id="{65DF2817-5BDA-D107-675D-BCCFA04EB464}"/>
              </a:ext>
            </a:extLst>
          </p:cNvPr>
          <p:cNvGraphicFramePr>
            <a:graphicFrameLocks noGrp="1"/>
          </p:cNvGraphicFramePr>
          <p:nvPr>
            <p:ph idx="1"/>
            <p:extLst>
              <p:ext uri="{D42A27DB-BD31-4B8C-83A1-F6EECF244321}">
                <p14:modId xmlns:p14="http://schemas.microsoft.com/office/powerpoint/2010/main" val="3991367541"/>
              </p:ext>
            </p:extLst>
          </p:nvPr>
        </p:nvGraphicFramePr>
        <p:xfrm>
          <a:off x="1502228" y="2983178"/>
          <a:ext cx="14554201" cy="4667895"/>
        </p:xfrm>
        <a:graphic>
          <a:graphicData uri="http://schemas.openxmlformats.org/drawingml/2006/table">
            <a:tbl>
              <a:tblPr firstRow="1" bandRow="1">
                <a:tableStyleId>{5C22544A-7EE6-4342-B048-85BDC9FD1C3A}</a:tableStyleId>
              </a:tblPr>
              <a:tblGrid>
                <a:gridCol w="2827291">
                  <a:extLst>
                    <a:ext uri="{9D8B030D-6E8A-4147-A177-3AD203B41FA5}">
                      <a16:colId xmlns:a16="http://schemas.microsoft.com/office/drawing/2014/main" val="299888309"/>
                    </a:ext>
                  </a:extLst>
                </a:gridCol>
                <a:gridCol w="11726910">
                  <a:extLst>
                    <a:ext uri="{9D8B030D-6E8A-4147-A177-3AD203B41FA5}">
                      <a16:colId xmlns:a16="http://schemas.microsoft.com/office/drawing/2014/main" val="2443227664"/>
                    </a:ext>
                  </a:extLst>
                </a:gridCol>
              </a:tblGrid>
              <a:tr h="972976">
                <a:tc gridSpan="2">
                  <a:txBody>
                    <a:bodyPr/>
                    <a:lstStyle/>
                    <a:p>
                      <a:r>
                        <a:rPr lang="fr-BE" sz="2400" dirty="0">
                          <a:latin typeface="Verdana 2" panose="020B0604020202020204" charset="0"/>
                          <a:cs typeface="Verdana 2" panose="020B0604020202020204" charset="0"/>
                        </a:rPr>
                        <a:t>Action 1.2 </a:t>
                      </a:r>
                      <a:r>
                        <a:rPr lang="fr-FR" sz="2400" dirty="0">
                          <a:latin typeface="Verdana 2" panose="020B0604020202020204" charset="0"/>
                          <a:cs typeface="Verdana 2" panose="020B0604020202020204" charset="0"/>
                        </a:rPr>
                        <a:t>Piloter un système régional de REP pour les pneus et les plastiques</a:t>
                      </a:r>
                      <a:r>
                        <a:rPr lang="en-US" sz="2400" dirty="0">
                          <a:latin typeface="Verdana 2" panose="020B0604020202020204" charset="0"/>
                          <a:cs typeface="Verdana 2" panose="020B0604020202020204" charset="0"/>
                        </a:rPr>
                        <a:t>; </a:t>
                      </a:r>
                      <a:r>
                        <a:rPr lang="fr-FR" sz="2400" dirty="0">
                          <a:latin typeface="Verdana 2" panose="020B0604020202020204" charset="0"/>
                          <a:cs typeface="Verdana 2" panose="020B0604020202020204" charset="0"/>
                        </a:rPr>
                        <a:t>évaluer la faisabilité d'un système de REP pour les déchets électroniques. </a:t>
                      </a:r>
                      <a:endParaRPr lang="en-BE" sz="2400" dirty="0">
                        <a:latin typeface="Verdana 2" panose="020B0604020202020204" charset="0"/>
                        <a:cs typeface="Verdana 2" panose="020B0604020202020204" charset="0"/>
                      </a:endParaRPr>
                    </a:p>
                  </a:txBody>
                  <a:tcPr>
                    <a:solidFill>
                      <a:schemeClr val="accent5"/>
                    </a:solidFill>
                  </a:tcPr>
                </a:tc>
                <a:tc hMerge="1">
                  <a:txBody>
                    <a:bodyPr/>
                    <a:lstStyle/>
                    <a:p>
                      <a:endParaRPr lang="en-BE"/>
                    </a:p>
                  </a:txBody>
                  <a:tcPr/>
                </a:tc>
                <a:extLst>
                  <a:ext uri="{0D108BD9-81ED-4DB2-BD59-A6C34878D82A}">
                    <a16:rowId xmlns:a16="http://schemas.microsoft.com/office/drawing/2014/main" val="3631003972"/>
                  </a:ext>
                </a:extLst>
              </a:tr>
              <a:tr h="1399721">
                <a:tc>
                  <a:txBody>
                    <a:bodyPr/>
                    <a:lstStyle/>
                    <a:p>
                      <a:r>
                        <a:rPr lang="fr-BE" sz="2400" b="1" dirty="0">
                          <a:solidFill>
                            <a:schemeClr val="bg1"/>
                          </a:solidFill>
                          <a:latin typeface="Verdana 2" panose="020B0604020202020204" charset="0"/>
                          <a:cs typeface="Verdana 2" panose="020B0604020202020204" charset="0"/>
                        </a:rPr>
                        <a:t>Justification</a:t>
                      </a:r>
                      <a:endParaRPr lang="en-BE" sz="2400" b="1" dirty="0">
                        <a:solidFill>
                          <a:schemeClr val="bg1"/>
                        </a:solidFill>
                        <a:latin typeface="Verdana 2" panose="020B0604020202020204" charset="0"/>
                        <a:cs typeface="Verdana 2" panose="020B0604020202020204" charset="0"/>
                      </a:endParaRPr>
                    </a:p>
                  </a:txBody>
                  <a:tcPr>
                    <a:solidFill>
                      <a:schemeClr val="accent5"/>
                    </a:solidFill>
                  </a:tcPr>
                </a:tc>
                <a:tc>
                  <a:txBody>
                    <a:bodyPr/>
                    <a:lstStyle/>
                    <a:p>
                      <a:pPr marL="457200" indent="-457200">
                        <a:buFont typeface="Arial" panose="020B0604020202020204" pitchFamily="34" charset="0"/>
                        <a:buChar char="•"/>
                      </a:pPr>
                      <a:r>
                        <a:rPr lang="fr-FR" sz="2400" dirty="0">
                          <a:latin typeface="Verdana 2" panose="020B0604020202020204" charset="0"/>
                          <a:cs typeface="Verdana 2" panose="020B0604020202020204" charset="0"/>
                        </a:rPr>
                        <a:t>Quantités insuffisantes de déchets nationaux pour économies d’échelle</a:t>
                      </a:r>
                    </a:p>
                    <a:p>
                      <a:pPr marL="457200" indent="-457200">
                        <a:buFont typeface="Arial" panose="020B0604020202020204" pitchFamily="34" charset="0"/>
                        <a:buChar char="•"/>
                      </a:pPr>
                      <a:r>
                        <a:rPr lang="fr-FR" sz="2400" dirty="0">
                          <a:latin typeface="Verdana 2" panose="020B0604020202020204" charset="0"/>
                          <a:cs typeface="Verdana 2" panose="020B0604020202020204" charset="0"/>
                        </a:rPr>
                        <a:t>Coût élevé des échanges de déchets</a:t>
                      </a:r>
                    </a:p>
                    <a:p>
                      <a:pPr marL="457200" indent="-457200">
                        <a:buFont typeface="Arial" panose="020B0604020202020204" pitchFamily="34" charset="0"/>
                        <a:buChar char="•"/>
                      </a:pPr>
                      <a:r>
                        <a:rPr lang="fr-FR" sz="2400" dirty="0">
                          <a:latin typeface="Verdana 2" panose="020B0604020202020204" charset="0"/>
                          <a:cs typeface="Verdana 2" panose="020B0604020202020204" charset="0"/>
                        </a:rPr>
                        <a:t>Absence de mécanisme régional</a:t>
                      </a:r>
                    </a:p>
                  </a:txBody>
                  <a:tcPr>
                    <a:solidFill>
                      <a:schemeClr val="tx2">
                        <a:lumMod val="20000"/>
                        <a:lumOff val="80000"/>
                      </a:schemeClr>
                    </a:solidFill>
                  </a:tcPr>
                </a:tc>
                <a:extLst>
                  <a:ext uri="{0D108BD9-81ED-4DB2-BD59-A6C34878D82A}">
                    <a16:rowId xmlns:a16="http://schemas.microsoft.com/office/drawing/2014/main" val="3594663472"/>
                  </a:ext>
                </a:extLst>
              </a:tr>
              <a:tr h="2295198">
                <a:tc>
                  <a:txBody>
                    <a:bodyPr/>
                    <a:lstStyle/>
                    <a:p>
                      <a:r>
                        <a:rPr lang="fr-BE" sz="2400" b="1" dirty="0">
                          <a:solidFill>
                            <a:schemeClr val="bg1"/>
                          </a:solidFill>
                          <a:latin typeface="Verdana 2" panose="020B0604020202020204" charset="0"/>
                          <a:cs typeface="Verdana 2" panose="020B0604020202020204" charset="0"/>
                        </a:rPr>
                        <a:t>Détails de mise en œuvre </a:t>
                      </a:r>
                      <a:endParaRPr lang="en-BE" sz="2400" b="1" dirty="0">
                        <a:solidFill>
                          <a:schemeClr val="bg1"/>
                        </a:solidFill>
                        <a:latin typeface="Verdana 2" panose="020B0604020202020204" charset="0"/>
                        <a:cs typeface="Verdana 2" panose="020B0604020202020204" charset="0"/>
                      </a:endParaRPr>
                    </a:p>
                  </a:txBody>
                  <a:tcPr>
                    <a:solidFill>
                      <a:schemeClr val="accent5"/>
                    </a:solidFill>
                  </a:tcPr>
                </a:tc>
                <a:tc>
                  <a:txBody>
                    <a:bodyPr/>
                    <a:lstStyle/>
                    <a:p>
                      <a:pPr marL="342900" indent="-342900">
                        <a:buFont typeface="Arial" panose="020B0604020202020204" pitchFamily="34" charset="0"/>
                        <a:buChar char="•"/>
                      </a:pPr>
                      <a:r>
                        <a:rPr lang="fr-FR" sz="2400" dirty="0">
                          <a:latin typeface="Verdana 2" panose="020B0604020202020204" charset="0"/>
                          <a:cs typeface="Verdana 2" panose="020B0604020202020204" charset="0"/>
                        </a:rPr>
                        <a:t>Développer un programme pilote impliquant 2-3 îles</a:t>
                      </a:r>
                    </a:p>
                    <a:p>
                      <a:pPr marL="342900" indent="-342900">
                        <a:buFont typeface="Arial" panose="020B0604020202020204" pitchFamily="34" charset="0"/>
                        <a:buChar char="•"/>
                      </a:pPr>
                      <a:r>
                        <a:rPr lang="fr-FR" sz="2400" dirty="0">
                          <a:latin typeface="Verdana 2" panose="020B0604020202020204" charset="0"/>
                          <a:cs typeface="Verdana 2" panose="020B0604020202020204" charset="0"/>
                        </a:rPr>
                        <a:t>Mettre en place des éco-organismes nationaux et un éco-organisme régional</a:t>
                      </a:r>
                    </a:p>
                    <a:p>
                      <a:pPr marL="342900" indent="-342900">
                        <a:buFont typeface="Arial" panose="020B0604020202020204" pitchFamily="34" charset="0"/>
                        <a:buChar char="•"/>
                      </a:pPr>
                      <a:r>
                        <a:rPr lang="fr-FR" sz="2400" dirty="0">
                          <a:latin typeface="Verdana 2" panose="020B0604020202020204" charset="0"/>
                          <a:cs typeface="Verdana 2" panose="020B0604020202020204" charset="0"/>
                        </a:rPr>
                        <a:t>Commencer avec les déchets plastiques</a:t>
                      </a:r>
                    </a:p>
                    <a:p>
                      <a:pPr marL="342900" indent="-342900">
                        <a:buFont typeface="Arial" panose="020B0604020202020204" pitchFamily="34" charset="0"/>
                        <a:buChar char="•"/>
                      </a:pPr>
                      <a:r>
                        <a:rPr lang="fr-FR" sz="2400" dirty="0">
                          <a:latin typeface="Verdana 2" panose="020B0604020202020204" charset="0"/>
                          <a:cs typeface="Verdana 2" panose="020B0604020202020204" charset="0"/>
                        </a:rPr>
                        <a:t>Étendre le projet pilote aux déchets électroniques et pneus en cas de succès.</a:t>
                      </a:r>
                    </a:p>
                    <a:p>
                      <a:pPr marL="342900" indent="-342900">
                        <a:buFont typeface="Arial" panose="020B0604020202020204" pitchFamily="34" charset="0"/>
                        <a:buChar char="•"/>
                      </a:pPr>
                      <a:r>
                        <a:rPr lang="fr-FR" sz="2400" dirty="0">
                          <a:latin typeface="Verdana 2" panose="020B0604020202020204" charset="0"/>
                          <a:cs typeface="Verdana 2" panose="020B0604020202020204" charset="0"/>
                        </a:rPr>
                        <a:t>Obtenir des dérogations aux règles internationales pour faciliter les échanges de déchets</a:t>
                      </a:r>
                    </a:p>
                  </a:txBody>
                  <a:tcPr>
                    <a:solidFill>
                      <a:schemeClr val="tx2">
                        <a:lumMod val="20000"/>
                        <a:lumOff val="80000"/>
                      </a:schemeClr>
                    </a:solidFill>
                  </a:tcPr>
                </a:tc>
                <a:extLst>
                  <a:ext uri="{0D108BD9-81ED-4DB2-BD59-A6C34878D82A}">
                    <a16:rowId xmlns:a16="http://schemas.microsoft.com/office/drawing/2014/main" val="4016753876"/>
                  </a:ext>
                </a:extLst>
              </a:tr>
            </a:tbl>
          </a:graphicData>
        </a:graphic>
      </p:graphicFrame>
      <p:sp>
        <p:nvSpPr>
          <p:cNvPr id="3" name="Freeform 7">
            <a:extLst>
              <a:ext uri="{FF2B5EF4-FFF2-40B4-BE49-F238E27FC236}">
                <a16:creationId xmlns:a16="http://schemas.microsoft.com/office/drawing/2014/main" id="{6CC509F9-9C80-7209-D6BA-1EA92C6AC2CD}"/>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2"/>
            <a:stretch>
              <a:fillRect/>
            </a:stretch>
          </a:blipFill>
        </p:spPr>
        <p:txBody>
          <a:bodyPr/>
          <a:lstStyle/>
          <a:p>
            <a:endParaRPr lang="LID4096"/>
          </a:p>
        </p:txBody>
      </p:sp>
      <p:sp>
        <p:nvSpPr>
          <p:cNvPr id="6" name="Freeform 8">
            <a:extLst>
              <a:ext uri="{FF2B5EF4-FFF2-40B4-BE49-F238E27FC236}">
                <a16:creationId xmlns:a16="http://schemas.microsoft.com/office/drawing/2014/main" id="{F4EC5882-809E-2787-86EB-6EE275438EC7}"/>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3"/>
            <a:stretch>
              <a:fillRect/>
            </a:stretch>
          </a:blipFill>
        </p:spPr>
        <p:txBody>
          <a:bodyPr/>
          <a:lstStyle/>
          <a:p>
            <a:endParaRPr lang="LID4096"/>
          </a:p>
        </p:txBody>
      </p:sp>
      <p:sp>
        <p:nvSpPr>
          <p:cNvPr id="7" name="Freeform 9">
            <a:extLst>
              <a:ext uri="{FF2B5EF4-FFF2-40B4-BE49-F238E27FC236}">
                <a16:creationId xmlns:a16="http://schemas.microsoft.com/office/drawing/2014/main" id="{0DA43914-E104-2446-1E38-B6B8A07A59DD}"/>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4"/>
            <a:stretch>
              <a:fillRect/>
            </a:stretch>
          </a:blipFill>
        </p:spPr>
        <p:txBody>
          <a:bodyPr/>
          <a:lstStyle/>
          <a:p>
            <a:endParaRPr lang="LID4096"/>
          </a:p>
        </p:txBody>
      </p:sp>
      <p:sp>
        <p:nvSpPr>
          <p:cNvPr id="8" name="TextBox 15">
            <a:extLst>
              <a:ext uri="{FF2B5EF4-FFF2-40B4-BE49-F238E27FC236}">
                <a16:creationId xmlns:a16="http://schemas.microsoft.com/office/drawing/2014/main" id="{618F6C4F-7B0B-D554-D57E-F141689B46D9}"/>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50</a:t>
            </a:r>
          </a:p>
        </p:txBody>
      </p:sp>
      <p:sp>
        <p:nvSpPr>
          <p:cNvPr id="10" name="Titre 1">
            <a:extLst>
              <a:ext uri="{FF2B5EF4-FFF2-40B4-BE49-F238E27FC236}">
                <a16:creationId xmlns:a16="http://schemas.microsoft.com/office/drawing/2014/main" id="{00F0B280-B3AD-F23E-0724-B3D4B214926D}"/>
              </a:ext>
            </a:extLst>
          </p:cNvPr>
          <p:cNvSpPr>
            <a:spLocks noGrp="1"/>
          </p:cNvSpPr>
          <p:nvPr>
            <p:ph type="title"/>
          </p:nvPr>
        </p:nvSpPr>
        <p:spPr>
          <a:xfrm>
            <a:off x="1446554" y="513881"/>
            <a:ext cx="14784047" cy="1143000"/>
          </a:xfrm>
        </p:spPr>
        <p:txBody>
          <a:bodyPr>
            <a:normAutofit fontScale="90000"/>
          </a:bodyPr>
          <a:lstStyle/>
          <a:p>
            <a:r>
              <a:rPr lang="fr-FR" b="1" spc="-97" dirty="0">
                <a:solidFill>
                  <a:srgbClr val="21B0C3"/>
                </a:solidFill>
                <a:latin typeface="Verdana" panose="020B0604030504040204" pitchFamily="34" charset="0"/>
                <a:ea typeface="Verdana" panose="020B0604030504040204" pitchFamily="34" charset="0"/>
                <a:cs typeface="Helvetica World Bold"/>
                <a:sym typeface="Helvetica World Bold"/>
              </a:rPr>
              <a:t>Priorité stratégique 1 : </a:t>
            </a:r>
            <a:br>
              <a:rPr lang="fr-FR" b="1" spc="-97" dirty="0">
                <a:solidFill>
                  <a:srgbClr val="21B0C3"/>
                </a:solidFill>
                <a:latin typeface="Verdana" panose="020B0604030504040204" pitchFamily="34" charset="0"/>
                <a:ea typeface="Verdana" panose="020B0604030504040204" pitchFamily="34" charset="0"/>
                <a:cs typeface="Helvetica World Bold"/>
                <a:sym typeface="Helvetica World Bold"/>
              </a:rPr>
            </a:br>
            <a:r>
              <a:rPr lang="fr-FR" b="1" spc="-97" dirty="0">
                <a:solidFill>
                  <a:srgbClr val="21B0C3"/>
                </a:solidFill>
                <a:latin typeface="Verdana" panose="020B0604030504040204" pitchFamily="34" charset="0"/>
                <a:ea typeface="Verdana" panose="020B0604030504040204" pitchFamily="34" charset="0"/>
                <a:cs typeface="Helvetica World Bold"/>
                <a:sym typeface="Helvetica World Bold"/>
              </a:rPr>
              <a:t>Financer l'économie circulaire</a:t>
            </a:r>
            <a:endParaRPr lang="en-BE" b="1" dirty="0"/>
          </a:p>
        </p:txBody>
      </p:sp>
      <p:cxnSp>
        <p:nvCxnSpPr>
          <p:cNvPr id="11" name="Straight Connector 10">
            <a:extLst>
              <a:ext uri="{FF2B5EF4-FFF2-40B4-BE49-F238E27FC236}">
                <a16:creationId xmlns:a16="http://schemas.microsoft.com/office/drawing/2014/main" id="{7FBEAB28-1006-3219-0B3F-ED8905BD20DF}"/>
              </a:ext>
            </a:extLst>
          </p:cNvPr>
          <p:cNvCxnSpPr>
            <a:cxnSpLocks/>
          </p:cNvCxnSpPr>
          <p:nvPr/>
        </p:nvCxnSpPr>
        <p:spPr>
          <a:xfrm>
            <a:off x="1502228" y="2247900"/>
            <a:ext cx="14554201"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854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813F24-E2F8-1151-8158-5B3F34ED9971}"/>
            </a:ext>
          </a:extLst>
        </p:cNvPr>
        <p:cNvGrpSpPr/>
        <p:nvPr/>
      </p:nvGrpSpPr>
      <p:grpSpPr>
        <a:xfrm>
          <a:off x="0" y="0"/>
          <a:ext cx="0" cy="0"/>
          <a:chOff x="0" y="0"/>
          <a:chExt cx="0" cy="0"/>
        </a:xfrm>
      </p:grpSpPr>
      <p:graphicFrame>
        <p:nvGraphicFramePr>
          <p:cNvPr id="9" name="Espace réservé du contenu 8">
            <a:extLst>
              <a:ext uri="{FF2B5EF4-FFF2-40B4-BE49-F238E27FC236}">
                <a16:creationId xmlns:a16="http://schemas.microsoft.com/office/drawing/2014/main" id="{92A83EA2-29B7-341A-68B9-F45D317A1E9F}"/>
              </a:ext>
            </a:extLst>
          </p:cNvPr>
          <p:cNvGraphicFramePr>
            <a:graphicFrameLocks noGrp="1"/>
          </p:cNvGraphicFramePr>
          <p:nvPr>
            <p:ph idx="1"/>
            <p:extLst>
              <p:ext uri="{D42A27DB-BD31-4B8C-83A1-F6EECF244321}">
                <p14:modId xmlns:p14="http://schemas.microsoft.com/office/powerpoint/2010/main" val="160916369"/>
              </p:ext>
            </p:extLst>
          </p:nvPr>
        </p:nvGraphicFramePr>
        <p:xfrm>
          <a:off x="1467852" y="2658905"/>
          <a:ext cx="15352295" cy="4969190"/>
        </p:xfrm>
        <a:graphic>
          <a:graphicData uri="http://schemas.openxmlformats.org/drawingml/2006/table">
            <a:tbl>
              <a:tblPr firstRow="1" bandRow="1">
                <a:tableStyleId>{5C22544A-7EE6-4342-B048-85BDC9FD1C3A}</a:tableStyleId>
              </a:tblPr>
              <a:tblGrid>
                <a:gridCol w="2982328">
                  <a:extLst>
                    <a:ext uri="{9D8B030D-6E8A-4147-A177-3AD203B41FA5}">
                      <a16:colId xmlns:a16="http://schemas.microsoft.com/office/drawing/2014/main" val="299888309"/>
                    </a:ext>
                  </a:extLst>
                </a:gridCol>
                <a:gridCol w="12369967">
                  <a:extLst>
                    <a:ext uri="{9D8B030D-6E8A-4147-A177-3AD203B41FA5}">
                      <a16:colId xmlns:a16="http://schemas.microsoft.com/office/drawing/2014/main" val="2443227664"/>
                    </a:ext>
                  </a:extLst>
                </a:gridCol>
              </a:tblGrid>
              <a:tr h="994964">
                <a:tc gridSpan="2">
                  <a:txBody>
                    <a:bodyPr/>
                    <a:lstStyle/>
                    <a:p>
                      <a:r>
                        <a:rPr lang="fr-BE" sz="2800" dirty="0"/>
                        <a:t>Action 1.3 </a:t>
                      </a:r>
                      <a:r>
                        <a:rPr lang="fr-FR" sz="2800" dirty="0"/>
                        <a:t>Élaborer un guide sur la manière d'identifier, d'améliorer, de rationaliser et d'exploiter les sources de financement locales/internes en faveur de l'économie circulaire. </a:t>
                      </a:r>
                      <a:endParaRPr lang="en-BE" sz="2800" dirty="0"/>
                    </a:p>
                  </a:txBody>
                  <a:tcPr>
                    <a:solidFill>
                      <a:schemeClr val="accent5"/>
                    </a:solidFill>
                  </a:tcPr>
                </a:tc>
                <a:tc hMerge="1">
                  <a:txBody>
                    <a:bodyPr/>
                    <a:lstStyle/>
                    <a:p>
                      <a:endParaRPr lang="en-BE"/>
                    </a:p>
                  </a:txBody>
                  <a:tcPr/>
                </a:tc>
                <a:extLst>
                  <a:ext uri="{0D108BD9-81ED-4DB2-BD59-A6C34878D82A}">
                    <a16:rowId xmlns:a16="http://schemas.microsoft.com/office/drawing/2014/main" val="3631003972"/>
                  </a:ext>
                </a:extLst>
              </a:tr>
              <a:tr h="1495721">
                <a:tc>
                  <a:txBody>
                    <a:bodyPr/>
                    <a:lstStyle/>
                    <a:p>
                      <a:r>
                        <a:rPr lang="fr-BE" sz="2800" b="1" dirty="0">
                          <a:solidFill>
                            <a:schemeClr val="bg1"/>
                          </a:solidFill>
                        </a:rPr>
                        <a:t>Justification</a:t>
                      </a:r>
                      <a:endParaRPr lang="en-BE" sz="2800" b="1" dirty="0">
                        <a:solidFill>
                          <a:schemeClr val="bg1"/>
                        </a:solidFill>
                      </a:endParaRPr>
                    </a:p>
                  </a:txBody>
                  <a:tcPr>
                    <a:solidFill>
                      <a:schemeClr val="accent5"/>
                    </a:solidFill>
                  </a:tcPr>
                </a:tc>
                <a:tc>
                  <a:txBody>
                    <a:bodyPr/>
                    <a:lstStyle/>
                    <a:p>
                      <a:pPr marL="457200" indent="-457200">
                        <a:buFont typeface="Arial" panose="020B0604020202020204" pitchFamily="34" charset="0"/>
                        <a:buChar char="•"/>
                      </a:pPr>
                      <a:r>
                        <a:rPr lang="fr-FR" sz="2800" dirty="0"/>
                        <a:t>Manque de ressources financières des gouvernements et des autorités locales.</a:t>
                      </a:r>
                    </a:p>
                    <a:p>
                      <a:pPr marL="457200" indent="-457200">
                        <a:buFont typeface="Arial" panose="020B0604020202020204" pitchFamily="34" charset="0"/>
                        <a:buChar char="•"/>
                      </a:pPr>
                      <a:r>
                        <a:rPr lang="fr-FR" sz="2800" dirty="0"/>
                        <a:t>Utilisation sous-optimale des fonds publics existants.</a:t>
                      </a:r>
                    </a:p>
                    <a:p>
                      <a:pPr marL="457200" indent="-457200">
                        <a:buFont typeface="Arial" panose="020B0604020202020204" pitchFamily="34" charset="0"/>
                        <a:buChar char="•"/>
                      </a:pPr>
                      <a:r>
                        <a:rPr lang="fr-FR" sz="2800" dirty="0"/>
                        <a:t>Opportunité non exploitée de mobiliser davantage de fonds internes.</a:t>
                      </a:r>
                    </a:p>
                  </a:txBody>
                  <a:tcPr>
                    <a:solidFill>
                      <a:schemeClr val="tx2">
                        <a:lumMod val="20000"/>
                        <a:lumOff val="80000"/>
                      </a:schemeClr>
                    </a:solidFill>
                  </a:tcPr>
                </a:tc>
                <a:extLst>
                  <a:ext uri="{0D108BD9-81ED-4DB2-BD59-A6C34878D82A}">
                    <a16:rowId xmlns:a16="http://schemas.microsoft.com/office/drawing/2014/main" val="3594663472"/>
                  </a:ext>
                </a:extLst>
              </a:tr>
              <a:tr h="2478505">
                <a:tc>
                  <a:txBody>
                    <a:bodyPr/>
                    <a:lstStyle/>
                    <a:p>
                      <a:r>
                        <a:rPr lang="fr-BE" sz="2800" b="1" dirty="0">
                          <a:solidFill>
                            <a:schemeClr val="bg1"/>
                          </a:solidFill>
                        </a:rPr>
                        <a:t>Détails de mise en œuvre </a:t>
                      </a:r>
                      <a:endParaRPr lang="en-BE" sz="2800" b="1" dirty="0">
                        <a:solidFill>
                          <a:schemeClr val="bg1"/>
                        </a:solidFill>
                      </a:endParaRPr>
                    </a:p>
                  </a:txBody>
                  <a:tcPr>
                    <a:solidFill>
                      <a:schemeClr val="accent5"/>
                    </a:solidFill>
                  </a:tcPr>
                </a:tc>
                <a:tc>
                  <a:txBody>
                    <a:bodyPr/>
                    <a:lstStyle/>
                    <a:p>
                      <a:pPr marL="457200" indent="-457200">
                        <a:buFont typeface="Arial" panose="020B0604020202020204" pitchFamily="34" charset="0"/>
                        <a:buChar char="•"/>
                      </a:pPr>
                      <a:r>
                        <a:rPr lang="fr-FR" sz="2800" dirty="0"/>
                        <a:t>Élaborer un guide sur l'optimisation des fonds publics et la mobilisation interne.</a:t>
                      </a:r>
                    </a:p>
                    <a:p>
                      <a:pPr marL="457200" indent="-457200">
                        <a:buFont typeface="Arial" panose="020B0604020202020204" pitchFamily="34" charset="0"/>
                        <a:buChar char="•"/>
                      </a:pPr>
                      <a:r>
                        <a:rPr lang="fr-FR" sz="2800" dirty="0"/>
                        <a:t>Fournir des recommandations pour une allocation efficace des ressources.</a:t>
                      </a:r>
                    </a:p>
                    <a:p>
                      <a:pPr marL="457200" indent="-457200">
                        <a:buFont typeface="Arial" panose="020B0604020202020204" pitchFamily="34" charset="0"/>
                        <a:buChar char="•"/>
                      </a:pPr>
                      <a:r>
                        <a:rPr lang="fr-FR" sz="2800" dirty="0"/>
                        <a:t>Intégrer les enseignements de l'ACVOI sur la "politique fiscale".</a:t>
                      </a:r>
                    </a:p>
                    <a:p>
                      <a:pPr marL="457200" indent="-457200">
                        <a:buFont typeface="Arial" panose="020B0604020202020204" pitchFamily="34" charset="0"/>
                        <a:buChar char="•"/>
                      </a:pPr>
                      <a:r>
                        <a:rPr lang="fr-FR" sz="2800" dirty="0"/>
                        <a:t>Organiser un atelier avec les parties prenantes pour valider et planifier la mise en œuvre.</a:t>
                      </a:r>
                      <a:endParaRPr lang="en-BE" sz="2800" dirty="0"/>
                    </a:p>
                  </a:txBody>
                  <a:tcPr>
                    <a:solidFill>
                      <a:schemeClr val="tx2">
                        <a:lumMod val="20000"/>
                        <a:lumOff val="80000"/>
                      </a:schemeClr>
                    </a:solidFill>
                  </a:tcPr>
                </a:tc>
                <a:extLst>
                  <a:ext uri="{0D108BD9-81ED-4DB2-BD59-A6C34878D82A}">
                    <a16:rowId xmlns:a16="http://schemas.microsoft.com/office/drawing/2014/main" val="4016753876"/>
                  </a:ext>
                </a:extLst>
              </a:tr>
            </a:tbl>
          </a:graphicData>
        </a:graphic>
      </p:graphicFrame>
      <p:sp>
        <p:nvSpPr>
          <p:cNvPr id="3" name="Freeform 7">
            <a:extLst>
              <a:ext uri="{FF2B5EF4-FFF2-40B4-BE49-F238E27FC236}">
                <a16:creationId xmlns:a16="http://schemas.microsoft.com/office/drawing/2014/main" id="{2EE9F079-2C02-3C96-6453-304D4DF3F4A2}"/>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2"/>
            <a:stretch>
              <a:fillRect/>
            </a:stretch>
          </a:blipFill>
        </p:spPr>
        <p:txBody>
          <a:bodyPr/>
          <a:lstStyle/>
          <a:p>
            <a:endParaRPr lang="LID4096"/>
          </a:p>
        </p:txBody>
      </p:sp>
      <p:sp>
        <p:nvSpPr>
          <p:cNvPr id="6" name="Freeform 8">
            <a:extLst>
              <a:ext uri="{FF2B5EF4-FFF2-40B4-BE49-F238E27FC236}">
                <a16:creationId xmlns:a16="http://schemas.microsoft.com/office/drawing/2014/main" id="{9F2377BB-93CC-F9B3-DE69-F4DB9611B959}"/>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3"/>
            <a:stretch>
              <a:fillRect/>
            </a:stretch>
          </a:blipFill>
        </p:spPr>
        <p:txBody>
          <a:bodyPr/>
          <a:lstStyle/>
          <a:p>
            <a:endParaRPr lang="LID4096"/>
          </a:p>
        </p:txBody>
      </p:sp>
      <p:sp>
        <p:nvSpPr>
          <p:cNvPr id="7" name="Freeform 9">
            <a:extLst>
              <a:ext uri="{FF2B5EF4-FFF2-40B4-BE49-F238E27FC236}">
                <a16:creationId xmlns:a16="http://schemas.microsoft.com/office/drawing/2014/main" id="{67D79E5C-B2A6-D588-10CB-6DE33243A580}"/>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4"/>
            <a:stretch>
              <a:fillRect/>
            </a:stretch>
          </a:blipFill>
        </p:spPr>
        <p:txBody>
          <a:bodyPr/>
          <a:lstStyle/>
          <a:p>
            <a:endParaRPr lang="LID4096"/>
          </a:p>
        </p:txBody>
      </p:sp>
      <p:sp>
        <p:nvSpPr>
          <p:cNvPr id="8" name="Titre 1">
            <a:extLst>
              <a:ext uri="{FF2B5EF4-FFF2-40B4-BE49-F238E27FC236}">
                <a16:creationId xmlns:a16="http://schemas.microsoft.com/office/drawing/2014/main" id="{E41952BA-025D-9DE2-BFB2-6A41AE79374F}"/>
              </a:ext>
            </a:extLst>
          </p:cNvPr>
          <p:cNvSpPr txBox="1">
            <a:spLocks/>
          </p:cNvSpPr>
          <p:nvPr/>
        </p:nvSpPr>
        <p:spPr>
          <a:xfrm>
            <a:off x="1446554" y="513881"/>
            <a:ext cx="14784047" cy="114300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b="1" spc="-97">
                <a:solidFill>
                  <a:srgbClr val="21B0C3"/>
                </a:solidFill>
                <a:latin typeface="Verdana" panose="020B0604030504040204" pitchFamily="34" charset="0"/>
                <a:ea typeface="Verdana" panose="020B0604030504040204" pitchFamily="34" charset="0"/>
                <a:cs typeface="Helvetica World Bold"/>
                <a:sym typeface="Helvetica World Bold"/>
              </a:rPr>
              <a:t>Priorité stratégique 1 : </a:t>
            </a:r>
            <a:br>
              <a:rPr lang="fr-FR" b="1" spc="-97">
                <a:solidFill>
                  <a:srgbClr val="21B0C3"/>
                </a:solidFill>
                <a:latin typeface="Verdana" panose="020B0604030504040204" pitchFamily="34" charset="0"/>
                <a:ea typeface="Verdana" panose="020B0604030504040204" pitchFamily="34" charset="0"/>
                <a:cs typeface="Helvetica World Bold"/>
                <a:sym typeface="Helvetica World Bold"/>
              </a:rPr>
            </a:br>
            <a:r>
              <a:rPr lang="fr-FR" b="1" spc="-97">
                <a:solidFill>
                  <a:srgbClr val="21B0C3"/>
                </a:solidFill>
                <a:latin typeface="Verdana" panose="020B0604030504040204" pitchFamily="34" charset="0"/>
                <a:ea typeface="Verdana" panose="020B0604030504040204" pitchFamily="34" charset="0"/>
                <a:cs typeface="Helvetica World Bold"/>
                <a:sym typeface="Helvetica World Bold"/>
              </a:rPr>
              <a:t>Financer l'économie circulaire</a:t>
            </a:r>
            <a:endParaRPr lang="en-BE" b="1" dirty="0"/>
          </a:p>
        </p:txBody>
      </p:sp>
      <p:cxnSp>
        <p:nvCxnSpPr>
          <p:cNvPr id="10" name="Straight Connector 9">
            <a:extLst>
              <a:ext uri="{FF2B5EF4-FFF2-40B4-BE49-F238E27FC236}">
                <a16:creationId xmlns:a16="http://schemas.microsoft.com/office/drawing/2014/main" id="{5E1F641B-4959-F2DC-8995-B69532EE42C1}"/>
              </a:ext>
            </a:extLst>
          </p:cNvPr>
          <p:cNvCxnSpPr>
            <a:cxnSpLocks/>
          </p:cNvCxnSpPr>
          <p:nvPr/>
        </p:nvCxnSpPr>
        <p:spPr>
          <a:xfrm>
            <a:off x="1523999" y="2095500"/>
            <a:ext cx="14554201"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TextBox 15">
            <a:extLst>
              <a:ext uri="{FF2B5EF4-FFF2-40B4-BE49-F238E27FC236}">
                <a16:creationId xmlns:a16="http://schemas.microsoft.com/office/drawing/2014/main" id="{00C31CB8-E279-F82F-9CB4-CDF71B4D5649}"/>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51</a:t>
            </a:r>
          </a:p>
        </p:txBody>
      </p:sp>
    </p:spTree>
    <p:extLst>
      <p:ext uri="{BB962C8B-B14F-4D97-AF65-F5344CB8AC3E}">
        <p14:creationId xmlns:p14="http://schemas.microsoft.com/office/powerpoint/2010/main" val="42229892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50EB5-FB3B-BB8C-747E-817CAC1BC17B}"/>
            </a:ext>
          </a:extLst>
        </p:cNvPr>
        <p:cNvGrpSpPr/>
        <p:nvPr/>
      </p:nvGrpSpPr>
      <p:grpSpPr>
        <a:xfrm>
          <a:off x="0" y="0"/>
          <a:ext cx="0" cy="0"/>
          <a:chOff x="0" y="0"/>
          <a:chExt cx="0" cy="0"/>
        </a:xfrm>
      </p:grpSpPr>
      <p:graphicFrame>
        <p:nvGraphicFramePr>
          <p:cNvPr id="9" name="Espace réservé du contenu 8">
            <a:extLst>
              <a:ext uri="{FF2B5EF4-FFF2-40B4-BE49-F238E27FC236}">
                <a16:creationId xmlns:a16="http://schemas.microsoft.com/office/drawing/2014/main" id="{D17A97D1-0E29-667F-4F23-212767D43616}"/>
              </a:ext>
            </a:extLst>
          </p:cNvPr>
          <p:cNvGraphicFramePr>
            <a:graphicFrameLocks noGrp="1"/>
          </p:cNvGraphicFramePr>
          <p:nvPr>
            <p:ph idx="1"/>
            <p:extLst>
              <p:ext uri="{D42A27DB-BD31-4B8C-83A1-F6EECF244321}">
                <p14:modId xmlns:p14="http://schemas.microsoft.com/office/powerpoint/2010/main" val="1788982959"/>
              </p:ext>
            </p:extLst>
          </p:nvPr>
        </p:nvGraphicFramePr>
        <p:xfrm>
          <a:off x="914400" y="2830003"/>
          <a:ext cx="15966516" cy="4626993"/>
        </p:xfrm>
        <a:graphic>
          <a:graphicData uri="http://schemas.openxmlformats.org/drawingml/2006/table">
            <a:tbl>
              <a:tblPr firstRow="1" bandRow="1">
                <a:tableStyleId>{5C22544A-7EE6-4342-B048-85BDC9FD1C3A}</a:tableStyleId>
              </a:tblPr>
              <a:tblGrid>
                <a:gridCol w="3190462">
                  <a:extLst>
                    <a:ext uri="{9D8B030D-6E8A-4147-A177-3AD203B41FA5}">
                      <a16:colId xmlns:a16="http://schemas.microsoft.com/office/drawing/2014/main" val="299888309"/>
                    </a:ext>
                  </a:extLst>
                </a:gridCol>
                <a:gridCol w="12776054">
                  <a:extLst>
                    <a:ext uri="{9D8B030D-6E8A-4147-A177-3AD203B41FA5}">
                      <a16:colId xmlns:a16="http://schemas.microsoft.com/office/drawing/2014/main" val="2443227664"/>
                    </a:ext>
                  </a:extLst>
                </a:gridCol>
              </a:tblGrid>
              <a:tr h="1083204">
                <a:tc gridSpan="2">
                  <a:txBody>
                    <a:bodyPr/>
                    <a:lstStyle/>
                    <a:p>
                      <a:r>
                        <a:rPr lang="fr-BE" sz="2800" dirty="0"/>
                        <a:t>Action 1.4 </a:t>
                      </a:r>
                      <a:r>
                        <a:rPr lang="fr-FR" sz="2800" b="1" i="0" kern="1200" dirty="0">
                          <a:solidFill>
                            <a:schemeClr val="lt1"/>
                          </a:solidFill>
                          <a:effectLst/>
                          <a:latin typeface="+mn-lt"/>
                          <a:ea typeface="+mn-ea"/>
                          <a:cs typeface="+mn-cs"/>
                        </a:rPr>
                        <a:t>Élaborer un catalogue comprenant des exemples de bonnes pratiques de mécanismes financiers visant à pénaliser les activités moins favorables du point de vue de la circularité. </a:t>
                      </a:r>
                      <a:r>
                        <a:rPr lang="fr-FR" sz="2800" b="0" i="0" kern="1200" dirty="0">
                          <a:solidFill>
                            <a:schemeClr val="lt1"/>
                          </a:solidFill>
                          <a:effectLst/>
                          <a:latin typeface="+mn-lt"/>
                          <a:ea typeface="+mn-ea"/>
                          <a:cs typeface="+mn-cs"/>
                        </a:rPr>
                        <a:t> </a:t>
                      </a:r>
                      <a:endParaRPr lang="en-BE" sz="2800" dirty="0"/>
                    </a:p>
                  </a:txBody>
                  <a:tcPr>
                    <a:solidFill>
                      <a:schemeClr val="accent5"/>
                    </a:solidFill>
                  </a:tcPr>
                </a:tc>
                <a:tc hMerge="1">
                  <a:txBody>
                    <a:bodyPr/>
                    <a:lstStyle/>
                    <a:p>
                      <a:endParaRPr lang="en-BE"/>
                    </a:p>
                  </a:txBody>
                  <a:tcPr/>
                </a:tc>
                <a:extLst>
                  <a:ext uri="{0D108BD9-81ED-4DB2-BD59-A6C34878D82A}">
                    <a16:rowId xmlns:a16="http://schemas.microsoft.com/office/drawing/2014/main" val="3631003972"/>
                  </a:ext>
                </a:extLst>
              </a:tr>
              <a:tr h="1045440">
                <a:tc>
                  <a:txBody>
                    <a:bodyPr/>
                    <a:lstStyle/>
                    <a:p>
                      <a:r>
                        <a:rPr lang="fr-BE" sz="2800" b="1" dirty="0">
                          <a:solidFill>
                            <a:schemeClr val="bg1"/>
                          </a:solidFill>
                        </a:rPr>
                        <a:t>Justification</a:t>
                      </a:r>
                      <a:endParaRPr lang="en-BE" sz="2800" b="1" dirty="0">
                        <a:solidFill>
                          <a:schemeClr val="bg1"/>
                        </a:solidFill>
                      </a:endParaRPr>
                    </a:p>
                  </a:txBody>
                  <a:tcPr>
                    <a:solidFill>
                      <a:schemeClr val="accent5"/>
                    </a:solidFill>
                  </a:tcPr>
                </a:tc>
                <a:tc>
                  <a:txBody>
                    <a:bodyPr/>
                    <a:lstStyle/>
                    <a:p>
                      <a:pPr marL="457200" indent="-457200">
                        <a:buFont typeface="Arial" panose="020B0604020202020204" pitchFamily="34" charset="0"/>
                        <a:buChar char="•"/>
                      </a:pPr>
                      <a:r>
                        <a:rPr lang="fr-FR" sz="2800" dirty="0"/>
                        <a:t>L'interdiction des sacs plastiques reste insuffisante.</a:t>
                      </a:r>
                    </a:p>
                    <a:p>
                      <a:pPr marL="457200" indent="-457200">
                        <a:buFont typeface="Arial" panose="020B0604020202020204" pitchFamily="34" charset="0"/>
                        <a:buChar char="•"/>
                      </a:pPr>
                      <a:r>
                        <a:rPr lang="fr-FR" sz="2800" dirty="0"/>
                        <a:t>Manque d'outils juridiques et financiers pénalisant les activités polluantes.</a:t>
                      </a:r>
                    </a:p>
                  </a:txBody>
                  <a:tcPr>
                    <a:solidFill>
                      <a:schemeClr val="tx2">
                        <a:lumMod val="20000"/>
                        <a:lumOff val="80000"/>
                      </a:schemeClr>
                    </a:solidFill>
                  </a:tcPr>
                </a:tc>
                <a:extLst>
                  <a:ext uri="{0D108BD9-81ED-4DB2-BD59-A6C34878D82A}">
                    <a16:rowId xmlns:a16="http://schemas.microsoft.com/office/drawing/2014/main" val="3594663472"/>
                  </a:ext>
                </a:extLst>
              </a:tr>
              <a:tr h="2498349">
                <a:tc>
                  <a:txBody>
                    <a:bodyPr/>
                    <a:lstStyle/>
                    <a:p>
                      <a:r>
                        <a:rPr lang="fr-BE" sz="2800" b="1" dirty="0">
                          <a:solidFill>
                            <a:schemeClr val="bg1"/>
                          </a:solidFill>
                        </a:rPr>
                        <a:t>Détails de mise en œuvre </a:t>
                      </a:r>
                      <a:endParaRPr lang="en-BE" sz="2800" b="1" dirty="0">
                        <a:solidFill>
                          <a:schemeClr val="bg1"/>
                        </a:solidFill>
                      </a:endParaRPr>
                    </a:p>
                  </a:txBody>
                  <a:tcPr>
                    <a:solidFill>
                      <a:schemeClr val="accent5"/>
                    </a:solidFill>
                  </a:tcPr>
                </a:tc>
                <a:tc>
                  <a:txBody>
                    <a:bodyPr/>
                    <a:lstStyle/>
                    <a:p>
                      <a:pPr marL="457200" indent="-457200">
                        <a:buFont typeface="Arial" panose="020B0604020202020204" pitchFamily="34" charset="0"/>
                        <a:buChar char="•"/>
                      </a:pPr>
                      <a:r>
                        <a:rPr lang="fr-FR" sz="2800" dirty="0"/>
                        <a:t>Rechercher les meilleures pratiques financières et juridiques internationales.</a:t>
                      </a:r>
                    </a:p>
                    <a:p>
                      <a:pPr marL="457200" indent="-457200">
                        <a:buFont typeface="Arial" panose="020B0604020202020204" pitchFamily="34" charset="0"/>
                        <a:buChar char="•"/>
                      </a:pPr>
                      <a:r>
                        <a:rPr lang="fr-FR" sz="2800" dirty="0"/>
                        <a:t>Utiliser des plateformes comme le Circle Economy </a:t>
                      </a:r>
                      <a:r>
                        <a:rPr lang="fr-FR" sz="2800" dirty="0" err="1"/>
                        <a:t>Knowledge</a:t>
                      </a:r>
                      <a:r>
                        <a:rPr lang="fr-FR" sz="2800" dirty="0"/>
                        <a:t> Hub pour des études de cas.</a:t>
                      </a:r>
                    </a:p>
                    <a:p>
                      <a:pPr marL="457200" indent="-457200">
                        <a:buFont typeface="Arial" panose="020B0604020202020204" pitchFamily="34" charset="0"/>
                        <a:buChar char="•"/>
                      </a:pPr>
                      <a:r>
                        <a:rPr lang="fr-FR" sz="2800" dirty="0"/>
                        <a:t>Structurer un catalogue par type d'instrument ou secteur.</a:t>
                      </a:r>
                    </a:p>
                    <a:p>
                      <a:pPr marL="457200" indent="-457200">
                        <a:buFont typeface="Arial" panose="020B0604020202020204" pitchFamily="34" charset="0"/>
                        <a:buChar char="•"/>
                      </a:pPr>
                      <a:r>
                        <a:rPr lang="fr-FR" sz="2800" dirty="0"/>
                        <a:t>Présenter les outils financiers adaptés aux États insulaires.</a:t>
                      </a:r>
                    </a:p>
                  </a:txBody>
                  <a:tcPr>
                    <a:solidFill>
                      <a:schemeClr val="tx2">
                        <a:lumMod val="20000"/>
                        <a:lumOff val="80000"/>
                      </a:schemeClr>
                    </a:solidFill>
                  </a:tcPr>
                </a:tc>
                <a:extLst>
                  <a:ext uri="{0D108BD9-81ED-4DB2-BD59-A6C34878D82A}">
                    <a16:rowId xmlns:a16="http://schemas.microsoft.com/office/drawing/2014/main" val="4016753876"/>
                  </a:ext>
                </a:extLst>
              </a:tr>
            </a:tbl>
          </a:graphicData>
        </a:graphic>
      </p:graphicFrame>
      <p:sp>
        <p:nvSpPr>
          <p:cNvPr id="3" name="Freeform 7">
            <a:extLst>
              <a:ext uri="{FF2B5EF4-FFF2-40B4-BE49-F238E27FC236}">
                <a16:creationId xmlns:a16="http://schemas.microsoft.com/office/drawing/2014/main" id="{8E0FCC98-EF85-2F0D-7AB3-C4BD3A7A41D6}"/>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2"/>
            <a:stretch>
              <a:fillRect/>
            </a:stretch>
          </a:blipFill>
        </p:spPr>
        <p:txBody>
          <a:bodyPr/>
          <a:lstStyle/>
          <a:p>
            <a:endParaRPr lang="LID4096"/>
          </a:p>
        </p:txBody>
      </p:sp>
      <p:sp>
        <p:nvSpPr>
          <p:cNvPr id="6" name="Freeform 8">
            <a:extLst>
              <a:ext uri="{FF2B5EF4-FFF2-40B4-BE49-F238E27FC236}">
                <a16:creationId xmlns:a16="http://schemas.microsoft.com/office/drawing/2014/main" id="{DAEEB4DE-4685-7407-2978-6E1660115823}"/>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3"/>
            <a:stretch>
              <a:fillRect/>
            </a:stretch>
          </a:blipFill>
        </p:spPr>
        <p:txBody>
          <a:bodyPr/>
          <a:lstStyle/>
          <a:p>
            <a:endParaRPr lang="LID4096"/>
          </a:p>
        </p:txBody>
      </p:sp>
      <p:sp>
        <p:nvSpPr>
          <p:cNvPr id="7" name="Freeform 9">
            <a:extLst>
              <a:ext uri="{FF2B5EF4-FFF2-40B4-BE49-F238E27FC236}">
                <a16:creationId xmlns:a16="http://schemas.microsoft.com/office/drawing/2014/main" id="{00B1033E-EA2C-79C2-31CF-39220246FA7E}"/>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4"/>
            <a:stretch>
              <a:fillRect/>
            </a:stretch>
          </a:blipFill>
        </p:spPr>
        <p:txBody>
          <a:bodyPr/>
          <a:lstStyle/>
          <a:p>
            <a:endParaRPr lang="LID4096"/>
          </a:p>
        </p:txBody>
      </p:sp>
      <p:sp>
        <p:nvSpPr>
          <p:cNvPr id="8" name="Titre 1">
            <a:extLst>
              <a:ext uri="{FF2B5EF4-FFF2-40B4-BE49-F238E27FC236}">
                <a16:creationId xmlns:a16="http://schemas.microsoft.com/office/drawing/2014/main" id="{2F34F65B-4E31-A7DD-277E-6F1BFB59D8BA}"/>
              </a:ext>
            </a:extLst>
          </p:cNvPr>
          <p:cNvSpPr txBox="1">
            <a:spLocks/>
          </p:cNvSpPr>
          <p:nvPr/>
        </p:nvSpPr>
        <p:spPr>
          <a:xfrm>
            <a:off x="1446554" y="513881"/>
            <a:ext cx="14784047" cy="114300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b="1" spc="-97" dirty="0">
                <a:solidFill>
                  <a:srgbClr val="21B0C3"/>
                </a:solidFill>
                <a:latin typeface="Verdana" panose="020B0604030504040204" pitchFamily="34" charset="0"/>
                <a:ea typeface="Verdana" panose="020B0604030504040204" pitchFamily="34" charset="0"/>
                <a:cs typeface="Helvetica World Bold"/>
                <a:sym typeface="Helvetica World Bold"/>
              </a:rPr>
              <a:t>Priorité stratégique 1 : </a:t>
            </a:r>
            <a:br>
              <a:rPr lang="fr-FR" b="1" spc="-97" dirty="0">
                <a:solidFill>
                  <a:srgbClr val="21B0C3"/>
                </a:solidFill>
                <a:latin typeface="Verdana" panose="020B0604030504040204" pitchFamily="34" charset="0"/>
                <a:ea typeface="Verdana" panose="020B0604030504040204" pitchFamily="34" charset="0"/>
                <a:cs typeface="Helvetica World Bold"/>
                <a:sym typeface="Helvetica World Bold"/>
              </a:rPr>
            </a:br>
            <a:r>
              <a:rPr lang="fr-FR" b="1" spc="-97" dirty="0">
                <a:solidFill>
                  <a:srgbClr val="21B0C3"/>
                </a:solidFill>
                <a:latin typeface="Verdana" panose="020B0604030504040204" pitchFamily="34" charset="0"/>
                <a:ea typeface="Verdana" panose="020B0604030504040204" pitchFamily="34" charset="0"/>
                <a:cs typeface="Helvetica World Bold"/>
                <a:sym typeface="Helvetica World Bold"/>
              </a:rPr>
              <a:t>Financer l'économie circulaire</a:t>
            </a:r>
            <a:endParaRPr lang="en-BE" b="1" dirty="0"/>
          </a:p>
        </p:txBody>
      </p:sp>
      <p:cxnSp>
        <p:nvCxnSpPr>
          <p:cNvPr id="10" name="Straight Connector 9">
            <a:extLst>
              <a:ext uri="{FF2B5EF4-FFF2-40B4-BE49-F238E27FC236}">
                <a16:creationId xmlns:a16="http://schemas.microsoft.com/office/drawing/2014/main" id="{D795DB46-2531-D465-2401-A9A7DA167BD1}"/>
              </a:ext>
            </a:extLst>
          </p:cNvPr>
          <p:cNvCxnSpPr>
            <a:cxnSpLocks/>
          </p:cNvCxnSpPr>
          <p:nvPr/>
        </p:nvCxnSpPr>
        <p:spPr>
          <a:xfrm>
            <a:off x="1523999" y="2095500"/>
            <a:ext cx="14554201"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TextBox 15">
            <a:extLst>
              <a:ext uri="{FF2B5EF4-FFF2-40B4-BE49-F238E27FC236}">
                <a16:creationId xmlns:a16="http://schemas.microsoft.com/office/drawing/2014/main" id="{86E70F2D-BFC7-D1E7-16F9-B7C5C6FF660A}"/>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52</a:t>
            </a:r>
          </a:p>
        </p:txBody>
      </p:sp>
    </p:spTree>
    <p:extLst>
      <p:ext uri="{BB962C8B-B14F-4D97-AF65-F5344CB8AC3E}">
        <p14:creationId xmlns:p14="http://schemas.microsoft.com/office/powerpoint/2010/main" val="19553385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1186</TotalTime>
  <Words>4744</Words>
  <Application>Microsoft Office PowerPoint</Application>
  <PresentationFormat>Custom</PresentationFormat>
  <Paragraphs>554</Paragraphs>
  <Slides>45</Slides>
  <Notes>25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45</vt:i4>
      </vt:variant>
    </vt:vector>
  </HeadingPairs>
  <TitlesOfParts>
    <vt:vector size="55" baseType="lpstr">
      <vt:lpstr>Aptos</vt:lpstr>
      <vt:lpstr>Helvetica World</vt:lpstr>
      <vt:lpstr>Helvetica World Italics</vt:lpstr>
      <vt:lpstr>Calibri</vt:lpstr>
      <vt:lpstr>Helvetica World Bold</vt:lpstr>
      <vt:lpstr>Verdana 3</vt:lpstr>
      <vt:lpstr>Verdana 2</vt:lpstr>
      <vt:lpstr>Arial</vt:lpstr>
      <vt:lpstr>Verdana</vt:lpstr>
      <vt:lpstr>Office Theme</vt:lpstr>
      <vt:lpstr>PowerPoint Presentation</vt:lpstr>
      <vt:lpstr>PowerPoint Presentation</vt:lpstr>
      <vt:lpstr>PowerPoint Presentation</vt:lpstr>
      <vt:lpstr>PowerPoint Presentation</vt:lpstr>
      <vt:lpstr>Priorité stratégique 1 :  Financer l'économie circulaire</vt:lpstr>
      <vt:lpstr>Priorité stratégique 1 :  Financer l'économie circulaire</vt:lpstr>
      <vt:lpstr>Priorité stratégique 1 :  Financer l'économie circulaire</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Categories of Circular Economy Barriers</vt:lpstr>
      <vt:lpstr>              Strategic Priority 3     Promoting Circular Trade Policies </vt:lpstr>
      <vt:lpstr>Broad interlinkages between Trade and Circular Economy</vt:lpstr>
      <vt:lpstr>Trade Policy Obstacles affecting a CE Transition </vt:lpstr>
      <vt:lpstr>Action 3.1:  Establish a Working Group to develop consistency and alignment in the definitions and classifications of products and to reduce regulatory heterogeneity </vt:lpstr>
      <vt:lpstr>Action 3.2: Strengthen the capacity of Customs Administrations and facilitate legal trade in waste  </vt:lpstr>
      <vt:lpstr>  </vt:lpstr>
      <vt:lpstr>Action 3.4 : Pre-Feasibility study for establishing a regional recycling network and hubs in the region for specific waste streams</vt:lpstr>
      <vt:lpstr>Action 3.5 : Regional collaboration for a Circular Economy of Lithium-ion Batteries   </vt:lpstr>
      <vt:lpstr>Action 3.6 : Development of a partnership with shipping companies to provide shipment of eligible waste at competitive prices between serviced ports </vt:lpstr>
      <vt:lpstr> Strategic Priority 4   Improve data collection and  monitoring systems</vt:lpstr>
      <vt:lpstr>Action 4.1: Develop a Regional Waste and Circular Economy Data Collection, Monitoring, and Reporting Framework </vt:lpstr>
      <vt:lpstr>Action 4.2 : Establish a regional waste and CE observatory and an exchange platform for professionals </vt:lpstr>
      <vt:lpstr>Strategic priority 5   Awareness Raising, Advocacy and Capacity Building</vt:lpstr>
      <vt:lpstr>Action 5.1: Get the buy-in from highest level of government and provide capacity building to the public sector</vt:lpstr>
      <vt:lpstr>Action 5.2 : Create a regional circular economy platform offering resources, toolkits and trainings, tailored to key stakeholder groups </vt:lpstr>
      <vt:lpstr>Action 5.3: Develop a Regional Framework for Circular Economy Education Across Educational Levels and TVET Systems</vt:lpstr>
      <vt:lpstr> Action 5.4: Establish a Regional Research Collaboration programme among universities on circular economy </vt:lpstr>
      <vt:lpstr>Action 5.5 : Establish a dedicated advocacy group within the IOC to actively engage with stakeholders, promote the region’s CE goals, and advocate for funding opportunities and technical support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Atelier économie circulaire</dc:title>
  <cp:lastModifiedBy>Eskinder Tsegaye</cp:lastModifiedBy>
  <cp:revision>40</cp:revision>
  <dcterms:created xsi:type="dcterms:W3CDTF">2006-08-16T00:00:00Z</dcterms:created>
  <dcterms:modified xsi:type="dcterms:W3CDTF">2025-01-28T13:29:45Z</dcterms:modified>
  <dc:identifier>DAGc6dC93cE</dc:identifier>
</cp:coreProperties>
</file>