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307" r:id="rId2"/>
    <p:sldId id="308" r:id="rId3"/>
    <p:sldId id="309" r:id="rId4"/>
    <p:sldId id="288" r:id="rId5"/>
    <p:sldId id="283" r:id="rId6"/>
    <p:sldId id="385" r:id="rId7"/>
    <p:sldId id="404" r:id="rId8"/>
    <p:sldId id="403" r:id="rId9"/>
    <p:sldId id="377" r:id="rId10"/>
    <p:sldId id="289" r:id="rId11"/>
    <p:sldId id="498" r:id="rId12"/>
    <p:sldId id="499" r:id="rId13"/>
    <p:sldId id="1789" r:id="rId14"/>
    <p:sldId id="501" r:id="rId15"/>
    <p:sldId id="502" r:id="rId16"/>
    <p:sldId id="503" r:id="rId17"/>
    <p:sldId id="504" r:id="rId18"/>
    <p:sldId id="505" r:id="rId19"/>
    <p:sldId id="506" r:id="rId20"/>
    <p:sldId id="507" r:id="rId21"/>
    <p:sldId id="508" r:id="rId22"/>
    <p:sldId id="290" r:id="rId23"/>
    <p:sldId id="291" r:id="rId24"/>
  </p:sldIdLst>
  <p:sldSz cx="18288000" cy="10287000"/>
  <p:notesSz cx="6858000" cy="9144000"/>
  <p:embeddedFontLst>
    <p:embeddedFont>
      <p:font typeface="Helvetica World" panose="020B0604020202020204" charset="-128"/>
      <p:regular r:id="rId26"/>
    </p:embeddedFont>
    <p:embeddedFont>
      <p:font typeface="Helvetica World Italics" panose="020B0604020202020204" charset="-128"/>
      <p:regular r:id="rId27"/>
    </p:embeddedFont>
    <p:embeddedFont>
      <p:font typeface="Aptos" panose="020B0004020202020204" pitchFamily="34" charset="0"/>
      <p:regular r:id="rId28"/>
    </p:embeddedFont>
    <p:embeddedFont>
      <p:font typeface="Archivo Black" panose="020B0604020202020204"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Muli Bold" panose="020B0604020202020204" charset="0"/>
      <p:regular r:id="rId36"/>
    </p:embeddedFont>
    <p:embeddedFont>
      <p:font typeface="Segoe UI" panose="020B0502040204020203" pitchFamily="34" charset="0"/>
      <p:regular r:id="rId37"/>
      <p:bold r:id="rId38"/>
      <p:italic r:id="rId39"/>
      <p:boldItalic r:id="rId40"/>
    </p:embeddedFont>
    <p:embeddedFont>
      <p:font typeface="Times" panose="02020603050405020304" pitchFamily="18" charset="0"/>
      <p:regular r:id="rId41"/>
      <p:bold r:id="rId42"/>
      <p:italic r:id="rId43"/>
      <p:boldItalic r:id="rId44"/>
    </p:embeddedFont>
    <p:embeddedFont>
      <p:font typeface="Verdana" panose="020B0604030504040204" pitchFamily="34" charset="0"/>
      <p:regular r:id="rId45"/>
      <p:bold r:id="rId46"/>
      <p:italic r:id="rId47"/>
      <p:boldItalic r:id="rId48"/>
    </p:embeddedFont>
    <p:embeddedFont>
      <p:font typeface="Verdana 2"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95033" autoAdjust="0"/>
  </p:normalViewPr>
  <p:slideViewPr>
    <p:cSldViewPr>
      <p:cViewPr varScale="1">
        <p:scale>
          <a:sx n="72" d="100"/>
          <a:sy n="72" d="100"/>
        </p:scale>
        <p:origin x="7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607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9E6B1-B229-4912-9043-AA6357403FD6}" type="datetimeFigureOut">
              <a:rPr lang="LID4096" smtClean="0"/>
              <a:t>01/28/2025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73A45-532C-4620-BE26-35C9B7DDC1EC}" type="slidenum">
              <a:rPr lang="LID4096" smtClean="0"/>
              <a:t>‹#›</a:t>
            </a:fld>
            <a:endParaRPr lang="LID4096"/>
          </a:p>
        </p:txBody>
      </p:sp>
    </p:spTree>
    <p:extLst>
      <p:ext uri="{BB962C8B-B14F-4D97-AF65-F5344CB8AC3E}">
        <p14:creationId xmlns:p14="http://schemas.microsoft.com/office/powerpoint/2010/main" val="271454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F061BDFD-D7F3-470A-A932-20AB69F66BD0}" type="slidenum">
              <a:rPr lang="fr-BE" smtClean="0"/>
              <a:t>5</a:t>
            </a:fld>
            <a:endParaRPr lang="fr-BE"/>
          </a:p>
        </p:txBody>
      </p:sp>
    </p:spTree>
    <p:extLst>
      <p:ext uri="{BB962C8B-B14F-4D97-AF65-F5344CB8AC3E}">
        <p14:creationId xmlns:p14="http://schemas.microsoft.com/office/powerpoint/2010/main" val="1660132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a:p>
            <a:r>
              <a:rPr lang="en-GB" sz="1200" b="1" kern="100" dirty="0" err="1">
                <a:solidFill>
                  <a:srgbClr val="237749"/>
                </a:solidFill>
                <a:latin typeface="Archivo Light" pitchFamily="2" charset="0"/>
                <a:ea typeface="Calibri" panose="020F0502020204030204" pitchFamily="34" charset="0"/>
                <a:cs typeface="Archivo Light" pitchFamily="2" charset="0"/>
              </a:rPr>
              <a:t>Principales</a:t>
            </a:r>
            <a:r>
              <a:rPr lang="en-GB" sz="1200" b="1" kern="100" dirty="0">
                <a:solidFill>
                  <a:srgbClr val="237749"/>
                </a:solidFill>
                <a:latin typeface="Archivo Light" pitchFamily="2" charset="0"/>
                <a:ea typeface="Calibri" panose="020F0502020204030204" pitchFamily="34" charset="0"/>
                <a:cs typeface="Archivo Light" pitchFamily="2" charset="0"/>
              </a:rPr>
              <a:t> observations et </a:t>
            </a:r>
            <a:r>
              <a:rPr lang="en-GB" sz="1200" b="1" kern="100" dirty="0" err="1">
                <a:solidFill>
                  <a:srgbClr val="237749"/>
                </a:solidFill>
                <a:latin typeface="Archivo Light" pitchFamily="2" charset="0"/>
                <a:ea typeface="Calibri" panose="020F0502020204030204" pitchFamily="34" charset="0"/>
                <a:cs typeface="Archivo Light" pitchFamily="2" charset="0"/>
              </a:rPr>
              <a:t>recommandations</a:t>
            </a:r>
            <a:r>
              <a:rPr lang="en-GB" sz="1200" b="1" kern="100" dirty="0">
                <a:solidFill>
                  <a:srgbClr val="237749"/>
                </a:solidFill>
                <a:latin typeface="Archivo Light" pitchFamily="2" charset="0"/>
                <a:ea typeface="Calibri" panose="020F0502020204030204" pitchFamily="34" charset="0"/>
                <a:cs typeface="Archivo Light" pitchFamily="2" charset="0"/>
              </a:rPr>
              <a:t> : </a:t>
            </a:r>
          </a:p>
          <a:p>
            <a:endParaRPr lang="en-GB" sz="400" b="1" kern="100" dirty="0">
              <a:solidFill>
                <a:srgbClr val="237749"/>
              </a:solidFill>
              <a:effectLst/>
              <a:latin typeface="Archivo Light" pitchFamily="2" charset="0"/>
              <a:ea typeface="Calibri" panose="020F0502020204030204" pitchFamily="34" charset="0"/>
              <a:cs typeface="Archivo Light" pitchFamily="2" charset="0"/>
            </a:endParaRPr>
          </a:p>
          <a:p>
            <a:pPr marL="171450" indent="-171450" algn="just">
              <a:buFont typeface="Wingdings" pitchFamily="2" charset="2"/>
              <a:buChar char="§"/>
            </a:pPr>
            <a:r>
              <a:rPr lang="fr-FR" sz="1200" kern="100" dirty="0">
                <a:effectLst/>
                <a:latin typeface="Archivo Light" pitchFamily="2" charset="0"/>
                <a:ea typeface="Calibri" panose="020F0502020204030204" pitchFamily="34" charset="0"/>
                <a:cs typeface="Archivo Light" pitchFamily="2" charset="0"/>
              </a:rPr>
              <a:t>La gouvernance de l’océan et l'économie bleue représentent un </a:t>
            </a:r>
            <a:r>
              <a:rPr lang="fr-FR" sz="1200" b="1" kern="100" dirty="0">
                <a:effectLst/>
                <a:latin typeface="Archivo Light" pitchFamily="2" charset="0"/>
                <a:ea typeface="Calibri" panose="020F0502020204030204" pitchFamily="34" charset="0"/>
                <a:cs typeface="Archivo Light" pitchFamily="2" charset="0"/>
              </a:rPr>
              <a:t>domaine de coopération stratégique qui a été largement négligé </a:t>
            </a:r>
            <a:r>
              <a:rPr lang="fr-FR" sz="1200" kern="100" dirty="0">
                <a:effectLst/>
                <a:latin typeface="Archivo Light" pitchFamily="2" charset="0"/>
                <a:ea typeface="Calibri" panose="020F0502020204030204" pitchFamily="34" charset="0"/>
                <a:cs typeface="Archivo Light" pitchFamily="2" charset="0"/>
              </a:rPr>
              <a:t>dans le contexte du partenariat Afrique-Europe. </a:t>
            </a:r>
          </a:p>
          <a:p>
            <a:pPr algn="just"/>
            <a:endParaRPr lang="fr-FR" sz="700" kern="100" dirty="0">
              <a:effectLst/>
              <a:latin typeface="Archivo Light" pitchFamily="2" charset="0"/>
              <a:ea typeface="Calibri" panose="020F0502020204030204" pitchFamily="34" charset="0"/>
              <a:cs typeface="Archivo Light" pitchFamily="2" charset="0"/>
            </a:endParaRPr>
          </a:p>
          <a:p>
            <a:pPr marL="171450" indent="-171450" algn="just">
              <a:buFont typeface="Wingdings" pitchFamily="2" charset="2"/>
              <a:buChar char="§"/>
            </a:pPr>
            <a:r>
              <a:rPr lang="fr-FR" sz="1200" kern="100" dirty="0">
                <a:effectLst/>
                <a:latin typeface="Archivo Light" pitchFamily="2" charset="0"/>
                <a:ea typeface="Calibri" panose="020F0502020204030204" pitchFamily="34" charset="0"/>
                <a:cs typeface="Archivo Light" pitchFamily="2" charset="0"/>
              </a:rPr>
              <a:t>L'économie bleue offre </a:t>
            </a:r>
            <a:r>
              <a:rPr lang="fr-FR" sz="1200" b="1" kern="100" dirty="0">
                <a:effectLst/>
                <a:latin typeface="Archivo Light" pitchFamily="2" charset="0"/>
                <a:ea typeface="Calibri" panose="020F0502020204030204" pitchFamily="34" charset="0"/>
                <a:cs typeface="Archivo Light" pitchFamily="2" charset="0"/>
              </a:rPr>
              <a:t>une voie pavée d'opportunités pour renforcer les liens entre l'UA et l'UE</a:t>
            </a:r>
            <a:r>
              <a:rPr lang="fr-FR" sz="1200" kern="100" dirty="0">
                <a:effectLst/>
                <a:latin typeface="Archivo Light" pitchFamily="2" charset="0"/>
                <a:ea typeface="Calibri" panose="020F0502020204030204" pitchFamily="34" charset="0"/>
                <a:cs typeface="Archivo Light" pitchFamily="2" charset="0"/>
              </a:rPr>
              <a:t>, en particulier si elle s'appuie sur une interface science-politique solide et sur une prise de décision et une programmation fondées sur des données probantes.</a:t>
            </a:r>
          </a:p>
          <a:p>
            <a:pPr algn="just"/>
            <a:endParaRPr lang="fr-FR" sz="700" kern="100" dirty="0">
              <a:effectLst/>
              <a:latin typeface="Archivo Light" pitchFamily="2" charset="0"/>
              <a:ea typeface="Calibri" panose="020F0502020204030204" pitchFamily="34" charset="0"/>
              <a:cs typeface="Archivo Light" pitchFamily="2" charset="0"/>
            </a:endParaRPr>
          </a:p>
          <a:p>
            <a:pPr marL="171450" indent="-171450" algn="just">
              <a:buFont typeface="Wingdings" pitchFamily="2" charset="2"/>
              <a:buChar char="§"/>
            </a:pPr>
            <a:r>
              <a:rPr lang="fr-FR" sz="1200" kern="100" dirty="0">
                <a:effectLst/>
                <a:latin typeface="Archivo Light" pitchFamily="2" charset="0"/>
                <a:ea typeface="Calibri" panose="020F0502020204030204" pitchFamily="34" charset="0"/>
                <a:cs typeface="Archivo Light" pitchFamily="2" charset="0"/>
              </a:rPr>
              <a:t>Le Groupe de Stratégie Afrique-Europe sur la Gouvernance de l’Océans </a:t>
            </a:r>
            <a:r>
              <a:rPr lang="fr-FR" sz="1200" b="1" kern="100" dirty="0">
                <a:effectLst/>
                <a:latin typeface="Archivo Light" pitchFamily="2" charset="0"/>
                <a:ea typeface="Calibri" panose="020F0502020204030204" pitchFamily="34" charset="0"/>
                <a:cs typeface="Archivo Light" pitchFamily="2" charset="0"/>
              </a:rPr>
              <a:t>appelle à la mise en œuvre d'un partenariat océanique Afrique-Europe structuré, formel et ambitieux.</a:t>
            </a:r>
            <a:endParaRPr lang="en-GB" sz="1200" b="1" kern="100" dirty="0">
              <a:effectLst/>
              <a:latin typeface="Archivo Light" pitchFamily="2" charset="0"/>
              <a:ea typeface="Calibri" panose="020F0502020204030204" pitchFamily="34" charset="0"/>
              <a:cs typeface="Archivo Light" pitchFamily="2" charset="0"/>
            </a:endParaRPr>
          </a:p>
          <a:p>
            <a:endParaRPr lang="fr-FR" dirty="0"/>
          </a:p>
          <a:p>
            <a:r>
              <a:rPr lang="fr-FR" dirty="0"/>
              <a:t>***</a:t>
            </a:r>
          </a:p>
          <a:p>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Le Groupe de Stratégie (GS) Afrique-Europe sur la gouvernance de l’Océan a été créé pour combler le chaînon manquant entre l'Afrique et l'Europe en matière de coopération océanique, en raison de la visibilité limitée de l'océan du à un contexte géopolitique mouvementé (crises énergétiques, agricoles, guerres, migration…).   </a:t>
            </a:r>
          </a:p>
          <a:p>
            <a:pPr marL="171450" indent="-171450">
              <a:buFontTx/>
              <a:buChar char="-"/>
            </a:pPr>
            <a:endParaRPr lang="fr-FR" dirty="0"/>
          </a:p>
          <a:p>
            <a:pPr marL="171450" indent="-171450">
              <a:buFontTx/>
              <a:buChar char="-"/>
            </a:pPr>
            <a:r>
              <a:rPr lang="fr-FR" dirty="0"/>
              <a:t>Dans ce paysage dynamique, le GS a été créé comme une plateforme de dialogue et d'action unique en son genre, servant à combler les lacunes en matière de compréhension mutuelle et d'alignement stratégique entre les priorités et les politiques africaines et européennes.</a:t>
            </a:r>
          </a:p>
          <a:p>
            <a:pPr marL="171450" indent="-171450">
              <a:buFontTx/>
              <a:buChar char="-"/>
            </a:pPr>
            <a:endParaRPr lang="fr-FR" dirty="0"/>
          </a:p>
          <a:p>
            <a:pPr marL="171450" indent="-171450">
              <a:buFontTx/>
              <a:buChar char="-"/>
            </a:pPr>
            <a:r>
              <a:rPr lang="fr-FR" dirty="0"/>
              <a:t>Durant la première phase du GS: Réflexion sur l’état de la coopération, identification de priorités, traduction de celles-ci en propositions concrètes - liant les priorités communes et les engagements de haut niveau politiques avec une série d'actions pratiques – concrétisé à travers la Feuille de Route Afrique-Europe à Horizon 2030. </a:t>
            </a:r>
          </a:p>
          <a:p>
            <a:pPr marL="171450" indent="-171450">
              <a:buFontTx/>
              <a:buChar char="-"/>
            </a:pPr>
            <a:endParaRPr lang="fr-FR" dirty="0"/>
          </a:p>
          <a:p>
            <a:pPr marL="171450" indent="-171450">
              <a:buFontTx/>
              <a:buChar char="-"/>
            </a:pPr>
            <a:r>
              <a:rPr lang="fr-FR" dirty="0"/>
              <a:t>Leçon principale: La coopération océanique peut servir de cadre unificateur pour relever les défis communs à l'Afrique et à l'Europe, ainsi que de tremplin unique en terme d’opportunités économiques, climatiques, de gouvernance mondiale, pour renforcer la coopération et rapprocher les deux continents. </a:t>
            </a:r>
            <a:endParaRPr lang="en-BE" dirty="0"/>
          </a:p>
        </p:txBody>
      </p:sp>
      <p:sp>
        <p:nvSpPr>
          <p:cNvPr id="4" name="Slide Number Placeholder 3"/>
          <p:cNvSpPr>
            <a:spLocks noGrp="1"/>
          </p:cNvSpPr>
          <p:nvPr>
            <p:ph type="sldNum" sz="quarter" idx="5"/>
          </p:nvPr>
        </p:nvSpPr>
        <p:spPr/>
        <p:txBody>
          <a:bodyPr/>
          <a:lstStyle/>
          <a:p>
            <a:fld id="{F061BDFD-D7F3-470A-A932-20AB69F66BD0}" type="slidenum">
              <a:rPr lang="fr-BE" smtClean="0"/>
              <a:t>6</a:t>
            </a:fld>
            <a:endParaRPr lang="fr-BE"/>
          </a:p>
        </p:txBody>
      </p:sp>
    </p:spTree>
    <p:extLst>
      <p:ext uri="{BB962C8B-B14F-4D97-AF65-F5344CB8AC3E}">
        <p14:creationId xmlns:p14="http://schemas.microsoft.com/office/powerpoint/2010/main" val="70207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56E93-FBF5-EAD2-DF0E-62063265E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AD712-2C7C-1F70-0599-A1ECA6DEA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ED4A9-096C-8886-428E-39644EFC32A1}"/>
              </a:ext>
            </a:extLst>
          </p:cNvPr>
          <p:cNvSpPr>
            <a:spLocks noGrp="1"/>
          </p:cNvSpPr>
          <p:nvPr>
            <p:ph type="body" idx="1"/>
          </p:nvPr>
        </p:nvSpPr>
        <p:spPr/>
        <p:txBody>
          <a:bodyPr/>
          <a:lstStyle/>
          <a:p>
            <a:endParaRPr lang="fr-BE" dirty="0"/>
          </a:p>
        </p:txBody>
      </p:sp>
      <p:sp>
        <p:nvSpPr>
          <p:cNvPr id="4" name="Slide Number Placeholder 3">
            <a:extLst>
              <a:ext uri="{FF2B5EF4-FFF2-40B4-BE49-F238E27FC236}">
                <a16:creationId xmlns:a16="http://schemas.microsoft.com/office/drawing/2014/main" id="{9F764549-4D1A-7AF8-E565-059D564CD0CF}"/>
              </a:ext>
            </a:extLst>
          </p:cNvPr>
          <p:cNvSpPr>
            <a:spLocks noGrp="1"/>
          </p:cNvSpPr>
          <p:nvPr>
            <p:ph type="sldNum" sz="quarter" idx="5"/>
          </p:nvPr>
        </p:nvSpPr>
        <p:spPr/>
        <p:txBody>
          <a:bodyPr/>
          <a:lstStyle/>
          <a:p>
            <a:fld id="{F061BDFD-D7F3-470A-A932-20AB69F66BD0}" type="slidenum">
              <a:rPr lang="fr-BE" smtClean="0"/>
              <a:t>7</a:t>
            </a:fld>
            <a:endParaRPr lang="fr-BE"/>
          </a:p>
        </p:txBody>
      </p:sp>
    </p:spTree>
    <p:extLst>
      <p:ext uri="{BB962C8B-B14F-4D97-AF65-F5344CB8AC3E}">
        <p14:creationId xmlns:p14="http://schemas.microsoft.com/office/powerpoint/2010/main" val="4082897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Remerciements</a:t>
            </a:r>
            <a:r>
              <a:rPr lang="en-GB" dirty="0"/>
              <a:t> et adoption de la </a:t>
            </a:r>
            <a:r>
              <a:rPr lang="en-GB" dirty="0" err="1"/>
              <a:t>feuille</a:t>
            </a:r>
            <a:r>
              <a:rPr lang="en-GB" dirty="0"/>
              <a:t> de route par les Commissaires UE-UA en </a:t>
            </a:r>
            <a:r>
              <a:rPr lang="en-GB" dirty="0" err="1"/>
              <a:t>exercice</a:t>
            </a:r>
            <a:r>
              <a:rPr lang="en-GB" dirty="0"/>
              <a:t>. </a:t>
            </a:r>
            <a:endParaRPr lang="en-BE" dirty="0"/>
          </a:p>
        </p:txBody>
      </p:sp>
      <p:sp>
        <p:nvSpPr>
          <p:cNvPr id="4" name="Slide Number Placeholder 3"/>
          <p:cNvSpPr>
            <a:spLocks noGrp="1"/>
          </p:cNvSpPr>
          <p:nvPr>
            <p:ph type="sldNum" sz="quarter" idx="5"/>
          </p:nvPr>
        </p:nvSpPr>
        <p:spPr/>
        <p:txBody>
          <a:bodyPr/>
          <a:lstStyle/>
          <a:p>
            <a:fld id="{F061BDFD-D7F3-470A-A932-20AB69F66BD0}" type="slidenum">
              <a:rPr lang="fr-BE" smtClean="0"/>
              <a:t>8</a:t>
            </a:fld>
            <a:endParaRPr lang="fr-BE"/>
          </a:p>
        </p:txBody>
      </p:sp>
    </p:spTree>
    <p:extLst>
      <p:ext uri="{BB962C8B-B14F-4D97-AF65-F5344CB8AC3E}">
        <p14:creationId xmlns:p14="http://schemas.microsoft.com/office/powerpoint/2010/main" val="161728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fr-FR" dirty="0"/>
          </a:p>
        </p:txBody>
      </p:sp>
      <p:sp>
        <p:nvSpPr>
          <p:cNvPr id="4" name="Slide Number Placeholder 3"/>
          <p:cNvSpPr>
            <a:spLocks noGrp="1"/>
          </p:cNvSpPr>
          <p:nvPr>
            <p:ph type="sldNum" sz="quarter" idx="5"/>
          </p:nvPr>
        </p:nvSpPr>
        <p:spPr/>
        <p:txBody>
          <a:bodyPr/>
          <a:lstStyle/>
          <a:p>
            <a:fld id="{F061BDFD-D7F3-470A-A932-20AB69F66BD0}" type="slidenum">
              <a:rPr lang="fr-BE" smtClean="0"/>
              <a:t>9</a:t>
            </a:fld>
            <a:endParaRPr lang="fr-BE"/>
          </a:p>
        </p:txBody>
      </p:sp>
    </p:spTree>
    <p:extLst>
      <p:ext uri="{BB962C8B-B14F-4D97-AF65-F5344CB8AC3E}">
        <p14:creationId xmlns:p14="http://schemas.microsoft.com/office/powerpoint/2010/main" val="1847892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28-Jan-25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28-Jan-25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28-Jan-25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28-Jan-25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0BBAB-967E-787D-BA76-5D18F16126E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AFC7C2C-C7D1-AE34-9AB4-C6B311FFDE6A}"/>
              </a:ext>
            </a:extLst>
          </p:cNvPr>
          <p:cNvGrpSpPr/>
          <p:nvPr/>
        </p:nvGrpSpPr>
        <p:grpSpPr>
          <a:xfrm>
            <a:off x="595640" y="1792294"/>
            <a:ext cx="2854888" cy="6523912"/>
            <a:chOff x="0" y="0"/>
            <a:chExt cx="1906073" cy="5269469"/>
          </a:xfrm>
        </p:grpSpPr>
        <p:sp>
          <p:nvSpPr>
            <p:cNvPr id="3" name="Freeform 3">
              <a:extLst>
                <a:ext uri="{FF2B5EF4-FFF2-40B4-BE49-F238E27FC236}">
                  <a16:creationId xmlns:a16="http://schemas.microsoft.com/office/drawing/2014/main" id="{C575B1C6-DD6C-CD68-6302-62E5E8F16F11}"/>
                </a:ext>
              </a:extLst>
            </p:cNvPr>
            <p:cNvSpPr/>
            <p:nvPr/>
          </p:nvSpPr>
          <p:spPr>
            <a:xfrm>
              <a:off x="6350" y="6350"/>
              <a:ext cx="1893373" cy="5256769"/>
            </a:xfrm>
            <a:custGeom>
              <a:avLst/>
              <a:gdLst/>
              <a:ahLst/>
              <a:cxnLst/>
              <a:rect l="l" t="t" r="r" b="b"/>
              <a:pathLst>
                <a:path w="1893373" h="5256769">
                  <a:moveTo>
                    <a:pt x="0" y="0"/>
                  </a:moveTo>
                  <a:lnTo>
                    <a:pt x="1893373" y="0"/>
                  </a:lnTo>
                  <a:lnTo>
                    <a:pt x="1893373" y="5256769"/>
                  </a:lnTo>
                  <a:lnTo>
                    <a:pt x="0" y="5256769"/>
                  </a:lnTo>
                  <a:close/>
                </a:path>
              </a:pathLst>
            </a:custGeom>
            <a:solidFill>
              <a:srgbClr val="FDFEFD"/>
            </a:solidFill>
          </p:spPr>
          <p:txBody>
            <a:bodyPr/>
            <a:lstStyle/>
            <a:p>
              <a:endParaRPr lang="LID4096"/>
            </a:p>
          </p:txBody>
        </p:sp>
        <p:sp>
          <p:nvSpPr>
            <p:cNvPr id="4" name="Freeform 4">
              <a:extLst>
                <a:ext uri="{FF2B5EF4-FFF2-40B4-BE49-F238E27FC236}">
                  <a16:creationId xmlns:a16="http://schemas.microsoft.com/office/drawing/2014/main" id="{8B270D68-D922-99FC-A587-7A8D3501053E}"/>
                </a:ext>
              </a:extLst>
            </p:cNvPr>
            <p:cNvSpPr/>
            <p:nvPr/>
          </p:nvSpPr>
          <p:spPr>
            <a:xfrm>
              <a:off x="0" y="0"/>
              <a:ext cx="1906073" cy="5269469"/>
            </a:xfrm>
            <a:custGeom>
              <a:avLst/>
              <a:gdLst/>
              <a:ahLst/>
              <a:cxnLst/>
              <a:rect l="l" t="t" r="r" b="b"/>
              <a:pathLst>
                <a:path w="1906073" h="5269469">
                  <a:moveTo>
                    <a:pt x="6350" y="5269469"/>
                  </a:moveTo>
                  <a:lnTo>
                    <a:pt x="0" y="5269469"/>
                  </a:lnTo>
                  <a:lnTo>
                    <a:pt x="0" y="0"/>
                  </a:lnTo>
                  <a:lnTo>
                    <a:pt x="1906073" y="0"/>
                  </a:lnTo>
                  <a:lnTo>
                    <a:pt x="1906073" y="5269469"/>
                  </a:lnTo>
                  <a:lnTo>
                    <a:pt x="6350" y="5269469"/>
                  </a:lnTo>
                  <a:close/>
                  <a:moveTo>
                    <a:pt x="12700" y="12700"/>
                  </a:moveTo>
                  <a:lnTo>
                    <a:pt x="12700" y="5256769"/>
                  </a:lnTo>
                  <a:lnTo>
                    <a:pt x="1893373" y="5256769"/>
                  </a:lnTo>
                  <a:lnTo>
                    <a:pt x="1893373" y="12700"/>
                  </a:lnTo>
                  <a:lnTo>
                    <a:pt x="12700" y="12700"/>
                  </a:lnTo>
                  <a:close/>
                </a:path>
              </a:pathLst>
            </a:custGeom>
            <a:solidFill>
              <a:srgbClr val="F6983C"/>
            </a:solidFill>
          </p:spPr>
          <p:txBody>
            <a:bodyPr/>
            <a:lstStyle/>
            <a:p>
              <a:endParaRPr lang="LID4096"/>
            </a:p>
          </p:txBody>
        </p:sp>
        <p:sp>
          <p:nvSpPr>
            <p:cNvPr id="5" name="Freeform 5">
              <a:extLst>
                <a:ext uri="{FF2B5EF4-FFF2-40B4-BE49-F238E27FC236}">
                  <a16:creationId xmlns:a16="http://schemas.microsoft.com/office/drawing/2014/main" id="{CE4855F1-F9C5-0DFE-BE4F-F8504A7C6764}"/>
                </a:ext>
              </a:extLst>
            </p:cNvPr>
            <p:cNvSpPr/>
            <p:nvPr/>
          </p:nvSpPr>
          <p:spPr>
            <a:xfrm>
              <a:off x="139700" y="140970"/>
              <a:ext cx="1625403" cy="4988799"/>
            </a:xfrm>
            <a:custGeom>
              <a:avLst/>
              <a:gdLst/>
              <a:ahLst/>
              <a:cxnLst/>
              <a:rect l="l" t="t" r="r" b="b"/>
              <a:pathLst>
                <a:path w="1625403" h="4988799">
                  <a:moveTo>
                    <a:pt x="0" y="0"/>
                  </a:moveTo>
                  <a:lnTo>
                    <a:pt x="1625403" y="0"/>
                  </a:lnTo>
                  <a:lnTo>
                    <a:pt x="1625403" y="4988799"/>
                  </a:lnTo>
                  <a:lnTo>
                    <a:pt x="0" y="4988799"/>
                  </a:lnTo>
                  <a:close/>
                </a:path>
              </a:pathLst>
            </a:custGeom>
            <a:solidFill>
              <a:srgbClr val="FFFFFF"/>
            </a:solidFill>
          </p:spPr>
          <p:txBody>
            <a:bodyPr/>
            <a:lstStyle/>
            <a:p>
              <a:endParaRPr lang="LID4096"/>
            </a:p>
          </p:txBody>
        </p:sp>
      </p:grpSp>
      <p:grpSp>
        <p:nvGrpSpPr>
          <p:cNvPr id="6" name="Group 6">
            <a:extLst>
              <a:ext uri="{FF2B5EF4-FFF2-40B4-BE49-F238E27FC236}">
                <a16:creationId xmlns:a16="http://schemas.microsoft.com/office/drawing/2014/main" id="{336373DD-086E-0011-0CE9-326F79399415}"/>
              </a:ext>
            </a:extLst>
          </p:cNvPr>
          <p:cNvGrpSpPr/>
          <p:nvPr/>
        </p:nvGrpSpPr>
        <p:grpSpPr>
          <a:xfrm>
            <a:off x="3806267" y="1792294"/>
            <a:ext cx="14041812" cy="6477000"/>
            <a:chOff x="0" y="0"/>
            <a:chExt cx="5566667" cy="3128875"/>
          </a:xfrm>
        </p:grpSpPr>
        <p:sp>
          <p:nvSpPr>
            <p:cNvPr id="7" name="Freeform 7">
              <a:extLst>
                <a:ext uri="{FF2B5EF4-FFF2-40B4-BE49-F238E27FC236}">
                  <a16:creationId xmlns:a16="http://schemas.microsoft.com/office/drawing/2014/main" id="{0EE3BAB9-45BB-8780-F159-1727A6221861}"/>
                </a:ext>
              </a:extLst>
            </p:cNvPr>
            <p:cNvSpPr/>
            <p:nvPr/>
          </p:nvSpPr>
          <p:spPr>
            <a:xfrm>
              <a:off x="0" y="0"/>
              <a:ext cx="5566667" cy="3128875"/>
            </a:xfrm>
            <a:custGeom>
              <a:avLst/>
              <a:gdLst/>
              <a:ahLst/>
              <a:cxnLst/>
              <a:rect l="l" t="t" r="r" b="b"/>
              <a:pathLst>
                <a:path w="5566667" h="3128875">
                  <a:moveTo>
                    <a:pt x="0" y="0"/>
                  </a:moveTo>
                  <a:lnTo>
                    <a:pt x="5566667" y="0"/>
                  </a:lnTo>
                  <a:lnTo>
                    <a:pt x="5566667" y="3128875"/>
                  </a:lnTo>
                  <a:lnTo>
                    <a:pt x="0" y="3128875"/>
                  </a:lnTo>
                  <a:close/>
                </a:path>
              </a:pathLst>
            </a:custGeom>
            <a:solidFill>
              <a:srgbClr val="21B0C3"/>
            </a:solidFill>
          </p:spPr>
          <p:txBody>
            <a:bodyPr/>
            <a:lstStyle/>
            <a:p>
              <a:endParaRPr lang="LID4096"/>
            </a:p>
          </p:txBody>
        </p:sp>
      </p:grpSp>
      <p:sp>
        <p:nvSpPr>
          <p:cNvPr id="8" name="Freeform 8">
            <a:extLst>
              <a:ext uri="{FF2B5EF4-FFF2-40B4-BE49-F238E27FC236}">
                <a16:creationId xmlns:a16="http://schemas.microsoft.com/office/drawing/2014/main" id="{A4A30217-2F91-BF27-DA6D-AAEE45B7A180}"/>
              </a:ext>
            </a:extLst>
          </p:cNvPr>
          <p:cNvSpPr/>
          <p:nvPr/>
        </p:nvSpPr>
        <p:spPr>
          <a:xfrm>
            <a:off x="1106782" y="9202217"/>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a:extLst>
              <a:ext uri="{FF2B5EF4-FFF2-40B4-BE49-F238E27FC236}">
                <a16:creationId xmlns:a16="http://schemas.microsoft.com/office/drawing/2014/main" id="{44561C70-D092-F4CF-B974-2264B721FE4C}"/>
              </a:ext>
            </a:extLst>
          </p:cNvPr>
          <p:cNvSpPr/>
          <p:nvPr/>
        </p:nvSpPr>
        <p:spPr>
          <a:xfrm>
            <a:off x="4522352" y="9202217"/>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a:extLst>
              <a:ext uri="{FF2B5EF4-FFF2-40B4-BE49-F238E27FC236}">
                <a16:creationId xmlns:a16="http://schemas.microsoft.com/office/drawing/2014/main" id="{9EA007E6-A87A-A9E3-56BD-5DA229169FC2}"/>
              </a:ext>
            </a:extLst>
          </p:cNvPr>
          <p:cNvSpPr/>
          <p:nvPr/>
        </p:nvSpPr>
        <p:spPr>
          <a:xfrm>
            <a:off x="3450528" y="9202217"/>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2" name="TextBox 12">
            <a:extLst>
              <a:ext uri="{FF2B5EF4-FFF2-40B4-BE49-F238E27FC236}">
                <a16:creationId xmlns:a16="http://schemas.microsoft.com/office/drawing/2014/main" id="{2FD34C8A-7114-1408-ADD2-4D02F6EA6973}"/>
              </a:ext>
            </a:extLst>
          </p:cNvPr>
          <p:cNvSpPr txBox="1"/>
          <p:nvPr/>
        </p:nvSpPr>
        <p:spPr>
          <a:xfrm>
            <a:off x="4031020" y="2694379"/>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13" name="TextBox 13">
            <a:extLst>
              <a:ext uri="{FF2B5EF4-FFF2-40B4-BE49-F238E27FC236}">
                <a16:creationId xmlns:a16="http://schemas.microsoft.com/office/drawing/2014/main" id="{DE50BAA6-D847-358F-DF43-D472F7FF1F82}"/>
              </a:ext>
            </a:extLst>
          </p:cNvPr>
          <p:cNvSpPr txBox="1"/>
          <p:nvPr/>
        </p:nvSpPr>
        <p:spPr>
          <a:xfrm>
            <a:off x="430846" y="1705195"/>
            <a:ext cx="3051285" cy="6145593"/>
          </a:xfrm>
          <a:prstGeom prst="rect">
            <a:avLst/>
          </a:prstGeom>
        </p:spPr>
        <p:txBody>
          <a:bodyPr lIns="0" tIns="0" rIns="0" bIns="0" rtlCol="0" anchor="t">
            <a:spAutoFit/>
          </a:bodyPr>
          <a:lstStyle/>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9h10 - 9h20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9h20 - 9h30</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9h30 - 9h50 </a:t>
            </a:r>
          </a:p>
          <a:p>
            <a:pPr algn="ctr">
              <a:lnSpc>
                <a:spcPts val="6088"/>
              </a:lnSpc>
            </a:pPr>
            <a:endParaRPr lang="en-US" sz="2844"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9h50 - 10h00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Ultra-Bold"/>
              </a:rPr>
              <a:t>10h00</a:t>
            </a: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- 11h00</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11h00 - 11h20</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11h20 - 11h30</a:t>
            </a:r>
          </a:p>
        </p:txBody>
      </p:sp>
      <p:sp>
        <p:nvSpPr>
          <p:cNvPr id="14" name="TextBox 14">
            <a:extLst>
              <a:ext uri="{FF2B5EF4-FFF2-40B4-BE49-F238E27FC236}">
                <a16:creationId xmlns:a16="http://schemas.microsoft.com/office/drawing/2014/main" id="{706400E0-FE67-EB15-4B41-577E5B761E5F}"/>
              </a:ext>
            </a:extLst>
          </p:cNvPr>
          <p:cNvSpPr txBox="1"/>
          <p:nvPr/>
        </p:nvSpPr>
        <p:spPr>
          <a:xfrm>
            <a:off x="2667000" y="977092"/>
            <a:ext cx="15863560" cy="487313"/>
          </a:xfrm>
          <a:prstGeom prst="rect">
            <a:avLst/>
          </a:prstGeom>
        </p:spPr>
        <p:txBody>
          <a:bodyPr wrap="square"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MARDI 28 JANVIER 2025 - DEUXIÈME PARTIE </a:t>
            </a:r>
          </a:p>
        </p:txBody>
      </p:sp>
      <p:sp>
        <p:nvSpPr>
          <p:cNvPr id="16" name="TextBox 16">
            <a:extLst>
              <a:ext uri="{FF2B5EF4-FFF2-40B4-BE49-F238E27FC236}">
                <a16:creationId xmlns:a16="http://schemas.microsoft.com/office/drawing/2014/main" id="{738BE484-55FD-B99B-62EC-2B786872E1ED}"/>
              </a:ext>
            </a:extLst>
          </p:cNvPr>
          <p:cNvSpPr txBox="1"/>
          <p:nvPr/>
        </p:nvSpPr>
        <p:spPr>
          <a:xfrm>
            <a:off x="4004507" y="1960760"/>
            <a:ext cx="13387133"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5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la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feuille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route UA-UE sur les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océans</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7" name="TextBox 17">
            <a:extLst>
              <a:ext uri="{FF2B5EF4-FFF2-40B4-BE49-F238E27FC236}">
                <a16:creationId xmlns:a16="http://schemas.microsoft.com/office/drawing/2014/main" id="{F7EC7AF4-1EB1-3D90-8468-EE52C045B11F}"/>
              </a:ext>
            </a:extLst>
          </p:cNvPr>
          <p:cNvSpPr txBox="1"/>
          <p:nvPr/>
        </p:nvSpPr>
        <p:spPr>
          <a:xfrm>
            <a:off x="4004507" y="7365449"/>
            <a:ext cx="5130411"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Pause - café </a:t>
            </a:r>
          </a:p>
        </p:txBody>
      </p:sp>
      <p:sp>
        <p:nvSpPr>
          <p:cNvPr id="18" name="TextBox 18">
            <a:extLst>
              <a:ext uri="{FF2B5EF4-FFF2-40B4-BE49-F238E27FC236}">
                <a16:creationId xmlns:a16="http://schemas.microsoft.com/office/drawing/2014/main" id="{DC2EA1FB-53F1-E17C-F862-83FD7B45CB88}"/>
              </a:ext>
            </a:extLst>
          </p:cNvPr>
          <p:cNvSpPr txBox="1"/>
          <p:nvPr/>
        </p:nvSpPr>
        <p:spPr>
          <a:xfrm>
            <a:off x="4036462" y="3455456"/>
            <a:ext cx="13826134"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6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plan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mobilisation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ressources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PAEC et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mécanisme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financement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innovant pour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bleue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19" name="TextBox 19">
            <a:extLst>
              <a:ext uri="{FF2B5EF4-FFF2-40B4-BE49-F238E27FC236}">
                <a16:creationId xmlns:a16="http://schemas.microsoft.com/office/drawing/2014/main" id="{B1CB3611-0CAC-F468-827B-EA2A4EAA2C61}"/>
              </a:ext>
            </a:extLst>
          </p:cNvPr>
          <p:cNvSpPr txBox="1"/>
          <p:nvPr/>
        </p:nvSpPr>
        <p:spPr>
          <a:xfrm>
            <a:off x="4004507" y="5047522"/>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20" name="TextBox 20">
            <a:extLst>
              <a:ext uri="{FF2B5EF4-FFF2-40B4-BE49-F238E27FC236}">
                <a16:creationId xmlns:a16="http://schemas.microsoft.com/office/drawing/2014/main" id="{1A1C6D97-CB6D-FBF1-7192-0F0E0A0D2FFA}"/>
              </a:ext>
            </a:extLst>
          </p:cNvPr>
          <p:cNvSpPr txBox="1"/>
          <p:nvPr/>
        </p:nvSpPr>
        <p:spPr>
          <a:xfrm>
            <a:off x="4036462" y="5810710"/>
            <a:ext cx="13826134"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7 : Panel sur les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partenariats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le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financement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p>
        </p:txBody>
      </p:sp>
      <p:sp>
        <p:nvSpPr>
          <p:cNvPr id="21" name="TextBox 21">
            <a:extLst>
              <a:ext uri="{FF2B5EF4-FFF2-40B4-BE49-F238E27FC236}">
                <a16:creationId xmlns:a16="http://schemas.microsoft.com/office/drawing/2014/main" id="{0A2C9B26-E0AD-A28A-66CE-36C83D6E0C0D}"/>
              </a:ext>
            </a:extLst>
          </p:cNvPr>
          <p:cNvSpPr txBox="1"/>
          <p:nvPr/>
        </p:nvSpPr>
        <p:spPr>
          <a:xfrm>
            <a:off x="4031020" y="6572453"/>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grpSp>
        <p:nvGrpSpPr>
          <p:cNvPr id="22" name="Group 22">
            <a:extLst>
              <a:ext uri="{FF2B5EF4-FFF2-40B4-BE49-F238E27FC236}">
                <a16:creationId xmlns:a16="http://schemas.microsoft.com/office/drawing/2014/main" id="{2DDE71B9-656C-14FE-E254-AC5CEC59A16F}"/>
              </a:ext>
            </a:extLst>
          </p:cNvPr>
          <p:cNvGrpSpPr/>
          <p:nvPr/>
        </p:nvGrpSpPr>
        <p:grpSpPr>
          <a:xfrm>
            <a:off x="17773650" y="-42358"/>
            <a:ext cx="556708" cy="556708"/>
            <a:chOff x="0" y="0"/>
            <a:chExt cx="812800" cy="812800"/>
          </a:xfrm>
        </p:grpSpPr>
        <p:sp>
          <p:nvSpPr>
            <p:cNvPr id="23" name="Freeform 23">
              <a:extLst>
                <a:ext uri="{FF2B5EF4-FFF2-40B4-BE49-F238E27FC236}">
                  <a16:creationId xmlns:a16="http://schemas.microsoft.com/office/drawing/2014/main" id="{E691B50F-80CE-F287-0EC3-C233200E055A}"/>
                </a:ext>
              </a:extLst>
            </p:cNvPr>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24" name="TextBox 24">
              <a:extLst>
                <a:ext uri="{FF2B5EF4-FFF2-40B4-BE49-F238E27FC236}">
                  <a16:creationId xmlns:a16="http://schemas.microsoft.com/office/drawing/2014/main" id="{428FB412-6FD7-B445-7ADA-15FCCE6F1623}"/>
                </a:ext>
              </a:extLst>
            </p:cNvPr>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5" name="TextBox 25">
            <a:extLst>
              <a:ext uri="{FF2B5EF4-FFF2-40B4-BE49-F238E27FC236}">
                <a16:creationId xmlns:a16="http://schemas.microsoft.com/office/drawing/2014/main" id="{6BAFC4C4-6925-8E66-A22F-417664313599}"/>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a:t>
            </a:r>
          </a:p>
        </p:txBody>
      </p:sp>
    </p:spTree>
    <p:extLst>
      <p:ext uri="{BB962C8B-B14F-4D97-AF65-F5344CB8AC3E}">
        <p14:creationId xmlns:p14="http://schemas.microsoft.com/office/powerpoint/2010/main" val="368685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24"/>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4313" b="-14313"/>
              </a:stretch>
            </a:blipFill>
          </p:spPr>
          <p:txBody>
            <a:bodyPr/>
            <a:lstStyle/>
            <a:p>
              <a:endParaRPr lang="LID4096"/>
            </a:p>
          </p:txBody>
        </p:sp>
      </p:grpSp>
      <p:grpSp>
        <p:nvGrpSpPr>
          <p:cNvPr id="4" name="Group 4"/>
          <p:cNvGrpSpPr/>
          <p:nvPr/>
        </p:nvGrpSpPr>
        <p:grpSpPr>
          <a:xfrm>
            <a:off x="0" y="2645140"/>
            <a:ext cx="5784076" cy="3615248"/>
            <a:chOff x="0" y="0"/>
            <a:chExt cx="1523378" cy="952164"/>
          </a:xfrm>
        </p:grpSpPr>
        <p:sp>
          <p:nvSpPr>
            <p:cNvPr id="5" name="Freeform 5"/>
            <p:cNvSpPr/>
            <p:nvPr/>
          </p:nvSpPr>
          <p:spPr>
            <a:xfrm>
              <a:off x="0" y="0"/>
              <a:ext cx="1523378" cy="952164"/>
            </a:xfrm>
            <a:custGeom>
              <a:avLst/>
              <a:gdLst/>
              <a:ahLst/>
              <a:cxnLst/>
              <a:rect l="l" t="t" r="r" b="b"/>
              <a:pathLst>
                <a:path w="1523378" h="952164">
                  <a:moveTo>
                    <a:pt x="6692" y="0"/>
                  </a:moveTo>
                  <a:lnTo>
                    <a:pt x="1516686" y="0"/>
                  </a:lnTo>
                  <a:cubicBezTo>
                    <a:pt x="1520382" y="0"/>
                    <a:pt x="1523378" y="2996"/>
                    <a:pt x="1523378" y="6692"/>
                  </a:cubicBezTo>
                  <a:lnTo>
                    <a:pt x="1523378" y="945472"/>
                  </a:lnTo>
                  <a:cubicBezTo>
                    <a:pt x="1523378" y="949168"/>
                    <a:pt x="1520382" y="952164"/>
                    <a:pt x="1516686" y="952164"/>
                  </a:cubicBezTo>
                  <a:lnTo>
                    <a:pt x="6692" y="952164"/>
                  </a:lnTo>
                  <a:cubicBezTo>
                    <a:pt x="2996" y="952164"/>
                    <a:pt x="0" y="949168"/>
                    <a:pt x="0" y="945472"/>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990264"/>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342900" y="2781300"/>
            <a:ext cx="5098276" cy="2885021"/>
          </a:xfrm>
          <a:prstGeom prst="rect">
            <a:avLst/>
          </a:prstGeom>
        </p:spPr>
        <p:txBody>
          <a:bodyPr wrap="square" lIns="0" tIns="0" rIns="0" bIns="0" rtlCol="0" anchor="t">
            <a:spAutoFit/>
          </a:bodyPr>
          <a:lstStyle/>
          <a:p>
            <a:pPr algn="ctr">
              <a:lnSpc>
                <a:spcPts val="8400"/>
              </a:lnSpc>
            </a:pPr>
            <a:r>
              <a:rPr lang="en-US" sz="3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6 : </a:t>
            </a:r>
          </a:p>
          <a:p>
            <a:pPr algn="ctr">
              <a:lnSpc>
                <a:spcPts val="4900"/>
              </a:lnSpc>
            </a:pPr>
            <a:r>
              <a:rPr lang="en-US" sz="3000" b="1" spc="-84" dirty="0">
                <a:solidFill>
                  <a:srgbClr val="FFFFFF"/>
                </a:solidFill>
                <a:latin typeface="Verdana" panose="020B0604030504040204" pitchFamily="34" charset="0"/>
                <a:ea typeface="Verdana" panose="020B0604030504040204" pitchFamily="34" charset="0"/>
                <a:cs typeface="Helvetica World Bold"/>
                <a:sym typeface="Helvetica World Bold"/>
              </a:rPr>
              <a:t>LE PLAN DE MOBILISATION DES RESSOURCES DU PAEC </a:t>
            </a:r>
          </a:p>
        </p:txBody>
      </p:sp>
      <p:grpSp>
        <p:nvGrpSpPr>
          <p:cNvPr id="11" name="Group 11"/>
          <p:cNvGrpSpPr/>
          <p:nvPr/>
        </p:nvGrpSpPr>
        <p:grpSpPr>
          <a:xfrm>
            <a:off x="12833801" y="0"/>
            <a:ext cx="5454199" cy="1913087"/>
            <a:chOff x="0" y="0"/>
            <a:chExt cx="1436497" cy="503858"/>
          </a:xfrm>
        </p:grpSpPr>
        <p:sp>
          <p:nvSpPr>
            <p:cNvPr id="12" name="Freeform 12"/>
            <p:cNvSpPr/>
            <p:nvPr/>
          </p:nvSpPr>
          <p:spPr>
            <a:xfrm>
              <a:off x="0" y="0"/>
              <a:ext cx="1436497" cy="503858"/>
            </a:xfrm>
            <a:custGeom>
              <a:avLst/>
              <a:gdLst/>
              <a:ahLst/>
              <a:cxnLst/>
              <a:rect l="l" t="t" r="r" b="b"/>
              <a:pathLst>
                <a:path w="1436497" h="503858">
                  <a:moveTo>
                    <a:pt x="7097" y="0"/>
                  </a:moveTo>
                  <a:lnTo>
                    <a:pt x="1429400" y="0"/>
                  </a:lnTo>
                  <a:cubicBezTo>
                    <a:pt x="1433319" y="0"/>
                    <a:pt x="1436497" y="3178"/>
                    <a:pt x="1436497" y="7097"/>
                  </a:cubicBezTo>
                  <a:lnTo>
                    <a:pt x="1436497" y="496761"/>
                  </a:lnTo>
                  <a:cubicBezTo>
                    <a:pt x="1436497" y="500681"/>
                    <a:pt x="1433319" y="503858"/>
                    <a:pt x="1429400" y="503858"/>
                  </a:cubicBezTo>
                  <a:lnTo>
                    <a:pt x="7097" y="503858"/>
                  </a:lnTo>
                  <a:cubicBezTo>
                    <a:pt x="3178" y="503858"/>
                    <a:pt x="0" y="500681"/>
                    <a:pt x="0" y="496761"/>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541958"/>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3253531" y="443582"/>
            <a:ext cx="4614737" cy="1025922"/>
          </a:xfrm>
          <a:prstGeom prst="rect">
            <a:avLst/>
          </a:prstGeom>
        </p:spPr>
        <p:txBody>
          <a:bodyPr wrap="square" lIns="0" tIns="0" rIns="0" bIns="0" rtlCol="0" anchor="t">
            <a:spAutoFit/>
          </a:bodyPr>
          <a:lstStyle/>
          <a:p>
            <a:pPr algn="just">
              <a:lnSpc>
                <a:spcPts val="1960"/>
              </a:lnSpc>
            </a:pPr>
            <a:r>
              <a:rPr lang="en-US" sz="2000" i="1" u="sng" spc="-33" dirty="0" err="1">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Intervenant</a:t>
            </a:r>
            <a:r>
              <a:rPr lang="en-US" sz="2000" i="1" u="sng"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 </a:t>
            </a:r>
            <a:r>
              <a:rPr lang="en-US" sz="2000"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 </a:t>
            </a:r>
            <a:r>
              <a:rPr lang="en-US" sz="2000" b="1" i="1" spc="-33" dirty="0" err="1">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Théo</a:t>
            </a:r>
            <a:r>
              <a:rPr lang="en-US" sz="2000" b="1"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 VENTURELLI, </a:t>
            </a:r>
            <a:r>
              <a:rPr lang="en-US" sz="2000"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ACEN Foundation</a:t>
            </a:r>
          </a:p>
          <a:p>
            <a:pPr algn="just">
              <a:lnSpc>
                <a:spcPts val="1960"/>
              </a:lnSpc>
            </a:pPr>
            <a:endParaRPr lang="en-US" sz="2000" b="1"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endParaRPr>
          </a:p>
          <a:p>
            <a:pPr algn="just">
              <a:lnSpc>
                <a:spcPts val="1960"/>
              </a:lnSpc>
            </a:pPr>
            <a:r>
              <a:rPr lang="en-US" sz="2000" i="1" u="sng" spc="-33" dirty="0" err="1">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Modérateur</a:t>
            </a:r>
            <a:r>
              <a:rPr lang="en-US" sz="2000" i="1" u="sng"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 : </a:t>
            </a:r>
            <a:r>
              <a:rPr lang="en-US" sz="2000" b="1"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Nassim OULMANE, CEA</a:t>
            </a:r>
            <a:endParaRPr lang="en-US" sz="2000"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endParaRPr>
          </a:p>
        </p:txBody>
      </p:sp>
      <p:sp>
        <p:nvSpPr>
          <p:cNvPr id="16" name="TextBox 20">
            <a:extLst>
              <a:ext uri="{FF2B5EF4-FFF2-40B4-BE49-F238E27FC236}">
                <a16:creationId xmlns:a16="http://schemas.microsoft.com/office/drawing/2014/main" id="{5F943275-237F-3571-7722-7FC16BC33EFC}"/>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11</a:t>
            </a:r>
          </a:p>
        </p:txBody>
      </p:sp>
      <p:sp>
        <p:nvSpPr>
          <p:cNvPr id="15" name="Freeform 12">
            <a:extLst>
              <a:ext uri="{FF2B5EF4-FFF2-40B4-BE49-F238E27FC236}">
                <a16:creationId xmlns:a16="http://schemas.microsoft.com/office/drawing/2014/main" id="{224C75A4-8D87-FDC3-BEBA-73B46AA6DAD4}"/>
              </a:ext>
            </a:extLst>
          </p:cNvPr>
          <p:cNvSpPr/>
          <p:nvPr/>
        </p:nvSpPr>
        <p:spPr>
          <a:xfrm>
            <a:off x="12649319" y="7522472"/>
            <a:ext cx="5398159" cy="1913087"/>
          </a:xfrm>
          <a:custGeom>
            <a:avLst/>
            <a:gdLst/>
            <a:ahLst/>
            <a:cxnLst/>
            <a:rect l="l" t="t" r="r" b="b"/>
            <a:pathLst>
              <a:path w="1436497" h="503858">
                <a:moveTo>
                  <a:pt x="7097" y="0"/>
                </a:moveTo>
                <a:lnTo>
                  <a:pt x="1429400" y="0"/>
                </a:lnTo>
                <a:cubicBezTo>
                  <a:pt x="1433319" y="0"/>
                  <a:pt x="1436497" y="3178"/>
                  <a:pt x="1436497" y="7097"/>
                </a:cubicBezTo>
                <a:lnTo>
                  <a:pt x="1436497" y="496761"/>
                </a:lnTo>
                <a:cubicBezTo>
                  <a:pt x="1436497" y="500681"/>
                  <a:pt x="1433319" y="503858"/>
                  <a:pt x="1429400" y="503858"/>
                </a:cubicBezTo>
                <a:lnTo>
                  <a:pt x="7097" y="503858"/>
                </a:lnTo>
                <a:cubicBezTo>
                  <a:pt x="3178" y="503858"/>
                  <a:pt x="0" y="500681"/>
                  <a:pt x="0" y="496761"/>
                </a:cubicBezTo>
                <a:lnTo>
                  <a:pt x="0" y="7097"/>
                </a:lnTo>
                <a:cubicBezTo>
                  <a:pt x="0" y="3178"/>
                  <a:pt x="3178" y="0"/>
                  <a:pt x="7097" y="0"/>
                </a:cubicBezTo>
                <a:close/>
              </a:path>
            </a:pathLst>
          </a:custGeom>
          <a:solidFill>
            <a:srgbClr val="21B0C3"/>
          </a:solidFill>
        </p:spPr>
        <p:txBody>
          <a:bodyPr/>
          <a:lstStyle/>
          <a:p>
            <a:endParaRPr lang="fr-FR" sz="2400"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endParaRPr>
          </a:p>
          <a:p>
            <a:pPr algn="ctr"/>
            <a:r>
              <a:rPr lang="fr-FR" sz="2400" i="1"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rPr>
              <a:t>- Partenariats existants et à créer</a:t>
            </a:r>
          </a:p>
          <a:p>
            <a:pPr algn="ctr"/>
            <a:r>
              <a:rPr lang="fr-FR" sz="2400" i="1"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rPr>
              <a:t>- 5 étapes pour la mobilisation des ressources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42DC-296F-ED22-BF1F-2A4418A7D9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3BF453E-AFD8-1BE7-2BB1-E25CFD3D3D2B}"/>
              </a:ext>
            </a:extLst>
          </p:cNvPr>
          <p:cNvSpPr>
            <a:spLocks noGrp="1"/>
          </p:cNvSpPr>
          <p:nvPr>
            <p:ph type="title"/>
          </p:nvPr>
        </p:nvSpPr>
        <p:spPr>
          <a:xfrm>
            <a:off x="1511708" y="656129"/>
            <a:ext cx="14554202"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Engagement des partenariats et étapes de la mobilisation</a:t>
            </a:r>
            <a:endParaRPr lang="en-BE" dirty="0"/>
          </a:p>
        </p:txBody>
      </p:sp>
      <p:sp>
        <p:nvSpPr>
          <p:cNvPr id="6" name="Espace réservé du contenu 5">
            <a:extLst>
              <a:ext uri="{FF2B5EF4-FFF2-40B4-BE49-F238E27FC236}">
                <a16:creationId xmlns:a16="http://schemas.microsoft.com/office/drawing/2014/main" id="{F0C5572C-28A6-67C7-E314-CEBA3A021387}"/>
              </a:ext>
            </a:extLst>
          </p:cNvPr>
          <p:cNvSpPr>
            <a:spLocks noGrp="1"/>
          </p:cNvSpPr>
          <p:nvPr>
            <p:ph idx="1"/>
          </p:nvPr>
        </p:nvSpPr>
        <p:spPr>
          <a:xfrm>
            <a:off x="1511708" y="3314700"/>
            <a:ext cx="14554200" cy="4259262"/>
          </a:xfrm>
        </p:spPr>
        <p:txBody>
          <a:bodyPr/>
          <a:lstStyle/>
          <a:p>
            <a:r>
              <a:rPr lang="fr-BE" dirty="0">
                <a:latin typeface="Verdana 2" panose="020B0604020202020204" charset="0"/>
                <a:cs typeface="Verdana 2" panose="020B0604020202020204" charset="0"/>
              </a:rPr>
              <a:t>Maintenir les partenariats existants</a:t>
            </a:r>
            <a:endParaRPr lang="en-US" dirty="0">
              <a:latin typeface="Verdana 2" panose="020B0604020202020204" charset="0"/>
              <a:cs typeface="Verdana 2" panose="020B0604020202020204" charset="0"/>
            </a:endParaRPr>
          </a:p>
          <a:p>
            <a:pPr lvl="1"/>
            <a:r>
              <a:rPr lang="fr-FR" dirty="0">
                <a:latin typeface="Verdana 2" panose="020B0604020202020204" charset="0"/>
                <a:cs typeface="Verdana 2" panose="020B0604020202020204" charset="0"/>
              </a:rPr>
              <a:t>Continuer les partenariats existants avec l’UE et l’AFD</a:t>
            </a:r>
          </a:p>
          <a:p>
            <a:pPr lvl="1"/>
            <a:r>
              <a:rPr lang="fr-FR" dirty="0">
                <a:latin typeface="Verdana 2" panose="020B0604020202020204" charset="0"/>
                <a:cs typeface="Verdana 2" panose="020B0604020202020204" charset="0"/>
              </a:rPr>
              <a:t>Renforcer les partenariats avec Banque Mondiale, FAO, FIDA, JICA</a:t>
            </a:r>
          </a:p>
          <a:p>
            <a:pPr marL="457200" lvl="1" indent="0">
              <a:buNone/>
            </a:pPr>
            <a:endParaRPr lang="fr-FR" dirty="0">
              <a:latin typeface="Verdana 2" panose="020B0604020202020204" charset="0"/>
              <a:cs typeface="Verdana 2" panose="020B0604020202020204" charset="0"/>
            </a:endParaRPr>
          </a:p>
          <a:p>
            <a:r>
              <a:rPr lang="fr-BE" dirty="0">
                <a:latin typeface="Verdana 2" panose="020B0604020202020204" charset="0"/>
                <a:cs typeface="Verdana 2" panose="020B0604020202020204" charset="0"/>
              </a:rPr>
              <a:t>Etendre les partenariats à d’autres acteurs</a:t>
            </a:r>
            <a:r>
              <a:rPr lang="en-US" dirty="0">
                <a:latin typeface="Verdana 2" panose="020B0604020202020204" charset="0"/>
                <a:cs typeface="Verdana 2" panose="020B0604020202020204" charset="0"/>
              </a:rPr>
              <a:t>: </a:t>
            </a:r>
          </a:p>
          <a:p>
            <a:pPr lvl="1"/>
            <a:r>
              <a:rPr lang="en-US" dirty="0">
                <a:latin typeface="Verdana 2" panose="020B0604020202020204" charset="0"/>
                <a:cs typeface="Verdana 2" panose="020B0604020202020204" charset="0"/>
              </a:rPr>
              <a:t>GIZ, UICN, EPPIC, SIDA, </a:t>
            </a:r>
            <a:r>
              <a:rPr lang="en-US" dirty="0" err="1">
                <a:latin typeface="Verdana 2" panose="020B0604020202020204" charset="0"/>
                <a:cs typeface="Verdana 2" panose="020B0604020202020204" charset="0"/>
              </a:rPr>
              <a:t>Fondation</a:t>
            </a:r>
            <a:r>
              <a:rPr lang="en-US" dirty="0">
                <a:latin typeface="Verdana 2" panose="020B0604020202020204" charset="0"/>
                <a:cs typeface="Verdana 2" panose="020B0604020202020204" charset="0"/>
              </a:rPr>
              <a:t> Coca Cola, UNECA, UNEP, UNDP, Africa Europe Foundation, China, India</a:t>
            </a:r>
            <a:endParaRPr lang="fr-BE" dirty="0">
              <a:highlight>
                <a:srgbClr val="FFFF00"/>
              </a:highlight>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1ADB32F4-9F8E-CB94-404C-C71CD0080372}"/>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7" name="Freeform 8">
            <a:extLst>
              <a:ext uri="{FF2B5EF4-FFF2-40B4-BE49-F238E27FC236}">
                <a16:creationId xmlns:a16="http://schemas.microsoft.com/office/drawing/2014/main" id="{6EF3C18E-A0B5-C496-F03D-88AF83A69A72}"/>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563DB6F1-C7C9-5BD4-3638-90CF6F5B3BB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9" name="Straight Connector 8">
            <a:extLst>
              <a:ext uri="{FF2B5EF4-FFF2-40B4-BE49-F238E27FC236}">
                <a16:creationId xmlns:a16="http://schemas.microsoft.com/office/drawing/2014/main" id="{1D2BB9EB-021A-10B1-AB1C-B8001FF303A2}"/>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83FE9709-F374-3F99-80A0-269B840FB368}"/>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12</a:t>
            </a:r>
          </a:p>
        </p:txBody>
      </p:sp>
    </p:spTree>
    <p:extLst>
      <p:ext uri="{BB962C8B-B14F-4D97-AF65-F5344CB8AC3E}">
        <p14:creationId xmlns:p14="http://schemas.microsoft.com/office/powerpoint/2010/main" val="887772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737B2-1267-21FC-9528-97594A67408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41AF6BA-01AD-E268-5982-F4632E82CBF5}"/>
              </a:ext>
            </a:extLst>
          </p:cNvPr>
          <p:cNvSpPr>
            <a:spLocks noGrp="1"/>
          </p:cNvSpPr>
          <p:nvPr>
            <p:ph type="title"/>
          </p:nvPr>
        </p:nvSpPr>
        <p:spPr>
          <a:xfrm>
            <a:off x="1462547" y="780412"/>
            <a:ext cx="14554201" cy="1143000"/>
          </a:xfrm>
        </p:spPr>
        <p:txBody>
          <a:bodyPr>
            <a:normAutofit/>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Etapes de la mobilisation des ressources  </a:t>
            </a:r>
            <a:endParaRPr lang="en-BE" dirty="0"/>
          </a:p>
        </p:txBody>
      </p:sp>
      <p:sp>
        <p:nvSpPr>
          <p:cNvPr id="6" name="Espace réservé du contenu 5">
            <a:extLst>
              <a:ext uri="{FF2B5EF4-FFF2-40B4-BE49-F238E27FC236}">
                <a16:creationId xmlns:a16="http://schemas.microsoft.com/office/drawing/2014/main" id="{4AE54E1D-8A46-135B-2F26-1A00EC9B986C}"/>
              </a:ext>
            </a:extLst>
          </p:cNvPr>
          <p:cNvSpPr>
            <a:spLocks noGrp="1"/>
          </p:cNvSpPr>
          <p:nvPr>
            <p:ph idx="1"/>
          </p:nvPr>
        </p:nvSpPr>
        <p:spPr>
          <a:xfrm>
            <a:off x="1430593" y="3246569"/>
            <a:ext cx="14554200" cy="4640130"/>
          </a:xfrm>
        </p:spPr>
        <p:txBody>
          <a:bodyPr>
            <a:normAutofit/>
          </a:bodyPr>
          <a:lstStyle/>
          <a:p>
            <a:pPr marL="571500" indent="-514350">
              <a:buFont typeface="+mj-lt"/>
              <a:buAutoNum type="arabicPeriod"/>
            </a:pPr>
            <a:r>
              <a:rPr lang="fr-FR" dirty="0">
                <a:latin typeface="Verdana 2" panose="020B0604020202020204" charset="0"/>
                <a:cs typeface="Verdana 2" panose="020B0604020202020204" charset="0"/>
              </a:rPr>
              <a:t>Augmenter les ressources humaines dédiés à l’EC via programme de volontariat et détachement de personnels de partenaires</a:t>
            </a:r>
          </a:p>
          <a:p>
            <a:pPr marL="571500" indent="-514350">
              <a:buFont typeface="+mj-lt"/>
              <a:buAutoNum type="arabicPeriod"/>
            </a:pPr>
            <a:r>
              <a:rPr lang="fr-FR" dirty="0">
                <a:latin typeface="Verdana 2" panose="020B0604020202020204" charset="0"/>
                <a:cs typeface="Verdana 2" panose="020B0604020202020204" charset="0"/>
              </a:rPr>
              <a:t>Présenter le Plan d’Action aux partenaires actuels et identifier des collaborations</a:t>
            </a:r>
          </a:p>
          <a:p>
            <a:pPr marL="571500" indent="-514350">
              <a:buFont typeface="+mj-lt"/>
              <a:buAutoNum type="arabicPeriod"/>
            </a:pPr>
            <a:r>
              <a:rPr lang="fr-FR" dirty="0">
                <a:latin typeface="Verdana 2" panose="020B0604020202020204" charset="0"/>
                <a:cs typeface="Verdana 2" panose="020B0604020202020204" charset="0"/>
              </a:rPr>
              <a:t>Présenter le Plan d’Action à de potentiels nouveaux partenaires</a:t>
            </a:r>
          </a:p>
          <a:p>
            <a:pPr marL="571500" indent="-514350">
              <a:buFont typeface="+mj-lt"/>
              <a:buAutoNum type="arabicPeriod"/>
            </a:pPr>
            <a:r>
              <a:rPr lang="fr-FR" dirty="0">
                <a:latin typeface="Verdana 2" panose="020B0604020202020204" charset="0"/>
                <a:cs typeface="Verdana 2" panose="020B0604020202020204" charset="0"/>
              </a:rPr>
              <a:t>Définir termes et condition du soutien financier pour assurer des termes équitables reconnaissant le rôle à part entière de la COI</a:t>
            </a:r>
          </a:p>
          <a:p>
            <a:pPr marL="571500" indent="-514350">
              <a:buFont typeface="+mj-lt"/>
              <a:buAutoNum type="arabicPeriod"/>
            </a:pPr>
            <a:r>
              <a:rPr lang="fr-FR" dirty="0">
                <a:latin typeface="Verdana 2" panose="020B0604020202020204" charset="0"/>
                <a:cs typeface="Verdana 2" panose="020B0604020202020204" charset="0"/>
              </a:rPr>
              <a:t>Contrôler et auditer les ressources utilisées</a:t>
            </a:r>
          </a:p>
        </p:txBody>
      </p:sp>
      <p:sp>
        <p:nvSpPr>
          <p:cNvPr id="3" name="Freeform 7">
            <a:extLst>
              <a:ext uri="{FF2B5EF4-FFF2-40B4-BE49-F238E27FC236}">
                <a16:creationId xmlns:a16="http://schemas.microsoft.com/office/drawing/2014/main" id="{72BDFFA0-A161-D88A-5CAD-64D2682F5B2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7" name="Freeform 8">
            <a:extLst>
              <a:ext uri="{FF2B5EF4-FFF2-40B4-BE49-F238E27FC236}">
                <a16:creationId xmlns:a16="http://schemas.microsoft.com/office/drawing/2014/main" id="{46C57E94-1BA3-54F7-3E2C-A18B27DA8A11}"/>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29D5A37D-D41F-5341-F5D1-6BD9DD339B53}"/>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9" name="Straight Connector 8">
            <a:extLst>
              <a:ext uri="{FF2B5EF4-FFF2-40B4-BE49-F238E27FC236}">
                <a16:creationId xmlns:a16="http://schemas.microsoft.com/office/drawing/2014/main" id="{AD1D00B3-4411-F99D-51F0-FB5761C2F7CE}"/>
              </a:ext>
            </a:extLst>
          </p:cNvPr>
          <p:cNvCxnSpPr>
            <a:cxnSpLocks/>
          </p:cNvCxnSpPr>
          <p:nvPr/>
        </p:nvCxnSpPr>
        <p:spPr>
          <a:xfrm>
            <a:off x="1462547" y="24003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FECDC8BA-AA61-B7A1-A102-FDA57A778CE8}"/>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13</a:t>
            </a:r>
          </a:p>
        </p:txBody>
      </p:sp>
    </p:spTree>
    <p:extLst>
      <p:ext uri="{BB962C8B-B14F-4D97-AF65-F5344CB8AC3E}">
        <p14:creationId xmlns:p14="http://schemas.microsoft.com/office/powerpoint/2010/main" val="2103914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5F492-F017-1A59-07C3-EEF4C23F3DE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1EA2380-4040-B5C4-4FEF-DF98654728FA}"/>
              </a:ext>
            </a:extLst>
          </p:cNvPr>
          <p:cNvGrpSpPr/>
          <p:nvPr/>
        </p:nvGrpSpPr>
        <p:grpSpPr>
          <a:xfrm>
            <a:off x="184482" y="287230"/>
            <a:ext cx="17862996" cy="9148335"/>
            <a:chOff x="0" y="0"/>
            <a:chExt cx="2767446" cy="1417317"/>
          </a:xfrm>
        </p:grpSpPr>
        <p:sp>
          <p:nvSpPr>
            <p:cNvPr id="3" name="Freeform 3">
              <a:extLst>
                <a:ext uri="{FF2B5EF4-FFF2-40B4-BE49-F238E27FC236}">
                  <a16:creationId xmlns:a16="http://schemas.microsoft.com/office/drawing/2014/main" id="{DF3EF3CB-236E-B69E-E5FD-7340CB33C5C1}"/>
                </a:ext>
              </a:extLst>
            </p:cNvPr>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4313" b="-14313"/>
              </a:stretch>
            </a:blipFill>
          </p:spPr>
          <p:txBody>
            <a:bodyPr/>
            <a:lstStyle/>
            <a:p>
              <a:endParaRPr lang="LID4096"/>
            </a:p>
          </p:txBody>
        </p:sp>
      </p:grpSp>
      <p:grpSp>
        <p:nvGrpSpPr>
          <p:cNvPr id="4" name="Group 4">
            <a:extLst>
              <a:ext uri="{FF2B5EF4-FFF2-40B4-BE49-F238E27FC236}">
                <a16:creationId xmlns:a16="http://schemas.microsoft.com/office/drawing/2014/main" id="{F6829E64-A260-5C39-706E-7524A41B1595}"/>
              </a:ext>
            </a:extLst>
          </p:cNvPr>
          <p:cNvGrpSpPr/>
          <p:nvPr/>
        </p:nvGrpSpPr>
        <p:grpSpPr>
          <a:xfrm>
            <a:off x="0" y="2645140"/>
            <a:ext cx="5784076" cy="3615248"/>
            <a:chOff x="0" y="0"/>
            <a:chExt cx="1523378" cy="952164"/>
          </a:xfrm>
        </p:grpSpPr>
        <p:sp>
          <p:nvSpPr>
            <p:cNvPr id="5" name="Freeform 5">
              <a:extLst>
                <a:ext uri="{FF2B5EF4-FFF2-40B4-BE49-F238E27FC236}">
                  <a16:creationId xmlns:a16="http://schemas.microsoft.com/office/drawing/2014/main" id="{83727733-4B8F-62D2-0F87-29734C5EC543}"/>
                </a:ext>
              </a:extLst>
            </p:cNvPr>
            <p:cNvSpPr/>
            <p:nvPr/>
          </p:nvSpPr>
          <p:spPr>
            <a:xfrm>
              <a:off x="0" y="0"/>
              <a:ext cx="1523378" cy="952164"/>
            </a:xfrm>
            <a:custGeom>
              <a:avLst/>
              <a:gdLst/>
              <a:ahLst/>
              <a:cxnLst/>
              <a:rect l="l" t="t" r="r" b="b"/>
              <a:pathLst>
                <a:path w="1523378" h="952164">
                  <a:moveTo>
                    <a:pt x="6692" y="0"/>
                  </a:moveTo>
                  <a:lnTo>
                    <a:pt x="1516686" y="0"/>
                  </a:lnTo>
                  <a:cubicBezTo>
                    <a:pt x="1520382" y="0"/>
                    <a:pt x="1523378" y="2996"/>
                    <a:pt x="1523378" y="6692"/>
                  </a:cubicBezTo>
                  <a:lnTo>
                    <a:pt x="1523378" y="945472"/>
                  </a:lnTo>
                  <a:cubicBezTo>
                    <a:pt x="1523378" y="949168"/>
                    <a:pt x="1520382" y="952164"/>
                    <a:pt x="1516686" y="952164"/>
                  </a:cubicBezTo>
                  <a:lnTo>
                    <a:pt x="6692" y="952164"/>
                  </a:lnTo>
                  <a:cubicBezTo>
                    <a:pt x="2996" y="952164"/>
                    <a:pt x="0" y="949168"/>
                    <a:pt x="0" y="945472"/>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a:extLst>
                <a:ext uri="{FF2B5EF4-FFF2-40B4-BE49-F238E27FC236}">
                  <a16:creationId xmlns:a16="http://schemas.microsoft.com/office/drawing/2014/main" id="{AC052D76-F88E-B756-57A9-A66694C52F92}"/>
                </a:ext>
              </a:extLst>
            </p:cNvPr>
            <p:cNvSpPr txBox="1"/>
            <p:nvPr/>
          </p:nvSpPr>
          <p:spPr>
            <a:xfrm>
              <a:off x="0" y="-38100"/>
              <a:ext cx="1523378" cy="990264"/>
            </a:xfrm>
            <a:prstGeom prst="rect">
              <a:avLst/>
            </a:prstGeom>
          </p:spPr>
          <p:txBody>
            <a:bodyPr lIns="50800" tIns="50800" rIns="50800" bIns="50800" rtlCol="0" anchor="ctr"/>
            <a:lstStyle/>
            <a:p>
              <a:pPr algn="ctr">
                <a:lnSpc>
                  <a:spcPts val="2660"/>
                </a:lnSpc>
              </a:pPr>
              <a:endParaRPr/>
            </a:p>
          </p:txBody>
        </p:sp>
      </p:grpSp>
      <p:sp>
        <p:nvSpPr>
          <p:cNvPr id="7" name="Freeform 7">
            <a:extLst>
              <a:ext uri="{FF2B5EF4-FFF2-40B4-BE49-F238E27FC236}">
                <a16:creationId xmlns:a16="http://schemas.microsoft.com/office/drawing/2014/main" id="{3DE3ABDD-B8FE-C3BE-0919-B8489F229759}"/>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a:extLst>
              <a:ext uri="{FF2B5EF4-FFF2-40B4-BE49-F238E27FC236}">
                <a16:creationId xmlns:a16="http://schemas.microsoft.com/office/drawing/2014/main" id="{040F1568-1663-11AE-D5E1-72D55121903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a:extLst>
              <a:ext uri="{FF2B5EF4-FFF2-40B4-BE49-F238E27FC236}">
                <a16:creationId xmlns:a16="http://schemas.microsoft.com/office/drawing/2014/main" id="{E0CC4A02-9BAA-09DB-3166-9540866D0811}"/>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a:extLst>
              <a:ext uri="{FF2B5EF4-FFF2-40B4-BE49-F238E27FC236}">
                <a16:creationId xmlns:a16="http://schemas.microsoft.com/office/drawing/2014/main" id="{E4AB0838-D2F5-B9C2-D636-89DC9CFFE9F5}"/>
              </a:ext>
            </a:extLst>
          </p:cNvPr>
          <p:cNvSpPr txBox="1"/>
          <p:nvPr/>
        </p:nvSpPr>
        <p:spPr>
          <a:xfrm>
            <a:off x="342900" y="2459808"/>
            <a:ext cx="5098276" cy="3513398"/>
          </a:xfrm>
          <a:prstGeom prst="rect">
            <a:avLst/>
          </a:prstGeom>
        </p:spPr>
        <p:txBody>
          <a:bodyPr wrap="square" lIns="0" tIns="0" rIns="0" bIns="0" rtlCol="0" anchor="t">
            <a:spAutoFit/>
          </a:bodyPr>
          <a:lstStyle/>
          <a:p>
            <a:pPr algn="ctr">
              <a:lnSpc>
                <a:spcPts val="8400"/>
              </a:lnSpc>
            </a:pPr>
            <a:r>
              <a:rPr lang="en-US" sz="3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6 : </a:t>
            </a:r>
          </a:p>
          <a:p>
            <a:pPr algn="ctr">
              <a:lnSpc>
                <a:spcPts val="4900"/>
              </a:lnSpc>
            </a:pPr>
            <a:r>
              <a:rPr lang="en-US" sz="3000" b="1" spc="-84" dirty="0">
                <a:solidFill>
                  <a:srgbClr val="FFFFFF"/>
                </a:solidFill>
                <a:latin typeface="Verdana" panose="020B0604030504040204" pitchFamily="34" charset="0"/>
                <a:ea typeface="Verdana" panose="020B0604030504040204" pitchFamily="34" charset="0"/>
                <a:cs typeface="Helvetica World Bold"/>
                <a:sym typeface="Helvetica World Bold"/>
              </a:rPr>
              <a:t>LE MÉCANISME DE FINANCEMENT POUR L’ECONOMIE BLEUE ET CIRCULAIRE </a:t>
            </a:r>
          </a:p>
        </p:txBody>
      </p:sp>
      <p:grpSp>
        <p:nvGrpSpPr>
          <p:cNvPr id="11" name="Group 11">
            <a:extLst>
              <a:ext uri="{FF2B5EF4-FFF2-40B4-BE49-F238E27FC236}">
                <a16:creationId xmlns:a16="http://schemas.microsoft.com/office/drawing/2014/main" id="{2BF9A80C-C1EA-9AD4-DA2C-E501FADA3F53}"/>
              </a:ext>
            </a:extLst>
          </p:cNvPr>
          <p:cNvGrpSpPr/>
          <p:nvPr/>
        </p:nvGrpSpPr>
        <p:grpSpPr>
          <a:xfrm>
            <a:off x="12833801" y="0"/>
            <a:ext cx="5454199" cy="1913087"/>
            <a:chOff x="0" y="0"/>
            <a:chExt cx="1436497" cy="503858"/>
          </a:xfrm>
        </p:grpSpPr>
        <p:sp>
          <p:nvSpPr>
            <p:cNvPr id="12" name="Freeform 12">
              <a:extLst>
                <a:ext uri="{FF2B5EF4-FFF2-40B4-BE49-F238E27FC236}">
                  <a16:creationId xmlns:a16="http://schemas.microsoft.com/office/drawing/2014/main" id="{7CD26AD5-2050-2344-2D9E-E9DF2E762D6D}"/>
                </a:ext>
              </a:extLst>
            </p:cNvPr>
            <p:cNvSpPr/>
            <p:nvPr/>
          </p:nvSpPr>
          <p:spPr>
            <a:xfrm>
              <a:off x="0" y="0"/>
              <a:ext cx="1436497" cy="503858"/>
            </a:xfrm>
            <a:custGeom>
              <a:avLst/>
              <a:gdLst/>
              <a:ahLst/>
              <a:cxnLst/>
              <a:rect l="l" t="t" r="r" b="b"/>
              <a:pathLst>
                <a:path w="1436497" h="503858">
                  <a:moveTo>
                    <a:pt x="7097" y="0"/>
                  </a:moveTo>
                  <a:lnTo>
                    <a:pt x="1429400" y="0"/>
                  </a:lnTo>
                  <a:cubicBezTo>
                    <a:pt x="1433319" y="0"/>
                    <a:pt x="1436497" y="3178"/>
                    <a:pt x="1436497" y="7097"/>
                  </a:cubicBezTo>
                  <a:lnTo>
                    <a:pt x="1436497" y="496761"/>
                  </a:lnTo>
                  <a:cubicBezTo>
                    <a:pt x="1436497" y="500681"/>
                    <a:pt x="1433319" y="503858"/>
                    <a:pt x="1429400" y="503858"/>
                  </a:cubicBezTo>
                  <a:lnTo>
                    <a:pt x="7097" y="503858"/>
                  </a:lnTo>
                  <a:cubicBezTo>
                    <a:pt x="3178" y="503858"/>
                    <a:pt x="0" y="500681"/>
                    <a:pt x="0" y="496761"/>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a:extLst>
                <a:ext uri="{FF2B5EF4-FFF2-40B4-BE49-F238E27FC236}">
                  <a16:creationId xmlns:a16="http://schemas.microsoft.com/office/drawing/2014/main" id="{8B5BF0A0-60D1-89FA-A7B4-C10D7E83DABB}"/>
                </a:ext>
              </a:extLst>
            </p:cNvPr>
            <p:cNvSpPr txBox="1"/>
            <p:nvPr/>
          </p:nvSpPr>
          <p:spPr>
            <a:xfrm>
              <a:off x="0" y="-38100"/>
              <a:ext cx="1436497" cy="541958"/>
            </a:xfrm>
            <a:prstGeom prst="rect">
              <a:avLst/>
            </a:prstGeom>
          </p:spPr>
          <p:txBody>
            <a:bodyPr lIns="50800" tIns="50800" rIns="50800" bIns="50800" rtlCol="0" anchor="ctr"/>
            <a:lstStyle/>
            <a:p>
              <a:pPr algn="ctr">
                <a:lnSpc>
                  <a:spcPts val="2660"/>
                </a:lnSpc>
              </a:pPr>
              <a:endParaRPr/>
            </a:p>
          </p:txBody>
        </p:sp>
      </p:grpSp>
      <p:sp>
        <p:nvSpPr>
          <p:cNvPr id="14" name="TextBox 14">
            <a:extLst>
              <a:ext uri="{FF2B5EF4-FFF2-40B4-BE49-F238E27FC236}">
                <a16:creationId xmlns:a16="http://schemas.microsoft.com/office/drawing/2014/main" id="{4895A31A-9756-6751-C919-08D2D9DC5F5F}"/>
              </a:ext>
            </a:extLst>
          </p:cNvPr>
          <p:cNvSpPr txBox="1"/>
          <p:nvPr/>
        </p:nvSpPr>
        <p:spPr>
          <a:xfrm>
            <a:off x="13253531" y="443582"/>
            <a:ext cx="4614737" cy="1025922"/>
          </a:xfrm>
          <a:prstGeom prst="rect">
            <a:avLst/>
          </a:prstGeom>
        </p:spPr>
        <p:txBody>
          <a:bodyPr wrap="square" lIns="0" tIns="0" rIns="0" bIns="0" rtlCol="0" anchor="t">
            <a:spAutoFit/>
          </a:bodyPr>
          <a:lstStyle/>
          <a:p>
            <a:pPr algn="just">
              <a:lnSpc>
                <a:spcPts val="1960"/>
              </a:lnSpc>
            </a:pPr>
            <a:r>
              <a:rPr lang="en-US" sz="2000" i="1" u="sng" spc="-33" dirty="0" err="1">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Intervenant</a:t>
            </a:r>
            <a:r>
              <a:rPr lang="en-US" sz="2000" i="1" u="sng"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 </a:t>
            </a:r>
            <a:r>
              <a:rPr lang="en-US" sz="2000"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 </a:t>
            </a:r>
            <a:r>
              <a:rPr lang="en-US" sz="2000" b="1" i="1" spc="-33" dirty="0" err="1">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Théo</a:t>
            </a:r>
            <a:r>
              <a:rPr lang="en-US" sz="2000" b="1"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 VENTURELLI, </a:t>
            </a:r>
            <a:r>
              <a:rPr lang="en-US" sz="2000"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ACEN Foundation</a:t>
            </a:r>
          </a:p>
          <a:p>
            <a:pPr algn="just">
              <a:lnSpc>
                <a:spcPts val="1960"/>
              </a:lnSpc>
            </a:pPr>
            <a:endParaRPr lang="en-US" sz="2000" b="1"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endParaRPr>
          </a:p>
          <a:p>
            <a:pPr algn="just">
              <a:lnSpc>
                <a:spcPts val="1960"/>
              </a:lnSpc>
            </a:pPr>
            <a:r>
              <a:rPr lang="en-US" sz="2000" i="1" u="sng" spc="-33" dirty="0" err="1">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Modérateur</a:t>
            </a:r>
            <a:r>
              <a:rPr lang="en-US" sz="2000" i="1" u="sng"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 : </a:t>
            </a:r>
            <a:r>
              <a:rPr lang="en-US" sz="2000" b="1"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rPr>
              <a:t>Nassim OULMANE, CEA</a:t>
            </a:r>
            <a:endParaRPr lang="en-US" sz="2000" i="1" spc="-33" dirty="0">
              <a:solidFill>
                <a:srgbClr val="FFFFFF"/>
              </a:solidFill>
              <a:latin typeface="Verdana 2" panose="020B0604020202020204" charset="0"/>
              <a:ea typeface="Verdana" panose="020B0604030504040204" pitchFamily="34" charset="0"/>
              <a:cs typeface="Verdana 2" panose="020B0604020202020204" charset="0"/>
              <a:sym typeface="Helvetica World Bold Italics"/>
            </a:endParaRPr>
          </a:p>
        </p:txBody>
      </p:sp>
      <p:sp>
        <p:nvSpPr>
          <p:cNvPr id="16" name="TextBox 20">
            <a:extLst>
              <a:ext uri="{FF2B5EF4-FFF2-40B4-BE49-F238E27FC236}">
                <a16:creationId xmlns:a16="http://schemas.microsoft.com/office/drawing/2014/main" id="{F039C945-6A89-41AD-3A3A-AA5823CED6E8}"/>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14</a:t>
            </a:r>
          </a:p>
        </p:txBody>
      </p:sp>
      <p:sp>
        <p:nvSpPr>
          <p:cNvPr id="15" name="Freeform 12">
            <a:extLst>
              <a:ext uri="{FF2B5EF4-FFF2-40B4-BE49-F238E27FC236}">
                <a16:creationId xmlns:a16="http://schemas.microsoft.com/office/drawing/2014/main" id="{F1EEF7B7-CA9B-E4E7-8CA6-7715FE323536}"/>
              </a:ext>
            </a:extLst>
          </p:cNvPr>
          <p:cNvSpPr/>
          <p:nvPr/>
        </p:nvSpPr>
        <p:spPr>
          <a:xfrm>
            <a:off x="12649319" y="6515100"/>
            <a:ext cx="5398159" cy="2920459"/>
          </a:xfrm>
          <a:custGeom>
            <a:avLst/>
            <a:gdLst/>
            <a:ahLst/>
            <a:cxnLst/>
            <a:rect l="l" t="t" r="r" b="b"/>
            <a:pathLst>
              <a:path w="1436497" h="503858">
                <a:moveTo>
                  <a:pt x="7097" y="0"/>
                </a:moveTo>
                <a:lnTo>
                  <a:pt x="1429400" y="0"/>
                </a:lnTo>
                <a:cubicBezTo>
                  <a:pt x="1433319" y="0"/>
                  <a:pt x="1436497" y="3178"/>
                  <a:pt x="1436497" y="7097"/>
                </a:cubicBezTo>
                <a:lnTo>
                  <a:pt x="1436497" y="496761"/>
                </a:lnTo>
                <a:cubicBezTo>
                  <a:pt x="1436497" y="500681"/>
                  <a:pt x="1433319" y="503858"/>
                  <a:pt x="1429400" y="503858"/>
                </a:cubicBezTo>
                <a:lnTo>
                  <a:pt x="7097" y="503858"/>
                </a:lnTo>
                <a:cubicBezTo>
                  <a:pt x="3178" y="503858"/>
                  <a:pt x="0" y="500681"/>
                  <a:pt x="0" y="496761"/>
                </a:cubicBezTo>
                <a:lnTo>
                  <a:pt x="0" y="7097"/>
                </a:lnTo>
                <a:cubicBezTo>
                  <a:pt x="0" y="3178"/>
                  <a:pt x="3178" y="0"/>
                  <a:pt x="7097" y="0"/>
                </a:cubicBezTo>
                <a:close/>
              </a:path>
            </a:pathLst>
          </a:custGeom>
          <a:solidFill>
            <a:srgbClr val="21B0C3"/>
          </a:solidFill>
        </p:spPr>
        <p:txBody>
          <a:bodyPr/>
          <a:lstStyle/>
          <a:p>
            <a:pPr marL="342900" indent="-342900" algn="just">
              <a:buFontTx/>
              <a:buChar char="-"/>
            </a:pPr>
            <a:r>
              <a:rPr lang="fr-FR" sz="20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rPr>
              <a:t>Obligation bleue régionale</a:t>
            </a:r>
          </a:p>
          <a:p>
            <a:pPr algn="just"/>
            <a:endParaRPr lang="fr-FR" sz="20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endParaRPr>
          </a:p>
          <a:p>
            <a:pPr marL="342900" indent="-342900" algn="just">
              <a:buFontTx/>
              <a:buChar char="-"/>
            </a:pPr>
            <a:r>
              <a:rPr lang="fr-FR" sz="20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rPr>
              <a:t>Dispositif de soutien financier régional</a:t>
            </a:r>
          </a:p>
          <a:p>
            <a:pPr algn="just"/>
            <a:endParaRPr lang="fr-FR" sz="20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endParaRPr>
          </a:p>
          <a:p>
            <a:pPr marL="342900" indent="-342900" algn="just">
              <a:buFontTx/>
              <a:buChar char="-"/>
            </a:pPr>
            <a:r>
              <a:rPr lang="fr-FR" sz="20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rPr>
              <a:t>Fond régional pour l’économie bleue et l’économie circulaire</a:t>
            </a:r>
          </a:p>
          <a:p>
            <a:pPr algn="just"/>
            <a:endParaRPr lang="fr-FR" sz="20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endParaRPr>
          </a:p>
          <a:p>
            <a:pPr marL="342900" indent="-342900" algn="just">
              <a:buFontTx/>
              <a:buChar char="-"/>
            </a:pPr>
            <a:r>
              <a:rPr lang="fr-FR" sz="20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rPr>
              <a:t>Taxonomie régionale pour la finance durable</a:t>
            </a:r>
          </a:p>
          <a:p>
            <a:pPr marL="342900" indent="-342900" algn="ctr">
              <a:buFontTx/>
              <a:buChar char="-"/>
            </a:pPr>
            <a:endParaRPr lang="fr-FR" sz="24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endParaRPr>
          </a:p>
        </p:txBody>
      </p:sp>
    </p:spTree>
    <p:extLst>
      <p:ext uri="{BB962C8B-B14F-4D97-AF65-F5344CB8AC3E}">
        <p14:creationId xmlns:p14="http://schemas.microsoft.com/office/powerpoint/2010/main" val="2215316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88FAC-FB67-6ECC-BE28-9AAEC2036179}"/>
            </a:ext>
          </a:extLst>
        </p:cNvPr>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92B12B73-53EA-84A0-0BC5-1EAA65E7A07D}"/>
              </a:ext>
            </a:extLst>
          </p:cNvPr>
          <p:cNvSpPr/>
          <p:nvPr/>
        </p:nvSpPr>
        <p:spPr>
          <a:xfrm>
            <a:off x="1843708" y="2006162"/>
            <a:ext cx="13914782" cy="7154454"/>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fr-FR" sz="2400" b="1" dirty="0">
                <a:solidFill>
                  <a:schemeClr val="tx1"/>
                </a:solidFill>
                <a:effectLst/>
                <a:latin typeface="Verdana 2" panose="020B0604020202020204" charset="0"/>
                <a:ea typeface="Aptos" panose="020B0004020202020204" pitchFamily="34" charset="0"/>
                <a:cs typeface="Verdana 2" panose="020B0604020202020204" charset="0"/>
              </a:rPr>
              <a:t>Concepts clés </a:t>
            </a:r>
            <a:r>
              <a:rPr lang="en-US" sz="2400" b="1" dirty="0">
                <a:solidFill>
                  <a:schemeClr val="tx1"/>
                </a:solidFill>
                <a:effectLst/>
                <a:latin typeface="Verdana 2" panose="020B0604020202020204" charset="0"/>
                <a:ea typeface="Aptos" panose="020B0004020202020204" pitchFamily="34" charset="0"/>
                <a:cs typeface="Verdana 2" panose="020B0604020202020204" charset="0"/>
              </a:rPr>
              <a:t>:</a:t>
            </a:r>
          </a:p>
          <a:p>
            <a:pPr>
              <a:lnSpc>
                <a:spcPct val="120000"/>
              </a:lnSpc>
              <a:spcAft>
                <a:spcPts val="600"/>
              </a:spcAft>
            </a:pPr>
            <a:r>
              <a:rPr lang="en-US" sz="2400" u="sng" dirty="0">
                <a:solidFill>
                  <a:schemeClr val="tx1"/>
                </a:solidFill>
                <a:latin typeface="Verdana 2" panose="020B0604020202020204" charset="0"/>
                <a:ea typeface="Aptos" panose="020B0004020202020204" pitchFamily="34" charset="0"/>
                <a:cs typeface="Verdana 2" panose="020B0604020202020204" charset="0"/>
              </a:rPr>
              <a:t>Obligation :</a:t>
            </a:r>
            <a:r>
              <a:rPr lang="en-US" sz="2400" dirty="0">
                <a:solidFill>
                  <a:schemeClr val="tx1"/>
                </a:solidFill>
                <a:latin typeface="Verdana 2" panose="020B0604020202020204" charset="0"/>
                <a:ea typeface="Aptos" panose="020B0004020202020204" pitchFamily="34" charset="0"/>
                <a:cs typeface="Verdana 2" panose="020B0604020202020204" charset="0"/>
              </a:rPr>
              <a:t> </a:t>
            </a:r>
            <a:r>
              <a:rPr lang="fr-FR" sz="2400" dirty="0">
                <a:solidFill>
                  <a:schemeClr val="tx1"/>
                </a:solidFill>
                <a:latin typeface="Verdana 2" panose="020B0604020202020204" charset="0"/>
                <a:cs typeface="Verdana 2" panose="020B0604020202020204" charset="0"/>
              </a:rPr>
              <a:t>une dette contractée par l’émetteur envers les détenteurs de l’obligation. Typiquement </a:t>
            </a:r>
            <a:r>
              <a:rPr lang="fr-FR" sz="2400" dirty="0" err="1">
                <a:solidFill>
                  <a:schemeClr val="tx1"/>
                </a:solidFill>
                <a:latin typeface="Verdana 2" panose="020B0604020202020204" charset="0"/>
                <a:cs typeface="Verdana 2" panose="020B0604020202020204" charset="0"/>
              </a:rPr>
              <a:t>utilis</a:t>
            </a:r>
            <a:r>
              <a:rPr lang="fr-BE" sz="2400" dirty="0">
                <a:solidFill>
                  <a:schemeClr val="tx1"/>
                </a:solidFill>
                <a:latin typeface="Verdana 2" panose="020B0604020202020204" charset="0"/>
                <a:cs typeface="Verdana 2" panose="020B0604020202020204" charset="0"/>
              </a:rPr>
              <a:t>é par les états, entreprises ou institutions multilatérales. Permet de financer des projets à long terme avec des taux d’intérêts faibles. </a:t>
            </a:r>
          </a:p>
          <a:p>
            <a:pPr>
              <a:lnSpc>
                <a:spcPct val="120000"/>
              </a:lnSpc>
              <a:spcAft>
                <a:spcPts val="600"/>
              </a:spcAft>
            </a:pPr>
            <a:r>
              <a:rPr lang="fr-BE" sz="2400" u="sng" dirty="0">
                <a:solidFill>
                  <a:schemeClr val="tx1"/>
                </a:solidFill>
                <a:latin typeface="Verdana 2" panose="020B0604020202020204" charset="0"/>
                <a:cs typeface="Verdana 2" panose="020B0604020202020204" charset="0"/>
              </a:rPr>
              <a:t>Obligation durables </a:t>
            </a:r>
            <a:r>
              <a:rPr lang="en-US" sz="2400" u="sng" dirty="0">
                <a:solidFill>
                  <a:schemeClr val="tx1"/>
                </a:solidFill>
                <a:latin typeface="Verdana 2" panose="020B0604020202020204" charset="0"/>
                <a:cs typeface="Verdana 2" panose="020B0604020202020204" charset="0"/>
              </a:rPr>
              <a:t>: </a:t>
            </a:r>
          </a:p>
          <a:p>
            <a:pPr>
              <a:lnSpc>
                <a:spcPct val="120000"/>
              </a:lnSpc>
              <a:spcAft>
                <a:spcPts val="600"/>
              </a:spcAft>
            </a:pPr>
            <a:r>
              <a:rPr lang="fr-FR" sz="2400" dirty="0">
                <a:solidFill>
                  <a:schemeClr val="tx1"/>
                </a:solidFill>
                <a:latin typeface="Verdana 2" panose="020B0604020202020204" charset="0"/>
                <a:cs typeface="Verdana 2" panose="020B0604020202020204" charset="0"/>
              </a:rPr>
              <a:t>• Obligations vertes</a:t>
            </a:r>
          </a:p>
          <a:p>
            <a:pPr>
              <a:lnSpc>
                <a:spcPct val="120000"/>
              </a:lnSpc>
              <a:spcAft>
                <a:spcPts val="600"/>
              </a:spcAft>
            </a:pPr>
            <a:r>
              <a:rPr lang="fr-FR" sz="2400" dirty="0">
                <a:solidFill>
                  <a:schemeClr val="tx1"/>
                </a:solidFill>
                <a:latin typeface="Verdana 2" panose="020B0604020202020204" charset="0"/>
                <a:cs typeface="Verdana 2" panose="020B0604020202020204" charset="0"/>
              </a:rPr>
              <a:t>• Obligations sociales</a:t>
            </a:r>
          </a:p>
          <a:p>
            <a:pPr>
              <a:lnSpc>
                <a:spcPct val="120000"/>
              </a:lnSpc>
              <a:spcAft>
                <a:spcPts val="600"/>
              </a:spcAft>
            </a:pPr>
            <a:r>
              <a:rPr lang="fr-FR" sz="2400" dirty="0">
                <a:solidFill>
                  <a:schemeClr val="tx1"/>
                </a:solidFill>
                <a:latin typeface="Verdana 2" panose="020B0604020202020204" charset="0"/>
                <a:cs typeface="Verdana 2" panose="020B0604020202020204" charset="0"/>
              </a:rPr>
              <a:t>• Obligations de développement durable</a:t>
            </a:r>
          </a:p>
          <a:p>
            <a:pPr>
              <a:lnSpc>
                <a:spcPct val="120000"/>
              </a:lnSpc>
              <a:spcAft>
                <a:spcPts val="600"/>
              </a:spcAft>
            </a:pPr>
            <a:r>
              <a:rPr lang="fr-FR" sz="2400" dirty="0">
                <a:solidFill>
                  <a:schemeClr val="tx1"/>
                </a:solidFill>
                <a:latin typeface="Verdana 2" panose="020B0604020202020204" charset="0"/>
                <a:cs typeface="Verdana 2" panose="020B0604020202020204" charset="0"/>
              </a:rPr>
              <a:t>• Obligations liées à la durabilité</a:t>
            </a:r>
          </a:p>
          <a:p>
            <a:pPr>
              <a:lnSpc>
                <a:spcPct val="120000"/>
              </a:lnSpc>
              <a:spcAft>
                <a:spcPts val="600"/>
              </a:spcAft>
            </a:pPr>
            <a:r>
              <a:rPr lang="en-US" sz="2400" u="sng" dirty="0">
                <a:solidFill>
                  <a:schemeClr val="tx1"/>
                </a:solidFill>
                <a:latin typeface="Verdana 2" panose="020B0604020202020204" charset="0"/>
                <a:cs typeface="Verdana 2" panose="020B0604020202020204" charset="0"/>
              </a:rPr>
              <a:t>Obligation </a:t>
            </a:r>
            <a:r>
              <a:rPr lang="en-US" sz="2400" u="sng" dirty="0" err="1">
                <a:solidFill>
                  <a:schemeClr val="tx1"/>
                </a:solidFill>
                <a:latin typeface="Verdana 2" panose="020B0604020202020204" charset="0"/>
                <a:cs typeface="Verdana 2" panose="020B0604020202020204" charset="0"/>
              </a:rPr>
              <a:t>bleue</a:t>
            </a:r>
            <a:r>
              <a:rPr lang="en-US" sz="2400" u="sng" dirty="0">
                <a:solidFill>
                  <a:schemeClr val="tx1"/>
                </a:solidFill>
                <a:latin typeface="Verdana 2" panose="020B0604020202020204" charset="0"/>
                <a:cs typeface="Verdana 2" panose="020B0604020202020204" charset="0"/>
              </a:rPr>
              <a:t> : </a:t>
            </a:r>
            <a:r>
              <a:rPr lang="en-US" sz="2400" dirty="0" err="1">
                <a:solidFill>
                  <a:schemeClr val="tx1"/>
                </a:solidFill>
                <a:latin typeface="Verdana 2" panose="020B0604020202020204" charset="0"/>
                <a:cs typeface="Verdana 2" panose="020B0604020202020204" charset="0"/>
              </a:rPr>
              <a:t>Peut</a:t>
            </a:r>
            <a:r>
              <a:rPr lang="en-US" sz="2400" dirty="0">
                <a:solidFill>
                  <a:schemeClr val="tx1"/>
                </a:solidFill>
                <a:latin typeface="Verdana 2" panose="020B0604020202020204" charset="0"/>
                <a:cs typeface="Verdana 2" panose="020B0604020202020204" charset="0"/>
              </a:rPr>
              <a:t> </a:t>
            </a:r>
            <a:r>
              <a:rPr lang="en-US" sz="2400" dirty="0" err="1">
                <a:solidFill>
                  <a:schemeClr val="tx1"/>
                </a:solidFill>
                <a:latin typeface="Verdana 2" panose="020B0604020202020204" charset="0"/>
                <a:cs typeface="Verdana 2" panose="020B0604020202020204" charset="0"/>
              </a:rPr>
              <a:t>être</a:t>
            </a:r>
            <a:r>
              <a:rPr lang="en-US" sz="2400" dirty="0">
                <a:solidFill>
                  <a:schemeClr val="tx1"/>
                </a:solidFill>
                <a:latin typeface="Verdana 2" panose="020B0604020202020204" charset="0"/>
                <a:cs typeface="Verdana 2" panose="020B0604020202020204" charset="0"/>
              </a:rPr>
              <a:t> </a:t>
            </a:r>
            <a:r>
              <a:rPr lang="en-US" sz="2400" dirty="0" err="1">
                <a:solidFill>
                  <a:schemeClr val="tx1"/>
                </a:solidFill>
                <a:latin typeface="Verdana 2" panose="020B0604020202020204" charset="0"/>
                <a:cs typeface="Verdana 2" panose="020B0604020202020204" charset="0"/>
              </a:rPr>
              <a:t>émise</a:t>
            </a:r>
            <a:r>
              <a:rPr lang="en-US" sz="2400" dirty="0">
                <a:solidFill>
                  <a:schemeClr val="tx1"/>
                </a:solidFill>
                <a:latin typeface="Verdana 2" panose="020B0604020202020204" charset="0"/>
                <a:cs typeface="Verdana 2" panose="020B0604020202020204" charset="0"/>
              </a:rPr>
              <a:t> via </a:t>
            </a:r>
            <a:r>
              <a:rPr lang="en-US" sz="2400" dirty="0" err="1">
                <a:solidFill>
                  <a:schemeClr val="tx1"/>
                </a:solidFill>
                <a:latin typeface="Verdana 2" panose="020B0604020202020204" charset="0"/>
                <a:cs typeface="Verdana 2" panose="020B0604020202020204" charset="0"/>
              </a:rPr>
              <a:t>une</a:t>
            </a:r>
            <a:r>
              <a:rPr lang="en-US" sz="2400" dirty="0">
                <a:solidFill>
                  <a:schemeClr val="tx1"/>
                </a:solidFill>
                <a:latin typeface="Verdana 2" panose="020B0604020202020204" charset="0"/>
                <a:cs typeface="Verdana 2" panose="020B0604020202020204" charset="0"/>
              </a:rPr>
              <a:t> des </a:t>
            </a:r>
            <a:r>
              <a:rPr lang="en-US" sz="2400" dirty="0" err="1">
                <a:solidFill>
                  <a:schemeClr val="tx1"/>
                </a:solidFill>
                <a:latin typeface="Verdana 2" panose="020B0604020202020204" charset="0"/>
                <a:cs typeface="Verdana 2" panose="020B0604020202020204" charset="0"/>
              </a:rPr>
              <a:t>catégories</a:t>
            </a:r>
            <a:r>
              <a:rPr lang="en-US" sz="2400" dirty="0">
                <a:solidFill>
                  <a:schemeClr val="tx1"/>
                </a:solidFill>
                <a:latin typeface="Verdana 2" panose="020B0604020202020204" charset="0"/>
                <a:cs typeface="Verdana 2" panose="020B0604020202020204" charset="0"/>
              </a:rPr>
              <a:t> </a:t>
            </a:r>
            <a:r>
              <a:rPr lang="en-US" sz="2400" dirty="0" err="1">
                <a:solidFill>
                  <a:schemeClr val="tx1"/>
                </a:solidFill>
                <a:latin typeface="Verdana 2" panose="020B0604020202020204" charset="0"/>
                <a:cs typeface="Verdana 2" panose="020B0604020202020204" charset="0"/>
              </a:rPr>
              <a:t>mais</a:t>
            </a:r>
            <a:r>
              <a:rPr lang="en-US" sz="2400" dirty="0">
                <a:solidFill>
                  <a:schemeClr val="tx1"/>
                </a:solidFill>
                <a:latin typeface="Verdana 2" panose="020B0604020202020204" charset="0"/>
                <a:cs typeface="Verdana 2" panose="020B0604020202020204" charset="0"/>
              </a:rPr>
              <a:t> finance des </a:t>
            </a:r>
            <a:r>
              <a:rPr lang="en-US" sz="2400" dirty="0" err="1">
                <a:solidFill>
                  <a:schemeClr val="tx1"/>
                </a:solidFill>
                <a:latin typeface="Verdana 2" panose="020B0604020202020204" charset="0"/>
                <a:cs typeface="Verdana 2" panose="020B0604020202020204" charset="0"/>
              </a:rPr>
              <a:t>projets</a:t>
            </a:r>
            <a:r>
              <a:rPr lang="en-US" sz="2400" dirty="0">
                <a:solidFill>
                  <a:schemeClr val="tx1"/>
                </a:solidFill>
                <a:latin typeface="Verdana 2" panose="020B0604020202020204" charset="0"/>
                <a:cs typeface="Verdana 2" panose="020B0604020202020204" charset="0"/>
              </a:rPr>
              <a:t> </a:t>
            </a:r>
            <a:r>
              <a:rPr lang="fr-FR" sz="2400" dirty="0">
                <a:solidFill>
                  <a:schemeClr val="tx1"/>
                </a:solidFill>
                <a:latin typeface="Verdana 2" panose="020B0604020202020204" charset="0"/>
                <a:cs typeface="Verdana 2" panose="020B0604020202020204" charset="0"/>
              </a:rPr>
              <a:t>axés sur l'utilisation durable des ressources maritimes et la promotion d'activités économiques durables connexes. De nombreuses activités bleues ont des liens circulaires.</a:t>
            </a:r>
            <a:endParaRPr lang="en-BE" sz="2400" dirty="0">
              <a:solidFill>
                <a:schemeClr val="tx1"/>
              </a:solidFill>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B54BA85D-F948-2400-0C06-DF4AEBD8BD12}"/>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4E8D3451-580C-810D-F25A-D2B17FF73D3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0855FF1D-0CC4-4D44-37F1-6037266C6B97}"/>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9" name="Straight Connector 8">
            <a:extLst>
              <a:ext uri="{FF2B5EF4-FFF2-40B4-BE49-F238E27FC236}">
                <a16:creationId xmlns:a16="http://schemas.microsoft.com/office/drawing/2014/main" id="{7C3139DC-F804-5D99-65F4-AB34312812CE}"/>
              </a:ext>
            </a:extLst>
          </p:cNvPr>
          <p:cNvCxnSpPr>
            <a:cxnSpLocks/>
          </p:cNvCxnSpPr>
          <p:nvPr/>
        </p:nvCxnSpPr>
        <p:spPr>
          <a:xfrm>
            <a:off x="1280490" y="16383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1E727E03-7784-D638-589D-FBE92E839B48}"/>
              </a:ext>
            </a:extLst>
          </p:cNvPr>
          <p:cNvSpPr txBox="1">
            <a:spLocks/>
          </p:cNvSpPr>
          <p:nvPr/>
        </p:nvSpPr>
        <p:spPr>
          <a:xfrm>
            <a:off x="4686299" y="65055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i="1" spc="-97">
                <a:solidFill>
                  <a:srgbClr val="21B0C3"/>
                </a:solidFill>
                <a:latin typeface="Verdana" panose="020B0604030504040204" pitchFamily="34" charset="0"/>
                <a:ea typeface="Verdana" panose="020B0604030504040204" pitchFamily="34" charset="0"/>
                <a:cs typeface="Helvetica World Bold"/>
                <a:sym typeface="Helvetica World Bold"/>
              </a:rPr>
              <a:t>Obligation bleue</a:t>
            </a:r>
            <a:endParaRPr lang="en-BE" dirty="0"/>
          </a:p>
        </p:txBody>
      </p:sp>
      <p:sp>
        <p:nvSpPr>
          <p:cNvPr id="13" name="TextBox 20">
            <a:extLst>
              <a:ext uri="{FF2B5EF4-FFF2-40B4-BE49-F238E27FC236}">
                <a16:creationId xmlns:a16="http://schemas.microsoft.com/office/drawing/2014/main" id="{6021A0A9-815C-53C4-C111-BBE707B55A2C}"/>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15</a:t>
            </a:r>
          </a:p>
        </p:txBody>
      </p:sp>
    </p:spTree>
    <p:extLst>
      <p:ext uri="{BB962C8B-B14F-4D97-AF65-F5344CB8AC3E}">
        <p14:creationId xmlns:p14="http://schemas.microsoft.com/office/powerpoint/2010/main" val="2579874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7F6DD-D4AF-A6F6-C30F-94A50546B23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45A66FC-6322-911A-1E68-79DEE4EC7173}"/>
              </a:ext>
            </a:extLst>
          </p:cNvPr>
          <p:cNvSpPr>
            <a:spLocks noGrp="1"/>
          </p:cNvSpPr>
          <p:nvPr>
            <p:ph type="title"/>
          </p:nvPr>
        </p:nvSpPr>
        <p:spPr>
          <a:xfrm>
            <a:off x="4686299" y="650558"/>
            <a:ext cx="8229600" cy="1143000"/>
          </a:xfrm>
        </p:spPr>
        <p:txBody>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Obligation bleue</a:t>
            </a:r>
            <a:endParaRPr lang="en-BE" dirty="0"/>
          </a:p>
        </p:txBody>
      </p:sp>
      <p:sp>
        <p:nvSpPr>
          <p:cNvPr id="3" name="Espace réservé du contenu 5">
            <a:extLst>
              <a:ext uri="{FF2B5EF4-FFF2-40B4-BE49-F238E27FC236}">
                <a16:creationId xmlns:a16="http://schemas.microsoft.com/office/drawing/2014/main" id="{3AAA18F8-E61C-2745-E78C-B39B9158D565}"/>
              </a:ext>
            </a:extLst>
          </p:cNvPr>
          <p:cNvSpPr>
            <a:spLocks noGrp="1"/>
          </p:cNvSpPr>
          <p:nvPr>
            <p:ph idx="1"/>
          </p:nvPr>
        </p:nvSpPr>
        <p:spPr>
          <a:xfrm>
            <a:off x="1523999" y="2699385"/>
            <a:ext cx="14554202" cy="5720715"/>
          </a:xfrm>
        </p:spPr>
        <p:txBody>
          <a:bodyPr>
            <a:normAutofit lnSpcReduction="10000"/>
          </a:bodyPr>
          <a:lstStyle/>
          <a:p>
            <a:pPr marL="57150" indent="0">
              <a:buNone/>
            </a:pPr>
            <a:r>
              <a:rPr lang="fr-FR" dirty="0">
                <a:latin typeface="Verdana 2" panose="020B0604020202020204" charset="0"/>
                <a:cs typeface="Verdana 2" panose="020B0604020202020204" charset="0"/>
              </a:rPr>
              <a:t>Etapes préalables à l'émission d'une obligation bleue </a:t>
            </a:r>
            <a:r>
              <a:rPr lang="en-US" dirty="0">
                <a:latin typeface="Verdana 2" panose="020B0604020202020204" charset="0"/>
                <a:cs typeface="Verdana 2" panose="020B0604020202020204" charset="0"/>
              </a:rPr>
              <a:t>:</a:t>
            </a:r>
          </a:p>
          <a:p>
            <a:pPr marL="571500" indent="-514350">
              <a:buAutoNum type="arabicPeriod"/>
            </a:pPr>
            <a:r>
              <a:rPr lang="fr-FR" dirty="0">
                <a:latin typeface="Verdana 2" panose="020B0604020202020204" charset="0"/>
                <a:cs typeface="Verdana 2" panose="020B0604020202020204" charset="0"/>
              </a:rPr>
              <a:t>Utilisation du produit </a:t>
            </a:r>
          </a:p>
          <a:p>
            <a:pPr marL="571500" indent="-514350">
              <a:buAutoNum type="arabicPeriod"/>
            </a:pPr>
            <a:r>
              <a:rPr lang="fr-FR" dirty="0">
                <a:latin typeface="Verdana 2" panose="020B0604020202020204" charset="0"/>
                <a:cs typeface="Verdana 2" panose="020B0604020202020204" charset="0"/>
              </a:rPr>
              <a:t>Processus d'évaluation et de sélection des projets</a:t>
            </a:r>
          </a:p>
          <a:p>
            <a:pPr marL="571500" indent="-514350">
              <a:buAutoNum type="arabicPeriod"/>
            </a:pPr>
            <a:r>
              <a:rPr lang="fr-FR" dirty="0">
                <a:latin typeface="Verdana 2" panose="020B0604020202020204" charset="0"/>
                <a:cs typeface="Verdana 2" panose="020B0604020202020204" charset="0"/>
              </a:rPr>
              <a:t>Gestion des produits</a:t>
            </a:r>
          </a:p>
          <a:p>
            <a:pPr marL="571500" indent="-514350">
              <a:buAutoNum type="arabicPeriod"/>
            </a:pPr>
            <a:r>
              <a:rPr lang="fr-FR" dirty="0">
                <a:latin typeface="Verdana 2" panose="020B0604020202020204" charset="0"/>
                <a:cs typeface="Verdana 2" panose="020B0604020202020204" charset="0"/>
              </a:rPr>
              <a:t>Rapports et suivi</a:t>
            </a:r>
          </a:p>
          <a:p>
            <a:pPr marL="571500" indent="-514350">
              <a:buAutoNum type="arabicPeriod"/>
            </a:pPr>
            <a:r>
              <a:rPr lang="fr-FR" dirty="0">
                <a:latin typeface="Verdana 2" panose="020B0604020202020204" charset="0"/>
                <a:cs typeface="Verdana 2" panose="020B0604020202020204" charset="0"/>
              </a:rPr>
              <a:t>Cadre de l'obligation verte/de durabilité</a:t>
            </a:r>
          </a:p>
          <a:p>
            <a:pPr marL="571500" indent="-514350">
              <a:buAutoNum type="arabicPeriod"/>
            </a:pPr>
            <a:r>
              <a:rPr lang="fr-FR" dirty="0">
                <a:latin typeface="Verdana 2" panose="020B0604020202020204" charset="0"/>
                <a:cs typeface="Verdana 2" panose="020B0604020202020204" charset="0"/>
              </a:rPr>
              <a:t>Examen externe du cadre</a:t>
            </a:r>
          </a:p>
          <a:p>
            <a:pPr marL="571500" indent="-514350">
              <a:buAutoNum type="arabicPeriod"/>
            </a:pPr>
            <a:endParaRPr lang="fr-FR" dirty="0">
              <a:latin typeface="Verdana 2" panose="020B0604020202020204" charset="0"/>
              <a:cs typeface="Verdana 2" panose="020B0604020202020204" charset="0"/>
            </a:endParaRPr>
          </a:p>
          <a:p>
            <a:pPr marL="57150" indent="0" algn="just">
              <a:buNone/>
            </a:pPr>
            <a:r>
              <a:rPr lang="fr-FR" dirty="0">
                <a:latin typeface="Verdana 2" panose="020B0604020202020204" charset="0"/>
                <a:cs typeface="Verdana 2" panose="020B0604020202020204" charset="0"/>
              </a:rPr>
              <a:t>L’émission pourrait être effectué par la BAD ou la Banque Mondiale avec soutien technique de la COI pour l’élaboration du cadre avant l’émission et la sélection des projets après émission.</a:t>
            </a:r>
          </a:p>
        </p:txBody>
      </p:sp>
      <p:sp>
        <p:nvSpPr>
          <p:cNvPr id="6" name="Freeform 7">
            <a:extLst>
              <a:ext uri="{FF2B5EF4-FFF2-40B4-BE49-F238E27FC236}">
                <a16:creationId xmlns:a16="http://schemas.microsoft.com/office/drawing/2014/main" id="{8D7E7ECE-F64C-A1FD-E8C1-E84F57382F1B}"/>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7" name="Freeform 8">
            <a:extLst>
              <a:ext uri="{FF2B5EF4-FFF2-40B4-BE49-F238E27FC236}">
                <a16:creationId xmlns:a16="http://schemas.microsoft.com/office/drawing/2014/main" id="{946CB119-C326-49BA-4059-291B65F241A1}"/>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F92063B5-174D-36A2-87A1-125070DA66AE}"/>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9" name="Straight Connector 8">
            <a:extLst>
              <a:ext uri="{FF2B5EF4-FFF2-40B4-BE49-F238E27FC236}">
                <a16:creationId xmlns:a16="http://schemas.microsoft.com/office/drawing/2014/main" id="{96B758E0-9E51-9580-56AE-D6DE650FF306}"/>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4389CEBD-2608-7781-D194-FF6DEBDE58CB}"/>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16</a:t>
            </a:r>
          </a:p>
        </p:txBody>
      </p:sp>
    </p:spTree>
    <p:extLst>
      <p:ext uri="{BB962C8B-B14F-4D97-AF65-F5344CB8AC3E}">
        <p14:creationId xmlns:p14="http://schemas.microsoft.com/office/powerpoint/2010/main" val="2041450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80123-9156-8ED2-A9FC-E9EAA460F9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D36D794-58C2-838A-C968-D6D74B871F49}"/>
              </a:ext>
            </a:extLst>
          </p:cNvPr>
          <p:cNvSpPr>
            <a:spLocks noGrp="1"/>
          </p:cNvSpPr>
          <p:nvPr>
            <p:ph type="title"/>
          </p:nvPr>
        </p:nvSpPr>
        <p:spPr>
          <a:xfrm>
            <a:off x="5029200" y="581678"/>
            <a:ext cx="8229600"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Dispositif de soutien régional</a:t>
            </a:r>
            <a:endParaRPr lang="en-BE" dirty="0"/>
          </a:p>
        </p:txBody>
      </p:sp>
      <p:sp>
        <p:nvSpPr>
          <p:cNvPr id="8" name="Rectangle : coins arrondis 7">
            <a:extLst>
              <a:ext uri="{FF2B5EF4-FFF2-40B4-BE49-F238E27FC236}">
                <a16:creationId xmlns:a16="http://schemas.microsoft.com/office/drawing/2014/main" id="{4D97324D-4AB1-65DD-7E89-5BB2F0B15D9D}"/>
              </a:ext>
            </a:extLst>
          </p:cNvPr>
          <p:cNvSpPr/>
          <p:nvPr/>
        </p:nvSpPr>
        <p:spPr>
          <a:xfrm>
            <a:off x="1843708" y="2485270"/>
            <a:ext cx="13914782" cy="6365344"/>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fr-FR" sz="2400" b="1" dirty="0">
                <a:solidFill>
                  <a:schemeClr val="tx1"/>
                </a:solidFill>
                <a:effectLst/>
                <a:latin typeface="Verdana 2" panose="020B0604020202020204" charset="0"/>
                <a:ea typeface="Aptos" panose="020B0004020202020204" pitchFamily="34" charset="0"/>
                <a:cs typeface="Verdana 2" panose="020B0604020202020204" charset="0"/>
              </a:rPr>
              <a:t>Concepts clés </a:t>
            </a:r>
            <a:r>
              <a:rPr lang="en-US" sz="2400" b="1" dirty="0">
                <a:solidFill>
                  <a:schemeClr val="tx1"/>
                </a:solidFill>
                <a:effectLst/>
                <a:latin typeface="Verdana 2" panose="020B0604020202020204" charset="0"/>
                <a:ea typeface="Aptos" panose="020B0004020202020204" pitchFamily="34" charset="0"/>
                <a:cs typeface="Verdana 2" panose="020B0604020202020204" charset="0"/>
              </a:rPr>
              <a:t>:</a:t>
            </a:r>
          </a:p>
          <a:p>
            <a:pPr>
              <a:lnSpc>
                <a:spcPct val="120000"/>
              </a:lnSpc>
              <a:spcAft>
                <a:spcPts val="600"/>
              </a:spcAft>
            </a:pPr>
            <a:r>
              <a:rPr lang="en-US" sz="2400" u="sng" dirty="0" err="1">
                <a:solidFill>
                  <a:schemeClr val="tx1"/>
                </a:solidFill>
                <a:latin typeface="Verdana 2" panose="020B0604020202020204" charset="0"/>
                <a:ea typeface="Aptos" panose="020B0004020202020204" pitchFamily="34" charset="0"/>
                <a:cs typeface="Verdana 2" panose="020B0604020202020204" charset="0"/>
              </a:rPr>
              <a:t>Partenariat</a:t>
            </a:r>
            <a:r>
              <a:rPr lang="en-US" sz="2400" u="sng" dirty="0">
                <a:solidFill>
                  <a:schemeClr val="tx1"/>
                </a:solidFill>
                <a:latin typeface="Verdana 2" panose="020B0604020202020204" charset="0"/>
                <a:ea typeface="Aptos" panose="020B0004020202020204" pitchFamily="34" charset="0"/>
                <a:cs typeface="Verdana 2" panose="020B0604020202020204" charset="0"/>
              </a:rPr>
              <a:t> public-</a:t>
            </a:r>
            <a:r>
              <a:rPr lang="en-US" sz="2400" u="sng" dirty="0" err="1">
                <a:solidFill>
                  <a:schemeClr val="tx1"/>
                </a:solidFill>
                <a:latin typeface="Verdana 2" panose="020B0604020202020204" charset="0"/>
                <a:ea typeface="Aptos" panose="020B0004020202020204" pitchFamily="34" charset="0"/>
                <a:cs typeface="Verdana 2" panose="020B0604020202020204" charset="0"/>
              </a:rPr>
              <a:t>privé</a:t>
            </a:r>
            <a:r>
              <a:rPr lang="en-US" sz="2400" u="sng" dirty="0">
                <a:solidFill>
                  <a:schemeClr val="tx1"/>
                </a:solidFill>
                <a:latin typeface="Verdana 2" panose="020B0604020202020204" charset="0"/>
                <a:ea typeface="Aptos" panose="020B0004020202020204" pitchFamily="34" charset="0"/>
                <a:cs typeface="Verdana 2" panose="020B0604020202020204" charset="0"/>
              </a:rPr>
              <a:t> :</a:t>
            </a:r>
            <a:r>
              <a:rPr lang="en-US" sz="2400" dirty="0">
                <a:solidFill>
                  <a:schemeClr val="tx1"/>
                </a:solidFill>
                <a:latin typeface="Verdana 2" panose="020B0604020202020204" charset="0"/>
                <a:ea typeface="Aptos" panose="020B0004020202020204" pitchFamily="34" charset="0"/>
                <a:cs typeface="Verdana 2" panose="020B0604020202020204" charset="0"/>
              </a:rPr>
              <a:t> </a:t>
            </a:r>
            <a:r>
              <a:rPr lang="fr-FR" sz="2400" dirty="0">
                <a:solidFill>
                  <a:schemeClr val="tx1"/>
                </a:solidFill>
                <a:latin typeface="Verdana 2" panose="020B0604020202020204" charset="0"/>
                <a:cs typeface="Verdana 2" panose="020B0604020202020204" charset="0"/>
              </a:rPr>
              <a:t>associe les ressources, l'innovation et les compétences des secteurs public et privé. Clé pour la mobilisation de ressources privés pour l’infrastructure et les nouvelles technologies. Souvent le public gère les aspects sociaux et politiques, le privé les risques techniques</a:t>
            </a:r>
          </a:p>
          <a:p>
            <a:pPr>
              <a:lnSpc>
                <a:spcPct val="120000"/>
              </a:lnSpc>
              <a:spcAft>
                <a:spcPts val="600"/>
              </a:spcAft>
            </a:pPr>
            <a:endParaRPr lang="fr-FR" sz="2400" dirty="0">
              <a:solidFill>
                <a:schemeClr val="tx1"/>
              </a:solidFill>
              <a:latin typeface="Verdana 2" panose="020B0604020202020204" charset="0"/>
              <a:cs typeface="Verdana 2" panose="020B0604020202020204" charset="0"/>
            </a:endParaRPr>
          </a:p>
          <a:p>
            <a:pPr>
              <a:lnSpc>
                <a:spcPct val="120000"/>
              </a:lnSpc>
              <a:spcAft>
                <a:spcPts val="600"/>
              </a:spcAft>
            </a:pPr>
            <a:r>
              <a:rPr lang="fr-BE" sz="2400" u="sng" dirty="0">
                <a:solidFill>
                  <a:schemeClr val="tx1"/>
                </a:solidFill>
                <a:latin typeface="Verdana 2" panose="020B0604020202020204" charset="0"/>
                <a:cs typeface="Verdana 2" panose="020B0604020202020204" charset="0"/>
              </a:rPr>
              <a:t>Echanges dette-nature </a:t>
            </a:r>
            <a:r>
              <a:rPr lang="en-US" sz="2400" u="sng" dirty="0">
                <a:solidFill>
                  <a:schemeClr val="tx1"/>
                </a:solidFill>
                <a:latin typeface="Verdana 2" panose="020B0604020202020204" charset="0"/>
                <a:cs typeface="Verdana 2" panose="020B0604020202020204" charset="0"/>
              </a:rPr>
              <a:t>: </a:t>
            </a:r>
          </a:p>
          <a:p>
            <a:pPr>
              <a:lnSpc>
                <a:spcPct val="120000"/>
              </a:lnSpc>
              <a:spcAft>
                <a:spcPts val="600"/>
              </a:spcAft>
            </a:pPr>
            <a:r>
              <a:rPr lang="fr-FR" sz="2400" dirty="0">
                <a:solidFill>
                  <a:schemeClr val="tx1"/>
                </a:solidFill>
                <a:latin typeface="Verdana 2" panose="020B0604020202020204" charset="0"/>
                <a:cs typeface="Verdana 2" panose="020B0604020202020204" charset="0"/>
              </a:rPr>
              <a:t>Beaucoup de pays en développement fortement endetté. Permet à un pays débiteur de convertir une partie de sa dette en investissements locaux dédiés à la conservation de la biodiversité et à la lutte contre le changement climatique. </a:t>
            </a:r>
            <a:endParaRPr lang="en-BE" sz="2400" dirty="0">
              <a:solidFill>
                <a:schemeClr val="tx1"/>
              </a:solidFill>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458E7B6B-C321-D63C-C5B7-09B8954A390E}"/>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13C101EF-72D6-B78E-819F-06EFD2F4B51B}"/>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1356330E-FF20-21DA-4585-BA27620955D4}"/>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9" name="Straight Connector 8">
            <a:extLst>
              <a:ext uri="{FF2B5EF4-FFF2-40B4-BE49-F238E27FC236}">
                <a16:creationId xmlns:a16="http://schemas.microsoft.com/office/drawing/2014/main" id="{2D5DC972-8B5A-1C42-29F3-B54FB7B4B5EE}"/>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E1D4152E-4641-6951-E37D-7E06F62F4075}"/>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17</a:t>
            </a:r>
          </a:p>
        </p:txBody>
      </p:sp>
    </p:spTree>
    <p:extLst>
      <p:ext uri="{BB962C8B-B14F-4D97-AF65-F5344CB8AC3E}">
        <p14:creationId xmlns:p14="http://schemas.microsoft.com/office/powerpoint/2010/main" val="3471907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C46BE-F038-166F-AA75-259C7836E559}"/>
            </a:ext>
          </a:extLst>
        </p:cNvPr>
        <p:cNvGrpSpPr/>
        <p:nvPr/>
      </p:nvGrpSpPr>
      <p:grpSpPr>
        <a:xfrm>
          <a:off x="0" y="0"/>
          <a:ext cx="0" cy="0"/>
          <a:chOff x="0" y="0"/>
          <a:chExt cx="0" cy="0"/>
        </a:xfrm>
      </p:grpSpPr>
      <p:sp>
        <p:nvSpPr>
          <p:cNvPr id="3" name="Espace réservé du contenu 5">
            <a:extLst>
              <a:ext uri="{FF2B5EF4-FFF2-40B4-BE49-F238E27FC236}">
                <a16:creationId xmlns:a16="http://schemas.microsoft.com/office/drawing/2014/main" id="{4F45A78B-3476-6958-FC73-C23E907E0D80}"/>
              </a:ext>
            </a:extLst>
          </p:cNvPr>
          <p:cNvSpPr>
            <a:spLocks noGrp="1"/>
          </p:cNvSpPr>
          <p:nvPr>
            <p:ph idx="1"/>
          </p:nvPr>
        </p:nvSpPr>
        <p:spPr>
          <a:xfrm>
            <a:off x="1523999" y="2141207"/>
            <a:ext cx="14554200" cy="7810500"/>
          </a:xfrm>
        </p:spPr>
        <p:txBody>
          <a:bodyPr/>
          <a:lstStyle/>
          <a:p>
            <a:pPr marL="57150" indent="0">
              <a:buNone/>
            </a:pPr>
            <a:r>
              <a:rPr lang="fr-FR" dirty="0">
                <a:latin typeface="Verdana 2" panose="020B0604020202020204" charset="0"/>
                <a:cs typeface="Verdana 2" panose="020B0604020202020204" charset="0"/>
              </a:rPr>
              <a:t>La COI pourrait </a:t>
            </a:r>
            <a:r>
              <a:rPr lang="en-US" dirty="0">
                <a:latin typeface="Verdana 2" panose="020B0604020202020204" charset="0"/>
                <a:cs typeface="Verdana 2" panose="020B0604020202020204" charset="0"/>
              </a:rPr>
              <a:t>: </a:t>
            </a:r>
          </a:p>
          <a:p>
            <a:pPr marL="514350" indent="-457200"/>
            <a:r>
              <a:rPr lang="en-US" dirty="0" err="1">
                <a:latin typeface="Verdana 2" panose="020B0604020202020204" charset="0"/>
                <a:cs typeface="Verdana 2" panose="020B0604020202020204" charset="0"/>
              </a:rPr>
              <a:t>Agir</a:t>
            </a:r>
            <a:r>
              <a:rPr lang="en-US" dirty="0">
                <a:latin typeface="Verdana 2" panose="020B0604020202020204" charset="0"/>
                <a:cs typeface="Verdana 2" panose="020B0604020202020204" charset="0"/>
              </a:rPr>
              <a:t> </a:t>
            </a:r>
            <a:r>
              <a:rPr lang="en-US" dirty="0" err="1">
                <a:latin typeface="Verdana 2" panose="020B0604020202020204" charset="0"/>
                <a:cs typeface="Verdana 2" panose="020B0604020202020204" charset="0"/>
              </a:rPr>
              <a:t>comme</a:t>
            </a:r>
            <a:r>
              <a:rPr lang="en-US" dirty="0">
                <a:latin typeface="Verdana 2" panose="020B0604020202020204" charset="0"/>
                <a:cs typeface="Verdana 2" panose="020B0604020202020204" charset="0"/>
              </a:rPr>
              <a:t> </a:t>
            </a:r>
            <a:r>
              <a:rPr lang="en-US" dirty="0" err="1">
                <a:latin typeface="Verdana 2" panose="020B0604020202020204" charset="0"/>
                <a:cs typeface="Verdana 2" panose="020B0604020202020204" charset="0"/>
              </a:rPr>
              <a:t>intermédiaire</a:t>
            </a:r>
            <a:r>
              <a:rPr lang="en-US" dirty="0">
                <a:latin typeface="Verdana 2" panose="020B0604020202020204" charset="0"/>
                <a:cs typeface="Verdana 2" panose="020B0604020202020204" charset="0"/>
              </a:rPr>
              <a:t> entre les états </a:t>
            </a:r>
            <a:r>
              <a:rPr lang="en-US" dirty="0" err="1">
                <a:latin typeface="Verdana 2" panose="020B0604020202020204" charset="0"/>
                <a:cs typeface="Verdana 2" panose="020B0604020202020204" charset="0"/>
              </a:rPr>
              <a:t>insulaires</a:t>
            </a:r>
            <a:r>
              <a:rPr lang="en-US" dirty="0">
                <a:latin typeface="Verdana 2" panose="020B0604020202020204" charset="0"/>
                <a:cs typeface="Verdana 2" panose="020B0604020202020204" charset="0"/>
              </a:rPr>
              <a:t> et les pays </a:t>
            </a:r>
            <a:r>
              <a:rPr lang="en-US" dirty="0" err="1">
                <a:latin typeface="Verdana 2" panose="020B0604020202020204" charset="0"/>
                <a:cs typeface="Verdana 2" panose="020B0604020202020204" charset="0"/>
              </a:rPr>
              <a:t>développés</a:t>
            </a:r>
            <a:r>
              <a:rPr lang="en-US" dirty="0">
                <a:latin typeface="Verdana 2" panose="020B0604020202020204" charset="0"/>
                <a:cs typeface="Verdana 2" panose="020B0604020202020204" charset="0"/>
              </a:rPr>
              <a:t> dans la </a:t>
            </a:r>
            <a:r>
              <a:rPr lang="en-US" dirty="0" err="1">
                <a:latin typeface="Verdana 2" panose="020B0604020202020204" charset="0"/>
                <a:cs typeface="Verdana 2" panose="020B0604020202020204" charset="0"/>
              </a:rPr>
              <a:t>négociation</a:t>
            </a:r>
            <a:r>
              <a:rPr lang="en-US" dirty="0">
                <a:latin typeface="Verdana 2" panose="020B0604020202020204" charset="0"/>
                <a:cs typeface="Verdana 2" panose="020B0604020202020204" charset="0"/>
              </a:rPr>
              <a:t> des accords </a:t>
            </a:r>
            <a:r>
              <a:rPr lang="en-US" dirty="0" err="1">
                <a:latin typeface="Verdana 2" panose="020B0604020202020204" charset="0"/>
                <a:cs typeface="Verdana 2" panose="020B0604020202020204" charset="0"/>
              </a:rPr>
              <a:t>d’échange</a:t>
            </a:r>
            <a:r>
              <a:rPr lang="en-US" dirty="0">
                <a:latin typeface="Verdana 2" panose="020B0604020202020204" charset="0"/>
                <a:cs typeface="Verdana 2" panose="020B0604020202020204" charset="0"/>
              </a:rPr>
              <a:t> </a:t>
            </a:r>
            <a:r>
              <a:rPr lang="en-US" dirty="0" err="1">
                <a:latin typeface="Verdana 2" panose="020B0604020202020204" charset="0"/>
                <a:cs typeface="Verdana 2" panose="020B0604020202020204" charset="0"/>
              </a:rPr>
              <a:t>dette-natur</a:t>
            </a:r>
            <a:r>
              <a:rPr lang="fr-FR" dirty="0">
                <a:latin typeface="Verdana 2" panose="020B0604020202020204" charset="0"/>
                <a:cs typeface="Verdana 2" panose="020B0604020202020204" charset="0"/>
              </a:rPr>
              <a:t>e</a:t>
            </a:r>
          </a:p>
          <a:p>
            <a:pPr marL="514350" indent="-457200"/>
            <a:r>
              <a:rPr lang="fr-FR" dirty="0">
                <a:latin typeface="Verdana 2" panose="020B0604020202020204" charset="0"/>
                <a:cs typeface="Verdana 2" panose="020B0604020202020204" charset="0"/>
              </a:rPr>
              <a:t>Agir comme intermédiaire entre secteur privé et les gouvernements pour les négociations de PPP</a:t>
            </a:r>
          </a:p>
          <a:p>
            <a:pPr marL="514350" indent="-457200"/>
            <a:r>
              <a:rPr lang="fr-FR" dirty="0">
                <a:latin typeface="Verdana 2" panose="020B0604020202020204" charset="0"/>
                <a:cs typeface="Verdana 2" panose="020B0604020202020204" charset="0"/>
              </a:rPr>
              <a:t>Soutenir les états dans la mobilisation des ressources existantes </a:t>
            </a:r>
            <a:r>
              <a:rPr lang="en-US" dirty="0">
                <a:latin typeface="Verdana 2" panose="020B0604020202020204" charset="0"/>
                <a:cs typeface="Verdana 2" panose="020B0604020202020204" charset="0"/>
              </a:rPr>
              <a:t>:</a:t>
            </a:r>
          </a:p>
        </p:txBody>
      </p:sp>
      <p:sp>
        <p:nvSpPr>
          <p:cNvPr id="6" name="Ellipse 5">
            <a:extLst>
              <a:ext uri="{FF2B5EF4-FFF2-40B4-BE49-F238E27FC236}">
                <a16:creationId xmlns:a16="http://schemas.microsoft.com/office/drawing/2014/main" id="{8C64E74F-0F07-6FE0-6CEE-DB8D8705ABAD}"/>
              </a:ext>
            </a:extLst>
          </p:cNvPr>
          <p:cNvSpPr/>
          <p:nvPr/>
        </p:nvSpPr>
        <p:spPr>
          <a:xfrm>
            <a:off x="4212866" y="5981700"/>
            <a:ext cx="2258171" cy="11430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200">
                <a:latin typeface="Verdana 2" panose="020B0604020202020204" charset="0"/>
                <a:cs typeface="Verdana 2" panose="020B0604020202020204" charset="0"/>
              </a:rPr>
              <a:t>ACEF</a:t>
            </a:r>
            <a:endParaRPr lang="en-BE" sz="3200">
              <a:latin typeface="Verdana 2" panose="020B0604020202020204" charset="0"/>
              <a:cs typeface="Verdana 2" panose="020B0604020202020204" charset="0"/>
            </a:endParaRPr>
          </a:p>
        </p:txBody>
      </p:sp>
      <p:sp>
        <p:nvSpPr>
          <p:cNvPr id="7" name="Ellipse 6">
            <a:extLst>
              <a:ext uri="{FF2B5EF4-FFF2-40B4-BE49-F238E27FC236}">
                <a16:creationId xmlns:a16="http://schemas.microsoft.com/office/drawing/2014/main" id="{D016C576-E16B-177B-D9C7-189E2DF9F904}"/>
              </a:ext>
            </a:extLst>
          </p:cNvPr>
          <p:cNvSpPr/>
          <p:nvPr/>
        </p:nvSpPr>
        <p:spPr>
          <a:xfrm>
            <a:off x="7315200" y="5981700"/>
            <a:ext cx="3114924" cy="1279166"/>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2" panose="020B0604020202020204" charset="0"/>
                <a:cs typeface="Verdana 2" panose="020B0604020202020204" charset="0"/>
              </a:rPr>
              <a:t>Fond d</a:t>
            </a:r>
            <a:r>
              <a:rPr lang="fr-BE" sz="2000" dirty="0">
                <a:latin typeface="Verdana 2" panose="020B0604020202020204" charset="0"/>
                <a:cs typeface="Verdana 2" panose="020B0604020202020204" charset="0"/>
              </a:rPr>
              <a:t>’innovation pour le développement</a:t>
            </a:r>
          </a:p>
          <a:p>
            <a:pPr algn="ctr"/>
            <a:endParaRPr lang="en-BE" sz="300" dirty="0">
              <a:latin typeface="Verdana 2" panose="020B0604020202020204" charset="0"/>
              <a:cs typeface="Verdana 2" panose="020B0604020202020204" charset="0"/>
            </a:endParaRPr>
          </a:p>
        </p:txBody>
      </p:sp>
      <p:sp>
        <p:nvSpPr>
          <p:cNvPr id="8" name="Ellipse 7">
            <a:extLst>
              <a:ext uri="{FF2B5EF4-FFF2-40B4-BE49-F238E27FC236}">
                <a16:creationId xmlns:a16="http://schemas.microsoft.com/office/drawing/2014/main" id="{D4B08DE9-1111-EC53-5F4F-B6E8E3500BD2}"/>
              </a:ext>
            </a:extLst>
          </p:cNvPr>
          <p:cNvSpPr/>
          <p:nvPr/>
        </p:nvSpPr>
        <p:spPr>
          <a:xfrm>
            <a:off x="11114600" y="5981700"/>
            <a:ext cx="2512611" cy="1450464"/>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200" dirty="0">
                <a:latin typeface="Verdana 2" panose="020B0604020202020204" charset="0"/>
                <a:cs typeface="Verdana 2" panose="020B0604020202020204" charset="0"/>
              </a:rPr>
              <a:t>GAP for EPR</a:t>
            </a:r>
            <a:endParaRPr lang="en-BE" sz="3200" dirty="0">
              <a:latin typeface="Verdana 2" panose="020B0604020202020204" charset="0"/>
              <a:cs typeface="Verdana 2" panose="020B0604020202020204" charset="0"/>
            </a:endParaRPr>
          </a:p>
        </p:txBody>
      </p:sp>
      <p:sp>
        <p:nvSpPr>
          <p:cNvPr id="9" name="Ellipse 8">
            <a:extLst>
              <a:ext uri="{FF2B5EF4-FFF2-40B4-BE49-F238E27FC236}">
                <a16:creationId xmlns:a16="http://schemas.microsoft.com/office/drawing/2014/main" id="{9BA56096-C581-D64B-6F6F-4A2C9F4C0A4F}"/>
              </a:ext>
            </a:extLst>
          </p:cNvPr>
          <p:cNvSpPr/>
          <p:nvPr/>
        </p:nvSpPr>
        <p:spPr>
          <a:xfrm>
            <a:off x="5390983" y="7477870"/>
            <a:ext cx="3359427" cy="11430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200" dirty="0">
                <a:latin typeface="Verdana 2" panose="020B0604020202020204" charset="0"/>
                <a:cs typeface="Verdana 2" panose="020B0604020202020204" charset="0"/>
              </a:rPr>
              <a:t>INTERREG</a:t>
            </a:r>
            <a:endParaRPr lang="en-BE" sz="3200" dirty="0">
              <a:latin typeface="Verdana 2" panose="020B0604020202020204" charset="0"/>
              <a:cs typeface="Verdana 2" panose="020B0604020202020204" charset="0"/>
            </a:endParaRPr>
          </a:p>
        </p:txBody>
      </p:sp>
      <p:sp>
        <p:nvSpPr>
          <p:cNvPr id="10" name="Ellipse 9">
            <a:extLst>
              <a:ext uri="{FF2B5EF4-FFF2-40B4-BE49-F238E27FC236}">
                <a16:creationId xmlns:a16="http://schemas.microsoft.com/office/drawing/2014/main" id="{565E222C-756B-9DCC-886B-41F355AEE3D0}"/>
              </a:ext>
            </a:extLst>
          </p:cNvPr>
          <p:cNvSpPr/>
          <p:nvPr/>
        </p:nvSpPr>
        <p:spPr>
          <a:xfrm>
            <a:off x="9335495" y="7477870"/>
            <a:ext cx="3114924" cy="11430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latin typeface="Verdana 2" panose="020B0604020202020204" charset="0"/>
                <a:cs typeface="Verdana 2" panose="020B0604020202020204" charset="0"/>
              </a:rPr>
              <a:t>Fond Vert pour le Climat</a:t>
            </a:r>
            <a:endParaRPr lang="en-BE" sz="2400" dirty="0">
              <a:latin typeface="Verdana 2" panose="020B0604020202020204" charset="0"/>
              <a:cs typeface="Verdana 2" panose="020B0604020202020204" charset="0"/>
            </a:endParaRPr>
          </a:p>
        </p:txBody>
      </p:sp>
      <p:sp>
        <p:nvSpPr>
          <p:cNvPr id="11" name="Freeform 7">
            <a:extLst>
              <a:ext uri="{FF2B5EF4-FFF2-40B4-BE49-F238E27FC236}">
                <a16:creationId xmlns:a16="http://schemas.microsoft.com/office/drawing/2014/main" id="{4E6512F0-9ED2-5B72-DA27-155D13608C99}"/>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12" name="Freeform 8">
            <a:extLst>
              <a:ext uri="{FF2B5EF4-FFF2-40B4-BE49-F238E27FC236}">
                <a16:creationId xmlns:a16="http://schemas.microsoft.com/office/drawing/2014/main" id="{D5B52379-00E1-86B6-0C15-5119545FE98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13" name="Freeform 9">
            <a:extLst>
              <a:ext uri="{FF2B5EF4-FFF2-40B4-BE49-F238E27FC236}">
                <a16:creationId xmlns:a16="http://schemas.microsoft.com/office/drawing/2014/main" id="{5B471C24-8012-4C73-D09F-F0C51C61CDEC}"/>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14" name="Straight Connector 13">
            <a:extLst>
              <a:ext uri="{FF2B5EF4-FFF2-40B4-BE49-F238E27FC236}">
                <a16:creationId xmlns:a16="http://schemas.microsoft.com/office/drawing/2014/main" id="{647CA6B1-32E2-6783-57ED-0C063D77B96E}"/>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itre 1">
            <a:extLst>
              <a:ext uri="{FF2B5EF4-FFF2-40B4-BE49-F238E27FC236}">
                <a16:creationId xmlns:a16="http://schemas.microsoft.com/office/drawing/2014/main" id="{980558D3-7989-66E8-0949-65285CDB5D90}"/>
              </a:ext>
            </a:extLst>
          </p:cNvPr>
          <p:cNvSpPr>
            <a:spLocks noGrp="1"/>
          </p:cNvSpPr>
          <p:nvPr>
            <p:ph type="title"/>
          </p:nvPr>
        </p:nvSpPr>
        <p:spPr>
          <a:xfrm>
            <a:off x="5029200" y="581678"/>
            <a:ext cx="8229600"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Dispositif de soutien régional</a:t>
            </a:r>
            <a:endParaRPr lang="en-BE" dirty="0"/>
          </a:p>
        </p:txBody>
      </p:sp>
      <p:sp>
        <p:nvSpPr>
          <p:cNvPr id="18" name="TextBox 20">
            <a:extLst>
              <a:ext uri="{FF2B5EF4-FFF2-40B4-BE49-F238E27FC236}">
                <a16:creationId xmlns:a16="http://schemas.microsoft.com/office/drawing/2014/main" id="{DBFF787E-4FB5-79DF-46B8-09F54B069C60}"/>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18</a:t>
            </a:r>
          </a:p>
        </p:txBody>
      </p:sp>
    </p:spTree>
    <p:extLst>
      <p:ext uri="{BB962C8B-B14F-4D97-AF65-F5344CB8AC3E}">
        <p14:creationId xmlns:p14="http://schemas.microsoft.com/office/powerpoint/2010/main" val="1674810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F6A58-15CF-3E99-4C1E-43F589D9E21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11FAA6-D8A5-C47E-1842-101514261AF2}"/>
              </a:ext>
            </a:extLst>
          </p:cNvPr>
          <p:cNvSpPr>
            <a:spLocks noGrp="1"/>
          </p:cNvSpPr>
          <p:nvPr>
            <p:ph type="title"/>
          </p:nvPr>
        </p:nvSpPr>
        <p:spPr>
          <a:xfrm>
            <a:off x="4686299" y="532305"/>
            <a:ext cx="8229600"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Fond régional pour l’économie bleue et circulaire</a:t>
            </a:r>
            <a:endParaRPr lang="en-BE" dirty="0"/>
          </a:p>
        </p:txBody>
      </p:sp>
      <p:sp>
        <p:nvSpPr>
          <p:cNvPr id="3" name="Rectangle : coins arrondis 2">
            <a:extLst>
              <a:ext uri="{FF2B5EF4-FFF2-40B4-BE49-F238E27FC236}">
                <a16:creationId xmlns:a16="http://schemas.microsoft.com/office/drawing/2014/main" id="{6A707F90-1FC8-69F3-144B-E40D7624A627}"/>
              </a:ext>
            </a:extLst>
          </p:cNvPr>
          <p:cNvSpPr/>
          <p:nvPr/>
        </p:nvSpPr>
        <p:spPr>
          <a:xfrm>
            <a:off x="1729409" y="2933700"/>
            <a:ext cx="13914782" cy="564972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fr-FR" sz="2400" b="1" dirty="0">
                <a:solidFill>
                  <a:schemeClr val="tx1"/>
                </a:solidFill>
                <a:latin typeface="Verdana 2" panose="020B0604020202020204" charset="0"/>
                <a:ea typeface="Aptos" panose="020B0004020202020204" pitchFamily="34" charset="0"/>
                <a:cs typeface="Verdana 2" panose="020B0604020202020204" charset="0"/>
              </a:rPr>
              <a:t>Concepts clés </a:t>
            </a:r>
            <a:r>
              <a:rPr lang="en-US" sz="2400" b="1" dirty="0">
                <a:solidFill>
                  <a:schemeClr val="tx1"/>
                </a:solidFill>
                <a:effectLst/>
                <a:latin typeface="Verdana 2" panose="020B0604020202020204" charset="0"/>
                <a:ea typeface="Aptos" panose="020B0004020202020204" pitchFamily="34" charset="0"/>
                <a:cs typeface="Verdana 2" panose="020B0604020202020204" charset="0"/>
              </a:rPr>
              <a:t>:</a:t>
            </a:r>
          </a:p>
          <a:p>
            <a:pPr>
              <a:lnSpc>
                <a:spcPct val="120000"/>
              </a:lnSpc>
              <a:spcAft>
                <a:spcPts val="600"/>
              </a:spcAft>
            </a:pPr>
            <a:endParaRPr lang="en-US" sz="2400" b="1" dirty="0">
              <a:solidFill>
                <a:schemeClr val="tx1"/>
              </a:solidFill>
              <a:effectLst/>
              <a:latin typeface="Verdana 2" panose="020B0604020202020204" charset="0"/>
              <a:ea typeface="Aptos" panose="020B0004020202020204" pitchFamily="34" charset="0"/>
              <a:cs typeface="Verdana 2" panose="020B0604020202020204" charset="0"/>
            </a:endParaRPr>
          </a:p>
          <a:p>
            <a:pPr>
              <a:lnSpc>
                <a:spcPct val="120000"/>
              </a:lnSpc>
              <a:spcAft>
                <a:spcPts val="600"/>
              </a:spcAft>
            </a:pPr>
            <a:r>
              <a:rPr lang="en-US" sz="2400" u="sng" dirty="0">
                <a:solidFill>
                  <a:schemeClr val="tx1"/>
                </a:solidFill>
                <a:latin typeface="Verdana 2" panose="020B0604020202020204" charset="0"/>
                <a:ea typeface="Aptos" panose="020B0004020202020204" pitchFamily="34" charset="0"/>
                <a:cs typeface="Verdana 2" panose="020B0604020202020204" charset="0"/>
              </a:rPr>
              <a:t>Subventions :</a:t>
            </a:r>
            <a:r>
              <a:rPr lang="en-US" sz="2400" dirty="0">
                <a:solidFill>
                  <a:schemeClr val="tx1"/>
                </a:solidFill>
                <a:latin typeface="Verdana 2" panose="020B0604020202020204" charset="0"/>
                <a:ea typeface="Aptos" panose="020B0004020202020204" pitchFamily="34" charset="0"/>
                <a:cs typeface="Verdana 2" panose="020B0604020202020204" charset="0"/>
              </a:rPr>
              <a:t> </a:t>
            </a:r>
            <a:r>
              <a:rPr lang="fr-BE" sz="2400" dirty="0">
                <a:solidFill>
                  <a:schemeClr val="tx1"/>
                </a:solidFill>
                <a:latin typeface="Verdana 2" panose="020B0604020202020204" charset="0"/>
                <a:cs typeface="Verdana 2" panose="020B0604020202020204" charset="0"/>
              </a:rPr>
              <a:t>Les subventions sont régulièrement utilisé pour le financement de start-ups ou de PME circulaires. Ces subventions sont utiles pour des projets à risque. Elles peuvent recueillir des fonds de bailleurs de fonds, fondation, d’entreprises privés ou un mélange via des financements mixtes. </a:t>
            </a:r>
          </a:p>
          <a:p>
            <a:pPr>
              <a:lnSpc>
                <a:spcPct val="120000"/>
              </a:lnSpc>
              <a:spcAft>
                <a:spcPts val="600"/>
              </a:spcAft>
            </a:pPr>
            <a:endParaRPr lang="fr-BE" sz="2400" dirty="0">
              <a:solidFill>
                <a:schemeClr val="tx1"/>
              </a:solidFill>
              <a:latin typeface="Verdana 2" panose="020B0604020202020204" charset="0"/>
              <a:cs typeface="Verdana 2" panose="020B0604020202020204" charset="0"/>
            </a:endParaRPr>
          </a:p>
          <a:p>
            <a:pPr>
              <a:lnSpc>
                <a:spcPct val="120000"/>
              </a:lnSpc>
              <a:spcAft>
                <a:spcPts val="600"/>
              </a:spcAft>
            </a:pPr>
            <a:r>
              <a:rPr lang="fr-BE" sz="2400" u="sng" dirty="0">
                <a:solidFill>
                  <a:schemeClr val="tx1"/>
                </a:solidFill>
                <a:latin typeface="Verdana 2" panose="020B0604020202020204" charset="0"/>
                <a:cs typeface="Verdana 2" panose="020B0604020202020204" charset="0"/>
              </a:rPr>
              <a:t>Garanties </a:t>
            </a:r>
            <a:r>
              <a:rPr lang="en-US" sz="2400" u="sng" dirty="0">
                <a:solidFill>
                  <a:schemeClr val="tx1"/>
                </a:solidFill>
                <a:latin typeface="Verdana 2" panose="020B0604020202020204" charset="0"/>
                <a:cs typeface="Verdana 2" panose="020B0604020202020204" charset="0"/>
              </a:rPr>
              <a:t>: </a:t>
            </a:r>
            <a:r>
              <a:rPr lang="fr-FR" sz="2400" dirty="0">
                <a:solidFill>
                  <a:schemeClr val="tx1"/>
                </a:solidFill>
                <a:latin typeface="Verdana 2" panose="020B0604020202020204" charset="0"/>
                <a:cs typeface="Verdana 2" panose="020B0604020202020204" charset="0"/>
              </a:rPr>
              <a:t>Taux d’intérêt très élevé pour les initiatives circulaires et bleues car des projets jugés comme à haut risque. Les Banques de Développement peuvent offrir des garanties aux banques et micro-institutions pour qu’elles offrent des taux plus faibles. </a:t>
            </a:r>
            <a:endParaRPr lang="en-BE" sz="2400" dirty="0">
              <a:solidFill>
                <a:schemeClr val="tx1"/>
              </a:solidFill>
              <a:latin typeface="Verdana 2" panose="020B0604020202020204" charset="0"/>
              <a:cs typeface="Verdana 2" panose="020B0604020202020204" charset="0"/>
            </a:endParaRPr>
          </a:p>
        </p:txBody>
      </p:sp>
      <p:sp>
        <p:nvSpPr>
          <p:cNvPr id="6" name="Freeform 7">
            <a:extLst>
              <a:ext uri="{FF2B5EF4-FFF2-40B4-BE49-F238E27FC236}">
                <a16:creationId xmlns:a16="http://schemas.microsoft.com/office/drawing/2014/main" id="{FB5C246C-53F4-B4B4-F75D-ABBE4914935F}"/>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7" name="Freeform 8">
            <a:extLst>
              <a:ext uri="{FF2B5EF4-FFF2-40B4-BE49-F238E27FC236}">
                <a16:creationId xmlns:a16="http://schemas.microsoft.com/office/drawing/2014/main" id="{3132264F-D225-5673-8EAE-4AB30C5232BD}"/>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7175391C-D1A8-4F39-95B1-02658EEF9A53}"/>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9" name="Straight Connector 8">
            <a:extLst>
              <a:ext uri="{FF2B5EF4-FFF2-40B4-BE49-F238E27FC236}">
                <a16:creationId xmlns:a16="http://schemas.microsoft.com/office/drawing/2014/main" id="{DD7BD506-A74D-7F6A-D0C9-6D49ED5E4630}"/>
              </a:ext>
            </a:extLst>
          </p:cNvPr>
          <p:cNvCxnSpPr>
            <a:cxnSpLocks/>
          </p:cNvCxnSpPr>
          <p:nvPr/>
        </p:nvCxnSpPr>
        <p:spPr>
          <a:xfrm>
            <a:off x="1523998" y="22479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413F1DE3-1316-BC44-DC1E-3791571B844B}"/>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19</a:t>
            </a:r>
          </a:p>
        </p:txBody>
      </p:sp>
    </p:spTree>
    <p:extLst>
      <p:ext uri="{BB962C8B-B14F-4D97-AF65-F5344CB8AC3E}">
        <p14:creationId xmlns:p14="http://schemas.microsoft.com/office/powerpoint/2010/main" val="164182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979FD-0E8B-50A3-D91F-EEED506CC319}"/>
            </a:ext>
          </a:extLst>
        </p:cNvPr>
        <p:cNvGrpSpPr/>
        <p:nvPr/>
      </p:nvGrpSpPr>
      <p:grpSpPr>
        <a:xfrm>
          <a:off x="0" y="0"/>
          <a:ext cx="0" cy="0"/>
          <a:chOff x="0" y="0"/>
          <a:chExt cx="0" cy="0"/>
        </a:xfrm>
      </p:grpSpPr>
      <p:sp>
        <p:nvSpPr>
          <p:cNvPr id="3" name="Espace réservé du contenu 5">
            <a:extLst>
              <a:ext uri="{FF2B5EF4-FFF2-40B4-BE49-F238E27FC236}">
                <a16:creationId xmlns:a16="http://schemas.microsoft.com/office/drawing/2014/main" id="{43A75993-F72A-C854-5BB7-0BEAC5E7A070}"/>
              </a:ext>
            </a:extLst>
          </p:cNvPr>
          <p:cNvSpPr>
            <a:spLocks noGrp="1"/>
          </p:cNvSpPr>
          <p:nvPr>
            <p:ph idx="1"/>
          </p:nvPr>
        </p:nvSpPr>
        <p:spPr>
          <a:xfrm>
            <a:off x="1523998" y="2842253"/>
            <a:ext cx="14554201" cy="5577845"/>
          </a:xfrm>
        </p:spPr>
        <p:txBody>
          <a:bodyPr>
            <a:normAutofit fontScale="92500" lnSpcReduction="10000"/>
          </a:bodyPr>
          <a:lstStyle/>
          <a:p>
            <a:pPr marL="57150" indent="0">
              <a:buNone/>
            </a:pPr>
            <a:r>
              <a:rPr lang="fr-BE" dirty="0">
                <a:latin typeface="Verdana 2" panose="020B0604020202020204" charset="0"/>
                <a:cs typeface="Verdana 2" panose="020B0604020202020204" charset="0"/>
              </a:rPr>
              <a:t>Via ce fond, la COI pourrait </a:t>
            </a:r>
            <a:r>
              <a:rPr lang="en-US" dirty="0">
                <a:latin typeface="Verdana 2" panose="020B0604020202020204" charset="0"/>
                <a:cs typeface="Verdana 2" panose="020B0604020202020204" charset="0"/>
              </a:rPr>
              <a:t>: </a:t>
            </a:r>
          </a:p>
          <a:p>
            <a:pPr marL="57150" indent="0">
              <a:buNone/>
            </a:pPr>
            <a:endParaRPr lang="en-US" dirty="0">
              <a:latin typeface="Verdana 2" panose="020B0604020202020204" charset="0"/>
              <a:cs typeface="Verdana 2" panose="020B0604020202020204" charset="0"/>
            </a:endParaRPr>
          </a:p>
          <a:p>
            <a:pPr marL="514350" indent="-457200"/>
            <a:r>
              <a:rPr lang="en-US" dirty="0">
                <a:latin typeface="Verdana 2" panose="020B0604020202020204" charset="0"/>
                <a:cs typeface="Verdana 2" panose="020B0604020202020204" charset="0"/>
              </a:rPr>
              <a:t>Engager des </a:t>
            </a:r>
            <a:r>
              <a:rPr lang="en-US" dirty="0" err="1">
                <a:latin typeface="Verdana 2" panose="020B0604020202020204" charset="0"/>
                <a:cs typeface="Verdana 2" panose="020B0604020202020204" charset="0"/>
              </a:rPr>
              <a:t>partenariats</a:t>
            </a:r>
            <a:r>
              <a:rPr lang="en-US" dirty="0">
                <a:latin typeface="Verdana 2" panose="020B0604020202020204" charset="0"/>
                <a:cs typeface="Verdana 2" panose="020B0604020202020204" charset="0"/>
              </a:rPr>
              <a:t> avec le </a:t>
            </a:r>
            <a:r>
              <a:rPr lang="fr-FR" dirty="0">
                <a:latin typeface="Verdana 2" panose="020B0604020202020204" charset="0"/>
                <a:cs typeface="Verdana 2" panose="020B0604020202020204" charset="0"/>
              </a:rPr>
              <a:t>PNUD, le PNUE, la GIZ, l’AFD, la JICA et CAP Business Océan Indien pour l’offre de subventions.</a:t>
            </a:r>
          </a:p>
          <a:p>
            <a:pPr marL="57150" indent="0">
              <a:buNone/>
            </a:pPr>
            <a:endParaRPr lang="fr-FR" dirty="0">
              <a:latin typeface="Verdana 2" panose="020B0604020202020204" charset="0"/>
              <a:cs typeface="Verdana 2" panose="020B0604020202020204" charset="0"/>
            </a:endParaRPr>
          </a:p>
          <a:p>
            <a:pPr marL="514350" indent="-457200"/>
            <a:r>
              <a:rPr lang="fr-FR" dirty="0">
                <a:latin typeface="Verdana 2" panose="020B0604020202020204" charset="0"/>
                <a:cs typeface="Verdana 2" panose="020B0604020202020204" charset="0"/>
              </a:rPr>
              <a:t>Engager les acteurs privés dans ces subventions ou dans l’offre de prêts pour des projets d’infrastructures ou des projets plus matures avec l’implication de la BEI</a:t>
            </a:r>
          </a:p>
          <a:p>
            <a:pPr marL="57150" indent="0">
              <a:buNone/>
            </a:pPr>
            <a:endParaRPr lang="fr-FR" dirty="0">
              <a:latin typeface="Verdana 2" panose="020B0604020202020204" charset="0"/>
              <a:cs typeface="Verdana 2" panose="020B0604020202020204" charset="0"/>
            </a:endParaRPr>
          </a:p>
          <a:p>
            <a:pPr marL="514350" indent="-457200"/>
            <a:r>
              <a:rPr lang="en-US" dirty="0" err="1">
                <a:latin typeface="Verdana 2" panose="020B0604020202020204" charset="0"/>
                <a:cs typeface="Verdana 2" panose="020B0604020202020204" charset="0"/>
              </a:rPr>
              <a:t>Soutenir</a:t>
            </a:r>
            <a:r>
              <a:rPr lang="en-US" dirty="0">
                <a:latin typeface="Verdana 2" panose="020B0604020202020204" charset="0"/>
                <a:cs typeface="Verdana 2" panose="020B0604020202020204" charset="0"/>
              </a:rPr>
              <a:t> le </a:t>
            </a:r>
            <a:r>
              <a:rPr lang="en-US" dirty="0" err="1">
                <a:latin typeface="Verdana 2" panose="020B0604020202020204" charset="0"/>
                <a:cs typeface="Verdana 2" panose="020B0604020202020204" charset="0"/>
              </a:rPr>
              <a:t>développement</a:t>
            </a:r>
            <a:r>
              <a:rPr lang="en-US" dirty="0">
                <a:latin typeface="Verdana 2" panose="020B0604020202020204" charset="0"/>
                <a:cs typeface="Verdana 2" panose="020B0604020202020204" charset="0"/>
              </a:rPr>
              <a:t> de </a:t>
            </a:r>
            <a:r>
              <a:rPr lang="en-US" dirty="0" err="1">
                <a:latin typeface="Verdana 2" panose="020B0604020202020204" charset="0"/>
                <a:cs typeface="Verdana 2" panose="020B0604020202020204" charset="0"/>
              </a:rPr>
              <a:t>partenariats</a:t>
            </a:r>
            <a:r>
              <a:rPr lang="en-US" dirty="0">
                <a:latin typeface="Verdana 2" panose="020B0604020202020204" charset="0"/>
                <a:cs typeface="Verdana 2" panose="020B0604020202020204" charset="0"/>
              </a:rPr>
              <a:t> entre la BAD et des </a:t>
            </a:r>
            <a:r>
              <a:rPr lang="en-US" dirty="0" err="1">
                <a:latin typeface="Verdana 2" panose="020B0604020202020204" charset="0"/>
                <a:cs typeface="Verdana 2" panose="020B0604020202020204" charset="0"/>
              </a:rPr>
              <a:t>banques</a:t>
            </a:r>
            <a:r>
              <a:rPr lang="en-US" dirty="0">
                <a:latin typeface="Verdana 2" panose="020B0604020202020204" charset="0"/>
                <a:cs typeface="Verdana 2" panose="020B0604020202020204" charset="0"/>
              </a:rPr>
              <a:t> </a:t>
            </a:r>
            <a:r>
              <a:rPr lang="en-US" dirty="0" err="1">
                <a:latin typeface="Verdana 2" panose="020B0604020202020204" charset="0"/>
                <a:cs typeface="Verdana 2" panose="020B0604020202020204" charset="0"/>
              </a:rPr>
              <a:t>commerciales</a:t>
            </a:r>
            <a:r>
              <a:rPr lang="en-US" dirty="0">
                <a:latin typeface="Verdana 2" panose="020B0604020202020204" charset="0"/>
                <a:cs typeface="Verdana 2" panose="020B0604020202020204" charset="0"/>
              </a:rPr>
              <a:t> </a:t>
            </a:r>
            <a:r>
              <a:rPr lang="en-US" dirty="0" err="1">
                <a:latin typeface="Verdana 2" panose="020B0604020202020204" charset="0"/>
                <a:cs typeface="Verdana 2" panose="020B0604020202020204" charset="0"/>
              </a:rPr>
              <a:t>ou</a:t>
            </a:r>
            <a:r>
              <a:rPr lang="en-US" dirty="0">
                <a:latin typeface="Verdana 2" panose="020B0604020202020204" charset="0"/>
                <a:cs typeface="Verdana 2" panose="020B0604020202020204" charset="0"/>
              </a:rPr>
              <a:t> institutions de microfinance pour des </a:t>
            </a:r>
            <a:r>
              <a:rPr lang="en-US" dirty="0" err="1">
                <a:latin typeface="Verdana 2" panose="020B0604020202020204" charset="0"/>
                <a:cs typeface="Verdana 2" panose="020B0604020202020204" charset="0"/>
              </a:rPr>
              <a:t>garanties</a:t>
            </a:r>
            <a:r>
              <a:rPr lang="en-US" dirty="0">
                <a:latin typeface="Verdana 2" panose="020B0604020202020204" charset="0"/>
                <a:cs typeface="Verdana 2" panose="020B0604020202020204" charset="0"/>
              </a:rPr>
              <a:t> sur des </a:t>
            </a:r>
            <a:r>
              <a:rPr lang="en-US" dirty="0" err="1">
                <a:latin typeface="Verdana 2" panose="020B0604020202020204" charset="0"/>
                <a:cs typeface="Verdana 2" panose="020B0604020202020204" charset="0"/>
              </a:rPr>
              <a:t>prêts</a:t>
            </a:r>
            <a:r>
              <a:rPr lang="en-US" dirty="0">
                <a:latin typeface="Verdana 2" panose="020B0604020202020204" charset="0"/>
                <a:cs typeface="Verdana 2" panose="020B0604020202020204" charset="0"/>
              </a:rPr>
              <a:t> à </a:t>
            </a:r>
            <a:r>
              <a:rPr lang="en-US" dirty="0" err="1">
                <a:latin typeface="Verdana 2" panose="020B0604020202020204" charset="0"/>
                <a:cs typeface="Verdana 2" panose="020B0604020202020204" charset="0"/>
              </a:rPr>
              <a:t>taux</a:t>
            </a:r>
            <a:r>
              <a:rPr lang="en-US" dirty="0">
                <a:latin typeface="Verdana 2" panose="020B0604020202020204" charset="0"/>
                <a:cs typeface="Verdana 2" panose="020B0604020202020204" charset="0"/>
              </a:rPr>
              <a:t> </a:t>
            </a:r>
            <a:r>
              <a:rPr lang="en-US" dirty="0" err="1">
                <a:latin typeface="Verdana 2" panose="020B0604020202020204" charset="0"/>
                <a:cs typeface="Verdana 2" panose="020B0604020202020204" charset="0"/>
              </a:rPr>
              <a:t>faibles</a:t>
            </a:r>
            <a:r>
              <a:rPr lang="en-US" dirty="0">
                <a:latin typeface="Verdana 2" panose="020B0604020202020204" charset="0"/>
                <a:cs typeface="Verdana 2" panose="020B0604020202020204" charset="0"/>
              </a:rPr>
              <a:t> pour des initiatives </a:t>
            </a:r>
            <a:r>
              <a:rPr lang="en-US" dirty="0" err="1">
                <a:latin typeface="Verdana 2" panose="020B0604020202020204" charset="0"/>
                <a:cs typeface="Verdana 2" panose="020B0604020202020204" charset="0"/>
              </a:rPr>
              <a:t>bleues</a:t>
            </a:r>
            <a:r>
              <a:rPr lang="en-US" dirty="0">
                <a:latin typeface="Verdana 2" panose="020B0604020202020204" charset="0"/>
                <a:cs typeface="Verdana 2" panose="020B0604020202020204" charset="0"/>
              </a:rPr>
              <a:t> et/</a:t>
            </a:r>
            <a:r>
              <a:rPr lang="en-US" dirty="0" err="1">
                <a:latin typeface="Verdana 2" panose="020B0604020202020204" charset="0"/>
                <a:cs typeface="Verdana 2" panose="020B0604020202020204" charset="0"/>
              </a:rPr>
              <a:t>ou</a:t>
            </a:r>
            <a:r>
              <a:rPr lang="en-US" dirty="0">
                <a:latin typeface="Verdana 2" panose="020B0604020202020204" charset="0"/>
                <a:cs typeface="Verdana 2" panose="020B0604020202020204" charset="0"/>
              </a:rPr>
              <a:t> </a:t>
            </a:r>
            <a:r>
              <a:rPr lang="en-US" dirty="0" err="1">
                <a:latin typeface="Verdana 2" panose="020B0604020202020204" charset="0"/>
                <a:cs typeface="Verdana 2" panose="020B0604020202020204" charset="0"/>
              </a:rPr>
              <a:t>circulaires</a:t>
            </a:r>
            <a:endParaRPr lang="en-US" dirty="0">
              <a:latin typeface="Verdana 2" panose="020B0604020202020204" charset="0"/>
              <a:cs typeface="Verdana 2" panose="020B0604020202020204" charset="0"/>
            </a:endParaRPr>
          </a:p>
        </p:txBody>
      </p:sp>
      <p:sp>
        <p:nvSpPr>
          <p:cNvPr id="2" name="Freeform 7">
            <a:extLst>
              <a:ext uri="{FF2B5EF4-FFF2-40B4-BE49-F238E27FC236}">
                <a16:creationId xmlns:a16="http://schemas.microsoft.com/office/drawing/2014/main" id="{2D1980CE-81FA-D67D-90A3-BF43FB76C58C}"/>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ED3E2572-FAD4-1588-2AC7-39E7D4D9975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80EBC850-CDEB-A64A-9F22-4E80BAAF047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8" name="Straight Connector 7">
            <a:extLst>
              <a:ext uri="{FF2B5EF4-FFF2-40B4-BE49-F238E27FC236}">
                <a16:creationId xmlns:a16="http://schemas.microsoft.com/office/drawing/2014/main" id="{4408021B-57D8-94DF-A53E-017C6CE11727}"/>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20">
            <a:extLst>
              <a:ext uri="{FF2B5EF4-FFF2-40B4-BE49-F238E27FC236}">
                <a16:creationId xmlns:a16="http://schemas.microsoft.com/office/drawing/2014/main" id="{7BE8F02E-5634-4B47-0AA7-5571314F1C4D}"/>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20</a:t>
            </a:r>
          </a:p>
        </p:txBody>
      </p:sp>
      <p:sp>
        <p:nvSpPr>
          <p:cNvPr id="13" name="Titre 1">
            <a:extLst>
              <a:ext uri="{FF2B5EF4-FFF2-40B4-BE49-F238E27FC236}">
                <a16:creationId xmlns:a16="http://schemas.microsoft.com/office/drawing/2014/main" id="{E058BD87-852C-57C9-69E7-77F823AE5901}"/>
              </a:ext>
            </a:extLst>
          </p:cNvPr>
          <p:cNvSpPr>
            <a:spLocks noGrp="1"/>
          </p:cNvSpPr>
          <p:nvPr>
            <p:ph type="title"/>
          </p:nvPr>
        </p:nvSpPr>
        <p:spPr>
          <a:xfrm>
            <a:off x="4686299" y="532305"/>
            <a:ext cx="8229600"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Fond régional pour l’économie bleue et circulaire</a:t>
            </a:r>
            <a:endParaRPr lang="en-BE" dirty="0"/>
          </a:p>
        </p:txBody>
      </p:sp>
    </p:spTree>
    <p:extLst>
      <p:ext uri="{BB962C8B-B14F-4D97-AF65-F5344CB8AC3E}">
        <p14:creationId xmlns:p14="http://schemas.microsoft.com/office/powerpoint/2010/main" val="850750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4A612-B698-A39C-EB3E-96CDCEE07DC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F351A42-EFDF-A4BD-72B0-DFDC1B356997}"/>
              </a:ext>
            </a:extLst>
          </p:cNvPr>
          <p:cNvGrpSpPr/>
          <p:nvPr/>
        </p:nvGrpSpPr>
        <p:grpSpPr>
          <a:xfrm>
            <a:off x="595640" y="1169194"/>
            <a:ext cx="2854888" cy="7892529"/>
            <a:chOff x="0" y="0"/>
            <a:chExt cx="1906073" cy="5269469"/>
          </a:xfrm>
        </p:grpSpPr>
        <p:sp>
          <p:nvSpPr>
            <p:cNvPr id="3" name="Freeform 3">
              <a:extLst>
                <a:ext uri="{FF2B5EF4-FFF2-40B4-BE49-F238E27FC236}">
                  <a16:creationId xmlns:a16="http://schemas.microsoft.com/office/drawing/2014/main" id="{14556E8B-7878-217A-1BB2-B6D8D52C1391}"/>
                </a:ext>
              </a:extLst>
            </p:cNvPr>
            <p:cNvSpPr/>
            <p:nvPr/>
          </p:nvSpPr>
          <p:spPr>
            <a:xfrm>
              <a:off x="6350" y="6350"/>
              <a:ext cx="1893373" cy="5256769"/>
            </a:xfrm>
            <a:custGeom>
              <a:avLst/>
              <a:gdLst/>
              <a:ahLst/>
              <a:cxnLst/>
              <a:rect l="l" t="t" r="r" b="b"/>
              <a:pathLst>
                <a:path w="1893373" h="5256769">
                  <a:moveTo>
                    <a:pt x="0" y="0"/>
                  </a:moveTo>
                  <a:lnTo>
                    <a:pt x="1893373" y="0"/>
                  </a:lnTo>
                  <a:lnTo>
                    <a:pt x="1893373" y="5256769"/>
                  </a:lnTo>
                  <a:lnTo>
                    <a:pt x="0" y="5256769"/>
                  </a:lnTo>
                  <a:close/>
                </a:path>
              </a:pathLst>
            </a:custGeom>
            <a:solidFill>
              <a:srgbClr val="FDFEFD"/>
            </a:solidFill>
          </p:spPr>
          <p:txBody>
            <a:bodyPr/>
            <a:lstStyle/>
            <a:p>
              <a:endParaRPr lang="LID4096"/>
            </a:p>
          </p:txBody>
        </p:sp>
        <p:sp>
          <p:nvSpPr>
            <p:cNvPr id="4" name="Freeform 4">
              <a:extLst>
                <a:ext uri="{FF2B5EF4-FFF2-40B4-BE49-F238E27FC236}">
                  <a16:creationId xmlns:a16="http://schemas.microsoft.com/office/drawing/2014/main" id="{19941B4F-6A29-AE81-16F4-53ACA24AA26E}"/>
                </a:ext>
              </a:extLst>
            </p:cNvPr>
            <p:cNvSpPr/>
            <p:nvPr/>
          </p:nvSpPr>
          <p:spPr>
            <a:xfrm>
              <a:off x="0" y="0"/>
              <a:ext cx="1906073" cy="5269469"/>
            </a:xfrm>
            <a:custGeom>
              <a:avLst/>
              <a:gdLst/>
              <a:ahLst/>
              <a:cxnLst/>
              <a:rect l="l" t="t" r="r" b="b"/>
              <a:pathLst>
                <a:path w="1906073" h="5269469">
                  <a:moveTo>
                    <a:pt x="6350" y="5269469"/>
                  </a:moveTo>
                  <a:lnTo>
                    <a:pt x="0" y="5269469"/>
                  </a:lnTo>
                  <a:lnTo>
                    <a:pt x="0" y="0"/>
                  </a:lnTo>
                  <a:lnTo>
                    <a:pt x="1906073" y="0"/>
                  </a:lnTo>
                  <a:lnTo>
                    <a:pt x="1906073" y="5269469"/>
                  </a:lnTo>
                  <a:lnTo>
                    <a:pt x="6350" y="5269469"/>
                  </a:lnTo>
                  <a:close/>
                  <a:moveTo>
                    <a:pt x="12700" y="12700"/>
                  </a:moveTo>
                  <a:lnTo>
                    <a:pt x="12700" y="5256769"/>
                  </a:lnTo>
                  <a:lnTo>
                    <a:pt x="1893373" y="5256769"/>
                  </a:lnTo>
                  <a:lnTo>
                    <a:pt x="1893373" y="12700"/>
                  </a:lnTo>
                  <a:lnTo>
                    <a:pt x="12700" y="12700"/>
                  </a:lnTo>
                  <a:close/>
                </a:path>
              </a:pathLst>
            </a:custGeom>
            <a:solidFill>
              <a:srgbClr val="F6983C"/>
            </a:solidFill>
          </p:spPr>
          <p:txBody>
            <a:bodyPr/>
            <a:lstStyle/>
            <a:p>
              <a:endParaRPr lang="LID4096"/>
            </a:p>
          </p:txBody>
        </p:sp>
        <p:sp>
          <p:nvSpPr>
            <p:cNvPr id="5" name="Freeform 5">
              <a:extLst>
                <a:ext uri="{FF2B5EF4-FFF2-40B4-BE49-F238E27FC236}">
                  <a16:creationId xmlns:a16="http://schemas.microsoft.com/office/drawing/2014/main" id="{92F9DEF6-1FF0-74B0-2C29-3A161C22163C}"/>
                </a:ext>
              </a:extLst>
            </p:cNvPr>
            <p:cNvSpPr/>
            <p:nvPr/>
          </p:nvSpPr>
          <p:spPr>
            <a:xfrm>
              <a:off x="139700" y="140970"/>
              <a:ext cx="1625403" cy="4988799"/>
            </a:xfrm>
            <a:custGeom>
              <a:avLst/>
              <a:gdLst/>
              <a:ahLst/>
              <a:cxnLst/>
              <a:rect l="l" t="t" r="r" b="b"/>
              <a:pathLst>
                <a:path w="1625403" h="4988799">
                  <a:moveTo>
                    <a:pt x="0" y="0"/>
                  </a:moveTo>
                  <a:lnTo>
                    <a:pt x="1625403" y="0"/>
                  </a:lnTo>
                  <a:lnTo>
                    <a:pt x="1625403" y="4988799"/>
                  </a:lnTo>
                  <a:lnTo>
                    <a:pt x="0" y="4988799"/>
                  </a:lnTo>
                  <a:close/>
                </a:path>
              </a:pathLst>
            </a:custGeom>
            <a:solidFill>
              <a:srgbClr val="FFFFFF"/>
            </a:solidFill>
          </p:spPr>
          <p:txBody>
            <a:bodyPr/>
            <a:lstStyle/>
            <a:p>
              <a:endParaRPr lang="LID4096"/>
            </a:p>
          </p:txBody>
        </p:sp>
      </p:grpSp>
      <p:grpSp>
        <p:nvGrpSpPr>
          <p:cNvPr id="6" name="Group 6">
            <a:extLst>
              <a:ext uri="{FF2B5EF4-FFF2-40B4-BE49-F238E27FC236}">
                <a16:creationId xmlns:a16="http://schemas.microsoft.com/office/drawing/2014/main" id="{81A4CD5B-70A7-6EE2-72A7-ECC111DBFA8A}"/>
              </a:ext>
            </a:extLst>
          </p:cNvPr>
          <p:cNvGrpSpPr/>
          <p:nvPr/>
        </p:nvGrpSpPr>
        <p:grpSpPr>
          <a:xfrm>
            <a:off x="3806267" y="1169194"/>
            <a:ext cx="14041812" cy="7892529"/>
            <a:chOff x="0" y="0"/>
            <a:chExt cx="5566667" cy="3128875"/>
          </a:xfrm>
        </p:grpSpPr>
        <p:sp>
          <p:nvSpPr>
            <p:cNvPr id="7" name="Freeform 7">
              <a:extLst>
                <a:ext uri="{FF2B5EF4-FFF2-40B4-BE49-F238E27FC236}">
                  <a16:creationId xmlns:a16="http://schemas.microsoft.com/office/drawing/2014/main" id="{E90ED980-F5B3-F551-1780-1093AACE9F2C}"/>
                </a:ext>
              </a:extLst>
            </p:cNvPr>
            <p:cNvSpPr/>
            <p:nvPr/>
          </p:nvSpPr>
          <p:spPr>
            <a:xfrm>
              <a:off x="0" y="0"/>
              <a:ext cx="5566667" cy="3128875"/>
            </a:xfrm>
            <a:custGeom>
              <a:avLst/>
              <a:gdLst/>
              <a:ahLst/>
              <a:cxnLst/>
              <a:rect l="l" t="t" r="r" b="b"/>
              <a:pathLst>
                <a:path w="5566667" h="3128875">
                  <a:moveTo>
                    <a:pt x="0" y="0"/>
                  </a:moveTo>
                  <a:lnTo>
                    <a:pt x="5566667" y="0"/>
                  </a:lnTo>
                  <a:lnTo>
                    <a:pt x="5566667" y="3128875"/>
                  </a:lnTo>
                  <a:lnTo>
                    <a:pt x="0" y="3128875"/>
                  </a:lnTo>
                  <a:close/>
                </a:path>
              </a:pathLst>
            </a:custGeom>
            <a:solidFill>
              <a:srgbClr val="21B0C3"/>
            </a:solidFill>
          </p:spPr>
          <p:txBody>
            <a:bodyPr/>
            <a:lstStyle/>
            <a:p>
              <a:endParaRPr lang="LID4096"/>
            </a:p>
          </p:txBody>
        </p:sp>
      </p:grpSp>
      <p:sp>
        <p:nvSpPr>
          <p:cNvPr id="8" name="Freeform 8">
            <a:extLst>
              <a:ext uri="{FF2B5EF4-FFF2-40B4-BE49-F238E27FC236}">
                <a16:creationId xmlns:a16="http://schemas.microsoft.com/office/drawing/2014/main" id="{3BBA96A1-D85F-60D7-9533-6658023DB54D}"/>
              </a:ext>
            </a:extLst>
          </p:cNvPr>
          <p:cNvSpPr/>
          <p:nvPr/>
        </p:nvSpPr>
        <p:spPr>
          <a:xfrm>
            <a:off x="1106782" y="9202217"/>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a:extLst>
              <a:ext uri="{FF2B5EF4-FFF2-40B4-BE49-F238E27FC236}">
                <a16:creationId xmlns:a16="http://schemas.microsoft.com/office/drawing/2014/main" id="{EA5AF755-3A96-A479-B078-6EB4D1E784C1}"/>
              </a:ext>
            </a:extLst>
          </p:cNvPr>
          <p:cNvSpPr/>
          <p:nvPr/>
        </p:nvSpPr>
        <p:spPr>
          <a:xfrm>
            <a:off x="4522352" y="9202217"/>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a:extLst>
              <a:ext uri="{FF2B5EF4-FFF2-40B4-BE49-F238E27FC236}">
                <a16:creationId xmlns:a16="http://schemas.microsoft.com/office/drawing/2014/main" id="{4DDE9D8A-D921-D8D3-6A7B-59D5059BC7E0}"/>
              </a:ext>
            </a:extLst>
          </p:cNvPr>
          <p:cNvSpPr/>
          <p:nvPr/>
        </p:nvSpPr>
        <p:spPr>
          <a:xfrm>
            <a:off x="3450528" y="9202217"/>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1" name="TextBox 11">
            <a:extLst>
              <a:ext uri="{FF2B5EF4-FFF2-40B4-BE49-F238E27FC236}">
                <a16:creationId xmlns:a16="http://schemas.microsoft.com/office/drawing/2014/main" id="{DE78C0BA-2A87-F1F6-3F6B-B5CB9F6DF962}"/>
              </a:ext>
            </a:extLst>
          </p:cNvPr>
          <p:cNvSpPr txBox="1"/>
          <p:nvPr/>
        </p:nvSpPr>
        <p:spPr>
          <a:xfrm>
            <a:off x="430846" y="1082096"/>
            <a:ext cx="3051285" cy="7710124"/>
          </a:xfrm>
          <a:prstGeom prst="rect">
            <a:avLst/>
          </a:prstGeom>
        </p:spPr>
        <p:txBody>
          <a:bodyPr lIns="0" tIns="0" rIns="0" bIns="0" rtlCol="0" anchor="t">
            <a:spAutoFit/>
          </a:bodyPr>
          <a:lstStyle/>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11h30 - 12h30 </a:t>
            </a:r>
          </a:p>
          <a:p>
            <a:pPr algn="ctr">
              <a:lnSpc>
                <a:spcPts val="6088"/>
              </a:lnSpc>
            </a:pPr>
            <a:endParaRPr lang="en-US" sz="2844"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12h30 - 13h00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Ultra-Bold"/>
              </a:rPr>
              <a:t>13h00</a:t>
            </a: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- 14h00 </a:t>
            </a:r>
            <a:r>
              <a:rPr lang="en-US" sz="2844" b="1" dirty="0" err="1">
                <a:solidFill>
                  <a:srgbClr val="F6983C"/>
                </a:solidFill>
                <a:latin typeface="Verdana 2" panose="020B0604020202020204" charset="0"/>
                <a:ea typeface="Verdana 2" panose="020B0604020202020204" charset="0"/>
                <a:cs typeface="Verdana 2" panose="020B0604020202020204" charset="0"/>
                <a:sym typeface="Muli Ultra-Bold"/>
              </a:rPr>
              <a:t>14h00</a:t>
            </a: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- 14h30</a:t>
            </a:r>
          </a:p>
          <a:p>
            <a:pPr algn="ctr">
              <a:lnSpc>
                <a:spcPts val="6088"/>
              </a:lnSpc>
            </a:pPr>
            <a:endParaRPr lang="en-US" sz="2844" b="1" dirty="0">
              <a:solidFill>
                <a:srgbClr val="F6983C"/>
              </a:solidFill>
              <a:latin typeface="Verdana 2" panose="020B0604020202020204" charset="0"/>
              <a:ea typeface="Verdana 2" panose="020B0604020202020204" charset="0"/>
              <a:cs typeface="Verdana 2" panose="020B0604020202020204" charset="0"/>
              <a:sym typeface="Muli Ultra-Bold"/>
            </a:endParaRP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14h30 - 14h45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14h45 - 15h15</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 </a:t>
            </a:r>
          </a:p>
          <a:p>
            <a:pPr algn="ctr">
              <a:lnSpc>
                <a:spcPts val="6088"/>
              </a:lnSpc>
            </a:pPr>
            <a:r>
              <a:rPr lang="en-US" sz="2844" b="1" dirty="0">
                <a:solidFill>
                  <a:srgbClr val="F6983C"/>
                </a:solidFill>
                <a:latin typeface="Verdana 2" panose="020B0604020202020204" charset="0"/>
                <a:ea typeface="Verdana 2" panose="020B0604020202020204" charset="0"/>
                <a:cs typeface="Verdana 2" panose="020B0604020202020204" charset="0"/>
                <a:sym typeface="Muli Ultra-Bold"/>
              </a:rPr>
              <a:t>15h15 - 15h45</a:t>
            </a:r>
          </a:p>
        </p:txBody>
      </p:sp>
      <p:sp>
        <p:nvSpPr>
          <p:cNvPr id="12" name="TextBox 12">
            <a:extLst>
              <a:ext uri="{FF2B5EF4-FFF2-40B4-BE49-F238E27FC236}">
                <a16:creationId xmlns:a16="http://schemas.microsoft.com/office/drawing/2014/main" id="{9FC7247A-84FA-B68C-E334-68A7251D489C}"/>
              </a:ext>
            </a:extLst>
          </p:cNvPr>
          <p:cNvSpPr txBox="1"/>
          <p:nvPr/>
        </p:nvSpPr>
        <p:spPr>
          <a:xfrm>
            <a:off x="595640" y="506730"/>
            <a:ext cx="16813438" cy="487313"/>
          </a:xfrm>
          <a:prstGeom prst="rect">
            <a:avLst/>
          </a:prstGeom>
        </p:spPr>
        <p:txBody>
          <a:bodyPr wrap="square"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MARDI 28 JANVIER 2025 - DEUXIÈME JOURNÉE / SUITE </a:t>
            </a:r>
          </a:p>
        </p:txBody>
      </p:sp>
      <p:sp>
        <p:nvSpPr>
          <p:cNvPr id="13" name="TextBox 13">
            <a:extLst>
              <a:ext uri="{FF2B5EF4-FFF2-40B4-BE49-F238E27FC236}">
                <a16:creationId xmlns:a16="http://schemas.microsoft.com/office/drawing/2014/main" id="{5F0F789B-1066-3347-2B7B-AC0C8BDAE8E7}"/>
              </a:ext>
            </a:extLst>
          </p:cNvPr>
          <p:cNvSpPr txBox="1"/>
          <p:nvPr/>
        </p:nvSpPr>
        <p:spPr>
          <a:xfrm>
            <a:off x="4021945" y="1384219"/>
            <a:ext cx="13387133"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Discussions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sur le plan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mobilisation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ressources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le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mécanisme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financement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innovant pour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bleue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4" name="TextBox 14">
            <a:extLst>
              <a:ext uri="{FF2B5EF4-FFF2-40B4-BE49-F238E27FC236}">
                <a16:creationId xmlns:a16="http://schemas.microsoft.com/office/drawing/2014/main" id="{351F4FA2-26DB-53F3-FDF7-80FBB74F6935}"/>
              </a:ext>
            </a:extLst>
          </p:cNvPr>
          <p:cNvSpPr txBox="1"/>
          <p:nvPr/>
        </p:nvSpPr>
        <p:spPr>
          <a:xfrm>
            <a:off x="4031020" y="2876463"/>
            <a:ext cx="9347766" cy="394666"/>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Restitution des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résolutions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travaux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5" name="TextBox 15">
            <a:extLst>
              <a:ext uri="{FF2B5EF4-FFF2-40B4-BE49-F238E27FC236}">
                <a16:creationId xmlns:a16="http://schemas.microsoft.com/office/drawing/2014/main" id="{53761563-83FF-525B-6534-682CD48EF286}"/>
              </a:ext>
            </a:extLst>
          </p:cNvPr>
          <p:cNvSpPr txBox="1"/>
          <p:nvPr/>
        </p:nvSpPr>
        <p:spPr>
          <a:xfrm>
            <a:off x="4031020" y="5972743"/>
            <a:ext cx="4180713" cy="396111"/>
          </a:xfrm>
          <a:prstGeom prst="rect">
            <a:avLst/>
          </a:prstGeom>
        </p:spPr>
        <p:txBody>
          <a:bodyPr lIns="0" tIns="0" rIns="0" bIns="0" rtlCol="0" anchor="t">
            <a:spAutoFit/>
          </a:bodyPr>
          <a:lstStyle/>
          <a:p>
            <a:pPr marL="0" lvl="0" indent="0" algn="l">
              <a:lnSpc>
                <a:spcPts val="3129"/>
              </a:lnSpc>
              <a:spcBef>
                <a:spcPct val="0"/>
              </a:spcBef>
            </a:pP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Questions - </a:t>
            </a:r>
            <a:r>
              <a:rPr lang="en-US" sz="2844" i="1" dirty="0" err="1">
                <a:solidFill>
                  <a:srgbClr val="FDFEFD"/>
                </a:solidFill>
                <a:latin typeface="Verdana 2" panose="020B0604020202020204" charset="0"/>
                <a:ea typeface="Verdana 2" panose="020B0604020202020204" charset="0"/>
                <a:cs typeface="Verdana 2" panose="020B0604020202020204" charset="0"/>
                <a:sym typeface="Muli Italics"/>
              </a:rPr>
              <a:t>réponses</a:t>
            </a:r>
            <a:r>
              <a:rPr lang="en-US" sz="2844" i="1" dirty="0">
                <a:solidFill>
                  <a:srgbClr val="FDFEFD"/>
                </a:solidFill>
                <a:latin typeface="Verdana 2" panose="020B0604020202020204" charset="0"/>
                <a:ea typeface="Verdana 2" panose="020B0604020202020204" charset="0"/>
                <a:cs typeface="Verdana 2" panose="020B0604020202020204" charset="0"/>
                <a:sym typeface="Muli Italics"/>
              </a:rPr>
              <a:t> </a:t>
            </a:r>
          </a:p>
        </p:txBody>
      </p:sp>
      <p:sp>
        <p:nvSpPr>
          <p:cNvPr id="16" name="TextBox 16">
            <a:extLst>
              <a:ext uri="{FF2B5EF4-FFF2-40B4-BE49-F238E27FC236}">
                <a16:creationId xmlns:a16="http://schemas.microsoft.com/office/drawing/2014/main" id="{B349A429-E1D4-79D7-0C5C-EB5B735EDC8B}"/>
              </a:ext>
            </a:extLst>
          </p:cNvPr>
          <p:cNvSpPr txBox="1"/>
          <p:nvPr/>
        </p:nvSpPr>
        <p:spPr>
          <a:xfrm>
            <a:off x="4031020" y="6751014"/>
            <a:ext cx="13826134"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9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Lancement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travail des experts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des États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insulaires</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d'Afrique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l'océan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Indien</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7" name="TextBox 17">
            <a:extLst>
              <a:ext uri="{FF2B5EF4-FFF2-40B4-BE49-F238E27FC236}">
                <a16:creationId xmlns:a16="http://schemas.microsoft.com/office/drawing/2014/main" id="{9B726F55-D549-E537-B749-8CFD24A8D8DE}"/>
              </a:ext>
            </a:extLst>
          </p:cNvPr>
          <p:cNvSpPr txBox="1"/>
          <p:nvPr/>
        </p:nvSpPr>
        <p:spPr>
          <a:xfrm>
            <a:off x="4031020" y="3704737"/>
            <a:ext cx="5130411" cy="396111"/>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6983C"/>
                </a:solidFill>
                <a:latin typeface="Verdana 2" panose="020B0604020202020204" charset="0"/>
                <a:ea typeface="Verdana 2" panose="020B0604020202020204" charset="0"/>
                <a:cs typeface="Verdana 2" panose="020B0604020202020204" charset="0"/>
                <a:sym typeface="Muli Bold"/>
              </a:rPr>
              <a:t>Pause déjeuner </a:t>
            </a:r>
          </a:p>
        </p:txBody>
      </p:sp>
      <p:sp>
        <p:nvSpPr>
          <p:cNvPr id="18" name="TextBox 18">
            <a:extLst>
              <a:ext uri="{FF2B5EF4-FFF2-40B4-BE49-F238E27FC236}">
                <a16:creationId xmlns:a16="http://schemas.microsoft.com/office/drawing/2014/main" id="{80F76A02-B252-7BC9-FEF2-4B257B26FDB4}"/>
              </a:ext>
            </a:extLst>
          </p:cNvPr>
          <p:cNvSpPr txBox="1"/>
          <p:nvPr/>
        </p:nvSpPr>
        <p:spPr>
          <a:xfrm>
            <a:off x="4021945" y="4430496"/>
            <a:ext cx="13826134" cy="795089"/>
          </a:xfrm>
          <a:prstGeom prst="rect">
            <a:avLst/>
          </a:prstGeom>
        </p:spPr>
        <p:txBody>
          <a:bodyPr lIns="0" tIns="0" rIns="0" bIns="0" rtlCol="0" anchor="t">
            <a:spAutoFit/>
          </a:bodyPr>
          <a:lstStyle/>
          <a:p>
            <a:pPr marL="0" lvl="0" indent="0" algn="l">
              <a:lnSpc>
                <a:spcPts val="3129"/>
              </a:lnSpc>
              <a:spcBef>
                <a:spcPct val="0"/>
              </a:spcBef>
            </a:pP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Session 8 :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rôle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d'une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gouvernance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efficace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dans la mise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en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œuvre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l'économie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circulaire</a:t>
            </a:r>
            <a:endParaRPr lang="en-US" sz="2844" b="1" dirty="0">
              <a:solidFill>
                <a:srgbClr val="FDFEFD"/>
              </a:solidFill>
              <a:latin typeface="Verdana 2" panose="020B0604020202020204" charset="0"/>
              <a:ea typeface="Verdana 2" panose="020B0604020202020204" charset="0"/>
              <a:cs typeface="Verdana 2" panose="020B0604020202020204" charset="0"/>
              <a:sym typeface="Muli Bold"/>
            </a:endParaRPr>
          </a:p>
        </p:txBody>
      </p:sp>
      <p:sp>
        <p:nvSpPr>
          <p:cNvPr id="19" name="TextBox 19">
            <a:extLst>
              <a:ext uri="{FF2B5EF4-FFF2-40B4-BE49-F238E27FC236}">
                <a16:creationId xmlns:a16="http://schemas.microsoft.com/office/drawing/2014/main" id="{F47543F7-897A-E0FB-8801-3DE793253CBE}"/>
              </a:ext>
            </a:extLst>
          </p:cNvPr>
          <p:cNvSpPr txBox="1"/>
          <p:nvPr/>
        </p:nvSpPr>
        <p:spPr>
          <a:xfrm>
            <a:off x="4031020" y="8293261"/>
            <a:ext cx="13826134" cy="394666"/>
          </a:xfrm>
          <a:prstGeom prst="rect">
            <a:avLst/>
          </a:prstGeom>
        </p:spPr>
        <p:txBody>
          <a:bodyPr lIns="0" tIns="0" rIns="0" bIns="0" rtlCol="0" anchor="t">
            <a:spAutoFit/>
          </a:bodyPr>
          <a:lstStyle/>
          <a:p>
            <a:pPr marL="0" lvl="0" indent="0" algn="l">
              <a:lnSpc>
                <a:spcPts val="3129"/>
              </a:lnSpc>
              <a:spcBef>
                <a:spcPct val="0"/>
              </a:spcBef>
            </a:pP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Présentation</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mandat</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et du plan de travail du </a:t>
            </a:r>
            <a:r>
              <a:rPr lang="en-US" sz="2844" b="1" dirty="0" err="1">
                <a:solidFill>
                  <a:srgbClr val="FDFEFD"/>
                </a:solidFill>
                <a:latin typeface="Verdana 2" panose="020B0604020202020204" charset="0"/>
                <a:ea typeface="Verdana 2" panose="020B0604020202020204" charset="0"/>
                <a:cs typeface="Verdana 2" panose="020B0604020202020204" charset="0"/>
                <a:sym typeface="Muli Bold"/>
              </a:rPr>
              <a:t>groupe</a:t>
            </a:r>
            <a:r>
              <a:rPr lang="en-US" sz="2844" b="1" dirty="0">
                <a:solidFill>
                  <a:srgbClr val="FDFEFD"/>
                </a:solidFill>
                <a:latin typeface="Verdana 2" panose="020B0604020202020204" charset="0"/>
                <a:ea typeface="Verdana 2" panose="020B0604020202020204" charset="0"/>
                <a:cs typeface="Verdana 2" panose="020B0604020202020204" charset="0"/>
                <a:sym typeface="Muli Bold"/>
              </a:rPr>
              <a:t> de travail pour 2025</a:t>
            </a:r>
          </a:p>
        </p:txBody>
      </p:sp>
      <p:grpSp>
        <p:nvGrpSpPr>
          <p:cNvPr id="20" name="Group 20">
            <a:extLst>
              <a:ext uri="{FF2B5EF4-FFF2-40B4-BE49-F238E27FC236}">
                <a16:creationId xmlns:a16="http://schemas.microsoft.com/office/drawing/2014/main" id="{A0F4BDA2-A54C-ACE5-2FB3-C5DCEC8727A8}"/>
              </a:ext>
            </a:extLst>
          </p:cNvPr>
          <p:cNvGrpSpPr/>
          <p:nvPr/>
        </p:nvGrpSpPr>
        <p:grpSpPr>
          <a:xfrm>
            <a:off x="17773650" y="-42358"/>
            <a:ext cx="556708" cy="556708"/>
            <a:chOff x="0" y="0"/>
            <a:chExt cx="812800" cy="812800"/>
          </a:xfrm>
        </p:grpSpPr>
        <p:sp>
          <p:nvSpPr>
            <p:cNvPr id="21" name="Freeform 21">
              <a:extLst>
                <a:ext uri="{FF2B5EF4-FFF2-40B4-BE49-F238E27FC236}">
                  <a16:creationId xmlns:a16="http://schemas.microsoft.com/office/drawing/2014/main" id="{A389DF3A-C97B-C674-5741-0ECB225347E8}"/>
                </a:ext>
              </a:extLst>
            </p:cNvPr>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22" name="TextBox 22">
              <a:extLst>
                <a:ext uri="{FF2B5EF4-FFF2-40B4-BE49-F238E27FC236}">
                  <a16:creationId xmlns:a16="http://schemas.microsoft.com/office/drawing/2014/main" id="{EDC9FDBA-9ABF-3487-2709-342266B9332E}"/>
                </a:ext>
              </a:extLst>
            </p:cNvPr>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3" name="TextBox 23">
            <a:extLst>
              <a:ext uri="{FF2B5EF4-FFF2-40B4-BE49-F238E27FC236}">
                <a16:creationId xmlns:a16="http://schemas.microsoft.com/office/drawing/2014/main" id="{053AB6DB-629A-2228-6FF4-6F22BAC1390C}"/>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Helvetica World Italics"/>
                <a:ea typeface="Helvetica World Italics"/>
                <a:cs typeface="Helvetica World Italics"/>
                <a:sym typeface="Helvetica World Italics"/>
              </a:rPr>
              <a:t>Page 3</a:t>
            </a:r>
          </a:p>
        </p:txBody>
      </p:sp>
    </p:spTree>
    <p:extLst>
      <p:ext uri="{BB962C8B-B14F-4D97-AF65-F5344CB8AC3E}">
        <p14:creationId xmlns:p14="http://schemas.microsoft.com/office/powerpoint/2010/main" val="2929526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50216-BB1D-42D8-D673-6BC7B709B6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3D9A6A2-3EA5-BD79-9BE2-9CD93F708593}"/>
              </a:ext>
            </a:extLst>
          </p:cNvPr>
          <p:cNvSpPr>
            <a:spLocks noGrp="1"/>
          </p:cNvSpPr>
          <p:nvPr>
            <p:ph type="title"/>
          </p:nvPr>
        </p:nvSpPr>
        <p:spPr>
          <a:xfrm>
            <a:off x="5029200" y="484373"/>
            <a:ext cx="8229600"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Taxonomie régionale pour la finance durable</a:t>
            </a:r>
            <a:endParaRPr lang="en-BE" dirty="0"/>
          </a:p>
        </p:txBody>
      </p:sp>
      <p:sp>
        <p:nvSpPr>
          <p:cNvPr id="8" name="Rectangle : coins arrondis 7">
            <a:extLst>
              <a:ext uri="{FF2B5EF4-FFF2-40B4-BE49-F238E27FC236}">
                <a16:creationId xmlns:a16="http://schemas.microsoft.com/office/drawing/2014/main" id="{B90CB295-389D-5AC5-6459-5DFFE052B253}"/>
              </a:ext>
            </a:extLst>
          </p:cNvPr>
          <p:cNvSpPr/>
          <p:nvPr/>
        </p:nvSpPr>
        <p:spPr>
          <a:xfrm>
            <a:off x="1523999" y="2563628"/>
            <a:ext cx="14672133" cy="633552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fr-FR" sz="2400" b="1" dirty="0">
                <a:solidFill>
                  <a:schemeClr val="tx1"/>
                </a:solidFill>
                <a:latin typeface="Verdana 2" panose="020B0604020202020204" charset="0"/>
                <a:ea typeface="Aptos" panose="020B0004020202020204" pitchFamily="34" charset="0"/>
                <a:cs typeface="Verdana 2" panose="020B0604020202020204" charset="0"/>
              </a:rPr>
              <a:t>Concepts clés </a:t>
            </a:r>
            <a:r>
              <a:rPr lang="en-US" sz="2400" b="1" dirty="0">
                <a:solidFill>
                  <a:schemeClr val="tx1"/>
                </a:solidFill>
                <a:effectLst/>
                <a:latin typeface="Verdana 2" panose="020B0604020202020204" charset="0"/>
                <a:ea typeface="Aptos" panose="020B0004020202020204" pitchFamily="34" charset="0"/>
                <a:cs typeface="Verdana 2" panose="020B0604020202020204" charset="0"/>
              </a:rPr>
              <a:t>:</a:t>
            </a:r>
          </a:p>
          <a:p>
            <a:pPr>
              <a:lnSpc>
                <a:spcPct val="120000"/>
              </a:lnSpc>
              <a:spcAft>
                <a:spcPts val="600"/>
              </a:spcAft>
            </a:pPr>
            <a:r>
              <a:rPr lang="fr-FR" sz="2400" u="sng" dirty="0">
                <a:solidFill>
                  <a:schemeClr val="tx1"/>
                </a:solidFill>
                <a:latin typeface="Verdana 2" panose="020B0604020202020204" charset="0"/>
                <a:ea typeface="Aptos" panose="020B0004020202020204" pitchFamily="34" charset="0"/>
                <a:cs typeface="Verdana 2" panose="020B0604020202020204" charset="0"/>
              </a:rPr>
              <a:t>Taxonomie pour la finance durable</a:t>
            </a:r>
            <a:r>
              <a:rPr lang="en-US" sz="2400" u="sng" dirty="0">
                <a:solidFill>
                  <a:schemeClr val="tx1"/>
                </a:solidFill>
                <a:latin typeface="Verdana 2" panose="020B0604020202020204" charset="0"/>
                <a:ea typeface="Aptos" panose="020B0004020202020204" pitchFamily="34" charset="0"/>
                <a:cs typeface="Verdana 2" panose="020B0604020202020204" charset="0"/>
              </a:rPr>
              <a:t>:</a:t>
            </a:r>
            <a:r>
              <a:rPr lang="en-US" sz="2400" dirty="0">
                <a:solidFill>
                  <a:schemeClr val="tx1"/>
                </a:solidFill>
                <a:latin typeface="Verdana 2" panose="020B0604020202020204" charset="0"/>
                <a:ea typeface="Aptos" panose="020B0004020202020204" pitchFamily="34" charset="0"/>
                <a:cs typeface="Verdana 2" panose="020B0604020202020204" charset="0"/>
              </a:rPr>
              <a:t> </a:t>
            </a:r>
            <a:r>
              <a:rPr lang="fr-FR" sz="2400" dirty="0">
                <a:solidFill>
                  <a:schemeClr val="tx1"/>
                </a:solidFill>
                <a:latin typeface="Verdana 2" panose="020B0604020202020204" charset="0"/>
                <a:cs typeface="Verdana 2" panose="020B0604020202020204" charset="0"/>
              </a:rPr>
              <a:t>un système de classification identifiant les activités, les actifs et/ou les catégories de projets qui permettent d'atteindre des objectifs clés en matière de climat, d'écologie, de société ou de développement durable, en fonction de seuils et/ou de cibles identifiés. Développée par les banques et aussi des acteurs nationaux et régionaux </a:t>
            </a:r>
            <a:r>
              <a:rPr lang="en-US" sz="2400" dirty="0">
                <a:solidFill>
                  <a:schemeClr val="tx1"/>
                </a:solidFill>
                <a:latin typeface="Verdana 2" panose="020B0604020202020204" charset="0"/>
                <a:cs typeface="Verdana 2" panose="020B0604020202020204" charset="0"/>
              </a:rPr>
              <a:t>(UE, Maurice…). </a:t>
            </a:r>
          </a:p>
          <a:p>
            <a:pPr>
              <a:lnSpc>
                <a:spcPct val="120000"/>
              </a:lnSpc>
              <a:spcAft>
                <a:spcPts val="600"/>
              </a:spcAft>
            </a:pPr>
            <a:endParaRPr lang="en-US" sz="2400" dirty="0">
              <a:solidFill>
                <a:schemeClr val="tx1"/>
              </a:solidFill>
              <a:latin typeface="Verdana 2" panose="020B0604020202020204" charset="0"/>
              <a:cs typeface="Verdana 2" panose="020B0604020202020204" charset="0"/>
            </a:endParaRPr>
          </a:p>
          <a:p>
            <a:pPr>
              <a:lnSpc>
                <a:spcPct val="120000"/>
              </a:lnSpc>
              <a:spcAft>
                <a:spcPts val="600"/>
              </a:spcAft>
            </a:pPr>
            <a:r>
              <a:rPr lang="fr-FR" sz="2400" u="sng" dirty="0">
                <a:solidFill>
                  <a:schemeClr val="tx1"/>
                </a:solidFill>
                <a:latin typeface="Verdana 2" panose="020B0604020202020204" charset="0"/>
                <a:cs typeface="Verdana 2" panose="020B0604020202020204" charset="0"/>
              </a:rPr>
              <a:t>Les objectifs </a:t>
            </a:r>
            <a:r>
              <a:rPr lang="en-US" sz="2400" u="sng" dirty="0">
                <a:solidFill>
                  <a:schemeClr val="tx1"/>
                </a:solidFill>
                <a:latin typeface="Verdana 2" panose="020B0604020202020204" charset="0"/>
                <a:cs typeface="Verdana 2" panose="020B0604020202020204" charset="0"/>
              </a:rPr>
              <a:t>: </a:t>
            </a:r>
          </a:p>
          <a:p>
            <a:pPr marL="342900" indent="-342900">
              <a:lnSpc>
                <a:spcPct val="120000"/>
              </a:lnSpc>
              <a:spcAft>
                <a:spcPts val="600"/>
              </a:spcAft>
              <a:buFont typeface="Arial" panose="020B0604020202020204" pitchFamily="34" charset="0"/>
              <a:buChar char="•"/>
            </a:pPr>
            <a:r>
              <a:rPr lang="fr-FR" sz="2400" dirty="0">
                <a:solidFill>
                  <a:schemeClr val="tx1"/>
                </a:solidFill>
                <a:latin typeface="Verdana 2" panose="020B0604020202020204" charset="0"/>
                <a:cs typeface="Verdana 2" panose="020B0604020202020204" charset="0"/>
              </a:rPr>
              <a:t>Eviter les comportements de greenwashing</a:t>
            </a:r>
          </a:p>
          <a:p>
            <a:pPr marL="342900" indent="-342900">
              <a:lnSpc>
                <a:spcPct val="120000"/>
              </a:lnSpc>
              <a:spcAft>
                <a:spcPts val="600"/>
              </a:spcAft>
              <a:buFont typeface="Arial" panose="020B0604020202020204" pitchFamily="34" charset="0"/>
              <a:buChar char="•"/>
            </a:pPr>
            <a:r>
              <a:rPr lang="fr-FR" sz="2400" dirty="0">
                <a:solidFill>
                  <a:schemeClr val="tx1"/>
                </a:solidFill>
                <a:latin typeface="Verdana 2" panose="020B0604020202020204" charset="0"/>
                <a:cs typeface="Verdana 2" panose="020B0604020202020204" charset="0"/>
              </a:rPr>
              <a:t>Inciter les entreprises à devenir plus durables</a:t>
            </a:r>
          </a:p>
          <a:p>
            <a:pPr marL="342900" indent="-342900">
              <a:lnSpc>
                <a:spcPct val="120000"/>
              </a:lnSpc>
              <a:spcAft>
                <a:spcPts val="600"/>
              </a:spcAft>
              <a:buFont typeface="Arial" panose="020B0604020202020204" pitchFamily="34" charset="0"/>
              <a:buChar char="•"/>
            </a:pPr>
            <a:r>
              <a:rPr lang="fr-FR" sz="2400" dirty="0">
                <a:solidFill>
                  <a:schemeClr val="tx1"/>
                </a:solidFill>
                <a:latin typeface="Verdana 2" panose="020B0604020202020204" charset="0"/>
                <a:cs typeface="Verdana 2" panose="020B0604020202020204" charset="0"/>
              </a:rPr>
              <a:t>Réduire l'incertitude des marchés de la finance durable </a:t>
            </a:r>
          </a:p>
          <a:p>
            <a:pPr marL="342900" indent="-342900">
              <a:lnSpc>
                <a:spcPct val="120000"/>
              </a:lnSpc>
              <a:spcAft>
                <a:spcPts val="600"/>
              </a:spcAft>
              <a:buFont typeface="Arial" panose="020B0604020202020204" pitchFamily="34" charset="0"/>
              <a:buChar char="•"/>
            </a:pPr>
            <a:r>
              <a:rPr lang="fr-FR" sz="2400" dirty="0">
                <a:solidFill>
                  <a:schemeClr val="tx1"/>
                </a:solidFill>
                <a:latin typeface="Verdana 2" panose="020B0604020202020204" charset="0"/>
                <a:cs typeface="Verdana 2" panose="020B0604020202020204" charset="0"/>
              </a:rPr>
              <a:t>Orienter les investissements en vue d'une transition vers une économie verte</a:t>
            </a:r>
            <a:endParaRPr lang="en-US" sz="2400" dirty="0">
              <a:solidFill>
                <a:schemeClr val="tx1"/>
              </a:solidFill>
              <a:latin typeface="Verdana 2" panose="020B0604020202020204" charset="0"/>
              <a:cs typeface="Verdana 2" panose="020B0604020202020204" charset="0"/>
            </a:endParaRPr>
          </a:p>
        </p:txBody>
      </p:sp>
      <p:sp>
        <p:nvSpPr>
          <p:cNvPr id="3" name="Freeform 7">
            <a:extLst>
              <a:ext uri="{FF2B5EF4-FFF2-40B4-BE49-F238E27FC236}">
                <a16:creationId xmlns:a16="http://schemas.microsoft.com/office/drawing/2014/main" id="{5DC6C539-2566-9A48-5214-0ED386A67F47}"/>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0544EE79-2677-BE40-FB71-A3CE797F26C3}"/>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0872485A-DE2F-C75D-6FF7-9D82F09A15A1}"/>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9" name="Straight Connector 8">
            <a:extLst>
              <a:ext uri="{FF2B5EF4-FFF2-40B4-BE49-F238E27FC236}">
                <a16:creationId xmlns:a16="http://schemas.microsoft.com/office/drawing/2014/main" id="{B09BFFF3-9EEA-E61F-9282-749838EC0840}"/>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20A258B7-599D-84B0-CA15-CEDE2811E6FD}"/>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21</a:t>
            </a:r>
          </a:p>
        </p:txBody>
      </p:sp>
    </p:spTree>
    <p:extLst>
      <p:ext uri="{BB962C8B-B14F-4D97-AF65-F5344CB8AC3E}">
        <p14:creationId xmlns:p14="http://schemas.microsoft.com/office/powerpoint/2010/main" val="2950880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34D73-3766-608E-4536-6F92765D39D3}"/>
            </a:ext>
          </a:extLst>
        </p:cNvPr>
        <p:cNvGrpSpPr/>
        <p:nvPr/>
      </p:nvGrpSpPr>
      <p:grpSpPr>
        <a:xfrm>
          <a:off x="0" y="0"/>
          <a:ext cx="0" cy="0"/>
          <a:chOff x="0" y="0"/>
          <a:chExt cx="0" cy="0"/>
        </a:xfrm>
      </p:grpSpPr>
      <p:sp>
        <p:nvSpPr>
          <p:cNvPr id="3" name="Espace réservé du contenu 5">
            <a:extLst>
              <a:ext uri="{FF2B5EF4-FFF2-40B4-BE49-F238E27FC236}">
                <a16:creationId xmlns:a16="http://schemas.microsoft.com/office/drawing/2014/main" id="{AB623BB9-64C3-D52A-3432-11B2DC09E031}"/>
              </a:ext>
            </a:extLst>
          </p:cNvPr>
          <p:cNvSpPr>
            <a:spLocks noGrp="1"/>
          </p:cNvSpPr>
          <p:nvPr>
            <p:ph idx="1"/>
          </p:nvPr>
        </p:nvSpPr>
        <p:spPr>
          <a:xfrm>
            <a:off x="1553496" y="3086100"/>
            <a:ext cx="14554201" cy="4754893"/>
          </a:xfrm>
        </p:spPr>
        <p:txBody>
          <a:bodyPr>
            <a:normAutofit lnSpcReduction="10000"/>
          </a:bodyPr>
          <a:lstStyle/>
          <a:p>
            <a:pPr marL="514350" indent="-457200"/>
            <a:r>
              <a:rPr lang="en-US" dirty="0">
                <a:latin typeface="Verdana 2" panose="020B0604020202020204" charset="0"/>
                <a:cs typeface="Verdana 2" panose="020B0604020202020204" charset="0"/>
              </a:rPr>
              <a:t>Les États </a:t>
            </a:r>
            <a:r>
              <a:rPr lang="en-US" dirty="0" err="1">
                <a:latin typeface="Verdana 2" panose="020B0604020202020204" charset="0"/>
                <a:cs typeface="Verdana 2" panose="020B0604020202020204" charset="0"/>
              </a:rPr>
              <a:t>n’ont</a:t>
            </a:r>
            <a:r>
              <a:rPr lang="en-US" dirty="0">
                <a:latin typeface="Verdana 2" panose="020B0604020202020204" charset="0"/>
                <a:cs typeface="Verdana 2" panose="020B0604020202020204" charset="0"/>
              </a:rPr>
              <a:t> pas </a:t>
            </a:r>
            <a:r>
              <a:rPr lang="en-US" dirty="0" err="1">
                <a:latin typeface="Verdana 2" panose="020B0604020202020204" charset="0"/>
                <a:cs typeface="Verdana 2" panose="020B0604020202020204" charset="0"/>
              </a:rPr>
              <a:t>d’outils</a:t>
            </a:r>
            <a:r>
              <a:rPr lang="en-US" dirty="0">
                <a:latin typeface="Verdana 2" panose="020B0604020202020204" charset="0"/>
                <a:cs typeface="Verdana 2" panose="020B0604020202020204" charset="0"/>
              </a:rPr>
              <a:t> pour </a:t>
            </a:r>
            <a:r>
              <a:rPr lang="en-US" dirty="0" err="1">
                <a:latin typeface="Verdana 2" panose="020B0604020202020204" charset="0"/>
                <a:cs typeface="Verdana 2" panose="020B0604020202020204" charset="0"/>
              </a:rPr>
              <a:t>évaluer</a:t>
            </a:r>
            <a:r>
              <a:rPr lang="en-US" dirty="0">
                <a:latin typeface="Verdana 2" panose="020B0604020202020204" charset="0"/>
                <a:cs typeface="Verdana 2" panose="020B0604020202020204" charset="0"/>
              </a:rPr>
              <a:t> la </a:t>
            </a:r>
            <a:r>
              <a:rPr lang="en-US" dirty="0" err="1">
                <a:latin typeface="Verdana 2" panose="020B0604020202020204" charset="0"/>
                <a:cs typeface="Verdana 2" panose="020B0604020202020204" charset="0"/>
              </a:rPr>
              <a:t>durabilité</a:t>
            </a:r>
            <a:r>
              <a:rPr lang="en-US" dirty="0">
                <a:latin typeface="Verdana 2" panose="020B0604020202020204" charset="0"/>
                <a:cs typeface="Verdana 2" panose="020B0604020202020204" charset="0"/>
              </a:rPr>
              <a:t> d’un </a:t>
            </a:r>
            <a:r>
              <a:rPr lang="en-US" dirty="0" err="1">
                <a:latin typeface="Verdana 2" panose="020B0604020202020204" charset="0"/>
                <a:cs typeface="Verdana 2" panose="020B0604020202020204" charset="0"/>
              </a:rPr>
              <a:t>investissement</a:t>
            </a:r>
            <a:endParaRPr lang="en-US" dirty="0">
              <a:latin typeface="Verdana 2" panose="020B0604020202020204" charset="0"/>
              <a:cs typeface="Verdana 2" panose="020B0604020202020204" charset="0"/>
            </a:endParaRPr>
          </a:p>
          <a:p>
            <a:pPr marL="57150" indent="0">
              <a:buNone/>
            </a:pPr>
            <a:endParaRPr lang="en-US" dirty="0">
              <a:latin typeface="Verdana 2" panose="020B0604020202020204" charset="0"/>
              <a:cs typeface="Verdana 2" panose="020B0604020202020204" charset="0"/>
            </a:endParaRPr>
          </a:p>
          <a:p>
            <a:pPr marL="514350" indent="-457200"/>
            <a:r>
              <a:rPr lang="en-US" dirty="0">
                <a:latin typeface="Verdana 2" panose="020B0604020202020204" charset="0"/>
                <a:cs typeface="Verdana 2" panose="020B0604020202020204" charset="0"/>
              </a:rPr>
              <a:t>La </a:t>
            </a:r>
            <a:r>
              <a:rPr lang="en-US" dirty="0" err="1">
                <a:latin typeface="Verdana 2" panose="020B0604020202020204" charset="0"/>
                <a:cs typeface="Verdana 2" panose="020B0604020202020204" charset="0"/>
              </a:rPr>
              <a:t>taxonomie</a:t>
            </a:r>
            <a:r>
              <a:rPr lang="en-US" dirty="0">
                <a:latin typeface="Verdana 2" panose="020B0604020202020204" charset="0"/>
                <a:cs typeface="Verdana 2" panose="020B0604020202020204" charset="0"/>
              </a:rPr>
              <a:t> </a:t>
            </a:r>
            <a:r>
              <a:rPr lang="en-US" dirty="0" err="1">
                <a:latin typeface="Verdana 2" panose="020B0604020202020204" charset="0"/>
                <a:cs typeface="Verdana 2" panose="020B0604020202020204" charset="0"/>
              </a:rPr>
              <a:t>permettrait</a:t>
            </a:r>
            <a:r>
              <a:rPr lang="en-US" dirty="0">
                <a:latin typeface="Verdana 2" panose="020B0604020202020204" charset="0"/>
                <a:cs typeface="Verdana 2" panose="020B0604020202020204" charset="0"/>
              </a:rPr>
              <a:t> :</a:t>
            </a:r>
          </a:p>
          <a:p>
            <a:pPr marL="914400" lvl="1" indent="-457200"/>
            <a:r>
              <a:rPr lang="en-US" dirty="0">
                <a:latin typeface="Verdana 2" panose="020B0604020202020204" charset="0"/>
                <a:cs typeface="Verdana 2" panose="020B0604020202020204" charset="0"/>
              </a:rPr>
              <a:t>Aux États </a:t>
            </a:r>
            <a:r>
              <a:rPr lang="en-US" dirty="0" err="1">
                <a:latin typeface="Verdana 2" panose="020B0604020202020204" charset="0"/>
                <a:cs typeface="Verdana 2" panose="020B0604020202020204" charset="0"/>
              </a:rPr>
              <a:t>insulaires</a:t>
            </a:r>
            <a:r>
              <a:rPr lang="en-US" dirty="0">
                <a:latin typeface="Verdana 2" panose="020B0604020202020204" charset="0"/>
                <a:cs typeface="Verdana 2" panose="020B0604020202020204" charset="0"/>
              </a:rPr>
              <a:t> de </a:t>
            </a:r>
            <a:r>
              <a:rPr lang="fr-FR" dirty="0">
                <a:latin typeface="Verdana 2" panose="020B0604020202020204" charset="0"/>
                <a:cs typeface="Verdana 2" panose="020B0604020202020204" charset="0"/>
              </a:rPr>
              <a:t>disposer d'une classification des investissements durables </a:t>
            </a:r>
          </a:p>
          <a:p>
            <a:pPr marL="914400" lvl="1" indent="-457200"/>
            <a:r>
              <a:rPr lang="fr-FR" dirty="0">
                <a:latin typeface="Verdana 2" panose="020B0604020202020204" charset="0"/>
                <a:cs typeface="Verdana 2" panose="020B0604020202020204" charset="0"/>
              </a:rPr>
              <a:t>De faciliter le commerce de biens durables et les investissements transfrontaliers, grâce à l'harmonisation des activités considérés comme durables dans tous les pays</a:t>
            </a:r>
          </a:p>
          <a:p>
            <a:pPr marL="914400" lvl="1" indent="-457200"/>
            <a:endParaRPr lang="fr-FR" dirty="0">
              <a:latin typeface="Verdana 2" panose="020B0604020202020204" charset="0"/>
              <a:cs typeface="Verdana 2" panose="020B0604020202020204" charset="0"/>
            </a:endParaRPr>
          </a:p>
          <a:p>
            <a:r>
              <a:rPr lang="fr-FR" dirty="0">
                <a:latin typeface="Verdana 2" panose="020B0604020202020204" charset="0"/>
                <a:cs typeface="Verdana 2" panose="020B0604020202020204" charset="0"/>
              </a:rPr>
              <a:t>R</a:t>
            </a:r>
            <a:r>
              <a:rPr lang="fr-BE" dirty="0" err="1">
                <a:latin typeface="Verdana 2" panose="020B0604020202020204" charset="0"/>
                <a:cs typeface="Verdana 2" panose="020B0604020202020204" charset="0"/>
              </a:rPr>
              <a:t>ôle</a:t>
            </a:r>
            <a:r>
              <a:rPr lang="fr-BE" dirty="0">
                <a:latin typeface="Verdana 2" panose="020B0604020202020204" charset="0"/>
                <a:cs typeface="Verdana 2" panose="020B0604020202020204" charset="0"/>
              </a:rPr>
              <a:t> potentiel de l’UE dans l’assistance technique au développement de cette taxonomie</a:t>
            </a:r>
            <a:endParaRPr lang="en-US" dirty="0">
              <a:latin typeface="Verdana 2" panose="020B0604020202020204" charset="0"/>
              <a:cs typeface="Verdana 2" panose="020B0604020202020204" charset="0"/>
            </a:endParaRPr>
          </a:p>
          <a:p>
            <a:pPr marL="514350" indent="-457200"/>
            <a:endParaRPr lang="en-US" dirty="0">
              <a:latin typeface="Verdana 2" panose="020B0604020202020204" charset="0"/>
              <a:cs typeface="Verdana 2" panose="020B0604020202020204" charset="0"/>
            </a:endParaRPr>
          </a:p>
        </p:txBody>
      </p:sp>
      <p:sp>
        <p:nvSpPr>
          <p:cNvPr id="6" name="Freeform 7">
            <a:extLst>
              <a:ext uri="{FF2B5EF4-FFF2-40B4-BE49-F238E27FC236}">
                <a16:creationId xmlns:a16="http://schemas.microsoft.com/office/drawing/2014/main" id="{88171745-439F-6EAB-21AA-FD919AC19A28}"/>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7" name="Freeform 8">
            <a:extLst>
              <a:ext uri="{FF2B5EF4-FFF2-40B4-BE49-F238E27FC236}">
                <a16:creationId xmlns:a16="http://schemas.microsoft.com/office/drawing/2014/main" id="{FC90DCE9-EAAD-AD5E-C695-A969751038AA}"/>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16FF608D-BE0F-74DC-CA60-9EF52D39FD87}"/>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9" name="Straight Connector 8">
            <a:extLst>
              <a:ext uri="{FF2B5EF4-FFF2-40B4-BE49-F238E27FC236}">
                <a16:creationId xmlns:a16="http://schemas.microsoft.com/office/drawing/2014/main" id="{AB04B1E2-3580-FFC5-1ADF-71258B295E01}"/>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7E9D113C-84E0-3522-67C5-28B772464E09}"/>
              </a:ext>
            </a:extLst>
          </p:cNvPr>
          <p:cNvSpPr>
            <a:spLocks noGrp="1"/>
          </p:cNvSpPr>
          <p:nvPr>
            <p:ph type="title"/>
          </p:nvPr>
        </p:nvSpPr>
        <p:spPr>
          <a:xfrm>
            <a:off x="5029200" y="484373"/>
            <a:ext cx="8229600"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Taxonomie régionale pour la finance durable</a:t>
            </a:r>
            <a:endParaRPr lang="en-BE" dirty="0"/>
          </a:p>
        </p:txBody>
      </p:sp>
      <p:sp>
        <p:nvSpPr>
          <p:cNvPr id="13" name="TextBox 20">
            <a:extLst>
              <a:ext uri="{FF2B5EF4-FFF2-40B4-BE49-F238E27FC236}">
                <a16:creationId xmlns:a16="http://schemas.microsoft.com/office/drawing/2014/main" id="{A09BD92D-B622-2042-EEA3-1605126A5754}"/>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22</a:t>
            </a:r>
          </a:p>
        </p:txBody>
      </p:sp>
    </p:spTree>
    <p:extLst>
      <p:ext uri="{BB962C8B-B14F-4D97-AF65-F5344CB8AC3E}">
        <p14:creationId xmlns:p14="http://schemas.microsoft.com/office/powerpoint/2010/main" val="2031255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4916" b="-4916"/>
              </a:stretch>
            </a:blipFill>
          </p:spPr>
          <p:txBody>
            <a:bodyPr/>
            <a:lstStyle/>
            <a:p>
              <a:endParaRPr lang="LID4096"/>
            </a:p>
          </p:txBody>
        </p:sp>
      </p:grpSp>
      <p:grpSp>
        <p:nvGrpSpPr>
          <p:cNvPr id="4" name="Group 4"/>
          <p:cNvGrpSpPr/>
          <p:nvPr/>
        </p:nvGrpSpPr>
        <p:grpSpPr>
          <a:xfrm>
            <a:off x="0" y="2645140"/>
            <a:ext cx="5784076" cy="3615248"/>
            <a:chOff x="0" y="0"/>
            <a:chExt cx="1523378" cy="952164"/>
          </a:xfrm>
        </p:grpSpPr>
        <p:sp>
          <p:nvSpPr>
            <p:cNvPr id="5" name="Freeform 5"/>
            <p:cNvSpPr/>
            <p:nvPr/>
          </p:nvSpPr>
          <p:spPr>
            <a:xfrm>
              <a:off x="0" y="0"/>
              <a:ext cx="1523378" cy="952164"/>
            </a:xfrm>
            <a:custGeom>
              <a:avLst/>
              <a:gdLst/>
              <a:ahLst/>
              <a:cxnLst/>
              <a:rect l="l" t="t" r="r" b="b"/>
              <a:pathLst>
                <a:path w="1523378" h="952164">
                  <a:moveTo>
                    <a:pt x="6692" y="0"/>
                  </a:moveTo>
                  <a:lnTo>
                    <a:pt x="1516686" y="0"/>
                  </a:lnTo>
                  <a:cubicBezTo>
                    <a:pt x="1520382" y="0"/>
                    <a:pt x="1523378" y="2996"/>
                    <a:pt x="1523378" y="6692"/>
                  </a:cubicBezTo>
                  <a:lnTo>
                    <a:pt x="1523378" y="945472"/>
                  </a:lnTo>
                  <a:cubicBezTo>
                    <a:pt x="1523378" y="949168"/>
                    <a:pt x="1520382" y="952164"/>
                    <a:pt x="1516686" y="952164"/>
                  </a:cubicBezTo>
                  <a:lnTo>
                    <a:pt x="6692" y="952164"/>
                  </a:lnTo>
                  <a:cubicBezTo>
                    <a:pt x="2996" y="952164"/>
                    <a:pt x="0" y="949168"/>
                    <a:pt x="0" y="945472"/>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990264"/>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215941" y="3003617"/>
            <a:ext cx="5522351" cy="2898294"/>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7 : </a:t>
            </a:r>
          </a:p>
          <a:p>
            <a:pPr algn="ctr">
              <a:lnSpc>
                <a:spcPts val="4900"/>
              </a:lnSpc>
            </a:pPr>
            <a:r>
              <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rPr>
              <a:t>PANEL SUR LES PARTENARIATS ET LE FINANCEMENT </a:t>
            </a:r>
          </a:p>
        </p:txBody>
      </p:sp>
      <p:sp>
        <p:nvSpPr>
          <p:cNvPr id="14" name="TextBox 14"/>
          <p:cNvSpPr txBox="1"/>
          <p:nvPr/>
        </p:nvSpPr>
        <p:spPr>
          <a:xfrm>
            <a:off x="17060881" y="9784390"/>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Helvetica World Italics"/>
                <a:ea typeface="Helvetica World Italics"/>
                <a:cs typeface="Helvetica World Italics"/>
                <a:sym typeface="Helvetica World Italics"/>
              </a:rPr>
              <a:t>Page 23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89699" y="-111343"/>
            <a:ext cx="13798301" cy="9369643"/>
            <a:chOff x="0" y="-38100"/>
            <a:chExt cx="4721566" cy="3206147"/>
          </a:xfrm>
        </p:grpSpPr>
        <p:sp>
          <p:nvSpPr>
            <p:cNvPr id="3" name="Freeform 3"/>
            <p:cNvSpPr/>
            <p:nvPr/>
          </p:nvSpPr>
          <p:spPr>
            <a:xfrm>
              <a:off x="0" y="0"/>
              <a:ext cx="4721566" cy="3168047"/>
            </a:xfrm>
            <a:custGeom>
              <a:avLst/>
              <a:gdLst/>
              <a:ahLst/>
              <a:cxnLst/>
              <a:rect l="l" t="t" r="r" b="b"/>
              <a:pathLst>
                <a:path w="4721566" h="3168047">
                  <a:moveTo>
                    <a:pt x="2805" y="0"/>
                  </a:moveTo>
                  <a:lnTo>
                    <a:pt x="4718760" y="0"/>
                  </a:lnTo>
                  <a:cubicBezTo>
                    <a:pt x="4719504" y="0"/>
                    <a:pt x="4720218" y="296"/>
                    <a:pt x="4720744" y="822"/>
                  </a:cubicBezTo>
                  <a:cubicBezTo>
                    <a:pt x="4721270" y="1348"/>
                    <a:pt x="4721566" y="2061"/>
                    <a:pt x="4721566" y="2805"/>
                  </a:cubicBezTo>
                  <a:lnTo>
                    <a:pt x="4721566" y="3165242"/>
                  </a:lnTo>
                  <a:cubicBezTo>
                    <a:pt x="4721566" y="3165986"/>
                    <a:pt x="4721270" y="3166700"/>
                    <a:pt x="4720744" y="3167226"/>
                  </a:cubicBezTo>
                  <a:cubicBezTo>
                    <a:pt x="4720218" y="3167752"/>
                    <a:pt x="4719504" y="3168047"/>
                    <a:pt x="4718760" y="3168047"/>
                  </a:cubicBezTo>
                  <a:lnTo>
                    <a:pt x="2805" y="3168047"/>
                  </a:lnTo>
                  <a:cubicBezTo>
                    <a:pt x="2061" y="3168047"/>
                    <a:pt x="1348" y="3167752"/>
                    <a:pt x="822" y="3167226"/>
                  </a:cubicBezTo>
                  <a:cubicBezTo>
                    <a:pt x="296" y="3166700"/>
                    <a:pt x="0" y="3165986"/>
                    <a:pt x="0" y="3165242"/>
                  </a:cubicBezTo>
                  <a:lnTo>
                    <a:pt x="0" y="2805"/>
                  </a:lnTo>
                  <a:cubicBezTo>
                    <a:pt x="0" y="2061"/>
                    <a:pt x="296" y="1348"/>
                    <a:pt x="822" y="822"/>
                  </a:cubicBezTo>
                  <a:cubicBezTo>
                    <a:pt x="1348" y="296"/>
                    <a:pt x="2061" y="0"/>
                    <a:pt x="2805" y="0"/>
                  </a:cubicBezTo>
                  <a:close/>
                </a:path>
              </a:pathLst>
            </a:custGeom>
            <a:solidFill>
              <a:srgbClr val="A3E1E9"/>
            </a:solidFill>
          </p:spPr>
          <p:txBody>
            <a:bodyPr/>
            <a:lstStyle/>
            <a:p>
              <a:endParaRPr lang="LID4096"/>
            </a:p>
          </p:txBody>
        </p:sp>
        <p:sp>
          <p:nvSpPr>
            <p:cNvPr id="4" name="TextBox 4"/>
            <p:cNvSpPr txBox="1"/>
            <p:nvPr/>
          </p:nvSpPr>
          <p:spPr>
            <a:xfrm>
              <a:off x="0" y="-38100"/>
              <a:ext cx="4721566" cy="320614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2836416"/>
            <a:ext cx="8298866" cy="6246394"/>
            <a:chOff x="0" y="0"/>
            <a:chExt cx="1478643" cy="1112946"/>
          </a:xfrm>
        </p:grpSpPr>
        <p:sp>
          <p:nvSpPr>
            <p:cNvPr id="6" name="Freeform 6"/>
            <p:cNvSpPr/>
            <p:nvPr/>
          </p:nvSpPr>
          <p:spPr>
            <a:xfrm>
              <a:off x="0" y="0"/>
              <a:ext cx="1478643" cy="1112946"/>
            </a:xfrm>
            <a:custGeom>
              <a:avLst/>
              <a:gdLst/>
              <a:ahLst/>
              <a:cxnLst/>
              <a:rect l="l" t="t" r="r" b="b"/>
              <a:pathLst>
                <a:path w="1478643" h="1112946">
                  <a:moveTo>
                    <a:pt x="4664" y="0"/>
                  </a:moveTo>
                  <a:lnTo>
                    <a:pt x="1473979" y="0"/>
                  </a:lnTo>
                  <a:cubicBezTo>
                    <a:pt x="1475216" y="0"/>
                    <a:pt x="1476402" y="491"/>
                    <a:pt x="1477277" y="1366"/>
                  </a:cubicBezTo>
                  <a:cubicBezTo>
                    <a:pt x="1478152" y="2241"/>
                    <a:pt x="1478643" y="3427"/>
                    <a:pt x="1478643" y="4664"/>
                  </a:cubicBezTo>
                  <a:lnTo>
                    <a:pt x="1478643" y="1108281"/>
                  </a:lnTo>
                  <a:cubicBezTo>
                    <a:pt x="1478643" y="1110857"/>
                    <a:pt x="1476555" y="1112946"/>
                    <a:pt x="1473979" y="1112946"/>
                  </a:cubicBezTo>
                  <a:lnTo>
                    <a:pt x="4664" y="1112946"/>
                  </a:lnTo>
                  <a:cubicBezTo>
                    <a:pt x="3427" y="1112946"/>
                    <a:pt x="2241" y="1112454"/>
                    <a:pt x="1366" y="1111579"/>
                  </a:cubicBezTo>
                  <a:cubicBezTo>
                    <a:pt x="491" y="1110705"/>
                    <a:pt x="0" y="1109518"/>
                    <a:pt x="0" y="1108281"/>
                  </a:cubicBezTo>
                  <a:lnTo>
                    <a:pt x="0" y="4664"/>
                  </a:lnTo>
                  <a:cubicBezTo>
                    <a:pt x="0" y="3427"/>
                    <a:pt x="491" y="2241"/>
                    <a:pt x="1366" y="1366"/>
                  </a:cubicBezTo>
                  <a:cubicBezTo>
                    <a:pt x="2241" y="491"/>
                    <a:pt x="3427" y="0"/>
                    <a:pt x="4664" y="0"/>
                  </a:cubicBezTo>
                  <a:close/>
                </a:path>
              </a:pathLst>
            </a:custGeom>
            <a:blipFill>
              <a:blip r:embed="rId2"/>
              <a:stretch>
                <a:fillRect l="-5040" r="-5040"/>
              </a:stretch>
            </a:blipFill>
          </p:spPr>
          <p:txBody>
            <a:bodyPr/>
            <a:lstStyle/>
            <a:p>
              <a:endParaRPr lang="LID4096"/>
            </a:p>
          </p:txBody>
        </p:sp>
      </p:grpSp>
      <p:sp>
        <p:nvSpPr>
          <p:cNvPr id="7" name="Freeform 7"/>
          <p:cNvSpPr/>
          <p:nvPr/>
        </p:nvSpPr>
        <p:spPr>
          <a:xfrm>
            <a:off x="5822688" y="1086235"/>
            <a:ext cx="1360929" cy="1360929"/>
          </a:xfrm>
          <a:custGeom>
            <a:avLst/>
            <a:gdLst/>
            <a:ahLst/>
            <a:cxnLst/>
            <a:rect l="l" t="t" r="r" b="b"/>
            <a:pathLst>
              <a:path w="1360929" h="1360929">
                <a:moveTo>
                  <a:pt x="0" y="0"/>
                </a:moveTo>
                <a:lnTo>
                  <a:pt x="1360930" y="0"/>
                </a:lnTo>
                <a:lnTo>
                  <a:pt x="1360930" y="1360929"/>
                </a:lnTo>
                <a:lnTo>
                  <a:pt x="0" y="13609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p>
        </p:txBody>
      </p:sp>
      <p:sp>
        <p:nvSpPr>
          <p:cNvPr id="8" name="TextBox 8"/>
          <p:cNvSpPr txBox="1"/>
          <p:nvPr/>
        </p:nvSpPr>
        <p:spPr>
          <a:xfrm>
            <a:off x="4707439" y="462185"/>
            <a:ext cx="3591427" cy="551048"/>
          </a:xfrm>
          <a:prstGeom prst="rect">
            <a:avLst/>
          </a:prstGeom>
        </p:spPr>
        <p:txBody>
          <a:bodyPr lIns="0" tIns="0" rIns="0" bIns="0" rtlCol="0" anchor="t">
            <a:spAutoFit/>
          </a:bodyPr>
          <a:lstStyle/>
          <a:p>
            <a:pPr algn="ctr">
              <a:lnSpc>
                <a:spcPts val="4900"/>
              </a:lnSpc>
            </a:pPr>
            <a:r>
              <a:rPr lang="en-US" sz="3000" b="1" dirty="0">
                <a:solidFill>
                  <a:srgbClr val="F6983C"/>
                </a:solidFill>
                <a:latin typeface="Verdana" panose="020B0604030504040204" pitchFamily="34" charset="0"/>
                <a:ea typeface="Verdana" panose="020B0604030504040204" pitchFamily="34" charset="0"/>
                <a:cs typeface="Helvetica World Bold"/>
                <a:sym typeface="Helvetica World Bold"/>
              </a:rPr>
              <a:t>INTERVENANTS</a:t>
            </a:r>
          </a:p>
        </p:txBody>
      </p:sp>
      <p:sp>
        <p:nvSpPr>
          <p:cNvPr id="9" name="Freeform 9"/>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5"/>
            <a:stretch>
              <a:fillRect l="-614" t="-3219" r="-614"/>
            </a:stretch>
          </a:blipFill>
        </p:spPr>
        <p:txBody>
          <a:bodyPr/>
          <a:lstStyle/>
          <a:p>
            <a:endParaRPr lang="LID4096"/>
          </a:p>
        </p:txBody>
      </p:sp>
      <p:sp>
        <p:nvSpPr>
          <p:cNvPr id="10" name="Freeform 10"/>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6"/>
            <a:stretch>
              <a:fillRect/>
            </a:stretch>
          </a:blipFill>
        </p:spPr>
        <p:txBody>
          <a:bodyPr/>
          <a:lstStyle/>
          <a:p>
            <a:endParaRPr lang="LID4096"/>
          </a:p>
        </p:txBody>
      </p:sp>
      <p:sp>
        <p:nvSpPr>
          <p:cNvPr id="11" name="Freeform 11"/>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7"/>
            <a:stretch>
              <a:fillRect b="-13464"/>
            </a:stretch>
          </a:blipFill>
        </p:spPr>
        <p:txBody>
          <a:bodyPr/>
          <a:lstStyle/>
          <a:p>
            <a:endParaRPr lang="LID4096"/>
          </a:p>
        </p:txBody>
      </p:sp>
      <p:grpSp>
        <p:nvGrpSpPr>
          <p:cNvPr id="12" name="Group 12"/>
          <p:cNvGrpSpPr/>
          <p:nvPr/>
        </p:nvGrpSpPr>
        <p:grpSpPr>
          <a:xfrm>
            <a:off x="8632241" y="1383267"/>
            <a:ext cx="9395431" cy="766865"/>
            <a:chOff x="0" y="0"/>
            <a:chExt cx="2474517" cy="201973"/>
          </a:xfrm>
        </p:grpSpPr>
        <p:sp>
          <p:nvSpPr>
            <p:cNvPr id="13" name="Freeform 13"/>
            <p:cNvSpPr/>
            <p:nvPr/>
          </p:nvSpPr>
          <p:spPr>
            <a:xfrm>
              <a:off x="0" y="0"/>
              <a:ext cx="2474517" cy="201973"/>
            </a:xfrm>
            <a:custGeom>
              <a:avLst/>
              <a:gdLst/>
              <a:ahLst/>
              <a:cxnLst/>
              <a:rect l="l" t="t" r="r" b="b"/>
              <a:pathLst>
                <a:path w="2474517" h="201973">
                  <a:moveTo>
                    <a:pt x="41715" y="0"/>
                  </a:moveTo>
                  <a:lnTo>
                    <a:pt x="2432802" y="0"/>
                  </a:lnTo>
                  <a:cubicBezTo>
                    <a:pt x="2455840" y="0"/>
                    <a:pt x="2474517" y="18677"/>
                    <a:pt x="2474517" y="41715"/>
                  </a:cubicBezTo>
                  <a:lnTo>
                    <a:pt x="2474517" y="160257"/>
                  </a:lnTo>
                  <a:cubicBezTo>
                    <a:pt x="2474517" y="171321"/>
                    <a:pt x="2470122" y="181931"/>
                    <a:pt x="2462299" y="189755"/>
                  </a:cubicBezTo>
                  <a:cubicBezTo>
                    <a:pt x="2454476" y="197578"/>
                    <a:pt x="2443865" y="201973"/>
                    <a:pt x="2432802" y="201973"/>
                  </a:cubicBezTo>
                  <a:lnTo>
                    <a:pt x="41715" y="201973"/>
                  </a:lnTo>
                  <a:cubicBezTo>
                    <a:pt x="18677" y="201973"/>
                    <a:pt x="0" y="183296"/>
                    <a:pt x="0" y="160257"/>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14" name="TextBox 14"/>
            <p:cNvSpPr txBox="1"/>
            <p:nvPr/>
          </p:nvSpPr>
          <p:spPr>
            <a:xfrm>
              <a:off x="0" y="28575"/>
              <a:ext cx="2474517" cy="173398"/>
            </a:xfrm>
            <a:prstGeom prst="rect">
              <a:avLst/>
            </a:prstGeom>
          </p:spPr>
          <p:txBody>
            <a:bodyPr lIns="50800" tIns="50800" rIns="50800" bIns="50800" rtlCol="0" anchor="ctr"/>
            <a:lstStyle/>
            <a:p>
              <a:pPr algn="ctr">
                <a:lnSpc>
                  <a:spcPts val="1800"/>
                </a:lnSpc>
              </a:pPr>
              <a:endParaRPr/>
            </a:p>
          </p:txBody>
        </p:sp>
      </p:grpSp>
      <p:sp>
        <p:nvSpPr>
          <p:cNvPr id="15" name="TextBox 15"/>
          <p:cNvSpPr txBox="1"/>
          <p:nvPr/>
        </p:nvSpPr>
        <p:spPr>
          <a:xfrm>
            <a:off x="8866802" y="1458353"/>
            <a:ext cx="8926309" cy="608885"/>
          </a:xfrm>
          <a:prstGeom prst="rect">
            <a:avLst/>
          </a:prstGeom>
        </p:spPr>
        <p:txBody>
          <a:bodyPr lIns="0" tIns="0" rIns="0" bIns="0" rtlCol="0" anchor="t">
            <a:spAutoFit/>
          </a:bodyPr>
          <a:lstStyle/>
          <a:p>
            <a:pPr algn="ctr">
              <a:lnSpc>
                <a:spcPts val="2520"/>
              </a:lnSpc>
            </a:pPr>
            <a:r>
              <a:rPr lang="en-US" sz="1800" b="1" dirty="0">
                <a:solidFill>
                  <a:srgbClr val="000000"/>
                </a:solidFill>
                <a:latin typeface="Verdana" panose="020B0604030504040204" pitchFamily="34" charset="0"/>
                <a:ea typeface="Verdana" panose="020B0604030504040204" pitchFamily="34" charset="0"/>
                <a:cs typeface="Helvetica World Bold"/>
                <a:sym typeface="Helvetica World Bold"/>
              </a:rPr>
              <a:t>Florence VAN HOUTTE, </a:t>
            </a:r>
          </a:p>
          <a:p>
            <a:pPr algn="ctr">
              <a:lnSpc>
                <a:spcPts val="2520"/>
              </a:lnSpc>
            </a:pP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Team Leader,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Délégation</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l’Union</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dirty="0" err="1">
                <a:solidFill>
                  <a:srgbClr val="000000"/>
                </a:solidFill>
                <a:latin typeface="Verdana" panose="020B0604030504040204" pitchFamily="34" charset="0"/>
                <a:ea typeface="Verdana" panose="020B0604030504040204" pitchFamily="34" charset="0"/>
                <a:cs typeface="Helvetica World"/>
                <a:sym typeface="Helvetica World"/>
              </a:rPr>
              <a:t>e</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uropéenne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Maurice et Seychelles</a:t>
            </a:r>
          </a:p>
        </p:txBody>
      </p:sp>
      <p:grpSp>
        <p:nvGrpSpPr>
          <p:cNvPr id="16" name="Group 16"/>
          <p:cNvGrpSpPr/>
          <p:nvPr/>
        </p:nvGrpSpPr>
        <p:grpSpPr>
          <a:xfrm>
            <a:off x="8632241" y="2359682"/>
            <a:ext cx="9395431" cy="733963"/>
            <a:chOff x="0" y="0"/>
            <a:chExt cx="2474517" cy="193307"/>
          </a:xfrm>
        </p:grpSpPr>
        <p:sp>
          <p:nvSpPr>
            <p:cNvPr id="17" name="Freeform 17"/>
            <p:cNvSpPr/>
            <p:nvPr/>
          </p:nvSpPr>
          <p:spPr>
            <a:xfrm>
              <a:off x="0" y="0"/>
              <a:ext cx="2474517" cy="193307"/>
            </a:xfrm>
            <a:custGeom>
              <a:avLst/>
              <a:gdLst/>
              <a:ahLst/>
              <a:cxnLst/>
              <a:rect l="l" t="t" r="r" b="b"/>
              <a:pathLst>
                <a:path w="2474517" h="193307">
                  <a:moveTo>
                    <a:pt x="41715" y="0"/>
                  </a:moveTo>
                  <a:lnTo>
                    <a:pt x="2432802" y="0"/>
                  </a:lnTo>
                  <a:cubicBezTo>
                    <a:pt x="2455840" y="0"/>
                    <a:pt x="2474517" y="18677"/>
                    <a:pt x="2474517" y="41715"/>
                  </a:cubicBezTo>
                  <a:lnTo>
                    <a:pt x="2474517" y="151592"/>
                  </a:lnTo>
                  <a:cubicBezTo>
                    <a:pt x="2474517" y="162655"/>
                    <a:pt x="2470122" y="173266"/>
                    <a:pt x="2462299" y="181089"/>
                  </a:cubicBezTo>
                  <a:cubicBezTo>
                    <a:pt x="2454476" y="188912"/>
                    <a:pt x="2443865" y="193307"/>
                    <a:pt x="2432802" y="193307"/>
                  </a:cubicBezTo>
                  <a:lnTo>
                    <a:pt x="41715" y="193307"/>
                  </a:lnTo>
                  <a:cubicBezTo>
                    <a:pt x="30652" y="193307"/>
                    <a:pt x="20041" y="188912"/>
                    <a:pt x="12218" y="181089"/>
                  </a:cubicBezTo>
                  <a:cubicBezTo>
                    <a:pt x="4395" y="173266"/>
                    <a:pt x="0" y="162655"/>
                    <a:pt x="0" y="151592"/>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18" name="TextBox 18"/>
            <p:cNvSpPr txBox="1"/>
            <p:nvPr/>
          </p:nvSpPr>
          <p:spPr>
            <a:xfrm>
              <a:off x="0" y="28575"/>
              <a:ext cx="2474517" cy="164732"/>
            </a:xfrm>
            <a:prstGeom prst="rect">
              <a:avLst/>
            </a:prstGeom>
          </p:spPr>
          <p:txBody>
            <a:bodyPr lIns="50800" tIns="50800" rIns="50800" bIns="50800" rtlCol="0" anchor="ctr"/>
            <a:lstStyle/>
            <a:p>
              <a:pPr algn="ctr">
                <a:lnSpc>
                  <a:spcPts val="1800"/>
                </a:lnSpc>
              </a:pPr>
              <a:endParaRPr/>
            </a:p>
          </p:txBody>
        </p:sp>
      </p:grpSp>
      <p:sp>
        <p:nvSpPr>
          <p:cNvPr id="19" name="TextBox 19"/>
          <p:cNvSpPr txBox="1"/>
          <p:nvPr/>
        </p:nvSpPr>
        <p:spPr>
          <a:xfrm>
            <a:off x="8819589" y="2363360"/>
            <a:ext cx="8831883" cy="608885"/>
          </a:xfrm>
          <a:prstGeom prst="rect">
            <a:avLst/>
          </a:prstGeom>
        </p:spPr>
        <p:txBody>
          <a:bodyPr lIns="0" tIns="0" rIns="0" bIns="0" rtlCol="0" anchor="t">
            <a:spAutoFit/>
          </a:bodyPr>
          <a:lstStyle/>
          <a:p>
            <a:pPr algn="ctr">
              <a:lnSpc>
                <a:spcPts val="2520"/>
              </a:lnSpc>
            </a:pPr>
            <a:r>
              <a:rPr lang="en-US" sz="1800" b="1" dirty="0">
                <a:solidFill>
                  <a:srgbClr val="000000"/>
                </a:solidFill>
                <a:latin typeface="Verdana" panose="020B0604030504040204" pitchFamily="34" charset="0"/>
                <a:ea typeface="Verdana" panose="020B0604030504040204" pitchFamily="34" charset="0"/>
                <a:cs typeface="Helvetica World Bold"/>
                <a:sym typeface="Helvetica World Bold"/>
              </a:rPr>
              <a:t>Charlotte </a:t>
            </a:r>
            <a:r>
              <a:rPr lang="en-US" b="1" dirty="0">
                <a:solidFill>
                  <a:srgbClr val="000000"/>
                </a:solidFill>
                <a:latin typeface="Verdana" panose="020B0604030504040204" pitchFamily="34" charset="0"/>
                <a:ea typeface="Verdana" panose="020B0604030504040204" pitchFamily="34" charset="0"/>
                <a:cs typeface="Helvetica World Bold"/>
                <a:sym typeface="Helvetica World Bold"/>
              </a:rPr>
              <a:t>de</a:t>
            </a:r>
            <a:r>
              <a:rPr lang="en-US" sz="1800" b="1" dirty="0">
                <a:solidFill>
                  <a:srgbClr val="000000"/>
                </a:solidFill>
                <a:latin typeface="Verdana" panose="020B0604030504040204" pitchFamily="34" charset="0"/>
                <a:ea typeface="Verdana" panose="020B0604030504040204" pitchFamily="34" charset="0"/>
                <a:cs typeface="Helvetica World Bold"/>
                <a:sym typeface="Helvetica World Bold"/>
              </a:rPr>
              <a:t> FONTAUBERT</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p>
          <a:p>
            <a:pPr algn="ctr">
              <a:lnSpc>
                <a:spcPts val="2520"/>
              </a:lnSpc>
            </a:pPr>
            <a:r>
              <a:rPr lang="en-US" dirty="0" err="1">
                <a:solidFill>
                  <a:srgbClr val="000000"/>
                </a:solidFill>
                <a:latin typeface="Verdana" panose="020B0604030504040204" pitchFamily="34" charset="0"/>
                <a:ea typeface="Verdana" panose="020B0604030504040204" pitchFamily="34" charset="0"/>
                <a:cs typeface="Helvetica World"/>
                <a:sym typeface="Helvetica World"/>
              </a:rPr>
              <a:t>c</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heffe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de file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mondial</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l'économie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bleue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Banque Mondiale</a:t>
            </a:r>
          </a:p>
        </p:txBody>
      </p:sp>
      <p:grpSp>
        <p:nvGrpSpPr>
          <p:cNvPr id="20" name="Group 20"/>
          <p:cNvGrpSpPr/>
          <p:nvPr/>
        </p:nvGrpSpPr>
        <p:grpSpPr>
          <a:xfrm>
            <a:off x="8632241" y="240816"/>
            <a:ext cx="9395431" cy="950781"/>
            <a:chOff x="0" y="0"/>
            <a:chExt cx="2474517" cy="250412"/>
          </a:xfrm>
        </p:grpSpPr>
        <p:sp>
          <p:nvSpPr>
            <p:cNvPr id="21" name="Freeform 21"/>
            <p:cNvSpPr/>
            <p:nvPr/>
          </p:nvSpPr>
          <p:spPr>
            <a:xfrm>
              <a:off x="0" y="0"/>
              <a:ext cx="2474517" cy="250412"/>
            </a:xfrm>
            <a:custGeom>
              <a:avLst/>
              <a:gdLst/>
              <a:ahLst/>
              <a:cxnLst/>
              <a:rect l="l" t="t" r="r" b="b"/>
              <a:pathLst>
                <a:path w="2474517" h="250412">
                  <a:moveTo>
                    <a:pt x="41715" y="0"/>
                  </a:moveTo>
                  <a:lnTo>
                    <a:pt x="2432802" y="0"/>
                  </a:lnTo>
                  <a:cubicBezTo>
                    <a:pt x="2455840" y="0"/>
                    <a:pt x="2474517" y="18677"/>
                    <a:pt x="2474517" y="41715"/>
                  </a:cubicBezTo>
                  <a:lnTo>
                    <a:pt x="2474517" y="208696"/>
                  </a:lnTo>
                  <a:cubicBezTo>
                    <a:pt x="2474517" y="219760"/>
                    <a:pt x="2470122" y="230370"/>
                    <a:pt x="2462299" y="238193"/>
                  </a:cubicBezTo>
                  <a:cubicBezTo>
                    <a:pt x="2454476" y="246017"/>
                    <a:pt x="2443865" y="250412"/>
                    <a:pt x="2432802" y="250412"/>
                  </a:cubicBezTo>
                  <a:lnTo>
                    <a:pt x="41715" y="250412"/>
                  </a:lnTo>
                  <a:cubicBezTo>
                    <a:pt x="18677" y="250412"/>
                    <a:pt x="0" y="231735"/>
                    <a:pt x="0" y="208696"/>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22" name="TextBox 22"/>
            <p:cNvSpPr txBox="1"/>
            <p:nvPr/>
          </p:nvSpPr>
          <p:spPr>
            <a:xfrm>
              <a:off x="0" y="28575"/>
              <a:ext cx="2474517" cy="221837"/>
            </a:xfrm>
            <a:prstGeom prst="rect">
              <a:avLst/>
            </a:prstGeom>
          </p:spPr>
          <p:txBody>
            <a:bodyPr lIns="50800" tIns="50800" rIns="50800" bIns="50800" rtlCol="0" anchor="ctr"/>
            <a:lstStyle/>
            <a:p>
              <a:pPr algn="ctr">
                <a:lnSpc>
                  <a:spcPts val="1800"/>
                </a:lnSpc>
              </a:pPr>
              <a:endParaRPr/>
            </a:p>
          </p:txBody>
        </p:sp>
      </p:grpSp>
      <p:sp>
        <p:nvSpPr>
          <p:cNvPr id="23" name="TextBox 23"/>
          <p:cNvSpPr txBox="1"/>
          <p:nvPr/>
        </p:nvSpPr>
        <p:spPr>
          <a:xfrm>
            <a:off x="8914016" y="415764"/>
            <a:ext cx="8831883" cy="608885"/>
          </a:xfrm>
          <a:prstGeom prst="rect">
            <a:avLst/>
          </a:prstGeom>
        </p:spPr>
        <p:txBody>
          <a:bodyPr lIns="0" tIns="0" rIns="0" bIns="0" rtlCol="0" anchor="t">
            <a:spAutoFit/>
          </a:bodyPr>
          <a:lstStyle/>
          <a:p>
            <a:pPr algn="ctr">
              <a:lnSpc>
                <a:spcPts val="2520"/>
              </a:lnSpc>
            </a:pPr>
            <a:r>
              <a:rPr lang="en-US" sz="1800" b="1" dirty="0" err="1">
                <a:solidFill>
                  <a:srgbClr val="000000"/>
                </a:solidFill>
                <a:latin typeface="Verdana" panose="020B0604030504040204" pitchFamily="34" charset="0"/>
                <a:ea typeface="Verdana" panose="020B0604030504040204" pitchFamily="34" charset="0"/>
                <a:cs typeface="Helvetica World Bold"/>
                <a:sym typeface="Helvetica World Bold"/>
              </a:rPr>
              <a:t>Fwangkwal</a:t>
            </a:r>
            <a:r>
              <a:rPr lang="en-US" sz="1800" b="1" dirty="0">
                <a:solidFill>
                  <a:srgbClr val="000000"/>
                </a:solidFill>
                <a:latin typeface="Verdana" panose="020B0604030504040204" pitchFamily="34" charset="0"/>
                <a:ea typeface="Verdana" panose="020B0604030504040204" pitchFamily="34" charset="0"/>
                <a:cs typeface="Helvetica World Bold"/>
                <a:sym typeface="Helvetica World Bold"/>
              </a:rPr>
              <a:t> BONMWA</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dirty="0" err="1">
                <a:solidFill>
                  <a:srgbClr val="000000"/>
                </a:solidFill>
                <a:latin typeface="Verdana" panose="020B0604030504040204" pitchFamily="34" charset="0"/>
                <a:ea typeface="Verdana" panose="020B0604030504040204" pitchFamily="34" charset="0"/>
                <a:cs typeface="Helvetica World"/>
                <a:sym typeface="Helvetica World"/>
              </a:rPr>
              <a:t>c</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oordinateur</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principal du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programme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sur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l'économie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circulaire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Banque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africaine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de </a:t>
            </a:r>
            <a:r>
              <a:rPr lang="en-US" dirty="0" err="1">
                <a:solidFill>
                  <a:srgbClr val="000000"/>
                </a:solidFill>
                <a:latin typeface="Verdana" panose="020B0604030504040204" pitchFamily="34" charset="0"/>
                <a:ea typeface="Verdana" panose="020B0604030504040204" pitchFamily="34" charset="0"/>
                <a:cs typeface="Helvetica World"/>
                <a:sym typeface="Helvetica World"/>
              </a:rPr>
              <a:t>d</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éveloppement</a:t>
            </a:r>
            <a:endParaRPr lang="en-US" sz="1800" dirty="0">
              <a:solidFill>
                <a:srgbClr val="000000"/>
              </a:solidFill>
              <a:latin typeface="Verdana" panose="020B0604030504040204" pitchFamily="34" charset="0"/>
              <a:ea typeface="Verdana" panose="020B0604030504040204" pitchFamily="34" charset="0"/>
              <a:cs typeface="Helvetica World"/>
              <a:sym typeface="Helvetica World"/>
            </a:endParaRPr>
          </a:p>
        </p:txBody>
      </p:sp>
      <p:grpSp>
        <p:nvGrpSpPr>
          <p:cNvPr id="24" name="Group 24"/>
          <p:cNvGrpSpPr/>
          <p:nvPr/>
        </p:nvGrpSpPr>
        <p:grpSpPr>
          <a:xfrm>
            <a:off x="8632241" y="4288578"/>
            <a:ext cx="9395431" cy="1181736"/>
            <a:chOff x="0" y="0"/>
            <a:chExt cx="2474517" cy="311239"/>
          </a:xfrm>
        </p:grpSpPr>
        <p:sp>
          <p:nvSpPr>
            <p:cNvPr id="25" name="Freeform 25"/>
            <p:cNvSpPr/>
            <p:nvPr/>
          </p:nvSpPr>
          <p:spPr>
            <a:xfrm>
              <a:off x="0" y="0"/>
              <a:ext cx="2474517" cy="311239"/>
            </a:xfrm>
            <a:custGeom>
              <a:avLst/>
              <a:gdLst/>
              <a:ahLst/>
              <a:cxnLst/>
              <a:rect l="l" t="t" r="r" b="b"/>
              <a:pathLst>
                <a:path w="2474517" h="311239">
                  <a:moveTo>
                    <a:pt x="41715" y="0"/>
                  </a:moveTo>
                  <a:lnTo>
                    <a:pt x="2432802" y="0"/>
                  </a:lnTo>
                  <a:cubicBezTo>
                    <a:pt x="2455840" y="0"/>
                    <a:pt x="2474517" y="18677"/>
                    <a:pt x="2474517" y="41715"/>
                  </a:cubicBezTo>
                  <a:lnTo>
                    <a:pt x="2474517" y="269524"/>
                  </a:lnTo>
                  <a:cubicBezTo>
                    <a:pt x="2474517" y="280587"/>
                    <a:pt x="2470122" y="291198"/>
                    <a:pt x="2462299" y="299021"/>
                  </a:cubicBezTo>
                  <a:cubicBezTo>
                    <a:pt x="2454476" y="306844"/>
                    <a:pt x="2443865" y="311239"/>
                    <a:pt x="2432802" y="311239"/>
                  </a:cubicBezTo>
                  <a:lnTo>
                    <a:pt x="41715" y="311239"/>
                  </a:lnTo>
                  <a:cubicBezTo>
                    <a:pt x="30652" y="311239"/>
                    <a:pt x="20041" y="306844"/>
                    <a:pt x="12218" y="299021"/>
                  </a:cubicBezTo>
                  <a:cubicBezTo>
                    <a:pt x="4395" y="291198"/>
                    <a:pt x="0" y="280587"/>
                    <a:pt x="0" y="269524"/>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26" name="TextBox 26"/>
            <p:cNvSpPr txBox="1"/>
            <p:nvPr/>
          </p:nvSpPr>
          <p:spPr>
            <a:xfrm>
              <a:off x="0" y="28575"/>
              <a:ext cx="2474517" cy="282664"/>
            </a:xfrm>
            <a:prstGeom prst="rect">
              <a:avLst/>
            </a:prstGeom>
          </p:spPr>
          <p:txBody>
            <a:bodyPr lIns="50800" tIns="50800" rIns="50800" bIns="50800" rtlCol="0" anchor="ctr"/>
            <a:lstStyle/>
            <a:p>
              <a:pPr algn="ctr">
                <a:lnSpc>
                  <a:spcPts val="1800"/>
                </a:lnSpc>
              </a:pPr>
              <a:endParaRPr/>
            </a:p>
          </p:txBody>
        </p:sp>
      </p:grpSp>
      <p:sp>
        <p:nvSpPr>
          <p:cNvPr id="27" name="TextBox 27"/>
          <p:cNvSpPr txBox="1"/>
          <p:nvPr/>
        </p:nvSpPr>
        <p:spPr>
          <a:xfrm>
            <a:off x="8877212" y="4392855"/>
            <a:ext cx="8926309" cy="958215"/>
          </a:xfrm>
          <a:prstGeom prst="rect">
            <a:avLst/>
          </a:prstGeom>
        </p:spPr>
        <p:txBody>
          <a:bodyPr lIns="0" tIns="0" rIns="0" bIns="0" rtlCol="0" anchor="t">
            <a:spAutoFit/>
          </a:bodyPr>
          <a:lstStyle/>
          <a:p>
            <a:pPr algn="ctr">
              <a:lnSpc>
                <a:spcPts val="2520"/>
              </a:lnSpc>
            </a:pPr>
            <a:r>
              <a:rPr lang="en-US" sz="1800" b="1" dirty="0">
                <a:solidFill>
                  <a:srgbClr val="000000"/>
                </a:solidFill>
                <a:latin typeface="Verdana" panose="020B0604030504040204" pitchFamily="34" charset="0"/>
                <a:ea typeface="Verdana" panose="020B0604030504040204" pitchFamily="34" charset="0"/>
                <a:cs typeface="Helvetica World Bold"/>
                <a:sym typeface="Helvetica World Bold"/>
              </a:rPr>
              <a:t>Caroline TAGWIREYI</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p>
          <a:p>
            <a:pPr algn="ctr">
              <a:lnSpc>
                <a:spcPts val="2520"/>
              </a:lnSpc>
            </a:pPr>
            <a:r>
              <a:rPr lang="en-US" dirty="0">
                <a:solidFill>
                  <a:srgbClr val="000000"/>
                </a:solidFill>
                <a:latin typeface="Verdana" panose="020B0604030504040204" pitchFamily="34" charset="0"/>
                <a:ea typeface="Verdana" panose="020B0604030504040204" pitchFamily="34" charset="0"/>
                <a:cs typeface="Helvetica World"/>
                <a:sym typeface="Helvetica World"/>
              </a:rPr>
              <a:t>f</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onctionnaire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principale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chargée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l'atténuation</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du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changement</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climatique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a:t>
            </a:r>
          </a:p>
          <a:p>
            <a:pPr algn="ctr">
              <a:lnSpc>
                <a:spcPts val="2520"/>
              </a:lnSpc>
            </a:pP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Direction de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l'environnement</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durable et de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l'économie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bleue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CUA</a:t>
            </a:r>
          </a:p>
        </p:txBody>
      </p:sp>
      <p:grpSp>
        <p:nvGrpSpPr>
          <p:cNvPr id="28" name="Group 28"/>
          <p:cNvGrpSpPr/>
          <p:nvPr/>
        </p:nvGrpSpPr>
        <p:grpSpPr>
          <a:xfrm>
            <a:off x="8632241" y="5679864"/>
            <a:ext cx="9395431" cy="1151753"/>
            <a:chOff x="0" y="0"/>
            <a:chExt cx="2474517" cy="303342"/>
          </a:xfrm>
        </p:grpSpPr>
        <p:sp>
          <p:nvSpPr>
            <p:cNvPr id="29" name="Freeform 29"/>
            <p:cNvSpPr/>
            <p:nvPr/>
          </p:nvSpPr>
          <p:spPr>
            <a:xfrm>
              <a:off x="0" y="0"/>
              <a:ext cx="2474517" cy="303342"/>
            </a:xfrm>
            <a:custGeom>
              <a:avLst/>
              <a:gdLst/>
              <a:ahLst/>
              <a:cxnLst/>
              <a:rect l="l" t="t" r="r" b="b"/>
              <a:pathLst>
                <a:path w="2474517" h="303342">
                  <a:moveTo>
                    <a:pt x="41715" y="0"/>
                  </a:moveTo>
                  <a:lnTo>
                    <a:pt x="2432802" y="0"/>
                  </a:lnTo>
                  <a:cubicBezTo>
                    <a:pt x="2455840" y="0"/>
                    <a:pt x="2474517" y="18677"/>
                    <a:pt x="2474517" y="41715"/>
                  </a:cubicBezTo>
                  <a:lnTo>
                    <a:pt x="2474517" y="261627"/>
                  </a:lnTo>
                  <a:cubicBezTo>
                    <a:pt x="2474517" y="272690"/>
                    <a:pt x="2470122" y="283301"/>
                    <a:pt x="2462299" y="291124"/>
                  </a:cubicBezTo>
                  <a:cubicBezTo>
                    <a:pt x="2454476" y="298947"/>
                    <a:pt x="2443865" y="303342"/>
                    <a:pt x="2432802" y="303342"/>
                  </a:cubicBezTo>
                  <a:lnTo>
                    <a:pt x="41715" y="303342"/>
                  </a:lnTo>
                  <a:cubicBezTo>
                    <a:pt x="30652" y="303342"/>
                    <a:pt x="20041" y="298947"/>
                    <a:pt x="12218" y="291124"/>
                  </a:cubicBezTo>
                  <a:cubicBezTo>
                    <a:pt x="4395" y="283301"/>
                    <a:pt x="0" y="272690"/>
                    <a:pt x="0" y="261627"/>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30" name="TextBox 30"/>
            <p:cNvSpPr txBox="1"/>
            <p:nvPr/>
          </p:nvSpPr>
          <p:spPr>
            <a:xfrm>
              <a:off x="0" y="28575"/>
              <a:ext cx="2474517" cy="274767"/>
            </a:xfrm>
            <a:prstGeom prst="rect">
              <a:avLst/>
            </a:prstGeom>
          </p:spPr>
          <p:txBody>
            <a:bodyPr lIns="50800" tIns="50800" rIns="50800" bIns="50800" rtlCol="0" anchor="ctr"/>
            <a:lstStyle/>
            <a:p>
              <a:pPr algn="ctr">
                <a:lnSpc>
                  <a:spcPts val="1800"/>
                </a:lnSpc>
              </a:pPr>
              <a:endParaRPr/>
            </a:p>
          </p:txBody>
        </p:sp>
      </p:grpSp>
      <p:sp>
        <p:nvSpPr>
          <p:cNvPr id="31" name="TextBox 31"/>
          <p:cNvSpPr txBox="1"/>
          <p:nvPr/>
        </p:nvSpPr>
        <p:spPr>
          <a:xfrm>
            <a:off x="8819589" y="5792295"/>
            <a:ext cx="8983932" cy="958215"/>
          </a:xfrm>
          <a:prstGeom prst="rect">
            <a:avLst/>
          </a:prstGeom>
        </p:spPr>
        <p:txBody>
          <a:bodyPr wrap="square" lIns="0" tIns="0" rIns="0" bIns="0" rtlCol="0" anchor="t">
            <a:spAutoFit/>
          </a:bodyPr>
          <a:lstStyle/>
          <a:p>
            <a:pPr algn="ctr">
              <a:lnSpc>
                <a:spcPts val="2520"/>
              </a:lnSpc>
            </a:pPr>
            <a:r>
              <a:rPr lang="en-US" sz="1800" b="1" dirty="0">
                <a:solidFill>
                  <a:srgbClr val="000000"/>
                </a:solidFill>
                <a:latin typeface="Verdana" panose="020B0604030504040204" pitchFamily="34" charset="0"/>
                <a:ea typeface="Verdana" panose="020B0604030504040204" pitchFamily="34" charset="0"/>
                <a:cs typeface="Helvetica World Bold"/>
                <a:sym typeface="Helvetica World Bold"/>
              </a:rPr>
              <a:t>Nassim OULMANE, </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chef de la Section des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ressources</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naturelles</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l’économie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verte et de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l’économie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bleue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Division des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changements</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climatiques</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de la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sécurité</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alimentaire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et des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ressources</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naturelles</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CEA</a:t>
            </a:r>
          </a:p>
        </p:txBody>
      </p:sp>
      <p:grpSp>
        <p:nvGrpSpPr>
          <p:cNvPr id="32" name="Group 32"/>
          <p:cNvGrpSpPr/>
          <p:nvPr/>
        </p:nvGrpSpPr>
        <p:grpSpPr>
          <a:xfrm>
            <a:off x="8632241" y="3303195"/>
            <a:ext cx="9395431" cy="737733"/>
            <a:chOff x="0" y="0"/>
            <a:chExt cx="2474517" cy="194300"/>
          </a:xfrm>
        </p:grpSpPr>
        <p:sp>
          <p:nvSpPr>
            <p:cNvPr id="33" name="Freeform 33"/>
            <p:cNvSpPr/>
            <p:nvPr/>
          </p:nvSpPr>
          <p:spPr>
            <a:xfrm>
              <a:off x="0" y="0"/>
              <a:ext cx="2474517" cy="194300"/>
            </a:xfrm>
            <a:custGeom>
              <a:avLst/>
              <a:gdLst/>
              <a:ahLst/>
              <a:cxnLst/>
              <a:rect l="l" t="t" r="r" b="b"/>
              <a:pathLst>
                <a:path w="2474517" h="194300">
                  <a:moveTo>
                    <a:pt x="41715" y="0"/>
                  </a:moveTo>
                  <a:lnTo>
                    <a:pt x="2432802" y="0"/>
                  </a:lnTo>
                  <a:cubicBezTo>
                    <a:pt x="2455840" y="0"/>
                    <a:pt x="2474517" y="18677"/>
                    <a:pt x="2474517" y="41715"/>
                  </a:cubicBezTo>
                  <a:lnTo>
                    <a:pt x="2474517" y="152585"/>
                  </a:lnTo>
                  <a:cubicBezTo>
                    <a:pt x="2474517" y="163648"/>
                    <a:pt x="2470122" y="174259"/>
                    <a:pt x="2462299" y="182082"/>
                  </a:cubicBezTo>
                  <a:cubicBezTo>
                    <a:pt x="2454476" y="189905"/>
                    <a:pt x="2443865" y="194300"/>
                    <a:pt x="2432802" y="194300"/>
                  </a:cubicBezTo>
                  <a:lnTo>
                    <a:pt x="41715" y="194300"/>
                  </a:lnTo>
                  <a:cubicBezTo>
                    <a:pt x="18677" y="194300"/>
                    <a:pt x="0" y="175623"/>
                    <a:pt x="0" y="152585"/>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34" name="TextBox 34"/>
            <p:cNvSpPr txBox="1"/>
            <p:nvPr/>
          </p:nvSpPr>
          <p:spPr>
            <a:xfrm>
              <a:off x="0" y="28575"/>
              <a:ext cx="2474517" cy="165725"/>
            </a:xfrm>
            <a:prstGeom prst="rect">
              <a:avLst/>
            </a:prstGeom>
          </p:spPr>
          <p:txBody>
            <a:bodyPr lIns="50800" tIns="50800" rIns="50800" bIns="50800" rtlCol="0" anchor="ctr"/>
            <a:lstStyle/>
            <a:p>
              <a:pPr algn="ctr">
                <a:lnSpc>
                  <a:spcPts val="1800"/>
                </a:lnSpc>
              </a:pPr>
              <a:endParaRPr/>
            </a:p>
          </p:txBody>
        </p:sp>
      </p:grpSp>
      <p:sp>
        <p:nvSpPr>
          <p:cNvPr id="35" name="TextBox 35"/>
          <p:cNvSpPr txBox="1"/>
          <p:nvPr/>
        </p:nvSpPr>
        <p:spPr>
          <a:xfrm>
            <a:off x="8914016" y="3331067"/>
            <a:ext cx="8831883" cy="608885"/>
          </a:xfrm>
          <a:prstGeom prst="rect">
            <a:avLst/>
          </a:prstGeom>
        </p:spPr>
        <p:txBody>
          <a:bodyPr lIns="0" tIns="0" rIns="0" bIns="0" rtlCol="0" anchor="t">
            <a:spAutoFit/>
          </a:bodyPr>
          <a:lstStyle/>
          <a:p>
            <a:pPr algn="ctr">
              <a:lnSpc>
                <a:spcPts val="2520"/>
              </a:lnSpc>
            </a:pPr>
            <a:r>
              <a:rPr lang="en-US" sz="1800" b="1" dirty="0">
                <a:solidFill>
                  <a:srgbClr val="000000"/>
                </a:solidFill>
                <a:latin typeface="Verdana" panose="020B0604030504040204" pitchFamily="34" charset="0"/>
                <a:ea typeface="Verdana" panose="020B0604030504040204" pitchFamily="34" charset="0"/>
                <a:cs typeface="Helvetica World Bold"/>
                <a:sym typeface="Helvetica World Bold"/>
              </a:rPr>
              <a:t>Stéphane LEBON</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p>
          <a:p>
            <a:pPr algn="ctr">
              <a:lnSpc>
                <a:spcPts val="2520"/>
              </a:lnSpc>
            </a:pP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responsable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Développement</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Durable, Mauritius Commercial Bank</a:t>
            </a:r>
          </a:p>
        </p:txBody>
      </p:sp>
      <p:grpSp>
        <p:nvGrpSpPr>
          <p:cNvPr id="36" name="Group 36"/>
          <p:cNvGrpSpPr/>
          <p:nvPr/>
        </p:nvGrpSpPr>
        <p:grpSpPr>
          <a:xfrm>
            <a:off x="8632241" y="7041167"/>
            <a:ext cx="9395431" cy="794531"/>
            <a:chOff x="0" y="0"/>
            <a:chExt cx="2474517" cy="209259"/>
          </a:xfrm>
        </p:grpSpPr>
        <p:sp>
          <p:nvSpPr>
            <p:cNvPr id="37" name="Freeform 37"/>
            <p:cNvSpPr/>
            <p:nvPr/>
          </p:nvSpPr>
          <p:spPr>
            <a:xfrm>
              <a:off x="0" y="0"/>
              <a:ext cx="2474517" cy="209259"/>
            </a:xfrm>
            <a:custGeom>
              <a:avLst/>
              <a:gdLst/>
              <a:ahLst/>
              <a:cxnLst/>
              <a:rect l="l" t="t" r="r" b="b"/>
              <a:pathLst>
                <a:path w="2474517" h="209259">
                  <a:moveTo>
                    <a:pt x="41715" y="0"/>
                  </a:moveTo>
                  <a:lnTo>
                    <a:pt x="2432802" y="0"/>
                  </a:lnTo>
                  <a:cubicBezTo>
                    <a:pt x="2455840" y="0"/>
                    <a:pt x="2474517" y="18677"/>
                    <a:pt x="2474517" y="41715"/>
                  </a:cubicBezTo>
                  <a:lnTo>
                    <a:pt x="2474517" y="167544"/>
                  </a:lnTo>
                  <a:cubicBezTo>
                    <a:pt x="2474517" y="178607"/>
                    <a:pt x="2470122" y="189218"/>
                    <a:pt x="2462299" y="197041"/>
                  </a:cubicBezTo>
                  <a:cubicBezTo>
                    <a:pt x="2454476" y="204864"/>
                    <a:pt x="2443865" y="209259"/>
                    <a:pt x="2432802" y="209259"/>
                  </a:cubicBezTo>
                  <a:lnTo>
                    <a:pt x="41715" y="209259"/>
                  </a:lnTo>
                  <a:cubicBezTo>
                    <a:pt x="30652" y="209259"/>
                    <a:pt x="20041" y="204864"/>
                    <a:pt x="12218" y="197041"/>
                  </a:cubicBezTo>
                  <a:cubicBezTo>
                    <a:pt x="4395" y="189218"/>
                    <a:pt x="0" y="178607"/>
                    <a:pt x="0" y="167544"/>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38" name="TextBox 38"/>
            <p:cNvSpPr txBox="1"/>
            <p:nvPr/>
          </p:nvSpPr>
          <p:spPr>
            <a:xfrm>
              <a:off x="0" y="28575"/>
              <a:ext cx="2474517" cy="180684"/>
            </a:xfrm>
            <a:prstGeom prst="rect">
              <a:avLst/>
            </a:prstGeom>
          </p:spPr>
          <p:txBody>
            <a:bodyPr lIns="50800" tIns="50800" rIns="50800" bIns="50800" rtlCol="0" anchor="ctr"/>
            <a:lstStyle/>
            <a:p>
              <a:pPr algn="ctr">
                <a:lnSpc>
                  <a:spcPts val="1800"/>
                </a:lnSpc>
              </a:pPr>
              <a:endParaRPr/>
            </a:p>
          </p:txBody>
        </p:sp>
      </p:grpSp>
      <p:sp>
        <p:nvSpPr>
          <p:cNvPr id="39" name="TextBox 39"/>
          <p:cNvSpPr txBox="1"/>
          <p:nvPr/>
        </p:nvSpPr>
        <p:spPr>
          <a:xfrm>
            <a:off x="8852926" y="7126018"/>
            <a:ext cx="8926309" cy="608885"/>
          </a:xfrm>
          <a:prstGeom prst="rect">
            <a:avLst/>
          </a:prstGeom>
        </p:spPr>
        <p:txBody>
          <a:bodyPr lIns="0" tIns="0" rIns="0" bIns="0" rtlCol="0" anchor="t">
            <a:spAutoFit/>
          </a:bodyPr>
          <a:lstStyle/>
          <a:p>
            <a:pPr algn="ctr">
              <a:lnSpc>
                <a:spcPts val="2520"/>
              </a:lnSpc>
            </a:pPr>
            <a:r>
              <a:rPr lang="en-US" sz="1800" b="1" dirty="0">
                <a:solidFill>
                  <a:srgbClr val="000000"/>
                </a:solidFill>
                <a:latin typeface="Verdana" panose="020B0604030504040204" pitchFamily="34" charset="0"/>
                <a:ea typeface="Verdana" panose="020B0604030504040204" pitchFamily="34" charset="0"/>
                <a:cs typeface="Helvetica World Bold"/>
                <a:sym typeface="Helvetica World Bold"/>
              </a:rPr>
              <a:t>Dismas MWIKILA</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p>
          <a:p>
            <a:pPr algn="ctr">
              <a:lnSpc>
                <a:spcPts val="2520"/>
              </a:lnSpc>
            </a:pPr>
            <a:r>
              <a:rPr lang="en-US" dirty="0" err="1">
                <a:solidFill>
                  <a:srgbClr val="000000"/>
                </a:solidFill>
                <a:latin typeface="Verdana" panose="020B0604030504040204" pitchFamily="34" charset="0"/>
                <a:ea typeface="Verdana" panose="020B0604030504040204" pitchFamily="34" charset="0"/>
                <a:cs typeface="Helvetica World"/>
                <a:sym typeface="Helvetica World"/>
              </a:rPr>
              <a:t>s</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pécialiste</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de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l'environnement</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et des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ressources</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a:t>
            </a:r>
            <a:r>
              <a:rPr lang="en-US" sz="1800" dirty="0" err="1">
                <a:solidFill>
                  <a:srgbClr val="000000"/>
                </a:solidFill>
                <a:latin typeface="Verdana" panose="020B0604030504040204" pitchFamily="34" charset="0"/>
                <a:ea typeface="Verdana" panose="020B0604030504040204" pitchFamily="34" charset="0"/>
                <a:cs typeface="Helvetica World"/>
                <a:sym typeface="Helvetica World"/>
              </a:rPr>
              <a:t>naturelles</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 CAE</a:t>
            </a:r>
          </a:p>
        </p:txBody>
      </p:sp>
      <p:grpSp>
        <p:nvGrpSpPr>
          <p:cNvPr id="40" name="Group 40"/>
          <p:cNvGrpSpPr/>
          <p:nvPr/>
        </p:nvGrpSpPr>
        <p:grpSpPr>
          <a:xfrm>
            <a:off x="8632241" y="8026197"/>
            <a:ext cx="9395431" cy="1056613"/>
            <a:chOff x="0" y="0"/>
            <a:chExt cx="2474517" cy="278285"/>
          </a:xfrm>
        </p:grpSpPr>
        <p:sp>
          <p:nvSpPr>
            <p:cNvPr id="41" name="Freeform 41"/>
            <p:cNvSpPr/>
            <p:nvPr/>
          </p:nvSpPr>
          <p:spPr>
            <a:xfrm>
              <a:off x="0" y="0"/>
              <a:ext cx="2474517" cy="278285"/>
            </a:xfrm>
            <a:custGeom>
              <a:avLst/>
              <a:gdLst/>
              <a:ahLst/>
              <a:cxnLst/>
              <a:rect l="l" t="t" r="r" b="b"/>
              <a:pathLst>
                <a:path w="2474517" h="278285">
                  <a:moveTo>
                    <a:pt x="41715" y="0"/>
                  </a:moveTo>
                  <a:lnTo>
                    <a:pt x="2432802" y="0"/>
                  </a:lnTo>
                  <a:cubicBezTo>
                    <a:pt x="2455840" y="0"/>
                    <a:pt x="2474517" y="18677"/>
                    <a:pt x="2474517" y="41715"/>
                  </a:cubicBezTo>
                  <a:lnTo>
                    <a:pt x="2474517" y="236569"/>
                  </a:lnTo>
                  <a:cubicBezTo>
                    <a:pt x="2474517" y="247633"/>
                    <a:pt x="2470122" y="258244"/>
                    <a:pt x="2462299" y="266067"/>
                  </a:cubicBezTo>
                  <a:cubicBezTo>
                    <a:pt x="2454476" y="273890"/>
                    <a:pt x="2443865" y="278285"/>
                    <a:pt x="2432802" y="278285"/>
                  </a:cubicBezTo>
                  <a:lnTo>
                    <a:pt x="41715" y="278285"/>
                  </a:lnTo>
                  <a:cubicBezTo>
                    <a:pt x="18677" y="278285"/>
                    <a:pt x="0" y="259608"/>
                    <a:pt x="0" y="236569"/>
                  </a:cubicBezTo>
                  <a:lnTo>
                    <a:pt x="0" y="41715"/>
                  </a:lnTo>
                  <a:cubicBezTo>
                    <a:pt x="0" y="30652"/>
                    <a:pt x="4395" y="20041"/>
                    <a:pt x="12218" y="12218"/>
                  </a:cubicBezTo>
                  <a:cubicBezTo>
                    <a:pt x="20041" y="4395"/>
                    <a:pt x="30652" y="0"/>
                    <a:pt x="41715" y="0"/>
                  </a:cubicBezTo>
                  <a:close/>
                </a:path>
              </a:pathLst>
            </a:custGeom>
            <a:solidFill>
              <a:srgbClr val="21B0C3"/>
            </a:solidFill>
          </p:spPr>
          <p:txBody>
            <a:bodyPr/>
            <a:lstStyle/>
            <a:p>
              <a:endParaRPr lang="LID4096"/>
            </a:p>
          </p:txBody>
        </p:sp>
        <p:sp>
          <p:nvSpPr>
            <p:cNvPr id="42" name="TextBox 42"/>
            <p:cNvSpPr txBox="1"/>
            <p:nvPr/>
          </p:nvSpPr>
          <p:spPr>
            <a:xfrm>
              <a:off x="0" y="28575"/>
              <a:ext cx="2474517" cy="249710"/>
            </a:xfrm>
            <a:prstGeom prst="rect">
              <a:avLst/>
            </a:prstGeom>
          </p:spPr>
          <p:txBody>
            <a:bodyPr lIns="50800" tIns="50800" rIns="50800" bIns="50800" rtlCol="0" anchor="ctr"/>
            <a:lstStyle/>
            <a:p>
              <a:pPr algn="ctr">
                <a:lnSpc>
                  <a:spcPts val="1800"/>
                </a:lnSpc>
              </a:pPr>
              <a:endParaRPr/>
            </a:p>
          </p:txBody>
        </p:sp>
      </p:grpSp>
      <p:sp>
        <p:nvSpPr>
          <p:cNvPr id="43" name="TextBox 43"/>
          <p:cNvSpPr txBox="1"/>
          <p:nvPr/>
        </p:nvSpPr>
        <p:spPr>
          <a:xfrm>
            <a:off x="8800539" y="8075331"/>
            <a:ext cx="8831883" cy="608885"/>
          </a:xfrm>
          <a:prstGeom prst="rect">
            <a:avLst/>
          </a:prstGeom>
        </p:spPr>
        <p:txBody>
          <a:bodyPr lIns="0" tIns="0" rIns="0" bIns="0" rtlCol="0" anchor="t">
            <a:spAutoFit/>
          </a:bodyPr>
          <a:lstStyle/>
          <a:p>
            <a:pPr algn="ctr">
              <a:lnSpc>
                <a:spcPts val="2520"/>
              </a:lnSpc>
            </a:pPr>
            <a:r>
              <a:rPr lang="en-US" sz="1800" b="1" dirty="0">
                <a:solidFill>
                  <a:srgbClr val="000000"/>
                </a:solidFill>
                <a:latin typeface="Verdana" panose="020B0604030504040204" pitchFamily="34" charset="0"/>
                <a:ea typeface="Verdana" panose="020B0604030504040204" pitchFamily="34" charset="0"/>
                <a:cs typeface="Helvetica World Bold"/>
                <a:sym typeface="Helvetica World Bold"/>
              </a:rPr>
              <a:t>Hassim PONDOR, </a:t>
            </a:r>
          </a:p>
          <a:p>
            <a:pPr algn="ctr">
              <a:lnSpc>
                <a:spcPts val="2520"/>
              </a:lnSpc>
            </a:pPr>
            <a:r>
              <a:rPr lang="en-US" dirty="0">
                <a:solidFill>
                  <a:srgbClr val="000000"/>
                </a:solidFill>
                <a:latin typeface="Verdana" panose="020B0604030504040204" pitchFamily="34" charset="0"/>
                <a:ea typeface="Verdana" panose="020B0604030504040204" pitchFamily="34" charset="0"/>
                <a:cs typeface="Helvetica World"/>
                <a:sym typeface="Helvetica World"/>
              </a:rPr>
              <a:t>r</a:t>
            </a:r>
            <a:r>
              <a:rPr lang="en-US" sz="1800" dirty="0">
                <a:solidFill>
                  <a:srgbClr val="000000"/>
                </a:solidFill>
                <a:latin typeface="Verdana" panose="020B0604030504040204" pitchFamily="34" charset="0"/>
                <a:ea typeface="Verdana" panose="020B0604030504040204" pitchFamily="34" charset="0"/>
                <a:cs typeface="Helvetica World"/>
                <a:sym typeface="Helvetica World"/>
              </a:rPr>
              <a:t>epresenting German Recycling &amp; Waste Management Association – RETECH </a:t>
            </a:r>
          </a:p>
        </p:txBody>
      </p:sp>
      <p:grpSp>
        <p:nvGrpSpPr>
          <p:cNvPr id="44" name="Group 44"/>
          <p:cNvGrpSpPr/>
          <p:nvPr/>
        </p:nvGrpSpPr>
        <p:grpSpPr>
          <a:xfrm>
            <a:off x="368489" y="974111"/>
            <a:ext cx="3822181" cy="1028700"/>
            <a:chOff x="0" y="0"/>
            <a:chExt cx="1006665" cy="270933"/>
          </a:xfrm>
        </p:grpSpPr>
        <p:sp>
          <p:nvSpPr>
            <p:cNvPr id="45" name="Freeform 45"/>
            <p:cNvSpPr/>
            <p:nvPr/>
          </p:nvSpPr>
          <p:spPr>
            <a:xfrm>
              <a:off x="0" y="0"/>
              <a:ext cx="1006665" cy="270933"/>
            </a:xfrm>
            <a:custGeom>
              <a:avLst/>
              <a:gdLst/>
              <a:ahLst/>
              <a:cxnLst/>
              <a:rect l="l" t="t" r="r" b="b"/>
              <a:pathLst>
                <a:path w="1006665" h="270933">
                  <a:moveTo>
                    <a:pt x="10128" y="0"/>
                  </a:moveTo>
                  <a:lnTo>
                    <a:pt x="996537" y="0"/>
                  </a:lnTo>
                  <a:cubicBezTo>
                    <a:pt x="1002131" y="0"/>
                    <a:pt x="1006665" y="4534"/>
                    <a:pt x="1006665" y="10128"/>
                  </a:cubicBezTo>
                  <a:lnTo>
                    <a:pt x="1006665" y="260806"/>
                  </a:lnTo>
                  <a:cubicBezTo>
                    <a:pt x="1006665" y="263492"/>
                    <a:pt x="1005598" y="266068"/>
                    <a:pt x="1003699" y="267967"/>
                  </a:cubicBezTo>
                  <a:cubicBezTo>
                    <a:pt x="1001799" y="269866"/>
                    <a:pt x="999223" y="270933"/>
                    <a:pt x="996537" y="270933"/>
                  </a:cubicBezTo>
                  <a:lnTo>
                    <a:pt x="10128" y="270933"/>
                  </a:lnTo>
                  <a:cubicBezTo>
                    <a:pt x="4534" y="270933"/>
                    <a:pt x="0" y="266399"/>
                    <a:pt x="0" y="260806"/>
                  </a:cubicBezTo>
                  <a:lnTo>
                    <a:pt x="0" y="10128"/>
                  </a:lnTo>
                  <a:cubicBezTo>
                    <a:pt x="0" y="7442"/>
                    <a:pt x="1067" y="4866"/>
                    <a:pt x="2966" y="2966"/>
                  </a:cubicBezTo>
                  <a:cubicBezTo>
                    <a:pt x="4866" y="1067"/>
                    <a:pt x="7442" y="0"/>
                    <a:pt x="10128" y="0"/>
                  </a:cubicBezTo>
                  <a:close/>
                </a:path>
              </a:pathLst>
            </a:custGeom>
            <a:solidFill>
              <a:srgbClr val="21B0C3"/>
            </a:solidFill>
          </p:spPr>
          <p:txBody>
            <a:bodyPr/>
            <a:lstStyle/>
            <a:p>
              <a:endParaRPr lang="LID4096"/>
            </a:p>
          </p:txBody>
        </p:sp>
        <p:sp>
          <p:nvSpPr>
            <p:cNvPr id="46" name="TextBox 46"/>
            <p:cNvSpPr txBox="1"/>
            <p:nvPr/>
          </p:nvSpPr>
          <p:spPr>
            <a:xfrm>
              <a:off x="0" y="-38100"/>
              <a:ext cx="1006665" cy="309033"/>
            </a:xfrm>
            <a:prstGeom prst="rect">
              <a:avLst/>
            </a:prstGeom>
          </p:spPr>
          <p:txBody>
            <a:bodyPr lIns="50800" tIns="50800" rIns="50800" bIns="50800" rtlCol="0" anchor="ctr"/>
            <a:lstStyle/>
            <a:p>
              <a:pPr algn="ctr">
                <a:lnSpc>
                  <a:spcPts val="2660"/>
                </a:lnSpc>
              </a:pPr>
              <a:endParaRPr/>
            </a:p>
          </p:txBody>
        </p:sp>
      </p:grpSp>
      <p:sp>
        <p:nvSpPr>
          <p:cNvPr id="47" name="TextBox 47"/>
          <p:cNvSpPr txBox="1"/>
          <p:nvPr/>
        </p:nvSpPr>
        <p:spPr>
          <a:xfrm>
            <a:off x="368489" y="1222396"/>
            <a:ext cx="3747435" cy="503555"/>
          </a:xfrm>
          <a:prstGeom prst="rect">
            <a:avLst/>
          </a:prstGeom>
        </p:spPr>
        <p:txBody>
          <a:bodyPr lIns="0" tIns="0" rIns="0" bIns="0" rtlCol="0" anchor="t">
            <a:spAutoFit/>
          </a:bodyPr>
          <a:lstStyle/>
          <a:p>
            <a:pPr algn="ctr">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u="sng" spc="-33" dirty="0">
                <a:solidFill>
                  <a:srgbClr val="FFFFFF"/>
                </a:solidFill>
                <a:latin typeface="Verdana 2" panose="020B0604020202020204" charset="0"/>
                <a:ea typeface="Verdana 2" panose="020B0604020202020204" charset="0"/>
                <a:cs typeface="Verdana 2" panose="020B0604020202020204" charset="0"/>
                <a:sym typeface="Helvetica World"/>
              </a:rPr>
              <a:t>: </a:t>
            </a:r>
          </a:p>
          <a:p>
            <a:pPr algn="ctr">
              <a:lnSpc>
                <a:spcPts val="1960"/>
              </a:lnSpc>
            </a:pPr>
            <a:r>
              <a:rPr lang="en-US" sz="1400" b="1" spc="-33" dirty="0">
                <a:solidFill>
                  <a:srgbClr val="FFFFFF"/>
                </a:solidFill>
                <a:latin typeface="Helvetica World"/>
                <a:ea typeface="Helvetica World"/>
                <a:cs typeface="Helvetica World"/>
                <a:sym typeface="Helvetica World"/>
              </a:rPr>
              <a:t>Koen RADEMAEKERS</a:t>
            </a:r>
            <a:r>
              <a:rPr lang="en-US" sz="1400" spc="-33" dirty="0">
                <a:solidFill>
                  <a:srgbClr val="FFFFFF"/>
                </a:solidFill>
                <a:latin typeface="Helvetica World"/>
                <a:ea typeface="Helvetica World"/>
                <a:cs typeface="Helvetica World"/>
                <a:sym typeface="Helvetica World"/>
              </a:rPr>
              <a:t>, ACEN Foundation</a:t>
            </a:r>
          </a:p>
        </p:txBody>
      </p:sp>
      <p:sp>
        <p:nvSpPr>
          <p:cNvPr id="48" name="TextBox 48"/>
          <p:cNvSpPr txBox="1"/>
          <p:nvPr/>
        </p:nvSpPr>
        <p:spPr>
          <a:xfrm>
            <a:off x="17060881" y="9784390"/>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Helvetica World Italics"/>
                <a:ea typeface="Helvetica World Italics"/>
                <a:cs typeface="Helvetica World Italics"/>
                <a:sym typeface="Helvetica World Italics"/>
              </a:rPr>
              <a:t>Page 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677E6-5AF0-B62D-627A-C60FC4EB61F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63AB034-F357-5304-225B-2E608B7BF939}"/>
              </a:ext>
            </a:extLst>
          </p:cNvPr>
          <p:cNvGrpSpPr/>
          <p:nvPr/>
        </p:nvGrpSpPr>
        <p:grpSpPr>
          <a:xfrm>
            <a:off x="1028700" y="3481099"/>
            <a:ext cx="2825596" cy="3324803"/>
            <a:chOff x="0" y="0"/>
            <a:chExt cx="1908381" cy="2245540"/>
          </a:xfrm>
        </p:grpSpPr>
        <p:sp>
          <p:nvSpPr>
            <p:cNvPr id="3" name="Freeform 3">
              <a:extLst>
                <a:ext uri="{FF2B5EF4-FFF2-40B4-BE49-F238E27FC236}">
                  <a16:creationId xmlns:a16="http://schemas.microsoft.com/office/drawing/2014/main" id="{C3BAB9A0-B863-03C0-5C60-7424E417F443}"/>
                </a:ext>
              </a:extLst>
            </p:cNvPr>
            <p:cNvSpPr/>
            <p:nvPr/>
          </p:nvSpPr>
          <p:spPr>
            <a:xfrm>
              <a:off x="6350" y="6350"/>
              <a:ext cx="1895681" cy="2232840"/>
            </a:xfrm>
            <a:custGeom>
              <a:avLst/>
              <a:gdLst/>
              <a:ahLst/>
              <a:cxnLst/>
              <a:rect l="l" t="t" r="r" b="b"/>
              <a:pathLst>
                <a:path w="1895681" h="2232840">
                  <a:moveTo>
                    <a:pt x="0" y="0"/>
                  </a:moveTo>
                  <a:lnTo>
                    <a:pt x="1895681" y="0"/>
                  </a:lnTo>
                  <a:lnTo>
                    <a:pt x="1895681" y="2232840"/>
                  </a:lnTo>
                  <a:lnTo>
                    <a:pt x="0" y="2232840"/>
                  </a:lnTo>
                  <a:close/>
                </a:path>
              </a:pathLst>
            </a:custGeom>
            <a:solidFill>
              <a:srgbClr val="FDFEFD"/>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 name="Freeform 4">
              <a:extLst>
                <a:ext uri="{FF2B5EF4-FFF2-40B4-BE49-F238E27FC236}">
                  <a16:creationId xmlns:a16="http://schemas.microsoft.com/office/drawing/2014/main" id="{ED47AF74-9CD2-D5CA-0B68-1DE0B73C2FE2}"/>
                </a:ext>
              </a:extLst>
            </p:cNvPr>
            <p:cNvSpPr/>
            <p:nvPr/>
          </p:nvSpPr>
          <p:spPr>
            <a:xfrm>
              <a:off x="0" y="0"/>
              <a:ext cx="1908381" cy="2245540"/>
            </a:xfrm>
            <a:custGeom>
              <a:avLst/>
              <a:gdLst/>
              <a:ahLst/>
              <a:cxnLst/>
              <a:rect l="l" t="t" r="r" b="b"/>
              <a:pathLst>
                <a:path w="1908381" h="2245540">
                  <a:moveTo>
                    <a:pt x="6350" y="2245540"/>
                  </a:moveTo>
                  <a:lnTo>
                    <a:pt x="0" y="2245540"/>
                  </a:lnTo>
                  <a:lnTo>
                    <a:pt x="0" y="0"/>
                  </a:lnTo>
                  <a:lnTo>
                    <a:pt x="1908381" y="0"/>
                  </a:lnTo>
                  <a:lnTo>
                    <a:pt x="1908381" y="2245540"/>
                  </a:lnTo>
                  <a:lnTo>
                    <a:pt x="6350" y="2245540"/>
                  </a:lnTo>
                  <a:close/>
                  <a:moveTo>
                    <a:pt x="12700" y="12700"/>
                  </a:moveTo>
                  <a:lnTo>
                    <a:pt x="12700" y="2232840"/>
                  </a:lnTo>
                  <a:lnTo>
                    <a:pt x="1895681" y="2232840"/>
                  </a:lnTo>
                  <a:lnTo>
                    <a:pt x="1895681" y="12700"/>
                  </a:lnTo>
                  <a:lnTo>
                    <a:pt x="12700" y="12700"/>
                  </a:ln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5" name="Freeform 5">
              <a:extLst>
                <a:ext uri="{FF2B5EF4-FFF2-40B4-BE49-F238E27FC236}">
                  <a16:creationId xmlns:a16="http://schemas.microsoft.com/office/drawing/2014/main" id="{721716E1-8A31-EA23-4BE6-C5DD6F12AEE9}"/>
                </a:ext>
              </a:extLst>
            </p:cNvPr>
            <p:cNvSpPr/>
            <p:nvPr/>
          </p:nvSpPr>
          <p:spPr>
            <a:xfrm>
              <a:off x="139700" y="140970"/>
              <a:ext cx="1627711" cy="1964870"/>
            </a:xfrm>
            <a:custGeom>
              <a:avLst/>
              <a:gdLst/>
              <a:ahLst/>
              <a:cxnLst/>
              <a:rect l="l" t="t" r="r" b="b"/>
              <a:pathLst>
                <a:path w="1627711" h="1964870">
                  <a:moveTo>
                    <a:pt x="0" y="0"/>
                  </a:moveTo>
                  <a:lnTo>
                    <a:pt x="1627711" y="0"/>
                  </a:lnTo>
                  <a:lnTo>
                    <a:pt x="1627711" y="1964870"/>
                  </a:lnTo>
                  <a:lnTo>
                    <a:pt x="0" y="1964870"/>
                  </a:lnTo>
                  <a:close/>
                </a:path>
              </a:pathLst>
            </a:custGeom>
            <a:solidFill>
              <a:srgbClr val="FFFFFF"/>
            </a:solidFill>
          </p:spPr>
          <p:txBody>
            <a:bodyPr/>
            <a:lstStyle/>
            <a:p>
              <a:endParaRPr lang="LID4096">
                <a:latin typeface="Verdana 2" panose="020B0604020202020204" charset="0"/>
                <a:ea typeface="Verdana 2" panose="020B0604020202020204" charset="0"/>
                <a:cs typeface="Verdana 2" panose="020B0604020202020204" charset="0"/>
              </a:endParaRPr>
            </a:p>
          </p:txBody>
        </p:sp>
      </p:grpSp>
      <p:grpSp>
        <p:nvGrpSpPr>
          <p:cNvPr id="6" name="Group 6">
            <a:extLst>
              <a:ext uri="{FF2B5EF4-FFF2-40B4-BE49-F238E27FC236}">
                <a16:creationId xmlns:a16="http://schemas.microsoft.com/office/drawing/2014/main" id="{FB56CE45-A03B-2EAC-B7D9-5BC793BEC3AE}"/>
              </a:ext>
            </a:extLst>
          </p:cNvPr>
          <p:cNvGrpSpPr/>
          <p:nvPr/>
        </p:nvGrpSpPr>
        <p:grpSpPr>
          <a:xfrm>
            <a:off x="4112661" y="3481099"/>
            <a:ext cx="13146639" cy="3324803"/>
            <a:chOff x="0" y="0"/>
            <a:chExt cx="5272190" cy="1333344"/>
          </a:xfrm>
        </p:grpSpPr>
        <p:sp>
          <p:nvSpPr>
            <p:cNvPr id="7" name="Freeform 7">
              <a:extLst>
                <a:ext uri="{FF2B5EF4-FFF2-40B4-BE49-F238E27FC236}">
                  <a16:creationId xmlns:a16="http://schemas.microsoft.com/office/drawing/2014/main" id="{C69A1848-D33D-102F-D949-8B3301374554}"/>
                </a:ext>
              </a:extLst>
            </p:cNvPr>
            <p:cNvSpPr/>
            <p:nvPr/>
          </p:nvSpPr>
          <p:spPr>
            <a:xfrm>
              <a:off x="0" y="0"/>
              <a:ext cx="5272190" cy="1333344"/>
            </a:xfrm>
            <a:custGeom>
              <a:avLst/>
              <a:gdLst/>
              <a:ahLst/>
              <a:cxnLst/>
              <a:rect l="l" t="t" r="r" b="b"/>
              <a:pathLst>
                <a:path w="5272190" h="1333344">
                  <a:moveTo>
                    <a:pt x="0" y="0"/>
                  </a:moveTo>
                  <a:lnTo>
                    <a:pt x="5272190" y="0"/>
                  </a:lnTo>
                  <a:lnTo>
                    <a:pt x="5272190" y="1333344"/>
                  </a:lnTo>
                  <a:lnTo>
                    <a:pt x="0" y="1333344"/>
                  </a:lnTo>
                  <a:close/>
                </a:path>
              </a:pathLst>
            </a:custGeom>
            <a:solidFill>
              <a:srgbClr val="21B0C3"/>
            </a:solidFill>
          </p:spPr>
          <p:txBody>
            <a:bodyPr/>
            <a:lstStyle/>
            <a:p>
              <a:endParaRPr lang="LID4096"/>
            </a:p>
          </p:txBody>
        </p:sp>
      </p:grpSp>
      <p:sp>
        <p:nvSpPr>
          <p:cNvPr id="8" name="Freeform 8">
            <a:extLst>
              <a:ext uri="{FF2B5EF4-FFF2-40B4-BE49-F238E27FC236}">
                <a16:creationId xmlns:a16="http://schemas.microsoft.com/office/drawing/2014/main" id="{CA48D3C4-529C-0DFC-47D0-C4A8C75659A1}"/>
              </a:ext>
            </a:extLst>
          </p:cNvPr>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2"/>
            <a:stretch>
              <a:fillRect l="-614" t="-3219" r="-614"/>
            </a:stretch>
          </a:blipFill>
        </p:spPr>
        <p:txBody>
          <a:bodyPr/>
          <a:lstStyle/>
          <a:p>
            <a:endParaRPr lang="LID4096"/>
          </a:p>
        </p:txBody>
      </p:sp>
      <p:sp>
        <p:nvSpPr>
          <p:cNvPr id="9" name="Freeform 9">
            <a:extLst>
              <a:ext uri="{FF2B5EF4-FFF2-40B4-BE49-F238E27FC236}">
                <a16:creationId xmlns:a16="http://schemas.microsoft.com/office/drawing/2014/main" id="{A6D7424B-279D-0FC9-DA44-7E18F360472A}"/>
              </a:ext>
            </a:extLst>
          </p:cNvPr>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3"/>
            <a:stretch>
              <a:fillRect/>
            </a:stretch>
          </a:blipFill>
        </p:spPr>
        <p:txBody>
          <a:bodyPr/>
          <a:lstStyle/>
          <a:p>
            <a:endParaRPr lang="LID4096"/>
          </a:p>
        </p:txBody>
      </p:sp>
      <p:sp>
        <p:nvSpPr>
          <p:cNvPr id="10" name="Freeform 10">
            <a:extLst>
              <a:ext uri="{FF2B5EF4-FFF2-40B4-BE49-F238E27FC236}">
                <a16:creationId xmlns:a16="http://schemas.microsoft.com/office/drawing/2014/main" id="{4294A465-0BDE-EFC7-47E3-4DFEC96B9956}"/>
              </a:ext>
            </a:extLst>
          </p:cNvPr>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4"/>
            <a:stretch>
              <a:fillRect b="-13464"/>
            </a:stretch>
          </a:blipFill>
        </p:spPr>
        <p:txBody>
          <a:bodyPr/>
          <a:lstStyle/>
          <a:p>
            <a:endParaRPr lang="LID4096"/>
          </a:p>
        </p:txBody>
      </p:sp>
      <p:sp>
        <p:nvSpPr>
          <p:cNvPr id="11" name="TextBox 11">
            <a:extLst>
              <a:ext uri="{FF2B5EF4-FFF2-40B4-BE49-F238E27FC236}">
                <a16:creationId xmlns:a16="http://schemas.microsoft.com/office/drawing/2014/main" id="{976D15C5-A699-369F-8BF2-0C8BA783D72A}"/>
              </a:ext>
            </a:extLst>
          </p:cNvPr>
          <p:cNvSpPr txBox="1"/>
          <p:nvPr/>
        </p:nvSpPr>
        <p:spPr>
          <a:xfrm>
            <a:off x="4296197" y="3691146"/>
            <a:ext cx="3819719" cy="397545"/>
          </a:xfrm>
          <a:prstGeom prst="rect">
            <a:avLst/>
          </a:prstGeom>
        </p:spPr>
        <p:txBody>
          <a:bodyPr lIns="0" tIns="0" rIns="0" bIns="0" rtlCol="0" anchor="t">
            <a:spAutoFit/>
          </a:bodyPr>
          <a:lstStyle/>
          <a:p>
            <a:pPr marL="0" lvl="0" indent="0" algn="l">
              <a:lnSpc>
                <a:spcPts val="3093"/>
              </a:lnSpc>
              <a:spcBef>
                <a:spcPct val="0"/>
              </a:spcBef>
            </a:pPr>
            <a:r>
              <a:rPr lang="en-US" sz="2812" i="1">
                <a:solidFill>
                  <a:srgbClr val="FDFEFD"/>
                </a:solidFill>
                <a:latin typeface="Verdana 2" panose="020B0604020202020204" charset="0"/>
                <a:ea typeface="Verdana 2" panose="020B0604020202020204" charset="0"/>
                <a:cs typeface="Verdana 2" panose="020B0604020202020204" charset="0"/>
                <a:sym typeface="Muli Italics"/>
              </a:rPr>
              <a:t>Questions - réponses </a:t>
            </a:r>
          </a:p>
        </p:txBody>
      </p:sp>
      <p:sp>
        <p:nvSpPr>
          <p:cNvPr id="12" name="TextBox 12">
            <a:extLst>
              <a:ext uri="{FF2B5EF4-FFF2-40B4-BE49-F238E27FC236}">
                <a16:creationId xmlns:a16="http://schemas.microsoft.com/office/drawing/2014/main" id="{7FF385E8-B891-0BE5-C35C-0B6269BAFBB9}"/>
              </a:ext>
            </a:extLst>
          </p:cNvPr>
          <p:cNvSpPr txBox="1"/>
          <p:nvPr/>
        </p:nvSpPr>
        <p:spPr>
          <a:xfrm>
            <a:off x="1028700" y="3392161"/>
            <a:ext cx="2787814" cy="2967479"/>
          </a:xfrm>
          <a:prstGeom prst="rect">
            <a:avLst/>
          </a:prstGeom>
        </p:spPr>
        <p:txBody>
          <a:bodyPr lIns="0" tIns="0" rIns="0" bIns="0" rtlCol="0" anchor="t">
            <a:spAutoFit/>
          </a:bodyPr>
          <a:lstStyle/>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15h45 - 16h00</a:t>
            </a:r>
          </a:p>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16h00 - 16h15 </a:t>
            </a:r>
          </a:p>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16h15 - 16h30</a:t>
            </a:r>
          </a:p>
          <a:p>
            <a:pPr algn="ctr">
              <a:lnSpc>
                <a:spcPts val="6018"/>
              </a:lnSpc>
            </a:pPr>
            <a:r>
              <a:rPr lang="en-US" sz="2812" b="1">
                <a:solidFill>
                  <a:srgbClr val="F6983C"/>
                </a:solidFill>
                <a:latin typeface="Verdana 2" panose="020B0604020202020204" charset="0"/>
                <a:ea typeface="Verdana 2" panose="020B0604020202020204" charset="0"/>
                <a:cs typeface="Verdana 2" panose="020B0604020202020204" charset="0"/>
                <a:sym typeface="Muli Ultra-Bold"/>
              </a:rPr>
              <a:t>16h30 </a:t>
            </a:r>
          </a:p>
        </p:txBody>
      </p:sp>
      <p:sp>
        <p:nvSpPr>
          <p:cNvPr id="13" name="TextBox 13">
            <a:extLst>
              <a:ext uri="{FF2B5EF4-FFF2-40B4-BE49-F238E27FC236}">
                <a16:creationId xmlns:a16="http://schemas.microsoft.com/office/drawing/2014/main" id="{06330BB1-DA85-9E27-32BC-1AA79F454670}"/>
              </a:ext>
            </a:extLst>
          </p:cNvPr>
          <p:cNvSpPr txBox="1"/>
          <p:nvPr/>
        </p:nvSpPr>
        <p:spPr>
          <a:xfrm>
            <a:off x="1235543" y="2281053"/>
            <a:ext cx="14927223" cy="500073"/>
          </a:xfrm>
          <a:prstGeom prst="rect">
            <a:avLst/>
          </a:prstGeom>
        </p:spPr>
        <p:txBody>
          <a:bodyPr lIns="0" tIns="0" rIns="0" bIns="0" rtlCol="0" anchor="t">
            <a:spAutoFit/>
          </a:bodyPr>
          <a:lstStyle/>
          <a:p>
            <a:pPr algn="l">
              <a:lnSpc>
                <a:spcPts val="3839"/>
              </a:lnSpc>
            </a:pPr>
            <a:r>
              <a:rPr lang="en-US" sz="3999" b="1" dirty="0">
                <a:solidFill>
                  <a:srgbClr val="21B0C3"/>
                </a:solidFill>
                <a:latin typeface="Verdana" panose="020B0604030504040204" pitchFamily="34" charset="0"/>
                <a:ea typeface="Verdana" panose="020B0604030504040204" pitchFamily="34" charset="0"/>
                <a:cs typeface="Archivo Black"/>
                <a:sym typeface="Archivo Black"/>
              </a:rPr>
              <a:t>MARDI 28 JANVIER </a:t>
            </a:r>
            <a:r>
              <a:rPr lang="en-US" sz="3999" dirty="0">
                <a:solidFill>
                  <a:srgbClr val="21B0C3"/>
                </a:solidFill>
                <a:latin typeface="Archivo Black"/>
                <a:ea typeface="Archivo Black"/>
                <a:cs typeface="Archivo Black"/>
                <a:sym typeface="Archivo Black"/>
              </a:rPr>
              <a:t>2025 - DEUXIÈME JOURNÉE / FIN </a:t>
            </a:r>
          </a:p>
        </p:txBody>
      </p:sp>
      <p:sp>
        <p:nvSpPr>
          <p:cNvPr id="14" name="TextBox 14">
            <a:extLst>
              <a:ext uri="{FF2B5EF4-FFF2-40B4-BE49-F238E27FC236}">
                <a16:creationId xmlns:a16="http://schemas.microsoft.com/office/drawing/2014/main" id="{D57694D0-DBF0-C767-7844-1CE4DFC396D1}"/>
              </a:ext>
            </a:extLst>
          </p:cNvPr>
          <p:cNvSpPr txBox="1"/>
          <p:nvPr/>
        </p:nvSpPr>
        <p:spPr>
          <a:xfrm>
            <a:off x="4293784" y="5915767"/>
            <a:ext cx="9026686" cy="397545"/>
          </a:xfrm>
          <a:prstGeom prst="rect">
            <a:avLst/>
          </a:prstGeom>
        </p:spPr>
        <p:txBody>
          <a:bodyPr lIns="0" tIns="0" rIns="0" bIns="0" rtlCol="0" anchor="t">
            <a:spAutoFit/>
          </a:bodyPr>
          <a:lstStyle/>
          <a:p>
            <a:pPr marL="0" lvl="0" indent="0" algn="l">
              <a:lnSpc>
                <a:spcPts val="3093"/>
              </a:lnSpc>
              <a:spcBef>
                <a:spcPct val="0"/>
              </a:spcBef>
            </a:pPr>
            <a:r>
              <a:rPr lang="en-US" sz="2812" b="1" dirty="0">
                <a:solidFill>
                  <a:srgbClr val="F6983C"/>
                </a:solidFill>
                <a:latin typeface="Verdana 2" panose="020B0604020202020204" charset="0"/>
                <a:ea typeface="Verdana 2" panose="020B0604020202020204" charset="0"/>
                <a:cs typeface="Verdana 2" panose="020B0604020202020204" charset="0"/>
                <a:sym typeface="Muli Bold"/>
              </a:rPr>
              <a:t>Coffee networking- Fin de la deuxième </a:t>
            </a:r>
            <a:r>
              <a:rPr lang="en-US" sz="2812" b="1" dirty="0" err="1">
                <a:solidFill>
                  <a:srgbClr val="F6983C"/>
                </a:solidFill>
                <a:latin typeface="Verdana 2" panose="020B0604020202020204" charset="0"/>
                <a:ea typeface="Verdana 2" panose="020B0604020202020204" charset="0"/>
                <a:cs typeface="Verdana 2" panose="020B0604020202020204" charset="0"/>
                <a:sym typeface="Muli Bold"/>
              </a:rPr>
              <a:t>journée</a:t>
            </a:r>
            <a:endParaRPr lang="en-US" sz="2812" b="1" dirty="0">
              <a:solidFill>
                <a:srgbClr val="F6983C"/>
              </a:solidFill>
              <a:latin typeface="Verdana 2" panose="020B0604020202020204" charset="0"/>
              <a:ea typeface="Verdana 2" panose="020B0604020202020204" charset="0"/>
              <a:cs typeface="Verdana 2" panose="020B0604020202020204" charset="0"/>
              <a:sym typeface="Muli Bold"/>
            </a:endParaRPr>
          </a:p>
        </p:txBody>
      </p:sp>
      <p:sp>
        <p:nvSpPr>
          <p:cNvPr id="15" name="TextBox 15">
            <a:extLst>
              <a:ext uri="{FF2B5EF4-FFF2-40B4-BE49-F238E27FC236}">
                <a16:creationId xmlns:a16="http://schemas.microsoft.com/office/drawing/2014/main" id="{4EBB7EBE-A25E-FE7C-CE9E-F96917A8FEB9}"/>
              </a:ext>
            </a:extLst>
          </p:cNvPr>
          <p:cNvSpPr txBox="1"/>
          <p:nvPr/>
        </p:nvSpPr>
        <p:spPr>
          <a:xfrm>
            <a:off x="4293784" y="5181621"/>
            <a:ext cx="12206965" cy="381721"/>
          </a:xfrm>
          <a:prstGeom prst="rect">
            <a:avLst/>
          </a:prstGeom>
        </p:spPr>
        <p:txBody>
          <a:bodyPr lIns="0" tIns="0" rIns="0" bIns="0" rtlCol="0" anchor="t">
            <a:spAutoFit/>
          </a:bodyPr>
          <a:lstStyle/>
          <a:p>
            <a:pPr marL="0" lvl="0" indent="0" algn="l">
              <a:lnSpc>
                <a:spcPts val="3093"/>
              </a:lnSpc>
              <a:spcBef>
                <a:spcPct val="0"/>
              </a:spcBef>
            </a:pPr>
            <a:r>
              <a:rPr lang="en-US" sz="2812" b="1">
                <a:solidFill>
                  <a:srgbClr val="FDFEFD"/>
                </a:solidFill>
                <a:latin typeface="Muli Bold"/>
                <a:ea typeface="Muli Bold"/>
                <a:cs typeface="Muli Bold"/>
                <a:sym typeface="Muli Bold"/>
              </a:rPr>
              <a:t>Remarques finales et remerciements</a:t>
            </a:r>
          </a:p>
        </p:txBody>
      </p:sp>
      <p:sp>
        <p:nvSpPr>
          <p:cNvPr id="16" name="TextBox 16">
            <a:extLst>
              <a:ext uri="{FF2B5EF4-FFF2-40B4-BE49-F238E27FC236}">
                <a16:creationId xmlns:a16="http://schemas.microsoft.com/office/drawing/2014/main" id="{01C9030C-7F25-EF92-96F9-D43D79762952}"/>
              </a:ext>
            </a:extLst>
          </p:cNvPr>
          <p:cNvSpPr txBox="1"/>
          <p:nvPr/>
        </p:nvSpPr>
        <p:spPr>
          <a:xfrm>
            <a:off x="4296197" y="4425292"/>
            <a:ext cx="11662139" cy="390668"/>
          </a:xfrm>
          <a:prstGeom prst="rect">
            <a:avLst/>
          </a:prstGeom>
        </p:spPr>
        <p:txBody>
          <a:bodyPr lIns="0" tIns="0" rIns="0" bIns="0" rtlCol="0" anchor="t">
            <a:spAutoFit/>
          </a:bodyPr>
          <a:lstStyle/>
          <a:p>
            <a:pPr marL="0" lvl="0" indent="0" algn="l">
              <a:lnSpc>
                <a:spcPts val="3094"/>
              </a:lnSpc>
              <a:spcBef>
                <a:spcPct val="0"/>
              </a:spcBef>
            </a:pPr>
            <a:r>
              <a:rPr lang="en-US" sz="2813" b="1" dirty="0">
                <a:solidFill>
                  <a:srgbClr val="FDFEFD"/>
                </a:solidFill>
                <a:latin typeface="Muli Bold"/>
                <a:ea typeface="Muli Bold"/>
                <a:cs typeface="Muli Bold"/>
                <a:sym typeface="Muli Bold"/>
              </a:rPr>
              <a:t>Résumé des </a:t>
            </a:r>
            <a:r>
              <a:rPr lang="en-US" sz="2813" b="1" dirty="0" err="1">
                <a:solidFill>
                  <a:srgbClr val="FDFEFD"/>
                </a:solidFill>
                <a:latin typeface="Muli Bold"/>
                <a:ea typeface="Muli Bold"/>
                <a:cs typeface="Muli Bold"/>
                <a:sym typeface="Muli Bold"/>
              </a:rPr>
              <a:t>principales</a:t>
            </a:r>
            <a:r>
              <a:rPr lang="en-US" sz="2813" b="1" dirty="0">
                <a:solidFill>
                  <a:srgbClr val="FDFEFD"/>
                </a:solidFill>
                <a:latin typeface="Muli Bold"/>
                <a:ea typeface="Muli Bold"/>
                <a:cs typeface="Muli Bold"/>
                <a:sym typeface="Muli Bold"/>
              </a:rPr>
              <a:t> discussions et des </a:t>
            </a:r>
            <a:r>
              <a:rPr lang="en-US" sz="2813" b="1" dirty="0" err="1">
                <a:solidFill>
                  <a:srgbClr val="FDFEFD"/>
                </a:solidFill>
                <a:latin typeface="Muli Bold"/>
                <a:ea typeface="Muli Bold"/>
                <a:cs typeface="Muli Bold"/>
                <a:sym typeface="Muli Bold"/>
              </a:rPr>
              <a:t>prochaines</a:t>
            </a:r>
            <a:r>
              <a:rPr lang="en-US" sz="2813" b="1" dirty="0">
                <a:solidFill>
                  <a:srgbClr val="FDFEFD"/>
                </a:solidFill>
                <a:latin typeface="Muli Bold"/>
                <a:ea typeface="Muli Bold"/>
                <a:cs typeface="Muli Bold"/>
                <a:sym typeface="Muli Bold"/>
              </a:rPr>
              <a:t> étapes </a:t>
            </a:r>
          </a:p>
        </p:txBody>
      </p:sp>
      <p:grpSp>
        <p:nvGrpSpPr>
          <p:cNvPr id="17" name="Group 17">
            <a:extLst>
              <a:ext uri="{FF2B5EF4-FFF2-40B4-BE49-F238E27FC236}">
                <a16:creationId xmlns:a16="http://schemas.microsoft.com/office/drawing/2014/main" id="{D8725B4F-45A9-870D-FAB2-5FF9EFBDE6F2}"/>
              </a:ext>
            </a:extLst>
          </p:cNvPr>
          <p:cNvGrpSpPr/>
          <p:nvPr/>
        </p:nvGrpSpPr>
        <p:grpSpPr>
          <a:xfrm>
            <a:off x="17773650" y="-42358"/>
            <a:ext cx="556708" cy="556708"/>
            <a:chOff x="0" y="0"/>
            <a:chExt cx="812800" cy="812800"/>
          </a:xfrm>
        </p:grpSpPr>
        <p:sp>
          <p:nvSpPr>
            <p:cNvPr id="18" name="Freeform 18">
              <a:extLst>
                <a:ext uri="{FF2B5EF4-FFF2-40B4-BE49-F238E27FC236}">
                  <a16:creationId xmlns:a16="http://schemas.microsoft.com/office/drawing/2014/main" id="{E91BE7CE-6D53-74A9-DDAA-C8696F4ECE51}"/>
                </a:ext>
              </a:extLst>
            </p:cNvPr>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19" name="TextBox 19">
              <a:extLst>
                <a:ext uri="{FF2B5EF4-FFF2-40B4-BE49-F238E27FC236}">
                  <a16:creationId xmlns:a16="http://schemas.microsoft.com/office/drawing/2014/main" id="{2CA520CB-9405-713F-9D2E-FF364AC28C8F}"/>
                </a:ext>
              </a:extLst>
            </p:cNvPr>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20" name="TextBox 20">
            <a:extLst>
              <a:ext uri="{FF2B5EF4-FFF2-40B4-BE49-F238E27FC236}">
                <a16:creationId xmlns:a16="http://schemas.microsoft.com/office/drawing/2014/main" id="{B08FEFB5-2C7C-781B-9EB7-900BE83A8DA5}"/>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a:t>
            </a:r>
          </a:p>
        </p:txBody>
      </p:sp>
    </p:spTree>
    <p:extLst>
      <p:ext uri="{BB962C8B-B14F-4D97-AF65-F5344CB8AC3E}">
        <p14:creationId xmlns:p14="http://schemas.microsoft.com/office/powerpoint/2010/main" val="2168648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23222" b="-23222"/>
              </a:stretch>
            </a:blipFill>
          </p:spPr>
          <p:txBody>
            <a:bodyPr/>
            <a:lstStyle/>
            <a:p>
              <a:endParaRPr lang="LID4096"/>
            </a:p>
          </p:txBody>
        </p:sp>
      </p:grpSp>
      <p:grpSp>
        <p:nvGrpSpPr>
          <p:cNvPr id="4" name="Group 4"/>
          <p:cNvGrpSpPr/>
          <p:nvPr/>
        </p:nvGrpSpPr>
        <p:grpSpPr>
          <a:xfrm>
            <a:off x="0" y="2645140"/>
            <a:ext cx="5784076" cy="3615248"/>
            <a:chOff x="0" y="0"/>
            <a:chExt cx="1523378" cy="952164"/>
          </a:xfrm>
        </p:grpSpPr>
        <p:sp>
          <p:nvSpPr>
            <p:cNvPr id="5" name="Freeform 5"/>
            <p:cNvSpPr/>
            <p:nvPr/>
          </p:nvSpPr>
          <p:spPr>
            <a:xfrm>
              <a:off x="0" y="0"/>
              <a:ext cx="1523378" cy="952164"/>
            </a:xfrm>
            <a:custGeom>
              <a:avLst/>
              <a:gdLst/>
              <a:ahLst/>
              <a:cxnLst/>
              <a:rect l="l" t="t" r="r" b="b"/>
              <a:pathLst>
                <a:path w="1523378" h="952164">
                  <a:moveTo>
                    <a:pt x="6692" y="0"/>
                  </a:moveTo>
                  <a:lnTo>
                    <a:pt x="1516686" y="0"/>
                  </a:lnTo>
                  <a:cubicBezTo>
                    <a:pt x="1520382" y="0"/>
                    <a:pt x="1523378" y="2996"/>
                    <a:pt x="1523378" y="6692"/>
                  </a:cubicBezTo>
                  <a:lnTo>
                    <a:pt x="1523378" y="945472"/>
                  </a:lnTo>
                  <a:cubicBezTo>
                    <a:pt x="1523378" y="949168"/>
                    <a:pt x="1520382" y="952164"/>
                    <a:pt x="1516686" y="952164"/>
                  </a:cubicBezTo>
                  <a:lnTo>
                    <a:pt x="6692" y="952164"/>
                  </a:lnTo>
                  <a:cubicBezTo>
                    <a:pt x="2996" y="952164"/>
                    <a:pt x="0" y="949168"/>
                    <a:pt x="0" y="945472"/>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990264"/>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84482" y="2645140"/>
            <a:ext cx="5522351" cy="3526671"/>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5 : </a:t>
            </a:r>
          </a:p>
          <a:p>
            <a:pPr algn="ctr">
              <a:lnSpc>
                <a:spcPts val="4900"/>
              </a:lnSpc>
            </a:pPr>
            <a:r>
              <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rPr>
              <a:t>PRÉSENTATION DE LA FEUILLE DE ROUTE</a:t>
            </a:r>
          </a:p>
          <a:p>
            <a:pPr algn="ctr">
              <a:lnSpc>
                <a:spcPts val="4900"/>
              </a:lnSpc>
            </a:pPr>
            <a:r>
              <a:rPr lang="en-US" sz="3500" b="1" spc="-84" dirty="0">
                <a:solidFill>
                  <a:srgbClr val="FFFFFF"/>
                </a:solidFill>
                <a:latin typeface="Verdana" panose="020B0604030504040204" pitchFamily="34" charset="0"/>
                <a:ea typeface="Verdana" panose="020B0604030504040204" pitchFamily="34" charset="0"/>
                <a:cs typeface="Helvetica World Bold"/>
                <a:sym typeface="Helvetica World Bold"/>
              </a:rPr>
              <a:t>UA-UE SUR LES OCÉANS </a:t>
            </a:r>
          </a:p>
        </p:txBody>
      </p:sp>
      <p:grpSp>
        <p:nvGrpSpPr>
          <p:cNvPr id="11" name="Group 11"/>
          <p:cNvGrpSpPr/>
          <p:nvPr/>
        </p:nvGrpSpPr>
        <p:grpSpPr>
          <a:xfrm>
            <a:off x="12833801" y="0"/>
            <a:ext cx="5454199" cy="2235917"/>
            <a:chOff x="0" y="0"/>
            <a:chExt cx="1436497" cy="588884"/>
          </a:xfrm>
        </p:grpSpPr>
        <p:sp>
          <p:nvSpPr>
            <p:cNvPr id="12" name="Freeform 12"/>
            <p:cNvSpPr/>
            <p:nvPr/>
          </p:nvSpPr>
          <p:spPr>
            <a:xfrm>
              <a:off x="0" y="0"/>
              <a:ext cx="1436497" cy="588884"/>
            </a:xfrm>
            <a:custGeom>
              <a:avLst/>
              <a:gdLst/>
              <a:ahLst/>
              <a:cxnLst/>
              <a:rect l="l" t="t" r="r" b="b"/>
              <a:pathLst>
                <a:path w="1436497" h="588884">
                  <a:moveTo>
                    <a:pt x="7097" y="0"/>
                  </a:moveTo>
                  <a:lnTo>
                    <a:pt x="1429400" y="0"/>
                  </a:lnTo>
                  <a:cubicBezTo>
                    <a:pt x="1433319" y="0"/>
                    <a:pt x="1436497" y="3178"/>
                    <a:pt x="1436497" y="7097"/>
                  </a:cubicBezTo>
                  <a:lnTo>
                    <a:pt x="1436497" y="581786"/>
                  </a:lnTo>
                  <a:cubicBezTo>
                    <a:pt x="1436497" y="585706"/>
                    <a:pt x="1433319" y="588884"/>
                    <a:pt x="1429400" y="588884"/>
                  </a:cubicBezTo>
                  <a:lnTo>
                    <a:pt x="7097" y="588884"/>
                  </a:lnTo>
                  <a:cubicBezTo>
                    <a:pt x="3178" y="588884"/>
                    <a:pt x="0" y="585706"/>
                    <a:pt x="0" y="581786"/>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626984"/>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3063499" y="488394"/>
            <a:ext cx="5224501" cy="1259127"/>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Bold Italics"/>
              </a:rPr>
              <a:t>Intervenante</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 : </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Holy RANAIVOZANANY​​​​,</a:t>
            </a:r>
          </a:p>
          <a:p>
            <a:pPr algn="just">
              <a:lnSpc>
                <a:spcPts val="1960"/>
              </a:lnSpc>
            </a:pP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Bold Italics"/>
              </a:rPr>
              <a:t>directrice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 executive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Bold Italics"/>
              </a:rPr>
              <a:t>adjointe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 Africa-Europe Foundation</a:t>
            </a:r>
          </a:p>
          <a:p>
            <a:pPr algn="just">
              <a:lnSpc>
                <a:spcPts val="1960"/>
              </a:lnSpc>
            </a:pPr>
            <a:endPar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Bold Italics"/>
            </a:endParaRPr>
          </a:p>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Bold Italics"/>
              </a:rPr>
              <a:t>Modératrice</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 : </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Tiana RAZAFINDRAKOTO, </a:t>
            </a:r>
          </a:p>
          <a:p>
            <a:pPr algn="just">
              <a:lnSpc>
                <a:spcPts val="1960"/>
              </a:lnSpc>
            </a:pP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Bold Italics"/>
              </a:rPr>
              <a:t>experte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 technique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Bold Italics"/>
              </a:rPr>
              <a:t>internationale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Bold Italics"/>
              </a:rPr>
              <a:t>en</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Bold Italics"/>
              </a:rPr>
              <a:t>diplomatie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Bold Italics"/>
              </a:rPr>
              <a:t>économique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Bold Italics"/>
              </a:rPr>
              <a:t>, COI</a:t>
            </a:r>
          </a:p>
        </p:txBody>
      </p:sp>
      <p:sp>
        <p:nvSpPr>
          <p:cNvPr id="16" name="TextBox 20">
            <a:extLst>
              <a:ext uri="{FF2B5EF4-FFF2-40B4-BE49-F238E27FC236}">
                <a16:creationId xmlns:a16="http://schemas.microsoft.com/office/drawing/2014/main" id="{B04A889D-6C44-278C-D461-56FC0A369EA9}"/>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74A55DC-E783-411C-A138-25715F4D8A57}"/>
              </a:ext>
            </a:extLst>
          </p:cNvPr>
          <p:cNvSpPr/>
          <p:nvPr/>
        </p:nvSpPr>
        <p:spPr>
          <a:xfrm>
            <a:off x="1" y="7293"/>
            <a:ext cx="18287999" cy="10287000"/>
          </a:xfrm>
          <a:prstGeom prst="rect">
            <a:avLst/>
          </a:prstGeom>
          <a:solidFill>
            <a:srgbClr val="237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000000"/>
                </a:solidFill>
                <a:latin typeface="Times"/>
              </a:rPr>
              <a:t> </a:t>
            </a:r>
            <a:endParaRPr lang="en-GB" sz="2700" dirty="0">
              <a:solidFill>
                <a:srgbClr val="237749"/>
              </a:solidFill>
            </a:endParaRPr>
          </a:p>
        </p:txBody>
      </p:sp>
      <p:sp>
        <p:nvSpPr>
          <p:cNvPr id="17" name="Rectangle 16">
            <a:extLst>
              <a:ext uri="{FF2B5EF4-FFF2-40B4-BE49-F238E27FC236}">
                <a16:creationId xmlns:a16="http://schemas.microsoft.com/office/drawing/2014/main" id="{367B32F7-19BB-4B0D-8A19-A4138B728AC6}"/>
              </a:ext>
            </a:extLst>
          </p:cNvPr>
          <p:cNvSpPr/>
          <p:nvPr/>
        </p:nvSpPr>
        <p:spPr>
          <a:xfrm>
            <a:off x="274352" y="3270846"/>
            <a:ext cx="14016836" cy="5555367"/>
          </a:xfrm>
          <a:prstGeom prst="rect">
            <a:avLst/>
          </a:prstGeom>
        </p:spPr>
        <p:txBody>
          <a:bodyPr wrap="square" lIns="137160" tIns="68580" rIns="137160" bIns="68580" anchor="t">
            <a:spAutoFit/>
          </a:bodyPr>
          <a:lstStyle/>
          <a:p>
            <a:r>
              <a:rPr lang="en-GB" sz="9000" b="1" baseline="30000" dirty="0" err="1">
                <a:solidFill>
                  <a:schemeClr val="accent6">
                    <a:lumMod val="60000"/>
                    <a:lumOff val="40000"/>
                  </a:schemeClr>
                </a:solidFill>
                <a:latin typeface="Segoe UI" panose="020B0502040204020203" pitchFamily="34" charset="0"/>
                <a:cs typeface="Segoe UI" panose="020B0502040204020203" pitchFamily="34" charset="0"/>
              </a:rPr>
              <a:t>Partenariat</a:t>
            </a:r>
            <a:r>
              <a:rPr lang="en-GB" sz="9000" b="1" baseline="30000" dirty="0">
                <a:solidFill>
                  <a:schemeClr val="accent6">
                    <a:lumMod val="60000"/>
                    <a:lumOff val="40000"/>
                  </a:schemeClr>
                </a:solidFill>
                <a:latin typeface="Segoe UI" panose="020B0502040204020203" pitchFamily="34" charset="0"/>
                <a:cs typeface="Segoe UI" panose="020B0502040204020203" pitchFamily="34" charset="0"/>
              </a:rPr>
              <a:t> Afrique-Europe </a:t>
            </a:r>
          </a:p>
          <a:p>
            <a:r>
              <a:rPr lang="en-GB" sz="9000" b="1" baseline="30000" dirty="0" err="1">
                <a:solidFill>
                  <a:schemeClr val="accent6">
                    <a:lumMod val="60000"/>
                    <a:lumOff val="40000"/>
                  </a:schemeClr>
                </a:solidFill>
                <a:latin typeface="Segoe UI" panose="020B0502040204020203" pitchFamily="34" charset="0"/>
                <a:cs typeface="Segoe UI" panose="020B0502040204020203" pitchFamily="34" charset="0"/>
              </a:rPr>
              <a:t>Gouvernance</a:t>
            </a:r>
            <a:r>
              <a:rPr lang="en-GB" sz="9000" b="1" baseline="30000" dirty="0">
                <a:solidFill>
                  <a:schemeClr val="accent6">
                    <a:lumMod val="60000"/>
                    <a:lumOff val="40000"/>
                  </a:schemeClr>
                </a:solidFill>
                <a:latin typeface="Segoe UI" panose="020B0502040204020203" pitchFamily="34" charset="0"/>
                <a:cs typeface="Segoe UI" panose="020B0502040204020203" pitchFamily="34" charset="0"/>
              </a:rPr>
              <a:t> de </a:t>
            </a:r>
            <a:r>
              <a:rPr lang="en-GB" sz="9000" b="1" baseline="30000" dirty="0" err="1">
                <a:solidFill>
                  <a:schemeClr val="accent6">
                    <a:lumMod val="60000"/>
                    <a:lumOff val="40000"/>
                  </a:schemeClr>
                </a:solidFill>
                <a:latin typeface="Segoe UI" panose="020B0502040204020203" pitchFamily="34" charset="0"/>
                <a:cs typeface="Segoe UI" panose="020B0502040204020203" pitchFamily="34" charset="0"/>
              </a:rPr>
              <a:t>l’Océan</a:t>
            </a:r>
            <a:r>
              <a:rPr lang="en-GB" sz="9000" b="1" baseline="30000" dirty="0">
                <a:solidFill>
                  <a:schemeClr val="accent6">
                    <a:lumMod val="60000"/>
                    <a:lumOff val="40000"/>
                  </a:schemeClr>
                </a:solidFill>
                <a:latin typeface="Segoe UI" panose="020B0502040204020203" pitchFamily="34" charset="0"/>
                <a:cs typeface="Segoe UI" panose="020B0502040204020203" pitchFamily="34" charset="0"/>
              </a:rPr>
              <a:t> et </a:t>
            </a:r>
          </a:p>
          <a:p>
            <a:r>
              <a:rPr lang="en-GB" sz="9000" b="1" baseline="30000" dirty="0" err="1">
                <a:solidFill>
                  <a:schemeClr val="accent6">
                    <a:lumMod val="60000"/>
                    <a:lumOff val="40000"/>
                  </a:schemeClr>
                </a:solidFill>
                <a:latin typeface="Segoe UI" panose="020B0502040204020203" pitchFamily="34" charset="0"/>
                <a:cs typeface="Segoe UI" panose="020B0502040204020203" pitchFamily="34" charset="0"/>
              </a:rPr>
              <a:t>l’Economie</a:t>
            </a:r>
            <a:r>
              <a:rPr lang="en-GB" sz="9000" b="1" baseline="30000" dirty="0">
                <a:solidFill>
                  <a:schemeClr val="accent6">
                    <a:lumMod val="60000"/>
                    <a:lumOff val="40000"/>
                  </a:schemeClr>
                </a:solidFill>
                <a:latin typeface="Segoe UI" panose="020B0502040204020203" pitchFamily="34" charset="0"/>
                <a:cs typeface="Segoe UI" panose="020B0502040204020203" pitchFamily="34" charset="0"/>
              </a:rPr>
              <a:t> </a:t>
            </a:r>
            <a:r>
              <a:rPr lang="en-GB" sz="9000" b="1" baseline="30000" dirty="0" err="1">
                <a:solidFill>
                  <a:schemeClr val="accent6">
                    <a:lumMod val="60000"/>
                    <a:lumOff val="40000"/>
                  </a:schemeClr>
                </a:solidFill>
                <a:latin typeface="Segoe UI" panose="020B0502040204020203" pitchFamily="34" charset="0"/>
                <a:cs typeface="Segoe UI" panose="020B0502040204020203" pitchFamily="34" charset="0"/>
              </a:rPr>
              <a:t>Bleue</a:t>
            </a:r>
            <a:endParaRPr lang="en-GB" sz="4200" b="1" baseline="30000" dirty="0">
              <a:solidFill>
                <a:schemeClr val="bg1"/>
              </a:solidFill>
              <a:latin typeface="Segoe UI" panose="020B0502040204020203" pitchFamily="34" charset="0"/>
              <a:cs typeface="Segoe UI" panose="020B0502040204020203" pitchFamily="34" charset="0"/>
            </a:endParaRPr>
          </a:p>
          <a:p>
            <a:endParaRPr lang="en-GB" sz="4200" b="1" baseline="30000" dirty="0">
              <a:solidFill>
                <a:schemeClr val="bg1"/>
              </a:solidFill>
              <a:latin typeface="Segoe UI" panose="020B0502040204020203" pitchFamily="34" charset="0"/>
              <a:cs typeface="Segoe UI" panose="020B0502040204020203" pitchFamily="34" charset="0"/>
            </a:endParaRPr>
          </a:p>
          <a:p>
            <a:endParaRPr lang="fr-FR" sz="4200" b="1" baseline="30000" dirty="0">
              <a:solidFill>
                <a:schemeClr val="bg1"/>
              </a:solidFill>
              <a:latin typeface="Segoe UI" panose="020B0502040204020203" pitchFamily="34" charset="0"/>
              <a:cs typeface="Segoe UI" panose="020B0502040204020203" pitchFamily="34" charset="0"/>
            </a:endParaRPr>
          </a:p>
          <a:p>
            <a:endParaRPr lang="fr-FR" sz="4200" b="1" baseline="30000" dirty="0">
              <a:solidFill>
                <a:schemeClr val="bg1"/>
              </a:solidFill>
              <a:latin typeface="Segoe UI" panose="020B0502040204020203" pitchFamily="34" charset="0"/>
              <a:cs typeface="Segoe UI" panose="020B0502040204020203" pitchFamily="34" charset="0"/>
            </a:endParaRPr>
          </a:p>
          <a:p>
            <a:endParaRPr lang="en-GB" sz="6600" b="1" baseline="30000" dirty="0">
              <a:solidFill>
                <a:schemeClr val="tx1">
                  <a:lumMod val="85000"/>
                  <a:lumOff val="15000"/>
                </a:schemeClr>
              </a:solidFill>
              <a:latin typeface="Segoe UI" panose="020B0502040204020203" pitchFamily="34" charset="0"/>
              <a:cs typeface="Segoe UI" panose="020B0502040204020203" pitchFamily="34" charset="0"/>
            </a:endParaRPr>
          </a:p>
          <a:p>
            <a:endParaRPr lang="en-GB" sz="6600" b="1" baseline="30000" dirty="0">
              <a:solidFill>
                <a:schemeClr val="tx1">
                  <a:lumMod val="85000"/>
                  <a:lumOff val="15000"/>
                </a:schemeClr>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221DE9B7-615B-3E3E-5A4C-A65236275E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55" r="-222"/>
          <a:stretch/>
        </p:blipFill>
        <p:spPr>
          <a:xfrm>
            <a:off x="617889" y="544355"/>
            <a:ext cx="2218527" cy="707096"/>
          </a:xfrm>
          <a:prstGeom prst="rect">
            <a:avLst/>
          </a:prstGeom>
        </p:spPr>
      </p:pic>
      <p:pic>
        <p:nvPicPr>
          <p:cNvPr id="2" name="Picture 1">
            <a:extLst>
              <a:ext uri="{FF2B5EF4-FFF2-40B4-BE49-F238E27FC236}">
                <a16:creationId xmlns:a16="http://schemas.microsoft.com/office/drawing/2014/main" id="{CE7CE6B4-4B56-71DE-9636-64AF469012A2}"/>
              </a:ext>
            </a:extLst>
          </p:cNvPr>
          <p:cNvPicPr>
            <a:picLocks noChangeAspect="1"/>
          </p:cNvPicPr>
          <p:nvPr/>
        </p:nvPicPr>
        <p:blipFill rotWithShape="1">
          <a:blip r:embed="rId4" cstate="print">
            <a:alphaModFix amt="30000"/>
            <a:extLst>
              <a:ext uri="{28A0092B-C50C-407E-A947-70E740481C1C}">
                <a14:useLocalDpi xmlns:a14="http://schemas.microsoft.com/office/drawing/2010/main" val="0"/>
              </a:ext>
            </a:extLst>
          </a:blip>
          <a:srcRect l="-1083" r="83033"/>
          <a:stretch/>
        </p:blipFill>
        <p:spPr>
          <a:xfrm>
            <a:off x="14109102" y="1533677"/>
            <a:ext cx="4178895" cy="7857072"/>
          </a:xfrm>
          <a:prstGeom prst="rect">
            <a:avLst/>
          </a:prstGeom>
        </p:spPr>
      </p:pic>
      <p:sp>
        <p:nvSpPr>
          <p:cNvPr id="4" name="Rectangle 3">
            <a:extLst>
              <a:ext uri="{FF2B5EF4-FFF2-40B4-BE49-F238E27FC236}">
                <a16:creationId xmlns:a16="http://schemas.microsoft.com/office/drawing/2014/main" id="{79C1000B-53B2-81C0-AE73-6DFFA6105875}"/>
              </a:ext>
            </a:extLst>
          </p:cNvPr>
          <p:cNvSpPr/>
          <p:nvPr/>
        </p:nvSpPr>
        <p:spPr>
          <a:xfrm>
            <a:off x="412285" y="6765749"/>
            <a:ext cx="14944259" cy="1318181"/>
          </a:xfrm>
          <a:prstGeom prst="rect">
            <a:avLst/>
          </a:prstGeom>
        </p:spPr>
        <p:txBody>
          <a:bodyPr wrap="square">
            <a:spAutoFit/>
          </a:bodyPr>
          <a:lstStyle/>
          <a:p>
            <a:pPr>
              <a:lnSpc>
                <a:spcPct val="150000"/>
              </a:lnSpc>
            </a:pPr>
            <a:r>
              <a:rPr lang="en-GB" sz="4200" b="1" baseline="30000" dirty="0">
                <a:latin typeface="Archivo" pitchFamily="2" charset="0"/>
                <a:cs typeface="Archivo" pitchFamily="2" charset="0"/>
              </a:rPr>
              <a:t>28 Janvier 2025</a:t>
            </a:r>
          </a:p>
          <a:p>
            <a:pPr>
              <a:lnSpc>
                <a:spcPct val="150000"/>
              </a:lnSpc>
            </a:pPr>
            <a:r>
              <a:rPr lang="en-GB" sz="4200" b="1" baseline="30000" dirty="0">
                <a:latin typeface="Archivo" pitchFamily="2" charset="0"/>
                <a:cs typeface="Archivo" pitchFamily="2" charset="0"/>
              </a:rPr>
              <a:t>Supported by the EU, in partnership with the AUC</a:t>
            </a:r>
          </a:p>
        </p:txBody>
      </p:sp>
      <p:cxnSp>
        <p:nvCxnSpPr>
          <p:cNvPr id="5" name="Straight Connector 4">
            <a:extLst>
              <a:ext uri="{FF2B5EF4-FFF2-40B4-BE49-F238E27FC236}">
                <a16:creationId xmlns:a16="http://schemas.microsoft.com/office/drawing/2014/main" id="{71F33A60-C123-1872-4955-E224BBB26A83}"/>
              </a:ext>
            </a:extLst>
          </p:cNvPr>
          <p:cNvCxnSpPr>
            <a:cxnSpLocks/>
          </p:cNvCxnSpPr>
          <p:nvPr/>
        </p:nvCxnSpPr>
        <p:spPr>
          <a:xfrm>
            <a:off x="524902" y="7891304"/>
            <a:ext cx="12209837" cy="0"/>
          </a:xfrm>
          <a:prstGeom prst="line">
            <a:avLst/>
          </a:prstGeom>
          <a:ln w="9525">
            <a:solidFill>
              <a:srgbClr val="14162D"/>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4BC66DA-9C70-A8E1-6C1E-F0D58F197326}"/>
              </a:ext>
            </a:extLst>
          </p:cNvPr>
          <p:cNvPicPr>
            <a:picLocks noChangeAspect="1"/>
          </p:cNvPicPr>
          <p:nvPr/>
        </p:nvPicPr>
        <p:blipFill>
          <a:blip r:embed="rId5"/>
          <a:stretch>
            <a:fillRect/>
          </a:stretch>
        </p:blipFill>
        <p:spPr>
          <a:xfrm>
            <a:off x="412284" y="8247023"/>
            <a:ext cx="4590024" cy="1772385"/>
          </a:xfrm>
          <a:prstGeom prst="rect">
            <a:avLst/>
          </a:prstGeom>
        </p:spPr>
      </p:pic>
      <p:sp>
        <p:nvSpPr>
          <p:cNvPr id="3" name="TextBox 20">
            <a:extLst>
              <a:ext uri="{FF2B5EF4-FFF2-40B4-BE49-F238E27FC236}">
                <a16:creationId xmlns:a16="http://schemas.microsoft.com/office/drawing/2014/main" id="{D1C47D12-3E6E-1992-9A15-CD5066D310FD}"/>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6</a:t>
            </a:r>
          </a:p>
        </p:txBody>
      </p:sp>
      <p:sp>
        <p:nvSpPr>
          <p:cNvPr id="7" name="TextBox 6">
            <a:extLst>
              <a:ext uri="{FF2B5EF4-FFF2-40B4-BE49-F238E27FC236}">
                <a16:creationId xmlns:a16="http://schemas.microsoft.com/office/drawing/2014/main" id="{4F375943-BFF6-505E-2FEA-906B2601748C}"/>
              </a:ext>
            </a:extLst>
          </p:cNvPr>
          <p:cNvSpPr txBox="1"/>
          <p:nvPr/>
        </p:nvSpPr>
        <p:spPr>
          <a:xfrm>
            <a:off x="6629820" y="8826213"/>
            <a:ext cx="7098470" cy="707886"/>
          </a:xfrm>
          <a:prstGeom prst="rect">
            <a:avLst/>
          </a:prstGeom>
          <a:noFill/>
        </p:spPr>
        <p:txBody>
          <a:bodyPr wrap="square" rtlCol="0">
            <a:spAutoFit/>
          </a:bodyPr>
          <a:lstStyle/>
          <a:p>
            <a:pPr algn="ctr"/>
            <a:r>
              <a:rPr lang="en-GB" sz="4000" dirty="0">
                <a:solidFill>
                  <a:schemeClr val="bg1"/>
                </a:solidFill>
                <a:latin typeface="Verdana 2" panose="020B0604020202020204" charset="0"/>
                <a:cs typeface="Verdana 2" panose="020B0604020202020204" charset="0"/>
              </a:rPr>
              <a:t>Roadmaptowards2030.org </a:t>
            </a:r>
            <a:endParaRPr lang="en-BE" sz="4000" dirty="0">
              <a:solidFill>
                <a:schemeClr val="bg1"/>
              </a:solidFill>
              <a:latin typeface="Verdana 2" panose="020B0604020202020204" charset="0"/>
              <a:cs typeface="Verdana 2" panose="020B0604020202020204" charset="0"/>
            </a:endParaRPr>
          </a:p>
        </p:txBody>
      </p:sp>
    </p:spTree>
    <p:extLst>
      <p:ext uri="{BB962C8B-B14F-4D97-AF65-F5344CB8AC3E}">
        <p14:creationId xmlns:p14="http://schemas.microsoft.com/office/powerpoint/2010/main" val="588369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7E14B-8452-4A53-B533-CD7EC8A093CE}"/>
              </a:ext>
            </a:extLst>
          </p:cNvPr>
          <p:cNvSpPr/>
          <p:nvPr/>
        </p:nvSpPr>
        <p:spPr>
          <a:xfrm>
            <a:off x="0" y="2"/>
            <a:ext cx="9144000" cy="10286999"/>
          </a:xfrm>
          <a:prstGeom prst="rect">
            <a:avLst/>
          </a:prstGeom>
          <a:solidFill>
            <a:srgbClr val="237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solidFill>
                <a:srgbClr val="FFFF00"/>
              </a:solidFill>
            </a:endParaRPr>
          </a:p>
        </p:txBody>
      </p:sp>
      <p:grpSp>
        <p:nvGrpSpPr>
          <p:cNvPr id="3" name="Group 2">
            <a:extLst>
              <a:ext uri="{FF2B5EF4-FFF2-40B4-BE49-F238E27FC236}">
                <a16:creationId xmlns:a16="http://schemas.microsoft.com/office/drawing/2014/main" id="{D383FEC2-7742-31AF-B5B9-DCB310A4AF44}"/>
              </a:ext>
            </a:extLst>
          </p:cNvPr>
          <p:cNvGrpSpPr/>
          <p:nvPr/>
        </p:nvGrpSpPr>
        <p:grpSpPr>
          <a:xfrm>
            <a:off x="799811" y="1576136"/>
            <a:ext cx="7544379" cy="7053537"/>
            <a:chOff x="268017" y="970894"/>
            <a:chExt cx="5029586" cy="4702358"/>
          </a:xfrm>
        </p:grpSpPr>
        <p:sp>
          <p:nvSpPr>
            <p:cNvPr id="7" name="TextBox 6">
              <a:extLst>
                <a:ext uri="{FF2B5EF4-FFF2-40B4-BE49-F238E27FC236}">
                  <a16:creationId xmlns:a16="http://schemas.microsoft.com/office/drawing/2014/main" id="{E0C4D46D-7458-4633-5EC4-134A52E67928}"/>
                </a:ext>
              </a:extLst>
            </p:cNvPr>
            <p:cNvSpPr txBox="1"/>
            <p:nvPr/>
          </p:nvSpPr>
          <p:spPr>
            <a:xfrm>
              <a:off x="268018" y="970894"/>
              <a:ext cx="4889908" cy="338554"/>
            </a:xfrm>
            <a:prstGeom prst="rect">
              <a:avLst/>
            </a:prstGeom>
            <a:noFill/>
          </p:spPr>
          <p:txBody>
            <a:bodyPr wrap="square" rtlCol="0">
              <a:spAutoFit/>
            </a:bodyPr>
            <a:lstStyle/>
            <a:p>
              <a:pPr algn="just"/>
              <a:r>
                <a:rPr lang="en-GB" sz="2700" b="1" spc="375" dirty="0">
                  <a:solidFill>
                    <a:srgbClr val="14162D"/>
                  </a:solidFill>
                  <a:latin typeface="Archivo" pitchFamily="2" charset="0"/>
                  <a:cs typeface="Verdana 2" panose="020B0604020202020204" charset="0"/>
                </a:rPr>
                <a:t>OBJECTIF PRINCIPAL</a:t>
              </a:r>
            </a:p>
          </p:txBody>
        </p:sp>
        <p:sp>
          <p:nvSpPr>
            <p:cNvPr id="8" name="TextBox 7">
              <a:extLst>
                <a:ext uri="{FF2B5EF4-FFF2-40B4-BE49-F238E27FC236}">
                  <a16:creationId xmlns:a16="http://schemas.microsoft.com/office/drawing/2014/main" id="{6558A087-72AB-41AA-D91D-A5D422524DA5}"/>
                </a:ext>
              </a:extLst>
            </p:cNvPr>
            <p:cNvSpPr txBox="1"/>
            <p:nvPr/>
          </p:nvSpPr>
          <p:spPr>
            <a:xfrm>
              <a:off x="268018" y="1359917"/>
              <a:ext cx="5029585" cy="1723549"/>
            </a:xfrm>
            <a:prstGeom prst="rect">
              <a:avLst/>
            </a:prstGeom>
            <a:noFill/>
          </p:spPr>
          <p:txBody>
            <a:bodyPr wrap="square" rtlCol="0">
              <a:spAutoFit/>
            </a:bodyPr>
            <a:lstStyle/>
            <a:p>
              <a:pPr algn="just"/>
              <a:r>
                <a:rPr lang="fr-FR" sz="2700" b="1" kern="100" dirty="0">
                  <a:solidFill>
                    <a:srgbClr val="94C356"/>
                  </a:solidFill>
                  <a:latin typeface="Archivo" pitchFamily="2" charset="0"/>
                  <a:ea typeface="Calibri" panose="020F0502020204030204" pitchFamily="34" charset="0"/>
                  <a:cs typeface="Verdana 2" panose="020B0604020202020204" charset="0"/>
                </a:rPr>
                <a:t>Renforcer la compréhension et les capacités de coopération de l'Afrique et de l'Europe créant une plateforme commune d'échange et d'apprentissage et en élaborant une vision mutuellement bénéfique pour les deux continents en matière de gouvernance des océans.</a:t>
              </a:r>
              <a:endParaRPr lang="en-GB" sz="2700" b="1" kern="100" dirty="0">
                <a:solidFill>
                  <a:srgbClr val="94C356"/>
                </a:solidFill>
                <a:latin typeface="Archivo" pitchFamily="2" charset="0"/>
                <a:ea typeface="Calibri" panose="020F0502020204030204" pitchFamily="34" charset="0"/>
                <a:cs typeface="Verdana 2" panose="020B0604020202020204" charset="0"/>
              </a:endParaRPr>
            </a:p>
          </p:txBody>
        </p:sp>
        <p:sp>
          <p:nvSpPr>
            <p:cNvPr id="2" name="TextBox 1">
              <a:extLst>
                <a:ext uri="{FF2B5EF4-FFF2-40B4-BE49-F238E27FC236}">
                  <a16:creationId xmlns:a16="http://schemas.microsoft.com/office/drawing/2014/main" id="{5672B1F5-33F7-386A-7CAA-EF636ED7A4CE}"/>
                </a:ext>
              </a:extLst>
            </p:cNvPr>
            <p:cNvSpPr txBox="1"/>
            <p:nvPr/>
          </p:nvSpPr>
          <p:spPr>
            <a:xfrm>
              <a:off x="268018" y="3244334"/>
              <a:ext cx="4889908" cy="338554"/>
            </a:xfrm>
            <a:prstGeom prst="rect">
              <a:avLst/>
            </a:prstGeom>
            <a:noFill/>
          </p:spPr>
          <p:txBody>
            <a:bodyPr wrap="square" rtlCol="0">
              <a:spAutoFit/>
            </a:bodyPr>
            <a:lstStyle/>
            <a:p>
              <a:pPr algn="just"/>
              <a:r>
                <a:rPr lang="en-GB" sz="2700" b="1" spc="375" dirty="0">
                  <a:solidFill>
                    <a:srgbClr val="14162D"/>
                  </a:solidFill>
                  <a:latin typeface="Archivo" pitchFamily="2" charset="0"/>
                  <a:cs typeface="Verdana 2" panose="020B0604020202020204" charset="0"/>
                </a:rPr>
                <a:t>MANDAT STRATEGIQUE</a:t>
              </a:r>
            </a:p>
          </p:txBody>
        </p:sp>
        <p:sp>
          <p:nvSpPr>
            <p:cNvPr id="4" name="TextBox 3">
              <a:extLst>
                <a:ext uri="{FF2B5EF4-FFF2-40B4-BE49-F238E27FC236}">
                  <a16:creationId xmlns:a16="http://schemas.microsoft.com/office/drawing/2014/main" id="{AFBF646B-7254-FD43-7D61-8800A72B8A61}"/>
                </a:ext>
              </a:extLst>
            </p:cNvPr>
            <p:cNvSpPr txBox="1"/>
            <p:nvPr/>
          </p:nvSpPr>
          <p:spPr>
            <a:xfrm>
              <a:off x="268018" y="3626731"/>
              <a:ext cx="5029585" cy="892552"/>
            </a:xfrm>
            <a:prstGeom prst="rect">
              <a:avLst/>
            </a:prstGeom>
            <a:noFill/>
          </p:spPr>
          <p:txBody>
            <a:bodyPr wrap="square" rtlCol="0">
              <a:spAutoFit/>
            </a:bodyPr>
            <a:lstStyle/>
            <a:p>
              <a:pPr algn="just"/>
              <a:r>
                <a:rPr lang="fr-FR" sz="2700" b="1" kern="100" dirty="0">
                  <a:solidFill>
                    <a:srgbClr val="94C356"/>
                  </a:solidFill>
                  <a:latin typeface="Archivo" pitchFamily="2" charset="0"/>
                  <a:ea typeface="Calibri" panose="020F0502020204030204" pitchFamily="34" charset="0"/>
                  <a:cs typeface="Verdana 2" panose="020B0604020202020204" charset="0"/>
                </a:rPr>
                <a:t>Identifier conjointement les priorités, les objectifs et les principaux chantiers thématiques.</a:t>
              </a:r>
              <a:endParaRPr lang="en-GB" sz="2700" b="1" kern="100" dirty="0">
                <a:solidFill>
                  <a:srgbClr val="94C356"/>
                </a:solidFill>
                <a:latin typeface="Archivo" pitchFamily="2" charset="0"/>
                <a:ea typeface="Calibri" panose="020F0502020204030204" pitchFamily="34" charset="0"/>
                <a:cs typeface="Verdana 2" panose="020B0604020202020204" charset="0"/>
              </a:endParaRPr>
            </a:p>
            <a:p>
              <a:pPr algn="just"/>
              <a:endParaRPr lang="en-GB" sz="2700" b="1" kern="100" dirty="0">
                <a:solidFill>
                  <a:srgbClr val="94C356"/>
                </a:solidFill>
                <a:latin typeface="Archivo" pitchFamily="2" charset="0"/>
                <a:ea typeface="Calibri" panose="020F0502020204030204" pitchFamily="34" charset="0"/>
                <a:cs typeface="Verdana 2" panose="020B0604020202020204" charset="0"/>
              </a:endParaRPr>
            </a:p>
          </p:txBody>
        </p:sp>
        <p:sp>
          <p:nvSpPr>
            <p:cNvPr id="6" name="TextBox 5">
              <a:extLst>
                <a:ext uri="{FF2B5EF4-FFF2-40B4-BE49-F238E27FC236}">
                  <a16:creationId xmlns:a16="http://schemas.microsoft.com/office/drawing/2014/main" id="{25D5A936-0DE0-2B2B-19DA-AF9AB2425866}"/>
                </a:ext>
              </a:extLst>
            </p:cNvPr>
            <p:cNvSpPr txBox="1"/>
            <p:nvPr/>
          </p:nvSpPr>
          <p:spPr>
            <a:xfrm>
              <a:off x="268018" y="4420100"/>
              <a:ext cx="4889908" cy="338554"/>
            </a:xfrm>
            <a:prstGeom prst="rect">
              <a:avLst/>
            </a:prstGeom>
            <a:noFill/>
          </p:spPr>
          <p:txBody>
            <a:bodyPr wrap="square" rtlCol="0">
              <a:spAutoFit/>
            </a:bodyPr>
            <a:lstStyle/>
            <a:p>
              <a:pPr algn="just"/>
              <a:r>
                <a:rPr lang="en-GB" sz="2700" b="1" spc="375" dirty="0">
                  <a:solidFill>
                    <a:srgbClr val="14162D"/>
                  </a:solidFill>
                  <a:latin typeface="Archivo" pitchFamily="2" charset="0"/>
                  <a:cs typeface="Verdana 2" panose="020B0604020202020204" charset="0"/>
                </a:rPr>
                <a:t>MANDAT OPERATIONNEL</a:t>
              </a:r>
            </a:p>
          </p:txBody>
        </p:sp>
        <p:sp>
          <p:nvSpPr>
            <p:cNvPr id="10" name="TextBox 9">
              <a:extLst>
                <a:ext uri="{FF2B5EF4-FFF2-40B4-BE49-F238E27FC236}">
                  <a16:creationId xmlns:a16="http://schemas.microsoft.com/office/drawing/2014/main" id="{C22A27E7-5415-934F-F72A-C50A61B0977B}"/>
                </a:ext>
              </a:extLst>
            </p:cNvPr>
            <p:cNvSpPr txBox="1"/>
            <p:nvPr/>
          </p:nvSpPr>
          <p:spPr>
            <a:xfrm>
              <a:off x="268017" y="4780700"/>
              <a:ext cx="5029585" cy="892552"/>
            </a:xfrm>
            <a:prstGeom prst="rect">
              <a:avLst/>
            </a:prstGeom>
            <a:noFill/>
          </p:spPr>
          <p:txBody>
            <a:bodyPr wrap="square" rtlCol="0">
              <a:spAutoFit/>
            </a:bodyPr>
            <a:lstStyle/>
            <a:p>
              <a:pPr algn="just"/>
              <a:r>
                <a:rPr lang="fr-FR" sz="2700" b="1" kern="100" dirty="0">
                  <a:solidFill>
                    <a:srgbClr val="94C356"/>
                  </a:solidFill>
                  <a:latin typeface="Archivo" pitchFamily="2" charset="0"/>
                  <a:ea typeface="Calibri" panose="020F0502020204030204" pitchFamily="34" charset="0"/>
                  <a:cs typeface="Verdana 2" panose="020B0604020202020204" charset="0"/>
                </a:rPr>
                <a:t>Définir une feuille de route pour 2030, afin que les priorités et les objectifs se traduisent par des propositions et des initiatives concrètes. </a:t>
              </a:r>
              <a:endParaRPr lang="en-GB" sz="2700" b="1" kern="100" dirty="0">
                <a:solidFill>
                  <a:srgbClr val="94C356"/>
                </a:solidFill>
                <a:latin typeface="Archivo" pitchFamily="2" charset="0"/>
                <a:ea typeface="Calibri" panose="020F0502020204030204" pitchFamily="34" charset="0"/>
                <a:cs typeface="Verdana 2" panose="020B0604020202020204" charset="0"/>
              </a:endParaRPr>
            </a:p>
          </p:txBody>
        </p:sp>
      </p:grpSp>
      <p:pic>
        <p:nvPicPr>
          <p:cNvPr id="13" name="Picture 12">
            <a:extLst>
              <a:ext uri="{FF2B5EF4-FFF2-40B4-BE49-F238E27FC236}">
                <a16:creationId xmlns:a16="http://schemas.microsoft.com/office/drawing/2014/main" id="{07A4579D-6599-3FCB-3EF1-281FAB798331}"/>
              </a:ext>
            </a:extLst>
          </p:cNvPr>
          <p:cNvPicPr>
            <a:picLocks noChangeAspect="1"/>
          </p:cNvPicPr>
          <p:nvPr/>
        </p:nvPicPr>
        <p:blipFill rotWithShape="1">
          <a:blip r:embed="rId3"/>
          <a:srcRect t="17026"/>
          <a:stretch/>
        </p:blipFill>
        <p:spPr>
          <a:xfrm>
            <a:off x="9335681" y="2447564"/>
            <a:ext cx="8711652" cy="4687191"/>
          </a:xfrm>
          <a:prstGeom prst="rect">
            <a:avLst/>
          </a:prstGeom>
        </p:spPr>
      </p:pic>
      <p:sp>
        <p:nvSpPr>
          <p:cNvPr id="14" name="TextBox 13">
            <a:extLst>
              <a:ext uri="{FF2B5EF4-FFF2-40B4-BE49-F238E27FC236}">
                <a16:creationId xmlns:a16="http://schemas.microsoft.com/office/drawing/2014/main" id="{72A9D18E-709F-ACBD-C525-08914F08F941}"/>
              </a:ext>
            </a:extLst>
          </p:cNvPr>
          <p:cNvSpPr txBox="1"/>
          <p:nvPr/>
        </p:nvSpPr>
        <p:spPr>
          <a:xfrm>
            <a:off x="10038350" y="7343891"/>
            <a:ext cx="7306316" cy="923330"/>
          </a:xfrm>
          <a:prstGeom prst="rect">
            <a:avLst/>
          </a:prstGeom>
          <a:noFill/>
        </p:spPr>
        <p:txBody>
          <a:bodyPr wrap="square" rtlCol="0">
            <a:spAutoFit/>
          </a:bodyPr>
          <a:lstStyle/>
          <a:p>
            <a:pPr algn="ctr"/>
            <a:r>
              <a:rPr lang="fr-FR" i="1" dirty="0"/>
              <a:t>Réunion des décideurs politiques Afrique-Europe sur la gouvernance des Océans et l'économie bleue, Conseil Exécutif de l'Union Africaine, Addis Abeba, février 2024 </a:t>
            </a:r>
            <a:endParaRPr lang="en-BE" i="1" dirty="0"/>
          </a:p>
        </p:txBody>
      </p:sp>
      <p:sp>
        <p:nvSpPr>
          <p:cNvPr id="5" name="TextBox 20">
            <a:extLst>
              <a:ext uri="{FF2B5EF4-FFF2-40B4-BE49-F238E27FC236}">
                <a16:creationId xmlns:a16="http://schemas.microsoft.com/office/drawing/2014/main" id="{4894CFFE-E08D-B884-808C-D3B46D98A07B}"/>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7</a:t>
            </a:r>
          </a:p>
        </p:txBody>
      </p:sp>
    </p:spTree>
    <p:extLst>
      <p:ext uri="{BB962C8B-B14F-4D97-AF65-F5344CB8AC3E}">
        <p14:creationId xmlns:p14="http://schemas.microsoft.com/office/powerpoint/2010/main" val="1242290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2E150-1319-20FE-8FDB-FB30A781B5A0}"/>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9BF69265-9DC0-5556-4ED7-CA7C59937BC4}"/>
              </a:ext>
            </a:extLst>
          </p:cNvPr>
          <p:cNvSpPr txBox="1"/>
          <p:nvPr/>
        </p:nvSpPr>
        <p:spPr>
          <a:xfrm>
            <a:off x="359490" y="4107804"/>
            <a:ext cx="1183563" cy="415498"/>
          </a:xfrm>
          <a:prstGeom prst="rect">
            <a:avLst/>
          </a:prstGeom>
          <a:noFill/>
        </p:spPr>
        <p:txBody>
          <a:bodyPr wrap="square" rtlCol="0">
            <a:spAutoFit/>
          </a:bodyPr>
          <a:lstStyle/>
          <a:p>
            <a:pPr defTabSz="1371600">
              <a:defRPr/>
            </a:pPr>
            <a:endParaRPr lang="en-GB" sz="2100" b="1" i="1">
              <a:solidFill>
                <a:schemeClr val="accent6">
                  <a:lumMod val="20000"/>
                  <a:lumOff val="80000"/>
                </a:schemeClr>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6E3523A0-186B-0BCE-EA32-45978C2FC9FF}"/>
              </a:ext>
            </a:extLst>
          </p:cNvPr>
          <p:cNvSpPr/>
          <p:nvPr/>
        </p:nvSpPr>
        <p:spPr>
          <a:xfrm>
            <a:off x="359491" y="6748718"/>
            <a:ext cx="17581418" cy="3277820"/>
          </a:xfrm>
          <a:prstGeom prst="rect">
            <a:avLst/>
          </a:prstGeom>
        </p:spPr>
        <p:txBody>
          <a:bodyPr wrap="square">
            <a:spAutoFit/>
          </a:bodyPr>
          <a:lstStyle/>
          <a:p>
            <a:pPr algn="ctr" defTabSz="1371600">
              <a:defRPr/>
            </a:pPr>
            <a:r>
              <a:rPr lang="fr-FR" sz="2700" b="1" spc="375" dirty="0">
                <a:solidFill>
                  <a:srgbClr val="14162D"/>
                </a:solidFill>
                <a:latin typeface="Archivo" pitchFamily="2" charset="0"/>
              </a:rPr>
              <a:t>« Le Groupe stratégique Afrique-Europe représente une plateforme unique et un incubateur d'actions transcontinentales, prêt à avoir un impact à grande échelle à partir de 2025 et à contribuer à l'intégration de la gouvernance des océans et de l'économie bleue dans le partenariat UA-UE et la préparation de la Conférence des Nations unies sur les océans et au-delà » </a:t>
            </a:r>
          </a:p>
          <a:p>
            <a:pPr algn="ctr" defTabSz="1371600">
              <a:defRPr/>
            </a:pPr>
            <a:endParaRPr lang="fr-FR" sz="2700" b="1" spc="375" dirty="0">
              <a:solidFill>
                <a:srgbClr val="14162D"/>
              </a:solidFill>
              <a:latin typeface="Archivo" pitchFamily="2" charset="0"/>
            </a:endParaRPr>
          </a:p>
          <a:p>
            <a:pPr algn="ctr" defTabSz="1371600">
              <a:defRPr/>
            </a:pPr>
            <a:r>
              <a:rPr lang="fr-FR" sz="2700" b="1" spc="375" dirty="0">
                <a:solidFill>
                  <a:srgbClr val="14162D"/>
                </a:solidFill>
                <a:latin typeface="Archivo" pitchFamily="2" charset="0"/>
              </a:rPr>
              <a:t>(Déclaration du Blue Africa Summit, 2024)</a:t>
            </a:r>
          </a:p>
          <a:p>
            <a:pPr defTabSz="1371600">
              <a:defRPr/>
            </a:pPr>
            <a:endParaRPr lang="en-GB" sz="2700" baseline="30000" dirty="0">
              <a:latin typeface="Archivo Light" panose="020B0604020202020204" charset="0"/>
              <a:cs typeface="Archivo Light" panose="020B0604020202020204" charset="0"/>
            </a:endParaRPr>
          </a:p>
        </p:txBody>
      </p:sp>
      <p:sp>
        <p:nvSpPr>
          <p:cNvPr id="14" name="TextBox 13">
            <a:extLst>
              <a:ext uri="{FF2B5EF4-FFF2-40B4-BE49-F238E27FC236}">
                <a16:creationId xmlns:a16="http://schemas.microsoft.com/office/drawing/2014/main" id="{6B7B112F-5D03-2580-44EB-7FFB14BE0CC6}"/>
              </a:ext>
            </a:extLst>
          </p:cNvPr>
          <p:cNvSpPr txBox="1"/>
          <p:nvPr/>
        </p:nvSpPr>
        <p:spPr>
          <a:xfrm>
            <a:off x="9778240" y="23873"/>
            <a:ext cx="8411792" cy="438582"/>
          </a:xfrm>
          <a:prstGeom prst="rect">
            <a:avLst/>
          </a:prstGeom>
          <a:noFill/>
        </p:spPr>
        <p:txBody>
          <a:bodyPr wrap="square" rtlCol="0">
            <a:spAutoFit/>
          </a:bodyPr>
          <a:lstStyle/>
          <a:p>
            <a:pPr algn="just" defTabSz="1371600">
              <a:defRPr/>
            </a:pPr>
            <a:r>
              <a:rPr lang="en-GB" sz="2250" kern="100">
                <a:latin typeface="Calibri Light" panose="020F0302020204030204" pitchFamily="34" charset="0"/>
                <a:cs typeface="Calibri Light" panose="020F0302020204030204" pitchFamily="34" charset="0"/>
              </a:rPr>
              <a:t>. </a:t>
            </a:r>
          </a:p>
        </p:txBody>
      </p:sp>
      <p:pic>
        <p:nvPicPr>
          <p:cNvPr id="4" name="Picture 3">
            <a:extLst>
              <a:ext uri="{FF2B5EF4-FFF2-40B4-BE49-F238E27FC236}">
                <a16:creationId xmlns:a16="http://schemas.microsoft.com/office/drawing/2014/main" id="{1D3B8FEF-B594-9041-FF14-B592719B2393}"/>
              </a:ext>
            </a:extLst>
          </p:cNvPr>
          <p:cNvPicPr>
            <a:picLocks noChangeAspect="1"/>
          </p:cNvPicPr>
          <p:nvPr/>
        </p:nvPicPr>
        <p:blipFill>
          <a:blip r:embed="rId3"/>
          <a:stretch>
            <a:fillRect/>
          </a:stretch>
        </p:blipFill>
        <p:spPr>
          <a:xfrm>
            <a:off x="0" y="214296"/>
            <a:ext cx="18288000" cy="6192591"/>
          </a:xfrm>
          <a:prstGeom prst="rect">
            <a:avLst/>
          </a:prstGeom>
        </p:spPr>
      </p:pic>
      <p:sp>
        <p:nvSpPr>
          <p:cNvPr id="2" name="TextBox 20">
            <a:extLst>
              <a:ext uri="{FF2B5EF4-FFF2-40B4-BE49-F238E27FC236}">
                <a16:creationId xmlns:a16="http://schemas.microsoft.com/office/drawing/2014/main" id="{27EF12AB-249A-39D0-7045-9A4283282AE9}"/>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8</a:t>
            </a:r>
          </a:p>
        </p:txBody>
      </p:sp>
    </p:spTree>
    <p:extLst>
      <p:ext uri="{BB962C8B-B14F-4D97-AF65-F5344CB8AC3E}">
        <p14:creationId xmlns:p14="http://schemas.microsoft.com/office/powerpoint/2010/main" val="523081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791AA-08BB-B010-FB05-F8FE436F1205}"/>
              </a:ext>
            </a:extLst>
          </p:cNvPr>
          <p:cNvPicPr>
            <a:picLocks noChangeAspect="1"/>
          </p:cNvPicPr>
          <p:nvPr/>
        </p:nvPicPr>
        <p:blipFill>
          <a:blip r:embed="rId3"/>
          <a:stretch>
            <a:fillRect/>
          </a:stretch>
        </p:blipFill>
        <p:spPr>
          <a:xfrm>
            <a:off x="0" y="0"/>
            <a:ext cx="9601199" cy="10287000"/>
          </a:xfrm>
          <a:prstGeom prst="rect">
            <a:avLst/>
          </a:prstGeom>
        </p:spPr>
      </p:pic>
      <p:sp>
        <p:nvSpPr>
          <p:cNvPr id="4" name="Rectangle 3">
            <a:extLst>
              <a:ext uri="{FF2B5EF4-FFF2-40B4-BE49-F238E27FC236}">
                <a16:creationId xmlns:a16="http://schemas.microsoft.com/office/drawing/2014/main" id="{76F31A6C-7B23-E7D5-7992-94E9D1E3FA65}"/>
              </a:ext>
            </a:extLst>
          </p:cNvPr>
          <p:cNvSpPr/>
          <p:nvPr/>
        </p:nvSpPr>
        <p:spPr>
          <a:xfrm>
            <a:off x="9601199" y="2"/>
            <a:ext cx="8686802" cy="10286999"/>
          </a:xfrm>
          <a:prstGeom prst="rect">
            <a:avLst/>
          </a:prstGeom>
          <a:solidFill>
            <a:srgbClr val="237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5" name="TextBox 4">
            <a:extLst>
              <a:ext uri="{FF2B5EF4-FFF2-40B4-BE49-F238E27FC236}">
                <a16:creationId xmlns:a16="http://schemas.microsoft.com/office/drawing/2014/main" id="{1997A9F6-5A79-C985-ABE1-06314A1B6A2C}"/>
              </a:ext>
            </a:extLst>
          </p:cNvPr>
          <p:cNvSpPr txBox="1"/>
          <p:nvPr/>
        </p:nvSpPr>
        <p:spPr>
          <a:xfrm>
            <a:off x="10539389" y="671471"/>
            <a:ext cx="7269888" cy="4847481"/>
          </a:xfrm>
          <a:prstGeom prst="rect">
            <a:avLst/>
          </a:prstGeom>
          <a:noFill/>
        </p:spPr>
        <p:txBody>
          <a:bodyPr wrap="square" rtlCol="0">
            <a:spAutoFit/>
          </a:bodyPr>
          <a:lstStyle/>
          <a:p>
            <a:pPr algn="just"/>
            <a:endParaRPr lang="en-GB" sz="2100" b="1" kern="100" dirty="0">
              <a:solidFill>
                <a:srgbClr val="94C356"/>
              </a:solidFill>
              <a:latin typeface="Archivo" pitchFamily="2" charset="0"/>
              <a:ea typeface="Calibri" panose="020F0502020204030204" pitchFamily="34" charset="0"/>
              <a:cs typeface="Archivo" pitchFamily="2" charset="0"/>
            </a:endParaRPr>
          </a:p>
          <a:p>
            <a:r>
              <a:rPr lang="en-US" sz="2400" b="1" i="1" dirty="0">
                <a:solidFill>
                  <a:schemeClr val="bg1"/>
                </a:solidFill>
              </a:rPr>
              <a:t>H.E. Josefa </a:t>
            </a:r>
            <a:r>
              <a:rPr lang="en-US" sz="2400" b="1" i="1" dirty="0" err="1">
                <a:solidFill>
                  <a:schemeClr val="bg1"/>
                </a:solidFill>
              </a:rPr>
              <a:t>Sacko</a:t>
            </a:r>
            <a:r>
              <a:rPr lang="en-US" sz="2400" b="1" i="1" dirty="0">
                <a:solidFill>
                  <a:schemeClr val="bg1"/>
                </a:solidFill>
              </a:rPr>
              <a:t>, African Union Commissioner for Agriculture, Rural Development, Blue Economy, and Sustainable Environment</a:t>
            </a:r>
          </a:p>
          <a:p>
            <a:endParaRPr lang="en-US" sz="2400" b="1" i="1" kern="100" dirty="0">
              <a:solidFill>
                <a:srgbClr val="000000"/>
              </a:solidFill>
              <a:ea typeface="Calibri" panose="020F0502020204030204" pitchFamily="34" charset="0"/>
              <a:cs typeface="Archivo" pitchFamily="2" charset="0"/>
            </a:endParaRPr>
          </a:p>
          <a:p>
            <a:pPr algn="just"/>
            <a:r>
              <a:rPr lang="fr-FR" sz="2400" i="1" dirty="0">
                <a:solidFill>
                  <a:srgbClr val="92D050"/>
                </a:solidFill>
              </a:rPr>
              <a:t>A exprimé sa « </a:t>
            </a:r>
            <a:r>
              <a:rPr lang="fr-FR" sz="2400" b="1" i="1" dirty="0">
                <a:solidFill>
                  <a:srgbClr val="FFC000"/>
                </a:solidFill>
              </a:rPr>
              <a:t>profonde gratitude à la Fondation Afrique-Europe pour son leadership inébranlable, déclarant que le groupe stratégique Afrique-Europe sur l’Océan est un témoignage du pouvoir des partenariats </a:t>
            </a:r>
            <a:r>
              <a:rPr lang="fr-FR" sz="2400" i="1" dirty="0">
                <a:solidFill>
                  <a:srgbClr val="92D050"/>
                </a:solidFill>
              </a:rPr>
              <a:t>pour relever certains des défis les plus pressants », ajoutant qu'il était essentiel de se concentrer sur « la gouvernance des océans, le renforcement des capacités et l'investissement ».</a:t>
            </a:r>
            <a:endParaRPr lang="en-GB" sz="2400" b="1" i="1" kern="100" dirty="0">
              <a:solidFill>
                <a:srgbClr val="FFC000"/>
              </a:solidFill>
              <a:ea typeface="Calibri" panose="020F0502020204030204" pitchFamily="34" charset="0"/>
              <a:cs typeface="Archivo" pitchFamily="2" charset="0"/>
            </a:endParaRPr>
          </a:p>
        </p:txBody>
      </p:sp>
      <p:pic>
        <p:nvPicPr>
          <p:cNvPr id="6" name="Picture 5">
            <a:extLst>
              <a:ext uri="{FF2B5EF4-FFF2-40B4-BE49-F238E27FC236}">
                <a16:creationId xmlns:a16="http://schemas.microsoft.com/office/drawing/2014/main" id="{FB0C97FE-811F-2883-0CFC-9F22FD96AE6C}"/>
              </a:ext>
            </a:extLst>
          </p:cNvPr>
          <p:cNvPicPr>
            <a:picLocks noChangeAspect="1"/>
          </p:cNvPicPr>
          <p:nvPr/>
        </p:nvPicPr>
        <p:blipFill>
          <a:blip r:embed="rId4"/>
          <a:stretch>
            <a:fillRect/>
          </a:stretch>
        </p:blipFill>
        <p:spPr>
          <a:xfrm>
            <a:off x="10729889" y="6026918"/>
            <a:ext cx="6758012" cy="3998061"/>
          </a:xfrm>
          <a:prstGeom prst="rect">
            <a:avLst/>
          </a:prstGeom>
        </p:spPr>
      </p:pic>
      <p:sp>
        <p:nvSpPr>
          <p:cNvPr id="2" name="TextBox 20">
            <a:extLst>
              <a:ext uri="{FF2B5EF4-FFF2-40B4-BE49-F238E27FC236}">
                <a16:creationId xmlns:a16="http://schemas.microsoft.com/office/drawing/2014/main" id="{FCB7A277-F597-B4EE-D791-084BE688E1CB}"/>
              </a:ext>
            </a:extLst>
          </p:cNvPr>
          <p:cNvSpPr txBox="1"/>
          <p:nvPr/>
        </p:nvSpPr>
        <p:spPr>
          <a:xfrm>
            <a:off x="17545136" y="9821144"/>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9</a:t>
            </a:r>
          </a:p>
        </p:txBody>
      </p:sp>
    </p:spTree>
    <p:extLst>
      <p:ext uri="{BB962C8B-B14F-4D97-AF65-F5344CB8AC3E}">
        <p14:creationId xmlns:p14="http://schemas.microsoft.com/office/powerpoint/2010/main" val="1661969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64D03-D692-1511-2890-CF0F3B385A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FB1261-39FD-F759-08EE-3E1000FFD217}"/>
              </a:ext>
            </a:extLst>
          </p:cNvPr>
          <p:cNvSpPr/>
          <p:nvPr/>
        </p:nvSpPr>
        <p:spPr>
          <a:xfrm>
            <a:off x="0" y="-8526"/>
            <a:ext cx="18288000" cy="10287000"/>
          </a:xfrm>
          <a:prstGeom prst="rect">
            <a:avLst/>
          </a:prstGeom>
          <a:solidFill>
            <a:srgbClr val="94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dirty="0">
              <a:solidFill>
                <a:prstClr val="white"/>
              </a:solidFill>
              <a:latin typeface="HelveticaNeueLT Std"/>
            </a:endParaRPr>
          </a:p>
        </p:txBody>
      </p:sp>
      <p:sp>
        <p:nvSpPr>
          <p:cNvPr id="20" name="TextBox 19">
            <a:extLst>
              <a:ext uri="{FF2B5EF4-FFF2-40B4-BE49-F238E27FC236}">
                <a16:creationId xmlns:a16="http://schemas.microsoft.com/office/drawing/2014/main" id="{884438F6-3704-33A8-0BB2-53D0823F4256}"/>
              </a:ext>
            </a:extLst>
          </p:cNvPr>
          <p:cNvSpPr txBox="1"/>
          <p:nvPr/>
        </p:nvSpPr>
        <p:spPr>
          <a:xfrm>
            <a:off x="359490" y="4107804"/>
            <a:ext cx="1183563" cy="415498"/>
          </a:xfrm>
          <a:prstGeom prst="rect">
            <a:avLst/>
          </a:prstGeom>
          <a:noFill/>
        </p:spPr>
        <p:txBody>
          <a:bodyPr wrap="square" rtlCol="0">
            <a:spAutoFit/>
          </a:bodyPr>
          <a:lstStyle/>
          <a:p>
            <a:pPr defTabSz="1371600">
              <a:defRPr/>
            </a:pPr>
            <a:endParaRPr lang="en-GB" sz="2100" b="1" i="1">
              <a:solidFill>
                <a:schemeClr val="accent6">
                  <a:lumMod val="20000"/>
                  <a:lumOff val="80000"/>
                </a:schemeClr>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4E975515-6075-AFCC-FE24-1A40C254E5F2}"/>
              </a:ext>
            </a:extLst>
          </p:cNvPr>
          <p:cNvSpPr/>
          <p:nvPr/>
        </p:nvSpPr>
        <p:spPr>
          <a:xfrm>
            <a:off x="359491" y="514037"/>
            <a:ext cx="14027867" cy="507831"/>
          </a:xfrm>
          <a:prstGeom prst="rect">
            <a:avLst/>
          </a:prstGeom>
        </p:spPr>
        <p:txBody>
          <a:bodyPr wrap="square">
            <a:spAutoFit/>
          </a:bodyPr>
          <a:lstStyle/>
          <a:p>
            <a:pPr>
              <a:defRPr/>
            </a:pPr>
            <a:r>
              <a:rPr lang="en-GB" sz="2700" b="1" spc="375" dirty="0" err="1">
                <a:solidFill>
                  <a:srgbClr val="14162D"/>
                </a:solidFill>
                <a:latin typeface="Archivo" pitchFamily="2" charset="0"/>
              </a:rPr>
              <a:t>Recommandations</a:t>
            </a:r>
            <a:r>
              <a:rPr lang="en-GB" sz="2700" b="1" spc="375" dirty="0">
                <a:solidFill>
                  <a:srgbClr val="14162D"/>
                </a:solidFill>
                <a:latin typeface="Archivo" pitchFamily="2" charset="0"/>
              </a:rPr>
              <a:t> pour </a:t>
            </a:r>
            <a:r>
              <a:rPr lang="en-GB" sz="2700" b="1" spc="375" dirty="0" err="1">
                <a:solidFill>
                  <a:srgbClr val="14162D"/>
                </a:solidFill>
                <a:latin typeface="Archivo" pitchFamily="2" charset="0"/>
              </a:rPr>
              <a:t>l’Atelier</a:t>
            </a:r>
            <a:endParaRPr lang="en-GB" sz="2700" b="1" spc="375" dirty="0">
              <a:solidFill>
                <a:srgbClr val="14162D"/>
              </a:solidFill>
              <a:latin typeface="Archivo" pitchFamily="2" charset="0"/>
            </a:endParaRPr>
          </a:p>
        </p:txBody>
      </p:sp>
      <p:sp>
        <p:nvSpPr>
          <p:cNvPr id="14" name="TextBox 13">
            <a:extLst>
              <a:ext uri="{FF2B5EF4-FFF2-40B4-BE49-F238E27FC236}">
                <a16:creationId xmlns:a16="http://schemas.microsoft.com/office/drawing/2014/main" id="{F74F89E3-63B7-6F2B-BC90-DFE7052D0BA1}"/>
              </a:ext>
            </a:extLst>
          </p:cNvPr>
          <p:cNvSpPr txBox="1"/>
          <p:nvPr/>
        </p:nvSpPr>
        <p:spPr>
          <a:xfrm>
            <a:off x="9778240" y="23873"/>
            <a:ext cx="8411792" cy="438582"/>
          </a:xfrm>
          <a:prstGeom prst="rect">
            <a:avLst/>
          </a:prstGeom>
          <a:noFill/>
        </p:spPr>
        <p:txBody>
          <a:bodyPr wrap="square" rtlCol="0">
            <a:spAutoFit/>
          </a:bodyPr>
          <a:lstStyle/>
          <a:p>
            <a:pPr algn="just" defTabSz="1371600">
              <a:defRPr/>
            </a:pPr>
            <a:r>
              <a:rPr lang="en-GB" sz="2250" kern="100">
                <a:latin typeface="Calibri Light" panose="020F0302020204030204" pitchFamily="34" charset="0"/>
                <a:cs typeface="Calibri Light" panose="020F0302020204030204" pitchFamily="34" charset="0"/>
              </a:rPr>
              <a:t>. </a:t>
            </a:r>
          </a:p>
        </p:txBody>
      </p:sp>
      <p:pic>
        <p:nvPicPr>
          <p:cNvPr id="7" name="Picture 6">
            <a:extLst>
              <a:ext uri="{FF2B5EF4-FFF2-40B4-BE49-F238E27FC236}">
                <a16:creationId xmlns:a16="http://schemas.microsoft.com/office/drawing/2014/main" id="{46EFBA98-080F-B6C4-C875-0828EB435BE1}"/>
              </a:ext>
            </a:extLst>
          </p:cNvPr>
          <p:cNvPicPr>
            <a:picLocks noChangeAspect="1"/>
          </p:cNvPicPr>
          <p:nvPr/>
        </p:nvPicPr>
        <p:blipFill rotWithShape="1">
          <a:blip r:embed="rId3" cstate="print">
            <a:alphaModFix amt="30000"/>
            <a:extLst>
              <a:ext uri="{28A0092B-C50C-407E-A947-70E740481C1C}">
                <a14:useLocalDpi xmlns:a14="http://schemas.microsoft.com/office/drawing/2010/main" val="0"/>
              </a:ext>
            </a:extLst>
          </a:blip>
          <a:srcRect l="-1083" t="50000" r="83033"/>
          <a:stretch/>
        </p:blipFill>
        <p:spPr>
          <a:xfrm rot="5400000">
            <a:off x="14993969" y="-248823"/>
            <a:ext cx="3279020" cy="3285218"/>
          </a:xfrm>
          <a:prstGeom prst="rect">
            <a:avLst/>
          </a:prstGeom>
        </p:spPr>
      </p:pic>
      <p:sp>
        <p:nvSpPr>
          <p:cNvPr id="15" name="Arrow: Chevron 14">
            <a:extLst>
              <a:ext uri="{FF2B5EF4-FFF2-40B4-BE49-F238E27FC236}">
                <a16:creationId xmlns:a16="http://schemas.microsoft.com/office/drawing/2014/main" id="{8985A6D0-2904-4473-F64F-9CFDDFF84D75}"/>
              </a:ext>
            </a:extLst>
          </p:cNvPr>
          <p:cNvSpPr/>
          <p:nvPr/>
        </p:nvSpPr>
        <p:spPr>
          <a:xfrm>
            <a:off x="375490" y="2078106"/>
            <a:ext cx="575783" cy="702000"/>
          </a:xfrm>
          <a:prstGeom prst="chevron">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solidFill>
                <a:schemeClr val="tx1"/>
              </a:solidFill>
            </a:endParaRPr>
          </a:p>
        </p:txBody>
      </p:sp>
      <p:sp>
        <p:nvSpPr>
          <p:cNvPr id="12" name="TextBox 11">
            <a:extLst>
              <a:ext uri="{FF2B5EF4-FFF2-40B4-BE49-F238E27FC236}">
                <a16:creationId xmlns:a16="http://schemas.microsoft.com/office/drawing/2014/main" id="{609FAF7C-199F-A0AF-5BBF-CE0A1F258FC2}"/>
              </a:ext>
            </a:extLst>
          </p:cNvPr>
          <p:cNvSpPr txBox="1"/>
          <p:nvPr/>
        </p:nvSpPr>
        <p:spPr>
          <a:xfrm>
            <a:off x="1111675" y="2231963"/>
            <a:ext cx="11272880" cy="7063472"/>
          </a:xfrm>
          <a:prstGeom prst="rect">
            <a:avLst/>
          </a:prstGeom>
          <a:noFill/>
        </p:spPr>
        <p:txBody>
          <a:bodyPr wrap="square" rtlCol="0">
            <a:spAutoFit/>
          </a:bodyPr>
          <a:lstStyle/>
          <a:p>
            <a:pPr algn="just"/>
            <a:r>
              <a:rPr lang="fr-FR" sz="2400" b="1" dirty="0">
                <a:latin typeface="Archivo"/>
                <a:ea typeface="Verdana" panose="020B0604030504040204" pitchFamily="34" charset="0"/>
              </a:rPr>
              <a:t>Facteurs de facilitation d’un partenariat COI-Europe pour l’océan efficace: </a:t>
            </a:r>
          </a:p>
          <a:p>
            <a:pPr algn="just"/>
            <a:endParaRPr lang="fr-FR" sz="2400" i="1" dirty="0">
              <a:solidFill>
                <a:srgbClr val="242424"/>
              </a:solidFill>
              <a:latin typeface="Archivo"/>
              <a:ea typeface="Verdana" panose="020B0604030504040204" pitchFamily="34" charset="0"/>
            </a:endParaRPr>
          </a:p>
          <a:p>
            <a:pPr marL="428625" indent="-428625" algn="just">
              <a:buFont typeface="Arial" panose="020B0604020202020204" pitchFamily="34" charset="0"/>
              <a:buChar char="•"/>
            </a:pPr>
            <a:r>
              <a:rPr lang="fr-FR" sz="2400" b="1" i="1" dirty="0">
                <a:solidFill>
                  <a:srgbClr val="242424"/>
                </a:solidFill>
                <a:latin typeface="Archivo"/>
                <a:ea typeface="Verdana" panose="020B0604030504040204" pitchFamily="34" charset="0"/>
              </a:rPr>
              <a:t>Coproduire et institutionnaliser un protocole d'accord et de coopération </a:t>
            </a:r>
            <a:r>
              <a:rPr lang="fr-FR" sz="2400" i="1" dirty="0">
                <a:solidFill>
                  <a:srgbClr val="242424"/>
                </a:solidFill>
                <a:latin typeface="Archivo"/>
                <a:ea typeface="Verdana" panose="020B0604030504040204" pitchFamily="34" charset="0"/>
              </a:rPr>
              <a:t>pour le partenariat COI-Europe sur la gouvernance des océans et l'économie bleue, signé par les pays du COI et la nouvelle Commission européenne.</a:t>
            </a:r>
          </a:p>
          <a:p>
            <a:pPr marL="428625" indent="-428625" algn="just">
              <a:buFont typeface="Arial" panose="020B0604020202020204" pitchFamily="34" charset="0"/>
              <a:buChar char="•"/>
            </a:pPr>
            <a:endParaRPr lang="fr-FR" sz="2400" dirty="0">
              <a:solidFill>
                <a:srgbClr val="242424"/>
              </a:solidFill>
              <a:latin typeface="Archivo"/>
              <a:ea typeface="Verdana" panose="020B0604030504040204" pitchFamily="34" charset="0"/>
            </a:endParaRPr>
          </a:p>
          <a:p>
            <a:pPr marL="428625" indent="-428625" algn="just">
              <a:buFont typeface="Arial" panose="020B0604020202020204" pitchFamily="34" charset="0"/>
              <a:buChar char="•"/>
            </a:pPr>
            <a:r>
              <a:rPr lang="fr-FR" sz="2400" b="1" i="1" dirty="0">
                <a:solidFill>
                  <a:srgbClr val="242424"/>
                </a:solidFill>
                <a:latin typeface="Archivo"/>
                <a:ea typeface="Verdana" panose="020B0604030504040204" pitchFamily="34" charset="0"/>
              </a:rPr>
              <a:t>Favoriser une forte coalition d’acteurs entre les pays membres de la COI, la Commission européenne et les États membres de l’Union européenne</a:t>
            </a:r>
            <a:r>
              <a:rPr lang="fr-FR" sz="2400" i="1" dirty="0">
                <a:solidFill>
                  <a:srgbClr val="242424"/>
                </a:solidFill>
                <a:latin typeface="Archivo"/>
                <a:ea typeface="Verdana" panose="020B0604030504040204" pitchFamily="34" charset="0"/>
              </a:rPr>
              <a:t>, notamment dans la perspective de l’UNOC III et pour assurer le suivi des engagements qui seront pris</a:t>
            </a:r>
            <a:endParaRPr lang="fr-FR" sz="2400" dirty="0">
              <a:solidFill>
                <a:srgbClr val="242424"/>
              </a:solidFill>
              <a:latin typeface="Archivo"/>
              <a:ea typeface="Verdana" panose="020B0604030504040204" pitchFamily="34" charset="0"/>
            </a:endParaRPr>
          </a:p>
          <a:p>
            <a:pPr marL="428625" indent="-428625" algn="just">
              <a:buFont typeface="Arial" panose="020B0604020202020204" pitchFamily="34" charset="0"/>
              <a:buChar char="•"/>
            </a:pPr>
            <a:endParaRPr lang="fr-FR" sz="2400" i="1" dirty="0">
              <a:solidFill>
                <a:srgbClr val="242424"/>
              </a:solidFill>
              <a:latin typeface="Archivo"/>
              <a:ea typeface="Verdana" panose="020B0604030504040204" pitchFamily="34" charset="0"/>
            </a:endParaRPr>
          </a:p>
          <a:p>
            <a:pPr marL="428625" indent="-428625" algn="just">
              <a:buFont typeface="Arial" panose="020B0604020202020204" pitchFamily="34" charset="0"/>
              <a:buChar char="•"/>
            </a:pPr>
            <a:r>
              <a:rPr lang="fr-FR" sz="2400" b="1" i="1" dirty="0">
                <a:solidFill>
                  <a:srgbClr val="242424"/>
                </a:solidFill>
                <a:latin typeface="Archivo"/>
                <a:ea typeface="Verdana" panose="020B0604030504040204" pitchFamily="34" charset="0"/>
              </a:rPr>
              <a:t>Renforcer et structurer un réseau COI-Europe d’institutions </a:t>
            </a:r>
            <a:r>
              <a:rPr lang="fr-FR" sz="2400" i="1" dirty="0">
                <a:solidFill>
                  <a:srgbClr val="242424"/>
                </a:solidFill>
                <a:latin typeface="Archivo"/>
                <a:ea typeface="Verdana" panose="020B0604030504040204" pitchFamily="34" charset="0"/>
              </a:rPr>
              <a:t>de recherche et d’enseignement pour la gouvernance de l’océan, ainsi que d’investisseurs en faveur de l’économie bleue.</a:t>
            </a:r>
            <a:endParaRPr lang="fr-FR" sz="2400" dirty="0">
              <a:solidFill>
                <a:srgbClr val="242424"/>
              </a:solidFill>
              <a:latin typeface="Archivo"/>
              <a:ea typeface="Verdana" panose="020B0604030504040204" pitchFamily="34" charset="0"/>
            </a:endParaRPr>
          </a:p>
          <a:p>
            <a:pPr marL="428625" indent="-428625" algn="just">
              <a:buFont typeface="Arial" panose="020B0604020202020204" pitchFamily="34" charset="0"/>
              <a:buChar char="•"/>
            </a:pPr>
            <a:endParaRPr lang="fr-FR" sz="2400" i="1" dirty="0">
              <a:solidFill>
                <a:srgbClr val="242424"/>
              </a:solidFill>
              <a:latin typeface="Archivo"/>
              <a:ea typeface="Verdana" panose="020B0604030504040204" pitchFamily="34" charset="0"/>
            </a:endParaRPr>
          </a:p>
          <a:p>
            <a:pPr marL="428625" indent="-428625" algn="just">
              <a:buFont typeface="Arial" panose="020B0604020202020204" pitchFamily="34" charset="0"/>
              <a:buChar char="•"/>
            </a:pPr>
            <a:r>
              <a:rPr lang="fr-FR" sz="2400" b="1" i="1" dirty="0">
                <a:solidFill>
                  <a:srgbClr val="242424"/>
                </a:solidFill>
                <a:latin typeface="Archivo"/>
                <a:ea typeface="Verdana" panose="020B0604030504040204" pitchFamily="34" charset="0"/>
              </a:rPr>
              <a:t>Développer les capacités partagées COI-Europe en matière de gouvernance des océans et d’économie bleue régénératrice</a:t>
            </a:r>
            <a:r>
              <a:rPr lang="fr-FR" sz="2400" b="1" dirty="0">
                <a:solidFill>
                  <a:srgbClr val="242424"/>
                </a:solidFill>
                <a:latin typeface="Archivo"/>
                <a:ea typeface="Verdana" panose="020B0604030504040204" pitchFamily="34" charset="0"/>
              </a:rPr>
              <a:t>, </a:t>
            </a:r>
            <a:r>
              <a:rPr lang="fr-FR" sz="2400" dirty="0">
                <a:solidFill>
                  <a:srgbClr val="242424"/>
                </a:solidFill>
                <a:latin typeface="Archivo"/>
                <a:ea typeface="Verdana" panose="020B0604030504040204" pitchFamily="34" charset="0"/>
              </a:rPr>
              <a:t>notamment à travers la mise en place d’un </a:t>
            </a:r>
            <a:r>
              <a:rPr lang="fr-FR" sz="2400" u="sng" dirty="0">
                <a:solidFill>
                  <a:srgbClr val="242424"/>
                </a:solidFill>
                <a:latin typeface="Archivo"/>
                <a:ea typeface="Verdana" panose="020B0604030504040204" pitchFamily="34" charset="0"/>
              </a:rPr>
              <a:t>Hub Afrique-Europe en faveur de la Recherche et l’Innovation Océanique. </a:t>
            </a:r>
          </a:p>
          <a:p>
            <a:pPr marL="514350" indent="-514350" algn="just">
              <a:buFont typeface="Symbol" pitchFamily="2" charset="2"/>
              <a:buChar char=""/>
            </a:pPr>
            <a:endParaRPr lang="en-US" sz="2100" dirty="0">
              <a:latin typeface="Archivo"/>
              <a:ea typeface="Verdana" panose="020B0604030504040204" pitchFamily="34" charset="0"/>
              <a:cs typeface="Archivo Light" panose="020B0604020202020204" charset="0"/>
            </a:endParaRPr>
          </a:p>
        </p:txBody>
      </p:sp>
      <p:pic>
        <p:nvPicPr>
          <p:cNvPr id="6" name="Picture 5">
            <a:extLst>
              <a:ext uri="{FF2B5EF4-FFF2-40B4-BE49-F238E27FC236}">
                <a16:creationId xmlns:a16="http://schemas.microsoft.com/office/drawing/2014/main" id="{68BF15D6-3876-F2D2-6681-93B171C1B4F8}"/>
              </a:ext>
            </a:extLst>
          </p:cNvPr>
          <p:cNvPicPr>
            <a:picLocks noChangeAspect="1"/>
          </p:cNvPicPr>
          <p:nvPr/>
        </p:nvPicPr>
        <p:blipFill>
          <a:blip r:embed="rId4"/>
          <a:stretch>
            <a:fillRect/>
          </a:stretch>
        </p:blipFill>
        <p:spPr>
          <a:xfrm>
            <a:off x="12770723" y="2003901"/>
            <a:ext cx="5157788" cy="7258050"/>
          </a:xfrm>
          <a:prstGeom prst="rect">
            <a:avLst/>
          </a:prstGeom>
        </p:spPr>
      </p:pic>
      <p:sp>
        <p:nvSpPr>
          <p:cNvPr id="3" name="TextBox 20">
            <a:extLst>
              <a:ext uri="{FF2B5EF4-FFF2-40B4-BE49-F238E27FC236}">
                <a16:creationId xmlns:a16="http://schemas.microsoft.com/office/drawing/2014/main" id="{14BB1FDC-7B13-BC2B-80F9-E16707769E93}"/>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10</a:t>
            </a:r>
          </a:p>
        </p:txBody>
      </p:sp>
    </p:spTree>
    <p:extLst>
      <p:ext uri="{BB962C8B-B14F-4D97-AF65-F5344CB8AC3E}">
        <p14:creationId xmlns:p14="http://schemas.microsoft.com/office/powerpoint/2010/main" val="408499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1185</TotalTime>
  <Words>2165</Words>
  <Application>Microsoft Office PowerPoint</Application>
  <PresentationFormat>Custom</PresentationFormat>
  <Paragraphs>250</Paragraphs>
  <Slides>23</Slides>
  <Notes>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23</vt:i4>
      </vt:variant>
    </vt:vector>
  </HeadingPairs>
  <TitlesOfParts>
    <vt:vector size="41" baseType="lpstr">
      <vt:lpstr>Archivo Light</vt:lpstr>
      <vt:lpstr>Archivo Black</vt:lpstr>
      <vt:lpstr>Segoe UI</vt:lpstr>
      <vt:lpstr>Archivo</vt:lpstr>
      <vt:lpstr>Times</vt:lpstr>
      <vt:lpstr>Verdana 2</vt:lpstr>
      <vt:lpstr>Symbol</vt:lpstr>
      <vt:lpstr>Helvetica World Italics</vt:lpstr>
      <vt:lpstr>Arial</vt:lpstr>
      <vt:lpstr>Verdana</vt:lpstr>
      <vt:lpstr>Muli Bold</vt:lpstr>
      <vt:lpstr>Calibri Light</vt:lpstr>
      <vt:lpstr>Wingdings</vt:lpstr>
      <vt:lpstr>HelveticaNeueLT Std</vt:lpstr>
      <vt:lpstr>Calibri</vt:lpstr>
      <vt:lpstr>Helvetica World</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Engagement des partenariats et étapes de la mobilisation</vt:lpstr>
      <vt:lpstr>Etapes de la mobilisation des ressources  </vt:lpstr>
      <vt:lpstr>PowerPoint Presentation</vt:lpstr>
      <vt:lpstr>PowerPoint Presentation</vt:lpstr>
      <vt:lpstr>Obligation bleue</vt:lpstr>
      <vt:lpstr>Dispositif de soutien régional</vt:lpstr>
      <vt:lpstr>Dispositif de soutien régional</vt:lpstr>
      <vt:lpstr>Fond régional pour l’économie bleue et circulaire</vt:lpstr>
      <vt:lpstr>Fond régional pour l’économie bleue et circulaire</vt:lpstr>
      <vt:lpstr>Taxonomie régionale pour la finance durable</vt:lpstr>
      <vt:lpstr>Taxonomie régionale pour la finance durable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économie circulaire</dc:title>
  <cp:lastModifiedBy>Eskinder Tsegaye</cp:lastModifiedBy>
  <cp:revision>41</cp:revision>
  <dcterms:created xsi:type="dcterms:W3CDTF">2006-08-16T00:00:00Z</dcterms:created>
  <dcterms:modified xsi:type="dcterms:W3CDTF">2025-01-28T13:32:53Z</dcterms:modified>
  <dc:identifier>DAGc6dC93cE</dc:identifier>
</cp:coreProperties>
</file>