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2" r:id="rId2"/>
    <p:sldId id="293" r:id="rId3"/>
    <p:sldId id="294" r:id="rId4"/>
    <p:sldId id="296" r:id="rId5"/>
    <p:sldId id="295" r:id="rId6"/>
    <p:sldId id="297" r:id="rId7"/>
    <p:sldId id="1788" r:id="rId8"/>
    <p:sldId id="492" r:id="rId9"/>
    <p:sldId id="1790" r:id="rId10"/>
    <p:sldId id="517" r:id="rId11"/>
    <p:sldId id="516" r:id="rId12"/>
    <p:sldId id="487" r:id="rId13"/>
    <p:sldId id="488" r:id="rId14"/>
    <p:sldId id="489" r:id="rId15"/>
    <p:sldId id="491" r:id="rId16"/>
    <p:sldId id="298" r:id="rId17"/>
    <p:sldId id="299" r:id="rId18"/>
    <p:sldId id="511" r:id="rId19"/>
    <p:sldId id="512" r:id="rId20"/>
    <p:sldId id="513" r:id="rId21"/>
    <p:sldId id="514" r:id="rId22"/>
    <p:sldId id="300" r:id="rId23"/>
    <p:sldId id="301" r:id="rId24"/>
  </p:sldIdLst>
  <p:sldSz cx="18288000" cy="10287000"/>
  <p:notesSz cx="6858000" cy="9144000"/>
  <p:embeddedFontLst>
    <p:embeddedFont>
      <p:font typeface="Helvetica World" panose="020B0604020202020204" charset="-128"/>
      <p:regular r:id="rId26"/>
    </p:embeddedFont>
    <p:embeddedFont>
      <p:font typeface="Helvetica World Italics" panose="020B0604020202020204" charset="-128"/>
      <p:regular r:id="rId27"/>
    </p:embeddedFont>
    <p:embeddedFont>
      <p:font typeface="Aptos" panose="020B0004020202020204" pitchFamily="34" charset="0"/>
      <p:regular r:id="rId28"/>
    </p:embeddedFont>
    <p:embeddedFont>
      <p:font typeface="Calibri" panose="020F0502020204030204" pitchFamily="3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
      <p:font typeface="Verdana" panose="020B0604030504040204" pitchFamily="34" charset="0"/>
      <p:regular r:id="rId37"/>
      <p:bold r:id="rId38"/>
      <p:italic r:id="rId39"/>
      <p:boldItalic r:id="rId40"/>
    </p:embeddedFont>
    <p:embeddedFont>
      <p:font typeface="Verdana 2"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5033" autoAdjust="0"/>
  </p:normalViewPr>
  <p:slideViewPr>
    <p:cSldViewPr>
      <p:cViewPr varScale="1">
        <p:scale>
          <a:sx n="72" d="100"/>
          <a:sy n="72" d="100"/>
        </p:scale>
        <p:origin x="7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2607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E6B1-B229-4912-9043-AA6357403FD6}" type="datetimeFigureOut">
              <a:rPr lang="LID4096" smtClean="0"/>
              <a:t>01/28/2025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73A45-532C-4620-BE26-35C9B7DDC1EC}" type="slidenum">
              <a:rPr lang="LID4096" smtClean="0"/>
              <a:t>‹#›</a:t>
            </a:fld>
            <a:endParaRPr lang="LID4096"/>
          </a:p>
        </p:txBody>
      </p:sp>
    </p:spTree>
    <p:extLst>
      <p:ext uri="{BB962C8B-B14F-4D97-AF65-F5344CB8AC3E}">
        <p14:creationId xmlns:p14="http://schemas.microsoft.com/office/powerpoint/2010/main" val="271454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6A173A45-532C-4620-BE26-35C9B7DDC1EC}" type="slidenum">
              <a:rPr lang="LID4096" smtClean="0"/>
              <a:t>3</a:t>
            </a:fld>
            <a:endParaRPr lang="LID4096"/>
          </a:p>
        </p:txBody>
      </p:sp>
    </p:spTree>
    <p:extLst>
      <p:ext uri="{BB962C8B-B14F-4D97-AF65-F5344CB8AC3E}">
        <p14:creationId xmlns:p14="http://schemas.microsoft.com/office/powerpoint/2010/main" val="409951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89E7-3988-690D-C0C8-072687BFB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F918-9C09-753E-55DE-D9DE9EA00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90D26-5496-E2C2-2357-809A7BE0FF6D}"/>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CE643AC0-C615-6331-88C2-85F5FDAB76E1}"/>
              </a:ext>
            </a:extLst>
          </p:cNvPr>
          <p:cNvSpPr>
            <a:spLocks noGrp="1"/>
          </p:cNvSpPr>
          <p:nvPr>
            <p:ph type="sldNum" sz="quarter" idx="5"/>
          </p:nvPr>
        </p:nvSpPr>
        <p:spPr/>
        <p:txBody>
          <a:bodyPr/>
          <a:lstStyle/>
          <a:p>
            <a:fld id="{94A8B4DB-1924-4F31-916F-3B78020D8166}" type="slidenum">
              <a:rPr lang="fr-FR" smtClean="0"/>
              <a:t>15</a:t>
            </a:fld>
            <a:endParaRPr lang="fr-FR"/>
          </a:p>
        </p:txBody>
      </p:sp>
    </p:spTree>
    <p:extLst>
      <p:ext uri="{BB962C8B-B14F-4D97-AF65-F5344CB8AC3E}">
        <p14:creationId xmlns:p14="http://schemas.microsoft.com/office/powerpoint/2010/main" val="2838625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6A173A45-532C-4620-BE26-35C9B7DDC1EC}" type="slidenum">
              <a:rPr lang="LID4096" smtClean="0"/>
              <a:t>18</a:t>
            </a:fld>
            <a:endParaRPr lang="LID4096"/>
          </a:p>
        </p:txBody>
      </p:sp>
    </p:spTree>
    <p:extLst>
      <p:ext uri="{BB962C8B-B14F-4D97-AF65-F5344CB8AC3E}">
        <p14:creationId xmlns:p14="http://schemas.microsoft.com/office/powerpoint/2010/main" val="355181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28-Jan-25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28-Jan-25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28-Jan-25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28-Jan-25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28-Jan-25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28-Jan-25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533" b="-15533"/>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969042"/>
            <a:ext cx="5522351" cy="967444"/>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PAUSE CAFÉ</a:t>
            </a:r>
          </a:p>
        </p:txBody>
      </p:sp>
      <p:sp>
        <p:nvSpPr>
          <p:cNvPr id="14" name="TextBox 14"/>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Helvetica World Italics"/>
                <a:ea typeface="Helvetica World Italics"/>
                <a:cs typeface="Helvetica World Italics"/>
                <a:sym typeface="Helvetica World Italics"/>
              </a:rPr>
              <a:t>Page 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65C0B-3EB3-064D-FF60-9F93645611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92C48-FD8C-165C-663B-49EDD694D6F3}"/>
              </a:ext>
            </a:extLst>
          </p:cNvPr>
          <p:cNvSpPr>
            <a:spLocks noGrp="1"/>
          </p:cNvSpPr>
          <p:nvPr>
            <p:ph type="title"/>
          </p:nvPr>
        </p:nvSpPr>
        <p:spPr>
          <a:xfrm>
            <a:off x="4465578" y="629064"/>
            <a:ext cx="8229600" cy="1143000"/>
          </a:xfrm>
        </p:spPr>
        <p:txBody>
          <a:bodyPr>
            <a:normAutofit/>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Best practice examples</a:t>
            </a:r>
            <a:endParaRPr lang="en-US" dirty="0"/>
          </a:p>
        </p:txBody>
      </p:sp>
      <p:sp>
        <p:nvSpPr>
          <p:cNvPr id="6" name="TextBox 5">
            <a:extLst>
              <a:ext uri="{FF2B5EF4-FFF2-40B4-BE49-F238E27FC236}">
                <a16:creationId xmlns:a16="http://schemas.microsoft.com/office/drawing/2014/main" id="{2EEEAC99-3D52-3A01-7702-7C87190A54F2}"/>
              </a:ext>
            </a:extLst>
          </p:cNvPr>
          <p:cNvSpPr txBox="1"/>
          <p:nvPr/>
        </p:nvSpPr>
        <p:spPr>
          <a:xfrm>
            <a:off x="5191236" y="3321538"/>
            <a:ext cx="296229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Dispositions institutionnelles</a:t>
            </a:r>
            <a:endParaRPr lang="en-US" sz="3200" b="1">
              <a:solidFill>
                <a:srgbClr val="FFFFFF"/>
              </a:solidFill>
            </a:endParaRPr>
          </a:p>
        </p:txBody>
      </p:sp>
      <p:sp>
        <p:nvSpPr>
          <p:cNvPr id="8" name="TextBox 7">
            <a:extLst>
              <a:ext uri="{FF2B5EF4-FFF2-40B4-BE49-F238E27FC236}">
                <a16:creationId xmlns:a16="http://schemas.microsoft.com/office/drawing/2014/main" id="{BB510DC9-F60F-D700-C30B-266F7E01E980}"/>
              </a:ext>
            </a:extLst>
          </p:cNvPr>
          <p:cNvSpPr txBox="1"/>
          <p:nvPr/>
        </p:nvSpPr>
        <p:spPr>
          <a:xfrm>
            <a:off x="8479692" y="3321538"/>
            <a:ext cx="22664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Cadres politiques</a:t>
            </a:r>
          </a:p>
        </p:txBody>
      </p:sp>
      <p:sp>
        <p:nvSpPr>
          <p:cNvPr id="9" name="TextBox 8">
            <a:extLst>
              <a:ext uri="{FF2B5EF4-FFF2-40B4-BE49-F238E27FC236}">
                <a16:creationId xmlns:a16="http://schemas.microsoft.com/office/drawing/2014/main" id="{1D813210-E2E8-23CE-3F57-793BA0D686E9}"/>
              </a:ext>
            </a:extLst>
          </p:cNvPr>
          <p:cNvSpPr txBox="1"/>
          <p:nvPr/>
        </p:nvSpPr>
        <p:spPr>
          <a:xfrm>
            <a:off x="5431692" y="5783384"/>
            <a:ext cx="248138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Coordination des parties prenantes</a:t>
            </a:r>
          </a:p>
        </p:txBody>
      </p:sp>
      <p:sp>
        <p:nvSpPr>
          <p:cNvPr id="10" name="TextBox 9">
            <a:extLst>
              <a:ext uri="{FF2B5EF4-FFF2-40B4-BE49-F238E27FC236}">
                <a16:creationId xmlns:a16="http://schemas.microsoft.com/office/drawing/2014/main" id="{A9969411-AACF-83EF-801D-86A029ABC68A}"/>
              </a:ext>
            </a:extLst>
          </p:cNvPr>
          <p:cNvSpPr txBox="1"/>
          <p:nvPr/>
        </p:nvSpPr>
        <p:spPr>
          <a:xfrm>
            <a:off x="8580378" y="5829550"/>
            <a:ext cx="232507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Mécanismes de suivi et d'évaluation</a:t>
            </a:r>
          </a:p>
        </p:txBody>
      </p:sp>
      <p:sp>
        <p:nvSpPr>
          <p:cNvPr id="3" name="Espace réservé du contenu 5">
            <a:extLst>
              <a:ext uri="{FF2B5EF4-FFF2-40B4-BE49-F238E27FC236}">
                <a16:creationId xmlns:a16="http://schemas.microsoft.com/office/drawing/2014/main" id="{18821D99-0733-4DB4-3B2E-0858393025F4}"/>
              </a:ext>
            </a:extLst>
          </p:cNvPr>
          <p:cNvSpPr>
            <a:spLocks noGrp="1"/>
          </p:cNvSpPr>
          <p:nvPr>
            <p:ph idx="1"/>
          </p:nvPr>
        </p:nvSpPr>
        <p:spPr>
          <a:xfrm>
            <a:off x="2108679" y="3202858"/>
            <a:ext cx="12943398" cy="4103548"/>
          </a:xfrm>
        </p:spPr>
        <p:txBody>
          <a:bodyPr>
            <a:normAutofit lnSpcReduction="10000"/>
          </a:bodyPr>
          <a:lstStyle/>
          <a:p>
            <a:pPr marL="514350" indent="-457200"/>
            <a:r>
              <a:rPr lang="fr-FR" dirty="0">
                <a:latin typeface="Verdana 2" panose="020B0604020202020204" charset="0"/>
                <a:cs typeface="Verdana 2" panose="020B0604020202020204" charset="0"/>
              </a:rPr>
              <a:t>Meilleures pratiques régionales</a:t>
            </a:r>
          </a:p>
          <a:p>
            <a:pPr marL="914400" lvl="1" indent="-457200"/>
            <a:r>
              <a:rPr lang="fr-FR" dirty="0">
                <a:latin typeface="Verdana 2" panose="020B0604020202020204" charset="0"/>
                <a:cs typeface="Verdana 2" panose="020B0604020202020204" charset="0"/>
              </a:rPr>
              <a:t>L'unité Économie circulaire de l'UE à la direction générale de l'environnement est composée d'environ 30 personnes.</a:t>
            </a:r>
          </a:p>
          <a:p>
            <a:pPr marL="457200" lvl="1" indent="0">
              <a:buNone/>
            </a:pPr>
            <a:endParaRPr lang="fr-FR" dirty="0">
              <a:latin typeface="Verdana 2" panose="020B0604020202020204" charset="0"/>
              <a:cs typeface="Verdana 2" panose="020B0604020202020204" charset="0"/>
            </a:endParaRPr>
          </a:p>
          <a:p>
            <a:pPr marL="514350" indent="-457200"/>
            <a:r>
              <a:rPr lang="fr-FR" dirty="0">
                <a:latin typeface="Verdana 2" panose="020B0604020202020204" charset="0"/>
                <a:cs typeface="Verdana 2" panose="020B0604020202020204" charset="0"/>
              </a:rPr>
              <a:t>Meilleures pratiques nationales</a:t>
            </a:r>
          </a:p>
          <a:p>
            <a:pPr marL="457200" lvl="1" indent="0">
              <a:buNone/>
            </a:pPr>
            <a:r>
              <a:rPr lang="fr-FR" dirty="0">
                <a:latin typeface="Verdana 2" panose="020B0604020202020204" charset="0"/>
                <a:cs typeface="Verdana 2" panose="020B0604020202020204" charset="0"/>
              </a:rPr>
              <a:t>Roumanie : L'économie circulaire est un sujet placé sous la responsabilité du Premier ministre.</a:t>
            </a:r>
          </a:p>
          <a:p>
            <a:pPr marL="457200" lvl="1" indent="0">
              <a:buNone/>
            </a:pPr>
            <a:r>
              <a:rPr lang="fr-FR" dirty="0">
                <a:latin typeface="Verdana 2" panose="020B0604020202020204" charset="0"/>
                <a:cs typeface="Verdana 2" panose="020B0604020202020204" charset="0"/>
              </a:rPr>
              <a:t>Côte d'Ivoire : le Premier ministre a récemment réuni un groupe d'experts sous son autorité.</a:t>
            </a:r>
            <a:endParaRPr lang="en-US"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BD743A27-37B5-1759-94F0-0F9685B7E25E}"/>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99463E96-95B0-6582-12D8-3E0BC8BD5771}"/>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8AABA694-6060-4126-A4A4-868A2FBB79D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CEF35C2E-6C23-18D6-C9E2-71DD2879189D}"/>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20">
            <a:extLst>
              <a:ext uri="{FF2B5EF4-FFF2-40B4-BE49-F238E27FC236}">
                <a16:creationId xmlns:a16="http://schemas.microsoft.com/office/drawing/2014/main" id="{ACB1308B-95A5-0C4F-B51A-44D5FA0DAD97}"/>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34</a:t>
            </a:r>
          </a:p>
        </p:txBody>
      </p:sp>
    </p:spTree>
    <p:extLst>
      <p:ext uri="{BB962C8B-B14F-4D97-AF65-F5344CB8AC3E}">
        <p14:creationId xmlns:p14="http://schemas.microsoft.com/office/powerpoint/2010/main" val="40800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DFD49-D40B-D5FC-CE53-EA280AFFB8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577339-D331-1F16-ACBB-5B544DD45547}"/>
              </a:ext>
            </a:extLst>
          </p:cNvPr>
          <p:cNvSpPr>
            <a:spLocks noGrp="1"/>
          </p:cNvSpPr>
          <p:nvPr>
            <p:ph type="title"/>
          </p:nvPr>
        </p:nvSpPr>
        <p:spPr>
          <a:xfrm>
            <a:off x="1523998" y="581178"/>
            <a:ext cx="14554202"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La nécessité d'une structure de </a:t>
            </a:r>
            <a:b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gouvernance régionale</a:t>
            </a:r>
            <a:endParaRPr lang="en-US" dirty="0"/>
          </a:p>
        </p:txBody>
      </p:sp>
      <p:graphicFrame>
        <p:nvGraphicFramePr>
          <p:cNvPr id="9" name="Espace réservé du contenu 8">
            <a:extLst>
              <a:ext uri="{FF2B5EF4-FFF2-40B4-BE49-F238E27FC236}">
                <a16:creationId xmlns:a16="http://schemas.microsoft.com/office/drawing/2014/main" id="{89815F1B-4F49-73AB-02E3-8A079243BB24}"/>
              </a:ext>
            </a:extLst>
          </p:cNvPr>
          <p:cNvGraphicFramePr>
            <a:graphicFrameLocks noGrp="1"/>
          </p:cNvGraphicFramePr>
          <p:nvPr>
            <p:ph idx="1"/>
          </p:nvPr>
        </p:nvGraphicFramePr>
        <p:xfrm>
          <a:off x="1523999" y="3543301"/>
          <a:ext cx="14554202" cy="3687682"/>
        </p:xfrm>
        <a:graphic>
          <a:graphicData uri="http://schemas.openxmlformats.org/drawingml/2006/table">
            <a:tbl>
              <a:tblPr bandRow="1">
                <a:tableStyleId>{5C22544A-7EE6-4342-B048-85BDC9FD1C3A}</a:tableStyleId>
              </a:tblPr>
              <a:tblGrid>
                <a:gridCol w="2752537">
                  <a:extLst>
                    <a:ext uri="{9D8B030D-6E8A-4147-A177-3AD203B41FA5}">
                      <a16:colId xmlns:a16="http://schemas.microsoft.com/office/drawing/2014/main" val="299888309"/>
                    </a:ext>
                  </a:extLst>
                </a:gridCol>
                <a:gridCol w="11801665">
                  <a:extLst>
                    <a:ext uri="{9D8B030D-6E8A-4147-A177-3AD203B41FA5}">
                      <a16:colId xmlns:a16="http://schemas.microsoft.com/office/drawing/2014/main" val="2443227664"/>
                    </a:ext>
                  </a:extLst>
                </a:gridCol>
              </a:tblGrid>
              <a:tr h="1692037">
                <a:tc>
                  <a:txBody>
                    <a:bodyPr/>
                    <a:lstStyle/>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lgn="ctr">
                        <a:buNone/>
                      </a:pPr>
                      <a:r>
                        <a:rPr lang="fr-BE" sz="2800" b="1" i="0" u="none" strike="noStrike" noProof="0" dirty="0">
                          <a:solidFill>
                            <a:schemeClr val="bg1"/>
                          </a:solidFill>
                          <a:latin typeface="Verdana 2" panose="020B0604020202020204" charset="0"/>
                          <a:cs typeface="Verdana 2" panose="020B0604020202020204" charset="0"/>
                        </a:rPr>
                        <a:t>Coordination transfrontalière</a:t>
                      </a:r>
                      <a:endParaRPr lang="en-US" b="1" dirty="0">
                        <a:latin typeface="Verdana 2" panose="020B0604020202020204" charset="0"/>
                        <a:cs typeface="Verdana 2" panose="020B0604020202020204" charset="0"/>
                      </a:endParaRPr>
                    </a:p>
                  </a:txBody>
                  <a:tcPr>
                    <a:solidFill>
                      <a:schemeClr val="accent5"/>
                    </a:solidFill>
                  </a:tcPr>
                </a:tc>
                <a:tc>
                  <a:txBody>
                    <a:bodyPr/>
                    <a:lstStyle/>
                    <a:p>
                      <a:pPr marL="0" lvl="0" indent="0" algn="just">
                        <a:lnSpc>
                          <a:spcPct val="100000"/>
                        </a:lnSpc>
                        <a:spcBef>
                          <a:spcPts val="0"/>
                        </a:spcBef>
                        <a:spcAft>
                          <a:spcPts val="0"/>
                        </a:spcAft>
                        <a:buNone/>
                      </a:pPr>
                      <a:r>
                        <a:rPr lang="fr-FR" sz="2800" b="0" i="0" u="none" strike="noStrike" noProof="0" dirty="0">
                          <a:solidFill>
                            <a:schemeClr val="tx1"/>
                          </a:solidFill>
                          <a:latin typeface="Verdana 2" panose="020B0604020202020204" charset="0"/>
                          <a:cs typeface="Verdana 2" panose="020B0604020202020204" charset="0"/>
                        </a:rPr>
                        <a:t>Une structure de gouvernance régionale permet aux pays de coordonner et de collaborer sur des questions qui concernent l'ensemble de la région, telles que la pollution marine, les écosystèmes partagés ou les flux de déchets régionaux.</a:t>
                      </a:r>
                    </a:p>
                  </a:txBody>
                  <a:tcPr>
                    <a:solidFill>
                      <a:schemeClr val="accent1">
                        <a:lumMod val="20000"/>
                        <a:lumOff val="80000"/>
                      </a:schemeClr>
                    </a:solidFill>
                  </a:tcPr>
                </a:tc>
                <a:extLst>
                  <a:ext uri="{0D108BD9-81ED-4DB2-BD59-A6C34878D82A}">
                    <a16:rowId xmlns:a16="http://schemas.microsoft.com/office/drawing/2014/main" val="3594663472"/>
                  </a:ext>
                </a:extLst>
              </a:tr>
              <a:tr h="1889362">
                <a:tc>
                  <a:txBody>
                    <a:bodyPr/>
                    <a:lstStyle/>
                    <a:p>
                      <a:pPr lvl="0" algn="ctr">
                        <a:buNone/>
                      </a:pPr>
                      <a:r>
                        <a:rPr lang="fr-BE" sz="2800" b="1" i="0" u="none" strike="noStrike" noProof="0" dirty="0">
                          <a:solidFill>
                            <a:schemeClr val="bg1"/>
                          </a:solidFill>
                          <a:latin typeface="Verdana 2" panose="020B0604020202020204" charset="0"/>
                          <a:cs typeface="Verdana 2" panose="020B0604020202020204" charset="0"/>
                        </a:rPr>
                        <a:t>Partage des connaissances et des bonnes pratiques</a:t>
                      </a:r>
                      <a:endParaRPr lang="en-US" b="1" dirty="0">
                        <a:latin typeface="Verdana 2" panose="020B0604020202020204" charset="0"/>
                        <a:cs typeface="Verdana 2" panose="020B0604020202020204" charset="0"/>
                      </a:endParaRPr>
                    </a:p>
                  </a:txBody>
                  <a:tcPr>
                    <a:solidFill>
                      <a:schemeClr val="accent5"/>
                    </a:solidFill>
                  </a:tcPr>
                </a:tc>
                <a:tc>
                  <a:txBody>
                    <a:bodyPr/>
                    <a:lstStyle/>
                    <a:p>
                      <a:pPr marL="0" lvl="0" indent="0" algn="just">
                        <a:lnSpc>
                          <a:spcPct val="100000"/>
                        </a:lnSpc>
                        <a:spcBef>
                          <a:spcPts val="0"/>
                        </a:spcBef>
                        <a:spcAft>
                          <a:spcPts val="0"/>
                        </a:spcAft>
                        <a:buNone/>
                      </a:pPr>
                      <a:r>
                        <a:rPr lang="fr-FR" sz="2800" b="0" i="0" u="none" strike="noStrike" noProof="0" dirty="0">
                          <a:latin typeface="Verdana 2" panose="020B0604020202020204" charset="0"/>
                          <a:cs typeface="Verdana 2" panose="020B0604020202020204" charset="0"/>
                        </a:rPr>
                        <a:t>Facilite le transfert de connaissances, de technologies et de bonnes pratiques, permettant une adoption plus rapide des principes de l'économie circulaire dans plusieurs pays.</a:t>
                      </a:r>
                      <a:endParaRPr lang="fr-FR" b="0" i="0" u="none" strike="noStrike" noProof="0" dirty="0">
                        <a:latin typeface="Verdana 2" panose="020B0604020202020204" charset="0"/>
                        <a:cs typeface="Verdana 2" panose="020B0604020202020204" charset="0"/>
                      </a:endParaRPr>
                    </a:p>
                  </a:txBody>
                  <a:tcPr>
                    <a:solidFill>
                      <a:schemeClr val="accent1">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0D189C75-56AD-DE5D-A008-88C08A2562B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8B0941D9-4B0F-2825-F7FF-ABBD6D7B3A6E}"/>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D5416C8A-617E-FC2B-2541-4652C8114ECA}"/>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9AA63C40-EA28-79A8-C1E8-3DDB9FDACD20}"/>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B8B94764-058D-F5D2-56B5-8D550FD89100}"/>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35</a:t>
            </a:r>
          </a:p>
        </p:txBody>
      </p:sp>
    </p:spTree>
    <p:extLst>
      <p:ext uri="{BB962C8B-B14F-4D97-AF65-F5344CB8AC3E}">
        <p14:creationId xmlns:p14="http://schemas.microsoft.com/office/powerpoint/2010/main" val="1198631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462B-7DE7-9066-ADDE-433A10FD459C}"/>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6D969FA6-3300-A02C-9423-7D262F55FBC4}"/>
              </a:ext>
            </a:extLst>
          </p:cNvPr>
          <p:cNvGraphicFramePr>
            <a:graphicFrameLocks noGrp="1"/>
          </p:cNvGraphicFramePr>
          <p:nvPr>
            <p:ph idx="1"/>
          </p:nvPr>
        </p:nvGraphicFramePr>
        <p:xfrm>
          <a:off x="1523998" y="2781300"/>
          <a:ext cx="14554202" cy="4876800"/>
        </p:xfrm>
        <a:graphic>
          <a:graphicData uri="http://schemas.openxmlformats.org/drawingml/2006/table">
            <a:tbl>
              <a:tblPr bandRow="1">
                <a:tableStyleId>{5C22544A-7EE6-4342-B048-85BDC9FD1C3A}</a:tableStyleId>
              </a:tblPr>
              <a:tblGrid>
                <a:gridCol w="2895601">
                  <a:extLst>
                    <a:ext uri="{9D8B030D-6E8A-4147-A177-3AD203B41FA5}">
                      <a16:colId xmlns:a16="http://schemas.microsoft.com/office/drawing/2014/main" val="299888309"/>
                    </a:ext>
                  </a:extLst>
                </a:gridCol>
                <a:gridCol w="11658601">
                  <a:extLst>
                    <a:ext uri="{9D8B030D-6E8A-4147-A177-3AD203B41FA5}">
                      <a16:colId xmlns:a16="http://schemas.microsoft.com/office/drawing/2014/main" val="2443227664"/>
                    </a:ext>
                  </a:extLst>
                </a:gridCol>
              </a:tblGrid>
              <a:tr h="1275525">
                <a:tc>
                  <a:txBody>
                    <a:bodyPr/>
                    <a:lstStyle/>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lgn="ctr">
                        <a:buNone/>
                      </a:pPr>
                      <a:r>
                        <a:rPr lang="fr-BE" sz="2800" b="1" i="0" u="none" strike="noStrike" noProof="0" dirty="0">
                          <a:solidFill>
                            <a:schemeClr val="bg1"/>
                          </a:solidFill>
                          <a:latin typeface="Verdana 2" panose="020B0604020202020204" charset="0"/>
                          <a:cs typeface="Verdana 2" panose="020B0604020202020204" charset="0"/>
                        </a:rPr>
                        <a:t>Harmonisation des politiques et des normes</a:t>
                      </a:r>
                      <a:endParaRPr lang="en-US" b="1" dirty="0">
                        <a:latin typeface="Verdana 2" panose="020B0604020202020204" charset="0"/>
                        <a:cs typeface="Verdana 2" panose="020B0604020202020204" charset="0"/>
                      </a:endParaRPr>
                    </a:p>
                  </a:txBody>
                  <a:tcPr>
                    <a:solidFill>
                      <a:schemeClr val="accent5"/>
                    </a:solidFill>
                  </a:tcPr>
                </a:tc>
                <a:tc>
                  <a:txBody>
                    <a:bodyPr/>
                    <a:lstStyle/>
                    <a:p>
                      <a:pPr marL="0" lvl="0" indent="0" algn="just">
                        <a:lnSpc>
                          <a:spcPct val="100000"/>
                        </a:lnSpc>
                        <a:spcBef>
                          <a:spcPts val="0"/>
                        </a:spcBef>
                        <a:spcAft>
                          <a:spcPts val="0"/>
                        </a:spcAft>
                        <a:buNone/>
                      </a:pPr>
                      <a:r>
                        <a:rPr lang="fr-FR" sz="2800" b="0" i="0" u="none" strike="noStrike" noProof="0" dirty="0">
                          <a:solidFill>
                            <a:schemeClr val="tx1"/>
                          </a:solidFill>
                          <a:latin typeface="Verdana 2" panose="020B0604020202020204" charset="0"/>
                          <a:cs typeface="Verdana 2" panose="020B0604020202020204" charset="0"/>
                        </a:rPr>
                        <a:t>Une structure régionale peut contribuer à harmoniser les politiques, les réglementations et les normes relatives à l'économie circulaire (par exemple, en matière de gestion des déchets, de recyclage et de conception des produits), en garantissant une cohérence transfrontalière et en facilitant le commerce régional.</a:t>
                      </a:r>
                    </a:p>
                  </a:txBody>
                  <a:tcPr>
                    <a:solidFill>
                      <a:schemeClr val="accent1">
                        <a:lumMod val="20000"/>
                        <a:lumOff val="80000"/>
                      </a:schemeClr>
                    </a:solidFill>
                  </a:tcPr>
                </a:tc>
                <a:extLst>
                  <a:ext uri="{0D108BD9-81ED-4DB2-BD59-A6C34878D82A}">
                    <a16:rowId xmlns:a16="http://schemas.microsoft.com/office/drawing/2014/main" val="3594663472"/>
                  </a:ext>
                </a:extLst>
              </a:tr>
              <a:tr h="2189125">
                <a:tc>
                  <a:txBody>
                    <a:bodyPr/>
                    <a:lstStyle/>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lgn="ctr">
                        <a:buNone/>
                      </a:pPr>
                      <a:r>
                        <a:rPr lang="fr-BE" sz="2800" b="1" i="0" u="none" strike="noStrike" noProof="0" dirty="0">
                          <a:solidFill>
                            <a:schemeClr val="bg1"/>
                          </a:solidFill>
                          <a:latin typeface="Verdana 2" panose="020B0604020202020204" charset="0"/>
                          <a:cs typeface="Verdana 2" panose="020B0604020202020204" charset="0"/>
                        </a:rPr>
                        <a:t>Financement et investissement conjoints</a:t>
                      </a:r>
                      <a:endParaRPr lang="en-US" b="1" dirty="0">
                        <a:latin typeface="Verdana 2" panose="020B0604020202020204" charset="0"/>
                        <a:cs typeface="Verdana 2" panose="020B0604020202020204" charset="0"/>
                      </a:endParaRPr>
                    </a:p>
                  </a:txBody>
                  <a:tcPr>
                    <a:solidFill>
                      <a:schemeClr val="accent5"/>
                    </a:solidFill>
                  </a:tcPr>
                </a:tc>
                <a:tc>
                  <a:txBody>
                    <a:bodyPr/>
                    <a:lstStyle/>
                    <a:p>
                      <a:pPr marL="0" lvl="0" indent="0" algn="just">
                        <a:lnSpc>
                          <a:spcPct val="100000"/>
                        </a:lnSpc>
                        <a:spcBef>
                          <a:spcPts val="0"/>
                        </a:spcBef>
                        <a:spcAft>
                          <a:spcPts val="0"/>
                        </a:spcAft>
                        <a:buNone/>
                      </a:pPr>
                      <a:r>
                        <a:rPr lang="fr-FR" sz="2800" b="0" i="0" u="none" strike="noStrike" noProof="0" dirty="0">
                          <a:latin typeface="Verdana 2" panose="020B0604020202020204" charset="0"/>
                          <a:cs typeface="Verdana 2" panose="020B0604020202020204" charset="0"/>
                        </a:rPr>
                        <a:t>Un organe de gouvernance régional peut mettre en commun des ressources financières, permettant des investissements à grande échelle dans des initiatives d'économie circulaire qui pourraient dépasser la capacité des pays individuels, ce qui pourrait également attirer des financements mondiaux et des investissements à grande échelle.</a:t>
                      </a:r>
                    </a:p>
                  </a:txBody>
                  <a:tcPr>
                    <a:solidFill>
                      <a:schemeClr val="accent1">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73FDF994-D600-1080-F1CA-7379E19369DF}"/>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3587CAE0-9D34-B73E-4E2E-7C2344C49F48}"/>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22CF5EC8-9BE4-9019-5FD7-647ED8ED3FEF}"/>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61A87205-461C-BB06-0555-A898AA270219}"/>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2C8C486C-5AEB-D977-8B45-7829C5B3541A}"/>
              </a:ext>
            </a:extLst>
          </p:cNvPr>
          <p:cNvSpPr>
            <a:spLocks noGrp="1"/>
          </p:cNvSpPr>
          <p:nvPr>
            <p:ph type="title"/>
          </p:nvPr>
        </p:nvSpPr>
        <p:spPr>
          <a:xfrm>
            <a:off x="1523998" y="581178"/>
            <a:ext cx="14554202"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La nécessité d'une structure de </a:t>
            </a:r>
            <a:b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gouvernance régionale</a:t>
            </a:r>
            <a:endParaRPr lang="en-US" dirty="0"/>
          </a:p>
        </p:txBody>
      </p:sp>
      <p:sp>
        <p:nvSpPr>
          <p:cNvPr id="13" name="TextBox 20">
            <a:extLst>
              <a:ext uri="{FF2B5EF4-FFF2-40B4-BE49-F238E27FC236}">
                <a16:creationId xmlns:a16="http://schemas.microsoft.com/office/drawing/2014/main" id="{B72BC9A9-4A1F-E39E-109C-9119EACE72B4}"/>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36</a:t>
            </a:r>
          </a:p>
        </p:txBody>
      </p:sp>
    </p:spTree>
    <p:extLst>
      <p:ext uri="{BB962C8B-B14F-4D97-AF65-F5344CB8AC3E}">
        <p14:creationId xmlns:p14="http://schemas.microsoft.com/office/powerpoint/2010/main" val="351170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462B-7DE7-9066-ADDE-433A10FD459C}"/>
            </a:ext>
          </a:extLst>
        </p:cNvPr>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6D969FA6-3300-A02C-9423-7D262F55FBC4}"/>
              </a:ext>
            </a:extLst>
          </p:cNvPr>
          <p:cNvGraphicFramePr>
            <a:graphicFrameLocks noGrp="1"/>
          </p:cNvGraphicFramePr>
          <p:nvPr>
            <p:ph idx="1"/>
          </p:nvPr>
        </p:nvGraphicFramePr>
        <p:xfrm>
          <a:off x="1523998" y="2786955"/>
          <a:ext cx="14554202" cy="4566345"/>
        </p:xfrm>
        <a:graphic>
          <a:graphicData uri="http://schemas.openxmlformats.org/drawingml/2006/table">
            <a:tbl>
              <a:tblPr bandRow="1">
                <a:tableStyleId>{5C22544A-7EE6-4342-B048-85BDC9FD1C3A}</a:tableStyleId>
              </a:tblPr>
              <a:tblGrid>
                <a:gridCol w="2849235">
                  <a:extLst>
                    <a:ext uri="{9D8B030D-6E8A-4147-A177-3AD203B41FA5}">
                      <a16:colId xmlns:a16="http://schemas.microsoft.com/office/drawing/2014/main" val="299888309"/>
                    </a:ext>
                  </a:extLst>
                </a:gridCol>
                <a:gridCol w="11704967">
                  <a:extLst>
                    <a:ext uri="{9D8B030D-6E8A-4147-A177-3AD203B41FA5}">
                      <a16:colId xmlns:a16="http://schemas.microsoft.com/office/drawing/2014/main" val="2443227664"/>
                    </a:ext>
                  </a:extLst>
                </a:gridCol>
              </a:tblGrid>
              <a:tr h="1975329">
                <a:tc>
                  <a:txBody>
                    <a:bodyPr/>
                    <a:lstStyle/>
                    <a:p>
                      <a:pPr lvl="0" algn="ctr">
                        <a:buNone/>
                      </a:pPr>
                      <a:r>
                        <a:rPr lang="fr-BE" sz="2800" b="1" i="0" u="none" strike="noStrike" noProof="0" dirty="0">
                          <a:solidFill>
                            <a:schemeClr val="bg1"/>
                          </a:solidFill>
                          <a:latin typeface="Verdana 2" panose="020B0604020202020204" charset="0"/>
                          <a:cs typeface="Verdana 2" panose="020B0604020202020204" charset="0"/>
                        </a:rPr>
                        <a:t>Renforcement du plaidoyer et de l'engagement mondial</a:t>
                      </a:r>
                      <a:endParaRPr lang="en-US" b="1" dirty="0">
                        <a:latin typeface="Verdana 2" panose="020B0604020202020204" charset="0"/>
                        <a:cs typeface="Verdana 2" panose="020B0604020202020204" charset="0"/>
                      </a:endParaRPr>
                    </a:p>
                  </a:txBody>
                  <a:tcPr>
                    <a:solidFill>
                      <a:schemeClr val="accent5"/>
                    </a:solidFill>
                  </a:tcPr>
                </a:tc>
                <a:tc>
                  <a:txBody>
                    <a:bodyPr/>
                    <a:lstStyle/>
                    <a:p>
                      <a:pPr marL="0" lvl="0" indent="0" algn="just">
                        <a:lnSpc>
                          <a:spcPct val="100000"/>
                        </a:lnSpc>
                        <a:spcBef>
                          <a:spcPts val="0"/>
                        </a:spcBef>
                        <a:spcAft>
                          <a:spcPts val="0"/>
                        </a:spcAft>
                        <a:buNone/>
                      </a:pPr>
                      <a:r>
                        <a:rPr lang="fr-FR" sz="2800" b="0" i="0" u="none" strike="noStrike" noProof="0" dirty="0">
                          <a:solidFill>
                            <a:schemeClr val="tx1"/>
                          </a:solidFill>
                          <a:latin typeface="Verdana 2" panose="020B0604020202020204" charset="0"/>
                          <a:cs typeface="Verdana 2" panose="020B0604020202020204" charset="0"/>
                        </a:rPr>
                        <a:t>Une voix régionale unifiée est plus puissante pour défendre les objectifs de l'économie circulaire dans les négociations internationales, avec des entités telles que les Nations unies, l'Union européenne ou les institutions financières.</a:t>
                      </a:r>
                      <a:endParaRPr lang="fr-FR" dirty="0">
                        <a:latin typeface="Verdana 2" panose="020B0604020202020204" charset="0"/>
                        <a:cs typeface="Verdana 2" panose="020B0604020202020204" charset="0"/>
                      </a:endParaRPr>
                    </a:p>
                  </a:txBody>
                  <a:tcPr>
                    <a:solidFill>
                      <a:schemeClr val="accent1">
                        <a:lumMod val="20000"/>
                        <a:lumOff val="80000"/>
                      </a:schemeClr>
                    </a:solidFill>
                  </a:tcPr>
                </a:tc>
                <a:extLst>
                  <a:ext uri="{0D108BD9-81ED-4DB2-BD59-A6C34878D82A}">
                    <a16:rowId xmlns:a16="http://schemas.microsoft.com/office/drawing/2014/main" val="3594663472"/>
                  </a:ext>
                </a:extLst>
              </a:tr>
              <a:tr h="2591016">
                <a:tc>
                  <a:txBody>
                    <a:bodyPr/>
                    <a:lstStyle/>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lgn="ctr">
                        <a:buNone/>
                      </a:pPr>
                      <a:r>
                        <a:rPr lang="fr-BE" sz="2800" b="1" i="0" u="none" strike="noStrike" noProof="0" dirty="0">
                          <a:solidFill>
                            <a:schemeClr val="bg1"/>
                          </a:solidFill>
                          <a:latin typeface="Verdana 2" panose="020B0604020202020204" charset="0"/>
                          <a:cs typeface="Verdana 2" panose="020B0604020202020204" charset="0"/>
                        </a:rPr>
                        <a:t>Renforcer les capacités régionales</a:t>
                      </a:r>
                      <a:endParaRPr lang="en-US" b="1" dirty="0">
                        <a:latin typeface="Verdana 2" panose="020B0604020202020204" charset="0"/>
                        <a:cs typeface="Verdana 2" panose="020B0604020202020204" charset="0"/>
                      </a:endParaRPr>
                    </a:p>
                  </a:txBody>
                  <a:tcPr>
                    <a:solidFill>
                      <a:schemeClr val="accent5"/>
                    </a:solidFill>
                  </a:tcPr>
                </a:tc>
                <a:tc>
                  <a:txBody>
                    <a:bodyPr/>
                    <a:lstStyle/>
                    <a:p>
                      <a:pPr marL="0" lvl="0" indent="0" algn="just">
                        <a:lnSpc>
                          <a:spcPct val="100000"/>
                        </a:lnSpc>
                        <a:spcBef>
                          <a:spcPts val="0"/>
                        </a:spcBef>
                        <a:spcAft>
                          <a:spcPts val="0"/>
                        </a:spcAft>
                        <a:buNone/>
                      </a:pPr>
                      <a:r>
                        <a:rPr lang="fr-FR" sz="2800" b="0" i="0" u="none" strike="noStrike" noProof="0" dirty="0">
                          <a:latin typeface="Verdana 2" panose="020B0604020202020204" charset="0"/>
                          <a:cs typeface="Verdana 2" panose="020B0604020202020204" charset="0"/>
                        </a:rPr>
                        <a:t>La gouvernance régionale permet de renforcer les capacités à plusieurs niveaux - par la formation et le soutien technique - tout en facilitant la création de groupes de travail conjoints, de </a:t>
                      </a:r>
                      <a:r>
                        <a:rPr lang="fr-FR" sz="2800" b="0" i="0" u="none" strike="noStrike" noProof="0" dirty="0" err="1">
                          <a:latin typeface="Verdana 2" panose="020B0604020202020204" charset="0"/>
                          <a:cs typeface="Verdana 2" panose="020B0604020202020204" charset="0"/>
                        </a:rPr>
                        <a:t>task</a:t>
                      </a:r>
                      <a:r>
                        <a:rPr lang="fr-FR" sz="2800" b="0" i="0" u="none" strike="noStrike" noProof="0" dirty="0">
                          <a:latin typeface="Verdana 2" panose="020B0604020202020204" charset="0"/>
                          <a:cs typeface="Verdana 2" panose="020B0604020202020204" charset="0"/>
                        </a:rPr>
                        <a:t> forces et de réseaux afin de développer les compétences, la base de connaissances et l'élan nécessaires à la mise en œuvre de l'économie circulaire.</a:t>
                      </a:r>
                    </a:p>
                  </a:txBody>
                  <a:tcPr>
                    <a:solidFill>
                      <a:schemeClr val="accent1">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7BB1A029-E6B4-CF74-2F1C-A6C540BA22F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6A31DB9D-05F0-D633-F5FF-F14CA42228E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ADFDEE38-686F-2EAA-6A8D-F4CAA999E3E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EA92FFDB-CBE9-74BA-2C9E-AE83EF1EFFC3}"/>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6E00B903-7274-E19A-6BDB-528BBEFD7B93}"/>
              </a:ext>
            </a:extLst>
          </p:cNvPr>
          <p:cNvSpPr>
            <a:spLocks noGrp="1"/>
          </p:cNvSpPr>
          <p:nvPr>
            <p:ph type="title"/>
          </p:nvPr>
        </p:nvSpPr>
        <p:spPr>
          <a:xfrm>
            <a:off x="1523998" y="581178"/>
            <a:ext cx="14554202"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La nécessité d'une structure de </a:t>
            </a:r>
            <a:b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gouvernance régionale</a:t>
            </a:r>
            <a:endParaRPr lang="en-US" dirty="0"/>
          </a:p>
        </p:txBody>
      </p:sp>
      <p:sp>
        <p:nvSpPr>
          <p:cNvPr id="13" name="TextBox 20">
            <a:extLst>
              <a:ext uri="{FF2B5EF4-FFF2-40B4-BE49-F238E27FC236}">
                <a16:creationId xmlns:a16="http://schemas.microsoft.com/office/drawing/2014/main" id="{02F7496B-874A-28E2-5B54-F6ECB7B74B77}"/>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37</a:t>
            </a:r>
          </a:p>
        </p:txBody>
      </p:sp>
    </p:spTree>
    <p:extLst>
      <p:ext uri="{BB962C8B-B14F-4D97-AF65-F5344CB8AC3E}">
        <p14:creationId xmlns:p14="http://schemas.microsoft.com/office/powerpoint/2010/main" val="848625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462B-7DE7-9066-ADDE-433A10FD45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D107D2-A1F9-55CF-CFE9-620972B47E66}"/>
              </a:ext>
            </a:extLst>
          </p:cNvPr>
          <p:cNvSpPr>
            <a:spLocks noGrp="1"/>
          </p:cNvSpPr>
          <p:nvPr>
            <p:ph type="title"/>
          </p:nvPr>
        </p:nvSpPr>
        <p:spPr>
          <a:xfrm>
            <a:off x="1523998" y="615411"/>
            <a:ext cx="14554201" cy="1143000"/>
          </a:xfrm>
        </p:spPr>
        <p:txBody>
          <a:bodyPr>
            <a:normAutofit/>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L'unité d'économie circulaire du CIO</a:t>
            </a:r>
            <a:endParaRPr lang="fr-BE" dirty="0">
              <a:ea typeface="Calibri"/>
              <a:cs typeface="Calibri"/>
            </a:endParaRPr>
          </a:p>
        </p:txBody>
      </p:sp>
      <p:graphicFrame>
        <p:nvGraphicFramePr>
          <p:cNvPr id="9" name="Espace réservé du contenu 8">
            <a:extLst>
              <a:ext uri="{FF2B5EF4-FFF2-40B4-BE49-F238E27FC236}">
                <a16:creationId xmlns:a16="http://schemas.microsoft.com/office/drawing/2014/main" id="{6D969FA6-3300-A02C-9423-7D262F55FBC4}"/>
              </a:ext>
            </a:extLst>
          </p:cNvPr>
          <p:cNvGraphicFramePr>
            <a:graphicFrameLocks noGrp="1"/>
          </p:cNvGraphicFramePr>
          <p:nvPr>
            <p:ph idx="1"/>
          </p:nvPr>
        </p:nvGraphicFramePr>
        <p:xfrm>
          <a:off x="1523999" y="2769681"/>
          <a:ext cx="14554200" cy="5080053"/>
        </p:xfrm>
        <a:graphic>
          <a:graphicData uri="http://schemas.openxmlformats.org/drawingml/2006/table">
            <a:tbl>
              <a:tblPr firstRow="1" bandRow="1">
                <a:tableStyleId>{5C22544A-7EE6-4342-B048-85BDC9FD1C3A}</a:tableStyleId>
              </a:tblPr>
              <a:tblGrid>
                <a:gridCol w="2968719">
                  <a:extLst>
                    <a:ext uri="{9D8B030D-6E8A-4147-A177-3AD203B41FA5}">
                      <a16:colId xmlns:a16="http://schemas.microsoft.com/office/drawing/2014/main" val="299888309"/>
                    </a:ext>
                  </a:extLst>
                </a:gridCol>
                <a:gridCol w="11585481">
                  <a:extLst>
                    <a:ext uri="{9D8B030D-6E8A-4147-A177-3AD203B41FA5}">
                      <a16:colId xmlns:a16="http://schemas.microsoft.com/office/drawing/2014/main" val="2443227664"/>
                    </a:ext>
                  </a:extLst>
                </a:gridCol>
              </a:tblGrid>
              <a:tr h="3135819">
                <a:tc>
                  <a:txBody>
                    <a:bodyPr/>
                    <a:lstStyle/>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buNone/>
                      </a:pPr>
                      <a:endParaRPr lang="fr-BE" sz="2800" b="1" i="0" u="none" strike="noStrike" noProof="0" dirty="0">
                        <a:solidFill>
                          <a:schemeClr val="bg1"/>
                        </a:solidFill>
                        <a:latin typeface="Verdana 2" panose="020B0604020202020204" charset="0"/>
                        <a:cs typeface="Verdana 2" panose="020B0604020202020204" charset="0"/>
                      </a:endParaRPr>
                    </a:p>
                    <a:p>
                      <a:pPr lvl="0" algn="ctr">
                        <a:buNone/>
                      </a:pPr>
                      <a:r>
                        <a:rPr lang="fr-BE" sz="2800" b="1" i="0" u="none" strike="noStrike" noProof="0" dirty="0">
                          <a:solidFill>
                            <a:schemeClr val="bg1"/>
                          </a:solidFill>
                          <a:latin typeface="Verdana 2" panose="020B0604020202020204" charset="0"/>
                          <a:cs typeface="Verdana 2" panose="020B0604020202020204" charset="0"/>
                        </a:rPr>
                        <a:t>Le besoin</a:t>
                      </a:r>
                    </a:p>
                  </a:txBody>
                  <a:tcPr>
                    <a:solidFill>
                      <a:schemeClr val="accent5"/>
                    </a:solidFill>
                  </a:tcPr>
                </a:tc>
                <a:tc>
                  <a:txBody>
                    <a:bodyPr/>
                    <a:lstStyle/>
                    <a:p>
                      <a:pPr marL="457200" lvl="0" indent="-457200" algn="just">
                        <a:lnSpc>
                          <a:spcPct val="100000"/>
                        </a:lnSpc>
                        <a:spcBef>
                          <a:spcPts val="0"/>
                        </a:spcBef>
                        <a:spcAft>
                          <a:spcPts val="0"/>
                        </a:spcAft>
                        <a:buFont typeface="Arial"/>
                        <a:buChar char="•"/>
                      </a:pPr>
                      <a:r>
                        <a:rPr lang="fr-FR" sz="2800" b="1" i="0" u="none" strike="noStrike" noProof="0" dirty="0">
                          <a:solidFill>
                            <a:schemeClr val="tx1"/>
                          </a:solidFill>
                          <a:latin typeface="Verdana 2" panose="020B0604020202020204" charset="0"/>
                          <a:cs typeface="Verdana 2" panose="020B0604020202020204" charset="0"/>
                        </a:rPr>
                        <a:t>L'unité d'économie circulaire </a:t>
                      </a:r>
                      <a:r>
                        <a:rPr lang="fr-FR" sz="2800" b="0" i="0" u="none" strike="noStrike" noProof="0" dirty="0">
                          <a:solidFill>
                            <a:schemeClr val="tx1"/>
                          </a:solidFill>
                          <a:latin typeface="Verdana 2" panose="020B0604020202020204" charset="0"/>
                          <a:cs typeface="Verdana 2" panose="020B0604020202020204" charset="0"/>
                        </a:rPr>
                        <a:t>est nécessaire pour centraliser la coordination, assurer l'alignement des politiques et conduire une mise en œuvre efficace des stratégies d'économie circulaire dans les États membres de la COI. </a:t>
                      </a:r>
                    </a:p>
                    <a:p>
                      <a:pPr marL="0" lvl="0" indent="0" algn="just">
                        <a:lnSpc>
                          <a:spcPct val="100000"/>
                        </a:lnSpc>
                        <a:spcBef>
                          <a:spcPts val="0"/>
                        </a:spcBef>
                        <a:spcAft>
                          <a:spcPts val="0"/>
                        </a:spcAft>
                        <a:buFont typeface="Arial"/>
                        <a:buNone/>
                      </a:pPr>
                      <a:endParaRPr lang="fr-FR" sz="2800" b="0" i="0" u="none" strike="noStrike" noProof="0" dirty="0">
                        <a:solidFill>
                          <a:schemeClr val="tx1"/>
                        </a:solidFill>
                        <a:latin typeface="Verdana 2" panose="020B0604020202020204" charset="0"/>
                        <a:cs typeface="Verdana 2" panose="020B0604020202020204" charset="0"/>
                      </a:endParaRPr>
                    </a:p>
                    <a:p>
                      <a:pPr marL="457200" lvl="0" indent="-457200" algn="just">
                        <a:lnSpc>
                          <a:spcPct val="100000"/>
                        </a:lnSpc>
                        <a:spcBef>
                          <a:spcPts val="0"/>
                        </a:spcBef>
                        <a:spcAft>
                          <a:spcPts val="0"/>
                        </a:spcAft>
                        <a:buFont typeface="Arial"/>
                        <a:buChar char="•"/>
                      </a:pPr>
                      <a:r>
                        <a:rPr lang="fr-FR" sz="2800" b="0" i="0" u="none" strike="noStrike" noProof="0" dirty="0">
                          <a:solidFill>
                            <a:schemeClr val="tx1"/>
                          </a:solidFill>
                          <a:latin typeface="Verdana 2" panose="020B0604020202020204" charset="0"/>
                          <a:cs typeface="Verdana 2" panose="020B0604020202020204" charset="0"/>
                        </a:rPr>
                        <a:t>Il facilitera la collaboration régionale, gérera les ressources et relèvera les défis transfrontaliers afin de garantir que la transition vers une économie circulaire soit durable et ait un impact.</a:t>
                      </a:r>
                      <a:endParaRPr lang="fr-FR" dirty="0">
                        <a:latin typeface="Verdana 2" panose="020B0604020202020204" charset="0"/>
                        <a:cs typeface="Verdana 2" panose="020B0604020202020204" charset="0"/>
                      </a:endParaRPr>
                    </a:p>
                  </a:txBody>
                  <a:tcPr>
                    <a:solidFill>
                      <a:schemeClr val="accent1">
                        <a:lumMod val="20000"/>
                        <a:lumOff val="80000"/>
                      </a:schemeClr>
                    </a:solidFill>
                  </a:tcPr>
                </a:tc>
                <a:extLst>
                  <a:ext uri="{0D108BD9-81ED-4DB2-BD59-A6C34878D82A}">
                    <a16:rowId xmlns:a16="http://schemas.microsoft.com/office/drawing/2014/main" val="3594663472"/>
                  </a:ext>
                </a:extLst>
              </a:tr>
              <a:tr h="1574853">
                <a:tc>
                  <a:txBody>
                    <a:bodyPr/>
                    <a:lstStyle/>
                    <a:p>
                      <a:pPr lvl="0" algn="ctr">
                        <a:buNone/>
                      </a:pPr>
                      <a:r>
                        <a:rPr lang="fr-BE" sz="2800" b="1" i="0" u="none" strike="noStrike" noProof="0" dirty="0">
                          <a:solidFill>
                            <a:schemeClr val="bg1"/>
                          </a:solidFill>
                          <a:latin typeface="Verdana 2" panose="020B0604020202020204" charset="0"/>
                          <a:cs typeface="Verdana 2" panose="020B0604020202020204" charset="0"/>
                        </a:rPr>
                        <a:t>Membres de l'unité CE</a:t>
                      </a:r>
                    </a:p>
                  </a:txBody>
                  <a:tcPr>
                    <a:solidFill>
                      <a:schemeClr val="accent5"/>
                    </a:solidFill>
                  </a:tcPr>
                </a:tc>
                <a:tc>
                  <a:txBody>
                    <a:bodyPr/>
                    <a:lstStyle/>
                    <a:p>
                      <a:pPr marL="457200" lvl="0" indent="-457200" algn="just">
                        <a:lnSpc>
                          <a:spcPct val="100000"/>
                        </a:lnSpc>
                        <a:spcBef>
                          <a:spcPts val="0"/>
                        </a:spcBef>
                        <a:spcAft>
                          <a:spcPts val="0"/>
                        </a:spcAft>
                        <a:buFont typeface="Arial"/>
                        <a:buChar char="•"/>
                      </a:pPr>
                      <a:r>
                        <a:rPr lang="fr-FR" sz="2800" b="0" i="0" u="none" strike="noStrike" noProof="0" dirty="0">
                          <a:latin typeface="Verdana 2" panose="020B0604020202020204" charset="0"/>
                          <a:cs typeface="Verdana 2" panose="020B0604020202020204" charset="0"/>
                        </a:rPr>
                        <a:t>Un coordinateur et expert en économie circulaire.</a:t>
                      </a:r>
                      <a:endParaRPr lang="en-US" dirty="0">
                        <a:latin typeface="Verdana 2" panose="020B0604020202020204" charset="0"/>
                        <a:cs typeface="Verdana 2" panose="020B0604020202020204" charset="0"/>
                      </a:endParaRPr>
                    </a:p>
                    <a:p>
                      <a:pPr marL="457200" lvl="0" indent="-457200" algn="just">
                        <a:lnSpc>
                          <a:spcPct val="100000"/>
                        </a:lnSpc>
                        <a:spcBef>
                          <a:spcPts val="0"/>
                        </a:spcBef>
                        <a:spcAft>
                          <a:spcPts val="0"/>
                        </a:spcAft>
                        <a:buFont typeface="Arial"/>
                        <a:buChar char="•"/>
                      </a:pPr>
                      <a:r>
                        <a:rPr lang="fr-FR" sz="2800" b="0" i="0" u="none" strike="noStrike" noProof="0" dirty="0">
                          <a:latin typeface="Verdana 2" panose="020B0604020202020204" charset="0"/>
                          <a:cs typeface="Verdana 2" panose="020B0604020202020204" charset="0"/>
                        </a:rPr>
                        <a:t>Un expert en mobilisation de ressources</a:t>
                      </a:r>
                      <a:endParaRPr lang="en-US" dirty="0">
                        <a:latin typeface="Verdana 2" panose="020B0604020202020204" charset="0"/>
                        <a:cs typeface="Verdana 2" panose="020B0604020202020204" charset="0"/>
                      </a:endParaRPr>
                    </a:p>
                    <a:p>
                      <a:pPr marL="457200" lvl="0" indent="-457200" algn="just">
                        <a:lnSpc>
                          <a:spcPct val="100000"/>
                        </a:lnSpc>
                        <a:spcBef>
                          <a:spcPts val="0"/>
                        </a:spcBef>
                        <a:spcAft>
                          <a:spcPts val="0"/>
                        </a:spcAft>
                        <a:buFont typeface="Arial"/>
                        <a:buChar char="•"/>
                      </a:pPr>
                      <a:r>
                        <a:rPr lang="fr-FR" sz="2800" b="0" i="0" u="none" strike="noStrike" noProof="0" dirty="0">
                          <a:latin typeface="Verdana 2" panose="020B0604020202020204" charset="0"/>
                          <a:cs typeface="Verdana 2" panose="020B0604020202020204" charset="0"/>
                        </a:rPr>
                        <a:t>Un expert en plaidoyer.</a:t>
                      </a:r>
                    </a:p>
                  </a:txBody>
                  <a:tcPr>
                    <a:solidFill>
                      <a:schemeClr val="accent1">
                        <a:lumMod val="20000"/>
                        <a:lumOff val="80000"/>
                      </a:schemeClr>
                    </a:solidFill>
                  </a:tcPr>
                </a:tc>
                <a:extLst>
                  <a:ext uri="{0D108BD9-81ED-4DB2-BD59-A6C34878D82A}">
                    <a16:rowId xmlns:a16="http://schemas.microsoft.com/office/drawing/2014/main" val="4016753876"/>
                  </a:ext>
                </a:extLst>
              </a:tr>
            </a:tbl>
          </a:graphicData>
        </a:graphic>
      </p:graphicFrame>
      <p:sp>
        <p:nvSpPr>
          <p:cNvPr id="3" name="Freeform 7">
            <a:extLst>
              <a:ext uri="{FF2B5EF4-FFF2-40B4-BE49-F238E27FC236}">
                <a16:creationId xmlns:a16="http://schemas.microsoft.com/office/drawing/2014/main" id="{0B7E6F48-8F7B-8447-E1B1-56ED5AE96BB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C41B4379-B014-523B-5D02-95CCA692C3B1}"/>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39959306-8B81-3AF9-D3B2-20E7437F9CC3}"/>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9C134520-2CA3-E92A-7553-7335A5E90013}"/>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3878F353-5E69-46F1-33AF-68715235E44C}"/>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38</a:t>
            </a:r>
          </a:p>
        </p:txBody>
      </p:sp>
    </p:spTree>
    <p:extLst>
      <p:ext uri="{BB962C8B-B14F-4D97-AF65-F5344CB8AC3E}">
        <p14:creationId xmlns:p14="http://schemas.microsoft.com/office/powerpoint/2010/main" val="1372503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A3081-64D1-A334-0FDA-1C32EE2E02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05E43-BCF9-7CD0-A488-F4C78E3576A9}"/>
              </a:ext>
            </a:extLst>
          </p:cNvPr>
          <p:cNvSpPr>
            <a:spLocks noGrp="1"/>
          </p:cNvSpPr>
          <p:nvPr>
            <p:ph type="title"/>
          </p:nvPr>
        </p:nvSpPr>
        <p:spPr>
          <a:xfrm>
            <a:off x="4648200" y="274403"/>
            <a:ext cx="8229600" cy="1143000"/>
          </a:xfrm>
        </p:spPr>
        <p:txBody>
          <a:bodyPr>
            <a:normAutofit/>
          </a:bodyPr>
          <a:lstStyle/>
          <a:p>
            <a:pPr algn="l"/>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Rôles de l'unité CE</a:t>
            </a:r>
            <a:endParaRPr lang="en-US" b="1" dirty="0">
              <a:solidFill>
                <a:schemeClr val="accent2"/>
              </a:solidFill>
              <a:ea typeface="Calibri"/>
              <a:cs typeface="Calibri"/>
            </a:endParaRPr>
          </a:p>
        </p:txBody>
      </p:sp>
      <p:grpSp>
        <p:nvGrpSpPr>
          <p:cNvPr id="23" name="Group 22">
            <a:extLst>
              <a:ext uri="{FF2B5EF4-FFF2-40B4-BE49-F238E27FC236}">
                <a16:creationId xmlns:a16="http://schemas.microsoft.com/office/drawing/2014/main" id="{76EEB033-491B-A8C3-1EEA-3C562225AFD1}"/>
              </a:ext>
            </a:extLst>
          </p:cNvPr>
          <p:cNvGrpSpPr/>
          <p:nvPr/>
        </p:nvGrpSpPr>
        <p:grpSpPr>
          <a:xfrm>
            <a:off x="978006" y="1714500"/>
            <a:ext cx="14947789" cy="7588631"/>
            <a:chOff x="1283876" y="2044909"/>
            <a:chExt cx="11880720" cy="6848650"/>
          </a:xfrm>
        </p:grpSpPr>
        <p:sp>
          <p:nvSpPr>
            <p:cNvPr id="15" name="Flèche : pentagone 14">
              <a:extLst>
                <a:ext uri="{FF2B5EF4-FFF2-40B4-BE49-F238E27FC236}">
                  <a16:creationId xmlns:a16="http://schemas.microsoft.com/office/drawing/2014/main" id="{ADF26B46-39B3-EE32-E7CA-3665478863D0}"/>
                </a:ext>
              </a:extLst>
            </p:cNvPr>
            <p:cNvSpPr/>
            <p:nvPr/>
          </p:nvSpPr>
          <p:spPr>
            <a:xfrm>
              <a:off x="1283879" y="2044909"/>
              <a:ext cx="11880717" cy="1031544"/>
            </a:xfrm>
            <a:prstGeom prst="homePlat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fr-FR" sz="2000" b="1" dirty="0">
                  <a:latin typeface="Verdana 2" panose="020B0604020202020204" charset="0"/>
                  <a:ea typeface="+mn-lt"/>
                  <a:cs typeface="Verdana 2" panose="020B0604020202020204" charset="0"/>
                </a:rPr>
                <a:t>Coordonner les différentes actions avec les </a:t>
              </a:r>
              <a:r>
                <a:rPr lang="fr-FR" sz="2000" b="1" dirty="0" err="1">
                  <a:latin typeface="Verdana 2" panose="020B0604020202020204" charset="0"/>
                  <a:ea typeface="+mn-lt"/>
                  <a:cs typeface="Verdana 2" panose="020B0604020202020204" charset="0"/>
                </a:rPr>
                <a:t>co</a:t>
              </a:r>
              <a:r>
                <a:rPr lang="fr-FR" sz="2000" b="1" dirty="0">
                  <a:latin typeface="Verdana 2" panose="020B0604020202020204" charset="0"/>
                  <a:ea typeface="+mn-lt"/>
                  <a:cs typeface="Verdana 2" panose="020B0604020202020204" charset="0"/>
                </a:rPr>
                <a:t>-exécutants, fournir des orientations de haut niveau et assurer la collaboration, l'engagement et la cohérence entre les États membres.</a:t>
              </a:r>
              <a:endParaRPr lang="en-US" sz="2000" b="1" dirty="0">
                <a:latin typeface="Verdana 2" panose="020B0604020202020204" charset="0"/>
                <a:ea typeface="Calibri"/>
                <a:cs typeface="Verdana 2" panose="020B0604020202020204" charset="0"/>
              </a:endParaRPr>
            </a:p>
          </p:txBody>
        </p:sp>
        <p:sp>
          <p:nvSpPr>
            <p:cNvPr id="16" name="Flèche : pentagone 15">
              <a:extLst>
                <a:ext uri="{FF2B5EF4-FFF2-40B4-BE49-F238E27FC236}">
                  <a16:creationId xmlns:a16="http://schemas.microsoft.com/office/drawing/2014/main" id="{8788A9C9-E05F-2CBB-8036-9ACB766A117E}"/>
                </a:ext>
              </a:extLst>
            </p:cNvPr>
            <p:cNvSpPr/>
            <p:nvPr/>
          </p:nvSpPr>
          <p:spPr>
            <a:xfrm>
              <a:off x="1283881" y="3203114"/>
              <a:ext cx="11880714" cy="1031544"/>
            </a:xfrm>
            <a:prstGeom prst="homePlate">
              <a:avLst/>
            </a:prstGeom>
            <a:solidFill>
              <a:schemeClr val="accent6"/>
            </a:solidFill>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endParaRPr lang="fr-FR" sz="2000" b="1" dirty="0">
                <a:latin typeface="Verdana 2" panose="020B0604020202020204" charset="0"/>
                <a:ea typeface="+mn-lt"/>
                <a:cs typeface="Verdana 2" panose="020B0604020202020204" charset="0"/>
              </a:endParaRPr>
            </a:p>
            <a:p>
              <a:r>
                <a:rPr lang="fr-FR" sz="2000" b="1" dirty="0">
                  <a:latin typeface="Verdana 2" panose="020B0604020202020204" charset="0"/>
                  <a:ea typeface="+mn-lt"/>
                  <a:cs typeface="Verdana 2" panose="020B0604020202020204" charset="0"/>
                </a:rPr>
                <a:t>S'adresser aux donateurs et aux fondations philanthropiques pour financer les actions au niveau régional et national en matière d'économie circulaire (en particulier pour les pays qui ont commencé à adopter ce type d'économie).</a:t>
              </a:r>
              <a:endParaRPr lang="en-US" sz="2000" b="1" dirty="0">
                <a:latin typeface="Verdana 2" panose="020B0604020202020204" charset="0"/>
                <a:ea typeface="Calibri"/>
                <a:cs typeface="Verdana 2" panose="020B0604020202020204" charset="0"/>
              </a:endParaRPr>
            </a:p>
            <a:p>
              <a:pPr algn="ctr"/>
              <a:endParaRPr lang="fr-FR" sz="2000" b="1" dirty="0">
                <a:latin typeface="Verdana 2" panose="020B0604020202020204" charset="0"/>
                <a:ea typeface="Calibri"/>
                <a:cs typeface="Verdana 2" panose="020B0604020202020204" charset="0"/>
              </a:endParaRPr>
            </a:p>
          </p:txBody>
        </p:sp>
        <p:sp>
          <p:nvSpPr>
            <p:cNvPr id="19" name="Flèche : pentagone 18">
              <a:extLst>
                <a:ext uri="{FF2B5EF4-FFF2-40B4-BE49-F238E27FC236}">
                  <a16:creationId xmlns:a16="http://schemas.microsoft.com/office/drawing/2014/main" id="{7C8730BB-86A0-FF41-2A3F-ED56C4CC5FBB}"/>
                </a:ext>
              </a:extLst>
            </p:cNvPr>
            <p:cNvSpPr/>
            <p:nvPr/>
          </p:nvSpPr>
          <p:spPr>
            <a:xfrm>
              <a:off x="1283880" y="4376124"/>
              <a:ext cx="11880715" cy="1031544"/>
            </a:xfrm>
            <a:prstGeom prst="homePlate">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endParaRPr lang="fr-FR" sz="2000" b="1" dirty="0">
                <a:latin typeface="Verdana 2" panose="020B0604020202020204" charset="0"/>
                <a:ea typeface="+mn-lt"/>
                <a:cs typeface="Verdana 2" panose="020B0604020202020204" charset="0"/>
              </a:endParaRPr>
            </a:p>
            <a:p>
              <a:r>
                <a:rPr lang="fr-FR" sz="2000" b="1" dirty="0">
                  <a:latin typeface="Verdana 2" panose="020B0604020202020204" charset="0"/>
                  <a:ea typeface="+mn-lt"/>
                  <a:cs typeface="Verdana 2" panose="020B0604020202020204" charset="0"/>
                </a:rPr>
                <a:t>Fournir une assistance technique aux États membres en engageant des consultants locaux et internationaux sur des sujets spécifiques, selon les besoins.</a:t>
              </a:r>
              <a:endParaRPr lang="fr-FR" sz="2000" b="1" dirty="0">
                <a:latin typeface="Verdana 2" panose="020B0604020202020204" charset="0"/>
                <a:ea typeface="Calibri"/>
                <a:cs typeface="Verdana 2" panose="020B0604020202020204" charset="0"/>
              </a:endParaRPr>
            </a:p>
            <a:p>
              <a:pPr algn="ctr"/>
              <a:endParaRPr lang="en-BE" sz="2000" b="1" dirty="0">
                <a:latin typeface="Verdana 2" panose="020B0604020202020204" charset="0"/>
                <a:ea typeface="Calibri"/>
                <a:cs typeface="Verdana 2" panose="020B0604020202020204" charset="0"/>
              </a:endParaRPr>
            </a:p>
          </p:txBody>
        </p:sp>
        <p:sp>
          <p:nvSpPr>
            <p:cNvPr id="20" name="Flèche : pentagone 19">
              <a:extLst>
                <a:ext uri="{FF2B5EF4-FFF2-40B4-BE49-F238E27FC236}">
                  <a16:creationId xmlns:a16="http://schemas.microsoft.com/office/drawing/2014/main" id="{0EFA3A38-16A9-1C28-4842-232249CAE967}"/>
                </a:ext>
              </a:extLst>
            </p:cNvPr>
            <p:cNvSpPr/>
            <p:nvPr/>
          </p:nvSpPr>
          <p:spPr>
            <a:xfrm>
              <a:off x="1283876" y="5530801"/>
              <a:ext cx="11880717" cy="1031545"/>
            </a:xfrm>
            <a:prstGeom prst="homePlate">
              <a:avLst/>
            </a:prstGeom>
            <a:solidFill>
              <a:schemeClr val="accent6"/>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r>
                <a:rPr lang="fr-FR" sz="2000" b="1" dirty="0">
                  <a:latin typeface="Verdana 2" panose="020B0604020202020204" charset="0"/>
                  <a:ea typeface="+mn-lt"/>
                  <a:cs typeface="Verdana 2" panose="020B0604020202020204" charset="0"/>
                </a:rPr>
                <a:t>Plaider en faveur du développement et de l'harmonisation de la politique d'éducation permanente au niveau national et international. </a:t>
              </a:r>
              <a:endParaRPr lang="en-US" sz="2000" b="1" dirty="0">
                <a:latin typeface="Verdana 2" panose="020B0604020202020204" charset="0"/>
                <a:ea typeface="Calibri"/>
                <a:cs typeface="Verdana 2" panose="020B0604020202020204" charset="0"/>
              </a:endParaRPr>
            </a:p>
          </p:txBody>
        </p:sp>
        <p:sp>
          <p:nvSpPr>
            <p:cNvPr id="21" name="Flèche : pentagone 20">
              <a:extLst>
                <a:ext uri="{FF2B5EF4-FFF2-40B4-BE49-F238E27FC236}">
                  <a16:creationId xmlns:a16="http://schemas.microsoft.com/office/drawing/2014/main" id="{64EDAE54-3A78-E751-EE28-FEFFAE6391BF}"/>
                </a:ext>
              </a:extLst>
            </p:cNvPr>
            <p:cNvSpPr/>
            <p:nvPr/>
          </p:nvSpPr>
          <p:spPr>
            <a:xfrm>
              <a:off x="1283876" y="6705808"/>
              <a:ext cx="11880716" cy="1031546"/>
            </a:xfrm>
            <a:prstGeom prst="homePlate">
              <a:avLst/>
            </a:prstGeom>
            <a:solidFill>
              <a:schemeClr val="accent5"/>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r>
                <a:rPr lang="fr-FR" sz="2000" b="1" dirty="0">
                  <a:latin typeface="Verdana 2" panose="020B0604020202020204" charset="0"/>
                  <a:ea typeface="Calibri"/>
                  <a:cs typeface="Verdana 2" panose="020B0604020202020204" charset="0"/>
                </a:rPr>
                <a:t>Suivre les progrès de la mise en œuvre du plan d'action régional pour l'économie circulaire en coopération avec le groupe de travail régional d'experts sur l'économie circulaire.</a:t>
              </a:r>
              <a:endParaRPr lang="en-US" sz="2000" b="1" dirty="0">
                <a:latin typeface="Verdana 2" panose="020B0604020202020204" charset="0"/>
                <a:ea typeface="Calibri"/>
                <a:cs typeface="Verdana 2" panose="020B0604020202020204" charset="0"/>
              </a:endParaRPr>
            </a:p>
          </p:txBody>
        </p:sp>
        <p:sp>
          <p:nvSpPr>
            <p:cNvPr id="18" name="Flèche : pentagone 20">
              <a:extLst>
                <a:ext uri="{FF2B5EF4-FFF2-40B4-BE49-F238E27FC236}">
                  <a16:creationId xmlns:a16="http://schemas.microsoft.com/office/drawing/2014/main" id="{AD334B8A-1246-2D9E-BC67-28E811E7F876}"/>
                </a:ext>
              </a:extLst>
            </p:cNvPr>
            <p:cNvSpPr/>
            <p:nvPr/>
          </p:nvSpPr>
          <p:spPr>
            <a:xfrm>
              <a:off x="1283876" y="7862015"/>
              <a:ext cx="11880718" cy="1031544"/>
            </a:xfrm>
            <a:prstGeom prst="homePlate">
              <a:avLst/>
            </a:prstGeom>
            <a:solidFill>
              <a:schemeClr val="accent6"/>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r>
                <a:rPr lang="fr-FR" sz="2000" b="1" dirty="0">
                  <a:latin typeface="Verdana 2" panose="020B0604020202020204" charset="0"/>
                  <a:ea typeface="+mn-lt"/>
                  <a:cs typeface="Verdana 2" panose="020B0604020202020204" charset="0"/>
                </a:rPr>
                <a:t>Présider les réunions du groupe de travail régional d'experts sur l'économie circulaire.</a:t>
              </a:r>
              <a:endParaRPr lang="en-US" sz="2000" b="1" dirty="0">
                <a:latin typeface="Verdana 2" panose="020B0604020202020204" charset="0"/>
                <a:ea typeface="+mn-lt"/>
                <a:cs typeface="Verdana 2" panose="020B0604020202020204" charset="0"/>
              </a:endParaRPr>
            </a:p>
          </p:txBody>
        </p:sp>
      </p:grpSp>
      <p:cxnSp>
        <p:nvCxnSpPr>
          <p:cNvPr id="3" name="Straight Connector 2">
            <a:extLst>
              <a:ext uri="{FF2B5EF4-FFF2-40B4-BE49-F238E27FC236}">
                <a16:creationId xmlns:a16="http://schemas.microsoft.com/office/drawing/2014/main" id="{B91BD239-08F3-9E94-979E-C61B2E75D369}"/>
              </a:ext>
            </a:extLst>
          </p:cNvPr>
          <p:cNvCxnSpPr>
            <a:cxnSpLocks/>
          </p:cNvCxnSpPr>
          <p:nvPr/>
        </p:nvCxnSpPr>
        <p:spPr>
          <a:xfrm>
            <a:off x="978006" y="1464905"/>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id="{31D59684-5C96-A23E-D58D-04C116CCF975}"/>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7" name="Freeform 8">
            <a:extLst>
              <a:ext uri="{FF2B5EF4-FFF2-40B4-BE49-F238E27FC236}">
                <a16:creationId xmlns:a16="http://schemas.microsoft.com/office/drawing/2014/main" id="{78784332-F56E-5528-E57A-8886CE00EF77}"/>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8" name="Freeform 9">
            <a:extLst>
              <a:ext uri="{FF2B5EF4-FFF2-40B4-BE49-F238E27FC236}">
                <a16:creationId xmlns:a16="http://schemas.microsoft.com/office/drawing/2014/main" id="{B060E846-657F-0580-C4FA-27F83AC16190}"/>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9" name="TextBox 20">
            <a:extLst>
              <a:ext uri="{FF2B5EF4-FFF2-40B4-BE49-F238E27FC236}">
                <a16:creationId xmlns:a16="http://schemas.microsoft.com/office/drawing/2014/main" id="{79E04AFD-B20A-2D7E-DBD2-F7A5DDD550CF}"/>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39</a:t>
            </a:r>
          </a:p>
        </p:txBody>
      </p:sp>
    </p:spTree>
    <p:extLst>
      <p:ext uri="{BB962C8B-B14F-4D97-AF65-F5344CB8AC3E}">
        <p14:creationId xmlns:p14="http://schemas.microsoft.com/office/powerpoint/2010/main" val="338816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45" b="-15045"/>
              </a:stretch>
            </a:blipFill>
          </p:spPr>
          <p:txBody>
            <a:bodyPr/>
            <a:lstStyle/>
            <a:p>
              <a:endParaRPr lang="LID4096"/>
            </a:p>
          </p:txBody>
        </p:sp>
      </p:grpSp>
      <p:grpSp>
        <p:nvGrpSpPr>
          <p:cNvPr id="4" name="Group 4"/>
          <p:cNvGrpSpPr/>
          <p:nvPr/>
        </p:nvGrpSpPr>
        <p:grpSpPr>
          <a:xfrm>
            <a:off x="0" y="2669524"/>
            <a:ext cx="5784076" cy="3761552"/>
            <a:chOff x="0" y="0"/>
            <a:chExt cx="1523378" cy="990697"/>
          </a:xfrm>
        </p:grpSpPr>
        <p:sp>
          <p:nvSpPr>
            <p:cNvPr id="5" name="Freeform 5"/>
            <p:cNvSpPr/>
            <p:nvPr/>
          </p:nvSpPr>
          <p:spPr>
            <a:xfrm>
              <a:off x="0" y="0"/>
              <a:ext cx="1523378" cy="990697"/>
            </a:xfrm>
            <a:custGeom>
              <a:avLst/>
              <a:gdLst/>
              <a:ahLst/>
              <a:cxnLst/>
              <a:rect l="l" t="t" r="r" b="b"/>
              <a:pathLst>
                <a:path w="1523378" h="990697">
                  <a:moveTo>
                    <a:pt x="6692" y="0"/>
                  </a:moveTo>
                  <a:lnTo>
                    <a:pt x="1516686" y="0"/>
                  </a:lnTo>
                  <a:cubicBezTo>
                    <a:pt x="1520382" y="0"/>
                    <a:pt x="1523378" y="2996"/>
                    <a:pt x="1523378" y="6692"/>
                  </a:cubicBezTo>
                  <a:lnTo>
                    <a:pt x="1523378" y="984004"/>
                  </a:lnTo>
                  <a:cubicBezTo>
                    <a:pt x="1523378" y="987700"/>
                    <a:pt x="1520382" y="990697"/>
                    <a:pt x="1516686" y="990697"/>
                  </a:cubicBezTo>
                  <a:lnTo>
                    <a:pt x="6692" y="990697"/>
                  </a:lnTo>
                  <a:cubicBezTo>
                    <a:pt x="2996" y="990697"/>
                    <a:pt x="0" y="987700"/>
                    <a:pt x="0" y="98400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028797"/>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14849" y="2840149"/>
            <a:ext cx="5522351" cy="3275640"/>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9 : </a:t>
            </a:r>
          </a:p>
          <a:p>
            <a:pPr algn="ctr">
              <a:lnSpc>
                <a:spcPts val="3499"/>
              </a:lnSpc>
            </a:pPr>
            <a:r>
              <a:rPr lang="en-US" sz="2499" b="1" spc="-59" dirty="0">
                <a:solidFill>
                  <a:srgbClr val="FFFFFF"/>
                </a:solidFill>
                <a:latin typeface="Verdana" panose="020B0604030504040204" pitchFamily="34" charset="0"/>
                <a:ea typeface="Verdana" panose="020B0604030504040204" pitchFamily="34" charset="0"/>
                <a:cs typeface="Helvetica World Bold"/>
                <a:sym typeface="Helvetica World Bold"/>
              </a:rPr>
              <a:t>LANCEMENT DU GROUPE DE TRAVAIL DES EXPERTS EN ÉCONOMIE CIRCULAIRE DES ÉTATS INSULAIRES D'AFRIQUE ET DE L'OCÉAN INDIEN</a:t>
            </a:r>
          </a:p>
        </p:txBody>
      </p:sp>
      <p:grpSp>
        <p:nvGrpSpPr>
          <p:cNvPr id="11" name="Group 11"/>
          <p:cNvGrpSpPr/>
          <p:nvPr/>
        </p:nvGrpSpPr>
        <p:grpSpPr>
          <a:xfrm>
            <a:off x="12833801" y="0"/>
            <a:ext cx="5454199" cy="3086100"/>
            <a:chOff x="0" y="0"/>
            <a:chExt cx="1436497" cy="958846"/>
          </a:xfrm>
        </p:grpSpPr>
        <p:sp>
          <p:nvSpPr>
            <p:cNvPr id="12" name="Freeform 12"/>
            <p:cNvSpPr/>
            <p:nvPr/>
          </p:nvSpPr>
          <p:spPr>
            <a:xfrm>
              <a:off x="0" y="0"/>
              <a:ext cx="1436497" cy="958846"/>
            </a:xfrm>
            <a:custGeom>
              <a:avLst/>
              <a:gdLst/>
              <a:ahLst/>
              <a:cxnLst/>
              <a:rect l="l" t="t" r="r" b="b"/>
              <a:pathLst>
                <a:path w="1436497" h="958846">
                  <a:moveTo>
                    <a:pt x="7097" y="0"/>
                  </a:moveTo>
                  <a:lnTo>
                    <a:pt x="1429400" y="0"/>
                  </a:lnTo>
                  <a:cubicBezTo>
                    <a:pt x="1433319" y="0"/>
                    <a:pt x="1436497" y="3178"/>
                    <a:pt x="1436497" y="7097"/>
                  </a:cubicBezTo>
                  <a:lnTo>
                    <a:pt x="1436497" y="951749"/>
                  </a:lnTo>
                  <a:cubicBezTo>
                    <a:pt x="1436497" y="955668"/>
                    <a:pt x="1433319" y="958846"/>
                    <a:pt x="1429400" y="958846"/>
                  </a:cubicBezTo>
                  <a:lnTo>
                    <a:pt x="7097" y="958846"/>
                  </a:lnTo>
                  <a:cubicBezTo>
                    <a:pt x="3178" y="958846"/>
                    <a:pt x="0" y="955668"/>
                    <a:pt x="0" y="951749"/>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996946"/>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8650" y="312632"/>
            <a:ext cx="5098828" cy="2541530"/>
          </a:xfrm>
          <a:prstGeom prst="rect">
            <a:avLst/>
          </a:prstGeom>
        </p:spPr>
        <p:txBody>
          <a:bodyPr wrap="square"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Intervenants</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Tiana RAZAFINDRAKOTO,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experte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technique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internationale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en</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diplomatie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économique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COI</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Caroline TAGWIREYI,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représentante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CUA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Koen RADEMAEKERS,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ACEN Foundation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Modératrice</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Zoé QUESNAY,</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CEA</a:t>
            </a:r>
          </a:p>
        </p:txBody>
      </p:sp>
      <p:sp>
        <p:nvSpPr>
          <p:cNvPr id="15" name="TextBox 15"/>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23488" b="-22955"/>
              </a:stretch>
            </a:blipFill>
          </p:spPr>
          <p:txBody>
            <a:bodyPr/>
            <a:lstStyle/>
            <a:p>
              <a:endParaRPr lang="LID4096"/>
            </a:p>
          </p:txBody>
        </p:sp>
      </p:grpSp>
      <p:grpSp>
        <p:nvGrpSpPr>
          <p:cNvPr id="4" name="Group 4"/>
          <p:cNvGrpSpPr/>
          <p:nvPr/>
        </p:nvGrpSpPr>
        <p:grpSpPr>
          <a:xfrm>
            <a:off x="0" y="2669524"/>
            <a:ext cx="5442700" cy="3761552"/>
            <a:chOff x="0" y="0"/>
            <a:chExt cx="1433468" cy="990697"/>
          </a:xfrm>
        </p:grpSpPr>
        <p:sp>
          <p:nvSpPr>
            <p:cNvPr id="5" name="Freeform 5"/>
            <p:cNvSpPr/>
            <p:nvPr/>
          </p:nvSpPr>
          <p:spPr>
            <a:xfrm>
              <a:off x="0" y="0"/>
              <a:ext cx="1433468" cy="990697"/>
            </a:xfrm>
            <a:custGeom>
              <a:avLst/>
              <a:gdLst/>
              <a:ahLst/>
              <a:cxnLst/>
              <a:rect l="l" t="t" r="r" b="b"/>
              <a:pathLst>
                <a:path w="1433468" h="990697">
                  <a:moveTo>
                    <a:pt x="7112" y="0"/>
                  </a:moveTo>
                  <a:lnTo>
                    <a:pt x="1426356" y="0"/>
                  </a:lnTo>
                  <a:cubicBezTo>
                    <a:pt x="1428242" y="0"/>
                    <a:pt x="1430051" y="749"/>
                    <a:pt x="1431385" y="2083"/>
                  </a:cubicBezTo>
                  <a:cubicBezTo>
                    <a:pt x="1432719" y="3417"/>
                    <a:pt x="1433468" y="5226"/>
                    <a:pt x="1433468" y="7112"/>
                  </a:cubicBezTo>
                  <a:lnTo>
                    <a:pt x="1433468" y="983585"/>
                  </a:lnTo>
                  <a:cubicBezTo>
                    <a:pt x="1433468" y="985471"/>
                    <a:pt x="1432719" y="987280"/>
                    <a:pt x="1431385" y="988614"/>
                  </a:cubicBezTo>
                  <a:cubicBezTo>
                    <a:pt x="1430051" y="989948"/>
                    <a:pt x="1428242" y="990697"/>
                    <a:pt x="1426356" y="990697"/>
                  </a:cubicBezTo>
                  <a:lnTo>
                    <a:pt x="7112" y="990697"/>
                  </a:lnTo>
                  <a:cubicBezTo>
                    <a:pt x="5226" y="990697"/>
                    <a:pt x="3417" y="989948"/>
                    <a:pt x="2083" y="988614"/>
                  </a:cubicBezTo>
                  <a:cubicBezTo>
                    <a:pt x="749" y="987280"/>
                    <a:pt x="0" y="985471"/>
                    <a:pt x="0" y="983585"/>
                  </a:cubicBezTo>
                  <a:lnTo>
                    <a:pt x="0" y="7112"/>
                  </a:lnTo>
                  <a:cubicBezTo>
                    <a:pt x="0" y="5226"/>
                    <a:pt x="749" y="3417"/>
                    <a:pt x="2083" y="2083"/>
                  </a:cubicBezTo>
                  <a:cubicBezTo>
                    <a:pt x="3417" y="749"/>
                    <a:pt x="5226" y="0"/>
                    <a:pt x="7112" y="0"/>
                  </a:cubicBezTo>
                  <a:close/>
                </a:path>
              </a:pathLst>
            </a:custGeom>
            <a:solidFill>
              <a:srgbClr val="21B0C3"/>
            </a:solidFill>
          </p:spPr>
          <p:txBody>
            <a:bodyPr/>
            <a:lstStyle/>
            <a:p>
              <a:endParaRPr lang="LID4096"/>
            </a:p>
          </p:txBody>
        </p:sp>
        <p:sp>
          <p:nvSpPr>
            <p:cNvPr id="6" name="TextBox 6"/>
            <p:cNvSpPr txBox="1"/>
            <p:nvPr/>
          </p:nvSpPr>
          <p:spPr>
            <a:xfrm>
              <a:off x="0" y="-38100"/>
              <a:ext cx="1433468" cy="1028797"/>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58809" y="2791549"/>
            <a:ext cx="5083439" cy="3517501"/>
          </a:xfrm>
          <a:prstGeom prst="rect">
            <a:avLst/>
          </a:prstGeom>
        </p:spPr>
        <p:txBody>
          <a:bodyPr lIns="0" tIns="0" rIns="0" bIns="0" rtlCol="0" anchor="t">
            <a:spAutoFit/>
          </a:bodyPr>
          <a:lstStyle/>
          <a:p>
            <a:pPr algn="ctr">
              <a:lnSpc>
                <a:spcPts val="5599"/>
              </a:lnSpc>
            </a:pPr>
            <a:r>
              <a:rPr lang="en-US" sz="3999" b="1" spc="-95" dirty="0">
                <a:solidFill>
                  <a:srgbClr val="FFFFFF"/>
                </a:solidFill>
                <a:latin typeface="Verdana" panose="020B0604030504040204" pitchFamily="34" charset="0"/>
                <a:ea typeface="Verdana" panose="020B0604030504040204" pitchFamily="34" charset="0"/>
                <a:cs typeface="Helvetica World Bold"/>
                <a:sym typeface="Helvetica World Bold"/>
              </a:rPr>
              <a:t>PRESENTATION DU MANDAT ET DU PLAN DE TRAVAIL POUR 2025</a:t>
            </a:r>
          </a:p>
        </p:txBody>
      </p:sp>
      <p:grpSp>
        <p:nvGrpSpPr>
          <p:cNvPr id="11" name="Group 11"/>
          <p:cNvGrpSpPr/>
          <p:nvPr/>
        </p:nvGrpSpPr>
        <p:grpSpPr>
          <a:xfrm>
            <a:off x="12833801" y="0"/>
            <a:ext cx="5454199" cy="2019300"/>
            <a:chOff x="0" y="0"/>
            <a:chExt cx="1436497" cy="558771"/>
          </a:xfrm>
        </p:grpSpPr>
        <p:sp>
          <p:nvSpPr>
            <p:cNvPr id="12" name="Freeform 12"/>
            <p:cNvSpPr/>
            <p:nvPr/>
          </p:nvSpPr>
          <p:spPr>
            <a:xfrm>
              <a:off x="0" y="0"/>
              <a:ext cx="1436497" cy="558771"/>
            </a:xfrm>
            <a:custGeom>
              <a:avLst/>
              <a:gdLst/>
              <a:ahLst/>
              <a:cxnLst/>
              <a:rect l="l" t="t" r="r" b="b"/>
              <a:pathLst>
                <a:path w="1436497" h="558771">
                  <a:moveTo>
                    <a:pt x="7097" y="0"/>
                  </a:moveTo>
                  <a:lnTo>
                    <a:pt x="1429400" y="0"/>
                  </a:lnTo>
                  <a:cubicBezTo>
                    <a:pt x="1433319" y="0"/>
                    <a:pt x="1436497" y="3178"/>
                    <a:pt x="1436497" y="7097"/>
                  </a:cubicBezTo>
                  <a:lnTo>
                    <a:pt x="1436497" y="551673"/>
                  </a:lnTo>
                  <a:cubicBezTo>
                    <a:pt x="1436497" y="555593"/>
                    <a:pt x="1433319" y="558771"/>
                    <a:pt x="1429400" y="558771"/>
                  </a:cubicBezTo>
                  <a:lnTo>
                    <a:pt x="7097" y="558771"/>
                  </a:lnTo>
                  <a:cubicBezTo>
                    <a:pt x="3178" y="558771"/>
                    <a:pt x="0" y="555593"/>
                    <a:pt x="0" y="551673"/>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96871"/>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256265" y="183002"/>
            <a:ext cx="4609269" cy="1515608"/>
          </a:xfrm>
          <a:prstGeom prst="rect">
            <a:avLst/>
          </a:prstGeom>
        </p:spPr>
        <p:txBody>
          <a:bodyPr wrap="square"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Intervenants</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b="1"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Théo</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VENTURELLI</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ACEN Foundation</a:t>
            </a:r>
          </a:p>
          <a:p>
            <a:pPr algn="just">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Caroline TAGWIREYI</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représentante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CUA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Modératrice</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Zoé QUESNAY,</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CEA</a:t>
            </a:r>
          </a:p>
        </p:txBody>
      </p:sp>
      <p:sp>
        <p:nvSpPr>
          <p:cNvPr id="15" name="TextBox 15"/>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41</a:t>
            </a:r>
          </a:p>
        </p:txBody>
      </p:sp>
      <p:sp>
        <p:nvSpPr>
          <p:cNvPr id="16" name="Freeform 12">
            <a:extLst>
              <a:ext uri="{FF2B5EF4-FFF2-40B4-BE49-F238E27FC236}">
                <a16:creationId xmlns:a16="http://schemas.microsoft.com/office/drawing/2014/main" id="{36091A51-7870-DA90-458F-5C321F8A3975}"/>
              </a:ext>
            </a:extLst>
          </p:cNvPr>
          <p:cNvSpPr/>
          <p:nvPr/>
        </p:nvSpPr>
        <p:spPr>
          <a:xfrm>
            <a:off x="12649319" y="7734300"/>
            <a:ext cx="5398159" cy="1701259"/>
          </a:xfrm>
          <a:custGeom>
            <a:avLst/>
            <a:gdLst/>
            <a:ahLst/>
            <a:cxnLst/>
            <a:rect l="l" t="t" r="r" b="b"/>
            <a:pathLst>
              <a:path w="1436497" h="503858">
                <a:moveTo>
                  <a:pt x="7097" y="0"/>
                </a:moveTo>
                <a:lnTo>
                  <a:pt x="1429400" y="0"/>
                </a:lnTo>
                <a:cubicBezTo>
                  <a:pt x="1433319" y="0"/>
                  <a:pt x="1436497" y="3178"/>
                  <a:pt x="1436497" y="7097"/>
                </a:cubicBezTo>
                <a:lnTo>
                  <a:pt x="1436497" y="496761"/>
                </a:lnTo>
                <a:cubicBezTo>
                  <a:pt x="1436497" y="500681"/>
                  <a:pt x="1433319" y="503858"/>
                  <a:pt x="1429400" y="503858"/>
                </a:cubicBezTo>
                <a:lnTo>
                  <a:pt x="7097" y="503858"/>
                </a:lnTo>
                <a:cubicBezTo>
                  <a:pt x="3178" y="503858"/>
                  <a:pt x="0" y="500681"/>
                  <a:pt x="0" y="496761"/>
                </a:cubicBezTo>
                <a:lnTo>
                  <a:pt x="0" y="7097"/>
                </a:lnTo>
                <a:cubicBezTo>
                  <a:pt x="0" y="3178"/>
                  <a:pt x="3178" y="0"/>
                  <a:pt x="7097" y="0"/>
                </a:cubicBezTo>
                <a:close/>
              </a:path>
            </a:pathLst>
          </a:custGeom>
          <a:solidFill>
            <a:srgbClr val="21B0C3"/>
          </a:solidFill>
        </p:spPr>
        <p:txBody>
          <a:bodyPr/>
          <a:lstStyle/>
          <a:p>
            <a:pPr marL="342900" indent="-342900" algn="ctr">
              <a:buFontTx/>
              <a:buChar char="-"/>
            </a:pPr>
            <a:endParaRPr lang="fr-FR" sz="24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endParaRPr>
          </a:p>
          <a:p>
            <a:pPr marL="342900" indent="-342900" algn="ctr">
              <a:buFontTx/>
              <a:buChar char="-"/>
            </a:pPr>
            <a:r>
              <a:rPr lang="fr-FR" sz="24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Mandat</a:t>
            </a:r>
          </a:p>
          <a:p>
            <a:pPr marL="342900" indent="-342900" algn="ctr">
              <a:buFontTx/>
              <a:buChar char="-"/>
            </a:pPr>
            <a:r>
              <a:rPr lang="fr-FR" sz="24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rPr>
              <a:t>Plan de travail</a:t>
            </a:r>
          </a:p>
          <a:p>
            <a:pPr marL="342900" indent="-342900" algn="ctr">
              <a:buFontTx/>
              <a:buChar char="-"/>
            </a:pPr>
            <a:endParaRPr lang="fr-FR" sz="2400" spc="-33" dirty="0">
              <a:solidFill>
                <a:srgbClr val="FFFFFF"/>
              </a:solidFill>
              <a:latin typeface="Verdana" panose="020B0604030504040204" pitchFamily="34" charset="0"/>
              <a:ea typeface="Verdana" panose="020B0604030504040204" pitchFamily="34" charset="0"/>
              <a:cs typeface="Verdana 2" panose="020B0604020202020204" charset="0"/>
              <a:sym typeface="Helvetica World Bold Itali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40F7F-E6FC-DA0A-7074-571E3A5A1EBF}"/>
            </a:ext>
          </a:extLst>
        </p:cNvPr>
        <p:cNvGrpSpPr/>
        <p:nvPr/>
      </p:nvGrpSpPr>
      <p:grpSpPr>
        <a:xfrm>
          <a:off x="0" y="0"/>
          <a:ext cx="0" cy="0"/>
          <a:chOff x="0" y="0"/>
          <a:chExt cx="0" cy="0"/>
        </a:xfrm>
      </p:grpSpPr>
      <p:sp>
        <p:nvSpPr>
          <p:cNvPr id="3" name="Espace réservé du contenu 5">
            <a:extLst>
              <a:ext uri="{FF2B5EF4-FFF2-40B4-BE49-F238E27FC236}">
                <a16:creationId xmlns:a16="http://schemas.microsoft.com/office/drawing/2014/main" id="{688274EE-BEC4-EE31-2FFC-AA3D47073088}"/>
              </a:ext>
            </a:extLst>
          </p:cNvPr>
          <p:cNvSpPr>
            <a:spLocks noGrp="1"/>
          </p:cNvSpPr>
          <p:nvPr>
            <p:ph idx="1"/>
          </p:nvPr>
        </p:nvSpPr>
        <p:spPr>
          <a:xfrm>
            <a:off x="1516624" y="2324100"/>
            <a:ext cx="14554201" cy="6726566"/>
          </a:xfrm>
        </p:spPr>
        <p:txBody>
          <a:bodyPr>
            <a:normAutofit fontScale="92500" lnSpcReduction="10000"/>
          </a:bodyPr>
          <a:lstStyle/>
          <a:p>
            <a:pPr marL="514350" indent="-457200" algn="just"/>
            <a:r>
              <a:rPr lang="fr-BE" u="sng" dirty="0">
                <a:latin typeface="Verdana 2" panose="020B0604020202020204" charset="0"/>
                <a:cs typeface="Verdana 2" panose="020B0604020202020204" charset="0"/>
              </a:rPr>
              <a:t>Raison d’être et fonction </a:t>
            </a:r>
            <a:r>
              <a:rPr lang="en-US" u="sng" dirty="0">
                <a:latin typeface="Verdana 2" panose="020B0604020202020204" charset="0"/>
                <a:cs typeface="Verdana 2" panose="020B0604020202020204" charset="0"/>
              </a:rPr>
              <a:t>: </a:t>
            </a:r>
          </a:p>
          <a:p>
            <a:pPr marL="57150" indent="0" algn="just">
              <a:buNone/>
            </a:pPr>
            <a:endParaRPr lang="en-US" u="sng" dirty="0">
              <a:latin typeface="Verdana 2" panose="020B0604020202020204" charset="0"/>
              <a:cs typeface="Verdana 2" panose="020B0604020202020204" charset="0"/>
            </a:endParaRPr>
          </a:p>
          <a:p>
            <a:pPr marL="457200" lvl="1" indent="0" algn="just">
              <a:buNone/>
            </a:pPr>
            <a:r>
              <a:rPr lang="fr-FR" dirty="0">
                <a:latin typeface="Verdana 2" panose="020B0604020202020204" charset="0"/>
                <a:cs typeface="Verdana 2" panose="020B0604020202020204" charset="0"/>
              </a:rPr>
              <a:t>1. Se tenir au courant des évolutions dans le domaine de l'économie circulaire ;</a:t>
            </a:r>
          </a:p>
          <a:p>
            <a:pPr marL="457200" lvl="1" indent="0" algn="just">
              <a:buNone/>
            </a:pPr>
            <a:r>
              <a:rPr lang="fr-FR" dirty="0">
                <a:latin typeface="Verdana 2" panose="020B0604020202020204" charset="0"/>
                <a:cs typeface="Verdana 2" panose="020B0604020202020204" charset="0"/>
              </a:rPr>
              <a:t>2. Fournir des mises à jour sur les progrès réalisés ; </a:t>
            </a:r>
          </a:p>
          <a:p>
            <a:pPr marL="457200" lvl="1" indent="0" algn="just">
              <a:buNone/>
            </a:pPr>
            <a:r>
              <a:rPr lang="fr-FR" dirty="0">
                <a:latin typeface="Verdana 2" panose="020B0604020202020204" charset="0"/>
                <a:cs typeface="Verdana 2" panose="020B0604020202020204" charset="0"/>
              </a:rPr>
              <a:t>3. Répondre aux difficultés potentielles de mise en œuvre.</a:t>
            </a:r>
          </a:p>
          <a:p>
            <a:pPr marL="457200" lvl="1" indent="0" algn="just">
              <a:buNone/>
            </a:pPr>
            <a:endParaRPr lang="fr-FR" dirty="0">
              <a:latin typeface="Verdana 2" panose="020B0604020202020204" charset="0"/>
              <a:cs typeface="Verdana 2" panose="020B0604020202020204" charset="0"/>
            </a:endParaRPr>
          </a:p>
          <a:p>
            <a:pPr algn="just"/>
            <a:r>
              <a:rPr lang="fr-FR" u="sng" dirty="0">
                <a:latin typeface="Verdana 2" panose="020B0604020202020204" charset="0"/>
                <a:cs typeface="Verdana 2" panose="020B0604020202020204" charset="0"/>
              </a:rPr>
              <a:t>Objectifs: </a:t>
            </a:r>
          </a:p>
          <a:p>
            <a:pPr marL="0" indent="0" algn="just">
              <a:buNone/>
            </a:pPr>
            <a:endParaRPr lang="fr-FR" u="sng" dirty="0">
              <a:latin typeface="Verdana 2" panose="020B0604020202020204" charset="0"/>
              <a:cs typeface="Verdana 2" panose="020B0604020202020204" charset="0"/>
            </a:endParaRPr>
          </a:p>
          <a:p>
            <a:pPr lvl="1" algn="just"/>
            <a:r>
              <a:rPr lang="fr-FR" dirty="0">
                <a:latin typeface="Verdana 2" panose="020B0604020202020204" charset="0"/>
                <a:cs typeface="Verdana 2" panose="020B0604020202020204" charset="0"/>
              </a:rPr>
              <a:t>Renforcer la collaboration et les partenariats régionaux ; </a:t>
            </a:r>
          </a:p>
          <a:p>
            <a:pPr lvl="1" algn="just"/>
            <a:r>
              <a:rPr lang="fr-FR" dirty="0">
                <a:latin typeface="Verdana 2" panose="020B0604020202020204" charset="0"/>
                <a:cs typeface="Verdana 2" panose="020B0604020202020204" charset="0"/>
              </a:rPr>
              <a:t>Renforcer le dialogue sur les progrès réalisés aux niveaux régional et national dans la mise en œuvre des actions et les défis potentiels rencontrés, ainsi que l'échange de bonnes pratiques ; </a:t>
            </a:r>
          </a:p>
          <a:p>
            <a:pPr lvl="1" algn="just"/>
            <a:r>
              <a:rPr lang="fr-FR" dirty="0">
                <a:latin typeface="Verdana 2" panose="020B0604020202020204" charset="0"/>
                <a:cs typeface="Verdana 2" panose="020B0604020202020204" charset="0"/>
              </a:rPr>
              <a:t>Soutenir le processus d'harmonisation des politiques et des préoccupations commerciales inter/extrarégionales ;</a:t>
            </a:r>
          </a:p>
          <a:p>
            <a:pPr lvl="1" algn="just"/>
            <a:r>
              <a:rPr lang="fr-FR" dirty="0">
                <a:latin typeface="Verdana 2" panose="020B0604020202020204" charset="0"/>
                <a:cs typeface="Verdana 2" panose="020B0604020202020204" charset="0"/>
              </a:rPr>
              <a:t>Trouver des solutions techniques et spécifiques aux défis de mise en œuvre</a:t>
            </a:r>
          </a:p>
          <a:p>
            <a:pPr algn="just"/>
            <a:endParaRPr lang="en-US" dirty="0">
              <a:latin typeface="Verdana 2" panose="020B0604020202020204" charset="0"/>
              <a:cs typeface="Verdana 2" panose="020B0604020202020204" charset="0"/>
            </a:endParaRPr>
          </a:p>
          <a:p>
            <a:pPr marL="514350" indent="-457200" algn="just"/>
            <a:endParaRPr lang="en-US" dirty="0">
              <a:latin typeface="Verdana 2" panose="020B0604020202020204" charset="0"/>
              <a:cs typeface="Verdana 2" panose="020B0604020202020204" charset="0"/>
            </a:endParaRPr>
          </a:p>
          <a:p>
            <a:pPr marL="514350" indent="-457200" algn="just"/>
            <a:endParaRPr lang="en-US" dirty="0">
              <a:latin typeface="Verdana 2" panose="020B0604020202020204" charset="0"/>
              <a:cs typeface="Verdana 2" panose="020B0604020202020204" charset="0"/>
            </a:endParaRPr>
          </a:p>
        </p:txBody>
      </p:sp>
      <p:sp>
        <p:nvSpPr>
          <p:cNvPr id="8" name="Freeform 7">
            <a:extLst>
              <a:ext uri="{FF2B5EF4-FFF2-40B4-BE49-F238E27FC236}">
                <a16:creationId xmlns:a16="http://schemas.microsoft.com/office/drawing/2014/main" id="{A6726028-2C4C-547F-285D-B6245827114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9" name="Freeform 8">
            <a:extLst>
              <a:ext uri="{FF2B5EF4-FFF2-40B4-BE49-F238E27FC236}">
                <a16:creationId xmlns:a16="http://schemas.microsoft.com/office/drawing/2014/main" id="{E6596D03-07C0-211A-5806-68A1A7DC6843}"/>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0" name="Freeform 9">
            <a:extLst>
              <a:ext uri="{FF2B5EF4-FFF2-40B4-BE49-F238E27FC236}">
                <a16:creationId xmlns:a16="http://schemas.microsoft.com/office/drawing/2014/main" id="{76B46487-53ED-B4FA-C12E-5DEB35B02B44}"/>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6" name="Titre 1">
            <a:extLst>
              <a:ext uri="{FF2B5EF4-FFF2-40B4-BE49-F238E27FC236}">
                <a16:creationId xmlns:a16="http://schemas.microsoft.com/office/drawing/2014/main" id="{EC74B239-7257-BB18-6C77-4808B542162D}"/>
              </a:ext>
            </a:extLst>
          </p:cNvPr>
          <p:cNvSpPr txBox="1">
            <a:spLocks/>
          </p:cNvSpPr>
          <p:nvPr/>
        </p:nvSpPr>
        <p:spPr>
          <a:xfrm>
            <a:off x="1523998" y="615411"/>
            <a:ext cx="1455420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Fonction et objectifs du GTE</a:t>
            </a:r>
            <a:endParaRPr lang="fr-BE" dirty="0">
              <a:ea typeface="Calibri"/>
              <a:cs typeface="Calibri"/>
            </a:endParaRPr>
          </a:p>
        </p:txBody>
      </p:sp>
      <p:cxnSp>
        <p:nvCxnSpPr>
          <p:cNvPr id="7" name="Straight Connector 6">
            <a:extLst>
              <a:ext uri="{FF2B5EF4-FFF2-40B4-BE49-F238E27FC236}">
                <a16:creationId xmlns:a16="http://schemas.microsoft.com/office/drawing/2014/main" id="{9CEBE398-4453-72F7-F1DB-C030C6DB6071}"/>
              </a:ext>
            </a:extLst>
          </p:cNvPr>
          <p:cNvCxnSpPr>
            <a:cxnSpLocks/>
          </p:cNvCxnSpPr>
          <p:nvPr/>
        </p:nvCxnSpPr>
        <p:spPr>
          <a:xfrm>
            <a:off x="1523998" y="19431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5">
            <a:extLst>
              <a:ext uri="{FF2B5EF4-FFF2-40B4-BE49-F238E27FC236}">
                <a16:creationId xmlns:a16="http://schemas.microsoft.com/office/drawing/2014/main" id="{E7789845-2764-E824-F1E2-0C9F5ECDF2FF}"/>
              </a:ext>
            </a:extLst>
          </p:cNvPr>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42</a:t>
            </a:r>
          </a:p>
        </p:txBody>
      </p:sp>
    </p:spTree>
    <p:extLst>
      <p:ext uri="{BB962C8B-B14F-4D97-AF65-F5344CB8AC3E}">
        <p14:creationId xmlns:p14="http://schemas.microsoft.com/office/powerpoint/2010/main" val="2320148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C81F9-C2A2-C541-F8BB-ACAC5B6A7591}"/>
            </a:ext>
          </a:extLst>
        </p:cNvPr>
        <p:cNvGrpSpPr/>
        <p:nvPr/>
      </p:nvGrpSpPr>
      <p:grpSpPr>
        <a:xfrm>
          <a:off x="0" y="0"/>
          <a:ext cx="0" cy="0"/>
          <a:chOff x="0" y="0"/>
          <a:chExt cx="0" cy="0"/>
        </a:xfrm>
      </p:grpSpPr>
      <p:sp>
        <p:nvSpPr>
          <p:cNvPr id="3" name="Espace réservé du contenu 5">
            <a:extLst>
              <a:ext uri="{FF2B5EF4-FFF2-40B4-BE49-F238E27FC236}">
                <a16:creationId xmlns:a16="http://schemas.microsoft.com/office/drawing/2014/main" id="{6870A444-CAB0-B37B-E673-DF769DF6CA25}"/>
              </a:ext>
            </a:extLst>
          </p:cNvPr>
          <p:cNvSpPr>
            <a:spLocks noGrp="1"/>
          </p:cNvSpPr>
          <p:nvPr>
            <p:ph idx="1"/>
          </p:nvPr>
        </p:nvSpPr>
        <p:spPr>
          <a:xfrm>
            <a:off x="1538746" y="2628900"/>
            <a:ext cx="14554201" cy="5897894"/>
          </a:xfrm>
        </p:spPr>
        <p:txBody>
          <a:bodyPr>
            <a:normAutofit/>
          </a:bodyPr>
          <a:lstStyle/>
          <a:p>
            <a:pPr marL="514350" indent="-457200"/>
            <a:endParaRPr lang="fr-FR" dirty="0">
              <a:latin typeface="Verdana 2" panose="020B0604020202020204" charset="0"/>
              <a:cs typeface="Verdana 2" panose="020B0604020202020204" charset="0"/>
            </a:endParaRPr>
          </a:p>
          <a:p>
            <a:pPr marL="514350" indent="-457200"/>
            <a:r>
              <a:rPr lang="fr-FR" dirty="0">
                <a:latin typeface="Verdana 2" panose="020B0604020202020204" charset="0"/>
                <a:cs typeface="Verdana 2" panose="020B0604020202020204" charset="0"/>
              </a:rPr>
              <a:t>Entre 1 et 5 représentants de chaque État insulaire, issus des ministères ou agissant en tant qu'experts de l’économie circulaire ; </a:t>
            </a:r>
          </a:p>
          <a:p>
            <a:pPr marL="57150" indent="0">
              <a:buNone/>
            </a:pPr>
            <a:endParaRPr lang="fr-FR" dirty="0">
              <a:latin typeface="Verdana 2" panose="020B0604020202020204" charset="0"/>
              <a:cs typeface="Verdana 2" panose="020B0604020202020204" charset="0"/>
            </a:endParaRPr>
          </a:p>
          <a:p>
            <a:pPr marL="514350" indent="-457200"/>
            <a:r>
              <a:rPr lang="fr-FR" dirty="0">
                <a:latin typeface="Verdana 2" panose="020B0604020202020204" charset="0"/>
                <a:cs typeface="Verdana 2" panose="020B0604020202020204" charset="0"/>
              </a:rPr>
              <a:t>Des partenaires stratégiques tels que la Commission de l'Union africaine, les représentants des CER, la Banque africaine de Développement ou l'Union européenne.</a:t>
            </a:r>
          </a:p>
          <a:p>
            <a:pPr marL="57150" indent="0">
              <a:buNone/>
            </a:pPr>
            <a:endParaRPr lang="fr-FR" dirty="0">
              <a:latin typeface="Verdana 2" panose="020B0604020202020204" charset="0"/>
              <a:cs typeface="Verdana 2" panose="020B0604020202020204" charset="0"/>
            </a:endParaRPr>
          </a:p>
          <a:p>
            <a:pPr marL="514350" indent="-457200"/>
            <a:r>
              <a:rPr lang="fr-FR" dirty="0">
                <a:latin typeface="Verdana 2" panose="020B0604020202020204" charset="0"/>
                <a:cs typeface="Verdana 2" panose="020B0604020202020204" charset="0"/>
              </a:rPr>
              <a:t>2 représentants de la COI, agissant en tant que coordinateurs.</a:t>
            </a:r>
            <a:endParaRPr lang="en-US" dirty="0">
              <a:latin typeface="Verdana 2" panose="020B0604020202020204" charset="0"/>
              <a:cs typeface="Verdana 2" panose="020B0604020202020204" charset="0"/>
            </a:endParaRPr>
          </a:p>
        </p:txBody>
      </p:sp>
      <p:sp>
        <p:nvSpPr>
          <p:cNvPr id="6" name="Freeform 7">
            <a:extLst>
              <a:ext uri="{FF2B5EF4-FFF2-40B4-BE49-F238E27FC236}">
                <a16:creationId xmlns:a16="http://schemas.microsoft.com/office/drawing/2014/main" id="{3DD8470E-BCC6-FAFA-B408-E619B7957A06}"/>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7" name="Freeform 8">
            <a:extLst>
              <a:ext uri="{FF2B5EF4-FFF2-40B4-BE49-F238E27FC236}">
                <a16:creationId xmlns:a16="http://schemas.microsoft.com/office/drawing/2014/main" id="{27DA9D1A-F1D3-0345-A916-34AB09F3215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8" name="Freeform 9">
            <a:extLst>
              <a:ext uri="{FF2B5EF4-FFF2-40B4-BE49-F238E27FC236}">
                <a16:creationId xmlns:a16="http://schemas.microsoft.com/office/drawing/2014/main" id="{AA516D72-5FFB-F553-1D80-10A1FA9F20E2}"/>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CA5BDC8F-F260-50B2-B861-D3682D7BFCB1}"/>
              </a:ext>
            </a:extLst>
          </p:cNvPr>
          <p:cNvCxnSpPr>
            <a:cxnSpLocks/>
          </p:cNvCxnSpPr>
          <p:nvPr/>
        </p:nvCxnSpPr>
        <p:spPr>
          <a:xfrm>
            <a:off x="1523998" y="19431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1E2CE721-3DBF-1737-F4F4-9C26D6964473}"/>
              </a:ext>
            </a:extLst>
          </p:cNvPr>
          <p:cNvSpPr txBox="1">
            <a:spLocks/>
          </p:cNvSpPr>
          <p:nvPr/>
        </p:nvSpPr>
        <p:spPr>
          <a:xfrm>
            <a:off x="1523998" y="615411"/>
            <a:ext cx="1455420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Composition du GTE</a:t>
            </a:r>
            <a:endParaRPr lang="fr-BE" dirty="0">
              <a:ea typeface="Calibri"/>
              <a:cs typeface="Calibri"/>
            </a:endParaRPr>
          </a:p>
        </p:txBody>
      </p:sp>
      <p:sp>
        <p:nvSpPr>
          <p:cNvPr id="11" name="TextBox 15">
            <a:extLst>
              <a:ext uri="{FF2B5EF4-FFF2-40B4-BE49-F238E27FC236}">
                <a16:creationId xmlns:a16="http://schemas.microsoft.com/office/drawing/2014/main" id="{E7A01693-13B4-0088-239D-A2FEF146AA67}"/>
              </a:ext>
            </a:extLst>
          </p:cNvPr>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43</a:t>
            </a:r>
          </a:p>
        </p:txBody>
      </p:sp>
    </p:spTree>
    <p:extLst>
      <p:ext uri="{BB962C8B-B14F-4D97-AF65-F5344CB8AC3E}">
        <p14:creationId xmlns:p14="http://schemas.microsoft.com/office/powerpoint/2010/main" val="63375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3198" b="-26893"/>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89358" y="3615246"/>
            <a:ext cx="5522351" cy="2018053"/>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DISCUSSIONS EN GROUPES </a:t>
            </a:r>
          </a:p>
        </p:txBody>
      </p:sp>
      <p:grpSp>
        <p:nvGrpSpPr>
          <p:cNvPr id="11" name="Group 11"/>
          <p:cNvGrpSpPr/>
          <p:nvPr/>
        </p:nvGrpSpPr>
        <p:grpSpPr>
          <a:xfrm>
            <a:off x="12833801" y="0"/>
            <a:ext cx="5454199" cy="1028700"/>
            <a:chOff x="0" y="0"/>
            <a:chExt cx="1436497" cy="270933"/>
          </a:xfrm>
        </p:grpSpPr>
        <p:sp>
          <p:nvSpPr>
            <p:cNvPr id="12" name="Freeform 12"/>
            <p:cNvSpPr/>
            <p:nvPr/>
          </p:nvSpPr>
          <p:spPr>
            <a:xfrm>
              <a:off x="0" y="0"/>
              <a:ext cx="1436497" cy="270933"/>
            </a:xfrm>
            <a:custGeom>
              <a:avLst/>
              <a:gdLst/>
              <a:ahLst/>
              <a:cxnLst/>
              <a:rect l="l" t="t" r="r" b="b"/>
              <a:pathLst>
                <a:path w="1436497" h="270933">
                  <a:moveTo>
                    <a:pt x="7097" y="0"/>
                  </a:moveTo>
                  <a:lnTo>
                    <a:pt x="1429400" y="0"/>
                  </a:lnTo>
                  <a:cubicBezTo>
                    <a:pt x="1433319" y="0"/>
                    <a:pt x="1436497" y="3178"/>
                    <a:pt x="1436497" y="7097"/>
                  </a:cubicBezTo>
                  <a:lnTo>
                    <a:pt x="1436497" y="263836"/>
                  </a:lnTo>
                  <a:cubicBezTo>
                    <a:pt x="1436497" y="267756"/>
                    <a:pt x="1433319" y="270933"/>
                    <a:pt x="1429400" y="270933"/>
                  </a:cubicBezTo>
                  <a:lnTo>
                    <a:pt x="7097" y="270933"/>
                  </a:lnTo>
                  <a:cubicBezTo>
                    <a:pt x="3178" y="270933"/>
                    <a:pt x="0" y="267756"/>
                    <a:pt x="0" y="26383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30903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48650" y="258655"/>
            <a:ext cx="5224501" cy="503555"/>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Helvetica World Italics"/>
                <a:ea typeface="Helvetica World Italics"/>
                <a:cs typeface="Helvetica World Italics"/>
                <a:sym typeface="Helvetica World Italics"/>
              </a:rPr>
              <a:t>Modérateurs</a:t>
            </a:r>
            <a:r>
              <a:rPr lang="en-US" sz="1400" i="1" u="sng" spc="-33" dirty="0">
                <a:solidFill>
                  <a:srgbClr val="FFFFFF"/>
                </a:solidFill>
                <a:latin typeface="Helvetica World Italics"/>
                <a:ea typeface="Helvetica World Italics"/>
                <a:cs typeface="Helvetica World Italics"/>
                <a:sym typeface="Helvetica World Italics"/>
              </a:rPr>
              <a:t> </a:t>
            </a:r>
            <a:r>
              <a:rPr lang="en-US" sz="1400" spc="-33" dirty="0">
                <a:solidFill>
                  <a:srgbClr val="FFFFFF"/>
                </a:solidFill>
                <a:latin typeface="Helvetica World"/>
                <a:ea typeface="Helvetica World"/>
                <a:cs typeface="Helvetica World"/>
                <a:sym typeface="Helvetica World"/>
              </a:rPr>
              <a:t>: </a:t>
            </a:r>
            <a:r>
              <a:rPr lang="en-US" sz="1400" b="1" spc="-33" dirty="0">
                <a:solidFill>
                  <a:srgbClr val="FFFFFF"/>
                </a:solidFill>
                <a:latin typeface="Helvetica World"/>
                <a:ea typeface="Helvetica World"/>
                <a:cs typeface="Helvetica World"/>
                <a:sym typeface="Helvetica World"/>
              </a:rPr>
              <a:t>Koen RADEMAEKERS</a:t>
            </a:r>
            <a:r>
              <a:rPr lang="en-US" sz="1400" spc="-33" dirty="0">
                <a:solidFill>
                  <a:srgbClr val="FFFFFF"/>
                </a:solidFill>
                <a:latin typeface="Helvetica World"/>
                <a:ea typeface="Helvetica World"/>
                <a:cs typeface="Helvetica World"/>
                <a:sym typeface="Helvetica World"/>
              </a:rPr>
              <a:t>, </a:t>
            </a:r>
            <a:r>
              <a:rPr lang="en-US" sz="1400" b="1" spc="-33" dirty="0" err="1">
                <a:solidFill>
                  <a:srgbClr val="FFFFFF"/>
                </a:solidFill>
                <a:latin typeface="Helvetica World"/>
                <a:ea typeface="Helvetica World"/>
                <a:cs typeface="Helvetica World"/>
                <a:sym typeface="Helvetica World"/>
              </a:rPr>
              <a:t>Théo</a:t>
            </a:r>
            <a:r>
              <a:rPr lang="en-US" sz="1400" b="1" spc="-33" dirty="0">
                <a:solidFill>
                  <a:srgbClr val="FFFFFF"/>
                </a:solidFill>
                <a:latin typeface="Helvetica World"/>
                <a:ea typeface="Helvetica World"/>
                <a:cs typeface="Helvetica World"/>
                <a:sym typeface="Helvetica World"/>
              </a:rPr>
              <a:t> VENTURELLI </a:t>
            </a:r>
            <a:r>
              <a:rPr lang="en-US" sz="1400" spc="-33" dirty="0">
                <a:solidFill>
                  <a:srgbClr val="FFFFFF"/>
                </a:solidFill>
                <a:latin typeface="Helvetica World"/>
                <a:ea typeface="Helvetica World"/>
                <a:cs typeface="Helvetica World"/>
                <a:sym typeface="Helvetica World"/>
              </a:rPr>
              <a:t>et </a:t>
            </a:r>
            <a:r>
              <a:rPr lang="en-US" sz="1400" b="1" spc="-33" dirty="0" err="1">
                <a:solidFill>
                  <a:srgbClr val="FFFFFF"/>
                </a:solidFill>
                <a:latin typeface="Helvetica World"/>
                <a:ea typeface="Helvetica World"/>
                <a:cs typeface="Helvetica World"/>
                <a:sym typeface="Helvetica World"/>
              </a:rPr>
              <a:t>Toolseeram</a:t>
            </a:r>
            <a:r>
              <a:rPr lang="en-US" sz="1400" b="1" spc="-33" dirty="0">
                <a:solidFill>
                  <a:srgbClr val="FFFFFF"/>
                </a:solidFill>
                <a:latin typeface="Helvetica World"/>
                <a:ea typeface="Helvetica World"/>
                <a:cs typeface="Helvetica World"/>
                <a:sym typeface="Helvetica World"/>
              </a:rPr>
              <a:t> RAMJEAWON</a:t>
            </a:r>
            <a:r>
              <a:rPr lang="en-US" sz="1400" spc="-33" dirty="0">
                <a:solidFill>
                  <a:srgbClr val="FFFFFF"/>
                </a:solidFill>
                <a:latin typeface="Helvetica World"/>
                <a:ea typeface="Helvetica World"/>
                <a:cs typeface="Helvetica World"/>
                <a:sym typeface="Helvetica World"/>
              </a:rPr>
              <a:t>, ACEN Foundation</a:t>
            </a:r>
          </a:p>
        </p:txBody>
      </p:sp>
      <p:sp>
        <p:nvSpPr>
          <p:cNvPr id="15" name="TextBox 15"/>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C0DB9-1401-4A9A-8E8B-FFBFF8751719}"/>
            </a:ext>
          </a:extLst>
        </p:cNvPr>
        <p:cNvGrpSpPr/>
        <p:nvPr/>
      </p:nvGrpSpPr>
      <p:grpSpPr>
        <a:xfrm>
          <a:off x="0" y="0"/>
          <a:ext cx="0" cy="0"/>
          <a:chOff x="0" y="0"/>
          <a:chExt cx="0" cy="0"/>
        </a:xfrm>
      </p:grpSpPr>
      <p:pic>
        <p:nvPicPr>
          <p:cNvPr id="8" name="Image 7" descr="Une image contenant texte, Rectangle, ligne, Parallèle&#10;&#10;Description générée automatiquement">
            <a:extLst>
              <a:ext uri="{FF2B5EF4-FFF2-40B4-BE49-F238E27FC236}">
                <a16:creationId xmlns:a16="http://schemas.microsoft.com/office/drawing/2014/main" id="{4BC41447-D627-B076-523D-A16B37BEB3F9}"/>
              </a:ext>
            </a:extLst>
          </p:cNvPr>
          <p:cNvPicPr>
            <a:picLocks noChangeAspect="1"/>
          </p:cNvPicPr>
          <p:nvPr/>
        </p:nvPicPr>
        <p:blipFill rotWithShape="1">
          <a:blip r:embed="rId2">
            <a:extLst>
              <a:ext uri="{28A0092B-C50C-407E-A947-70E740481C1C}">
                <a14:useLocalDpi xmlns:a14="http://schemas.microsoft.com/office/drawing/2010/main" val="0"/>
              </a:ext>
            </a:extLst>
          </a:blip>
          <a:srcRect l="10021" t="21772" r="10384" b="22166"/>
          <a:stretch/>
        </p:blipFill>
        <p:spPr bwMode="auto">
          <a:xfrm>
            <a:off x="1409699" y="2093343"/>
            <a:ext cx="14554201" cy="6876333"/>
          </a:xfrm>
          <a:prstGeom prst="rect">
            <a:avLst/>
          </a:prstGeom>
          <a:solidFill>
            <a:schemeClr val="accent5"/>
          </a:solidFill>
          <a:ln>
            <a:noFill/>
          </a:ln>
          <a:extLst>
            <a:ext uri="{53640926-AAD7-44D8-BBD7-CCE9431645EC}">
              <a14:shadowObscured xmlns:a14="http://schemas.microsoft.com/office/drawing/2010/main"/>
            </a:ext>
          </a:extLst>
        </p:spPr>
      </p:pic>
      <p:sp>
        <p:nvSpPr>
          <p:cNvPr id="3" name="Freeform 7">
            <a:extLst>
              <a:ext uri="{FF2B5EF4-FFF2-40B4-BE49-F238E27FC236}">
                <a16:creationId xmlns:a16="http://schemas.microsoft.com/office/drawing/2014/main" id="{A3672E11-F2B8-593D-92A3-8F1980F759F7}"/>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6" name="Freeform 8">
            <a:extLst>
              <a:ext uri="{FF2B5EF4-FFF2-40B4-BE49-F238E27FC236}">
                <a16:creationId xmlns:a16="http://schemas.microsoft.com/office/drawing/2014/main" id="{4F42574A-5956-C090-30F7-FB3174C772F0}"/>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7" name="Freeform 9">
            <a:extLst>
              <a:ext uri="{FF2B5EF4-FFF2-40B4-BE49-F238E27FC236}">
                <a16:creationId xmlns:a16="http://schemas.microsoft.com/office/drawing/2014/main" id="{F885FD60-3C69-81EE-81AA-77EB00BF87CC}"/>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29226964-0D8C-C255-DD54-2832CF4CAF0C}"/>
              </a:ext>
            </a:extLst>
          </p:cNvPr>
          <p:cNvCxnSpPr>
            <a:cxnSpLocks/>
          </p:cNvCxnSpPr>
          <p:nvPr/>
        </p:nvCxnSpPr>
        <p:spPr>
          <a:xfrm>
            <a:off x="1523998" y="19431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itre 1">
            <a:extLst>
              <a:ext uri="{FF2B5EF4-FFF2-40B4-BE49-F238E27FC236}">
                <a16:creationId xmlns:a16="http://schemas.microsoft.com/office/drawing/2014/main" id="{70A7CEC8-BA30-20DF-338C-1FE09D373652}"/>
              </a:ext>
            </a:extLst>
          </p:cNvPr>
          <p:cNvSpPr txBox="1">
            <a:spLocks/>
          </p:cNvSpPr>
          <p:nvPr/>
        </p:nvSpPr>
        <p:spPr>
          <a:xfrm>
            <a:off x="1523998" y="615411"/>
            <a:ext cx="14554201"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Structure de gouvernance </a:t>
            </a:r>
          </a:p>
          <a:p>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de la Feuille de route de l’EC</a:t>
            </a:r>
            <a:endParaRPr lang="fr-BE" dirty="0">
              <a:ea typeface="Calibri"/>
              <a:cs typeface="Calibri"/>
            </a:endParaRPr>
          </a:p>
        </p:txBody>
      </p:sp>
      <p:sp>
        <p:nvSpPr>
          <p:cNvPr id="11" name="TextBox 15">
            <a:extLst>
              <a:ext uri="{FF2B5EF4-FFF2-40B4-BE49-F238E27FC236}">
                <a16:creationId xmlns:a16="http://schemas.microsoft.com/office/drawing/2014/main" id="{5FD8722C-54D9-77A8-034F-0C30EF2A1D61}"/>
              </a:ext>
            </a:extLst>
          </p:cNvPr>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44</a:t>
            </a:r>
          </a:p>
        </p:txBody>
      </p:sp>
    </p:spTree>
    <p:extLst>
      <p:ext uri="{BB962C8B-B14F-4D97-AF65-F5344CB8AC3E}">
        <p14:creationId xmlns:p14="http://schemas.microsoft.com/office/powerpoint/2010/main" val="2685089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D7FA3-E414-301D-3A2B-66F85FCD453D}"/>
            </a:ext>
          </a:extLst>
        </p:cNvPr>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472EAFC5-4DE5-C5D3-5309-2FEF7FA34B7E}"/>
              </a:ext>
            </a:extLst>
          </p:cNvPr>
          <p:cNvGraphicFramePr>
            <a:graphicFrameLocks noGrp="1"/>
          </p:cNvGraphicFramePr>
          <p:nvPr>
            <p:extLst>
              <p:ext uri="{D42A27DB-BD31-4B8C-83A1-F6EECF244321}">
                <p14:modId xmlns:p14="http://schemas.microsoft.com/office/powerpoint/2010/main" val="1456943788"/>
              </p:ext>
            </p:extLst>
          </p:nvPr>
        </p:nvGraphicFramePr>
        <p:xfrm>
          <a:off x="862782" y="1409701"/>
          <a:ext cx="15367818" cy="8118775"/>
        </p:xfrm>
        <a:graphic>
          <a:graphicData uri="http://schemas.openxmlformats.org/drawingml/2006/table">
            <a:tbl>
              <a:tblPr firstRow="1" firstCol="1" bandRow="1">
                <a:tableStyleId>{5C22544A-7EE6-4342-B048-85BDC9FD1C3A}</a:tableStyleId>
              </a:tblPr>
              <a:tblGrid>
                <a:gridCol w="1976701">
                  <a:extLst>
                    <a:ext uri="{9D8B030D-6E8A-4147-A177-3AD203B41FA5}">
                      <a16:colId xmlns:a16="http://schemas.microsoft.com/office/drawing/2014/main" val="2146976447"/>
                    </a:ext>
                  </a:extLst>
                </a:gridCol>
                <a:gridCol w="2906538">
                  <a:extLst>
                    <a:ext uri="{9D8B030D-6E8A-4147-A177-3AD203B41FA5}">
                      <a16:colId xmlns:a16="http://schemas.microsoft.com/office/drawing/2014/main" val="2421351581"/>
                    </a:ext>
                  </a:extLst>
                </a:gridCol>
                <a:gridCol w="10484579">
                  <a:extLst>
                    <a:ext uri="{9D8B030D-6E8A-4147-A177-3AD203B41FA5}">
                      <a16:colId xmlns:a16="http://schemas.microsoft.com/office/drawing/2014/main" val="2446616308"/>
                    </a:ext>
                  </a:extLst>
                </a:gridCol>
              </a:tblGrid>
              <a:tr h="318034">
                <a:tc>
                  <a:txBody>
                    <a:bodyPr/>
                    <a:lstStyle/>
                    <a:p>
                      <a:pPr algn="just">
                        <a:lnSpc>
                          <a:spcPct val="107000"/>
                        </a:lnSpc>
                        <a:spcAft>
                          <a:spcPts val="600"/>
                        </a:spcAft>
                      </a:pPr>
                      <a:r>
                        <a:rPr lang="fr-FR" sz="1800" kern="100" dirty="0">
                          <a:effectLst/>
                          <a:latin typeface="Verdana 2" panose="020B0604020202020204" charset="0"/>
                          <a:cs typeface="Verdana 2" panose="020B0604020202020204" charset="0"/>
                        </a:rPr>
                        <a:t>Date</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just">
                        <a:lnSpc>
                          <a:spcPct val="107000"/>
                        </a:lnSpc>
                        <a:spcAft>
                          <a:spcPts val="600"/>
                        </a:spcAft>
                      </a:pPr>
                      <a:r>
                        <a:rPr lang="fr-FR" sz="1800" kern="100" dirty="0">
                          <a:effectLst/>
                          <a:latin typeface="Verdana 2" panose="020B0604020202020204" charset="0"/>
                          <a:cs typeface="Verdana 2" panose="020B0604020202020204" charset="0"/>
                        </a:rPr>
                        <a:t>Activité</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just">
                        <a:lnSpc>
                          <a:spcPct val="107000"/>
                        </a:lnSpc>
                        <a:spcAft>
                          <a:spcPts val="600"/>
                        </a:spcAft>
                      </a:pPr>
                      <a:r>
                        <a:rPr lang="fr-FR" sz="1800" kern="100" dirty="0">
                          <a:effectLst/>
                          <a:latin typeface="Verdana 2" panose="020B0604020202020204" charset="0"/>
                          <a:cs typeface="Verdana 2" panose="020B0604020202020204" charset="0"/>
                        </a:rPr>
                        <a:t>Détails</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extLst>
                  <a:ext uri="{0D108BD9-81ED-4DB2-BD59-A6C34878D82A}">
                    <a16:rowId xmlns:a16="http://schemas.microsoft.com/office/drawing/2014/main" val="3008328730"/>
                  </a:ext>
                </a:extLst>
              </a:tr>
              <a:tr h="1011355">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28 janvier 2025</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Lancement et initiation du GTE EC </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r>
                        <a:rPr lang="fr-FR" sz="1800" kern="100" dirty="0">
                          <a:effectLst/>
                          <a:latin typeface="Verdana 2" panose="020B0604020202020204" charset="0"/>
                          <a:cs typeface="Verdana 2" panose="020B0604020202020204" charset="0"/>
                        </a:rPr>
                        <a:t>Présentation de la raison d'être du GTE EC. </a:t>
                      </a:r>
                      <a:endParaRPr lang="en-BE" sz="1800" kern="100" dirty="0">
                        <a:effectLst/>
                        <a:latin typeface="Verdana 2" panose="020B0604020202020204" charset="0"/>
                        <a:cs typeface="Verdana 2" panose="020B0604020202020204" charset="0"/>
                      </a:endParaRPr>
                    </a:p>
                    <a:p>
                      <a:pPr marL="228600" lvl="0" indent="-228600" algn="l">
                        <a:lnSpc>
                          <a:spcPct val="107000"/>
                        </a:lnSpc>
                        <a:buFont typeface="Montserrat" panose="00000500000000000000" pitchFamily="2" charset="0"/>
                        <a:buChar char="-"/>
                      </a:pPr>
                      <a:r>
                        <a:rPr lang="fr-FR" sz="1800" kern="100" dirty="0">
                          <a:effectLst/>
                          <a:latin typeface="Verdana 2" panose="020B0604020202020204" charset="0"/>
                          <a:cs typeface="Verdana 2" panose="020B0604020202020204" charset="0"/>
                        </a:rPr>
                        <a:t>Partager les attentes et les engagements des membres du GTE EC.</a:t>
                      </a:r>
                      <a:endParaRPr lang="en-BE" sz="1800" kern="100" dirty="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dirty="0">
                          <a:effectLst/>
                          <a:latin typeface="Verdana 2" panose="020B0604020202020204" charset="0"/>
                          <a:cs typeface="Verdana 2" panose="020B0604020202020204" charset="0"/>
                        </a:rPr>
                        <a:t>Discussion de la composition finale GTE EC.</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594515204"/>
                  </a:ext>
                </a:extLst>
              </a:tr>
              <a:tr h="1521220">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Mars 2025 </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Première réunion officielle semestrielle du GTE EC </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r>
                        <a:rPr lang="fr-FR" sz="1800" kern="100">
                          <a:effectLst/>
                          <a:latin typeface="Verdana 2" panose="020B0604020202020204" charset="0"/>
                          <a:cs typeface="Verdana 2" panose="020B0604020202020204" charset="0"/>
                        </a:rPr>
                        <a:t>Présentation de la raison d'être du GTE EC. </a:t>
                      </a:r>
                      <a:endParaRPr lang="en-BE" sz="1800" kern="100">
                        <a:effectLst/>
                        <a:latin typeface="Verdana 2" panose="020B0604020202020204" charset="0"/>
                        <a:cs typeface="Verdana 2" panose="020B0604020202020204" charset="0"/>
                      </a:endParaRPr>
                    </a:p>
                    <a:p>
                      <a:pPr marL="228600" lvl="0" indent="-228600" algn="l">
                        <a:lnSpc>
                          <a:spcPct val="107000"/>
                        </a:lnSpc>
                        <a:buFont typeface="Montserrat" panose="00000500000000000000" pitchFamily="2" charset="0"/>
                        <a:buChar char="-"/>
                      </a:pPr>
                      <a:r>
                        <a:rPr lang="fr-FR" sz="1800" kern="100">
                          <a:effectLst/>
                          <a:latin typeface="Verdana 2" panose="020B0604020202020204" charset="0"/>
                          <a:cs typeface="Verdana 2" panose="020B0604020202020204" charset="0"/>
                        </a:rPr>
                        <a:t>Expliquer le dispositif institutionnel, la gouvernance et la structure, ainsi que les rôles et responsabilités qui y sont associés.</a:t>
                      </a:r>
                      <a:endParaRPr lang="en-BE" sz="1800" kern="100">
                        <a:effectLst/>
                        <a:latin typeface="Verdana 2" panose="020B0604020202020204" charset="0"/>
                        <a:cs typeface="Verdana 2" panose="020B0604020202020204" charset="0"/>
                      </a:endParaRPr>
                    </a:p>
                    <a:p>
                      <a:pPr marL="228600" lvl="0" indent="-228600" algn="l">
                        <a:lnSpc>
                          <a:spcPct val="107000"/>
                        </a:lnSpc>
                        <a:buFont typeface="Montserrat" panose="00000500000000000000" pitchFamily="2" charset="0"/>
                        <a:buChar char="-"/>
                      </a:pPr>
                      <a:r>
                        <a:rPr lang="fr-FR" sz="1800" kern="100">
                          <a:effectLst/>
                          <a:latin typeface="Verdana 2" panose="020B0604020202020204" charset="0"/>
                          <a:cs typeface="Verdana 2" panose="020B0604020202020204" charset="0"/>
                        </a:rPr>
                        <a:t>Établir un plan de travail pour les cinq prochaines années.</a:t>
                      </a:r>
                      <a:endParaRPr lang="en-BE" sz="1800" kern="10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a:effectLst/>
                          <a:latin typeface="Verdana 2" panose="020B0604020202020204" charset="0"/>
                          <a:cs typeface="Verdana 2" panose="020B0604020202020204" charset="0"/>
                        </a:rPr>
                        <a:t>Définition des sous-groupes de travail et de leur composition.</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3630442584"/>
                  </a:ext>
                </a:extLst>
              </a:tr>
              <a:tr h="1197411">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Avril 2025 (ou d</a:t>
                      </a:r>
                      <a:r>
                        <a:rPr lang="fr-BE" sz="1800" kern="100" dirty="0">
                          <a:effectLst/>
                          <a:latin typeface="Verdana 2" panose="020B0604020202020204" charset="0"/>
                          <a:cs typeface="Verdana 2" panose="020B0604020202020204" charset="0"/>
                        </a:rPr>
                        <a:t>ès que l’unité d’EC est créée</a:t>
                      </a:r>
                      <a:r>
                        <a:rPr lang="en-US" sz="1800" kern="100" dirty="0">
                          <a:effectLst/>
                          <a:latin typeface="Verdana 2" panose="020B0604020202020204" charset="0"/>
                          <a:cs typeface="Verdana 2" panose="020B0604020202020204" charset="0"/>
                        </a:rPr>
                        <a:t>)</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Réunion d'alignement entre l'unité d’EC et le GTE EC</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endParaRPr lang="fr-FR" sz="1800" kern="100" dirty="0">
                        <a:effectLst/>
                        <a:latin typeface="Verdana 2" panose="020B0604020202020204" charset="0"/>
                        <a:cs typeface="Verdana 2" panose="020B0604020202020204" charset="0"/>
                      </a:endParaRPr>
                    </a:p>
                    <a:p>
                      <a:pPr marL="228600" lvl="0" indent="-228600" algn="l">
                        <a:lnSpc>
                          <a:spcPct val="107000"/>
                        </a:lnSpc>
                        <a:buFont typeface="Montserrat" panose="00000500000000000000" pitchFamily="2" charset="0"/>
                        <a:buChar char="-"/>
                      </a:pPr>
                      <a:r>
                        <a:rPr lang="fr-FR" sz="1800" kern="100" dirty="0">
                          <a:effectLst/>
                          <a:latin typeface="Verdana 2" panose="020B0604020202020204" charset="0"/>
                          <a:cs typeface="Verdana 2" panose="020B0604020202020204" charset="0"/>
                        </a:rPr>
                        <a:t>Rendre compte des progrès réalisés de part et d'autre.</a:t>
                      </a:r>
                      <a:endParaRPr lang="en-BE" sz="1800" kern="100" dirty="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dirty="0">
                          <a:effectLst/>
                          <a:latin typeface="Verdana 2" panose="020B0604020202020204" charset="0"/>
                          <a:cs typeface="Verdana 2" panose="020B0604020202020204" charset="0"/>
                        </a:rPr>
                        <a:t>Aligner les activités stratégiques les unes sur les autres.</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1758539491"/>
                  </a:ext>
                </a:extLst>
              </a:tr>
              <a:tr h="988138">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Entre mars et août 2025</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Réunions des sous-groupes de travail</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r>
                        <a:rPr lang="fr-FR" sz="1800" kern="100" dirty="0">
                          <a:effectLst/>
                          <a:latin typeface="Verdana 2" panose="020B0604020202020204" charset="0"/>
                          <a:cs typeface="Verdana 2" panose="020B0604020202020204" charset="0"/>
                        </a:rPr>
                        <a:t>Définir les étapes concrètes de la mise en œuvre de leurs actions et leur calendrier.</a:t>
                      </a:r>
                      <a:endParaRPr lang="en-BE" sz="1800" kern="100" dirty="0">
                        <a:effectLst/>
                        <a:latin typeface="Verdana 2" panose="020B0604020202020204" charset="0"/>
                        <a:cs typeface="Verdana 2" panose="020B0604020202020204" charset="0"/>
                      </a:endParaRPr>
                    </a:p>
                    <a:p>
                      <a:pPr marL="228600" lvl="0" indent="-228600" algn="l">
                        <a:lnSpc>
                          <a:spcPct val="107000"/>
                        </a:lnSpc>
                        <a:buFont typeface="Montserrat" panose="00000500000000000000" pitchFamily="2" charset="0"/>
                        <a:buChar char="-"/>
                      </a:pPr>
                      <a:r>
                        <a:rPr lang="fr-FR" sz="1800" kern="100" dirty="0">
                          <a:effectLst/>
                          <a:latin typeface="Verdana 2" panose="020B0604020202020204" charset="0"/>
                          <a:cs typeface="Verdana 2" panose="020B0604020202020204" charset="0"/>
                        </a:rPr>
                        <a:t>Consulter d'autres partenaires, experts et parties prenantes pour obtenir leur contribution.</a:t>
                      </a:r>
                      <a:endParaRPr lang="en-BE" sz="1800" kern="100" dirty="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dirty="0">
                          <a:effectLst/>
                          <a:latin typeface="Verdana 2" panose="020B0604020202020204" charset="0"/>
                          <a:cs typeface="Verdana 2" panose="020B0604020202020204" charset="0"/>
                        </a:rPr>
                        <a:t>Préparer un cadre d'atténuation des risques pour la mise en œuvre des actions.</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4159939802"/>
                  </a:ext>
                </a:extLst>
              </a:tr>
              <a:tr h="892534">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Septembre 2025</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Deuxième réunion semestrielle du GTE EC </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r>
                        <a:rPr lang="fr-FR" sz="1800" kern="100">
                          <a:effectLst/>
                          <a:latin typeface="Verdana 2" panose="020B0604020202020204" charset="0"/>
                          <a:cs typeface="Verdana 2" panose="020B0604020202020204" charset="0"/>
                        </a:rPr>
                        <a:t>Informer tous les membres des progrès réalisés au niveau de l'unité EC et des sous-groupes de travail.</a:t>
                      </a:r>
                      <a:endParaRPr lang="en-BE" sz="1800" kern="10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a:effectLst/>
                          <a:latin typeface="Verdana 2" panose="020B0604020202020204" charset="0"/>
                          <a:cs typeface="Verdana 2" panose="020B0604020202020204" charset="0"/>
                        </a:rPr>
                        <a:t>Apporter d'éventuelles modifications au plan de travail.</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3910262316"/>
                  </a:ext>
                </a:extLst>
              </a:tr>
              <a:tr h="675691">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Octobre 2025</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Réunion d'alignement entre l'unité EC et le GTE EC </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r>
                        <a:rPr lang="fr-FR" sz="1800" kern="100" dirty="0">
                          <a:effectLst/>
                          <a:latin typeface="Verdana 2" panose="020B0604020202020204" charset="0"/>
                          <a:cs typeface="Verdana 2" panose="020B0604020202020204" charset="0"/>
                        </a:rPr>
                        <a:t>Rendre compte des progrès réalisés de part et d'autre.</a:t>
                      </a:r>
                      <a:endParaRPr lang="en-BE" sz="1800" kern="100" dirty="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dirty="0">
                          <a:effectLst/>
                          <a:latin typeface="Verdana 2" panose="020B0604020202020204" charset="0"/>
                          <a:cs typeface="Verdana 2" panose="020B0604020202020204" charset="0"/>
                        </a:rPr>
                        <a:t>Aligner les activités stratégiques les unes sur les autres.</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638446632"/>
                  </a:ext>
                </a:extLst>
              </a:tr>
              <a:tr h="1197411">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Entre octobre 2025 et février 2026</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Réunions des sous-groupes de travail</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228600" lvl="0" indent="-228600" algn="l">
                        <a:lnSpc>
                          <a:spcPct val="107000"/>
                        </a:lnSpc>
                        <a:buFont typeface="Montserrat" panose="00000500000000000000" pitchFamily="2" charset="0"/>
                        <a:buChar char="-"/>
                      </a:pPr>
                      <a:r>
                        <a:rPr lang="fr-FR" sz="1800" kern="100">
                          <a:effectLst/>
                          <a:latin typeface="Verdana 2" panose="020B0604020202020204" charset="0"/>
                          <a:cs typeface="Verdana 2" panose="020B0604020202020204" charset="0"/>
                        </a:rPr>
                        <a:t>Commencez à mettre en œuvre des mesures concrètes pour chaque action. </a:t>
                      </a:r>
                      <a:endParaRPr lang="en-BE" sz="1800" kern="100">
                        <a:effectLst/>
                        <a:latin typeface="Verdana 2" panose="020B0604020202020204" charset="0"/>
                        <a:cs typeface="Verdana 2" panose="020B0604020202020204" charset="0"/>
                      </a:endParaRPr>
                    </a:p>
                    <a:p>
                      <a:pPr marL="228600" lvl="0" indent="-228600" algn="l">
                        <a:lnSpc>
                          <a:spcPct val="107000"/>
                        </a:lnSpc>
                        <a:spcAft>
                          <a:spcPts val="600"/>
                        </a:spcAft>
                        <a:buFont typeface="Montserrat" panose="00000500000000000000" pitchFamily="2" charset="0"/>
                        <a:buChar char="-"/>
                      </a:pPr>
                      <a:r>
                        <a:rPr lang="fr-FR" sz="1800" kern="100">
                          <a:effectLst/>
                          <a:latin typeface="Verdana 2" panose="020B0604020202020204" charset="0"/>
                          <a:cs typeface="Verdana 2" panose="020B0604020202020204" charset="0"/>
                        </a:rPr>
                        <a:t>Consulter d'autres partenaires, experts et parties prenantes pour obtenir leur contribution et réaliser des notes conceptuelles à proposer aux bailleurs et autres partenaires financiers.</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3498618191"/>
                  </a:ext>
                </a:extLst>
              </a:tr>
              <a:tr h="316981">
                <a:tc>
                  <a:txBody>
                    <a:bodyPr/>
                    <a:lstStyle/>
                    <a:p>
                      <a:pPr algn="l">
                        <a:lnSpc>
                          <a:spcPct val="107000"/>
                        </a:lnSpc>
                        <a:spcAft>
                          <a:spcPts val="600"/>
                        </a:spcAft>
                      </a:pPr>
                      <a:r>
                        <a:rPr lang="fr-FR" sz="1800" kern="100" dirty="0">
                          <a:effectLst/>
                          <a:latin typeface="Verdana 2" panose="020B0604020202020204" charset="0"/>
                          <a:cs typeface="Verdana 2" panose="020B0604020202020204" charset="0"/>
                        </a:rPr>
                        <a:t>Etc. </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solidFill>
                      <a:schemeClr val="accent5"/>
                    </a:solidFill>
                  </a:tcPr>
                </a:tc>
                <a:tc>
                  <a:txBody>
                    <a:bodyPr/>
                    <a:lstStyle/>
                    <a:p>
                      <a:pPr algn="l">
                        <a:lnSpc>
                          <a:spcPct val="107000"/>
                        </a:lnSpc>
                        <a:spcAft>
                          <a:spcPts val="600"/>
                        </a:spcAft>
                      </a:pPr>
                      <a:r>
                        <a:rPr lang="fr-FR" sz="1800" kern="100">
                          <a:effectLst/>
                          <a:latin typeface="Verdana 2" panose="020B0604020202020204" charset="0"/>
                          <a:cs typeface="Verdana 2" panose="020B0604020202020204" charset="0"/>
                        </a:rPr>
                        <a:t> </a:t>
                      </a:r>
                      <a:endParaRPr lang="en-BE" sz="1800" kern="100">
                        <a:effectLst/>
                        <a:latin typeface="Verdana 2" panose="020B0604020202020204" charset="0"/>
                        <a:ea typeface="Aptos" panose="020B0004020202020204" pitchFamily="34" charset="0"/>
                        <a:cs typeface="Verdana 2" panose="020B0604020202020204" charset="0"/>
                      </a:endParaRPr>
                    </a:p>
                  </a:txBody>
                  <a:tcPr marL="20661" marR="20661" marT="0" marB="0"/>
                </a:tc>
                <a:tc>
                  <a:txBody>
                    <a:bodyPr/>
                    <a:lstStyle/>
                    <a:p>
                      <a:pPr marL="71755" algn="l">
                        <a:lnSpc>
                          <a:spcPct val="107000"/>
                        </a:lnSpc>
                        <a:spcAft>
                          <a:spcPts val="600"/>
                        </a:spcAft>
                      </a:pPr>
                      <a:r>
                        <a:rPr lang="fr-FR" sz="1800" kern="100" dirty="0">
                          <a:effectLst/>
                          <a:latin typeface="Verdana 2" panose="020B0604020202020204" charset="0"/>
                          <a:cs typeface="Verdana 2" panose="020B0604020202020204" charset="0"/>
                        </a:rPr>
                        <a:t> </a:t>
                      </a:r>
                      <a:endParaRPr lang="en-BE" sz="1800" kern="100" dirty="0">
                        <a:effectLst/>
                        <a:latin typeface="Verdana 2" panose="020B0604020202020204" charset="0"/>
                        <a:ea typeface="Aptos" panose="020B0004020202020204" pitchFamily="34" charset="0"/>
                        <a:cs typeface="Verdana 2" panose="020B0604020202020204" charset="0"/>
                      </a:endParaRPr>
                    </a:p>
                  </a:txBody>
                  <a:tcPr marL="20661" marR="20661" marT="0" marB="0"/>
                </a:tc>
                <a:extLst>
                  <a:ext uri="{0D108BD9-81ED-4DB2-BD59-A6C34878D82A}">
                    <a16:rowId xmlns:a16="http://schemas.microsoft.com/office/drawing/2014/main" val="2960031256"/>
                  </a:ext>
                </a:extLst>
              </a:tr>
            </a:tbl>
          </a:graphicData>
        </a:graphic>
      </p:graphicFrame>
      <p:sp>
        <p:nvSpPr>
          <p:cNvPr id="3" name="Freeform 7">
            <a:extLst>
              <a:ext uri="{FF2B5EF4-FFF2-40B4-BE49-F238E27FC236}">
                <a16:creationId xmlns:a16="http://schemas.microsoft.com/office/drawing/2014/main" id="{D368EA0B-1EA1-E5BC-CF0D-F07157F83719}"/>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4B3538F7-610D-C1A5-460D-FAC586EF5B8C}"/>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E1234DC4-5061-6796-E585-DAC383B28995}"/>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4" name="Straight Connector 3">
            <a:extLst>
              <a:ext uri="{FF2B5EF4-FFF2-40B4-BE49-F238E27FC236}">
                <a16:creationId xmlns:a16="http://schemas.microsoft.com/office/drawing/2014/main" id="{59B556E3-C733-1DEE-99A0-82D49766849C}"/>
              </a:ext>
            </a:extLst>
          </p:cNvPr>
          <p:cNvCxnSpPr>
            <a:cxnSpLocks/>
          </p:cNvCxnSpPr>
          <p:nvPr/>
        </p:nvCxnSpPr>
        <p:spPr>
          <a:xfrm>
            <a:off x="1386107" y="11811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B07B48D1-3965-AA76-AD89-47829491E370}"/>
              </a:ext>
            </a:extLst>
          </p:cNvPr>
          <p:cNvSpPr txBox="1">
            <a:spLocks/>
          </p:cNvSpPr>
          <p:nvPr/>
        </p:nvSpPr>
        <p:spPr>
          <a:xfrm>
            <a:off x="887363" y="131134"/>
            <a:ext cx="1455420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b="1" i="1" spc="-97" dirty="0">
                <a:solidFill>
                  <a:srgbClr val="21B0C3"/>
                </a:solidFill>
                <a:latin typeface="Verdana" panose="020B0604030504040204" pitchFamily="34" charset="0"/>
                <a:ea typeface="Verdana" panose="020B0604030504040204" pitchFamily="34" charset="0"/>
                <a:cs typeface="Helvetica World Bold"/>
                <a:sym typeface="Helvetica World Bold"/>
              </a:rPr>
              <a:t>Plan de Travail 2025 du GTE</a:t>
            </a:r>
            <a:endParaRPr lang="fr-BE" dirty="0">
              <a:ea typeface="Calibri"/>
              <a:cs typeface="Calibri"/>
            </a:endParaRPr>
          </a:p>
        </p:txBody>
      </p:sp>
      <p:sp>
        <p:nvSpPr>
          <p:cNvPr id="11" name="TextBox 15">
            <a:extLst>
              <a:ext uri="{FF2B5EF4-FFF2-40B4-BE49-F238E27FC236}">
                <a16:creationId xmlns:a16="http://schemas.microsoft.com/office/drawing/2014/main" id="{75E50432-B52C-0D5B-F2A2-8F5CC02BF83C}"/>
              </a:ext>
            </a:extLst>
          </p:cNvPr>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45</a:t>
            </a:r>
          </a:p>
        </p:txBody>
      </p:sp>
    </p:spTree>
    <p:extLst>
      <p:ext uri="{BB962C8B-B14F-4D97-AF65-F5344CB8AC3E}">
        <p14:creationId xmlns:p14="http://schemas.microsoft.com/office/powerpoint/2010/main" val="1752293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167" b="-15167"/>
              </a:stretch>
            </a:blipFill>
          </p:spPr>
          <p:txBody>
            <a:bodyPr/>
            <a:lstStyle/>
            <a:p>
              <a:endParaRPr lang="LID4096"/>
            </a:p>
          </p:txBody>
        </p:sp>
      </p:grpSp>
      <p:grpSp>
        <p:nvGrpSpPr>
          <p:cNvPr id="4" name="Group 4"/>
          <p:cNvGrpSpPr/>
          <p:nvPr/>
        </p:nvGrpSpPr>
        <p:grpSpPr>
          <a:xfrm>
            <a:off x="0" y="2669524"/>
            <a:ext cx="5784076" cy="3761552"/>
            <a:chOff x="0" y="0"/>
            <a:chExt cx="1523378" cy="990697"/>
          </a:xfrm>
        </p:grpSpPr>
        <p:sp>
          <p:nvSpPr>
            <p:cNvPr id="5" name="Freeform 5"/>
            <p:cNvSpPr/>
            <p:nvPr/>
          </p:nvSpPr>
          <p:spPr>
            <a:xfrm>
              <a:off x="0" y="0"/>
              <a:ext cx="1523378" cy="990697"/>
            </a:xfrm>
            <a:custGeom>
              <a:avLst/>
              <a:gdLst/>
              <a:ahLst/>
              <a:cxnLst/>
              <a:rect l="l" t="t" r="r" b="b"/>
              <a:pathLst>
                <a:path w="1523378" h="990697">
                  <a:moveTo>
                    <a:pt x="6692" y="0"/>
                  </a:moveTo>
                  <a:lnTo>
                    <a:pt x="1516686" y="0"/>
                  </a:lnTo>
                  <a:cubicBezTo>
                    <a:pt x="1520382" y="0"/>
                    <a:pt x="1523378" y="2996"/>
                    <a:pt x="1523378" y="6692"/>
                  </a:cubicBezTo>
                  <a:lnTo>
                    <a:pt x="1523378" y="984004"/>
                  </a:lnTo>
                  <a:cubicBezTo>
                    <a:pt x="1523378" y="987700"/>
                    <a:pt x="1520382" y="990697"/>
                    <a:pt x="1516686" y="990697"/>
                  </a:cubicBezTo>
                  <a:lnTo>
                    <a:pt x="6692" y="990697"/>
                  </a:lnTo>
                  <a:cubicBezTo>
                    <a:pt x="2996" y="990697"/>
                    <a:pt x="0" y="987700"/>
                    <a:pt x="0" y="98400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028797"/>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3503026"/>
            <a:ext cx="5522351" cy="2094548"/>
          </a:xfrm>
          <a:prstGeom prst="rect">
            <a:avLst/>
          </a:prstGeom>
        </p:spPr>
        <p:txBody>
          <a:bodyPr wrap="square" lIns="0" tIns="0" rIns="0" bIns="0" rtlCol="0" anchor="t">
            <a:spAutoFit/>
          </a:bodyPr>
          <a:lstStyle/>
          <a:p>
            <a:pPr algn="ctr">
              <a:lnSpc>
                <a:spcPts val="5599"/>
              </a:lnSpc>
            </a:pPr>
            <a:r>
              <a:rPr lang="en-US" sz="4500" b="1" spc="-95" dirty="0">
                <a:solidFill>
                  <a:srgbClr val="FFFFFF"/>
                </a:solidFill>
                <a:latin typeface="Verdana" panose="020B0604030504040204" pitchFamily="34" charset="0"/>
                <a:ea typeface="Verdana" panose="020B0604030504040204" pitchFamily="34" charset="0"/>
                <a:cs typeface="Helvetica World Bold"/>
                <a:sym typeface="Helvetica World Bold"/>
              </a:rPr>
              <a:t>REMARQUES FINALES ET REMERCIEMENTS</a:t>
            </a:r>
          </a:p>
        </p:txBody>
      </p:sp>
      <p:grpSp>
        <p:nvGrpSpPr>
          <p:cNvPr id="11" name="Group 11"/>
          <p:cNvGrpSpPr/>
          <p:nvPr/>
        </p:nvGrpSpPr>
        <p:grpSpPr>
          <a:xfrm>
            <a:off x="12833801" y="-23867"/>
            <a:ext cx="5454199" cy="4176767"/>
            <a:chOff x="0" y="0"/>
            <a:chExt cx="1436497" cy="1286654"/>
          </a:xfrm>
        </p:grpSpPr>
        <p:sp>
          <p:nvSpPr>
            <p:cNvPr id="12" name="Freeform 12"/>
            <p:cNvSpPr/>
            <p:nvPr/>
          </p:nvSpPr>
          <p:spPr>
            <a:xfrm>
              <a:off x="0" y="0"/>
              <a:ext cx="1436497" cy="1286654"/>
            </a:xfrm>
            <a:custGeom>
              <a:avLst/>
              <a:gdLst/>
              <a:ahLst/>
              <a:cxnLst/>
              <a:rect l="l" t="t" r="r" b="b"/>
              <a:pathLst>
                <a:path w="1436497" h="1286654">
                  <a:moveTo>
                    <a:pt x="7097" y="0"/>
                  </a:moveTo>
                  <a:lnTo>
                    <a:pt x="1429400" y="0"/>
                  </a:lnTo>
                  <a:cubicBezTo>
                    <a:pt x="1433319" y="0"/>
                    <a:pt x="1436497" y="3178"/>
                    <a:pt x="1436497" y="7097"/>
                  </a:cubicBezTo>
                  <a:lnTo>
                    <a:pt x="1436497" y="1279557"/>
                  </a:lnTo>
                  <a:cubicBezTo>
                    <a:pt x="1436497" y="1283477"/>
                    <a:pt x="1433319" y="1286654"/>
                    <a:pt x="1429400" y="1286654"/>
                  </a:cubicBezTo>
                  <a:lnTo>
                    <a:pt x="7097" y="1286654"/>
                  </a:lnTo>
                  <a:cubicBezTo>
                    <a:pt x="3178" y="1286654"/>
                    <a:pt x="0" y="1283477"/>
                    <a:pt x="0" y="1279557"/>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1324754"/>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2952302" y="305199"/>
            <a:ext cx="5224501" cy="3567451"/>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Intervenants</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Caroline TAGWIREYI,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fonctionnaire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principale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chargée de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l'atténuation</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du changement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climatique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Direction de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l'environnement</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durable et de l'économie bleue, CUA</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Nassim OULMANE, </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chef de la Section des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ressources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naturelles, de l’économie verte et de l’économie bleue, Division des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changements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climatiques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de la sécurité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alimentaire</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et des </a:t>
            </a: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ressources</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naturelles, CEA</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fr-FR" sz="14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Gilles RIBOUET, </a:t>
            </a:r>
            <a:r>
              <a:rPr lang="fr-FR"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responsable de la communication de la COI </a:t>
            </a:r>
          </a:p>
          <a:p>
            <a:pPr algn="just">
              <a:lnSpc>
                <a:spcPts val="1960"/>
              </a:lnSpc>
            </a:pPr>
            <a:endPar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endParaRPr>
          </a:p>
          <a:p>
            <a:pPr algn="just">
              <a:lnSpc>
                <a:spcPts val="1960"/>
              </a:lnSpc>
            </a:pPr>
            <a:r>
              <a:rPr lang="en-US" sz="1400" i="1"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 Gilles RIBOUET</a:t>
            </a:r>
          </a:p>
        </p:txBody>
      </p:sp>
      <p:sp>
        <p:nvSpPr>
          <p:cNvPr id="15" name="TextBox 15"/>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46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LID4096"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0180" y="6305001"/>
            <a:ext cx="2920369" cy="2627601"/>
            <a:chOff x="0" y="0"/>
            <a:chExt cx="942400" cy="847924"/>
          </a:xfrm>
        </p:grpSpPr>
        <p:sp>
          <p:nvSpPr>
            <p:cNvPr id="3" name="Freeform 3"/>
            <p:cNvSpPr/>
            <p:nvPr/>
          </p:nvSpPr>
          <p:spPr>
            <a:xfrm>
              <a:off x="0" y="0"/>
              <a:ext cx="942400" cy="847924"/>
            </a:xfrm>
            <a:custGeom>
              <a:avLst/>
              <a:gdLst/>
              <a:ahLst/>
              <a:cxnLst/>
              <a:rect l="l" t="t" r="r" b="b"/>
              <a:pathLst>
                <a:path w="942400" h="847924">
                  <a:moveTo>
                    <a:pt x="13255" y="0"/>
                  </a:moveTo>
                  <a:lnTo>
                    <a:pt x="929145" y="0"/>
                  </a:lnTo>
                  <a:cubicBezTo>
                    <a:pt x="936465" y="0"/>
                    <a:pt x="942400" y="5934"/>
                    <a:pt x="942400" y="13255"/>
                  </a:cubicBezTo>
                  <a:lnTo>
                    <a:pt x="942400" y="834669"/>
                  </a:lnTo>
                  <a:cubicBezTo>
                    <a:pt x="942400" y="841989"/>
                    <a:pt x="936465" y="847924"/>
                    <a:pt x="929145" y="847924"/>
                  </a:cubicBezTo>
                  <a:lnTo>
                    <a:pt x="13255" y="847924"/>
                  </a:lnTo>
                  <a:cubicBezTo>
                    <a:pt x="5934" y="847924"/>
                    <a:pt x="0" y="841989"/>
                    <a:pt x="0" y="834669"/>
                  </a:cubicBezTo>
                  <a:lnTo>
                    <a:pt x="0" y="13255"/>
                  </a:lnTo>
                  <a:cubicBezTo>
                    <a:pt x="0" y="5934"/>
                    <a:pt x="5934" y="0"/>
                    <a:pt x="13255" y="0"/>
                  </a:cubicBezTo>
                  <a:close/>
                </a:path>
              </a:pathLst>
            </a:custGeom>
            <a:solidFill>
              <a:srgbClr val="A3E1E9"/>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 name="TextBox 4"/>
            <p:cNvSpPr txBox="1"/>
            <p:nvPr/>
          </p:nvSpPr>
          <p:spPr>
            <a:xfrm>
              <a:off x="0" y="-38100"/>
              <a:ext cx="942400" cy="88602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5" name="Group 5"/>
          <p:cNvGrpSpPr/>
          <p:nvPr/>
        </p:nvGrpSpPr>
        <p:grpSpPr>
          <a:xfrm>
            <a:off x="7776261" y="6295476"/>
            <a:ext cx="2920369" cy="2637126"/>
            <a:chOff x="0" y="0"/>
            <a:chExt cx="942400" cy="850998"/>
          </a:xfrm>
        </p:grpSpPr>
        <p:sp>
          <p:nvSpPr>
            <p:cNvPr id="6" name="Freeform 6"/>
            <p:cNvSpPr/>
            <p:nvPr/>
          </p:nvSpPr>
          <p:spPr>
            <a:xfrm>
              <a:off x="0" y="0"/>
              <a:ext cx="942400" cy="850998"/>
            </a:xfrm>
            <a:custGeom>
              <a:avLst/>
              <a:gdLst/>
              <a:ahLst/>
              <a:cxnLst/>
              <a:rect l="l" t="t" r="r" b="b"/>
              <a:pathLst>
                <a:path w="942400" h="850998">
                  <a:moveTo>
                    <a:pt x="13255" y="0"/>
                  </a:moveTo>
                  <a:lnTo>
                    <a:pt x="929145" y="0"/>
                  </a:lnTo>
                  <a:cubicBezTo>
                    <a:pt x="936465" y="0"/>
                    <a:pt x="942400" y="5934"/>
                    <a:pt x="942400" y="13255"/>
                  </a:cubicBezTo>
                  <a:lnTo>
                    <a:pt x="942400" y="837743"/>
                  </a:lnTo>
                  <a:cubicBezTo>
                    <a:pt x="942400" y="845063"/>
                    <a:pt x="936465" y="850998"/>
                    <a:pt x="929145" y="850998"/>
                  </a:cubicBezTo>
                  <a:lnTo>
                    <a:pt x="13255" y="850998"/>
                  </a:lnTo>
                  <a:cubicBezTo>
                    <a:pt x="5934" y="850998"/>
                    <a:pt x="0" y="845063"/>
                    <a:pt x="0" y="837743"/>
                  </a:cubicBezTo>
                  <a:lnTo>
                    <a:pt x="0" y="13255"/>
                  </a:lnTo>
                  <a:cubicBezTo>
                    <a:pt x="0" y="5934"/>
                    <a:pt x="5934" y="0"/>
                    <a:pt x="13255" y="0"/>
                  </a:cubicBezTo>
                  <a:close/>
                </a:path>
              </a:pathLst>
            </a:custGeom>
            <a:solidFill>
              <a:srgbClr val="A3E1E9"/>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 name="TextBox 7"/>
            <p:cNvSpPr txBox="1"/>
            <p:nvPr/>
          </p:nvSpPr>
          <p:spPr>
            <a:xfrm>
              <a:off x="0" y="-38100"/>
              <a:ext cx="942400" cy="889098"/>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8" name="Group 8"/>
          <p:cNvGrpSpPr/>
          <p:nvPr/>
        </p:nvGrpSpPr>
        <p:grpSpPr>
          <a:xfrm>
            <a:off x="4647986" y="6305001"/>
            <a:ext cx="2920369" cy="2627601"/>
            <a:chOff x="0" y="0"/>
            <a:chExt cx="942400" cy="847924"/>
          </a:xfrm>
        </p:grpSpPr>
        <p:sp>
          <p:nvSpPr>
            <p:cNvPr id="9" name="Freeform 9"/>
            <p:cNvSpPr/>
            <p:nvPr/>
          </p:nvSpPr>
          <p:spPr>
            <a:xfrm>
              <a:off x="0" y="0"/>
              <a:ext cx="942400" cy="847924"/>
            </a:xfrm>
            <a:custGeom>
              <a:avLst/>
              <a:gdLst/>
              <a:ahLst/>
              <a:cxnLst/>
              <a:rect l="l" t="t" r="r" b="b"/>
              <a:pathLst>
                <a:path w="942400" h="847924">
                  <a:moveTo>
                    <a:pt x="13255" y="0"/>
                  </a:moveTo>
                  <a:lnTo>
                    <a:pt x="929145" y="0"/>
                  </a:lnTo>
                  <a:cubicBezTo>
                    <a:pt x="936465" y="0"/>
                    <a:pt x="942400" y="5934"/>
                    <a:pt x="942400" y="13255"/>
                  </a:cubicBezTo>
                  <a:lnTo>
                    <a:pt x="942400" y="834669"/>
                  </a:lnTo>
                  <a:cubicBezTo>
                    <a:pt x="942400" y="841989"/>
                    <a:pt x="936465" y="847924"/>
                    <a:pt x="929145" y="847924"/>
                  </a:cubicBezTo>
                  <a:lnTo>
                    <a:pt x="13255" y="847924"/>
                  </a:lnTo>
                  <a:cubicBezTo>
                    <a:pt x="5934" y="847924"/>
                    <a:pt x="0" y="841989"/>
                    <a:pt x="0" y="834669"/>
                  </a:cubicBezTo>
                  <a:lnTo>
                    <a:pt x="0" y="13255"/>
                  </a:lnTo>
                  <a:cubicBezTo>
                    <a:pt x="0" y="5934"/>
                    <a:pt x="5934" y="0"/>
                    <a:pt x="13255" y="0"/>
                  </a:cubicBezTo>
                  <a:close/>
                </a:path>
              </a:pathLst>
            </a:custGeom>
            <a:solidFill>
              <a:srgbClr val="A3E1E9"/>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10" name="TextBox 10"/>
            <p:cNvSpPr txBox="1"/>
            <p:nvPr/>
          </p:nvSpPr>
          <p:spPr>
            <a:xfrm>
              <a:off x="0" y="-38100"/>
              <a:ext cx="942400" cy="88602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11" name="Group 11"/>
          <p:cNvGrpSpPr/>
          <p:nvPr/>
        </p:nvGrpSpPr>
        <p:grpSpPr>
          <a:xfrm>
            <a:off x="14099424" y="6295476"/>
            <a:ext cx="2920369" cy="2637126"/>
            <a:chOff x="0" y="0"/>
            <a:chExt cx="942400" cy="850998"/>
          </a:xfrm>
        </p:grpSpPr>
        <p:sp>
          <p:nvSpPr>
            <p:cNvPr id="12" name="Freeform 12"/>
            <p:cNvSpPr/>
            <p:nvPr/>
          </p:nvSpPr>
          <p:spPr>
            <a:xfrm>
              <a:off x="0" y="0"/>
              <a:ext cx="942400" cy="850998"/>
            </a:xfrm>
            <a:custGeom>
              <a:avLst/>
              <a:gdLst/>
              <a:ahLst/>
              <a:cxnLst/>
              <a:rect l="l" t="t" r="r" b="b"/>
              <a:pathLst>
                <a:path w="942400" h="850998">
                  <a:moveTo>
                    <a:pt x="13255" y="0"/>
                  </a:moveTo>
                  <a:lnTo>
                    <a:pt x="929145" y="0"/>
                  </a:lnTo>
                  <a:cubicBezTo>
                    <a:pt x="936465" y="0"/>
                    <a:pt x="942400" y="5934"/>
                    <a:pt x="942400" y="13255"/>
                  </a:cubicBezTo>
                  <a:lnTo>
                    <a:pt x="942400" y="837743"/>
                  </a:lnTo>
                  <a:cubicBezTo>
                    <a:pt x="942400" y="845063"/>
                    <a:pt x="936465" y="850998"/>
                    <a:pt x="929145" y="850998"/>
                  </a:cubicBezTo>
                  <a:lnTo>
                    <a:pt x="13255" y="850998"/>
                  </a:lnTo>
                  <a:cubicBezTo>
                    <a:pt x="5934" y="850998"/>
                    <a:pt x="0" y="845063"/>
                    <a:pt x="0" y="837743"/>
                  </a:cubicBezTo>
                  <a:lnTo>
                    <a:pt x="0" y="13255"/>
                  </a:lnTo>
                  <a:cubicBezTo>
                    <a:pt x="0" y="5934"/>
                    <a:pt x="5934" y="0"/>
                    <a:pt x="13255" y="0"/>
                  </a:cubicBezTo>
                  <a:close/>
                </a:path>
              </a:pathLst>
            </a:custGeom>
            <a:solidFill>
              <a:srgbClr val="A3E1E9"/>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13" name="TextBox 13"/>
            <p:cNvSpPr txBox="1"/>
            <p:nvPr/>
          </p:nvSpPr>
          <p:spPr>
            <a:xfrm>
              <a:off x="0" y="-38100"/>
              <a:ext cx="942400" cy="889098"/>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14" name="Group 14"/>
          <p:cNvGrpSpPr/>
          <p:nvPr/>
        </p:nvGrpSpPr>
        <p:grpSpPr>
          <a:xfrm>
            <a:off x="10971149" y="6295476"/>
            <a:ext cx="2920369" cy="2637126"/>
            <a:chOff x="0" y="0"/>
            <a:chExt cx="942400" cy="850998"/>
          </a:xfrm>
        </p:grpSpPr>
        <p:sp>
          <p:nvSpPr>
            <p:cNvPr id="15" name="Freeform 15"/>
            <p:cNvSpPr/>
            <p:nvPr/>
          </p:nvSpPr>
          <p:spPr>
            <a:xfrm>
              <a:off x="0" y="0"/>
              <a:ext cx="942400" cy="850998"/>
            </a:xfrm>
            <a:custGeom>
              <a:avLst/>
              <a:gdLst/>
              <a:ahLst/>
              <a:cxnLst/>
              <a:rect l="l" t="t" r="r" b="b"/>
              <a:pathLst>
                <a:path w="942400" h="850998">
                  <a:moveTo>
                    <a:pt x="13255" y="0"/>
                  </a:moveTo>
                  <a:lnTo>
                    <a:pt x="929145" y="0"/>
                  </a:lnTo>
                  <a:cubicBezTo>
                    <a:pt x="936465" y="0"/>
                    <a:pt x="942400" y="5934"/>
                    <a:pt x="942400" y="13255"/>
                  </a:cubicBezTo>
                  <a:lnTo>
                    <a:pt x="942400" y="837743"/>
                  </a:lnTo>
                  <a:cubicBezTo>
                    <a:pt x="942400" y="845063"/>
                    <a:pt x="936465" y="850998"/>
                    <a:pt x="929145" y="850998"/>
                  </a:cubicBezTo>
                  <a:lnTo>
                    <a:pt x="13255" y="850998"/>
                  </a:lnTo>
                  <a:cubicBezTo>
                    <a:pt x="5934" y="850998"/>
                    <a:pt x="0" y="845063"/>
                    <a:pt x="0" y="837743"/>
                  </a:cubicBezTo>
                  <a:lnTo>
                    <a:pt x="0" y="13255"/>
                  </a:lnTo>
                  <a:cubicBezTo>
                    <a:pt x="0" y="5934"/>
                    <a:pt x="5934" y="0"/>
                    <a:pt x="13255" y="0"/>
                  </a:cubicBezTo>
                  <a:close/>
                </a:path>
              </a:pathLst>
            </a:custGeom>
            <a:solidFill>
              <a:srgbClr val="A3E1E9"/>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16" name="TextBox 16"/>
            <p:cNvSpPr txBox="1"/>
            <p:nvPr/>
          </p:nvSpPr>
          <p:spPr>
            <a:xfrm>
              <a:off x="0" y="-38100"/>
              <a:ext cx="942400" cy="889098"/>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17" name="TextBox 17"/>
          <p:cNvSpPr txBox="1"/>
          <p:nvPr/>
        </p:nvSpPr>
        <p:spPr>
          <a:xfrm>
            <a:off x="4868516" y="6577829"/>
            <a:ext cx="2533619" cy="2207230"/>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Alexandrino</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Anes</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Mamadu</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Saliu</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Ba</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Iouna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Pillay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Dr. Michele Martin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Dr Tom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Moerenhout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Charlotte de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Fontaubert</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Angelina Schreiner</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Mio Tsunoda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Pierre E BERTHELOT</a:t>
            </a:r>
          </a:p>
        </p:txBody>
      </p:sp>
      <p:sp>
        <p:nvSpPr>
          <p:cNvPr id="18" name="TextBox 18"/>
          <p:cNvSpPr txBox="1"/>
          <p:nvPr/>
        </p:nvSpPr>
        <p:spPr>
          <a:xfrm>
            <a:off x="1705888" y="7172523"/>
            <a:ext cx="2533619" cy="977242"/>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Iolanda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Brites</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Francisco Pacheco Vieira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Mrs. Carole Rigaud</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Shashwat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KOIRALA</a:t>
            </a:r>
          </a:p>
        </p:txBody>
      </p:sp>
      <p:sp>
        <p:nvSpPr>
          <p:cNvPr id="19" name="TextBox 19"/>
          <p:cNvSpPr txBox="1"/>
          <p:nvPr/>
        </p:nvSpPr>
        <p:spPr>
          <a:xfrm>
            <a:off x="7979220" y="6510424"/>
            <a:ext cx="2533619"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Ethel Rodrigues</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Mariama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Chabani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Mihajasoa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Andriamiadana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Maria Evenson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Salima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Jaulim</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TRAORÉ Leyla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Katja Suhr</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Antoine Cahn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Alessia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Rogai</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20" name="TextBox 20"/>
          <p:cNvSpPr txBox="1"/>
          <p:nvPr/>
        </p:nvSpPr>
        <p:spPr>
          <a:xfrm>
            <a:off x="11096855" y="6485490"/>
            <a:ext cx="2533619"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João Lona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Tchedna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Megan Bieber</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Nathalie Sanchez</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Kasterine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Martine Hippolyte</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Raphael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Danglade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Peter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Borkey</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Jérémie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Bonhomme</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Hassim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Pondor</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21" name="TextBox 21"/>
          <p:cNvSpPr txBox="1"/>
          <p:nvPr/>
        </p:nvSpPr>
        <p:spPr>
          <a:xfrm>
            <a:off x="14099424" y="6485490"/>
            <a:ext cx="2910785" cy="2207230"/>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Ibrahim Ali Mohamed</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Bhomeshkumar</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SEETARAM</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Gilbert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Manciet</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Mrs. Lana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Zutelija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Evelyne RAKOTOMANANA</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Faouzia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Abdoulhalik</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Holy RANAIVOZANANY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Gallina Tembo</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Peter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Varndell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p:txBody>
      </p:sp>
      <p:sp>
        <p:nvSpPr>
          <p:cNvPr id="22" name="TextBox 22"/>
          <p:cNvSpPr txBox="1"/>
          <p:nvPr/>
        </p:nvSpPr>
        <p:spPr>
          <a:xfrm rot="-5400000">
            <a:off x="-188714" y="7447956"/>
            <a:ext cx="2888082" cy="352084"/>
          </a:xfrm>
          <a:prstGeom prst="rect">
            <a:avLst/>
          </a:prstGeom>
        </p:spPr>
        <p:txBody>
          <a:bodyPr lIns="0" tIns="0" rIns="0" bIns="0" rtlCol="0" anchor="t">
            <a:spAutoFit/>
          </a:bodyPr>
          <a:lstStyle/>
          <a:p>
            <a:pPr algn="ctr">
              <a:lnSpc>
                <a:spcPts val="3049"/>
              </a:lnSpc>
            </a:pPr>
            <a:r>
              <a:rPr lang="en-US" sz="2178" b="1" spc="-71">
                <a:solidFill>
                  <a:srgbClr val="A3E1E9"/>
                </a:solidFill>
                <a:latin typeface="Verdana 2" panose="020B0604020202020204" charset="0"/>
                <a:ea typeface="Verdana 2" panose="020B0604020202020204" charset="0"/>
                <a:cs typeface="Verdana 2" panose="020B0604020202020204" charset="0"/>
                <a:sym typeface="Helvetica World Bold"/>
              </a:rPr>
              <a:t>En ligne</a:t>
            </a:r>
          </a:p>
        </p:txBody>
      </p:sp>
      <p:grpSp>
        <p:nvGrpSpPr>
          <p:cNvPr id="23" name="Group 23"/>
          <p:cNvGrpSpPr/>
          <p:nvPr/>
        </p:nvGrpSpPr>
        <p:grpSpPr>
          <a:xfrm>
            <a:off x="1529764" y="3461428"/>
            <a:ext cx="2920369" cy="2877142"/>
            <a:chOff x="0" y="0"/>
            <a:chExt cx="942400" cy="928450"/>
          </a:xfrm>
        </p:grpSpPr>
        <p:sp>
          <p:nvSpPr>
            <p:cNvPr id="24" name="Freeform 24"/>
            <p:cNvSpPr/>
            <p:nvPr/>
          </p:nvSpPr>
          <p:spPr>
            <a:xfrm>
              <a:off x="0" y="0"/>
              <a:ext cx="942400" cy="928450"/>
            </a:xfrm>
            <a:custGeom>
              <a:avLst/>
              <a:gdLst/>
              <a:ahLst/>
              <a:cxnLst/>
              <a:rect l="l" t="t" r="r" b="b"/>
              <a:pathLst>
                <a:path w="942400" h="928450">
                  <a:moveTo>
                    <a:pt x="13255" y="0"/>
                  </a:moveTo>
                  <a:lnTo>
                    <a:pt x="929145" y="0"/>
                  </a:lnTo>
                  <a:cubicBezTo>
                    <a:pt x="936465" y="0"/>
                    <a:pt x="942400" y="5934"/>
                    <a:pt x="942400" y="13255"/>
                  </a:cubicBezTo>
                  <a:lnTo>
                    <a:pt x="942400" y="915195"/>
                  </a:lnTo>
                  <a:cubicBezTo>
                    <a:pt x="942400" y="922516"/>
                    <a:pt x="936465" y="928450"/>
                    <a:pt x="929145" y="928450"/>
                  </a:cubicBezTo>
                  <a:lnTo>
                    <a:pt x="13255" y="928450"/>
                  </a:lnTo>
                  <a:cubicBezTo>
                    <a:pt x="5934" y="928450"/>
                    <a:pt x="0" y="922516"/>
                    <a:pt x="0" y="915195"/>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25" name="TextBox 25"/>
            <p:cNvSpPr txBox="1"/>
            <p:nvPr/>
          </p:nvSpPr>
          <p:spPr>
            <a:xfrm>
              <a:off x="0" y="-38100"/>
              <a:ext cx="942400" cy="966550"/>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26" name="Group 26"/>
          <p:cNvGrpSpPr/>
          <p:nvPr/>
        </p:nvGrpSpPr>
        <p:grpSpPr>
          <a:xfrm>
            <a:off x="1529764" y="1740727"/>
            <a:ext cx="2920369" cy="1436149"/>
            <a:chOff x="0" y="0"/>
            <a:chExt cx="942400" cy="463444"/>
          </a:xfrm>
        </p:grpSpPr>
        <p:sp>
          <p:nvSpPr>
            <p:cNvPr id="27" name="Freeform 27"/>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28" name="TextBox 28"/>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29" name="Freeform 29"/>
          <p:cNvSpPr/>
          <p:nvPr/>
        </p:nvSpPr>
        <p:spPr>
          <a:xfrm>
            <a:off x="2951117" y="1812869"/>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30" name="Group 30"/>
          <p:cNvGrpSpPr/>
          <p:nvPr/>
        </p:nvGrpSpPr>
        <p:grpSpPr>
          <a:xfrm>
            <a:off x="1529764" y="2891246"/>
            <a:ext cx="2920369" cy="570182"/>
            <a:chOff x="0" y="0"/>
            <a:chExt cx="942400" cy="183997"/>
          </a:xfrm>
        </p:grpSpPr>
        <p:sp>
          <p:nvSpPr>
            <p:cNvPr id="31" name="Freeform 31"/>
            <p:cNvSpPr/>
            <p:nvPr/>
          </p:nvSpPr>
          <p:spPr>
            <a:xfrm>
              <a:off x="0" y="0"/>
              <a:ext cx="942400" cy="183997"/>
            </a:xfrm>
            <a:custGeom>
              <a:avLst/>
              <a:gdLst/>
              <a:ahLst/>
              <a:cxnLst/>
              <a:rect l="l" t="t" r="r" b="b"/>
              <a:pathLst>
                <a:path w="942400" h="183997">
                  <a:moveTo>
                    <a:pt x="0" y="0"/>
                  </a:moveTo>
                  <a:lnTo>
                    <a:pt x="942400" y="0"/>
                  </a:lnTo>
                  <a:lnTo>
                    <a:pt x="942400" y="183997"/>
                  </a:lnTo>
                  <a:lnTo>
                    <a:pt x="0" y="183997"/>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2" name="TextBox 32"/>
            <p:cNvSpPr txBox="1"/>
            <p:nvPr/>
          </p:nvSpPr>
          <p:spPr>
            <a:xfrm>
              <a:off x="0" y="-38100"/>
              <a:ext cx="942400" cy="222097"/>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33" name="Group 33"/>
          <p:cNvGrpSpPr/>
          <p:nvPr/>
        </p:nvGrpSpPr>
        <p:grpSpPr>
          <a:xfrm>
            <a:off x="7785846" y="3325246"/>
            <a:ext cx="2920369" cy="3013324"/>
            <a:chOff x="0" y="0"/>
            <a:chExt cx="942400" cy="972396"/>
          </a:xfrm>
        </p:grpSpPr>
        <p:sp>
          <p:nvSpPr>
            <p:cNvPr id="34" name="Freeform 34"/>
            <p:cNvSpPr/>
            <p:nvPr/>
          </p:nvSpPr>
          <p:spPr>
            <a:xfrm>
              <a:off x="0" y="0"/>
              <a:ext cx="942400" cy="972396"/>
            </a:xfrm>
            <a:custGeom>
              <a:avLst/>
              <a:gdLst/>
              <a:ahLst/>
              <a:cxnLst/>
              <a:rect l="l" t="t" r="r" b="b"/>
              <a:pathLst>
                <a:path w="942400" h="972396">
                  <a:moveTo>
                    <a:pt x="13255" y="0"/>
                  </a:moveTo>
                  <a:lnTo>
                    <a:pt x="929145" y="0"/>
                  </a:lnTo>
                  <a:cubicBezTo>
                    <a:pt x="936465" y="0"/>
                    <a:pt x="942400" y="5934"/>
                    <a:pt x="942400" y="13255"/>
                  </a:cubicBezTo>
                  <a:lnTo>
                    <a:pt x="942400" y="959141"/>
                  </a:lnTo>
                  <a:cubicBezTo>
                    <a:pt x="942400" y="966462"/>
                    <a:pt x="936465" y="972396"/>
                    <a:pt x="929145" y="972396"/>
                  </a:cubicBezTo>
                  <a:lnTo>
                    <a:pt x="13255" y="972396"/>
                  </a:lnTo>
                  <a:cubicBezTo>
                    <a:pt x="5934" y="972396"/>
                    <a:pt x="0" y="966462"/>
                    <a:pt x="0" y="959141"/>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5" name="TextBox 35"/>
            <p:cNvSpPr txBox="1"/>
            <p:nvPr/>
          </p:nvSpPr>
          <p:spPr>
            <a:xfrm>
              <a:off x="0" y="-38100"/>
              <a:ext cx="942400" cy="1010496"/>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36" name="Group 36"/>
          <p:cNvGrpSpPr/>
          <p:nvPr/>
        </p:nvGrpSpPr>
        <p:grpSpPr>
          <a:xfrm>
            <a:off x="7785846" y="1747175"/>
            <a:ext cx="2920369" cy="1436149"/>
            <a:chOff x="0" y="0"/>
            <a:chExt cx="942400" cy="463444"/>
          </a:xfrm>
        </p:grpSpPr>
        <p:sp>
          <p:nvSpPr>
            <p:cNvPr id="37" name="Freeform 37"/>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38" name="TextBox 38"/>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39" name="Freeform 39"/>
          <p:cNvSpPr/>
          <p:nvPr/>
        </p:nvSpPr>
        <p:spPr>
          <a:xfrm>
            <a:off x="9136498" y="1790475"/>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40" name="Group 40"/>
          <p:cNvGrpSpPr/>
          <p:nvPr/>
        </p:nvGrpSpPr>
        <p:grpSpPr>
          <a:xfrm>
            <a:off x="7785846" y="2897694"/>
            <a:ext cx="2920369" cy="563734"/>
            <a:chOff x="0" y="0"/>
            <a:chExt cx="942400" cy="181916"/>
          </a:xfrm>
        </p:grpSpPr>
        <p:sp>
          <p:nvSpPr>
            <p:cNvPr id="41" name="Freeform 41"/>
            <p:cNvSpPr/>
            <p:nvPr/>
          </p:nvSpPr>
          <p:spPr>
            <a:xfrm>
              <a:off x="0" y="0"/>
              <a:ext cx="942400" cy="181916"/>
            </a:xfrm>
            <a:custGeom>
              <a:avLst/>
              <a:gdLst/>
              <a:ahLst/>
              <a:cxnLst/>
              <a:rect l="l" t="t" r="r" b="b"/>
              <a:pathLst>
                <a:path w="942400" h="181916">
                  <a:moveTo>
                    <a:pt x="0" y="0"/>
                  </a:moveTo>
                  <a:lnTo>
                    <a:pt x="942400" y="0"/>
                  </a:lnTo>
                  <a:lnTo>
                    <a:pt x="942400" y="181916"/>
                  </a:lnTo>
                  <a:lnTo>
                    <a:pt x="0" y="181916"/>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2" name="TextBox 42"/>
            <p:cNvSpPr txBox="1"/>
            <p:nvPr/>
          </p:nvSpPr>
          <p:spPr>
            <a:xfrm>
              <a:off x="0" y="-38100"/>
              <a:ext cx="942400" cy="220016"/>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43" name="Group 43"/>
          <p:cNvGrpSpPr/>
          <p:nvPr/>
        </p:nvGrpSpPr>
        <p:grpSpPr>
          <a:xfrm>
            <a:off x="4657571" y="3461428"/>
            <a:ext cx="2920369" cy="2877142"/>
            <a:chOff x="0" y="0"/>
            <a:chExt cx="942400" cy="928450"/>
          </a:xfrm>
        </p:grpSpPr>
        <p:sp>
          <p:nvSpPr>
            <p:cNvPr id="44" name="Freeform 44"/>
            <p:cNvSpPr/>
            <p:nvPr/>
          </p:nvSpPr>
          <p:spPr>
            <a:xfrm>
              <a:off x="0" y="0"/>
              <a:ext cx="942400" cy="928450"/>
            </a:xfrm>
            <a:custGeom>
              <a:avLst/>
              <a:gdLst/>
              <a:ahLst/>
              <a:cxnLst/>
              <a:rect l="l" t="t" r="r" b="b"/>
              <a:pathLst>
                <a:path w="942400" h="928450">
                  <a:moveTo>
                    <a:pt x="13255" y="0"/>
                  </a:moveTo>
                  <a:lnTo>
                    <a:pt x="929145" y="0"/>
                  </a:lnTo>
                  <a:cubicBezTo>
                    <a:pt x="936465" y="0"/>
                    <a:pt x="942400" y="5934"/>
                    <a:pt x="942400" y="13255"/>
                  </a:cubicBezTo>
                  <a:lnTo>
                    <a:pt x="942400" y="915195"/>
                  </a:lnTo>
                  <a:cubicBezTo>
                    <a:pt x="942400" y="922516"/>
                    <a:pt x="936465" y="928450"/>
                    <a:pt x="929145" y="928450"/>
                  </a:cubicBezTo>
                  <a:lnTo>
                    <a:pt x="13255" y="928450"/>
                  </a:lnTo>
                  <a:cubicBezTo>
                    <a:pt x="5934" y="928450"/>
                    <a:pt x="0" y="922516"/>
                    <a:pt x="0" y="915195"/>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5" name="TextBox 45"/>
            <p:cNvSpPr txBox="1"/>
            <p:nvPr/>
          </p:nvSpPr>
          <p:spPr>
            <a:xfrm>
              <a:off x="0" y="-38100"/>
              <a:ext cx="942400" cy="966550"/>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46" name="Group 46"/>
          <p:cNvGrpSpPr/>
          <p:nvPr/>
        </p:nvGrpSpPr>
        <p:grpSpPr>
          <a:xfrm>
            <a:off x="4657571" y="1740727"/>
            <a:ext cx="2920369" cy="1436149"/>
            <a:chOff x="0" y="0"/>
            <a:chExt cx="942400" cy="463444"/>
          </a:xfrm>
        </p:grpSpPr>
        <p:sp>
          <p:nvSpPr>
            <p:cNvPr id="47" name="Freeform 47"/>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48" name="TextBox 48"/>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49" name="Freeform 49"/>
          <p:cNvSpPr/>
          <p:nvPr/>
        </p:nvSpPr>
        <p:spPr>
          <a:xfrm>
            <a:off x="6017808" y="1806585"/>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50" name="Group 50"/>
          <p:cNvGrpSpPr/>
          <p:nvPr/>
        </p:nvGrpSpPr>
        <p:grpSpPr>
          <a:xfrm>
            <a:off x="4657571" y="2891246"/>
            <a:ext cx="2920369" cy="570182"/>
            <a:chOff x="0" y="0"/>
            <a:chExt cx="942400" cy="183997"/>
          </a:xfrm>
        </p:grpSpPr>
        <p:sp>
          <p:nvSpPr>
            <p:cNvPr id="51" name="Freeform 51"/>
            <p:cNvSpPr/>
            <p:nvPr/>
          </p:nvSpPr>
          <p:spPr>
            <a:xfrm>
              <a:off x="0" y="0"/>
              <a:ext cx="942400" cy="183997"/>
            </a:xfrm>
            <a:custGeom>
              <a:avLst/>
              <a:gdLst/>
              <a:ahLst/>
              <a:cxnLst/>
              <a:rect l="l" t="t" r="r" b="b"/>
              <a:pathLst>
                <a:path w="942400" h="183997">
                  <a:moveTo>
                    <a:pt x="0" y="0"/>
                  </a:moveTo>
                  <a:lnTo>
                    <a:pt x="942400" y="0"/>
                  </a:lnTo>
                  <a:lnTo>
                    <a:pt x="942400" y="183997"/>
                  </a:lnTo>
                  <a:lnTo>
                    <a:pt x="0" y="183997"/>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52" name="TextBox 52"/>
            <p:cNvSpPr txBox="1"/>
            <p:nvPr/>
          </p:nvSpPr>
          <p:spPr>
            <a:xfrm>
              <a:off x="0" y="-38100"/>
              <a:ext cx="942400" cy="222097"/>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53" name="Group 53"/>
          <p:cNvGrpSpPr/>
          <p:nvPr/>
        </p:nvGrpSpPr>
        <p:grpSpPr>
          <a:xfrm>
            <a:off x="17773650" y="-42358"/>
            <a:ext cx="556708" cy="556708"/>
            <a:chOff x="0" y="0"/>
            <a:chExt cx="812800" cy="812800"/>
          </a:xfrm>
        </p:grpSpPr>
        <p:sp>
          <p:nvSpPr>
            <p:cNvPr id="54" name="Freeform 54"/>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55" name="TextBox 55"/>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grpSp>
        <p:nvGrpSpPr>
          <p:cNvPr id="56" name="Group 56"/>
          <p:cNvGrpSpPr/>
          <p:nvPr/>
        </p:nvGrpSpPr>
        <p:grpSpPr>
          <a:xfrm>
            <a:off x="-42358" y="-42358"/>
            <a:ext cx="556708" cy="556708"/>
            <a:chOff x="0" y="0"/>
            <a:chExt cx="812800" cy="812800"/>
          </a:xfrm>
        </p:grpSpPr>
        <p:sp>
          <p:nvSpPr>
            <p:cNvPr id="57" name="Freeform 57"/>
            <p:cNvSpPr/>
            <p:nvPr/>
          </p:nvSpPr>
          <p:spPr>
            <a:xfrm>
              <a:off x="0" y="0"/>
              <a:ext cx="812800" cy="812800"/>
            </a:xfrm>
            <a:custGeom>
              <a:avLst/>
              <a:gdLst/>
              <a:ahLst/>
              <a:cxnLst/>
              <a:rect l="l" t="t" r="r" b="b"/>
              <a:pathLst>
                <a:path w="812800" h="812800">
                  <a:moveTo>
                    <a:pt x="69533" y="0"/>
                  </a:moveTo>
                  <a:lnTo>
                    <a:pt x="743267" y="0"/>
                  </a:lnTo>
                  <a:cubicBezTo>
                    <a:pt x="761708" y="0"/>
                    <a:pt x="779394" y="7326"/>
                    <a:pt x="792434" y="20366"/>
                  </a:cubicBezTo>
                  <a:cubicBezTo>
                    <a:pt x="805474" y="33406"/>
                    <a:pt x="812800" y="51092"/>
                    <a:pt x="812800" y="69533"/>
                  </a:cubicBezTo>
                  <a:lnTo>
                    <a:pt x="812800" y="743267"/>
                  </a:lnTo>
                  <a:cubicBezTo>
                    <a:pt x="812800" y="761708"/>
                    <a:pt x="805474" y="779394"/>
                    <a:pt x="792434" y="792434"/>
                  </a:cubicBezTo>
                  <a:cubicBezTo>
                    <a:pt x="779394" y="805474"/>
                    <a:pt x="761708" y="812800"/>
                    <a:pt x="743267" y="812800"/>
                  </a:cubicBezTo>
                  <a:lnTo>
                    <a:pt x="69533" y="812800"/>
                  </a:lnTo>
                  <a:cubicBezTo>
                    <a:pt x="51092" y="812800"/>
                    <a:pt x="33406" y="805474"/>
                    <a:pt x="20366" y="792434"/>
                  </a:cubicBezTo>
                  <a:cubicBezTo>
                    <a:pt x="7326" y="779394"/>
                    <a:pt x="0" y="761708"/>
                    <a:pt x="0" y="743267"/>
                  </a:cubicBezTo>
                  <a:lnTo>
                    <a:pt x="0" y="69533"/>
                  </a:lnTo>
                  <a:cubicBezTo>
                    <a:pt x="0" y="51092"/>
                    <a:pt x="7326" y="33406"/>
                    <a:pt x="20366" y="20366"/>
                  </a:cubicBezTo>
                  <a:cubicBezTo>
                    <a:pt x="33406" y="7326"/>
                    <a:pt x="51092" y="0"/>
                    <a:pt x="69533" y="0"/>
                  </a:cubicBezTo>
                  <a:close/>
                </a:path>
              </a:pathLst>
            </a:custGeom>
            <a:solidFill>
              <a:srgbClr val="21B0C3"/>
            </a:solidFill>
          </p:spPr>
          <p:txBody>
            <a:bodyPr/>
            <a:lstStyle/>
            <a:p>
              <a:endParaRPr lang="LID4096"/>
            </a:p>
          </p:txBody>
        </p:sp>
        <p:sp>
          <p:nvSpPr>
            <p:cNvPr id="58" name="TextBox 58"/>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59" name="TextBox 59"/>
          <p:cNvSpPr txBox="1"/>
          <p:nvPr/>
        </p:nvSpPr>
        <p:spPr>
          <a:xfrm>
            <a:off x="1838262" y="2645074"/>
            <a:ext cx="2303374" cy="416268"/>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OBLIGATIONS BLEUES RÉGIONALES</a:t>
            </a:r>
          </a:p>
        </p:txBody>
      </p:sp>
      <p:sp>
        <p:nvSpPr>
          <p:cNvPr id="60" name="TextBox 60"/>
          <p:cNvSpPr txBox="1"/>
          <p:nvPr/>
        </p:nvSpPr>
        <p:spPr>
          <a:xfrm>
            <a:off x="1899377" y="2124146"/>
            <a:ext cx="2303374" cy="223331"/>
          </a:xfrm>
          <a:prstGeom prst="rect">
            <a:avLst/>
          </a:prstGeom>
        </p:spPr>
        <p:txBody>
          <a:bodyPr lIns="0" tIns="0" rIns="0" bIns="0" rtlCol="0" anchor="t">
            <a:spAutoFit/>
          </a:bodyPr>
          <a:lstStyle/>
          <a:p>
            <a:pPr algn="ctr">
              <a:lnSpc>
                <a:spcPts val="1946"/>
              </a:lnSpc>
            </a:pPr>
            <a:r>
              <a:rPr lang="en-US" sz="1390" i="1">
                <a:solidFill>
                  <a:srgbClr val="FFFFFF"/>
                </a:solidFill>
                <a:latin typeface="Verdana 2" panose="020B0604020202020204" charset="0"/>
                <a:ea typeface="Verdana 2" panose="020B0604020202020204" charset="0"/>
                <a:cs typeface="Verdana 2" panose="020B0604020202020204" charset="0"/>
                <a:sym typeface="Helvetica World Italics"/>
              </a:rPr>
              <a:t>GROUPE 1</a:t>
            </a:r>
          </a:p>
        </p:txBody>
      </p:sp>
      <p:sp>
        <p:nvSpPr>
          <p:cNvPr id="61" name="TextBox 61"/>
          <p:cNvSpPr txBox="1"/>
          <p:nvPr/>
        </p:nvSpPr>
        <p:spPr>
          <a:xfrm>
            <a:off x="7804894" y="2436864"/>
            <a:ext cx="2891737" cy="881934"/>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FONDS RÉGIONAL POUR L’ÉCONOMIE BLEUE ET CIRCULAIRE (FINANCEMENTS MIXTES, SUBVENTIONS ET GARANTIES)</a:t>
            </a:r>
          </a:p>
        </p:txBody>
      </p:sp>
      <p:sp>
        <p:nvSpPr>
          <p:cNvPr id="62" name="TextBox 62"/>
          <p:cNvSpPr txBox="1"/>
          <p:nvPr/>
        </p:nvSpPr>
        <p:spPr>
          <a:xfrm>
            <a:off x="8057052" y="2124146"/>
            <a:ext cx="2303374" cy="223331"/>
          </a:xfrm>
          <a:prstGeom prst="rect">
            <a:avLst/>
          </a:prstGeom>
        </p:spPr>
        <p:txBody>
          <a:bodyPr lIns="0" tIns="0" rIns="0" bIns="0" rtlCol="0" anchor="t">
            <a:spAutoFit/>
          </a:bodyPr>
          <a:lstStyle/>
          <a:p>
            <a:pPr algn="ctr">
              <a:lnSpc>
                <a:spcPts val="1946"/>
              </a:lnSpc>
            </a:pPr>
            <a:r>
              <a:rPr lang="en-US" sz="1390" i="1" dirty="0">
                <a:solidFill>
                  <a:srgbClr val="FFFFFF"/>
                </a:solidFill>
                <a:latin typeface="Verdana 2" panose="020B0604020202020204" charset="0"/>
                <a:ea typeface="Verdana 2" panose="020B0604020202020204" charset="0"/>
                <a:cs typeface="Verdana 2" panose="020B0604020202020204" charset="0"/>
                <a:sym typeface="Helvetica World Italics"/>
              </a:rPr>
              <a:t>GROUPE </a:t>
            </a:r>
            <a:r>
              <a:rPr lang="en-US" sz="1390" dirty="0">
                <a:solidFill>
                  <a:srgbClr val="FFFFFF"/>
                </a:solidFill>
                <a:latin typeface="Verdana 2" panose="020B0604020202020204" charset="0"/>
                <a:ea typeface="Verdana 2" panose="020B0604020202020204" charset="0"/>
                <a:cs typeface="Verdana 2" panose="020B0604020202020204" charset="0"/>
                <a:sym typeface="Helvetica World"/>
              </a:rPr>
              <a:t>3</a:t>
            </a:r>
          </a:p>
        </p:txBody>
      </p:sp>
      <p:sp>
        <p:nvSpPr>
          <p:cNvPr id="63" name="TextBox 63"/>
          <p:cNvSpPr txBox="1"/>
          <p:nvPr/>
        </p:nvSpPr>
        <p:spPr>
          <a:xfrm>
            <a:off x="4784379" y="2469489"/>
            <a:ext cx="2701894" cy="881934"/>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FACILITÉS RÉGIONALES POUR LES PPP, ACCORDS DE CONVERSION DE DETTES CONTRE LA NATURE ET MOBILISATION DE FONDS</a:t>
            </a:r>
          </a:p>
        </p:txBody>
      </p:sp>
      <p:sp>
        <p:nvSpPr>
          <p:cNvPr id="64" name="TextBox 64"/>
          <p:cNvSpPr txBox="1"/>
          <p:nvPr/>
        </p:nvSpPr>
        <p:spPr>
          <a:xfrm>
            <a:off x="4966069" y="2124146"/>
            <a:ext cx="2303374" cy="223331"/>
          </a:xfrm>
          <a:prstGeom prst="rect">
            <a:avLst/>
          </a:prstGeom>
        </p:spPr>
        <p:txBody>
          <a:bodyPr lIns="0" tIns="0" rIns="0" bIns="0" rtlCol="0" anchor="t">
            <a:spAutoFit/>
          </a:bodyPr>
          <a:lstStyle/>
          <a:p>
            <a:pPr algn="ctr">
              <a:lnSpc>
                <a:spcPts val="1946"/>
              </a:lnSpc>
            </a:pPr>
            <a:r>
              <a:rPr lang="en-US" sz="1390" i="1" dirty="0">
                <a:solidFill>
                  <a:srgbClr val="FFFFFF"/>
                </a:solidFill>
                <a:latin typeface="Verdana 2" panose="020B0604020202020204" charset="0"/>
                <a:ea typeface="Verdana 2" panose="020B0604020202020204" charset="0"/>
                <a:cs typeface="Verdana 2" panose="020B0604020202020204" charset="0"/>
                <a:sym typeface="Helvetica World Italics"/>
              </a:rPr>
              <a:t>GROUPE 2 </a:t>
            </a:r>
          </a:p>
        </p:txBody>
      </p:sp>
      <p:sp>
        <p:nvSpPr>
          <p:cNvPr id="65" name="TextBox 65"/>
          <p:cNvSpPr txBox="1"/>
          <p:nvPr/>
        </p:nvSpPr>
        <p:spPr>
          <a:xfrm>
            <a:off x="444193" y="285764"/>
            <a:ext cx="17259300" cy="1192699"/>
          </a:xfrm>
          <a:prstGeom prst="rect">
            <a:avLst/>
          </a:prstGeom>
        </p:spPr>
        <p:txBody>
          <a:bodyPr wrap="square" lIns="0" tIns="0" rIns="0" bIns="0" rtlCol="0" anchor="t">
            <a:spAutoFit/>
          </a:bodyPr>
          <a:lstStyle/>
          <a:p>
            <a:pPr algn="ctr">
              <a:lnSpc>
                <a:spcPts val="4900"/>
              </a:lnSpc>
            </a:pP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Répartition</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des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groupes</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 Plan de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mobilisation</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des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ressources</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et le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mécanisme</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de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financement</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innovant pour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l'économie</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bleue</a:t>
            </a:r>
            <a:r>
              <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rPr>
              <a:t> et </a:t>
            </a:r>
            <a:r>
              <a:rPr lang="en-US" sz="3500" b="1" spc="-115" dirty="0" err="1">
                <a:solidFill>
                  <a:srgbClr val="21B0C3"/>
                </a:solidFill>
                <a:latin typeface="Verdana" panose="020B0604030504040204" pitchFamily="34" charset="0"/>
                <a:ea typeface="Verdana" panose="020B0604030504040204" pitchFamily="34" charset="0"/>
                <a:cs typeface="Helvetica World Bold"/>
                <a:sym typeface="Helvetica World Bold"/>
              </a:rPr>
              <a:t>circulaire</a:t>
            </a:r>
            <a:endParaRPr lang="en-US" sz="3500" b="1" spc="-115" dirty="0">
              <a:solidFill>
                <a:srgbClr val="21B0C3"/>
              </a:solidFill>
              <a:latin typeface="Verdana" panose="020B0604030504040204" pitchFamily="34" charset="0"/>
              <a:ea typeface="Verdana" panose="020B0604030504040204" pitchFamily="34" charset="0"/>
              <a:cs typeface="Helvetica World Bold"/>
              <a:sym typeface="Helvetica World Bold"/>
            </a:endParaRPr>
          </a:p>
        </p:txBody>
      </p:sp>
      <p:grpSp>
        <p:nvGrpSpPr>
          <p:cNvPr id="66" name="Group 66"/>
          <p:cNvGrpSpPr/>
          <p:nvPr/>
        </p:nvGrpSpPr>
        <p:grpSpPr>
          <a:xfrm>
            <a:off x="14109009" y="3328078"/>
            <a:ext cx="2920369" cy="3010492"/>
            <a:chOff x="0" y="0"/>
            <a:chExt cx="942400" cy="971482"/>
          </a:xfrm>
        </p:grpSpPr>
        <p:sp>
          <p:nvSpPr>
            <p:cNvPr id="67" name="Freeform 67"/>
            <p:cNvSpPr/>
            <p:nvPr/>
          </p:nvSpPr>
          <p:spPr>
            <a:xfrm>
              <a:off x="0" y="0"/>
              <a:ext cx="942400" cy="971482"/>
            </a:xfrm>
            <a:custGeom>
              <a:avLst/>
              <a:gdLst/>
              <a:ahLst/>
              <a:cxnLst/>
              <a:rect l="l" t="t" r="r" b="b"/>
              <a:pathLst>
                <a:path w="942400" h="971482">
                  <a:moveTo>
                    <a:pt x="13255" y="0"/>
                  </a:moveTo>
                  <a:lnTo>
                    <a:pt x="929145" y="0"/>
                  </a:lnTo>
                  <a:cubicBezTo>
                    <a:pt x="936465" y="0"/>
                    <a:pt x="942400" y="5934"/>
                    <a:pt x="942400" y="13255"/>
                  </a:cubicBezTo>
                  <a:lnTo>
                    <a:pt x="942400" y="958227"/>
                  </a:lnTo>
                  <a:cubicBezTo>
                    <a:pt x="942400" y="965548"/>
                    <a:pt x="936465" y="971482"/>
                    <a:pt x="929145" y="971482"/>
                  </a:cubicBezTo>
                  <a:lnTo>
                    <a:pt x="13255" y="971482"/>
                  </a:lnTo>
                  <a:cubicBezTo>
                    <a:pt x="5934" y="971482"/>
                    <a:pt x="0" y="965548"/>
                    <a:pt x="0" y="958227"/>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68" name="TextBox 68"/>
            <p:cNvSpPr txBox="1"/>
            <p:nvPr/>
          </p:nvSpPr>
          <p:spPr>
            <a:xfrm>
              <a:off x="0" y="-38100"/>
              <a:ext cx="942400" cy="1009582"/>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69" name="Group 69"/>
          <p:cNvGrpSpPr/>
          <p:nvPr/>
        </p:nvGrpSpPr>
        <p:grpSpPr>
          <a:xfrm>
            <a:off x="14109009" y="1753623"/>
            <a:ext cx="2920369" cy="1436149"/>
            <a:chOff x="0" y="0"/>
            <a:chExt cx="942400" cy="463444"/>
          </a:xfrm>
        </p:grpSpPr>
        <p:sp>
          <p:nvSpPr>
            <p:cNvPr id="70" name="Freeform 70"/>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1" name="TextBox 71"/>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72" name="Freeform 72"/>
          <p:cNvSpPr/>
          <p:nvPr/>
        </p:nvSpPr>
        <p:spPr>
          <a:xfrm>
            <a:off x="15454869" y="1855614"/>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73" name="Group 73"/>
          <p:cNvGrpSpPr/>
          <p:nvPr/>
        </p:nvGrpSpPr>
        <p:grpSpPr>
          <a:xfrm>
            <a:off x="14109009" y="2904142"/>
            <a:ext cx="2920369" cy="557286"/>
            <a:chOff x="0" y="0"/>
            <a:chExt cx="942400" cy="179836"/>
          </a:xfrm>
        </p:grpSpPr>
        <p:sp>
          <p:nvSpPr>
            <p:cNvPr id="74" name="Freeform 74"/>
            <p:cNvSpPr/>
            <p:nvPr/>
          </p:nvSpPr>
          <p:spPr>
            <a:xfrm>
              <a:off x="0" y="0"/>
              <a:ext cx="942400" cy="179836"/>
            </a:xfrm>
            <a:custGeom>
              <a:avLst/>
              <a:gdLst/>
              <a:ahLst/>
              <a:cxnLst/>
              <a:rect l="l" t="t" r="r" b="b"/>
              <a:pathLst>
                <a:path w="942400" h="179836">
                  <a:moveTo>
                    <a:pt x="0" y="0"/>
                  </a:moveTo>
                  <a:lnTo>
                    <a:pt x="942400" y="0"/>
                  </a:lnTo>
                  <a:lnTo>
                    <a:pt x="942400" y="179836"/>
                  </a:lnTo>
                  <a:lnTo>
                    <a:pt x="0" y="179836"/>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5" name="TextBox 75"/>
            <p:cNvSpPr txBox="1"/>
            <p:nvPr/>
          </p:nvSpPr>
          <p:spPr>
            <a:xfrm>
              <a:off x="0" y="-38100"/>
              <a:ext cx="942400" cy="217936"/>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76" name="Group 76"/>
          <p:cNvGrpSpPr/>
          <p:nvPr/>
        </p:nvGrpSpPr>
        <p:grpSpPr>
          <a:xfrm>
            <a:off x="10980734" y="3340974"/>
            <a:ext cx="2920369" cy="2997595"/>
            <a:chOff x="0" y="0"/>
            <a:chExt cx="942400" cy="967321"/>
          </a:xfrm>
        </p:grpSpPr>
        <p:sp>
          <p:nvSpPr>
            <p:cNvPr id="77" name="Freeform 77"/>
            <p:cNvSpPr/>
            <p:nvPr/>
          </p:nvSpPr>
          <p:spPr>
            <a:xfrm>
              <a:off x="0" y="0"/>
              <a:ext cx="942400" cy="967321"/>
            </a:xfrm>
            <a:custGeom>
              <a:avLst/>
              <a:gdLst/>
              <a:ahLst/>
              <a:cxnLst/>
              <a:rect l="l" t="t" r="r" b="b"/>
              <a:pathLst>
                <a:path w="942400" h="967321">
                  <a:moveTo>
                    <a:pt x="13255" y="0"/>
                  </a:moveTo>
                  <a:lnTo>
                    <a:pt x="929145" y="0"/>
                  </a:lnTo>
                  <a:cubicBezTo>
                    <a:pt x="936465" y="0"/>
                    <a:pt x="942400" y="5934"/>
                    <a:pt x="942400" y="13255"/>
                  </a:cubicBezTo>
                  <a:lnTo>
                    <a:pt x="942400" y="954066"/>
                  </a:lnTo>
                  <a:cubicBezTo>
                    <a:pt x="942400" y="961386"/>
                    <a:pt x="936465" y="967321"/>
                    <a:pt x="929145" y="967321"/>
                  </a:cubicBezTo>
                  <a:lnTo>
                    <a:pt x="13255" y="967321"/>
                  </a:lnTo>
                  <a:cubicBezTo>
                    <a:pt x="5934" y="967321"/>
                    <a:pt x="0" y="961386"/>
                    <a:pt x="0" y="954066"/>
                  </a:cubicBezTo>
                  <a:lnTo>
                    <a:pt x="0" y="13255"/>
                  </a:lnTo>
                  <a:cubicBezTo>
                    <a:pt x="0" y="5934"/>
                    <a:pt x="5934" y="0"/>
                    <a:pt x="13255" y="0"/>
                  </a:cubicBezTo>
                  <a:close/>
                </a:path>
              </a:pathLst>
            </a:custGeom>
            <a:solidFill>
              <a:srgbClr val="F6983C"/>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78" name="TextBox 78"/>
            <p:cNvSpPr txBox="1"/>
            <p:nvPr/>
          </p:nvSpPr>
          <p:spPr>
            <a:xfrm>
              <a:off x="0" y="-38100"/>
              <a:ext cx="942400" cy="1005421"/>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grpSp>
        <p:nvGrpSpPr>
          <p:cNvPr id="79" name="Group 79"/>
          <p:cNvGrpSpPr/>
          <p:nvPr/>
        </p:nvGrpSpPr>
        <p:grpSpPr>
          <a:xfrm>
            <a:off x="10980734" y="1747175"/>
            <a:ext cx="2920369" cy="1436149"/>
            <a:chOff x="0" y="0"/>
            <a:chExt cx="942400" cy="463444"/>
          </a:xfrm>
        </p:grpSpPr>
        <p:sp>
          <p:nvSpPr>
            <p:cNvPr id="80" name="Freeform 80"/>
            <p:cNvSpPr/>
            <p:nvPr/>
          </p:nvSpPr>
          <p:spPr>
            <a:xfrm>
              <a:off x="0" y="0"/>
              <a:ext cx="942400" cy="463444"/>
            </a:xfrm>
            <a:custGeom>
              <a:avLst/>
              <a:gdLst/>
              <a:ahLst/>
              <a:cxnLst/>
              <a:rect l="l" t="t" r="r" b="b"/>
              <a:pathLst>
                <a:path w="942400" h="463444">
                  <a:moveTo>
                    <a:pt x="39765" y="0"/>
                  </a:moveTo>
                  <a:lnTo>
                    <a:pt x="902635" y="0"/>
                  </a:lnTo>
                  <a:cubicBezTo>
                    <a:pt x="924596" y="0"/>
                    <a:pt x="942400" y="17803"/>
                    <a:pt x="942400" y="39765"/>
                  </a:cubicBezTo>
                  <a:lnTo>
                    <a:pt x="942400" y="423678"/>
                  </a:lnTo>
                  <a:cubicBezTo>
                    <a:pt x="942400" y="445640"/>
                    <a:pt x="924596" y="463444"/>
                    <a:pt x="902635" y="463444"/>
                  </a:cubicBezTo>
                  <a:lnTo>
                    <a:pt x="39765" y="463444"/>
                  </a:lnTo>
                  <a:cubicBezTo>
                    <a:pt x="29219" y="463444"/>
                    <a:pt x="19104" y="459254"/>
                    <a:pt x="11647" y="451797"/>
                  </a:cubicBezTo>
                  <a:cubicBezTo>
                    <a:pt x="4190" y="444339"/>
                    <a:pt x="0" y="434225"/>
                    <a:pt x="0" y="423678"/>
                  </a:cubicBezTo>
                  <a:lnTo>
                    <a:pt x="0" y="39765"/>
                  </a:lnTo>
                  <a:cubicBezTo>
                    <a:pt x="0" y="29219"/>
                    <a:pt x="4190" y="19104"/>
                    <a:pt x="11647" y="11647"/>
                  </a:cubicBezTo>
                  <a:cubicBezTo>
                    <a:pt x="19104" y="4190"/>
                    <a:pt x="29219" y="0"/>
                    <a:pt x="39765" y="0"/>
                  </a:cubicBez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81" name="TextBox 81"/>
            <p:cNvSpPr txBox="1"/>
            <p:nvPr/>
          </p:nvSpPr>
          <p:spPr>
            <a:xfrm>
              <a:off x="0" y="-38100"/>
              <a:ext cx="942400" cy="501544"/>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82" name="Freeform 82"/>
          <p:cNvSpPr/>
          <p:nvPr/>
        </p:nvSpPr>
        <p:spPr>
          <a:xfrm>
            <a:off x="12340972" y="1812869"/>
            <a:ext cx="199894" cy="199894"/>
          </a:xfrm>
          <a:custGeom>
            <a:avLst/>
            <a:gdLst/>
            <a:ahLst/>
            <a:cxnLst/>
            <a:rect l="l" t="t" r="r" b="b"/>
            <a:pathLst>
              <a:path w="199894" h="199894">
                <a:moveTo>
                  <a:pt x="0" y="0"/>
                </a:moveTo>
                <a:lnTo>
                  <a:pt x="199894" y="0"/>
                </a:lnTo>
                <a:lnTo>
                  <a:pt x="199894" y="199894"/>
                </a:lnTo>
                <a:lnTo>
                  <a:pt x="0" y="199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latin typeface="Verdana 2" panose="020B0604020202020204" charset="0"/>
              <a:ea typeface="Verdana 2" panose="020B0604020202020204" charset="0"/>
              <a:cs typeface="Verdana 2" panose="020B0604020202020204" charset="0"/>
            </a:endParaRPr>
          </a:p>
        </p:txBody>
      </p:sp>
      <p:grpSp>
        <p:nvGrpSpPr>
          <p:cNvPr id="83" name="Group 83"/>
          <p:cNvGrpSpPr/>
          <p:nvPr/>
        </p:nvGrpSpPr>
        <p:grpSpPr>
          <a:xfrm>
            <a:off x="10980734" y="2897694"/>
            <a:ext cx="2920369" cy="563734"/>
            <a:chOff x="0" y="0"/>
            <a:chExt cx="942400" cy="181916"/>
          </a:xfrm>
        </p:grpSpPr>
        <p:sp>
          <p:nvSpPr>
            <p:cNvPr id="84" name="Freeform 84"/>
            <p:cNvSpPr/>
            <p:nvPr/>
          </p:nvSpPr>
          <p:spPr>
            <a:xfrm>
              <a:off x="0" y="0"/>
              <a:ext cx="942400" cy="181916"/>
            </a:xfrm>
            <a:custGeom>
              <a:avLst/>
              <a:gdLst/>
              <a:ahLst/>
              <a:cxnLst/>
              <a:rect l="l" t="t" r="r" b="b"/>
              <a:pathLst>
                <a:path w="942400" h="181916">
                  <a:moveTo>
                    <a:pt x="0" y="0"/>
                  </a:moveTo>
                  <a:lnTo>
                    <a:pt x="942400" y="0"/>
                  </a:lnTo>
                  <a:lnTo>
                    <a:pt x="942400" y="181916"/>
                  </a:lnTo>
                  <a:lnTo>
                    <a:pt x="0" y="181916"/>
                  </a:lnTo>
                  <a:close/>
                </a:path>
              </a:pathLst>
            </a:custGeom>
            <a:solidFill>
              <a:srgbClr val="21B0C3"/>
            </a:solidFill>
          </p:spPr>
          <p:txBody>
            <a:bodyPr/>
            <a:lstStyle/>
            <a:p>
              <a:endParaRPr lang="LID4096">
                <a:latin typeface="Verdana 2" panose="020B0604020202020204" charset="0"/>
                <a:ea typeface="Verdana 2" panose="020B0604020202020204" charset="0"/>
                <a:cs typeface="Verdana 2" panose="020B0604020202020204" charset="0"/>
              </a:endParaRPr>
            </a:p>
          </p:txBody>
        </p:sp>
        <p:sp>
          <p:nvSpPr>
            <p:cNvPr id="85" name="TextBox 85"/>
            <p:cNvSpPr txBox="1"/>
            <p:nvPr/>
          </p:nvSpPr>
          <p:spPr>
            <a:xfrm>
              <a:off x="0" y="-38100"/>
              <a:ext cx="942400" cy="220016"/>
            </a:xfrm>
            <a:prstGeom prst="rect">
              <a:avLst/>
            </a:prstGeom>
          </p:spPr>
          <p:txBody>
            <a:bodyPr lIns="50800" tIns="50800" rIns="50800" bIns="50800" rtlCol="0" anchor="ctr"/>
            <a:lstStyle/>
            <a:p>
              <a:pPr algn="ctr">
                <a:lnSpc>
                  <a:spcPts val="2660"/>
                </a:lnSpc>
              </a:pPr>
              <a:endParaRPr>
                <a:latin typeface="Verdana 2" panose="020B0604020202020204" charset="0"/>
                <a:ea typeface="Verdana 2" panose="020B0604020202020204" charset="0"/>
                <a:cs typeface="Verdana 2" panose="020B0604020202020204" charset="0"/>
              </a:endParaRPr>
            </a:p>
          </p:txBody>
        </p:sp>
      </p:grpSp>
      <p:sp>
        <p:nvSpPr>
          <p:cNvPr id="86" name="TextBox 86"/>
          <p:cNvSpPr txBox="1"/>
          <p:nvPr/>
        </p:nvSpPr>
        <p:spPr>
          <a:xfrm>
            <a:off x="14099424" y="2632553"/>
            <a:ext cx="2910785" cy="416268"/>
          </a:xfrm>
          <a:prstGeom prst="rect">
            <a:avLst/>
          </a:prstGeom>
        </p:spPr>
        <p:txBody>
          <a:bodyPr lIns="0" tIns="0" rIns="0" bIns="0" rtlCol="0" anchor="t">
            <a:spAutoFit/>
          </a:bodyPr>
          <a:lstStyle/>
          <a:p>
            <a:pPr algn="ctr">
              <a:lnSpc>
                <a:spcPts val="1668"/>
              </a:lnSpc>
            </a:pPr>
            <a:r>
              <a:rPr lang="en-US" sz="1191" b="1" dirty="0">
                <a:solidFill>
                  <a:srgbClr val="FFFFFF"/>
                </a:solidFill>
                <a:latin typeface="Verdana 2" panose="020B0604020202020204" charset="0"/>
                <a:ea typeface="Verdana 2" panose="020B0604020202020204" charset="0"/>
                <a:cs typeface="Verdana 2" panose="020B0604020202020204" charset="0"/>
                <a:sym typeface="Helvetica World Bold"/>
              </a:rPr>
              <a:t>PLAN DE MOBILISATION DES RESSOURCES</a:t>
            </a:r>
          </a:p>
        </p:txBody>
      </p:sp>
      <p:sp>
        <p:nvSpPr>
          <p:cNvPr id="87" name="TextBox 87"/>
          <p:cNvSpPr txBox="1"/>
          <p:nvPr/>
        </p:nvSpPr>
        <p:spPr>
          <a:xfrm>
            <a:off x="14355253" y="2124146"/>
            <a:ext cx="2303374" cy="223331"/>
          </a:xfrm>
          <a:prstGeom prst="rect">
            <a:avLst/>
          </a:prstGeom>
        </p:spPr>
        <p:txBody>
          <a:bodyPr lIns="0" tIns="0" rIns="0" bIns="0" rtlCol="0" anchor="t">
            <a:spAutoFit/>
          </a:bodyPr>
          <a:lstStyle/>
          <a:p>
            <a:pPr algn="ctr">
              <a:lnSpc>
                <a:spcPts val="1946"/>
              </a:lnSpc>
            </a:pPr>
            <a:r>
              <a:rPr lang="en-US" sz="1390" i="1" dirty="0">
                <a:solidFill>
                  <a:srgbClr val="FFFFFF"/>
                </a:solidFill>
                <a:latin typeface="Verdana 2" panose="020B0604020202020204" charset="0"/>
                <a:ea typeface="Verdana 2" panose="020B0604020202020204" charset="0"/>
                <a:cs typeface="Verdana 2" panose="020B0604020202020204" charset="0"/>
                <a:sym typeface="Helvetica World Italics"/>
              </a:rPr>
              <a:t>GROUPE 5</a:t>
            </a:r>
          </a:p>
        </p:txBody>
      </p:sp>
      <p:sp>
        <p:nvSpPr>
          <p:cNvPr id="88" name="TextBox 88"/>
          <p:cNvSpPr txBox="1"/>
          <p:nvPr/>
        </p:nvSpPr>
        <p:spPr>
          <a:xfrm>
            <a:off x="11047409" y="2632553"/>
            <a:ext cx="2806832" cy="416268"/>
          </a:xfrm>
          <a:prstGeom prst="rect">
            <a:avLst/>
          </a:prstGeom>
        </p:spPr>
        <p:txBody>
          <a:bodyPr lIns="0" tIns="0" rIns="0" bIns="0" rtlCol="0" anchor="t">
            <a:spAutoFit/>
          </a:bodyPr>
          <a:lstStyle/>
          <a:p>
            <a:pPr algn="ctr">
              <a:lnSpc>
                <a:spcPts val="1668"/>
              </a:lnSpc>
            </a:pPr>
            <a:r>
              <a:rPr lang="en-US" sz="1191" b="1">
                <a:solidFill>
                  <a:srgbClr val="FFFFFF"/>
                </a:solidFill>
                <a:latin typeface="Verdana 2" panose="020B0604020202020204" charset="0"/>
                <a:ea typeface="Verdana 2" panose="020B0604020202020204" charset="0"/>
                <a:cs typeface="Verdana 2" panose="020B0604020202020204" charset="0"/>
                <a:sym typeface="Helvetica World Bold"/>
              </a:rPr>
              <a:t>TAXONOMIE RÉGIONALE DE LA FINANCE DURABLE</a:t>
            </a:r>
          </a:p>
        </p:txBody>
      </p:sp>
      <p:sp>
        <p:nvSpPr>
          <p:cNvPr id="89" name="TextBox 89"/>
          <p:cNvSpPr txBox="1"/>
          <p:nvPr/>
        </p:nvSpPr>
        <p:spPr>
          <a:xfrm>
            <a:off x="11289231" y="2124146"/>
            <a:ext cx="2303374" cy="223331"/>
          </a:xfrm>
          <a:prstGeom prst="rect">
            <a:avLst/>
          </a:prstGeom>
        </p:spPr>
        <p:txBody>
          <a:bodyPr lIns="0" tIns="0" rIns="0" bIns="0" rtlCol="0" anchor="t">
            <a:spAutoFit/>
          </a:bodyPr>
          <a:lstStyle/>
          <a:p>
            <a:pPr algn="ctr">
              <a:lnSpc>
                <a:spcPts val="1946"/>
              </a:lnSpc>
            </a:pPr>
            <a:r>
              <a:rPr lang="en-US" sz="1390" i="1" dirty="0">
                <a:solidFill>
                  <a:srgbClr val="FFFFFF"/>
                </a:solidFill>
                <a:latin typeface="Verdana 2" panose="020B0604020202020204" charset="0"/>
                <a:ea typeface="Verdana 2" panose="020B0604020202020204" charset="0"/>
                <a:cs typeface="Verdana 2" panose="020B0604020202020204" charset="0"/>
                <a:sym typeface="Helvetica World Italics"/>
              </a:rPr>
              <a:t>GROUPE 4</a:t>
            </a:r>
          </a:p>
        </p:txBody>
      </p:sp>
      <p:sp>
        <p:nvSpPr>
          <p:cNvPr id="90" name="TextBox 90"/>
          <p:cNvSpPr txBox="1"/>
          <p:nvPr/>
        </p:nvSpPr>
        <p:spPr>
          <a:xfrm>
            <a:off x="4841360" y="3847509"/>
            <a:ext cx="2533619" cy="2207230"/>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Fatouma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ABDALLAH</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RATRIMOSON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Nirinahoelisoa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Mauro Da Silva</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Zarazafy</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Vitarimeva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Karina</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Jacques Rudy OH-SENG</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Amandine de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Rosnay-Hurdowar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Deujen</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Mungur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Gilles Loir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Mongazon</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Xavier HOW CHOONG</a:t>
            </a:r>
          </a:p>
        </p:txBody>
      </p:sp>
      <p:sp>
        <p:nvSpPr>
          <p:cNvPr id="91" name="TextBox 91"/>
          <p:cNvSpPr txBox="1"/>
          <p:nvPr/>
        </p:nvSpPr>
        <p:spPr>
          <a:xfrm>
            <a:off x="1529764" y="3623788"/>
            <a:ext cx="2899147" cy="2416239"/>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Tatiana Silva Cardoso</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Andriantsilavo</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Jean Michel RABARY</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Helmute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Barreto</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Kim Samy Michelle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Ligami</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Christabel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Muteitsi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PUTTAROO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Amiirah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Bibi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Rushaa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Laeitia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HABCHI</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Herland</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Cerveaux</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Melyne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Tarer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Amanda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Serumaga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p:txBody>
      </p:sp>
      <p:sp>
        <p:nvSpPr>
          <p:cNvPr id="92" name="TextBox 92"/>
          <p:cNvSpPr txBox="1"/>
          <p:nvPr/>
        </p:nvSpPr>
        <p:spPr>
          <a:xfrm>
            <a:off x="7969635" y="3569809"/>
            <a:ext cx="2533619" cy="2699225"/>
          </a:xfrm>
          <a:prstGeom prst="rect">
            <a:avLst/>
          </a:prstGeom>
        </p:spPr>
        <p:txBody>
          <a:bodyPr lIns="0" tIns="0" rIns="0" bIns="0" rtlCol="0" anchor="t">
            <a:spAutoFit/>
          </a:bodyPr>
          <a:lstStyle/>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En-</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Ichat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SAID MOHAMED SOUEF</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Josielle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RAFIDY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Alfredo da Trindade</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Camille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Mondon</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-Renaud </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S.Soobron</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Dr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Drishtysingh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Ramdenee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Seewraj</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Nundlall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Hema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Domun-Suddul</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Paul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Soubaya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NEPAUL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Maneshah</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p>
        </p:txBody>
      </p:sp>
      <p:sp>
        <p:nvSpPr>
          <p:cNvPr id="93" name="TextBox 93"/>
          <p:cNvSpPr txBox="1"/>
          <p:nvPr/>
        </p:nvSpPr>
        <p:spPr>
          <a:xfrm>
            <a:off x="11184015" y="3774247"/>
            <a:ext cx="2533619" cy="2169953"/>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Rasamimanana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Faravololona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Moonawwara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Begum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Outim</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Vincent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Hornsperger</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Stéphanie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Bouloc</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Jovin Hurry</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Muhammad Khan Naeem</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Vanessa DOGER DE SPEVILLE</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Dismas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Mwikila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Catherine Dubreuil</a:t>
            </a:r>
          </a:p>
        </p:txBody>
      </p:sp>
      <p:sp>
        <p:nvSpPr>
          <p:cNvPr id="94" name="TextBox 94"/>
          <p:cNvSpPr txBox="1"/>
          <p:nvPr/>
        </p:nvSpPr>
        <p:spPr>
          <a:xfrm>
            <a:off x="14109009" y="3507655"/>
            <a:ext cx="2910785" cy="2699225"/>
          </a:xfrm>
          <a:prstGeom prst="rect">
            <a:avLst/>
          </a:prstGeom>
        </p:spPr>
        <p:txBody>
          <a:bodyPr lIns="0" tIns="0" rIns="0" bIns="0" rtlCol="0" anchor="t">
            <a:spAutoFit/>
          </a:bodyPr>
          <a:lstStyle/>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Oussoufa</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Mze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Aminou</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Akadiri</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Julien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Chambolle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Gregory Martin</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Sophie LEBRET TAHOUO </a:t>
            </a: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Charles Tom</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Mrs</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Florence Van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Houtte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Mr. Harsen Nyambe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Nyambe</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Fwangkwal</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Bonmwa</a:t>
            </a:r>
            <a:endParaRPr lang="en-US" sz="1300" dirty="0">
              <a:solidFill>
                <a:srgbClr val="000000"/>
              </a:solidFill>
              <a:latin typeface="Verdana 2" panose="020B0604020202020204" charset="0"/>
              <a:ea typeface="Verdana 2" panose="020B0604020202020204" charset="0"/>
              <a:cs typeface="Verdana 2" panose="020B0604020202020204" charset="0"/>
              <a:sym typeface="Helvetica World"/>
            </a:endParaRP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Hazelzet</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Ruben Mario Matthias</a:t>
            </a:r>
          </a:p>
          <a:p>
            <a:pPr algn="ctr">
              <a:lnSpc>
                <a:spcPts val="1946"/>
              </a:lnSpc>
            </a:pP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Mrs</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Lisa </a:t>
            </a:r>
            <a:r>
              <a:rPr lang="en-US" sz="1300" dirty="0" err="1">
                <a:solidFill>
                  <a:srgbClr val="000000"/>
                </a:solidFill>
                <a:latin typeface="Verdana 2" panose="020B0604020202020204" charset="0"/>
                <a:ea typeface="Verdana 2" panose="020B0604020202020204" charset="0"/>
                <a:cs typeface="Verdana 2" panose="020B0604020202020204" charset="0"/>
                <a:sym typeface="Helvetica World"/>
              </a:rPr>
              <a:t>Simrique</a:t>
            </a:r>
            <a:r>
              <a:rPr lang="en-US" sz="1300" dirty="0">
                <a:solidFill>
                  <a:srgbClr val="000000"/>
                </a:solidFill>
                <a:latin typeface="Verdana 2" panose="020B0604020202020204" charset="0"/>
                <a:ea typeface="Verdana 2" panose="020B0604020202020204" charset="0"/>
                <a:cs typeface="Verdana 2" panose="020B0604020202020204" charset="0"/>
                <a:sym typeface="Helvetica World"/>
              </a:rPr>
              <a:t> Singh</a:t>
            </a:r>
          </a:p>
        </p:txBody>
      </p:sp>
      <p:sp>
        <p:nvSpPr>
          <p:cNvPr id="95" name="TextBox 95"/>
          <p:cNvSpPr txBox="1"/>
          <p:nvPr/>
        </p:nvSpPr>
        <p:spPr>
          <a:xfrm rot="-5400000">
            <a:off x="-251370" y="4586796"/>
            <a:ext cx="2888082" cy="352084"/>
          </a:xfrm>
          <a:prstGeom prst="rect">
            <a:avLst/>
          </a:prstGeom>
        </p:spPr>
        <p:txBody>
          <a:bodyPr lIns="0" tIns="0" rIns="0" bIns="0" rtlCol="0" anchor="t">
            <a:spAutoFit/>
          </a:bodyPr>
          <a:lstStyle/>
          <a:p>
            <a:pPr algn="ctr">
              <a:lnSpc>
                <a:spcPts val="3049"/>
              </a:lnSpc>
            </a:pPr>
            <a:r>
              <a:rPr lang="en-US" sz="2178" b="1" spc="-71" dirty="0">
                <a:solidFill>
                  <a:srgbClr val="F6983C"/>
                </a:solidFill>
                <a:latin typeface="Verdana 2" panose="020B0604020202020204" charset="0"/>
                <a:ea typeface="Verdana 2" panose="020B0604020202020204" charset="0"/>
                <a:cs typeface="Verdana 2" panose="020B0604020202020204" charset="0"/>
                <a:sym typeface="Helvetica World Bold"/>
              </a:rPr>
              <a:t>En </a:t>
            </a:r>
            <a:r>
              <a:rPr lang="en-US" sz="2178" b="1" spc="-71" dirty="0" err="1">
                <a:solidFill>
                  <a:srgbClr val="F6983C"/>
                </a:solidFill>
                <a:latin typeface="Verdana 2" panose="020B0604020202020204" charset="0"/>
                <a:ea typeface="Verdana 2" panose="020B0604020202020204" charset="0"/>
                <a:cs typeface="Verdana 2" panose="020B0604020202020204" charset="0"/>
                <a:sym typeface="Helvetica World Bold"/>
              </a:rPr>
              <a:t>présentiel</a:t>
            </a:r>
            <a:endParaRPr lang="en-US" sz="2178" b="1" spc="-71" dirty="0">
              <a:solidFill>
                <a:srgbClr val="F6983C"/>
              </a:solidFill>
              <a:latin typeface="Verdana 2" panose="020B0604020202020204" charset="0"/>
              <a:ea typeface="Verdana 2" panose="020B0604020202020204" charset="0"/>
              <a:cs typeface="Verdana 2" panose="020B0604020202020204" charset="0"/>
              <a:sym typeface="Helvetica World Bold"/>
            </a:endParaRPr>
          </a:p>
        </p:txBody>
      </p:sp>
      <p:sp>
        <p:nvSpPr>
          <p:cNvPr id="96" name="Freeform 96"/>
          <p:cNvSpPr/>
          <p:nvPr/>
        </p:nvSpPr>
        <p:spPr>
          <a:xfrm>
            <a:off x="1028700" y="9258300"/>
            <a:ext cx="2343746" cy="758523"/>
          </a:xfrm>
          <a:custGeom>
            <a:avLst/>
            <a:gdLst/>
            <a:ahLst/>
            <a:cxnLst/>
            <a:rect l="l" t="t" r="r" b="b"/>
            <a:pathLst>
              <a:path w="2343746" h="758523">
                <a:moveTo>
                  <a:pt x="0" y="0"/>
                </a:moveTo>
                <a:lnTo>
                  <a:pt x="2343746" y="0"/>
                </a:lnTo>
                <a:lnTo>
                  <a:pt x="2343746" y="758523"/>
                </a:lnTo>
                <a:lnTo>
                  <a:pt x="0" y="758523"/>
                </a:lnTo>
                <a:lnTo>
                  <a:pt x="0" y="0"/>
                </a:lnTo>
                <a:close/>
              </a:path>
            </a:pathLst>
          </a:custGeom>
          <a:blipFill>
            <a:blip r:embed="rId5"/>
            <a:stretch>
              <a:fillRect l="-614" t="-3219" r="-614"/>
            </a:stretch>
          </a:blipFill>
        </p:spPr>
        <p:txBody>
          <a:bodyPr/>
          <a:lstStyle/>
          <a:p>
            <a:endParaRPr lang="LID4096"/>
          </a:p>
        </p:txBody>
      </p:sp>
      <p:sp>
        <p:nvSpPr>
          <p:cNvPr id="97" name="Freeform 97"/>
          <p:cNvSpPr/>
          <p:nvPr/>
        </p:nvSpPr>
        <p:spPr>
          <a:xfrm>
            <a:off x="4444270" y="9258300"/>
            <a:ext cx="965602" cy="791861"/>
          </a:xfrm>
          <a:custGeom>
            <a:avLst/>
            <a:gdLst/>
            <a:ahLst/>
            <a:cxnLst/>
            <a:rect l="l" t="t" r="r" b="b"/>
            <a:pathLst>
              <a:path w="965602" h="791861">
                <a:moveTo>
                  <a:pt x="0" y="0"/>
                </a:moveTo>
                <a:lnTo>
                  <a:pt x="965602" y="0"/>
                </a:lnTo>
                <a:lnTo>
                  <a:pt x="965602" y="791861"/>
                </a:lnTo>
                <a:lnTo>
                  <a:pt x="0" y="791861"/>
                </a:lnTo>
                <a:lnTo>
                  <a:pt x="0" y="0"/>
                </a:lnTo>
                <a:close/>
              </a:path>
            </a:pathLst>
          </a:custGeom>
          <a:blipFill>
            <a:blip r:embed="rId6"/>
            <a:stretch>
              <a:fillRect/>
            </a:stretch>
          </a:blipFill>
        </p:spPr>
        <p:txBody>
          <a:bodyPr/>
          <a:lstStyle/>
          <a:p>
            <a:endParaRPr lang="LID4096"/>
          </a:p>
        </p:txBody>
      </p:sp>
      <p:sp>
        <p:nvSpPr>
          <p:cNvPr id="98" name="Freeform 98"/>
          <p:cNvSpPr/>
          <p:nvPr/>
        </p:nvSpPr>
        <p:spPr>
          <a:xfrm>
            <a:off x="3372446" y="9258300"/>
            <a:ext cx="818225" cy="758523"/>
          </a:xfrm>
          <a:custGeom>
            <a:avLst/>
            <a:gdLst/>
            <a:ahLst/>
            <a:cxnLst/>
            <a:rect l="l" t="t" r="r" b="b"/>
            <a:pathLst>
              <a:path w="818225" h="758523">
                <a:moveTo>
                  <a:pt x="0" y="0"/>
                </a:moveTo>
                <a:lnTo>
                  <a:pt x="818224" y="0"/>
                </a:lnTo>
                <a:lnTo>
                  <a:pt x="818224" y="758523"/>
                </a:lnTo>
                <a:lnTo>
                  <a:pt x="0" y="758523"/>
                </a:lnTo>
                <a:lnTo>
                  <a:pt x="0" y="0"/>
                </a:lnTo>
                <a:close/>
              </a:path>
            </a:pathLst>
          </a:custGeom>
          <a:blipFill>
            <a:blip r:embed="rId7"/>
            <a:stretch>
              <a:fillRect b="-13464"/>
            </a:stretch>
          </a:blipFill>
        </p:spPr>
        <p:txBody>
          <a:bodyPr/>
          <a:lstStyle/>
          <a:p>
            <a:endParaRPr lang="LID4096"/>
          </a:p>
        </p:txBody>
      </p:sp>
      <p:sp>
        <p:nvSpPr>
          <p:cNvPr id="99" name="TextBox 99"/>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45" b="-15045"/>
              </a:stretch>
            </a:blipFill>
          </p:spPr>
          <p:txBody>
            <a:bodyPr/>
            <a:lstStyle/>
            <a:p>
              <a:endParaRPr lang="LID4096"/>
            </a:p>
          </p:txBody>
        </p:sp>
      </p:grpSp>
      <p:grpSp>
        <p:nvGrpSpPr>
          <p:cNvPr id="4" name="Group 4"/>
          <p:cNvGrpSpPr/>
          <p:nvPr/>
        </p:nvGrpSpPr>
        <p:grpSpPr>
          <a:xfrm>
            <a:off x="0" y="2645140"/>
            <a:ext cx="5784076" cy="3615248"/>
            <a:chOff x="0" y="0"/>
            <a:chExt cx="1523378" cy="952164"/>
          </a:xfrm>
        </p:grpSpPr>
        <p:sp>
          <p:nvSpPr>
            <p:cNvPr id="5" name="Freeform 5"/>
            <p:cNvSpPr/>
            <p:nvPr/>
          </p:nvSpPr>
          <p:spPr>
            <a:xfrm>
              <a:off x="0" y="0"/>
              <a:ext cx="1523378" cy="952164"/>
            </a:xfrm>
            <a:custGeom>
              <a:avLst/>
              <a:gdLst/>
              <a:ahLst/>
              <a:cxnLst/>
              <a:rect l="l" t="t" r="r" b="b"/>
              <a:pathLst>
                <a:path w="1523378" h="952164">
                  <a:moveTo>
                    <a:pt x="6692" y="0"/>
                  </a:moveTo>
                  <a:lnTo>
                    <a:pt x="1516686" y="0"/>
                  </a:lnTo>
                  <a:cubicBezTo>
                    <a:pt x="1520382" y="0"/>
                    <a:pt x="1523378" y="2996"/>
                    <a:pt x="1523378" y="6692"/>
                  </a:cubicBezTo>
                  <a:lnTo>
                    <a:pt x="1523378" y="945472"/>
                  </a:lnTo>
                  <a:cubicBezTo>
                    <a:pt x="1523378" y="949168"/>
                    <a:pt x="1520382" y="952164"/>
                    <a:pt x="1516686" y="952164"/>
                  </a:cubicBezTo>
                  <a:lnTo>
                    <a:pt x="6692" y="952164"/>
                  </a:lnTo>
                  <a:cubicBezTo>
                    <a:pt x="2996" y="952164"/>
                    <a:pt x="0" y="949168"/>
                    <a:pt x="0" y="945472"/>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90264"/>
            </a:xfrm>
            <a:prstGeom prst="rect">
              <a:avLst/>
            </a:prstGeom>
          </p:spPr>
          <p:txBody>
            <a:bodyPr lIns="50800" tIns="50800" rIns="50800" bIns="50800" rtlCol="0" anchor="ctr"/>
            <a:lstStyle/>
            <a:p>
              <a:pPr algn="ctr">
                <a:lnSpc>
                  <a:spcPts val="2660"/>
                </a:lnSpc>
              </a:pPr>
              <a:endParaRPr/>
            </a:p>
          </p:txBody>
        </p:sp>
      </p:grpSp>
      <p:grpSp>
        <p:nvGrpSpPr>
          <p:cNvPr id="7" name="Group 7"/>
          <p:cNvGrpSpPr/>
          <p:nvPr/>
        </p:nvGrpSpPr>
        <p:grpSpPr>
          <a:xfrm>
            <a:off x="16445649" y="-42358"/>
            <a:ext cx="1842351" cy="1842351"/>
            <a:chOff x="0" y="0"/>
            <a:chExt cx="812800" cy="812800"/>
          </a:xfrm>
        </p:grpSpPr>
        <p:sp>
          <p:nvSpPr>
            <p:cNvPr id="8" name="Freeform 8"/>
            <p:cNvSpPr/>
            <p:nvPr/>
          </p:nvSpPr>
          <p:spPr>
            <a:xfrm>
              <a:off x="0" y="0"/>
              <a:ext cx="812800" cy="812800"/>
            </a:xfrm>
            <a:custGeom>
              <a:avLst/>
              <a:gdLst/>
              <a:ahLst/>
              <a:cxnLst/>
              <a:rect l="l" t="t" r="r" b="b"/>
              <a:pathLst>
                <a:path w="812800" h="812800">
                  <a:moveTo>
                    <a:pt x="21011" y="0"/>
                  </a:moveTo>
                  <a:lnTo>
                    <a:pt x="791789" y="0"/>
                  </a:lnTo>
                  <a:cubicBezTo>
                    <a:pt x="797361" y="0"/>
                    <a:pt x="802706" y="2214"/>
                    <a:pt x="806646" y="6154"/>
                  </a:cubicBezTo>
                  <a:cubicBezTo>
                    <a:pt x="810586" y="10094"/>
                    <a:pt x="812800" y="15439"/>
                    <a:pt x="812800" y="21011"/>
                  </a:cubicBezTo>
                  <a:lnTo>
                    <a:pt x="812800" y="791789"/>
                  </a:lnTo>
                  <a:cubicBezTo>
                    <a:pt x="812800" y="797361"/>
                    <a:pt x="810586" y="802706"/>
                    <a:pt x="806646" y="806646"/>
                  </a:cubicBezTo>
                  <a:cubicBezTo>
                    <a:pt x="802706" y="810586"/>
                    <a:pt x="797361" y="812800"/>
                    <a:pt x="791789" y="812800"/>
                  </a:cubicBezTo>
                  <a:lnTo>
                    <a:pt x="21011" y="812800"/>
                  </a:lnTo>
                  <a:cubicBezTo>
                    <a:pt x="15439" y="812800"/>
                    <a:pt x="10094" y="810586"/>
                    <a:pt x="6154" y="806646"/>
                  </a:cubicBezTo>
                  <a:cubicBezTo>
                    <a:pt x="2214" y="802706"/>
                    <a:pt x="0" y="797361"/>
                    <a:pt x="0" y="791789"/>
                  </a:cubicBezTo>
                  <a:lnTo>
                    <a:pt x="0" y="21011"/>
                  </a:lnTo>
                  <a:cubicBezTo>
                    <a:pt x="0" y="15439"/>
                    <a:pt x="2214" y="10094"/>
                    <a:pt x="6154" y="6154"/>
                  </a:cubicBezTo>
                  <a:cubicBezTo>
                    <a:pt x="10094" y="2214"/>
                    <a:pt x="15439" y="0"/>
                    <a:pt x="21011" y="0"/>
                  </a:cubicBezTo>
                  <a:close/>
                </a:path>
              </a:pathLst>
            </a:custGeom>
            <a:solidFill>
              <a:srgbClr val="21B0C3"/>
            </a:solidFill>
          </p:spPr>
          <p:txBody>
            <a:bodyPr/>
            <a:lstStyle/>
            <a:p>
              <a:endParaRPr lang="LID4096"/>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60"/>
                </a:lnSpc>
              </a:pPr>
              <a:endParaRPr/>
            </a:p>
          </p:txBody>
        </p:sp>
      </p:grpSp>
      <p:sp>
        <p:nvSpPr>
          <p:cNvPr id="10" name="Freeform 10"/>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11" name="Freeform 11"/>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12" name="Freeform 12"/>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3" name="TextBox 13"/>
          <p:cNvSpPr txBox="1"/>
          <p:nvPr/>
        </p:nvSpPr>
        <p:spPr>
          <a:xfrm>
            <a:off x="130862" y="3430433"/>
            <a:ext cx="5522351" cy="2044662"/>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PAUSE DÉJEUNER</a:t>
            </a:r>
          </a:p>
        </p:txBody>
      </p:sp>
      <p:sp>
        <p:nvSpPr>
          <p:cNvPr id="14" name="TextBox 14"/>
          <p:cNvSpPr txBox="1"/>
          <p:nvPr/>
        </p:nvSpPr>
        <p:spPr>
          <a:xfrm>
            <a:off x="17060881" y="9784391"/>
            <a:ext cx="965602" cy="198581"/>
          </a:xfrm>
          <a:prstGeom prst="rect">
            <a:avLst/>
          </a:prstGeom>
        </p:spPr>
        <p:txBody>
          <a:bodyPr wrap="square"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p:cNvGrpSpPr/>
          <p:nvPr/>
        </p:nvGrpSpPr>
        <p:grpSpPr>
          <a:xfrm>
            <a:off x="0" y="2645140"/>
            <a:ext cx="5784076" cy="4102928"/>
            <a:chOff x="0" y="0"/>
            <a:chExt cx="1523378" cy="1080606"/>
          </a:xfrm>
        </p:grpSpPr>
        <p:sp>
          <p:nvSpPr>
            <p:cNvPr id="5" name="Freeform 5"/>
            <p:cNvSpPr/>
            <p:nvPr/>
          </p:nvSpPr>
          <p:spPr>
            <a:xfrm>
              <a:off x="0" y="0"/>
              <a:ext cx="1523378" cy="1080607"/>
            </a:xfrm>
            <a:custGeom>
              <a:avLst/>
              <a:gdLst/>
              <a:ahLst/>
              <a:cxnLst/>
              <a:rect l="l" t="t" r="r" b="b"/>
              <a:pathLst>
                <a:path w="1523378" h="1080607">
                  <a:moveTo>
                    <a:pt x="6692" y="0"/>
                  </a:moveTo>
                  <a:lnTo>
                    <a:pt x="1516686" y="0"/>
                  </a:lnTo>
                  <a:cubicBezTo>
                    <a:pt x="1520382" y="0"/>
                    <a:pt x="1523378" y="2996"/>
                    <a:pt x="1523378" y="6692"/>
                  </a:cubicBezTo>
                  <a:lnTo>
                    <a:pt x="1523378" y="1073914"/>
                  </a:lnTo>
                  <a:cubicBezTo>
                    <a:pt x="1523378" y="1077610"/>
                    <a:pt x="1520382" y="1080607"/>
                    <a:pt x="1516686" y="1080607"/>
                  </a:cubicBezTo>
                  <a:lnTo>
                    <a:pt x="6692" y="1080607"/>
                  </a:lnTo>
                  <a:cubicBezTo>
                    <a:pt x="2996" y="1080607"/>
                    <a:pt x="0" y="1077610"/>
                    <a:pt x="0" y="107391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111870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3923099"/>
            <a:ext cx="5522351" cy="940835"/>
          </a:xfrm>
          <a:prstGeom prst="rect">
            <a:avLst/>
          </a:prstGeom>
        </p:spPr>
        <p:txBody>
          <a:bodyPr lIns="0" tIns="0" rIns="0" bIns="0" rtlCol="0" anchor="t">
            <a:spAutoFit/>
          </a:bodyPr>
          <a:lstStyle/>
          <a:p>
            <a:pPr algn="ctr">
              <a:lnSpc>
                <a:spcPts val="8400"/>
              </a:lnSpc>
            </a:pPr>
            <a:r>
              <a:rPr lang="en-US" sz="5000" b="1" spc="-144" dirty="0">
                <a:solidFill>
                  <a:srgbClr val="FFFFFF"/>
                </a:solidFill>
                <a:latin typeface="Verdana" panose="020B0604030504040204" pitchFamily="34" charset="0"/>
                <a:ea typeface="Verdana" panose="020B0604030504040204" pitchFamily="34" charset="0"/>
                <a:cs typeface="Helvetica World Bold"/>
                <a:sym typeface="Helvetica World Bold"/>
              </a:rPr>
              <a:t>RESTITUTIONS</a:t>
            </a:r>
          </a:p>
        </p:txBody>
      </p:sp>
      <p:grpSp>
        <p:nvGrpSpPr>
          <p:cNvPr id="11" name="Group 11"/>
          <p:cNvGrpSpPr/>
          <p:nvPr/>
        </p:nvGrpSpPr>
        <p:grpSpPr>
          <a:xfrm>
            <a:off x="12833801" y="0"/>
            <a:ext cx="5454199" cy="1028700"/>
            <a:chOff x="0" y="0"/>
            <a:chExt cx="1436497" cy="270933"/>
          </a:xfrm>
        </p:grpSpPr>
        <p:sp>
          <p:nvSpPr>
            <p:cNvPr id="12" name="Freeform 12"/>
            <p:cNvSpPr/>
            <p:nvPr/>
          </p:nvSpPr>
          <p:spPr>
            <a:xfrm>
              <a:off x="0" y="0"/>
              <a:ext cx="1436497" cy="270933"/>
            </a:xfrm>
            <a:custGeom>
              <a:avLst/>
              <a:gdLst/>
              <a:ahLst/>
              <a:cxnLst/>
              <a:rect l="l" t="t" r="r" b="b"/>
              <a:pathLst>
                <a:path w="1436497" h="270933">
                  <a:moveTo>
                    <a:pt x="7097" y="0"/>
                  </a:moveTo>
                  <a:lnTo>
                    <a:pt x="1429400" y="0"/>
                  </a:lnTo>
                  <a:cubicBezTo>
                    <a:pt x="1433319" y="0"/>
                    <a:pt x="1436497" y="3178"/>
                    <a:pt x="1436497" y="7097"/>
                  </a:cubicBezTo>
                  <a:lnTo>
                    <a:pt x="1436497" y="263836"/>
                  </a:lnTo>
                  <a:cubicBezTo>
                    <a:pt x="1436497" y="267756"/>
                    <a:pt x="1433319" y="270933"/>
                    <a:pt x="1429400" y="270933"/>
                  </a:cubicBezTo>
                  <a:lnTo>
                    <a:pt x="7097" y="270933"/>
                  </a:lnTo>
                  <a:cubicBezTo>
                    <a:pt x="3178" y="270933"/>
                    <a:pt x="0" y="267756"/>
                    <a:pt x="0" y="26383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30903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063499" y="372110"/>
            <a:ext cx="5224501" cy="233205"/>
          </a:xfrm>
          <a:prstGeom prst="rect">
            <a:avLst/>
          </a:prstGeom>
        </p:spPr>
        <p:txBody>
          <a:bodyPr lIns="0" tIns="0" rIns="0" bIns="0" rtlCol="0" anchor="t">
            <a:spAutoFit/>
          </a:bodyPr>
          <a:lstStyle/>
          <a:p>
            <a:pPr algn="just">
              <a:lnSpc>
                <a:spcPts val="1960"/>
              </a:lnSpc>
            </a:pPr>
            <a:r>
              <a:rPr lang="en-US" sz="14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Modérateur</a:t>
            </a:r>
            <a:r>
              <a:rPr lang="en-US" sz="14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t>
            </a:r>
            <a:r>
              <a:rPr lang="en-US" sz="1400" b="1" spc="-33" dirty="0">
                <a:solidFill>
                  <a:srgbClr val="FFFFFF"/>
                </a:solidFill>
                <a:latin typeface="Verdana 2" panose="020B0604020202020204" charset="0"/>
                <a:ea typeface="Verdana 2" panose="020B0604020202020204" charset="0"/>
                <a:cs typeface="Verdana 2" panose="020B0604020202020204" charset="0"/>
                <a:sym typeface="Helvetica World"/>
              </a:rPr>
              <a:t>Koen RADEMAEKERS</a:t>
            </a:r>
            <a:r>
              <a:rPr lang="en-US" sz="1400" spc="-33" dirty="0">
                <a:solidFill>
                  <a:srgbClr val="FFFFFF"/>
                </a:solidFill>
                <a:latin typeface="Verdana 2" panose="020B0604020202020204" charset="0"/>
                <a:ea typeface="Verdana 2" panose="020B0604020202020204" charset="0"/>
                <a:cs typeface="Verdana 2" panose="020B0604020202020204" charset="0"/>
                <a:sym typeface="Helvetica World"/>
              </a:rPr>
              <a:t>, ACEN Foundation</a:t>
            </a:r>
          </a:p>
        </p:txBody>
      </p:sp>
      <p:sp>
        <p:nvSpPr>
          <p:cNvPr id="15" name="TextBox 15"/>
          <p:cNvSpPr txBox="1"/>
          <p:nvPr/>
        </p:nvSpPr>
        <p:spPr>
          <a:xfrm>
            <a:off x="17060881" y="9784390"/>
            <a:ext cx="611887" cy="198581"/>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29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4482" y="287230"/>
            <a:ext cx="17862996" cy="9148335"/>
            <a:chOff x="0" y="0"/>
            <a:chExt cx="2767446" cy="1417317"/>
          </a:xfrm>
        </p:grpSpPr>
        <p:sp>
          <p:nvSpPr>
            <p:cNvPr id="3" name="Freeform 3"/>
            <p:cNvSpPr/>
            <p:nvPr/>
          </p:nvSpPr>
          <p:spPr>
            <a:xfrm>
              <a:off x="0" y="0"/>
              <a:ext cx="2767446" cy="1417316"/>
            </a:xfrm>
            <a:custGeom>
              <a:avLst/>
              <a:gdLst/>
              <a:ahLst/>
              <a:cxnLst/>
              <a:rect l="l" t="t" r="r" b="b"/>
              <a:pathLst>
                <a:path w="2767446" h="1417316">
                  <a:moveTo>
                    <a:pt x="0" y="0"/>
                  </a:moveTo>
                  <a:lnTo>
                    <a:pt x="2767446" y="0"/>
                  </a:lnTo>
                  <a:lnTo>
                    <a:pt x="2767446" y="1417316"/>
                  </a:lnTo>
                  <a:lnTo>
                    <a:pt x="0" y="1417316"/>
                  </a:lnTo>
                  <a:close/>
                </a:path>
              </a:pathLst>
            </a:custGeom>
            <a:blipFill>
              <a:blip r:embed="rId2"/>
              <a:stretch>
                <a:fillRect t="-15086" b="-15086"/>
              </a:stretch>
            </a:blipFill>
          </p:spPr>
          <p:txBody>
            <a:bodyPr/>
            <a:lstStyle/>
            <a:p>
              <a:endParaRPr lang="LID4096"/>
            </a:p>
          </p:txBody>
        </p:sp>
      </p:grpSp>
      <p:grpSp>
        <p:nvGrpSpPr>
          <p:cNvPr id="4" name="Group 4"/>
          <p:cNvGrpSpPr/>
          <p:nvPr/>
        </p:nvGrpSpPr>
        <p:grpSpPr>
          <a:xfrm>
            <a:off x="0" y="2669524"/>
            <a:ext cx="5784076" cy="3298256"/>
            <a:chOff x="0" y="0"/>
            <a:chExt cx="1523378" cy="868676"/>
          </a:xfrm>
        </p:grpSpPr>
        <p:sp>
          <p:nvSpPr>
            <p:cNvPr id="5" name="Freeform 5"/>
            <p:cNvSpPr/>
            <p:nvPr/>
          </p:nvSpPr>
          <p:spPr>
            <a:xfrm>
              <a:off x="0" y="0"/>
              <a:ext cx="1523378" cy="868676"/>
            </a:xfrm>
            <a:custGeom>
              <a:avLst/>
              <a:gdLst/>
              <a:ahLst/>
              <a:cxnLst/>
              <a:rect l="l" t="t" r="r" b="b"/>
              <a:pathLst>
                <a:path w="1523378" h="868676">
                  <a:moveTo>
                    <a:pt x="6692" y="0"/>
                  </a:moveTo>
                  <a:lnTo>
                    <a:pt x="1516686" y="0"/>
                  </a:lnTo>
                  <a:cubicBezTo>
                    <a:pt x="1520382" y="0"/>
                    <a:pt x="1523378" y="2996"/>
                    <a:pt x="1523378" y="6692"/>
                  </a:cubicBezTo>
                  <a:lnTo>
                    <a:pt x="1523378" y="861984"/>
                  </a:lnTo>
                  <a:cubicBezTo>
                    <a:pt x="1523378" y="865680"/>
                    <a:pt x="1520382" y="868676"/>
                    <a:pt x="1516686" y="868676"/>
                  </a:cubicBezTo>
                  <a:lnTo>
                    <a:pt x="6692" y="868676"/>
                  </a:lnTo>
                  <a:cubicBezTo>
                    <a:pt x="2996" y="868676"/>
                    <a:pt x="0" y="865680"/>
                    <a:pt x="0" y="861984"/>
                  </a:cubicBezTo>
                  <a:lnTo>
                    <a:pt x="0" y="6692"/>
                  </a:lnTo>
                  <a:cubicBezTo>
                    <a:pt x="0" y="2996"/>
                    <a:pt x="2996" y="0"/>
                    <a:pt x="6692" y="0"/>
                  </a:cubicBezTo>
                  <a:close/>
                </a:path>
              </a:pathLst>
            </a:custGeom>
            <a:solidFill>
              <a:srgbClr val="21B0C3"/>
            </a:solidFill>
          </p:spPr>
          <p:txBody>
            <a:bodyPr/>
            <a:lstStyle/>
            <a:p>
              <a:endParaRPr lang="LID4096"/>
            </a:p>
          </p:txBody>
        </p:sp>
        <p:sp>
          <p:nvSpPr>
            <p:cNvPr id="6" name="TextBox 6"/>
            <p:cNvSpPr txBox="1"/>
            <p:nvPr/>
          </p:nvSpPr>
          <p:spPr>
            <a:xfrm>
              <a:off x="0" y="-38100"/>
              <a:ext cx="1523378" cy="906776"/>
            </a:xfrm>
            <a:prstGeom prst="rect">
              <a:avLst/>
            </a:prstGeom>
          </p:spPr>
          <p:txBody>
            <a:bodyPr lIns="50800" tIns="50800" rIns="50800" bIns="50800" rtlCol="0" anchor="ctr"/>
            <a:lstStyle/>
            <a:p>
              <a:pPr algn="ctr">
                <a:lnSpc>
                  <a:spcPts val="2660"/>
                </a:lnSpc>
              </a:pPr>
              <a:endParaRPr/>
            </a:p>
          </p:txBody>
        </p:sp>
      </p:grpSp>
      <p:sp>
        <p:nvSpPr>
          <p:cNvPr id="7" name="Freeform 7"/>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3"/>
            <a:stretch>
              <a:fillRect/>
            </a:stretch>
          </a:blipFill>
        </p:spPr>
        <p:txBody>
          <a:bodyPr/>
          <a:lstStyle/>
          <a:p>
            <a:endParaRPr lang="LID4096"/>
          </a:p>
        </p:txBody>
      </p:sp>
      <p:sp>
        <p:nvSpPr>
          <p:cNvPr id="8" name="Freeform 8"/>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4"/>
            <a:stretch>
              <a:fillRect/>
            </a:stretch>
          </a:blipFill>
        </p:spPr>
        <p:txBody>
          <a:bodyPr/>
          <a:lstStyle/>
          <a:p>
            <a:endParaRPr lang="LID4096"/>
          </a:p>
        </p:txBody>
      </p:sp>
      <p:sp>
        <p:nvSpPr>
          <p:cNvPr id="9" name="Freeform 9"/>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5"/>
            <a:stretch>
              <a:fillRect/>
            </a:stretch>
          </a:blipFill>
        </p:spPr>
        <p:txBody>
          <a:bodyPr/>
          <a:lstStyle/>
          <a:p>
            <a:endParaRPr lang="LID4096"/>
          </a:p>
        </p:txBody>
      </p:sp>
      <p:sp>
        <p:nvSpPr>
          <p:cNvPr id="10" name="TextBox 10"/>
          <p:cNvSpPr txBox="1"/>
          <p:nvPr/>
        </p:nvSpPr>
        <p:spPr>
          <a:xfrm>
            <a:off x="130862" y="2905252"/>
            <a:ext cx="5522351" cy="2826799"/>
          </a:xfrm>
          <a:prstGeom prst="rect">
            <a:avLst/>
          </a:prstGeom>
        </p:spPr>
        <p:txBody>
          <a:bodyPr lIns="0" tIns="0" rIns="0" bIns="0" rtlCol="0" anchor="t">
            <a:spAutoFit/>
          </a:bodyPr>
          <a:lstStyle/>
          <a:p>
            <a:pPr algn="ctr">
              <a:lnSpc>
                <a:spcPts val="8400"/>
              </a:lnSpc>
            </a:pPr>
            <a:r>
              <a:rPr lang="en-US" sz="6000" b="1" spc="-144" dirty="0">
                <a:solidFill>
                  <a:srgbClr val="FFFFFF"/>
                </a:solidFill>
                <a:latin typeface="Verdana" panose="020B0604030504040204" pitchFamily="34" charset="0"/>
                <a:ea typeface="Verdana" panose="020B0604030504040204" pitchFamily="34" charset="0"/>
                <a:cs typeface="Helvetica World Bold"/>
                <a:sym typeface="Helvetica World Bold"/>
              </a:rPr>
              <a:t>SESSION 8 : </a:t>
            </a:r>
          </a:p>
          <a:p>
            <a:pPr algn="ctr">
              <a:lnSpc>
                <a:spcPts val="3499"/>
              </a:lnSpc>
            </a:pPr>
            <a:r>
              <a:rPr lang="en-US" sz="2499" b="1" spc="-59" dirty="0">
                <a:solidFill>
                  <a:srgbClr val="FFFFFF"/>
                </a:solidFill>
                <a:latin typeface="Verdana" panose="020B0604030504040204" pitchFamily="34" charset="0"/>
                <a:ea typeface="Verdana" panose="020B0604030504040204" pitchFamily="34" charset="0"/>
                <a:cs typeface="Helvetica World Bold"/>
                <a:sym typeface="Helvetica World Bold"/>
              </a:rPr>
              <a:t>PRÉSENTATION DU RÔLE D'UNE GOUVERNANCE EFFICACE DANS LA MISE EN ŒUVRE DE L'ÉCONOMIE CIRCULAIRE</a:t>
            </a:r>
          </a:p>
        </p:txBody>
      </p:sp>
      <p:grpSp>
        <p:nvGrpSpPr>
          <p:cNvPr id="11" name="Group 11"/>
          <p:cNvGrpSpPr/>
          <p:nvPr/>
        </p:nvGrpSpPr>
        <p:grpSpPr>
          <a:xfrm>
            <a:off x="12833801" y="0"/>
            <a:ext cx="5454199" cy="1942872"/>
            <a:chOff x="0" y="0"/>
            <a:chExt cx="1436497" cy="511703"/>
          </a:xfrm>
        </p:grpSpPr>
        <p:sp>
          <p:nvSpPr>
            <p:cNvPr id="12" name="Freeform 12"/>
            <p:cNvSpPr/>
            <p:nvPr/>
          </p:nvSpPr>
          <p:spPr>
            <a:xfrm>
              <a:off x="0" y="0"/>
              <a:ext cx="1436497" cy="511703"/>
            </a:xfrm>
            <a:custGeom>
              <a:avLst/>
              <a:gdLst/>
              <a:ahLst/>
              <a:cxnLst/>
              <a:rect l="l" t="t" r="r" b="b"/>
              <a:pathLst>
                <a:path w="1436497" h="511703">
                  <a:moveTo>
                    <a:pt x="7097" y="0"/>
                  </a:moveTo>
                  <a:lnTo>
                    <a:pt x="1429400" y="0"/>
                  </a:lnTo>
                  <a:cubicBezTo>
                    <a:pt x="1433319" y="0"/>
                    <a:pt x="1436497" y="3178"/>
                    <a:pt x="1436497" y="7097"/>
                  </a:cubicBezTo>
                  <a:lnTo>
                    <a:pt x="1436497" y="504606"/>
                  </a:lnTo>
                  <a:cubicBezTo>
                    <a:pt x="1436497" y="508525"/>
                    <a:pt x="1433319" y="511703"/>
                    <a:pt x="1429400" y="511703"/>
                  </a:cubicBezTo>
                  <a:lnTo>
                    <a:pt x="7097" y="511703"/>
                  </a:lnTo>
                  <a:cubicBezTo>
                    <a:pt x="3178" y="511703"/>
                    <a:pt x="0" y="508525"/>
                    <a:pt x="0" y="504606"/>
                  </a:cubicBezTo>
                  <a:lnTo>
                    <a:pt x="0" y="7097"/>
                  </a:lnTo>
                  <a:cubicBezTo>
                    <a:pt x="0" y="3178"/>
                    <a:pt x="3178" y="0"/>
                    <a:pt x="7097" y="0"/>
                  </a:cubicBezTo>
                  <a:close/>
                </a:path>
              </a:pathLst>
            </a:custGeom>
            <a:solidFill>
              <a:srgbClr val="21B0C3"/>
            </a:solidFill>
          </p:spPr>
          <p:txBody>
            <a:bodyPr/>
            <a:lstStyle/>
            <a:p>
              <a:endParaRPr lang="LID4096"/>
            </a:p>
          </p:txBody>
        </p:sp>
        <p:sp>
          <p:nvSpPr>
            <p:cNvPr id="13" name="TextBox 13"/>
            <p:cNvSpPr txBox="1"/>
            <p:nvPr/>
          </p:nvSpPr>
          <p:spPr>
            <a:xfrm>
              <a:off x="0" y="-38100"/>
              <a:ext cx="1436497" cy="549803"/>
            </a:xfrm>
            <a:prstGeom prst="rect">
              <a:avLst/>
            </a:prstGeom>
          </p:spPr>
          <p:txBody>
            <a:bodyPr lIns="50800" tIns="50800" rIns="50800" bIns="50800" rtlCol="0" anchor="ctr"/>
            <a:lstStyle/>
            <a:p>
              <a:pPr algn="ctr">
                <a:lnSpc>
                  <a:spcPts val="2660"/>
                </a:lnSpc>
              </a:pPr>
              <a:endParaRPr/>
            </a:p>
          </p:txBody>
        </p:sp>
      </p:grpSp>
      <p:sp>
        <p:nvSpPr>
          <p:cNvPr id="14" name="TextBox 14"/>
          <p:cNvSpPr txBox="1"/>
          <p:nvPr/>
        </p:nvSpPr>
        <p:spPr>
          <a:xfrm>
            <a:off x="13121727" y="458475"/>
            <a:ext cx="4518541" cy="1025922"/>
          </a:xfrm>
          <a:prstGeom prst="rect">
            <a:avLst/>
          </a:prstGeom>
        </p:spPr>
        <p:txBody>
          <a:bodyPr wrap="square" lIns="0" tIns="0" rIns="0" bIns="0" rtlCol="0" anchor="t">
            <a:spAutoFit/>
          </a:bodyPr>
          <a:lstStyle/>
          <a:p>
            <a:pPr algn="just">
              <a:lnSpc>
                <a:spcPts val="1960"/>
              </a:lnSpc>
            </a:pPr>
            <a:r>
              <a:rPr lang="en-US" sz="20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Intervenant</a:t>
            </a:r>
            <a:r>
              <a:rPr lang="en-US" sz="2000" i="1" u="sng"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20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r>
              <a:rPr lang="en-US" sz="20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Koen RADEMAEKERS</a:t>
            </a:r>
            <a:r>
              <a:rPr lang="en-US" sz="20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ACEN Foundation</a:t>
            </a:r>
          </a:p>
          <a:p>
            <a:pPr algn="just">
              <a:lnSpc>
                <a:spcPts val="1960"/>
              </a:lnSpc>
            </a:pPr>
            <a:r>
              <a:rPr lang="en-US" sz="20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a:t>
            </a:r>
          </a:p>
          <a:p>
            <a:pPr algn="just">
              <a:lnSpc>
                <a:spcPts val="1960"/>
              </a:lnSpc>
            </a:pPr>
            <a:r>
              <a:rPr lang="en-US" sz="2000" i="1" u="sng" spc="-33" dirty="0" err="1">
                <a:solidFill>
                  <a:srgbClr val="FFFFFF"/>
                </a:solidFill>
                <a:latin typeface="Verdana 2" panose="020B0604020202020204" charset="0"/>
                <a:ea typeface="Verdana 2" panose="020B0604020202020204" charset="0"/>
                <a:cs typeface="Verdana 2" panose="020B0604020202020204" charset="0"/>
                <a:sym typeface="Helvetica World Italics"/>
              </a:rPr>
              <a:t>Modératrice</a:t>
            </a:r>
            <a:r>
              <a:rPr lang="en-US" sz="20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 : </a:t>
            </a:r>
            <a:r>
              <a:rPr lang="en-US" sz="2000" b="1" i="1" spc="-33" dirty="0">
                <a:solidFill>
                  <a:srgbClr val="FFFFFF"/>
                </a:solidFill>
                <a:latin typeface="Verdana 2" panose="020B0604020202020204" charset="0"/>
                <a:ea typeface="Verdana 2" panose="020B0604020202020204" charset="0"/>
                <a:cs typeface="Verdana 2" panose="020B0604020202020204" charset="0"/>
                <a:sym typeface="Helvetica World Italics"/>
              </a:rPr>
              <a:t>Zoé QUESNAY, </a:t>
            </a:r>
            <a:r>
              <a:rPr lang="en-US" sz="2000" i="1" spc="-33" dirty="0">
                <a:solidFill>
                  <a:srgbClr val="FFFFFF"/>
                </a:solidFill>
                <a:latin typeface="Verdana 2" panose="020B0604020202020204" charset="0"/>
                <a:ea typeface="Verdana 2" panose="020B0604020202020204" charset="0"/>
                <a:cs typeface="Verdana 2" panose="020B0604020202020204" charset="0"/>
                <a:sym typeface="Helvetica World Italics"/>
              </a:rPr>
              <a:t>CEA</a:t>
            </a:r>
          </a:p>
        </p:txBody>
      </p:sp>
      <p:sp>
        <p:nvSpPr>
          <p:cNvPr id="15" name="TextBox 15"/>
          <p:cNvSpPr txBox="1"/>
          <p:nvPr/>
        </p:nvSpPr>
        <p:spPr>
          <a:xfrm>
            <a:off x="17060881" y="9784390"/>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F462B-7DE7-9066-ADDE-433A10FD459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D107D2-A1F9-55CF-CFE9-620972B47E66}"/>
              </a:ext>
            </a:extLst>
          </p:cNvPr>
          <p:cNvSpPr>
            <a:spLocks noGrp="1"/>
          </p:cNvSpPr>
          <p:nvPr>
            <p:ph type="title"/>
          </p:nvPr>
        </p:nvSpPr>
        <p:spPr>
          <a:xfrm>
            <a:off x="1514167" y="390982"/>
            <a:ext cx="14554201"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Le rôle d'une gouvernance efficace dans la mise en œuvre de l'économie circulaire</a:t>
            </a:r>
            <a:endParaRPr lang="en-US" dirty="0"/>
          </a:p>
        </p:txBody>
      </p:sp>
      <p:graphicFrame>
        <p:nvGraphicFramePr>
          <p:cNvPr id="9" name="Espace réservé du contenu 8">
            <a:extLst>
              <a:ext uri="{FF2B5EF4-FFF2-40B4-BE49-F238E27FC236}">
                <a16:creationId xmlns:a16="http://schemas.microsoft.com/office/drawing/2014/main" id="{6D969FA6-3300-A02C-9423-7D262F55FBC4}"/>
              </a:ext>
            </a:extLst>
          </p:cNvPr>
          <p:cNvGraphicFramePr>
            <a:graphicFrameLocks noGrp="1"/>
          </p:cNvGraphicFramePr>
          <p:nvPr>
            <p:ph idx="1"/>
          </p:nvPr>
        </p:nvGraphicFramePr>
        <p:xfrm>
          <a:off x="1600200" y="2887980"/>
          <a:ext cx="14478000" cy="5171020"/>
        </p:xfrm>
        <a:graphic>
          <a:graphicData uri="http://schemas.openxmlformats.org/drawingml/2006/table">
            <a:tbl>
              <a:tblPr firstRow="1" bandRow="1">
                <a:tableStyleId>{5C22544A-7EE6-4342-B048-85BDC9FD1C3A}</a:tableStyleId>
              </a:tblPr>
              <a:tblGrid>
                <a:gridCol w="2229096">
                  <a:extLst>
                    <a:ext uri="{9D8B030D-6E8A-4147-A177-3AD203B41FA5}">
                      <a16:colId xmlns:a16="http://schemas.microsoft.com/office/drawing/2014/main" val="299888309"/>
                    </a:ext>
                  </a:extLst>
                </a:gridCol>
                <a:gridCol w="12248904">
                  <a:extLst>
                    <a:ext uri="{9D8B030D-6E8A-4147-A177-3AD203B41FA5}">
                      <a16:colId xmlns:a16="http://schemas.microsoft.com/office/drawing/2014/main" val="2443227664"/>
                    </a:ext>
                  </a:extLst>
                </a:gridCol>
              </a:tblGrid>
              <a:tr h="1056220">
                <a:tc gridSpan="2">
                  <a:txBody>
                    <a:bodyPr/>
                    <a:lstStyle/>
                    <a:p>
                      <a:pPr lvl="0" algn="just">
                        <a:lnSpc>
                          <a:spcPct val="100000"/>
                        </a:lnSpc>
                        <a:spcBef>
                          <a:spcPts val="0"/>
                        </a:spcBef>
                        <a:spcAft>
                          <a:spcPts val="0"/>
                        </a:spcAft>
                        <a:buNone/>
                      </a:pPr>
                      <a:r>
                        <a:rPr lang="fr-FR" sz="2400" b="1" i="0" u="none" strike="noStrike" kern="1200" noProof="0" dirty="0">
                          <a:solidFill>
                            <a:schemeClr val="lt1"/>
                          </a:solidFill>
                          <a:effectLst/>
                          <a:latin typeface="Verdana 2" panose="020B0604020202020204" charset="0"/>
                          <a:cs typeface="Verdana 2" panose="020B0604020202020204" charset="0"/>
                        </a:rPr>
                        <a:t>La gouvernance fait référence aux cadres, institutions, règles et processus qui déterminent la manière dont les décisions sont prises, mises en œuvre et contrôlées. </a:t>
                      </a:r>
                      <a:endParaRPr lang="en-US" sz="2400" b="1" dirty="0">
                        <a:latin typeface="Verdana 2" panose="020B0604020202020204" charset="0"/>
                        <a:cs typeface="Verdana 2" panose="020B0604020202020204" charset="0"/>
                      </a:endParaRPr>
                    </a:p>
                  </a:txBody>
                  <a:tcPr>
                    <a:solidFill>
                      <a:schemeClr val="accent5"/>
                    </a:solidFill>
                  </a:tcPr>
                </a:tc>
                <a:tc hMerge="1">
                  <a:txBody>
                    <a:bodyPr/>
                    <a:lstStyle/>
                    <a:p>
                      <a:endParaRPr lang="en-BE"/>
                    </a:p>
                  </a:txBody>
                  <a:tcPr/>
                </a:tc>
                <a:extLst>
                  <a:ext uri="{0D108BD9-81ED-4DB2-BD59-A6C34878D82A}">
                    <a16:rowId xmlns:a16="http://schemas.microsoft.com/office/drawing/2014/main" val="3631003972"/>
                  </a:ext>
                </a:extLst>
              </a:tr>
              <a:tr h="1275525">
                <a:tc>
                  <a:txBody>
                    <a:bodyPr/>
                    <a:lstStyle/>
                    <a:p>
                      <a:endParaRPr lang="fr-BE" sz="2400" b="1" dirty="0">
                        <a:solidFill>
                          <a:schemeClr val="bg1"/>
                        </a:solidFill>
                        <a:latin typeface="Verdana 2" panose="020B0604020202020204" charset="0"/>
                        <a:cs typeface="Verdana 2" panose="020B0604020202020204" charset="0"/>
                      </a:endParaRPr>
                    </a:p>
                    <a:p>
                      <a:endParaRPr lang="fr-BE" sz="2400" b="1" dirty="0">
                        <a:solidFill>
                          <a:schemeClr val="bg1"/>
                        </a:solidFill>
                        <a:latin typeface="Verdana 2" panose="020B0604020202020204" charset="0"/>
                        <a:cs typeface="Verdana 2" panose="020B0604020202020204" charset="0"/>
                      </a:endParaRPr>
                    </a:p>
                    <a:p>
                      <a:endParaRPr lang="fr-BE" sz="2400" b="1" dirty="0">
                        <a:solidFill>
                          <a:schemeClr val="bg1"/>
                        </a:solidFill>
                        <a:latin typeface="Verdana 2" panose="020B0604020202020204" charset="0"/>
                        <a:cs typeface="Verdana 2" panose="020B0604020202020204" charset="0"/>
                      </a:endParaRPr>
                    </a:p>
                    <a:p>
                      <a:pPr algn="ctr"/>
                      <a:r>
                        <a:rPr lang="fr-BE" sz="2400" b="1" dirty="0">
                          <a:solidFill>
                            <a:schemeClr val="bg1"/>
                          </a:solidFill>
                          <a:latin typeface="Verdana 2" panose="020B0604020202020204" charset="0"/>
                          <a:cs typeface="Verdana 2" panose="020B0604020202020204" charset="0"/>
                        </a:rPr>
                        <a:t>Gouvernance en Europe centrale et orientale</a:t>
                      </a:r>
                      <a:endParaRPr lang="en-BE" sz="2400" b="1" dirty="0">
                        <a:solidFill>
                          <a:schemeClr val="bg1"/>
                        </a:solidFill>
                        <a:latin typeface="Verdana 2" panose="020B0604020202020204" charset="0"/>
                        <a:cs typeface="Verdana 2" panose="020B0604020202020204" charset="0"/>
                      </a:endParaRPr>
                    </a:p>
                  </a:txBody>
                  <a:tcPr>
                    <a:solidFill>
                      <a:schemeClr val="accent5"/>
                    </a:solidFill>
                  </a:tcPr>
                </a:tc>
                <a:tc>
                  <a:txBody>
                    <a:bodyPr/>
                    <a:lstStyle/>
                    <a:p>
                      <a:pPr lvl="0" algn="just">
                        <a:lnSpc>
                          <a:spcPct val="100000"/>
                        </a:lnSpc>
                        <a:spcBef>
                          <a:spcPts val="0"/>
                        </a:spcBef>
                        <a:spcAft>
                          <a:spcPts val="0"/>
                        </a:spcAft>
                        <a:buNone/>
                      </a:pPr>
                      <a:r>
                        <a:rPr lang="fr-FR" sz="2400" b="0" i="0" u="none" strike="noStrike" noProof="0" dirty="0">
                          <a:latin typeface="Verdana 2" panose="020B0604020202020204" charset="0"/>
                          <a:cs typeface="Verdana 2" panose="020B0604020202020204" charset="0"/>
                        </a:rPr>
                        <a:t>Dans le contexte de l'économie circulaire, la gouvernance joue un rôle essentiel :</a:t>
                      </a:r>
                      <a:endParaRPr lang="en-US" sz="2400" u="none" dirty="0">
                        <a:latin typeface="Verdana 2" panose="020B0604020202020204" charset="0"/>
                        <a:cs typeface="Verdana 2" panose="020B0604020202020204" charset="0"/>
                      </a:endParaRPr>
                    </a:p>
                    <a:p>
                      <a:pPr marL="285750" lvl="0" indent="-285750" algn="just">
                        <a:lnSpc>
                          <a:spcPct val="100000"/>
                        </a:lnSpc>
                        <a:spcBef>
                          <a:spcPts val="0"/>
                        </a:spcBef>
                        <a:spcAft>
                          <a:spcPts val="0"/>
                        </a:spcAft>
                        <a:buFont typeface="Arial"/>
                        <a:buChar char="•"/>
                      </a:pPr>
                      <a:r>
                        <a:rPr lang="fr-FR" sz="2400" b="0" i="0" u="none" strike="noStrike" noProof="0" dirty="0">
                          <a:latin typeface="Verdana 2" panose="020B0604020202020204" charset="0"/>
                          <a:cs typeface="Verdana 2" panose="020B0604020202020204" charset="0"/>
                        </a:rPr>
                        <a:t>Établir des politiques et des réglementations claires pour encourager et promouvoir les pratiques circulaires ;</a:t>
                      </a:r>
                      <a:endParaRPr lang="fr-FR" sz="2400" u="none" dirty="0">
                        <a:latin typeface="Verdana 2" panose="020B0604020202020204" charset="0"/>
                        <a:cs typeface="Verdana 2" panose="020B0604020202020204" charset="0"/>
                      </a:endParaRPr>
                    </a:p>
                    <a:p>
                      <a:pPr marL="285750" lvl="0" indent="-285750" algn="just">
                        <a:lnSpc>
                          <a:spcPct val="100000"/>
                        </a:lnSpc>
                        <a:spcBef>
                          <a:spcPts val="0"/>
                        </a:spcBef>
                        <a:spcAft>
                          <a:spcPts val="0"/>
                        </a:spcAft>
                        <a:buFont typeface="Arial"/>
                        <a:buChar char="•"/>
                      </a:pPr>
                      <a:r>
                        <a:rPr lang="fr-FR" sz="2400" b="0" i="0" u="none" strike="noStrike" noProof="0" dirty="0">
                          <a:latin typeface="Verdana 2" panose="020B0604020202020204" charset="0"/>
                          <a:cs typeface="Verdana 2" panose="020B0604020202020204" charset="0"/>
                        </a:rPr>
                        <a:t>Faciliter la coordination et la collaboration entre les différents groupes de parties prenantes, y compris les agences gouvernementales, les industries, les universités et la société civile ;</a:t>
                      </a:r>
                      <a:endParaRPr lang="fr-FR" sz="2400" u="none" dirty="0">
                        <a:latin typeface="Verdana 2" panose="020B0604020202020204" charset="0"/>
                        <a:cs typeface="Verdana 2" panose="020B0604020202020204" charset="0"/>
                      </a:endParaRPr>
                    </a:p>
                    <a:p>
                      <a:pPr marL="285750" lvl="0" indent="-285750" algn="just">
                        <a:lnSpc>
                          <a:spcPct val="100000"/>
                        </a:lnSpc>
                        <a:spcBef>
                          <a:spcPts val="0"/>
                        </a:spcBef>
                        <a:spcAft>
                          <a:spcPts val="0"/>
                        </a:spcAft>
                        <a:buFont typeface="Arial"/>
                        <a:buChar char="•"/>
                      </a:pPr>
                      <a:r>
                        <a:rPr lang="fr-FR" sz="2400" b="0" i="0" u="none" strike="noStrike" noProof="0" dirty="0">
                          <a:latin typeface="Verdana 2" panose="020B0604020202020204" charset="0"/>
                          <a:cs typeface="Verdana 2" panose="020B0604020202020204" charset="0"/>
                        </a:rPr>
                        <a:t>Assurer une mobilisation et une affectation efficaces des ressources pour soutenir les initiatives en faveur de l'économie circulaire ; et</a:t>
                      </a:r>
                      <a:endParaRPr lang="fr-FR" sz="2400" u="none" dirty="0">
                        <a:latin typeface="Verdana 2" panose="020B0604020202020204" charset="0"/>
                        <a:cs typeface="Verdana 2" panose="020B0604020202020204" charset="0"/>
                      </a:endParaRPr>
                    </a:p>
                    <a:p>
                      <a:pPr marL="285750" lvl="0" indent="-285750" algn="just">
                        <a:lnSpc>
                          <a:spcPct val="100000"/>
                        </a:lnSpc>
                        <a:spcBef>
                          <a:spcPts val="0"/>
                        </a:spcBef>
                        <a:spcAft>
                          <a:spcPts val="0"/>
                        </a:spcAft>
                        <a:buFont typeface="Arial"/>
                        <a:buChar char="•"/>
                      </a:pPr>
                      <a:r>
                        <a:rPr lang="fr-FR" sz="2400" b="0" i="0" u="none" strike="noStrike" noProof="0" dirty="0">
                          <a:latin typeface="Verdana 2" panose="020B0604020202020204" charset="0"/>
                          <a:cs typeface="Verdana 2" panose="020B0604020202020204" charset="0"/>
                        </a:rPr>
                        <a:t>Contrôler, évaluer et adapter les stratégies pour assurer la mise en œuvre réussie et l'amélioration continue des objectifs de l'économie circulaire.</a:t>
                      </a:r>
                      <a:endParaRPr lang="fr-FR" sz="2400" u="none" dirty="0">
                        <a:latin typeface="Verdana 2" panose="020B0604020202020204" charset="0"/>
                        <a:cs typeface="Verdana 2" panose="020B0604020202020204" charset="0"/>
                      </a:endParaRPr>
                    </a:p>
                    <a:p>
                      <a:pPr marL="0" lvl="0" indent="0" algn="just">
                        <a:buNone/>
                      </a:pPr>
                      <a:endParaRPr lang="fr-FR" sz="2400" dirty="0">
                        <a:latin typeface="Verdana 2" panose="020B0604020202020204" charset="0"/>
                        <a:cs typeface="Verdana 2" panose="020B0604020202020204" charset="0"/>
                      </a:endParaRPr>
                    </a:p>
                  </a:txBody>
                  <a:tcPr/>
                </a:tc>
                <a:extLst>
                  <a:ext uri="{0D108BD9-81ED-4DB2-BD59-A6C34878D82A}">
                    <a16:rowId xmlns:a16="http://schemas.microsoft.com/office/drawing/2014/main" val="3594663472"/>
                  </a:ext>
                </a:extLst>
              </a:tr>
            </a:tbl>
          </a:graphicData>
        </a:graphic>
      </p:graphicFrame>
      <p:sp>
        <p:nvSpPr>
          <p:cNvPr id="3" name="Freeform 7">
            <a:extLst>
              <a:ext uri="{FF2B5EF4-FFF2-40B4-BE49-F238E27FC236}">
                <a16:creationId xmlns:a16="http://schemas.microsoft.com/office/drawing/2014/main" id="{D24E81F8-5E9A-A23C-3995-F062514E5974}"/>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6" name="Freeform 8">
            <a:extLst>
              <a:ext uri="{FF2B5EF4-FFF2-40B4-BE49-F238E27FC236}">
                <a16:creationId xmlns:a16="http://schemas.microsoft.com/office/drawing/2014/main" id="{17FDDDC8-2BCD-ADBB-5873-3A00FA886B2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3767B8AD-51E9-C386-E58D-93E4A2ED6ED9}"/>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8" name="Straight Connector 7">
            <a:extLst>
              <a:ext uri="{FF2B5EF4-FFF2-40B4-BE49-F238E27FC236}">
                <a16:creationId xmlns:a16="http://schemas.microsoft.com/office/drawing/2014/main" id="{B28E2251-D71F-E148-DA95-0BE8E2705C03}"/>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924F5A0A-7DBB-75B8-6046-AB49579B22C0}"/>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31</a:t>
            </a:r>
          </a:p>
        </p:txBody>
      </p:sp>
    </p:spTree>
    <p:extLst>
      <p:ext uri="{BB962C8B-B14F-4D97-AF65-F5344CB8AC3E}">
        <p14:creationId xmlns:p14="http://schemas.microsoft.com/office/powerpoint/2010/main" val="2405621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365F-CADA-51FD-228E-E7509354D994}"/>
              </a:ext>
            </a:extLst>
          </p:cNvPr>
          <p:cNvSpPr>
            <a:spLocks noGrp="1"/>
          </p:cNvSpPr>
          <p:nvPr>
            <p:ph type="title"/>
          </p:nvPr>
        </p:nvSpPr>
        <p:spPr>
          <a:xfrm>
            <a:off x="4402359" y="555251"/>
            <a:ext cx="8229600"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Une structure de gouvernance efficace</a:t>
            </a:r>
            <a:endParaRPr lang="en-US" dirty="0"/>
          </a:p>
        </p:txBody>
      </p:sp>
      <p:sp>
        <p:nvSpPr>
          <p:cNvPr id="4" name="Flowchart: Or 3">
            <a:extLst>
              <a:ext uri="{FF2B5EF4-FFF2-40B4-BE49-F238E27FC236}">
                <a16:creationId xmlns:a16="http://schemas.microsoft.com/office/drawing/2014/main" id="{0AB8BBED-429B-BCCB-17C2-8ACE580A7ACF}"/>
              </a:ext>
            </a:extLst>
          </p:cNvPr>
          <p:cNvSpPr/>
          <p:nvPr/>
        </p:nvSpPr>
        <p:spPr>
          <a:xfrm>
            <a:off x="4599640" y="2324100"/>
            <a:ext cx="7877104" cy="7257371"/>
          </a:xfrm>
          <a:prstGeom prst="flowChar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Verdana 2" panose="020B0604020202020204" charset="0"/>
              <a:cs typeface="Verdana 2" panose="020B0604020202020204" charset="0"/>
            </a:endParaRPr>
          </a:p>
        </p:txBody>
      </p:sp>
      <p:sp>
        <p:nvSpPr>
          <p:cNvPr id="6" name="TextBox 5">
            <a:extLst>
              <a:ext uri="{FF2B5EF4-FFF2-40B4-BE49-F238E27FC236}">
                <a16:creationId xmlns:a16="http://schemas.microsoft.com/office/drawing/2014/main" id="{7E8969E5-FBE5-7104-30E0-9A52A1ECA933}"/>
              </a:ext>
            </a:extLst>
          </p:cNvPr>
          <p:cNvSpPr txBox="1"/>
          <p:nvPr/>
        </p:nvSpPr>
        <p:spPr>
          <a:xfrm>
            <a:off x="5642132" y="4155821"/>
            <a:ext cx="2875027" cy="945147"/>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FF"/>
                </a:solidFill>
                <a:latin typeface="Verdana 2" panose="020B0604020202020204" charset="0"/>
                <a:ea typeface="Calibri"/>
                <a:cs typeface="Verdana 2" panose="020B0604020202020204" charset="0"/>
              </a:rPr>
              <a:t>Dispositions </a:t>
            </a:r>
            <a:r>
              <a:rPr lang="en-US" sz="2800" b="1" dirty="0" err="1">
                <a:solidFill>
                  <a:srgbClr val="FFFFFF"/>
                </a:solidFill>
                <a:latin typeface="Verdana 2" panose="020B0604020202020204" charset="0"/>
                <a:ea typeface="Calibri"/>
                <a:cs typeface="Verdana 2" panose="020B0604020202020204" charset="0"/>
              </a:rPr>
              <a:t>institutionnelles</a:t>
            </a:r>
            <a:endParaRPr lang="en-US" sz="2800" b="1" dirty="0">
              <a:solidFill>
                <a:srgbClr val="FFFFFF"/>
              </a:solidFill>
              <a:latin typeface="Verdana 2" panose="020B0604020202020204" charset="0"/>
              <a:cs typeface="Verdana 2" panose="020B0604020202020204" charset="0"/>
            </a:endParaRPr>
          </a:p>
        </p:txBody>
      </p:sp>
      <p:sp>
        <p:nvSpPr>
          <p:cNvPr id="8" name="TextBox 7">
            <a:extLst>
              <a:ext uri="{FF2B5EF4-FFF2-40B4-BE49-F238E27FC236}">
                <a16:creationId xmlns:a16="http://schemas.microsoft.com/office/drawing/2014/main" id="{E67465B2-DC1D-4D41-BCC4-68824F013EB6}"/>
              </a:ext>
            </a:extLst>
          </p:cNvPr>
          <p:cNvSpPr txBox="1"/>
          <p:nvPr/>
        </p:nvSpPr>
        <p:spPr>
          <a:xfrm>
            <a:off x="9144000" y="4155820"/>
            <a:ext cx="1917739" cy="945147"/>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FF"/>
                </a:solidFill>
                <a:latin typeface="Verdana 2" panose="020B0604020202020204" charset="0"/>
                <a:ea typeface="Calibri"/>
                <a:cs typeface="Verdana 2" panose="020B0604020202020204" charset="0"/>
              </a:rPr>
              <a:t>Cadres politiques</a:t>
            </a:r>
          </a:p>
        </p:txBody>
      </p:sp>
      <p:sp>
        <p:nvSpPr>
          <p:cNvPr id="9" name="TextBox 8">
            <a:extLst>
              <a:ext uri="{FF2B5EF4-FFF2-40B4-BE49-F238E27FC236}">
                <a16:creationId xmlns:a16="http://schemas.microsoft.com/office/drawing/2014/main" id="{A43820F4-91F9-AC85-01D0-CE6BEF2FC653}"/>
              </a:ext>
            </a:extLst>
          </p:cNvPr>
          <p:cNvSpPr txBox="1"/>
          <p:nvPr/>
        </p:nvSpPr>
        <p:spPr>
          <a:xfrm>
            <a:off x="5845543" y="6565101"/>
            <a:ext cx="2468203" cy="1371989"/>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FFFFFF"/>
                </a:solidFill>
                <a:latin typeface="Verdana 2" panose="020B0604020202020204" charset="0"/>
                <a:ea typeface="Calibri"/>
                <a:cs typeface="Verdana 2" panose="020B0604020202020204" charset="0"/>
              </a:rPr>
              <a:t>Coordination des parties </a:t>
            </a:r>
            <a:r>
              <a:rPr lang="en-US" sz="2800" b="1" dirty="0" err="1">
                <a:solidFill>
                  <a:srgbClr val="FFFFFF"/>
                </a:solidFill>
                <a:latin typeface="Verdana 2" panose="020B0604020202020204" charset="0"/>
                <a:ea typeface="Calibri"/>
                <a:cs typeface="Verdana 2" panose="020B0604020202020204" charset="0"/>
              </a:rPr>
              <a:t>prenantes</a:t>
            </a:r>
            <a:endParaRPr lang="en-US" sz="2800" b="1" dirty="0">
              <a:solidFill>
                <a:srgbClr val="FFFFFF"/>
              </a:solidFill>
              <a:latin typeface="Verdana 2" panose="020B0604020202020204" charset="0"/>
              <a:ea typeface="Calibri"/>
              <a:cs typeface="Verdana 2" panose="020B0604020202020204" charset="0"/>
            </a:endParaRPr>
          </a:p>
        </p:txBody>
      </p:sp>
      <p:sp>
        <p:nvSpPr>
          <p:cNvPr id="10" name="TextBox 9">
            <a:extLst>
              <a:ext uri="{FF2B5EF4-FFF2-40B4-BE49-F238E27FC236}">
                <a16:creationId xmlns:a16="http://schemas.microsoft.com/office/drawing/2014/main" id="{FC51EE36-E13D-211D-8D43-B8153B4A553D}"/>
              </a:ext>
            </a:extLst>
          </p:cNvPr>
          <p:cNvSpPr txBox="1"/>
          <p:nvPr/>
        </p:nvSpPr>
        <p:spPr>
          <a:xfrm>
            <a:off x="9144000" y="6590911"/>
            <a:ext cx="2312726" cy="1371989"/>
          </a:xfrm>
          <a:prstGeom prst="rect">
            <a:avLst/>
          </a:prstGeom>
          <a:solidFill>
            <a:schemeClr val="accent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err="1">
                <a:solidFill>
                  <a:srgbClr val="FFFFFF"/>
                </a:solidFill>
                <a:latin typeface="Verdana 2" panose="020B0604020202020204" charset="0"/>
                <a:ea typeface="Calibri"/>
                <a:cs typeface="Verdana 2" panose="020B0604020202020204" charset="0"/>
              </a:rPr>
              <a:t>Mécanismes</a:t>
            </a:r>
            <a:r>
              <a:rPr lang="en-US" sz="2800" b="1" dirty="0">
                <a:solidFill>
                  <a:srgbClr val="FFFFFF"/>
                </a:solidFill>
                <a:latin typeface="Verdana 2" panose="020B0604020202020204" charset="0"/>
                <a:ea typeface="Calibri"/>
                <a:cs typeface="Verdana 2" panose="020B0604020202020204" charset="0"/>
              </a:rPr>
              <a:t> de </a:t>
            </a:r>
            <a:r>
              <a:rPr lang="en-US" sz="2800" b="1" dirty="0" err="1">
                <a:solidFill>
                  <a:srgbClr val="FFFFFF"/>
                </a:solidFill>
                <a:latin typeface="Verdana 2" panose="020B0604020202020204" charset="0"/>
                <a:ea typeface="Calibri"/>
                <a:cs typeface="Verdana 2" panose="020B0604020202020204" charset="0"/>
              </a:rPr>
              <a:t>suivi</a:t>
            </a:r>
            <a:r>
              <a:rPr lang="en-US" sz="2800" b="1" dirty="0">
                <a:solidFill>
                  <a:srgbClr val="FFFFFF"/>
                </a:solidFill>
                <a:latin typeface="Verdana 2" panose="020B0604020202020204" charset="0"/>
                <a:ea typeface="Calibri"/>
                <a:cs typeface="Verdana 2" panose="020B0604020202020204" charset="0"/>
              </a:rPr>
              <a:t> et </a:t>
            </a:r>
            <a:r>
              <a:rPr lang="en-US" sz="2800" b="1" dirty="0" err="1">
                <a:solidFill>
                  <a:srgbClr val="FFFFFF"/>
                </a:solidFill>
                <a:latin typeface="Verdana 2" panose="020B0604020202020204" charset="0"/>
                <a:ea typeface="Calibri"/>
                <a:cs typeface="Verdana 2" panose="020B0604020202020204" charset="0"/>
              </a:rPr>
              <a:t>d'évaluation</a:t>
            </a:r>
            <a:endParaRPr lang="en-US" sz="2800" b="1" dirty="0">
              <a:solidFill>
                <a:srgbClr val="FFFFFF"/>
              </a:solidFill>
              <a:latin typeface="Verdana 2" panose="020B0604020202020204" charset="0"/>
              <a:ea typeface="Calibri"/>
              <a:cs typeface="Verdana 2" panose="020B0604020202020204" charset="0"/>
            </a:endParaRPr>
          </a:p>
        </p:txBody>
      </p:sp>
      <p:sp>
        <p:nvSpPr>
          <p:cNvPr id="3" name="Freeform 7">
            <a:extLst>
              <a:ext uri="{FF2B5EF4-FFF2-40B4-BE49-F238E27FC236}">
                <a16:creationId xmlns:a16="http://schemas.microsoft.com/office/drawing/2014/main" id="{7CF8CEF6-16FE-C2A5-857B-140E3B92F823}"/>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674096D4-90E0-9889-2457-541311C091B4}"/>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382246A6-90D0-C858-DA3A-37E924E0B116}"/>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AC095F07-D248-4EEF-14A0-9B2B51E3B3D8}"/>
              </a:ext>
            </a:extLst>
          </p:cNvPr>
          <p:cNvCxnSpPr>
            <a:cxnSpLocks/>
          </p:cNvCxnSpPr>
          <p:nvPr/>
        </p:nvCxnSpPr>
        <p:spPr>
          <a:xfrm>
            <a:off x="1523999" y="20955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Box 20">
            <a:extLst>
              <a:ext uri="{FF2B5EF4-FFF2-40B4-BE49-F238E27FC236}">
                <a16:creationId xmlns:a16="http://schemas.microsoft.com/office/drawing/2014/main" id="{4323F59D-E37D-6419-6C89-DC10F3109C4B}"/>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32</a:t>
            </a:r>
          </a:p>
        </p:txBody>
      </p:sp>
    </p:spTree>
    <p:extLst>
      <p:ext uri="{BB962C8B-B14F-4D97-AF65-F5344CB8AC3E}">
        <p14:creationId xmlns:p14="http://schemas.microsoft.com/office/powerpoint/2010/main" val="4251235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FA5D6-38FB-37B8-784C-8FE4129FA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0298CC-A8AD-9ECA-F08D-3852947A46BC}"/>
              </a:ext>
            </a:extLst>
          </p:cNvPr>
          <p:cNvSpPr>
            <a:spLocks noGrp="1"/>
          </p:cNvSpPr>
          <p:nvPr>
            <p:ph type="title"/>
          </p:nvPr>
        </p:nvSpPr>
        <p:spPr>
          <a:xfrm>
            <a:off x="1523999" y="629064"/>
            <a:ext cx="14554201" cy="1143000"/>
          </a:xfrm>
        </p:spPr>
        <p:txBody>
          <a:bodyPr>
            <a:normAutofit fontScale="90000"/>
          </a:bodyPr>
          <a:lstStyle/>
          <a:p>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Obstacles à une gouvernance efficace </a:t>
            </a:r>
            <a:b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br>
            <a:r>
              <a:rPr lang="fr-FR" sz="4400" b="1" i="1" spc="-97" dirty="0">
                <a:solidFill>
                  <a:srgbClr val="21B0C3"/>
                </a:solidFill>
                <a:latin typeface="Verdana" panose="020B0604030504040204" pitchFamily="34" charset="0"/>
                <a:ea typeface="Verdana" panose="020B0604030504040204" pitchFamily="34" charset="0"/>
                <a:cs typeface="Helvetica World Bold"/>
                <a:sym typeface="Helvetica World Bold"/>
              </a:rPr>
              <a:t>au niveau national</a:t>
            </a:r>
            <a:endParaRPr lang="en-US" dirty="0"/>
          </a:p>
        </p:txBody>
      </p:sp>
      <p:sp>
        <p:nvSpPr>
          <p:cNvPr id="6" name="TextBox 5">
            <a:extLst>
              <a:ext uri="{FF2B5EF4-FFF2-40B4-BE49-F238E27FC236}">
                <a16:creationId xmlns:a16="http://schemas.microsoft.com/office/drawing/2014/main" id="{299F2C40-CE25-5DBE-8D8F-9D29DB147151}"/>
              </a:ext>
            </a:extLst>
          </p:cNvPr>
          <p:cNvSpPr txBox="1"/>
          <p:nvPr/>
        </p:nvSpPr>
        <p:spPr>
          <a:xfrm>
            <a:off x="5191236" y="3321538"/>
            <a:ext cx="296229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Dispositions institutionnelles</a:t>
            </a:r>
            <a:endParaRPr lang="en-US" sz="3200" b="1">
              <a:solidFill>
                <a:srgbClr val="FFFFFF"/>
              </a:solidFill>
            </a:endParaRPr>
          </a:p>
        </p:txBody>
      </p:sp>
      <p:sp>
        <p:nvSpPr>
          <p:cNvPr id="8" name="TextBox 7">
            <a:extLst>
              <a:ext uri="{FF2B5EF4-FFF2-40B4-BE49-F238E27FC236}">
                <a16:creationId xmlns:a16="http://schemas.microsoft.com/office/drawing/2014/main" id="{AE42EDB8-7DCB-AC41-7E61-C9309F7E85D1}"/>
              </a:ext>
            </a:extLst>
          </p:cNvPr>
          <p:cNvSpPr txBox="1"/>
          <p:nvPr/>
        </p:nvSpPr>
        <p:spPr>
          <a:xfrm>
            <a:off x="8479692" y="3321538"/>
            <a:ext cx="22664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Cadres politiques</a:t>
            </a:r>
          </a:p>
        </p:txBody>
      </p:sp>
      <p:sp>
        <p:nvSpPr>
          <p:cNvPr id="9" name="TextBox 8">
            <a:extLst>
              <a:ext uri="{FF2B5EF4-FFF2-40B4-BE49-F238E27FC236}">
                <a16:creationId xmlns:a16="http://schemas.microsoft.com/office/drawing/2014/main" id="{CB6216C9-5DC0-478C-6BAD-B40144EA1FD3}"/>
              </a:ext>
            </a:extLst>
          </p:cNvPr>
          <p:cNvSpPr txBox="1"/>
          <p:nvPr/>
        </p:nvSpPr>
        <p:spPr>
          <a:xfrm>
            <a:off x="5431692" y="5783384"/>
            <a:ext cx="248138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Coordination des parties prenantes</a:t>
            </a:r>
          </a:p>
        </p:txBody>
      </p:sp>
      <p:sp>
        <p:nvSpPr>
          <p:cNvPr id="10" name="TextBox 9">
            <a:extLst>
              <a:ext uri="{FF2B5EF4-FFF2-40B4-BE49-F238E27FC236}">
                <a16:creationId xmlns:a16="http://schemas.microsoft.com/office/drawing/2014/main" id="{B4539BC3-E9EB-63A6-AB13-AA672B95FF7C}"/>
              </a:ext>
            </a:extLst>
          </p:cNvPr>
          <p:cNvSpPr txBox="1"/>
          <p:nvPr/>
        </p:nvSpPr>
        <p:spPr>
          <a:xfrm>
            <a:off x="8580378" y="5829550"/>
            <a:ext cx="232507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ea typeface="Calibri"/>
                <a:cs typeface="Calibri"/>
              </a:rPr>
              <a:t>Mécanismes de suivi et d'évaluation</a:t>
            </a:r>
          </a:p>
        </p:txBody>
      </p:sp>
      <p:sp>
        <p:nvSpPr>
          <p:cNvPr id="3" name="Espace réservé du contenu 5">
            <a:extLst>
              <a:ext uri="{FF2B5EF4-FFF2-40B4-BE49-F238E27FC236}">
                <a16:creationId xmlns:a16="http://schemas.microsoft.com/office/drawing/2014/main" id="{1038F035-E54C-B121-4F36-37C698FFAA49}"/>
              </a:ext>
            </a:extLst>
          </p:cNvPr>
          <p:cNvSpPr>
            <a:spLocks noGrp="1"/>
          </p:cNvSpPr>
          <p:nvPr>
            <p:ph idx="1"/>
          </p:nvPr>
        </p:nvSpPr>
        <p:spPr>
          <a:xfrm>
            <a:off x="1523998" y="2983272"/>
            <a:ext cx="14554201" cy="5333998"/>
          </a:xfrm>
        </p:spPr>
        <p:txBody>
          <a:bodyPr>
            <a:normAutofit/>
          </a:bodyPr>
          <a:lstStyle/>
          <a:p>
            <a:pPr marL="514350" indent="-457200" algn="ctr"/>
            <a:r>
              <a:rPr lang="fr-FR" dirty="0">
                <a:latin typeface="Verdana 2" panose="020B0604020202020204" charset="0"/>
                <a:cs typeface="Verdana 2" panose="020B0604020202020204" charset="0"/>
              </a:rPr>
              <a:t>Une volonté politique limitée</a:t>
            </a:r>
          </a:p>
          <a:p>
            <a:pPr marL="57150" indent="0" algn="ctr">
              <a:buNone/>
            </a:pPr>
            <a:endParaRPr lang="fr-FR" dirty="0">
              <a:latin typeface="Verdana 2" panose="020B0604020202020204" charset="0"/>
              <a:cs typeface="Verdana 2" panose="020B0604020202020204" charset="0"/>
            </a:endParaRPr>
          </a:p>
          <a:p>
            <a:pPr marL="514350" indent="-457200" algn="ctr"/>
            <a:r>
              <a:rPr lang="fr-FR" dirty="0">
                <a:latin typeface="Verdana 2" panose="020B0604020202020204" charset="0"/>
                <a:cs typeface="Verdana 2" panose="020B0604020202020204" charset="0"/>
              </a:rPr>
              <a:t>Réglementation inadéquate</a:t>
            </a:r>
          </a:p>
          <a:p>
            <a:pPr marL="514350" indent="-457200" algn="ctr"/>
            <a:endParaRPr lang="fr-FR" dirty="0">
              <a:latin typeface="Verdana 2" panose="020B0604020202020204" charset="0"/>
              <a:cs typeface="Verdana 2" panose="020B0604020202020204" charset="0"/>
            </a:endParaRPr>
          </a:p>
          <a:p>
            <a:pPr marL="514350" indent="-457200" algn="ctr"/>
            <a:r>
              <a:rPr lang="fr-FR" dirty="0">
                <a:latin typeface="Verdana 2" panose="020B0604020202020204" charset="0"/>
                <a:cs typeface="Verdana 2" panose="020B0604020202020204" charset="0"/>
              </a:rPr>
              <a:t>Faible capacité institutionnelle</a:t>
            </a:r>
          </a:p>
          <a:p>
            <a:pPr marL="514350" indent="-457200" algn="ctr"/>
            <a:endParaRPr lang="fr-FR" dirty="0">
              <a:latin typeface="Verdana 2" panose="020B0604020202020204" charset="0"/>
              <a:cs typeface="Verdana 2" panose="020B0604020202020204" charset="0"/>
            </a:endParaRPr>
          </a:p>
          <a:p>
            <a:pPr marL="514350" indent="-457200" algn="ctr"/>
            <a:r>
              <a:rPr lang="fr-FR" dirty="0">
                <a:latin typeface="Verdana 2" panose="020B0604020202020204" charset="0"/>
                <a:cs typeface="Verdana 2" panose="020B0604020202020204" charset="0"/>
              </a:rPr>
              <a:t>Approches fragmentées</a:t>
            </a:r>
          </a:p>
          <a:p>
            <a:pPr marL="514350" indent="-457200" algn="ctr"/>
            <a:endParaRPr lang="fr-FR" dirty="0">
              <a:latin typeface="Verdana 2" panose="020B0604020202020204" charset="0"/>
              <a:cs typeface="Verdana 2" panose="020B0604020202020204" charset="0"/>
            </a:endParaRPr>
          </a:p>
          <a:p>
            <a:pPr marL="514350" indent="-457200" algn="ctr"/>
            <a:r>
              <a:rPr lang="fr-FR" dirty="0">
                <a:latin typeface="Verdana 2" panose="020B0604020202020204" charset="0"/>
                <a:cs typeface="Verdana 2" panose="020B0604020202020204" charset="0"/>
              </a:rPr>
              <a:t>Financement et investissement inadéquats</a:t>
            </a:r>
          </a:p>
          <a:p>
            <a:pPr marL="457200" lvl="1" indent="0" algn="ctr">
              <a:buNone/>
            </a:pPr>
            <a:endParaRPr lang="fr-FR" dirty="0">
              <a:latin typeface="Verdana 2" panose="020B0604020202020204" charset="0"/>
              <a:cs typeface="Verdana 2" panose="020B0604020202020204" charset="0"/>
            </a:endParaRPr>
          </a:p>
        </p:txBody>
      </p:sp>
      <p:sp>
        <p:nvSpPr>
          <p:cNvPr id="4" name="Freeform 7">
            <a:extLst>
              <a:ext uri="{FF2B5EF4-FFF2-40B4-BE49-F238E27FC236}">
                <a16:creationId xmlns:a16="http://schemas.microsoft.com/office/drawing/2014/main" id="{EF895BB7-D966-4B24-E954-67BA7F6291BC}"/>
              </a:ext>
            </a:extLst>
          </p:cNvPr>
          <p:cNvSpPr/>
          <p:nvPr/>
        </p:nvSpPr>
        <p:spPr>
          <a:xfrm>
            <a:off x="0" y="9528477"/>
            <a:ext cx="2298556" cy="758523"/>
          </a:xfrm>
          <a:custGeom>
            <a:avLst/>
            <a:gdLst/>
            <a:ahLst/>
            <a:cxnLst/>
            <a:rect l="l" t="t" r="r" b="b"/>
            <a:pathLst>
              <a:path w="2298556" h="758523">
                <a:moveTo>
                  <a:pt x="0" y="0"/>
                </a:moveTo>
                <a:lnTo>
                  <a:pt x="2298556" y="0"/>
                </a:lnTo>
                <a:lnTo>
                  <a:pt x="2298556" y="758523"/>
                </a:lnTo>
                <a:lnTo>
                  <a:pt x="0" y="758523"/>
                </a:lnTo>
                <a:lnTo>
                  <a:pt x="0" y="0"/>
                </a:lnTo>
                <a:close/>
              </a:path>
            </a:pathLst>
          </a:custGeom>
          <a:blipFill>
            <a:blip r:embed="rId2"/>
            <a:stretch>
              <a:fillRect/>
            </a:stretch>
          </a:blipFill>
        </p:spPr>
        <p:txBody>
          <a:bodyPr/>
          <a:lstStyle/>
          <a:p>
            <a:endParaRPr lang="LID4096"/>
          </a:p>
        </p:txBody>
      </p:sp>
      <p:sp>
        <p:nvSpPr>
          <p:cNvPr id="5" name="Freeform 8">
            <a:extLst>
              <a:ext uri="{FF2B5EF4-FFF2-40B4-BE49-F238E27FC236}">
                <a16:creationId xmlns:a16="http://schemas.microsoft.com/office/drawing/2014/main" id="{3514209E-ABDB-A872-9D35-565F470281B9}"/>
              </a:ext>
            </a:extLst>
          </p:cNvPr>
          <p:cNvSpPr/>
          <p:nvPr/>
        </p:nvSpPr>
        <p:spPr>
          <a:xfrm>
            <a:off x="2585092" y="9528477"/>
            <a:ext cx="721131" cy="758523"/>
          </a:xfrm>
          <a:custGeom>
            <a:avLst/>
            <a:gdLst/>
            <a:ahLst/>
            <a:cxnLst/>
            <a:rect l="l" t="t" r="r" b="b"/>
            <a:pathLst>
              <a:path w="721131" h="758523">
                <a:moveTo>
                  <a:pt x="0" y="0"/>
                </a:moveTo>
                <a:lnTo>
                  <a:pt x="721131" y="0"/>
                </a:lnTo>
                <a:lnTo>
                  <a:pt x="721131" y="758523"/>
                </a:lnTo>
                <a:lnTo>
                  <a:pt x="0" y="758523"/>
                </a:lnTo>
                <a:lnTo>
                  <a:pt x="0" y="0"/>
                </a:lnTo>
                <a:close/>
              </a:path>
            </a:pathLst>
          </a:custGeom>
          <a:blipFill>
            <a:blip r:embed="rId3"/>
            <a:stretch>
              <a:fillRect/>
            </a:stretch>
          </a:blipFill>
        </p:spPr>
        <p:txBody>
          <a:bodyPr/>
          <a:lstStyle/>
          <a:p>
            <a:endParaRPr lang="LID4096"/>
          </a:p>
        </p:txBody>
      </p:sp>
      <p:sp>
        <p:nvSpPr>
          <p:cNvPr id="7" name="Freeform 9">
            <a:extLst>
              <a:ext uri="{FF2B5EF4-FFF2-40B4-BE49-F238E27FC236}">
                <a16:creationId xmlns:a16="http://schemas.microsoft.com/office/drawing/2014/main" id="{3A6357C6-080A-9D40-D472-B72F765CE618}"/>
              </a:ext>
            </a:extLst>
          </p:cNvPr>
          <p:cNvSpPr/>
          <p:nvPr/>
        </p:nvSpPr>
        <p:spPr>
          <a:xfrm>
            <a:off x="3591973" y="9495139"/>
            <a:ext cx="965602" cy="791861"/>
          </a:xfrm>
          <a:custGeom>
            <a:avLst/>
            <a:gdLst/>
            <a:ahLst/>
            <a:cxnLst/>
            <a:rect l="l" t="t" r="r" b="b"/>
            <a:pathLst>
              <a:path w="965602" h="791861">
                <a:moveTo>
                  <a:pt x="0" y="0"/>
                </a:moveTo>
                <a:lnTo>
                  <a:pt x="965603" y="0"/>
                </a:lnTo>
                <a:lnTo>
                  <a:pt x="965603" y="791861"/>
                </a:lnTo>
                <a:lnTo>
                  <a:pt x="0" y="791861"/>
                </a:lnTo>
                <a:lnTo>
                  <a:pt x="0" y="0"/>
                </a:lnTo>
                <a:close/>
              </a:path>
            </a:pathLst>
          </a:custGeom>
          <a:blipFill>
            <a:blip r:embed="rId4"/>
            <a:stretch>
              <a:fillRect/>
            </a:stretch>
          </a:blipFill>
        </p:spPr>
        <p:txBody>
          <a:bodyPr/>
          <a:lstStyle/>
          <a:p>
            <a:endParaRPr lang="LID4096"/>
          </a:p>
        </p:txBody>
      </p:sp>
      <p:cxnSp>
        <p:nvCxnSpPr>
          <p:cNvPr id="11" name="Straight Connector 10">
            <a:extLst>
              <a:ext uri="{FF2B5EF4-FFF2-40B4-BE49-F238E27FC236}">
                <a16:creationId xmlns:a16="http://schemas.microsoft.com/office/drawing/2014/main" id="{A988AE8F-A9BC-CF6F-10DE-3E497F73F174}"/>
              </a:ext>
            </a:extLst>
          </p:cNvPr>
          <p:cNvCxnSpPr>
            <a:cxnSpLocks/>
          </p:cNvCxnSpPr>
          <p:nvPr/>
        </p:nvCxnSpPr>
        <p:spPr>
          <a:xfrm>
            <a:off x="1523998" y="2247900"/>
            <a:ext cx="14554201"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Box 20">
            <a:extLst>
              <a:ext uri="{FF2B5EF4-FFF2-40B4-BE49-F238E27FC236}">
                <a16:creationId xmlns:a16="http://schemas.microsoft.com/office/drawing/2014/main" id="{D0C46709-50FD-5BCA-EA7D-2BC3C24C9454}"/>
              </a:ext>
            </a:extLst>
          </p:cNvPr>
          <p:cNvSpPr txBox="1"/>
          <p:nvPr/>
        </p:nvSpPr>
        <p:spPr>
          <a:xfrm>
            <a:off x="17066349" y="9628037"/>
            <a:ext cx="611887" cy="203835"/>
          </a:xfrm>
          <a:prstGeom prst="rect">
            <a:avLst/>
          </a:prstGeom>
        </p:spPr>
        <p:txBody>
          <a:bodyPr lIns="0" tIns="0" rIns="0" bIns="0" rtlCol="0" anchor="t">
            <a:spAutoFit/>
          </a:bodyPr>
          <a:lstStyle/>
          <a:p>
            <a:pPr algn="just">
              <a:lnSpc>
                <a:spcPts val="1679"/>
              </a:lnSpc>
            </a:pPr>
            <a:r>
              <a:rPr lang="en-US" sz="1200" i="1" dirty="0">
                <a:solidFill>
                  <a:srgbClr val="000000"/>
                </a:solidFill>
                <a:latin typeface="Verdana 2" panose="020B0604020202020204" charset="0"/>
                <a:ea typeface="Verdana 2" panose="020B0604020202020204" charset="0"/>
                <a:cs typeface="Verdana 2" panose="020B0604020202020204" charset="0"/>
                <a:sym typeface="Helvetica World Italics"/>
              </a:rPr>
              <a:t>Page 33</a:t>
            </a:r>
          </a:p>
        </p:txBody>
      </p:sp>
    </p:spTree>
    <p:extLst>
      <p:ext uri="{BB962C8B-B14F-4D97-AF65-F5344CB8AC3E}">
        <p14:creationId xmlns:p14="http://schemas.microsoft.com/office/powerpoint/2010/main" val="1234727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1186</TotalTime>
  <Words>1912</Words>
  <Application>Microsoft Office PowerPoint</Application>
  <PresentationFormat>Custom</PresentationFormat>
  <Paragraphs>314</Paragraphs>
  <Slides>23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Helvetica World Italics</vt:lpstr>
      <vt:lpstr>Montserrat</vt:lpstr>
      <vt:lpstr>Helvetica World</vt:lpstr>
      <vt:lpstr>Calibri</vt:lpstr>
      <vt:lpstr>Verdana 2</vt:lpstr>
      <vt:lpstr>Verdana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Le rôle d'une gouvernance efficace dans la mise en œuvre de l'économie circulaire</vt:lpstr>
      <vt:lpstr>Une structure de gouvernance efficace</vt:lpstr>
      <vt:lpstr>Obstacles à une gouvernance efficace  au niveau national</vt:lpstr>
      <vt:lpstr>Best practice examples</vt:lpstr>
      <vt:lpstr>La nécessité d'une structure de  gouvernance régionale</vt:lpstr>
      <vt:lpstr>La nécessité d'une structure de  gouvernance régionale</vt:lpstr>
      <vt:lpstr>La nécessité d'une structure de  gouvernance régionale</vt:lpstr>
      <vt:lpstr>L'unité d'économie circulaire du CIO</vt:lpstr>
      <vt:lpstr>Rôles de l'unité 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économie circulaire</dc:title>
  <cp:lastModifiedBy>Eskinder Tsegaye</cp:lastModifiedBy>
  <cp:revision>41</cp:revision>
  <dcterms:created xsi:type="dcterms:W3CDTF">2006-08-16T00:00:00Z</dcterms:created>
  <dcterms:modified xsi:type="dcterms:W3CDTF">2025-01-28T13:32:10Z</dcterms:modified>
  <dc:identifier>DAGc6dC93cE</dc:identifier>
</cp:coreProperties>
</file>