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660" r:id="rId1"/>
  </p:sldMasterIdLst>
  <p:notesMasterIdLst>
    <p:notesMasterId r:id="rId7"/>
  </p:notesMasterIdLst>
  <p:sldIdLst>
    <p:sldId id="259" r:id="rId2"/>
    <p:sldId id="326" r:id="rId3"/>
    <p:sldId id="323" r:id="rId4"/>
    <p:sldId id="327" r:id="rId5"/>
    <p:sldId id="28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1213F0F-74A4-44C7-80DE-A398039EBCDE}">
          <p14:sldIdLst>
            <p14:sldId id="259"/>
            <p14:sldId id="326"/>
            <p14:sldId id="323"/>
            <p14:sldId id="327"/>
            <p14:sldId id="280"/>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7E98D"/>
    <a:srgbClr val="FF6753"/>
    <a:srgbClr val="45B06D"/>
    <a:srgbClr val="E75810"/>
    <a:srgbClr val="FFD54F"/>
    <a:srgbClr val="FF8989"/>
    <a:srgbClr val="FF0000"/>
    <a:srgbClr val="33F56F"/>
    <a:srgbClr val="006A98"/>
    <a:srgbClr val="4495D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654"/>
    <p:restoredTop sz="96327"/>
  </p:normalViewPr>
  <p:slideViewPr>
    <p:cSldViewPr snapToGrid="0" snapToObjects="1">
      <p:cViewPr varScale="1">
        <p:scale>
          <a:sx n="62" d="100"/>
          <a:sy n="62" d="100"/>
        </p:scale>
        <p:origin x="1112"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F85C35A-EE86-EB40-84E4-DE64F6410E9A}" type="datetimeFigureOut">
              <a:rPr lang="en-US" smtClean="0"/>
              <a:t>2/19/2023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B04F98-C31D-7243-9F2D-45F91CCE4BCA}" type="slidenum">
              <a:rPr lang="en-US" smtClean="0"/>
              <a:t>‹#›</a:t>
            </a:fld>
            <a:endParaRPr lang="en-US"/>
          </a:p>
        </p:txBody>
      </p:sp>
    </p:spTree>
    <p:extLst>
      <p:ext uri="{BB962C8B-B14F-4D97-AF65-F5344CB8AC3E}">
        <p14:creationId xmlns:p14="http://schemas.microsoft.com/office/powerpoint/2010/main" val="9660445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9B04F98-C31D-7243-9F2D-45F91CCE4BCA}" type="slidenum">
              <a:rPr lang="en-US" smtClean="0"/>
              <a:t>1</a:t>
            </a:fld>
            <a:endParaRPr lang="en-US"/>
          </a:p>
        </p:txBody>
      </p:sp>
    </p:spTree>
    <p:extLst>
      <p:ext uri="{BB962C8B-B14F-4D97-AF65-F5344CB8AC3E}">
        <p14:creationId xmlns:p14="http://schemas.microsoft.com/office/powerpoint/2010/main" val="18115487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A4D788-7454-A849-95EF-E0A31EF5E4C8}" type="slidenum">
              <a:rPr lang="en-US" smtClean="0"/>
              <a:t>‹#›</a:t>
            </a:fld>
            <a:endParaRPr lang="en-US"/>
          </a:p>
        </p:txBody>
      </p:sp>
    </p:spTree>
    <p:extLst>
      <p:ext uri="{BB962C8B-B14F-4D97-AF65-F5344CB8AC3E}">
        <p14:creationId xmlns:p14="http://schemas.microsoft.com/office/powerpoint/2010/main" val="15017130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A4D788-7454-A849-95EF-E0A31EF5E4C8}" type="slidenum">
              <a:rPr lang="en-US" smtClean="0"/>
              <a:t>‹#›</a:t>
            </a:fld>
            <a:endParaRPr lang="en-US"/>
          </a:p>
        </p:txBody>
      </p:sp>
    </p:spTree>
    <p:extLst>
      <p:ext uri="{BB962C8B-B14F-4D97-AF65-F5344CB8AC3E}">
        <p14:creationId xmlns:p14="http://schemas.microsoft.com/office/powerpoint/2010/main" val="25410033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A4D788-7454-A849-95EF-E0A31EF5E4C8}" type="slidenum">
              <a:rPr lang="en-US" smtClean="0"/>
              <a:t>‹#›</a:t>
            </a:fld>
            <a:endParaRPr lang="en-US"/>
          </a:p>
        </p:txBody>
      </p:sp>
    </p:spTree>
    <p:extLst>
      <p:ext uri="{BB962C8B-B14F-4D97-AF65-F5344CB8AC3E}">
        <p14:creationId xmlns:p14="http://schemas.microsoft.com/office/powerpoint/2010/main" val="23185294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6D177C34-C4A8-75CA-CD1E-096EC616E895}"/>
              </a:ext>
            </a:extLst>
          </p:cNvPr>
          <p:cNvPicPr>
            <a:picLocks noChangeAspect="1"/>
          </p:cNvPicPr>
          <p:nvPr userDrawn="1"/>
        </p:nvPicPr>
        <p:blipFill>
          <a:blip r:embed="rId2"/>
          <a:stretch>
            <a:fillRect/>
          </a:stretch>
        </p:blipFill>
        <p:spPr>
          <a:xfrm>
            <a:off x="0" y="6477000"/>
            <a:ext cx="12192000" cy="359833"/>
          </a:xfrm>
          <a:prstGeom prst="rect">
            <a:avLst/>
          </a:prstGeom>
        </p:spPr>
      </p:pic>
      <p:sp>
        <p:nvSpPr>
          <p:cNvPr id="3" name="Content Placeholder 2"/>
          <p:cNvSpPr>
            <a:spLocks noGrp="1"/>
          </p:cNvSpPr>
          <p:nvPr>
            <p:ph idx="1"/>
          </p:nvPr>
        </p:nvSpPr>
        <p:spPr>
          <a:xfrm>
            <a:off x="451200" y="1825625"/>
            <a:ext cx="11289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Slide Number Placeholder 5">
            <a:extLst>
              <a:ext uri="{FF2B5EF4-FFF2-40B4-BE49-F238E27FC236}">
                <a16:creationId xmlns:a16="http://schemas.microsoft.com/office/drawing/2014/main" id="{8E5E5513-C3CE-CBE0-8C41-EE23F3F72089}"/>
              </a:ext>
            </a:extLst>
          </p:cNvPr>
          <p:cNvSpPr>
            <a:spLocks noGrp="1"/>
          </p:cNvSpPr>
          <p:nvPr>
            <p:ph type="sldNum" sz="quarter" idx="12"/>
          </p:nvPr>
        </p:nvSpPr>
        <p:spPr>
          <a:xfrm>
            <a:off x="10485782" y="6477000"/>
            <a:ext cx="1255017" cy="365125"/>
          </a:xfrm>
        </p:spPr>
        <p:txBody>
          <a:bodyPr/>
          <a:lstStyle/>
          <a:p>
            <a:fld id="{06A4D788-7454-A849-95EF-E0A31EF5E4C8}" type="slidenum">
              <a:rPr lang="en-US" smtClean="0"/>
              <a:t>‹#›</a:t>
            </a:fld>
            <a:endParaRPr lang="en-US" dirty="0"/>
          </a:p>
        </p:txBody>
      </p:sp>
    </p:spTree>
    <p:extLst>
      <p:ext uri="{BB962C8B-B14F-4D97-AF65-F5344CB8AC3E}">
        <p14:creationId xmlns:p14="http://schemas.microsoft.com/office/powerpoint/2010/main" val="29814426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PresentationFront">
    <p:spTree>
      <p:nvGrpSpPr>
        <p:cNvPr id="1" name=""/>
        <p:cNvGrpSpPr/>
        <p:nvPr/>
      </p:nvGrpSpPr>
      <p:grpSpPr>
        <a:xfrm>
          <a:off x="0" y="0"/>
          <a:ext cx="0" cy="0"/>
          <a:chOff x="0" y="0"/>
          <a:chExt cx="0" cy="0"/>
        </a:xfrm>
      </p:grpSpPr>
      <p:pic>
        <p:nvPicPr>
          <p:cNvPr id="4" name="Picture 3" descr="Background pattern&#10;&#10;Description automatically generated">
            <a:extLst>
              <a:ext uri="{FF2B5EF4-FFF2-40B4-BE49-F238E27FC236}">
                <a16:creationId xmlns:a16="http://schemas.microsoft.com/office/drawing/2014/main" id="{A26F30FD-BC7D-85C8-637C-0497F2F6E94B}"/>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F85A2DDD-2812-9742-BE95-02C91D568D44}"/>
              </a:ext>
            </a:extLst>
          </p:cNvPr>
          <p:cNvSpPr>
            <a:spLocks noGrp="1"/>
          </p:cNvSpPr>
          <p:nvPr>
            <p:ph type="title"/>
          </p:nvPr>
        </p:nvSpPr>
        <p:spPr>
          <a:xfrm>
            <a:off x="510300" y="2433610"/>
            <a:ext cx="11171400" cy="1366582"/>
          </a:xfrm>
        </p:spPr>
        <p:txBody>
          <a:bodyPr>
            <a:normAutofit/>
          </a:bodyPr>
          <a:lstStyle>
            <a:lvl1pPr algn="ctr">
              <a:defRPr sz="3200" b="1" i="0" baseline="0">
                <a:latin typeface="Lucida Sans" panose="020B0602030504020204" pitchFamily="34" charset="77"/>
              </a:defRPr>
            </a:lvl1pPr>
          </a:lstStyle>
          <a:p>
            <a:r>
              <a:rPr lang="en-US"/>
              <a:t>Click to edit Master title style</a:t>
            </a:r>
            <a:endParaRPr lang="en-US" dirty="0"/>
          </a:p>
        </p:txBody>
      </p:sp>
    </p:spTree>
    <p:extLst>
      <p:ext uri="{BB962C8B-B14F-4D97-AF65-F5344CB8AC3E}">
        <p14:creationId xmlns:p14="http://schemas.microsoft.com/office/powerpoint/2010/main" val="3116722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A4D788-7454-A849-95EF-E0A31EF5E4C8}" type="slidenum">
              <a:rPr lang="en-US" smtClean="0"/>
              <a:t>‹#›</a:t>
            </a:fld>
            <a:endParaRPr lang="en-US"/>
          </a:p>
        </p:txBody>
      </p:sp>
    </p:spTree>
    <p:extLst>
      <p:ext uri="{BB962C8B-B14F-4D97-AF65-F5344CB8AC3E}">
        <p14:creationId xmlns:p14="http://schemas.microsoft.com/office/powerpoint/2010/main" val="14748160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A4D788-7454-A849-95EF-E0A31EF5E4C8}" type="slidenum">
              <a:rPr lang="en-US" smtClean="0"/>
              <a:t>‹#›</a:t>
            </a:fld>
            <a:endParaRPr lang="en-US"/>
          </a:p>
        </p:txBody>
      </p:sp>
    </p:spTree>
    <p:extLst>
      <p:ext uri="{BB962C8B-B14F-4D97-AF65-F5344CB8AC3E}">
        <p14:creationId xmlns:p14="http://schemas.microsoft.com/office/powerpoint/2010/main" val="2135978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A4D788-7454-A849-95EF-E0A31EF5E4C8}" type="slidenum">
              <a:rPr lang="en-US" smtClean="0"/>
              <a:t>‹#›</a:t>
            </a:fld>
            <a:endParaRPr lang="en-US"/>
          </a:p>
        </p:txBody>
      </p:sp>
    </p:spTree>
    <p:extLst>
      <p:ext uri="{BB962C8B-B14F-4D97-AF65-F5344CB8AC3E}">
        <p14:creationId xmlns:p14="http://schemas.microsoft.com/office/powerpoint/2010/main" val="382960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6A4D788-7454-A849-95EF-E0A31EF5E4C8}" type="slidenum">
              <a:rPr lang="en-US" smtClean="0"/>
              <a:t>‹#›</a:t>
            </a:fld>
            <a:endParaRPr lang="en-US"/>
          </a:p>
        </p:txBody>
      </p:sp>
    </p:spTree>
    <p:extLst>
      <p:ext uri="{BB962C8B-B14F-4D97-AF65-F5344CB8AC3E}">
        <p14:creationId xmlns:p14="http://schemas.microsoft.com/office/powerpoint/2010/main" val="3380862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6A4D788-7454-A849-95EF-E0A31EF5E4C8}" type="slidenum">
              <a:rPr lang="en-US" smtClean="0"/>
              <a:t>‹#›</a:t>
            </a:fld>
            <a:endParaRPr lang="en-US"/>
          </a:p>
        </p:txBody>
      </p:sp>
    </p:spTree>
    <p:extLst>
      <p:ext uri="{BB962C8B-B14F-4D97-AF65-F5344CB8AC3E}">
        <p14:creationId xmlns:p14="http://schemas.microsoft.com/office/powerpoint/2010/main" val="42593661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6A4D788-7454-A849-95EF-E0A31EF5E4C8}" type="slidenum">
              <a:rPr lang="en-US" smtClean="0"/>
              <a:t>‹#›</a:t>
            </a:fld>
            <a:endParaRPr lang="en-US"/>
          </a:p>
        </p:txBody>
      </p:sp>
    </p:spTree>
    <p:extLst>
      <p:ext uri="{BB962C8B-B14F-4D97-AF65-F5344CB8AC3E}">
        <p14:creationId xmlns:p14="http://schemas.microsoft.com/office/powerpoint/2010/main" val="30215564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A4D788-7454-A849-95EF-E0A31EF5E4C8}" type="slidenum">
              <a:rPr lang="en-US" smtClean="0"/>
              <a:t>‹#›</a:t>
            </a:fld>
            <a:endParaRPr lang="en-US"/>
          </a:p>
        </p:txBody>
      </p:sp>
    </p:spTree>
    <p:extLst>
      <p:ext uri="{BB962C8B-B14F-4D97-AF65-F5344CB8AC3E}">
        <p14:creationId xmlns:p14="http://schemas.microsoft.com/office/powerpoint/2010/main" val="8542918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A4D788-7454-A849-95EF-E0A31EF5E4C8}" type="slidenum">
              <a:rPr lang="en-US" smtClean="0"/>
              <a:t>‹#›</a:t>
            </a:fld>
            <a:endParaRPr lang="en-US"/>
          </a:p>
        </p:txBody>
      </p:sp>
    </p:spTree>
    <p:extLst>
      <p:ext uri="{BB962C8B-B14F-4D97-AF65-F5344CB8AC3E}">
        <p14:creationId xmlns:p14="http://schemas.microsoft.com/office/powerpoint/2010/main" val="38095084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A4D788-7454-A849-95EF-E0A31EF5E4C8}" type="slidenum">
              <a:rPr lang="en-US" smtClean="0"/>
              <a:t>‹#›</a:t>
            </a:fld>
            <a:endParaRPr lang="en-US"/>
          </a:p>
        </p:txBody>
      </p:sp>
    </p:spTree>
    <p:extLst>
      <p:ext uri="{BB962C8B-B14F-4D97-AF65-F5344CB8AC3E}">
        <p14:creationId xmlns:p14="http://schemas.microsoft.com/office/powerpoint/2010/main" val="31948740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E7BF7CC6-AA9A-F447-93B5-4F8BDBD51260}"/>
              </a:ext>
            </a:extLst>
          </p:cNvPr>
          <p:cNvSpPr>
            <a:spLocks noGrp="1"/>
          </p:cNvSpPr>
          <p:nvPr>
            <p:ph type="title"/>
          </p:nvPr>
        </p:nvSpPr>
        <p:spPr>
          <a:xfrm>
            <a:off x="2125141" y="2717515"/>
            <a:ext cx="7941717" cy="1385815"/>
          </a:xfrm>
        </p:spPr>
        <p:txBody>
          <a:bodyPr anchor="t" anchorCtr="0">
            <a:normAutofit/>
          </a:bodyPr>
          <a:lstStyle/>
          <a:p>
            <a:r>
              <a:rPr lang="en-US" dirty="0">
                <a:solidFill>
                  <a:schemeClr val="accent1">
                    <a:lumMod val="50000"/>
                  </a:schemeClr>
                </a:solidFill>
                <a:latin typeface="+mn-lt"/>
              </a:rPr>
              <a:t>Financing the climate transition in Africa: making the carbon market a game changer</a:t>
            </a:r>
            <a:br>
              <a:rPr lang="en-ET" sz="2000" dirty="0"/>
            </a:br>
            <a:endParaRPr lang="en-US" sz="1800" dirty="0">
              <a:latin typeface="Calibri" panose="020F0502020204030204" pitchFamily="34" charset="0"/>
              <a:cs typeface="Calibri" panose="020F0502020204030204" pitchFamily="34" charset="0"/>
            </a:endParaRPr>
          </a:p>
        </p:txBody>
      </p:sp>
      <p:sp>
        <p:nvSpPr>
          <p:cNvPr id="7" name="Title 1">
            <a:extLst>
              <a:ext uri="{FF2B5EF4-FFF2-40B4-BE49-F238E27FC236}">
                <a16:creationId xmlns:a16="http://schemas.microsoft.com/office/drawing/2014/main" id="{F21FF69E-BA45-7A4A-9291-2680A0031591}"/>
              </a:ext>
            </a:extLst>
          </p:cNvPr>
          <p:cNvSpPr txBox="1">
            <a:spLocks/>
          </p:cNvSpPr>
          <p:nvPr/>
        </p:nvSpPr>
        <p:spPr>
          <a:xfrm>
            <a:off x="3010906" y="4140486"/>
            <a:ext cx="6307841" cy="2182822"/>
          </a:xfrm>
          <a:prstGeom prst="rect">
            <a:avLst/>
          </a:prstGeom>
        </p:spPr>
        <p:txBody>
          <a:bodyPr vert="horz" lIns="91440" tIns="45720" rIns="91440" bIns="45720" rtlCol="0" anchor="b" anchorCtr="0">
            <a:noAutofit/>
          </a:bodyPr>
          <a:lstStyle>
            <a:lvl1pPr algn="ctr" defTabSz="914400" rtl="0" eaLnBrk="1" latinLnBrk="0" hangingPunct="1">
              <a:lnSpc>
                <a:spcPct val="90000"/>
              </a:lnSpc>
              <a:spcBef>
                <a:spcPct val="0"/>
              </a:spcBef>
              <a:buNone/>
              <a:defRPr sz="3200" b="1" i="0" kern="1200" baseline="0">
                <a:solidFill>
                  <a:schemeClr val="tx1"/>
                </a:solidFill>
                <a:latin typeface="Lucida Sans" panose="020B0602030504020204" pitchFamily="34" charset="77"/>
                <a:ea typeface="+mj-ea"/>
                <a:cs typeface="+mj-cs"/>
              </a:defRPr>
            </a:lvl1pPr>
          </a:lstStyle>
          <a:p>
            <a:r>
              <a:rPr lang="en-GB" sz="2000" dirty="0">
                <a:solidFill>
                  <a:schemeClr val="accent1">
                    <a:lumMod val="50000"/>
                  </a:schemeClr>
                </a:solidFill>
                <a:latin typeface="Calibri" panose="020F0502020204030204" pitchFamily="34" charset="0"/>
                <a:cs typeface="Calibri" panose="020F0502020204030204" pitchFamily="34" charset="0"/>
              </a:rPr>
              <a:t>Robert Lisinge</a:t>
            </a:r>
          </a:p>
          <a:p>
            <a:endParaRPr lang="en-GB" sz="2000" dirty="0">
              <a:solidFill>
                <a:schemeClr val="accent1">
                  <a:lumMod val="50000"/>
                </a:schemeClr>
              </a:solidFill>
              <a:latin typeface="Calibri" panose="020F0502020204030204" pitchFamily="34" charset="0"/>
              <a:cs typeface="Calibri" panose="020F0502020204030204" pitchFamily="34" charset="0"/>
            </a:endParaRPr>
          </a:p>
          <a:p>
            <a:r>
              <a:rPr lang="en-GB" sz="2000" b="0" dirty="0" err="1">
                <a:solidFill>
                  <a:schemeClr val="accent1">
                    <a:lumMod val="50000"/>
                  </a:schemeClr>
                </a:solidFill>
                <a:latin typeface="Calibri" panose="020F0502020204030204" pitchFamily="34" charset="0"/>
                <a:cs typeface="Calibri" panose="020F0502020204030204" pitchFamily="34" charset="0"/>
              </a:rPr>
              <a:t>OiC</a:t>
            </a:r>
            <a:r>
              <a:rPr lang="en-GB" sz="2000" b="0" dirty="0">
                <a:solidFill>
                  <a:schemeClr val="accent1">
                    <a:lumMod val="50000"/>
                  </a:schemeClr>
                </a:solidFill>
                <a:latin typeface="Calibri" panose="020F0502020204030204" pitchFamily="34" charset="0"/>
                <a:cs typeface="Calibri" panose="020F0502020204030204" pitchFamily="34" charset="0"/>
              </a:rPr>
              <a:t>, Private Sector and Development Finance Division</a:t>
            </a:r>
          </a:p>
          <a:p>
            <a:endParaRPr lang="en-GB" sz="2000" b="0" i="1" dirty="0">
              <a:solidFill>
                <a:schemeClr val="accent1">
                  <a:lumMod val="50000"/>
                </a:schemeClr>
              </a:solidFill>
              <a:latin typeface="Calibri" panose="020F0502020204030204" pitchFamily="34" charset="0"/>
              <a:cs typeface="Calibri" panose="020F0502020204030204" pitchFamily="34" charset="0"/>
            </a:endParaRPr>
          </a:p>
          <a:p>
            <a:r>
              <a:rPr lang="en-US" sz="2000" b="0" i="1" dirty="0">
                <a:solidFill>
                  <a:schemeClr val="accent1">
                    <a:lumMod val="50000"/>
                  </a:schemeClr>
                </a:solidFill>
                <a:latin typeface="Calibri" panose="020F0502020204030204" pitchFamily="34" charset="0"/>
                <a:cs typeface="Calibri" panose="020F0502020204030204" pitchFamily="34" charset="0"/>
              </a:rPr>
              <a:t>20 February 2023</a:t>
            </a:r>
          </a:p>
          <a:p>
            <a:endParaRPr lang="en-US" sz="2000" i="1" dirty="0">
              <a:solidFill>
                <a:schemeClr val="accent1">
                  <a:lumMod val="50000"/>
                </a:schemeClr>
              </a:solidFill>
              <a:latin typeface="Calibri" panose="020F0502020204030204" pitchFamily="34" charset="0"/>
              <a:cs typeface="Calibri" panose="020F0502020204030204" pitchFamily="34" charset="0"/>
            </a:endParaRPr>
          </a:p>
          <a:p>
            <a:pPr algn="r"/>
            <a:endParaRPr lang="en-US" sz="2000" b="0" dirty="0">
              <a:solidFill>
                <a:schemeClr val="accent1">
                  <a:lumMod val="50000"/>
                </a:schemeClr>
              </a:solidFill>
              <a:latin typeface="Calibri" panose="020F0502020204030204" pitchFamily="34" charset="0"/>
              <a:cs typeface="Calibri" panose="020F0502020204030204" pitchFamily="34" charset="0"/>
            </a:endParaRPr>
          </a:p>
        </p:txBody>
      </p:sp>
      <p:pic>
        <p:nvPicPr>
          <p:cNvPr id="3" name="Picture 2">
            <a:extLst>
              <a:ext uri="{FF2B5EF4-FFF2-40B4-BE49-F238E27FC236}">
                <a16:creationId xmlns:a16="http://schemas.microsoft.com/office/drawing/2014/main" id="{CC84E6EA-4F63-4BA7-8AB3-9789B57F0577}"/>
              </a:ext>
            </a:extLst>
          </p:cNvPr>
          <p:cNvPicPr>
            <a:picLocks noChangeAspect="1"/>
          </p:cNvPicPr>
          <p:nvPr/>
        </p:nvPicPr>
        <p:blipFill>
          <a:blip r:embed="rId2"/>
          <a:stretch>
            <a:fillRect/>
          </a:stretch>
        </p:blipFill>
        <p:spPr>
          <a:xfrm>
            <a:off x="9065357" y="0"/>
            <a:ext cx="3118082" cy="1385814"/>
          </a:xfrm>
          <a:prstGeom prst="rect">
            <a:avLst/>
          </a:prstGeom>
        </p:spPr>
      </p:pic>
    </p:spTree>
    <p:extLst>
      <p:ext uri="{BB962C8B-B14F-4D97-AF65-F5344CB8AC3E}">
        <p14:creationId xmlns:p14="http://schemas.microsoft.com/office/powerpoint/2010/main" val="41941363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C78568D-FDEE-4DB3-AD62-DBE372D4036C}"/>
              </a:ext>
            </a:extLst>
          </p:cNvPr>
          <p:cNvSpPr/>
          <p:nvPr/>
        </p:nvSpPr>
        <p:spPr>
          <a:xfrm>
            <a:off x="688840" y="299029"/>
            <a:ext cx="10664710" cy="4308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lang="en-US" sz="2200" b="1" dirty="0">
                <a:solidFill>
                  <a:srgbClr val="006A98"/>
                </a:solidFill>
                <a:latin typeface="Arial" panose="020B0604020202020204" pitchFamily="34" charset="0"/>
                <a:cs typeface="Arial" panose="020B0604020202020204" pitchFamily="34" charset="0"/>
              </a:rPr>
              <a:t>The state of climate and carbon finance in Africa</a:t>
            </a:r>
            <a:endParaRPr lang="en-GB" sz="1200" dirty="0">
              <a:solidFill>
                <a:srgbClr val="006A98"/>
              </a:solidFill>
              <a:latin typeface="Arial" panose="020B0604020202020204" pitchFamily="34" charset="0"/>
              <a:cs typeface="Arial" panose="020B0604020202020204" pitchFamily="34" charset="0"/>
            </a:endParaRPr>
          </a:p>
        </p:txBody>
      </p:sp>
      <p:sp>
        <p:nvSpPr>
          <p:cNvPr id="2" name="Oval 1">
            <a:extLst>
              <a:ext uri="{FF2B5EF4-FFF2-40B4-BE49-F238E27FC236}">
                <a16:creationId xmlns:a16="http://schemas.microsoft.com/office/drawing/2014/main" id="{C6ACE821-780E-4B60-8B95-889712989DB0}"/>
              </a:ext>
            </a:extLst>
          </p:cNvPr>
          <p:cNvSpPr/>
          <p:nvPr/>
        </p:nvSpPr>
        <p:spPr>
          <a:xfrm>
            <a:off x="131587" y="256501"/>
            <a:ext cx="345325" cy="337447"/>
          </a:xfrm>
          <a:prstGeom prst="ellipse">
            <a:avLst/>
          </a:prstGeom>
          <a:solidFill>
            <a:srgbClr val="006A98"/>
          </a:solidFill>
          <a:ln>
            <a:solidFill>
              <a:srgbClr val="006A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1</a:t>
            </a:r>
            <a:endParaRPr lang="en-GB" b="1" dirty="0"/>
          </a:p>
        </p:txBody>
      </p:sp>
      <p:grpSp>
        <p:nvGrpSpPr>
          <p:cNvPr id="79" name="Group 78">
            <a:extLst>
              <a:ext uri="{FF2B5EF4-FFF2-40B4-BE49-F238E27FC236}">
                <a16:creationId xmlns:a16="http://schemas.microsoft.com/office/drawing/2014/main" id="{A1113833-6656-494F-BD81-5092D50F176D}"/>
              </a:ext>
            </a:extLst>
          </p:cNvPr>
          <p:cNvGrpSpPr/>
          <p:nvPr/>
        </p:nvGrpSpPr>
        <p:grpSpPr>
          <a:xfrm>
            <a:off x="858194" y="873305"/>
            <a:ext cx="11032125" cy="5515224"/>
            <a:chOff x="596990" y="1336381"/>
            <a:chExt cx="10836513" cy="5231262"/>
          </a:xfrm>
        </p:grpSpPr>
        <p:grpSp>
          <p:nvGrpSpPr>
            <p:cNvPr id="81" name="Group 80">
              <a:extLst>
                <a:ext uri="{FF2B5EF4-FFF2-40B4-BE49-F238E27FC236}">
                  <a16:creationId xmlns:a16="http://schemas.microsoft.com/office/drawing/2014/main" id="{10B4746B-5C85-4765-9CCA-79319770E3A8}"/>
                </a:ext>
              </a:extLst>
            </p:cNvPr>
            <p:cNvGrpSpPr/>
            <p:nvPr/>
          </p:nvGrpSpPr>
          <p:grpSpPr>
            <a:xfrm>
              <a:off x="596990" y="1336381"/>
              <a:ext cx="10502607" cy="5077106"/>
              <a:chOff x="596990" y="1336381"/>
              <a:chExt cx="10502607" cy="5077106"/>
            </a:xfrm>
          </p:grpSpPr>
          <p:sp>
            <p:nvSpPr>
              <p:cNvPr id="95" name="Rectangle: Rounded Corners 94">
                <a:extLst>
                  <a:ext uri="{FF2B5EF4-FFF2-40B4-BE49-F238E27FC236}">
                    <a16:creationId xmlns:a16="http://schemas.microsoft.com/office/drawing/2014/main" id="{611AD75B-931B-4B44-B5D6-344B366347B8}"/>
                  </a:ext>
                </a:extLst>
              </p:cNvPr>
              <p:cNvSpPr/>
              <p:nvPr/>
            </p:nvSpPr>
            <p:spPr>
              <a:xfrm>
                <a:off x="3237871" y="5537272"/>
                <a:ext cx="6718719" cy="443904"/>
              </a:xfrm>
              <a:prstGeom prst="round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6" name="Rectangle: Rounded Corners 95">
                <a:extLst>
                  <a:ext uri="{FF2B5EF4-FFF2-40B4-BE49-F238E27FC236}">
                    <a16:creationId xmlns:a16="http://schemas.microsoft.com/office/drawing/2014/main" id="{3BBC03EE-005D-43BA-B213-AC8604311AC4}"/>
                  </a:ext>
                </a:extLst>
              </p:cNvPr>
              <p:cNvSpPr/>
              <p:nvPr/>
            </p:nvSpPr>
            <p:spPr>
              <a:xfrm>
                <a:off x="4380878" y="2493596"/>
                <a:ext cx="6718719" cy="443904"/>
              </a:xfrm>
              <a:prstGeom prst="round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7" name="Rectangle: Rounded Corners 96">
                <a:extLst>
                  <a:ext uri="{FF2B5EF4-FFF2-40B4-BE49-F238E27FC236}">
                    <a16:creationId xmlns:a16="http://schemas.microsoft.com/office/drawing/2014/main" id="{2C06E30C-7F3E-4E8A-B0FA-409B2884F941}"/>
                  </a:ext>
                </a:extLst>
              </p:cNvPr>
              <p:cNvSpPr/>
              <p:nvPr/>
            </p:nvSpPr>
            <p:spPr>
              <a:xfrm>
                <a:off x="4380878" y="4203017"/>
                <a:ext cx="6718719" cy="443904"/>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8" name="Rectangle: Rounded Corners 97">
                <a:extLst>
                  <a:ext uri="{FF2B5EF4-FFF2-40B4-BE49-F238E27FC236}">
                    <a16:creationId xmlns:a16="http://schemas.microsoft.com/office/drawing/2014/main" id="{F309807B-5E01-4913-81C1-D29C6F4DDBEE}"/>
                  </a:ext>
                </a:extLst>
              </p:cNvPr>
              <p:cNvSpPr/>
              <p:nvPr/>
            </p:nvSpPr>
            <p:spPr>
              <a:xfrm>
                <a:off x="3237870" y="1336381"/>
                <a:ext cx="6718719" cy="443904"/>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99" name="Group 98">
                <a:extLst>
                  <a:ext uri="{FF2B5EF4-FFF2-40B4-BE49-F238E27FC236}">
                    <a16:creationId xmlns:a16="http://schemas.microsoft.com/office/drawing/2014/main" id="{6B2357B3-CDD9-4383-8CEB-4473D0EE9570}"/>
                  </a:ext>
                </a:extLst>
              </p:cNvPr>
              <p:cNvGrpSpPr/>
              <p:nvPr/>
            </p:nvGrpSpPr>
            <p:grpSpPr>
              <a:xfrm>
                <a:off x="596990" y="1336381"/>
                <a:ext cx="4229120" cy="5077106"/>
                <a:chOff x="596990" y="1500271"/>
                <a:chExt cx="4229120" cy="5077106"/>
              </a:xfrm>
            </p:grpSpPr>
            <p:grpSp>
              <p:nvGrpSpPr>
                <p:cNvPr id="100" name="Group 99">
                  <a:extLst>
                    <a:ext uri="{FF2B5EF4-FFF2-40B4-BE49-F238E27FC236}">
                      <a16:creationId xmlns:a16="http://schemas.microsoft.com/office/drawing/2014/main" id="{410C1D81-6E95-4C06-B12F-DE7AF031ADA6}"/>
                    </a:ext>
                  </a:extLst>
                </p:cNvPr>
                <p:cNvGrpSpPr/>
                <p:nvPr/>
              </p:nvGrpSpPr>
              <p:grpSpPr>
                <a:xfrm>
                  <a:off x="596990" y="1500271"/>
                  <a:ext cx="4229120" cy="5077106"/>
                  <a:chOff x="596990" y="1500271"/>
                  <a:chExt cx="4229120" cy="5077106"/>
                </a:xfrm>
              </p:grpSpPr>
              <p:grpSp>
                <p:nvGrpSpPr>
                  <p:cNvPr id="102" name="Group 101">
                    <a:extLst>
                      <a:ext uri="{FF2B5EF4-FFF2-40B4-BE49-F238E27FC236}">
                        <a16:creationId xmlns:a16="http://schemas.microsoft.com/office/drawing/2014/main" id="{B0550F4E-0FDC-4341-95C5-37B5C9730883}"/>
                      </a:ext>
                    </a:extLst>
                  </p:cNvPr>
                  <p:cNvGrpSpPr/>
                  <p:nvPr/>
                </p:nvGrpSpPr>
                <p:grpSpPr>
                  <a:xfrm>
                    <a:off x="596990" y="2527306"/>
                    <a:ext cx="2840366" cy="2840366"/>
                    <a:chOff x="596990" y="2527306"/>
                    <a:chExt cx="2840366" cy="2840366"/>
                  </a:xfrm>
                </p:grpSpPr>
                <p:grpSp>
                  <p:nvGrpSpPr>
                    <p:cNvPr id="124" name="Group 123">
                      <a:extLst>
                        <a:ext uri="{FF2B5EF4-FFF2-40B4-BE49-F238E27FC236}">
                          <a16:creationId xmlns:a16="http://schemas.microsoft.com/office/drawing/2014/main" id="{53D58969-F635-47B8-A40C-8A0BF4BA149A}"/>
                        </a:ext>
                      </a:extLst>
                    </p:cNvPr>
                    <p:cNvGrpSpPr/>
                    <p:nvPr/>
                  </p:nvGrpSpPr>
                  <p:grpSpPr>
                    <a:xfrm rot="16200000">
                      <a:off x="596990" y="2527306"/>
                      <a:ext cx="2840366" cy="2840366"/>
                      <a:chOff x="4945697" y="1615440"/>
                      <a:chExt cx="2300606" cy="2300606"/>
                    </a:xfrm>
                  </p:grpSpPr>
                  <p:sp>
                    <p:nvSpPr>
                      <p:cNvPr id="126" name="Block Arc 125">
                        <a:extLst>
                          <a:ext uri="{FF2B5EF4-FFF2-40B4-BE49-F238E27FC236}">
                            <a16:creationId xmlns:a16="http://schemas.microsoft.com/office/drawing/2014/main" id="{6436E144-83A8-4520-8206-9665407B3357}"/>
                          </a:ext>
                        </a:extLst>
                      </p:cNvPr>
                      <p:cNvSpPr/>
                      <p:nvPr/>
                    </p:nvSpPr>
                    <p:spPr>
                      <a:xfrm>
                        <a:off x="4945697" y="1615440"/>
                        <a:ext cx="2300606" cy="2300606"/>
                      </a:xfrm>
                      <a:prstGeom prst="blockArc">
                        <a:avLst>
                          <a:gd name="adj1" fmla="val 8992185"/>
                          <a:gd name="adj2" fmla="val 15799538"/>
                          <a:gd name="adj3" fmla="val 5575"/>
                        </a:avLst>
                      </a:prstGeom>
                      <a:solidFill>
                        <a:schemeClr val="accent1">
                          <a:lumMod val="75000"/>
                        </a:schemeClr>
                      </a:solidFill>
                      <a:ln w="6350">
                        <a:solidFill>
                          <a:schemeClr val="bg2"/>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27" name="Block Arc 126">
                        <a:extLst>
                          <a:ext uri="{FF2B5EF4-FFF2-40B4-BE49-F238E27FC236}">
                            <a16:creationId xmlns:a16="http://schemas.microsoft.com/office/drawing/2014/main" id="{73708555-7857-46D6-8F07-39EEF2478619}"/>
                          </a:ext>
                        </a:extLst>
                      </p:cNvPr>
                      <p:cNvSpPr/>
                      <p:nvPr/>
                    </p:nvSpPr>
                    <p:spPr>
                      <a:xfrm>
                        <a:off x="5068570" y="1738313"/>
                        <a:ext cx="2054860" cy="2054860"/>
                      </a:xfrm>
                      <a:prstGeom prst="blockArc">
                        <a:avLst>
                          <a:gd name="adj1" fmla="val 6561434"/>
                          <a:gd name="adj2" fmla="val 15799060"/>
                          <a:gd name="adj3" fmla="val 5791"/>
                        </a:avLst>
                      </a:prstGeom>
                      <a:solidFill>
                        <a:schemeClr val="accent2">
                          <a:lumMod val="75000"/>
                        </a:schemeClr>
                      </a:solidFill>
                      <a:ln w="6350">
                        <a:solidFill>
                          <a:schemeClr val="bg2"/>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28" name="Block Arc 127">
                        <a:extLst>
                          <a:ext uri="{FF2B5EF4-FFF2-40B4-BE49-F238E27FC236}">
                            <a16:creationId xmlns:a16="http://schemas.microsoft.com/office/drawing/2014/main" id="{6741FBCC-ABE6-4A85-A58A-C77FE6BE1BAD}"/>
                          </a:ext>
                        </a:extLst>
                      </p:cNvPr>
                      <p:cNvSpPr/>
                      <p:nvPr/>
                    </p:nvSpPr>
                    <p:spPr>
                      <a:xfrm>
                        <a:off x="5184774" y="1854518"/>
                        <a:ext cx="1822450" cy="1822450"/>
                      </a:xfrm>
                      <a:prstGeom prst="blockArc">
                        <a:avLst>
                          <a:gd name="adj1" fmla="val 4182324"/>
                          <a:gd name="adj2" fmla="val 15756845"/>
                          <a:gd name="adj3" fmla="val 7545"/>
                        </a:avLst>
                      </a:prstGeom>
                      <a:solidFill>
                        <a:schemeClr val="accent1">
                          <a:lumMod val="75000"/>
                        </a:schemeClr>
                      </a:solidFill>
                      <a:ln w="6350">
                        <a:solidFill>
                          <a:schemeClr val="bg2"/>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29" name="Block Arc 128">
                        <a:extLst>
                          <a:ext uri="{FF2B5EF4-FFF2-40B4-BE49-F238E27FC236}">
                            <a16:creationId xmlns:a16="http://schemas.microsoft.com/office/drawing/2014/main" id="{34F153D7-5C94-4235-8082-19F9D35C0003}"/>
                          </a:ext>
                        </a:extLst>
                      </p:cNvPr>
                      <p:cNvSpPr/>
                      <p:nvPr/>
                    </p:nvSpPr>
                    <p:spPr>
                      <a:xfrm>
                        <a:off x="5319712" y="1989455"/>
                        <a:ext cx="1552576" cy="1552576"/>
                      </a:xfrm>
                      <a:prstGeom prst="blockArc">
                        <a:avLst>
                          <a:gd name="adj1" fmla="val 1851638"/>
                          <a:gd name="adj2" fmla="val 15653864"/>
                          <a:gd name="adj3" fmla="val 7484"/>
                        </a:avLst>
                      </a:prstGeom>
                      <a:solidFill>
                        <a:schemeClr val="accent2">
                          <a:lumMod val="75000"/>
                        </a:schemeClr>
                      </a:solidFill>
                      <a:ln w="6350">
                        <a:solidFill>
                          <a:schemeClr val="bg2"/>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sp>
                  <p:nvSpPr>
                    <p:cNvPr id="125" name="Rectangle 124">
                      <a:extLst>
                        <a:ext uri="{FF2B5EF4-FFF2-40B4-BE49-F238E27FC236}">
                          <a16:creationId xmlns:a16="http://schemas.microsoft.com/office/drawing/2014/main" id="{FC6CB4B8-E5A5-4734-A80B-C8A743D168A2}"/>
                        </a:ext>
                      </a:extLst>
                    </p:cNvPr>
                    <p:cNvSpPr/>
                    <p:nvPr/>
                  </p:nvSpPr>
                  <p:spPr>
                    <a:xfrm>
                      <a:off x="599116" y="4071833"/>
                      <a:ext cx="698293" cy="5535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03" name="Group 102">
                    <a:extLst>
                      <a:ext uri="{FF2B5EF4-FFF2-40B4-BE49-F238E27FC236}">
                        <a16:creationId xmlns:a16="http://schemas.microsoft.com/office/drawing/2014/main" id="{D6E6559D-34B5-4F9C-9D2A-ACBF940D80D3}"/>
                      </a:ext>
                    </a:extLst>
                  </p:cNvPr>
                  <p:cNvGrpSpPr/>
                  <p:nvPr/>
                </p:nvGrpSpPr>
                <p:grpSpPr>
                  <a:xfrm>
                    <a:off x="2710760" y="1500271"/>
                    <a:ext cx="2115350" cy="5077106"/>
                    <a:chOff x="2710760" y="1500271"/>
                    <a:chExt cx="2115350" cy="5077106"/>
                  </a:xfrm>
                </p:grpSpPr>
                <p:grpSp>
                  <p:nvGrpSpPr>
                    <p:cNvPr id="104" name="Group 103">
                      <a:extLst>
                        <a:ext uri="{FF2B5EF4-FFF2-40B4-BE49-F238E27FC236}">
                          <a16:creationId xmlns:a16="http://schemas.microsoft.com/office/drawing/2014/main" id="{9726BA4B-91A1-4DE4-9294-074707894A9B}"/>
                        </a:ext>
                      </a:extLst>
                    </p:cNvPr>
                    <p:cNvGrpSpPr/>
                    <p:nvPr/>
                  </p:nvGrpSpPr>
                  <p:grpSpPr>
                    <a:xfrm>
                      <a:off x="2710760" y="1500271"/>
                      <a:ext cx="993270" cy="1835382"/>
                      <a:chOff x="2710760" y="1500271"/>
                      <a:chExt cx="993270" cy="1835382"/>
                    </a:xfrm>
                  </p:grpSpPr>
                  <p:sp>
                    <p:nvSpPr>
                      <p:cNvPr id="120" name="Rectangle 119">
                        <a:extLst>
                          <a:ext uri="{FF2B5EF4-FFF2-40B4-BE49-F238E27FC236}">
                            <a16:creationId xmlns:a16="http://schemas.microsoft.com/office/drawing/2014/main" id="{8B899B90-3642-4E64-8478-DCD8AF236018}"/>
                          </a:ext>
                        </a:extLst>
                      </p:cNvPr>
                      <p:cNvSpPr/>
                      <p:nvPr/>
                    </p:nvSpPr>
                    <p:spPr>
                      <a:xfrm rot="12588265">
                        <a:off x="2710760" y="2198437"/>
                        <a:ext cx="57009" cy="1137216"/>
                      </a:xfrm>
                      <a:prstGeom prst="rect">
                        <a:avLst/>
                      </a:prstGeom>
                      <a:solidFill>
                        <a:schemeClr val="accent2">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nvGrpSpPr>
                      <p:cNvPr id="121" name="Group 120">
                        <a:extLst>
                          <a:ext uri="{FF2B5EF4-FFF2-40B4-BE49-F238E27FC236}">
                            <a16:creationId xmlns:a16="http://schemas.microsoft.com/office/drawing/2014/main" id="{40A9A65E-6608-4C60-A565-D404148F01D7}"/>
                          </a:ext>
                        </a:extLst>
                      </p:cNvPr>
                      <p:cNvGrpSpPr/>
                      <p:nvPr/>
                    </p:nvGrpSpPr>
                    <p:grpSpPr>
                      <a:xfrm rot="16200000">
                        <a:off x="2824737" y="1500272"/>
                        <a:ext cx="879294" cy="879292"/>
                        <a:chOff x="7365961" y="3419842"/>
                        <a:chExt cx="712200" cy="712198"/>
                      </a:xfrm>
                    </p:grpSpPr>
                    <p:sp>
                      <p:nvSpPr>
                        <p:cNvPr id="122" name="Rectangle: Rounded Corners 121">
                          <a:extLst>
                            <a:ext uri="{FF2B5EF4-FFF2-40B4-BE49-F238E27FC236}">
                              <a16:creationId xmlns:a16="http://schemas.microsoft.com/office/drawing/2014/main" id="{4F2142C1-29A2-4DC1-B659-67B78C3E9126}"/>
                            </a:ext>
                          </a:extLst>
                        </p:cNvPr>
                        <p:cNvSpPr/>
                        <p:nvPr/>
                      </p:nvSpPr>
                      <p:spPr>
                        <a:xfrm rot="16200000" flipV="1">
                          <a:off x="7365962" y="3419841"/>
                          <a:ext cx="712198" cy="712200"/>
                        </a:xfrm>
                        <a:prstGeom prst="roundRect">
                          <a:avLst/>
                        </a:prstGeom>
                        <a:solidFill>
                          <a:schemeClr val="accent2">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3" name="Rectangle: Rounded Corners 122">
                          <a:extLst>
                            <a:ext uri="{FF2B5EF4-FFF2-40B4-BE49-F238E27FC236}">
                              <a16:creationId xmlns:a16="http://schemas.microsoft.com/office/drawing/2014/main" id="{B23E0F62-0472-41F4-AE8C-EE22B3CD9196}"/>
                            </a:ext>
                          </a:extLst>
                        </p:cNvPr>
                        <p:cNvSpPr/>
                        <p:nvPr/>
                      </p:nvSpPr>
                      <p:spPr>
                        <a:xfrm rot="16200000" flipV="1">
                          <a:off x="7448250" y="3502129"/>
                          <a:ext cx="547613" cy="547613"/>
                        </a:xfrm>
                        <a:prstGeom prst="roundRect">
                          <a:avLst/>
                        </a:prstGeom>
                        <a:solidFill>
                          <a:schemeClr val="bg1"/>
                        </a:solidFill>
                        <a:ln>
                          <a:noFill/>
                        </a:ln>
                        <a:effectLst>
                          <a:outerShdw blurRad="63500" algn="ctr" rotWithShape="0">
                            <a:prstClr val="black">
                              <a:alpha val="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grpSp>
                <p:grpSp>
                  <p:nvGrpSpPr>
                    <p:cNvPr id="105" name="Group 104">
                      <a:extLst>
                        <a:ext uri="{FF2B5EF4-FFF2-40B4-BE49-F238E27FC236}">
                          <a16:creationId xmlns:a16="http://schemas.microsoft.com/office/drawing/2014/main" id="{57DD01E8-37E6-465B-8074-EF0349415BE4}"/>
                        </a:ext>
                      </a:extLst>
                    </p:cNvPr>
                    <p:cNvGrpSpPr/>
                    <p:nvPr/>
                  </p:nvGrpSpPr>
                  <p:grpSpPr>
                    <a:xfrm>
                      <a:off x="2896083" y="2657486"/>
                      <a:ext cx="1922407" cy="879294"/>
                      <a:chOff x="2896083" y="2657486"/>
                      <a:chExt cx="1922407" cy="879294"/>
                    </a:xfrm>
                  </p:grpSpPr>
                  <p:sp>
                    <p:nvSpPr>
                      <p:cNvPr id="116" name="Rectangle 115">
                        <a:extLst>
                          <a:ext uri="{FF2B5EF4-FFF2-40B4-BE49-F238E27FC236}">
                            <a16:creationId xmlns:a16="http://schemas.microsoft.com/office/drawing/2014/main" id="{D87BDB58-F6E0-4C73-B02E-304856956ACF}"/>
                          </a:ext>
                        </a:extLst>
                      </p:cNvPr>
                      <p:cNvSpPr/>
                      <p:nvPr/>
                    </p:nvSpPr>
                    <p:spPr>
                      <a:xfrm rot="15003813">
                        <a:off x="3425264" y="2886461"/>
                        <a:ext cx="56445" cy="1114808"/>
                      </a:xfrm>
                      <a:prstGeom prst="rect">
                        <a:avLst/>
                      </a:prstGeom>
                      <a:solidFill>
                        <a:schemeClr val="accent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17" name="Group 116">
                        <a:extLst>
                          <a:ext uri="{FF2B5EF4-FFF2-40B4-BE49-F238E27FC236}">
                            <a16:creationId xmlns:a16="http://schemas.microsoft.com/office/drawing/2014/main" id="{15A5121A-40C6-49CB-A783-48DFE04433ED}"/>
                          </a:ext>
                        </a:extLst>
                      </p:cNvPr>
                      <p:cNvGrpSpPr/>
                      <p:nvPr/>
                    </p:nvGrpSpPr>
                    <p:grpSpPr>
                      <a:xfrm rot="16200000">
                        <a:off x="3939197" y="2657487"/>
                        <a:ext cx="879294" cy="879292"/>
                        <a:chOff x="7504835" y="3436819"/>
                        <a:chExt cx="712200" cy="712198"/>
                      </a:xfrm>
                    </p:grpSpPr>
                    <p:sp>
                      <p:nvSpPr>
                        <p:cNvPr id="118" name="Rectangle: Rounded Corners 117">
                          <a:extLst>
                            <a:ext uri="{FF2B5EF4-FFF2-40B4-BE49-F238E27FC236}">
                              <a16:creationId xmlns:a16="http://schemas.microsoft.com/office/drawing/2014/main" id="{40D31D88-E93F-4E81-AA1D-7B0A952F222B}"/>
                            </a:ext>
                          </a:extLst>
                        </p:cNvPr>
                        <p:cNvSpPr/>
                        <p:nvPr/>
                      </p:nvSpPr>
                      <p:spPr>
                        <a:xfrm rot="16200000" flipV="1">
                          <a:off x="7504836" y="3436818"/>
                          <a:ext cx="712198" cy="712200"/>
                        </a:xfrm>
                        <a:prstGeom prst="roundRect">
                          <a:avLst/>
                        </a:prstGeom>
                        <a:solidFill>
                          <a:schemeClr val="accent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9" name="Rectangle: Rounded Corners 118">
                          <a:extLst>
                            <a:ext uri="{FF2B5EF4-FFF2-40B4-BE49-F238E27FC236}">
                              <a16:creationId xmlns:a16="http://schemas.microsoft.com/office/drawing/2014/main" id="{8E100C4A-8962-4E04-9E34-CBC55516C017}"/>
                            </a:ext>
                          </a:extLst>
                        </p:cNvPr>
                        <p:cNvSpPr/>
                        <p:nvPr/>
                      </p:nvSpPr>
                      <p:spPr>
                        <a:xfrm rot="16200000" flipV="1">
                          <a:off x="7587126" y="3519106"/>
                          <a:ext cx="547613" cy="547613"/>
                        </a:xfrm>
                        <a:prstGeom prst="roundRect">
                          <a:avLst/>
                        </a:prstGeom>
                        <a:solidFill>
                          <a:schemeClr val="bg1"/>
                        </a:solidFill>
                        <a:ln>
                          <a:noFill/>
                        </a:ln>
                        <a:effectLst>
                          <a:outerShdw blurRad="63500" algn="ctr" rotWithShape="0">
                            <a:prstClr val="black">
                              <a:alpha val="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grpSp>
                  <p:nvGrpSpPr>
                    <p:cNvPr id="106" name="Group 105">
                      <a:extLst>
                        <a:ext uri="{FF2B5EF4-FFF2-40B4-BE49-F238E27FC236}">
                          <a16:creationId xmlns:a16="http://schemas.microsoft.com/office/drawing/2014/main" id="{548BC38C-9A6F-4140-9394-DA25F416FBB8}"/>
                        </a:ext>
                      </a:extLst>
                    </p:cNvPr>
                    <p:cNvGrpSpPr/>
                    <p:nvPr/>
                  </p:nvGrpSpPr>
                  <p:grpSpPr>
                    <a:xfrm>
                      <a:off x="3050045" y="4366907"/>
                      <a:ext cx="1776065" cy="879294"/>
                      <a:chOff x="3050045" y="4366907"/>
                      <a:chExt cx="1776065" cy="879294"/>
                    </a:xfrm>
                  </p:grpSpPr>
                  <p:sp>
                    <p:nvSpPr>
                      <p:cNvPr id="112" name="Rectangle 111">
                        <a:extLst>
                          <a:ext uri="{FF2B5EF4-FFF2-40B4-BE49-F238E27FC236}">
                            <a16:creationId xmlns:a16="http://schemas.microsoft.com/office/drawing/2014/main" id="{5B0EA594-8752-48A6-BD08-F9D37CA96B67}"/>
                          </a:ext>
                        </a:extLst>
                      </p:cNvPr>
                      <p:cNvSpPr/>
                      <p:nvPr/>
                    </p:nvSpPr>
                    <p:spPr>
                      <a:xfrm rot="17363715">
                        <a:off x="3579226" y="3967831"/>
                        <a:ext cx="56445" cy="1114808"/>
                      </a:xfrm>
                      <a:prstGeom prst="rect">
                        <a:avLst/>
                      </a:prstGeom>
                      <a:solidFill>
                        <a:schemeClr val="accent2">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13" name="Group 112">
                        <a:extLst>
                          <a:ext uri="{FF2B5EF4-FFF2-40B4-BE49-F238E27FC236}">
                            <a16:creationId xmlns:a16="http://schemas.microsoft.com/office/drawing/2014/main" id="{1A2F4B9C-5F10-4896-BEB3-C9CF2841B366}"/>
                          </a:ext>
                        </a:extLst>
                      </p:cNvPr>
                      <p:cNvGrpSpPr/>
                      <p:nvPr/>
                    </p:nvGrpSpPr>
                    <p:grpSpPr>
                      <a:xfrm rot="16200000">
                        <a:off x="3946817" y="4366908"/>
                        <a:ext cx="879294" cy="879292"/>
                        <a:chOff x="7504836" y="3442991"/>
                        <a:chExt cx="712200" cy="712198"/>
                      </a:xfrm>
                    </p:grpSpPr>
                    <p:sp>
                      <p:nvSpPr>
                        <p:cNvPr id="114" name="Rectangle: Rounded Corners 113">
                          <a:extLst>
                            <a:ext uri="{FF2B5EF4-FFF2-40B4-BE49-F238E27FC236}">
                              <a16:creationId xmlns:a16="http://schemas.microsoft.com/office/drawing/2014/main" id="{EC652399-1AA6-489E-915D-6CCB087D73FB}"/>
                            </a:ext>
                          </a:extLst>
                        </p:cNvPr>
                        <p:cNvSpPr/>
                        <p:nvPr/>
                      </p:nvSpPr>
                      <p:spPr>
                        <a:xfrm rot="16200000" flipV="1">
                          <a:off x="7504837" y="3442990"/>
                          <a:ext cx="712198" cy="712200"/>
                        </a:xfrm>
                        <a:prstGeom prst="roundRect">
                          <a:avLst/>
                        </a:prstGeom>
                        <a:solidFill>
                          <a:schemeClr val="accent2">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5" name="Rectangle: Rounded Corners 114">
                          <a:extLst>
                            <a:ext uri="{FF2B5EF4-FFF2-40B4-BE49-F238E27FC236}">
                              <a16:creationId xmlns:a16="http://schemas.microsoft.com/office/drawing/2014/main" id="{DDA5A4A4-F6E5-415D-9959-D2D342F00395}"/>
                            </a:ext>
                          </a:extLst>
                        </p:cNvPr>
                        <p:cNvSpPr/>
                        <p:nvPr/>
                      </p:nvSpPr>
                      <p:spPr>
                        <a:xfrm rot="16200000" flipV="1">
                          <a:off x="7587127" y="3525278"/>
                          <a:ext cx="547613" cy="547613"/>
                        </a:xfrm>
                        <a:prstGeom prst="roundRect">
                          <a:avLst/>
                        </a:prstGeom>
                        <a:solidFill>
                          <a:schemeClr val="bg1"/>
                        </a:solidFill>
                        <a:ln>
                          <a:noFill/>
                        </a:ln>
                        <a:effectLst>
                          <a:outerShdw blurRad="63500" algn="ctr" rotWithShape="0">
                            <a:prstClr val="black">
                              <a:alpha val="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grpSp>
                  <p:nvGrpSpPr>
                    <p:cNvPr id="107" name="Group 106">
                      <a:extLst>
                        <a:ext uri="{FF2B5EF4-FFF2-40B4-BE49-F238E27FC236}">
                          <a16:creationId xmlns:a16="http://schemas.microsoft.com/office/drawing/2014/main" id="{589DEC10-0799-4568-89DC-E5025F30B0EE}"/>
                        </a:ext>
                      </a:extLst>
                    </p:cNvPr>
                    <p:cNvGrpSpPr/>
                    <p:nvPr/>
                  </p:nvGrpSpPr>
                  <p:grpSpPr>
                    <a:xfrm>
                      <a:off x="2853317" y="4985092"/>
                      <a:ext cx="879292" cy="1592285"/>
                      <a:chOff x="2853317" y="4985092"/>
                      <a:chExt cx="879292" cy="1592285"/>
                    </a:xfrm>
                  </p:grpSpPr>
                  <p:sp>
                    <p:nvSpPr>
                      <p:cNvPr id="108" name="Rectangle 107">
                        <a:extLst>
                          <a:ext uri="{FF2B5EF4-FFF2-40B4-BE49-F238E27FC236}">
                            <a16:creationId xmlns:a16="http://schemas.microsoft.com/office/drawing/2014/main" id="{E760BCAD-B4CB-4217-A22F-0577839E069E}"/>
                          </a:ext>
                        </a:extLst>
                      </p:cNvPr>
                      <p:cNvSpPr/>
                      <p:nvPr/>
                    </p:nvSpPr>
                    <p:spPr>
                      <a:xfrm rot="19732716">
                        <a:off x="2891639" y="4985092"/>
                        <a:ext cx="56445" cy="1114808"/>
                      </a:xfrm>
                      <a:prstGeom prst="rect">
                        <a:avLst/>
                      </a:prstGeom>
                      <a:solidFill>
                        <a:schemeClr val="accent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nvGrpSpPr>
                      <p:cNvPr id="109" name="Group 108">
                        <a:extLst>
                          <a:ext uri="{FF2B5EF4-FFF2-40B4-BE49-F238E27FC236}">
                            <a16:creationId xmlns:a16="http://schemas.microsoft.com/office/drawing/2014/main" id="{0F65B6EC-F9FD-4C85-9EDA-17D6E9A6AEB0}"/>
                          </a:ext>
                        </a:extLst>
                      </p:cNvPr>
                      <p:cNvGrpSpPr/>
                      <p:nvPr/>
                    </p:nvGrpSpPr>
                    <p:grpSpPr>
                      <a:xfrm rot="16200000">
                        <a:off x="2853316" y="5698084"/>
                        <a:ext cx="879294" cy="879292"/>
                        <a:chOff x="7507330" y="3442991"/>
                        <a:chExt cx="712200" cy="712198"/>
                      </a:xfrm>
                    </p:grpSpPr>
                    <p:sp>
                      <p:nvSpPr>
                        <p:cNvPr id="110" name="Rectangle: Rounded Corners 109">
                          <a:extLst>
                            <a:ext uri="{FF2B5EF4-FFF2-40B4-BE49-F238E27FC236}">
                              <a16:creationId xmlns:a16="http://schemas.microsoft.com/office/drawing/2014/main" id="{D2712AA5-0F65-4E85-A163-AF1A652EDE21}"/>
                            </a:ext>
                          </a:extLst>
                        </p:cNvPr>
                        <p:cNvSpPr/>
                        <p:nvPr/>
                      </p:nvSpPr>
                      <p:spPr>
                        <a:xfrm rot="16200000" flipV="1">
                          <a:off x="7507331" y="3442990"/>
                          <a:ext cx="712198" cy="712200"/>
                        </a:xfrm>
                        <a:prstGeom prst="roundRect">
                          <a:avLst/>
                        </a:prstGeom>
                        <a:solidFill>
                          <a:schemeClr val="accent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1" name="Rectangle: Rounded Corners 110">
                          <a:extLst>
                            <a:ext uri="{FF2B5EF4-FFF2-40B4-BE49-F238E27FC236}">
                              <a16:creationId xmlns:a16="http://schemas.microsoft.com/office/drawing/2014/main" id="{F7B2526E-0FC3-466C-8F85-A8A79DFA39C4}"/>
                            </a:ext>
                          </a:extLst>
                        </p:cNvPr>
                        <p:cNvSpPr/>
                        <p:nvPr/>
                      </p:nvSpPr>
                      <p:spPr>
                        <a:xfrm rot="16200000" flipV="1">
                          <a:off x="7589618" y="3525278"/>
                          <a:ext cx="547613" cy="547613"/>
                        </a:xfrm>
                        <a:prstGeom prst="roundRect">
                          <a:avLst/>
                        </a:prstGeom>
                        <a:solidFill>
                          <a:schemeClr val="bg1"/>
                        </a:solidFill>
                        <a:ln>
                          <a:noFill/>
                        </a:ln>
                        <a:effectLst>
                          <a:outerShdw blurRad="63500" algn="ctr" rotWithShape="0">
                            <a:prstClr val="black">
                              <a:alpha val="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grpSp>
            </p:grpSp>
            <p:sp>
              <p:nvSpPr>
                <p:cNvPr id="101" name="Oval 100">
                  <a:extLst>
                    <a:ext uri="{FF2B5EF4-FFF2-40B4-BE49-F238E27FC236}">
                      <a16:creationId xmlns:a16="http://schemas.microsoft.com/office/drawing/2014/main" id="{67D7EAA3-F4DE-4F26-81EE-9496DAA0AC3E}"/>
                    </a:ext>
                  </a:extLst>
                </p:cNvPr>
                <p:cNvSpPr/>
                <p:nvPr/>
              </p:nvSpPr>
              <p:spPr>
                <a:xfrm>
                  <a:off x="1295484" y="3225799"/>
                  <a:ext cx="1443378" cy="1443378"/>
                </a:xfrm>
                <a:prstGeom prst="ellipse">
                  <a:avLst/>
                </a:prstGeom>
                <a:solidFill>
                  <a:schemeClr val="bg2">
                    <a:lumMod val="95000"/>
                  </a:schemeClr>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grpSp>
        <p:grpSp>
          <p:nvGrpSpPr>
            <p:cNvPr id="82" name="Group 81">
              <a:extLst>
                <a:ext uri="{FF2B5EF4-FFF2-40B4-BE49-F238E27FC236}">
                  <a16:creationId xmlns:a16="http://schemas.microsoft.com/office/drawing/2014/main" id="{0E3A0DD1-A706-4512-B7B1-7EABC57D5152}"/>
                </a:ext>
              </a:extLst>
            </p:cNvPr>
            <p:cNvGrpSpPr/>
            <p:nvPr/>
          </p:nvGrpSpPr>
          <p:grpSpPr>
            <a:xfrm>
              <a:off x="3631004" y="1346667"/>
              <a:ext cx="7802499" cy="5220976"/>
              <a:chOff x="3631004" y="1346667"/>
              <a:chExt cx="7802499" cy="5220976"/>
            </a:xfrm>
          </p:grpSpPr>
          <p:grpSp>
            <p:nvGrpSpPr>
              <p:cNvPr id="83" name="Group 82">
                <a:extLst>
                  <a:ext uri="{FF2B5EF4-FFF2-40B4-BE49-F238E27FC236}">
                    <a16:creationId xmlns:a16="http://schemas.microsoft.com/office/drawing/2014/main" id="{AF09A724-30F4-4AB3-BC9B-8E0D12C4098E}"/>
                  </a:ext>
                </a:extLst>
              </p:cNvPr>
              <p:cNvGrpSpPr/>
              <p:nvPr/>
            </p:nvGrpSpPr>
            <p:grpSpPr>
              <a:xfrm>
                <a:off x="3631004" y="1346667"/>
                <a:ext cx="7434889" cy="959697"/>
                <a:chOff x="3783409" y="1346667"/>
                <a:chExt cx="7434889" cy="959697"/>
              </a:xfrm>
            </p:grpSpPr>
            <p:sp>
              <p:nvSpPr>
                <p:cNvPr id="93" name="Rectangle 92">
                  <a:extLst>
                    <a:ext uri="{FF2B5EF4-FFF2-40B4-BE49-F238E27FC236}">
                      <a16:creationId xmlns:a16="http://schemas.microsoft.com/office/drawing/2014/main" id="{888AB6DF-7C3D-428F-9427-670ECC6115CA}"/>
                    </a:ext>
                  </a:extLst>
                </p:cNvPr>
                <p:cNvSpPr/>
                <p:nvPr/>
              </p:nvSpPr>
              <p:spPr>
                <a:xfrm>
                  <a:off x="3783409" y="1693311"/>
                  <a:ext cx="7434889" cy="613053"/>
                </a:xfrm>
                <a:prstGeom prst="rect">
                  <a:avLst/>
                </a:prstGeom>
              </p:spPr>
              <p:txBody>
                <a:bodyPr wrap="square"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kern="0" dirty="0">
                      <a:solidFill>
                        <a:schemeClr val="tx2">
                          <a:lumMod val="75000"/>
                          <a:lumOff val="25000"/>
                        </a:schemeClr>
                      </a:solidFill>
                      <a:latin typeface="Arial" panose="020B0604020202020204" pitchFamily="34" charset="0"/>
                      <a:cs typeface="Arial" panose="020B0604020202020204" pitchFamily="34" charset="0"/>
                    </a:rPr>
                    <a:t>The continent needs USD 277 billion annually to implement its NDCs (CPI, 2022)</a:t>
                  </a:r>
                  <a:endParaRPr kumimoji="0" lang="en-US" b="0" i="0" u="none" strike="noStrike" kern="0" cap="none" spc="0" normalizeH="0" baseline="0" noProof="0" dirty="0">
                    <a:ln>
                      <a:noFill/>
                    </a:ln>
                    <a:solidFill>
                      <a:schemeClr val="tx2">
                        <a:lumMod val="75000"/>
                        <a:lumOff val="25000"/>
                      </a:schemeClr>
                    </a:solidFill>
                    <a:effectLst/>
                    <a:uLnTx/>
                    <a:uFillTx/>
                    <a:latin typeface="Arial" panose="020B0604020202020204" pitchFamily="34" charset="0"/>
                    <a:ea typeface="+mn-ea"/>
                    <a:cs typeface="Arial" panose="020B0604020202020204" pitchFamily="34" charset="0"/>
                  </a:endParaRPr>
                </a:p>
              </p:txBody>
            </p:sp>
            <p:sp>
              <p:nvSpPr>
                <p:cNvPr id="94" name="Rectangle 93">
                  <a:extLst>
                    <a:ext uri="{FF2B5EF4-FFF2-40B4-BE49-F238E27FC236}">
                      <a16:creationId xmlns:a16="http://schemas.microsoft.com/office/drawing/2014/main" id="{F92EA415-EE3E-4183-8895-28478AE933E7}"/>
                    </a:ext>
                  </a:extLst>
                </p:cNvPr>
                <p:cNvSpPr/>
                <p:nvPr/>
              </p:nvSpPr>
              <p:spPr>
                <a:xfrm>
                  <a:off x="3857852" y="1346667"/>
                  <a:ext cx="5665272" cy="350316"/>
                </a:xfrm>
                <a:prstGeom prst="rect">
                  <a:avLst/>
                </a:prstGeom>
              </p:spPr>
              <p:txBody>
                <a:bodyPr wrap="square"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b="1" i="0" u="none" strike="noStrike" kern="1200" cap="none" spc="0" normalizeH="0" baseline="0" noProof="0" dirty="0">
                      <a:ln>
                        <a:noFill/>
                      </a:ln>
                      <a:solidFill>
                        <a:schemeClr val="bg2"/>
                      </a:solidFill>
                      <a:effectLst/>
                      <a:uLnTx/>
                      <a:uFillTx/>
                      <a:latin typeface="Arial" panose="020B0604020202020204" pitchFamily="34" charset="0"/>
                      <a:ea typeface="+mn-ea"/>
                      <a:cs typeface="Arial" panose="020B0604020202020204" pitchFamily="34" charset="0"/>
                    </a:rPr>
                    <a:t>90% of  climate financing needs unaddressed</a:t>
                  </a:r>
                </a:p>
              </p:txBody>
            </p:sp>
          </p:grpSp>
          <p:grpSp>
            <p:nvGrpSpPr>
              <p:cNvPr id="84" name="Group 83">
                <a:extLst>
                  <a:ext uri="{FF2B5EF4-FFF2-40B4-BE49-F238E27FC236}">
                    <a16:creationId xmlns:a16="http://schemas.microsoft.com/office/drawing/2014/main" id="{477560FD-3A09-496A-A461-92CA75170F26}"/>
                  </a:ext>
                </a:extLst>
              </p:cNvPr>
              <p:cNvGrpSpPr/>
              <p:nvPr/>
            </p:nvGrpSpPr>
            <p:grpSpPr>
              <a:xfrm>
                <a:off x="4811232" y="2503881"/>
                <a:ext cx="6622271" cy="965637"/>
                <a:chOff x="5116040" y="2503881"/>
                <a:chExt cx="6622271" cy="965637"/>
              </a:xfrm>
            </p:grpSpPr>
            <p:sp>
              <p:nvSpPr>
                <p:cNvPr id="91" name="Rectangle 90">
                  <a:extLst>
                    <a:ext uri="{FF2B5EF4-FFF2-40B4-BE49-F238E27FC236}">
                      <a16:creationId xmlns:a16="http://schemas.microsoft.com/office/drawing/2014/main" id="{3CF482C7-142E-4A93-9B92-166463353B0C}"/>
                    </a:ext>
                  </a:extLst>
                </p:cNvPr>
                <p:cNvSpPr/>
                <p:nvPr/>
              </p:nvSpPr>
              <p:spPr>
                <a:xfrm>
                  <a:off x="5121448" y="2503881"/>
                  <a:ext cx="5775048" cy="375611"/>
                </a:xfrm>
                <a:prstGeom prst="rect">
                  <a:avLst/>
                </a:prstGeom>
              </p:spPr>
              <p:txBody>
                <a:bodyPr wrap="square"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solidFill>
                        <a:schemeClr val="bg2"/>
                      </a:solidFill>
                      <a:latin typeface="Arial" panose="020B0604020202020204" pitchFamily="34" charset="0"/>
                      <a:cs typeface="Arial" panose="020B0604020202020204" pitchFamily="34" charset="0"/>
                    </a:rPr>
                    <a:t>Limited contribution from the private sector </a:t>
                  </a:r>
                  <a:endParaRPr kumimoji="0" lang="en-US" b="1" i="0" u="none" strike="noStrike" kern="1200" cap="none" spc="0" normalizeH="0" baseline="0" noProof="0" dirty="0">
                    <a:ln>
                      <a:noFill/>
                    </a:ln>
                    <a:solidFill>
                      <a:schemeClr val="bg2"/>
                    </a:solidFill>
                    <a:effectLst/>
                    <a:uLnTx/>
                    <a:uFillTx/>
                    <a:latin typeface="Arial" panose="020B0604020202020204" pitchFamily="34" charset="0"/>
                    <a:ea typeface="+mn-ea"/>
                    <a:cs typeface="Arial" panose="020B0604020202020204" pitchFamily="34" charset="0"/>
                  </a:endParaRPr>
                </a:p>
              </p:txBody>
            </p:sp>
            <p:sp>
              <p:nvSpPr>
                <p:cNvPr id="92" name="Rectangle 91">
                  <a:extLst>
                    <a:ext uri="{FF2B5EF4-FFF2-40B4-BE49-F238E27FC236}">
                      <a16:creationId xmlns:a16="http://schemas.microsoft.com/office/drawing/2014/main" id="{95575B23-6E28-409F-B5B4-FC620281FE0B}"/>
                    </a:ext>
                  </a:extLst>
                </p:cNvPr>
                <p:cNvSpPr/>
                <p:nvPr/>
              </p:nvSpPr>
              <p:spPr>
                <a:xfrm>
                  <a:off x="5116040" y="2856465"/>
                  <a:ext cx="6622271" cy="613053"/>
                </a:xfrm>
                <a:prstGeom prst="rect">
                  <a:avLst/>
                </a:prstGeom>
              </p:spPr>
              <p:txBody>
                <a:bodyPr wrap="square"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noProof="0" dirty="0">
                      <a:ln>
                        <a:noFill/>
                      </a:ln>
                      <a:solidFill>
                        <a:schemeClr val="tx2">
                          <a:lumMod val="75000"/>
                          <a:lumOff val="25000"/>
                        </a:schemeClr>
                      </a:solidFill>
                      <a:effectLst/>
                      <a:uLnTx/>
                      <a:uFillTx/>
                      <a:latin typeface="Arial" panose="020B0604020202020204" pitchFamily="34" charset="0"/>
                      <a:ea typeface="+mn-ea"/>
                      <a:cs typeface="Arial" panose="020B0604020202020204" pitchFamily="34" charset="0"/>
                    </a:rPr>
                    <a:t>Private sector financing accounts for only 14% of Africa’s tracked climate finance (CPI,2022)</a:t>
                  </a:r>
                </a:p>
              </p:txBody>
            </p:sp>
          </p:grpSp>
          <p:grpSp>
            <p:nvGrpSpPr>
              <p:cNvPr id="85" name="Group 84">
                <a:extLst>
                  <a:ext uri="{FF2B5EF4-FFF2-40B4-BE49-F238E27FC236}">
                    <a16:creationId xmlns:a16="http://schemas.microsoft.com/office/drawing/2014/main" id="{DC303ADB-3B12-4300-9D26-112D0C00B1EE}"/>
                  </a:ext>
                </a:extLst>
              </p:cNvPr>
              <p:cNvGrpSpPr/>
              <p:nvPr/>
            </p:nvGrpSpPr>
            <p:grpSpPr>
              <a:xfrm>
                <a:off x="4786730" y="4081933"/>
                <a:ext cx="6645335" cy="1148979"/>
                <a:chOff x="5091538" y="4081933"/>
                <a:chExt cx="6645335" cy="1148979"/>
              </a:xfrm>
            </p:grpSpPr>
            <p:sp>
              <p:nvSpPr>
                <p:cNvPr id="89" name="Rectangle 88">
                  <a:extLst>
                    <a:ext uri="{FF2B5EF4-FFF2-40B4-BE49-F238E27FC236}">
                      <a16:creationId xmlns:a16="http://schemas.microsoft.com/office/drawing/2014/main" id="{465C5BB8-8947-4200-969D-7A68A99AF622}"/>
                    </a:ext>
                  </a:extLst>
                </p:cNvPr>
                <p:cNvSpPr/>
                <p:nvPr/>
              </p:nvSpPr>
              <p:spPr>
                <a:xfrm>
                  <a:off x="5121448" y="4081933"/>
                  <a:ext cx="6089611" cy="613053"/>
                </a:xfrm>
                <a:prstGeom prst="rect">
                  <a:avLst/>
                </a:prstGeom>
              </p:spPr>
              <p:txBody>
                <a:bodyPr wrap="square"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solidFill>
                        <a:schemeClr val="bg2"/>
                      </a:solidFill>
                      <a:latin typeface="Arial" panose="020B0604020202020204" pitchFamily="34" charset="0"/>
                      <a:cs typeface="Arial" panose="020B0604020202020204" pitchFamily="34" charset="0"/>
                    </a:rPr>
                    <a:t>I</a:t>
                  </a:r>
                  <a:r>
                    <a:rPr kumimoji="0" lang="en-US" b="1" i="0" u="none" strike="noStrike" kern="1200" cap="none" spc="0" normalizeH="0" baseline="0" noProof="0" dirty="0" err="1">
                      <a:ln>
                        <a:noFill/>
                      </a:ln>
                      <a:solidFill>
                        <a:schemeClr val="bg2"/>
                      </a:solidFill>
                      <a:effectLst/>
                      <a:uLnTx/>
                      <a:uFillTx/>
                      <a:latin typeface="Arial" panose="020B0604020202020204" pitchFamily="34" charset="0"/>
                      <a:ea typeface="+mn-ea"/>
                      <a:cs typeface="Arial" panose="020B0604020202020204" pitchFamily="34" charset="0"/>
                    </a:rPr>
                    <a:t>nnovative</a:t>
                  </a:r>
                  <a:r>
                    <a:rPr kumimoji="0" lang="en-US" b="1" i="0" u="none" strike="noStrike" kern="1200" cap="none" spc="0" normalizeH="0" baseline="0" noProof="0" dirty="0">
                      <a:ln>
                        <a:noFill/>
                      </a:ln>
                      <a:solidFill>
                        <a:schemeClr val="bg2"/>
                      </a:solidFill>
                      <a:effectLst/>
                      <a:uLnTx/>
                      <a:uFillTx/>
                      <a:latin typeface="Arial" panose="020B0604020202020204" pitchFamily="34" charset="0"/>
                      <a:ea typeface="+mn-ea"/>
                      <a:cs typeface="Arial" panose="020B0604020202020204" pitchFamily="34" charset="0"/>
                    </a:rPr>
                    <a:t> climate finance instruments for climate resilience and a just energy transition</a:t>
                  </a:r>
                </a:p>
              </p:txBody>
            </p:sp>
            <p:sp>
              <p:nvSpPr>
                <p:cNvPr id="90" name="Rectangle 89">
                  <a:extLst>
                    <a:ext uri="{FF2B5EF4-FFF2-40B4-BE49-F238E27FC236}">
                      <a16:creationId xmlns:a16="http://schemas.microsoft.com/office/drawing/2014/main" id="{AF88B41B-33DC-44D3-9CFC-1CDC64B48E48}"/>
                    </a:ext>
                  </a:extLst>
                </p:cNvPr>
                <p:cNvSpPr/>
                <p:nvPr/>
              </p:nvSpPr>
              <p:spPr>
                <a:xfrm>
                  <a:off x="5091538" y="4617858"/>
                  <a:ext cx="6645335" cy="613054"/>
                </a:xfrm>
                <a:prstGeom prst="rect">
                  <a:avLst/>
                </a:prstGeom>
              </p:spPr>
              <p:txBody>
                <a:bodyPr wrap="square"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noProof="0" dirty="0">
                      <a:ln>
                        <a:noFill/>
                      </a:ln>
                      <a:solidFill>
                        <a:schemeClr val="tx2">
                          <a:lumMod val="75000"/>
                          <a:lumOff val="25000"/>
                        </a:schemeClr>
                      </a:solidFill>
                      <a:effectLst/>
                      <a:uLnTx/>
                      <a:uFillTx/>
                      <a:latin typeface="Arial" panose="020B0604020202020204" pitchFamily="34" charset="0"/>
                      <a:ea typeface="+mn-ea"/>
                      <a:cs typeface="Arial" panose="020B0604020202020204" pitchFamily="34" charset="0"/>
                    </a:rPr>
                    <a:t>Transacted Voluntary Carbon credit Volume and average price consistently increase over time</a:t>
                  </a:r>
                </a:p>
              </p:txBody>
            </p:sp>
          </p:grpSp>
          <p:grpSp>
            <p:nvGrpSpPr>
              <p:cNvPr id="86" name="Group 85">
                <a:extLst>
                  <a:ext uri="{FF2B5EF4-FFF2-40B4-BE49-F238E27FC236}">
                    <a16:creationId xmlns:a16="http://schemas.microsoft.com/office/drawing/2014/main" id="{7E796DEF-41B2-4A42-AC63-47322544D1F1}"/>
                  </a:ext>
                </a:extLst>
              </p:cNvPr>
              <p:cNvGrpSpPr/>
              <p:nvPr/>
            </p:nvGrpSpPr>
            <p:grpSpPr>
              <a:xfrm>
                <a:off x="3664709" y="5561978"/>
                <a:ext cx="7434889" cy="1005665"/>
                <a:chOff x="5052998" y="5561978"/>
                <a:chExt cx="7434889" cy="1005665"/>
              </a:xfrm>
            </p:grpSpPr>
            <p:sp>
              <p:nvSpPr>
                <p:cNvPr id="87" name="Rectangle 86">
                  <a:extLst>
                    <a:ext uri="{FF2B5EF4-FFF2-40B4-BE49-F238E27FC236}">
                      <a16:creationId xmlns:a16="http://schemas.microsoft.com/office/drawing/2014/main" id="{91862C92-E105-427B-8B6B-409B63A18038}"/>
                    </a:ext>
                  </a:extLst>
                </p:cNvPr>
                <p:cNvSpPr/>
                <p:nvPr/>
              </p:nvSpPr>
              <p:spPr>
                <a:xfrm>
                  <a:off x="5121447" y="5561978"/>
                  <a:ext cx="5637561" cy="350316"/>
                </a:xfrm>
                <a:prstGeom prst="rect">
                  <a:avLst/>
                </a:prstGeom>
              </p:spPr>
              <p:txBody>
                <a:bodyPr wrap="square"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b="1" i="0" u="none" strike="noStrike" kern="1200" cap="none" spc="0" normalizeH="0" baseline="0" noProof="0" dirty="0">
                      <a:ln>
                        <a:noFill/>
                      </a:ln>
                      <a:solidFill>
                        <a:schemeClr val="bg2"/>
                      </a:solidFill>
                      <a:effectLst/>
                      <a:uLnTx/>
                      <a:uFillTx/>
                      <a:latin typeface="Arial" panose="020B0604020202020204" pitchFamily="34" charset="0"/>
                      <a:ea typeface="+mn-ea"/>
                      <a:cs typeface="Arial" panose="020B0604020202020204" pitchFamily="34" charset="0"/>
                    </a:rPr>
                    <a:t>Renewable energy accounts for 24% of the VCM</a:t>
                  </a:r>
                </a:p>
              </p:txBody>
            </p:sp>
            <p:sp>
              <p:nvSpPr>
                <p:cNvPr id="88" name="Rectangle 87">
                  <a:extLst>
                    <a:ext uri="{FF2B5EF4-FFF2-40B4-BE49-F238E27FC236}">
                      <a16:creationId xmlns:a16="http://schemas.microsoft.com/office/drawing/2014/main" id="{FE588AE7-FB4F-4AA0-97C0-D813C2EF0011}"/>
                    </a:ext>
                  </a:extLst>
                </p:cNvPr>
                <p:cNvSpPr/>
                <p:nvPr/>
              </p:nvSpPr>
              <p:spPr>
                <a:xfrm>
                  <a:off x="5052998" y="5954590"/>
                  <a:ext cx="7434889" cy="613053"/>
                </a:xfrm>
                <a:prstGeom prst="rect">
                  <a:avLst/>
                </a:prstGeom>
              </p:spPr>
              <p:txBody>
                <a:bodyPr wrap="square"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noProof="0" dirty="0">
                      <a:ln>
                        <a:noFill/>
                      </a:ln>
                      <a:solidFill>
                        <a:schemeClr val="tx2">
                          <a:lumMod val="75000"/>
                          <a:lumOff val="25000"/>
                        </a:schemeClr>
                      </a:solidFill>
                      <a:effectLst/>
                      <a:uLnTx/>
                      <a:uFillTx/>
                      <a:latin typeface="Arial" panose="020B0604020202020204" pitchFamily="34" charset="0"/>
                      <a:ea typeface="+mn-ea"/>
                      <a:cs typeface="Arial" panose="020B0604020202020204" pitchFamily="34" charset="0"/>
                    </a:rPr>
                    <a:t>Renewable energy generates the second largest volume of carbon credits after Forestry and land use despite a significantly low price.</a:t>
                  </a:r>
                </a:p>
              </p:txBody>
            </p:sp>
          </p:grpSp>
        </p:grpSp>
      </p:grpSp>
      <p:pic>
        <p:nvPicPr>
          <p:cNvPr id="4" name="Graphic 3" descr="Coins outline">
            <a:extLst>
              <a:ext uri="{FF2B5EF4-FFF2-40B4-BE49-F238E27FC236}">
                <a16:creationId xmlns:a16="http://schemas.microsoft.com/office/drawing/2014/main" id="{875B0500-DB3E-430D-AED4-1B848F0CC17B}"/>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273948" y="1033059"/>
            <a:ext cx="557775" cy="557775"/>
          </a:xfrm>
          <a:prstGeom prst="rect">
            <a:avLst/>
          </a:prstGeom>
        </p:spPr>
      </p:pic>
      <p:pic>
        <p:nvPicPr>
          <p:cNvPr id="6" name="Graphic 5" descr="Handshake outline">
            <a:extLst>
              <a:ext uri="{FF2B5EF4-FFF2-40B4-BE49-F238E27FC236}">
                <a16:creationId xmlns:a16="http://schemas.microsoft.com/office/drawing/2014/main" id="{D7EBD688-7944-4FFF-B117-36B360A3583A}"/>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4450183" y="2294486"/>
            <a:ext cx="558000" cy="558000"/>
          </a:xfrm>
          <a:prstGeom prst="rect">
            <a:avLst/>
          </a:prstGeom>
        </p:spPr>
      </p:pic>
      <p:pic>
        <p:nvPicPr>
          <p:cNvPr id="10" name="Graphic 9" descr="Lights On with solid fill">
            <a:extLst>
              <a:ext uri="{FF2B5EF4-FFF2-40B4-BE49-F238E27FC236}">
                <a16:creationId xmlns:a16="http://schemas.microsoft.com/office/drawing/2014/main" id="{717828E8-3191-455A-921A-B574B75F6DA8}"/>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4425073" y="4081444"/>
            <a:ext cx="558000" cy="558000"/>
          </a:xfrm>
          <a:prstGeom prst="rect">
            <a:avLst/>
          </a:prstGeom>
        </p:spPr>
      </p:pic>
      <p:pic>
        <p:nvPicPr>
          <p:cNvPr id="18" name="Graphic 17" descr="Wind Turbines with solid fill">
            <a:extLst>
              <a:ext uri="{FF2B5EF4-FFF2-40B4-BE49-F238E27FC236}">
                <a16:creationId xmlns:a16="http://schemas.microsoft.com/office/drawing/2014/main" id="{927A23D2-370E-4C2B-8FE1-019552DA8F87}"/>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3265126" y="5488744"/>
            <a:ext cx="558000" cy="558000"/>
          </a:xfrm>
          <a:prstGeom prst="rect">
            <a:avLst/>
          </a:prstGeom>
        </p:spPr>
      </p:pic>
      <p:pic>
        <p:nvPicPr>
          <p:cNvPr id="5" name="Graphic 4" descr="Open hand with plant with solid fill">
            <a:extLst>
              <a:ext uri="{FF2B5EF4-FFF2-40B4-BE49-F238E27FC236}">
                <a16:creationId xmlns:a16="http://schemas.microsoft.com/office/drawing/2014/main" id="{0DB58B61-EF5A-4A9A-B8FC-946859C19CB6}"/>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1835824" y="3001398"/>
            <a:ext cx="914400" cy="914400"/>
          </a:xfrm>
          <a:prstGeom prst="rect">
            <a:avLst/>
          </a:prstGeom>
        </p:spPr>
      </p:pic>
    </p:spTree>
    <p:extLst>
      <p:ext uri="{BB962C8B-B14F-4D97-AF65-F5344CB8AC3E}">
        <p14:creationId xmlns:p14="http://schemas.microsoft.com/office/powerpoint/2010/main" val="36769633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C78568D-FDEE-4DB3-AD62-DBE372D4036C}"/>
              </a:ext>
            </a:extLst>
          </p:cNvPr>
          <p:cNvSpPr/>
          <p:nvPr/>
        </p:nvSpPr>
        <p:spPr>
          <a:xfrm>
            <a:off x="688840" y="129752"/>
            <a:ext cx="10664710" cy="7694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lang="en-US" sz="2200" b="1" dirty="0">
                <a:solidFill>
                  <a:srgbClr val="006A98"/>
                </a:solidFill>
                <a:latin typeface="Arial" panose="020B0604020202020204" pitchFamily="34" charset="0"/>
                <a:cs typeface="Arial" panose="020B0604020202020204" pitchFamily="34" charset="0"/>
              </a:rPr>
              <a:t>The role of climate and carbon finance in closing the sustainable energy access gap in Africa</a:t>
            </a:r>
            <a:endParaRPr lang="en-GB" sz="1200" dirty="0">
              <a:solidFill>
                <a:srgbClr val="006A98"/>
              </a:solidFill>
              <a:latin typeface="Arial" panose="020B0604020202020204" pitchFamily="34" charset="0"/>
              <a:cs typeface="Arial" panose="020B0604020202020204" pitchFamily="34" charset="0"/>
            </a:endParaRPr>
          </a:p>
        </p:txBody>
      </p:sp>
      <p:sp>
        <p:nvSpPr>
          <p:cNvPr id="2" name="Oval 1">
            <a:extLst>
              <a:ext uri="{FF2B5EF4-FFF2-40B4-BE49-F238E27FC236}">
                <a16:creationId xmlns:a16="http://schemas.microsoft.com/office/drawing/2014/main" id="{C6ACE821-780E-4B60-8B95-889712989DB0}"/>
              </a:ext>
            </a:extLst>
          </p:cNvPr>
          <p:cNvSpPr/>
          <p:nvPr/>
        </p:nvSpPr>
        <p:spPr>
          <a:xfrm>
            <a:off x="131587" y="256501"/>
            <a:ext cx="345325" cy="337447"/>
          </a:xfrm>
          <a:prstGeom prst="ellipse">
            <a:avLst/>
          </a:prstGeom>
          <a:solidFill>
            <a:srgbClr val="006A98"/>
          </a:solidFill>
          <a:ln>
            <a:solidFill>
              <a:srgbClr val="006A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2</a:t>
            </a:r>
            <a:endParaRPr lang="en-GB" b="1" dirty="0"/>
          </a:p>
        </p:txBody>
      </p:sp>
      <p:sp>
        <p:nvSpPr>
          <p:cNvPr id="20" name="Arrow: Pentagon 19">
            <a:extLst>
              <a:ext uri="{FF2B5EF4-FFF2-40B4-BE49-F238E27FC236}">
                <a16:creationId xmlns:a16="http://schemas.microsoft.com/office/drawing/2014/main" id="{028ED48F-1CE7-4671-A7E8-3E437D71D941}"/>
              </a:ext>
            </a:extLst>
          </p:cNvPr>
          <p:cNvSpPr/>
          <p:nvPr/>
        </p:nvSpPr>
        <p:spPr>
          <a:xfrm>
            <a:off x="984662" y="1284022"/>
            <a:ext cx="9142197" cy="1589299"/>
          </a:xfrm>
          <a:prstGeom prst="homePlate">
            <a:avLst>
              <a:gd name="adj" fmla="val 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1" name="Arrow: Pentagon 20">
            <a:extLst>
              <a:ext uri="{FF2B5EF4-FFF2-40B4-BE49-F238E27FC236}">
                <a16:creationId xmlns:a16="http://schemas.microsoft.com/office/drawing/2014/main" id="{FE8E474B-CBB9-481C-AA7D-DA34F629C386}"/>
              </a:ext>
            </a:extLst>
          </p:cNvPr>
          <p:cNvSpPr/>
          <p:nvPr/>
        </p:nvSpPr>
        <p:spPr>
          <a:xfrm>
            <a:off x="984662" y="3028675"/>
            <a:ext cx="9142197" cy="1591200"/>
          </a:xfrm>
          <a:prstGeom prst="homePlate">
            <a:avLst>
              <a:gd name="adj" fmla="val 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2" name="Arrow: Pentagon 21">
            <a:extLst>
              <a:ext uri="{FF2B5EF4-FFF2-40B4-BE49-F238E27FC236}">
                <a16:creationId xmlns:a16="http://schemas.microsoft.com/office/drawing/2014/main" id="{8A2397C2-B9CB-491E-8D0F-727F9953BDF9}"/>
              </a:ext>
            </a:extLst>
          </p:cNvPr>
          <p:cNvSpPr/>
          <p:nvPr/>
        </p:nvSpPr>
        <p:spPr>
          <a:xfrm>
            <a:off x="984662" y="4732235"/>
            <a:ext cx="9142197" cy="1591200"/>
          </a:xfrm>
          <a:prstGeom prst="homePlate">
            <a:avLst>
              <a:gd name="adj" fmla="val 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5" name="Arrow: Pentagon 24">
            <a:extLst>
              <a:ext uri="{FF2B5EF4-FFF2-40B4-BE49-F238E27FC236}">
                <a16:creationId xmlns:a16="http://schemas.microsoft.com/office/drawing/2014/main" id="{332CDA3B-200F-47A9-AA5F-4C64A3775217}"/>
              </a:ext>
            </a:extLst>
          </p:cNvPr>
          <p:cNvSpPr/>
          <p:nvPr/>
        </p:nvSpPr>
        <p:spPr>
          <a:xfrm>
            <a:off x="681447" y="1284022"/>
            <a:ext cx="828854" cy="1589299"/>
          </a:xfrm>
          <a:prstGeom prst="homePlate">
            <a:avLst>
              <a:gd name="adj" fmla="val 23456"/>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6" name="Arrow: Pentagon 25">
            <a:extLst>
              <a:ext uri="{FF2B5EF4-FFF2-40B4-BE49-F238E27FC236}">
                <a16:creationId xmlns:a16="http://schemas.microsoft.com/office/drawing/2014/main" id="{904E122C-CD2A-4E5F-B40A-BC8FC36B1025}"/>
              </a:ext>
            </a:extLst>
          </p:cNvPr>
          <p:cNvSpPr/>
          <p:nvPr/>
        </p:nvSpPr>
        <p:spPr>
          <a:xfrm>
            <a:off x="681447" y="3028675"/>
            <a:ext cx="828000" cy="1591200"/>
          </a:xfrm>
          <a:prstGeom prst="homePlate">
            <a:avLst>
              <a:gd name="adj" fmla="val 23456"/>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7" name="Arrow: Pentagon 26">
            <a:extLst>
              <a:ext uri="{FF2B5EF4-FFF2-40B4-BE49-F238E27FC236}">
                <a16:creationId xmlns:a16="http://schemas.microsoft.com/office/drawing/2014/main" id="{1D2425C0-AED4-419F-B6E7-25EA62BC8424}"/>
              </a:ext>
            </a:extLst>
          </p:cNvPr>
          <p:cNvSpPr/>
          <p:nvPr/>
        </p:nvSpPr>
        <p:spPr>
          <a:xfrm>
            <a:off x="681447" y="4732235"/>
            <a:ext cx="828000" cy="1591200"/>
          </a:xfrm>
          <a:prstGeom prst="homePlate">
            <a:avLst>
              <a:gd name="adj" fmla="val 23456"/>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34" name="Arrow: Pentagon 33">
            <a:extLst>
              <a:ext uri="{FF2B5EF4-FFF2-40B4-BE49-F238E27FC236}">
                <a16:creationId xmlns:a16="http://schemas.microsoft.com/office/drawing/2014/main" id="{FD21ABD6-72CD-40D5-937B-A8FD51E41022}"/>
              </a:ext>
            </a:extLst>
          </p:cNvPr>
          <p:cNvSpPr/>
          <p:nvPr/>
        </p:nvSpPr>
        <p:spPr>
          <a:xfrm>
            <a:off x="10683057" y="6927007"/>
            <a:ext cx="1459027" cy="1020591"/>
          </a:xfrm>
          <a:prstGeom prst="homePlate">
            <a:avLst>
              <a:gd name="adj" fmla="val 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40" name="TextBox 39">
            <a:extLst>
              <a:ext uri="{FF2B5EF4-FFF2-40B4-BE49-F238E27FC236}">
                <a16:creationId xmlns:a16="http://schemas.microsoft.com/office/drawing/2014/main" id="{775CC26C-6F3E-4C95-93A4-FDBED997E6BD}"/>
              </a:ext>
            </a:extLst>
          </p:cNvPr>
          <p:cNvSpPr txBox="1"/>
          <p:nvPr/>
        </p:nvSpPr>
        <p:spPr>
          <a:xfrm flipH="1">
            <a:off x="1614609" y="1417007"/>
            <a:ext cx="8423242" cy="1175117"/>
          </a:xfrm>
          <a:prstGeom prst="rect">
            <a:avLst/>
          </a:prstGeom>
          <a:noFill/>
        </p:spPr>
        <p:txBody>
          <a:bodyPr wrap="square" lIns="0" tIns="0" rIns="0" bIns="0" rtlCol="0" anchor="ctr">
            <a:noAutofit/>
          </a:bodyPr>
          <a:lstStyle/>
          <a:p>
            <a:pPr algn="just"/>
            <a:r>
              <a:rPr lang="en-GB" sz="1800" dirty="0">
                <a:effectLst/>
                <a:latin typeface="Arial" panose="020B0604020202020204" pitchFamily="34" charset="0"/>
                <a:ea typeface="DengXian" panose="02010600030101010101" pitchFamily="2" charset="-122"/>
                <a:cs typeface="Arial" panose="020B0604020202020204" pitchFamily="34" charset="0"/>
              </a:rPr>
              <a:t>Stimulate renewable energy deployment, support energy efficiency and foster energy access by </a:t>
            </a:r>
            <a:r>
              <a:rPr lang="en-GB" sz="1800" b="1" dirty="0">
                <a:effectLst/>
                <a:latin typeface="Arial" panose="020B0604020202020204" pitchFamily="34" charset="0"/>
                <a:ea typeface="DengXian" panose="02010600030101010101" pitchFamily="2" charset="-122"/>
                <a:cs typeface="Arial" panose="020B0604020202020204" pitchFamily="34" charset="0"/>
              </a:rPr>
              <a:t>providing incentives for reducing GHG emissions </a:t>
            </a:r>
            <a:r>
              <a:rPr lang="en-GB" sz="1800" dirty="0">
                <a:effectLst/>
                <a:latin typeface="Arial" panose="020B0604020202020204" pitchFamily="34" charset="0"/>
                <a:ea typeface="DengXian" panose="02010600030101010101" pitchFamily="2" charset="-122"/>
                <a:cs typeface="Arial" panose="020B0604020202020204" pitchFamily="34" charset="0"/>
              </a:rPr>
              <a:t>or </a:t>
            </a:r>
            <a:r>
              <a:rPr lang="en-GB" sz="1800" b="1" dirty="0">
                <a:effectLst/>
                <a:latin typeface="Arial" panose="020B0604020202020204" pitchFamily="34" charset="0"/>
                <a:ea typeface="DengXian" panose="02010600030101010101" pitchFamily="2" charset="-122"/>
                <a:cs typeface="Arial" panose="020B0604020202020204" pitchFamily="34" charset="0"/>
              </a:rPr>
              <a:t>by increasing the relative cost of energy from fossil fuels</a:t>
            </a:r>
            <a:r>
              <a:rPr lang="en-GB" sz="1800" dirty="0">
                <a:effectLst/>
                <a:latin typeface="Arial" panose="020B0604020202020204" pitchFamily="34" charset="0"/>
                <a:ea typeface="DengXian" panose="02010600030101010101" pitchFamily="2" charset="-122"/>
                <a:cs typeface="Arial" panose="020B0604020202020204" pitchFamily="34" charset="0"/>
              </a:rPr>
              <a:t> through carbon pricing</a:t>
            </a:r>
            <a:endParaRPr lang="en-US" sz="1400" dirty="0">
              <a:solidFill>
                <a:schemeClr val="tx1">
                  <a:lumMod val="85000"/>
                  <a:lumOff val="15000"/>
                </a:schemeClr>
              </a:solidFill>
              <a:latin typeface="Arial" panose="020B0604020202020204" pitchFamily="34" charset="0"/>
              <a:ea typeface="Calibri Light" charset="0"/>
              <a:cs typeface="Arial" panose="020B0604020202020204" pitchFamily="34" charset="0"/>
            </a:endParaRPr>
          </a:p>
        </p:txBody>
      </p:sp>
      <p:grpSp>
        <p:nvGrpSpPr>
          <p:cNvPr id="45" name="Group 44">
            <a:extLst>
              <a:ext uri="{FF2B5EF4-FFF2-40B4-BE49-F238E27FC236}">
                <a16:creationId xmlns:a16="http://schemas.microsoft.com/office/drawing/2014/main" id="{8F44E2C0-74B6-433C-97B6-28EC8B8E8C34}"/>
              </a:ext>
            </a:extLst>
          </p:cNvPr>
          <p:cNvGrpSpPr/>
          <p:nvPr/>
        </p:nvGrpSpPr>
        <p:grpSpPr>
          <a:xfrm>
            <a:off x="11149525" y="7131739"/>
            <a:ext cx="526090" cy="611126"/>
            <a:chOff x="6637338" y="6742113"/>
            <a:chExt cx="736600" cy="855663"/>
          </a:xfrm>
          <a:solidFill>
            <a:schemeClr val="bg1"/>
          </a:solidFill>
        </p:grpSpPr>
        <p:sp>
          <p:nvSpPr>
            <p:cNvPr id="46" name="Freeform 5">
              <a:extLst>
                <a:ext uri="{FF2B5EF4-FFF2-40B4-BE49-F238E27FC236}">
                  <a16:creationId xmlns:a16="http://schemas.microsoft.com/office/drawing/2014/main" id="{9F14BFA9-BAE6-46DF-BDB4-BCF07472E6FF}"/>
                </a:ext>
              </a:extLst>
            </p:cNvPr>
            <p:cNvSpPr>
              <a:spLocks noEditPoints="1"/>
            </p:cNvSpPr>
            <p:nvPr/>
          </p:nvSpPr>
          <p:spPr bwMode="auto">
            <a:xfrm>
              <a:off x="6637338" y="6742113"/>
              <a:ext cx="736600" cy="855663"/>
            </a:xfrm>
            <a:custGeom>
              <a:avLst/>
              <a:gdLst>
                <a:gd name="T0" fmla="*/ 195 w 1312"/>
                <a:gd name="T1" fmla="*/ 1480 h 1520"/>
                <a:gd name="T2" fmla="*/ 157 w 1312"/>
                <a:gd name="T3" fmla="*/ 1454 h 1520"/>
                <a:gd name="T4" fmla="*/ 248 w 1312"/>
                <a:gd name="T5" fmla="*/ 1334 h 1520"/>
                <a:gd name="T6" fmla="*/ 117 w 1312"/>
                <a:gd name="T7" fmla="*/ 496 h 1520"/>
                <a:gd name="T8" fmla="*/ 20 w 1312"/>
                <a:gd name="T9" fmla="*/ 340 h 1520"/>
                <a:gd name="T10" fmla="*/ 102 w 1312"/>
                <a:gd name="T11" fmla="*/ 233 h 1520"/>
                <a:gd name="T12" fmla="*/ 303 w 1312"/>
                <a:gd name="T13" fmla="*/ 294 h 1520"/>
                <a:gd name="T14" fmla="*/ 616 w 1312"/>
                <a:gd name="T15" fmla="*/ 203 h 1520"/>
                <a:gd name="T16" fmla="*/ 631 w 1312"/>
                <a:gd name="T17" fmla="*/ 48 h 1520"/>
                <a:gd name="T18" fmla="*/ 545 w 1312"/>
                <a:gd name="T19" fmla="*/ 48 h 1520"/>
                <a:gd name="T20" fmla="*/ 544 w 1312"/>
                <a:gd name="T21" fmla="*/ 1 h 1520"/>
                <a:gd name="T22" fmla="*/ 766 w 1312"/>
                <a:gd name="T23" fmla="*/ 1 h 1520"/>
                <a:gd name="T24" fmla="*/ 767 w 1312"/>
                <a:gd name="T25" fmla="*/ 48 h 1520"/>
                <a:gd name="T26" fmla="*/ 680 w 1312"/>
                <a:gd name="T27" fmla="*/ 49 h 1520"/>
                <a:gd name="T28" fmla="*/ 790 w 1312"/>
                <a:gd name="T29" fmla="*/ 216 h 1520"/>
                <a:gd name="T30" fmla="*/ 1009 w 1312"/>
                <a:gd name="T31" fmla="*/ 294 h 1520"/>
                <a:gd name="T32" fmla="*/ 1210 w 1312"/>
                <a:gd name="T33" fmla="*/ 233 h 1520"/>
                <a:gd name="T34" fmla="*/ 1264 w 1312"/>
                <a:gd name="T35" fmla="*/ 427 h 1520"/>
                <a:gd name="T36" fmla="*/ 1287 w 1312"/>
                <a:gd name="T37" fmla="*/ 940 h 1520"/>
                <a:gd name="T38" fmla="*/ 1147 w 1312"/>
                <a:gd name="T39" fmla="*/ 1444 h 1520"/>
                <a:gd name="T40" fmla="*/ 1151 w 1312"/>
                <a:gd name="T41" fmla="*/ 1489 h 1520"/>
                <a:gd name="T42" fmla="*/ 1099 w 1312"/>
                <a:gd name="T43" fmla="*/ 1458 h 1520"/>
                <a:gd name="T44" fmla="*/ 284 w 1312"/>
                <a:gd name="T45" fmla="*/ 1364 h 1520"/>
                <a:gd name="T46" fmla="*/ 654 w 1312"/>
                <a:gd name="T47" fmla="*/ 1434 h 1520"/>
                <a:gd name="T48" fmla="*/ 645 w 1312"/>
                <a:gd name="T49" fmla="*/ 248 h 1520"/>
                <a:gd name="T50" fmla="*/ 269 w 1312"/>
                <a:gd name="T51" fmla="*/ 326 h 1520"/>
                <a:gd name="T52" fmla="*/ 137 w 1312"/>
                <a:gd name="T53" fmla="*/ 264 h 1520"/>
                <a:gd name="T54" fmla="*/ 73 w 1312"/>
                <a:gd name="T55" fmla="*/ 384 h 1520"/>
                <a:gd name="T56" fmla="*/ 269 w 1312"/>
                <a:gd name="T57" fmla="*/ 326 h 1520"/>
                <a:gd name="T58" fmla="*/ 1235 w 1312"/>
                <a:gd name="T59" fmla="*/ 389 h 1520"/>
                <a:gd name="T60" fmla="*/ 1174 w 1312"/>
                <a:gd name="T61" fmla="*/ 264 h 1520"/>
                <a:gd name="T62" fmla="*/ 1041 w 1312"/>
                <a:gd name="T63" fmla="*/ 328 h 1520"/>
                <a:gd name="T64" fmla="*/ 1168 w 1312"/>
                <a:gd name="T65" fmla="*/ 455 h 15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312" h="1520">
                  <a:moveTo>
                    <a:pt x="284" y="1364"/>
                  </a:moveTo>
                  <a:cubicBezTo>
                    <a:pt x="254" y="1403"/>
                    <a:pt x="224" y="1442"/>
                    <a:pt x="195" y="1480"/>
                  </a:cubicBezTo>
                  <a:cubicBezTo>
                    <a:pt x="188" y="1489"/>
                    <a:pt x="180" y="1496"/>
                    <a:pt x="168" y="1493"/>
                  </a:cubicBezTo>
                  <a:cubicBezTo>
                    <a:pt x="150" y="1489"/>
                    <a:pt x="145" y="1470"/>
                    <a:pt x="157" y="1454"/>
                  </a:cubicBezTo>
                  <a:cubicBezTo>
                    <a:pt x="181" y="1421"/>
                    <a:pt x="207" y="1388"/>
                    <a:pt x="232" y="1355"/>
                  </a:cubicBezTo>
                  <a:cubicBezTo>
                    <a:pt x="237" y="1348"/>
                    <a:pt x="242" y="1342"/>
                    <a:pt x="248" y="1334"/>
                  </a:cubicBezTo>
                  <a:cubicBezTo>
                    <a:pt x="125" y="1230"/>
                    <a:pt x="49" y="1099"/>
                    <a:pt x="24" y="940"/>
                  </a:cubicBezTo>
                  <a:cubicBezTo>
                    <a:pt x="0" y="782"/>
                    <a:pt x="31" y="634"/>
                    <a:pt x="117" y="496"/>
                  </a:cubicBezTo>
                  <a:cubicBezTo>
                    <a:pt x="95" y="474"/>
                    <a:pt x="72" y="452"/>
                    <a:pt x="50" y="430"/>
                  </a:cubicBezTo>
                  <a:cubicBezTo>
                    <a:pt x="25" y="405"/>
                    <a:pt x="14" y="376"/>
                    <a:pt x="20" y="340"/>
                  </a:cubicBezTo>
                  <a:cubicBezTo>
                    <a:pt x="23" y="320"/>
                    <a:pt x="32" y="303"/>
                    <a:pt x="47" y="288"/>
                  </a:cubicBezTo>
                  <a:cubicBezTo>
                    <a:pt x="65" y="270"/>
                    <a:pt x="83" y="251"/>
                    <a:pt x="102" y="233"/>
                  </a:cubicBezTo>
                  <a:cubicBezTo>
                    <a:pt x="143" y="193"/>
                    <a:pt x="201" y="193"/>
                    <a:pt x="243" y="234"/>
                  </a:cubicBezTo>
                  <a:cubicBezTo>
                    <a:pt x="263" y="254"/>
                    <a:pt x="283" y="274"/>
                    <a:pt x="303" y="294"/>
                  </a:cubicBezTo>
                  <a:cubicBezTo>
                    <a:pt x="308" y="299"/>
                    <a:pt x="312" y="302"/>
                    <a:pt x="319" y="297"/>
                  </a:cubicBezTo>
                  <a:cubicBezTo>
                    <a:pt x="410" y="241"/>
                    <a:pt x="509" y="210"/>
                    <a:pt x="616" y="203"/>
                  </a:cubicBezTo>
                  <a:cubicBezTo>
                    <a:pt x="621" y="203"/>
                    <a:pt x="626" y="202"/>
                    <a:pt x="631" y="201"/>
                  </a:cubicBezTo>
                  <a:cubicBezTo>
                    <a:pt x="631" y="150"/>
                    <a:pt x="631" y="100"/>
                    <a:pt x="631" y="48"/>
                  </a:cubicBezTo>
                  <a:cubicBezTo>
                    <a:pt x="610" y="48"/>
                    <a:pt x="589" y="48"/>
                    <a:pt x="567" y="48"/>
                  </a:cubicBezTo>
                  <a:cubicBezTo>
                    <a:pt x="560" y="48"/>
                    <a:pt x="552" y="48"/>
                    <a:pt x="545" y="48"/>
                  </a:cubicBezTo>
                  <a:cubicBezTo>
                    <a:pt x="527" y="47"/>
                    <a:pt x="516" y="38"/>
                    <a:pt x="516" y="24"/>
                  </a:cubicBezTo>
                  <a:cubicBezTo>
                    <a:pt x="516" y="10"/>
                    <a:pt x="527" y="1"/>
                    <a:pt x="544" y="1"/>
                  </a:cubicBezTo>
                  <a:cubicBezTo>
                    <a:pt x="580" y="0"/>
                    <a:pt x="616" y="0"/>
                    <a:pt x="652" y="0"/>
                  </a:cubicBezTo>
                  <a:cubicBezTo>
                    <a:pt x="690" y="0"/>
                    <a:pt x="728" y="0"/>
                    <a:pt x="766" y="1"/>
                  </a:cubicBezTo>
                  <a:cubicBezTo>
                    <a:pt x="784" y="1"/>
                    <a:pt x="795" y="10"/>
                    <a:pt x="796" y="24"/>
                  </a:cubicBezTo>
                  <a:cubicBezTo>
                    <a:pt x="796" y="38"/>
                    <a:pt x="785" y="47"/>
                    <a:pt x="767" y="48"/>
                  </a:cubicBezTo>
                  <a:cubicBezTo>
                    <a:pt x="740" y="48"/>
                    <a:pt x="712" y="48"/>
                    <a:pt x="685" y="48"/>
                  </a:cubicBezTo>
                  <a:cubicBezTo>
                    <a:pt x="684" y="48"/>
                    <a:pt x="683" y="48"/>
                    <a:pt x="680" y="49"/>
                  </a:cubicBezTo>
                  <a:cubicBezTo>
                    <a:pt x="680" y="99"/>
                    <a:pt x="680" y="150"/>
                    <a:pt x="680" y="200"/>
                  </a:cubicBezTo>
                  <a:cubicBezTo>
                    <a:pt x="717" y="205"/>
                    <a:pt x="754" y="209"/>
                    <a:pt x="790" y="216"/>
                  </a:cubicBezTo>
                  <a:cubicBezTo>
                    <a:pt x="861" y="230"/>
                    <a:pt x="927" y="258"/>
                    <a:pt x="989" y="295"/>
                  </a:cubicBezTo>
                  <a:cubicBezTo>
                    <a:pt x="998" y="301"/>
                    <a:pt x="1002" y="301"/>
                    <a:pt x="1009" y="294"/>
                  </a:cubicBezTo>
                  <a:cubicBezTo>
                    <a:pt x="1029" y="273"/>
                    <a:pt x="1049" y="254"/>
                    <a:pt x="1069" y="234"/>
                  </a:cubicBezTo>
                  <a:cubicBezTo>
                    <a:pt x="1110" y="193"/>
                    <a:pt x="1168" y="193"/>
                    <a:pt x="1210" y="233"/>
                  </a:cubicBezTo>
                  <a:cubicBezTo>
                    <a:pt x="1228" y="251"/>
                    <a:pt x="1247" y="269"/>
                    <a:pt x="1265" y="288"/>
                  </a:cubicBezTo>
                  <a:cubicBezTo>
                    <a:pt x="1303" y="329"/>
                    <a:pt x="1303" y="386"/>
                    <a:pt x="1264" y="427"/>
                  </a:cubicBezTo>
                  <a:cubicBezTo>
                    <a:pt x="1242" y="450"/>
                    <a:pt x="1218" y="473"/>
                    <a:pt x="1195" y="496"/>
                  </a:cubicBezTo>
                  <a:cubicBezTo>
                    <a:pt x="1280" y="633"/>
                    <a:pt x="1312" y="781"/>
                    <a:pt x="1287" y="940"/>
                  </a:cubicBezTo>
                  <a:cubicBezTo>
                    <a:pt x="1263" y="1099"/>
                    <a:pt x="1186" y="1230"/>
                    <a:pt x="1063" y="1334"/>
                  </a:cubicBezTo>
                  <a:cubicBezTo>
                    <a:pt x="1092" y="1371"/>
                    <a:pt x="1120" y="1408"/>
                    <a:pt x="1147" y="1444"/>
                  </a:cubicBezTo>
                  <a:cubicBezTo>
                    <a:pt x="1151" y="1449"/>
                    <a:pt x="1154" y="1453"/>
                    <a:pt x="1157" y="1457"/>
                  </a:cubicBezTo>
                  <a:cubicBezTo>
                    <a:pt x="1164" y="1469"/>
                    <a:pt x="1162" y="1482"/>
                    <a:pt x="1151" y="1489"/>
                  </a:cubicBezTo>
                  <a:cubicBezTo>
                    <a:pt x="1140" y="1497"/>
                    <a:pt x="1129" y="1495"/>
                    <a:pt x="1121" y="1485"/>
                  </a:cubicBezTo>
                  <a:cubicBezTo>
                    <a:pt x="1113" y="1477"/>
                    <a:pt x="1106" y="1467"/>
                    <a:pt x="1099" y="1458"/>
                  </a:cubicBezTo>
                  <a:cubicBezTo>
                    <a:pt x="1075" y="1427"/>
                    <a:pt x="1051" y="1395"/>
                    <a:pt x="1028" y="1364"/>
                  </a:cubicBezTo>
                  <a:cubicBezTo>
                    <a:pt x="780" y="1520"/>
                    <a:pt x="533" y="1520"/>
                    <a:pt x="284" y="1364"/>
                  </a:cubicBezTo>
                  <a:close/>
                  <a:moveTo>
                    <a:pt x="63" y="841"/>
                  </a:moveTo>
                  <a:cubicBezTo>
                    <a:pt x="62" y="1166"/>
                    <a:pt x="328" y="1433"/>
                    <a:pt x="654" y="1434"/>
                  </a:cubicBezTo>
                  <a:cubicBezTo>
                    <a:pt x="981" y="1435"/>
                    <a:pt x="1248" y="1170"/>
                    <a:pt x="1248" y="842"/>
                  </a:cubicBezTo>
                  <a:cubicBezTo>
                    <a:pt x="1249" y="504"/>
                    <a:pt x="970" y="243"/>
                    <a:pt x="645" y="248"/>
                  </a:cubicBezTo>
                  <a:cubicBezTo>
                    <a:pt x="335" y="254"/>
                    <a:pt x="65" y="506"/>
                    <a:pt x="63" y="841"/>
                  </a:cubicBezTo>
                  <a:close/>
                  <a:moveTo>
                    <a:pt x="269" y="326"/>
                  </a:moveTo>
                  <a:cubicBezTo>
                    <a:pt x="249" y="307"/>
                    <a:pt x="228" y="284"/>
                    <a:pt x="206" y="263"/>
                  </a:cubicBezTo>
                  <a:cubicBezTo>
                    <a:pt x="186" y="244"/>
                    <a:pt x="157" y="245"/>
                    <a:pt x="137" y="264"/>
                  </a:cubicBezTo>
                  <a:cubicBezTo>
                    <a:pt x="117" y="283"/>
                    <a:pt x="97" y="303"/>
                    <a:pt x="78" y="322"/>
                  </a:cubicBezTo>
                  <a:cubicBezTo>
                    <a:pt x="62" y="340"/>
                    <a:pt x="58" y="367"/>
                    <a:pt x="73" y="384"/>
                  </a:cubicBezTo>
                  <a:cubicBezTo>
                    <a:pt x="96" y="409"/>
                    <a:pt x="122" y="431"/>
                    <a:pt x="144" y="452"/>
                  </a:cubicBezTo>
                  <a:cubicBezTo>
                    <a:pt x="184" y="411"/>
                    <a:pt x="227" y="369"/>
                    <a:pt x="269" y="326"/>
                  </a:cubicBezTo>
                  <a:close/>
                  <a:moveTo>
                    <a:pt x="1168" y="455"/>
                  </a:moveTo>
                  <a:cubicBezTo>
                    <a:pt x="1190" y="433"/>
                    <a:pt x="1214" y="412"/>
                    <a:pt x="1235" y="389"/>
                  </a:cubicBezTo>
                  <a:cubicBezTo>
                    <a:pt x="1253" y="370"/>
                    <a:pt x="1251" y="342"/>
                    <a:pt x="1233" y="323"/>
                  </a:cubicBezTo>
                  <a:cubicBezTo>
                    <a:pt x="1214" y="302"/>
                    <a:pt x="1194" y="283"/>
                    <a:pt x="1174" y="264"/>
                  </a:cubicBezTo>
                  <a:cubicBezTo>
                    <a:pt x="1154" y="245"/>
                    <a:pt x="1125" y="245"/>
                    <a:pt x="1105" y="264"/>
                  </a:cubicBezTo>
                  <a:cubicBezTo>
                    <a:pt x="1083" y="285"/>
                    <a:pt x="1062" y="307"/>
                    <a:pt x="1041" y="328"/>
                  </a:cubicBezTo>
                  <a:cubicBezTo>
                    <a:pt x="1063" y="348"/>
                    <a:pt x="1086" y="367"/>
                    <a:pt x="1107" y="389"/>
                  </a:cubicBezTo>
                  <a:cubicBezTo>
                    <a:pt x="1128" y="410"/>
                    <a:pt x="1147" y="433"/>
                    <a:pt x="1168" y="455"/>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IN"/>
            </a:p>
          </p:txBody>
        </p:sp>
        <p:sp>
          <p:nvSpPr>
            <p:cNvPr id="47" name="Freeform 6">
              <a:extLst>
                <a:ext uri="{FF2B5EF4-FFF2-40B4-BE49-F238E27FC236}">
                  <a16:creationId xmlns:a16="http://schemas.microsoft.com/office/drawing/2014/main" id="{F383F34E-A1EA-4E32-8F73-50EC6EA78688}"/>
                </a:ext>
              </a:extLst>
            </p:cNvPr>
            <p:cNvSpPr>
              <a:spLocks noEditPoints="1"/>
            </p:cNvSpPr>
            <p:nvPr/>
          </p:nvSpPr>
          <p:spPr bwMode="auto">
            <a:xfrm>
              <a:off x="6748463" y="6958013"/>
              <a:ext cx="514350" cy="514350"/>
            </a:xfrm>
            <a:custGeom>
              <a:avLst/>
              <a:gdLst>
                <a:gd name="T0" fmla="*/ 914 w 914"/>
                <a:gd name="T1" fmla="*/ 458 h 915"/>
                <a:gd name="T2" fmla="*/ 457 w 914"/>
                <a:gd name="T3" fmla="*/ 915 h 915"/>
                <a:gd name="T4" fmla="*/ 0 w 914"/>
                <a:gd name="T5" fmla="*/ 458 h 915"/>
                <a:gd name="T6" fmla="*/ 455 w 914"/>
                <a:gd name="T7" fmla="*/ 1 h 915"/>
                <a:gd name="T8" fmla="*/ 914 w 914"/>
                <a:gd name="T9" fmla="*/ 458 h 915"/>
                <a:gd name="T10" fmla="*/ 730 w 914"/>
                <a:gd name="T11" fmla="*/ 764 h 915"/>
                <a:gd name="T12" fmla="*/ 681 w 914"/>
                <a:gd name="T13" fmla="*/ 716 h 915"/>
                <a:gd name="T14" fmla="*/ 675 w 914"/>
                <a:gd name="T15" fmla="*/ 685 h 915"/>
                <a:gd name="T16" fmla="*/ 713 w 914"/>
                <a:gd name="T17" fmla="*/ 681 h 915"/>
                <a:gd name="T18" fmla="*/ 762 w 914"/>
                <a:gd name="T19" fmla="*/ 732 h 915"/>
                <a:gd name="T20" fmla="*/ 866 w 914"/>
                <a:gd name="T21" fmla="*/ 482 h 915"/>
                <a:gd name="T22" fmla="*/ 855 w 914"/>
                <a:gd name="T23" fmla="*/ 481 h 915"/>
                <a:gd name="T24" fmla="*/ 794 w 914"/>
                <a:gd name="T25" fmla="*/ 481 h 915"/>
                <a:gd name="T26" fmla="*/ 771 w 914"/>
                <a:gd name="T27" fmla="*/ 458 h 915"/>
                <a:gd name="T28" fmla="*/ 792 w 914"/>
                <a:gd name="T29" fmla="*/ 435 h 915"/>
                <a:gd name="T30" fmla="*/ 813 w 914"/>
                <a:gd name="T31" fmla="*/ 435 h 915"/>
                <a:gd name="T32" fmla="*/ 866 w 914"/>
                <a:gd name="T33" fmla="*/ 435 h 915"/>
                <a:gd name="T34" fmla="*/ 762 w 914"/>
                <a:gd name="T35" fmla="*/ 185 h 915"/>
                <a:gd name="T36" fmla="*/ 716 w 914"/>
                <a:gd name="T37" fmla="*/ 232 h 915"/>
                <a:gd name="T38" fmla="*/ 679 w 914"/>
                <a:gd name="T39" fmla="*/ 236 h 915"/>
                <a:gd name="T40" fmla="*/ 683 w 914"/>
                <a:gd name="T41" fmla="*/ 199 h 915"/>
                <a:gd name="T42" fmla="*/ 730 w 914"/>
                <a:gd name="T43" fmla="*/ 154 h 915"/>
                <a:gd name="T44" fmla="*/ 480 w 914"/>
                <a:gd name="T45" fmla="*/ 51 h 915"/>
                <a:gd name="T46" fmla="*/ 480 w 914"/>
                <a:gd name="T47" fmla="*/ 118 h 915"/>
                <a:gd name="T48" fmla="*/ 466 w 914"/>
                <a:gd name="T49" fmla="*/ 141 h 915"/>
                <a:gd name="T50" fmla="*/ 443 w 914"/>
                <a:gd name="T51" fmla="*/ 139 h 915"/>
                <a:gd name="T52" fmla="*/ 434 w 914"/>
                <a:gd name="T53" fmla="*/ 115 h 915"/>
                <a:gd name="T54" fmla="*/ 433 w 914"/>
                <a:gd name="T55" fmla="*/ 48 h 915"/>
                <a:gd name="T56" fmla="*/ 184 w 914"/>
                <a:gd name="T57" fmla="*/ 152 h 915"/>
                <a:gd name="T58" fmla="*/ 195 w 914"/>
                <a:gd name="T59" fmla="*/ 163 h 915"/>
                <a:gd name="T60" fmla="*/ 233 w 914"/>
                <a:gd name="T61" fmla="*/ 202 h 915"/>
                <a:gd name="T62" fmla="*/ 234 w 914"/>
                <a:gd name="T63" fmla="*/ 236 h 915"/>
                <a:gd name="T64" fmla="*/ 200 w 914"/>
                <a:gd name="T65" fmla="*/ 234 h 915"/>
                <a:gd name="T66" fmla="*/ 188 w 914"/>
                <a:gd name="T67" fmla="*/ 223 h 915"/>
                <a:gd name="T68" fmla="*/ 151 w 914"/>
                <a:gd name="T69" fmla="*/ 184 h 915"/>
                <a:gd name="T70" fmla="*/ 48 w 914"/>
                <a:gd name="T71" fmla="*/ 435 h 915"/>
                <a:gd name="T72" fmla="*/ 68 w 914"/>
                <a:gd name="T73" fmla="*/ 435 h 915"/>
                <a:gd name="T74" fmla="*/ 120 w 914"/>
                <a:gd name="T75" fmla="*/ 435 h 915"/>
                <a:gd name="T76" fmla="*/ 142 w 914"/>
                <a:gd name="T77" fmla="*/ 458 h 915"/>
                <a:gd name="T78" fmla="*/ 119 w 914"/>
                <a:gd name="T79" fmla="*/ 481 h 915"/>
                <a:gd name="T80" fmla="*/ 102 w 914"/>
                <a:gd name="T81" fmla="*/ 481 h 915"/>
                <a:gd name="T82" fmla="*/ 47 w 914"/>
                <a:gd name="T83" fmla="*/ 481 h 915"/>
                <a:gd name="T84" fmla="*/ 151 w 914"/>
                <a:gd name="T85" fmla="*/ 732 h 915"/>
                <a:gd name="T86" fmla="*/ 200 w 914"/>
                <a:gd name="T87" fmla="*/ 682 h 915"/>
                <a:gd name="T88" fmla="*/ 229 w 914"/>
                <a:gd name="T89" fmla="*/ 676 h 915"/>
                <a:gd name="T90" fmla="*/ 233 w 914"/>
                <a:gd name="T91" fmla="*/ 715 h 915"/>
                <a:gd name="T92" fmla="*/ 184 w 914"/>
                <a:gd name="T93" fmla="*/ 764 h 915"/>
                <a:gd name="T94" fmla="*/ 433 w 914"/>
                <a:gd name="T95" fmla="*/ 868 h 915"/>
                <a:gd name="T96" fmla="*/ 433 w 914"/>
                <a:gd name="T97" fmla="*/ 850 h 915"/>
                <a:gd name="T98" fmla="*/ 434 w 914"/>
                <a:gd name="T99" fmla="*/ 795 h 915"/>
                <a:gd name="T100" fmla="*/ 455 w 914"/>
                <a:gd name="T101" fmla="*/ 772 h 915"/>
                <a:gd name="T102" fmla="*/ 479 w 914"/>
                <a:gd name="T103" fmla="*/ 791 h 915"/>
                <a:gd name="T104" fmla="*/ 480 w 914"/>
                <a:gd name="T105" fmla="*/ 805 h 915"/>
                <a:gd name="T106" fmla="*/ 480 w 914"/>
                <a:gd name="T107" fmla="*/ 868 h 915"/>
                <a:gd name="T108" fmla="*/ 730 w 914"/>
                <a:gd name="T109" fmla="*/ 764 h 9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914" h="915">
                  <a:moveTo>
                    <a:pt x="914" y="458"/>
                  </a:moveTo>
                  <a:cubicBezTo>
                    <a:pt x="912" y="707"/>
                    <a:pt x="717" y="915"/>
                    <a:pt x="457" y="915"/>
                  </a:cubicBezTo>
                  <a:cubicBezTo>
                    <a:pt x="199" y="915"/>
                    <a:pt x="0" y="710"/>
                    <a:pt x="0" y="458"/>
                  </a:cubicBezTo>
                  <a:cubicBezTo>
                    <a:pt x="0" y="204"/>
                    <a:pt x="204" y="2"/>
                    <a:pt x="455" y="1"/>
                  </a:cubicBezTo>
                  <a:cubicBezTo>
                    <a:pt x="700" y="0"/>
                    <a:pt x="911" y="194"/>
                    <a:pt x="914" y="458"/>
                  </a:cubicBezTo>
                  <a:close/>
                  <a:moveTo>
                    <a:pt x="730" y="764"/>
                  </a:moveTo>
                  <a:cubicBezTo>
                    <a:pt x="713" y="747"/>
                    <a:pt x="697" y="731"/>
                    <a:pt x="681" y="716"/>
                  </a:cubicBezTo>
                  <a:cubicBezTo>
                    <a:pt x="672" y="707"/>
                    <a:pt x="669" y="696"/>
                    <a:pt x="675" y="685"/>
                  </a:cubicBezTo>
                  <a:cubicBezTo>
                    <a:pt x="683" y="671"/>
                    <a:pt x="700" y="669"/>
                    <a:pt x="713" y="681"/>
                  </a:cubicBezTo>
                  <a:cubicBezTo>
                    <a:pt x="729" y="698"/>
                    <a:pt x="745" y="715"/>
                    <a:pt x="762" y="732"/>
                  </a:cubicBezTo>
                  <a:cubicBezTo>
                    <a:pt x="825" y="659"/>
                    <a:pt x="860" y="577"/>
                    <a:pt x="866" y="482"/>
                  </a:cubicBezTo>
                  <a:cubicBezTo>
                    <a:pt x="861" y="482"/>
                    <a:pt x="858" y="481"/>
                    <a:pt x="855" y="481"/>
                  </a:cubicBezTo>
                  <a:cubicBezTo>
                    <a:pt x="835" y="481"/>
                    <a:pt x="814" y="482"/>
                    <a:pt x="794" y="481"/>
                  </a:cubicBezTo>
                  <a:cubicBezTo>
                    <a:pt x="780" y="481"/>
                    <a:pt x="771" y="471"/>
                    <a:pt x="771" y="458"/>
                  </a:cubicBezTo>
                  <a:cubicBezTo>
                    <a:pt x="771" y="445"/>
                    <a:pt x="778" y="437"/>
                    <a:pt x="792" y="435"/>
                  </a:cubicBezTo>
                  <a:cubicBezTo>
                    <a:pt x="799" y="434"/>
                    <a:pt x="806" y="435"/>
                    <a:pt x="813" y="435"/>
                  </a:cubicBezTo>
                  <a:cubicBezTo>
                    <a:pt x="830" y="434"/>
                    <a:pt x="847" y="435"/>
                    <a:pt x="866" y="435"/>
                  </a:cubicBezTo>
                  <a:cubicBezTo>
                    <a:pt x="860" y="338"/>
                    <a:pt x="825" y="257"/>
                    <a:pt x="762" y="185"/>
                  </a:cubicBezTo>
                  <a:cubicBezTo>
                    <a:pt x="746" y="202"/>
                    <a:pt x="731" y="217"/>
                    <a:pt x="716" y="232"/>
                  </a:cubicBezTo>
                  <a:cubicBezTo>
                    <a:pt x="703" y="245"/>
                    <a:pt x="689" y="246"/>
                    <a:pt x="679" y="236"/>
                  </a:cubicBezTo>
                  <a:cubicBezTo>
                    <a:pt x="669" y="226"/>
                    <a:pt x="670" y="212"/>
                    <a:pt x="683" y="199"/>
                  </a:cubicBezTo>
                  <a:cubicBezTo>
                    <a:pt x="698" y="184"/>
                    <a:pt x="714" y="169"/>
                    <a:pt x="730" y="154"/>
                  </a:cubicBezTo>
                  <a:cubicBezTo>
                    <a:pt x="679" y="98"/>
                    <a:pt x="538" y="40"/>
                    <a:pt x="480" y="51"/>
                  </a:cubicBezTo>
                  <a:cubicBezTo>
                    <a:pt x="480" y="74"/>
                    <a:pt x="481" y="96"/>
                    <a:pt x="480" y="118"/>
                  </a:cubicBezTo>
                  <a:cubicBezTo>
                    <a:pt x="479" y="126"/>
                    <a:pt x="473" y="137"/>
                    <a:pt x="466" y="141"/>
                  </a:cubicBezTo>
                  <a:cubicBezTo>
                    <a:pt x="461" y="144"/>
                    <a:pt x="448" y="143"/>
                    <a:pt x="443" y="139"/>
                  </a:cubicBezTo>
                  <a:cubicBezTo>
                    <a:pt x="438" y="134"/>
                    <a:pt x="434" y="123"/>
                    <a:pt x="434" y="115"/>
                  </a:cubicBezTo>
                  <a:cubicBezTo>
                    <a:pt x="432" y="94"/>
                    <a:pt x="433" y="72"/>
                    <a:pt x="433" y="48"/>
                  </a:cubicBezTo>
                  <a:cubicBezTo>
                    <a:pt x="337" y="55"/>
                    <a:pt x="255" y="90"/>
                    <a:pt x="184" y="152"/>
                  </a:cubicBezTo>
                  <a:cubicBezTo>
                    <a:pt x="188" y="156"/>
                    <a:pt x="191" y="160"/>
                    <a:pt x="195" y="163"/>
                  </a:cubicBezTo>
                  <a:cubicBezTo>
                    <a:pt x="207" y="176"/>
                    <a:pt x="220" y="189"/>
                    <a:pt x="233" y="202"/>
                  </a:cubicBezTo>
                  <a:cubicBezTo>
                    <a:pt x="244" y="213"/>
                    <a:pt x="244" y="227"/>
                    <a:pt x="234" y="236"/>
                  </a:cubicBezTo>
                  <a:cubicBezTo>
                    <a:pt x="225" y="246"/>
                    <a:pt x="211" y="245"/>
                    <a:pt x="200" y="234"/>
                  </a:cubicBezTo>
                  <a:cubicBezTo>
                    <a:pt x="196" y="230"/>
                    <a:pt x="192" y="226"/>
                    <a:pt x="188" y="223"/>
                  </a:cubicBezTo>
                  <a:cubicBezTo>
                    <a:pt x="176" y="210"/>
                    <a:pt x="164" y="198"/>
                    <a:pt x="151" y="184"/>
                  </a:cubicBezTo>
                  <a:cubicBezTo>
                    <a:pt x="88" y="258"/>
                    <a:pt x="53" y="339"/>
                    <a:pt x="48" y="435"/>
                  </a:cubicBezTo>
                  <a:cubicBezTo>
                    <a:pt x="56" y="435"/>
                    <a:pt x="62" y="435"/>
                    <a:pt x="68" y="435"/>
                  </a:cubicBezTo>
                  <a:cubicBezTo>
                    <a:pt x="85" y="435"/>
                    <a:pt x="103" y="434"/>
                    <a:pt x="120" y="435"/>
                  </a:cubicBezTo>
                  <a:cubicBezTo>
                    <a:pt x="135" y="436"/>
                    <a:pt x="143" y="445"/>
                    <a:pt x="142" y="458"/>
                  </a:cubicBezTo>
                  <a:cubicBezTo>
                    <a:pt x="142" y="471"/>
                    <a:pt x="133" y="480"/>
                    <a:pt x="119" y="481"/>
                  </a:cubicBezTo>
                  <a:cubicBezTo>
                    <a:pt x="114" y="482"/>
                    <a:pt x="108" y="481"/>
                    <a:pt x="102" y="481"/>
                  </a:cubicBezTo>
                  <a:cubicBezTo>
                    <a:pt x="84" y="481"/>
                    <a:pt x="66" y="481"/>
                    <a:pt x="47" y="481"/>
                  </a:cubicBezTo>
                  <a:cubicBezTo>
                    <a:pt x="54" y="578"/>
                    <a:pt x="88" y="660"/>
                    <a:pt x="151" y="732"/>
                  </a:cubicBezTo>
                  <a:cubicBezTo>
                    <a:pt x="168" y="714"/>
                    <a:pt x="184" y="698"/>
                    <a:pt x="200" y="682"/>
                  </a:cubicBezTo>
                  <a:cubicBezTo>
                    <a:pt x="208" y="673"/>
                    <a:pt x="218" y="670"/>
                    <a:pt x="229" y="676"/>
                  </a:cubicBezTo>
                  <a:cubicBezTo>
                    <a:pt x="244" y="684"/>
                    <a:pt x="245" y="702"/>
                    <a:pt x="233" y="715"/>
                  </a:cubicBezTo>
                  <a:cubicBezTo>
                    <a:pt x="217" y="731"/>
                    <a:pt x="201" y="747"/>
                    <a:pt x="184" y="764"/>
                  </a:cubicBezTo>
                  <a:cubicBezTo>
                    <a:pt x="256" y="827"/>
                    <a:pt x="338" y="861"/>
                    <a:pt x="433" y="868"/>
                  </a:cubicBezTo>
                  <a:cubicBezTo>
                    <a:pt x="433" y="861"/>
                    <a:pt x="433" y="856"/>
                    <a:pt x="433" y="850"/>
                  </a:cubicBezTo>
                  <a:cubicBezTo>
                    <a:pt x="433" y="832"/>
                    <a:pt x="433" y="813"/>
                    <a:pt x="434" y="795"/>
                  </a:cubicBezTo>
                  <a:cubicBezTo>
                    <a:pt x="434" y="782"/>
                    <a:pt x="442" y="773"/>
                    <a:pt x="455" y="772"/>
                  </a:cubicBezTo>
                  <a:cubicBezTo>
                    <a:pt x="468" y="772"/>
                    <a:pt x="476" y="778"/>
                    <a:pt x="479" y="791"/>
                  </a:cubicBezTo>
                  <a:cubicBezTo>
                    <a:pt x="480" y="795"/>
                    <a:pt x="480" y="800"/>
                    <a:pt x="480" y="805"/>
                  </a:cubicBezTo>
                  <a:cubicBezTo>
                    <a:pt x="480" y="826"/>
                    <a:pt x="480" y="846"/>
                    <a:pt x="480" y="868"/>
                  </a:cubicBezTo>
                  <a:cubicBezTo>
                    <a:pt x="576" y="861"/>
                    <a:pt x="658" y="827"/>
                    <a:pt x="730" y="764"/>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IN"/>
            </a:p>
          </p:txBody>
        </p:sp>
        <p:sp>
          <p:nvSpPr>
            <p:cNvPr id="48" name="Freeform 7">
              <a:extLst>
                <a:ext uri="{FF2B5EF4-FFF2-40B4-BE49-F238E27FC236}">
                  <a16:creationId xmlns:a16="http://schemas.microsoft.com/office/drawing/2014/main" id="{2A8C4764-E164-436F-ACE3-BEE42C5F99B7}"/>
                </a:ext>
              </a:extLst>
            </p:cNvPr>
            <p:cNvSpPr>
              <a:spLocks/>
            </p:cNvSpPr>
            <p:nvPr/>
          </p:nvSpPr>
          <p:spPr bwMode="auto">
            <a:xfrm>
              <a:off x="6992938" y="7107238"/>
              <a:ext cx="123825" cy="166688"/>
            </a:xfrm>
            <a:custGeom>
              <a:avLst/>
              <a:gdLst>
                <a:gd name="T0" fmla="*/ 0 w 223"/>
                <a:gd name="T1" fmla="*/ 107 h 298"/>
                <a:gd name="T2" fmla="*/ 0 w 223"/>
                <a:gd name="T3" fmla="*/ 29 h 298"/>
                <a:gd name="T4" fmla="*/ 23 w 223"/>
                <a:gd name="T5" fmla="*/ 0 h 298"/>
                <a:gd name="T6" fmla="*/ 47 w 223"/>
                <a:gd name="T7" fmla="*/ 29 h 298"/>
                <a:gd name="T8" fmla="*/ 47 w 223"/>
                <a:gd name="T9" fmla="*/ 166 h 298"/>
                <a:gd name="T10" fmla="*/ 59 w 223"/>
                <a:gd name="T11" fmla="*/ 183 h 298"/>
                <a:gd name="T12" fmla="*/ 201 w 223"/>
                <a:gd name="T13" fmla="*/ 246 h 298"/>
                <a:gd name="T14" fmla="*/ 220 w 223"/>
                <a:gd name="T15" fmla="*/ 274 h 298"/>
                <a:gd name="T16" fmla="*/ 184 w 223"/>
                <a:gd name="T17" fmla="*/ 290 h 298"/>
                <a:gd name="T18" fmla="*/ 55 w 223"/>
                <a:gd name="T19" fmla="*/ 232 h 298"/>
                <a:gd name="T20" fmla="*/ 18 w 223"/>
                <a:gd name="T21" fmla="*/ 216 h 298"/>
                <a:gd name="T22" fmla="*/ 0 w 223"/>
                <a:gd name="T23" fmla="*/ 189 h 298"/>
                <a:gd name="T24" fmla="*/ 0 w 223"/>
                <a:gd name="T25" fmla="*/ 107 h 2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23" h="298">
                  <a:moveTo>
                    <a:pt x="0" y="107"/>
                  </a:moveTo>
                  <a:cubicBezTo>
                    <a:pt x="0" y="81"/>
                    <a:pt x="0" y="55"/>
                    <a:pt x="0" y="29"/>
                  </a:cubicBezTo>
                  <a:cubicBezTo>
                    <a:pt x="0" y="10"/>
                    <a:pt x="9" y="0"/>
                    <a:pt x="23" y="0"/>
                  </a:cubicBezTo>
                  <a:cubicBezTo>
                    <a:pt x="39" y="0"/>
                    <a:pt x="47" y="10"/>
                    <a:pt x="47" y="29"/>
                  </a:cubicBezTo>
                  <a:cubicBezTo>
                    <a:pt x="47" y="75"/>
                    <a:pt x="48" y="120"/>
                    <a:pt x="47" y="166"/>
                  </a:cubicBezTo>
                  <a:cubicBezTo>
                    <a:pt x="47" y="175"/>
                    <a:pt x="50" y="180"/>
                    <a:pt x="59" y="183"/>
                  </a:cubicBezTo>
                  <a:cubicBezTo>
                    <a:pt x="106" y="204"/>
                    <a:pt x="154" y="225"/>
                    <a:pt x="201" y="246"/>
                  </a:cubicBezTo>
                  <a:cubicBezTo>
                    <a:pt x="213" y="252"/>
                    <a:pt x="223" y="259"/>
                    <a:pt x="220" y="274"/>
                  </a:cubicBezTo>
                  <a:cubicBezTo>
                    <a:pt x="218" y="291"/>
                    <a:pt x="202" y="298"/>
                    <a:pt x="184" y="290"/>
                  </a:cubicBezTo>
                  <a:cubicBezTo>
                    <a:pt x="141" y="271"/>
                    <a:pt x="98" y="251"/>
                    <a:pt x="55" y="232"/>
                  </a:cubicBezTo>
                  <a:cubicBezTo>
                    <a:pt x="42" y="227"/>
                    <a:pt x="30" y="221"/>
                    <a:pt x="18" y="216"/>
                  </a:cubicBezTo>
                  <a:cubicBezTo>
                    <a:pt x="6" y="211"/>
                    <a:pt x="0" y="202"/>
                    <a:pt x="0" y="189"/>
                  </a:cubicBezTo>
                  <a:cubicBezTo>
                    <a:pt x="0" y="162"/>
                    <a:pt x="0" y="134"/>
                    <a:pt x="0" y="107"/>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IN"/>
            </a:p>
          </p:txBody>
        </p:sp>
      </p:grpSp>
      <p:sp>
        <p:nvSpPr>
          <p:cNvPr id="62" name="TextBox 61">
            <a:extLst>
              <a:ext uri="{FF2B5EF4-FFF2-40B4-BE49-F238E27FC236}">
                <a16:creationId xmlns:a16="http://schemas.microsoft.com/office/drawing/2014/main" id="{B5082DBC-1DE6-49BE-9E30-97D3905E8AE5}"/>
              </a:ext>
            </a:extLst>
          </p:cNvPr>
          <p:cNvSpPr txBox="1"/>
          <p:nvPr/>
        </p:nvSpPr>
        <p:spPr>
          <a:xfrm flipH="1">
            <a:off x="1680654" y="3429000"/>
            <a:ext cx="8423242" cy="754618"/>
          </a:xfrm>
          <a:prstGeom prst="rect">
            <a:avLst/>
          </a:prstGeom>
          <a:noFill/>
        </p:spPr>
        <p:txBody>
          <a:bodyPr wrap="square" lIns="0" tIns="0" rIns="0" bIns="0" rtlCol="0" anchor="ctr">
            <a:noAutofit/>
          </a:bodyPr>
          <a:lstStyle/>
          <a:p>
            <a:pPr algn="just"/>
            <a:r>
              <a:rPr lang="en-US" sz="1800" b="1" dirty="0">
                <a:effectLst/>
                <a:latin typeface="Arial" panose="020B0604020202020204" pitchFamily="34" charset="0"/>
                <a:ea typeface="DengXian" panose="02010600030101010101" pitchFamily="2" charset="-122"/>
                <a:cs typeface="Arial" panose="020B0604020202020204" pitchFamily="34" charset="0"/>
              </a:rPr>
              <a:t>Effective and efficient climate policy instrument </a:t>
            </a:r>
            <a:r>
              <a:rPr lang="en-US" sz="1800" dirty="0">
                <a:effectLst/>
                <a:latin typeface="Arial" panose="020B0604020202020204" pitchFamily="34" charset="0"/>
                <a:ea typeface="DengXian" panose="02010600030101010101" pitchFamily="2" charset="-122"/>
                <a:cs typeface="Arial" panose="020B0604020202020204" pitchFamily="34" charset="0"/>
              </a:rPr>
              <a:t>that facilitates innovation, cooperation and least-cost compliance with climate targets. Despite these positive developments, the vast majority of energy sector investment in SSA comes from ‘non-climate’ sources.</a:t>
            </a:r>
            <a:endParaRPr lang="en-US" sz="1400" dirty="0">
              <a:solidFill>
                <a:schemeClr val="tx1">
                  <a:lumMod val="85000"/>
                  <a:lumOff val="15000"/>
                </a:schemeClr>
              </a:solidFill>
              <a:latin typeface="Arial" panose="020B0604020202020204" pitchFamily="34" charset="0"/>
              <a:ea typeface="Calibri Light" charset="0"/>
              <a:cs typeface="Arial" panose="020B0604020202020204" pitchFamily="34" charset="0"/>
            </a:endParaRPr>
          </a:p>
        </p:txBody>
      </p:sp>
      <p:sp>
        <p:nvSpPr>
          <p:cNvPr id="63" name="TextBox 62">
            <a:extLst>
              <a:ext uri="{FF2B5EF4-FFF2-40B4-BE49-F238E27FC236}">
                <a16:creationId xmlns:a16="http://schemas.microsoft.com/office/drawing/2014/main" id="{3CBEEBA2-7DC5-43B6-970A-88F903299A96}"/>
              </a:ext>
            </a:extLst>
          </p:cNvPr>
          <p:cNvSpPr txBox="1"/>
          <p:nvPr/>
        </p:nvSpPr>
        <p:spPr>
          <a:xfrm flipH="1">
            <a:off x="1680654" y="4975712"/>
            <a:ext cx="8423242" cy="1196531"/>
          </a:xfrm>
          <a:prstGeom prst="rect">
            <a:avLst/>
          </a:prstGeom>
          <a:noFill/>
        </p:spPr>
        <p:txBody>
          <a:bodyPr wrap="square" lIns="0" tIns="0" rIns="0" bIns="0" rtlCol="0" anchor="ctr">
            <a:noAutofit/>
          </a:bodyPr>
          <a:lstStyle/>
          <a:p>
            <a:pPr algn="just"/>
            <a:r>
              <a:rPr lang="en-US" sz="1800" b="1" dirty="0">
                <a:effectLst/>
                <a:latin typeface="Arial" panose="020B0604020202020204" pitchFamily="34" charset="0"/>
                <a:ea typeface="DengXian" panose="02010600030101010101" pitchFamily="2" charset="-122"/>
                <a:cs typeface="Arial" panose="020B0604020202020204" pitchFamily="34" charset="0"/>
              </a:rPr>
              <a:t>Engage the private sector and accelerate innovation </a:t>
            </a:r>
            <a:r>
              <a:rPr lang="en-US" sz="1800" dirty="0">
                <a:effectLst/>
                <a:latin typeface="Arial" panose="020B0604020202020204" pitchFamily="34" charset="0"/>
                <a:ea typeface="DengXian" panose="02010600030101010101" pitchFamily="2" charset="-122"/>
                <a:cs typeface="Arial" panose="020B0604020202020204" pitchFamily="34" charset="0"/>
              </a:rPr>
              <a:t>in different economic sectors towards decarbonization. Energy investment, particularly in the power sector, relies largely on public finance: state budgets, state-owned utilities, development finance institutions (DFIs) and export credit agencies (ECAs).</a:t>
            </a:r>
            <a:endParaRPr lang="en-US" sz="1400" dirty="0">
              <a:solidFill>
                <a:schemeClr val="tx1">
                  <a:lumMod val="85000"/>
                  <a:lumOff val="15000"/>
                </a:schemeClr>
              </a:solidFill>
              <a:latin typeface="Arial" panose="020B0604020202020204" pitchFamily="34" charset="0"/>
              <a:ea typeface="Calibri Light" charset="0"/>
              <a:cs typeface="Arial" panose="020B0604020202020204" pitchFamily="34" charset="0"/>
            </a:endParaRPr>
          </a:p>
        </p:txBody>
      </p:sp>
    </p:spTree>
    <p:extLst>
      <p:ext uri="{BB962C8B-B14F-4D97-AF65-F5344CB8AC3E}">
        <p14:creationId xmlns:p14="http://schemas.microsoft.com/office/powerpoint/2010/main" val="1952944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C78568D-FDEE-4DB3-AD62-DBE372D4036C}"/>
              </a:ext>
            </a:extLst>
          </p:cNvPr>
          <p:cNvSpPr/>
          <p:nvPr/>
        </p:nvSpPr>
        <p:spPr>
          <a:xfrm>
            <a:off x="688840" y="299029"/>
            <a:ext cx="10664710" cy="4308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lang="en-US" sz="2200" b="1" dirty="0">
                <a:solidFill>
                  <a:srgbClr val="006A98"/>
                </a:solidFill>
                <a:latin typeface="Arial" panose="020B0604020202020204" pitchFamily="34" charset="0"/>
                <a:cs typeface="Arial" panose="020B0604020202020204" pitchFamily="34" charset="0"/>
              </a:rPr>
              <a:t>Linking climate and carbon finance and its potential benefits</a:t>
            </a:r>
            <a:endParaRPr lang="en-GB" sz="1200" dirty="0">
              <a:solidFill>
                <a:srgbClr val="006A98"/>
              </a:solidFill>
              <a:latin typeface="Arial" panose="020B0604020202020204" pitchFamily="34" charset="0"/>
              <a:cs typeface="Arial" panose="020B0604020202020204" pitchFamily="34" charset="0"/>
            </a:endParaRPr>
          </a:p>
        </p:txBody>
      </p:sp>
      <p:sp>
        <p:nvSpPr>
          <p:cNvPr id="2" name="Oval 1">
            <a:extLst>
              <a:ext uri="{FF2B5EF4-FFF2-40B4-BE49-F238E27FC236}">
                <a16:creationId xmlns:a16="http://schemas.microsoft.com/office/drawing/2014/main" id="{C6ACE821-780E-4B60-8B95-889712989DB0}"/>
              </a:ext>
            </a:extLst>
          </p:cNvPr>
          <p:cNvSpPr/>
          <p:nvPr/>
        </p:nvSpPr>
        <p:spPr>
          <a:xfrm>
            <a:off x="131587" y="256501"/>
            <a:ext cx="345325" cy="337447"/>
          </a:xfrm>
          <a:prstGeom prst="ellipse">
            <a:avLst/>
          </a:prstGeom>
          <a:solidFill>
            <a:srgbClr val="006A98"/>
          </a:solidFill>
          <a:ln>
            <a:solidFill>
              <a:srgbClr val="006A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3</a:t>
            </a:r>
            <a:endParaRPr lang="en-GB" b="1" dirty="0"/>
          </a:p>
        </p:txBody>
      </p:sp>
      <p:sp>
        <p:nvSpPr>
          <p:cNvPr id="24" name="Freeform 7">
            <a:extLst>
              <a:ext uri="{FF2B5EF4-FFF2-40B4-BE49-F238E27FC236}">
                <a16:creationId xmlns:a16="http://schemas.microsoft.com/office/drawing/2014/main" id="{F77E9C09-23A9-489D-965B-0D5C76805E38}"/>
              </a:ext>
            </a:extLst>
          </p:cNvPr>
          <p:cNvSpPr>
            <a:spLocks/>
          </p:cNvSpPr>
          <p:nvPr/>
        </p:nvSpPr>
        <p:spPr bwMode="auto">
          <a:xfrm>
            <a:off x="476912" y="783916"/>
            <a:ext cx="11215079" cy="1440000"/>
          </a:xfrm>
          <a:prstGeom prst="roundRect">
            <a:avLst/>
          </a:prstGeom>
          <a:gradFill flip="none" rotWithShape="1">
            <a:gsLst>
              <a:gs pos="47000">
                <a:schemeClr val="accent1"/>
              </a:gs>
              <a:gs pos="100000">
                <a:schemeClr val="accent2">
                  <a:lumMod val="60000"/>
                  <a:lumOff val="40000"/>
                </a:schemeClr>
              </a:gs>
            </a:gsLst>
            <a:lin ang="10800000" scaled="1"/>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26" name="Freeform 9">
            <a:extLst>
              <a:ext uri="{FF2B5EF4-FFF2-40B4-BE49-F238E27FC236}">
                <a16:creationId xmlns:a16="http://schemas.microsoft.com/office/drawing/2014/main" id="{441EEA85-9647-47E4-9B0B-4791A7CEB5DB}"/>
              </a:ext>
            </a:extLst>
          </p:cNvPr>
          <p:cNvSpPr>
            <a:spLocks/>
          </p:cNvSpPr>
          <p:nvPr/>
        </p:nvSpPr>
        <p:spPr bwMode="auto">
          <a:xfrm>
            <a:off x="476912" y="2041607"/>
            <a:ext cx="11215079" cy="1440000"/>
          </a:xfrm>
          <a:prstGeom prst="roundRect">
            <a:avLst/>
          </a:prstGeom>
          <a:gradFill>
            <a:gsLst>
              <a:gs pos="51000">
                <a:schemeClr val="accent2"/>
              </a:gs>
              <a:gs pos="100000">
                <a:schemeClr val="accent2">
                  <a:lumMod val="60000"/>
                  <a:lumOff val="40000"/>
                </a:schemeClr>
              </a:gs>
            </a:gsLst>
            <a:lin ang="10800000" scaled="1"/>
          </a:gradFill>
          <a:ln>
            <a:noFill/>
          </a:ln>
        </p:spPr>
        <p:txBody>
          <a:bodyPr vert="horz" wrap="square" lIns="91440" tIns="45720" rIns="91440" bIns="45720" numCol="1" anchor="t" anchorCtr="0" compatLnSpc="1">
            <a:prstTxWarp prst="textNoShape">
              <a:avLst/>
            </a:prstTxWarp>
          </a:bodyPr>
          <a:lstStyle/>
          <a:p>
            <a:endParaRPr lang="en-US"/>
          </a:p>
        </p:txBody>
      </p:sp>
      <p:sp>
        <p:nvSpPr>
          <p:cNvPr id="29" name="Freeform 12">
            <a:extLst>
              <a:ext uri="{FF2B5EF4-FFF2-40B4-BE49-F238E27FC236}">
                <a16:creationId xmlns:a16="http://schemas.microsoft.com/office/drawing/2014/main" id="{8A912B97-F1F6-4D94-9711-168F02834522}"/>
              </a:ext>
            </a:extLst>
          </p:cNvPr>
          <p:cNvSpPr>
            <a:spLocks/>
          </p:cNvSpPr>
          <p:nvPr/>
        </p:nvSpPr>
        <p:spPr bwMode="auto">
          <a:xfrm>
            <a:off x="476912" y="3339764"/>
            <a:ext cx="11215079" cy="1564102"/>
          </a:xfrm>
          <a:prstGeom prst="roundRect">
            <a:avLst/>
          </a:prstGeom>
          <a:gradFill>
            <a:gsLst>
              <a:gs pos="41000">
                <a:schemeClr val="accent3"/>
              </a:gs>
              <a:gs pos="100000">
                <a:schemeClr val="accent3">
                  <a:lumMod val="75000"/>
                  <a:alpha val="82000"/>
                </a:schemeClr>
              </a:gs>
            </a:gsLst>
            <a:lin ang="10800000" scaled="1"/>
          </a:gradFill>
          <a:ln>
            <a:noFill/>
          </a:ln>
        </p:spPr>
        <p:txBody>
          <a:bodyPr vert="horz" wrap="square" lIns="91440" tIns="45720" rIns="91440" bIns="45720" numCol="1" anchor="t" anchorCtr="0" compatLnSpc="1">
            <a:prstTxWarp prst="textNoShape">
              <a:avLst/>
            </a:prstTxWarp>
          </a:bodyPr>
          <a:lstStyle/>
          <a:p>
            <a:endParaRPr lang="en-US"/>
          </a:p>
        </p:txBody>
      </p:sp>
      <p:sp>
        <p:nvSpPr>
          <p:cNvPr id="32" name="Freeform 15">
            <a:extLst>
              <a:ext uri="{FF2B5EF4-FFF2-40B4-BE49-F238E27FC236}">
                <a16:creationId xmlns:a16="http://schemas.microsoft.com/office/drawing/2014/main" id="{4D756470-C946-4E99-B7D1-D50B99ABE9D4}"/>
              </a:ext>
            </a:extLst>
          </p:cNvPr>
          <p:cNvSpPr>
            <a:spLocks/>
          </p:cNvSpPr>
          <p:nvPr/>
        </p:nvSpPr>
        <p:spPr bwMode="auto">
          <a:xfrm>
            <a:off x="488460" y="4903866"/>
            <a:ext cx="11215079" cy="1440000"/>
          </a:xfrm>
          <a:prstGeom prst="roundRect">
            <a:avLst/>
          </a:prstGeom>
          <a:gradFill>
            <a:gsLst>
              <a:gs pos="19000">
                <a:schemeClr val="accent3">
                  <a:lumMod val="80000"/>
                </a:schemeClr>
              </a:gs>
              <a:gs pos="100000">
                <a:schemeClr val="accent4">
                  <a:lumMod val="80000"/>
                  <a:lumOff val="20000"/>
                </a:schemeClr>
              </a:gs>
            </a:gsLst>
            <a:lin ang="10800000" scaled="1"/>
          </a:gradFill>
          <a:ln>
            <a:noFill/>
          </a:ln>
        </p:spPr>
        <p:txBody>
          <a:bodyPr vert="horz" wrap="square" lIns="91440" tIns="45720" rIns="91440" bIns="45720" numCol="1" anchor="t" anchorCtr="0" compatLnSpc="1">
            <a:prstTxWarp prst="textNoShape">
              <a:avLst/>
            </a:prstTxWarp>
          </a:bodyPr>
          <a:lstStyle/>
          <a:p>
            <a:endParaRPr lang="en-US"/>
          </a:p>
        </p:txBody>
      </p:sp>
      <p:sp>
        <p:nvSpPr>
          <p:cNvPr id="37" name="TextBox 36">
            <a:extLst>
              <a:ext uri="{FF2B5EF4-FFF2-40B4-BE49-F238E27FC236}">
                <a16:creationId xmlns:a16="http://schemas.microsoft.com/office/drawing/2014/main" id="{C0AD6200-DFAE-444A-97DE-9575AF06D694}"/>
              </a:ext>
            </a:extLst>
          </p:cNvPr>
          <p:cNvSpPr txBox="1"/>
          <p:nvPr/>
        </p:nvSpPr>
        <p:spPr>
          <a:xfrm>
            <a:off x="574712" y="1373480"/>
            <a:ext cx="10671007" cy="461665"/>
          </a:xfrm>
          <a:prstGeom prst="rect">
            <a:avLst/>
          </a:prstGeom>
          <a:noFill/>
        </p:spPr>
        <p:txBody>
          <a:bodyPr wrap="square" lIns="0" tIns="0" rIns="0" bIns="0" rtlCol="0">
            <a:spAutoFit/>
          </a:bodyPr>
          <a:lstStyle/>
          <a:p>
            <a:pPr lvl="0"/>
            <a:r>
              <a:rPr lang="en-US" sz="1500" dirty="0">
                <a:latin typeface="Arial" panose="020B0604020202020204" pitchFamily="34" charset="0"/>
                <a:cs typeface="Arial" panose="020B0604020202020204" pitchFamily="34" charset="0"/>
              </a:rPr>
              <a:t>Climate finance alone cannot address energy transition given the limited availability of public resources. Financial flows from carbon markets could boost the attainable finance flows for realizing investments in mitigation actions.</a:t>
            </a:r>
            <a:endParaRPr lang="en-GB" sz="1500" dirty="0">
              <a:latin typeface="Arial" panose="020B0604020202020204" pitchFamily="34" charset="0"/>
              <a:cs typeface="Arial" panose="020B0604020202020204" pitchFamily="34" charset="0"/>
            </a:endParaRPr>
          </a:p>
        </p:txBody>
      </p:sp>
      <p:sp>
        <p:nvSpPr>
          <p:cNvPr id="38" name="TextBox 37">
            <a:extLst>
              <a:ext uri="{FF2B5EF4-FFF2-40B4-BE49-F238E27FC236}">
                <a16:creationId xmlns:a16="http://schemas.microsoft.com/office/drawing/2014/main" id="{28ADC00F-41F1-46BD-B6EB-348ADA5E2B4A}"/>
              </a:ext>
            </a:extLst>
          </p:cNvPr>
          <p:cNvSpPr txBox="1"/>
          <p:nvPr/>
        </p:nvSpPr>
        <p:spPr>
          <a:xfrm>
            <a:off x="574712" y="929986"/>
            <a:ext cx="10942619" cy="276999"/>
          </a:xfrm>
          <a:prstGeom prst="rect">
            <a:avLst/>
          </a:prstGeom>
          <a:noFill/>
        </p:spPr>
        <p:txBody>
          <a:bodyPr wrap="square" lIns="0" tIns="0" rIns="0" bIns="0" rtlCol="0">
            <a:spAutoFit/>
          </a:bodyPr>
          <a:lstStyle/>
          <a:p>
            <a:pPr lvl="0"/>
            <a:r>
              <a:rPr lang="en-US" b="1" dirty="0">
                <a:latin typeface="Arial" panose="020B0604020202020204" pitchFamily="34" charset="0"/>
                <a:cs typeface="Arial" panose="020B0604020202020204" pitchFamily="34" charset="0"/>
              </a:rPr>
              <a:t>The magnitude of the required investment calls for leveraging all available finance </a:t>
            </a:r>
            <a:r>
              <a:rPr lang="en-GB" b="1" dirty="0">
                <a:latin typeface="Arial" panose="020B0604020202020204" pitchFamily="34" charset="0"/>
                <a:cs typeface="Arial" panose="020B0604020202020204" pitchFamily="34" charset="0"/>
              </a:rPr>
              <a:t>sources</a:t>
            </a:r>
          </a:p>
        </p:txBody>
      </p:sp>
      <p:sp>
        <p:nvSpPr>
          <p:cNvPr id="75" name="TextBox 74">
            <a:extLst>
              <a:ext uri="{FF2B5EF4-FFF2-40B4-BE49-F238E27FC236}">
                <a16:creationId xmlns:a16="http://schemas.microsoft.com/office/drawing/2014/main" id="{341AA1A1-908D-4A7B-9DD6-0F9A76244689}"/>
              </a:ext>
            </a:extLst>
          </p:cNvPr>
          <p:cNvSpPr txBox="1"/>
          <p:nvPr/>
        </p:nvSpPr>
        <p:spPr>
          <a:xfrm>
            <a:off x="574711" y="2600657"/>
            <a:ext cx="10845192" cy="461665"/>
          </a:xfrm>
          <a:prstGeom prst="rect">
            <a:avLst/>
          </a:prstGeom>
          <a:noFill/>
        </p:spPr>
        <p:txBody>
          <a:bodyPr wrap="square" lIns="0" tIns="0" rIns="0" bIns="0" rtlCol="0">
            <a:spAutoFit/>
          </a:bodyPr>
          <a:lstStyle/>
          <a:p>
            <a:pPr lvl="0"/>
            <a:r>
              <a:rPr lang="en-US" sz="1500" dirty="0">
                <a:latin typeface="Arial" panose="020B0604020202020204" pitchFamily="34" charset="0"/>
                <a:cs typeface="Arial" panose="020B0604020202020204" pitchFamily="34" charset="0"/>
              </a:rPr>
              <a:t>A failure to blend, particularly when using public funds, implies the absence of a price signal that reveals the real cost of mitigation activities, which could result in over-subsidization and inefficient use of scarce public resources.</a:t>
            </a:r>
            <a:endParaRPr lang="en-GB" sz="1500" dirty="0">
              <a:latin typeface="Arial" panose="020B0604020202020204" pitchFamily="34" charset="0"/>
              <a:cs typeface="Arial" panose="020B0604020202020204" pitchFamily="34" charset="0"/>
            </a:endParaRPr>
          </a:p>
        </p:txBody>
      </p:sp>
      <p:sp>
        <p:nvSpPr>
          <p:cNvPr id="76" name="TextBox 75">
            <a:extLst>
              <a:ext uri="{FF2B5EF4-FFF2-40B4-BE49-F238E27FC236}">
                <a16:creationId xmlns:a16="http://schemas.microsoft.com/office/drawing/2014/main" id="{D40034EB-95A0-4A42-A6E2-43A785890C12}"/>
              </a:ext>
            </a:extLst>
          </p:cNvPr>
          <p:cNvSpPr txBox="1"/>
          <p:nvPr/>
        </p:nvSpPr>
        <p:spPr>
          <a:xfrm>
            <a:off x="574711" y="2180367"/>
            <a:ext cx="10942619" cy="276999"/>
          </a:xfrm>
          <a:prstGeom prst="rect">
            <a:avLst/>
          </a:prstGeom>
          <a:noFill/>
        </p:spPr>
        <p:txBody>
          <a:bodyPr wrap="square" lIns="0" tIns="0" rIns="0" bIns="0" rtlCol="0">
            <a:spAutoFit/>
          </a:bodyPr>
          <a:lstStyle/>
          <a:p>
            <a:pPr lvl="0"/>
            <a:r>
              <a:rPr lang="en-US" b="1" dirty="0">
                <a:latin typeface="Arial" panose="020B0604020202020204" pitchFamily="34" charset="0"/>
                <a:cs typeface="Arial" panose="020B0604020202020204" pitchFamily="34" charset="0"/>
              </a:rPr>
              <a:t>A carbon price signal is necessary for driving cost-effective interventions</a:t>
            </a:r>
          </a:p>
        </p:txBody>
      </p:sp>
      <p:sp>
        <p:nvSpPr>
          <p:cNvPr id="77" name="TextBox 76">
            <a:extLst>
              <a:ext uri="{FF2B5EF4-FFF2-40B4-BE49-F238E27FC236}">
                <a16:creationId xmlns:a16="http://schemas.microsoft.com/office/drawing/2014/main" id="{8D755B86-00FE-4D5E-9FD7-340CC4276D57}"/>
              </a:ext>
            </a:extLst>
          </p:cNvPr>
          <p:cNvSpPr txBox="1"/>
          <p:nvPr/>
        </p:nvSpPr>
        <p:spPr>
          <a:xfrm>
            <a:off x="586259" y="4054270"/>
            <a:ext cx="11105730" cy="692497"/>
          </a:xfrm>
          <a:prstGeom prst="rect">
            <a:avLst/>
          </a:prstGeom>
          <a:noFill/>
        </p:spPr>
        <p:txBody>
          <a:bodyPr wrap="square" lIns="0" tIns="0" rIns="0" bIns="0" rtlCol="0">
            <a:spAutoFit/>
          </a:bodyPr>
          <a:lstStyle/>
          <a:p>
            <a:pPr lvl="0"/>
            <a:r>
              <a:rPr lang="en-US" sz="1500" dirty="0">
                <a:latin typeface="Arial" panose="020B0604020202020204" pitchFamily="34" charset="0"/>
                <a:cs typeface="Arial" panose="020B0604020202020204" pitchFamily="34" charset="0"/>
              </a:rPr>
              <a:t>New technologies and mitigation actions in sectors, which often do not have a cost advantage in carbon markets, may be critical to achieving mitigation goals. In such cases, carbon markets are unlikely to be sufficient to encourage investment, and government interventions in the form of climate finance may be essential to overcome barriers to action in these sectors.</a:t>
            </a:r>
            <a:endParaRPr lang="en-GB" sz="1500" dirty="0">
              <a:latin typeface="Arial" panose="020B0604020202020204" pitchFamily="34" charset="0"/>
              <a:cs typeface="Arial" panose="020B0604020202020204" pitchFamily="34" charset="0"/>
            </a:endParaRPr>
          </a:p>
        </p:txBody>
      </p:sp>
      <p:sp>
        <p:nvSpPr>
          <p:cNvPr id="78" name="TextBox 77">
            <a:extLst>
              <a:ext uri="{FF2B5EF4-FFF2-40B4-BE49-F238E27FC236}">
                <a16:creationId xmlns:a16="http://schemas.microsoft.com/office/drawing/2014/main" id="{B709FD2E-2087-49B3-9AA2-201C55B29482}"/>
              </a:ext>
            </a:extLst>
          </p:cNvPr>
          <p:cNvSpPr txBox="1"/>
          <p:nvPr/>
        </p:nvSpPr>
        <p:spPr>
          <a:xfrm>
            <a:off x="574712" y="3479724"/>
            <a:ext cx="10942618" cy="553998"/>
          </a:xfrm>
          <a:prstGeom prst="rect">
            <a:avLst/>
          </a:prstGeom>
          <a:noFill/>
        </p:spPr>
        <p:txBody>
          <a:bodyPr wrap="square" lIns="0" tIns="0" rIns="0" bIns="0" rtlCol="0">
            <a:spAutoFit/>
          </a:bodyPr>
          <a:lstStyle/>
          <a:p>
            <a:pPr lvl="0"/>
            <a:r>
              <a:rPr lang="en-US" b="1" dirty="0">
                <a:latin typeface="Arial" panose="020B0604020202020204" pitchFamily="34" charset="0"/>
                <a:cs typeface="Arial" panose="020B0604020202020204" pitchFamily="34" charset="0"/>
              </a:rPr>
              <a:t>Blending can incentivize the implementation of high-cost measures by tackling implementation barriers</a:t>
            </a:r>
          </a:p>
        </p:txBody>
      </p:sp>
      <p:sp>
        <p:nvSpPr>
          <p:cNvPr id="79" name="TextBox 78">
            <a:extLst>
              <a:ext uri="{FF2B5EF4-FFF2-40B4-BE49-F238E27FC236}">
                <a16:creationId xmlns:a16="http://schemas.microsoft.com/office/drawing/2014/main" id="{15735964-0D6F-4F93-A186-8E1DE9DE8DE2}"/>
              </a:ext>
            </a:extLst>
          </p:cNvPr>
          <p:cNvSpPr txBox="1"/>
          <p:nvPr/>
        </p:nvSpPr>
        <p:spPr>
          <a:xfrm>
            <a:off x="586259" y="5789868"/>
            <a:ext cx="11105731" cy="461665"/>
          </a:xfrm>
          <a:prstGeom prst="rect">
            <a:avLst/>
          </a:prstGeom>
          <a:noFill/>
        </p:spPr>
        <p:txBody>
          <a:bodyPr wrap="square" lIns="0" tIns="0" rIns="0" bIns="0" rtlCol="0">
            <a:spAutoFit/>
          </a:bodyPr>
          <a:lstStyle/>
          <a:p>
            <a:pPr lvl="0"/>
            <a:r>
              <a:rPr lang="en-US" sz="1500" dirty="0">
                <a:latin typeface="Arial" panose="020B0604020202020204" pitchFamily="34" charset="0"/>
                <a:cs typeface="Arial" panose="020B0604020202020204" pitchFamily="34" charset="0"/>
              </a:rPr>
              <a:t>This could be accomplished by applying well-tested MRV tools utilized in carbon markets for monitoring mitigation projects supported by climate finance.</a:t>
            </a:r>
            <a:endParaRPr lang="en-GB" sz="1500" dirty="0">
              <a:latin typeface="Arial" panose="020B0604020202020204" pitchFamily="34" charset="0"/>
              <a:cs typeface="Arial" panose="020B0604020202020204" pitchFamily="34" charset="0"/>
            </a:endParaRPr>
          </a:p>
        </p:txBody>
      </p:sp>
      <p:sp>
        <p:nvSpPr>
          <p:cNvPr id="80" name="TextBox 79">
            <a:extLst>
              <a:ext uri="{FF2B5EF4-FFF2-40B4-BE49-F238E27FC236}">
                <a16:creationId xmlns:a16="http://schemas.microsoft.com/office/drawing/2014/main" id="{ED903B6D-99BF-4F21-BD10-93E2ACCF073B}"/>
              </a:ext>
            </a:extLst>
          </p:cNvPr>
          <p:cNvSpPr txBox="1"/>
          <p:nvPr/>
        </p:nvSpPr>
        <p:spPr>
          <a:xfrm>
            <a:off x="586261" y="4958428"/>
            <a:ext cx="10931069" cy="553998"/>
          </a:xfrm>
          <a:prstGeom prst="rect">
            <a:avLst/>
          </a:prstGeom>
          <a:noFill/>
        </p:spPr>
        <p:txBody>
          <a:bodyPr wrap="square" lIns="0" tIns="0" rIns="0" bIns="0" rtlCol="0">
            <a:spAutoFit/>
          </a:bodyPr>
          <a:lstStyle/>
          <a:p>
            <a:pPr lvl="0"/>
            <a:r>
              <a:rPr lang="en-US" b="1" dirty="0">
                <a:latin typeface="Arial" panose="020B0604020202020204" pitchFamily="34" charset="0"/>
                <a:cs typeface="Arial" panose="020B0604020202020204" pitchFamily="34" charset="0"/>
              </a:rPr>
              <a:t>Blending requires the harmonization of MRV frameworks for activities financed by carbon and climate finance.</a:t>
            </a:r>
          </a:p>
        </p:txBody>
      </p:sp>
    </p:spTree>
    <p:extLst>
      <p:ext uri="{BB962C8B-B14F-4D97-AF65-F5344CB8AC3E}">
        <p14:creationId xmlns:p14="http://schemas.microsoft.com/office/powerpoint/2010/main" val="29481660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Logo&#10;&#10;Description automatically generated">
            <a:extLst>
              <a:ext uri="{FF2B5EF4-FFF2-40B4-BE49-F238E27FC236}">
                <a16:creationId xmlns:a16="http://schemas.microsoft.com/office/drawing/2014/main" id="{F346651A-3280-2243-8879-4C38C6D931C8}"/>
              </a:ext>
            </a:extLst>
          </p:cNvPr>
          <p:cNvPicPr>
            <a:picLocks noChangeAspect="1"/>
          </p:cNvPicPr>
          <p:nvPr/>
        </p:nvPicPr>
        <p:blipFill>
          <a:blip r:embed="rId2"/>
          <a:stretch>
            <a:fillRect/>
          </a:stretch>
        </p:blipFill>
        <p:spPr>
          <a:xfrm>
            <a:off x="4414838" y="2868613"/>
            <a:ext cx="3362325" cy="1120775"/>
          </a:xfrm>
          <a:prstGeom prst="rect">
            <a:avLst/>
          </a:prstGeom>
        </p:spPr>
      </p:pic>
      <p:pic>
        <p:nvPicPr>
          <p:cNvPr id="3" name="Picture 2">
            <a:extLst>
              <a:ext uri="{FF2B5EF4-FFF2-40B4-BE49-F238E27FC236}">
                <a16:creationId xmlns:a16="http://schemas.microsoft.com/office/drawing/2014/main" id="{00A4AD76-3977-408C-9DE4-D6396355BE09}"/>
              </a:ext>
            </a:extLst>
          </p:cNvPr>
          <p:cNvPicPr>
            <a:picLocks noChangeAspect="1"/>
          </p:cNvPicPr>
          <p:nvPr/>
        </p:nvPicPr>
        <p:blipFill>
          <a:blip r:embed="rId3"/>
          <a:stretch>
            <a:fillRect/>
          </a:stretch>
        </p:blipFill>
        <p:spPr>
          <a:xfrm>
            <a:off x="215865" y="4661417"/>
            <a:ext cx="2266950" cy="1685925"/>
          </a:xfrm>
          <a:prstGeom prst="rect">
            <a:avLst/>
          </a:prstGeom>
        </p:spPr>
      </p:pic>
    </p:spTree>
    <p:extLst>
      <p:ext uri="{BB962C8B-B14F-4D97-AF65-F5344CB8AC3E}">
        <p14:creationId xmlns:p14="http://schemas.microsoft.com/office/powerpoint/2010/main" val="2089757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1088</TotalTime>
  <Words>497</Words>
  <Application>Microsoft Office PowerPoint</Application>
  <PresentationFormat>Widescreen</PresentationFormat>
  <Paragraphs>32</Paragraphs>
  <Slides>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Lucida Sans</vt:lpstr>
      <vt:lpstr>Office Theme</vt:lpstr>
      <vt:lpstr>Financing the climate transition in Africa: making the carbon market a game changer </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Conference and Publications Governing Bodies  Ali Todaro Chief, Publications and Conference Management Section/PCKMD Economic Commission for Africa</dc:title>
  <dc:creator>Teshome Yohannes Kifle</dc:creator>
  <cp:lastModifiedBy>Sonia Essobmadje</cp:lastModifiedBy>
  <cp:revision>81</cp:revision>
  <dcterms:created xsi:type="dcterms:W3CDTF">2020-08-03T09:36:31Z</dcterms:created>
  <dcterms:modified xsi:type="dcterms:W3CDTF">2023-02-19T15:57:31Z</dcterms:modified>
</cp:coreProperties>
</file>