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307" r:id="rId4"/>
    <p:sldId id="308" r:id="rId5"/>
    <p:sldId id="315" r:id="rId6"/>
    <p:sldId id="319" r:id="rId7"/>
    <p:sldId id="323" r:id="rId8"/>
    <p:sldId id="324" r:id="rId9"/>
    <p:sldId id="325" r:id="rId10"/>
    <p:sldId id="317" r:id="rId11"/>
    <p:sldId id="312" r:id="rId12"/>
    <p:sldId id="320" r:id="rId13"/>
    <p:sldId id="316" r:id="rId14"/>
    <p:sldId id="306" r:id="rId15"/>
  </p:sldIdLst>
  <p:sldSz cx="9144000" cy="6858000" type="screen4x3"/>
  <p:notesSz cx="7104063" cy="10234613"/>
  <p:embeddedFontLst>
    <p:embeddedFont>
      <p:font typeface="Tahoma" panose="020B0604030504040204" pitchFamily="34" charset="0"/>
      <p:regular r:id="rId17"/>
      <p:bold r:id="rId18"/>
    </p:embeddedFont>
    <p:embeddedFont>
      <p:font typeface="Tw Cen MT" panose="020B0602020104020603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000000"/>
          </p15:clr>
        </p15:guide>
        <p15:guide id="2" pos="2238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iRJjLh7fZ6NIjWEojowhsUjnAF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1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70C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 sz="1800" b="1" dirty="0">
                <a:solidFill>
                  <a:srgbClr val="0070C0"/>
                </a:solidFill>
              </a:rPr>
              <a:t>NOMBRE D'IGT PAR SECTEUR</a:t>
            </a:r>
          </a:p>
          <a:p>
            <a:pPr>
              <a:defRPr sz="1800" b="0" i="0" u="none" strike="noStrike" kern="1200" spc="0" baseline="0">
                <a:solidFill>
                  <a:srgbClr val="0070C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 sz="1800" b="1" dirty="0">
              <a:solidFill>
                <a:srgbClr val="0070C0"/>
              </a:solidFill>
            </a:endParaRPr>
          </a:p>
          <a:p>
            <a:pPr>
              <a:defRPr sz="1800" b="0" i="0" u="none" strike="noStrike" kern="1200" spc="0" baseline="0">
                <a:solidFill>
                  <a:srgbClr val="0070C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 sz="1800" b="1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2.7789646776080836E-2"/>
          <c:y val="0"/>
        </c:manualLayout>
      </c:layout>
      <c:overlay val="1"/>
      <c:spPr>
        <a:noFill/>
        <a:ln w="2537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4656550093004784"/>
          <c:y val="0.19317768944452041"/>
          <c:w val="0.50686899813990427"/>
          <c:h val="0.5387039264430576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 d'IGT</c:v>
                </c:pt>
              </c:strCache>
            </c:strRef>
          </c:tx>
          <c:spPr>
            <a:ln w="16663"/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/>
              </a:solidFill>
              <a:ln w="16663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FE1-479D-939A-2CC571A7CD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6663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FE1-479D-939A-2CC571A7CDF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6663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FE1-479D-939A-2CC571A7CDF3}"/>
              </c:ext>
            </c:extLst>
          </c:dPt>
          <c:cat>
            <c:strRef>
              <c:f>Feuil1!$A$2:$A$4</c:f>
              <c:strCache>
                <c:ptCount val="3"/>
                <c:pt idx="0">
                  <c:v>Privé</c:v>
                </c:pt>
                <c:pt idx="1">
                  <c:v>Salarié du privé</c:v>
                </c:pt>
                <c:pt idx="2">
                  <c:v>Public</c:v>
                </c:pt>
              </c:strCache>
            </c:strRef>
          </c:cat>
          <c:val>
            <c:numRef>
              <c:f>Feuil1!$B$2:$B$4</c:f>
              <c:numCache>
                <c:formatCode>0</c:formatCode>
                <c:ptCount val="3"/>
                <c:pt idx="0">
                  <c:v>692</c:v>
                </c:pt>
                <c:pt idx="1">
                  <c:v>29</c:v>
                </c:pt>
                <c:pt idx="2">
                  <c:v>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E1-479D-939A-2CC571A7C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8"/>
      </c:doughnutChart>
      <c:spPr>
        <a:noFill/>
        <a:ln w="25376">
          <a:noFill/>
        </a:ln>
      </c:spPr>
    </c:plotArea>
    <c:legend>
      <c:legendPos val="b"/>
      <c:layout>
        <c:manualLayout>
          <c:xMode val="edge"/>
          <c:yMode val="edge"/>
          <c:x val="7.841153590740943E-2"/>
          <c:y val="0.78997388550612535"/>
          <c:w val="0.69433817158397548"/>
          <c:h val="0.14436356664484962"/>
        </c:manualLayout>
      </c:layout>
      <c:overlay val="1"/>
      <c:spPr>
        <a:noFill/>
        <a:ln w="2537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spPr>
    <a:noFill/>
    <a:ln>
      <a:noFill/>
    </a:ln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5900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7738" y="4860925"/>
            <a:ext cx="5208587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:notes"/>
          <p:cNvSpPr txBox="1">
            <a:spLocks noGrp="1"/>
          </p:cNvSpPr>
          <p:nvPr>
            <p:ph type="body" idx="1"/>
          </p:nvPr>
        </p:nvSpPr>
        <p:spPr>
          <a:xfrm>
            <a:off x="947738" y="4860925"/>
            <a:ext cx="5208587" cy="4605338"/>
          </a:xfrm>
          <a:prstGeom prst="rect">
            <a:avLst/>
          </a:prstGeom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947738" y="4860925"/>
            <a:ext cx="5208587" cy="4605338"/>
          </a:xfrm>
          <a:prstGeom prst="rect">
            <a:avLst/>
          </a:prstGeom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1:notes"/>
          <p:cNvSpPr txBox="1">
            <a:spLocks noGrp="1"/>
          </p:cNvSpPr>
          <p:nvPr>
            <p:ph type="body" idx="1"/>
          </p:nvPr>
        </p:nvSpPr>
        <p:spPr>
          <a:xfrm>
            <a:off x="947738" y="4860925"/>
            <a:ext cx="5208587" cy="4605338"/>
          </a:xfrm>
          <a:prstGeom prst="rect">
            <a:avLst/>
          </a:prstGeom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body" idx="1"/>
          </p:nvPr>
        </p:nvSpPr>
        <p:spPr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sldNum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6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6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6"/>
          <p:cNvSpPr txBox="1">
            <a:spLocks noGrp="1"/>
          </p:cNvSpPr>
          <p:nvPr>
            <p:ph type="sldNum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57"/>
          <p:cNvGrpSpPr/>
          <p:nvPr/>
        </p:nvGrpSpPr>
        <p:grpSpPr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102" name="Google Shape;102;p57"/>
            <p:cNvGrpSpPr/>
            <p:nvPr/>
          </p:nvGrpSpPr>
          <p:grpSpPr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103" name="Google Shape;103;p57"/>
              <p:cNvSpPr/>
              <p:nvPr/>
            </p:nvSpPr>
            <p:spPr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4" name="Google Shape;104;p57"/>
              <p:cNvSpPr/>
              <p:nvPr/>
            </p:nvSpPr>
            <p:spPr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5" name="Google Shape;105;p57"/>
              <p:cNvSpPr/>
              <p:nvPr/>
            </p:nvSpPr>
            <p:spPr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6" name="Google Shape;106;p57"/>
              <p:cNvSpPr/>
              <p:nvPr/>
            </p:nvSpPr>
            <p:spPr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7" name="Google Shape;107;p57"/>
              <p:cNvSpPr/>
              <p:nvPr/>
            </p:nvSpPr>
            <p:spPr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8" name="Google Shape;108;p57"/>
              <p:cNvSpPr/>
              <p:nvPr/>
            </p:nvSpPr>
            <p:spPr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9" name="Google Shape;109;p57"/>
              <p:cNvSpPr/>
              <p:nvPr/>
            </p:nvSpPr>
            <p:spPr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0" name="Google Shape;110;p57"/>
              <p:cNvSpPr/>
              <p:nvPr/>
            </p:nvSpPr>
            <p:spPr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1" name="Google Shape;111;p57"/>
              <p:cNvSpPr/>
              <p:nvPr/>
            </p:nvSpPr>
            <p:spPr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2" name="Google Shape;112;p57"/>
              <p:cNvSpPr/>
              <p:nvPr/>
            </p:nvSpPr>
            <p:spPr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3" name="Google Shape;113;p57"/>
              <p:cNvSpPr/>
              <p:nvPr/>
            </p:nvSpPr>
            <p:spPr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4" name="Google Shape;114;p57"/>
              <p:cNvSpPr/>
              <p:nvPr/>
            </p:nvSpPr>
            <p:spPr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5" name="Google Shape;115;p57"/>
              <p:cNvSpPr/>
              <p:nvPr/>
            </p:nvSpPr>
            <p:spPr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6" name="Google Shape;116;p57"/>
              <p:cNvSpPr/>
              <p:nvPr/>
            </p:nvSpPr>
            <p:spPr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7" name="Google Shape;117;p57"/>
              <p:cNvSpPr/>
              <p:nvPr/>
            </p:nvSpPr>
            <p:spPr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8" name="Google Shape;118;p57"/>
              <p:cNvSpPr/>
              <p:nvPr/>
            </p:nvSpPr>
            <p:spPr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9" name="Google Shape;119;p57"/>
              <p:cNvSpPr/>
              <p:nvPr/>
            </p:nvSpPr>
            <p:spPr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0" name="Google Shape;120;p57"/>
              <p:cNvSpPr/>
              <p:nvPr/>
            </p:nvSpPr>
            <p:spPr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1" name="Google Shape;121;p57"/>
              <p:cNvSpPr/>
              <p:nvPr/>
            </p:nvSpPr>
            <p:spPr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2" name="Google Shape;122;p57"/>
              <p:cNvSpPr/>
              <p:nvPr/>
            </p:nvSpPr>
            <p:spPr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3" name="Google Shape;123;p57"/>
              <p:cNvSpPr/>
              <p:nvPr/>
            </p:nvSpPr>
            <p:spPr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4" name="Google Shape;124;p57"/>
              <p:cNvSpPr/>
              <p:nvPr/>
            </p:nvSpPr>
            <p:spPr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5" name="Google Shape;125;p57"/>
              <p:cNvSpPr/>
              <p:nvPr/>
            </p:nvSpPr>
            <p:spPr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6" name="Google Shape;126;p57"/>
              <p:cNvSpPr/>
              <p:nvPr/>
            </p:nvSpPr>
            <p:spPr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7" name="Google Shape;127;p57"/>
              <p:cNvSpPr/>
              <p:nvPr/>
            </p:nvSpPr>
            <p:spPr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8" name="Google Shape;128;p57"/>
              <p:cNvSpPr/>
              <p:nvPr/>
            </p:nvSpPr>
            <p:spPr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9" name="Google Shape;129;p57"/>
              <p:cNvSpPr/>
              <p:nvPr/>
            </p:nvSpPr>
            <p:spPr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0" name="Google Shape;130;p57"/>
              <p:cNvSpPr/>
              <p:nvPr/>
            </p:nvSpPr>
            <p:spPr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1" name="Google Shape;131;p57"/>
              <p:cNvSpPr/>
              <p:nvPr/>
            </p:nvSpPr>
            <p:spPr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2" name="Google Shape;132;p57"/>
              <p:cNvSpPr/>
              <p:nvPr/>
            </p:nvSpPr>
            <p:spPr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3" name="Google Shape;133;p57"/>
              <p:cNvSpPr/>
              <p:nvPr/>
            </p:nvSpPr>
            <p:spPr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4" name="Google Shape;134;p57"/>
              <p:cNvSpPr/>
              <p:nvPr/>
            </p:nvSpPr>
            <p:spPr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5" name="Google Shape;135;p57"/>
              <p:cNvSpPr/>
              <p:nvPr/>
            </p:nvSpPr>
            <p:spPr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6" name="Google Shape;136;p57"/>
              <p:cNvSpPr/>
              <p:nvPr/>
            </p:nvSpPr>
            <p:spPr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7" name="Google Shape;137;p57"/>
              <p:cNvSpPr/>
              <p:nvPr/>
            </p:nvSpPr>
            <p:spPr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8" name="Google Shape;138;p57"/>
              <p:cNvSpPr/>
              <p:nvPr/>
            </p:nvSpPr>
            <p:spPr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9" name="Google Shape;139;p57"/>
              <p:cNvSpPr/>
              <p:nvPr/>
            </p:nvSpPr>
            <p:spPr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0" name="Google Shape;140;p57"/>
              <p:cNvSpPr/>
              <p:nvPr/>
            </p:nvSpPr>
            <p:spPr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1" name="Google Shape;141;p57"/>
              <p:cNvSpPr/>
              <p:nvPr/>
            </p:nvSpPr>
            <p:spPr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2" name="Google Shape;142;p57"/>
              <p:cNvSpPr/>
              <p:nvPr/>
            </p:nvSpPr>
            <p:spPr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3" name="Google Shape;143;p57"/>
              <p:cNvSpPr/>
              <p:nvPr/>
            </p:nvSpPr>
            <p:spPr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4" name="Google Shape;144;p57"/>
              <p:cNvSpPr/>
              <p:nvPr/>
            </p:nvSpPr>
            <p:spPr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5" name="Google Shape;145;p57"/>
              <p:cNvSpPr/>
              <p:nvPr/>
            </p:nvSpPr>
            <p:spPr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6" name="Google Shape;146;p57"/>
              <p:cNvSpPr/>
              <p:nvPr/>
            </p:nvSpPr>
            <p:spPr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7" name="Google Shape;147;p57"/>
              <p:cNvSpPr/>
              <p:nvPr/>
            </p:nvSpPr>
            <p:spPr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8" name="Google Shape;148;p57"/>
              <p:cNvSpPr/>
              <p:nvPr/>
            </p:nvSpPr>
            <p:spPr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9" name="Google Shape;149;p57"/>
              <p:cNvSpPr/>
              <p:nvPr/>
            </p:nvSpPr>
            <p:spPr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0" name="Google Shape;150;p57"/>
              <p:cNvSpPr/>
              <p:nvPr/>
            </p:nvSpPr>
            <p:spPr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1" name="Google Shape;151;p57"/>
              <p:cNvSpPr/>
              <p:nvPr/>
            </p:nvSpPr>
            <p:spPr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2" name="Google Shape;152;p57"/>
              <p:cNvSpPr/>
              <p:nvPr/>
            </p:nvSpPr>
            <p:spPr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3" name="Google Shape;153;p57"/>
              <p:cNvSpPr/>
              <p:nvPr/>
            </p:nvSpPr>
            <p:spPr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4" name="Google Shape;154;p57"/>
              <p:cNvSpPr/>
              <p:nvPr/>
            </p:nvSpPr>
            <p:spPr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5" name="Google Shape;155;p57"/>
              <p:cNvSpPr/>
              <p:nvPr/>
            </p:nvSpPr>
            <p:spPr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6" name="Google Shape;156;p57"/>
              <p:cNvSpPr/>
              <p:nvPr/>
            </p:nvSpPr>
            <p:spPr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7" name="Google Shape;157;p57"/>
              <p:cNvSpPr/>
              <p:nvPr/>
            </p:nvSpPr>
            <p:spPr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8" name="Google Shape;158;p57"/>
              <p:cNvSpPr/>
              <p:nvPr/>
            </p:nvSpPr>
            <p:spPr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9" name="Google Shape;159;p57"/>
              <p:cNvSpPr/>
              <p:nvPr/>
            </p:nvSpPr>
            <p:spPr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0" name="Google Shape;160;p57"/>
              <p:cNvSpPr/>
              <p:nvPr/>
            </p:nvSpPr>
            <p:spPr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1" name="Google Shape;161;p57"/>
              <p:cNvSpPr/>
              <p:nvPr/>
            </p:nvSpPr>
            <p:spPr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2" name="Google Shape;162;p57"/>
              <p:cNvSpPr/>
              <p:nvPr/>
            </p:nvSpPr>
            <p:spPr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63" name="Google Shape;163;p57"/>
            <p:cNvSpPr/>
            <p:nvPr/>
          </p:nvSpPr>
          <p:spPr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4" name="Google Shape;164;p57"/>
            <p:cNvSpPr/>
            <p:nvPr/>
          </p:nvSpPr>
          <p:spPr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65" name="Google Shape;165;p57"/>
          <p:cNvSpPr/>
          <p:nvPr/>
        </p:nvSpPr>
        <p:spPr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57"/>
          <p:cNvSpPr txBox="1">
            <a:spLocks noGrp="1"/>
          </p:cNvSpPr>
          <p:nvPr>
            <p:ph type="ctrTitle"/>
          </p:nvPr>
        </p:nvSpPr>
        <p:spPr>
          <a:xfrm>
            <a:off x="779463" y="1096963"/>
            <a:ext cx="7678737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7"/>
          <p:cNvSpPr txBox="1">
            <a:spLocks noGrp="1"/>
          </p:cNvSpPr>
          <p:nvPr>
            <p:ph type="subTitle" idx="1"/>
          </p:nvPr>
        </p:nvSpPr>
        <p:spPr>
          <a:xfrm>
            <a:off x="4021138" y="2860675"/>
            <a:ext cx="4437062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40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5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90"/>
              <a:buFont typeface="Verdana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90"/>
              <a:buFont typeface="Verdana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90"/>
              <a:buFont typeface="Verdana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90"/>
              <a:buFont typeface="Verdana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90"/>
              <a:buFont typeface="Verdana"/>
              <a:buNone/>
              <a:defRPr sz="1400"/>
            </a:lvl9pPr>
          </a:lstStyle>
          <a:p>
            <a:endParaRPr/>
          </a:p>
        </p:txBody>
      </p:sp>
      <p:sp>
        <p:nvSpPr>
          <p:cNvPr id="174" name="Google Shape;174;p58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8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8"/>
          <p:cNvSpPr txBox="1">
            <a:spLocks noGrp="1"/>
          </p:cNvSpPr>
          <p:nvPr>
            <p:ph type="sldNum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■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4pPr>
            <a:lvl5pPr marL="2286000" lvl="4" indent="-336550" algn="l">
              <a:spcBef>
                <a:spcPts val="400"/>
              </a:spcBef>
              <a:spcAft>
                <a:spcPts val="0"/>
              </a:spcAft>
              <a:buSzPts val="1700"/>
              <a:buFont typeface="Verdana"/>
              <a:buChar char="•"/>
              <a:defRPr sz="2000"/>
            </a:lvl5pPr>
            <a:lvl6pPr marL="2743200" lvl="5" indent="-336550" algn="l">
              <a:spcBef>
                <a:spcPts val="400"/>
              </a:spcBef>
              <a:spcAft>
                <a:spcPts val="0"/>
              </a:spcAft>
              <a:buSzPts val="1700"/>
              <a:buFont typeface="Verdana"/>
              <a:buChar char="•"/>
              <a:defRPr sz="2000"/>
            </a:lvl6pPr>
            <a:lvl7pPr marL="3200400" lvl="6" indent="-336550" algn="l">
              <a:spcBef>
                <a:spcPts val="400"/>
              </a:spcBef>
              <a:spcAft>
                <a:spcPts val="0"/>
              </a:spcAft>
              <a:buSzPts val="1700"/>
              <a:buFont typeface="Verdana"/>
              <a:buChar char="•"/>
              <a:defRPr sz="2000"/>
            </a:lvl7pPr>
            <a:lvl8pPr marL="3657600" lvl="7" indent="-336550" algn="l">
              <a:spcBef>
                <a:spcPts val="400"/>
              </a:spcBef>
              <a:spcAft>
                <a:spcPts val="0"/>
              </a:spcAft>
              <a:buSzPts val="1700"/>
              <a:buFont typeface="Verdana"/>
              <a:buChar char="•"/>
              <a:defRPr sz="2000"/>
            </a:lvl8pPr>
            <a:lvl9pPr marL="4114800" lvl="8" indent="-336550" algn="l">
              <a:spcBef>
                <a:spcPts val="400"/>
              </a:spcBef>
              <a:spcAft>
                <a:spcPts val="0"/>
              </a:spcAft>
              <a:buSzPts val="1700"/>
              <a:buFont typeface="Verdana"/>
              <a:buChar char="•"/>
              <a:defRPr sz="2000"/>
            </a:lvl9pPr>
          </a:lstStyle>
          <a:p>
            <a:endParaRPr/>
          </a:p>
        </p:txBody>
      </p:sp>
      <p:sp>
        <p:nvSpPr>
          <p:cNvPr id="189" name="Google Shape;189;p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Verdan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65"/>
              <a:buFont typeface="Verdan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65"/>
              <a:buFont typeface="Verdan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65"/>
              <a:buFont typeface="Verdan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65"/>
              <a:buFont typeface="Verdan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65"/>
              <a:buFont typeface="Verdana"/>
              <a:buNone/>
              <a:defRPr sz="900"/>
            </a:lvl9pPr>
          </a:lstStyle>
          <a:p>
            <a:endParaRPr/>
          </a:p>
        </p:txBody>
      </p:sp>
      <p:sp>
        <p:nvSpPr>
          <p:cNvPr id="190" name="Google Shape;190;p60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0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60"/>
          <p:cNvSpPr txBox="1">
            <a:spLocks noGrp="1"/>
          </p:cNvSpPr>
          <p:nvPr>
            <p:ph type="sldNum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6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Verdan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65"/>
              <a:buFont typeface="Verdan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65"/>
              <a:buFont typeface="Verdan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65"/>
              <a:buFont typeface="Verdan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65"/>
              <a:buFont typeface="Verdan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65"/>
              <a:buFont typeface="Verdana"/>
              <a:buNone/>
              <a:defRPr sz="900"/>
            </a:lvl9pPr>
          </a:lstStyle>
          <a:p>
            <a:endParaRPr/>
          </a:p>
        </p:txBody>
      </p:sp>
      <p:sp>
        <p:nvSpPr>
          <p:cNvPr id="197" name="Google Shape;197;p61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1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61"/>
          <p:cNvSpPr txBox="1">
            <a:spLocks noGrp="1"/>
          </p:cNvSpPr>
          <p:nvPr>
            <p:ph type="sldNum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2"/>
          <p:cNvSpPr txBox="1"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2"/>
          <p:cNvSpPr txBox="1">
            <a:spLocks noGrp="1"/>
          </p:cNvSpPr>
          <p:nvPr>
            <p:ph type="body" idx="1"/>
          </p:nvPr>
        </p:nvSpPr>
        <p:spPr>
          <a:xfrm rot="5400000">
            <a:off x="2872582" y="-54768"/>
            <a:ext cx="4191000" cy="811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62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62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2"/>
          <p:cNvSpPr txBox="1">
            <a:spLocks noGrp="1"/>
          </p:cNvSpPr>
          <p:nvPr>
            <p:ph type="sldNum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3"/>
          <p:cNvSpPr txBox="1">
            <a:spLocks noGrp="1"/>
          </p:cNvSpPr>
          <p:nvPr>
            <p:ph type="title"/>
          </p:nvPr>
        </p:nvSpPr>
        <p:spPr>
          <a:xfrm rot="5400000">
            <a:off x="5062538" y="2124075"/>
            <a:ext cx="5903912" cy="203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3"/>
          <p:cNvSpPr txBox="1">
            <a:spLocks noGrp="1"/>
          </p:cNvSpPr>
          <p:nvPr>
            <p:ph type="body" idx="1"/>
          </p:nvPr>
        </p:nvSpPr>
        <p:spPr>
          <a:xfrm rot="5400000">
            <a:off x="904876" y="158751"/>
            <a:ext cx="5903912" cy="5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63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3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3"/>
          <p:cNvSpPr txBox="1">
            <a:spLocks noGrp="1"/>
          </p:cNvSpPr>
          <p:nvPr>
            <p:ph type="sldNum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30241" y="2247900"/>
            <a:ext cx="2109788" cy="46101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531292" y="1"/>
            <a:ext cx="2109788" cy="467251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8641146"/>
      </p:ext>
    </p:extLst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2"/>
          <p:cNvGrpSpPr/>
          <p:nvPr/>
        </p:nvGrpSpPr>
        <p:grpSpPr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" name="Google Shape;11;p52"/>
            <p:cNvSpPr/>
            <p:nvPr/>
          </p:nvSpPr>
          <p:spPr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" name="Google Shape;12;p52"/>
            <p:cNvSpPr/>
            <p:nvPr/>
          </p:nvSpPr>
          <p:spPr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" name="Google Shape;13;p52"/>
            <p:cNvSpPr/>
            <p:nvPr/>
          </p:nvSpPr>
          <p:spPr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" name="Google Shape;14;p52"/>
            <p:cNvSpPr/>
            <p:nvPr/>
          </p:nvSpPr>
          <p:spPr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" name="Google Shape;15;p52"/>
            <p:cNvSpPr/>
            <p:nvPr/>
          </p:nvSpPr>
          <p:spPr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" name="Google Shape;16;p52"/>
            <p:cNvSpPr/>
            <p:nvPr/>
          </p:nvSpPr>
          <p:spPr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" name="Google Shape;17;p52"/>
            <p:cNvSpPr/>
            <p:nvPr/>
          </p:nvSpPr>
          <p:spPr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" name="Google Shape;18;p52"/>
            <p:cNvSpPr/>
            <p:nvPr/>
          </p:nvSpPr>
          <p:spPr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" name="Google Shape;19;p52"/>
            <p:cNvSpPr/>
            <p:nvPr/>
          </p:nvSpPr>
          <p:spPr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" name="Google Shape;20;p52"/>
            <p:cNvSpPr/>
            <p:nvPr/>
          </p:nvSpPr>
          <p:spPr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" name="Google Shape;21;p52"/>
            <p:cNvSpPr/>
            <p:nvPr/>
          </p:nvSpPr>
          <p:spPr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" name="Google Shape;22;p52"/>
            <p:cNvSpPr/>
            <p:nvPr/>
          </p:nvSpPr>
          <p:spPr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" name="Google Shape;23;p52"/>
            <p:cNvSpPr/>
            <p:nvPr/>
          </p:nvSpPr>
          <p:spPr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" name="Google Shape;24;p52"/>
            <p:cNvSpPr/>
            <p:nvPr/>
          </p:nvSpPr>
          <p:spPr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" name="Google Shape;25;p52"/>
            <p:cNvSpPr/>
            <p:nvPr/>
          </p:nvSpPr>
          <p:spPr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" name="Google Shape;26;p52"/>
            <p:cNvSpPr/>
            <p:nvPr/>
          </p:nvSpPr>
          <p:spPr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" name="Google Shape;27;p52"/>
            <p:cNvSpPr/>
            <p:nvPr/>
          </p:nvSpPr>
          <p:spPr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" name="Google Shape;28;p52"/>
            <p:cNvSpPr/>
            <p:nvPr/>
          </p:nvSpPr>
          <p:spPr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" name="Google Shape;29;p52"/>
            <p:cNvSpPr/>
            <p:nvPr/>
          </p:nvSpPr>
          <p:spPr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" name="Google Shape;30;p52"/>
            <p:cNvSpPr/>
            <p:nvPr/>
          </p:nvSpPr>
          <p:spPr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" name="Google Shape;31;p52"/>
            <p:cNvSpPr/>
            <p:nvPr/>
          </p:nvSpPr>
          <p:spPr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" name="Google Shape;32;p52"/>
            <p:cNvSpPr/>
            <p:nvPr/>
          </p:nvSpPr>
          <p:spPr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" name="Google Shape;33;p52"/>
            <p:cNvSpPr/>
            <p:nvPr/>
          </p:nvSpPr>
          <p:spPr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" name="Google Shape;34;p52"/>
            <p:cNvSpPr/>
            <p:nvPr/>
          </p:nvSpPr>
          <p:spPr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" name="Google Shape;35;p52"/>
            <p:cNvSpPr/>
            <p:nvPr/>
          </p:nvSpPr>
          <p:spPr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" name="Google Shape;36;p52"/>
            <p:cNvSpPr/>
            <p:nvPr/>
          </p:nvSpPr>
          <p:spPr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Google Shape;37;p52"/>
            <p:cNvSpPr/>
            <p:nvPr/>
          </p:nvSpPr>
          <p:spPr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" name="Google Shape;38;p52"/>
            <p:cNvSpPr/>
            <p:nvPr/>
          </p:nvSpPr>
          <p:spPr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" name="Google Shape;39;p52"/>
            <p:cNvSpPr/>
            <p:nvPr/>
          </p:nvSpPr>
          <p:spPr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" name="Google Shape;40;p52"/>
            <p:cNvSpPr/>
            <p:nvPr/>
          </p:nvSpPr>
          <p:spPr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" name="Google Shape;41;p52"/>
            <p:cNvSpPr/>
            <p:nvPr/>
          </p:nvSpPr>
          <p:spPr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" name="Google Shape;42;p52"/>
            <p:cNvSpPr/>
            <p:nvPr/>
          </p:nvSpPr>
          <p:spPr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" name="Google Shape;43;p52"/>
            <p:cNvSpPr/>
            <p:nvPr/>
          </p:nvSpPr>
          <p:spPr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" name="Google Shape;44;p52"/>
            <p:cNvSpPr/>
            <p:nvPr/>
          </p:nvSpPr>
          <p:spPr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" name="Google Shape;45;p52"/>
            <p:cNvSpPr/>
            <p:nvPr/>
          </p:nvSpPr>
          <p:spPr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" name="Google Shape;46;p52"/>
            <p:cNvSpPr/>
            <p:nvPr/>
          </p:nvSpPr>
          <p:spPr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" name="Google Shape;47;p52"/>
            <p:cNvSpPr/>
            <p:nvPr/>
          </p:nvSpPr>
          <p:spPr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" name="Google Shape;48;p52"/>
            <p:cNvSpPr/>
            <p:nvPr/>
          </p:nvSpPr>
          <p:spPr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" name="Google Shape;49;p52"/>
            <p:cNvSpPr/>
            <p:nvPr/>
          </p:nvSpPr>
          <p:spPr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" name="Google Shape;50;p52"/>
            <p:cNvSpPr/>
            <p:nvPr/>
          </p:nvSpPr>
          <p:spPr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" name="Google Shape;51;p52"/>
            <p:cNvSpPr/>
            <p:nvPr/>
          </p:nvSpPr>
          <p:spPr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" name="Google Shape;52;p52"/>
            <p:cNvSpPr/>
            <p:nvPr/>
          </p:nvSpPr>
          <p:spPr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3" name="Google Shape;53;p52"/>
            <p:cNvSpPr/>
            <p:nvPr/>
          </p:nvSpPr>
          <p:spPr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" name="Google Shape;54;p52"/>
            <p:cNvSpPr/>
            <p:nvPr/>
          </p:nvSpPr>
          <p:spPr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" name="Google Shape;55;p52"/>
            <p:cNvSpPr/>
            <p:nvPr/>
          </p:nvSpPr>
          <p:spPr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" name="Google Shape;56;p52"/>
            <p:cNvSpPr/>
            <p:nvPr/>
          </p:nvSpPr>
          <p:spPr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Google Shape;57;p52"/>
            <p:cNvSpPr/>
            <p:nvPr/>
          </p:nvSpPr>
          <p:spPr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" name="Google Shape;58;p52"/>
            <p:cNvSpPr/>
            <p:nvPr/>
          </p:nvSpPr>
          <p:spPr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" name="Google Shape;59;p52"/>
            <p:cNvSpPr/>
            <p:nvPr/>
          </p:nvSpPr>
          <p:spPr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" name="Google Shape;60;p52"/>
            <p:cNvSpPr/>
            <p:nvPr/>
          </p:nvSpPr>
          <p:spPr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1" name="Google Shape;61;p52"/>
            <p:cNvSpPr/>
            <p:nvPr/>
          </p:nvSpPr>
          <p:spPr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2" name="Google Shape;62;p52"/>
            <p:cNvSpPr/>
            <p:nvPr/>
          </p:nvSpPr>
          <p:spPr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3" name="Google Shape;63;p52"/>
            <p:cNvSpPr/>
            <p:nvPr/>
          </p:nvSpPr>
          <p:spPr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4" name="Google Shape;64;p52"/>
            <p:cNvSpPr/>
            <p:nvPr/>
          </p:nvSpPr>
          <p:spPr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5" name="Google Shape;65;p52"/>
            <p:cNvSpPr/>
            <p:nvPr/>
          </p:nvSpPr>
          <p:spPr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" name="Google Shape;66;p52"/>
            <p:cNvSpPr/>
            <p:nvPr/>
          </p:nvSpPr>
          <p:spPr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" name="Google Shape;67;p52"/>
            <p:cNvSpPr/>
            <p:nvPr/>
          </p:nvSpPr>
          <p:spPr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" name="Google Shape;68;p52"/>
            <p:cNvSpPr/>
            <p:nvPr/>
          </p:nvSpPr>
          <p:spPr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" name="Google Shape;69;p52"/>
            <p:cNvSpPr/>
            <p:nvPr/>
          </p:nvSpPr>
          <p:spPr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" name="Google Shape;70;p52"/>
            <p:cNvSpPr/>
            <p:nvPr/>
          </p:nvSpPr>
          <p:spPr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1" name="Google Shape;71;p52"/>
            <p:cNvSpPr/>
            <p:nvPr/>
          </p:nvSpPr>
          <p:spPr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" name="Google Shape;72;p52"/>
            <p:cNvSpPr/>
            <p:nvPr/>
          </p:nvSpPr>
          <p:spPr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body" idx="1"/>
          </p:nvPr>
        </p:nvSpPr>
        <p:spPr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96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6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6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6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6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sldNum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wisstopo.admin.ch/en/knowledge-facts/surveying-geodesy/permanent-networks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lvl="0" algn="ctr"/>
            <a:r>
              <a:rPr lang="en-US" sz="2400" dirty="0"/>
              <a:t>UN GGIM Africa Workshop on geospatial value and integration - Geospatial e-learning webinar</a:t>
            </a:r>
            <a:br>
              <a:rPr lang="en-US" sz="2400" dirty="0"/>
            </a:br>
            <a:r>
              <a:rPr lang="en-US" sz="2400" dirty="0">
                <a:solidFill>
                  <a:srgbClr val="002060"/>
                </a:solidFill>
              </a:rPr>
              <a:t>Sustainably financing IGIF-based SDIs</a:t>
            </a:r>
            <a:br>
              <a:rPr lang="en-US" sz="2400" dirty="0"/>
            </a:br>
            <a:r>
              <a:rPr lang="en-US" sz="2400" dirty="0"/>
              <a:t>Tuesday 15th August</a:t>
            </a:r>
            <a:br>
              <a:rPr lang="fr-FR" sz="1800" dirty="0"/>
            </a:br>
            <a:endParaRPr sz="1800" b="1">
              <a:solidFill>
                <a:schemeClr val="dk1"/>
              </a:solidFill>
            </a:endParaRPr>
          </a:p>
        </p:txBody>
      </p:sp>
      <p:sp>
        <p:nvSpPr>
          <p:cNvPr id="217" name="Google Shape;217;p1"/>
          <p:cNvSpPr txBox="1">
            <a:spLocks noGrp="1"/>
          </p:cNvSpPr>
          <p:nvPr>
            <p:ph type="sldNum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sp>
        <p:nvSpPr>
          <p:cNvPr id="218" name="Google Shape;218;p1"/>
          <p:cNvSpPr txBox="1">
            <a:spLocks noGrp="1"/>
          </p:cNvSpPr>
          <p:nvPr>
            <p:ph type="body" idx="1"/>
          </p:nvPr>
        </p:nvSpPr>
        <p:spPr>
          <a:xfrm>
            <a:off x="0" y="1723869"/>
            <a:ext cx="9144000" cy="437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2400"/>
              <a:buNone/>
            </a:pPr>
            <a:br>
              <a:rPr lang="fr-FR" sz="2400" dirty="0"/>
            </a:br>
            <a:r>
              <a:rPr lang="en-US" sz="2400" b="1" dirty="0">
                <a:solidFill>
                  <a:srgbClr val="002060"/>
                </a:solidFill>
              </a:rPr>
              <a:t>“Business model options for sustainably financing IGIF Investment”  </a:t>
            </a:r>
          </a:p>
          <a:p>
            <a:pPr marL="342900" lvl="0" indent="-342900" algn="ctr">
              <a:spcBef>
                <a:spcPts val="400"/>
              </a:spcBef>
              <a:buSzPts val="1500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342900" lvl="0" indent="-342900" algn="ctr">
              <a:spcBef>
                <a:spcPts val="400"/>
              </a:spcBef>
              <a:buSzPts val="1500"/>
              <a:buNone/>
            </a:pPr>
            <a:r>
              <a:rPr lang="en-US" sz="2400" b="1" dirty="0">
                <a:solidFill>
                  <a:srgbClr val="002060"/>
                </a:solidFill>
              </a:rPr>
              <a:t>Looking at national geospatial information infrastructures Morocco</a:t>
            </a:r>
          </a:p>
          <a:p>
            <a:pPr marL="342900" lvl="0" indent="-342900" algn="ctr">
              <a:spcBef>
                <a:spcPts val="400"/>
              </a:spcBef>
              <a:buSzPts val="1500"/>
              <a:buNone/>
            </a:pPr>
            <a:endParaRPr sz="2400" b="1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fr-FR" sz="2000" b="1" dirty="0"/>
              <a:t>Mohamed </a:t>
            </a:r>
            <a:r>
              <a:rPr lang="fr-FR" sz="2000" b="1" dirty="0" err="1"/>
              <a:t>Timoulali</a:t>
            </a:r>
            <a:r>
              <a:rPr lang="fr-FR" sz="2000" b="1" dirty="0"/>
              <a:t> </a:t>
            </a:r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66842"/>
            <a:ext cx="9034463" cy="584735"/>
          </a:xfrm>
        </p:spPr>
        <p:txBody>
          <a:bodyPr/>
          <a:lstStyle/>
          <a:p>
            <a:pPr algn="ctr"/>
            <a:r>
              <a:rPr lang="fr-FR" sz="3200" b="1" dirty="0" err="1">
                <a:solidFill>
                  <a:srgbClr val="C00000"/>
                </a:solidFill>
              </a:rPr>
              <a:t>Actual</a:t>
            </a:r>
            <a:r>
              <a:rPr lang="fr-FR" sz="3200" b="1" dirty="0">
                <a:solidFill>
                  <a:srgbClr val="C00000"/>
                </a:solidFill>
              </a:rPr>
              <a:t> Business </a:t>
            </a:r>
            <a:r>
              <a:rPr lang="fr-FR" sz="3200" b="1" dirty="0" err="1">
                <a:solidFill>
                  <a:srgbClr val="C00000"/>
                </a:solidFill>
              </a:rPr>
              <a:t>Models</a:t>
            </a:r>
            <a:endParaRPr lang="fr-FR" sz="32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693889"/>
            <a:ext cx="9023350" cy="5164111"/>
          </a:xfrm>
        </p:spPr>
        <p:txBody>
          <a:bodyPr/>
          <a:lstStyle/>
          <a:p>
            <a:pPr algn="ctr">
              <a:buNone/>
            </a:pPr>
            <a:r>
              <a:rPr lang="fr-FR" dirty="0" err="1">
                <a:solidFill>
                  <a:srgbClr val="002060"/>
                </a:solidFill>
              </a:rPr>
              <a:t>Partnership</a:t>
            </a:r>
            <a:r>
              <a:rPr lang="fr-FR" dirty="0">
                <a:solidFill>
                  <a:srgbClr val="002060"/>
                </a:solidFill>
              </a:rPr>
              <a:t> and Consultations</a:t>
            </a:r>
          </a:p>
          <a:p>
            <a:pPr algn="ctr">
              <a:buNone/>
            </a:pPr>
            <a:r>
              <a:rPr lang="fr-FR" dirty="0" err="1"/>
              <a:t>Reached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limits</a:t>
            </a:r>
            <a:r>
              <a:rPr lang="fr-FR" dirty="0"/>
              <a:t> due the Evolution of the </a:t>
            </a:r>
            <a:r>
              <a:rPr lang="fr-FR" dirty="0" err="1"/>
              <a:t>Technology</a:t>
            </a:r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Example</a:t>
            </a:r>
            <a:r>
              <a:rPr lang="fr-FR" dirty="0">
                <a:solidFill>
                  <a:srgbClr val="FF0000"/>
                </a:solidFill>
              </a:rPr>
              <a:t> </a:t>
            </a:r>
            <a:endParaRPr lang="fr-FR" dirty="0"/>
          </a:p>
          <a:p>
            <a:pPr algn="ctr">
              <a:buNone/>
            </a:pPr>
            <a:r>
              <a:rPr lang="fr-FR" dirty="0">
                <a:solidFill>
                  <a:srgbClr val="002060"/>
                </a:solidFill>
              </a:rPr>
              <a:t>GNSS </a:t>
            </a:r>
            <a:r>
              <a:rPr lang="fr-FR">
                <a:solidFill>
                  <a:srgbClr val="002060"/>
                </a:solidFill>
              </a:rPr>
              <a:t>CORS networks</a:t>
            </a:r>
            <a:endParaRPr lang="fr-FR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fr-FR" sz="2400" dirty="0">
                <a:solidFill>
                  <a:srgbClr val="FF0000"/>
                </a:solidFill>
              </a:rPr>
              <a:t>(Case in justice 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fr-FR"/>
          </a:p>
        </p:txBody>
      </p:sp>
      <p:pic>
        <p:nvPicPr>
          <p:cNvPr id="1026" name="Picture 2" descr="C:\Users\HP\Desktop\Business Model\images\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260" y="5032947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39844"/>
            <a:ext cx="9144000" cy="584735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Urgent </a:t>
            </a:r>
            <a:r>
              <a:rPr lang="fr-FR" sz="3200" b="1" dirty="0" err="1">
                <a:solidFill>
                  <a:srgbClr val="C00000"/>
                </a:solidFill>
              </a:rPr>
              <a:t>need</a:t>
            </a:r>
            <a:r>
              <a:rPr lang="fr-FR" sz="3200" b="1" dirty="0">
                <a:solidFill>
                  <a:srgbClr val="C00000"/>
                </a:solidFill>
              </a:rPr>
              <a:t> for new Business </a:t>
            </a:r>
            <a:r>
              <a:rPr lang="fr-FR" sz="3200" b="1" dirty="0" err="1">
                <a:solidFill>
                  <a:srgbClr val="C00000"/>
                </a:solidFill>
              </a:rPr>
              <a:t>Models</a:t>
            </a:r>
            <a:r>
              <a:rPr lang="fr-FR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fr-FR" u="sng" dirty="0">
              <a:hlinkClick r:id="rId2"/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fr-FR"/>
          </a:p>
        </p:txBody>
      </p:sp>
      <p:pic>
        <p:nvPicPr>
          <p:cNvPr id="6" name="Picture 2" descr="C:\Users\HP\Desktop\Business Model\images\16902726906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4341"/>
            <a:ext cx="9144000" cy="5325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ZoneTexte 6"/>
          <p:cNvSpPr txBox="1"/>
          <p:nvPr/>
        </p:nvSpPr>
        <p:spPr>
          <a:xfrm>
            <a:off x="7555042" y="5876144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GW Consulting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21872"/>
            <a:ext cx="9034463" cy="584735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The national </a:t>
            </a:r>
            <a:r>
              <a:rPr lang="fr-FR" sz="3200" b="1" dirty="0" err="1">
                <a:solidFill>
                  <a:srgbClr val="C00000"/>
                </a:solidFill>
              </a:rPr>
              <a:t>context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2813" y="1905000"/>
            <a:ext cx="8110537" cy="4525780"/>
          </a:xfrm>
        </p:spPr>
        <p:txBody>
          <a:bodyPr/>
          <a:lstStyle/>
          <a:p>
            <a:r>
              <a:rPr lang="fr-FR" sz="2800" dirty="0">
                <a:solidFill>
                  <a:srgbClr val="002060"/>
                </a:solidFill>
              </a:rPr>
              <a:t>New </a:t>
            </a:r>
            <a:r>
              <a:rPr lang="fr-FR" sz="2800" dirty="0" err="1">
                <a:solidFill>
                  <a:srgbClr val="002060"/>
                </a:solidFill>
              </a:rPr>
              <a:t>Development</a:t>
            </a:r>
            <a:r>
              <a:rPr lang="fr-FR" sz="2800" dirty="0">
                <a:solidFill>
                  <a:srgbClr val="002060"/>
                </a:solidFill>
              </a:rPr>
              <a:t> Model</a:t>
            </a:r>
          </a:p>
          <a:p>
            <a:r>
              <a:rPr lang="fr-FR" sz="2800" dirty="0" err="1">
                <a:solidFill>
                  <a:srgbClr val="002060"/>
                </a:solidFill>
              </a:rPr>
              <a:t>Invesment</a:t>
            </a:r>
            <a:r>
              <a:rPr lang="fr-FR" sz="2800" dirty="0">
                <a:solidFill>
                  <a:srgbClr val="002060"/>
                </a:solidFill>
              </a:rPr>
              <a:t> charter</a:t>
            </a:r>
          </a:p>
          <a:p>
            <a:r>
              <a:rPr lang="fr-FR" sz="2800" dirty="0">
                <a:solidFill>
                  <a:srgbClr val="002060"/>
                </a:solidFill>
              </a:rPr>
              <a:t>National </a:t>
            </a:r>
            <a:r>
              <a:rPr lang="fr-FR" sz="2800" dirty="0" err="1">
                <a:solidFill>
                  <a:srgbClr val="002060"/>
                </a:solidFill>
              </a:rPr>
              <a:t>Strategies</a:t>
            </a:r>
            <a:r>
              <a:rPr lang="fr-FR" sz="2800" dirty="0">
                <a:solidFill>
                  <a:srgbClr val="002060"/>
                </a:solidFill>
              </a:rPr>
              <a:t>: </a:t>
            </a:r>
          </a:p>
          <a:p>
            <a:pPr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800" dirty="0">
                <a:solidFill>
                  <a:schemeClr val="tx1"/>
                </a:solidFill>
              </a:rPr>
              <a:t>      </a:t>
            </a:r>
            <a:r>
              <a:rPr lang="fr-FR" sz="2800" dirty="0" err="1">
                <a:solidFill>
                  <a:schemeClr val="tx1"/>
                </a:solidFill>
              </a:rPr>
              <a:t>Sustainable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Development</a:t>
            </a:r>
            <a:r>
              <a:rPr lang="fr-FR" sz="2800" dirty="0">
                <a:solidFill>
                  <a:schemeClr val="tx1"/>
                </a:solidFill>
              </a:rPr>
              <a:t>, </a:t>
            </a:r>
          </a:p>
          <a:p>
            <a:pPr>
              <a:buNone/>
            </a:pPr>
            <a:r>
              <a:rPr lang="fr-FR" sz="2800" dirty="0">
                <a:solidFill>
                  <a:schemeClr val="tx1"/>
                </a:solidFill>
              </a:rPr>
              <a:t>      Digital Transformation,  </a:t>
            </a:r>
          </a:p>
          <a:p>
            <a:pPr>
              <a:buNone/>
            </a:pPr>
            <a:r>
              <a:rPr lang="fr-FR" sz="2800" dirty="0">
                <a:solidFill>
                  <a:schemeClr val="tx1"/>
                </a:solidFill>
              </a:rPr>
              <a:t>      </a:t>
            </a:r>
            <a:r>
              <a:rPr lang="fr-FR" sz="2800" dirty="0" err="1">
                <a:solidFill>
                  <a:schemeClr val="tx1"/>
                </a:solidFill>
              </a:rPr>
              <a:t>Territory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Development</a:t>
            </a:r>
            <a:r>
              <a:rPr lang="fr-FR" sz="2800" dirty="0">
                <a:solidFill>
                  <a:schemeClr val="tx1"/>
                </a:solidFill>
              </a:rPr>
              <a:t>…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9882"/>
            <a:ext cx="9034463" cy="1200288"/>
          </a:xfrm>
        </p:spPr>
        <p:txBody>
          <a:bodyPr/>
          <a:lstStyle/>
          <a:p>
            <a:pPr algn="ctr"/>
            <a:r>
              <a:rPr lang="fr-FR" sz="3600" b="1" dirty="0" err="1">
                <a:solidFill>
                  <a:srgbClr val="C00000"/>
                </a:solidFill>
              </a:rPr>
              <a:t>Improve</a:t>
            </a:r>
            <a:r>
              <a:rPr lang="fr-FR" sz="3600" b="1" dirty="0">
                <a:solidFill>
                  <a:srgbClr val="C00000"/>
                </a:solidFill>
              </a:rPr>
              <a:t> </a:t>
            </a:r>
            <a:r>
              <a:rPr lang="fr-FR" sz="3600" b="1" dirty="0" err="1">
                <a:solidFill>
                  <a:srgbClr val="C00000"/>
                </a:solidFill>
              </a:rPr>
              <a:t>Collaboaration</a:t>
            </a:r>
            <a:r>
              <a:rPr lang="fr-FR" sz="3600" b="1" dirty="0">
                <a:solidFill>
                  <a:srgbClr val="C00000"/>
                </a:solidFill>
              </a:rPr>
              <a:t> </a:t>
            </a:r>
            <a:r>
              <a:rPr lang="fr-FR" sz="3600" b="1" dirty="0" err="1">
                <a:solidFill>
                  <a:srgbClr val="C00000"/>
                </a:solidFill>
              </a:rPr>
              <a:t>within</a:t>
            </a:r>
            <a:r>
              <a:rPr lang="fr-FR" sz="3600" b="1" dirty="0">
                <a:solidFill>
                  <a:srgbClr val="C00000"/>
                </a:solidFill>
              </a:rPr>
              <a:t> the  </a:t>
            </a:r>
            <a:r>
              <a:rPr lang="fr-FR" sz="3600" b="1" dirty="0" err="1">
                <a:solidFill>
                  <a:srgbClr val="C00000"/>
                </a:solidFill>
              </a:rPr>
              <a:t>Geospatial</a:t>
            </a:r>
            <a:r>
              <a:rPr lang="fr-FR" sz="3600" b="1" dirty="0">
                <a:solidFill>
                  <a:srgbClr val="C00000"/>
                </a:solidFill>
              </a:rPr>
              <a:t>  </a:t>
            </a:r>
            <a:r>
              <a:rPr lang="fr-FR" sz="3600" b="1" dirty="0" err="1">
                <a:solidFill>
                  <a:srgbClr val="C00000"/>
                </a:solidFill>
              </a:rPr>
              <a:t>Ecosystyem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678898"/>
            <a:ext cx="9144000" cy="4729396"/>
          </a:xfrm>
        </p:spPr>
        <p:txBody>
          <a:bodyPr/>
          <a:lstStyle/>
          <a:p>
            <a:pPr algn="ctr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2800" b="1" dirty="0" err="1">
                <a:solidFill>
                  <a:srgbClr val="002060"/>
                </a:solidFill>
              </a:rPr>
              <a:t>Develop</a:t>
            </a:r>
            <a:r>
              <a:rPr lang="fr-FR" sz="2800" b="1" dirty="0">
                <a:solidFill>
                  <a:srgbClr val="002060"/>
                </a:solidFill>
              </a:rPr>
              <a:t> IGIF Country Action Plan</a:t>
            </a:r>
          </a:p>
          <a:p>
            <a:pPr algn="ctr">
              <a:buNone/>
            </a:pPr>
            <a:r>
              <a:rPr lang="fr-FR" sz="2800" b="1" i="1" dirty="0">
                <a:solidFill>
                  <a:srgbClr val="002060"/>
                </a:solidFill>
              </a:rPr>
              <a:t>   </a:t>
            </a:r>
            <a:r>
              <a:rPr lang="fr-FR" sz="2400" b="1" i="1" dirty="0">
                <a:solidFill>
                  <a:srgbClr val="002060"/>
                </a:solidFill>
              </a:rPr>
              <a:t>Inclusion and participation of all </a:t>
            </a:r>
            <a:r>
              <a:rPr lang="fr-FR" sz="2400" b="1" i="1" dirty="0" err="1">
                <a:solidFill>
                  <a:srgbClr val="002060"/>
                </a:solidFill>
              </a:rPr>
              <a:t>Stakeholders</a:t>
            </a:r>
            <a:endParaRPr lang="fr-FR" sz="2400" b="1" i="1" dirty="0">
              <a:solidFill>
                <a:srgbClr val="002060"/>
              </a:solidFill>
            </a:endParaRPr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800" dirty="0">
                <a:solidFill>
                  <a:schemeClr val="tx1"/>
                </a:solidFill>
              </a:rPr>
              <a:t>     - </a:t>
            </a:r>
            <a:r>
              <a:rPr lang="fr-FR" sz="2800" i="1" dirty="0" err="1"/>
              <a:t>Evaluate</a:t>
            </a:r>
            <a:r>
              <a:rPr lang="fr-FR" sz="2800" i="1" dirty="0"/>
              <a:t> the </a:t>
            </a:r>
            <a:r>
              <a:rPr lang="fr-FR" sz="2800" i="1" dirty="0" err="1"/>
              <a:t>actual</a:t>
            </a:r>
            <a:r>
              <a:rPr lang="fr-FR" sz="2800" i="1" dirty="0"/>
              <a:t> PPP </a:t>
            </a:r>
          </a:p>
          <a:p>
            <a:pPr>
              <a:buNone/>
            </a:pPr>
            <a:r>
              <a:rPr lang="fr-FR" sz="2800" i="1" dirty="0"/>
              <a:t>     - </a:t>
            </a:r>
            <a:r>
              <a:rPr lang="fr-FR" sz="2800" i="1" dirty="0" err="1"/>
              <a:t>Identify</a:t>
            </a:r>
            <a:r>
              <a:rPr lang="fr-FR" sz="2800" i="1" dirty="0"/>
              <a:t> new</a:t>
            </a:r>
            <a:r>
              <a:rPr lang="fr-FR" sz="2800" dirty="0"/>
              <a:t> Business </a:t>
            </a:r>
            <a:r>
              <a:rPr lang="fr-FR" sz="2800" dirty="0" err="1"/>
              <a:t>models</a:t>
            </a:r>
            <a:endParaRPr lang="fr-FR" sz="2800" dirty="0"/>
          </a:p>
          <a:p>
            <a:pPr>
              <a:buNone/>
            </a:pPr>
            <a:r>
              <a:rPr lang="fr-FR" sz="2800" dirty="0">
                <a:solidFill>
                  <a:schemeClr val="tx1"/>
                </a:solidFill>
              </a:rPr>
              <a:t>     - </a:t>
            </a:r>
            <a:r>
              <a:rPr lang="fr-FR" sz="2800" dirty="0" err="1">
                <a:solidFill>
                  <a:srgbClr val="002060"/>
                </a:solidFill>
              </a:rPr>
              <a:t>Review</a:t>
            </a:r>
            <a:r>
              <a:rPr lang="fr-FR" sz="2800" dirty="0">
                <a:solidFill>
                  <a:srgbClr val="002060"/>
                </a:solidFill>
              </a:rPr>
              <a:t> the National Land </a:t>
            </a:r>
            <a:r>
              <a:rPr lang="fr-FR" sz="2800" dirty="0" err="1">
                <a:solidFill>
                  <a:srgbClr val="002060"/>
                </a:solidFill>
              </a:rPr>
              <a:t>Strategy</a:t>
            </a:r>
            <a:endParaRPr lang="fr-FR" sz="28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2800" dirty="0">
                <a:solidFill>
                  <a:srgbClr val="002060"/>
                </a:solidFill>
              </a:rPr>
              <a:t>     - </a:t>
            </a:r>
            <a:r>
              <a:rPr lang="fr-FR" sz="2800" dirty="0" err="1">
                <a:solidFill>
                  <a:srgbClr val="002060"/>
                </a:solidFill>
              </a:rPr>
              <a:t>Formulate</a:t>
            </a:r>
            <a:r>
              <a:rPr lang="fr-FR" sz="2800" dirty="0">
                <a:solidFill>
                  <a:srgbClr val="002060"/>
                </a:solidFill>
              </a:rPr>
              <a:t> a National </a:t>
            </a:r>
            <a:r>
              <a:rPr lang="fr-FR" sz="2800" dirty="0" err="1">
                <a:solidFill>
                  <a:srgbClr val="002060"/>
                </a:solidFill>
              </a:rPr>
              <a:t>Geospatial</a:t>
            </a:r>
            <a:r>
              <a:rPr lang="fr-FR" sz="2800" dirty="0">
                <a:solidFill>
                  <a:srgbClr val="002060"/>
                </a:solidFill>
              </a:rPr>
              <a:t> </a:t>
            </a:r>
            <a:r>
              <a:rPr lang="fr-FR" sz="2800" dirty="0" err="1">
                <a:solidFill>
                  <a:srgbClr val="002060"/>
                </a:solidFill>
              </a:rPr>
              <a:t>Strategy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1"/>
          <p:cNvSpPr txBox="1">
            <a:spLocks noGrp="1"/>
          </p:cNvSpPr>
          <p:nvPr>
            <p:ph type="sldNum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556" name="Google Shape;556;p51"/>
          <p:cNvSpPr/>
          <p:nvPr/>
        </p:nvSpPr>
        <p:spPr>
          <a:xfrm>
            <a:off x="0" y="1000108"/>
            <a:ext cx="9144000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264C"/>
                </a:solidFill>
                <a:latin typeface="Verdana"/>
                <a:ea typeface="Verdana"/>
                <a:cs typeface="Verdana"/>
                <a:sym typeface="Verdana"/>
              </a:rPr>
              <a:t>Mohamed Timoulali</a:t>
            </a:r>
            <a:endParaRPr sz="2400" b="1">
              <a:solidFill>
                <a:srgbClr val="00264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64C"/>
              </a:buClr>
              <a:buSzPts val="2000"/>
              <a:buFont typeface="Noto Sans Symbols"/>
              <a:buNone/>
            </a:pPr>
            <a:r>
              <a:rPr lang="fr-FR" sz="2000" b="1">
                <a:solidFill>
                  <a:srgbClr val="00264C"/>
                </a:solidFill>
                <a:latin typeface="Verdana"/>
                <a:ea typeface="Verdana"/>
                <a:cs typeface="Verdana"/>
                <a:sym typeface="Verdana"/>
              </a:rPr>
              <a:t>GTOPIC sarl</a:t>
            </a:r>
            <a:endParaRPr sz="2000" b="1">
              <a:solidFill>
                <a:srgbClr val="00264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0A82F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2400">
                <a:solidFill>
                  <a:srgbClr val="0A82FE"/>
                </a:solidFill>
                <a:latin typeface="Verdana"/>
                <a:ea typeface="Verdana"/>
                <a:cs typeface="Verdana"/>
                <a:sym typeface="Verdana"/>
              </a:rPr>
              <a:t>email: mtimoulali@gtopic.net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0A82FE"/>
                </a:solidFill>
                <a:latin typeface="Verdana"/>
                <a:ea typeface="Verdana"/>
                <a:cs typeface="Verdana"/>
                <a:sym typeface="Verdana"/>
              </a:rPr>
              <a:t>           </a:t>
            </a:r>
            <a:endParaRPr sz="2400">
              <a:solidFill>
                <a:srgbClr val="5BAD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Tel: 212 537 264602  Fax: 212 537 264602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GSM: 0661165545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https://gtopic.net/blog/</a:t>
            </a:r>
            <a:endParaRPr sz="24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 txBox="1">
            <a:spLocks noGrp="1"/>
          </p:cNvSpPr>
          <p:nvPr>
            <p:ph type="sldNum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288" name="Google Shape;2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69233"/>
            <a:ext cx="9144000" cy="5093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0" y="2998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Frameworks</a:t>
            </a:r>
            <a:r>
              <a:rPr lang="fr-FR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Guidelines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37" y="0"/>
            <a:ext cx="9034463" cy="584735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The National </a:t>
            </a:r>
            <a:r>
              <a:rPr lang="fr-FR" sz="3200" b="1" dirty="0" err="1">
                <a:solidFill>
                  <a:srgbClr val="C00000"/>
                </a:solidFill>
              </a:rPr>
              <a:t>Geospatial</a:t>
            </a:r>
            <a:r>
              <a:rPr lang="fr-FR" sz="3200" b="1" dirty="0">
                <a:solidFill>
                  <a:srgbClr val="C00000"/>
                </a:solidFill>
              </a:rPr>
              <a:t>  </a:t>
            </a:r>
            <a:r>
              <a:rPr lang="fr-FR" sz="3200" b="1" dirty="0" err="1">
                <a:solidFill>
                  <a:srgbClr val="C00000"/>
                </a:solidFill>
              </a:rPr>
              <a:t>Ecosystem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NELGA-NA</a:t>
            </a:r>
          </a:p>
        </p:txBody>
      </p:sp>
      <p:pic>
        <p:nvPicPr>
          <p:cNvPr id="1026" name="Picture 2" descr="C:\Users\HP\Desktop\Business Model\images\Acteurs-Foncier_Maro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9381"/>
            <a:ext cx="9143999" cy="569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31175"/>
          </a:xfrm>
        </p:spPr>
        <p:txBody>
          <a:bodyPr/>
          <a:lstStyle/>
          <a:p>
            <a:pPr algn="ctr"/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3200" b="1" dirty="0">
                <a:solidFill>
                  <a:srgbClr val="C00000"/>
                </a:solidFill>
              </a:rPr>
              <a:t>The </a:t>
            </a:r>
            <a:r>
              <a:rPr lang="fr-FR" sz="3200" b="1" dirty="0" err="1">
                <a:solidFill>
                  <a:srgbClr val="C00000"/>
                </a:solidFill>
              </a:rPr>
              <a:t>Legal</a:t>
            </a:r>
            <a:r>
              <a:rPr lang="fr-FR" sz="3200" b="1" dirty="0">
                <a:solidFill>
                  <a:srgbClr val="C00000"/>
                </a:solidFill>
              </a:rPr>
              <a:t> Framework</a:t>
            </a:r>
            <a:br>
              <a:rPr lang="fr-FR" sz="4000" b="1" dirty="0">
                <a:solidFill>
                  <a:srgbClr val="C00000"/>
                </a:solidFill>
              </a:rPr>
            </a:b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528997"/>
            <a:ext cx="9144000" cy="4796852"/>
          </a:xfrm>
        </p:spPr>
        <p:txBody>
          <a:bodyPr/>
          <a:lstStyle/>
          <a:p>
            <a:endParaRPr lang="fr-FR" sz="2000" b="1" dirty="0"/>
          </a:p>
          <a:p>
            <a:pPr algn="ctr">
              <a:buNone/>
            </a:pPr>
            <a:r>
              <a:rPr lang="fr-FR" sz="2000" b="1" dirty="0">
                <a:solidFill>
                  <a:srgbClr val="FF0000"/>
                </a:solidFill>
              </a:rPr>
              <a:t>ANCFCC</a:t>
            </a:r>
          </a:p>
          <a:p>
            <a:r>
              <a:rPr lang="fr-FR" sz="2000" b="1" dirty="0"/>
              <a:t>Dahir n° 1-02-125 du 1er </a:t>
            </a:r>
            <a:r>
              <a:rPr lang="fr-FR" sz="2000" b="1" dirty="0" err="1"/>
              <a:t>rabii</a:t>
            </a:r>
            <a:r>
              <a:rPr lang="fr-FR" sz="2000" b="1" dirty="0"/>
              <a:t> Il 1423 (13 juin 2002)</a:t>
            </a:r>
          </a:p>
          <a:p>
            <a:pPr>
              <a:buNone/>
            </a:pPr>
            <a:r>
              <a:rPr lang="fr-FR" sz="2000" b="1" dirty="0"/>
              <a:t>    portant promulgation de la loi n° 58-00 portant création de l’Agence nationale de la conservation foncière, du cadastre et de la cartographie (A.N.C.F.C.C)</a:t>
            </a:r>
          </a:p>
          <a:p>
            <a:pPr>
              <a:buNone/>
            </a:pPr>
            <a:endParaRPr lang="fr-FR" sz="2000" b="1" dirty="0"/>
          </a:p>
          <a:p>
            <a:pPr algn="ctr">
              <a:buNone/>
            </a:pPr>
            <a:r>
              <a:rPr lang="fr-FR" sz="2000" b="1" dirty="0">
                <a:solidFill>
                  <a:srgbClr val="FF0000"/>
                </a:solidFill>
              </a:rPr>
              <a:t>ONIGT</a:t>
            </a:r>
            <a:endParaRPr lang="fr-FR" sz="2000" b="1" dirty="0"/>
          </a:p>
          <a:p>
            <a:r>
              <a:rPr lang="fr-FR" sz="2000" b="1" dirty="0"/>
              <a:t>Loi n° 30-93 relative à l'exercice de la profession d'ingénieur géomètre topographe et instituant l'Ordre national des ingénieurs géomètres topographes</a:t>
            </a:r>
          </a:p>
          <a:p>
            <a:pPr>
              <a:buNone/>
            </a:pPr>
            <a:r>
              <a:rPr lang="fr-FR" sz="2000" b="1" dirty="0"/>
              <a:t>    promulguée par le Dahir n° 1-94-126 du 14 ramadan 1414 (25 Février 1994) 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2088"/>
            <a:ext cx="9034463" cy="1323399"/>
          </a:xfrm>
        </p:spPr>
        <p:txBody>
          <a:bodyPr/>
          <a:lstStyle/>
          <a:p>
            <a:pPr algn="ctr"/>
            <a:r>
              <a:rPr lang="fr-FR" sz="3600" b="1" dirty="0">
                <a:solidFill>
                  <a:srgbClr val="C00000"/>
                </a:solidFill>
              </a:rPr>
              <a:t>Land </a:t>
            </a:r>
            <a:r>
              <a:rPr lang="fr-FR" sz="3600" b="1" dirty="0" err="1">
                <a:solidFill>
                  <a:srgbClr val="C00000"/>
                </a:solidFill>
              </a:rPr>
              <a:t>Registry</a:t>
            </a:r>
            <a:r>
              <a:rPr lang="fr-FR" sz="3600" b="1" dirty="0">
                <a:solidFill>
                  <a:srgbClr val="C00000"/>
                </a:solidFill>
              </a:rPr>
              <a:t>, Cadastre, </a:t>
            </a:r>
            <a:r>
              <a:rPr lang="fr-FR" sz="3600" b="1" dirty="0" err="1">
                <a:solidFill>
                  <a:srgbClr val="C00000"/>
                </a:solidFill>
              </a:rPr>
              <a:t>Mapping</a:t>
            </a:r>
            <a:br>
              <a:rPr lang="fr-FR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fr-FR"/>
          </a:p>
        </p:txBody>
      </p:sp>
      <p:pic>
        <p:nvPicPr>
          <p:cNvPr id="5" name="Picture 4" descr="C:\Users\HP\Desktop\Business Model\images\press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9132"/>
            <a:ext cx="9144000" cy="4696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26803"/>
            <a:ext cx="9144000" cy="584735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Public  </a:t>
            </a:r>
            <a:r>
              <a:rPr lang="fr-FR" sz="3200" b="1" dirty="0" err="1">
                <a:solidFill>
                  <a:srgbClr val="C00000"/>
                </a:solidFill>
              </a:rPr>
              <a:t>Private</a:t>
            </a:r>
            <a:r>
              <a:rPr lang="fr-FR" sz="3200" b="1" dirty="0">
                <a:solidFill>
                  <a:srgbClr val="C00000"/>
                </a:solidFill>
              </a:rPr>
              <a:t> </a:t>
            </a:r>
            <a:r>
              <a:rPr lang="fr-FR" sz="3200" b="1" dirty="0" err="1">
                <a:solidFill>
                  <a:srgbClr val="C00000"/>
                </a:solidFill>
              </a:rPr>
              <a:t>Partnership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708879"/>
            <a:ext cx="9144000" cy="4781861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     </a:t>
            </a:r>
          </a:p>
          <a:p>
            <a:pPr>
              <a:buNone/>
            </a:pPr>
            <a:r>
              <a:rPr lang="en-US" sz="2000" dirty="0"/>
              <a:t>        </a:t>
            </a:r>
            <a:r>
              <a:rPr lang="en-US" sz="2400" dirty="0">
                <a:solidFill>
                  <a:srgbClr val="002060"/>
                </a:solidFill>
              </a:rPr>
              <a:t>The main achievements of the 2022 financial year: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</a:t>
            </a:r>
            <a:r>
              <a:rPr lang="en-US" sz="2400" dirty="0"/>
              <a:t>- The establishment of 438,258 Land Titles, including 188,664 from the ‘IFE’ in rural areas, an increase of 5% compared to 2021;</a:t>
            </a:r>
          </a:p>
          <a:p>
            <a:pPr>
              <a:buNone/>
            </a:pPr>
            <a:r>
              <a:rPr lang="en-US" sz="2400" dirty="0"/>
              <a:t>     - Land registration of 667,084 hectares;</a:t>
            </a:r>
          </a:p>
          <a:p>
            <a:pPr>
              <a:buNone/>
            </a:pPr>
            <a:r>
              <a:rPr lang="en-US" sz="2400" dirty="0"/>
              <a:t>     - </a:t>
            </a:r>
            <a:r>
              <a:rPr lang="en-US" sz="2400" dirty="0">
                <a:solidFill>
                  <a:srgbClr val="FF0000"/>
                </a:solidFill>
              </a:rPr>
              <a:t>A turnover of 8.03 billion DH;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rgbClr val="FF0000"/>
                </a:solidFill>
              </a:rPr>
              <a:t>The payment of 4 billion DH to the General Budget       of the State;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 - A net accounting profit of 1107 Million DH.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1965"/>
            <a:ext cx="9144000" cy="494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4"/>
          <p:cNvSpPr txBox="1"/>
          <p:nvPr/>
        </p:nvSpPr>
        <p:spPr>
          <a:xfrm>
            <a:off x="246460" y="1213199"/>
            <a:ext cx="47577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B0F0"/>
                </a:solidFill>
                <a:latin typeface="Tw Cen MT" panose="020B0602020104020603" pitchFamily="34" charset="0"/>
              </a:rPr>
              <a:t>LA PROFESSION EN CHIFFRES</a:t>
            </a:r>
            <a:endParaRPr lang="en-US" sz="2400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cxnSp>
        <p:nvCxnSpPr>
          <p:cNvPr id="24" name="Straight Connector 7"/>
          <p:cNvCxnSpPr/>
          <p:nvPr/>
        </p:nvCxnSpPr>
        <p:spPr>
          <a:xfrm>
            <a:off x="326232" y="1691879"/>
            <a:ext cx="506611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6231" y="2552700"/>
          <a:ext cx="5066112" cy="157636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2021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CASABLANCA-SETTAT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</a:rPr>
                        <a:t>185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</a:rPr>
                        <a:t>108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</a:rPr>
                        <a:t>296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FÈS-MEKNÈS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</a:rPr>
                        <a:t>143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</a:rPr>
                        <a:t>110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</a:rPr>
                        <a:t>256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RABAT-SALÉ-KÉNITRA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</a:rPr>
                        <a:t>266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</a:rPr>
                        <a:t>28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</a:rPr>
                        <a:t>239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</a:rPr>
                        <a:t>533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MARRAKECH-SAFI</a:t>
                      </a:r>
                    </a:p>
                  </a:txBody>
                  <a:tcPr marL="68585" marR="68585" marT="34276" marB="342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68585" marR="68585" marT="34276" marB="34276" anchor="ctr">
                    <a:lnL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5" marR="68585" marT="34276" marB="342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68585" marR="68585" marT="34276" marB="342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2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68585" marR="68585" marT="34276" marB="34276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7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Tw Cen MT" panose="020B0602020104020603" pitchFamily="34" charset="0"/>
                      </a:endParaRPr>
                    </a:p>
                  </a:txBody>
                  <a:tcPr marL="68585" marR="68585" marT="34276" marB="342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1311</a:t>
                      </a:r>
                    </a:p>
                  </a:txBody>
                  <a:tcPr marL="68585" marR="68585" marT="34276" marB="342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97805"/>
                  </a:ext>
                </a:extLst>
              </a:tr>
            </a:tbl>
          </a:graphicData>
        </a:graphic>
      </p:graphicFrame>
      <p:grpSp>
        <p:nvGrpSpPr>
          <p:cNvPr id="5" name="Groupe 17"/>
          <p:cNvGrpSpPr>
            <a:grpSpLocks/>
          </p:cNvGrpSpPr>
          <p:nvPr/>
        </p:nvGrpSpPr>
        <p:grpSpPr bwMode="auto">
          <a:xfrm>
            <a:off x="326231" y="2135984"/>
            <a:ext cx="6054329" cy="399475"/>
            <a:chOff x="434975" y="1545271"/>
            <a:chExt cx="8072135" cy="532951"/>
          </a:xfrm>
        </p:grpSpPr>
        <p:sp>
          <p:nvSpPr>
            <p:cNvPr id="19498" name="ZoneTexte 3"/>
            <p:cNvSpPr txBox="1">
              <a:spLocks noChangeArrowheads="1"/>
            </p:cNvSpPr>
            <p:nvPr/>
          </p:nvSpPr>
          <p:spPr bwMode="auto">
            <a:xfrm>
              <a:off x="2651628" y="1545271"/>
              <a:ext cx="2025554" cy="50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r-FR" altLang="fr-FR" sz="1050" b="1">
                  <a:solidFill>
                    <a:schemeClr val="accent1"/>
                  </a:solidFill>
                  <a:latin typeface="Tw Cen MT" panose="020B0602020104020603" pitchFamily="34" charset="0"/>
                </a:rPr>
                <a:t>PRIVÉ</a:t>
              </a:r>
            </a:p>
            <a:p>
              <a:pPr algn="ctr"/>
              <a:r>
                <a:rPr lang="fr-FR" altLang="fr-FR" sz="825">
                  <a:solidFill>
                    <a:schemeClr val="accent1"/>
                  </a:solidFill>
                  <a:latin typeface="Tw Cen MT" panose="020B0602020104020603" pitchFamily="34" charset="0"/>
                </a:rPr>
                <a:t>Indépendant/Société</a:t>
              </a:r>
              <a:endParaRPr lang="fr-FR" altLang="fr-FR" sz="1050">
                <a:solidFill>
                  <a:schemeClr val="accent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9499" name="ZoneTexte 8"/>
            <p:cNvSpPr txBox="1">
              <a:spLocks noChangeArrowheads="1"/>
            </p:cNvSpPr>
            <p:nvPr/>
          </p:nvSpPr>
          <p:spPr bwMode="auto">
            <a:xfrm>
              <a:off x="4070172" y="1545271"/>
              <a:ext cx="1292631" cy="50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r-FR" altLang="fr-FR" sz="1050" b="1">
                  <a:solidFill>
                    <a:schemeClr val="accent1"/>
                  </a:solidFill>
                  <a:latin typeface="Tw Cen MT" panose="020B0602020104020603" pitchFamily="34" charset="0"/>
                </a:rPr>
                <a:t>SALARIÉ</a:t>
              </a:r>
              <a:br>
                <a:rPr lang="fr-FR" altLang="fr-FR" sz="1050" b="1">
                  <a:solidFill>
                    <a:schemeClr val="accent1"/>
                  </a:solidFill>
                  <a:latin typeface="Tw Cen MT" panose="020B0602020104020603" pitchFamily="34" charset="0"/>
                </a:rPr>
              </a:br>
              <a:r>
                <a:rPr lang="fr-FR" altLang="fr-FR" sz="825">
                  <a:solidFill>
                    <a:schemeClr val="accent1"/>
                  </a:solidFill>
                  <a:latin typeface="Tw Cen MT" panose="020B0602020104020603" pitchFamily="34" charset="0"/>
                </a:rPr>
                <a:t>Privé</a:t>
              </a:r>
              <a:endParaRPr lang="fr-FR" altLang="fr-FR" sz="1050">
                <a:solidFill>
                  <a:schemeClr val="accent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9500" name="ZoneTexte 10"/>
            <p:cNvSpPr txBox="1">
              <a:spLocks noChangeArrowheads="1"/>
            </p:cNvSpPr>
            <p:nvPr/>
          </p:nvSpPr>
          <p:spPr bwMode="auto">
            <a:xfrm>
              <a:off x="5352018" y="1545271"/>
              <a:ext cx="3155092" cy="338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1050" b="1" dirty="0">
                  <a:solidFill>
                    <a:schemeClr val="accent1"/>
                  </a:solidFill>
                  <a:latin typeface="Tw Cen MT" panose="020B0602020104020603" pitchFamily="34" charset="0"/>
                </a:rPr>
                <a:t>PUBLIC</a:t>
              </a:r>
            </a:p>
          </p:txBody>
        </p:sp>
        <p:sp>
          <p:nvSpPr>
            <p:cNvPr id="19501" name="ZoneTexte 11"/>
            <p:cNvSpPr txBox="1">
              <a:spLocks noChangeArrowheads="1"/>
            </p:cNvSpPr>
            <p:nvPr/>
          </p:nvSpPr>
          <p:spPr bwMode="auto">
            <a:xfrm>
              <a:off x="434975" y="1708669"/>
              <a:ext cx="3155092" cy="36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1200" b="1">
                  <a:solidFill>
                    <a:srgbClr val="0070C0"/>
                  </a:solidFill>
                  <a:latin typeface="Tw Cen MT" panose="020B0602020104020603" pitchFamily="34" charset="0"/>
                </a:rPr>
                <a:t>CONSEILS RÉGIONAUX</a:t>
              </a:r>
            </a:p>
          </p:txBody>
        </p:sp>
      </p:grpSp>
      <p:sp>
        <p:nvSpPr>
          <p:cNvPr id="19480" name="ZoneTexte 12"/>
          <p:cNvSpPr txBox="1">
            <a:spLocks noChangeArrowheads="1"/>
          </p:cNvSpPr>
          <p:nvPr/>
        </p:nvSpPr>
        <p:spPr bwMode="auto">
          <a:xfrm>
            <a:off x="4774406" y="2281238"/>
            <a:ext cx="2366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 b="1">
                <a:solidFill>
                  <a:srgbClr val="0070C0"/>
                </a:solidFill>
                <a:latin typeface="Tw Cen MT" panose="020B0602020104020603" pitchFamily="34" charset="0"/>
              </a:rPr>
              <a:t>TOTAL</a:t>
            </a:r>
          </a:p>
        </p:txBody>
      </p:sp>
      <p:grpSp>
        <p:nvGrpSpPr>
          <p:cNvPr id="6" name="Groupe 18"/>
          <p:cNvGrpSpPr>
            <a:grpSpLocks/>
          </p:cNvGrpSpPr>
          <p:nvPr/>
        </p:nvGrpSpPr>
        <p:grpSpPr bwMode="auto">
          <a:xfrm>
            <a:off x="5959102" y="1201431"/>
            <a:ext cx="3038429" cy="2909853"/>
            <a:chOff x="2761299" y="-1106009"/>
            <a:chExt cx="4205726" cy="5388416"/>
          </a:xfrm>
        </p:grpSpPr>
        <p:graphicFrame>
          <p:nvGraphicFramePr>
            <p:cNvPr id="4" name="Graphique 15"/>
            <p:cNvGraphicFramePr>
              <a:graphicFrameLocks/>
            </p:cNvGraphicFramePr>
            <p:nvPr/>
          </p:nvGraphicFramePr>
          <p:xfrm>
            <a:off x="2761299" y="-1106009"/>
            <a:ext cx="4205726" cy="5388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495" name="ZoneTexte 16"/>
            <p:cNvSpPr txBox="1">
              <a:spLocks noChangeArrowheads="1"/>
            </p:cNvSpPr>
            <p:nvPr/>
          </p:nvSpPr>
          <p:spPr bwMode="auto">
            <a:xfrm>
              <a:off x="5954837" y="1148042"/>
              <a:ext cx="828675" cy="51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1200" b="1" dirty="0">
                  <a:latin typeface="Tw Cen MT" panose="020B0602020104020603" pitchFamily="34" charset="0"/>
                </a:rPr>
                <a:t>57%</a:t>
              </a:r>
            </a:p>
          </p:txBody>
        </p:sp>
        <p:sp>
          <p:nvSpPr>
            <p:cNvPr id="19496" name="ZoneTexte 24"/>
            <p:cNvSpPr txBox="1">
              <a:spLocks noChangeArrowheads="1"/>
            </p:cNvSpPr>
            <p:nvPr/>
          </p:nvSpPr>
          <p:spPr bwMode="auto">
            <a:xfrm>
              <a:off x="3883134" y="2718421"/>
              <a:ext cx="828675" cy="470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1050" dirty="0">
                  <a:latin typeface="Tw Cen MT" panose="020B0602020104020603" pitchFamily="34" charset="0"/>
                </a:rPr>
                <a:t>2%</a:t>
              </a:r>
            </a:p>
          </p:txBody>
        </p:sp>
        <p:sp>
          <p:nvSpPr>
            <p:cNvPr id="19497" name="ZoneTexte 25"/>
            <p:cNvSpPr txBox="1">
              <a:spLocks noChangeArrowheads="1"/>
            </p:cNvSpPr>
            <p:nvPr/>
          </p:nvSpPr>
          <p:spPr bwMode="auto">
            <a:xfrm>
              <a:off x="3103048" y="964007"/>
              <a:ext cx="828675" cy="51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1200" b="1" dirty="0">
                  <a:latin typeface="Tw Cen MT" panose="020B0602020104020603" pitchFamily="34" charset="0"/>
                </a:rPr>
                <a:t>41%</a:t>
              </a:r>
            </a:p>
          </p:txBody>
        </p:sp>
      </p:grpSp>
      <p:sp>
        <p:nvSpPr>
          <p:cNvPr id="19482" name="Rectangle 27"/>
          <p:cNvSpPr>
            <a:spLocks noChangeArrowheads="1"/>
          </p:cNvSpPr>
          <p:nvPr/>
        </p:nvSpPr>
        <p:spPr bwMode="auto">
          <a:xfrm>
            <a:off x="205357" y="5063729"/>
            <a:ext cx="12859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900"/>
              </a:spcBef>
              <a:spcAft>
                <a:spcPts val="1350"/>
              </a:spcAft>
            </a:pPr>
            <a:r>
              <a:rPr lang="fr-FR" altLang="fr-FR" sz="1350" b="1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1311 IGT</a:t>
            </a:r>
            <a:br>
              <a:rPr lang="fr-FR" altLang="fr-FR" sz="1350" b="1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1350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dont 729 privés</a:t>
            </a:r>
          </a:p>
        </p:txBody>
      </p:sp>
      <p:sp>
        <p:nvSpPr>
          <p:cNvPr id="19483" name="Rectangle 28"/>
          <p:cNvSpPr>
            <a:spLocks noChangeArrowheads="1"/>
          </p:cNvSpPr>
          <p:nvPr/>
        </p:nvSpPr>
        <p:spPr bwMode="auto">
          <a:xfrm>
            <a:off x="1675165" y="5072063"/>
            <a:ext cx="9204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900"/>
              </a:spcBef>
              <a:spcAft>
                <a:spcPts val="1350"/>
              </a:spcAft>
            </a:pPr>
            <a:r>
              <a:rPr lang="fr-FR" altLang="fr-FR" sz="1350" b="1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+ 700 </a:t>
            </a:r>
            <a:br>
              <a:rPr lang="fr-FR" altLang="fr-FR" sz="1350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1350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Entreprises</a:t>
            </a:r>
          </a:p>
        </p:txBody>
      </p:sp>
      <p:sp>
        <p:nvSpPr>
          <p:cNvPr id="19484" name="Rectangle 29"/>
          <p:cNvSpPr>
            <a:spLocks noChangeArrowheads="1"/>
          </p:cNvSpPr>
          <p:nvPr/>
        </p:nvSpPr>
        <p:spPr bwMode="auto">
          <a:xfrm>
            <a:off x="2663419" y="5072063"/>
            <a:ext cx="19800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900"/>
              </a:spcBef>
              <a:spcAft>
                <a:spcPts val="1350"/>
              </a:spcAft>
            </a:pPr>
            <a:r>
              <a:rPr lang="fr-FR" altLang="fr-FR" sz="1350" b="1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+15.000 </a:t>
            </a:r>
            <a:r>
              <a:rPr lang="fr-FR" altLang="fr-FR" sz="1350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emplois directs</a:t>
            </a:r>
            <a:br>
              <a:rPr lang="fr-FR" altLang="fr-FR" sz="1350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1350" b="1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+30.000 </a:t>
            </a:r>
            <a:r>
              <a:rPr lang="fr-FR" altLang="fr-FR" sz="1350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emplois indirects</a:t>
            </a:r>
          </a:p>
        </p:txBody>
      </p:sp>
      <p:sp>
        <p:nvSpPr>
          <p:cNvPr id="19485" name="Rectangle 30"/>
          <p:cNvSpPr>
            <a:spLocks noChangeArrowheads="1"/>
          </p:cNvSpPr>
          <p:nvPr/>
        </p:nvSpPr>
        <p:spPr bwMode="auto">
          <a:xfrm>
            <a:off x="4661875" y="5072063"/>
            <a:ext cx="11608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900"/>
              </a:spcBef>
              <a:spcAft>
                <a:spcPts val="1350"/>
              </a:spcAft>
            </a:pPr>
            <a:r>
              <a:rPr lang="fr-FR" altLang="fr-FR" sz="1350" b="1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+15 salariés</a:t>
            </a:r>
            <a:br>
              <a:rPr lang="fr-FR" altLang="fr-FR" sz="1350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1350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Entreprise</a:t>
            </a:r>
          </a:p>
        </p:txBody>
      </p:sp>
      <p:sp>
        <p:nvSpPr>
          <p:cNvPr id="19486" name="Rectangle 31"/>
          <p:cNvSpPr>
            <a:spLocks noChangeArrowheads="1"/>
          </p:cNvSpPr>
          <p:nvPr/>
        </p:nvSpPr>
        <p:spPr bwMode="auto">
          <a:xfrm>
            <a:off x="6053223" y="5076826"/>
            <a:ext cx="10166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900"/>
              </a:spcBef>
              <a:spcAft>
                <a:spcPts val="1350"/>
              </a:spcAft>
            </a:pPr>
            <a:r>
              <a:rPr lang="fr-FR" altLang="fr-FR" sz="1350" b="1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 MMDHS</a:t>
            </a:r>
            <a:br>
              <a:rPr lang="fr-FR" altLang="fr-FR" sz="1350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1350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C.A / an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50" y="4350409"/>
            <a:ext cx="611112" cy="61111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989" y="4388922"/>
            <a:ext cx="601258" cy="60125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660" y="4329295"/>
            <a:ext cx="668945" cy="66894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738" y="4309194"/>
            <a:ext cx="681243" cy="681243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047" y="4443459"/>
            <a:ext cx="847724" cy="546721"/>
          </a:xfrm>
          <a:prstGeom prst="rect">
            <a:avLst/>
          </a:prstGeom>
        </p:spPr>
      </p:pic>
      <p:sp>
        <p:nvSpPr>
          <p:cNvPr id="19492" name="Rectangle 31"/>
          <p:cNvSpPr>
            <a:spLocks noChangeArrowheads="1"/>
          </p:cNvSpPr>
          <p:nvPr/>
        </p:nvSpPr>
        <p:spPr bwMode="auto">
          <a:xfrm>
            <a:off x="7374887" y="5063729"/>
            <a:ext cx="147963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900"/>
              </a:spcBef>
              <a:spcAft>
                <a:spcPts val="1350"/>
              </a:spcAft>
            </a:pPr>
            <a:r>
              <a:rPr lang="fr-FR" altLang="fr-FR" sz="1350" b="1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+100 MDHS</a:t>
            </a:r>
            <a:br>
              <a:rPr lang="fr-FR" altLang="fr-FR" sz="135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135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Investissement / an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876" y="4428770"/>
            <a:ext cx="546890" cy="546890"/>
          </a:xfrm>
          <a:prstGeom prst="rect">
            <a:avLst/>
          </a:prstGeom>
        </p:spPr>
      </p:pic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323927" y="3880075"/>
            <a:ext cx="184864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900"/>
              </a:spcBef>
              <a:spcAft>
                <a:spcPts val="1350"/>
              </a:spcAft>
            </a:pPr>
            <a:r>
              <a:rPr lang="fr-FR" altLang="fr-FR" sz="1350" b="1" dirty="0">
                <a:solidFill>
                  <a:srgbClr val="0070C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16 % de femmes (210)</a:t>
            </a:r>
            <a:endParaRPr lang="fr-FR" altLang="fr-FR" sz="1350" dirty="0">
              <a:solidFill>
                <a:srgbClr val="0070C0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663544" y="6226629"/>
            <a:ext cx="77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ONIGT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0" y="22485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Land  Survey  Engineering Profession</a:t>
            </a:r>
          </a:p>
        </p:txBody>
      </p:sp>
    </p:spTree>
    <p:extLst>
      <p:ext uri="{BB962C8B-B14F-4D97-AF65-F5344CB8AC3E}">
        <p14:creationId xmlns:p14="http://schemas.microsoft.com/office/powerpoint/2010/main" val="555947328"/>
      </p:ext>
    </p:extLst>
  </p:cSld>
  <p:clrMapOvr>
    <a:masterClrMapping/>
  </p:clrMapOvr>
  <p:transition spd="med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882" y="192088"/>
            <a:ext cx="8854581" cy="584735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Multiple PPP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304144"/>
            <a:ext cx="8964118" cy="491177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fr-FR"/>
          </a:p>
        </p:txBody>
      </p:sp>
      <p:pic>
        <p:nvPicPr>
          <p:cNvPr id="1026" name="Picture 2" descr="C:\Users\HP\Desktop\Business Model\images\multiple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39253"/>
            <a:ext cx="9144001" cy="516481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9934" y="5876144"/>
            <a:ext cx="824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ONIGT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6862"/>
            <a:ext cx="9034463" cy="584735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International </a:t>
            </a:r>
            <a:r>
              <a:rPr lang="fr-FR" sz="3200" b="1" dirty="0" err="1">
                <a:solidFill>
                  <a:srgbClr val="C00000"/>
                </a:solidFill>
              </a:rPr>
              <a:t>Cooperation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4833" y="1905000"/>
            <a:ext cx="8768517" cy="4191000"/>
          </a:xfrm>
        </p:spPr>
        <p:txBody>
          <a:bodyPr/>
          <a:lstStyle/>
          <a:p>
            <a:pPr>
              <a:buNone/>
            </a:pPr>
            <a:r>
              <a:rPr lang="fr-FR" dirty="0">
                <a:solidFill>
                  <a:srgbClr val="002060"/>
                </a:solidFill>
              </a:rPr>
              <a:t>- SDI and EO</a:t>
            </a: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   SEED4NA</a:t>
            </a:r>
          </a:p>
          <a:p>
            <a:pPr>
              <a:buNone/>
            </a:pPr>
            <a:endParaRPr lang="fr-FR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dirty="0">
                <a:solidFill>
                  <a:srgbClr val="002060"/>
                </a:solidFill>
              </a:rPr>
              <a:t>- Land </a:t>
            </a:r>
            <a:r>
              <a:rPr lang="fr-FR" dirty="0" err="1">
                <a:solidFill>
                  <a:srgbClr val="002060"/>
                </a:solidFill>
              </a:rPr>
              <a:t>Governance</a:t>
            </a:r>
            <a:endParaRPr lang="fr-FR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    MCA-</a:t>
            </a:r>
            <a:r>
              <a:rPr lang="fr-FR" dirty="0" err="1">
                <a:solidFill>
                  <a:schemeClr val="tx1"/>
                </a:solidFill>
              </a:rPr>
              <a:t>Morocco</a:t>
            </a:r>
            <a:endParaRPr lang="fr-FR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    NELGA-NA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506</Words>
  <Application>Microsoft Office PowerPoint</Application>
  <PresentationFormat>On-screen Show (4:3)</PresentationFormat>
  <Paragraphs>125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Tahoma</vt:lpstr>
      <vt:lpstr>Verdana</vt:lpstr>
      <vt:lpstr>Tw Cen MT</vt:lpstr>
      <vt:lpstr>Noto Sans Symbols</vt:lpstr>
      <vt:lpstr>Bold Stripes</vt:lpstr>
      <vt:lpstr>UN GGIM Africa Workshop on geospatial value and integration - Geospatial e-learning webinar Sustainably financing IGIF-based SDIs Tuesday 15th August </vt:lpstr>
      <vt:lpstr>PowerPoint Presentation</vt:lpstr>
      <vt:lpstr>The National Geospatial  Ecosystem</vt:lpstr>
      <vt:lpstr> The Legal Framework </vt:lpstr>
      <vt:lpstr>Land Registry, Cadastre, Mapping </vt:lpstr>
      <vt:lpstr>Public  Private Partnership</vt:lpstr>
      <vt:lpstr>PowerPoint Presentation</vt:lpstr>
      <vt:lpstr>Multiple PPP</vt:lpstr>
      <vt:lpstr>International Cooperation</vt:lpstr>
      <vt:lpstr>Actual Business Models</vt:lpstr>
      <vt:lpstr>Urgent need for new Business Models </vt:lpstr>
      <vt:lpstr>The national context</vt:lpstr>
      <vt:lpstr>Improve Collaboaration within the  Geospatial  Ecosystyem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GGIM Africa Workshop on geospatial value and integration - Geospatial e-learning webinar.  Tuesday 15th August Sustainably financing IGIF-based SDIs</dc:title>
  <dc:creator>ECA</dc:creator>
  <cp:lastModifiedBy>John Kedar</cp:lastModifiedBy>
  <cp:revision>44</cp:revision>
  <dcterms:created xsi:type="dcterms:W3CDTF">2004-02-13T07:56:11Z</dcterms:created>
  <dcterms:modified xsi:type="dcterms:W3CDTF">2023-08-15T05:25:41Z</dcterms:modified>
</cp:coreProperties>
</file>