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57" r:id="rId3"/>
    <p:sldId id="275" r:id="rId4"/>
    <p:sldId id="258" r:id="rId5"/>
    <p:sldId id="273" r:id="rId6"/>
    <p:sldId id="267" r:id="rId7"/>
    <p:sldId id="268" r:id="rId8"/>
    <p:sldId id="270" r:id="rId9"/>
    <p:sldId id="272" r:id="rId10"/>
    <p:sldId id="276"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Mkhonta" initials="PM" lastIdx="0" clrIdx="0">
    <p:extLst>
      <p:ext uri="{19B8F6BF-5375-455C-9EA6-DF929625EA0E}">
        <p15:presenceInfo xmlns:p15="http://schemas.microsoft.com/office/powerpoint/2012/main" userId="Patrick Mkhont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3"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7D6E4E1-B98A-420D-9ACD-79821145B272}"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330234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D6E4E1-B98A-420D-9ACD-79821145B272}"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3969223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D6E4E1-B98A-420D-9ACD-79821145B272}"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3510192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7D6E4E1-B98A-420D-9ACD-79821145B272}"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88558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D6E4E1-B98A-420D-9ACD-79821145B272}" type="datetimeFigureOut">
              <a:rPr lang="en-GB" smtClean="0"/>
              <a:t>17/08/2023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425384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7D6E4E1-B98A-420D-9ACD-79821145B272}"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176482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7D6E4E1-B98A-420D-9ACD-79821145B272}" type="datetimeFigureOut">
              <a:rPr lang="en-GB" smtClean="0"/>
              <a:t>17/08/2023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2269857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7D6E4E1-B98A-420D-9ACD-79821145B272}" type="datetimeFigureOut">
              <a:rPr lang="en-GB" smtClean="0"/>
              <a:t>17/08/2023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3612780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6E4E1-B98A-420D-9ACD-79821145B272}" type="datetimeFigureOut">
              <a:rPr lang="en-GB" smtClean="0"/>
              <a:t>17/08/2023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13071260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6E4E1-B98A-420D-9ACD-79821145B272}"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727658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6E4E1-B98A-420D-9ACD-79821145B272}" type="datetimeFigureOut">
              <a:rPr lang="en-GB" smtClean="0"/>
              <a:t>17/08/2023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3BE5C42-97C5-449D-82AF-5F52700B54BB}" type="slidenum">
              <a:rPr lang="en-GB" smtClean="0"/>
              <a:t>‹#›</a:t>
            </a:fld>
            <a:endParaRPr lang="en-GB"/>
          </a:p>
        </p:txBody>
      </p:sp>
    </p:spTree>
    <p:extLst>
      <p:ext uri="{BB962C8B-B14F-4D97-AF65-F5344CB8AC3E}">
        <p14:creationId xmlns:p14="http://schemas.microsoft.com/office/powerpoint/2010/main" val="76318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6E4E1-B98A-420D-9ACD-79821145B272}" type="datetimeFigureOut">
              <a:rPr lang="en-GB" smtClean="0"/>
              <a:t>17/08/2023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BE5C42-97C5-449D-82AF-5F52700B54BB}" type="slidenum">
              <a:rPr lang="en-GB" smtClean="0"/>
              <a:t>‹#›</a:t>
            </a:fld>
            <a:endParaRPr lang="en-GB"/>
          </a:p>
        </p:txBody>
      </p:sp>
    </p:spTree>
    <p:extLst>
      <p:ext uri="{BB962C8B-B14F-4D97-AF65-F5344CB8AC3E}">
        <p14:creationId xmlns:p14="http://schemas.microsoft.com/office/powerpoint/2010/main" val="400080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5181600" cy="5811838"/>
          </a:xfrm>
        </p:spPr>
        <p:txBody>
          <a:bodyPr>
            <a:normAutofit/>
          </a:bodyPr>
          <a:lstStyle/>
          <a:p>
            <a:pPr algn="ctr"/>
            <a:r>
              <a:rPr lang="en-ZA" sz="6000" dirty="0" smtClean="0">
                <a:latin typeface="Book Antiqua" panose="02040602050305030304" pitchFamily="18" charset="0"/>
              </a:rPr>
              <a:t>Eswatini National Strategic Priorities</a:t>
            </a:r>
            <a:endParaRPr lang="en-GB" sz="6000" dirty="0">
              <a:latin typeface="Book Antiqua" panose="02040602050305030304" pitchFamily="18" charset="0"/>
            </a:endParaRPr>
          </a:p>
        </p:txBody>
      </p:sp>
      <p:sp>
        <p:nvSpPr>
          <p:cNvPr id="7" name="Content Placeholder 6"/>
          <p:cNvSpPr>
            <a:spLocks noGrp="1"/>
          </p:cNvSpPr>
          <p:nvPr>
            <p:ph sz="half" idx="2"/>
          </p:nvPr>
        </p:nvSpPr>
        <p:spPr>
          <a:xfrm>
            <a:off x="6019800" y="656823"/>
            <a:ext cx="5614182" cy="5520140"/>
          </a:xfrm>
        </p:spPr>
        <p:txBody>
          <a:bodyPr>
            <a:normAutofit lnSpcReduction="10000"/>
          </a:bodyPr>
          <a:lstStyle/>
          <a:p>
            <a:pPr marL="0" indent="0">
              <a:buNone/>
            </a:pPr>
            <a:r>
              <a:rPr lang="en-ZA" b="1" dirty="0" smtClean="0">
                <a:latin typeface="Book Antiqua" panose="02040602050305030304" pitchFamily="18" charset="0"/>
              </a:rPr>
              <a:t>PATRICK B.S. MKHONTA</a:t>
            </a:r>
          </a:p>
          <a:p>
            <a:pPr marL="0" indent="0">
              <a:buNone/>
            </a:pPr>
            <a:r>
              <a:rPr lang="en-ZA" dirty="0" smtClean="0">
                <a:latin typeface="Book Antiqua" panose="02040602050305030304" pitchFamily="18" charset="0"/>
              </a:rPr>
              <a:t>Assistant Surveyor General – Mapping &amp; Information Services</a:t>
            </a:r>
          </a:p>
          <a:p>
            <a:pPr marL="0" indent="0">
              <a:buNone/>
            </a:pPr>
            <a:endParaRPr lang="en-ZA" dirty="0">
              <a:latin typeface="Book Antiqua" panose="02040602050305030304" pitchFamily="18" charset="0"/>
            </a:endParaRPr>
          </a:p>
          <a:p>
            <a:pPr marL="0" indent="0" algn="ctr">
              <a:buNone/>
            </a:pPr>
            <a:r>
              <a:rPr lang="en-ZA" sz="3200" dirty="0" smtClean="0">
                <a:latin typeface="Book Antiqua" panose="02040602050305030304" pitchFamily="18" charset="0"/>
              </a:rPr>
              <a:t>Surveyor General’s  Department</a:t>
            </a:r>
          </a:p>
          <a:p>
            <a:pPr marL="0" indent="0" algn="ctr">
              <a:buNone/>
            </a:pPr>
            <a:r>
              <a:rPr lang="en-ZA" sz="3200" dirty="0" smtClean="0">
                <a:latin typeface="Book Antiqua" panose="02040602050305030304" pitchFamily="18" charset="0"/>
              </a:rPr>
              <a:t>MINISTRY OF NATURAL RESOURCES AND ENERGY</a:t>
            </a:r>
          </a:p>
          <a:p>
            <a:pPr marL="0" indent="0">
              <a:buNone/>
            </a:pPr>
            <a:endParaRPr lang="en-ZA" dirty="0">
              <a:latin typeface="Book Antiqua" panose="02040602050305030304" pitchFamily="18" charset="0"/>
            </a:endParaRPr>
          </a:p>
          <a:p>
            <a:pPr marL="0" indent="0" algn="ctr">
              <a:buNone/>
            </a:pPr>
            <a:r>
              <a:rPr lang="en-ZA" sz="4000" dirty="0" smtClean="0">
                <a:latin typeface="Book Antiqua" panose="02040602050305030304" pitchFamily="18" charset="0"/>
              </a:rPr>
              <a:t>KINGDOM OF ESWATINI</a:t>
            </a:r>
            <a:endParaRPr lang="en-GB" sz="4000" dirty="0">
              <a:latin typeface="Book Antiqua" panose="02040602050305030304" pitchFamily="18" charset="0"/>
            </a:endParaRPr>
          </a:p>
        </p:txBody>
      </p:sp>
      <p:cxnSp>
        <p:nvCxnSpPr>
          <p:cNvPr id="11" name="Straight Connector 10"/>
          <p:cNvCxnSpPr/>
          <p:nvPr/>
        </p:nvCxnSpPr>
        <p:spPr>
          <a:xfrm flipH="1">
            <a:off x="5874741" y="631065"/>
            <a:ext cx="12879" cy="5545898"/>
          </a:xfrm>
          <a:prstGeom prst="line">
            <a:avLst/>
          </a:prstGeom>
          <a:ln w="3492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5642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365125"/>
            <a:ext cx="10515600" cy="1139129"/>
          </a:xfrm>
          <a:solidFill>
            <a:srgbClr val="FFC000"/>
          </a:solidFill>
        </p:spPr>
        <p:txBody>
          <a:bodyPr>
            <a:normAutofit/>
          </a:bodyPr>
          <a:lstStyle/>
          <a:p>
            <a:pPr algn="ctr"/>
            <a:r>
              <a:rPr lang="en-ZA" sz="3200" dirty="0" smtClean="0">
                <a:latin typeface="Book Antiqua" panose="02040602050305030304" pitchFamily="18" charset="0"/>
              </a:rPr>
              <a:t>DISCUSSION</a:t>
            </a:r>
            <a:endParaRPr lang="en-GB" sz="3200" dirty="0">
              <a:latin typeface="Book Antiqua" panose="02040602050305030304" pitchFamily="18" charset="0"/>
            </a:endParaRPr>
          </a:p>
        </p:txBody>
      </p:sp>
      <p:sp>
        <p:nvSpPr>
          <p:cNvPr id="3" name="Content Placeholder 2"/>
          <p:cNvSpPr>
            <a:spLocks noGrp="1"/>
          </p:cNvSpPr>
          <p:nvPr>
            <p:ph sz="half" idx="1"/>
          </p:nvPr>
        </p:nvSpPr>
        <p:spPr>
          <a:xfrm>
            <a:off x="838199" y="1825625"/>
            <a:ext cx="10528479" cy="4351338"/>
          </a:xfrm>
        </p:spPr>
        <p:txBody>
          <a:bodyPr>
            <a:normAutofit/>
          </a:bodyPr>
          <a:lstStyle/>
          <a:p>
            <a:pPr>
              <a:buFont typeface="Wingdings" panose="05000000000000000000" pitchFamily="2" charset="2"/>
              <a:buChar char="Ø"/>
            </a:pPr>
            <a:endParaRPr lang="en-ZA" sz="2400" baseline="30000" dirty="0" smtClean="0">
              <a:latin typeface="Book Antiqua" panose="02040602050305030304" pitchFamily="18" charset="0"/>
            </a:endParaRPr>
          </a:p>
          <a:p>
            <a:pPr>
              <a:buFont typeface="Wingdings" panose="05000000000000000000" pitchFamily="2" charset="2"/>
              <a:buChar char="Ø"/>
            </a:pPr>
            <a:endParaRPr lang="en-ZA" sz="2400" baseline="30000" dirty="0">
              <a:latin typeface="Book Antiqua" panose="02040602050305030304" pitchFamily="18" charset="0"/>
            </a:endParaRPr>
          </a:p>
          <a:p>
            <a:pPr>
              <a:buFont typeface="Wingdings" panose="05000000000000000000" pitchFamily="2" charset="2"/>
              <a:buChar char="Ø"/>
            </a:pPr>
            <a:endParaRPr lang="en-ZA" sz="2400" baseline="30000" dirty="0" smtClean="0">
              <a:latin typeface="Book Antiqua" panose="02040602050305030304" pitchFamily="18" charset="0"/>
            </a:endParaRPr>
          </a:p>
          <a:p>
            <a:pPr marL="0" indent="0" algn="ctr">
              <a:buNone/>
            </a:pPr>
            <a:r>
              <a:rPr lang="en-ZA" sz="4000" dirty="0" smtClean="0">
                <a:latin typeface="Book Antiqua" panose="02040602050305030304" pitchFamily="18" charset="0"/>
              </a:rPr>
              <a:t>Common National Strategic Priorities?</a:t>
            </a:r>
          </a:p>
          <a:p>
            <a:pPr marL="0" indent="0" algn="ctr">
              <a:buNone/>
            </a:pPr>
            <a:endParaRPr lang="en-ZA" sz="2400" dirty="0" smtClean="0">
              <a:latin typeface="Book Antiqua" panose="02040602050305030304" pitchFamily="18" charset="0"/>
            </a:endParaRPr>
          </a:p>
          <a:p>
            <a:pPr marL="0" indent="0">
              <a:buNone/>
            </a:pPr>
            <a:endParaRPr lang="en-ZA" dirty="0" smtClean="0">
              <a:latin typeface="Book Antiqua" panose="02040602050305030304" pitchFamily="18" charset="0"/>
            </a:endParaRPr>
          </a:p>
          <a:p>
            <a:endParaRPr lang="en-ZA" dirty="0">
              <a:latin typeface="Book Antiqua" panose="02040602050305030304" pitchFamily="18" charset="0"/>
            </a:endParaRPr>
          </a:p>
          <a:p>
            <a:endParaRPr lang="en-ZA" dirty="0" smtClean="0">
              <a:latin typeface="Book Antiqua" panose="02040602050305030304" pitchFamily="18" charset="0"/>
            </a:endParaRPr>
          </a:p>
          <a:p>
            <a:endParaRPr lang="en-GB" dirty="0"/>
          </a:p>
        </p:txBody>
      </p:sp>
    </p:spTree>
    <p:extLst>
      <p:ext uri="{BB962C8B-B14F-4D97-AF65-F5344CB8AC3E}">
        <p14:creationId xmlns:p14="http://schemas.microsoft.com/office/powerpoint/2010/main" val="3731445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365125"/>
            <a:ext cx="10515600" cy="1139129"/>
          </a:xfrm>
          <a:solidFill>
            <a:srgbClr val="FFC000"/>
          </a:solidFill>
        </p:spPr>
        <p:txBody>
          <a:bodyPr>
            <a:normAutofit/>
          </a:bodyPr>
          <a:lstStyle/>
          <a:p>
            <a:pPr algn="ctr"/>
            <a:r>
              <a:rPr lang="en-ZA" sz="3200" dirty="0" smtClean="0">
                <a:latin typeface="Book Antiqua" panose="02040602050305030304" pitchFamily="18" charset="0"/>
              </a:rPr>
              <a:t>CONTENTS</a:t>
            </a:r>
            <a:endParaRPr lang="en-GB" sz="3200" dirty="0">
              <a:latin typeface="Book Antiqua" panose="02040602050305030304" pitchFamily="18" charset="0"/>
            </a:endParaRPr>
          </a:p>
        </p:txBody>
      </p:sp>
      <p:sp>
        <p:nvSpPr>
          <p:cNvPr id="3" name="Content Placeholder 2"/>
          <p:cNvSpPr>
            <a:spLocks noGrp="1"/>
          </p:cNvSpPr>
          <p:nvPr>
            <p:ph sz="half" idx="1"/>
          </p:nvPr>
        </p:nvSpPr>
        <p:spPr>
          <a:xfrm>
            <a:off x="838199" y="1825625"/>
            <a:ext cx="10528479" cy="4351338"/>
          </a:xfrm>
        </p:spPr>
        <p:txBody>
          <a:bodyPr>
            <a:normAutofit/>
          </a:bodyPr>
          <a:lstStyle/>
          <a:p>
            <a:pPr>
              <a:buFont typeface="Wingdings" panose="05000000000000000000" pitchFamily="2" charset="2"/>
              <a:buChar char="Ø"/>
            </a:pPr>
            <a:r>
              <a:rPr lang="en-ZA" sz="2400" dirty="0" smtClean="0">
                <a:latin typeface="Book Antiqua" panose="02040602050305030304" pitchFamily="18" charset="0"/>
              </a:rPr>
              <a:t>Country profile</a:t>
            </a:r>
          </a:p>
          <a:p>
            <a:endParaRPr lang="en-ZA" sz="2400" dirty="0" smtClean="0">
              <a:latin typeface="Book Antiqua" panose="02040602050305030304" pitchFamily="18" charset="0"/>
            </a:endParaRPr>
          </a:p>
          <a:p>
            <a:pPr>
              <a:buFont typeface="Wingdings" panose="05000000000000000000" pitchFamily="2" charset="2"/>
              <a:buChar char="Ø"/>
            </a:pPr>
            <a:r>
              <a:rPr lang="en-ZA" sz="2400" dirty="0" smtClean="0">
                <a:latin typeface="Book Antiqua" panose="02040602050305030304" pitchFamily="18" charset="0"/>
              </a:rPr>
              <a:t>National Policies and Strategies</a:t>
            </a:r>
          </a:p>
          <a:p>
            <a:pPr>
              <a:buFont typeface="Wingdings" panose="05000000000000000000" pitchFamily="2" charset="2"/>
              <a:buChar char="Ø"/>
            </a:pPr>
            <a:endParaRPr lang="en-ZA" sz="2400" baseline="30000" dirty="0" smtClean="0">
              <a:latin typeface="Book Antiqua" panose="02040602050305030304" pitchFamily="18" charset="0"/>
            </a:endParaRPr>
          </a:p>
          <a:p>
            <a:pPr>
              <a:buFont typeface="Wingdings" panose="05000000000000000000" pitchFamily="2" charset="2"/>
              <a:buChar char="Ø"/>
            </a:pPr>
            <a:r>
              <a:rPr lang="en-ZA" sz="2400" dirty="0" smtClean="0">
                <a:latin typeface="Book Antiqua" panose="02040602050305030304" pitchFamily="18" charset="0"/>
              </a:rPr>
              <a:t>Discussion identifying common National Priorities</a:t>
            </a:r>
          </a:p>
          <a:p>
            <a:pPr marL="0" indent="0">
              <a:buNone/>
            </a:pPr>
            <a:endParaRPr lang="en-ZA" sz="2400" dirty="0" smtClean="0">
              <a:latin typeface="Book Antiqua" panose="02040602050305030304" pitchFamily="18" charset="0"/>
            </a:endParaRPr>
          </a:p>
          <a:p>
            <a:pPr marL="0" indent="0">
              <a:buNone/>
            </a:pPr>
            <a:endParaRPr lang="en-ZA" dirty="0" smtClean="0">
              <a:latin typeface="Book Antiqua" panose="02040602050305030304" pitchFamily="18" charset="0"/>
            </a:endParaRPr>
          </a:p>
          <a:p>
            <a:endParaRPr lang="en-ZA" dirty="0">
              <a:latin typeface="Book Antiqua" panose="02040602050305030304" pitchFamily="18" charset="0"/>
            </a:endParaRPr>
          </a:p>
          <a:p>
            <a:endParaRPr lang="en-ZA" dirty="0" smtClean="0">
              <a:latin typeface="Book Antiqua" panose="02040602050305030304" pitchFamily="18" charset="0"/>
            </a:endParaRPr>
          </a:p>
          <a:p>
            <a:endParaRPr lang="en-GB" dirty="0"/>
          </a:p>
        </p:txBody>
      </p:sp>
    </p:spTree>
    <p:extLst>
      <p:ext uri="{BB962C8B-B14F-4D97-AF65-F5344CB8AC3E}">
        <p14:creationId xmlns:p14="http://schemas.microsoft.com/office/powerpoint/2010/main" val="3045549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1079" y="365125"/>
            <a:ext cx="10515600" cy="1139129"/>
          </a:xfrm>
          <a:solidFill>
            <a:srgbClr val="FFC000"/>
          </a:solidFill>
        </p:spPr>
        <p:txBody>
          <a:bodyPr>
            <a:normAutofit/>
          </a:bodyPr>
          <a:lstStyle/>
          <a:p>
            <a:pPr algn="ctr"/>
            <a:r>
              <a:rPr lang="en-ZA" sz="3200" dirty="0" smtClean="0">
                <a:latin typeface="Book Antiqua" panose="02040602050305030304" pitchFamily="18" charset="0"/>
              </a:rPr>
              <a:t>The Kingdom of Eswatini</a:t>
            </a:r>
            <a:endParaRPr lang="en-GB" sz="3200" dirty="0">
              <a:latin typeface="Book Antiqua" panose="02040602050305030304" pitchFamily="18" charset="0"/>
            </a:endParaRPr>
          </a:p>
        </p:txBody>
      </p:sp>
      <p:sp>
        <p:nvSpPr>
          <p:cNvPr id="3" name="Content Placeholder 2"/>
          <p:cNvSpPr>
            <a:spLocks noGrp="1"/>
          </p:cNvSpPr>
          <p:nvPr>
            <p:ph sz="half" idx="1"/>
          </p:nvPr>
        </p:nvSpPr>
        <p:spPr/>
        <p:txBody>
          <a:bodyPr>
            <a:normAutofit/>
          </a:bodyPr>
          <a:lstStyle/>
          <a:p>
            <a:r>
              <a:rPr lang="en-ZA" sz="2400" dirty="0" smtClean="0">
                <a:latin typeface="Book Antiqua" panose="02040602050305030304" pitchFamily="18" charset="0"/>
              </a:rPr>
              <a:t>Eswatini is a land-locked country. Bordered by Mozambique to the north east and South Africa to the north, west, south and south east</a:t>
            </a:r>
          </a:p>
          <a:p>
            <a:endParaRPr lang="en-ZA" sz="2400" dirty="0" smtClean="0">
              <a:latin typeface="Book Antiqua" panose="02040602050305030304" pitchFamily="18" charset="0"/>
            </a:endParaRPr>
          </a:p>
          <a:p>
            <a:r>
              <a:rPr lang="en-ZA" sz="2400" dirty="0">
                <a:latin typeface="Book Antiqua" panose="02040602050305030304" pitchFamily="18" charset="0"/>
              </a:rPr>
              <a:t>C</a:t>
            </a:r>
            <a:r>
              <a:rPr lang="en-ZA" sz="2400" dirty="0" smtClean="0">
                <a:latin typeface="Book Antiqua" panose="02040602050305030304" pitchFamily="18" charset="0"/>
              </a:rPr>
              <a:t>overs an area of 63,364 km</a:t>
            </a:r>
            <a:r>
              <a:rPr lang="en-ZA" sz="2400" baseline="30000" dirty="0" smtClean="0">
                <a:latin typeface="Book Antiqua" panose="02040602050305030304" pitchFamily="18" charset="0"/>
              </a:rPr>
              <a:t>2</a:t>
            </a:r>
          </a:p>
          <a:p>
            <a:endParaRPr lang="en-ZA" sz="2400" baseline="30000" dirty="0" smtClean="0">
              <a:latin typeface="Book Antiqua" panose="02040602050305030304" pitchFamily="18" charset="0"/>
            </a:endParaRPr>
          </a:p>
          <a:p>
            <a:r>
              <a:rPr lang="en-ZA" sz="2400" dirty="0" smtClean="0">
                <a:latin typeface="Book Antiqua" panose="02040602050305030304" pitchFamily="18" charset="0"/>
              </a:rPr>
              <a:t>Population of 1. 192 million (2021)</a:t>
            </a:r>
          </a:p>
          <a:p>
            <a:pPr marL="0" indent="0">
              <a:buNone/>
            </a:pPr>
            <a:endParaRPr lang="en-ZA" sz="2400" dirty="0" smtClean="0">
              <a:latin typeface="Book Antiqua" panose="02040602050305030304" pitchFamily="18" charset="0"/>
            </a:endParaRPr>
          </a:p>
          <a:p>
            <a:r>
              <a:rPr lang="en-ZA" sz="2400" dirty="0" smtClean="0">
                <a:latin typeface="Book Antiqua" panose="02040602050305030304" pitchFamily="18" charset="0"/>
              </a:rPr>
              <a:t> GDP per capita 3 978 USD (2021)</a:t>
            </a:r>
          </a:p>
          <a:p>
            <a:endParaRPr lang="en-ZA" dirty="0" smtClean="0">
              <a:latin typeface="Book Antiqua" panose="02040602050305030304" pitchFamily="18" charset="0"/>
            </a:endParaRPr>
          </a:p>
          <a:p>
            <a:endParaRPr lang="en-ZA" dirty="0">
              <a:latin typeface="Book Antiqua" panose="02040602050305030304" pitchFamily="18" charset="0"/>
            </a:endParaRPr>
          </a:p>
          <a:p>
            <a:endParaRPr lang="en-ZA" dirty="0" smtClean="0">
              <a:latin typeface="Book Antiqua" panose="02040602050305030304" pitchFamily="18" charset="0"/>
            </a:endParaRPr>
          </a:p>
          <a:p>
            <a:endParaRPr lang="en-GB"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750611" y="1504254"/>
            <a:ext cx="4621436" cy="4973820"/>
          </a:xfrm>
        </p:spPr>
      </p:pic>
    </p:spTree>
    <p:extLst>
      <p:ext uri="{BB962C8B-B14F-4D97-AF65-F5344CB8AC3E}">
        <p14:creationId xmlns:p14="http://schemas.microsoft.com/office/powerpoint/2010/main" val="3602445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5539"/>
            <a:ext cx="10515600" cy="909886"/>
          </a:xfrm>
        </p:spPr>
        <p:txBody>
          <a:bodyPr>
            <a:normAutofit/>
          </a:bodyPr>
          <a:lstStyle/>
          <a:p>
            <a:pPr algn="ctr"/>
            <a:r>
              <a:rPr lang="en-ZA" sz="1800" dirty="0" smtClean="0">
                <a:latin typeface="Book Antiqua" panose="02040602050305030304" pitchFamily="18" charset="0"/>
              </a:rPr>
              <a:t>Table 1: National Policies and Strategies</a:t>
            </a:r>
            <a:endParaRPr lang="en-GB" sz="1800" dirty="0">
              <a:latin typeface="Book Antiqua" panose="0204060205030503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2782696"/>
              </p:ext>
            </p:extLst>
          </p:nvPr>
        </p:nvGraphicFramePr>
        <p:xfrm>
          <a:off x="838200" y="969165"/>
          <a:ext cx="10515599" cy="5771590"/>
        </p:xfrm>
        <a:graphic>
          <a:graphicData uri="http://schemas.openxmlformats.org/drawingml/2006/table">
            <a:tbl>
              <a:tblPr firstRow="1">
                <a:tableStyleId>{00A15C55-8517-42AA-B614-E9B94910E393}</a:tableStyleId>
              </a:tblPr>
              <a:tblGrid>
                <a:gridCol w="1132268">
                  <a:extLst>
                    <a:ext uri="{9D8B030D-6E8A-4147-A177-3AD203B41FA5}">
                      <a16:colId xmlns="" xmlns:a16="http://schemas.microsoft.com/office/drawing/2014/main" val="20000"/>
                    </a:ext>
                  </a:extLst>
                </a:gridCol>
                <a:gridCol w="2627290">
                  <a:extLst>
                    <a:ext uri="{9D8B030D-6E8A-4147-A177-3AD203B41FA5}">
                      <a16:colId xmlns="" xmlns:a16="http://schemas.microsoft.com/office/drawing/2014/main" val="20001"/>
                    </a:ext>
                  </a:extLst>
                </a:gridCol>
                <a:gridCol w="1313645">
                  <a:extLst>
                    <a:ext uri="{9D8B030D-6E8A-4147-A177-3AD203B41FA5}">
                      <a16:colId xmlns="" xmlns:a16="http://schemas.microsoft.com/office/drawing/2014/main" val="20002"/>
                    </a:ext>
                  </a:extLst>
                </a:gridCol>
                <a:gridCol w="2266682">
                  <a:extLst>
                    <a:ext uri="{9D8B030D-6E8A-4147-A177-3AD203B41FA5}">
                      <a16:colId xmlns="" xmlns:a16="http://schemas.microsoft.com/office/drawing/2014/main" val="20003"/>
                    </a:ext>
                  </a:extLst>
                </a:gridCol>
                <a:gridCol w="1918952"/>
                <a:gridCol w="1256762"/>
              </a:tblGrid>
              <a:tr h="412439">
                <a:tc gridSpan="6">
                  <a:txBody>
                    <a:bodyPr/>
                    <a:lstStyle/>
                    <a:p>
                      <a:pPr algn="ctr"/>
                      <a:r>
                        <a:rPr lang="en-ZA" sz="2400" dirty="0" smtClean="0">
                          <a:latin typeface="Book Antiqua" panose="02040602050305030304" pitchFamily="18" charset="0"/>
                        </a:rPr>
                        <a:t>National Policies and Strategies</a:t>
                      </a:r>
                      <a:endParaRPr lang="en-GB" sz="2400" dirty="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en-GB" dirty="0">
                        <a:latin typeface="Book Antiqua" panose="02040602050305030304" pitchFamily="18" charset="0"/>
                      </a:endParaRPr>
                    </a:p>
                  </a:txBody>
                  <a:tcPr/>
                </a:tc>
                <a:tc hMerge="1">
                  <a:txBody>
                    <a:bodyPr/>
                    <a:lstStyle/>
                    <a:p>
                      <a:endParaRPr lang="en-GB" dirty="0">
                        <a:latin typeface="Book Antiqua" panose="02040602050305030304" pitchFamily="18" charset="0"/>
                      </a:endParaRPr>
                    </a:p>
                  </a:txBody>
                  <a:tcPr/>
                </a:tc>
                <a:tc hMerge="1">
                  <a:txBody>
                    <a:bodyPr/>
                    <a:lstStyle/>
                    <a:p>
                      <a:endParaRPr lang="en-GB" dirty="0">
                        <a:latin typeface="Book Antiqua" panose="02040602050305030304" pitchFamily="18" charset="0"/>
                      </a:endParaRPr>
                    </a:p>
                  </a:txBody>
                  <a:tcPr/>
                </a:tc>
                <a:tc hMerge="1">
                  <a:txBody>
                    <a:bodyPr/>
                    <a:lstStyle/>
                    <a:p>
                      <a:pPr algn="ctr"/>
                      <a:endParaRPr lang="en-GB" sz="2400" dirty="0">
                        <a:latin typeface="Book Antiqua" panose="02040602050305030304" pitchFamily="18" charset="0"/>
                      </a:endParaRPr>
                    </a:p>
                  </a:txBody>
                  <a:tcPr/>
                </a:tc>
                <a:tc hMerge="1">
                  <a:txBody>
                    <a:bodyPr/>
                    <a:lstStyle/>
                    <a:p>
                      <a:pPr algn="ctr"/>
                      <a:endParaRPr lang="en-GB" sz="2400" dirty="0">
                        <a:latin typeface="Book Antiqua" panose="02040602050305030304" pitchFamily="18" charset="0"/>
                      </a:endParaRPr>
                    </a:p>
                  </a:txBody>
                  <a:tcPr/>
                </a:tc>
                <a:extLst>
                  <a:ext uri="{0D108BD9-81ED-4DB2-BD59-A6C34878D82A}">
                    <a16:rowId xmlns="" xmlns:a16="http://schemas.microsoft.com/office/drawing/2014/main" val="10000"/>
                  </a:ext>
                </a:extLst>
              </a:tr>
              <a:tr h="742390">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Geospatial Theme</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Current Situation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Investment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4124391">
                <a:tc>
                  <a:txBody>
                    <a:bodyPr/>
                    <a:lstStyle/>
                    <a:p>
                      <a:r>
                        <a:rPr lang="en-ZA" sz="1600" dirty="0" smtClean="0">
                          <a:latin typeface="Book Antiqua" panose="02040602050305030304" pitchFamily="18" charset="0"/>
                        </a:rPr>
                        <a:t>1.</a:t>
                      </a:r>
                    </a:p>
                    <a:p>
                      <a:r>
                        <a:rPr lang="en-ZA" sz="1400" dirty="0" smtClean="0">
                          <a:latin typeface="Book Antiqua" panose="02040602050305030304" pitchFamily="18" charset="0"/>
                        </a:rPr>
                        <a:t>Achieve self-sufficiency in food production</a:t>
                      </a:r>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b="1" dirty="0" smtClean="0">
                          <a:latin typeface="Book Antiqua" panose="02040602050305030304" pitchFamily="18" charset="0"/>
                        </a:rPr>
                        <a:t>Comprehensive Agriculture Sector Policy (CASP)- 2005</a:t>
                      </a:r>
                    </a:p>
                    <a:p>
                      <a:r>
                        <a:rPr lang="en-ZA" sz="1400" dirty="0" smtClean="0">
                          <a:latin typeface="Book Antiqua" panose="02040602050305030304" pitchFamily="18" charset="0"/>
                        </a:rPr>
                        <a:t>Guides agricultural development to maximise its contribution towards</a:t>
                      </a:r>
                      <a:r>
                        <a:rPr lang="en-ZA" sz="1400" baseline="0" dirty="0" smtClean="0">
                          <a:latin typeface="Book Antiqua" panose="02040602050305030304" pitchFamily="18" charset="0"/>
                        </a:rPr>
                        <a:t> economic growth, food security and poverty reduction</a:t>
                      </a:r>
                      <a:endParaRPr lang="en-GB" sz="1400" b="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Accessible information</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effectLst/>
                          <a:latin typeface="Book Antiqua" panose="02040602050305030304" pitchFamily="18" charset="0"/>
                        </a:rPr>
                        <a:t>Through agricultural information, farmers can adopt new technologies or farming systems, know when to plant and harvest, which crop to produce and which animal to rear and where to sell. By visualising data using geospatial technologies to spot trends and patterns, change detection, government disseminates information to farmers. Precision agriculture relies heavily on GIS to collect and interpret massive field data for informed decision-making</a:t>
                      </a:r>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dirty="0" smtClean="0">
                          <a:latin typeface="Book Antiqua" panose="02040602050305030304" pitchFamily="18" charset="0"/>
                        </a:rPr>
                        <a:t>The situation of food security and poverty in Eswatini is dire and deteriorating. Although there are many contributing factors, the agricultural sector lies at the heart of the problem</a:t>
                      </a:r>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High</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091988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7551"/>
            <a:ext cx="10515600" cy="909886"/>
          </a:xfrm>
        </p:spPr>
        <p:txBody>
          <a:bodyPr>
            <a:normAutofit/>
          </a:bodyPr>
          <a:lstStyle/>
          <a:p>
            <a:pPr algn="ctr"/>
            <a:r>
              <a:rPr lang="en-ZA" sz="1800" dirty="0" smtClean="0">
                <a:latin typeface="Book Antiqua" panose="02040602050305030304" pitchFamily="18" charset="0"/>
              </a:rPr>
              <a:t>Table 1: National Policies and Strategies</a:t>
            </a:r>
            <a:endParaRPr lang="en-GB" sz="1800" dirty="0">
              <a:latin typeface="Book Antiqua" panose="0204060205030503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83227534"/>
              </p:ext>
            </p:extLst>
          </p:nvPr>
        </p:nvGraphicFramePr>
        <p:xfrm>
          <a:off x="554182" y="1143042"/>
          <a:ext cx="10799617" cy="4297680"/>
        </p:xfrm>
        <a:graphic>
          <a:graphicData uri="http://schemas.openxmlformats.org/drawingml/2006/table">
            <a:tbl>
              <a:tblPr firstRow="1">
                <a:tableStyleId>{00A15C55-8517-42AA-B614-E9B94910E393}</a:tableStyleId>
              </a:tblPr>
              <a:tblGrid>
                <a:gridCol w="1177636">
                  <a:extLst>
                    <a:ext uri="{9D8B030D-6E8A-4147-A177-3AD203B41FA5}">
                      <a16:colId xmlns="" xmlns:a16="http://schemas.microsoft.com/office/drawing/2014/main" val="20000"/>
                    </a:ext>
                  </a:extLst>
                </a:gridCol>
                <a:gridCol w="2683465">
                  <a:extLst>
                    <a:ext uri="{9D8B030D-6E8A-4147-A177-3AD203B41FA5}">
                      <a16:colId xmlns="" xmlns:a16="http://schemas.microsoft.com/office/drawing/2014/main" val="20001"/>
                    </a:ext>
                  </a:extLst>
                </a:gridCol>
                <a:gridCol w="1349125">
                  <a:extLst>
                    <a:ext uri="{9D8B030D-6E8A-4147-A177-3AD203B41FA5}">
                      <a16:colId xmlns="" xmlns:a16="http://schemas.microsoft.com/office/drawing/2014/main" val="20002"/>
                    </a:ext>
                  </a:extLst>
                </a:gridCol>
                <a:gridCol w="2116276">
                  <a:extLst>
                    <a:ext uri="{9D8B030D-6E8A-4147-A177-3AD203B41FA5}">
                      <a16:colId xmlns="" xmlns:a16="http://schemas.microsoft.com/office/drawing/2014/main" val="20003"/>
                    </a:ext>
                  </a:extLst>
                </a:gridCol>
                <a:gridCol w="2182409"/>
                <a:gridCol w="1290706"/>
              </a:tblGrid>
              <a:tr h="370840">
                <a:tc gridSpan="6">
                  <a:txBody>
                    <a:bodyPr/>
                    <a:lstStyle/>
                    <a:p>
                      <a:pPr algn="ctr"/>
                      <a:r>
                        <a:rPr lang="en-ZA" sz="2400" dirty="0" smtClean="0">
                          <a:latin typeface="Book Antiqua" panose="02040602050305030304" pitchFamily="18" charset="0"/>
                        </a:rPr>
                        <a:t>National Policies and Strategies</a:t>
                      </a:r>
                      <a:endParaRPr lang="en-GB" sz="2400" dirty="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en-GB" dirty="0">
                        <a:latin typeface="Book Antiqua" panose="02040602050305030304" pitchFamily="18" charset="0"/>
                      </a:endParaRPr>
                    </a:p>
                  </a:txBody>
                  <a:tcPr/>
                </a:tc>
                <a:tc hMerge="1">
                  <a:txBody>
                    <a:bodyPr/>
                    <a:lstStyle/>
                    <a:p>
                      <a:endParaRPr lang="en-GB" dirty="0">
                        <a:latin typeface="Book Antiqua" panose="02040602050305030304" pitchFamily="18" charset="0"/>
                      </a:endParaRPr>
                    </a:p>
                  </a:txBody>
                  <a:tcPr/>
                </a:tc>
                <a:tc hMerge="1">
                  <a:txBody>
                    <a:bodyPr/>
                    <a:lstStyle/>
                    <a:p>
                      <a:endParaRPr lang="en-GB" dirty="0">
                        <a:latin typeface="Book Antiqua" panose="02040602050305030304" pitchFamily="18" charset="0"/>
                      </a:endParaRPr>
                    </a:p>
                  </a:txBody>
                  <a:tcPr/>
                </a:tc>
                <a:tc hMerge="1">
                  <a:txBody>
                    <a:bodyPr/>
                    <a:lstStyle/>
                    <a:p>
                      <a:pPr algn="ctr"/>
                      <a:endParaRPr lang="en-GB" sz="2400" dirty="0">
                        <a:latin typeface="Book Antiqua" panose="02040602050305030304" pitchFamily="18" charset="0"/>
                      </a:endParaRPr>
                    </a:p>
                  </a:txBody>
                  <a:tcPr/>
                </a:tc>
                <a:tc hMerge="1">
                  <a:txBody>
                    <a:bodyPr/>
                    <a:lstStyle/>
                    <a:p>
                      <a:pPr algn="ctr"/>
                      <a:endParaRPr lang="en-GB" sz="2400" dirty="0">
                        <a:latin typeface="Book Antiqua" panose="02040602050305030304" pitchFamily="18" charset="0"/>
                      </a:endParaRPr>
                    </a:p>
                  </a:txBody>
                  <a:tcPr/>
                </a:tc>
                <a:extLst>
                  <a:ext uri="{0D108BD9-81ED-4DB2-BD59-A6C34878D82A}">
                    <a16:rowId xmlns="" xmlns:a16="http://schemas.microsoft.com/office/drawing/2014/main" val="10000"/>
                  </a:ext>
                </a:extLst>
              </a:tr>
              <a:tr h="370840">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Geospatial Theme</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Current Situation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Investment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70840">
                <a:tc>
                  <a:txBody>
                    <a:bodyPr/>
                    <a:lstStyle/>
                    <a:p>
                      <a:r>
                        <a:rPr lang="en-ZA" sz="1600" dirty="0" smtClean="0">
                          <a:latin typeface="Book Antiqua" panose="02040602050305030304" pitchFamily="18" charset="0"/>
                        </a:rPr>
                        <a:t>2.</a:t>
                      </a:r>
                    </a:p>
                    <a:p>
                      <a:r>
                        <a:rPr lang="en-ZA" sz="1600" dirty="0" smtClean="0">
                          <a:latin typeface="Book Antiqua" panose="02040602050305030304" pitchFamily="18" charset="0"/>
                        </a:rPr>
                        <a:t>Reduce and ultimately eliminate poverty</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400" b="1" dirty="0" smtClean="0">
                          <a:latin typeface="Book Antiqua" panose="02040602050305030304" pitchFamily="18" charset="0"/>
                        </a:rPr>
                        <a:t>Poverty</a:t>
                      </a:r>
                      <a:r>
                        <a:rPr lang="en-ZA" sz="1400" b="1" baseline="0" dirty="0" smtClean="0">
                          <a:latin typeface="Book Antiqua" panose="02040602050305030304" pitchFamily="18" charset="0"/>
                        </a:rPr>
                        <a:t> Reduction Strategy and Action Plan (PRSAP)- </a:t>
                      </a:r>
                      <a:r>
                        <a:rPr lang="en-ZA" sz="1400" b="1" dirty="0" smtClean="0">
                          <a:latin typeface="Book Antiqua" panose="02040602050305030304" pitchFamily="18" charset="0"/>
                        </a:rPr>
                        <a:t>2005</a:t>
                      </a:r>
                    </a:p>
                    <a:p>
                      <a:r>
                        <a:rPr lang="en-ZA" sz="1600" dirty="0" smtClean="0">
                          <a:latin typeface="Book Antiqua" panose="02040602050305030304" pitchFamily="18" charset="0"/>
                        </a:rPr>
                        <a:t>The overriding objective of the PRSAP was the reduction of poverty by 50%</a:t>
                      </a:r>
                      <a:r>
                        <a:rPr lang="en-ZA" sz="1600" baseline="0" dirty="0" smtClean="0">
                          <a:latin typeface="Book Antiqua" panose="02040602050305030304" pitchFamily="18" charset="0"/>
                        </a:rPr>
                        <a:t> in 2015 and then ultimately eradicate it by 2022</a:t>
                      </a:r>
                      <a:endParaRPr lang="en-GB" sz="1600" b="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Geospatial technologies enable the mapping, analysis and  visualisation of poverty data.</a:t>
                      </a:r>
                      <a:r>
                        <a:rPr lang="en-ZA" sz="1600" baseline="0" dirty="0" smtClean="0">
                          <a:latin typeface="Book Antiqua" panose="02040602050305030304" pitchFamily="18" charset="0"/>
                        </a:rPr>
                        <a:t>  This allows policy and decisi</a:t>
                      </a:r>
                      <a:r>
                        <a:rPr lang="en-ZA" sz="1600" dirty="0" smtClean="0">
                          <a:latin typeface="Book Antiqua" panose="02040602050305030304" pitchFamily="18" charset="0"/>
                        </a:rPr>
                        <a:t>on-makers to focus available resources to where the greatest needs are. </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Over 58% of the population lives below the poverty line, and that 48% of the population cannot meet their food</a:t>
                      </a:r>
                      <a:r>
                        <a:rPr lang="en-ZA" sz="1600" baseline="0" dirty="0" smtClean="0">
                          <a:latin typeface="Book Antiqua" panose="02040602050305030304" pitchFamily="18" charset="0"/>
                        </a:rPr>
                        <a:t> requirements i.e. they are considered to be living under extreme poverty.</a:t>
                      </a:r>
                      <a:r>
                        <a:rPr lang="en-ZA" sz="1600" dirty="0" smtClean="0">
                          <a:latin typeface="Book Antiqua" panose="02040602050305030304" pitchFamily="18" charset="0"/>
                        </a:rPr>
                        <a:t> </a:t>
                      </a:r>
                      <a:endParaRPr lang="en-GB" sz="1600" dirty="0">
                        <a:solidFill>
                          <a:schemeClr val="tx1"/>
                        </a:solidFill>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High</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41199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2457"/>
          </a:xfrm>
        </p:spPr>
        <p:txBody>
          <a:bodyPr/>
          <a:lstStyle/>
          <a:p>
            <a:pPr algn="ctr"/>
            <a:r>
              <a:rPr lang="en-ZA" sz="1800" dirty="0">
                <a:solidFill>
                  <a:prstClr val="black"/>
                </a:solidFill>
                <a:latin typeface="Book Antiqua" panose="02040602050305030304" pitchFamily="18" charset="0"/>
              </a:rPr>
              <a:t>Table 1: National Policies and Strategies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23032441"/>
              </p:ext>
            </p:extLst>
          </p:nvPr>
        </p:nvGraphicFramePr>
        <p:xfrm>
          <a:off x="838200" y="1107583"/>
          <a:ext cx="10515601" cy="5715666"/>
        </p:xfrm>
        <a:graphic>
          <a:graphicData uri="http://schemas.openxmlformats.org/drawingml/2006/table">
            <a:tbl>
              <a:tblPr firstRow="1" bandRow="1">
                <a:tableStyleId>{00A15C55-8517-42AA-B614-E9B94910E393}</a:tableStyleId>
              </a:tblPr>
              <a:tblGrid>
                <a:gridCol w="1454239"/>
                <a:gridCol w="2047741"/>
                <a:gridCol w="1287888"/>
                <a:gridCol w="2253802"/>
                <a:gridCol w="2189409"/>
                <a:gridCol w="1282522"/>
              </a:tblGrid>
              <a:tr h="484652">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2400" dirty="0" smtClean="0">
                          <a:latin typeface="Book Antiqua" panose="02040602050305030304" pitchFamily="18" charset="0"/>
                        </a:rPr>
                        <a:t>National Policies and Strategies</a:t>
                      </a:r>
                      <a:endParaRPr lang="en-GB" sz="2400" dirty="0" smtClean="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en-GB" sz="24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pPr algn="ctr"/>
                      <a:endParaRPr lang="en-GB" sz="2400" dirty="0"/>
                    </a:p>
                  </a:txBody>
                  <a:tcPr/>
                </a:tc>
              </a:tr>
              <a:tr h="872374">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1" u="none" strike="noStrike" kern="1200" cap="none" spc="0" normalizeH="0" baseline="0" noProof="0" dirty="0" smtClean="0">
                          <a:ln>
                            <a:noFill/>
                          </a:ln>
                          <a:effectLst/>
                          <a:uLnTx/>
                          <a:uFillTx/>
                          <a:latin typeface="Book Antiqua" panose="02040602050305030304" pitchFamily="18" charset="0"/>
                        </a:rPr>
                        <a:t>Geospatial Theme</a:t>
                      </a:r>
                      <a:endParaRPr kumimoji="0" lang="en-GB" sz="1600" b="1" u="none" strike="noStrike" kern="1200" cap="none" spc="0" normalizeH="0" baseline="0" noProof="0" dirty="0" smtClean="0">
                        <a:ln>
                          <a:noFill/>
                        </a:ln>
                        <a:effectLst/>
                        <a:uLnTx/>
                        <a:uFillTx/>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Current Situation</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Investment Priority</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168010">
                <a:tc>
                  <a:txBody>
                    <a:bodyPr/>
                    <a:lstStyle/>
                    <a:p>
                      <a:r>
                        <a:rPr lang="en-ZA" sz="1600" dirty="0" smtClean="0">
                          <a:latin typeface="Book Antiqua" panose="02040602050305030304" pitchFamily="18" charset="0"/>
                        </a:rPr>
                        <a:t>3.</a:t>
                      </a:r>
                    </a:p>
                    <a:p>
                      <a:r>
                        <a:rPr lang="en-ZA" sz="1600" dirty="0" smtClean="0">
                          <a:latin typeface="Book Antiqua" panose="02040602050305030304" pitchFamily="18" charset="0"/>
                        </a:rPr>
                        <a:t>Enhance</a:t>
                      </a:r>
                      <a:r>
                        <a:rPr lang="en-ZA" sz="1600" baseline="0" dirty="0" smtClean="0">
                          <a:latin typeface="Book Antiqua" panose="02040602050305030304" pitchFamily="18" charset="0"/>
                        </a:rPr>
                        <a:t> management of critical resources and i</a:t>
                      </a:r>
                      <a:r>
                        <a:rPr lang="en-ZA" sz="1600" dirty="0" smtClean="0">
                          <a:latin typeface="Book Antiqua" panose="02040602050305030304" pitchFamily="18" charset="0"/>
                        </a:rPr>
                        <a:t>mprove transparency</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dirty="0" smtClean="0">
                          <a:latin typeface="Book Antiqua" panose="02040602050305030304" pitchFamily="18" charset="0"/>
                        </a:rPr>
                        <a:t>National Health Sector Strategic Plan (NHSSP)</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400" dirty="0" smtClean="0">
                          <a:latin typeface="Book Antiqua" panose="02040602050305030304" pitchFamily="18" charset="0"/>
                        </a:rPr>
                        <a:t>Reverse the downward trend in health outcomes and improve the health status of  Eswatini population. Accelerate achievement of the health-related SDGs and poverty reduction strategies</a:t>
                      </a:r>
                      <a:r>
                        <a:rPr lang="en-ZA" sz="1400" baseline="0" dirty="0" smtClean="0">
                          <a:latin typeface="Book Antiqua" panose="02040602050305030304" pitchFamily="18" charset="0"/>
                        </a:rPr>
                        <a:t>. Integrated approach in the delivery of services. Provide a coherent framework for sector wide intervention planning and resource targeting</a:t>
                      </a:r>
                      <a:endParaRPr lang="en-GB" sz="1400" b="0" dirty="0" smtClean="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Improved health services, Tracking infectious diseases and identifying health trends</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The public healthcare system performance is at its poorest. Most government facilities do not have adequate medical supplies and are under-staffed.</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High</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384077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p:spPr>
        <p:txBody>
          <a:bodyPr/>
          <a:lstStyle/>
          <a:p>
            <a:pPr algn="ctr"/>
            <a:r>
              <a:rPr lang="en-ZA" sz="1800" dirty="0">
                <a:solidFill>
                  <a:prstClr val="black"/>
                </a:solidFill>
                <a:latin typeface="Book Antiqua" panose="02040602050305030304" pitchFamily="18" charset="0"/>
              </a:rPr>
              <a:t>Table 1: National Policies and Strategies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38311405"/>
              </p:ext>
            </p:extLst>
          </p:nvPr>
        </p:nvGraphicFramePr>
        <p:xfrm>
          <a:off x="838200" y="1387054"/>
          <a:ext cx="10515601" cy="5029200"/>
        </p:xfrm>
        <a:graphic>
          <a:graphicData uri="http://schemas.openxmlformats.org/drawingml/2006/table">
            <a:tbl>
              <a:tblPr firstRow="1" bandRow="1">
                <a:tableStyleId>{00A15C55-8517-42AA-B614-E9B94910E393}</a:tableStyleId>
              </a:tblPr>
              <a:tblGrid>
                <a:gridCol w="1050880"/>
                <a:gridCol w="2090492"/>
                <a:gridCol w="1197735"/>
                <a:gridCol w="2704563"/>
                <a:gridCol w="2189409"/>
                <a:gridCol w="1282522"/>
              </a:tblGrid>
              <a:tr h="37084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2400" dirty="0" smtClean="0">
                          <a:latin typeface="Book Antiqua" panose="02040602050305030304" pitchFamily="18" charset="0"/>
                        </a:rPr>
                        <a:t>National Policies and Strategies</a:t>
                      </a:r>
                      <a:endParaRPr lang="en-GB" sz="2400" dirty="0" smtClean="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en-GB" sz="24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pPr algn="ctr"/>
                      <a:endParaRPr lang="en-GB" sz="2400" dirty="0"/>
                    </a:p>
                  </a:txBody>
                  <a:tcPr/>
                </a:tc>
              </a:tr>
              <a:tr h="370840">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1" u="none" strike="noStrike" kern="1200" cap="none" spc="0" normalizeH="0" baseline="0" noProof="0" dirty="0" smtClean="0">
                          <a:ln>
                            <a:noFill/>
                          </a:ln>
                          <a:effectLst/>
                          <a:uLnTx/>
                          <a:uFillTx/>
                          <a:latin typeface="Book Antiqua" panose="02040602050305030304" pitchFamily="18" charset="0"/>
                        </a:rPr>
                        <a:t>Geospatial Theme</a:t>
                      </a:r>
                      <a:endParaRPr kumimoji="0" lang="en-GB" sz="1600" b="1" u="none" strike="noStrike" kern="1200" cap="none" spc="0" normalizeH="0" baseline="0" noProof="0" dirty="0" smtClean="0">
                        <a:ln>
                          <a:noFill/>
                        </a:ln>
                        <a:effectLst/>
                        <a:uLnTx/>
                        <a:uFillTx/>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Current Situation</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Investment Priority</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dirty="0" smtClean="0">
                          <a:latin typeface="Book Antiqua" panose="02040602050305030304" pitchFamily="18" charset="0"/>
                        </a:rPr>
                        <a:t>Evidence based planning and result based management.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600" dirty="0" smtClean="0">
                          <a:latin typeface="Book Antiqua" panose="02040602050305030304" pitchFamily="18" charset="0"/>
                        </a:rPr>
                        <a:t>Provide a framework for monitoring and evaluating the performance of the sector at all levels. Inclusive and equitable delivery strategies that target the vulnerable and promote gender fairness</a:t>
                      </a:r>
                      <a:endParaRPr lang="en-GB" sz="1600" b="0" dirty="0" smtClean="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4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350387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22762"/>
          </a:xfrm>
        </p:spPr>
        <p:txBody>
          <a:bodyPr/>
          <a:lstStyle/>
          <a:p>
            <a:pPr algn="ctr"/>
            <a:r>
              <a:rPr lang="en-ZA" sz="1800" dirty="0">
                <a:solidFill>
                  <a:prstClr val="black"/>
                </a:solidFill>
                <a:latin typeface="Book Antiqua" panose="02040602050305030304" pitchFamily="18" charset="0"/>
              </a:rPr>
              <a:t>Table 1: National Policies and Strategies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1550263"/>
              </p:ext>
            </p:extLst>
          </p:nvPr>
        </p:nvGraphicFramePr>
        <p:xfrm>
          <a:off x="838200" y="1387054"/>
          <a:ext cx="10515601" cy="4968240"/>
        </p:xfrm>
        <a:graphic>
          <a:graphicData uri="http://schemas.openxmlformats.org/drawingml/2006/table">
            <a:tbl>
              <a:tblPr firstRow="1" bandRow="1">
                <a:tableStyleId>{00A15C55-8517-42AA-B614-E9B94910E393}</a:tableStyleId>
              </a:tblPr>
              <a:tblGrid>
                <a:gridCol w="1050880"/>
                <a:gridCol w="2167765"/>
                <a:gridCol w="1339403"/>
                <a:gridCol w="2485622"/>
                <a:gridCol w="2189409"/>
                <a:gridCol w="1282522"/>
              </a:tblGrid>
              <a:tr h="37084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2400" dirty="0" smtClean="0">
                          <a:latin typeface="Book Antiqua" panose="02040602050305030304" pitchFamily="18" charset="0"/>
                        </a:rPr>
                        <a:t>National Policies and Strategies</a:t>
                      </a:r>
                      <a:endParaRPr lang="en-GB" sz="2400" dirty="0" smtClean="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en-GB" sz="24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pPr algn="ctr"/>
                      <a:endParaRPr lang="en-GB" sz="2400" dirty="0"/>
                    </a:p>
                  </a:txBody>
                  <a:tcPr/>
                </a:tc>
              </a:tr>
              <a:tr h="370840">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1" u="none" strike="noStrike" kern="1200" cap="none" spc="0" normalizeH="0" baseline="0" noProof="0" dirty="0" smtClean="0">
                          <a:ln>
                            <a:noFill/>
                          </a:ln>
                          <a:effectLst/>
                          <a:uLnTx/>
                          <a:uFillTx/>
                          <a:latin typeface="Book Antiqua" panose="02040602050305030304" pitchFamily="18" charset="0"/>
                        </a:rPr>
                        <a:t>Geospatial Theme</a:t>
                      </a:r>
                      <a:endParaRPr kumimoji="0" lang="en-GB" sz="1600" b="1" u="none" strike="noStrike" kern="1200" cap="none" spc="0" normalizeH="0" baseline="0" noProof="0" dirty="0" smtClean="0">
                        <a:ln>
                          <a:noFill/>
                        </a:ln>
                        <a:effectLst/>
                        <a:uLnTx/>
                        <a:uFillTx/>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Current Situation</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Investment Priority</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ZA" sz="1600" dirty="0" smtClean="0">
                          <a:latin typeface="Book Antiqua" panose="02040602050305030304" pitchFamily="18" charset="0"/>
                        </a:rPr>
                        <a:t>4.</a:t>
                      </a:r>
                      <a:endParaRPr lang="en-ZA" sz="1600" dirty="0" smtClean="0">
                        <a:latin typeface="Book Antiqua" panose="02040602050305030304" pitchFamily="18" charset="0"/>
                      </a:endParaRPr>
                    </a:p>
                    <a:p>
                      <a:r>
                        <a:rPr lang="en-ZA" sz="1600" dirty="0" smtClean="0">
                          <a:latin typeface="Book Antiqua" panose="02040602050305030304" pitchFamily="18" charset="0"/>
                        </a:rPr>
                        <a:t>Achieve effective management of water resources</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400" b="1" dirty="0" smtClean="0">
                          <a:latin typeface="Book Antiqua" panose="02040602050305030304" pitchFamily="18" charset="0"/>
                        </a:rPr>
                        <a:t>National</a:t>
                      </a:r>
                      <a:r>
                        <a:rPr lang="en-ZA" sz="1400" b="1" baseline="0" dirty="0" smtClean="0">
                          <a:latin typeface="Book Antiqua" panose="02040602050305030304" pitchFamily="18" charset="0"/>
                        </a:rPr>
                        <a:t> Water Policy 2018</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600" dirty="0" smtClean="0">
                          <a:latin typeface="Book Antiqua" panose="02040602050305030304" pitchFamily="18" charset="0"/>
                        </a:rPr>
                        <a:t>The Policy</a:t>
                      </a:r>
                      <a:r>
                        <a:rPr lang="en-ZA" sz="1600" baseline="0" dirty="0" smtClean="0">
                          <a:latin typeface="Book Antiqua" panose="02040602050305030304" pitchFamily="18" charset="0"/>
                        </a:rPr>
                        <a:t> acts as a guide for the Government of Eswatini on the development and management of diminishing water resources for sustainable and socio-economic advancement of the livelihoods of the people in the country.</a:t>
                      </a:r>
                      <a:endParaRPr lang="en-GB" sz="1600" b="0" dirty="0" smtClean="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Information sharing</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Sharing</a:t>
                      </a:r>
                      <a:r>
                        <a:rPr lang="en-ZA" sz="1600" baseline="0" dirty="0" smtClean="0">
                          <a:latin typeface="Book Antiqua" panose="02040602050305030304" pitchFamily="18" charset="0"/>
                        </a:rPr>
                        <a:t> and the use of geospatial information across relevant agencies to improve water resource planning, operations and monitoring</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Disintegrated sectoral planning and monitoring. Water allocation</a:t>
                      </a:r>
                      <a:r>
                        <a:rPr lang="en-ZA" sz="1600" baseline="0" dirty="0" smtClean="0">
                          <a:latin typeface="Book Antiqua" panose="02040602050305030304" pitchFamily="18" charset="0"/>
                        </a:rPr>
                        <a:t> and pricing do not adequately recognise water as an ‘economic’ good</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High</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029800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1156"/>
            <a:ext cx="10515600" cy="800258"/>
          </a:xfrm>
        </p:spPr>
        <p:txBody>
          <a:bodyPr/>
          <a:lstStyle/>
          <a:p>
            <a:pPr algn="ctr"/>
            <a:r>
              <a:rPr lang="en-ZA" sz="1800" dirty="0">
                <a:solidFill>
                  <a:prstClr val="black"/>
                </a:solidFill>
                <a:latin typeface="Book Antiqua" panose="02040602050305030304" pitchFamily="18" charset="0"/>
              </a:rPr>
              <a:t>Table 1: National Policies and Strategies</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156815121"/>
              </p:ext>
            </p:extLst>
          </p:nvPr>
        </p:nvGraphicFramePr>
        <p:xfrm>
          <a:off x="665018" y="919898"/>
          <a:ext cx="10861964" cy="5913120"/>
        </p:xfrm>
        <a:graphic>
          <a:graphicData uri="http://schemas.openxmlformats.org/drawingml/2006/table">
            <a:tbl>
              <a:tblPr firstRow="1" bandRow="1">
                <a:tableStyleId>{00A15C55-8517-42AA-B614-E9B94910E393}</a:tableStyleId>
              </a:tblPr>
              <a:tblGrid>
                <a:gridCol w="1205346"/>
                <a:gridCol w="2119315"/>
                <a:gridCol w="1277096"/>
                <a:gridCol w="2673918"/>
                <a:gridCol w="2261523"/>
                <a:gridCol w="1324766"/>
              </a:tblGrid>
              <a:tr h="370840">
                <a:tc grid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ZA" sz="2400" dirty="0" smtClean="0">
                          <a:latin typeface="Book Antiqua" panose="02040602050305030304" pitchFamily="18" charset="0"/>
                        </a:rPr>
                        <a:t>National Policies and Strategies</a:t>
                      </a:r>
                      <a:endParaRPr lang="en-GB" sz="2400" dirty="0" smtClean="0">
                        <a:latin typeface="Book Antiqua" panose="02040602050305030304" pitchFamily="18" charset="0"/>
                      </a:endParaRPr>
                    </a:p>
                  </a:txBody>
                  <a:tcPr>
                    <a:lnB w="12700" cap="flat" cmpd="sng" algn="ctr">
                      <a:solidFill>
                        <a:schemeClr val="tx1"/>
                      </a:solidFill>
                      <a:prstDash val="solid"/>
                      <a:round/>
                      <a:headEnd type="none" w="med" len="med"/>
                      <a:tailEnd type="none" w="med" len="med"/>
                    </a:lnB>
                  </a:tcPr>
                </a:tc>
                <a:tc hMerge="1">
                  <a:txBody>
                    <a:bodyPr/>
                    <a:lstStyle/>
                    <a:p>
                      <a:pPr algn="ctr"/>
                      <a:endParaRPr lang="en-GB" sz="2400"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pPr algn="ctr"/>
                      <a:endParaRPr lang="en-GB" sz="2400" dirty="0"/>
                    </a:p>
                  </a:txBody>
                  <a:tcPr/>
                </a:tc>
              </a:tr>
              <a:tr h="370840">
                <a:tc>
                  <a:txBody>
                    <a:bodyPr/>
                    <a:lstStyle/>
                    <a:p>
                      <a:r>
                        <a:rPr lang="en-ZA" sz="1600" b="1" dirty="0" smtClean="0">
                          <a:latin typeface="Book Antiqua" panose="02040602050305030304" pitchFamily="18" charset="0"/>
                        </a:rPr>
                        <a:t>Strategic Drivers</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b="1" dirty="0" smtClean="0">
                          <a:latin typeface="Book Antiqua" panose="02040602050305030304" pitchFamily="18" charset="0"/>
                        </a:rPr>
                        <a:t>Evidence of Government Strategic Priority</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ZA" sz="1600" b="1" u="none" strike="noStrike" kern="1200" cap="none" spc="0" normalizeH="0" baseline="0" noProof="0" dirty="0" smtClean="0">
                          <a:ln>
                            <a:noFill/>
                          </a:ln>
                          <a:effectLst/>
                          <a:uLnTx/>
                          <a:uFillTx/>
                          <a:latin typeface="Book Antiqua" panose="02040602050305030304" pitchFamily="18" charset="0"/>
                        </a:rPr>
                        <a:t>Geospatial Theme</a:t>
                      </a:r>
                      <a:endParaRPr kumimoji="0" lang="en-GB" sz="1600" b="1" u="none" strike="noStrike" kern="1200" cap="none" spc="0" normalizeH="0" baseline="0" noProof="0" dirty="0" smtClean="0">
                        <a:ln>
                          <a:noFill/>
                        </a:ln>
                        <a:effectLst/>
                        <a:uLnTx/>
                        <a:uFillTx/>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ZA" sz="1600" b="1" dirty="0" smtClean="0">
                          <a:latin typeface="Book Antiqua" panose="02040602050305030304" pitchFamily="18" charset="0"/>
                        </a:rPr>
                        <a:t>Benefits of Geospatial Information</a:t>
                      </a:r>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Current Situation</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600" b="1" dirty="0" smtClean="0">
                          <a:latin typeface="Book Antiqua" panose="02040602050305030304" pitchFamily="18" charset="0"/>
                        </a:rPr>
                        <a:t>Investment Priority</a:t>
                      </a:r>
                      <a:endParaRPr lang="en-GB" sz="1600" b="1" dirty="0" smtClean="0">
                        <a:latin typeface="Book Antiqua" panose="02040602050305030304" pitchFamily="18" charset="0"/>
                      </a:endParaRPr>
                    </a:p>
                    <a:p>
                      <a:endParaRPr lang="en-GB" sz="1600" b="1"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70840">
                <a:tc>
                  <a:txBody>
                    <a:bodyPr/>
                    <a:lstStyle/>
                    <a:p>
                      <a:r>
                        <a:rPr lang="en-ZA" sz="1600" dirty="0" smtClean="0">
                          <a:latin typeface="Book Antiqua" panose="02040602050305030304" pitchFamily="18" charset="0"/>
                        </a:rPr>
                        <a:t>5. </a:t>
                      </a:r>
                      <a:endParaRPr lang="en-ZA" sz="1600" dirty="0" smtClean="0">
                        <a:latin typeface="Book Antiqua" panose="02040602050305030304" pitchFamily="18" charset="0"/>
                      </a:endParaRPr>
                    </a:p>
                    <a:p>
                      <a:r>
                        <a:rPr lang="en-ZA" sz="1600" dirty="0" smtClean="0">
                          <a:latin typeface="Book Antiqua" panose="02040602050305030304" pitchFamily="18" charset="0"/>
                        </a:rPr>
                        <a:t>Achieve self-sufficiency in energy production</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dirty="0" smtClean="0">
                          <a:latin typeface="Book Antiqua" panose="02040602050305030304" pitchFamily="18" charset="0"/>
                        </a:rPr>
                        <a:t>Kingdom of Eswatini Energy Masterplan 2034</a:t>
                      </a:r>
                    </a:p>
                    <a:p>
                      <a:pPr marL="0" marR="0" lvl="0" indent="0" algn="l" defTabSz="914400" rtl="0" eaLnBrk="1" fontAlgn="auto" latinLnBrk="0" hangingPunct="1">
                        <a:lnSpc>
                          <a:spcPct val="100000"/>
                        </a:lnSpc>
                        <a:spcBef>
                          <a:spcPts val="0"/>
                        </a:spcBef>
                        <a:spcAft>
                          <a:spcPts val="0"/>
                        </a:spcAft>
                        <a:buClrTx/>
                        <a:buSzTx/>
                        <a:buFontTx/>
                        <a:buNone/>
                        <a:tabLst/>
                        <a:defRPr/>
                      </a:pPr>
                      <a:r>
                        <a:rPr lang="en-ZA" sz="1600" dirty="0" smtClean="0">
                          <a:latin typeface="Book Antiqua" panose="02040602050305030304" pitchFamily="18" charset="0"/>
                        </a:rPr>
                        <a:t>The document aims to address Eswatini’s distinct challenges and is designed to set the energy sector</a:t>
                      </a:r>
                      <a:r>
                        <a:rPr lang="en-ZA" sz="1600" baseline="0" dirty="0" smtClean="0">
                          <a:latin typeface="Book Antiqua" panose="02040602050305030304" pitchFamily="18" charset="0"/>
                        </a:rPr>
                        <a:t> on a firm footing for a sustainable future. One of the objectives is to identify all of the energy sources to meet future energy demand, including untapped potential for domestic  energy supply form renewable sources.</a:t>
                      </a:r>
                      <a:endParaRPr lang="en-GB" sz="1600" b="0" dirty="0" smtClean="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Accessible Information</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Enables r</a:t>
                      </a:r>
                      <a:r>
                        <a:rPr lang="en-ZA" sz="1600" baseline="0" dirty="0" smtClean="0">
                          <a:latin typeface="Book Antiqua" panose="02040602050305030304" pitchFamily="18" charset="0"/>
                        </a:rPr>
                        <a:t>enewable energy companies to identify suitable locations for wind, solar or hydro-power projects based on factors such as terrain, land-use, population density and environmental sensitivity</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The country</a:t>
                      </a:r>
                      <a:r>
                        <a:rPr lang="en-ZA" sz="1600" baseline="0" dirty="0" smtClean="0">
                          <a:latin typeface="Book Antiqua" panose="02040602050305030304" pitchFamily="18" charset="0"/>
                        </a:rPr>
                        <a:t> imports all of its petroleum products and around 70% of its power from South Africa and Mozambique, despite being well-endowed with conventional and renewable energy including coal, solar, hydro, wind and biomass residues from sugar and forestry industries.</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ZA" sz="1600" dirty="0" smtClean="0">
                          <a:latin typeface="Book Antiqua" panose="02040602050305030304" pitchFamily="18" charset="0"/>
                        </a:rPr>
                        <a:t>High</a:t>
                      </a:r>
                      <a:endParaRPr lang="en-GB" sz="1600" dirty="0">
                        <a:latin typeface="Book Antiqua" panose="0204060205030503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40354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2261</TotalTime>
  <Words>816</Words>
  <Application>Microsoft Office PowerPoint</Application>
  <PresentationFormat>Widescreen</PresentationFormat>
  <Paragraphs>123</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Book Antiqua</vt:lpstr>
      <vt:lpstr>Calibri</vt:lpstr>
      <vt:lpstr>Calibri Light</vt:lpstr>
      <vt:lpstr>Wingdings</vt:lpstr>
      <vt:lpstr>Office Theme</vt:lpstr>
      <vt:lpstr>Eswatini National Strategic Priorities</vt:lpstr>
      <vt:lpstr>CONTENTS</vt:lpstr>
      <vt:lpstr>The Kingdom of Eswatini</vt:lpstr>
      <vt:lpstr>Table 1: National Policies and Strategies</vt:lpstr>
      <vt:lpstr>Table 1: National Policies and Strategies</vt:lpstr>
      <vt:lpstr>Table 1: National Policies and Strategies</vt:lpstr>
      <vt:lpstr>Table 1: National Policies and Strategies</vt:lpstr>
      <vt:lpstr>Table 1: National Policies and Strategies</vt:lpstr>
      <vt:lpstr>Table 1: National Policies and Strategies</vt:lpstr>
      <vt:lpstr>DISCUSSION</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FROM MDGs to SDGs</dc:title>
  <dc:creator>Patrick Mkhonta</dc:creator>
  <cp:lastModifiedBy>Patrick Mkhonta</cp:lastModifiedBy>
  <cp:revision>126</cp:revision>
  <dcterms:created xsi:type="dcterms:W3CDTF">2023-07-31T17:49:47Z</dcterms:created>
  <dcterms:modified xsi:type="dcterms:W3CDTF">2023-08-17T08:24:49Z</dcterms:modified>
</cp:coreProperties>
</file>