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58" r:id="rId3"/>
    <p:sldId id="273" r:id="rId4"/>
    <p:sldId id="260" r:id="rId5"/>
    <p:sldId id="261" r:id="rId6"/>
    <p:sldId id="4648" r:id="rId7"/>
    <p:sldId id="306" r:id="rId8"/>
    <p:sldId id="4651" r:id="rId9"/>
    <p:sldId id="4652" r:id="rId10"/>
    <p:sldId id="4650" r:id="rId11"/>
    <p:sldId id="4653" r:id="rId12"/>
    <p:sldId id="298" r:id="rId13"/>
    <p:sldId id="300" r:id="rId14"/>
    <p:sldId id="301" r:id="rId15"/>
    <p:sldId id="302" r:id="rId16"/>
    <p:sldId id="303" r:id="rId17"/>
    <p:sldId id="304" r:id="rId18"/>
    <p:sldId id="4654" r:id="rId19"/>
    <p:sldId id="4655" r:id="rId20"/>
    <p:sldId id="465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D600F2-ECEE-3B48-B2EC-A7DD94ADC5A9}">
          <p14:sldIdLst>
            <p14:sldId id="256"/>
            <p14:sldId id="258"/>
            <p14:sldId id="273"/>
            <p14:sldId id="260"/>
            <p14:sldId id="261"/>
            <p14:sldId id="4648"/>
            <p14:sldId id="306"/>
            <p14:sldId id="4651"/>
            <p14:sldId id="4652"/>
            <p14:sldId id="4650"/>
            <p14:sldId id="4653"/>
            <p14:sldId id="298"/>
            <p14:sldId id="300"/>
            <p14:sldId id="301"/>
            <p14:sldId id="302"/>
            <p14:sldId id="303"/>
            <p14:sldId id="304"/>
            <p14:sldId id="4654"/>
            <p14:sldId id="4655"/>
            <p14:sldId id="465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BBOTSON Warren" initials="IW" lastIdx="1" clrIdx="0">
    <p:extLst>
      <p:ext uri="{19B8F6BF-5375-455C-9EA6-DF929625EA0E}">
        <p15:presenceInfo xmlns:p15="http://schemas.microsoft.com/office/powerpoint/2012/main" userId="S::warren.ibbotson@hexagon.com::d7dfd5da-4384-46db-a8ba-d238c4419a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6630"/>
  </p:normalViewPr>
  <p:slideViewPr>
    <p:cSldViewPr snapToGrid="0">
      <p:cViewPr varScale="1">
        <p:scale>
          <a:sx n="53" d="100"/>
          <a:sy n="53" d="100"/>
        </p:scale>
        <p:origin x="8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8FF5-8BD0-814F-89AC-AC8D963C9376}"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902875-B256-F743-A8C7-03447F638344}" type="slidenum">
              <a:rPr lang="en-US" smtClean="0"/>
              <a:t>‹#›</a:t>
            </a:fld>
            <a:endParaRPr lang="en-US"/>
          </a:p>
        </p:txBody>
      </p:sp>
    </p:spTree>
    <p:extLst>
      <p:ext uri="{BB962C8B-B14F-4D97-AF65-F5344CB8AC3E}">
        <p14:creationId xmlns:p14="http://schemas.microsoft.com/office/powerpoint/2010/main" val="209651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800" b="1" dirty="0">
                <a:effectLst/>
                <a:latin typeface="Calibri" panose="020F0502020204030204" pitchFamily="34" charset="0"/>
                <a:ea typeface="Times New Roman" panose="02020603050405020304" pitchFamily="18" charset="0"/>
              </a:rPr>
              <a:t>PPP Readiness: Developing Countries</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of the Developing Countries had the presence of a spatial data infrastructure, evidence of geospatial infrastructure and Earth observation capabilities, and a space agency. They scored relatively higher in terms of their business and legal environments, evidenced by the presence of PPP laws and guidelines. Further, these countries registered higher on transparency in government functions. Overall, these countries indicate a higher readiness for geospatial PPPs. Countries evidencing these characteristics at a high level included Ghana, Rwanda, Namibia, and Tunisia.</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Calibri" panose="020F050202020403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b="1" dirty="0">
                <a:effectLst/>
                <a:latin typeface="Calibri" panose="020F0502020204030204" pitchFamily="34" charset="0"/>
                <a:ea typeface="Times New Roman" panose="02020603050405020304" pitchFamily="18" charset="0"/>
              </a:rPr>
              <a:t>PPP Readiness: Emergent Countries</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Emergent Countries, although having some presence of a spatial data infrastructure had a much lower incidence of geospatial infrastructure and Earth observation capabilities, a space agency, and a less robust business and legal environment, as well as a significantly lower level of transparency in government functions, in general.  Interestingly, all the countries listed as Emergent Nations have either PPP laws or policies, or both, making them high in readiness for engaging in PPPs.  Examples of these include Angola, Madagascar, and Mauritius, all which have participated in PPPs in the past.</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b="1" dirty="0">
                <a:effectLst/>
                <a:latin typeface="Calibri" panose="020F0502020204030204" pitchFamily="34" charset="0"/>
                <a:ea typeface="Times New Roman" panose="02020603050405020304" pitchFamily="18" charset="0"/>
              </a:rPr>
              <a:t>PPP Readiness: Nascent Countries</a:t>
            </a:r>
            <a:endParaRPr lang="en-IN"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Calibri" panose="020F0502020204030204" pitchFamily="34" charset="0"/>
                <a:ea typeface="Calibri" panose="020F0502020204030204" pitchFamily="34" charset="0"/>
                <a:cs typeface="Times New Roman" panose="02020603050405020304" pitchFamily="18" charset="0"/>
              </a:rPr>
              <a:t>Nascent Countries are those that to date have had very little activity that is geospatial in nature, and only one has a spatial data infrastructure (Liberia), none have a geospatial infrastructure and Earth observation capabilities, only one has a space agency (Libya), and most have a very low score on business and legal environment as well as transparency in government functions. Despite these conditions, several have engaged in PPPs in the past, although only five nations have PPP laws in effect. These are Cabo Verde, Libya, Cameroon, Comoros, and Republic of the Congo. </a:t>
            </a:r>
            <a:r>
              <a:rPr lang="en-US" sz="1800" dirty="0">
                <a:effectLst/>
                <a:latin typeface="Calibri" panose="020F0502020204030204" pitchFamily="34" charset="0"/>
                <a:ea typeface="Times New Roman" panose="02020603050405020304" pitchFamily="18" charset="0"/>
              </a:rPr>
              <a:t>It is important to note that there were PPPs found in all three classification areas as noted in the Africa PPP Units and Frameworks.</a:t>
            </a:r>
            <a:endParaRPr lang="en-IN"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7902875-B256-F743-A8C7-03447F638344}" type="slidenum">
              <a:rPr lang="en-US" smtClean="0"/>
              <a:t>4</a:t>
            </a:fld>
            <a:endParaRPr lang="en-US"/>
          </a:p>
        </p:txBody>
      </p:sp>
    </p:spTree>
    <p:extLst>
      <p:ext uri="{BB962C8B-B14F-4D97-AF65-F5344CB8AC3E}">
        <p14:creationId xmlns:p14="http://schemas.microsoft.com/office/powerpoint/2010/main" val="139939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02875-B256-F743-A8C7-03447F638344}" type="slidenum">
              <a:rPr lang="en-US" smtClean="0"/>
              <a:t>7</a:t>
            </a:fld>
            <a:endParaRPr lang="en-US"/>
          </a:p>
        </p:txBody>
      </p:sp>
    </p:spTree>
    <p:extLst>
      <p:ext uri="{BB962C8B-B14F-4D97-AF65-F5344CB8AC3E}">
        <p14:creationId xmlns:p14="http://schemas.microsoft.com/office/powerpoint/2010/main" val="287380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02875-B256-F743-A8C7-03447F638344}" type="slidenum">
              <a:rPr lang="en-US" smtClean="0"/>
              <a:t>8</a:t>
            </a:fld>
            <a:endParaRPr lang="en-US"/>
          </a:p>
        </p:txBody>
      </p:sp>
    </p:spTree>
    <p:extLst>
      <p:ext uri="{BB962C8B-B14F-4D97-AF65-F5344CB8AC3E}">
        <p14:creationId xmlns:p14="http://schemas.microsoft.com/office/powerpoint/2010/main" val="134256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02875-B256-F743-A8C7-03447F638344}" type="slidenum">
              <a:rPr lang="en-US" smtClean="0"/>
              <a:t>9</a:t>
            </a:fld>
            <a:endParaRPr lang="en-US"/>
          </a:p>
        </p:txBody>
      </p:sp>
    </p:spTree>
    <p:extLst>
      <p:ext uri="{BB962C8B-B14F-4D97-AF65-F5344CB8AC3E}">
        <p14:creationId xmlns:p14="http://schemas.microsoft.com/office/powerpoint/2010/main" val="42931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02875-B256-F743-A8C7-03447F638344}" type="slidenum">
              <a:rPr lang="en-US" smtClean="0"/>
              <a:t>10</a:t>
            </a:fld>
            <a:endParaRPr lang="en-US"/>
          </a:p>
        </p:txBody>
      </p:sp>
    </p:spTree>
    <p:extLst>
      <p:ext uri="{BB962C8B-B14F-4D97-AF65-F5344CB8AC3E}">
        <p14:creationId xmlns:p14="http://schemas.microsoft.com/office/powerpoint/2010/main" val="340969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902875-B256-F743-A8C7-03447F638344}" type="slidenum">
              <a:rPr lang="en-US" smtClean="0"/>
              <a:t>11</a:t>
            </a:fld>
            <a:endParaRPr lang="en-US"/>
          </a:p>
        </p:txBody>
      </p:sp>
    </p:spTree>
    <p:extLst>
      <p:ext uri="{BB962C8B-B14F-4D97-AF65-F5344CB8AC3E}">
        <p14:creationId xmlns:p14="http://schemas.microsoft.com/office/powerpoint/2010/main" val="640188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D816-A1FB-F04B-8A67-B30C7459E8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E7BECF-53B5-2041-906D-8F3C8D6642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7E630B-2EE2-8A44-A45D-401C876627DA}"/>
              </a:ext>
            </a:extLst>
          </p:cNvPr>
          <p:cNvSpPr>
            <a:spLocks noGrp="1"/>
          </p:cNvSpPr>
          <p:nvPr>
            <p:ph type="dt" sz="half" idx="10"/>
          </p:nvPr>
        </p:nvSpPr>
        <p:spPr/>
        <p:txBody>
          <a:bodyPr/>
          <a:lstStyle/>
          <a:p>
            <a:fld id="{DEC474EF-E70D-0748-9F87-9D65957EC5CE}" type="datetime1">
              <a:rPr lang="en-US" smtClean="0"/>
              <a:t>8/16/2023</a:t>
            </a:fld>
            <a:endParaRPr lang="en-US"/>
          </a:p>
        </p:txBody>
      </p:sp>
      <p:sp>
        <p:nvSpPr>
          <p:cNvPr id="5" name="Footer Placeholder 4">
            <a:extLst>
              <a:ext uri="{FF2B5EF4-FFF2-40B4-BE49-F238E27FC236}">
                <a16:creationId xmlns:a16="http://schemas.microsoft.com/office/drawing/2014/main" id="{B51F05DD-A91C-DD49-880E-A3ADD9A2A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D4718-2280-2C46-9ABE-449CE5A3689B}"/>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140146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8957-DF4E-084C-9B55-580540E4B2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9B3330-6B6A-BD4E-A3AF-10873B1B6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92700-3E94-B840-8085-6EBB7A8982A3}"/>
              </a:ext>
            </a:extLst>
          </p:cNvPr>
          <p:cNvSpPr>
            <a:spLocks noGrp="1"/>
          </p:cNvSpPr>
          <p:nvPr>
            <p:ph type="dt" sz="half" idx="10"/>
          </p:nvPr>
        </p:nvSpPr>
        <p:spPr/>
        <p:txBody>
          <a:bodyPr/>
          <a:lstStyle/>
          <a:p>
            <a:fld id="{D5998BB3-1ECA-DD47-81B4-E3D84F281392}" type="datetime1">
              <a:rPr lang="en-US" smtClean="0"/>
              <a:t>8/16/2023</a:t>
            </a:fld>
            <a:endParaRPr lang="en-US"/>
          </a:p>
        </p:txBody>
      </p:sp>
      <p:sp>
        <p:nvSpPr>
          <p:cNvPr id="5" name="Footer Placeholder 4">
            <a:extLst>
              <a:ext uri="{FF2B5EF4-FFF2-40B4-BE49-F238E27FC236}">
                <a16:creationId xmlns:a16="http://schemas.microsoft.com/office/drawing/2014/main" id="{204B305C-ED60-E24D-A281-136A6EA87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3BE4D-D0DB-9248-9068-11EF91094836}"/>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385846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5F6E3-8E38-4646-98BD-029BF6E81D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8F0AD2-E02A-6F41-BDB1-ECC687DD1F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D4979-58DE-1D4C-9688-A490A687078F}"/>
              </a:ext>
            </a:extLst>
          </p:cNvPr>
          <p:cNvSpPr>
            <a:spLocks noGrp="1"/>
          </p:cNvSpPr>
          <p:nvPr>
            <p:ph type="dt" sz="half" idx="10"/>
          </p:nvPr>
        </p:nvSpPr>
        <p:spPr/>
        <p:txBody>
          <a:bodyPr/>
          <a:lstStyle/>
          <a:p>
            <a:fld id="{E9F36170-78A8-464B-868B-003897B1584E}" type="datetime1">
              <a:rPr lang="en-US" smtClean="0"/>
              <a:t>8/16/2023</a:t>
            </a:fld>
            <a:endParaRPr lang="en-US"/>
          </a:p>
        </p:txBody>
      </p:sp>
      <p:sp>
        <p:nvSpPr>
          <p:cNvPr id="5" name="Footer Placeholder 4">
            <a:extLst>
              <a:ext uri="{FF2B5EF4-FFF2-40B4-BE49-F238E27FC236}">
                <a16:creationId xmlns:a16="http://schemas.microsoft.com/office/drawing/2014/main" id="{CCFFBBE9-79B5-8F45-84FC-22E447BAA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FA728-AE43-4444-8A85-3280C71540FF}"/>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299586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D8B5-44E6-1E4C-BF44-FE976CF91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1DCE0-9E94-1B4D-A8ED-B28B849EEB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D24E3-21FF-8F4F-9648-4848CBF83C82}"/>
              </a:ext>
            </a:extLst>
          </p:cNvPr>
          <p:cNvSpPr>
            <a:spLocks noGrp="1"/>
          </p:cNvSpPr>
          <p:nvPr>
            <p:ph type="dt" sz="half" idx="10"/>
          </p:nvPr>
        </p:nvSpPr>
        <p:spPr/>
        <p:txBody>
          <a:bodyPr/>
          <a:lstStyle/>
          <a:p>
            <a:fld id="{431E75C5-A970-384D-8E55-CF04374DC723}" type="datetime1">
              <a:rPr lang="en-US" smtClean="0"/>
              <a:t>8/16/2023</a:t>
            </a:fld>
            <a:endParaRPr lang="en-US"/>
          </a:p>
        </p:txBody>
      </p:sp>
      <p:sp>
        <p:nvSpPr>
          <p:cNvPr id="5" name="Footer Placeholder 4">
            <a:extLst>
              <a:ext uri="{FF2B5EF4-FFF2-40B4-BE49-F238E27FC236}">
                <a16:creationId xmlns:a16="http://schemas.microsoft.com/office/drawing/2014/main" id="{BCA93BBF-A25E-EB40-B9B8-5F1A885DD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FDA78-2FFF-7D40-A627-F1AB8E21C259}"/>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81087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9BE7-0839-EC4B-897A-5AE032C1C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64352E-EDFB-4E4C-8FDB-3ADCE6999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4218C9-D74D-FB43-8773-044B53CC3274}"/>
              </a:ext>
            </a:extLst>
          </p:cNvPr>
          <p:cNvSpPr>
            <a:spLocks noGrp="1"/>
          </p:cNvSpPr>
          <p:nvPr>
            <p:ph type="dt" sz="half" idx="10"/>
          </p:nvPr>
        </p:nvSpPr>
        <p:spPr/>
        <p:txBody>
          <a:bodyPr/>
          <a:lstStyle/>
          <a:p>
            <a:fld id="{45EF4E7F-1120-2D47-8C6F-FD92A81EA478}" type="datetime1">
              <a:rPr lang="en-US" smtClean="0"/>
              <a:t>8/16/2023</a:t>
            </a:fld>
            <a:endParaRPr lang="en-US"/>
          </a:p>
        </p:txBody>
      </p:sp>
      <p:sp>
        <p:nvSpPr>
          <p:cNvPr id="5" name="Footer Placeholder 4">
            <a:extLst>
              <a:ext uri="{FF2B5EF4-FFF2-40B4-BE49-F238E27FC236}">
                <a16:creationId xmlns:a16="http://schemas.microsoft.com/office/drawing/2014/main" id="{C456D8EC-8026-E142-9D50-2FD887308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91392-A337-DE40-A4DA-67AF26B9EFB1}"/>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129680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91AB-433D-E546-97F1-019F8386AD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1B2BB-96CA-A34E-BBB3-8D672C56C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39013E-CFEC-1D43-949A-395263BA10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85728C-BB6B-824C-BA01-607A67958983}"/>
              </a:ext>
            </a:extLst>
          </p:cNvPr>
          <p:cNvSpPr>
            <a:spLocks noGrp="1"/>
          </p:cNvSpPr>
          <p:nvPr>
            <p:ph type="dt" sz="half" idx="10"/>
          </p:nvPr>
        </p:nvSpPr>
        <p:spPr/>
        <p:txBody>
          <a:bodyPr/>
          <a:lstStyle/>
          <a:p>
            <a:fld id="{EA5F8AAC-40DB-584A-AB76-7950BD2F8E3A}" type="datetime1">
              <a:rPr lang="en-US" smtClean="0"/>
              <a:t>8/16/2023</a:t>
            </a:fld>
            <a:endParaRPr lang="en-US"/>
          </a:p>
        </p:txBody>
      </p:sp>
      <p:sp>
        <p:nvSpPr>
          <p:cNvPr id="6" name="Footer Placeholder 5">
            <a:extLst>
              <a:ext uri="{FF2B5EF4-FFF2-40B4-BE49-F238E27FC236}">
                <a16:creationId xmlns:a16="http://schemas.microsoft.com/office/drawing/2014/main" id="{F4C2452F-FC72-EC4E-8C1F-515A7E376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CD121-4B42-1644-8806-38E7ADCD42E8}"/>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401959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9BD-4C7B-5D4D-AD8A-DC0BB2D75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B2742-2F6C-0E43-AC1C-C9B58F541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6BF0FA-8B33-B049-A732-E52B23DDE8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4BABA7-E8B4-1243-A81E-417E122AC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D82198-33E0-C543-B6CB-426B9C9DC4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DCD95-3B0D-B047-8CFD-41D671621E86}"/>
              </a:ext>
            </a:extLst>
          </p:cNvPr>
          <p:cNvSpPr>
            <a:spLocks noGrp="1"/>
          </p:cNvSpPr>
          <p:nvPr>
            <p:ph type="dt" sz="half" idx="10"/>
          </p:nvPr>
        </p:nvSpPr>
        <p:spPr/>
        <p:txBody>
          <a:bodyPr/>
          <a:lstStyle/>
          <a:p>
            <a:fld id="{EA5BB950-77BC-6242-AB0E-55EF3B7E56D4}" type="datetime1">
              <a:rPr lang="en-US" smtClean="0"/>
              <a:t>8/16/2023</a:t>
            </a:fld>
            <a:endParaRPr lang="en-US"/>
          </a:p>
        </p:txBody>
      </p:sp>
      <p:sp>
        <p:nvSpPr>
          <p:cNvPr id="8" name="Footer Placeholder 7">
            <a:extLst>
              <a:ext uri="{FF2B5EF4-FFF2-40B4-BE49-F238E27FC236}">
                <a16:creationId xmlns:a16="http://schemas.microsoft.com/office/drawing/2014/main" id="{79CF283D-E518-A842-8FE2-C16362F71E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853F41-F8C3-D043-91A6-D69223545F17}"/>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22365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49BB-5725-FE45-BA27-13C79A801B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3A5853-B4F2-9D4D-B82B-0159C09A98E6}"/>
              </a:ext>
            </a:extLst>
          </p:cNvPr>
          <p:cNvSpPr>
            <a:spLocks noGrp="1"/>
          </p:cNvSpPr>
          <p:nvPr>
            <p:ph type="dt" sz="half" idx="10"/>
          </p:nvPr>
        </p:nvSpPr>
        <p:spPr/>
        <p:txBody>
          <a:bodyPr/>
          <a:lstStyle/>
          <a:p>
            <a:fld id="{0CA29B38-82AE-1E4D-8B6A-DE2EF79DA2FA}" type="datetime1">
              <a:rPr lang="en-US" smtClean="0"/>
              <a:t>8/16/2023</a:t>
            </a:fld>
            <a:endParaRPr lang="en-US"/>
          </a:p>
        </p:txBody>
      </p:sp>
      <p:sp>
        <p:nvSpPr>
          <p:cNvPr id="4" name="Footer Placeholder 3">
            <a:extLst>
              <a:ext uri="{FF2B5EF4-FFF2-40B4-BE49-F238E27FC236}">
                <a16:creationId xmlns:a16="http://schemas.microsoft.com/office/drawing/2014/main" id="{9523BB19-4882-0443-ADF3-052E51F4DF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3D2CD-FC24-6C4B-B32A-E4313289C465}"/>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247910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E1385F-345D-984B-AFE0-BAC2A70B6DF4}"/>
              </a:ext>
            </a:extLst>
          </p:cNvPr>
          <p:cNvSpPr>
            <a:spLocks noGrp="1"/>
          </p:cNvSpPr>
          <p:nvPr>
            <p:ph type="dt" sz="half" idx="10"/>
          </p:nvPr>
        </p:nvSpPr>
        <p:spPr/>
        <p:txBody>
          <a:bodyPr/>
          <a:lstStyle/>
          <a:p>
            <a:fld id="{F4005D58-4FF2-8F42-8BD7-DE8D7B1264A7}" type="datetime1">
              <a:rPr lang="en-US" smtClean="0"/>
              <a:t>8/16/2023</a:t>
            </a:fld>
            <a:endParaRPr lang="en-US"/>
          </a:p>
        </p:txBody>
      </p:sp>
      <p:sp>
        <p:nvSpPr>
          <p:cNvPr id="3" name="Footer Placeholder 2">
            <a:extLst>
              <a:ext uri="{FF2B5EF4-FFF2-40B4-BE49-F238E27FC236}">
                <a16:creationId xmlns:a16="http://schemas.microsoft.com/office/drawing/2014/main" id="{3AD13AED-E817-8E43-9D16-714016D0C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BAC536-2769-F149-89D8-9AE5142D03BC}"/>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285219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5B1D7-85C6-2A43-A717-768E50B5D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BFC8C7-9279-494F-88BD-B7E667EAA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CD305D-C473-4F4E-A02E-3F306B2B8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294E6B-E173-7147-A38E-606BB179C0A9}"/>
              </a:ext>
            </a:extLst>
          </p:cNvPr>
          <p:cNvSpPr>
            <a:spLocks noGrp="1"/>
          </p:cNvSpPr>
          <p:nvPr>
            <p:ph type="dt" sz="half" idx="10"/>
          </p:nvPr>
        </p:nvSpPr>
        <p:spPr/>
        <p:txBody>
          <a:bodyPr/>
          <a:lstStyle/>
          <a:p>
            <a:fld id="{F771A875-838B-AE4C-90EF-21475E4B6FAC}" type="datetime1">
              <a:rPr lang="en-US" smtClean="0"/>
              <a:t>8/16/2023</a:t>
            </a:fld>
            <a:endParaRPr lang="en-US"/>
          </a:p>
        </p:txBody>
      </p:sp>
      <p:sp>
        <p:nvSpPr>
          <p:cNvPr id="6" name="Footer Placeholder 5">
            <a:extLst>
              <a:ext uri="{FF2B5EF4-FFF2-40B4-BE49-F238E27FC236}">
                <a16:creationId xmlns:a16="http://schemas.microsoft.com/office/drawing/2014/main" id="{9D2A3FC8-F10A-0F4F-BF51-B250AA11DB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D46CC-8324-5149-B2F7-9AE7B67F4FCB}"/>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239337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DCABD-98DA-D547-B8A2-3A9EC76DA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799E05-D52A-C740-BCAA-D476553559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7606BA-57B3-0143-8944-371EB20F2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52AFB-9FE7-8140-B17B-6893B7B16298}"/>
              </a:ext>
            </a:extLst>
          </p:cNvPr>
          <p:cNvSpPr>
            <a:spLocks noGrp="1"/>
          </p:cNvSpPr>
          <p:nvPr>
            <p:ph type="dt" sz="half" idx="10"/>
          </p:nvPr>
        </p:nvSpPr>
        <p:spPr/>
        <p:txBody>
          <a:bodyPr/>
          <a:lstStyle/>
          <a:p>
            <a:fld id="{D5EB4A97-E3AF-9E42-B6D9-FF13FB91D273}" type="datetime1">
              <a:rPr lang="en-US" smtClean="0"/>
              <a:t>8/16/2023</a:t>
            </a:fld>
            <a:endParaRPr lang="en-US"/>
          </a:p>
        </p:txBody>
      </p:sp>
      <p:sp>
        <p:nvSpPr>
          <p:cNvPr id="6" name="Footer Placeholder 5">
            <a:extLst>
              <a:ext uri="{FF2B5EF4-FFF2-40B4-BE49-F238E27FC236}">
                <a16:creationId xmlns:a16="http://schemas.microsoft.com/office/drawing/2014/main" id="{6431AE39-12A9-E74C-A9DD-B5866062B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668A9-D35C-6441-8DDD-5EC9220FEF9D}"/>
              </a:ext>
            </a:extLst>
          </p:cNvPr>
          <p:cNvSpPr>
            <a:spLocks noGrp="1"/>
          </p:cNvSpPr>
          <p:nvPr>
            <p:ph type="sldNum" sz="quarter" idx="12"/>
          </p:nvPr>
        </p:nvSpPr>
        <p:spPr/>
        <p:txBody>
          <a:bodyPr/>
          <a:lstStyle/>
          <a:p>
            <a:fld id="{86AAC8C0-7B93-D040-821A-184DE5022F92}" type="slidenum">
              <a:rPr lang="en-US" smtClean="0"/>
              <a:t>‹#›</a:t>
            </a:fld>
            <a:endParaRPr lang="en-US"/>
          </a:p>
        </p:txBody>
      </p:sp>
    </p:spTree>
    <p:extLst>
      <p:ext uri="{BB962C8B-B14F-4D97-AF65-F5344CB8AC3E}">
        <p14:creationId xmlns:p14="http://schemas.microsoft.com/office/powerpoint/2010/main" val="254093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FD8214-04AB-9C4B-9E1C-29843DD17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7B18F6-43A8-B54B-A341-0A5FF51012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54BC4-3A4B-434E-B1E6-1A0AF5743A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28D26-A17E-E64E-A478-1E0F1D6A4621}" type="datetime1">
              <a:rPr lang="en-US" smtClean="0"/>
              <a:t>8/16/2023</a:t>
            </a:fld>
            <a:endParaRPr lang="en-US"/>
          </a:p>
        </p:txBody>
      </p:sp>
      <p:sp>
        <p:nvSpPr>
          <p:cNvPr id="5" name="Footer Placeholder 4">
            <a:extLst>
              <a:ext uri="{FF2B5EF4-FFF2-40B4-BE49-F238E27FC236}">
                <a16:creationId xmlns:a16="http://schemas.microsoft.com/office/drawing/2014/main" id="{E352F99F-57C3-9D46-9D38-34751968E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FB2296-B2A8-214F-867A-360EE74F5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AC8C0-7B93-D040-821A-184DE5022F92}" type="slidenum">
              <a:rPr lang="en-US" smtClean="0"/>
              <a:t>‹#›</a:t>
            </a:fld>
            <a:endParaRPr lang="en-US"/>
          </a:p>
        </p:txBody>
      </p:sp>
    </p:spTree>
    <p:extLst>
      <p:ext uri="{BB962C8B-B14F-4D97-AF65-F5344CB8AC3E}">
        <p14:creationId xmlns:p14="http://schemas.microsoft.com/office/powerpoint/2010/main" val="184058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fc.org/" TargetMode="External"/><Relationship Id="rId13" Type="http://schemas.openxmlformats.org/officeDocument/2006/relationships/hyperlink" Target="https://ndcpartnership.org/" TargetMode="External"/><Relationship Id="rId18" Type="http://schemas.openxmlformats.org/officeDocument/2006/relationships/hyperlink" Target="https://www.jica.go.ja/" TargetMode="External"/><Relationship Id="rId3" Type="http://schemas.openxmlformats.org/officeDocument/2006/relationships/hyperlink" Target="https://www.afdb.org/" TargetMode="External"/><Relationship Id="rId21" Type="http://schemas.openxmlformats.org/officeDocument/2006/relationships/hyperlink" Target="http://english.eximbank.gov.cn/" TargetMode="External"/><Relationship Id="rId7" Type="http://schemas.openxmlformats.org/officeDocument/2006/relationships/hyperlink" Target="https://www.greenclimate.fund/" TargetMode="External"/><Relationship Id="rId12" Type="http://schemas.openxmlformats.org/officeDocument/2006/relationships/hyperlink" Target="https://www.se4all-africa.org/" TargetMode="External"/><Relationship Id="rId17" Type="http://schemas.openxmlformats.org/officeDocument/2006/relationships/hyperlink" Target="https://www.fmo.nl/" TargetMode="External"/><Relationship Id="rId2" Type="http://schemas.openxmlformats.org/officeDocument/2006/relationships/notesSlide" Target="../notesSlides/notesSlide5.xml"/><Relationship Id="rId16" Type="http://schemas.openxmlformats.org/officeDocument/2006/relationships/hyperlink" Target="https://www.deginvest.de/" TargetMode="External"/><Relationship Id="rId20" Type="http://schemas.openxmlformats.org/officeDocument/2006/relationships/hyperlink" Target="https://www.dfc.gov/" TargetMode="External"/><Relationship Id="rId1" Type="http://schemas.openxmlformats.org/officeDocument/2006/relationships/slideLayout" Target="../slideLayouts/slideLayout2.xml"/><Relationship Id="rId6" Type="http://schemas.openxmlformats.org/officeDocument/2006/relationships/hyperlink" Target="https://www.eib.org/" TargetMode="External"/><Relationship Id="rId11" Type="http://schemas.openxmlformats.org/officeDocument/2006/relationships/hyperlink" Target="http://https;/www.pidg.org" TargetMode="External"/><Relationship Id="rId5" Type="http://schemas.openxmlformats.org/officeDocument/2006/relationships/hyperlink" Target="https://www.ebrd.com/" TargetMode="External"/><Relationship Id="rId15" Type="http://schemas.openxmlformats.org/officeDocument/2006/relationships/hyperlink" Target="https://www.dbsa.org/" TargetMode="External"/><Relationship Id="rId23" Type="http://schemas.openxmlformats.org/officeDocument/2006/relationships/hyperlink" Target="http://www.koreaexim.go.kr/" TargetMode="External"/><Relationship Id="rId10" Type="http://schemas.openxmlformats.org/officeDocument/2006/relationships/hyperlink" Target="https://opecfund.org/" TargetMode="External"/><Relationship Id="rId19" Type="http://schemas.openxmlformats.org/officeDocument/2006/relationships/hyperlink" Target="https://www.kfw.de/" TargetMode="External"/><Relationship Id="rId4" Type="http://schemas.openxmlformats.org/officeDocument/2006/relationships/hyperlink" Target="https://www.eaif.com/" TargetMode="External"/><Relationship Id="rId9" Type="http://schemas.openxmlformats.org/officeDocument/2006/relationships/hyperlink" Target="https://www.miga.org/" TargetMode="External"/><Relationship Id="rId14" Type="http://schemas.openxmlformats.org/officeDocument/2006/relationships/hyperlink" Target="https://www.icafrica.org/" TargetMode="External"/><Relationship Id="rId22" Type="http://schemas.openxmlformats.org/officeDocument/2006/relationships/hyperlink" Target="https://www.edc.ca/"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gicouncil.org/publication/reports/industry-reports/wgic-geospatial-ppps-report-report-public-private-partnership-models-geospatial-collaborations-202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A31DD-D3D4-168E-8E15-B52A71C1729A}"/>
              </a:ext>
            </a:extLst>
          </p:cNvPr>
          <p:cNvSpPr>
            <a:spLocks noGrp="1"/>
          </p:cNvSpPr>
          <p:nvPr>
            <p:ph type="ctrTitle"/>
          </p:nvPr>
        </p:nvSpPr>
        <p:spPr>
          <a:xfrm>
            <a:off x="1275417" y="1267901"/>
            <a:ext cx="9414933" cy="2161099"/>
          </a:xfrm>
        </p:spPr>
        <p:txBody>
          <a:bodyPr>
            <a:normAutofit/>
          </a:bodyPr>
          <a:lstStyle/>
          <a:p>
            <a:r>
              <a:rPr lang="en-US" sz="4800" b="1" cap="all" dirty="0">
                <a:solidFill>
                  <a:srgbClr val="4472C4"/>
                </a:solidFill>
                <a:effectLst/>
                <a:ea typeface="Times New Roman" panose="02020603050405020304" pitchFamily="18" charset="0"/>
              </a:rPr>
              <a:t>GEOSPATIAL </a:t>
            </a:r>
            <a:br>
              <a:rPr lang="en-US" sz="4800" b="1" cap="all" dirty="0">
                <a:solidFill>
                  <a:srgbClr val="4472C4"/>
                </a:solidFill>
                <a:effectLst/>
                <a:ea typeface="Times New Roman" panose="02020603050405020304" pitchFamily="18" charset="0"/>
              </a:rPr>
            </a:br>
            <a:r>
              <a:rPr lang="en-US" sz="4800" b="1" cap="all" dirty="0">
                <a:solidFill>
                  <a:srgbClr val="4472C4"/>
                </a:solidFill>
                <a:effectLst/>
                <a:ea typeface="Times New Roman" panose="02020603050405020304" pitchFamily="18" charset="0"/>
              </a:rPr>
              <a:t>Public private partnerships </a:t>
            </a:r>
            <a:r>
              <a:rPr lang="en-US" sz="4800" b="1" cap="all" dirty="0" err="1">
                <a:solidFill>
                  <a:srgbClr val="4472C4"/>
                </a:solidFill>
                <a:effectLst/>
                <a:ea typeface="Times New Roman" panose="02020603050405020304" pitchFamily="18" charset="0"/>
              </a:rPr>
              <a:t>africA</a:t>
            </a:r>
            <a:endParaRPr lang="en-US" b="1" dirty="0"/>
          </a:p>
        </p:txBody>
      </p:sp>
      <p:sp>
        <p:nvSpPr>
          <p:cNvPr id="6" name="Rectangle 3">
            <a:extLst>
              <a:ext uri="{FF2B5EF4-FFF2-40B4-BE49-F238E27FC236}">
                <a16:creationId xmlns:a16="http://schemas.microsoft.com/office/drawing/2014/main" id="{83DCAB51-929D-8DB3-2A78-7F10612E11F8}"/>
              </a:ext>
            </a:extLst>
          </p:cNvPr>
          <p:cNvSpPr>
            <a:spLocks noGrp="1" noChangeArrowheads="1"/>
          </p:cNvSpPr>
          <p:nvPr>
            <p:ph type="subTitle" idx="1"/>
          </p:nvPr>
        </p:nvSpPr>
        <p:spPr bwMode="auto">
          <a:xfrm>
            <a:off x="1177459" y="5401464"/>
            <a:ext cx="98370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There are strong needs and compelling stories for the development </a:t>
            </a:r>
            <a:br>
              <a:rPr kumimoji="0" lang="en-US" altLang="en-US" sz="18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br>
            <a:r>
              <a:rPr kumimoji="0" lang="en-US" altLang="en-US" sz="18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and support of geospatial infrastructure and Earth observation </a:t>
            </a:r>
            <a:br>
              <a:rPr kumimoji="0" lang="en-US" altLang="en-US" sz="18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br>
            <a:r>
              <a:rPr kumimoji="0" lang="en-US" altLang="en-US" sz="1800" b="0" i="1"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sectors with PPPs in Africa</a:t>
            </a:r>
            <a:endParaRPr kumimoji="0" lang="en-US" altLang="en-US" sz="1800" b="0" i="1" u="none" strike="noStrike" cap="none" normalizeH="0" baseline="0" dirty="0">
              <a:ln>
                <a:noFill/>
              </a:ln>
              <a:solidFill>
                <a:schemeClr val="tx1"/>
              </a:solidFill>
              <a:effectLst/>
            </a:endParaRPr>
          </a:p>
        </p:txBody>
      </p:sp>
      <p:pic>
        <p:nvPicPr>
          <p:cNvPr id="1026" name="Picture 2">
            <a:extLst>
              <a:ext uri="{FF2B5EF4-FFF2-40B4-BE49-F238E27FC236}">
                <a16:creationId xmlns:a16="http://schemas.microsoft.com/office/drawing/2014/main" id="{9B14F049-7210-94E6-374F-A3100354B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573" y="138333"/>
            <a:ext cx="2818049" cy="9903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3EAE63-9967-0B8E-F6C2-C2D6606FB4F0}"/>
              </a:ext>
            </a:extLst>
          </p:cNvPr>
          <p:cNvSpPr txBox="1"/>
          <p:nvPr/>
        </p:nvSpPr>
        <p:spPr>
          <a:xfrm>
            <a:off x="2082395" y="3429000"/>
            <a:ext cx="7800976" cy="1384995"/>
          </a:xfrm>
          <a:prstGeom prst="rect">
            <a:avLst/>
          </a:prstGeom>
          <a:noFill/>
        </p:spPr>
        <p:txBody>
          <a:bodyPr wrap="square" rtlCol="0">
            <a:spAutoFit/>
          </a:bodyPr>
          <a:lstStyle/>
          <a:p>
            <a:pPr algn="ctr"/>
            <a:r>
              <a:rPr kumimoji="0" lang="en-US" altLang="en-US" sz="2800" b="1" i="1" u="none" strike="noStrike" cap="none" normalizeH="0" baseline="0" dirty="0">
                <a:ln>
                  <a:noFill/>
                </a:ln>
                <a:solidFill>
                  <a:srgbClr val="404040"/>
                </a:solidFill>
                <a:effectLst/>
                <a:latin typeface="+mn-lt"/>
                <a:ea typeface="Times New Roman" panose="02020603050405020304" pitchFamily="18" charset="0"/>
              </a:rPr>
              <a:t>Readiness Index, Business Tools and </a:t>
            </a:r>
            <a:br>
              <a:rPr kumimoji="0" lang="en-US" altLang="en-US" sz="2800" b="1" i="1" u="none" strike="noStrike" cap="none" normalizeH="0" baseline="0" dirty="0">
                <a:ln>
                  <a:noFill/>
                </a:ln>
                <a:solidFill>
                  <a:srgbClr val="404040"/>
                </a:solidFill>
                <a:effectLst/>
                <a:latin typeface="+mn-lt"/>
                <a:ea typeface="Times New Roman" panose="02020603050405020304" pitchFamily="18" charset="0"/>
              </a:rPr>
            </a:br>
            <a:r>
              <a:rPr kumimoji="0" lang="en-US" altLang="en-US" sz="2800" b="1" i="1" u="none" strike="noStrike" cap="none" normalizeH="0" baseline="0" dirty="0">
                <a:ln>
                  <a:noFill/>
                </a:ln>
                <a:solidFill>
                  <a:srgbClr val="404040"/>
                </a:solidFill>
                <a:effectLst/>
                <a:latin typeface="+mn-lt"/>
                <a:ea typeface="Times New Roman" panose="02020603050405020304" pitchFamily="18" charset="0"/>
              </a:rPr>
              <a:t>How-to-Guide for Developing a Successful Geospatial PPP</a:t>
            </a:r>
            <a:endParaRPr lang="en-US" sz="2800" dirty="0"/>
          </a:p>
        </p:txBody>
      </p:sp>
    </p:spTree>
    <p:extLst>
      <p:ext uri="{BB962C8B-B14F-4D97-AF65-F5344CB8AC3E}">
        <p14:creationId xmlns:p14="http://schemas.microsoft.com/office/powerpoint/2010/main" val="1707029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71CCDDD-F3C6-D151-905C-B699CB95EA5B}"/>
              </a:ext>
            </a:extLst>
          </p:cNvPr>
          <p:cNvSpPr>
            <a:spLocks noGrp="1"/>
          </p:cNvSpPr>
          <p:nvPr>
            <p:ph type="title"/>
          </p:nvPr>
        </p:nvSpPr>
        <p:spPr>
          <a:xfrm>
            <a:off x="578888" y="2167031"/>
            <a:ext cx="2880828" cy="1904907"/>
          </a:xfrm>
        </p:spPr>
        <p:txBody>
          <a:bodyPr vert="horz" lIns="91440" tIns="45720" rIns="91440" bIns="45720" rtlCol="0" anchor="t">
            <a:normAutofit/>
          </a:bodyPr>
          <a:lstStyle/>
          <a:p>
            <a:r>
              <a:rPr lang="en-US" sz="4000" kern="1200" dirty="0">
                <a:solidFill>
                  <a:srgbClr val="FFFFFF"/>
                </a:solidFill>
                <a:effectLst/>
                <a:latin typeface="+mj-lt"/>
                <a:ea typeface="+mj-ea"/>
                <a:cs typeface="+mj-cs"/>
              </a:rPr>
              <a:t>Potential Funding Sources</a:t>
            </a:r>
          </a:p>
        </p:txBody>
      </p:sp>
      <p:graphicFrame>
        <p:nvGraphicFramePr>
          <p:cNvPr id="4" name="Table 3">
            <a:extLst>
              <a:ext uri="{FF2B5EF4-FFF2-40B4-BE49-F238E27FC236}">
                <a16:creationId xmlns:a16="http://schemas.microsoft.com/office/drawing/2014/main" id="{A5591DA3-443B-A192-7501-53C01ED78591}"/>
              </a:ext>
            </a:extLst>
          </p:cNvPr>
          <p:cNvGraphicFramePr>
            <a:graphicFrameLocks noGrp="1"/>
          </p:cNvGraphicFramePr>
          <p:nvPr>
            <p:extLst>
              <p:ext uri="{D42A27DB-BD31-4B8C-83A1-F6EECF244321}">
                <p14:modId xmlns:p14="http://schemas.microsoft.com/office/powerpoint/2010/main" val="2642466377"/>
              </p:ext>
            </p:extLst>
          </p:nvPr>
        </p:nvGraphicFramePr>
        <p:xfrm>
          <a:off x="4870989" y="371475"/>
          <a:ext cx="6430424" cy="6129340"/>
        </p:xfrm>
        <a:graphic>
          <a:graphicData uri="http://schemas.openxmlformats.org/drawingml/2006/table">
            <a:tbl>
              <a:tblPr firstRow="1" firstCol="1" bandRow="1"/>
              <a:tblGrid>
                <a:gridCol w="4109104">
                  <a:extLst>
                    <a:ext uri="{9D8B030D-6E8A-4147-A177-3AD203B41FA5}">
                      <a16:colId xmlns:a16="http://schemas.microsoft.com/office/drawing/2014/main" val="1306947372"/>
                    </a:ext>
                  </a:extLst>
                </a:gridCol>
                <a:gridCol w="2321320">
                  <a:extLst>
                    <a:ext uri="{9D8B030D-6E8A-4147-A177-3AD203B41FA5}">
                      <a16:colId xmlns:a16="http://schemas.microsoft.com/office/drawing/2014/main" val="473037424"/>
                    </a:ext>
                  </a:extLst>
                </a:gridCol>
              </a:tblGrid>
              <a:tr h="630249">
                <a:tc gridSpan="2">
                  <a:txBody>
                    <a:bodyPr/>
                    <a:lstStyle/>
                    <a:p>
                      <a:pPr algn="ct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POTENTIAL DEVELOPMENT &amp; EXPORT FINANCE INSTITUTIONS </a:t>
                      </a:r>
                      <a:b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 FUND GEOSPATIAL PPPs</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9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©2023 WGIC Geospatial PPPs Africa</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US"/>
                    </a:p>
                  </a:txBody>
                  <a:tcPr/>
                </a:tc>
                <a:extLst>
                  <a:ext uri="{0D108BD9-81ED-4DB2-BD59-A6C34878D82A}">
                    <a16:rowId xmlns:a16="http://schemas.microsoft.com/office/drawing/2014/main" val="2400740501"/>
                  </a:ext>
                </a:extLst>
              </a:tr>
              <a:tr h="214700">
                <a:tc>
                  <a:txBody>
                    <a:bodyPr/>
                    <a:lstStyle/>
                    <a:p>
                      <a:r>
                        <a:rPr lang="en-US" sz="11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Multilateral Agencies</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1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Links</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81316538"/>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African Development Bank</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https://www.afdb.org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3243735"/>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Emerging Africa Infrastructure Fund (EAIF)</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https://www.eaif.com</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921932"/>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European Bank for Reconstruction and Development (ERDB)</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https://www.ebrd.com</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787017"/>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European Investment Bank (EIB)</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https://www.eib.org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6282961"/>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Green Climate Fund</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https://www.greenclimate.fund</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42498"/>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International Finance Corporation (IFC)</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https://www.ifc.org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0295201"/>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Multilateral Investment Guarantee Agency (MIGA)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9"/>
                        </a:rPr>
                        <a:t>https://www.miga.org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408307"/>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OPEC Fund for International Development (OFID)</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https://opecfund.org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252410"/>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Private Infrastructure Development Group</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https;//www.pidg.org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580400"/>
                  </a:ext>
                </a:extLst>
              </a:tr>
              <a:tr h="560991">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Sustainable Energy Fund for Africa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https://www.se4all-africa.org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https://ndcpartnership.org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https://www.icafrica.org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415293"/>
                  </a:ext>
                </a:extLst>
              </a:tr>
              <a:tr h="214700">
                <a:tc>
                  <a:txBody>
                    <a:bodyPr/>
                    <a:lstStyle/>
                    <a:p>
                      <a:r>
                        <a:rPr lang="en-US" sz="11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Bilateral Agencies</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00012717"/>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Development Bank of Southern Africa (DBSA)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5"/>
                        </a:rPr>
                        <a:t>https://www.dbsa.org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94090"/>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German Investment Corporation (DEG)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6"/>
                        </a:rPr>
                        <a:t>https://www.deginvest.de</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18849"/>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FMO (the Dutch Development Bank)</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7"/>
                        </a:rPr>
                        <a:t>https://www.fmo.nl</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187450"/>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Japan International Cooperation Agency ( JICA)</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8"/>
                        </a:rPr>
                        <a:t>https://www.jica.go.ja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930249"/>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Kreditanstalt fuer Wiederaufbau (KfW)</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9"/>
                        </a:rPr>
                        <a:t>https://www.kfw.de</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512372"/>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Oesterreichische Entwicklungsbank AG</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https://www.oe-eb.at/en/</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489625"/>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Overseas Private Investment Corporation (OPIC)</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https://oig.usaid.gov/OPIC</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598485"/>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U.S. International Development Finance Corporation</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0"/>
                        </a:rPr>
                        <a:t>https://www.dfc.gov</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387681"/>
                  </a:ext>
                </a:extLst>
              </a:tr>
              <a:tr h="214700">
                <a:tc>
                  <a:txBody>
                    <a:bodyPr/>
                    <a:lstStyle/>
                    <a:p>
                      <a:r>
                        <a:rPr lang="en-US" sz="1100" b="1"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Export Credit  Agencies</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00327748"/>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Export-import Bank of China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1"/>
                        </a:rPr>
                        <a:t>http://english.eximbank.gov.cn</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491010"/>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Export Development Canada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2"/>
                        </a:rPr>
                        <a:t>https://www.edc.ca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798818"/>
                  </a:ext>
                </a:extLst>
              </a:tr>
              <a:tr h="214700">
                <a:tc>
                  <a:txBody>
                    <a:bodyPr/>
                    <a:lstStyle/>
                    <a:p>
                      <a:r>
                        <a:rPr lang="en-US" sz="1100" b="1">
                          <a:effectLst/>
                          <a:latin typeface="Calibri" panose="020F0502020204030204" pitchFamily="34" charset="0"/>
                          <a:ea typeface="Times New Roman" panose="02020603050405020304" pitchFamily="18" charset="0"/>
                          <a:cs typeface="Times New Roman" panose="02020603050405020304" pitchFamily="18" charset="0"/>
                        </a:rPr>
                        <a:t>Export-Import Bank of Korea</a:t>
                      </a:r>
                      <a:endParaRPr lang="en-I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3"/>
                        </a:rPr>
                        <a:t>http://www.koreaexim.go.kr</a:t>
                      </a:r>
                      <a:endParaRPr lang="en-I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5300" marR="75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621721"/>
                  </a:ext>
                </a:extLst>
              </a:tr>
            </a:tbl>
          </a:graphicData>
        </a:graphic>
      </p:graphicFrame>
    </p:spTree>
    <p:extLst>
      <p:ext uri="{BB962C8B-B14F-4D97-AF65-F5344CB8AC3E}">
        <p14:creationId xmlns:p14="http://schemas.microsoft.com/office/powerpoint/2010/main" val="427078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71CCDDD-F3C6-D151-905C-B699CB95EA5B}"/>
              </a:ext>
            </a:extLst>
          </p:cNvPr>
          <p:cNvSpPr>
            <a:spLocks noGrp="1"/>
          </p:cNvSpPr>
          <p:nvPr>
            <p:ph type="title"/>
          </p:nvPr>
        </p:nvSpPr>
        <p:spPr>
          <a:xfrm>
            <a:off x="354105" y="1901956"/>
            <a:ext cx="3489233" cy="3071906"/>
          </a:xfrm>
        </p:spPr>
        <p:txBody>
          <a:bodyPr vert="horz" lIns="91440" tIns="45720" rIns="91440" bIns="45720" rtlCol="0" anchor="t">
            <a:normAutofit/>
          </a:bodyPr>
          <a:lstStyle/>
          <a:p>
            <a:r>
              <a:rPr lang="en-US" sz="4000" kern="0" dirty="0">
                <a:solidFill>
                  <a:schemeClr val="bg1"/>
                </a:solidFill>
                <a:effectLst/>
                <a:ea typeface="Times New Roman" panose="02020603050405020304" pitchFamily="18" charset="0"/>
              </a:rPr>
              <a:t>Good Governance Principles</a:t>
            </a:r>
            <a:r>
              <a:rPr lang="en-IN" sz="4000" dirty="0">
                <a:solidFill>
                  <a:schemeClr val="bg1"/>
                </a:solidFill>
                <a:effectLst/>
              </a:rPr>
              <a:t> </a:t>
            </a:r>
            <a:endParaRPr lang="en-US" sz="4000" kern="1200" dirty="0">
              <a:solidFill>
                <a:schemeClr val="bg1"/>
              </a:solidFill>
              <a:effectLst/>
              <a:ea typeface="+mj-ea"/>
              <a:cs typeface="+mj-cs"/>
            </a:endParaRPr>
          </a:p>
        </p:txBody>
      </p:sp>
      <p:sp>
        <p:nvSpPr>
          <p:cNvPr id="13" name="Rectangle 8">
            <a:extLst>
              <a:ext uri="{FF2B5EF4-FFF2-40B4-BE49-F238E27FC236}">
                <a16:creationId xmlns:a16="http://schemas.microsoft.com/office/drawing/2014/main" id="{091BEAB0-D04F-BF84-E0A8-75872E3A6BFF}"/>
              </a:ext>
            </a:extLst>
          </p:cNvPr>
          <p:cNvSpPr>
            <a:spLocks noChangeArrowheads="1"/>
          </p:cNvSpPr>
          <p:nvPr/>
        </p:nvSpPr>
        <p:spPr bwMode="auto">
          <a:xfrm>
            <a:off x="0" y="457200"/>
            <a:ext cx="4022725" cy="79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E254AE7D-3758-990B-2491-74209336636B}"/>
              </a:ext>
            </a:extLst>
          </p:cNvPr>
          <p:cNvSpPr txBox="1"/>
          <p:nvPr/>
        </p:nvSpPr>
        <p:spPr>
          <a:xfrm>
            <a:off x="4601043" y="2008155"/>
            <a:ext cx="6943257" cy="2554545"/>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q"/>
              <a:tabLst>
                <a:tab pos="228600" algn="l"/>
                <a:tab pos="742950" algn="l"/>
              </a:tabLst>
            </a:pP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Establish a clear, predictable, and legitimate institutional framework supported by competent and well-resourced authorities.  </a:t>
            </a:r>
            <a:endParaRPr kumimoji="0" lang="en-US" altLang="en-US" sz="2000" b="0" i="0" u="none" strike="noStrike" cap="none" normalizeH="0" baseline="0" dirty="0">
              <a:ln>
                <a:noFill/>
              </a:ln>
              <a:solidFill>
                <a:schemeClr val="tx1"/>
              </a:solidFill>
              <a:effectLst/>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q"/>
              <a:tabLst>
                <a:tab pos="228600" algn="l"/>
                <a:tab pos="742950" algn="l"/>
              </a:tabLst>
            </a:pP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Ground the selection of Public </a:t>
            </a:r>
            <a:r>
              <a:rPr kumimoji="0" lang="en-US" altLang="en-US" sz="2000" b="0" i="0" u="none" strike="noStrike" cap="none" normalizeH="0" baseline="0" dirty="0">
                <a:ln>
                  <a:noFill/>
                </a:ln>
                <a:solidFill>
                  <a:srgbClr val="FF0000"/>
                </a:solidFill>
                <a:effectLst/>
                <a:ea typeface="Times New Roman" panose="02020603050405020304" pitchFamily="18" charset="0"/>
                <a:cs typeface="Calibri" panose="020F0502020204030204" pitchFamily="34" charset="0"/>
              </a:rPr>
              <a:t> </a:t>
            </a: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Private Partnerships in Value for Money </a:t>
            </a:r>
            <a:endParaRPr kumimoji="0" lang="en-US" altLang="en-US" sz="2000" b="0" i="0" u="none" strike="noStrike" cap="none" normalizeH="0" baseline="0" dirty="0">
              <a:ln>
                <a:noFill/>
              </a:ln>
              <a:solidFill>
                <a:schemeClr val="tx1"/>
              </a:solidFill>
              <a:effectLst/>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q"/>
              <a:tabLst>
                <a:tab pos="228600" algn="l"/>
                <a:tab pos="742950" algn="l"/>
              </a:tabLst>
            </a:pPr>
            <a:r>
              <a:rPr kumimoji="0" lang="en-US" altLang="en-US" sz="20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Use the budgetary process transparently to minimize fiscal risks and ensure transparency in the procurement process.</a:t>
            </a:r>
            <a:endParaRPr kumimoji="0" lang="en-US" altLang="en-US" sz="2000" b="0" i="0" u="none" strike="noStrike" cap="none" normalizeH="0" baseline="0" dirty="0">
              <a:ln>
                <a:noFill/>
              </a:ln>
              <a:solidFill>
                <a:schemeClr val="tx1"/>
              </a:solidFill>
              <a:effectLst/>
              <a:cs typeface="Calibri" panose="020F0502020204030204" pitchFamily="34" charset="0"/>
            </a:endParaRPr>
          </a:p>
        </p:txBody>
      </p:sp>
    </p:spTree>
    <p:extLst>
      <p:ext uri="{BB962C8B-B14F-4D97-AF65-F5344CB8AC3E}">
        <p14:creationId xmlns:p14="http://schemas.microsoft.com/office/powerpoint/2010/main" val="3777183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2868D-B82B-3F25-2BAA-06B44096F84F}"/>
              </a:ext>
            </a:extLst>
          </p:cNvPr>
          <p:cNvSpPr>
            <a:spLocks noGrp="1"/>
          </p:cNvSpPr>
          <p:nvPr>
            <p:ph idx="1"/>
          </p:nvPr>
        </p:nvSpPr>
        <p:spPr>
          <a:xfrm>
            <a:off x="914400" y="2367491"/>
            <a:ext cx="10515600" cy="2280708"/>
          </a:xfrm>
        </p:spPr>
        <p:txBody>
          <a:bodyPr>
            <a:normAutofit/>
          </a:bodyPr>
          <a:lstStyle/>
          <a:p>
            <a:pPr marL="0" indent="0" algn="ctr">
              <a:buNone/>
            </a:pPr>
            <a:r>
              <a:rPr lang="en-US" sz="5400" dirty="0">
                <a:solidFill>
                  <a:schemeClr val="accent1">
                    <a:lumMod val="75000"/>
                  </a:schemeClr>
                </a:solidFill>
              </a:rPr>
              <a:t>WGIC Geospatial PPPs Africa </a:t>
            </a:r>
          </a:p>
          <a:p>
            <a:pPr marL="0" indent="0" algn="ctr">
              <a:buNone/>
            </a:pPr>
            <a:r>
              <a:rPr lang="en-US" sz="5400" b="1" dirty="0">
                <a:solidFill>
                  <a:schemeClr val="accent1">
                    <a:lumMod val="75000"/>
                  </a:schemeClr>
                </a:solidFill>
              </a:rPr>
              <a:t>How-To-Guide</a:t>
            </a:r>
          </a:p>
        </p:txBody>
      </p:sp>
      <p:pic>
        <p:nvPicPr>
          <p:cNvPr id="2" name="Picture 2">
            <a:extLst>
              <a:ext uri="{FF2B5EF4-FFF2-40B4-BE49-F238E27FC236}">
                <a16:creationId xmlns:a16="http://schemas.microsoft.com/office/drawing/2014/main" id="{91A7A91F-A986-A6F6-6265-1DCA35047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573" y="138333"/>
            <a:ext cx="2818049" cy="99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13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01B6-55BD-320B-DBE9-C5F2D4954E38}"/>
              </a:ext>
            </a:extLst>
          </p:cNvPr>
          <p:cNvSpPr>
            <a:spLocks noGrp="1"/>
          </p:cNvSpPr>
          <p:nvPr>
            <p:ph type="title"/>
          </p:nvPr>
        </p:nvSpPr>
        <p:spPr>
          <a:xfrm>
            <a:off x="499013" y="125830"/>
            <a:ext cx="11506200" cy="861915"/>
          </a:xfrm>
        </p:spPr>
        <p:txBody>
          <a:bodyPr>
            <a:normAutofit/>
          </a:bodyPr>
          <a:lstStyle/>
          <a:p>
            <a:r>
              <a:rPr lang="en-US" dirty="0"/>
              <a:t>Geospatial PPP How-To-Guide: GATE 1</a:t>
            </a:r>
            <a:endParaRPr lang="en-US" sz="3600" dirty="0">
              <a:solidFill>
                <a:schemeClr val="accent1">
                  <a:lumMod val="75000"/>
                </a:schemeClr>
              </a:solidFill>
            </a:endParaRPr>
          </a:p>
        </p:txBody>
      </p:sp>
      <p:pic>
        <p:nvPicPr>
          <p:cNvPr id="5" name="Picture 4">
            <a:extLst>
              <a:ext uri="{FF2B5EF4-FFF2-40B4-BE49-F238E27FC236}">
                <a16:creationId xmlns:a16="http://schemas.microsoft.com/office/drawing/2014/main" id="{2DF8663A-923D-2840-7A3F-C86318FD10B9}"/>
              </a:ext>
            </a:extLst>
          </p:cNvPr>
          <p:cNvPicPr>
            <a:picLocks noChangeAspect="1"/>
          </p:cNvPicPr>
          <p:nvPr/>
        </p:nvPicPr>
        <p:blipFill>
          <a:blip r:embed="rId2"/>
          <a:stretch>
            <a:fillRect/>
          </a:stretch>
        </p:blipFill>
        <p:spPr>
          <a:xfrm>
            <a:off x="831946" y="1549498"/>
            <a:ext cx="10528107" cy="4751714"/>
          </a:xfrm>
          <a:prstGeom prst="rect">
            <a:avLst/>
          </a:prstGeom>
        </p:spPr>
      </p:pic>
    </p:spTree>
    <p:extLst>
      <p:ext uri="{BB962C8B-B14F-4D97-AF65-F5344CB8AC3E}">
        <p14:creationId xmlns:p14="http://schemas.microsoft.com/office/powerpoint/2010/main" val="89099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87B01-0B4E-6C77-22BF-7904A00F07ED}"/>
              </a:ext>
            </a:extLst>
          </p:cNvPr>
          <p:cNvPicPr>
            <a:picLocks noChangeAspect="1"/>
          </p:cNvPicPr>
          <p:nvPr/>
        </p:nvPicPr>
        <p:blipFill>
          <a:blip r:embed="rId2"/>
          <a:stretch>
            <a:fillRect/>
          </a:stretch>
        </p:blipFill>
        <p:spPr>
          <a:xfrm>
            <a:off x="1065125" y="1287625"/>
            <a:ext cx="9655748" cy="5066522"/>
          </a:xfrm>
          <a:prstGeom prst="rect">
            <a:avLst/>
          </a:prstGeom>
        </p:spPr>
      </p:pic>
      <p:sp>
        <p:nvSpPr>
          <p:cNvPr id="6" name="Title 1">
            <a:extLst>
              <a:ext uri="{FF2B5EF4-FFF2-40B4-BE49-F238E27FC236}">
                <a16:creationId xmlns:a16="http://schemas.microsoft.com/office/drawing/2014/main" id="{2F9C906B-5158-E6C6-A497-48D570EFA93E}"/>
              </a:ext>
            </a:extLst>
          </p:cNvPr>
          <p:cNvSpPr>
            <a:spLocks noGrp="1"/>
          </p:cNvSpPr>
          <p:nvPr>
            <p:ph type="title"/>
          </p:nvPr>
        </p:nvSpPr>
        <p:spPr>
          <a:xfrm>
            <a:off x="499013" y="125830"/>
            <a:ext cx="11506200" cy="861915"/>
          </a:xfrm>
        </p:spPr>
        <p:txBody>
          <a:bodyPr>
            <a:normAutofit/>
          </a:bodyPr>
          <a:lstStyle/>
          <a:p>
            <a:r>
              <a:rPr lang="en-US" dirty="0"/>
              <a:t>Geospatial PPP How-To-Guide: GATE 2</a:t>
            </a:r>
            <a:endParaRPr lang="en-US" sz="3600" dirty="0">
              <a:solidFill>
                <a:schemeClr val="accent1">
                  <a:lumMod val="75000"/>
                </a:schemeClr>
              </a:solidFill>
            </a:endParaRPr>
          </a:p>
        </p:txBody>
      </p:sp>
    </p:spTree>
    <p:extLst>
      <p:ext uri="{BB962C8B-B14F-4D97-AF65-F5344CB8AC3E}">
        <p14:creationId xmlns:p14="http://schemas.microsoft.com/office/powerpoint/2010/main" val="3285979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5EC433-2743-2191-C6B7-BC3B15ADF875}"/>
              </a:ext>
            </a:extLst>
          </p:cNvPr>
          <p:cNvPicPr>
            <a:picLocks noChangeAspect="1"/>
          </p:cNvPicPr>
          <p:nvPr/>
        </p:nvPicPr>
        <p:blipFill>
          <a:blip r:embed="rId2"/>
          <a:stretch>
            <a:fillRect/>
          </a:stretch>
        </p:blipFill>
        <p:spPr>
          <a:xfrm>
            <a:off x="1022436" y="1231641"/>
            <a:ext cx="9866388" cy="5402424"/>
          </a:xfrm>
          <a:prstGeom prst="rect">
            <a:avLst/>
          </a:prstGeom>
        </p:spPr>
      </p:pic>
      <p:sp>
        <p:nvSpPr>
          <p:cNvPr id="6" name="Title 1">
            <a:extLst>
              <a:ext uri="{FF2B5EF4-FFF2-40B4-BE49-F238E27FC236}">
                <a16:creationId xmlns:a16="http://schemas.microsoft.com/office/drawing/2014/main" id="{81A56F30-A8A0-D58E-EBBD-38FC6DDAE89D}"/>
              </a:ext>
            </a:extLst>
          </p:cNvPr>
          <p:cNvSpPr>
            <a:spLocks noGrp="1"/>
          </p:cNvSpPr>
          <p:nvPr>
            <p:ph type="title"/>
          </p:nvPr>
        </p:nvSpPr>
        <p:spPr>
          <a:xfrm>
            <a:off x="499013" y="125830"/>
            <a:ext cx="11506200" cy="861915"/>
          </a:xfrm>
        </p:spPr>
        <p:txBody>
          <a:bodyPr>
            <a:normAutofit/>
          </a:bodyPr>
          <a:lstStyle/>
          <a:p>
            <a:r>
              <a:rPr lang="en-US" dirty="0"/>
              <a:t>Geospatial PPP How-To-Guide: GATE 3</a:t>
            </a:r>
            <a:endParaRPr lang="en-US" sz="3600" dirty="0">
              <a:solidFill>
                <a:schemeClr val="accent1">
                  <a:lumMod val="75000"/>
                </a:schemeClr>
              </a:solidFill>
            </a:endParaRPr>
          </a:p>
        </p:txBody>
      </p:sp>
    </p:spTree>
    <p:extLst>
      <p:ext uri="{BB962C8B-B14F-4D97-AF65-F5344CB8AC3E}">
        <p14:creationId xmlns:p14="http://schemas.microsoft.com/office/powerpoint/2010/main" val="944841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012ED3-A81F-D451-1B01-5D9E9AFC0529}"/>
              </a:ext>
            </a:extLst>
          </p:cNvPr>
          <p:cNvPicPr>
            <a:picLocks noChangeAspect="1"/>
          </p:cNvPicPr>
          <p:nvPr/>
        </p:nvPicPr>
        <p:blipFill>
          <a:blip r:embed="rId2"/>
          <a:stretch>
            <a:fillRect/>
          </a:stretch>
        </p:blipFill>
        <p:spPr>
          <a:xfrm>
            <a:off x="335902" y="1261841"/>
            <a:ext cx="11206065" cy="5070762"/>
          </a:xfrm>
          <a:prstGeom prst="rect">
            <a:avLst/>
          </a:prstGeom>
        </p:spPr>
      </p:pic>
      <p:sp>
        <p:nvSpPr>
          <p:cNvPr id="6" name="Title 1">
            <a:extLst>
              <a:ext uri="{FF2B5EF4-FFF2-40B4-BE49-F238E27FC236}">
                <a16:creationId xmlns:a16="http://schemas.microsoft.com/office/drawing/2014/main" id="{CDE2F51D-224C-9FE7-0048-DEED25A9197A}"/>
              </a:ext>
            </a:extLst>
          </p:cNvPr>
          <p:cNvSpPr txBox="1">
            <a:spLocks/>
          </p:cNvSpPr>
          <p:nvPr/>
        </p:nvSpPr>
        <p:spPr>
          <a:xfrm>
            <a:off x="499013" y="125830"/>
            <a:ext cx="11506200" cy="8619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Geospatial PPP How-To-Guide: GATE 4</a:t>
            </a:r>
            <a:endParaRPr lang="en-US" sz="3600" dirty="0">
              <a:solidFill>
                <a:schemeClr val="accent1">
                  <a:lumMod val="75000"/>
                </a:schemeClr>
              </a:solidFill>
            </a:endParaRPr>
          </a:p>
        </p:txBody>
      </p:sp>
    </p:spTree>
    <p:extLst>
      <p:ext uri="{BB962C8B-B14F-4D97-AF65-F5344CB8AC3E}">
        <p14:creationId xmlns:p14="http://schemas.microsoft.com/office/powerpoint/2010/main" val="170251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5F626-0078-4443-65FD-015F81927AF9}"/>
              </a:ext>
            </a:extLst>
          </p:cNvPr>
          <p:cNvPicPr>
            <a:picLocks noChangeAspect="1"/>
          </p:cNvPicPr>
          <p:nvPr/>
        </p:nvPicPr>
        <p:blipFill>
          <a:blip r:embed="rId2"/>
          <a:stretch>
            <a:fillRect/>
          </a:stretch>
        </p:blipFill>
        <p:spPr>
          <a:xfrm>
            <a:off x="736011" y="1288179"/>
            <a:ext cx="10235682" cy="5038529"/>
          </a:xfrm>
          <a:prstGeom prst="rect">
            <a:avLst/>
          </a:prstGeom>
        </p:spPr>
      </p:pic>
      <p:sp>
        <p:nvSpPr>
          <p:cNvPr id="6" name="TextBox 5">
            <a:extLst>
              <a:ext uri="{FF2B5EF4-FFF2-40B4-BE49-F238E27FC236}">
                <a16:creationId xmlns:a16="http://schemas.microsoft.com/office/drawing/2014/main" id="{25EBAEFD-8467-CC98-9D72-B6916D033505}"/>
              </a:ext>
            </a:extLst>
          </p:cNvPr>
          <p:cNvSpPr txBox="1"/>
          <p:nvPr/>
        </p:nvSpPr>
        <p:spPr>
          <a:xfrm>
            <a:off x="5748931" y="4301413"/>
            <a:ext cx="1006366" cy="369332"/>
          </a:xfrm>
          <a:prstGeom prst="rect">
            <a:avLst/>
          </a:prstGeom>
          <a:noFill/>
        </p:spPr>
        <p:txBody>
          <a:bodyPr wrap="none" rtlCol="0">
            <a:spAutoFit/>
          </a:bodyPr>
          <a:lstStyle/>
          <a:p>
            <a:r>
              <a:rPr lang="en-US" b="1" i="1" dirty="0">
                <a:solidFill>
                  <a:schemeClr val="accent1">
                    <a:lumMod val="75000"/>
                  </a:schemeClr>
                </a:solidFill>
              </a:rPr>
              <a:t>SUCCESS</a:t>
            </a:r>
          </a:p>
        </p:txBody>
      </p:sp>
      <p:sp>
        <p:nvSpPr>
          <p:cNvPr id="7" name="Title 1">
            <a:extLst>
              <a:ext uri="{FF2B5EF4-FFF2-40B4-BE49-F238E27FC236}">
                <a16:creationId xmlns:a16="http://schemas.microsoft.com/office/drawing/2014/main" id="{BB8C27DD-3DDA-F616-22AE-BE0F229E0F2B}"/>
              </a:ext>
            </a:extLst>
          </p:cNvPr>
          <p:cNvSpPr>
            <a:spLocks noGrp="1"/>
          </p:cNvSpPr>
          <p:nvPr>
            <p:ph type="title"/>
          </p:nvPr>
        </p:nvSpPr>
        <p:spPr>
          <a:xfrm>
            <a:off x="499013" y="125830"/>
            <a:ext cx="11506200" cy="861915"/>
          </a:xfrm>
        </p:spPr>
        <p:txBody>
          <a:bodyPr>
            <a:normAutofit/>
          </a:bodyPr>
          <a:lstStyle/>
          <a:p>
            <a:r>
              <a:rPr lang="en-US" dirty="0"/>
              <a:t>Geospatial PPP How-To-Guide: GATE 5</a:t>
            </a:r>
            <a:endParaRPr lang="en-US" sz="3600" dirty="0">
              <a:solidFill>
                <a:schemeClr val="accent1">
                  <a:lumMod val="75000"/>
                </a:schemeClr>
              </a:solidFill>
            </a:endParaRPr>
          </a:p>
        </p:txBody>
      </p:sp>
    </p:spTree>
    <p:extLst>
      <p:ext uri="{BB962C8B-B14F-4D97-AF65-F5344CB8AC3E}">
        <p14:creationId xmlns:p14="http://schemas.microsoft.com/office/powerpoint/2010/main" val="93302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2868D-B82B-3F25-2BAA-06B44096F84F}"/>
              </a:ext>
            </a:extLst>
          </p:cNvPr>
          <p:cNvSpPr>
            <a:spLocks noGrp="1"/>
          </p:cNvSpPr>
          <p:nvPr>
            <p:ph idx="1"/>
          </p:nvPr>
        </p:nvSpPr>
        <p:spPr>
          <a:xfrm>
            <a:off x="914400" y="2367491"/>
            <a:ext cx="10515600" cy="2280708"/>
          </a:xfrm>
        </p:spPr>
        <p:txBody>
          <a:bodyPr>
            <a:normAutofit/>
          </a:bodyPr>
          <a:lstStyle/>
          <a:p>
            <a:pPr marL="0" indent="0" algn="ctr">
              <a:buNone/>
            </a:pPr>
            <a:r>
              <a:rPr lang="en-US" sz="5400" dirty="0">
                <a:solidFill>
                  <a:schemeClr val="accent1">
                    <a:lumMod val="75000"/>
                  </a:schemeClr>
                </a:solidFill>
              </a:rPr>
              <a:t>Geospatial PPPs Africa</a:t>
            </a:r>
          </a:p>
          <a:p>
            <a:pPr marL="0" indent="0" algn="ctr">
              <a:buNone/>
            </a:pPr>
            <a:r>
              <a:rPr lang="en-US" sz="5400" dirty="0">
                <a:solidFill>
                  <a:schemeClr val="accent1">
                    <a:lumMod val="75000"/>
                  </a:schemeClr>
                </a:solidFill>
              </a:rPr>
              <a:t>Successful Case Study</a:t>
            </a:r>
          </a:p>
        </p:txBody>
      </p:sp>
      <p:pic>
        <p:nvPicPr>
          <p:cNvPr id="2" name="Picture 2">
            <a:extLst>
              <a:ext uri="{FF2B5EF4-FFF2-40B4-BE49-F238E27FC236}">
                <a16:creationId xmlns:a16="http://schemas.microsoft.com/office/drawing/2014/main" id="{91A7A91F-A986-A6F6-6265-1DCA35047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573" y="138333"/>
            <a:ext cx="2818049" cy="99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00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8C27DD-3DDA-F616-22AE-BE0F229E0F2B}"/>
              </a:ext>
            </a:extLst>
          </p:cNvPr>
          <p:cNvSpPr>
            <a:spLocks noGrp="1"/>
          </p:cNvSpPr>
          <p:nvPr>
            <p:ph type="title"/>
          </p:nvPr>
        </p:nvSpPr>
        <p:spPr>
          <a:xfrm>
            <a:off x="499013" y="125830"/>
            <a:ext cx="11506200" cy="861915"/>
          </a:xfrm>
        </p:spPr>
        <p:txBody>
          <a:bodyPr>
            <a:normAutofit/>
          </a:bodyPr>
          <a:lstStyle/>
          <a:p>
            <a:r>
              <a:rPr lang="en-US" dirty="0"/>
              <a:t>Nationwide CORS Network - Ghana</a:t>
            </a:r>
            <a:endParaRPr lang="en-US" sz="3600" dirty="0">
              <a:solidFill>
                <a:schemeClr val="accent1">
                  <a:lumMod val="75000"/>
                </a:schemeClr>
              </a:solidFill>
            </a:endParaRPr>
          </a:p>
        </p:txBody>
      </p:sp>
      <p:pic>
        <p:nvPicPr>
          <p:cNvPr id="2" name="Picture 1">
            <a:extLst>
              <a:ext uri="{FF2B5EF4-FFF2-40B4-BE49-F238E27FC236}">
                <a16:creationId xmlns:a16="http://schemas.microsoft.com/office/drawing/2014/main" id="{911143B5-9E48-BC6A-790A-C7AF1F588F7E}"/>
              </a:ext>
            </a:extLst>
          </p:cNvPr>
          <p:cNvPicPr>
            <a:picLocks noChangeAspect="1"/>
          </p:cNvPicPr>
          <p:nvPr/>
        </p:nvPicPr>
        <p:blipFill>
          <a:blip r:embed="rId2"/>
          <a:stretch>
            <a:fillRect/>
          </a:stretch>
        </p:blipFill>
        <p:spPr>
          <a:xfrm>
            <a:off x="823913" y="1198562"/>
            <a:ext cx="3733800" cy="5262256"/>
          </a:xfrm>
          <a:prstGeom prst="rect">
            <a:avLst/>
          </a:prstGeom>
        </p:spPr>
      </p:pic>
      <p:sp>
        <p:nvSpPr>
          <p:cNvPr id="3" name="TextBox 2">
            <a:extLst>
              <a:ext uri="{FF2B5EF4-FFF2-40B4-BE49-F238E27FC236}">
                <a16:creationId xmlns:a16="http://schemas.microsoft.com/office/drawing/2014/main" id="{FEEB2D73-2EC6-106A-3149-C6CD30C8EE99}"/>
              </a:ext>
            </a:extLst>
          </p:cNvPr>
          <p:cNvSpPr txBox="1"/>
          <p:nvPr/>
        </p:nvSpPr>
        <p:spPr>
          <a:xfrm>
            <a:off x="4843463" y="1198562"/>
            <a:ext cx="7015162" cy="5586145"/>
          </a:xfrm>
          <a:prstGeom prst="rect">
            <a:avLst/>
          </a:prstGeom>
          <a:noFill/>
        </p:spPr>
        <p:txBody>
          <a:bodyPr wrap="square" rtlCol="0">
            <a:spAutoFit/>
          </a:bodyPr>
          <a:lstStyle/>
          <a:p>
            <a:pPr marL="285750" indent="-285750">
              <a:buFont typeface="Wingdings" pitchFamily="2" charset="2"/>
              <a:buChar char="q"/>
            </a:pPr>
            <a:r>
              <a:rPr lang="en-IN" sz="1700" b="1" kern="0" dirty="0">
                <a:effectLst/>
                <a:ea typeface="Times New Roman" panose="02020603050405020304" pitchFamily="18" charset="0"/>
              </a:rPr>
              <a:t>Project:</a:t>
            </a:r>
            <a:r>
              <a:rPr lang="en-IN" sz="1700" kern="0" dirty="0">
                <a:effectLst/>
                <a:ea typeface="Times New Roman" panose="02020603050405020304" pitchFamily="18" charset="0"/>
              </a:rPr>
              <a:t> Installation of first ever nationwide CORS network with 85 stations, the biggest network in West Africa</a:t>
            </a:r>
          </a:p>
          <a:p>
            <a:pPr marL="285750" indent="-285750">
              <a:buFont typeface="Wingdings" pitchFamily="2" charset="2"/>
              <a:buChar char="q"/>
            </a:pPr>
            <a:r>
              <a:rPr lang="en-IN" sz="1700" b="1" kern="0" dirty="0"/>
              <a:t>Partners:</a:t>
            </a:r>
            <a:r>
              <a:rPr lang="en-IN" sz="1700" kern="0" dirty="0"/>
              <a:t>  Geo-Tech Systems, Ghana and GMX Systems Israel</a:t>
            </a:r>
            <a:r>
              <a:rPr lang="en-IN" sz="1700" kern="0" dirty="0">
                <a:effectLst/>
                <a:ea typeface="Times New Roman" panose="02020603050405020304" pitchFamily="18" charset="0"/>
              </a:rPr>
              <a:t> entered into a PPP with Ghana Water Company Limited and Lands Commission</a:t>
            </a:r>
            <a:r>
              <a:rPr lang="en-IN" sz="1700" kern="0" dirty="0">
                <a:ea typeface="Times New Roman" panose="02020603050405020304" pitchFamily="18" charset="0"/>
              </a:rPr>
              <a:t>’s </a:t>
            </a:r>
            <a:r>
              <a:rPr lang="en-IN" sz="1700" kern="0" dirty="0">
                <a:effectLst/>
                <a:ea typeface="Times New Roman" panose="02020603050405020304" pitchFamily="18" charset="0"/>
              </a:rPr>
              <a:t>Survey and Mapping Division</a:t>
            </a:r>
          </a:p>
          <a:p>
            <a:pPr marL="285750" indent="-285750">
              <a:buFont typeface="Wingdings" pitchFamily="2" charset="2"/>
              <a:buChar char="q"/>
            </a:pPr>
            <a:r>
              <a:rPr lang="en-IN" sz="1700" b="1" kern="0" dirty="0">
                <a:ea typeface="Times New Roman" panose="02020603050405020304" pitchFamily="18" charset="0"/>
              </a:rPr>
              <a:t>Project Duration:</a:t>
            </a:r>
            <a:r>
              <a:rPr lang="en-IN" sz="1700" kern="0" dirty="0">
                <a:ea typeface="Times New Roman" panose="02020603050405020304" pitchFamily="18" charset="0"/>
              </a:rPr>
              <a:t> 20 years; </a:t>
            </a:r>
            <a:r>
              <a:rPr lang="en-IN" sz="1700" b="1" kern="0" dirty="0">
                <a:ea typeface="Times New Roman" panose="02020603050405020304" pitchFamily="18" charset="0"/>
              </a:rPr>
              <a:t>Launch year:</a:t>
            </a:r>
            <a:r>
              <a:rPr lang="en-IN" sz="1700" kern="0" dirty="0">
                <a:ea typeface="Times New Roman" panose="02020603050405020304" pitchFamily="18" charset="0"/>
              </a:rPr>
              <a:t> 2021</a:t>
            </a:r>
          </a:p>
          <a:p>
            <a:pPr marL="285750" indent="-285750">
              <a:buFont typeface="Wingdings" pitchFamily="2" charset="2"/>
              <a:buChar char="q"/>
            </a:pPr>
            <a:r>
              <a:rPr lang="en-IN" sz="1700" b="1" kern="0" dirty="0"/>
              <a:t>Business Model:</a:t>
            </a:r>
            <a:r>
              <a:rPr lang="en-IN" sz="1700" kern="0" dirty="0"/>
              <a:t> Finance by GMX; Expertise &amp; Human capital - Geo-Tech</a:t>
            </a:r>
          </a:p>
          <a:p>
            <a:pPr marL="285750" indent="-285750">
              <a:buFont typeface="Wingdings" pitchFamily="2" charset="2"/>
              <a:buChar char="q"/>
            </a:pPr>
            <a:r>
              <a:rPr lang="en-IN" sz="1700" b="1" kern="0" dirty="0"/>
              <a:t>Partnership Roles:</a:t>
            </a:r>
            <a:r>
              <a:rPr lang="en-IN" sz="1700" kern="0" dirty="0"/>
              <a:t> </a:t>
            </a:r>
          </a:p>
          <a:p>
            <a:pPr marL="742950" lvl="1" indent="-285750">
              <a:buFont typeface="Wingdings" pitchFamily="2" charset="2"/>
              <a:buChar char="q"/>
            </a:pPr>
            <a:r>
              <a:rPr lang="en-IN" sz="1700" b="1" kern="0" dirty="0">
                <a:effectLst/>
                <a:ea typeface="Times New Roman" panose="02020603050405020304" pitchFamily="18" charset="0"/>
              </a:rPr>
              <a:t>GMX</a:t>
            </a:r>
            <a:r>
              <a:rPr lang="en-IN" sz="1700" kern="0" dirty="0">
                <a:effectLst/>
                <a:ea typeface="Times New Roman" panose="02020603050405020304" pitchFamily="18" charset="0"/>
              </a:rPr>
              <a:t> hosts the CORS network software on its virtual platform; </a:t>
            </a:r>
            <a:r>
              <a:rPr lang="en-IN" sz="1700" b="1" kern="0" dirty="0" err="1">
                <a:effectLst/>
                <a:ea typeface="Times New Roman" panose="02020603050405020304" pitchFamily="18" charset="0"/>
              </a:rPr>
              <a:t>GeoTech</a:t>
            </a:r>
            <a:r>
              <a:rPr lang="en-IN" sz="1700" b="1" kern="0" dirty="0">
                <a:effectLst/>
                <a:ea typeface="Times New Roman" panose="02020603050405020304" pitchFamily="18" charset="0"/>
              </a:rPr>
              <a:t> &amp; GMX</a:t>
            </a:r>
            <a:r>
              <a:rPr lang="en-IN" sz="1700" kern="0" dirty="0">
                <a:effectLst/>
                <a:ea typeface="Times New Roman" panose="02020603050405020304" pitchFamily="18" charset="0"/>
              </a:rPr>
              <a:t> provide maintenance &amp; technical support to run the CORS Network; </a:t>
            </a:r>
          </a:p>
          <a:p>
            <a:pPr marL="742950" lvl="1" indent="-285750">
              <a:buFont typeface="Wingdings" pitchFamily="2" charset="2"/>
              <a:buChar char="q"/>
            </a:pPr>
            <a:r>
              <a:rPr lang="en-IN" sz="1700" b="1" kern="0" dirty="0">
                <a:effectLst/>
                <a:ea typeface="Times New Roman" panose="02020603050405020304" pitchFamily="18" charset="0"/>
              </a:rPr>
              <a:t>Ghana Water Company</a:t>
            </a:r>
            <a:r>
              <a:rPr lang="en-IN" sz="1700" kern="0" dirty="0">
                <a:effectLst/>
                <a:ea typeface="Times New Roman" panose="02020603050405020304" pitchFamily="18" charset="0"/>
              </a:rPr>
              <a:t> (silent partner) site offices are home to most of the equipment setups; </a:t>
            </a:r>
          </a:p>
          <a:p>
            <a:pPr marL="742950" lvl="1" indent="-285750">
              <a:buFont typeface="Wingdings" pitchFamily="2" charset="2"/>
              <a:buChar char="q"/>
            </a:pPr>
            <a:r>
              <a:rPr lang="en-IN" sz="1700" b="1" kern="0" dirty="0">
                <a:effectLst/>
                <a:ea typeface="Times New Roman" panose="02020603050405020304" pitchFamily="18" charset="0"/>
              </a:rPr>
              <a:t>Lands Commission</a:t>
            </a:r>
            <a:r>
              <a:rPr lang="en-IN" sz="1700" kern="0" dirty="0">
                <a:effectLst/>
                <a:ea typeface="Times New Roman" panose="02020603050405020304" pitchFamily="18" charset="0"/>
              </a:rPr>
              <a:t> integrates the CORS receivers into the network, adopt the network, standardizes it for cadastral survey, </a:t>
            </a:r>
            <a:r>
              <a:rPr lang="en-IN" sz="1700" kern="0" dirty="0" err="1">
                <a:effectLst/>
                <a:ea typeface="Times New Roman" panose="02020603050405020304" pitchFamily="18" charset="0"/>
              </a:rPr>
              <a:t>hydrospatial</a:t>
            </a:r>
            <a:r>
              <a:rPr lang="en-IN" sz="1700" kern="0" dirty="0">
                <a:effectLst/>
                <a:ea typeface="Times New Roman" panose="02020603050405020304" pitchFamily="18" charset="0"/>
              </a:rPr>
              <a:t> survey, and other geospatial applications. Lands Commission solely responsible for quality control to ensure reliability, accuracy, and efficacy of the network.</a:t>
            </a:r>
            <a:r>
              <a:rPr lang="en-IN" sz="1700" dirty="0">
                <a:effectLst/>
              </a:rPr>
              <a:t> </a:t>
            </a:r>
          </a:p>
          <a:p>
            <a:pPr marL="285750" indent="-285750">
              <a:buFont typeface="Wingdings" pitchFamily="2" charset="2"/>
              <a:buChar char="q"/>
            </a:pPr>
            <a:r>
              <a:rPr lang="en-IN" sz="1700" b="1" dirty="0"/>
              <a:t>Revenue Sharing:</a:t>
            </a:r>
            <a:r>
              <a:rPr lang="en-IN" sz="1700" dirty="0"/>
              <a:t> Discussions underway</a:t>
            </a:r>
            <a:endParaRPr lang="en-US" sz="1700" dirty="0"/>
          </a:p>
        </p:txBody>
      </p:sp>
    </p:spTree>
    <p:extLst>
      <p:ext uri="{BB962C8B-B14F-4D97-AF65-F5344CB8AC3E}">
        <p14:creationId xmlns:p14="http://schemas.microsoft.com/office/powerpoint/2010/main" val="90133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B575-404F-91E9-CB8F-D82FC162EF7A}"/>
              </a:ext>
            </a:extLst>
          </p:cNvPr>
          <p:cNvSpPr>
            <a:spLocks noGrp="1"/>
          </p:cNvSpPr>
          <p:nvPr>
            <p:ph type="title"/>
          </p:nvPr>
        </p:nvSpPr>
        <p:spPr>
          <a:xfrm>
            <a:off x="538480" y="222738"/>
            <a:ext cx="10175240" cy="773594"/>
          </a:xfrm>
        </p:spPr>
        <p:txBody>
          <a:bodyPr/>
          <a:lstStyle/>
          <a:p>
            <a:r>
              <a:rPr lang="en-US" b="1" dirty="0"/>
              <a:t> </a:t>
            </a:r>
          </a:p>
        </p:txBody>
      </p:sp>
      <p:sp>
        <p:nvSpPr>
          <p:cNvPr id="5" name="Title 4">
            <a:extLst>
              <a:ext uri="{FF2B5EF4-FFF2-40B4-BE49-F238E27FC236}">
                <a16:creationId xmlns:a16="http://schemas.microsoft.com/office/drawing/2014/main" id="{F8DE68F3-85A3-4904-CC79-B09A8FF37F35}"/>
              </a:ext>
            </a:extLst>
          </p:cNvPr>
          <p:cNvSpPr txBox="1">
            <a:spLocks/>
          </p:cNvSpPr>
          <p:nvPr/>
        </p:nvSpPr>
        <p:spPr>
          <a:xfrm>
            <a:off x="538480" y="358663"/>
            <a:ext cx="10669098" cy="7735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Context - WGIC PPP Committee</a:t>
            </a:r>
          </a:p>
        </p:txBody>
      </p:sp>
      <p:sp>
        <p:nvSpPr>
          <p:cNvPr id="6" name="TextBox 5">
            <a:extLst>
              <a:ext uri="{FF2B5EF4-FFF2-40B4-BE49-F238E27FC236}">
                <a16:creationId xmlns:a16="http://schemas.microsoft.com/office/drawing/2014/main" id="{15149F77-E334-F9A7-900E-8E012BA34F11}"/>
              </a:ext>
            </a:extLst>
          </p:cNvPr>
          <p:cNvSpPr txBox="1"/>
          <p:nvPr/>
        </p:nvSpPr>
        <p:spPr>
          <a:xfrm>
            <a:off x="5299129" y="1175828"/>
            <a:ext cx="6258874" cy="4614853"/>
          </a:xfrm>
          <a:prstGeom prst="rect">
            <a:avLst/>
          </a:prstGeom>
          <a:noFill/>
        </p:spPr>
        <p:txBody>
          <a:bodyPr wrap="square" lIns="91440" tIns="45720" rIns="91440" bIns="45720" anchor="t">
            <a:spAutoFit/>
          </a:bodyPr>
          <a:lstStyle/>
          <a:p>
            <a:pPr marL="464820" indent="-464820" algn="just">
              <a:lnSpc>
                <a:spcPct val="115000"/>
              </a:lnSpc>
              <a:spcAft>
                <a:spcPts val="800"/>
              </a:spcAft>
              <a:buClr>
                <a:srgbClr val="C00000"/>
              </a:buClr>
              <a:buFont typeface="Wingdings" panose="05000000000000000000" pitchFamily="2" charset="2"/>
              <a:buChar char="q"/>
              <a:defRPr/>
            </a:pPr>
            <a:r>
              <a:rPr lang="en-GB" sz="2000" dirty="0">
                <a:solidFill>
                  <a:srgbClr val="000000"/>
                </a:solidFill>
                <a:effectLst/>
                <a:ea typeface="Calibri" panose="020F0502020204030204" pitchFamily="34" charset="0"/>
                <a:cs typeface="Times New Roman"/>
              </a:rPr>
              <a:t>PPP Committee</a:t>
            </a:r>
            <a:r>
              <a:rPr lang="en-GB" sz="2000" dirty="0">
                <a:solidFill>
                  <a:srgbClr val="000000"/>
                </a:solidFill>
                <a:ea typeface="Calibri" panose="020F0502020204030204" pitchFamily="34" charset="0"/>
                <a:cs typeface="Times New Roman"/>
              </a:rPr>
              <a:t> </a:t>
            </a:r>
            <a:r>
              <a:rPr lang="en-GB" sz="2000" dirty="0">
                <a:solidFill>
                  <a:srgbClr val="000000"/>
                </a:solidFill>
                <a:effectLst/>
                <a:ea typeface="Calibri" panose="020F0502020204030204" pitchFamily="34" charset="0"/>
                <a:cs typeface="Times New Roman"/>
              </a:rPr>
              <a:t>advocating the benefits of executing geospatial projects in PPP mode.</a:t>
            </a:r>
            <a:r>
              <a:rPr lang="en-GB" sz="2000" dirty="0">
                <a:solidFill>
                  <a:srgbClr val="000000"/>
                </a:solidFill>
                <a:ea typeface="Calibri" panose="020F0502020204030204" pitchFamily="34" charset="0"/>
                <a:cs typeface="Times New Roman"/>
              </a:rPr>
              <a:t> </a:t>
            </a:r>
            <a:endParaRPr lang="en-US" dirty="0"/>
          </a:p>
          <a:p>
            <a:pPr marL="464820" indent="-464820" algn="just">
              <a:lnSpc>
                <a:spcPct val="115000"/>
              </a:lnSpc>
              <a:spcAft>
                <a:spcPts val="800"/>
              </a:spcAft>
              <a:buClr>
                <a:srgbClr val="C00000"/>
              </a:buClr>
              <a:buFont typeface="Wingdings" panose="05000000000000000000" pitchFamily="2" charset="2"/>
              <a:buChar char="q"/>
              <a:defRPr/>
            </a:pPr>
            <a:r>
              <a:rPr lang="en-GB" sz="2000" b="1" dirty="0">
                <a:solidFill>
                  <a:srgbClr val="000000"/>
                </a:solidFill>
                <a:ea typeface="Calibri" panose="020F0502020204030204" pitchFamily="34" charset="0"/>
                <a:cs typeface="Times New Roman"/>
              </a:rPr>
              <a:t>2021</a:t>
            </a:r>
            <a:r>
              <a:rPr lang="en-GB" sz="2000" dirty="0">
                <a:solidFill>
                  <a:srgbClr val="000000"/>
                </a:solidFill>
                <a:ea typeface="Calibri" panose="020F0502020204030204" pitchFamily="34" charset="0"/>
                <a:cs typeface="Times New Roman"/>
              </a:rPr>
              <a:t> - released </a:t>
            </a:r>
            <a:r>
              <a:rPr lang="en-GB" sz="2000" dirty="0">
                <a:solidFill>
                  <a:srgbClr val="000000"/>
                </a:solidFill>
                <a:effectLst/>
                <a:ea typeface="Calibri" panose="020F0502020204030204" pitchFamily="34" charset="0"/>
                <a:cs typeface="Times New Roman"/>
              </a:rPr>
              <a:t>report </a:t>
            </a:r>
            <a:r>
              <a:rPr lang="en-IN" sz="2000" u="sng" dirty="0">
                <a:solidFill>
                  <a:srgbClr val="000000"/>
                </a:solidFill>
                <a:effectLst/>
                <a:ea typeface="Calibri" panose="020F0502020204030204" pitchFamily="34" charset="0"/>
                <a:cs typeface="Times New Roman"/>
                <a:hlinkClick r:id="rId2"/>
              </a:rPr>
              <a:t>Public-Private Geospatial Collaborations: Exploring Potential partnerships Models</a:t>
            </a:r>
            <a:r>
              <a:rPr lang="en-IN" sz="2000" u="sng" dirty="0">
                <a:solidFill>
                  <a:srgbClr val="000000"/>
                </a:solidFill>
                <a:ea typeface="Calibri" panose="020F0502020204030204" pitchFamily="34" charset="0"/>
                <a:cs typeface="Times New Roman"/>
              </a:rPr>
              <a:t> - </a:t>
            </a:r>
            <a:r>
              <a:rPr lang="en-IN" sz="2000" dirty="0">
                <a:solidFill>
                  <a:srgbClr val="000000"/>
                </a:solidFill>
                <a:effectLst/>
                <a:ea typeface="Calibri" panose="020F0502020204030204" pitchFamily="34" charset="0"/>
                <a:cs typeface="Times New Roman"/>
              </a:rPr>
              <a:t>establishes the increased openness and adoption of PPPs.</a:t>
            </a:r>
            <a:endParaRPr lang="en-US" sz="20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a:endParaRPr>
          </a:p>
          <a:p>
            <a:pPr marL="464820" indent="-464820" algn="just">
              <a:lnSpc>
                <a:spcPct val="115000"/>
              </a:lnSpc>
              <a:spcAft>
                <a:spcPts val="800"/>
              </a:spcAft>
              <a:buClr>
                <a:srgbClr val="C00000"/>
              </a:buClr>
              <a:buFont typeface="Wingdings" panose="05000000000000000000" pitchFamily="2" charset="2"/>
              <a:buChar char="q"/>
              <a:defRPr/>
            </a:pPr>
            <a:r>
              <a:rPr lang="en-IN" sz="2000" b="1" dirty="0">
                <a:solidFill>
                  <a:srgbClr val="323130"/>
                </a:solidFill>
                <a:effectLst/>
                <a:ea typeface="Calibri" panose="020F0502020204030204" pitchFamily="34" charset="0"/>
              </a:rPr>
              <a:t>2022</a:t>
            </a:r>
            <a:r>
              <a:rPr lang="en-IN" sz="2000" b="1" dirty="0">
                <a:solidFill>
                  <a:srgbClr val="323130"/>
                </a:solidFill>
                <a:ea typeface="Calibri" panose="020F0502020204030204" pitchFamily="34" charset="0"/>
              </a:rPr>
              <a:t> </a:t>
            </a:r>
            <a:r>
              <a:rPr lang="en-IN" sz="2000" dirty="0">
                <a:solidFill>
                  <a:srgbClr val="323130"/>
                </a:solidFill>
                <a:ea typeface="Calibri" panose="020F0502020204030204" pitchFamily="34" charset="0"/>
              </a:rPr>
              <a:t>-</a:t>
            </a:r>
            <a:r>
              <a:rPr lang="en-IN" sz="2000" dirty="0">
                <a:solidFill>
                  <a:srgbClr val="323130"/>
                </a:solidFill>
                <a:effectLst/>
                <a:ea typeface="Calibri" panose="020F0502020204030204" pitchFamily="34" charset="0"/>
              </a:rPr>
              <a:t> Sharpened focus on developing countries - Africa, South-East Asia, South America and South Asia; </a:t>
            </a:r>
            <a:r>
              <a:rPr lang="en-IN" sz="2000" b="1" dirty="0">
                <a:solidFill>
                  <a:srgbClr val="323130"/>
                </a:solidFill>
                <a:ea typeface="Calibri" panose="020F0502020204030204" pitchFamily="34" charset="0"/>
              </a:rPr>
              <a:t>Launched research for Africa Geospatial PPP Report</a:t>
            </a:r>
          </a:p>
          <a:p>
            <a:pPr marL="464820" indent="-464820" algn="just">
              <a:lnSpc>
                <a:spcPct val="115000"/>
              </a:lnSpc>
              <a:spcAft>
                <a:spcPts val="800"/>
              </a:spcAft>
              <a:buClr>
                <a:srgbClr val="C00000"/>
              </a:buClr>
              <a:buFont typeface="Wingdings" panose="05000000000000000000" pitchFamily="2" charset="2"/>
              <a:buChar char="q"/>
              <a:defRPr/>
            </a:pPr>
            <a:r>
              <a:rPr lang="en-US" sz="2000" dirty="0"/>
              <a:t>Objective - </a:t>
            </a:r>
            <a:r>
              <a:rPr lang="en-US" sz="2000" b="1" dirty="0"/>
              <a:t>to develop a toolkit to enable stakeholders make informed decisions</a:t>
            </a:r>
            <a:endParaRPr lang="en-IN" sz="2000" b="1" dirty="0">
              <a:solidFill>
                <a:srgbClr val="323130"/>
              </a:solidFill>
              <a:effectLst/>
              <a:ea typeface="Calibri" panose="020F0502020204030204" pitchFamily="34" charset="0"/>
            </a:endParaRPr>
          </a:p>
        </p:txBody>
      </p:sp>
      <p:pic>
        <p:nvPicPr>
          <p:cNvPr id="10" name="Picture 9" descr="A computer screen shot of a handshake&#10;&#10;Description automatically generated">
            <a:extLst>
              <a:ext uri="{FF2B5EF4-FFF2-40B4-BE49-F238E27FC236}">
                <a16:creationId xmlns:a16="http://schemas.microsoft.com/office/drawing/2014/main" id="{03AAA9F0-F277-5F43-D8FD-07FDED41927D}"/>
              </a:ext>
            </a:extLst>
          </p:cNvPr>
          <p:cNvPicPr>
            <a:picLocks noChangeAspect="1"/>
          </p:cNvPicPr>
          <p:nvPr/>
        </p:nvPicPr>
        <p:blipFill rotWithShape="1">
          <a:blip r:embed="rId3"/>
          <a:srcRect l="34606" t="16280" r="34393" b="19873"/>
          <a:stretch/>
        </p:blipFill>
        <p:spPr>
          <a:xfrm>
            <a:off x="753760" y="1379393"/>
            <a:ext cx="3891493" cy="5009050"/>
          </a:xfrm>
          <a:prstGeom prst="rect">
            <a:avLst/>
          </a:prstGeom>
          <a:ln w="3175">
            <a:solidFill>
              <a:schemeClr val="tx1"/>
            </a:solidFill>
          </a:ln>
        </p:spPr>
      </p:pic>
    </p:spTree>
    <p:extLst>
      <p:ext uri="{BB962C8B-B14F-4D97-AF65-F5344CB8AC3E}">
        <p14:creationId xmlns:p14="http://schemas.microsoft.com/office/powerpoint/2010/main" val="147783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B33A5-CF67-F6D7-CCFB-FA412B636501}"/>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028681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D2868D-B82B-3F25-2BAA-06B44096F84F}"/>
              </a:ext>
            </a:extLst>
          </p:cNvPr>
          <p:cNvSpPr>
            <a:spLocks noGrp="1"/>
          </p:cNvSpPr>
          <p:nvPr>
            <p:ph idx="1"/>
          </p:nvPr>
        </p:nvSpPr>
        <p:spPr>
          <a:xfrm>
            <a:off x="914400" y="2367491"/>
            <a:ext cx="10515600" cy="2280708"/>
          </a:xfrm>
        </p:spPr>
        <p:txBody>
          <a:bodyPr>
            <a:normAutofit/>
          </a:bodyPr>
          <a:lstStyle/>
          <a:p>
            <a:pPr marL="0" indent="0" algn="ctr">
              <a:buNone/>
            </a:pPr>
            <a:r>
              <a:rPr lang="en-US" sz="5400" dirty="0">
                <a:solidFill>
                  <a:schemeClr val="accent1">
                    <a:lumMod val="75000"/>
                  </a:schemeClr>
                </a:solidFill>
                <a:latin typeface="+mj-lt"/>
                <a:cs typeface="Calibri" panose="020F0502020204030204" pitchFamily="34" charset="0"/>
              </a:rPr>
              <a:t>Geospatial PPPs Africa - </a:t>
            </a:r>
          </a:p>
          <a:p>
            <a:pPr marL="0" indent="0" algn="ctr">
              <a:buNone/>
            </a:pPr>
            <a:r>
              <a:rPr lang="en-US" sz="5400" dirty="0">
                <a:solidFill>
                  <a:schemeClr val="accent1">
                    <a:lumMod val="75000"/>
                  </a:schemeClr>
                </a:solidFill>
                <a:latin typeface="+mj-lt"/>
                <a:cs typeface="Calibri" panose="020F0502020204030204" pitchFamily="34" charset="0"/>
              </a:rPr>
              <a:t>Readiness</a:t>
            </a:r>
          </a:p>
        </p:txBody>
      </p:sp>
      <p:pic>
        <p:nvPicPr>
          <p:cNvPr id="2" name="Picture 2">
            <a:extLst>
              <a:ext uri="{FF2B5EF4-FFF2-40B4-BE49-F238E27FC236}">
                <a16:creationId xmlns:a16="http://schemas.microsoft.com/office/drawing/2014/main" id="{B139C2EF-04E6-CD3F-921E-E4EF04DAE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573" y="138333"/>
            <a:ext cx="2818049" cy="99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72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101B6-55BD-320B-DBE9-C5F2D4954E38}"/>
              </a:ext>
            </a:extLst>
          </p:cNvPr>
          <p:cNvSpPr>
            <a:spLocks noGrp="1"/>
          </p:cNvSpPr>
          <p:nvPr>
            <p:ph type="title"/>
          </p:nvPr>
        </p:nvSpPr>
        <p:spPr>
          <a:xfrm>
            <a:off x="561976" y="131762"/>
            <a:ext cx="10515600" cy="845915"/>
          </a:xfrm>
        </p:spPr>
        <p:txBody>
          <a:bodyPr>
            <a:normAutofit/>
          </a:bodyPr>
          <a:lstStyle/>
          <a:p>
            <a:r>
              <a:rPr lang="en-US" sz="4000" dirty="0">
                <a:cs typeface="Calibri" panose="020F0502020204030204" pitchFamily="34" charset="0"/>
              </a:rPr>
              <a:t>PPP Readiness - Africa</a:t>
            </a:r>
          </a:p>
        </p:txBody>
      </p:sp>
      <p:sp>
        <p:nvSpPr>
          <p:cNvPr id="7" name="TextBox 6">
            <a:extLst>
              <a:ext uri="{FF2B5EF4-FFF2-40B4-BE49-F238E27FC236}">
                <a16:creationId xmlns:a16="http://schemas.microsoft.com/office/drawing/2014/main" id="{EB15C751-9029-4E94-B2A0-DE91227F19F5}"/>
              </a:ext>
            </a:extLst>
          </p:cNvPr>
          <p:cNvSpPr txBox="1"/>
          <p:nvPr/>
        </p:nvSpPr>
        <p:spPr>
          <a:xfrm>
            <a:off x="402017" y="977677"/>
            <a:ext cx="10376070" cy="58566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cs typeface="Calibri" panose="020F0502020204030204" pitchFamily="34" charset="0"/>
              </a:rPr>
              <a:t>+490 PPPs in Africa since 1990; 44 countries have PPP Legal Frameworks; 26 with government PPP Units</a:t>
            </a:r>
          </a:p>
          <a:p>
            <a:pPr marL="285750" indent="-285750">
              <a:lnSpc>
                <a:spcPct val="150000"/>
              </a:lnSpc>
              <a:buFont typeface="Arial" panose="020B0604020202020204" pitchFamily="34" charset="0"/>
              <a:buChar char="•"/>
            </a:pPr>
            <a:r>
              <a:rPr lang="en-US" dirty="0">
                <a:cs typeface="Calibri" panose="020F0502020204030204" pitchFamily="34" charset="0"/>
              </a:rPr>
              <a:t>PPPs are operational in countries regardless of government PPP units demonstrating interest and willingness to develop PPPs. </a:t>
            </a:r>
          </a:p>
          <a:p>
            <a:pPr marL="285750" indent="-285750">
              <a:lnSpc>
                <a:spcPct val="150000"/>
              </a:lnSpc>
              <a:buFont typeface="Arial" panose="020B0604020202020204" pitchFamily="34" charset="0"/>
              <a:buChar char="•"/>
            </a:pPr>
            <a:r>
              <a:rPr lang="en-US" b="1" dirty="0">
                <a:cs typeface="Calibri" panose="020F0502020204030204" pitchFamily="34" charset="0"/>
              </a:rPr>
              <a:t>PPP Readiness Index – Africa</a:t>
            </a:r>
          </a:p>
          <a:p>
            <a:pPr marL="800100" lvl="1" indent="-342900" algn="just">
              <a:lnSpc>
                <a:spcPct val="150000"/>
              </a:lnSpc>
              <a:buFont typeface="Symbol" panose="05050102010706020507" pitchFamily="18" charset="2"/>
              <a:buChar char=""/>
              <a:tabLst>
                <a:tab pos="937895" algn="l"/>
              </a:tabLst>
            </a:pPr>
            <a:r>
              <a:rPr lang="en-US" dirty="0">
                <a:ea typeface="Calibri" panose="020F0502020204030204" pitchFamily="34" charset="0"/>
              </a:rPr>
              <a:t>A high level of interest towards PPPs in </a:t>
            </a:r>
            <a:r>
              <a:rPr lang="en-US" dirty="0">
                <a:effectLst/>
                <a:ea typeface="Calibri" panose="020F0502020204030204" pitchFamily="34" charset="0"/>
              </a:rPr>
              <a:t>online quantitative survey (87 respondents) &amp; qualitative interviews (60 respondents) representing 36 African countries. </a:t>
            </a:r>
            <a:endParaRPr lang="en-US" dirty="0">
              <a:cs typeface="Calibri" panose="020F0502020204030204" pitchFamily="34" charset="0"/>
            </a:endParaRPr>
          </a:p>
          <a:p>
            <a:pPr marL="800100" lvl="1" indent="-342900" algn="just">
              <a:lnSpc>
                <a:spcPct val="150000"/>
              </a:lnSpc>
              <a:buFont typeface="Symbol" panose="05050102010706020507" pitchFamily="18" charset="2"/>
              <a:buChar char=""/>
              <a:tabLst>
                <a:tab pos="937895" algn="l"/>
              </a:tabLst>
            </a:pPr>
            <a:r>
              <a:rPr lang="en-US" dirty="0">
                <a:cs typeface="Calibri" panose="020F0502020204030204" pitchFamily="34" charset="0"/>
              </a:rPr>
              <a:t>A</a:t>
            </a:r>
            <a:r>
              <a:rPr lang="en-US" dirty="0">
                <a:effectLst/>
                <a:ea typeface="Times New Roman" panose="02020603050405020304" pitchFamily="18" charset="0"/>
                <a:cs typeface="Calibri" panose="020F0502020204030204" pitchFamily="34" charset="0"/>
              </a:rPr>
              <a:t>-priori ranking of PPP readiness of African countries based on the existence of spatial data infrastructure, space agency presence, geospatial/EO infrastructure, business and legal environment, transparency, existence of PPP laws and framework, and PPP units</a:t>
            </a:r>
          </a:p>
          <a:p>
            <a:pPr marL="800100" lvl="1" indent="-342900" algn="just">
              <a:lnSpc>
                <a:spcPct val="150000"/>
              </a:lnSpc>
              <a:buFont typeface="Symbol" panose="05050102010706020507" pitchFamily="18" charset="2"/>
              <a:buChar char=""/>
              <a:tabLst>
                <a:tab pos="937895" algn="l"/>
              </a:tabLst>
            </a:pPr>
            <a:r>
              <a:rPr lang="en-US" dirty="0">
                <a:effectLst/>
                <a:ea typeface="Times New Roman" panose="02020603050405020304" pitchFamily="18" charset="0"/>
                <a:cs typeface="Calibri" panose="020F0502020204030204" pitchFamily="34" charset="0"/>
              </a:rPr>
              <a:t>24 countries in Developing Nation ranking -  Favorable for geospatial PPP</a:t>
            </a:r>
          </a:p>
          <a:p>
            <a:pPr marL="800100" lvl="1" indent="-342900" algn="just">
              <a:lnSpc>
                <a:spcPct val="150000"/>
              </a:lnSpc>
              <a:buFont typeface="Symbol" panose="05050102010706020507" pitchFamily="18" charset="2"/>
              <a:buChar char=""/>
              <a:tabLst>
                <a:tab pos="937895" algn="l"/>
              </a:tabLst>
            </a:pPr>
            <a:r>
              <a:rPr lang="en-US" dirty="0">
                <a:effectLst/>
                <a:ea typeface="Times New Roman" panose="02020603050405020304" pitchFamily="18" charset="0"/>
                <a:cs typeface="Calibri" panose="020F0502020204030204" pitchFamily="34" charset="0"/>
              </a:rPr>
              <a:t>10 Countries in Emergent Nation ranking – Moderately favorable for geospatial PPP</a:t>
            </a:r>
          </a:p>
          <a:p>
            <a:pPr marL="800100" lvl="1" indent="-342900" algn="just">
              <a:lnSpc>
                <a:spcPct val="150000"/>
              </a:lnSpc>
              <a:spcAft>
                <a:spcPts val="800"/>
              </a:spcAft>
              <a:buFont typeface="Symbol" panose="05050102010706020507" pitchFamily="18" charset="2"/>
              <a:buChar char=""/>
              <a:tabLst>
                <a:tab pos="937895" algn="l"/>
              </a:tabLst>
            </a:pPr>
            <a:r>
              <a:rPr lang="en-US" dirty="0">
                <a:effectLst/>
                <a:ea typeface="Times New Roman" panose="02020603050405020304" pitchFamily="18" charset="0"/>
                <a:cs typeface="Calibri" panose="020F0502020204030204" pitchFamily="34" charset="0"/>
              </a:rPr>
              <a:t>20 Countries in Nascent Nation ranking – Least favorable for geospatial PPP</a:t>
            </a:r>
          </a:p>
        </p:txBody>
      </p:sp>
    </p:spTree>
    <p:extLst>
      <p:ext uri="{BB962C8B-B14F-4D97-AF65-F5344CB8AC3E}">
        <p14:creationId xmlns:p14="http://schemas.microsoft.com/office/powerpoint/2010/main" val="78814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D4DF6A77-21BF-28D9-C2B2-97D0C9F7B06C}"/>
              </a:ext>
            </a:extLst>
          </p:cNvPr>
          <p:cNvPicPr>
            <a:picLocks noChangeAspect="1"/>
          </p:cNvPicPr>
          <p:nvPr/>
        </p:nvPicPr>
        <p:blipFill rotWithShape="1">
          <a:blip r:embed="rId2"/>
          <a:srcRect l="19730" t="15881" r="21631" b="18236"/>
          <a:stretch/>
        </p:blipFill>
        <p:spPr>
          <a:xfrm>
            <a:off x="2405062" y="22834"/>
            <a:ext cx="9786938" cy="6812331"/>
          </a:xfrm>
          <a:prstGeom prst="rect">
            <a:avLst/>
          </a:prstGeom>
          <a:ln w="12700">
            <a:solidFill>
              <a:schemeClr val="tx1"/>
            </a:solidFill>
          </a:ln>
        </p:spPr>
      </p:pic>
      <p:sp>
        <p:nvSpPr>
          <p:cNvPr id="9" name="Title 1">
            <a:extLst>
              <a:ext uri="{FF2B5EF4-FFF2-40B4-BE49-F238E27FC236}">
                <a16:creationId xmlns:a16="http://schemas.microsoft.com/office/drawing/2014/main" id="{67AE40D1-B270-12C8-9C34-907003410AAC}"/>
              </a:ext>
            </a:extLst>
          </p:cNvPr>
          <p:cNvSpPr>
            <a:spLocks noGrp="1"/>
          </p:cNvSpPr>
          <p:nvPr>
            <p:ph type="title"/>
          </p:nvPr>
        </p:nvSpPr>
        <p:spPr>
          <a:xfrm>
            <a:off x="30503" y="2200233"/>
            <a:ext cx="2626970" cy="2035526"/>
          </a:xfrm>
        </p:spPr>
        <p:txBody>
          <a:bodyPr>
            <a:noAutofit/>
          </a:bodyPr>
          <a:lstStyle/>
          <a:p>
            <a:r>
              <a:rPr lang="en-US" sz="3600" dirty="0">
                <a:cs typeface="Calibri" panose="020F0502020204030204" pitchFamily="34" charset="0"/>
              </a:rPr>
              <a:t>PPP Readiness Index - Africa</a:t>
            </a:r>
          </a:p>
        </p:txBody>
      </p:sp>
      <p:sp>
        <p:nvSpPr>
          <p:cNvPr id="11" name="TextBox 10">
            <a:extLst>
              <a:ext uri="{FF2B5EF4-FFF2-40B4-BE49-F238E27FC236}">
                <a16:creationId xmlns:a16="http://schemas.microsoft.com/office/drawing/2014/main" id="{20D0D1CC-C838-F559-C46F-BDF965B6FAEE}"/>
              </a:ext>
            </a:extLst>
          </p:cNvPr>
          <p:cNvSpPr txBox="1"/>
          <p:nvPr/>
        </p:nvSpPr>
        <p:spPr>
          <a:xfrm>
            <a:off x="1187793" y="6413157"/>
            <a:ext cx="1217269" cy="261610"/>
          </a:xfrm>
          <a:prstGeom prst="rect">
            <a:avLst/>
          </a:prstGeom>
          <a:noFill/>
        </p:spPr>
        <p:txBody>
          <a:bodyPr wrap="square" rtlCol="0">
            <a:spAutoFit/>
          </a:bodyPr>
          <a:lstStyle/>
          <a:p>
            <a:r>
              <a:rPr lang="en-US" sz="1100" dirty="0"/>
              <a:t>(draft graphic)</a:t>
            </a:r>
          </a:p>
        </p:txBody>
      </p:sp>
    </p:spTree>
    <p:extLst>
      <p:ext uri="{BB962C8B-B14F-4D97-AF65-F5344CB8AC3E}">
        <p14:creationId xmlns:p14="http://schemas.microsoft.com/office/powerpoint/2010/main" val="4001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7621-B211-A1BD-E6C4-B60AFAE167C4}"/>
              </a:ext>
            </a:extLst>
          </p:cNvPr>
          <p:cNvSpPr>
            <a:spLocks noGrp="1"/>
          </p:cNvSpPr>
          <p:nvPr>
            <p:ph type="title"/>
          </p:nvPr>
        </p:nvSpPr>
        <p:spPr>
          <a:xfrm>
            <a:off x="1074594" y="2600797"/>
            <a:ext cx="10515600" cy="1656406"/>
          </a:xfrm>
        </p:spPr>
        <p:txBody>
          <a:bodyPr>
            <a:noAutofit/>
          </a:bodyPr>
          <a:lstStyle/>
          <a:p>
            <a:pPr algn="ctr"/>
            <a:r>
              <a:rPr lang="en-US" sz="5400" dirty="0">
                <a:effectLst/>
                <a:ea typeface="Times New Roman" panose="02020603050405020304" pitchFamily="18" charset="0"/>
              </a:rPr>
              <a:t>Towards A Mature Geospatial PPP – Business &amp; Financial Considerations</a:t>
            </a:r>
            <a:endParaRPr lang="en-IN" sz="5400" dirty="0">
              <a:effectLst/>
              <a:ea typeface="Times New Roman" panose="02020603050405020304" pitchFamily="18" charset="0"/>
            </a:endParaRPr>
          </a:p>
        </p:txBody>
      </p:sp>
      <p:pic>
        <p:nvPicPr>
          <p:cNvPr id="6" name="Picture 2">
            <a:extLst>
              <a:ext uri="{FF2B5EF4-FFF2-40B4-BE49-F238E27FC236}">
                <a16:creationId xmlns:a16="http://schemas.microsoft.com/office/drawing/2014/main" id="{BCC15B47-7FA6-C519-68EA-FA16C185D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573" y="138333"/>
            <a:ext cx="2818049" cy="99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6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71CCDDD-F3C6-D151-905C-B699CB95EA5B}"/>
              </a:ext>
            </a:extLst>
          </p:cNvPr>
          <p:cNvSpPr>
            <a:spLocks noGrp="1"/>
          </p:cNvSpPr>
          <p:nvPr>
            <p:ph type="title"/>
          </p:nvPr>
        </p:nvSpPr>
        <p:spPr>
          <a:xfrm>
            <a:off x="506235" y="1709692"/>
            <a:ext cx="3026134" cy="3071906"/>
          </a:xfrm>
        </p:spPr>
        <p:txBody>
          <a:bodyPr vert="horz" lIns="91440" tIns="45720" rIns="91440" bIns="45720" rtlCol="0" anchor="t">
            <a:normAutofit/>
          </a:bodyPr>
          <a:lstStyle/>
          <a:p>
            <a:r>
              <a:rPr lang="en-US" sz="4000" kern="1200" dirty="0">
                <a:solidFill>
                  <a:srgbClr val="FFFFFF"/>
                </a:solidFill>
                <a:effectLst/>
                <a:latin typeface="+mj-lt"/>
                <a:ea typeface="+mj-ea"/>
                <a:cs typeface="+mj-cs"/>
              </a:rPr>
              <a:t>Geospatial PPPs - Prevalent Business Models</a:t>
            </a:r>
            <a:endParaRPr lang="en-US" sz="4000" kern="1200" dirty="0">
              <a:solidFill>
                <a:srgbClr val="FFFFFF"/>
              </a:solidFill>
              <a:latin typeface="+mj-lt"/>
              <a:ea typeface="+mj-ea"/>
              <a:cs typeface="+mj-cs"/>
            </a:endParaRPr>
          </a:p>
        </p:txBody>
      </p:sp>
      <p:graphicFrame>
        <p:nvGraphicFramePr>
          <p:cNvPr id="10" name="Table 9">
            <a:extLst>
              <a:ext uri="{FF2B5EF4-FFF2-40B4-BE49-F238E27FC236}">
                <a16:creationId xmlns:a16="http://schemas.microsoft.com/office/drawing/2014/main" id="{859D2A39-6449-5A84-6F39-48BA83F6532C}"/>
              </a:ext>
            </a:extLst>
          </p:cNvPr>
          <p:cNvGraphicFramePr>
            <a:graphicFrameLocks noGrp="1"/>
          </p:cNvGraphicFramePr>
          <p:nvPr>
            <p:extLst>
              <p:ext uri="{D42A27DB-BD31-4B8C-83A1-F6EECF244321}">
                <p14:modId xmlns:p14="http://schemas.microsoft.com/office/powerpoint/2010/main" val="2157862684"/>
              </p:ext>
            </p:extLst>
          </p:nvPr>
        </p:nvGraphicFramePr>
        <p:xfrm>
          <a:off x="4255297" y="167677"/>
          <a:ext cx="7743359" cy="6405326"/>
        </p:xfrm>
        <a:graphic>
          <a:graphicData uri="http://schemas.openxmlformats.org/drawingml/2006/table">
            <a:tbl>
              <a:tblPr firstRow="1" firstCol="1" bandRow="1">
                <a:noFill/>
              </a:tblPr>
              <a:tblGrid>
                <a:gridCol w="2127755">
                  <a:extLst>
                    <a:ext uri="{9D8B030D-6E8A-4147-A177-3AD203B41FA5}">
                      <a16:colId xmlns:a16="http://schemas.microsoft.com/office/drawing/2014/main" val="3103665764"/>
                    </a:ext>
                  </a:extLst>
                </a:gridCol>
                <a:gridCol w="3217957">
                  <a:extLst>
                    <a:ext uri="{9D8B030D-6E8A-4147-A177-3AD203B41FA5}">
                      <a16:colId xmlns:a16="http://schemas.microsoft.com/office/drawing/2014/main" val="3762261813"/>
                    </a:ext>
                  </a:extLst>
                </a:gridCol>
                <a:gridCol w="2397647">
                  <a:extLst>
                    <a:ext uri="{9D8B030D-6E8A-4147-A177-3AD203B41FA5}">
                      <a16:colId xmlns:a16="http://schemas.microsoft.com/office/drawing/2014/main" val="1140080972"/>
                    </a:ext>
                  </a:extLst>
                </a:gridCol>
              </a:tblGrid>
              <a:tr h="686026">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PPP Business Models Africa</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©2023 WGIC Geospatial PPPs Africa</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14292" marB="71461" anchor="b">
                    <a:lnL w="12700" cmpd="sng">
                      <a:noFill/>
                    </a:lnL>
                    <a:lnR w="12700" cmpd="sng">
                      <a:noFill/>
                    </a:lnR>
                    <a:lnT w="9525" cap="flat" cmpd="sng" algn="ctr">
                      <a:noFill/>
                      <a:prstDash val="solid"/>
                    </a:lnT>
                    <a:lnB w="38100" cmpd="sng">
                      <a:noFill/>
                    </a:lnB>
                    <a:noFill/>
                  </a:tcPr>
                </a:tc>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Business Model Description</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14292" marB="71461" anchor="b">
                    <a:lnL w="12700" cmpd="sng">
                      <a:noFill/>
                    </a:lnL>
                    <a:lnR w="12700" cmpd="sng">
                      <a:noFill/>
                    </a:lnR>
                    <a:lnT w="9525" cap="flat" cmpd="sng" algn="ctr">
                      <a:noFill/>
                      <a:prstDash val="solid"/>
                    </a:lnT>
                    <a:lnB w="38100" cmpd="sng">
                      <a:noFill/>
                    </a:lnB>
                    <a:noFill/>
                  </a:tcPr>
                </a:tc>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Business Model Utilized by Survey Respondents </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14292" marB="7146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139443316"/>
                  </a:ext>
                </a:extLst>
              </a:tr>
              <a:tr h="550250">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Finance Only (FO)</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US" sz="11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private entity, usually a financial services company, funds a project directly or uses various mechanisms such as a long-term lease or bond issue.</a:t>
                      </a:r>
                      <a:endParaRPr lang="en-IN"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a:r>
                        <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41.5%</a:t>
                      </a:r>
                      <a:endParaRPr lang="en-IN"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772885700"/>
                  </a:ext>
                </a:extLst>
              </a:tr>
              <a:tr h="693172">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Build-Own-Operate (BOO)</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1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private sector finances, builds, owns and operates a facility or service in perpetuity.  The public constraints are stated in the original agreement and through on-going regulatory authority.</a:t>
                      </a:r>
                      <a:endParaRPr lang="en-IN"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26.4%</a:t>
                      </a:r>
                      <a:endParaRPr lang="en-IN"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768794806"/>
                  </a:ext>
                </a:extLst>
              </a:tr>
              <a:tr h="693172">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Buy-Build-Operate (BBO)</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100" cap="none" spc="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Transfer of a public asset to a private or quasi-public entity usually under contract that the assets are to be upgraded and operated for a specified period of time. Public control is exercised through the contract at the time of transfer. </a:t>
                      </a:r>
                      <a:endParaRPr lang="en-IN" sz="1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20.7%</a:t>
                      </a:r>
                      <a:endParaRPr lang="en-IN"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042654952"/>
                  </a:ext>
                </a:extLst>
              </a:tr>
              <a:tr h="836094">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Build-Operate-Transfer (BOT)</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1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private sector designs, finances, and constructs a new facility under a long-term Concession contract and operates the facility during the term of the Concession after which ownership is transferred back to the public sector if not already transferred upon completion of the facility.  </a:t>
                      </a:r>
                      <a:endParaRPr lang="en-IN"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9.4%</a:t>
                      </a:r>
                      <a:endParaRPr lang="en-IN"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458091323"/>
                  </a:ext>
                </a:extLst>
              </a:tr>
              <a:tr h="836094">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Design-Build-Finance-Operate (DBFO)</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r>
                        <a:rPr lang="en-US" sz="11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private sector designs, finances and constructs a new facility under a long-term lease and operates the facility during the term of the lease.  The private partner transfers the new facility to the public sector at the end of the lease term.</a:t>
                      </a:r>
                      <a:endParaRPr lang="en-IN"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a:r>
                        <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IN"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837041519"/>
                  </a:ext>
                </a:extLst>
              </a:tr>
              <a:tr h="693172">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Build-Own-Operate-Transfer (BOOT)</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11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private entity receives a franchise to finance, design, build and operate a facility (and to charge user fees) for a specified period, after which ownership is transferred back to the public sector.</a:t>
                      </a:r>
                      <a:endParaRPr lang="en-IN"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a:r>
                        <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N"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03782821"/>
                  </a:ext>
                </a:extLst>
              </a:tr>
              <a:tr h="550250">
                <a:tc>
                  <a:txBody>
                    <a:bodyPr/>
                    <a:lstStyle/>
                    <a:p>
                      <a:r>
                        <a:rPr lang="en-US" sz="14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Build-Lease-Operate-Transfer (BLOT)</a:t>
                      </a:r>
                      <a:endParaRPr lang="en-IN" sz="14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1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private entity receives a franchise to finance, design, build and operate a leased facility (and to charge user fees) for the lease period against a payment of rent.</a:t>
                      </a:r>
                      <a:endParaRPr lang="en-IN" sz="1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40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N" sz="14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53596" marT="21438" marB="7146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732100084"/>
                  </a:ext>
                </a:extLst>
              </a:tr>
            </a:tbl>
          </a:graphicData>
        </a:graphic>
      </p:graphicFrame>
    </p:spTree>
    <p:extLst>
      <p:ext uri="{BB962C8B-B14F-4D97-AF65-F5344CB8AC3E}">
        <p14:creationId xmlns:p14="http://schemas.microsoft.com/office/powerpoint/2010/main" val="20079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71CCDDD-F3C6-D151-905C-B699CB95EA5B}"/>
              </a:ext>
            </a:extLst>
          </p:cNvPr>
          <p:cNvSpPr>
            <a:spLocks noGrp="1"/>
          </p:cNvSpPr>
          <p:nvPr>
            <p:ph type="title"/>
          </p:nvPr>
        </p:nvSpPr>
        <p:spPr>
          <a:xfrm>
            <a:off x="578888" y="1709692"/>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Business Model Revenue Share Options</a:t>
            </a:r>
            <a:endParaRPr lang="en-US" sz="4000" kern="1200" dirty="0">
              <a:solidFill>
                <a:srgbClr val="FFFFFF"/>
              </a:solidFill>
              <a:effectLst/>
              <a:latin typeface="+mj-lt"/>
              <a:ea typeface="+mj-ea"/>
              <a:cs typeface="+mj-cs"/>
            </a:endParaRPr>
          </a:p>
        </p:txBody>
      </p:sp>
      <p:pic>
        <p:nvPicPr>
          <p:cNvPr id="2" name="Picture 1">
            <a:extLst>
              <a:ext uri="{FF2B5EF4-FFF2-40B4-BE49-F238E27FC236}">
                <a16:creationId xmlns:a16="http://schemas.microsoft.com/office/drawing/2014/main" id="{4634B4C7-10A3-1235-A41C-702F551F65C1}"/>
              </a:ext>
            </a:extLst>
          </p:cNvPr>
          <p:cNvPicPr>
            <a:picLocks noChangeAspect="1"/>
          </p:cNvPicPr>
          <p:nvPr/>
        </p:nvPicPr>
        <p:blipFill>
          <a:blip r:embed="rId3"/>
          <a:stretch>
            <a:fillRect/>
          </a:stretch>
        </p:blipFill>
        <p:spPr>
          <a:xfrm>
            <a:off x="4346678" y="1628248"/>
            <a:ext cx="7648293" cy="3601504"/>
          </a:xfrm>
          <a:prstGeom prst="rect">
            <a:avLst/>
          </a:prstGeom>
        </p:spPr>
      </p:pic>
    </p:spTree>
    <p:extLst>
      <p:ext uri="{BB962C8B-B14F-4D97-AF65-F5344CB8AC3E}">
        <p14:creationId xmlns:p14="http://schemas.microsoft.com/office/powerpoint/2010/main" val="99907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71CCDDD-F3C6-D151-905C-B699CB95EA5B}"/>
              </a:ext>
            </a:extLst>
          </p:cNvPr>
          <p:cNvSpPr>
            <a:spLocks noGrp="1"/>
          </p:cNvSpPr>
          <p:nvPr>
            <p:ph type="title"/>
          </p:nvPr>
        </p:nvSpPr>
        <p:spPr>
          <a:xfrm>
            <a:off x="464961" y="2212228"/>
            <a:ext cx="2880828" cy="1362029"/>
          </a:xfrm>
        </p:spPr>
        <p:txBody>
          <a:bodyPr vert="horz" lIns="91440" tIns="45720" rIns="91440" bIns="45720" rtlCol="0" anchor="t">
            <a:normAutofit/>
          </a:bodyPr>
          <a:lstStyle/>
          <a:p>
            <a:r>
              <a:rPr lang="en-US" sz="4000" kern="1200" dirty="0">
                <a:solidFill>
                  <a:srgbClr val="FFFFFF"/>
                </a:solidFill>
                <a:latin typeface="+mj-lt"/>
                <a:ea typeface="+mj-ea"/>
                <a:cs typeface="+mj-cs"/>
              </a:rPr>
              <a:t>Risks &amp; Risk Allocation</a:t>
            </a:r>
            <a:endParaRPr lang="en-US" sz="4000" kern="1200" dirty="0">
              <a:solidFill>
                <a:srgbClr val="FFFFFF"/>
              </a:solidFill>
              <a:effectLst/>
              <a:latin typeface="+mj-lt"/>
              <a:ea typeface="+mj-ea"/>
              <a:cs typeface="+mj-cs"/>
            </a:endParaRPr>
          </a:p>
        </p:txBody>
      </p:sp>
      <p:graphicFrame>
        <p:nvGraphicFramePr>
          <p:cNvPr id="3" name="Table 2">
            <a:extLst>
              <a:ext uri="{FF2B5EF4-FFF2-40B4-BE49-F238E27FC236}">
                <a16:creationId xmlns:a16="http://schemas.microsoft.com/office/drawing/2014/main" id="{A0E014D9-BB48-666B-178B-BE46DDB73190}"/>
              </a:ext>
            </a:extLst>
          </p:cNvPr>
          <p:cNvGraphicFramePr>
            <a:graphicFrameLocks noGrp="1"/>
          </p:cNvGraphicFramePr>
          <p:nvPr>
            <p:extLst>
              <p:ext uri="{D42A27DB-BD31-4B8C-83A1-F6EECF244321}">
                <p14:modId xmlns:p14="http://schemas.microsoft.com/office/powerpoint/2010/main" val="2543187975"/>
              </p:ext>
            </p:extLst>
          </p:nvPr>
        </p:nvGraphicFramePr>
        <p:xfrm>
          <a:off x="4588208" y="289247"/>
          <a:ext cx="6919907" cy="5723583"/>
        </p:xfrm>
        <a:graphic>
          <a:graphicData uri="http://schemas.openxmlformats.org/drawingml/2006/table">
            <a:tbl>
              <a:tblPr firstRow="1" firstCol="1" bandRow="1"/>
              <a:tblGrid>
                <a:gridCol w="554601">
                  <a:extLst>
                    <a:ext uri="{9D8B030D-6E8A-4147-A177-3AD203B41FA5}">
                      <a16:colId xmlns:a16="http://schemas.microsoft.com/office/drawing/2014/main" val="4007627626"/>
                    </a:ext>
                  </a:extLst>
                </a:gridCol>
                <a:gridCol w="1674832">
                  <a:extLst>
                    <a:ext uri="{9D8B030D-6E8A-4147-A177-3AD203B41FA5}">
                      <a16:colId xmlns:a16="http://schemas.microsoft.com/office/drawing/2014/main" val="3118321999"/>
                    </a:ext>
                  </a:extLst>
                </a:gridCol>
                <a:gridCol w="2457102">
                  <a:extLst>
                    <a:ext uri="{9D8B030D-6E8A-4147-A177-3AD203B41FA5}">
                      <a16:colId xmlns:a16="http://schemas.microsoft.com/office/drawing/2014/main" val="247762022"/>
                    </a:ext>
                  </a:extLst>
                </a:gridCol>
                <a:gridCol w="2233372">
                  <a:extLst>
                    <a:ext uri="{9D8B030D-6E8A-4147-A177-3AD203B41FA5}">
                      <a16:colId xmlns:a16="http://schemas.microsoft.com/office/drawing/2014/main" val="392516025"/>
                    </a:ext>
                  </a:extLst>
                </a:gridCol>
              </a:tblGrid>
              <a:tr h="641135">
                <a:tc>
                  <a:txBody>
                    <a:bodyPr/>
                    <a:lstStyle/>
                    <a:p>
                      <a:r>
                        <a:rPr lang="en-US" sz="1200" b="1" dirty="0" err="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S.No</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Africa PPP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Financing Risks</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sz="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©2023 WGIC Geospatial PPPs Africa</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p>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Risk Factor Description </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p>
                      <a:r>
                        <a:rPr lang="en-US" sz="12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Risk Allocation: Sector Most Capable of Bearing Risk</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extLst>
                  <a:ext uri="{0D108BD9-81ED-4DB2-BD59-A6C34878D82A}">
                    <a16:rowId xmlns:a16="http://schemas.microsoft.com/office/drawing/2014/main" val="1646102513"/>
                  </a:ext>
                </a:extLst>
              </a:tr>
              <a:tr h="660404">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Technical risk</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Arising from engineering and design failures</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Private sector better able to anticipate</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Shared - both able to absorb</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538986"/>
                  </a:ext>
                </a:extLst>
              </a:tr>
              <a:tr h="678479">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Construction risk</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200">
                          <a:effectLst/>
                          <a:latin typeface="Calibri" panose="020F0502020204030204" pitchFamily="34" charset="0"/>
                          <a:ea typeface="Times New Roman" panose="02020603050405020304" pitchFamily="18" charset="0"/>
                          <a:cs typeface="Calibri" panose="020F0502020204030204" pitchFamily="34" charset="0"/>
                        </a:rPr>
                        <a:t>Arising from faulty construction techniques, cost escalations, and delays in construction</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Private sector better able to anticipate</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Shared - both best able to absorb</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44358"/>
                  </a:ext>
                </a:extLst>
              </a:tr>
              <a:tr h="678479">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Operating risk</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200">
                          <a:effectLst/>
                          <a:latin typeface="Calibri" panose="020F0502020204030204" pitchFamily="34" charset="0"/>
                          <a:ea typeface="Times New Roman" panose="02020603050405020304" pitchFamily="18" charset="0"/>
                          <a:cs typeface="Calibri" panose="020F0502020204030204" pitchFamily="34" charset="0"/>
                        </a:rPr>
                        <a:t>Arising from higher than predicted operating and maintenance costs</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Private sector better able to anticipate</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Shared - both best able to absorb</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495845"/>
                  </a:ext>
                </a:extLst>
              </a:tr>
              <a:tr h="937338">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Revenue risk</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200">
                          <a:effectLst/>
                          <a:latin typeface="Calibri" panose="020F0502020204030204" pitchFamily="34" charset="0"/>
                          <a:ea typeface="Times New Roman" panose="02020603050405020304" pitchFamily="18" charset="0"/>
                          <a:cs typeface="Calibri" panose="020F0502020204030204" pitchFamily="34" charset="0"/>
                        </a:rPr>
                        <a:t>Arising from traffic/demand shortfall and failure to extract resources, the volatility of prices and demand for products and service sold, leading to revenue deficiency</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Shared - both best able to anticipate and absorb</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76358"/>
                  </a:ext>
                </a:extLst>
              </a:tr>
              <a:tr h="493260">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Financial/fiscal risk</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200">
                          <a:effectLst/>
                          <a:latin typeface="Calibri" panose="020F0502020204030204" pitchFamily="34" charset="0"/>
                          <a:ea typeface="Times New Roman" panose="02020603050405020304" pitchFamily="18" charset="0"/>
                          <a:cs typeface="Calibri" panose="020F0502020204030204" pitchFamily="34" charset="0"/>
                        </a:rPr>
                        <a:t>Arising from inadequate hedging of resource streams and financing costs</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Shared, - both best able to anticipate and absorb</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342113"/>
                  </a:ext>
                </a:extLst>
              </a:tr>
              <a:tr h="506953">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Political force and regulatory risk</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200">
                          <a:effectLst/>
                          <a:latin typeface="Calibri" panose="020F0502020204030204" pitchFamily="34" charset="0"/>
                          <a:ea typeface="Times New Roman" panose="02020603050405020304" pitchFamily="18" charset="0"/>
                          <a:cs typeface="Calibri" panose="020F0502020204030204" pitchFamily="34" charset="0"/>
                        </a:rPr>
                        <a:t>Arising from planning and legal changes or unsupportive and/or inconsistent government policies</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800"/>
                        </a:spcAft>
                        <a:buFont typeface="Symbol" pitchFamily="2" charset="2"/>
                        <a:buChar char=""/>
                      </a:pPr>
                      <a:r>
                        <a:rPr lang="en-US" sz="1200">
                          <a:effectLst/>
                          <a:latin typeface="Calibri" panose="020F0502020204030204" pitchFamily="34" charset="0"/>
                          <a:ea typeface="Times New Roman" panose="02020603050405020304" pitchFamily="18" charset="0"/>
                          <a:cs typeface="Calibri" panose="020F0502020204030204" pitchFamily="34" charset="0"/>
                        </a:rPr>
                        <a:t>Public sector best able to anticipate, mitigate, and absorb</a:t>
                      </a:r>
                      <a:endParaRPr lang="en-IN" sz="120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237437"/>
                  </a:ext>
                </a:extLst>
              </a:tr>
              <a:tr h="678479">
                <a:tc>
                  <a:txBody>
                    <a:bodyPr/>
                    <a:lstStyle/>
                    <a:p>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Natural force majeure risk</a:t>
                      </a:r>
                      <a:endParaRPr lang="en-IN"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US" sz="1200" dirty="0">
                          <a:effectLst/>
                          <a:latin typeface="Calibri" panose="020F0502020204030204" pitchFamily="34" charset="0"/>
                          <a:ea typeface="Times New Roman" panose="02020603050405020304" pitchFamily="18" charset="0"/>
                          <a:cs typeface="Calibri" panose="020F0502020204030204" pitchFamily="34" charset="0"/>
                        </a:rPr>
                        <a:t>Arising from natural calamities such as floods and earthquakes</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buFont typeface="Symbol" pitchFamily="2"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Neither best able to anticipate</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Font typeface="Symbol" pitchFamily="2" charset="2"/>
                        <a:buChar char=""/>
                      </a:pPr>
                      <a:r>
                        <a:rPr lang="en-US" sz="1200" dirty="0">
                          <a:effectLst/>
                          <a:latin typeface="Calibri" panose="020F0502020204030204" pitchFamily="34" charset="0"/>
                          <a:ea typeface="Times New Roman" panose="02020603050405020304" pitchFamily="18" charset="0"/>
                          <a:cs typeface="Calibri" panose="020F0502020204030204" pitchFamily="34" charset="0"/>
                        </a:rPr>
                        <a:t>Shared- both best able to absorb</a:t>
                      </a:r>
                      <a:endParaRPr lang="en-IN"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9219" marR="59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845807"/>
                  </a:ext>
                </a:extLst>
              </a:tr>
            </a:tbl>
          </a:graphicData>
        </a:graphic>
      </p:graphicFrame>
      <p:sp>
        <p:nvSpPr>
          <p:cNvPr id="4" name="TextBox 3">
            <a:extLst>
              <a:ext uri="{FF2B5EF4-FFF2-40B4-BE49-F238E27FC236}">
                <a16:creationId xmlns:a16="http://schemas.microsoft.com/office/drawing/2014/main" id="{A1420EA4-37CD-3F0E-CF57-0DCAE4F2CF49}"/>
              </a:ext>
            </a:extLst>
          </p:cNvPr>
          <p:cNvSpPr txBox="1"/>
          <p:nvPr/>
        </p:nvSpPr>
        <p:spPr>
          <a:xfrm>
            <a:off x="5535940" y="6199421"/>
            <a:ext cx="5972175" cy="369332"/>
          </a:xfrm>
          <a:prstGeom prst="rect">
            <a:avLst/>
          </a:prstGeom>
          <a:noFill/>
        </p:spPr>
        <p:txBody>
          <a:bodyPr wrap="square" rtlCol="0">
            <a:spAutoFit/>
          </a:bodyPr>
          <a:lstStyle/>
          <a:p>
            <a:r>
              <a:rPr lang="en-US" sz="1800" b="1" i="1" dirty="0"/>
              <a:t>Risk varies by country and readiness index</a:t>
            </a:r>
            <a:endParaRPr lang="en-US" i="1" dirty="0"/>
          </a:p>
        </p:txBody>
      </p:sp>
    </p:spTree>
    <p:extLst>
      <p:ext uri="{BB962C8B-B14F-4D97-AF65-F5344CB8AC3E}">
        <p14:creationId xmlns:p14="http://schemas.microsoft.com/office/powerpoint/2010/main" val="1039946653"/>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035399"/>
      </a:dk2>
      <a:lt2>
        <a:srgbClr val="E7E6E6"/>
      </a:lt2>
      <a:accent1>
        <a:srgbClr val="204780"/>
      </a:accent1>
      <a:accent2>
        <a:srgbClr val="A32829"/>
      </a:accent2>
      <a:accent3>
        <a:srgbClr val="A5A5A5"/>
      </a:accent3>
      <a:accent4>
        <a:srgbClr val="D71E00"/>
      </a:accent4>
      <a:accent5>
        <a:srgbClr val="407AA9"/>
      </a:accent5>
      <a:accent6>
        <a:srgbClr val="F0E683"/>
      </a:accent6>
      <a:hlink>
        <a:srgbClr val="A32829"/>
      </a:hlink>
      <a:folHlink>
        <a:srgbClr val="2047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1816</Words>
  <Application>Microsoft Office PowerPoint</Application>
  <PresentationFormat>Widescreen</PresentationFormat>
  <Paragraphs>185</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Symbol</vt:lpstr>
      <vt:lpstr>Times New Roman</vt:lpstr>
      <vt:lpstr>Wingdings</vt:lpstr>
      <vt:lpstr>Office Theme</vt:lpstr>
      <vt:lpstr>GEOSPATIAL  Public private partnerships africA</vt:lpstr>
      <vt:lpstr> </vt:lpstr>
      <vt:lpstr>PowerPoint Presentation</vt:lpstr>
      <vt:lpstr>PPP Readiness - Africa</vt:lpstr>
      <vt:lpstr>PPP Readiness Index - Africa</vt:lpstr>
      <vt:lpstr>Towards A Mature Geospatial PPP – Business &amp; Financial Considerations</vt:lpstr>
      <vt:lpstr>Geospatial PPPs - Prevalent Business Models</vt:lpstr>
      <vt:lpstr>Business Model Revenue Share Options</vt:lpstr>
      <vt:lpstr>Risks &amp; Risk Allocation</vt:lpstr>
      <vt:lpstr>Potential Funding Sources</vt:lpstr>
      <vt:lpstr>Good Governance Principles </vt:lpstr>
      <vt:lpstr>PowerPoint Presentation</vt:lpstr>
      <vt:lpstr>Geospatial PPP How-To-Guide: GATE 1</vt:lpstr>
      <vt:lpstr>Geospatial PPP How-To-Guide: GATE 2</vt:lpstr>
      <vt:lpstr>Geospatial PPP How-To-Guide: GATE 3</vt:lpstr>
      <vt:lpstr>PowerPoint Presentation</vt:lpstr>
      <vt:lpstr>Geospatial PPP How-To-Guide: GATE 5</vt:lpstr>
      <vt:lpstr>PowerPoint Presentation</vt:lpstr>
      <vt:lpstr>Nationwide CORS Network - Ghana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WGIC 2021 Marketing Plan</dc:title>
  <dc:creator>Harsha Vardhan Madiraju</dc:creator>
  <cp:lastModifiedBy>Derek  Clarke</cp:lastModifiedBy>
  <cp:revision>8</cp:revision>
  <dcterms:created xsi:type="dcterms:W3CDTF">2021-11-08T11:03:38Z</dcterms:created>
  <dcterms:modified xsi:type="dcterms:W3CDTF">2023-08-16T09:10:46Z</dcterms:modified>
</cp:coreProperties>
</file>