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893" r:id="rId4"/>
    <p:sldId id="874" r:id="rId5"/>
    <p:sldId id="875" r:id="rId6"/>
    <p:sldId id="878" r:id="rId7"/>
    <p:sldId id="877" r:id="rId8"/>
    <p:sldId id="880" r:id="rId9"/>
    <p:sldId id="379" r:id="rId10"/>
    <p:sldId id="862" r:id="rId11"/>
    <p:sldId id="492" r:id="rId12"/>
    <p:sldId id="884" r:id="rId13"/>
    <p:sldId id="883" r:id="rId14"/>
    <p:sldId id="885" r:id="rId15"/>
    <p:sldId id="886" r:id="rId16"/>
    <p:sldId id="879" r:id="rId17"/>
    <p:sldId id="840" r:id="rId18"/>
    <p:sldId id="844" r:id="rId19"/>
    <p:sldId id="887" r:id="rId20"/>
    <p:sldId id="888" r:id="rId21"/>
    <p:sldId id="889" r:id="rId22"/>
    <p:sldId id="891" r:id="rId23"/>
    <p:sldId id="892" r:id="rId24"/>
    <p:sldId id="491"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E5DD1B-C805-B83B-3162-E0B85C44730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AB87CE9-8184-2EDC-6B18-C6CF2B887B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F05238B-800F-6E0F-58B2-61B73650C734}"/>
              </a:ext>
            </a:extLst>
          </p:cNvPr>
          <p:cNvSpPr>
            <a:spLocks noGrp="1"/>
          </p:cNvSpPr>
          <p:nvPr>
            <p:ph type="dt" sz="half" idx="10"/>
          </p:nvPr>
        </p:nvSpPr>
        <p:spPr/>
        <p:txBody>
          <a:bodyPr/>
          <a:lstStyle/>
          <a:p>
            <a:fld id="{E5512226-F188-4558-B7C6-E18D2B77DFFE}" type="datetimeFigureOut">
              <a:rPr lang="fr-FR" smtClean="0"/>
              <a:t>15/08/2023</a:t>
            </a:fld>
            <a:endParaRPr lang="fr-FR"/>
          </a:p>
        </p:txBody>
      </p:sp>
      <p:sp>
        <p:nvSpPr>
          <p:cNvPr id="5" name="Espace réservé du pied de page 4">
            <a:extLst>
              <a:ext uri="{FF2B5EF4-FFF2-40B4-BE49-F238E27FC236}">
                <a16:creationId xmlns:a16="http://schemas.microsoft.com/office/drawing/2014/main" id="{2992C1A3-DF11-75B9-6099-BCE73ECF7E4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742430-DBB5-1DEB-8D75-41E1DC615AA4}"/>
              </a:ext>
            </a:extLst>
          </p:cNvPr>
          <p:cNvSpPr>
            <a:spLocks noGrp="1"/>
          </p:cNvSpPr>
          <p:nvPr>
            <p:ph type="sldNum" sz="quarter" idx="12"/>
          </p:nvPr>
        </p:nvSpPr>
        <p:spPr/>
        <p:txBody>
          <a:bodyPr/>
          <a:lstStyle/>
          <a:p>
            <a:fld id="{66A22BD7-558F-4249-AAD5-27F3AED28657}" type="slidenum">
              <a:rPr lang="fr-FR" smtClean="0"/>
              <a:t>‹N°›</a:t>
            </a:fld>
            <a:endParaRPr lang="fr-FR"/>
          </a:p>
        </p:txBody>
      </p:sp>
    </p:spTree>
    <p:extLst>
      <p:ext uri="{BB962C8B-B14F-4D97-AF65-F5344CB8AC3E}">
        <p14:creationId xmlns:p14="http://schemas.microsoft.com/office/powerpoint/2010/main" val="64661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619B1B-A42D-554B-6A25-E04271968CF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13DA848-6836-CDC3-C3FA-F24510768DB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38BCB24-E5A2-7814-613B-0E3F2FD9608F}"/>
              </a:ext>
            </a:extLst>
          </p:cNvPr>
          <p:cNvSpPr>
            <a:spLocks noGrp="1"/>
          </p:cNvSpPr>
          <p:nvPr>
            <p:ph type="dt" sz="half" idx="10"/>
          </p:nvPr>
        </p:nvSpPr>
        <p:spPr/>
        <p:txBody>
          <a:bodyPr/>
          <a:lstStyle/>
          <a:p>
            <a:fld id="{E5512226-F188-4558-B7C6-E18D2B77DFFE}" type="datetimeFigureOut">
              <a:rPr lang="fr-FR" smtClean="0"/>
              <a:t>15/08/2023</a:t>
            </a:fld>
            <a:endParaRPr lang="fr-FR"/>
          </a:p>
        </p:txBody>
      </p:sp>
      <p:sp>
        <p:nvSpPr>
          <p:cNvPr id="5" name="Espace réservé du pied de page 4">
            <a:extLst>
              <a:ext uri="{FF2B5EF4-FFF2-40B4-BE49-F238E27FC236}">
                <a16:creationId xmlns:a16="http://schemas.microsoft.com/office/drawing/2014/main" id="{07914158-7E33-9F9B-D6D3-7ECFA5D1A2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845277F-836C-A4B1-5D4A-84FACE3D885E}"/>
              </a:ext>
            </a:extLst>
          </p:cNvPr>
          <p:cNvSpPr>
            <a:spLocks noGrp="1"/>
          </p:cNvSpPr>
          <p:nvPr>
            <p:ph type="sldNum" sz="quarter" idx="12"/>
          </p:nvPr>
        </p:nvSpPr>
        <p:spPr/>
        <p:txBody>
          <a:bodyPr/>
          <a:lstStyle/>
          <a:p>
            <a:fld id="{66A22BD7-558F-4249-AAD5-27F3AED28657}" type="slidenum">
              <a:rPr lang="fr-FR" smtClean="0"/>
              <a:t>‹N°›</a:t>
            </a:fld>
            <a:endParaRPr lang="fr-FR"/>
          </a:p>
        </p:txBody>
      </p:sp>
    </p:spTree>
    <p:extLst>
      <p:ext uri="{BB962C8B-B14F-4D97-AF65-F5344CB8AC3E}">
        <p14:creationId xmlns:p14="http://schemas.microsoft.com/office/powerpoint/2010/main" val="1409020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B6B4F7F-19E4-AD02-71FB-C96CEC0BC8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1A02C10-5B25-154E-03B8-333D749B2EC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8ADF80B-9CB9-BAFD-E3C6-6DF253D6D4E4}"/>
              </a:ext>
            </a:extLst>
          </p:cNvPr>
          <p:cNvSpPr>
            <a:spLocks noGrp="1"/>
          </p:cNvSpPr>
          <p:nvPr>
            <p:ph type="dt" sz="half" idx="10"/>
          </p:nvPr>
        </p:nvSpPr>
        <p:spPr/>
        <p:txBody>
          <a:bodyPr/>
          <a:lstStyle/>
          <a:p>
            <a:fld id="{E5512226-F188-4558-B7C6-E18D2B77DFFE}" type="datetimeFigureOut">
              <a:rPr lang="fr-FR" smtClean="0"/>
              <a:t>15/08/2023</a:t>
            </a:fld>
            <a:endParaRPr lang="fr-FR"/>
          </a:p>
        </p:txBody>
      </p:sp>
      <p:sp>
        <p:nvSpPr>
          <p:cNvPr id="5" name="Espace réservé du pied de page 4">
            <a:extLst>
              <a:ext uri="{FF2B5EF4-FFF2-40B4-BE49-F238E27FC236}">
                <a16:creationId xmlns:a16="http://schemas.microsoft.com/office/drawing/2014/main" id="{75B32D78-719C-E125-9F9C-05F87C1344B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4C8C912-31AA-A601-B44B-E48C3DF469F6}"/>
              </a:ext>
            </a:extLst>
          </p:cNvPr>
          <p:cNvSpPr>
            <a:spLocks noGrp="1"/>
          </p:cNvSpPr>
          <p:nvPr>
            <p:ph type="sldNum" sz="quarter" idx="12"/>
          </p:nvPr>
        </p:nvSpPr>
        <p:spPr/>
        <p:txBody>
          <a:bodyPr/>
          <a:lstStyle/>
          <a:p>
            <a:fld id="{66A22BD7-558F-4249-AAD5-27F3AED28657}" type="slidenum">
              <a:rPr lang="fr-FR" smtClean="0"/>
              <a:t>‹N°›</a:t>
            </a:fld>
            <a:endParaRPr lang="fr-FR"/>
          </a:p>
        </p:txBody>
      </p:sp>
    </p:spTree>
    <p:extLst>
      <p:ext uri="{BB962C8B-B14F-4D97-AF65-F5344CB8AC3E}">
        <p14:creationId xmlns:p14="http://schemas.microsoft.com/office/powerpoint/2010/main" val="2310881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68BE61-DB75-090B-E07D-860A903C265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7A47A7F-B7A3-3DE4-75FA-2B4C3977060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EE7AE05-A71A-001E-868A-CD21DEF2F3A1}"/>
              </a:ext>
            </a:extLst>
          </p:cNvPr>
          <p:cNvSpPr>
            <a:spLocks noGrp="1"/>
          </p:cNvSpPr>
          <p:nvPr>
            <p:ph type="dt" sz="half" idx="10"/>
          </p:nvPr>
        </p:nvSpPr>
        <p:spPr/>
        <p:txBody>
          <a:bodyPr/>
          <a:lstStyle/>
          <a:p>
            <a:fld id="{E5512226-F188-4558-B7C6-E18D2B77DFFE}" type="datetimeFigureOut">
              <a:rPr lang="fr-FR" smtClean="0"/>
              <a:t>15/08/2023</a:t>
            </a:fld>
            <a:endParaRPr lang="fr-FR"/>
          </a:p>
        </p:txBody>
      </p:sp>
      <p:sp>
        <p:nvSpPr>
          <p:cNvPr id="5" name="Espace réservé du pied de page 4">
            <a:extLst>
              <a:ext uri="{FF2B5EF4-FFF2-40B4-BE49-F238E27FC236}">
                <a16:creationId xmlns:a16="http://schemas.microsoft.com/office/drawing/2014/main" id="{C2A431B7-607B-4B51-2D82-E91B11CAEB2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FBD499C-1949-6D53-01F3-28CE80B10C54}"/>
              </a:ext>
            </a:extLst>
          </p:cNvPr>
          <p:cNvSpPr>
            <a:spLocks noGrp="1"/>
          </p:cNvSpPr>
          <p:nvPr>
            <p:ph type="sldNum" sz="quarter" idx="12"/>
          </p:nvPr>
        </p:nvSpPr>
        <p:spPr/>
        <p:txBody>
          <a:bodyPr/>
          <a:lstStyle/>
          <a:p>
            <a:fld id="{66A22BD7-558F-4249-AAD5-27F3AED28657}" type="slidenum">
              <a:rPr lang="fr-FR" smtClean="0"/>
              <a:t>‹N°›</a:t>
            </a:fld>
            <a:endParaRPr lang="fr-FR"/>
          </a:p>
        </p:txBody>
      </p:sp>
    </p:spTree>
    <p:extLst>
      <p:ext uri="{BB962C8B-B14F-4D97-AF65-F5344CB8AC3E}">
        <p14:creationId xmlns:p14="http://schemas.microsoft.com/office/powerpoint/2010/main" val="303575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DC741D-9192-D08B-C21B-D00897E6CD3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47B157F-B226-E78E-CAE3-26A4A64C34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549EE4D-3134-D472-6350-D2EE38AB88F0}"/>
              </a:ext>
            </a:extLst>
          </p:cNvPr>
          <p:cNvSpPr>
            <a:spLocks noGrp="1"/>
          </p:cNvSpPr>
          <p:nvPr>
            <p:ph type="dt" sz="half" idx="10"/>
          </p:nvPr>
        </p:nvSpPr>
        <p:spPr/>
        <p:txBody>
          <a:bodyPr/>
          <a:lstStyle/>
          <a:p>
            <a:fld id="{E5512226-F188-4558-B7C6-E18D2B77DFFE}" type="datetimeFigureOut">
              <a:rPr lang="fr-FR" smtClean="0"/>
              <a:t>15/08/2023</a:t>
            </a:fld>
            <a:endParaRPr lang="fr-FR"/>
          </a:p>
        </p:txBody>
      </p:sp>
      <p:sp>
        <p:nvSpPr>
          <p:cNvPr id="5" name="Espace réservé du pied de page 4">
            <a:extLst>
              <a:ext uri="{FF2B5EF4-FFF2-40B4-BE49-F238E27FC236}">
                <a16:creationId xmlns:a16="http://schemas.microsoft.com/office/drawing/2014/main" id="{0C0F2BA7-2BCE-E4AE-2FE0-EA4B66A8C06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E9D9A7B-C9C6-795F-130E-63C10C05F0EA}"/>
              </a:ext>
            </a:extLst>
          </p:cNvPr>
          <p:cNvSpPr>
            <a:spLocks noGrp="1"/>
          </p:cNvSpPr>
          <p:nvPr>
            <p:ph type="sldNum" sz="quarter" idx="12"/>
          </p:nvPr>
        </p:nvSpPr>
        <p:spPr/>
        <p:txBody>
          <a:bodyPr/>
          <a:lstStyle/>
          <a:p>
            <a:fld id="{66A22BD7-558F-4249-AAD5-27F3AED28657}" type="slidenum">
              <a:rPr lang="fr-FR" smtClean="0"/>
              <a:t>‹N°›</a:t>
            </a:fld>
            <a:endParaRPr lang="fr-FR"/>
          </a:p>
        </p:txBody>
      </p:sp>
    </p:spTree>
    <p:extLst>
      <p:ext uri="{BB962C8B-B14F-4D97-AF65-F5344CB8AC3E}">
        <p14:creationId xmlns:p14="http://schemas.microsoft.com/office/powerpoint/2010/main" val="2239603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A82402-0155-85F5-5B4B-EC2CB190618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8966523-4AAA-EDFD-C3CD-652C1135A68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BB57E1A-EE8A-59CC-7914-9B7093E6DB4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DAAE541-3995-9FAF-F52E-A5A099EC576F}"/>
              </a:ext>
            </a:extLst>
          </p:cNvPr>
          <p:cNvSpPr>
            <a:spLocks noGrp="1"/>
          </p:cNvSpPr>
          <p:nvPr>
            <p:ph type="dt" sz="half" idx="10"/>
          </p:nvPr>
        </p:nvSpPr>
        <p:spPr/>
        <p:txBody>
          <a:bodyPr/>
          <a:lstStyle/>
          <a:p>
            <a:fld id="{E5512226-F188-4558-B7C6-E18D2B77DFFE}" type="datetimeFigureOut">
              <a:rPr lang="fr-FR" smtClean="0"/>
              <a:t>15/08/2023</a:t>
            </a:fld>
            <a:endParaRPr lang="fr-FR"/>
          </a:p>
        </p:txBody>
      </p:sp>
      <p:sp>
        <p:nvSpPr>
          <p:cNvPr id="6" name="Espace réservé du pied de page 5">
            <a:extLst>
              <a:ext uri="{FF2B5EF4-FFF2-40B4-BE49-F238E27FC236}">
                <a16:creationId xmlns:a16="http://schemas.microsoft.com/office/drawing/2014/main" id="{1E31CD51-9369-5C00-9E50-4F697DAE058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DB568F6-4446-C6C4-52AF-15E10D8D5746}"/>
              </a:ext>
            </a:extLst>
          </p:cNvPr>
          <p:cNvSpPr>
            <a:spLocks noGrp="1"/>
          </p:cNvSpPr>
          <p:nvPr>
            <p:ph type="sldNum" sz="quarter" idx="12"/>
          </p:nvPr>
        </p:nvSpPr>
        <p:spPr/>
        <p:txBody>
          <a:bodyPr/>
          <a:lstStyle/>
          <a:p>
            <a:fld id="{66A22BD7-558F-4249-AAD5-27F3AED28657}" type="slidenum">
              <a:rPr lang="fr-FR" smtClean="0"/>
              <a:t>‹N°›</a:t>
            </a:fld>
            <a:endParaRPr lang="fr-FR"/>
          </a:p>
        </p:txBody>
      </p:sp>
    </p:spTree>
    <p:extLst>
      <p:ext uri="{BB962C8B-B14F-4D97-AF65-F5344CB8AC3E}">
        <p14:creationId xmlns:p14="http://schemas.microsoft.com/office/powerpoint/2010/main" val="174305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225108-3EB0-1BB9-C4A2-BBB3D7F2C28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741443C-F06A-0D3F-797D-F96AF6F66C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3011370-5923-724F-8830-562B9CA935A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788A25E-E822-8F10-93C0-C363643A95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56C2D77-C126-64FC-B9C8-43854A22DBE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54259F9-A8F8-AC9B-9C33-992B531CAAEF}"/>
              </a:ext>
            </a:extLst>
          </p:cNvPr>
          <p:cNvSpPr>
            <a:spLocks noGrp="1"/>
          </p:cNvSpPr>
          <p:nvPr>
            <p:ph type="dt" sz="half" idx="10"/>
          </p:nvPr>
        </p:nvSpPr>
        <p:spPr/>
        <p:txBody>
          <a:bodyPr/>
          <a:lstStyle/>
          <a:p>
            <a:fld id="{E5512226-F188-4558-B7C6-E18D2B77DFFE}" type="datetimeFigureOut">
              <a:rPr lang="fr-FR" smtClean="0"/>
              <a:t>15/08/2023</a:t>
            </a:fld>
            <a:endParaRPr lang="fr-FR"/>
          </a:p>
        </p:txBody>
      </p:sp>
      <p:sp>
        <p:nvSpPr>
          <p:cNvPr id="8" name="Espace réservé du pied de page 7">
            <a:extLst>
              <a:ext uri="{FF2B5EF4-FFF2-40B4-BE49-F238E27FC236}">
                <a16:creationId xmlns:a16="http://schemas.microsoft.com/office/drawing/2014/main" id="{6BF5BBA2-C586-B877-E752-BE5E660AD5C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2F54B92-5882-A9F8-4061-6A4DF665FA8F}"/>
              </a:ext>
            </a:extLst>
          </p:cNvPr>
          <p:cNvSpPr>
            <a:spLocks noGrp="1"/>
          </p:cNvSpPr>
          <p:nvPr>
            <p:ph type="sldNum" sz="quarter" idx="12"/>
          </p:nvPr>
        </p:nvSpPr>
        <p:spPr/>
        <p:txBody>
          <a:bodyPr/>
          <a:lstStyle/>
          <a:p>
            <a:fld id="{66A22BD7-558F-4249-AAD5-27F3AED28657}" type="slidenum">
              <a:rPr lang="fr-FR" smtClean="0"/>
              <a:t>‹N°›</a:t>
            </a:fld>
            <a:endParaRPr lang="fr-FR"/>
          </a:p>
        </p:txBody>
      </p:sp>
    </p:spTree>
    <p:extLst>
      <p:ext uri="{BB962C8B-B14F-4D97-AF65-F5344CB8AC3E}">
        <p14:creationId xmlns:p14="http://schemas.microsoft.com/office/powerpoint/2010/main" val="3616179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4613CF-0845-47A2-3A01-221D52FC74E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AE95717-4BCC-A623-4457-BEE264F6AAC5}"/>
              </a:ext>
            </a:extLst>
          </p:cNvPr>
          <p:cNvSpPr>
            <a:spLocks noGrp="1"/>
          </p:cNvSpPr>
          <p:nvPr>
            <p:ph type="dt" sz="half" idx="10"/>
          </p:nvPr>
        </p:nvSpPr>
        <p:spPr/>
        <p:txBody>
          <a:bodyPr/>
          <a:lstStyle/>
          <a:p>
            <a:fld id="{E5512226-F188-4558-B7C6-E18D2B77DFFE}" type="datetimeFigureOut">
              <a:rPr lang="fr-FR" smtClean="0"/>
              <a:t>15/08/2023</a:t>
            </a:fld>
            <a:endParaRPr lang="fr-FR"/>
          </a:p>
        </p:txBody>
      </p:sp>
      <p:sp>
        <p:nvSpPr>
          <p:cNvPr id="4" name="Espace réservé du pied de page 3">
            <a:extLst>
              <a:ext uri="{FF2B5EF4-FFF2-40B4-BE49-F238E27FC236}">
                <a16:creationId xmlns:a16="http://schemas.microsoft.com/office/drawing/2014/main" id="{F32EAB71-911D-0258-3B3E-D84C4D85A06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10048B2-42E3-B161-BD6E-EF5FA2053205}"/>
              </a:ext>
            </a:extLst>
          </p:cNvPr>
          <p:cNvSpPr>
            <a:spLocks noGrp="1"/>
          </p:cNvSpPr>
          <p:nvPr>
            <p:ph type="sldNum" sz="quarter" idx="12"/>
          </p:nvPr>
        </p:nvSpPr>
        <p:spPr/>
        <p:txBody>
          <a:bodyPr/>
          <a:lstStyle/>
          <a:p>
            <a:fld id="{66A22BD7-558F-4249-AAD5-27F3AED28657}" type="slidenum">
              <a:rPr lang="fr-FR" smtClean="0"/>
              <a:t>‹N°›</a:t>
            </a:fld>
            <a:endParaRPr lang="fr-FR"/>
          </a:p>
        </p:txBody>
      </p:sp>
    </p:spTree>
    <p:extLst>
      <p:ext uri="{BB962C8B-B14F-4D97-AF65-F5344CB8AC3E}">
        <p14:creationId xmlns:p14="http://schemas.microsoft.com/office/powerpoint/2010/main" val="3575416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F6F0E50-7E80-86C9-BEC4-92DA7EC03203}"/>
              </a:ext>
            </a:extLst>
          </p:cNvPr>
          <p:cNvSpPr>
            <a:spLocks noGrp="1"/>
          </p:cNvSpPr>
          <p:nvPr>
            <p:ph type="dt" sz="half" idx="10"/>
          </p:nvPr>
        </p:nvSpPr>
        <p:spPr/>
        <p:txBody>
          <a:bodyPr/>
          <a:lstStyle/>
          <a:p>
            <a:fld id="{E5512226-F188-4558-B7C6-E18D2B77DFFE}" type="datetimeFigureOut">
              <a:rPr lang="fr-FR" smtClean="0"/>
              <a:t>15/08/2023</a:t>
            </a:fld>
            <a:endParaRPr lang="fr-FR"/>
          </a:p>
        </p:txBody>
      </p:sp>
      <p:sp>
        <p:nvSpPr>
          <p:cNvPr id="3" name="Espace réservé du pied de page 2">
            <a:extLst>
              <a:ext uri="{FF2B5EF4-FFF2-40B4-BE49-F238E27FC236}">
                <a16:creationId xmlns:a16="http://schemas.microsoft.com/office/drawing/2014/main" id="{94F33F83-5F77-B0A7-2FA4-39BD9F25277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843E964-37AF-917F-3C52-9E03E1517689}"/>
              </a:ext>
            </a:extLst>
          </p:cNvPr>
          <p:cNvSpPr>
            <a:spLocks noGrp="1"/>
          </p:cNvSpPr>
          <p:nvPr>
            <p:ph type="sldNum" sz="quarter" idx="12"/>
          </p:nvPr>
        </p:nvSpPr>
        <p:spPr/>
        <p:txBody>
          <a:bodyPr/>
          <a:lstStyle/>
          <a:p>
            <a:fld id="{66A22BD7-558F-4249-AAD5-27F3AED28657}" type="slidenum">
              <a:rPr lang="fr-FR" smtClean="0"/>
              <a:t>‹N°›</a:t>
            </a:fld>
            <a:endParaRPr lang="fr-FR"/>
          </a:p>
        </p:txBody>
      </p:sp>
    </p:spTree>
    <p:extLst>
      <p:ext uri="{BB962C8B-B14F-4D97-AF65-F5344CB8AC3E}">
        <p14:creationId xmlns:p14="http://schemas.microsoft.com/office/powerpoint/2010/main" val="162699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F1C28D-B72D-BCF5-7F6C-D1A3501D20D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7D343E4-2614-A8BF-C6E8-4789BCBD4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733605B-7282-5754-9AD0-3C27F1211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6B387B-16FB-7330-B9CF-DCFD41CC8FA6}"/>
              </a:ext>
            </a:extLst>
          </p:cNvPr>
          <p:cNvSpPr>
            <a:spLocks noGrp="1"/>
          </p:cNvSpPr>
          <p:nvPr>
            <p:ph type="dt" sz="half" idx="10"/>
          </p:nvPr>
        </p:nvSpPr>
        <p:spPr/>
        <p:txBody>
          <a:bodyPr/>
          <a:lstStyle/>
          <a:p>
            <a:fld id="{E5512226-F188-4558-B7C6-E18D2B77DFFE}" type="datetimeFigureOut">
              <a:rPr lang="fr-FR" smtClean="0"/>
              <a:t>15/08/2023</a:t>
            </a:fld>
            <a:endParaRPr lang="fr-FR"/>
          </a:p>
        </p:txBody>
      </p:sp>
      <p:sp>
        <p:nvSpPr>
          <p:cNvPr id="6" name="Espace réservé du pied de page 5">
            <a:extLst>
              <a:ext uri="{FF2B5EF4-FFF2-40B4-BE49-F238E27FC236}">
                <a16:creationId xmlns:a16="http://schemas.microsoft.com/office/drawing/2014/main" id="{55760570-C22E-5E64-2B3E-0F24429C6BA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7BEF0BD-4361-7024-A7F9-33620F2A467C}"/>
              </a:ext>
            </a:extLst>
          </p:cNvPr>
          <p:cNvSpPr>
            <a:spLocks noGrp="1"/>
          </p:cNvSpPr>
          <p:nvPr>
            <p:ph type="sldNum" sz="quarter" idx="12"/>
          </p:nvPr>
        </p:nvSpPr>
        <p:spPr/>
        <p:txBody>
          <a:bodyPr/>
          <a:lstStyle/>
          <a:p>
            <a:fld id="{66A22BD7-558F-4249-AAD5-27F3AED28657}" type="slidenum">
              <a:rPr lang="fr-FR" smtClean="0"/>
              <a:t>‹N°›</a:t>
            </a:fld>
            <a:endParaRPr lang="fr-FR"/>
          </a:p>
        </p:txBody>
      </p:sp>
    </p:spTree>
    <p:extLst>
      <p:ext uri="{BB962C8B-B14F-4D97-AF65-F5344CB8AC3E}">
        <p14:creationId xmlns:p14="http://schemas.microsoft.com/office/powerpoint/2010/main" val="2986486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E324FD-63BE-0A99-D834-A6684EEA62D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F430B83-1C1B-FD7A-DCF9-5BB9FDEE5D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11B2F42-F54A-33CB-F4B3-874E77C68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5C97CB4-D7F3-C28E-B847-8BC1E0D813A8}"/>
              </a:ext>
            </a:extLst>
          </p:cNvPr>
          <p:cNvSpPr>
            <a:spLocks noGrp="1"/>
          </p:cNvSpPr>
          <p:nvPr>
            <p:ph type="dt" sz="half" idx="10"/>
          </p:nvPr>
        </p:nvSpPr>
        <p:spPr/>
        <p:txBody>
          <a:bodyPr/>
          <a:lstStyle/>
          <a:p>
            <a:fld id="{E5512226-F188-4558-B7C6-E18D2B77DFFE}" type="datetimeFigureOut">
              <a:rPr lang="fr-FR" smtClean="0"/>
              <a:t>15/08/2023</a:t>
            </a:fld>
            <a:endParaRPr lang="fr-FR"/>
          </a:p>
        </p:txBody>
      </p:sp>
      <p:sp>
        <p:nvSpPr>
          <p:cNvPr id="6" name="Espace réservé du pied de page 5">
            <a:extLst>
              <a:ext uri="{FF2B5EF4-FFF2-40B4-BE49-F238E27FC236}">
                <a16:creationId xmlns:a16="http://schemas.microsoft.com/office/drawing/2014/main" id="{AE07AD5A-84D1-0E4A-DD12-72BAE5C3641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C889F16-DE68-C066-E832-991F14F92893}"/>
              </a:ext>
            </a:extLst>
          </p:cNvPr>
          <p:cNvSpPr>
            <a:spLocks noGrp="1"/>
          </p:cNvSpPr>
          <p:nvPr>
            <p:ph type="sldNum" sz="quarter" idx="12"/>
          </p:nvPr>
        </p:nvSpPr>
        <p:spPr/>
        <p:txBody>
          <a:bodyPr/>
          <a:lstStyle/>
          <a:p>
            <a:fld id="{66A22BD7-558F-4249-AAD5-27F3AED28657}" type="slidenum">
              <a:rPr lang="fr-FR" smtClean="0"/>
              <a:t>‹N°›</a:t>
            </a:fld>
            <a:endParaRPr lang="fr-FR"/>
          </a:p>
        </p:txBody>
      </p:sp>
    </p:spTree>
    <p:extLst>
      <p:ext uri="{BB962C8B-B14F-4D97-AF65-F5344CB8AC3E}">
        <p14:creationId xmlns:p14="http://schemas.microsoft.com/office/powerpoint/2010/main" val="832698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24B6883-FCF2-FBEF-ADFC-D8AC82591D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6C78800-1014-5D87-71EF-0A3635205D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D4A1F55-F3B9-3FE4-9EF4-2C5A0683CD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12226-F188-4558-B7C6-E18D2B77DFFE}" type="datetimeFigureOut">
              <a:rPr lang="fr-FR" smtClean="0"/>
              <a:t>15/08/2023</a:t>
            </a:fld>
            <a:endParaRPr lang="fr-FR"/>
          </a:p>
        </p:txBody>
      </p:sp>
      <p:sp>
        <p:nvSpPr>
          <p:cNvPr id="5" name="Espace réservé du pied de page 4">
            <a:extLst>
              <a:ext uri="{FF2B5EF4-FFF2-40B4-BE49-F238E27FC236}">
                <a16:creationId xmlns:a16="http://schemas.microsoft.com/office/drawing/2014/main" id="{47E236D5-EC02-1FAD-F558-903B70B533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1C6314D-E6AD-958B-C9FF-019D59FF4B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22BD7-558F-4249-AAD5-27F3AED28657}" type="slidenum">
              <a:rPr lang="fr-FR" smtClean="0"/>
              <a:t>‹N°›</a:t>
            </a:fld>
            <a:endParaRPr lang="fr-FR"/>
          </a:p>
        </p:txBody>
      </p:sp>
    </p:spTree>
    <p:extLst>
      <p:ext uri="{BB962C8B-B14F-4D97-AF65-F5344CB8AC3E}">
        <p14:creationId xmlns:p14="http://schemas.microsoft.com/office/powerpoint/2010/main" val="2824433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tiff"/><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AAA63F-DEE8-4DD1-A6F1-FF95519D5825}"/>
              </a:ext>
            </a:extLst>
          </p:cNvPr>
          <p:cNvSpPr>
            <a:spLocks noGrp="1"/>
          </p:cNvSpPr>
          <p:nvPr>
            <p:ph type="ctrTitle"/>
          </p:nvPr>
        </p:nvSpPr>
        <p:spPr>
          <a:xfrm>
            <a:off x="719826" y="3086347"/>
            <a:ext cx="10906860" cy="1358627"/>
          </a:xfrm>
        </p:spPr>
        <p:txBody>
          <a:bodyPr>
            <a:normAutofit fontScale="90000"/>
          </a:bodyPr>
          <a:lstStyle/>
          <a:p>
            <a:pPr>
              <a:lnSpc>
                <a:spcPct val="100000"/>
              </a:lnSpc>
            </a:pPr>
            <a:br>
              <a:rPr lang="fr-FR" sz="4100" dirty="0">
                <a:solidFill>
                  <a:srgbClr val="0070C0"/>
                </a:solidFill>
                <a:effectLst>
                  <a:outerShdw blurRad="38100" dist="38100" dir="2700000" algn="tl">
                    <a:srgbClr val="000000">
                      <a:alpha val="43137"/>
                    </a:srgbClr>
                  </a:outerShdw>
                </a:effectLst>
                <a:latin typeface="Berlin Sans FB Demi" panose="020E0802020502020306" pitchFamily="34" charset="0"/>
              </a:rPr>
            </a:br>
            <a:br>
              <a:rPr lang="fr-FR" sz="4900" dirty="0">
                <a:solidFill>
                  <a:srgbClr val="0070C0"/>
                </a:solidFill>
                <a:effectLst>
                  <a:outerShdw blurRad="38100" dist="38100" dir="2700000" algn="tl">
                    <a:srgbClr val="000000">
                      <a:alpha val="43137"/>
                    </a:srgbClr>
                  </a:outerShdw>
                </a:effectLst>
                <a:latin typeface="Berlin Sans FB Demi" panose="020E0802020502020306" pitchFamily="34" charset="0"/>
              </a:rPr>
            </a:br>
            <a:r>
              <a:rPr lang="fr-FR" sz="4400" dirty="0">
                <a:solidFill>
                  <a:srgbClr val="0070C0"/>
                </a:solidFill>
                <a:effectLst>
                  <a:outerShdw blurRad="38100" dist="38100" dir="2700000" algn="tl">
                    <a:srgbClr val="000000">
                      <a:alpha val="43137"/>
                    </a:srgbClr>
                  </a:outerShdw>
                </a:effectLst>
                <a:latin typeface="Berlin Sans FB Demi" panose="020E0802020502020306" pitchFamily="34" charset="0"/>
              </a:rPr>
              <a:t>NEUVIEME (9</a:t>
            </a:r>
            <a:r>
              <a:rPr lang="fr-FR" sz="4400" baseline="30000" dirty="0">
                <a:solidFill>
                  <a:srgbClr val="0070C0"/>
                </a:solidFill>
                <a:effectLst>
                  <a:outerShdw blurRad="38100" dist="38100" dir="2700000" algn="tl">
                    <a:srgbClr val="000000">
                      <a:alpha val="43137"/>
                    </a:srgbClr>
                  </a:outerShdw>
                </a:effectLst>
                <a:latin typeface="Berlin Sans FB Demi" panose="020E0802020502020306" pitchFamily="34" charset="0"/>
              </a:rPr>
              <a:t>ème</a:t>
            </a:r>
            <a:r>
              <a:rPr lang="fr-FR" sz="4400" dirty="0">
                <a:solidFill>
                  <a:srgbClr val="0070C0"/>
                </a:solidFill>
                <a:effectLst>
                  <a:outerShdw blurRad="38100" dist="38100" dir="2700000" algn="tl">
                    <a:srgbClr val="000000">
                      <a:alpha val="43137"/>
                    </a:srgbClr>
                  </a:outerShdw>
                </a:effectLst>
                <a:latin typeface="Berlin Sans FB Demi" panose="020E0802020502020306" pitchFamily="34" charset="0"/>
              </a:rPr>
              <a:t>) SESSION DE UN-GGIM: </a:t>
            </a:r>
            <a:r>
              <a:rPr lang="fr-FR" sz="4400" dirty="0" err="1">
                <a:solidFill>
                  <a:srgbClr val="0070C0"/>
                </a:solidFill>
                <a:effectLst>
                  <a:outerShdw blurRad="38100" dist="38100" dir="2700000" algn="tl">
                    <a:srgbClr val="000000">
                      <a:alpha val="43137"/>
                    </a:srgbClr>
                  </a:outerShdw>
                </a:effectLst>
                <a:latin typeface="Berlin Sans FB Demi" panose="020E0802020502020306" pitchFamily="34" charset="0"/>
              </a:rPr>
              <a:t>Africa</a:t>
            </a:r>
            <a:br>
              <a:rPr lang="fr-FR" sz="3700" dirty="0">
                <a:solidFill>
                  <a:srgbClr val="0070C0"/>
                </a:solidFill>
                <a:effectLst>
                  <a:outerShdw blurRad="38100" dist="38100" dir="2700000" algn="tl">
                    <a:srgbClr val="000000">
                      <a:alpha val="43137"/>
                    </a:srgbClr>
                  </a:outerShdw>
                </a:effectLst>
                <a:latin typeface="Berlin Sans FB Demi" panose="020E0802020502020306" pitchFamily="34" charset="0"/>
              </a:rPr>
            </a:br>
            <a:r>
              <a:rPr lang="fr-FR" sz="2200" b="1" dirty="0">
                <a:solidFill>
                  <a:srgbClr val="0070C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cs typeface="Arial" panose="020B0604020202020204" pitchFamily="34" charset="0"/>
              </a:rPr>
              <a:t>CAPE TOWN, AFRIQUE DU SUD – 14 au 18 AOUT 2023</a:t>
            </a:r>
            <a:endParaRPr lang="fr-FR" sz="6100" b="1" dirty="0">
              <a:solidFill>
                <a:srgbClr val="0070C0"/>
              </a:solidFill>
              <a:effectLst>
                <a:outerShdw blurRad="38100" dist="38100" dir="2700000" algn="tl">
                  <a:srgbClr val="000000">
                    <a:alpha val="43137"/>
                  </a:srgbClr>
                </a:outerShdw>
              </a:effectLst>
            </a:endParaRPr>
          </a:p>
        </p:txBody>
      </p:sp>
      <p:sp>
        <p:nvSpPr>
          <p:cNvPr id="4" name="Espace réservé de la date 3">
            <a:extLst>
              <a:ext uri="{FF2B5EF4-FFF2-40B4-BE49-F238E27FC236}">
                <a16:creationId xmlns:a16="http://schemas.microsoft.com/office/drawing/2014/main" id="{ECEC4BC8-6186-46F6-B8D5-A5612CA5D009}"/>
              </a:ext>
            </a:extLst>
          </p:cNvPr>
          <p:cNvSpPr>
            <a:spLocks noGrp="1"/>
          </p:cNvSpPr>
          <p:nvPr>
            <p:ph type="dt" sz="half" idx="10"/>
          </p:nvPr>
        </p:nvSpPr>
        <p:spPr>
          <a:xfrm>
            <a:off x="282386" y="6386885"/>
            <a:ext cx="2743200" cy="365125"/>
          </a:xfrm>
        </p:spPr>
        <p:txBody>
          <a:bodyPr/>
          <a:lstStyle/>
          <a:p>
            <a:fld id="{7128FEF1-64AA-4ED4-829E-0F3607EB2E95}" type="datetime1">
              <a:rPr lang="fr-FR" sz="1400" b="1" smtClean="0">
                <a:solidFill>
                  <a:srgbClr val="C00000"/>
                </a:solidFill>
                <a:effectLst>
                  <a:outerShdw blurRad="38100" dist="38100" dir="2700000" algn="tl">
                    <a:srgbClr val="000000">
                      <a:alpha val="43137"/>
                    </a:srgbClr>
                  </a:outerShdw>
                </a:effectLst>
              </a:rPr>
              <a:t>15/08/2023</a:t>
            </a:fld>
            <a:endParaRPr lang="fr-FR" sz="1400" b="1" dirty="0">
              <a:solidFill>
                <a:srgbClr val="C00000"/>
              </a:solidFill>
              <a:effectLst>
                <a:outerShdw blurRad="38100" dist="38100" dir="2700000" algn="tl">
                  <a:srgbClr val="000000">
                    <a:alpha val="43137"/>
                  </a:srgbClr>
                </a:outerShdw>
              </a:effectLst>
            </a:endParaRPr>
          </a:p>
        </p:txBody>
      </p:sp>
      <p:sp>
        <p:nvSpPr>
          <p:cNvPr id="8" name="Rectangle 2">
            <a:extLst>
              <a:ext uri="{FF2B5EF4-FFF2-40B4-BE49-F238E27FC236}">
                <a16:creationId xmlns:a16="http://schemas.microsoft.com/office/drawing/2014/main" id="{56C4E625-2A88-4852-8BB3-51819B2FCC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 name="Objet 8">
            <a:extLst>
              <a:ext uri="{FF2B5EF4-FFF2-40B4-BE49-F238E27FC236}">
                <a16:creationId xmlns:a16="http://schemas.microsoft.com/office/drawing/2014/main" id="{07B03F16-733C-4C32-907F-3E8CB916C3E1}"/>
              </a:ext>
            </a:extLst>
          </p:cNvPr>
          <p:cNvGraphicFramePr>
            <a:graphicFrameLocks noChangeAspect="1"/>
          </p:cNvGraphicFramePr>
          <p:nvPr/>
        </p:nvGraphicFramePr>
        <p:xfrm>
          <a:off x="680672" y="430307"/>
          <a:ext cx="1754841" cy="1169894"/>
        </p:xfrm>
        <a:graphic>
          <a:graphicData uri="http://schemas.openxmlformats.org/presentationml/2006/ole">
            <mc:AlternateContent xmlns:mc="http://schemas.openxmlformats.org/markup-compatibility/2006">
              <mc:Choice xmlns:v="urn:schemas-microsoft-com:vml" Requires="v">
                <p:oleObj name="Picture" r:id="rId2" imgW="571500" imgH="400812" progId="Word.Picture.8">
                  <p:embed/>
                </p:oleObj>
              </mc:Choice>
              <mc:Fallback>
                <p:oleObj name="Picture" r:id="rId2" imgW="571500" imgH="400812" progId="Word.Picture.8">
                  <p:embed/>
                  <p:pic>
                    <p:nvPicPr>
                      <p:cNvPr id="9" name="Objet 8">
                        <a:extLst>
                          <a:ext uri="{FF2B5EF4-FFF2-40B4-BE49-F238E27FC236}">
                            <a16:creationId xmlns:a16="http://schemas.microsoft.com/office/drawing/2014/main" id="{07B03F16-733C-4C32-907F-3E8CB916C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672" y="430307"/>
                        <a:ext cx="1754841" cy="1169894"/>
                      </a:xfrm>
                      <a:prstGeom prst="rect">
                        <a:avLst/>
                      </a:prstGeom>
                      <a:noFill/>
                    </p:spPr>
                  </p:pic>
                </p:oleObj>
              </mc:Fallback>
            </mc:AlternateContent>
          </a:graphicData>
        </a:graphic>
      </p:graphicFrame>
      <p:sp>
        <p:nvSpPr>
          <p:cNvPr id="15" name="ZoneTexte 14">
            <a:extLst>
              <a:ext uri="{FF2B5EF4-FFF2-40B4-BE49-F238E27FC236}">
                <a16:creationId xmlns:a16="http://schemas.microsoft.com/office/drawing/2014/main" id="{BCDFF970-DBF9-4F9A-90C0-4BBB68CF99B0}"/>
              </a:ext>
            </a:extLst>
          </p:cNvPr>
          <p:cNvSpPr txBox="1"/>
          <p:nvPr/>
        </p:nvSpPr>
        <p:spPr>
          <a:xfrm>
            <a:off x="2151532" y="763639"/>
            <a:ext cx="8153399" cy="769441"/>
          </a:xfrm>
          <a:prstGeom prst="rect">
            <a:avLst/>
          </a:prstGeom>
          <a:noFill/>
        </p:spPr>
        <p:txBody>
          <a:bodyPr wrap="square" rtlCol="0">
            <a:spAutoFit/>
          </a:bodyPr>
          <a:lstStyle/>
          <a:p>
            <a:pPr algn="ctr"/>
            <a:r>
              <a:rPr lang="fr-FR" sz="4400" b="1" dirty="0">
                <a:solidFill>
                  <a:srgbClr val="FF0000"/>
                </a:solidFill>
                <a:effectLst>
                  <a:outerShdw blurRad="38100" dist="38100" dir="2700000" algn="tl">
                    <a:srgbClr val="000000">
                      <a:alpha val="43137"/>
                    </a:srgbClr>
                  </a:outerShdw>
                </a:effectLst>
                <a:latin typeface="Arial Rounded MT Bold" panose="020F0704030504030204" pitchFamily="34" charset="0"/>
              </a:rPr>
              <a:t>I</a:t>
            </a:r>
            <a:r>
              <a:rPr lang="fr-FR" sz="3200" dirty="0">
                <a:effectLst>
                  <a:outerShdw blurRad="38100" dist="38100" dir="2700000" algn="tl">
                    <a:srgbClr val="000000">
                      <a:alpha val="43137"/>
                    </a:srgbClr>
                  </a:outerShdw>
                </a:effectLst>
                <a:latin typeface="Arial Rounded MT Bold" panose="020F0704030504030204" pitchFamily="34" charset="0"/>
              </a:rPr>
              <a:t>NSTITUT </a:t>
            </a:r>
            <a:r>
              <a:rPr lang="fr-FR" sz="4400" dirty="0">
                <a:solidFill>
                  <a:srgbClr val="FF0000"/>
                </a:solidFill>
                <a:effectLst>
                  <a:outerShdw blurRad="38100" dist="38100" dir="2700000" algn="tl">
                    <a:srgbClr val="000000">
                      <a:alpha val="43137"/>
                    </a:srgbClr>
                  </a:outerShdw>
                </a:effectLst>
                <a:latin typeface="Arial Rounded MT Bold" panose="020F0704030504030204" pitchFamily="34" charset="0"/>
              </a:rPr>
              <a:t>G</a:t>
            </a:r>
            <a:r>
              <a:rPr lang="fr-FR" sz="3200" dirty="0">
                <a:effectLst>
                  <a:outerShdw blurRad="38100" dist="38100" dir="2700000" algn="tl">
                    <a:srgbClr val="000000">
                      <a:alpha val="43137"/>
                    </a:srgbClr>
                  </a:outerShdw>
                </a:effectLst>
                <a:latin typeface="Arial Rounded MT Bold" panose="020F0704030504030204" pitchFamily="34" charset="0"/>
              </a:rPr>
              <a:t>EOGRAPHIQUE DU </a:t>
            </a:r>
            <a:r>
              <a:rPr lang="fr-FR" sz="4400" dirty="0">
                <a:solidFill>
                  <a:srgbClr val="FF0000"/>
                </a:solidFill>
                <a:effectLst>
                  <a:outerShdw blurRad="38100" dist="38100" dir="2700000" algn="tl">
                    <a:srgbClr val="000000">
                      <a:alpha val="43137"/>
                    </a:srgbClr>
                  </a:outerShdw>
                </a:effectLst>
                <a:latin typeface="Arial Rounded MT Bold" panose="020F0704030504030204" pitchFamily="34" charset="0"/>
              </a:rPr>
              <a:t>M</a:t>
            </a:r>
            <a:r>
              <a:rPr lang="fr-FR" sz="3200" dirty="0">
                <a:effectLst>
                  <a:outerShdw blurRad="38100" dist="38100" dir="2700000" algn="tl">
                    <a:srgbClr val="000000">
                      <a:alpha val="43137"/>
                    </a:srgbClr>
                  </a:outerShdw>
                </a:effectLst>
                <a:latin typeface="Arial Rounded MT Bold" panose="020F0704030504030204" pitchFamily="34" charset="0"/>
              </a:rPr>
              <a:t>ALI</a:t>
            </a:r>
          </a:p>
        </p:txBody>
      </p:sp>
      <p:cxnSp>
        <p:nvCxnSpPr>
          <p:cNvPr id="17" name="Connecteur droit 16">
            <a:extLst>
              <a:ext uri="{FF2B5EF4-FFF2-40B4-BE49-F238E27FC236}">
                <a16:creationId xmlns:a16="http://schemas.microsoft.com/office/drawing/2014/main" id="{16F836C1-DCAF-4DFE-9893-FC0132491DFF}"/>
              </a:ext>
            </a:extLst>
          </p:cNvPr>
          <p:cNvCxnSpPr>
            <a:cxnSpLocks/>
          </p:cNvCxnSpPr>
          <p:nvPr/>
        </p:nvCxnSpPr>
        <p:spPr>
          <a:xfrm>
            <a:off x="0" y="1748123"/>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24F5F926-B2F5-019E-6ED0-B8543C4B3E68}"/>
              </a:ext>
            </a:extLst>
          </p:cNvPr>
          <p:cNvSpPr>
            <a:spLocks noGrp="1"/>
          </p:cNvSpPr>
          <p:nvPr>
            <p:ph type="subTitle" idx="1"/>
          </p:nvPr>
        </p:nvSpPr>
        <p:spPr>
          <a:xfrm>
            <a:off x="3232842" y="5730421"/>
            <a:ext cx="4935073" cy="850476"/>
          </a:xfrm>
        </p:spPr>
        <p:txBody>
          <a:bodyPr rtlCol="0">
            <a:normAutofit/>
          </a:bodyPr>
          <a:lstStyle/>
          <a:p>
            <a:pPr eaLnBrk="1" fontAlgn="auto" hangingPunct="1">
              <a:lnSpc>
                <a:spcPct val="100000"/>
              </a:lnSpc>
              <a:spcBef>
                <a:spcPts val="0"/>
              </a:spcBef>
              <a:spcAft>
                <a:spcPts val="0"/>
              </a:spcAft>
              <a:defRPr/>
            </a:pPr>
            <a:r>
              <a:rPr lang="en-US" sz="2000" b="1" dirty="0">
                <a:solidFill>
                  <a:schemeClr val="tx1"/>
                </a:solidFill>
                <a:effectLst>
                  <a:outerShdw blurRad="38100" dist="38100" dir="2700000" algn="tl">
                    <a:srgbClr val="000000">
                      <a:alpha val="43137"/>
                    </a:srgbClr>
                  </a:outerShdw>
                </a:effectLst>
              </a:rPr>
              <a:t>Mahamadou S.</a:t>
            </a:r>
            <a:r>
              <a:rPr lang="en-US" sz="2000" dirty="0">
                <a:solidFill>
                  <a:schemeClr val="tx1"/>
                </a:solidFill>
                <a:effectLst>
                  <a:outerShdw blurRad="38100" dist="38100" dir="2700000" algn="tl">
                    <a:srgbClr val="000000">
                      <a:alpha val="43137"/>
                    </a:srgbClr>
                  </a:outerShdw>
                </a:effectLst>
              </a:rPr>
              <a:t> </a:t>
            </a:r>
            <a:r>
              <a:rPr lang="en-US" sz="2000" b="1" dirty="0">
                <a:solidFill>
                  <a:schemeClr val="tx1"/>
                </a:solidFill>
                <a:effectLst>
                  <a:outerShdw blurRad="38100" dist="38100" dir="2700000" algn="tl">
                    <a:srgbClr val="000000">
                      <a:alpha val="43137"/>
                    </a:srgbClr>
                  </a:outerShdw>
                </a:effectLst>
              </a:rPr>
              <a:t>KEITA</a:t>
            </a:r>
            <a:r>
              <a:rPr lang="en-US" sz="2000" b="1" i="1" dirty="0">
                <a:solidFill>
                  <a:schemeClr val="tx1"/>
                </a:solidFill>
                <a:effectLst>
                  <a:outerShdw blurRad="38100" dist="38100" dir="2700000" algn="tl">
                    <a:srgbClr val="000000">
                      <a:alpha val="43137"/>
                    </a:srgbClr>
                  </a:outerShdw>
                </a:effectLst>
              </a:rPr>
              <a:t>  / </a:t>
            </a:r>
            <a:r>
              <a:rPr lang="en-US" sz="2000" b="1" dirty="0" err="1">
                <a:solidFill>
                  <a:schemeClr val="tx1"/>
                </a:solidFill>
                <a:effectLst>
                  <a:outerShdw blurRad="38100" dist="38100" dir="2700000" algn="tl">
                    <a:srgbClr val="000000">
                      <a:alpha val="43137"/>
                    </a:srgbClr>
                  </a:outerShdw>
                </a:effectLst>
              </a:rPr>
              <a:t>Mahamadi</a:t>
            </a:r>
            <a:r>
              <a:rPr lang="en-US" sz="2000" b="1" dirty="0">
                <a:solidFill>
                  <a:schemeClr val="tx1"/>
                </a:solidFill>
                <a:effectLst>
                  <a:outerShdw blurRad="38100" dist="38100" dir="2700000" algn="tl">
                    <a:srgbClr val="000000">
                      <a:alpha val="43137"/>
                    </a:srgbClr>
                  </a:outerShdw>
                </a:effectLst>
              </a:rPr>
              <a:t> S.</a:t>
            </a:r>
            <a:r>
              <a:rPr lang="en-US" sz="2000" dirty="0">
                <a:solidFill>
                  <a:schemeClr val="tx1"/>
                </a:solidFill>
                <a:effectLst>
                  <a:outerShdw blurRad="38100" dist="38100" dir="2700000" algn="tl">
                    <a:srgbClr val="000000">
                      <a:alpha val="43137"/>
                    </a:srgbClr>
                  </a:outerShdw>
                </a:effectLst>
              </a:rPr>
              <a:t> </a:t>
            </a:r>
            <a:r>
              <a:rPr lang="en-US" sz="2000" b="1" dirty="0">
                <a:solidFill>
                  <a:schemeClr val="tx1"/>
                </a:solidFill>
                <a:effectLst>
                  <a:outerShdw blurRad="38100" dist="38100" dir="2700000" algn="tl">
                    <a:srgbClr val="000000">
                      <a:alpha val="43137"/>
                    </a:srgbClr>
                  </a:outerShdw>
                </a:effectLst>
              </a:rPr>
              <a:t>TOURE</a:t>
            </a:r>
            <a:endParaRPr lang="en-US" sz="2000" b="1" i="1" dirty="0">
              <a:solidFill>
                <a:schemeClr val="tx1"/>
              </a:solidFill>
              <a:effectLst>
                <a:outerShdw blurRad="38100" dist="38100" dir="2700000" algn="tl">
                  <a:srgbClr val="000000">
                    <a:alpha val="43137"/>
                  </a:srgbClr>
                </a:outerShdw>
              </a:effectLst>
            </a:endParaRPr>
          </a:p>
          <a:p>
            <a:pPr eaLnBrk="1" fontAlgn="auto" hangingPunct="1">
              <a:lnSpc>
                <a:spcPct val="100000"/>
              </a:lnSpc>
              <a:spcBef>
                <a:spcPts val="0"/>
              </a:spcBef>
              <a:spcAft>
                <a:spcPts val="0"/>
              </a:spcAft>
              <a:defRPr/>
            </a:pPr>
            <a:r>
              <a:rPr lang="fr-FR" sz="2000" b="1" dirty="0">
                <a:solidFill>
                  <a:srgbClr val="FF0000"/>
                </a:solidFill>
                <a:effectLst>
                  <a:outerShdw blurRad="38100" dist="38100" dir="2700000" algn="tl">
                    <a:srgbClr val="000000">
                      <a:alpha val="43137"/>
                    </a:srgbClr>
                  </a:outerShdw>
                </a:effectLst>
                <a:latin typeface="+mj-lt"/>
                <a:cs typeface="Times New Roman" pitchFamily="18" charset="0"/>
              </a:rPr>
              <a:t>Institut Géographique du Mali</a:t>
            </a:r>
          </a:p>
          <a:p>
            <a:pPr eaLnBrk="1" fontAlgn="auto" hangingPunct="1">
              <a:lnSpc>
                <a:spcPct val="100000"/>
              </a:lnSpc>
              <a:spcBef>
                <a:spcPts val="0"/>
              </a:spcBef>
              <a:spcAft>
                <a:spcPts val="0"/>
              </a:spcAft>
              <a:defRPr/>
            </a:pPr>
            <a:endParaRPr lang="en-US" sz="1500" dirty="0"/>
          </a:p>
          <a:p>
            <a:pPr eaLnBrk="1" fontAlgn="auto" hangingPunct="1">
              <a:spcAft>
                <a:spcPts val="0"/>
              </a:spcAft>
              <a:defRPr/>
            </a:pPr>
            <a:endParaRPr lang="en-US" dirty="0"/>
          </a:p>
        </p:txBody>
      </p:sp>
      <p:pic>
        <p:nvPicPr>
          <p:cNvPr id="3" name="Picture 4">
            <a:extLst>
              <a:ext uri="{FF2B5EF4-FFF2-40B4-BE49-F238E27FC236}">
                <a16:creationId xmlns:a16="http://schemas.microsoft.com/office/drawing/2014/main" id="{4F7ABCFE-4B2D-7662-6F2E-0E382522224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04931" y="190023"/>
            <a:ext cx="1376730" cy="1343057"/>
          </a:xfrm>
          <a:prstGeom prst="rect">
            <a:avLst/>
          </a:prstGeom>
          <a:noFill/>
          <a:ln>
            <a:noFill/>
          </a:ln>
        </p:spPr>
      </p:pic>
      <p:sp>
        <p:nvSpPr>
          <p:cNvPr id="7" name="ZoneTexte 6">
            <a:extLst>
              <a:ext uri="{FF2B5EF4-FFF2-40B4-BE49-F238E27FC236}">
                <a16:creationId xmlns:a16="http://schemas.microsoft.com/office/drawing/2014/main" id="{3BCE3AC8-CD73-7208-9731-C2AD89354232}"/>
              </a:ext>
            </a:extLst>
          </p:cNvPr>
          <p:cNvSpPr txBox="1"/>
          <p:nvPr/>
        </p:nvSpPr>
        <p:spPr>
          <a:xfrm>
            <a:off x="2317376" y="256072"/>
            <a:ext cx="7557247" cy="461665"/>
          </a:xfrm>
          <a:prstGeom prst="rect">
            <a:avLst/>
          </a:prstGeom>
          <a:noFill/>
        </p:spPr>
        <p:txBody>
          <a:bodyPr wrap="square" rtlCol="0">
            <a:spAutoFit/>
          </a:bodyPr>
          <a:lstStyle/>
          <a:p>
            <a:pPr algn="ctr"/>
            <a:r>
              <a:rPr lang="fr-FR" sz="2400" b="1" dirty="0">
                <a:effectLst>
                  <a:outerShdw blurRad="38100" dist="38100" dir="2700000" algn="tl">
                    <a:srgbClr val="000000">
                      <a:alpha val="43137"/>
                    </a:srgbClr>
                  </a:outerShdw>
                </a:effectLst>
                <a:latin typeface="Arial Narrow" panose="020B0606020202030204" pitchFamily="34" charset="0"/>
              </a:rPr>
              <a:t>MINISTERE DES TRANSPORTS ET DES INFRASTRUCTURES</a:t>
            </a:r>
          </a:p>
        </p:txBody>
      </p:sp>
      <p:sp>
        <p:nvSpPr>
          <p:cNvPr id="11" name="ZoneTexte 10">
            <a:extLst>
              <a:ext uri="{FF2B5EF4-FFF2-40B4-BE49-F238E27FC236}">
                <a16:creationId xmlns:a16="http://schemas.microsoft.com/office/drawing/2014/main" id="{C8CF6D35-656F-BAF5-BF57-D84A62CA00AC}"/>
              </a:ext>
            </a:extLst>
          </p:cNvPr>
          <p:cNvSpPr txBox="1"/>
          <p:nvPr/>
        </p:nvSpPr>
        <p:spPr>
          <a:xfrm>
            <a:off x="774801" y="2023112"/>
            <a:ext cx="11112399" cy="1384995"/>
          </a:xfrm>
          <a:prstGeom prst="rect">
            <a:avLst/>
          </a:prstGeom>
          <a:noFill/>
        </p:spPr>
        <p:txBody>
          <a:bodyPr wrap="square" rtlCol="0">
            <a:spAutoFit/>
          </a:bodyPr>
          <a:lstStyle/>
          <a:p>
            <a:pPr algn="ctr"/>
            <a:r>
              <a:rPr lang="fr-FR" sz="4200" dirty="0">
                <a:solidFill>
                  <a:srgbClr val="FF0000"/>
                </a:solidFill>
                <a:effectLst>
                  <a:outerShdw blurRad="38100" dist="38100" dir="2700000" algn="tl">
                    <a:srgbClr val="000000">
                      <a:alpha val="43137"/>
                    </a:srgbClr>
                  </a:outerShdw>
                </a:effectLst>
                <a:latin typeface="Berlin Sans FB Demi" panose="020E0802020502020306" pitchFamily="34" charset="0"/>
              </a:rPr>
              <a:t>INTEGRATION DES DONNEES GEOSPATIALES ET STATISTIQUES – CAS DU MALI</a:t>
            </a:r>
            <a:endParaRPr lang="fr-FR" sz="4200" dirty="0">
              <a:solidFill>
                <a:srgbClr val="FF0000"/>
              </a:solidFill>
            </a:endParaRPr>
          </a:p>
        </p:txBody>
      </p:sp>
      <p:pic>
        <p:nvPicPr>
          <p:cNvPr id="1026" name="Picture 1">
            <a:extLst>
              <a:ext uri="{FF2B5EF4-FFF2-40B4-BE49-F238E27FC236}">
                <a16:creationId xmlns:a16="http://schemas.microsoft.com/office/drawing/2014/main" id="{89558E3B-5AB1-CD53-691C-3B8ED6D092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845" y="4693554"/>
            <a:ext cx="5289057" cy="61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 coins arrondis 4">
            <a:extLst>
              <a:ext uri="{FF2B5EF4-FFF2-40B4-BE49-F238E27FC236}">
                <a16:creationId xmlns:a16="http://schemas.microsoft.com/office/drawing/2014/main" id="{B878422D-8FCD-3424-14DF-181B0511CC05}"/>
              </a:ext>
            </a:extLst>
          </p:cNvPr>
          <p:cNvSpPr/>
          <p:nvPr/>
        </p:nvSpPr>
        <p:spPr>
          <a:xfrm>
            <a:off x="401796" y="3414279"/>
            <a:ext cx="11575808" cy="2093930"/>
          </a:xfrm>
          <a:prstGeom prst="roundRect">
            <a:avLst/>
          </a:prstGeom>
          <a:noFill/>
          <a:ln w="50800" cmpd="sng">
            <a:solidFill>
              <a:schemeClr val="accent1">
                <a:alpha val="9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20104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624177-EEAD-CF46-9117-FE901ED6A927}"/>
              </a:ext>
            </a:extLst>
          </p:cNvPr>
          <p:cNvSpPr>
            <a:spLocks noGrp="1"/>
          </p:cNvSpPr>
          <p:nvPr>
            <p:ph type="title"/>
          </p:nvPr>
        </p:nvSpPr>
        <p:spPr>
          <a:xfrm>
            <a:off x="838200" y="143449"/>
            <a:ext cx="10515600" cy="1325563"/>
          </a:xfrm>
        </p:spPr>
        <p:txBody>
          <a:bodyPr>
            <a:normAutofit/>
          </a:bodyPr>
          <a:lstStyle/>
          <a:p>
            <a:pPr algn="ctr"/>
            <a:r>
              <a:rPr lang="fr-FR" sz="3500" b="1" dirty="0">
                <a:solidFill>
                  <a:srgbClr val="0070C0"/>
                </a:solidFill>
                <a:effectLst>
                  <a:outerShdw blurRad="38100" dist="38100" dir="2700000" algn="tl">
                    <a:srgbClr val="000000">
                      <a:alpha val="43137"/>
                    </a:srgbClr>
                  </a:outerShdw>
                </a:effectLst>
                <a:latin typeface="Arial Black" panose="020B0A04020102020204" pitchFamily="34" charset="0"/>
              </a:rPr>
              <a:t>REORGANISATION ADMINISTRATIVE ET TERRITORIALE EN REPUBLIQUE DU MALI</a:t>
            </a:r>
            <a:endParaRPr lang="fr-FR" sz="3500" dirty="0">
              <a:solidFill>
                <a:srgbClr val="0070C0"/>
              </a:solidFill>
            </a:endParaRPr>
          </a:p>
        </p:txBody>
      </p:sp>
      <p:sp>
        <p:nvSpPr>
          <p:cNvPr id="3" name="Espace réservé du contenu 2">
            <a:extLst>
              <a:ext uri="{FF2B5EF4-FFF2-40B4-BE49-F238E27FC236}">
                <a16:creationId xmlns:a16="http://schemas.microsoft.com/office/drawing/2014/main" id="{A2670F09-5B14-867C-3B4D-D266A6924E1B}"/>
              </a:ext>
            </a:extLst>
          </p:cNvPr>
          <p:cNvSpPr>
            <a:spLocks noGrp="1"/>
          </p:cNvSpPr>
          <p:nvPr>
            <p:ph idx="1"/>
          </p:nvPr>
        </p:nvSpPr>
        <p:spPr>
          <a:xfrm>
            <a:off x="879765" y="1549858"/>
            <a:ext cx="10515600" cy="3576319"/>
          </a:xfrm>
          <a:solidFill>
            <a:schemeClr val="accent1"/>
          </a:solidFill>
        </p:spPr>
        <p:txBody>
          <a:bodyPr>
            <a:normAutofit/>
          </a:bodyPr>
          <a:lstStyle/>
          <a:p>
            <a:endParaRPr lang="fr-FR" sz="3000" b="1" dirty="0">
              <a:solidFill>
                <a:schemeClr val="bg1"/>
              </a:solidFill>
              <a:effectLst>
                <a:outerShdw blurRad="38100" dist="38100" dir="2700000" algn="tl">
                  <a:srgbClr val="000000">
                    <a:alpha val="43137"/>
                  </a:srgbClr>
                </a:outerShdw>
              </a:effectLst>
            </a:endParaRPr>
          </a:p>
          <a:p>
            <a:r>
              <a:rPr lang="fr-FR" sz="3000" b="1" dirty="0">
                <a:solidFill>
                  <a:schemeClr val="bg1"/>
                </a:solidFill>
                <a:effectLst>
                  <a:outerShdw blurRad="38100" dist="38100" dir="2700000" algn="tl">
                    <a:srgbClr val="000000">
                      <a:alpha val="43137"/>
                    </a:srgbClr>
                  </a:outerShdw>
                </a:effectLst>
              </a:rPr>
              <a:t>Au Mali, le Président de la Transition a promulgué le 13 mars 2023, les projets de textes portant création de nouvelles circonscription administratives et collectivités territoriales :</a:t>
            </a:r>
          </a:p>
          <a:p>
            <a:pPr marL="0" indent="0" algn="ctr">
              <a:buNone/>
            </a:pPr>
            <a:r>
              <a:rPr lang="fr-FR" sz="3000" b="1" dirty="0">
                <a:solidFill>
                  <a:schemeClr val="bg1"/>
                </a:solidFill>
                <a:effectLst>
                  <a:outerShdw blurRad="38100" dist="38100" dir="2700000" algn="tl">
                    <a:srgbClr val="000000">
                      <a:alpha val="43137"/>
                    </a:srgbClr>
                  </a:outerShdw>
                </a:effectLst>
              </a:rPr>
              <a:t>	</a:t>
            </a:r>
            <a:r>
              <a:rPr lang="fr-FR" sz="4000" b="1" dirty="0">
                <a:solidFill>
                  <a:srgbClr val="FFFF00"/>
                </a:solidFill>
                <a:effectLst>
                  <a:outerShdw blurRad="38100" dist="38100" dir="2700000" algn="tl">
                    <a:srgbClr val="000000">
                      <a:alpha val="43137"/>
                    </a:srgbClr>
                  </a:outerShdw>
                </a:effectLst>
              </a:rPr>
              <a:t>19</a:t>
            </a:r>
            <a:r>
              <a:rPr lang="fr-FR" sz="3000" b="1" dirty="0">
                <a:solidFill>
                  <a:schemeClr val="bg1"/>
                </a:solidFill>
                <a:effectLst>
                  <a:outerShdw blurRad="38100" dist="38100" dir="2700000" algn="tl">
                    <a:srgbClr val="000000">
                      <a:alpha val="43137"/>
                    </a:srgbClr>
                  </a:outerShdw>
                </a:effectLst>
              </a:rPr>
              <a:t> Régions et </a:t>
            </a:r>
            <a:r>
              <a:rPr lang="fr-FR" sz="3200" b="1" dirty="0">
                <a:solidFill>
                  <a:srgbClr val="FFFF00"/>
                </a:solidFill>
                <a:effectLst>
                  <a:outerShdw blurRad="38100" dist="38100" dir="2700000" algn="tl">
                    <a:srgbClr val="000000">
                      <a:alpha val="43137"/>
                    </a:srgbClr>
                  </a:outerShdw>
                </a:effectLst>
              </a:rPr>
              <a:t>1</a:t>
            </a:r>
            <a:r>
              <a:rPr lang="fr-FR" sz="3200" b="1" dirty="0">
                <a:solidFill>
                  <a:srgbClr val="FF0000"/>
                </a:solidFill>
                <a:effectLst>
                  <a:outerShdw blurRad="38100" dist="38100" dir="2700000" algn="tl">
                    <a:srgbClr val="000000">
                      <a:alpha val="43137"/>
                    </a:srgbClr>
                  </a:outerShdw>
                </a:effectLst>
              </a:rPr>
              <a:t> </a:t>
            </a:r>
            <a:r>
              <a:rPr lang="fr-FR" sz="3000" b="1" dirty="0">
                <a:solidFill>
                  <a:schemeClr val="bg1"/>
                </a:solidFill>
                <a:effectLst>
                  <a:outerShdw blurRad="38100" dist="38100" dir="2700000" algn="tl">
                    <a:srgbClr val="000000">
                      <a:alpha val="43137"/>
                    </a:srgbClr>
                  </a:outerShdw>
                </a:effectLst>
              </a:rPr>
              <a:t>District (Bamako); </a:t>
            </a:r>
            <a:r>
              <a:rPr lang="fr-FR" sz="4000" b="1" dirty="0">
                <a:solidFill>
                  <a:srgbClr val="FFFF00"/>
                </a:solidFill>
                <a:effectLst>
                  <a:outerShdw blurRad="38100" dist="38100" dir="2700000" algn="tl">
                    <a:srgbClr val="000000">
                      <a:alpha val="43137"/>
                    </a:srgbClr>
                  </a:outerShdw>
                </a:effectLst>
              </a:rPr>
              <a:t>159</a:t>
            </a:r>
            <a:r>
              <a:rPr lang="fr-FR" sz="3000" b="1" dirty="0">
                <a:solidFill>
                  <a:schemeClr val="bg1"/>
                </a:solidFill>
                <a:effectLst>
                  <a:outerShdw blurRad="38100" dist="38100" dir="2700000" algn="tl">
                    <a:srgbClr val="000000">
                      <a:alpha val="43137"/>
                    </a:srgbClr>
                  </a:outerShdw>
                </a:effectLst>
              </a:rPr>
              <a:t> Cercles; </a:t>
            </a:r>
            <a:r>
              <a:rPr lang="fr-FR" sz="4000" b="1" dirty="0">
                <a:solidFill>
                  <a:srgbClr val="FFFF00"/>
                </a:solidFill>
                <a:effectLst>
                  <a:outerShdw blurRad="38100" dist="38100" dir="2700000" algn="tl">
                    <a:srgbClr val="000000">
                      <a:alpha val="43137"/>
                    </a:srgbClr>
                  </a:outerShdw>
                </a:effectLst>
              </a:rPr>
              <a:t>474</a:t>
            </a:r>
            <a:r>
              <a:rPr lang="fr-FR" sz="3000" b="1" dirty="0">
                <a:solidFill>
                  <a:schemeClr val="bg1"/>
                </a:solidFill>
                <a:effectLst>
                  <a:outerShdw blurRad="38100" dist="38100" dir="2700000" algn="tl">
                    <a:srgbClr val="000000">
                      <a:alpha val="43137"/>
                    </a:srgbClr>
                  </a:outerShdw>
                </a:effectLst>
              </a:rPr>
              <a:t> Arrondissements;  </a:t>
            </a:r>
            <a:r>
              <a:rPr lang="fr-FR" sz="4000" b="1" dirty="0">
                <a:solidFill>
                  <a:srgbClr val="FFFF00"/>
                </a:solidFill>
                <a:effectLst>
                  <a:outerShdw blurRad="38100" dist="38100" dir="2700000" algn="tl">
                    <a:srgbClr val="000000">
                      <a:alpha val="43137"/>
                    </a:srgbClr>
                  </a:outerShdw>
                </a:effectLst>
              </a:rPr>
              <a:t>815</a:t>
            </a:r>
            <a:r>
              <a:rPr lang="fr-FR" sz="3000" b="1" dirty="0">
                <a:solidFill>
                  <a:schemeClr val="bg1"/>
                </a:solidFill>
                <a:effectLst>
                  <a:outerShdw blurRad="38100" dist="38100" dir="2700000" algn="tl">
                    <a:srgbClr val="000000">
                      <a:alpha val="43137"/>
                    </a:srgbClr>
                  </a:outerShdw>
                </a:effectLst>
              </a:rPr>
              <a:t> Communes, pour un total de </a:t>
            </a:r>
            <a:r>
              <a:rPr lang="fr-FR" sz="4000" b="1" dirty="0">
                <a:solidFill>
                  <a:srgbClr val="FFFF00"/>
                </a:solidFill>
                <a:effectLst>
                  <a:outerShdw blurRad="38100" dist="38100" dir="2700000" algn="tl">
                    <a:srgbClr val="000000">
                      <a:alpha val="43137"/>
                    </a:srgbClr>
                  </a:outerShdw>
                </a:effectLst>
              </a:rPr>
              <a:t>12 641</a:t>
            </a:r>
            <a:r>
              <a:rPr lang="fr-FR" sz="3000" b="1" dirty="0">
                <a:solidFill>
                  <a:schemeClr val="bg1"/>
                </a:solidFill>
                <a:effectLst>
                  <a:outerShdw blurRad="38100" dist="38100" dir="2700000" algn="tl">
                    <a:srgbClr val="000000">
                      <a:alpha val="43137"/>
                    </a:srgbClr>
                  </a:outerShdw>
                </a:effectLst>
              </a:rPr>
              <a:t> villages – hameaux - fractions</a:t>
            </a:r>
          </a:p>
          <a:p>
            <a:pPr marL="0" indent="0">
              <a:buNone/>
            </a:pPr>
            <a:endParaRPr lang="fr-FR" sz="3000" dirty="0">
              <a:solidFill>
                <a:schemeClr val="bg1"/>
              </a:solidFill>
            </a:endParaRPr>
          </a:p>
          <a:p>
            <a:endParaRPr lang="fr-FR" sz="3000" dirty="0">
              <a:solidFill>
                <a:schemeClr val="bg1"/>
              </a:solidFill>
            </a:endParaRPr>
          </a:p>
          <a:p>
            <a:pPr marL="0" indent="0">
              <a:buNone/>
            </a:pPr>
            <a:endParaRPr lang="fr-FR" dirty="0"/>
          </a:p>
        </p:txBody>
      </p:sp>
      <p:sp>
        <p:nvSpPr>
          <p:cNvPr id="4" name="Espace réservé de la date 3">
            <a:extLst>
              <a:ext uri="{FF2B5EF4-FFF2-40B4-BE49-F238E27FC236}">
                <a16:creationId xmlns:a16="http://schemas.microsoft.com/office/drawing/2014/main" id="{A79881BF-2D7B-371F-62A0-ADF71DF6FA4C}"/>
              </a:ext>
            </a:extLst>
          </p:cNvPr>
          <p:cNvSpPr>
            <a:spLocks noGrp="1"/>
          </p:cNvSpPr>
          <p:nvPr>
            <p:ph type="dt" sz="half" idx="10"/>
          </p:nvPr>
        </p:nvSpPr>
        <p:spPr/>
        <p:txBody>
          <a:bodyPr/>
          <a:lstStyle/>
          <a:p>
            <a:fld id="{C592928B-94BA-475A-A454-1CCFD6824133}" type="datetime1">
              <a:rPr lang="fr-FR" smtClean="0"/>
              <a:t>15/08/2023</a:t>
            </a:fld>
            <a:endParaRPr lang="fr-FR"/>
          </a:p>
        </p:txBody>
      </p:sp>
      <p:pic>
        <p:nvPicPr>
          <p:cNvPr id="6" name="Image 5">
            <a:extLst>
              <a:ext uri="{FF2B5EF4-FFF2-40B4-BE49-F238E27FC236}">
                <a16:creationId xmlns:a16="http://schemas.microsoft.com/office/drawing/2014/main" id="{449201E8-2FDF-73AA-E019-BB928040A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0023" y="5293936"/>
            <a:ext cx="2035552" cy="1503262"/>
          </a:xfrm>
          <a:prstGeom prst="rect">
            <a:avLst/>
          </a:prstGeom>
        </p:spPr>
      </p:pic>
      <p:pic>
        <p:nvPicPr>
          <p:cNvPr id="7" name="Image 4">
            <a:extLst>
              <a:ext uri="{FF2B5EF4-FFF2-40B4-BE49-F238E27FC236}">
                <a16:creationId xmlns:a16="http://schemas.microsoft.com/office/drawing/2014/main" id="{C5F645A0-E5E1-7C01-99F4-0C7657037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7536" y="5466484"/>
            <a:ext cx="1673177" cy="110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A521D256-CBC9-933A-64B3-11A61FFF89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93816" y="5371494"/>
            <a:ext cx="1234306" cy="1204117"/>
          </a:xfrm>
          <a:prstGeom prst="rect">
            <a:avLst/>
          </a:prstGeom>
          <a:noFill/>
          <a:ln>
            <a:noFill/>
          </a:ln>
        </p:spPr>
      </p:pic>
      <p:pic>
        <p:nvPicPr>
          <p:cNvPr id="10" name="Image 9">
            <a:extLst>
              <a:ext uri="{FF2B5EF4-FFF2-40B4-BE49-F238E27FC236}">
                <a16:creationId xmlns:a16="http://schemas.microsoft.com/office/drawing/2014/main" id="{7D7DE77C-F86A-25BA-9EE1-6958263EC5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0810" y="5252372"/>
            <a:ext cx="1462180" cy="1462180"/>
          </a:xfrm>
          <a:prstGeom prst="rect">
            <a:avLst/>
          </a:prstGeom>
        </p:spPr>
      </p:pic>
    </p:spTree>
    <p:extLst>
      <p:ext uri="{BB962C8B-B14F-4D97-AF65-F5344CB8AC3E}">
        <p14:creationId xmlns:p14="http://schemas.microsoft.com/office/powerpoint/2010/main" val="1257711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53B5A-229E-BB83-1C16-966320A51A06}"/>
              </a:ext>
            </a:extLst>
          </p:cNvPr>
          <p:cNvSpPr>
            <a:spLocks noGrp="1"/>
          </p:cNvSpPr>
          <p:nvPr>
            <p:ph type="title"/>
          </p:nvPr>
        </p:nvSpPr>
        <p:spPr>
          <a:xfrm>
            <a:off x="462420" y="1872"/>
            <a:ext cx="10515600" cy="743428"/>
          </a:xfrm>
        </p:spPr>
        <p:txBody>
          <a:bodyPr>
            <a:normAutofit fontScale="90000"/>
          </a:bodyPr>
          <a:lstStyle/>
          <a:p>
            <a:pPr algn="ctr"/>
            <a:br>
              <a:rPr lang="fr-FR" sz="3500" b="1" dirty="0">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fr-FR" sz="3500" b="1" dirty="0">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DEMARCHE METHODOLOGIQUE </a:t>
            </a:r>
            <a:endParaRPr lang="fr-FR" sz="3500" dirty="0"/>
          </a:p>
        </p:txBody>
      </p:sp>
      <p:sp>
        <p:nvSpPr>
          <p:cNvPr id="3" name="Espace réservé du contenu 2">
            <a:extLst>
              <a:ext uri="{FF2B5EF4-FFF2-40B4-BE49-F238E27FC236}">
                <a16:creationId xmlns:a16="http://schemas.microsoft.com/office/drawing/2014/main" id="{E9B22BD5-301B-E9EA-E756-7AD68062B7A7}"/>
              </a:ext>
            </a:extLst>
          </p:cNvPr>
          <p:cNvSpPr>
            <a:spLocks noGrp="1"/>
          </p:cNvSpPr>
          <p:nvPr>
            <p:ph idx="1"/>
          </p:nvPr>
        </p:nvSpPr>
        <p:spPr>
          <a:xfrm>
            <a:off x="462420" y="895350"/>
            <a:ext cx="11386680" cy="5597525"/>
          </a:xfrm>
        </p:spPr>
        <p:txBody>
          <a:bodyPr>
            <a:normAutofit/>
          </a:bodyPr>
          <a:lstStyle/>
          <a:p>
            <a:pPr marL="0" indent="0">
              <a:buNone/>
            </a:pPr>
            <a:r>
              <a:rPr lang="en-US" sz="3500" b="1" dirty="0">
                <a:solidFill>
                  <a:srgbClr val="FF00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Calibri" panose="020F0502020204030204" pitchFamily="34" charset="0"/>
              </a:rPr>
              <a:t>1</a:t>
            </a:r>
            <a:r>
              <a:rPr lang="en-US" sz="3500" b="1" dirty="0">
                <a:solidFill>
                  <a:srgbClr val="FF0000"/>
                </a:solidFill>
                <a:ea typeface="Calibri" panose="020F0502020204030204" pitchFamily="34" charset="0"/>
                <a:cs typeface="Calibri" panose="020F0502020204030204" pitchFamily="34" charset="0"/>
              </a:rPr>
              <a:t>.</a:t>
            </a:r>
            <a:r>
              <a:rPr lang="en-US" sz="3000" b="1" dirty="0">
                <a:solidFill>
                  <a:sysClr val="windowText" lastClr="000000">
                    <a:hueOff val="0"/>
                    <a:satOff val="0"/>
                    <a:lumOff val="0"/>
                    <a:alphaOff val="0"/>
                  </a:sysClr>
                </a:solidFill>
                <a:ea typeface="Calibri" panose="020F0502020204030204" pitchFamily="34" charset="0"/>
                <a:cs typeface="Calibri" panose="020F0502020204030204" pitchFamily="34" charset="0"/>
              </a:rPr>
              <a:t>Collecte des </a:t>
            </a:r>
            <a:r>
              <a:rPr lang="fr-FR" sz="3000" b="1" dirty="0">
                <a:solidFill>
                  <a:sysClr val="windowText" lastClr="000000">
                    <a:hueOff val="0"/>
                    <a:satOff val="0"/>
                    <a:lumOff val="0"/>
                    <a:alphaOff val="0"/>
                  </a:sysClr>
                </a:solidFill>
                <a:ea typeface="Calibri" panose="020F0502020204030204" pitchFamily="34" charset="0"/>
                <a:cs typeface="Calibri" panose="020F0502020204030204" pitchFamily="34" charset="0"/>
              </a:rPr>
              <a:t>documents de base (anciennes bases de données </a:t>
            </a:r>
            <a:r>
              <a:rPr lang="fr-FR" sz="3000" b="1" dirty="0" err="1">
                <a:solidFill>
                  <a:sysClr val="windowText" lastClr="000000">
                    <a:hueOff val="0"/>
                    <a:satOff val="0"/>
                    <a:lumOff val="0"/>
                    <a:alphaOff val="0"/>
                  </a:sysClr>
                </a:solidFill>
                <a:ea typeface="Calibri" panose="020F0502020204030204" pitchFamily="34" charset="0"/>
                <a:cs typeface="Calibri" panose="020F0502020204030204" pitchFamily="34" charset="0"/>
              </a:rPr>
              <a:t>catographiques</a:t>
            </a:r>
            <a:r>
              <a:rPr lang="fr-FR" sz="3000" b="1" dirty="0">
                <a:solidFill>
                  <a:sysClr val="windowText" lastClr="000000">
                    <a:hueOff val="0"/>
                    <a:satOff val="0"/>
                    <a:lumOff val="0"/>
                    <a:alphaOff val="0"/>
                  </a:sysClr>
                </a:solidFill>
                <a:ea typeface="Calibri" panose="020F0502020204030204" pitchFamily="34" charset="0"/>
                <a:cs typeface="Calibri" panose="020F0502020204030204" pitchFamily="34" charset="0"/>
              </a:rPr>
              <a:t>, ancien découpage, codes et localités consignés dans la loi);</a:t>
            </a:r>
          </a:p>
          <a:p>
            <a:pPr marL="0" indent="0">
              <a:buNone/>
            </a:pPr>
            <a:r>
              <a:rPr lang="fr-FR" sz="3500" b="1" dirty="0">
                <a:solidFill>
                  <a:srgbClr val="FF00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Calibri" panose="020F0502020204030204" pitchFamily="34" charset="0"/>
              </a:rPr>
              <a:t>2</a:t>
            </a:r>
            <a:r>
              <a:rPr lang="fr-FR" sz="3500" b="1" dirty="0">
                <a:solidFill>
                  <a:srgbClr val="FF0000"/>
                </a:solidFill>
                <a:ea typeface="Calibri" panose="020F0502020204030204" pitchFamily="34" charset="0"/>
                <a:cs typeface="Calibri" panose="020F0502020204030204" pitchFamily="34" charset="0"/>
              </a:rPr>
              <a:t>.</a:t>
            </a:r>
            <a:r>
              <a:rPr lang="fr-FR" sz="3500" b="1" dirty="0">
                <a:solidFill>
                  <a:sysClr val="windowText" lastClr="000000">
                    <a:hueOff val="0"/>
                    <a:satOff val="0"/>
                    <a:lumOff val="0"/>
                    <a:alphaOff val="0"/>
                  </a:sysClr>
                </a:solidFill>
                <a:ea typeface="Calibri" panose="020F0502020204030204" pitchFamily="34" charset="0"/>
                <a:cs typeface="Calibri" panose="020F0502020204030204" pitchFamily="34" charset="0"/>
              </a:rPr>
              <a:t> </a:t>
            </a:r>
            <a:r>
              <a:rPr lang="fr-FR" sz="3000" b="1" dirty="0">
                <a:solidFill>
                  <a:sysClr val="windowText" lastClr="000000">
                    <a:hueOff val="0"/>
                    <a:satOff val="0"/>
                    <a:lumOff val="0"/>
                    <a:alphaOff val="0"/>
                  </a:sysClr>
                </a:solidFill>
                <a:ea typeface="Calibri" panose="020F0502020204030204" pitchFamily="34" charset="0"/>
                <a:cs typeface="Calibri" panose="020F0502020204030204" pitchFamily="34" charset="0"/>
              </a:rPr>
              <a:t>Un découpage provisoire des dix (19) régions et du district de Bamako sur la base de la répartition des cercles de l’ancien découpage;</a:t>
            </a:r>
          </a:p>
          <a:p>
            <a:pPr marL="0" indent="0">
              <a:buNone/>
            </a:pPr>
            <a:r>
              <a:rPr lang="fr-FR" sz="3500" b="1" dirty="0">
                <a:solidFill>
                  <a:srgbClr val="FF00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Calibri" panose="020F0502020204030204" pitchFamily="34" charset="0"/>
              </a:rPr>
              <a:t>3</a:t>
            </a:r>
            <a:r>
              <a:rPr lang="fr-FR" sz="3500" b="1" dirty="0">
                <a:solidFill>
                  <a:srgbClr val="FF0000"/>
                </a:solidFill>
                <a:ea typeface="Calibri" panose="020F0502020204030204" pitchFamily="34" charset="0"/>
                <a:cs typeface="Calibri" panose="020F0502020204030204" pitchFamily="34" charset="0"/>
              </a:rPr>
              <a:t>.</a:t>
            </a:r>
            <a:r>
              <a:rPr lang="fr-FR" sz="3500" b="1" dirty="0">
                <a:solidFill>
                  <a:sysClr val="windowText" lastClr="000000">
                    <a:hueOff val="0"/>
                    <a:satOff val="0"/>
                    <a:lumOff val="0"/>
                    <a:alphaOff val="0"/>
                  </a:sysClr>
                </a:solidFill>
                <a:ea typeface="Calibri" panose="020F0502020204030204" pitchFamily="34" charset="0"/>
                <a:cs typeface="Calibri" panose="020F0502020204030204" pitchFamily="34" charset="0"/>
              </a:rPr>
              <a:t> </a:t>
            </a:r>
            <a:r>
              <a:rPr lang="fr-FR" sz="3000" b="1" dirty="0">
                <a:solidFill>
                  <a:sysClr val="windowText" lastClr="000000">
                    <a:hueOff val="0"/>
                    <a:satOff val="0"/>
                    <a:lumOff val="0"/>
                    <a:alphaOff val="0"/>
                  </a:sysClr>
                </a:solidFill>
                <a:ea typeface="Calibri" panose="020F0502020204030204" pitchFamily="34" charset="0"/>
                <a:cs typeface="Calibri" panose="020F0502020204030204" pitchFamily="34" charset="0"/>
              </a:rPr>
              <a:t>La vérification des villages, fractions ou quartiers qui composent la commune en s’appuyant sur la liste des localités définies dans la loi, la carte de base du Mali et les 703 communes;</a:t>
            </a:r>
          </a:p>
          <a:p>
            <a:pPr marL="0" indent="0">
              <a:buNone/>
            </a:pPr>
            <a:r>
              <a:rPr lang="fr-FR" sz="3500" b="1" dirty="0">
                <a:solidFill>
                  <a:srgbClr val="FF00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Calibri" panose="020F0502020204030204" pitchFamily="34" charset="0"/>
              </a:rPr>
              <a:t>4</a:t>
            </a:r>
            <a:r>
              <a:rPr lang="fr-FR" sz="3500" b="1" dirty="0">
                <a:solidFill>
                  <a:srgbClr val="FF0000"/>
                </a:solidFill>
                <a:ea typeface="Calibri" panose="020F0502020204030204" pitchFamily="34" charset="0"/>
                <a:cs typeface="Calibri" panose="020F0502020204030204" pitchFamily="34" charset="0"/>
              </a:rPr>
              <a:t>. </a:t>
            </a:r>
            <a:r>
              <a:rPr lang="fr-FR" sz="3000" b="1" dirty="0">
                <a:solidFill>
                  <a:srgbClr val="FF0000"/>
                </a:solidFill>
                <a:ea typeface="Calibri" panose="020F0502020204030204" pitchFamily="34" charset="0"/>
                <a:cs typeface="Calibri" panose="020F0502020204030204" pitchFamily="34" charset="0"/>
              </a:rPr>
              <a:t>L’exploitation des bases de données issues du recensement  des infrastructures;</a:t>
            </a:r>
          </a:p>
          <a:p>
            <a:pPr marL="0" indent="0">
              <a:buNone/>
            </a:pPr>
            <a:r>
              <a:rPr lang="fr-FR" sz="3500" b="1" dirty="0">
                <a:solidFill>
                  <a:srgbClr val="FF00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Calibri" panose="020F0502020204030204" pitchFamily="34" charset="0"/>
              </a:rPr>
              <a:t>5</a:t>
            </a:r>
            <a:r>
              <a:rPr lang="fr-FR" sz="3500" b="1" dirty="0">
                <a:solidFill>
                  <a:srgbClr val="FF0000"/>
                </a:solidFill>
                <a:ea typeface="Calibri" panose="020F0502020204030204" pitchFamily="34" charset="0"/>
                <a:cs typeface="Calibri" panose="020F0502020204030204" pitchFamily="34" charset="0"/>
              </a:rPr>
              <a:t>.</a:t>
            </a:r>
            <a:r>
              <a:rPr lang="fr-FR" sz="3500" b="1" dirty="0">
                <a:solidFill>
                  <a:sysClr val="windowText" lastClr="000000">
                    <a:hueOff val="0"/>
                    <a:satOff val="0"/>
                    <a:lumOff val="0"/>
                    <a:alphaOff val="0"/>
                  </a:sysClr>
                </a:solidFill>
                <a:ea typeface="Calibri" panose="020F0502020204030204" pitchFamily="34" charset="0"/>
                <a:cs typeface="Calibri" panose="020F0502020204030204" pitchFamily="34" charset="0"/>
              </a:rPr>
              <a:t> </a:t>
            </a:r>
            <a:r>
              <a:rPr lang="fr-FR" sz="3000" b="1" dirty="0">
                <a:solidFill>
                  <a:sysClr val="windowText" lastClr="000000">
                    <a:hueOff val="0"/>
                    <a:satOff val="0"/>
                    <a:lumOff val="0"/>
                    <a:alphaOff val="0"/>
                  </a:sysClr>
                </a:solidFill>
                <a:ea typeface="Calibri" panose="020F0502020204030204" pitchFamily="34" charset="0"/>
                <a:cs typeface="Calibri" panose="020F0502020204030204" pitchFamily="34" charset="0"/>
              </a:rPr>
              <a:t>La validation des communes délimitées par les acteurs.</a:t>
            </a:r>
            <a:r>
              <a:rPr lang="fr-FR" sz="3500" b="1" dirty="0">
                <a:solidFill>
                  <a:sysClr val="windowText" lastClr="000000">
                    <a:hueOff val="0"/>
                    <a:satOff val="0"/>
                    <a:lumOff val="0"/>
                    <a:alphaOff val="0"/>
                  </a:sysClr>
                </a:solidFill>
                <a:ea typeface="Calibri" panose="020F0502020204030204" pitchFamily="34" charset="0"/>
                <a:cs typeface="Calibri" panose="020F0502020204030204" pitchFamily="34" charset="0"/>
              </a:rPr>
              <a:t>  </a:t>
            </a:r>
          </a:p>
          <a:p>
            <a:pPr marL="0" indent="0">
              <a:buNone/>
            </a:pPr>
            <a:endParaRPr lang="fr-FR" dirty="0"/>
          </a:p>
        </p:txBody>
      </p:sp>
      <p:sp>
        <p:nvSpPr>
          <p:cNvPr id="4" name="Espace réservé de la date 3">
            <a:extLst>
              <a:ext uri="{FF2B5EF4-FFF2-40B4-BE49-F238E27FC236}">
                <a16:creationId xmlns:a16="http://schemas.microsoft.com/office/drawing/2014/main" id="{DFB487B3-8D66-709D-6F69-57F977D45136}"/>
              </a:ext>
            </a:extLst>
          </p:cNvPr>
          <p:cNvSpPr>
            <a:spLocks noGrp="1"/>
          </p:cNvSpPr>
          <p:nvPr>
            <p:ph type="dt" sz="half" idx="10"/>
          </p:nvPr>
        </p:nvSpPr>
        <p:spPr>
          <a:xfrm>
            <a:off x="750518" y="6356350"/>
            <a:ext cx="2743200" cy="365125"/>
          </a:xfrm>
        </p:spPr>
        <p:txBody>
          <a:bodyPr/>
          <a:lstStyle/>
          <a:p>
            <a:fld id="{C592928B-94BA-475A-A454-1CCFD6824133}" type="datetime1">
              <a:rPr lang="fr-FR" smtClean="0"/>
              <a:t>15/08/2023</a:t>
            </a:fld>
            <a:endParaRPr lang="fr-FR" dirty="0"/>
          </a:p>
        </p:txBody>
      </p:sp>
    </p:spTree>
    <p:extLst>
      <p:ext uri="{BB962C8B-B14F-4D97-AF65-F5344CB8AC3E}">
        <p14:creationId xmlns:p14="http://schemas.microsoft.com/office/powerpoint/2010/main" val="391200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334"/>
            <a:ext cx="9004222" cy="6858000"/>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3577" y="1404265"/>
            <a:ext cx="3558424" cy="3559628"/>
          </a:xfrm>
          <a:prstGeom prst="rect">
            <a:avLst/>
          </a:prstGeom>
        </p:spPr>
      </p:pic>
      <p:cxnSp>
        <p:nvCxnSpPr>
          <p:cNvPr id="6" name="Connecteur en angle 5"/>
          <p:cNvCxnSpPr/>
          <p:nvPr/>
        </p:nvCxnSpPr>
        <p:spPr>
          <a:xfrm>
            <a:off x="8006718" y="3479334"/>
            <a:ext cx="705001" cy="6350"/>
          </a:xfrm>
          <a:prstGeom prst="bentConnector3">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0456867" y="3880221"/>
            <a:ext cx="447558" cy="216982"/>
          </a:xfrm>
          <a:prstGeom prst="rect">
            <a:avLst/>
          </a:prstGeom>
        </p:spPr>
        <p:txBody>
          <a:bodyPr wrap="none">
            <a:spAutoFit/>
          </a:bodyPr>
          <a:lstStyle/>
          <a:p>
            <a:pPr lvl="0" algn="ctr" defTabSz="355600">
              <a:lnSpc>
                <a:spcPct val="90000"/>
              </a:lnSpc>
              <a:spcBef>
                <a:spcPct val="0"/>
              </a:spcBef>
              <a:spcAft>
                <a:spcPct val="35000"/>
              </a:spcAft>
            </a:pPr>
            <a:r>
              <a:rPr lang="en-US" sz="900" b="1" dirty="0">
                <a:solidFill>
                  <a:sysClr val="windowText" lastClr="000000">
                    <a:hueOff val="0"/>
                    <a:satOff val="0"/>
                    <a:lumOff val="0"/>
                    <a:alphaOff val="0"/>
                  </a:sysClr>
                </a:solidFill>
                <a:latin typeface="Century" pitchFamily="18" charset="0"/>
              </a:rPr>
              <a:t>GAO</a:t>
            </a:r>
          </a:p>
        </p:txBody>
      </p:sp>
      <p:sp>
        <p:nvSpPr>
          <p:cNvPr id="18" name="Rectangle 17"/>
          <p:cNvSpPr/>
          <p:nvPr/>
        </p:nvSpPr>
        <p:spPr>
          <a:xfrm>
            <a:off x="10135655" y="2742663"/>
            <a:ext cx="570990" cy="216982"/>
          </a:xfrm>
          <a:prstGeom prst="rect">
            <a:avLst/>
          </a:prstGeom>
        </p:spPr>
        <p:txBody>
          <a:bodyPr wrap="none">
            <a:spAutoFit/>
          </a:bodyPr>
          <a:lstStyle/>
          <a:p>
            <a:pPr lvl="0" algn="ctr" defTabSz="355600">
              <a:lnSpc>
                <a:spcPct val="90000"/>
              </a:lnSpc>
              <a:spcBef>
                <a:spcPct val="0"/>
              </a:spcBef>
              <a:spcAft>
                <a:spcPct val="35000"/>
              </a:spcAft>
            </a:pPr>
            <a:r>
              <a:rPr lang="en-US" sz="900" b="1" dirty="0">
                <a:solidFill>
                  <a:sysClr val="windowText" lastClr="000000">
                    <a:hueOff val="0"/>
                    <a:satOff val="0"/>
                    <a:lumOff val="0"/>
                    <a:alphaOff val="0"/>
                  </a:sysClr>
                </a:solidFill>
                <a:latin typeface="Century" pitchFamily="18" charset="0"/>
              </a:rPr>
              <a:t>KIDAL</a:t>
            </a:r>
          </a:p>
        </p:txBody>
      </p:sp>
      <p:sp>
        <p:nvSpPr>
          <p:cNvPr id="8" name="Rectangle 7"/>
          <p:cNvSpPr/>
          <p:nvPr/>
        </p:nvSpPr>
        <p:spPr>
          <a:xfrm>
            <a:off x="6627414" y="3294751"/>
            <a:ext cx="654346" cy="313932"/>
          </a:xfrm>
          <a:prstGeom prst="rect">
            <a:avLst/>
          </a:prstGeom>
        </p:spPr>
        <p:txBody>
          <a:bodyPr wrap="none">
            <a:spAutoFit/>
          </a:bodyPr>
          <a:lstStyle/>
          <a:p>
            <a:pPr lvl="0" algn="ctr" defTabSz="355600">
              <a:lnSpc>
                <a:spcPct val="90000"/>
              </a:lnSpc>
              <a:spcBef>
                <a:spcPct val="0"/>
              </a:spcBef>
              <a:spcAft>
                <a:spcPct val="35000"/>
              </a:spcAft>
            </a:pPr>
            <a:r>
              <a:rPr lang="en-US" sz="1600" b="1" dirty="0">
                <a:solidFill>
                  <a:srgbClr val="FF0000"/>
                </a:solidFill>
                <a:latin typeface="Century" pitchFamily="18" charset="0"/>
              </a:rPr>
              <a:t>GAO</a:t>
            </a:r>
          </a:p>
        </p:txBody>
      </p:sp>
      <p:sp>
        <p:nvSpPr>
          <p:cNvPr id="4" name="Rectangle 3"/>
          <p:cNvSpPr/>
          <p:nvPr/>
        </p:nvSpPr>
        <p:spPr>
          <a:xfrm>
            <a:off x="0" y="2398150"/>
            <a:ext cx="3968651" cy="1200329"/>
          </a:xfrm>
          <a:prstGeom prst="rect">
            <a:avLst/>
          </a:prstGeom>
        </p:spPr>
        <p:txBody>
          <a:bodyPr wrap="none">
            <a:spAutoFit/>
          </a:bodyPr>
          <a:lstStyle/>
          <a:p>
            <a:r>
              <a:rPr lang="fr-FR" i="1" dirty="0"/>
              <a:t>CREATION DE LA REGION DE KIDAL </a:t>
            </a:r>
          </a:p>
          <a:p>
            <a:r>
              <a:rPr lang="fr-FR" i="1" dirty="0"/>
              <a:t>QUI EST ISSUE DE LA REGION DE GAO </a:t>
            </a:r>
          </a:p>
          <a:p>
            <a:r>
              <a:rPr lang="fr-FR" i="1" dirty="0"/>
              <a:t>EN 1991, LE MALI PASSE A HUIT (8) </a:t>
            </a:r>
          </a:p>
          <a:p>
            <a:r>
              <a:rPr lang="fr-FR" i="1" dirty="0"/>
              <a:t>REGIONS PLUS LE DISTRICT DE BAMAKO</a:t>
            </a:r>
            <a:endParaRPr lang="fr-FR" dirty="0"/>
          </a:p>
        </p:txBody>
      </p:sp>
    </p:spTree>
    <p:extLst>
      <p:ext uri="{BB962C8B-B14F-4D97-AF65-F5344CB8AC3E}">
        <p14:creationId xmlns:p14="http://schemas.microsoft.com/office/powerpoint/2010/main" val="147766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3889" y="0"/>
            <a:ext cx="9004222" cy="6858000"/>
          </a:xfrm>
          <a:prstGeom prst="rect">
            <a:avLst/>
          </a:prstGeom>
        </p:spPr>
      </p:pic>
      <p:sp>
        <p:nvSpPr>
          <p:cNvPr id="5" name="Rectangle 4"/>
          <p:cNvSpPr/>
          <p:nvPr/>
        </p:nvSpPr>
        <p:spPr>
          <a:xfrm>
            <a:off x="2444709" y="654410"/>
            <a:ext cx="2273378" cy="489365"/>
          </a:xfrm>
          <a:prstGeom prst="rect">
            <a:avLst/>
          </a:prstGeom>
        </p:spPr>
        <p:txBody>
          <a:bodyPr wrap="none">
            <a:spAutoFit/>
          </a:bodyPr>
          <a:lstStyle/>
          <a:p>
            <a:pPr lvl="0" algn="ctr" defTabSz="355600">
              <a:lnSpc>
                <a:spcPct val="90000"/>
              </a:lnSpc>
              <a:spcBef>
                <a:spcPct val="0"/>
              </a:spcBef>
              <a:spcAft>
                <a:spcPct val="35000"/>
              </a:spcAft>
            </a:pPr>
            <a:r>
              <a:rPr lang="en-US" sz="1200" b="1" dirty="0">
                <a:solidFill>
                  <a:sysClr val="windowText" lastClr="000000">
                    <a:hueOff val="0"/>
                    <a:satOff val="0"/>
                    <a:lumOff val="0"/>
                    <a:alphaOff val="0"/>
                  </a:sysClr>
                </a:solidFill>
                <a:latin typeface="Century" pitchFamily="18" charset="0"/>
              </a:rPr>
              <a:t>HUIT (08) REGIONS  PLUS </a:t>
            </a:r>
          </a:p>
          <a:p>
            <a:pPr lvl="0" algn="ctr" defTabSz="355600">
              <a:lnSpc>
                <a:spcPct val="90000"/>
              </a:lnSpc>
              <a:spcBef>
                <a:spcPct val="0"/>
              </a:spcBef>
              <a:spcAft>
                <a:spcPct val="35000"/>
              </a:spcAft>
            </a:pPr>
            <a:r>
              <a:rPr lang="en-US" sz="1200" b="1" dirty="0">
                <a:solidFill>
                  <a:sysClr val="windowText" lastClr="000000">
                    <a:hueOff val="0"/>
                    <a:satOff val="0"/>
                    <a:lumOff val="0"/>
                    <a:alphaOff val="0"/>
                  </a:sysClr>
                </a:solidFill>
                <a:latin typeface="Century" pitchFamily="18" charset="0"/>
              </a:rPr>
              <a:t>LE DISTRICT DE BAMAKO</a:t>
            </a:r>
          </a:p>
        </p:txBody>
      </p:sp>
    </p:spTree>
    <p:extLst>
      <p:ext uri="{BB962C8B-B14F-4D97-AF65-F5344CB8AC3E}">
        <p14:creationId xmlns:p14="http://schemas.microsoft.com/office/powerpoint/2010/main" val="1151087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90" y="0"/>
            <a:ext cx="9004222" cy="6858000"/>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1381" y="2726896"/>
            <a:ext cx="2921806" cy="2922795"/>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339" y="252219"/>
            <a:ext cx="2840186" cy="3552337"/>
          </a:xfrm>
          <a:prstGeom prst="rect">
            <a:avLst/>
          </a:prstGeom>
        </p:spPr>
      </p:pic>
      <p:cxnSp>
        <p:nvCxnSpPr>
          <p:cNvPr id="7" name="Connecteur en angle 6"/>
          <p:cNvCxnSpPr/>
          <p:nvPr/>
        </p:nvCxnSpPr>
        <p:spPr>
          <a:xfrm>
            <a:off x="7960524" y="4080571"/>
            <a:ext cx="921010" cy="1"/>
          </a:xfrm>
          <a:prstGeom prst="bentConnector3">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en angle 9"/>
          <p:cNvCxnSpPr/>
          <p:nvPr/>
        </p:nvCxnSpPr>
        <p:spPr>
          <a:xfrm rot="10800000" flipV="1">
            <a:off x="2977880" y="2544125"/>
            <a:ext cx="767451" cy="1"/>
          </a:xfrm>
          <a:prstGeom prst="bentConnector3">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446256" y="4229661"/>
            <a:ext cx="447559" cy="216982"/>
          </a:xfrm>
          <a:prstGeom prst="rect">
            <a:avLst/>
          </a:prstGeom>
        </p:spPr>
        <p:txBody>
          <a:bodyPr wrap="none">
            <a:spAutoFit/>
          </a:bodyPr>
          <a:lstStyle/>
          <a:p>
            <a:pPr lvl="0" algn="ctr" defTabSz="355600">
              <a:lnSpc>
                <a:spcPct val="90000"/>
              </a:lnSpc>
              <a:spcBef>
                <a:spcPct val="0"/>
              </a:spcBef>
              <a:spcAft>
                <a:spcPct val="35000"/>
              </a:spcAft>
            </a:pPr>
            <a:r>
              <a:rPr lang="en-US" sz="900" b="1" dirty="0">
                <a:solidFill>
                  <a:sysClr val="windowText" lastClr="000000">
                    <a:hueOff val="0"/>
                    <a:satOff val="0"/>
                    <a:lumOff val="0"/>
                    <a:alphaOff val="0"/>
                  </a:sysClr>
                </a:solidFill>
                <a:latin typeface="Century" pitchFamily="18" charset="0"/>
              </a:rPr>
              <a:t>GAO</a:t>
            </a:r>
          </a:p>
        </p:txBody>
      </p:sp>
      <p:sp>
        <p:nvSpPr>
          <p:cNvPr id="9" name="Rectangle 8"/>
          <p:cNvSpPr/>
          <p:nvPr/>
        </p:nvSpPr>
        <p:spPr>
          <a:xfrm>
            <a:off x="10628099" y="4153852"/>
            <a:ext cx="728084" cy="216982"/>
          </a:xfrm>
          <a:prstGeom prst="rect">
            <a:avLst/>
          </a:prstGeom>
        </p:spPr>
        <p:txBody>
          <a:bodyPr wrap="none">
            <a:spAutoFit/>
          </a:bodyPr>
          <a:lstStyle/>
          <a:p>
            <a:pPr lvl="0" algn="ctr" defTabSz="355600">
              <a:lnSpc>
                <a:spcPct val="90000"/>
              </a:lnSpc>
              <a:spcBef>
                <a:spcPct val="0"/>
              </a:spcBef>
              <a:spcAft>
                <a:spcPct val="35000"/>
              </a:spcAft>
            </a:pPr>
            <a:r>
              <a:rPr lang="en-US" sz="900" b="1" dirty="0">
                <a:solidFill>
                  <a:sysClr val="windowText" lastClr="000000">
                    <a:hueOff val="0"/>
                    <a:satOff val="0"/>
                    <a:lumOff val="0"/>
                    <a:alphaOff val="0"/>
                  </a:sysClr>
                </a:solidFill>
                <a:latin typeface="Century" pitchFamily="18" charset="0"/>
              </a:rPr>
              <a:t>MENAKA</a:t>
            </a:r>
          </a:p>
        </p:txBody>
      </p:sp>
      <p:sp>
        <p:nvSpPr>
          <p:cNvPr id="11" name="Rectangle 10"/>
          <p:cNvSpPr/>
          <p:nvPr/>
        </p:nvSpPr>
        <p:spPr>
          <a:xfrm>
            <a:off x="1184714" y="3024985"/>
            <a:ext cx="1072731" cy="216982"/>
          </a:xfrm>
          <a:prstGeom prst="rect">
            <a:avLst/>
          </a:prstGeom>
        </p:spPr>
        <p:txBody>
          <a:bodyPr wrap="none">
            <a:spAutoFit/>
          </a:bodyPr>
          <a:lstStyle/>
          <a:p>
            <a:pPr lvl="0" algn="ctr" defTabSz="355600">
              <a:lnSpc>
                <a:spcPct val="90000"/>
              </a:lnSpc>
              <a:spcBef>
                <a:spcPct val="0"/>
              </a:spcBef>
              <a:spcAft>
                <a:spcPct val="35000"/>
              </a:spcAft>
            </a:pPr>
            <a:r>
              <a:rPr lang="en-US" sz="900" b="1" dirty="0">
                <a:solidFill>
                  <a:sysClr val="windowText" lastClr="000000">
                    <a:hueOff val="0"/>
                    <a:satOff val="0"/>
                    <a:lumOff val="0"/>
                    <a:alphaOff val="0"/>
                  </a:sysClr>
                </a:solidFill>
                <a:latin typeface="Century" pitchFamily="18" charset="0"/>
              </a:rPr>
              <a:t>TOMBOUCTOU</a:t>
            </a:r>
          </a:p>
        </p:txBody>
      </p:sp>
      <p:sp>
        <p:nvSpPr>
          <p:cNvPr id="12" name="Rectangle 11"/>
          <p:cNvSpPr/>
          <p:nvPr/>
        </p:nvSpPr>
        <p:spPr>
          <a:xfrm>
            <a:off x="1299330" y="1664977"/>
            <a:ext cx="843501" cy="216982"/>
          </a:xfrm>
          <a:prstGeom prst="rect">
            <a:avLst/>
          </a:prstGeom>
        </p:spPr>
        <p:txBody>
          <a:bodyPr wrap="none">
            <a:spAutoFit/>
          </a:bodyPr>
          <a:lstStyle/>
          <a:p>
            <a:pPr lvl="0" algn="ctr" defTabSz="355600">
              <a:lnSpc>
                <a:spcPct val="90000"/>
              </a:lnSpc>
              <a:spcBef>
                <a:spcPct val="0"/>
              </a:spcBef>
              <a:spcAft>
                <a:spcPct val="35000"/>
              </a:spcAft>
            </a:pPr>
            <a:r>
              <a:rPr lang="en-US" sz="900" b="1" dirty="0">
                <a:solidFill>
                  <a:sysClr val="windowText" lastClr="000000">
                    <a:hueOff val="0"/>
                    <a:satOff val="0"/>
                    <a:lumOff val="0"/>
                    <a:alphaOff val="0"/>
                  </a:sysClr>
                </a:solidFill>
                <a:latin typeface="Century" pitchFamily="18" charset="0"/>
              </a:rPr>
              <a:t>TAOUDENI</a:t>
            </a:r>
          </a:p>
        </p:txBody>
      </p:sp>
      <p:sp>
        <p:nvSpPr>
          <p:cNvPr id="14" name="Rectangle 13"/>
          <p:cNvSpPr/>
          <p:nvPr/>
        </p:nvSpPr>
        <p:spPr>
          <a:xfrm>
            <a:off x="3821374" y="2416064"/>
            <a:ext cx="1564852" cy="286232"/>
          </a:xfrm>
          <a:prstGeom prst="rect">
            <a:avLst/>
          </a:prstGeom>
        </p:spPr>
        <p:txBody>
          <a:bodyPr wrap="none">
            <a:spAutoFit/>
          </a:bodyPr>
          <a:lstStyle/>
          <a:p>
            <a:pPr lvl="0" algn="ctr" defTabSz="355600">
              <a:lnSpc>
                <a:spcPct val="90000"/>
              </a:lnSpc>
              <a:spcBef>
                <a:spcPct val="0"/>
              </a:spcBef>
              <a:spcAft>
                <a:spcPct val="35000"/>
              </a:spcAft>
            </a:pPr>
            <a:r>
              <a:rPr lang="en-US" sz="1400" b="1" dirty="0">
                <a:solidFill>
                  <a:srgbClr val="FF0000"/>
                </a:solidFill>
                <a:latin typeface="Century" pitchFamily="18" charset="0"/>
              </a:rPr>
              <a:t>TOMBOUCTOU</a:t>
            </a:r>
          </a:p>
        </p:txBody>
      </p:sp>
      <p:sp>
        <p:nvSpPr>
          <p:cNvPr id="15" name="Rectangle 14"/>
          <p:cNvSpPr/>
          <p:nvPr/>
        </p:nvSpPr>
        <p:spPr>
          <a:xfrm>
            <a:off x="6671862" y="3939968"/>
            <a:ext cx="593432" cy="286232"/>
          </a:xfrm>
          <a:prstGeom prst="rect">
            <a:avLst/>
          </a:prstGeom>
        </p:spPr>
        <p:txBody>
          <a:bodyPr wrap="none">
            <a:spAutoFit/>
          </a:bodyPr>
          <a:lstStyle/>
          <a:p>
            <a:pPr lvl="0" algn="ctr" defTabSz="355600">
              <a:lnSpc>
                <a:spcPct val="90000"/>
              </a:lnSpc>
              <a:spcBef>
                <a:spcPct val="0"/>
              </a:spcBef>
              <a:spcAft>
                <a:spcPct val="35000"/>
              </a:spcAft>
            </a:pPr>
            <a:r>
              <a:rPr lang="en-US" sz="1400" b="1" dirty="0">
                <a:solidFill>
                  <a:srgbClr val="FF0000"/>
                </a:solidFill>
                <a:latin typeface="Century" pitchFamily="18" charset="0"/>
              </a:rPr>
              <a:t>GAO</a:t>
            </a:r>
          </a:p>
        </p:txBody>
      </p:sp>
      <p:sp>
        <p:nvSpPr>
          <p:cNvPr id="16" name="Rectangle 15"/>
          <p:cNvSpPr/>
          <p:nvPr/>
        </p:nvSpPr>
        <p:spPr>
          <a:xfrm>
            <a:off x="4732577" y="5491359"/>
            <a:ext cx="7511287" cy="923330"/>
          </a:xfrm>
          <a:prstGeom prst="rect">
            <a:avLst/>
          </a:prstGeom>
        </p:spPr>
        <p:txBody>
          <a:bodyPr wrap="none">
            <a:spAutoFit/>
          </a:bodyPr>
          <a:lstStyle/>
          <a:p>
            <a:r>
              <a:rPr lang="fr-FR" i="1" dirty="0"/>
              <a:t>CREATION DES REGIONS DE MENAKA ET TAOUDENI </a:t>
            </a:r>
          </a:p>
          <a:p>
            <a:r>
              <a:rPr lang="fr-FR" i="1" dirty="0"/>
              <a:t>ISSUES RESPECTIVEMENT DES REGION DE GAO ET DE TOMBOUCTOU </a:t>
            </a:r>
          </a:p>
          <a:p>
            <a:r>
              <a:rPr lang="fr-FR" i="1" dirty="0"/>
              <a:t> EN 2011, LE MALI COMPTE DIX (10) REGIONS PLUS LE DISTRICT DE BAMAKO</a:t>
            </a:r>
            <a:endParaRPr lang="fr-FR" dirty="0"/>
          </a:p>
        </p:txBody>
      </p:sp>
    </p:spTree>
    <p:extLst>
      <p:ext uri="{BB962C8B-B14F-4D97-AF65-F5344CB8AC3E}">
        <p14:creationId xmlns:p14="http://schemas.microsoft.com/office/powerpoint/2010/main" val="3593090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3889" y="0"/>
            <a:ext cx="9004222" cy="6858000"/>
          </a:xfrm>
          <a:prstGeom prst="rect">
            <a:avLst/>
          </a:prstGeom>
        </p:spPr>
      </p:pic>
      <p:sp>
        <p:nvSpPr>
          <p:cNvPr id="5" name="Rectangle 4"/>
          <p:cNvSpPr/>
          <p:nvPr/>
        </p:nvSpPr>
        <p:spPr>
          <a:xfrm>
            <a:off x="2444709" y="654410"/>
            <a:ext cx="2273378" cy="489365"/>
          </a:xfrm>
          <a:prstGeom prst="rect">
            <a:avLst/>
          </a:prstGeom>
        </p:spPr>
        <p:txBody>
          <a:bodyPr wrap="none">
            <a:spAutoFit/>
          </a:bodyPr>
          <a:lstStyle/>
          <a:p>
            <a:pPr lvl="0" algn="ctr" defTabSz="355600">
              <a:lnSpc>
                <a:spcPct val="90000"/>
              </a:lnSpc>
              <a:spcBef>
                <a:spcPct val="0"/>
              </a:spcBef>
              <a:spcAft>
                <a:spcPct val="35000"/>
              </a:spcAft>
            </a:pPr>
            <a:r>
              <a:rPr lang="en-US" sz="1200" b="1" dirty="0">
                <a:solidFill>
                  <a:sysClr val="windowText" lastClr="000000">
                    <a:hueOff val="0"/>
                    <a:satOff val="0"/>
                    <a:lumOff val="0"/>
                    <a:alphaOff val="0"/>
                  </a:sysClr>
                </a:solidFill>
                <a:latin typeface="Century" pitchFamily="18" charset="0"/>
              </a:rPr>
              <a:t>DIX (10) REGIONS  PLUS </a:t>
            </a:r>
          </a:p>
          <a:p>
            <a:pPr lvl="0" algn="ctr" defTabSz="355600">
              <a:lnSpc>
                <a:spcPct val="90000"/>
              </a:lnSpc>
              <a:spcBef>
                <a:spcPct val="0"/>
              </a:spcBef>
              <a:spcAft>
                <a:spcPct val="35000"/>
              </a:spcAft>
            </a:pPr>
            <a:r>
              <a:rPr lang="en-US" sz="1200" b="1" dirty="0">
                <a:solidFill>
                  <a:sysClr val="windowText" lastClr="000000">
                    <a:hueOff val="0"/>
                    <a:satOff val="0"/>
                    <a:lumOff val="0"/>
                    <a:alphaOff val="0"/>
                  </a:sysClr>
                </a:solidFill>
                <a:latin typeface="Century" pitchFamily="18" charset="0"/>
              </a:rPr>
              <a:t>LE DISTRICT DE BAMAKO</a:t>
            </a:r>
          </a:p>
        </p:txBody>
      </p:sp>
    </p:spTree>
    <p:extLst>
      <p:ext uri="{BB962C8B-B14F-4D97-AF65-F5344CB8AC3E}">
        <p14:creationId xmlns:p14="http://schemas.microsoft.com/office/powerpoint/2010/main" val="709660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B194F89-6075-7B65-75C9-5C39E01308FB}"/>
              </a:ext>
            </a:extLst>
          </p:cNvPr>
          <p:cNvPicPr>
            <a:picLocks noChangeAspect="1"/>
          </p:cNvPicPr>
          <p:nvPr/>
        </p:nvPicPr>
        <p:blipFill>
          <a:blip r:embed="rId2"/>
          <a:stretch>
            <a:fillRect/>
          </a:stretch>
        </p:blipFill>
        <p:spPr>
          <a:xfrm>
            <a:off x="2452687" y="90805"/>
            <a:ext cx="7455366" cy="6578264"/>
          </a:xfrm>
          <a:prstGeom prst="rect">
            <a:avLst/>
          </a:prstGeom>
        </p:spPr>
      </p:pic>
    </p:spTree>
    <p:extLst>
      <p:ext uri="{BB962C8B-B14F-4D97-AF65-F5344CB8AC3E}">
        <p14:creationId xmlns:p14="http://schemas.microsoft.com/office/powerpoint/2010/main" val="3840925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5156" y="6642470"/>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a:solidFill>
                  <a:schemeClr val="tx1"/>
                </a:solidFill>
              </a:rPr>
              <a:t>Les localités de la commune de </a:t>
            </a:r>
            <a:r>
              <a:rPr lang="fr-FR" b="1" i="1" dirty="0" err="1">
                <a:solidFill>
                  <a:schemeClr val="tx1"/>
                </a:solidFill>
              </a:rPr>
              <a:t>goufan</a:t>
            </a:r>
            <a:r>
              <a:rPr lang="fr-FR" b="1" i="1" dirty="0">
                <a:solidFill>
                  <a:schemeClr val="tx1"/>
                </a:solidFill>
              </a:rPr>
              <a:t> </a:t>
            </a:r>
            <a:endParaRPr lang="fr-FR" b="1" i="1" dirty="0"/>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5852811" cy="4375551"/>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6672" y="0"/>
            <a:ext cx="5832378" cy="4364570"/>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016" y="4375853"/>
            <a:ext cx="3962746" cy="2499326"/>
          </a:xfrm>
          <a:prstGeom prst="rect">
            <a:avLst/>
          </a:prstGeom>
        </p:spPr>
      </p:pic>
      <p:sp>
        <p:nvSpPr>
          <p:cNvPr id="6" name="Flèche vers le bas 5"/>
          <p:cNvSpPr/>
          <p:nvPr/>
        </p:nvSpPr>
        <p:spPr>
          <a:xfrm rot="16200000">
            <a:off x="5889321" y="3406168"/>
            <a:ext cx="484632" cy="6221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rot="5400000">
            <a:off x="5810359" y="457021"/>
            <a:ext cx="484632" cy="6221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droit 21"/>
          <p:cNvCxnSpPr/>
          <p:nvPr/>
        </p:nvCxnSpPr>
        <p:spPr>
          <a:xfrm>
            <a:off x="1816443" y="4282386"/>
            <a:ext cx="0" cy="12496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1870231" y="5532049"/>
            <a:ext cx="217478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0404389" y="4344171"/>
            <a:ext cx="0" cy="124966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a:cxnSpLocks/>
          </p:cNvCxnSpPr>
          <p:nvPr/>
        </p:nvCxnSpPr>
        <p:spPr>
          <a:xfrm flipH="1">
            <a:off x="7885209" y="5558281"/>
            <a:ext cx="2570205"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8260256" y="4578752"/>
            <a:ext cx="2119491" cy="738664"/>
          </a:xfrm>
          <a:prstGeom prst="rect">
            <a:avLst/>
          </a:prstGeom>
          <a:noFill/>
        </p:spPr>
        <p:txBody>
          <a:bodyPr wrap="none" rtlCol="0">
            <a:spAutoFit/>
          </a:bodyPr>
          <a:lstStyle/>
          <a:p>
            <a:r>
              <a:rPr lang="fr-FR" sz="1400" b="1" dirty="0">
                <a:latin typeface="Century" pitchFamily="18" charset="0"/>
              </a:rPr>
              <a:t>Commune de </a:t>
            </a:r>
            <a:r>
              <a:rPr lang="fr-FR" sz="1400" b="1" dirty="0" err="1">
                <a:latin typeface="Century" pitchFamily="18" charset="0"/>
              </a:rPr>
              <a:t>Goufan</a:t>
            </a:r>
            <a:endParaRPr lang="fr-FR" sz="1400" b="1" dirty="0">
              <a:latin typeface="Century" pitchFamily="18" charset="0"/>
            </a:endParaRPr>
          </a:p>
          <a:p>
            <a:r>
              <a:rPr lang="fr-FR" sz="1400" b="1" dirty="0">
                <a:latin typeface="Century" pitchFamily="18" charset="0"/>
              </a:rPr>
              <a:t>Extrait </a:t>
            </a:r>
            <a:r>
              <a:rPr lang="fr-FR" sz="1400" b="1" dirty="0" err="1">
                <a:latin typeface="Century" pitchFamily="18" charset="0"/>
              </a:rPr>
              <a:t>ede</a:t>
            </a:r>
            <a:r>
              <a:rPr lang="fr-FR" sz="1400" b="1" dirty="0">
                <a:latin typeface="Century" pitchFamily="18" charset="0"/>
              </a:rPr>
              <a:t> la nouvelle </a:t>
            </a:r>
          </a:p>
          <a:p>
            <a:r>
              <a:rPr lang="fr-FR" sz="1400" b="1" dirty="0">
                <a:latin typeface="Century" pitchFamily="18" charset="0"/>
              </a:rPr>
              <a:t>Carte de base du Mali</a:t>
            </a:r>
          </a:p>
        </p:txBody>
      </p:sp>
      <p:sp>
        <p:nvSpPr>
          <p:cNvPr id="39" name="ZoneTexte 38"/>
          <p:cNvSpPr txBox="1"/>
          <p:nvPr/>
        </p:nvSpPr>
        <p:spPr>
          <a:xfrm>
            <a:off x="1816443" y="4566395"/>
            <a:ext cx="2039341" cy="738664"/>
          </a:xfrm>
          <a:prstGeom prst="rect">
            <a:avLst/>
          </a:prstGeom>
          <a:noFill/>
        </p:spPr>
        <p:txBody>
          <a:bodyPr wrap="none" rtlCol="0">
            <a:spAutoFit/>
          </a:bodyPr>
          <a:lstStyle/>
          <a:p>
            <a:r>
              <a:rPr lang="fr-FR" sz="1400" b="1" dirty="0">
                <a:latin typeface="Century" pitchFamily="18" charset="0"/>
              </a:rPr>
              <a:t>Commune de </a:t>
            </a:r>
            <a:r>
              <a:rPr lang="fr-FR" sz="1400" b="1" dirty="0" err="1">
                <a:latin typeface="Century" pitchFamily="18" charset="0"/>
              </a:rPr>
              <a:t>Goufan</a:t>
            </a:r>
            <a:endParaRPr lang="fr-FR" sz="1400" b="1" dirty="0">
              <a:latin typeface="Century" pitchFamily="18" charset="0"/>
            </a:endParaRPr>
          </a:p>
          <a:p>
            <a:r>
              <a:rPr lang="fr-FR" sz="1400" b="1" dirty="0">
                <a:latin typeface="Century" pitchFamily="18" charset="0"/>
              </a:rPr>
              <a:t>Extraite de l’ancienne </a:t>
            </a:r>
          </a:p>
          <a:p>
            <a:r>
              <a:rPr lang="fr-FR" sz="1400" b="1" dirty="0">
                <a:latin typeface="Century" pitchFamily="18" charset="0"/>
              </a:rPr>
              <a:t>Carte de base du Mali</a:t>
            </a:r>
          </a:p>
        </p:txBody>
      </p:sp>
      <p:cxnSp>
        <p:nvCxnSpPr>
          <p:cNvPr id="41" name="Connecteur droit avec flèche 40"/>
          <p:cNvCxnSpPr>
            <a:stCxn id="38" idx="0"/>
          </p:cNvCxnSpPr>
          <p:nvPr/>
        </p:nvCxnSpPr>
        <p:spPr>
          <a:xfrm flipH="1" flipV="1">
            <a:off x="9279927" y="4375550"/>
            <a:ext cx="40075" cy="2032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a:stCxn id="39" idx="0"/>
          </p:cNvCxnSpPr>
          <p:nvPr/>
        </p:nvCxnSpPr>
        <p:spPr>
          <a:xfrm flipH="1" flipV="1">
            <a:off x="2836113" y="4364570"/>
            <a:ext cx="1" cy="2018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8037830" y="6416080"/>
            <a:ext cx="3662541" cy="276999"/>
          </a:xfrm>
          <a:prstGeom prst="rect">
            <a:avLst/>
          </a:prstGeom>
          <a:noFill/>
        </p:spPr>
        <p:txBody>
          <a:bodyPr wrap="none" rtlCol="0">
            <a:spAutoFit/>
          </a:bodyPr>
          <a:lstStyle/>
          <a:p>
            <a:r>
              <a:rPr lang="fr-FR" sz="1200" b="1" i="1" u="sng" dirty="0">
                <a:latin typeface="Century" pitchFamily="18" charset="0"/>
              </a:rPr>
              <a:t>EXEMPLE SUR LA COMMUNE DE GOUFAN</a:t>
            </a:r>
          </a:p>
        </p:txBody>
      </p:sp>
      <p:sp>
        <p:nvSpPr>
          <p:cNvPr id="51" name="ZoneTexte 50"/>
          <p:cNvSpPr txBox="1"/>
          <p:nvPr/>
        </p:nvSpPr>
        <p:spPr>
          <a:xfrm>
            <a:off x="50518" y="5641857"/>
            <a:ext cx="3991232" cy="1384995"/>
          </a:xfrm>
          <a:prstGeom prst="rect">
            <a:avLst/>
          </a:prstGeom>
          <a:noFill/>
        </p:spPr>
        <p:txBody>
          <a:bodyPr wrap="square" rtlCol="0">
            <a:spAutoFit/>
          </a:bodyPr>
          <a:lstStyle/>
          <a:p>
            <a:r>
              <a:rPr lang="fr-FR" sz="1400" b="1" dirty="0">
                <a:latin typeface="Century" pitchFamily="18" charset="0"/>
              </a:rPr>
              <a:t>Cet exercice repose sur les 703 communes de l’ancien découpage et les localités définies dans la loi.</a:t>
            </a:r>
          </a:p>
          <a:p>
            <a:r>
              <a:rPr lang="fr-FR" sz="1400" b="1" dirty="0">
                <a:latin typeface="Century" pitchFamily="18" charset="0"/>
              </a:rPr>
              <a:t>Cette vérification se fait sur toutes les communes (819). </a:t>
            </a:r>
          </a:p>
          <a:p>
            <a:r>
              <a:rPr lang="fr-FR" sz="1400" b="1" dirty="0">
                <a:latin typeface="Century" pitchFamily="18" charset="0"/>
              </a:rPr>
              <a:t>Plusieurs Scénarii peuvent se présenter</a:t>
            </a:r>
          </a:p>
        </p:txBody>
      </p:sp>
    </p:spTree>
    <p:extLst>
      <p:ext uri="{BB962C8B-B14F-4D97-AF65-F5344CB8AC3E}">
        <p14:creationId xmlns:p14="http://schemas.microsoft.com/office/powerpoint/2010/main" val="1158411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5677593" cy="4366927"/>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518" y="0"/>
            <a:ext cx="5664091" cy="4366926"/>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1584" y="4350300"/>
            <a:ext cx="1946806" cy="2530471"/>
          </a:xfrm>
          <a:prstGeom prst="rect">
            <a:avLst/>
          </a:prstGeom>
        </p:spPr>
      </p:pic>
      <p:cxnSp>
        <p:nvCxnSpPr>
          <p:cNvPr id="9" name="Connecteur droit 8"/>
          <p:cNvCxnSpPr/>
          <p:nvPr/>
        </p:nvCxnSpPr>
        <p:spPr>
          <a:xfrm flipH="1">
            <a:off x="2601884" y="5926975"/>
            <a:ext cx="296764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2601884" y="4366926"/>
            <a:ext cx="0" cy="156004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7240385" y="5926975"/>
            <a:ext cx="287620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10116589" y="4350300"/>
            <a:ext cx="0" cy="15766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Flèche droite 20"/>
          <p:cNvSpPr/>
          <p:nvPr/>
        </p:nvSpPr>
        <p:spPr>
          <a:xfrm>
            <a:off x="5677592" y="731520"/>
            <a:ext cx="91440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droite 21"/>
          <p:cNvSpPr/>
          <p:nvPr/>
        </p:nvSpPr>
        <p:spPr>
          <a:xfrm rot="10800000">
            <a:off x="5638799" y="3244734"/>
            <a:ext cx="91440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8037830" y="6416080"/>
            <a:ext cx="3571362" cy="276999"/>
          </a:xfrm>
          <a:prstGeom prst="rect">
            <a:avLst/>
          </a:prstGeom>
          <a:noFill/>
        </p:spPr>
        <p:txBody>
          <a:bodyPr wrap="none" rtlCol="0">
            <a:spAutoFit/>
          </a:bodyPr>
          <a:lstStyle/>
          <a:p>
            <a:r>
              <a:rPr lang="fr-FR" sz="1200" b="1" i="1" u="sng" dirty="0">
                <a:latin typeface="Century" pitchFamily="18" charset="0"/>
              </a:rPr>
              <a:t>EXEMPLE SUR LA COMMUNE DE  MAHINA</a:t>
            </a:r>
          </a:p>
        </p:txBody>
      </p:sp>
    </p:spTree>
    <p:extLst>
      <p:ext uri="{BB962C8B-B14F-4D97-AF65-F5344CB8AC3E}">
        <p14:creationId xmlns:p14="http://schemas.microsoft.com/office/powerpoint/2010/main" val="1525725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88ED23-E1F1-4EC6-AE0F-1A138825BD78}"/>
              </a:ext>
            </a:extLst>
          </p:cNvPr>
          <p:cNvSpPr>
            <a:spLocks noGrp="1"/>
          </p:cNvSpPr>
          <p:nvPr>
            <p:ph type="title"/>
          </p:nvPr>
        </p:nvSpPr>
        <p:spPr>
          <a:xfrm>
            <a:off x="551061" y="380660"/>
            <a:ext cx="10161036" cy="3795386"/>
          </a:xfrm>
        </p:spPr>
        <p:txBody>
          <a:bodyPr>
            <a:normAutofit fontScale="90000"/>
          </a:bodyPr>
          <a:lstStyle/>
          <a:p>
            <a:pPr algn="ctr"/>
            <a:r>
              <a:rPr lang="fr-FR"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fr-FR" b="1" dirty="0">
                <a:solidFill>
                  <a:srgbClr val="FF0000"/>
                </a:solidFill>
                <a:effectLst>
                  <a:outerShdw blurRad="38100" dist="38100" dir="2700000" algn="tl">
                    <a:srgbClr val="000000">
                      <a:alpha val="43137"/>
                    </a:srgbClr>
                  </a:outerShdw>
                </a:effectLst>
                <a:latin typeface="Arial Black" panose="020B0A04020102020204" pitchFamily="34" charset="0"/>
              </a:rPr>
              <a:t>CARTOGRAPHIE PROSPECTIVE ET ELABORATION D’UN ATLAS ECONOMIQUE DU MALI – VISION MALI 2063 ET STRATEGIES DE DEVELOPPEMENT DU MALI</a:t>
            </a:r>
            <a:br>
              <a:rPr lang="fr-FR" b="1" dirty="0">
                <a:solidFill>
                  <a:srgbClr val="FF0000"/>
                </a:solidFill>
                <a:effectLst>
                  <a:outerShdw blurRad="38100" dist="38100" dir="2700000" algn="tl">
                    <a:srgbClr val="000000">
                      <a:alpha val="43137"/>
                    </a:srgbClr>
                  </a:outerShdw>
                </a:effectLst>
                <a:latin typeface="Arial Black" panose="020B0A04020102020204" pitchFamily="34" charset="0"/>
              </a:rPr>
            </a:br>
            <a:br>
              <a:rPr lang="fr-FR" b="1" dirty="0">
                <a:solidFill>
                  <a:srgbClr val="FF0000"/>
                </a:solidFill>
                <a:effectLst>
                  <a:outerShdw blurRad="38100" dist="38100" dir="2700000" algn="tl">
                    <a:srgbClr val="000000">
                      <a:alpha val="43137"/>
                    </a:srgbClr>
                  </a:outerShdw>
                </a:effectLst>
                <a:latin typeface="Arial Black" panose="020B0A04020102020204" pitchFamily="34" charset="0"/>
              </a:rPr>
            </a:br>
            <a:r>
              <a:rPr lang="fr-FR" b="1" dirty="0">
                <a:solidFill>
                  <a:srgbClr val="0070C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Collaboration IGM - MEF</a:t>
            </a:r>
            <a:endParaRPr lang="fr-FR" b="1" dirty="0">
              <a:solidFill>
                <a:srgbClr val="0070C0"/>
              </a:solidFill>
              <a:effectLst>
                <a:outerShdw blurRad="38100" dist="38100" dir="2700000" algn="tl">
                  <a:srgbClr val="000000">
                    <a:alpha val="43137"/>
                  </a:srgbClr>
                </a:outerShdw>
              </a:effectLst>
              <a:latin typeface="Arial Black" panose="020B0A04020102020204" pitchFamily="34" charset="0"/>
            </a:endParaRPr>
          </a:p>
        </p:txBody>
      </p:sp>
      <p:pic>
        <p:nvPicPr>
          <p:cNvPr id="6" name="Image 4">
            <a:extLst>
              <a:ext uri="{FF2B5EF4-FFF2-40B4-BE49-F238E27FC236}">
                <a16:creationId xmlns:a16="http://schemas.microsoft.com/office/drawing/2014/main" id="{B1274377-F91B-5099-557A-5DE194A68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571" y="4505989"/>
            <a:ext cx="2973887" cy="197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a:extLst>
              <a:ext uri="{FF2B5EF4-FFF2-40B4-BE49-F238E27FC236}">
                <a16:creationId xmlns:a16="http://schemas.microsoft.com/office/drawing/2014/main" id="{96B7A369-45DE-D2BB-1B76-8D36A4D9CB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3258" y="4505989"/>
            <a:ext cx="2270691" cy="2215153"/>
          </a:xfrm>
          <a:prstGeom prst="rect">
            <a:avLst/>
          </a:prstGeom>
          <a:noFill/>
          <a:ln>
            <a:noFill/>
          </a:ln>
        </p:spPr>
      </p:pic>
    </p:spTree>
    <p:extLst>
      <p:ext uri="{BB962C8B-B14F-4D97-AF65-F5344CB8AC3E}">
        <p14:creationId xmlns:p14="http://schemas.microsoft.com/office/powerpoint/2010/main" val="311632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6622FD-2758-D69C-D31B-F570758F7F80}"/>
              </a:ext>
            </a:extLst>
          </p:cNvPr>
          <p:cNvSpPr>
            <a:spLocks noGrp="1"/>
          </p:cNvSpPr>
          <p:nvPr>
            <p:ph type="ctrTitle"/>
          </p:nvPr>
        </p:nvSpPr>
        <p:spPr>
          <a:xfrm>
            <a:off x="484094" y="1122363"/>
            <a:ext cx="11255188" cy="961931"/>
          </a:xfrm>
        </p:spPr>
        <p:txBody>
          <a:bodyPr/>
          <a:lstStyle/>
          <a:p>
            <a:r>
              <a:rPr lang="fr-FR" b="1" dirty="0">
                <a:solidFill>
                  <a:srgbClr val="FF0000"/>
                </a:solidFill>
                <a:effectLst>
                  <a:outerShdw blurRad="38100" dist="38100" dir="2700000" algn="tl">
                    <a:srgbClr val="000000">
                      <a:alpha val="43137"/>
                    </a:srgbClr>
                  </a:outerShdw>
                </a:effectLst>
                <a:latin typeface="Arial Rounded MT Bold" panose="020F0704030504030204" pitchFamily="34" charset="0"/>
              </a:rPr>
              <a:t>SOMMAIRE</a:t>
            </a:r>
          </a:p>
        </p:txBody>
      </p:sp>
      <p:sp>
        <p:nvSpPr>
          <p:cNvPr id="3" name="Sous-titre 2">
            <a:extLst>
              <a:ext uri="{FF2B5EF4-FFF2-40B4-BE49-F238E27FC236}">
                <a16:creationId xmlns:a16="http://schemas.microsoft.com/office/drawing/2014/main" id="{DAA701F9-CA64-599F-7204-96B256DB9A18}"/>
              </a:ext>
            </a:extLst>
          </p:cNvPr>
          <p:cNvSpPr>
            <a:spLocks noGrp="1"/>
          </p:cNvSpPr>
          <p:nvPr>
            <p:ph type="subTitle" idx="1"/>
          </p:nvPr>
        </p:nvSpPr>
        <p:spPr>
          <a:xfrm>
            <a:off x="672661" y="2095581"/>
            <a:ext cx="11255189" cy="4235823"/>
          </a:xfrm>
        </p:spPr>
        <p:txBody>
          <a:bodyPr>
            <a:normAutofit/>
          </a:bodyPr>
          <a:lstStyle/>
          <a:p>
            <a:pPr algn="l">
              <a:lnSpc>
                <a:spcPct val="150000"/>
              </a:lnSpc>
            </a:pPr>
            <a:r>
              <a:rPr lang="fr-FR" sz="2800" b="1" dirty="0">
                <a:solidFill>
                  <a:srgbClr val="FF0000"/>
                </a:solidFill>
                <a:latin typeface="Arial" panose="020B0604020202020204" pitchFamily="34" charset="0"/>
                <a:cs typeface="Arial" panose="020B0604020202020204" pitchFamily="34" charset="0"/>
              </a:rPr>
              <a:t>►</a:t>
            </a:r>
            <a:r>
              <a:rPr lang="fr-FR" sz="2800" b="1" dirty="0">
                <a:latin typeface="Arial Rounded MT Bold" panose="020F0704030504030204" pitchFamily="34" charset="0"/>
              </a:rPr>
              <a:t>INTRODUCTION </a:t>
            </a:r>
          </a:p>
          <a:p>
            <a:pPr algn="l">
              <a:lnSpc>
                <a:spcPct val="150000"/>
              </a:lnSpc>
            </a:pPr>
            <a:r>
              <a:rPr lang="fr-FR" sz="2800" b="1" dirty="0">
                <a:solidFill>
                  <a:srgbClr val="FF0000"/>
                </a:solidFill>
                <a:latin typeface="Arial" panose="020B0604020202020204" pitchFamily="34" charset="0"/>
                <a:cs typeface="Arial" panose="020B0604020202020204" pitchFamily="34" charset="0"/>
              </a:rPr>
              <a:t>► </a:t>
            </a:r>
            <a:r>
              <a:rPr lang="fr-FR" sz="2800" b="1" dirty="0">
                <a:latin typeface="Arial Rounded MT Bold" panose="020F0704030504030204" pitchFamily="34" charset="0"/>
              </a:rPr>
              <a:t>ETAT DE LA QUESTION</a:t>
            </a:r>
          </a:p>
          <a:p>
            <a:pPr algn="l">
              <a:lnSpc>
                <a:spcPct val="100000"/>
              </a:lnSpc>
            </a:pPr>
            <a:r>
              <a:rPr lang="fr-FR" sz="2800" b="1" dirty="0">
                <a:solidFill>
                  <a:srgbClr val="FF0000"/>
                </a:solidFill>
                <a:latin typeface="Arial" panose="020B0604020202020204" pitchFamily="34" charset="0"/>
                <a:cs typeface="Arial" panose="020B0604020202020204" pitchFamily="34" charset="0"/>
              </a:rPr>
              <a:t>► </a:t>
            </a:r>
            <a:r>
              <a:rPr lang="fr-FR" sz="2800" b="1" dirty="0">
                <a:solidFill>
                  <a:srgbClr val="FF0000"/>
                </a:solidFill>
                <a:latin typeface="Arial Rounded MT Bold" panose="020F0704030504030204" pitchFamily="34" charset="0"/>
              </a:rPr>
              <a:t>TRAVAUX REALISES – ETUDES DE CAS AU MALI</a:t>
            </a:r>
          </a:p>
          <a:p>
            <a:pPr algn="l">
              <a:lnSpc>
                <a:spcPct val="150000"/>
              </a:lnSpc>
            </a:pPr>
            <a:r>
              <a:rPr lang="fr-FR" sz="2800" b="1" dirty="0">
                <a:solidFill>
                  <a:srgbClr val="FF0000"/>
                </a:solidFill>
                <a:latin typeface="Arial" panose="020B0604020202020204" pitchFamily="34" charset="0"/>
                <a:cs typeface="Arial" panose="020B0604020202020204" pitchFamily="34" charset="0"/>
              </a:rPr>
              <a:t>► </a:t>
            </a:r>
            <a:r>
              <a:rPr lang="fr-FR" sz="2800" b="1" dirty="0">
                <a:latin typeface="Arial Rounded MT Bold" panose="020F0704030504030204" pitchFamily="34" charset="0"/>
              </a:rPr>
              <a:t>PERSPECTIVES</a:t>
            </a:r>
          </a:p>
          <a:p>
            <a:pPr algn="l">
              <a:lnSpc>
                <a:spcPct val="150000"/>
              </a:lnSpc>
            </a:pPr>
            <a:r>
              <a:rPr lang="fr-FR" sz="2800" b="1" dirty="0">
                <a:solidFill>
                  <a:srgbClr val="FF0000"/>
                </a:solidFill>
                <a:latin typeface="Arial" panose="020B0604020202020204" pitchFamily="34" charset="0"/>
                <a:cs typeface="Arial" panose="020B0604020202020204" pitchFamily="34" charset="0"/>
              </a:rPr>
              <a:t>► </a:t>
            </a:r>
            <a:r>
              <a:rPr lang="fr-FR" sz="2800" b="1" dirty="0">
                <a:latin typeface="Arial Rounded MT Bold" panose="020F0704030504030204" pitchFamily="34" charset="0"/>
              </a:rPr>
              <a:t>RECOMMANDATIONS</a:t>
            </a:r>
          </a:p>
          <a:p>
            <a:endParaRPr lang="fr-FR" dirty="0"/>
          </a:p>
        </p:txBody>
      </p:sp>
    </p:spTree>
    <p:extLst>
      <p:ext uri="{BB962C8B-B14F-4D97-AF65-F5344CB8AC3E}">
        <p14:creationId xmlns:p14="http://schemas.microsoft.com/office/powerpoint/2010/main" val="1056353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BBEC9A-FD1E-764E-6A34-2C45336F6FB1}"/>
              </a:ext>
            </a:extLst>
          </p:cNvPr>
          <p:cNvSpPr>
            <a:spLocks noGrp="1"/>
          </p:cNvSpPr>
          <p:nvPr>
            <p:ph type="title"/>
          </p:nvPr>
        </p:nvSpPr>
        <p:spPr/>
        <p:txBody>
          <a:bodyPr>
            <a:normAutofit/>
          </a:bodyPr>
          <a:lstStyle/>
          <a:p>
            <a:pPr algn="ctr"/>
            <a:r>
              <a:rPr lang="fr-FR" sz="3500" b="1" dirty="0">
                <a:solidFill>
                  <a:srgbClr val="0070C0"/>
                </a:solidFill>
                <a:effectLst>
                  <a:outerShdw blurRad="38100" dist="38100" dir="2700000" algn="tl">
                    <a:srgbClr val="000000">
                      <a:alpha val="43137"/>
                    </a:srgbClr>
                  </a:outerShdw>
                </a:effectLst>
                <a:latin typeface="Arial Black" panose="020B0A04020102020204" pitchFamily="34" charset="0"/>
              </a:rPr>
              <a:t>CARTOGRAPHIE PROSPECTIVE ET ELABORATION D’UN ATLAS</a:t>
            </a:r>
            <a:endParaRPr lang="fr-FR" sz="3500" dirty="0"/>
          </a:p>
        </p:txBody>
      </p:sp>
      <p:sp>
        <p:nvSpPr>
          <p:cNvPr id="3" name="Espace réservé du contenu 2">
            <a:extLst>
              <a:ext uri="{FF2B5EF4-FFF2-40B4-BE49-F238E27FC236}">
                <a16:creationId xmlns:a16="http://schemas.microsoft.com/office/drawing/2014/main" id="{6D7A995F-EA21-C13D-DE46-9D6B06764A91}"/>
              </a:ext>
            </a:extLst>
          </p:cNvPr>
          <p:cNvSpPr>
            <a:spLocks noGrp="1"/>
          </p:cNvSpPr>
          <p:nvPr>
            <p:ph idx="1"/>
          </p:nvPr>
        </p:nvSpPr>
        <p:spPr>
          <a:xfrm>
            <a:off x="838200" y="1825624"/>
            <a:ext cx="11029950" cy="4765675"/>
          </a:xfrm>
        </p:spPr>
        <p:txBody>
          <a:bodyPr>
            <a:normAutofit/>
          </a:bodyPr>
          <a:lstStyle/>
          <a:p>
            <a:pPr algn="just">
              <a:lnSpc>
                <a:spcPct val="115000"/>
              </a:lnSpc>
              <a:spcBef>
                <a:spcPts val="1200"/>
              </a:spcBef>
            </a:pPr>
            <a:r>
              <a:rPr lang="fr-FR" sz="2400" b="1" dirty="0">
                <a:effectLst/>
                <a:ea typeface="Times New Roman" panose="02020603050405020304" pitchFamily="18" charset="0"/>
              </a:rPr>
              <a:t>Dans le cadre des activités du processus d'élaboration de la Vision et de la Stratégie nationale de développement du Mali à moyen et long termes, l’Institut Géographique du Mali (IGM) intervient pour la réalisation d’une cartographie prospective et d’un Atlas économique pour le Ministère de l’Economie et des Finances.</a:t>
            </a:r>
          </a:p>
          <a:p>
            <a:pPr algn="just">
              <a:lnSpc>
                <a:spcPct val="115000"/>
              </a:lnSpc>
              <a:spcBef>
                <a:spcPts val="1200"/>
              </a:spcBef>
            </a:pPr>
            <a:r>
              <a:rPr lang="fr-FR" sz="2400" b="1" dirty="0">
                <a:effectLst/>
                <a:ea typeface="Times New Roman" panose="02020603050405020304" pitchFamily="18" charset="0"/>
              </a:rPr>
              <a:t>L’objectif visé par le processus étant principalement d’élaborer un document national de planification articulant une vision prospective sur 40 ans avec des options et stratégies décennales de mise en œuvre, l’IGM accompagnera le processus à travers la réalisation d’une carte d’état des lieux (2023) et des cartes prospectives pour les périodes 2033, 2043, 2053 et 2063.</a:t>
            </a:r>
          </a:p>
          <a:p>
            <a:pPr marL="0" indent="0">
              <a:buNone/>
            </a:pPr>
            <a:endParaRPr lang="fr-FR" dirty="0"/>
          </a:p>
        </p:txBody>
      </p:sp>
    </p:spTree>
    <p:extLst>
      <p:ext uri="{BB962C8B-B14F-4D97-AF65-F5344CB8AC3E}">
        <p14:creationId xmlns:p14="http://schemas.microsoft.com/office/powerpoint/2010/main" val="2376650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53B5A-229E-BB83-1C16-966320A51A06}"/>
              </a:ext>
            </a:extLst>
          </p:cNvPr>
          <p:cNvSpPr>
            <a:spLocks noGrp="1"/>
          </p:cNvSpPr>
          <p:nvPr>
            <p:ph type="title"/>
          </p:nvPr>
        </p:nvSpPr>
        <p:spPr>
          <a:xfrm>
            <a:off x="462420" y="1872"/>
            <a:ext cx="10515600" cy="743428"/>
          </a:xfrm>
        </p:spPr>
        <p:txBody>
          <a:bodyPr>
            <a:normAutofit fontScale="90000"/>
          </a:bodyPr>
          <a:lstStyle/>
          <a:p>
            <a:pPr algn="ctr"/>
            <a:br>
              <a:rPr lang="fr-FR" sz="3500" b="1" dirty="0">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fr-FR" sz="3500" b="1" dirty="0">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DEMARCHE METHODOLOGIQUE </a:t>
            </a:r>
            <a:endParaRPr lang="fr-FR" sz="3500" dirty="0"/>
          </a:p>
        </p:txBody>
      </p:sp>
      <p:sp>
        <p:nvSpPr>
          <p:cNvPr id="3" name="Espace réservé du contenu 2">
            <a:extLst>
              <a:ext uri="{FF2B5EF4-FFF2-40B4-BE49-F238E27FC236}">
                <a16:creationId xmlns:a16="http://schemas.microsoft.com/office/drawing/2014/main" id="{E9B22BD5-301B-E9EA-E756-7AD68062B7A7}"/>
              </a:ext>
            </a:extLst>
          </p:cNvPr>
          <p:cNvSpPr>
            <a:spLocks noGrp="1"/>
          </p:cNvSpPr>
          <p:nvPr>
            <p:ph idx="1"/>
          </p:nvPr>
        </p:nvSpPr>
        <p:spPr>
          <a:xfrm>
            <a:off x="462420" y="1123949"/>
            <a:ext cx="11386680" cy="5597525"/>
          </a:xfrm>
        </p:spPr>
        <p:txBody>
          <a:bodyPr>
            <a:normAutofit fontScale="55000" lnSpcReduction="20000"/>
          </a:bodyPr>
          <a:lstStyle/>
          <a:p>
            <a:pPr marL="0" indent="0" algn="just">
              <a:lnSpc>
                <a:spcPct val="115000"/>
              </a:lnSpc>
              <a:spcBef>
                <a:spcPts val="1200"/>
              </a:spcBef>
              <a:buNone/>
            </a:pPr>
            <a:r>
              <a:rPr lang="fr-FR" sz="5100" b="1" dirty="0">
                <a:effectLst/>
                <a:ea typeface="Times New Roman" panose="02020603050405020304" pitchFamily="18" charset="0"/>
              </a:rPr>
              <a:t>Elle repose principalement sur :</a:t>
            </a:r>
          </a:p>
          <a:p>
            <a:pPr marL="0" lvl="0" indent="0" algn="just">
              <a:lnSpc>
                <a:spcPct val="115000"/>
              </a:lnSpc>
              <a:spcAft>
                <a:spcPts val="1200"/>
              </a:spcAft>
              <a:buNone/>
              <a:tabLst>
                <a:tab pos="2314575" algn="l"/>
              </a:tabLst>
            </a:pPr>
            <a:r>
              <a:rPr lang="fr-FR" sz="5100" b="1" dirty="0">
                <a:effectLst/>
                <a:ea typeface="Times New Roman" panose="02020603050405020304" pitchFamily="18" charset="0"/>
              </a:rPr>
              <a:t>1. la participation et la contribution aux réunions et rencontres du Comité Technique de Pilotage ;</a:t>
            </a:r>
          </a:p>
          <a:p>
            <a:pPr marL="0" lvl="0" indent="0" algn="just">
              <a:lnSpc>
                <a:spcPct val="115000"/>
              </a:lnSpc>
              <a:spcAft>
                <a:spcPts val="1200"/>
              </a:spcAft>
              <a:buNone/>
              <a:tabLst>
                <a:tab pos="2314575" algn="l"/>
              </a:tabLst>
            </a:pPr>
            <a:r>
              <a:rPr lang="fr-FR" sz="5100" b="1" dirty="0">
                <a:effectLst/>
                <a:ea typeface="Times New Roman" panose="02020603050405020304" pitchFamily="18" charset="0"/>
              </a:rPr>
              <a:t>2. </a:t>
            </a:r>
            <a:r>
              <a:rPr lang="fr-FR" sz="5100" b="1" dirty="0">
                <a:solidFill>
                  <a:srgbClr val="FF0000"/>
                </a:solidFill>
                <a:effectLst/>
                <a:ea typeface="Times New Roman" panose="02020603050405020304" pitchFamily="18" charset="0"/>
              </a:rPr>
              <a:t>la collecte des données statistiques et géographiques auprès des structures identifiées (productrices et utilisatrices de de données statistiques et géospatiales)</a:t>
            </a:r>
            <a:r>
              <a:rPr lang="fr-FR" sz="5100" b="1" dirty="0">
                <a:effectLst/>
                <a:ea typeface="Times New Roman" panose="02020603050405020304" pitchFamily="18" charset="0"/>
              </a:rPr>
              <a:t> ;</a:t>
            </a:r>
          </a:p>
          <a:p>
            <a:pPr marL="0" lvl="0" indent="0" algn="just">
              <a:lnSpc>
                <a:spcPct val="115000"/>
              </a:lnSpc>
              <a:spcAft>
                <a:spcPts val="1200"/>
              </a:spcAft>
              <a:buNone/>
              <a:tabLst>
                <a:tab pos="2314575" algn="l"/>
              </a:tabLst>
            </a:pPr>
            <a:r>
              <a:rPr lang="fr-FR" sz="5100" b="1" dirty="0">
                <a:effectLst/>
                <a:ea typeface="Times New Roman" panose="02020603050405020304" pitchFamily="18" charset="0"/>
              </a:rPr>
              <a:t>3. l’exploitation des bases de données géographiques disponibles à l’IGM ;</a:t>
            </a:r>
          </a:p>
          <a:p>
            <a:pPr marL="0" lvl="0" indent="0" algn="just">
              <a:lnSpc>
                <a:spcPct val="115000"/>
              </a:lnSpc>
              <a:spcAft>
                <a:spcPts val="1200"/>
              </a:spcAft>
              <a:buNone/>
              <a:tabLst>
                <a:tab pos="2314575" algn="l"/>
              </a:tabLst>
            </a:pPr>
            <a:r>
              <a:rPr lang="fr-FR" sz="5100" b="1" dirty="0">
                <a:effectLst/>
                <a:ea typeface="Times New Roman" panose="02020603050405020304" pitchFamily="18" charset="0"/>
              </a:rPr>
              <a:t>4. la production cartographique dans les ateliers de l’IGM ;la réalisation d’un Atlas économique.</a:t>
            </a:r>
          </a:p>
          <a:p>
            <a:pPr>
              <a:lnSpc>
                <a:spcPct val="115000"/>
              </a:lnSpc>
            </a:pPr>
            <a:r>
              <a:rPr lang="fr-FR" sz="1800" dirty="0">
                <a:effectLst/>
                <a:latin typeface="Arial" panose="020B0604020202020204" pitchFamily="34"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0" indent="0">
              <a:buNone/>
            </a:pPr>
            <a:r>
              <a:rPr lang="fr-FR" sz="3500" b="1" dirty="0">
                <a:solidFill>
                  <a:sysClr val="windowText" lastClr="000000">
                    <a:hueOff val="0"/>
                    <a:satOff val="0"/>
                    <a:lumOff val="0"/>
                    <a:alphaOff val="0"/>
                  </a:sysClr>
                </a:solidFill>
                <a:ea typeface="Calibri" panose="020F0502020204030204" pitchFamily="34" charset="0"/>
                <a:cs typeface="Calibri" panose="020F0502020204030204" pitchFamily="34" charset="0"/>
              </a:rPr>
              <a:t>  </a:t>
            </a:r>
          </a:p>
          <a:p>
            <a:pPr marL="0" indent="0">
              <a:buNone/>
            </a:pPr>
            <a:endParaRPr lang="fr-FR" dirty="0"/>
          </a:p>
        </p:txBody>
      </p:sp>
      <p:sp>
        <p:nvSpPr>
          <p:cNvPr id="4" name="Espace réservé de la date 3">
            <a:extLst>
              <a:ext uri="{FF2B5EF4-FFF2-40B4-BE49-F238E27FC236}">
                <a16:creationId xmlns:a16="http://schemas.microsoft.com/office/drawing/2014/main" id="{DFB487B3-8D66-709D-6F69-57F977D45136}"/>
              </a:ext>
            </a:extLst>
          </p:cNvPr>
          <p:cNvSpPr>
            <a:spLocks noGrp="1"/>
          </p:cNvSpPr>
          <p:nvPr>
            <p:ph type="dt" sz="half" idx="10"/>
          </p:nvPr>
        </p:nvSpPr>
        <p:spPr>
          <a:xfrm>
            <a:off x="750518" y="6356350"/>
            <a:ext cx="2743200" cy="365125"/>
          </a:xfrm>
        </p:spPr>
        <p:txBody>
          <a:bodyPr/>
          <a:lstStyle/>
          <a:p>
            <a:fld id="{C592928B-94BA-475A-A454-1CCFD6824133}" type="datetime1">
              <a:rPr lang="fr-FR" smtClean="0"/>
              <a:t>15/08/2023</a:t>
            </a:fld>
            <a:endParaRPr lang="fr-FR"/>
          </a:p>
        </p:txBody>
      </p:sp>
    </p:spTree>
    <p:extLst>
      <p:ext uri="{BB962C8B-B14F-4D97-AF65-F5344CB8AC3E}">
        <p14:creationId xmlns:p14="http://schemas.microsoft.com/office/powerpoint/2010/main" val="1160964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64F828F-B8DC-DC9B-AA99-F27D0B90733F}"/>
              </a:ext>
            </a:extLst>
          </p:cNvPr>
          <p:cNvSpPr>
            <a:spLocks noGrp="1"/>
          </p:cNvSpPr>
          <p:nvPr>
            <p:ph type="title"/>
          </p:nvPr>
        </p:nvSpPr>
        <p:spPr>
          <a:xfrm>
            <a:off x="160149" y="108486"/>
            <a:ext cx="11871701" cy="823595"/>
          </a:xfrm>
        </p:spPr>
        <p:txBody>
          <a:bodyPr>
            <a:normAutofit/>
          </a:bodyPr>
          <a:lstStyle/>
          <a:p>
            <a:r>
              <a:rPr lang="fr-FR"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fr-FR" sz="4000" b="1" dirty="0">
                <a:solidFill>
                  <a:srgbClr val="FF0000"/>
                </a:solidFill>
                <a:effectLst>
                  <a:outerShdw blurRad="38100" dist="38100" dir="2700000" algn="tl">
                    <a:srgbClr val="000000">
                      <a:alpha val="43137"/>
                    </a:srgbClr>
                  </a:outerShdw>
                </a:effectLst>
                <a:latin typeface="Arial Narrow" panose="020B0606020202030204" pitchFamily="34" charset="0"/>
              </a:rPr>
              <a:t>PERSPECTIVES :</a:t>
            </a:r>
            <a:endParaRPr lang="fr-FR" sz="4000" dirty="0">
              <a:latin typeface="Arial Narrow" panose="020B0606020202030204" pitchFamily="34" charset="0"/>
            </a:endParaRPr>
          </a:p>
        </p:txBody>
      </p:sp>
      <p:sp>
        <p:nvSpPr>
          <p:cNvPr id="5" name="Espace réservé du contenu 2">
            <a:extLst>
              <a:ext uri="{FF2B5EF4-FFF2-40B4-BE49-F238E27FC236}">
                <a16:creationId xmlns:a16="http://schemas.microsoft.com/office/drawing/2014/main" id="{1658BA76-5E31-8E90-19DD-18616B3660D0}"/>
              </a:ext>
            </a:extLst>
          </p:cNvPr>
          <p:cNvSpPr>
            <a:spLocks noGrp="1"/>
          </p:cNvSpPr>
          <p:nvPr>
            <p:ph idx="1"/>
          </p:nvPr>
        </p:nvSpPr>
        <p:spPr>
          <a:xfrm>
            <a:off x="342314" y="961508"/>
            <a:ext cx="11507372" cy="5883954"/>
          </a:xfrm>
        </p:spPr>
        <p:txBody>
          <a:bodyPr>
            <a:noAutofit/>
          </a:bodyPr>
          <a:lstStyle/>
          <a:p>
            <a:pPr algn="just">
              <a:lnSpc>
                <a:spcPct val="100000"/>
              </a:lnSpc>
              <a:spcAft>
                <a:spcPts val="1200"/>
              </a:spcAft>
            </a:pPr>
            <a:r>
              <a:rPr lang="fr-FR" sz="2300" b="1" kern="5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L’Institut Géographique du Mali (IGM) envisage de :</a:t>
            </a:r>
          </a:p>
          <a:p>
            <a:pPr marL="457200" indent="-457200" algn="just">
              <a:lnSpc>
                <a:spcPct val="100000"/>
              </a:lnSpc>
              <a:spcAft>
                <a:spcPts val="1200"/>
              </a:spcAft>
              <a:buAutoNum type="arabicPeriod"/>
            </a:pPr>
            <a:r>
              <a:rPr lang="fr-FR" sz="2300" b="1" kern="50" dirty="0">
                <a:ea typeface="Times New Roman" panose="02020603050405020304" pitchFamily="18" charset="0"/>
                <a:cs typeface="Arial" panose="020B0604020202020204" pitchFamily="34" charset="0"/>
              </a:rPr>
              <a:t>Sensibiliser des acteurs du Comité National d’Information Géographique à </a:t>
            </a:r>
            <a:r>
              <a:rPr lang="fr-FR" sz="2300" b="1" kern="50" dirty="0" err="1">
                <a:ea typeface="Times New Roman" panose="02020603050405020304" pitchFamily="18" charset="0"/>
                <a:cs typeface="Arial" panose="020B0604020202020204" pitchFamily="34" charset="0"/>
              </a:rPr>
              <a:t>adherer</a:t>
            </a:r>
            <a:r>
              <a:rPr lang="fr-FR" sz="2300" b="1" kern="50" dirty="0">
                <a:ea typeface="Times New Roman" panose="02020603050405020304" pitchFamily="18" charset="0"/>
                <a:cs typeface="Arial" panose="020B0604020202020204" pitchFamily="34" charset="0"/>
              </a:rPr>
              <a:t> pleinement aux objectifs et aux orientations de la Politique Nationale de l’Information Géographique, à savoir l’élaboration d’une Infrastructure Nationale des Données Géospatiales et la gestion concertée et harmonisée de l’information géospatiale;</a:t>
            </a:r>
          </a:p>
          <a:p>
            <a:pPr marL="457200" indent="-457200" algn="just">
              <a:lnSpc>
                <a:spcPct val="100000"/>
              </a:lnSpc>
              <a:spcAft>
                <a:spcPts val="1200"/>
              </a:spcAft>
              <a:buAutoNum type="arabicPeriod"/>
            </a:pPr>
            <a:r>
              <a:rPr lang="fr-FR" sz="2300" b="1" kern="50" dirty="0">
                <a:ea typeface="Times New Roman" panose="02020603050405020304" pitchFamily="18" charset="0"/>
                <a:cs typeface="Arial" panose="020B0604020202020204" pitchFamily="34" charset="0"/>
              </a:rPr>
              <a:t>Dynamiser les activités du Comité National d’Information Géographique  Interministériel d’Information Géographique en vue de favoriser une plus grande intégration des données géospatiales et statistiques ;</a:t>
            </a:r>
          </a:p>
          <a:p>
            <a:pPr marL="457200" indent="-457200" algn="just">
              <a:lnSpc>
                <a:spcPct val="100000"/>
              </a:lnSpc>
              <a:spcAft>
                <a:spcPts val="1200"/>
              </a:spcAft>
              <a:buAutoNum type="arabicPeriod"/>
            </a:pPr>
            <a:r>
              <a:rPr lang="fr-FR" sz="2300" b="1" kern="50" dirty="0">
                <a:ea typeface="Times New Roman" panose="02020603050405020304" pitchFamily="18" charset="0"/>
                <a:cs typeface="Arial" panose="020B0604020202020204" pitchFamily="34" charset="0"/>
              </a:rPr>
              <a:t>Faire une relecture des textes de création du Conseil Interministériel d’Information Géographique et du Comité National d’Information Géographique permettre une collaboration et une synergie d’actions des parties prenantes ;</a:t>
            </a:r>
          </a:p>
          <a:p>
            <a:pPr marL="457200" indent="-457200" algn="just">
              <a:lnSpc>
                <a:spcPct val="100000"/>
              </a:lnSpc>
              <a:spcAft>
                <a:spcPts val="1200"/>
              </a:spcAft>
              <a:buAutoNum type="arabicPeriod"/>
            </a:pPr>
            <a:r>
              <a:rPr lang="fr-FR" sz="2300" b="1" kern="50" dirty="0">
                <a:ea typeface="Times New Roman" panose="02020603050405020304" pitchFamily="18" charset="0"/>
                <a:cs typeface="Arial" panose="020B0604020202020204" pitchFamily="34" charset="0"/>
              </a:rPr>
              <a:t>Chercher des financements pour la réalisation des activités programmées dans le Plan d’Action de mise en œuvre de la Politique Nationale de l’Information Géographique.</a:t>
            </a:r>
            <a:endParaRPr lang="fr-FR" sz="2300" b="1" dirty="0">
              <a:cs typeface="Arial" panose="020B0604020202020204" pitchFamily="34" charset="0"/>
            </a:endParaRPr>
          </a:p>
        </p:txBody>
      </p:sp>
    </p:spTree>
    <p:extLst>
      <p:ext uri="{BB962C8B-B14F-4D97-AF65-F5344CB8AC3E}">
        <p14:creationId xmlns:p14="http://schemas.microsoft.com/office/powerpoint/2010/main" val="2886880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64F828F-B8DC-DC9B-AA99-F27D0B90733F}"/>
              </a:ext>
            </a:extLst>
          </p:cNvPr>
          <p:cNvSpPr>
            <a:spLocks noGrp="1"/>
          </p:cNvSpPr>
          <p:nvPr>
            <p:ph type="title"/>
          </p:nvPr>
        </p:nvSpPr>
        <p:spPr>
          <a:xfrm>
            <a:off x="160149" y="108486"/>
            <a:ext cx="11871701" cy="823595"/>
          </a:xfrm>
        </p:spPr>
        <p:txBody>
          <a:bodyPr>
            <a:normAutofit/>
          </a:bodyPr>
          <a:lstStyle/>
          <a:p>
            <a:r>
              <a:rPr lang="fr-FR"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fr-FR" sz="4000" b="1" dirty="0">
                <a:solidFill>
                  <a:srgbClr val="FF0000"/>
                </a:solidFill>
                <a:effectLst>
                  <a:outerShdw blurRad="38100" dist="38100" dir="2700000" algn="tl">
                    <a:srgbClr val="000000">
                      <a:alpha val="43137"/>
                    </a:srgbClr>
                  </a:outerShdw>
                </a:effectLst>
                <a:latin typeface="Arial Narrow" panose="020B0606020202030204" pitchFamily="34" charset="0"/>
              </a:rPr>
              <a:t>RECOMMANDATIONS :</a:t>
            </a:r>
            <a:endParaRPr lang="fr-FR" sz="4000" dirty="0">
              <a:latin typeface="Arial Narrow" panose="020B0606020202030204" pitchFamily="34" charset="0"/>
            </a:endParaRPr>
          </a:p>
        </p:txBody>
      </p:sp>
      <p:sp>
        <p:nvSpPr>
          <p:cNvPr id="5" name="Espace réservé du contenu 2">
            <a:extLst>
              <a:ext uri="{FF2B5EF4-FFF2-40B4-BE49-F238E27FC236}">
                <a16:creationId xmlns:a16="http://schemas.microsoft.com/office/drawing/2014/main" id="{1658BA76-5E31-8E90-19DD-18616B3660D0}"/>
              </a:ext>
            </a:extLst>
          </p:cNvPr>
          <p:cNvSpPr>
            <a:spLocks noGrp="1"/>
          </p:cNvSpPr>
          <p:nvPr>
            <p:ph idx="1"/>
          </p:nvPr>
        </p:nvSpPr>
        <p:spPr>
          <a:xfrm>
            <a:off x="342314" y="961508"/>
            <a:ext cx="11507372" cy="5883954"/>
          </a:xfrm>
        </p:spPr>
        <p:txBody>
          <a:bodyPr>
            <a:noAutofit/>
          </a:bodyPr>
          <a:lstStyle/>
          <a:p>
            <a:pPr marL="457200" indent="-457200" algn="just">
              <a:lnSpc>
                <a:spcPct val="100000"/>
              </a:lnSpc>
              <a:spcAft>
                <a:spcPts val="1200"/>
              </a:spcAft>
              <a:buAutoNum type="arabicPeriod"/>
            </a:pPr>
            <a:r>
              <a:rPr lang="fr-FR" sz="2300" b="1" kern="50" dirty="0">
                <a:ea typeface="Times New Roman" panose="02020603050405020304" pitchFamily="18" charset="0"/>
                <a:cs typeface="Arial" panose="020B0604020202020204" pitchFamily="34" charset="0"/>
              </a:rPr>
              <a:t>Un engagement des autorités et une reconnaissance de l’importance de l’information géographique dans le développement socio-économique du pays ;</a:t>
            </a:r>
          </a:p>
          <a:p>
            <a:pPr marL="457200" indent="-457200" algn="just">
              <a:lnSpc>
                <a:spcPct val="100000"/>
              </a:lnSpc>
              <a:spcAft>
                <a:spcPts val="1200"/>
              </a:spcAft>
              <a:buAutoNum type="arabicPeriod"/>
            </a:pPr>
            <a:r>
              <a:rPr lang="fr-FR" sz="2300" b="1" kern="50" dirty="0">
                <a:ea typeface="Times New Roman" panose="02020603050405020304" pitchFamily="18" charset="0"/>
                <a:cs typeface="Arial" panose="020B0604020202020204" pitchFamily="34" charset="0"/>
              </a:rPr>
              <a:t>La mise à disposition de fonds nécessaires pour la réalisation de cartes de base à jour et à des échelles appropriées pour la mise en œuvre des projets de développement;</a:t>
            </a:r>
          </a:p>
          <a:p>
            <a:pPr marL="457200" indent="-457200" algn="just">
              <a:lnSpc>
                <a:spcPct val="100000"/>
              </a:lnSpc>
              <a:spcAft>
                <a:spcPts val="1200"/>
              </a:spcAft>
              <a:buAutoNum type="arabicPeriod"/>
            </a:pPr>
            <a:r>
              <a:rPr lang="fr-FR" sz="2300" b="1" kern="50" dirty="0">
                <a:ea typeface="Times New Roman" panose="02020603050405020304" pitchFamily="18" charset="0"/>
                <a:cs typeface="Arial" panose="020B0604020202020204" pitchFamily="34" charset="0"/>
              </a:rPr>
              <a:t>Le renforcement des capacités du personnel de l’IGM et des acteurs de l’Information géographique;</a:t>
            </a:r>
          </a:p>
          <a:p>
            <a:pPr marL="457200" indent="-457200" algn="just">
              <a:lnSpc>
                <a:spcPct val="100000"/>
              </a:lnSpc>
              <a:spcAft>
                <a:spcPts val="1200"/>
              </a:spcAft>
              <a:buAutoNum type="arabicPeriod"/>
            </a:pPr>
            <a:r>
              <a:rPr lang="fr-FR" sz="2300" b="1" kern="50" dirty="0">
                <a:ea typeface="Times New Roman" panose="02020603050405020304" pitchFamily="18" charset="0"/>
                <a:cs typeface="Arial" panose="020B0604020202020204" pitchFamily="34" charset="0"/>
              </a:rPr>
              <a:t>Une plus étroite collaboration entre les structures chargées de la cartographie du territoire, de la statistique nationale et  des cellules de planification et de statistique des départements ministériels ;</a:t>
            </a:r>
          </a:p>
          <a:p>
            <a:pPr marL="457200" indent="-457200" algn="just">
              <a:lnSpc>
                <a:spcPct val="100000"/>
              </a:lnSpc>
              <a:spcAft>
                <a:spcPts val="1200"/>
              </a:spcAft>
              <a:buAutoNum type="arabicPeriod"/>
            </a:pPr>
            <a:r>
              <a:rPr lang="fr-FR" sz="2300" b="1" kern="50" dirty="0">
                <a:ea typeface="Times New Roman" panose="02020603050405020304" pitchFamily="18" charset="0"/>
                <a:cs typeface="Arial" panose="020B0604020202020204" pitchFamily="34" charset="0"/>
              </a:rPr>
              <a:t>Un renforcement de la coopération multilatérale en matière de production et de gestion  des données et informations géospatiales et </a:t>
            </a:r>
            <a:r>
              <a:rPr lang="fr-FR" sz="2300" b="1" kern="50" dirty="0" err="1">
                <a:ea typeface="Times New Roman" panose="02020603050405020304" pitchFamily="18" charset="0"/>
                <a:cs typeface="Arial" panose="020B0604020202020204" pitchFamily="34" charset="0"/>
              </a:rPr>
              <a:t>statisques</a:t>
            </a:r>
            <a:r>
              <a:rPr lang="fr-FR" sz="2300" b="1" kern="50" dirty="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2110192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87A1C-0360-47BD-937A-ED81FA4260CF}"/>
              </a:ext>
            </a:extLst>
          </p:cNvPr>
          <p:cNvSpPr>
            <a:spLocks noGrp="1"/>
          </p:cNvSpPr>
          <p:nvPr>
            <p:ph idx="4294967295"/>
          </p:nvPr>
        </p:nvSpPr>
        <p:spPr>
          <a:xfrm>
            <a:off x="0" y="-13447"/>
            <a:ext cx="12192000" cy="6858000"/>
          </a:xfrm>
          <a:gradFill flip="none" rotWithShape="1">
            <a:gsLst>
              <a:gs pos="0">
                <a:srgbClr val="5E9EFF"/>
              </a:gs>
              <a:gs pos="39999">
                <a:srgbClr val="85C2FF"/>
              </a:gs>
              <a:gs pos="70000">
                <a:srgbClr val="C4D6EB"/>
              </a:gs>
              <a:gs pos="100000">
                <a:srgbClr val="FFEBFA"/>
              </a:gs>
            </a:gsLst>
            <a:lin ang="16200000" scaled="1"/>
            <a:tileRect/>
          </a:gradFill>
        </p:spPr>
        <p:txBody>
          <a:bodyPr>
            <a:normAutofit/>
          </a:bodyPr>
          <a:lstStyle/>
          <a:p>
            <a:pPr eaLnBrk="1" hangingPunct="1">
              <a:buFontTx/>
              <a:buNone/>
              <a:defRPr/>
            </a:pPr>
            <a:endParaRPr lang="en-US" dirty="0"/>
          </a:p>
          <a:p>
            <a:pPr eaLnBrk="1" hangingPunct="1">
              <a:buFontTx/>
              <a:buNone/>
              <a:defRPr/>
            </a:pPr>
            <a:endParaRPr lang="en-US" dirty="0">
              <a:effectLst>
                <a:outerShdw blurRad="38100" dist="38100" dir="2700000" algn="tl">
                  <a:srgbClr val="FFFFFF"/>
                </a:outerShdw>
              </a:effectLst>
            </a:endParaRPr>
          </a:p>
          <a:p>
            <a:pPr algn="ctr" eaLnBrk="1" hangingPunct="1">
              <a:buFontTx/>
              <a:buNone/>
              <a:defRPr/>
            </a:pPr>
            <a:endParaRPr lang="en-US" sz="4400" b="1" i="1" dirty="0">
              <a:effectLst>
                <a:outerShdw blurRad="38100" dist="38100" dir="2700000" algn="tl">
                  <a:srgbClr val="FFFFFF"/>
                </a:outerShdw>
              </a:effectLst>
              <a:latin typeface="Bauhaus 93" panose="04030905020B02020C02" pitchFamily="82" charset="0"/>
            </a:endParaRPr>
          </a:p>
          <a:p>
            <a:pPr algn="ctr" eaLnBrk="1" hangingPunct="1">
              <a:buFontTx/>
              <a:buNone/>
              <a:defRPr/>
            </a:pPr>
            <a:r>
              <a:rPr lang="en-US" sz="4400" b="1" i="1" dirty="0">
                <a:effectLst>
                  <a:outerShdw blurRad="38100" dist="38100" dir="2700000" algn="tl">
                    <a:srgbClr val="FFFFFF"/>
                  </a:outerShdw>
                </a:effectLst>
                <a:latin typeface="Bauhaus 93" panose="04030905020B02020C02" pitchFamily="82" charset="0"/>
              </a:rPr>
              <a:t>    JE VOUS REMERCIE DE VOTRE  ATTENTION</a:t>
            </a:r>
          </a:p>
        </p:txBody>
      </p:sp>
      <p:pic>
        <p:nvPicPr>
          <p:cNvPr id="2" name="Picture 10" descr="PE01561_">
            <a:extLst>
              <a:ext uri="{FF2B5EF4-FFF2-40B4-BE49-F238E27FC236}">
                <a16:creationId xmlns:a16="http://schemas.microsoft.com/office/drawing/2014/main" id="{2EE9BD74-FD4F-2F0A-78D6-C52B59F40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497" y="2635624"/>
            <a:ext cx="37909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85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 0  L 0 0.33302  E" pathEditMode="relative" ptsTypes="">
                                      <p:cBhvr>
                                        <p:cTn id="18" dur="2000" fill="hold"/>
                                        <p:tgtEl>
                                          <p:spTgt spid="2"/>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EEC85F-1DDF-2B64-3A57-30B0267529C9}"/>
              </a:ext>
            </a:extLst>
          </p:cNvPr>
          <p:cNvSpPr>
            <a:spLocks noGrp="1"/>
          </p:cNvSpPr>
          <p:nvPr>
            <p:ph type="title"/>
          </p:nvPr>
        </p:nvSpPr>
        <p:spPr>
          <a:xfrm>
            <a:off x="838200" y="2273935"/>
            <a:ext cx="10515600" cy="1910607"/>
          </a:xfrm>
          <a:ln w="114300" cmpd="tri">
            <a:solidFill>
              <a:srgbClr val="0070C0"/>
            </a:solidFill>
          </a:ln>
        </p:spPr>
        <p:txBody>
          <a:bodyPr>
            <a:normAutofit/>
          </a:bodyPr>
          <a:lstStyle/>
          <a:p>
            <a:pPr algn="ctr"/>
            <a:r>
              <a:rPr lang="fr-FR" sz="5400" b="1" dirty="0">
                <a:solidFill>
                  <a:srgbClr val="FF0000"/>
                </a:solidFill>
                <a:effectLst>
                  <a:outerShdw blurRad="38100" dist="38100" dir="2700000" algn="tl">
                    <a:srgbClr val="000000">
                      <a:alpha val="43137"/>
                    </a:srgbClr>
                  </a:outerShdw>
                </a:effectLst>
                <a:latin typeface="Arial Rounded MT Bold" panose="020F0704030504030204" pitchFamily="34" charset="0"/>
              </a:rPr>
              <a:t>TRAVAUX REALISES – ETUDES DE CAS</a:t>
            </a:r>
          </a:p>
        </p:txBody>
      </p:sp>
      <p:sp>
        <p:nvSpPr>
          <p:cNvPr id="3" name="Content Placeholder 2">
            <a:extLst>
              <a:ext uri="{FF2B5EF4-FFF2-40B4-BE49-F238E27FC236}">
                <a16:creationId xmlns:a16="http://schemas.microsoft.com/office/drawing/2014/main" id="{467BBA0F-193F-80E2-4F2D-1518F642B3EE}"/>
              </a:ext>
            </a:extLst>
          </p:cNvPr>
          <p:cNvSpPr txBox="1">
            <a:spLocks/>
          </p:cNvSpPr>
          <p:nvPr/>
        </p:nvSpPr>
        <p:spPr>
          <a:xfrm>
            <a:off x="0" y="0"/>
            <a:ext cx="12192000" cy="6858000"/>
          </a:xfrm>
          <a:prstGeom prst="rect">
            <a:avLst/>
          </a:prstGeom>
          <a:gradFill>
            <a:gsLst>
              <a:gs pos="0">
                <a:srgbClr val="5E9EFF"/>
              </a:gs>
              <a:gs pos="39999">
                <a:srgbClr val="85C2FF"/>
              </a:gs>
              <a:gs pos="70000">
                <a:srgbClr val="C4D6EB"/>
              </a:gs>
              <a:gs pos="100000">
                <a:srgbClr val="FFEBFA"/>
              </a:gs>
            </a:gsLst>
            <a:lin ang="5400000" scaled="0"/>
          </a:gra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defRPr/>
            </a:pPr>
            <a:endParaRPr lang="en-US" dirty="0"/>
          </a:p>
          <a:p>
            <a:pPr>
              <a:buFontTx/>
              <a:buNone/>
              <a:defRPr/>
            </a:pPr>
            <a:endParaRPr lang="en-US" dirty="0">
              <a:effectLst>
                <a:outerShdw blurRad="38100" dist="38100" dir="2700000" algn="tl">
                  <a:srgbClr val="FFFFFF"/>
                </a:outerShdw>
              </a:effectLst>
            </a:endParaRPr>
          </a:p>
          <a:p>
            <a:pPr algn="ctr">
              <a:buFontTx/>
              <a:buNone/>
              <a:defRPr/>
            </a:pPr>
            <a:endParaRPr lang="en-US" sz="4400" b="1" i="1" dirty="0">
              <a:effectLst>
                <a:outerShdw blurRad="38100" dist="38100" dir="2700000" algn="tl">
                  <a:srgbClr val="FFFFFF"/>
                </a:outerShdw>
              </a:effectLst>
              <a:latin typeface="Bauhaus 93" panose="04030905020B02020C02" pitchFamily="82" charset="0"/>
            </a:endParaRPr>
          </a:p>
          <a:p>
            <a:pPr algn="ctr">
              <a:buFontTx/>
              <a:buNone/>
              <a:defRPr/>
            </a:pPr>
            <a:endParaRPr lang="en-US" sz="4400" b="1" i="1" dirty="0">
              <a:effectLst>
                <a:outerShdw blurRad="38100" dist="38100" dir="2700000" algn="tl">
                  <a:srgbClr val="FFFFFF"/>
                </a:outerShdw>
              </a:effectLst>
              <a:latin typeface="Bauhaus 93" panose="04030905020B02020C02" pitchFamily="82" charset="0"/>
            </a:endParaRPr>
          </a:p>
        </p:txBody>
      </p:sp>
      <p:sp>
        <p:nvSpPr>
          <p:cNvPr id="4" name="Titre 1">
            <a:extLst>
              <a:ext uri="{FF2B5EF4-FFF2-40B4-BE49-F238E27FC236}">
                <a16:creationId xmlns:a16="http://schemas.microsoft.com/office/drawing/2014/main" id="{95389A8B-5286-596B-CF7A-AA84DFDC8B25}"/>
              </a:ext>
            </a:extLst>
          </p:cNvPr>
          <p:cNvSpPr txBox="1">
            <a:spLocks/>
          </p:cNvSpPr>
          <p:nvPr/>
        </p:nvSpPr>
        <p:spPr>
          <a:xfrm>
            <a:off x="838200" y="2273935"/>
            <a:ext cx="10515600" cy="1325563"/>
          </a:xfrm>
          <a:prstGeom prst="rect">
            <a:avLst/>
          </a:prstGeom>
          <a:solidFill>
            <a:schemeClr val="bg1"/>
          </a:solidFill>
          <a:ln w="114300" cmpd="tri">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5400" b="1" dirty="0">
                <a:solidFill>
                  <a:srgbClr val="FF0000"/>
                </a:solidFill>
                <a:effectLst>
                  <a:outerShdw blurRad="38100" dist="38100" dir="2700000" algn="tl">
                    <a:srgbClr val="000000">
                      <a:alpha val="43137"/>
                    </a:srgbClr>
                  </a:outerShdw>
                </a:effectLst>
                <a:latin typeface="Arial Rounded MT Bold" panose="020F0704030504030204" pitchFamily="34" charset="0"/>
              </a:rPr>
              <a:t>INTRODUCTION</a:t>
            </a:r>
          </a:p>
        </p:txBody>
      </p:sp>
    </p:spTree>
    <p:extLst>
      <p:ext uri="{BB962C8B-B14F-4D97-AF65-F5344CB8AC3E}">
        <p14:creationId xmlns:p14="http://schemas.microsoft.com/office/powerpoint/2010/main" val="3362410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E726F2E-95CB-C000-7E7D-75305CC05CD6}"/>
              </a:ext>
            </a:extLst>
          </p:cNvPr>
          <p:cNvPicPr>
            <a:picLocks noChangeAspect="1"/>
          </p:cNvPicPr>
          <p:nvPr/>
        </p:nvPicPr>
        <p:blipFill>
          <a:blip r:embed="rId2">
            <a:extLst>
              <a:ext uri="{BEBA8EAE-BF5A-486C-A8C5-ECC9F3942E4B}">
                <a14:imgProps xmlns:a14="http://schemas.microsoft.com/office/drawing/2010/main">
                  <a14:imgLayer r:embed="rId3">
                    <a14:imgEffect>
                      <a14:saturation sat="92000"/>
                    </a14:imgEffect>
                    <a14:imgEffect>
                      <a14:brightnessContrast bright="10000"/>
                    </a14:imgEffect>
                  </a14:imgLayer>
                </a14:imgProps>
              </a:ext>
            </a:extLst>
          </a:blip>
          <a:stretch>
            <a:fillRect/>
          </a:stretch>
        </p:blipFill>
        <p:spPr>
          <a:xfrm>
            <a:off x="1950755" y="-74022"/>
            <a:ext cx="8583860" cy="7065918"/>
          </a:xfrm>
          <a:prstGeom prst="rect">
            <a:avLst/>
          </a:prstGeom>
        </p:spPr>
      </p:pic>
      <p:sp>
        <p:nvSpPr>
          <p:cNvPr id="2" name="Titre 1">
            <a:extLst>
              <a:ext uri="{FF2B5EF4-FFF2-40B4-BE49-F238E27FC236}">
                <a16:creationId xmlns:a16="http://schemas.microsoft.com/office/drawing/2014/main" id="{C7793EB4-B73B-9445-89E3-1438B4531B12}"/>
              </a:ext>
            </a:extLst>
          </p:cNvPr>
          <p:cNvSpPr>
            <a:spLocks noGrp="1"/>
          </p:cNvSpPr>
          <p:nvPr>
            <p:ph type="title"/>
          </p:nvPr>
        </p:nvSpPr>
        <p:spPr>
          <a:xfrm>
            <a:off x="800686" y="13926"/>
            <a:ext cx="10515600" cy="823595"/>
          </a:xfrm>
        </p:spPr>
        <p:txBody>
          <a:bodyPr/>
          <a:lstStyle/>
          <a:p>
            <a:r>
              <a:rPr lang="fr-FR"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fr-FR" sz="3500" b="1" dirty="0">
                <a:solidFill>
                  <a:srgbClr val="FF0000"/>
                </a:solidFill>
                <a:effectLst>
                  <a:outerShdw blurRad="38100" dist="38100" dir="2700000" algn="tl">
                    <a:srgbClr val="000000">
                      <a:alpha val="43137"/>
                    </a:srgbClr>
                  </a:outerShdw>
                </a:effectLst>
                <a:latin typeface="Arial Narrow" panose="020B0606020202030204" pitchFamily="34" charset="0"/>
              </a:rPr>
              <a:t>ENJEUX ET DÉFIS</a:t>
            </a:r>
            <a:endParaRPr lang="fr-FR" sz="3500" dirty="0">
              <a:latin typeface="Arial Narrow" panose="020B0606020202030204" pitchFamily="34" charset="0"/>
            </a:endParaRPr>
          </a:p>
        </p:txBody>
      </p:sp>
      <p:sp>
        <p:nvSpPr>
          <p:cNvPr id="3" name="Espace réservé du contenu 2">
            <a:extLst>
              <a:ext uri="{FF2B5EF4-FFF2-40B4-BE49-F238E27FC236}">
                <a16:creationId xmlns:a16="http://schemas.microsoft.com/office/drawing/2014/main" id="{EB143EE9-2345-73FE-DD6D-2D59BE80FFE4}"/>
              </a:ext>
            </a:extLst>
          </p:cNvPr>
          <p:cNvSpPr>
            <a:spLocks noGrp="1"/>
          </p:cNvSpPr>
          <p:nvPr>
            <p:ph idx="1"/>
          </p:nvPr>
        </p:nvSpPr>
        <p:spPr>
          <a:xfrm>
            <a:off x="342313" y="837521"/>
            <a:ext cx="11715367" cy="5883954"/>
          </a:xfrm>
        </p:spPr>
        <p:txBody>
          <a:bodyPr>
            <a:noAutofit/>
          </a:bodyPr>
          <a:lstStyle/>
          <a:p>
            <a:pPr algn="just">
              <a:lnSpc>
                <a:spcPct val="100000"/>
              </a:lnSpc>
              <a:spcAft>
                <a:spcPts val="1200"/>
              </a:spcAft>
            </a:pPr>
            <a:r>
              <a:rPr lang="fr-FR" sz="2100" b="1" kern="50" dirty="0">
                <a:effectLst/>
                <a:latin typeface="Arial" panose="020B0604020202020204" pitchFamily="34" charset="0"/>
                <a:ea typeface="Times New Roman" panose="02020603050405020304" pitchFamily="18" charset="0"/>
                <a:cs typeface="Arial" panose="020B0604020202020204" pitchFamily="34" charset="0"/>
              </a:rPr>
              <a:t>Le Mali est un pays enclavé en Afrique de l’Ouest avec une superficie d’environ </a:t>
            </a:r>
            <a:r>
              <a:rPr lang="fr-FR" sz="2100" b="1" kern="50"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1 241 238 km² </a:t>
            </a:r>
            <a:r>
              <a:rPr lang="fr-FR" sz="2100" b="1" kern="50" dirty="0">
                <a:effectLst/>
                <a:latin typeface="Arial" panose="020B0604020202020204" pitchFamily="34" charset="0"/>
                <a:ea typeface="Times New Roman" panose="02020603050405020304" pitchFamily="18" charset="0"/>
                <a:cs typeface="Arial" panose="020B0604020202020204" pitchFamily="34" charset="0"/>
              </a:rPr>
              <a:t>dont les 2/3 sont occupés par le désert du Sahara et une population d’environ </a:t>
            </a:r>
            <a:r>
              <a:rPr lang="fr-FR" sz="2100" b="1" kern="50"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22 000 000 d’</a:t>
            </a:r>
            <a:r>
              <a:rPr lang="fr-FR" sz="2100" b="1" kern="50" dirty="0" err="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hts</a:t>
            </a:r>
            <a:r>
              <a:rPr lang="fr-FR" sz="2100" b="1" kern="50" dirty="0">
                <a:effectLst/>
                <a:latin typeface="Arial" panose="020B0604020202020204" pitchFamily="34" charset="0"/>
                <a:ea typeface="Times New Roman" panose="02020603050405020304" pitchFamily="18" charset="0"/>
                <a:cs typeface="Arial" panose="020B0604020202020204" pitchFamily="34" charset="0"/>
              </a:rPr>
              <a:t>. Il s’étend d’Est en Ouest </a:t>
            </a:r>
            <a:r>
              <a:rPr lang="fr-FR" sz="2100" b="1" kern="5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sur 1 800km</a:t>
            </a:r>
            <a:r>
              <a:rPr lang="fr-FR" sz="2100" b="1" kern="50" dirty="0">
                <a:effectLst/>
                <a:latin typeface="Arial" panose="020B0604020202020204" pitchFamily="34" charset="0"/>
                <a:ea typeface="Times New Roman" panose="02020603050405020304" pitchFamily="18" charset="0"/>
                <a:cs typeface="Arial" panose="020B0604020202020204" pitchFamily="34" charset="0"/>
              </a:rPr>
              <a:t> environ entre les </a:t>
            </a:r>
            <a:r>
              <a:rPr lang="fr-FR" sz="2100" b="1" kern="50"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longitudes 4°30’ Est </a:t>
            </a:r>
            <a:r>
              <a:rPr lang="fr-FR" sz="2100" b="1" kern="50" dirty="0">
                <a:effectLst/>
                <a:latin typeface="Arial" panose="020B0604020202020204" pitchFamily="34" charset="0"/>
                <a:ea typeface="Times New Roman" panose="02020603050405020304" pitchFamily="18" charset="0"/>
                <a:cs typeface="Arial" panose="020B0604020202020204" pitchFamily="34" charset="0"/>
              </a:rPr>
              <a:t>et </a:t>
            </a:r>
            <a:r>
              <a:rPr lang="fr-FR" sz="2100" b="1" kern="50"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12° 30’ Ouest,</a:t>
            </a:r>
            <a:r>
              <a:rPr lang="fr-FR" sz="2100" b="1" kern="50" dirty="0">
                <a:effectLst/>
                <a:latin typeface="Arial" panose="020B0604020202020204" pitchFamily="34" charset="0"/>
                <a:ea typeface="Times New Roman" panose="02020603050405020304" pitchFamily="18" charset="0"/>
                <a:cs typeface="Arial" panose="020B0604020202020204" pitchFamily="34" charset="0"/>
              </a:rPr>
              <a:t> et du </a:t>
            </a:r>
            <a:r>
              <a:rPr lang="fr-FR" sz="2100" b="1" kern="50"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Sud au Nord </a:t>
            </a:r>
            <a:r>
              <a:rPr lang="fr-FR" sz="2100" b="1" kern="5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sur 1 500km</a:t>
            </a:r>
            <a:r>
              <a:rPr lang="fr-FR" sz="2100" b="1" kern="50" dirty="0">
                <a:effectLst/>
                <a:latin typeface="Arial" panose="020B0604020202020204" pitchFamily="34" charset="0"/>
                <a:ea typeface="Times New Roman" panose="02020603050405020304" pitchFamily="18" charset="0"/>
                <a:cs typeface="Arial" panose="020B0604020202020204" pitchFamily="34" charset="0"/>
              </a:rPr>
              <a:t> environ entre les </a:t>
            </a:r>
            <a:r>
              <a:rPr lang="fr-FR" sz="2100" b="1" kern="50"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latitudes 10°N et 25°N</a:t>
            </a:r>
            <a:r>
              <a:rPr lang="fr-FR" sz="2100" b="1" kern="5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00000"/>
              </a:lnSpc>
            </a:pPr>
            <a:r>
              <a:rPr lang="fr-FR" sz="2100" b="1" kern="50" dirty="0">
                <a:effectLst/>
                <a:latin typeface="Arial" panose="020B0604020202020204" pitchFamily="34" charset="0"/>
                <a:ea typeface="Times New Roman" panose="02020603050405020304" pitchFamily="18" charset="0"/>
                <a:cs typeface="Arial" panose="020B0604020202020204" pitchFamily="34" charset="0"/>
              </a:rPr>
              <a:t>Ce vaste territoire dont l’étendue et les ressources restent à explorer avec le maximum de précision dispose encore d’une couverture </a:t>
            </a:r>
            <a:r>
              <a:rPr lang="fr-FR" sz="2100" b="1" kern="5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cartographique de base à l’échelle 1 :200 000.</a:t>
            </a:r>
            <a:r>
              <a:rPr lang="fr-FR" sz="2100" b="1" kern="50" dirty="0">
                <a:effectLst/>
                <a:latin typeface="Arial" panose="020B0604020202020204" pitchFamily="34" charset="0"/>
                <a:ea typeface="Times New Roman" panose="02020603050405020304" pitchFamily="18" charset="0"/>
                <a:cs typeface="Arial" panose="020B0604020202020204" pitchFamily="34" charset="0"/>
              </a:rPr>
              <a:t> Cette cartographie a été initialement réalisée dans les années 1960 et a fait l’objet d’une réfection en 2016. Cette cartographie reste toutefois insuffisante pour la mise en œuvre de certains projets de développement. </a:t>
            </a:r>
          </a:p>
          <a:p>
            <a:pPr>
              <a:lnSpc>
                <a:spcPct val="100000"/>
              </a:lnSpc>
            </a:pPr>
            <a:r>
              <a:rPr lang="fr-FR" sz="2100" b="1" kern="50" dirty="0">
                <a:effectLst/>
                <a:latin typeface="Arial" panose="020B0604020202020204" pitchFamily="34" charset="0"/>
                <a:ea typeface="Times New Roman" panose="02020603050405020304" pitchFamily="18" charset="0"/>
                <a:cs typeface="Arial" panose="020B0604020202020204" pitchFamily="34" charset="0"/>
              </a:rPr>
              <a:t>Un cadre de concertation entre les acteurs producteurs et utilisateurs d’information géographique a été créé pour assurer la disponibilité de données et informations géographiques fiables pour une meilleure prise en charge des défis majeurs auxquels le pays fait face. La Politique Nationale de l’Information Géographique, élaboré par le Comité National de l’Information Géographique a privilégié une synergie d’action entre producteurs de données statistiques et d’informations géographiques  de base produites par l’Institut Géographique du Mali.</a:t>
            </a:r>
            <a:endParaRPr lang="fr-FR" sz="2100" b="1"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2D28C64F-0D1A-FB06-1BE5-790653CEE1BC}"/>
              </a:ext>
            </a:extLst>
          </p:cNvPr>
          <p:cNvSpPr>
            <a:spLocks noGrp="1"/>
          </p:cNvSpPr>
          <p:nvPr>
            <p:ph type="dt" sz="half" idx="10"/>
          </p:nvPr>
        </p:nvSpPr>
        <p:spPr/>
        <p:txBody>
          <a:bodyPr/>
          <a:lstStyle/>
          <a:p>
            <a:fld id="{C592928B-94BA-475A-A454-1CCFD6824133}" type="datetime1">
              <a:rPr lang="fr-FR" smtClean="0"/>
              <a:t>15/08/2023</a:t>
            </a:fld>
            <a:endParaRPr lang="fr-FR" dirty="0"/>
          </a:p>
        </p:txBody>
      </p:sp>
    </p:spTree>
    <p:extLst>
      <p:ext uri="{BB962C8B-B14F-4D97-AF65-F5344CB8AC3E}">
        <p14:creationId xmlns:p14="http://schemas.microsoft.com/office/powerpoint/2010/main" val="3401892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DA4938CD-68D9-A681-E1CE-6714533078A9}"/>
              </a:ext>
            </a:extLst>
          </p:cNvPr>
          <p:cNvPicPr>
            <a:picLocks noChangeAspect="1"/>
          </p:cNvPicPr>
          <p:nvPr/>
        </p:nvPicPr>
        <p:blipFill>
          <a:blip r:embed="rId2"/>
          <a:stretch>
            <a:fillRect/>
          </a:stretch>
        </p:blipFill>
        <p:spPr>
          <a:xfrm>
            <a:off x="0" y="-28411"/>
            <a:ext cx="12662630" cy="8200861"/>
          </a:xfrm>
          <a:prstGeom prst="rect">
            <a:avLst/>
          </a:prstGeom>
        </p:spPr>
      </p:pic>
      <p:sp useBgFill="1">
        <p:nvSpPr>
          <p:cNvPr id="14" name="ZoneTexte 13">
            <a:extLst>
              <a:ext uri="{FF2B5EF4-FFF2-40B4-BE49-F238E27FC236}">
                <a16:creationId xmlns:a16="http://schemas.microsoft.com/office/drawing/2014/main" id="{905D08A1-2233-2E3F-3EAC-8ACE6110F886}"/>
              </a:ext>
            </a:extLst>
          </p:cNvPr>
          <p:cNvSpPr txBox="1"/>
          <p:nvPr/>
        </p:nvSpPr>
        <p:spPr>
          <a:xfrm>
            <a:off x="614491" y="495300"/>
            <a:ext cx="10720259" cy="600164"/>
          </a:xfrm>
          <a:prstGeom prst="rect">
            <a:avLst/>
          </a:prstGeom>
        </p:spPr>
        <p:txBody>
          <a:bodyPr wrap="square" rtlCol="0">
            <a:spAutoFit/>
          </a:bodyPr>
          <a:lstStyle/>
          <a:p>
            <a:pPr algn="ctr"/>
            <a:r>
              <a:rPr lang="fr-FR" sz="3300" b="1" dirty="0">
                <a:effectLst>
                  <a:outerShdw blurRad="38100" dist="38100" dir="2700000" algn="tl">
                    <a:srgbClr val="000000">
                      <a:alpha val="43137"/>
                    </a:srgbClr>
                  </a:outerShdw>
                </a:effectLst>
                <a:latin typeface="Arial Rounded MT Bold" panose="020F0704030504030204" pitchFamily="34" charset="0"/>
              </a:rPr>
              <a:t>SITUATION DU MALI EN AFRIQUE DE L’OUEST</a:t>
            </a:r>
          </a:p>
        </p:txBody>
      </p:sp>
    </p:spTree>
    <p:extLst>
      <p:ext uri="{BB962C8B-B14F-4D97-AF65-F5344CB8AC3E}">
        <p14:creationId xmlns:p14="http://schemas.microsoft.com/office/powerpoint/2010/main" val="555610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EEC85F-1DDF-2B64-3A57-30B0267529C9}"/>
              </a:ext>
            </a:extLst>
          </p:cNvPr>
          <p:cNvSpPr>
            <a:spLocks noGrp="1"/>
          </p:cNvSpPr>
          <p:nvPr>
            <p:ph type="title"/>
          </p:nvPr>
        </p:nvSpPr>
        <p:spPr>
          <a:xfrm>
            <a:off x="838200" y="2273935"/>
            <a:ext cx="10515600" cy="1910607"/>
          </a:xfrm>
          <a:ln w="114300" cmpd="tri">
            <a:solidFill>
              <a:srgbClr val="0070C0"/>
            </a:solidFill>
          </a:ln>
        </p:spPr>
        <p:txBody>
          <a:bodyPr>
            <a:normAutofit/>
          </a:bodyPr>
          <a:lstStyle/>
          <a:p>
            <a:pPr algn="ctr"/>
            <a:r>
              <a:rPr lang="fr-FR" sz="5400" b="1" dirty="0">
                <a:solidFill>
                  <a:srgbClr val="FF0000"/>
                </a:solidFill>
                <a:effectLst>
                  <a:outerShdw blurRad="38100" dist="38100" dir="2700000" algn="tl">
                    <a:srgbClr val="000000">
                      <a:alpha val="43137"/>
                    </a:srgbClr>
                  </a:outerShdw>
                </a:effectLst>
                <a:latin typeface="Arial Rounded MT Bold" panose="020F0704030504030204" pitchFamily="34" charset="0"/>
              </a:rPr>
              <a:t>TRAVAUX REALISES – ETUDES DE CAS</a:t>
            </a:r>
          </a:p>
        </p:txBody>
      </p:sp>
      <p:sp>
        <p:nvSpPr>
          <p:cNvPr id="3" name="Content Placeholder 2">
            <a:extLst>
              <a:ext uri="{FF2B5EF4-FFF2-40B4-BE49-F238E27FC236}">
                <a16:creationId xmlns:a16="http://schemas.microsoft.com/office/drawing/2014/main" id="{467BBA0F-193F-80E2-4F2D-1518F642B3EE}"/>
              </a:ext>
            </a:extLst>
          </p:cNvPr>
          <p:cNvSpPr txBox="1">
            <a:spLocks/>
          </p:cNvSpPr>
          <p:nvPr/>
        </p:nvSpPr>
        <p:spPr>
          <a:xfrm>
            <a:off x="0" y="-13447"/>
            <a:ext cx="12192000" cy="6858000"/>
          </a:xfrm>
          <a:prstGeom prst="rect">
            <a:avLst/>
          </a:prstGeom>
          <a:gradFill>
            <a:gsLst>
              <a:gs pos="0">
                <a:srgbClr val="5E9EFF"/>
              </a:gs>
              <a:gs pos="39999">
                <a:srgbClr val="85C2FF"/>
              </a:gs>
              <a:gs pos="70000">
                <a:srgbClr val="C4D6EB"/>
              </a:gs>
              <a:gs pos="100000">
                <a:srgbClr val="FFEBFA"/>
              </a:gs>
            </a:gsLst>
            <a:lin ang="5400000" scaled="0"/>
          </a:gra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defRPr/>
            </a:pPr>
            <a:endParaRPr lang="en-US" dirty="0"/>
          </a:p>
          <a:p>
            <a:pPr>
              <a:buFontTx/>
              <a:buNone/>
              <a:defRPr/>
            </a:pPr>
            <a:endParaRPr lang="en-US" dirty="0">
              <a:effectLst>
                <a:outerShdw blurRad="38100" dist="38100" dir="2700000" algn="tl">
                  <a:srgbClr val="FFFFFF"/>
                </a:outerShdw>
              </a:effectLst>
            </a:endParaRPr>
          </a:p>
          <a:p>
            <a:pPr algn="ctr">
              <a:buFontTx/>
              <a:buNone/>
              <a:defRPr/>
            </a:pPr>
            <a:endParaRPr lang="en-US" sz="4400" b="1" i="1" dirty="0">
              <a:effectLst>
                <a:outerShdw blurRad="38100" dist="38100" dir="2700000" algn="tl">
                  <a:srgbClr val="FFFFFF"/>
                </a:outerShdw>
              </a:effectLst>
              <a:latin typeface="Bauhaus 93" panose="04030905020B02020C02" pitchFamily="82" charset="0"/>
            </a:endParaRPr>
          </a:p>
          <a:p>
            <a:pPr algn="ctr">
              <a:buFontTx/>
              <a:buNone/>
              <a:defRPr/>
            </a:pPr>
            <a:endParaRPr lang="en-US" sz="4400" b="1" i="1" dirty="0">
              <a:effectLst>
                <a:outerShdw blurRad="38100" dist="38100" dir="2700000" algn="tl">
                  <a:srgbClr val="FFFFFF"/>
                </a:outerShdw>
              </a:effectLst>
              <a:latin typeface="Bauhaus 93" panose="04030905020B02020C02" pitchFamily="82" charset="0"/>
            </a:endParaRPr>
          </a:p>
        </p:txBody>
      </p:sp>
      <p:sp>
        <p:nvSpPr>
          <p:cNvPr id="4" name="Titre 1">
            <a:extLst>
              <a:ext uri="{FF2B5EF4-FFF2-40B4-BE49-F238E27FC236}">
                <a16:creationId xmlns:a16="http://schemas.microsoft.com/office/drawing/2014/main" id="{95389A8B-5286-596B-CF7A-AA84DFDC8B25}"/>
              </a:ext>
            </a:extLst>
          </p:cNvPr>
          <p:cNvSpPr txBox="1">
            <a:spLocks/>
          </p:cNvSpPr>
          <p:nvPr/>
        </p:nvSpPr>
        <p:spPr>
          <a:xfrm>
            <a:off x="838200" y="2273935"/>
            <a:ext cx="10515600" cy="1325563"/>
          </a:xfrm>
          <a:prstGeom prst="rect">
            <a:avLst/>
          </a:prstGeom>
          <a:solidFill>
            <a:schemeClr val="bg1"/>
          </a:solidFill>
          <a:ln w="114300" cmpd="tri">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5400" b="1">
                <a:solidFill>
                  <a:srgbClr val="FF0000"/>
                </a:solidFill>
                <a:effectLst>
                  <a:outerShdw blurRad="38100" dist="38100" dir="2700000" algn="tl">
                    <a:srgbClr val="000000">
                      <a:alpha val="43137"/>
                    </a:srgbClr>
                  </a:outerShdw>
                </a:effectLst>
                <a:latin typeface="Arial Rounded MT Bold" panose="020F0704030504030204" pitchFamily="34" charset="0"/>
              </a:rPr>
              <a:t>ETAT DE LA QUESTION</a:t>
            </a:r>
            <a:endParaRPr lang="fr-FR" sz="5400" b="1" dirty="0">
              <a:solidFill>
                <a:srgbClr val="FF0000"/>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551998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64F828F-B8DC-DC9B-AA99-F27D0B90733F}"/>
              </a:ext>
            </a:extLst>
          </p:cNvPr>
          <p:cNvSpPr>
            <a:spLocks noGrp="1"/>
          </p:cNvSpPr>
          <p:nvPr>
            <p:ph type="title"/>
          </p:nvPr>
        </p:nvSpPr>
        <p:spPr>
          <a:xfrm>
            <a:off x="160149" y="108486"/>
            <a:ext cx="11871701" cy="823595"/>
          </a:xfrm>
        </p:spPr>
        <p:txBody>
          <a:bodyPr>
            <a:normAutofit fontScale="90000"/>
          </a:bodyPr>
          <a:lstStyle/>
          <a:p>
            <a:r>
              <a:rPr lang="fr-FR"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fr-FR" sz="3700" b="1" dirty="0">
                <a:solidFill>
                  <a:srgbClr val="FF0000"/>
                </a:solidFill>
                <a:effectLst>
                  <a:outerShdw blurRad="38100" dist="38100" dir="2700000" algn="tl">
                    <a:srgbClr val="000000">
                      <a:alpha val="43137"/>
                    </a:srgbClr>
                  </a:outerShdw>
                </a:effectLst>
                <a:latin typeface="Arial Narrow" panose="020B0606020202030204" pitchFamily="34" charset="0"/>
              </a:rPr>
              <a:t>LA POLITIQUE NATIONALE DE L’INFORMATION GEOGRAPHIQUE</a:t>
            </a:r>
            <a:endParaRPr lang="fr-FR" sz="3700" dirty="0">
              <a:latin typeface="Arial Narrow" panose="020B0606020202030204" pitchFamily="34" charset="0"/>
            </a:endParaRPr>
          </a:p>
        </p:txBody>
      </p:sp>
      <p:sp>
        <p:nvSpPr>
          <p:cNvPr id="5" name="Espace réservé du contenu 2">
            <a:extLst>
              <a:ext uri="{FF2B5EF4-FFF2-40B4-BE49-F238E27FC236}">
                <a16:creationId xmlns:a16="http://schemas.microsoft.com/office/drawing/2014/main" id="{1658BA76-5E31-8E90-19DD-18616B3660D0}"/>
              </a:ext>
            </a:extLst>
          </p:cNvPr>
          <p:cNvSpPr>
            <a:spLocks noGrp="1"/>
          </p:cNvSpPr>
          <p:nvPr>
            <p:ph idx="1"/>
          </p:nvPr>
        </p:nvSpPr>
        <p:spPr>
          <a:xfrm>
            <a:off x="342314" y="961508"/>
            <a:ext cx="11507372" cy="5883954"/>
          </a:xfrm>
        </p:spPr>
        <p:txBody>
          <a:bodyPr>
            <a:noAutofit/>
          </a:bodyPr>
          <a:lstStyle/>
          <a:p>
            <a:pPr algn="just">
              <a:lnSpc>
                <a:spcPct val="100000"/>
              </a:lnSpc>
              <a:spcAft>
                <a:spcPts val="1200"/>
              </a:spcAft>
            </a:pPr>
            <a:r>
              <a:rPr lang="fr-FR" sz="2000" b="1" kern="50" dirty="0">
                <a:effectLst/>
                <a:latin typeface="Arial" panose="020B0604020202020204" pitchFamily="34" charset="0"/>
                <a:ea typeface="Times New Roman" panose="02020603050405020304" pitchFamily="18" charset="0"/>
                <a:cs typeface="Arial" panose="020B0604020202020204" pitchFamily="34" charset="0"/>
              </a:rPr>
              <a:t>Suite à un diagnostic réalisé en 1998, le Gouvernement du Mali a adopté la Politique Nationale de la Cartographie et de la Topographie pour améliorer les conditions de réalisation des activités afférentes au secteur de la cartographie. Cette politique a fait un certain nombre de recommandations parmi lesquelles: la création d’un Comité National de l’Information Géographique, l’organisation du secteur privé de la Cartographie et de la Topographie et l’élaboration d’un document de Politique Nationale de l’Informatio</a:t>
            </a:r>
            <a:r>
              <a:rPr lang="fr-FR" sz="2000" b="1" kern="50" dirty="0">
                <a:latin typeface="Arial" panose="020B0604020202020204" pitchFamily="34" charset="0"/>
                <a:ea typeface="Times New Roman" panose="02020603050405020304" pitchFamily="18" charset="0"/>
                <a:cs typeface="Arial" panose="020B0604020202020204" pitchFamily="34" charset="0"/>
              </a:rPr>
              <a:t>n Géographique.</a:t>
            </a:r>
            <a:endParaRPr lang="fr-FR" sz="2000" b="1" kern="5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r>
              <a:rPr lang="fr-FR" sz="2000" b="1" kern="50" dirty="0">
                <a:effectLst/>
                <a:latin typeface="Arial" panose="020B0604020202020204" pitchFamily="34" charset="0"/>
                <a:ea typeface="Times New Roman" panose="02020603050405020304" pitchFamily="18" charset="0"/>
                <a:cs typeface="Arial" panose="020B0604020202020204" pitchFamily="34" charset="0"/>
              </a:rPr>
              <a:t>Le Comité National de l’Information Géographique et un Conseil Interministériel d’Information Géographique ont été crée par le </a:t>
            </a:r>
            <a:r>
              <a:rPr lang="fr-FR" sz="2000" b="1" kern="50" dirty="0">
                <a:latin typeface="Arial" panose="020B0604020202020204" pitchFamily="34" charset="0"/>
                <a:ea typeface="Times New Roman" panose="02020603050405020304" pitchFamily="18" charset="0"/>
                <a:cs typeface="Arial" panose="020B0604020202020204" pitchFamily="34" charset="0"/>
              </a:rPr>
              <a:t>D</a:t>
            </a:r>
            <a:r>
              <a:rPr lang="fr-FR" sz="2000" b="1" kern="50" dirty="0">
                <a:effectLst/>
                <a:latin typeface="Arial" panose="020B0604020202020204" pitchFamily="34" charset="0"/>
                <a:ea typeface="Times New Roman" panose="02020603050405020304" pitchFamily="18" charset="0"/>
                <a:cs typeface="Arial" panose="020B0604020202020204" pitchFamily="34" charset="0"/>
              </a:rPr>
              <a:t>écret no. </a:t>
            </a:r>
            <a:r>
              <a:rPr lang="fr-FR" sz="2000" b="1" kern="50" dirty="0">
                <a:latin typeface="Arial" panose="020B0604020202020204" pitchFamily="34" charset="0"/>
                <a:ea typeface="Times New Roman" panose="02020603050405020304" pitchFamily="18" charset="0"/>
                <a:cs typeface="Arial" panose="020B0604020202020204" pitchFamily="34" charset="0"/>
              </a:rPr>
              <a:t>02-5565/P-RM du</a:t>
            </a:r>
            <a:r>
              <a:rPr lang="fr-FR" sz="2000" b="1" kern="50" dirty="0">
                <a:effectLst/>
                <a:latin typeface="Arial" panose="020B0604020202020204" pitchFamily="34" charset="0"/>
                <a:ea typeface="Times New Roman" panose="02020603050405020304" pitchFamily="18" charset="0"/>
                <a:cs typeface="Arial" panose="020B0604020202020204" pitchFamily="34" charset="0"/>
              </a:rPr>
              <a:t> 16 décembre 2002.</a:t>
            </a:r>
          </a:p>
          <a:p>
            <a:pPr>
              <a:lnSpc>
                <a:spcPct val="100000"/>
              </a:lnSpc>
            </a:pPr>
            <a:r>
              <a:rPr lang="fr-FR" sz="2000" b="1" kern="50" dirty="0">
                <a:latin typeface="Arial" panose="020B0604020202020204" pitchFamily="34" charset="0"/>
                <a:ea typeface="Times New Roman" panose="02020603050405020304" pitchFamily="18" charset="0"/>
                <a:cs typeface="Arial" panose="020B0604020202020204" pitchFamily="34" charset="0"/>
              </a:rPr>
              <a:t>Ces deux organes ont constitué un cadre de concertation ayant permis aux acteurs producteurs et utilisateurs d’information géographique d’élaborer des documents méthodologiques et un document de </a:t>
            </a:r>
            <a:r>
              <a:rPr lang="fr-FR" sz="2000" b="1" kern="50" dirty="0">
                <a:solidFill>
                  <a:srgbClr val="FF0000"/>
                </a:solidFill>
                <a:latin typeface="Arial" panose="020B0604020202020204" pitchFamily="34" charset="0"/>
                <a:ea typeface="Times New Roman" panose="02020603050405020304" pitchFamily="18" charset="0"/>
                <a:cs typeface="Arial" panose="020B0604020202020204" pitchFamily="34" charset="0"/>
              </a:rPr>
              <a:t>Politique Nationale de l’Information Géographique (PNIG)</a:t>
            </a:r>
            <a:r>
              <a:rPr lang="fr-FR" sz="2000" b="1" kern="50" dirty="0">
                <a:latin typeface="Arial" panose="020B0604020202020204" pitchFamily="34" charset="0"/>
                <a:ea typeface="Times New Roman" panose="02020603050405020304" pitchFamily="18" charset="0"/>
                <a:cs typeface="Arial" panose="020B0604020202020204" pitchFamily="34" charset="0"/>
              </a:rPr>
              <a:t> qui a été adopté par le Gouvernement le 23 janvier 2012. </a:t>
            </a:r>
            <a:endParaRPr lang="fr-FR" sz="2000" b="1" kern="5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r>
              <a:rPr lang="fr-FR" sz="2000" b="1" kern="50" dirty="0">
                <a:effectLst/>
                <a:latin typeface="Arial" panose="020B0604020202020204" pitchFamily="34" charset="0"/>
                <a:ea typeface="Times New Roman" panose="02020603050405020304" pitchFamily="18" charset="0"/>
                <a:cs typeface="Arial" panose="020B0604020202020204" pitchFamily="34" charset="0"/>
              </a:rPr>
              <a:t>Un premier Plan d’Action (2012-2016) a été mis en œuvre avec quelques réalisations, en collaboration avec l’ensemble des acteurs. La préparation d’un nouveau Plan d’Action est en cours.</a:t>
            </a:r>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7567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64F828F-B8DC-DC9B-AA99-F27D0B90733F}"/>
              </a:ext>
            </a:extLst>
          </p:cNvPr>
          <p:cNvSpPr>
            <a:spLocks noGrp="1"/>
          </p:cNvSpPr>
          <p:nvPr>
            <p:ph type="title"/>
          </p:nvPr>
        </p:nvSpPr>
        <p:spPr>
          <a:xfrm>
            <a:off x="160149" y="108486"/>
            <a:ext cx="11871701" cy="823595"/>
          </a:xfrm>
        </p:spPr>
        <p:txBody>
          <a:bodyPr>
            <a:normAutofit/>
          </a:bodyPr>
          <a:lstStyle/>
          <a:p>
            <a:r>
              <a:rPr lang="fr-FR"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fr-FR" sz="3700" b="1" dirty="0">
                <a:solidFill>
                  <a:srgbClr val="FF0000"/>
                </a:solidFill>
                <a:effectLst>
                  <a:outerShdw blurRad="38100" dist="38100" dir="2700000" algn="tl">
                    <a:srgbClr val="000000">
                      <a:alpha val="43137"/>
                    </a:srgbClr>
                  </a:outerShdw>
                </a:effectLst>
                <a:latin typeface="Arial Narrow" panose="020B0606020202030204" pitchFamily="34" charset="0"/>
              </a:rPr>
              <a:t>TRAVAUX REALISES – ETUDES DE CAS</a:t>
            </a:r>
            <a:endParaRPr lang="fr-FR" sz="3700" dirty="0">
              <a:latin typeface="Arial Narrow" panose="020B0606020202030204" pitchFamily="34" charset="0"/>
            </a:endParaRPr>
          </a:p>
        </p:txBody>
      </p:sp>
      <p:sp>
        <p:nvSpPr>
          <p:cNvPr id="5" name="Espace réservé du contenu 2">
            <a:extLst>
              <a:ext uri="{FF2B5EF4-FFF2-40B4-BE49-F238E27FC236}">
                <a16:creationId xmlns:a16="http://schemas.microsoft.com/office/drawing/2014/main" id="{1658BA76-5E31-8E90-19DD-18616B3660D0}"/>
              </a:ext>
            </a:extLst>
          </p:cNvPr>
          <p:cNvSpPr>
            <a:spLocks noGrp="1"/>
          </p:cNvSpPr>
          <p:nvPr>
            <p:ph idx="1"/>
          </p:nvPr>
        </p:nvSpPr>
        <p:spPr>
          <a:xfrm>
            <a:off x="342314" y="961508"/>
            <a:ext cx="11507372" cy="5883954"/>
          </a:xfrm>
        </p:spPr>
        <p:txBody>
          <a:bodyPr>
            <a:noAutofit/>
          </a:bodyPr>
          <a:lstStyle/>
          <a:p>
            <a:pPr algn="just">
              <a:lnSpc>
                <a:spcPct val="100000"/>
              </a:lnSpc>
              <a:spcAft>
                <a:spcPts val="1200"/>
              </a:spcAft>
            </a:pPr>
            <a:r>
              <a:rPr lang="fr-FR" sz="2000" b="1" kern="50" dirty="0">
                <a:latin typeface="Arial" panose="020B0604020202020204" pitchFamily="34" charset="0"/>
                <a:ea typeface="Times New Roman" panose="02020603050405020304" pitchFamily="18" charset="0"/>
                <a:cs typeface="Arial" panose="020B0604020202020204" pitchFamily="34" charset="0"/>
              </a:rPr>
              <a:t>L’Institut Géographique du Mali (IGM) est la structure nationale chargée de l’élaboration de la mise en œuvre et du suivi de la Politique Nationale de l’Information Géographique.</a:t>
            </a:r>
          </a:p>
          <a:p>
            <a:pPr algn="just">
              <a:lnSpc>
                <a:spcPct val="100000"/>
              </a:lnSpc>
              <a:spcAft>
                <a:spcPts val="1200"/>
              </a:spcAft>
            </a:pPr>
            <a:r>
              <a:rPr lang="fr-FR" sz="2000" b="1" kern="50" dirty="0">
                <a:latin typeface="Arial" panose="020B0604020202020204" pitchFamily="34" charset="0"/>
                <a:ea typeface="Times New Roman" panose="02020603050405020304" pitchFamily="18" charset="0"/>
                <a:cs typeface="Arial" panose="020B0604020202020204" pitchFamily="34" charset="0"/>
              </a:rPr>
              <a:t>Parmi les missions spécifiques de l’IGM, on peut citer entre autres, (i) l’établissement et la mise à jour de la carte de base du territoire national, (ii) l’établissement, la maintenance et la densification du réseau géodésique national,  (iii) la participation aux travaux techniques de matérialisation des frontières entre le Mali et ses voisins.</a:t>
            </a:r>
          </a:p>
          <a:p>
            <a:pPr algn="just">
              <a:lnSpc>
                <a:spcPct val="100000"/>
              </a:lnSpc>
              <a:spcAft>
                <a:spcPts val="1200"/>
              </a:spcAft>
            </a:pPr>
            <a:r>
              <a:rPr lang="fr-FR" sz="2000" b="1" kern="50" dirty="0">
                <a:latin typeface="Arial" panose="020B0604020202020204" pitchFamily="34" charset="0"/>
                <a:ea typeface="Times New Roman" panose="02020603050405020304" pitchFamily="18" charset="0"/>
                <a:cs typeface="Arial" panose="020B0604020202020204" pitchFamily="34" charset="0"/>
              </a:rPr>
              <a:t>Une mission spécifique non moins importante de l’IGM est l’appui aux administrations, aux collectivités territoriales et aux organismes privés dans ses domaines de compétence. C’est ainsi l’IGM a eu à réaliser, dans le cadre de partenariats, des travaux  pour le compte de la Direction Générale des Collectivités Territoriales (DGCT) et du Ministère de l’Economie et des Finances. Ces travaux ont porté sur:</a:t>
            </a:r>
          </a:p>
          <a:p>
            <a:pPr marL="457200" indent="-457200" algn="just">
              <a:lnSpc>
                <a:spcPct val="100000"/>
              </a:lnSpc>
              <a:spcAft>
                <a:spcPts val="1200"/>
              </a:spcAft>
              <a:buAutoNum type="arabicPeriod"/>
            </a:pPr>
            <a:r>
              <a:rPr lang="fr-FR" sz="2000" b="1" kern="50" dirty="0">
                <a:latin typeface="Arial" panose="020B0604020202020204" pitchFamily="34" charset="0"/>
                <a:ea typeface="Times New Roman" panose="02020603050405020304" pitchFamily="18" charset="0"/>
                <a:cs typeface="Arial" panose="020B0604020202020204" pitchFamily="34" charset="0"/>
              </a:rPr>
              <a:t>La </a:t>
            </a:r>
            <a:r>
              <a:rPr lang="fr-FR" sz="2000" b="1" kern="50"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cartographie du nouveau découpage administratif et territoriale du Mali</a:t>
            </a:r>
            <a:r>
              <a:rPr lang="fr-FR" sz="2000" b="1" kern="50" dirty="0">
                <a:latin typeface="Arial" panose="020B0604020202020204" pitchFamily="34" charset="0"/>
                <a:ea typeface="Times New Roman" panose="02020603050405020304" pitchFamily="18" charset="0"/>
                <a:cs typeface="Arial" panose="020B0604020202020204" pitchFamily="34" charset="0"/>
              </a:rPr>
              <a:t>;</a:t>
            </a:r>
          </a:p>
          <a:p>
            <a:pPr marL="457200" indent="-457200" algn="just">
              <a:lnSpc>
                <a:spcPct val="100000"/>
              </a:lnSpc>
              <a:spcAft>
                <a:spcPts val="1200"/>
              </a:spcAft>
              <a:buAutoNum type="arabicPeriod"/>
            </a:pPr>
            <a:r>
              <a:rPr lang="fr-FR" sz="2000" b="1" kern="50" dirty="0">
                <a:latin typeface="Arial" panose="020B0604020202020204" pitchFamily="34" charset="0"/>
                <a:ea typeface="Times New Roman" panose="02020603050405020304" pitchFamily="18" charset="0"/>
                <a:cs typeface="Arial" panose="020B0604020202020204" pitchFamily="34" charset="0"/>
              </a:rPr>
              <a:t>La </a:t>
            </a:r>
            <a:r>
              <a:rPr lang="fr-FR" sz="2000" b="1" kern="50"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cartographie prospective de la Vision 2063 et l’élaboration de l’Atlas économique du Mali</a:t>
            </a:r>
            <a:r>
              <a:rPr lang="fr-FR" sz="2000" b="1" kern="50" dirty="0">
                <a:latin typeface="Arial" panose="020B0604020202020204" pitchFamily="34" charset="0"/>
                <a:ea typeface="Times New Roman" panose="02020603050405020304" pitchFamily="18" charset="0"/>
                <a:cs typeface="Arial" panose="020B0604020202020204" pitchFamily="34" charset="0"/>
              </a:rPr>
              <a:t>,</a:t>
            </a:r>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581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88ED23-E1F1-4EC6-AE0F-1A138825BD78}"/>
              </a:ext>
            </a:extLst>
          </p:cNvPr>
          <p:cNvSpPr>
            <a:spLocks noGrp="1"/>
          </p:cNvSpPr>
          <p:nvPr>
            <p:ph type="title"/>
          </p:nvPr>
        </p:nvSpPr>
        <p:spPr>
          <a:xfrm>
            <a:off x="551061" y="375781"/>
            <a:ext cx="10161036" cy="3795386"/>
          </a:xfrm>
        </p:spPr>
        <p:txBody>
          <a:bodyPr>
            <a:normAutofit fontScale="90000"/>
          </a:bodyPr>
          <a:lstStyle/>
          <a:p>
            <a:pPr algn="ctr"/>
            <a:r>
              <a:rPr lang="fr-FR"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fr-FR" b="1" dirty="0">
                <a:solidFill>
                  <a:srgbClr val="FF0000"/>
                </a:solidFill>
                <a:effectLst>
                  <a:outerShdw blurRad="38100" dist="38100" dir="2700000" algn="tl">
                    <a:srgbClr val="000000">
                      <a:alpha val="43137"/>
                    </a:srgbClr>
                  </a:outerShdw>
                </a:effectLst>
                <a:latin typeface="Arial Black" panose="020B0A04020102020204" pitchFamily="34" charset="0"/>
              </a:rPr>
              <a:t>CARTOGRAPHIE DES NOUVELLES CIRCONSCRIPTIONS ADMINISTRATIES ET DES COLLECTIVITES TERRITORIALES </a:t>
            </a:r>
            <a:br>
              <a:rPr lang="fr-FR" b="1" dirty="0">
                <a:solidFill>
                  <a:srgbClr val="FF0000"/>
                </a:solidFill>
                <a:effectLst>
                  <a:outerShdw blurRad="38100" dist="38100" dir="2700000" algn="tl">
                    <a:srgbClr val="000000">
                      <a:alpha val="43137"/>
                    </a:srgbClr>
                  </a:outerShdw>
                </a:effectLst>
                <a:latin typeface="Arial Black" panose="020B0A04020102020204" pitchFamily="34" charset="0"/>
              </a:rPr>
            </a:br>
            <a:br>
              <a:rPr lang="fr-FR" b="1" dirty="0">
                <a:solidFill>
                  <a:srgbClr val="FF0000"/>
                </a:solidFill>
                <a:effectLst>
                  <a:outerShdw blurRad="38100" dist="38100" dir="2700000" algn="tl">
                    <a:srgbClr val="000000">
                      <a:alpha val="43137"/>
                    </a:srgbClr>
                  </a:outerShdw>
                </a:effectLst>
                <a:latin typeface="Arial Black" panose="020B0A04020102020204" pitchFamily="34" charset="0"/>
              </a:rPr>
            </a:br>
            <a:r>
              <a:rPr lang="fr-FR" b="1" dirty="0">
                <a:solidFill>
                  <a:srgbClr val="0070C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Collaboration IGM - DGCT</a:t>
            </a:r>
            <a:endParaRPr lang="fr-FR" b="1" dirty="0">
              <a:solidFill>
                <a:srgbClr val="0070C0"/>
              </a:solidFill>
              <a:effectLst>
                <a:outerShdw blurRad="38100" dist="38100" dir="2700000" algn="tl">
                  <a:srgbClr val="000000">
                    <a:alpha val="43137"/>
                  </a:srgbClr>
                </a:outerShdw>
              </a:effectLst>
              <a:latin typeface="Arial Black" panose="020B0A04020102020204" pitchFamily="34" charset="0"/>
            </a:endParaRPr>
          </a:p>
        </p:txBody>
      </p:sp>
      <p:pic>
        <p:nvPicPr>
          <p:cNvPr id="6" name="Image 4">
            <a:extLst>
              <a:ext uri="{FF2B5EF4-FFF2-40B4-BE49-F238E27FC236}">
                <a16:creationId xmlns:a16="http://schemas.microsoft.com/office/drawing/2014/main" id="{B1274377-F91B-5099-557A-5DE194A68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571" y="4505989"/>
            <a:ext cx="2973887" cy="197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a:extLst>
              <a:ext uri="{FF2B5EF4-FFF2-40B4-BE49-F238E27FC236}">
                <a16:creationId xmlns:a16="http://schemas.microsoft.com/office/drawing/2014/main" id="{8ADC7F51-3E09-1FC0-F293-41C95335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298722"/>
            <a:ext cx="3160733" cy="2334212"/>
          </a:xfrm>
          <a:prstGeom prst="rect">
            <a:avLst/>
          </a:prstGeom>
        </p:spPr>
      </p:pic>
    </p:spTree>
    <p:extLst>
      <p:ext uri="{BB962C8B-B14F-4D97-AF65-F5344CB8AC3E}">
        <p14:creationId xmlns:p14="http://schemas.microsoft.com/office/powerpoint/2010/main" val="140467415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1583</Words>
  <Application>Microsoft Office PowerPoint</Application>
  <PresentationFormat>Grand écran</PresentationFormat>
  <Paragraphs>113</Paragraphs>
  <Slides>24</Slides>
  <Notes>0</Notes>
  <HiddenSlides>0</HiddenSlides>
  <MMClips>0</MMClips>
  <ScaleCrop>false</ScaleCrop>
  <HeadingPairs>
    <vt:vector size="8" baseType="variant">
      <vt:variant>
        <vt:lpstr>Polices utilisées</vt:lpstr>
      </vt:variant>
      <vt:variant>
        <vt:i4>12</vt:i4>
      </vt:variant>
      <vt:variant>
        <vt:lpstr>Thème</vt:lpstr>
      </vt:variant>
      <vt:variant>
        <vt:i4>1</vt:i4>
      </vt:variant>
      <vt:variant>
        <vt:lpstr>Serveurs OLE incorporés</vt:lpstr>
      </vt:variant>
      <vt:variant>
        <vt:i4>1</vt:i4>
      </vt:variant>
      <vt:variant>
        <vt:lpstr>Titres des diapositives</vt:lpstr>
      </vt:variant>
      <vt:variant>
        <vt:i4>24</vt:i4>
      </vt:variant>
    </vt:vector>
  </HeadingPairs>
  <TitlesOfParts>
    <vt:vector size="38" baseType="lpstr">
      <vt:lpstr>Aharoni</vt:lpstr>
      <vt:lpstr>Arial</vt:lpstr>
      <vt:lpstr>Arial Black</vt:lpstr>
      <vt:lpstr>Arial Narrow</vt:lpstr>
      <vt:lpstr>Arial Rounded MT Bold</vt:lpstr>
      <vt:lpstr>Bauhaus 93</vt:lpstr>
      <vt:lpstr>Berlin Sans FB Demi</vt:lpstr>
      <vt:lpstr>Calibri</vt:lpstr>
      <vt:lpstr>Calibri Light</vt:lpstr>
      <vt:lpstr>Century</vt:lpstr>
      <vt:lpstr>Tahoma</vt:lpstr>
      <vt:lpstr>Times New Roman</vt:lpstr>
      <vt:lpstr>Thème Office</vt:lpstr>
      <vt:lpstr>Picture</vt:lpstr>
      <vt:lpstr>  NEUVIEME (9ème) SESSION DE UN-GGIM: Africa CAPE TOWN, AFRIQUE DU SUD – 14 au 18 AOUT 2023</vt:lpstr>
      <vt:lpstr>SOMMAIRE</vt:lpstr>
      <vt:lpstr>TRAVAUX REALISES – ETUDES DE CAS</vt:lpstr>
      <vt:lpstr>◄  ENJEUX ET DÉFIS</vt:lpstr>
      <vt:lpstr>Présentation PowerPoint</vt:lpstr>
      <vt:lpstr>TRAVAUX REALISES – ETUDES DE CAS</vt:lpstr>
      <vt:lpstr>◄  LA POLITIQUE NATIONALE DE L’INFORMATION GEOGRAPHIQUE</vt:lpstr>
      <vt:lpstr>◄  TRAVAUX REALISES – ETUDES DE CAS</vt:lpstr>
      <vt:lpstr>◄ CARTOGRAPHIE DES NOUVELLES CIRCONSCRIPTIONS ADMINISTRATIES ET DES COLLECTIVITES TERRITORIALES   Collaboration IGM - DGCT</vt:lpstr>
      <vt:lpstr>REORGANISATION ADMINISTRATIVE ET TERRITORIALE EN REPUBLIQUE DU MALI</vt:lpstr>
      <vt:lpstr> DEMARCHE METHODOLOGIQUE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CARTOGRAPHIE PROSPECTIVE ET ELABORATION D’UN ATLAS ECONOMIQUE DU MALI – VISION MALI 2063 ET STRATEGIES DE DEVELOPPEMENT DU MALI  Collaboration IGM - MEF</vt:lpstr>
      <vt:lpstr>CARTOGRAPHIE PROSPECTIVE ET ELABORATION D’UN ATLAS</vt:lpstr>
      <vt:lpstr> DEMARCHE METHODOLOGIQUE </vt:lpstr>
      <vt:lpstr>◄  PERSPECTIVES :</vt:lpstr>
      <vt:lpstr>◄  RECOMMANDATIONS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NEUVIEME (9ème) SESSION DE UN-GGIM: Africa CAPE TOWN, AFRIQUE DU SUD – 14 au 18 AOUT 2023</dc:title>
  <dc:creator>USER</dc:creator>
  <cp:lastModifiedBy>USER</cp:lastModifiedBy>
  <cp:revision>20</cp:revision>
  <dcterms:created xsi:type="dcterms:W3CDTF">2023-08-14T19:02:51Z</dcterms:created>
  <dcterms:modified xsi:type="dcterms:W3CDTF">2023-08-15T06:23:30Z</dcterms:modified>
</cp:coreProperties>
</file>