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1" r:id="rId5"/>
    <p:sldId id="260" r:id="rId6"/>
    <p:sldId id="270" r:id="rId7"/>
    <p:sldId id="262" r:id="rId8"/>
    <p:sldId id="263" r:id="rId9"/>
    <p:sldId id="264" r:id="rId10"/>
    <p:sldId id="266" r:id="rId11"/>
    <p:sldId id="267" r:id="rId12"/>
    <p:sldId id="265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>
      <p:cViewPr varScale="1">
        <p:scale>
          <a:sx n="75" d="100"/>
          <a:sy n="75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15DF-1417-4BE1-B82C-37CCAC8A6CD6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B1AC-FB1F-4EDE-8D6F-EC8431573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9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15DF-1417-4BE1-B82C-37CCAC8A6CD6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B1AC-FB1F-4EDE-8D6F-EC8431573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15DF-1417-4BE1-B82C-37CCAC8A6CD6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B1AC-FB1F-4EDE-8D6F-EC8431573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4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15DF-1417-4BE1-B82C-37CCAC8A6CD6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B1AC-FB1F-4EDE-8D6F-EC8431573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1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15DF-1417-4BE1-B82C-37CCAC8A6CD6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B1AC-FB1F-4EDE-8D6F-EC8431573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15DF-1417-4BE1-B82C-37CCAC8A6CD6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B1AC-FB1F-4EDE-8D6F-EC8431573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5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15DF-1417-4BE1-B82C-37CCAC8A6CD6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B1AC-FB1F-4EDE-8D6F-EC8431573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15DF-1417-4BE1-B82C-37CCAC8A6CD6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B1AC-FB1F-4EDE-8D6F-EC8431573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0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15DF-1417-4BE1-B82C-37CCAC8A6CD6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B1AC-FB1F-4EDE-8D6F-EC8431573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15DF-1417-4BE1-B82C-37CCAC8A6CD6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B1AC-FB1F-4EDE-8D6F-EC8431573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15DF-1417-4BE1-B82C-37CCAC8A6CD6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B1AC-FB1F-4EDE-8D6F-EC8431573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15DF-1417-4BE1-B82C-37CCAC8A6CD6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B1AC-FB1F-4EDE-8D6F-EC8431573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513"/>
            <a:ext cx="8077200" cy="16652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en-GB" sz="3100" b="1" dirty="0" smtClean="0">
                <a:solidFill>
                  <a:srgbClr val="C00000"/>
                </a:solidFill>
                <a:latin typeface="Cambria" pitchFamily="18" charset="0"/>
              </a:rPr>
              <a:t>MINISTRY </a:t>
            </a:r>
            <a:r>
              <a:rPr lang="en-GB" sz="3100" b="1" dirty="0">
                <a:solidFill>
                  <a:srgbClr val="C00000"/>
                </a:solidFill>
                <a:latin typeface="Cambria" pitchFamily="18" charset="0"/>
              </a:rPr>
              <a:t>OF LANDS  </a:t>
            </a:r>
            <a:r>
              <a:rPr lang="en-GB" sz="3100" b="1" dirty="0" smtClean="0">
                <a:solidFill>
                  <a:srgbClr val="C00000"/>
                </a:solidFill>
                <a:latin typeface="Cambria" pitchFamily="18" charset="0"/>
              </a:rPr>
              <a:t>-MALAWI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GB" sz="27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DEPARTMENT OF </a:t>
            </a:r>
            <a:r>
              <a:rPr lang="en-GB" sz="27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SURVEY</a:t>
            </a:r>
            <a:br>
              <a:rPr lang="en-GB" sz="27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7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GB" sz="27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i="1" dirty="0" smtClean="0">
                <a:solidFill>
                  <a:srgbClr val="0070C0"/>
                </a:solidFill>
                <a:latin typeface="+mn-lt"/>
              </a:rPr>
              <a:t>GEOCODING PHC DATA AND ITS IMPACT ON DECISION MAKING</a:t>
            </a:r>
            <a:r>
              <a:rPr lang="en-US" sz="2800" b="1" i="1" dirty="0" smtClean="0">
                <a:solidFill>
                  <a:srgbClr val="00B0F0"/>
                </a:solidFill>
                <a:latin typeface="Candara" pitchFamily="34" charset="0"/>
              </a:rPr>
              <a:t/>
            </a:r>
            <a:br>
              <a:rPr lang="en-US" sz="2800" b="1" i="1" dirty="0" smtClean="0">
                <a:solidFill>
                  <a:srgbClr val="00B0F0"/>
                </a:solidFill>
                <a:latin typeface="Candara" pitchFamily="34" charset="0"/>
              </a:rPr>
            </a:br>
            <a:r>
              <a:rPr lang="en-GB" sz="3100" b="1" dirty="0" smtClean="0">
                <a:latin typeface="Candara" pitchFamily="34" charset="0"/>
              </a:rPr>
              <a:t/>
            </a:r>
            <a:br>
              <a:rPr lang="en-GB" sz="3100" b="1" dirty="0" smtClean="0">
                <a:latin typeface="Candara" pitchFamily="34" charset="0"/>
              </a:rPr>
            </a:br>
            <a:r>
              <a:rPr lang="en-US" sz="4400" b="1" dirty="0">
                <a:latin typeface="Cambria" pitchFamily="18" charset="0"/>
              </a:rPr>
              <a:t/>
            </a:r>
            <a:br>
              <a:rPr lang="en-US" sz="4400" b="1" dirty="0">
                <a:latin typeface="Cambria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Cambria" pitchFamily="18" charset="0"/>
              </a:rPr>
            </a:br>
            <a:endParaRPr lang="en-GB" dirty="0"/>
          </a:p>
        </p:txBody>
      </p:sp>
      <p:pic>
        <p:nvPicPr>
          <p:cNvPr id="8195" name="Picture 19" descr="Malawi-esc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b="372"/>
          <a:stretch>
            <a:fillRect/>
          </a:stretch>
        </p:blipFill>
        <p:spPr bwMode="auto">
          <a:xfrm>
            <a:off x="0" y="0"/>
            <a:ext cx="8382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543800" cy="4495800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marL="539750" indent="-457200">
              <a:defRPr/>
            </a:pPr>
            <a:r>
              <a:rPr lang="en-US" sz="2400" dirty="0"/>
              <a:t>National Addressing and Postcode Project</a:t>
            </a:r>
            <a:r>
              <a:rPr lang="en-US" sz="2400" dirty="0" smtClean="0"/>
              <a:t>;</a:t>
            </a:r>
          </a:p>
          <a:p>
            <a:pPr marL="82550" indent="0">
              <a:buNone/>
              <a:defRPr/>
            </a:pPr>
            <a:endParaRPr lang="en-US" sz="2400" dirty="0"/>
          </a:p>
          <a:p>
            <a:pPr marL="82550" indent="0">
              <a:buNone/>
              <a:defRPr/>
            </a:pPr>
            <a:endParaRPr lang="en-US" sz="2400" dirty="0" smtClean="0"/>
          </a:p>
          <a:p>
            <a:pPr marL="539750" indent="-457200">
              <a:defRPr/>
            </a:pPr>
            <a:r>
              <a:rPr lang="en-US" sz="2400" dirty="0" smtClean="0"/>
              <a:t>Geocoding PHC</a:t>
            </a:r>
            <a:endParaRPr lang="en-US" sz="2400" dirty="0"/>
          </a:p>
          <a:p>
            <a:pPr marL="82550" indent="0">
              <a:buNone/>
              <a:defRPr/>
            </a:pPr>
            <a:endParaRPr lang="en-GB" b="1" dirty="0" smtClean="0">
              <a:latin typeface="Candara" pitchFamily="34" charset="0"/>
            </a:endParaRPr>
          </a:p>
          <a:p>
            <a:pPr marL="82550" indent="0" algn="ctr">
              <a:buNone/>
              <a:defRPr/>
            </a:pPr>
            <a:endParaRPr lang="en-GB" sz="2000" b="1" dirty="0" smtClean="0">
              <a:solidFill>
                <a:srgbClr val="0070C0"/>
              </a:solidFill>
              <a:latin typeface="Candara" pitchFamily="34" charset="0"/>
            </a:endParaRPr>
          </a:p>
          <a:p>
            <a:pPr marL="82550" indent="0" algn="ctr">
              <a:buNone/>
              <a:defRPr/>
            </a:pPr>
            <a:endParaRPr lang="en-GB" sz="2000" b="1" dirty="0">
              <a:solidFill>
                <a:srgbClr val="0070C0"/>
              </a:solidFill>
              <a:latin typeface="Candara" pitchFamily="34" charset="0"/>
            </a:endParaRPr>
          </a:p>
          <a:p>
            <a:pPr marL="82550" indent="0" algn="ctr">
              <a:buNone/>
              <a:defRPr/>
            </a:pPr>
            <a:endParaRPr lang="en-GB" sz="2000" b="1" dirty="0" smtClean="0">
              <a:solidFill>
                <a:srgbClr val="0070C0"/>
              </a:solidFill>
              <a:latin typeface="Candara" pitchFamily="34" charset="0"/>
            </a:endParaRPr>
          </a:p>
          <a:p>
            <a:pPr marL="82550" indent="0" algn="ctr">
              <a:buNone/>
              <a:defRPr/>
            </a:pPr>
            <a:r>
              <a:rPr lang="en-GB" sz="2000" b="1" dirty="0" smtClean="0">
                <a:solidFill>
                  <a:srgbClr val="0070C0"/>
                </a:solidFill>
                <a:latin typeface="Candara" pitchFamily="34" charset="0"/>
              </a:rPr>
              <a:t>Julius Brian </a:t>
            </a:r>
            <a:r>
              <a:rPr lang="en-GB" sz="2000" b="1" dirty="0" err="1" smtClean="0">
                <a:solidFill>
                  <a:srgbClr val="0070C0"/>
                </a:solidFill>
                <a:latin typeface="Candara" pitchFamily="34" charset="0"/>
              </a:rPr>
              <a:t>Chisi</a:t>
            </a:r>
            <a:r>
              <a:rPr lang="en-GB" sz="2000" b="1" dirty="0" smtClean="0">
                <a:solidFill>
                  <a:srgbClr val="0070C0"/>
                </a:solidFill>
                <a:latin typeface="Candara" pitchFamily="34" charset="0"/>
              </a:rPr>
              <a:t>, SG, Malawi</a:t>
            </a:r>
          </a:p>
          <a:p>
            <a:pPr marL="82550" indent="0" algn="ctr">
              <a:buNone/>
              <a:defRPr/>
            </a:pPr>
            <a:r>
              <a:rPr lang="en-GB" sz="2000" b="1" dirty="0" smtClean="0">
                <a:solidFill>
                  <a:srgbClr val="0070C0"/>
                </a:solidFill>
                <a:latin typeface="Candara" pitchFamily="34" charset="0"/>
              </a:rPr>
              <a:t>chisibrian@gmail.com</a:t>
            </a:r>
            <a:endParaRPr lang="en-GB" sz="2000" b="1" dirty="0">
              <a:solidFill>
                <a:srgbClr val="0070C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76962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PHC carried - 2018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Activities</a:t>
            </a:r>
            <a:endParaRPr lang="en-US" sz="2000" dirty="0"/>
          </a:p>
          <a:p>
            <a:r>
              <a:rPr lang="en-US" sz="2000" dirty="0"/>
              <a:t>Topographic mapping for the whole </a:t>
            </a:r>
            <a:r>
              <a:rPr lang="en-US" sz="2000" dirty="0" smtClean="0"/>
              <a:t>country using a high </a:t>
            </a:r>
            <a:r>
              <a:rPr lang="en-US" sz="2000" dirty="0"/>
              <a:t>resolution satellite </a:t>
            </a:r>
            <a:r>
              <a:rPr lang="en-US" sz="2000" dirty="0" smtClean="0"/>
              <a:t>imagery;</a:t>
            </a:r>
            <a:endParaRPr lang="en-US" sz="2000" dirty="0"/>
          </a:p>
          <a:p>
            <a:r>
              <a:rPr lang="en-US" sz="2000" dirty="0"/>
              <a:t>F</a:t>
            </a:r>
            <a:r>
              <a:rPr lang="en-US" sz="2000" dirty="0" smtClean="0"/>
              <a:t>eature </a:t>
            </a:r>
            <a:r>
              <a:rPr lang="en-US" sz="2000" dirty="0"/>
              <a:t>extraction </a:t>
            </a:r>
            <a:r>
              <a:rPr lang="en-US" sz="2000" dirty="0" smtClean="0"/>
              <a:t>done using </a:t>
            </a:r>
            <a:r>
              <a:rPr lang="en-US" sz="2000" dirty="0" smtClean="0"/>
              <a:t>ESRI ArcGIS </a:t>
            </a:r>
            <a:r>
              <a:rPr lang="en-US" sz="2000" dirty="0" smtClean="0"/>
              <a:t>software</a:t>
            </a:r>
          </a:p>
          <a:p>
            <a:r>
              <a:rPr lang="en-US" sz="2000" dirty="0" smtClean="0"/>
              <a:t>Create </a:t>
            </a:r>
            <a:r>
              <a:rPr lang="en-US" sz="2000" dirty="0"/>
              <a:t>enumeration </a:t>
            </a:r>
            <a:r>
              <a:rPr lang="en-US" sz="2000" dirty="0" smtClean="0"/>
              <a:t>maps;</a:t>
            </a:r>
          </a:p>
          <a:p>
            <a:r>
              <a:rPr lang="en-US" sz="2000" dirty="0" smtClean="0"/>
              <a:t>Field verification was done with support from traditional leaders;</a:t>
            </a:r>
          </a:p>
          <a:p>
            <a:r>
              <a:rPr lang="en-US" sz="2000" dirty="0" smtClean="0"/>
              <a:t>Housing and Population statistics were then taken;</a:t>
            </a:r>
          </a:p>
          <a:p>
            <a:r>
              <a:rPr lang="en-US" sz="2000" dirty="0" smtClean="0"/>
              <a:t>Postcodes and geocodes of </a:t>
            </a:r>
            <a:r>
              <a:rPr lang="en-US" sz="2000" dirty="0"/>
              <a:t>centers </a:t>
            </a:r>
            <a:r>
              <a:rPr lang="en-US" sz="2000" dirty="0" smtClean="0"/>
              <a:t>were done for ease of attribute data capturing;</a:t>
            </a:r>
          </a:p>
          <a:p>
            <a:endParaRPr lang="x-none" sz="2000"/>
          </a:p>
          <a:p>
            <a:pPr marL="82550" indent="0">
              <a:lnSpc>
                <a:spcPct val="150000"/>
              </a:lnSpc>
              <a:buNone/>
              <a:defRPr/>
            </a:pPr>
            <a:endParaRPr lang="en-US" sz="2400" dirty="0"/>
          </a:p>
        </p:txBody>
      </p:sp>
      <p:pic>
        <p:nvPicPr>
          <p:cNvPr id="10243" name="Picture 19" descr="Malawi-esc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b="372"/>
          <a:stretch>
            <a:fillRect/>
          </a:stretch>
        </p:blipFill>
        <p:spPr bwMode="auto">
          <a:xfrm>
            <a:off x="0" y="0"/>
            <a:ext cx="8382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247775" y="128588"/>
            <a:ext cx="6781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Geocoding and </a:t>
            </a:r>
            <a:r>
              <a:rPr lang="en-US" sz="2800" b="1" dirty="0">
                <a:solidFill>
                  <a:srgbClr val="0070C0"/>
                </a:solidFill>
              </a:rPr>
              <a:t>Postcode </a:t>
            </a:r>
            <a:r>
              <a:rPr lang="en-US" sz="2800" b="1" dirty="0" smtClean="0">
                <a:solidFill>
                  <a:srgbClr val="0070C0"/>
                </a:solidFill>
              </a:rPr>
              <a:t>System -PHC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246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A3800E-5B53-46BE-B592-12B46DEBC2B8}" type="slidenum">
              <a:rPr lang="en-US" altLang="en-US" smtClean="0">
                <a:solidFill>
                  <a:srgbClr val="B5A788"/>
                </a:solidFill>
              </a:rPr>
              <a:pPr/>
              <a:t>10</a:t>
            </a:fld>
            <a:endParaRPr lang="en-US" altLang="en-US" dirty="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9" descr="Malawi-esc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b="372"/>
          <a:stretch>
            <a:fillRect/>
          </a:stretch>
        </p:blipFill>
        <p:spPr bwMode="auto">
          <a:xfrm>
            <a:off x="0" y="0"/>
            <a:ext cx="8382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A3800E-5B53-46BE-B592-12B46DEBC2B8}" type="slidenum">
              <a:rPr lang="en-US" altLang="en-US" smtClean="0">
                <a:solidFill>
                  <a:srgbClr val="B5A788"/>
                </a:solidFill>
              </a:rPr>
              <a:pPr/>
              <a:t>11</a:t>
            </a:fld>
            <a:endParaRPr lang="en-US" altLang="en-US" dirty="0" smtClean="0">
              <a:solidFill>
                <a:srgbClr val="B5A788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D1FEF4B-C03D-96D0-1E81-8D38C75C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521250"/>
              </p:ext>
            </p:extLst>
          </p:nvPr>
        </p:nvGraphicFramePr>
        <p:xfrm>
          <a:off x="390797" y="2286000"/>
          <a:ext cx="8305802" cy="4027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232">
                  <a:extLst>
                    <a:ext uri="{9D8B030D-6E8A-4147-A177-3AD203B41FA5}">
                      <a16:colId xmlns:a16="http://schemas.microsoft.com/office/drawing/2014/main" xmlns="" val="2540978667"/>
                    </a:ext>
                  </a:extLst>
                </a:gridCol>
                <a:gridCol w="849816">
                  <a:extLst>
                    <a:ext uri="{9D8B030D-6E8A-4147-A177-3AD203B41FA5}">
                      <a16:colId xmlns:a16="http://schemas.microsoft.com/office/drawing/2014/main" xmlns="" val="2054292920"/>
                    </a:ext>
                  </a:extLst>
                </a:gridCol>
                <a:gridCol w="631620">
                  <a:extLst>
                    <a:ext uri="{9D8B030D-6E8A-4147-A177-3AD203B41FA5}">
                      <a16:colId xmlns:a16="http://schemas.microsoft.com/office/drawing/2014/main" xmlns="" val="3567527844"/>
                    </a:ext>
                  </a:extLst>
                </a:gridCol>
                <a:gridCol w="887139">
                  <a:extLst>
                    <a:ext uri="{9D8B030D-6E8A-4147-A177-3AD203B41FA5}">
                      <a16:colId xmlns:a16="http://schemas.microsoft.com/office/drawing/2014/main" xmlns="" val="3288098999"/>
                    </a:ext>
                  </a:extLst>
                </a:gridCol>
                <a:gridCol w="1458467">
                  <a:extLst>
                    <a:ext uri="{9D8B030D-6E8A-4147-A177-3AD203B41FA5}">
                      <a16:colId xmlns:a16="http://schemas.microsoft.com/office/drawing/2014/main" xmlns="" val="2583399582"/>
                    </a:ext>
                  </a:extLst>
                </a:gridCol>
                <a:gridCol w="551232">
                  <a:extLst>
                    <a:ext uri="{9D8B030D-6E8A-4147-A177-3AD203B41FA5}">
                      <a16:colId xmlns:a16="http://schemas.microsoft.com/office/drawing/2014/main" xmlns="" val="3062684099"/>
                    </a:ext>
                  </a:extLst>
                </a:gridCol>
                <a:gridCol w="1182852">
                  <a:extLst>
                    <a:ext uri="{9D8B030D-6E8A-4147-A177-3AD203B41FA5}">
                      <a16:colId xmlns:a16="http://schemas.microsoft.com/office/drawing/2014/main" xmlns="" val="1601315702"/>
                    </a:ext>
                  </a:extLst>
                </a:gridCol>
                <a:gridCol w="2193444">
                  <a:extLst>
                    <a:ext uri="{9D8B030D-6E8A-4147-A177-3AD203B41FA5}">
                      <a16:colId xmlns:a16="http://schemas.microsoft.com/office/drawing/2014/main" xmlns="" val="3768435478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REGION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REGION_CODE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DISTRICT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DISTRICT_CODE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TA_NAME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TA_CODE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GVH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VILLAGE_NAME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836151597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North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Akim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Akim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7872026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Akim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Jakapu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70062266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Akim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Yamba Trading Centre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572233314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Amosi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Amosi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2121762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Amosi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Byname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1917386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Amosi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Kayibale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2825804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Amosi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Mtende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926869489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Amosi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Vongonyo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251377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Asayire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Asayire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543006324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Asayire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Glim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39211014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Binon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Binon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10648288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Binon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Chendo Trading Centre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54208121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Binon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Kapelekezi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95775901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Binon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Kapelekezi (Kondwani)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53706098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Binon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Msenga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127853265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Binon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Stuart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444807216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Brair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Brair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854947237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 dirty="0">
                          <a:effectLst/>
                        </a:rPr>
                        <a:t>10101</a:t>
                      </a:r>
                      <a:endParaRPr lang="x-non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Brair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Sanya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62300948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North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Chitipa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TA Mwabulambya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100" u="none" strike="noStrike">
                          <a:effectLst/>
                        </a:rPr>
                        <a:t>10101</a:t>
                      </a:r>
                      <a:endParaRPr lang="x-non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Chafwawaka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Chafwawaka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366979119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C61AEF5-45CA-CB51-230E-03CCBC9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770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1800" dirty="0"/>
              <a:t>Each area was coded as follows region, district, TLMA, GCH and village name such as </a:t>
            </a:r>
            <a:r>
              <a:rPr lang="en-US" sz="1800" dirty="0" smtClean="0"/>
              <a:t>101010, with geocodes with statistical information added.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747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91500" cy="571500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2600" b="1" dirty="0" smtClean="0"/>
              <a:t> </a:t>
            </a:r>
            <a:r>
              <a:rPr lang="en-US" sz="2600" b="1" dirty="0" smtClean="0"/>
              <a:t>           </a:t>
            </a:r>
            <a:r>
              <a:rPr lang="en-US" sz="2900" b="1" dirty="0" smtClean="0">
                <a:solidFill>
                  <a:srgbClr val="FF0000"/>
                </a:solidFill>
              </a:rPr>
              <a:t>Challenges</a:t>
            </a:r>
          </a:p>
          <a:p>
            <a:pPr marL="0" lvl="0" indent="0">
              <a:buNone/>
            </a:pPr>
            <a:endParaRPr lang="en-US" sz="2900" b="1" dirty="0">
              <a:solidFill>
                <a:srgbClr val="FF0000"/>
              </a:solidFill>
            </a:endParaRPr>
          </a:p>
          <a:p>
            <a:r>
              <a:rPr lang="en-US" sz="2900" b="1" dirty="0">
                <a:solidFill>
                  <a:srgbClr val="0070C0"/>
                </a:solidFill>
              </a:rPr>
              <a:t>Boundary maps produced by NSO different </a:t>
            </a:r>
            <a:r>
              <a:rPr lang="en-US" sz="2900" b="1" dirty="0" smtClean="0">
                <a:solidFill>
                  <a:srgbClr val="0070C0"/>
                </a:solidFill>
              </a:rPr>
              <a:t>from </a:t>
            </a:r>
            <a:r>
              <a:rPr lang="en-US" sz="2900" b="1" dirty="0">
                <a:solidFill>
                  <a:srgbClr val="0070C0"/>
                </a:solidFill>
              </a:rPr>
              <a:t>those done by Department of </a:t>
            </a:r>
            <a:r>
              <a:rPr lang="en-US" sz="2900" b="1" dirty="0" smtClean="0">
                <a:solidFill>
                  <a:srgbClr val="0070C0"/>
                </a:solidFill>
              </a:rPr>
              <a:t>Survey;</a:t>
            </a:r>
          </a:p>
          <a:p>
            <a:r>
              <a:rPr lang="en-US" sz="2900" b="1" dirty="0" smtClean="0">
                <a:solidFill>
                  <a:srgbClr val="0070C0"/>
                </a:solidFill>
              </a:rPr>
              <a:t>Inadequate trained human resource; and</a:t>
            </a:r>
          </a:p>
          <a:p>
            <a:r>
              <a:rPr lang="en-US" sz="2900" b="1" dirty="0" smtClean="0">
                <a:solidFill>
                  <a:srgbClr val="0070C0"/>
                </a:solidFill>
              </a:rPr>
              <a:t>Inadequate funding, process is slow.</a:t>
            </a:r>
          </a:p>
          <a:p>
            <a:endParaRPr lang="en-US" sz="2900" b="1" dirty="0">
              <a:solidFill>
                <a:srgbClr val="0070C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en-US" sz="2900" b="1" dirty="0" smtClean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900" b="1" dirty="0" smtClean="0"/>
              <a:t>Postcodes, geocodes,  Integration of geospatial &amp; Statistical </a:t>
            </a:r>
            <a:r>
              <a:rPr lang="en-US" sz="2900" b="1" dirty="0" smtClean="0"/>
              <a:t>Information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en-US" sz="2900" b="1" dirty="0" smtClean="0"/>
          </a:p>
          <a:p>
            <a:pPr lvl="0"/>
            <a:r>
              <a:rPr lang="en-US" sz="2900" dirty="0" smtClean="0"/>
              <a:t>Easy to </a:t>
            </a:r>
            <a:r>
              <a:rPr lang="en-US" sz="2900" b="1" dirty="0" smtClean="0"/>
              <a:t>update,  populate and generate reports</a:t>
            </a:r>
          </a:p>
          <a:p>
            <a:pPr lvl="0"/>
            <a:r>
              <a:rPr lang="en-US" sz="2900" dirty="0" smtClean="0"/>
              <a:t>Enhance </a:t>
            </a:r>
            <a:r>
              <a:rPr lang="en-US" sz="2900" dirty="0" smtClean="0"/>
              <a:t>decision making; </a:t>
            </a:r>
          </a:p>
          <a:p>
            <a:pPr lvl="0"/>
            <a:r>
              <a:rPr lang="en-US" sz="2900" dirty="0" smtClean="0"/>
              <a:t>Increased </a:t>
            </a:r>
            <a:r>
              <a:rPr lang="en-US" sz="2900" dirty="0"/>
              <a:t>revenue </a:t>
            </a:r>
            <a:r>
              <a:rPr lang="en-US" sz="2900" dirty="0" smtClean="0"/>
              <a:t>through </a:t>
            </a:r>
            <a:r>
              <a:rPr lang="en-US" sz="2900" dirty="0"/>
              <a:t>tax collection</a:t>
            </a:r>
          </a:p>
          <a:p>
            <a:pPr lvl="0"/>
            <a:r>
              <a:rPr lang="en-US" sz="2900" dirty="0"/>
              <a:t>Effective response to </a:t>
            </a:r>
            <a:r>
              <a:rPr lang="en-US" sz="2900" b="1" dirty="0"/>
              <a:t>emergency situations </a:t>
            </a:r>
            <a:r>
              <a:rPr lang="en-US" sz="2900" dirty="0" smtClean="0"/>
              <a:t>– floods mitigation; Fire</a:t>
            </a:r>
            <a:r>
              <a:rPr lang="en-US" sz="2900" dirty="0"/>
              <a:t>, Police and ambulance services</a:t>
            </a:r>
          </a:p>
          <a:p>
            <a:pPr lvl="0"/>
            <a:r>
              <a:rPr lang="en-US" sz="2900" dirty="0" smtClean="0"/>
              <a:t>Effective </a:t>
            </a:r>
            <a:r>
              <a:rPr lang="en-US" sz="2900" dirty="0"/>
              <a:t>identification and </a:t>
            </a:r>
            <a:r>
              <a:rPr lang="en-US" sz="2900" b="1" dirty="0"/>
              <a:t>control of disease </a:t>
            </a:r>
            <a:r>
              <a:rPr lang="en-US" sz="2900" b="1" dirty="0" smtClean="0"/>
              <a:t>outbreaks</a:t>
            </a:r>
          </a:p>
          <a:p>
            <a:pPr lvl="0"/>
            <a:endParaRPr lang="en-US" sz="2900" dirty="0" smtClean="0"/>
          </a:p>
          <a:p>
            <a:pPr lvl="0"/>
            <a:endParaRPr lang="en-US" sz="2900" dirty="0"/>
          </a:p>
          <a:p>
            <a:pPr marL="0" lvl="0" indent="0">
              <a:buNone/>
            </a:pPr>
            <a:r>
              <a:rPr lang="en-US" sz="2900" b="1" dirty="0" smtClean="0"/>
              <a:t>Need to promote collaboration between NMA and NSA </a:t>
            </a:r>
            <a:r>
              <a:rPr lang="en-US" sz="2900" b="1" dirty="0" smtClean="0"/>
              <a:t>through</a:t>
            </a:r>
          </a:p>
          <a:p>
            <a:pPr marL="0" lvl="0" indent="0">
              <a:buNone/>
            </a:pPr>
            <a:endParaRPr lang="en-US" sz="2900" b="1" dirty="0" smtClean="0"/>
          </a:p>
          <a:p>
            <a:r>
              <a:rPr lang="en-US" sz="2900" dirty="0" smtClean="0"/>
              <a:t>Training of Staff</a:t>
            </a:r>
          </a:p>
          <a:p>
            <a:r>
              <a:rPr lang="en-US" sz="2900" dirty="0" smtClean="0"/>
              <a:t>Strengthening </a:t>
            </a:r>
            <a:r>
              <a:rPr lang="en-US" sz="2900" dirty="0" smtClean="0"/>
              <a:t>legal framework;</a:t>
            </a:r>
          </a:p>
          <a:p>
            <a:r>
              <a:rPr lang="en-US" sz="2900" dirty="0" smtClean="0"/>
              <a:t>Establishing a forum for agency collaboration - MAGIC; and</a:t>
            </a:r>
          </a:p>
          <a:p>
            <a:r>
              <a:rPr lang="en-US" sz="2900" dirty="0" smtClean="0"/>
              <a:t>Implementation of National Spatial Data Infrastructure  (NSDI)</a:t>
            </a:r>
          </a:p>
          <a:p>
            <a:pPr lvl="0"/>
            <a:endParaRPr lang="en-US" sz="2900" dirty="0"/>
          </a:p>
          <a:p>
            <a:pPr lvl="0"/>
            <a:endParaRPr lang="en-US" sz="2900" dirty="0" smtClean="0"/>
          </a:p>
          <a:p>
            <a:pPr marL="0" lvl="0" indent="0">
              <a:buNone/>
            </a:pPr>
            <a:endParaRPr lang="en-US" sz="2900" dirty="0" smtClean="0"/>
          </a:p>
          <a:p>
            <a:pPr marL="0" lvl="0" indent="0"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16D9AB2-9EEC-45A3-86A4-281A687AD0C7}" type="slidenum">
              <a:rPr lang="en-US" altLang="en-US" smtClean="0">
                <a:solidFill>
                  <a:srgbClr val="B5A788"/>
                </a:solidFill>
              </a:rPr>
              <a:pPr/>
              <a:t>12</a:t>
            </a:fld>
            <a:endParaRPr lang="en-US" altLang="en-US" smtClean="0">
              <a:solidFill>
                <a:srgbClr val="B5A788"/>
              </a:solidFill>
            </a:endParaRPr>
          </a:p>
        </p:txBody>
      </p:sp>
      <p:pic>
        <p:nvPicPr>
          <p:cNvPr id="9220" name="Picture 19" descr="Malawi-esc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b="372"/>
          <a:stretch>
            <a:fillRect/>
          </a:stretch>
        </p:blipFill>
        <p:spPr bwMode="auto">
          <a:xfrm>
            <a:off x="0" y="0"/>
            <a:ext cx="8382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9100" y="3810000"/>
            <a:ext cx="4040188" cy="22399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lphaLcParenR"/>
            </a:pPr>
            <a:endParaRPr lang="en-GB" altLang="en-US" sz="18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>
            <a:extLst>
              <a:ext uri="{FF2B5EF4-FFF2-40B4-BE49-F238E27FC236}">
                <a16:creationId xmlns:a16="http://schemas.microsoft.com/office/drawing/2014/main" xmlns="" id="{7E0BA5DE-6812-750A-907F-2658A3B33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0659" name="Text Box 7">
            <a:extLst>
              <a:ext uri="{FF2B5EF4-FFF2-40B4-BE49-F238E27FC236}">
                <a16:creationId xmlns:a16="http://schemas.microsoft.com/office/drawing/2014/main" xmlns="" id="{916AFD3C-72AB-4A30-9B1C-1C5625DC2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286000"/>
            <a:ext cx="8305800" cy="37856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73050" indent="-2730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ja-JP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THE END</a:t>
            </a:r>
          </a:p>
          <a:p>
            <a:pPr algn="ctr" eaLnBrk="1" hangingPunct="1">
              <a:defRPr/>
            </a:pPr>
            <a: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THANK YOU FOR YOUR </a:t>
            </a:r>
            <a:r>
              <a:rPr lang="en-US" altLang="ja-JP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ATTENTION</a:t>
            </a:r>
          </a:p>
          <a:p>
            <a:pPr algn="ctr" eaLnBrk="1" hangingPunct="1">
              <a:defRPr/>
            </a:pPr>
            <a:endParaRPr lang="en-US" altLang="ja-JP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pitchFamily="34" charset="-128"/>
            </a:endParaRPr>
          </a:p>
          <a:p>
            <a:pPr algn="ctr" eaLnBrk="1" hangingPunct="1">
              <a:defRPr/>
            </a:pPr>
            <a:r>
              <a:rPr lang="en-US" altLang="ja-JP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NKOSI KAKHULU</a:t>
            </a:r>
            <a:endParaRPr lang="en-GB" altLang="ja-JP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55302" name="Slide Number Placeholder 1">
            <a:extLst>
              <a:ext uri="{FF2B5EF4-FFF2-40B4-BE49-F238E27FC236}">
                <a16:creationId xmlns:a16="http://schemas.microsoft.com/office/drawing/2014/main" xmlns="" id="{51E25296-C7CD-5D89-9379-DF20920D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930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7D8D2E-87B9-463A-9007-35C8560EEB60}" type="slidenum">
              <a:rPr lang="ja-JP" altLang="en-US" sz="2800" b="1">
                <a:latin typeface="Garamond" panose="02020404030301010803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2800" b="1">
              <a:latin typeface="Garamond" panose="02020404030301010803" pitchFamily="18" charset="0"/>
            </a:endParaRPr>
          </a:p>
        </p:txBody>
      </p:sp>
      <p:pic>
        <p:nvPicPr>
          <p:cNvPr id="14" name="Picture 4" descr="125px-Malawi_coa">
            <a:extLst>
              <a:ext uri="{FF2B5EF4-FFF2-40B4-BE49-F238E27FC236}">
                <a16:creationId xmlns:a16="http://schemas.microsoft.com/office/drawing/2014/main" xmlns="" id="{577DE3E1-349A-4C5E-6E95-78681064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2" y="152400"/>
            <a:ext cx="629921" cy="68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6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9" descr="Malawi-esc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b="372"/>
          <a:stretch>
            <a:fillRect/>
          </a:stretch>
        </p:blipFill>
        <p:spPr bwMode="auto">
          <a:xfrm>
            <a:off x="0" y="0"/>
            <a:ext cx="8382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A3800E-5B53-46BE-B592-12B46DEBC2B8}" type="slidenum">
              <a:rPr lang="en-US" altLang="en-US" smtClean="0">
                <a:solidFill>
                  <a:srgbClr val="B5A788"/>
                </a:solidFill>
              </a:rPr>
              <a:pPr/>
              <a:t>2</a:t>
            </a:fld>
            <a:endParaRPr lang="en-US" altLang="en-US" dirty="0" smtClean="0">
              <a:solidFill>
                <a:srgbClr val="B5A788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00113"/>
            <a:ext cx="4876800" cy="57292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000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8000" b="1" dirty="0" smtClean="0">
                <a:solidFill>
                  <a:srgbClr val="000000"/>
                </a:solidFill>
                <a:latin typeface="+mj-lt"/>
              </a:rPr>
              <a:t>MALAWI</a:t>
            </a:r>
            <a:endParaRPr lang="en-US" sz="8000" b="1" dirty="0">
              <a:solidFill>
                <a:srgbClr val="000000"/>
              </a:solidFill>
              <a:latin typeface="+mj-lt"/>
            </a:endParaRPr>
          </a:p>
          <a:p>
            <a:endParaRPr lang="en-US" sz="800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8000" dirty="0" smtClean="0">
                <a:solidFill>
                  <a:srgbClr val="000000"/>
                </a:solidFill>
                <a:latin typeface="+mj-lt"/>
              </a:rPr>
              <a:t>Malawi</a:t>
            </a:r>
            <a:r>
              <a:rPr lang="en-US" sz="8000" dirty="0">
                <a:solidFill>
                  <a:srgbClr val="000000"/>
                </a:solidFill>
                <a:latin typeface="+mj-lt"/>
              </a:rPr>
              <a:t>, a landlocked country in southeastern </a:t>
            </a:r>
            <a:r>
              <a:rPr lang="en-US" sz="8000" dirty="0" smtClean="0">
                <a:solidFill>
                  <a:srgbClr val="000000"/>
                </a:solidFill>
                <a:latin typeface="+mj-lt"/>
              </a:rPr>
              <a:t>Africa;</a:t>
            </a:r>
            <a:endParaRPr lang="en-US" sz="8000" dirty="0">
              <a:solidFill>
                <a:srgbClr val="000000"/>
              </a:solidFill>
              <a:latin typeface="+mj-lt"/>
            </a:endParaRPr>
          </a:p>
          <a:p>
            <a:endParaRPr lang="en-US" sz="8000" dirty="0">
              <a:solidFill>
                <a:srgbClr val="000000"/>
              </a:solidFill>
              <a:latin typeface="+mj-lt"/>
            </a:endParaRPr>
          </a:p>
          <a:p>
            <a:r>
              <a:rPr lang="en-US" sz="8000" dirty="0">
                <a:solidFill>
                  <a:srgbClr val="000000"/>
                </a:solidFill>
                <a:latin typeface="+mj-lt"/>
              </a:rPr>
              <a:t>Has total surface area of </a:t>
            </a:r>
            <a:r>
              <a:rPr lang="af-ZA" sz="8000" dirty="0" smtClean="0">
                <a:solidFill>
                  <a:srgbClr val="000000"/>
                </a:solidFill>
                <a:latin typeface="+mj-lt"/>
              </a:rPr>
              <a:t>118, </a:t>
            </a:r>
            <a:r>
              <a:rPr lang="af-ZA" sz="8000" dirty="0">
                <a:solidFill>
                  <a:srgbClr val="000000"/>
                </a:solidFill>
                <a:latin typeface="+mj-lt"/>
              </a:rPr>
              <a:t>480 </a:t>
            </a:r>
            <a:r>
              <a:rPr lang="af-ZA" sz="8000" dirty="0" smtClean="0">
                <a:solidFill>
                  <a:srgbClr val="000000"/>
                </a:solidFill>
                <a:latin typeface="+mj-lt"/>
              </a:rPr>
              <a:t>km</a:t>
            </a:r>
            <a:r>
              <a:rPr lang="af-ZA" sz="8000" baseline="30000" dirty="0" smtClean="0">
                <a:solidFill>
                  <a:srgbClr val="000000"/>
                </a:solidFill>
                <a:latin typeface="+mj-lt"/>
              </a:rPr>
              <a:t>2 </a:t>
            </a:r>
            <a:r>
              <a:rPr lang="af-ZA" sz="8000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endParaRPr lang="af-ZA" sz="8000" dirty="0">
              <a:solidFill>
                <a:srgbClr val="000000"/>
              </a:solidFill>
              <a:latin typeface="+mj-lt"/>
            </a:endParaRPr>
          </a:p>
          <a:p>
            <a:r>
              <a:rPr lang="en-US" sz="8000" dirty="0">
                <a:solidFill>
                  <a:srgbClr val="000000"/>
                </a:solidFill>
              </a:rPr>
              <a:t>The current population of Malawi is </a:t>
            </a:r>
            <a:r>
              <a:rPr lang="en-US" sz="8000" dirty="0" smtClean="0">
                <a:solidFill>
                  <a:srgbClr val="000000"/>
                </a:solidFill>
              </a:rPr>
              <a:t>estimated to be </a:t>
            </a:r>
            <a:r>
              <a:rPr lang="en-US" sz="8000" b="1" dirty="0" smtClean="0">
                <a:solidFill>
                  <a:srgbClr val="000000"/>
                </a:solidFill>
              </a:rPr>
              <a:t>20,989,159</a:t>
            </a:r>
            <a:r>
              <a:rPr lang="en-US" sz="8000" dirty="0">
                <a:solidFill>
                  <a:srgbClr val="000000"/>
                </a:solidFill>
              </a:rPr>
              <a:t> as of Wednesday, August 9, 2023</a:t>
            </a:r>
          </a:p>
          <a:p>
            <a:endParaRPr lang="af-ZA" sz="8000" dirty="0" smtClean="0">
              <a:solidFill>
                <a:srgbClr val="000000"/>
              </a:solidFill>
              <a:latin typeface="+mj-lt"/>
            </a:endParaRPr>
          </a:p>
          <a:p>
            <a:endParaRPr lang="af-ZA" sz="8000" dirty="0">
              <a:solidFill>
                <a:srgbClr val="000000"/>
              </a:solidFill>
              <a:latin typeface="+mj-lt"/>
            </a:endParaRPr>
          </a:p>
          <a:p>
            <a:r>
              <a:rPr lang="en-US" sz="8000" dirty="0">
                <a:solidFill>
                  <a:srgbClr val="000000"/>
                </a:solidFill>
                <a:latin typeface="+mj-lt"/>
              </a:rPr>
              <a:t>The country lies between latitudes 9° 45' and 17 °5' S and longitudes 30° to 36° E </a:t>
            </a:r>
            <a:endParaRPr lang="en-US" sz="8000" dirty="0" smtClean="0">
              <a:solidFill>
                <a:srgbClr val="000000"/>
              </a:solidFill>
              <a:latin typeface="+mj-lt"/>
            </a:endParaRPr>
          </a:p>
          <a:p>
            <a:endParaRPr lang="en-US" sz="8000" dirty="0">
              <a:solidFill>
                <a:srgbClr val="000000"/>
              </a:solidFill>
              <a:latin typeface="+mj-lt"/>
            </a:endParaRPr>
          </a:p>
          <a:p>
            <a:r>
              <a:rPr lang="en-US" sz="8000" dirty="0" smtClean="0">
                <a:solidFill>
                  <a:srgbClr val="000000"/>
                </a:solidFill>
                <a:latin typeface="+mj-lt"/>
              </a:rPr>
              <a:t>Shares </a:t>
            </a:r>
            <a:r>
              <a:rPr lang="en-US" sz="8000" dirty="0">
                <a:solidFill>
                  <a:srgbClr val="000000"/>
                </a:solidFill>
                <a:latin typeface="+mj-lt"/>
              </a:rPr>
              <a:t>boundaries with </a:t>
            </a:r>
            <a:r>
              <a:rPr lang="en-US" sz="8000" b="1" dirty="0">
                <a:solidFill>
                  <a:srgbClr val="000000"/>
                </a:solidFill>
                <a:latin typeface="+mj-lt"/>
              </a:rPr>
              <a:t>Zambia, Mozambique and </a:t>
            </a:r>
            <a:r>
              <a:rPr lang="en-US" sz="8000" b="1" dirty="0" smtClean="0">
                <a:solidFill>
                  <a:srgbClr val="000000"/>
                </a:solidFill>
                <a:latin typeface="+mj-lt"/>
              </a:rPr>
              <a:t>Tanzania</a:t>
            </a:r>
          </a:p>
          <a:p>
            <a:endParaRPr lang="en-US" sz="8000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8000" dirty="0">
                <a:latin typeface="+mj-lt"/>
              </a:rPr>
              <a:t/>
            </a:r>
            <a:br>
              <a:rPr lang="en-US" sz="8000" dirty="0">
                <a:latin typeface="+mj-lt"/>
              </a:rPr>
            </a:br>
            <a:r>
              <a:rPr lang="af-ZA" dirty="0"/>
              <a:t/>
            </a:r>
            <a:br>
              <a:rPr lang="af-ZA" dirty="0"/>
            </a:br>
            <a:endParaRPr lang="en-US" dirty="0">
              <a:solidFill>
                <a:srgbClr val="000000"/>
              </a:solidFill>
              <a:latin typeface="Franklin Gothic Book" pitchFamily="34" charset="0"/>
            </a:endParaRPr>
          </a:p>
          <a:p>
            <a:pPr marL="539750" indent="-457200">
              <a:defRPr/>
            </a:pPr>
            <a:endParaRPr lang="en-GB" dirty="0">
              <a:latin typeface="Candar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04" y="2590800"/>
            <a:ext cx="3219629" cy="367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0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7696200" cy="5410200"/>
          </a:xfrm>
        </p:spPr>
        <p:txBody>
          <a:bodyPr>
            <a:noAutofit/>
          </a:bodyPr>
          <a:lstStyle/>
          <a:p>
            <a:pPr marL="539750" indent="-457200">
              <a:lnSpc>
                <a:spcPct val="150000"/>
              </a:lnSpc>
              <a:defRPr/>
            </a:pPr>
            <a:r>
              <a:rPr lang="en-US" sz="2400" dirty="0" smtClean="0"/>
              <a:t>Malawi </a:t>
            </a:r>
            <a:r>
              <a:rPr lang="en-US" sz="2400" dirty="0"/>
              <a:t>embarked on </a:t>
            </a:r>
            <a:r>
              <a:rPr lang="en-US" sz="2400" b="1" dirty="0"/>
              <a:t>National Addressing and Postcode Project</a:t>
            </a:r>
            <a:r>
              <a:rPr lang="en-US" sz="2400" b="1" dirty="0" smtClean="0"/>
              <a:t>;</a:t>
            </a:r>
          </a:p>
          <a:p>
            <a:pPr marL="539750" indent="-457200">
              <a:lnSpc>
                <a:spcPct val="150000"/>
              </a:lnSpc>
              <a:defRPr/>
            </a:pPr>
            <a:endParaRPr lang="en-US" sz="2400" b="1" dirty="0"/>
          </a:p>
          <a:p>
            <a:pPr marL="539750" indent="-457200">
              <a:lnSpc>
                <a:spcPct val="150000"/>
              </a:lnSpc>
              <a:defRPr/>
            </a:pPr>
            <a:r>
              <a:rPr lang="en-US" sz="2400" dirty="0" smtClean="0"/>
              <a:t>Aimed at developing and implementing a </a:t>
            </a:r>
            <a:r>
              <a:rPr lang="en-US" sz="2400" dirty="0" smtClean="0">
                <a:solidFill>
                  <a:srgbClr val="0070C0"/>
                </a:solidFill>
              </a:rPr>
              <a:t>National Addressing and Postcode System (</a:t>
            </a:r>
            <a:r>
              <a:rPr lang="en-US" sz="2400" dirty="0" smtClean="0"/>
              <a:t>provide a </a:t>
            </a:r>
            <a:r>
              <a:rPr lang="en-US" sz="2400" b="1" dirty="0" smtClean="0"/>
              <a:t>physical address</a:t>
            </a:r>
            <a:r>
              <a:rPr lang="en-US" sz="2400" dirty="0" smtClean="0"/>
              <a:t> </a:t>
            </a:r>
            <a:r>
              <a:rPr lang="en-US" sz="2400" dirty="0"/>
              <a:t>to every property in the </a:t>
            </a:r>
            <a:r>
              <a:rPr lang="en-US" sz="2400" dirty="0" smtClean="0"/>
              <a:t>country).</a:t>
            </a:r>
          </a:p>
          <a:p>
            <a:pPr marL="539750" indent="-457200">
              <a:lnSpc>
                <a:spcPct val="150000"/>
              </a:lnSpc>
              <a:defRPr/>
            </a:pPr>
            <a:endParaRPr lang="en-US" sz="2400" dirty="0"/>
          </a:p>
          <a:p>
            <a:pPr marL="539750" indent="-457200">
              <a:lnSpc>
                <a:spcPct val="150000"/>
              </a:lnSpc>
              <a:defRPr/>
            </a:pPr>
            <a:r>
              <a:rPr lang="en-US" sz="2400" dirty="0"/>
              <a:t>The project is implemented by </a:t>
            </a:r>
            <a:r>
              <a:rPr lang="en-US" sz="2400" b="1" dirty="0" err="1" smtClean="0"/>
              <a:t>DoS</a:t>
            </a:r>
            <a:r>
              <a:rPr lang="en-US" sz="2400" b="1" dirty="0" smtClean="0"/>
              <a:t>, </a:t>
            </a:r>
            <a:r>
              <a:rPr lang="en-US" sz="2400" b="1" dirty="0"/>
              <a:t>NSO </a:t>
            </a:r>
            <a:r>
              <a:rPr lang="en-US" sz="2400" dirty="0"/>
              <a:t>and </a:t>
            </a:r>
            <a:r>
              <a:rPr lang="en-US" sz="2400" b="1" dirty="0"/>
              <a:t>Malawi Regulatory Authority</a:t>
            </a:r>
            <a:r>
              <a:rPr lang="en-US" sz="2400" dirty="0"/>
              <a:t> (MACRA</a:t>
            </a:r>
            <a:r>
              <a:rPr lang="en-US" sz="2400" dirty="0" smtClean="0"/>
              <a:t>)</a:t>
            </a:r>
          </a:p>
          <a:p>
            <a:pPr marL="539750" indent="-457200">
              <a:lnSpc>
                <a:spcPct val="150000"/>
              </a:lnSpc>
              <a:defRPr/>
            </a:pPr>
            <a:endParaRPr lang="en-US" sz="2400" dirty="0"/>
          </a:p>
          <a:p>
            <a:pPr marL="539750" indent="-457200">
              <a:lnSpc>
                <a:spcPct val="150000"/>
              </a:lnSpc>
              <a:defRPr/>
            </a:pPr>
            <a:r>
              <a:rPr lang="en-US" sz="2400" dirty="0" smtClean="0"/>
              <a:t>Involved property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geocoding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numbering</a:t>
            </a:r>
            <a:r>
              <a:rPr lang="en-US" sz="2400" dirty="0" smtClean="0"/>
              <a:t> </a:t>
            </a:r>
            <a:r>
              <a:rPr lang="en-US" sz="2400" dirty="0"/>
              <a:t>and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mapping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pPr marL="82550" indent="0">
              <a:lnSpc>
                <a:spcPct val="150000"/>
              </a:lnSpc>
              <a:buNone/>
              <a:defRPr/>
            </a:pPr>
            <a:r>
              <a:rPr lang="en-US" sz="2400" dirty="0" smtClean="0"/>
              <a:t> </a:t>
            </a:r>
            <a:endParaRPr lang="en-GB" sz="2400" dirty="0"/>
          </a:p>
        </p:txBody>
      </p:sp>
      <p:pic>
        <p:nvPicPr>
          <p:cNvPr id="10243" name="Picture 19" descr="Malawi-esc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b="372"/>
          <a:stretch>
            <a:fillRect/>
          </a:stretch>
        </p:blipFill>
        <p:spPr bwMode="auto">
          <a:xfrm>
            <a:off x="0" y="0"/>
            <a:ext cx="8382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247775" y="128588"/>
            <a:ext cx="678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NATIONAL </a:t>
            </a:r>
            <a:r>
              <a:rPr lang="en-US" sz="2400" b="1" dirty="0">
                <a:solidFill>
                  <a:srgbClr val="C00000"/>
                </a:solidFill>
              </a:rPr>
              <a:t>PHYSICAL ADRESSING SYSTEM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246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A3800E-5B53-46BE-B592-12B46DEBC2B8}" type="slidenum">
              <a:rPr lang="en-US" altLang="en-US" smtClean="0">
                <a:solidFill>
                  <a:srgbClr val="B5A788"/>
                </a:solidFill>
              </a:rPr>
              <a:pPr/>
              <a:t>3</a:t>
            </a:fld>
            <a:endParaRPr lang="en-US" altLang="en-US" dirty="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420100" cy="5105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b="1" dirty="0" smtClean="0"/>
              <a:t>The </a:t>
            </a:r>
            <a:r>
              <a:rPr lang="en-US" sz="2400" b="1" dirty="0"/>
              <a:t>Department </a:t>
            </a:r>
            <a:r>
              <a:rPr lang="en-US" sz="2400" b="1" dirty="0" smtClean="0"/>
              <a:t>of Surveys </a:t>
            </a:r>
            <a:r>
              <a:rPr lang="en-US" sz="2400" dirty="0" smtClean="0"/>
              <a:t>role </a:t>
            </a:r>
            <a:r>
              <a:rPr lang="en-US" sz="2400" dirty="0"/>
              <a:t>is to </a:t>
            </a:r>
            <a:r>
              <a:rPr lang="en-US" sz="2400" dirty="0" smtClean="0"/>
              <a:t>provision </a:t>
            </a:r>
            <a:r>
              <a:rPr lang="en-US" sz="2400" dirty="0"/>
              <a:t>of </a:t>
            </a:r>
            <a:r>
              <a:rPr lang="en-US" sz="2400" dirty="0" smtClean="0"/>
              <a:t>geospatial </a:t>
            </a:r>
            <a:r>
              <a:rPr lang="en-US" sz="2400" dirty="0"/>
              <a:t>data </a:t>
            </a:r>
            <a:r>
              <a:rPr lang="en-US" sz="2400" dirty="0" smtClean="0"/>
              <a:t>(mapping and database creation);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b="1" dirty="0" smtClean="0"/>
              <a:t>National Statistic Office </a:t>
            </a:r>
            <a:r>
              <a:rPr lang="en-US" sz="2400" dirty="0" smtClean="0"/>
              <a:t>role is to collect statistical information based on </a:t>
            </a:r>
            <a:r>
              <a:rPr lang="en-US" sz="2400" b="1" dirty="0" smtClean="0"/>
              <a:t>geocodes and postcode data</a:t>
            </a:r>
            <a:r>
              <a:rPr lang="en-US" sz="2400" dirty="0" smtClean="0"/>
              <a:t>.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sz="2400" dirty="0" smtClean="0"/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project </a:t>
            </a:r>
            <a:r>
              <a:rPr lang="en-US" sz="2400" dirty="0" smtClean="0"/>
              <a:t>covers </a:t>
            </a:r>
            <a:r>
              <a:rPr lang="en-US" sz="2400" dirty="0"/>
              <a:t>the following </a:t>
            </a:r>
            <a:r>
              <a:rPr lang="en-US" sz="2400" dirty="0" smtClean="0"/>
              <a:t>areas:</a:t>
            </a:r>
            <a:endParaRPr lang="en-US" sz="2400" dirty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A </a:t>
            </a:r>
            <a:r>
              <a:rPr lang="en-US" sz="2400" dirty="0"/>
              <a:t>national postcode system, </a:t>
            </a:r>
            <a:endParaRPr lang="en-US" sz="24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National </a:t>
            </a:r>
            <a:r>
              <a:rPr lang="en-US" sz="2400" dirty="0"/>
              <a:t>Addressing </a:t>
            </a:r>
            <a:r>
              <a:rPr lang="en-US" sz="2400" dirty="0" smtClean="0"/>
              <a:t>Standards;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 Creation of Postcode Database; and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Public </a:t>
            </a:r>
            <a:r>
              <a:rPr lang="en-US" sz="2400" dirty="0"/>
              <a:t>Awareness &amp; Sensitization.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en-US" sz="2400" dirty="0" smtClean="0"/>
          </a:p>
          <a:p>
            <a:pPr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b="1" dirty="0">
              <a:solidFill>
                <a:srgbClr val="0070C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16D9AB2-9EEC-45A3-86A4-281A687AD0C7}" type="slidenum">
              <a:rPr lang="en-US" altLang="en-US" smtClean="0">
                <a:solidFill>
                  <a:srgbClr val="B5A788"/>
                </a:solidFill>
              </a:rPr>
              <a:pPr/>
              <a:t>4</a:t>
            </a:fld>
            <a:endParaRPr lang="en-US" altLang="en-US" smtClean="0">
              <a:solidFill>
                <a:srgbClr val="B5A788"/>
              </a:solidFill>
            </a:endParaRPr>
          </a:p>
        </p:txBody>
      </p:sp>
      <p:pic>
        <p:nvPicPr>
          <p:cNvPr id="9220" name="Picture 19" descr="Malawi-esc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b="372"/>
          <a:stretch>
            <a:fillRect/>
          </a:stretch>
        </p:blipFill>
        <p:spPr bwMode="auto">
          <a:xfrm>
            <a:off x="0" y="0"/>
            <a:ext cx="8382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0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380472"/>
            <a:ext cx="3276601" cy="556154"/>
          </a:xfrm>
        </p:spPr>
        <p:txBody>
          <a:bodyPr>
            <a:normAutofit fontScale="90000"/>
          </a:bodyPr>
          <a:lstStyle/>
          <a:p>
            <a:pPr lvl="0" algn="l"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3100" b="1" dirty="0" smtClean="0"/>
              <a:t>Data </a:t>
            </a:r>
            <a:r>
              <a:rPr lang="en-US" sz="3100" b="1" dirty="0"/>
              <a:t>C</a:t>
            </a:r>
            <a:r>
              <a:rPr lang="en-US" sz="3100" b="1" dirty="0" smtClean="0"/>
              <a:t>ollection</a:t>
            </a:r>
            <a:r>
              <a:rPr lang="en-US" sz="2400" dirty="0"/>
              <a:t/>
            </a:r>
            <a:br>
              <a:rPr lang="en-US" sz="2400" dirty="0"/>
            </a:br>
            <a:endParaRPr lang="en-GB" sz="2400" b="1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219200"/>
            <a:ext cx="3124200" cy="4648200"/>
          </a:xfrm>
        </p:spPr>
        <p:txBody>
          <a:bodyPr>
            <a:normAutofit fontScale="92500" lnSpcReduction="20000"/>
          </a:bodyPr>
          <a:lstStyle/>
          <a:p>
            <a:pPr lvl="0">
              <a:buFont typeface="+mj-lt"/>
              <a:buAutoNum type="alphaLcParenR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Digitizing</a:t>
            </a:r>
          </a:p>
          <a:p>
            <a:pPr marL="0" lvl="0" indent="0">
              <a:buNone/>
            </a:pP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/>
              <a:t>From a </a:t>
            </a:r>
            <a:r>
              <a:rPr lang="en-US" sz="2000" b="1" dirty="0" smtClean="0"/>
              <a:t>Satellite Imagery </a:t>
            </a:r>
            <a:r>
              <a:rPr lang="en-US" sz="2000" dirty="0" smtClean="0"/>
              <a:t>where no cadastral survey was done;</a:t>
            </a:r>
          </a:p>
          <a:p>
            <a:endParaRPr lang="en-US" sz="2000" dirty="0" smtClean="0"/>
          </a:p>
          <a:p>
            <a:r>
              <a:rPr lang="en-US" sz="2000" dirty="0" smtClean="0"/>
              <a:t>Extracting </a:t>
            </a:r>
            <a:r>
              <a:rPr lang="en-US" sz="2000" b="1" dirty="0" smtClean="0"/>
              <a:t>coordinates</a:t>
            </a:r>
            <a:r>
              <a:rPr lang="en-US" sz="2000" dirty="0" smtClean="0"/>
              <a:t> from cadastral </a:t>
            </a:r>
            <a:r>
              <a:rPr lang="en-US" sz="2000" dirty="0" smtClean="0"/>
              <a:t>drawings</a:t>
            </a:r>
          </a:p>
          <a:p>
            <a:endParaRPr lang="en-US" sz="2000" dirty="0"/>
          </a:p>
          <a:p>
            <a:r>
              <a:rPr lang="en-US" sz="2000" dirty="0" smtClean="0"/>
              <a:t>Field data collection using tablets with MSDC Software,  HHGPS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Field Verification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GB" altLang="en-US" sz="1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en-GB" altLang="en-US" sz="1800" dirty="0" smtClean="0">
              <a:latin typeface="Cambria" pitchFamily="18" charset="0"/>
            </a:endParaRPr>
          </a:p>
        </p:txBody>
      </p:sp>
      <p:sp>
        <p:nvSpPr>
          <p:cNvPr id="11273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75C5C0-AD60-471F-AE94-9432FA42D112}" type="slidenum">
              <a:rPr lang="en-US" altLang="en-US" smtClean="0">
                <a:solidFill>
                  <a:srgbClr val="B5A788"/>
                </a:solidFill>
              </a:rPr>
              <a:pPr/>
              <a:t>5</a:t>
            </a:fld>
            <a:endParaRPr lang="en-US" altLang="en-US" smtClean="0">
              <a:solidFill>
                <a:srgbClr val="B5A788"/>
              </a:solidFill>
            </a:endParaRPr>
          </a:p>
        </p:txBody>
      </p:sp>
      <p:pic>
        <p:nvPicPr>
          <p:cNvPr id="11268" name="Picture 19" descr="Malawi-escu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b="372"/>
          <a:stretch>
            <a:fillRect/>
          </a:stretch>
        </p:blipFill>
        <p:spPr bwMode="auto">
          <a:xfrm>
            <a:off x="0" y="0"/>
            <a:ext cx="8382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6800" y="3205163"/>
            <a:ext cx="4800600" cy="361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>
              <a:lnSpc>
                <a:spcPct val="120000"/>
              </a:lnSpc>
              <a:defRPr/>
            </a:pP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187817"/>
              </p:ext>
            </p:extLst>
          </p:nvPr>
        </p:nvGraphicFramePr>
        <p:xfrm>
          <a:off x="3458633" y="1524000"/>
          <a:ext cx="544974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Acrobat Document" r:id="rId4" imgW="7556137" imgH="5346331" progId="Acrobat.Document.DC">
                  <p:embed/>
                </p:oleObj>
              </mc:Choice>
              <mc:Fallback>
                <p:oleObj name="Acrobat Document" r:id="rId4" imgW="7556137" imgH="5346331" progId="Acrobat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633" y="1524000"/>
                        <a:ext cx="544974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sz="half" idx="2"/>
          </p:nvPr>
        </p:nvSpPr>
        <p:spPr>
          <a:xfrm>
            <a:off x="1371600" y="577850"/>
            <a:ext cx="6705600" cy="64452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GB" altLang="en-US" sz="7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b) Mapping</a:t>
            </a:r>
            <a:r>
              <a:rPr lang="en-GB" altLang="en-US" sz="7000" b="1" dirty="0" smtClean="0">
                <a:latin typeface="Cambria" pitchFamily="18" charset="0"/>
              </a:rPr>
              <a:t> – </a:t>
            </a:r>
            <a:r>
              <a:rPr lang="en-GB" altLang="en-US" sz="7000" dirty="0" smtClean="0">
                <a:latin typeface="Cambria" pitchFamily="18" charset="0"/>
              </a:rPr>
              <a:t>Producing maps of project  areas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237013"/>
            <a:ext cx="4391764" cy="503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75C5C0-AD60-471F-AE94-9432FA42D112}" type="slidenum">
              <a:rPr lang="en-US" altLang="en-US" smtClean="0">
                <a:solidFill>
                  <a:srgbClr val="B5A788"/>
                </a:solidFill>
              </a:rPr>
              <a:pPr/>
              <a:t>6</a:t>
            </a:fld>
            <a:endParaRPr lang="en-US" altLang="en-US" smtClean="0">
              <a:solidFill>
                <a:srgbClr val="B5A788"/>
              </a:solidFill>
            </a:endParaRPr>
          </a:p>
        </p:txBody>
      </p:sp>
      <p:pic>
        <p:nvPicPr>
          <p:cNvPr id="11268" name="Picture 19" descr="Malawi-escu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b="372"/>
          <a:stretch>
            <a:fillRect/>
          </a:stretch>
        </p:blipFill>
        <p:spPr bwMode="auto">
          <a:xfrm>
            <a:off x="0" y="0"/>
            <a:ext cx="8382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6800" y="3205163"/>
            <a:ext cx="4800600" cy="3619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>
              <a:lnSpc>
                <a:spcPct val="120000"/>
              </a:lnSpc>
              <a:defRPr/>
            </a:pP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1800" dirty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0633" y="3429000"/>
            <a:ext cx="3627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Shows location </a:t>
            </a:r>
            <a:r>
              <a:rPr lang="en-US" i="1" dirty="0" smtClean="0"/>
              <a:t>map </a:t>
            </a:r>
            <a:r>
              <a:rPr lang="en-US" i="1" dirty="0"/>
              <a:t>for physical addressing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3" y="1146175"/>
            <a:ext cx="8191500" cy="1825625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600" b="1" dirty="0" smtClean="0"/>
              <a:t>National </a:t>
            </a:r>
            <a:r>
              <a:rPr lang="en-US" sz="2600" b="1" dirty="0"/>
              <a:t>Postcode</a:t>
            </a:r>
            <a:endParaRPr lang="en-US" sz="2600" dirty="0"/>
          </a:p>
          <a:p>
            <a:pPr algn="just">
              <a:spcBef>
                <a:spcPct val="0"/>
              </a:spcBef>
              <a:defRPr/>
            </a:pPr>
            <a:r>
              <a:rPr lang="en-US" sz="1900" dirty="0"/>
              <a:t>The </a:t>
            </a:r>
            <a:r>
              <a:rPr lang="en-US" sz="1900" dirty="0" smtClean="0"/>
              <a:t>postcodes are based </a:t>
            </a:r>
            <a:r>
              <a:rPr lang="en-US" sz="1900" dirty="0"/>
              <a:t>on regional, </a:t>
            </a:r>
            <a:r>
              <a:rPr lang="en-US" sz="1900" dirty="0" smtClean="0"/>
              <a:t>district or township pointer.</a:t>
            </a:r>
          </a:p>
          <a:p>
            <a:pPr algn="just">
              <a:spcBef>
                <a:spcPct val="0"/>
              </a:spcBef>
              <a:defRPr/>
            </a:pPr>
            <a:r>
              <a:rPr lang="en-US" sz="1900" dirty="0" smtClean="0"/>
              <a:t> E.g. </a:t>
            </a:r>
            <a:r>
              <a:rPr lang="en-US" sz="1900" dirty="0" err="1" smtClean="0"/>
              <a:t>Chitipa</a:t>
            </a:r>
            <a:r>
              <a:rPr lang="en-US" sz="1900" dirty="0" smtClean="0"/>
              <a:t> </a:t>
            </a:r>
            <a:r>
              <a:rPr lang="en-US" sz="1900" dirty="0"/>
              <a:t>postcode is 101100, the first number </a:t>
            </a:r>
            <a:r>
              <a:rPr lang="en-US" sz="1900" b="1" dirty="0"/>
              <a:t>(1) </a:t>
            </a:r>
            <a:r>
              <a:rPr lang="en-US" sz="1900" dirty="0"/>
              <a:t>represents </a:t>
            </a:r>
            <a:r>
              <a:rPr lang="en-US" sz="1900" b="1" dirty="0">
                <a:solidFill>
                  <a:srgbClr val="C00000"/>
                </a:solidFill>
              </a:rPr>
              <a:t>region, </a:t>
            </a:r>
            <a:r>
              <a:rPr lang="en-US" sz="1900" dirty="0"/>
              <a:t>second </a:t>
            </a:r>
            <a:r>
              <a:rPr lang="en-US" sz="1900" b="1" dirty="0"/>
              <a:t>(01) </a:t>
            </a:r>
            <a:r>
              <a:rPr lang="en-US" sz="1900" dirty="0"/>
              <a:t>represents </a:t>
            </a:r>
            <a:r>
              <a:rPr lang="en-US" sz="1900" b="1" dirty="0"/>
              <a:t>district </a:t>
            </a:r>
            <a:r>
              <a:rPr lang="en-US" sz="1900" b="1" dirty="0" smtClean="0"/>
              <a:t>pointer,</a:t>
            </a:r>
            <a:r>
              <a:rPr lang="en-US" sz="1900" dirty="0" smtClean="0"/>
              <a:t> next </a:t>
            </a:r>
            <a:r>
              <a:rPr lang="en-US" sz="1900" dirty="0"/>
              <a:t>number </a:t>
            </a:r>
            <a:r>
              <a:rPr lang="en-US" sz="1900" b="1" dirty="0"/>
              <a:t>100 </a:t>
            </a:r>
            <a:r>
              <a:rPr lang="en-US" sz="1900" dirty="0"/>
              <a:t>for </a:t>
            </a:r>
            <a:r>
              <a:rPr lang="en-US" sz="1900" b="1" dirty="0" smtClean="0"/>
              <a:t>District/City/municipality </a:t>
            </a:r>
            <a:r>
              <a:rPr lang="en-US" sz="1900" dirty="0"/>
              <a:t> </a:t>
            </a:r>
            <a:r>
              <a:rPr lang="en-US" sz="1900" dirty="0" smtClean="0"/>
              <a:t>while the last </a:t>
            </a:r>
            <a:r>
              <a:rPr lang="en-US" sz="1900" b="1" dirty="0" smtClean="0">
                <a:solidFill>
                  <a:srgbClr val="C00000"/>
                </a:solidFill>
              </a:rPr>
              <a:t>1 </a:t>
            </a:r>
            <a:r>
              <a:rPr lang="en-US" sz="1900" dirty="0" smtClean="0"/>
              <a:t>for </a:t>
            </a:r>
            <a:r>
              <a:rPr lang="en-US" sz="1900" dirty="0"/>
              <a:t>T</a:t>
            </a:r>
            <a:r>
              <a:rPr lang="en-US" sz="1900" dirty="0" smtClean="0"/>
              <a:t>raditional Authority and add respective </a:t>
            </a:r>
            <a:r>
              <a:rPr lang="en-US" sz="1900" b="1" dirty="0" smtClean="0"/>
              <a:t>Geocodes</a:t>
            </a:r>
            <a:r>
              <a:rPr lang="en-US" sz="1900" dirty="0" smtClean="0"/>
              <a:t>:</a:t>
            </a:r>
            <a:endParaRPr lang="en-US" sz="1900" dirty="0"/>
          </a:p>
          <a:p>
            <a:pPr eaLnBrk="1" hangingPunct="1">
              <a:spcBef>
                <a:spcPct val="0"/>
              </a:spcBef>
              <a:defRPr/>
            </a:pPr>
            <a:endParaRPr lang="en-US" b="1" dirty="0">
              <a:solidFill>
                <a:srgbClr val="0070C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16D9AB2-9EEC-45A3-86A4-281A687AD0C7}" type="slidenum">
              <a:rPr lang="en-US" altLang="en-US" smtClean="0">
                <a:solidFill>
                  <a:srgbClr val="B5A788"/>
                </a:solidFill>
              </a:rPr>
              <a:pPr/>
              <a:t>7</a:t>
            </a:fld>
            <a:endParaRPr lang="en-US" altLang="en-US" smtClean="0">
              <a:solidFill>
                <a:srgbClr val="B5A788"/>
              </a:solidFill>
            </a:endParaRPr>
          </a:p>
        </p:txBody>
      </p:sp>
      <p:pic>
        <p:nvPicPr>
          <p:cNvPr id="9220" name="Picture 19" descr="Malawi-esc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b="372"/>
          <a:stretch>
            <a:fillRect/>
          </a:stretch>
        </p:blipFill>
        <p:spPr bwMode="auto">
          <a:xfrm>
            <a:off x="0" y="0"/>
            <a:ext cx="8382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886200"/>
            <a:ext cx="4040188" cy="22399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lphaLcParenR"/>
            </a:pPr>
            <a:endParaRPr lang="en-GB" altLang="en-US" sz="1800" dirty="0" smtClean="0">
              <a:latin typeface="Cambria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lphaLcParenR"/>
            </a:pPr>
            <a:endParaRPr lang="en-GB" altLang="en-US" sz="1800" dirty="0" smtClean="0">
              <a:latin typeface="Cambria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2030" t="23235" r="6946" b="21872"/>
          <a:stretch/>
        </p:blipFill>
        <p:spPr bwMode="auto">
          <a:xfrm>
            <a:off x="1371600" y="3048000"/>
            <a:ext cx="6705600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65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3" y="1146175"/>
            <a:ext cx="2142067" cy="454025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600" b="1" dirty="0" smtClean="0"/>
              <a:t>Database</a:t>
            </a:r>
            <a:endParaRPr lang="en-US" sz="2600" dirty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16D9AB2-9EEC-45A3-86A4-281A687AD0C7}" type="slidenum">
              <a:rPr lang="en-US" altLang="en-US" smtClean="0">
                <a:solidFill>
                  <a:srgbClr val="B5A788"/>
                </a:solidFill>
              </a:rPr>
              <a:pPr/>
              <a:t>8</a:t>
            </a:fld>
            <a:endParaRPr lang="en-US" altLang="en-US" smtClean="0">
              <a:solidFill>
                <a:srgbClr val="B5A788"/>
              </a:solidFill>
            </a:endParaRPr>
          </a:p>
        </p:txBody>
      </p:sp>
      <p:pic>
        <p:nvPicPr>
          <p:cNvPr id="9220" name="Picture 19" descr="Malawi-escu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b="372"/>
          <a:stretch>
            <a:fillRect/>
          </a:stretch>
        </p:blipFill>
        <p:spPr bwMode="auto">
          <a:xfrm>
            <a:off x="0" y="0"/>
            <a:ext cx="8382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886200"/>
            <a:ext cx="4040188" cy="22399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lphaLcParenR"/>
            </a:pPr>
            <a:endParaRPr lang="en-GB" altLang="en-US" sz="1800" dirty="0" smtClean="0">
              <a:latin typeface="Cambria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lphaLcParenR"/>
            </a:pPr>
            <a:endParaRPr lang="en-GB" altLang="en-US" sz="1800" dirty="0" smtClean="0">
              <a:latin typeface="Cambria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8001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16D9AB2-9EEC-45A3-86A4-281A687AD0C7}" type="slidenum">
              <a:rPr lang="en-US" altLang="en-US" smtClean="0">
                <a:solidFill>
                  <a:srgbClr val="B5A788"/>
                </a:solidFill>
              </a:rPr>
              <a:pPr/>
              <a:t>9</a:t>
            </a:fld>
            <a:endParaRPr lang="en-US" altLang="en-US" smtClean="0">
              <a:solidFill>
                <a:srgbClr val="B5A788"/>
              </a:solidFill>
            </a:endParaRPr>
          </a:p>
        </p:txBody>
      </p:sp>
      <p:pic>
        <p:nvPicPr>
          <p:cNvPr id="9220" name="Picture 19" descr="Malawi-escu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b="372"/>
          <a:stretch>
            <a:fillRect/>
          </a:stretch>
        </p:blipFill>
        <p:spPr bwMode="auto">
          <a:xfrm>
            <a:off x="0" y="0"/>
            <a:ext cx="8382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886200"/>
            <a:ext cx="4040188" cy="22399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lphaLcParenR"/>
            </a:pPr>
            <a:endParaRPr lang="en-GB" altLang="en-US" sz="1800" dirty="0" smtClean="0">
              <a:latin typeface="Cambria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lphaLcParenR"/>
            </a:pPr>
            <a:endParaRPr lang="en-GB" altLang="en-US" sz="1800" dirty="0" smtClean="0">
              <a:latin typeface="Cambria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156284"/>
              </p:ext>
            </p:extLst>
          </p:nvPr>
        </p:nvGraphicFramePr>
        <p:xfrm>
          <a:off x="763588" y="1946298"/>
          <a:ext cx="7010400" cy="495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Acrobat Document" r:id="rId4" imgW="24081480" imgH="17005680" progId="Acrobat.Document.DC">
                  <p:embed/>
                </p:oleObj>
              </mc:Choice>
              <mc:Fallback>
                <p:oleObj name="Acrobat Document" r:id="rId4" imgW="24081480" imgH="17005680" progId="Acrobat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946298"/>
                        <a:ext cx="7010400" cy="4958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219200" y="900113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i="1" dirty="0" smtClean="0"/>
              <a:t> </a:t>
            </a:r>
            <a:r>
              <a:rPr lang="en-US" i="1" dirty="0"/>
              <a:t>District map showing administrative boundaries with postcodes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680</Words>
  <Application>Microsoft Office PowerPoint</Application>
  <PresentationFormat>On-screen Show (4:3)</PresentationFormat>
  <Paragraphs>289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Acrobat Document</vt:lpstr>
      <vt:lpstr>    MINISTRY OF LANDS  -MALAWI DEPARTMENT OF SURVEY  GEOCODING PHC DATA AND ITS IMPACT ON DECISION MAKING    </vt:lpstr>
      <vt:lpstr>PowerPoint Presentation</vt:lpstr>
      <vt:lpstr>PowerPoint Presentation</vt:lpstr>
      <vt:lpstr>PowerPoint Presentation</vt:lpstr>
      <vt:lpstr> Data Collection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LANDS  DEPARTMENT OF SURVEY</dc:title>
  <dc:creator>Julius Chisi</dc:creator>
  <cp:lastModifiedBy>Julius Chisi</cp:lastModifiedBy>
  <cp:revision>85</cp:revision>
  <dcterms:created xsi:type="dcterms:W3CDTF">2023-08-13T21:25:50Z</dcterms:created>
  <dcterms:modified xsi:type="dcterms:W3CDTF">2023-08-15T12:20:39Z</dcterms:modified>
</cp:coreProperties>
</file>