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4" r:id="rId6"/>
    <p:sldId id="260" r:id="rId7"/>
    <p:sldId id="263" r:id="rId8"/>
    <p:sldId id="261" r:id="rId9"/>
    <p:sldId id="262" r:id="rId10"/>
    <p:sldId id="266" r:id="rId11"/>
    <p:sldId id="267" r:id="rId12"/>
    <p:sldId id="268" r:id="rId13"/>
    <p:sldId id="270" r:id="rId14"/>
    <p:sldId id="269" r:id="rId15"/>
    <p:sldId id="273" r:id="rId16"/>
    <p:sldId id="274" r:id="rId17"/>
    <p:sldId id="275"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64">
          <p15:clr>
            <a:srgbClr val="9AA0A6"/>
          </p15:clr>
        </p15:guide>
        <p15:guide id="2" orient="horz" pos="3240">
          <p15:clr>
            <a:srgbClr val="9AA0A6"/>
          </p15:clr>
        </p15:guide>
        <p15:guide id="3" pos="216">
          <p15:clr>
            <a:srgbClr val="9AA0A6"/>
          </p15:clr>
        </p15:guide>
        <p15:guide id="4" pos="3912">
          <p15:clr>
            <a:srgbClr val="9AA0A6"/>
          </p15:clr>
        </p15:guide>
        <p15:guide id="5" orient="horz" pos="936">
          <p15:clr>
            <a:srgbClr val="9AA0A6"/>
          </p15:clr>
        </p15:guide>
        <p15:guide id="6" orient="horz" pos="3193">
          <p15:clr>
            <a:srgbClr val="9AA0A6"/>
          </p15:clr>
        </p15:guide>
        <p15:guide id="7" orient="horz" pos="3803">
          <p15:clr>
            <a:srgbClr val="9AA0A6"/>
          </p15:clr>
        </p15:guide>
        <p15:guide id="8" pos="7032">
          <p15:clr>
            <a:srgbClr val="9AA0A6"/>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gb52QNTVd0vsjikRHZt3gPfjY22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4925EBD-1564-4867-8C10-F0E86CDECDDE}">
  <a:tblStyle styleId="{34925EBD-1564-4867-8C10-F0E86CDECDDE}"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9"/>
  </p:normalViewPr>
  <p:slideViewPr>
    <p:cSldViewPr snapToGrid="0">
      <p:cViewPr varScale="1">
        <p:scale>
          <a:sx n="108" d="100"/>
          <a:sy n="108" d="100"/>
        </p:scale>
        <p:origin x="736" y="184"/>
      </p:cViewPr>
      <p:guideLst>
        <p:guide orient="horz" pos="864"/>
        <p:guide orient="horz" pos="3240"/>
        <p:guide pos="216"/>
        <p:guide pos="3912"/>
        <p:guide orient="horz" pos="936"/>
        <p:guide orient="horz" pos="3193"/>
        <p:guide orient="horz" pos="3803"/>
        <p:guide pos="70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5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5a401c561f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457200" lvl="0" indent="0" algn="l" rtl="0">
              <a:lnSpc>
                <a:spcPct val="100000"/>
              </a:lnSpc>
              <a:spcBef>
                <a:spcPts val="0"/>
              </a:spcBef>
              <a:spcAft>
                <a:spcPts val="0"/>
              </a:spcAft>
              <a:buSzPts val="1100"/>
              <a:buNone/>
            </a:pPr>
            <a:endParaRPr/>
          </a:p>
        </p:txBody>
      </p:sp>
      <p:sp>
        <p:nvSpPr>
          <p:cNvPr id="82" name="Google Shape;82;g25a401c561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None/>
            </a:pPr>
            <a:endParaRPr/>
          </a:p>
        </p:txBody>
      </p:sp>
      <p:sp>
        <p:nvSpPr>
          <p:cNvPr id="241" name="Google Shape;24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4efcaeee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24efcaeeee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For cohort 2 – Dominican Republic, Fiji, Guatemala, Honduras, Morocco, Panama and Saint Lucia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e3b567e54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1e3b567e54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United States Agency for International Development , USAID is a business-focused development agency focused on results.</a:t>
            </a:r>
            <a:endParaRPr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United States Agency for International Development , USAID is a business-focused development agency focused on results.</a:t>
            </a:r>
            <a:endParaRPr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United States Agency for International Development , USAID is a business-focused development agency focused on results.</a:t>
            </a:r>
            <a:endParaRPr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5" name="Google Shape;38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50fc7fbd17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50fc7fbd1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30000"/>
              </a:lnSpc>
              <a:spcBef>
                <a:spcPts val="0"/>
              </a:spcBef>
              <a:spcAft>
                <a:spcPts val="0"/>
              </a:spcAft>
              <a:buClr>
                <a:schemeClr val="dk1"/>
              </a:buClr>
              <a:buSzPts val="1100"/>
              <a:buFont typeface="Arial"/>
              <a:buNone/>
            </a:pPr>
            <a:r>
              <a:rPr lang="en-US">
                <a:solidFill>
                  <a:schemeClr val="dk1"/>
                </a:solidFill>
                <a:highlight>
                  <a:srgbClr val="D9EAD3"/>
                </a:highlight>
                <a:latin typeface="Times New Roman"/>
                <a:ea typeface="Times New Roman"/>
                <a:cs typeface="Times New Roman"/>
                <a:sym typeface="Times New Roman"/>
              </a:rPr>
              <a:t>Even though there have been advancements in geographic information systems (GIS) technology/software, these technologies are expensive and require significant knowledge, expertise, and training. Also, countries struggle with data sharing and access to track progress toward SDGs. Many developing nations are at risk of being left out of the geospatial data revolution.</a:t>
            </a:r>
            <a:r>
              <a:rPr lang="en-US">
                <a:solidFill>
                  <a:schemeClr val="dk1"/>
                </a:solidFill>
                <a:latin typeface="Times New Roman"/>
                <a:ea typeface="Times New Roman"/>
                <a:cs typeface="Times New Roman"/>
                <a:sym typeface="Times New Roman"/>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50fc7fbd1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50fc7fbd1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3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rgbClr val="245671"/>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100"/>
              <a:buNone/>
            </a:pPr>
            <a:r>
              <a:rPr lang="en-US">
                <a:solidFill>
                  <a:srgbClr val="245671"/>
                </a:solidFill>
                <a:latin typeface="Century Gothic"/>
                <a:ea typeface="Century Gothic"/>
                <a:cs typeface="Century Gothic"/>
                <a:sym typeface="Century Gothic"/>
              </a:rPr>
              <a:t>The alliance started in 2021 and it focuses primarily on sustainable development goals and on reducing inequalities. </a:t>
            </a:r>
            <a:endParaRPr/>
          </a:p>
          <a:p>
            <a:pPr marL="0" lvl="0" indent="0" algn="l" rtl="0">
              <a:lnSpc>
                <a:spcPct val="100000"/>
              </a:lnSpc>
              <a:spcBef>
                <a:spcPts val="0"/>
              </a:spcBef>
              <a:spcAft>
                <a:spcPts val="0"/>
              </a:spcAft>
              <a:buSzPts val="1100"/>
              <a:buNone/>
            </a:pPr>
            <a:endParaRPr>
              <a:solidFill>
                <a:srgbClr val="24567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r>
              <a:rPr lang="en-US">
                <a:solidFill>
                  <a:srgbClr val="245671"/>
                </a:solidFill>
                <a:latin typeface="Century Gothic"/>
                <a:ea typeface="Century Gothic"/>
                <a:cs typeface="Century Gothic"/>
                <a:sym typeface="Century Gothic"/>
              </a:rPr>
              <a:t>Using the power of </a:t>
            </a:r>
            <a:r>
              <a:rPr lang="en-US" b="1">
                <a:solidFill>
                  <a:srgbClr val="245671"/>
                </a:solidFill>
                <a:latin typeface="Century Gothic"/>
                <a:ea typeface="Century Gothic"/>
                <a:cs typeface="Century Gothic"/>
                <a:sym typeface="Century Gothic"/>
              </a:rPr>
              <a:t>purpose-driven collaboration </a:t>
            </a:r>
            <a:r>
              <a:rPr lang="en-US">
                <a:solidFill>
                  <a:srgbClr val="245671"/>
                </a:solidFill>
                <a:latin typeface="Century Gothic"/>
                <a:ea typeface="Century Gothic"/>
                <a:cs typeface="Century Gothic"/>
                <a:sym typeface="Century Gothic"/>
              </a:rPr>
              <a:t>and leading GIS technology, this influential group of partners </a:t>
            </a:r>
            <a:r>
              <a:rPr lang="en-US" b="1">
                <a:solidFill>
                  <a:srgbClr val="245671"/>
                </a:solidFill>
                <a:latin typeface="Century Gothic"/>
                <a:ea typeface="Century Gothic"/>
                <a:cs typeface="Century Gothic"/>
                <a:sym typeface="Century Gothic"/>
              </a:rPr>
              <a:t>will accelerate achievement of the SDGs</a:t>
            </a:r>
            <a:r>
              <a:rPr lang="en-US">
                <a:solidFill>
                  <a:srgbClr val="245671"/>
                </a:solidFill>
                <a:latin typeface="Century Gothic"/>
                <a:ea typeface="Century Gothic"/>
                <a:cs typeface="Century Gothic"/>
                <a:sym typeface="Century Gothic"/>
              </a:rPr>
              <a:t> by creating SDG Data Hubs across developing countries in Africa, Asia and the Pacific and Latin America and the Caribbean.</a:t>
            </a:r>
            <a:endParaRPr/>
          </a:p>
          <a:p>
            <a:pPr marL="0" marR="0" lvl="0" indent="0" algn="l" rtl="0">
              <a:lnSpc>
                <a:spcPct val="100000"/>
              </a:lnSpc>
              <a:spcBef>
                <a:spcPts val="0"/>
              </a:spcBef>
              <a:spcAft>
                <a:spcPts val="0"/>
              </a:spcAft>
              <a:buClr>
                <a:srgbClr val="000000"/>
              </a:buClr>
              <a:buSzPts val="1100"/>
              <a:buFont typeface="Arial"/>
              <a:buNone/>
            </a:pPr>
            <a:endParaRPr sz="1050">
              <a:solidFill>
                <a:srgbClr val="24567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The sustainable goals are a collection of 17 interlinked global goals designed to be a "blueprint to achieve a better and more sustainable future for all". The SDGs were set up in 2015 by the United Nations General Assembly and are intended to be achieved by 2030.</a:t>
            </a:r>
            <a:endParaRPr sz="1050">
              <a:solidFill>
                <a:srgbClr val="245671"/>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100"/>
              <a:buNone/>
            </a:pPr>
            <a:endParaRPr>
              <a:solidFill>
                <a:srgbClr val="245671"/>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100"/>
              <a:buNone/>
            </a:pPr>
            <a:r>
              <a:rPr lang="en-US">
                <a:solidFill>
                  <a:srgbClr val="245671"/>
                </a:solidFill>
                <a:latin typeface="Century Gothic"/>
                <a:ea typeface="Century Gothic"/>
                <a:cs typeface="Century Gothic"/>
                <a:sym typeface="Century Gothic"/>
              </a:rPr>
              <a:t>The alliance helps developing countries in various ways, and two key aspects of the engagement is the creation of data hubs that allows countries to track sdg and frameworks + country level action plans.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4d612dbcb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g24d612dbcb2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Char char="●"/>
            </a:pPr>
            <a:r>
              <a:rPr lang="en-US"/>
              <a:t>Here are the main partners involved with the alliance.</a:t>
            </a:r>
            <a:endParaRPr/>
          </a:p>
          <a:p>
            <a:pPr marL="171450" lvl="0" indent="-171450" algn="l" rtl="0">
              <a:lnSpc>
                <a:spcPct val="100000"/>
              </a:lnSpc>
              <a:spcBef>
                <a:spcPts val="0"/>
              </a:spcBef>
              <a:spcAft>
                <a:spcPts val="0"/>
              </a:spcAft>
              <a:buSzPts val="1100"/>
              <a:buChar char="●"/>
            </a:pPr>
            <a:r>
              <a:rPr lang="en-US"/>
              <a:t>We have chia, kellog and esri and founders. Esri also provides training and licenses for developing countries.</a:t>
            </a:r>
            <a:endParaRPr/>
          </a:p>
          <a:p>
            <a:pPr marL="171450" lvl="0" indent="-171450" algn="l" rtl="0">
              <a:lnSpc>
                <a:spcPct val="100000"/>
              </a:lnSpc>
              <a:spcBef>
                <a:spcPts val="0"/>
              </a:spcBef>
              <a:spcAft>
                <a:spcPts val="0"/>
              </a:spcAft>
              <a:buSzPts val="1100"/>
              <a:buChar char="●"/>
            </a:pPr>
            <a:r>
              <a:rPr lang="en-US"/>
              <a:t>PVBLIC – program management and funding </a:t>
            </a:r>
            <a:endParaRPr/>
          </a:p>
          <a:p>
            <a:pPr marL="171450" lvl="0" indent="-171450" algn="l" rtl="0">
              <a:lnSpc>
                <a:spcPct val="100000"/>
              </a:lnSpc>
              <a:spcBef>
                <a:spcPts val="0"/>
              </a:spcBef>
              <a:spcAft>
                <a:spcPts val="0"/>
              </a:spcAft>
              <a:buSzPts val="1100"/>
              <a:buChar char="●"/>
            </a:pPr>
            <a:r>
              <a:rPr lang="en-US"/>
              <a:t>United Nations – IGIF frameworks/expertise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None/>
            </a:pPr>
            <a:endParaRPr/>
          </a:p>
        </p:txBody>
      </p:sp>
      <p:sp>
        <p:nvSpPr>
          <p:cNvPr id="188" name="Google Shape;1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None/>
            </a:pPr>
            <a:endParaRPr/>
          </a:p>
        </p:txBody>
      </p:sp>
      <p:sp>
        <p:nvSpPr>
          <p:cNvPr id="154" name="Google Shape;15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Talking points in slide.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1"/>
        <p:cNvGrpSpPr/>
        <p:nvPr/>
      </p:nvGrpSpPr>
      <p:grpSpPr>
        <a:xfrm>
          <a:off x="0" y="0"/>
          <a:ext cx="0" cy="0"/>
          <a:chOff x="0" y="0"/>
          <a:chExt cx="0" cy="0"/>
        </a:xfrm>
      </p:grpSpPr>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a:spLocks noGrp="1"/>
          </p:cNvSpPr>
          <p:nvPr>
            <p:ph type="pic" idx="2"/>
          </p:nvPr>
        </p:nvSpPr>
        <p:spPr>
          <a:xfrm>
            <a:off x="5183188" y="987425"/>
            <a:ext cx="6172200" cy="4873625"/>
          </a:xfrm>
          <a:prstGeom prst="rect">
            <a:avLst/>
          </a:prstGeom>
          <a:noFill/>
          <a:ln>
            <a:noFill/>
          </a:ln>
        </p:spPr>
      </p:sp>
      <p:sp>
        <p:nvSpPr>
          <p:cNvPr id="64" name="Google Shape;64;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g25a401c561f_0_25"/>
          <p:cNvPicPr preferRelativeResize="0"/>
          <p:nvPr/>
        </p:nvPicPr>
        <p:blipFill rotWithShape="1">
          <a:blip r:embed="rId3">
            <a:alphaModFix/>
          </a:blip>
          <a:srcRect t="6235" r="18943"/>
          <a:stretch/>
        </p:blipFill>
        <p:spPr>
          <a:xfrm>
            <a:off x="1608550" y="-51225"/>
            <a:ext cx="10583448" cy="6886501"/>
          </a:xfrm>
          <a:prstGeom prst="rect">
            <a:avLst/>
          </a:prstGeom>
          <a:noFill/>
          <a:ln>
            <a:noFill/>
          </a:ln>
        </p:spPr>
      </p:pic>
      <p:sp>
        <p:nvSpPr>
          <p:cNvPr id="85" name="Google Shape;85;g25a401c561f_0_25"/>
          <p:cNvSpPr/>
          <p:nvPr/>
        </p:nvSpPr>
        <p:spPr>
          <a:xfrm>
            <a:off x="1616875" y="5702625"/>
            <a:ext cx="11005200" cy="1155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g25a401c561f_0_25"/>
          <p:cNvSpPr/>
          <p:nvPr/>
        </p:nvSpPr>
        <p:spPr>
          <a:xfrm>
            <a:off x="5977217" y="3244334"/>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87" name="Google Shape;87;g25a401c561f_0_25"/>
          <p:cNvGrpSpPr/>
          <p:nvPr/>
        </p:nvGrpSpPr>
        <p:grpSpPr>
          <a:xfrm>
            <a:off x="2655938" y="6117186"/>
            <a:ext cx="2243400" cy="446400"/>
            <a:chOff x="2381250" y="6096332"/>
            <a:chExt cx="2243400" cy="446400"/>
          </a:xfrm>
        </p:grpSpPr>
        <p:sp>
          <p:nvSpPr>
            <p:cNvPr id="88" name="Google Shape;88;g25a401c561f_0_25"/>
            <p:cNvSpPr txBox="1"/>
            <p:nvPr/>
          </p:nvSpPr>
          <p:spPr>
            <a:xfrm>
              <a:off x="2381250" y="6096332"/>
              <a:ext cx="22434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rgbClr val="245671"/>
                  </a:solidFill>
                  <a:latin typeface="Century Gothic"/>
                  <a:ea typeface="Century Gothic"/>
                  <a:cs typeface="Century Gothic"/>
                  <a:sym typeface="Century Gothic"/>
                </a:rPr>
                <a:t>THE PARTNERS</a:t>
              </a:r>
              <a:endParaRPr sz="1700" b="1" i="0" u="none" strike="noStrike" cap="none">
                <a:solidFill>
                  <a:srgbClr val="245671"/>
                </a:solidFill>
                <a:latin typeface="Century Gothic"/>
                <a:ea typeface="Century Gothic"/>
                <a:cs typeface="Century Gothic"/>
                <a:sym typeface="Century Gothic"/>
              </a:endParaRPr>
            </a:p>
          </p:txBody>
        </p:sp>
        <p:cxnSp>
          <p:nvCxnSpPr>
            <p:cNvPr id="89" name="Google Shape;89;g25a401c561f_0_25"/>
            <p:cNvCxnSpPr/>
            <p:nvPr/>
          </p:nvCxnSpPr>
          <p:spPr>
            <a:xfrm>
              <a:off x="2640750" y="6540550"/>
              <a:ext cx="1724400" cy="0"/>
            </a:xfrm>
            <a:prstGeom prst="straightConnector1">
              <a:avLst/>
            </a:prstGeom>
            <a:noFill/>
            <a:ln w="9525" cap="flat" cmpd="sng">
              <a:solidFill>
                <a:schemeClr val="dk2"/>
              </a:solidFill>
              <a:prstDash val="solid"/>
              <a:round/>
              <a:headEnd type="none" w="sm" len="sm"/>
              <a:tailEnd type="none" w="sm" len="sm"/>
            </a:ln>
          </p:spPr>
        </p:cxnSp>
        <p:cxnSp>
          <p:nvCxnSpPr>
            <p:cNvPr id="90" name="Google Shape;90;g25a401c561f_0_25"/>
            <p:cNvCxnSpPr/>
            <p:nvPr/>
          </p:nvCxnSpPr>
          <p:spPr>
            <a:xfrm>
              <a:off x="2640750" y="6109450"/>
              <a:ext cx="1724400" cy="0"/>
            </a:xfrm>
            <a:prstGeom prst="straightConnector1">
              <a:avLst/>
            </a:prstGeom>
            <a:noFill/>
            <a:ln w="9525" cap="flat" cmpd="sng">
              <a:solidFill>
                <a:schemeClr val="dk2"/>
              </a:solidFill>
              <a:prstDash val="solid"/>
              <a:round/>
              <a:headEnd type="none" w="sm" len="sm"/>
              <a:tailEnd type="none" w="sm" len="sm"/>
            </a:ln>
          </p:spPr>
        </p:cxnSp>
      </p:grpSp>
      <p:sp>
        <p:nvSpPr>
          <p:cNvPr id="91" name="Google Shape;91;g25a401c561f_0_25"/>
          <p:cNvSpPr/>
          <p:nvPr/>
        </p:nvSpPr>
        <p:spPr>
          <a:xfrm rot="-5400000">
            <a:off x="-2724150" y="2705175"/>
            <a:ext cx="6886500" cy="14382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25a401c561f_0_25"/>
          <p:cNvSpPr/>
          <p:nvPr/>
        </p:nvSpPr>
        <p:spPr>
          <a:xfrm>
            <a:off x="1304925" y="-18975"/>
            <a:ext cx="295200" cy="68865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g25a401c561f_0_25"/>
          <p:cNvSpPr/>
          <p:nvPr/>
        </p:nvSpPr>
        <p:spPr>
          <a:xfrm flipH="1">
            <a:off x="1616870" y="4188213"/>
            <a:ext cx="3388871" cy="1155302"/>
          </a:xfrm>
          <a:custGeom>
            <a:avLst/>
            <a:gdLst/>
            <a:ahLst/>
            <a:cxnLst/>
            <a:rect l="l" t="t" r="r" b="b"/>
            <a:pathLst>
              <a:path w="190119" h="62865" extrusionOk="0">
                <a:moveTo>
                  <a:pt x="24765" y="0"/>
                </a:moveTo>
                <a:lnTo>
                  <a:pt x="0" y="62865"/>
                </a:lnTo>
                <a:lnTo>
                  <a:pt x="190119" y="62865"/>
                </a:lnTo>
                <a:lnTo>
                  <a:pt x="190119" y="381"/>
                </a:lnTo>
                <a:close/>
              </a:path>
            </a:pathLst>
          </a:custGeom>
          <a:solidFill>
            <a:schemeClr val="lt1"/>
          </a:solidFill>
          <a:ln>
            <a:noFill/>
          </a:ln>
          <a:effectLst>
            <a:outerShdw blurRad="57150" dist="19050" dir="5400000" algn="bl" rotWithShape="0">
              <a:srgbClr val="000000">
                <a:alpha val="48630"/>
              </a:srgbClr>
            </a:outerShdw>
          </a:effectLst>
        </p:spPr>
      </p:sp>
      <p:pic>
        <p:nvPicPr>
          <p:cNvPr id="94" name="Google Shape;94;g25a401c561f_0_25"/>
          <p:cNvPicPr preferRelativeResize="0"/>
          <p:nvPr/>
        </p:nvPicPr>
        <p:blipFill rotWithShape="1">
          <a:blip r:embed="rId4">
            <a:alphaModFix/>
          </a:blip>
          <a:srcRect/>
          <a:stretch/>
        </p:blipFill>
        <p:spPr>
          <a:xfrm>
            <a:off x="1971850" y="4326397"/>
            <a:ext cx="2441524" cy="878976"/>
          </a:xfrm>
          <a:prstGeom prst="rect">
            <a:avLst/>
          </a:prstGeom>
          <a:noFill/>
          <a:ln>
            <a:noFill/>
          </a:ln>
        </p:spPr>
      </p:pic>
      <p:grpSp>
        <p:nvGrpSpPr>
          <p:cNvPr id="95" name="Google Shape;95;g25a401c561f_0_25"/>
          <p:cNvGrpSpPr/>
          <p:nvPr/>
        </p:nvGrpSpPr>
        <p:grpSpPr>
          <a:xfrm>
            <a:off x="4814449" y="5845461"/>
            <a:ext cx="4815713" cy="989816"/>
            <a:chOff x="2674611" y="5621480"/>
            <a:chExt cx="5535939" cy="1137851"/>
          </a:xfrm>
        </p:grpSpPr>
        <p:pic>
          <p:nvPicPr>
            <p:cNvPr id="96" name="Google Shape;96;g25a401c561f_0_25"/>
            <p:cNvPicPr preferRelativeResize="0"/>
            <p:nvPr/>
          </p:nvPicPr>
          <p:blipFill rotWithShape="1">
            <a:blip r:embed="rId5">
              <a:alphaModFix/>
            </a:blip>
            <a:srcRect/>
            <a:stretch/>
          </p:blipFill>
          <p:spPr>
            <a:xfrm>
              <a:off x="4837178" y="5621480"/>
              <a:ext cx="1249650" cy="1137851"/>
            </a:xfrm>
            <a:prstGeom prst="rect">
              <a:avLst/>
            </a:prstGeom>
            <a:noFill/>
            <a:ln>
              <a:noFill/>
            </a:ln>
          </p:spPr>
        </p:pic>
        <p:pic>
          <p:nvPicPr>
            <p:cNvPr id="97" name="Google Shape;97;g25a401c561f_0_25"/>
            <p:cNvPicPr preferRelativeResize="0"/>
            <p:nvPr/>
          </p:nvPicPr>
          <p:blipFill rotWithShape="1">
            <a:blip r:embed="rId6">
              <a:alphaModFix/>
            </a:blip>
            <a:srcRect/>
            <a:stretch/>
          </p:blipFill>
          <p:spPr>
            <a:xfrm>
              <a:off x="2674611" y="5999009"/>
              <a:ext cx="1667599" cy="394421"/>
            </a:xfrm>
            <a:prstGeom prst="rect">
              <a:avLst/>
            </a:prstGeom>
            <a:noFill/>
            <a:ln>
              <a:noFill/>
            </a:ln>
          </p:spPr>
        </p:pic>
        <p:pic>
          <p:nvPicPr>
            <p:cNvPr id="98" name="Google Shape;98;g25a401c561f_0_25"/>
            <p:cNvPicPr preferRelativeResize="0"/>
            <p:nvPr/>
          </p:nvPicPr>
          <p:blipFill rotWithShape="1">
            <a:blip r:embed="rId7">
              <a:alphaModFix/>
            </a:blip>
            <a:srcRect/>
            <a:stretch/>
          </p:blipFill>
          <p:spPr>
            <a:xfrm>
              <a:off x="6661778" y="5818916"/>
              <a:ext cx="1468800" cy="742970"/>
            </a:xfrm>
            <a:prstGeom prst="rect">
              <a:avLst/>
            </a:prstGeom>
            <a:noFill/>
            <a:ln>
              <a:noFill/>
            </a:ln>
          </p:spPr>
        </p:pic>
        <p:cxnSp>
          <p:nvCxnSpPr>
            <p:cNvPr id="99" name="Google Shape;99;g25a401c561f_0_25"/>
            <p:cNvCxnSpPr/>
            <p:nvPr/>
          </p:nvCxnSpPr>
          <p:spPr>
            <a:xfrm>
              <a:off x="4505325" y="5972175"/>
              <a:ext cx="0" cy="476400"/>
            </a:xfrm>
            <a:prstGeom prst="straightConnector1">
              <a:avLst/>
            </a:prstGeom>
            <a:noFill/>
            <a:ln w="9525" cap="flat" cmpd="sng">
              <a:solidFill>
                <a:srgbClr val="888888"/>
              </a:solidFill>
              <a:prstDash val="solid"/>
              <a:round/>
              <a:headEnd type="none" w="sm" len="sm"/>
              <a:tailEnd type="none" w="sm" len="sm"/>
            </a:ln>
          </p:spPr>
        </p:cxnSp>
        <p:cxnSp>
          <p:nvCxnSpPr>
            <p:cNvPr id="100" name="Google Shape;100;g25a401c561f_0_25"/>
            <p:cNvCxnSpPr/>
            <p:nvPr/>
          </p:nvCxnSpPr>
          <p:spPr>
            <a:xfrm>
              <a:off x="6581775" y="5972175"/>
              <a:ext cx="0" cy="476400"/>
            </a:xfrm>
            <a:prstGeom prst="straightConnector1">
              <a:avLst/>
            </a:prstGeom>
            <a:noFill/>
            <a:ln w="9525" cap="flat" cmpd="sng">
              <a:solidFill>
                <a:srgbClr val="888888"/>
              </a:solidFill>
              <a:prstDash val="solid"/>
              <a:round/>
              <a:headEnd type="none" w="sm" len="sm"/>
              <a:tailEnd type="none" w="sm" len="sm"/>
            </a:ln>
          </p:spPr>
        </p:cxnSp>
        <p:cxnSp>
          <p:nvCxnSpPr>
            <p:cNvPr id="101" name="Google Shape;101;g25a401c561f_0_25"/>
            <p:cNvCxnSpPr/>
            <p:nvPr/>
          </p:nvCxnSpPr>
          <p:spPr>
            <a:xfrm>
              <a:off x="8210550" y="5972175"/>
              <a:ext cx="0" cy="476400"/>
            </a:xfrm>
            <a:prstGeom prst="straightConnector1">
              <a:avLst/>
            </a:prstGeom>
            <a:noFill/>
            <a:ln w="9525" cap="flat" cmpd="sng">
              <a:solidFill>
                <a:srgbClr val="888888"/>
              </a:solidFill>
              <a:prstDash val="solid"/>
              <a:round/>
              <a:headEnd type="none" w="sm" len="sm"/>
              <a:tailEnd type="none" w="sm" len="sm"/>
            </a:ln>
          </p:spPr>
        </p:cxnSp>
      </p:grpSp>
      <p:pic>
        <p:nvPicPr>
          <p:cNvPr id="102" name="Google Shape;102;g25a401c561f_0_25" descr="Logo, company name&#10;&#10;Description automatically generated"/>
          <p:cNvPicPr preferRelativeResize="0"/>
          <p:nvPr/>
        </p:nvPicPr>
        <p:blipFill rotWithShape="1">
          <a:blip r:embed="rId8">
            <a:alphaModFix/>
          </a:blip>
          <a:srcRect/>
          <a:stretch/>
        </p:blipFill>
        <p:spPr>
          <a:xfrm>
            <a:off x="9778226" y="6037287"/>
            <a:ext cx="1385074" cy="6883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243" name="Google Shape;243;p36"/>
          <p:cNvSpPr/>
          <p:nvPr/>
        </p:nvSpPr>
        <p:spPr>
          <a:xfrm>
            <a:off x="2955150" y="975000"/>
            <a:ext cx="3048900" cy="4893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36"/>
          <p:cNvSpPr/>
          <p:nvPr/>
        </p:nvSpPr>
        <p:spPr>
          <a:xfrm>
            <a:off x="2997150" y="917775"/>
            <a:ext cx="6197700" cy="53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900" b="1" i="0" u="none" strike="noStrike" cap="none" dirty="0">
                <a:solidFill>
                  <a:schemeClr val="lt1"/>
                </a:solidFill>
                <a:latin typeface="Century Gothic"/>
                <a:ea typeface="Century Gothic"/>
                <a:cs typeface="Century Gothic"/>
                <a:sym typeface="Century Gothic"/>
              </a:rPr>
              <a:t>Paths to Engage</a:t>
            </a:r>
            <a:r>
              <a:rPr lang="en-US" sz="2900" b="1" i="0" u="none" strike="noStrike" cap="none" dirty="0">
                <a:solidFill>
                  <a:srgbClr val="1F3864"/>
                </a:solidFill>
                <a:latin typeface="Century Gothic"/>
                <a:ea typeface="Century Gothic"/>
                <a:cs typeface="Century Gothic"/>
                <a:sym typeface="Century Gothic"/>
              </a:rPr>
              <a:t> </a:t>
            </a:r>
            <a:r>
              <a:rPr lang="en-US" sz="2900" b="1" i="0" u="none" strike="noStrike" cap="none" dirty="0">
                <a:solidFill>
                  <a:srgbClr val="E11484"/>
                </a:solidFill>
                <a:latin typeface="Century Gothic"/>
                <a:ea typeface="Century Gothic"/>
                <a:cs typeface="Century Gothic"/>
                <a:sym typeface="Century Gothic"/>
              </a:rPr>
              <a:t>with the Alliance</a:t>
            </a:r>
            <a:endParaRPr sz="2900" b="1" i="0" u="none" strike="noStrike" cap="none" dirty="0">
              <a:solidFill>
                <a:srgbClr val="E11484"/>
              </a:solidFill>
              <a:latin typeface="Century Gothic"/>
              <a:ea typeface="Century Gothic"/>
              <a:cs typeface="Century Gothic"/>
              <a:sym typeface="Century Gothic"/>
            </a:endParaRPr>
          </a:p>
        </p:txBody>
      </p:sp>
      <p:sp>
        <p:nvSpPr>
          <p:cNvPr id="245" name="Google Shape;245;p36"/>
          <p:cNvSpPr/>
          <p:nvPr/>
        </p:nvSpPr>
        <p:spPr>
          <a:xfrm>
            <a:off x="354700" y="0"/>
            <a:ext cx="1038000" cy="153000"/>
          </a:xfrm>
          <a:prstGeom prst="rect">
            <a:avLst/>
          </a:prstGeom>
          <a:solidFill>
            <a:srgbClr val="245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p36"/>
          <p:cNvPicPr preferRelativeResize="0"/>
          <p:nvPr/>
        </p:nvPicPr>
        <p:blipFill rotWithShape="1">
          <a:blip r:embed="rId3">
            <a:alphaModFix/>
          </a:blip>
          <a:srcRect/>
          <a:stretch/>
        </p:blipFill>
        <p:spPr>
          <a:xfrm>
            <a:off x="354700" y="240099"/>
            <a:ext cx="1078076" cy="388099"/>
          </a:xfrm>
          <a:prstGeom prst="rect">
            <a:avLst/>
          </a:prstGeom>
          <a:noFill/>
          <a:ln>
            <a:noFill/>
          </a:ln>
        </p:spPr>
      </p:pic>
      <p:sp>
        <p:nvSpPr>
          <p:cNvPr id="247" name="Google Shape;247;p36"/>
          <p:cNvSpPr/>
          <p:nvPr/>
        </p:nvSpPr>
        <p:spPr>
          <a:xfrm>
            <a:off x="1187225" y="2421500"/>
            <a:ext cx="3048900" cy="3187500"/>
          </a:xfrm>
          <a:prstGeom prst="roundRect">
            <a:avLst>
              <a:gd name="adj" fmla="val 5000"/>
            </a:avLst>
          </a:prstGeom>
          <a:solidFill>
            <a:srgbClr val="19486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6"/>
          <p:cNvSpPr txBox="1"/>
          <p:nvPr/>
        </p:nvSpPr>
        <p:spPr>
          <a:xfrm>
            <a:off x="1575875" y="3235650"/>
            <a:ext cx="2271600" cy="2001000"/>
          </a:xfrm>
          <a:prstGeom prst="rect">
            <a:avLst/>
          </a:prstGeom>
          <a:noFill/>
          <a:ln>
            <a:noFill/>
          </a:ln>
        </p:spPr>
        <p:txBody>
          <a:bodyPr spcFirstLastPara="1" wrap="square" lIns="0" tIns="48000" rIns="0" bIns="0" anchor="t" anchorCtr="0">
            <a:noAutofit/>
          </a:bodyPr>
          <a:lstStyle/>
          <a:p>
            <a:pPr marL="0" marR="0" lvl="0" indent="0" algn="l" rtl="0">
              <a:lnSpc>
                <a:spcPct val="90000"/>
              </a:lnSpc>
              <a:spcBef>
                <a:spcPts val="49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Countries recommended by founding partners to join.</a:t>
            </a:r>
            <a:endParaRPr/>
          </a:p>
          <a:p>
            <a:pPr marL="0" marR="0" lvl="0" indent="0" algn="l" rtl="0">
              <a:lnSpc>
                <a:spcPct val="90000"/>
              </a:lnSpc>
              <a:spcBef>
                <a:spcPts val="49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90000"/>
              </a:lnSpc>
              <a:spcBef>
                <a:spcPts val="49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Countries receive guidance and resources to complete a Country-level Action Plan and data hub.</a:t>
            </a:r>
            <a:endParaRPr sz="1400" b="0" i="0" u="none" strike="noStrike" cap="none">
              <a:solidFill>
                <a:schemeClr val="lt1"/>
              </a:solidFill>
              <a:latin typeface="Arial"/>
              <a:ea typeface="Arial"/>
              <a:cs typeface="Arial"/>
              <a:sym typeface="Arial"/>
            </a:endParaRPr>
          </a:p>
        </p:txBody>
      </p:sp>
      <p:sp>
        <p:nvSpPr>
          <p:cNvPr id="249" name="Google Shape;249;p36"/>
          <p:cNvSpPr/>
          <p:nvPr/>
        </p:nvSpPr>
        <p:spPr>
          <a:xfrm>
            <a:off x="4571550" y="2421500"/>
            <a:ext cx="3048900" cy="3187500"/>
          </a:xfrm>
          <a:prstGeom prst="roundRect">
            <a:avLst>
              <a:gd name="adj" fmla="val 5000"/>
            </a:avLst>
          </a:prstGeom>
          <a:solidFill>
            <a:srgbClr val="E1148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6"/>
          <p:cNvSpPr/>
          <p:nvPr/>
        </p:nvSpPr>
        <p:spPr>
          <a:xfrm rot="5400000">
            <a:off x="3723362" y="5109013"/>
            <a:ext cx="325150" cy="276625"/>
          </a:xfrm>
          <a:prstGeom prst="flowChartExtra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6"/>
          <p:cNvSpPr txBox="1"/>
          <p:nvPr/>
        </p:nvSpPr>
        <p:spPr>
          <a:xfrm>
            <a:off x="4876400" y="3361400"/>
            <a:ext cx="2271600" cy="1247700"/>
          </a:xfrm>
          <a:prstGeom prst="rect">
            <a:avLst/>
          </a:prstGeom>
          <a:noFill/>
          <a:ln>
            <a:noFill/>
          </a:ln>
        </p:spPr>
        <p:txBody>
          <a:bodyPr spcFirstLastPara="1" wrap="square" lIns="0" tIns="54850" rIns="0" bIns="0" anchor="t" anchorCtr="0">
            <a:noAutofit/>
          </a:bodyPr>
          <a:lstStyle/>
          <a:p>
            <a:pPr marL="0" marR="0" lvl="0" indent="0" algn="l" rtl="0">
              <a:lnSpc>
                <a:spcPct val="90000"/>
              </a:lnSpc>
              <a:spcBef>
                <a:spcPts val="560"/>
              </a:spcBef>
              <a:spcAft>
                <a:spcPts val="0"/>
              </a:spcAft>
              <a:buClr>
                <a:srgbClr val="000000"/>
              </a:buClr>
              <a:buSzPts val="1600"/>
              <a:buFont typeface="Arial"/>
              <a:buNone/>
            </a:pPr>
            <a:r>
              <a:rPr lang="en-US" b="0" i="0" u="none" strike="noStrike" cap="none" dirty="0">
                <a:solidFill>
                  <a:schemeClr val="lt1"/>
                </a:solidFill>
                <a:latin typeface="Century Gothic"/>
                <a:ea typeface="Century Gothic"/>
                <a:cs typeface="Century Gothic"/>
                <a:sym typeface="Century Gothic"/>
              </a:rPr>
              <a:t>Countries or organizations utilize the new ArcGIS SDG Solution to create a data hub using their own capabilities and resources.</a:t>
            </a:r>
            <a:endParaRPr dirty="0"/>
          </a:p>
          <a:p>
            <a:pPr marL="0" marR="0" lvl="0" indent="0" algn="l" rtl="0">
              <a:lnSpc>
                <a:spcPct val="90000"/>
              </a:lnSpc>
              <a:spcBef>
                <a:spcPts val="630"/>
              </a:spcBef>
              <a:spcAft>
                <a:spcPts val="0"/>
              </a:spcAft>
              <a:buClr>
                <a:srgbClr val="000000"/>
              </a:buClr>
              <a:buSzPts val="1800"/>
              <a:buFont typeface="Arial"/>
              <a:buNone/>
            </a:pPr>
            <a:endParaRPr b="0" i="0" u="none" strike="noStrike" cap="none" dirty="0">
              <a:solidFill>
                <a:schemeClr val="lt1"/>
              </a:solidFill>
              <a:latin typeface="Arial"/>
              <a:ea typeface="Arial"/>
              <a:cs typeface="Arial"/>
              <a:sym typeface="Arial"/>
            </a:endParaRPr>
          </a:p>
          <a:p>
            <a:pPr marL="0" marR="0" lvl="0" indent="0" algn="l" rtl="0">
              <a:lnSpc>
                <a:spcPct val="90000"/>
              </a:lnSpc>
              <a:spcBef>
                <a:spcPts val="630"/>
              </a:spcBef>
              <a:spcAft>
                <a:spcPts val="0"/>
              </a:spcAft>
              <a:buClr>
                <a:srgbClr val="000000"/>
              </a:buClr>
              <a:buSzPts val="1800"/>
              <a:buFont typeface="Arial"/>
              <a:buNone/>
            </a:pPr>
            <a:endParaRPr b="0" i="0" u="none" strike="noStrike" cap="none" dirty="0">
              <a:solidFill>
                <a:schemeClr val="lt1"/>
              </a:solidFill>
              <a:latin typeface="Arial"/>
              <a:ea typeface="Arial"/>
              <a:cs typeface="Arial"/>
              <a:sym typeface="Arial"/>
            </a:endParaRPr>
          </a:p>
        </p:txBody>
      </p:sp>
      <p:sp>
        <p:nvSpPr>
          <p:cNvPr id="252" name="Google Shape;252;p36"/>
          <p:cNvSpPr/>
          <p:nvPr/>
        </p:nvSpPr>
        <p:spPr>
          <a:xfrm>
            <a:off x="7955875" y="2421525"/>
            <a:ext cx="3048900" cy="3187500"/>
          </a:xfrm>
          <a:prstGeom prst="roundRect">
            <a:avLst>
              <a:gd name="adj" fmla="val 5000"/>
            </a:avLst>
          </a:prstGeom>
          <a:solidFill>
            <a:srgbClr val="19486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6"/>
          <p:cNvSpPr txBox="1"/>
          <p:nvPr/>
        </p:nvSpPr>
        <p:spPr>
          <a:xfrm>
            <a:off x="8344625" y="3557100"/>
            <a:ext cx="2271600" cy="1358100"/>
          </a:xfrm>
          <a:prstGeom prst="rect">
            <a:avLst/>
          </a:prstGeom>
          <a:noFill/>
          <a:ln>
            <a:noFill/>
          </a:ln>
        </p:spPr>
        <p:txBody>
          <a:bodyPr spcFirstLastPara="1" wrap="square" lIns="0" tIns="54850" rIns="0" bIns="0" anchor="t" anchorCtr="0">
            <a:noAutofit/>
          </a:bodyPr>
          <a:lstStyle/>
          <a:p>
            <a:pPr marL="0" marR="0" lvl="0" indent="0" algn="l" rtl="0">
              <a:lnSpc>
                <a:spcPct val="90000"/>
              </a:lnSpc>
              <a:spcBef>
                <a:spcPts val="560"/>
              </a:spcBef>
              <a:spcAft>
                <a:spcPts val="0"/>
              </a:spcAft>
              <a:buClr>
                <a:srgbClr val="000000"/>
              </a:buClr>
              <a:buSzPts val="1600"/>
              <a:buFont typeface="Arial"/>
              <a:buNone/>
            </a:pPr>
            <a:r>
              <a:rPr lang="en-US" b="0" i="0" u="none" strike="noStrike" cap="none">
                <a:solidFill>
                  <a:schemeClr val="lt1"/>
                </a:solidFill>
                <a:latin typeface="Century Gothic"/>
                <a:ea typeface="Century Gothic"/>
                <a:cs typeface="Century Gothic"/>
                <a:sym typeface="Century Gothic"/>
              </a:rPr>
              <a:t>Countries that have already developed an SDG Data Hub provide guidance to countries that are in the beginning stages of the process.</a:t>
            </a:r>
            <a:endParaRPr b="0" i="0" u="none" strike="noStrike" cap="none">
              <a:solidFill>
                <a:schemeClr val="lt1"/>
              </a:solidFill>
              <a:latin typeface="Century Gothic"/>
              <a:ea typeface="Century Gothic"/>
              <a:cs typeface="Century Gothic"/>
              <a:sym typeface="Century Gothic"/>
            </a:endParaRPr>
          </a:p>
        </p:txBody>
      </p:sp>
      <p:sp>
        <p:nvSpPr>
          <p:cNvPr id="254" name="Google Shape;254;p36"/>
          <p:cNvSpPr txBox="1"/>
          <p:nvPr/>
        </p:nvSpPr>
        <p:spPr>
          <a:xfrm>
            <a:off x="1501625" y="2664500"/>
            <a:ext cx="2420100" cy="489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2200"/>
              <a:buFont typeface="Arial"/>
              <a:buNone/>
            </a:pPr>
            <a:r>
              <a:rPr lang="en-US" sz="2200" b="1">
                <a:solidFill>
                  <a:schemeClr val="lt1"/>
                </a:solidFill>
                <a:latin typeface="Century Gothic"/>
                <a:ea typeface="Century Gothic"/>
                <a:cs typeface="Century Gothic"/>
                <a:sym typeface="Century Gothic"/>
              </a:rPr>
              <a:t>Traditional Path</a:t>
            </a:r>
            <a:endParaRPr b="1">
              <a:latin typeface="Calibri"/>
              <a:ea typeface="Calibri"/>
              <a:cs typeface="Calibri"/>
              <a:sym typeface="Calibri"/>
            </a:endParaRPr>
          </a:p>
        </p:txBody>
      </p:sp>
      <p:sp>
        <p:nvSpPr>
          <p:cNvPr id="255" name="Google Shape;255;p36"/>
          <p:cNvSpPr txBox="1"/>
          <p:nvPr/>
        </p:nvSpPr>
        <p:spPr>
          <a:xfrm>
            <a:off x="4770601" y="2664500"/>
            <a:ext cx="2650800" cy="489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200" b="1">
                <a:solidFill>
                  <a:schemeClr val="lt1"/>
                </a:solidFill>
                <a:latin typeface="Century Gothic"/>
                <a:ea typeface="Century Gothic"/>
                <a:cs typeface="Century Gothic"/>
                <a:sym typeface="Century Gothic"/>
              </a:rPr>
              <a:t>Independent Path</a:t>
            </a:r>
            <a:endParaRPr sz="2200" b="1">
              <a:solidFill>
                <a:schemeClr val="lt1"/>
              </a:solidFill>
              <a:latin typeface="Century Gothic"/>
              <a:ea typeface="Century Gothic"/>
              <a:cs typeface="Century Gothic"/>
              <a:sym typeface="Century Gothic"/>
            </a:endParaRPr>
          </a:p>
        </p:txBody>
      </p:sp>
      <p:sp>
        <p:nvSpPr>
          <p:cNvPr id="256" name="Google Shape;256;p36"/>
          <p:cNvSpPr txBox="1"/>
          <p:nvPr/>
        </p:nvSpPr>
        <p:spPr>
          <a:xfrm>
            <a:off x="8270363" y="2664500"/>
            <a:ext cx="24201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200" b="1">
                <a:solidFill>
                  <a:schemeClr val="lt1"/>
                </a:solidFill>
                <a:latin typeface="Century Gothic"/>
                <a:ea typeface="Century Gothic"/>
                <a:cs typeface="Century Gothic"/>
                <a:sym typeface="Century Gothic"/>
              </a:rPr>
              <a:t>Thought Leader Path</a:t>
            </a:r>
            <a:endParaRPr b="1">
              <a:latin typeface="Calibri"/>
              <a:ea typeface="Calibri"/>
              <a:cs typeface="Calibri"/>
              <a:sym typeface="Calibri"/>
            </a:endParaRPr>
          </a:p>
        </p:txBody>
      </p:sp>
      <p:sp>
        <p:nvSpPr>
          <p:cNvPr id="257" name="Google Shape;257;p36"/>
          <p:cNvSpPr/>
          <p:nvPr/>
        </p:nvSpPr>
        <p:spPr>
          <a:xfrm rot="5400000">
            <a:off x="7123737" y="5109013"/>
            <a:ext cx="325150" cy="276625"/>
          </a:xfrm>
          <a:prstGeom prst="flowChartExtra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6"/>
          <p:cNvSpPr/>
          <p:nvPr/>
        </p:nvSpPr>
        <p:spPr>
          <a:xfrm>
            <a:off x="0" y="6615150"/>
            <a:ext cx="12192000" cy="2430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6"/>
          <p:cNvSpPr/>
          <p:nvPr/>
        </p:nvSpPr>
        <p:spPr>
          <a:xfrm rot="5400000">
            <a:off x="10524112" y="5167763"/>
            <a:ext cx="325150" cy="276625"/>
          </a:xfrm>
          <a:prstGeom prst="flowChartExtra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4efcaeeee4_0_0"/>
          <p:cNvSpPr/>
          <p:nvPr/>
        </p:nvSpPr>
        <p:spPr>
          <a:xfrm>
            <a:off x="-27625" y="75"/>
            <a:ext cx="5124600" cy="68580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24efcaeeee4_0_0"/>
          <p:cNvSpPr txBox="1"/>
          <p:nvPr/>
        </p:nvSpPr>
        <p:spPr>
          <a:xfrm>
            <a:off x="516650" y="1677075"/>
            <a:ext cx="4113600" cy="378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lt1"/>
                </a:solidFill>
                <a:latin typeface="Century Gothic"/>
                <a:ea typeface="Century Gothic"/>
                <a:cs typeface="Century Gothic"/>
                <a:sym typeface="Century Gothic"/>
              </a:rPr>
              <a:t>The SDG DATA ALLIANCE </a:t>
            </a:r>
            <a:r>
              <a:rPr lang="en-US" sz="2600" b="0" i="0" u="none" strike="noStrike" cap="none">
                <a:solidFill>
                  <a:schemeClr val="lt1"/>
                </a:solidFill>
                <a:latin typeface="Century Gothic"/>
                <a:ea typeface="Century Gothic"/>
                <a:cs typeface="Century Gothic"/>
                <a:sym typeface="Century Gothic"/>
              </a:rPr>
              <a:t>began country-level</a:t>
            </a:r>
            <a:endParaRPr sz="26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Century Gothic"/>
                <a:ea typeface="Century Gothic"/>
                <a:cs typeface="Century Gothic"/>
                <a:sym typeface="Century Gothic"/>
              </a:rPr>
              <a:t>engagement with an</a:t>
            </a:r>
            <a:r>
              <a:rPr lang="en-US" sz="2600" b="1" i="0" u="none" strike="noStrike" cap="none">
                <a:solidFill>
                  <a:schemeClr val="lt1"/>
                </a:solidFill>
                <a:latin typeface="Century Gothic"/>
                <a:ea typeface="Century Gothic"/>
                <a:cs typeface="Century Gothic"/>
                <a:sym typeface="Century Gothic"/>
              </a:rPr>
              <a:t> initial group of countries.</a:t>
            </a:r>
            <a:endParaRPr sz="26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Century Gothic"/>
                <a:ea typeface="Century Gothic"/>
                <a:cs typeface="Century Gothic"/>
                <a:sym typeface="Century Gothic"/>
              </a:rPr>
              <a:t>There are a total of 30 candidate countries, 15 of which are w</a:t>
            </a:r>
            <a:r>
              <a:rPr lang="en-US" sz="2600">
                <a:solidFill>
                  <a:schemeClr val="lt1"/>
                </a:solidFill>
                <a:latin typeface="Century Gothic"/>
                <a:ea typeface="Century Gothic"/>
                <a:cs typeface="Century Gothic"/>
                <a:sym typeface="Century Gothic"/>
              </a:rPr>
              <a:t>orking on CAPs and SDG Data Hubs. </a:t>
            </a:r>
            <a:endParaRPr sz="2600" b="1" i="0" u="none" strike="noStrike" cap="none">
              <a:solidFill>
                <a:schemeClr val="lt1"/>
              </a:solidFill>
              <a:latin typeface="Arial"/>
              <a:ea typeface="Arial"/>
              <a:cs typeface="Arial"/>
              <a:sym typeface="Arial"/>
            </a:endParaRPr>
          </a:p>
        </p:txBody>
      </p:sp>
      <p:graphicFrame>
        <p:nvGraphicFramePr>
          <p:cNvPr id="266" name="Google Shape;266;g24efcaeeee4_0_0"/>
          <p:cNvGraphicFramePr/>
          <p:nvPr>
            <p:extLst>
              <p:ext uri="{D42A27DB-BD31-4B8C-83A1-F6EECF244321}">
                <p14:modId xmlns:p14="http://schemas.microsoft.com/office/powerpoint/2010/main" val="4082070938"/>
              </p:ext>
            </p:extLst>
          </p:nvPr>
        </p:nvGraphicFramePr>
        <p:xfrm>
          <a:off x="5792207" y="1686682"/>
          <a:ext cx="5742175" cy="3990950"/>
        </p:xfrm>
        <a:graphic>
          <a:graphicData uri="http://schemas.openxmlformats.org/drawingml/2006/table">
            <a:tbl>
              <a:tblPr>
                <a:noFill/>
                <a:tableStyleId>{34925EBD-1564-4867-8C10-F0E86CDECDDE}</a:tableStyleId>
              </a:tblPr>
              <a:tblGrid>
                <a:gridCol w="1820950">
                  <a:extLst>
                    <a:ext uri="{9D8B030D-6E8A-4147-A177-3AD203B41FA5}">
                      <a16:colId xmlns:a16="http://schemas.microsoft.com/office/drawing/2014/main" val="20000"/>
                    </a:ext>
                  </a:extLst>
                </a:gridCol>
                <a:gridCol w="1710900">
                  <a:extLst>
                    <a:ext uri="{9D8B030D-6E8A-4147-A177-3AD203B41FA5}">
                      <a16:colId xmlns:a16="http://schemas.microsoft.com/office/drawing/2014/main" val="20001"/>
                    </a:ext>
                  </a:extLst>
                </a:gridCol>
                <a:gridCol w="2210325">
                  <a:extLst>
                    <a:ext uri="{9D8B030D-6E8A-4147-A177-3AD203B41FA5}">
                      <a16:colId xmlns:a16="http://schemas.microsoft.com/office/drawing/2014/main" val="20002"/>
                    </a:ext>
                  </a:extLst>
                </a:gridCol>
              </a:tblGrid>
              <a:tr h="706975">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DE1367"/>
                          </a:solidFill>
                          <a:latin typeface="Arial"/>
                          <a:ea typeface="Arial"/>
                          <a:cs typeface="Arial"/>
                          <a:sym typeface="Arial"/>
                        </a:rPr>
                        <a:t>Africa</a:t>
                      </a:r>
                      <a:endParaRPr sz="1700" u="none" strike="noStrike" cap="none">
                        <a:solidFill>
                          <a:srgbClr val="DE1367"/>
                        </a:solidFill>
                        <a:latin typeface="Arial"/>
                        <a:ea typeface="Arial"/>
                        <a:cs typeface="Arial"/>
                        <a:sym typeface="Arial"/>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2857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DE1367"/>
                          </a:solidFill>
                          <a:latin typeface="Arial"/>
                          <a:ea typeface="Arial"/>
                          <a:cs typeface="Arial"/>
                          <a:sym typeface="Arial"/>
                        </a:rPr>
                        <a:t>Asia and</a:t>
                      </a:r>
                      <a:endParaRPr sz="1700" b="1" u="none" strike="noStrike" cap="none">
                        <a:solidFill>
                          <a:srgbClr val="DE1367"/>
                        </a:solidFill>
                      </a:endParaRPr>
                    </a:p>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DE1367"/>
                          </a:solidFill>
                        </a:rPr>
                        <a:t>T</a:t>
                      </a:r>
                      <a:r>
                        <a:rPr lang="en-US" sz="1700" b="1" u="none" strike="noStrike" cap="none">
                          <a:solidFill>
                            <a:srgbClr val="DE1367"/>
                          </a:solidFill>
                          <a:latin typeface="Arial"/>
                          <a:ea typeface="Arial"/>
                          <a:cs typeface="Arial"/>
                          <a:sym typeface="Arial"/>
                        </a:rPr>
                        <a:t>he Pacific</a:t>
                      </a:r>
                      <a:endParaRPr sz="1700" u="none" strike="noStrike" cap="none">
                        <a:solidFill>
                          <a:srgbClr val="DE1367"/>
                        </a:solidFill>
                        <a:latin typeface="Arial"/>
                        <a:ea typeface="Arial"/>
                        <a:cs typeface="Arial"/>
                        <a:sym typeface="Arial"/>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2857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DE1367"/>
                          </a:solidFill>
                          <a:latin typeface="Century Gothic"/>
                          <a:ea typeface="Century Gothic"/>
                          <a:cs typeface="Century Gothic"/>
                          <a:sym typeface="Century Gothic"/>
                        </a:rPr>
                        <a:t>Latin America and</a:t>
                      </a:r>
                      <a:endParaRPr sz="1700" b="1" u="none" strike="noStrike" cap="none">
                        <a:solidFill>
                          <a:srgbClr val="DE1367"/>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DE1367"/>
                          </a:solidFill>
                          <a:latin typeface="Century Gothic"/>
                          <a:ea typeface="Century Gothic"/>
                          <a:cs typeface="Century Gothic"/>
                          <a:sym typeface="Century Gothic"/>
                        </a:rPr>
                        <a:t>The Caribbean</a:t>
                      </a:r>
                      <a:endParaRPr sz="1700" b="1" u="none" strike="noStrike" cap="none">
                        <a:solidFill>
                          <a:srgbClr val="DE1367"/>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2857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00"/>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Burkina Faso*</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Fiji*</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Chile*</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01"/>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Cameroon*</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19486A"/>
                          </a:solidFill>
                          <a:latin typeface="Century Gothic"/>
                          <a:ea typeface="Century Gothic"/>
                          <a:cs typeface="Century Gothic"/>
                          <a:sym typeface="Century Gothic"/>
                        </a:rPr>
                        <a:t>Indonesia</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19486A"/>
                          </a:solidFill>
                          <a:latin typeface="Century Gothic"/>
                          <a:ea typeface="Century Gothic"/>
                          <a:cs typeface="Century Gothic"/>
                          <a:sym typeface="Century Gothic"/>
                        </a:rPr>
                        <a:t>Colombia</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02"/>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19486A"/>
                          </a:solidFill>
                          <a:latin typeface="Century Gothic"/>
                          <a:ea typeface="Century Gothic"/>
                          <a:cs typeface="Century Gothic"/>
                          <a:sym typeface="Century Gothic"/>
                        </a:rPr>
                        <a:t>Comoros</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19486A"/>
                          </a:solidFill>
                          <a:latin typeface="Century Gothic"/>
                          <a:ea typeface="Century Gothic"/>
                          <a:cs typeface="Century Gothic"/>
                          <a:sym typeface="Century Gothic"/>
                        </a:rPr>
                        <a:t>Nepal</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0" u="none" strike="noStrike" cap="none" dirty="0">
                          <a:solidFill>
                            <a:srgbClr val="19486A"/>
                          </a:solidFill>
                          <a:latin typeface="Century Gothic"/>
                          <a:ea typeface="Century Gothic"/>
                          <a:cs typeface="Century Gothic"/>
                          <a:sym typeface="Century Gothic"/>
                        </a:rPr>
                        <a:t>Dominican Republic</a:t>
                      </a:r>
                      <a:endParaRPr sz="1300" b="0"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03"/>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19486A"/>
                          </a:solidFill>
                          <a:latin typeface="Century Gothic"/>
                          <a:ea typeface="Century Gothic"/>
                          <a:cs typeface="Century Gothic"/>
                          <a:sym typeface="Century Gothic"/>
                        </a:rPr>
                        <a:t>Congo DRC</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19486A"/>
                          </a:solidFill>
                          <a:latin typeface="Century Gothic"/>
                          <a:ea typeface="Century Gothic"/>
                          <a:cs typeface="Century Gothic"/>
                          <a:sym typeface="Century Gothic"/>
                        </a:rPr>
                        <a:t>Philippines</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19486A"/>
                          </a:solidFill>
                          <a:latin typeface="Century Gothic"/>
                          <a:ea typeface="Century Gothic"/>
                          <a:cs typeface="Century Gothic"/>
                          <a:sym typeface="Century Gothic"/>
                        </a:rPr>
                        <a:t>Ecuador</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04"/>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Eswatini*</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Tonga*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u="none" strike="noStrike" cap="none">
                          <a:solidFill>
                            <a:srgbClr val="19486A"/>
                          </a:solidFill>
                          <a:latin typeface="Century Gothic"/>
                          <a:ea typeface="Century Gothic"/>
                          <a:cs typeface="Century Gothic"/>
                          <a:sym typeface="Century Gothic"/>
                        </a:rPr>
                        <a:t>El Salvador</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05"/>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Ethiopia*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1" u="none" strike="noStrike" cap="none" dirty="0">
                          <a:solidFill>
                            <a:srgbClr val="19486A"/>
                          </a:solidFill>
                          <a:latin typeface="Century Gothic"/>
                          <a:ea typeface="Century Gothic"/>
                          <a:cs typeface="Century Gothic"/>
                          <a:sym typeface="Century Gothic"/>
                        </a:rPr>
                        <a:t>Guatemala*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06"/>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19486A"/>
                          </a:solidFill>
                          <a:latin typeface="Century Gothic"/>
                          <a:ea typeface="Century Gothic"/>
                          <a:cs typeface="Century Gothic"/>
                          <a:sym typeface="Century Gothic"/>
                        </a:rPr>
                        <a:t>Kenya</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0" u="none" strike="noStrike" cap="none" dirty="0">
                          <a:solidFill>
                            <a:srgbClr val="19486A"/>
                          </a:solidFill>
                          <a:latin typeface="Century Gothic"/>
                          <a:ea typeface="Century Gothic"/>
                          <a:cs typeface="Century Gothic"/>
                          <a:sym typeface="Century Gothic"/>
                        </a:rPr>
                        <a:t>Haiti</a:t>
                      </a:r>
                      <a:endParaRPr sz="1300" b="0"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07"/>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19486A"/>
                          </a:solidFill>
                          <a:latin typeface="Century Gothic"/>
                          <a:ea typeface="Century Gothic"/>
                          <a:cs typeface="Century Gothic"/>
                          <a:sym typeface="Century Gothic"/>
                        </a:rPr>
                        <a:t>Madagascar</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1" u="none" strike="noStrike" cap="none" dirty="0">
                          <a:solidFill>
                            <a:srgbClr val="19486A"/>
                          </a:solidFill>
                          <a:latin typeface="Century Gothic"/>
                          <a:ea typeface="Century Gothic"/>
                          <a:cs typeface="Century Gothic"/>
                          <a:sym typeface="Century Gothic"/>
                        </a:rPr>
                        <a:t>Honduras*</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08"/>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Morocco*</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b="1" u="none" strike="noStrike" cap="none" dirty="0">
                          <a:solidFill>
                            <a:srgbClr val="19486A"/>
                          </a:solidFill>
                          <a:latin typeface="Century Gothic"/>
                          <a:ea typeface="Century Gothic"/>
                          <a:cs typeface="Century Gothic"/>
                          <a:sym typeface="Century Gothic"/>
                        </a:rPr>
                        <a:t>Panama*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09"/>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Mozambique*</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300" u="none" strike="noStrike" cap="none">
                          <a:solidFill>
                            <a:srgbClr val="19486A"/>
                          </a:solidFill>
                          <a:latin typeface="Century Gothic"/>
                          <a:ea typeface="Century Gothic"/>
                          <a:cs typeface="Century Gothic"/>
                          <a:sym typeface="Century Gothic"/>
                        </a:rPr>
                        <a:t>Saint Lucia</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10"/>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19486A"/>
                          </a:solidFill>
                          <a:latin typeface="Century Gothic"/>
                          <a:ea typeface="Century Gothic"/>
                          <a:cs typeface="Century Gothic"/>
                          <a:sym typeface="Century Gothic"/>
                        </a:rPr>
                        <a:t>Nigeria</a:t>
                      </a:r>
                      <a:endParaRPr sz="1300" u="none" strike="noStrike" cap="none">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11"/>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Rwanda*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12"/>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Senegal*</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13"/>
                  </a:ext>
                </a:extLst>
              </a:tr>
              <a:tr h="209900">
                <a:tc>
                  <a:txBody>
                    <a:bodyPr/>
                    <a:lstStyle/>
                    <a:p>
                      <a:pPr marL="0" marR="0" lvl="0" indent="0" algn="ctr" rtl="0">
                        <a:lnSpc>
                          <a:spcPct val="100000"/>
                        </a:lnSpc>
                        <a:spcBef>
                          <a:spcPts val="0"/>
                        </a:spcBef>
                        <a:spcAft>
                          <a:spcPts val="0"/>
                        </a:spcAft>
                        <a:buClr>
                          <a:srgbClr val="000000"/>
                        </a:buClr>
                        <a:buSzPts val="1300"/>
                        <a:buFont typeface="Arial"/>
                        <a:buNone/>
                      </a:pPr>
                      <a:r>
                        <a:rPr lang="en-US" sz="1300" b="1" u="none" strike="noStrike" cap="none" dirty="0">
                          <a:solidFill>
                            <a:srgbClr val="19486A"/>
                          </a:solidFill>
                          <a:latin typeface="Century Gothic"/>
                          <a:ea typeface="Century Gothic"/>
                          <a:cs typeface="Century Gothic"/>
                          <a:sym typeface="Century Gothic"/>
                        </a:rPr>
                        <a:t>South Africa*</a:t>
                      </a:r>
                      <a:endParaRPr sz="1300" b="1" u="none" strike="noStrike" cap="none" dirty="0">
                        <a:solidFill>
                          <a:srgbClr val="19486A"/>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u="none" strike="noStrike" cap="none">
                          <a:solidFill>
                            <a:srgbClr val="235670"/>
                          </a:solidFill>
                          <a:latin typeface="Century Gothic"/>
                          <a:ea typeface="Century Gothic"/>
                          <a:cs typeface="Century Gothic"/>
                          <a:sym typeface="Century Gothic"/>
                        </a:rPr>
                        <a:t> </a:t>
                      </a:r>
                      <a:endParaRPr sz="130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9525" cap="flat" cmpd="sng">
                      <a:solidFill>
                        <a:srgbClr val="235670"/>
                      </a:solidFill>
                      <a:prstDash val="solid"/>
                      <a:round/>
                      <a:headEnd type="none" w="sm" len="sm"/>
                      <a:tailEnd type="none" w="sm" len="sm"/>
                    </a:lnB>
                  </a:tcPr>
                </a:tc>
                <a:extLst>
                  <a:ext uri="{0D108BD9-81ED-4DB2-BD59-A6C34878D82A}">
                    <a16:rowId xmlns:a16="http://schemas.microsoft.com/office/drawing/2014/main" val="10014"/>
                  </a:ext>
                </a:extLst>
              </a:tr>
              <a:tr h="345375">
                <a:tc>
                  <a:txBody>
                    <a:bodyPr/>
                    <a:lstStyle/>
                    <a:p>
                      <a:pPr marL="0" marR="0" lvl="0" indent="0" algn="ctr" rtl="0">
                        <a:lnSpc>
                          <a:spcPct val="100000"/>
                        </a:lnSpc>
                        <a:spcBef>
                          <a:spcPts val="0"/>
                        </a:spcBef>
                        <a:spcAft>
                          <a:spcPts val="0"/>
                        </a:spcAft>
                        <a:buClr>
                          <a:srgbClr val="000000"/>
                        </a:buClr>
                        <a:buSzPts val="1300"/>
                        <a:buFont typeface="Arial"/>
                        <a:buNone/>
                      </a:pPr>
                      <a:r>
                        <a:rPr lang="en-US" sz="1300" i="0" u="none" strike="noStrike" cap="none">
                          <a:solidFill>
                            <a:srgbClr val="19486A"/>
                          </a:solidFill>
                          <a:latin typeface="Century Gothic"/>
                          <a:ea typeface="Century Gothic"/>
                          <a:cs typeface="Century Gothic"/>
                          <a:sym typeface="Century Gothic"/>
                        </a:rPr>
                        <a:t>Tunisia</a:t>
                      </a:r>
                      <a:endParaRPr sz="1300" u="none" strike="noStrike" cap="none">
                        <a:solidFill>
                          <a:srgbClr val="19486A"/>
                        </a:solidFill>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28575" cap="flat" cmpd="sng">
                      <a:solidFill>
                        <a:srgbClr val="23567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i="0" u="none" strike="noStrike" cap="none">
                          <a:solidFill>
                            <a:srgbClr val="235670"/>
                          </a:solidFill>
                          <a:latin typeface="Century Gothic"/>
                          <a:ea typeface="Century Gothic"/>
                          <a:cs typeface="Century Gothic"/>
                          <a:sym typeface="Century Gothic"/>
                        </a:rPr>
                        <a:t> </a:t>
                      </a:r>
                      <a:endParaRPr sz="1300" i="0" u="none" strike="noStrike" cap="none">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28575" cap="flat" cmpd="sng">
                      <a:solidFill>
                        <a:srgbClr val="23567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235670"/>
                        </a:solidFill>
                        <a:latin typeface="Century Gothic"/>
                        <a:ea typeface="Century Gothic"/>
                        <a:cs typeface="Century Gothic"/>
                        <a:sym typeface="Century Gothic"/>
                      </a:endParaRPr>
                    </a:p>
                  </a:txBody>
                  <a:tcPr marL="68575" marR="68575" marT="0" marB="0" anchor="ctr">
                    <a:lnL w="28575" cap="flat" cmpd="sng">
                      <a:solidFill>
                        <a:srgbClr val="235670"/>
                      </a:solidFill>
                      <a:prstDash val="solid"/>
                      <a:round/>
                      <a:headEnd type="none" w="sm" len="sm"/>
                      <a:tailEnd type="none" w="sm" len="sm"/>
                    </a:lnL>
                    <a:lnR w="28575" cap="flat" cmpd="sng">
                      <a:solidFill>
                        <a:srgbClr val="235670"/>
                      </a:solidFill>
                      <a:prstDash val="solid"/>
                      <a:round/>
                      <a:headEnd type="none" w="sm" len="sm"/>
                      <a:tailEnd type="none" w="sm" len="sm"/>
                    </a:lnR>
                    <a:lnT w="9525" cap="flat" cmpd="sng">
                      <a:solidFill>
                        <a:srgbClr val="235670"/>
                      </a:solidFill>
                      <a:prstDash val="solid"/>
                      <a:round/>
                      <a:headEnd type="none" w="sm" len="sm"/>
                      <a:tailEnd type="none" w="sm" len="sm"/>
                    </a:lnT>
                    <a:lnB w="28575" cap="flat" cmpd="sng">
                      <a:solidFill>
                        <a:srgbClr val="235670"/>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bl>
          </a:graphicData>
        </a:graphic>
      </p:graphicFrame>
      <p:sp>
        <p:nvSpPr>
          <p:cNvPr id="267" name="Google Shape;267;g24efcaeeee4_0_0"/>
          <p:cNvSpPr txBox="1"/>
          <p:nvPr/>
        </p:nvSpPr>
        <p:spPr>
          <a:xfrm>
            <a:off x="581025" y="1710225"/>
            <a:ext cx="3000000" cy="335400"/>
          </a:xfrm>
          <a:prstGeom prst="rect">
            <a:avLst/>
          </a:prstGeom>
          <a:noFill/>
          <a:ln>
            <a:noFill/>
          </a:ln>
        </p:spPr>
        <p:txBody>
          <a:bodyPr spcFirstLastPara="1" wrap="square" lIns="91425" tIns="91425" rIns="91425" bIns="91425" anchor="t" anchorCtr="0">
            <a:spAutoFit/>
          </a:bodyPr>
          <a:lstStyle/>
          <a:p>
            <a:pPr marL="0" marR="0" lvl="0" indent="0" algn="l" rtl="0">
              <a:lnSpc>
                <a:spcPct val="7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24efcaeeee4_0_0"/>
          <p:cNvSpPr txBox="1"/>
          <p:nvPr/>
        </p:nvSpPr>
        <p:spPr>
          <a:xfrm>
            <a:off x="8848175" y="6040300"/>
            <a:ext cx="2686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DE1367"/>
                </a:solidFill>
                <a:latin typeface="Century Gothic"/>
                <a:ea typeface="Century Gothic"/>
                <a:cs typeface="Century Gothic"/>
                <a:sym typeface="Century Gothic"/>
              </a:rPr>
              <a:t>*Currently working with Alliance</a:t>
            </a:r>
            <a:endParaRPr sz="1400" b="1" i="0" u="none" strike="noStrike" cap="none" dirty="0">
              <a:solidFill>
                <a:srgbClr val="DE1367"/>
              </a:solidFill>
              <a:latin typeface="Arial"/>
              <a:ea typeface="Arial"/>
              <a:cs typeface="Arial"/>
              <a:sym typeface="Arial"/>
            </a:endParaRPr>
          </a:p>
        </p:txBody>
      </p:sp>
      <p:sp>
        <p:nvSpPr>
          <p:cNvPr id="269" name="Google Shape;269;g24efcaeeee4_0_0"/>
          <p:cNvSpPr txBox="1"/>
          <p:nvPr/>
        </p:nvSpPr>
        <p:spPr>
          <a:xfrm>
            <a:off x="6621862" y="852900"/>
            <a:ext cx="4242000" cy="518700"/>
          </a:xfrm>
          <a:prstGeom prst="rect">
            <a:avLst/>
          </a:prstGeom>
          <a:noFill/>
          <a:ln>
            <a:noFill/>
          </a:ln>
        </p:spPr>
        <p:txBody>
          <a:bodyPr spcFirstLastPara="1" wrap="square" lIns="91425" tIns="91425" rIns="91425" bIns="91425" anchor="t" anchorCtr="0">
            <a:spAutoFit/>
          </a:bodyPr>
          <a:lstStyle/>
          <a:p>
            <a:pPr marL="0" lvl="0" indent="0" algn="ctr" rtl="0">
              <a:lnSpc>
                <a:spcPct val="70000"/>
              </a:lnSpc>
              <a:spcBef>
                <a:spcPts val="0"/>
              </a:spcBef>
              <a:spcAft>
                <a:spcPts val="0"/>
              </a:spcAft>
              <a:buNone/>
            </a:pPr>
            <a:r>
              <a:rPr lang="en-US" sz="3100" b="1" dirty="0">
                <a:solidFill>
                  <a:srgbClr val="DE1367"/>
                </a:solidFill>
                <a:latin typeface="Century Gothic"/>
                <a:ea typeface="Century Gothic"/>
                <a:cs typeface="Century Gothic"/>
                <a:sym typeface="Century Gothic"/>
              </a:rPr>
              <a:t>Candidate Countries</a:t>
            </a:r>
            <a:endParaRPr dirty="0"/>
          </a:p>
        </p:txBody>
      </p:sp>
      <p:sp>
        <p:nvSpPr>
          <p:cNvPr id="270" name="Google Shape;270;g24efcaeeee4_0_0"/>
          <p:cNvSpPr/>
          <p:nvPr/>
        </p:nvSpPr>
        <p:spPr>
          <a:xfrm>
            <a:off x="0" y="6730350"/>
            <a:ext cx="12192000" cy="1278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DD1367"/>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1e3b567e543_0_21"/>
          <p:cNvSpPr/>
          <p:nvPr/>
        </p:nvSpPr>
        <p:spPr>
          <a:xfrm>
            <a:off x="4840875" y="671225"/>
            <a:ext cx="4758900" cy="4926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1e3b567e543_0_21"/>
          <p:cNvSpPr/>
          <p:nvPr/>
        </p:nvSpPr>
        <p:spPr>
          <a:xfrm>
            <a:off x="0" y="6615150"/>
            <a:ext cx="12192000" cy="2430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1e3b567e543_0_21"/>
          <p:cNvSpPr txBox="1"/>
          <p:nvPr/>
        </p:nvSpPr>
        <p:spPr>
          <a:xfrm>
            <a:off x="2592225" y="577250"/>
            <a:ext cx="69282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rgbClr val="19486A"/>
                </a:solidFill>
                <a:latin typeface="Century Gothic"/>
                <a:ea typeface="Century Gothic"/>
                <a:cs typeface="Century Gothic"/>
                <a:sym typeface="Century Gothic"/>
              </a:rPr>
              <a:t>Benefits for </a:t>
            </a:r>
            <a:r>
              <a:rPr lang="en-US" sz="3100" b="1" i="0" u="none" strike="noStrike" cap="none">
                <a:solidFill>
                  <a:schemeClr val="lt1"/>
                </a:solidFill>
                <a:latin typeface="Century Gothic"/>
                <a:ea typeface="Century Gothic"/>
                <a:cs typeface="Century Gothic"/>
                <a:sym typeface="Century Gothic"/>
              </a:rPr>
              <a:t>Data Alliance Countries</a:t>
            </a:r>
            <a:endParaRPr sz="3100" b="1" i="0" u="none" strike="noStrike" cap="none">
              <a:solidFill>
                <a:schemeClr val="lt1"/>
              </a:solidFill>
              <a:latin typeface="Century Gothic"/>
              <a:ea typeface="Century Gothic"/>
              <a:cs typeface="Century Gothic"/>
              <a:sym typeface="Century Gothic"/>
            </a:endParaRPr>
          </a:p>
        </p:txBody>
      </p:sp>
      <p:sp>
        <p:nvSpPr>
          <p:cNvPr id="278" name="Google Shape;278;g1e3b567e543_0_21"/>
          <p:cNvSpPr/>
          <p:nvPr/>
        </p:nvSpPr>
        <p:spPr>
          <a:xfrm>
            <a:off x="354700" y="0"/>
            <a:ext cx="1038000" cy="153000"/>
          </a:xfrm>
          <a:prstGeom prst="rect">
            <a:avLst/>
          </a:prstGeom>
          <a:solidFill>
            <a:srgbClr val="245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g1e3b567e543_0_21"/>
          <p:cNvPicPr preferRelativeResize="0"/>
          <p:nvPr/>
        </p:nvPicPr>
        <p:blipFill rotWithShape="1">
          <a:blip r:embed="rId3">
            <a:alphaModFix/>
          </a:blip>
          <a:srcRect/>
          <a:stretch/>
        </p:blipFill>
        <p:spPr>
          <a:xfrm>
            <a:off x="354700" y="240099"/>
            <a:ext cx="1078076" cy="388099"/>
          </a:xfrm>
          <a:prstGeom prst="rect">
            <a:avLst/>
          </a:prstGeom>
          <a:noFill/>
          <a:ln>
            <a:noFill/>
          </a:ln>
        </p:spPr>
      </p:pic>
      <p:sp>
        <p:nvSpPr>
          <p:cNvPr id="280" name="Google Shape;280;g1e3b567e543_0_21"/>
          <p:cNvSpPr txBox="1"/>
          <p:nvPr/>
        </p:nvSpPr>
        <p:spPr>
          <a:xfrm>
            <a:off x="1211538" y="1544100"/>
            <a:ext cx="4223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1F3864"/>
                </a:solidFill>
                <a:latin typeface="Century Gothic"/>
                <a:ea typeface="Century Gothic"/>
                <a:cs typeface="Century Gothic"/>
                <a:sym typeface="Century Gothic"/>
              </a:rPr>
              <a:t>Countries can track SDGs through their hubs accelerating the achievement of these goals.</a:t>
            </a:r>
            <a:endParaRPr sz="1600"/>
          </a:p>
        </p:txBody>
      </p:sp>
      <p:sp>
        <p:nvSpPr>
          <p:cNvPr id="281" name="Google Shape;281;g1e3b567e543_0_21"/>
          <p:cNvSpPr txBox="1"/>
          <p:nvPr/>
        </p:nvSpPr>
        <p:spPr>
          <a:xfrm>
            <a:off x="798263" y="1544100"/>
            <a:ext cx="67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DE1367"/>
                </a:solidFill>
                <a:latin typeface="Century Gothic"/>
                <a:ea typeface="Century Gothic"/>
                <a:cs typeface="Century Gothic"/>
                <a:sym typeface="Century Gothic"/>
              </a:rPr>
              <a:t>1.</a:t>
            </a:r>
            <a:endParaRPr sz="2000" b="1">
              <a:solidFill>
                <a:srgbClr val="DE1367"/>
              </a:solidFill>
              <a:latin typeface="Century Gothic"/>
              <a:ea typeface="Century Gothic"/>
              <a:cs typeface="Century Gothic"/>
              <a:sym typeface="Century Gothic"/>
            </a:endParaRPr>
          </a:p>
        </p:txBody>
      </p:sp>
      <p:sp>
        <p:nvSpPr>
          <p:cNvPr id="282" name="Google Shape;282;g1e3b567e543_0_21"/>
          <p:cNvSpPr txBox="1"/>
          <p:nvPr/>
        </p:nvSpPr>
        <p:spPr>
          <a:xfrm>
            <a:off x="1211538" y="2582875"/>
            <a:ext cx="41589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1F3864"/>
                </a:solidFill>
                <a:latin typeface="Century Gothic"/>
                <a:ea typeface="Century Gothic"/>
                <a:cs typeface="Century Gothic"/>
                <a:sym typeface="Century Gothic"/>
              </a:rPr>
              <a:t>Dedicated geospatial experts guiding countries step-by-step on the IGIF Country-level Action Plan – from early stages to completion.</a:t>
            </a:r>
            <a:endParaRPr sz="1600">
              <a:solidFill>
                <a:schemeClr val="dk1"/>
              </a:solidFill>
            </a:endParaRPr>
          </a:p>
        </p:txBody>
      </p:sp>
      <p:sp>
        <p:nvSpPr>
          <p:cNvPr id="283" name="Google Shape;283;g1e3b567e543_0_21"/>
          <p:cNvSpPr txBox="1"/>
          <p:nvPr/>
        </p:nvSpPr>
        <p:spPr>
          <a:xfrm>
            <a:off x="1211538" y="3842000"/>
            <a:ext cx="4223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1F3864"/>
                </a:solidFill>
                <a:latin typeface="Century Gothic"/>
                <a:ea typeface="Century Gothic"/>
                <a:cs typeface="Century Gothic"/>
                <a:sym typeface="Century Gothic"/>
              </a:rPr>
              <a:t>Analysis of data gaps, strengths and weaknesses of countries.</a:t>
            </a:r>
            <a:endParaRPr sz="1600">
              <a:solidFill>
                <a:schemeClr val="dk1"/>
              </a:solidFill>
            </a:endParaRPr>
          </a:p>
        </p:txBody>
      </p:sp>
      <p:sp>
        <p:nvSpPr>
          <p:cNvPr id="284" name="Google Shape;284;g1e3b567e543_0_21"/>
          <p:cNvSpPr txBox="1"/>
          <p:nvPr/>
        </p:nvSpPr>
        <p:spPr>
          <a:xfrm>
            <a:off x="1211538" y="5535400"/>
            <a:ext cx="3866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1F3864"/>
                </a:solidFill>
                <a:latin typeface="Century Gothic"/>
                <a:ea typeface="Century Gothic"/>
                <a:cs typeface="Century Gothic"/>
                <a:sym typeface="Century Gothic"/>
              </a:rPr>
              <a:t>ArcGIS licenses provided up to 2030.</a:t>
            </a:r>
            <a:endParaRPr sz="1600">
              <a:solidFill>
                <a:schemeClr val="dk1"/>
              </a:solidFill>
            </a:endParaRPr>
          </a:p>
        </p:txBody>
      </p:sp>
      <p:sp>
        <p:nvSpPr>
          <p:cNvPr id="285" name="Google Shape;285;g1e3b567e543_0_21"/>
          <p:cNvSpPr txBox="1"/>
          <p:nvPr/>
        </p:nvSpPr>
        <p:spPr>
          <a:xfrm>
            <a:off x="1211538" y="4588575"/>
            <a:ext cx="4158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1F3864"/>
                </a:solidFill>
                <a:latin typeface="Century Gothic"/>
                <a:ea typeface="Century Gothic"/>
                <a:cs typeface="Century Gothic"/>
                <a:sym typeface="Century Gothic"/>
              </a:rPr>
              <a:t>Dedicated technical team from Esri assists countries to build their SDG Data Hubs.</a:t>
            </a:r>
            <a:endParaRPr/>
          </a:p>
        </p:txBody>
      </p:sp>
      <p:sp>
        <p:nvSpPr>
          <p:cNvPr id="286" name="Google Shape;286;g1e3b567e543_0_21"/>
          <p:cNvSpPr txBox="1"/>
          <p:nvPr/>
        </p:nvSpPr>
        <p:spPr>
          <a:xfrm>
            <a:off x="6695138" y="1544100"/>
            <a:ext cx="4223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1F3864"/>
                </a:solidFill>
                <a:latin typeface="Century Gothic"/>
                <a:ea typeface="Century Gothic"/>
                <a:cs typeface="Century Gothic"/>
                <a:sym typeface="Century Gothic"/>
              </a:rPr>
              <a:t>Assessment of training needs and advice on capacity building as it relates to geospatial skills.</a:t>
            </a:r>
            <a:endParaRPr sz="1600">
              <a:solidFill>
                <a:schemeClr val="dk1"/>
              </a:solidFill>
            </a:endParaRPr>
          </a:p>
        </p:txBody>
      </p:sp>
      <p:sp>
        <p:nvSpPr>
          <p:cNvPr id="287" name="Google Shape;287;g1e3b567e543_0_21"/>
          <p:cNvSpPr txBox="1"/>
          <p:nvPr/>
        </p:nvSpPr>
        <p:spPr>
          <a:xfrm>
            <a:off x="6695138" y="2582875"/>
            <a:ext cx="4397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1F3864"/>
                </a:solidFill>
                <a:latin typeface="Century Gothic"/>
                <a:ea typeface="Century Gothic"/>
                <a:cs typeface="Century Gothic"/>
                <a:sym typeface="Century Gothic"/>
              </a:rPr>
              <a:t>Free ArcGIS training to national governments</a:t>
            </a:r>
            <a:endParaRPr/>
          </a:p>
        </p:txBody>
      </p:sp>
      <p:sp>
        <p:nvSpPr>
          <p:cNvPr id="288" name="Google Shape;288;g1e3b567e543_0_21"/>
          <p:cNvSpPr txBox="1"/>
          <p:nvPr/>
        </p:nvSpPr>
        <p:spPr>
          <a:xfrm>
            <a:off x="6659288" y="3388325"/>
            <a:ext cx="4665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1F3864"/>
                </a:solidFill>
                <a:latin typeface="Century Gothic"/>
                <a:ea typeface="Century Gothic"/>
                <a:cs typeface="Century Gothic"/>
                <a:sym typeface="Century Gothic"/>
              </a:rPr>
              <a:t>Access to dozens of free training resources on SDG.org</a:t>
            </a:r>
            <a:endParaRPr>
              <a:solidFill>
                <a:schemeClr val="dk1"/>
              </a:solidFill>
            </a:endParaRPr>
          </a:p>
        </p:txBody>
      </p:sp>
      <p:sp>
        <p:nvSpPr>
          <p:cNvPr id="289" name="Google Shape;289;g1e3b567e543_0_21"/>
          <p:cNvSpPr txBox="1"/>
          <p:nvPr/>
        </p:nvSpPr>
        <p:spPr>
          <a:xfrm>
            <a:off x="6699813" y="4245500"/>
            <a:ext cx="4927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1F3864"/>
                </a:solidFill>
                <a:latin typeface="Century Gothic"/>
                <a:ea typeface="Century Gothic"/>
                <a:cs typeface="Century Gothic"/>
                <a:sym typeface="Century Gothic"/>
              </a:rPr>
              <a:t>Exposure to a network of geospatial experts and access to prestigious events hosted by United Nations, Esri and others.</a:t>
            </a:r>
            <a:endParaRPr>
              <a:solidFill>
                <a:schemeClr val="dk1"/>
              </a:solidFill>
            </a:endParaRPr>
          </a:p>
        </p:txBody>
      </p:sp>
      <p:sp>
        <p:nvSpPr>
          <p:cNvPr id="290" name="Google Shape;290;g1e3b567e543_0_21"/>
          <p:cNvSpPr txBox="1"/>
          <p:nvPr/>
        </p:nvSpPr>
        <p:spPr>
          <a:xfrm>
            <a:off x="6699813" y="5344725"/>
            <a:ext cx="4758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1F3864"/>
                </a:solidFill>
                <a:latin typeface="Century Gothic"/>
                <a:ea typeface="Century Gothic"/>
                <a:cs typeface="Century Gothic"/>
                <a:sym typeface="Century Gothic"/>
              </a:rPr>
              <a:t>SDG Data Hubs help countries make decisions and utilize data for investments.</a:t>
            </a:r>
            <a:endParaRPr/>
          </a:p>
        </p:txBody>
      </p:sp>
      <p:sp>
        <p:nvSpPr>
          <p:cNvPr id="291" name="Google Shape;291;g1e3b567e543_0_21"/>
          <p:cNvSpPr txBox="1"/>
          <p:nvPr/>
        </p:nvSpPr>
        <p:spPr>
          <a:xfrm>
            <a:off x="798263" y="2524538"/>
            <a:ext cx="67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DE1367"/>
                </a:solidFill>
                <a:latin typeface="Century Gothic"/>
                <a:ea typeface="Century Gothic"/>
                <a:cs typeface="Century Gothic"/>
                <a:sym typeface="Century Gothic"/>
              </a:rPr>
              <a:t>2.</a:t>
            </a:r>
            <a:endParaRPr sz="2000" b="1">
              <a:solidFill>
                <a:srgbClr val="DE1367"/>
              </a:solidFill>
              <a:latin typeface="Century Gothic"/>
              <a:ea typeface="Century Gothic"/>
              <a:cs typeface="Century Gothic"/>
              <a:sym typeface="Century Gothic"/>
            </a:endParaRPr>
          </a:p>
        </p:txBody>
      </p:sp>
      <p:sp>
        <p:nvSpPr>
          <p:cNvPr id="292" name="Google Shape;292;g1e3b567e543_0_21"/>
          <p:cNvSpPr txBox="1"/>
          <p:nvPr/>
        </p:nvSpPr>
        <p:spPr>
          <a:xfrm>
            <a:off x="798263" y="3848063"/>
            <a:ext cx="67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DE1367"/>
                </a:solidFill>
                <a:latin typeface="Century Gothic"/>
                <a:ea typeface="Century Gothic"/>
                <a:cs typeface="Century Gothic"/>
                <a:sym typeface="Century Gothic"/>
              </a:rPr>
              <a:t>3.</a:t>
            </a:r>
            <a:endParaRPr sz="2000" b="1">
              <a:solidFill>
                <a:srgbClr val="DE1367"/>
              </a:solidFill>
              <a:latin typeface="Century Gothic"/>
              <a:ea typeface="Century Gothic"/>
              <a:cs typeface="Century Gothic"/>
              <a:sym typeface="Century Gothic"/>
            </a:endParaRPr>
          </a:p>
        </p:txBody>
      </p:sp>
      <p:sp>
        <p:nvSpPr>
          <p:cNvPr id="293" name="Google Shape;293;g1e3b567e543_0_21"/>
          <p:cNvSpPr txBox="1"/>
          <p:nvPr/>
        </p:nvSpPr>
        <p:spPr>
          <a:xfrm>
            <a:off x="798263" y="4542913"/>
            <a:ext cx="67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DE1367"/>
                </a:solidFill>
                <a:latin typeface="Century Gothic"/>
                <a:ea typeface="Century Gothic"/>
                <a:cs typeface="Century Gothic"/>
                <a:sym typeface="Century Gothic"/>
              </a:rPr>
              <a:t>4.</a:t>
            </a:r>
            <a:endParaRPr sz="2000" b="1">
              <a:solidFill>
                <a:srgbClr val="DE1367"/>
              </a:solidFill>
              <a:latin typeface="Century Gothic"/>
              <a:ea typeface="Century Gothic"/>
              <a:cs typeface="Century Gothic"/>
              <a:sym typeface="Century Gothic"/>
            </a:endParaRPr>
          </a:p>
        </p:txBody>
      </p:sp>
      <p:sp>
        <p:nvSpPr>
          <p:cNvPr id="294" name="Google Shape;294;g1e3b567e543_0_21"/>
          <p:cNvSpPr txBox="1"/>
          <p:nvPr/>
        </p:nvSpPr>
        <p:spPr>
          <a:xfrm>
            <a:off x="798263" y="5473900"/>
            <a:ext cx="428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DE1367"/>
                </a:solidFill>
                <a:latin typeface="Century Gothic"/>
                <a:ea typeface="Century Gothic"/>
                <a:cs typeface="Century Gothic"/>
                <a:sym typeface="Century Gothic"/>
              </a:rPr>
              <a:t>5.</a:t>
            </a:r>
            <a:endParaRPr sz="2000" b="1">
              <a:solidFill>
                <a:srgbClr val="DE1367"/>
              </a:solidFill>
              <a:latin typeface="Century Gothic"/>
              <a:ea typeface="Century Gothic"/>
              <a:cs typeface="Century Gothic"/>
              <a:sym typeface="Century Gothic"/>
            </a:endParaRPr>
          </a:p>
        </p:txBody>
      </p:sp>
      <p:sp>
        <p:nvSpPr>
          <p:cNvPr id="295" name="Google Shape;295;g1e3b567e543_0_21"/>
          <p:cNvSpPr txBox="1"/>
          <p:nvPr/>
        </p:nvSpPr>
        <p:spPr>
          <a:xfrm>
            <a:off x="6325238" y="1515525"/>
            <a:ext cx="67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9486A"/>
                </a:solidFill>
                <a:latin typeface="Century Gothic"/>
                <a:ea typeface="Century Gothic"/>
                <a:cs typeface="Century Gothic"/>
                <a:sym typeface="Century Gothic"/>
              </a:rPr>
              <a:t>6.</a:t>
            </a:r>
            <a:endParaRPr sz="2000" b="1">
              <a:solidFill>
                <a:srgbClr val="DE1367"/>
              </a:solidFill>
              <a:latin typeface="Century Gothic"/>
              <a:ea typeface="Century Gothic"/>
              <a:cs typeface="Century Gothic"/>
              <a:sym typeface="Century Gothic"/>
            </a:endParaRPr>
          </a:p>
        </p:txBody>
      </p:sp>
      <p:sp>
        <p:nvSpPr>
          <p:cNvPr id="296" name="Google Shape;296;g1e3b567e543_0_21"/>
          <p:cNvSpPr txBox="1"/>
          <p:nvPr/>
        </p:nvSpPr>
        <p:spPr>
          <a:xfrm>
            <a:off x="6325238" y="2495963"/>
            <a:ext cx="67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9486A"/>
                </a:solidFill>
                <a:latin typeface="Century Gothic"/>
                <a:ea typeface="Century Gothic"/>
                <a:cs typeface="Century Gothic"/>
                <a:sym typeface="Century Gothic"/>
              </a:rPr>
              <a:t>7.</a:t>
            </a:r>
            <a:endParaRPr sz="2000" b="1">
              <a:solidFill>
                <a:srgbClr val="DE1367"/>
              </a:solidFill>
              <a:latin typeface="Century Gothic"/>
              <a:ea typeface="Century Gothic"/>
              <a:cs typeface="Century Gothic"/>
              <a:sym typeface="Century Gothic"/>
            </a:endParaRPr>
          </a:p>
        </p:txBody>
      </p:sp>
      <p:sp>
        <p:nvSpPr>
          <p:cNvPr id="297" name="Google Shape;297;g1e3b567e543_0_21"/>
          <p:cNvSpPr txBox="1"/>
          <p:nvPr/>
        </p:nvSpPr>
        <p:spPr>
          <a:xfrm>
            <a:off x="6289388" y="3365813"/>
            <a:ext cx="67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9486A"/>
                </a:solidFill>
                <a:latin typeface="Century Gothic"/>
                <a:ea typeface="Century Gothic"/>
                <a:cs typeface="Century Gothic"/>
                <a:sym typeface="Century Gothic"/>
              </a:rPr>
              <a:t>8.</a:t>
            </a:r>
            <a:endParaRPr sz="2000" b="1">
              <a:solidFill>
                <a:srgbClr val="DE1367"/>
              </a:solidFill>
              <a:latin typeface="Century Gothic"/>
              <a:ea typeface="Century Gothic"/>
              <a:cs typeface="Century Gothic"/>
              <a:sym typeface="Century Gothic"/>
            </a:endParaRPr>
          </a:p>
        </p:txBody>
      </p:sp>
      <p:sp>
        <p:nvSpPr>
          <p:cNvPr id="298" name="Google Shape;298;g1e3b567e543_0_21"/>
          <p:cNvSpPr txBox="1"/>
          <p:nvPr/>
        </p:nvSpPr>
        <p:spPr>
          <a:xfrm>
            <a:off x="6329913" y="4171263"/>
            <a:ext cx="67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9486A"/>
                </a:solidFill>
                <a:latin typeface="Century Gothic"/>
                <a:ea typeface="Century Gothic"/>
                <a:cs typeface="Century Gothic"/>
                <a:sym typeface="Century Gothic"/>
              </a:rPr>
              <a:t>9.</a:t>
            </a:r>
            <a:endParaRPr sz="2000" b="1">
              <a:solidFill>
                <a:srgbClr val="DE1367"/>
              </a:solidFill>
              <a:latin typeface="Century Gothic"/>
              <a:ea typeface="Century Gothic"/>
              <a:cs typeface="Century Gothic"/>
              <a:sym typeface="Century Gothic"/>
            </a:endParaRPr>
          </a:p>
        </p:txBody>
      </p:sp>
      <p:sp>
        <p:nvSpPr>
          <p:cNvPr id="299" name="Google Shape;299;g1e3b567e543_0_21"/>
          <p:cNvSpPr txBox="1"/>
          <p:nvPr/>
        </p:nvSpPr>
        <p:spPr>
          <a:xfrm>
            <a:off x="6160363" y="5254650"/>
            <a:ext cx="598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9486A"/>
                </a:solidFill>
                <a:latin typeface="Century Gothic"/>
                <a:ea typeface="Century Gothic"/>
                <a:cs typeface="Century Gothic"/>
                <a:sym typeface="Century Gothic"/>
              </a:rPr>
              <a:t>10.</a:t>
            </a:r>
            <a:endParaRPr sz="2000" b="1">
              <a:solidFill>
                <a:srgbClr val="DE1367"/>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9"/>
          <p:cNvSpPr txBox="1"/>
          <p:nvPr/>
        </p:nvSpPr>
        <p:spPr>
          <a:xfrm>
            <a:off x="4143000" y="500375"/>
            <a:ext cx="44205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rgbClr val="DE1367"/>
                </a:solidFill>
                <a:latin typeface="Century Gothic"/>
                <a:ea typeface="Century Gothic"/>
                <a:cs typeface="Century Gothic"/>
                <a:sym typeface="Century Gothic"/>
              </a:rPr>
              <a:t>SDG</a:t>
            </a:r>
            <a:r>
              <a:rPr lang="en-US" sz="3100" b="1" i="0" u="none" strike="noStrike" cap="none">
                <a:solidFill>
                  <a:schemeClr val="lt1"/>
                </a:solidFill>
                <a:latin typeface="Century Gothic"/>
                <a:ea typeface="Century Gothic"/>
                <a:cs typeface="Century Gothic"/>
                <a:sym typeface="Century Gothic"/>
              </a:rPr>
              <a:t> </a:t>
            </a:r>
            <a:r>
              <a:rPr lang="en-US" sz="3100" b="1" i="0" u="none" strike="noStrike" cap="none">
                <a:solidFill>
                  <a:srgbClr val="235670"/>
                </a:solidFill>
                <a:latin typeface="Century Gothic"/>
                <a:ea typeface="Century Gothic"/>
                <a:cs typeface="Century Gothic"/>
                <a:sym typeface="Century Gothic"/>
              </a:rPr>
              <a:t>Data Hub Stages</a:t>
            </a:r>
            <a:endParaRPr sz="3100" b="1" i="0" u="none" strike="noStrike" cap="none">
              <a:solidFill>
                <a:srgbClr val="235670"/>
              </a:solidFill>
              <a:latin typeface="Century Gothic"/>
              <a:ea typeface="Century Gothic"/>
              <a:cs typeface="Century Gothic"/>
              <a:sym typeface="Century Gothic"/>
            </a:endParaRPr>
          </a:p>
        </p:txBody>
      </p:sp>
      <p:sp>
        <p:nvSpPr>
          <p:cNvPr id="316" name="Google Shape;316;p39"/>
          <p:cNvSpPr/>
          <p:nvPr/>
        </p:nvSpPr>
        <p:spPr>
          <a:xfrm>
            <a:off x="5694599" y="1485900"/>
            <a:ext cx="1342800" cy="941700"/>
          </a:xfrm>
          <a:prstGeom prst="trapezoid">
            <a:avLst>
              <a:gd name="adj" fmla="val 75000"/>
            </a:avLst>
          </a:prstGeom>
          <a:solidFill>
            <a:srgbClr val="DE136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9"/>
          <p:cNvSpPr txBox="1"/>
          <p:nvPr/>
        </p:nvSpPr>
        <p:spPr>
          <a:xfrm>
            <a:off x="5834335" y="1823673"/>
            <a:ext cx="1063200" cy="7068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700"/>
              </a:spcBef>
              <a:spcAft>
                <a:spcPts val="0"/>
              </a:spcAft>
              <a:buClr>
                <a:srgbClr val="000000"/>
              </a:buClr>
              <a:buSzPts val="1900"/>
              <a:buFont typeface="Arial"/>
              <a:buNone/>
            </a:pPr>
            <a:r>
              <a:rPr lang="en-US" sz="1100" b="1" i="0" u="none" strike="noStrike" cap="none">
                <a:solidFill>
                  <a:schemeClr val="lt1"/>
                </a:solidFill>
                <a:latin typeface="Century Gothic"/>
                <a:ea typeface="Century Gothic"/>
                <a:cs typeface="Century Gothic"/>
                <a:sym typeface="Century Gothic"/>
              </a:rPr>
              <a:t>Complete</a:t>
            </a:r>
            <a:endParaRPr sz="1100" b="1">
              <a:solidFill>
                <a:schemeClr val="lt1"/>
              </a:solidFill>
              <a:latin typeface="Century Gothic"/>
              <a:ea typeface="Century Gothic"/>
              <a:cs typeface="Century Gothic"/>
              <a:sym typeface="Century Gothic"/>
            </a:endParaRPr>
          </a:p>
          <a:p>
            <a:pPr marL="0" marR="0" lvl="0" indent="0" algn="ctr" rtl="0">
              <a:lnSpc>
                <a:spcPct val="90000"/>
              </a:lnSpc>
              <a:spcBef>
                <a:spcPts val="700"/>
              </a:spcBef>
              <a:spcAft>
                <a:spcPts val="0"/>
              </a:spcAft>
              <a:buClr>
                <a:srgbClr val="000000"/>
              </a:buClr>
              <a:buSzPts val="1900"/>
              <a:buFont typeface="Arial"/>
              <a:buNone/>
            </a:pPr>
            <a:r>
              <a:rPr lang="en-US" sz="1100" b="1" i="0" u="none" strike="noStrike" cap="none">
                <a:solidFill>
                  <a:schemeClr val="lt1"/>
                </a:solidFill>
                <a:latin typeface="Century Gothic"/>
                <a:ea typeface="Century Gothic"/>
                <a:cs typeface="Century Gothic"/>
                <a:sym typeface="Century Gothic"/>
              </a:rPr>
              <a:t>Hub</a:t>
            </a:r>
            <a:endParaRPr sz="600" b="1"/>
          </a:p>
        </p:txBody>
      </p:sp>
      <p:sp>
        <p:nvSpPr>
          <p:cNvPr id="318" name="Google Shape;318;p39"/>
          <p:cNvSpPr/>
          <p:nvPr/>
        </p:nvSpPr>
        <p:spPr>
          <a:xfrm>
            <a:off x="4883525" y="2452287"/>
            <a:ext cx="2956800" cy="1037100"/>
          </a:xfrm>
          <a:prstGeom prst="trapezoid">
            <a:avLst>
              <a:gd name="adj" fmla="val 75000"/>
            </a:avLst>
          </a:prstGeom>
          <a:solidFill>
            <a:srgbClr val="24567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9"/>
          <p:cNvSpPr txBox="1"/>
          <p:nvPr/>
        </p:nvSpPr>
        <p:spPr>
          <a:xfrm>
            <a:off x="5311648" y="2996500"/>
            <a:ext cx="2108700" cy="3972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600" b="1">
                <a:solidFill>
                  <a:schemeClr val="lt1"/>
                </a:solidFill>
                <a:latin typeface="Century Gothic"/>
                <a:ea typeface="Century Gothic"/>
                <a:cs typeface="Century Gothic"/>
                <a:sym typeface="Century Gothic"/>
              </a:rPr>
              <a:t>Initial SDG Data Hub</a:t>
            </a:r>
            <a:endParaRPr sz="2000" b="0" i="0" u="none" strike="noStrike" cap="none">
              <a:solidFill>
                <a:schemeClr val="lt1"/>
              </a:solidFill>
              <a:latin typeface="Arial"/>
              <a:ea typeface="Arial"/>
              <a:cs typeface="Arial"/>
              <a:sym typeface="Arial"/>
            </a:endParaRPr>
          </a:p>
        </p:txBody>
      </p:sp>
      <p:sp>
        <p:nvSpPr>
          <p:cNvPr id="320" name="Google Shape;320;p39"/>
          <p:cNvSpPr/>
          <p:nvPr/>
        </p:nvSpPr>
        <p:spPr>
          <a:xfrm>
            <a:off x="3996250" y="3598075"/>
            <a:ext cx="4727100" cy="1105200"/>
          </a:xfrm>
          <a:prstGeom prst="trapezoid">
            <a:avLst>
              <a:gd name="adj" fmla="val 75000"/>
            </a:avLst>
          </a:prstGeom>
          <a:solidFill>
            <a:srgbClr val="DE136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9"/>
          <p:cNvSpPr txBox="1"/>
          <p:nvPr/>
        </p:nvSpPr>
        <p:spPr>
          <a:xfrm>
            <a:off x="5102554" y="4041807"/>
            <a:ext cx="2501400" cy="3972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600" b="1">
                <a:solidFill>
                  <a:schemeClr val="lt1"/>
                </a:solidFill>
                <a:latin typeface="Century Gothic"/>
                <a:ea typeface="Century Gothic"/>
                <a:cs typeface="Century Gothic"/>
                <a:sym typeface="Century Gothic"/>
              </a:rPr>
              <a:t>SDG Data Hub Training</a:t>
            </a:r>
            <a:endParaRPr sz="1600" b="1">
              <a:solidFill>
                <a:schemeClr val="lt1"/>
              </a:solidFill>
              <a:latin typeface="Century Gothic"/>
              <a:ea typeface="Century Gothic"/>
              <a:cs typeface="Century Gothic"/>
              <a:sym typeface="Century Gothic"/>
            </a:endParaRPr>
          </a:p>
        </p:txBody>
      </p:sp>
      <p:sp>
        <p:nvSpPr>
          <p:cNvPr id="322" name="Google Shape;322;p39"/>
          <p:cNvSpPr/>
          <p:nvPr/>
        </p:nvSpPr>
        <p:spPr>
          <a:xfrm>
            <a:off x="3108974" y="4779479"/>
            <a:ext cx="6488700" cy="1137900"/>
          </a:xfrm>
          <a:prstGeom prst="trapezoid">
            <a:avLst>
              <a:gd name="adj" fmla="val 75000"/>
            </a:avLst>
          </a:prstGeom>
          <a:solidFill>
            <a:srgbClr val="24567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9"/>
          <p:cNvSpPr txBox="1"/>
          <p:nvPr/>
        </p:nvSpPr>
        <p:spPr>
          <a:xfrm>
            <a:off x="4631257" y="5297879"/>
            <a:ext cx="3469500" cy="3972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600" b="1">
                <a:solidFill>
                  <a:schemeClr val="lt1"/>
                </a:solidFill>
                <a:latin typeface="Century Gothic"/>
                <a:ea typeface="Century Gothic"/>
                <a:cs typeface="Century Gothic"/>
                <a:sym typeface="Century Gothic"/>
              </a:rPr>
              <a:t>Data inventory and assessment </a:t>
            </a:r>
            <a:endParaRPr sz="1600" b="1">
              <a:solidFill>
                <a:schemeClr val="lt1"/>
              </a:solidFill>
              <a:latin typeface="Century Gothic"/>
              <a:ea typeface="Century Gothic"/>
              <a:cs typeface="Century Gothic"/>
              <a:sym typeface="Century Gothic"/>
            </a:endParaRPr>
          </a:p>
        </p:txBody>
      </p:sp>
      <p:sp>
        <p:nvSpPr>
          <p:cNvPr id="324" name="Google Shape;324;p39"/>
          <p:cNvSpPr/>
          <p:nvPr/>
        </p:nvSpPr>
        <p:spPr>
          <a:xfrm rot="-3250142">
            <a:off x="1802567" y="3390132"/>
            <a:ext cx="4741920" cy="478981"/>
          </a:xfrm>
          <a:prstGeom prst="rightArrow">
            <a:avLst>
              <a:gd name="adj1" fmla="val 50000"/>
              <a:gd name="adj2" fmla="val 50000"/>
            </a:avLst>
          </a:prstGeom>
          <a:solidFill>
            <a:srgbClr val="DE13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5" name="Google Shape;325;p39"/>
          <p:cNvSpPr/>
          <p:nvPr/>
        </p:nvSpPr>
        <p:spPr>
          <a:xfrm>
            <a:off x="354700" y="0"/>
            <a:ext cx="1038000" cy="1530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9486A"/>
              </a:solidFill>
              <a:latin typeface="Arial"/>
              <a:ea typeface="Arial"/>
              <a:cs typeface="Arial"/>
              <a:sym typeface="Arial"/>
            </a:endParaRPr>
          </a:p>
        </p:txBody>
      </p:sp>
      <p:pic>
        <p:nvPicPr>
          <p:cNvPr id="326" name="Google Shape;326;p39"/>
          <p:cNvPicPr preferRelativeResize="0"/>
          <p:nvPr/>
        </p:nvPicPr>
        <p:blipFill rotWithShape="1">
          <a:blip r:embed="rId3">
            <a:alphaModFix/>
          </a:blip>
          <a:srcRect/>
          <a:stretch/>
        </p:blipFill>
        <p:spPr>
          <a:xfrm>
            <a:off x="354700" y="240099"/>
            <a:ext cx="1078076" cy="388099"/>
          </a:xfrm>
          <a:prstGeom prst="rect">
            <a:avLst/>
          </a:prstGeom>
          <a:noFill/>
          <a:ln>
            <a:noFill/>
          </a:ln>
        </p:spPr>
      </p:pic>
      <p:sp>
        <p:nvSpPr>
          <p:cNvPr id="327" name="Google Shape;327;p39"/>
          <p:cNvSpPr/>
          <p:nvPr/>
        </p:nvSpPr>
        <p:spPr>
          <a:xfrm>
            <a:off x="0" y="6730350"/>
            <a:ext cx="12192000" cy="1278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DD1367"/>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0"/>
          <p:cNvSpPr/>
          <p:nvPr/>
        </p:nvSpPr>
        <p:spPr>
          <a:xfrm rot="-5400000">
            <a:off x="7595025" y="2272600"/>
            <a:ext cx="4536000" cy="4658100"/>
          </a:xfrm>
          <a:prstGeom prst="rtTriangle">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0"/>
          <p:cNvSpPr/>
          <p:nvPr/>
        </p:nvSpPr>
        <p:spPr>
          <a:xfrm>
            <a:off x="0" y="-9525"/>
            <a:ext cx="12192000" cy="15882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0"/>
          <p:cNvSpPr txBox="1"/>
          <p:nvPr/>
        </p:nvSpPr>
        <p:spPr>
          <a:xfrm>
            <a:off x="1933500" y="249698"/>
            <a:ext cx="83250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2900" b="1" i="0" u="none" strike="noStrike" cap="none">
                <a:solidFill>
                  <a:schemeClr val="lt1"/>
                </a:solidFill>
                <a:latin typeface="Century Gothic"/>
                <a:ea typeface="Century Gothic"/>
                <a:cs typeface="Century Gothic"/>
                <a:sym typeface="Century Gothic"/>
              </a:rPr>
              <a:t>The Alliance has created a Geospatial Data Hub template in ArcGIS </a:t>
            </a:r>
            <a:endParaRPr sz="1200" b="1" i="0" u="none" strike="noStrike" cap="none">
              <a:solidFill>
                <a:schemeClr val="lt1"/>
              </a:solidFill>
              <a:latin typeface="Arial"/>
              <a:ea typeface="Arial"/>
              <a:cs typeface="Arial"/>
              <a:sym typeface="Arial"/>
            </a:endParaRPr>
          </a:p>
        </p:txBody>
      </p:sp>
      <p:sp>
        <p:nvSpPr>
          <p:cNvPr id="307" name="Google Shape;307;p10"/>
          <p:cNvSpPr txBox="1"/>
          <p:nvPr/>
        </p:nvSpPr>
        <p:spPr>
          <a:xfrm>
            <a:off x="1605150" y="2709000"/>
            <a:ext cx="2845500" cy="138804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700" b="0" i="0" u="none" strike="noStrike" cap="none" dirty="0">
                <a:solidFill>
                  <a:srgbClr val="245671"/>
                </a:solidFill>
                <a:latin typeface="Century Gothic"/>
                <a:ea typeface="Century Gothic"/>
                <a:cs typeface="Century Gothic"/>
                <a:sym typeface="Century Gothic"/>
              </a:rPr>
              <a:t>Esri has created an SDG Data Hub solution using ArcGIS that is available to everyone at </a:t>
            </a:r>
            <a:r>
              <a:rPr lang="en-US" sz="1700" dirty="0" err="1">
                <a:solidFill>
                  <a:srgbClr val="245671"/>
                </a:solidFill>
                <a:latin typeface="Century Gothic"/>
                <a:ea typeface="Century Gothic"/>
                <a:cs typeface="Century Gothic"/>
                <a:sym typeface="Century Gothic"/>
              </a:rPr>
              <a:t>SDG</a:t>
            </a:r>
            <a:r>
              <a:rPr lang="en-US" sz="1700" b="0" i="0" u="none" strike="noStrike" cap="none" dirty="0" err="1">
                <a:solidFill>
                  <a:srgbClr val="245671"/>
                </a:solidFill>
                <a:latin typeface="Century Gothic"/>
                <a:ea typeface="Century Gothic"/>
                <a:cs typeface="Century Gothic"/>
                <a:sym typeface="Century Gothic"/>
              </a:rPr>
              <a:t>.org</a:t>
            </a:r>
            <a:endParaRPr sz="1700" b="0" i="0" u="none" strike="noStrike" cap="none" dirty="0">
              <a:solidFill>
                <a:srgbClr val="245671"/>
              </a:solidFill>
              <a:latin typeface="Arial"/>
              <a:ea typeface="Arial"/>
              <a:cs typeface="Arial"/>
              <a:sym typeface="Arial"/>
            </a:endParaRPr>
          </a:p>
        </p:txBody>
      </p:sp>
      <p:pic>
        <p:nvPicPr>
          <p:cNvPr id="308" name="Google Shape;308;p10"/>
          <p:cNvPicPr preferRelativeResize="0"/>
          <p:nvPr/>
        </p:nvPicPr>
        <p:blipFill rotWithShape="1">
          <a:blip r:embed="rId3">
            <a:alphaModFix/>
          </a:blip>
          <a:srcRect l="16207" t="20138" r="15751" b="15890"/>
          <a:stretch/>
        </p:blipFill>
        <p:spPr>
          <a:xfrm>
            <a:off x="5042625" y="2016225"/>
            <a:ext cx="6470487" cy="4259475"/>
          </a:xfrm>
          <a:prstGeom prst="rect">
            <a:avLst/>
          </a:prstGeom>
          <a:noFill/>
          <a:ln>
            <a:noFill/>
          </a:ln>
        </p:spPr>
      </p:pic>
      <p:sp>
        <p:nvSpPr>
          <p:cNvPr id="310" name="Google Shape;310;p10"/>
          <p:cNvSpPr/>
          <p:nvPr/>
        </p:nvSpPr>
        <p:spPr>
          <a:xfrm>
            <a:off x="1229304" y="2821197"/>
            <a:ext cx="232200" cy="2319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310;p10">
            <a:extLst>
              <a:ext uri="{FF2B5EF4-FFF2-40B4-BE49-F238E27FC236}">
                <a16:creationId xmlns:a16="http://schemas.microsoft.com/office/drawing/2014/main" id="{AD544493-F22E-D547-845B-56AC171842BB}"/>
              </a:ext>
            </a:extLst>
          </p:cNvPr>
          <p:cNvSpPr/>
          <p:nvPr/>
        </p:nvSpPr>
        <p:spPr>
          <a:xfrm>
            <a:off x="1229304" y="4567163"/>
            <a:ext cx="232200" cy="2319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307;p10">
            <a:extLst>
              <a:ext uri="{FF2B5EF4-FFF2-40B4-BE49-F238E27FC236}">
                <a16:creationId xmlns:a16="http://schemas.microsoft.com/office/drawing/2014/main" id="{05872F4F-76FB-6675-343F-96151ECDD09A}"/>
              </a:ext>
            </a:extLst>
          </p:cNvPr>
          <p:cNvSpPr txBox="1"/>
          <p:nvPr/>
        </p:nvSpPr>
        <p:spPr>
          <a:xfrm>
            <a:off x="1605150" y="4417067"/>
            <a:ext cx="2845500" cy="138804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700" b="0" i="0" u="none" strike="noStrike" cap="none" dirty="0" err="1">
                <a:solidFill>
                  <a:srgbClr val="245671"/>
                </a:solidFill>
                <a:latin typeface="Century Gothic"/>
                <a:ea typeface="Century Gothic"/>
                <a:cs typeface="Century Gothic"/>
                <a:sym typeface="Century Gothic"/>
              </a:rPr>
              <a:t>SDG.org</a:t>
            </a:r>
            <a:r>
              <a:rPr lang="en-US" sz="1700" b="0" i="0" u="none" strike="noStrike" cap="none" dirty="0">
                <a:solidFill>
                  <a:srgbClr val="245671"/>
                </a:solidFill>
                <a:latin typeface="Century Gothic"/>
                <a:ea typeface="Century Gothic"/>
                <a:cs typeface="Century Gothic"/>
                <a:sym typeface="Century Gothic"/>
              </a:rPr>
              <a:t> features 9 active data hubs with 15 SDG Data Alliance country hubs in process </a:t>
            </a:r>
            <a:endParaRPr sz="1700" b="0" i="0" u="none" strike="noStrike" cap="none" dirty="0">
              <a:solidFill>
                <a:srgbClr val="24567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5" name="Google Shape;363;p34">
            <a:extLst>
              <a:ext uri="{FF2B5EF4-FFF2-40B4-BE49-F238E27FC236}">
                <a16:creationId xmlns:a16="http://schemas.microsoft.com/office/drawing/2014/main" id="{67AA456A-E73F-B217-CFC2-940F928C3DCE}"/>
              </a:ext>
            </a:extLst>
          </p:cNvPr>
          <p:cNvSpPr txBox="1"/>
          <p:nvPr/>
        </p:nvSpPr>
        <p:spPr>
          <a:xfrm>
            <a:off x="8278509" y="4423301"/>
            <a:ext cx="2325300" cy="1182000"/>
          </a:xfrm>
          <a:prstGeom prst="rect">
            <a:avLst/>
          </a:prstGeom>
          <a:solidFill>
            <a:schemeClr val="tx2"/>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500" b="1" i="0" u="none" strike="noStrike" cap="none" dirty="0">
                <a:solidFill>
                  <a:srgbClr val="235670"/>
                </a:solidFill>
                <a:latin typeface="Century Gothic"/>
                <a:ea typeface="Century Gothic"/>
                <a:cs typeface="Century Gothic"/>
                <a:sym typeface="Century Gothic"/>
              </a:rPr>
              <a:t>*Jan/Feb, Mexico</a:t>
            </a:r>
          </a:p>
          <a:p>
            <a:pPr marL="0" marR="0" lvl="0" indent="0" algn="ctr" rtl="0">
              <a:lnSpc>
                <a:spcPct val="90000"/>
              </a:lnSpc>
              <a:spcBef>
                <a:spcPts val="0"/>
              </a:spcBef>
              <a:spcAft>
                <a:spcPts val="0"/>
              </a:spcAft>
              <a:buClr>
                <a:srgbClr val="000000"/>
              </a:buClr>
              <a:buSzPts val="1700"/>
              <a:buFont typeface="Arial"/>
              <a:buNone/>
            </a:pPr>
            <a:r>
              <a:rPr lang="en-US" sz="1500" b="1" dirty="0">
                <a:solidFill>
                  <a:srgbClr val="235670"/>
                </a:solidFill>
                <a:latin typeface="Century Gothic"/>
                <a:ea typeface="Century Gothic"/>
                <a:cs typeface="Century Gothic"/>
                <a:sym typeface="Century Gothic"/>
              </a:rPr>
              <a:t>Data Alliance Workshop Series - </a:t>
            </a:r>
            <a:r>
              <a:rPr lang="en-US" sz="1500" b="1" dirty="0" err="1">
                <a:solidFill>
                  <a:srgbClr val="235670"/>
                </a:solidFill>
                <a:latin typeface="Century Gothic"/>
                <a:ea typeface="Century Gothic"/>
                <a:cs typeface="Century Gothic"/>
                <a:sym typeface="Century Gothic"/>
              </a:rPr>
              <a:t>LatAm</a:t>
            </a:r>
            <a:endParaRPr sz="1200" b="1" i="0" u="none" strike="noStrike" cap="none" dirty="0">
              <a:solidFill>
                <a:srgbClr val="235670"/>
              </a:solidFill>
              <a:latin typeface="Century Gothic"/>
              <a:ea typeface="Century Gothic"/>
              <a:cs typeface="Century Gothic"/>
              <a:sym typeface="Century Gothic"/>
            </a:endParaRPr>
          </a:p>
        </p:txBody>
      </p:sp>
      <p:cxnSp>
        <p:nvCxnSpPr>
          <p:cNvPr id="356" name="Google Shape;356;p34"/>
          <p:cNvCxnSpPr/>
          <p:nvPr/>
        </p:nvCxnSpPr>
        <p:spPr>
          <a:xfrm rot="10800000">
            <a:off x="3794441" y="3793400"/>
            <a:ext cx="0" cy="588600"/>
          </a:xfrm>
          <a:prstGeom prst="straightConnector1">
            <a:avLst/>
          </a:prstGeom>
          <a:noFill/>
          <a:ln w="38100" cap="flat" cmpd="sng">
            <a:solidFill>
              <a:srgbClr val="E11484"/>
            </a:solidFill>
            <a:prstDash val="solid"/>
            <a:round/>
            <a:headEnd type="oval" w="med" len="med"/>
            <a:tailEnd type="none" w="med" len="med"/>
          </a:ln>
        </p:spPr>
      </p:cxnSp>
      <p:cxnSp>
        <p:nvCxnSpPr>
          <p:cNvPr id="357" name="Google Shape;357;p34"/>
          <p:cNvCxnSpPr/>
          <p:nvPr/>
        </p:nvCxnSpPr>
        <p:spPr>
          <a:xfrm rot="10800000">
            <a:off x="6770843" y="3904825"/>
            <a:ext cx="0" cy="477300"/>
          </a:xfrm>
          <a:prstGeom prst="straightConnector1">
            <a:avLst/>
          </a:prstGeom>
          <a:noFill/>
          <a:ln w="38100" cap="flat" cmpd="sng">
            <a:solidFill>
              <a:srgbClr val="E11484"/>
            </a:solidFill>
            <a:prstDash val="solid"/>
            <a:round/>
            <a:headEnd type="oval" w="med" len="med"/>
            <a:tailEnd type="none" w="med" len="med"/>
          </a:ln>
        </p:spPr>
      </p:cxnSp>
      <p:sp>
        <p:nvSpPr>
          <p:cNvPr id="358" name="Google Shape;358;p34"/>
          <p:cNvSpPr/>
          <p:nvPr/>
        </p:nvSpPr>
        <p:spPr>
          <a:xfrm>
            <a:off x="3279775" y="788975"/>
            <a:ext cx="2984400" cy="507900"/>
          </a:xfrm>
          <a:prstGeom prst="rect">
            <a:avLst/>
          </a:prstGeom>
          <a:solidFill>
            <a:srgbClr val="194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txBox="1"/>
          <p:nvPr/>
        </p:nvSpPr>
        <p:spPr>
          <a:xfrm>
            <a:off x="3118200" y="709800"/>
            <a:ext cx="59556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chemeClr val="lt1"/>
                </a:solidFill>
                <a:latin typeface="Century Gothic"/>
                <a:ea typeface="Century Gothic"/>
                <a:cs typeface="Century Gothic"/>
                <a:sym typeface="Century Gothic"/>
              </a:rPr>
              <a:t>What’s Next for</a:t>
            </a:r>
            <a:r>
              <a:rPr lang="en-US" sz="3100" b="1" i="0" u="none" strike="noStrike" cap="none">
                <a:solidFill>
                  <a:srgbClr val="E11484"/>
                </a:solidFill>
                <a:latin typeface="Century Gothic"/>
                <a:ea typeface="Century Gothic"/>
                <a:cs typeface="Century Gothic"/>
                <a:sym typeface="Century Gothic"/>
              </a:rPr>
              <a:t> the Alliance?</a:t>
            </a:r>
            <a:endParaRPr sz="3100" b="1" i="0" u="none" strike="noStrike" cap="none">
              <a:solidFill>
                <a:srgbClr val="E11484"/>
              </a:solidFill>
              <a:latin typeface="Century Gothic"/>
              <a:ea typeface="Century Gothic"/>
              <a:cs typeface="Century Gothic"/>
              <a:sym typeface="Century Gothic"/>
            </a:endParaRPr>
          </a:p>
        </p:txBody>
      </p:sp>
      <p:sp>
        <p:nvSpPr>
          <p:cNvPr id="360" name="Google Shape;360;p34"/>
          <p:cNvSpPr txBox="1"/>
          <p:nvPr/>
        </p:nvSpPr>
        <p:spPr>
          <a:xfrm>
            <a:off x="1418650" y="2398000"/>
            <a:ext cx="1750800" cy="6618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500" b="1" i="0" u="none" strike="noStrike" cap="none">
                <a:solidFill>
                  <a:srgbClr val="DE1367"/>
                </a:solidFill>
                <a:latin typeface="Century Gothic"/>
                <a:ea typeface="Century Gothic"/>
                <a:cs typeface="Century Gothic"/>
                <a:sym typeface="Century Gothic"/>
              </a:rPr>
              <a:t>Continue advancing SDG Data Hubs.</a:t>
            </a:r>
            <a:endParaRPr sz="1500" b="1" i="0" u="none" strike="noStrike" cap="none">
              <a:solidFill>
                <a:srgbClr val="DE1367"/>
              </a:solidFill>
              <a:latin typeface="Century Gothic"/>
              <a:ea typeface="Century Gothic"/>
              <a:cs typeface="Century Gothic"/>
              <a:sym typeface="Century Gothic"/>
            </a:endParaRPr>
          </a:p>
        </p:txBody>
      </p:sp>
      <p:sp>
        <p:nvSpPr>
          <p:cNvPr id="361" name="Google Shape;361;p34"/>
          <p:cNvSpPr txBox="1"/>
          <p:nvPr/>
        </p:nvSpPr>
        <p:spPr>
          <a:xfrm>
            <a:off x="2604541" y="4369850"/>
            <a:ext cx="2325300" cy="10503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500" b="1" i="0" u="none" strike="noStrike" cap="none">
                <a:solidFill>
                  <a:srgbClr val="235670"/>
                </a:solidFill>
                <a:latin typeface="Century Gothic"/>
                <a:ea typeface="Century Gothic"/>
                <a:cs typeface="Century Gothic"/>
                <a:sym typeface="Century Gothic"/>
              </a:rPr>
              <a:t>Obtain additional funding to continue advancing SDGs in developing countries</a:t>
            </a:r>
            <a:endParaRPr sz="1200" b="1" i="0" u="none" strike="noStrike" cap="none">
              <a:solidFill>
                <a:srgbClr val="235670"/>
              </a:solidFill>
              <a:latin typeface="Century Gothic"/>
              <a:ea typeface="Century Gothic"/>
              <a:cs typeface="Century Gothic"/>
              <a:sym typeface="Century Gothic"/>
            </a:endParaRPr>
          </a:p>
        </p:txBody>
      </p:sp>
      <p:sp>
        <p:nvSpPr>
          <p:cNvPr id="362" name="Google Shape;362;p34"/>
          <p:cNvSpPr txBox="1"/>
          <p:nvPr/>
        </p:nvSpPr>
        <p:spPr>
          <a:xfrm>
            <a:off x="4020377" y="2279950"/>
            <a:ext cx="2647800" cy="9324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500" b="1" i="0" u="none" strike="noStrike" cap="none" dirty="0">
                <a:solidFill>
                  <a:srgbClr val="DE1367"/>
                </a:solidFill>
                <a:latin typeface="Century Gothic"/>
                <a:ea typeface="Century Gothic"/>
                <a:cs typeface="Century Gothic"/>
                <a:sym typeface="Century Gothic"/>
              </a:rPr>
              <a:t>Continue making progress on IGIF Country-level Action Plans</a:t>
            </a:r>
            <a:endParaRPr sz="1200" b="1" i="0" u="none" strike="noStrike" cap="none" dirty="0">
              <a:solidFill>
                <a:srgbClr val="DE1367"/>
              </a:solidFill>
              <a:latin typeface="Century Gothic"/>
              <a:ea typeface="Century Gothic"/>
              <a:cs typeface="Century Gothic"/>
              <a:sym typeface="Century Gothic"/>
            </a:endParaRPr>
          </a:p>
        </p:txBody>
      </p:sp>
      <p:sp>
        <p:nvSpPr>
          <p:cNvPr id="363" name="Google Shape;363;p34"/>
          <p:cNvSpPr txBox="1"/>
          <p:nvPr/>
        </p:nvSpPr>
        <p:spPr>
          <a:xfrm>
            <a:off x="5572918" y="4401526"/>
            <a:ext cx="2325300" cy="11820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500" b="1" i="0" u="none" strike="noStrike" cap="none">
                <a:solidFill>
                  <a:srgbClr val="235670"/>
                </a:solidFill>
                <a:latin typeface="Century Gothic"/>
                <a:ea typeface="Century Gothic"/>
                <a:cs typeface="Century Gothic"/>
                <a:sym typeface="Century Gothic"/>
              </a:rPr>
              <a:t>Engage with participating countries at relevant events to make progress and provide support</a:t>
            </a:r>
            <a:endParaRPr sz="1200" b="1" i="0" u="none" strike="noStrike" cap="none">
              <a:solidFill>
                <a:srgbClr val="235670"/>
              </a:solidFill>
              <a:latin typeface="Century Gothic"/>
              <a:ea typeface="Century Gothic"/>
              <a:cs typeface="Century Gothic"/>
              <a:sym typeface="Century Gothic"/>
            </a:endParaRPr>
          </a:p>
        </p:txBody>
      </p:sp>
      <p:cxnSp>
        <p:nvCxnSpPr>
          <p:cNvPr id="364" name="Google Shape;364;p34"/>
          <p:cNvCxnSpPr/>
          <p:nvPr/>
        </p:nvCxnSpPr>
        <p:spPr>
          <a:xfrm>
            <a:off x="1346200" y="3793400"/>
            <a:ext cx="9808200" cy="0"/>
          </a:xfrm>
          <a:prstGeom prst="straightConnector1">
            <a:avLst/>
          </a:prstGeom>
          <a:noFill/>
          <a:ln w="228600" cap="flat" cmpd="sng">
            <a:solidFill>
              <a:srgbClr val="19486A"/>
            </a:solidFill>
            <a:prstDash val="solid"/>
            <a:round/>
            <a:headEnd type="none" w="med" len="med"/>
            <a:tailEnd type="triangle" w="med" len="med"/>
          </a:ln>
        </p:spPr>
      </p:cxnSp>
      <p:cxnSp>
        <p:nvCxnSpPr>
          <p:cNvPr id="365" name="Google Shape;365;p34"/>
          <p:cNvCxnSpPr/>
          <p:nvPr/>
        </p:nvCxnSpPr>
        <p:spPr>
          <a:xfrm rot="10800000">
            <a:off x="2294050" y="3136000"/>
            <a:ext cx="300" cy="606300"/>
          </a:xfrm>
          <a:prstGeom prst="straightConnector1">
            <a:avLst/>
          </a:prstGeom>
          <a:noFill/>
          <a:ln w="38100" cap="flat" cmpd="sng">
            <a:solidFill>
              <a:schemeClr val="dk2"/>
            </a:solidFill>
            <a:prstDash val="solid"/>
            <a:round/>
            <a:headEnd type="none" w="med" len="med"/>
            <a:tailEnd type="oval" w="med" len="med"/>
          </a:ln>
        </p:spPr>
      </p:cxnSp>
      <p:cxnSp>
        <p:nvCxnSpPr>
          <p:cNvPr id="366" name="Google Shape;366;p34"/>
          <p:cNvCxnSpPr>
            <a:stCxn id="362" idx="2"/>
          </p:cNvCxnSpPr>
          <p:nvPr/>
        </p:nvCxnSpPr>
        <p:spPr>
          <a:xfrm>
            <a:off x="5344277" y="3212350"/>
            <a:ext cx="0" cy="555300"/>
          </a:xfrm>
          <a:prstGeom prst="straightConnector1">
            <a:avLst/>
          </a:prstGeom>
          <a:noFill/>
          <a:ln w="38100" cap="flat" cmpd="sng">
            <a:solidFill>
              <a:schemeClr val="dk2"/>
            </a:solidFill>
            <a:prstDash val="solid"/>
            <a:round/>
            <a:headEnd type="oval" w="med" len="med"/>
            <a:tailEnd type="none" w="med" len="med"/>
          </a:ln>
        </p:spPr>
      </p:cxnSp>
      <p:sp>
        <p:nvSpPr>
          <p:cNvPr id="367" name="Google Shape;367;p34"/>
          <p:cNvSpPr/>
          <p:nvPr/>
        </p:nvSpPr>
        <p:spPr>
          <a:xfrm>
            <a:off x="0" y="6615150"/>
            <a:ext cx="12192000" cy="243000"/>
          </a:xfrm>
          <a:prstGeom prst="rect">
            <a:avLst/>
          </a:prstGeom>
          <a:solidFill>
            <a:srgbClr val="2356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34"/>
          <p:cNvSpPr/>
          <p:nvPr/>
        </p:nvSpPr>
        <p:spPr>
          <a:xfrm>
            <a:off x="354700" y="0"/>
            <a:ext cx="1038000" cy="1530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9486A"/>
              </a:solidFill>
              <a:latin typeface="Arial"/>
              <a:ea typeface="Arial"/>
              <a:cs typeface="Arial"/>
              <a:sym typeface="Arial"/>
            </a:endParaRPr>
          </a:p>
        </p:txBody>
      </p:sp>
      <p:pic>
        <p:nvPicPr>
          <p:cNvPr id="369" name="Google Shape;369;p34"/>
          <p:cNvPicPr preferRelativeResize="0"/>
          <p:nvPr/>
        </p:nvPicPr>
        <p:blipFill rotWithShape="1">
          <a:blip r:embed="rId3">
            <a:alphaModFix/>
          </a:blip>
          <a:srcRect/>
          <a:stretch/>
        </p:blipFill>
        <p:spPr>
          <a:xfrm>
            <a:off x="354700" y="240099"/>
            <a:ext cx="1078076" cy="388099"/>
          </a:xfrm>
          <a:prstGeom prst="rect">
            <a:avLst/>
          </a:prstGeom>
          <a:noFill/>
          <a:ln>
            <a:noFill/>
          </a:ln>
        </p:spPr>
      </p:pic>
      <p:sp>
        <p:nvSpPr>
          <p:cNvPr id="370" name="Google Shape;370;p34"/>
          <p:cNvSpPr/>
          <p:nvPr/>
        </p:nvSpPr>
        <p:spPr>
          <a:xfrm rot="10800000">
            <a:off x="9764950" y="100"/>
            <a:ext cx="2407800" cy="2472600"/>
          </a:xfrm>
          <a:prstGeom prst="rtTriangle">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362;p34">
            <a:extLst>
              <a:ext uri="{FF2B5EF4-FFF2-40B4-BE49-F238E27FC236}">
                <a16:creationId xmlns:a16="http://schemas.microsoft.com/office/drawing/2014/main" id="{12F448DE-6B12-B76F-28B1-7C7AFA027F06}"/>
              </a:ext>
            </a:extLst>
          </p:cNvPr>
          <p:cNvSpPr txBox="1"/>
          <p:nvPr/>
        </p:nvSpPr>
        <p:spPr>
          <a:xfrm>
            <a:off x="6975350" y="2254225"/>
            <a:ext cx="2647800" cy="932400"/>
          </a:xfrm>
          <a:prstGeom prst="rect">
            <a:avLst/>
          </a:prstGeom>
          <a:solidFill>
            <a:schemeClr val="tx2"/>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500" b="1" i="0" u="none" strike="noStrike" cap="none" dirty="0">
                <a:solidFill>
                  <a:srgbClr val="DE1367"/>
                </a:solidFill>
                <a:latin typeface="Century Gothic"/>
                <a:ea typeface="Century Gothic"/>
                <a:cs typeface="Century Gothic"/>
                <a:sym typeface="Century Gothic"/>
              </a:rPr>
              <a:t>*Aug 17-18, Cape Town</a:t>
            </a:r>
          </a:p>
          <a:p>
            <a:pPr marL="0" marR="0" lvl="0" indent="0" algn="ctr" rtl="0">
              <a:lnSpc>
                <a:spcPct val="90000"/>
              </a:lnSpc>
              <a:spcBef>
                <a:spcPts val="0"/>
              </a:spcBef>
              <a:spcAft>
                <a:spcPts val="0"/>
              </a:spcAft>
              <a:buClr>
                <a:srgbClr val="000000"/>
              </a:buClr>
              <a:buSzPts val="1700"/>
              <a:buFont typeface="Arial"/>
              <a:buNone/>
            </a:pPr>
            <a:r>
              <a:rPr lang="en-US" sz="1500" b="1" i="0" u="none" strike="noStrike" cap="none" dirty="0">
                <a:solidFill>
                  <a:srgbClr val="DE1367"/>
                </a:solidFill>
                <a:latin typeface="Century Gothic"/>
                <a:ea typeface="Century Gothic"/>
                <a:cs typeface="Century Gothic"/>
                <a:sym typeface="Century Gothic"/>
              </a:rPr>
              <a:t>Data Alliance Workshop Series - Africa</a:t>
            </a:r>
            <a:endParaRPr sz="1200" b="1" i="0" u="none" strike="noStrike" cap="none" dirty="0">
              <a:solidFill>
                <a:srgbClr val="DE1367"/>
              </a:solidFill>
              <a:latin typeface="Century Gothic"/>
              <a:ea typeface="Century Gothic"/>
              <a:cs typeface="Century Gothic"/>
              <a:sym typeface="Century Gothic"/>
            </a:endParaRPr>
          </a:p>
        </p:txBody>
      </p:sp>
      <p:cxnSp>
        <p:nvCxnSpPr>
          <p:cNvPr id="3" name="Google Shape;366;p34">
            <a:extLst>
              <a:ext uri="{FF2B5EF4-FFF2-40B4-BE49-F238E27FC236}">
                <a16:creationId xmlns:a16="http://schemas.microsoft.com/office/drawing/2014/main" id="{DE216BF2-2022-C756-1D57-609C6EA024D4}"/>
              </a:ext>
            </a:extLst>
          </p:cNvPr>
          <p:cNvCxnSpPr>
            <a:cxnSpLocks/>
            <a:stCxn id="2" idx="2"/>
          </p:cNvCxnSpPr>
          <p:nvPr/>
        </p:nvCxnSpPr>
        <p:spPr>
          <a:xfrm>
            <a:off x="8299250" y="3186625"/>
            <a:ext cx="0" cy="555300"/>
          </a:xfrm>
          <a:prstGeom prst="straightConnector1">
            <a:avLst/>
          </a:prstGeom>
          <a:noFill/>
          <a:ln w="38100" cap="flat" cmpd="sng">
            <a:solidFill>
              <a:schemeClr val="dk2"/>
            </a:solidFill>
            <a:prstDash val="solid"/>
            <a:round/>
            <a:headEnd type="oval" w="med" len="med"/>
            <a:tailEnd type="none" w="med" len="med"/>
          </a:ln>
        </p:spPr>
      </p:cxnSp>
      <p:cxnSp>
        <p:nvCxnSpPr>
          <p:cNvPr id="4" name="Google Shape;357;p34">
            <a:extLst>
              <a:ext uri="{FF2B5EF4-FFF2-40B4-BE49-F238E27FC236}">
                <a16:creationId xmlns:a16="http://schemas.microsoft.com/office/drawing/2014/main" id="{120A8B04-50DB-4456-5E16-C3180D6C46A7}"/>
              </a:ext>
            </a:extLst>
          </p:cNvPr>
          <p:cNvCxnSpPr/>
          <p:nvPr/>
        </p:nvCxnSpPr>
        <p:spPr>
          <a:xfrm rot="10800000">
            <a:off x="9476434" y="3914725"/>
            <a:ext cx="0" cy="477300"/>
          </a:xfrm>
          <a:prstGeom prst="straightConnector1">
            <a:avLst/>
          </a:prstGeom>
          <a:noFill/>
          <a:ln w="38100" cap="flat" cmpd="sng">
            <a:solidFill>
              <a:srgbClr val="E11484"/>
            </a:solidFill>
            <a:prstDash val="solid"/>
            <a:round/>
            <a:headEnd type="oval"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5" name="Picture 4" descr="A road next to the ocean&#10;&#10;Description automatically generated">
            <a:extLst>
              <a:ext uri="{FF2B5EF4-FFF2-40B4-BE49-F238E27FC236}">
                <a16:creationId xmlns:a16="http://schemas.microsoft.com/office/drawing/2014/main" id="{8219D562-7DFB-DCC8-5891-C1A2DCD6174C}"/>
              </a:ext>
            </a:extLst>
          </p:cNvPr>
          <p:cNvPicPr>
            <a:picLocks noChangeAspect="1"/>
          </p:cNvPicPr>
          <p:nvPr/>
        </p:nvPicPr>
        <p:blipFill>
          <a:blip r:embed="rId3"/>
          <a:stretch>
            <a:fillRect/>
          </a:stretch>
        </p:blipFill>
        <p:spPr>
          <a:xfrm>
            <a:off x="6107876" y="-41565"/>
            <a:ext cx="6087544" cy="7610455"/>
          </a:xfrm>
          <a:prstGeom prst="rect">
            <a:avLst/>
          </a:prstGeom>
        </p:spPr>
      </p:pic>
      <p:sp>
        <p:nvSpPr>
          <p:cNvPr id="376" name="Google Shape;376;p40"/>
          <p:cNvSpPr/>
          <p:nvPr/>
        </p:nvSpPr>
        <p:spPr>
          <a:xfrm rot="3759783">
            <a:off x="2131988" y="-1571075"/>
            <a:ext cx="10227719" cy="10227719"/>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795700" y="2289154"/>
            <a:ext cx="5060100" cy="4011879"/>
          </a:xfrm>
          <a:prstGeom prst="wedgeRoundRectCallout">
            <a:avLst>
              <a:gd name="adj1" fmla="val 62636"/>
              <a:gd name="adj2" fmla="val 4313"/>
              <a:gd name="adj3" fmla="val 0"/>
            </a:avLst>
          </a:prstGeom>
          <a:solidFill>
            <a:srgbClr val="235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txBox="1"/>
          <p:nvPr/>
        </p:nvSpPr>
        <p:spPr>
          <a:xfrm>
            <a:off x="795699" y="1009700"/>
            <a:ext cx="5855805" cy="113874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dirty="0">
                <a:solidFill>
                  <a:srgbClr val="DE1367"/>
                </a:solidFill>
                <a:latin typeface="Century Gothic"/>
                <a:ea typeface="Century Gothic"/>
                <a:cs typeface="Century Gothic"/>
                <a:sym typeface="Century Gothic"/>
              </a:rPr>
              <a:t>SDG Data Alliance Workshops, Aug 17-18</a:t>
            </a:r>
            <a:endParaRPr sz="3100" b="1" i="0" u="none" strike="noStrike" cap="none" dirty="0">
              <a:solidFill>
                <a:srgbClr val="DE1367"/>
              </a:solidFill>
              <a:latin typeface="Century Gothic"/>
              <a:ea typeface="Century Gothic"/>
              <a:cs typeface="Century Gothic"/>
              <a:sym typeface="Century Gothic"/>
            </a:endParaRPr>
          </a:p>
        </p:txBody>
      </p:sp>
      <p:sp>
        <p:nvSpPr>
          <p:cNvPr id="379" name="Google Shape;379;p40"/>
          <p:cNvSpPr txBox="1"/>
          <p:nvPr/>
        </p:nvSpPr>
        <p:spPr>
          <a:xfrm>
            <a:off x="1182550" y="2453867"/>
            <a:ext cx="4286400" cy="3647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300" i="0" u="none" strike="noStrike" cap="none" dirty="0">
                <a:solidFill>
                  <a:schemeClr val="lt1"/>
                </a:solidFill>
                <a:latin typeface="Century Gothic"/>
                <a:ea typeface="Century Gothic"/>
                <a:cs typeface="Century Gothic"/>
                <a:sym typeface="Century Gothic"/>
              </a:rPr>
              <a:t>Cape Town, South Africa</a:t>
            </a:r>
          </a:p>
          <a:p>
            <a:pPr marL="0" marR="0" lvl="0" indent="0" algn="l" rtl="0">
              <a:lnSpc>
                <a:spcPct val="100000"/>
              </a:lnSpc>
              <a:spcBef>
                <a:spcPts val="0"/>
              </a:spcBef>
              <a:spcAft>
                <a:spcPts val="0"/>
              </a:spcAft>
              <a:buNone/>
            </a:pPr>
            <a:br>
              <a:rPr lang="en-US" sz="1300" dirty="0">
                <a:solidFill>
                  <a:schemeClr val="lt1"/>
                </a:solidFill>
                <a:latin typeface="Century Gothic"/>
                <a:sym typeface="Century Gothic"/>
              </a:rPr>
            </a:br>
            <a:r>
              <a:rPr lang="en-US" sz="1300" dirty="0">
                <a:solidFill>
                  <a:schemeClr val="lt1"/>
                </a:solidFill>
                <a:latin typeface="Century Gothic"/>
                <a:sym typeface="Century Gothic"/>
              </a:rPr>
              <a:t>The </a:t>
            </a:r>
            <a:r>
              <a:rPr lang="en-US" sz="1300" i="0" u="none" strike="noStrike" cap="none" dirty="0">
                <a:solidFill>
                  <a:schemeClr val="lt1"/>
                </a:solidFill>
                <a:latin typeface="Century Gothic"/>
                <a:ea typeface="Century Gothic"/>
                <a:cs typeface="Century Gothic"/>
                <a:sym typeface="Century Gothic"/>
              </a:rPr>
              <a:t>SDG Data Alliance is taking advantage of the convening of the Regional Committee on UN-GGIM for Africa and the 31st International Cartographic Conference (ICC 2023) to host two Workshops on 17 and 18 August 2023.</a:t>
            </a:r>
          </a:p>
          <a:p>
            <a:pPr marL="0" marR="0" lvl="0" indent="0" algn="l" rtl="0">
              <a:lnSpc>
                <a:spcPct val="100000"/>
              </a:lnSpc>
              <a:spcBef>
                <a:spcPts val="0"/>
              </a:spcBef>
              <a:spcAft>
                <a:spcPts val="0"/>
              </a:spcAft>
              <a:buNone/>
            </a:pPr>
            <a:endParaRPr lang="en-US" sz="1300" i="0" u="none" strike="noStrike" cap="none" dirty="0">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300" i="0" u="none" strike="noStrike" cap="none" dirty="0">
                <a:solidFill>
                  <a:schemeClr val="lt1"/>
                </a:solidFill>
                <a:latin typeface="Century Gothic"/>
                <a:ea typeface="Century Gothic"/>
                <a:cs typeface="Century Gothic"/>
                <a:sym typeface="Century Gothic"/>
              </a:rPr>
              <a:t>The workshops will be key capacity development and knowledge transfer elements of the UN-GGIM Africa and ICC meetings. </a:t>
            </a:r>
          </a:p>
          <a:p>
            <a:pPr marL="0" marR="0" lvl="0" indent="0" algn="l" rtl="0">
              <a:lnSpc>
                <a:spcPct val="100000"/>
              </a:lnSpc>
              <a:spcBef>
                <a:spcPts val="0"/>
              </a:spcBef>
              <a:spcAft>
                <a:spcPts val="0"/>
              </a:spcAft>
              <a:buNone/>
            </a:pPr>
            <a:endParaRPr lang="en-US" sz="1300" dirty="0">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300" i="0" u="none" strike="noStrike" cap="none" dirty="0">
                <a:solidFill>
                  <a:schemeClr val="lt1"/>
                </a:solidFill>
                <a:latin typeface="Century Gothic"/>
                <a:ea typeface="Century Gothic"/>
                <a:cs typeface="Century Gothic"/>
                <a:sym typeface="Century Gothic"/>
              </a:rPr>
              <a:t>The Workshops will feature country experiences and be tailored towards enabling African Member States to accelerate the implementation of national UN-IGIF Country-level Action Plans and the deployment of SDG data hubs.</a:t>
            </a:r>
            <a:endParaRPr sz="1300" i="0" u="none" strike="noStrike" cap="none" dirty="0">
              <a:solidFill>
                <a:schemeClr val="lt1"/>
              </a:solidFill>
              <a:latin typeface="Century Gothic"/>
              <a:ea typeface="Century Gothic"/>
              <a:cs typeface="Century Gothic"/>
              <a:sym typeface="Century Gothic"/>
            </a:endParaRPr>
          </a:p>
        </p:txBody>
      </p:sp>
      <p:sp>
        <p:nvSpPr>
          <p:cNvPr id="380" name="Google Shape;380;p40"/>
          <p:cNvSpPr/>
          <p:nvPr/>
        </p:nvSpPr>
        <p:spPr>
          <a:xfrm>
            <a:off x="354700" y="0"/>
            <a:ext cx="1298700" cy="1914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9486A"/>
              </a:solidFill>
              <a:latin typeface="Arial"/>
              <a:ea typeface="Arial"/>
              <a:cs typeface="Arial"/>
              <a:sym typeface="Arial"/>
            </a:endParaRPr>
          </a:p>
        </p:txBody>
      </p:sp>
      <p:pic>
        <p:nvPicPr>
          <p:cNvPr id="381" name="Google Shape;381;p40"/>
          <p:cNvPicPr preferRelativeResize="0"/>
          <p:nvPr/>
        </p:nvPicPr>
        <p:blipFill rotWithShape="1">
          <a:blip r:embed="rId4">
            <a:alphaModFix/>
          </a:blip>
          <a:srcRect/>
          <a:stretch/>
        </p:blipFill>
        <p:spPr>
          <a:xfrm>
            <a:off x="354700" y="300430"/>
            <a:ext cx="1348976" cy="485619"/>
          </a:xfrm>
          <a:prstGeom prst="rect">
            <a:avLst/>
          </a:prstGeom>
          <a:noFill/>
          <a:ln>
            <a:noFill/>
          </a:ln>
        </p:spPr>
      </p:pic>
      <p:sp>
        <p:nvSpPr>
          <p:cNvPr id="382" name="Google Shape;382;p40"/>
          <p:cNvSpPr/>
          <p:nvPr/>
        </p:nvSpPr>
        <p:spPr>
          <a:xfrm>
            <a:off x="0" y="6730350"/>
            <a:ext cx="12192000" cy="1278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DD1367"/>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pic>
        <p:nvPicPr>
          <p:cNvPr id="387" name="Google Shape;387;p15"/>
          <p:cNvPicPr preferRelativeResize="0"/>
          <p:nvPr/>
        </p:nvPicPr>
        <p:blipFill rotWithShape="1">
          <a:blip r:embed="rId3">
            <a:alphaModFix/>
          </a:blip>
          <a:srcRect r="-1787"/>
          <a:stretch/>
        </p:blipFill>
        <p:spPr>
          <a:xfrm>
            <a:off x="-19050" y="-57150"/>
            <a:ext cx="8382000" cy="6915151"/>
          </a:xfrm>
          <a:prstGeom prst="rect">
            <a:avLst/>
          </a:prstGeom>
          <a:noFill/>
          <a:ln>
            <a:noFill/>
          </a:ln>
        </p:spPr>
      </p:pic>
      <p:sp>
        <p:nvSpPr>
          <p:cNvPr id="388" name="Google Shape;388;p15"/>
          <p:cNvSpPr/>
          <p:nvPr/>
        </p:nvSpPr>
        <p:spPr>
          <a:xfrm>
            <a:off x="6096000" y="-28575"/>
            <a:ext cx="6162675" cy="6915150"/>
          </a:xfrm>
          <a:custGeom>
            <a:avLst/>
            <a:gdLst/>
            <a:ahLst/>
            <a:cxnLst/>
            <a:rect l="l" t="t" r="r" b="b"/>
            <a:pathLst>
              <a:path w="246507" h="276606" extrusionOk="0">
                <a:moveTo>
                  <a:pt x="246507" y="276606"/>
                </a:moveTo>
                <a:lnTo>
                  <a:pt x="0" y="276046"/>
                </a:lnTo>
                <a:lnTo>
                  <a:pt x="83331" y="180"/>
                </a:lnTo>
                <a:lnTo>
                  <a:pt x="244602" y="0"/>
                </a:lnTo>
                <a:close/>
              </a:path>
            </a:pathLst>
          </a:custGeom>
          <a:solidFill>
            <a:schemeClr val="lt1"/>
          </a:solidFill>
          <a:ln>
            <a:noFill/>
          </a:ln>
        </p:spPr>
      </p:sp>
      <p:cxnSp>
        <p:nvCxnSpPr>
          <p:cNvPr id="389" name="Google Shape;389;p15"/>
          <p:cNvCxnSpPr/>
          <p:nvPr/>
        </p:nvCxnSpPr>
        <p:spPr>
          <a:xfrm>
            <a:off x="7984587" y="5515825"/>
            <a:ext cx="3781500" cy="0"/>
          </a:xfrm>
          <a:prstGeom prst="straightConnector1">
            <a:avLst/>
          </a:prstGeom>
          <a:noFill/>
          <a:ln w="19050" cap="flat" cmpd="sng">
            <a:solidFill>
              <a:srgbClr val="19486A"/>
            </a:solidFill>
            <a:prstDash val="solid"/>
            <a:round/>
            <a:headEnd type="none" w="sm" len="sm"/>
            <a:tailEnd type="none" w="sm" len="sm"/>
          </a:ln>
        </p:spPr>
      </p:cxnSp>
      <p:sp>
        <p:nvSpPr>
          <p:cNvPr id="390" name="Google Shape;390;p15"/>
          <p:cNvSpPr/>
          <p:nvPr/>
        </p:nvSpPr>
        <p:spPr>
          <a:xfrm>
            <a:off x="3614175" y="4486275"/>
            <a:ext cx="2681985" cy="5609882"/>
          </a:xfrm>
          <a:custGeom>
            <a:avLst/>
            <a:gdLst/>
            <a:ahLst/>
            <a:cxnLst/>
            <a:rect l="l" t="t" r="r" b="b"/>
            <a:pathLst>
              <a:path w="132969" h="278130" extrusionOk="0">
                <a:moveTo>
                  <a:pt x="132969" y="381"/>
                </a:moveTo>
                <a:lnTo>
                  <a:pt x="89535" y="0"/>
                </a:lnTo>
                <a:lnTo>
                  <a:pt x="0" y="276987"/>
                </a:lnTo>
                <a:lnTo>
                  <a:pt x="47625" y="278130"/>
                </a:lnTo>
                <a:close/>
              </a:path>
            </a:pathLst>
          </a:custGeom>
          <a:solidFill>
            <a:srgbClr val="DE1367"/>
          </a:solidFill>
          <a:ln>
            <a:noFill/>
          </a:ln>
        </p:spPr>
      </p:sp>
      <p:sp>
        <p:nvSpPr>
          <p:cNvPr id="391" name="Google Shape;391;p15"/>
          <p:cNvSpPr/>
          <p:nvPr/>
        </p:nvSpPr>
        <p:spPr>
          <a:xfrm>
            <a:off x="6858000" y="-3517675"/>
            <a:ext cx="2681985" cy="5609882"/>
          </a:xfrm>
          <a:custGeom>
            <a:avLst/>
            <a:gdLst/>
            <a:ahLst/>
            <a:cxnLst/>
            <a:rect l="l" t="t" r="r" b="b"/>
            <a:pathLst>
              <a:path w="132969" h="278130" extrusionOk="0">
                <a:moveTo>
                  <a:pt x="132969" y="381"/>
                </a:moveTo>
                <a:lnTo>
                  <a:pt x="89535" y="0"/>
                </a:lnTo>
                <a:lnTo>
                  <a:pt x="0" y="276987"/>
                </a:lnTo>
                <a:lnTo>
                  <a:pt x="47625" y="278130"/>
                </a:lnTo>
                <a:close/>
              </a:path>
            </a:pathLst>
          </a:custGeom>
          <a:solidFill>
            <a:srgbClr val="DE1367"/>
          </a:solidFill>
          <a:ln>
            <a:noFill/>
          </a:ln>
        </p:spPr>
      </p:sp>
      <p:sp>
        <p:nvSpPr>
          <p:cNvPr id="392" name="Google Shape;392;p15"/>
          <p:cNvSpPr/>
          <p:nvPr/>
        </p:nvSpPr>
        <p:spPr>
          <a:xfrm>
            <a:off x="4905375" y="-47625"/>
            <a:ext cx="3324225" cy="6953250"/>
          </a:xfrm>
          <a:custGeom>
            <a:avLst/>
            <a:gdLst/>
            <a:ahLst/>
            <a:cxnLst/>
            <a:rect l="l" t="t" r="r" b="b"/>
            <a:pathLst>
              <a:path w="132969" h="278130" extrusionOk="0">
                <a:moveTo>
                  <a:pt x="132969" y="381"/>
                </a:moveTo>
                <a:lnTo>
                  <a:pt x="89535" y="0"/>
                </a:lnTo>
                <a:lnTo>
                  <a:pt x="0" y="276987"/>
                </a:lnTo>
                <a:lnTo>
                  <a:pt x="47625" y="278130"/>
                </a:lnTo>
                <a:close/>
              </a:path>
            </a:pathLst>
          </a:custGeom>
          <a:solidFill>
            <a:srgbClr val="19486A"/>
          </a:solidFill>
          <a:ln>
            <a:noFill/>
          </a:ln>
        </p:spPr>
      </p:sp>
      <p:sp>
        <p:nvSpPr>
          <p:cNvPr id="393" name="Google Shape;393;p15"/>
          <p:cNvSpPr txBox="1"/>
          <p:nvPr/>
        </p:nvSpPr>
        <p:spPr>
          <a:xfrm>
            <a:off x="8213187" y="1333500"/>
            <a:ext cx="3324300" cy="1514700"/>
          </a:xfrm>
          <a:prstGeom prst="rect">
            <a:avLst/>
          </a:prstGeom>
          <a:noFill/>
          <a:ln>
            <a:noFill/>
          </a:ln>
        </p:spPr>
        <p:txBody>
          <a:bodyPr spcFirstLastPara="1" wrap="square" lIns="91425" tIns="45700" rIns="91425" bIns="45700" anchor="ctr" anchorCtr="0">
            <a:spAutoFit/>
          </a:bodyPr>
          <a:lstStyle/>
          <a:p>
            <a:pPr marL="0" marR="0" lvl="0" indent="0" algn="ctr" rtl="0">
              <a:lnSpc>
                <a:spcPct val="70000"/>
              </a:lnSpc>
              <a:spcBef>
                <a:spcPts val="0"/>
              </a:spcBef>
              <a:spcAft>
                <a:spcPts val="0"/>
              </a:spcAft>
              <a:buClr>
                <a:schemeClr val="dk1"/>
              </a:buClr>
              <a:buSzPts val="1100"/>
              <a:buFont typeface="Arial"/>
              <a:buNone/>
            </a:pPr>
            <a:r>
              <a:rPr lang="en-US" sz="6600" b="1" i="0" u="none" strike="noStrike" cap="none">
                <a:solidFill>
                  <a:srgbClr val="DE1367"/>
                </a:solidFill>
                <a:latin typeface="Century Gothic"/>
                <a:ea typeface="Century Gothic"/>
                <a:cs typeface="Century Gothic"/>
                <a:sym typeface="Century Gothic"/>
              </a:rPr>
              <a:t>Thank</a:t>
            </a:r>
            <a:endParaRPr sz="6600" b="1" i="0" u="none" strike="noStrike" cap="none">
              <a:solidFill>
                <a:schemeClr val="dk1"/>
              </a:solidFill>
              <a:latin typeface="Century Gothic"/>
              <a:ea typeface="Century Gothic"/>
              <a:cs typeface="Century Gothic"/>
              <a:sym typeface="Century Gothic"/>
            </a:endParaRPr>
          </a:p>
          <a:p>
            <a:pPr marL="0" marR="0" lvl="0" indent="0" algn="ctr" rtl="0">
              <a:lnSpc>
                <a:spcPct val="70000"/>
              </a:lnSpc>
              <a:spcBef>
                <a:spcPts val="0"/>
              </a:spcBef>
              <a:spcAft>
                <a:spcPts val="0"/>
              </a:spcAft>
              <a:buClr>
                <a:schemeClr val="dk1"/>
              </a:buClr>
              <a:buSzPts val="1100"/>
              <a:buFont typeface="Arial"/>
              <a:buNone/>
            </a:pPr>
            <a:r>
              <a:rPr lang="en-US" sz="6600" b="1" i="0" u="none" strike="noStrike" cap="none">
                <a:solidFill>
                  <a:srgbClr val="19486A"/>
                </a:solidFill>
                <a:latin typeface="Century Gothic"/>
                <a:ea typeface="Century Gothic"/>
                <a:cs typeface="Century Gothic"/>
                <a:sym typeface="Century Gothic"/>
              </a:rPr>
              <a:t>You</a:t>
            </a:r>
            <a:endParaRPr sz="5400" b="0" i="0" u="none" strike="noStrike" cap="none">
              <a:solidFill>
                <a:srgbClr val="19486A"/>
              </a:solidFill>
              <a:latin typeface="Century Gothic"/>
              <a:ea typeface="Century Gothic"/>
              <a:cs typeface="Century Gothic"/>
              <a:sym typeface="Century Gothic"/>
            </a:endParaRPr>
          </a:p>
        </p:txBody>
      </p:sp>
      <p:pic>
        <p:nvPicPr>
          <p:cNvPr id="394" name="Google Shape;394;p15"/>
          <p:cNvPicPr preferRelativeResize="0"/>
          <p:nvPr/>
        </p:nvPicPr>
        <p:blipFill rotWithShape="1">
          <a:blip r:embed="rId4">
            <a:alphaModFix/>
          </a:blip>
          <a:srcRect/>
          <a:stretch/>
        </p:blipFill>
        <p:spPr>
          <a:xfrm>
            <a:off x="8741624" y="5867550"/>
            <a:ext cx="2267426" cy="494250"/>
          </a:xfrm>
          <a:prstGeom prst="rect">
            <a:avLst/>
          </a:prstGeom>
          <a:noFill/>
          <a:ln>
            <a:noFill/>
          </a:ln>
        </p:spPr>
      </p:pic>
      <p:pic>
        <p:nvPicPr>
          <p:cNvPr id="395" name="Google Shape;395;p15"/>
          <p:cNvPicPr preferRelativeResize="0"/>
          <p:nvPr/>
        </p:nvPicPr>
        <p:blipFill rotWithShape="1">
          <a:blip r:embed="rId5">
            <a:alphaModFix/>
          </a:blip>
          <a:srcRect/>
          <a:stretch/>
        </p:blipFill>
        <p:spPr>
          <a:xfrm>
            <a:off x="7856037" y="3783750"/>
            <a:ext cx="4038600" cy="1453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50fc7fbd17_0_4"/>
          <p:cNvSpPr txBox="1"/>
          <p:nvPr/>
        </p:nvSpPr>
        <p:spPr>
          <a:xfrm>
            <a:off x="766775" y="1215100"/>
            <a:ext cx="33009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2400"/>
              <a:buFont typeface="Arial"/>
              <a:buNone/>
            </a:pPr>
            <a:r>
              <a:rPr lang="en-US" sz="3900" b="1" dirty="0">
                <a:solidFill>
                  <a:srgbClr val="DD1367"/>
                </a:solidFill>
                <a:latin typeface="Century Gothic"/>
                <a:ea typeface="Century Gothic"/>
                <a:cs typeface="Century Gothic"/>
                <a:sym typeface="Century Gothic"/>
              </a:rPr>
              <a:t>The </a:t>
            </a:r>
            <a:r>
              <a:rPr lang="en-US" sz="3900" b="1" dirty="0">
                <a:solidFill>
                  <a:srgbClr val="1F3864"/>
                </a:solidFill>
                <a:latin typeface="Century Gothic"/>
                <a:ea typeface="Century Gothic"/>
                <a:cs typeface="Century Gothic"/>
                <a:sym typeface="Century Gothic"/>
              </a:rPr>
              <a:t>Problem</a:t>
            </a:r>
            <a:endParaRPr sz="2500" b="1" dirty="0">
              <a:solidFill>
                <a:srgbClr val="1F3864"/>
              </a:solidFill>
              <a:latin typeface="Calibri"/>
              <a:ea typeface="Calibri"/>
              <a:cs typeface="Calibri"/>
              <a:sym typeface="Calibri"/>
            </a:endParaRPr>
          </a:p>
        </p:txBody>
      </p:sp>
      <p:sp>
        <p:nvSpPr>
          <p:cNvPr id="108" name="Google Shape;108;g250fc7fbd17_0_4"/>
          <p:cNvSpPr txBox="1"/>
          <p:nvPr/>
        </p:nvSpPr>
        <p:spPr>
          <a:xfrm>
            <a:off x="766775" y="2250675"/>
            <a:ext cx="52233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19486A"/>
                </a:solidFill>
                <a:latin typeface="Century Gothic"/>
                <a:ea typeface="Century Gothic"/>
                <a:cs typeface="Century Gothic"/>
                <a:sym typeface="Century Gothic"/>
              </a:rPr>
              <a:t>Despite significant advances in </a:t>
            </a:r>
            <a:r>
              <a:rPr lang="en-US" sz="1800" b="1">
                <a:solidFill>
                  <a:srgbClr val="19486A"/>
                </a:solidFill>
                <a:latin typeface="Century Gothic"/>
                <a:ea typeface="Century Gothic"/>
                <a:cs typeface="Century Gothic"/>
                <a:sym typeface="Century Gothic"/>
              </a:rPr>
              <a:t>data collection and geospatial technology</a:t>
            </a:r>
            <a:r>
              <a:rPr lang="en-US" sz="1800">
                <a:solidFill>
                  <a:srgbClr val="19486A"/>
                </a:solidFill>
                <a:latin typeface="Century Gothic"/>
                <a:ea typeface="Century Gothic"/>
                <a:cs typeface="Century Gothic"/>
                <a:sym typeface="Century Gothic"/>
              </a:rPr>
              <a:t> across the world, many developing countries still </a:t>
            </a:r>
            <a:r>
              <a:rPr lang="en-US" sz="1800" b="1">
                <a:solidFill>
                  <a:srgbClr val="19486A"/>
                </a:solidFill>
                <a:latin typeface="Century Gothic"/>
                <a:ea typeface="Century Gothic"/>
                <a:cs typeface="Century Gothic"/>
                <a:sym typeface="Century Gothic"/>
              </a:rPr>
              <a:t>lack the resources, tools and technology to track progress </a:t>
            </a:r>
            <a:r>
              <a:rPr lang="en-US" sz="1800">
                <a:solidFill>
                  <a:srgbClr val="19486A"/>
                </a:solidFill>
                <a:latin typeface="Century Gothic"/>
                <a:ea typeface="Century Gothic"/>
                <a:cs typeface="Century Gothic"/>
                <a:sym typeface="Century Gothic"/>
              </a:rPr>
              <a:t>toward the </a:t>
            </a:r>
            <a:r>
              <a:rPr lang="en-US" sz="1800" b="1">
                <a:solidFill>
                  <a:srgbClr val="19486A"/>
                </a:solidFill>
                <a:latin typeface="Century Gothic"/>
                <a:ea typeface="Century Gothic"/>
                <a:cs typeface="Century Gothic"/>
                <a:sym typeface="Century Gothic"/>
              </a:rPr>
              <a:t>sustainable development goals </a:t>
            </a:r>
            <a:r>
              <a:rPr lang="en-US" sz="1800">
                <a:solidFill>
                  <a:srgbClr val="19486A"/>
                </a:solidFill>
                <a:latin typeface="Century Gothic"/>
                <a:ea typeface="Century Gothic"/>
                <a:cs typeface="Century Gothic"/>
                <a:sym typeface="Century Gothic"/>
              </a:rPr>
              <a:t>(SDGs). </a:t>
            </a:r>
            <a:endParaRPr sz="1800">
              <a:solidFill>
                <a:srgbClr val="19486A"/>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rgbClr val="19486A"/>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rgbClr val="19486A"/>
                </a:solidFill>
                <a:latin typeface="Century Gothic"/>
                <a:ea typeface="Century Gothic"/>
                <a:cs typeface="Century Gothic"/>
                <a:sym typeface="Century Gothic"/>
              </a:rPr>
              <a:t>These gaps make it challenging for countries to achieve the SDGs and make informed development decisions that lead to </a:t>
            </a:r>
            <a:r>
              <a:rPr lang="en-US" sz="1800" b="1">
                <a:solidFill>
                  <a:srgbClr val="19486A"/>
                </a:solidFill>
                <a:latin typeface="Century Gothic"/>
                <a:ea typeface="Century Gothic"/>
                <a:cs typeface="Century Gothic"/>
                <a:sym typeface="Century Gothic"/>
              </a:rPr>
              <a:t>better policies and investments.</a:t>
            </a:r>
            <a:r>
              <a:rPr lang="en-US" sz="1800">
                <a:solidFill>
                  <a:srgbClr val="19486A"/>
                </a:solidFill>
                <a:latin typeface="Century Gothic"/>
                <a:ea typeface="Century Gothic"/>
                <a:cs typeface="Century Gothic"/>
                <a:sym typeface="Century Gothic"/>
              </a:rPr>
              <a:t> Many </a:t>
            </a:r>
            <a:r>
              <a:rPr lang="en-US" sz="1800" b="1">
                <a:solidFill>
                  <a:srgbClr val="19486A"/>
                </a:solidFill>
                <a:latin typeface="Century Gothic"/>
                <a:ea typeface="Century Gothic"/>
                <a:cs typeface="Century Gothic"/>
                <a:sym typeface="Century Gothic"/>
              </a:rPr>
              <a:t>developing nations are at risk of being left out of the geospatial data revolution.</a:t>
            </a:r>
            <a:endParaRPr sz="1200"/>
          </a:p>
        </p:txBody>
      </p:sp>
      <p:sp>
        <p:nvSpPr>
          <p:cNvPr id="109" name="Google Shape;109;g250fc7fbd17_0_4"/>
          <p:cNvSpPr/>
          <p:nvPr/>
        </p:nvSpPr>
        <p:spPr>
          <a:xfrm>
            <a:off x="2781100" y="1948450"/>
            <a:ext cx="1038000" cy="1278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g250fc7fbd17_0_4"/>
          <p:cNvSpPr/>
          <p:nvPr/>
        </p:nvSpPr>
        <p:spPr>
          <a:xfrm>
            <a:off x="354700" y="0"/>
            <a:ext cx="1038000" cy="1530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9486A"/>
              </a:solidFill>
              <a:latin typeface="Arial"/>
              <a:ea typeface="Arial"/>
              <a:cs typeface="Arial"/>
              <a:sym typeface="Arial"/>
            </a:endParaRPr>
          </a:p>
        </p:txBody>
      </p:sp>
      <p:pic>
        <p:nvPicPr>
          <p:cNvPr id="111" name="Google Shape;111;g250fc7fbd17_0_4"/>
          <p:cNvPicPr preferRelativeResize="0"/>
          <p:nvPr/>
        </p:nvPicPr>
        <p:blipFill rotWithShape="1">
          <a:blip r:embed="rId3">
            <a:alphaModFix/>
          </a:blip>
          <a:srcRect/>
          <a:stretch/>
        </p:blipFill>
        <p:spPr>
          <a:xfrm>
            <a:off x="354700" y="240099"/>
            <a:ext cx="1078076" cy="388099"/>
          </a:xfrm>
          <a:prstGeom prst="rect">
            <a:avLst/>
          </a:prstGeom>
          <a:noFill/>
          <a:ln>
            <a:noFill/>
          </a:ln>
        </p:spPr>
      </p:pic>
      <p:pic>
        <p:nvPicPr>
          <p:cNvPr id="112" name="Google Shape;112;g250fc7fbd17_0_4"/>
          <p:cNvPicPr preferRelativeResize="0"/>
          <p:nvPr/>
        </p:nvPicPr>
        <p:blipFill rotWithShape="1">
          <a:blip r:embed="rId4">
            <a:alphaModFix/>
          </a:blip>
          <a:srcRect l="44432" r="11346"/>
          <a:stretch/>
        </p:blipFill>
        <p:spPr>
          <a:xfrm>
            <a:off x="6699850" y="-64175"/>
            <a:ext cx="5492150" cy="6986250"/>
          </a:xfrm>
          <a:prstGeom prst="rect">
            <a:avLst/>
          </a:prstGeom>
          <a:noFill/>
          <a:ln>
            <a:noFill/>
          </a:ln>
        </p:spPr>
      </p:pic>
      <p:sp>
        <p:nvSpPr>
          <p:cNvPr id="113" name="Google Shape;113;g250fc7fbd17_0_4"/>
          <p:cNvSpPr/>
          <p:nvPr/>
        </p:nvSpPr>
        <p:spPr>
          <a:xfrm>
            <a:off x="0" y="6730350"/>
            <a:ext cx="12192000" cy="1278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DD1367"/>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g250fc7fbd17_0_9"/>
          <p:cNvPicPr preferRelativeResize="0"/>
          <p:nvPr/>
        </p:nvPicPr>
        <p:blipFill rotWithShape="1">
          <a:blip r:embed="rId3">
            <a:alphaModFix/>
          </a:blip>
          <a:srcRect t="19190" r="5562" b="23949"/>
          <a:stretch/>
        </p:blipFill>
        <p:spPr>
          <a:xfrm>
            <a:off x="5181900" y="1230451"/>
            <a:ext cx="7010100" cy="5627552"/>
          </a:xfrm>
          <a:prstGeom prst="rect">
            <a:avLst/>
          </a:prstGeom>
          <a:noFill/>
          <a:ln>
            <a:noFill/>
          </a:ln>
        </p:spPr>
      </p:pic>
      <p:sp>
        <p:nvSpPr>
          <p:cNvPr id="119" name="Google Shape;119;g250fc7fbd17_0_9"/>
          <p:cNvSpPr/>
          <p:nvPr/>
        </p:nvSpPr>
        <p:spPr>
          <a:xfrm rot="3759764">
            <a:off x="2691469" y="618976"/>
            <a:ext cx="6809043" cy="6809043"/>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g250fc7fbd17_0_9"/>
          <p:cNvSpPr/>
          <p:nvPr/>
        </p:nvSpPr>
        <p:spPr>
          <a:xfrm>
            <a:off x="0" y="0"/>
            <a:ext cx="12192000" cy="16605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45671"/>
              </a:solidFill>
              <a:latin typeface="Arial"/>
              <a:ea typeface="Arial"/>
              <a:cs typeface="Arial"/>
              <a:sym typeface="Arial"/>
            </a:endParaRPr>
          </a:p>
        </p:txBody>
      </p:sp>
      <p:sp>
        <p:nvSpPr>
          <p:cNvPr id="121" name="Google Shape;121;g250fc7fbd17_0_9"/>
          <p:cNvSpPr txBox="1"/>
          <p:nvPr/>
        </p:nvSpPr>
        <p:spPr>
          <a:xfrm>
            <a:off x="856475" y="2662750"/>
            <a:ext cx="4880400" cy="35086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rgbClr val="19486A"/>
                </a:solidFill>
                <a:latin typeface="Century Gothic"/>
                <a:ea typeface="Century Gothic"/>
                <a:cs typeface="Century Gothic"/>
                <a:sym typeface="Century Gothic"/>
              </a:rPr>
              <a:t>The SDG Data Alliance was formed to </a:t>
            </a:r>
            <a:r>
              <a:rPr lang="en-US" sz="1800" b="1" dirty="0">
                <a:solidFill>
                  <a:srgbClr val="19486A"/>
                </a:solidFill>
                <a:latin typeface="Century Gothic"/>
                <a:ea typeface="Century Gothic"/>
                <a:cs typeface="Century Gothic"/>
                <a:sym typeface="Century Gothic"/>
              </a:rPr>
              <a:t>bring GIS technology capabilities, resources and training </a:t>
            </a:r>
            <a:r>
              <a:rPr lang="en-US" sz="1800" dirty="0">
                <a:solidFill>
                  <a:srgbClr val="19486A"/>
                </a:solidFill>
                <a:latin typeface="Century Gothic"/>
                <a:ea typeface="Century Gothic"/>
                <a:cs typeface="Century Gothic"/>
                <a:sym typeface="Century Gothic"/>
              </a:rPr>
              <a:t>to</a:t>
            </a:r>
            <a:r>
              <a:rPr lang="en-US" sz="1800" b="1" dirty="0">
                <a:solidFill>
                  <a:srgbClr val="19486A"/>
                </a:solidFill>
                <a:latin typeface="Century Gothic"/>
                <a:ea typeface="Century Gothic"/>
                <a:cs typeface="Century Gothic"/>
                <a:sym typeface="Century Gothic"/>
              </a:rPr>
              <a:t> </a:t>
            </a:r>
            <a:r>
              <a:rPr lang="en-US" sz="1800" dirty="0">
                <a:solidFill>
                  <a:srgbClr val="19486A"/>
                </a:solidFill>
                <a:latin typeface="Century Gothic"/>
                <a:ea typeface="Century Gothic"/>
                <a:cs typeface="Century Gothic"/>
                <a:sym typeface="Century Gothic"/>
              </a:rPr>
              <a:t>developing countries (especially LDCs and SIDS) with the goal of accelerating the </a:t>
            </a:r>
            <a:r>
              <a:rPr lang="en-US" sz="1800" b="1" dirty="0">
                <a:solidFill>
                  <a:srgbClr val="19486A"/>
                </a:solidFill>
                <a:latin typeface="Century Gothic"/>
                <a:ea typeface="Century Gothic"/>
                <a:cs typeface="Century Gothic"/>
                <a:sym typeface="Century Gothic"/>
              </a:rPr>
              <a:t>achievement of the SDGs. </a:t>
            </a:r>
            <a:endParaRPr sz="1800" b="1" dirty="0">
              <a:solidFill>
                <a:srgbClr val="19486A"/>
              </a:solidFill>
              <a:latin typeface="Century Gothic"/>
              <a:ea typeface="Century Gothic"/>
              <a:cs typeface="Century Gothic"/>
              <a:sym typeface="Century Gothic"/>
            </a:endParaRPr>
          </a:p>
          <a:p>
            <a:pPr marL="0" lvl="0" indent="0" algn="l" rtl="0">
              <a:spcBef>
                <a:spcPts val="0"/>
              </a:spcBef>
              <a:spcAft>
                <a:spcPts val="0"/>
              </a:spcAft>
              <a:buNone/>
            </a:pPr>
            <a:endParaRPr sz="1800" dirty="0">
              <a:solidFill>
                <a:srgbClr val="19486A"/>
              </a:solidFill>
              <a:latin typeface="Century Gothic"/>
              <a:ea typeface="Century Gothic"/>
              <a:cs typeface="Century Gothic"/>
              <a:sym typeface="Century Gothic"/>
            </a:endParaRPr>
          </a:p>
          <a:p>
            <a:pPr marL="0" lvl="0" indent="0" algn="l" rtl="0">
              <a:spcBef>
                <a:spcPts val="0"/>
              </a:spcBef>
              <a:spcAft>
                <a:spcPts val="0"/>
              </a:spcAft>
              <a:buNone/>
            </a:pPr>
            <a:r>
              <a:rPr lang="en-US" sz="1800" dirty="0">
                <a:solidFill>
                  <a:srgbClr val="19486A"/>
                </a:solidFill>
                <a:latin typeface="Century Gothic"/>
                <a:ea typeface="Century Gothic"/>
                <a:cs typeface="Century Gothic"/>
                <a:sym typeface="Century Gothic"/>
              </a:rPr>
              <a:t>The support of the Alliance will make it possible for developing countries to measure their progress toward SDGs and </a:t>
            </a:r>
            <a:r>
              <a:rPr lang="en-US" sz="1800" b="1" dirty="0">
                <a:solidFill>
                  <a:srgbClr val="19486A"/>
                </a:solidFill>
                <a:latin typeface="Century Gothic"/>
                <a:ea typeface="Century Gothic"/>
                <a:cs typeface="Century Gothic"/>
                <a:sym typeface="Century Gothic"/>
              </a:rPr>
              <a:t>utilize geospatial data for decision-making purposes.</a:t>
            </a:r>
            <a:endParaRPr dirty="0">
              <a:solidFill>
                <a:srgbClr val="19486A"/>
              </a:solidFill>
              <a:latin typeface="Century Gothic"/>
              <a:ea typeface="Century Gothic"/>
              <a:cs typeface="Century Gothic"/>
              <a:sym typeface="Century Gothic"/>
            </a:endParaRPr>
          </a:p>
        </p:txBody>
      </p:sp>
      <p:sp>
        <p:nvSpPr>
          <p:cNvPr id="122" name="Google Shape;122;g250fc7fbd17_0_9"/>
          <p:cNvSpPr txBox="1"/>
          <p:nvPr/>
        </p:nvSpPr>
        <p:spPr>
          <a:xfrm>
            <a:off x="1683125" y="430050"/>
            <a:ext cx="93009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b="1" dirty="0">
                <a:solidFill>
                  <a:schemeClr val="lt1"/>
                </a:solidFill>
                <a:latin typeface="Century Gothic"/>
                <a:ea typeface="Century Gothic"/>
                <a:cs typeface="Century Gothic"/>
                <a:sym typeface="Century Gothic"/>
              </a:rPr>
              <a:t>The SDG Data Alliance</a:t>
            </a:r>
            <a:endParaRPr sz="4000" b="1" dirty="0">
              <a:solidFill>
                <a:srgbClr val="235670"/>
              </a:solidFill>
              <a:latin typeface="Century Gothic"/>
              <a:ea typeface="Century Gothic"/>
              <a:cs typeface="Century Gothic"/>
              <a:sym typeface="Century Gothic"/>
            </a:endParaRPr>
          </a:p>
        </p:txBody>
      </p:sp>
      <p:sp>
        <p:nvSpPr>
          <p:cNvPr id="123" name="Google Shape;123;g250fc7fbd17_0_9"/>
          <p:cNvSpPr/>
          <p:nvPr/>
        </p:nvSpPr>
        <p:spPr>
          <a:xfrm>
            <a:off x="945650" y="2534950"/>
            <a:ext cx="1038000" cy="1278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07;g250fc7fbd17_0_4">
            <a:extLst>
              <a:ext uri="{FF2B5EF4-FFF2-40B4-BE49-F238E27FC236}">
                <a16:creationId xmlns:a16="http://schemas.microsoft.com/office/drawing/2014/main" id="{6861E156-EAE4-8598-601D-56467B5C99D1}"/>
              </a:ext>
            </a:extLst>
          </p:cNvPr>
          <p:cNvSpPr txBox="1"/>
          <p:nvPr/>
        </p:nvSpPr>
        <p:spPr>
          <a:xfrm>
            <a:off x="766775" y="1678232"/>
            <a:ext cx="3300900" cy="87482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2400"/>
              <a:buFont typeface="Arial"/>
              <a:buNone/>
            </a:pPr>
            <a:r>
              <a:rPr lang="en-US" sz="3900" b="1" dirty="0">
                <a:solidFill>
                  <a:srgbClr val="DD1367"/>
                </a:solidFill>
                <a:latin typeface="Century Gothic"/>
                <a:ea typeface="Century Gothic"/>
                <a:cs typeface="Century Gothic"/>
                <a:sym typeface="Century Gothic"/>
              </a:rPr>
              <a:t>The </a:t>
            </a:r>
            <a:r>
              <a:rPr lang="en-US" sz="3900" b="1" dirty="0">
                <a:solidFill>
                  <a:srgbClr val="1F3864"/>
                </a:solidFill>
                <a:latin typeface="Century Gothic"/>
                <a:ea typeface="Century Gothic"/>
                <a:cs typeface="Century Gothic"/>
                <a:sym typeface="Century Gothic"/>
              </a:rPr>
              <a:t>Solution</a:t>
            </a:r>
            <a:endParaRPr sz="2500" b="1" dirty="0">
              <a:solidFill>
                <a:srgbClr val="1F3864"/>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
          <p:cNvSpPr txBox="1"/>
          <p:nvPr/>
        </p:nvSpPr>
        <p:spPr>
          <a:xfrm>
            <a:off x="993425" y="1071085"/>
            <a:ext cx="4953000" cy="1416000"/>
          </a:xfrm>
          <a:prstGeom prst="rect">
            <a:avLst/>
          </a:prstGeom>
          <a:noFill/>
          <a:ln>
            <a:noFill/>
          </a:ln>
        </p:spPr>
        <p:txBody>
          <a:bodyPr spcFirstLastPara="1" wrap="square" lIns="91425" tIns="45700" rIns="91425" bIns="45700"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4000" b="1">
                <a:solidFill>
                  <a:srgbClr val="DE1367"/>
                </a:solidFill>
                <a:latin typeface="Century Gothic"/>
                <a:ea typeface="Century Gothic"/>
                <a:cs typeface="Century Gothic"/>
                <a:sym typeface="Century Gothic"/>
              </a:rPr>
              <a:t>What </a:t>
            </a:r>
            <a:r>
              <a:rPr lang="en-US" sz="4000" b="1">
                <a:solidFill>
                  <a:srgbClr val="19486A"/>
                </a:solidFill>
                <a:latin typeface="Century Gothic"/>
                <a:ea typeface="Century Gothic"/>
                <a:cs typeface="Century Gothic"/>
                <a:sym typeface="Century Gothic"/>
              </a:rPr>
              <a:t>is the </a:t>
            </a:r>
            <a:r>
              <a:rPr lang="en-US" sz="4000" b="1" i="0" u="none" strike="noStrike" cap="none">
                <a:solidFill>
                  <a:srgbClr val="19486A"/>
                </a:solidFill>
                <a:latin typeface="Century Gothic"/>
                <a:ea typeface="Century Gothic"/>
                <a:cs typeface="Century Gothic"/>
                <a:sym typeface="Century Gothic"/>
              </a:rPr>
              <a:t>SDG Data Alliance?</a:t>
            </a:r>
            <a:endParaRPr sz="1400" b="0" i="0" u="none" strike="noStrike" cap="none">
              <a:solidFill>
                <a:srgbClr val="19486A"/>
              </a:solidFill>
              <a:latin typeface="Arial"/>
              <a:ea typeface="Arial"/>
              <a:cs typeface="Arial"/>
              <a:sym typeface="Arial"/>
            </a:endParaRPr>
          </a:p>
        </p:txBody>
      </p:sp>
      <p:sp>
        <p:nvSpPr>
          <p:cNvPr id="129" name="Google Shape;129;p2"/>
          <p:cNvSpPr txBox="1"/>
          <p:nvPr/>
        </p:nvSpPr>
        <p:spPr>
          <a:xfrm>
            <a:off x="993426" y="2635400"/>
            <a:ext cx="4645800" cy="299566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19486A"/>
                </a:solidFill>
                <a:latin typeface="Century Gothic"/>
                <a:ea typeface="Century Gothic"/>
                <a:cs typeface="Century Gothic"/>
                <a:sym typeface="Century Gothic"/>
              </a:rPr>
              <a:t>The SDG Data Alliance is an open, community-driven</a:t>
            </a:r>
            <a:r>
              <a:rPr lang="en-US" sz="1600" b="0" i="0" u="none" strike="noStrike" cap="none" dirty="0">
                <a:solidFill>
                  <a:srgbClr val="000000"/>
                </a:solidFill>
                <a:latin typeface="Century Gothic"/>
                <a:ea typeface="Century Gothic"/>
                <a:cs typeface="Century Gothic"/>
                <a:sym typeface="Century Gothic"/>
              </a:rPr>
              <a:t>, </a:t>
            </a:r>
            <a:r>
              <a:rPr lang="en-US" sz="1600" b="1" i="0" u="none" strike="noStrike" cap="none" dirty="0">
                <a:solidFill>
                  <a:srgbClr val="1F3864"/>
                </a:solidFill>
                <a:latin typeface="Century Gothic"/>
                <a:ea typeface="Century Gothic"/>
                <a:cs typeface="Century Gothic"/>
                <a:sym typeface="Century Gothic"/>
              </a:rPr>
              <a:t>multi-stakeholder partnership comprising of the private sector, foundations, UN organizations, and local and national governments</a:t>
            </a:r>
            <a:r>
              <a:rPr lang="en-US" sz="1600" b="0" i="0" u="none" strike="noStrike" cap="none" dirty="0">
                <a:solidFill>
                  <a:srgbClr val="000000"/>
                </a:solidFill>
                <a:latin typeface="Century Gothic"/>
                <a:ea typeface="Century Gothic"/>
                <a:cs typeface="Century Gothic"/>
                <a:sym typeface="Century Gothic"/>
              </a:rPr>
              <a:t>. </a:t>
            </a:r>
            <a:endParaRPr sz="1600" dirty="0">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600" dirty="0">
              <a:solidFill>
                <a:srgbClr val="1F3864"/>
              </a:solidFill>
              <a:latin typeface="Century Gothic"/>
              <a:ea typeface="Century Gothic"/>
              <a:cs typeface="Century Gothic"/>
              <a:sym typeface="Century Gothic"/>
            </a:endParaRPr>
          </a:p>
          <a:p>
            <a:pPr marL="0" marR="0" lvl="0" indent="0" algn="l" rtl="0">
              <a:lnSpc>
                <a:spcPct val="100000"/>
              </a:lnSpc>
              <a:spcBef>
                <a:spcPts val="800"/>
              </a:spcBef>
              <a:spcAft>
                <a:spcPts val="0"/>
              </a:spcAft>
              <a:buNone/>
            </a:pPr>
            <a:r>
              <a:rPr lang="en-US" sz="1600" b="0" i="0" u="none" strike="noStrike" cap="none" dirty="0">
                <a:solidFill>
                  <a:srgbClr val="1F3864"/>
                </a:solidFill>
                <a:latin typeface="Century Gothic"/>
                <a:ea typeface="Century Gothic"/>
                <a:cs typeface="Century Gothic"/>
                <a:sym typeface="Century Gothic"/>
              </a:rPr>
              <a:t>The work is </a:t>
            </a:r>
            <a:r>
              <a:rPr lang="en-US" sz="1600" b="1" i="0" u="none" strike="noStrike" cap="none" dirty="0">
                <a:solidFill>
                  <a:srgbClr val="1F3864"/>
                </a:solidFill>
                <a:latin typeface="Century Gothic"/>
                <a:ea typeface="Century Gothic"/>
                <a:cs typeface="Century Gothic"/>
                <a:sym typeface="Century Gothic"/>
              </a:rPr>
              <a:t>country-led</a:t>
            </a:r>
            <a:r>
              <a:rPr lang="en-US" sz="1600" dirty="0">
                <a:solidFill>
                  <a:srgbClr val="1F3864"/>
                </a:solidFill>
                <a:latin typeface="Century Gothic"/>
                <a:ea typeface="Century Gothic"/>
                <a:cs typeface="Century Gothic"/>
                <a:sym typeface="Century Gothic"/>
              </a:rPr>
              <a:t>.</a:t>
            </a:r>
            <a:r>
              <a:rPr lang="en-US" sz="1600" b="0" i="0" u="none" strike="noStrike" cap="none" dirty="0">
                <a:solidFill>
                  <a:srgbClr val="1F3864"/>
                </a:solidFill>
                <a:latin typeface="Century Gothic"/>
                <a:ea typeface="Century Gothic"/>
                <a:cs typeface="Century Gothic"/>
                <a:sym typeface="Century Gothic"/>
              </a:rPr>
              <a:t> The SDG Data Alliance provides direct training and support</a:t>
            </a:r>
            <a:r>
              <a:rPr lang="en-US" sz="1600" dirty="0">
                <a:solidFill>
                  <a:srgbClr val="1F3864"/>
                </a:solidFill>
                <a:latin typeface="Century Gothic"/>
                <a:ea typeface="Century Gothic"/>
                <a:cs typeface="Century Gothic"/>
                <a:sym typeface="Century Gothic"/>
              </a:rPr>
              <a:t> to government teams that are</a:t>
            </a:r>
            <a:r>
              <a:rPr lang="en-US" sz="1600" b="0" i="0" u="none" strike="noStrike" cap="none" dirty="0">
                <a:solidFill>
                  <a:srgbClr val="1F3864"/>
                </a:solidFill>
                <a:latin typeface="Century Gothic"/>
                <a:ea typeface="Century Gothic"/>
                <a:cs typeface="Century Gothic"/>
                <a:sym typeface="Century Gothic"/>
              </a:rPr>
              <a:t> creati</a:t>
            </a:r>
            <a:r>
              <a:rPr lang="en-US" sz="1600" dirty="0">
                <a:solidFill>
                  <a:srgbClr val="1F3864"/>
                </a:solidFill>
                <a:latin typeface="Century Gothic"/>
                <a:ea typeface="Century Gothic"/>
                <a:cs typeface="Century Gothic"/>
                <a:sym typeface="Century Gothic"/>
              </a:rPr>
              <a:t>ng</a:t>
            </a:r>
            <a:r>
              <a:rPr lang="en-US" sz="1600" b="0" i="0" u="none" strike="noStrike" cap="none" dirty="0">
                <a:solidFill>
                  <a:srgbClr val="1F3864"/>
                </a:solidFill>
                <a:latin typeface="Century Gothic"/>
                <a:ea typeface="Century Gothic"/>
                <a:cs typeface="Century Gothic"/>
                <a:sym typeface="Century Gothic"/>
              </a:rPr>
              <a:t> </a:t>
            </a:r>
            <a:r>
              <a:rPr lang="en-US" sz="1600" b="1" i="0" u="none" strike="noStrike" cap="none" dirty="0">
                <a:solidFill>
                  <a:srgbClr val="1F3864"/>
                </a:solidFill>
                <a:latin typeface="Century Gothic"/>
                <a:ea typeface="Century Gothic"/>
                <a:cs typeface="Century Gothic"/>
                <a:sym typeface="Century Gothic"/>
              </a:rPr>
              <a:t>geospatial Country-level Action Plans</a:t>
            </a:r>
            <a:r>
              <a:rPr lang="en-US" sz="1600" b="0" i="0" u="none" strike="noStrike" cap="none" dirty="0">
                <a:solidFill>
                  <a:srgbClr val="1F3864"/>
                </a:solidFill>
                <a:latin typeface="Century Gothic"/>
                <a:ea typeface="Century Gothic"/>
                <a:cs typeface="Century Gothic"/>
                <a:sym typeface="Century Gothic"/>
              </a:rPr>
              <a:t> and </a:t>
            </a:r>
            <a:r>
              <a:rPr lang="en-US" sz="1600" b="1" i="0" u="none" strike="noStrike" cap="none" dirty="0">
                <a:solidFill>
                  <a:srgbClr val="1F3864"/>
                </a:solidFill>
                <a:latin typeface="Century Gothic"/>
                <a:ea typeface="Century Gothic"/>
                <a:cs typeface="Century Gothic"/>
                <a:sym typeface="Century Gothic"/>
              </a:rPr>
              <a:t>SDG Data Hubs</a:t>
            </a:r>
            <a:r>
              <a:rPr lang="en-US" sz="1600" b="0" i="0" u="none" strike="noStrike" cap="none" dirty="0">
                <a:solidFill>
                  <a:srgbClr val="1F3864"/>
                </a:solidFill>
                <a:latin typeface="Century Gothic"/>
                <a:ea typeface="Century Gothic"/>
                <a:cs typeface="Century Gothic"/>
                <a:sym typeface="Century Gothic"/>
              </a:rPr>
              <a:t>. </a:t>
            </a:r>
            <a:endParaRPr sz="1200" b="0" i="0" u="none" strike="noStrike" cap="none" dirty="0">
              <a:solidFill>
                <a:srgbClr val="245671"/>
              </a:solidFill>
              <a:latin typeface="Century Gothic"/>
              <a:ea typeface="Century Gothic"/>
              <a:cs typeface="Century Gothic"/>
              <a:sym typeface="Century Gothic"/>
            </a:endParaRPr>
          </a:p>
        </p:txBody>
      </p:sp>
      <p:sp>
        <p:nvSpPr>
          <p:cNvPr id="130" name="Google Shape;130;p2"/>
          <p:cNvSpPr/>
          <p:nvPr/>
        </p:nvSpPr>
        <p:spPr>
          <a:xfrm>
            <a:off x="354700" y="0"/>
            <a:ext cx="1038000" cy="1530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9486A"/>
              </a:solidFill>
              <a:latin typeface="Arial"/>
              <a:ea typeface="Arial"/>
              <a:cs typeface="Arial"/>
              <a:sym typeface="Arial"/>
            </a:endParaRPr>
          </a:p>
        </p:txBody>
      </p:sp>
      <p:pic>
        <p:nvPicPr>
          <p:cNvPr id="131" name="Google Shape;131;p2"/>
          <p:cNvPicPr preferRelativeResize="0"/>
          <p:nvPr/>
        </p:nvPicPr>
        <p:blipFill rotWithShape="1">
          <a:blip r:embed="rId3">
            <a:alphaModFix/>
          </a:blip>
          <a:srcRect/>
          <a:stretch/>
        </p:blipFill>
        <p:spPr>
          <a:xfrm>
            <a:off x="354700" y="240099"/>
            <a:ext cx="1078076" cy="388099"/>
          </a:xfrm>
          <a:prstGeom prst="rect">
            <a:avLst/>
          </a:prstGeom>
          <a:noFill/>
          <a:ln>
            <a:noFill/>
          </a:ln>
        </p:spPr>
      </p:pic>
      <p:pic>
        <p:nvPicPr>
          <p:cNvPr id="132" name="Google Shape;132;p2"/>
          <p:cNvPicPr preferRelativeResize="0"/>
          <p:nvPr/>
        </p:nvPicPr>
        <p:blipFill rotWithShape="1">
          <a:blip r:embed="rId4">
            <a:alphaModFix/>
          </a:blip>
          <a:srcRect l="26400" r="5293"/>
          <a:stretch/>
        </p:blipFill>
        <p:spPr>
          <a:xfrm>
            <a:off x="5946425" y="0"/>
            <a:ext cx="6245576" cy="69548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cxnSp>
        <p:nvCxnSpPr>
          <p:cNvPr id="200" name="Google Shape;200;g24d612dbcb2_0_9"/>
          <p:cNvCxnSpPr/>
          <p:nvPr/>
        </p:nvCxnSpPr>
        <p:spPr>
          <a:xfrm>
            <a:off x="3451225" y="4739325"/>
            <a:ext cx="8141400" cy="0"/>
          </a:xfrm>
          <a:prstGeom prst="straightConnector1">
            <a:avLst/>
          </a:prstGeom>
          <a:noFill/>
          <a:ln w="38100" cap="flat" cmpd="sng">
            <a:solidFill>
              <a:srgbClr val="235670"/>
            </a:solidFill>
            <a:prstDash val="solid"/>
            <a:round/>
            <a:headEnd type="none" w="sm" len="sm"/>
            <a:tailEnd type="none" w="sm" len="sm"/>
          </a:ln>
        </p:spPr>
      </p:cxnSp>
      <p:cxnSp>
        <p:nvCxnSpPr>
          <p:cNvPr id="201" name="Google Shape;201;g24d612dbcb2_0_9"/>
          <p:cNvCxnSpPr/>
          <p:nvPr/>
        </p:nvCxnSpPr>
        <p:spPr>
          <a:xfrm>
            <a:off x="3451225" y="1579150"/>
            <a:ext cx="8141400" cy="0"/>
          </a:xfrm>
          <a:prstGeom prst="straightConnector1">
            <a:avLst/>
          </a:prstGeom>
          <a:noFill/>
          <a:ln w="38100" cap="flat" cmpd="sng">
            <a:solidFill>
              <a:srgbClr val="235670"/>
            </a:solidFill>
            <a:prstDash val="solid"/>
            <a:round/>
            <a:headEnd type="none" w="sm" len="sm"/>
            <a:tailEnd type="none" w="sm" len="sm"/>
          </a:ln>
        </p:spPr>
      </p:cxnSp>
      <p:sp>
        <p:nvSpPr>
          <p:cNvPr id="202" name="Google Shape;202;g24d612dbcb2_0_9"/>
          <p:cNvSpPr/>
          <p:nvPr/>
        </p:nvSpPr>
        <p:spPr>
          <a:xfrm>
            <a:off x="6584949" y="772166"/>
            <a:ext cx="1521300" cy="581100"/>
          </a:xfrm>
          <a:prstGeom prst="roundRect">
            <a:avLst>
              <a:gd name="adj" fmla="val 16667"/>
            </a:avLst>
          </a:prstGeom>
          <a:solidFill>
            <a:srgbClr val="19486A"/>
          </a:solidFill>
          <a:ln>
            <a:noFill/>
          </a:ln>
        </p:spPr>
        <p:txBody>
          <a:bodyPr spcFirstLastPara="1" wrap="square" lIns="91425" tIns="45700" rIns="91425" bIns="45700" anchor="ctr" anchorCtr="0">
            <a:noAutofit/>
          </a:bodyPr>
          <a:lstStyle/>
          <a:p>
            <a:pPr algn="ctr"/>
            <a:r>
              <a:rPr lang="en-US" sz="2070" b="1">
                <a:solidFill>
                  <a:schemeClr val="lt1"/>
                </a:solidFill>
              </a:rPr>
              <a:t>2018</a:t>
            </a:r>
            <a:endParaRPr sz="2070" b="1">
              <a:solidFill>
                <a:schemeClr val="lt1"/>
              </a:solidFill>
            </a:endParaRPr>
          </a:p>
        </p:txBody>
      </p:sp>
      <p:sp>
        <p:nvSpPr>
          <p:cNvPr id="203" name="Google Shape;203;g24d612dbcb2_0_9"/>
          <p:cNvSpPr/>
          <p:nvPr/>
        </p:nvSpPr>
        <p:spPr>
          <a:xfrm>
            <a:off x="3835616" y="772187"/>
            <a:ext cx="1521300" cy="581100"/>
          </a:xfrm>
          <a:prstGeom prst="roundRect">
            <a:avLst>
              <a:gd name="adj" fmla="val 16667"/>
            </a:avLst>
          </a:prstGeom>
          <a:solidFill>
            <a:srgbClr val="E11484"/>
          </a:solidFill>
          <a:ln w="9525" cap="flat" cmpd="sng">
            <a:solidFill>
              <a:srgbClr val="E114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70" b="1" i="0" u="none" strike="noStrike" cap="none">
                <a:solidFill>
                  <a:schemeClr val="lt1"/>
                </a:solidFill>
                <a:latin typeface="Arial"/>
                <a:ea typeface="Arial"/>
                <a:cs typeface="Arial"/>
                <a:sym typeface="Arial"/>
              </a:rPr>
              <a:t>2017</a:t>
            </a:r>
            <a:endParaRPr/>
          </a:p>
        </p:txBody>
      </p:sp>
      <p:sp>
        <p:nvSpPr>
          <p:cNvPr id="204" name="Google Shape;204;g24d612dbcb2_0_9"/>
          <p:cNvSpPr txBox="1"/>
          <p:nvPr/>
        </p:nvSpPr>
        <p:spPr>
          <a:xfrm>
            <a:off x="3345897" y="1906975"/>
            <a:ext cx="2684400" cy="1048200"/>
          </a:xfrm>
          <a:prstGeom prst="rect">
            <a:avLst/>
          </a:prstGeom>
          <a:noFill/>
          <a:ln>
            <a:noFill/>
          </a:ln>
        </p:spPr>
        <p:txBody>
          <a:bodyPr spcFirstLastPara="1" wrap="square" lIns="91425" tIns="45700" rIns="91425" bIns="45700" anchor="t" anchorCtr="0">
            <a:spAutoFit/>
          </a:bodyPr>
          <a:lstStyle/>
          <a:p>
            <a:pPr marL="211283" marR="0" lvl="0" indent="-211283" algn="l" rtl="0">
              <a:lnSpc>
                <a:spcPct val="100000"/>
              </a:lnSpc>
              <a:spcBef>
                <a:spcPts val="0"/>
              </a:spcBef>
              <a:spcAft>
                <a:spcPts val="0"/>
              </a:spcAft>
              <a:buClr>
                <a:srgbClr val="000000"/>
              </a:buClr>
              <a:buSzPts val="1035"/>
              <a:buFont typeface="Century Gothic"/>
              <a:buChar char="•"/>
            </a:pPr>
            <a:r>
              <a:rPr lang="en-US" sz="1035" i="0" u="none" strike="noStrike" cap="none">
                <a:solidFill>
                  <a:srgbClr val="000000"/>
                </a:solidFill>
                <a:latin typeface="Century Gothic"/>
                <a:ea typeface="Century Gothic"/>
                <a:cs typeface="Century Gothic"/>
                <a:sym typeface="Century Gothic"/>
              </a:rPr>
              <a:t>Federated Information System for the SDGs is created with a small number of countries.</a:t>
            </a:r>
            <a:endParaRPr>
              <a:latin typeface="Century Gothic"/>
              <a:ea typeface="Century Gothic"/>
              <a:cs typeface="Century Gothic"/>
              <a:sym typeface="Century Gothic"/>
            </a:endParaRPr>
          </a:p>
          <a:p>
            <a:pPr marL="211283" marR="0" lvl="0" indent="-211283" algn="l" rtl="0">
              <a:lnSpc>
                <a:spcPct val="100000"/>
              </a:lnSpc>
              <a:spcBef>
                <a:spcPts val="0"/>
              </a:spcBef>
              <a:spcAft>
                <a:spcPts val="0"/>
              </a:spcAft>
              <a:buClr>
                <a:srgbClr val="000000"/>
              </a:buClr>
              <a:buSzPts val="1035"/>
              <a:buFont typeface="Century Gothic"/>
              <a:buChar char="•"/>
            </a:pPr>
            <a:r>
              <a:rPr lang="en-US" sz="1035" i="0" u="none" strike="noStrike" cap="none">
                <a:solidFill>
                  <a:srgbClr val="000000"/>
                </a:solidFill>
                <a:latin typeface="Century Gothic"/>
                <a:ea typeface="Century Gothic"/>
                <a:cs typeface="Century Gothic"/>
                <a:sym typeface="Century Gothic"/>
              </a:rPr>
              <a:t>Countries begin launching SDG data hubs.</a:t>
            </a:r>
            <a:endParaRPr sz="1183"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035" i="0" u="none" strike="noStrike" cap="none">
              <a:solidFill>
                <a:srgbClr val="000000"/>
              </a:solidFill>
              <a:latin typeface="Century Gothic"/>
              <a:ea typeface="Century Gothic"/>
              <a:cs typeface="Century Gothic"/>
              <a:sym typeface="Century Gothic"/>
            </a:endParaRPr>
          </a:p>
        </p:txBody>
      </p:sp>
      <p:sp>
        <p:nvSpPr>
          <p:cNvPr id="205" name="Google Shape;205;g24d612dbcb2_0_9"/>
          <p:cNvSpPr txBox="1"/>
          <p:nvPr/>
        </p:nvSpPr>
        <p:spPr>
          <a:xfrm>
            <a:off x="6145813" y="1906963"/>
            <a:ext cx="2752200" cy="1685400"/>
          </a:xfrm>
          <a:prstGeom prst="rect">
            <a:avLst/>
          </a:prstGeom>
          <a:noFill/>
          <a:ln>
            <a:noFill/>
          </a:ln>
        </p:spPr>
        <p:txBody>
          <a:bodyPr spcFirstLastPara="1" wrap="square" lIns="91425" tIns="45700" rIns="91425" bIns="45700" anchor="t" anchorCtr="0">
            <a:spAutoFit/>
          </a:bodyPr>
          <a:lstStyle/>
          <a:p>
            <a:pPr marL="211283" marR="0" lvl="0" indent="-211283" algn="l" rtl="0">
              <a:lnSpc>
                <a:spcPct val="100000"/>
              </a:lnSpc>
              <a:spcBef>
                <a:spcPts val="0"/>
              </a:spcBef>
              <a:spcAft>
                <a:spcPts val="0"/>
              </a:spcAft>
              <a:buClr>
                <a:srgbClr val="000000"/>
              </a:buClr>
              <a:buSzPts val="1035"/>
              <a:buFont typeface="Century Gothic"/>
              <a:buChar char="•"/>
            </a:pPr>
            <a:r>
              <a:rPr lang="en-US" sz="1035" i="0" u="none" strike="noStrike" cap="none">
                <a:solidFill>
                  <a:srgbClr val="000000"/>
                </a:solidFill>
                <a:latin typeface="Century Gothic"/>
                <a:ea typeface="Century Gothic"/>
                <a:cs typeface="Century Gothic"/>
                <a:sym typeface="Century Gothic"/>
              </a:rPr>
              <a:t>United Nations Open SDG Data Hub launches to demonstrate the capabilities of a global dashboard on SDGs.</a:t>
            </a:r>
            <a:endParaRPr>
              <a:latin typeface="Century Gothic"/>
              <a:ea typeface="Century Gothic"/>
              <a:cs typeface="Century Gothic"/>
              <a:sym typeface="Century Gothic"/>
            </a:endParaRPr>
          </a:p>
          <a:p>
            <a:pPr marL="211283" marR="0" lvl="0" indent="-211283" algn="l" rtl="0">
              <a:lnSpc>
                <a:spcPct val="100000"/>
              </a:lnSpc>
              <a:spcBef>
                <a:spcPts val="0"/>
              </a:spcBef>
              <a:spcAft>
                <a:spcPts val="0"/>
              </a:spcAft>
              <a:buClr>
                <a:srgbClr val="000000"/>
              </a:buClr>
              <a:buSzPts val="1035"/>
              <a:buFont typeface="Century Gothic"/>
              <a:buChar char="•"/>
            </a:pPr>
            <a:r>
              <a:rPr lang="en-US" sz="1035" i="0" u="none" strike="noStrike" cap="none">
                <a:solidFill>
                  <a:srgbClr val="000000"/>
                </a:solidFill>
                <a:latin typeface="Century Gothic"/>
                <a:ea typeface="Century Gothic"/>
                <a:cs typeface="Century Gothic"/>
                <a:sym typeface="Century Gothic"/>
              </a:rPr>
              <a:t>A Development Account Project to strengthen nationally integrated geospatial information management capacities is activated in six developing countries.</a:t>
            </a:r>
            <a:endParaRPr sz="1035" i="0" u="none" strike="noStrike" cap="none">
              <a:solidFill>
                <a:srgbClr val="000000"/>
              </a:solidFill>
              <a:latin typeface="Century Gothic"/>
              <a:ea typeface="Century Gothic"/>
              <a:cs typeface="Century Gothic"/>
              <a:sym typeface="Century Gothic"/>
            </a:endParaRPr>
          </a:p>
        </p:txBody>
      </p:sp>
      <p:sp>
        <p:nvSpPr>
          <p:cNvPr id="206" name="Google Shape;206;g24d612dbcb2_0_9"/>
          <p:cNvSpPr txBox="1"/>
          <p:nvPr/>
        </p:nvSpPr>
        <p:spPr>
          <a:xfrm>
            <a:off x="835900" y="2479650"/>
            <a:ext cx="2232600" cy="170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500" b="1" i="0" u="none" strike="noStrike" cap="none">
                <a:solidFill>
                  <a:srgbClr val="235670"/>
                </a:solidFill>
                <a:latin typeface="Century Gothic"/>
                <a:ea typeface="Century Gothic"/>
                <a:cs typeface="Century Gothic"/>
                <a:sym typeface="Century Gothic"/>
              </a:rPr>
              <a:t>Data </a:t>
            </a:r>
            <a:r>
              <a:rPr lang="en-US" sz="3500" b="1" i="0" u="none" strike="noStrike" cap="none">
                <a:solidFill>
                  <a:srgbClr val="E11484"/>
                </a:solidFill>
                <a:latin typeface="Century Gothic"/>
                <a:ea typeface="Century Gothic"/>
                <a:cs typeface="Century Gothic"/>
                <a:sym typeface="Century Gothic"/>
              </a:rPr>
              <a:t>Alliance History</a:t>
            </a:r>
            <a:endParaRPr sz="3500" b="1">
              <a:solidFill>
                <a:srgbClr val="E11484"/>
              </a:solidFill>
            </a:endParaRPr>
          </a:p>
        </p:txBody>
      </p:sp>
      <p:sp>
        <p:nvSpPr>
          <p:cNvPr id="207" name="Google Shape;207;g24d612dbcb2_0_9"/>
          <p:cNvSpPr/>
          <p:nvPr/>
        </p:nvSpPr>
        <p:spPr>
          <a:xfrm>
            <a:off x="9414754" y="751858"/>
            <a:ext cx="1521300" cy="581100"/>
          </a:xfrm>
          <a:prstGeom prst="roundRect">
            <a:avLst>
              <a:gd name="adj" fmla="val 16667"/>
            </a:avLst>
          </a:prstGeom>
          <a:solidFill>
            <a:srgbClr val="E1148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70" b="1" i="0" u="none" strike="noStrike" cap="none">
                <a:solidFill>
                  <a:schemeClr val="lt1"/>
                </a:solidFill>
                <a:latin typeface="Arial"/>
                <a:ea typeface="Arial"/>
                <a:cs typeface="Arial"/>
                <a:sym typeface="Arial"/>
              </a:rPr>
              <a:t>2019</a:t>
            </a:r>
            <a:endParaRPr/>
          </a:p>
        </p:txBody>
      </p:sp>
      <p:sp>
        <p:nvSpPr>
          <p:cNvPr id="208" name="Google Shape;208;g24d612dbcb2_0_9"/>
          <p:cNvSpPr txBox="1"/>
          <p:nvPr/>
        </p:nvSpPr>
        <p:spPr>
          <a:xfrm>
            <a:off x="9060788" y="1915250"/>
            <a:ext cx="2232600" cy="1207500"/>
          </a:xfrm>
          <a:prstGeom prst="rect">
            <a:avLst/>
          </a:prstGeom>
          <a:noFill/>
          <a:ln>
            <a:noFill/>
          </a:ln>
        </p:spPr>
        <p:txBody>
          <a:bodyPr spcFirstLastPara="1" wrap="square" lIns="91425" tIns="45700" rIns="91425" bIns="45700" anchor="t" anchorCtr="0">
            <a:spAutoFit/>
          </a:bodyPr>
          <a:lstStyle/>
          <a:p>
            <a:pPr marL="211283" marR="0" lvl="0" indent="-211283" algn="l" rtl="0">
              <a:lnSpc>
                <a:spcPct val="100000"/>
              </a:lnSpc>
              <a:spcBef>
                <a:spcPts val="0"/>
              </a:spcBef>
              <a:spcAft>
                <a:spcPts val="0"/>
              </a:spcAft>
              <a:buClr>
                <a:srgbClr val="000000"/>
              </a:buClr>
              <a:buSzPts val="1035"/>
              <a:buFont typeface="Century Gothic"/>
              <a:buChar char="•"/>
            </a:pPr>
            <a:r>
              <a:rPr lang="en-US" sz="1035" i="0" u="none" strike="noStrike" cap="none">
                <a:solidFill>
                  <a:srgbClr val="000000"/>
                </a:solidFill>
                <a:latin typeface="Century Gothic"/>
                <a:ea typeface="Century Gothic"/>
                <a:cs typeface="Century Gothic"/>
                <a:sym typeface="Century Gothic"/>
              </a:rPr>
              <a:t>The Federated System for the SDGs was supported widely with a call to mobilize resources to support all countries wishing to join at the 2019 UN Statistical Commission.</a:t>
            </a:r>
            <a:endParaRPr sz="887" i="0" u="none" strike="noStrike" cap="none">
              <a:solidFill>
                <a:srgbClr val="000000"/>
              </a:solidFill>
              <a:latin typeface="Century Gothic"/>
              <a:ea typeface="Century Gothic"/>
              <a:cs typeface="Century Gothic"/>
              <a:sym typeface="Century Gothic"/>
            </a:endParaRPr>
          </a:p>
        </p:txBody>
      </p:sp>
      <p:sp>
        <p:nvSpPr>
          <p:cNvPr id="209" name="Google Shape;209;g24d612dbcb2_0_9"/>
          <p:cNvSpPr/>
          <p:nvPr/>
        </p:nvSpPr>
        <p:spPr>
          <a:xfrm>
            <a:off x="354700" y="0"/>
            <a:ext cx="1038000" cy="153000"/>
          </a:xfrm>
          <a:prstGeom prst="rect">
            <a:avLst/>
          </a:prstGeom>
          <a:solidFill>
            <a:srgbClr val="245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g24d612dbcb2_0_9"/>
          <p:cNvPicPr preferRelativeResize="0"/>
          <p:nvPr/>
        </p:nvPicPr>
        <p:blipFill rotWithShape="1">
          <a:blip r:embed="rId3">
            <a:alphaModFix/>
          </a:blip>
          <a:srcRect/>
          <a:stretch/>
        </p:blipFill>
        <p:spPr>
          <a:xfrm>
            <a:off x="354700" y="240099"/>
            <a:ext cx="1078076" cy="388099"/>
          </a:xfrm>
          <a:prstGeom prst="rect">
            <a:avLst/>
          </a:prstGeom>
          <a:noFill/>
          <a:ln>
            <a:noFill/>
          </a:ln>
        </p:spPr>
      </p:pic>
      <p:sp>
        <p:nvSpPr>
          <p:cNvPr id="212" name="Google Shape;212;g24d612dbcb2_0_9"/>
          <p:cNvSpPr/>
          <p:nvPr/>
        </p:nvSpPr>
        <p:spPr>
          <a:xfrm>
            <a:off x="9449451" y="3897600"/>
            <a:ext cx="1521300" cy="581100"/>
          </a:xfrm>
          <a:prstGeom prst="roundRect">
            <a:avLst>
              <a:gd name="adj" fmla="val 16667"/>
            </a:avLst>
          </a:prstGeom>
          <a:solidFill>
            <a:srgbClr val="19486A"/>
          </a:solidFill>
          <a:ln>
            <a:noFill/>
          </a:ln>
        </p:spPr>
        <p:txBody>
          <a:bodyPr spcFirstLastPara="1" wrap="square" lIns="91425" tIns="45700" rIns="91425" bIns="45700" anchor="ctr" anchorCtr="0">
            <a:noAutofit/>
          </a:bodyPr>
          <a:lstStyle/>
          <a:p>
            <a:pPr algn="ctr"/>
            <a:r>
              <a:rPr lang="en-US" sz="2070" b="1" dirty="0">
                <a:solidFill>
                  <a:schemeClr val="lt1"/>
                </a:solidFill>
              </a:rPr>
              <a:t>2021</a:t>
            </a:r>
            <a:endParaRPr sz="2070" b="1" dirty="0">
              <a:solidFill>
                <a:schemeClr val="lt1"/>
              </a:solidFill>
            </a:endParaRPr>
          </a:p>
        </p:txBody>
      </p:sp>
      <p:sp>
        <p:nvSpPr>
          <p:cNvPr id="213" name="Google Shape;213;g24d612dbcb2_0_9"/>
          <p:cNvSpPr/>
          <p:nvPr/>
        </p:nvSpPr>
        <p:spPr>
          <a:xfrm>
            <a:off x="4449763" y="4629841"/>
            <a:ext cx="179700" cy="184800"/>
          </a:xfrm>
          <a:prstGeom prst="ellipse">
            <a:avLst/>
          </a:prstGeom>
          <a:solidFill>
            <a:srgbClr val="2356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35" b="0" i="0" u="none" strike="noStrike" cap="none">
              <a:solidFill>
                <a:schemeClr val="lt1"/>
              </a:solidFill>
              <a:latin typeface="Arial"/>
              <a:ea typeface="Arial"/>
              <a:cs typeface="Arial"/>
              <a:sym typeface="Arial"/>
            </a:endParaRPr>
          </a:p>
        </p:txBody>
      </p:sp>
      <p:sp>
        <p:nvSpPr>
          <p:cNvPr id="214" name="Google Shape;214;g24d612dbcb2_0_9"/>
          <p:cNvSpPr txBox="1"/>
          <p:nvPr/>
        </p:nvSpPr>
        <p:spPr>
          <a:xfrm>
            <a:off x="8886599" y="5009635"/>
            <a:ext cx="2752200" cy="1048200"/>
          </a:xfrm>
          <a:prstGeom prst="rect">
            <a:avLst/>
          </a:prstGeom>
          <a:noFill/>
          <a:ln>
            <a:noFill/>
          </a:ln>
        </p:spPr>
        <p:txBody>
          <a:bodyPr spcFirstLastPara="1" wrap="square" lIns="91425" tIns="45700" rIns="91425" bIns="45700" anchor="t" anchorCtr="0">
            <a:spAutoFit/>
          </a:bodyPr>
          <a:lstStyle/>
          <a:p>
            <a:pPr marL="211283" marR="0" lvl="0" indent="-211283" algn="l" rtl="0">
              <a:lnSpc>
                <a:spcPct val="100000"/>
              </a:lnSpc>
              <a:spcBef>
                <a:spcPts val="0"/>
              </a:spcBef>
              <a:spcAft>
                <a:spcPts val="0"/>
              </a:spcAft>
              <a:buClr>
                <a:srgbClr val="000000"/>
              </a:buClr>
              <a:buSzPts val="1035"/>
              <a:buFont typeface="Century Gothic"/>
              <a:buChar char="•"/>
            </a:pPr>
            <a:r>
              <a:rPr lang="en-US" sz="1035" i="0" u="none" strike="noStrike" cap="none">
                <a:solidFill>
                  <a:srgbClr val="000000"/>
                </a:solidFill>
                <a:latin typeface="Century Gothic"/>
                <a:ea typeface="Century Gothic"/>
                <a:cs typeface="Century Gothic"/>
                <a:sym typeface="Century Gothic"/>
              </a:rPr>
              <a:t>PVBLIC Foundation, Esri,  the United Nations Statistics Division (UNSD) and W.K. Kellogg Foundation joined forces to launch the Data Alliance.</a:t>
            </a:r>
            <a:endParaRPr>
              <a:latin typeface="Century Gothic"/>
              <a:ea typeface="Century Gothic"/>
              <a:cs typeface="Century Gothic"/>
              <a:sym typeface="Century Gothic"/>
            </a:endParaRPr>
          </a:p>
          <a:p>
            <a:pPr marL="211283" marR="0" lvl="0" indent="-211283" algn="l" rtl="0">
              <a:lnSpc>
                <a:spcPct val="100000"/>
              </a:lnSpc>
              <a:spcBef>
                <a:spcPts val="0"/>
              </a:spcBef>
              <a:spcAft>
                <a:spcPts val="0"/>
              </a:spcAft>
              <a:buClr>
                <a:srgbClr val="000000"/>
              </a:buClr>
              <a:buSzPts val="1035"/>
              <a:buFont typeface="Century Gothic"/>
              <a:buChar char="•"/>
            </a:pPr>
            <a:r>
              <a:rPr lang="en-US" sz="1035" i="0" u="none" strike="noStrike" cap="none">
                <a:solidFill>
                  <a:srgbClr val="000000"/>
                </a:solidFill>
                <a:latin typeface="Century Gothic"/>
                <a:ea typeface="Century Gothic"/>
                <a:cs typeface="Century Gothic"/>
                <a:sym typeface="Century Gothic"/>
              </a:rPr>
              <a:t>Data Alliance engages 19 countries with the development of data hubs.</a:t>
            </a:r>
            <a:endParaRPr>
              <a:latin typeface="Century Gothic"/>
              <a:ea typeface="Century Gothic"/>
              <a:cs typeface="Century Gothic"/>
              <a:sym typeface="Century Gothic"/>
            </a:endParaRPr>
          </a:p>
        </p:txBody>
      </p:sp>
      <p:cxnSp>
        <p:nvCxnSpPr>
          <p:cNvPr id="215" name="Google Shape;215;g24d612dbcb2_0_9"/>
          <p:cNvCxnSpPr/>
          <p:nvPr/>
        </p:nvCxnSpPr>
        <p:spPr>
          <a:xfrm>
            <a:off x="4541867" y="4814643"/>
            <a:ext cx="0" cy="246300"/>
          </a:xfrm>
          <a:prstGeom prst="straightConnector1">
            <a:avLst/>
          </a:prstGeom>
          <a:noFill/>
          <a:ln w="28575" cap="flat" cmpd="sng">
            <a:solidFill>
              <a:srgbClr val="235670"/>
            </a:solidFill>
            <a:prstDash val="solid"/>
            <a:round/>
            <a:headEnd type="none" w="sm" len="sm"/>
            <a:tailEnd type="none" w="sm" len="sm"/>
          </a:ln>
        </p:spPr>
      </p:cxnSp>
      <p:sp>
        <p:nvSpPr>
          <p:cNvPr id="216" name="Google Shape;216;g24d612dbcb2_0_9"/>
          <p:cNvSpPr/>
          <p:nvPr/>
        </p:nvSpPr>
        <p:spPr>
          <a:xfrm>
            <a:off x="6586991" y="3902826"/>
            <a:ext cx="1521300" cy="581100"/>
          </a:xfrm>
          <a:prstGeom prst="roundRect">
            <a:avLst>
              <a:gd name="adj" fmla="val 16667"/>
            </a:avLst>
          </a:prstGeom>
          <a:solidFill>
            <a:srgbClr val="E1148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70" b="1" i="0" u="none" strike="noStrike" cap="none">
                <a:solidFill>
                  <a:schemeClr val="lt1"/>
                </a:solidFill>
                <a:latin typeface="Arial"/>
                <a:ea typeface="Arial"/>
                <a:cs typeface="Arial"/>
                <a:sym typeface="Arial"/>
              </a:rPr>
              <a:t>2022</a:t>
            </a:r>
            <a:endParaRPr/>
          </a:p>
        </p:txBody>
      </p:sp>
      <p:sp>
        <p:nvSpPr>
          <p:cNvPr id="217" name="Google Shape;217;g24d612dbcb2_0_9"/>
          <p:cNvSpPr/>
          <p:nvPr/>
        </p:nvSpPr>
        <p:spPr>
          <a:xfrm>
            <a:off x="7287066" y="4620264"/>
            <a:ext cx="179700" cy="184800"/>
          </a:xfrm>
          <a:prstGeom prst="ellipse">
            <a:avLst/>
          </a:prstGeom>
          <a:solidFill>
            <a:srgbClr val="E1148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35" b="0" i="0" u="none" strike="noStrike" cap="none">
              <a:solidFill>
                <a:schemeClr val="lt1"/>
              </a:solidFill>
              <a:latin typeface="Arial"/>
              <a:ea typeface="Arial"/>
              <a:cs typeface="Arial"/>
              <a:sym typeface="Arial"/>
            </a:endParaRPr>
          </a:p>
        </p:txBody>
      </p:sp>
      <p:sp>
        <p:nvSpPr>
          <p:cNvPr id="218" name="Google Shape;218;g24d612dbcb2_0_9"/>
          <p:cNvSpPr txBox="1"/>
          <p:nvPr/>
        </p:nvSpPr>
        <p:spPr>
          <a:xfrm>
            <a:off x="6405205" y="5032682"/>
            <a:ext cx="2173200" cy="120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35" i="0" u="none" strike="noStrike" cap="none">
                <a:solidFill>
                  <a:srgbClr val="000000"/>
                </a:solidFill>
                <a:latin typeface="Century Gothic"/>
                <a:ea typeface="Century Gothic"/>
                <a:cs typeface="Century Gothic"/>
                <a:sym typeface="Century Gothic"/>
              </a:rPr>
              <a:t>The Data Alliance: </a:t>
            </a:r>
            <a:endParaRPr>
              <a:latin typeface="Century Gothic"/>
              <a:ea typeface="Century Gothic"/>
              <a:cs typeface="Century Gothic"/>
              <a:sym typeface="Century Gothic"/>
            </a:endParaRPr>
          </a:p>
          <a:p>
            <a:pPr marL="211283" marR="0" lvl="0" indent="-211283" algn="l" rtl="0">
              <a:lnSpc>
                <a:spcPct val="100000"/>
              </a:lnSpc>
              <a:spcBef>
                <a:spcPts val="0"/>
              </a:spcBef>
              <a:spcAft>
                <a:spcPts val="0"/>
              </a:spcAft>
              <a:buClr>
                <a:srgbClr val="000000"/>
              </a:buClr>
              <a:buSzPts val="1035"/>
              <a:buFont typeface="Century Gothic"/>
              <a:buChar char="•"/>
            </a:pPr>
            <a:r>
              <a:rPr lang="en-US" sz="1035" i="0" u="none" strike="noStrike" cap="none">
                <a:solidFill>
                  <a:srgbClr val="000000"/>
                </a:solidFill>
                <a:latin typeface="Century Gothic"/>
                <a:ea typeface="Century Gothic"/>
                <a:cs typeface="Century Gothic"/>
                <a:sym typeface="Century Gothic"/>
              </a:rPr>
              <a:t>Builds first beta versions of country hubs and  launches SDG.org</a:t>
            </a:r>
            <a:endParaRPr>
              <a:latin typeface="Century Gothic"/>
              <a:ea typeface="Century Gothic"/>
              <a:cs typeface="Century Gothic"/>
              <a:sym typeface="Century Gothic"/>
            </a:endParaRPr>
          </a:p>
          <a:p>
            <a:pPr marL="211283" marR="0" lvl="0" indent="-211283" algn="l" rtl="0">
              <a:lnSpc>
                <a:spcPct val="100000"/>
              </a:lnSpc>
              <a:spcBef>
                <a:spcPts val="0"/>
              </a:spcBef>
              <a:spcAft>
                <a:spcPts val="0"/>
              </a:spcAft>
              <a:buClr>
                <a:srgbClr val="000000"/>
              </a:buClr>
              <a:buSzPts val="1035"/>
              <a:buFont typeface="Century Gothic"/>
              <a:buChar char="•"/>
            </a:pPr>
            <a:r>
              <a:rPr lang="en-US" sz="1035" i="0" u="none" strike="noStrike" cap="none">
                <a:solidFill>
                  <a:srgbClr val="000000"/>
                </a:solidFill>
                <a:latin typeface="Century Gothic"/>
                <a:ea typeface="Century Gothic"/>
                <a:cs typeface="Century Gothic"/>
                <a:sym typeface="Century Gothic"/>
              </a:rPr>
              <a:t>Hosts various workshops and convenings for countries.</a:t>
            </a:r>
            <a:endParaRPr>
              <a:latin typeface="Century Gothic"/>
              <a:ea typeface="Century Gothic"/>
              <a:cs typeface="Century Gothic"/>
              <a:sym typeface="Century Gothic"/>
            </a:endParaRPr>
          </a:p>
        </p:txBody>
      </p:sp>
      <p:cxnSp>
        <p:nvCxnSpPr>
          <p:cNvPr id="219" name="Google Shape;219;g24d612dbcb2_0_9"/>
          <p:cNvCxnSpPr/>
          <p:nvPr/>
        </p:nvCxnSpPr>
        <p:spPr>
          <a:xfrm>
            <a:off x="7372798" y="4811328"/>
            <a:ext cx="0" cy="215100"/>
          </a:xfrm>
          <a:prstGeom prst="straightConnector1">
            <a:avLst/>
          </a:prstGeom>
          <a:noFill/>
          <a:ln w="28575" cap="flat" cmpd="sng">
            <a:solidFill>
              <a:srgbClr val="E11484"/>
            </a:solidFill>
            <a:prstDash val="solid"/>
            <a:round/>
            <a:headEnd type="none" w="sm" len="sm"/>
            <a:tailEnd type="none" w="sm" len="sm"/>
          </a:ln>
        </p:spPr>
      </p:cxnSp>
      <p:sp>
        <p:nvSpPr>
          <p:cNvPr id="220" name="Google Shape;220;g24d612dbcb2_0_9"/>
          <p:cNvSpPr/>
          <p:nvPr/>
        </p:nvSpPr>
        <p:spPr>
          <a:xfrm>
            <a:off x="3774782" y="3902826"/>
            <a:ext cx="1521300" cy="581100"/>
          </a:xfrm>
          <a:prstGeom prst="roundRect">
            <a:avLst>
              <a:gd name="adj" fmla="val 16667"/>
            </a:avLst>
          </a:prstGeom>
          <a:solidFill>
            <a:srgbClr val="1948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70" b="1" i="0" u="none" strike="noStrike" cap="none">
                <a:solidFill>
                  <a:schemeClr val="lt1"/>
                </a:solidFill>
                <a:latin typeface="Arial"/>
                <a:ea typeface="Arial"/>
                <a:cs typeface="Arial"/>
                <a:sym typeface="Arial"/>
              </a:rPr>
              <a:t>2023</a:t>
            </a:r>
            <a:endParaRPr/>
          </a:p>
        </p:txBody>
      </p:sp>
      <p:sp>
        <p:nvSpPr>
          <p:cNvPr id="221" name="Google Shape;221;g24d612dbcb2_0_9"/>
          <p:cNvSpPr txBox="1"/>
          <p:nvPr/>
        </p:nvSpPr>
        <p:spPr>
          <a:xfrm>
            <a:off x="3474885" y="5100744"/>
            <a:ext cx="2441700" cy="1048200"/>
          </a:xfrm>
          <a:prstGeom prst="rect">
            <a:avLst/>
          </a:prstGeom>
          <a:noFill/>
          <a:ln>
            <a:noFill/>
          </a:ln>
        </p:spPr>
        <p:txBody>
          <a:bodyPr spcFirstLastPara="1" wrap="square" lIns="91425" tIns="45700" rIns="91425" bIns="45700" anchor="t" anchorCtr="0">
            <a:spAutoFit/>
          </a:bodyPr>
          <a:lstStyle/>
          <a:p>
            <a:pPr marL="211283" marR="0" lvl="0" indent="-211283" algn="l" rtl="0">
              <a:lnSpc>
                <a:spcPct val="100000"/>
              </a:lnSpc>
              <a:spcBef>
                <a:spcPts val="0"/>
              </a:spcBef>
              <a:spcAft>
                <a:spcPts val="0"/>
              </a:spcAft>
              <a:buClr>
                <a:srgbClr val="000000"/>
              </a:buClr>
              <a:buSzPts val="1035"/>
              <a:buFont typeface="Century Gothic"/>
              <a:buChar char="•"/>
            </a:pPr>
            <a:r>
              <a:rPr lang="en-US" sz="1035" i="0" u="none" strike="noStrike" cap="none">
                <a:solidFill>
                  <a:srgbClr val="000000"/>
                </a:solidFill>
                <a:latin typeface="Century Gothic"/>
                <a:ea typeface="Century Gothic"/>
                <a:cs typeface="Century Gothic"/>
                <a:sym typeface="Century Gothic"/>
              </a:rPr>
              <a:t>The Data Alliance evolves into a successful initiative with five collaborating partners, three implementing partners and 19 participating country governments.</a:t>
            </a:r>
            <a:r>
              <a:rPr lang="en-US" sz="813" i="0" u="none" strike="noStrike" cap="none">
                <a:solidFill>
                  <a:srgbClr val="000000"/>
                </a:solidFill>
                <a:latin typeface="Century Gothic"/>
                <a:ea typeface="Century Gothic"/>
                <a:cs typeface="Century Gothic"/>
                <a:sym typeface="Century Gothic"/>
              </a:rPr>
              <a:t> </a:t>
            </a:r>
            <a:endParaRPr>
              <a:latin typeface="Century Gothic"/>
              <a:ea typeface="Century Gothic"/>
              <a:cs typeface="Century Gothic"/>
              <a:sym typeface="Century Gothic"/>
            </a:endParaRPr>
          </a:p>
        </p:txBody>
      </p:sp>
      <p:sp>
        <p:nvSpPr>
          <p:cNvPr id="222" name="Google Shape;222;g24d612dbcb2_0_9"/>
          <p:cNvSpPr/>
          <p:nvPr/>
        </p:nvSpPr>
        <p:spPr>
          <a:xfrm>
            <a:off x="10120240" y="4614757"/>
            <a:ext cx="179700" cy="184800"/>
          </a:xfrm>
          <a:prstGeom prst="ellipse">
            <a:avLst/>
          </a:prstGeom>
          <a:solidFill>
            <a:srgbClr val="2356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35" b="0" i="0" u="none" strike="noStrike" cap="none">
              <a:solidFill>
                <a:schemeClr val="lt1"/>
              </a:solidFill>
              <a:latin typeface="Arial"/>
              <a:ea typeface="Arial"/>
              <a:cs typeface="Arial"/>
              <a:sym typeface="Arial"/>
            </a:endParaRPr>
          </a:p>
        </p:txBody>
      </p:sp>
      <p:cxnSp>
        <p:nvCxnSpPr>
          <p:cNvPr id="223" name="Google Shape;223;g24d612dbcb2_0_9"/>
          <p:cNvCxnSpPr/>
          <p:nvPr/>
        </p:nvCxnSpPr>
        <p:spPr>
          <a:xfrm>
            <a:off x="10212344" y="4775809"/>
            <a:ext cx="0" cy="246300"/>
          </a:xfrm>
          <a:prstGeom prst="straightConnector1">
            <a:avLst/>
          </a:prstGeom>
          <a:noFill/>
          <a:ln w="28575" cap="flat" cmpd="sng">
            <a:solidFill>
              <a:srgbClr val="235670"/>
            </a:solidFill>
            <a:prstDash val="solid"/>
            <a:round/>
            <a:headEnd type="none" w="sm" len="sm"/>
            <a:tailEnd type="none" w="sm" len="sm"/>
          </a:ln>
        </p:spPr>
      </p:cxnSp>
      <p:sp>
        <p:nvSpPr>
          <p:cNvPr id="224" name="Google Shape;224;g24d612dbcb2_0_9"/>
          <p:cNvSpPr/>
          <p:nvPr/>
        </p:nvSpPr>
        <p:spPr>
          <a:xfrm>
            <a:off x="7294466" y="1502847"/>
            <a:ext cx="179700" cy="184800"/>
          </a:xfrm>
          <a:prstGeom prst="ellipse">
            <a:avLst/>
          </a:prstGeom>
          <a:solidFill>
            <a:srgbClr val="2356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35" b="0" i="0" u="none" strike="noStrike" cap="none">
              <a:solidFill>
                <a:schemeClr val="lt1"/>
              </a:solidFill>
              <a:latin typeface="Arial"/>
              <a:ea typeface="Arial"/>
              <a:cs typeface="Arial"/>
              <a:sym typeface="Arial"/>
            </a:endParaRPr>
          </a:p>
        </p:txBody>
      </p:sp>
      <p:cxnSp>
        <p:nvCxnSpPr>
          <p:cNvPr id="225" name="Google Shape;225;g24d612dbcb2_0_9"/>
          <p:cNvCxnSpPr/>
          <p:nvPr/>
        </p:nvCxnSpPr>
        <p:spPr>
          <a:xfrm>
            <a:off x="7386570" y="1687649"/>
            <a:ext cx="0" cy="246300"/>
          </a:xfrm>
          <a:prstGeom prst="straightConnector1">
            <a:avLst/>
          </a:prstGeom>
          <a:noFill/>
          <a:ln w="28575" cap="flat" cmpd="sng">
            <a:solidFill>
              <a:srgbClr val="235670"/>
            </a:solidFill>
            <a:prstDash val="solid"/>
            <a:round/>
            <a:headEnd type="none" w="sm" len="sm"/>
            <a:tailEnd type="none" w="sm" len="sm"/>
          </a:ln>
        </p:spPr>
      </p:cxnSp>
      <p:sp>
        <p:nvSpPr>
          <p:cNvPr id="226" name="Google Shape;226;g24d612dbcb2_0_9"/>
          <p:cNvSpPr/>
          <p:nvPr/>
        </p:nvSpPr>
        <p:spPr>
          <a:xfrm>
            <a:off x="10035623" y="1502842"/>
            <a:ext cx="179700" cy="184800"/>
          </a:xfrm>
          <a:prstGeom prst="ellipse">
            <a:avLst/>
          </a:prstGeom>
          <a:solidFill>
            <a:srgbClr val="E1148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35" b="0" i="0" u="none" strike="noStrike" cap="none">
              <a:solidFill>
                <a:schemeClr val="lt1"/>
              </a:solidFill>
              <a:latin typeface="Arial"/>
              <a:ea typeface="Arial"/>
              <a:cs typeface="Arial"/>
              <a:sym typeface="Arial"/>
            </a:endParaRPr>
          </a:p>
        </p:txBody>
      </p:sp>
      <p:cxnSp>
        <p:nvCxnSpPr>
          <p:cNvPr id="227" name="Google Shape;227;g24d612dbcb2_0_9"/>
          <p:cNvCxnSpPr/>
          <p:nvPr/>
        </p:nvCxnSpPr>
        <p:spPr>
          <a:xfrm>
            <a:off x="10121355" y="1693906"/>
            <a:ext cx="0" cy="215100"/>
          </a:xfrm>
          <a:prstGeom prst="straightConnector1">
            <a:avLst/>
          </a:prstGeom>
          <a:noFill/>
          <a:ln w="28575" cap="flat" cmpd="sng">
            <a:solidFill>
              <a:srgbClr val="E11484"/>
            </a:solidFill>
            <a:prstDash val="solid"/>
            <a:round/>
            <a:headEnd type="none" w="sm" len="sm"/>
            <a:tailEnd type="none" w="sm" len="sm"/>
          </a:ln>
        </p:spPr>
      </p:cxnSp>
      <p:sp>
        <p:nvSpPr>
          <p:cNvPr id="228" name="Google Shape;228;g24d612dbcb2_0_9"/>
          <p:cNvSpPr/>
          <p:nvPr/>
        </p:nvSpPr>
        <p:spPr>
          <a:xfrm>
            <a:off x="4472098" y="1502842"/>
            <a:ext cx="179700" cy="184800"/>
          </a:xfrm>
          <a:prstGeom prst="ellipse">
            <a:avLst/>
          </a:prstGeom>
          <a:solidFill>
            <a:srgbClr val="E1148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35" b="0" i="0" u="none" strike="noStrike" cap="none">
              <a:solidFill>
                <a:schemeClr val="lt1"/>
              </a:solidFill>
              <a:latin typeface="Arial"/>
              <a:ea typeface="Arial"/>
              <a:cs typeface="Arial"/>
              <a:sym typeface="Arial"/>
            </a:endParaRPr>
          </a:p>
        </p:txBody>
      </p:sp>
      <p:cxnSp>
        <p:nvCxnSpPr>
          <p:cNvPr id="229" name="Google Shape;229;g24d612dbcb2_0_9"/>
          <p:cNvCxnSpPr/>
          <p:nvPr/>
        </p:nvCxnSpPr>
        <p:spPr>
          <a:xfrm>
            <a:off x="4557830" y="1693906"/>
            <a:ext cx="0" cy="215100"/>
          </a:xfrm>
          <a:prstGeom prst="straightConnector1">
            <a:avLst/>
          </a:prstGeom>
          <a:noFill/>
          <a:ln w="28575" cap="flat" cmpd="sng">
            <a:solidFill>
              <a:srgbClr val="E11484"/>
            </a:solidFill>
            <a:prstDash val="solid"/>
            <a:round/>
            <a:headEnd type="none" w="sm" len="sm"/>
            <a:tailEnd type="none" w="sm" len="sm"/>
          </a:ln>
        </p:spPr>
      </p:cxnSp>
      <p:cxnSp>
        <p:nvCxnSpPr>
          <p:cNvPr id="3" name="Google Shape;211;g24d612dbcb2_0_9">
            <a:extLst>
              <a:ext uri="{FF2B5EF4-FFF2-40B4-BE49-F238E27FC236}">
                <a16:creationId xmlns:a16="http://schemas.microsoft.com/office/drawing/2014/main" id="{6D7ECEF7-960F-EB72-6C2E-E2A17E78BA0A}"/>
              </a:ext>
            </a:extLst>
          </p:cNvPr>
          <p:cNvCxnSpPr>
            <a:cxnSpLocks/>
          </p:cNvCxnSpPr>
          <p:nvPr/>
        </p:nvCxnSpPr>
        <p:spPr>
          <a:xfrm>
            <a:off x="11572400" y="1584550"/>
            <a:ext cx="0" cy="3173700"/>
          </a:xfrm>
          <a:prstGeom prst="straightConnector1">
            <a:avLst/>
          </a:prstGeom>
          <a:noFill/>
          <a:ln w="38100" cap="flat" cmpd="sng">
            <a:solidFill>
              <a:srgbClr val="245671"/>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p:nvPr/>
        </p:nvSpPr>
        <p:spPr>
          <a:xfrm>
            <a:off x="6096000" y="-28575"/>
            <a:ext cx="6162675" cy="6915150"/>
          </a:xfrm>
          <a:custGeom>
            <a:avLst/>
            <a:gdLst/>
            <a:ahLst/>
            <a:cxnLst/>
            <a:rect l="l" t="t" r="r" b="b"/>
            <a:pathLst>
              <a:path w="246507" h="276606" extrusionOk="0">
                <a:moveTo>
                  <a:pt x="246507" y="276606"/>
                </a:moveTo>
                <a:lnTo>
                  <a:pt x="0" y="276046"/>
                </a:lnTo>
                <a:lnTo>
                  <a:pt x="83331" y="180"/>
                </a:lnTo>
                <a:lnTo>
                  <a:pt x="244602" y="0"/>
                </a:lnTo>
                <a:close/>
              </a:path>
            </a:pathLst>
          </a:custGeom>
          <a:solidFill>
            <a:srgbClr val="19486A"/>
          </a:solidFill>
          <a:ln>
            <a:noFill/>
          </a:ln>
        </p:spPr>
      </p:sp>
      <p:sp>
        <p:nvSpPr>
          <p:cNvPr id="138" name="Google Shape;138;p4"/>
          <p:cNvSpPr/>
          <p:nvPr/>
        </p:nvSpPr>
        <p:spPr>
          <a:xfrm>
            <a:off x="7418200" y="4544475"/>
            <a:ext cx="4431000" cy="112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1200"/>
              </a:spcAft>
              <a:buClr>
                <a:schemeClr val="dk1"/>
              </a:buClr>
              <a:buSzPts val="1100"/>
              <a:buFont typeface="Arial"/>
              <a:buNone/>
            </a:pPr>
            <a:r>
              <a:rPr lang="en-US" sz="3400" b="1" i="0" u="none" strike="noStrike" cap="none">
                <a:solidFill>
                  <a:schemeClr val="lt1"/>
                </a:solidFill>
                <a:latin typeface="Century Gothic"/>
                <a:ea typeface="Century Gothic"/>
                <a:cs typeface="Century Gothic"/>
                <a:sym typeface="Century Gothic"/>
              </a:rPr>
              <a:t>A Multi-Stakeholder Partnership</a:t>
            </a:r>
            <a:endParaRPr sz="4800" b="1" i="0" u="none" strike="noStrike" cap="none">
              <a:solidFill>
                <a:schemeClr val="lt1"/>
              </a:solidFill>
              <a:latin typeface="Century Gothic"/>
              <a:ea typeface="Century Gothic"/>
              <a:cs typeface="Century Gothic"/>
              <a:sym typeface="Century Gothic"/>
            </a:endParaRPr>
          </a:p>
        </p:txBody>
      </p:sp>
      <p:sp>
        <p:nvSpPr>
          <p:cNvPr id="139" name="Google Shape;139;p4"/>
          <p:cNvSpPr/>
          <p:nvPr/>
        </p:nvSpPr>
        <p:spPr>
          <a:xfrm>
            <a:off x="7527025" y="4164125"/>
            <a:ext cx="1038000" cy="191400"/>
          </a:xfrm>
          <a:prstGeom prst="rect">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40" name="Google Shape;140;p4"/>
          <p:cNvCxnSpPr/>
          <p:nvPr/>
        </p:nvCxnSpPr>
        <p:spPr>
          <a:xfrm>
            <a:off x="731625" y="2771995"/>
            <a:ext cx="5822400" cy="0"/>
          </a:xfrm>
          <a:prstGeom prst="straightConnector1">
            <a:avLst/>
          </a:prstGeom>
          <a:noFill/>
          <a:ln w="9525" cap="flat" cmpd="sng">
            <a:solidFill>
              <a:srgbClr val="245671"/>
            </a:solidFill>
            <a:prstDash val="solid"/>
            <a:round/>
            <a:headEnd type="none" w="sm" len="sm"/>
            <a:tailEnd type="none" w="sm" len="sm"/>
          </a:ln>
        </p:spPr>
      </p:cxnSp>
      <p:cxnSp>
        <p:nvCxnSpPr>
          <p:cNvPr id="141" name="Google Shape;141;p4"/>
          <p:cNvCxnSpPr/>
          <p:nvPr/>
        </p:nvCxnSpPr>
        <p:spPr>
          <a:xfrm>
            <a:off x="731621" y="4332434"/>
            <a:ext cx="5718000" cy="0"/>
          </a:xfrm>
          <a:prstGeom prst="straightConnector1">
            <a:avLst/>
          </a:prstGeom>
          <a:noFill/>
          <a:ln w="9525" cap="flat" cmpd="sng">
            <a:solidFill>
              <a:srgbClr val="245671"/>
            </a:solidFill>
            <a:prstDash val="solid"/>
            <a:round/>
            <a:headEnd type="none" w="sm" len="sm"/>
            <a:tailEnd type="none" w="sm" len="sm"/>
          </a:ln>
        </p:spPr>
      </p:cxnSp>
      <p:sp>
        <p:nvSpPr>
          <p:cNvPr id="142" name="Google Shape;142;p4"/>
          <p:cNvSpPr/>
          <p:nvPr/>
        </p:nvSpPr>
        <p:spPr>
          <a:xfrm rot="-5400000">
            <a:off x="11458575" y="6153150"/>
            <a:ext cx="606000" cy="606000"/>
          </a:xfrm>
          <a:prstGeom prst="rtTriangle">
            <a:avLst/>
          </a:prstGeom>
          <a:solidFill>
            <a:srgbClr val="DE13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3" name="Google Shape;143;p4"/>
          <p:cNvPicPr preferRelativeResize="0"/>
          <p:nvPr/>
        </p:nvPicPr>
        <p:blipFill rotWithShape="1">
          <a:blip r:embed="rId3">
            <a:alphaModFix/>
          </a:blip>
          <a:srcRect/>
          <a:stretch/>
        </p:blipFill>
        <p:spPr>
          <a:xfrm>
            <a:off x="3586573" y="1978725"/>
            <a:ext cx="1385077" cy="498832"/>
          </a:xfrm>
          <a:prstGeom prst="rect">
            <a:avLst/>
          </a:prstGeom>
          <a:noFill/>
          <a:ln>
            <a:noFill/>
          </a:ln>
        </p:spPr>
      </p:pic>
      <p:pic>
        <p:nvPicPr>
          <p:cNvPr id="144" name="Google Shape;144;p4"/>
          <p:cNvPicPr preferRelativeResize="0"/>
          <p:nvPr/>
        </p:nvPicPr>
        <p:blipFill rotWithShape="1">
          <a:blip r:embed="rId4">
            <a:alphaModFix/>
          </a:blip>
          <a:srcRect/>
          <a:stretch/>
        </p:blipFill>
        <p:spPr>
          <a:xfrm>
            <a:off x="701399" y="3021726"/>
            <a:ext cx="1891590" cy="917161"/>
          </a:xfrm>
          <a:prstGeom prst="rect">
            <a:avLst/>
          </a:prstGeom>
          <a:noFill/>
          <a:ln>
            <a:noFill/>
          </a:ln>
        </p:spPr>
      </p:pic>
      <p:pic>
        <p:nvPicPr>
          <p:cNvPr id="145" name="Google Shape;145;p4"/>
          <p:cNvPicPr preferRelativeResize="0"/>
          <p:nvPr/>
        </p:nvPicPr>
        <p:blipFill rotWithShape="1">
          <a:blip r:embed="rId5">
            <a:alphaModFix/>
          </a:blip>
          <a:srcRect/>
          <a:stretch/>
        </p:blipFill>
        <p:spPr>
          <a:xfrm>
            <a:off x="701401" y="1979901"/>
            <a:ext cx="2099099" cy="496462"/>
          </a:xfrm>
          <a:prstGeom prst="rect">
            <a:avLst/>
          </a:prstGeom>
          <a:noFill/>
          <a:ln>
            <a:noFill/>
          </a:ln>
        </p:spPr>
      </p:pic>
      <p:sp>
        <p:nvSpPr>
          <p:cNvPr id="146" name="Google Shape;146;p4"/>
          <p:cNvSpPr/>
          <p:nvPr/>
        </p:nvSpPr>
        <p:spPr>
          <a:xfrm>
            <a:off x="354700" y="0"/>
            <a:ext cx="1038000" cy="1530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 name="Google Shape;147;p4" descr="Logo, company name&#10;&#10;Description automatically generated"/>
          <p:cNvPicPr preferRelativeResize="0"/>
          <p:nvPr/>
        </p:nvPicPr>
        <p:blipFill rotWithShape="1">
          <a:blip r:embed="rId6">
            <a:alphaModFix/>
          </a:blip>
          <a:srcRect/>
          <a:stretch/>
        </p:blipFill>
        <p:spPr>
          <a:xfrm>
            <a:off x="3558850" y="3123462"/>
            <a:ext cx="1571289" cy="758688"/>
          </a:xfrm>
          <a:prstGeom prst="rect">
            <a:avLst/>
          </a:prstGeom>
          <a:noFill/>
          <a:ln>
            <a:noFill/>
          </a:ln>
        </p:spPr>
      </p:pic>
      <p:pic>
        <p:nvPicPr>
          <p:cNvPr id="149" name="Google Shape;149;p4"/>
          <p:cNvPicPr preferRelativeResize="0"/>
          <p:nvPr/>
        </p:nvPicPr>
        <p:blipFill rotWithShape="1">
          <a:blip r:embed="rId7">
            <a:alphaModFix/>
          </a:blip>
          <a:srcRect/>
          <a:stretch/>
        </p:blipFill>
        <p:spPr>
          <a:xfrm>
            <a:off x="354700" y="240099"/>
            <a:ext cx="1078076" cy="388099"/>
          </a:xfrm>
          <a:prstGeom prst="rect">
            <a:avLst/>
          </a:prstGeom>
          <a:noFill/>
          <a:ln>
            <a:noFill/>
          </a:ln>
        </p:spPr>
      </p:pic>
      <p:sp>
        <p:nvSpPr>
          <p:cNvPr id="150" name="Google Shape;150;p4"/>
          <p:cNvSpPr txBox="1"/>
          <p:nvPr/>
        </p:nvSpPr>
        <p:spPr>
          <a:xfrm>
            <a:off x="591000" y="1207871"/>
            <a:ext cx="2390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19486A"/>
                </a:solidFill>
                <a:latin typeface="Century Gothic"/>
                <a:ea typeface="Century Gothic"/>
                <a:cs typeface="Century Gothic"/>
                <a:sym typeface="Century Gothic"/>
              </a:rPr>
              <a:t>Founding Partners</a:t>
            </a:r>
            <a:endParaRPr/>
          </a:p>
        </p:txBody>
      </p:sp>
      <p:sp>
        <p:nvSpPr>
          <p:cNvPr id="151" name="Google Shape;151;p4"/>
          <p:cNvSpPr txBox="1"/>
          <p:nvPr/>
        </p:nvSpPr>
        <p:spPr>
          <a:xfrm>
            <a:off x="591000" y="4648675"/>
            <a:ext cx="438065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dirty="0">
                <a:solidFill>
                  <a:srgbClr val="19486A"/>
                </a:solidFill>
                <a:latin typeface="Century Gothic"/>
                <a:ea typeface="Century Gothic"/>
                <a:cs typeface="Century Gothic"/>
                <a:sym typeface="Century Gothic"/>
              </a:rPr>
              <a:t>Implementing</a:t>
            </a:r>
            <a:r>
              <a:rPr lang="en-US" sz="2000" b="1" i="0" u="none" strike="noStrike" cap="none" dirty="0">
                <a:solidFill>
                  <a:srgbClr val="19486A"/>
                </a:solidFill>
                <a:latin typeface="Century Gothic"/>
                <a:ea typeface="Century Gothic"/>
                <a:cs typeface="Century Gothic"/>
                <a:sym typeface="Century Gothic"/>
              </a:rPr>
              <a:t> Partners</a:t>
            </a:r>
            <a:endParaRPr dirty="0"/>
          </a:p>
        </p:txBody>
      </p:sp>
      <p:pic>
        <p:nvPicPr>
          <p:cNvPr id="2" name="Picture 2" descr="Local2030 Islands Network">
            <a:extLst>
              <a:ext uri="{FF2B5EF4-FFF2-40B4-BE49-F238E27FC236}">
                <a16:creationId xmlns:a16="http://schemas.microsoft.com/office/drawing/2014/main" id="{28162BD0-1F1A-FBA8-30DC-9F7A100209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621" y="5353435"/>
            <a:ext cx="1423512" cy="638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1AF93F7D-D806-21CE-F571-6EFE6E8150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7349" y="5376460"/>
            <a:ext cx="1024762" cy="576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ustainable Development Solutions Network">
            <a:extLst>
              <a:ext uri="{FF2B5EF4-FFF2-40B4-BE49-F238E27FC236}">
                <a16:creationId xmlns:a16="http://schemas.microsoft.com/office/drawing/2014/main" id="{0B877AF2-5C1A-C86C-0AF8-EAE24663F4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5502" y="5298474"/>
            <a:ext cx="1845461" cy="7381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pic>
        <p:nvPicPr>
          <p:cNvPr id="190" name="Google Shape;190;p6"/>
          <p:cNvPicPr preferRelativeResize="0"/>
          <p:nvPr/>
        </p:nvPicPr>
        <p:blipFill>
          <a:blip r:embed="rId3">
            <a:alphaModFix/>
          </a:blip>
          <a:stretch>
            <a:fillRect/>
          </a:stretch>
        </p:blipFill>
        <p:spPr>
          <a:xfrm>
            <a:off x="1978750" y="0"/>
            <a:ext cx="10289505" cy="6857999"/>
          </a:xfrm>
          <a:prstGeom prst="rect">
            <a:avLst/>
          </a:prstGeom>
          <a:noFill/>
          <a:ln>
            <a:noFill/>
          </a:ln>
        </p:spPr>
      </p:pic>
      <p:sp>
        <p:nvSpPr>
          <p:cNvPr id="191" name="Google Shape;191;p6"/>
          <p:cNvSpPr/>
          <p:nvPr/>
        </p:nvSpPr>
        <p:spPr>
          <a:xfrm rot="3759767">
            <a:off x="783811" y="-2333369"/>
            <a:ext cx="11767392" cy="11767392"/>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354700" y="0"/>
            <a:ext cx="1038000" cy="153000"/>
          </a:xfrm>
          <a:prstGeom prst="rect">
            <a:avLst/>
          </a:prstGeom>
          <a:solidFill>
            <a:srgbClr val="245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6"/>
          <p:cNvSpPr/>
          <p:nvPr/>
        </p:nvSpPr>
        <p:spPr>
          <a:xfrm>
            <a:off x="938225" y="1249738"/>
            <a:ext cx="5113800" cy="530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900" b="1" i="0" u="none" strike="noStrike" cap="none">
                <a:solidFill>
                  <a:srgbClr val="19486A"/>
                </a:solidFill>
                <a:latin typeface="Century Gothic"/>
                <a:ea typeface="Century Gothic"/>
                <a:cs typeface="Century Gothic"/>
                <a:sym typeface="Century Gothic"/>
              </a:rPr>
              <a:t>Data Alliance</a:t>
            </a:r>
            <a:r>
              <a:rPr lang="en-US" sz="2900" b="1" i="0" u="none" strike="noStrike" cap="none">
                <a:solidFill>
                  <a:srgbClr val="235670"/>
                </a:solidFill>
                <a:latin typeface="Century Gothic"/>
                <a:ea typeface="Century Gothic"/>
                <a:cs typeface="Century Gothic"/>
                <a:sym typeface="Century Gothic"/>
              </a:rPr>
              <a:t> </a:t>
            </a:r>
            <a:r>
              <a:rPr lang="en-US" sz="2900" b="1" i="0" u="none" strike="noStrike" cap="none">
                <a:solidFill>
                  <a:srgbClr val="E11484"/>
                </a:solidFill>
                <a:latin typeface="Century Gothic"/>
                <a:ea typeface="Century Gothic"/>
                <a:cs typeface="Century Gothic"/>
                <a:sym typeface="Century Gothic"/>
              </a:rPr>
              <a:t>Key Activities</a:t>
            </a:r>
            <a:endParaRPr sz="2900" b="1" i="0" u="none" strike="noStrike" cap="none">
              <a:solidFill>
                <a:srgbClr val="E11484"/>
              </a:solidFill>
              <a:latin typeface="Century Gothic"/>
              <a:ea typeface="Century Gothic"/>
              <a:cs typeface="Century Gothic"/>
              <a:sym typeface="Century Gothic"/>
            </a:endParaRPr>
          </a:p>
        </p:txBody>
      </p:sp>
      <p:sp>
        <p:nvSpPr>
          <p:cNvPr id="194" name="Google Shape;194;p6"/>
          <p:cNvSpPr txBox="1"/>
          <p:nvPr/>
        </p:nvSpPr>
        <p:spPr>
          <a:xfrm>
            <a:off x="766925" y="1950775"/>
            <a:ext cx="5456400" cy="4148798"/>
          </a:xfrm>
          <a:prstGeom prst="rect">
            <a:avLst/>
          </a:prstGeom>
          <a:noFill/>
          <a:ln>
            <a:noFill/>
          </a:ln>
        </p:spPr>
        <p:txBody>
          <a:bodyPr spcFirstLastPara="1" wrap="square" lIns="91425" tIns="91425" rIns="91425" bIns="91425" anchor="t" anchorCtr="0">
            <a:spAutoFit/>
          </a:bodyPr>
          <a:lstStyle/>
          <a:p>
            <a:pPr marL="412750" marR="0" lvl="0" indent="-317500" algn="l" rtl="0">
              <a:lnSpc>
                <a:spcPct val="115000"/>
              </a:lnSpc>
              <a:spcBef>
                <a:spcPts val="0"/>
              </a:spcBef>
              <a:spcAft>
                <a:spcPts val="0"/>
              </a:spcAft>
              <a:buClr>
                <a:srgbClr val="19486A"/>
              </a:buClr>
              <a:buSzPts val="2100"/>
              <a:buFont typeface="Arial"/>
              <a:buChar char="•"/>
            </a:pPr>
            <a:r>
              <a:rPr lang="en-US" sz="1600" b="0" i="0" u="none" strike="noStrike" cap="none" dirty="0">
                <a:solidFill>
                  <a:srgbClr val="19486A"/>
                </a:solidFill>
                <a:latin typeface="Century Gothic"/>
                <a:ea typeface="Century Gothic"/>
                <a:cs typeface="Century Gothic"/>
                <a:sym typeface="Century Gothic"/>
              </a:rPr>
              <a:t>The Alliance works with countries to support the development of:</a:t>
            </a:r>
            <a:endParaRPr dirty="0"/>
          </a:p>
          <a:p>
            <a:pPr marL="412750" marR="0" lvl="0" indent="-184150" algn="l" rtl="0">
              <a:lnSpc>
                <a:spcPct val="115000"/>
              </a:lnSpc>
              <a:spcBef>
                <a:spcPts val="0"/>
              </a:spcBef>
              <a:spcAft>
                <a:spcPts val="0"/>
              </a:spcAft>
              <a:buClr>
                <a:srgbClr val="19486A"/>
              </a:buClr>
              <a:buSzPts val="2100"/>
              <a:buFont typeface="Arial"/>
              <a:buNone/>
            </a:pPr>
            <a:endParaRPr sz="1600" b="0" i="0" u="none" strike="noStrike" cap="none" dirty="0">
              <a:solidFill>
                <a:srgbClr val="19486A"/>
              </a:solidFill>
              <a:latin typeface="Century Gothic"/>
              <a:ea typeface="Century Gothic"/>
              <a:cs typeface="Century Gothic"/>
              <a:sym typeface="Century Gothic"/>
            </a:endParaRPr>
          </a:p>
          <a:p>
            <a:pPr marL="412750" indent="-317500">
              <a:lnSpc>
                <a:spcPct val="115000"/>
              </a:lnSpc>
              <a:buClr>
                <a:srgbClr val="19486A"/>
              </a:buClr>
              <a:buSzPts val="2100"/>
              <a:buFont typeface="Arial"/>
              <a:buChar char="•"/>
            </a:pPr>
            <a:r>
              <a:rPr lang="en-US" sz="1600" b="1" i="0" u="none" strike="noStrike" cap="none" dirty="0">
                <a:solidFill>
                  <a:srgbClr val="19486A"/>
                </a:solidFill>
                <a:latin typeface="Century Gothic"/>
                <a:ea typeface="Century Gothic"/>
                <a:cs typeface="Century Gothic"/>
                <a:sym typeface="Century Gothic"/>
              </a:rPr>
              <a:t>UN-IGIF Country-level action plans </a:t>
            </a:r>
            <a:r>
              <a:rPr lang="en-US" sz="1600" b="0" i="0" u="none" strike="noStrike" cap="none" dirty="0">
                <a:solidFill>
                  <a:srgbClr val="19486A"/>
                </a:solidFill>
                <a:latin typeface="Century Gothic"/>
                <a:ea typeface="Century Gothic"/>
                <a:cs typeface="Century Gothic"/>
                <a:sym typeface="Century Gothic"/>
              </a:rPr>
              <a:t>to improve national geospatial information management, an essential element of national digital infrastructures.</a:t>
            </a:r>
            <a:endParaRPr lang="en-US" sz="1600" b="0" i="0" u="none" strike="noStrike" cap="none" dirty="0">
              <a:solidFill>
                <a:srgbClr val="245671"/>
              </a:solidFill>
              <a:latin typeface="Century Gothic"/>
              <a:ea typeface="Century Gothic"/>
              <a:cs typeface="Century Gothic"/>
              <a:sym typeface="Century Gothic"/>
            </a:endParaRPr>
          </a:p>
          <a:p>
            <a:pPr marL="412750" marR="0" lvl="0" indent="-317500" algn="l" rtl="0">
              <a:lnSpc>
                <a:spcPct val="115000"/>
              </a:lnSpc>
              <a:spcBef>
                <a:spcPts val="0"/>
              </a:spcBef>
              <a:spcAft>
                <a:spcPts val="0"/>
              </a:spcAft>
              <a:buClr>
                <a:srgbClr val="19486A"/>
              </a:buClr>
              <a:buSzPts val="2100"/>
              <a:buFont typeface="Arial"/>
              <a:buChar char="•"/>
            </a:pPr>
            <a:endParaRPr lang="en-US" sz="1600" b="1" i="0" u="none" strike="noStrike" cap="none" dirty="0">
              <a:solidFill>
                <a:srgbClr val="19486A"/>
              </a:solidFill>
              <a:latin typeface="Century Gothic"/>
              <a:ea typeface="Century Gothic"/>
              <a:cs typeface="Century Gothic"/>
              <a:sym typeface="Century Gothic"/>
            </a:endParaRPr>
          </a:p>
          <a:p>
            <a:pPr marL="412750" marR="0" lvl="0" indent="-317500" algn="l" rtl="0">
              <a:lnSpc>
                <a:spcPct val="115000"/>
              </a:lnSpc>
              <a:spcBef>
                <a:spcPts val="0"/>
              </a:spcBef>
              <a:spcAft>
                <a:spcPts val="0"/>
              </a:spcAft>
              <a:buClr>
                <a:srgbClr val="19486A"/>
              </a:buClr>
              <a:buSzPts val="2100"/>
              <a:buFont typeface="Arial"/>
              <a:buChar char="•"/>
            </a:pPr>
            <a:r>
              <a:rPr lang="en-US" sz="1600" b="1" i="0" u="none" strike="noStrike" cap="none" dirty="0">
                <a:solidFill>
                  <a:srgbClr val="19486A"/>
                </a:solidFill>
                <a:latin typeface="Century Gothic"/>
                <a:ea typeface="Century Gothic"/>
                <a:cs typeface="Century Gothic"/>
                <a:sym typeface="Century Gothic"/>
              </a:rPr>
              <a:t>SDG Data Hubs </a:t>
            </a:r>
            <a:r>
              <a:rPr lang="en-US" sz="1600" b="0" i="0" u="none" strike="noStrike" cap="none" dirty="0">
                <a:solidFill>
                  <a:srgbClr val="19486A"/>
                </a:solidFill>
                <a:latin typeface="Century Gothic"/>
                <a:ea typeface="Century Gothic"/>
                <a:cs typeface="Century Gothic"/>
                <a:sym typeface="Century Gothic"/>
              </a:rPr>
              <a:t>for national governments to share data, monitor public investments, track SDGs and engage stakeholders. Data hubs allow countries to monitor progress toward SDGs by goal, target and indicator.</a:t>
            </a:r>
            <a:endParaRPr sz="1600" b="0" i="0" u="none" strike="noStrike" cap="none" dirty="0">
              <a:solidFill>
                <a:srgbClr val="19486A"/>
              </a:solidFill>
              <a:latin typeface="Century Gothic"/>
              <a:ea typeface="Century Gothic"/>
              <a:cs typeface="Century Gothic"/>
              <a:sym typeface="Century Gothic"/>
            </a:endParaRPr>
          </a:p>
          <a:p>
            <a:pPr marL="95250" marR="0" lvl="0" indent="0" algn="l" rtl="0">
              <a:lnSpc>
                <a:spcPct val="115000"/>
              </a:lnSpc>
              <a:spcBef>
                <a:spcPts val="0"/>
              </a:spcBef>
              <a:spcAft>
                <a:spcPts val="0"/>
              </a:spcAft>
              <a:buNone/>
            </a:pPr>
            <a:endParaRPr sz="1600" b="1" i="0" u="none" strike="noStrike" cap="none" dirty="0">
              <a:solidFill>
                <a:srgbClr val="19486A"/>
              </a:solidFill>
              <a:latin typeface="Century Gothic"/>
              <a:ea typeface="Century Gothic"/>
              <a:cs typeface="Century Gothic"/>
              <a:sym typeface="Century Gothic"/>
            </a:endParaRPr>
          </a:p>
        </p:txBody>
      </p:sp>
      <p:pic>
        <p:nvPicPr>
          <p:cNvPr id="195" name="Google Shape;195;p6"/>
          <p:cNvPicPr preferRelativeResize="0"/>
          <p:nvPr/>
        </p:nvPicPr>
        <p:blipFill rotWithShape="1">
          <a:blip r:embed="rId4">
            <a:alphaModFix/>
          </a:blip>
          <a:srcRect/>
          <a:stretch/>
        </p:blipFill>
        <p:spPr>
          <a:xfrm>
            <a:off x="354700" y="240099"/>
            <a:ext cx="1078076" cy="388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7"/>
          <p:cNvSpPr/>
          <p:nvPr/>
        </p:nvSpPr>
        <p:spPr>
          <a:xfrm>
            <a:off x="354700" y="0"/>
            <a:ext cx="1038000" cy="153000"/>
          </a:xfrm>
          <a:prstGeom prst="rect">
            <a:avLst/>
          </a:prstGeom>
          <a:solidFill>
            <a:srgbClr val="245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37"/>
          <p:cNvSpPr/>
          <p:nvPr/>
        </p:nvSpPr>
        <p:spPr>
          <a:xfrm>
            <a:off x="3624175" y="628200"/>
            <a:ext cx="5144700" cy="418200"/>
          </a:xfrm>
          <a:prstGeom prst="rect">
            <a:avLst/>
          </a:prstGeom>
          <a:noFill/>
          <a:ln>
            <a:noFill/>
          </a:ln>
        </p:spPr>
        <p:txBody>
          <a:bodyPr spcFirstLastPara="1" wrap="square" lIns="114300" tIns="45700" rIns="91425" bIns="4570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US" sz="3200" b="1" i="0" u="none" strike="noStrike" cap="none">
                <a:solidFill>
                  <a:srgbClr val="E11484"/>
                </a:solidFill>
                <a:latin typeface="Century Gothic"/>
                <a:ea typeface="Century Gothic"/>
                <a:cs typeface="Century Gothic"/>
                <a:sym typeface="Century Gothic"/>
              </a:rPr>
              <a:t>SDG</a:t>
            </a:r>
            <a:r>
              <a:rPr lang="en-US" sz="3200" b="1" i="0" u="none" strike="noStrike" cap="none">
                <a:solidFill>
                  <a:srgbClr val="2F5496"/>
                </a:solidFill>
                <a:latin typeface="Century Gothic"/>
                <a:ea typeface="Century Gothic"/>
                <a:cs typeface="Century Gothic"/>
                <a:sym typeface="Century Gothic"/>
              </a:rPr>
              <a:t> Data Alliance Goals</a:t>
            </a:r>
            <a:endParaRPr sz="3200" b="1" i="0" u="none" strike="noStrike" cap="none">
              <a:solidFill>
                <a:srgbClr val="2F5496"/>
              </a:solidFill>
              <a:latin typeface="Century Gothic"/>
              <a:ea typeface="Century Gothic"/>
              <a:cs typeface="Century Gothic"/>
              <a:sym typeface="Century Gothic"/>
            </a:endParaRPr>
          </a:p>
        </p:txBody>
      </p:sp>
      <p:sp>
        <p:nvSpPr>
          <p:cNvPr id="158" name="Google Shape;158;p37"/>
          <p:cNvSpPr/>
          <p:nvPr/>
        </p:nvSpPr>
        <p:spPr>
          <a:xfrm rot="-5400000">
            <a:off x="9163925" y="3841450"/>
            <a:ext cx="3028200" cy="3028200"/>
          </a:xfrm>
          <a:prstGeom prst="rtTriangle">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 name="Google Shape;159;p37"/>
          <p:cNvPicPr preferRelativeResize="0"/>
          <p:nvPr/>
        </p:nvPicPr>
        <p:blipFill rotWithShape="1">
          <a:blip r:embed="rId3">
            <a:alphaModFix/>
          </a:blip>
          <a:srcRect/>
          <a:stretch/>
        </p:blipFill>
        <p:spPr>
          <a:xfrm>
            <a:off x="354700" y="240099"/>
            <a:ext cx="1078076" cy="388099"/>
          </a:xfrm>
          <a:prstGeom prst="rect">
            <a:avLst/>
          </a:prstGeom>
          <a:noFill/>
          <a:ln>
            <a:noFill/>
          </a:ln>
        </p:spPr>
      </p:pic>
      <p:sp>
        <p:nvSpPr>
          <p:cNvPr id="160" name="Google Shape;160;p37"/>
          <p:cNvSpPr txBox="1"/>
          <p:nvPr/>
        </p:nvSpPr>
        <p:spPr>
          <a:xfrm>
            <a:off x="3160598" y="1585979"/>
            <a:ext cx="6008700" cy="633000"/>
          </a:xfrm>
          <a:prstGeom prst="rect">
            <a:avLst/>
          </a:prstGeom>
          <a:solidFill>
            <a:srgbClr val="E11484"/>
          </a:solidFill>
          <a:ln>
            <a:noFill/>
          </a:ln>
        </p:spPr>
        <p:txBody>
          <a:bodyPr spcFirstLastPara="1" wrap="square" lIns="563075" tIns="50800" rIns="50800" bIns="508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1600" b="0" i="0" u="none" strike="noStrike" cap="none">
                <a:solidFill>
                  <a:schemeClr val="lt1"/>
                </a:solidFill>
                <a:latin typeface="Century Gothic"/>
                <a:ea typeface="Century Gothic"/>
                <a:cs typeface="Century Gothic"/>
                <a:sym typeface="Century Gothic"/>
              </a:rPr>
              <a:t>Support developing countries with the creation of SDG Data Hubs and accelerate achievement of SDGs</a:t>
            </a:r>
            <a:r>
              <a:rPr lang="en-US" sz="1600" b="0" i="0" u="none" strike="noStrike" cap="none">
                <a:solidFill>
                  <a:schemeClr val="lt1"/>
                </a:solidFill>
                <a:latin typeface="Arial"/>
                <a:ea typeface="Arial"/>
                <a:cs typeface="Arial"/>
                <a:sym typeface="Arial"/>
              </a:rPr>
              <a:t>.</a:t>
            </a:r>
            <a:endParaRPr sz="1600" b="0" i="0" u="none" strike="noStrike" cap="none">
              <a:solidFill>
                <a:schemeClr val="lt1"/>
              </a:solidFill>
              <a:latin typeface="Arial"/>
              <a:ea typeface="Arial"/>
              <a:cs typeface="Arial"/>
              <a:sym typeface="Arial"/>
            </a:endParaRPr>
          </a:p>
        </p:txBody>
      </p:sp>
      <p:sp>
        <p:nvSpPr>
          <p:cNvPr id="161" name="Google Shape;161;p37"/>
          <p:cNvSpPr txBox="1"/>
          <p:nvPr/>
        </p:nvSpPr>
        <p:spPr>
          <a:xfrm>
            <a:off x="3160587" y="2535100"/>
            <a:ext cx="6050700" cy="633000"/>
          </a:xfrm>
          <a:prstGeom prst="rect">
            <a:avLst/>
          </a:prstGeom>
          <a:solidFill>
            <a:srgbClr val="19486A"/>
          </a:solidFill>
          <a:ln>
            <a:noFill/>
          </a:ln>
        </p:spPr>
        <p:txBody>
          <a:bodyPr spcFirstLastPara="1" wrap="square" lIns="563075" tIns="50800" rIns="50800" bIns="508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1600" b="0" i="0" u="none" strike="noStrike" cap="none">
                <a:solidFill>
                  <a:schemeClr val="lt1"/>
                </a:solidFill>
                <a:latin typeface="Century Gothic"/>
                <a:ea typeface="Century Gothic"/>
                <a:cs typeface="Century Gothic"/>
                <a:sym typeface="Century Gothic"/>
              </a:rPr>
              <a:t>Implement the UN-IGIF Country-level Action Plans in beneficiary developing countries</a:t>
            </a:r>
            <a:r>
              <a:rPr lang="en-US" sz="1600" b="0" i="0" u="none" strike="noStrike" cap="none">
                <a:solidFill>
                  <a:schemeClr val="lt1"/>
                </a:solidFill>
                <a:latin typeface="Arial"/>
                <a:ea typeface="Arial"/>
                <a:cs typeface="Arial"/>
                <a:sym typeface="Arial"/>
              </a:rPr>
              <a:t>.</a:t>
            </a:r>
            <a:endParaRPr sz="1600" b="0" i="0" u="none" strike="noStrike" cap="none">
              <a:solidFill>
                <a:schemeClr val="lt1"/>
              </a:solidFill>
              <a:latin typeface="Arial"/>
              <a:ea typeface="Arial"/>
              <a:cs typeface="Arial"/>
              <a:sym typeface="Arial"/>
            </a:endParaRPr>
          </a:p>
        </p:txBody>
      </p:sp>
      <p:sp>
        <p:nvSpPr>
          <p:cNvPr id="162" name="Google Shape;162;p37"/>
          <p:cNvSpPr txBox="1"/>
          <p:nvPr/>
        </p:nvSpPr>
        <p:spPr>
          <a:xfrm>
            <a:off x="3160588" y="3484150"/>
            <a:ext cx="6071400" cy="633000"/>
          </a:xfrm>
          <a:prstGeom prst="rect">
            <a:avLst/>
          </a:prstGeom>
          <a:solidFill>
            <a:srgbClr val="E11484"/>
          </a:solidFill>
          <a:ln>
            <a:noFill/>
          </a:ln>
        </p:spPr>
        <p:txBody>
          <a:bodyPr spcFirstLastPara="1" wrap="square" lIns="563075" tIns="50800" rIns="50800" bIns="508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1600" b="0" i="0" u="none" strike="noStrike" cap="none">
                <a:solidFill>
                  <a:schemeClr val="lt1"/>
                </a:solidFill>
                <a:latin typeface="Century Gothic"/>
                <a:ea typeface="Century Gothic"/>
                <a:cs typeface="Century Gothic"/>
                <a:sym typeface="Century Gothic"/>
              </a:rPr>
              <a:t>Strengthen geospatial skills and increase access to GIS technology.</a:t>
            </a:r>
            <a:endParaRPr sz="1600" b="0" i="0" u="none" strike="noStrike" cap="none">
              <a:solidFill>
                <a:schemeClr val="lt1"/>
              </a:solidFill>
              <a:latin typeface="Century Gothic"/>
              <a:ea typeface="Century Gothic"/>
              <a:cs typeface="Century Gothic"/>
              <a:sym typeface="Century Gothic"/>
            </a:endParaRPr>
          </a:p>
        </p:txBody>
      </p:sp>
      <p:sp>
        <p:nvSpPr>
          <p:cNvPr id="163" name="Google Shape;163;p37"/>
          <p:cNvSpPr txBox="1"/>
          <p:nvPr/>
        </p:nvSpPr>
        <p:spPr>
          <a:xfrm>
            <a:off x="3157612" y="4433200"/>
            <a:ext cx="6071400" cy="633000"/>
          </a:xfrm>
          <a:prstGeom prst="rect">
            <a:avLst/>
          </a:prstGeom>
          <a:solidFill>
            <a:srgbClr val="19486A"/>
          </a:solidFill>
          <a:ln>
            <a:noFill/>
          </a:ln>
        </p:spPr>
        <p:txBody>
          <a:bodyPr spcFirstLastPara="1" wrap="square" lIns="563075" tIns="50800" rIns="50800" bIns="508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1600" b="0" i="0" u="none" strike="noStrike" cap="none">
                <a:solidFill>
                  <a:schemeClr val="lt1"/>
                </a:solidFill>
                <a:latin typeface="Century Gothic"/>
                <a:ea typeface="Century Gothic"/>
                <a:cs typeface="Century Gothic"/>
                <a:sym typeface="Century Gothic"/>
              </a:rPr>
              <a:t>Increase citizen engagement with the use of data, SDGs tracking and the SDG Data Alliance’s work.</a:t>
            </a:r>
            <a:endParaRPr sz="1600" b="0" i="0" u="none" strike="noStrike" cap="none">
              <a:solidFill>
                <a:schemeClr val="lt1"/>
              </a:solidFill>
              <a:latin typeface="Century Gothic"/>
              <a:ea typeface="Century Gothic"/>
              <a:cs typeface="Century Gothic"/>
              <a:sym typeface="Century Gothic"/>
            </a:endParaRPr>
          </a:p>
        </p:txBody>
      </p:sp>
      <p:sp>
        <p:nvSpPr>
          <p:cNvPr id="164" name="Google Shape;164;p37"/>
          <p:cNvSpPr txBox="1"/>
          <p:nvPr/>
        </p:nvSpPr>
        <p:spPr>
          <a:xfrm>
            <a:off x="3160837" y="5382225"/>
            <a:ext cx="6071400" cy="633000"/>
          </a:xfrm>
          <a:prstGeom prst="rect">
            <a:avLst/>
          </a:prstGeom>
          <a:solidFill>
            <a:srgbClr val="E11484"/>
          </a:solidFill>
          <a:ln>
            <a:noFill/>
          </a:ln>
        </p:spPr>
        <p:txBody>
          <a:bodyPr spcFirstLastPara="1" wrap="square" lIns="563075" tIns="50800" rIns="50800" bIns="508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1600" b="0" i="0" u="none" strike="noStrike" cap="none">
                <a:solidFill>
                  <a:schemeClr val="lt1"/>
                </a:solidFill>
                <a:latin typeface="Century Gothic"/>
                <a:ea typeface="Century Gothic"/>
                <a:cs typeface="Century Gothic"/>
                <a:sym typeface="Century Gothic"/>
              </a:rPr>
              <a:t>Make SDG Data Alliance funding sustainable and increase funding sources.</a:t>
            </a:r>
            <a:endParaRPr sz="1600" b="0" i="0" u="none" strike="noStrike" cap="none">
              <a:solidFill>
                <a:schemeClr val="lt1"/>
              </a:solidFill>
              <a:latin typeface="Century Gothic"/>
              <a:ea typeface="Century Gothic"/>
              <a:cs typeface="Century Gothic"/>
              <a:sym typeface="Century Gothic"/>
            </a:endParaRPr>
          </a:p>
        </p:txBody>
      </p:sp>
      <p:sp>
        <p:nvSpPr>
          <p:cNvPr id="165" name="Google Shape;165;p37"/>
          <p:cNvSpPr/>
          <p:nvPr/>
        </p:nvSpPr>
        <p:spPr>
          <a:xfrm>
            <a:off x="2821763" y="1524000"/>
            <a:ext cx="724500" cy="724500"/>
          </a:xfrm>
          <a:prstGeom prst="ellipse">
            <a:avLst/>
          </a:prstGeom>
          <a:solidFill>
            <a:schemeClr val="lt1"/>
          </a:solidFill>
          <a:ln w="28575" cap="flat" cmpd="sng">
            <a:solidFill>
              <a:srgbClr val="E1148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7"/>
          <p:cNvSpPr/>
          <p:nvPr/>
        </p:nvSpPr>
        <p:spPr>
          <a:xfrm>
            <a:off x="2821763" y="2489313"/>
            <a:ext cx="724500" cy="724500"/>
          </a:xfrm>
          <a:prstGeom prst="ellipse">
            <a:avLst/>
          </a:prstGeom>
          <a:solidFill>
            <a:schemeClr val="lt1"/>
          </a:solidFill>
          <a:ln w="28575" cap="flat" cmpd="sng">
            <a:solidFill>
              <a:srgbClr val="1948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7"/>
          <p:cNvSpPr/>
          <p:nvPr/>
        </p:nvSpPr>
        <p:spPr>
          <a:xfrm>
            <a:off x="2821763" y="3461250"/>
            <a:ext cx="724500" cy="724500"/>
          </a:xfrm>
          <a:prstGeom prst="ellipse">
            <a:avLst/>
          </a:prstGeom>
          <a:solidFill>
            <a:schemeClr val="lt1"/>
          </a:solidFill>
          <a:ln w="28575" cap="flat" cmpd="sng">
            <a:solidFill>
              <a:srgbClr val="E1148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7"/>
          <p:cNvSpPr/>
          <p:nvPr/>
        </p:nvSpPr>
        <p:spPr>
          <a:xfrm>
            <a:off x="2821763" y="4387425"/>
            <a:ext cx="724500" cy="724500"/>
          </a:xfrm>
          <a:prstGeom prst="ellipse">
            <a:avLst/>
          </a:prstGeom>
          <a:solidFill>
            <a:schemeClr val="lt1"/>
          </a:solidFill>
          <a:ln w="28575" cap="flat" cmpd="sng">
            <a:solidFill>
              <a:srgbClr val="1948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7"/>
          <p:cNvSpPr/>
          <p:nvPr/>
        </p:nvSpPr>
        <p:spPr>
          <a:xfrm>
            <a:off x="2821763" y="5313588"/>
            <a:ext cx="724500" cy="724500"/>
          </a:xfrm>
          <a:prstGeom prst="ellipse">
            <a:avLst/>
          </a:prstGeom>
          <a:solidFill>
            <a:schemeClr val="lt1"/>
          </a:solidFill>
          <a:ln w="28575" cap="flat" cmpd="sng">
            <a:solidFill>
              <a:srgbClr val="E1148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 name="Google Shape;170;p37"/>
          <p:cNvPicPr preferRelativeResize="0"/>
          <p:nvPr/>
        </p:nvPicPr>
        <p:blipFill>
          <a:blip r:embed="rId4">
            <a:alphaModFix/>
          </a:blip>
          <a:stretch>
            <a:fillRect/>
          </a:stretch>
        </p:blipFill>
        <p:spPr>
          <a:xfrm>
            <a:off x="2867534" y="1524000"/>
            <a:ext cx="632999" cy="632999"/>
          </a:xfrm>
          <a:prstGeom prst="rect">
            <a:avLst/>
          </a:prstGeom>
          <a:noFill/>
          <a:ln>
            <a:noFill/>
          </a:ln>
        </p:spPr>
      </p:pic>
      <p:pic>
        <p:nvPicPr>
          <p:cNvPr id="171" name="Google Shape;171;p37"/>
          <p:cNvPicPr preferRelativeResize="0"/>
          <p:nvPr/>
        </p:nvPicPr>
        <p:blipFill>
          <a:blip r:embed="rId5">
            <a:alphaModFix/>
          </a:blip>
          <a:stretch>
            <a:fillRect/>
          </a:stretch>
        </p:blipFill>
        <p:spPr>
          <a:xfrm>
            <a:off x="2867534" y="2523613"/>
            <a:ext cx="632999" cy="632999"/>
          </a:xfrm>
          <a:prstGeom prst="rect">
            <a:avLst/>
          </a:prstGeom>
          <a:noFill/>
          <a:ln>
            <a:noFill/>
          </a:ln>
        </p:spPr>
      </p:pic>
      <p:pic>
        <p:nvPicPr>
          <p:cNvPr id="172" name="Google Shape;172;p37"/>
          <p:cNvPicPr preferRelativeResize="0"/>
          <p:nvPr/>
        </p:nvPicPr>
        <p:blipFill>
          <a:blip r:embed="rId6">
            <a:alphaModFix/>
          </a:blip>
          <a:stretch>
            <a:fillRect/>
          </a:stretch>
        </p:blipFill>
        <p:spPr>
          <a:xfrm>
            <a:off x="2821775" y="3529875"/>
            <a:ext cx="632999" cy="632999"/>
          </a:xfrm>
          <a:prstGeom prst="rect">
            <a:avLst/>
          </a:prstGeom>
          <a:noFill/>
          <a:ln>
            <a:noFill/>
          </a:ln>
        </p:spPr>
      </p:pic>
      <p:pic>
        <p:nvPicPr>
          <p:cNvPr id="173" name="Google Shape;173;p37"/>
          <p:cNvPicPr preferRelativeResize="0"/>
          <p:nvPr/>
        </p:nvPicPr>
        <p:blipFill>
          <a:blip r:embed="rId7">
            <a:alphaModFix/>
          </a:blip>
          <a:stretch>
            <a:fillRect/>
          </a:stretch>
        </p:blipFill>
        <p:spPr>
          <a:xfrm>
            <a:off x="2867534" y="4467479"/>
            <a:ext cx="632999" cy="632999"/>
          </a:xfrm>
          <a:prstGeom prst="rect">
            <a:avLst/>
          </a:prstGeom>
          <a:noFill/>
          <a:ln>
            <a:noFill/>
          </a:ln>
        </p:spPr>
      </p:pic>
      <p:pic>
        <p:nvPicPr>
          <p:cNvPr id="174" name="Google Shape;174;p37"/>
          <p:cNvPicPr preferRelativeResize="0"/>
          <p:nvPr/>
        </p:nvPicPr>
        <p:blipFill>
          <a:blip r:embed="rId8">
            <a:alphaModFix/>
          </a:blip>
          <a:stretch>
            <a:fillRect/>
          </a:stretch>
        </p:blipFill>
        <p:spPr>
          <a:xfrm>
            <a:off x="2787073" y="5278903"/>
            <a:ext cx="793900" cy="793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7"/>
          <p:cNvPicPr preferRelativeResize="0"/>
          <p:nvPr/>
        </p:nvPicPr>
        <p:blipFill rotWithShape="1">
          <a:blip r:embed="rId3">
            <a:alphaModFix/>
          </a:blip>
          <a:srcRect r="8105"/>
          <a:stretch/>
        </p:blipFill>
        <p:spPr>
          <a:xfrm>
            <a:off x="4082075" y="967375"/>
            <a:ext cx="8109926" cy="5890625"/>
          </a:xfrm>
          <a:prstGeom prst="rect">
            <a:avLst/>
          </a:prstGeom>
          <a:noFill/>
          <a:ln>
            <a:noFill/>
          </a:ln>
        </p:spPr>
      </p:pic>
      <p:sp>
        <p:nvSpPr>
          <p:cNvPr id="180" name="Google Shape;180;p7"/>
          <p:cNvSpPr/>
          <p:nvPr/>
        </p:nvSpPr>
        <p:spPr>
          <a:xfrm rot="3759764">
            <a:off x="2691469" y="618976"/>
            <a:ext cx="6809043" cy="6809043"/>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a:off x="0" y="0"/>
            <a:ext cx="12192000" cy="1660500"/>
          </a:xfrm>
          <a:prstGeom prst="rect">
            <a:avLst/>
          </a:prstGeom>
          <a:solidFill>
            <a:srgbClr val="1948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45671"/>
              </a:solidFill>
              <a:latin typeface="Arial"/>
              <a:ea typeface="Arial"/>
              <a:cs typeface="Arial"/>
              <a:sym typeface="Arial"/>
            </a:endParaRPr>
          </a:p>
        </p:txBody>
      </p:sp>
      <p:sp>
        <p:nvSpPr>
          <p:cNvPr id="182" name="Google Shape;182;p7"/>
          <p:cNvSpPr txBox="1"/>
          <p:nvPr/>
        </p:nvSpPr>
        <p:spPr>
          <a:xfrm>
            <a:off x="1312950" y="448200"/>
            <a:ext cx="9566100" cy="9234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4000"/>
              <a:buFont typeface="Arial"/>
              <a:buNone/>
            </a:pPr>
            <a:r>
              <a:rPr lang="en-US" sz="2700" b="1" i="0" u="none" strike="noStrike" cap="none" dirty="0">
                <a:solidFill>
                  <a:schemeClr val="lt1"/>
                </a:solidFill>
                <a:latin typeface="Century Gothic"/>
                <a:ea typeface="Century Gothic"/>
                <a:cs typeface="Century Gothic"/>
                <a:sym typeface="Century Gothic"/>
              </a:rPr>
              <a:t>Reducing inequality (SDG 10) </a:t>
            </a:r>
            <a:r>
              <a:rPr lang="en-US" sz="2700" i="0" u="none" strike="noStrike" cap="none" dirty="0">
                <a:solidFill>
                  <a:schemeClr val="lt1"/>
                </a:solidFill>
                <a:latin typeface="Century Gothic"/>
                <a:ea typeface="Century Gothic"/>
                <a:cs typeface="Century Gothic"/>
                <a:sym typeface="Century Gothic"/>
              </a:rPr>
              <a:t>is the </a:t>
            </a:r>
            <a:r>
              <a:rPr lang="en-US" sz="2700" b="0" i="0" u="none" strike="noStrike" cap="none" dirty="0">
                <a:solidFill>
                  <a:schemeClr val="lt1"/>
                </a:solidFill>
                <a:latin typeface="Century Gothic"/>
                <a:ea typeface="Century Gothic"/>
                <a:cs typeface="Century Gothic"/>
                <a:sym typeface="Century Gothic"/>
              </a:rPr>
              <a:t>most important step countries can</a:t>
            </a:r>
            <a:r>
              <a:rPr lang="en-US" sz="2700" b="0" i="0" u="none" strike="noStrike" cap="none" dirty="0">
                <a:solidFill>
                  <a:srgbClr val="B7B7B7"/>
                </a:solidFill>
                <a:latin typeface="Century Gothic"/>
                <a:ea typeface="Century Gothic"/>
                <a:cs typeface="Century Gothic"/>
                <a:sym typeface="Century Gothic"/>
              </a:rPr>
              <a:t> </a:t>
            </a:r>
            <a:r>
              <a:rPr lang="en-US" sz="2700" b="1" i="0" u="none" strike="noStrike" cap="none" dirty="0">
                <a:solidFill>
                  <a:schemeClr val="lt1"/>
                </a:solidFill>
                <a:latin typeface="Century Gothic"/>
                <a:ea typeface="Century Gothic"/>
                <a:cs typeface="Century Gothic"/>
                <a:sym typeface="Century Gothic"/>
              </a:rPr>
              <a:t>take to improve standards of living</a:t>
            </a:r>
            <a:endParaRPr sz="2800" b="1" i="0" u="none" strike="noStrike" cap="none" dirty="0">
              <a:solidFill>
                <a:schemeClr val="lt1"/>
              </a:solidFill>
              <a:latin typeface="Arial"/>
              <a:ea typeface="Arial"/>
              <a:cs typeface="Arial"/>
              <a:sym typeface="Arial"/>
            </a:endParaRPr>
          </a:p>
        </p:txBody>
      </p:sp>
      <p:cxnSp>
        <p:nvCxnSpPr>
          <p:cNvPr id="183" name="Google Shape;183;p7"/>
          <p:cNvCxnSpPr/>
          <p:nvPr/>
        </p:nvCxnSpPr>
        <p:spPr>
          <a:xfrm>
            <a:off x="596325" y="3991975"/>
            <a:ext cx="0" cy="2114400"/>
          </a:xfrm>
          <a:prstGeom prst="straightConnector1">
            <a:avLst/>
          </a:prstGeom>
          <a:noFill/>
          <a:ln w="114300" cap="flat" cmpd="sng">
            <a:solidFill>
              <a:srgbClr val="E11484"/>
            </a:solidFill>
            <a:prstDash val="solid"/>
            <a:round/>
            <a:headEnd type="none" w="sm" len="sm"/>
            <a:tailEnd type="none" w="sm" len="sm"/>
          </a:ln>
        </p:spPr>
      </p:cxnSp>
      <p:sp>
        <p:nvSpPr>
          <p:cNvPr id="184" name="Google Shape;184;p7"/>
          <p:cNvSpPr txBox="1"/>
          <p:nvPr/>
        </p:nvSpPr>
        <p:spPr>
          <a:xfrm>
            <a:off x="803400" y="2086150"/>
            <a:ext cx="4837200" cy="1563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600" b="0" i="0" u="none" strike="noStrike" cap="none">
                <a:solidFill>
                  <a:srgbClr val="19486A"/>
                </a:solidFill>
                <a:latin typeface="Century Gothic"/>
                <a:ea typeface="Century Gothic"/>
                <a:cs typeface="Century Gothic"/>
                <a:sym typeface="Century Gothic"/>
              </a:rPr>
              <a:t>The </a:t>
            </a:r>
            <a:r>
              <a:rPr lang="en-US" sz="1600" b="1" i="0" u="none" strike="noStrike" cap="none">
                <a:solidFill>
                  <a:srgbClr val="19486A"/>
                </a:solidFill>
                <a:latin typeface="Century Gothic"/>
                <a:ea typeface="Century Gothic"/>
                <a:cs typeface="Century Gothic"/>
                <a:sym typeface="Century Gothic"/>
              </a:rPr>
              <a:t>SDG Data Alliance’s</a:t>
            </a:r>
            <a:r>
              <a:rPr lang="en-US" sz="1600" b="0" i="0" u="none" strike="noStrike" cap="none">
                <a:solidFill>
                  <a:srgbClr val="19486A"/>
                </a:solidFill>
                <a:latin typeface="Century Gothic"/>
                <a:ea typeface="Century Gothic"/>
                <a:cs typeface="Century Gothic"/>
                <a:sym typeface="Century Gothic"/>
              </a:rPr>
              <a:t> technology, expertise, and financial support enables countries to more precisely allocate resources to address all forms of inequity - reducing inequalities of all kinds.</a:t>
            </a:r>
            <a:endParaRPr sz="1600" b="0" i="0" u="none" strike="noStrike" cap="none">
              <a:solidFill>
                <a:srgbClr val="19486A"/>
              </a:solidFill>
              <a:latin typeface="Century Gothic"/>
              <a:ea typeface="Century Gothic"/>
              <a:cs typeface="Century Gothic"/>
              <a:sym typeface="Century Gothic"/>
            </a:endParaRPr>
          </a:p>
        </p:txBody>
      </p:sp>
      <p:sp>
        <p:nvSpPr>
          <p:cNvPr id="185" name="Google Shape;185;p7"/>
          <p:cNvSpPr txBox="1"/>
          <p:nvPr/>
        </p:nvSpPr>
        <p:spPr>
          <a:xfrm>
            <a:off x="803400" y="3823225"/>
            <a:ext cx="45519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DE1367"/>
                </a:solidFill>
                <a:latin typeface="Century Gothic"/>
                <a:ea typeface="Century Gothic"/>
                <a:cs typeface="Century Gothic"/>
                <a:sym typeface="Century Gothic"/>
              </a:rPr>
              <a:t>Including</a:t>
            </a:r>
            <a:endParaRPr sz="3000" b="1" i="0" u="none" strike="noStrike" cap="none">
              <a:solidFill>
                <a:srgbClr val="DE1367"/>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245671"/>
              </a:solidFill>
              <a:latin typeface="Century Gothic"/>
              <a:ea typeface="Century Gothic"/>
              <a:cs typeface="Century Gothic"/>
              <a:sym typeface="Century Gothic"/>
            </a:endParaRPr>
          </a:p>
          <a:p>
            <a:pPr marL="457200" marR="0" lvl="0" indent="-304800" algn="l" rtl="0">
              <a:lnSpc>
                <a:spcPct val="150000"/>
              </a:lnSpc>
              <a:spcBef>
                <a:spcPts val="0"/>
              </a:spcBef>
              <a:spcAft>
                <a:spcPts val="0"/>
              </a:spcAft>
              <a:buClr>
                <a:srgbClr val="19486A"/>
              </a:buClr>
              <a:buSzPts val="1200"/>
              <a:buFont typeface="Century Gothic"/>
              <a:buChar char="●"/>
            </a:pPr>
            <a:r>
              <a:rPr lang="en-US" b="1" i="0" u="none" strike="noStrike" cap="none">
                <a:solidFill>
                  <a:srgbClr val="19486A"/>
                </a:solidFill>
                <a:latin typeface="Century Gothic"/>
                <a:ea typeface="Century Gothic"/>
                <a:cs typeface="Century Gothic"/>
                <a:sym typeface="Century Gothic"/>
              </a:rPr>
              <a:t>Equity for women, reducing hunger    </a:t>
            </a:r>
            <a:endParaRPr b="1" i="0" u="none" strike="noStrike" cap="none">
              <a:solidFill>
                <a:srgbClr val="19486A"/>
              </a:solidFill>
              <a:latin typeface="Century Gothic"/>
              <a:ea typeface="Century Gothic"/>
              <a:cs typeface="Century Gothic"/>
              <a:sym typeface="Century Gothic"/>
            </a:endParaRPr>
          </a:p>
          <a:p>
            <a:pPr marL="457200" marR="0" lvl="0" indent="-304800" algn="l" rtl="0">
              <a:lnSpc>
                <a:spcPct val="150000"/>
              </a:lnSpc>
              <a:spcBef>
                <a:spcPts val="0"/>
              </a:spcBef>
              <a:spcAft>
                <a:spcPts val="0"/>
              </a:spcAft>
              <a:buClr>
                <a:srgbClr val="19486A"/>
              </a:buClr>
              <a:buSzPts val="1200"/>
              <a:buFont typeface="Century Gothic"/>
              <a:buChar char="●"/>
            </a:pPr>
            <a:r>
              <a:rPr lang="en-US" b="1" i="0" u="none" strike="noStrike" cap="none">
                <a:solidFill>
                  <a:srgbClr val="19486A"/>
                </a:solidFill>
                <a:latin typeface="Century Gothic"/>
                <a:ea typeface="Century Gothic"/>
                <a:cs typeface="Century Gothic"/>
                <a:sym typeface="Century Gothic"/>
              </a:rPr>
              <a:t>Reducing poverty</a:t>
            </a:r>
            <a:endParaRPr b="1" i="0" u="none" strike="noStrike" cap="none">
              <a:solidFill>
                <a:srgbClr val="19486A"/>
              </a:solidFill>
              <a:latin typeface="Century Gothic"/>
              <a:ea typeface="Century Gothic"/>
              <a:cs typeface="Century Gothic"/>
              <a:sym typeface="Century Gothic"/>
            </a:endParaRPr>
          </a:p>
          <a:p>
            <a:pPr marL="457200" marR="0" lvl="0" indent="-304800" algn="l" rtl="0">
              <a:lnSpc>
                <a:spcPct val="150000"/>
              </a:lnSpc>
              <a:spcBef>
                <a:spcPts val="0"/>
              </a:spcBef>
              <a:spcAft>
                <a:spcPts val="0"/>
              </a:spcAft>
              <a:buClr>
                <a:srgbClr val="19486A"/>
              </a:buClr>
              <a:buSzPts val="1200"/>
              <a:buFont typeface="Century Gothic"/>
              <a:buChar char="●"/>
            </a:pPr>
            <a:r>
              <a:rPr lang="en-US" b="1" i="0" u="none" strike="noStrike" cap="none">
                <a:solidFill>
                  <a:srgbClr val="19486A"/>
                </a:solidFill>
                <a:latin typeface="Century Gothic"/>
                <a:ea typeface="Century Gothic"/>
                <a:cs typeface="Century Gothic"/>
                <a:sym typeface="Century Gothic"/>
              </a:rPr>
              <a:t>Improving access to clean water</a:t>
            </a:r>
            <a:endParaRPr b="1" i="0" u="none" strike="noStrike" cap="none">
              <a:solidFill>
                <a:srgbClr val="19486A"/>
              </a:solidFill>
              <a:latin typeface="Century Gothic"/>
              <a:ea typeface="Century Gothic"/>
              <a:cs typeface="Century Gothic"/>
              <a:sym typeface="Century Gothic"/>
            </a:endParaRPr>
          </a:p>
          <a:p>
            <a:pPr marL="457200" marR="0" lvl="0" indent="-304800" algn="l" rtl="0">
              <a:lnSpc>
                <a:spcPct val="150000"/>
              </a:lnSpc>
              <a:spcBef>
                <a:spcPts val="0"/>
              </a:spcBef>
              <a:spcAft>
                <a:spcPts val="0"/>
              </a:spcAft>
              <a:buClr>
                <a:srgbClr val="19486A"/>
              </a:buClr>
              <a:buSzPts val="1200"/>
              <a:buFont typeface="Century Gothic"/>
              <a:buChar char="●"/>
            </a:pPr>
            <a:r>
              <a:rPr lang="en-US" b="1" i="0" u="none" strike="noStrike" cap="none">
                <a:solidFill>
                  <a:srgbClr val="19486A"/>
                </a:solidFill>
                <a:latin typeface="Century Gothic"/>
                <a:ea typeface="Century Gothic"/>
                <a:cs typeface="Century Gothic"/>
                <a:sym typeface="Century Gothic"/>
              </a:rPr>
              <a:t>Taking action to reduce the impact of climate change</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1230</TotalTime>
  <Words>1532</Words>
  <Application>Microsoft Macintosh PowerPoint</Application>
  <PresentationFormat>Widescreen</PresentationFormat>
  <Paragraphs>183</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Times New Roman</vt:lpstr>
      <vt:lpstr>Calibri</vt:lpstr>
      <vt:lpstr>Century Gothic</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LocalAdmin</dc:creator>
  <cp:lastModifiedBy>Stephen  Keppel</cp:lastModifiedBy>
  <cp:revision>5</cp:revision>
  <dcterms:modified xsi:type="dcterms:W3CDTF">2023-08-17T11:48:30Z</dcterms:modified>
</cp:coreProperties>
</file>