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8"/>
  </p:notesMasterIdLst>
  <p:handoutMasterIdLst>
    <p:handoutMasterId r:id="rId49"/>
  </p:handoutMasterIdLst>
  <p:sldIdLst>
    <p:sldId id="256" r:id="rId6"/>
    <p:sldId id="261" r:id="rId7"/>
    <p:sldId id="257" r:id="rId8"/>
    <p:sldId id="425" r:id="rId9"/>
    <p:sldId id="407" r:id="rId10"/>
    <p:sldId id="406" r:id="rId11"/>
    <p:sldId id="291" r:id="rId12"/>
    <p:sldId id="411" r:id="rId13"/>
    <p:sldId id="280" r:id="rId14"/>
    <p:sldId id="409" r:id="rId15"/>
    <p:sldId id="413" r:id="rId16"/>
    <p:sldId id="426" r:id="rId17"/>
    <p:sldId id="259" r:id="rId18"/>
    <p:sldId id="263" r:id="rId19"/>
    <p:sldId id="333" r:id="rId20"/>
    <p:sldId id="408" r:id="rId21"/>
    <p:sldId id="412" r:id="rId22"/>
    <p:sldId id="262" r:id="rId23"/>
    <p:sldId id="258" r:id="rId24"/>
    <p:sldId id="287" r:id="rId25"/>
    <p:sldId id="418" r:id="rId26"/>
    <p:sldId id="277" r:id="rId27"/>
    <p:sldId id="419" r:id="rId28"/>
    <p:sldId id="417" r:id="rId29"/>
    <p:sldId id="283" r:id="rId30"/>
    <p:sldId id="361" r:id="rId31"/>
    <p:sldId id="371" r:id="rId32"/>
    <p:sldId id="389" r:id="rId33"/>
    <p:sldId id="374" r:id="rId34"/>
    <p:sldId id="390" r:id="rId35"/>
    <p:sldId id="391" r:id="rId36"/>
    <p:sldId id="392" r:id="rId37"/>
    <p:sldId id="393" r:id="rId38"/>
    <p:sldId id="397" r:id="rId39"/>
    <p:sldId id="395" r:id="rId40"/>
    <p:sldId id="396" r:id="rId41"/>
    <p:sldId id="284" r:id="rId42"/>
    <p:sldId id="420" r:id="rId43"/>
    <p:sldId id="421" r:id="rId44"/>
    <p:sldId id="422" r:id="rId45"/>
    <p:sldId id="423" r:id="rId46"/>
    <p:sldId id="42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E4E0"/>
    <a:srgbClr val="9B9A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338CDA-000F-43CD-91E3-482E87F08B9B}" v="14" dt="2024-10-30T08:12:43.637"/>
    <p1510:client id="{A5C0DB25-E386-4190-8B38-A7E1AB9E303C}" v="2" dt="2024-10-30T05:25:46.2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572" autoAdjust="0"/>
  </p:normalViewPr>
  <p:slideViewPr>
    <p:cSldViewPr snapToGrid="0">
      <p:cViewPr varScale="1">
        <p:scale>
          <a:sx n="100" d="100"/>
          <a:sy n="100" d="100"/>
        </p:scale>
        <p:origin x="246" y="9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ter Denekew" userId="cf7d3051-c5ad-4cb3-9f82-a91a37036bc7" providerId="ADAL" clId="{363DA582-F1D7-4ED2-8084-CA56EE1422A2}"/>
    <pc:docChg chg="modSld">
      <pc:chgData name="Aster Denekew" userId="cf7d3051-c5ad-4cb3-9f82-a91a37036bc7" providerId="ADAL" clId="{363DA582-F1D7-4ED2-8084-CA56EE1422A2}" dt="2024-10-30T05:25:26.037" v="4" actId="6549"/>
      <pc:docMkLst>
        <pc:docMk/>
      </pc:docMkLst>
      <pc:sldChg chg="modNotesTx">
        <pc:chgData name="Aster Denekew" userId="cf7d3051-c5ad-4cb3-9f82-a91a37036bc7" providerId="ADAL" clId="{363DA582-F1D7-4ED2-8084-CA56EE1422A2}" dt="2024-10-30T05:25:04.898" v="3" actId="6549"/>
        <pc:sldMkLst>
          <pc:docMk/>
          <pc:sldMk cId="2477785935" sldId="263"/>
        </pc:sldMkLst>
      </pc:sldChg>
      <pc:sldChg chg="modNotesTx">
        <pc:chgData name="Aster Denekew" userId="cf7d3051-c5ad-4cb3-9f82-a91a37036bc7" providerId="ADAL" clId="{363DA582-F1D7-4ED2-8084-CA56EE1422A2}" dt="2024-10-30T05:25:26.037" v="4" actId="6549"/>
        <pc:sldMkLst>
          <pc:docMk/>
          <pc:sldMk cId="973976644" sldId="333"/>
        </pc:sldMkLst>
      </pc:sldChg>
      <pc:sldChg chg="modNotesTx">
        <pc:chgData name="Aster Denekew" userId="cf7d3051-c5ad-4cb3-9f82-a91a37036bc7" providerId="ADAL" clId="{363DA582-F1D7-4ED2-8084-CA56EE1422A2}" dt="2024-10-30T05:24:28.820" v="0" actId="6549"/>
        <pc:sldMkLst>
          <pc:docMk/>
          <pc:sldMk cId="653121597" sldId="407"/>
        </pc:sldMkLst>
      </pc:sldChg>
      <pc:sldChg chg="modNotesTx">
        <pc:chgData name="Aster Denekew" userId="cf7d3051-c5ad-4cb3-9f82-a91a37036bc7" providerId="ADAL" clId="{363DA582-F1D7-4ED2-8084-CA56EE1422A2}" dt="2024-10-30T05:24:37.892" v="1" actId="6549"/>
        <pc:sldMkLst>
          <pc:docMk/>
          <pc:sldMk cId="3198054117" sldId="411"/>
        </pc:sldMkLst>
      </pc:sldChg>
      <pc:sldChg chg="modNotesTx">
        <pc:chgData name="Aster Denekew" userId="cf7d3051-c5ad-4cb3-9f82-a91a37036bc7" providerId="ADAL" clId="{363DA582-F1D7-4ED2-8084-CA56EE1422A2}" dt="2024-10-30T05:24:46.216" v="2" actId="6549"/>
        <pc:sldMkLst>
          <pc:docMk/>
          <pc:sldMk cId="2975225537" sldId="413"/>
        </pc:sldMkLst>
      </pc:sldChg>
    </pc:docChg>
  </pc:docChgLst>
  <pc:docChgLst>
    <pc:chgData name="Raidan Alsaqqaf" userId="S::alsaqqaf@un.org::6d041c7a-0e8e-433d-b0f2-04b6bc4e62f4" providerId="AD" clId="Web-{83338CDA-000F-43CD-91E3-482E87F08B9B}"/>
    <pc:docChg chg="modSld">
      <pc:chgData name="Raidan Alsaqqaf" userId="S::alsaqqaf@un.org::6d041c7a-0e8e-433d-b0f2-04b6bc4e62f4" providerId="AD" clId="Web-{83338CDA-000F-43CD-91E3-482E87F08B9B}" dt="2024-10-30T08:12:43.637" v="6" actId="20577"/>
      <pc:docMkLst>
        <pc:docMk/>
      </pc:docMkLst>
      <pc:sldChg chg="modSp">
        <pc:chgData name="Raidan Alsaqqaf" userId="S::alsaqqaf@un.org::6d041c7a-0e8e-433d-b0f2-04b6bc4e62f4" providerId="AD" clId="Web-{83338CDA-000F-43CD-91E3-482E87F08B9B}" dt="2024-10-30T08:12:43.637" v="6" actId="20577"/>
        <pc:sldMkLst>
          <pc:docMk/>
          <pc:sldMk cId="550715310" sldId="256"/>
        </pc:sldMkLst>
        <pc:spChg chg="mod">
          <ac:chgData name="Raidan Alsaqqaf" userId="S::alsaqqaf@un.org::6d041c7a-0e8e-433d-b0f2-04b6bc4e62f4" providerId="AD" clId="Web-{83338CDA-000F-43CD-91E3-482E87F08B9B}" dt="2024-10-30T08:12:43.637" v="6" actId="20577"/>
          <ac:spMkLst>
            <pc:docMk/>
            <pc:sldMk cId="550715310" sldId="256"/>
            <ac:spMk id="7" creationId="{E554EAB0-AE0A-895D-E5F8-448B251EB86C}"/>
          </ac:spMkLst>
        </pc:spChg>
      </pc:sldChg>
    </pc:docChg>
  </pc:docChgLst>
  <pc:docChgLst>
    <pc:chgData clId="Web-{83338CDA-000F-43CD-91E3-482E87F08B9B}"/>
    <pc:docChg chg="modSld">
      <pc:chgData name="" userId="" providerId="" clId="Web-{83338CDA-000F-43CD-91E3-482E87F08B9B}" dt="2024-10-30T08:12:31.793" v="5" actId="20577"/>
      <pc:docMkLst>
        <pc:docMk/>
      </pc:docMkLst>
      <pc:sldChg chg="modSp">
        <pc:chgData name="" userId="" providerId="" clId="Web-{83338CDA-000F-43CD-91E3-482E87F08B9B}" dt="2024-10-30T08:12:31.793" v="5" actId="20577"/>
        <pc:sldMkLst>
          <pc:docMk/>
          <pc:sldMk cId="550715310" sldId="256"/>
        </pc:sldMkLst>
        <pc:spChg chg="mod">
          <ac:chgData name="" userId="" providerId="" clId="Web-{83338CDA-000F-43CD-91E3-482E87F08B9B}" dt="2024-10-30T08:12:26.902" v="3" actId="20577"/>
          <ac:spMkLst>
            <pc:docMk/>
            <pc:sldMk cId="550715310" sldId="256"/>
            <ac:spMk id="6" creationId="{A23A5E78-BF26-49AC-F2BE-E77F4B8F14C7}"/>
          </ac:spMkLst>
        </pc:spChg>
        <pc:spChg chg="mod">
          <ac:chgData name="" userId="" providerId="" clId="Web-{83338CDA-000F-43CD-91E3-482E87F08B9B}" dt="2024-10-30T08:12:31.793" v="5" actId="20577"/>
          <ac:spMkLst>
            <pc:docMk/>
            <pc:sldMk cId="550715310" sldId="256"/>
            <ac:spMk id="7" creationId="{E554EAB0-AE0A-895D-E5F8-448B251EB86C}"/>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332AA9-2131-4896-9AD2-613DB0A26A34}" type="doc">
      <dgm:prSet loTypeId="urn:microsoft.com/office/officeart/2005/8/layout/equation1" loCatId="process" qsTypeId="urn:microsoft.com/office/officeart/2005/8/quickstyle/3d3" qsCatId="3D" csTypeId="urn:microsoft.com/office/officeart/2005/8/colors/accent1_4" csCatId="accent1" phldr="1"/>
      <dgm:spPr/>
      <dgm:t>
        <a:bodyPr/>
        <a:lstStyle/>
        <a:p>
          <a:endParaRPr lang="en-US"/>
        </a:p>
      </dgm:t>
    </dgm:pt>
    <dgm:pt modelId="{4B5137D3-8A55-4D17-AC0C-F1A0B7576711}">
      <dgm:prSet phldrT="[Text]"/>
      <dgm:spPr>
        <a:solidFill>
          <a:schemeClr val="tx2">
            <a:lumMod val="75000"/>
          </a:schemeClr>
        </a:solidFill>
      </dgm:spPr>
      <dgm:t>
        <a:bodyPr/>
        <a:lstStyle/>
        <a:p>
          <a:r>
            <a:rPr lang="en-US" b="1" dirty="0"/>
            <a:t>GEOSPATIAL INFORMATION &amp; SERVICES </a:t>
          </a:r>
        </a:p>
      </dgm:t>
    </dgm:pt>
    <dgm:pt modelId="{9457FEF1-72D1-41E4-826E-E56CFCC9CBF4}" type="parTrans" cxnId="{EE8830B5-9790-485E-B11B-3F905A24A1FA}">
      <dgm:prSet/>
      <dgm:spPr/>
      <dgm:t>
        <a:bodyPr/>
        <a:lstStyle/>
        <a:p>
          <a:endParaRPr lang="en-US"/>
        </a:p>
      </dgm:t>
    </dgm:pt>
    <dgm:pt modelId="{BE7BCD0A-8F8D-4580-BD52-E47FB59236D2}" type="sibTrans" cxnId="{EE8830B5-9790-485E-B11B-3F905A24A1FA}">
      <dgm:prSet/>
      <dgm:spPr>
        <a:solidFill>
          <a:srgbClr val="002060"/>
        </a:solidFill>
      </dgm:spPr>
      <dgm:t>
        <a:bodyPr/>
        <a:lstStyle/>
        <a:p>
          <a:endParaRPr lang="en-US"/>
        </a:p>
      </dgm:t>
    </dgm:pt>
    <dgm:pt modelId="{7C54E445-26DA-443E-BB23-A2562409734B}">
      <dgm:prSet phldrT="[Text]"/>
      <dgm:spPr>
        <a:solidFill>
          <a:srgbClr val="92D050"/>
        </a:solidFill>
      </dgm:spPr>
      <dgm:t>
        <a:bodyPr/>
        <a:lstStyle/>
        <a:p>
          <a:r>
            <a:rPr lang="en-US" b="1" dirty="0">
              <a:solidFill>
                <a:schemeClr val="accent1">
                  <a:lumMod val="20000"/>
                  <a:lumOff val="80000"/>
                </a:schemeClr>
              </a:solidFill>
            </a:rPr>
            <a:t>RELEVANT STATISTICAL INFORMATION </a:t>
          </a:r>
        </a:p>
      </dgm:t>
    </dgm:pt>
    <dgm:pt modelId="{B731604A-67B9-4CE3-90E4-E490C41B465F}" type="parTrans" cxnId="{8FA2A3D0-D866-4298-819B-66A175A9D245}">
      <dgm:prSet/>
      <dgm:spPr/>
      <dgm:t>
        <a:bodyPr/>
        <a:lstStyle/>
        <a:p>
          <a:endParaRPr lang="en-US"/>
        </a:p>
      </dgm:t>
    </dgm:pt>
    <dgm:pt modelId="{6E7F17B7-DE37-4B04-BF26-3DA1EC21416A}" type="sibTrans" cxnId="{8FA2A3D0-D866-4298-819B-66A175A9D245}">
      <dgm:prSet/>
      <dgm:spPr/>
      <dgm:t>
        <a:bodyPr/>
        <a:lstStyle/>
        <a:p>
          <a:endParaRPr lang="en-US"/>
        </a:p>
      </dgm:t>
    </dgm:pt>
    <dgm:pt modelId="{45A5F985-6ED2-4D68-89C1-5D6D61222BC4}">
      <dgm:prSet phldrT="[Text]"/>
      <dgm:spPr>
        <a:solidFill>
          <a:schemeClr val="accent2">
            <a:lumMod val="75000"/>
          </a:schemeClr>
        </a:solidFill>
      </dgm:spPr>
      <dgm:t>
        <a:bodyPr/>
        <a:lstStyle/>
        <a:p>
          <a:r>
            <a:rPr lang="en-US" b="1" dirty="0">
              <a:solidFill>
                <a:schemeClr val="bg1"/>
              </a:solidFill>
            </a:rPr>
            <a:t>BETTER UNDERSTAND, FORMULATE POLICIES AND MANAGE RISKS AND IMPACTS OF DISASTERS</a:t>
          </a:r>
        </a:p>
      </dgm:t>
    </dgm:pt>
    <dgm:pt modelId="{6A08F1CB-CC81-49D9-8D9D-28913D5B17DC}" type="parTrans" cxnId="{863EC568-FED6-44F2-8668-1B0D07EC5EB5}">
      <dgm:prSet/>
      <dgm:spPr/>
      <dgm:t>
        <a:bodyPr/>
        <a:lstStyle/>
        <a:p>
          <a:endParaRPr lang="en-US"/>
        </a:p>
      </dgm:t>
    </dgm:pt>
    <dgm:pt modelId="{19EAE9A4-2CA7-4BA2-A2C8-A2A2655AC103}" type="sibTrans" cxnId="{863EC568-FED6-44F2-8668-1B0D07EC5EB5}">
      <dgm:prSet/>
      <dgm:spPr/>
      <dgm:t>
        <a:bodyPr/>
        <a:lstStyle/>
        <a:p>
          <a:endParaRPr lang="en-US"/>
        </a:p>
      </dgm:t>
    </dgm:pt>
    <dgm:pt modelId="{8D2AE1C2-6B83-4001-8B1C-C93A6836BFC9}" type="pres">
      <dgm:prSet presAssocID="{F5332AA9-2131-4896-9AD2-613DB0A26A34}" presName="linearFlow" presStyleCnt="0">
        <dgm:presLayoutVars>
          <dgm:dir/>
          <dgm:resizeHandles val="exact"/>
        </dgm:presLayoutVars>
      </dgm:prSet>
      <dgm:spPr/>
    </dgm:pt>
    <dgm:pt modelId="{228BB887-3DCC-44FB-8659-688F51B35CB1}" type="pres">
      <dgm:prSet presAssocID="{4B5137D3-8A55-4D17-AC0C-F1A0B7576711}" presName="node" presStyleLbl="node1" presStyleIdx="0" presStyleCnt="3">
        <dgm:presLayoutVars>
          <dgm:bulletEnabled val="1"/>
        </dgm:presLayoutVars>
      </dgm:prSet>
      <dgm:spPr/>
    </dgm:pt>
    <dgm:pt modelId="{B3342AE5-B156-4286-9282-D00F44DB8A65}" type="pres">
      <dgm:prSet presAssocID="{BE7BCD0A-8F8D-4580-BD52-E47FB59236D2}" presName="spacerL" presStyleCnt="0"/>
      <dgm:spPr/>
    </dgm:pt>
    <dgm:pt modelId="{9EE71232-7F97-45A9-9C41-4762E570DBA4}" type="pres">
      <dgm:prSet presAssocID="{BE7BCD0A-8F8D-4580-BD52-E47FB59236D2}" presName="sibTrans" presStyleLbl="sibTrans2D1" presStyleIdx="0" presStyleCnt="2"/>
      <dgm:spPr/>
    </dgm:pt>
    <dgm:pt modelId="{A4E54B58-A5B6-47ED-A10D-4A0D45533F3C}" type="pres">
      <dgm:prSet presAssocID="{BE7BCD0A-8F8D-4580-BD52-E47FB59236D2}" presName="spacerR" presStyleCnt="0"/>
      <dgm:spPr/>
    </dgm:pt>
    <dgm:pt modelId="{0C078F6F-E082-4908-A3EF-E8BA97B88556}" type="pres">
      <dgm:prSet presAssocID="{7C54E445-26DA-443E-BB23-A2562409734B}" presName="node" presStyleLbl="node1" presStyleIdx="1" presStyleCnt="3" custLinFactNeighborX="-29568" custLinFactNeighborY="-1865">
        <dgm:presLayoutVars>
          <dgm:bulletEnabled val="1"/>
        </dgm:presLayoutVars>
      </dgm:prSet>
      <dgm:spPr/>
    </dgm:pt>
    <dgm:pt modelId="{59D09F59-06CC-4479-B4A3-3A15C4C74186}" type="pres">
      <dgm:prSet presAssocID="{6E7F17B7-DE37-4B04-BF26-3DA1EC21416A}" presName="spacerL" presStyleCnt="0"/>
      <dgm:spPr/>
    </dgm:pt>
    <dgm:pt modelId="{964C6037-DD39-4CBF-B0D2-377D04D32B48}" type="pres">
      <dgm:prSet presAssocID="{6E7F17B7-DE37-4B04-BF26-3DA1EC21416A}" presName="sibTrans" presStyleLbl="sibTrans2D1" presStyleIdx="1" presStyleCnt="2" custLinFactNeighborX="-64472"/>
      <dgm:spPr/>
    </dgm:pt>
    <dgm:pt modelId="{C60144D1-F8A4-4919-A0C0-4E060A481DA2}" type="pres">
      <dgm:prSet presAssocID="{6E7F17B7-DE37-4B04-BF26-3DA1EC21416A}" presName="spacerR" presStyleCnt="0"/>
      <dgm:spPr/>
    </dgm:pt>
    <dgm:pt modelId="{6983B5EC-F8DF-4E12-816E-6D62DA4F96BF}" type="pres">
      <dgm:prSet presAssocID="{45A5F985-6ED2-4D68-89C1-5D6D61222BC4}" presName="node" presStyleLbl="node1" presStyleIdx="2" presStyleCnt="3" custScaleX="103873" custScaleY="103008" custLinFactX="-5089" custLinFactNeighborX="-100000" custLinFactNeighborY="-1865">
        <dgm:presLayoutVars>
          <dgm:bulletEnabled val="1"/>
        </dgm:presLayoutVars>
      </dgm:prSet>
      <dgm:spPr/>
    </dgm:pt>
  </dgm:ptLst>
  <dgm:cxnLst>
    <dgm:cxn modelId="{7758B42D-DC12-46E0-A213-4850793297F6}" type="presOf" srcId="{45A5F985-6ED2-4D68-89C1-5D6D61222BC4}" destId="{6983B5EC-F8DF-4E12-816E-6D62DA4F96BF}" srcOrd="0" destOrd="0" presId="urn:microsoft.com/office/officeart/2005/8/layout/equation1"/>
    <dgm:cxn modelId="{863EC568-FED6-44F2-8668-1B0D07EC5EB5}" srcId="{F5332AA9-2131-4896-9AD2-613DB0A26A34}" destId="{45A5F985-6ED2-4D68-89C1-5D6D61222BC4}" srcOrd="2" destOrd="0" parTransId="{6A08F1CB-CC81-49D9-8D9D-28913D5B17DC}" sibTransId="{19EAE9A4-2CA7-4BA2-A2C8-A2A2655AC103}"/>
    <dgm:cxn modelId="{FF254F76-3A5B-4D72-B8A0-A4C82FE226FE}" type="presOf" srcId="{4B5137D3-8A55-4D17-AC0C-F1A0B7576711}" destId="{228BB887-3DCC-44FB-8659-688F51B35CB1}" srcOrd="0" destOrd="0" presId="urn:microsoft.com/office/officeart/2005/8/layout/equation1"/>
    <dgm:cxn modelId="{61983BAD-E60A-480A-944B-63DE2E2DA95F}" type="presOf" srcId="{6E7F17B7-DE37-4B04-BF26-3DA1EC21416A}" destId="{964C6037-DD39-4CBF-B0D2-377D04D32B48}" srcOrd="0" destOrd="0" presId="urn:microsoft.com/office/officeart/2005/8/layout/equation1"/>
    <dgm:cxn modelId="{EE8830B5-9790-485E-B11B-3F905A24A1FA}" srcId="{F5332AA9-2131-4896-9AD2-613DB0A26A34}" destId="{4B5137D3-8A55-4D17-AC0C-F1A0B7576711}" srcOrd="0" destOrd="0" parTransId="{9457FEF1-72D1-41E4-826E-E56CFCC9CBF4}" sibTransId="{BE7BCD0A-8F8D-4580-BD52-E47FB59236D2}"/>
    <dgm:cxn modelId="{112D5CB5-1DB3-4403-98B8-D04D9B70F46E}" type="presOf" srcId="{BE7BCD0A-8F8D-4580-BD52-E47FB59236D2}" destId="{9EE71232-7F97-45A9-9C41-4762E570DBA4}" srcOrd="0" destOrd="0" presId="urn:microsoft.com/office/officeart/2005/8/layout/equation1"/>
    <dgm:cxn modelId="{8FA2A3D0-D866-4298-819B-66A175A9D245}" srcId="{F5332AA9-2131-4896-9AD2-613DB0A26A34}" destId="{7C54E445-26DA-443E-BB23-A2562409734B}" srcOrd="1" destOrd="0" parTransId="{B731604A-67B9-4CE3-90E4-E490C41B465F}" sibTransId="{6E7F17B7-DE37-4B04-BF26-3DA1EC21416A}"/>
    <dgm:cxn modelId="{58F915DE-8092-4015-BFD7-EE94E0CF1409}" type="presOf" srcId="{7C54E445-26DA-443E-BB23-A2562409734B}" destId="{0C078F6F-E082-4908-A3EF-E8BA97B88556}" srcOrd="0" destOrd="0" presId="urn:microsoft.com/office/officeart/2005/8/layout/equation1"/>
    <dgm:cxn modelId="{3B19C4E4-7374-44FA-962D-FB57D4D568D2}" type="presOf" srcId="{F5332AA9-2131-4896-9AD2-613DB0A26A34}" destId="{8D2AE1C2-6B83-4001-8B1C-C93A6836BFC9}" srcOrd="0" destOrd="0" presId="urn:microsoft.com/office/officeart/2005/8/layout/equation1"/>
    <dgm:cxn modelId="{CCA0262C-C0C5-41E7-8611-BA1A8CFB8E46}" type="presParOf" srcId="{8D2AE1C2-6B83-4001-8B1C-C93A6836BFC9}" destId="{228BB887-3DCC-44FB-8659-688F51B35CB1}" srcOrd="0" destOrd="0" presId="urn:microsoft.com/office/officeart/2005/8/layout/equation1"/>
    <dgm:cxn modelId="{A3F4C1AE-BEC8-4EC9-A613-400A76AA31FA}" type="presParOf" srcId="{8D2AE1C2-6B83-4001-8B1C-C93A6836BFC9}" destId="{B3342AE5-B156-4286-9282-D00F44DB8A65}" srcOrd="1" destOrd="0" presId="urn:microsoft.com/office/officeart/2005/8/layout/equation1"/>
    <dgm:cxn modelId="{FCECE7E5-D816-46D1-9FBB-A2777F591CDD}" type="presParOf" srcId="{8D2AE1C2-6B83-4001-8B1C-C93A6836BFC9}" destId="{9EE71232-7F97-45A9-9C41-4762E570DBA4}" srcOrd="2" destOrd="0" presId="urn:microsoft.com/office/officeart/2005/8/layout/equation1"/>
    <dgm:cxn modelId="{1C808D35-05F0-43E9-A42C-7016865BB4AB}" type="presParOf" srcId="{8D2AE1C2-6B83-4001-8B1C-C93A6836BFC9}" destId="{A4E54B58-A5B6-47ED-A10D-4A0D45533F3C}" srcOrd="3" destOrd="0" presId="urn:microsoft.com/office/officeart/2005/8/layout/equation1"/>
    <dgm:cxn modelId="{CB4583C2-8731-4AA2-97B0-7A172D4D8753}" type="presParOf" srcId="{8D2AE1C2-6B83-4001-8B1C-C93A6836BFC9}" destId="{0C078F6F-E082-4908-A3EF-E8BA97B88556}" srcOrd="4" destOrd="0" presId="urn:microsoft.com/office/officeart/2005/8/layout/equation1"/>
    <dgm:cxn modelId="{8132727C-E6E4-4426-92E7-5B8286F8266A}" type="presParOf" srcId="{8D2AE1C2-6B83-4001-8B1C-C93A6836BFC9}" destId="{59D09F59-06CC-4479-B4A3-3A15C4C74186}" srcOrd="5" destOrd="0" presId="urn:microsoft.com/office/officeart/2005/8/layout/equation1"/>
    <dgm:cxn modelId="{E7D262FC-3E03-4351-9C54-0AD2582A3790}" type="presParOf" srcId="{8D2AE1C2-6B83-4001-8B1C-C93A6836BFC9}" destId="{964C6037-DD39-4CBF-B0D2-377D04D32B48}" srcOrd="6" destOrd="0" presId="urn:microsoft.com/office/officeart/2005/8/layout/equation1"/>
    <dgm:cxn modelId="{CD22F53C-EFD2-47EE-9A13-455B178B0031}" type="presParOf" srcId="{8D2AE1C2-6B83-4001-8B1C-C93A6836BFC9}" destId="{C60144D1-F8A4-4919-A0C0-4E060A481DA2}" srcOrd="7" destOrd="0" presId="urn:microsoft.com/office/officeart/2005/8/layout/equation1"/>
    <dgm:cxn modelId="{77666960-FD10-4630-8FF6-BA68E4CF7ECA}" type="presParOf" srcId="{8D2AE1C2-6B83-4001-8B1C-C93A6836BFC9}" destId="{6983B5EC-F8DF-4E12-816E-6D62DA4F96BF}"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80D2A8-6342-4EFC-BDD9-BBB2E5285923}"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en-US"/>
        </a:p>
      </dgm:t>
    </dgm:pt>
    <dgm:pt modelId="{0A02EECD-101B-4491-A891-FF8FED154249}">
      <dgm:prSet phldrT="[Text]"/>
      <dgm:spPr/>
      <dgm:t>
        <a:bodyPr/>
        <a:lstStyle/>
        <a:p>
          <a:r>
            <a:rPr lang="en-GB" b="1" dirty="0">
              <a:effectLst/>
              <a:latin typeface="Times New Roman" panose="02020603050405020304" pitchFamily="18" charset="0"/>
              <a:ea typeface="Times New Roman" panose="02020603050405020304" pitchFamily="18" charset="0"/>
              <a:cs typeface="Times New Roman" panose="02020603050405020304" pitchFamily="18" charset="0"/>
            </a:rPr>
            <a:t>Task Group  </a:t>
          </a:r>
          <a:r>
            <a:rPr lang="en-GB" b="1" dirty="0">
              <a:latin typeface="Times New Roman" panose="02020603050405020304" pitchFamily="18" charset="0"/>
              <a:ea typeface="Times New Roman" panose="02020603050405020304" pitchFamily="18" charset="0"/>
              <a:cs typeface="Times New Roman" panose="02020603050405020304" pitchFamily="18" charset="0"/>
            </a:rPr>
            <a:t>A - </a:t>
          </a:r>
          <a:r>
            <a:rPr lang="en-US" b="1" dirty="0">
              <a:latin typeface="Times New Roman" panose="02020603050405020304" pitchFamily="18" charset="0"/>
              <a:ea typeface="Times New Roman" panose="02020603050405020304" pitchFamily="18" charset="0"/>
              <a:cs typeface="Times New Roman" panose="02020603050405020304" pitchFamily="18" charset="0"/>
            </a:rPr>
            <a:t>Geospatial data in support of DRR</a:t>
          </a:r>
          <a:endParaRPr lang="en-US" dirty="0"/>
        </a:p>
      </dgm:t>
    </dgm:pt>
    <dgm:pt modelId="{EA4D0D3C-CA07-4B5F-AE7B-5FFE1776A8F3}" type="parTrans" cxnId="{BA0C7668-A85F-45D7-902A-B123CEB7D16D}">
      <dgm:prSet/>
      <dgm:spPr/>
      <dgm:t>
        <a:bodyPr/>
        <a:lstStyle/>
        <a:p>
          <a:endParaRPr lang="en-US"/>
        </a:p>
      </dgm:t>
    </dgm:pt>
    <dgm:pt modelId="{89E0F141-BD05-4ACE-AF10-CFE93B711D99}" type="sibTrans" cxnId="{BA0C7668-A85F-45D7-902A-B123CEB7D16D}">
      <dgm:prSet/>
      <dgm:spPr/>
      <dgm:t>
        <a:bodyPr/>
        <a:lstStyle/>
        <a:p>
          <a:endParaRPr lang="en-US"/>
        </a:p>
      </dgm:t>
    </dgm:pt>
    <dgm:pt modelId="{67C5159F-BFB7-4731-830E-0BB781002601}">
      <dgm:prSet phldrT="[Text]"/>
      <dgm:spPr/>
      <dgm:t>
        <a:bodyPr/>
        <a:lstStyle/>
        <a:p>
          <a:r>
            <a:rPr lang="en-GB" b="1" dirty="0">
              <a:effectLst/>
              <a:latin typeface="Times New Roman" panose="02020603050405020304" pitchFamily="18" charset="0"/>
              <a:ea typeface="Times New Roman" panose="02020603050405020304" pitchFamily="18" charset="0"/>
              <a:cs typeface="Times New Roman" panose="02020603050405020304" pitchFamily="18" charset="0"/>
            </a:rPr>
            <a:t>Task Group B -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Capacity development and awareness raising</a:t>
          </a:r>
          <a:endParaRPr lang="en-US" dirty="0"/>
        </a:p>
      </dgm:t>
    </dgm:pt>
    <dgm:pt modelId="{9FAF2D0D-25FD-40F6-8269-516088449355}" type="parTrans" cxnId="{6CE70E81-02A2-4E6F-9EEF-DBB9D4B82947}">
      <dgm:prSet/>
      <dgm:spPr/>
      <dgm:t>
        <a:bodyPr/>
        <a:lstStyle/>
        <a:p>
          <a:endParaRPr lang="en-US"/>
        </a:p>
      </dgm:t>
    </dgm:pt>
    <dgm:pt modelId="{9A10AFE7-A468-4C22-87F1-3EA82E3E4D44}" type="sibTrans" cxnId="{6CE70E81-02A2-4E6F-9EEF-DBB9D4B82947}">
      <dgm:prSet/>
      <dgm:spPr/>
      <dgm:t>
        <a:bodyPr/>
        <a:lstStyle/>
        <a:p>
          <a:endParaRPr lang="en-US"/>
        </a:p>
      </dgm:t>
    </dgm:pt>
    <dgm:pt modelId="{8455F770-7F97-45FE-B54C-5165BD8C2569}">
      <dgm:prSet phldrT="[Text]"/>
      <dgm:spPr/>
      <dgm:t>
        <a:bodyPr/>
        <a:lstStyle/>
        <a:p>
          <a:r>
            <a:rPr lang="en-GB" b="1" dirty="0">
              <a:effectLst/>
              <a:latin typeface="Times New Roman" panose="02020603050405020304" pitchFamily="18" charset="0"/>
              <a:ea typeface="Times New Roman" panose="02020603050405020304" pitchFamily="18" charset="0"/>
              <a:cs typeface="Times New Roman" panose="02020603050405020304" pitchFamily="18" charset="0"/>
            </a:rPr>
            <a:t>Task Group C – Implementation of UN-GGIM SF &amp; alignment Sendai F.</a:t>
          </a:r>
          <a:endParaRPr lang="en-US" dirty="0"/>
        </a:p>
      </dgm:t>
    </dgm:pt>
    <dgm:pt modelId="{B54F4EA3-CC55-484C-BFF2-CD7451DAFF60}" type="parTrans" cxnId="{0E695037-859E-4E59-B205-2684A0FEB388}">
      <dgm:prSet/>
      <dgm:spPr/>
      <dgm:t>
        <a:bodyPr/>
        <a:lstStyle/>
        <a:p>
          <a:endParaRPr lang="en-US"/>
        </a:p>
      </dgm:t>
    </dgm:pt>
    <dgm:pt modelId="{14AAF422-6494-483E-8F88-B1712064C18C}" type="sibTrans" cxnId="{0E695037-859E-4E59-B205-2684A0FEB388}">
      <dgm:prSet/>
      <dgm:spPr/>
      <dgm:t>
        <a:bodyPr/>
        <a:lstStyle/>
        <a:p>
          <a:endParaRPr lang="en-US"/>
        </a:p>
      </dgm:t>
    </dgm:pt>
    <dgm:pt modelId="{1FB80D5F-8549-432B-BDDD-AFED6DDECFD8}" type="pres">
      <dgm:prSet presAssocID="{6080D2A8-6342-4EFC-BDD9-BBB2E5285923}" presName="linear" presStyleCnt="0">
        <dgm:presLayoutVars>
          <dgm:dir/>
          <dgm:animLvl val="lvl"/>
          <dgm:resizeHandles val="exact"/>
        </dgm:presLayoutVars>
      </dgm:prSet>
      <dgm:spPr/>
    </dgm:pt>
    <dgm:pt modelId="{B5029CC5-C3EA-4C3D-9530-8020BB5854C2}" type="pres">
      <dgm:prSet presAssocID="{0A02EECD-101B-4491-A891-FF8FED154249}" presName="parentLin" presStyleCnt="0"/>
      <dgm:spPr/>
    </dgm:pt>
    <dgm:pt modelId="{9512AECB-53C2-4307-92A0-7CF3A5EEC571}" type="pres">
      <dgm:prSet presAssocID="{0A02EECD-101B-4491-A891-FF8FED154249}" presName="parentLeftMargin" presStyleLbl="node1" presStyleIdx="0" presStyleCnt="3"/>
      <dgm:spPr/>
    </dgm:pt>
    <dgm:pt modelId="{563A27EC-309D-4445-851B-470100F10448}" type="pres">
      <dgm:prSet presAssocID="{0A02EECD-101B-4491-A891-FF8FED154249}" presName="parentText" presStyleLbl="node1" presStyleIdx="0" presStyleCnt="3">
        <dgm:presLayoutVars>
          <dgm:chMax val="0"/>
          <dgm:bulletEnabled val="1"/>
        </dgm:presLayoutVars>
      </dgm:prSet>
      <dgm:spPr/>
    </dgm:pt>
    <dgm:pt modelId="{39E1BEBF-B3BC-4570-A46F-EC8B2DDBAFE9}" type="pres">
      <dgm:prSet presAssocID="{0A02EECD-101B-4491-A891-FF8FED154249}" presName="negativeSpace" presStyleCnt="0"/>
      <dgm:spPr/>
    </dgm:pt>
    <dgm:pt modelId="{1078D1D8-AF46-42B4-B5EF-D589CE155E3B}" type="pres">
      <dgm:prSet presAssocID="{0A02EECD-101B-4491-A891-FF8FED154249}" presName="childText" presStyleLbl="conFgAcc1" presStyleIdx="0" presStyleCnt="3">
        <dgm:presLayoutVars>
          <dgm:bulletEnabled val="1"/>
        </dgm:presLayoutVars>
      </dgm:prSet>
      <dgm:spPr/>
    </dgm:pt>
    <dgm:pt modelId="{1734DDD8-22FE-4951-AF7A-0F5402135FF3}" type="pres">
      <dgm:prSet presAssocID="{89E0F141-BD05-4ACE-AF10-CFE93B711D99}" presName="spaceBetweenRectangles" presStyleCnt="0"/>
      <dgm:spPr/>
    </dgm:pt>
    <dgm:pt modelId="{D68DBEFC-AFE9-444E-A8C1-190F056C0F74}" type="pres">
      <dgm:prSet presAssocID="{67C5159F-BFB7-4731-830E-0BB781002601}" presName="parentLin" presStyleCnt="0"/>
      <dgm:spPr/>
    </dgm:pt>
    <dgm:pt modelId="{0F420837-5E3E-4CC2-B69A-6E3B8D63AE9B}" type="pres">
      <dgm:prSet presAssocID="{67C5159F-BFB7-4731-830E-0BB781002601}" presName="parentLeftMargin" presStyleLbl="node1" presStyleIdx="0" presStyleCnt="3"/>
      <dgm:spPr/>
    </dgm:pt>
    <dgm:pt modelId="{DE2C8508-EFB6-4CC9-8710-BF9B094E6D8F}" type="pres">
      <dgm:prSet presAssocID="{67C5159F-BFB7-4731-830E-0BB781002601}" presName="parentText" presStyleLbl="node1" presStyleIdx="1" presStyleCnt="3">
        <dgm:presLayoutVars>
          <dgm:chMax val="0"/>
          <dgm:bulletEnabled val="1"/>
        </dgm:presLayoutVars>
      </dgm:prSet>
      <dgm:spPr/>
    </dgm:pt>
    <dgm:pt modelId="{AD14854F-3404-426E-A110-A08F464FF53F}" type="pres">
      <dgm:prSet presAssocID="{67C5159F-BFB7-4731-830E-0BB781002601}" presName="negativeSpace" presStyleCnt="0"/>
      <dgm:spPr/>
    </dgm:pt>
    <dgm:pt modelId="{50478209-9F3D-4A6F-BE9D-66D45AEBD29E}" type="pres">
      <dgm:prSet presAssocID="{67C5159F-BFB7-4731-830E-0BB781002601}" presName="childText" presStyleLbl="conFgAcc1" presStyleIdx="1" presStyleCnt="3">
        <dgm:presLayoutVars>
          <dgm:bulletEnabled val="1"/>
        </dgm:presLayoutVars>
      </dgm:prSet>
      <dgm:spPr/>
    </dgm:pt>
    <dgm:pt modelId="{670EA1EE-1FAB-4A4C-A532-959265B43FC2}" type="pres">
      <dgm:prSet presAssocID="{9A10AFE7-A468-4C22-87F1-3EA82E3E4D44}" presName="spaceBetweenRectangles" presStyleCnt="0"/>
      <dgm:spPr/>
    </dgm:pt>
    <dgm:pt modelId="{56C72E08-A287-4F38-8F90-7FF9C648CCAC}" type="pres">
      <dgm:prSet presAssocID="{8455F770-7F97-45FE-B54C-5165BD8C2569}" presName="parentLin" presStyleCnt="0"/>
      <dgm:spPr/>
    </dgm:pt>
    <dgm:pt modelId="{1687C647-B296-4DDE-80DD-7DF18E06EDA9}" type="pres">
      <dgm:prSet presAssocID="{8455F770-7F97-45FE-B54C-5165BD8C2569}" presName="parentLeftMargin" presStyleLbl="node1" presStyleIdx="1" presStyleCnt="3"/>
      <dgm:spPr/>
    </dgm:pt>
    <dgm:pt modelId="{4C89D048-A52D-4C53-8727-CE60EC4CF3F3}" type="pres">
      <dgm:prSet presAssocID="{8455F770-7F97-45FE-B54C-5165BD8C2569}" presName="parentText" presStyleLbl="node1" presStyleIdx="2" presStyleCnt="3">
        <dgm:presLayoutVars>
          <dgm:chMax val="0"/>
          <dgm:bulletEnabled val="1"/>
        </dgm:presLayoutVars>
      </dgm:prSet>
      <dgm:spPr/>
    </dgm:pt>
    <dgm:pt modelId="{70E00512-3D24-4B6E-BED6-5D6A3AE2194F}" type="pres">
      <dgm:prSet presAssocID="{8455F770-7F97-45FE-B54C-5165BD8C2569}" presName="negativeSpace" presStyleCnt="0"/>
      <dgm:spPr/>
    </dgm:pt>
    <dgm:pt modelId="{3FEC46C4-3369-44D9-95BE-FB45E816D19D}" type="pres">
      <dgm:prSet presAssocID="{8455F770-7F97-45FE-B54C-5165BD8C2569}" presName="childText" presStyleLbl="conFgAcc1" presStyleIdx="2" presStyleCnt="3">
        <dgm:presLayoutVars>
          <dgm:bulletEnabled val="1"/>
        </dgm:presLayoutVars>
      </dgm:prSet>
      <dgm:spPr/>
    </dgm:pt>
  </dgm:ptLst>
  <dgm:cxnLst>
    <dgm:cxn modelId="{D6609D2E-09F8-4FDB-8866-B1EB531BC8CE}" type="presOf" srcId="{8455F770-7F97-45FE-B54C-5165BD8C2569}" destId="{1687C647-B296-4DDE-80DD-7DF18E06EDA9}" srcOrd="0" destOrd="0" presId="urn:microsoft.com/office/officeart/2005/8/layout/list1"/>
    <dgm:cxn modelId="{C40F9633-19E4-4613-A7C7-733B408696A9}" type="presOf" srcId="{0A02EECD-101B-4491-A891-FF8FED154249}" destId="{9512AECB-53C2-4307-92A0-7CF3A5EEC571}" srcOrd="0" destOrd="0" presId="urn:microsoft.com/office/officeart/2005/8/layout/list1"/>
    <dgm:cxn modelId="{0E695037-859E-4E59-B205-2684A0FEB388}" srcId="{6080D2A8-6342-4EFC-BDD9-BBB2E5285923}" destId="{8455F770-7F97-45FE-B54C-5165BD8C2569}" srcOrd="2" destOrd="0" parTransId="{B54F4EA3-CC55-484C-BFF2-CD7451DAFF60}" sibTransId="{14AAF422-6494-483E-8F88-B1712064C18C}"/>
    <dgm:cxn modelId="{CA187A5B-645E-41A6-843B-FCCC71782E7D}" type="presOf" srcId="{67C5159F-BFB7-4731-830E-0BB781002601}" destId="{DE2C8508-EFB6-4CC9-8710-BF9B094E6D8F}" srcOrd="1" destOrd="0" presId="urn:microsoft.com/office/officeart/2005/8/layout/list1"/>
    <dgm:cxn modelId="{BA0C7668-A85F-45D7-902A-B123CEB7D16D}" srcId="{6080D2A8-6342-4EFC-BDD9-BBB2E5285923}" destId="{0A02EECD-101B-4491-A891-FF8FED154249}" srcOrd="0" destOrd="0" parTransId="{EA4D0D3C-CA07-4B5F-AE7B-5FFE1776A8F3}" sibTransId="{89E0F141-BD05-4ACE-AF10-CFE93B711D99}"/>
    <dgm:cxn modelId="{6CE70E81-02A2-4E6F-9EEF-DBB9D4B82947}" srcId="{6080D2A8-6342-4EFC-BDD9-BBB2E5285923}" destId="{67C5159F-BFB7-4731-830E-0BB781002601}" srcOrd="1" destOrd="0" parTransId="{9FAF2D0D-25FD-40F6-8269-516088449355}" sibTransId="{9A10AFE7-A468-4C22-87F1-3EA82E3E4D44}"/>
    <dgm:cxn modelId="{C3DC5AB8-EABC-4CBB-9AB2-5E83689ED70A}" type="presOf" srcId="{67C5159F-BFB7-4731-830E-0BB781002601}" destId="{0F420837-5E3E-4CC2-B69A-6E3B8D63AE9B}" srcOrd="0" destOrd="0" presId="urn:microsoft.com/office/officeart/2005/8/layout/list1"/>
    <dgm:cxn modelId="{85350DCD-88CC-4666-B7CE-001EDED24525}" type="presOf" srcId="{8455F770-7F97-45FE-B54C-5165BD8C2569}" destId="{4C89D048-A52D-4C53-8727-CE60EC4CF3F3}" srcOrd="1" destOrd="0" presId="urn:microsoft.com/office/officeart/2005/8/layout/list1"/>
    <dgm:cxn modelId="{31DEE5DB-5963-460A-AE54-4BA4B87040F4}" type="presOf" srcId="{0A02EECD-101B-4491-A891-FF8FED154249}" destId="{563A27EC-309D-4445-851B-470100F10448}" srcOrd="1" destOrd="0" presId="urn:microsoft.com/office/officeart/2005/8/layout/list1"/>
    <dgm:cxn modelId="{EFB15EE8-AF3F-49F9-9FEA-7E55180441C4}" type="presOf" srcId="{6080D2A8-6342-4EFC-BDD9-BBB2E5285923}" destId="{1FB80D5F-8549-432B-BDDD-AFED6DDECFD8}" srcOrd="0" destOrd="0" presId="urn:microsoft.com/office/officeart/2005/8/layout/list1"/>
    <dgm:cxn modelId="{533D5C34-B4FF-45B8-A320-61908F168D8E}" type="presParOf" srcId="{1FB80D5F-8549-432B-BDDD-AFED6DDECFD8}" destId="{B5029CC5-C3EA-4C3D-9530-8020BB5854C2}" srcOrd="0" destOrd="0" presId="urn:microsoft.com/office/officeart/2005/8/layout/list1"/>
    <dgm:cxn modelId="{24830FFD-DE27-410D-A070-B0DEA36B2503}" type="presParOf" srcId="{B5029CC5-C3EA-4C3D-9530-8020BB5854C2}" destId="{9512AECB-53C2-4307-92A0-7CF3A5EEC571}" srcOrd="0" destOrd="0" presId="urn:microsoft.com/office/officeart/2005/8/layout/list1"/>
    <dgm:cxn modelId="{FE0BC8A9-1CF6-42A6-B142-9F6746FEE1DA}" type="presParOf" srcId="{B5029CC5-C3EA-4C3D-9530-8020BB5854C2}" destId="{563A27EC-309D-4445-851B-470100F10448}" srcOrd="1" destOrd="0" presId="urn:microsoft.com/office/officeart/2005/8/layout/list1"/>
    <dgm:cxn modelId="{3064D2F3-19EA-4B4B-91C5-E4C12109A55B}" type="presParOf" srcId="{1FB80D5F-8549-432B-BDDD-AFED6DDECFD8}" destId="{39E1BEBF-B3BC-4570-A46F-EC8B2DDBAFE9}" srcOrd="1" destOrd="0" presId="urn:microsoft.com/office/officeart/2005/8/layout/list1"/>
    <dgm:cxn modelId="{C539C6AB-00C7-4443-AB9D-746CA32A16CE}" type="presParOf" srcId="{1FB80D5F-8549-432B-BDDD-AFED6DDECFD8}" destId="{1078D1D8-AF46-42B4-B5EF-D589CE155E3B}" srcOrd="2" destOrd="0" presId="urn:microsoft.com/office/officeart/2005/8/layout/list1"/>
    <dgm:cxn modelId="{20C1BF63-A65B-4FFC-8A9E-8D0C8AE65DFE}" type="presParOf" srcId="{1FB80D5F-8549-432B-BDDD-AFED6DDECFD8}" destId="{1734DDD8-22FE-4951-AF7A-0F5402135FF3}" srcOrd="3" destOrd="0" presId="urn:microsoft.com/office/officeart/2005/8/layout/list1"/>
    <dgm:cxn modelId="{2D36D8D6-1741-4806-8B8E-FA0937A9E28D}" type="presParOf" srcId="{1FB80D5F-8549-432B-BDDD-AFED6DDECFD8}" destId="{D68DBEFC-AFE9-444E-A8C1-190F056C0F74}" srcOrd="4" destOrd="0" presId="urn:microsoft.com/office/officeart/2005/8/layout/list1"/>
    <dgm:cxn modelId="{7A50B9A9-A650-4273-8BEE-A02D87C0AA1A}" type="presParOf" srcId="{D68DBEFC-AFE9-444E-A8C1-190F056C0F74}" destId="{0F420837-5E3E-4CC2-B69A-6E3B8D63AE9B}" srcOrd="0" destOrd="0" presId="urn:microsoft.com/office/officeart/2005/8/layout/list1"/>
    <dgm:cxn modelId="{2A107F37-6938-435C-8D42-CE53C6574AC4}" type="presParOf" srcId="{D68DBEFC-AFE9-444E-A8C1-190F056C0F74}" destId="{DE2C8508-EFB6-4CC9-8710-BF9B094E6D8F}" srcOrd="1" destOrd="0" presId="urn:microsoft.com/office/officeart/2005/8/layout/list1"/>
    <dgm:cxn modelId="{6B550BB3-04D1-4914-9EE7-9F2049CC7E02}" type="presParOf" srcId="{1FB80D5F-8549-432B-BDDD-AFED6DDECFD8}" destId="{AD14854F-3404-426E-A110-A08F464FF53F}" srcOrd="5" destOrd="0" presId="urn:microsoft.com/office/officeart/2005/8/layout/list1"/>
    <dgm:cxn modelId="{695CD364-5ED0-4B7E-85F7-B0EBFCCB9B0A}" type="presParOf" srcId="{1FB80D5F-8549-432B-BDDD-AFED6DDECFD8}" destId="{50478209-9F3D-4A6F-BE9D-66D45AEBD29E}" srcOrd="6" destOrd="0" presId="urn:microsoft.com/office/officeart/2005/8/layout/list1"/>
    <dgm:cxn modelId="{5A2796B7-C40B-428D-88C8-2C30C88A505C}" type="presParOf" srcId="{1FB80D5F-8549-432B-BDDD-AFED6DDECFD8}" destId="{670EA1EE-1FAB-4A4C-A532-959265B43FC2}" srcOrd="7" destOrd="0" presId="urn:microsoft.com/office/officeart/2005/8/layout/list1"/>
    <dgm:cxn modelId="{C282B833-52B9-409F-B823-A3D7D80D6670}" type="presParOf" srcId="{1FB80D5F-8549-432B-BDDD-AFED6DDECFD8}" destId="{56C72E08-A287-4F38-8F90-7FF9C648CCAC}" srcOrd="8" destOrd="0" presId="urn:microsoft.com/office/officeart/2005/8/layout/list1"/>
    <dgm:cxn modelId="{DA848C71-9283-446D-ACE7-8348FFFE7CD8}" type="presParOf" srcId="{56C72E08-A287-4F38-8F90-7FF9C648CCAC}" destId="{1687C647-B296-4DDE-80DD-7DF18E06EDA9}" srcOrd="0" destOrd="0" presId="urn:microsoft.com/office/officeart/2005/8/layout/list1"/>
    <dgm:cxn modelId="{FE5ECD93-0B27-4694-976C-F882E15B92DE}" type="presParOf" srcId="{56C72E08-A287-4F38-8F90-7FF9C648CCAC}" destId="{4C89D048-A52D-4C53-8727-CE60EC4CF3F3}" srcOrd="1" destOrd="0" presId="urn:microsoft.com/office/officeart/2005/8/layout/list1"/>
    <dgm:cxn modelId="{6E4B8A56-BF6C-472B-B75F-A531F681FC88}" type="presParOf" srcId="{1FB80D5F-8549-432B-BDDD-AFED6DDECFD8}" destId="{70E00512-3D24-4B6E-BED6-5D6A3AE2194F}" srcOrd="9" destOrd="0" presId="urn:microsoft.com/office/officeart/2005/8/layout/list1"/>
    <dgm:cxn modelId="{39F34694-DB9C-42FD-8FAD-A6441E720415}" type="presParOf" srcId="{1FB80D5F-8549-432B-BDDD-AFED6DDECFD8}" destId="{3FEC46C4-3369-44D9-95BE-FB45E816D19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05B02F-3793-40F7-BA03-8F096EDD2034}" type="doc">
      <dgm:prSet loTypeId="urn:microsoft.com/office/officeart/2005/8/layout/vList3" loCatId="list" qsTypeId="urn:microsoft.com/office/officeart/2005/8/quickstyle/simple1" qsCatId="simple" csTypeId="urn:microsoft.com/office/officeart/2005/8/colors/accent1_2" csCatId="accent1" phldr="1"/>
      <dgm:spPr/>
    </dgm:pt>
    <dgm:pt modelId="{4D578B6C-60B2-4C2C-ABC8-A9B7F15696A7}">
      <dgm:prSet phldrT="[Text]" custT="1"/>
      <dgm:spPr/>
      <dgm:t>
        <a:bodyPr/>
        <a:lstStyle/>
        <a:p>
          <a:endParaRPr lang="en-US" sz="1800" dirty="0"/>
        </a:p>
        <a:p>
          <a:r>
            <a:rPr lang="en-US" sz="2000" b="1" dirty="0"/>
            <a:t>Economic benefits of data investments</a:t>
          </a:r>
        </a:p>
        <a:p>
          <a:r>
            <a:rPr lang="en-US" sz="1800" dirty="0"/>
            <a:t> Average of $ 32 USD return  per $1 USD invested</a:t>
          </a:r>
        </a:p>
        <a:p>
          <a:endParaRPr lang="x-none" sz="1800" dirty="0"/>
        </a:p>
      </dgm:t>
    </dgm:pt>
    <dgm:pt modelId="{5D481B13-876F-4A0F-9E79-EC4360B5FDE1}" type="parTrans" cxnId="{29A1554A-DB05-4B7F-A2FF-A7A0367D6CFC}">
      <dgm:prSet/>
      <dgm:spPr/>
      <dgm:t>
        <a:bodyPr/>
        <a:lstStyle/>
        <a:p>
          <a:endParaRPr lang="x-none"/>
        </a:p>
      </dgm:t>
    </dgm:pt>
    <dgm:pt modelId="{56BB5209-BD4A-4095-A81C-B3B37FE33148}" type="sibTrans" cxnId="{29A1554A-DB05-4B7F-A2FF-A7A0367D6CFC}">
      <dgm:prSet/>
      <dgm:spPr/>
      <dgm:t>
        <a:bodyPr/>
        <a:lstStyle/>
        <a:p>
          <a:endParaRPr lang="x-none"/>
        </a:p>
      </dgm:t>
    </dgm:pt>
    <dgm:pt modelId="{41C48CB9-56D3-4662-B4DB-BCA2B06574DC}">
      <dgm:prSet phldrT="[Text]" custT="1"/>
      <dgm:spPr/>
      <dgm:t>
        <a:bodyPr/>
        <a:lstStyle/>
        <a:p>
          <a:r>
            <a:rPr lang="en-US" sz="2000" b="1" kern="1200" dirty="0">
              <a:solidFill>
                <a:prstClr val="white"/>
              </a:solidFill>
              <a:latin typeface="Roboto"/>
              <a:ea typeface="ＭＳ Ｐゴシック"/>
              <a:cs typeface="Arial"/>
            </a:rPr>
            <a:t>Social benefits</a:t>
          </a:r>
        </a:p>
        <a:p>
          <a:r>
            <a:rPr lang="en-US" sz="1800" kern="1200" dirty="0"/>
            <a:t>Enhance the effectiveness of measures to reduce risk ( e.g. enable anticipatory action, inclusion) </a:t>
          </a:r>
          <a:endParaRPr lang="x-none" sz="1800" kern="1200" dirty="0"/>
        </a:p>
      </dgm:t>
    </dgm:pt>
    <dgm:pt modelId="{DAD837E7-D00B-431E-87A8-6EAB171A65C9}" type="parTrans" cxnId="{B9FC2007-17D9-4ADB-9D78-DA86C9236538}">
      <dgm:prSet/>
      <dgm:spPr/>
      <dgm:t>
        <a:bodyPr/>
        <a:lstStyle/>
        <a:p>
          <a:endParaRPr lang="x-none"/>
        </a:p>
      </dgm:t>
    </dgm:pt>
    <dgm:pt modelId="{2574FF20-3049-4890-BBCB-B3F6BE300710}" type="sibTrans" cxnId="{B9FC2007-17D9-4ADB-9D78-DA86C9236538}">
      <dgm:prSet/>
      <dgm:spPr/>
      <dgm:t>
        <a:bodyPr/>
        <a:lstStyle/>
        <a:p>
          <a:endParaRPr lang="x-none"/>
        </a:p>
      </dgm:t>
    </dgm:pt>
    <dgm:pt modelId="{9B3727A1-1597-45AC-8956-C66297C54228}">
      <dgm:prSet phldrT="[Text]" custT="1"/>
      <dgm:spPr/>
      <dgm:t>
        <a:bodyPr/>
        <a:lstStyle/>
        <a:p>
          <a:r>
            <a:rPr lang="en-US" sz="2000" b="1" kern="1200" dirty="0">
              <a:solidFill>
                <a:prstClr val="white"/>
              </a:solidFill>
              <a:latin typeface="Roboto"/>
              <a:ea typeface="ＭＳ Ｐゴシック"/>
              <a:cs typeface="Arial"/>
            </a:rPr>
            <a:t>Environmental benefits</a:t>
          </a:r>
        </a:p>
        <a:p>
          <a:r>
            <a:rPr lang="en-US" sz="1800" kern="1200" dirty="0"/>
            <a:t>Ecosystems preserved for resilient societies</a:t>
          </a:r>
          <a:endParaRPr lang="x-none" sz="1800" kern="1200" dirty="0"/>
        </a:p>
      </dgm:t>
    </dgm:pt>
    <dgm:pt modelId="{E472B4FE-616A-464C-A7B4-C0A20BBA8333}" type="parTrans" cxnId="{97B857A8-B5DE-4A86-B7A5-8EC22397FA5E}">
      <dgm:prSet/>
      <dgm:spPr/>
      <dgm:t>
        <a:bodyPr/>
        <a:lstStyle/>
        <a:p>
          <a:endParaRPr lang="x-none"/>
        </a:p>
      </dgm:t>
    </dgm:pt>
    <dgm:pt modelId="{EC500BE6-5A0F-4531-97BC-178ACF567B8C}" type="sibTrans" cxnId="{97B857A8-B5DE-4A86-B7A5-8EC22397FA5E}">
      <dgm:prSet/>
      <dgm:spPr/>
      <dgm:t>
        <a:bodyPr/>
        <a:lstStyle/>
        <a:p>
          <a:endParaRPr lang="x-none"/>
        </a:p>
      </dgm:t>
    </dgm:pt>
    <dgm:pt modelId="{7CA9F492-EB76-471E-AEA1-F796B86CA161}">
      <dgm:prSet phldrT="[Text]" custT="1"/>
      <dgm:spPr/>
      <dgm:t>
        <a:bodyPr/>
        <a:lstStyle/>
        <a:p>
          <a:endParaRPr lang="en-US" sz="2000" b="1" kern="1200" dirty="0"/>
        </a:p>
        <a:p>
          <a:r>
            <a:rPr lang="en-US" sz="2000" b="1" kern="1200" dirty="0">
              <a:solidFill>
                <a:prstClr val="white"/>
              </a:solidFill>
              <a:latin typeface="Roboto"/>
              <a:ea typeface="ＭＳ Ｐゴシック"/>
              <a:cs typeface="Arial"/>
            </a:rPr>
            <a:t>Institutional benefits</a:t>
          </a:r>
        </a:p>
        <a:p>
          <a:r>
            <a:rPr lang="en-US" sz="1800" kern="1200" dirty="0">
              <a:solidFill>
                <a:prstClr val="white"/>
              </a:solidFill>
              <a:latin typeface="Roboto"/>
              <a:ea typeface="ＭＳ Ｐゴシック"/>
              <a:cs typeface="Arial"/>
            </a:rPr>
            <a:t>Evidence-based decision making. Accountability </a:t>
          </a:r>
        </a:p>
        <a:p>
          <a:endParaRPr lang="x-none" sz="2200" kern="1200" dirty="0"/>
        </a:p>
      </dgm:t>
    </dgm:pt>
    <dgm:pt modelId="{8C48D99B-B14F-47A4-8C20-E84E2BA3C78F}" type="parTrans" cxnId="{FB74602E-ECC7-4D48-8023-004E07B4E9D0}">
      <dgm:prSet/>
      <dgm:spPr/>
      <dgm:t>
        <a:bodyPr/>
        <a:lstStyle/>
        <a:p>
          <a:endParaRPr lang="x-none"/>
        </a:p>
      </dgm:t>
    </dgm:pt>
    <dgm:pt modelId="{13943EBA-5620-48FB-B888-C20C18431389}" type="sibTrans" cxnId="{FB74602E-ECC7-4D48-8023-004E07B4E9D0}">
      <dgm:prSet/>
      <dgm:spPr/>
      <dgm:t>
        <a:bodyPr/>
        <a:lstStyle/>
        <a:p>
          <a:endParaRPr lang="x-none"/>
        </a:p>
      </dgm:t>
    </dgm:pt>
    <dgm:pt modelId="{8B7AA9A0-DE27-4532-A837-318C5490D3E9}" type="pres">
      <dgm:prSet presAssocID="{FD05B02F-3793-40F7-BA03-8F096EDD2034}" presName="linearFlow" presStyleCnt="0">
        <dgm:presLayoutVars>
          <dgm:dir/>
          <dgm:resizeHandles val="exact"/>
        </dgm:presLayoutVars>
      </dgm:prSet>
      <dgm:spPr/>
    </dgm:pt>
    <dgm:pt modelId="{AA347183-FA3C-49A4-BB81-BCD856B2C5FF}" type="pres">
      <dgm:prSet presAssocID="{4D578B6C-60B2-4C2C-ABC8-A9B7F15696A7}" presName="composite" presStyleCnt="0"/>
      <dgm:spPr/>
    </dgm:pt>
    <dgm:pt modelId="{A2A618B9-D9D9-4A09-B106-F9E39A2EFEC3}" type="pres">
      <dgm:prSet presAssocID="{4D578B6C-60B2-4C2C-ABC8-A9B7F15696A7}" presName="imgShp" presStyleLbl="fgImgPlace1" presStyleIdx="0" presStyleCnt="4" custLinFactNeighborX="-91496"/>
      <dgm:spPr>
        <a:blipFill rotWithShape="1">
          <a:blip xmlns:r="http://schemas.openxmlformats.org/officeDocument/2006/relationships" r:embed="rId1"/>
          <a:srcRect/>
          <a:stretch>
            <a:fillRect l="-1000" r="-1000"/>
          </a:stretch>
        </a:blipFill>
      </dgm:spPr>
    </dgm:pt>
    <dgm:pt modelId="{2423E782-1778-4E4F-A3C0-85BDF3C60C19}" type="pres">
      <dgm:prSet presAssocID="{4D578B6C-60B2-4C2C-ABC8-A9B7F15696A7}" presName="txShp" presStyleLbl="node1" presStyleIdx="0" presStyleCnt="4" custLinFactNeighborX="-26536">
        <dgm:presLayoutVars>
          <dgm:bulletEnabled val="1"/>
        </dgm:presLayoutVars>
      </dgm:prSet>
      <dgm:spPr/>
    </dgm:pt>
    <dgm:pt modelId="{393D99F5-896B-479C-914D-C09388E47963}" type="pres">
      <dgm:prSet presAssocID="{56BB5209-BD4A-4095-A81C-B3B37FE33148}" presName="spacing" presStyleCnt="0"/>
      <dgm:spPr/>
    </dgm:pt>
    <dgm:pt modelId="{42058543-4CB8-46E5-9838-E4473AE0E127}" type="pres">
      <dgm:prSet presAssocID="{41C48CB9-56D3-4662-B4DB-BCA2B06574DC}" presName="composite" presStyleCnt="0"/>
      <dgm:spPr/>
    </dgm:pt>
    <dgm:pt modelId="{A5008B19-09CC-4EC3-B3DA-832A11EE8F06}" type="pres">
      <dgm:prSet presAssocID="{41C48CB9-56D3-4662-B4DB-BCA2B06574DC}" presName="imgShp" presStyleLbl="fgImgPlace1" presStyleIdx="1" presStyleCnt="4" custLinFactNeighborX="-98089"/>
      <dgm:spPr>
        <a:blipFill rotWithShape="1">
          <a:blip xmlns:r="http://schemas.openxmlformats.org/officeDocument/2006/relationships" r:embed="rId2"/>
          <a:srcRect/>
          <a:stretch>
            <a:fillRect t="-3000" b="-3000"/>
          </a:stretch>
        </a:blipFill>
      </dgm:spPr>
    </dgm:pt>
    <dgm:pt modelId="{320E5830-9194-41D5-A07C-431B931BB504}" type="pres">
      <dgm:prSet presAssocID="{41C48CB9-56D3-4662-B4DB-BCA2B06574DC}" presName="txShp" presStyleLbl="node1" presStyleIdx="1" presStyleCnt="4" custLinFactNeighborX="-26317">
        <dgm:presLayoutVars>
          <dgm:bulletEnabled val="1"/>
        </dgm:presLayoutVars>
      </dgm:prSet>
      <dgm:spPr/>
    </dgm:pt>
    <dgm:pt modelId="{498052BB-C408-4EC8-8011-3709C269BB14}" type="pres">
      <dgm:prSet presAssocID="{2574FF20-3049-4890-BBCB-B3F6BE300710}" presName="spacing" presStyleCnt="0"/>
      <dgm:spPr/>
    </dgm:pt>
    <dgm:pt modelId="{22E23345-4AD2-463D-A9E0-2936D8351B08}" type="pres">
      <dgm:prSet presAssocID="{9B3727A1-1597-45AC-8956-C66297C54228}" presName="composite" presStyleCnt="0"/>
      <dgm:spPr/>
    </dgm:pt>
    <dgm:pt modelId="{C56B471D-5F19-4C74-8E47-5730BD12F024}" type="pres">
      <dgm:prSet presAssocID="{9B3727A1-1597-45AC-8956-C66297C54228}" presName="imgShp" presStyleLbl="fgImgPlace1" presStyleIdx="2" presStyleCnt="4" custLinFactNeighborX="-91496"/>
      <dgm:spPr>
        <a:blipFill rotWithShape="1">
          <a:blip xmlns:r="http://schemas.openxmlformats.org/officeDocument/2006/relationships" r:embed="rId3"/>
          <a:srcRect/>
          <a:stretch>
            <a:fillRect l="-17000" r="-17000"/>
          </a:stretch>
        </a:blipFill>
      </dgm:spPr>
    </dgm:pt>
    <dgm:pt modelId="{C9EBE24D-7CBC-497C-9E23-C4CECE91EDD9}" type="pres">
      <dgm:prSet presAssocID="{9B3727A1-1597-45AC-8956-C66297C54228}" presName="txShp" presStyleLbl="node1" presStyleIdx="2" presStyleCnt="4" custLinFactNeighborX="-24891">
        <dgm:presLayoutVars>
          <dgm:bulletEnabled val="1"/>
        </dgm:presLayoutVars>
      </dgm:prSet>
      <dgm:spPr/>
    </dgm:pt>
    <dgm:pt modelId="{2F216525-26A9-463D-A20C-895F07A7E5CF}" type="pres">
      <dgm:prSet presAssocID="{EC500BE6-5A0F-4531-97BC-178ACF567B8C}" presName="spacing" presStyleCnt="0"/>
      <dgm:spPr/>
    </dgm:pt>
    <dgm:pt modelId="{FDC6C602-4193-4D74-8B5B-F365E204055E}" type="pres">
      <dgm:prSet presAssocID="{7CA9F492-EB76-471E-AEA1-F796B86CA161}" presName="composite" presStyleCnt="0"/>
      <dgm:spPr/>
    </dgm:pt>
    <dgm:pt modelId="{316C9E48-DD36-4592-A1D0-1AD16B313251}" type="pres">
      <dgm:prSet presAssocID="{7CA9F492-EB76-471E-AEA1-F796B86CA161}" presName="imgShp" presStyleLbl="fgImgPlace1" presStyleIdx="3" presStyleCnt="4" custLinFactNeighborX="-91496" custLinFactNeighborY="-17021"/>
      <dgm:spPr>
        <a:blipFill rotWithShape="1">
          <a:blip xmlns:r="http://schemas.openxmlformats.org/officeDocument/2006/relationships" r:embed="rId4"/>
          <a:srcRect/>
          <a:stretch>
            <a:fillRect l="-8000" r="-8000"/>
          </a:stretch>
        </a:blipFill>
      </dgm:spPr>
    </dgm:pt>
    <dgm:pt modelId="{577CA0EE-5B31-4CBE-B26B-0A298048136F}" type="pres">
      <dgm:prSet presAssocID="{7CA9F492-EB76-471E-AEA1-F796B86CA161}" presName="txShp" presStyleLbl="node1" presStyleIdx="3" presStyleCnt="4" custScaleX="105702" custLinFactNeighborX="-30593" custLinFactNeighborY="-17021">
        <dgm:presLayoutVars>
          <dgm:bulletEnabled val="1"/>
        </dgm:presLayoutVars>
      </dgm:prSet>
      <dgm:spPr/>
    </dgm:pt>
  </dgm:ptLst>
  <dgm:cxnLst>
    <dgm:cxn modelId="{B9FC2007-17D9-4ADB-9D78-DA86C9236538}" srcId="{FD05B02F-3793-40F7-BA03-8F096EDD2034}" destId="{41C48CB9-56D3-4662-B4DB-BCA2B06574DC}" srcOrd="1" destOrd="0" parTransId="{DAD837E7-D00B-431E-87A8-6EAB171A65C9}" sibTransId="{2574FF20-3049-4890-BBCB-B3F6BE300710}"/>
    <dgm:cxn modelId="{FB74602E-ECC7-4D48-8023-004E07B4E9D0}" srcId="{FD05B02F-3793-40F7-BA03-8F096EDD2034}" destId="{7CA9F492-EB76-471E-AEA1-F796B86CA161}" srcOrd="3" destOrd="0" parTransId="{8C48D99B-B14F-47A4-8C20-E84E2BA3C78F}" sibTransId="{13943EBA-5620-48FB-B888-C20C18431389}"/>
    <dgm:cxn modelId="{29A1554A-DB05-4B7F-A2FF-A7A0367D6CFC}" srcId="{FD05B02F-3793-40F7-BA03-8F096EDD2034}" destId="{4D578B6C-60B2-4C2C-ABC8-A9B7F15696A7}" srcOrd="0" destOrd="0" parTransId="{5D481B13-876F-4A0F-9E79-EC4360B5FDE1}" sibTransId="{56BB5209-BD4A-4095-A81C-B3B37FE33148}"/>
    <dgm:cxn modelId="{E5264956-1F3D-4399-82F2-312B953121EA}" type="presOf" srcId="{7CA9F492-EB76-471E-AEA1-F796B86CA161}" destId="{577CA0EE-5B31-4CBE-B26B-0A298048136F}" srcOrd="0" destOrd="0" presId="urn:microsoft.com/office/officeart/2005/8/layout/vList3"/>
    <dgm:cxn modelId="{6C5BC881-9FB2-4348-BCA3-1DFA26978126}" type="presOf" srcId="{4D578B6C-60B2-4C2C-ABC8-A9B7F15696A7}" destId="{2423E782-1778-4E4F-A3C0-85BDF3C60C19}" srcOrd="0" destOrd="0" presId="urn:microsoft.com/office/officeart/2005/8/layout/vList3"/>
    <dgm:cxn modelId="{B0A350A7-6C11-411C-95BD-6C161C802AC0}" type="presOf" srcId="{41C48CB9-56D3-4662-B4DB-BCA2B06574DC}" destId="{320E5830-9194-41D5-A07C-431B931BB504}" srcOrd="0" destOrd="0" presId="urn:microsoft.com/office/officeart/2005/8/layout/vList3"/>
    <dgm:cxn modelId="{97B857A8-B5DE-4A86-B7A5-8EC22397FA5E}" srcId="{FD05B02F-3793-40F7-BA03-8F096EDD2034}" destId="{9B3727A1-1597-45AC-8956-C66297C54228}" srcOrd="2" destOrd="0" parTransId="{E472B4FE-616A-464C-A7B4-C0A20BBA8333}" sibTransId="{EC500BE6-5A0F-4531-97BC-178ACF567B8C}"/>
    <dgm:cxn modelId="{5411FBD6-14DD-482B-A65D-5C6A9BF2BBBE}" type="presOf" srcId="{9B3727A1-1597-45AC-8956-C66297C54228}" destId="{C9EBE24D-7CBC-497C-9E23-C4CECE91EDD9}" srcOrd="0" destOrd="0" presId="urn:microsoft.com/office/officeart/2005/8/layout/vList3"/>
    <dgm:cxn modelId="{AFE74EDD-4384-43C5-B5C0-B3D9CE61073A}" type="presOf" srcId="{FD05B02F-3793-40F7-BA03-8F096EDD2034}" destId="{8B7AA9A0-DE27-4532-A837-318C5490D3E9}" srcOrd="0" destOrd="0" presId="urn:microsoft.com/office/officeart/2005/8/layout/vList3"/>
    <dgm:cxn modelId="{5CC700B7-1496-40EE-9B6D-B6598B8F6058}" type="presParOf" srcId="{8B7AA9A0-DE27-4532-A837-318C5490D3E9}" destId="{AA347183-FA3C-49A4-BB81-BCD856B2C5FF}" srcOrd="0" destOrd="0" presId="urn:microsoft.com/office/officeart/2005/8/layout/vList3"/>
    <dgm:cxn modelId="{52E41BDF-E673-4168-99C8-C1475D49AEB8}" type="presParOf" srcId="{AA347183-FA3C-49A4-BB81-BCD856B2C5FF}" destId="{A2A618B9-D9D9-4A09-B106-F9E39A2EFEC3}" srcOrd="0" destOrd="0" presId="urn:microsoft.com/office/officeart/2005/8/layout/vList3"/>
    <dgm:cxn modelId="{5095E0AA-EE84-4FFA-ABFE-5492EAECD7ED}" type="presParOf" srcId="{AA347183-FA3C-49A4-BB81-BCD856B2C5FF}" destId="{2423E782-1778-4E4F-A3C0-85BDF3C60C19}" srcOrd="1" destOrd="0" presId="urn:microsoft.com/office/officeart/2005/8/layout/vList3"/>
    <dgm:cxn modelId="{A7931829-75AB-4C6B-9128-FAFD0CB90129}" type="presParOf" srcId="{8B7AA9A0-DE27-4532-A837-318C5490D3E9}" destId="{393D99F5-896B-479C-914D-C09388E47963}" srcOrd="1" destOrd="0" presId="urn:microsoft.com/office/officeart/2005/8/layout/vList3"/>
    <dgm:cxn modelId="{F7D98E58-2759-47D3-9414-2BD20C083424}" type="presParOf" srcId="{8B7AA9A0-DE27-4532-A837-318C5490D3E9}" destId="{42058543-4CB8-46E5-9838-E4473AE0E127}" srcOrd="2" destOrd="0" presId="urn:microsoft.com/office/officeart/2005/8/layout/vList3"/>
    <dgm:cxn modelId="{8BBF17D3-E0A7-44C2-86BB-F23F75B15AFB}" type="presParOf" srcId="{42058543-4CB8-46E5-9838-E4473AE0E127}" destId="{A5008B19-09CC-4EC3-B3DA-832A11EE8F06}" srcOrd="0" destOrd="0" presId="urn:microsoft.com/office/officeart/2005/8/layout/vList3"/>
    <dgm:cxn modelId="{D4891918-38D9-4247-A183-F5E4855C2C8E}" type="presParOf" srcId="{42058543-4CB8-46E5-9838-E4473AE0E127}" destId="{320E5830-9194-41D5-A07C-431B931BB504}" srcOrd="1" destOrd="0" presId="urn:microsoft.com/office/officeart/2005/8/layout/vList3"/>
    <dgm:cxn modelId="{2326DBEC-AE0A-48AF-B61D-A534C5095850}" type="presParOf" srcId="{8B7AA9A0-DE27-4532-A837-318C5490D3E9}" destId="{498052BB-C408-4EC8-8011-3709C269BB14}" srcOrd="3" destOrd="0" presId="urn:microsoft.com/office/officeart/2005/8/layout/vList3"/>
    <dgm:cxn modelId="{A1E15E8B-FBF9-43CC-AD99-C8EC44C29663}" type="presParOf" srcId="{8B7AA9A0-DE27-4532-A837-318C5490D3E9}" destId="{22E23345-4AD2-463D-A9E0-2936D8351B08}" srcOrd="4" destOrd="0" presId="urn:microsoft.com/office/officeart/2005/8/layout/vList3"/>
    <dgm:cxn modelId="{46606C58-1D56-4E84-B318-6AD32791BADD}" type="presParOf" srcId="{22E23345-4AD2-463D-A9E0-2936D8351B08}" destId="{C56B471D-5F19-4C74-8E47-5730BD12F024}" srcOrd="0" destOrd="0" presId="urn:microsoft.com/office/officeart/2005/8/layout/vList3"/>
    <dgm:cxn modelId="{BE5D1457-F0B4-4AE1-ADD6-0625D819ADD2}" type="presParOf" srcId="{22E23345-4AD2-463D-A9E0-2936D8351B08}" destId="{C9EBE24D-7CBC-497C-9E23-C4CECE91EDD9}" srcOrd="1" destOrd="0" presId="urn:microsoft.com/office/officeart/2005/8/layout/vList3"/>
    <dgm:cxn modelId="{A8B0F55E-E3D3-451B-87CC-17ADE177D590}" type="presParOf" srcId="{8B7AA9A0-DE27-4532-A837-318C5490D3E9}" destId="{2F216525-26A9-463D-A20C-895F07A7E5CF}" srcOrd="5" destOrd="0" presId="urn:microsoft.com/office/officeart/2005/8/layout/vList3"/>
    <dgm:cxn modelId="{BD22FCCA-DE57-496B-BBA0-2A42378DF4AC}" type="presParOf" srcId="{8B7AA9A0-DE27-4532-A837-318C5490D3E9}" destId="{FDC6C602-4193-4D74-8B5B-F365E204055E}" srcOrd="6" destOrd="0" presId="urn:microsoft.com/office/officeart/2005/8/layout/vList3"/>
    <dgm:cxn modelId="{6BC059BD-9174-4CFC-BAA4-5DBA1E416F63}" type="presParOf" srcId="{FDC6C602-4193-4D74-8B5B-F365E204055E}" destId="{316C9E48-DD36-4592-A1D0-1AD16B313251}" srcOrd="0" destOrd="0" presId="urn:microsoft.com/office/officeart/2005/8/layout/vList3"/>
    <dgm:cxn modelId="{B9288563-D55A-4DB0-9F0B-E0E4BD590A9B}" type="presParOf" srcId="{FDC6C602-4193-4D74-8B5B-F365E204055E}" destId="{577CA0EE-5B31-4CBE-B26B-0A298048136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BB887-3DCC-44FB-8659-688F51B35CB1}">
      <dsp:nvSpPr>
        <dsp:cNvPr id="0" name=""/>
        <dsp:cNvSpPr/>
      </dsp:nvSpPr>
      <dsp:spPr>
        <a:xfrm>
          <a:off x="2583" y="719040"/>
          <a:ext cx="2120018" cy="2120018"/>
        </a:xfrm>
        <a:prstGeom prst="ellipse">
          <a:avLst/>
        </a:prstGeom>
        <a:solidFill>
          <a:schemeClr val="tx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GEOSPATIAL INFORMATION &amp; SERVICES </a:t>
          </a:r>
        </a:p>
      </dsp:txBody>
      <dsp:txXfrm>
        <a:off x="313052" y="1029509"/>
        <a:ext cx="1499080" cy="1499080"/>
      </dsp:txXfrm>
    </dsp:sp>
    <dsp:sp modelId="{9EE71232-7F97-45A9-9C41-4762E570DBA4}">
      <dsp:nvSpPr>
        <dsp:cNvPr id="0" name=""/>
        <dsp:cNvSpPr/>
      </dsp:nvSpPr>
      <dsp:spPr>
        <a:xfrm>
          <a:off x="2294747" y="1164244"/>
          <a:ext cx="1229610" cy="1229610"/>
        </a:xfrm>
        <a:prstGeom prst="mathPlus">
          <a:avLst/>
        </a:prstGeom>
        <a:solidFill>
          <a:srgbClr val="00206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457732" y="1634447"/>
        <a:ext cx="903640" cy="289204"/>
      </dsp:txXfrm>
    </dsp:sp>
    <dsp:sp modelId="{0C078F6F-E082-4908-A3EF-E8BA97B88556}">
      <dsp:nvSpPr>
        <dsp:cNvPr id="0" name=""/>
        <dsp:cNvSpPr/>
      </dsp:nvSpPr>
      <dsp:spPr>
        <a:xfrm>
          <a:off x="3645603" y="679502"/>
          <a:ext cx="2120018" cy="2120018"/>
        </a:xfrm>
        <a:prstGeom prst="ellipse">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accent1">
                  <a:lumMod val="20000"/>
                  <a:lumOff val="80000"/>
                </a:schemeClr>
              </a:solidFill>
            </a:rPr>
            <a:t>RELEVANT STATISTICAL INFORMATION </a:t>
          </a:r>
        </a:p>
      </dsp:txBody>
      <dsp:txXfrm>
        <a:off x="3956072" y="989971"/>
        <a:ext cx="1499080" cy="1499080"/>
      </dsp:txXfrm>
    </dsp:sp>
    <dsp:sp modelId="{964C6037-DD39-4CBF-B0D2-377D04D32B48}">
      <dsp:nvSpPr>
        <dsp:cNvPr id="0" name=""/>
        <dsp:cNvSpPr/>
      </dsp:nvSpPr>
      <dsp:spPr>
        <a:xfrm>
          <a:off x="5877682" y="1164244"/>
          <a:ext cx="1229610" cy="1229610"/>
        </a:xfrm>
        <a:prstGeom prst="mathEqual">
          <a:avLst/>
        </a:prstGeom>
        <a:solidFill>
          <a:schemeClr val="accent1">
            <a:shade val="90000"/>
            <a:hueOff val="769277"/>
            <a:satOff val="-57700"/>
            <a:lumOff val="4542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040667" y="1417544"/>
        <a:ext cx="903640" cy="723010"/>
      </dsp:txXfrm>
    </dsp:sp>
    <dsp:sp modelId="{6983B5EC-F8DF-4E12-816E-6D62DA4F96BF}">
      <dsp:nvSpPr>
        <dsp:cNvPr id="0" name=""/>
        <dsp:cNvSpPr/>
      </dsp:nvSpPr>
      <dsp:spPr>
        <a:xfrm>
          <a:off x="7110391" y="647617"/>
          <a:ext cx="2202127" cy="2183789"/>
        </a:xfrm>
        <a:prstGeom prst="ellipse">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BETTER UNDERSTAND, FORMULATE POLICIES AND MANAGE RISKS AND IMPACTS OF DISASTERS</a:t>
          </a:r>
        </a:p>
      </dsp:txBody>
      <dsp:txXfrm>
        <a:off x="7432885" y="967425"/>
        <a:ext cx="1557139" cy="1544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8D1D8-AF46-42B4-B5EF-D589CE155E3B}">
      <dsp:nvSpPr>
        <dsp:cNvPr id="0" name=""/>
        <dsp:cNvSpPr/>
      </dsp:nvSpPr>
      <dsp:spPr>
        <a:xfrm>
          <a:off x="0" y="1816240"/>
          <a:ext cx="12863945" cy="1008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63A27EC-309D-4445-851B-470100F10448}">
      <dsp:nvSpPr>
        <dsp:cNvPr id="0" name=""/>
        <dsp:cNvSpPr/>
      </dsp:nvSpPr>
      <dsp:spPr>
        <a:xfrm>
          <a:off x="643197" y="1225840"/>
          <a:ext cx="9004761" cy="11808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0359" tIns="0" rIns="340359" bIns="0" numCol="1" spcCol="1270" anchor="ctr" anchorCtr="0">
          <a:noAutofit/>
        </a:bodyPr>
        <a:lstStyle/>
        <a:p>
          <a:pPr marL="0" lvl="0" indent="0" algn="l" defTabSz="1778000">
            <a:lnSpc>
              <a:spcPct val="90000"/>
            </a:lnSpc>
            <a:spcBef>
              <a:spcPct val="0"/>
            </a:spcBef>
            <a:spcAft>
              <a:spcPct val="35000"/>
            </a:spcAft>
            <a:buNone/>
          </a:pPr>
          <a:r>
            <a:rPr lang="en-GB" sz="4000" b="1" kern="1200" dirty="0">
              <a:effectLst/>
              <a:latin typeface="Times New Roman" panose="02020603050405020304" pitchFamily="18" charset="0"/>
              <a:ea typeface="Times New Roman" panose="02020603050405020304" pitchFamily="18" charset="0"/>
              <a:cs typeface="Times New Roman" panose="02020603050405020304" pitchFamily="18" charset="0"/>
            </a:rPr>
            <a:t>Task Group  </a:t>
          </a:r>
          <a:r>
            <a:rPr lang="en-GB" sz="4000" b="1" kern="1200" dirty="0">
              <a:latin typeface="Times New Roman" panose="02020603050405020304" pitchFamily="18" charset="0"/>
              <a:ea typeface="Times New Roman" panose="02020603050405020304" pitchFamily="18" charset="0"/>
              <a:cs typeface="Times New Roman" panose="02020603050405020304" pitchFamily="18" charset="0"/>
            </a:rPr>
            <a:t>A - </a:t>
          </a:r>
          <a:r>
            <a:rPr lang="en-US" sz="4000" b="1" kern="1200" dirty="0">
              <a:latin typeface="Times New Roman" panose="02020603050405020304" pitchFamily="18" charset="0"/>
              <a:ea typeface="Times New Roman" panose="02020603050405020304" pitchFamily="18" charset="0"/>
              <a:cs typeface="Times New Roman" panose="02020603050405020304" pitchFamily="18" charset="0"/>
            </a:rPr>
            <a:t>Geospatial data in support of DRR</a:t>
          </a:r>
          <a:endParaRPr lang="en-US" sz="4000" kern="1200" dirty="0"/>
        </a:p>
      </dsp:txBody>
      <dsp:txXfrm>
        <a:off x="700839" y="1283482"/>
        <a:ext cx="8889477" cy="1065516"/>
      </dsp:txXfrm>
    </dsp:sp>
    <dsp:sp modelId="{50478209-9F3D-4A6F-BE9D-66D45AEBD29E}">
      <dsp:nvSpPr>
        <dsp:cNvPr id="0" name=""/>
        <dsp:cNvSpPr/>
      </dsp:nvSpPr>
      <dsp:spPr>
        <a:xfrm>
          <a:off x="0" y="3630640"/>
          <a:ext cx="12863945" cy="1008000"/>
        </a:xfrm>
        <a:prstGeom prst="rect">
          <a:avLst/>
        </a:prstGeom>
        <a:solidFill>
          <a:schemeClr val="lt1">
            <a:alpha val="90000"/>
            <a:hueOff val="0"/>
            <a:satOff val="0"/>
            <a:lumOff val="0"/>
            <a:alphaOff val="0"/>
          </a:schemeClr>
        </a:solidFill>
        <a:ln w="6350" cap="flat" cmpd="sng" algn="ctr">
          <a:solidFill>
            <a:schemeClr val="accent3">
              <a:hueOff val="-5133913"/>
              <a:satOff val="30771"/>
              <a:lumOff val="2107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E2C8508-EFB6-4CC9-8710-BF9B094E6D8F}">
      <dsp:nvSpPr>
        <dsp:cNvPr id="0" name=""/>
        <dsp:cNvSpPr/>
      </dsp:nvSpPr>
      <dsp:spPr>
        <a:xfrm>
          <a:off x="643197" y="3040240"/>
          <a:ext cx="9004761" cy="1180800"/>
        </a:xfrm>
        <a:prstGeom prst="roundRect">
          <a:avLst/>
        </a:prstGeom>
        <a:gradFill rotWithShape="0">
          <a:gsLst>
            <a:gs pos="0">
              <a:schemeClr val="accent3">
                <a:hueOff val="-5133913"/>
                <a:satOff val="30771"/>
                <a:lumOff val="21079"/>
                <a:alphaOff val="0"/>
                <a:satMod val="103000"/>
                <a:lumMod val="102000"/>
                <a:tint val="94000"/>
              </a:schemeClr>
            </a:gs>
            <a:gs pos="50000">
              <a:schemeClr val="accent3">
                <a:hueOff val="-5133913"/>
                <a:satOff val="30771"/>
                <a:lumOff val="21079"/>
                <a:alphaOff val="0"/>
                <a:satMod val="110000"/>
                <a:lumMod val="100000"/>
                <a:shade val="100000"/>
              </a:schemeClr>
            </a:gs>
            <a:gs pos="100000">
              <a:schemeClr val="accent3">
                <a:hueOff val="-5133913"/>
                <a:satOff val="30771"/>
                <a:lumOff val="2107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0359" tIns="0" rIns="340359" bIns="0" numCol="1" spcCol="1270" anchor="ctr" anchorCtr="0">
          <a:noAutofit/>
        </a:bodyPr>
        <a:lstStyle/>
        <a:p>
          <a:pPr marL="0" lvl="0" indent="0" algn="l" defTabSz="1778000">
            <a:lnSpc>
              <a:spcPct val="90000"/>
            </a:lnSpc>
            <a:spcBef>
              <a:spcPct val="0"/>
            </a:spcBef>
            <a:spcAft>
              <a:spcPct val="35000"/>
            </a:spcAft>
            <a:buNone/>
          </a:pPr>
          <a:r>
            <a:rPr lang="en-GB" sz="4000" b="1" kern="1200" dirty="0">
              <a:effectLst/>
              <a:latin typeface="Times New Roman" panose="02020603050405020304" pitchFamily="18" charset="0"/>
              <a:ea typeface="Times New Roman" panose="02020603050405020304" pitchFamily="18" charset="0"/>
              <a:cs typeface="Times New Roman" panose="02020603050405020304" pitchFamily="18" charset="0"/>
            </a:rPr>
            <a:t>Task Group B - </a:t>
          </a:r>
          <a:r>
            <a:rPr lang="en-US" sz="4000" b="1" kern="1200" dirty="0">
              <a:effectLst/>
              <a:latin typeface="Times New Roman" panose="02020603050405020304" pitchFamily="18" charset="0"/>
              <a:ea typeface="Times New Roman" panose="02020603050405020304" pitchFamily="18" charset="0"/>
              <a:cs typeface="Times New Roman" panose="02020603050405020304" pitchFamily="18" charset="0"/>
            </a:rPr>
            <a:t>Capacity development and awareness raising</a:t>
          </a:r>
          <a:endParaRPr lang="en-US" sz="4000" kern="1200" dirty="0"/>
        </a:p>
      </dsp:txBody>
      <dsp:txXfrm>
        <a:off x="700839" y="3097882"/>
        <a:ext cx="8889477" cy="1065516"/>
      </dsp:txXfrm>
    </dsp:sp>
    <dsp:sp modelId="{3FEC46C4-3369-44D9-95BE-FB45E816D19D}">
      <dsp:nvSpPr>
        <dsp:cNvPr id="0" name=""/>
        <dsp:cNvSpPr/>
      </dsp:nvSpPr>
      <dsp:spPr>
        <a:xfrm>
          <a:off x="0" y="5445040"/>
          <a:ext cx="12863945" cy="1008000"/>
        </a:xfrm>
        <a:prstGeom prst="rect">
          <a:avLst/>
        </a:prstGeom>
        <a:solidFill>
          <a:schemeClr val="lt1">
            <a:alpha val="90000"/>
            <a:hueOff val="0"/>
            <a:satOff val="0"/>
            <a:lumOff val="0"/>
            <a:alphaOff val="0"/>
          </a:schemeClr>
        </a:solidFill>
        <a:ln w="6350" cap="flat" cmpd="sng" algn="ctr">
          <a:solidFill>
            <a:schemeClr val="accent3">
              <a:hueOff val="-10267827"/>
              <a:satOff val="61541"/>
              <a:lumOff val="4215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C89D048-A52D-4C53-8727-CE60EC4CF3F3}">
      <dsp:nvSpPr>
        <dsp:cNvPr id="0" name=""/>
        <dsp:cNvSpPr/>
      </dsp:nvSpPr>
      <dsp:spPr>
        <a:xfrm>
          <a:off x="643197" y="4854640"/>
          <a:ext cx="9004761" cy="1180800"/>
        </a:xfrm>
        <a:prstGeom prst="roundRect">
          <a:avLst/>
        </a:prstGeom>
        <a:gradFill rotWithShape="0">
          <a:gsLst>
            <a:gs pos="0">
              <a:schemeClr val="accent3">
                <a:hueOff val="-10267827"/>
                <a:satOff val="61541"/>
                <a:lumOff val="42158"/>
                <a:alphaOff val="0"/>
                <a:satMod val="103000"/>
                <a:lumMod val="102000"/>
                <a:tint val="94000"/>
              </a:schemeClr>
            </a:gs>
            <a:gs pos="50000">
              <a:schemeClr val="accent3">
                <a:hueOff val="-10267827"/>
                <a:satOff val="61541"/>
                <a:lumOff val="42158"/>
                <a:alphaOff val="0"/>
                <a:satMod val="110000"/>
                <a:lumMod val="100000"/>
                <a:shade val="100000"/>
              </a:schemeClr>
            </a:gs>
            <a:gs pos="100000">
              <a:schemeClr val="accent3">
                <a:hueOff val="-10267827"/>
                <a:satOff val="61541"/>
                <a:lumOff val="4215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0359" tIns="0" rIns="340359" bIns="0" numCol="1" spcCol="1270" anchor="ctr" anchorCtr="0">
          <a:noAutofit/>
        </a:bodyPr>
        <a:lstStyle/>
        <a:p>
          <a:pPr marL="0" lvl="0" indent="0" algn="l" defTabSz="1778000">
            <a:lnSpc>
              <a:spcPct val="90000"/>
            </a:lnSpc>
            <a:spcBef>
              <a:spcPct val="0"/>
            </a:spcBef>
            <a:spcAft>
              <a:spcPct val="35000"/>
            </a:spcAft>
            <a:buNone/>
          </a:pPr>
          <a:r>
            <a:rPr lang="en-GB" sz="4000" b="1" kern="1200" dirty="0">
              <a:effectLst/>
              <a:latin typeface="Times New Roman" panose="02020603050405020304" pitchFamily="18" charset="0"/>
              <a:ea typeface="Times New Roman" panose="02020603050405020304" pitchFamily="18" charset="0"/>
              <a:cs typeface="Times New Roman" panose="02020603050405020304" pitchFamily="18" charset="0"/>
            </a:rPr>
            <a:t>Task Group C – Implementation of UN-GGIM SF &amp; alignment Sendai F.</a:t>
          </a:r>
          <a:endParaRPr lang="en-US" sz="4000" kern="1200" dirty="0"/>
        </a:p>
      </dsp:txBody>
      <dsp:txXfrm>
        <a:off x="700839" y="4912282"/>
        <a:ext cx="8889477" cy="1065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3E782-1778-4E4F-A3C0-85BDF3C60C19}">
      <dsp:nvSpPr>
        <dsp:cNvPr id="0" name=""/>
        <dsp:cNvSpPr/>
      </dsp:nvSpPr>
      <dsp:spPr>
        <a:xfrm rot="10800000">
          <a:off x="216891" y="547"/>
          <a:ext cx="5345710" cy="115581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9681" tIns="68580" rIns="128016"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2000" b="1" kern="1200" dirty="0"/>
            <a:t>Economic benefits of data investments</a:t>
          </a:r>
        </a:p>
        <a:p>
          <a:pPr marL="0" lvl="0" indent="0" algn="ctr" defTabSz="800100">
            <a:lnSpc>
              <a:spcPct val="90000"/>
            </a:lnSpc>
            <a:spcBef>
              <a:spcPct val="0"/>
            </a:spcBef>
            <a:spcAft>
              <a:spcPct val="35000"/>
            </a:spcAft>
            <a:buNone/>
          </a:pPr>
          <a:r>
            <a:rPr lang="en-US" sz="1800" kern="1200" dirty="0"/>
            <a:t> Average of $ 32 USD return  per $1 USD invested</a:t>
          </a:r>
        </a:p>
        <a:p>
          <a:pPr marL="0" lvl="0" indent="0" algn="ctr" defTabSz="800100">
            <a:lnSpc>
              <a:spcPct val="90000"/>
            </a:lnSpc>
            <a:spcBef>
              <a:spcPct val="0"/>
            </a:spcBef>
            <a:spcAft>
              <a:spcPct val="35000"/>
            </a:spcAft>
            <a:buNone/>
          </a:pPr>
          <a:endParaRPr lang="x-none" sz="1800" kern="1200" dirty="0"/>
        </a:p>
      </dsp:txBody>
      <dsp:txXfrm rot="10800000">
        <a:off x="505844" y="547"/>
        <a:ext cx="5056757" cy="1155812"/>
      </dsp:txXfrm>
    </dsp:sp>
    <dsp:sp modelId="{A2A618B9-D9D9-4A09-B106-F9E39A2EFEC3}">
      <dsp:nvSpPr>
        <dsp:cNvPr id="0" name=""/>
        <dsp:cNvSpPr/>
      </dsp:nvSpPr>
      <dsp:spPr>
        <a:xfrm>
          <a:off x="0" y="547"/>
          <a:ext cx="1155812" cy="1155812"/>
        </a:xfrm>
        <a:prstGeom prst="ellipse">
          <a:avLst/>
        </a:prstGeom>
        <a:blipFill rotWithShape="1">
          <a:blip xmlns:r="http://schemas.openxmlformats.org/officeDocument/2006/relationships" r:embed="rId1"/>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0E5830-9194-41D5-A07C-431B931BB504}">
      <dsp:nvSpPr>
        <dsp:cNvPr id="0" name=""/>
        <dsp:cNvSpPr/>
      </dsp:nvSpPr>
      <dsp:spPr>
        <a:xfrm rot="10800000">
          <a:off x="228598" y="1501379"/>
          <a:ext cx="5345710" cy="115581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9681"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latin typeface="Roboto"/>
              <a:ea typeface="ＭＳ Ｐゴシック"/>
              <a:cs typeface="Arial"/>
            </a:rPr>
            <a:t>Social benefits</a:t>
          </a:r>
        </a:p>
        <a:p>
          <a:pPr marL="0" lvl="0" indent="0" algn="ctr" defTabSz="889000">
            <a:lnSpc>
              <a:spcPct val="90000"/>
            </a:lnSpc>
            <a:spcBef>
              <a:spcPct val="0"/>
            </a:spcBef>
            <a:spcAft>
              <a:spcPct val="35000"/>
            </a:spcAft>
            <a:buNone/>
          </a:pPr>
          <a:r>
            <a:rPr lang="en-US" sz="1800" kern="1200" dirty="0"/>
            <a:t>Enhance the effectiveness of measures to reduce risk ( e.g. enable anticipatory action, inclusion) </a:t>
          </a:r>
          <a:endParaRPr lang="x-none" sz="1800" kern="1200" dirty="0"/>
        </a:p>
      </dsp:txBody>
      <dsp:txXfrm rot="10800000">
        <a:off x="517551" y="1501379"/>
        <a:ext cx="5056757" cy="1155812"/>
      </dsp:txXfrm>
    </dsp:sp>
    <dsp:sp modelId="{A5008B19-09CC-4EC3-B3DA-832A11EE8F06}">
      <dsp:nvSpPr>
        <dsp:cNvPr id="0" name=""/>
        <dsp:cNvSpPr/>
      </dsp:nvSpPr>
      <dsp:spPr>
        <a:xfrm>
          <a:off x="0" y="1501379"/>
          <a:ext cx="1155812" cy="1155812"/>
        </a:xfrm>
        <a:prstGeom prst="ellipse">
          <a:avLst/>
        </a:prstGeom>
        <a:blipFill rotWithShape="1">
          <a:blip xmlns:r="http://schemas.openxmlformats.org/officeDocument/2006/relationships" r:embed="rId2"/>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EBE24D-7CBC-497C-9E23-C4CECE91EDD9}">
      <dsp:nvSpPr>
        <dsp:cNvPr id="0" name=""/>
        <dsp:cNvSpPr/>
      </dsp:nvSpPr>
      <dsp:spPr>
        <a:xfrm rot="10800000">
          <a:off x="304828" y="3002210"/>
          <a:ext cx="5345710" cy="115581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9681"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latin typeface="Roboto"/>
              <a:ea typeface="ＭＳ Ｐゴシック"/>
              <a:cs typeface="Arial"/>
            </a:rPr>
            <a:t>Environmental benefits</a:t>
          </a:r>
        </a:p>
        <a:p>
          <a:pPr marL="0" lvl="0" indent="0" algn="ctr" defTabSz="889000">
            <a:lnSpc>
              <a:spcPct val="90000"/>
            </a:lnSpc>
            <a:spcBef>
              <a:spcPct val="0"/>
            </a:spcBef>
            <a:spcAft>
              <a:spcPct val="35000"/>
            </a:spcAft>
            <a:buNone/>
          </a:pPr>
          <a:r>
            <a:rPr lang="en-US" sz="1800" kern="1200" dirty="0"/>
            <a:t>Ecosystems preserved for resilient societies</a:t>
          </a:r>
          <a:endParaRPr lang="x-none" sz="1800" kern="1200" dirty="0"/>
        </a:p>
      </dsp:txBody>
      <dsp:txXfrm rot="10800000">
        <a:off x="593781" y="3002210"/>
        <a:ext cx="5056757" cy="1155812"/>
      </dsp:txXfrm>
    </dsp:sp>
    <dsp:sp modelId="{C56B471D-5F19-4C74-8E47-5730BD12F024}">
      <dsp:nvSpPr>
        <dsp:cNvPr id="0" name=""/>
        <dsp:cNvSpPr/>
      </dsp:nvSpPr>
      <dsp:spPr>
        <a:xfrm>
          <a:off x="0" y="3002210"/>
          <a:ext cx="1155812" cy="1155812"/>
        </a:xfrm>
        <a:prstGeom prst="ellipse">
          <a:avLst/>
        </a:prstGeom>
        <a:blipFill rotWithShape="1">
          <a:blip xmlns:r="http://schemas.openxmlformats.org/officeDocument/2006/relationships" r:embed="rId3"/>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7CA0EE-5B31-4CBE-B26B-0A298048136F}">
      <dsp:nvSpPr>
        <dsp:cNvPr id="0" name=""/>
        <dsp:cNvSpPr/>
      </dsp:nvSpPr>
      <dsp:spPr>
        <a:xfrm rot="10800000">
          <a:off x="0" y="4306311"/>
          <a:ext cx="5650523" cy="115581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9681" tIns="76200" rIns="14224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r>
            <a:rPr lang="en-US" sz="2000" b="1" kern="1200" dirty="0">
              <a:solidFill>
                <a:prstClr val="white"/>
              </a:solidFill>
              <a:latin typeface="Roboto"/>
              <a:ea typeface="ＭＳ Ｐゴシック"/>
              <a:cs typeface="Arial"/>
            </a:rPr>
            <a:t>Institutional benefits</a:t>
          </a:r>
        </a:p>
        <a:p>
          <a:pPr marL="0" lvl="0" indent="0" algn="ctr" defTabSz="889000">
            <a:lnSpc>
              <a:spcPct val="90000"/>
            </a:lnSpc>
            <a:spcBef>
              <a:spcPct val="0"/>
            </a:spcBef>
            <a:spcAft>
              <a:spcPct val="35000"/>
            </a:spcAft>
            <a:buNone/>
          </a:pPr>
          <a:r>
            <a:rPr lang="en-US" sz="1800" kern="1200" dirty="0">
              <a:solidFill>
                <a:prstClr val="white"/>
              </a:solidFill>
              <a:latin typeface="Roboto"/>
              <a:ea typeface="ＭＳ Ｐゴシック"/>
              <a:cs typeface="Arial"/>
            </a:rPr>
            <a:t>Evidence-based decision making. Accountability </a:t>
          </a:r>
        </a:p>
        <a:p>
          <a:pPr marL="0" lvl="0" indent="0" algn="ctr" defTabSz="889000">
            <a:lnSpc>
              <a:spcPct val="90000"/>
            </a:lnSpc>
            <a:spcBef>
              <a:spcPct val="0"/>
            </a:spcBef>
            <a:spcAft>
              <a:spcPct val="35000"/>
            </a:spcAft>
            <a:buNone/>
          </a:pPr>
          <a:endParaRPr lang="x-none" sz="2200" kern="1200" dirty="0"/>
        </a:p>
      </dsp:txBody>
      <dsp:txXfrm rot="10800000">
        <a:off x="288953" y="4306311"/>
        <a:ext cx="5361570" cy="1155812"/>
      </dsp:txXfrm>
    </dsp:sp>
    <dsp:sp modelId="{316C9E48-DD36-4592-A1D0-1AD16B313251}">
      <dsp:nvSpPr>
        <dsp:cNvPr id="0" name=""/>
        <dsp:cNvSpPr/>
      </dsp:nvSpPr>
      <dsp:spPr>
        <a:xfrm>
          <a:off x="0" y="4306311"/>
          <a:ext cx="1155812" cy="1155812"/>
        </a:xfrm>
        <a:prstGeom prst="ellipse">
          <a:avLst/>
        </a:prstGeom>
        <a:blipFill rotWithShape="1">
          <a:blip xmlns:r="http://schemas.openxmlformats.org/officeDocument/2006/relationships" r:embed="rId4"/>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2C4AED-FB4E-BD16-5148-A2394DC93B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B8F257B-58E4-6754-9102-DBC245BFD2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FDCF26-ADD0-4B51-96E6-25D887F9FA2E}" type="datetimeFigureOut">
              <a:rPr lang="en-GB" smtClean="0"/>
              <a:t>30/10/2024</a:t>
            </a:fld>
            <a:endParaRPr lang="en-GB"/>
          </a:p>
        </p:txBody>
      </p:sp>
      <p:sp>
        <p:nvSpPr>
          <p:cNvPr id="4" name="Footer Placeholder 3">
            <a:extLst>
              <a:ext uri="{FF2B5EF4-FFF2-40B4-BE49-F238E27FC236}">
                <a16:creationId xmlns:a16="http://schemas.microsoft.com/office/drawing/2014/main" id="{3A9C7CC0-19F5-B058-3D97-55B38FA000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9248EE7-13A3-06DD-4D8A-6F8D973ECB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DA47A1-F3EE-49C2-985E-9BF8187E4B55}" type="slidenum">
              <a:rPr lang="en-GB" smtClean="0"/>
              <a:t>‹#›</a:t>
            </a:fld>
            <a:endParaRPr lang="en-GB"/>
          </a:p>
        </p:txBody>
      </p:sp>
    </p:spTree>
    <p:extLst>
      <p:ext uri="{BB962C8B-B14F-4D97-AF65-F5344CB8AC3E}">
        <p14:creationId xmlns:p14="http://schemas.microsoft.com/office/powerpoint/2010/main" val="2873491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A7326-0CFD-4458-B470-AFA61847AB18}"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8B7F6B-88A4-4A6D-8CEF-44C5AA2FE8FD}" type="slidenum">
              <a:rPr lang="en-US" smtClean="0"/>
              <a:t>‹#›</a:t>
            </a:fld>
            <a:endParaRPr lang="en-US"/>
          </a:p>
        </p:txBody>
      </p:sp>
    </p:spTree>
    <p:extLst>
      <p:ext uri="{BB962C8B-B14F-4D97-AF65-F5344CB8AC3E}">
        <p14:creationId xmlns:p14="http://schemas.microsoft.com/office/powerpoint/2010/main" val="1528678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4E554-A0F0-46A4-BC3E-482E458C23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196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4E554-A0F0-46A4-BC3E-482E458C23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71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4E554-A0F0-46A4-BC3E-482E458C23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864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4E554-A0F0-46A4-BC3E-482E458C23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07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4E554-A0F0-46A4-BC3E-482E458C23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941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4E554-A0F0-46A4-BC3E-482E458C23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276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0F8F0-EBC7-4D3D-9593-CF66B63245AD}" type="slidenum">
              <a:rPr lang="en-US" smtClean="0"/>
              <a:t>22</a:t>
            </a:fld>
            <a:endParaRPr lang="en-US"/>
          </a:p>
        </p:txBody>
      </p:sp>
    </p:spTree>
    <p:extLst>
      <p:ext uri="{BB962C8B-B14F-4D97-AF65-F5344CB8AC3E}">
        <p14:creationId xmlns:p14="http://schemas.microsoft.com/office/powerpoint/2010/main" val="792258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010336-F3E6-453D-5665-86234D895D8C}"/>
              </a:ext>
            </a:extLst>
          </p:cNvPr>
          <p:cNvSpPr/>
          <p:nvPr userDrawn="1"/>
        </p:nvSpPr>
        <p:spPr>
          <a:xfrm>
            <a:off x="1" y="0"/>
            <a:ext cx="12192000" cy="6858000"/>
          </a:xfrm>
          <a:prstGeom prst="rect">
            <a:avLst/>
          </a:prstGeom>
          <a:solidFill>
            <a:srgbClr val="FFFF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B48F719D-5F16-5029-21E1-B1CA78C598A4}"/>
              </a:ext>
            </a:extLst>
          </p:cNvPr>
          <p:cNvSpPr>
            <a:spLocks noGrp="1"/>
          </p:cNvSpPr>
          <p:nvPr>
            <p:ph type="ctrTitle"/>
          </p:nvPr>
        </p:nvSpPr>
        <p:spPr>
          <a:xfrm>
            <a:off x="1524000" y="2140309"/>
            <a:ext cx="9144000" cy="2387600"/>
          </a:xfrm>
        </p:spPr>
        <p:txBody>
          <a:bodyPr anchor="b">
            <a:normAutofit/>
          </a:bodyPr>
          <a:lstStyle>
            <a:lvl1pPr algn="ctr">
              <a:defRPr sz="5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1D6EE14-51CB-AEBE-D3D4-27A5E71C2314}"/>
              </a:ext>
            </a:extLst>
          </p:cNvPr>
          <p:cNvSpPr>
            <a:spLocks noGrp="1"/>
          </p:cNvSpPr>
          <p:nvPr>
            <p:ph type="subTitle" idx="1"/>
          </p:nvPr>
        </p:nvSpPr>
        <p:spPr>
          <a:xfrm>
            <a:off x="1524000" y="461998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1" name="Picture 10">
            <a:extLst>
              <a:ext uri="{FF2B5EF4-FFF2-40B4-BE49-F238E27FC236}">
                <a16:creationId xmlns:a16="http://schemas.microsoft.com/office/drawing/2014/main" id="{CE7CA04F-4CDF-B0DF-3A44-CD632029D2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2130"/>
            <a:ext cx="12192000" cy="1622322"/>
          </a:xfrm>
          <a:prstGeom prst="rect">
            <a:avLst/>
          </a:prstGeom>
        </p:spPr>
      </p:pic>
    </p:spTree>
    <p:extLst>
      <p:ext uri="{BB962C8B-B14F-4D97-AF65-F5344CB8AC3E}">
        <p14:creationId xmlns:p14="http://schemas.microsoft.com/office/powerpoint/2010/main" val="538276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D94A-9D53-CD1F-07EC-14F97B50A4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D21317-28CF-B997-A420-92B625F7E6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001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FFFFFF"/>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6D240C-EBFD-54F0-6DBB-2146D944B21D}"/>
              </a:ext>
            </a:extLst>
          </p:cNvPr>
          <p:cNvSpPr>
            <a:spLocks noGrp="1"/>
          </p:cNvSpPr>
          <p:nvPr>
            <p:ph type="title" orient="vert"/>
          </p:nvPr>
        </p:nvSpPr>
        <p:spPr>
          <a:xfrm>
            <a:off x="8724900" y="577969"/>
            <a:ext cx="2628900" cy="5598993"/>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058253-4583-3E1E-6B7A-2A11BC4BAB75}"/>
              </a:ext>
            </a:extLst>
          </p:cNvPr>
          <p:cNvSpPr>
            <a:spLocks noGrp="1"/>
          </p:cNvSpPr>
          <p:nvPr>
            <p:ph type="body" orient="vert" idx="1"/>
          </p:nvPr>
        </p:nvSpPr>
        <p:spPr>
          <a:xfrm>
            <a:off x="838200" y="577969"/>
            <a:ext cx="7734300" cy="55989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48113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010336-F3E6-453D-5665-86234D895D8C}"/>
              </a:ext>
            </a:extLst>
          </p:cNvPr>
          <p:cNvSpPr/>
          <p:nvPr userDrawn="1"/>
        </p:nvSpPr>
        <p:spPr>
          <a:xfrm>
            <a:off x="1" y="0"/>
            <a:ext cx="12192000" cy="6858000"/>
          </a:xfrm>
          <a:prstGeom prst="rect">
            <a:avLst/>
          </a:prstGeom>
          <a:solidFill>
            <a:srgbClr val="FFFF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B48F719D-5F16-5029-21E1-B1CA78C598A4}"/>
              </a:ext>
            </a:extLst>
          </p:cNvPr>
          <p:cNvSpPr>
            <a:spLocks noGrp="1"/>
          </p:cNvSpPr>
          <p:nvPr>
            <p:ph type="ctrTitle"/>
          </p:nvPr>
        </p:nvSpPr>
        <p:spPr>
          <a:xfrm>
            <a:off x="1524000" y="2140309"/>
            <a:ext cx="9144000" cy="2387600"/>
          </a:xfrm>
        </p:spPr>
        <p:txBody>
          <a:bodyPr anchor="b">
            <a:normAutofit/>
          </a:bodyPr>
          <a:lstStyle>
            <a:lvl1pPr algn="ctr">
              <a:defRPr sz="5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1D6EE14-51CB-AEBE-D3D4-27A5E71C2314}"/>
              </a:ext>
            </a:extLst>
          </p:cNvPr>
          <p:cNvSpPr>
            <a:spLocks noGrp="1"/>
          </p:cNvSpPr>
          <p:nvPr>
            <p:ph type="subTitle" idx="1"/>
          </p:nvPr>
        </p:nvSpPr>
        <p:spPr>
          <a:xfrm>
            <a:off x="1524000" y="461998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1" name="Picture 10">
            <a:extLst>
              <a:ext uri="{FF2B5EF4-FFF2-40B4-BE49-F238E27FC236}">
                <a16:creationId xmlns:a16="http://schemas.microsoft.com/office/drawing/2014/main" id="{CE7CA04F-4CDF-B0DF-3A44-CD632029D2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1626582"/>
          </a:xfrm>
          <a:prstGeom prst="rect">
            <a:avLst/>
          </a:prstGeom>
        </p:spPr>
      </p:pic>
    </p:spTree>
    <p:extLst>
      <p:ext uri="{BB962C8B-B14F-4D97-AF65-F5344CB8AC3E}">
        <p14:creationId xmlns:p14="http://schemas.microsoft.com/office/powerpoint/2010/main" val="3489003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8594-E595-E7EB-23D7-8A65E1919CAA}"/>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29804B0-2FBE-A936-DE4F-4A89BEB8ED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512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83B40-32CF-D5C3-8282-7422389BAB76}"/>
              </a:ext>
            </a:extLst>
          </p:cNvPr>
          <p:cNvSpPr>
            <a:spLocks noGrp="1"/>
          </p:cNvSpPr>
          <p:nvPr>
            <p:ph type="title"/>
          </p:nvPr>
        </p:nvSpPr>
        <p:spPr>
          <a:xfrm>
            <a:off x="831850" y="1709738"/>
            <a:ext cx="10515600" cy="2852737"/>
          </a:xfrm>
        </p:spPr>
        <p:txBody>
          <a:bodyPr anchor="b">
            <a:normAutofit/>
          </a:bodyPr>
          <a:lstStyle>
            <a:lvl1pPr>
              <a:defRPr sz="54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BD2A74C-0057-8FDE-8259-F572BC8C8C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58247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648B-5293-04D6-BE75-7124CF165E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1AB317-9BAC-4C23-411A-387F283FE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7770C-4499-48BC-3E83-14DDEAB67B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002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F932-1FBB-41A2-768C-2297D388468D}"/>
              </a:ext>
            </a:extLst>
          </p:cNvPr>
          <p:cNvSpPr>
            <a:spLocks noGrp="1"/>
          </p:cNvSpPr>
          <p:nvPr>
            <p:ph type="title"/>
          </p:nvPr>
        </p:nvSpPr>
        <p:spPr>
          <a:xfrm>
            <a:off x="839788" y="526212"/>
            <a:ext cx="10515600" cy="1143000"/>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7C515ED-A61C-2C6B-B094-DC5416DE76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FD9B46-9116-AAB9-181C-1EA956F3C5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96E274-20F1-5F60-4FA4-5346FD9799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32FBFF-FD9A-2776-825F-F86BF1B9E0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971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CB9F-C4AC-06F9-4DEE-2037E8FF44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34CDC7-7F1E-C03A-0311-622A68CCCAAC}"/>
              </a:ext>
            </a:extLst>
          </p:cNvPr>
          <p:cNvSpPr>
            <a:spLocks noGrp="1"/>
          </p:cNvSpPr>
          <p:nvPr>
            <p:ph type="dt" sz="half" idx="10"/>
          </p:nvPr>
        </p:nvSpPr>
        <p:spPr>
          <a:xfrm>
            <a:off x="838200" y="6356350"/>
            <a:ext cx="2743200" cy="365125"/>
          </a:xfrm>
          <a:prstGeom prst="rect">
            <a:avLst/>
          </a:prstGeom>
        </p:spPr>
        <p:txBody>
          <a:bodyPr/>
          <a:lstStyle/>
          <a:p>
            <a:fld id="{3A6F1DCD-C16B-4A3D-89A3-642410D88531}" type="datetimeFigureOut">
              <a:rPr lang="en-GB" smtClean="0"/>
              <a:t>30/10/2024</a:t>
            </a:fld>
            <a:endParaRPr lang="en-GB"/>
          </a:p>
        </p:txBody>
      </p:sp>
      <p:sp>
        <p:nvSpPr>
          <p:cNvPr id="4" name="Footer Placeholder 3">
            <a:extLst>
              <a:ext uri="{FF2B5EF4-FFF2-40B4-BE49-F238E27FC236}">
                <a16:creationId xmlns:a16="http://schemas.microsoft.com/office/drawing/2014/main" id="{4E554D8E-84F9-D2F7-AD7E-737BE470C23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138AB5B-7CA6-67E5-4D5F-AB44BFC6DC3B}"/>
              </a:ext>
            </a:extLst>
          </p:cNvPr>
          <p:cNvSpPr>
            <a:spLocks noGrp="1"/>
          </p:cNvSpPr>
          <p:nvPr>
            <p:ph type="sldNum" sz="quarter" idx="12"/>
          </p:nvPr>
        </p:nvSpPr>
        <p:spPr>
          <a:xfrm>
            <a:off x="8610600" y="6356350"/>
            <a:ext cx="2743200" cy="365125"/>
          </a:xfrm>
          <a:prstGeom prst="rect">
            <a:avLst/>
          </a:prstGeom>
        </p:spPr>
        <p:txBody>
          <a:bodyPr/>
          <a:lstStyle/>
          <a:p>
            <a:fld id="{31E2E9C8-11DC-426D-8CC8-A12B2B1CEC00}" type="slidenum">
              <a:rPr lang="en-GB" smtClean="0"/>
              <a:t>‹#›</a:t>
            </a:fld>
            <a:endParaRPr lang="en-GB"/>
          </a:p>
        </p:txBody>
      </p:sp>
    </p:spTree>
    <p:extLst>
      <p:ext uri="{BB962C8B-B14F-4D97-AF65-F5344CB8AC3E}">
        <p14:creationId xmlns:p14="http://schemas.microsoft.com/office/powerpoint/2010/main" val="1135185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01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D3D6-E86B-F11C-8B10-F6A86E6B5FE6}"/>
              </a:ext>
            </a:extLst>
          </p:cNvPr>
          <p:cNvSpPr>
            <a:spLocks noGrp="1"/>
          </p:cNvSpPr>
          <p:nvPr>
            <p:ph type="title"/>
          </p:nvPr>
        </p:nvSpPr>
        <p:spPr>
          <a:xfrm>
            <a:off x="839788" y="577970"/>
            <a:ext cx="3932237" cy="147943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8F4966-3224-669A-62CB-54A24B8E72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604310-8A1A-06ED-EACA-1F36A548B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4201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8594-E595-E7EB-23D7-8A65E1919CAA}"/>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29804B0-2FBE-A936-DE4F-4A89BEB8ED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4093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FE53-C05C-9EEF-A09A-41825CC69F07}"/>
              </a:ext>
            </a:extLst>
          </p:cNvPr>
          <p:cNvSpPr>
            <a:spLocks noGrp="1"/>
          </p:cNvSpPr>
          <p:nvPr>
            <p:ph type="title"/>
          </p:nvPr>
        </p:nvSpPr>
        <p:spPr>
          <a:xfrm>
            <a:off x="839788" y="552091"/>
            <a:ext cx="3932237" cy="1505308"/>
          </a:xfrm>
        </p:spPr>
        <p:txBody>
          <a:bodyPr anchor="b"/>
          <a:lstStyle>
            <a:lvl1pPr>
              <a:defRPr sz="3200"/>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8FDABA3C-8C3A-3DC4-54A5-164E41D57D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B7599686-C243-5B4D-2B1D-F81BBE000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17450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D94A-9D53-CD1F-07EC-14F97B50A4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D21317-28CF-B997-A420-92B625F7E6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6655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FFFFFF"/>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6D240C-EBFD-54F0-6DBB-2146D944B21D}"/>
              </a:ext>
            </a:extLst>
          </p:cNvPr>
          <p:cNvSpPr>
            <a:spLocks noGrp="1"/>
          </p:cNvSpPr>
          <p:nvPr>
            <p:ph type="title" orient="vert"/>
          </p:nvPr>
        </p:nvSpPr>
        <p:spPr>
          <a:xfrm>
            <a:off x="8724900" y="577969"/>
            <a:ext cx="2628900" cy="5598993"/>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058253-4583-3E1E-6B7A-2A11BC4BAB75}"/>
              </a:ext>
            </a:extLst>
          </p:cNvPr>
          <p:cNvSpPr>
            <a:spLocks noGrp="1"/>
          </p:cNvSpPr>
          <p:nvPr>
            <p:ph type="body" orient="vert" idx="1"/>
          </p:nvPr>
        </p:nvSpPr>
        <p:spPr>
          <a:xfrm>
            <a:off x="838200" y="577969"/>
            <a:ext cx="7734300" cy="55989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0534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83B40-32CF-D5C3-8282-7422389BAB76}"/>
              </a:ext>
            </a:extLst>
          </p:cNvPr>
          <p:cNvSpPr>
            <a:spLocks noGrp="1"/>
          </p:cNvSpPr>
          <p:nvPr>
            <p:ph type="title"/>
          </p:nvPr>
        </p:nvSpPr>
        <p:spPr>
          <a:xfrm>
            <a:off x="831850" y="1709738"/>
            <a:ext cx="10515600" cy="2852737"/>
          </a:xfrm>
        </p:spPr>
        <p:txBody>
          <a:bodyPr anchor="b">
            <a:normAutofit/>
          </a:bodyPr>
          <a:lstStyle>
            <a:lvl1pPr>
              <a:defRPr sz="54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BD2A74C-0057-8FDE-8259-F572BC8C8C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16925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648B-5293-04D6-BE75-7124CF165E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1AB317-9BAC-4C23-411A-387F283FE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7770C-4499-48BC-3E83-14DDEAB67B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729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F932-1FBB-41A2-768C-2297D388468D}"/>
              </a:ext>
            </a:extLst>
          </p:cNvPr>
          <p:cNvSpPr>
            <a:spLocks noGrp="1"/>
          </p:cNvSpPr>
          <p:nvPr>
            <p:ph type="title"/>
          </p:nvPr>
        </p:nvSpPr>
        <p:spPr>
          <a:xfrm>
            <a:off x="839788" y="526212"/>
            <a:ext cx="10515600" cy="1143000"/>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7C515ED-A61C-2C6B-B094-DC5416DE76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FD9B46-9116-AAB9-181C-1EA956F3C5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96E274-20F1-5F60-4FA4-5346FD9799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32FBFF-FD9A-2776-825F-F86BF1B9E0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0402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CB9F-C4AC-06F9-4DEE-2037E8FF44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34CDC7-7F1E-C03A-0311-622A68CCCAAC}"/>
              </a:ext>
            </a:extLst>
          </p:cNvPr>
          <p:cNvSpPr>
            <a:spLocks noGrp="1"/>
          </p:cNvSpPr>
          <p:nvPr>
            <p:ph type="dt" sz="half" idx="10"/>
          </p:nvPr>
        </p:nvSpPr>
        <p:spPr>
          <a:xfrm>
            <a:off x="838200" y="6356350"/>
            <a:ext cx="2743200" cy="365125"/>
          </a:xfrm>
          <a:prstGeom prst="rect">
            <a:avLst/>
          </a:prstGeom>
        </p:spPr>
        <p:txBody>
          <a:bodyPr/>
          <a:lstStyle/>
          <a:p>
            <a:fld id="{3A6F1DCD-C16B-4A3D-89A3-642410D88531}" type="datetimeFigureOut">
              <a:rPr lang="en-GB" smtClean="0"/>
              <a:t>30/10/2024</a:t>
            </a:fld>
            <a:endParaRPr lang="en-GB"/>
          </a:p>
        </p:txBody>
      </p:sp>
      <p:sp>
        <p:nvSpPr>
          <p:cNvPr id="4" name="Footer Placeholder 3">
            <a:extLst>
              <a:ext uri="{FF2B5EF4-FFF2-40B4-BE49-F238E27FC236}">
                <a16:creationId xmlns:a16="http://schemas.microsoft.com/office/drawing/2014/main" id="{4E554D8E-84F9-D2F7-AD7E-737BE470C23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138AB5B-7CA6-67E5-4D5F-AB44BFC6DC3B}"/>
              </a:ext>
            </a:extLst>
          </p:cNvPr>
          <p:cNvSpPr>
            <a:spLocks noGrp="1"/>
          </p:cNvSpPr>
          <p:nvPr>
            <p:ph type="sldNum" sz="quarter" idx="12"/>
          </p:nvPr>
        </p:nvSpPr>
        <p:spPr>
          <a:xfrm>
            <a:off x="8610600" y="6356350"/>
            <a:ext cx="2743200" cy="365125"/>
          </a:xfrm>
          <a:prstGeom prst="rect">
            <a:avLst/>
          </a:prstGeom>
        </p:spPr>
        <p:txBody>
          <a:bodyPr/>
          <a:lstStyle/>
          <a:p>
            <a:fld id="{31E2E9C8-11DC-426D-8CC8-A12B2B1CEC00}" type="slidenum">
              <a:rPr lang="en-GB" smtClean="0"/>
              <a:t>‹#›</a:t>
            </a:fld>
            <a:endParaRPr lang="en-GB"/>
          </a:p>
        </p:txBody>
      </p:sp>
    </p:spTree>
    <p:extLst>
      <p:ext uri="{BB962C8B-B14F-4D97-AF65-F5344CB8AC3E}">
        <p14:creationId xmlns:p14="http://schemas.microsoft.com/office/powerpoint/2010/main" val="255426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25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D3D6-E86B-F11C-8B10-F6A86E6B5FE6}"/>
              </a:ext>
            </a:extLst>
          </p:cNvPr>
          <p:cNvSpPr>
            <a:spLocks noGrp="1"/>
          </p:cNvSpPr>
          <p:nvPr>
            <p:ph type="title"/>
          </p:nvPr>
        </p:nvSpPr>
        <p:spPr>
          <a:xfrm>
            <a:off x="839788" y="577970"/>
            <a:ext cx="3932237" cy="147943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8F4966-3224-669A-62CB-54A24B8E72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604310-8A1A-06ED-EACA-1F36A548B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25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FE53-C05C-9EEF-A09A-41825CC69F07}"/>
              </a:ext>
            </a:extLst>
          </p:cNvPr>
          <p:cNvSpPr>
            <a:spLocks noGrp="1"/>
          </p:cNvSpPr>
          <p:nvPr>
            <p:ph type="title"/>
          </p:nvPr>
        </p:nvSpPr>
        <p:spPr>
          <a:xfrm>
            <a:off x="839788" y="552091"/>
            <a:ext cx="3932237" cy="1505308"/>
          </a:xfrm>
        </p:spPr>
        <p:txBody>
          <a:bodyPr anchor="b"/>
          <a:lstStyle>
            <a:lvl1pPr>
              <a:defRPr sz="3200"/>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8FDABA3C-8C3A-3DC4-54A5-164E41D57D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B7599686-C243-5B4D-2B1D-F81BBE000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6292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B740A4-FCC1-2528-DD24-E84DD2CC079D}"/>
              </a:ext>
            </a:extLst>
          </p:cNvPr>
          <p:cNvSpPr>
            <a:spLocks noGrp="1"/>
          </p:cNvSpPr>
          <p:nvPr>
            <p:ph type="title"/>
          </p:nvPr>
        </p:nvSpPr>
        <p:spPr>
          <a:xfrm>
            <a:off x="838200" y="552091"/>
            <a:ext cx="10515600" cy="1138597"/>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48839DC-CD26-04BB-CFC4-0586137DBE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1">
            <a:extLst>
              <a:ext uri="{FF2B5EF4-FFF2-40B4-BE49-F238E27FC236}">
                <a16:creationId xmlns:a16="http://schemas.microsoft.com/office/drawing/2014/main" id="{2B4B7C1D-BD88-2449-F560-D87A847233D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38927"/>
            <a:ext cx="12192000" cy="589935"/>
          </a:xfrm>
          <a:prstGeom prst="rect">
            <a:avLst/>
          </a:prstGeom>
        </p:spPr>
      </p:pic>
    </p:spTree>
    <p:extLst>
      <p:ext uri="{BB962C8B-B14F-4D97-AF65-F5344CB8AC3E}">
        <p14:creationId xmlns:p14="http://schemas.microsoft.com/office/powerpoint/2010/main" val="387060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lumMod val="90000"/>
              <a:lumOff val="10000"/>
            </a:schemeClr>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90000"/>
              <a:lumOff val="10000"/>
            </a:schemeClr>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90000"/>
              <a:lumOff val="10000"/>
            </a:schemeClr>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B740A4-FCC1-2528-DD24-E84DD2CC079D}"/>
              </a:ext>
            </a:extLst>
          </p:cNvPr>
          <p:cNvSpPr>
            <a:spLocks noGrp="1"/>
          </p:cNvSpPr>
          <p:nvPr>
            <p:ph type="title"/>
          </p:nvPr>
        </p:nvSpPr>
        <p:spPr>
          <a:xfrm>
            <a:off x="838200" y="552091"/>
            <a:ext cx="10515600" cy="1138597"/>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48839DC-CD26-04BB-CFC4-0586137DBE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1">
            <a:extLst>
              <a:ext uri="{FF2B5EF4-FFF2-40B4-BE49-F238E27FC236}">
                <a16:creationId xmlns:a16="http://schemas.microsoft.com/office/drawing/2014/main" id="{2B4B7C1D-BD88-2449-F560-D87A847233D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40009"/>
            <a:ext cx="12192000" cy="592099"/>
          </a:xfrm>
          <a:prstGeom prst="rect">
            <a:avLst/>
          </a:prstGeom>
        </p:spPr>
      </p:pic>
    </p:spTree>
    <p:extLst>
      <p:ext uri="{BB962C8B-B14F-4D97-AF65-F5344CB8AC3E}">
        <p14:creationId xmlns:p14="http://schemas.microsoft.com/office/powerpoint/2010/main" val="4145870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lumMod val="90000"/>
              <a:lumOff val="10000"/>
            </a:schemeClr>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90000"/>
              <a:lumOff val="10000"/>
            </a:schemeClr>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90000"/>
              <a:lumOff val="10000"/>
            </a:schemeClr>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ggim-exercise.github.io/inventor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hyperlink" Target="https://ggim.un.org/UNGGIM-wg5/"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mailto:halemayehu@mofed.gov.et"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E4E0"/>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3A5E78-BF26-49AC-F2BE-E77F4B8F14C7}"/>
              </a:ext>
            </a:extLst>
          </p:cNvPr>
          <p:cNvSpPr>
            <a:spLocks noGrp="1"/>
          </p:cNvSpPr>
          <p:nvPr>
            <p:ph type="ctrTitle"/>
          </p:nvPr>
        </p:nvSpPr>
        <p:spPr/>
        <p:txBody>
          <a:bodyPr/>
          <a:lstStyle/>
          <a:p>
            <a:r>
              <a:rPr lang="en-US" dirty="0">
                <a:latin typeface="Roboto"/>
                <a:ea typeface="Roboto"/>
                <a:cs typeface="Roboto"/>
              </a:rPr>
              <a:t>Day 3</a:t>
            </a:r>
            <a:endParaRPr lang="en-US" dirty="0"/>
          </a:p>
        </p:txBody>
      </p:sp>
      <p:sp>
        <p:nvSpPr>
          <p:cNvPr id="7" name="Subtitle 6">
            <a:extLst>
              <a:ext uri="{FF2B5EF4-FFF2-40B4-BE49-F238E27FC236}">
                <a16:creationId xmlns:a16="http://schemas.microsoft.com/office/drawing/2014/main" id="{E554EAB0-AE0A-895D-E5F8-448B251EB86C}"/>
              </a:ext>
            </a:extLst>
          </p:cNvPr>
          <p:cNvSpPr>
            <a:spLocks noGrp="1"/>
          </p:cNvSpPr>
          <p:nvPr>
            <p:ph type="subTitle" idx="1"/>
          </p:nvPr>
        </p:nvSpPr>
        <p:spPr/>
        <p:txBody>
          <a:bodyPr vert="horz" lIns="91440" tIns="45720" rIns="91440" bIns="45720" rtlCol="0" anchor="t">
            <a:normAutofit/>
          </a:bodyPr>
          <a:lstStyle/>
          <a:p>
            <a:r>
              <a:rPr lang="en-US" dirty="0">
                <a:latin typeface="Roboto"/>
                <a:ea typeface="Roboto"/>
                <a:cs typeface="Roboto"/>
              </a:rPr>
              <a:t>30 October 2024</a:t>
            </a:r>
          </a:p>
        </p:txBody>
      </p:sp>
    </p:spTree>
    <p:extLst>
      <p:ext uri="{BB962C8B-B14F-4D97-AF65-F5344CB8AC3E}">
        <p14:creationId xmlns:p14="http://schemas.microsoft.com/office/powerpoint/2010/main" val="550715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C8C66C-F525-620C-F981-2716F162EE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894" y="2684430"/>
            <a:ext cx="11746843" cy="3435815"/>
          </a:xfrm>
          <a:prstGeom prst="rect">
            <a:avLst/>
          </a:prstGeom>
          <a:noFill/>
          <a:ln>
            <a:noFill/>
          </a:ln>
          <a:effectLst/>
        </p:spPr>
      </p:pic>
      <p:sp>
        <p:nvSpPr>
          <p:cNvPr id="3" name="Content Placeholder 3">
            <a:extLst>
              <a:ext uri="{FF2B5EF4-FFF2-40B4-BE49-F238E27FC236}">
                <a16:creationId xmlns:a16="http://schemas.microsoft.com/office/drawing/2014/main" id="{8DC68A82-D25A-813F-CB25-3C68B8D28291}"/>
              </a:ext>
            </a:extLst>
          </p:cNvPr>
          <p:cNvSpPr txBox="1">
            <a:spLocks/>
          </p:cNvSpPr>
          <p:nvPr/>
        </p:nvSpPr>
        <p:spPr>
          <a:xfrm>
            <a:off x="654012" y="1039943"/>
            <a:ext cx="10883975" cy="12252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90000"/>
                    <a:lumOff val="10000"/>
                  </a:schemeClr>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90000"/>
                    <a:lumOff val="10000"/>
                  </a:schemeClr>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71705F">
                    <a:lumMod val="50000"/>
                  </a:srgbClr>
                </a:solidFill>
                <a:effectLst/>
                <a:uLnTx/>
                <a:uFillTx/>
                <a:latin typeface="Times New Roman" panose="02020603050405020304" pitchFamily="18" charset="0"/>
                <a:cs typeface="Times New Roman" panose="02020603050405020304" pitchFamily="18" charset="0"/>
              </a:rPr>
              <a:t>The table below highlights how disaster-related statistics can support Disaster Response and decision-making.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172D36"/>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03615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9EC2B-BE32-BC38-CF32-19D19E5B90D7}"/>
              </a:ext>
            </a:extLst>
          </p:cNvPr>
          <p:cNvSpPr>
            <a:spLocks noGrp="1"/>
          </p:cNvSpPr>
          <p:nvPr>
            <p:ph type="title"/>
          </p:nvPr>
        </p:nvSpPr>
        <p:spPr>
          <a:xfrm>
            <a:off x="838200" y="946946"/>
            <a:ext cx="10515600" cy="1138597"/>
          </a:xfrm>
        </p:spPr>
        <p:txBody>
          <a:bodyPr>
            <a:normAutofit fontScale="90000"/>
          </a:bodyPr>
          <a:lstStyle/>
          <a:p>
            <a:r>
              <a:rPr lang="en-US" b="1" dirty="0"/>
              <a:t>New Task Groups of UN-GGIM WG Disasters</a:t>
            </a:r>
          </a:p>
        </p:txBody>
      </p:sp>
      <p:graphicFrame>
        <p:nvGraphicFramePr>
          <p:cNvPr id="4" name="Content Placeholder 3">
            <a:extLst>
              <a:ext uri="{FF2B5EF4-FFF2-40B4-BE49-F238E27FC236}">
                <a16:creationId xmlns:a16="http://schemas.microsoft.com/office/drawing/2014/main" id="{EA87255C-EC45-0F4C-3086-92CF90B58E3F}"/>
              </a:ext>
            </a:extLst>
          </p:cNvPr>
          <p:cNvGraphicFramePr>
            <a:graphicFrameLocks noGrp="1"/>
          </p:cNvGraphicFramePr>
          <p:nvPr>
            <p:ph idx="1"/>
          </p:nvPr>
        </p:nvGraphicFramePr>
        <p:xfrm>
          <a:off x="-263236" y="301338"/>
          <a:ext cx="12863945" cy="7678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5225537"/>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34D2-0386-206B-DB84-E34DA4B72F47}"/>
              </a:ext>
            </a:extLst>
          </p:cNvPr>
          <p:cNvSpPr>
            <a:spLocks noGrp="1"/>
          </p:cNvSpPr>
          <p:nvPr>
            <p:ph type="title"/>
          </p:nvPr>
        </p:nvSpPr>
        <p:spPr>
          <a:xfrm>
            <a:off x="368735" y="526211"/>
            <a:ext cx="5131520" cy="1191753"/>
          </a:xfrm>
        </p:spPr>
        <p:txBody>
          <a:bodyPr>
            <a:normAutofit fontScale="90000"/>
          </a:bodyPr>
          <a:lstStyle/>
          <a:p>
            <a:pPr algn="ctr"/>
            <a:r>
              <a:rPr lang="en-GB" sz="3200" b="1" dirty="0">
                <a:effectLst/>
                <a:latin typeface="Times New Roman" panose="02020603050405020304" pitchFamily="18" charset="0"/>
                <a:ea typeface="Times New Roman" panose="02020603050405020304" pitchFamily="18" charset="0"/>
                <a:cs typeface="Times New Roman" panose="02020603050405020304" pitchFamily="18" charset="0"/>
              </a:rPr>
              <a:t>Task Group  </a:t>
            </a:r>
            <a:r>
              <a:rPr lang="en-GB" sz="3100" b="1" dirty="0">
                <a:latin typeface="Times New Roman" panose="02020603050405020304" pitchFamily="18" charset="0"/>
                <a:ea typeface="Times New Roman" panose="02020603050405020304" pitchFamily="18" charset="0"/>
                <a:cs typeface="Times New Roman" panose="02020603050405020304" pitchFamily="18" charset="0"/>
              </a:rPr>
              <a:t>A - </a:t>
            </a:r>
            <a:r>
              <a:rPr lang="en-US" sz="3100" b="1" dirty="0">
                <a:latin typeface="Times New Roman" panose="02020603050405020304" pitchFamily="18" charset="0"/>
                <a:ea typeface="Times New Roman" panose="02020603050405020304" pitchFamily="18" charset="0"/>
                <a:cs typeface="Times New Roman" panose="02020603050405020304" pitchFamily="18" charset="0"/>
              </a:rPr>
              <a:t>Geospatial data in support of DRR</a:t>
            </a:r>
            <a:br>
              <a:rPr lang="en-US" sz="3200" b="1" dirty="0">
                <a:latin typeface="Times New Roman" panose="02020603050405020304" pitchFamily="18" charset="0"/>
                <a:ea typeface="Times New Roman" panose="02020603050405020304" pitchFamily="18" charset="0"/>
                <a:cs typeface="Times New Roman" panose="02020603050405020304" pitchFamily="18" charset="0"/>
              </a:rPr>
            </a:br>
            <a:endParaRPr lang="en-US" sz="3200" dirty="0"/>
          </a:p>
        </p:txBody>
      </p:sp>
      <p:sp>
        <p:nvSpPr>
          <p:cNvPr id="7" name="Text Box 2">
            <a:extLst>
              <a:ext uri="{FF2B5EF4-FFF2-40B4-BE49-F238E27FC236}">
                <a16:creationId xmlns:a16="http://schemas.microsoft.com/office/drawing/2014/main" id="{25ABE880-4825-20A6-8D10-AC0F59777902}"/>
              </a:ext>
            </a:extLst>
          </p:cNvPr>
          <p:cNvSpPr txBox="1">
            <a:spLocks noGrp="1" noChangeArrowheads="1"/>
          </p:cNvSpPr>
          <p:nvPr>
            <p:ph sz="half" idx="2"/>
          </p:nvPr>
        </p:nvSpPr>
        <p:spPr bwMode="auto">
          <a:xfrm>
            <a:off x="368734" y="1385166"/>
            <a:ext cx="4660467" cy="4946622"/>
          </a:xfrm>
          <a:prstGeom prst="rect">
            <a:avLst/>
          </a:prstGeom>
          <a:solidFill>
            <a:srgbClr val="FFFFFF"/>
          </a:solidFill>
          <a:ln w="9525">
            <a:solidFill>
              <a:srgbClr val="000000"/>
            </a:solidFill>
            <a:miter lim="800000"/>
          </a:ln>
        </p:spPr>
        <p:txBody>
          <a:bodyPr rot="0" vert="horz" wrap="square" lIns="91440" tIns="45720" rIns="91440" bIns="45720" anchor="t" anchorCtr="0">
            <a:noAutofit/>
          </a:bodyPr>
          <a:lstStyle/>
          <a:p>
            <a:pPr>
              <a:spcBef>
                <a:spcPts val="0"/>
              </a:spcBef>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Objectives </a:t>
            </a:r>
            <a:br>
              <a:rPr lang="en-US"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Provide a platform for communication and exchange on quality geospatial data</a:t>
            </a:r>
            <a:r>
              <a:rPr lang="en-GB" sz="1800" dirty="0">
                <a:effectLst/>
                <a:latin typeface="Times New Roman" panose="02020603050405020304" pitchFamily="18" charset="0"/>
                <a:ea typeface="STFangsong" panose="02010600040101010101" pitchFamily="2" charset="-122"/>
                <a:cs typeface="Times New Roman" panose="02020603050405020304" pitchFamily="18" charset="0"/>
              </a:rPr>
              <a:t> acquisition, processing and exploitation services and the reduction of problems related to data security.</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GB" sz="1800" dirty="0">
                <a:effectLst/>
                <a:latin typeface="Times New Roman" panose="02020603050405020304" pitchFamily="18" charset="0"/>
                <a:ea typeface="STFangsong" panose="02010600040101010101" pitchFamily="2" charset="-122"/>
                <a:cs typeface="Times New Roman" panose="02020603050405020304" pitchFamily="18" charset="0"/>
              </a:rPr>
              <a:t> </a:t>
            </a:r>
            <a:endParaRPr lang="en-US" sz="1800" dirty="0">
              <a:latin typeface="Times New Roman" panose="02020603050405020304" pitchFamily="18" charset="0"/>
              <a:ea typeface="STFangsong" panose="02010600040101010101" pitchFamily="2" charset="-122"/>
            </a:endParaRPr>
          </a:p>
          <a:p>
            <a:pPr marL="228600" marR="0" indent="-228600">
              <a:spcBef>
                <a:spcPts val="0"/>
              </a:spcBef>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Promote the capabilities of geospatial data in decision making support across all phases of disaster risk management including disaster monitoring and warning, disaster analysis, emergency response, loss assessment and post disaster recovery planning etc.</a:t>
            </a:r>
            <a:endParaRPr lang="en-US" sz="18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a:spcBef>
                <a:spcPts val="0"/>
              </a:spcBef>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Encourage collaboration in technology research and training for emergency data acquisition, rapid map creation and intelligent geoinformation services etc.</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10" name="Text Box 2">
            <a:extLst>
              <a:ext uri="{FF2B5EF4-FFF2-40B4-BE49-F238E27FC236}">
                <a16:creationId xmlns:a16="http://schemas.microsoft.com/office/drawing/2014/main" id="{74305FB5-D89A-FBE0-DC51-9DDC68A4AB64}"/>
              </a:ext>
            </a:extLst>
          </p:cNvPr>
          <p:cNvSpPr txBox="1">
            <a:spLocks noChangeArrowheads="1"/>
          </p:cNvSpPr>
          <p:nvPr/>
        </p:nvSpPr>
        <p:spPr bwMode="auto">
          <a:xfrm>
            <a:off x="5961711" y="1440584"/>
            <a:ext cx="5288179" cy="4946622"/>
          </a:xfrm>
          <a:prstGeom prst="rect">
            <a:avLst/>
          </a:prstGeom>
          <a:solidFill>
            <a:srgbClr val="FFFFFF"/>
          </a:solidFill>
          <a:ln w="9525">
            <a:solidFill>
              <a:srgbClr val="000000"/>
            </a:solidFill>
            <a:miter lim="800000"/>
            <a:headEnd/>
            <a:tailEnd/>
          </a:ln>
        </p:spPr>
        <p:txBody>
          <a:bodyPr rot="0" vert="horz" wrap="square" lIns="91440" tIns="45720" rIns="91440" bIns="4572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2">
                    <a:lumMod val="90000"/>
                    <a:lumOff val="10000"/>
                  </a:schemeClr>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lumMod val="90000"/>
                    <a:lumOff val="10000"/>
                  </a:schemeClr>
                </a:solidFill>
                <a:latin typeface="Roboto" panose="02000000000000000000" pitchFamily="2" charset="0"/>
                <a:ea typeface="Roboto" panose="02000000000000000000" pitchFamily="2" charset="0"/>
                <a:cs typeface="Roboto" panose="02000000000000000000"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28600" marR="0" lvl="0" indent="-171450" algn="l" defTabSz="914400" rtl="0" eaLnBrk="1" fontAlgn="auto" latinLnBrk="0" hangingPunct="1">
              <a:lnSpc>
                <a:spcPct val="90000"/>
              </a:lnSpc>
              <a:spcBef>
                <a:spcPts val="0"/>
              </a:spcBef>
              <a:spcAft>
                <a:spcPts val="8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71705F">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Objectives</a:t>
            </a:r>
            <a:endParaRPr kumimoji="0" lang="en-US" sz="2000" b="1" i="0" u="none" strike="noStrike" kern="1200" cap="none" spc="0" normalizeH="0" baseline="0" noProof="0" dirty="0">
              <a:ln>
                <a:noFill/>
              </a:ln>
              <a:solidFill>
                <a:srgbClr val="71705F">
                  <a:lumMod val="50000"/>
                </a:srgbClr>
              </a:solidFill>
              <a:effectLst/>
              <a:uLnTx/>
              <a:uFillTx/>
              <a:latin typeface="Roboto" panose="02000000000000000000" pitchFamily="2" charset="0"/>
            </a:endParaRPr>
          </a:p>
          <a:p>
            <a:pPr marL="228600" marR="0" lvl="0" indent="-171450" algn="l" defTabSz="914400" rtl="0" eaLnBrk="1" fontAlgn="auto" latinLnBrk="0" hangingPunct="1">
              <a:lnSpc>
                <a:spcPct val="90000"/>
              </a:lnSpc>
              <a:spcBef>
                <a:spcPts val="0"/>
              </a:spcBef>
              <a:spcAft>
                <a:spcPts val="80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71705F">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Facilitate and promote capacity development initiatives that build the capacity of member states to improve the availability, accessibility, and timeliness of good quality geospatial information for disaster risk management.  </a:t>
            </a:r>
            <a:endParaRPr kumimoji="0" lang="en-US" sz="2000" b="0" i="0" u="none" strike="noStrike" kern="1200" cap="none" spc="0" normalizeH="0" baseline="0" noProof="0" dirty="0">
              <a:ln>
                <a:noFill/>
              </a:ln>
              <a:solidFill>
                <a:srgbClr val="71705F">
                  <a:lumMod val="50000"/>
                </a:srgbClr>
              </a:solidFill>
              <a:effectLst/>
              <a:uLnTx/>
              <a:uFillTx/>
              <a:latin typeface="Times New Roman" panose="02020603050405020304" pitchFamily="18" charset="0"/>
              <a:ea typeface="Times New Roman" panose="02020603050405020304" pitchFamily="18" charset="0"/>
            </a:endParaRPr>
          </a:p>
          <a:p>
            <a:pPr marL="5715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71705F">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000" b="0" i="0" u="none" strike="noStrike" kern="1200" cap="none" spc="0" normalizeH="0" baseline="0" noProof="0" dirty="0">
              <a:ln>
                <a:noFill/>
              </a:ln>
              <a:solidFill>
                <a:srgbClr val="71705F">
                  <a:lumMod val="50000"/>
                </a:srgbClr>
              </a:solidFill>
              <a:effectLst/>
              <a:uLnTx/>
              <a:uFillTx/>
              <a:latin typeface="Times New Roman" panose="02020603050405020304" pitchFamily="18" charset="0"/>
              <a:ea typeface="Times New Roman" panose="02020603050405020304" pitchFamily="18" charset="0"/>
            </a:endParaRPr>
          </a:p>
          <a:p>
            <a:pPr marL="22860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71705F">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Initiate and support activities that foster greater communication and awareness of the work executed by the UN-GGIM Working Group on Geospatial Information and Services for Disasters. </a:t>
            </a:r>
            <a:endParaRPr kumimoji="0" lang="en-US" sz="2000" b="0" i="0" u="none" strike="noStrike" kern="1200" cap="none" spc="0" normalizeH="0" baseline="0" noProof="0" dirty="0">
              <a:ln>
                <a:noFill/>
              </a:ln>
              <a:solidFill>
                <a:srgbClr val="71705F">
                  <a:lumMod val="50000"/>
                </a:srgbClr>
              </a:solidFill>
              <a:effectLst/>
              <a:uLnTx/>
              <a:uFillTx/>
              <a:latin typeface="Times New Roman" panose="02020603050405020304" pitchFamily="18" charset="0"/>
              <a:ea typeface="Times New Roman" panose="02020603050405020304" pitchFamily="18" charset="0"/>
            </a:endParaRPr>
          </a:p>
          <a:p>
            <a:pPr marL="22860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71705F">
                  <a:lumMod val="50000"/>
                </a:srgbClr>
              </a:solidFill>
              <a:effectLst/>
              <a:uLnTx/>
              <a:uFillTx/>
              <a:latin typeface="Times New Roman" panose="02020603050405020304" pitchFamily="18" charset="0"/>
              <a:ea typeface="Times New Roman" panose="02020603050405020304" pitchFamily="18" charset="0"/>
            </a:endParaRPr>
          </a:p>
          <a:p>
            <a:pPr marL="22860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71705F">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Initiate and support activities that foster greater awareness of DRR related organizations, geospatial information and services platforms.</a:t>
            </a:r>
            <a:endParaRPr kumimoji="0" lang="en-US" sz="2000" b="0" i="0" u="none" strike="noStrike" kern="1200" cap="none" spc="0" normalizeH="0" baseline="0" noProof="0" dirty="0">
              <a:ln>
                <a:noFill/>
              </a:ln>
              <a:solidFill>
                <a:srgbClr val="71705F">
                  <a:lumMod val="50000"/>
                </a:srgbClr>
              </a:solidFill>
              <a:effectLst/>
              <a:uLnTx/>
              <a:uFillTx/>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043FCAE7-9432-C06A-BEC5-9FC229ED8A9A}"/>
              </a:ext>
            </a:extLst>
          </p:cNvPr>
          <p:cNvSpPr txBox="1"/>
          <p:nvPr/>
        </p:nvSpPr>
        <p:spPr>
          <a:xfrm>
            <a:off x="5864730" y="526211"/>
            <a:ext cx="595853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72D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Task Group B - </a:t>
            </a:r>
            <a:r>
              <a:rPr kumimoji="0" lang="en-US" sz="2400" b="1" i="0" u="none" strike="noStrike" kern="1200" cap="none" spc="0" normalizeH="0" baseline="0" noProof="0" dirty="0">
                <a:ln>
                  <a:noFill/>
                </a:ln>
                <a:solidFill>
                  <a:srgbClr val="172D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Capacity development and awareness raising</a:t>
            </a:r>
          </a:p>
        </p:txBody>
      </p:sp>
    </p:spTree>
    <p:extLst>
      <p:ext uri="{BB962C8B-B14F-4D97-AF65-F5344CB8AC3E}">
        <p14:creationId xmlns:p14="http://schemas.microsoft.com/office/powerpoint/2010/main" val="36383468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73C23-3A31-D5E8-6271-C880C9199B67}"/>
              </a:ext>
            </a:extLst>
          </p:cNvPr>
          <p:cNvSpPr>
            <a:spLocks noGrp="1"/>
          </p:cNvSpPr>
          <p:nvPr>
            <p:ph type="title"/>
          </p:nvPr>
        </p:nvSpPr>
        <p:spPr>
          <a:xfrm>
            <a:off x="263237" y="797462"/>
            <a:ext cx="11263746" cy="706713"/>
          </a:xfrm>
        </p:spPr>
        <p:txBody>
          <a:bodyPr>
            <a:normAutofit fontScale="90000"/>
          </a:bodyPr>
          <a:lstStyle/>
          <a:p>
            <a:pPr algn="ctr"/>
            <a:r>
              <a:rPr lang="en-GB" sz="3100" b="1" dirty="0">
                <a:effectLst/>
                <a:latin typeface="Times New Roman" panose="02020603050405020304" pitchFamily="18" charset="0"/>
                <a:ea typeface="Times New Roman" panose="02020603050405020304" pitchFamily="18" charset="0"/>
                <a:cs typeface="Times New Roman" panose="02020603050405020304" pitchFamily="18" charset="0"/>
              </a:rPr>
              <a:t>Task Group C </a:t>
            </a:r>
            <a:r>
              <a:rPr lang="en-GB"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a:effectLst/>
                <a:latin typeface="Times New Roman" panose="02020603050405020304" pitchFamily="18" charset="0"/>
                <a:ea typeface="Times New Roman" panose="02020603050405020304" pitchFamily="18" charset="0"/>
                <a:cs typeface="Times New Roman" panose="02020603050405020304" pitchFamily="18" charset="0"/>
              </a:rPr>
              <a:t>Implementation of Strategic Framework Disasters and Alignment with Sendai Framework</a:t>
            </a:r>
            <a:b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
        <p:nvSpPr>
          <p:cNvPr id="9" name="Text Box 7">
            <a:extLst>
              <a:ext uri="{FF2B5EF4-FFF2-40B4-BE49-F238E27FC236}">
                <a16:creationId xmlns:a16="http://schemas.microsoft.com/office/drawing/2014/main" id="{E48A4A1D-187B-95FC-1337-DC45E5C6149F}"/>
              </a:ext>
            </a:extLst>
          </p:cNvPr>
          <p:cNvSpPr txBox="1">
            <a:spLocks noGrp="1" noChangeArrowheads="1"/>
          </p:cNvSpPr>
          <p:nvPr>
            <p:ph sz="half" idx="2"/>
          </p:nvPr>
        </p:nvSpPr>
        <p:spPr bwMode="auto">
          <a:xfrm>
            <a:off x="443346" y="1413164"/>
            <a:ext cx="7517680" cy="544483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ts val="1300"/>
              </a:lnSpc>
              <a:spcBef>
                <a:spcPts val="0"/>
              </a:spcBef>
              <a:spcAft>
                <a:spcPts val="0"/>
              </a:spcAft>
            </a:pPr>
            <a:endParaRPr lang="en-US" dirty="0">
              <a:effectLst/>
              <a:latin typeface="Times New Roman" panose="02020603050405020304" pitchFamily="18" charset="0"/>
              <a:ea typeface="Times New Roman" panose="02020603050405020304" pitchFamily="18" charset="0"/>
            </a:endParaRPr>
          </a:p>
          <a:p>
            <a:pPr marL="228600" marR="0" indent="-171450">
              <a:spcBef>
                <a:spcPts val="0"/>
              </a:spcBef>
              <a:spcAft>
                <a:spcPts val="800"/>
              </a:spcAft>
            </a:pPr>
            <a:r>
              <a:rPr lang="en-GB" sz="2000" b="1" dirty="0">
                <a:effectLst/>
                <a:latin typeface="Times New Roman" panose="02020603050405020304" pitchFamily="18" charset="0"/>
                <a:ea typeface="Times New Roman" panose="02020603050405020304" pitchFamily="18" charset="0"/>
                <a:cs typeface="Times New Roman" panose="02020603050405020304" pitchFamily="18" charset="0"/>
              </a:rPr>
              <a:t>Objectives </a:t>
            </a:r>
          </a:p>
          <a:p>
            <a:pPr marL="228600" marR="0" indent="-171450">
              <a:spcBef>
                <a:spcPts val="0"/>
              </a:spcBef>
              <a:spcAft>
                <a:spcPts val="800"/>
              </a:spcAft>
            </a:pPr>
            <a:r>
              <a:rPr lang="en-GB" sz="2000" dirty="0">
                <a:effectLst/>
                <a:latin typeface="Times New Roman" panose="02020603050405020304" pitchFamily="18" charset="0"/>
                <a:ea typeface="Times New Roman" panose="02020603050405020304" pitchFamily="18" charset="0"/>
              </a:rPr>
              <a:t>Map the contributions of geospatial tools &amp; services, including policy as defined by the nine IGIF strategic pathways towards progressing the Sendai framework across key sectors and at different geographical levels </a:t>
            </a:r>
            <a:endParaRPr lang="en-US" sz="2000" dirty="0">
              <a:effectLst/>
              <a:latin typeface="Times New Roman" panose="02020603050405020304" pitchFamily="18" charset="0"/>
              <a:ea typeface="Times New Roman" panose="02020603050405020304" pitchFamily="18" charset="0"/>
            </a:endParaRPr>
          </a:p>
          <a:p>
            <a:pPr marL="1143000" marR="0" lvl="2" indent="-228600">
              <a:lnSpc>
                <a:spcPct val="100000"/>
              </a:lnSpc>
              <a:spcBef>
                <a:spcPts val="0"/>
              </a:spcBef>
              <a:spcAft>
                <a:spcPts val="0"/>
              </a:spcAft>
              <a:buFont typeface="+mj-lt"/>
              <a:buAutoNum type="alphaLcPeriod"/>
            </a:pPr>
            <a:r>
              <a:rPr lang="en-GB" dirty="0">
                <a:effectLst/>
                <a:latin typeface="Times New Roman" panose="02020603050405020304" pitchFamily="18" charset="0"/>
                <a:ea typeface="Times New Roman" panose="02020603050405020304" pitchFamily="18" charset="0"/>
              </a:rPr>
              <a:t>A mapping of geospatial issues, data and services as laid out in the IGIF against the text of the Sendai Framework</a:t>
            </a:r>
          </a:p>
          <a:p>
            <a:pPr marL="1143000" marR="0" lvl="2" indent="-228600">
              <a:lnSpc>
                <a:spcPct val="100000"/>
              </a:lnSpc>
              <a:spcBef>
                <a:spcPts val="0"/>
              </a:spcBef>
              <a:spcAft>
                <a:spcPts val="0"/>
              </a:spcAft>
              <a:buFont typeface="+mj-lt"/>
              <a:buAutoNum type="alphaLcPeriod"/>
            </a:pPr>
            <a:r>
              <a:rPr lang="en-GB" dirty="0">
                <a:effectLst/>
                <a:latin typeface="Times New Roman" panose="02020603050405020304" pitchFamily="18" charset="0"/>
                <a:ea typeface="Times New Roman" panose="02020603050405020304" pitchFamily="18" charset="0"/>
              </a:rPr>
              <a:t> Develop evidence or policy advice on conducting return on investment (ROI) analysis of use of geospatial (and counterfactuals) </a:t>
            </a:r>
            <a:endParaRPr lang="en-US" dirty="0">
              <a:effectLst/>
              <a:latin typeface="Times New Roman" panose="02020603050405020304" pitchFamily="18" charset="0"/>
              <a:ea typeface="Times New Roman" panose="02020603050405020304" pitchFamily="18" charset="0"/>
            </a:endParaRPr>
          </a:p>
          <a:p>
            <a:pPr marL="1143000" marR="0" lvl="2" indent="-228600">
              <a:lnSpc>
                <a:spcPct val="100000"/>
              </a:lnSpc>
              <a:spcBef>
                <a:spcPts val="0"/>
              </a:spcBef>
              <a:spcAft>
                <a:spcPts val="0"/>
              </a:spcAft>
              <a:buFont typeface="+mj-lt"/>
              <a:buAutoNum type="alphaLcPeriod"/>
            </a:pPr>
            <a:r>
              <a:rPr lang="en-GB" dirty="0">
                <a:effectLst/>
                <a:latin typeface="Times New Roman" panose="02020603050405020304" pitchFamily="18" charset="0"/>
                <a:ea typeface="Times New Roman" panose="02020603050405020304" pitchFamily="18" charset="0"/>
              </a:rPr>
              <a:t>Selective case studies of good practice at different scales, for different elements of the Sendai Framework and DRR cycle </a:t>
            </a:r>
            <a:endParaRPr lang="en-US" dirty="0">
              <a:effectLst/>
              <a:latin typeface="Times New Roman" panose="02020603050405020304" pitchFamily="18" charset="0"/>
              <a:ea typeface="Times New Roman" panose="02020603050405020304" pitchFamily="18" charset="0"/>
            </a:endParaRPr>
          </a:p>
          <a:p>
            <a:pPr marL="1143000" marR="0" lvl="2" indent="-228600">
              <a:lnSpc>
                <a:spcPct val="100000"/>
              </a:lnSpc>
              <a:spcBef>
                <a:spcPts val="0"/>
              </a:spcBef>
              <a:spcAft>
                <a:spcPts val="0"/>
              </a:spcAft>
              <a:buFont typeface="+mj-lt"/>
              <a:buAutoNum type="alphaLcPeriod"/>
            </a:pPr>
            <a:r>
              <a:rPr lang="en-GB" dirty="0">
                <a:effectLst/>
                <a:latin typeface="Times New Roman" panose="02020603050405020304" pitchFamily="18" charset="0"/>
                <a:ea typeface="Times New Roman" panose="02020603050405020304" pitchFamily="18" charset="0"/>
              </a:rPr>
              <a:t>Identification of policy gaps, and where potential for innovative application of geospatial data and services </a:t>
            </a:r>
            <a:endParaRPr lang="en-US" dirty="0">
              <a:effectLst/>
              <a:latin typeface="Times New Roman" panose="02020603050405020304" pitchFamily="18" charset="0"/>
              <a:ea typeface="Times New Roman" panose="02020603050405020304" pitchFamily="18" charset="0"/>
            </a:endParaRPr>
          </a:p>
          <a:p>
            <a:pPr marL="228600" marR="0" indent="-171450">
              <a:lnSpc>
                <a:spcPct val="100000"/>
              </a:lnSpc>
              <a:spcBef>
                <a:spcPts val="0"/>
              </a:spcBef>
              <a:spcAft>
                <a:spcPts val="0"/>
              </a:spcAft>
            </a:pPr>
            <a:r>
              <a:rPr lang="en-GB" sz="2000" dirty="0">
                <a:effectLst/>
                <a:latin typeface="Times New Roman" panose="02020603050405020304" pitchFamily="18" charset="0"/>
                <a:ea typeface="Times New Roman" panose="02020603050405020304" pitchFamily="18" charset="0"/>
              </a:rPr>
              <a:t>Comparison of this outcome with the UNGGIM Strategic Framework For Disasters</a:t>
            </a:r>
            <a:endParaRPr lang="en-US" sz="20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D9210B65-7955-DB90-E37B-EA415C9C605E}"/>
              </a:ext>
            </a:extLst>
          </p:cNvPr>
          <p:cNvPicPr>
            <a:picLocks noChangeAspect="1"/>
          </p:cNvPicPr>
          <p:nvPr/>
        </p:nvPicPr>
        <p:blipFill>
          <a:blip r:embed="rId2"/>
          <a:stretch>
            <a:fillRect/>
          </a:stretch>
        </p:blipFill>
        <p:spPr>
          <a:xfrm>
            <a:off x="8106140" y="1967345"/>
            <a:ext cx="3823216" cy="4518496"/>
          </a:xfrm>
          <a:prstGeom prst="rect">
            <a:avLst/>
          </a:prstGeom>
          <a:ln w="12700">
            <a:solidFill>
              <a:schemeClr val="tx1"/>
            </a:solidFill>
          </a:ln>
        </p:spPr>
      </p:pic>
    </p:spTree>
    <p:extLst>
      <p:ext uri="{BB962C8B-B14F-4D97-AF65-F5344CB8AC3E}">
        <p14:creationId xmlns:p14="http://schemas.microsoft.com/office/powerpoint/2010/main" val="2726025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0F2C7-057D-C3C1-21B9-F8BF88D2FE4B}"/>
              </a:ext>
            </a:extLst>
          </p:cNvPr>
          <p:cNvSpPr>
            <a:spLocks noGrp="1"/>
          </p:cNvSpPr>
          <p:nvPr>
            <p:ph type="title"/>
          </p:nvPr>
        </p:nvSpPr>
        <p:spPr>
          <a:xfrm>
            <a:off x="137659" y="645609"/>
            <a:ext cx="11916682" cy="1138597"/>
          </a:xfrm>
        </p:spPr>
        <p:txBody>
          <a:bodyPr>
            <a:normAutofit/>
          </a:bodyPr>
          <a:lstStyle/>
          <a:p>
            <a:r>
              <a:rPr lang="en-US" sz="3600" b="1" kern="0" dirty="0">
                <a:effectLst/>
                <a:latin typeface="Aptos" panose="020B0004020202020204" pitchFamily="34" charset="0"/>
                <a:ea typeface="Times New Roman" panose="02020603050405020304" pitchFamily="18" charset="0"/>
                <a:cs typeface="Aptos" panose="020B0004020202020204" pitchFamily="34" charset="0"/>
              </a:rPr>
              <a:t>Establishment of data repositories:</a:t>
            </a:r>
            <a:br>
              <a:rPr lang="en-US" sz="3600" b="1" kern="0" dirty="0">
                <a:effectLst/>
                <a:latin typeface="Aptos" panose="020B0004020202020204" pitchFamily="34" charset="0"/>
                <a:ea typeface="Times New Roman" panose="02020603050405020304" pitchFamily="18" charset="0"/>
                <a:cs typeface="Aptos" panose="020B0004020202020204" pitchFamily="34" charset="0"/>
              </a:rPr>
            </a:br>
            <a:r>
              <a:rPr lang="en-US" sz="3600" b="1" kern="0" dirty="0">
                <a:effectLst/>
                <a:latin typeface="Aptos" panose="020B0004020202020204" pitchFamily="34" charset="0"/>
                <a:ea typeface="Times New Roman" panose="02020603050405020304" pitchFamily="18" charset="0"/>
                <a:cs typeface="Aptos" panose="020B0004020202020204" pitchFamily="34" charset="0"/>
              </a:rPr>
              <a:t>UN-GGIM </a:t>
            </a:r>
            <a:r>
              <a:rPr lang="en-US" sz="3600" b="1" kern="0" dirty="0">
                <a:latin typeface="Aptos" panose="020B0004020202020204" pitchFamily="34" charset="0"/>
                <a:ea typeface="Times New Roman" panose="02020603050405020304" pitchFamily="18" charset="0"/>
                <a:cs typeface="Aptos" panose="020B0004020202020204" pitchFamily="34" charset="0"/>
              </a:rPr>
              <a:t>DRR I</a:t>
            </a:r>
            <a:r>
              <a:rPr lang="en-US" sz="3600" b="1" kern="0" dirty="0">
                <a:effectLst/>
                <a:latin typeface="Aptos" panose="020B0004020202020204" pitchFamily="34" charset="0"/>
                <a:ea typeface="Times New Roman" panose="02020603050405020304" pitchFamily="18" charset="0"/>
                <a:cs typeface="Aptos" panose="020B0004020202020204" pitchFamily="34" charset="0"/>
              </a:rPr>
              <a:t>nventory Hub </a:t>
            </a:r>
            <a:endParaRPr lang="en-US" sz="3600" b="1" dirty="0"/>
          </a:p>
        </p:txBody>
      </p:sp>
      <p:pic>
        <p:nvPicPr>
          <p:cNvPr id="4" name="Picture 3">
            <a:extLst>
              <a:ext uri="{FF2B5EF4-FFF2-40B4-BE49-F238E27FC236}">
                <a16:creationId xmlns:a16="http://schemas.microsoft.com/office/drawing/2014/main" id="{68203E04-3D42-6EF9-78D3-888D63D6B3BD}"/>
              </a:ext>
            </a:extLst>
          </p:cNvPr>
          <p:cNvPicPr>
            <a:picLocks noChangeAspect="1"/>
          </p:cNvPicPr>
          <p:nvPr/>
        </p:nvPicPr>
        <p:blipFill>
          <a:blip r:embed="rId3"/>
          <a:stretch>
            <a:fillRect/>
          </a:stretch>
        </p:blipFill>
        <p:spPr>
          <a:xfrm>
            <a:off x="137659" y="2002415"/>
            <a:ext cx="7683211" cy="3629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1247145" y="5797825"/>
            <a:ext cx="5399555" cy="461665"/>
          </a:xfrm>
          <a:prstGeom prst="rect">
            <a:avLst/>
          </a:prstGeom>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172D36"/>
                </a:solidFill>
                <a:effectLst/>
                <a:uLnTx/>
                <a:uFillTx/>
                <a:latin typeface="Calibri" panose="020F0502020204030204"/>
                <a:ea typeface="+mn-ea"/>
                <a:cs typeface="+mn-cs"/>
                <a:hlinkClick r:id="rId4"/>
              </a:rPr>
              <a:t>https://ggim-exercise.github.io/inventory</a:t>
            </a:r>
            <a:r>
              <a:rPr kumimoji="0" lang="en-US" sz="2400" b="0" i="1" u="none" strike="noStrike" kern="1200" cap="none" spc="0" normalizeH="0" baseline="0" noProof="0" dirty="0">
                <a:ln>
                  <a:noFill/>
                </a:ln>
                <a:solidFill>
                  <a:srgbClr val="172D36"/>
                </a:solidFill>
                <a:effectLst/>
                <a:uLnTx/>
                <a:uFillTx/>
                <a:latin typeface="Calibri" panose="020F0502020204030204"/>
                <a:ea typeface="+mn-ea"/>
                <a:cs typeface="+mn-cs"/>
              </a:rPr>
              <a:t> </a:t>
            </a:r>
          </a:p>
        </p:txBody>
      </p:sp>
      <p:sp>
        <p:nvSpPr>
          <p:cNvPr id="6" name="Content Placeholder 2">
            <a:extLst>
              <a:ext uri="{FF2B5EF4-FFF2-40B4-BE49-F238E27FC236}">
                <a16:creationId xmlns:a16="http://schemas.microsoft.com/office/drawing/2014/main" id="{269D8300-7AEB-1D3B-3A26-CB1E1D6B8CB8}"/>
              </a:ext>
            </a:extLst>
          </p:cNvPr>
          <p:cNvSpPr>
            <a:spLocks noGrp="1"/>
          </p:cNvSpPr>
          <p:nvPr>
            <p:ph sz="half" idx="1"/>
          </p:nvPr>
        </p:nvSpPr>
        <p:spPr>
          <a:xfrm>
            <a:off x="8007945" y="1607561"/>
            <a:ext cx="4046396" cy="4837327"/>
          </a:xfrm>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The Hub is central platform that provides 2 primary functions: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To facilitate access to national, regional, and international DRR organizations.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To provide access to existing DRR platforms that provide Geospatial information and services. </a:t>
            </a:r>
          </a:p>
          <a:p>
            <a:pPr marL="0" indent="0">
              <a:buNone/>
            </a:pPr>
            <a:r>
              <a:rPr lang="en-US" dirty="0">
                <a:latin typeface="Times New Roman" panose="02020603050405020304" pitchFamily="18" charset="0"/>
                <a:cs typeface="Times New Roman" panose="02020603050405020304" pitchFamily="18" charset="0"/>
              </a:rPr>
              <a:t>The WG encourages contributions and welcomes information from disaster related statistics producers and organizations to complete the surveys.</a:t>
            </a: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7859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337"/>
            <a:ext cx="12192000" cy="1325563"/>
          </a:xfrm>
        </p:spPr>
        <p:txBody>
          <a:bodyPr>
            <a:noAutofit/>
          </a:bodyPr>
          <a:lstStyle/>
          <a:p>
            <a:pPr algn="ctr"/>
            <a:r>
              <a:rPr lang="en-US" sz="4800" b="1" dirty="0">
                <a:latin typeface="Arial Black" panose="020B0A04020102020204" pitchFamily="34" charset="0"/>
              </a:rPr>
              <a:t>DRR Inventory Surveys</a:t>
            </a:r>
          </a:p>
        </p:txBody>
      </p:sp>
      <p:pic>
        <p:nvPicPr>
          <p:cNvPr id="3" name="Picture 3" descr="Graphical user interface, text, application, Teams&#10;&#10;Description automatically generated">
            <a:extLst>
              <a:ext uri="{FF2B5EF4-FFF2-40B4-BE49-F238E27FC236}">
                <a16:creationId xmlns:a16="http://schemas.microsoft.com/office/drawing/2014/main" id="{81A70F9E-AAE2-4994-84A2-CF6B1F235152}"/>
              </a:ext>
            </a:extLst>
          </p:cNvPr>
          <p:cNvPicPr>
            <a:picLocks noChangeAspect="1"/>
          </p:cNvPicPr>
          <p:nvPr/>
        </p:nvPicPr>
        <p:blipFill>
          <a:blip r:embed="rId3"/>
          <a:stretch>
            <a:fillRect/>
          </a:stretch>
        </p:blipFill>
        <p:spPr>
          <a:xfrm>
            <a:off x="1515751" y="1426008"/>
            <a:ext cx="2618373" cy="5392278"/>
          </a:xfrm>
          <a:prstGeom prst="rect">
            <a:avLst/>
          </a:prstGeom>
        </p:spPr>
      </p:pic>
      <p:pic>
        <p:nvPicPr>
          <p:cNvPr id="4" name="Picture 4" descr="Graphical user interface, text, application&#10;&#10;Description automatically generated">
            <a:extLst>
              <a:ext uri="{FF2B5EF4-FFF2-40B4-BE49-F238E27FC236}">
                <a16:creationId xmlns:a16="http://schemas.microsoft.com/office/drawing/2014/main" id="{DBB5B015-A388-4881-86F9-12540ECCD77B}"/>
              </a:ext>
            </a:extLst>
          </p:cNvPr>
          <p:cNvPicPr>
            <a:picLocks noChangeAspect="1"/>
          </p:cNvPicPr>
          <p:nvPr/>
        </p:nvPicPr>
        <p:blipFill>
          <a:blip r:embed="rId4"/>
          <a:stretch>
            <a:fillRect/>
          </a:stretch>
        </p:blipFill>
        <p:spPr>
          <a:xfrm>
            <a:off x="7510706" y="1426008"/>
            <a:ext cx="2680603" cy="5421144"/>
          </a:xfrm>
          <a:prstGeom prst="rect">
            <a:avLst/>
          </a:prstGeom>
        </p:spPr>
      </p:pic>
      <p:sp>
        <p:nvSpPr>
          <p:cNvPr id="7" name="TextBox 6">
            <a:extLst>
              <a:ext uri="{FF2B5EF4-FFF2-40B4-BE49-F238E27FC236}">
                <a16:creationId xmlns:a16="http://schemas.microsoft.com/office/drawing/2014/main" id="{B01F7DCC-43C1-C8CF-EE9F-AA7F442717D4}"/>
              </a:ext>
            </a:extLst>
          </p:cNvPr>
          <p:cNvSpPr txBox="1"/>
          <p:nvPr/>
        </p:nvSpPr>
        <p:spPr>
          <a:xfrm>
            <a:off x="2913545" y="5247326"/>
            <a:ext cx="60942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2D36"/>
                </a:solidFill>
                <a:effectLst/>
                <a:uLnTx/>
                <a:uFillTx/>
                <a:latin typeface="Calibri" panose="020F0502020204030204"/>
                <a:ea typeface="+mn-ea"/>
                <a:cs typeface="+mn-cs"/>
                <a:hlinkClick r:id="rId5"/>
              </a:rPr>
              <a:t>UNSD — UN-GGIM</a:t>
            </a:r>
            <a:endParaRPr kumimoji="0" lang="en-US" sz="1800" b="0" i="0" u="none" strike="noStrike" kern="1200" cap="none" spc="0" normalizeH="0" baseline="0" noProof="0" dirty="0">
              <a:ln>
                <a:noFill/>
              </a:ln>
              <a:solidFill>
                <a:srgbClr val="172D36"/>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9C4CED5-0F79-D1BB-768E-B587C3EDA899}"/>
              </a:ext>
            </a:extLst>
          </p:cNvPr>
          <p:cNvSpPr txBox="1"/>
          <p:nvPr/>
        </p:nvSpPr>
        <p:spPr>
          <a:xfrm>
            <a:off x="4762621" y="3932110"/>
            <a:ext cx="261837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2D36"/>
                </a:solidFill>
                <a:effectLst/>
                <a:uLnTx/>
                <a:uFillTx/>
                <a:latin typeface="Calibri" panose="020F0502020204030204"/>
                <a:ea typeface="+mn-ea"/>
                <a:cs typeface="+mn-cs"/>
              </a:rPr>
              <a:t>Inventory hub and global surveys available on UN-GGIM WG Disasters webpage:</a:t>
            </a:r>
          </a:p>
        </p:txBody>
      </p:sp>
    </p:spTree>
    <p:extLst>
      <p:ext uri="{BB962C8B-B14F-4D97-AF65-F5344CB8AC3E}">
        <p14:creationId xmlns:p14="http://schemas.microsoft.com/office/powerpoint/2010/main" val="9739766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C02E-43C0-6524-0A15-AB7F45C6DD74}"/>
              </a:ext>
            </a:extLst>
          </p:cNvPr>
          <p:cNvSpPr>
            <a:spLocks noGrp="1"/>
          </p:cNvSpPr>
          <p:nvPr>
            <p:ph type="title"/>
          </p:nvPr>
        </p:nvSpPr>
        <p:spPr>
          <a:xfrm>
            <a:off x="838200" y="707955"/>
            <a:ext cx="10515600" cy="1138597"/>
          </a:xfrm>
        </p:spPr>
        <p:txBody>
          <a:bodyPr/>
          <a:lstStyle/>
          <a:p>
            <a:r>
              <a:rPr lang="en-US" b="1" dirty="0"/>
              <a:t>Areas for Collaboration </a:t>
            </a:r>
          </a:p>
        </p:txBody>
      </p:sp>
      <p:sp>
        <p:nvSpPr>
          <p:cNvPr id="3" name="Content Placeholder 2">
            <a:extLst>
              <a:ext uri="{FF2B5EF4-FFF2-40B4-BE49-F238E27FC236}">
                <a16:creationId xmlns:a16="http://schemas.microsoft.com/office/drawing/2014/main" id="{9C976247-CFC6-DFE6-5596-2AA808529A2E}"/>
              </a:ext>
            </a:extLst>
          </p:cNvPr>
          <p:cNvSpPr>
            <a:spLocks noGrp="1"/>
          </p:cNvSpPr>
          <p:nvPr>
            <p:ph sz="half" idx="1"/>
          </p:nvPr>
        </p:nvSpPr>
        <p:spPr>
          <a:xfrm>
            <a:off x="609599" y="1954571"/>
            <a:ext cx="11173692" cy="4351338"/>
          </a:xfrm>
        </p:spPr>
        <p:txBody>
          <a:bodyPr/>
          <a:lstStyle/>
          <a:p>
            <a:r>
              <a:rPr lang="en-US" dirty="0">
                <a:latin typeface="Times New Roman" panose="02020603050405020304" pitchFamily="18" charset="0"/>
                <a:cs typeface="Times New Roman" panose="02020603050405020304" pitchFamily="18" charset="0"/>
              </a:rPr>
              <a:t>The Working Group encourages collaboration thorough the Inventory hub to contribute to maintaining and  to keep the inventory hub both current and relevant so that users can have the information needed that is relevant to disaster-related statistics.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Encourage the hub to be used as a rich exchange for Disaster related statistics and other disaster related information.</a:t>
            </a:r>
          </a:p>
        </p:txBody>
      </p:sp>
    </p:spTree>
    <p:extLst>
      <p:ext uri="{BB962C8B-B14F-4D97-AF65-F5344CB8AC3E}">
        <p14:creationId xmlns:p14="http://schemas.microsoft.com/office/powerpoint/2010/main" val="23631488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Wallpapers - Wallpaper Cave">
            <a:extLst>
              <a:ext uri="{FF2B5EF4-FFF2-40B4-BE49-F238E27FC236}">
                <a16:creationId xmlns:a16="http://schemas.microsoft.com/office/drawing/2014/main" id="{B04227F3-B4B6-8125-E0C0-FCCE1A9AC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28" y="952068"/>
            <a:ext cx="8017453" cy="5328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0658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E9BB1-FBC0-B989-9D9D-83A754C9D8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2F963E-6291-C5CF-BBC2-9ADC5BF983FC}"/>
              </a:ext>
            </a:extLst>
          </p:cNvPr>
          <p:cNvSpPr>
            <a:spLocks noGrp="1"/>
          </p:cNvSpPr>
          <p:nvPr>
            <p:ph type="title"/>
          </p:nvPr>
        </p:nvSpPr>
        <p:spPr>
          <a:xfrm>
            <a:off x="839788" y="526212"/>
            <a:ext cx="10515600" cy="771646"/>
          </a:xfrm>
        </p:spPr>
        <p:txBody>
          <a:bodyPr>
            <a:normAutofit/>
          </a:bodyPr>
          <a:lstStyle/>
          <a:p>
            <a:r>
              <a:rPr lang="en-US" sz="3600" dirty="0"/>
              <a:t>Session 5: Strengthening Capacity and Resources</a:t>
            </a:r>
            <a:endParaRPr lang="en-GB" sz="3600" dirty="0"/>
          </a:p>
        </p:txBody>
      </p:sp>
      <p:sp>
        <p:nvSpPr>
          <p:cNvPr id="6" name="Content Placeholder 5">
            <a:extLst>
              <a:ext uri="{FF2B5EF4-FFF2-40B4-BE49-F238E27FC236}">
                <a16:creationId xmlns:a16="http://schemas.microsoft.com/office/drawing/2014/main" id="{6F129ECD-06CF-A58B-2045-48CD9A26A6D7}"/>
              </a:ext>
            </a:extLst>
          </p:cNvPr>
          <p:cNvSpPr>
            <a:spLocks noGrp="1"/>
          </p:cNvSpPr>
          <p:nvPr>
            <p:ph sz="half" idx="2"/>
          </p:nvPr>
        </p:nvSpPr>
        <p:spPr>
          <a:xfrm>
            <a:off x="836612" y="1297858"/>
            <a:ext cx="10515599" cy="5560142"/>
          </a:xfrm>
        </p:spPr>
        <p:txBody>
          <a:bodyPr>
            <a:normAutofit fontScale="77500" lnSpcReduction="20000"/>
          </a:bodyPr>
          <a:lstStyle/>
          <a:p>
            <a:pPr marL="0" indent="0" algn="ctr">
              <a:lnSpc>
                <a:spcPct val="120000"/>
              </a:lnSpc>
              <a:buNone/>
            </a:pPr>
            <a:r>
              <a:rPr lang="en-GB" sz="3100" b="1" dirty="0"/>
              <a:t>Panel Discussion</a:t>
            </a:r>
          </a:p>
          <a:p>
            <a:pPr marL="0" indent="0">
              <a:lnSpc>
                <a:spcPct val="120000"/>
              </a:lnSpc>
              <a:buNone/>
            </a:pPr>
            <a:r>
              <a:rPr lang="en-GB" sz="2600" b="1" dirty="0"/>
              <a:t>Speakers: </a:t>
            </a:r>
          </a:p>
          <a:p>
            <a:pPr marL="0" indent="0">
              <a:lnSpc>
                <a:spcPct val="120000"/>
              </a:lnSpc>
              <a:buNone/>
            </a:pPr>
            <a:r>
              <a:rPr lang="en-GB" sz="2400" dirty="0"/>
              <a:t>- </a:t>
            </a:r>
            <a:r>
              <a:rPr lang="en-GB" sz="2400" b="1" dirty="0"/>
              <a:t>Poasa Naimila</a:t>
            </a:r>
            <a:r>
              <a:rPr lang="en-GB" sz="2400" dirty="0"/>
              <a:t>, Chief Statistician, Fiji Bureau of Statistics, Fiji</a:t>
            </a:r>
          </a:p>
          <a:p>
            <a:pPr marL="0" indent="0">
              <a:lnSpc>
                <a:spcPct val="120000"/>
              </a:lnSpc>
              <a:buNone/>
            </a:pPr>
            <a:r>
              <a:rPr lang="en-GB" sz="2400" dirty="0"/>
              <a:t>- </a:t>
            </a:r>
            <a:r>
              <a:rPr lang="en-GB" sz="2400" b="1" dirty="0"/>
              <a:t>Habtamu Alamayo</a:t>
            </a:r>
            <a:r>
              <a:rPr lang="en-GB" sz="2400" dirty="0"/>
              <a:t>, Expert, European Union Cooperation, Ministry of Finance, Ethiopia</a:t>
            </a:r>
          </a:p>
          <a:p>
            <a:pPr marL="0" indent="0">
              <a:lnSpc>
                <a:spcPct val="120000"/>
              </a:lnSpc>
              <a:buNone/>
            </a:pPr>
            <a:r>
              <a:rPr lang="en-GB" sz="2400" dirty="0"/>
              <a:t>- </a:t>
            </a:r>
            <a:r>
              <a:rPr lang="en-GB" sz="2400" b="1" dirty="0"/>
              <a:t>Marie Antoinette Fomo</a:t>
            </a:r>
            <a:r>
              <a:rPr lang="en-GB" sz="2400" dirty="0"/>
              <a:t>, Chef de la Division </a:t>
            </a:r>
            <a:r>
              <a:rPr lang="en-GB" sz="2400" dirty="0" err="1"/>
              <a:t>Statistiques</a:t>
            </a:r>
            <a:r>
              <a:rPr lang="en-GB" sz="2400" dirty="0"/>
              <a:t> </a:t>
            </a:r>
            <a:r>
              <a:rPr lang="en-GB" sz="2400" dirty="0" err="1"/>
              <a:t>Environnementales</a:t>
            </a:r>
            <a:r>
              <a:rPr lang="en-GB" sz="2400" dirty="0"/>
              <a:t>, </a:t>
            </a:r>
            <a:r>
              <a:rPr lang="en-GB" sz="2400" dirty="0" err="1"/>
              <a:t>Institut</a:t>
            </a:r>
            <a:r>
              <a:rPr lang="en-GB" sz="2400" dirty="0"/>
              <a:t> National de la </a:t>
            </a:r>
            <a:r>
              <a:rPr lang="en-GB" sz="2400" dirty="0" err="1"/>
              <a:t>Statistique</a:t>
            </a:r>
            <a:r>
              <a:rPr lang="en-GB" sz="2400" dirty="0"/>
              <a:t> du Cameroun</a:t>
            </a:r>
          </a:p>
          <a:p>
            <a:pPr marL="0" indent="0">
              <a:lnSpc>
                <a:spcPct val="120000"/>
              </a:lnSpc>
              <a:buNone/>
            </a:pPr>
            <a:r>
              <a:rPr lang="en-GB" sz="2400" dirty="0"/>
              <a:t>- </a:t>
            </a:r>
            <a:r>
              <a:rPr lang="en-GB" sz="2400" b="1" dirty="0"/>
              <a:t>Ayumi Arai</a:t>
            </a:r>
            <a:r>
              <a:rPr lang="en-GB" sz="2400" dirty="0"/>
              <a:t>, Professor and Project Researcher, Center for Spatial Information Science, The University of Tokyo</a:t>
            </a:r>
          </a:p>
          <a:p>
            <a:pPr marL="0" indent="0">
              <a:lnSpc>
                <a:spcPct val="120000"/>
              </a:lnSpc>
              <a:buNone/>
            </a:pPr>
            <a:r>
              <a:rPr lang="en-GB" sz="2400" dirty="0"/>
              <a:t>- </a:t>
            </a:r>
            <a:r>
              <a:rPr lang="en-GB" sz="2400" b="1" dirty="0"/>
              <a:t>Teresa Oliveira</a:t>
            </a:r>
            <a:r>
              <a:rPr lang="en-GB" sz="2400" dirty="0"/>
              <a:t>, Chair of the ISI Committee on Risk Analysis, ISI-CRA, International Science Council (online)</a:t>
            </a:r>
          </a:p>
          <a:p>
            <a:pPr marL="0" indent="0">
              <a:lnSpc>
                <a:spcPct val="120000"/>
              </a:lnSpc>
              <a:buNone/>
            </a:pPr>
            <a:r>
              <a:rPr lang="en-GB" sz="2400" dirty="0"/>
              <a:t>- </a:t>
            </a:r>
            <a:r>
              <a:rPr lang="en-GB" sz="2400" b="1" dirty="0"/>
              <a:t>Matthias Reister</a:t>
            </a:r>
            <a:r>
              <a:rPr lang="en-GB" sz="2400" dirty="0"/>
              <a:t>, Chief of Section – Development Data, UN Statistical Division, DESA (online)</a:t>
            </a:r>
          </a:p>
          <a:p>
            <a:pPr marL="0" indent="0">
              <a:lnSpc>
                <a:spcPct val="120000"/>
              </a:lnSpc>
              <a:buNone/>
            </a:pPr>
            <a:endParaRPr lang="en-GB" sz="2400" dirty="0"/>
          </a:p>
          <a:p>
            <a:pPr marL="0" indent="0">
              <a:lnSpc>
                <a:spcPct val="120000"/>
              </a:lnSpc>
              <a:buNone/>
            </a:pPr>
            <a:r>
              <a:rPr lang="en-GB" sz="2600" b="1" dirty="0"/>
              <a:t>Moderator: Eileen Capilit, Senior Statistician, UNECA</a:t>
            </a:r>
          </a:p>
        </p:txBody>
      </p:sp>
    </p:spTree>
    <p:extLst>
      <p:ext uri="{BB962C8B-B14F-4D97-AF65-F5344CB8AC3E}">
        <p14:creationId xmlns:p14="http://schemas.microsoft.com/office/powerpoint/2010/main" val="71427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34D2-0386-206B-DB84-E34DA4B72F4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BFB9F28-38D3-BF23-FE17-7F2C2E07D65A}"/>
              </a:ext>
            </a:extLst>
          </p:cNvPr>
          <p:cNvSpPr>
            <a:spLocks noGrp="1"/>
          </p:cNvSpPr>
          <p:nvPr>
            <p:ph type="body" idx="1"/>
          </p:nvPr>
        </p:nvSpPr>
        <p:spPr>
          <a:xfrm>
            <a:off x="839788" y="1681163"/>
            <a:ext cx="10515600" cy="823912"/>
          </a:xfrm>
        </p:spPr>
        <p:txBody>
          <a:bodyPr>
            <a:normAutofit/>
          </a:bodyPr>
          <a:lstStyle/>
          <a:p>
            <a:pPr algn="ctr"/>
            <a:r>
              <a:rPr lang="en-US" sz="3600" dirty="0"/>
              <a:t>An Experience in Financing DRR work</a:t>
            </a:r>
          </a:p>
        </p:txBody>
      </p:sp>
      <p:sp>
        <p:nvSpPr>
          <p:cNvPr id="7" name="Rectangle 6">
            <a:extLst>
              <a:ext uri="{FF2B5EF4-FFF2-40B4-BE49-F238E27FC236}">
                <a16:creationId xmlns:a16="http://schemas.microsoft.com/office/drawing/2014/main" id="{2323B82E-B722-CB9A-4EF8-17E48146CA87}"/>
              </a:ext>
            </a:extLst>
          </p:cNvPr>
          <p:cNvSpPr/>
          <p:nvPr/>
        </p:nvSpPr>
        <p:spPr>
          <a:xfrm>
            <a:off x="2053389" y="4277226"/>
            <a:ext cx="8085222" cy="2580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i="1" dirty="0">
                <a:solidFill>
                  <a:schemeClr val="tx1"/>
                </a:solidFill>
                <a:latin typeface="Times New Roman" pitchFamily="18" charset="0"/>
                <a:cs typeface="Times New Roman" pitchFamily="18" charset="0"/>
              </a:rPr>
              <a:t>Habtamu </a:t>
            </a:r>
            <a:r>
              <a:rPr lang="en-US" sz="2800" b="1" i="1" dirty="0" err="1">
                <a:solidFill>
                  <a:schemeClr val="tx1"/>
                </a:solidFill>
                <a:latin typeface="Times New Roman" pitchFamily="18" charset="0"/>
                <a:cs typeface="Times New Roman" pitchFamily="18" charset="0"/>
              </a:rPr>
              <a:t>Alamayo</a:t>
            </a:r>
            <a:r>
              <a:rPr lang="en-US" sz="2800" b="1" i="1" dirty="0">
                <a:solidFill>
                  <a:schemeClr val="tx1"/>
                </a:solidFill>
                <a:latin typeface="Times New Roman" pitchFamily="18" charset="0"/>
                <a:cs typeface="Times New Roman" pitchFamily="18" charset="0"/>
              </a:rPr>
              <a:t> Farada</a:t>
            </a:r>
          </a:p>
          <a:p>
            <a:pPr lvl="0" algn="ctr"/>
            <a:r>
              <a:rPr lang="en-GB" sz="2800" i="1" dirty="0">
                <a:solidFill>
                  <a:schemeClr val="tx1"/>
                </a:solidFill>
                <a:latin typeface="Times New Roman" pitchFamily="18" charset="0"/>
                <a:cs typeface="Times New Roman" pitchFamily="18" charset="0"/>
              </a:rPr>
              <a:t>European Union Cooperation Expert, </a:t>
            </a:r>
          </a:p>
          <a:p>
            <a:pPr lvl="0" algn="ctr"/>
            <a:r>
              <a:rPr lang="en-GB" sz="2800" i="1" dirty="0">
                <a:solidFill>
                  <a:schemeClr val="tx1"/>
                </a:solidFill>
                <a:latin typeface="Times New Roman" pitchFamily="18" charset="0"/>
                <a:cs typeface="Times New Roman" pitchFamily="18" charset="0"/>
              </a:rPr>
              <a:t>Ministry of Finance, Ethiopia</a:t>
            </a:r>
            <a:endParaRPr lang="en-US" sz="2800" i="1" dirty="0">
              <a:solidFill>
                <a:schemeClr val="tx1"/>
              </a:solidFill>
              <a:latin typeface="Times New Roman" pitchFamily="18" charset="0"/>
              <a:cs typeface="Times New Roman" pitchFamily="18" charset="0"/>
            </a:endParaRPr>
          </a:p>
          <a:p>
            <a:pPr algn="ctr"/>
            <a:r>
              <a:rPr lang="en-US" sz="2800" i="1" dirty="0">
                <a:solidFill>
                  <a:schemeClr val="tx1"/>
                </a:solidFill>
                <a:latin typeface="Times New Roman" pitchFamily="18" charset="0"/>
                <a:cs typeface="Times New Roman" pitchFamily="18" charset="0"/>
                <a:hlinkClick r:id="rId2"/>
              </a:rPr>
              <a:t>halemayehu@mofed.gov.et</a:t>
            </a:r>
            <a:endParaRPr lang="en-US" sz="2800"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2804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A3654-CE55-C5C3-F7BD-3399A45F133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66BBA0C-193A-86A1-CBD7-49E1B86365F1}"/>
              </a:ext>
            </a:extLst>
          </p:cNvPr>
          <p:cNvSpPr>
            <a:spLocks noGrp="1"/>
          </p:cNvSpPr>
          <p:nvPr>
            <p:ph type="title"/>
          </p:nvPr>
        </p:nvSpPr>
        <p:spPr/>
        <p:txBody>
          <a:bodyPr>
            <a:normAutofit/>
          </a:bodyPr>
          <a:lstStyle/>
          <a:p>
            <a:r>
              <a:rPr lang="en-GB" sz="3600" dirty="0"/>
              <a:t>Reflections from Day 2</a:t>
            </a:r>
          </a:p>
        </p:txBody>
      </p:sp>
      <p:sp>
        <p:nvSpPr>
          <p:cNvPr id="6" name="Content Placeholder 5">
            <a:extLst>
              <a:ext uri="{FF2B5EF4-FFF2-40B4-BE49-F238E27FC236}">
                <a16:creationId xmlns:a16="http://schemas.microsoft.com/office/drawing/2014/main" id="{CFBA016E-07DC-2018-7CBC-898B8965F821}"/>
              </a:ext>
            </a:extLst>
          </p:cNvPr>
          <p:cNvSpPr>
            <a:spLocks noGrp="1"/>
          </p:cNvSpPr>
          <p:nvPr>
            <p:ph sz="half" idx="2"/>
          </p:nvPr>
        </p:nvSpPr>
        <p:spPr>
          <a:xfrm>
            <a:off x="836612" y="1814052"/>
            <a:ext cx="10515599" cy="4375611"/>
          </a:xfrm>
        </p:spPr>
        <p:txBody>
          <a:bodyPr>
            <a:normAutofit/>
          </a:bodyPr>
          <a:lstStyle/>
          <a:p>
            <a:pPr marL="0" indent="0">
              <a:buNone/>
            </a:pPr>
            <a:r>
              <a:rPr lang="en-GB" sz="2400" dirty="0"/>
              <a:t>Session 3: </a:t>
            </a:r>
            <a:r>
              <a:rPr lang="en-US" sz="2400" dirty="0"/>
              <a:t>Collaboration and Partnerships</a:t>
            </a:r>
          </a:p>
          <a:p>
            <a:r>
              <a:rPr lang="en-US" sz="2400" dirty="0"/>
              <a:t>Presentations from Mexico, Indonesia, Malaysia, UNEP (PEDRR), ..</a:t>
            </a:r>
          </a:p>
          <a:p>
            <a:r>
              <a:rPr lang="en-US" sz="2400" dirty="0"/>
              <a:t>Emphasis on partnership frameworks (purpose, policy, structures,..)</a:t>
            </a:r>
          </a:p>
          <a:p>
            <a:r>
              <a:rPr lang="en-US" sz="2400" dirty="0"/>
              <a:t>Group discussions on opportunities &amp; efficiencies </a:t>
            </a:r>
          </a:p>
          <a:p>
            <a:pPr marL="0" indent="0">
              <a:buNone/>
            </a:pPr>
            <a:endParaRPr lang="en-US" sz="2400" dirty="0"/>
          </a:p>
          <a:p>
            <a:pPr marL="0" indent="0">
              <a:buNone/>
            </a:pPr>
            <a:r>
              <a:rPr lang="en-US" sz="2400" dirty="0"/>
              <a:t>Session 4: Communicating Disaster Statistics for Effective Decision-Making</a:t>
            </a:r>
          </a:p>
          <a:p>
            <a:r>
              <a:rPr lang="en-US" sz="2400" dirty="0"/>
              <a:t>Communications needs: for policy makers &amp; the public</a:t>
            </a:r>
          </a:p>
          <a:p>
            <a:r>
              <a:rPr lang="en-US" sz="2400" dirty="0"/>
              <a:t>Demystifying disaster statistics, misinformation, media partners</a:t>
            </a:r>
          </a:p>
          <a:p>
            <a:r>
              <a:rPr lang="en-US" sz="2400" dirty="0"/>
              <a:t>Group discussions on factors for success, methods, trust, and others..</a:t>
            </a:r>
            <a:endParaRPr lang="en-GB" sz="2400" dirty="0"/>
          </a:p>
        </p:txBody>
      </p:sp>
    </p:spTree>
    <p:extLst>
      <p:ext uri="{BB962C8B-B14F-4D97-AF65-F5344CB8AC3E}">
        <p14:creationId xmlns:p14="http://schemas.microsoft.com/office/powerpoint/2010/main" val="3723670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agayya rain failed, the Ellas dried up and Bona strikes again | UNICEF ..."/>
          <p:cNvPicPr>
            <a:picLocks noChangeAspect="1" noChangeArrowheads="1"/>
          </p:cNvPicPr>
          <p:nvPr/>
        </p:nvPicPr>
        <p:blipFill rotWithShape="1">
          <a:blip r:embed="rId2">
            <a:extLst>
              <a:ext uri="{28A0092B-C50C-407E-A947-70E740481C1C}">
                <a14:useLocalDpi xmlns:a14="http://schemas.microsoft.com/office/drawing/2010/main" val="0"/>
              </a:ext>
            </a:extLst>
          </a:blip>
          <a:srcRect l="12535" t="23666" r="8500"/>
          <a:stretch/>
        </p:blipFill>
        <p:spPr bwMode="auto">
          <a:xfrm>
            <a:off x="4547797" y="4345905"/>
            <a:ext cx="4165761" cy="25120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30646" y="766914"/>
            <a:ext cx="6646605" cy="2794818"/>
          </a:xfrm>
        </p:spPr>
        <p:txBody>
          <a:bodyPr>
            <a:noAutofit/>
          </a:bodyPr>
          <a:lstStyle/>
          <a:p>
            <a:r>
              <a:rPr lang="en-US" sz="2400" dirty="0">
                <a:latin typeface="+mn-lt"/>
                <a:cs typeface="Times New Roman" pitchFamily="18" charset="0"/>
              </a:rPr>
              <a:t>- More than 200 people have reportedly died and more than 14,000 affected by landslide incidents on 21 and 22 July 2024 in </a:t>
            </a:r>
            <a:r>
              <a:rPr lang="en-US" sz="2400" dirty="0" err="1">
                <a:latin typeface="+mn-lt"/>
                <a:cs typeface="Times New Roman" pitchFamily="18" charset="0"/>
              </a:rPr>
              <a:t>Gofa</a:t>
            </a:r>
            <a:r>
              <a:rPr lang="en-US" sz="2400" dirty="0">
                <a:latin typeface="+mn-lt"/>
                <a:cs typeface="Times New Roman" pitchFamily="18" charset="0"/>
              </a:rPr>
              <a:t> Zone, South Ethiopia;</a:t>
            </a:r>
            <a:br>
              <a:rPr lang="en-US" sz="2400" dirty="0">
                <a:latin typeface="+mn-lt"/>
                <a:cs typeface="Times New Roman" pitchFamily="18" charset="0"/>
              </a:rPr>
            </a:br>
            <a:br>
              <a:rPr lang="en-US" sz="1600" dirty="0">
                <a:latin typeface="+mn-lt"/>
                <a:cs typeface="Times New Roman" pitchFamily="18" charset="0"/>
              </a:rPr>
            </a:br>
            <a:r>
              <a:rPr lang="en-US" sz="2400" dirty="0">
                <a:latin typeface="+mn-lt"/>
                <a:cs typeface="Times New Roman" pitchFamily="18" charset="0"/>
              </a:rPr>
              <a:t>- Over the past three years, 3.3 million livestock have perished, approximately worth 3.3 billion birr due to climate-related humanitarian crises happened for three (2021-2023) Years in </a:t>
            </a:r>
            <a:r>
              <a:rPr lang="en-US" sz="2400" dirty="0" err="1">
                <a:latin typeface="+mn-lt"/>
                <a:cs typeface="Times New Roman" pitchFamily="18" charset="0"/>
              </a:rPr>
              <a:t>Borena</a:t>
            </a:r>
            <a:r>
              <a:rPr lang="en-US" sz="2400" dirty="0">
                <a:latin typeface="+mn-lt"/>
                <a:cs typeface="Times New Roman" pitchFamily="18" charset="0"/>
              </a:rPr>
              <a:t>, Oromia Region.</a:t>
            </a:r>
          </a:p>
        </p:txBody>
      </p:sp>
      <p:pic>
        <p:nvPicPr>
          <p:cNvPr id="1026" name="Picture 2" descr="Death Toll From Ethiopia Landslide Climbs to 229 - Business Today Ken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91" y="1081665"/>
            <a:ext cx="5994859" cy="55158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Humanitarian Emergency Crisis In Borena And Climate Ch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133" y="3458496"/>
            <a:ext cx="4054867"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165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25191\Pictures\Screenshots\Screenshot 2024-10-27 20385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143000"/>
            <a:ext cx="9144000" cy="52578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17">
            <a:extLst>
              <a:ext uri="{FF2B5EF4-FFF2-40B4-BE49-F238E27FC236}">
                <a16:creationId xmlns:a16="http://schemas.microsoft.com/office/drawing/2014/main" id="{39582F53-F563-721B-049C-CEB95A18241B}"/>
              </a:ext>
            </a:extLst>
          </p:cNvPr>
          <p:cNvSpPr txBox="1"/>
          <p:nvPr/>
        </p:nvSpPr>
        <p:spPr>
          <a:xfrm>
            <a:off x="5867401" y="6550223"/>
            <a:ext cx="3988193" cy="307777"/>
          </a:xfrm>
          <a:prstGeom prst="rect">
            <a:avLst/>
          </a:prstGeom>
          <a:noFill/>
        </p:spPr>
        <p:txBody>
          <a:bodyPr wrap="square">
            <a:spAutoFit/>
          </a:bodyPr>
          <a:lstStyle/>
          <a:p>
            <a:r>
              <a:rPr lang="fr-CH" sz="1400" dirty="0"/>
              <a:t>Source: CRED (2024).</a:t>
            </a:r>
            <a:r>
              <a:rPr lang="en-US" sz="1400" dirty="0"/>
              <a:t> 2023 Disasters in Numbers</a:t>
            </a:r>
            <a:endParaRPr lang="fr-CH" sz="1400" dirty="0"/>
          </a:p>
        </p:txBody>
      </p:sp>
    </p:spTree>
    <p:extLst>
      <p:ext uri="{BB962C8B-B14F-4D97-AF65-F5344CB8AC3E}">
        <p14:creationId xmlns:p14="http://schemas.microsoft.com/office/powerpoint/2010/main" val="1980473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0941"/>
            <a:ext cx="9067800" cy="649153"/>
          </a:xfrm>
        </p:spPr>
        <p:txBody>
          <a:bodyPr>
            <a:normAutofit/>
          </a:bodyPr>
          <a:lstStyle/>
          <a:p>
            <a:pPr algn="l"/>
            <a:r>
              <a:rPr lang="en-US" sz="3600" dirty="0"/>
              <a:t>Rationale for investing in Disaster Statistics </a:t>
            </a:r>
          </a:p>
        </p:txBody>
      </p:sp>
      <p:sp>
        <p:nvSpPr>
          <p:cNvPr id="4" name="TextBox 3">
            <a:extLst>
              <a:ext uri="{FF2B5EF4-FFF2-40B4-BE49-F238E27FC236}">
                <a16:creationId xmlns:a16="http://schemas.microsoft.com/office/drawing/2014/main" id="{450671B6-58C3-C296-E1D1-7B31299914F9}"/>
              </a:ext>
            </a:extLst>
          </p:cNvPr>
          <p:cNvSpPr txBox="1"/>
          <p:nvPr/>
        </p:nvSpPr>
        <p:spPr>
          <a:xfrm>
            <a:off x="1524000" y="2248656"/>
            <a:ext cx="2876768" cy="2677656"/>
          </a:xfrm>
          <a:prstGeom prst="rect">
            <a:avLst/>
          </a:prstGeom>
          <a:solidFill>
            <a:srgbClr val="00B050"/>
          </a:solidFill>
        </p:spPr>
        <p:txBody>
          <a:bodyPr wrap="square" rtlCol="0">
            <a:spAutoFit/>
          </a:bodyPr>
          <a:lstStyle/>
          <a:p>
            <a:pPr algn="ctr"/>
            <a:r>
              <a:rPr lang="en-US" sz="2800" dirty="0">
                <a:solidFill>
                  <a:srgbClr val="454545"/>
                </a:solidFill>
                <a:highlight>
                  <a:srgbClr val="FFFFFF"/>
                </a:highlight>
                <a:latin typeface="Roboto" panose="02000000000000000000" pitchFamily="2" charset="0"/>
              </a:rPr>
              <a:t>“ Data is the fuel that powers progress across all Sustainable Development Goals” </a:t>
            </a:r>
            <a:endParaRPr lang="x-none" sz="2800" dirty="0"/>
          </a:p>
        </p:txBody>
      </p:sp>
      <p:graphicFrame>
        <p:nvGraphicFramePr>
          <p:cNvPr id="5" name="Diagram 4">
            <a:extLst>
              <a:ext uri="{FF2B5EF4-FFF2-40B4-BE49-F238E27FC236}">
                <a16:creationId xmlns:a16="http://schemas.microsoft.com/office/drawing/2014/main" id="{EAA1BBD5-3717-1A83-D03A-022EB03EF477}"/>
              </a:ext>
            </a:extLst>
          </p:cNvPr>
          <p:cNvGraphicFramePr/>
          <p:nvPr/>
        </p:nvGraphicFramePr>
        <p:xfrm>
          <a:off x="4495803" y="1180095"/>
          <a:ext cx="8038663" cy="5659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7676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D97D-61D9-E9E8-287E-6B06CA1A02BF}"/>
              </a:ext>
            </a:extLst>
          </p:cNvPr>
          <p:cNvSpPr>
            <a:spLocks noGrp="1"/>
          </p:cNvSpPr>
          <p:nvPr>
            <p:ph type="title"/>
          </p:nvPr>
        </p:nvSpPr>
        <p:spPr>
          <a:xfrm>
            <a:off x="838200" y="1002890"/>
            <a:ext cx="10515600" cy="687798"/>
          </a:xfrm>
        </p:spPr>
        <p:txBody>
          <a:bodyPr>
            <a:normAutofit/>
          </a:bodyPr>
          <a:lstStyle/>
          <a:p>
            <a:r>
              <a:rPr lang="en-US" sz="3600" dirty="0"/>
              <a:t>The Way forward</a:t>
            </a:r>
          </a:p>
        </p:txBody>
      </p:sp>
      <p:sp>
        <p:nvSpPr>
          <p:cNvPr id="3" name="Content Placeholder 2">
            <a:extLst>
              <a:ext uri="{FF2B5EF4-FFF2-40B4-BE49-F238E27FC236}">
                <a16:creationId xmlns:a16="http://schemas.microsoft.com/office/drawing/2014/main" id="{94CF22AC-26E0-BB4B-C2D4-9361E2762537}"/>
              </a:ext>
            </a:extLst>
          </p:cNvPr>
          <p:cNvSpPr>
            <a:spLocks noGrp="1"/>
          </p:cNvSpPr>
          <p:nvPr>
            <p:ph idx="1"/>
          </p:nvPr>
        </p:nvSpPr>
        <p:spPr/>
        <p:txBody>
          <a:bodyPr/>
          <a:lstStyle/>
          <a:p>
            <a:r>
              <a:rPr lang="en-US" dirty="0"/>
              <a:t>What is needed?</a:t>
            </a:r>
          </a:p>
          <a:p>
            <a:r>
              <a:rPr lang="en-US" dirty="0"/>
              <a:t>How can it be delivered?</a:t>
            </a:r>
          </a:p>
          <a:p>
            <a:r>
              <a:rPr lang="en-US" dirty="0"/>
              <a:t>What are the expected results?</a:t>
            </a:r>
          </a:p>
          <a:p>
            <a:r>
              <a:rPr lang="en-US" dirty="0"/>
              <a:t>What if the support needed is not made available</a:t>
            </a:r>
          </a:p>
          <a:p>
            <a:r>
              <a:rPr lang="en-US" dirty="0"/>
              <a:t>Other observations</a:t>
            </a:r>
          </a:p>
          <a:p>
            <a:pPr marL="0" indent="0">
              <a:buNone/>
            </a:pPr>
            <a:endParaRPr lang="en-US" dirty="0"/>
          </a:p>
          <a:p>
            <a:pPr marL="0" indent="0">
              <a:buNone/>
            </a:pPr>
            <a:endParaRPr lang="en-US" dirty="0"/>
          </a:p>
          <a:p>
            <a:pPr marL="0" indent="0" algn="ctr">
              <a:buNone/>
            </a:pPr>
            <a:r>
              <a:rPr lang="en-US" dirty="0"/>
              <a:t>Thank you. </a:t>
            </a:r>
          </a:p>
        </p:txBody>
      </p:sp>
    </p:spTree>
    <p:extLst>
      <p:ext uri="{BB962C8B-B14F-4D97-AF65-F5344CB8AC3E}">
        <p14:creationId xmlns:p14="http://schemas.microsoft.com/office/powerpoint/2010/main" val="116328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79576" y="3302942"/>
            <a:ext cx="7851648" cy="1402457"/>
          </a:xfrm>
        </p:spPr>
        <p:txBody>
          <a:bodyPr>
            <a:noAutofit/>
          </a:bodyPr>
          <a:lstStyle/>
          <a:p>
            <a:pPr algn="ctr"/>
            <a:br>
              <a:rPr lang="fr-FR" sz="2400" dirty="0"/>
            </a:br>
            <a:br>
              <a:rPr lang="fr-FR" sz="2400" dirty="0"/>
            </a:br>
            <a:r>
              <a:rPr lang="fr-FR" sz="2400" dirty="0">
                <a:solidFill>
                  <a:srgbClr val="0070C0"/>
                </a:solidFill>
              </a:rPr>
              <a:t>Expérience Nationale de l’INS en matière de sensibilisation et de communication pour inciter les décideurs à augmenter les crédits budgétaires sur les statistiques liées aux catastrophes</a:t>
            </a:r>
            <a:endParaRPr lang="fr-FR" sz="2400" dirty="0">
              <a:solidFill>
                <a:srgbClr val="0070C0"/>
              </a:solidFill>
              <a:latin typeface="Times New Roman" pitchFamily="18" charset="0"/>
              <a:cs typeface="Times New Roman" pitchFamily="18" charset="0"/>
            </a:endParaRPr>
          </a:p>
        </p:txBody>
      </p:sp>
      <p:sp>
        <p:nvSpPr>
          <p:cNvPr id="3" name="Sous-titre 2"/>
          <p:cNvSpPr>
            <a:spLocks noGrp="1"/>
          </p:cNvSpPr>
          <p:nvPr>
            <p:ph type="subTitle" idx="1"/>
          </p:nvPr>
        </p:nvSpPr>
        <p:spPr>
          <a:xfrm>
            <a:off x="2279577" y="4692624"/>
            <a:ext cx="7200799" cy="1872208"/>
          </a:xfrm>
        </p:spPr>
        <p:txBody>
          <a:bodyPr>
            <a:noAutofit/>
          </a:bodyPr>
          <a:lstStyle/>
          <a:p>
            <a:pPr algn="ctr"/>
            <a:r>
              <a:rPr lang="fr-FR" sz="2200" b="1" i="1" dirty="0">
                <a:solidFill>
                  <a:schemeClr val="tx1"/>
                </a:solidFill>
                <a:latin typeface="Times New Roman" pitchFamily="18" charset="0"/>
                <a:cs typeface="Times New Roman" pitchFamily="18" charset="0"/>
              </a:rPr>
              <a:t>Par : Mme FOMO Marie Antoinette</a:t>
            </a:r>
          </a:p>
          <a:p>
            <a:pPr algn="ctr"/>
            <a:r>
              <a:rPr lang="fr-FR" sz="2200" b="1" i="1" dirty="0">
                <a:latin typeface="Times New Roman" pitchFamily="18" charset="0"/>
                <a:cs typeface="Times New Roman" pitchFamily="18" charset="0"/>
              </a:rPr>
              <a:t>Chef de Division de la Cartographie, des statistiques sur l’Environnement et  les Changements Climatiques</a:t>
            </a:r>
          </a:p>
          <a:p>
            <a:pPr algn="ctr"/>
            <a:r>
              <a:rPr lang="fr-FR" sz="2200" b="1" i="1" dirty="0">
                <a:solidFill>
                  <a:schemeClr val="tx1"/>
                </a:solidFill>
                <a:latin typeface="Times New Roman" pitchFamily="18" charset="0"/>
                <a:cs typeface="Times New Roman" pitchFamily="18" charset="0"/>
              </a:rPr>
              <a:t>INS</a:t>
            </a:r>
          </a:p>
        </p:txBody>
      </p:sp>
      <p:graphicFrame>
        <p:nvGraphicFramePr>
          <p:cNvPr id="4" name="Tableau 3"/>
          <p:cNvGraphicFramePr>
            <a:graphicFrameLocks noGrp="1"/>
          </p:cNvGraphicFramePr>
          <p:nvPr>
            <p:extLst>
              <p:ext uri="{D42A27DB-BD31-4B8C-83A1-F6EECF244321}">
                <p14:modId xmlns:p14="http://schemas.microsoft.com/office/powerpoint/2010/main" val="549566734"/>
              </p:ext>
            </p:extLst>
          </p:nvPr>
        </p:nvGraphicFramePr>
        <p:xfrm>
          <a:off x="2253075" y="1711063"/>
          <a:ext cx="7685850" cy="1455611"/>
        </p:xfrm>
        <a:graphic>
          <a:graphicData uri="http://schemas.openxmlformats.org/drawingml/2006/table">
            <a:tbl>
              <a:tblPr/>
              <a:tblGrid>
                <a:gridCol w="2929577">
                  <a:extLst>
                    <a:ext uri="{9D8B030D-6E8A-4147-A177-3AD203B41FA5}">
                      <a16:colId xmlns:a16="http://schemas.microsoft.com/office/drawing/2014/main" val="20000"/>
                    </a:ext>
                  </a:extLst>
                </a:gridCol>
                <a:gridCol w="1711692">
                  <a:extLst>
                    <a:ext uri="{9D8B030D-6E8A-4147-A177-3AD203B41FA5}">
                      <a16:colId xmlns:a16="http://schemas.microsoft.com/office/drawing/2014/main" val="20001"/>
                    </a:ext>
                  </a:extLst>
                </a:gridCol>
                <a:gridCol w="3044581">
                  <a:extLst>
                    <a:ext uri="{9D8B030D-6E8A-4147-A177-3AD203B41FA5}">
                      <a16:colId xmlns:a16="http://schemas.microsoft.com/office/drawing/2014/main" val="20002"/>
                    </a:ext>
                  </a:extLst>
                </a:gridCol>
              </a:tblGrid>
              <a:tr h="1402457">
                <a:tc>
                  <a:txBody>
                    <a:bodyPr/>
                    <a:lstStyle/>
                    <a:p>
                      <a:pPr algn="ctr">
                        <a:lnSpc>
                          <a:spcPct val="115000"/>
                        </a:lnSpc>
                        <a:spcAft>
                          <a:spcPts val="0"/>
                        </a:spcAft>
                      </a:pPr>
                      <a:r>
                        <a:rPr lang="fr-FR" sz="1400" b="1" dirty="0">
                          <a:latin typeface="Tahoma"/>
                          <a:ea typeface="Times New Roman"/>
                          <a:cs typeface="Times New Roman"/>
                        </a:rPr>
                        <a:t>REPUBLIQUE DU CAMEROUN</a:t>
                      </a:r>
                      <a:endParaRPr lang="fr-FR" sz="1400" dirty="0">
                        <a:latin typeface="Calibri"/>
                        <a:ea typeface="Calibri"/>
                        <a:cs typeface="Times New Roman"/>
                      </a:endParaRPr>
                    </a:p>
                    <a:p>
                      <a:pPr algn="ctr">
                        <a:lnSpc>
                          <a:spcPct val="115000"/>
                        </a:lnSpc>
                        <a:spcAft>
                          <a:spcPts val="0"/>
                        </a:spcAft>
                      </a:pPr>
                      <a:r>
                        <a:rPr lang="fr-FR" sz="1400" i="1" dirty="0">
                          <a:latin typeface="Tahoma"/>
                          <a:ea typeface="Times New Roman"/>
                          <a:cs typeface="Times New Roman"/>
                        </a:rPr>
                        <a:t>Paix – Travail – Patrie</a:t>
                      </a:r>
                      <a:endParaRPr lang="fr-FR" sz="1400" dirty="0">
                        <a:latin typeface="Calibri"/>
                        <a:ea typeface="Calibri"/>
                        <a:cs typeface="Times New Roman"/>
                      </a:endParaRPr>
                    </a:p>
                    <a:p>
                      <a:pPr algn="ctr">
                        <a:lnSpc>
                          <a:spcPct val="115000"/>
                        </a:lnSpc>
                        <a:spcAft>
                          <a:spcPts val="0"/>
                        </a:spcAft>
                      </a:pPr>
                      <a:r>
                        <a:rPr lang="fr-FR" sz="1400" dirty="0">
                          <a:latin typeface="Tahoma"/>
                          <a:ea typeface="Times New Roman"/>
                          <a:cs typeface="Times New Roman"/>
                        </a:rPr>
                        <a:t>- - - - -</a:t>
                      </a:r>
                      <a:endParaRPr lang="fr-FR" sz="1400" dirty="0">
                        <a:latin typeface="Calibri"/>
                        <a:ea typeface="Calibri"/>
                        <a:cs typeface="Times New Roman"/>
                      </a:endParaRPr>
                    </a:p>
                    <a:p>
                      <a:pPr marL="459105" marR="449580" algn="ctr">
                        <a:lnSpc>
                          <a:spcPct val="115000"/>
                        </a:lnSpc>
                        <a:spcAft>
                          <a:spcPts val="0"/>
                        </a:spcAft>
                        <a:tabLst>
                          <a:tab pos="1899285" algn="l"/>
                        </a:tabLst>
                      </a:pPr>
                      <a:r>
                        <a:rPr lang="fr-FR" sz="1400" dirty="0">
                          <a:latin typeface="Tahoma"/>
                          <a:ea typeface="Times New Roman"/>
                          <a:cs typeface="Times New Roman"/>
                        </a:rPr>
                        <a:t>INSTITUT NATIONAL </a:t>
                      </a:r>
                      <a:endParaRPr lang="fr-FR" sz="1400" dirty="0">
                        <a:latin typeface="Calibri"/>
                        <a:ea typeface="Calibri"/>
                        <a:cs typeface="Times New Roman"/>
                      </a:endParaRPr>
                    </a:p>
                    <a:p>
                      <a:pPr marL="9525" algn="ctr">
                        <a:lnSpc>
                          <a:spcPct val="115000"/>
                        </a:lnSpc>
                        <a:spcAft>
                          <a:spcPts val="0"/>
                        </a:spcAft>
                        <a:tabLst>
                          <a:tab pos="2439670" algn="l"/>
                        </a:tabLst>
                      </a:pPr>
                      <a:r>
                        <a:rPr lang="fr-FR" sz="1400" dirty="0">
                          <a:latin typeface="Tahoma"/>
                          <a:ea typeface="Times New Roman"/>
                          <a:cs typeface="Times New Roman"/>
                        </a:rPr>
                        <a:t>DE LA STATISTIQUE</a:t>
                      </a:r>
                      <a:endParaRPr lang="fr-FR" sz="1400" dirty="0">
                        <a:latin typeface="Calibri"/>
                        <a:ea typeface="Calibri"/>
                        <a:cs typeface="Times New Roman"/>
                      </a:endParaRPr>
                    </a:p>
                    <a:p>
                      <a:pPr algn="ctr">
                        <a:lnSpc>
                          <a:spcPct val="115000"/>
                        </a:lnSpc>
                        <a:spcAft>
                          <a:spcPts val="0"/>
                        </a:spcAft>
                      </a:pPr>
                      <a:r>
                        <a:rPr lang="fr-FR" sz="1400" dirty="0">
                          <a:latin typeface="Tahoma"/>
                          <a:ea typeface="Times New Roman"/>
                          <a:cs typeface="Times New Roman"/>
                        </a:rPr>
                        <a:t>- - - - -</a:t>
                      </a:r>
                      <a:endParaRPr lang="fr-FR" sz="1400" dirty="0">
                        <a:latin typeface="Calibri"/>
                        <a:ea typeface="Calibri"/>
                        <a:cs typeface="Times New Roman"/>
                      </a:endParaRPr>
                    </a:p>
                  </a:txBody>
                  <a:tcPr marL="63014" marR="63014" marT="0" marB="0">
                    <a:lnL>
                      <a:noFill/>
                    </a:lnL>
                    <a:lnR>
                      <a:noFill/>
                    </a:lnR>
                    <a:lnT>
                      <a:noFill/>
                    </a:lnT>
                    <a:lnB>
                      <a:noFill/>
                    </a:lnB>
                  </a:tcPr>
                </a:tc>
                <a:tc>
                  <a:txBody>
                    <a:bodyPr/>
                    <a:lstStyle/>
                    <a:p>
                      <a:pPr algn="ctr">
                        <a:lnSpc>
                          <a:spcPct val="115000"/>
                        </a:lnSpc>
                        <a:spcAft>
                          <a:spcPts val="0"/>
                        </a:spcAft>
                      </a:pPr>
                      <a:endParaRPr lang="fr-FR" sz="1400" dirty="0">
                        <a:latin typeface="Times New Roman"/>
                        <a:ea typeface="Times New Roman"/>
                        <a:cs typeface="Times New Roman"/>
                      </a:endParaRPr>
                    </a:p>
                  </a:txBody>
                  <a:tcPr marL="63014" marR="63014" marT="0" marB="0">
                    <a:lnL>
                      <a:noFill/>
                    </a:lnL>
                    <a:lnR>
                      <a:noFill/>
                    </a:lnR>
                    <a:lnT>
                      <a:noFill/>
                    </a:lnT>
                    <a:lnB>
                      <a:noFill/>
                    </a:lnB>
                  </a:tcPr>
                </a:tc>
                <a:tc>
                  <a:txBody>
                    <a:bodyPr/>
                    <a:lstStyle/>
                    <a:p>
                      <a:pPr algn="ctr">
                        <a:lnSpc>
                          <a:spcPct val="115000"/>
                        </a:lnSpc>
                        <a:spcAft>
                          <a:spcPts val="0"/>
                        </a:spcAft>
                      </a:pPr>
                      <a:r>
                        <a:rPr lang="en-GB" sz="1400" b="1" dirty="0">
                          <a:latin typeface="Tahoma"/>
                          <a:ea typeface="Times New Roman"/>
                          <a:cs typeface="Times New Roman"/>
                        </a:rPr>
                        <a:t>REPUBLIC OF CAMEROON</a:t>
                      </a:r>
                      <a:endParaRPr lang="fr-FR" sz="1400" dirty="0">
                        <a:latin typeface="Calibri"/>
                        <a:ea typeface="Calibri"/>
                        <a:cs typeface="Times New Roman"/>
                      </a:endParaRPr>
                    </a:p>
                    <a:p>
                      <a:pPr algn="ctr">
                        <a:lnSpc>
                          <a:spcPct val="115000"/>
                        </a:lnSpc>
                        <a:spcAft>
                          <a:spcPts val="0"/>
                        </a:spcAft>
                      </a:pPr>
                      <a:r>
                        <a:rPr lang="en-GB" sz="1400" i="1" dirty="0">
                          <a:latin typeface="Tahoma"/>
                          <a:ea typeface="Times New Roman"/>
                          <a:cs typeface="Times New Roman"/>
                        </a:rPr>
                        <a:t>Peace – Work – Fatherland</a:t>
                      </a:r>
                      <a:endParaRPr lang="fr-FR" sz="1400" dirty="0">
                        <a:latin typeface="Calibri"/>
                        <a:ea typeface="Calibri"/>
                        <a:cs typeface="Times New Roman"/>
                      </a:endParaRPr>
                    </a:p>
                    <a:p>
                      <a:pPr algn="ctr">
                        <a:lnSpc>
                          <a:spcPct val="115000"/>
                        </a:lnSpc>
                        <a:spcAft>
                          <a:spcPts val="0"/>
                        </a:spcAft>
                      </a:pPr>
                      <a:r>
                        <a:rPr lang="en-GB" sz="1400" i="1" dirty="0">
                          <a:latin typeface="Tahoma"/>
                          <a:ea typeface="Times New Roman"/>
                          <a:cs typeface="Times New Roman"/>
                        </a:rPr>
                        <a:t>- - - - -</a:t>
                      </a:r>
                      <a:endParaRPr lang="fr-FR" sz="1400" dirty="0">
                        <a:latin typeface="Calibri"/>
                        <a:ea typeface="Calibri"/>
                        <a:cs typeface="Times New Roman"/>
                      </a:endParaRPr>
                    </a:p>
                    <a:p>
                      <a:pPr algn="ctr">
                        <a:lnSpc>
                          <a:spcPct val="115000"/>
                        </a:lnSpc>
                        <a:spcAft>
                          <a:spcPts val="0"/>
                        </a:spcAft>
                      </a:pPr>
                      <a:r>
                        <a:rPr lang="en-GB" sz="1400" dirty="0">
                          <a:latin typeface="Tahoma"/>
                          <a:ea typeface="Times New Roman"/>
                          <a:cs typeface="Times New Roman"/>
                        </a:rPr>
                        <a:t>NATIONAL INSTITUTE</a:t>
                      </a:r>
                      <a:endParaRPr lang="fr-FR" sz="1400" dirty="0">
                        <a:latin typeface="Calibri"/>
                        <a:ea typeface="Calibri"/>
                        <a:cs typeface="Times New Roman"/>
                      </a:endParaRPr>
                    </a:p>
                    <a:p>
                      <a:pPr algn="ctr">
                        <a:lnSpc>
                          <a:spcPct val="115000"/>
                        </a:lnSpc>
                        <a:spcAft>
                          <a:spcPts val="0"/>
                        </a:spcAft>
                      </a:pPr>
                      <a:r>
                        <a:rPr lang="en-GB" sz="1400" dirty="0">
                          <a:latin typeface="Tahoma"/>
                          <a:ea typeface="Times New Roman"/>
                          <a:cs typeface="Times New Roman"/>
                        </a:rPr>
                        <a:t> OF STATISTICS</a:t>
                      </a:r>
                      <a:endParaRPr lang="fr-FR" sz="1400" dirty="0">
                        <a:latin typeface="Calibri"/>
                        <a:ea typeface="Calibri"/>
                        <a:cs typeface="Times New Roman"/>
                      </a:endParaRPr>
                    </a:p>
                    <a:p>
                      <a:pPr algn="ctr">
                        <a:lnSpc>
                          <a:spcPct val="115000"/>
                        </a:lnSpc>
                        <a:spcAft>
                          <a:spcPts val="0"/>
                        </a:spcAft>
                      </a:pPr>
                      <a:r>
                        <a:rPr lang="en-GB" sz="1400" dirty="0">
                          <a:latin typeface="Tahoma"/>
                          <a:ea typeface="Times New Roman"/>
                          <a:cs typeface="Times New Roman"/>
                        </a:rPr>
                        <a:t>- - - - -</a:t>
                      </a:r>
                      <a:endParaRPr lang="fr-FR" sz="1400" dirty="0">
                        <a:latin typeface="Calibri"/>
                        <a:ea typeface="Calibri"/>
                        <a:cs typeface="Times New Roman"/>
                      </a:endParaRPr>
                    </a:p>
                  </a:txBody>
                  <a:tcPr marL="63014" marR="63014"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25" name="Image 1"/>
          <p:cNvPicPr>
            <a:picLocks noChangeAspect="1" noChangeArrowheads="1"/>
          </p:cNvPicPr>
          <p:nvPr/>
        </p:nvPicPr>
        <p:blipFill>
          <a:blip r:embed="rId2"/>
          <a:srcRect l="7500"/>
          <a:stretch>
            <a:fillRect/>
          </a:stretch>
        </p:blipFill>
        <p:spPr bwMode="auto">
          <a:xfrm>
            <a:off x="5595934" y="1901499"/>
            <a:ext cx="881062" cy="1114425"/>
          </a:xfrm>
          <a:prstGeom prst="rect">
            <a:avLst/>
          </a:prstGeom>
          <a:noFill/>
        </p:spPr>
      </p:pic>
      <p:sp>
        <p:nvSpPr>
          <p:cNvPr id="6" name="Sous-titre 2"/>
          <p:cNvSpPr txBox="1">
            <a:spLocks/>
          </p:cNvSpPr>
          <p:nvPr/>
        </p:nvSpPr>
        <p:spPr>
          <a:xfrm>
            <a:off x="2959732" y="6243630"/>
            <a:ext cx="6126480" cy="614370"/>
          </a:xfrm>
          <a:prstGeom prst="rect">
            <a:avLst/>
          </a:prstGeom>
        </p:spPr>
        <p:txBody>
          <a:bodyPr vert="horz" lIns="91440" tIns="45720" rIns="91440" bIns="45720" rtlCol="0">
            <a:normAutofit/>
          </a:bodyPr>
          <a:lstStyle/>
          <a:p>
            <a:pPr algn="ctr">
              <a:spcBef>
                <a:spcPct val="20000"/>
              </a:spcBef>
              <a:defRPr/>
            </a:pPr>
            <a:r>
              <a:rPr lang="fr-FR" b="1" i="1" dirty="0">
                <a:latin typeface="Times New Roman" pitchFamily="18" charset="0"/>
                <a:cs typeface="Times New Roman" pitchFamily="18" charset="0"/>
              </a:rPr>
              <a:t>ADDIS ABEBA, le 30  Octobre 2024</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74121" y="1269434"/>
            <a:ext cx="7266295" cy="750099"/>
          </a:xfrm>
          <a:solidFill>
            <a:schemeClr val="accent6">
              <a:lumMod val="60000"/>
              <a:lumOff val="40000"/>
            </a:schemeClr>
          </a:solidFill>
        </p:spPr>
        <p:txBody>
          <a:bodyPr>
            <a:noAutofit/>
          </a:bodyPr>
          <a:lstStyle/>
          <a:p>
            <a:pPr algn="ctr"/>
            <a:r>
              <a:rPr lang="fr-FR" sz="3600" b="1" dirty="0">
                <a:solidFill>
                  <a:srgbClr val="0070C0"/>
                </a:solidFill>
              </a:rPr>
              <a:t>PLAN</a:t>
            </a:r>
          </a:p>
        </p:txBody>
      </p:sp>
      <p:sp>
        <p:nvSpPr>
          <p:cNvPr id="3" name="Espace réservé du contenu 2"/>
          <p:cNvSpPr>
            <a:spLocks noGrp="1"/>
          </p:cNvSpPr>
          <p:nvPr>
            <p:ph idx="1"/>
          </p:nvPr>
        </p:nvSpPr>
        <p:spPr>
          <a:xfrm>
            <a:off x="834189" y="2215607"/>
            <a:ext cx="10619873" cy="3372959"/>
          </a:xfrm>
        </p:spPr>
        <p:txBody>
          <a:bodyPr>
            <a:noAutofit/>
          </a:bodyPr>
          <a:lstStyle/>
          <a:p>
            <a:pPr marL="514350" indent="-514350" algn="just">
              <a:lnSpc>
                <a:spcPct val="120000"/>
              </a:lnSpc>
              <a:buFont typeface="+mj-lt"/>
              <a:buAutoNum type="arabicPeriod"/>
            </a:pPr>
            <a:r>
              <a:rPr lang="fr-FR" sz="2300" dirty="0"/>
              <a:t>État des lieux des catastrophes et phénomènes extrêmes au Cameroun</a:t>
            </a:r>
          </a:p>
          <a:p>
            <a:pPr marL="514350" indent="-514350" algn="just">
              <a:lnSpc>
                <a:spcPct val="120000"/>
              </a:lnSpc>
              <a:buFont typeface="+mj-lt"/>
              <a:buAutoNum type="arabicPeriod"/>
            </a:pPr>
            <a:r>
              <a:rPr lang="fr-FR" sz="2300" dirty="0"/>
              <a:t>État de la disponibilité des statistiques sur les catastrophes au Cameroun</a:t>
            </a:r>
          </a:p>
          <a:p>
            <a:pPr marL="514350" indent="-514350" algn="just">
              <a:lnSpc>
                <a:spcPct val="120000"/>
              </a:lnSpc>
              <a:buFont typeface="+mj-lt"/>
              <a:buAutoNum type="arabicPeriod"/>
            </a:pPr>
            <a:r>
              <a:rPr lang="fr-FR" sz="2300" dirty="0"/>
              <a:t>Raisons de la faible disponibilité des statistiques sur les catastrophes</a:t>
            </a:r>
          </a:p>
          <a:p>
            <a:pPr marL="514350" indent="-514350" algn="just">
              <a:lnSpc>
                <a:spcPct val="120000"/>
              </a:lnSpc>
              <a:buFont typeface="+mj-lt"/>
              <a:buAutoNum type="arabicPeriod"/>
            </a:pPr>
            <a:r>
              <a:rPr lang="fr-FR" sz="2300" dirty="0"/>
              <a:t>Quelques actions menées sur le volet Sensibilisation et communication pour inciter les décideurs à augmenter les crédits budgétaires</a:t>
            </a:r>
          </a:p>
          <a:p>
            <a:pPr marL="514350" indent="-514350" algn="just">
              <a:lnSpc>
                <a:spcPct val="120000"/>
              </a:lnSpc>
              <a:buFont typeface="+mj-lt"/>
              <a:buAutoNum type="arabicPeriod"/>
            </a:pPr>
            <a:r>
              <a:rPr lang="fr-FR" sz="2300" dirty="0"/>
              <a:t>Résultats observés et pistes d'amélioration</a:t>
            </a:r>
          </a:p>
        </p:txBody>
      </p:sp>
      <p:pic>
        <p:nvPicPr>
          <p:cNvPr id="4" name="Image 1"/>
          <p:cNvPicPr>
            <a:picLocks noChangeAspect="1" noChangeArrowheads="1"/>
          </p:cNvPicPr>
          <p:nvPr/>
        </p:nvPicPr>
        <p:blipFill>
          <a:blip r:embed="rId2"/>
          <a:srcRect l="7075"/>
          <a:stretch>
            <a:fillRect/>
          </a:stretch>
        </p:blipFill>
        <p:spPr bwMode="auto">
          <a:xfrm>
            <a:off x="1523968" y="1090839"/>
            <a:ext cx="938212" cy="928694"/>
          </a:xfrm>
          <a:prstGeom prst="rect">
            <a:avLst/>
          </a:prstGeo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7608" y="959090"/>
            <a:ext cx="7344816" cy="792088"/>
          </a:xfr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vert="horz" lIns="0" tIns="45720" rIns="0" bIns="0" rtlCol="0" anchor="b">
            <a:normAutofit fontScale="90000"/>
          </a:bodyPr>
          <a:lstStyle/>
          <a:p>
            <a:pPr algn="ctr"/>
            <a:br>
              <a:rPr lang="fr-FR" sz="2400" b="1" dirty="0"/>
            </a:br>
            <a:br>
              <a:rPr lang="fr-FR" sz="2400" b="1" dirty="0"/>
            </a:br>
            <a:br>
              <a:rPr lang="fr-FR" sz="2400" b="1" dirty="0"/>
            </a:br>
            <a:br>
              <a:rPr lang="fr-FR" sz="2400" b="1" dirty="0"/>
            </a:br>
            <a:br>
              <a:rPr lang="fr-FR" sz="2400" b="1" dirty="0"/>
            </a:br>
            <a:br>
              <a:rPr lang="fr-FR" sz="2400" b="1" dirty="0"/>
            </a:br>
            <a:br>
              <a:rPr lang="fr-FR" sz="2400" b="1" dirty="0"/>
            </a:br>
            <a:br>
              <a:rPr lang="fr-FR" sz="2900" b="1" dirty="0"/>
            </a:br>
            <a:r>
              <a:rPr lang="fr-FR" sz="2900" b="1" dirty="0">
                <a:solidFill>
                  <a:srgbClr val="0070C0"/>
                </a:solidFill>
              </a:rPr>
              <a:t>1. État des lieux des catastrophes et phénomènes extrêmes au Cameroun </a:t>
            </a:r>
          </a:p>
        </p:txBody>
      </p:sp>
      <p:sp>
        <p:nvSpPr>
          <p:cNvPr id="3" name="Espace réservé du contenu 2"/>
          <p:cNvSpPr>
            <a:spLocks noGrp="1"/>
          </p:cNvSpPr>
          <p:nvPr>
            <p:ph idx="1"/>
          </p:nvPr>
        </p:nvSpPr>
        <p:spPr>
          <a:xfrm>
            <a:off x="2027548" y="1974612"/>
            <a:ext cx="8136904" cy="5328592"/>
          </a:xfrm>
        </p:spPr>
        <p:txBody>
          <a:bodyPr>
            <a:normAutofit/>
          </a:bodyPr>
          <a:lstStyle/>
          <a:p>
            <a:pPr marL="0" indent="0" algn="just">
              <a:spcAft>
                <a:spcPts val="1200"/>
              </a:spcAft>
              <a:buNone/>
            </a:pPr>
            <a:r>
              <a:rPr lang="fr-FR" sz="3200" dirty="0"/>
              <a:t>Le Cameroun est exposé à divers types de catastrophes naturelles, dont les plus fréquentes sont</a:t>
            </a:r>
          </a:p>
          <a:p>
            <a:pPr lvl="1" algn="just">
              <a:spcAft>
                <a:spcPts val="1200"/>
              </a:spcAft>
              <a:buFont typeface="Wingdings" panose="05000000000000000000" pitchFamily="2" charset="2"/>
              <a:buChar char="q"/>
            </a:pPr>
            <a:r>
              <a:rPr lang="fr-FR" sz="3200" dirty="0"/>
              <a:t> les inondations; </a:t>
            </a:r>
          </a:p>
          <a:p>
            <a:pPr lvl="1" algn="just">
              <a:spcAft>
                <a:spcPts val="1200"/>
              </a:spcAft>
              <a:buFont typeface="Wingdings" panose="05000000000000000000" pitchFamily="2" charset="2"/>
              <a:buChar char="q"/>
            </a:pPr>
            <a:r>
              <a:rPr lang="fr-FR" sz="3200" dirty="0"/>
              <a:t>les glissements de terrain;</a:t>
            </a:r>
          </a:p>
          <a:p>
            <a:pPr lvl="1" algn="just">
              <a:spcAft>
                <a:spcPts val="1200"/>
              </a:spcAft>
              <a:buFont typeface="Wingdings" panose="05000000000000000000" pitchFamily="2" charset="2"/>
              <a:buChar char="q"/>
            </a:pPr>
            <a:r>
              <a:rPr lang="fr-FR" sz="3200" dirty="0"/>
              <a:t>et, de plus en plus, des épisodes de sécheresse; </a:t>
            </a:r>
          </a:p>
          <a:p>
            <a:pPr marL="457200" lvl="1" indent="0" algn="just">
              <a:spcAft>
                <a:spcPts val="1200"/>
              </a:spcAft>
              <a:buNone/>
            </a:pPr>
            <a:endParaRPr lang="fr-FR" sz="3200" dirty="0"/>
          </a:p>
        </p:txBody>
      </p:sp>
      <p:pic>
        <p:nvPicPr>
          <p:cNvPr id="4" name="Image 1"/>
          <p:cNvPicPr>
            <a:picLocks noChangeAspect="1" noChangeArrowheads="1"/>
          </p:cNvPicPr>
          <p:nvPr/>
        </p:nvPicPr>
        <p:blipFill>
          <a:blip r:embed="rId2"/>
          <a:srcRect l="7079"/>
          <a:stretch>
            <a:fillRect/>
          </a:stretch>
        </p:blipFill>
        <p:spPr bwMode="auto">
          <a:xfrm>
            <a:off x="1555446" y="822484"/>
            <a:ext cx="938180" cy="928694"/>
          </a:xfrm>
          <a:prstGeom prst="rect">
            <a:avLst/>
          </a:prstGeom>
          <a:noFill/>
        </p:spPr>
      </p:pic>
    </p:spTree>
    <p:extLst>
      <p:ext uri="{BB962C8B-B14F-4D97-AF65-F5344CB8AC3E}">
        <p14:creationId xmlns:p14="http://schemas.microsoft.com/office/powerpoint/2010/main" val="265712945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3592" y="565812"/>
            <a:ext cx="7344816" cy="901463"/>
          </a:xfr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vert="horz" lIns="0" tIns="45720" rIns="0" bIns="0" rtlCol="0" anchor="b">
            <a:normAutofit fontScale="90000"/>
          </a:bodyPr>
          <a:lstStyle/>
          <a:p>
            <a:pPr algn="ctr"/>
            <a:br>
              <a:rPr lang="fr-FR" sz="2400" b="1" dirty="0"/>
            </a:br>
            <a:br>
              <a:rPr lang="fr-FR" sz="2400" b="1" dirty="0"/>
            </a:br>
            <a:br>
              <a:rPr lang="fr-FR" sz="2400" b="1" dirty="0"/>
            </a:br>
            <a:br>
              <a:rPr lang="fr-FR" sz="2400" b="1" dirty="0"/>
            </a:br>
            <a:br>
              <a:rPr lang="fr-FR" sz="2400" b="1" dirty="0"/>
            </a:br>
            <a:br>
              <a:rPr lang="fr-FR" sz="2400" b="1" dirty="0"/>
            </a:br>
            <a:br>
              <a:rPr lang="fr-FR" sz="2400" b="1" dirty="0"/>
            </a:br>
            <a:br>
              <a:rPr lang="fr-FR" sz="2400" b="1" dirty="0"/>
            </a:br>
            <a:r>
              <a:rPr lang="fr-FR" sz="3100" b="1" dirty="0">
                <a:solidFill>
                  <a:srgbClr val="0070C0"/>
                </a:solidFill>
              </a:rPr>
              <a:t>2. État de la disponibilité des statistiques sur les catastrophes au Cameroun</a:t>
            </a:r>
          </a:p>
        </p:txBody>
      </p:sp>
      <p:sp>
        <p:nvSpPr>
          <p:cNvPr id="3" name="Espace réservé du contenu 2"/>
          <p:cNvSpPr>
            <a:spLocks noGrp="1"/>
          </p:cNvSpPr>
          <p:nvPr>
            <p:ph idx="1"/>
          </p:nvPr>
        </p:nvSpPr>
        <p:spPr>
          <a:xfrm>
            <a:off x="673768" y="1933963"/>
            <a:ext cx="10860506" cy="4924037"/>
          </a:xfrm>
        </p:spPr>
        <p:txBody>
          <a:bodyPr>
            <a:normAutofit/>
          </a:bodyPr>
          <a:lstStyle/>
          <a:p>
            <a:pPr algn="just">
              <a:spcAft>
                <a:spcPts val="1200"/>
              </a:spcAft>
              <a:buFont typeface="Wingdings" panose="05000000000000000000" pitchFamily="2" charset="2"/>
              <a:buChar char="q"/>
            </a:pPr>
            <a:r>
              <a:rPr lang="fr-FR" sz="3400" dirty="0"/>
              <a:t>Les statistiques sur les catastrophes au Cameroun sont actuellement insuffisantes en termes de quantité et de qualité. </a:t>
            </a:r>
          </a:p>
          <a:p>
            <a:pPr algn="just">
              <a:spcAft>
                <a:spcPts val="1200"/>
              </a:spcAft>
              <a:buFont typeface="Wingdings" panose="05000000000000000000" pitchFamily="2" charset="2"/>
              <a:buChar char="q"/>
            </a:pPr>
            <a:r>
              <a:rPr lang="fr-FR" sz="3400" dirty="0"/>
              <a:t>Bien que l’INS intègre quelques questions relatives aux risques de catastrophes dans les enquêtes traditionnelles auprès des ménages, la collecte spécifique et systématique de ces statistiques et leur intégration dans les politiques publiques restent un défis majeur.</a:t>
            </a:r>
          </a:p>
          <a:p>
            <a:pPr marL="0" indent="0" algn="just">
              <a:spcAft>
                <a:spcPts val="1200"/>
              </a:spcAft>
              <a:buNone/>
            </a:pPr>
            <a:endParaRPr lang="fr-FR" sz="2900" dirty="0"/>
          </a:p>
        </p:txBody>
      </p:sp>
      <p:pic>
        <p:nvPicPr>
          <p:cNvPr id="4" name="Image 1"/>
          <p:cNvPicPr>
            <a:picLocks noChangeAspect="1" noChangeArrowheads="1"/>
          </p:cNvPicPr>
          <p:nvPr/>
        </p:nvPicPr>
        <p:blipFill>
          <a:blip r:embed="rId2"/>
          <a:srcRect l="7079"/>
          <a:stretch>
            <a:fillRect/>
          </a:stretch>
        </p:blipFill>
        <p:spPr bwMode="auto">
          <a:xfrm>
            <a:off x="1437090" y="565811"/>
            <a:ext cx="938180" cy="928694"/>
          </a:xfrm>
          <a:prstGeom prst="rect">
            <a:avLst/>
          </a:prstGeom>
          <a:noFill/>
        </p:spPr>
      </p:pic>
    </p:spTree>
    <p:extLst>
      <p:ext uri="{BB962C8B-B14F-4D97-AF65-F5344CB8AC3E}">
        <p14:creationId xmlns:p14="http://schemas.microsoft.com/office/powerpoint/2010/main" val="243399702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41948" y="950823"/>
            <a:ext cx="7344816" cy="901463"/>
          </a:xfr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vert="horz" lIns="0" tIns="45720" rIns="0" bIns="0" rtlCol="0" anchor="b">
            <a:normAutofit fontScale="90000"/>
          </a:bodyPr>
          <a:lstStyle/>
          <a:p>
            <a:pPr algn="ctr"/>
            <a:br>
              <a:rPr lang="fr-FR" sz="2400" b="1" dirty="0"/>
            </a:br>
            <a:br>
              <a:rPr lang="fr-FR" sz="2400" b="1" dirty="0"/>
            </a:br>
            <a:br>
              <a:rPr lang="fr-FR" sz="2400" b="1" dirty="0"/>
            </a:br>
            <a:br>
              <a:rPr lang="fr-FR" sz="2400" b="1" dirty="0"/>
            </a:br>
            <a:br>
              <a:rPr lang="fr-FR" sz="2400" b="1" dirty="0"/>
            </a:br>
            <a:br>
              <a:rPr lang="fr-FR" sz="2400" b="1" dirty="0"/>
            </a:br>
            <a:br>
              <a:rPr lang="fr-FR" sz="2400" b="1" dirty="0"/>
            </a:br>
            <a:r>
              <a:rPr lang="fr-FR" sz="3100" b="1" dirty="0">
                <a:solidFill>
                  <a:srgbClr val="0070C0"/>
                </a:solidFill>
              </a:rPr>
              <a:t>3.  Raisons de la faible disponibilité des statistiques sur les catastrophes</a:t>
            </a:r>
          </a:p>
        </p:txBody>
      </p:sp>
      <p:sp>
        <p:nvSpPr>
          <p:cNvPr id="3" name="Espace réservé du contenu 2"/>
          <p:cNvSpPr>
            <a:spLocks noGrp="1"/>
          </p:cNvSpPr>
          <p:nvPr>
            <p:ph idx="1"/>
          </p:nvPr>
        </p:nvSpPr>
        <p:spPr>
          <a:xfrm>
            <a:off x="721895" y="2038418"/>
            <a:ext cx="11277599" cy="4968552"/>
          </a:xfrm>
        </p:spPr>
        <p:txBody>
          <a:bodyPr>
            <a:normAutofit/>
          </a:bodyPr>
          <a:lstStyle/>
          <a:p>
            <a:pPr marL="0" indent="0" algn="just">
              <a:spcAft>
                <a:spcPts val="1200"/>
              </a:spcAft>
              <a:buNone/>
            </a:pPr>
            <a:r>
              <a:rPr lang="fr-FR" sz="3400" dirty="0"/>
              <a:t>Plusieurs facteurs limitent la production régulière et de qualité des statistiques sur les catastrophes :</a:t>
            </a:r>
          </a:p>
          <a:p>
            <a:pPr algn="just">
              <a:spcAft>
                <a:spcPts val="1200"/>
              </a:spcAft>
              <a:buFont typeface="Wingdings" panose="05000000000000000000" pitchFamily="2" charset="2"/>
              <a:buChar char="q"/>
            </a:pPr>
            <a:r>
              <a:rPr lang="fr-FR" sz="3400" b="1" dirty="0"/>
              <a:t>Faible financement alloué à la production des statistiques sur les catastrophes</a:t>
            </a:r>
          </a:p>
          <a:p>
            <a:pPr algn="just">
              <a:spcAft>
                <a:spcPts val="1200"/>
              </a:spcAft>
              <a:buFont typeface="Wingdings" panose="05000000000000000000" pitchFamily="2" charset="2"/>
              <a:buChar char="q"/>
            </a:pPr>
            <a:r>
              <a:rPr lang="fr-FR" sz="3400" b="1" dirty="0"/>
              <a:t>Difficulté d'accès aux nouvelles technologies </a:t>
            </a:r>
            <a:r>
              <a:rPr lang="fr-FR" sz="3400" dirty="0"/>
              <a:t>: Les capacités technologiques telles que l'imagerie satellitaire et les données </a:t>
            </a:r>
            <a:r>
              <a:rPr lang="fr-FR" sz="3400" dirty="0" err="1"/>
              <a:t>géospatiales</a:t>
            </a:r>
            <a:r>
              <a:rPr lang="fr-FR" sz="3400" dirty="0"/>
              <a:t>.</a:t>
            </a:r>
          </a:p>
          <a:p>
            <a:pPr marL="0" indent="0" algn="just">
              <a:spcAft>
                <a:spcPts val="1200"/>
              </a:spcAft>
              <a:buNone/>
            </a:pPr>
            <a:endParaRPr lang="fr-FR" sz="2900" dirty="0"/>
          </a:p>
        </p:txBody>
      </p:sp>
      <p:pic>
        <p:nvPicPr>
          <p:cNvPr id="4" name="Image 1"/>
          <p:cNvPicPr>
            <a:picLocks noChangeAspect="1" noChangeArrowheads="1"/>
          </p:cNvPicPr>
          <p:nvPr/>
        </p:nvPicPr>
        <p:blipFill>
          <a:blip r:embed="rId2"/>
          <a:srcRect l="7079"/>
          <a:stretch>
            <a:fillRect/>
          </a:stretch>
        </p:blipFill>
        <p:spPr bwMode="auto">
          <a:xfrm>
            <a:off x="1555446" y="950822"/>
            <a:ext cx="938180" cy="928694"/>
          </a:xfrm>
          <a:prstGeom prst="rect">
            <a:avLst/>
          </a:prstGeom>
          <a:noFill/>
        </p:spPr>
      </p:pic>
    </p:spTree>
    <p:extLst>
      <p:ext uri="{BB962C8B-B14F-4D97-AF65-F5344CB8AC3E}">
        <p14:creationId xmlns:p14="http://schemas.microsoft.com/office/powerpoint/2010/main" val="235150522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1624" y="641430"/>
            <a:ext cx="7653536" cy="1080120"/>
          </a:xfr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vert="horz" lIns="0" tIns="45720" rIns="0" bIns="0" rtlCol="0" anchor="b">
            <a:normAutofit fontScale="90000"/>
          </a:bodyPr>
          <a:lstStyle/>
          <a:p>
            <a:pPr algn="ctr"/>
            <a:br>
              <a:rPr lang="fr-FR" sz="2400" b="1" dirty="0"/>
            </a:br>
            <a:br>
              <a:rPr lang="fr-FR" sz="2400" b="1" dirty="0"/>
            </a:br>
            <a:br>
              <a:rPr lang="fr-FR" sz="2400" b="1" dirty="0"/>
            </a:br>
            <a:br>
              <a:rPr lang="fr-FR" sz="2400" b="1" dirty="0"/>
            </a:br>
            <a:br>
              <a:rPr lang="fr-FR" sz="2400" b="1" dirty="0"/>
            </a:br>
            <a:br>
              <a:rPr lang="fr-FR" sz="2400" b="1" dirty="0"/>
            </a:br>
            <a:br>
              <a:rPr lang="fr-FR" sz="2400" b="1" dirty="0"/>
            </a:br>
            <a:br>
              <a:rPr lang="fr-FR" sz="2400" b="1" dirty="0"/>
            </a:br>
            <a:r>
              <a:rPr lang="fr-FR" sz="2700" b="1" dirty="0">
                <a:solidFill>
                  <a:srgbClr val="0070C0"/>
                </a:solidFill>
              </a:rPr>
              <a:t>4. Quelques actions menées sur le volet sensibilisation et communication pour inciter les décideurs à augmenter les crédits budgétaires (1/6)</a:t>
            </a:r>
          </a:p>
        </p:txBody>
      </p:sp>
      <p:sp>
        <p:nvSpPr>
          <p:cNvPr id="3" name="Espace réservé du contenu 2"/>
          <p:cNvSpPr>
            <a:spLocks noGrp="1"/>
          </p:cNvSpPr>
          <p:nvPr>
            <p:ph idx="1"/>
          </p:nvPr>
        </p:nvSpPr>
        <p:spPr>
          <a:xfrm>
            <a:off x="545433" y="1796716"/>
            <a:ext cx="11165304" cy="5061284"/>
          </a:xfrm>
        </p:spPr>
        <p:txBody>
          <a:bodyPr>
            <a:normAutofit fontScale="62500" lnSpcReduction="20000"/>
          </a:bodyPr>
          <a:lstStyle/>
          <a:p>
            <a:pPr marL="0" indent="0" algn="just">
              <a:lnSpc>
                <a:spcPct val="107000"/>
              </a:lnSpc>
              <a:spcAft>
                <a:spcPts val="800"/>
              </a:spcAft>
              <a:buNone/>
            </a:pPr>
            <a:r>
              <a:rPr lang="fr-FR" sz="3800" dirty="0">
                <a:latin typeface="Times New Roman" panose="02020603050405020304" pitchFamily="18" charset="0"/>
                <a:ea typeface="Times New Roman" panose="02020603050405020304" pitchFamily="18" charset="0"/>
                <a:cs typeface="Times New Roman" panose="02020603050405020304" pitchFamily="18" charset="0"/>
              </a:rPr>
              <a:t>Afin de pallier à ces insuffisances, plusieurs actions de sensibilisation et de communication ont été entreprises par l’INS :</a:t>
            </a:r>
          </a:p>
          <a:p>
            <a:pPr marL="0" indent="0" algn="just">
              <a:lnSpc>
                <a:spcPct val="107000"/>
              </a:lnSpc>
              <a:spcAft>
                <a:spcPts val="800"/>
              </a:spcAft>
              <a:buNone/>
            </a:pPr>
            <a:r>
              <a:rPr lang="fr-FR" sz="4200" b="1" dirty="0">
                <a:latin typeface="Times New Roman" panose="02020603050405020304" pitchFamily="18" charset="0"/>
                <a:ea typeface="Times New Roman" panose="02020603050405020304" pitchFamily="18" charset="0"/>
                <a:cs typeface="Times New Roman" panose="02020603050405020304" pitchFamily="18" charset="0"/>
              </a:rPr>
              <a:t>1. Ateliers sectoriels sur l'ancrage des indicateurs des cadres statistiques sur les catastrophes (DSRF, CDSE, cadre de Sendai, etc.) aux politiques nationales :</a:t>
            </a:r>
            <a:r>
              <a:rPr lang="fr-FR" sz="4200" dirty="0">
                <a:latin typeface="Times New Roman" panose="02020603050405020304" pitchFamily="18" charset="0"/>
                <a:ea typeface="Times New Roman" panose="02020603050405020304" pitchFamily="18" charset="0"/>
                <a:cs typeface="Times New Roman" panose="02020603050405020304" pitchFamily="18" charset="0"/>
              </a:rPr>
              <a:t> Ces rencontres ont permis de démontrer aux responsables des administrations sectorielles clés l’importance de produire des données spécifiques pour le suivi des politiques publiques. </a:t>
            </a:r>
          </a:p>
          <a:p>
            <a:pPr marL="0" indent="0" algn="just">
              <a:lnSpc>
                <a:spcPct val="107000"/>
              </a:lnSpc>
              <a:spcAft>
                <a:spcPts val="800"/>
              </a:spcAft>
              <a:buNone/>
            </a:pPr>
            <a:r>
              <a:rPr lang="fr-FR" sz="4600" dirty="0">
                <a:latin typeface="Times New Roman" panose="02020603050405020304" pitchFamily="18" charset="0"/>
                <a:cs typeface="Times New Roman" panose="02020603050405020304" pitchFamily="18" charset="0"/>
              </a:rPr>
              <a:t>L’output de cette activité consistera au final à produire une liste minimale d'indicateurs prioritaires nécessaires pour le suivi des politiques des administrations sectorielles. </a:t>
            </a:r>
          </a:p>
          <a:p>
            <a:pPr marL="0" indent="0" algn="just">
              <a:lnSpc>
                <a:spcPct val="107000"/>
              </a:lnSpc>
              <a:spcAft>
                <a:spcPts val="800"/>
              </a:spcAft>
              <a:buNone/>
            </a:pPr>
            <a:r>
              <a:rPr lang="fr-FR" sz="4600" dirty="0">
                <a:latin typeface="Times New Roman" panose="02020603050405020304" pitchFamily="18" charset="0"/>
                <a:cs typeface="Times New Roman" panose="02020603050405020304" pitchFamily="18" charset="0"/>
              </a:rPr>
              <a:t>Cette liste sera transmise au Ministère de la Planification pour prise en compte dans la production des statistiques nationales sur les catastrophes.</a:t>
            </a:r>
          </a:p>
        </p:txBody>
      </p:sp>
      <p:pic>
        <p:nvPicPr>
          <p:cNvPr id="4" name="Image 1"/>
          <p:cNvPicPr>
            <a:picLocks noChangeAspect="1" noChangeArrowheads="1"/>
          </p:cNvPicPr>
          <p:nvPr/>
        </p:nvPicPr>
        <p:blipFill>
          <a:blip r:embed="rId2"/>
          <a:srcRect l="7079"/>
          <a:stretch>
            <a:fillRect/>
          </a:stretch>
        </p:blipFill>
        <p:spPr bwMode="auto">
          <a:xfrm>
            <a:off x="1555446" y="641430"/>
            <a:ext cx="938180" cy="928694"/>
          </a:xfrm>
          <a:prstGeom prst="rect">
            <a:avLst/>
          </a:prstGeom>
          <a:noFill/>
        </p:spPr>
      </p:pic>
    </p:spTree>
    <p:extLst>
      <p:ext uri="{BB962C8B-B14F-4D97-AF65-F5344CB8AC3E}">
        <p14:creationId xmlns:p14="http://schemas.microsoft.com/office/powerpoint/2010/main" val="158100676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2BF970-75EE-3AFE-9AB2-918C2F2133E4}"/>
              </a:ext>
            </a:extLst>
          </p:cNvPr>
          <p:cNvSpPr>
            <a:spLocks noGrp="1"/>
          </p:cNvSpPr>
          <p:nvPr>
            <p:ph type="body" idx="1"/>
          </p:nvPr>
        </p:nvSpPr>
        <p:spPr>
          <a:xfrm rot="16200000">
            <a:off x="-1844420" y="2934774"/>
            <a:ext cx="5157787" cy="823912"/>
          </a:xfrm>
        </p:spPr>
        <p:txBody>
          <a:bodyPr>
            <a:normAutofit/>
          </a:bodyPr>
          <a:lstStyle/>
          <a:p>
            <a:pPr algn="ctr"/>
            <a:r>
              <a:rPr lang="en-GB" sz="3200" dirty="0"/>
              <a:t>Today’s Agenda</a:t>
            </a:r>
          </a:p>
        </p:txBody>
      </p:sp>
      <p:graphicFrame>
        <p:nvGraphicFramePr>
          <p:cNvPr id="2" name="Table 1">
            <a:extLst>
              <a:ext uri="{FF2B5EF4-FFF2-40B4-BE49-F238E27FC236}">
                <a16:creationId xmlns:a16="http://schemas.microsoft.com/office/drawing/2014/main" id="{E6443722-2F13-0A31-E20E-EB9626F79BA6}"/>
              </a:ext>
            </a:extLst>
          </p:cNvPr>
          <p:cNvGraphicFramePr>
            <a:graphicFrameLocks noGrp="1"/>
          </p:cNvGraphicFramePr>
          <p:nvPr>
            <p:extLst>
              <p:ext uri="{D42A27DB-BD31-4B8C-83A1-F6EECF244321}">
                <p14:modId xmlns:p14="http://schemas.microsoft.com/office/powerpoint/2010/main" val="805095139"/>
              </p:ext>
            </p:extLst>
          </p:nvPr>
        </p:nvGraphicFramePr>
        <p:xfrm>
          <a:off x="1463369" y="713799"/>
          <a:ext cx="10051076" cy="5935980"/>
        </p:xfrm>
        <a:graphic>
          <a:graphicData uri="http://schemas.openxmlformats.org/drawingml/2006/table">
            <a:tbl>
              <a:tblPr firstRow="1" bandRow="1">
                <a:tableStyleId>{2D5ABB26-0587-4C30-8999-92F81FD0307C}</a:tableStyleId>
              </a:tblPr>
              <a:tblGrid>
                <a:gridCol w="1825522">
                  <a:extLst>
                    <a:ext uri="{9D8B030D-6E8A-4147-A177-3AD203B41FA5}">
                      <a16:colId xmlns:a16="http://schemas.microsoft.com/office/drawing/2014/main" val="1640405736"/>
                    </a:ext>
                  </a:extLst>
                </a:gridCol>
                <a:gridCol w="8225554">
                  <a:extLst>
                    <a:ext uri="{9D8B030D-6E8A-4147-A177-3AD203B41FA5}">
                      <a16:colId xmlns:a16="http://schemas.microsoft.com/office/drawing/2014/main" val="583186690"/>
                    </a:ext>
                  </a:extLst>
                </a:gridCol>
              </a:tblGrid>
              <a:tr h="317552">
                <a:tc>
                  <a:txBody>
                    <a:bodyPr/>
                    <a:lstStyle/>
                    <a:p>
                      <a:r>
                        <a:rPr lang="en-US" sz="2000" dirty="0">
                          <a:solidFill>
                            <a:schemeClr val="accent6">
                              <a:lumMod val="40000"/>
                              <a:lumOff val="60000"/>
                            </a:schemeClr>
                          </a:solidFill>
                        </a:rPr>
                        <a:t>09:00 – 10:30</a:t>
                      </a: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a:solidFill>
                            <a:schemeClr val="accent6">
                              <a:lumMod val="40000"/>
                              <a:lumOff val="60000"/>
                            </a:schemeClr>
                          </a:solidFill>
                          <a:latin typeface="+mn-lt"/>
                          <a:ea typeface="+mn-ea"/>
                          <a:cs typeface="+mn-cs"/>
                        </a:rPr>
                        <a:t>Joint Session with Africa </a:t>
                      </a:r>
                      <a:r>
                        <a:rPr lang="en-GB" sz="2000" b="1" kern="1200" dirty="0" err="1">
                          <a:solidFill>
                            <a:schemeClr val="accent6">
                              <a:lumMod val="40000"/>
                              <a:lumOff val="60000"/>
                            </a:schemeClr>
                          </a:solidFill>
                          <a:latin typeface="+mn-lt"/>
                          <a:ea typeface="+mn-ea"/>
                          <a:cs typeface="+mn-cs"/>
                        </a:rPr>
                        <a:t>StatCom</a:t>
                      </a:r>
                      <a:r>
                        <a:rPr lang="en-GB" sz="2000" b="1" kern="1200" dirty="0">
                          <a:solidFill>
                            <a:schemeClr val="accent6">
                              <a:lumMod val="40000"/>
                              <a:lumOff val="60000"/>
                            </a:schemeClr>
                          </a:solidFill>
                          <a:latin typeface="+mn-lt"/>
                          <a:ea typeface="+mn-ea"/>
                          <a:cs typeface="+mn-cs"/>
                        </a:rPr>
                        <a:t> &amp; UN-GGIM: Africa</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9995382"/>
                  </a:ext>
                </a:extLst>
              </a:tr>
              <a:tr h="228139">
                <a:tc>
                  <a:txBody>
                    <a:bodyPr/>
                    <a:lstStyle/>
                    <a:p>
                      <a:r>
                        <a:rPr lang="en-US" sz="2000" dirty="0"/>
                        <a:t>11:00 – 11:15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accent6">
                              <a:lumMod val="60000"/>
                              <a:lumOff val="40000"/>
                            </a:schemeClr>
                          </a:solidFill>
                        </a:rPr>
                        <a:t>Reflections from </a:t>
                      </a:r>
                      <a:r>
                        <a:rPr lang="en-GB" sz="2000" b="1" kern="1200" dirty="0">
                          <a:solidFill>
                            <a:schemeClr val="accent6">
                              <a:lumMod val="60000"/>
                              <a:lumOff val="40000"/>
                            </a:schemeClr>
                          </a:solidFill>
                          <a:latin typeface="+mn-lt"/>
                          <a:ea typeface="+mn-ea"/>
                          <a:cs typeface="+mn-cs"/>
                        </a:rPr>
                        <a:t>Day</a:t>
                      </a:r>
                      <a:r>
                        <a:rPr lang="en-GB" sz="2000" b="1" dirty="0">
                          <a:solidFill>
                            <a:schemeClr val="accent6">
                              <a:lumMod val="60000"/>
                              <a:lumOff val="40000"/>
                            </a:schemeClr>
                          </a:solidFill>
                        </a:rPr>
                        <a:t> 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2148837"/>
                  </a:ext>
                </a:extLst>
              </a:tr>
              <a:tr h="230198">
                <a:tc>
                  <a:txBody>
                    <a:bodyPr/>
                    <a:lstStyle/>
                    <a:p>
                      <a:r>
                        <a:rPr lang="en-US" sz="2000" dirty="0"/>
                        <a:t>11:15 – 11:30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Presentation: </a:t>
                      </a:r>
                      <a:r>
                        <a:rPr lang="en-GB" sz="2000" dirty="0"/>
                        <a:t>Work of the UN-GGIM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2519639"/>
                  </a:ext>
                </a:extLst>
              </a:tr>
              <a:tr h="957525">
                <a:tc>
                  <a:txBody>
                    <a:bodyPr/>
                    <a:lstStyle/>
                    <a:p>
                      <a:r>
                        <a:rPr lang="en-US" sz="2000" dirty="0"/>
                        <a:t>11:30 – 13:00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Session 5: Strengthening Capacity and Resources</a:t>
                      </a:r>
                    </a:p>
                    <a:p>
                      <a:r>
                        <a:rPr lang="en-US" sz="2000" b="1" dirty="0"/>
                        <a:t>Plenary: </a:t>
                      </a:r>
                      <a:r>
                        <a:rPr lang="en-GB" sz="2000" kern="1200" dirty="0">
                          <a:solidFill>
                            <a:schemeClr val="dk1"/>
                          </a:solidFill>
                          <a:effectLst/>
                        </a:rPr>
                        <a:t>Strengthening Capacity and Resources for Disaster-Related Statistics: The Whys and How</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601728"/>
                  </a:ext>
                </a:extLst>
              </a:tr>
              <a:tr h="139741">
                <a:tc>
                  <a:txBody>
                    <a:bodyPr/>
                    <a:lstStyle/>
                    <a:p>
                      <a:r>
                        <a:rPr lang="en-US" sz="2000" dirty="0"/>
                        <a:t>13:00 – 14:00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Lunch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303923"/>
                  </a:ext>
                </a:extLst>
              </a:tr>
              <a:tr h="2430083">
                <a:tc>
                  <a:txBody>
                    <a:bodyPr/>
                    <a:lstStyle/>
                    <a:p>
                      <a:r>
                        <a:rPr lang="en-US" sz="2000" dirty="0"/>
                        <a:t>14:00 – 15:30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Working Groups:</a:t>
                      </a:r>
                    </a:p>
                    <a:p>
                      <a:r>
                        <a:rPr lang="en-GB" sz="2000" b="0" u="sng" kern="1200" dirty="0">
                          <a:solidFill>
                            <a:schemeClr val="dk1"/>
                          </a:solidFill>
                          <a:effectLst/>
                        </a:rPr>
                        <a:t>WG1: Mobilizing financing </a:t>
                      </a:r>
                      <a:r>
                        <a:rPr lang="en-GB" sz="2000" kern="1200" dirty="0">
                          <a:solidFill>
                            <a:schemeClr val="dk1"/>
                          </a:solidFill>
                          <a:effectLst/>
                        </a:rPr>
                        <a:t>to support Disaster-related Statistics work: working with government and non-government partners – Room: CR3 </a:t>
                      </a:r>
                    </a:p>
                    <a:p>
                      <a:endParaRPr lang="en-GB" sz="1050" kern="1200" dirty="0">
                        <a:solidFill>
                          <a:schemeClr val="dk1"/>
                        </a:solidFill>
                        <a:effectLst/>
                      </a:endParaRPr>
                    </a:p>
                    <a:p>
                      <a:r>
                        <a:rPr lang="en-GB" sz="2000" b="0" u="sng" kern="1200" dirty="0">
                          <a:solidFill>
                            <a:schemeClr val="dk1"/>
                          </a:solidFill>
                          <a:effectLst/>
                        </a:rPr>
                        <a:t>WG2: </a:t>
                      </a:r>
                      <a:r>
                        <a:rPr lang="en-US" sz="2000" b="0" u="sng" kern="1200" dirty="0">
                          <a:solidFill>
                            <a:schemeClr val="dk1"/>
                          </a:solidFill>
                          <a:effectLst/>
                        </a:rPr>
                        <a:t>Leveraging Technology </a:t>
                      </a:r>
                      <a:r>
                        <a:rPr lang="en-US" sz="2000" kern="1200" dirty="0">
                          <a:solidFill>
                            <a:schemeClr val="dk1"/>
                          </a:solidFill>
                          <a:effectLst/>
                        </a:rPr>
                        <a:t>in support of disaster-related statistics: The science-policy interface – Room: CR6</a:t>
                      </a:r>
                    </a:p>
                    <a:p>
                      <a:endParaRPr lang="en-US" sz="1100" kern="1200" dirty="0">
                        <a:solidFill>
                          <a:schemeClr val="dk1"/>
                        </a:solidFill>
                        <a:effectLst/>
                      </a:endParaRPr>
                    </a:p>
                    <a:p>
                      <a:r>
                        <a:rPr lang="en-US" sz="2000" u="sng" kern="1200" dirty="0">
                          <a:solidFill>
                            <a:schemeClr val="dk1"/>
                          </a:solidFill>
                          <a:effectLst/>
                        </a:rPr>
                        <a:t>WG3: Capacity development </a:t>
                      </a:r>
                      <a:r>
                        <a:rPr lang="en-US" sz="2000" kern="1200" dirty="0">
                          <a:solidFill>
                            <a:schemeClr val="dk1"/>
                          </a:solidFill>
                          <a:effectLst/>
                        </a:rPr>
                        <a:t>efforts to adopt the disaster-related statistics framework at the national level  - Room CR5</a:t>
                      </a:r>
                      <a:endParaRPr lang="en-GB" sz="2000" kern="1200" dirty="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3432513"/>
                  </a:ext>
                </a:extLst>
              </a:tr>
              <a:tr h="168579">
                <a:tc>
                  <a:txBody>
                    <a:bodyPr/>
                    <a:lstStyle/>
                    <a:p>
                      <a:r>
                        <a:rPr lang="en-US" sz="2000" dirty="0"/>
                        <a:t>15:30 – 16:00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Coffee Break</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1873340"/>
                  </a:ext>
                </a:extLst>
              </a:tr>
              <a:tr h="377207">
                <a:tc>
                  <a:txBody>
                    <a:bodyPr/>
                    <a:lstStyle/>
                    <a:p>
                      <a:r>
                        <a:rPr lang="en-US" sz="2000" dirty="0"/>
                        <a:t>16:00 – 17:30 </a:t>
                      </a:r>
                    </a:p>
                  </a:txBody>
                  <a:tcPr>
                    <a:lnT w="12700" cap="flat" cmpd="sng" algn="ctr">
                      <a:solidFill>
                        <a:schemeClr val="tx1"/>
                      </a:solidFill>
                      <a:prstDash val="solid"/>
                      <a:round/>
                      <a:headEnd type="none" w="med" len="med"/>
                      <a:tailEnd type="none" w="med" len="med"/>
                    </a:lnT>
                  </a:tcPr>
                </a:tc>
                <a:tc>
                  <a:txBody>
                    <a:bodyPr/>
                    <a:lstStyle/>
                    <a:p>
                      <a:r>
                        <a:rPr lang="en-US" sz="2000" b="1" dirty="0"/>
                        <a:t>Session 6: Closing</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45852272"/>
                  </a:ext>
                </a:extLst>
              </a:tr>
            </a:tbl>
          </a:graphicData>
        </a:graphic>
      </p:graphicFrame>
    </p:spTree>
    <p:extLst>
      <p:ext uri="{BB962C8B-B14F-4D97-AF65-F5344CB8AC3E}">
        <p14:creationId xmlns:p14="http://schemas.microsoft.com/office/powerpoint/2010/main" val="3752454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3497" y="758316"/>
            <a:ext cx="7873575" cy="1080120"/>
          </a:xfr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vert="horz" lIns="0" tIns="45720" rIns="0" bIns="0" rtlCol="0" anchor="b">
            <a:normAutofit fontScale="90000"/>
          </a:bodyPr>
          <a:lstStyle/>
          <a:p>
            <a:br>
              <a:rPr lang="fr-FR" sz="2400" b="1" dirty="0"/>
            </a:br>
            <a:br>
              <a:rPr lang="fr-FR" sz="2400" b="1" dirty="0"/>
            </a:br>
            <a:br>
              <a:rPr lang="fr-FR" sz="2400" b="1" dirty="0"/>
            </a:br>
            <a:br>
              <a:rPr lang="fr-FR" sz="2400" b="1" dirty="0"/>
            </a:br>
            <a:br>
              <a:rPr lang="fr-FR" sz="2400" b="1" dirty="0"/>
            </a:br>
            <a:br>
              <a:rPr lang="fr-FR" sz="2400" b="1" dirty="0"/>
            </a:br>
            <a:br>
              <a:rPr lang="fr-FR" sz="2400" b="1" dirty="0"/>
            </a:br>
            <a:br>
              <a:rPr lang="fr-FR" sz="2400" b="1" dirty="0"/>
            </a:br>
            <a:r>
              <a:rPr lang="fr-FR" sz="2700" b="1" dirty="0">
                <a:solidFill>
                  <a:srgbClr val="0070C0"/>
                </a:solidFill>
              </a:rPr>
              <a:t>4. Quelques actions menées sur le volet sensibilisation et communication pour inciter les décideurs à augmenter les crédits budgétaires (2/6)</a:t>
            </a:r>
          </a:p>
        </p:txBody>
      </p:sp>
      <p:sp>
        <p:nvSpPr>
          <p:cNvPr id="3" name="Espace réservé du contenu 2"/>
          <p:cNvSpPr>
            <a:spLocks noGrp="1"/>
          </p:cNvSpPr>
          <p:nvPr>
            <p:ph idx="1"/>
          </p:nvPr>
        </p:nvSpPr>
        <p:spPr>
          <a:xfrm>
            <a:off x="625642" y="2271210"/>
            <a:ext cx="11085095" cy="5184576"/>
          </a:xfrm>
        </p:spPr>
        <p:txBody>
          <a:bodyPr>
            <a:normAutofit/>
          </a:bodyPr>
          <a:lstStyle/>
          <a:p>
            <a:pPr marL="0" indent="0" algn="just">
              <a:lnSpc>
                <a:spcPct val="87000"/>
              </a:lnSpc>
              <a:spcAft>
                <a:spcPts val="800"/>
              </a:spcAft>
              <a:buNone/>
              <a:tabLst>
                <a:tab pos="457200" algn="l"/>
              </a:tabLst>
            </a:pPr>
            <a:r>
              <a:rPr lang="fr-FR" sz="3200" b="1" dirty="0">
                <a:latin typeface="Times New Roman" panose="02020603050405020304" pitchFamily="18" charset="0"/>
                <a:cs typeface="Times New Roman" panose="02020603050405020304" pitchFamily="18" charset="0"/>
              </a:rPr>
              <a:t>2. Ateliers de présentation des produits statistiques au public : </a:t>
            </a:r>
            <a:r>
              <a:rPr lang="fr-FR" sz="3200" dirty="0">
                <a:latin typeface="Times New Roman" panose="02020603050405020304" pitchFamily="18" charset="0"/>
                <a:cs typeface="Times New Roman" panose="02020603050405020304" pitchFamily="18" charset="0"/>
              </a:rPr>
              <a:t>L’INS a organisé des ateliers pour présenter des documents comme l'Atlas et le Compendium des statistiques sur l’environnement avec une composante portant sur les catastrophes, sensibilisant ainsi les parties prenantes (producteurs et utilisateurs) à l’utilité des données pour la gestion des catastrophes.</a:t>
            </a:r>
          </a:p>
          <a:p>
            <a:pPr marL="0" indent="0" algn="just">
              <a:lnSpc>
                <a:spcPct val="107000"/>
              </a:lnSpc>
              <a:spcAft>
                <a:spcPts val="800"/>
              </a:spcAft>
              <a:buNone/>
            </a:pP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1"/>
          <p:cNvPicPr>
            <a:picLocks noChangeAspect="1" noChangeArrowheads="1"/>
          </p:cNvPicPr>
          <p:nvPr/>
        </p:nvPicPr>
        <p:blipFill>
          <a:blip r:embed="rId2"/>
          <a:srcRect l="7079"/>
          <a:stretch>
            <a:fillRect/>
          </a:stretch>
        </p:blipFill>
        <p:spPr bwMode="auto">
          <a:xfrm>
            <a:off x="1507319" y="758316"/>
            <a:ext cx="965153" cy="928694"/>
          </a:xfrm>
          <a:prstGeom prst="rect">
            <a:avLst/>
          </a:prstGeom>
          <a:noFill/>
        </p:spPr>
      </p:pic>
    </p:spTree>
    <p:extLst>
      <p:ext uri="{BB962C8B-B14F-4D97-AF65-F5344CB8AC3E}">
        <p14:creationId xmlns:p14="http://schemas.microsoft.com/office/powerpoint/2010/main" val="295010847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1624" y="629979"/>
            <a:ext cx="7653536" cy="1080120"/>
          </a:xfr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vert="horz" lIns="0" tIns="45720" rIns="0" bIns="0" rtlCol="0" anchor="b">
            <a:normAutofit fontScale="90000"/>
          </a:bodyPr>
          <a:lstStyle/>
          <a:p>
            <a:br>
              <a:rPr lang="fr-FR" sz="2400" b="1" dirty="0"/>
            </a:br>
            <a:br>
              <a:rPr lang="fr-FR" sz="2400" b="1" dirty="0"/>
            </a:br>
            <a:br>
              <a:rPr lang="fr-FR" sz="2400" b="1" dirty="0"/>
            </a:br>
            <a:br>
              <a:rPr lang="fr-FR" sz="2400" b="1" dirty="0"/>
            </a:br>
            <a:br>
              <a:rPr lang="fr-FR" sz="2400" b="1" dirty="0"/>
            </a:br>
            <a:br>
              <a:rPr lang="fr-FR" sz="2400" b="1" dirty="0"/>
            </a:br>
            <a:br>
              <a:rPr lang="fr-FR" sz="2400" b="1" dirty="0"/>
            </a:br>
            <a:br>
              <a:rPr lang="fr-FR" sz="2400" b="1" dirty="0"/>
            </a:br>
            <a:r>
              <a:rPr lang="fr-FR" sz="2700" b="1" dirty="0">
                <a:solidFill>
                  <a:srgbClr val="0070C0"/>
                </a:solidFill>
              </a:rPr>
              <a:t>4. Quelques actions menées sur le volet sensibilisation et communication pour inciter les décideurs à augmenter les crédits budgétaires (3/6)</a:t>
            </a:r>
          </a:p>
        </p:txBody>
      </p:sp>
      <p:sp>
        <p:nvSpPr>
          <p:cNvPr id="3" name="Espace réservé du contenu 2"/>
          <p:cNvSpPr>
            <a:spLocks noGrp="1"/>
          </p:cNvSpPr>
          <p:nvPr>
            <p:ph idx="1"/>
          </p:nvPr>
        </p:nvSpPr>
        <p:spPr>
          <a:xfrm>
            <a:off x="513347" y="2069432"/>
            <a:ext cx="11133221" cy="4455912"/>
          </a:xfrm>
        </p:spPr>
        <p:txBody>
          <a:bodyPr>
            <a:normAutofit/>
          </a:bodyPr>
          <a:lstStyle/>
          <a:p>
            <a:pPr marL="0" indent="0" algn="just">
              <a:lnSpc>
                <a:spcPct val="87000"/>
              </a:lnSpc>
              <a:spcAft>
                <a:spcPts val="800"/>
              </a:spcAft>
              <a:buNone/>
              <a:tabLst>
                <a:tab pos="457200" algn="l"/>
              </a:tabLst>
            </a:pPr>
            <a:r>
              <a:rPr lang="fr-FR" sz="3000" b="1" dirty="0">
                <a:latin typeface="Times New Roman" panose="02020603050405020304" pitchFamily="18" charset="0"/>
                <a:cs typeface="Times New Roman" panose="02020603050405020304" pitchFamily="18" charset="0"/>
              </a:rPr>
              <a:t>3. Réunion de Haut niveau sur les statistiques de l’environnement : </a:t>
            </a:r>
          </a:p>
          <a:p>
            <a:pPr marL="0" indent="0" algn="just">
              <a:lnSpc>
                <a:spcPct val="87000"/>
              </a:lnSpc>
              <a:spcAft>
                <a:spcPts val="800"/>
              </a:spcAft>
              <a:buNone/>
              <a:tabLst>
                <a:tab pos="457200" algn="l"/>
              </a:tabLst>
            </a:pPr>
            <a:r>
              <a:rPr lang="fr-FR" sz="3000" dirty="0">
                <a:latin typeface="Times New Roman" panose="02020603050405020304" pitchFamily="18" charset="0"/>
                <a:cs typeface="Times New Roman" panose="02020603050405020304" pitchFamily="18" charset="0"/>
              </a:rPr>
              <a:t>L’INS, en concertation avec les Ministères de la Planification et de l’Environnement avec l’appui de l’UNEP, a organisé en 2019 à Yaoundé, une réunion de haut niveau pour le développement des statistiques de l’environnement dont le volet catastrophes</a:t>
            </a:r>
            <a:r>
              <a:rPr lang="fr-FR" sz="3200" dirty="0">
                <a:latin typeface="Times New Roman" panose="02020603050405020304" pitchFamily="18" charset="0"/>
                <a:cs typeface="Times New Roman" panose="02020603050405020304" pitchFamily="18" charset="0"/>
              </a:rPr>
              <a:t>, sous le Haut patronage du </a:t>
            </a:r>
            <a:r>
              <a:rPr lang="fr-FR" sz="3000" dirty="0">
                <a:latin typeface="Times New Roman" panose="02020603050405020304" pitchFamily="18" charset="0"/>
                <a:cs typeface="Times New Roman" panose="02020603050405020304" pitchFamily="18" charset="0"/>
              </a:rPr>
              <a:t>Premier Ministre, Chef du Gouvernement, avec pour thème : « Renforcer les statistiques de l’environnement pour le suivi des Objectifs de Développement Durable (ODD) et des Accords Multilatéraux sur l’Environnement (AME) au Cameroun ». </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1"/>
          <p:cNvPicPr>
            <a:picLocks noChangeAspect="1" noChangeArrowheads="1"/>
          </p:cNvPicPr>
          <p:nvPr/>
        </p:nvPicPr>
        <p:blipFill>
          <a:blip r:embed="rId2"/>
          <a:srcRect l="7079"/>
          <a:stretch>
            <a:fillRect/>
          </a:stretch>
        </p:blipFill>
        <p:spPr bwMode="auto">
          <a:xfrm>
            <a:off x="1555446" y="629979"/>
            <a:ext cx="938180" cy="928694"/>
          </a:xfrm>
          <a:prstGeom prst="rect">
            <a:avLst/>
          </a:prstGeom>
          <a:noFill/>
        </p:spPr>
      </p:pic>
    </p:spTree>
    <p:extLst>
      <p:ext uri="{BB962C8B-B14F-4D97-AF65-F5344CB8AC3E}">
        <p14:creationId xmlns:p14="http://schemas.microsoft.com/office/powerpoint/2010/main" val="322344879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59751" y="790400"/>
            <a:ext cx="7653536" cy="1080120"/>
          </a:xfr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vert="horz" lIns="0" tIns="45720" rIns="0" bIns="0" rtlCol="0" anchor="b">
            <a:normAutofit fontScale="90000"/>
          </a:bodyPr>
          <a:lstStyle/>
          <a:p>
            <a:br>
              <a:rPr lang="fr-FR" sz="2400" b="1" dirty="0"/>
            </a:br>
            <a:br>
              <a:rPr lang="fr-FR" sz="2400" b="1" dirty="0"/>
            </a:br>
            <a:br>
              <a:rPr lang="fr-FR" sz="2400" b="1" dirty="0"/>
            </a:br>
            <a:br>
              <a:rPr lang="fr-FR" sz="2400" b="1" dirty="0"/>
            </a:br>
            <a:br>
              <a:rPr lang="fr-FR" sz="2400" b="1" dirty="0"/>
            </a:br>
            <a:br>
              <a:rPr lang="fr-FR" sz="2400" b="1" dirty="0"/>
            </a:br>
            <a:br>
              <a:rPr lang="fr-FR" sz="2400" b="1" dirty="0"/>
            </a:br>
            <a:br>
              <a:rPr lang="fr-FR" sz="2400" b="1" dirty="0"/>
            </a:br>
            <a:r>
              <a:rPr lang="fr-FR" sz="2700" b="1" dirty="0">
                <a:solidFill>
                  <a:srgbClr val="0070C0"/>
                </a:solidFill>
              </a:rPr>
              <a:t>4. Quelques actions menées sur le volet sensibilisation et communication pour inciter les décideurs à augmenter les crédits budgétaires (4/6)</a:t>
            </a:r>
          </a:p>
        </p:txBody>
      </p:sp>
      <p:sp>
        <p:nvSpPr>
          <p:cNvPr id="3" name="Espace réservé du contenu 2"/>
          <p:cNvSpPr>
            <a:spLocks noGrp="1"/>
          </p:cNvSpPr>
          <p:nvPr>
            <p:ph idx="1"/>
          </p:nvPr>
        </p:nvSpPr>
        <p:spPr>
          <a:xfrm>
            <a:off x="737937" y="2158915"/>
            <a:ext cx="10796337" cy="5184576"/>
          </a:xfrm>
        </p:spPr>
        <p:txBody>
          <a:bodyPr>
            <a:normAutofit/>
          </a:bodyPr>
          <a:lstStyle/>
          <a:p>
            <a:pPr marL="0" indent="0" algn="just">
              <a:lnSpc>
                <a:spcPct val="87000"/>
              </a:lnSpc>
              <a:spcAft>
                <a:spcPts val="800"/>
              </a:spcAft>
              <a:buNone/>
              <a:tabLst>
                <a:tab pos="457200" algn="l"/>
              </a:tabLst>
            </a:pPr>
            <a:r>
              <a:rPr lang="fr-FR" sz="3000" dirty="0">
                <a:latin typeface="Times New Roman" panose="02020603050405020304" pitchFamily="18" charset="0"/>
                <a:cs typeface="Times New Roman" panose="02020603050405020304" pitchFamily="18" charset="0"/>
              </a:rPr>
              <a:t>L’objectif de cette réunion était de sensibiliser au plus haut sommet, les décideurs politiques, les acteurs nationaux et internationaux sur l’importance des statistiques de l’environnement y compris celles liées aux catastrophes, et de faire le plaidoyer auprès de toutes ces parties prenantes pour mobiliser les fonds, afin de financer convenablement la production desdites statistiques. </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1"/>
          <p:cNvPicPr>
            <a:picLocks noChangeAspect="1" noChangeArrowheads="1"/>
          </p:cNvPicPr>
          <p:nvPr/>
        </p:nvPicPr>
        <p:blipFill>
          <a:blip r:embed="rId2"/>
          <a:srcRect l="7079"/>
          <a:stretch>
            <a:fillRect/>
          </a:stretch>
        </p:blipFill>
        <p:spPr bwMode="auto">
          <a:xfrm>
            <a:off x="1603573" y="790400"/>
            <a:ext cx="938180" cy="928694"/>
          </a:xfrm>
          <a:prstGeom prst="rect">
            <a:avLst/>
          </a:prstGeom>
          <a:noFill/>
        </p:spPr>
      </p:pic>
    </p:spTree>
    <p:extLst>
      <p:ext uri="{BB962C8B-B14F-4D97-AF65-F5344CB8AC3E}">
        <p14:creationId xmlns:p14="http://schemas.microsoft.com/office/powerpoint/2010/main" val="51138501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79540" y="1014990"/>
            <a:ext cx="7653536" cy="1080120"/>
          </a:xfr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vert="horz" lIns="0" tIns="45720" rIns="0" bIns="0" rtlCol="0" anchor="b">
            <a:normAutofit fontScale="90000"/>
          </a:bodyPr>
          <a:lstStyle/>
          <a:p>
            <a:br>
              <a:rPr lang="fr-FR" sz="2400" b="1" dirty="0"/>
            </a:br>
            <a:br>
              <a:rPr lang="fr-FR" sz="2400" b="1" dirty="0"/>
            </a:br>
            <a:br>
              <a:rPr lang="fr-FR" sz="2400" b="1" dirty="0"/>
            </a:br>
            <a:br>
              <a:rPr lang="fr-FR" sz="2400" b="1" dirty="0"/>
            </a:br>
            <a:br>
              <a:rPr lang="fr-FR" sz="2400" b="1" dirty="0"/>
            </a:br>
            <a:br>
              <a:rPr lang="fr-FR" sz="2400" b="1" dirty="0"/>
            </a:br>
            <a:br>
              <a:rPr lang="fr-FR" sz="2400" b="1" dirty="0"/>
            </a:br>
            <a:br>
              <a:rPr lang="fr-FR" sz="2400" b="1" dirty="0"/>
            </a:br>
            <a:r>
              <a:rPr lang="fr-FR" sz="2700" b="1" dirty="0">
                <a:solidFill>
                  <a:srgbClr val="0070C0"/>
                </a:solidFill>
              </a:rPr>
              <a:t>4. Quelques actions menées sur le volet sensibilisation et communication pour inciter les décideurs à augmenter les crédits budgétaires (5/6)</a:t>
            </a:r>
          </a:p>
        </p:txBody>
      </p:sp>
      <p:sp>
        <p:nvSpPr>
          <p:cNvPr id="3" name="Espace réservé du contenu 2"/>
          <p:cNvSpPr>
            <a:spLocks noGrp="1"/>
          </p:cNvSpPr>
          <p:nvPr>
            <p:ph idx="1"/>
          </p:nvPr>
        </p:nvSpPr>
        <p:spPr>
          <a:xfrm>
            <a:off x="641685" y="2447673"/>
            <a:ext cx="10427368" cy="5184576"/>
          </a:xfrm>
        </p:spPr>
        <p:txBody>
          <a:bodyPr>
            <a:normAutofit/>
          </a:bodyPr>
          <a:lstStyle/>
          <a:p>
            <a:pPr marL="0" indent="0" algn="just">
              <a:lnSpc>
                <a:spcPct val="87000"/>
              </a:lnSpc>
              <a:spcAft>
                <a:spcPts val="800"/>
              </a:spcAft>
              <a:buNone/>
              <a:tabLst>
                <a:tab pos="457200" algn="l"/>
              </a:tabLst>
            </a:pPr>
            <a:r>
              <a:rPr lang="fr-FR" sz="3000" b="1" dirty="0">
                <a:latin typeface="Times New Roman" panose="02020603050405020304" pitchFamily="18" charset="0"/>
                <a:cs typeface="Times New Roman" panose="02020603050405020304" pitchFamily="18" charset="0"/>
              </a:rPr>
              <a:t>4. Table ronde des bailleurs de fonds </a:t>
            </a:r>
          </a:p>
          <a:p>
            <a:pPr marL="0" indent="0" algn="just">
              <a:lnSpc>
                <a:spcPct val="87000"/>
              </a:lnSpc>
              <a:spcAft>
                <a:spcPts val="800"/>
              </a:spcAft>
              <a:buNone/>
              <a:tabLst>
                <a:tab pos="457200" algn="l"/>
              </a:tabLst>
            </a:pPr>
            <a:r>
              <a:rPr lang="fr-FR" sz="3000" dirty="0">
                <a:latin typeface="Times New Roman" panose="02020603050405020304" pitchFamily="18" charset="0"/>
                <a:cs typeface="Times New Roman" panose="02020603050405020304" pitchFamily="18" charset="0"/>
              </a:rPr>
              <a:t>Une table ronde des bailleurs de fond a été programmée en vue de faire le plaidoyer auprès des partenaires techniques et financiers pour mobiliser les fonds permettant de financer la production de ces statistiques. </a:t>
            </a:r>
          </a:p>
          <a:p>
            <a:pPr marL="0" indent="0" algn="just">
              <a:lnSpc>
                <a:spcPct val="87000"/>
              </a:lnSpc>
              <a:spcAft>
                <a:spcPts val="800"/>
              </a:spcAft>
              <a:buNone/>
              <a:tabLst>
                <a:tab pos="457200" algn="l"/>
              </a:tabLst>
            </a:pPr>
            <a:r>
              <a:rPr lang="fr-FR" sz="3000" dirty="0">
                <a:latin typeface="Times New Roman" panose="02020603050405020304" pitchFamily="18" charset="0"/>
                <a:cs typeface="Times New Roman" panose="02020603050405020304" pitchFamily="18" charset="0"/>
              </a:rPr>
              <a:t>Elle n’a pas pu avoir lieu en raison de la pandémie de COVID-19. </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1"/>
          <p:cNvPicPr>
            <a:picLocks noChangeAspect="1" noChangeArrowheads="1"/>
          </p:cNvPicPr>
          <p:nvPr/>
        </p:nvPicPr>
        <p:blipFill>
          <a:blip r:embed="rId2"/>
          <a:srcRect l="7079"/>
          <a:stretch>
            <a:fillRect/>
          </a:stretch>
        </p:blipFill>
        <p:spPr bwMode="auto">
          <a:xfrm>
            <a:off x="1523362" y="1014990"/>
            <a:ext cx="938180" cy="928694"/>
          </a:xfrm>
          <a:prstGeom prst="rect">
            <a:avLst/>
          </a:prstGeom>
          <a:noFill/>
        </p:spPr>
      </p:pic>
    </p:spTree>
    <p:extLst>
      <p:ext uri="{BB962C8B-B14F-4D97-AF65-F5344CB8AC3E}">
        <p14:creationId xmlns:p14="http://schemas.microsoft.com/office/powerpoint/2010/main" val="59419147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1624" y="806443"/>
            <a:ext cx="7653536" cy="1080120"/>
          </a:xfr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vert="horz" lIns="0" tIns="45720" rIns="0" bIns="0" rtlCol="0" anchor="b">
            <a:normAutofit fontScale="90000"/>
          </a:bodyPr>
          <a:lstStyle/>
          <a:p>
            <a:br>
              <a:rPr lang="fr-FR" sz="2400" b="1" dirty="0"/>
            </a:br>
            <a:br>
              <a:rPr lang="fr-FR" sz="2400" b="1" dirty="0"/>
            </a:br>
            <a:br>
              <a:rPr lang="fr-FR" sz="2400" b="1" dirty="0"/>
            </a:br>
            <a:br>
              <a:rPr lang="fr-FR" sz="2400" b="1" dirty="0"/>
            </a:br>
            <a:br>
              <a:rPr lang="fr-FR" sz="2400" b="1" dirty="0"/>
            </a:br>
            <a:br>
              <a:rPr lang="fr-FR" sz="2400" b="1" dirty="0"/>
            </a:br>
            <a:br>
              <a:rPr lang="fr-FR" sz="2400" b="1" dirty="0"/>
            </a:br>
            <a:br>
              <a:rPr lang="fr-FR" sz="2400" b="1" dirty="0"/>
            </a:br>
            <a:r>
              <a:rPr lang="fr-FR" sz="2700" b="1" dirty="0">
                <a:solidFill>
                  <a:srgbClr val="0070C0"/>
                </a:solidFill>
              </a:rPr>
              <a:t>4. Quelques actions menées sur le volet sensibilisation et communication pour inciter les décideurs à augmenter les crédits budgétaires (6/6)</a:t>
            </a:r>
          </a:p>
        </p:txBody>
      </p:sp>
      <p:sp>
        <p:nvSpPr>
          <p:cNvPr id="3" name="Espace réservé du contenu 2"/>
          <p:cNvSpPr>
            <a:spLocks noGrp="1"/>
          </p:cNvSpPr>
          <p:nvPr>
            <p:ph idx="1"/>
          </p:nvPr>
        </p:nvSpPr>
        <p:spPr>
          <a:xfrm>
            <a:off x="593558" y="2062663"/>
            <a:ext cx="10684042" cy="5184576"/>
          </a:xfrm>
        </p:spPr>
        <p:txBody>
          <a:bodyPr>
            <a:normAutofit/>
          </a:bodyPr>
          <a:lstStyle/>
          <a:p>
            <a:pPr marL="0" indent="0" algn="just">
              <a:lnSpc>
                <a:spcPct val="87000"/>
              </a:lnSpc>
              <a:spcAft>
                <a:spcPts val="800"/>
              </a:spcAft>
              <a:buNone/>
              <a:tabLst>
                <a:tab pos="457200" algn="l"/>
              </a:tabLst>
            </a:pPr>
            <a:r>
              <a:rPr lang="fr-FR" sz="3000" b="1" dirty="0">
                <a:latin typeface="Times New Roman" panose="02020603050405020304" pitchFamily="18" charset="0"/>
                <a:cs typeface="Times New Roman" panose="02020603050405020304" pitchFamily="18" charset="0"/>
              </a:rPr>
              <a:t>5. Atelier de renforcement des capacités producteurs et utilisateurs pour  la production des statistiques sur les changements climatiques et les catastrophes: </a:t>
            </a:r>
          </a:p>
          <a:p>
            <a:pPr marL="0" indent="0" algn="just">
              <a:lnSpc>
                <a:spcPct val="87000"/>
              </a:lnSpc>
              <a:spcAft>
                <a:spcPts val="800"/>
              </a:spcAft>
              <a:buNone/>
              <a:tabLst>
                <a:tab pos="457200" algn="l"/>
              </a:tabLst>
            </a:pPr>
            <a:r>
              <a:rPr lang="fr-FR" sz="3000" dirty="0">
                <a:latin typeface="Times New Roman" panose="02020603050405020304" pitchFamily="18" charset="0"/>
                <a:cs typeface="Times New Roman" panose="02020603050405020304" pitchFamily="18" charset="0"/>
              </a:rPr>
              <a:t>il s’est tenu en novembre 2023, et a été </a:t>
            </a:r>
            <a:r>
              <a:rPr lang="fr-FR" sz="3000" dirty="0" err="1">
                <a:latin typeface="Times New Roman" panose="02020603050405020304" pitchFamily="18" charset="0"/>
                <a:cs typeface="Times New Roman" panose="02020603050405020304" pitchFamily="18" charset="0"/>
              </a:rPr>
              <a:t>co</a:t>
            </a:r>
            <a:r>
              <a:rPr lang="fr-FR" sz="3000" dirty="0">
                <a:latin typeface="Times New Roman" panose="02020603050405020304" pitchFamily="18" charset="0"/>
                <a:cs typeface="Times New Roman" panose="02020603050405020304" pitchFamily="18" charset="0"/>
              </a:rPr>
              <a:t>-organisé par le UNDP, le UNEP et l’UNDRR en collaboration avec l’INS et la Direction en char</a:t>
            </a:r>
            <a:r>
              <a:rPr lang="fr-FR" sz="3200" dirty="0">
                <a:latin typeface="Calibri" panose="020F0502020204030204" pitchFamily="34" charset="0"/>
                <a:ea typeface="Calibri" panose="020F0502020204030204" pitchFamily="34" charset="0"/>
                <a:cs typeface="Times New Roman" panose="02020603050405020304" pitchFamily="18" charset="0"/>
              </a:rPr>
              <a:t>g</a:t>
            </a:r>
            <a:r>
              <a:rPr lang="fr-FR" sz="3000" dirty="0">
                <a:latin typeface="Times New Roman" panose="02020603050405020304" pitchFamily="18" charset="0"/>
                <a:cs typeface="Times New Roman" panose="02020603050405020304" pitchFamily="18" charset="0"/>
              </a:rPr>
              <a:t>e de la Protection Civile. </a:t>
            </a:r>
          </a:p>
          <a:p>
            <a:pPr marL="0" indent="0" algn="just">
              <a:lnSpc>
                <a:spcPct val="87000"/>
              </a:lnSpc>
              <a:spcAft>
                <a:spcPts val="800"/>
              </a:spcAft>
              <a:buNone/>
              <a:tabLst>
                <a:tab pos="457200" algn="l"/>
              </a:tabLst>
            </a:pPr>
            <a:r>
              <a:rPr lang="fr-FR" sz="3000" dirty="0">
                <a:latin typeface="Times New Roman" panose="02020603050405020304" pitchFamily="18" charset="0"/>
                <a:cs typeface="Times New Roman" panose="02020603050405020304" pitchFamily="18" charset="0"/>
              </a:rPr>
              <a:t>Il avait pour but de les sensibiliser sur la nécessité d’utiliser des statistiques sur les catastrophes pour éclairer les prises de décisions.</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1"/>
          <p:cNvPicPr>
            <a:picLocks noChangeAspect="1" noChangeArrowheads="1"/>
          </p:cNvPicPr>
          <p:nvPr/>
        </p:nvPicPr>
        <p:blipFill>
          <a:blip r:embed="rId2"/>
          <a:srcRect l="7079"/>
          <a:stretch>
            <a:fillRect/>
          </a:stretch>
        </p:blipFill>
        <p:spPr bwMode="auto">
          <a:xfrm>
            <a:off x="1555446" y="806443"/>
            <a:ext cx="938180" cy="928694"/>
          </a:xfrm>
          <a:prstGeom prst="rect">
            <a:avLst/>
          </a:prstGeom>
          <a:noFill/>
        </p:spPr>
      </p:pic>
    </p:spTree>
    <p:extLst>
      <p:ext uri="{BB962C8B-B14F-4D97-AF65-F5344CB8AC3E}">
        <p14:creationId xmlns:p14="http://schemas.microsoft.com/office/powerpoint/2010/main" val="358141713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1624" y="982906"/>
            <a:ext cx="7653536" cy="1080120"/>
          </a:xfr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vert="horz" lIns="0" tIns="45720" rIns="0" bIns="0" rtlCol="0" anchor="b">
            <a:normAutofit fontScale="90000"/>
          </a:bodyPr>
          <a:lstStyle/>
          <a:p>
            <a:br>
              <a:rPr lang="fr-FR" sz="2400" b="1" dirty="0"/>
            </a:br>
            <a:br>
              <a:rPr lang="fr-FR" sz="2400" b="1" dirty="0"/>
            </a:br>
            <a:br>
              <a:rPr lang="fr-FR" sz="2400" b="1" dirty="0"/>
            </a:br>
            <a:br>
              <a:rPr lang="fr-FR" sz="2400" b="1" dirty="0"/>
            </a:br>
            <a:br>
              <a:rPr lang="fr-FR" sz="2400" b="1" dirty="0"/>
            </a:br>
            <a:br>
              <a:rPr lang="fr-FR" sz="2400" b="1" dirty="0"/>
            </a:br>
            <a:br>
              <a:rPr lang="fr-FR" sz="2400" b="1" dirty="0"/>
            </a:br>
            <a:br>
              <a:rPr lang="fr-FR" sz="2400" b="1" dirty="0"/>
            </a:br>
            <a:r>
              <a:rPr lang="fr-FR" sz="2700" b="1" dirty="0">
                <a:solidFill>
                  <a:srgbClr val="0070C0"/>
                </a:solidFill>
              </a:rPr>
              <a:t>5. Résultats observés et pistes d'amélioration (1/2)</a:t>
            </a:r>
            <a:br>
              <a:rPr lang="fr-FR" sz="2700" b="1" dirty="0">
                <a:solidFill>
                  <a:srgbClr val="0070C0"/>
                </a:solidFill>
              </a:rPr>
            </a:br>
            <a:endParaRPr lang="fr-FR" sz="2700" b="1" dirty="0">
              <a:solidFill>
                <a:srgbClr val="0070C0"/>
              </a:solidFill>
            </a:endParaRPr>
          </a:p>
        </p:txBody>
      </p:sp>
      <p:sp>
        <p:nvSpPr>
          <p:cNvPr id="3" name="Espace réservé du contenu 2"/>
          <p:cNvSpPr>
            <a:spLocks noGrp="1"/>
          </p:cNvSpPr>
          <p:nvPr>
            <p:ph idx="1"/>
          </p:nvPr>
        </p:nvSpPr>
        <p:spPr>
          <a:xfrm>
            <a:off x="786063" y="3041231"/>
            <a:ext cx="10266948" cy="5184576"/>
          </a:xfrm>
        </p:spPr>
        <p:txBody>
          <a:bodyPr>
            <a:normAutofit/>
          </a:bodyPr>
          <a:lstStyle/>
          <a:p>
            <a:pPr algn="just">
              <a:lnSpc>
                <a:spcPct val="87000"/>
              </a:lnSpc>
              <a:spcAft>
                <a:spcPts val="800"/>
              </a:spcAft>
              <a:buFont typeface="Wingdings" panose="05000000000000000000" pitchFamily="2" charset="2"/>
              <a:buChar char="q"/>
              <a:tabLst>
                <a:tab pos="457200" algn="l"/>
              </a:tabLst>
            </a:pPr>
            <a:r>
              <a:rPr lang="fr-FR" dirty="0">
                <a:latin typeface="Calibri" panose="020F0502020204030204" pitchFamily="34" charset="0"/>
                <a:ea typeface="Calibri" panose="020F0502020204030204" pitchFamily="34" charset="0"/>
                <a:cs typeface="Times New Roman" panose="02020603050405020304" pitchFamily="18" charset="0"/>
              </a:rPr>
              <a:t>Malgré ces efforts de sensibilisation, les résultats restent modestes. L’allocation budgétaire pour la collecte des données sur l’environnement en général et les catastrophes en particulier n’a pas connue une augmentation substantielle.</a:t>
            </a:r>
          </a:p>
          <a:p>
            <a:pPr algn="just">
              <a:lnSpc>
                <a:spcPct val="87000"/>
              </a:lnSpc>
              <a:spcAft>
                <a:spcPts val="800"/>
              </a:spcAft>
              <a:buFont typeface="Wingdings" panose="05000000000000000000" pitchFamily="2" charset="2"/>
              <a:buChar char="q"/>
              <a:tabLst>
                <a:tab pos="457200" algn="l"/>
              </a:tabLst>
            </a:pPr>
            <a:r>
              <a:rPr lang="fr-FR" dirty="0">
                <a:latin typeface="Calibri" panose="020F0502020204030204" pitchFamily="34" charset="0"/>
                <a:ea typeface="Calibri" panose="020F0502020204030204" pitchFamily="34" charset="0"/>
                <a:cs typeface="Times New Roman" panose="02020603050405020304" pitchFamily="18" charset="0"/>
              </a:rPr>
              <a:t>Cependant, l’engagement des parties prenantes a permis d’ouvrir le dialogue et de mieux faire comprendre aux décideurs l’importance de ces statistiques.</a:t>
            </a:r>
          </a:p>
        </p:txBody>
      </p:sp>
      <p:pic>
        <p:nvPicPr>
          <p:cNvPr id="4" name="Image 1"/>
          <p:cNvPicPr>
            <a:picLocks noChangeAspect="1" noChangeArrowheads="1"/>
          </p:cNvPicPr>
          <p:nvPr/>
        </p:nvPicPr>
        <p:blipFill>
          <a:blip r:embed="rId2"/>
          <a:srcRect l="7079"/>
          <a:stretch>
            <a:fillRect/>
          </a:stretch>
        </p:blipFill>
        <p:spPr bwMode="auto">
          <a:xfrm>
            <a:off x="1555446" y="982906"/>
            <a:ext cx="938180" cy="928694"/>
          </a:xfrm>
          <a:prstGeom prst="rect">
            <a:avLst/>
          </a:prstGeom>
          <a:noFill/>
        </p:spPr>
      </p:pic>
    </p:spTree>
    <p:extLst>
      <p:ext uri="{BB962C8B-B14F-4D97-AF65-F5344CB8AC3E}">
        <p14:creationId xmlns:p14="http://schemas.microsoft.com/office/powerpoint/2010/main" val="217376898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95581" y="725869"/>
            <a:ext cx="7653536" cy="1080120"/>
          </a:xfr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vert="horz" lIns="0" tIns="45720" rIns="0" bIns="0" rtlCol="0" anchor="b">
            <a:normAutofit fontScale="90000"/>
          </a:bodyPr>
          <a:lstStyle/>
          <a:p>
            <a:br>
              <a:rPr lang="fr-FR" sz="2400" b="1" dirty="0"/>
            </a:br>
            <a:br>
              <a:rPr lang="fr-FR" sz="2400" b="1" dirty="0"/>
            </a:br>
            <a:br>
              <a:rPr lang="fr-FR" sz="2400" b="1" dirty="0"/>
            </a:br>
            <a:br>
              <a:rPr lang="fr-FR" sz="2400" b="1" dirty="0"/>
            </a:br>
            <a:br>
              <a:rPr lang="fr-FR" sz="2400" b="1" dirty="0"/>
            </a:br>
            <a:br>
              <a:rPr lang="fr-FR" sz="2400" b="1" dirty="0"/>
            </a:br>
            <a:br>
              <a:rPr lang="fr-FR" sz="2400" b="1" dirty="0"/>
            </a:br>
            <a:br>
              <a:rPr lang="fr-FR" sz="2400" b="1" dirty="0"/>
            </a:br>
            <a:r>
              <a:rPr lang="fr-FR" sz="2700" b="1" dirty="0">
                <a:solidFill>
                  <a:srgbClr val="0070C0"/>
                </a:solidFill>
              </a:rPr>
              <a:t>5. Résultats observés et pistes d'amélioration (2/2)</a:t>
            </a:r>
            <a:br>
              <a:rPr lang="fr-FR" sz="2700" b="1" dirty="0">
                <a:solidFill>
                  <a:srgbClr val="0070C0"/>
                </a:solidFill>
              </a:rPr>
            </a:br>
            <a:endParaRPr lang="fr-FR" sz="2700" b="1" dirty="0">
              <a:solidFill>
                <a:srgbClr val="0070C0"/>
              </a:solidFill>
            </a:endParaRPr>
          </a:p>
        </p:txBody>
      </p:sp>
      <p:sp>
        <p:nvSpPr>
          <p:cNvPr id="3" name="Espace réservé du contenu 2"/>
          <p:cNvSpPr>
            <a:spLocks noGrp="1"/>
          </p:cNvSpPr>
          <p:nvPr>
            <p:ph idx="1"/>
          </p:nvPr>
        </p:nvSpPr>
        <p:spPr>
          <a:xfrm>
            <a:off x="320841" y="1805989"/>
            <a:ext cx="11101137" cy="5328592"/>
          </a:xfrm>
        </p:spPr>
        <p:txBody>
          <a:bodyPr>
            <a:noAutofit/>
          </a:bodyPr>
          <a:lstStyle/>
          <a:p>
            <a:pPr algn="just">
              <a:lnSpc>
                <a:spcPct val="87000"/>
              </a:lnSpc>
              <a:spcAft>
                <a:spcPts val="800"/>
              </a:spcAft>
              <a:buFont typeface="Wingdings" panose="05000000000000000000" pitchFamily="2" charset="2"/>
              <a:buChar char="q"/>
              <a:tabLst>
                <a:tab pos="457200" algn="l"/>
              </a:tabLst>
            </a:pPr>
            <a:r>
              <a:rPr lang="fr-FR" sz="2400" dirty="0">
                <a:latin typeface="Calibri" panose="020F0502020204030204" pitchFamily="34" charset="0"/>
                <a:ea typeface="Calibri" panose="020F0502020204030204" pitchFamily="34" charset="0"/>
                <a:cs typeface="Times New Roman" panose="02020603050405020304" pitchFamily="18" charset="0"/>
              </a:rPr>
              <a:t>Il est impératif d’organiser une table ronde des bailleurs de fonds, initialement reportée, afin de mobiliser les ressources financières pour le financement de la production des statistiques sur les catastrophes. </a:t>
            </a:r>
          </a:p>
          <a:p>
            <a:pPr algn="just">
              <a:lnSpc>
                <a:spcPct val="87000"/>
              </a:lnSpc>
              <a:spcAft>
                <a:spcPts val="800"/>
              </a:spcAft>
              <a:buFont typeface="Wingdings" panose="05000000000000000000" pitchFamily="2" charset="2"/>
              <a:buChar char="q"/>
              <a:tabLst>
                <a:tab pos="457200" algn="l"/>
              </a:tabLst>
            </a:pPr>
            <a:r>
              <a:rPr lang="fr-FR" sz="2400" dirty="0">
                <a:latin typeface="Calibri" panose="020F0502020204030204" pitchFamily="34" charset="0"/>
                <a:ea typeface="Calibri" panose="020F0502020204030204" pitchFamily="34" charset="0"/>
                <a:cs typeface="Times New Roman" panose="02020603050405020304" pitchFamily="18" charset="0"/>
              </a:rPr>
              <a:t>Cette table ronde peut ne pas être portée par l'INS, mais plutôt par une structure comme le Ministère en charge de la Planification ou le Ministère en charge se la protection civile. </a:t>
            </a:r>
          </a:p>
          <a:p>
            <a:pPr algn="just">
              <a:lnSpc>
                <a:spcPct val="87000"/>
              </a:lnSpc>
              <a:spcAft>
                <a:spcPts val="800"/>
              </a:spcAft>
              <a:buFont typeface="Wingdings" panose="05000000000000000000" pitchFamily="2" charset="2"/>
              <a:buChar char="q"/>
              <a:tabLst>
                <a:tab pos="457200" algn="l"/>
              </a:tabLst>
            </a:pPr>
            <a:r>
              <a:rPr lang="fr-FR" sz="2400" dirty="0">
                <a:latin typeface="Calibri" panose="020F0502020204030204" pitchFamily="34" charset="0"/>
                <a:ea typeface="Calibri" panose="020F0502020204030204" pitchFamily="34" charset="0"/>
                <a:cs typeface="Times New Roman" panose="02020603050405020304" pitchFamily="18" charset="0"/>
              </a:rPr>
              <a:t>Ces ministères, en tant que responsables de la planification stratégique, ont une portée plus large pour coordonner les partenaires techniques et financiers.</a:t>
            </a:r>
          </a:p>
          <a:p>
            <a:pPr algn="just">
              <a:lnSpc>
                <a:spcPct val="87000"/>
              </a:lnSpc>
              <a:spcAft>
                <a:spcPts val="800"/>
              </a:spcAft>
              <a:buFont typeface="Wingdings" panose="05000000000000000000" pitchFamily="2" charset="2"/>
              <a:buChar char="q"/>
              <a:tabLst>
                <a:tab pos="457200" algn="l"/>
              </a:tabLst>
            </a:pPr>
            <a:r>
              <a:rPr lang="fr-FR" sz="2400" dirty="0">
                <a:latin typeface="Calibri" panose="020F0502020204030204" pitchFamily="34" charset="0"/>
                <a:ea typeface="Calibri" panose="020F0502020204030204" pitchFamily="34" charset="0"/>
                <a:cs typeface="Times New Roman" panose="02020603050405020304" pitchFamily="18" charset="0"/>
              </a:rPr>
              <a:t> De plus, cela permettrait de mieux aligner les ressources avec les priorités nationales de développement et de garantir un soutien multisectoriel plus large.</a:t>
            </a:r>
          </a:p>
        </p:txBody>
      </p:sp>
      <p:pic>
        <p:nvPicPr>
          <p:cNvPr id="4" name="Image 1"/>
          <p:cNvPicPr>
            <a:picLocks noChangeAspect="1" noChangeArrowheads="1"/>
          </p:cNvPicPr>
          <p:nvPr/>
        </p:nvPicPr>
        <p:blipFill>
          <a:blip r:embed="rId2"/>
          <a:srcRect l="7079"/>
          <a:stretch>
            <a:fillRect/>
          </a:stretch>
        </p:blipFill>
        <p:spPr bwMode="auto">
          <a:xfrm>
            <a:off x="1539403" y="725869"/>
            <a:ext cx="938180" cy="928694"/>
          </a:xfrm>
          <a:prstGeom prst="rect">
            <a:avLst/>
          </a:prstGeom>
          <a:noFill/>
        </p:spPr>
      </p:pic>
    </p:spTree>
    <p:extLst>
      <p:ext uri="{BB962C8B-B14F-4D97-AF65-F5344CB8AC3E}">
        <p14:creationId xmlns:p14="http://schemas.microsoft.com/office/powerpoint/2010/main" val="245132554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6910" y="2857496"/>
            <a:ext cx="7572428" cy="1446550"/>
          </a:xfrm>
          <a:prstGeom prst="rect">
            <a:avLst/>
          </a:prstGeom>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dirty="0"/>
              <a:t>Thank you for your kind attention </a:t>
            </a:r>
            <a:endParaRPr lang="fr-FR"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 name="Image 1"/>
          <p:cNvPicPr>
            <a:picLocks noChangeAspect="1" noChangeArrowheads="1"/>
          </p:cNvPicPr>
          <p:nvPr/>
        </p:nvPicPr>
        <p:blipFill>
          <a:blip r:embed="rId2"/>
          <a:srcRect l="7075"/>
          <a:stretch>
            <a:fillRect/>
          </a:stretch>
        </p:blipFill>
        <p:spPr bwMode="auto">
          <a:xfrm>
            <a:off x="5484018" y="1137463"/>
            <a:ext cx="938212" cy="121444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44E54-5F99-128E-D637-948327EE5F9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332341-BE3D-CB92-1F98-FCA770225630}"/>
              </a:ext>
            </a:extLst>
          </p:cNvPr>
          <p:cNvSpPr>
            <a:spLocks noGrp="1"/>
          </p:cNvSpPr>
          <p:nvPr>
            <p:ph type="title"/>
          </p:nvPr>
        </p:nvSpPr>
        <p:spPr>
          <a:xfrm>
            <a:off x="839788" y="526212"/>
            <a:ext cx="10515600" cy="771646"/>
          </a:xfrm>
        </p:spPr>
        <p:txBody>
          <a:bodyPr>
            <a:normAutofit/>
          </a:bodyPr>
          <a:lstStyle/>
          <a:p>
            <a:r>
              <a:rPr lang="en-US" sz="3600" dirty="0"/>
              <a:t>Session 5: Strengthening Capacity and Resources</a:t>
            </a:r>
            <a:endParaRPr lang="en-GB" sz="3600" dirty="0"/>
          </a:p>
        </p:txBody>
      </p:sp>
      <p:sp>
        <p:nvSpPr>
          <p:cNvPr id="6" name="Content Placeholder 5">
            <a:extLst>
              <a:ext uri="{FF2B5EF4-FFF2-40B4-BE49-F238E27FC236}">
                <a16:creationId xmlns:a16="http://schemas.microsoft.com/office/drawing/2014/main" id="{48B16075-05D8-14D2-9AA4-E595DFEE8C92}"/>
              </a:ext>
            </a:extLst>
          </p:cNvPr>
          <p:cNvSpPr>
            <a:spLocks noGrp="1"/>
          </p:cNvSpPr>
          <p:nvPr>
            <p:ph sz="half" idx="2"/>
          </p:nvPr>
        </p:nvSpPr>
        <p:spPr>
          <a:xfrm>
            <a:off x="836612" y="1297858"/>
            <a:ext cx="10515599" cy="5560142"/>
          </a:xfrm>
        </p:spPr>
        <p:txBody>
          <a:bodyPr>
            <a:normAutofit fontScale="77500" lnSpcReduction="20000"/>
          </a:bodyPr>
          <a:lstStyle/>
          <a:p>
            <a:pPr marL="0" indent="0" algn="ctr">
              <a:lnSpc>
                <a:spcPct val="120000"/>
              </a:lnSpc>
              <a:buNone/>
            </a:pPr>
            <a:r>
              <a:rPr lang="en-GB" sz="3100" b="1" dirty="0"/>
              <a:t>Panel Discussion</a:t>
            </a:r>
          </a:p>
          <a:p>
            <a:pPr marL="0" indent="0">
              <a:lnSpc>
                <a:spcPct val="120000"/>
              </a:lnSpc>
              <a:buNone/>
            </a:pPr>
            <a:r>
              <a:rPr lang="en-GB" sz="2600" b="1" dirty="0"/>
              <a:t>Speakers: </a:t>
            </a:r>
          </a:p>
          <a:p>
            <a:pPr marL="0" indent="0">
              <a:lnSpc>
                <a:spcPct val="120000"/>
              </a:lnSpc>
              <a:buNone/>
            </a:pPr>
            <a:r>
              <a:rPr lang="en-GB" sz="2400" dirty="0"/>
              <a:t>- </a:t>
            </a:r>
            <a:r>
              <a:rPr lang="en-GB" sz="2400" b="1" dirty="0"/>
              <a:t>Poasa Naimila</a:t>
            </a:r>
            <a:r>
              <a:rPr lang="en-GB" sz="2400" dirty="0"/>
              <a:t>, Chief Statistician, Fiji Bureau of Statistics, Fiji</a:t>
            </a:r>
          </a:p>
          <a:p>
            <a:pPr marL="0" indent="0">
              <a:lnSpc>
                <a:spcPct val="120000"/>
              </a:lnSpc>
              <a:buNone/>
            </a:pPr>
            <a:r>
              <a:rPr lang="en-GB" sz="2400" dirty="0"/>
              <a:t>- </a:t>
            </a:r>
            <a:r>
              <a:rPr lang="en-GB" sz="2400" b="1" dirty="0"/>
              <a:t>Habtamu Alamayo</a:t>
            </a:r>
            <a:r>
              <a:rPr lang="en-GB" sz="2400" dirty="0"/>
              <a:t>, Expert, European Union Cooperation, Ministry of Finance, Ethiopia</a:t>
            </a:r>
          </a:p>
          <a:p>
            <a:pPr marL="0" indent="0">
              <a:lnSpc>
                <a:spcPct val="120000"/>
              </a:lnSpc>
              <a:buNone/>
            </a:pPr>
            <a:r>
              <a:rPr lang="en-GB" sz="2400" dirty="0"/>
              <a:t>- </a:t>
            </a:r>
            <a:r>
              <a:rPr lang="en-GB" sz="2400" b="1" dirty="0"/>
              <a:t>Marie Antoinette Fomo</a:t>
            </a:r>
            <a:r>
              <a:rPr lang="en-GB" sz="2400" dirty="0"/>
              <a:t>, Chef de la Division </a:t>
            </a:r>
            <a:r>
              <a:rPr lang="en-GB" sz="2400" dirty="0" err="1"/>
              <a:t>Statistiques</a:t>
            </a:r>
            <a:r>
              <a:rPr lang="en-GB" sz="2400" dirty="0"/>
              <a:t> </a:t>
            </a:r>
            <a:r>
              <a:rPr lang="en-GB" sz="2400" dirty="0" err="1"/>
              <a:t>Environnementales</a:t>
            </a:r>
            <a:r>
              <a:rPr lang="en-GB" sz="2400" dirty="0"/>
              <a:t>, </a:t>
            </a:r>
            <a:r>
              <a:rPr lang="en-GB" sz="2400" dirty="0" err="1"/>
              <a:t>Institut</a:t>
            </a:r>
            <a:r>
              <a:rPr lang="en-GB" sz="2400" dirty="0"/>
              <a:t> National de la </a:t>
            </a:r>
            <a:r>
              <a:rPr lang="en-GB" sz="2400" dirty="0" err="1"/>
              <a:t>Statistique</a:t>
            </a:r>
            <a:r>
              <a:rPr lang="en-GB" sz="2400" dirty="0"/>
              <a:t> du Cameroun</a:t>
            </a:r>
          </a:p>
          <a:p>
            <a:pPr marL="0" indent="0">
              <a:lnSpc>
                <a:spcPct val="120000"/>
              </a:lnSpc>
              <a:buNone/>
            </a:pPr>
            <a:r>
              <a:rPr lang="en-GB" sz="2400" dirty="0"/>
              <a:t>- </a:t>
            </a:r>
            <a:r>
              <a:rPr lang="en-GB" sz="2400" b="1" dirty="0"/>
              <a:t>Ayumi Arai</a:t>
            </a:r>
            <a:r>
              <a:rPr lang="en-GB" sz="2400" dirty="0"/>
              <a:t>, Professor and Project Researcher, Center for Spatial Information Science, The University of Tokyo</a:t>
            </a:r>
          </a:p>
          <a:p>
            <a:pPr marL="0" indent="0">
              <a:lnSpc>
                <a:spcPct val="120000"/>
              </a:lnSpc>
              <a:buNone/>
            </a:pPr>
            <a:r>
              <a:rPr lang="en-GB" sz="2400" dirty="0"/>
              <a:t>- </a:t>
            </a:r>
            <a:r>
              <a:rPr lang="en-GB" sz="2400" b="1" dirty="0"/>
              <a:t>Teresa Oliveira</a:t>
            </a:r>
            <a:r>
              <a:rPr lang="en-GB" sz="2400" dirty="0"/>
              <a:t>, Chair of the ISI Committee on Risk Analysis, ISI-CRA, International Science Council (online)</a:t>
            </a:r>
          </a:p>
          <a:p>
            <a:pPr marL="0" indent="0">
              <a:lnSpc>
                <a:spcPct val="120000"/>
              </a:lnSpc>
              <a:buNone/>
            </a:pPr>
            <a:r>
              <a:rPr lang="en-GB" sz="2400" dirty="0"/>
              <a:t>- </a:t>
            </a:r>
            <a:r>
              <a:rPr lang="en-GB" sz="2400" b="1" dirty="0"/>
              <a:t>Matthias Reister</a:t>
            </a:r>
            <a:r>
              <a:rPr lang="en-GB" sz="2400" dirty="0"/>
              <a:t>, Chief of Section – Development Data, UN Statistical Division, DESA (online)</a:t>
            </a:r>
          </a:p>
          <a:p>
            <a:pPr marL="0" indent="0">
              <a:lnSpc>
                <a:spcPct val="120000"/>
              </a:lnSpc>
              <a:buNone/>
            </a:pPr>
            <a:endParaRPr lang="en-GB" sz="2400" dirty="0"/>
          </a:p>
          <a:p>
            <a:pPr marL="0" indent="0">
              <a:lnSpc>
                <a:spcPct val="120000"/>
              </a:lnSpc>
              <a:buNone/>
            </a:pPr>
            <a:r>
              <a:rPr lang="en-GB" sz="2600" b="1" dirty="0"/>
              <a:t>Moderator: Eileen Capilit, Senior Statistician, UNECA</a:t>
            </a:r>
          </a:p>
        </p:txBody>
      </p:sp>
    </p:spTree>
    <p:extLst>
      <p:ext uri="{BB962C8B-B14F-4D97-AF65-F5344CB8AC3E}">
        <p14:creationId xmlns:p14="http://schemas.microsoft.com/office/powerpoint/2010/main" val="1677921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63D8C-021B-5F96-B4D8-557A80791BE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4133A0-0CA4-DCFD-DAD6-173541AB39C8}"/>
              </a:ext>
            </a:extLst>
          </p:cNvPr>
          <p:cNvSpPr>
            <a:spLocks noGrp="1"/>
          </p:cNvSpPr>
          <p:nvPr>
            <p:ph type="title"/>
          </p:nvPr>
        </p:nvSpPr>
        <p:spPr>
          <a:xfrm>
            <a:off x="839788" y="526212"/>
            <a:ext cx="10515600" cy="771646"/>
          </a:xfrm>
        </p:spPr>
        <p:txBody>
          <a:bodyPr>
            <a:normAutofit/>
          </a:bodyPr>
          <a:lstStyle/>
          <a:p>
            <a:r>
              <a:rPr lang="en-US" sz="3600" dirty="0"/>
              <a:t>Session 5: Strengthening Capacity and Resources</a:t>
            </a:r>
            <a:endParaRPr lang="en-GB" sz="3600" dirty="0"/>
          </a:p>
        </p:txBody>
      </p:sp>
      <p:sp>
        <p:nvSpPr>
          <p:cNvPr id="6" name="Content Placeholder 5">
            <a:extLst>
              <a:ext uri="{FF2B5EF4-FFF2-40B4-BE49-F238E27FC236}">
                <a16:creationId xmlns:a16="http://schemas.microsoft.com/office/drawing/2014/main" id="{9F190095-E327-E23F-AC2F-8C2AC317A72B}"/>
              </a:ext>
            </a:extLst>
          </p:cNvPr>
          <p:cNvSpPr>
            <a:spLocks noGrp="1"/>
          </p:cNvSpPr>
          <p:nvPr>
            <p:ph sz="half" idx="2"/>
          </p:nvPr>
        </p:nvSpPr>
        <p:spPr>
          <a:xfrm>
            <a:off x="836612" y="1297858"/>
            <a:ext cx="10515599" cy="5560142"/>
          </a:xfrm>
        </p:spPr>
        <p:txBody>
          <a:bodyPr>
            <a:normAutofit/>
          </a:bodyPr>
          <a:lstStyle/>
          <a:p>
            <a:pPr marL="0" indent="0" algn="ctr">
              <a:lnSpc>
                <a:spcPct val="120000"/>
              </a:lnSpc>
              <a:buNone/>
            </a:pPr>
            <a:endParaRPr lang="en-GB" sz="3100" b="1" dirty="0"/>
          </a:p>
          <a:p>
            <a:pPr marL="0" indent="0" algn="ctr">
              <a:lnSpc>
                <a:spcPct val="120000"/>
              </a:lnSpc>
              <a:buNone/>
            </a:pPr>
            <a:endParaRPr lang="en-GB" sz="3100" b="1" dirty="0"/>
          </a:p>
          <a:p>
            <a:pPr marL="0" indent="0" algn="ctr">
              <a:lnSpc>
                <a:spcPct val="120000"/>
              </a:lnSpc>
              <a:buNone/>
            </a:pPr>
            <a:endParaRPr lang="en-GB" sz="3100" b="1" dirty="0"/>
          </a:p>
          <a:p>
            <a:pPr marL="0" indent="0" algn="ctr">
              <a:lnSpc>
                <a:spcPct val="120000"/>
              </a:lnSpc>
              <a:buNone/>
            </a:pPr>
            <a:r>
              <a:rPr lang="en-GB" sz="3100" b="1" dirty="0"/>
              <a:t>Open Discussion </a:t>
            </a:r>
            <a:endParaRPr lang="en-GB" sz="2600" b="1" dirty="0"/>
          </a:p>
        </p:txBody>
      </p:sp>
    </p:spTree>
    <p:extLst>
      <p:ext uri="{BB962C8B-B14F-4D97-AF65-F5344CB8AC3E}">
        <p14:creationId xmlns:p14="http://schemas.microsoft.com/office/powerpoint/2010/main" val="425670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E4E0"/>
        </a:soli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E554EAB0-AE0A-895D-E5F8-448B251EB86C}"/>
              </a:ext>
            </a:extLst>
          </p:cNvPr>
          <p:cNvSpPr>
            <a:spLocks noGrp="1"/>
          </p:cNvSpPr>
          <p:nvPr>
            <p:ph type="subTitle" idx="1"/>
          </p:nvPr>
        </p:nvSpPr>
        <p:spPr>
          <a:xfrm>
            <a:off x="0" y="2488247"/>
            <a:ext cx="12115800" cy="1655762"/>
          </a:xfrm>
        </p:spPr>
        <p:txBody>
          <a:bodyPr>
            <a:normAutofit/>
          </a:bodyPr>
          <a:lstStyle/>
          <a:p>
            <a:r>
              <a:rPr lang="en-US" sz="3200" b="1" dirty="0">
                <a:solidFill>
                  <a:schemeClr val="accent1"/>
                </a:solidFill>
                <a:latin typeface="Times New Roman" panose="02020603050405020304" pitchFamily="18" charset="0"/>
                <a:cs typeface="Times New Roman" panose="02020603050405020304" pitchFamily="18" charset="0"/>
              </a:rPr>
              <a:t>Strategic Framework on Disasters &amp;                                                     Supporting Disaster-related Statistics </a:t>
            </a:r>
          </a:p>
        </p:txBody>
      </p:sp>
      <p:pic>
        <p:nvPicPr>
          <p:cNvPr id="3" name="Picture 2">
            <a:extLst>
              <a:ext uri="{FF2B5EF4-FFF2-40B4-BE49-F238E27FC236}">
                <a16:creationId xmlns:a16="http://schemas.microsoft.com/office/drawing/2014/main" id="{58D49591-1A7B-4795-5013-0DD9A7157B8F}"/>
              </a:ext>
            </a:extLst>
          </p:cNvPr>
          <p:cNvPicPr>
            <a:picLocks noChangeAspect="1"/>
          </p:cNvPicPr>
          <p:nvPr/>
        </p:nvPicPr>
        <p:blipFill>
          <a:blip r:embed="rId3"/>
          <a:stretch>
            <a:fillRect/>
          </a:stretch>
        </p:blipFill>
        <p:spPr>
          <a:xfrm>
            <a:off x="0" y="6144882"/>
            <a:ext cx="1717964" cy="713117"/>
          </a:xfrm>
          <a:prstGeom prst="rect">
            <a:avLst/>
          </a:prstGeom>
        </p:spPr>
      </p:pic>
      <p:sp>
        <p:nvSpPr>
          <p:cNvPr id="4" name="Subtitle 6">
            <a:extLst>
              <a:ext uri="{FF2B5EF4-FFF2-40B4-BE49-F238E27FC236}">
                <a16:creationId xmlns:a16="http://schemas.microsoft.com/office/drawing/2014/main" id="{8F5D2F7A-9413-43CE-3E44-89483E9AECAB}"/>
              </a:ext>
            </a:extLst>
          </p:cNvPr>
          <p:cNvSpPr txBox="1">
            <a:spLocks/>
          </p:cNvSpPr>
          <p:nvPr/>
        </p:nvSpPr>
        <p:spPr>
          <a:xfrm>
            <a:off x="1625530" y="4749677"/>
            <a:ext cx="9144000" cy="11565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2">
                    <a:lumMod val="90000"/>
                    <a:lumOff val="10000"/>
                  </a:schemeClr>
                </a:solidFill>
                <a:latin typeface="Roboto" panose="02000000000000000000" pitchFamily="2" charset="0"/>
                <a:ea typeface="Roboto" panose="02000000000000000000" pitchFamily="2" charset="0"/>
                <a:cs typeface="Roboto" panose="02000000000000000000" pitchFamily="2"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lumMod val="90000"/>
                    <a:lumOff val="10000"/>
                  </a:schemeClr>
                </a:solidFill>
                <a:latin typeface="Roboto" panose="02000000000000000000" pitchFamily="2" charset="0"/>
                <a:ea typeface="Roboto" panose="02000000000000000000" pitchFamily="2" charset="0"/>
                <a:cs typeface="Roboto" panose="02000000000000000000" pitchFamily="2"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71705F">
                    <a:lumMod val="50000"/>
                  </a:srgbClr>
                </a:solidFill>
                <a:effectLst/>
                <a:uLnTx/>
                <a:uFillTx/>
                <a:latin typeface="Times New Roman" panose="02020603050405020304" pitchFamily="18" charset="0"/>
                <a:cs typeface="Times New Roman" panose="02020603050405020304" pitchFamily="18" charset="0"/>
              </a:rPr>
              <a:t>Aster Denekew Yilma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71705F">
                    <a:lumMod val="50000"/>
                  </a:srgbClr>
                </a:solidFill>
                <a:effectLst/>
                <a:uLnTx/>
                <a:uFillTx/>
                <a:latin typeface="Times New Roman" panose="02020603050405020304" pitchFamily="18" charset="0"/>
                <a:cs typeface="Times New Roman" panose="02020603050405020304" pitchFamily="18" charset="0"/>
              </a:rPr>
              <a:t>Geospatial Information Officer (ECA)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71705F">
                    <a:lumMod val="50000"/>
                  </a:srgbClr>
                </a:solidFill>
                <a:effectLst/>
                <a:uLnTx/>
                <a:uFillTx/>
                <a:latin typeface="Times New Roman" panose="02020603050405020304" pitchFamily="18" charset="0"/>
                <a:cs typeface="Times New Roman" panose="02020603050405020304" pitchFamily="18" charset="0"/>
              </a:rPr>
              <a:t>On behalf of</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71705F">
                    <a:lumMod val="50000"/>
                  </a:srgbClr>
                </a:solidFill>
                <a:effectLst/>
                <a:uLnTx/>
                <a:uFillTx/>
                <a:latin typeface="Times New Roman" panose="02020603050405020304" pitchFamily="18" charset="0"/>
                <a:cs typeface="Times New Roman" panose="02020603050405020304" pitchFamily="18" charset="0"/>
              </a:rPr>
              <a:t> UNGGIM Working Group on Geospatial Information for Disasters Risk Management </a:t>
            </a:r>
          </a:p>
        </p:txBody>
      </p:sp>
      <p:sp>
        <p:nvSpPr>
          <p:cNvPr id="5" name="TextBox 4">
            <a:extLst>
              <a:ext uri="{FF2B5EF4-FFF2-40B4-BE49-F238E27FC236}">
                <a16:creationId xmlns:a16="http://schemas.microsoft.com/office/drawing/2014/main" id="{6E3F7BE7-350F-70CA-37DC-8A54EE75BBCF}"/>
              </a:ext>
            </a:extLst>
          </p:cNvPr>
          <p:cNvSpPr txBox="1"/>
          <p:nvPr/>
        </p:nvSpPr>
        <p:spPr>
          <a:xfrm>
            <a:off x="4327166" y="3974732"/>
            <a:ext cx="374072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72D36"/>
                </a:solidFill>
                <a:effectLst/>
                <a:uLnTx/>
                <a:uFillTx/>
                <a:latin typeface="Times New Roman" panose="02020603050405020304" pitchFamily="18" charset="0"/>
                <a:ea typeface="+mn-ea"/>
                <a:cs typeface="Times New Roman" panose="02020603050405020304" pitchFamily="18" charset="0"/>
              </a:rPr>
              <a:t>October 30, 2024</a:t>
            </a:r>
          </a:p>
        </p:txBody>
      </p:sp>
    </p:spTree>
    <p:extLst>
      <p:ext uri="{BB962C8B-B14F-4D97-AF65-F5344CB8AC3E}">
        <p14:creationId xmlns:p14="http://schemas.microsoft.com/office/powerpoint/2010/main" val="1487311456"/>
      </p:ext>
    </p:extLst>
  </p:cSld>
  <p:clrMapOvr>
    <a:masterClrMapping/>
  </p:clrMapOvr>
  <mc:AlternateContent xmlns:mc="http://schemas.openxmlformats.org/markup-compatibility/2006" xmlns:p14="http://schemas.microsoft.com/office/powerpoint/2010/main">
    <mc:Choice Requires="p14">
      <p:transition spd="med" p14:dur="700" advTm="66170">
        <p:fade/>
      </p:transition>
    </mc:Choice>
    <mc:Fallback xmlns="">
      <p:transition spd="med" advTm="6617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B57E1-1ED0-2D58-5F0C-C56D19F6752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2C9A73-F793-7D57-A201-F7955FB9329F}"/>
              </a:ext>
            </a:extLst>
          </p:cNvPr>
          <p:cNvSpPr>
            <a:spLocks noGrp="1"/>
          </p:cNvSpPr>
          <p:nvPr>
            <p:ph type="title"/>
          </p:nvPr>
        </p:nvSpPr>
        <p:spPr>
          <a:xfrm>
            <a:off x="839788" y="526212"/>
            <a:ext cx="10515600" cy="771646"/>
          </a:xfrm>
        </p:spPr>
        <p:txBody>
          <a:bodyPr>
            <a:normAutofit/>
          </a:bodyPr>
          <a:lstStyle/>
          <a:p>
            <a:r>
              <a:rPr lang="en-US" sz="3600" dirty="0"/>
              <a:t>Session 5: Strengthening Capacity and Resources</a:t>
            </a:r>
            <a:endParaRPr lang="en-GB" sz="3600" dirty="0"/>
          </a:p>
        </p:txBody>
      </p:sp>
      <p:sp>
        <p:nvSpPr>
          <p:cNvPr id="6" name="Content Placeholder 5">
            <a:extLst>
              <a:ext uri="{FF2B5EF4-FFF2-40B4-BE49-F238E27FC236}">
                <a16:creationId xmlns:a16="http://schemas.microsoft.com/office/drawing/2014/main" id="{F4EFB934-F152-3478-9A68-B9034085C4AF}"/>
              </a:ext>
            </a:extLst>
          </p:cNvPr>
          <p:cNvSpPr>
            <a:spLocks noGrp="1"/>
          </p:cNvSpPr>
          <p:nvPr>
            <p:ph sz="half" idx="2"/>
          </p:nvPr>
        </p:nvSpPr>
        <p:spPr>
          <a:xfrm>
            <a:off x="836612" y="1194622"/>
            <a:ext cx="10515599" cy="5560142"/>
          </a:xfrm>
        </p:spPr>
        <p:txBody>
          <a:bodyPr>
            <a:normAutofit/>
          </a:bodyPr>
          <a:lstStyle/>
          <a:p>
            <a:pPr marL="0" indent="0" algn="ctr">
              <a:lnSpc>
                <a:spcPct val="120000"/>
              </a:lnSpc>
              <a:buNone/>
            </a:pPr>
            <a:r>
              <a:rPr lang="en-GB" sz="3100" b="1" dirty="0"/>
              <a:t>Breakout Groups</a:t>
            </a:r>
          </a:p>
        </p:txBody>
      </p:sp>
      <p:graphicFrame>
        <p:nvGraphicFramePr>
          <p:cNvPr id="7" name="Table 6">
            <a:extLst>
              <a:ext uri="{FF2B5EF4-FFF2-40B4-BE49-F238E27FC236}">
                <a16:creationId xmlns:a16="http://schemas.microsoft.com/office/drawing/2014/main" id="{0E5F5DBE-B20D-ABE2-B63E-7433BBE35F9F}"/>
              </a:ext>
            </a:extLst>
          </p:cNvPr>
          <p:cNvGraphicFramePr>
            <a:graphicFrameLocks noGrp="1"/>
          </p:cNvGraphicFramePr>
          <p:nvPr>
            <p:extLst>
              <p:ext uri="{D42A27DB-BD31-4B8C-83A1-F6EECF244321}">
                <p14:modId xmlns:p14="http://schemas.microsoft.com/office/powerpoint/2010/main" val="1357296132"/>
              </p:ext>
            </p:extLst>
          </p:nvPr>
        </p:nvGraphicFramePr>
        <p:xfrm>
          <a:off x="777620" y="1863029"/>
          <a:ext cx="10670308" cy="4756277"/>
        </p:xfrm>
        <a:graphic>
          <a:graphicData uri="http://schemas.openxmlformats.org/drawingml/2006/table">
            <a:tbl>
              <a:tblPr firstRow="1" bandRow="1">
                <a:tableStyleId>{5C22544A-7EE6-4342-B048-85BDC9FD1C3A}</a:tableStyleId>
              </a:tblPr>
              <a:tblGrid>
                <a:gridCol w="1207508">
                  <a:extLst>
                    <a:ext uri="{9D8B030D-6E8A-4147-A177-3AD203B41FA5}">
                      <a16:colId xmlns:a16="http://schemas.microsoft.com/office/drawing/2014/main" val="1382589873"/>
                    </a:ext>
                  </a:extLst>
                </a:gridCol>
                <a:gridCol w="2911337">
                  <a:extLst>
                    <a:ext uri="{9D8B030D-6E8A-4147-A177-3AD203B41FA5}">
                      <a16:colId xmlns:a16="http://schemas.microsoft.com/office/drawing/2014/main" val="1849348494"/>
                    </a:ext>
                  </a:extLst>
                </a:gridCol>
                <a:gridCol w="3174082">
                  <a:extLst>
                    <a:ext uri="{9D8B030D-6E8A-4147-A177-3AD203B41FA5}">
                      <a16:colId xmlns:a16="http://schemas.microsoft.com/office/drawing/2014/main" val="3574812647"/>
                    </a:ext>
                  </a:extLst>
                </a:gridCol>
                <a:gridCol w="3377381">
                  <a:extLst>
                    <a:ext uri="{9D8B030D-6E8A-4147-A177-3AD203B41FA5}">
                      <a16:colId xmlns:a16="http://schemas.microsoft.com/office/drawing/2014/main" val="1185729213"/>
                    </a:ext>
                  </a:extLst>
                </a:gridCol>
              </a:tblGrid>
              <a:tr h="370840">
                <a:tc>
                  <a:txBody>
                    <a:bodyPr/>
                    <a:lstStyle/>
                    <a:p>
                      <a:pPr algn="ctr"/>
                      <a:endParaRPr lang="en-US" dirty="0"/>
                    </a:p>
                  </a:txBody>
                  <a:tcPr/>
                </a:tc>
                <a:tc>
                  <a:txBody>
                    <a:bodyPr/>
                    <a:lstStyle/>
                    <a:p>
                      <a:pPr algn="ctr"/>
                      <a:r>
                        <a:rPr lang="en-US" dirty="0"/>
                        <a:t>WG1</a:t>
                      </a:r>
                    </a:p>
                  </a:txBody>
                  <a:tcPr/>
                </a:tc>
                <a:tc>
                  <a:txBody>
                    <a:bodyPr/>
                    <a:lstStyle/>
                    <a:p>
                      <a:pPr algn="ctr"/>
                      <a:r>
                        <a:rPr lang="en-US" dirty="0"/>
                        <a:t>WG2</a:t>
                      </a:r>
                    </a:p>
                  </a:txBody>
                  <a:tcPr/>
                </a:tc>
                <a:tc>
                  <a:txBody>
                    <a:bodyPr/>
                    <a:lstStyle/>
                    <a:p>
                      <a:pPr algn="ctr"/>
                      <a:r>
                        <a:rPr lang="en-US" dirty="0"/>
                        <a:t>WG3</a:t>
                      </a:r>
                    </a:p>
                  </a:txBody>
                  <a:tcPr/>
                </a:tc>
                <a:extLst>
                  <a:ext uri="{0D108BD9-81ED-4DB2-BD59-A6C34878D82A}">
                    <a16:rowId xmlns:a16="http://schemas.microsoft.com/office/drawing/2014/main" val="372876276"/>
                  </a:ext>
                </a:extLst>
              </a:tr>
              <a:tr h="370840">
                <a:tc>
                  <a:txBody>
                    <a:bodyPr/>
                    <a:lstStyle/>
                    <a:p>
                      <a:r>
                        <a:rPr lang="en-US" dirty="0"/>
                        <a:t>Theme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Mobilizing </a:t>
                      </a:r>
                      <a:r>
                        <a:rPr lang="en-US" sz="2400" b="1" dirty="0"/>
                        <a:t>finance</a:t>
                      </a:r>
                      <a:r>
                        <a:rPr lang="en-US" sz="1800" dirty="0"/>
                        <a:t> to support Disaster-related Statistics work: working with government and non-government partners</a:t>
                      </a:r>
                    </a:p>
                  </a:txBody>
                  <a:tcPr/>
                </a:tc>
                <a:tc>
                  <a:txBody>
                    <a:bodyPr/>
                    <a:lstStyle/>
                    <a:p>
                      <a:r>
                        <a:rPr lang="en-CA" sz="1800" kern="1200" dirty="0">
                          <a:solidFill>
                            <a:schemeClr val="dk1"/>
                          </a:solidFill>
                          <a:effectLst/>
                          <a:latin typeface="+mn-lt"/>
                          <a:ea typeface="+mn-ea"/>
                          <a:cs typeface="+mn-cs"/>
                        </a:rPr>
                        <a:t>Leveraging </a:t>
                      </a:r>
                      <a:r>
                        <a:rPr lang="en-CA" sz="2400" b="1" kern="1200" dirty="0">
                          <a:solidFill>
                            <a:schemeClr val="dk1"/>
                          </a:solidFill>
                          <a:effectLst/>
                          <a:latin typeface="+mn-lt"/>
                          <a:ea typeface="+mn-ea"/>
                          <a:cs typeface="+mn-cs"/>
                        </a:rPr>
                        <a:t>Technology</a:t>
                      </a:r>
                      <a:r>
                        <a:rPr lang="en-CA" sz="1800" kern="1200" dirty="0">
                          <a:solidFill>
                            <a:schemeClr val="dk1"/>
                          </a:solidFill>
                          <a:effectLst/>
                          <a:latin typeface="+mn-lt"/>
                          <a:ea typeface="+mn-ea"/>
                          <a:cs typeface="+mn-cs"/>
                        </a:rPr>
                        <a:t> in support of disaster-related statistics: The science-policy interface. </a:t>
                      </a:r>
                      <a:endParaRPr lang="en-US" dirty="0"/>
                    </a:p>
                  </a:txBody>
                  <a:tcPr/>
                </a:tc>
                <a:tc>
                  <a:txBody>
                    <a:bodyPr/>
                    <a:lstStyle/>
                    <a:p>
                      <a:r>
                        <a:rPr lang="en-CA" sz="2400" b="1" kern="1200" dirty="0">
                          <a:solidFill>
                            <a:schemeClr val="dk1"/>
                          </a:solidFill>
                          <a:effectLst/>
                          <a:latin typeface="+mn-lt"/>
                          <a:ea typeface="+mn-ea"/>
                          <a:cs typeface="+mn-cs"/>
                        </a:rPr>
                        <a:t>Capacity development </a:t>
                      </a:r>
                      <a:r>
                        <a:rPr lang="en-CA" sz="1800" kern="1200" dirty="0">
                          <a:solidFill>
                            <a:schemeClr val="dk1"/>
                          </a:solidFill>
                          <a:effectLst/>
                          <a:latin typeface="+mn-lt"/>
                          <a:ea typeface="+mn-ea"/>
                          <a:cs typeface="+mn-cs"/>
                        </a:rPr>
                        <a:t>efforts to adopt the disaster-related statistics framework at the national level. </a:t>
                      </a:r>
                      <a:endParaRPr lang="en-US" dirty="0"/>
                    </a:p>
                  </a:txBody>
                  <a:tcPr/>
                </a:tc>
                <a:extLst>
                  <a:ext uri="{0D108BD9-81ED-4DB2-BD59-A6C34878D82A}">
                    <a16:rowId xmlns:a16="http://schemas.microsoft.com/office/drawing/2014/main" val="338788611"/>
                  </a:ext>
                </a:extLst>
              </a:tr>
              <a:tr h="370840">
                <a:tc>
                  <a:txBody>
                    <a:bodyPr/>
                    <a:lstStyle/>
                    <a:p>
                      <a:r>
                        <a:rPr lang="en-US" dirty="0"/>
                        <a:t>Discussion Questions</a:t>
                      </a:r>
                    </a:p>
                  </a:txBody>
                  <a:tcPr/>
                </a:tc>
                <a:tc>
                  <a:txBody>
                    <a:bodyPr/>
                    <a:lstStyle/>
                    <a:p>
                      <a:pPr marL="0" indent="0">
                        <a:lnSpc>
                          <a:spcPct val="120000"/>
                        </a:lnSpc>
                        <a:buNone/>
                      </a:pPr>
                      <a:r>
                        <a:rPr lang="en-US" sz="1800" dirty="0"/>
                        <a:t>Q: Resources are limited, how do you demonstrate return-on-investment?</a:t>
                      </a:r>
                    </a:p>
                    <a:p>
                      <a:pPr marL="0" indent="0">
                        <a:lnSpc>
                          <a:spcPct val="120000"/>
                        </a:lnSpc>
                        <a:buNone/>
                      </a:pPr>
                      <a:endParaRPr lang="en-US" sz="1800" dirty="0"/>
                    </a:p>
                    <a:p>
                      <a:pPr marL="0" indent="0">
                        <a:lnSpc>
                          <a:spcPct val="120000"/>
                        </a:lnSpc>
                        <a:buNone/>
                      </a:pPr>
                      <a:r>
                        <a:rPr lang="en-US" sz="1800" dirty="0"/>
                        <a:t>Q: What partnerships proved useful in mobilizing and diversifying resources?</a:t>
                      </a:r>
                    </a:p>
                  </a:txBody>
                  <a:tcPr/>
                </a:tc>
                <a:tc>
                  <a:txBody>
                    <a:bodyPr/>
                    <a:lstStyle/>
                    <a:p>
                      <a:r>
                        <a:rPr lang="en-GB" sz="1800" kern="1200" dirty="0">
                          <a:solidFill>
                            <a:schemeClr val="dk1"/>
                          </a:solidFill>
                          <a:effectLst/>
                          <a:latin typeface="+mn-lt"/>
                          <a:ea typeface="+mn-ea"/>
                          <a:cs typeface="+mn-cs"/>
                        </a:rPr>
                        <a:t>Q: Access to technology is expensive and complicated. What works in facilitating use of technologies?</a:t>
                      </a:r>
                      <a:endParaRPr lang="en-US"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Q: Risks associated with such technologies?</a:t>
                      </a:r>
                      <a:endParaRPr lang="en-US" sz="1800" kern="1200" dirty="0">
                        <a:solidFill>
                          <a:schemeClr val="dk1"/>
                        </a:solidFill>
                        <a:effectLst/>
                        <a:latin typeface="+mn-lt"/>
                        <a:ea typeface="+mn-ea"/>
                        <a:cs typeface="+mn-cs"/>
                      </a:endParaRPr>
                    </a:p>
                    <a:p>
                      <a:endParaRPr lang="en-US" dirty="0"/>
                    </a:p>
                  </a:txBody>
                  <a:tcPr/>
                </a:tc>
                <a:tc>
                  <a:txBody>
                    <a:bodyPr/>
                    <a:lstStyle/>
                    <a:p>
                      <a:r>
                        <a:rPr lang="en-GB" sz="1800" kern="1200" dirty="0">
                          <a:solidFill>
                            <a:schemeClr val="dk1"/>
                          </a:solidFill>
                          <a:effectLst/>
                          <a:latin typeface="+mn-lt"/>
                          <a:ea typeface="+mn-ea"/>
                          <a:cs typeface="+mn-cs"/>
                        </a:rPr>
                        <a:t>Q: Were discussions on a DRS framework useful in helping foresee future capacity development needs? How so?</a:t>
                      </a:r>
                      <a:endParaRPr lang="en-US"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Q: How should such capacity development efforts be organized?</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4075825385"/>
                  </a:ext>
                </a:extLst>
              </a:tr>
              <a:tr h="370840">
                <a:tc>
                  <a:txBody>
                    <a:bodyPr/>
                    <a:lstStyle/>
                    <a:p>
                      <a:pPr algn="ctr"/>
                      <a:r>
                        <a:rPr lang="en-US" sz="2400" b="1" dirty="0"/>
                        <a:t>Room</a:t>
                      </a:r>
                    </a:p>
                  </a:txBody>
                  <a:tcPr/>
                </a:tc>
                <a:tc>
                  <a:txBody>
                    <a:bodyPr/>
                    <a:lstStyle/>
                    <a:p>
                      <a:pPr algn="ctr"/>
                      <a:r>
                        <a:rPr lang="en-US" sz="2400" b="1" dirty="0"/>
                        <a:t>CR6</a:t>
                      </a:r>
                    </a:p>
                  </a:txBody>
                  <a:tcPr/>
                </a:tc>
                <a:tc>
                  <a:txBody>
                    <a:bodyPr/>
                    <a:lstStyle/>
                    <a:p>
                      <a:pPr algn="ctr"/>
                      <a:r>
                        <a:rPr lang="en-US" sz="2400" b="1" dirty="0"/>
                        <a:t>CR3</a:t>
                      </a:r>
                    </a:p>
                  </a:txBody>
                  <a:tcPr/>
                </a:tc>
                <a:tc>
                  <a:txBody>
                    <a:bodyPr/>
                    <a:lstStyle/>
                    <a:p>
                      <a:pPr algn="ctr"/>
                      <a:r>
                        <a:rPr lang="en-US" sz="2400" b="1" dirty="0"/>
                        <a:t>CR5</a:t>
                      </a:r>
                    </a:p>
                  </a:txBody>
                  <a:tcPr/>
                </a:tc>
                <a:extLst>
                  <a:ext uri="{0D108BD9-81ED-4DB2-BD59-A6C34878D82A}">
                    <a16:rowId xmlns:a16="http://schemas.microsoft.com/office/drawing/2014/main" val="2796161937"/>
                  </a:ext>
                </a:extLst>
              </a:tr>
            </a:tbl>
          </a:graphicData>
        </a:graphic>
      </p:graphicFrame>
    </p:spTree>
    <p:extLst>
      <p:ext uri="{BB962C8B-B14F-4D97-AF65-F5344CB8AC3E}">
        <p14:creationId xmlns:p14="http://schemas.microsoft.com/office/powerpoint/2010/main" val="933000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61370-2939-D50D-497C-43FEB56D5FE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63C39E-9AFC-046F-E4EB-8037ABD70DC6}"/>
              </a:ext>
            </a:extLst>
          </p:cNvPr>
          <p:cNvSpPr>
            <a:spLocks noGrp="1"/>
          </p:cNvSpPr>
          <p:nvPr>
            <p:ph type="title"/>
          </p:nvPr>
        </p:nvSpPr>
        <p:spPr>
          <a:xfrm>
            <a:off x="839788" y="526212"/>
            <a:ext cx="10515600" cy="771646"/>
          </a:xfrm>
        </p:spPr>
        <p:txBody>
          <a:bodyPr>
            <a:normAutofit/>
          </a:bodyPr>
          <a:lstStyle/>
          <a:p>
            <a:r>
              <a:rPr lang="en-US" sz="3600" dirty="0"/>
              <a:t>Session 5: Strengthening Capacity and Resources</a:t>
            </a:r>
            <a:endParaRPr lang="en-GB" sz="3600" dirty="0"/>
          </a:p>
        </p:txBody>
      </p:sp>
      <p:sp>
        <p:nvSpPr>
          <p:cNvPr id="6" name="Content Placeholder 5">
            <a:extLst>
              <a:ext uri="{FF2B5EF4-FFF2-40B4-BE49-F238E27FC236}">
                <a16:creationId xmlns:a16="http://schemas.microsoft.com/office/drawing/2014/main" id="{F343F28C-CB1E-C2B7-B863-EDEAFDC566E0}"/>
              </a:ext>
            </a:extLst>
          </p:cNvPr>
          <p:cNvSpPr>
            <a:spLocks noGrp="1"/>
          </p:cNvSpPr>
          <p:nvPr>
            <p:ph sz="half" idx="2"/>
          </p:nvPr>
        </p:nvSpPr>
        <p:spPr>
          <a:xfrm>
            <a:off x="836612" y="1297858"/>
            <a:ext cx="10515599" cy="5560142"/>
          </a:xfrm>
        </p:spPr>
        <p:txBody>
          <a:bodyPr>
            <a:normAutofit/>
          </a:bodyPr>
          <a:lstStyle/>
          <a:p>
            <a:pPr marL="0" indent="0" algn="ctr">
              <a:lnSpc>
                <a:spcPct val="120000"/>
              </a:lnSpc>
              <a:buNone/>
            </a:pPr>
            <a:endParaRPr lang="en-GB" sz="3100" b="1" dirty="0"/>
          </a:p>
          <a:p>
            <a:pPr marL="0" indent="0" algn="ctr">
              <a:lnSpc>
                <a:spcPct val="120000"/>
              </a:lnSpc>
              <a:buNone/>
            </a:pPr>
            <a:endParaRPr lang="en-GB" sz="3100" b="1" dirty="0"/>
          </a:p>
          <a:p>
            <a:pPr marL="0" indent="0" algn="ctr">
              <a:lnSpc>
                <a:spcPct val="120000"/>
              </a:lnSpc>
              <a:buNone/>
            </a:pPr>
            <a:endParaRPr lang="en-GB" sz="3100" b="1" dirty="0"/>
          </a:p>
          <a:p>
            <a:pPr marL="0" indent="0" algn="ctr">
              <a:lnSpc>
                <a:spcPct val="120000"/>
              </a:lnSpc>
              <a:buNone/>
            </a:pPr>
            <a:r>
              <a:rPr lang="en-GB" sz="3100" b="1" dirty="0"/>
              <a:t>Breakout Group report-back</a:t>
            </a:r>
            <a:endParaRPr lang="en-GB" sz="2600" b="1" dirty="0"/>
          </a:p>
        </p:txBody>
      </p:sp>
    </p:spTree>
    <p:extLst>
      <p:ext uri="{BB962C8B-B14F-4D97-AF65-F5344CB8AC3E}">
        <p14:creationId xmlns:p14="http://schemas.microsoft.com/office/powerpoint/2010/main" val="1892850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07B5A-2471-CFEA-A3E3-62DCF882EB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84C8974-7652-119B-B325-F6A23961C103}"/>
              </a:ext>
            </a:extLst>
          </p:cNvPr>
          <p:cNvSpPr>
            <a:spLocks noGrp="1"/>
          </p:cNvSpPr>
          <p:nvPr>
            <p:ph type="title"/>
          </p:nvPr>
        </p:nvSpPr>
        <p:spPr>
          <a:xfrm>
            <a:off x="839788" y="599952"/>
            <a:ext cx="10515600" cy="771646"/>
          </a:xfrm>
        </p:spPr>
        <p:txBody>
          <a:bodyPr>
            <a:normAutofit/>
          </a:bodyPr>
          <a:lstStyle/>
          <a:p>
            <a:r>
              <a:rPr lang="en-US" sz="3600" dirty="0"/>
              <a:t>Session 5: Strengthening Capacity and Resources</a:t>
            </a:r>
            <a:endParaRPr lang="en-GB" sz="3600" dirty="0"/>
          </a:p>
        </p:txBody>
      </p:sp>
      <p:sp>
        <p:nvSpPr>
          <p:cNvPr id="6" name="Content Placeholder 5">
            <a:extLst>
              <a:ext uri="{FF2B5EF4-FFF2-40B4-BE49-F238E27FC236}">
                <a16:creationId xmlns:a16="http://schemas.microsoft.com/office/drawing/2014/main" id="{E015282C-4BBD-A9AF-6A36-F550261322BF}"/>
              </a:ext>
            </a:extLst>
          </p:cNvPr>
          <p:cNvSpPr>
            <a:spLocks noGrp="1"/>
          </p:cNvSpPr>
          <p:nvPr>
            <p:ph sz="half" idx="2"/>
          </p:nvPr>
        </p:nvSpPr>
        <p:spPr>
          <a:xfrm>
            <a:off x="836612" y="1297858"/>
            <a:ext cx="10515599" cy="5560142"/>
          </a:xfrm>
        </p:spPr>
        <p:txBody>
          <a:bodyPr>
            <a:normAutofit/>
          </a:bodyPr>
          <a:lstStyle/>
          <a:p>
            <a:pPr marL="0" indent="0" algn="ctr">
              <a:lnSpc>
                <a:spcPct val="120000"/>
              </a:lnSpc>
              <a:buNone/>
            </a:pPr>
            <a:endParaRPr lang="en-GB" sz="3100" b="1" dirty="0"/>
          </a:p>
          <a:p>
            <a:pPr marL="0" indent="0" algn="ctr">
              <a:lnSpc>
                <a:spcPct val="120000"/>
              </a:lnSpc>
              <a:buNone/>
            </a:pPr>
            <a:endParaRPr lang="en-GB" sz="3100" b="1" dirty="0"/>
          </a:p>
          <a:p>
            <a:pPr marL="0" indent="0" algn="ctr">
              <a:lnSpc>
                <a:spcPct val="120000"/>
              </a:lnSpc>
              <a:buNone/>
            </a:pPr>
            <a:endParaRPr lang="en-GB" sz="3100" b="1" dirty="0"/>
          </a:p>
          <a:p>
            <a:pPr marL="0" indent="0" algn="ctr">
              <a:lnSpc>
                <a:spcPct val="120000"/>
              </a:lnSpc>
              <a:buNone/>
            </a:pPr>
            <a:r>
              <a:rPr lang="en-GB" sz="3100" b="1" dirty="0"/>
              <a:t>Thank you!</a:t>
            </a:r>
            <a:endParaRPr lang="en-GB" sz="2600" b="1" dirty="0"/>
          </a:p>
        </p:txBody>
      </p:sp>
    </p:spTree>
    <p:extLst>
      <p:ext uri="{BB962C8B-B14F-4D97-AF65-F5344CB8AC3E}">
        <p14:creationId xmlns:p14="http://schemas.microsoft.com/office/powerpoint/2010/main" val="4126974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56" y="471055"/>
            <a:ext cx="11748654" cy="638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121597"/>
      </p:ext>
    </p:extLst>
  </p:cSld>
  <p:clrMapOvr>
    <a:masterClrMapping/>
  </p:clrMapOvr>
  <mc:AlternateContent xmlns:mc="http://schemas.openxmlformats.org/markup-compatibility/2006" xmlns:p14="http://schemas.microsoft.com/office/powerpoint/2010/main">
    <mc:Choice Requires="p14">
      <p:transition spd="slow" p14:dur="1500" advTm="140189">
        <p:split orient="vert"/>
      </p:transition>
    </mc:Choice>
    <mc:Fallback xmlns="">
      <p:transition spd="slow" advTm="140189">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068FB0C-FE2B-2327-42CE-5E97B0B8BDF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4747" y="674557"/>
            <a:ext cx="11422505" cy="587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901683"/>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982" y="410958"/>
            <a:ext cx="9989127" cy="1487651"/>
          </a:xfrm>
          <a:prstGeom prst="rect">
            <a:avLst/>
          </a:prstGeom>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srgbClr val="172D36"/>
                </a:solidFill>
                <a:effectLst/>
                <a:uLnTx/>
                <a:uFillTx/>
                <a:latin typeface="Calibri" panose="020F0502020204030204" pitchFamily="34" charset="0"/>
                <a:ea typeface="+mn-ea"/>
                <a:cs typeface="+mn-cs"/>
              </a:rPr>
              <a:t> </a:t>
            </a:r>
            <a:r>
              <a:rPr kumimoji="0" lang="en-US" sz="2400" b="0" i="1" u="none" strike="noStrike" kern="1200" cap="none" spc="0" normalizeH="0" baseline="0" noProof="0" dirty="0">
                <a:ln>
                  <a:noFill/>
                </a:ln>
                <a:solidFill>
                  <a:srgbClr val="172D36"/>
                </a:solidFill>
                <a:effectLst/>
                <a:uLnTx/>
                <a:uFillTx/>
                <a:latin typeface="Calibri" panose="020F0502020204030204" pitchFamily="34" charset="0"/>
                <a:ea typeface="+mn-ea"/>
                <a:cs typeface="+mn-cs"/>
              </a:rPr>
              <a:t>The Framework aims to guide Member States and other stakeholders in making available and accessible all quality geospatial information and services before, during and after disaster events. </a:t>
            </a:r>
            <a:endParaRPr kumimoji="0" lang="en-US" sz="2400" b="0" i="0" u="none" strike="noStrike" kern="1200" cap="none" spc="0" normalizeH="0" baseline="0" noProof="0" dirty="0">
              <a:ln>
                <a:noFill/>
              </a:ln>
              <a:solidFill>
                <a:srgbClr val="172D36"/>
              </a:solidFill>
              <a:effectLst/>
              <a:uLnTx/>
              <a:uFillTx/>
              <a:latin typeface="Calibri" panose="020F0502020204030204"/>
              <a:ea typeface="+mn-ea"/>
              <a:cs typeface="+mn-cs"/>
            </a:endParaRPr>
          </a:p>
        </p:txBody>
      </p:sp>
      <p:pic>
        <p:nvPicPr>
          <p:cNvPr id="3" name="Picture 8" descr="Where is the Phrase &quot;80% of Data is Geographic&quot; From? - GIS Lou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09" y="2289172"/>
            <a:ext cx="1737065" cy="42936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p:cNvGraphicFramePr>
          <p:nvPr/>
        </p:nvGraphicFramePr>
        <p:xfrm>
          <a:off x="2596867" y="1716962"/>
          <a:ext cx="9595135" cy="355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730518" y="2080256"/>
            <a:ext cx="1900944"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2A3C45"/>
                </a:solidFill>
                <a:effectLst/>
                <a:uLnTx/>
                <a:uFillTx/>
                <a:latin typeface="Times New Roman" panose="02020603050405020304" pitchFamily="18" charset="0"/>
                <a:ea typeface="+mn-ea"/>
                <a:cs typeface="Times New Roman" panose="02020603050405020304" pitchFamily="18" charset="0"/>
              </a:rPr>
              <a:t>Use of: </a:t>
            </a:r>
          </a:p>
        </p:txBody>
      </p:sp>
      <p:sp>
        <p:nvSpPr>
          <p:cNvPr id="6" name="Rectangle 5"/>
          <p:cNvSpPr/>
          <p:nvPr/>
        </p:nvSpPr>
        <p:spPr>
          <a:xfrm>
            <a:off x="4685056" y="4790922"/>
            <a:ext cx="4881594" cy="9336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67" b="1" i="0" u="none" strike="noStrike" kern="1200" cap="none" spc="0" normalizeH="0" baseline="0" noProof="0" dirty="0">
                <a:ln/>
                <a:solidFill>
                  <a:srgbClr val="2A3C45"/>
                </a:solidFill>
                <a:effectLst/>
                <a:uLnTx/>
                <a:uFillTx/>
                <a:latin typeface="Times New Roman" panose="02020603050405020304" pitchFamily="18" charset="0"/>
                <a:ea typeface="+mn-ea"/>
                <a:cs typeface="Times New Roman" panose="02020603050405020304" pitchFamily="18" charset="0"/>
              </a:rPr>
              <a:t>Member States </a:t>
            </a:r>
          </a:p>
        </p:txBody>
      </p:sp>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58400" y="5812244"/>
            <a:ext cx="2113480" cy="104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31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67C3-6C99-79B2-C584-83E4429F9C34}"/>
              </a:ext>
            </a:extLst>
          </p:cNvPr>
          <p:cNvSpPr>
            <a:spLocks noGrp="1"/>
          </p:cNvSpPr>
          <p:nvPr>
            <p:ph type="title"/>
          </p:nvPr>
        </p:nvSpPr>
        <p:spPr>
          <a:xfrm>
            <a:off x="268574" y="681037"/>
            <a:ext cx="11816053" cy="1138597"/>
          </a:xfrm>
        </p:spPr>
        <p:txBody>
          <a:bodyPr>
            <a:normAutofit/>
          </a:bodyPr>
          <a:lstStyle/>
          <a:p>
            <a:r>
              <a:rPr lang="en-US" sz="3200" b="1" i="0" u="none" strike="noStrike" baseline="0" dirty="0">
                <a:solidFill>
                  <a:srgbClr val="073763"/>
                </a:solidFill>
                <a:latin typeface="Lato-Bold"/>
              </a:rPr>
              <a:t>Strategic Framework Priority for Action &amp; how they support Disaster Related Statistics </a:t>
            </a:r>
            <a:endParaRPr lang="en-US" sz="3200" dirty="0"/>
          </a:p>
        </p:txBody>
      </p:sp>
      <p:pic>
        <p:nvPicPr>
          <p:cNvPr id="6" name="Content Placeholder 5">
            <a:extLst>
              <a:ext uri="{FF2B5EF4-FFF2-40B4-BE49-F238E27FC236}">
                <a16:creationId xmlns:a16="http://schemas.microsoft.com/office/drawing/2014/main" id="{B2BB7B4F-3CD0-4611-306B-8F7C76AC5F21}"/>
              </a:ext>
            </a:extLst>
          </p:cNvPr>
          <p:cNvPicPr>
            <a:picLocks noGrp="1" noChangeAspect="1"/>
          </p:cNvPicPr>
          <p:nvPr>
            <p:ph sz="half" idx="1"/>
          </p:nvPr>
        </p:nvPicPr>
        <p:blipFill>
          <a:blip r:embed="rId3"/>
          <a:stretch>
            <a:fillRect/>
          </a:stretch>
        </p:blipFill>
        <p:spPr>
          <a:xfrm>
            <a:off x="654572" y="2010582"/>
            <a:ext cx="2788171" cy="3625232"/>
          </a:xfrm>
        </p:spPr>
      </p:pic>
      <p:sp>
        <p:nvSpPr>
          <p:cNvPr id="4" name="Content Placeholder 3">
            <a:extLst>
              <a:ext uri="{FF2B5EF4-FFF2-40B4-BE49-F238E27FC236}">
                <a16:creationId xmlns:a16="http://schemas.microsoft.com/office/drawing/2014/main" id="{37FABA8B-774E-1F43-4135-A2C6126A7E35}"/>
              </a:ext>
            </a:extLst>
          </p:cNvPr>
          <p:cNvSpPr>
            <a:spLocks noGrp="1"/>
          </p:cNvSpPr>
          <p:nvPr>
            <p:ph sz="half" idx="2"/>
          </p:nvPr>
        </p:nvSpPr>
        <p:spPr>
          <a:xfrm>
            <a:off x="6950438" y="1784342"/>
            <a:ext cx="4586990" cy="4563290"/>
          </a:xfrm>
        </p:spPr>
        <p:txBody>
          <a:bodyPr>
            <a:normAutofit lnSpcReduction="10000"/>
          </a:bodyPr>
          <a:lstStyle/>
          <a:p>
            <a:pPr algn="just"/>
            <a:r>
              <a:rPr lang="en-US" sz="2200" dirty="0">
                <a:latin typeface="Times New Roman" panose="02020603050405020304" pitchFamily="18" charset="0"/>
                <a:cs typeface="Times New Roman" panose="02020603050405020304" pitchFamily="18" charset="0"/>
              </a:rPr>
              <a:t>Of the Five Priority Actions of the SF </a:t>
            </a:r>
            <a:r>
              <a:rPr lang="en-US" sz="2200" b="1" dirty="0">
                <a:latin typeface="Times New Roman" panose="02020603050405020304" pitchFamily="18" charset="0"/>
                <a:cs typeface="Times New Roman" panose="02020603050405020304" pitchFamily="18" charset="0"/>
              </a:rPr>
              <a:t>Awareness Raising and Capacity Building</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Data Management</a:t>
            </a:r>
            <a:r>
              <a:rPr lang="en-US" sz="2200" dirty="0">
                <a:latin typeface="Times New Roman" panose="02020603050405020304" pitchFamily="18" charset="0"/>
                <a:cs typeface="Times New Roman" panose="02020603050405020304" pitchFamily="18" charset="0"/>
              </a:rPr>
              <a:t>, and </a:t>
            </a:r>
            <a:r>
              <a:rPr lang="en-US" sz="2200" b="1" dirty="0">
                <a:latin typeface="Times New Roman" panose="02020603050405020304" pitchFamily="18" charset="0"/>
                <a:cs typeface="Times New Roman" panose="02020603050405020304" pitchFamily="18" charset="0"/>
              </a:rPr>
              <a:t>Resource mobilization</a:t>
            </a:r>
            <a:r>
              <a:rPr lang="en-US" sz="2200" dirty="0">
                <a:latin typeface="Times New Roman" panose="02020603050405020304" pitchFamily="18" charset="0"/>
                <a:cs typeface="Times New Roman" panose="02020603050405020304" pitchFamily="18" charset="0"/>
              </a:rPr>
              <a:t> directly supports the use of Disaster related statistics.</a:t>
            </a:r>
          </a:p>
          <a:p>
            <a:pPr algn="just"/>
            <a:r>
              <a:rPr lang="en-US" sz="2200" b="0" i="0" u="none" strike="noStrike" baseline="0" dirty="0">
                <a:solidFill>
                  <a:schemeClr val="tx1"/>
                </a:solidFill>
                <a:latin typeface="Times New Roman" panose="02020603050405020304" pitchFamily="18" charset="0"/>
                <a:cs typeface="Times New Roman" panose="02020603050405020304" pitchFamily="18" charset="0"/>
              </a:rPr>
              <a:t>Accurate and reliable data provided to decision makers and other data users  in a timely manner</a:t>
            </a:r>
          </a:p>
          <a:p>
            <a:pPr algn="just"/>
            <a:r>
              <a:rPr lang="en-US" sz="2200" dirty="0">
                <a:latin typeface="Times New Roman" panose="02020603050405020304" pitchFamily="18" charset="0"/>
                <a:cs typeface="Times New Roman" panose="02020603050405020304" pitchFamily="18" charset="0"/>
              </a:rPr>
              <a:t>The SF supports the importance of Data management mechanism to support DRS being managed effectively and accessible to producers and users of the data</a:t>
            </a:r>
          </a:p>
          <a:p>
            <a:pPr algn="just"/>
            <a:endParaRPr lang="en-US" sz="1800" b="0" i="0" u="none" strike="noStrike" baseline="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3">
            <a:extLst>
              <a:ext uri="{FF2B5EF4-FFF2-40B4-BE49-F238E27FC236}">
                <a16:creationId xmlns:a16="http://schemas.microsoft.com/office/drawing/2014/main" id="{6C7FFEE9-CD60-AAD5-2CC4-1971DF4C8373}"/>
              </a:ext>
            </a:extLst>
          </p:cNvPr>
          <p:cNvSpPr txBox="1">
            <a:spLocks/>
          </p:cNvSpPr>
          <p:nvPr/>
        </p:nvSpPr>
        <p:spPr>
          <a:xfrm>
            <a:off x="3750040" y="2010582"/>
            <a:ext cx="3355298" cy="3027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90000"/>
                    <a:lumOff val="10000"/>
                  </a:schemeClr>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90000"/>
                    <a:lumOff val="10000"/>
                  </a:schemeClr>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73763"/>
                </a:solidFill>
                <a:effectLst/>
                <a:uLnTx/>
                <a:uFillTx/>
                <a:latin typeface="Times New Roman" panose="02020603050405020304" pitchFamily="18" charset="0"/>
                <a:cs typeface="Times New Roman" panose="02020603050405020304" pitchFamily="18" charset="0"/>
              </a:rPr>
              <a:t>Governance and Policies </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73763"/>
                </a:solidFill>
                <a:effectLst/>
                <a:uLnTx/>
                <a:uFillTx/>
                <a:latin typeface="Times New Roman" panose="02020603050405020304" pitchFamily="18" charset="0"/>
                <a:cs typeface="Times New Roman" panose="02020603050405020304" pitchFamily="18" charset="0"/>
              </a:rPr>
              <a:t>Awareness Raising and Capacity building</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73763"/>
                </a:solidFill>
                <a:effectLst/>
                <a:uLnTx/>
                <a:uFillTx/>
                <a:latin typeface="Times New Roman" panose="02020603050405020304" pitchFamily="18" charset="0"/>
                <a:cs typeface="Times New Roman" panose="02020603050405020304" pitchFamily="18" charset="0"/>
              </a:rPr>
              <a:t>Data Management</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73763"/>
                </a:solidFill>
                <a:effectLst/>
                <a:uLnTx/>
                <a:uFillTx/>
                <a:latin typeface="Times New Roman" panose="02020603050405020304" pitchFamily="18" charset="0"/>
                <a:cs typeface="Times New Roman" panose="02020603050405020304" pitchFamily="18" charset="0"/>
              </a:rPr>
              <a:t>Common infrastructure  and services </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73763"/>
                </a:solidFill>
                <a:effectLst/>
                <a:uLnTx/>
                <a:uFillTx/>
                <a:latin typeface="Times New Roman" panose="02020603050405020304" pitchFamily="18" charset="0"/>
                <a:cs typeface="Times New Roman" panose="02020603050405020304" pitchFamily="18" charset="0"/>
              </a:rPr>
              <a:t>Resource Mobilization </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800" b="0" i="0" u="none" strike="noStrike" kern="1200" cap="none" spc="0" normalizeH="0" baseline="0" noProof="0" dirty="0">
              <a:ln>
                <a:noFill/>
              </a:ln>
              <a:solidFill>
                <a:srgbClr val="073763"/>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800" b="0" i="0" u="none" strike="noStrike" kern="1200" cap="none" spc="0" normalizeH="0" baseline="0" noProof="0" dirty="0">
              <a:ln>
                <a:noFill/>
              </a:ln>
              <a:solidFill>
                <a:srgbClr val="073763"/>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054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49" y="779810"/>
            <a:ext cx="11518901" cy="847200"/>
          </a:xfrm>
        </p:spPr>
        <p:txBody>
          <a:bodyPr>
            <a:normAutofit fontScale="90000"/>
          </a:bodyPr>
          <a:lstStyle/>
          <a:p>
            <a:r>
              <a:rPr lang="en-JM" dirty="0"/>
              <a:t>Why?</a:t>
            </a:r>
            <a:r>
              <a:rPr lang="en-US" dirty="0"/>
              <a:t> …..the context for the SF-GIS4D </a:t>
            </a:r>
            <a:br>
              <a:rPr lang="en-US" dirty="0"/>
            </a:br>
            <a:endParaRPr lang="en-JM" dirty="0"/>
          </a:p>
        </p:txBody>
      </p:sp>
      <p:sp>
        <p:nvSpPr>
          <p:cNvPr id="3" name="Content Placeholder 2"/>
          <p:cNvSpPr>
            <a:spLocks noGrp="1"/>
          </p:cNvSpPr>
          <p:nvPr>
            <p:ph idx="1"/>
          </p:nvPr>
        </p:nvSpPr>
        <p:spPr>
          <a:xfrm>
            <a:off x="2703616" y="1474610"/>
            <a:ext cx="8855540" cy="4897187"/>
          </a:xfrm>
        </p:spPr>
        <p:txBody>
          <a:bodyPr>
            <a:normAutofit/>
          </a:bodyPr>
          <a:lstStyle/>
          <a:p>
            <a:pPr algn="just"/>
            <a:r>
              <a:rPr lang="en-US" b="1" dirty="0">
                <a:latin typeface="Times New Roman" panose="02020603050405020304" pitchFamily="18" charset="0"/>
                <a:cs typeface="Times New Roman" panose="02020603050405020304" pitchFamily="18" charset="0"/>
              </a:rPr>
              <a:t>Protect</a:t>
            </a:r>
            <a:r>
              <a:rPr lang="en-US" dirty="0">
                <a:latin typeface="Times New Roman" panose="02020603050405020304" pitchFamily="18" charset="0"/>
                <a:cs typeface="Times New Roman" panose="02020603050405020304" pitchFamily="18" charset="0"/>
              </a:rPr>
              <a:t> citizens from social, economic and environmental </a:t>
            </a:r>
            <a:r>
              <a:rPr lang="en-US" b="1" dirty="0">
                <a:latin typeface="Times New Roman" panose="02020603050405020304" pitchFamily="18" charset="0"/>
                <a:cs typeface="Times New Roman" panose="02020603050405020304" pitchFamily="18" charset="0"/>
              </a:rPr>
              <a:t>impacts of disasters</a:t>
            </a:r>
          </a:p>
          <a:p>
            <a:pPr algn="just"/>
            <a:r>
              <a:rPr lang="en-US" b="1" dirty="0">
                <a:latin typeface="Times New Roman" panose="02020603050405020304" pitchFamily="18" charset="0"/>
                <a:cs typeface="Times New Roman" panose="02020603050405020304" pitchFamily="18" charset="0"/>
              </a:rPr>
              <a:t>Availability and accessibility </a:t>
            </a:r>
            <a:r>
              <a:rPr lang="en-US" dirty="0">
                <a:latin typeface="Times New Roman" panose="02020603050405020304" pitchFamily="18" charset="0"/>
                <a:cs typeface="Times New Roman" panose="02020603050405020304" pitchFamily="18" charset="0"/>
              </a:rPr>
              <a:t>of </a:t>
            </a:r>
            <a:r>
              <a:rPr lang="en-US" b="1" dirty="0">
                <a:latin typeface="Times New Roman" panose="02020603050405020304" pitchFamily="18" charset="0"/>
                <a:cs typeface="Times New Roman" panose="02020603050405020304" pitchFamily="18" charset="0"/>
              </a:rPr>
              <a:t>quality</a:t>
            </a:r>
            <a:r>
              <a:rPr lang="en-US" dirty="0">
                <a:latin typeface="Times New Roman" panose="02020603050405020304" pitchFamily="18" charset="0"/>
                <a:cs typeface="Times New Roman" panose="02020603050405020304" pitchFamily="18" charset="0"/>
              </a:rPr>
              <a:t> geospatial data and information from </a:t>
            </a:r>
            <a:r>
              <a:rPr lang="en-US" b="1" dirty="0">
                <a:latin typeface="Times New Roman" panose="02020603050405020304" pitchFamily="18" charset="0"/>
                <a:cs typeface="Times New Roman" panose="02020603050405020304" pitchFamily="18" charset="0"/>
              </a:rPr>
              <a:t>authoritative sources</a:t>
            </a:r>
          </a:p>
          <a:p>
            <a:pPr algn="just"/>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data-sharing mechanism ….</a:t>
            </a:r>
            <a:r>
              <a:rPr lang="en-US" dirty="0">
                <a:latin typeface="Times New Roman" panose="02020603050405020304" pitchFamily="18" charset="0"/>
                <a:cs typeface="Times New Roman" panose="02020603050405020304" pitchFamily="18" charset="0"/>
              </a:rPr>
              <a:t>to support decision-making is </a:t>
            </a:r>
            <a:r>
              <a:rPr lang="en-US" b="1" dirty="0">
                <a:latin typeface="Times New Roman" panose="02020603050405020304" pitchFamily="18" charset="0"/>
                <a:cs typeface="Times New Roman" panose="02020603050405020304" pitchFamily="18" charset="0"/>
              </a:rPr>
              <a:t>generally not in place</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many </a:t>
            </a:r>
            <a:r>
              <a:rPr lang="en-US" b="1" dirty="0">
                <a:latin typeface="Times New Roman" panose="02020603050405020304" pitchFamily="18" charset="0"/>
                <a:cs typeface="Times New Roman" panose="02020603050405020304" pitchFamily="18" charset="0"/>
              </a:rPr>
              <a:t>actors …</a:t>
            </a:r>
            <a:r>
              <a:rPr lang="en-US" dirty="0">
                <a:latin typeface="Times New Roman" panose="02020603050405020304" pitchFamily="18" charset="0"/>
                <a:cs typeface="Times New Roman" panose="02020603050405020304" pitchFamily="18" charset="0"/>
              </a:rPr>
              <a:t> and stakeholders </a:t>
            </a:r>
            <a:r>
              <a:rPr lang="en-US" b="1" dirty="0">
                <a:latin typeface="Times New Roman" panose="02020603050405020304" pitchFamily="18" charset="0"/>
                <a:cs typeface="Times New Roman" panose="02020603050405020304" pitchFamily="18" charset="0"/>
              </a:rPr>
              <a:t>simultaneously engaged in response…. </a:t>
            </a:r>
            <a:r>
              <a:rPr lang="en-US" dirty="0">
                <a:latin typeface="Times New Roman" panose="02020603050405020304" pitchFamily="18" charset="0"/>
                <a:cs typeface="Times New Roman" panose="02020603050405020304" pitchFamily="18" charset="0"/>
              </a:rPr>
              <a:t>are not only </a:t>
            </a:r>
            <a:r>
              <a:rPr lang="en-US" b="1" dirty="0">
                <a:latin typeface="Times New Roman" panose="02020603050405020304" pitchFamily="18" charset="0"/>
                <a:cs typeface="Times New Roman" panose="02020603050405020304" pitchFamily="18" charset="0"/>
              </a:rPr>
              <a:t>gathering volumes of concurrent</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inconsistent geospatial datasets…</a:t>
            </a:r>
            <a:r>
              <a:rPr lang="en-US" dirty="0">
                <a:latin typeface="Times New Roman" panose="02020603050405020304" pitchFamily="18" charset="0"/>
                <a:cs typeface="Times New Roman" panose="02020603050405020304" pitchFamily="18" charset="0"/>
              </a:rPr>
              <a:t> but they are also </a:t>
            </a:r>
            <a:r>
              <a:rPr lang="en-US" b="1" dirty="0">
                <a:latin typeface="Times New Roman" panose="02020603050405020304" pitchFamily="18" charset="0"/>
                <a:cs typeface="Times New Roman" panose="02020603050405020304" pitchFamily="18" charset="0"/>
              </a:rPr>
              <a:t>concerned….</a:t>
            </a:r>
            <a:r>
              <a:rPr lang="en-US" dirty="0">
                <a:latin typeface="Times New Roman" panose="02020603050405020304" pitchFamily="18" charset="0"/>
                <a:cs typeface="Times New Roman" panose="02020603050405020304" pitchFamily="18" charset="0"/>
              </a:rPr>
              <a:t> with issues of </a:t>
            </a:r>
            <a:r>
              <a:rPr lang="en-US" b="1" dirty="0">
                <a:latin typeface="Times New Roman" panose="02020603050405020304" pitchFamily="18" charset="0"/>
                <a:cs typeface="Times New Roman" panose="02020603050405020304" pitchFamily="18" charset="0"/>
              </a:rPr>
              <a:t>coordination and communication.</a:t>
            </a:r>
            <a:endParaRPr lang="en-JM" b="1"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14" y="5515731"/>
            <a:ext cx="2309284" cy="1145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01748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3rd DRS EF">
      <a:dk1>
        <a:srgbClr val="172D36"/>
      </a:dk1>
      <a:lt1>
        <a:srgbClr val="D1CDAD"/>
      </a:lt1>
      <a:dk2>
        <a:srgbClr val="1B3742"/>
      </a:dk2>
      <a:lt2>
        <a:srgbClr val="ADD3B4"/>
      </a:lt2>
      <a:accent1>
        <a:srgbClr val="0C70AC"/>
      </a:accent1>
      <a:accent2>
        <a:srgbClr val="172930"/>
      </a:accent2>
      <a:accent3>
        <a:srgbClr val="2A3C45"/>
      </a:accent3>
      <a:accent4>
        <a:srgbClr val="F2A054"/>
      </a:accent4>
      <a:accent5>
        <a:srgbClr val="C44536"/>
      </a:accent5>
      <a:accent6>
        <a:srgbClr val="71705F"/>
      </a:accent6>
      <a:hlink>
        <a:srgbClr val="1E9A88"/>
      </a:hlink>
      <a:folHlink>
        <a:srgbClr val="1C394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 3rd Expert Forum for Producers and Users of DRS" id="{3BC3C731-EC22-4C32-B76D-2686F86F968C}" vid="{7770EB1E-E750-4AEF-8EC3-7CD0068A7CF8}"/>
    </a:ext>
  </a:extLst>
</a:theme>
</file>

<file path=ppt/theme/theme2.xml><?xml version="1.0" encoding="utf-8"?>
<a:theme xmlns:a="http://schemas.openxmlformats.org/drawingml/2006/main" name="1_Office Theme">
  <a:themeElements>
    <a:clrScheme name="3rd DRS EF">
      <a:dk1>
        <a:srgbClr val="172D36"/>
      </a:dk1>
      <a:lt1>
        <a:srgbClr val="D1CDAD"/>
      </a:lt1>
      <a:dk2>
        <a:srgbClr val="1B3742"/>
      </a:dk2>
      <a:lt2>
        <a:srgbClr val="ADD3B4"/>
      </a:lt2>
      <a:accent1>
        <a:srgbClr val="0C70AC"/>
      </a:accent1>
      <a:accent2>
        <a:srgbClr val="172930"/>
      </a:accent2>
      <a:accent3>
        <a:srgbClr val="2A3C45"/>
      </a:accent3>
      <a:accent4>
        <a:srgbClr val="F2A054"/>
      </a:accent4>
      <a:accent5>
        <a:srgbClr val="C44536"/>
      </a:accent5>
      <a:accent6>
        <a:srgbClr val="71705F"/>
      </a:accent6>
      <a:hlink>
        <a:srgbClr val="1E9A88"/>
      </a:hlink>
      <a:folHlink>
        <a:srgbClr val="1C394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 3rd Expert Forum for Producers and Users of DRS" id="{3BC3C731-EC22-4C32-B76D-2686F86F968C}" vid="{7770EB1E-E750-4AEF-8EC3-7CD0068A7C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7FAA669900FB41B76C519AE0F03944" ma:contentTypeVersion="15" ma:contentTypeDescription="Create a new document." ma:contentTypeScope="" ma:versionID="61d288eb4e61aeb93767d00cbf4c5d2a">
  <xsd:schema xmlns:xsd="http://www.w3.org/2001/XMLSchema" xmlns:xs="http://www.w3.org/2001/XMLSchema" xmlns:p="http://schemas.microsoft.com/office/2006/metadata/properties" xmlns:ns2="0ecef0bd-f14b-44b6-8916-abe0d944b78a" xmlns:ns3="56e73885-27a4-46b9-ae99-6a668a746662" targetNamespace="http://schemas.microsoft.com/office/2006/metadata/properties" ma:root="true" ma:fieldsID="5d40d88f86575cdf6a0673486a5ce275" ns2:_="" ns3:_="">
    <xsd:import namespace="0ecef0bd-f14b-44b6-8916-abe0d944b78a"/>
    <xsd:import namespace="56e73885-27a4-46b9-ae99-6a668a7466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ef0bd-f14b-44b6-8916-abe0d944b7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e73885-27a4-46b9-ae99-6a668a7466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d6de6e5-bbf5-440a-a705-a6027a18da26}" ma:internalName="TaxCatchAll" ma:showField="CatchAllData" ma:web="56e73885-27a4-46b9-ae99-6a668a7466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6e73885-27a4-46b9-ae99-6a668a746662" xsi:nil="true"/>
    <lcf76f155ced4ddcb4097134ff3c332f xmlns="0ecef0bd-f14b-44b6-8916-abe0d944b78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EF274E4-53D1-4ECB-BAF4-03FD1DF788B5}">
  <ds:schemaRefs>
    <ds:schemaRef ds:uri="http://schemas.microsoft.com/sharepoint/v3/contenttype/forms"/>
  </ds:schemaRefs>
</ds:datastoreItem>
</file>

<file path=customXml/itemProps2.xml><?xml version="1.0" encoding="utf-8"?>
<ds:datastoreItem xmlns:ds="http://schemas.openxmlformats.org/officeDocument/2006/customXml" ds:itemID="{635E3D5A-429C-489B-A810-27EA408D5C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ef0bd-f14b-44b6-8916-abe0d944b78a"/>
    <ds:schemaRef ds:uri="56e73885-27a4-46b9-ae99-6a668a7466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888ECB-F4A1-4C87-AB48-D195F852D69F}">
  <ds:schemaRefs>
    <ds:schemaRef ds:uri="http://schemas.microsoft.com/office/2006/metadata/properties"/>
    <ds:schemaRef ds:uri="95e5e678-43ad-40d1-ac60-f89d2cdf5b98"/>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66598c8a-6b47-4fa5-ac2b-785d0e3e46d1"/>
    <ds:schemaRef ds:uri="http://www.w3.org/XML/1998/namespace"/>
    <ds:schemaRef ds:uri="56e73885-27a4-46b9-ae99-6a668a746662"/>
    <ds:schemaRef ds:uri="0ecef0bd-f14b-44b6-8916-abe0d944b78a"/>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emplate>PPT Template - 3rd Expert Forum for Producers and Users of DRS (1)</Template>
  <TotalTime>335</TotalTime>
  <Words>2886</Words>
  <Application>Microsoft Office PowerPoint</Application>
  <PresentationFormat>Widescreen</PresentationFormat>
  <Paragraphs>258</Paragraphs>
  <Slides>42</Slides>
  <Notes>7</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Theme</vt:lpstr>
      <vt:lpstr>1_Office Theme</vt:lpstr>
      <vt:lpstr>Day 3</vt:lpstr>
      <vt:lpstr>Reflections from Day 2</vt:lpstr>
      <vt:lpstr>PowerPoint Presentation</vt:lpstr>
      <vt:lpstr>PowerPoint Presentation</vt:lpstr>
      <vt:lpstr>PowerPoint Presentation</vt:lpstr>
      <vt:lpstr>PowerPoint Presentation</vt:lpstr>
      <vt:lpstr>PowerPoint Presentation</vt:lpstr>
      <vt:lpstr>Strategic Framework Priority for Action &amp; how they support Disaster Related Statistics </vt:lpstr>
      <vt:lpstr>Why? …..the context for the SF-GIS4D  </vt:lpstr>
      <vt:lpstr>PowerPoint Presentation</vt:lpstr>
      <vt:lpstr>New Task Groups of UN-GGIM WG Disasters</vt:lpstr>
      <vt:lpstr>Task Group  A - Geospatial data in support of DRR </vt:lpstr>
      <vt:lpstr>Task Group C - Implementation of Strategic Framework Disasters and Alignment with Sendai Framework </vt:lpstr>
      <vt:lpstr>Establishment of data repositories: UN-GGIM DRR Inventory Hub </vt:lpstr>
      <vt:lpstr>DRR Inventory Surveys</vt:lpstr>
      <vt:lpstr>Areas for Collaboration </vt:lpstr>
      <vt:lpstr>PowerPoint Presentation</vt:lpstr>
      <vt:lpstr>Session 5: Strengthening Capacity and Resources</vt:lpstr>
      <vt:lpstr>PowerPoint Presentation</vt:lpstr>
      <vt:lpstr>- More than 200 people have reportedly died and more than 14,000 affected by landslide incidents on 21 and 22 July 2024 in Gofa Zone, South Ethiopia;  - Over the past three years, 3.3 million livestock have perished, approximately worth 3.3 billion birr due to climate-related humanitarian crises happened for three (2021-2023) Years in Borena, Oromia Region.</vt:lpstr>
      <vt:lpstr>PowerPoint Presentation</vt:lpstr>
      <vt:lpstr>Rationale for investing in Disaster Statistics </vt:lpstr>
      <vt:lpstr>The Way forward</vt:lpstr>
      <vt:lpstr>  Expérience Nationale de l’INS en matière de sensibilisation et de communication pour inciter les décideurs à augmenter les crédits budgétaires sur les statistiques liées aux catastrophes</vt:lpstr>
      <vt:lpstr>PLAN</vt:lpstr>
      <vt:lpstr>        1. État des lieux des catastrophes et phénomènes extrêmes au Cameroun </vt:lpstr>
      <vt:lpstr>        2. État de la disponibilité des statistiques sur les catastrophes au Cameroun</vt:lpstr>
      <vt:lpstr>       3.  Raisons de la faible disponibilité des statistiques sur les catastrophes</vt:lpstr>
      <vt:lpstr>        4. Quelques actions menées sur le volet sensibilisation et communication pour inciter les décideurs à augmenter les crédits budgétaires (1/6)</vt:lpstr>
      <vt:lpstr>        4. Quelques actions menées sur le volet sensibilisation et communication pour inciter les décideurs à augmenter les crédits budgétaires (2/6)</vt:lpstr>
      <vt:lpstr>        4. Quelques actions menées sur le volet sensibilisation et communication pour inciter les décideurs à augmenter les crédits budgétaires (3/6)</vt:lpstr>
      <vt:lpstr>        4. Quelques actions menées sur le volet sensibilisation et communication pour inciter les décideurs à augmenter les crédits budgétaires (4/6)</vt:lpstr>
      <vt:lpstr>        4. Quelques actions menées sur le volet sensibilisation et communication pour inciter les décideurs à augmenter les crédits budgétaires (5/6)</vt:lpstr>
      <vt:lpstr>        4. Quelques actions menées sur le volet sensibilisation et communication pour inciter les décideurs à augmenter les crédits budgétaires (6/6)</vt:lpstr>
      <vt:lpstr>        5. Résultats observés et pistes d'amélioration (1/2) </vt:lpstr>
      <vt:lpstr>        5. Résultats observés et pistes d'amélioration (2/2) </vt:lpstr>
      <vt:lpstr>PowerPoint Presentation</vt:lpstr>
      <vt:lpstr>Session 5: Strengthening Capacity and Resources</vt:lpstr>
      <vt:lpstr>Session 5: Strengthening Capacity and Resources</vt:lpstr>
      <vt:lpstr>Session 5: Strengthening Capacity and Resources</vt:lpstr>
      <vt:lpstr>Session 5: Strengthening Capacity and Resources</vt:lpstr>
      <vt:lpstr>Session 5: Strengthening Capacity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Hakan Yazicioglu</dc:creator>
  <cp:lastModifiedBy>Aster Denekew</cp:lastModifiedBy>
  <cp:revision>27</cp:revision>
  <dcterms:created xsi:type="dcterms:W3CDTF">2023-05-23T05:37:08Z</dcterms:created>
  <dcterms:modified xsi:type="dcterms:W3CDTF">2024-10-30T08:12:46Z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0x010100BF7FAA669900FB41B76C519AE0F03944</vt:lpwstr>
  </property>
  <property fmtid="{D5CDD505-2E9C-101B-9397-08002B2CF9AE}" pid="3" name="MediaServiceImageTags">
    <vt:lpwstr/>
  </property>
</Properties>
</file>