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88" r:id="rId4"/>
    <p:sldId id="306" r:id="rId5"/>
    <p:sldId id="297" r:id="rId6"/>
    <p:sldId id="308" r:id="rId7"/>
    <p:sldId id="309" r:id="rId8"/>
    <p:sldId id="313" r:id="rId9"/>
    <p:sldId id="277" r:id="rId10"/>
    <p:sldId id="305" r:id="rId11"/>
    <p:sldId id="315" r:id="rId12"/>
    <p:sldId id="318" r:id="rId13"/>
    <p:sldId id="261" r:id="rId14"/>
  </p:sldIdLst>
  <p:sldSz cx="9144000" cy="5715000" type="screen16x1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B7E6E9-9459-4E76-94D2-0E7BC4CE28A0}" type="datetimeFigureOut">
              <a:rPr lang="fr-FR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42EBE7-2676-476A-BD6E-35A96D6FD7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515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42EBE7-2676-476A-BD6E-35A96D6FD7A8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206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42EBE7-2676-476A-BD6E-35A96D6FD7A8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62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-12700" y="2636838"/>
            <a:ext cx="9156700" cy="2111375"/>
          </a:xfrm>
          <a:custGeom>
            <a:avLst/>
            <a:gdLst>
              <a:gd name="connsiteX0" fmla="*/ 0 w 9169758"/>
              <a:gd name="connsiteY0" fmla="*/ 0 h 2474890"/>
              <a:gd name="connsiteX1" fmla="*/ 2923504 w 9169758"/>
              <a:gd name="connsiteY1" fmla="*/ 2292439 h 2474890"/>
              <a:gd name="connsiteX2" fmla="*/ 9169758 w 9169758"/>
              <a:gd name="connsiteY2" fmla="*/ 1094704 h 2474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69758" h="2474890">
                <a:moveTo>
                  <a:pt x="0" y="0"/>
                </a:moveTo>
                <a:cubicBezTo>
                  <a:pt x="697605" y="1054994"/>
                  <a:pt x="1395211" y="2109988"/>
                  <a:pt x="2923504" y="2292439"/>
                </a:cubicBezTo>
                <a:cubicBezTo>
                  <a:pt x="4451797" y="2474890"/>
                  <a:pt x="6810777" y="1784797"/>
                  <a:pt x="9169758" y="109470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2889250" y="3627438"/>
            <a:ext cx="6254750" cy="2087562"/>
          </a:xfrm>
          <a:custGeom>
            <a:avLst/>
            <a:gdLst>
              <a:gd name="connsiteX0" fmla="*/ 1064654 w 6138930"/>
              <a:gd name="connsiteY0" fmla="*/ 2511380 h 2511380"/>
              <a:gd name="connsiteX1" fmla="*/ 845713 w 6138930"/>
              <a:gd name="connsiteY1" fmla="*/ 1596980 h 2511380"/>
              <a:gd name="connsiteX2" fmla="*/ 6138930 w 6138930"/>
              <a:gd name="connsiteY2" fmla="*/ 0 h 251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8930" h="2511380">
                <a:moveTo>
                  <a:pt x="1064654" y="2511380"/>
                </a:moveTo>
                <a:cubicBezTo>
                  <a:pt x="532327" y="2263461"/>
                  <a:pt x="0" y="2015543"/>
                  <a:pt x="845713" y="1596980"/>
                </a:cubicBezTo>
                <a:cubicBezTo>
                  <a:pt x="1691426" y="1178417"/>
                  <a:pt x="3915178" y="589208"/>
                  <a:pt x="613893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0" y="3649663"/>
            <a:ext cx="9144000" cy="1728787"/>
          </a:xfrm>
          <a:custGeom>
            <a:avLst/>
            <a:gdLst>
              <a:gd name="connsiteX0" fmla="*/ 0 w 9144000"/>
              <a:gd name="connsiteY0" fmla="*/ 2073499 h 2073499"/>
              <a:gd name="connsiteX1" fmla="*/ 3760631 w 9144000"/>
              <a:gd name="connsiteY1" fmla="*/ 1390919 h 2073499"/>
              <a:gd name="connsiteX2" fmla="*/ 9144000 w 9144000"/>
              <a:gd name="connsiteY2" fmla="*/ 0 h 207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0" h="2073499">
                <a:moveTo>
                  <a:pt x="0" y="2073499"/>
                </a:moveTo>
                <a:cubicBezTo>
                  <a:pt x="1118315" y="1905000"/>
                  <a:pt x="2236631" y="1736502"/>
                  <a:pt x="3760631" y="1390919"/>
                </a:cubicBezTo>
                <a:cubicBezTo>
                  <a:pt x="5284631" y="1045336"/>
                  <a:pt x="7214315" y="522668"/>
                  <a:pt x="91440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5076825" y="3695700"/>
            <a:ext cx="4067175" cy="2019300"/>
          </a:xfrm>
          <a:custGeom>
            <a:avLst/>
            <a:gdLst>
              <a:gd name="connsiteX0" fmla="*/ 3668332 w 3964546"/>
              <a:gd name="connsiteY0" fmla="*/ 2446986 h 2446986"/>
              <a:gd name="connsiteX1" fmla="*/ 49369 w 3964546"/>
              <a:gd name="connsiteY1" fmla="*/ 1262129 h 2446986"/>
              <a:gd name="connsiteX2" fmla="*/ 3964546 w 3964546"/>
              <a:gd name="connsiteY2" fmla="*/ 0 h 244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4546" h="2446986">
                <a:moveTo>
                  <a:pt x="3668332" y="2446986"/>
                </a:moveTo>
                <a:cubicBezTo>
                  <a:pt x="1834166" y="2058473"/>
                  <a:pt x="0" y="1669960"/>
                  <a:pt x="49369" y="1262129"/>
                </a:cubicBezTo>
                <a:cubicBezTo>
                  <a:pt x="98738" y="854298"/>
                  <a:pt x="2031642" y="427149"/>
                  <a:pt x="396454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" name="Picture 13" descr="Logo-AFRISTAT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193675"/>
            <a:ext cx="2303463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Espace réservé du titre 1"/>
          <p:cNvSpPr>
            <a:spLocks noGrp="1"/>
          </p:cNvSpPr>
          <p:nvPr>
            <p:ph type="ctrTitle"/>
          </p:nvPr>
        </p:nvSpPr>
        <p:spPr>
          <a:xfrm>
            <a:off x="685800" y="1992313"/>
            <a:ext cx="7772400" cy="1225550"/>
          </a:xfrm>
        </p:spPr>
        <p:txBody>
          <a:bodyPr/>
          <a:lstStyle>
            <a:lvl1pPr algn="ctr">
              <a:defRPr smtClean="0"/>
            </a:lvl1pPr>
          </a:lstStyle>
          <a:p>
            <a:pPr lvl="0"/>
            <a:r>
              <a:rPr lang="fr-FR" noProof="0"/>
              <a:t>Cliquez pour modifier le style du titre</a:t>
            </a:r>
          </a:p>
        </p:txBody>
      </p:sp>
      <p:sp>
        <p:nvSpPr>
          <p:cNvPr id="26627" name="Espace réservé du texte 2"/>
          <p:cNvSpPr>
            <a:spLocks noGrp="1"/>
          </p:cNvSpPr>
          <p:nvPr>
            <p:ph type="subTitle" idx="1"/>
          </p:nvPr>
        </p:nvSpPr>
        <p:spPr>
          <a:xfrm>
            <a:off x="1371600" y="3362325"/>
            <a:ext cx="6400800" cy="1460500"/>
          </a:xfrm>
        </p:spPr>
        <p:txBody>
          <a:bodyPr/>
          <a:lstStyle>
            <a:lvl1pPr marL="0" indent="0" algn="ctr">
              <a:buFont typeface="Calibri" pitchFamily="34" charset="0"/>
              <a:buNone/>
              <a:defRPr smtClean="0"/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62AEA-95BF-449F-ADEF-78AAD6785A90}" type="datetime1">
              <a:rPr lang="fr-FR" smtClean="0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74B3B-C974-4A8A-B6BE-C56D034BB2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AC25E-8ED4-423D-A41B-924FE5BF3AD3}" type="datetime1">
              <a:rPr lang="fr-FR" smtClean="0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A18EC-DBE9-4629-A696-27E9C0DB2A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9147C-2B53-4EF1-BDBB-AED8355B2362}" type="datetime1">
              <a:rPr lang="fr-FR" smtClean="0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48AD-F173-42FB-8657-175E85518D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4D961-C71C-41C2-AD04-A4E079E04352}" type="datetime1">
              <a:rPr lang="fr-FR" smtClean="0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B015-AE7D-406C-9BB7-1FD3A5C927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63435-BA47-4B85-B212-FEBCFDCF8101}" type="datetime1">
              <a:rPr lang="fr-FR" smtClean="0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E0C4-FCA3-41AC-BA4D-3D787B76FA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1F5AC-733D-4D69-9B02-C51EDEA859D7}" type="datetime1">
              <a:rPr lang="fr-FR" smtClean="0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87E82-9872-4FC2-8141-5FFDBCC285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7DFC6-ACC2-4D4D-B073-6A9123AA3553}" type="datetime1">
              <a:rPr lang="fr-FR" smtClean="0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D85AC-97D6-468A-ACAE-129DF971D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5A1A2-355C-4357-9C8E-AB4286EF25EA}" type="datetime1">
              <a:rPr lang="fr-FR" smtClean="0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97463-0D36-4ED9-B38B-CEF98EEDC5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C04D8-46D3-4CE2-8A91-41534A7BCB83}" type="datetime1">
              <a:rPr lang="fr-FR" smtClean="0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1C079-2898-4A05-A08C-72045C58F9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3DC76-F0FB-4790-AEB0-C01C2417C0A1}" type="datetime1">
              <a:rPr lang="fr-FR" smtClean="0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2D79E-B635-4E9C-B917-EA393D309D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4B481-2062-4E6D-9E96-CFDBC2DEA3E9}" type="datetime1">
              <a:rPr lang="fr-FR" smtClean="0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0904-B411-40CF-86B5-F058310EDC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70C0">
                <a:alpha val="87000"/>
              </a:srgbClr>
            </a:gs>
            <a:gs pos="22000">
              <a:schemeClr val="accent1">
                <a:tint val="23500"/>
                <a:satMod val="160000"/>
                <a:alpha val="67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908175" y="228600"/>
            <a:ext cx="67786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5437188"/>
            <a:ext cx="161925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smtClean="0">
                <a:solidFill>
                  <a:srgbClr val="4D4D4D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3E8D521-6EE7-479E-A48C-FE447D9FC034}" type="datetime1">
              <a:rPr lang="fr-FR" smtClean="0"/>
              <a:pPr>
                <a:defRPr/>
              </a:pPr>
              <a:t>31/10/2024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08175" y="5411788"/>
            <a:ext cx="6119813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16913" y="5411788"/>
            <a:ext cx="909637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solidFill>
                  <a:srgbClr val="4D4D4D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66B39EE-C0A9-4888-AB15-FA06622FE2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1" name="Groupe 3"/>
          <p:cNvGrpSpPr>
            <a:grpSpLocks/>
          </p:cNvGrpSpPr>
          <p:nvPr/>
        </p:nvGrpSpPr>
        <p:grpSpPr bwMode="auto">
          <a:xfrm>
            <a:off x="215900" y="4010025"/>
            <a:ext cx="9182100" cy="1946275"/>
            <a:chOff x="-12879" y="4494727"/>
            <a:chExt cx="9182637" cy="2335369"/>
          </a:xfrm>
        </p:grpSpPr>
        <p:sp>
          <p:nvSpPr>
            <p:cNvPr id="2" name="Forme libre 4"/>
            <p:cNvSpPr/>
            <p:nvPr/>
          </p:nvSpPr>
          <p:spPr>
            <a:xfrm>
              <a:off x="-12879" y="4494727"/>
              <a:ext cx="9157236" cy="2156311"/>
            </a:xfrm>
            <a:custGeom>
              <a:avLst/>
              <a:gdLst>
                <a:gd name="connsiteX0" fmla="*/ 0 w 9156879"/>
                <a:gd name="connsiteY0" fmla="*/ 1429555 h 2157211"/>
                <a:gd name="connsiteX1" fmla="*/ 5859887 w 9156879"/>
                <a:gd name="connsiteY1" fmla="*/ 1918952 h 2157211"/>
                <a:gd name="connsiteX2" fmla="*/ 9156879 w 9156879"/>
                <a:gd name="connsiteY2" fmla="*/ 0 h 2157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56879" h="2157211">
                  <a:moveTo>
                    <a:pt x="0" y="1429555"/>
                  </a:moveTo>
                  <a:cubicBezTo>
                    <a:pt x="2166870" y="1793383"/>
                    <a:pt x="4333741" y="2157211"/>
                    <a:pt x="5859887" y="1918952"/>
                  </a:cubicBezTo>
                  <a:cubicBezTo>
                    <a:pt x="7386033" y="1680693"/>
                    <a:pt x="8271456" y="840346"/>
                    <a:pt x="9156879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3" name="Forme libre 5"/>
            <p:cNvSpPr/>
            <p:nvPr/>
          </p:nvSpPr>
          <p:spPr>
            <a:xfrm>
              <a:off x="-178" y="5898616"/>
              <a:ext cx="9169936" cy="931480"/>
            </a:xfrm>
            <a:custGeom>
              <a:avLst/>
              <a:gdLst>
                <a:gd name="connsiteX0" fmla="*/ 0 w 9169758"/>
                <a:gd name="connsiteY0" fmla="*/ 0 h 931572"/>
                <a:gd name="connsiteX1" fmla="*/ 4739425 w 9169758"/>
                <a:gd name="connsiteY1" fmla="*/ 875763 h 931572"/>
                <a:gd name="connsiteX2" fmla="*/ 9169758 w 9169758"/>
                <a:gd name="connsiteY2" fmla="*/ 334851 h 931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69758" h="931572">
                  <a:moveTo>
                    <a:pt x="0" y="0"/>
                  </a:moveTo>
                  <a:cubicBezTo>
                    <a:pt x="1605566" y="409977"/>
                    <a:pt x="3211132" y="819954"/>
                    <a:pt x="4739425" y="875763"/>
                  </a:cubicBezTo>
                  <a:cubicBezTo>
                    <a:pt x="6267718" y="931572"/>
                    <a:pt x="7718738" y="633211"/>
                    <a:pt x="9169758" y="33485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pic>
        <p:nvPicPr>
          <p:cNvPr id="1032" name="Picture 11" descr="Logo-AFRISTAT-simpl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7950" y="174625"/>
            <a:ext cx="1547813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fade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Font typeface="Calibri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fristat@afristat.or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/>
          </p:cNvSpPr>
          <p:nvPr>
            <p:ph type="title"/>
          </p:nvPr>
        </p:nvSpPr>
        <p:spPr>
          <a:xfrm>
            <a:off x="1331640" y="121196"/>
            <a:ext cx="7812360" cy="831304"/>
          </a:xfrm>
        </p:spPr>
        <p:txBody>
          <a:bodyPr/>
          <a:lstStyle/>
          <a:p>
            <a:pPr algn="ctr"/>
            <a:r>
              <a:rPr lang="fr-FR" sz="3600" dirty="0">
                <a:solidFill>
                  <a:srgbClr val="FF3300"/>
                </a:solidFill>
              </a:rPr>
              <a:t>9th Session of </a:t>
            </a:r>
            <a:r>
              <a:rPr lang="fr-FR" sz="3600" dirty="0" err="1">
                <a:solidFill>
                  <a:srgbClr val="FF3300"/>
                </a:solidFill>
              </a:rPr>
              <a:t>Statistical</a:t>
            </a:r>
            <a:r>
              <a:rPr lang="fr-FR" sz="3600" dirty="0">
                <a:solidFill>
                  <a:srgbClr val="FF3300"/>
                </a:solidFill>
              </a:rPr>
              <a:t> Commission for </a:t>
            </a:r>
            <a:r>
              <a:rPr lang="fr-FR" sz="3600" dirty="0" err="1">
                <a:solidFill>
                  <a:srgbClr val="FF3300"/>
                </a:solidFill>
              </a:rPr>
              <a:t>Africa</a:t>
            </a:r>
            <a:endParaRPr lang="fr-FR" sz="3600" dirty="0"/>
          </a:p>
        </p:txBody>
      </p:sp>
      <p:sp>
        <p:nvSpPr>
          <p:cNvPr id="3075" name="Rectangle 7"/>
          <p:cNvSpPr>
            <a:spLocks noGrp="1"/>
          </p:cNvSpPr>
          <p:nvPr>
            <p:ph type="body" idx="1"/>
          </p:nvPr>
        </p:nvSpPr>
        <p:spPr>
          <a:xfrm>
            <a:off x="0" y="2425452"/>
            <a:ext cx="9036496" cy="3096344"/>
          </a:xfrm>
        </p:spPr>
        <p:txBody>
          <a:bodyPr/>
          <a:lstStyle/>
          <a:p>
            <a:pPr marL="0" indent="0" algn="ctr">
              <a:buNone/>
            </a:pPr>
            <a:r>
              <a:rPr lang="fr-FR" sz="3600" b="1" dirty="0" err="1"/>
              <a:t>AFRISTAT’s</a:t>
            </a:r>
            <a:r>
              <a:rPr lang="fr-FR" sz="3600" b="1" dirty="0"/>
              <a:t> </a:t>
            </a:r>
            <a:r>
              <a:rPr lang="fr-FR" sz="3600" b="1" dirty="0" err="1"/>
              <a:t>Statistical</a:t>
            </a:r>
            <a:r>
              <a:rPr lang="fr-FR" sz="3600" b="1" dirty="0"/>
              <a:t> Program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2000" b="1" dirty="0"/>
              <a:t>					By Paul-Henri </a:t>
            </a:r>
            <a:r>
              <a:rPr lang="fr-FR" sz="2000" b="1" dirty="0" err="1"/>
              <a:t>Nguema</a:t>
            </a:r>
            <a:r>
              <a:rPr lang="fr-FR" sz="2000" b="1" dirty="0"/>
              <a:t> </a:t>
            </a:r>
            <a:r>
              <a:rPr lang="fr-FR" sz="2000" b="1" dirty="0" err="1"/>
              <a:t>Meye</a:t>
            </a:r>
            <a:endParaRPr lang="fr-FR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fr-FR" sz="2000" b="1" dirty="0"/>
              <a:t>					</a:t>
            </a:r>
            <a:r>
              <a:rPr lang="fr-FR" sz="2000" b="1" dirty="0" err="1"/>
              <a:t>Director</a:t>
            </a:r>
            <a:r>
              <a:rPr lang="fr-FR" sz="2000" b="1" dirty="0"/>
              <a:t> General of AFRISTAT </a:t>
            </a:r>
          </a:p>
          <a:p>
            <a:pPr marL="0" indent="0" algn="ctr">
              <a:buNone/>
            </a:pPr>
            <a:endParaRPr lang="fr-FR" sz="2000" b="1" dirty="0"/>
          </a:p>
          <a:p>
            <a:pPr marL="0" indent="0" algn="ctr">
              <a:buNone/>
            </a:pPr>
            <a:r>
              <a:rPr lang="fr-FR" sz="2000" b="1" dirty="0"/>
              <a:t>Addis </a:t>
            </a:r>
            <a:r>
              <a:rPr lang="fr-FR" sz="2000" b="1" dirty="0" err="1"/>
              <a:t>Ababa</a:t>
            </a:r>
            <a:r>
              <a:rPr lang="fr-FR" sz="2000" b="1" dirty="0"/>
              <a:t>, 01 </a:t>
            </a:r>
            <a:r>
              <a:rPr lang="fr-FR" sz="2000" b="1" dirty="0" err="1"/>
              <a:t>November</a:t>
            </a:r>
            <a:r>
              <a:rPr lang="fr-FR" sz="2000" b="1" dirty="0"/>
              <a:t> 2024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>
          <a:xfrm>
            <a:off x="1043609" y="121196"/>
            <a:ext cx="7488832" cy="720080"/>
          </a:xfrm>
        </p:spPr>
        <p:txBody>
          <a:bodyPr/>
          <a:lstStyle/>
          <a:p>
            <a:pPr algn="ctr"/>
            <a:r>
              <a:rPr lang="fr-FR" dirty="0"/>
              <a:t>   </a:t>
            </a:r>
            <a:r>
              <a:rPr lang="fr-FR" dirty="0">
                <a:solidFill>
                  <a:srgbClr val="FF0000"/>
                </a:solidFill>
              </a:rPr>
              <a:t>IV. Main challenges in 2025</a:t>
            </a:r>
            <a:endParaRPr lang="fr-FR" dirty="0"/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107504" y="769268"/>
            <a:ext cx="8928992" cy="4336132"/>
          </a:xfrm>
        </p:spPr>
        <p:txBody>
          <a:bodyPr/>
          <a:lstStyle/>
          <a:p>
            <a:pPr marL="0" indent="0">
              <a:buNone/>
            </a:pPr>
            <a:r>
              <a:rPr lang="fr-FR" sz="3200" b="1" dirty="0"/>
              <a:t>                       </a:t>
            </a:r>
            <a:br>
              <a:rPr lang="fr-FR" sz="3200" dirty="0"/>
            </a:br>
            <a:r>
              <a:rPr lang="fr-FR" sz="2900" b="1" dirty="0"/>
              <a:t>a) </a:t>
            </a:r>
            <a:r>
              <a:rPr lang="en-US" sz="2900" b="1" dirty="0"/>
              <a:t>Areas of intervention to be consolidated</a:t>
            </a:r>
            <a:endParaRPr lang="fr-FR" sz="2900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 err="1"/>
              <a:t>Economic</a:t>
            </a:r>
            <a:r>
              <a:rPr lang="fr-FR" b="1" dirty="0"/>
              <a:t> </a:t>
            </a:r>
            <a:r>
              <a:rPr lang="fr-FR" b="1" dirty="0" err="1"/>
              <a:t>statistics</a:t>
            </a:r>
            <a:r>
              <a:rPr lang="fr-FR" b="1" dirty="0"/>
              <a:t> (National </a:t>
            </a:r>
            <a:r>
              <a:rPr lang="fr-FR" b="1" dirty="0" err="1"/>
              <a:t>account</a:t>
            </a:r>
            <a:r>
              <a:rPr lang="fr-FR" b="1" dirty="0"/>
              <a:t> (SNA 2008); </a:t>
            </a:r>
            <a:r>
              <a:rPr lang="en-US" b="1" dirty="0"/>
              <a:t>Business statistics, Price statistics, </a:t>
            </a:r>
            <a:r>
              <a:rPr lang="en-US" b="1" dirty="0">
                <a:solidFill>
                  <a:schemeClr val="tx1"/>
                </a:solidFill>
              </a:rPr>
              <a:t>Economic </a:t>
            </a:r>
            <a:r>
              <a:rPr lang="en-US" b="1" dirty="0" err="1">
                <a:solidFill>
                  <a:schemeClr val="tx1"/>
                </a:solidFill>
              </a:rPr>
              <a:t>conjoncture</a:t>
            </a:r>
            <a:r>
              <a:rPr lang="en-US" b="1" dirty="0">
                <a:solidFill>
                  <a:schemeClr val="tx1"/>
                </a:solidFill>
              </a:rPr>
              <a:t> and forecasting) 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Social statistics (employment and poverty statistics, statistics on migration,…);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 implementation of national quality assurance frameworks;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tx1"/>
                </a:solidFill>
              </a:rPr>
              <a:t>NSDS;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tx1"/>
                </a:solidFill>
              </a:rPr>
              <a:t>institutional organization of NSS;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Etc.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endParaRPr lang="en-US" sz="29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343665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>
          <a:xfrm>
            <a:off x="1043609" y="121196"/>
            <a:ext cx="7488832" cy="720080"/>
          </a:xfrm>
        </p:spPr>
        <p:txBody>
          <a:bodyPr/>
          <a:lstStyle/>
          <a:p>
            <a:pPr algn="ctr"/>
            <a:r>
              <a:rPr lang="fr-FR" dirty="0"/>
              <a:t>   </a:t>
            </a:r>
            <a:r>
              <a:rPr lang="fr-FR" dirty="0">
                <a:solidFill>
                  <a:srgbClr val="FF0000"/>
                </a:solidFill>
              </a:rPr>
              <a:t>IV. Main challenges in 2025</a:t>
            </a:r>
            <a:endParaRPr lang="fr-FR" dirty="0"/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107504" y="769268"/>
            <a:ext cx="8928992" cy="4336132"/>
          </a:xfrm>
        </p:spPr>
        <p:txBody>
          <a:bodyPr/>
          <a:lstStyle/>
          <a:p>
            <a:pPr marL="0" indent="0">
              <a:buNone/>
            </a:pPr>
            <a:r>
              <a:rPr lang="fr-FR" sz="3200" b="1" dirty="0"/>
              <a:t>                       </a:t>
            </a:r>
            <a:br>
              <a:rPr lang="fr-FR" sz="3200" dirty="0"/>
            </a:br>
            <a:r>
              <a:rPr lang="fr-FR" sz="2900" b="1" dirty="0"/>
              <a:t>b) New areas of intervention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500" b="1" dirty="0"/>
              <a:t>promotion of Tigre business directory 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500" b="1" dirty="0"/>
              <a:t>promotion of the new ERETES version 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500" b="1" dirty="0"/>
              <a:t>Improvement of </a:t>
            </a:r>
            <a:r>
              <a:rPr lang="fr-FR" sz="2500" b="1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environment</a:t>
            </a:r>
            <a:r>
              <a:rPr lang="fr-FR" sz="25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fr-FR" sz="2500" b="1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climate</a:t>
            </a:r>
            <a:r>
              <a:rPr lang="fr-FR" sz="25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change </a:t>
            </a:r>
            <a:r>
              <a:rPr lang="fr-FR" sz="2500" b="1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statistics</a:t>
            </a:r>
            <a:r>
              <a:rPr lang="fr-FR" sz="2500" b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500" b="1" dirty="0"/>
              <a:t>promotion of young statisticians;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500" b="1" dirty="0"/>
              <a:t>mobilization for Data lab networking 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500" b="1" dirty="0">
                <a:solidFill>
                  <a:schemeClr val="dk1"/>
                </a:solidFill>
              </a:rPr>
              <a:t>testing the feasibility of 2025 SNA 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500" b="1" dirty="0">
                <a:solidFill>
                  <a:schemeClr val="dk1"/>
                </a:solidFill>
              </a:rPr>
              <a:t>Etc. </a:t>
            </a:r>
            <a:endParaRPr lang="fr-GA" sz="2500" b="1" dirty="0"/>
          </a:p>
          <a:p>
            <a:pPr marL="0" indent="0">
              <a:buNone/>
            </a:pPr>
            <a:endParaRPr lang="en-US" sz="29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5702846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>
          <a:xfrm>
            <a:off x="1043609" y="121196"/>
            <a:ext cx="7488832" cy="720080"/>
          </a:xfrm>
        </p:spPr>
        <p:txBody>
          <a:bodyPr/>
          <a:lstStyle/>
          <a:p>
            <a:pPr algn="ctr"/>
            <a:r>
              <a:rPr lang="fr-FR" dirty="0"/>
              <a:t>   </a:t>
            </a:r>
            <a:r>
              <a:rPr lang="fr-FR" dirty="0">
                <a:solidFill>
                  <a:srgbClr val="FF0000"/>
                </a:solidFill>
              </a:rPr>
              <a:t>IV. Main challenges in 2025</a:t>
            </a:r>
            <a:endParaRPr lang="fr-FR" dirty="0"/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107504" y="769268"/>
            <a:ext cx="8928992" cy="4336132"/>
          </a:xfrm>
        </p:spPr>
        <p:txBody>
          <a:bodyPr/>
          <a:lstStyle/>
          <a:p>
            <a:pPr marL="0" indent="0">
              <a:buNone/>
            </a:pPr>
            <a:r>
              <a:rPr lang="fr-FR" sz="3200" b="1" dirty="0"/>
              <a:t>                       </a:t>
            </a:r>
            <a:br>
              <a:rPr lang="fr-FR" sz="3200" dirty="0"/>
            </a:br>
            <a:r>
              <a:rPr lang="fr-FR" sz="2900" b="1" dirty="0"/>
              <a:t>c) Key </a:t>
            </a:r>
            <a:r>
              <a:rPr lang="fr-FR" sz="2900" b="1" dirty="0" err="1"/>
              <a:t>risks</a:t>
            </a:r>
            <a:endParaRPr lang="fr-FR" sz="2900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500" b="1" dirty="0"/>
              <a:t>mobilization of sufficient resources, in particular to finance regional activities;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500" b="1" dirty="0"/>
              <a:t>increasing or maintaining the speed of staff mobility in NSO;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500" b="1" dirty="0">
                <a:solidFill>
                  <a:schemeClr val="dk1"/>
                </a:solidFill>
              </a:rPr>
              <a:t>Etc. </a:t>
            </a:r>
            <a:endParaRPr lang="fr-GA" sz="2500" b="1" dirty="0"/>
          </a:p>
          <a:p>
            <a:pPr marL="0" indent="0">
              <a:buNone/>
            </a:pPr>
            <a:r>
              <a:rPr lang="en-US" sz="2900" b="1" u="sng" dirty="0"/>
              <a:t>INFORMATION</a:t>
            </a:r>
            <a:r>
              <a:rPr lang="en-US" sz="2900" b="1" dirty="0"/>
              <a:t>:</a:t>
            </a:r>
          </a:p>
          <a:p>
            <a:pPr marL="0" indent="0">
              <a:buNone/>
            </a:pPr>
            <a:r>
              <a:rPr lang="en-US" sz="2400" dirty="0"/>
              <a:t>AFRISTAT-INSEE-University of Ottawa and COMESA organize on November 6, 2024 at </a:t>
            </a:r>
            <a:r>
              <a:rPr lang="pt-BR" sz="2400" dirty="0">
                <a:effectLst/>
              </a:rPr>
              <a:t>from 16:00 to 19:00 (GMT+2)</a:t>
            </a:r>
            <a:endParaRPr lang="en-US" sz="2400" dirty="0"/>
          </a:p>
          <a:p>
            <a:pPr marL="0" indent="0">
              <a:buNone/>
            </a:pPr>
            <a:r>
              <a:rPr lang="en-US" sz="2000" dirty="0"/>
              <a:t>A </a:t>
            </a:r>
            <a:r>
              <a:rPr lang="en-US" b="1" dirty="0"/>
              <a:t>webinar on measuring the blue economy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825978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>
              <a:solidFill>
                <a:srgbClr val="FF3300"/>
              </a:solidFill>
            </a:endParaRPr>
          </a:p>
          <a:p>
            <a:pPr marL="0" indent="0">
              <a:buNone/>
            </a:pPr>
            <a:endParaRPr lang="fr-FR" b="1" dirty="0">
              <a:solidFill>
                <a:srgbClr val="FF3300"/>
              </a:solidFill>
            </a:endParaRPr>
          </a:p>
          <a:p>
            <a:pPr marL="0" indent="0" algn="ctr">
              <a:buNone/>
            </a:pPr>
            <a:r>
              <a:rPr lang="fr-FR" sz="4800" b="1" dirty="0" err="1">
                <a:solidFill>
                  <a:srgbClr val="FF3300"/>
                </a:solidFill>
              </a:rPr>
              <a:t>Thanks</a:t>
            </a:r>
            <a:r>
              <a:rPr lang="fr-FR" sz="4800" b="1" dirty="0">
                <a:solidFill>
                  <a:srgbClr val="FF3300"/>
                </a:solidFill>
              </a:rPr>
              <a:t> a lot for </a:t>
            </a:r>
            <a:r>
              <a:rPr lang="fr-FR" sz="4800" b="1" dirty="0" err="1">
                <a:solidFill>
                  <a:srgbClr val="FF3300"/>
                </a:solidFill>
              </a:rPr>
              <a:t>your</a:t>
            </a:r>
            <a:r>
              <a:rPr lang="fr-FR" sz="4800" b="1" dirty="0">
                <a:solidFill>
                  <a:srgbClr val="FF3300"/>
                </a:solidFill>
              </a:rPr>
              <a:t> attention</a:t>
            </a:r>
          </a:p>
          <a:p>
            <a:pPr marL="0" indent="0" algn="ctr">
              <a:buNone/>
            </a:pPr>
            <a:endParaRPr lang="fr-FR" sz="4800" b="1" dirty="0">
              <a:solidFill>
                <a:srgbClr val="FF3300"/>
              </a:solidFill>
            </a:endParaRPr>
          </a:p>
          <a:p>
            <a:pPr marL="0" indent="0" algn="r">
              <a:buNone/>
            </a:pPr>
            <a:r>
              <a:rPr lang="fr-FR" b="1" dirty="0"/>
              <a:t>www.afristat.org</a:t>
            </a:r>
            <a:r>
              <a:rPr lang="fr-FR" dirty="0"/>
              <a:t> </a:t>
            </a:r>
          </a:p>
          <a:p>
            <a:pPr marL="0" indent="0" algn="r">
              <a:buNone/>
            </a:pPr>
            <a:r>
              <a:rPr lang="fr-FR" b="1" dirty="0"/>
              <a:t>e-mail: </a:t>
            </a:r>
            <a:r>
              <a:rPr lang="fr-FR" b="1" dirty="0">
                <a:hlinkClick r:id="rId2"/>
              </a:rPr>
              <a:t>afristat@afristat.org</a:t>
            </a:r>
            <a:endParaRPr lang="fr-FR" b="1" dirty="0"/>
          </a:p>
          <a:p>
            <a:pPr marL="0" indent="0" algn="r">
              <a:buNone/>
            </a:pPr>
            <a:r>
              <a:rPr lang="fr-FR" b="1" dirty="0"/>
              <a:t>@</a:t>
            </a:r>
            <a:r>
              <a:rPr lang="fr-FR" b="1" dirty="0" err="1"/>
              <a:t>afristat_org</a:t>
            </a:r>
            <a:endParaRPr lang="fr-FR" b="1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</a:t>
            </a:r>
            <a:r>
              <a:rPr lang="fr-FR" dirty="0" err="1"/>
              <a:t>Outline</a:t>
            </a:r>
            <a:endParaRPr lang="fr-FR" dirty="0"/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107504" y="1333500"/>
            <a:ext cx="8928992" cy="3771900"/>
          </a:xfrm>
        </p:spPr>
        <p:txBody>
          <a:bodyPr/>
          <a:lstStyle/>
          <a:p>
            <a:pPr marL="571500" indent="-571500">
              <a:buAutoNum type="romanUcPeriod"/>
            </a:pPr>
            <a:r>
              <a:rPr lang="fr-FR" sz="3200" b="1" dirty="0" err="1">
                <a:solidFill>
                  <a:srgbClr val="FF0000"/>
                </a:solidFill>
              </a:rPr>
              <a:t>Presentation</a:t>
            </a:r>
            <a:r>
              <a:rPr lang="fr-FR" sz="3200" b="1" dirty="0">
                <a:solidFill>
                  <a:srgbClr val="FF0000"/>
                </a:solidFill>
              </a:rPr>
              <a:t> of AFRISTAT</a:t>
            </a:r>
          </a:p>
          <a:p>
            <a:pPr marL="571500" indent="-571500">
              <a:buAutoNum type="romanUcPeriod"/>
            </a:pPr>
            <a:r>
              <a:rPr lang="fr-FR" sz="3200" b="1" dirty="0" err="1">
                <a:solidFill>
                  <a:srgbClr val="FF0000"/>
                </a:solidFill>
              </a:rPr>
              <a:t>Programming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err="1">
                <a:solidFill>
                  <a:srgbClr val="FF0000"/>
                </a:solidFill>
              </a:rPr>
              <a:t>activities</a:t>
            </a:r>
            <a:endParaRPr lang="fr-FR" sz="3200" b="1" dirty="0">
              <a:solidFill>
                <a:srgbClr val="FF0000"/>
              </a:solidFill>
            </a:endParaRPr>
          </a:p>
          <a:p>
            <a:pPr marL="571500" indent="-571500">
              <a:buAutoNum type="romanUcPeriod"/>
            </a:pPr>
            <a:r>
              <a:rPr lang="en-US" sz="3200" b="1" dirty="0">
                <a:solidFill>
                  <a:srgbClr val="FF0000"/>
                </a:solidFill>
              </a:rPr>
              <a:t>AFRISTAT’s strategy intervention</a:t>
            </a:r>
          </a:p>
          <a:p>
            <a:pPr marL="571500" indent="-571500">
              <a:buAutoNum type="romanUcPeriod"/>
            </a:pPr>
            <a:r>
              <a:rPr lang="en-US" sz="3200" b="1" dirty="0">
                <a:solidFill>
                  <a:srgbClr val="FF0000"/>
                </a:solidFill>
              </a:rPr>
              <a:t>Main challenges in 2025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>
          <a:xfrm>
            <a:off x="1908175" y="121196"/>
            <a:ext cx="6778625" cy="720080"/>
          </a:xfrm>
        </p:spPr>
        <p:txBody>
          <a:bodyPr/>
          <a:lstStyle/>
          <a:p>
            <a:r>
              <a:rPr lang="fr-FR" dirty="0"/>
              <a:t>     </a:t>
            </a:r>
            <a:r>
              <a:rPr lang="fr-FR" sz="3600" dirty="0">
                <a:solidFill>
                  <a:srgbClr val="FF0000"/>
                </a:solidFill>
              </a:rPr>
              <a:t>I. </a:t>
            </a:r>
            <a:r>
              <a:rPr lang="fr-FR" sz="3600" dirty="0" err="1">
                <a:solidFill>
                  <a:srgbClr val="FF0000"/>
                </a:solidFill>
              </a:rPr>
              <a:t>Presentation</a:t>
            </a:r>
            <a:r>
              <a:rPr lang="fr-FR" sz="3600" dirty="0">
                <a:solidFill>
                  <a:srgbClr val="FF0000"/>
                </a:solidFill>
              </a:rPr>
              <a:t> of AFRISTAT</a:t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0" y="841275"/>
            <a:ext cx="9143999" cy="46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-360363">
              <a:spcBef>
                <a:spcPts val="300"/>
              </a:spcBef>
              <a:spcAft>
                <a:spcPts val="5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fr-CA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                                      I.1. </a:t>
            </a:r>
            <a:r>
              <a:rPr lang="fr-CA" altLang="en-US" sz="2000" b="1" dirty="0" err="1">
                <a:latin typeface="Arial" charset="0"/>
                <a:ea typeface="ＭＳ Ｐゴシック" pitchFamily="34" charset="-128"/>
                <a:cs typeface="Arial" charset="0"/>
              </a:rPr>
              <a:t>History</a:t>
            </a:r>
            <a:r>
              <a:rPr lang="fr-CA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 and </a:t>
            </a:r>
            <a:r>
              <a:rPr lang="fr-CA" altLang="en-US" sz="2000" b="1" dirty="0" err="1">
                <a:latin typeface="Arial" charset="0"/>
                <a:ea typeface="ＭＳ Ｐゴシック" pitchFamily="34" charset="-128"/>
                <a:cs typeface="Arial" charset="0"/>
              </a:rPr>
              <a:t>governance</a:t>
            </a:r>
            <a:endParaRPr lang="fr-CA" altLang="en-US" sz="2000" b="1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360363" indent="-360363">
              <a:spcBef>
                <a:spcPts val="300"/>
              </a:spcBef>
              <a:spcAft>
                <a:spcPts val="5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fr-CA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The </a:t>
            </a:r>
            <a:r>
              <a:rPr lang="fr-CA" altLang="en-US" sz="2000" b="1" dirty="0" err="1">
                <a:latin typeface="Arial" charset="0"/>
                <a:ea typeface="ＭＳ Ｐゴシック" pitchFamily="34" charset="-128"/>
                <a:cs typeface="Arial" charset="0"/>
              </a:rPr>
              <a:t>Economic</a:t>
            </a:r>
            <a:r>
              <a:rPr lang="fr-CA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 and </a:t>
            </a:r>
            <a:r>
              <a:rPr lang="fr-CA" altLang="en-US" sz="2000" b="1" dirty="0" err="1">
                <a:latin typeface="Arial" charset="0"/>
                <a:ea typeface="ＭＳ Ｐゴシック" pitchFamily="34" charset="-128"/>
                <a:cs typeface="Arial" charset="0"/>
              </a:rPr>
              <a:t>Statistical</a:t>
            </a:r>
            <a:r>
              <a:rPr lang="fr-CA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CA" altLang="en-US" sz="2000" b="1" dirty="0" err="1">
                <a:latin typeface="Arial" charset="0"/>
                <a:ea typeface="ＭＳ Ｐゴシック" pitchFamily="34" charset="-128"/>
                <a:cs typeface="Arial" charset="0"/>
              </a:rPr>
              <a:t>Observatory</a:t>
            </a:r>
            <a:r>
              <a:rPr lang="fr-CA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 for </a:t>
            </a:r>
            <a:r>
              <a:rPr lang="fr-CA" altLang="en-US" sz="2000" b="1" dirty="0" err="1">
                <a:latin typeface="Arial" charset="0"/>
                <a:ea typeface="ＭＳ Ｐゴシック" pitchFamily="34" charset="-128"/>
                <a:cs typeface="Arial" charset="0"/>
              </a:rPr>
              <a:t>Sub-Saharan</a:t>
            </a:r>
            <a:r>
              <a:rPr lang="fr-CA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CA" altLang="en-US" sz="2000" b="1" dirty="0" err="1">
                <a:latin typeface="Arial" charset="0"/>
                <a:ea typeface="ＭＳ Ｐゴシック" pitchFamily="34" charset="-128"/>
                <a:cs typeface="Arial" charset="0"/>
              </a:rPr>
              <a:t>Africa</a:t>
            </a:r>
            <a:r>
              <a:rPr lang="fr-CA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 (AFRISTAT)</a:t>
            </a:r>
          </a:p>
          <a:p>
            <a:pPr marL="360363" indent="-360363">
              <a:spcBef>
                <a:spcPts val="300"/>
              </a:spcBef>
              <a:spcAft>
                <a:spcPts val="5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fr-CA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Reference dates </a:t>
            </a:r>
          </a:p>
          <a:p>
            <a:pPr marL="342900" lvl="1" indent="0">
              <a:spcBef>
                <a:spcPts val="300"/>
              </a:spcBef>
              <a:spcAft>
                <a:spcPts val="500"/>
              </a:spcAft>
              <a:buClr>
                <a:schemeClr val="accent1"/>
              </a:buClr>
              <a:buNone/>
            </a:pPr>
            <a:r>
              <a:rPr lang="fr-CA" altLang="en-US" sz="2000" dirty="0">
                <a:latin typeface="Arial" charset="0"/>
                <a:ea typeface="ＭＳ Ｐゴシック" pitchFamily="34" charset="-128"/>
                <a:cs typeface="Arial" charset="0"/>
              </a:rPr>
              <a:t>1993: </a:t>
            </a:r>
            <a:r>
              <a:rPr lang="en-US" altLang="en-US" sz="2000" dirty="0">
                <a:latin typeface="Arial" charset="0"/>
                <a:ea typeface="ＭＳ Ｐゴシック" pitchFamily="34" charset="-128"/>
                <a:cs typeface="Arial" charset="0"/>
              </a:rPr>
              <a:t>Signing of the Treaty of creation </a:t>
            </a:r>
            <a:r>
              <a:rPr lang="en-US" altLang="en-US" sz="1800" dirty="0">
                <a:latin typeface="Arial" charset="0"/>
                <a:ea typeface="ＭＳ Ｐゴシック" pitchFamily="34" charset="-128"/>
                <a:cs typeface="Arial" charset="0"/>
              </a:rPr>
              <a:t>(</a:t>
            </a:r>
            <a:r>
              <a:rPr lang="en-US" altLang="en-US" sz="1900" dirty="0">
                <a:latin typeface="Arial" charset="0"/>
                <a:ea typeface="ＭＳ Ｐゴシック" pitchFamily="34" charset="-128"/>
                <a:cs typeface="Arial" charset="0"/>
              </a:rPr>
              <a:t>by 14 Member States</a:t>
            </a:r>
            <a:r>
              <a:rPr lang="en-US" altLang="en-US" sz="1800" dirty="0">
                <a:latin typeface="Arial" charset="0"/>
                <a:ea typeface="ＭＳ Ｐゴシック" pitchFamily="34" charset="-128"/>
                <a:cs typeface="Arial" charset="0"/>
              </a:rPr>
              <a:t> of the zone franc)</a:t>
            </a:r>
            <a:endParaRPr lang="fr-CA" altLang="en-US" sz="18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342900" lvl="1" indent="0">
              <a:spcBef>
                <a:spcPts val="300"/>
              </a:spcBef>
              <a:spcAft>
                <a:spcPts val="500"/>
              </a:spcAft>
              <a:buClr>
                <a:schemeClr val="accent1"/>
              </a:buClr>
              <a:buNone/>
            </a:pPr>
            <a:r>
              <a:rPr lang="fr-CA" altLang="en-US" sz="2000" dirty="0">
                <a:latin typeface="Arial" charset="0"/>
                <a:ea typeface="ＭＳ Ｐゴシック" pitchFamily="34" charset="-128"/>
                <a:cs typeface="Arial" charset="0"/>
              </a:rPr>
              <a:t>1996: Start of </a:t>
            </a:r>
            <a:r>
              <a:rPr lang="fr-CA" altLang="en-US" sz="2000" dirty="0" err="1">
                <a:latin typeface="Arial" charset="0"/>
                <a:ea typeface="ＭＳ Ｐゴシック" pitchFamily="34" charset="-128"/>
                <a:cs typeface="Arial" charset="0"/>
              </a:rPr>
              <a:t>operational</a:t>
            </a:r>
            <a:r>
              <a:rPr lang="fr-CA" altLang="en-US" sz="2000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CA" altLang="en-US" sz="2000" dirty="0" err="1">
                <a:latin typeface="Arial" charset="0"/>
                <a:ea typeface="ＭＳ Ｐゴシック" pitchFamily="34" charset="-128"/>
                <a:cs typeface="Arial" charset="0"/>
              </a:rPr>
              <a:t>activities</a:t>
            </a:r>
            <a:r>
              <a:rPr lang="fr-CA" altLang="en-US" sz="2000" dirty="0">
                <a:latin typeface="Arial" charset="0"/>
                <a:ea typeface="ＭＳ Ｐゴシック" pitchFamily="34" charset="-128"/>
                <a:cs typeface="Arial" charset="0"/>
              </a:rPr>
              <a:t>. </a:t>
            </a:r>
          </a:p>
          <a:p>
            <a:pPr marL="360363" indent="-360363">
              <a:spcBef>
                <a:spcPts val="300"/>
              </a:spcBef>
              <a:spcAft>
                <a:spcPts val="5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Host country : </a:t>
            </a:r>
            <a:r>
              <a:rPr lang="en-US" altLang="en-US" sz="2000" dirty="0">
                <a:latin typeface="Arial" charset="0"/>
                <a:ea typeface="ＭＳ Ｐゴシック" pitchFamily="34" charset="-128"/>
                <a:cs typeface="Arial" charset="0"/>
              </a:rPr>
              <a:t>Mali (HQ is based in Bamako)</a:t>
            </a:r>
          </a:p>
          <a:p>
            <a:pPr marL="360363" indent="-360363">
              <a:spcBef>
                <a:spcPts val="300"/>
              </a:spcBef>
              <a:spcAft>
                <a:spcPts val="5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Objective: </a:t>
            </a:r>
            <a:r>
              <a:rPr lang="en-US" altLang="en-US" sz="2000" dirty="0">
                <a:latin typeface="Arial" charset="0"/>
                <a:ea typeface="ＭＳ Ｐゴシック" pitchFamily="34" charset="-128"/>
                <a:cs typeface="Arial" charset="0"/>
              </a:rPr>
              <a:t>Strengthening the statistical capacity of its Member States and those of the sub-regional economic integration institutions</a:t>
            </a:r>
          </a:p>
          <a:p>
            <a:pPr marL="360363" indent="-360363">
              <a:spcBef>
                <a:spcPts val="300"/>
              </a:spcBef>
              <a:spcAft>
                <a:spcPts val="5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altLang="en-US" sz="2000" b="1" dirty="0">
                <a:latin typeface="Arial" charset="0"/>
                <a:ea typeface="ＭＳ Ｐゴシック" pitchFamily="34" charset="-128"/>
              </a:rPr>
              <a:t>governance bodies: </a:t>
            </a:r>
            <a:r>
              <a:rPr lang="en-US" altLang="en-US" sz="2000" dirty="0">
                <a:latin typeface="Arial" charset="0"/>
                <a:ea typeface="ＭＳ Ｐゴシック" pitchFamily="34" charset="-128"/>
              </a:rPr>
              <a:t>Council of Ministers, Committee of management, Scientific Council (Advisory) and Directorate </a:t>
            </a:r>
            <a:r>
              <a:rPr lang="en-US" altLang="en-US" sz="2000" dirty="0" err="1">
                <a:latin typeface="Arial" charset="0"/>
                <a:ea typeface="ＭＳ Ｐゴシック" pitchFamily="34" charset="-128"/>
              </a:rPr>
              <a:t>Generale</a:t>
            </a:r>
            <a:endParaRPr lang="en-US" altLang="en-US" sz="2000" dirty="0">
              <a:latin typeface="Arial" charset="0"/>
              <a:ea typeface="ＭＳ Ｐゴシック" pitchFamily="34" charset="-128"/>
            </a:endParaRPr>
          </a:p>
          <a:p>
            <a:pPr marL="360363" indent="-360363">
              <a:spcBef>
                <a:spcPts val="300"/>
              </a:spcBef>
              <a:spcAft>
                <a:spcPts val="5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altLang="en-US" sz="2000" b="1" dirty="0">
                <a:latin typeface="Arial" charset="0"/>
                <a:ea typeface="ＭＳ Ｐゴシック" pitchFamily="34" charset="-128"/>
              </a:rPr>
              <a:t>Number of member states: </a:t>
            </a:r>
            <a:r>
              <a:rPr lang="en-US" altLang="en-US" sz="2000" dirty="0">
                <a:latin typeface="Arial" charset="0"/>
                <a:ea typeface="ＭＳ Ｐゴシック" pitchFamily="34" charset="-128"/>
              </a:rPr>
              <a:t>22</a:t>
            </a:r>
            <a:endParaRPr lang="fr-CA" altLang="en-US" sz="1800" dirty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200188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>
          <a:xfrm>
            <a:off x="1908175" y="121196"/>
            <a:ext cx="6778625" cy="720080"/>
          </a:xfrm>
        </p:spPr>
        <p:txBody>
          <a:bodyPr/>
          <a:lstStyle/>
          <a:p>
            <a:r>
              <a:rPr lang="fr-FR" dirty="0"/>
              <a:t>     </a:t>
            </a:r>
            <a:r>
              <a:rPr lang="fr-FR" sz="3600" dirty="0">
                <a:solidFill>
                  <a:srgbClr val="FF0000"/>
                </a:solidFill>
              </a:rPr>
              <a:t>I. </a:t>
            </a:r>
            <a:r>
              <a:rPr lang="fr-FR" sz="3600" dirty="0" err="1">
                <a:solidFill>
                  <a:srgbClr val="FF0000"/>
                </a:solidFill>
              </a:rPr>
              <a:t>Presentation</a:t>
            </a:r>
            <a:r>
              <a:rPr lang="fr-FR" sz="3600" dirty="0">
                <a:solidFill>
                  <a:srgbClr val="FF0000"/>
                </a:solidFill>
              </a:rPr>
              <a:t> of AFRISTAT</a:t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0" y="553245"/>
            <a:ext cx="9143999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-360363">
              <a:spcBef>
                <a:spcPts val="300"/>
              </a:spcBef>
              <a:spcAft>
                <a:spcPts val="500"/>
              </a:spcAft>
              <a:buClr>
                <a:schemeClr val="accent1"/>
              </a:buClr>
              <a:buFont typeface="Wingdings" pitchFamily="2" charset="2"/>
              <a:buChar char="Ø"/>
            </a:pPr>
            <a:r>
              <a:rPr lang="fr-CA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                                      I.2. </a:t>
            </a:r>
            <a:r>
              <a:rPr lang="fr-CA" altLang="en-US" sz="2000" b="1" dirty="0" err="1">
                <a:latin typeface="Arial" charset="0"/>
                <a:ea typeface="ＭＳ Ｐゴシック" pitchFamily="34" charset="-128"/>
                <a:cs typeface="Arial" charset="0"/>
              </a:rPr>
              <a:t>Membership</a:t>
            </a:r>
            <a:r>
              <a:rPr lang="fr-CA" altLang="en-US" sz="2000" b="1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CA" altLang="en-US" sz="2000" b="1" dirty="0" err="1">
                <a:latin typeface="Arial" charset="0"/>
                <a:ea typeface="ＭＳ Ｐゴシック" pitchFamily="34" charset="-128"/>
                <a:cs typeface="Arial" charset="0"/>
              </a:rPr>
              <a:t>evolution</a:t>
            </a:r>
            <a:endParaRPr lang="fr-CA" altLang="en-US" sz="2000" b="1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360363" indent="-360363">
              <a:spcBef>
                <a:spcPts val="300"/>
              </a:spcBef>
              <a:spcAft>
                <a:spcPts val="500"/>
              </a:spcAft>
              <a:buClr>
                <a:schemeClr val="accent1"/>
              </a:buClr>
              <a:buFont typeface="Wingdings" pitchFamily="2" charset="2"/>
              <a:buChar char="Ø"/>
            </a:pPr>
            <a:endParaRPr lang="fr-CA" altLang="en-US" sz="1800" dirty="0">
              <a:latin typeface="Arial" charset="0"/>
              <a:ea typeface="ＭＳ Ｐゴシック" pitchFamily="34" charset="-128"/>
            </a:endParaRPr>
          </a:p>
          <a:p>
            <a:pPr marL="360363" indent="-360363">
              <a:spcBef>
                <a:spcPts val="300"/>
              </a:spcBef>
              <a:spcAft>
                <a:spcPts val="500"/>
              </a:spcAft>
              <a:buClr>
                <a:schemeClr val="accent1"/>
              </a:buClr>
              <a:buFont typeface="Wingdings" pitchFamily="2" charset="2"/>
              <a:buChar char="Ø"/>
            </a:pPr>
            <a:endParaRPr lang="fr-CA" altLang="en-US" sz="1800" dirty="0">
              <a:latin typeface="Arial" charset="0"/>
              <a:ea typeface="ＭＳ Ｐゴシック" pitchFamily="34" charset="-128"/>
            </a:endParaRP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89FC43D6-F5C4-42AA-8BFD-899CB58C7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118061"/>
              </p:ext>
            </p:extLst>
          </p:nvPr>
        </p:nvGraphicFramePr>
        <p:xfrm>
          <a:off x="107504" y="1273323"/>
          <a:ext cx="8928993" cy="4115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90261099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062037158"/>
                    </a:ext>
                  </a:extLst>
                </a:gridCol>
                <a:gridCol w="6912769">
                  <a:extLst>
                    <a:ext uri="{9D8B030D-6E8A-4147-A177-3AD203B41FA5}">
                      <a16:colId xmlns:a16="http://schemas.microsoft.com/office/drawing/2014/main" val="281306522"/>
                    </a:ext>
                  </a:extLst>
                </a:gridCol>
              </a:tblGrid>
              <a:tr h="531059">
                <a:tc>
                  <a:txBody>
                    <a:bodyPr/>
                    <a:lstStyle/>
                    <a:p>
                      <a:r>
                        <a:rPr lang="fr-FR" dirty="0"/>
                        <a:t>Date</a:t>
                      </a:r>
                      <a:endParaRPr lang="fr-G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Number</a:t>
                      </a:r>
                      <a:endParaRPr lang="fr-G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Countries</a:t>
                      </a:r>
                      <a:endParaRPr lang="fr-G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36150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1993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14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Benin, Burkina Faso, </a:t>
                      </a:r>
                      <a:r>
                        <a:rPr lang="fr-FR" b="1" dirty="0" err="1"/>
                        <a:t>Cameroon</a:t>
                      </a:r>
                      <a:r>
                        <a:rPr lang="fr-FR" b="1" dirty="0"/>
                        <a:t>, Centrafrique, Chad, </a:t>
                      </a:r>
                      <a:r>
                        <a:rPr lang="fr-FR" b="1" dirty="0" err="1"/>
                        <a:t>Comoros</a:t>
                      </a:r>
                      <a:r>
                        <a:rPr lang="fr-FR" b="1" dirty="0"/>
                        <a:t>, Congo, Côte d’Ivoire, Gabon, Equatorial </a:t>
                      </a:r>
                      <a:r>
                        <a:rPr lang="fr-FR" b="1" dirty="0" err="1"/>
                        <a:t>Guinea</a:t>
                      </a:r>
                      <a:r>
                        <a:rPr lang="fr-FR" b="1" dirty="0"/>
                        <a:t>, Mali, Niger, Sénégal, Togo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766365"/>
                  </a:ext>
                </a:extLst>
              </a:tr>
              <a:tr h="269022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1998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Bissau </a:t>
                      </a:r>
                      <a:r>
                        <a:rPr lang="fr-FR" b="1" dirty="0" err="1"/>
                        <a:t>Guinea</a:t>
                      </a:r>
                      <a:r>
                        <a:rPr lang="fr-FR" b="1" dirty="0"/>
                        <a:t>, </a:t>
                      </a:r>
                      <a:r>
                        <a:rPr lang="fr-FR" b="1" dirty="0" err="1"/>
                        <a:t>Mauritania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866105"/>
                  </a:ext>
                </a:extLst>
              </a:tr>
              <a:tr h="33531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2000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/>
                        <a:t>Guinea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563959"/>
                  </a:ext>
                </a:extLst>
              </a:tr>
              <a:tr h="257582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2002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Cabo Verde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688774"/>
                  </a:ext>
                </a:extLst>
              </a:tr>
              <a:tr h="32387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2006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Burundi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864122"/>
                  </a:ext>
                </a:extLst>
              </a:tr>
              <a:tr h="31815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2008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Sao Tome &amp; Principe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12979"/>
                  </a:ext>
                </a:extLst>
              </a:tr>
              <a:tr h="384438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2010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Djibouti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22146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2013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Madagascar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72047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fr-FR" b="1" dirty="0"/>
                        <a:t>Total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22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////////////////////////////////////////////////////////////////////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078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858574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>
          <a:xfrm>
            <a:off x="1547665" y="265212"/>
            <a:ext cx="7139136" cy="830088"/>
          </a:xfrm>
        </p:spPr>
        <p:txBody>
          <a:bodyPr/>
          <a:lstStyle/>
          <a:p>
            <a:r>
              <a:rPr lang="fr-FR" dirty="0"/>
              <a:t>       </a:t>
            </a:r>
            <a:r>
              <a:rPr lang="fr-FR" dirty="0">
                <a:solidFill>
                  <a:srgbClr val="FF0000"/>
                </a:solidFill>
              </a:rPr>
              <a:t>II. </a:t>
            </a:r>
            <a:r>
              <a:rPr lang="fr-FR" dirty="0" err="1">
                <a:solidFill>
                  <a:srgbClr val="FF0000"/>
                </a:solidFill>
              </a:rPr>
              <a:t>Programming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activities</a:t>
            </a:r>
            <a:br>
              <a:rPr lang="fr-FR" dirty="0">
                <a:solidFill>
                  <a:srgbClr val="FF0000"/>
                </a:solidFill>
              </a:rPr>
            </a:b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107504" y="1201316"/>
            <a:ext cx="8928992" cy="4104456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  <a:latin typeface="+mj-lt"/>
              </a:rPr>
              <a:t> </a:t>
            </a:r>
            <a:r>
              <a:rPr lang="fr-FR" b="1" dirty="0">
                <a:latin typeface="+mj-lt"/>
                <a:cs typeface="Arial" panose="020B0604020202020204" pitchFamily="34" charset="0"/>
              </a:rPr>
              <a:t>II.1 Long tradition of medium-</a:t>
            </a:r>
            <a:r>
              <a:rPr lang="fr-FR" b="1" dirty="0" err="1">
                <a:latin typeface="+mj-lt"/>
                <a:cs typeface="Arial" panose="020B0604020202020204" pitchFamily="34" charset="0"/>
              </a:rPr>
              <a:t>term</a:t>
            </a:r>
            <a:r>
              <a:rPr lang="fr-FR" b="1" dirty="0">
                <a:latin typeface="+mj-lt"/>
                <a:cs typeface="Arial" panose="020B0604020202020204" pitchFamily="34" charset="0"/>
              </a:rPr>
              <a:t> </a:t>
            </a:r>
            <a:r>
              <a:rPr lang="fr-FR" b="1" dirty="0" err="1">
                <a:latin typeface="+mj-lt"/>
                <a:cs typeface="Arial" panose="020B0604020202020204" pitchFamily="34" charset="0"/>
              </a:rPr>
              <a:t>programming</a:t>
            </a:r>
            <a:endParaRPr lang="fr-FR" b="1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b="1" dirty="0">
                <a:latin typeface="+mj-lt"/>
              </a:rPr>
              <a:t>Each past program has been evaluated at least once</a:t>
            </a:r>
            <a:endParaRPr lang="fr-FR" b="1" dirty="0">
              <a:latin typeface="+mj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graphicFrame>
        <p:nvGraphicFramePr>
          <p:cNvPr id="2" name="Tableau 3">
            <a:extLst>
              <a:ext uri="{FF2B5EF4-FFF2-40B4-BE49-F238E27FC236}">
                <a16:creationId xmlns:a16="http://schemas.microsoft.com/office/drawing/2014/main" id="{55B40A82-B579-4ACC-8C9C-068DF2415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865499"/>
              </p:ext>
            </p:extLst>
          </p:nvPr>
        </p:nvGraphicFramePr>
        <p:xfrm>
          <a:off x="1259632" y="1849387"/>
          <a:ext cx="6432376" cy="2981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0740">
                  <a:extLst>
                    <a:ext uri="{9D8B030D-6E8A-4147-A177-3AD203B41FA5}">
                      <a16:colId xmlns:a16="http://schemas.microsoft.com/office/drawing/2014/main" val="1532965993"/>
                    </a:ext>
                  </a:extLst>
                </a:gridCol>
                <a:gridCol w="1561636">
                  <a:extLst>
                    <a:ext uri="{9D8B030D-6E8A-4147-A177-3AD203B41FA5}">
                      <a16:colId xmlns:a16="http://schemas.microsoft.com/office/drawing/2014/main" val="4256003891"/>
                    </a:ext>
                  </a:extLst>
                </a:gridCol>
              </a:tblGrid>
              <a:tr h="425339">
                <a:tc>
                  <a:txBody>
                    <a:bodyPr/>
                    <a:lstStyle/>
                    <a:p>
                      <a:r>
                        <a:rPr lang="fr-FR" sz="2000" dirty="0"/>
                        <a:t>Program</a:t>
                      </a:r>
                      <a:endParaRPr lang="fr-G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err="1"/>
                        <a:t>Period</a:t>
                      </a:r>
                      <a:endParaRPr lang="fr-G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457359"/>
                  </a:ext>
                </a:extLst>
              </a:tr>
              <a:tr h="425339">
                <a:tc>
                  <a:txBody>
                    <a:bodyPr/>
                    <a:lstStyle/>
                    <a:p>
                      <a:r>
                        <a:rPr lang="fr-FR" sz="2000" b="1" dirty="0"/>
                        <a:t>Common minimum </a:t>
                      </a:r>
                      <a:r>
                        <a:rPr lang="fr-FR" sz="2000" b="1" dirty="0" err="1"/>
                        <a:t>statistical</a:t>
                      </a:r>
                      <a:r>
                        <a:rPr lang="fr-FR" sz="2000" b="1" dirty="0"/>
                        <a:t> program</a:t>
                      </a:r>
                      <a:endParaRPr lang="fr-G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/>
                        <a:t>2001-2005</a:t>
                      </a:r>
                      <a:endParaRPr lang="fr-G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691275"/>
                  </a:ext>
                </a:extLst>
              </a:tr>
              <a:tr h="367337">
                <a:tc>
                  <a:txBody>
                    <a:bodyPr/>
                    <a:lstStyle/>
                    <a:p>
                      <a:r>
                        <a:rPr lang="fr-FR" sz="2000" b="1" dirty="0" err="1"/>
                        <a:t>AFRISTAT's</a:t>
                      </a:r>
                      <a:r>
                        <a:rPr lang="fr-FR" sz="2000" b="1" dirty="0"/>
                        <a:t> Strategic Work program I</a:t>
                      </a:r>
                      <a:endParaRPr lang="fr-G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/>
                        <a:t>2006-2010</a:t>
                      </a:r>
                      <a:endParaRPr lang="fr-G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965821"/>
                  </a:ext>
                </a:extLst>
              </a:tr>
              <a:tr h="436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err="1"/>
                        <a:t>AFRISTAT's</a:t>
                      </a:r>
                      <a:r>
                        <a:rPr lang="fr-FR" sz="2000" b="1" dirty="0"/>
                        <a:t> Strategic Work program II</a:t>
                      </a:r>
                      <a:endParaRPr lang="fr-G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/>
                        <a:t>2011-2015</a:t>
                      </a:r>
                      <a:endParaRPr lang="fr-G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647588"/>
                  </a:ext>
                </a:extLst>
              </a:tr>
              <a:tr h="425339">
                <a:tc>
                  <a:txBody>
                    <a:bodyPr/>
                    <a:lstStyle/>
                    <a:p>
                      <a:r>
                        <a:rPr lang="fr-FR" sz="2000" b="1" dirty="0" err="1"/>
                        <a:t>Interim</a:t>
                      </a:r>
                      <a:r>
                        <a:rPr lang="fr-FR" sz="2000" b="1" dirty="0"/>
                        <a:t> </a:t>
                      </a:r>
                      <a:r>
                        <a:rPr lang="fr-FR" sz="2000" b="1" dirty="0" err="1"/>
                        <a:t>work</a:t>
                      </a:r>
                      <a:r>
                        <a:rPr lang="fr-FR" sz="2000" b="1" dirty="0"/>
                        <a:t> program</a:t>
                      </a:r>
                      <a:endParaRPr lang="fr-G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/>
                        <a:t>2015-2017</a:t>
                      </a:r>
                      <a:endParaRPr lang="fr-G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708697"/>
                  </a:ext>
                </a:extLst>
              </a:tr>
              <a:tr h="436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err="1"/>
                        <a:t>AFRISTAT's</a:t>
                      </a:r>
                      <a:r>
                        <a:rPr lang="fr-FR" sz="2000" b="1" dirty="0"/>
                        <a:t> Strategic Work program III</a:t>
                      </a:r>
                      <a:endParaRPr lang="fr-G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/>
                        <a:t>2017-2021</a:t>
                      </a:r>
                      <a:endParaRPr lang="fr-G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382818"/>
                  </a:ext>
                </a:extLst>
              </a:tr>
              <a:tr h="436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err="1"/>
                        <a:t>AFRISTAT's</a:t>
                      </a:r>
                      <a:r>
                        <a:rPr lang="fr-FR" sz="2000" b="1" dirty="0"/>
                        <a:t> Strategic Work program IV</a:t>
                      </a:r>
                      <a:endParaRPr lang="fr-G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/>
                        <a:t>2022-2025</a:t>
                      </a:r>
                      <a:endParaRPr lang="fr-GA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846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96170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>
          <a:xfrm>
            <a:off x="1547665" y="265212"/>
            <a:ext cx="7139136" cy="830088"/>
          </a:xfrm>
        </p:spPr>
        <p:txBody>
          <a:bodyPr/>
          <a:lstStyle/>
          <a:p>
            <a:r>
              <a:rPr lang="fr-FR" dirty="0"/>
              <a:t>       </a:t>
            </a:r>
            <a:r>
              <a:rPr lang="fr-FR" dirty="0">
                <a:solidFill>
                  <a:srgbClr val="FF0000"/>
                </a:solidFill>
              </a:rPr>
              <a:t>II. </a:t>
            </a:r>
            <a:r>
              <a:rPr lang="fr-FR" dirty="0" err="1">
                <a:solidFill>
                  <a:srgbClr val="FF0000"/>
                </a:solidFill>
              </a:rPr>
              <a:t>Programming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activities</a:t>
            </a:r>
            <a:br>
              <a:rPr lang="fr-FR" dirty="0">
                <a:solidFill>
                  <a:srgbClr val="FF0000"/>
                </a:solidFill>
              </a:rPr>
            </a:b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107504" y="1201316"/>
            <a:ext cx="8928992" cy="4104456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  <a:latin typeface="+mj-lt"/>
              </a:rPr>
              <a:t> </a:t>
            </a:r>
            <a:r>
              <a:rPr lang="fr-FR" b="1" dirty="0">
                <a:latin typeface="+mj-lt"/>
                <a:cs typeface="Arial" panose="020B0604020202020204" pitchFamily="34" charset="0"/>
              </a:rPr>
              <a:t>II.2 </a:t>
            </a:r>
            <a:r>
              <a:rPr lang="fr-FR" b="1" dirty="0" err="1"/>
              <a:t>AFRISTAT's</a:t>
            </a:r>
            <a:r>
              <a:rPr lang="fr-FR" b="1" dirty="0"/>
              <a:t> Strategic Work program IV (2022-2025)</a:t>
            </a:r>
            <a:endParaRPr lang="fr-FR" b="1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/>
              <a:t>Consists of supports and contributions on this areas: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5284DC5-33D1-4C60-9501-FDCC83105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721738"/>
              </p:ext>
            </p:extLst>
          </p:nvPr>
        </p:nvGraphicFramePr>
        <p:xfrm>
          <a:off x="485546" y="2265776"/>
          <a:ext cx="8172908" cy="2630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>
                  <a:extLst>
                    <a:ext uri="{9D8B030D-6E8A-4147-A177-3AD203B41FA5}">
                      <a16:colId xmlns:a16="http://schemas.microsoft.com/office/drawing/2014/main" val="2818677041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2023722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NSDS</a:t>
                      </a:r>
                      <a:endParaRPr lang="fr-G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Production of SDG 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indicators</a:t>
                      </a:r>
                      <a:endParaRPr lang="fr-G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461659"/>
                  </a:ext>
                </a:extLst>
              </a:tr>
              <a:tr h="426328">
                <a:tc>
                  <a:txBody>
                    <a:bodyPr/>
                    <a:lstStyle/>
                    <a:p>
                      <a:r>
                        <a:rPr lang="fr-FR" b="1" dirty="0"/>
                        <a:t>National </a:t>
                      </a:r>
                      <a:r>
                        <a:rPr lang="fr-FR" b="1" dirty="0" err="1"/>
                        <a:t>accounts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Compilation of food balance sheets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93745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b="1" dirty="0"/>
                        <a:t>Business statistics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Employment and informal sector surveys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568985"/>
                  </a:ext>
                </a:extLst>
              </a:tr>
              <a:tr h="369980">
                <a:tc>
                  <a:txBody>
                    <a:bodyPr/>
                    <a:lstStyle/>
                    <a:p>
                      <a:r>
                        <a:rPr lang="en-US" b="1" dirty="0"/>
                        <a:t>Price statistics</a:t>
                      </a:r>
                      <a:endParaRPr lang="fr-G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Initial and continuing training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276203"/>
                  </a:ext>
                </a:extLst>
              </a:tr>
              <a:tr h="37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Economic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conjoncture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and forecasting</a:t>
                      </a:r>
                      <a:endParaRPr lang="fr-G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err="1"/>
                        <a:t>Dissemination</a:t>
                      </a:r>
                      <a:r>
                        <a:rPr lang="fr-FR" b="1" dirty="0"/>
                        <a:t> of </a:t>
                      </a:r>
                      <a:r>
                        <a:rPr lang="fr-FR" b="1" dirty="0" err="1"/>
                        <a:t>statistical</a:t>
                      </a:r>
                      <a:r>
                        <a:rPr lang="fr-FR" b="1" dirty="0"/>
                        <a:t> data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010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Quality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assurance</a:t>
                      </a:r>
                      <a:endParaRPr lang="fr-F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climate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change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9335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err="1"/>
                        <a:t>Various</a:t>
                      </a:r>
                      <a:r>
                        <a:rPr lang="fr-FR" b="1" dirty="0"/>
                        <a:t> </a:t>
                      </a:r>
                      <a:r>
                        <a:rPr lang="fr-FR" b="1" dirty="0" err="1"/>
                        <a:t>studies</a:t>
                      </a:r>
                      <a:endParaRPr lang="fr-G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Digital </a:t>
                      </a:r>
                      <a:r>
                        <a:rPr lang="fr-FR" b="1" dirty="0" err="1"/>
                        <a:t>economy</a:t>
                      </a:r>
                      <a:endParaRPr lang="fr-G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010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341907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>
          <a:xfrm>
            <a:off x="1547665" y="265212"/>
            <a:ext cx="7139136" cy="830088"/>
          </a:xfrm>
        </p:spPr>
        <p:txBody>
          <a:bodyPr/>
          <a:lstStyle/>
          <a:p>
            <a:r>
              <a:rPr lang="fr-FR" dirty="0"/>
              <a:t>       </a:t>
            </a:r>
            <a:r>
              <a:rPr lang="fr-FR" dirty="0">
                <a:solidFill>
                  <a:srgbClr val="FF0000"/>
                </a:solidFill>
              </a:rPr>
              <a:t>II. </a:t>
            </a:r>
            <a:r>
              <a:rPr lang="fr-FR" dirty="0" err="1">
                <a:solidFill>
                  <a:srgbClr val="FF0000"/>
                </a:solidFill>
              </a:rPr>
              <a:t>Programming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activities</a:t>
            </a:r>
            <a:br>
              <a:rPr lang="fr-FR" dirty="0">
                <a:solidFill>
                  <a:srgbClr val="FF0000"/>
                </a:solidFill>
              </a:rPr>
            </a:b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0" y="1201316"/>
            <a:ext cx="9108504" cy="4104456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  <a:latin typeface="+mj-lt"/>
              </a:rPr>
              <a:t> </a:t>
            </a:r>
            <a:r>
              <a:rPr lang="fr-FR" b="1" dirty="0">
                <a:latin typeface="+mj-lt"/>
                <a:cs typeface="Arial" panose="020B0604020202020204" pitchFamily="34" charset="0"/>
              </a:rPr>
              <a:t>II.2 </a:t>
            </a:r>
            <a:r>
              <a:rPr lang="fr-FR" b="1" dirty="0" err="1"/>
              <a:t>AFRISTAT's</a:t>
            </a:r>
            <a:r>
              <a:rPr lang="fr-FR" b="1" dirty="0"/>
              <a:t> Strategic Work program IV (2022-2025)</a:t>
            </a:r>
          </a:p>
          <a:p>
            <a:pPr marL="0" indent="0">
              <a:buNone/>
            </a:pPr>
            <a:endParaRPr lang="fr-FR" b="1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Commitments</a:t>
            </a: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:</a:t>
            </a:r>
          </a:p>
          <a:p>
            <a:pPr>
              <a:buFontTx/>
              <a:buChar char="-"/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harmonisation and </a:t>
            </a:r>
            <a:r>
              <a:rPr lang="fr-FR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comparability</a:t>
            </a: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FR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statistics</a:t>
            </a: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fr-F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Improvement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data </a:t>
            </a:r>
            <a:r>
              <a:rPr lang="fr-F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fr-FR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Exploring</a:t>
            </a: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new areas.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0631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>
          <a:xfrm>
            <a:off x="1547665" y="265212"/>
            <a:ext cx="7139136" cy="830088"/>
          </a:xfrm>
        </p:spPr>
        <p:txBody>
          <a:bodyPr/>
          <a:lstStyle/>
          <a:p>
            <a:r>
              <a:rPr lang="fr-FR" dirty="0"/>
              <a:t>       </a:t>
            </a:r>
            <a:r>
              <a:rPr lang="fr-FR" dirty="0">
                <a:solidFill>
                  <a:srgbClr val="FF0000"/>
                </a:solidFill>
              </a:rPr>
              <a:t>II. </a:t>
            </a:r>
            <a:r>
              <a:rPr lang="fr-FR" dirty="0" err="1">
                <a:solidFill>
                  <a:srgbClr val="FF0000"/>
                </a:solidFill>
              </a:rPr>
              <a:t>Programming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activities</a:t>
            </a:r>
            <a:br>
              <a:rPr lang="fr-FR" dirty="0">
                <a:solidFill>
                  <a:srgbClr val="FF0000"/>
                </a:solidFill>
              </a:rPr>
            </a:b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0" y="1201316"/>
            <a:ext cx="9108504" cy="4104456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  <a:latin typeface="+mj-lt"/>
              </a:rPr>
              <a:t> </a:t>
            </a:r>
            <a:r>
              <a:rPr lang="fr-FR" b="1" dirty="0">
                <a:latin typeface="+mj-lt"/>
                <a:cs typeface="Arial" panose="020B0604020202020204" pitchFamily="34" charset="0"/>
              </a:rPr>
              <a:t>II.2 </a:t>
            </a:r>
            <a:r>
              <a:rPr lang="fr-FR" b="1" dirty="0" err="1"/>
              <a:t>AFRISTAT's</a:t>
            </a:r>
            <a:r>
              <a:rPr lang="fr-FR" b="1" dirty="0"/>
              <a:t> Strategic Work program IV (2022-2025)</a:t>
            </a:r>
            <a:endParaRPr lang="fr-FR" b="1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/>
              <a:t>Means to achieve these commitments 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graphicFrame>
        <p:nvGraphicFramePr>
          <p:cNvPr id="2" name="Tableau 3">
            <a:extLst>
              <a:ext uri="{FF2B5EF4-FFF2-40B4-BE49-F238E27FC236}">
                <a16:creationId xmlns:a16="http://schemas.microsoft.com/office/drawing/2014/main" id="{E82D2AD3-A7F8-361C-A029-964987319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569124"/>
              </p:ext>
            </p:extLst>
          </p:nvPr>
        </p:nvGraphicFramePr>
        <p:xfrm>
          <a:off x="143508" y="2281436"/>
          <a:ext cx="8856984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1622486754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3255880285"/>
                    </a:ext>
                  </a:extLst>
                </a:gridCol>
              </a:tblGrid>
              <a:tr h="267974">
                <a:tc>
                  <a:txBody>
                    <a:bodyPr/>
                    <a:lstStyle/>
                    <a:p>
                      <a:r>
                        <a:rPr lang="fr-FR" dirty="0" err="1"/>
                        <a:t>Means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Main </a:t>
                      </a:r>
                      <a:r>
                        <a:rPr lang="fr-FR" dirty="0" err="1"/>
                        <a:t>partners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117617"/>
                  </a:ext>
                </a:extLst>
              </a:tr>
              <a:tr h="683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 coordination of support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PARIS21, INSEE-France, UNECA, </a:t>
                      </a:r>
                      <a:r>
                        <a:rPr lang="fr-FR" sz="2000" dirty="0" err="1"/>
                        <a:t>Afritac</a:t>
                      </a:r>
                      <a:r>
                        <a:rPr lang="fr-FR" sz="2000" dirty="0"/>
                        <a:t> center, </a:t>
                      </a:r>
                      <a:r>
                        <a:rPr lang="fr-FR" sz="2000" dirty="0" err="1"/>
                        <a:t>AfDB</a:t>
                      </a:r>
                      <a:r>
                        <a:rPr lang="fr-FR" sz="2000" dirty="0"/>
                        <a:t>, </a:t>
                      </a:r>
                      <a:r>
                        <a:rPr lang="en-US" sz="2000" dirty="0"/>
                        <a:t>STATAFRIC, ECOWAS, WAEMU, CEMAC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774042"/>
                  </a:ext>
                </a:extLst>
              </a:tr>
              <a:tr h="3241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collaboration and joint support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/>
                        <a:t>PARIS21, INSEE-France, UNECA, </a:t>
                      </a:r>
                      <a:r>
                        <a:rPr lang="fr-FR" sz="2000" dirty="0" err="1"/>
                        <a:t>Afritac</a:t>
                      </a:r>
                      <a:r>
                        <a:rPr lang="fr-FR" sz="2000" dirty="0"/>
                        <a:t> center, </a:t>
                      </a:r>
                      <a:r>
                        <a:rPr lang="en-US" sz="2000" dirty="0"/>
                        <a:t>ECOWAS, FAO, WAEMU, </a:t>
                      </a:r>
                      <a:r>
                        <a:rPr lang="fr-FR" sz="2000" dirty="0" err="1"/>
                        <a:t>AfDB</a:t>
                      </a:r>
                      <a:r>
                        <a:rPr lang="fr-FR" sz="2000" dirty="0"/>
                        <a:t>, COMESA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187743"/>
                  </a:ext>
                </a:extLst>
              </a:tr>
              <a:tr h="4525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c) </a:t>
                      </a:r>
                      <a:r>
                        <a:rPr lang="fr-FR" sz="20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implementing</a:t>
                      </a:r>
                      <a:r>
                        <a:rPr lang="fr-F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agency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FAO, WAEMU, ECOWAS, CEMAC, Expertise France, </a:t>
                      </a:r>
                      <a:r>
                        <a:rPr lang="fr-FR" sz="2000" dirty="0"/>
                        <a:t>World Bank/</a:t>
                      </a:r>
                      <a:r>
                        <a:rPr lang="fr-FR" sz="2000" dirty="0" err="1"/>
                        <a:t>Member</a:t>
                      </a:r>
                      <a:r>
                        <a:rPr lang="fr-FR" sz="2000" dirty="0"/>
                        <a:t> states, UNDP, </a:t>
                      </a:r>
                      <a:r>
                        <a:rPr lang="fr-FR" sz="2000" dirty="0" err="1"/>
                        <a:t>AfDB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905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885087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>
          <a:xfrm>
            <a:off x="1908175" y="121196"/>
            <a:ext cx="6778625" cy="488404"/>
          </a:xfrm>
        </p:spPr>
        <p:txBody>
          <a:bodyPr/>
          <a:lstStyle/>
          <a:p>
            <a:r>
              <a:rPr lang="fr-FR" dirty="0"/>
              <a:t>  </a:t>
            </a:r>
            <a:r>
              <a:rPr lang="fr-FR" dirty="0">
                <a:solidFill>
                  <a:srgbClr val="FF0000"/>
                </a:solidFill>
              </a:rPr>
              <a:t>III. </a:t>
            </a:r>
            <a:r>
              <a:rPr lang="fr-FR" dirty="0" err="1">
                <a:solidFill>
                  <a:srgbClr val="FF0000"/>
                </a:solidFill>
              </a:rPr>
              <a:t>AFRISTAT’s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Strategy</a:t>
            </a:r>
            <a:r>
              <a:rPr lang="fr-FR" dirty="0">
                <a:solidFill>
                  <a:srgbClr val="FF0000"/>
                </a:solidFill>
              </a:rPr>
              <a:t> intervention</a:t>
            </a:r>
            <a:r>
              <a:rPr lang="fr-FR" dirty="0"/>
              <a:t>      </a:t>
            </a: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107504" y="841276"/>
            <a:ext cx="8928992" cy="426412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                         It is based on four (4) pillars </a:t>
            </a:r>
            <a:r>
              <a:rPr lang="fr-FR" b="1" dirty="0"/>
              <a:t>: </a:t>
            </a:r>
          </a:p>
          <a:p>
            <a:pPr marL="0" indent="0">
              <a:buNone/>
            </a:pPr>
            <a:r>
              <a:rPr lang="fr-FR" b="1" dirty="0"/>
              <a:t>a) </a:t>
            </a:r>
            <a:r>
              <a:rPr lang="fr-FR" b="1" dirty="0" err="1"/>
              <a:t>development</a:t>
            </a:r>
            <a:r>
              <a:rPr lang="fr-FR" b="1" dirty="0"/>
              <a:t> of </a:t>
            </a:r>
            <a:r>
              <a:rPr lang="fr-FR" b="1" dirty="0" err="1"/>
              <a:t>methodological</a:t>
            </a:r>
            <a:r>
              <a:rPr lang="fr-FR" b="1" dirty="0"/>
              <a:t> documents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b="1" dirty="0" err="1"/>
              <a:t>Harmonization</a:t>
            </a:r>
            <a:r>
              <a:rPr lang="fr-FR" b="1" dirty="0"/>
              <a:t> and promotion of </a:t>
            </a:r>
            <a:r>
              <a:rPr lang="fr-FR" b="1" dirty="0" err="1"/>
              <a:t>comparability</a:t>
            </a:r>
            <a:r>
              <a:rPr lang="fr-FR" b="1" dirty="0"/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Strengthening the scientific credibility and transparency </a:t>
            </a:r>
            <a:r>
              <a:rPr lang="fr-FR" b="1" dirty="0"/>
              <a:t>	</a:t>
            </a:r>
          </a:p>
          <a:p>
            <a:pPr marL="0" indent="0">
              <a:buNone/>
            </a:pPr>
            <a:r>
              <a:rPr lang="fr-FR" b="1" dirty="0"/>
              <a:t>b) </a:t>
            </a:r>
            <a:r>
              <a:rPr lang="en-US" b="1" dirty="0"/>
              <a:t>development of statistical production support tools</a:t>
            </a:r>
          </a:p>
          <a:p>
            <a:pPr marL="0" indent="0">
              <a:buNone/>
            </a:pPr>
            <a:r>
              <a:rPr lang="en-US" b="1" dirty="0"/>
              <a:t>c) </a:t>
            </a:r>
            <a:r>
              <a:rPr lang="fr-FR" b="1" dirty="0"/>
              <a:t>Training (initial and </a:t>
            </a:r>
            <a:r>
              <a:rPr lang="fr-FR" b="1" dirty="0" err="1"/>
              <a:t>continuous</a:t>
            </a:r>
            <a:r>
              <a:rPr lang="fr-FR" b="1" dirty="0"/>
              <a:t>) ;</a:t>
            </a:r>
          </a:p>
          <a:p>
            <a:pPr marL="0" indent="0">
              <a:buNone/>
            </a:pPr>
            <a:r>
              <a:rPr lang="fr-FR" b="1" dirty="0"/>
              <a:t>d) </a:t>
            </a:r>
            <a:r>
              <a:rPr lang="fr-FR" b="1" dirty="0" err="1"/>
              <a:t>Technical</a:t>
            </a:r>
            <a:r>
              <a:rPr lang="fr-FR" b="1" dirty="0"/>
              <a:t> assistance missions.</a:t>
            </a:r>
          </a:p>
          <a:p>
            <a:pPr marL="0" indent="0">
              <a:buNone/>
            </a:pPr>
            <a:endParaRPr lang="fr-FR" sz="800" b="1" dirty="0"/>
          </a:p>
          <a:p>
            <a:pPr marL="0" indent="0">
              <a:buNone/>
            </a:pPr>
            <a:r>
              <a:rPr lang="en-US" b="1" dirty="0"/>
              <a:t>Principle: to promote south-south cooperation as much as possible.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598120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Afristat_new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Afristat_new-1</Template>
  <TotalTime>10896</TotalTime>
  <Words>797</Words>
  <Application>Microsoft Office PowerPoint</Application>
  <PresentationFormat>Affichage à l'écran (16:10)</PresentationFormat>
  <Paragraphs>185</Paragraphs>
  <Slides>13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Afristat_new-1</vt:lpstr>
      <vt:lpstr>9th Session of Statistical Commission for Africa</vt:lpstr>
      <vt:lpstr>     Outline</vt:lpstr>
      <vt:lpstr>     I. Presentation of AFRISTAT </vt:lpstr>
      <vt:lpstr>     I. Presentation of AFRISTAT </vt:lpstr>
      <vt:lpstr>       II. Programming activities </vt:lpstr>
      <vt:lpstr>       II. Programming activities </vt:lpstr>
      <vt:lpstr>       II. Programming activities </vt:lpstr>
      <vt:lpstr>       II. Programming activities </vt:lpstr>
      <vt:lpstr>  III. AFRISTAT’s Strategy intervention      </vt:lpstr>
      <vt:lpstr>   IV. Main challenges in 2025</vt:lpstr>
      <vt:lpstr>   IV. Main challenges in 2025</vt:lpstr>
      <vt:lpstr>   IV. Main challenges in 2025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phnguema</dc:creator>
  <cp:lastModifiedBy>Nguema Meye, Paul-Henri</cp:lastModifiedBy>
  <cp:revision>181</cp:revision>
  <dcterms:created xsi:type="dcterms:W3CDTF">2013-04-17T09:48:32Z</dcterms:created>
  <dcterms:modified xsi:type="dcterms:W3CDTF">2024-11-01T00:02:12Z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TC300039761036</vt:lpwstr>
  </property>
</Properties>
</file>