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Corben" panose="020B0604020202020204" charset="0"/>
      <p:regular r:id="rId11"/>
    </p:embeddedFont>
    <p:embeddedFont>
      <p:font typeface="Nobile" panose="020B0604020202020204" charset="0"/>
      <p:regular r:id="rId12"/>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3" autoAdjust="0"/>
    <p:restoredTop sz="73272" autoAdjust="0"/>
  </p:normalViewPr>
  <p:slideViewPr>
    <p:cSldViewPr snapToGrid="0" snapToObjects="1">
      <p:cViewPr varScale="1">
        <p:scale>
          <a:sx n="77" d="100"/>
          <a:sy n="77" d="100"/>
        </p:scale>
        <p:origin x="60" y="23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68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04155"/>
                </a:solidFill>
                <a:latin typeface="Nobile" pitchFamily="34" charset="0"/>
                <a:ea typeface="Nobile" pitchFamily="34" charset="-122"/>
                <a:cs typeface="Nobile" pitchFamily="34" charset="-120"/>
              </a:rPr>
              <a:t>The United Nations Global Geospatial Information Management (UN-GGIM): Africa initiative aims to improve geospatial information management across the continent. This presentation outlines the process of revamping UN-GGIM: Africa's working groups and thematic networks to enhance their effectiveness and align them with current priorities. The review involved a comprehensive assessment of existing groups, stakeholder consultations, and the development of new terms of reference. The ultimate goal is to strengthen geospatial information management in Africa and support sustainable development efforts.</a:t>
            </a:r>
            <a:endParaRPr lang="en-US" sz="1200"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79490" y="773073"/>
            <a:ext cx="7785021" cy="3348990"/>
          </a:xfrm>
          <a:prstGeom prst="rect">
            <a:avLst/>
          </a:prstGeom>
          <a:noFill/>
          <a:ln/>
        </p:spPr>
        <p:txBody>
          <a:bodyPr wrap="square" lIns="0" tIns="0" rIns="0" bIns="0" rtlCol="0" anchor="t"/>
          <a:lstStyle/>
          <a:p>
            <a:pPr marL="0" indent="0">
              <a:lnSpc>
                <a:spcPts val="6550"/>
              </a:lnSpc>
              <a:buNone/>
            </a:pPr>
            <a:r>
              <a:rPr lang="en-US" sz="5250" dirty="0">
                <a:solidFill>
                  <a:srgbClr val="1B1B27"/>
                </a:solidFill>
                <a:latin typeface="Corben" pitchFamily="34" charset="0"/>
                <a:ea typeface="Corben" pitchFamily="34" charset="-122"/>
                <a:cs typeface="Corben" pitchFamily="34" charset="-120"/>
              </a:rPr>
              <a:t>Revamping UN-GGIM: Africa's Working Groups and Thematic Networks</a:t>
            </a:r>
            <a:endParaRPr lang="en-US" sz="5250" dirty="0"/>
          </a:p>
        </p:txBody>
      </p:sp>
      <p:sp>
        <p:nvSpPr>
          <p:cNvPr id="5" name="Shape 2"/>
          <p:cNvSpPr/>
          <p:nvPr/>
        </p:nvSpPr>
        <p:spPr>
          <a:xfrm>
            <a:off x="679490" y="7131248"/>
            <a:ext cx="310634" cy="310634"/>
          </a:xfrm>
          <a:prstGeom prst="roundRect">
            <a:avLst>
              <a:gd name="adj" fmla="val 29433628"/>
            </a:avLst>
          </a:prstGeom>
          <a:solidFill>
            <a:srgbClr val="E48A0C"/>
          </a:solidFill>
          <a:ln w="7620">
            <a:solidFill>
              <a:srgbClr val="FFFFFF"/>
            </a:solidFill>
            <a:prstDash val="solid"/>
          </a:ln>
        </p:spPr>
        <p:txBody>
          <a:bodyPr/>
          <a:lstStyle/>
          <a:p>
            <a:endParaRPr lang="fr-FR"/>
          </a:p>
        </p:txBody>
      </p:sp>
      <p:sp>
        <p:nvSpPr>
          <p:cNvPr id="6" name="Text 3"/>
          <p:cNvSpPr/>
          <p:nvPr/>
        </p:nvSpPr>
        <p:spPr>
          <a:xfrm>
            <a:off x="762119" y="7237809"/>
            <a:ext cx="145256"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Nobile Medium" pitchFamily="34" charset="0"/>
                <a:ea typeface="Nobile Medium" pitchFamily="34" charset="-122"/>
                <a:cs typeface="Nobile Medium" pitchFamily="34" charset="-120"/>
              </a:rPr>
              <a:t>OK</a:t>
            </a:r>
            <a:endParaRPr lang="en-US" sz="750" dirty="0"/>
          </a:p>
        </p:txBody>
      </p:sp>
      <p:sp>
        <p:nvSpPr>
          <p:cNvPr id="7" name="Text 4"/>
          <p:cNvSpPr/>
          <p:nvPr/>
        </p:nvSpPr>
        <p:spPr>
          <a:xfrm>
            <a:off x="1087160" y="7116723"/>
            <a:ext cx="1979533" cy="339685"/>
          </a:xfrm>
          <a:prstGeom prst="rect">
            <a:avLst/>
          </a:prstGeom>
          <a:noFill/>
          <a:ln/>
        </p:spPr>
        <p:txBody>
          <a:bodyPr wrap="none" lIns="0" tIns="0" rIns="0" bIns="0" rtlCol="0" anchor="t"/>
          <a:lstStyle/>
          <a:p>
            <a:pPr marL="0" indent="0" algn="l">
              <a:lnSpc>
                <a:spcPts val="2650"/>
              </a:lnSpc>
              <a:buNone/>
            </a:pPr>
            <a:r>
              <a:rPr lang="en-US" sz="1900" b="1" dirty="0">
                <a:solidFill>
                  <a:srgbClr val="404155"/>
                </a:solidFill>
                <a:latin typeface="Nobile Bold" pitchFamily="34" charset="0"/>
                <a:ea typeface="Nobile Bold" pitchFamily="34" charset="-122"/>
                <a:cs typeface="Nobile Bold" pitchFamily="34" charset="-120"/>
              </a:rPr>
              <a:t>by Oumar H.  Ka</a:t>
            </a:r>
            <a:endParaRPr lang="en-US" sz="1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08660" y="557808"/>
            <a:ext cx="7025164" cy="632817"/>
          </a:xfrm>
          <a:prstGeom prst="rect">
            <a:avLst/>
          </a:prstGeom>
          <a:noFill/>
          <a:ln/>
        </p:spPr>
        <p:txBody>
          <a:bodyPr wrap="none" lIns="0" tIns="0" rIns="0" bIns="0" rtlCol="0" anchor="t"/>
          <a:lstStyle/>
          <a:p>
            <a:pPr marL="0" indent="0">
              <a:lnSpc>
                <a:spcPts val="4950"/>
              </a:lnSpc>
              <a:buNone/>
            </a:pPr>
            <a:r>
              <a:rPr lang="en-US" sz="3950" dirty="0">
                <a:solidFill>
                  <a:srgbClr val="1B1B27"/>
                </a:solidFill>
                <a:latin typeface="Corben" pitchFamily="34" charset="0"/>
                <a:ea typeface="Corben" pitchFamily="34" charset="-122"/>
                <a:cs typeface="Corben" pitchFamily="34" charset="-120"/>
              </a:rPr>
              <a:t>Background and Justification</a:t>
            </a:r>
            <a:endParaRPr lang="en-US" sz="3950" dirty="0"/>
          </a:p>
        </p:txBody>
      </p:sp>
      <p:sp>
        <p:nvSpPr>
          <p:cNvPr id="3" name="Shape 1"/>
          <p:cNvSpPr/>
          <p:nvPr/>
        </p:nvSpPr>
        <p:spPr>
          <a:xfrm>
            <a:off x="1000958" y="1595557"/>
            <a:ext cx="22860" cy="4228505"/>
          </a:xfrm>
          <a:prstGeom prst="roundRect">
            <a:avLst>
              <a:gd name="adj" fmla="val 372036"/>
            </a:avLst>
          </a:prstGeom>
          <a:solidFill>
            <a:srgbClr val="B8BFDF"/>
          </a:solidFill>
          <a:ln/>
        </p:spPr>
        <p:txBody>
          <a:bodyPr/>
          <a:lstStyle/>
          <a:p>
            <a:endParaRPr lang="fr-FR"/>
          </a:p>
        </p:txBody>
      </p:sp>
      <p:sp>
        <p:nvSpPr>
          <p:cNvPr id="4" name="Shape 2"/>
          <p:cNvSpPr/>
          <p:nvPr/>
        </p:nvSpPr>
        <p:spPr>
          <a:xfrm>
            <a:off x="1217295" y="2039660"/>
            <a:ext cx="708660" cy="22860"/>
          </a:xfrm>
          <a:prstGeom prst="roundRect">
            <a:avLst>
              <a:gd name="adj" fmla="val 372036"/>
            </a:avLst>
          </a:prstGeom>
          <a:solidFill>
            <a:srgbClr val="B8BFDF"/>
          </a:solidFill>
          <a:ln/>
        </p:spPr>
        <p:txBody>
          <a:bodyPr/>
          <a:lstStyle/>
          <a:p>
            <a:endParaRPr lang="fr-FR"/>
          </a:p>
        </p:txBody>
      </p:sp>
      <p:sp>
        <p:nvSpPr>
          <p:cNvPr id="5" name="Shape 3"/>
          <p:cNvSpPr/>
          <p:nvPr/>
        </p:nvSpPr>
        <p:spPr>
          <a:xfrm>
            <a:off x="784622" y="1823323"/>
            <a:ext cx="455533" cy="455533"/>
          </a:xfrm>
          <a:prstGeom prst="roundRect">
            <a:avLst>
              <a:gd name="adj" fmla="val 18670"/>
            </a:avLst>
          </a:prstGeom>
          <a:solidFill>
            <a:srgbClr val="D2D9F9"/>
          </a:solidFill>
          <a:ln w="7620">
            <a:solidFill>
              <a:srgbClr val="B8BFDF"/>
            </a:solidFill>
            <a:prstDash val="solid"/>
          </a:ln>
        </p:spPr>
        <p:txBody>
          <a:bodyPr/>
          <a:lstStyle/>
          <a:p>
            <a:endParaRPr lang="fr-FR"/>
          </a:p>
        </p:txBody>
      </p:sp>
      <p:sp>
        <p:nvSpPr>
          <p:cNvPr id="6" name="Text 4"/>
          <p:cNvSpPr/>
          <p:nvPr/>
        </p:nvSpPr>
        <p:spPr>
          <a:xfrm>
            <a:off x="967502" y="1899166"/>
            <a:ext cx="89773" cy="303728"/>
          </a:xfrm>
          <a:prstGeom prst="rect">
            <a:avLst/>
          </a:prstGeom>
          <a:noFill/>
          <a:ln/>
        </p:spPr>
        <p:txBody>
          <a:bodyPr wrap="none" lIns="0" tIns="0" rIns="0" bIns="0" rtlCol="0" anchor="t"/>
          <a:lstStyle/>
          <a:p>
            <a:pPr marL="0" indent="0" algn="ctr">
              <a:lnSpc>
                <a:spcPts val="2350"/>
              </a:lnSpc>
              <a:buNone/>
            </a:pPr>
            <a:r>
              <a:rPr lang="en-US" sz="2350" dirty="0">
                <a:solidFill>
                  <a:srgbClr val="404155"/>
                </a:solidFill>
                <a:latin typeface="Corben" pitchFamily="34" charset="0"/>
                <a:ea typeface="Corben" pitchFamily="34" charset="-122"/>
                <a:cs typeface="Corben" pitchFamily="34" charset="-120"/>
              </a:rPr>
              <a:t>1</a:t>
            </a:r>
            <a:endParaRPr lang="en-US" sz="2350" dirty="0"/>
          </a:p>
        </p:txBody>
      </p:sp>
      <p:sp>
        <p:nvSpPr>
          <p:cNvPr id="7" name="Text 5"/>
          <p:cNvSpPr/>
          <p:nvPr/>
        </p:nvSpPr>
        <p:spPr>
          <a:xfrm>
            <a:off x="2126099" y="1797963"/>
            <a:ext cx="4078486" cy="316349"/>
          </a:xfrm>
          <a:prstGeom prst="rect">
            <a:avLst/>
          </a:prstGeom>
          <a:noFill/>
          <a:ln/>
        </p:spPr>
        <p:txBody>
          <a:bodyPr wrap="none" lIns="0" tIns="0" rIns="0" bIns="0" rtlCol="0" anchor="t"/>
          <a:lstStyle/>
          <a:p>
            <a:pPr marL="0" indent="0" algn="l">
              <a:lnSpc>
                <a:spcPts val="2450"/>
              </a:lnSpc>
              <a:buNone/>
            </a:pPr>
            <a:r>
              <a:rPr lang="en-US" sz="1950" b="1" dirty="0">
                <a:solidFill>
                  <a:srgbClr val="404155"/>
                </a:solidFill>
                <a:latin typeface="Corben" pitchFamily="34" charset="0"/>
                <a:ea typeface="Corben" pitchFamily="34" charset="-122"/>
                <a:cs typeface="Corben" pitchFamily="34" charset="-120"/>
              </a:rPr>
              <a:t>Establishment of Working Groups</a:t>
            </a:r>
            <a:endParaRPr lang="en-US" sz="1950" b="1" dirty="0"/>
          </a:p>
        </p:txBody>
      </p:sp>
      <p:sp>
        <p:nvSpPr>
          <p:cNvPr id="8" name="Text 6"/>
          <p:cNvSpPr/>
          <p:nvPr/>
        </p:nvSpPr>
        <p:spPr>
          <a:xfrm>
            <a:off x="2126099" y="2235756"/>
            <a:ext cx="11795641" cy="647938"/>
          </a:xfrm>
          <a:prstGeom prst="rect">
            <a:avLst/>
          </a:prstGeom>
          <a:noFill/>
          <a:ln/>
        </p:spPr>
        <p:txBody>
          <a:bodyPr wrap="square" lIns="0" tIns="0" rIns="0" bIns="0" rtlCol="0" anchor="t"/>
          <a:lstStyle/>
          <a:p>
            <a:pPr marL="0" indent="0" algn="l">
              <a:lnSpc>
                <a:spcPts val="2550"/>
              </a:lnSpc>
              <a:buNone/>
            </a:pPr>
            <a:r>
              <a:rPr lang="en-US" sz="1550" dirty="0">
                <a:solidFill>
                  <a:srgbClr val="404155"/>
                </a:solidFill>
                <a:latin typeface="Nobile" pitchFamily="34" charset="0"/>
                <a:ea typeface="Nobile" pitchFamily="34" charset="-122"/>
                <a:cs typeface="Nobile" pitchFamily="34" charset="-120"/>
              </a:rPr>
              <a:t>UN-GGIM: Africa established working groups and thematic networks to focus on specific aspects of geospatial development.</a:t>
            </a:r>
            <a:endParaRPr lang="en-US" sz="1550" dirty="0"/>
          </a:p>
        </p:txBody>
      </p:sp>
      <p:sp>
        <p:nvSpPr>
          <p:cNvPr id="9" name="Shape 7"/>
          <p:cNvSpPr/>
          <p:nvPr/>
        </p:nvSpPr>
        <p:spPr>
          <a:xfrm>
            <a:off x="1217295" y="3732609"/>
            <a:ext cx="708660" cy="22860"/>
          </a:xfrm>
          <a:prstGeom prst="roundRect">
            <a:avLst>
              <a:gd name="adj" fmla="val 372036"/>
            </a:avLst>
          </a:prstGeom>
          <a:solidFill>
            <a:srgbClr val="B8BFDF"/>
          </a:solidFill>
          <a:ln/>
        </p:spPr>
        <p:txBody>
          <a:bodyPr/>
          <a:lstStyle/>
          <a:p>
            <a:endParaRPr lang="fr-FR"/>
          </a:p>
        </p:txBody>
      </p:sp>
      <p:sp>
        <p:nvSpPr>
          <p:cNvPr id="10" name="Shape 8"/>
          <p:cNvSpPr/>
          <p:nvPr/>
        </p:nvSpPr>
        <p:spPr>
          <a:xfrm>
            <a:off x="784622" y="3516273"/>
            <a:ext cx="455533" cy="455533"/>
          </a:xfrm>
          <a:prstGeom prst="roundRect">
            <a:avLst>
              <a:gd name="adj" fmla="val 18670"/>
            </a:avLst>
          </a:prstGeom>
          <a:solidFill>
            <a:srgbClr val="D2D9F9"/>
          </a:solidFill>
          <a:ln w="7620">
            <a:solidFill>
              <a:srgbClr val="B8BFDF"/>
            </a:solidFill>
            <a:prstDash val="solid"/>
          </a:ln>
        </p:spPr>
        <p:txBody>
          <a:bodyPr/>
          <a:lstStyle/>
          <a:p>
            <a:endParaRPr lang="fr-FR"/>
          </a:p>
        </p:txBody>
      </p:sp>
      <p:sp>
        <p:nvSpPr>
          <p:cNvPr id="11" name="Text 9"/>
          <p:cNvSpPr/>
          <p:nvPr/>
        </p:nvSpPr>
        <p:spPr>
          <a:xfrm>
            <a:off x="933093" y="3592116"/>
            <a:ext cx="158472" cy="303728"/>
          </a:xfrm>
          <a:prstGeom prst="rect">
            <a:avLst/>
          </a:prstGeom>
          <a:noFill/>
          <a:ln/>
        </p:spPr>
        <p:txBody>
          <a:bodyPr wrap="none" lIns="0" tIns="0" rIns="0" bIns="0" rtlCol="0" anchor="t"/>
          <a:lstStyle/>
          <a:p>
            <a:pPr marL="0" indent="0" algn="ctr">
              <a:lnSpc>
                <a:spcPts val="2350"/>
              </a:lnSpc>
              <a:buNone/>
            </a:pPr>
            <a:r>
              <a:rPr lang="en-US" sz="2350" dirty="0">
                <a:solidFill>
                  <a:srgbClr val="404155"/>
                </a:solidFill>
                <a:latin typeface="Corben" pitchFamily="34" charset="0"/>
                <a:ea typeface="Corben" pitchFamily="34" charset="-122"/>
                <a:cs typeface="Corben" pitchFamily="34" charset="-120"/>
              </a:rPr>
              <a:t>2</a:t>
            </a:r>
            <a:endParaRPr lang="en-US" sz="2350" dirty="0"/>
          </a:p>
        </p:txBody>
      </p:sp>
      <p:sp>
        <p:nvSpPr>
          <p:cNvPr id="12" name="Text 10"/>
          <p:cNvSpPr/>
          <p:nvPr/>
        </p:nvSpPr>
        <p:spPr>
          <a:xfrm>
            <a:off x="2126099" y="3490913"/>
            <a:ext cx="2531150" cy="316349"/>
          </a:xfrm>
          <a:prstGeom prst="rect">
            <a:avLst/>
          </a:prstGeom>
          <a:noFill/>
          <a:ln/>
        </p:spPr>
        <p:txBody>
          <a:bodyPr wrap="none" lIns="0" tIns="0" rIns="0" bIns="0" rtlCol="0" anchor="t"/>
          <a:lstStyle/>
          <a:p>
            <a:pPr marL="0" indent="0" algn="l">
              <a:lnSpc>
                <a:spcPts val="2450"/>
              </a:lnSpc>
              <a:buNone/>
            </a:pPr>
            <a:r>
              <a:rPr lang="en-US" sz="1950" b="1" dirty="0">
                <a:solidFill>
                  <a:srgbClr val="404155"/>
                </a:solidFill>
                <a:latin typeface="Corben" pitchFamily="34" charset="0"/>
                <a:ea typeface="Corben" pitchFamily="34" charset="-122"/>
                <a:cs typeface="Corben" pitchFamily="34" charset="-120"/>
              </a:rPr>
              <a:t>Need for Review</a:t>
            </a:r>
            <a:endParaRPr lang="en-US" sz="1950" b="1" dirty="0"/>
          </a:p>
        </p:txBody>
      </p:sp>
      <p:sp>
        <p:nvSpPr>
          <p:cNvPr id="13" name="Text 11"/>
          <p:cNvSpPr/>
          <p:nvPr/>
        </p:nvSpPr>
        <p:spPr>
          <a:xfrm>
            <a:off x="2126099" y="3928705"/>
            <a:ext cx="11795641" cy="323969"/>
          </a:xfrm>
          <a:prstGeom prst="rect">
            <a:avLst/>
          </a:prstGeom>
          <a:noFill/>
          <a:ln/>
        </p:spPr>
        <p:txBody>
          <a:bodyPr wrap="none" lIns="0" tIns="0" rIns="0" bIns="0" rtlCol="0" anchor="t"/>
          <a:lstStyle/>
          <a:p>
            <a:pPr marL="0" indent="0" algn="l">
              <a:lnSpc>
                <a:spcPts val="2550"/>
              </a:lnSpc>
              <a:buNone/>
            </a:pPr>
            <a:r>
              <a:rPr lang="en-US" sz="1550" dirty="0">
                <a:solidFill>
                  <a:srgbClr val="404155"/>
                </a:solidFill>
                <a:latin typeface="Nobile" pitchFamily="34" charset="0"/>
                <a:ea typeface="Nobile" pitchFamily="34" charset="-122"/>
                <a:cs typeface="Nobile" pitchFamily="34" charset="-120"/>
              </a:rPr>
              <a:t>Most working groups struggled to fulfill their mandates, prompting a review of their effectiveness.</a:t>
            </a:r>
            <a:endParaRPr lang="en-US" sz="1550" dirty="0"/>
          </a:p>
        </p:txBody>
      </p:sp>
      <p:sp>
        <p:nvSpPr>
          <p:cNvPr id="14" name="Shape 12"/>
          <p:cNvSpPr/>
          <p:nvPr/>
        </p:nvSpPr>
        <p:spPr>
          <a:xfrm>
            <a:off x="1217295" y="5101590"/>
            <a:ext cx="708660" cy="22860"/>
          </a:xfrm>
          <a:prstGeom prst="roundRect">
            <a:avLst>
              <a:gd name="adj" fmla="val 372036"/>
            </a:avLst>
          </a:prstGeom>
          <a:solidFill>
            <a:srgbClr val="B8BFDF"/>
          </a:solidFill>
          <a:ln/>
        </p:spPr>
        <p:txBody>
          <a:bodyPr/>
          <a:lstStyle/>
          <a:p>
            <a:endParaRPr lang="fr-FR"/>
          </a:p>
        </p:txBody>
      </p:sp>
      <p:sp>
        <p:nvSpPr>
          <p:cNvPr id="15" name="Shape 13"/>
          <p:cNvSpPr/>
          <p:nvPr/>
        </p:nvSpPr>
        <p:spPr>
          <a:xfrm>
            <a:off x="784622" y="4885253"/>
            <a:ext cx="455533" cy="455533"/>
          </a:xfrm>
          <a:prstGeom prst="roundRect">
            <a:avLst>
              <a:gd name="adj" fmla="val 18670"/>
            </a:avLst>
          </a:prstGeom>
          <a:solidFill>
            <a:srgbClr val="D2D9F9"/>
          </a:solidFill>
          <a:ln w="7620">
            <a:solidFill>
              <a:srgbClr val="B8BFDF"/>
            </a:solidFill>
            <a:prstDash val="solid"/>
          </a:ln>
        </p:spPr>
        <p:txBody>
          <a:bodyPr/>
          <a:lstStyle/>
          <a:p>
            <a:endParaRPr lang="fr-FR"/>
          </a:p>
        </p:txBody>
      </p:sp>
      <p:sp>
        <p:nvSpPr>
          <p:cNvPr id="16" name="Text 14"/>
          <p:cNvSpPr/>
          <p:nvPr/>
        </p:nvSpPr>
        <p:spPr>
          <a:xfrm>
            <a:off x="927021" y="4961096"/>
            <a:ext cx="170617" cy="303728"/>
          </a:xfrm>
          <a:prstGeom prst="rect">
            <a:avLst/>
          </a:prstGeom>
          <a:noFill/>
          <a:ln/>
        </p:spPr>
        <p:txBody>
          <a:bodyPr wrap="none" lIns="0" tIns="0" rIns="0" bIns="0" rtlCol="0" anchor="t"/>
          <a:lstStyle/>
          <a:p>
            <a:pPr marL="0" indent="0" algn="ctr">
              <a:lnSpc>
                <a:spcPts val="2350"/>
              </a:lnSpc>
              <a:buNone/>
            </a:pPr>
            <a:r>
              <a:rPr lang="en-US" sz="2350" dirty="0">
                <a:solidFill>
                  <a:srgbClr val="404155"/>
                </a:solidFill>
                <a:latin typeface="Corben" pitchFamily="34" charset="0"/>
                <a:ea typeface="Corben" pitchFamily="34" charset="-122"/>
                <a:cs typeface="Corben" pitchFamily="34" charset="-120"/>
              </a:rPr>
              <a:t>3</a:t>
            </a:r>
            <a:endParaRPr lang="en-US" sz="2350" dirty="0"/>
          </a:p>
        </p:txBody>
      </p:sp>
      <p:sp>
        <p:nvSpPr>
          <p:cNvPr id="17" name="Text 15"/>
          <p:cNvSpPr/>
          <p:nvPr/>
        </p:nvSpPr>
        <p:spPr>
          <a:xfrm>
            <a:off x="2126099" y="4859893"/>
            <a:ext cx="2531150" cy="316349"/>
          </a:xfrm>
          <a:prstGeom prst="rect">
            <a:avLst/>
          </a:prstGeom>
          <a:noFill/>
          <a:ln/>
        </p:spPr>
        <p:txBody>
          <a:bodyPr wrap="none" lIns="0" tIns="0" rIns="0" bIns="0" rtlCol="0" anchor="t"/>
          <a:lstStyle/>
          <a:p>
            <a:pPr marL="0" indent="0" algn="l">
              <a:lnSpc>
                <a:spcPts val="2450"/>
              </a:lnSpc>
              <a:buNone/>
            </a:pPr>
            <a:r>
              <a:rPr lang="en-US" sz="1950" b="1" dirty="0">
                <a:solidFill>
                  <a:srgbClr val="404155"/>
                </a:solidFill>
                <a:latin typeface="Corben" pitchFamily="34" charset="0"/>
                <a:ea typeface="Corben" pitchFamily="34" charset="-122"/>
                <a:cs typeface="Corben" pitchFamily="34" charset="-120"/>
              </a:rPr>
              <a:t>Revamping Process</a:t>
            </a:r>
            <a:endParaRPr lang="en-US" sz="1950" b="1" dirty="0"/>
          </a:p>
        </p:txBody>
      </p:sp>
      <p:sp>
        <p:nvSpPr>
          <p:cNvPr id="18" name="Text 16"/>
          <p:cNvSpPr/>
          <p:nvPr/>
        </p:nvSpPr>
        <p:spPr>
          <a:xfrm>
            <a:off x="2126099" y="5297686"/>
            <a:ext cx="11795641" cy="323969"/>
          </a:xfrm>
          <a:prstGeom prst="rect">
            <a:avLst/>
          </a:prstGeom>
          <a:noFill/>
          <a:ln/>
        </p:spPr>
        <p:txBody>
          <a:bodyPr wrap="none" lIns="0" tIns="0" rIns="0" bIns="0" rtlCol="0" anchor="t"/>
          <a:lstStyle/>
          <a:p>
            <a:pPr marL="0" indent="0" algn="l">
              <a:lnSpc>
                <a:spcPts val="2550"/>
              </a:lnSpc>
              <a:buNone/>
            </a:pPr>
            <a:r>
              <a:rPr lang="en-US" sz="1550" dirty="0">
                <a:solidFill>
                  <a:srgbClr val="404155"/>
                </a:solidFill>
                <a:latin typeface="Nobile" pitchFamily="34" charset="0"/>
                <a:ea typeface="Nobile" pitchFamily="34" charset="-122"/>
                <a:cs typeface="Nobile" pitchFamily="34" charset="-120"/>
              </a:rPr>
              <a:t>A comprehensive review was initiated to revitalize the operations of these groups and align them with current priorities.</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620078" y="487442"/>
            <a:ext cx="5010983" cy="553641"/>
          </a:xfrm>
          <a:prstGeom prst="rect">
            <a:avLst/>
          </a:prstGeom>
          <a:noFill/>
          <a:ln/>
        </p:spPr>
        <p:txBody>
          <a:bodyPr wrap="none" lIns="0" tIns="0" rIns="0" bIns="0" rtlCol="0" anchor="t"/>
          <a:lstStyle/>
          <a:p>
            <a:pPr marL="0" indent="0">
              <a:lnSpc>
                <a:spcPts val="4350"/>
              </a:lnSpc>
              <a:buNone/>
            </a:pPr>
            <a:r>
              <a:rPr lang="en-US" sz="3450" dirty="0">
                <a:solidFill>
                  <a:srgbClr val="1B1B27"/>
                </a:solidFill>
                <a:latin typeface="Corben" pitchFamily="34" charset="0"/>
                <a:ea typeface="Corben" pitchFamily="34" charset="-122"/>
                <a:cs typeface="Corben" pitchFamily="34" charset="-120"/>
              </a:rPr>
              <a:t>Methodology for Review</a:t>
            </a:r>
            <a:endParaRPr lang="en-US" sz="3450" dirty="0"/>
          </a:p>
        </p:txBody>
      </p:sp>
      <p:pic>
        <p:nvPicPr>
          <p:cNvPr id="4" name="Image 1" descr="preencoded.png"/>
          <p:cNvPicPr>
            <a:picLocks noChangeAspect="1"/>
          </p:cNvPicPr>
          <p:nvPr/>
        </p:nvPicPr>
        <p:blipFill>
          <a:blip r:embed="rId3"/>
          <a:stretch>
            <a:fillRect/>
          </a:stretch>
        </p:blipFill>
        <p:spPr>
          <a:xfrm>
            <a:off x="620078" y="1306830"/>
            <a:ext cx="885825" cy="1417439"/>
          </a:xfrm>
          <a:prstGeom prst="rect">
            <a:avLst/>
          </a:prstGeom>
        </p:spPr>
      </p:pic>
      <p:sp>
        <p:nvSpPr>
          <p:cNvPr id="5" name="Text 1"/>
          <p:cNvSpPr/>
          <p:nvPr/>
        </p:nvSpPr>
        <p:spPr>
          <a:xfrm>
            <a:off x="1771650" y="1483995"/>
            <a:ext cx="2248495" cy="276820"/>
          </a:xfrm>
          <a:prstGeom prst="rect">
            <a:avLst/>
          </a:prstGeom>
          <a:noFill/>
          <a:ln/>
        </p:spPr>
        <p:txBody>
          <a:bodyPr wrap="none" lIns="0" tIns="0" rIns="0" bIns="0" rtlCol="0" anchor="t"/>
          <a:lstStyle/>
          <a:p>
            <a:pPr marL="0" indent="0" algn="l">
              <a:lnSpc>
                <a:spcPts val="2150"/>
              </a:lnSpc>
              <a:buNone/>
            </a:pPr>
            <a:r>
              <a:rPr lang="en-US" sz="1700" b="1" dirty="0">
                <a:solidFill>
                  <a:srgbClr val="404155"/>
                </a:solidFill>
                <a:latin typeface="Corben" pitchFamily="34" charset="0"/>
                <a:ea typeface="Corben" pitchFamily="34" charset="-122"/>
                <a:cs typeface="Corben" pitchFamily="34" charset="-120"/>
              </a:rPr>
              <a:t>Documentary Review</a:t>
            </a:r>
            <a:endParaRPr lang="en-US" sz="1700" b="1" dirty="0"/>
          </a:p>
        </p:txBody>
      </p:sp>
      <p:sp>
        <p:nvSpPr>
          <p:cNvPr id="6" name="Text 2"/>
          <p:cNvSpPr/>
          <p:nvPr/>
        </p:nvSpPr>
        <p:spPr>
          <a:xfrm>
            <a:off x="1771650" y="1867019"/>
            <a:ext cx="6752273" cy="283369"/>
          </a:xfrm>
          <a:prstGeom prst="rect">
            <a:avLst/>
          </a:prstGeom>
          <a:noFill/>
          <a:ln/>
        </p:spPr>
        <p:txBody>
          <a:bodyPr wrap="none" lIns="0" tIns="0" rIns="0" bIns="0" rtlCol="0" anchor="t"/>
          <a:lstStyle/>
          <a:p>
            <a:pPr marL="0" indent="0" algn="l">
              <a:lnSpc>
                <a:spcPts val="2200"/>
              </a:lnSpc>
              <a:buNone/>
            </a:pPr>
            <a:r>
              <a:rPr lang="en-US" sz="1350" dirty="0">
                <a:solidFill>
                  <a:srgbClr val="404155"/>
                </a:solidFill>
                <a:latin typeface="Nobile" pitchFamily="34" charset="0"/>
                <a:ea typeface="Nobile" pitchFamily="34" charset="-122"/>
                <a:cs typeface="Nobile" pitchFamily="34" charset="-120"/>
              </a:rPr>
              <a:t>Extensive review of best practices in geospatial working groups globally.</a:t>
            </a:r>
            <a:endParaRPr lang="en-US" sz="1350" dirty="0"/>
          </a:p>
        </p:txBody>
      </p:sp>
      <p:pic>
        <p:nvPicPr>
          <p:cNvPr id="7" name="Image 2" descr="preencoded.png"/>
          <p:cNvPicPr>
            <a:picLocks noChangeAspect="1"/>
          </p:cNvPicPr>
          <p:nvPr/>
        </p:nvPicPr>
        <p:blipFill>
          <a:blip r:embed="rId4"/>
          <a:stretch>
            <a:fillRect/>
          </a:stretch>
        </p:blipFill>
        <p:spPr>
          <a:xfrm>
            <a:off x="620078" y="2724269"/>
            <a:ext cx="885825" cy="1417439"/>
          </a:xfrm>
          <a:prstGeom prst="rect">
            <a:avLst/>
          </a:prstGeom>
        </p:spPr>
      </p:pic>
      <p:sp>
        <p:nvSpPr>
          <p:cNvPr id="8" name="Text 3"/>
          <p:cNvSpPr/>
          <p:nvPr/>
        </p:nvSpPr>
        <p:spPr>
          <a:xfrm>
            <a:off x="1771650" y="2901434"/>
            <a:ext cx="2553653" cy="276820"/>
          </a:xfrm>
          <a:prstGeom prst="rect">
            <a:avLst/>
          </a:prstGeom>
          <a:noFill/>
          <a:ln/>
        </p:spPr>
        <p:txBody>
          <a:bodyPr wrap="none" lIns="0" tIns="0" rIns="0" bIns="0" rtlCol="0" anchor="t"/>
          <a:lstStyle/>
          <a:p>
            <a:pPr marL="0" indent="0" algn="l">
              <a:lnSpc>
                <a:spcPts val="2150"/>
              </a:lnSpc>
              <a:buNone/>
            </a:pPr>
            <a:r>
              <a:rPr lang="en-US" sz="1700" b="1" dirty="0">
                <a:solidFill>
                  <a:srgbClr val="404155"/>
                </a:solidFill>
                <a:latin typeface="Corben" pitchFamily="34" charset="0"/>
                <a:ea typeface="Corben" pitchFamily="34" charset="-122"/>
                <a:cs typeface="Corben" pitchFamily="34" charset="-120"/>
              </a:rPr>
              <a:t>Stakeholder Assessment</a:t>
            </a:r>
            <a:endParaRPr lang="en-US" sz="1700" b="1" dirty="0"/>
          </a:p>
        </p:txBody>
      </p:sp>
      <p:sp>
        <p:nvSpPr>
          <p:cNvPr id="9" name="Text 4"/>
          <p:cNvSpPr/>
          <p:nvPr/>
        </p:nvSpPr>
        <p:spPr>
          <a:xfrm>
            <a:off x="1771650" y="3284458"/>
            <a:ext cx="6752273" cy="566738"/>
          </a:xfrm>
          <a:prstGeom prst="rect">
            <a:avLst/>
          </a:prstGeom>
          <a:noFill/>
          <a:ln/>
        </p:spPr>
        <p:txBody>
          <a:bodyPr wrap="square" lIns="0" tIns="0" rIns="0" bIns="0" rtlCol="0" anchor="t"/>
          <a:lstStyle/>
          <a:p>
            <a:pPr marL="0" indent="0" algn="l">
              <a:lnSpc>
                <a:spcPts val="2200"/>
              </a:lnSpc>
              <a:buNone/>
            </a:pPr>
            <a:r>
              <a:rPr lang="en-US" sz="1350" dirty="0">
                <a:solidFill>
                  <a:srgbClr val="404155"/>
                </a:solidFill>
                <a:latin typeface="Nobile" pitchFamily="34" charset="0"/>
                <a:ea typeface="Nobile" pitchFamily="34" charset="-122"/>
                <a:cs typeface="Nobile" pitchFamily="34" charset="-120"/>
              </a:rPr>
              <a:t>Surveys and interviews with key stakeholders to gather perspectives and needs.</a:t>
            </a:r>
            <a:endParaRPr lang="en-US" sz="1350" dirty="0"/>
          </a:p>
        </p:txBody>
      </p:sp>
      <p:pic>
        <p:nvPicPr>
          <p:cNvPr id="10" name="Image 3" descr="preencoded.png"/>
          <p:cNvPicPr>
            <a:picLocks noChangeAspect="1"/>
          </p:cNvPicPr>
          <p:nvPr/>
        </p:nvPicPr>
        <p:blipFill>
          <a:blip r:embed="rId5"/>
          <a:stretch>
            <a:fillRect/>
          </a:stretch>
        </p:blipFill>
        <p:spPr>
          <a:xfrm>
            <a:off x="620078" y="4141708"/>
            <a:ext cx="885825" cy="1417439"/>
          </a:xfrm>
          <a:prstGeom prst="rect">
            <a:avLst/>
          </a:prstGeom>
        </p:spPr>
      </p:pic>
      <p:sp>
        <p:nvSpPr>
          <p:cNvPr id="11" name="Text 5"/>
          <p:cNvSpPr/>
          <p:nvPr/>
        </p:nvSpPr>
        <p:spPr>
          <a:xfrm>
            <a:off x="1771650" y="4318873"/>
            <a:ext cx="3345418" cy="276820"/>
          </a:xfrm>
          <a:prstGeom prst="rect">
            <a:avLst/>
          </a:prstGeom>
          <a:noFill/>
          <a:ln/>
        </p:spPr>
        <p:txBody>
          <a:bodyPr wrap="none" lIns="0" tIns="0" rIns="0" bIns="0" rtlCol="0" anchor="t"/>
          <a:lstStyle/>
          <a:p>
            <a:pPr marL="0" indent="0" algn="l">
              <a:lnSpc>
                <a:spcPts val="2150"/>
              </a:lnSpc>
              <a:buNone/>
            </a:pPr>
            <a:r>
              <a:rPr lang="en-US" sz="1700" b="1" dirty="0">
                <a:solidFill>
                  <a:srgbClr val="404155"/>
                </a:solidFill>
                <a:latin typeface="Corben" pitchFamily="34" charset="0"/>
                <a:ea typeface="Corben" pitchFamily="34" charset="-122"/>
                <a:cs typeface="Corben" pitchFamily="34" charset="-120"/>
              </a:rPr>
              <a:t>Analysis and Recommendations</a:t>
            </a:r>
            <a:endParaRPr lang="en-US" sz="1700" b="1" dirty="0"/>
          </a:p>
        </p:txBody>
      </p:sp>
      <p:sp>
        <p:nvSpPr>
          <p:cNvPr id="12" name="Text 6"/>
          <p:cNvSpPr/>
          <p:nvPr/>
        </p:nvSpPr>
        <p:spPr>
          <a:xfrm>
            <a:off x="1771650" y="4701897"/>
            <a:ext cx="6752273" cy="566738"/>
          </a:xfrm>
          <a:prstGeom prst="rect">
            <a:avLst/>
          </a:prstGeom>
          <a:noFill/>
          <a:ln/>
        </p:spPr>
        <p:txBody>
          <a:bodyPr wrap="square" lIns="0" tIns="0" rIns="0" bIns="0" rtlCol="0" anchor="t"/>
          <a:lstStyle/>
          <a:p>
            <a:pPr marL="0" indent="0" algn="l">
              <a:lnSpc>
                <a:spcPts val="2200"/>
              </a:lnSpc>
              <a:buNone/>
            </a:pPr>
            <a:r>
              <a:rPr lang="en-US" sz="1350" dirty="0">
                <a:solidFill>
                  <a:srgbClr val="404155"/>
                </a:solidFill>
                <a:latin typeface="Nobile" pitchFamily="34" charset="0"/>
                <a:ea typeface="Nobile" pitchFamily="34" charset="-122"/>
                <a:cs typeface="Nobile" pitchFamily="34" charset="-120"/>
              </a:rPr>
              <a:t>Identification of strengths, weaknesses, opportunities, and threats, leading to recommendations for improvement.</a:t>
            </a:r>
            <a:endParaRPr lang="en-US" sz="1350" dirty="0"/>
          </a:p>
        </p:txBody>
      </p:sp>
      <p:pic>
        <p:nvPicPr>
          <p:cNvPr id="2" name="Image 1" descr="Une image contenant intérieur, meubles, Immeuble de bureaux, bureau&#10;&#10;Description générée automatiquement">
            <a:extLst>
              <a:ext uri="{FF2B5EF4-FFF2-40B4-BE49-F238E27FC236}">
                <a16:creationId xmlns:a16="http://schemas.microsoft.com/office/drawing/2014/main" id="{740F2936-8DE0-FA06-B973-5C0B3A4A782E}"/>
              </a:ext>
            </a:extLst>
          </p:cNvPr>
          <p:cNvPicPr>
            <a:picLocks noChangeAspect="1"/>
          </p:cNvPicPr>
          <p:nvPr/>
        </p:nvPicPr>
        <p:blipFill>
          <a:blip r:embed="rId6"/>
          <a:stretch>
            <a:fillRect/>
          </a:stretch>
        </p:blipFill>
        <p:spPr>
          <a:xfrm>
            <a:off x="9291922" y="136445"/>
            <a:ext cx="5170519" cy="79481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74144" y="608290"/>
            <a:ext cx="5530334" cy="691277"/>
          </a:xfrm>
          <a:prstGeom prst="rect">
            <a:avLst/>
          </a:prstGeom>
          <a:noFill/>
          <a:ln/>
        </p:spPr>
        <p:txBody>
          <a:bodyPr wrap="none" lIns="0" tIns="0" rIns="0" bIns="0" rtlCol="0" anchor="t"/>
          <a:lstStyle/>
          <a:p>
            <a:pPr marL="0" indent="0">
              <a:lnSpc>
                <a:spcPts val="5400"/>
              </a:lnSpc>
              <a:buNone/>
            </a:pPr>
            <a:r>
              <a:rPr lang="en-US" sz="4350" dirty="0">
                <a:solidFill>
                  <a:srgbClr val="1B1B27"/>
                </a:solidFill>
                <a:latin typeface="Corben" pitchFamily="34" charset="0"/>
                <a:ea typeface="Corben" pitchFamily="34" charset="-122"/>
                <a:cs typeface="Corben" pitchFamily="34" charset="-120"/>
              </a:rPr>
              <a:t>Key Findings</a:t>
            </a:r>
            <a:endParaRPr lang="en-US" sz="4350" dirty="0"/>
          </a:p>
        </p:txBody>
      </p:sp>
      <p:sp>
        <p:nvSpPr>
          <p:cNvPr id="3" name="Shape 1"/>
          <p:cNvSpPr/>
          <p:nvPr/>
        </p:nvSpPr>
        <p:spPr>
          <a:xfrm>
            <a:off x="774144" y="1741884"/>
            <a:ext cx="6430566" cy="1643301"/>
          </a:xfrm>
          <a:prstGeom prst="roundRect">
            <a:avLst>
              <a:gd name="adj" fmla="val 5654"/>
            </a:avLst>
          </a:prstGeom>
          <a:solidFill>
            <a:srgbClr val="D2D9F9"/>
          </a:solidFill>
          <a:ln w="7620">
            <a:solidFill>
              <a:srgbClr val="B8BFDF"/>
            </a:solidFill>
            <a:prstDash val="solid"/>
          </a:ln>
        </p:spPr>
        <p:txBody>
          <a:bodyPr/>
          <a:lstStyle/>
          <a:p>
            <a:endParaRPr lang="fr-FR"/>
          </a:p>
        </p:txBody>
      </p:sp>
      <p:sp>
        <p:nvSpPr>
          <p:cNvPr id="4" name="Text 2"/>
          <p:cNvSpPr/>
          <p:nvPr/>
        </p:nvSpPr>
        <p:spPr>
          <a:xfrm>
            <a:off x="1002863" y="1970603"/>
            <a:ext cx="3626168" cy="345519"/>
          </a:xfrm>
          <a:prstGeom prst="rect">
            <a:avLst/>
          </a:prstGeom>
          <a:noFill/>
          <a:ln/>
        </p:spPr>
        <p:txBody>
          <a:bodyPr wrap="none" lIns="0" tIns="0" rIns="0" bIns="0" rtlCol="0" anchor="t"/>
          <a:lstStyle/>
          <a:p>
            <a:pPr marL="0" indent="0">
              <a:lnSpc>
                <a:spcPts val="2700"/>
              </a:lnSpc>
              <a:buNone/>
            </a:pPr>
            <a:r>
              <a:rPr lang="en-US" sz="2150" b="1" dirty="0">
                <a:solidFill>
                  <a:srgbClr val="404155"/>
                </a:solidFill>
                <a:latin typeface="Corben" pitchFamily="34" charset="0"/>
                <a:ea typeface="Corben" pitchFamily="34" charset="-122"/>
                <a:cs typeface="Corben" pitchFamily="34" charset="-120"/>
              </a:rPr>
              <a:t>Limited Group Performance</a:t>
            </a:r>
            <a:endParaRPr lang="en-US" sz="2150" b="1" dirty="0"/>
          </a:p>
        </p:txBody>
      </p:sp>
      <p:sp>
        <p:nvSpPr>
          <p:cNvPr id="5" name="Text 3"/>
          <p:cNvSpPr/>
          <p:nvPr/>
        </p:nvSpPr>
        <p:spPr>
          <a:xfrm>
            <a:off x="1002863" y="2448758"/>
            <a:ext cx="5973128" cy="707707"/>
          </a:xfrm>
          <a:prstGeom prst="rect">
            <a:avLst/>
          </a:prstGeom>
          <a:noFill/>
          <a:ln/>
        </p:spPr>
        <p:txBody>
          <a:bodyPr wrap="square" lIns="0" tIns="0" rIns="0" bIns="0" rtlCol="0" anchor="t"/>
          <a:lstStyle/>
          <a:p>
            <a:pPr marL="0" indent="0">
              <a:lnSpc>
                <a:spcPts val="2750"/>
              </a:lnSpc>
              <a:buNone/>
            </a:pPr>
            <a:r>
              <a:rPr lang="en-US" sz="1700" dirty="0">
                <a:solidFill>
                  <a:srgbClr val="404155"/>
                </a:solidFill>
                <a:latin typeface="Nobile" pitchFamily="34" charset="0"/>
                <a:ea typeface="Nobile" pitchFamily="34" charset="-122"/>
                <a:cs typeface="Nobile" pitchFamily="34" charset="-120"/>
              </a:rPr>
              <a:t>Working groups showed poor performance since their establishment.</a:t>
            </a:r>
            <a:endParaRPr lang="en-US" sz="1700" dirty="0"/>
          </a:p>
        </p:txBody>
      </p:sp>
      <p:sp>
        <p:nvSpPr>
          <p:cNvPr id="6" name="Shape 4"/>
          <p:cNvSpPr/>
          <p:nvPr/>
        </p:nvSpPr>
        <p:spPr>
          <a:xfrm>
            <a:off x="7425809" y="1741884"/>
            <a:ext cx="6430566" cy="1643301"/>
          </a:xfrm>
          <a:prstGeom prst="roundRect">
            <a:avLst>
              <a:gd name="adj" fmla="val 5654"/>
            </a:avLst>
          </a:prstGeom>
          <a:solidFill>
            <a:srgbClr val="D2D9F9"/>
          </a:solidFill>
          <a:ln w="7620">
            <a:solidFill>
              <a:srgbClr val="B8BFDF"/>
            </a:solidFill>
            <a:prstDash val="solid"/>
          </a:ln>
        </p:spPr>
        <p:txBody>
          <a:bodyPr/>
          <a:lstStyle/>
          <a:p>
            <a:endParaRPr lang="fr-FR"/>
          </a:p>
        </p:txBody>
      </p:sp>
      <p:sp>
        <p:nvSpPr>
          <p:cNvPr id="7" name="Text 5"/>
          <p:cNvSpPr/>
          <p:nvPr/>
        </p:nvSpPr>
        <p:spPr>
          <a:xfrm>
            <a:off x="7654528" y="1970603"/>
            <a:ext cx="3313747" cy="345519"/>
          </a:xfrm>
          <a:prstGeom prst="rect">
            <a:avLst/>
          </a:prstGeom>
          <a:noFill/>
          <a:ln/>
        </p:spPr>
        <p:txBody>
          <a:bodyPr wrap="none" lIns="0" tIns="0" rIns="0" bIns="0" rtlCol="0" anchor="t"/>
          <a:lstStyle/>
          <a:p>
            <a:pPr marL="0" indent="0">
              <a:lnSpc>
                <a:spcPts val="2700"/>
              </a:lnSpc>
              <a:buNone/>
            </a:pPr>
            <a:r>
              <a:rPr lang="en-US" sz="2150" b="1" dirty="0">
                <a:solidFill>
                  <a:srgbClr val="404155"/>
                </a:solidFill>
                <a:latin typeface="Corben" pitchFamily="34" charset="0"/>
                <a:ea typeface="Corben" pitchFamily="34" charset="-122"/>
                <a:cs typeface="Corben" pitchFamily="34" charset="-120"/>
              </a:rPr>
              <a:t>Secretariat Achievements</a:t>
            </a:r>
            <a:endParaRPr lang="en-US" sz="2150" b="1" dirty="0"/>
          </a:p>
        </p:txBody>
      </p:sp>
      <p:sp>
        <p:nvSpPr>
          <p:cNvPr id="8" name="Text 6"/>
          <p:cNvSpPr/>
          <p:nvPr/>
        </p:nvSpPr>
        <p:spPr>
          <a:xfrm>
            <a:off x="7654528" y="2448758"/>
            <a:ext cx="5973128" cy="707707"/>
          </a:xfrm>
          <a:prstGeom prst="rect">
            <a:avLst/>
          </a:prstGeom>
          <a:noFill/>
          <a:ln/>
        </p:spPr>
        <p:txBody>
          <a:bodyPr wrap="square" lIns="0" tIns="0" rIns="0" bIns="0" rtlCol="0" anchor="t"/>
          <a:lstStyle/>
          <a:p>
            <a:pPr marL="0" indent="0">
              <a:lnSpc>
                <a:spcPts val="2750"/>
              </a:lnSpc>
              <a:buNone/>
            </a:pPr>
            <a:r>
              <a:rPr lang="en-US" sz="1700" dirty="0">
                <a:solidFill>
                  <a:srgbClr val="404155"/>
                </a:solidFill>
                <a:latin typeface="Nobile" pitchFamily="34" charset="0"/>
                <a:ea typeface="Nobile" pitchFamily="34" charset="-122"/>
                <a:cs typeface="Nobile" pitchFamily="34" charset="-120"/>
              </a:rPr>
              <a:t>UN-GGIM: Africa's achievements were primarily due to the Secretariat's efforts.</a:t>
            </a:r>
            <a:endParaRPr lang="en-US" sz="1700" dirty="0"/>
          </a:p>
        </p:txBody>
      </p:sp>
      <p:sp>
        <p:nvSpPr>
          <p:cNvPr id="9" name="Shape 7"/>
          <p:cNvSpPr/>
          <p:nvPr/>
        </p:nvSpPr>
        <p:spPr>
          <a:xfrm>
            <a:off x="774144" y="3606284"/>
            <a:ext cx="6430566" cy="1643301"/>
          </a:xfrm>
          <a:prstGeom prst="roundRect">
            <a:avLst>
              <a:gd name="adj" fmla="val 5654"/>
            </a:avLst>
          </a:prstGeom>
          <a:solidFill>
            <a:srgbClr val="D2D9F9"/>
          </a:solidFill>
          <a:ln w="7620">
            <a:solidFill>
              <a:srgbClr val="B8BFDF"/>
            </a:solidFill>
            <a:prstDash val="solid"/>
          </a:ln>
        </p:spPr>
        <p:txBody>
          <a:bodyPr/>
          <a:lstStyle/>
          <a:p>
            <a:endParaRPr lang="fr-FR"/>
          </a:p>
        </p:txBody>
      </p:sp>
      <p:sp>
        <p:nvSpPr>
          <p:cNvPr id="10" name="Text 8"/>
          <p:cNvSpPr/>
          <p:nvPr/>
        </p:nvSpPr>
        <p:spPr>
          <a:xfrm>
            <a:off x="1002863" y="3835003"/>
            <a:ext cx="2799159" cy="345519"/>
          </a:xfrm>
          <a:prstGeom prst="rect">
            <a:avLst/>
          </a:prstGeom>
          <a:noFill/>
          <a:ln/>
        </p:spPr>
        <p:txBody>
          <a:bodyPr wrap="none" lIns="0" tIns="0" rIns="0" bIns="0" rtlCol="0" anchor="t"/>
          <a:lstStyle/>
          <a:p>
            <a:pPr marL="0" indent="0">
              <a:lnSpc>
                <a:spcPts val="2700"/>
              </a:lnSpc>
              <a:buNone/>
            </a:pPr>
            <a:r>
              <a:rPr lang="en-US" sz="2150" b="1" dirty="0">
                <a:solidFill>
                  <a:srgbClr val="404155"/>
                </a:solidFill>
                <a:latin typeface="Corben" pitchFamily="34" charset="0"/>
                <a:ea typeface="Corben" pitchFamily="34" charset="-122"/>
                <a:cs typeface="Corben" pitchFamily="34" charset="-120"/>
              </a:rPr>
              <a:t>Resource Constraints</a:t>
            </a:r>
            <a:endParaRPr lang="en-US" sz="2150" b="1" dirty="0"/>
          </a:p>
        </p:txBody>
      </p:sp>
      <p:sp>
        <p:nvSpPr>
          <p:cNvPr id="11" name="Text 9"/>
          <p:cNvSpPr/>
          <p:nvPr/>
        </p:nvSpPr>
        <p:spPr>
          <a:xfrm>
            <a:off x="1002863" y="4313158"/>
            <a:ext cx="5973128" cy="707707"/>
          </a:xfrm>
          <a:prstGeom prst="rect">
            <a:avLst/>
          </a:prstGeom>
          <a:noFill/>
          <a:ln/>
        </p:spPr>
        <p:txBody>
          <a:bodyPr wrap="square" lIns="0" tIns="0" rIns="0" bIns="0" rtlCol="0" anchor="t"/>
          <a:lstStyle/>
          <a:p>
            <a:pPr marL="0" indent="0">
              <a:lnSpc>
                <a:spcPts val="2750"/>
              </a:lnSpc>
              <a:buNone/>
            </a:pPr>
            <a:r>
              <a:rPr lang="en-US" sz="1700" dirty="0">
                <a:solidFill>
                  <a:srgbClr val="404155"/>
                </a:solidFill>
                <a:latin typeface="Nobile" pitchFamily="34" charset="0"/>
                <a:ea typeface="Nobile" pitchFamily="34" charset="-122"/>
                <a:cs typeface="Nobile" pitchFamily="34" charset="-120"/>
              </a:rPr>
              <a:t>Insufficient financial, human, and technical resources hindered operations.</a:t>
            </a:r>
            <a:endParaRPr lang="en-US" sz="1700" dirty="0"/>
          </a:p>
        </p:txBody>
      </p:sp>
      <p:sp>
        <p:nvSpPr>
          <p:cNvPr id="12" name="Shape 10"/>
          <p:cNvSpPr/>
          <p:nvPr/>
        </p:nvSpPr>
        <p:spPr>
          <a:xfrm>
            <a:off x="7425809" y="3606284"/>
            <a:ext cx="6430566" cy="1643301"/>
          </a:xfrm>
          <a:prstGeom prst="roundRect">
            <a:avLst>
              <a:gd name="adj" fmla="val 5654"/>
            </a:avLst>
          </a:prstGeom>
          <a:solidFill>
            <a:srgbClr val="D2D9F9"/>
          </a:solidFill>
          <a:ln w="7620">
            <a:solidFill>
              <a:srgbClr val="B8BFDF"/>
            </a:solidFill>
            <a:prstDash val="solid"/>
          </a:ln>
        </p:spPr>
        <p:txBody>
          <a:bodyPr/>
          <a:lstStyle/>
          <a:p>
            <a:endParaRPr lang="fr-FR"/>
          </a:p>
        </p:txBody>
      </p:sp>
      <p:sp>
        <p:nvSpPr>
          <p:cNvPr id="13" name="Text 11"/>
          <p:cNvSpPr/>
          <p:nvPr/>
        </p:nvSpPr>
        <p:spPr>
          <a:xfrm>
            <a:off x="7654528" y="3835003"/>
            <a:ext cx="2842022" cy="345519"/>
          </a:xfrm>
          <a:prstGeom prst="rect">
            <a:avLst/>
          </a:prstGeom>
          <a:noFill/>
          <a:ln/>
        </p:spPr>
        <p:txBody>
          <a:bodyPr wrap="none" lIns="0" tIns="0" rIns="0" bIns="0" rtlCol="0" anchor="t"/>
          <a:lstStyle/>
          <a:p>
            <a:pPr marL="0" indent="0">
              <a:lnSpc>
                <a:spcPts val="2700"/>
              </a:lnSpc>
              <a:buNone/>
            </a:pPr>
            <a:r>
              <a:rPr lang="en-US" sz="2150" b="1" dirty="0">
                <a:solidFill>
                  <a:srgbClr val="404155"/>
                </a:solidFill>
                <a:latin typeface="Corben" pitchFamily="34" charset="0"/>
                <a:ea typeface="Corben" pitchFamily="34" charset="-122"/>
                <a:cs typeface="Corben" pitchFamily="34" charset="-120"/>
              </a:rPr>
              <a:t>Communication Gaps</a:t>
            </a:r>
            <a:endParaRPr lang="en-US" sz="2150" b="1" dirty="0"/>
          </a:p>
        </p:txBody>
      </p:sp>
      <p:sp>
        <p:nvSpPr>
          <p:cNvPr id="14" name="Text 12"/>
          <p:cNvSpPr/>
          <p:nvPr/>
        </p:nvSpPr>
        <p:spPr>
          <a:xfrm>
            <a:off x="7654528" y="4313158"/>
            <a:ext cx="5973128" cy="707707"/>
          </a:xfrm>
          <a:prstGeom prst="rect">
            <a:avLst/>
          </a:prstGeom>
          <a:noFill/>
          <a:ln/>
        </p:spPr>
        <p:txBody>
          <a:bodyPr wrap="square" lIns="0" tIns="0" rIns="0" bIns="0" rtlCol="0" anchor="t"/>
          <a:lstStyle/>
          <a:p>
            <a:pPr marL="0" indent="0">
              <a:lnSpc>
                <a:spcPts val="2750"/>
              </a:lnSpc>
              <a:buNone/>
            </a:pPr>
            <a:r>
              <a:rPr lang="en-US" sz="1700" dirty="0">
                <a:solidFill>
                  <a:srgbClr val="404155"/>
                </a:solidFill>
                <a:latin typeface="Nobile" pitchFamily="34" charset="0"/>
                <a:ea typeface="Nobile" pitchFamily="34" charset="-122"/>
                <a:cs typeface="Nobile" pitchFamily="34" charset="-120"/>
              </a:rPr>
              <a:t>Ineffective coordination and communication with stakeholders impacted progress.</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03052" y="609600"/>
            <a:ext cx="7937897" cy="1076801"/>
          </a:xfrm>
          <a:prstGeom prst="rect">
            <a:avLst/>
          </a:prstGeom>
          <a:noFill/>
          <a:ln/>
        </p:spPr>
        <p:txBody>
          <a:bodyPr wrap="square" lIns="0" tIns="0" rIns="0" bIns="0" rtlCol="0" anchor="t"/>
          <a:lstStyle/>
          <a:p>
            <a:pPr marL="0" indent="0">
              <a:lnSpc>
                <a:spcPts val="4200"/>
              </a:lnSpc>
              <a:buNone/>
            </a:pPr>
            <a:r>
              <a:rPr lang="en-US" sz="3350" dirty="0">
                <a:solidFill>
                  <a:srgbClr val="1B1B27"/>
                </a:solidFill>
                <a:latin typeface="Corben" pitchFamily="34" charset="0"/>
                <a:ea typeface="Corben" pitchFamily="34" charset="-122"/>
                <a:cs typeface="Corben" pitchFamily="34" charset="-120"/>
              </a:rPr>
              <a:t>Proposed New Working Group Structure</a:t>
            </a:r>
            <a:endParaRPr lang="en-US" sz="3350" dirty="0"/>
          </a:p>
        </p:txBody>
      </p:sp>
      <p:sp>
        <p:nvSpPr>
          <p:cNvPr id="4" name="Shape 1"/>
          <p:cNvSpPr/>
          <p:nvPr/>
        </p:nvSpPr>
        <p:spPr>
          <a:xfrm>
            <a:off x="603052" y="1944886"/>
            <a:ext cx="7937897" cy="2886059"/>
          </a:xfrm>
          <a:prstGeom prst="roundRect">
            <a:avLst>
              <a:gd name="adj" fmla="val 2038"/>
            </a:avLst>
          </a:prstGeom>
          <a:noFill/>
          <a:ln w="7620">
            <a:solidFill>
              <a:srgbClr val="000000">
                <a:alpha val="8000"/>
              </a:srgbClr>
            </a:solidFill>
            <a:prstDash val="solid"/>
          </a:ln>
        </p:spPr>
        <p:txBody>
          <a:bodyPr/>
          <a:lstStyle/>
          <a:p>
            <a:endParaRPr lang="fr-FR"/>
          </a:p>
        </p:txBody>
      </p:sp>
      <p:sp>
        <p:nvSpPr>
          <p:cNvPr id="5" name="Shape 2"/>
          <p:cNvSpPr/>
          <p:nvPr/>
        </p:nvSpPr>
        <p:spPr>
          <a:xfrm>
            <a:off x="610672" y="1952506"/>
            <a:ext cx="7922657" cy="497562"/>
          </a:xfrm>
          <a:prstGeom prst="rect">
            <a:avLst/>
          </a:prstGeom>
          <a:solidFill>
            <a:srgbClr val="FFFFFF">
              <a:alpha val="4000"/>
            </a:srgbClr>
          </a:solidFill>
          <a:ln/>
        </p:spPr>
        <p:txBody>
          <a:bodyPr/>
          <a:lstStyle/>
          <a:p>
            <a:endParaRPr lang="fr-FR"/>
          </a:p>
        </p:txBody>
      </p:sp>
      <p:sp>
        <p:nvSpPr>
          <p:cNvPr id="6" name="Text 3"/>
          <p:cNvSpPr/>
          <p:nvPr/>
        </p:nvSpPr>
        <p:spPr>
          <a:xfrm>
            <a:off x="782955" y="2063472"/>
            <a:ext cx="3612952" cy="275630"/>
          </a:xfrm>
          <a:prstGeom prst="rect">
            <a:avLst/>
          </a:prstGeom>
          <a:noFill/>
          <a:ln/>
        </p:spPr>
        <p:txBody>
          <a:bodyPr wrap="none" lIns="0" tIns="0" rIns="0" bIns="0" rtlCol="0" anchor="t"/>
          <a:lstStyle/>
          <a:p>
            <a:pPr marL="0" indent="0">
              <a:lnSpc>
                <a:spcPts val="2150"/>
              </a:lnSpc>
              <a:buNone/>
            </a:pPr>
            <a:r>
              <a:rPr lang="en-US" b="1" dirty="0">
                <a:solidFill>
                  <a:srgbClr val="404155"/>
                </a:solidFill>
                <a:latin typeface="Nobile" pitchFamily="34" charset="0"/>
                <a:ea typeface="Nobile" pitchFamily="34" charset="-122"/>
                <a:cs typeface="Nobile" pitchFamily="34" charset="-120"/>
              </a:rPr>
              <a:t>Working Group</a:t>
            </a:r>
            <a:endParaRPr lang="en-US" b="1" dirty="0"/>
          </a:p>
        </p:txBody>
      </p:sp>
      <p:sp>
        <p:nvSpPr>
          <p:cNvPr id="7" name="Text 4"/>
          <p:cNvSpPr/>
          <p:nvPr/>
        </p:nvSpPr>
        <p:spPr>
          <a:xfrm>
            <a:off x="4748093" y="2063472"/>
            <a:ext cx="3612952" cy="275630"/>
          </a:xfrm>
          <a:prstGeom prst="rect">
            <a:avLst/>
          </a:prstGeom>
          <a:noFill/>
          <a:ln/>
        </p:spPr>
        <p:txBody>
          <a:bodyPr wrap="none" lIns="0" tIns="0" rIns="0" bIns="0" rtlCol="0" anchor="t"/>
          <a:lstStyle/>
          <a:p>
            <a:pPr marL="0" indent="0">
              <a:lnSpc>
                <a:spcPts val="2150"/>
              </a:lnSpc>
              <a:buNone/>
            </a:pPr>
            <a:r>
              <a:rPr lang="en-US" b="1" dirty="0">
                <a:solidFill>
                  <a:srgbClr val="404155"/>
                </a:solidFill>
                <a:latin typeface="Nobile" pitchFamily="34" charset="0"/>
                <a:ea typeface="Nobile" pitchFamily="34" charset="-122"/>
                <a:cs typeface="Nobile" pitchFamily="34" charset="-120"/>
              </a:rPr>
              <a:t>Focus Area</a:t>
            </a:r>
            <a:endParaRPr lang="en-US" b="1" dirty="0"/>
          </a:p>
        </p:txBody>
      </p:sp>
      <p:sp>
        <p:nvSpPr>
          <p:cNvPr id="8" name="Shape 5"/>
          <p:cNvSpPr/>
          <p:nvPr/>
        </p:nvSpPr>
        <p:spPr>
          <a:xfrm>
            <a:off x="610672" y="2450068"/>
            <a:ext cx="7922657" cy="497562"/>
          </a:xfrm>
          <a:prstGeom prst="rect">
            <a:avLst/>
          </a:prstGeom>
          <a:solidFill>
            <a:srgbClr val="000000">
              <a:alpha val="4000"/>
            </a:srgbClr>
          </a:solidFill>
          <a:ln/>
        </p:spPr>
        <p:txBody>
          <a:bodyPr/>
          <a:lstStyle/>
          <a:p>
            <a:endParaRPr lang="fr-FR"/>
          </a:p>
        </p:txBody>
      </p:sp>
      <p:sp>
        <p:nvSpPr>
          <p:cNvPr id="9" name="Text 6"/>
          <p:cNvSpPr/>
          <p:nvPr/>
        </p:nvSpPr>
        <p:spPr>
          <a:xfrm>
            <a:off x="782955" y="2561034"/>
            <a:ext cx="3612952" cy="275630"/>
          </a:xfrm>
          <a:prstGeom prst="rect">
            <a:avLst/>
          </a:prstGeom>
          <a:noFill/>
          <a:ln/>
        </p:spPr>
        <p:txBody>
          <a:bodyPr wrap="none" lIns="0" tIns="0" rIns="0" bIns="0" rtlCol="0" anchor="t"/>
          <a:lstStyle/>
          <a:p>
            <a:pPr marL="0" indent="0">
              <a:lnSpc>
                <a:spcPts val="2150"/>
              </a:lnSpc>
              <a:buNone/>
            </a:pPr>
            <a:r>
              <a:rPr lang="en-US" sz="1350" dirty="0">
                <a:solidFill>
                  <a:srgbClr val="404155"/>
                </a:solidFill>
                <a:latin typeface="Nobile" pitchFamily="34" charset="0"/>
                <a:ea typeface="Nobile" pitchFamily="34" charset="-122"/>
                <a:cs typeface="Nobile" pitchFamily="34" charset="-120"/>
              </a:rPr>
              <a:t>Geodesy</a:t>
            </a:r>
            <a:endParaRPr lang="en-US" sz="1350" dirty="0"/>
          </a:p>
        </p:txBody>
      </p:sp>
      <p:sp>
        <p:nvSpPr>
          <p:cNvPr id="10" name="Text 7"/>
          <p:cNvSpPr/>
          <p:nvPr/>
        </p:nvSpPr>
        <p:spPr>
          <a:xfrm>
            <a:off x="4748093" y="2561034"/>
            <a:ext cx="3612952" cy="275630"/>
          </a:xfrm>
          <a:prstGeom prst="rect">
            <a:avLst/>
          </a:prstGeom>
          <a:noFill/>
          <a:ln/>
        </p:spPr>
        <p:txBody>
          <a:bodyPr wrap="none" lIns="0" tIns="0" rIns="0" bIns="0" rtlCol="0" anchor="t"/>
          <a:lstStyle/>
          <a:p>
            <a:pPr marL="0" indent="0">
              <a:lnSpc>
                <a:spcPts val="2150"/>
              </a:lnSpc>
              <a:buNone/>
            </a:pPr>
            <a:r>
              <a:rPr lang="en-US" sz="1350" dirty="0">
                <a:solidFill>
                  <a:srgbClr val="404155"/>
                </a:solidFill>
                <a:latin typeface="Nobile" pitchFamily="34" charset="0"/>
                <a:ea typeface="Nobile" pitchFamily="34" charset="-122"/>
                <a:cs typeface="Nobile" pitchFamily="34" charset="-120"/>
              </a:rPr>
              <a:t>Subcommittee on Geodesy</a:t>
            </a:r>
            <a:endParaRPr lang="en-US" sz="1350" dirty="0"/>
          </a:p>
        </p:txBody>
      </p:sp>
      <p:sp>
        <p:nvSpPr>
          <p:cNvPr id="11" name="Shape 8"/>
          <p:cNvSpPr/>
          <p:nvPr/>
        </p:nvSpPr>
        <p:spPr>
          <a:xfrm>
            <a:off x="610672" y="2947630"/>
            <a:ext cx="7922657" cy="497562"/>
          </a:xfrm>
          <a:prstGeom prst="rect">
            <a:avLst/>
          </a:prstGeom>
          <a:solidFill>
            <a:srgbClr val="FFFFFF">
              <a:alpha val="4000"/>
            </a:srgbClr>
          </a:solidFill>
          <a:ln/>
        </p:spPr>
        <p:txBody>
          <a:bodyPr/>
          <a:lstStyle/>
          <a:p>
            <a:endParaRPr lang="fr-FR"/>
          </a:p>
        </p:txBody>
      </p:sp>
      <p:sp>
        <p:nvSpPr>
          <p:cNvPr id="12" name="Text 9"/>
          <p:cNvSpPr/>
          <p:nvPr/>
        </p:nvSpPr>
        <p:spPr>
          <a:xfrm>
            <a:off x="782955" y="3058597"/>
            <a:ext cx="3612952" cy="275630"/>
          </a:xfrm>
          <a:prstGeom prst="rect">
            <a:avLst/>
          </a:prstGeom>
          <a:noFill/>
          <a:ln/>
        </p:spPr>
        <p:txBody>
          <a:bodyPr wrap="none" lIns="0" tIns="0" rIns="0" bIns="0" rtlCol="0" anchor="t"/>
          <a:lstStyle/>
          <a:p>
            <a:pPr marL="0" indent="0">
              <a:lnSpc>
                <a:spcPts val="2150"/>
              </a:lnSpc>
              <a:buNone/>
            </a:pPr>
            <a:r>
              <a:rPr lang="en-US" sz="1350" dirty="0">
                <a:solidFill>
                  <a:srgbClr val="404155"/>
                </a:solidFill>
                <a:latin typeface="Nobile" pitchFamily="34" charset="0"/>
                <a:ea typeface="Nobile" pitchFamily="34" charset="-122"/>
                <a:cs typeface="Nobile" pitchFamily="34" charset="-120"/>
              </a:rPr>
              <a:t>Integration of Statistics &amp; Geospatial</a:t>
            </a:r>
            <a:endParaRPr lang="en-US" sz="1350" dirty="0"/>
          </a:p>
        </p:txBody>
      </p:sp>
      <p:sp>
        <p:nvSpPr>
          <p:cNvPr id="13" name="Text 10"/>
          <p:cNvSpPr/>
          <p:nvPr/>
        </p:nvSpPr>
        <p:spPr>
          <a:xfrm>
            <a:off x="4748093" y="3058597"/>
            <a:ext cx="3612952" cy="275630"/>
          </a:xfrm>
          <a:prstGeom prst="rect">
            <a:avLst/>
          </a:prstGeom>
          <a:noFill/>
          <a:ln/>
        </p:spPr>
        <p:txBody>
          <a:bodyPr wrap="none" lIns="0" tIns="0" rIns="0" bIns="0" rtlCol="0" anchor="t"/>
          <a:lstStyle/>
          <a:p>
            <a:pPr marL="0" indent="0">
              <a:lnSpc>
                <a:spcPts val="2150"/>
              </a:lnSpc>
              <a:buNone/>
            </a:pPr>
            <a:r>
              <a:rPr lang="en-US" sz="1350" dirty="0">
                <a:solidFill>
                  <a:srgbClr val="404155"/>
                </a:solidFill>
                <a:latin typeface="Nobile" pitchFamily="34" charset="0"/>
                <a:ea typeface="Nobile" pitchFamily="34" charset="-122"/>
                <a:cs typeface="Nobile" pitchFamily="34" charset="-120"/>
              </a:rPr>
              <a:t>Data Integration</a:t>
            </a:r>
            <a:endParaRPr lang="en-US" sz="1350" dirty="0"/>
          </a:p>
        </p:txBody>
      </p:sp>
      <p:sp>
        <p:nvSpPr>
          <p:cNvPr id="14" name="Shape 11"/>
          <p:cNvSpPr/>
          <p:nvPr/>
        </p:nvSpPr>
        <p:spPr>
          <a:xfrm>
            <a:off x="610672" y="3445193"/>
            <a:ext cx="7922657" cy="773192"/>
          </a:xfrm>
          <a:prstGeom prst="rect">
            <a:avLst/>
          </a:prstGeom>
          <a:solidFill>
            <a:srgbClr val="000000">
              <a:alpha val="4000"/>
            </a:srgbClr>
          </a:solidFill>
          <a:ln/>
        </p:spPr>
        <p:txBody>
          <a:bodyPr/>
          <a:lstStyle/>
          <a:p>
            <a:endParaRPr lang="fr-FR"/>
          </a:p>
        </p:txBody>
      </p:sp>
      <p:sp>
        <p:nvSpPr>
          <p:cNvPr id="15" name="Text 12"/>
          <p:cNvSpPr/>
          <p:nvPr/>
        </p:nvSpPr>
        <p:spPr>
          <a:xfrm>
            <a:off x="782955" y="3556159"/>
            <a:ext cx="3612952" cy="551259"/>
          </a:xfrm>
          <a:prstGeom prst="rect">
            <a:avLst/>
          </a:prstGeom>
          <a:noFill/>
          <a:ln/>
        </p:spPr>
        <p:txBody>
          <a:bodyPr wrap="square" lIns="0" tIns="0" rIns="0" bIns="0" rtlCol="0" anchor="t"/>
          <a:lstStyle/>
          <a:p>
            <a:pPr marL="0" indent="0">
              <a:lnSpc>
                <a:spcPts val="2150"/>
              </a:lnSpc>
              <a:buNone/>
            </a:pPr>
            <a:r>
              <a:rPr lang="en-US" sz="1350" dirty="0">
                <a:solidFill>
                  <a:srgbClr val="404155"/>
                </a:solidFill>
                <a:latin typeface="Nobile" pitchFamily="34" charset="0"/>
                <a:ea typeface="Nobile" pitchFamily="34" charset="-122"/>
                <a:cs typeface="Nobile" pitchFamily="34" charset="-120"/>
              </a:rPr>
              <a:t>Integrated Geospatial Information Framework (IGIF)</a:t>
            </a:r>
            <a:endParaRPr lang="en-US" sz="1350" dirty="0"/>
          </a:p>
        </p:txBody>
      </p:sp>
      <p:sp>
        <p:nvSpPr>
          <p:cNvPr id="16" name="Text 13"/>
          <p:cNvSpPr/>
          <p:nvPr/>
        </p:nvSpPr>
        <p:spPr>
          <a:xfrm>
            <a:off x="4748093" y="3556159"/>
            <a:ext cx="3612952" cy="275630"/>
          </a:xfrm>
          <a:prstGeom prst="rect">
            <a:avLst/>
          </a:prstGeom>
          <a:noFill/>
          <a:ln/>
        </p:spPr>
        <p:txBody>
          <a:bodyPr wrap="none" lIns="0" tIns="0" rIns="0" bIns="0" rtlCol="0" anchor="t"/>
          <a:lstStyle/>
          <a:p>
            <a:pPr marL="0" indent="0">
              <a:lnSpc>
                <a:spcPts val="2150"/>
              </a:lnSpc>
              <a:buNone/>
            </a:pPr>
            <a:r>
              <a:rPr lang="en-US" sz="1350" dirty="0">
                <a:solidFill>
                  <a:srgbClr val="404155"/>
                </a:solidFill>
                <a:latin typeface="Nobile" pitchFamily="34" charset="0"/>
                <a:ea typeface="Nobile" pitchFamily="34" charset="-122"/>
                <a:cs typeface="Nobile" pitchFamily="34" charset="-120"/>
              </a:rPr>
              <a:t>IGIF Implementation</a:t>
            </a:r>
            <a:endParaRPr lang="en-US" sz="1350" dirty="0"/>
          </a:p>
        </p:txBody>
      </p:sp>
      <p:sp>
        <p:nvSpPr>
          <p:cNvPr id="17" name="Shape 14"/>
          <p:cNvSpPr/>
          <p:nvPr/>
        </p:nvSpPr>
        <p:spPr>
          <a:xfrm>
            <a:off x="610672" y="4218384"/>
            <a:ext cx="7922657" cy="497562"/>
          </a:xfrm>
          <a:prstGeom prst="rect">
            <a:avLst/>
          </a:prstGeom>
          <a:solidFill>
            <a:srgbClr val="FFFFFF">
              <a:alpha val="4000"/>
            </a:srgbClr>
          </a:solidFill>
          <a:ln/>
        </p:spPr>
        <p:txBody>
          <a:bodyPr/>
          <a:lstStyle/>
          <a:p>
            <a:endParaRPr lang="fr-FR"/>
          </a:p>
        </p:txBody>
      </p:sp>
      <p:sp>
        <p:nvSpPr>
          <p:cNvPr id="18" name="Text 15"/>
          <p:cNvSpPr/>
          <p:nvPr/>
        </p:nvSpPr>
        <p:spPr>
          <a:xfrm>
            <a:off x="782955" y="4329351"/>
            <a:ext cx="3612952" cy="275630"/>
          </a:xfrm>
          <a:prstGeom prst="rect">
            <a:avLst/>
          </a:prstGeom>
          <a:noFill/>
          <a:ln/>
        </p:spPr>
        <p:txBody>
          <a:bodyPr wrap="none" lIns="0" tIns="0" rIns="0" bIns="0" rtlCol="0" anchor="t"/>
          <a:lstStyle/>
          <a:p>
            <a:pPr marL="0" indent="0">
              <a:lnSpc>
                <a:spcPts val="2150"/>
              </a:lnSpc>
              <a:buNone/>
            </a:pPr>
            <a:r>
              <a:rPr lang="en-US" sz="1350" dirty="0">
                <a:solidFill>
                  <a:srgbClr val="404155"/>
                </a:solidFill>
                <a:latin typeface="Nobile" pitchFamily="34" charset="0"/>
                <a:ea typeface="Nobile" pitchFamily="34" charset="-122"/>
                <a:cs typeface="Nobile" pitchFamily="34" charset="-120"/>
              </a:rPr>
              <a:t>Land Administration and Management</a:t>
            </a:r>
            <a:endParaRPr lang="en-US" sz="1350" dirty="0"/>
          </a:p>
        </p:txBody>
      </p:sp>
      <p:sp>
        <p:nvSpPr>
          <p:cNvPr id="19" name="Text 16"/>
          <p:cNvSpPr/>
          <p:nvPr/>
        </p:nvSpPr>
        <p:spPr>
          <a:xfrm>
            <a:off x="4748093" y="4329351"/>
            <a:ext cx="3612952" cy="275630"/>
          </a:xfrm>
          <a:prstGeom prst="rect">
            <a:avLst/>
          </a:prstGeom>
          <a:noFill/>
          <a:ln/>
        </p:spPr>
        <p:txBody>
          <a:bodyPr wrap="none" lIns="0" tIns="0" rIns="0" bIns="0" rtlCol="0" anchor="t"/>
          <a:lstStyle/>
          <a:p>
            <a:pPr marL="0" indent="0">
              <a:lnSpc>
                <a:spcPts val="2150"/>
              </a:lnSpc>
              <a:buNone/>
            </a:pPr>
            <a:r>
              <a:rPr lang="en-US" sz="1350" dirty="0">
                <a:solidFill>
                  <a:srgbClr val="404155"/>
                </a:solidFill>
                <a:latin typeface="Nobile" pitchFamily="34" charset="0"/>
                <a:ea typeface="Nobile" pitchFamily="34" charset="-122"/>
                <a:cs typeface="Nobile" pitchFamily="34" charset="-120"/>
              </a:rPr>
              <a:t>Land Management</a:t>
            </a:r>
            <a:endParaRPr lang="en-US" sz="13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79978" y="613172"/>
            <a:ext cx="9447014" cy="696516"/>
          </a:xfrm>
          <a:prstGeom prst="rect">
            <a:avLst/>
          </a:prstGeom>
          <a:noFill/>
          <a:ln/>
        </p:spPr>
        <p:txBody>
          <a:bodyPr wrap="none" lIns="0" tIns="0" rIns="0" bIns="0" rtlCol="0" anchor="t"/>
          <a:lstStyle/>
          <a:p>
            <a:pPr marL="0" indent="0">
              <a:lnSpc>
                <a:spcPts val="5450"/>
              </a:lnSpc>
              <a:buNone/>
            </a:pPr>
            <a:r>
              <a:rPr lang="en-US" sz="4350" dirty="0">
                <a:solidFill>
                  <a:srgbClr val="1B1B27"/>
                </a:solidFill>
                <a:latin typeface="Corben" pitchFamily="34" charset="0"/>
                <a:ea typeface="Corben" pitchFamily="34" charset="-122"/>
                <a:cs typeface="Corben" pitchFamily="34" charset="-120"/>
              </a:rPr>
              <a:t>Recommendations for Improvement</a:t>
            </a:r>
            <a:endParaRPr lang="en-US" sz="4350" dirty="0"/>
          </a:p>
        </p:txBody>
      </p:sp>
      <p:sp>
        <p:nvSpPr>
          <p:cNvPr id="3" name="Shape 1"/>
          <p:cNvSpPr/>
          <p:nvPr/>
        </p:nvSpPr>
        <p:spPr>
          <a:xfrm>
            <a:off x="779978" y="2005965"/>
            <a:ext cx="501372" cy="501372"/>
          </a:xfrm>
          <a:prstGeom prst="roundRect">
            <a:avLst>
              <a:gd name="adj" fmla="val 18670"/>
            </a:avLst>
          </a:prstGeom>
          <a:solidFill>
            <a:srgbClr val="D2D9F9"/>
          </a:solidFill>
          <a:ln w="7620">
            <a:solidFill>
              <a:srgbClr val="B8BFDF"/>
            </a:solidFill>
            <a:prstDash val="solid"/>
          </a:ln>
        </p:spPr>
        <p:txBody>
          <a:bodyPr/>
          <a:lstStyle/>
          <a:p>
            <a:endParaRPr lang="fr-FR"/>
          </a:p>
        </p:txBody>
      </p:sp>
      <p:sp>
        <p:nvSpPr>
          <p:cNvPr id="4" name="Text 2"/>
          <p:cNvSpPr/>
          <p:nvPr/>
        </p:nvSpPr>
        <p:spPr>
          <a:xfrm>
            <a:off x="981194" y="2089428"/>
            <a:ext cx="98822" cy="334328"/>
          </a:xfrm>
          <a:prstGeom prst="rect">
            <a:avLst/>
          </a:prstGeom>
          <a:noFill/>
          <a:ln/>
        </p:spPr>
        <p:txBody>
          <a:bodyPr wrap="none" lIns="0" tIns="0" rIns="0" bIns="0" rtlCol="0" anchor="t"/>
          <a:lstStyle/>
          <a:p>
            <a:pPr marL="0" indent="0" algn="ctr">
              <a:lnSpc>
                <a:spcPts val="2600"/>
              </a:lnSpc>
              <a:buNone/>
            </a:pPr>
            <a:r>
              <a:rPr lang="en-US" sz="2600" dirty="0">
                <a:solidFill>
                  <a:srgbClr val="404155"/>
                </a:solidFill>
                <a:latin typeface="Corben" pitchFamily="34" charset="0"/>
                <a:ea typeface="Corben" pitchFamily="34" charset="-122"/>
                <a:cs typeface="Corben" pitchFamily="34" charset="-120"/>
              </a:rPr>
              <a:t>1</a:t>
            </a:r>
            <a:endParaRPr lang="en-US" sz="2600" dirty="0"/>
          </a:p>
        </p:txBody>
      </p:sp>
      <p:sp>
        <p:nvSpPr>
          <p:cNvPr id="5" name="Text 3"/>
          <p:cNvSpPr/>
          <p:nvPr/>
        </p:nvSpPr>
        <p:spPr>
          <a:xfrm>
            <a:off x="1504117" y="2005965"/>
            <a:ext cx="2785824" cy="348258"/>
          </a:xfrm>
          <a:prstGeom prst="rect">
            <a:avLst/>
          </a:prstGeom>
          <a:noFill/>
          <a:ln/>
        </p:spPr>
        <p:txBody>
          <a:bodyPr wrap="none" lIns="0" tIns="0" rIns="0" bIns="0" rtlCol="0" anchor="t"/>
          <a:lstStyle/>
          <a:p>
            <a:pPr marL="0" indent="0">
              <a:lnSpc>
                <a:spcPts val="2700"/>
              </a:lnSpc>
              <a:buNone/>
            </a:pPr>
            <a:r>
              <a:rPr lang="en-US" sz="2150" b="1" dirty="0">
                <a:solidFill>
                  <a:srgbClr val="404155"/>
                </a:solidFill>
                <a:latin typeface="Corben" pitchFamily="34" charset="0"/>
                <a:ea typeface="Corben" pitchFamily="34" charset="-122"/>
                <a:cs typeface="Corben" pitchFamily="34" charset="-120"/>
              </a:rPr>
              <a:t>Clear Objectives</a:t>
            </a:r>
            <a:endParaRPr lang="en-US" sz="2150" b="1" dirty="0"/>
          </a:p>
        </p:txBody>
      </p:sp>
      <p:sp>
        <p:nvSpPr>
          <p:cNvPr id="6" name="Text 4"/>
          <p:cNvSpPr/>
          <p:nvPr/>
        </p:nvSpPr>
        <p:spPr>
          <a:xfrm>
            <a:off x="1504117" y="2487930"/>
            <a:ext cx="5699760" cy="1069777"/>
          </a:xfrm>
          <a:prstGeom prst="rect">
            <a:avLst/>
          </a:prstGeom>
          <a:noFill/>
          <a:ln/>
        </p:spPr>
        <p:txBody>
          <a:bodyPr wrap="square" lIns="0" tIns="0" rIns="0" bIns="0" rtlCol="0" anchor="t"/>
          <a:lstStyle/>
          <a:p>
            <a:pPr marL="0" indent="0">
              <a:lnSpc>
                <a:spcPts val="2800"/>
              </a:lnSpc>
              <a:buNone/>
            </a:pPr>
            <a:r>
              <a:rPr lang="en-US" sz="1750" dirty="0">
                <a:solidFill>
                  <a:srgbClr val="404155"/>
                </a:solidFill>
                <a:latin typeface="Nobile" pitchFamily="34" charset="0"/>
                <a:ea typeface="Nobile" pitchFamily="34" charset="-122"/>
                <a:cs typeface="Nobile" pitchFamily="34" charset="-120"/>
              </a:rPr>
              <a:t>Establish clear, specific, and measurable objectives for each working group that align with UN-GGIM: Africa's vision.</a:t>
            </a:r>
            <a:endParaRPr lang="en-US" sz="1750" dirty="0"/>
          </a:p>
        </p:txBody>
      </p:sp>
      <p:sp>
        <p:nvSpPr>
          <p:cNvPr id="7" name="Shape 5"/>
          <p:cNvSpPr/>
          <p:nvPr/>
        </p:nvSpPr>
        <p:spPr>
          <a:xfrm>
            <a:off x="7426642" y="2005965"/>
            <a:ext cx="501372" cy="501372"/>
          </a:xfrm>
          <a:prstGeom prst="roundRect">
            <a:avLst>
              <a:gd name="adj" fmla="val 18670"/>
            </a:avLst>
          </a:prstGeom>
          <a:solidFill>
            <a:srgbClr val="D2D9F9"/>
          </a:solidFill>
          <a:ln w="7620">
            <a:solidFill>
              <a:srgbClr val="B8BFDF"/>
            </a:solidFill>
            <a:prstDash val="solid"/>
          </a:ln>
        </p:spPr>
        <p:txBody>
          <a:bodyPr/>
          <a:lstStyle/>
          <a:p>
            <a:endParaRPr lang="fr-FR"/>
          </a:p>
        </p:txBody>
      </p:sp>
      <p:sp>
        <p:nvSpPr>
          <p:cNvPr id="8" name="Text 6"/>
          <p:cNvSpPr/>
          <p:nvPr/>
        </p:nvSpPr>
        <p:spPr>
          <a:xfrm>
            <a:off x="7590115" y="2089428"/>
            <a:ext cx="174308" cy="334328"/>
          </a:xfrm>
          <a:prstGeom prst="rect">
            <a:avLst/>
          </a:prstGeom>
          <a:noFill/>
          <a:ln/>
        </p:spPr>
        <p:txBody>
          <a:bodyPr wrap="none" lIns="0" tIns="0" rIns="0" bIns="0" rtlCol="0" anchor="t"/>
          <a:lstStyle/>
          <a:p>
            <a:pPr marL="0" indent="0" algn="ctr">
              <a:lnSpc>
                <a:spcPts val="2600"/>
              </a:lnSpc>
              <a:buNone/>
            </a:pPr>
            <a:r>
              <a:rPr lang="en-US" sz="2600" dirty="0">
                <a:solidFill>
                  <a:srgbClr val="404155"/>
                </a:solidFill>
                <a:latin typeface="Corben" pitchFamily="34" charset="0"/>
                <a:ea typeface="Corben" pitchFamily="34" charset="-122"/>
                <a:cs typeface="Corben" pitchFamily="34" charset="-120"/>
              </a:rPr>
              <a:t>2</a:t>
            </a:r>
            <a:endParaRPr lang="en-US" sz="2600" dirty="0"/>
          </a:p>
        </p:txBody>
      </p:sp>
      <p:sp>
        <p:nvSpPr>
          <p:cNvPr id="9" name="Text 7"/>
          <p:cNvSpPr/>
          <p:nvPr/>
        </p:nvSpPr>
        <p:spPr>
          <a:xfrm>
            <a:off x="8150781" y="2005965"/>
            <a:ext cx="3256240" cy="348258"/>
          </a:xfrm>
          <a:prstGeom prst="rect">
            <a:avLst/>
          </a:prstGeom>
          <a:noFill/>
          <a:ln/>
        </p:spPr>
        <p:txBody>
          <a:bodyPr wrap="none" lIns="0" tIns="0" rIns="0" bIns="0" rtlCol="0" anchor="t"/>
          <a:lstStyle/>
          <a:p>
            <a:pPr marL="0" indent="0">
              <a:lnSpc>
                <a:spcPts val="2700"/>
              </a:lnSpc>
              <a:buNone/>
            </a:pPr>
            <a:r>
              <a:rPr lang="en-US" sz="2150" b="1" dirty="0">
                <a:solidFill>
                  <a:srgbClr val="404155"/>
                </a:solidFill>
                <a:latin typeface="Corben" pitchFamily="34" charset="0"/>
                <a:ea typeface="Corben" pitchFamily="34" charset="-122"/>
                <a:cs typeface="Corben" pitchFamily="34" charset="-120"/>
              </a:rPr>
              <a:t>Balanced Representation</a:t>
            </a:r>
            <a:endParaRPr lang="en-US" sz="2150" b="1" dirty="0"/>
          </a:p>
        </p:txBody>
      </p:sp>
      <p:sp>
        <p:nvSpPr>
          <p:cNvPr id="10" name="Text 8"/>
          <p:cNvSpPr/>
          <p:nvPr/>
        </p:nvSpPr>
        <p:spPr>
          <a:xfrm>
            <a:off x="8150781" y="2487930"/>
            <a:ext cx="5699760" cy="713184"/>
          </a:xfrm>
          <a:prstGeom prst="rect">
            <a:avLst/>
          </a:prstGeom>
          <a:noFill/>
          <a:ln/>
        </p:spPr>
        <p:txBody>
          <a:bodyPr wrap="square" lIns="0" tIns="0" rIns="0" bIns="0" rtlCol="0" anchor="t"/>
          <a:lstStyle/>
          <a:p>
            <a:pPr marL="0" indent="0">
              <a:lnSpc>
                <a:spcPts val="2800"/>
              </a:lnSpc>
              <a:buNone/>
            </a:pPr>
            <a:r>
              <a:rPr lang="en-US" sz="1750" dirty="0">
                <a:solidFill>
                  <a:srgbClr val="404155"/>
                </a:solidFill>
                <a:latin typeface="Nobile" pitchFamily="34" charset="0"/>
                <a:ea typeface="Nobile" pitchFamily="34" charset="-122"/>
                <a:cs typeface="Nobile" pitchFamily="34" charset="-120"/>
              </a:rPr>
              <a:t>Ensure balanced geographic representation and expertise in group composition.</a:t>
            </a:r>
            <a:endParaRPr lang="en-US" sz="1750" dirty="0"/>
          </a:p>
        </p:txBody>
      </p:sp>
      <p:sp>
        <p:nvSpPr>
          <p:cNvPr id="11" name="Shape 9"/>
          <p:cNvSpPr/>
          <p:nvPr/>
        </p:nvSpPr>
        <p:spPr>
          <a:xfrm>
            <a:off x="779978" y="4031099"/>
            <a:ext cx="501372" cy="501372"/>
          </a:xfrm>
          <a:prstGeom prst="roundRect">
            <a:avLst>
              <a:gd name="adj" fmla="val 18670"/>
            </a:avLst>
          </a:prstGeom>
          <a:solidFill>
            <a:srgbClr val="D2D9F9"/>
          </a:solidFill>
          <a:ln w="7620">
            <a:solidFill>
              <a:srgbClr val="B8BFDF"/>
            </a:solidFill>
            <a:prstDash val="solid"/>
          </a:ln>
        </p:spPr>
        <p:txBody>
          <a:bodyPr/>
          <a:lstStyle/>
          <a:p>
            <a:endParaRPr lang="fr-FR"/>
          </a:p>
        </p:txBody>
      </p:sp>
      <p:sp>
        <p:nvSpPr>
          <p:cNvPr id="12" name="Text 10"/>
          <p:cNvSpPr/>
          <p:nvPr/>
        </p:nvSpPr>
        <p:spPr>
          <a:xfrm>
            <a:off x="936784" y="4114562"/>
            <a:ext cx="187762" cy="334328"/>
          </a:xfrm>
          <a:prstGeom prst="rect">
            <a:avLst/>
          </a:prstGeom>
          <a:noFill/>
          <a:ln/>
        </p:spPr>
        <p:txBody>
          <a:bodyPr wrap="none" lIns="0" tIns="0" rIns="0" bIns="0" rtlCol="0" anchor="t"/>
          <a:lstStyle/>
          <a:p>
            <a:pPr marL="0" indent="0" algn="ctr">
              <a:lnSpc>
                <a:spcPts val="2600"/>
              </a:lnSpc>
              <a:buNone/>
            </a:pPr>
            <a:r>
              <a:rPr lang="en-US" sz="2600" dirty="0">
                <a:solidFill>
                  <a:srgbClr val="404155"/>
                </a:solidFill>
                <a:latin typeface="Corben" pitchFamily="34" charset="0"/>
                <a:ea typeface="Corben" pitchFamily="34" charset="-122"/>
                <a:cs typeface="Corben" pitchFamily="34" charset="-120"/>
              </a:rPr>
              <a:t>3</a:t>
            </a:r>
            <a:endParaRPr lang="en-US" sz="2600" dirty="0"/>
          </a:p>
        </p:txBody>
      </p:sp>
      <p:sp>
        <p:nvSpPr>
          <p:cNvPr id="13" name="Text 11"/>
          <p:cNvSpPr/>
          <p:nvPr/>
        </p:nvSpPr>
        <p:spPr>
          <a:xfrm>
            <a:off x="1504117" y="4031099"/>
            <a:ext cx="2933581" cy="348258"/>
          </a:xfrm>
          <a:prstGeom prst="rect">
            <a:avLst/>
          </a:prstGeom>
          <a:noFill/>
          <a:ln/>
        </p:spPr>
        <p:txBody>
          <a:bodyPr wrap="none" lIns="0" tIns="0" rIns="0" bIns="0" rtlCol="0" anchor="t"/>
          <a:lstStyle/>
          <a:p>
            <a:pPr marL="0" indent="0">
              <a:lnSpc>
                <a:spcPts val="2700"/>
              </a:lnSpc>
              <a:buNone/>
            </a:pPr>
            <a:r>
              <a:rPr lang="en-US" sz="2150" b="1" dirty="0">
                <a:solidFill>
                  <a:srgbClr val="404155"/>
                </a:solidFill>
                <a:latin typeface="Corben" pitchFamily="34" charset="0"/>
                <a:ea typeface="Corben" pitchFamily="34" charset="-122"/>
                <a:cs typeface="Corben" pitchFamily="34" charset="-120"/>
              </a:rPr>
              <a:t>Resource Mobilization</a:t>
            </a:r>
            <a:endParaRPr lang="en-US" sz="2150" b="1" dirty="0"/>
          </a:p>
        </p:txBody>
      </p:sp>
      <p:sp>
        <p:nvSpPr>
          <p:cNvPr id="14" name="Text 12"/>
          <p:cNvSpPr/>
          <p:nvPr/>
        </p:nvSpPr>
        <p:spPr>
          <a:xfrm>
            <a:off x="1504117" y="4513064"/>
            <a:ext cx="5699760" cy="713184"/>
          </a:xfrm>
          <a:prstGeom prst="rect">
            <a:avLst/>
          </a:prstGeom>
          <a:noFill/>
          <a:ln/>
        </p:spPr>
        <p:txBody>
          <a:bodyPr wrap="square" lIns="0" tIns="0" rIns="0" bIns="0" rtlCol="0" anchor="t"/>
          <a:lstStyle/>
          <a:p>
            <a:pPr marL="0" indent="0">
              <a:lnSpc>
                <a:spcPts val="2800"/>
              </a:lnSpc>
              <a:buNone/>
            </a:pPr>
            <a:r>
              <a:rPr lang="en-US" sz="1750" dirty="0">
                <a:solidFill>
                  <a:srgbClr val="404155"/>
                </a:solidFill>
                <a:latin typeface="Nobile" pitchFamily="34" charset="0"/>
                <a:ea typeface="Nobile" pitchFamily="34" charset="-122"/>
                <a:cs typeface="Nobile" pitchFamily="34" charset="-120"/>
              </a:rPr>
              <a:t>Develop financial appropriation mechanisms to secure necessary resources and funding.</a:t>
            </a:r>
            <a:endParaRPr lang="en-US" sz="1750" dirty="0"/>
          </a:p>
        </p:txBody>
      </p:sp>
      <p:sp>
        <p:nvSpPr>
          <p:cNvPr id="15" name="Shape 13"/>
          <p:cNvSpPr/>
          <p:nvPr/>
        </p:nvSpPr>
        <p:spPr>
          <a:xfrm>
            <a:off x="7426642" y="4031099"/>
            <a:ext cx="501372" cy="501372"/>
          </a:xfrm>
          <a:prstGeom prst="roundRect">
            <a:avLst>
              <a:gd name="adj" fmla="val 18670"/>
            </a:avLst>
          </a:prstGeom>
          <a:solidFill>
            <a:srgbClr val="D2D9F9"/>
          </a:solidFill>
          <a:ln w="7620">
            <a:solidFill>
              <a:srgbClr val="B8BFDF"/>
            </a:solidFill>
            <a:prstDash val="solid"/>
          </a:ln>
        </p:spPr>
        <p:txBody>
          <a:bodyPr/>
          <a:lstStyle/>
          <a:p>
            <a:endParaRPr lang="fr-FR"/>
          </a:p>
        </p:txBody>
      </p:sp>
      <p:sp>
        <p:nvSpPr>
          <p:cNvPr id="16" name="Text 14"/>
          <p:cNvSpPr/>
          <p:nvPr/>
        </p:nvSpPr>
        <p:spPr>
          <a:xfrm>
            <a:off x="7592378" y="4114562"/>
            <a:ext cx="169902" cy="334328"/>
          </a:xfrm>
          <a:prstGeom prst="rect">
            <a:avLst/>
          </a:prstGeom>
          <a:noFill/>
          <a:ln/>
        </p:spPr>
        <p:txBody>
          <a:bodyPr wrap="none" lIns="0" tIns="0" rIns="0" bIns="0" rtlCol="0" anchor="t"/>
          <a:lstStyle/>
          <a:p>
            <a:pPr marL="0" indent="0" algn="ctr">
              <a:lnSpc>
                <a:spcPts val="2600"/>
              </a:lnSpc>
              <a:buNone/>
            </a:pPr>
            <a:r>
              <a:rPr lang="en-US" sz="2600" dirty="0">
                <a:solidFill>
                  <a:srgbClr val="404155"/>
                </a:solidFill>
                <a:latin typeface="Corben" pitchFamily="34" charset="0"/>
                <a:ea typeface="Corben" pitchFamily="34" charset="-122"/>
                <a:cs typeface="Corben" pitchFamily="34" charset="-120"/>
              </a:rPr>
              <a:t>4</a:t>
            </a:r>
            <a:endParaRPr lang="en-US" sz="2600" dirty="0"/>
          </a:p>
        </p:txBody>
      </p:sp>
      <p:sp>
        <p:nvSpPr>
          <p:cNvPr id="17" name="Text 15"/>
          <p:cNvSpPr/>
          <p:nvPr/>
        </p:nvSpPr>
        <p:spPr>
          <a:xfrm>
            <a:off x="8150781" y="4031099"/>
            <a:ext cx="3248978" cy="348258"/>
          </a:xfrm>
          <a:prstGeom prst="rect">
            <a:avLst/>
          </a:prstGeom>
          <a:noFill/>
          <a:ln/>
        </p:spPr>
        <p:txBody>
          <a:bodyPr wrap="none" lIns="0" tIns="0" rIns="0" bIns="0" rtlCol="0" anchor="t"/>
          <a:lstStyle/>
          <a:p>
            <a:pPr marL="0" indent="0">
              <a:lnSpc>
                <a:spcPts val="2700"/>
              </a:lnSpc>
              <a:buNone/>
            </a:pPr>
            <a:r>
              <a:rPr lang="en-US" sz="2150" b="1" dirty="0">
                <a:solidFill>
                  <a:srgbClr val="404155"/>
                </a:solidFill>
                <a:latin typeface="Corben" pitchFamily="34" charset="0"/>
                <a:ea typeface="Corben" pitchFamily="34" charset="-122"/>
                <a:cs typeface="Corben" pitchFamily="34" charset="-120"/>
              </a:rPr>
              <a:t>Performance Monitoring</a:t>
            </a:r>
            <a:endParaRPr lang="en-US" sz="2150" b="1" dirty="0"/>
          </a:p>
        </p:txBody>
      </p:sp>
      <p:sp>
        <p:nvSpPr>
          <p:cNvPr id="18" name="Text 16"/>
          <p:cNvSpPr/>
          <p:nvPr/>
        </p:nvSpPr>
        <p:spPr>
          <a:xfrm>
            <a:off x="8150781" y="4513064"/>
            <a:ext cx="5699760" cy="713184"/>
          </a:xfrm>
          <a:prstGeom prst="rect">
            <a:avLst/>
          </a:prstGeom>
          <a:noFill/>
          <a:ln/>
        </p:spPr>
        <p:txBody>
          <a:bodyPr wrap="square" lIns="0" tIns="0" rIns="0" bIns="0" rtlCol="0" anchor="t"/>
          <a:lstStyle/>
          <a:p>
            <a:pPr marL="0" indent="0">
              <a:lnSpc>
                <a:spcPts val="2800"/>
              </a:lnSpc>
              <a:buNone/>
            </a:pPr>
            <a:r>
              <a:rPr lang="en-US" sz="1750" dirty="0">
                <a:solidFill>
                  <a:srgbClr val="404155"/>
                </a:solidFill>
                <a:latin typeface="Nobile" pitchFamily="34" charset="0"/>
                <a:ea typeface="Nobile" pitchFamily="34" charset="-122"/>
                <a:cs typeface="Nobile" pitchFamily="34" charset="-120"/>
              </a:rPr>
              <a:t>Implement measurable performance indicators and periodic evaluations to assess progress and impact.</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15697" y="1191458"/>
            <a:ext cx="12606695" cy="728305"/>
          </a:xfrm>
          <a:prstGeom prst="rect">
            <a:avLst/>
          </a:prstGeom>
          <a:noFill/>
          <a:ln/>
        </p:spPr>
        <p:txBody>
          <a:bodyPr wrap="none" lIns="0" tIns="0" rIns="0" bIns="0" rtlCol="0" anchor="t"/>
          <a:lstStyle/>
          <a:p>
            <a:pPr marL="0" indent="0">
              <a:lnSpc>
                <a:spcPts val="5700"/>
              </a:lnSpc>
              <a:buNone/>
            </a:pPr>
            <a:r>
              <a:rPr lang="en-US" sz="4550" dirty="0">
                <a:solidFill>
                  <a:srgbClr val="1B1B27"/>
                </a:solidFill>
                <a:latin typeface="Corben" pitchFamily="34" charset="0"/>
                <a:ea typeface="Corben" pitchFamily="34" charset="-122"/>
                <a:cs typeface="Corben" pitchFamily="34" charset="-120"/>
              </a:rPr>
              <a:t>Role of Private Sector and Academic Networks</a:t>
            </a:r>
            <a:endParaRPr lang="en-US" sz="4550" dirty="0"/>
          </a:p>
        </p:txBody>
      </p:sp>
      <p:sp>
        <p:nvSpPr>
          <p:cNvPr id="3" name="Text 1"/>
          <p:cNvSpPr/>
          <p:nvPr/>
        </p:nvSpPr>
        <p:spPr>
          <a:xfrm>
            <a:off x="815697" y="2502337"/>
            <a:ext cx="3894534" cy="364093"/>
          </a:xfrm>
          <a:prstGeom prst="rect">
            <a:avLst/>
          </a:prstGeom>
          <a:noFill/>
          <a:ln/>
        </p:spPr>
        <p:txBody>
          <a:bodyPr wrap="none" lIns="0" tIns="0" rIns="0" bIns="0" rtlCol="0" anchor="t"/>
          <a:lstStyle/>
          <a:p>
            <a:pPr marL="0" indent="0">
              <a:lnSpc>
                <a:spcPts val="2850"/>
              </a:lnSpc>
              <a:buNone/>
            </a:pPr>
            <a:r>
              <a:rPr lang="en-US" sz="2250" b="1" dirty="0">
                <a:solidFill>
                  <a:srgbClr val="1B1B27"/>
                </a:solidFill>
                <a:latin typeface="Corben" pitchFamily="34" charset="0"/>
                <a:ea typeface="Corben" pitchFamily="34" charset="-122"/>
                <a:cs typeface="Corben" pitchFamily="34" charset="-120"/>
              </a:rPr>
              <a:t>Private Sector Contributions</a:t>
            </a:r>
            <a:endParaRPr lang="en-US" sz="2250" b="1" dirty="0"/>
          </a:p>
        </p:txBody>
      </p:sp>
      <p:sp>
        <p:nvSpPr>
          <p:cNvPr id="4" name="Text 2"/>
          <p:cNvSpPr/>
          <p:nvPr/>
        </p:nvSpPr>
        <p:spPr>
          <a:xfrm>
            <a:off x="815697" y="3099435"/>
            <a:ext cx="3953351" cy="858203"/>
          </a:xfrm>
          <a:prstGeom prst="rect">
            <a:avLst/>
          </a:prstGeom>
          <a:noFill/>
          <a:ln/>
        </p:spPr>
        <p:txBody>
          <a:bodyPr wrap="square" lIns="0" tIns="0" rIns="0" bIns="0" rtlCol="0" anchor="t"/>
          <a:lstStyle/>
          <a:p>
            <a:pPr marL="0" indent="0">
              <a:lnSpc>
                <a:spcPts val="2900"/>
              </a:lnSpc>
              <a:buNone/>
            </a:pPr>
            <a:r>
              <a:rPr lang="en-US" sz="1800" dirty="0">
                <a:solidFill>
                  <a:srgbClr val="404155"/>
                </a:solidFill>
                <a:latin typeface="Nobile" pitchFamily="34" charset="0"/>
                <a:ea typeface="Nobile" pitchFamily="34" charset="-122"/>
                <a:cs typeface="Nobile" pitchFamily="34" charset="-120"/>
              </a:rPr>
              <a:t>Technical expertise, training, innovation, and funding support.</a:t>
            </a:r>
            <a:endParaRPr lang="en-US" sz="1800" dirty="0"/>
          </a:p>
        </p:txBody>
      </p:sp>
      <p:sp>
        <p:nvSpPr>
          <p:cNvPr id="5" name="Text 3"/>
          <p:cNvSpPr/>
          <p:nvPr/>
        </p:nvSpPr>
        <p:spPr>
          <a:xfrm>
            <a:off x="5345311" y="2502337"/>
            <a:ext cx="3953351" cy="728186"/>
          </a:xfrm>
          <a:prstGeom prst="rect">
            <a:avLst/>
          </a:prstGeom>
          <a:noFill/>
          <a:ln/>
        </p:spPr>
        <p:txBody>
          <a:bodyPr wrap="square" lIns="0" tIns="0" rIns="0" bIns="0" rtlCol="0" anchor="t"/>
          <a:lstStyle/>
          <a:p>
            <a:pPr marL="0" indent="0">
              <a:lnSpc>
                <a:spcPts val="2850"/>
              </a:lnSpc>
              <a:buNone/>
            </a:pPr>
            <a:r>
              <a:rPr lang="en-US" sz="2250" b="1" dirty="0">
                <a:solidFill>
                  <a:srgbClr val="1B1B27"/>
                </a:solidFill>
                <a:latin typeface="Corben" pitchFamily="34" charset="0"/>
                <a:ea typeface="Corben" pitchFamily="34" charset="-122"/>
                <a:cs typeface="Corben" pitchFamily="34" charset="-120"/>
              </a:rPr>
              <a:t>Academic Network Involvement</a:t>
            </a:r>
            <a:endParaRPr lang="en-US" sz="2250" b="1" dirty="0"/>
          </a:p>
        </p:txBody>
      </p:sp>
      <p:sp>
        <p:nvSpPr>
          <p:cNvPr id="6" name="Text 4"/>
          <p:cNvSpPr/>
          <p:nvPr/>
        </p:nvSpPr>
        <p:spPr>
          <a:xfrm>
            <a:off x="5345311" y="3463528"/>
            <a:ext cx="3953351" cy="1535550"/>
          </a:xfrm>
          <a:prstGeom prst="rect">
            <a:avLst/>
          </a:prstGeom>
          <a:noFill/>
          <a:ln/>
        </p:spPr>
        <p:txBody>
          <a:bodyPr wrap="square" lIns="0" tIns="0" rIns="0" bIns="0" rtlCol="0" anchor="t"/>
          <a:lstStyle/>
          <a:p>
            <a:pPr marL="0" indent="0">
              <a:lnSpc>
                <a:spcPts val="2900"/>
              </a:lnSpc>
              <a:buNone/>
            </a:pPr>
            <a:r>
              <a:rPr lang="en-US" sz="1800" dirty="0">
                <a:solidFill>
                  <a:srgbClr val="404155"/>
                </a:solidFill>
                <a:latin typeface="Nobile" pitchFamily="34" charset="0"/>
                <a:ea typeface="Nobile" pitchFamily="34" charset="-122"/>
                <a:cs typeface="Nobile" pitchFamily="34" charset="-120"/>
              </a:rPr>
              <a:t>Degree courses, skills development programs, </a:t>
            </a:r>
            <a:r>
              <a:rPr lang="en-US" dirty="0">
                <a:solidFill>
                  <a:srgbClr val="404155"/>
                </a:solidFill>
                <a:latin typeface="Nobile" pitchFamily="34" charset="0"/>
                <a:ea typeface="Nobile" pitchFamily="34" charset="-122"/>
                <a:cs typeface="Nobile" pitchFamily="34" charset="-120"/>
              </a:rPr>
              <a:t>research support, </a:t>
            </a:r>
            <a:r>
              <a:rPr lang="en-US" sz="1800" dirty="0">
                <a:solidFill>
                  <a:srgbClr val="404155"/>
                </a:solidFill>
                <a:latin typeface="Nobile" pitchFamily="34" charset="0"/>
                <a:ea typeface="Nobile" pitchFamily="34" charset="-122"/>
                <a:cs typeface="Nobile" pitchFamily="34" charset="-120"/>
              </a:rPr>
              <a:t>and building expertise in geospatial science.</a:t>
            </a:r>
            <a:endParaRPr lang="en-US" sz="1800" dirty="0"/>
          </a:p>
        </p:txBody>
      </p:sp>
      <p:sp>
        <p:nvSpPr>
          <p:cNvPr id="7" name="Text 5"/>
          <p:cNvSpPr/>
          <p:nvPr/>
        </p:nvSpPr>
        <p:spPr>
          <a:xfrm>
            <a:off x="9874925" y="2502337"/>
            <a:ext cx="3287911" cy="364093"/>
          </a:xfrm>
          <a:prstGeom prst="rect">
            <a:avLst/>
          </a:prstGeom>
          <a:noFill/>
          <a:ln/>
        </p:spPr>
        <p:txBody>
          <a:bodyPr wrap="none" lIns="0" tIns="0" rIns="0" bIns="0" rtlCol="0" anchor="t"/>
          <a:lstStyle/>
          <a:p>
            <a:pPr marL="0" indent="0">
              <a:lnSpc>
                <a:spcPts val="2850"/>
              </a:lnSpc>
              <a:buNone/>
            </a:pPr>
            <a:r>
              <a:rPr lang="en-US" sz="2250" b="1" dirty="0">
                <a:solidFill>
                  <a:srgbClr val="1B1B27"/>
                </a:solidFill>
                <a:latin typeface="Corben" pitchFamily="34" charset="0"/>
                <a:ea typeface="Corben" pitchFamily="34" charset="-122"/>
                <a:cs typeface="Corben" pitchFamily="34" charset="-120"/>
              </a:rPr>
              <a:t>Collaboration Strategies</a:t>
            </a:r>
            <a:endParaRPr lang="en-US" sz="2250" b="1" dirty="0"/>
          </a:p>
        </p:txBody>
      </p:sp>
      <p:sp>
        <p:nvSpPr>
          <p:cNvPr id="8" name="Text 6"/>
          <p:cNvSpPr/>
          <p:nvPr/>
        </p:nvSpPr>
        <p:spPr>
          <a:xfrm>
            <a:off x="9874925" y="3099435"/>
            <a:ext cx="3953351" cy="1172528"/>
          </a:xfrm>
          <a:prstGeom prst="rect">
            <a:avLst/>
          </a:prstGeom>
          <a:noFill/>
          <a:ln/>
        </p:spPr>
        <p:txBody>
          <a:bodyPr wrap="square" lIns="0" tIns="0" rIns="0" bIns="0" rtlCol="0" anchor="t"/>
          <a:lstStyle/>
          <a:p>
            <a:pPr marL="0" indent="0">
              <a:lnSpc>
                <a:spcPts val="2900"/>
              </a:lnSpc>
              <a:buNone/>
            </a:pPr>
            <a:r>
              <a:rPr lang="en-US" dirty="0">
                <a:solidFill>
                  <a:srgbClr val="404155"/>
                </a:solidFill>
                <a:latin typeface="Nobile" pitchFamily="34" charset="0"/>
                <a:ea typeface="Nobile" pitchFamily="34" charset="-122"/>
                <a:cs typeface="Nobile" pitchFamily="34" charset="-120"/>
              </a:rPr>
              <a:t>Developing </a:t>
            </a:r>
            <a:r>
              <a:rPr lang="en-US" sz="1800" dirty="0">
                <a:solidFill>
                  <a:srgbClr val="404155"/>
                </a:solidFill>
                <a:latin typeface="Nobile" pitchFamily="34" charset="0"/>
                <a:ea typeface="Nobile" pitchFamily="34" charset="-122"/>
                <a:cs typeface="Nobile" pitchFamily="34" charset="-120"/>
              </a:rPr>
              <a:t>strategies for partnering with private sector and academic networks.</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87480" y="978813"/>
            <a:ext cx="3910608" cy="703183"/>
          </a:xfrm>
          <a:prstGeom prst="rect">
            <a:avLst/>
          </a:prstGeom>
          <a:noFill/>
          <a:ln/>
        </p:spPr>
        <p:txBody>
          <a:bodyPr wrap="none" lIns="0" tIns="0" rIns="0" bIns="0" rtlCol="0" anchor="t"/>
          <a:lstStyle/>
          <a:p>
            <a:pPr marL="0" indent="0">
              <a:lnSpc>
                <a:spcPts val="5500"/>
              </a:lnSpc>
              <a:buNone/>
            </a:pPr>
            <a:r>
              <a:rPr lang="en-US" sz="4400" dirty="0">
                <a:solidFill>
                  <a:srgbClr val="1B1B27"/>
                </a:solidFill>
                <a:latin typeface="Corben" pitchFamily="34" charset="0"/>
                <a:ea typeface="Corben" pitchFamily="34" charset="-122"/>
                <a:cs typeface="Corben" pitchFamily="34" charset="-120"/>
              </a:rPr>
              <a:t>Way Forward</a:t>
            </a:r>
            <a:endParaRPr lang="en-US" sz="4400" dirty="0"/>
          </a:p>
        </p:txBody>
      </p:sp>
      <p:pic>
        <p:nvPicPr>
          <p:cNvPr id="3" name="Image 0" descr="preencoded.png"/>
          <p:cNvPicPr>
            <a:picLocks noChangeAspect="1"/>
          </p:cNvPicPr>
          <p:nvPr/>
        </p:nvPicPr>
        <p:blipFill>
          <a:blip r:embed="rId3"/>
          <a:stretch>
            <a:fillRect/>
          </a:stretch>
        </p:blipFill>
        <p:spPr>
          <a:xfrm>
            <a:off x="787479" y="2131933"/>
            <a:ext cx="562451" cy="562451"/>
          </a:xfrm>
          <a:prstGeom prst="rect">
            <a:avLst/>
          </a:prstGeom>
        </p:spPr>
      </p:pic>
      <p:sp>
        <p:nvSpPr>
          <p:cNvPr id="4" name="Text 1"/>
          <p:cNvSpPr/>
          <p:nvPr/>
        </p:nvSpPr>
        <p:spPr>
          <a:xfrm>
            <a:off x="787479" y="2919293"/>
            <a:ext cx="3010733" cy="702945"/>
          </a:xfrm>
          <a:prstGeom prst="rect">
            <a:avLst/>
          </a:prstGeom>
          <a:noFill/>
          <a:ln/>
        </p:spPr>
        <p:txBody>
          <a:bodyPr wrap="square" lIns="0" tIns="0" rIns="0" bIns="0" rtlCol="0" anchor="t"/>
          <a:lstStyle/>
          <a:p>
            <a:pPr marL="0" indent="0" algn="l">
              <a:lnSpc>
                <a:spcPts val="2750"/>
              </a:lnSpc>
              <a:buNone/>
            </a:pPr>
            <a:r>
              <a:rPr lang="en-US" sz="2200" b="1" dirty="0">
                <a:solidFill>
                  <a:srgbClr val="404155"/>
                </a:solidFill>
                <a:latin typeface="Corben" pitchFamily="34" charset="0"/>
                <a:ea typeface="Corben" pitchFamily="34" charset="-122"/>
                <a:cs typeface="Corben" pitchFamily="34" charset="-120"/>
              </a:rPr>
              <a:t>Implement Recommendations</a:t>
            </a:r>
            <a:endParaRPr lang="en-US" sz="2200" b="1" dirty="0"/>
          </a:p>
        </p:txBody>
      </p:sp>
      <p:sp>
        <p:nvSpPr>
          <p:cNvPr id="5" name="Text 2"/>
          <p:cNvSpPr/>
          <p:nvPr/>
        </p:nvSpPr>
        <p:spPr>
          <a:xfrm>
            <a:off x="787479" y="3757136"/>
            <a:ext cx="3010733" cy="1080135"/>
          </a:xfrm>
          <a:prstGeom prst="rect">
            <a:avLst/>
          </a:prstGeom>
          <a:noFill/>
          <a:ln/>
        </p:spPr>
        <p:txBody>
          <a:bodyPr wrap="squar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rPr>
              <a:t>Put into action the proposed changes to revitalize working groups.</a:t>
            </a:r>
            <a:endParaRPr lang="en-US" sz="1750" dirty="0"/>
          </a:p>
        </p:txBody>
      </p:sp>
      <p:pic>
        <p:nvPicPr>
          <p:cNvPr id="6" name="Image 1" descr="preencoded.png"/>
          <p:cNvPicPr>
            <a:picLocks noChangeAspect="1"/>
          </p:cNvPicPr>
          <p:nvPr/>
        </p:nvPicPr>
        <p:blipFill>
          <a:blip r:embed="rId4"/>
          <a:stretch>
            <a:fillRect/>
          </a:stretch>
        </p:blipFill>
        <p:spPr>
          <a:xfrm>
            <a:off x="4135636" y="2131933"/>
            <a:ext cx="562451" cy="562451"/>
          </a:xfrm>
          <a:prstGeom prst="rect">
            <a:avLst/>
          </a:prstGeom>
        </p:spPr>
      </p:pic>
      <p:sp>
        <p:nvSpPr>
          <p:cNvPr id="7" name="Text 3"/>
          <p:cNvSpPr/>
          <p:nvPr/>
        </p:nvSpPr>
        <p:spPr>
          <a:xfrm>
            <a:off x="4135636" y="2919293"/>
            <a:ext cx="3010853" cy="702945"/>
          </a:xfrm>
          <a:prstGeom prst="rect">
            <a:avLst/>
          </a:prstGeom>
          <a:noFill/>
          <a:ln/>
        </p:spPr>
        <p:txBody>
          <a:bodyPr wrap="square" lIns="0" tIns="0" rIns="0" bIns="0" rtlCol="0" anchor="t"/>
          <a:lstStyle/>
          <a:p>
            <a:pPr marL="0" indent="0" algn="l">
              <a:lnSpc>
                <a:spcPts val="2750"/>
              </a:lnSpc>
              <a:buNone/>
            </a:pPr>
            <a:r>
              <a:rPr lang="en-US" sz="2200" b="1" dirty="0">
                <a:solidFill>
                  <a:srgbClr val="404155"/>
                </a:solidFill>
                <a:latin typeface="Corben" pitchFamily="34" charset="0"/>
                <a:ea typeface="Corben" pitchFamily="34" charset="-122"/>
                <a:cs typeface="Corben" pitchFamily="34" charset="-120"/>
              </a:rPr>
              <a:t>Strengthen Partnerships</a:t>
            </a:r>
            <a:endParaRPr lang="en-US" sz="2200" b="1" dirty="0"/>
          </a:p>
        </p:txBody>
      </p:sp>
      <p:sp>
        <p:nvSpPr>
          <p:cNvPr id="8" name="Text 4"/>
          <p:cNvSpPr/>
          <p:nvPr/>
        </p:nvSpPr>
        <p:spPr>
          <a:xfrm>
            <a:off x="4135636" y="3757136"/>
            <a:ext cx="3010853" cy="1080135"/>
          </a:xfrm>
          <a:prstGeom prst="rect">
            <a:avLst/>
          </a:prstGeom>
          <a:noFill/>
          <a:ln/>
        </p:spPr>
        <p:txBody>
          <a:bodyPr wrap="squar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rPr>
              <a:t>Foster collaborations with private sector and academic institutions.</a:t>
            </a:r>
            <a:endParaRPr lang="en-US" sz="1750" dirty="0"/>
          </a:p>
        </p:txBody>
      </p:sp>
      <p:pic>
        <p:nvPicPr>
          <p:cNvPr id="9" name="Image 2" descr="preencoded.png"/>
          <p:cNvPicPr>
            <a:picLocks noChangeAspect="1"/>
          </p:cNvPicPr>
          <p:nvPr/>
        </p:nvPicPr>
        <p:blipFill>
          <a:blip r:embed="rId5"/>
          <a:stretch>
            <a:fillRect/>
          </a:stretch>
        </p:blipFill>
        <p:spPr>
          <a:xfrm>
            <a:off x="7483912" y="2131933"/>
            <a:ext cx="562451" cy="562451"/>
          </a:xfrm>
          <a:prstGeom prst="rect">
            <a:avLst/>
          </a:prstGeom>
        </p:spPr>
      </p:pic>
      <p:sp>
        <p:nvSpPr>
          <p:cNvPr id="10" name="Text 5"/>
          <p:cNvSpPr/>
          <p:nvPr/>
        </p:nvSpPr>
        <p:spPr>
          <a:xfrm>
            <a:off x="7483912" y="2919293"/>
            <a:ext cx="2812613" cy="351472"/>
          </a:xfrm>
          <a:prstGeom prst="rect">
            <a:avLst/>
          </a:prstGeom>
          <a:noFill/>
          <a:ln/>
        </p:spPr>
        <p:txBody>
          <a:bodyPr wrap="none" lIns="0" tIns="0" rIns="0" bIns="0" rtlCol="0" anchor="t"/>
          <a:lstStyle/>
          <a:p>
            <a:pPr marL="0" indent="0" algn="l">
              <a:lnSpc>
                <a:spcPts val="2750"/>
              </a:lnSpc>
              <a:buNone/>
            </a:pPr>
            <a:r>
              <a:rPr lang="en-US" sz="2200" b="1" dirty="0">
                <a:solidFill>
                  <a:srgbClr val="404155"/>
                </a:solidFill>
                <a:latin typeface="Corben" pitchFamily="34" charset="0"/>
                <a:ea typeface="Corben" pitchFamily="34" charset="-122"/>
                <a:cs typeface="Corben" pitchFamily="34" charset="-120"/>
              </a:rPr>
              <a:t>Monitor Progress</a:t>
            </a:r>
            <a:endParaRPr lang="en-US" sz="2200" b="1" dirty="0"/>
          </a:p>
        </p:txBody>
      </p:sp>
      <p:sp>
        <p:nvSpPr>
          <p:cNvPr id="11" name="Text 6"/>
          <p:cNvSpPr/>
          <p:nvPr/>
        </p:nvSpPr>
        <p:spPr>
          <a:xfrm>
            <a:off x="7483912" y="3405664"/>
            <a:ext cx="3010733" cy="1080135"/>
          </a:xfrm>
          <a:prstGeom prst="rect">
            <a:avLst/>
          </a:prstGeom>
          <a:noFill/>
          <a:ln/>
        </p:spPr>
        <p:txBody>
          <a:bodyPr wrap="squar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rPr>
              <a:t>Regularly assess the impact and effectiveness of the new structure.</a:t>
            </a:r>
            <a:endParaRPr lang="en-US" sz="1750" dirty="0"/>
          </a:p>
        </p:txBody>
      </p:sp>
      <p:pic>
        <p:nvPicPr>
          <p:cNvPr id="12" name="Image 3" descr="preencoded.png"/>
          <p:cNvPicPr>
            <a:picLocks noChangeAspect="1"/>
          </p:cNvPicPr>
          <p:nvPr/>
        </p:nvPicPr>
        <p:blipFill>
          <a:blip r:embed="rId6"/>
          <a:stretch>
            <a:fillRect/>
          </a:stretch>
        </p:blipFill>
        <p:spPr>
          <a:xfrm>
            <a:off x="10832068" y="2131933"/>
            <a:ext cx="562451" cy="562451"/>
          </a:xfrm>
          <a:prstGeom prst="rect">
            <a:avLst/>
          </a:prstGeom>
        </p:spPr>
      </p:pic>
      <p:sp>
        <p:nvSpPr>
          <p:cNvPr id="13" name="Text 7"/>
          <p:cNvSpPr/>
          <p:nvPr/>
        </p:nvSpPr>
        <p:spPr>
          <a:xfrm>
            <a:off x="10832068" y="2919293"/>
            <a:ext cx="2812613" cy="351472"/>
          </a:xfrm>
          <a:prstGeom prst="rect">
            <a:avLst/>
          </a:prstGeom>
          <a:noFill/>
          <a:ln/>
        </p:spPr>
        <p:txBody>
          <a:bodyPr wrap="none" lIns="0" tIns="0" rIns="0" bIns="0" rtlCol="0" anchor="t"/>
          <a:lstStyle/>
          <a:p>
            <a:pPr marL="0" indent="0" algn="l">
              <a:lnSpc>
                <a:spcPts val="2750"/>
              </a:lnSpc>
              <a:buNone/>
            </a:pPr>
            <a:r>
              <a:rPr lang="en-US" sz="2200" b="1" dirty="0">
                <a:solidFill>
                  <a:srgbClr val="404155"/>
                </a:solidFill>
                <a:latin typeface="Corben" pitchFamily="34" charset="0"/>
                <a:ea typeface="Corben" pitchFamily="34" charset="-122"/>
                <a:cs typeface="Corben" pitchFamily="34" charset="-120"/>
              </a:rPr>
              <a:t>Align with SDGs</a:t>
            </a:r>
            <a:endParaRPr lang="en-US" sz="2200" b="1" dirty="0"/>
          </a:p>
        </p:txBody>
      </p:sp>
      <p:sp>
        <p:nvSpPr>
          <p:cNvPr id="14" name="Text 8"/>
          <p:cNvSpPr/>
          <p:nvPr/>
        </p:nvSpPr>
        <p:spPr>
          <a:xfrm>
            <a:off x="10832068" y="3405664"/>
            <a:ext cx="3010853" cy="1080135"/>
          </a:xfrm>
          <a:prstGeom prst="rect">
            <a:avLst/>
          </a:prstGeom>
          <a:noFill/>
          <a:ln/>
        </p:spPr>
        <p:txBody>
          <a:bodyPr wrap="squar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rPr>
              <a:t>Ensure activities support sustainable development goals in Africa.</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TotalTime>
  <Words>489</Words>
  <Application>Microsoft Office PowerPoint</Application>
  <PresentationFormat>Personnalisé</PresentationFormat>
  <Paragraphs>78</Paragraphs>
  <Slides>8</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Nobile Medium</vt:lpstr>
      <vt:lpstr>Corben</vt:lpstr>
      <vt:lpstr>Nobile Bold</vt:lpstr>
      <vt:lpstr>Arial</vt:lpstr>
      <vt:lpstr>Nobile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Oumar H. Ka</cp:lastModifiedBy>
  <cp:revision>8</cp:revision>
  <dcterms:created xsi:type="dcterms:W3CDTF">2024-10-29T19:03:32Z</dcterms:created>
  <dcterms:modified xsi:type="dcterms:W3CDTF">2024-10-30T08:24:36Z</dcterms:modified>
</cp:coreProperties>
</file>