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18"/>
  </p:notesMasterIdLst>
  <p:sldIdLst>
    <p:sldId id="257" r:id="rId3"/>
    <p:sldId id="307" r:id="rId4"/>
    <p:sldId id="312" r:id="rId5"/>
    <p:sldId id="512" r:id="rId6"/>
    <p:sldId id="287" r:id="rId7"/>
    <p:sldId id="262" r:id="rId8"/>
    <p:sldId id="292" r:id="rId9"/>
    <p:sldId id="260" r:id="rId10"/>
    <p:sldId id="261" r:id="rId11"/>
    <p:sldId id="484" r:id="rId12"/>
    <p:sldId id="506" r:id="rId13"/>
    <p:sldId id="540" r:id="rId14"/>
    <p:sldId id="541" r:id="rId15"/>
    <p:sldId id="298"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6229"/>
  </p:normalViewPr>
  <p:slideViewPr>
    <p:cSldViewPr snapToGrid="0">
      <p:cViewPr varScale="1">
        <p:scale>
          <a:sx n="66" d="100"/>
          <a:sy n="66" d="100"/>
        </p:scale>
        <p:origin x="5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image" Target="../media/image45.png"/><Relationship Id="rId4" Type="http://schemas.openxmlformats.org/officeDocument/2006/relationships/image" Target="../media/image4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image" Target="../media/image45.png"/><Relationship Id="rId4"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78127-29AD-49EE-9E21-0AD036142668}" type="doc">
      <dgm:prSet loTypeId="urn:microsoft.com/office/officeart/2008/layout/PictureStrips" loCatId="list" qsTypeId="urn:microsoft.com/office/officeart/2005/8/quickstyle/simple1" qsCatId="simple" csTypeId="urn:microsoft.com/office/officeart/2005/8/colors/accent0_1" csCatId="mainScheme" phldr="1"/>
      <dgm:spPr/>
      <dgm:t>
        <a:bodyPr/>
        <a:lstStyle/>
        <a:p>
          <a:endParaRPr lang="en-US"/>
        </a:p>
      </dgm:t>
    </dgm:pt>
    <dgm:pt modelId="{035C78FD-326F-4E13-B9C6-537EAE999045}">
      <dgm:prSet phldrT="[Text]" custT="1"/>
      <dgm:spPr>
        <a:solidFill>
          <a:schemeClr val="tx2">
            <a:lumMod val="50000"/>
            <a:alpha val="40000"/>
          </a:schemeClr>
        </a:solidFill>
      </dgm:spPr>
      <dgm:t>
        <a:bodyPr/>
        <a:lstStyle/>
        <a:p>
          <a:r>
            <a:rPr lang="en-US" sz="2000" b="1" dirty="0">
              <a:solidFill>
                <a:schemeClr val="tx1"/>
              </a:solidFill>
            </a:rPr>
            <a:t>POOLED PROCUREMENT</a:t>
          </a:r>
        </a:p>
      </dgm:t>
    </dgm:pt>
    <dgm:pt modelId="{174B8C99-17F5-41B3-8A57-72EF891962D2}" type="parTrans" cxnId="{F7AFA52E-73C9-4DD6-838C-EAF2FBC18259}">
      <dgm:prSet/>
      <dgm:spPr/>
      <dgm:t>
        <a:bodyPr/>
        <a:lstStyle/>
        <a:p>
          <a:endParaRPr lang="en-US" sz="2400" b="1"/>
        </a:p>
      </dgm:t>
    </dgm:pt>
    <dgm:pt modelId="{06E994B8-8BE9-4F68-896D-A8DBA12664EF}" type="sibTrans" cxnId="{F7AFA52E-73C9-4DD6-838C-EAF2FBC18259}">
      <dgm:prSet/>
      <dgm:spPr/>
      <dgm:t>
        <a:bodyPr/>
        <a:lstStyle/>
        <a:p>
          <a:endParaRPr lang="en-US" sz="2400" b="1"/>
        </a:p>
      </dgm:t>
    </dgm:pt>
    <dgm:pt modelId="{388DAEE9-3E8F-4B84-844E-72F27E1C1B9D}">
      <dgm:prSet phldrT="[Text]" custT="1"/>
      <dgm:spPr>
        <a:solidFill>
          <a:schemeClr val="accent4">
            <a:lumMod val="40000"/>
            <a:lumOff val="60000"/>
            <a:alpha val="40000"/>
          </a:schemeClr>
        </a:solidFill>
      </dgm:spPr>
      <dgm:t>
        <a:bodyPr/>
        <a:lstStyle/>
        <a:p>
          <a:r>
            <a:rPr lang="en-US" sz="2000" b="1" dirty="0"/>
            <a:t>LOCAL PRODUCTION</a:t>
          </a:r>
        </a:p>
      </dgm:t>
    </dgm:pt>
    <dgm:pt modelId="{2D91F811-B5C0-463D-8395-1E38BF59B4F8}" type="parTrans" cxnId="{6CBFD687-B7CE-49DB-91E6-FD3F1E7140E9}">
      <dgm:prSet/>
      <dgm:spPr/>
      <dgm:t>
        <a:bodyPr/>
        <a:lstStyle/>
        <a:p>
          <a:endParaRPr lang="en-US" sz="2400" b="1"/>
        </a:p>
      </dgm:t>
    </dgm:pt>
    <dgm:pt modelId="{0F4760C2-81DA-4D37-B6B2-1682E2B8A8ED}" type="sibTrans" cxnId="{6CBFD687-B7CE-49DB-91E6-FD3F1E7140E9}">
      <dgm:prSet/>
      <dgm:spPr/>
      <dgm:t>
        <a:bodyPr/>
        <a:lstStyle/>
        <a:p>
          <a:endParaRPr lang="en-US" sz="2400" b="1"/>
        </a:p>
      </dgm:t>
    </dgm:pt>
    <dgm:pt modelId="{EBD6A0DE-02D5-4EAC-ABC0-6379C4E9D0F4}">
      <dgm:prSet phldrT="[Text]" custT="1"/>
      <dgm:spPr>
        <a:solidFill>
          <a:schemeClr val="bg1">
            <a:lumMod val="95000"/>
            <a:alpha val="40000"/>
          </a:schemeClr>
        </a:solidFill>
      </dgm:spPr>
      <dgm:t>
        <a:bodyPr/>
        <a:lstStyle/>
        <a:p>
          <a:r>
            <a:rPr lang="en-US" sz="2000" b="1" dirty="0"/>
            <a:t>HARMONIZED REGULATORY AND QUALITY ASSURANCE</a:t>
          </a:r>
        </a:p>
      </dgm:t>
    </dgm:pt>
    <dgm:pt modelId="{A389F4E9-2317-43BF-93A0-2B378FEA6681}" type="parTrans" cxnId="{11E8E188-B1F7-46C8-BF11-D5D71179C734}">
      <dgm:prSet/>
      <dgm:spPr/>
      <dgm:t>
        <a:bodyPr/>
        <a:lstStyle/>
        <a:p>
          <a:endParaRPr lang="en-US" sz="2400" b="1"/>
        </a:p>
      </dgm:t>
    </dgm:pt>
    <dgm:pt modelId="{23671400-43FB-4D1B-9367-66022C5E1315}" type="sibTrans" cxnId="{11E8E188-B1F7-46C8-BF11-D5D71179C734}">
      <dgm:prSet/>
      <dgm:spPr/>
      <dgm:t>
        <a:bodyPr/>
        <a:lstStyle/>
        <a:p>
          <a:endParaRPr lang="en-US" sz="2400" b="1"/>
        </a:p>
      </dgm:t>
    </dgm:pt>
    <dgm:pt modelId="{8FD9B0C3-059D-4462-8D79-66783B63C785}" type="pres">
      <dgm:prSet presAssocID="{7DA78127-29AD-49EE-9E21-0AD036142668}" presName="Name0" presStyleCnt="0">
        <dgm:presLayoutVars>
          <dgm:dir/>
          <dgm:resizeHandles val="exact"/>
        </dgm:presLayoutVars>
      </dgm:prSet>
      <dgm:spPr/>
    </dgm:pt>
    <dgm:pt modelId="{045807BB-5DF4-4B09-910A-6FDA1B31DB80}" type="pres">
      <dgm:prSet presAssocID="{035C78FD-326F-4E13-B9C6-537EAE999045}" presName="composite" presStyleCnt="0"/>
      <dgm:spPr/>
    </dgm:pt>
    <dgm:pt modelId="{FA02B4B5-43CD-4F01-BFDF-ACF9490C1709}" type="pres">
      <dgm:prSet presAssocID="{035C78FD-326F-4E13-B9C6-537EAE999045}" presName="rect1" presStyleLbl="trAlignAcc1" presStyleIdx="0" presStyleCnt="3">
        <dgm:presLayoutVars>
          <dgm:bulletEnabled val="1"/>
        </dgm:presLayoutVars>
      </dgm:prSet>
      <dgm:spPr/>
    </dgm:pt>
    <dgm:pt modelId="{7082A41A-8679-422B-BF99-C2BCE1F8075C}" type="pres">
      <dgm:prSet presAssocID="{035C78FD-326F-4E13-B9C6-537EAE999045}" presName="rect2" presStyleLbl="fgImgPlace1" presStyleIdx="0" presStyleCnt="3"/>
      <dgm:spPr>
        <a:blipFill rotWithShape="1">
          <a:blip xmlns:r="http://schemas.openxmlformats.org/officeDocument/2006/relationships" r:embed="rId1"/>
          <a:srcRect/>
          <a:stretch>
            <a:fillRect l="-29000" r="-29000"/>
          </a:stretch>
        </a:blipFill>
      </dgm:spPr>
    </dgm:pt>
    <dgm:pt modelId="{B74F142F-5AA0-402A-8150-FDA1B93DD198}" type="pres">
      <dgm:prSet presAssocID="{06E994B8-8BE9-4F68-896D-A8DBA12664EF}" presName="sibTrans" presStyleCnt="0"/>
      <dgm:spPr/>
    </dgm:pt>
    <dgm:pt modelId="{233C2A3B-11E1-4BF1-8D82-C5E12ACC9E37}" type="pres">
      <dgm:prSet presAssocID="{388DAEE9-3E8F-4B84-844E-72F27E1C1B9D}" presName="composite" presStyleCnt="0"/>
      <dgm:spPr/>
    </dgm:pt>
    <dgm:pt modelId="{0DA54CD6-12F8-4577-AC8F-EB991AB2350A}" type="pres">
      <dgm:prSet presAssocID="{388DAEE9-3E8F-4B84-844E-72F27E1C1B9D}" presName="rect1" presStyleLbl="trAlignAcc1" presStyleIdx="1" presStyleCnt="3">
        <dgm:presLayoutVars>
          <dgm:bulletEnabled val="1"/>
        </dgm:presLayoutVars>
      </dgm:prSet>
      <dgm:spPr/>
    </dgm:pt>
    <dgm:pt modelId="{DF88AD32-1859-47F9-A29F-DD7CEA1E3C10}" type="pres">
      <dgm:prSet presAssocID="{388DAEE9-3E8F-4B84-844E-72F27E1C1B9D}" presName="rect2"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l="-25000" r="-25000"/>
          </a:stretch>
        </a:blipFill>
      </dgm:spPr>
    </dgm:pt>
    <dgm:pt modelId="{7415282A-2E2D-4E17-81BC-3F1E422527C8}" type="pres">
      <dgm:prSet presAssocID="{0F4760C2-81DA-4D37-B6B2-1682E2B8A8ED}" presName="sibTrans" presStyleCnt="0"/>
      <dgm:spPr/>
    </dgm:pt>
    <dgm:pt modelId="{CD7B60E5-F138-496D-B2B7-B6BDEDA3D5BE}" type="pres">
      <dgm:prSet presAssocID="{EBD6A0DE-02D5-4EAC-ABC0-6379C4E9D0F4}" presName="composite" presStyleCnt="0"/>
      <dgm:spPr/>
    </dgm:pt>
    <dgm:pt modelId="{54B63328-59A3-4C83-B515-B59D55C3DD92}" type="pres">
      <dgm:prSet presAssocID="{EBD6A0DE-02D5-4EAC-ABC0-6379C4E9D0F4}" presName="rect1" presStyleLbl="trAlignAcc1" presStyleIdx="2" presStyleCnt="3">
        <dgm:presLayoutVars>
          <dgm:bulletEnabled val="1"/>
        </dgm:presLayoutVars>
      </dgm:prSet>
      <dgm:spPr/>
    </dgm:pt>
    <dgm:pt modelId="{E1627B62-46CF-4F8E-BCF0-828488346D75}" type="pres">
      <dgm:prSet presAssocID="{EBD6A0DE-02D5-4EAC-ABC0-6379C4E9D0F4}" presName="rect2" presStyleLbl="fgImgPlace1" presStyleIdx="2" presStyleCnt="3" custScaleX="110827" custScaleY="60605"/>
      <dgm:spPr>
        <a:prstGeom prst="round2SameRect">
          <a:avLst/>
        </a:prstGeom>
        <a:blipFill rotWithShape="1">
          <a:blip xmlns:r="http://schemas.openxmlformats.org/officeDocument/2006/relationships" r:embed="rId4"/>
          <a:srcRect/>
          <a:stretch>
            <a:fillRect t="-29000" b="-29000"/>
          </a:stretch>
        </a:blipFill>
      </dgm:spPr>
    </dgm:pt>
  </dgm:ptLst>
  <dgm:cxnLst>
    <dgm:cxn modelId="{07A30214-1C09-4417-8FDD-7A218523FDD0}" type="presOf" srcId="{388DAEE9-3E8F-4B84-844E-72F27E1C1B9D}" destId="{0DA54CD6-12F8-4577-AC8F-EB991AB2350A}" srcOrd="0" destOrd="0" presId="urn:microsoft.com/office/officeart/2008/layout/PictureStrips"/>
    <dgm:cxn modelId="{74F3532D-B1B2-4730-96C4-F4D3FC9E0586}" type="presOf" srcId="{EBD6A0DE-02D5-4EAC-ABC0-6379C4E9D0F4}" destId="{54B63328-59A3-4C83-B515-B59D55C3DD92}" srcOrd="0" destOrd="0" presId="urn:microsoft.com/office/officeart/2008/layout/PictureStrips"/>
    <dgm:cxn modelId="{F7AFA52E-73C9-4DD6-838C-EAF2FBC18259}" srcId="{7DA78127-29AD-49EE-9E21-0AD036142668}" destId="{035C78FD-326F-4E13-B9C6-537EAE999045}" srcOrd="0" destOrd="0" parTransId="{174B8C99-17F5-41B3-8A57-72EF891962D2}" sibTransId="{06E994B8-8BE9-4F68-896D-A8DBA12664EF}"/>
    <dgm:cxn modelId="{6CBFD687-B7CE-49DB-91E6-FD3F1E7140E9}" srcId="{7DA78127-29AD-49EE-9E21-0AD036142668}" destId="{388DAEE9-3E8F-4B84-844E-72F27E1C1B9D}" srcOrd="1" destOrd="0" parTransId="{2D91F811-B5C0-463D-8395-1E38BF59B4F8}" sibTransId="{0F4760C2-81DA-4D37-B6B2-1682E2B8A8ED}"/>
    <dgm:cxn modelId="{11E8E188-B1F7-46C8-BF11-D5D71179C734}" srcId="{7DA78127-29AD-49EE-9E21-0AD036142668}" destId="{EBD6A0DE-02D5-4EAC-ABC0-6379C4E9D0F4}" srcOrd="2" destOrd="0" parTransId="{A389F4E9-2317-43BF-93A0-2B378FEA6681}" sibTransId="{23671400-43FB-4D1B-9367-66022C5E1315}"/>
    <dgm:cxn modelId="{F8914A98-EFD3-44F2-82E2-4D909BD7238D}" type="presOf" srcId="{035C78FD-326F-4E13-B9C6-537EAE999045}" destId="{FA02B4B5-43CD-4F01-BFDF-ACF9490C1709}" srcOrd="0" destOrd="0" presId="urn:microsoft.com/office/officeart/2008/layout/PictureStrips"/>
    <dgm:cxn modelId="{BEC502A5-4DF4-453C-8F43-3BD2742C6D43}" type="presOf" srcId="{7DA78127-29AD-49EE-9E21-0AD036142668}" destId="{8FD9B0C3-059D-4462-8D79-66783B63C785}" srcOrd="0" destOrd="0" presId="urn:microsoft.com/office/officeart/2008/layout/PictureStrips"/>
    <dgm:cxn modelId="{0D2559CA-6AC5-48FA-8C1E-2FE2F1210877}" type="presParOf" srcId="{8FD9B0C3-059D-4462-8D79-66783B63C785}" destId="{045807BB-5DF4-4B09-910A-6FDA1B31DB80}" srcOrd="0" destOrd="0" presId="urn:microsoft.com/office/officeart/2008/layout/PictureStrips"/>
    <dgm:cxn modelId="{67E67246-FCBB-4AC6-85DA-848F288186F3}" type="presParOf" srcId="{045807BB-5DF4-4B09-910A-6FDA1B31DB80}" destId="{FA02B4B5-43CD-4F01-BFDF-ACF9490C1709}" srcOrd="0" destOrd="0" presId="urn:microsoft.com/office/officeart/2008/layout/PictureStrips"/>
    <dgm:cxn modelId="{EAC936A4-4FA7-4F29-AD62-69091CE535BC}" type="presParOf" srcId="{045807BB-5DF4-4B09-910A-6FDA1B31DB80}" destId="{7082A41A-8679-422B-BF99-C2BCE1F8075C}" srcOrd="1" destOrd="0" presId="urn:microsoft.com/office/officeart/2008/layout/PictureStrips"/>
    <dgm:cxn modelId="{C5D95288-2CA4-4DD3-A286-517244686868}" type="presParOf" srcId="{8FD9B0C3-059D-4462-8D79-66783B63C785}" destId="{B74F142F-5AA0-402A-8150-FDA1B93DD198}" srcOrd="1" destOrd="0" presId="urn:microsoft.com/office/officeart/2008/layout/PictureStrips"/>
    <dgm:cxn modelId="{1007B704-1C6C-4498-A125-8DD27BFA53A4}" type="presParOf" srcId="{8FD9B0C3-059D-4462-8D79-66783B63C785}" destId="{233C2A3B-11E1-4BF1-8D82-C5E12ACC9E37}" srcOrd="2" destOrd="0" presId="urn:microsoft.com/office/officeart/2008/layout/PictureStrips"/>
    <dgm:cxn modelId="{51B8A359-15B2-4B8D-941D-C4222075B119}" type="presParOf" srcId="{233C2A3B-11E1-4BF1-8D82-C5E12ACC9E37}" destId="{0DA54CD6-12F8-4577-AC8F-EB991AB2350A}" srcOrd="0" destOrd="0" presId="urn:microsoft.com/office/officeart/2008/layout/PictureStrips"/>
    <dgm:cxn modelId="{1A1EFD64-5D6B-43B6-AF45-B6929029358C}" type="presParOf" srcId="{233C2A3B-11E1-4BF1-8D82-C5E12ACC9E37}" destId="{DF88AD32-1859-47F9-A29F-DD7CEA1E3C10}" srcOrd="1" destOrd="0" presId="urn:microsoft.com/office/officeart/2008/layout/PictureStrips"/>
    <dgm:cxn modelId="{1F40FC2C-8724-4C38-B6A4-E41983D33257}" type="presParOf" srcId="{8FD9B0C3-059D-4462-8D79-66783B63C785}" destId="{7415282A-2E2D-4E17-81BC-3F1E422527C8}" srcOrd="3" destOrd="0" presId="urn:microsoft.com/office/officeart/2008/layout/PictureStrips"/>
    <dgm:cxn modelId="{DB3E7843-739C-43D2-8832-9C17E80F209D}" type="presParOf" srcId="{8FD9B0C3-059D-4462-8D79-66783B63C785}" destId="{CD7B60E5-F138-496D-B2B7-B6BDEDA3D5BE}" srcOrd="4" destOrd="0" presId="urn:microsoft.com/office/officeart/2008/layout/PictureStrips"/>
    <dgm:cxn modelId="{8A0F8914-75BA-4F92-AD89-1A37269F4BEA}" type="presParOf" srcId="{CD7B60E5-F138-496D-B2B7-B6BDEDA3D5BE}" destId="{54B63328-59A3-4C83-B515-B59D55C3DD92}" srcOrd="0" destOrd="0" presId="urn:microsoft.com/office/officeart/2008/layout/PictureStrips"/>
    <dgm:cxn modelId="{36AE4947-5D72-4809-9FB5-082B801A2144}" type="presParOf" srcId="{CD7B60E5-F138-496D-B2B7-B6BDEDA3D5BE}" destId="{E1627B62-46CF-4F8E-BCF0-828488346D75}" srcOrd="1" destOrd="0" presId="urn:microsoft.com/office/officeart/2008/layout/PictureStrips"/>
  </dgm:cxnLst>
  <dgm:bg>
    <a:solidFill>
      <a:schemeClr val="bg1"/>
    </a:solidFill>
  </dgm:bg>
  <dgm:whole>
    <a:ln>
      <a:noFill/>
    </a:ln>
  </dgm:whole>
  <dgm:extLst>
    <a:ext uri="http://schemas.microsoft.com/office/drawing/2008/diagram">
      <dsp:dataModelExt xmlns:dsp="http://schemas.microsoft.com/office/drawing/2008/diagram" relId="rId2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D58FA6-A5B5-43EE-B5E4-C35A75C47BC3}"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29D6CB82-32B0-4E5C-A97D-5B18E849BC45}">
      <dgm:prSet phldrT="[Text]" custT="1"/>
      <dgm:spPr/>
      <dgm:t>
        <a:bodyPr/>
        <a:lstStyle/>
        <a:p>
          <a:r>
            <a:rPr lang="en-US" sz="4000" b="1" dirty="0">
              <a:solidFill>
                <a:schemeClr val="tx1"/>
              </a:solidFill>
            </a:rPr>
            <a:t>Phase 1- </a:t>
          </a:r>
          <a:r>
            <a:rPr lang="en-US" sz="2000" dirty="0"/>
            <a:t>Feasibility Study</a:t>
          </a:r>
        </a:p>
        <a:p>
          <a:r>
            <a:rPr lang="en-US" sz="2000" dirty="0"/>
            <a:t>&amp; </a:t>
          </a:r>
        </a:p>
        <a:p>
          <a:r>
            <a:rPr lang="en-US" sz="2000" dirty="0"/>
            <a:t>PP Framework</a:t>
          </a:r>
        </a:p>
      </dgm:t>
    </dgm:pt>
    <dgm:pt modelId="{96B42582-0583-4475-AEC6-B09C07381684}" type="parTrans" cxnId="{AD9BD1C8-CA9E-4321-B785-FAFF52122F81}">
      <dgm:prSet/>
      <dgm:spPr/>
      <dgm:t>
        <a:bodyPr/>
        <a:lstStyle/>
        <a:p>
          <a:endParaRPr lang="en-US"/>
        </a:p>
      </dgm:t>
    </dgm:pt>
    <dgm:pt modelId="{0BAC3283-4442-4080-8AFA-5CE6AF06D72F}" type="sibTrans" cxnId="{AD9BD1C8-CA9E-4321-B785-FAFF52122F81}">
      <dgm:prSet/>
      <dgm:spPr/>
      <dgm:t>
        <a:bodyPr/>
        <a:lstStyle/>
        <a:p>
          <a:endParaRPr lang="en-US"/>
        </a:p>
      </dgm:t>
    </dgm:pt>
    <dgm:pt modelId="{F5CF529A-721C-4305-B553-7116A7230569}">
      <dgm:prSet phldrT="[Text]" custT="1"/>
      <dgm:spPr/>
      <dgm:t>
        <a:bodyPr/>
        <a:lstStyle/>
        <a:p>
          <a:pPr algn="just"/>
          <a:r>
            <a:rPr lang="en-US" sz="2000" b="1" dirty="0"/>
            <a:t>Phase 2 </a:t>
          </a:r>
          <a:r>
            <a:rPr lang="en-US" sz="2000" dirty="0"/>
            <a:t>–Reorientation of Pharma Initiative to mitigate COVID -19 Pandemic</a:t>
          </a:r>
        </a:p>
        <a:p>
          <a:pPr algn="just"/>
          <a:r>
            <a:rPr lang="en-US" sz="2000" dirty="0"/>
            <a:t>Adoption and Implementation of CPPM  with first stage of PP data collection in pilot countries ongoing</a:t>
          </a:r>
        </a:p>
        <a:p>
          <a:pPr algn="just"/>
          <a:r>
            <a:rPr lang="en-US" sz="2000" dirty="0"/>
            <a:t>Continued prequalification process of manufactures via EOI  (7 manufactures)</a:t>
          </a:r>
        </a:p>
        <a:p>
          <a:pPr algn="just"/>
          <a:r>
            <a:rPr lang="en-US" sz="2000" dirty="0"/>
            <a:t>AfCFTA-Anchored Pharmaceutical Platform (AAPP) Developed </a:t>
          </a:r>
        </a:p>
        <a:p>
          <a:pPr algn="just"/>
          <a:r>
            <a:rPr lang="en-US" sz="2000" dirty="0"/>
            <a:t>Technical support to manufactures with support from Afreximbank and other partners</a:t>
          </a:r>
        </a:p>
        <a:p>
          <a:pPr algn="just"/>
          <a:r>
            <a:rPr lang="en-US" sz="2000" dirty="0"/>
            <a:t>Reports on state of regulatory affairs and pharmaceutical manufacturing  in pilot countries </a:t>
          </a:r>
        </a:p>
        <a:p>
          <a:pPr algn="just"/>
          <a:endParaRPr lang="en-GB" sz="2000" dirty="0"/>
        </a:p>
        <a:p>
          <a:pPr algn="l"/>
          <a:endParaRPr lang="en-US" sz="1100" dirty="0"/>
        </a:p>
      </dgm:t>
    </dgm:pt>
    <dgm:pt modelId="{AFFEA530-32AC-4E0A-BA07-3085F8851473}" type="parTrans" cxnId="{73D5BC38-3465-428C-8ED2-F6D324E5F28F}">
      <dgm:prSet/>
      <dgm:spPr/>
      <dgm:t>
        <a:bodyPr/>
        <a:lstStyle/>
        <a:p>
          <a:endParaRPr lang="en-US"/>
        </a:p>
      </dgm:t>
    </dgm:pt>
    <dgm:pt modelId="{9A19E52D-7AC6-4602-A0AF-3925FF25D0E4}" type="sibTrans" cxnId="{73D5BC38-3465-428C-8ED2-F6D324E5F28F}">
      <dgm:prSet/>
      <dgm:spPr/>
      <dgm:t>
        <a:bodyPr/>
        <a:lstStyle/>
        <a:p>
          <a:endParaRPr lang="en-US"/>
        </a:p>
      </dgm:t>
    </dgm:pt>
    <dgm:pt modelId="{400A4EE0-EE17-4765-9EAD-B8601841320B}">
      <dgm:prSet phldrT="[Text]" custT="1"/>
      <dgm:spPr/>
      <dgm:t>
        <a:bodyPr/>
        <a:lstStyle/>
        <a:p>
          <a:pPr algn="ctr"/>
          <a:r>
            <a:rPr lang="en-US" sz="1600" b="0" dirty="0"/>
            <a:t>Phase 3 –Facilitate</a:t>
          </a:r>
        </a:p>
        <a:p>
          <a:pPr algn="ctr"/>
          <a:r>
            <a:rPr lang="en-US" sz="1600" b="0" dirty="0"/>
            <a:t>the Transitioning of the Pharma Initiative into the Start-Up Phase  of the APPM in  Pilot countries</a:t>
          </a:r>
        </a:p>
      </dgm:t>
    </dgm:pt>
    <dgm:pt modelId="{80BF2E7D-2D37-4344-8932-3527BE117EE2}" type="parTrans" cxnId="{08111846-AD58-4D57-AFBB-420F2FEA7EE6}">
      <dgm:prSet/>
      <dgm:spPr/>
      <dgm:t>
        <a:bodyPr/>
        <a:lstStyle/>
        <a:p>
          <a:endParaRPr lang="en-US"/>
        </a:p>
      </dgm:t>
    </dgm:pt>
    <dgm:pt modelId="{55F86C71-484E-459E-84FF-65816430300D}" type="sibTrans" cxnId="{08111846-AD58-4D57-AFBB-420F2FEA7EE6}">
      <dgm:prSet/>
      <dgm:spPr/>
      <dgm:t>
        <a:bodyPr/>
        <a:lstStyle/>
        <a:p>
          <a:endParaRPr lang="en-US"/>
        </a:p>
      </dgm:t>
    </dgm:pt>
    <dgm:pt modelId="{B1274463-4C03-42AE-A1FF-D6CCFF374EA2}" type="pres">
      <dgm:prSet presAssocID="{1CD58FA6-A5B5-43EE-B5E4-C35A75C47BC3}" presName="rootnode" presStyleCnt="0">
        <dgm:presLayoutVars>
          <dgm:chMax/>
          <dgm:chPref/>
          <dgm:dir/>
          <dgm:animLvl val="lvl"/>
        </dgm:presLayoutVars>
      </dgm:prSet>
      <dgm:spPr/>
    </dgm:pt>
    <dgm:pt modelId="{AA8F87B4-8449-43C3-9666-C693DF9C19F6}" type="pres">
      <dgm:prSet presAssocID="{29D6CB82-32B0-4E5C-A97D-5B18E849BC45}" presName="composite" presStyleCnt="0"/>
      <dgm:spPr/>
    </dgm:pt>
    <dgm:pt modelId="{5A4E6643-D513-452E-BE1C-D92850B6E1CF}" type="pres">
      <dgm:prSet presAssocID="{29D6CB82-32B0-4E5C-A97D-5B18E849BC45}" presName="LShape" presStyleLbl="alignNode1" presStyleIdx="0" presStyleCnt="5" custScaleX="84047" custLinFactNeighborX="-24308" custLinFactNeighborY="-2494"/>
      <dgm:spPr>
        <a:solidFill>
          <a:srgbClr val="7030A0"/>
        </a:solidFill>
        <a:ln>
          <a:solidFill>
            <a:srgbClr val="7030A0"/>
          </a:solidFill>
        </a:ln>
      </dgm:spPr>
    </dgm:pt>
    <dgm:pt modelId="{2BED999C-3EBE-457C-B382-0E558382BF5C}" type="pres">
      <dgm:prSet presAssocID="{29D6CB82-32B0-4E5C-A97D-5B18E849BC45}" presName="ParentText" presStyleLbl="revTx" presStyleIdx="0" presStyleCnt="3" custScaleX="84066" custScaleY="77337" custLinFactNeighborX="-24290" custLinFactNeighborY="-12310">
        <dgm:presLayoutVars>
          <dgm:chMax val="0"/>
          <dgm:chPref val="0"/>
          <dgm:bulletEnabled val="1"/>
        </dgm:presLayoutVars>
      </dgm:prSet>
      <dgm:spPr/>
    </dgm:pt>
    <dgm:pt modelId="{E796F34A-F325-49D8-888E-6FED625BB5AF}" type="pres">
      <dgm:prSet presAssocID="{29D6CB82-32B0-4E5C-A97D-5B18E849BC45}" presName="Triangle" presStyleLbl="alignNode1" presStyleIdx="1" presStyleCnt="5" custLinFactX="-124384" custLinFactNeighborX="-200000" custLinFactNeighborY="-44877"/>
      <dgm:spPr>
        <a:solidFill>
          <a:schemeClr val="accent2"/>
        </a:solidFill>
        <a:ln>
          <a:solidFill>
            <a:srgbClr val="002060"/>
          </a:solidFill>
        </a:ln>
      </dgm:spPr>
    </dgm:pt>
    <dgm:pt modelId="{ADAC7A01-AF86-4D5A-A6DC-B35A460AF521}" type="pres">
      <dgm:prSet presAssocID="{0BAC3283-4442-4080-8AFA-5CE6AF06D72F}" presName="sibTrans" presStyleCnt="0"/>
      <dgm:spPr/>
    </dgm:pt>
    <dgm:pt modelId="{304CF760-93ED-4047-8A58-1204415C3574}" type="pres">
      <dgm:prSet presAssocID="{0BAC3283-4442-4080-8AFA-5CE6AF06D72F}" presName="space" presStyleCnt="0"/>
      <dgm:spPr/>
    </dgm:pt>
    <dgm:pt modelId="{7FA7E057-F477-45AC-9DA5-C09A7D4C7926}" type="pres">
      <dgm:prSet presAssocID="{F5CF529A-721C-4305-B553-7116A7230569}" presName="composite" presStyleCnt="0"/>
      <dgm:spPr/>
    </dgm:pt>
    <dgm:pt modelId="{5444FA1F-FD83-469B-A2FE-850B1B115852}" type="pres">
      <dgm:prSet presAssocID="{F5CF529A-721C-4305-B553-7116A7230569}" presName="LShape" presStyleLbl="alignNode1" presStyleIdx="2" presStyleCnt="5" custScaleX="143663" custLinFactNeighborX="-40714" custLinFactNeighborY="-30599"/>
      <dgm:spPr>
        <a:solidFill>
          <a:schemeClr val="accent1"/>
        </a:solidFill>
        <a:ln>
          <a:solidFill>
            <a:schemeClr val="accent1"/>
          </a:solidFill>
        </a:ln>
      </dgm:spPr>
    </dgm:pt>
    <dgm:pt modelId="{EE0978E6-4497-4D26-9514-1771497B1619}" type="pres">
      <dgm:prSet presAssocID="{F5CF529A-721C-4305-B553-7116A7230569}" presName="ParentText" presStyleLbl="revTx" presStyleIdx="1" presStyleCnt="3" custScaleX="179639" custScaleY="169449" custLinFactNeighborX="-30108" custLinFactNeighborY="13583">
        <dgm:presLayoutVars>
          <dgm:chMax val="0"/>
          <dgm:chPref val="0"/>
          <dgm:bulletEnabled val="1"/>
        </dgm:presLayoutVars>
      </dgm:prSet>
      <dgm:spPr/>
    </dgm:pt>
    <dgm:pt modelId="{9C245AD9-3BC3-4DF3-B79F-9EE535D7E64A}" type="pres">
      <dgm:prSet presAssocID="{F5CF529A-721C-4305-B553-7116A7230569}" presName="Triangle" presStyleLbl="alignNode1" presStyleIdx="3" presStyleCnt="5" custLinFactNeighborX="61808" custLinFactNeighborY="1201"/>
      <dgm:spPr>
        <a:solidFill>
          <a:schemeClr val="accent2"/>
        </a:solidFill>
        <a:ln>
          <a:solidFill>
            <a:schemeClr val="accent2"/>
          </a:solidFill>
        </a:ln>
      </dgm:spPr>
    </dgm:pt>
    <dgm:pt modelId="{9A066576-5187-4F5E-8214-E880A13430EE}" type="pres">
      <dgm:prSet presAssocID="{9A19E52D-7AC6-4602-A0AF-3925FF25D0E4}" presName="sibTrans" presStyleCnt="0"/>
      <dgm:spPr/>
    </dgm:pt>
    <dgm:pt modelId="{45356B74-1567-4393-BC21-89FB6749C890}" type="pres">
      <dgm:prSet presAssocID="{9A19E52D-7AC6-4602-A0AF-3925FF25D0E4}" presName="space" presStyleCnt="0"/>
      <dgm:spPr/>
    </dgm:pt>
    <dgm:pt modelId="{9A2F3719-3982-4279-9254-ACC4552A2156}" type="pres">
      <dgm:prSet presAssocID="{400A4EE0-EE17-4765-9EAD-B8601841320B}" presName="composite" presStyleCnt="0"/>
      <dgm:spPr/>
    </dgm:pt>
    <dgm:pt modelId="{7058F649-7500-47A9-97A0-B1D9C9C70049}" type="pres">
      <dgm:prSet presAssocID="{400A4EE0-EE17-4765-9EAD-B8601841320B}" presName="LShape" presStyleLbl="alignNode1" presStyleIdx="4" presStyleCnt="5" custScaleX="82614" custScaleY="97018" custLinFactNeighborX="40429" custLinFactNeighborY="-12711"/>
      <dgm:spPr>
        <a:solidFill>
          <a:srgbClr val="92D050"/>
        </a:solidFill>
        <a:ln>
          <a:solidFill>
            <a:srgbClr val="002060"/>
          </a:solidFill>
        </a:ln>
      </dgm:spPr>
    </dgm:pt>
    <dgm:pt modelId="{B8AEFB95-700A-4758-8667-0C635B7EFA58}" type="pres">
      <dgm:prSet presAssocID="{400A4EE0-EE17-4765-9EAD-B8601841320B}" presName="ParentText" presStyleLbl="revTx" presStyleIdx="2" presStyleCnt="3" custScaleX="71647" custScaleY="60383" custLinFactNeighborX="52280" custLinFactNeighborY="-27828">
        <dgm:presLayoutVars>
          <dgm:chMax val="0"/>
          <dgm:chPref val="0"/>
          <dgm:bulletEnabled val="1"/>
        </dgm:presLayoutVars>
      </dgm:prSet>
      <dgm:spPr/>
    </dgm:pt>
  </dgm:ptLst>
  <dgm:cxnLst>
    <dgm:cxn modelId="{F0DD011F-A620-4DCE-83F2-776E6A1F9613}" type="presOf" srcId="{1CD58FA6-A5B5-43EE-B5E4-C35A75C47BC3}" destId="{B1274463-4C03-42AE-A1FF-D6CCFF374EA2}" srcOrd="0" destOrd="0" presId="urn:microsoft.com/office/officeart/2009/3/layout/StepUpProcess"/>
    <dgm:cxn modelId="{73D5BC38-3465-428C-8ED2-F6D324E5F28F}" srcId="{1CD58FA6-A5B5-43EE-B5E4-C35A75C47BC3}" destId="{F5CF529A-721C-4305-B553-7116A7230569}" srcOrd="1" destOrd="0" parTransId="{AFFEA530-32AC-4E0A-BA07-3085F8851473}" sibTransId="{9A19E52D-7AC6-4602-A0AF-3925FF25D0E4}"/>
    <dgm:cxn modelId="{08111846-AD58-4D57-AFBB-420F2FEA7EE6}" srcId="{1CD58FA6-A5B5-43EE-B5E4-C35A75C47BC3}" destId="{400A4EE0-EE17-4765-9EAD-B8601841320B}" srcOrd="2" destOrd="0" parTransId="{80BF2E7D-2D37-4344-8932-3527BE117EE2}" sibTransId="{55F86C71-484E-459E-84FF-65816430300D}"/>
    <dgm:cxn modelId="{154DD0B9-DCA0-446E-8803-7522D272D9C2}" type="presOf" srcId="{F5CF529A-721C-4305-B553-7116A7230569}" destId="{EE0978E6-4497-4D26-9514-1771497B1619}" srcOrd="0" destOrd="0" presId="urn:microsoft.com/office/officeart/2009/3/layout/StepUpProcess"/>
    <dgm:cxn modelId="{D5E697BF-93A6-45B0-8A01-8D36CC4393FE}" type="presOf" srcId="{29D6CB82-32B0-4E5C-A97D-5B18E849BC45}" destId="{2BED999C-3EBE-457C-B382-0E558382BF5C}" srcOrd="0" destOrd="0" presId="urn:microsoft.com/office/officeart/2009/3/layout/StepUpProcess"/>
    <dgm:cxn modelId="{AD9BD1C8-CA9E-4321-B785-FAFF52122F81}" srcId="{1CD58FA6-A5B5-43EE-B5E4-C35A75C47BC3}" destId="{29D6CB82-32B0-4E5C-A97D-5B18E849BC45}" srcOrd="0" destOrd="0" parTransId="{96B42582-0583-4475-AEC6-B09C07381684}" sibTransId="{0BAC3283-4442-4080-8AFA-5CE6AF06D72F}"/>
    <dgm:cxn modelId="{6BFFC1DE-CF30-4C5F-9E33-6938AD6FF929}" type="presOf" srcId="{400A4EE0-EE17-4765-9EAD-B8601841320B}" destId="{B8AEFB95-700A-4758-8667-0C635B7EFA58}" srcOrd="0" destOrd="0" presId="urn:microsoft.com/office/officeart/2009/3/layout/StepUpProcess"/>
    <dgm:cxn modelId="{5E0D0B10-27D9-4F7F-97C9-AE60066A5D5E}" type="presParOf" srcId="{B1274463-4C03-42AE-A1FF-D6CCFF374EA2}" destId="{AA8F87B4-8449-43C3-9666-C693DF9C19F6}" srcOrd="0" destOrd="0" presId="urn:microsoft.com/office/officeart/2009/3/layout/StepUpProcess"/>
    <dgm:cxn modelId="{74DA8C87-4330-45AA-B8F6-28069DCD60C4}" type="presParOf" srcId="{AA8F87B4-8449-43C3-9666-C693DF9C19F6}" destId="{5A4E6643-D513-452E-BE1C-D92850B6E1CF}" srcOrd="0" destOrd="0" presId="urn:microsoft.com/office/officeart/2009/3/layout/StepUpProcess"/>
    <dgm:cxn modelId="{5BB76A18-49BD-46CD-8875-F8A4A2F281D3}" type="presParOf" srcId="{AA8F87B4-8449-43C3-9666-C693DF9C19F6}" destId="{2BED999C-3EBE-457C-B382-0E558382BF5C}" srcOrd="1" destOrd="0" presId="urn:microsoft.com/office/officeart/2009/3/layout/StepUpProcess"/>
    <dgm:cxn modelId="{F8F42F65-15CA-44E4-A1E0-2B2657EDE3D0}" type="presParOf" srcId="{AA8F87B4-8449-43C3-9666-C693DF9C19F6}" destId="{E796F34A-F325-49D8-888E-6FED625BB5AF}" srcOrd="2" destOrd="0" presId="urn:microsoft.com/office/officeart/2009/3/layout/StepUpProcess"/>
    <dgm:cxn modelId="{39ED1CD3-BE31-4089-ACB3-66C8AA78E19F}" type="presParOf" srcId="{B1274463-4C03-42AE-A1FF-D6CCFF374EA2}" destId="{ADAC7A01-AF86-4D5A-A6DC-B35A460AF521}" srcOrd="1" destOrd="0" presId="urn:microsoft.com/office/officeart/2009/3/layout/StepUpProcess"/>
    <dgm:cxn modelId="{0A4F04A7-936B-4BAB-A0B0-548855F7AE90}" type="presParOf" srcId="{ADAC7A01-AF86-4D5A-A6DC-B35A460AF521}" destId="{304CF760-93ED-4047-8A58-1204415C3574}" srcOrd="0" destOrd="0" presId="urn:microsoft.com/office/officeart/2009/3/layout/StepUpProcess"/>
    <dgm:cxn modelId="{965E2E16-5A98-4C18-8CC5-6273A5FB9815}" type="presParOf" srcId="{B1274463-4C03-42AE-A1FF-D6CCFF374EA2}" destId="{7FA7E057-F477-45AC-9DA5-C09A7D4C7926}" srcOrd="2" destOrd="0" presId="urn:microsoft.com/office/officeart/2009/3/layout/StepUpProcess"/>
    <dgm:cxn modelId="{5B5B32E1-6983-4A14-BA63-1677B8B9DC20}" type="presParOf" srcId="{7FA7E057-F477-45AC-9DA5-C09A7D4C7926}" destId="{5444FA1F-FD83-469B-A2FE-850B1B115852}" srcOrd="0" destOrd="0" presId="urn:microsoft.com/office/officeart/2009/3/layout/StepUpProcess"/>
    <dgm:cxn modelId="{15A5FB6B-55A4-4DAF-84D6-6C3E0CC78B2C}" type="presParOf" srcId="{7FA7E057-F477-45AC-9DA5-C09A7D4C7926}" destId="{EE0978E6-4497-4D26-9514-1771497B1619}" srcOrd="1" destOrd="0" presId="urn:microsoft.com/office/officeart/2009/3/layout/StepUpProcess"/>
    <dgm:cxn modelId="{28F07CDB-F7DA-4D12-AE5A-40494CAC4445}" type="presParOf" srcId="{7FA7E057-F477-45AC-9DA5-C09A7D4C7926}" destId="{9C245AD9-3BC3-4DF3-B79F-9EE535D7E64A}" srcOrd="2" destOrd="0" presId="urn:microsoft.com/office/officeart/2009/3/layout/StepUpProcess"/>
    <dgm:cxn modelId="{F13F2A2B-8B22-4F6C-959D-6B866BF17D2D}" type="presParOf" srcId="{B1274463-4C03-42AE-A1FF-D6CCFF374EA2}" destId="{9A066576-5187-4F5E-8214-E880A13430EE}" srcOrd="3" destOrd="0" presId="urn:microsoft.com/office/officeart/2009/3/layout/StepUpProcess"/>
    <dgm:cxn modelId="{48D3B74F-BFC0-4928-B0A2-C3D2C33FEDDE}" type="presParOf" srcId="{9A066576-5187-4F5E-8214-E880A13430EE}" destId="{45356B74-1567-4393-BC21-89FB6749C890}" srcOrd="0" destOrd="0" presId="urn:microsoft.com/office/officeart/2009/3/layout/StepUpProcess"/>
    <dgm:cxn modelId="{C0FA85E5-94C6-4A57-B696-2B7C016DFA4B}" type="presParOf" srcId="{B1274463-4C03-42AE-A1FF-D6CCFF374EA2}" destId="{9A2F3719-3982-4279-9254-ACC4552A2156}" srcOrd="4" destOrd="0" presId="urn:microsoft.com/office/officeart/2009/3/layout/StepUpProcess"/>
    <dgm:cxn modelId="{C8D044A8-6E0D-4F18-8B8D-AFEB0C19A453}" type="presParOf" srcId="{9A2F3719-3982-4279-9254-ACC4552A2156}" destId="{7058F649-7500-47A9-97A0-B1D9C9C70049}" srcOrd="0" destOrd="0" presId="urn:microsoft.com/office/officeart/2009/3/layout/StepUpProcess"/>
    <dgm:cxn modelId="{9D0B9252-FCC7-49C5-8CBE-5D460E9BC5F0}" type="presParOf" srcId="{9A2F3719-3982-4279-9254-ACC4552A2156}" destId="{B8AEFB95-700A-4758-8667-0C635B7EFA5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2B4B5-43CD-4F01-BFDF-ACF9490C1709}">
      <dsp:nvSpPr>
        <dsp:cNvPr id="0" name=""/>
        <dsp:cNvSpPr/>
      </dsp:nvSpPr>
      <dsp:spPr>
        <a:xfrm>
          <a:off x="572318" y="382367"/>
          <a:ext cx="3502482" cy="1094525"/>
        </a:xfrm>
        <a:prstGeom prst="rect">
          <a:avLst/>
        </a:prstGeom>
        <a:solidFill>
          <a:schemeClr val="tx2">
            <a:lumMod val="50000"/>
            <a:alpha val="4000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1359"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POOLED PROCUREMENT</a:t>
          </a:r>
        </a:p>
      </dsp:txBody>
      <dsp:txXfrm>
        <a:off x="572318" y="382367"/>
        <a:ext cx="3502482" cy="1094525"/>
      </dsp:txXfrm>
    </dsp:sp>
    <dsp:sp modelId="{7082A41A-8679-422B-BF99-C2BCE1F8075C}">
      <dsp:nvSpPr>
        <dsp:cNvPr id="0" name=""/>
        <dsp:cNvSpPr/>
      </dsp:nvSpPr>
      <dsp:spPr>
        <a:xfrm>
          <a:off x="426381" y="224268"/>
          <a:ext cx="766167" cy="1149251"/>
        </a:xfrm>
        <a:prstGeom prst="rect">
          <a:avLst/>
        </a:prstGeom>
        <a:blipFill rotWithShape="1">
          <a:blip xmlns:r="http://schemas.openxmlformats.org/officeDocument/2006/relationships" r:embed="rId1"/>
          <a:srcRect/>
          <a:stretch>
            <a:fillRect l="-29000" r="-29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A54CD6-12F8-4577-AC8F-EB991AB2350A}">
      <dsp:nvSpPr>
        <dsp:cNvPr id="0" name=""/>
        <dsp:cNvSpPr/>
      </dsp:nvSpPr>
      <dsp:spPr>
        <a:xfrm>
          <a:off x="572318" y="1760253"/>
          <a:ext cx="3502482" cy="1094525"/>
        </a:xfrm>
        <a:prstGeom prst="rect">
          <a:avLst/>
        </a:prstGeom>
        <a:solidFill>
          <a:schemeClr val="accent4">
            <a:lumMod val="40000"/>
            <a:lumOff val="60000"/>
            <a:alpha val="4000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1359"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LOCAL PRODUCTION</a:t>
          </a:r>
        </a:p>
      </dsp:txBody>
      <dsp:txXfrm>
        <a:off x="572318" y="1760253"/>
        <a:ext cx="3502482" cy="1094525"/>
      </dsp:txXfrm>
    </dsp:sp>
    <dsp:sp modelId="{DF88AD32-1859-47F9-A29F-DD7CEA1E3C10}">
      <dsp:nvSpPr>
        <dsp:cNvPr id="0" name=""/>
        <dsp:cNvSpPr/>
      </dsp:nvSpPr>
      <dsp:spPr>
        <a:xfrm>
          <a:off x="426381" y="1602155"/>
          <a:ext cx="766167" cy="1149251"/>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l="-25000" r="-25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B63328-59A3-4C83-B515-B59D55C3DD92}">
      <dsp:nvSpPr>
        <dsp:cNvPr id="0" name=""/>
        <dsp:cNvSpPr/>
      </dsp:nvSpPr>
      <dsp:spPr>
        <a:xfrm>
          <a:off x="593056" y="2980041"/>
          <a:ext cx="3502482" cy="1094525"/>
        </a:xfrm>
        <a:prstGeom prst="rect">
          <a:avLst/>
        </a:prstGeom>
        <a:solidFill>
          <a:schemeClr val="bg1">
            <a:lumMod val="95000"/>
            <a:alpha val="4000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41359"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HARMONIZED REGULATORY AND QUALITY ASSURANCE</a:t>
          </a:r>
        </a:p>
      </dsp:txBody>
      <dsp:txXfrm>
        <a:off x="593056" y="2980041"/>
        <a:ext cx="3502482" cy="1094525"/>
      </dsp:txXfrm>
    </dsp:sp>
    <dsp:sp modelId="{E1627B62-46CF-4F8E-BCF0-828488346D75}">
      <dsp:nvSpPr>
        <dsp:cNvPr id="0" name=""/>
        <dsp:cNvSpPr/>
      </dsp:nvSpPr>
      <dsp:spPr>
        <a:xfrm>
          <a:off x="405643" y="3048317"/>
          <a:ext cx="849120" cy="696504"/>
        </a:xfrm>
        <a:prstGeom prst="round2SameRect">
          <a:avLst/>
        </a:prstGeom>
        <a:blipFill rotWithShape="1">
          <a:blip xmlns:r="http://schemas.openxmlformats.org/officeDocument/2006/relationships" r:embed="rId4"/>
          <a:srcRect/>
          <a:stretch>
            <a:fillRect t="-29000" b="-29000"/>
          </a:stretch>
        </a:blip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E6643-D513-452E-BE1C-D92850B6E1CF}">
      <dsp:nvSpPr>
        <dsp:cNvPr id="0" name=""/>
        <dsp:cNvSpPr/>
      </dsp:nvSpPr>
      <dsp:spPr>
        <a:xfrm rot="5400000">
          <a:off x="676688" y="2339336"/>
          <a:ext cx="2045571" cy="2860778"/>
        </a:xfrm>
        <a:prstGeom prst="corner">
          <a:avLst>
            <a:gd name="adj1" fmla="val 16120"/>
            <a:gd name="adj2" fmla="val 16110"/>
          </a:avLst>
        </a:prstGeom>
        <a:solidFill>
          <a:srgbClr val="7030A0"/>
        </a:solidFill>
        <a:ln w="12700" cap="flat" cmpd="sng" algn="ctr">
          <a:solidFill>
            <a:srgbClr val="7030A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ED999C-3EBE-457C-B382-0E558382BF5C}">
      <dsp:nvSpPr>
        <dsp:cNvPr id="0" name=""/>
        <dsp:cNvSpPr/>
      </dsp:nvSpPr>
      <dsp:spPr>
        <a:xfrm>
          <a:off x="661025" y="3109491"/>
          <a:ext cx="2583310" cy="2083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solidFill>
                <a:schemeClr val="tx1"/>
              </a:solidFill>
            </a:rPr>
            <a:t>Phase 1- </a:t>
          </a:r>
          <a:r>
            <a:rPr lang="en-US" sz="2000" kern="1200" dirty="0"/>
            <a:t>Feasibility Study</a:t>
          </a:r>
        </a:p>
        <a:p>
          <a:pPr marL="0" lvl="0" indent="0" algn="l" defTabSz="1778000">
            <a:lnSpc>
              <a:spcPct val="90000"/>
            </a:lnSpc>
            <a:spcBef>
              <a:spcPct val="0"/>
            </a:spcBef>
            <a:spcAft>
              <a:spcPct val="35000"/>
            </a:spcAft>
            <a:buNone/>
          </a:pPr>
          <a:r>
            <a:rPr lang="en-US" sz="2000" kern="1200" dirty="0"/>
            <a:t>&amp; </a:t>
          </a:r>
        </a:p>
        <a:p>
          <a:pPr marL="0" lvl="0" indent="0" algn="l" defTabSz="1778000">
            <a:lnSpc>
              <a:spcPct val="90000"/>
            </a:lnSpc>
            <a:spcBef>
              <a:spcPct val="0"/>
            </a:spcBef>
            <a:spcAft>
              <a:spcPct val="35000"/>
            </a:spcAft>
            <a:buNone/>
          </a:pPr>
          <a:r>
            <a:rPr lang="en-US" sz="2000" kern="1200" dirty="0"/>
            <a:t>PP Framework</a:t>
          </a:r>
        </a:p>
      </dsp:txBody>
      <dsp:txXfrm>
        <a:off x="661025" y="3109491"/>
        <a:ext cx="2583310" cy="2083169"/>
      </dsp:txXfrm>
    </dsp:sp>
    <dsp:sp modelId="{E796F34A-F325-49D8-888E-6FED625BB5AF}">
      <dsp:nvSpPr>
        <dsp:cNvPr id="0" name=""/>
        <dsp:cNvSpPr/>
      </dsp:nvSpPr>
      <dsp:spPr>
        <a:xfrm>
          <a:off x="1774988" y="1608061"/>
          <a:ext cx="579802" cy="579802"/>
        </a:xfrm>
        <a:prstGeom prst="triangle">
          <a:avLst>
            <a:gd name="adj" fmla="val 100000"/>
          </a:avLst>
        </a:prstGeom>
        <a:solidFill>
          <a:schemeClr val="accent2"/>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44FA1F-FD83-469B-A2FE-850B1B115852}">
      <dsp:nvSpPr>
        <dsp:cNvPr id="0" name=""/>
        <dsp:cNvSpPr/>
      </dsp:nvSpPr>
      <dsp:spPr>
        <a:xfrm rot="5400000">
          <a:off x="4766147" y="-1116405"/>
          <a:ext cx="2045571" cy="4889978"/>
        </a:xfrm>
        <a:prstGeom prst="corner">
          <a:avLst>
            <a:gd name="adj1" fmla="val 16120"/>
            <a:gd name="adj2" fmla="val 16110"/>
          </a:avLst>
        </a:prstGeom>
        <a:solidFill>
          <a:schemeClr val="accent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0978E6-4497-4D26-9514-1771497B1619}">
      <dsp:nvSpPr>
        <dsp:cNvPr id="0" name=""/>
        <dsp:cNvSpPr/>
      </dsp:nvSpPr>
      <dsp:spPr>
        <a:xfrm>
          <a:off x="3661666" y="700141"/>
          <a:ext cx="5520226" cy="4564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US" sz="2000" b="1" kern="1200" dirty="0"/>
            <a:t>Phase 2 </a:t>
          </a:r>
          <a:r>
            <a:rPr lang="en-US" sz="2000" kern="1200" dirty="0"/>
            <a:t>–Reorientation of Pharma Initiative to mitigate COVID -19 Pandemic</a:t>
          </a:r>
        </a:p>
        <a:p>
          <a:pPr marL="0" lvl="0" indent="0" algn="just" defTabSz="889000">
            <a:lnSpc>
              <a:spcPct val="90000"/>
            </a:lnSpc>
            <a:spcBef>
              <a:spcPct val="0"/>
            </a:spcBef>
            <a:spcAft>
              <a:spcPct val="35000"/>
            </a:spcAft>
            <a:buNone/>
          </a:pPr>
          <a:r>
            <a:rPr lang="en-US" sz="2000" kern="1200" dirty="0"/>
            <a:t>Adoption and Implementation of CPPM  with first stage of PP data collection in pilot countries ongoing</a:t>
          </a:r>
        </a:p>
        <a:p>
          <a:pPr marL="0" lvl="0" indent="0" algn="just" defTabSz="889000">
            <a:lnSpc>
              <a:spcPct val="90000"/>
            </a:lnSpc>
            <a:spcBef>
              <a:spcPct val="0"/>
            </a:spcBef>
            <a:spcAft>
              <a:spcPct val="35000"/>
            </a:spcAft>
            <a:buNone/>
          </a:pPr>
          <a:r>
            <a:rPr lang="en-US" sz="2000" kern="1200" dirty="0"/>
            <a:t>Continued prequalification process of manufactures via EOI  (7 manufactures)</a:t>
          </a:r>
        </a:p>
        <a:p>
          <a:pPr marL="0" lvl="0" indent="0" algn="just" defTabSz="889000">
            <a:lnSpc>
              <a:spcPct val="90000"/>
            </a:lnSpc>
            <a:spcBef>
              <a:spcPct val="0"/>
            </a:spcBef>
            <a:spcAft>
              <a:spcPct val="35000"/>
            </a:spcAft>
            <a:buNone/>
          </a:pPr>
          <a:r>
            <a:rPr lang="en-US" sz="2000" kern="1200" dirty="0"/>
            <a:t>AfCFTA-Anchored Pharmaceutical Platform (AAPP) Developed </a:t>
          </a:r>
        </a:p>
        <a:p>
          <a:pPr marL="0" lvl="0" indent="0" algn="just" defTabSz="889000">
            <a:lnSpc>
              <a:spcPct val="90000"/>
            </a:lnSpc>
            <a:spcBef>
              <a:spcPct val="0"/>
            </a:spcBef>
            <a:spcAft>
              <a:spcPct val="35000"/>
            </a:spcAft>
            <a:buNone/>
          </a:pPr>
          <a:r>
            <a:rPr lang="en-US" sz="2000" kern="1200" dirty="0"/>
            <a:t>Technical support to manufactures with support from Afreximbank and other partners</a:t>
          </a:r>
        </a:p>
        <a:p>
          <a:pPr marL="0" lvl="0" indent="0" algn="just" defTabSz="889000">
            <a:lnSpc>
              <a:spcPct val="90000"/>
            </a:lnSpc>
            <a:spcBef>
              <a:spcPct val="0"/>
            </a:spcBef>
            <a:spcAft>
              <a:spcPct val="35000"/>
            </a:spcAft>
            <a:buNone/>
          </a:pPr>
          <a:r>
            <a:rPr lang="en-US" sz="2000" kern="1200" dirty="0"/>
            <a:t>Reports on state of regulatory affairs and pharmaceutical manufacturing  in pilot countries </a:t>
          </a:r>
        </a:p>
        <a:p>
          <a:pPr marL="0" lvl="0" indent="0" algn="just" defTabSz="889000">
            <a:lnSpc>
              <a:spcPct val="90000"/>
            </a:lnSpc>
            <a:spcBef>
              <a:spcPct val="0"/>
            </a:spcBef>
            <a:spcAft>
              <a:spcPct val="35000"/>
            </a:spcAft>
            <a:buNone/>
          </a:pPr>
          <a:endParaRPr lang="en-GB" sz="2000" kern="1200" dirty="0"/>
        </a:p>
        <a:p>
          <a:pPr marL="0" lvl="0" indent="0" algn="l" defTabSz="889000">
            <a:lnSpc>
              <a:spcPct val="90000"/>
            </a:lnSpc>
            <a:spcBef>
              <a:spcPct val="0"/>
            </a:spcBef>
            <a:spcAft>
              <a:spcPct val="35000"/>
            </a:spcAft>
            <a:buNone/>
          </a:pPr>
          <a:endParaRPr lang="en-US" sz="1100" kern="1200" dirty="0"/>
        </a:p>
      </dsp:txBody>
      <dsp:txXfrm>
        <a:off x="3661666" y="700141"/>
        <a:ext cx="5520226" cy="4564322"/>
      </dsp:txXfrm>
    </dsp:sp>
    <dsp:sp modelId="{9C245AD9-3BC3-4DF3-B79F-9EE535D7E64A}">
      <dsp:nvSpPr>
        <dsp:cNvPr id="0" name=""/>
        <dsp:cNvSpPr/>
      </dsp:nvSpPr>
      <dsp:spPr>
        <a:xfrm>
          <a:off x="8662025" y="8989"/>
          <a:ext cx="579802" cy="579802"/>
        </a:xfrm>
        <a:prstGeom prst="triangle">
          <a:avLst>
            <a:gd name="adj" fmla="val 100000"/>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58F649-7500-47A9-97A0-B1D9C9C70049}">
      <dsp:nvSpPr>
        <dsp:cNvPr id="0" name=""/>
        <dsp:cNvSpPr/>
      </dsp:nvSpPr>
      <dsp:spPr>
        <a:xfrm rot="5400000">
          <a:off x="9867098" y="-108823"/>
          <a:ext cx="1984572" cy="2812002"/>
        </a:xfrm>
        <a:prstGeom prst="corner">
          <a:avLst>
            <a:gd name="adj1" fmla="val 16120"/>
            <a:gd name="adj2" fmla="val 16110"/>
          </a:avLst>
        </a:prstGeom>
        <a:solidFill>
          <a:srgbClr val="92D05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AEFB95-700A-4758-8667-0C635B7EFA58}">
      <dsp:nvSpPr>
        <dsp:cNvPr id="0" name=""/>
        <dsp:cNvSpPr/>
      </dsp:nvSpPr>
      <dsp:spPr>
        <a:xfrm>
          <a:off x="9784066" y="656280"/>
          <a:ext cx="2201680" cy="1626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en-US" sz="1600" b="0" kern="1200" dirty="0"/>
            <a:t>Phase 3 –Facilitate</a:t>
          </a:r>
        </a:p>
        <a:p>
          <a:pPr marL="0" lvl="0" indent="0" algn="ctr" defTabSz="711200">
            <a:lnSpc>
              <a:spcPct val="90000"/>
            </a:lnSpc>
            <a:spcBef>
              <a:spcPct val="0"/>
            </a:spcBef>
            <a:spcAft>
              <a:spcPct val="35000"/>
            </a:spcAft>
            <a:buNone/>
          </a:pPr>
          <a:r>
            <a:rPr lang="en-US" sz="1600" b="0" kern="1200" dirty="0"/>
            <a:t>the Transitioning of the Pharma Initiative into the Start-Up Phase  of the APPM in  Pilot countries</a:t>
          </a:r>
        </a:p>
      </dsp:txBody>
      <dsp:txXfrm>
        <a:off x="9784066" y="656280"/>
        <a:ext cx="2201680" cy="1626492"/>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112E6B-55D7-294B-96DA-B748B0A9B229}" type="datetimeFigureOut">
              <a:rPr lang="en-US" smtClean="0"/>
              <a:t>5/14/2024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211C13-E2C9-BF4F-ACBD-C013875FCB09}" type="slidenum">
              <a:rPr lang="en-US" smtClean="0"/>
              <a:t>‹#›</a:t>
            </a:fld>
            <a:endParaRPr lang="en-US"/>
          </a:p>
        </p:txBody>
      </p:sp>
    </p:spTree>
    <p:extLst>
      <p:ext uri="{BB962C8B-B14F-4D97-AF65-F5344CB8AC3E}">
        <p14:creationId xmlns:p14="http://schemas.microsoft.com/office/powerpoint/2010/main" val="31172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cgdev.org/blog/more-health-money-through-better-purchasing-decisions-case-ghana" TargetMode="External"/><Relationship Id="rId3" Type="http://schemas.openxmlformats.org/officeDocument/2006/relationships/hyperlink" Target="https://www.npr.org/sections/goatsandsoda/2019/07/08/737786567/drug-prices-can-take-a-surprising-turn-when-a-poor-country-gets-richer" TargetMode="External"/><Relationship Id="rId7" Type="http://schemas.openxmlformats.org/officeDocument/2006/relationships/hyperlink" Target="http://usp-confluence.hq.usp.org/download/attachments/13238353/Sanofi_Infographie_EN.pdf?version=1&amp;modificationDate=1533121724573&amp;api=v2"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fightthefakes.org/resources/study-shows-that-african-citizens-consider-themselves-ill-informed-about-the-dangers-of-falsified-drugs/" TargetMode="External"/><Relationship Id="rId11" Type="http://schemas.openxmlformats.org/officeDocument/2006/relationships/hyperlink" Target="http://slideplayer.com/slide/8431967/" TargetMode="External"/><Relationship Id="rId5" Type="http://schemas.openxmlformats.org/officeDocument/2006/relationships/hyperlink" Target="http://usp-confluence.hq.usp.org/download/attachments/89491133/12913_2018_Article_3766.pdf?version=1&amp;modificationDate=1573575353000&amp;api=v2" TargetMode="External"/><Relationship Id="rId10" Type="http://schemas.openxmlformats.org/officeDocument/2006/relationships/hyperlink" Target="https://www.aei.org/wp-content/uploads/2013/02/-substandard-and-falsified-antituberculosis-drugs-a-preliminary-field-analysis_142125219328.pdf" TargetMode="External"/><Relationship Id="rId4" Type="http://schemas.openxmlformats.org/officeDocument/2006/relationships/hyperlink" Target="https://www.ncbi.nlm.nih.gov/pmc/articles/PMC6286577/" TargetMode="External"/><Relationship Id="rId9" Type="http://schemas.openxmlformats.org/officeDocument/2006/relationships/hyperlink" Target="http://afrobarometer.org/sites/default/files/summary_results/ab_r6_afrobarometer_global_release_highlights8.pdf"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cgdev.org/blog/more-health-money-through-better-purchasing-decisions-case-ghana" TargetMode="External"/><Relationship Id="rId3" Type="http://schemas.openxmlformats.org/officeDocument/2006/relationships/hyperlink" Target="https://www.npr.org/sections/goatsandsoda/2019/07/08/737786567/drug-prices-can-take-a-surprising-turn-when-a-poor-country-gets-richer" TargetMode="External"/><Relationship Id="rId7" Type="http://schemas.openxmlformats.org/officeDocument/2006/relationships/hyperlink" Target="http://usp-confluence.hq.usp.org/download/attachments/13238353/Sanofi_Infographie_EN.pdf?version=1&amp;modificationDate=1533121724573&amp;api=v2"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fightthefakes.org/resources/study-shows-that-african-citizens-consider-themselves-ill-informed-about-the-dangers-of-falsified-drugs/" TargetMode="External"/><Relationship Id="rId11" Type="http://schemas.openxmlformats.org/officeDocument/2006/relationships/hyperlink" Target="http://slideplayer.com/slide/8431967/" TargetMode="External"/><Relationship Id="rId5" Type="http://schemas.openxmlformats.org/officeDocument/2006/relationships/hyperlink" Target="http://usp-confluence.hq.usp.org/download/attachments/89491133/12913_2018_Article_3766.pdf?version=1&amp;modificationDate=1573575353000&amp;api=v2" TargetMode="External"/><Relationship Id="rId10" Type="http://schemas.openxmlformats.org/officeDocument/2006/relationships/hyperlink" Target="https://www.aei.org/wp-content/uploads/2013/02/-substandard-and-falsified-antituberculosis-drugs-a-preliminary-field-analysis_142125219328.pdf" TargetMode="External"/><Relationship Id="rId4" Type="http://schemas.openxmlformats.org/officeDocument/2006/relationships/hyperlink" Target="https://www.ncbi.nlm.nih.gov/pmc/articles/PMC6286577/" TargetMode="External"/><Relationship Id="rId9" Type="http://schemas.openxmlformats.org/officeDocument/2006/relationships/hyperlink" Target="http://afrobarometer.org/sites/default/files/summary_results/ab_r6_afrobarometer_global_release_highlights8.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64871-C963-4A3F-8855-B0483C8DBBC6}" type="slidenum">
              <a:rPr lang="en-US" smtClean="0"/>
              <a:t>1</a:t>
            </a:fld>
            <a:endParaRPr lang="en-US" dirty="0"/>
          </a:p>
        </p:txBody>
      </p:sp>
    </p:spTree>
    <p:extLst>
      <p:ext uri="{BB962C8B-B14F-4D97-AF65-F5344CB8AC3E}">
        <p14:creationId xmlns:p14="http://schemas.microsoft.com/office/powerpoint/2010/main" val="152883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are at a cross road with an increasing mismatch of demand and supply in our region.</a:t>
            </a:r>
          </a:p>
          <a:p>
            <a:endParaRPr lang="en-US" sz="1200" dirty="0"/>
          </a:p>
          <a:p>
            <a:r>
              <a:rPr lang="en-US" sz="1200" dirty="0"/>
              <a:t>Demand factors are not only the increasing demographic profile</a:t>
            </a:r>
          </a:p>
          <a:p>
            <a:r>
              <a:rPr lang="en-US" sz="1200" b="1" dirty="0"/>
              <a:t>A  myriad of complex issues influence the current </a:t>
            </a:r>
            <a:r>
              <a:rPr lang="en-US" sz="1200" b="1" i="1" dirty="0"/>
              <a:t>access</a:t>
            </a:r>
            <a:r>
              <a:rPr lang="en-US" sz="1200" b="1" dirty="0"/>
              <a:t> challenges to </a:t>
            </a:r>
            <a:r>
              <a:rPr lang="en-US" sz="1200" b="1" i="1" dirty="0"/>
              <a:t>safe, affordable </a:t>
            </a:r>
            <a:r>
              <a:rPr lang="en-US" sz="1200" b="1" dirty="0"/>
              <a:t>medicines in the region</a:t>
            </a:r>
            <a:endParaRPr lang="en-US" sz="1200" dirty="0"/>
          </a:p>
          <a:p>
            <a:r>
              <a:rPr lang="en-US" sz="1200" dirty="0"/>
              <a:t>UHC remains a serious challenge due to myriad of complex issues</a:t>
            </a:r>
          </a:p>
          <a:p>
            <a:endParaRPr lang="en-US" sz="1200" dirty="0"/>
          </a:p>
          <a:p>
            <a:r>
              <a:rPr lang="en-US" sz="1200" dirty="0"/>
              <a:t>Medicines shortages also mean procurement happens at much higher price- to cover gap and eats away al already limited budgets</a:t>
            </a:r>
          </a:p>
          <a:p>
            <a:endParaRPr lang="en-US" sz="1200" dirty="0"/>
          </a:p>
          <a:p>
            <a:r>
              <a:rPr lang="en-US" sz="1200" dirty="0"/>
              <a:t>Study found 15/18 (83%) LMIC countries reviewed  had 1+ RMNCH drug stock-out in past year, and 3 countries had 9+ RMNCH stock-outs. (Briggs 2018</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r>
              <a:rPr lang="en-US" sz="1200" i="1" dirty="0"/>
              <a:t>2017 study found in one case, Ghana paid almost double for cholesterol drugs vs. UK, &amp; 50x if adjusted for inflation (</a:t>
            </a:r>
            <a:r>
              <a:rPr lang="en-US" sz="1200" i="1" dirty="0" err="1"/>
              <a:t>Chalkidou</a:t>
            </a:r>
            <a:r>
              <a:rPr lang="en-US" sz="1200" i="1" dirty="0"/>
              <a:t> 2017; Lu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Anti-TB drug quality failure rate of 43.5% for non-registered drugs in African cities (Bate 2013)</a:t>
            </a:r>
            <a:r>
              <a:rPr lang="en-US" sz="1200" i="1" dirty="0"/>
              <a:t>, </a:t>
            </a:r>
            <a:r>
              <a:rPr lang="en-US" sz="1200" dirty="0"/>
              <a:t>&amp;</a:t>
            </a:r>
            <a:r>
              <a:rPr lang="en-US" sz="1200" i="1" dirty="0"/>
              <a:t> </a:t>
            </a:r>
            <a:r>
              <a:rPr lang="en-US" sz="1200" dirty="0"/>
              <a:t>44% of Africans have seen falsified drugs (FTF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i="1" dirty="0"/>
              <a:t>1.6M Africans died from malaria, TB, HIV in 2015; largely preventable/treatable w/ better access (</a:t>
            </a:r>
            <a:r>
              <a:rPr lang="en-US" i="1" dirty="0" err="1"/>
              <a:t>Pheage</a:t>
            </a:r>
            <a:r>
              <a:rPr lang="en-US" i="1" dirty="0"/>
              <a:t>)</a:t>
            </a:r>
          </a:p>
          <a:p>
            <a:pPr marL="285750" indent="-285750">
              <a:buFont typeface="Arial" panose="020B0604020202020204" pitchFamily="34" charset="0"/>
              <a:buChar char="•"/>
            </a:pPr>
            <a:r>
              <a:rPr lang="en-US" dirty="0" err="1"/>
              <a:t>ost</a:t>
            </a:r>
            <a:r>
              <a:rPr lang="en-US" dirty="0"/>
              <a:t> productivity  </a:t>
            </a:r>
            <a:r>
              <a:rPr lang="en-US" i="1" dirty="0"/>
              <a:t>49% of Africans went w/o medicine/medical care in past year (</a:t>
            </a:r>
            <a:r>
              <a:rPr lang="en-US" i="1" dirty="0" err="1"/>
              <a:t>Afrobarometer</a:t>
            </a:r>
            <a:r>
              <a:rPr lang="en-US" i="1" dirty="0"/>
              <a:t>)</a:t>
            </a:r>
            <a:r>
              <a:rPr lang="en-US" dirty="0"/>
              <a:t> </a:t>
            </a:r>
          </a:p>
          <a:p>
            <a:pPr marL="285750" indent="-285750">
              <a:buFont typeface="Arial" panose="020B0604020202020204" pitchFamily="34" charset="0"/>
              <a:buChar char="•"/>
            </a:pPr>
            <a:r>
              <a:rPr lang="en-US" dirty="0"/>
              <a:t>Economically devastating out of pocket household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Medicine affordability study found lowest-paid gov. worker would pay 5+ days salary every month for the cheapest generic in 9 out of 10 African countries (Laing 2007: 21); Another study found that 18 out 32 essential medicines in Malawi were unaffordable (</a:t>
            </a:r>
            <a:r>
              <a:rPr lang="en-US" dirty="0" err="1"/>
              <a:t>Khuluza</a:t>
            </a:r>
            <a:r>
              <a:rPr lang="en-US" dirty="0"/>
              <a:t>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a:p>
            <a:endParaRPr lang="en-US" dirty="0"/>
          </a:p>
          <a:p>
            <a:r>
              <a:rPr lang="en-US" dirty="0"/>
              <a:t>Sources: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Joanne Lu (July 8, 2019), “Drug price can take a surprising turn when a poor country gets richer,” NPR, </a:t>
            </a:r>
            <a:r>
              <a:rPr lang="en-US" dirty="0">
                <a:hlinkClick r:id="rId3"/>
              </a:rPr>
              <a:t>https://www.npr.org/sections/goatsandsoda/2019/07/08/737786567/drug-prices-can-take-a-surprising-turn-when-a-poor-country-gets-richer</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Felix </a:t>
            </a:r>
            <a:r>
              <a:rPr lang="en-US" sz="1200" b="0" i="0" kern="1200" dirty="0" err="1">
                <a:solidFill>
                  <a:schemeClr val="tx1"/>
                </a:solidFill>
                <a:effectLst/>
                <a:latin typeface="+mn-lt"/>
                <a:ea typeface="+mn-ea"/>
                <a:cs typeface="+mn-cs"/>
              </a:rPr>
              <a:t>Khuluza</a:t>
            </a:r>
            <a:r>
              <a:rPr lang="en-US" sz="1200" b="0" i="0" kern="1200" dirty="0">
                <a:solidFill>
                  <a:schemeClr val="tx1"/>
                </a:solidFill>
                <a:effectLst/>
                <a:latin typeface="+mn-lt"/>
                <a:ea typeface="+mn-ea"/>
                <a:cs typeface="+mn-cs"/>
              </a:rPr>
              <a:t>, Christine </a:t>
            </a:r>
            <a:r>
              <a:rPr lang="en-US" sz="1200" b="0" i="0" kern="1200" dirty="0" err="1">
                <a:solidFill>
                  <a:schemeClr val="tx1"/>
                </a:solidFill>
                <a:effectLst/>
                <a:latin typeface="+mn-lt"/>
                <a:ea typeface="+mn-ea"/>
                <a:cs typeface="+mn-cs"/>
              </a:rPr>
              <a:t>Haefele-Abah</a:t>
            </a:r>
            <a:r>
              <a:rPr lang="en-US" sz="1200" b="0" i="0" kern="1200" dirty="0">
                <a:solidFill>
                  <a:schemeClr val="tx1"/>
                </a:solidFill>
                <a:effectLst/>
                <a:latin typeface="+mn-lt"/>
                <a:ea typeface="+mn-ea"/>
                <a:cs typeface="+mn-cs"/>
              </a:rPr>
              <a:t> (February 12, 2019), "The availability, prices and affordability of essential medicines in Malawi: A cross-sectional study," https://doi.org/10.1371/journal.pone.0212125</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Briggs, Jane, Martha Embrey, </a:t>
            </a:r>
            <a:r>
              <a:rPr lang="en-US" sz="1200" b="0" i="0" kern="1200" dirty="0" err="1">
                <a:solidFill>
                  <a:schemeClr val="tx1"/>
                </a:solidFill>
                <a:effectLst/>
                <a:latin typeface="+mn-lt"/>
                <a:ea typeface="+mn-ea"/>
                <a:cs typeface="+mn-cs"/>
              </a:rPr>
              <a:t>Blerta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Maliqi</a:t>
            </a:r>
            <a:r>
              <a:rPr lang="en-US" sz="1200" b="0" i="0" kern="1200" dirty="0">
                <a:solidFill>
                  <a:schemeClr val="tx1"/>
                </a:solidFill>
                <a:effectLst/>
                <a:latin typeface="+mn-lt"/>
                <a:ea typeface="+mn-ea"/>
                <a:cs typeface="+mn-cs"/>
              </a:rPr>
              <a:t>, Lisa </a:t>
            </a:r>
            <a:r>
              <a:rPr lang="en-US" sz="1200" b="0" i="0" kern="1200" dirty="0" err="1">
                <a:solidFill>
                  <a:schemeClr val="tx1"/>
                </a:solidFill>
                <a:effectLst/>
                <a:latin typeface="+mn-lt"/>
                <a:ea typeface="+mn-ea"/>
                <a:cs typeface="+mn-cs"/>
              </a:rPr>
              <a:t>Hedman</a:t>
            </a:r>
            <a:r>
              <a:rPr lang="en-US" sz="1200" b="0" i="0" kern="1200" dirty="0">
                <a:solidFill>
                  <a:schemeClr val="tx1"/>
                </a:solidFill>
                <a:effectLst/>
                <a:latin typeface="+mn-lt"/>
                <a:ea typeface="+mn-ea"/>
                <a:cs typeface="+mn-cs"/>
              </a:rPr>
              <a:t>, and Jennifer </a:t>
            </a:r>
            <a:r>
              <a:rPr lang="en-US" sz="1200" b="0" i="0" kern="1200" dirty="0" err="1">
                <a:solidFill>
                  <a:schemeClr val="tx1"/>
                </a:solidFill>
                <a:effectLst/>
                <a:latin typeface="+mn-lt"/>
                <a:ea typeface="+mn-ea"/>
                <a:cs typeface="+mn-cs"/>
              </a:rPr>
              <a:t>Requejo</a:t>
            </a:r>
            <a:r>
              <a:rPr lang="en-US" sz="1200" b="0" i="0" kern="1200" dirty="0">
                <a:solidFill>
                  <a:schemeClr val="tx1"/>
                </a:solidFill>
                <a:effectLst/>
                <a:latin typeface="+mn-lt"/>
                <a:ea typeface="+mn-ea"/>
                <a:cs typeface="+mn-cs"/>
              </a:rPr>
              <a:t> (December 7, 2018), "How to assure access of essential RMNCH medicines by looking at policy and systems factors: an analysis of countdown to 2015 countries." </a:t>
            </a:r>
            <a:r>
              <a:rPr lang="en-US" sz="1200" b="0" i="1" kern="1200" dirty="0">
                <a:solidFill>
                  <a:schemeClr val="tx1"/>
                </a:solidFill>
                <a:effectLst/>
                <a:latin typeface="+mn-lt"/>
                <a:ea typeface="+mn-ea"/>
                <a:cs typeface="+mn-cs"/>
              </a:rPr>
              <a:t>BMC health services research</a:t>
            </a:r>
            <a:r>
              <a:rPr lang="en-US" sz="1200" b="0" i="0" kern="1200" dirty="0">
                <a:solidFill>
                  <a:schemeClr val="tx1"/>
                </a:solidFill>
                <a:effectLst/>
                <a:latin typeface="+mn-lt"/>
                <a:ea typeface="+mn-ea"/>
                <a:cs typeface="+mn-cs"/>
              </a:rPr>
              <a:t> 18(1): 952, </a:t>
            </a:r>
            <a:r>
              <a:rPr lang="en-US" sz="1200" b="0" i="0" u="none" strike="noStrike" kern="1200" dirty="0">
                <a:solidFill>
                  <a:schemeClr val="tx1"/>
                </a:solidFill>
                <a:effectLst/>
                <a:latin typeface="+mn-lt"/>
                <a:ea typeface="+mn-ea"/>
                <a:cs typeface="+mn-cs"/>
                <a:hlinkClick r:id="rId4"/>
              </a:rPr>
              <a:t>https://www.ncbi.nlm.nih.gov/pmc/articles/PMC6286577/</a:t>
            </a:r>
            <a:r>
              <a:rPr lang="en-US" sz="1200" b="0" i="0" kern="1200" dirty="0">
                <a:solidFill>
                  <a:schemeClr val="tx1"/>
                </a:solidFill>
                <a:effectLst/>
                <a:latin typeface="+mn-lt"/>
                <a:ea typeface="+mn-ea"/>
                <a:cs typeface="+mn-cs"/>
              </a:rPr>
              <a:t>; file: </a:t>
            </a:r>
            <a:r>
              <a:rPr lang="en-US" sz="1200" b="0" i="0" u="none" strike="noStrike" kern="1200" dirty="0">
                <a:solidFill>
                  <a:schemeClr val="tx1"/>
                </a:solidFill>
                <a:effectLst/>
                <a:latin typeface="+mn-lt"/>
                <a:ea typeface="+mn-ea"/>
                <a:cs typeface="+mn-cs"/>
                <a:hlinkClick r:id="rId5"/>
              </a:rPr>
              <a:t>12913_2018_Article_3766.pdf</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Fight The Fakes (July 25, 2018), "Study shows that African citizens consider themselves ill-informed about the dangers of falsified drugs," </a:t>
            </a:r>
            <a:r>
              <a:rPr lang="en-US" sz="1200" b="0" i="0" u="none" strike="noStrike" kern="1200" dirty="0">
                <a:solidFill>
                  <a:schemeClr val="tx1"/>
                </a:solidFill>
                <a:effectLst/>
                <a:latin typeface="+mn-lt"/>
                <a:ea typeface="+mn-ea"/>
                <a:cs typeface="+mn-cs"/>
                <a:hlinkClick r:id="rId6"/>
              </a:rPr>
              <a:t>http://fightthefakes.org/resources/study-shows-that-african-citizens-consider-themselves-ill-informed-about-the-dangers-of-falsified-drugs/</a:t>
            </a:r>
            <a:r>
              <a:rPr lang="en-US" sz="1200" b="0" i="0" kern="1200" dirty="0">
                <a:solidFill>
                  <a:schemeClr val="tx1"/>
                </a:solidFill>
                <a:effectLst/>
                <a:latin typeface="+mn-lt"/>
                <a:ea typeface="+mn-ea"/>
                <a:cs typeface="+mn-cs"/>
              </a:rPr>
              <a:t>; file: </a:t>
            </a:r>
            <a:r>
              <a:rPr lang="en-US" sz="1200" b="0" i="0" u="none" strike="noStrike" kern="1200" dirty="0">
                <a:solidFill>
                  <a:schemeClr val="tx1"/>
                </a:solidFill>
                <a:effectLst/>
                <a:latin typeface="+mn-lt"/>
                <a:ea typeface="+mn-ea"/>
                <a:cs typeface="+mn-cs"/>
                <a:hlinkClick r:id="rId7"/>
              </a:rPr>
              <a:t>Sanofi_Infographie_EN.pdf</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rPr>
              <a:t>Kalipso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Chalkidou</a:t>
            </a:r>
            <a:r>
              <a:rPr lang="en-US" sz="1200" b="0" i="0" u="none" strike="noStrike" kern="1200" dirty="0">
                <a:solidFill>
                  <a:schemeClr val="tx1"/>
                </a:solidFill>
                <a:effectLst/>
                <a:latin typeface="+mn-lt"/>
                <a:ea typeface="+mn-ea"/>
                <a:cs typeface="+mn-cs"/>
              </a:rPr>
              <a:t> (November 21, 2017), “More Health for the Money through Better Purchasing Decisions: The Case of Ghana,” Center for Global Development, </a:t>
            </a:r>
            <a:r>
              <a:rPr lang="en-US" dirty="0">
                <a:hlinkClick r:id="rId8"/>
              </a:rPr>
              <a:t>https://www.cgdev.org/blog/more-health-money-through-better-purchasing-decisions-case-ghana</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Afrobarometer</a:t>
            </a:r>
            <a:r>
              <a:rPr lang="en-US" sz="1200" b="0" i="0" kern="1200" dirty="0">
                <a:solidFill>
                  <a:schemeClr val="tx1"/>
                </a:solidFill>
                <a:effectLst/>
                <a:latin typeface="+mn-lt"/>
                <a:ea typeface="+mn-ea"/>
                <a:cs typeface="+mn-cs"/>
              </a:rPr>
              <a:t> (March 20, 2017), "Highlights of Round 6 survey findings from 36 African countries," </a:t>
            </a:r>
            <a:r>
              <a:rPr lang="en-US" dirty="0">
                <a:hlinkClick r:id="rId9"/>
              </a:rPr>
              <a:t>http://afrobarometer.org/sites/default/files/summary_results/ab_r6_afrobarometer_global_release_highlights8.pdf</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TEFO PHEAGE (December 2016 - March 2017), "Dying from lack of medicines: Encouraging local production, right policies the way out," Africa Renewal, https://www.un.org/africarenewal/magazine/december-2016-march-2017/dying-lack-medicines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Bate et al. (March 2013) "Substandard and falsified anti-tuberculosis drugs: a preliminary field analysis," Int J </a:t>
            </a:r>
            <a:r>
              <a:rPr lang="en-US" sz="1200" b="0" i="0" kern="1200" dirty="0" err="1">
                <a:solidFill>
                  <a:schemeClr val="tx1"/>
                </a:solidFill>
                <a:effectLst/>
                <a:latin typeface="+mn-lt"/>
                <a:ea typeface="+mn-ea"/>
                <a:cs typeface="+mn-cs"/>
              </a:rPr>
              <a:t>Tuberc</a:t>
            </a:r>
            <a:r>
              <a:rPr lang="en-US" sz="1200" b="0" i="0" kern="1200" dirty="0">
                <a:solidFill>
                  <a:schemeClr val="tx1"/>
                </a:solidFill>
                <a:effectLst/>
                <a:latin typeface="+mn-lt"/>
                <a:ea typeface="+mn-ea"/>
                <a:cs typeface="+mn-cs"/>
              </a:rPr>
              <a:t> Lung Dis. 17(3), </a:t>
            </a:r>
            <a:r>
              <a:rPr lang="en-US" sz="1200" b="0" i="0" u="none" strike="noStrike" kern="1200" dirty="0">
                <a:solidFill>
                  <a:schemeClr val="tx1"/>
                </a:solidFill>
                <a:effectLst/>
                <a:latin typeface="+mn-lt"/>
                <a:ea typeface="+mn-ea"/>
                <a:cs typeface="+mn-cs"/>
                <a:hlinkClick r:id="rId10"/>
              </a:rPr>
              <a:t>https://www.aei.org/wp-content/uploads/2013/02/-substandard-and-falsified-antituberculosis-drugs-a-preliminary-field-analysis_142125219328.pdf</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Laing et al. (2007), Medicines prices: measurement and findings in countries, p. 20-21, </a:t>
            </a:r>
            <a:r>
              <a:rPr lang="en-US" sz="1200" u="sng" kern="1200" dirty="0">
                <a:solidFill>
                  <a:schemeClr val="tx1"/>
                </a:solidFill>
                <a:effectLst/>
                <a:latin typeface="+mn-lt"/>
                <a:ea typeface="+mn-ea"/>
                <a:cs typeface="+mn-cs"/>
                <a:hlinkClick r:id="rId11"/>
              </a:rPr>
              <a:t>http://slideplayer.com/slide/8431967/</a:t>
            </a:r>
            <a:endParaRPr lang="en-US" sz="1200" u="sng"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3</a:t>
            </a:fld>
            <a:endParaRPr lang="en-US"/>
          </a:p>
        </p:txBody>
      </p:sp>
    </p:spTree>
    <p:extLst>
      <p:ext uri="{BB962C8B-B14F-4D97-AF65-F5344CB8AC3E}">
        <p14:creationId xmlns:p14="http://schemas.microsoft.com/office/powerpoint/2010/main" val="3782891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are at a crossroad with an increasing mismatch of demand and supply in our region.</a:t>
            </a:r>
          </a:p>
          <a:p>
            <a:endParaRPr lang="en-US" sz="1200" dirty="0"/>
          </a:p>
          <a:p>
            <a:r>
              <a:rPr lang="en-US" sz="1200" dirty="0"/>
              <a:t>Demand factors are not only the increasing</a:t>
            </a:r>
            <a:r>
              <a:rPr lang="en-US" sz="1200" baseline="0" dirty="0"/>
              <a:t> but</a:t>
            </a:r>
            <a:r>
              <a:rPr lang="en-US" sz="1200" dirty="0"/>
              <a:t> demographic profiles and epidemiological transition as</a:t>
            </a:r>
            <a:r>
              <a:rPr lang="en-US" sz="1200" baseline="0" dirty="0"/>
              <a:t> well as</a:t>
            </a:r>
            <a:r>
              <a:rPr lang="en-US" sz="1200" dirty="0"/>
              <a:t> myriad of other factors</a:t>
            </a:r>
          </a:p>
          <a:p>
            <a:endParaRPr lang="en-US" sz="1200" dirty="0"/>
          </a:p>
          <a:p>
            <a:r>
              <a:rPr lang="en-US" sz="1200" dirty="0"/>
              <a:t>UHC remains a serious challenge due to myriad of complex issues</a:t>
            </a:r>
          </a:p>
          <a:p>
            <a:endParaRPr lang="en-US" sz="1200" dirty="0"/>
          </a:p>
          <a:p>
            <a:r>
              <a:rPr lang="en-US" sz="1200" dirty="0"/>
              <a:t>Medicines shortages also mean procurement happens at much higher price- to cover gap and takes away  already limited budgets</a:t>
            </a:r>
          </a:p>
          <a:p>
            <a:endParaRPr lang="en-US" sz="1200" dirty="0"/>
          </a:p>
          <a:p>
            <a:r>
              <a:rPr lang="en-US" sz="1200" dirty="0"/>
              <a:t>Study found 15/18 (83%) LMIC countries reviewed  had 1+ RMNCH drug stock-out in past year, and 3 countries had 9+ RMNCH stock-outs. (Briggs 2018</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r>
              <a:rPr lang="en-US" sz="1200" i="1" dirty="0"/>
              <a:t>2017 study found in one case, Ghana paid almost double for cholesterol drugs vs. UK, &amp; 50x if adjusted for inflation (</a:t>
            </a:r>
            <a:r>
              <a:rPr lang="en-US" sz="1200" i="1" dirty="0" err="1"/>
              <a:t>Chalkidou</a:t>
            </a:r>
            <a:r>
              <a:rPr lang="en-US" sz="1200" i="1" dirty="0"/>
              <a:t> 2017; Lu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Anti-TB drug quality failure rate of 43.5% for non-registered drugs in African cities (Bate 2013)</a:t>
            </a:r>
            <a:r>
              <a:rPr lang="en-US" sz="1200" i="1" dirty="0"/>
              <a:t>, </a:t>
            </a:r>
            <a:r>
              <a:rPr lang="en-US" sz="1200" dirty="0"/>
              <a:t>&amp;</a:t>
            </a:r>
            <a:r>
              <a:rPr lang="en-US" sz="1200" i="1" dirty="0"/>
              <a:t> </a:t>
            </a:r>
            <a:r>
              <a:rPr lang="en-US" sz="1200" dirty="0"/>
              <a:t>44% of Africans have seen falsified drugs (FTF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i="1" dirty="0"/>
              <a:t>1.6M Africans died from malaria, TB, HIV in 2015; largely preventable/treatable w/ better access (</a:t>
            </a:r>
            <a:r>
              <a:rPr lang="en-US" i="1" dirty="0" err="1"/>
              <a:t>Pheage</a:t>
            </a:r>
            <a:r>
              <a:rPr lang="en-US" i="1" dirty="0"/>
              <a:t>)</a:t>
            </a:r>
          </a:p>
          <a:p>
            <a:pPr marL="285750" indent="-285750">
              <a:buFont typeface="Arial" panose="020B0604020202020204" pitchFamily="34" charset="0"/>
              <a:buChar char="•"/>
            </a:pPr>
            <a:r>
              <a:rPr lang="en-US" dirty="0"/>
              <a:t>cost productivity  </a:t>
            </a:r>
            <a:r>
              <a:rPr lang="en-US" i="1" dirty="0"/>
              <a:t>49% of Africans went w/o medicine/medical care in past year (</a:t>
            </a:r>
            <a:r>
              <a:rPr lang="en-US" i="1" dirty="0" err="1"/>
              <a:t>Afrobarometer</a:t>
            </a:r>
            <a:r>
              <a:rPr lang="en-US" i="1" dirty="0"/>
              <a:t>)</a:t>
            </a:r>
            <a:r>
              <a:rPr lang="en-US" dirty="0"/>
              <a:t> </a:t>
            </a:r>
          </a:p>
          <a:p>
            <a:pPr marL="285750" indent="-285750">
              <a:buFont typeface="Arial" panose="020B0604020202020204" pitchFamily="34" charset="0"/>
              <a:buChar char="•"/>
            </a:pPr>
            <a:r>
              <a:rPr lang="en-US" dirty="0"/>
              <a:t>Economically devastating out of pocket household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Medicine affordability study found lowest-paid gov. worker would pay 5+ days salary every month for the cheapest generic in 9 out of 10 African countries (Laing 2007: 21); Another study found that 18 out 32 essential medicines in Malawi were unaffordable (</a:t>
            </a:r>
            <a:r>
              <a:rPr lang="en-US" dirty="0" err="1"/>
              <a:t>Khuluza</a:t>
            </a:r>
            <a:r>
              <a:rPr lang="en-US" dirty="0"/>
              <a:t>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a:p>
            <a:endParaRPr lang="en-US" dirty="0"/>
          </a:p>
          <a:p>
            <a:r>
              <a:rPr lang="en-US" dirty="0"/>
              <a:t>Sources: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Joanne Lu (July 8, 2019), “Drug price can take a surprising turn when a poor country gets richer,” NPR, </a:t>
            </a:r>
            <a:r>
              <a:rPr lang="en-US" dirty="0">
                <a:hlinkClick r:id="rId3"/>
              </a:rPr>
              <a:t>https://www.npr.org/sections/goatsandsoda/2019/07/08/737786567/drug-prices-can-take-a-surprising-turn-when-a-poor-country-gets-richer</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Felix </a:t>
            </a:r>
            <a:r>
              <a:rPr lang="en-US" sz="1200" b="0" i="0" kern="1200" dirty="0" err="1">
                <a:solidFill>
                  <a:schemeClr val="tx1"/>
                </a:solidFill>
                <a:effectLst/>
                <a:latin typeface="+mn-lt"/>
                <a:ea typeface="+mn-ea"/>
                <a:cs typeface="+mn-cs"/>
              </a:rPr>
              <a:t>Khuluza</a:t>
            </a:r>
            <a:r>
              <a:rPr lang="en-US" sz="1200" b="0" i="0" kern="1200" dirty="0">
                <a:solidFill>
                  <a:schemeClr val="tx1"/>
                </a:solidFill>
                <a:effectLst/>
                <a:latin typeface="+mn-lt"/>
                <a:ea typeface="+mn-ea"/>
                <a:cs typeface="+mn-cs"/>
              </a:rPr>
              <a:t>, Christine </a:t>
            </a:r>
            <a:r>
              <a:rPr lang="en-US" sz="1200" b="0" i="0" kern="1200" dirty="0" err="1">
                <a:solidFill>
                  <a:schemeClr val="tx1"/>
                </a:solidFill>
                <a:effectLst/>
                <a:latin typeface="+mn-lt"/>
                <a:ea typeface="+mn-ea"/>
                <a:cs typeface="+mn-cs"/>
              </a:rPr>
              <a:t>Haefele-Abah</a:t>
            </a:r>
            <a:r>
              <a:rPr lang="en-US" sz="1200" b="0" i="0" kern="1200" dirty="0">
                <a:solidFill>
                  <a:schemeClr val="tx1"/>
                </a:solidFill>
                <a:effectLst/>
                <a:latin typeface="+mn-lt"/>
                <a:ea typeface="+mn-ea"/>
                <a:cs typeface="+mn-cs"/>
              </a:rPr>
              <a:t> (February 12, 2019), "The availability, prices and affordability of essential medicines in Malawi: A cross-sectional study," https://doi.org/10.1371/journal.pone.0212125</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Briggs, Jane, Martha Embrey, </a:t>
            </a:r>
            <a:r>
              <a:rPr lang="en-US" sz="1200" b="0" i="0" kern="1200" dirty="0" err="1">
                <a:solidFill>
                  <a:schemeClr val="tx1"/>
                </a:solidFill>
                <a:effectLst/>
                <a:latin typeface="+mn-lt"/>
                <a:ea typeface="+mn-ea"/>
                <a:cs typeface="+mn-cs"/>
              </a:rPr>
              <a:t>Blerta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Maliqi</a:t>
            </a:r>
            <a:r>
              <a:rPr lang="en-US" sz="1200" b="0" i="0" kern="1200" dirty="0">
                <a:solidFill>
                  <a:schemeClr val="tx1"/>
                </a:solidFill>
                <a:effectLst/>
                <a:latin typeface="+mn-lt"/>
                <a:ea typeface="+mn-ea"/>
                <a:cs typeface="+mn-cs"/>
              </a:rPr>
              <a:t>, Lisa </a:t>
            </a:r>
            <a:r>
              <a:rPr lang="en-US" sz="1200" b="0" i="0" kern="1200" dirty="0" err="1">
                <a:solidFill>
                  <a:schemeClr val="tx1"/>
                </a:solidFill>
                <a:effectLst/>
                <a:latin typeface="+mn-lt"/>
                <a:ea typeface="+mn-ea"/>
                <a:cs typeface="+mn-cs"/>
              </a:rPr>
              <a:t>Hedman</a:t>
            </a:r>
            <a:r>
              <a:rPr lang="en-US" sz="1200" b="0" i="0" kern="1200" dirty="0">
                <a:solidFill>
                  <a:schemeClr val="tx1"/>
                </a:solidFill>
                <a:effectLst/>
                <a:latin typeface="+mn-lt"/>
                <a:ea typeface="+mn-ea"/>
                <a:cs typeface="+mn-cs"/>
              </a:rPr>
              <a:t>, and Jennifer </a:t>
            </a:r>
            <a:r>
              <a:rPr lang="en-US" sz="1200" b="0" i="0" kern="1200" dirty="0" err="1">
                <a:solidFill>
                  <a:schemeClr val="tx1"/>
                </a:solidFill>
                <a:effectLst/>
                <a:latin typeface="+mn-lt"/>
                <a:ea typeface="+mn-ea"/>
                <a:cs typeface="+mn-cs"/>
              </a:rPr>
              <a:t>Requejo</a:t>
            </a:r>
            <a:r>
              <a:rPr lang="en-US" sz="1200" b="0" i="0" kern="1200" dirty="0">
                <a:solidFill>
                  <a:schemeClr val="tx1"/>
                </a:solidFill>
                <a:effectLst/>
                <a:latin typeface="+mn-lt"/>
                <a:ea typeface="+mn-ea"/>
                <a:cs typeface="+mn-cs"/>
              </a:rPr>
              <a:t> (December 7, 2018), "How to assure access of essential RMNCH medicines by looking at policy and systems factors: an analysis of countdown to 2015 countries." </a:t>
            </a:r>
            <a:r>
              <a:rPr lang="en-US" sz="1200" b="0" i="1" kern="1200" dirty="0">
                <a:solidFill>
                  <a:schemeClr val="tx1"/>
                </a:solidFill>
                <a:effectLst/>
                <a:latin typeface="+mn-lt"/>
                <a:ea typeface="+mn-ea"/>
                <a:cs typeface="+mn-cs"/>
              </a:rPr>
              <a:t>BMC health services research</a:t>
            </a:r>
            <a:r>
              <a:rPr lang="en-US" sz="1200" b="0" i="0" kern="1200" dirty="0">
                <a:solidFill>
                  <a:schemeClr val="tx1"/>
                </a:solidFill>
                <a:effectLst/>
                <a:latin typeface="+mn-lt"/>
                <a:ea typeface="+mn-ea"/>
                <a:cs typeface="+mn-cs"/>
              </a:rPr>
              <a:t> 18(1): 952, </a:t>
            </a:r>
            <a:r>
              <a:rPr lang="en-US" sz="1200" b="0" i="0" u="none" strike="noStrike" kern="1200" dirty="0">
                <a:solidFill>
                  <a:schemeClr val="tx1"/>
                </a:solidFill>
                <a:effectLst/>
                <a:latin typeface="+mn-lt"/>
                <a:ea typeface="+mn-ea"/>
                <a:cs typeface="+mn-cs"/>
                <a:hlinkClick r:id="rId4"/>
              </a:rPr>
              <a:t>https://www.ncbi.nlm.nih.gov/pmc/articles/PMC6286577/</a:t>
            </a:r>
            <a:r>
              <a:rPr lang="en-US" sz="1200" b="0" i="0" kern="1200" dirty="0">
                <a:solidFill>
                  <a:schemeClr val="tx1"/>
                </a:solidFill>
                <a:effectLst/>
                <a:latin typeface="+mn-lt"/>
                <a:ea typeface="+mn-ea"/>
                <a:cs typeface="+mn-cs"/>
              </a:rPr>
              <a:t>; file: </a:t>
            </a:r>
            <a:r>
              <a:rPr lang="en-US" sz="1200" b="0" i="0" u="none" strike="noStrike" kern="1200" dirty="0">
                <a:solidFill>
                  <a:schemeClr val="tx1"/>
                </a:solidFill>
                <a:effectLst/>
                <a:latin typeface="+mn-lt"/>
                <a:ea typeface="+mn-ea"/>
                <a:cs typeface="+mn-cs"/>
                <a:hlinkClick r:id="rId5"/>
              </a:rPr>
              <a:t>12913_2018_Article_3766.pdf</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Fight The Fakes (July 25, 2018), "Study shows that African citizens consider themselves ill-informed about the dangers of falsified drugs," </a:t>
            </a:r>
            <a:r>
              <a:rPr lang="en-US" sz="1200" b="0" i="0" u="none" strike="noStrike" kern="1200" dirty="0">
                <a:solidFill>
                  <a:schemeClr val="tx1"/>
                </a:solidFill>
                <a:effectLst/>
                <a:latin typeface="+mn-lt"/>
                <a:ea typeface="+mn-ea"/>
                <a:cs typeface="+mn-cs"/>
                <a:hlinkClick r:id="rId6"/>
              </a:rPr>
              <a:t>http://fightthefakes.org/resources/study-shows-that-african-citizens-consider-themselves-ill-informed-about-the-dangers-of-falsified-drugs/</a:t>
            </a:r>
            <a:r>
              <a:rPr lang="en-US" sz="1200" b="0" i="0" kern="1200" dirty="0">
                <a:solidFill>
                  <a:schemeClr val="tx1"/>
                </a:solidFill>
                <a:effectLst/>
                <a:latin typeface="+mn-lt"/>
                <a:ea typeface="+mn-ea"/>
                <a:cs typeface="+mn-cs"/>
              </a:rPr>
              <a:t>; file: </a:t>
            </a:r>
            <a:r>
              <a:rPr lang="en-US" sz="1200" b="0" i="0" u="none" strike="noStrike" kern="1200" dirty="0">
                <a:solidFill>
                  <a:schemeClr val="tx1"/>
                </a:solidFill>
                <a:effectLst/>
                <a:latin typeface="+mn-lt"/>
                <a:ea typeface="+mn-ea"/>
                <a:cs typeface="+mn-cs"/>
                <a:hlinkClick r:id="rId7"/>
              </a:rPr>
              <a:t>Sanofi_Infographie_EN.pdf</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err="1">
                <a:solidFill>
                  <a:schemeClr val="tx1"/>
                </a:solidFill>
                <a:effectLst/>
                <a:latin typeface="+mn-lt"/>
                <a:ea typeface="+mn-ea"/>
                <a:cs typeface="+mn-cs"/>
              </a:rPr>
              <a:t>Kalipso</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Chalkidou</a:t>
            </a:r>
            <a:r>
              <a:rPr lang="en-US" sz="1200" b="0" i="0" u="none" strike="noStrike" kern="1200" dirty="0">
                <a:solidFill>
                  <a:schemeClr val="tx1"/>
                </a:solidFill>
                <a:effectLst/>
                <a:latin typeface="+mn-lt"/>
                <a:ea typeface="+mn-ea"/>
                <a:cs typeface="+mn-cs"/>
              </a:rPr>
              <a:t> (November 21, 2017), “More Health for the Money through Better Purchasing Decisions: The Case of Ghana,” Center for Global Development, </a:t>
            </a:r>
            <a:r>
              <a:rPr lang="en-US" dirty="0">
                <a:hlinkClick r:id="rId8"/>
              </a:rPr>
              <a:t>https://www.cgdev.org/blog/more-health-money-through-better-purchasing-decisions-case-ghana</a:t>
            </a:r>
            <a:endParaRPr lang="en-US"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Afrobarometer</a:t>
            </a:r>
            <a:r>
              <a:rPr lang="en-US" sz="1200" b="0" i="0" kern="1200" dirty="0">
                <a:solidFill>
                  <a:schemeClr val="tx1"/>
                </a:solidFill>
                <a:effectLst/>
                <a:latin typeface="+mn-lt"/>
                <a:ea typeface="+mn-ea"/>
                <a:cs typeface="+mn-cs"/>
              </a:rPr>
              <a:t> (March 20, 2017), "Highlights of Round 6 survey findings from 36 African countries," </a:t>
            </a:r>
            <a:r>
              <a:rPr lang="en-US" dirty="0">
                <a:hlinkClick r:id="rId9"/>
              </a:rPr>
              <a:t>http://afrobarometer.org/sites/default/files/summary_results/ab_r6_afrobarometer_global_release_highlights8.pdf</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TEFO PHEAGE (December 2016 - March 2017), "Dying from lack of medicines: Encouraging local production, right policies the way out," Africa Renewal, https://www.un.org/africarenewal/magazine/december-2016-march-2017/dying-lack-medicines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Bate et al. (March 2013) "Substandard and falsified anti-tuberculosis drugs: a preliminary field analysis," Int J </a:t>
            </a:r>
            <a:r>
              <a:rPr lang="en-US" sz="1200" b="0" i="0" kern="1200" dirty="0" err="1">
                <a:solidFill>
                  <a:schemeClr val="tx1"/>
                </a:solidFill>
                <a:effectLst/>
                <a:latin typeface="+mn-lt"/>
                <a:ea typeface="+mn-ea"/>
                <a:cs typeface="+mn-cs"/>
              </a:rPr>
              <a:t>Tuberc</a:t>
            </a:r>
            <a:r>
              <a:rPr lang="en-US" sz="1200" b="0" i="0" kern="1200" dirty="0">
                <a:solidFill>
                  <a:schemeClr val="tx1"/>
                </a:solidFill>
                <a:effectLst/>
                <a:latin typeface="+mn-lt"/>
                <a:ea typeface="+mn-ea"/>
                <a:cs typeface="+mn-cs"/>
              </a:rPr>
              <a:t> Lung Dis. 17(3), </a:t>
            </a:r>
            <a:r>
              <a:rPr lang="en-US" sz="1200" b="0" i="0" u="none" strike="noStrike" kern="1200" dirty="0">
                <a:solidFill>
                  <a:schemeClr val="tx1"/>
                </a:solidFill>
                <a:effectLst/>
                <a:latin typeface="+mn-lt"/>
                <a:ea typeface="+mn-ea"/>
                <a:cs typeface="+mn-cs"/>
                <a:hlinkClick r:id="rId10"/>
              </a:rPr>
              <a:t>https://www.aei.org/wp-content/uploads/2013/02/-substandard-and-falsified-antituberculosis-drugs-a-preliminary-field-analysis_142125219328.pdf</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Laing et al. (2007), Medicines prices: measurement and findings in countries, p. 20-21, </a:t>
            </a:r>
            <a:r>
              <a:rPr lang="en-US" sz="1200" u="sng" kern="1200" dirty="0">
                <a:solidFill>
                  <a:schemeClr val="tx1"/>
                </a:solidFill>
                <a:effectLst/>
                <a:latin typeface="+mn-lt"/>
                <a:ea typeface="+mn-ea"/>
                <a:cs typeface="+mn-cs"/>
                <a:hlinkClick r:id="rId11"/>
              </a:rPr>
              <a:t>http://slideplayer.com/slide/8431967/</a:t>
            </a:r>
            <a:endParaRPr lang="en-US" sz="1200" u="sng"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5</a:t>
            </a:fld>
            <a:endParaRPr lang="en-US"/>
          </a:p>
        </p:txBody>
      </p:sp>
    </p:spTree>
    <p:extLst>
      <p:ext uri="{BB962C8B-B14F-4D97-AF65-F5344CB8AC3E}">
        <p14:creationId xmlns:p14="http://schemas.microsoft.com/office/powerpoint/2010/main" val="1027204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D1C7F4C-F5EA-433E-A0B3-A1308149F595}"/>
              </a:ext>
            </a:extLst>
          </p:cNvPr>
          <p:cNvSpPr>
            <a:spLocks noGrp="1"/>
          </p:cNvSpPr>
          <p:nvPr>
            <p:ph type="body" idx="1"/>
          </p:nvPr>
        </p:nvSpPr>
        <p:spPr/>
        <p:txBody>
          <a:bodyPr/>
          <a:lstStyle/>
          <a:p>
            <a:r>
              <a:rPr lang="en-US" dirty="0"/>
              <a:t>Our proposed framework is a game changer and proposed a new approach – addressed both the demand and supply side constraints</a:t>
            </a:r>
          </a:p>
          <a:p>
            <a:endParaRPr lang="en-US" dirty="0"/>
          </a:p>
          <a:p>
            <a:r>
              <a:rPr lang="en-US" dirty="0"/>
              <a:t>But the challenge is not only the demand and making sure people have access to affordable</a:t>
            </a:r>
            <a:r>
              <a:rPr lang="en-US" baseline="0" dirty="0"/>
              <a:t> medicines</a:t>
            </a:r>
            <a:endParaRPr lang="en-US" dirty="0"/>
          </a:p>
          <a:p>
            <a:endParaRPr lang="en-US" dirty="0"/>
          </a:p>
          <a:p>
            <a:r>
              <a:rPr lang="en-US" dirty="0"/>
              <a:t>But also ensure medicines markets are capable of responding to the needs and meeting evolving burden: AMR and NCD (real concerns)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AfCFTA-anchored Pharma Initiative aims at increasing intra-Africa trade by supporting local production of pharmaceuticals. (Rwanda </a:t>
            </a:r>
            <a:r>
              <a:rPr lang="en-US"/>
              <a:t>and Ethiopia)</a:t>
            </a:r>
            <a:endParaRPr lang="en-US" dirty="0"/>
          </a:p>
        </p:txBody>
      </p:sp>
      <p:sp>
        <p:nvSpPr>
          <p:cNvPr id="4" name="Slide Number Placeholder 3"/>
          <p:cNvSpPr>
            <a:spLocks noGrp="1"/>
          </p:cNvSpPr>
          <p:nvPr>
            <p:ph type="sldNum" sz="quarter" idx="5"/>
          </p:nvPr>
        </p:nvSpPr>
        <p:spPr/>
        <p:txBody>
          <a:bodyPr/>
          <a:lstStyle/>
          <a:p>
            <a:fld id="{ABE17DC7-4C1D-4724-B3D2-669B3A004EF0}" type="slidenum">
              <a:rPr lang="en-US" smtClean="0"/>
              <a:t>11</a:t>
            </a:fld>
            <a:endParaRPr lang="en-US"/>
          </a:p>
        </p:txBody>
      </p:sp>
    </p:spTree>
    <p:extLst>
      <p:ext uri="{BB962C8B-B14F-4D97-AF65-F5344CB8AC3E}">
        <p14:creationId xmlns:p14="http://schemas.microsoft.com/office/powerpoint/2010/main" val="60599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AfCFTA-anchored Pharma Initiative aims at increasing intra-Africa trade by supporting local production of pharmaceuticals. (Rwanda </a:t>
            </a:r>
            <a:r>
              <a:rPr lang="en-US"/>
              <a:t>and Ethiopia)</a:t>
            </a:r>
            <a:endParaRPr lang="en-US" dirty="0"/>
          </a:p>
        </p:txBody>
      </p:sp>
      <p:sp>
        <p:nvSpPr>
          <p:cNvPr id="4" name="Slide Number Placeholder 3"/>
          <p:cNvSpPr>
            <a:spLocks noGrp="1"/>
          </p:cNvSpPr>
          <p:nvPr>
            <p:ph type="sldNum" sz="quarter" idx="5"/>
          </p:nvPr>
        </p:nvSpPr>
        <p:spPr/>
        <p:txBody>
          <a:bodyPr/>
          <a:lstStyle/>
          <a:p>
            <a:fld id="{ABE17DC7-4C1D-4724-B3D2-669B3A004EF0}" type="slidenum">
              <a:rPr lang="en-US" smtClean="0"/>
              <a:t>12</a:t>
            </a:fld>
            <a:endParaRPr lang="en-US"/>
          </a:p>
        </p:txBody>
      </p:sp>
    </p:spTree>
    <p:extLst>
      <p:ext uri="{BB962C8B-B14F-4D97-AF65-F5344CB8AC3E}">
        <p14:creationId xmlns:p14="http://schemas.microsoft.com/office/powerpoint/2010/main" val="2282210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7ECE7C-193F-48C0-8EDF-F190CE88C0D1}" type="slidenum">
              <a:rPr lang="en-US" smtClean="0"/>
              <a:t>14</a:t>
            </a:fld>
            <a:endParaRPr lang="en-US"/>
          </a:p>
        </p:txBody>
      </p:sp>
    </p:spTree>
    <p:extLst>
      <p:ext uri="{BB962C8B-B14F-4D97-AF65-F5344CB8AC3E}">
        <p14:creationId xmlns:p14="http://schemas.microsoft.com/office/powerpoint/2010/main" val="1696990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64871-C963-4A3F-8855-B0483C8DBBC6}" type="slidenum">
              <a:rPr lang="en-US" smtClean="0"/>
              <a:t>15</a:t>
            </a:fld>
            <a:endParaRPr lang="en-US" dirty="0"/>
          </a:p>
        </p:txBody>
      </p:sp>
    </p:spTree>
    <p:extLst>
      <p:ext uri="{BB962C8B-B14F-4D97-AF65-F5344CB8AC3E}">
        <p14:creationId xmlns:p14="http://schemas.microsoft.com/office/powerpoint/2010/main" val="2991139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37A3-58EA-57A4-76CF-16A8A8935A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AA0C26-13F1-65A0-6CB5-958C98FCEE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4473DC-82E3-AADE-5E3F-F1F0EEB7BED4}"/>
              </a:ext>
            </a:extLst>
          </p:cNvPr>
          <p:cNvSpPr>
            <a:spLocks noGrp="1"/>
          </p:cNvSpPr>
          <p:nvPr>
            <p:ph type="dt" sz="half" idx="10"/>
          </p:nvPr>
        </p:nvSpPr>
        <p:spPr/>
        <p:txBody>
          <a:bodyPr/>
          <a:lstStyle/>
          <a:p>
            <a:fld id="{54ACD579-10CB-B74E-8F13-A41D97B492A4}" type="datetimeFigureOut">
              <a:rPr lang="en-US" smtClean="0"/>
              <a:t>5/14/2024</a:t>
            </a:fld>
            <a:endParaRPr lang="en-US"/>
          </a:p>
        </p:txBody>
      </p:sp>
      <p:sp>
        <p:nvSpPr>
          <p:cNvPr id="5" name="Footer Placeholder 4">
            <a:extLst>
              <a:ext uri="{FF2B5EF4-FFF2-40B4-BE49-F238E27FC236}">
                <a16:creationId xmlns:a16="http://schemas.microsoft.com/office/drawing/2014/main" id="{15143591-19DF-9710-AE1F-E83F8E740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039B5-EDC7-D622-9425-F7A808DE687F}"/>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240212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69194-29B6-6F21-6BBA-3AD353B802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39491C-3D3C-0C83-CE62-16A36C10C0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21D4E-92B1-2ED4-C3A2-F413D1F7281A}"/>
              </a:ext>
            </a:extLst>
          </p:cNvPr>
          <p:cNvSpPr>
            <a:spLocks noGrp="1"/>
          </p:cNvSpPr>
          <p:nvPr>
            <p:ph type="dt" sz="half" idx="10"/>
          </p:nvPr>
        </p:nvSpPr>
        <p:spPr/>
        <p:txBody>
          <a:bodyPr/>
          <a:lstStyle/>
          <a:p>
            <a:fld id="{54ACD579-10CB-B74E-8F13-A41D97B492A4}" type="datetimeFigureOut">
              <a:rPr lang="en-US" smtClean="0"/>
              <a:t>5/14/2024</a:t>
            </a:fld>
            <a:endParaRPr lang="en-US"/>
          </a:p>
        </p:txBody>
      </p:sp>
      <p:sp>
        <p:nvSpPr>
          <p:cNvPr id="5" name="Footer Placeholder 4">
            <a:extLst>
              <a:ext uri="{FF2B5EF4-FFF2-40B4-BE49-F238E27FC236}">
                <a16:creationId xmlns:a16="http://schemas.microsoft.com/office/drawing/2014/main" id="{11ECEAD9-9519-8B18-E545-FF0697210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E92C7-B223-D544-A57F-3404A16D9339}"/>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30594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2EB64E-E3FA-1987-C1F8-17876902EA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D91A71-33A5-58B6-449C-A73A435667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A9FAD-E1AB-7B9B-04D2-36584FCDBA25}"/>
              </a:ext>
            </a:extLst>
          </p:cNvPr>
          <p:cNvSpPr>
            <a:spLocks noGrp="1"/>
          </p:cNvSpPr>
          <p:nvPr>
            <p:ph type="dt" sz="half" idx="10"/>
          </p:nvPr>
        </p:nvSpPr>
        <p:spPr/>
        <p:txBody>
          <a:bodyPr/>
          <a:lstStyle/>
          <a:p>
            <a:fld id="{54ACD579-10CB-B74E-8F13-A41D97B492A4}" type="datetimeFigureOut">
              <a:rPr lang="en-US" smtClean="0"/>
              <a:t>5/14/2024</a:t>
            </a:fld>
            <a:endParaRPr lang="en-US"/>
          </a:p>
        </p:txBody>
      </p:sp>
      <p:sp>
        <p:nvSpPr>
          <p:cNvPr id="5" name="Footer Placeholder 4">
            <a:extLst>
              <a:ext uri="{FF2B5EF4-FFF2-40B4-BE49-F238E27FC236}">
                <a16:creationId xmlns:a16="http://schemas.microsoft.com/office/drawing/2014/main" id="{B2917809-7E38-958B-5FAF-B3BB9601A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888F7-89F9-F927-A574-B48EE51F7616}"/>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44303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3266051"/>
            <a:ext cx="11171400" cy="1366582"/>
          </a:xfrm>
        </p:spPr>
        <p:txBody>
          <a:bodyPr>
            <a:normAutofit/>
          </a:bodyPr>
          <a:lstStyle>
            <a:lvl1pPr algn="ctr">
              <a:defRPr sz="3200" b="1" i="0" baseline="0">
                <a:latin typeface="Lucida Sans" panose="020B0602030504020204" pitchFamily="34" charset="77"/>
              </a:defRPr>
            </a:lvl1pPr>
          </a:lstStyle>
          <a:p>
            <a:r>
              <a:rPr lang="en-US" dirty="0"/>
              <a:t>Click to edit Master title style</a:t>
            </a:r>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711902" y="5311849"/>
            <a:ext cx="2450108" cy="1160952"/>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529501" y="433951"/>
            <a:ext cx="4376100" cy="378701"/>
          </a:xfrm>
          <a:prstGeom prst="rect">
            <a:avLst/>
          </a:prstGeom>
        </p:spPr>
      </p:pic>
      <p:pic>
        <p:nvPicPr>
          <p:cNvPr id="11" name="Picture 10">
            <a:extLst>
              <a:ext uri="{FF2B5EF4-FFF2-40B4-BE49-F238E27FC236}">
                <a16:creationId xmlns:a16="http://schemas.microsoft.com/office/drawing/2014/main" id="{CCBB4607-3DBE-D8C7-827F-E1AE870B91F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17119" y="5326816"/>
            <a:ext cx="1376994" cy="1145985"/>
          </a:xfrm>
          <a:prstGeom prst="rect">
            <a:avLst/>
          </a:prstGeom>
        </p:spPr>
      </p:pic>
      <p:pic>
        <p:nvPicPr>
          <p:cNvPr id="12" name="Picture 11">
            <a:extLst>
              <a:ext uri="{FF2B5EF4-FFF2-40B4-BE49-F238E27FC236}">
                <a16:creationId xmlns:a16="http://schemas.microsoft.com/office/drawing/2014/main" id="{C6DC2C9D-62B8-76A0-379A-E0720E9080F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96422" y="5480007"/>
            <a:ext cx="1274247" cy="839601"/>
          </a:xfrm>
          <a:prstGeom prst="rect">
            <a:avLst/>
          </a:prstGeom>
        </p:spPr>
      </p:pic>
    </p:spTree>
    <p:extLst>
      <p:ext uri="{BB962C8B-B14F-4D97-AF65-F5344CB8AC3E}">
        <p14:creationId xmlns:p14="http://schemas.microsoft.com/office/powerpoint/2010/main" val="214686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243386" y="291192"/>
            <a:ext cx="2243296" cy="1062957"/>
          </a:xfrm>
          <a:prstGeom prst="rect">
            <a:avLst/>
          </a:prstGeom>
        </p:spPr>
      </p:pic>
      <p:pic>
        <p:nvPicPr>
          <p:cNvPr id="4" name="Picture 3">
            <a:extLst>
              <a:ext uri="{FF2B5EF4-FFF2-40B4-BE49-F238E27FC236}">
                <a16:creationId xmlns:a16="http://schemas.microsoft.com/office/drawing/2014/main" id="{B115E14C-AC6A-5F8C-2B3D-D51579A577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58547" y="226764"/>
            <a:ext cx="1409990" cy="1210414"/>
          </a:xfrm>
          <a:prstGeom prst="rect">
            <a:avLst/>
          </a:prstGeom>
        </p:spPr>
      </p:pic>
      <p:sp>
        <p:nvSpPr>
          <p:cNvPr id="2" name="TextBox 1">
            <a:extLst>
              <a:ext uri="{FF2B5EF4-FFF2-40B4-BE49-F238E27FC236}">
                <a16:creationId xmlns:a16="http://schemas.microsoft.com/office/drawing/2014/main" id="{5A48A1F8-967D-BC52-AD51-AC1B0EB20968}"/>
              </a:ext>
            </a:extLst>
          </p:cNvPr>
          <p:cNvSpPr txBox="1"/>
          <p:nvPr userDrawn="1"/>
        </p:nvSpPr>
        <p:spPr>
          <a:xfrm>
            <a:off x="2975956" y="2261062"/>
            <a:ext cx="6517179" cy="707886"/>
          </a:xfrm>
          <a:prstGeom prst="rect">
            <a:avLst/>
          </a:prstGeom>
          <a:noFill/>
        </p:spPr>
        <p:txBody>
          <a:bodyPr wrap="square" rtlCol="0">
            <a:spAutoFit/>
          </a:bodyPr>
          <a:lstStyle/>
          <a:p>
            <a:pPr algn="ctr"/>
            <a:r>
              <a:rPr lang="en-US" sz="4000" dirty="0"/>
              <a:t>Thank you!</a:t>
            </a:r>
          </a:p>
        </p:txBody>
      </p:sp>
    </p:spTree>
    <p:extLst>
      <p:ext uri="{BB962C8B-B14F-4D97-AF65-F5344CB8AC3E}">
        <p14:creationId xmlns:p14="http://schemas.microsoft.com/office/powerpoint/2010/main" val="62946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1312157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2904126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122564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B073A-2335-AC0C-4CB9-7BC7F0CF4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CFF2FE-FB27-71A7-3722-230980D89B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348AF7-F195-E92E-322B-28327CCF9F08}"/>
              </a:ext>
            </a:extLst>
          </p:cNvPr>
          <p:cNvSpPr>
            <a:spLocks noGrp="1"/>
          </p:cNvSpPr>
          <p:nvPr>
            <p:ph type="dt" sz="half" idx="10"/>
          </p:nvPr>
        </p:nvSpPr>
        <p:spPr/>
        <p:txBody>
          <a:bodyPr/>
          <a:lstStyle/>
          <a:p>
            <a:fld id="{EE83C62B-3291-467E-B9B5-626B3C2B3BAC}" type="datetimeFigureOut">
              <a:rPr lang="en-GB" smtClean="0"/>
              <a:t>14/05/2024</a:t>
            </a:fld>
            <a:endParaRPr lang="en-GB"/>
          </a:p>
        </p:txBody>
      </p:sp>
      <p:sp>
        <p:nvSpPr>
          <p:cNvPr id="5" name="Footer Placeholder 4">
            <a:extLst>
              <a:ext uri="{FF2B5EF4-FFF2-40B4-BE49-F238E27FC236}">
                <a16:creationId xmlns:a16="http://schemas.microsoft.com/office/drawing/2014/main" id="{B5A74456-FB9D-6603-7BAA-9C8424704A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EB53DB-A915-4100-75E7-85CD121FDF8D}"/>
              </a:ext>
            </a:extLst>
          </p:cNvPr>
          <p:cNvSpPr>
            <a:spLocks noGrp="1"/>
          </p:cNvSpPr>
          <p:nvPr>
            <p:ph type="sldNum" sz="quarter" idx="12"/>
          </p:nvPr>
        </p:nvSpPr>
        <p:spPr/>
        <p:txBody>
          <a:bodyPr/>
          <a:lstStyle/>
          <a:p>
            <a:fld id="{DB1C3797-77AF-449E-A87B-3A9B89625F43}" type="slidenum">
              <a:rPr lang="en-GB" smtClean="0"/>
              <a:t>‹#›</a:t>
            </a:fld>
            <a:endParaRPr lang="en-GB"/>
          </a:p>
        </p:txBody>
      </p:sp>
    </p:spTree>
    <p:extLst>
      <p:ext uri="{BB962C8B-B14F-4D97-AF65-F5344CB8AC3E}">
        <p14:creationId xmlns:p14="http://schemas.microsoft.com/office/powerpoint/2010/main" val="3870812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D52B8-7246-8943-5BE9-5BA0687A0E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9E749-3C64-EACA-F0FB-2A918723A0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84D4F-169A-5172-6D78-8AA1CA296B8B}"/>
              </a:ext>
            </a:extLst>
          </p:cNvPr>
          <p:cNvSpPr>
            <a:spLocks noGrp="1"/>
          </p:cNvSpPr>
          <p:nvPr>
            <p:ph type="dt" sz="half" idx="10"/>
          </p:nvPr>
        </p:nvSpPr>
        <p:spPr/>
        <p:txBody>
          <a:bodyPr/>
          <a:lstStyle/>
          <a:p>
            <a:fld id="{EE83C62B-3291-467E-B9B5-626B3C2B3BAC}" type="datetimeFigureOut">
              <a:rPr lang="en-GB" smtClean="0"/>
              <a:t>14/05/2024</a:t>
            </a:fld>
            <a:endParaRPr lang="en-GB"/>
          </a:p>
        </p:txBody>
      </p:sp>
      <p:sp>
        <p:nvSpPr>
          <p:cNvPr id="5" name="Footer Placeholder 4">
            <a:extLst>
              <a:ext uri="{FF2B5EF4-FFF2-40B4-BE49-F238E27FC236}">
                <a16:creationId xmlns:a16="http://schemas.microsoft.com/office/drawing/2014/main" id="{293AE8AA-8CFB-CC61-1287-EED380C79D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B4D4F4-A729-665E-1DEE-2E7F66829694}"/>
              </a:ext>
            </a:extLst>
          </p:cNvPr>
          <p:cNvSpPr>
            <a:spLocks noGrp="1"/>
          </p:cNvSpPr>
          <p:nvPr>
            <p:ph type="sldNum" sz="quarter" idx="12"/>
          </p:nvPr>
        </p:nvSpPr>
        <p:spPr/>
        <p:txBody>
          <a:bodyPr/>
          <a:lstStyle/>
          <a:p>
            <a:fld id="{DB1C3797-77AF-449E-A87B-3A9B89625F43}" type="slidenum">
              <a:rPr lang="en-GB" smtClean="0"/>
              <a:t>‹#›</a:t>
            </a:fld>
            <a:endParaRPr lang="en-GB"/>
          </a:p>
        </p:txBody>
      </p:sp>
    </p:spTree>
    <p:extLst>
      <p:ext uri="{BB962C8B-B14F-4D97-AF65-F5344CB8AC3E}">
        <p14:creationId xmlns:p14="http://schemas.microsoft.com/office/powerpoint/2010/main" val="1021343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2AA3-3C77-3353-6EEC-2D4E6E16FE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4DD4C6-8E3F-2DDB-6F9E-76A9EA50AE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60238E-396C-B702-A191-EEEBF5756EFB}"/>
              </a:ext>
            </a:extLst>
          </p:cNvPr>
          <p:cNvSpPr>
            <a:spLocks noGrp="1"/>
          </p:cNvSpPr>
          <p:nvPr>
            <p:ph type="dt" sz="half" idx="10"/>
          </p:nvPr>
        </p:nvSpPr>
        <p:spPr/>
        <p:txBody>
          <a:bodyPr/>
          <a:lstStyle/>
          <a:p>
            <a:fld id="{EE83C62B-3291-467E-B9B5-626B3C2B3BAC}" type="datetimeFigureOut">
              <a:rPr lang="en-GB" smtClean="0"/>
              <a:t>14/05/2024</a:t>
            </a:fld>
            <a:endParaRPr lang="en-GB"/>
          </a:p>
        </p:txBody>
      </p:sp>
      <p:sp>
        <p:nvSpPr>
          <p:cNvPr id="5" name="Footer Placeholder 4">
            <a:extLst>
              <a:ext uri="{FF2B5EF4-FFF2-40B4-BE49-F238E27FC236}">
                <a16:creationId xmlns:a16="http://schemas.microsoft.com/office/drawing/2014/main" id="{7D3FDC7B-C6E9-6002-FF49-48E1175E82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DE07CE-F698-6F8E-6F2B-A8FA52ED5491}"/>
              </a:ext>
            </a:extLst>
          </p:cNvPr>
          <p:cNvSpPr>
            <a:spLocks noGrp="1"/>
          </p:cNvSpPr>
          <p:nvPr>
            <p:ph type="sldNum" sz="quarter" idx="12"/>
          </p:nvPr>
        </p:nvSpPr>
        <p:spPr/>
        <p:txBody>
          <a:bodyPr/>
          <a:lstStyle/>
          <a:p>
            <a:fld id="{DB1C3797-77AF-449E-A87B-3A9B89625F43}" type="slidenum">
              <a:rPr lang="en-GB" smtClean="0"/>
              <a:t>‹#›</a:t>
            </a:fld>
            <a:endParaRPr lang="en-GB"/>
          </a:p>
        </p:txBody>
      </p:sp>
    </p:spTree>
    <p:extLst>
      <p:ext uri="{BB962C8B-B14F-4D97-AF65-F5344CB8AC3E}">
        <p14:creationId xmlns:p14="http://schemas.microsoft.com/office/powerpoint/2010/main" val="2355129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871C-7716-E930-D829-99AF919DB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2EEF11-60E5-D87E-9655-B7325BDE8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A20CB-6964-7788-1C09-11D2DE4F2C3C}"/>
              </a:ext>
            </a:extLst>
          </p:cNvPr>
          <p:cNvSpPr>
            <a:spLocks noGrp="1"/>
          </p:cNvSpPr>
          <p:nvPr>
            <p:ph type="dt" sz="half" idx="10"/>
          </p:nvPr>
        </p:nvSpPr>
        <p:spPr/>
        <p:txBody>
          <a:bodyPr/>
          <a:lstStyle/>
          <a:p>
            <a:fld id="{54ACD579-10CB-B74E-8F13-A41D97B492A4}" type="datetimeFigureOut">
              <a:rPr lang="en-US" smtClean="0"/>
              <a:t>5/14/2024</a:t>
            </a:fld>
            <a:endParaRPr lang="en-US"/>
          </a:p>
        </p:txBody>
      </p:sp>
      <p:sp>
        <p:nvSpPr>
          <p:cNvPr id="5" name="Footer Placeholder 4">
            <a:extLst>
              <a:ext uri="{FF2B5EF4-FFF2-40B4-BE49-F238E27FC236}">
                <a16:creationId xmlns:a16="http://schemas.microsoft.com/office/drawing/2014/main" id="{2B13C6D7-0B44-B8BF-E34F-63F9D66F1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3A73F-ACF2-544E-5F3A-3A4649BAD3A3}"/>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2274073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172A5-E0AA-18D5-14FC-FCF4E730F0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F7B3B5-DF52-87B0-6D50-9769769A94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84FE5-472B-2CD0-78AA-86B4227D0B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AE2EC2-455C-EB3E-C0A9-ACE52A51B36E}"/>
              </a:ext>
            </a:extLst>
          </p:cNvPr>
          <p:cNvSpPr>
            <a:spLocks noGrp="1"/>
          </p:cNvSpPr>
          <p:nvPr>
            <p:ph type="dt" sz="half" idx="10"/>
          </p:nvPr>
        </p:nvSpPr>
        <p:spPr/>
        <p:txBody>
          <a:bodyPr/>
          <a:lstStyle/>
          <a:p>
            <a:fld id="{EE83C62B-3291-467E-B9B5-626B3C2B3BAC}" type="datetimeFigureOut">
              <a:rPr lang="en-GB" smtClean="0"/>
              <a:t>14/05/2024</a:t>
            </a:fld>
            <a:endParaRPr lang="en-GB"/>
          </a:p>
        </p:txBody>
      </p:sp>
      <p:sp>
        <p:nvSpPr>
          <p:cNvPr id="6" name="Footer Placeholder 5">
            <a:extLst>
              <a:ext uri="{FF2B5EF4-FFF2-40B4-BE49-F238E27FC236}">
                <a16:creationId xmlns:a16="http://schemas.microsoft.com/office/drawing/2014/main" id="{3FCF5607-54A1-7AEB-F4AA-6EAFFCC12E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369B52-A963-171F-0701-EDEF6B804162}"/>
              </a:ext>
            </a:extLst>
          </p:cNvPr>
          <p:cNvSpPr>
            <a:spLocks noGrp="1"/>
          </p:cNvSpPr>
          <p:nvPr>
            <p:ph type="sldNum" sz="quarter" idx="12"/>
          </p:nvPr>
        </p:nvSpPr>
        <p:spPr/>
        <p:txBody>
          <a:bodyPr/>
          <a:lstStyle/>
          <a:p>
            <a:fld id="{DB1C3797-77AF-449E-A87B-3A9B89625F43}" type="slidenum">
              <a:rPr lang="en-GB" smtClean="0"/>
              <a:t>‹#›</a:t>
            </a:fld>
            <a:endParaRPr lang="en-GB"/>
          </a:p>
        </p:txBody>
      </p:sp>
    </p:spTree>
    <p:extLst>
      <p:ext uri="{BB962C8B-B14F-4D97-AF65-F5344CB8AC3E}">
        <p14:creationId xmlns:p14="http://schemas.microsoft.com/office/powerpoint/2010/main" val="3816038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9820-7648-35F8-5A96-D4DB54A815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119EE2-76BE-B93E-27E9-FC2E18B8B0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9B1963-C0BD-B210-8DC7-907BDE18F0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4D6D35-24C1-3EAB-E54A-92D11EE969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B575A8-07B7-BFBE-0EAE-77DEAB7B5F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CFC372-572D-373B-D9E5-0D37FB386805}"/>
              </a:ext>
            </a:extLst>
          </p:cNvPr>
          <p:cNvSpPr>
            <a:spLocks noGrp="1"/>
          </p:cNvSpPr>
          <p:nvPr>
            <p:ph type="dt" sz="half" idx="10"/>
          </p:nvPr>
        </p:nvSpPr>
        <p:spPr/>
        <p:txBody>
          <a:bodyPr/>
          <a:lstStyle/>
          <a:p>
            <a:fld id="{EE83C62B-3291-467E-B9B5-626B3C2B3BAC}" type="datetimeFigureOut">
              <a:rPr lang="en-GB" smtClean="0"/>
              <a:t>14/05/2024</a:t>
            </a:fld>
            <a:endParaRPr lang="en-GB"/>
          </a:p>
        </p:txBody>
      </p:sp>
      <p:sp>
        <p:nvSpPr>
          <p:cNvPr id="8" name="Footer Placeholder 7">
            <a:extLst>
              <a:ext uri="{FF2B5EF4-FFF2-40B4-BE49-F238E27FC236}">
                <a16:creationId xmlns:a16="http://schemas.microsoft.com/office/drawing/2014/main" id="{98B5E178-8506-FD8E-AF6B-26B5D607BDC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1C6B31-834D-749F-D692-951F20ADF55B}"/>
              </a:ext>
            </a:extLst>
          </p:cNvPr>
          <p:cNvSpPr>
            <a:spLocks noGrp="1"/>
          </p:cNvSpPr>
          <p:nvPr>
            <p:ph type="sldNum" sz="quarter" idx="12"/>
          </p:nvPr>
        </p:nvSpPr>
        <p:spPr/>
        <p:txBody>
          <a:bodyPr/>
          <a:lstStyle/>
          <a:p>
            <a:fld id="{DB1C3797-77AF-449E-A87B-3A9B89625F43}" type="slidenum">
              <a:rPr lang="en-GB" smtClean="0"/>
              <a:t>‹#›</a:t>
            </a:fld>
            <a:endParaRPr lang="en-GB"/>
          </a:p>
        </p:txBody>
      </p:sp>
    </p:spTree>
    <p:extLst>
      <p:ext uri="{BB962C8B-B14F-4D97-AF65-F5344CB8AC3E}">
        <p14:creationId xmlns:p14="http://schemas.microsoft.com/office/powerpoint/2010/main" val="3752369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085C9-426D-30CE-BC9E-894A4D3708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47DE2D-4A1B-2781-62B8-47CF1F6B4D63}"/>
              </a:ext>
            </a:extLst>
          </p:cNvPr>
          <p:cNvSpPr>
            <a:spLocks noGrp="1"/>
          </p:cNvSpPr>
          <p:nvPr>
            <p:ph type="dt" sz="half" idx="10"/>
          </p:nvPr>
        </p:nvSpPr>
        <p:spPr/>
        <p:txBody>
          <a:bodyPr/>
          <a:lstStyle/>
          <a:p>
            <a:fld id="{EE83C62B-3291-467E-B9B5-626B3C2B3BAC}" type="datetimeFigureOut">
              <a:rPr lang="en-GB" smtClean="0"/>
              <a:t>14/05/2024</a:t>
            </a:fld>
            <a:endParaRPr lang="en-GB"/>
          </a:p>
        </p:txBody>
      </p:sp>
      <p:sp>
        <p:nvSpPr>
          <p:cNvPr id="4" name="Footer Placeholder 3">
            <a:extLst>
              <a:ext uri="{FF2B5EF4-FFF2-40B4-BE49-F238E27FC236}">
                <a16:creationId xmlns:a16="http://schemas.microsoft.com/office/drawing/2014/main" id="{B5A06653-C307-31FE-05B0-E92D39AFD8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165FC1F-E33A-8B6A-EBB4-C98C2541A85D}"/>
              </a:ext>
            </a:extLst>
          </p:cNvPr>
          <p:cNvSpPr>
            <a:spLocks noGrp="1"/>
          </p:cNvSpPr>
          <p:nvPr>
            <p:ph type="sldNum" sz="quarter" idx="12"/>
          </p:nvPr>
        </p:nvSpPr>
        <p:spPr/>
        <p:txBody>
          <a:bodyPr/>
          <a:lstStyle/>
          <a:p>
            <a:fld id="{DB1C3797-77AF-449E-A87B-3A9B89625F43}" type="slidenum">
              <a:rPr lang="en-GB" smtClean="0"/>
              <a:t>‹#›</a:t>
            </a:fld>
            <a:endParaRPr lang="en-GB"/>
          </a:p>
        </p:txBody>
      </p:sp>
    </p:spTree>
    <p:extLst>
      <p:ext uri="{BB962C8B-B14F-4D97-AF65-F5344CB8AC3E}">
        <p14:creationId xmlns:p14="http://schemas.microsoft.com/office/powerpoint/2010/main" val="2958758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2696CE-BCC7-7824-8BFD-143538635EF0}"/>
              </a:ext>
            </a:extLst>
          </p:cNvPr>
          <p:cNvSpPr>
            <a:spLocks noGrp="1"/>
          </p:cNvSpPr>
          <p:nvPr>
            <p:ph type="dt" sz="half" idx="10"/>
          </p:nvPr>
        </p:nvSpPr>
        <p:spPr/>
        <p:txBody>
          <a:bodyPr/>
          <a:lstStyle/>
          <a:p>
            <a:fld id="{EE83C62B-3291-467E-B9B5-626B3C2B3BAC}" type="datetimeFigureOut">
              <a:rPr lang="en-GB" smtClean="0"/>
              <a:t>14/05/2024</a:t>
            </a:fld>
            <a:endParaRPr lang="en-GB"/>
          </a:p>
        </p:txBody>
      </p:sp>
      <p:sp>
        <p:nvSpPr>
          <p:cNvPr id="3" name="Footer Placeholder 2">
            <a:extLst>
              <a:ext uri="{FF2B5EF4-FFF2-40B4-BE49-F238E27FC236}">
                <a16:creationId xmlns:a16="http://schemas.microsoft.com/office/drawing/2014/main" id="{022A1277-BB4F-681C-D50E-2F64B3AF2B7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E992F4-7919-EA76-C0AA-3D422DCC163A}"/>
              </a:ext>
            </a:extLst>
          </p:cNvPr>
          <p:cNvSpPr>
            <a:spLocks noGrp="1"/>
          </p:cNvSpPr>
          <p:nvPr>
            <p:ph type="sldNum" sz="quarter" idx="12"/>
          </p:nvPr>
        </p:nvSpPr>
        <p:spPr/>
        <p:txBody>
          <a:bodyPr/>
          <a:lstStyle/>
          <a:p>
            <a:fld id="{DB1C3797-77AF-449E-A87B-3A9B89625F43}" type="slidenum">
              <a:rPr lang="en-GB" smtClean="0"/>
              <a:t>‹#›</a:t>
            </a:fld>
            <a:endParaRPr lang="en-GB"/>
          </a:p>
        </p:txBody>
      </p:sp>
    </p:spTree>
    <p:extLst>
      <p:ext uri="{BB962C8B-B14F-4D97-AF65-F5344CB8AC3E}">
        <p14:creationId xmlns:p14="http://schemas.microsoft.com/office/powerpoint/2010/main" val="3589452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A54D-2B6B-8975-0F13-AAACEE358D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188C05-EB9B-5EF4-83BD-16C6EC883B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C6A0B9-8434-BFD0-6686-E19C35815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52A84A-BB5C-A373-3570-EA39B8F7F341}"/>
              </a:ext>
            </a:extLst>
          </p:cNvPr>
          <p:cNvSpPr>
            <a:spLocks noGrp="1"/>
          </p:cNvSpPr>
          <p:nvPr>
            <p:ph type="dt" sz="half" idx="10"/>
          </p:nvPr>
        </p:nvSpPr>
        <p:spPr/>
        <p:txBody>
          <a:bodyPr/>
          <a:lstStyle/>
          <a:p>
            <a:fld id="{EE83C62B-3291-467E-B9B5-626B3C2B3BAC}" type="datetimeFigureOut">
              <a:rPr lang="en-GB" smtClean="0"/>
              <a:t>14/05/2024</a:t>
            </a:fld>
            <a:endParaRPr lang="en-GB"/>
          </a:p>
        </p:txBody>
      </p:sp>
      <p:sp>
        <p:nvSpPr>
          <p:cNvPr id="6" name="Footer Placeholder 5">
            <a:extLst>
              <a:ext uri="{FF2B5EF4-FFF2-40B4-BE49-F238E27FC236}">
                <a16:creationId xmlns:a16="http://schemas.microsoft.com/office/drawing/2014/main" id="{6208CE23-D091-A62D-9175-3812CB14F6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3D031D-1E9E-BE7E-F408-43BB68C4337A}"/>
              </a:ext>
            </a:extLst>
          </p:cNvPr>
          <p:cNvSpPr>
            <a:spLocks noGrp="1"/>
          </p:cNvSpPr>
          <p:nvPr>
            <p:ph type="sldNum" sz="quarter" idx="12"/>
          </p:nvPr>
        </p:nvSpPr>
        <p:spPr/>
        <p:txBody>
          <a:bodyPr/>
          <a:lstStyle/>
          <a:p>
            <a:fld id="{DB1C3797-77AF-449E-A87B-3A9B89625F43}" type="slidenum">
              <a:rPr lang="en-GB" smtClean="0"/>
              <a:t>‹#›</a:t>
            </a:fld>
            <a:endParaRPr lang="en-GB"/>
          </a:p>
        </p:txBody>
      </p:sp>
    </p:spTree>
    <p:extLst>
      <p:ext uri="{BB962C8B-B14F-4D97-AF65-F5344CB8AC3E}">
        <p14:creationId xmlns:p14="http://schemas.microsoft.com/office/powerpoint/2010/main" val="1823681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E4C81-2B66-8BD9-DDB5-9C619F2316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05D1A-E396-22C8-82C1-BD873A69D6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ACAF9B-8343-C416-E6F3-5F13D0843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A356DC-B212-B15A-F34F-D6F11C3CA319}"/>
              </a:ext>
            </a:extLst>
          </p:cNvPr>
          <p:cNvSpPr>
            <a:spLocks noGrp="1"/>
          </p:cNvSpPr>
          <p:nvPr>
            <p:ph type="dt" sz="half" idx="10"/>
          </p:nvPr>
        </p:nvSpPr>
        <p:spPr/>
        <p:txBody>
          <a:bodyPr/>
          <a:lstStyle/>
          <a:p>
            <a:fld id="{EE83C62B-3291-467E-B9B5-626B3C2B3BAC}" type="datetimeFigureOut">
              <a:rPr lang="en-GB" smtClean="0"/>
              <a:t>14/05/2024</a:t>
            </a:fld>
            <a:endParaRPr lang="en-GB"/>
          </a:p>
        </p:txBody>
      </p:sp>
      <p:sp>
        <p:nvSpPr>
          <p:cNvPr id="6" name="Footer Placeholder 5">
            <a:extLst>
              <a:ext uri="{FF2B5EF4-FFF2-40B4-BE49-F238E27FC236}">
                <a16:creationId xmlns:a16="http://schemas.microsoft.com/office/drawing/2014/main" id="{2F29D1FD-E0F7-328B-3EC8-F2CA1DBDA8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6BB0FB-96A0-AACC-3005-ADEE294A37C6}"/>
              </a:ext>
            </a:extLst>
          </p:cNvPr>
          <p:cNvSpPr>
            <a:spLocks noGrp="1"/>
          </p:cNvSpPr>
          <p:nvPr>
            <p:ph type="sldNum" sz="quarter" idx="12"/>
          </p:nvPr>
        </p:nvSpPr>
        <p:spPr/>
        <p:txBody>
          <a:bodyPr/>
          <a:lstStyle/>
          <a:p>
            <a:fld id="{DB1C3797-77AF-449E-A87B-3A9B89625F43}" type="slidenum">
              <a:rPr lang="en-GB" smtClean="0"/>
              <a:t>‹#›</a:t>
            </a:fld>
            <a:endParaRPr lang="en-GB"/>
          </a:p>
        </p:txBody>
      </p:sp>
    </p:spTree>
    <p:extLst>
      <p:ext uri="{BB962C8B-B14F-4D97-AF65-F5344CB8AC3E}">
        <p14:creationId xmlns:p14="http://schemas.microsoft.com/office/powerpoint/2010/main" val="46011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0D6D9-727D-D7C5-D6F1-F6CD49854C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F994B7-6003-1935-0737-C4DA38FD24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C8D35B-DA7D-ABEB-E55F-FAD1DFE1C19F}"/>
              </a:ext>
            </a:extLst>
          </p:cNvPr>
          <p:cNvSpPr>
            <a:spLocks noGrp="1"/>
          </p:cNvSpPr>
          <p:nvPr>
            <p:ph type="dt" sz="half" idx="10"/>
          </p:nvPr>
        </p:nvSpPr>
        <p:spPr/>
        <p:txBody>
          <a:bodyPr/>
          <a:lstStyle/>
          <a:p>
            <a:fld id="{EE83C62B-3291-467E-B9B5-626B3C2B3BAC}" type="datetimeFigureOut">
              <a:rPr lang="en-GB" smtClean="0"/>
              <a:t>14/05/2024</a:t>
            </a:fld>
            <a:endParaRPr lang="en-GB"/>
          </a:p>
        </p:txBody>
      </p:sp>
      <p:sp>
        <p:nvSpPr>
          <p:cNvPr id="5" name="Footer Placeholder 4">
            <a:extLst>
              <a:ext uri="{FF2B5EF4-FFF2-40B4-BE49-F238E27FC236}">
                <a16:creationId xmlns:a16="http://schemas.microsoft.com/office/drawing/2014/main" id="{AEDE99A3-A0A0-46A1-E440-FE117B2C0E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747658-7226-34DD-6DA4-FC873BAE5585}"/>
              </a:ext>
            </a:extLst>
          </p:cNvPr>
          <p:cNvSpPr>
            <a:spLocks noGrp="1"/>
          </p:cNvSpPr>
          <p:nvPr>
            <p:ph type="sldNum" sz="quarter" idx="12"/>
          </p:nvPr>
        </p:nvSpPr>
        <p:spPr/>
        <p:txBody>
          <a:bodyPr/>
          <a:lstStyle/>
          <a:p>
            <a:fld id="{DB1C3797-77AF-449E-A87B-3A9B89625F43}" type="slidenum">
              <a:rPr lang="en-GB" smtClean="0"/>
              <a:t>‹#›</a:t>
            </a:fld>
            <a:endParaRPr lang="en-GB"/>
          </a:p>
        </p:txBody>
      </p:sp>
    </p:spTree>
    <p:extLst>
      <p:ext uri="{BB962C8B-B14F-4D97-AF65-F5344CB8AC3E}">
        <p14:creationId xmlns:p14="http://schemas.microsoft.com/office/powerpoint/2010/main" val="662595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E41F92-111F-0932-1F98-CFD6CCC4F3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1FE3B9-F7A9-6CB6-7242-7125B6B260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7EA82-727B-2F60-8344-2DCEE8178BBC}"/>
              </a:ext>
            </a:extLst>
          </p:cNvPr>
          <p:cNvSpPr>
            <a:spLocks noGrp="1"/>
          </p:cNvSpPr>
          <p:nvPr>
            <p:ph type="dt" sz="half" idx="10"/>
          </p:nvPr>
        </p:nvSpPr>
        <p:spPr/>
        <p:txBody>
          <a:bodyPr/>
          <a:lstStyle/>
          <a:p>
            <a:fld id="{EE83C62B-3291-467E-B9B5-626B3C2B3BAC}" type="datetimeFigureOut">
              <a:rPr lang="en-GB" smtClean="0"/>
              <a:t>14/05/2024</a:t>
            </a:fld>
            <a:endParaRPr lang="en-GB"/>
          </a:p>
        </p:txBody>
      </p:sp>
      <p:sp>
        <p:nvSpPr>
          <p:cNvPr id="5" name="Footer Placeholder 4">
            <a:extLst>
              <a:ext uri="{FF2B5EF4-FFF2-40B4-BE49-F238E27FC236}">
                <a16:creationId xmlns:a16="http://schemas.microsoft.com/office/drawing/2014/main" id="{C8A027BC-63AF-23A1-076A-406682E1DA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DB0B1D-89AD-5760-E08D-5390AFAC3C08}"/>
              </a:ext>
            </a:extLst>
          </p:cNvPr>
          <p:cNvSpPr>
            <a:spLocks noGrp="1"/>
          </p:cNvSpPr>
          <p:nvPr>
            <p:ph type="sldNum" sz="quarter" idx="12"/>
          </p:nvPr>
        </p:nvSpPr>
        <p:spPr/>
        <p:txBody>
          <a:bodyPr/>
          <a:lstStyle/>
          <a:p>
            <a:fld id="{DB1C3797-77AF-449E-A87B-3A9B89625F43}" type="slidenum">
              <a:rPr lang="en-GB" smtClean="0"/>
              <a:t>‹#›</a:t>
            </a:fld>
            <a:endParaRPr lang="en-GB"/>
          </a:p>
        </p:txBody>
      </p:sp>
    </p:spTree>
    <p:extLst>
      <p:ext uri="{BB962C8B-B14F-4D97-AF65-F5344CB8AC3E}">
        <p14:creationId xmlns:p14="http://schemas.microsoft.com/office/powerpoint/2010/main" val="3863833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2400" b="1" i="0" baseline="0">
                <a:latin typeface="Lucida Sans" panose="020B0602030504020204" pitchFamily="34" charset="77"/>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711902" y="5222370"/>
            <a:ext cx="2638951"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529502" y="433953"/>
            <a:ext cx="4376100" cy="378701"/>
          </a:xfrm>
          <a:prstGeom prst="rect">
            <a:avLst/>
          </a:prstGeom>
        </p:spPr>
      </p:pic>
    </p:spTree>
    <p:extLst>
      <p:ext uri="{BB962C8B-B14F-4D97-AF65-F5344CB8AC3E}">
        <p14:creationId xmlns:p14="http://schemas.microsoft.com/office/powerpoint/2010/main" val="346870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6"/>
            <a:ext cx="12192000" cy="365127"/>
          </a:xfrm>
          <a:prstGeom prst="rect">
            <a:avLst/>
          </a:prstGeom>
        </p:spPr>
      </p:pic>
    </p:spTree>
    <p:extLst>
      <p:ext uri="{BB962C8B-B14F-4D97-AF65-F5344CB8AC3E}">
        <p14:creationId xmlns:p14="http://schemas.microsoft.com/office/powerpoint/2010/main" val="5529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E9E4-F62C-A17F-27C3-F89AF06070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755508-E140-2385-8BD7-362F0A159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1BA41D-6370-6237-B309-181D323F310F}"/>
              </a:ext>
            </a:extLst>
          </p:cNvPr>
          <p:cNvSpPr>
            <a:spLocks noGrp="1"/>
          </p:cNvSpPr>
          <p:nvPr>
            <p:ph type="dt" sz="half" idx="10"/>
          </p:nvPr>
        </p:nvSpPr>
        <p:spPr/>
        <p:txBody>
          <a:bodyPr/>
          <a:lstStyle/>
          <a:p>
            <a:fld id="{54ACD579-10CB-B74E-8F13-A41D97B492A4}" type="datetimeFigureOut">
              <a:rPr lang="en-US" smtClean="0"/>
              <a:t>5/14/2024</a:t>
            </a:fld>
            <a:endParaRPr lang="en-US"/>
          </a:p>
        </p:txBody>
      </p:sp>
      <p:sp>
        <p:nvSpPr>
          <p:cNvPr id="5" name="Footer Placeholder 4">
            <a:extLst>
              <a:ext uri="{FF2B5EF4-FFF2-40B4-BE49-F238E27FC236}">
                <a16:creationId xmlns:a16="http://schemas.microsoft.com/office/drawing/2014/main" id="{897345F3-DE5C-522D-2466-38B6DE52B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F31C9-D197-E607-A81F-0EE897585A13}"/>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654213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4201132" y="277232"/>
            <a:ext cx="3789737" cy="1795718"/>
          </a:xfrm>
          <a:prstGeom prst="rect">
            <a:avLst/>
          </a:prstGeom>
        </p:spPr>
      </p:pic>
    </p:spTree>
    <p:extLst>
      <p:ext uri="{BB962C8B-B14F-4D97-AF65-F5344CB8AC3E}">
        <p14:creationId xmlns:p14="http://schemas.microsoft.com/office/powerpoint/2010/main" val="69349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BAED-0320-0550-1CD4-02B0D52A79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35EA6-EBE0-DBDC-5F4A-5789EB846A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1D43E-0C13-0D23-3EAE-13B6621A7A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B7293A-C6BE-6032-FA28-77828D227CEA}"/>
              </a:ext>
            </a:extLst>
          </p:cNvPr>
          <p:cNvSpPr>
            <a:spLocks noGrp="1"/>
          </p:cNvSpPr>
          <p:nvPr>
            <p:ph type="dt" sz="half" idx="10"/>
          </p:nvPr>
        </p:nvSpPr>
        <p:spPr/>
        <p:txBody>
          <a:bodyPr/>
          <a:lstStyle/>
          <a:p>
            <a:fld id="{54ACD579-10CB-B74E-8F13-A41D97B492A4}" type="datetimeFigureOut">
              <a:rPr lang="en-US" smtClean="0"/>
              <a:t>5/14/2024</a:t>
            </a:fld>
            <a:endParaRPr lang="en-US"/>
          </a:p>
        </p:txBody>
      </p:sp>
      <p:sp>
        <p:nvSpPr>
          <p:cNvPr id="6" name="Footer Placeholder 5">
            <a:extLst>
              <a:ext uri="{FF2B5EF4-FFF2-40B4-BE49-F238E27FC236}">
                <a16:creationId xmlns:a16="http://schemas.microsoft.com/office/drawing/2014/main" id="{35454FEF-31D4-2051-C414-CBA3E3F52D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FE7549-C4D3-4958-D065-42F29F9094FF}"/>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27348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E7FC0-F9E5-2746-08FC-96D9787044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50F35-2C70-47D0-3BEB-F92D95623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416F6A-F90B-89AC-7171-F814D2C21A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C0D2F-7AC0-B95B-B573-B63E553FD0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DF98BF-AC72-B025-ACEF-AC071092E5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AFDBDE-3DAB-CE21-3656-2218E3E3918B}"/>
              </a:ext>
            </a:extLst>
          </p:cNvPr>
          <p:cNvSpPr>
            <a:spLocks noGrp="1"/>
          </p:cNvSpPr>
          <p:nvPr>
            <p:ph type="dt" sz="half" idx="10"/>
          </p:nvPr>
        </p:nvSpPr>
        <p:spPr/>
        <p:txBody>
          <a:bodyPr/>
          <a:lstStyle/>
          <a:p>
            <a:fld id="{54ACD579-10CB-B74E-8F13-A41D97B492A4}" type="datetimeFigureOut">
              <a:rPr lang="en-US" smtClean="0"/>
              <a:t>5/14/2024</a:t>
            </a:fld>
            <a:endParaRPr lang="en-US"/>
          </a:p>
        </p:txBody>
      </p:sp>
      <p:sp>
        <p:nvSpPr>
          <p:cNvPr id="8" name="Footer Placeholder 7">
            <a:extLst>
              <a:ext uri="{FF2B5EF4-FFF2-40B4-BE49-F238E27FC236}">
                <a16:creationId xmlns:a16="http://schemas.microsoft.com/office/drawing/2014/main" id="{EF487FFD-1D74-3D90-1945-EA9B6081F2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D7631F-1BF8-2BF3-61D8-943FDF73F341}"/>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358325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5A20F-85E3-74E8-B1C5-9969FAE631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246F7D-BBBD-FB69-F358-1CE12E813E8C}"/>
              </a:ext>
            </a:extLst>
          </p:cNvPr>
          <p:cNvSpPr>
            <a:spLocks noGrp="1"/>
          </p:cNvSpPr>
          <p:nvPr>
            <p:ph type="dt" sz="half" idx="10"/>
          </p:nvPr>
        </p:nvSpPr>
        <p:spPr/>
        <p:txBody>
          <a:bodyPr/>
          <a:lstStyle/>
          <a:p>
            <a:fld id="{54ACD579-10CB-B74E-8F13-A41D97B492A4}" type="datetimeFigureOut">
              <a:rPr lang="en-US" smtClean="0"/>
              <a:t>5/14/2024</a:t>
            </a:fld>
            <a:endParaRPr lang="en-US"/>
          </a:p>
        </p:txBody>
      </p:sp>
      <p:sp>
        <p:nvSpPr>
          <p:cNvPr id="4" name="Footer Placeholder 3">
            <a:extLst>
              <a:ext uri="{FF2B5EF4-FFF2-40B4-BE49-F238E27FC236}">
                <a16:creationId xmlns:a16="http://schemas.microsoft.com/office/drawing/2014/main" id="{9E5A84B5-7C9D-68CD-A4E1-9EC23900B8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A9BE15-6D2E-DE35-D053-ADCDD15B1463}"/>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303735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8D3B5-BB9A-3E32-F871-87C4024C4C8C}"/>
              </a:ext>
            </a:extLst>
          </p:cNvPr>
          <p:cNvSpPr>
            <a:spLocks noGrp="1"/>
          </p:cNvSpPr>
          <p:nvPr>
            <p:ph type="dt" sz="half" idx="10"/>
          </p:nvPr>
        </p:nvSpPr>
        <p:spPr/>
        <p:txBody>
          <a:bodyPr/>
          <a:lstStyle/>
          <a:p>
            <a:fld id="{54ACD579-10CB-B74E-8F13-A41D97B492A4}" type="datetimeFigureOut">
              <a:rPr lang="en-US" smtClean="0"/>
              <a:t>5/14/2024</a:t>
            </a:fld>
            <a:endParaRPr lang="en-US"/>
          </a:p>
        </p:txBody>
      </p:sp>
      <p:sp>
        <p:nvSpPr>
          <p:cNvPr id="3" name="Footer Placeholder 2">
            <a:extLst>
              <a:ext uri="{FF2B5EF4-FFF2-40B4-BE49-F238E27FC236}">
                <a16:creationId xmlns:a16="http://schemas.microsoft.com/office/drawing/2014/main" id="{C4CDF68D-B33E-E3E1-E071-267645E55F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C3B32E-A9ED-A970-D9E7-850F86DDA94B}"/>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281808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5E2C-CB21-B68C-8F1F-41EDFFE70D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01E3E8-ADF8-FEB7-3E6D-AD8A3976A7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3DC784-6FFD-9D3A-13CB-950E9822C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8658B1-F871-DF19-A1CE-4ED60952E0DA}"/>
              </a:ext>
            </a:extLst>
          </p:cNvPr>
          <p:cNvSpPr>
            <a:spLocks noGrp="1"/>
          </p:cNvSpPr>
          <p:nvPr>
            <p:ph type="dt" sz="half" idx="10"/>
          </p:nvPr>
        </p:nvSpPr>
        <p:spPr/>
        <p:txBody>
          <a:bodyPr/>
          <a:lstStyle/>
          <a:p>
            <a:fld id="{54ACD579-10CB-B74E-8F13-A41D97B492A4}" type="datetimeFigureOut">
              <a:rPr lang="en-US" smtClean="0"/>
              <a:t>5/14/2024</a:t>
            </a:fld>
            <a:endParaRPr lang="en-US"/>
          </a:p>
        </p:txBody>
      </p:sp>
      <p:sp>
        <p:nvSpPr>
          <p:cNvPr id="6" name="Footer Placeholder 5">
            <a:extLst>
              <a:ext uri="{FF2B5EF4-FFF2-40B4-BE49-F238E27FC236}">
                <a16:creationId xmlns:a16="http://schemas.microsoft.com/office/drawing/2014/main" id="{39F79671-FC42-7862-9F9B-9CECAF320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2E49-78CD-1503-FEC9-3C724A108958}"/>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219168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7495-9B24-0DF6-DDB4-03095164F6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37899B-12ED-8653-1275-7C0D776A85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9A9A5A-9F65-AD7D-82D8-4B43BA7BD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8D321-5693-93E9-D8AD-552C74AE326D}"/>
              </a:ext>
            </a:extLst>
          </p:cNvPr>
          <p:cNvSpPr>
            <a:spLocks noGrp="1"/>
          </p:cNvSpPr>
          <p:nvPr>
            <p:ph type="dt" sz="half" idx="10"/>
          </p:nvPr>
        </p:nvSpPr>
        <p:spPr/>
        <p:txBody>
          <a:bodyPr/>
          <a:lstStyle/>
          <a:p>
            <a:fld id="{54ACD579-10CB-B74E-8F13-A41D97B492A4}" type="datetimeFigureOut">
              <a:rPr lang="en-US" smtClean="0"/>
              <a:t>5/14/2024</a:t>
            </a:fld>
            <a:endParaRPr lang="en-US"/>
          </a:p>
        </p:txBody>
      </p:sp>
      <p:sp>
        <p:nvSpPr>
          <p:cNvPr id="6" name="Footer Placeholder 5">
            <a:extLst>
              <a:ext uri="{FF2B5EF4-FFF2-40B4-BE49-F238E27FC236}">
                <a16:creationId xmlns:a16="http://schemas.microsoft.com/office/drawing/2014/main" id="{D2D69763-AE75-098D-C219-27CE509E4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0FE19-68E8-0C50-DC81-D2830321BEA1}"/>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245580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8C1BF3-07B2-344E-59E7-35E21ECEED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9654B7-9BBF-6798-AB8D-7E45349C27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34502-3A6D-1A7C-FA1A-63758E043A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CD579-10CB-B74E-8F13-A41D97B492A4}" type="datetimeFigureOut">
              <a:rPr lang="en-US" smtClean="0"/>
              <a:t>5/14/2024</a:t>
            </a:fld>
            <a:endParaRPr lang="en-US"/>
          </a:p>
        </p:txBody>
      </p:sp>
      <p:sp>
        <p:nvSpPr>
          <p:cNvPr id="5" name="Footer Placeholder 4">
            <a:extLst>
              <a:ext uri="{FF2B5EF4-FFF2-40B4-BE49-F238E27FC236}">
                <a16:creationId xmlns:a16="http://schemas.microsoft.com/office/drawing/2014/main" id="{D852834D-4AEA-5E99-DB79-63F0CDFD28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C6EF7D-F229-6370-476F-22BC77D2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979AF-A9CB-AD4B-9595-EBCBAA17965A}" type="slidenum">
              <a:rPr lang="en-US" smtClean="0"/>
              <a:t>‹#›</a:t>
            </a:fld>
            <a:endParaRPr lang="en-US"/>
          </a:p>
        </p:txBody>
      </p:sp>
    </p:spTree>
    <p:extLst>
      <p:ext uri="{BB962C8B-B14F-4D97-AF65-F5344CB8AC3E}">
        <p14:creationId xmlns:p14="http://schemas.microsoft.com/office/powerpoint/2010/main" val="1255476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40703D-765D-CD37-28CD-796CBEB34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4963FB-4BD0-E5F4-E60F-37A4CEF59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6D188-E794-2541-EE21-858363FBFC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3C62B-3291-467E-B9B5-626B3C2B3BAC}" type="datetimeFigureOut">
              <a:rPr lang="en-GB" smtClean="0"/>
              <a:t>14/05/2024</a:t>
            </a:fld>
            <a:endParaRPr lang="en-GB"/>
          </a:p>
        </p:txBody>
      </p:sp>
      <p:sp>
        <p:nvSpPr>
          <p:cNvPr id="5" name="Footer Placeholder 4">
            <a:extLst>
              <a:ext uri="{FF2B5EF4-FFF2-40B4-BE49-F238E27FC236}">
                <a16:creationId xmlns:a16="http://schemas.microsoft.com/office/drawing/2014/main" id="{83D36684-F207-703E-14E1-B9C9497950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8DB1AFB-0D99-A2F6-1C61-3E5DDDEA6A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C3797-77AF-449E-A87B-3A9B89625F43}" type="slidenum">
              <a:rPr lang="en-GB" smtClean="0"/>
              <a:t>‹#›</a:t>
            </a:fld>
            <a:endParaRPr lang="en-GB"/>
          </a:p>
        </p:txBody>
      </p:sp>
    </p:spTree>
    <p:extLst>
      <p:ext uri="{BB962C8B-B14F-4D97-AF65-F5344CB8AC3E}">
        <p14:creationId xmlns:p14="http://schemas.microsoft.com/office/powerpoint/2010/main" val="82886952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tags" Target="../tags/tag3.xml"/><Relationship Id="rId7" Type="http://schemas.openxmlformats.org/officeDocument/2006/relationships/image" Target="../media/image70.svg"/><Relationship Id="rId12" Type="http://schemas.openxmlformats.org/officeDocument/2006/relationships/image" Target="../media/image7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9.png"/><Relationship Id="rId11" Type="http://schemas.openxmlformats.org/officeDocument/2006/relationships/image" Target="../media/image74.svg"/><Relationship Id="rId5" Type="http://schemas.openxmlformats.org/officeDocument/2006/relationships/notesSlide" Target="../notesSlides/notesSlide6.xml"/><Relationship Id="rId10" Type="http://schemas.openxmlformats.org/officeDocument/2006/relationships/image" Target="../media/image73.png"/><Relationship Id="rId4" Type="http://schemas.openxmlformats.org/officeDocument/2006/relationships/slideLayout" Target="../slideLayouts/slideLayout14.xml"/><Relationship Id="rId9" Type="http://schemas.openxmlformats.org/officeDocument/2006/relationships/image" Target="../media/image72.svg"/><Relationship Id="rId14" Type="http://schemas.openxmlformats.org/officeDocument/2006/relationships/image" Target="../media/image77.png"/></Relationships>
</file>

<file path=ppt/slides/_rels/slide1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neca.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jpeg"/><Relationship Id="rId18" Type="http://schemas.openxmlformats.org/officeDocument/2006/relationships/image" Target="../media/image43.jpeg"/><Relationship Id="rId26" Type="http://schemas.openxmlformats.org/officeDocument/2006/relationships/image" Target="../media/image50.png"/><Relationship Id="rId3" Type="http://schemas.openxmlformats.org/officeDocument/2006/relationships/image" Target="../media/image29.png"/><Relationship Id="rId21" Type="http://schemas.openxmlformats.org/officeDocument/2006/relationships/diagramLayout" Target="../diagrams/layout1.xml"/><Relationship Id="rId7" Type="http://schemas.openxmlformats.org/officeDocument/2006/relationships/image" Target="../media/image33.png"/><Relationship Id="rId12" Type="http://schemas.openxmlformats.org/officeDocument/2006/relationships/image" Target="../media/image37.jpeg"/><Relationship Id="rId17" Type="http://schemas.openxmlformats.org/officeDocument/2006/relationships/image" Target="../media/image42.png"/><Relationship Id="rId25" Type="http://schemas.openxmlformats.org/officeDocument/2006/relationships/image" Target="../media/image49.png"/><Relationship Id="rId2" Type="http://schemas.openxmlformats.org/officeDocument/2006/relationships/image" Target="../media/image28.jpeg"/><Relationship Id="rId16" Type="http://schemas.openxmlformats.org/officeDocument/2006/relationships/image" Target="../media/image41.png"/><Relationship Id="rId20"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32.jpeg"/><Relationship Id="rId11" Type="http://schemas.openxmlformats.org/officeDocument/2006/relationships/image" Target="../media/image36.jpeg"/><Relationship Id="rId24" Type="http://schemas.microsoft.com/office/2007/relationships/diagramDrawing" Target="../diagrams/drawing1.xml"/><Relationship Id="rId5" Type="http://schemas.openxmlformats.org/officeDocument/2006/relationships/image" Target="../media/image31.png"/><Relationship Id="rId15" Type="http://schemas.openxmlformats.org/officeDocument/2006/relationships/image" Target="../media/image40.png"/><Relationship Id="rId23" Type="http://schemas.openxmlformats.org/officeDocument/2006/relationships/diagramColors" Target="../diagrams/colors1.xml"/><Relationship Id="rId28" Type="http://schemas.openxmlformats.org/officeDocument/2006/relationships/image" Target="../media/image52.jpeg"/><Relationship Id="rId10" Type="http://schemas.openxmlformats.org/officeDocument/2006/relationships/image" Target="../media/image35.png"/><Relationship Id="rId19" Type="http://schemas.openxmlformats.org/officeDocument/2006/relationships/image" Target="../media/image44.jpeg"/><Relationship Id="rId4" Type="http://schemas.openxmlformats.org/officeDocument/2006/relationships/image" Target="../media/image30.png"/><Relationship Id="rId9" Type="http://schemas.openxmlformats.org/officeDocument/2006/relationships/image" Target="../media/image26.png"/><Relationship Id="rId14" Type="http://schemas.openxmlformats.org/officeDocument/2006/relationships/image" Target="../media/image39.png"/><Relationship Id="rId22" Type="http://schemas.openxmlformats.org/officeDocument/2006/relationships/diagramQuickStyle" Target="../diagrams/quickStyle1.xml"/><Relationship Id="rId27"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26.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511728" y="2038525"/>
            <a:ext cx="11492361" cy="4062797"/>
          </a:xfrm>
        </p:spPr>
        <p:txBody>
          <a:bodyPr anchor="t" anchorCtr="0">
            <a:noAutofit/>
          </a:bodyPr>
          <a:lstStyle/>
          <a:p>
            <a:r>
              <a:rPr lang="en-US" sz="2800" dirty="0">
                <a:latin typeface="+mn-lt"/>
              </a:rPr>
              <a:t>AfCFTA-anchored Pharmaceutical Initiative</a:t>
            </a:r>
            <a:br>
              <a:rPr lang="en-US" sz="2800" dirty="0">
                <a:latin typeface="+mn-lt"/>
              </a:rPr>
            </a:br>
            <a:r>
              <a:rPr lang="en-US" sz="2800" dirty="0">
                <a:latin typeface="+mn-lt"/>
              </a:rPr>
              <a:t>Transformative Journey</a:t>
            </a:r>
            <a:br>
              <a:rPr lang="en-GB" dirty="0">
                <a:latin typeface="+mn-lt"/>
              </a:rPr>
            </a:br>
            <a:br>
              <a:rPr lang="en-US" sz="2000" b="0" dirty="0">
                <a:latin typeface="+mn-lt"/>
              </a:rPr>
            </a:br>
            <a:br>
              <a:rPr lang="en-US" sz="2000" b="0" dirty="0">
                <a:latin typeface="+mn-lt"/>
              </a:rPr>
            </a:br>
            <a:br>
              <a:rPr lang="en-US" sz="2000" b="0" dirty="0">
                <a:latin typeface="+mn-lt"/>
              </a:rPr>
            </a:br>
            <a:r>
              <a:rPr lang="en-US" sz="2000" dirty="0">
                <a:latin typeface="+mn-lt"/>
              </a:rPr>
              <a:t>Jane Karonga</a:t>
            </a:r>
            <a:br>
              <a:rPr lang="en-US" sz="2000" dirty="0">
                <a:latin typeface="+mn-lt"/>
              </a:rPr>
            </a:br>
            <a:r>
              <a:rPr lang="en-US" sz="2000" dirty="0">
                <a:latin typeface="+mn-lt"/>
              </a:rPr>
              <a:t>Economic Affairs Officer</a:t>
            </a:r>
            <a:br>
              <a:rPr lang="en-US" sz="2000" dirty="0">
                <a:latin typeface="+mn-lt"/>
              </a:rPr>
            </a:br>
            <a:br>
              <a:rPr lang="en-US" sz="2000" b="0" dirty="0">
                <a:latin typeface="+mn-lt"/>
              </a:rPr>
            </a:br>
            <a:br>
              <a:rPr lang="en-US" sz="2800" b="0" dirty="0">
                <a:latin typeface="+mn-lt"/>
              </a:rPr>
            </a:br>
            <a:br>
              <a:rPr lang="en-US" sz="2800" b="0" dirty="0">
                <a:latin typeface="Lucida Sans"/>
              </a:rPr>
            </a:br>
            <a:br>
              <a:rPr lang="en-US" sz="2800" dirty="0">
                <a:latin typeface="Lucida Sans"/>
              </a:rPr>
            </a:br>
            <a:br>
              <a:rPr lang="en-US" sz="2800" dirty="0">
                <a:latin typeface="Lucida Sans"/>
              </a:rPr>
            </a:br>
            <a:br>
              <a:rPr lang="en-US" dirty="0"/>
            </a:br>
            <a:br>
              <a:rPr lang="en-US" sz="1600" dirty="0"/>
            </a:br>
            <a:br>
              <a:rPr lang="en-US" sz="2400" dirty="0"/>
            </a:br>
            <a:br>
              <a:rPr lang="en-US" sz="2400" dirty="0"/>
            </a:br>
            <a:br>
              <a:rPr lang="en-US" sz="1600" dirty="0"/>
            </a:br>
            <a:br>
              <a:rPr lang="en-US" sz="1400" dirty="0"/>
            </a:br>
            <a:endParaRPr lang="en-US" sz="1400" dirty="0"/>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5884159" y="5629893"/>
            <a:ext cx="6307841" cy="1206533"/>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r"/>
            <a:endParaRPr lang="en-US" sz="2000" dirty="0">
              <a:solidFill>
                <a:schemeClr val="accent1">
                  <a:lumMod val="50000"/>
                </a:schemeClr>
              </a:solidFill>
            </a:endParaRPr>
          </a:p>
        </p:txBody>
      </p:sp>
    </p:spTree>
    <p:extLst>
      <p:ext uri="{BB962C8B-B14F-4D97-AF65-F5344CB8AC3E}">
        <p14:creationId xmlns:p14="http://schemas.microsoft.com/office/powerpoint/2010/main" val="184269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2014E22-BE9D-4704-A680-7D0F0DE0E5ED}"/>
              </a:ext>
            </a:extLst>
          </p:cNvPr>
          <p:cNvGrpSpPr/>
          <p:nvPr/>
        </p:nvGrpSpPr>
        <p:grpSpPr>
          <a:xfrm>
            <a:off x="2112936" y="1372506"/>
            <a:ext cx="2398888" cy="1173183"/>
            <a:chOff x="4443382" y="1265976"/>
            <a:chExt cx="1735172" cy="1520980"/>
          </a:xfrm>
        </p:grpSpPr>
        <p:sp>
          <p:nvSpPr>
            <p:cNvPr id="18" name="Rectangle 17">
              <a:extLst>
                <a:ext uri="{FF2B5EF4-FFF2-40B4-BE49-F238E27FC236}">
                  <a16:creationId xmlns:a16="http://schemas.microsoft.com/office/drawing/2014/main" id="{D37F8A66-4F3E-4F00-998C-9BD92114FBE3}"/>
                </a:ext>
              </a:extLst>
            </p:cNvPr>
            <p:cNvSpPr/>
            <p:nvPr/>
          </p:nvSpPr>
          <p:spPr>
            <a:xfrm>
              <a:off x="4443382" y="1265976"/>
              <a:ext cx="1735172" cy="15209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9" name="TextBox 18">
              <a:extLst>
                <a:ext uri="{FF2B5EF4-FFF2-40B4-BE49-F238E27FC236}">
                  <a16:creationId xmlns:a16="http://schemas.microsoft.com/office/drawing/2014/main" id="{E095F841-9874-42A0-8E48-60E013351BEE}"/>
                </a:ext>
              </a:extLst>
            </p:cNvPr>
            <p:cNvSpPr txBox="1"/>
            <p:nvPr/>
          </p:nvSpPr>
          <p:spPr>
            <a:xfrm>
              <a:off x="4443382" y="1265976"/>
              <a:ext cx="1735172" cy="15209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defTabSz="844550">
                <a:lnSpc>
                  <a:spcPct val="90000"/>
                </a:lnSpc>
                <a:spcBef>
                  <a:spcPct val="0"/>
                </a:spcBef>
                <a:spcAft>
                  <a:spcPct val="35000"/>
                </a:spcAft>
              </a:pPr>
              <a:r>
                <a:rPr lang="en-US" sz="1900" b="1" dirty="0"/>
                <a:t>Phase 3 - </a:t>
              </a:r>
              <a:r>
                <a:rPr lang="en-US" sz="1900" dirty="0"/>
                <a:t>Engagements, &amp; Offshoots</a:t>
              </a:r>
            </a:p>
          </p:txBody>
        </p:sp>
      </p:grpSp>
      <p:sp>
        <p:nvSpPr>
          <p:cNvPr id="4" name="Rectângulo arredondado 8">
            <a:extLst>
              <a:ext uri="{FF2B5EF4-FFF2-40B4-BE49-F238E27FC236}">
                <a16:creationId xmlns:a16="http://schemas.microsoft.com/office/drawing/2014/main" id="{924E450E-08CC-434A-BC6D-2247C6171517}"/>
              </a:ext>
            </a:extLst>
          </p:cNvPr>
          <p:cNvSpPr/>
          <p:nvPr/>
        </p:nvSpPr>
        <p:spPr>
          <a:xfrm>
            <a:off x="0" y="31602"/>
            <a:ext cx="12191999" cy="61293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en-US" sz="2400" b="1" dirty="0">
                <a:latin typeface="Century Gothic" panose="020B0502020202020204" pitchFamily="34" charset="0"/>
              </a:rPr>
              <a:t>Phase 2 – AfCFTA-anchored Pharma Collaborations</a:t>
            </a:r>
            <a:endParaRPr lang="en-GB" sz="2400" b="1" dirty="0">
              <a:latin typeface="Century Gothic" panose="020B0502020202020204" pitchFamily="34" charset="0"/>
            </a:endParaRPr>
          </a:p>
        </p:txBody>
      </p:sp>
      <p:sp>
        <p:nvSpPr>
          <p:cNvPr id="16" name="L-Shape 15">
            <a:extLst>
              <a:ext uri="{FF2B5EF4-FFF2-40B4-BE49-F238E27FC236}">
                <a16:creationId xmlns:a16="http://schemas.microsoft.com/office/drawing/2014/main" id="{AE4511F2-FC72-4E7B-9D54-7A4B06CBBFA4}"/>
              </a:ext>
            </a:extLst>
          </p:cNvPr>
          <p:cNvSpPr/>
          <p:nvPr/>
        </p:nvSpPr>
        <p:spPr>
          <a:xfrm rot="5400000">
            <a:off x="2170488" y="749046"/>
            <a:ext cx="1155050" cy="1921977"/>
          </a:xfrm>
          <a:prstGeom prst="corner">
            <a:avLst>
              <a:gd name="adj1" fmla="val 16120"/>
              <a:gd name="adj2" fmla="val 16110"/>
            </a:avLst>
          </a:prstGeom>
          <a:solidFill>
            <a:srgbClr val="002060"/>
          </a:solidFill>
          <a:ln>
            <a:solidFill>
              <a:srgbClr val="002060"/>
            </a:solidFill>
          </a:ln>
        </p:spPr>
        <p:style>
          <a:lnRef idx="2">
            <a:scrgbClr r="0" g="0" b="0"/>
          </a:lnRef>
          <a:fillRef idx="1">
            <a:scrgbClr r="0" g="0" b="0"/>
          </a:fillRef>
          <a:effectRef idx="0">
            <a:schemeClr val="accent2">
              <a:hueOff val="-970242"/>
              <a:satOff val="-55952"/>
              <a:lumOff val="5752"/>
              <a:alphaOff val="0"/>
            </a:schemeClr>
          </a:effectRef>
          <a:fontRef idx="minor">
            <a:schemeClr val="lt1"/>
          </a:fontRef>
        </p:style>
        <p:txBody>
          <a:bodyPr/>
          <a:lstStyle/>
          <a:p>
            <a:endParaRPr lang="en-US"/>
          </a:p>
        </p:txBody>
      </p:sp>
      <p:sp>
        <p:nvSpPr>
          <p:cNvPr id="23" name="Arrow: Down 22">
            <a:extLst>
              <a:ext uri="{FF2B5EF4-FFF2-40B4-BE49-F238E27FC236}">
                <a16:creationId xmlns:a16="http://schemas.microsoft.com/office/drawing/2014/main" id="{F110CBE5-DCAB-436F-A3A7-2EA995C68AB5}"/>
              </a:ext>
            </a:extLst>
          </p:cNvPr>
          <p:cNvSpPr/>
          <p:nvPr/>
        </p:nvSpPr>
        <p:spPr>
          <a:xfrm>
            <a:off x="5155177" y="1298080"/>
            <a:ext cx="2232248" cy="1401067"/>
          </a:xfrm>
          <a:prstGeom prst="downArrow">
            <a:avLst>
              <a:gd name="adj1" fmla="val 50000"/>
              <a:gd name="adj2" fmla="val 50000"/>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Icon&#10;&#10;Description automatically generated">
            <a:extLst>
              <a:ext uri="{FF2B5EF4-FFF2-40B4-BE49-F238E27FC236}">
                <a16:creationId xmlns:a16="http://schemas.microsoft.com/office/drawing/2014/main" id="{3C2EDA9D-7AC5-4EF6-8876-5EFBB6147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482" y="2818775"/>
            <a:ext cx="500128" cy="465438"/>
          </a:xfrm>
          <a:prstGeom prst="rect">
            <a:avLst/>
          </a:prstGeom>
        </p:spPr>
      </p:pic>
      <p:pic>
        <p:nvPicPr>
          <p:cNvPr id="2" name="Picture 1">
            <a:extLst>
              <a:ext uri="{FF2B5EF4-FFF2-40B4-BE49-F238E27FC236}">
                <a16:creationId xmlns:a16="http://schemas.microsoft.com/office/drawing/2014/main" id="{790FF8D6-3362-4789-B564-343BFD3EB0E4}"/>
              </a:ext>
            </a:extLst>
          </p:cNvPr>
          <p:cNvPicPr>
            <a:picLocks noChangeAspect="1"/>
          </p:cNvPicPr>
          <p:nvPr/>
        </p:nvPicPr>
        <p:blipFill>
          <a:blip r:embed="rId3"/>
          <a:stretch>
            <a:fillRect/>
          </a:stretch>
        </p:blipFill>
        <p:spPr>
          <a:xfrm>
            <a:off x="4180009" y="3022056"/>
            <a:ext cx="2384045" cy="1629155"/>
          </a:xfrm>
          <a:prstGeom prst="rect">
            <a:avLst/>
          </a:prstGeom>
        </p:spPr>
      </p:pic>
      <p:sp>
        <p:nvSpPr>
          <p:cNvPr id="14" name="TextBox 13">
            <a:extLst>
              <a:ext uri="{FF2B5EF4-FFF2-40B4-BE49-F238E27FC236}">
                <a16:creationId xmlns:a16="http://schemas.microsoft.com/office/drawing/2014/main" id="{8BFD3286-796E-4502-9DF8-D7BFC75A0CDD}"/>
              </a:ext>
            </a:extLst>
          </p:cNvPr>
          <p:cNvSpPr txBox="1"/>
          <p:nvPr/>
        </p:nvSpPr>
        <p:spPr>
          <a:xfrm>
            <a:off x="1172497" y="2754687"/>
            <a:ext cx="2398888" cy="1815882"/>
          </a:xfrm>
          <a:prstGeom prst="rect">
            <a:avLst/>
          </a:prstGeom>
          <a:noFill/>
        </p:spPr>
        <p:txBody>
          <a:bodyPr wrap="square">
            <a:spAutoFit/>
          </a:bodyPr>
          <a:lstStyle/>
          <a:p>
            <a:r>
              <a:rPr lang="en-US" sz="1400" b="1" dirty="0">
                <a:solidFill>
                  <a:srgbClr val="F46E29"/>
                </a:solidFill>
                <a:latin typeface="Calibri" panose="020F0502020204030204" pitchFamily="34" charset="0"/>
                <a:ea typeface="SimSun" panose="02010600030101010101" pitchFamily="2" charset="-122"/>
                <a:cs typeface="Arial" panose="020B0604020202020204" pitchFamily="34" charset="0"/>
              </a:rPr>
              <a:t>The 3 strategic pillars of the Pharma Initiative  (pooled procurement, facilitation of local production and harmonized regulatory standards and quality) are being leveraged upon  on the </a:t>
            </a:r>
            <a:r>
              <a:rPr lang="en-US" sz="1400" b="1" dirty="0">
                <a:solidFill>
                  <a:srgbClr val="0000FF"/>
                </a:solidFill>
                <a:latin typeface="Calibri" panose="020F0502020204030204" pitchFamily="34" charset="0"/>
                <a:ea typeface="SimSun" panose="02010600030101010101" pitchFamily="2" charset="-122"/>
                <a:cs typeface="Arial" panose="020B0604020202020204" pitchFamily="34" charset="0"/>
              </a:rPr>
              <a:t>ATEX</a:t>
            </a:r>
            <a:r>
              <a:rPr lang="en-US" sz="1400" b="1" dirty="0">
                <a:solidFill>
                  <a:srgbClr val="F46E29"/>
                </a:solidFill>
                <a:latin typeface="Calibri" panose="020F0502020204030204" pitchFamily="34" charset="0"/>
                <a:ea typeface="SimSun" panose="02010600030101010101" pitchFamily="2" charset="-122"/>
                <a:cs typeface="Arial" panose="020B0604020202020204" pitchFamily="34" charset="0"/>
              </a:rPr>
              <a:t> Platform</a:t>
            </a:r>
            <a:endParaRPr lang="en-GB" sz="1400" b="1" dirty="0">
              <a:solidFill>
                <a:srgbClr val="F46E29"/>
              </a:solidFill>
              <a:latin typeface="Calibri" panose="020F0502020204030204" pitchFamily="34" charset="0"/>
              <a:ea typeface="SimSun" panose="02010600030101010101" pitchFamily="2" charset="-122"/>
              <a:cs typeface="Arial" panose="020B0604020202020204" pitchFamily="34" charset="0"/>
            </a:endParaRPr>
          </a:p>
        </p:txBody>
      </p:sp>
      <p:sp>
        <p:nvSpPr>
          <p:cNvPr id="15" name="TextBox 14">
            <a:extLst>
              <a:ext uri="{FF2B5EF4-FFF2-40B4-BE49-F238E27FC236}">
                <a16:creationId xmlns:a16="http://schemas.microsoft.com/office/drawing/2014/main" id="{564BE069-EEFD-401A-B5AF-870BEF3DEB7D}"/>
              </a:ext>
            </a:extLst>
          </p:cNvPr>
          <p:cNvSpPr txBox="1"/>
          <p:nvPr/>
        </p:nvSpPr>
        <p:spPr>
          <a:xfrm>
            <a:off x="6899592" y="4581129"/>
            <a:ext cx="2052230" cy="1384995"/>
          </a:xfrm>
          <a:prstGeom prst="rect">
            <a:avLst/>
          </a:prstGeom>
          <a:noFill/>
        </p:spPr>
        <p:txBody>
          <a:bodyPr wrap="square">
            <a:spAutoFit/>
          </a:bodyPr>
          <a:lstStyle/>
          <a:p>
            <a:r>
              <a:rPr lang="en-US" sz="1400" b="1" dirty="0">
                <a:solidFill>
                  <a:srgbClr val="00B050"/>
                </a:solidFill>
                <a:ea typeface="SimSun" panose="02010600030101010101" pitchFamily="2" charset="-122"/>
                <a:cs typeface="Arial" panose="020B0604020202020204" pitchFamily="34" charset="0"/>
              </a:rPr>
              <a:t>Financial support from Afreximbank 2020</a:t>
            </a:r>
            <a:r>
              <a:rPr lang="en-US" sz="1400" dirty="0">
                <a:solidFill>
                  <a:srgbClr val="00B050"/>
                </a:solidFill>
                <a:ea typeface="SimSun" panose="02010600030101010101" pitchFamily="2" charset="-122"/>
                <a:cs typeface="Arial" panose="020B0604020202020204" pitchFamily="34" charset="0"/>
              </a:rPr>
              <a:t>  in </a:t>
            </a:r>
          </a:p>
          <a:p>
            <a:pPr marL="285750" indent="-285750">
              <a:buFont typeface="Wingdings" panose="05000000000000000000" pitchFamily="2" charset="2"/>
              <a:buChar char="q"/>
            </a:pPr>
            <a:r>
              <a:rPr lang="en-US" sz="1400" dirty="0">
                <a:solidFill>
                  <a:srgbClr val="00B050"/>
                </a:solidFill>
                <a:ea typeface="SimSun" panose="02010600030101010101" pitchFamily="2" charset="-122"/>
                <a:cs typeface="Arial" panose="020B0604020202020204" pitchFamily="34" charset="0"/>
              </a:rPr>
              <a:t>Capacitating local production </a:t>
            </a:r>
          </a:p>
          <a:p>
            <a:pPr marL="285750" indent="-285750">
              <a:buFont typeface="Wingdings" panose="05000000000000000000" pitchFamily="2" charset="2"/>
              <a:buChar char="q"/>
            </a:pPr>
            <a:r>
              <a:rPr lang="en-US" sz="1400" dirty="0">
                <a:solidFill>
                  <a:srgbClr val="00B050"/>
                </a:solidFill>
                <a:ea typeface="SimSun" panose="02010600030101010101" pitchFamily="2" charset="-122"/>
                <a:cs typeface="Arial" panose="020B0604020202020204" pitchFamily="34" charset="0"/>
              </a:rPr>
              <a:t>and pooled procurement</a:t>
            </a:r>
            <a:endParaRPr lang="en-GB" sz="1400" dirty="0">
              <a:solidFill>
                <a:srgbClr val="00B050"/>
              </a:solidFill>
              <a:latin typeface="Calibri" panose="020F0502020204030204"/>
            </a:endParaRPr>
          </a:p>
        </p:txBody>
      </p:sp>
      <p:sp>
        <p:nvSpPr>
          <p:cNvPr id="20" name="TextBox 19">
            <a:extLst>
              <a:ext uri="{FF2B5EF4-FFF2-40B4-BE49-F238E27FC236}">
                <a16:creationId xmlns:a16="http://schemas.microsoft.com/office/drawing/2014/main" id="{B5299A52-AA09-4C97-9704-482B95528164}"/>
              </a:ext>
            </a:extLst>
          </p:cNvPr>
          <p:cNvSpPr txBox="1"/>
          <p:nvPr/>
        </p:nvSpPr>
        <p:spPr>
          <a:xfrm>
            <a:off x="1628730" y="5071497"/>
            <a:ext cx="2052230" cy="738664"/>
          </a:xfrm>
          <a:prstGeom prst="rect">
            <a:avLst/>
          </a:prstGeom>
          <a:noFill/>
        </p:spPr>
        <p:txBody>
          <a:bodyPr wrap="square">
            <a:spAutoFit/>
          </a:bodyPr>
          <a:lstStyle/>
          <a:p>
            <a:r>
              <a:rPr lang="en-GB" sz="1400" b="1" dirty="0">
                <a:solidFill>
                  <a:srgbClr val="0070C0"/>
                </a:solidFill>
                <a:ea typeface="SimSun" panose="02010600030101010101" pitchFamily="2" charset="-122"/>
                <a:cs typeface="Arial" panose="020B0604020202020204" pitchFamily="34" charset="0"/>
              </a:rPr>
              <a:t>Dialogue/discussions on the WA AfCFTA-anchored Pharma Initiative</a:t>
            </a:r>
            <a:endParaRPr lang="en-GB" sz="1400" b="1" dirty="0">
              <a:solidFill>
                <a:srgbClr val="0070C0"/>
              </a:solidFill>
              <a:latin typeface="Calibri" panose="020F0502020204030204" pitchFamily="34" charset="0"/>
              <a:ea typeface="SimSun" panose="02010600030101010101" pitchFamily="2" charset="-122"/>
              <a:cs typeface="Arial" panose="020B0604020202020204" pitchFamily="34" charset="0"/>
            </a:endParaRPr>
          </a:p>
        </p:txBody>
      </p:sp>
      <p:sp>
        <p:nvSpPr>
          <p:cNvPr id="21" name="TextBox 20">
            <a:extLst>
              <a:ext uri="{FF2B5EF4-FFF2-40B4-BE49-F238E27FC236}">
                <a16:creationId xmlns:a16="http://schemas.microsoft.com/office/drawing/2014/main" id="{F8173F89-7A1B-451A-8E7F-D96641A7A007}"/>
              </a:ext>
            </a:extLst>
          </p:cNvPr>
          <p:cNvSpPr txBox="1"/>
          <p:nvPr/>
        </p:nvSpPr>
        <p:spPr>
          <a:xfrm>
            <a:off x="4511824" y="5485495"/>
            <a:ext cx="1679251" cy="738664"/>
          </a:xfrm>
          <a:prstGeom prst="rect">
            <a:avLst/>
          </a:prstGeom>
          <a:noFill/>
        </p:spPr>
        <p:txBody>
          <a:bodyPr wrap="square">
            <a:spAutoFit/>
          </a:bodyPr>
          <a:lstStyle/>
          <a:p>
            <a:r>
              <a:rPr lang="en-US" sz="1400" b="1" dirty="0">
                <a:solidFill>
                  <a:srgbClr val="7030A0"/>
                </a:solidFill>
                <a:latin typeface="Calibri" panose="020F0502020204030204" pitchFamily="34" charset="0"/>
                <a:ea typeface="SimSun" panose="02010600030101010101" pitchFamily="2" charset="-122"/>
                <a:cs typeface="Arial" panose="020B0604020202020204" pitchFamily="34" charset="0"/>
              </a:rPr>
              <a:t>Several Policy Documents and Advocacy </a:t>
            </a:r>
            <a:r>
              <a:rPr lang="en-US" sz="1400" b="1" dirty="0" err="1">
                <a:solidFill>
                  <a:srgbClr val="7030A0"/>
                </a:solidFill>
                <a:latin typeface="Calibri" panose="020F0502020204030204" pitchFamily="34" charset="0"/>
                <a:ea typeface="SimSun" panose="02010600030101010101" pitchFamily="2" charset="-122"/>
                <a:cs typeface="Arial" panose="020B0604020202020204" pitchFamily="34" charset="0"/>
              </a:rPr>
              <a:t>inc</a:t>
            </a:r>
            <a:r>
              <a:rPr lang="en-US" sz="1400" b="1" dirty="0">
                <a:solidFill>
                  <a:srgbClr val="7030A0"/>
                </a:solidFill>
                <a:latin typeface="Calibri" panose="020F0502020204030204" pitchFamily="34" charset="0"/>
                <a:ea typeface="SimSun" panose="02010600030101010101" pitchFamily="2" charset="-122"/>
                <a:cs typeface="Arial" panose="020B0604020202020204" pitchFamily="34" charset="0"/>
              </a:rPr>
              <a:t> ABF </a:t>
            </a:r>
            <a:endParaRPr lang="en-GB" sz="1400" b="1" dirty="0">
              <a:solidFill>
                <a:srgbClr val="7030A0"/>
              </a:solidFill>
              <a:latin typeface="Calibri" panose="020F0502020204030204" pitchFamily="34" charset="0"/>
              <a:ea typeface="SimSun" panose="02010600030101010101" pitchFamily="2" charset="-122"/>
              <a:cs typeface="Arial" panose="020B0604020202020204" pitchFamily="34" charset="0"/>
            </a:endParaRPr>
          </a:p>
        </p:txBody>
      </p:sp>
      <p:pic>
        <p:nvPicPr>
          <p:cNvPr id="22" name="Picture 21">
            <a:extLst>
              <a:ext uri="{FF2B5EF4-FFF2-40B4-BE49-F238E27FC236}">
                <a16:creationId xmlns:a16="http://schemas.microsoft.com/office/drawing/2014/main" id="{27377998-DA5E-4F97-AE01-34FB349773DB}"/>
              </a:ext>
            </a:extLst>
          </p:cNvPr>
          <p:cNvPicPr>
            <a:picLocks noChangeAspect="1"/>
          </p:cNvPicPr>
          <p:nvPr/>
        </p:nvPicPr>
        <p:blipFill>
          <a:blip r:embed="rId4"/>
          <a:stretch>
            <a:fillRect/>
          </a:stretch>
        </p:blipFill>
        <p:spPr>
          <a:xfrm>
            <a:off x="8259979" y="1372506"/>
            <a:ext cx="1508429" cy="1401067"/>
          </a:xfrm>
          <a:prstGeom prst="rect">
            <a:avLst/>
          </a:prstGeom>
        </p:spPr>
      </p:pic>
      <p:pic>
        <p:nvPicPr>
          <p:cNvPr id="1026" name="Picture 2" descr="Africa announces the rollout of 400m vaccine doses to the African Union  Member States and the Caribbean - African Export-Import Bank">
            <a:extLst>
              <a:ext uri="{FF2B5EF4-FFF2-40B4-BE49-F238E27FC236}">
                <a16:creationId xmlns:a16="http://schemas.microsoft.com/office/drawing/2014/main" id="{CF023CFB-A99F-4259-90AC-87C24C523A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7322" y="3036409"/>
            <a:ext cx="1870744" cy="10567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D8A9EEA-2EB6-4EE5-B5BE-33CF272EA0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17792" y="1384227"/>
            <a:ext cx="1573460" cy="16378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E7EBD33-8BB4-4F5D-9BE3-2D6B84174077}"/>
              </a:ext>
            </a:extLst>
          </p:cNvPr>
          <p:cNvPicPr>
            <a:picLocks noChangeAspect="1"/>
          </p:cNvPicPr>
          <p:nvPr/>
        </p:nvPicPr>
        <p:blipFill>
          <a:blip r:embed="rId7"/>
          <a:stretch>
            <a:fillRect/>
          </a:stretch>
        </p:blipFill>
        <p:spPr>
          <a:xfrm>
            <a:off x="9177557" y="4669222"/>
            <a:ext cx="2183781" cy="804551"/>
          </a:xfrm>
          <a:prstGeom prst="rect">
            <a:avLst/>
          </a:prstGeom>
        </p:spPr>
      </p:pic>
    </p:spTree>
    <p:extLst>
      <p:ext uri="{BB962C8B-B14F-4D97-AF65-F5344CB8AC3E}">
        <p14:creationId xmlns:p14="http://schemas.microsoft.com/office/powerpoint/2010/main" val="1908574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66C8D1-F9D5-4CE2-8541-302B643CDE18}"/>
              </a:ext>
            </a:extLst>
          </p:cNvPr>
          <p:cNvSpPr txBox="1"/>
          <p:nvPr/>
        </p:nvSpPr>
        <p:spPr>
          <a:xfrm>
            <a:off x="5638800" y="2932387"/>
            <a:ext cx="914400" cy="369332"/>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F9E51C7F-D182-4739-8786-BDA61AD8B32C}"/>
              </a:ext>
            </a:extLst>
          </p:cNvPr>
          <p:cNvSpPr txBox="1"/>
          <p:nvPr/>
        </p:nvSpPr>
        <p:spPr>
          <a:xfrm>
            <a:off x="5638800" y="2932387"/>
            <a:ext cx="914400" cy="369332"/>
          </a:xfrm>
          <a:prstGeom prst="rect">
            <a:avLst/>
          </a:prstGeom>
          <a:noFill/>
        </p:spPr>
        <p:txBody>
          <a:bodyPr wrap="square" rtlCol="0">
            <a:spAutoFit/>
          </a:bodyPr>
          <a:lstStyle/>
          <a:p>
            <a:endParaRPr lang="en-GB" dirty="0"/>
          </a:p>
        </p:txBody>
      </p:sp>
      <p:sp>
        <p:nvSpPr>
          <p:cNvPr id="20" name="TextBox 19">
            <a:extLst>
              <a:ext uri="{FF2B5EF4-FFF2-40B4-BE49-F238E27FC236}">
                <a16:creationId xmlns:a16="http://schemas.microsoft.com/office/drawing/2014/main" id="{6F1F0B54-2F71-445E-A27E-0F27FF00A8A3}"/>
              </a:ext>
            </a:extLst>
          </p:cNvPr>
          <p:cNvSpPr txBox="1"/>
          <p:nvPr/>
        </p:nvSpPr>
        <p:spPr>
          <a:xfrm>
            <a:off x="5638800" y="2932387"/>
            <a:ext cx="914400" cy="369332"/>
          </a:xfrm>
          <a:prstGeom prst="rect">
            <a:avLst/>
          </a:prstGeom>
          <a:noFill/>
        </p:spPr>
        <p:txBody>
          <a:bodyPr wrap="square" rtlCol="0">
            <a:spAutoFit/>
          </a:bodyPr>
          <a:lstStyle/>
          <a:p>
            <a:endParaRPr lang="en-GB" dirty="0"/>
          </a:p>
        </p:txBody>
      </p:sp>
      <p:sp>
        <p:nvSpPr>
          <p:cNvPr id="23" name="TextBox 22">
            <a:extLst>
              <a:ext uri="{FF2B5EF4-FFF2-40B4-BE49-F238E27FC236}">
                <a16:creationId xmlns:a16="http://schemas.microsoft.com/office/drawing/2014/main" id="{3CA6595B-629D-4863-A80A-9151F0407D4D}"/>
              </a:ext>
            </a:extLst>
          </p:cNvPr>
          <p:cNvSpPr txBox="1"/>
          <p:nvPr/>
        </p:nvSpPr>
        <p:spPr>
          <a:xfrm>
            <a:off x="5638800" y="2932387"/>
            <a:ext cx="914400" cy="369332"/>
          </a:xfrm>
          <a:prstGeom prst="rect">
            <a:avLst/>
          </a:prstGeom>
          <a:noFill/>
        </p:spPr>
        <p:txBody>
          <a:bodyPr wrap="square" rtlCol="0">
            <a:spAutoFit/>
          </a:bodyPr>
          <a:lstStyle/>
          <a:p>
            <a:endParaRPr lang="en-GB" dirty="0"/>
          </a:p>
        </p:txBody>
      </p:sp>
      <p:sp>
        <p:nvSpPr>
          <p:cNvPr id="24" name="TextBox 23">
            <a:extLst>
              <a:ext uri="{FF2B5EF4-FFF2-40B4-BE49-F238E27FC236}">
                <a16:creationId xmlns:a16="http://schemas.microsoft.com/office/drawing/2014/main" id="{E4A2EF81-3E26-4D2C-AE21-22C2BBCBA67C}"/>
              </a:ext>
            </a:extLst>
          </p:cNvPr>
          <p:cNvSpPr txBox="1"/>
          <p:nvPr/>
        </p:nvSpPr>
        <p:spPr>
          <a:xfrm>
            <a:off x="1208702" y="5023508"/>
            <a:ext cx="1734193" cy="369332"/>
          </a:xfrm>
          <a:prstGeom prst="rect">
            <a:avLst/>
          </a:prstGeom>
          <a:noFill/>
        </p:spPr>
        <p:txBody>
          <a:bodyPr wrap="square" rtlCol="0">
            <a:spAutoFit/>
          </a:bodyPr>
          <a:lstStyle/>
          <a:p>
            <a:endParaRPr lang="en-GB" dirty="0"/>
          </a:p>
        </p:txBody>
      </p:sp>
      <p:sp>
        <p:nvSpPr>
          <p:cNvPr id="29" name="TextBox 28">
            <a:extLst>
              <a:ext uri="{FF2B5EF4-FFF2-40B4-BE49-F238E27FC236}">
                <a16:creationId xmlns:a16="http://schemas.microsoft.com/office/drawing/2014/main" id="{32D52738-D10D-4247-86D5-B9B751AF4B42}"/>
              </a:ext>
            </a:extLst>
          </p:cNvPr>
          <p:cNvSpPr txBox="1"/>
          <p:nvPr/>
        </p:nvSpPr>
        <p:spPr>
          <a:xfrm>
            <a:off x="5638800" y="2932387"/>
            <a:ext cx="914400" cy="369332"/>
          </a:xfrm>
          <a:prstGeom prst="rect">
            <a:avLst/>
          </a:prstGeom>
          <a:noFill/>
        </p:spPr>
        <p:txBody>
          <a:bodyPr wrap="square" rtlCol="0">
            <a:spAutoFit/>
          </a:bodyPr>
          <a:lstStyle/>
          <a:p>
            <a:endParaRPr lang="en-GB"/>
          </a:p>
        </p:txBody>
      </p:sp>
      <p:pic>
        <p:nvPicPr>
          <p:cNvPr id="5" name="Picture 4">
            <a:extLst>
              <a:ext uri="{FF2B5EF4-FFF2-40B4-BE49-F238E27FC236}">
                <a16:creationId xmlns:a16="http://schemas.microsoft.com/office/drawing/2014/main" id="{F165C6B5-5161-9C43-9239-3D20DDD3AFC3}"/>
              </a:ext>
            </a:extLst>
          </p:cNvPr>
          <p:cNvPicPr>
            <a:picLocks noChangeAspect="1"/>
          </p:cNvPicPr>
          <p:nvPr/>
        </p:nvPicPr>
        <p:blipFill rotWithShape="1">
          <a:blip r:embed="rId3">
            <a:extLst>
              <a:ext uri="{28A0092B-C50C-407E-A947-70E740481C1C}">
                <a14:useLocalDpi xmlns:a14="http://schemas.microsoft.com/office/drawing/2010/main" val="0"/>
              </a:ext>
            </a:extLst>
          </a:blip>
          <a:srcRect l="3029" t="14238" r="2741" b="17619"/>
          <a:stretch/>
        </p:blipFill>
        <p:spPr>
          <a:xfrm>
            <a:off x="7373602" y="946012"/>
            <a:ext cx="4726313" cy="5330929"/>
          </a:xfrm>
          <a:prstGeom prst="rect">
            <a:avLst/>
          </a:prstGeom>
        </p:spPr>
      </p:pic>
      <p:cxnSp>
        <p:nvCxnSpPr>
          <p:cNvPr id="36" name="Straight Arrow Connector 35">
            <a:extLst>
              <a:ext uri="{FF2B5EF4-FFF2-40B4-BE49-F238E27FC236}">
                <a16:creationId xmlns:a16="http://schemas.microsoft.com/office/drawing/2014/main" id="{A266FAE6-BD39-6D43-B544-7BEEAD6EBF77}"/>
              </a:ext>
            </a:extLst>
          </p:cNvPr>
          <p:cNvCxnSpPr>
            <a:cxnSpLocks/>
          </p:cNvCxnSpPr>
          <p:nvPr/>
        </p:nvCxnSpPr>
        <p:spPr>
          <a:xfrm>
            <a:off x="3803173" y="1997594"/>
            <a:ext cx="0" cy="405891"/>
          </a:xfrm>
          <a:prstGeom prst="straightConnector1">
            <a:avLst/>
          </a:prstGeom>
          <a:ln>
            <a:solidFill>
              <a:srgbClr val="203864"/>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81ECA37-23DD-4E49-ABD2-A8BF5C748057}"/>
              </a:ext>
            </a:extLst>
          </p:cNvPr>
          <p:cNvSpPr txBox="1"/>
          <p:nvPr/>
        </p:nvSpPr>
        <p:spPr>
          <a:xfrm>
            <a:off x="3391143" y="2484787"/>
            <a:ext cx="896497" cy="338554"/>
          </a:xfrm>
          <a:prstGeom prst="rect">
            <a:avLst/>
          </a:prstGeom>
          <a:noFill/>
        </p:spPr>
        <p:txBody>
          <a:bodyPr wrap="square" rtlCol="0">
            <a:spAutoFit/>
          </a:bodyPr>
          <a:lstStyle/>
          <a:p>
            <a:pPr algn="ctr"/>
            <a:r>
              <a:rPr lang="en-US" sz="1600" b="1" dirty="0">
                <a:solidFill>
                  <a:srgbClr val="203864"/>
                </a:solidFill>
              </a:rPr>
              <a:t>Results</a:t>
            </a:r>
          </a:p>
        </p:txBody>
      </p:sp>
      <p:cxnSp>
        <p:nvCxnSpPr>
          <p:cNvPr id="42" name="Straight Arrow Connector 41">
            <a:extLst>
              <a:ext uri="{FF2B5EF4-FFF2-40B4-BE49-F238E27FC236}">
                <a16:creationId xmlns:a16="http://schemas.microsoft.com/office/drawing/2014/main" id="{AF122278-DD2E-A946-8225-2DAB05846E99}"/>
              </a:ext>
            </a:extLst>
          </p:cNvPr>
          <p:cNvCxnSpPr>
            <a:cxnSpLocks/>
          </p:cNvCxnSpPr>
          <p:nvPr/>
        </p:nvCxnSpPr>
        <p:spPr>
          <a:xfrm>
            <a:off x="3803173" y="2943976"/>
            <a:ext cx="1" cy="242303"/>
          </a:xfrm>
          <a:prstGeom prst="straightConnector1">
            <a:avLst/>
          </a:prstGeom>
          <a:ln>
            <a:solidFill>
              <a:srgbClr val="203864"/>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8D3C2419-FEC0-C14D-890D-6F412348BFEC}"/>
              </a:ext>
            </a:extLst>
          </p:cNvPr>
          <p:cNvGrpSpPr/>
          <p:nvPr/>
        </p:nvGrpSpPr>
        <p:grpSpPr>
          <a:xfrm>
            <a:off x="504601" y="3268836"/>
            <a:ext cx="1550474" cy="602766"/>
            <a:chOff x="272020" y="2539017"/>
            <a:chExt cx="3256655" cy="659038"/>
          </a:xfrm>
          <a:solidFill>
            <a:schemeClr val="accent1">
              <a:lumMod val="75000"/>
            </a:schemeClr>
          </a:solidFill>
        </p:grpSpPr>
        <p:sp>
          <p:nvSpPr>
            <p:cNvPr id="46" name="Rectangle 45">
              <a:extLst>
                <a:ext uri="{FF2B5EF4-FFF2-40B4-BE49-F238E27FC236}">
                  <a16:creationId xmlns:a16="http://schemas.microsoft.com/office/drawing/2014/main" id="{74E70834-D745-E546-A42E-F2CA62C56C6F}"/>
                </a:ext>
              </a:extLst>
            </p:cNvPr>
            <p:cNvSpPr/>
            <p:nvPr/>
          </p:nvSpPr>
          <p:spPr>
            <a:xfrm>
              <a:off x="272020" y="2539017"/>
              <a:ext cx="3256655" cy="6590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47" name="TextBox 46">
              <a:extLst>
                <a:ext uri="{FF2B5EF4-FFF2-40B4-BE49-F238E27FC236}">
                  <a16:creationId xmlns:a16="http://schemas.microsoft.com/office/drawing/2014/main" id="{F162CA78-ED2C-B540-98C7-CD27847BB2BF}"/>
                </a:ext>
              </a:extLst>
            </p:cNvPr>
            <p:cNvSpPr txBox="1"/>
            <p:nvPr/>
          </p:nvSpPr>
          <p:spPr>
            <a:xfrm>
              <a:off x="272020" y="2539017"/>
              <a:ext cx="3256655" cy="65903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285">
                <a:lnSpc>
                  <a:spcPct val="90000"/>
                </a:lnSpc>
                <a:spcBef>
                  <a:spcPct val="0"/>
                </a:spcBef>
                <a:spcAft>
                  <a:spcPct val="35000"/>
                </a:spcAft>
              </a:pPr>
              <a:r>
                <a:rPr lang="en-US" sz="1400" dirty="0"/>
                <a:t>Pooled </a:t>
              </a:r>
              <a:br>
                <a:rPr lang="en-US" sz="1400" dirty="0"/>
              </a:br>
              <a:r>
                <a:rPr lang="en-US" sz="1400" dirty="0"/>
                <a:t>procurement</a:t>
              </a:r>
              <a:endParaRPr lang="en-GB" sz="1400" dirty="0"/>
            </a:p>
          </p:txBody>
        </p:sp>
      </p:grpSp>
      <p:grpSp>
        <p:nvGrpSpPr>
          <p:cNvPr id="48" name="Group 47">
            <a:extLst>
              <a:ext uri="{FF2B5EF4-FFF2-40B4-BE49-F238E27FC236}">
                <a16:creationId xmlns:a16="http://schemas.microsoft.com/office/drawing/2014/main" id="{47DA27DF-AAB7-564D-A14A-F82958A0686A}"/>
              </a:ext>
            </a:extLst>
          </p:cNvPr>
          <p:cNvGrpSpPr/>
          <p:nvPr/>
        </p:nvGrpSpPr>
        <p:grpSpPr>
          <a:xfrm>
            <a:off x="2813876" y="3276217"/>
            <a:ext cx="1734807" cy="595386"/>
            <a:chOff x="-682328" y="2447149"/>
            <a:chExt cx="4211003" cy="750906"/>
          </a:xfrm>
          <a:solidFill>
            <a:srgbClr val="203864"/>
          </a:solidFill>
        </p:grpSpPr>
        <p:sp>
          <p:nvSpPr>
            <p:cNvPr id="49" name="Rectangle 48">
              <a:extLst>
                <a:ext uri="{FF2B5EF4-FFF2-40B4-BE49-F238E27FC236}">
                  <a16:creationId xmlns:a16="http://schemas.microsoft.com/office/drawing/2014/main" id="{FC1F934C-009B-7F42-9768-CD5D9468D975}"/>
                </a:ext>
              </a:extLst>
            </p:cNvPr>
            <p:cNvSpPr/>
            <p:nvPr/>
          </p:nvSpPr>
          <p:spPr>
            <a:xfrm>
              <a:off x="272020" y="2539017"/>
              <a:ext cx="3256655" cy="6590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50" name="TextBox 49">
              <a:extLst>
                <a:ext uri="{FF2B5EF4-FFF2-40B4-BE49-F238E27FC236}">
                  <a16:creationId xmlns:a16="http://schemas.microsoft.com/office/drawing/2014/main" id="{B0F59CBF-BD70-4544-BAD1-7D60045B4822}"/>
                </a:ext>
              </a:extLst>
            </p:cNvPr>
            <p:cNvSpPr txBox="1"/>
            <p:nvPr/>
          </p:nvSpPr>
          <p:spPr>
            <a:xfrm>
              <a:off x="-682328" y="2447149"/>
              <a:ext cx="4210988" cy="750906"/>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285">
                <a:lnSpc>
                  <a:spcPct val="90000"/>
                </a:lnSpc>
                <a:spcBef>
                  <a:spcPct val="0"/>
                </a:spcBef>
                <a:spcAft>
                  <a:spcPct val="35000"/>
                </a:spcAft>
              </a:pPr>
              <a:r>
                <a:rPr lang="en-US" sz="1400" dirty="0"/>
                <a:t>Localized</a:t>
              </a:r>
              <a:br>
                <a:rPr lang="en-US" sz="1400" dirty="0"/>
              </a:br>
              <a:r>
                <a:rPr lang="en-US" sz="1400" dirty="0"/>
                <a:t> production</a:t>
              </a:r>
              <a:endParaRPr lang="en-GB" sz="1400" dirty="0"/>
            </a:p>
          </p:txBody>
        </p:sp>
      </p:grpSp>
      <p:grpSp>
        <p:nvGrpSpPr>
          <p:cNvPr id="51" name="Group 50">
            <a:extLst>
              <a:ext uri="{FF2B5EF4-FFF2-40B4-BE49-F238E27FC236}">
                <a16:creationId xmlns:a16="http://schemas.microsoft.com/office/drawing/2014/main" id="{71DB3E2F-4977-174B-98BA-D146601CF604}"/>
              </a:ext>
            </a:extLst>
          </p:cNvPr>
          <p:cNvGrpSpPr/>
          <p:nvPr/>
        </p:nvGrpSpPr>
        <p:grpSpPr>
          <a:xfrm>
            <a:off x="4879999" y="3266976"/>
            <a:ext cx="2004504" cy="604626"/>
            <a:chOff x="272020" y="2539017"/>
            <a:chExt cx="3256655" cy="659038"/>
          </a:xfrm>
          <a:solidFill>
            <a:srgbClr val="203864"/>
          </a:solidFill>
        </p:grpSpPr>
        <p:sp>
          <p:nvSpPr>
            <p:cNvPr id="52" name="Rectangle 51">
              <a:extLst>
                <a:ext uri="{FF2B5EF4-FFF2-40B4-BE49-F238E27FC236}">
                  <a16:creationId xmlns:a16="http://schemas.microsoft.com/office/drawing/2014/main" id="{82212480-C98E-3044-95F4-844B71042096}"/>
                </a:ext>
              </a:extLst>
            </p:cNvPr>
            <p:cNvSpPr/>
            <p:nvPr/>
          </p:nvSpPr>
          <p:spPr>
            <a:xfrm>
              <a:off x="272020" y="2539017"/>
              <a:ext cx="3256655" cy="65903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53" name="TextBox 52">
              <a:extLst>
                <a:ext uri="{FF2B5EF4-FFF2-40B4-BE49-F238E27FC236}">
                  <a16:creationId xmlns:a16="http://schemas.microsoft.com/office/drawing/2014/main" id="{AA3CA595-4A37-7640-AC6A-66518DDF2F06}"/>
                </a:ext>
              </a:extLst>
            </p:cNvPr>
            <p:cNvSpPr txBox="1"/>
            <p:nvPr/>
          </p:nvSpPr>
          <p:spPr>
            <a:xfrm>
              <a:off x="272020" y="2539017"/>
              <a:ext cx="3256655" cy="659038"/>
            </a:xfrm>
            <a:prstGeom prst="rect">
              <a:avLst/>
            </a:prstGeom>
            <a:solidFill>
              <a:schemeClr val="accent1">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algn="ctr" defTabSz="622285">
                <a:lnSpc>
                  <a:spcPct val="90000"/>
                </a:lnSpc>
                <a:spcBef>
                  <a:spcPct val="0"/>
                </a:spcBef>
                <a:spcAft>
                  <a:spcPct val="35000"/>
                </a:spcAft>
              </a:pPr>
              <a:r>
                <a:rPr lang="en-US" sz="1400" dirty="0"/>
                <a:t>Harmonized regulatory standards and quality  framework</a:t>
              </a:r>
              <a:endParaRPr lang="en-GB" sz="1400" dirty="0"/>
            </a:p>
          </p:txBody>
        </p:sp>
      </p:grpSp>
      <p:sp>
        <p:nvSpPr>
          <p:cNvPr id="54" name="TextBox 53">
            <a:extLst>
              <a:ext uri="{FF2B5EF4-FFF2-40B4-BE49-F238E27FC236}">
                <a16:creationId xmlns:a16="http://schemas.microsoft.com/office/drawing/2014/main" id="{38E281AD-E3A1-9849-A3DC-85CEDBEF0F2E}"/>
              </a:ext>
            </a:extLst>
          </p:cNvPr>
          <p:cNvSpPr txBox="1"/>
          <p:nvPr/>
        </p:nvSpPr>
        <p:spPr>
          <a:xfrm>
            <a:off x="169577" y="3954861"/>
            <a:ext cx="2220521" cy="2169825"/>
          </a:xfrm>
          <a:prstGeom prst="rect">
            <a:avLst/>
          </a:prstGeom>
          <a:noFill/>
        </p:spPr>
        <p:txBody>
          <a:bodyPr wrap="square" rtlCol="0">
            <a:spAutoFit/>
          </a:bodyPr>
          <a:lstStyle/>
          <a:p>
            <a:pPr marL="285743" indent="-285743">
              <a:buFont typeface="Arial" panose="020B0604020202020204" pitchFamily="34" charset="0"/>
              <a:buChar char="•"/>
            </a:pPr>
            <a:r>
              <a:rPr lang="en-US" sz="1500" dirty="0">
                <a:solidFill>
                  <a:srgbClr val="203864"/>
                </a:solidFill>
              </a:rPr>
              <a:t>Covid response Initiatives such as </a:t>
            </a:r>
            <a:r>
              <a:rPr lang="en-US" sz="1500" b="1" dirty="0">
                <a:solidFill>
                  <a:srgbClr val="203864"/>
                </a:solidFill>
              </a:rPr>
              <a:t>AMSP, AVAT, PAVM and ATEX</a:t>
            </a:r>
            <a:endParaRPr lang="en-US" sz="1500" dirty="0">
              <a:solidFill>
                <a:srgbClr val="203864"/>
              </a:solidFill>
            </a:endParaRPr>
          </a:p>
          <a:p>
            <a:pPr marL="285743" indent="-285743">
              <a:buFont typeface="Arial" panose="020B0604020202020204" pitchFamily="34" charset="0"/>
              <a:buChar char="•"/>
            </a:pPr>
            <a:r>
              <a:rPr lang="en-US" sz="1500" b="1" dirty="0">
                <a:solidFill>
                  <a:srgbClr val="203864"/>
                </a:solidFill>
              </a:rPr>
              <a:t>Information Sharing Medicines Database  </a:t>
            </a:r>
            <a:r>
              <a:rPr lang="en-US" sz="1500" dirty="0">
                <a:solidFill>
                  <a:srgbClr val="203864"/>
                </a:solidFill>
              </a:rPr>
              <a:t>at the first step towards APPM</a:t>
            </a:r>
          </a:p>
          <a:p>
            <a:endParaRPr lang="en-US" sz="1500" dirty="0">
              <a:solidFill>
                <a:srgbClr val="203864"/>
              </a:solidFill>
            </a:endParaRPr>
          </a:p>
        </p:txBody>
      </p:sp>
      <p:cxnSp>
        <p:nvCxnSpPr>
          <p:cNvPr id="56" name="Straight Connector 55">
            <a:extLst>
              <a:ext uri="{FF2B5EF4-FFF2-40B4-BE49-F238E27FC236}">
                <a16:creationId xmlns:a16="http://schemas.microsoft.com/office/drawing/2014/main" id="{6D84766E-0D51-1B45-B7B9-37A07BAEA8E2}"/>
              </a:ext>
            </a:extLst>
          </p:cNvPr>
          <p:cNvCxnSpPr/>
          <p:nvPr/>
        </p:nvCxnSpPr>
        <p:spPr>
          <a:xfrm>
            <a:off x="1087183" y="2986743"/>
            <a:ext cx="4903076" cy="0"/>
          </a:xfrm>
          <a:prstGeom prst="line">
            <a:avLst/>
          </a:prstGeom>
          <a:ln>
            <a:solidFill>
              <a:srgbClr val="203864"/>
            </a:solidFill>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A5E2060-9CDF-DD4F-9B56-550AD49891A6}"/>
              </a:ext>
            </a:extLst>
          </p:cNvPr>
          <p:cNvCxnSpPr>
            <a:cxnSpLocks/>
          </p:cNvCxnSpPr>
          <p:nvPr/>
        </p:nvCxnSpPr>
        <p:spPr>
          <a:xfrm>
            <a:off x="1090452" y="2993484"/>
            <a:ext cx="1" cy="242303"/>
          </a:xfrm>
          <a:prstGeom prst="straightConnector1">
            <a:avLst/>
          </a:prstGeom>
          <a:ln>
            <a:solidFill>
              <a:srgbClr val="203864"/>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1F12C5A6-4B47-464C-B98F-C24E2BF50A23}"/>
              </a:ext>
            </a:extLst>
          </p:cNvPr>
          <p:cNvCxnSpPr>
            <a:cxnSpLocks/>
          </p:cNvCxnSpPr>
          <p:nvPr/>
        </p:nvCxnSpPr>
        <p:spPr>
          <a:xfrm>
            <a:off x="5990261" y="2986744"/>
            <a:ext cx="1" cy="242303"/>
          </a:xfrm>
          <a:prstGeom prst="straightConnector1">
            <a:avLst/>
          </a:prstGeom>
          <a:ln>
            <a:solidFill>
              <a:srgbClr val="203864"/>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D74E0B4-F07B-E34A-AD3E-90DF23F3FD92}"/>
              </a:ext>
            </a:extLst>
          </p:cNvPr>
          <p:cNvSpPr txBox="1"/>
          <p:nvPr/>
        </p:nvSpPr>
        <p:spPr>
          <a:xfrm>
            <a:off x="2524788" y="3954862"/>
            <a:ext cx="2220521" cy="1477328"/>
          </a:xfrm>
          <a:prstGeom prst="rect">
            <a:avLst/>
          </a:prstGeom>
          <a:noFill/>
        </p:spPr>
        <p:txBody>
          <a:bodyPr wrap="square" rtlCol="0">
            <a:spAutoFit/>
          </a:bodyPr>
          <a:lstStyle/>
          <a:p>
            <a:pPr marL="285743" indent="-285743">
              <a:buFont typeface="Arial" panose="020B0604020202020204" pitchFamily="34" charset="0"/>
              <a:buChar char="•"/>
            </a:pPr>
            <a:r>
              <a:rPr lang="en-US" sz="1500" b="1" dirty="0">
                <a:solidFill>
                  <a:srgbClr val="203864"/>
                </a:solidFill>
              </a:rPr>
              <a:t>7 Manufacturers </a:t>
            </a:r>
            <a:r>
              <a:rPr lang="en-US" sz="1500" dirty="0">
                <a:solidFill>
                  <a:srgbClr val="203864"/>
                </a:solidFill>
              </a:rPr>
              <a:t>eligible for Technical support from ECA &amp; Partners</a:t>
            </a:r>
          </a:p>
          <a:p>
            <a:pPr marL="285743" indent="-285743">
              <a:buFont typeface="Arial" panose="020B0604020202020204" pitchFamily="34" charset="0"/>
              <a:buChar char="•"/>
            </a:pPr>
            <a:r>
              <a:rPr lang="en-US" sz="1500" b="1" dirty="0">
                <a:solidFill>
                  <a:srgbClr val="203864"/>
                </a:solidFill>
              </a:rPr>
              <a:t>Manufacturing Report </a:t>
            </a:r>
          </a:p>
        </p:txBody>
      </p:sp>
      <p:sp>
        <p:nvSpPr>
          <p:cNvPr id="60" name="TextBox 59">
            <a:extLst>
              <a:ext uri="{FF2B5EF4-FFF2-40B4-BE49-F238E27FC236}">
                <a16:creationId xmlns:a16="http://schemas.microsoft.com/office/drawing/2014/main" id="{88C89791-A2F0-E146-B523-5936906A34F7}"/>
              </a:ext>
            </a:extLst>
          </p:cNvPr>
          <p:cNvSpPr txBox="1"/>
          <p:nvPr/>
        </p:nvSpPr>
        <p:spPr>
          <a:xfrm>
            <a:off x="4880000" y="3952411"/>
            <a:ext cx="2220521" cy="1708160"/>
          </a:xfrm>
          <a:prstGeom prst="rect">
            <a:avLst/>
          </a:prstGeom>
          <a:noFill/>
        </p:spPr>
        <p:txBody>
          <a:bodyPr wrap="square" rtlCol="0">
            <a:spAutoFit/>
          </a:bodyPr>
          <a:lstStyle/>
          <a:p>
            <a:pPr marL="285743" indent="-285743">
              <a:buFont typeface="Arial" panose="020B0604020202020204" pitchFamily="34" charset="0"/>
              <a:buChar char="•"/>
            </a:pPr>
            <a:r>
              <a:rPr lang="en-US" sz="1500" b="1" dirty="0">
                <a:solidFill>
                  <a:srgbClr val="203864"/>
                </a:solidFill>
              </a:rPr>
              <a:t>Contributed to the ratification of AMA</a:t>
            </a:r>
            <a:r>
              <a:rPr lang="en-US" sz="1500" dirty="0">
                <a:solidFill>
                  <a:srgbClr val="203864"/>
                </a:solidFill>
              </a:rPr>
              <a:t> </a:t>
            </a:r>
          </a:p>
          <a:p>
            <a:pPr marL="285743" indent="-285743">
              <a:buFont typeface="Arial" panose="020B0604020202020204" pitchFamily="34" charset="0"/>
              <a:buChar char="•"/>
            </a:pPr>
            <a:r>
              <a:rPr lang="en-US" sz="1500" dirty="0">
                <a:solidFill>
                  <a:srgbClr val="203864"/>
                </a:solidFill>
              </a:rPr>
              <a:t>A Report on the </a:t>
            </a:r>
            <a:r>
              <a:rPr lang="en-US" sz="1500" b="1" dirty="0">
                <a:solidFill>
                  <a:srgbClr val="203864"/>
                </a:solidFill>
              </a:rPr>
              <a:t>Preparedness of 10 NMRA to Harmonize Medicine Regulation to Facilitate PP &amp; LP</a:t>
            </a:r>
            <a:endParaRPr lang="en-US" sz="1500" dirty="0">
              <a:solidFill>
                <a:srgbClr val="203864"/>
              </a:solidFill>
            </a:endParaRPr>
          </a:p>
        </p:txBody>
      </p:sp>
      <p:sp>
        <p:nvSpPr>
          <p:cNvPr id="68" name="Rectângulo arredondado 8">
            <a:extLst>
              <a:ext uri="{FF2B5EF4-FFF2-40B4-BE49-F238E27FC236}">
                <a16:creationId xmlns:a16="http://schemas.microsoft.com/office/drawing/2014/main" id="{130E74B2-72A0-4F21-82D6-1210AB2CC79E}"/>
              </a:ext>
            </a:extLst>
          </p:cNvPr>
          <p:cNvSpPr/>
          <p:nvPr/>
        </p:nvSpPr>
        <p:spPr>
          <a:xfrm>
            <a:off x="0" y="-195578"/>
            <a:ext cx="12192000" cy="112371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79" algn="ctr"/>
            <a:r>
              <a:rPr lang="en-US" altLang="en-US" sz="2700" b="1" dirty="0">
                <a:solidFill>
                  <a:schemeClr val="bg1"/>
                </a:solidFill>
                <a:latin typeface="Century Gothic" panose="020B0502020202020204" pitchFamily="34" charset="0"/>
                <a:cs typeface="Arial" panose="020B0604020202020204" pitchFamily="34" charset="0"/>
                <a:sym typeface="Lato" pitchFamily="34" charset="0"/>
              </a:rPr>
              <a:t>Phase II: AfCFTA-anchored Pharmaceutical  Initiative: A business blueprint For Pvt Sector</a:t>
            </a:r>
            <a:endParaRPr lang="en-GB" sz="2700" b="1"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D41A345D-B58A-4BD6-9114-099F1FBC5D91}"/>
              </a:ext>
            </a:extLst>
          </p:cNvPr>
          <p:cNvSpPr txBox="1"/>
          <p:nvPr/>
        </p:nvSpPr>
        <p:spPr>
          <a:xfrm rot="10800000" flipV="1">
            <a:off x="342900" y="1366760"/>
            <a:ext cx="6757619" cy="646331"/>
          </a:xfrm>
          <a:prstGeom prst="rect">
            <a:avLst/>
          </a:prstGeom>
          <a:solidFill>
            <a:schemeClr val="accent1">
              <a:lumMod val="60000"/>
              <a:lumOff val="40000"/>
            </a:schemeClr>
          </a:solidFill>
          <a:ln>
            <a:solidFill>
              <a:schemeClr val="accent1"/>
            </a:solidFill>
          </a:ln>
        </p:spPr>
        <p:txBody>
          <a:bodyPr wrap="square" rtlCol="0">
            <a:spAutoFit/>
          </a:bodyPr>
          <a:lstStyle/>
          <a:p>
            <a:r>
              <a:rPr lang="en-US" sz="1350" dirty="0"/>
              <a:t> </a:t>
            </a:r>
            <a:r>
              <a:rPr lang="en-US" dirty="0"/>
              <a:t>The Pilot Initiative  is the business blueprint that offers opportunities for emergence of value chains and industrialization in Health Sector</a:t>
            </a:r>
            <a:endParaRPr lang="en-GB" dirty="0"/>
          </a:p>
        </p:txBody>
      </p:sp>
    </p:spTree>
    <p:extLst>
      <p:ext uri="{BB962C8B-B14F-4D97-AF65-F5344CB8AC3E}">
        <p14:creationId xmlns:p14="http://schemas.microsoft.com/office/powerpoint/2010/main" val="56896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766C8D1-F9D5-4CE2-8541-302B643CDE18}"/>
              </a:ext>
            </a:extLst>
          </p:cNvPr>
          <p:cNvSpPr txBox="1"/>
          <p:nvPr/>
        </p:nvSpPr>
        <p:spPr>
          <a:xfrm>
            <a:off x="5638800" y="2932387"/>
            <a:ext cx="914400" cy="369332"/>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F9E51C7F-D182-4739-8786-BDA61AD8B32C}"/>
              </a:ext>
            </a:extLst>
          </p:cNvPr>
          <p:cNvSpPr txBox="1"/>
          <p:nvPr/>
        </p:nvSpPr>
        <p:spPr>
          <a:xfrm>
            <a:off x="5638800" y="2932387"/>
            <a:ext cx="914400" cy="369332"/>
          </a:xfrm>
          <a:prstGeom prst="rect">
            <a:avLst/>
          </a:prstGeom>
          <a:noFill/>
        </p:spPr>
        <p:txBody>
          <a:bodyPr wrap="square" rtlCol="0">
            <a:spAutoFit/>
          </a:bodyPr>
          <a:lstStyle/>
          <a:p>
            <a:endParaRPr lang="en-GB" dirty="0"/>
          </a:p>
        </p:txBody>
      </p:sp>
      <p:sp>
        <p:nvSpPr>
          <p:cNvPr id="20" name="TextBox 19">
            <a:extLst>
              <a:ext uri="{FF2B5EF4-FFF2-40B4-BE49-F238E27FC236}">
                <a16:creationId xmlns:a16="http://schemas.microsoft.com/office/drawing/2014/main" id="{6F1F0B54-2F71-445E-A27E-0F27FF00A8A3}"/>
              </a:ext>
            </a:extLst>
          </p:cNvPr>
          <p:cNvSpPr txBox="1"/>
          <p:nvPr/>
        </p:nvSpPr>
        <p:spPr>
          <a:xfrm>
            <a:off x="5638800" y="2932387"/>
            <a:ext cx="914400" cy="369332"/>
          </a:xfrm>
          <a:prstGeom prst="rect">
            <a:avLst/>
          </a:prstGeom>
          <a:noFill/>
        </p:spPr>
        <p:txBody>
          <a:bodyPr wrap="square" rtlCol="0">
            <a:spAutoFit/>
          </a:bodyPr>
          <a:lstStyle/>
          <a:p>
            <a:endParaRPr lang="en-GB" dirty="0"/>
          </a:p>
        </p:txBody>
      </p:sp>
      <p:sp>
        <p:nvSpPr>
          <p:cNvPr id="23" name="TextBox 22">
            <a:extLst>
              <a:ext uri="{FF2B5EF4-FFF2-40B4-BE49-F238E27FC236}">
                <a16:creationId xmlns:a16="http://schemas.microsoft.com/office/drawing/2014/main" id="{3CA6595B-629D-4863-A80A-9151F0407D4D}"/>
              </a:ext>
            </a:extLst>
          </p:cNvPr>
          <p:cNvSpPr txBox="1"/>
          <p:nvPr/>
        </p:nvSpPr>
        <p:spPr>
          <a:xfrm>
            <a:off x="5638800" y="2932387"/>
            <a:ext cx="914400" cy="369332"/>
          </a:xfrm>
          <a:prstGeom prst="rect">
            <a:avLst/>
          </a:prstGeom>
          <a:noFill/>
        </p:spPr>
        <p:txBody>
          <a:bodyPr wrap="square" rtlCol="0">
            <a:spAutoFit/>
          </a:bodyPr>
          <a:lstStyle/>
          <a:p>
            <a:endParaRPr lang="en-GB" dirty="0"/>
          </a:p>
        </p:txBody>
      </p:sp>
      <p:sp>
        <p:nvSpPr>
          <p:cNvPr id="24" name="TextBox 23">
            <a:extLst>
              <a:ext uri="{FF2B5EF4-FFF2-40B4-BE49-F238E27FC236}">
                <a16:creationId xmlns:a16="http://schemas.microsoft.com/office/drawing/2014/main" id="{E4A2EF81-3E26-4D2C-AE21-22C2BBCBA67C}"/>
              </a:ext>
            </a:extLst>
          </p:cNvPr>
          <p:cNvSpPr txBox="1"/>
          <p:nvPr/>
        </p:nvSpPr>
        <p:spPr>
          <a:xfrm>
            <a:off x="1208702" y="5023508"/>
            <a:ext cx="1734193" cy="369332"/>
          </a:xfrm>
          <a:prstGeom prst="rect">
            <a:avLst/>
          </a:prstGeom>
          <a:noFill/>
        </p:spPr>
        <p:txBody>
          <a:bodyPr wrap="square" rtlCol="0">
            <a:spAutoFit/>
          </a:bodyPr>
          <a:lstStyle/>
          <a:p>
            <a:endParaRPr lang="en-GB" dirty="0"/>
          </a:p>
        </p:txBody>
      </p:sp>
      <p:sp>
        <p:nvSpPr>
          <p:cNvPr id="29" name="TextBox 28">
            <a:extLst>
              <a:ext uri="{FF2B5EF4-FFF2-40B4-BE49-F238E27FC236}">
                <a16:creationId xmlns:a16="http://schemas.microsoft.com/office/drawing/2014/main" id="{32D52738-D10D-4247-86D5-B9B751AF4B42}"/>
              </a:ext>
            </a:extLst>
          </p:cNvPr>
          <p:cNvSpPr txBox="1"/>
          <p:nvPr/>
        </p:nvSpPr>
        <p:spPr>
          <a:xfrm>
            <a:off x="5638800" y="2932387"/>
            <a:ext cx="914400" cy="369332"/>
          </a:xfrm>
          <a:prstGeom prst="rect">
            <a:avLst/>
          </a:prstGeom>
          <a:noFill/>
        </p:spPr>
        <p:txBody>
          <a:bodyPr wrap="square" rtlCol="0">
            <a:spAutoFit/>
          </a:bodyPr>
          <a:lstStyle/>
          <a:p>
            <a:endParaRPr lang="en-GB"/>
          </a:p>
        </p:txBody>
      </p:sp>
      <p:cxnSp>
        <p:nvCxnSpPr>
          <p:cNvPr id="36" name="Straight Arrow Connector 35">
            <a:extLst>
              <a:ext uri="{FF2B5EF4-FFF2-40B4-BE49-F238E27FC236}">
                <a16:creationId xmlns:a16="http://schemas.microsoft.com/office/drawing/2014/main" id="{A266FAE6-BD39-6D43-B544-7BEEAD6EBF77}"/>
              </a:ext>
            </a:extLst>
          </p:cNvPr>
          <p:cNvCxnSpPr>
            <a:cxnSpLocks/>
          </p:cNvCxnSpPr>
          <p:nvPr/>
        </p:nvCxnSpPr>
        <p:spPr>
          <a:xfrm>
            <a:off x="3803173" y="1997594"/>
            <a:ext cx="0" cy="405891"/>
          </a:xfrm>
          <a:prstGeom prst="straightConnector1">
            <a:avLst/>
          </a:prstGeom>
          <a:ln>
            <a:solidFill>
              <a:srgbClr val="203864"/>
            </a:solidFill>
            <a:tailEnd type="triangle"/>
          </a:ln>
        </p:spPr>
        <p:style>
          <a:lnRef idx="1">
            <a:schemeClr val="accent1"/>
          </a:lnRef>
          <a:fillRef idx="0">
            <a:schemeClr val="accent1"/>
          </a:fillRef>
          <a:effectRef idx="0">
            <a:schemeClr val="accent1"/>
          </a:effectRef>
          <a:fontRef idx="minor">
            <a:schemeClr val="tx1"/>
          </a:fontRef>
        </p:style>
      </p:cxnSp>
      <p:sp>
        <p:nvSpPr>
          <p:cNvPr id="68" name="Rectângulo arredondado 8">
            <a:extLst>
              <a:ext uri="{FF2B5EF4-FFF2-40B4-BE49-F238E27FC236}">
                <a16:creationId xmlns:a16="http://schemas.microsoft.com/office/drawing/2014/main" id="{130E74B2-72A0-4F21-82D6-1210AB2CC79E}"/>
              </a:ext>
            </a:extLst>
          </p:cNvPr>
          <p:cNvSpPr/>
          <p:nvPr/>
        </p:nvSpPr>
        <p:spPr>
          <a:xfrm>
            <a:off x="0" y="34272"/>
            <a:ext cx="12192000" cy="66401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79" algn="ctr"/>
            <a:r>
              <a:rPr lang="en-US" altLang="en-US" sz="2700" b="1" dirty="0">
                <a:solidFill>
                  <a:schemeClr val="bg1"/>
                </a:solidFill>
                <a:latin typeface="Century Gothic" panose="020B0502020202020204" pitchFamily="34" charset="0"/>
                <a:cs typeface="Arial" panose="020B0604020202020204" pitchFamily="34" charset="0"/>
                <a:sym typeface="Lato" pitchFamily="34" charset="0"/>
              </a:rPr>
              <a:t> Strategies for Shaping Local Production Markets-PP</a:t>
            </a:r>
            <a:endParaRPr lang="en-GB" sz="2700" b="1" dirty="0">
              <a:solidFill>
                <a:schemeClr val="bg1"/>
              </a:solidFill>
              <a:latin typeface="Century Gothic" panose="020B0502020202020204" pitchFamily="34" charset="0"/>
            </a:endParaRPr>
          </a:p>
        </p:txBody>
      </p:sp>
      <p:grpSp>
        <p:nvGrpSpPr>
          <p:cNvPr id="30" name="Group 29">
            <a:extLst>
              <a:ext uri="{FF2B5EF4-FFF2-40B4-BE49-F238E27FC236}">
                <a16:creationId xmlns:a16="http://schemas.microsoft.com/office/drawing/2014/main" id="{D22FD624-83D0-43F0-9AA8-EDD423796FAA}"/>
              </a:ext>
            </a:extLst>
          </p:cNvPr>
          <p:cNvGrpSpPr/>
          <p:nvPr/>
        </p:nvGrpSpPr>
        <p:grpSpPr>
          <a:xfrm>
            <a:off x="7212650" y="1065822"/>
            <a:ext cx="4571184" cy="5035874"/>
            <a:chOff x="485238" y="1255286"/>
            <a:chExt cx="6749519" cy="5270541"/>
          </a:xfrm>
        </p:grpSpPr>
        <p:sp>
          <p:nvSpPr>
            <p:cNvPr id="31" name="Фигура">
              <a:extLst>
                <a:ext uri="{FF2B5EF4-FFF2-40B4-BE49-F238E27FC236}">
                  <a16:creationId xmlns:a16="http://schemas.microsoft.com/office/drawing/2014/main" id="{909B7803-B506-4293-90E3-B92BF69A2245}"/>
                </a:ext>
              </a:extLst>
            </p:cNvPr>
            <p:cNvSpPr>
              <a:spLocks/>
            </p:cNvSpPr>
            <p:nvPr/>
          </p:nvSpPr>
          <p:spPr bwMode="auto">
            <a:xfrm>
              <a:off x="655023" y="1255286"/>
              <a:ext cx="4145795" cy="4807140"/>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chemeClr val="accent1"/>
            </a:solidFill>
            <a:ln>
              <a:noFill/>
            </a:ln>
          </p:spPr>
          <p:txBody>
            <a:bodyPr lIns="25394" tIns="25394" rIns="25394" bIns="2539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Фигура">
              <a:extLst>
                <a:ext uri="{FF2B5EF4-FFF2-40B4-BE49-F238E27FC236}">
                  <a16:creationId xmlns:a16="http://schemas.microsoft.com/office/drawing/2014/main" id="{F92DE0B4-AC4F-4BEF-BF21-5213015A84DC}"/>
                </a:ext>
              </a:extLst>
            </p:cNvPr>
            <p:cNvSpPr/>
            <p:nvPr/>
          </p:nvSpPr>
          <p:spPr bwMode="auto">
            <a:xfrm>
              <a:off x="3710817" y="1600989"/>
              <a:ext cx="3523940" cy="4924838"/>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accent2"/>
            </a:solidFill>
            <a:ln w="12700" cap="flat">
              <a:noFill/>
              <a:miter lim="400000"/>
            </a:ln>
            <a:effectLst/>
          </p:spPr>
          <p:txBody>
            <a:bodyPr lIns="25394" tIns="25394" rIns="25394" bIns="25394"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Helvetica Light"/>
                <a:ea typeface="Lato Light" panose="020F0502020204030203" pitchFamily="34" charset="0"/>
                <a:cs typeface="Lato Light" panose="020F0502020204030203" pitchFamily="34" charset="0"/>
                <a:sym typeface="Helvetica Light"/>
              </a:endParaRPr>
            </a:p>
          </p:txBody>
        </p:sp>
        <p:sp>
          <p:nvSpPr>
            <p:cNvPr id="33" name="Фигура">
              <a:extLst>
                <a:ext uri="{FF2B5EF4-FFF2-40B4-BE49-F238E27FC236}">
                  <a16:creationId xmlns:a16="http://schemas.microsoft.com/office/drawing/2014/main" id="{998BCC74-5AD4-4F19-884B-01CD5795F5F5}"/>
                </a:ext>
              </a:extLst>
            </p:cNvPr>
            <p:cNvSpPr/>
            <p:nvPr/>
          </p:nvSpPr>
          <p:spPr bwMode="auto">
            <a:xfrm>
              <a:off x="485238" y="4047784"/>
              <a:ext cx="5999269" cy="2406492"/>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chemeClr val="accent3"/>
            </a:solidFill>
            <a:ln w="12700" cap="flat">
              <a:noFill/>
              <a:miter lim="400000"/>
            </a:ln>
            <a:effectLst/>
          </p:spPr>
          <p:txBody>
            <a:bodyPr lIns="25394" tIns="25394" rIns="25394" bIns="25394"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Helvetica Light"/>
                <a:ea typeface="Lato Light" panose="020F0502020204030203" pitchFamily="34" charset="0"/>
                <a:cs typeface="Lato Light" panose="020F0502020204030203" pitchFamily="34" charset="0"/>
                <a:sym typeface="Helvetica Light"/>
              </a:endParaRPr>
            </a:p>
          </p:txBody>
        </p:sp>
        <p:sp>
          <p:nvSpPr>
            <p:cNvPr id="34" name="Oval 33">
              <a:extLst>
                <a:ext uri="{FF2B5EF4-FFF2-40B4-BE49-F238E27FC236}">
                  <a16:creationId xmlns:a16="http://schemas.microsoft.com/office/drawing/2014/main" id="{C6665246-AB56-4E86-A615-FA91599EA3EB}"/>
                </a:ext>
              </a:extLst>
            </p:cNvPr>
            <p:cNvSpPr/>
            <p:nvPr/>
          </p:nvSpPr>
          <p:spPr>
            <a:xfrm>
              <a:off x="3008983" y="3736785"/>
              <a:ext cx="1911666" cy="1911666"/>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35" name="TextBox 34">
              <a:extLst>
                <a:ext uri="{FF2B5EF4-FFF2-40B4-BE49-F238E27FC236}">
                  <a16:creationId xmlns:a16="http://schemas.microsoft.com/office/drawing/2014/main" id="{1973D281-FFF8-433D-AEED-E7853DB2D94F}"/>
                </a:ext>
              </a:extLst>
            </p:cNvPr>
            <p:cNvSpPr txBox="1"/>
            <p:nvPr/>
          </p:nvSpPr>
          <p:spPr>
            <a:xfrm>
              <a:off x="2836653" y="4091620"/>
              <a:ext cx="1997104" cy="1256263"/>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6">
                      <a:lumMod val="75000"/>
                    </a:schemeClr>
                  </a:solidFill>
                  <a:effectLst/>
                  <a:uLnTx/>
                  <a:uFillTx/>
                  <a:latin typeface="Arial"/>
                  <a:ea typeface="+mn-ea"/>
                  <a:cs typeface="+mn-cs"/>
                </a:rPr>
                <a:t>Market shaping activities that enable a sustainable African vaccine market</a:t>
              </a:r>
            </a:p>
          </p:txBody>
        </p:sp>
        <p:sp>
          <p:nvSpPr>
            <p:cNvPr id="37" name="Rectangle 36">
              <a:extLst>
                <a:ext uri="{FF2B5EF4-FFF2-40B4-BE49-F238E27FC236}">
                  <a16:creationId xmlns:a16="http://schemas.microsoft.com/office/drawing/2014/main" id="{ACFC10CD-8FB0-435F-BF95-AB50BE9DFF11}"/>
                </a:ext>
              </a:extLst>
            </p:cNvPr>
            <p:cNvSpPr/>
            <p:nvPr/>
          </p:nvSpPr>
          <p:spPr>
            <a:xfrm>
              <a:off x="4854303" y="5073799"/>
              <a:ext cx="1640364" cy="686622"/>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Collaboration and unified efforts from funders &amp;  partners </a:t>
              </a:r>
            </a:p>
          </p:txBody>
        </p:sp>
        <p:sp>
          <p:nvSpPr>
            <p:cNvPr id="38" name="Rectangle 37">
              <a:extLst>
                <a:ext uri="{FF2B5EF4-FFF2-40B4-BE49-F238E27FC236}">
                  <a16:creationId xmlns:a16="http://schemas.microsoft.com/office/drawing/2014/main" id="{057B7D30-1987-4D54-A26D-3D8186DC4C09}"/>
                </a:ext>
              </a:extLst>
            </p:cNvPr>
            <p:cNvSpPr/>
            <p:nvPr/>
          </p:nvSpPr>
          <p:spPr>
            <a:xfrm>
              <a:off x="1740213" y="5602714"/>
              <a:ext cx="2089272" cy="686622"/>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Co-operation and support from manufacturers  </a:t>
              </a:r>
            </a:p>
          </p:txBody>
        </p:sp>
        <p:sp>
          <p:nvSpPr>
            <p:cNvPr id="39" name="Rectangle 38">
              <a:extLst>
                <a:ext uri="{FF2B5EF4-FFF2-40B4-BE49-F238E27FC236}">
                  <a16:creationId xmlns:a16="http://schemas.microsoft.com/office/drawing/2014/main" id="{88680FC5-71D2-4A01-A50A-5EFA0CC4FA24}"/>
                </a:ext>
              </a:extLst>
            </p:cNvPr>
            <p:cNvSpPr/>
            <p:nvPr/>
          </p:nvSpPr>
          <p:spPr>
            <a:xfrm>
              <a:off x="2978261" y="2783429"/>
              <a:ext cx="2219376" cy="686622"/>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Political will and commitment from member states </a:t>
              </a:r>
            </a:p>
          </p:txBody>
        </p:sp>
        <p:pic>
          <p:nvPicPr>
            <p:cNvPr id="40" name="CustomIcon">
              <a:extLst>
                <a:ext uri="{FF2B5EF4-FFF2-40B4-BE49-F238E27FC236}">
                  <a16:creationId xmlns:a16="http://schemas.microsoft.com/office/drawing/2014/main" id="{3BA29448-E10F-4887-8233-4260CF27DBA3}"/>
                </a:ext>
              </a:extLst>
            </p:cNvPr>
            <p:cNvPicPr>
              <a:picLocks noChangeAspect="1"/>
            </p:cNvPicPr>
            <p:nvPr>
              <p:custDataLst>
                <p:tags r:id="rId1"/>
              </p:custDataLst>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78350" y="1925678"/>
              <a:ext cx="609600" cy="609600"/>
            </a:xfrm>
            <a:prstGeom prst="rect">
              <a:avLst/>
            </a:prstGeom>
          </p:spPr>
        </p:pic>
        <p:pic>
          <p:nvPicPr>
            <p:cNvPr id="43" name="CustomIcon">
              <a:extLst>
                <a:ext uri="{FF2B5EF4-FFF2-40B4-BE49-F238E27FC236}">
                  <a16:creationId xmlns:a16="http://schemas.microsoft.com/office/drawing/2014/main" id="{1A50E972-D096-4879-A13E-145169B019FF}"/>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03387" y="3951191"/>
              <a:ext cx="609600" cy="609600"/>
            </a:xfrm>
            <a:prstGeom prst="rect">
              <a:avLst/>
            </a:prstGeom>
          </p:spPr>
        </p:pic>
        <p:pic>
          <p:nvPicPr>
            <p:cNvPr id="44" name="CustomIcon">
              <a:extLst>
                <a:ext uri="{FF2B5EF4-FFF2-40B4-BE49-F238E27FC236}">
                  <a16:creationId xmlns:a16="http://schemas.microsoft.com/office/drawing/2014/main" id="{9ADD6258-6EDC-4393-ABA8-EB2525692FAF}"/>
                </a:ext>
              </a:extLst>
            </p:cNvPr>
            <p:cNvPicPr>
              <a:picLocks noChangeAspect="1"/>
            </p:cNvPicPr>
            <p:nvPr>
              <p:custDataLst>
                <p:tags r:id="rId3"/>
              </p:custDataLst>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084311" y="4837615"/>
              <a:ext cx="609600" cy="609600"/>
            </a:xfrm>
            <a:prstGeom prst="rect">
              <a:avLst/>
            </a:prstGeom>
          </p:spPr>
        </p:pic>
      </p:grpSp>
      <p:sp>
        <p:nvSpPr>
          <p:cNvPr id="4" name="TextBox 3">
            <a:extLst>
              <a:ext uri="{FF2B5EF4-FFF2-40B4-BE49-F238E27FC236}">
                <a16:creationId xmlns:a16="http://schemas.microsoft.com/office/drawing/2014/main" id="{5D7D6CD5-73E9-41F6-9C54-F8579EDA115B}"/>
              </a:ext>
            </a:extLst>
          </p:cNvPr>
          <p:cNvSpPr txBox="1"/>
          <p:nvPr/>
        </p:nvSpPr>
        <p:spPr>
          <a:xfrm>
            <a:off x="755008" y="1003495"/>
            <a:ext cx="5947795" cy="3077766"/>
          </a:xfrm>
          <a:prstGeom prst="rect">
            <a:avLst/>
          </a:prstGeom>
          <a:noFill/>
        </p:spPr>
        <p:txBody>
          <a:bodyPr wrap="square" rtlCol="0">
            <a:spAutoFit/>
          </a:bodyPr>
          <a:lstStyle/>
          <a:p>
            <a:pPr marL="285750" indent="-285750" algn="just">
              <a:buFont typeface="Wingdings" panose="05000000000000000000" pitchFamily="2" charset="2"/>
              <a:buChar char="§"/>
            </a:pPr>
            <a:r>
              <a:rPr lang="en-US" sz="1600" b="1" dirty="0">
                <a:solidFill>
                  <a:schemeClr val="accent2">
                    <a:lumMod val="75000"/>
                  </a:schemeClr>
                </a:solidFill>
              </a:rPr>
              <a:t>Successful implementation of market shaping activities requires unified stakeholder efforts and commitments</a:t>
            </a:r>
          </a:p>
          <a:p>
            <a:pPr algn="just"/>
            <a:endParaRPr lang="en-US" sz="1600" b="1" dirty="0">
              <a:solidFill>
                <a:schemeClr val="accent2">
                  <a:lumMod val="75000"/>
                </a:schemeClr>
              </a:solidFill>
            </a:endParaRPr>
          </a:p>
          <a:p>
            <a:pPr marL="285750" indent="-285750" algn="just">
              <a:buFont typeface="Wingdings" panose="05000000000000000000" pitchFamily="2" charset="2"/>
              <a:buChar char="§"/>
            </a:pPr>
            <a:r>
              <a:rPr lang="en-US" sz="1600" b="1" dirty="0">
                <a:solidFill>
                  <a:schemeClr val="accent2">
                    <a:lumMod val="75000"/>
                  </a:schemeClr>
                </a:solidFill>
              </a:rPr>
              <a:t>Market shaping strategy for Africa, including a pilot pooled procurement mechanism provides financial and demand certainty for scaling local manufacturers, while giving member states access to medicines, vaccines and products to ensure health and sustainable markets and quality of life for our Africa populations</a:t>
            </a:r>
          </a:p>
          <a:p>
            <a:pPr marL="285750" indent="-285750" algn="just">
              <a:buFont typeface="Wingdings" panose="05000000000000000000" pitchFamily="2" charset="2"/>
              <a:buChar char="§"/>
            </a:pPr>
            <a:r>
              <a:rPr lang="en-US" sz="1600" b="1" dirty="0">
                <a:solidFill>
                  <a:schemeClr val="accent2">
                    <a:lumMod val="75000"/>
                  </a:schemeClr>
                </a:solidFill>
              </a:rPr>
              <a:t>Benefits; access, prices, quality assurance, resilient markets, job creations</a:t>
            </a:r>
            <a:endParaRPr lang="en-US" b="1" dirty="0">
              <a:solidFill>
                <a:schemeClr val="accent2">
                  <a:lumMod val="75000"/>
                </a:schemeClr>
              </a:solidFill>
            </a:endParaRPr>
          </a:p>
          <a:p>
            <a:r>
              <a:rPr lang="en-US" b="1" dirty="0">
                <a:solidFill>
                  <a:schemeClr val="accent2">
                    <a:lumMod val="75000"/>
                  </a:schemeClr>
                </a:solidFill>
              </a:rPr>
              <a:t> </a:t>
            </a:r>
          </a:p>
        </p:txBody>
      </p:sp>
      <p:grpSp>
        <p:nvGrpSpPr>
          <p:cNvPr id="55" name="Group 14">
            <a:extLst>
              <a:ext uri="{FF2B5EF4-FFF2-40B4-BE49-F238E27FC236}">
                <a16:creationId xmlns:a16="http://schemas.microsoft.com/office/drawing/2014/main" id="{C02075FE-3175-4D08-8151-0D948C81D474}"/>
              </a:ext>
            </a:extLst>
          </p:cNvPr>
          <p:cNvGrpSpPr>
            <a:grpSpLocks/>
          </p:cNvGrpSpPr>
          <p:nvPr/>
        </p:nvGrpSpPr>
        <p:grpSpPr bwMode="auto">
          <a:xfrm>
            <a:off x="600409" y="3931170"/>
            <a:ext cx="2151179" cy="709263"/>
            <a:chOff x="942646" y="1401856"/>
            <a:chExt cx="2424422" cy="526955"/>
          </a:xfrm>
        </p:grpSpPr>
        <p:pic>
          <p:nvPicPr>
            <p:cNvPr id="61" name="Graphic 8" descr="Medicine with solid fill">
              <a:extLst>
                <a:ext uri="{FF2B5EF4-FFF2-40B4-BE49-F238E27FC236}">
                  <a16:creationId xmlns:a16="http://schemas.microsoft.com/office/drawing/2014/main" id="{0FB3DC51-05D3-4197-9C14-F44FD8FA3B4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2646" y="1401856"/>
              <a:ext cx="526955" cy="52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Box 61">
              <a:extLst>
                <a:ext uri="{FF2B5EF4-FFF2-40B4-BE49-F238E27FC236}">
                  <a16:creationId xmlns:a16="http://schemas.microsoft.com/office/drawing/2014/main" id="{57D15CB9-54CA-4985-9CC3-058245651695}"/>
                </a:ext>
              </a:extLst>
            </p:cNvPr>
            <p:cNvSpPr txBox="1"/>
            <p:nvPr/>
          </p:nvSpPr>
          <p:spPr>
            <a:xfrm>
              <a:off x="1524615" y="1452647"/>
              <a:ext cx="1842453" cy="338493"/>
            </a:xfrm>
            <a:prstGeom prst="rect">
              <a:avLst/>
            </a:prstGeom>
            <a:solidFill>
              <a:schemeClr val="accent6"/>
            </a:solidFill>
          </p:spPr>
          <p:txBody>
            <a:bodyPr wrap="none">
              <a:spAutoFit/>
            </a:bodyPr>
            <a:lstStyle/>
            <a:p>
              <a:pPr>
                <a:defRPr/>
              </a:pPr>
              <a:r>
                <a:rPr lang="en-US" sz="1050" dirty="0">
                  <a:solidFill>
                    <a:schemeClr val="bg1"/>
                  </a:solidFill>
                </a:rPr>
                <a:t>Large product volume</a:t>
              </a:r>
            </a:p>
          </p:txBody>
        </p:sp>
      </p:grpSp>
      <p:grpSp>
        <p:nvGrpSpPr>
          <p:cNvPr id="63" name="Group 15">
            <a:extLst>
              <a:ext uri="{FF2B5EF4-FFF2-40B4-BE49-F238E27FC236}">
                <a16:creationId xmlns:a16="http://schemas.microsoft.com/office/drawing/2014/main" id="{039FA4F1-7BCA-4161-AA05-E2DE91449EC6}"/>
              </a:ext>
            </a:extLst>
          </p:cNvPr>
          <p:cNvGrpSpPr>
            <a:grpSpLocks/>
          </p:cNvGrpSpPr>
          <p:nvPr/>
        </p:nvGrpSpPr>
        <p:grpSpPr bwMode="auto">
          <a:xfrm>
            <a:off x="600409" y="4909268"/>
            <a:ext cx="1818672" cy="395288"/>
            <a:chOff x="942647" y="2258825"/>
            <a:chExt cx="2081201" cy="526955"/>
          </a:xfrm>
        </p:grpSpPr>
        <p:pic>
          <p:nvPicPr>
            <p:cNvPr id="64" name="Graphic 3" descr="Coins outline">
              <a:extLst>
                <a:ext uri="{FF2B5EF4-FFF2-40B4-BE49-F238E27FC236}">
                  <a16:creationId xmlns:a16="http://schemas.microsoft.com/office/drawing/2014/main" id="{C38FAA21-AA49-456C-83B0-A0A63979B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2647" y="2258825"/>
              <a:ext cx="526955" cy="52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Box 64">
              <a:extLst>
                <a:ext uri="{FF2B5EF4-FFF2-40B4-BE49-F238E27FC236}">
                  <a16:creationId xmlns:a16="http://schemas.microsoft.com/office/drawing/2014/main" id="{37397D65-DFFA-48A0-B901-530DDC96ED96}"/>
                </a:ext>
              </a:extLst>
            </p:cNvPr>
            <p:cNvSpPr txBox="1"/>
            <p:nvPr/>
          </p:nvSpPr>
          <p:spPr>
            <a:xfrm>
              <a:off x="1522724" y="2368872"/>
              <a:ext cx="1501124" cy="338493"/>
            </a:xfrm>
            <a:prstGeom prst="rect">
              <a:avLst/>
            </a:prstGeom>
            <a:solidFill>
              <a:schemeClr val="accent6"/>
            </a:solidFill>
          </p:spPr>
          <p:txBody>
            <a:bodyPr wrap="none">
              <a:spAutoFit/>
            </a:bodyPr>
            <a:lstStyle/>
            <a:p>
              <a:pPr>
                <a:defRPr/>
              </a:pPr>
              <a:r>
                <a:rPr lang="en-US" sz="1050" dirty="0">
                  <a:solidFill>
                    <a:schemeClr val="bg1"/>
                  </a:solidFill>
                </a:rPr>
                <a:t>Secure payments</a:t>
              </a:r>
            </a:p>
          </p:txBody>
        </p:sp>
      </p:grpSp>
      <p:grpSp>
        <p:nvGrpSpPr>
          <p:cNvPr id="66" name="Group 16">
            <a:extLst>
              <a:ext uri="{FF2B5EF4-FFF2-40B4-BE49-F238E27FC236}">
                <a16:creationId xmlns:a16="http://schemas.microsoft.com/office/drawing/2014/main" id="{A7F90F85-FFB2-4ECD-A79D-CB2FD739B18B}"/>
              </a:ext>
            </a:extLst>
          </p:cNvPr>
          <p:cNvGrpSpPr>
            <a:grpSpLocks/>
          </p:cNvGrpSpPr>
          <p:nvPr/>
        </p:nvGrpSpPr>
        <p:grpSpPr bwMode="auto">
          <a:xfrm>
            <a:off x="600409" y="5752204"/>
            <a:ext cx="1738332" cy="476250"/>
            <a:chOff x="888625" y="4008110"/>
            <a:chExt cx="2318521" cy="635001"/>
          </a:xfrm>
        </p:grpSpPr>
        <p:pic>
          <p:nvPicPr>
            <p:cNvPr id="67" name="Graphic 10" descr="Monthly calendar outline">
              <a:extLst>
                <a:ext uri="{FF2B5EF4-FFF2-40B4-BE49-F238E27FC236}">
                  <a16:creationId xmlns:a16="http://schemas.microsoft.com/office/drawing/2014/main" id="{C43E8686-E78E-45D0-956F-FA31F12B1C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8625" y="4008110"/>
              <a:ext cx="635001" cy="63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68">
              <a:extLst>
                <a:ext uri="{FF2B5EF4-FFF2-40B4-BE49-F238E27FC236}">
                  <a16:creationId xmlns:a16="http://schemas.microsoft.com/office/drawing/2014/main" id="{6D514000-A919-4D4E-984B-D195D038BFBE}"/>
                </a:ext>
              </a:extLst>
            </p:cNvPr>
            <p:cNvSpPr txBox="1"/>
            <p:nvPr/>
          </p:nvSpPr>
          <p:spPr>
            <a:xfrm>
              <a:off x="1494160" y="4063143"/>
              <a:ext cx="1712986" cy="553998"/>
            </a:xfrm>
            <a:prstGeom prst="rect">
              <a:avLst/>
            </a:prstGeom>
            <a:solidFill>
              <a:schemeClr val="accent6"/>
            </a:solidFill>
          </p:spPr>
          <p:txBody>
            <a:bodyPr wrap="none">
              <a:spAutoFit/>
            </a:bodyPr>
            <a:lstStyle/>
            <a:p>
              <a:pPr algn="ctr">
                <a:defRPr/>
              </a:pPr>
              <a:r>
                <a:rPr lang="en-US" sz="1050" dirty="0">
                  <a:solidFill>
                    <a:schemeClr val="bg1"/>
                  </a:solidFill>
                </a:rPr>
                <a:t>Predictable demand</a:t>
              </a:r>
            </a:p>
            <a:p>
              <a:pPr algn="ctr">
                <a:defRPr/>
              </a:pPr>
              <a:r>
                <a:rPr lang="en-US" sz="1050" dirty="0">
                  <a:solidFill>
                    <a:schemeClr val="bg1"/>
                  </a:solidFill>
                </a:rPr>
                <a:t> and admin</a:t>
              </a:r>
            </a:p>
          </p:txBody>
        </p:sp>
      </p:grpSp>
      <p:sp>
        <p:nvSpPr>
          <p:cNvPr id="70" name="TextBox 69">
            <a:extLst>
              <a:ext uri="{FF2B5EF4-FFF2-40B4-BE49-F238E27FC236}">
                <a16:creationId xmlns:a16="http://schemas.microsoft.com/office/drawing/2014/main" id="{8F567659-E2E2-479A-B508-9F5EE99D11B4}"/>
              </a:ext>
            </a:extLst>
          </p:cNvPr>
          <p:cNvSpPr txBox="1"/>
          <p:nvPr/>
        </p:nvSpPr>
        <p:spPr>
          <a:xfrm>
            <a:off x="3050638" y="3900986"/>
            <a:ext cx="2478398" cy="523220"/>
          </a:xfrm>
          <a:prstGeom prst="rect">
            <a:avLst/>
          </a:prstGeom>
          <a:noFill/>
        </p:spPr>
        <p:txBody>
          <a:bodyPr wrap="square">
            <a:spAutoFit/>
          </a:bodyPr>
          <a:lstStyle/>
          <a:p>
            <a:r>
              <a:rPr lang="en-US" altLang="en-US" sz="1400" dirty="0">
                <a:latin typeface="Arial" panose="020B0604020202020204" pitchFamily="34" charset="0"/>
              </a:rPr>
              <a:t>Central pricing &amp; framework. Central PO’s</a:t>
            </a:r>
            <a:endParaRPr lang="en-US" sz="1400" dirty="0"/>
          </a:p>
        </p:txBody>
      </p:sp>
      <p:sp>
        <p:nvSpPr>
          <p:cNvPr id="71" name="TextBox 70">
            <a:extLst>
              <a:ext uri="{FF2B5EF4-FFF2-40B4-BE49-F238E27FC236}">
                <a16:creationId xmlns:a16="http://schemas.microsoft.com/office/drawing/2014/main" id="{923433A4-69EE-4B38-8DF4-3F1F162D2C0A}"/>
              </a:ext>
            </a:extLst>
          </p:cNvPr>
          <p:cNvSpPr txBox="1"/>
          <p:nvPr/>
        </p:nvSpPr>
        <p:spPr>
          <a:xfrm>
            <a:off x="3061560" y="5023508"/>
            <a:ext cx="2065893" cy="523220"/>
          </a:xfrm>
          <a:prstGeom prst="rect">
            <a:avLst/>
          </a:prstGeom>
          <a:noFill/>
        </p:spPr>
        <p:txBody>
          <a:bodyPr wrap="square">
            <a:spAutoFit/>
          </a:bodyPr>
          <a:lstStyle/>
          <a:p>
            <a:r>
              <a:rPr lang="en-US" altLang="en-US" sz="1400" dirty="0">
                <a:latin typeface="Arial" panose="020B0604020202020204" pitchFamily="34" charset="0"/>
              </a:rPr>
              <a:t>Volume depend on commitment</a:t>
            </a:r>
            <a:endParaRPr lang="en-US" sz="1400" dirty="0"/>
          </a:p>
        </p:txBody>
      </p:sp>
      <p:sp>
        <p:nvSpPr>
          <p:cNvPr id="72" name="TextBox 71">
            <a:extLst>
              <a:ext uri="{FF2B5EF4-FFF2-40B4-BE49-F238E27FC236}">
                <a16:creationId xmlns:a16="http://schemas.microsoft.com/office/drawing/2014/main" id="{EB28C20B-8B08-408B-86AD-48AE5A31A5E9}"/>
              </a:ext>
            </a:extLst>
          </p:cNvPr>
          <p:cNvSpPr txBox="1"/>
          <p:nvPr/>
        </p:nvSpPr>
        <p:spPr>
          <a:xfrm>
            <a:off x="2923432" y="5990329"/>
            <a:ext cx="2204021" cy="523220"/>
          </a:xfrm>
          <a:prstGeom prst="rect">
            <a:avLst/>
          </a:prstGeom>
          <a:noFill/>
        </p:spPr>
        <p:txBody>
          <a:bodyPr wrap="square">
            <a:spAutoFit/>
          </a:bodyPr>
          <a:lstStyle/>
          <a:p>
            <a:r>
              <a:rPr lang="en-US" altLang="en-US" sz="1400" dirty="0">
                <a:latin typeface="Arial" panose="020B0604020202020204" pitchFamily="34" charset="0"/>
              </a:rPr>
              <a:t>Funding reserved Payment centralized</a:t>
            </a:r>
            <a:endParaRPr lang="en-US" sz="1400" dirty="0"/>
          </a:p>
        </p:txBody>
      </p:sp>
      <p:sp>
        <p:nvSpPr>
          <p:cNvPr id="10" name="Explosion: 8 Points 9">
            <a:extLst>
              <a:ext uri="{FF2B5EF4-FFF2-40B4-BE49-F238E27FC236}">
                <a16:creationId xmlns:a16="http://schemas.microsoft.com/office/drawing/2014/main" id="{33954562-F2BC-4F5E-8836-D87E6557BC75}"/>
              </a:ext>
            </a:extLst>
          </p:cNvPr>
          <p:cNvSpPr/>
          <p:nvPr/>
        </p:nvSpPr>
        <p:spPr>
          <a:xfrm>
            <a:off x="5149373" y="4688925"/>
            <a:ext cx="2386625" cy="914400"/>
          </a:xfrm>
          <a:prstGeom prst="irregularSeal1">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00FF"/>
                </a:solidFill>
              </a:rPr>
              <a:t>Facilitate Local production</a:t>
            </a:r>
          </a:p>
        </p:txBody>
      </p:sp>
    </p:spTree>
    <p:extLst>
      <p:ext uri="{BB962C8B-B14F-4D97-AF65-F5344CB8AC3E}">
        <p14:creationId xmlns:p14="http://schemas.microsoft.com/office/powerpoint/2010/main" val="466486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82237F-527F-882F-3925-E564913B2F8C}"/>
              </a:ext>
            </a:extLst>
          </p:cNvPr>
          <p:cNvSpPr txBox="1"/>
          <p:nvPr/>
        </p:nvSpPr>
        <p:spPr>
          <a:xfrm>
            <a:off x="5993448" y="216504"/>
            <a:ext cx="5619751"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HelveticaNeueLT Std Med Cn" panose="020B0604020202020204" pitchFamily="34" charset="77"/>
                <a:ea typeface="+mn-ea"/>
                <a:cs typeface="+mn-cs"/>
              </a:rPr>
              <a:t>Establishing a pooled procurement mechanism can lead to: </a:t>
            </a:r>
          </a:p>
        </p:txBody>
      </p:sp>
      <p:sp>
        <p:nvSpPr>
          <p:cNvPr id="4" name="TextBox 3">
            <a:extLst>
              <a:ext uri="{FF2B5EF4-FFF2-40B4-BE49-F238E27FC236}">
                <a16:creationId xmlns:a16="http://schemas.microsoft.com/office/drawing/2014/main" id="{A1119C9D-4C23-FD1F-BAE1-712572141346}"/>
              </a:ext>
            </a:extLst>
          </p:cNvPr>
          <p:cNvSpPr txBox="1"/>
          <p:nvPr/>
        </p:nvSpPr>
        <p:spPr>
          <a:xfrm>
            <a:off x="3314643" y="3244506"/>
            <a:ext cx="143362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HelveticaNeueLT Std Med Cn" panose="020B0604020202020204" pitchFamily="34" charset="77"/>
                <a:ea typeface="+mn-ea"/>
                <a:cs typeface="+mn-cs"/>
              </a:rPr>
              <a:t>Efficient procurement and management of medicine stocks </a:t>
            </a:r>
          </a:p>
        </p:txBody>
      </p:sp>
      <p:sp>
        <p:nvSpPr>
          <p:cNvPr id="5" name="TextBox 4">
            <a:extLst>
              <a:ext uri="{FF2B5EF4-FFF2-40B4-BE49-F238E27FC236}">
                <a16:creationId xmlns:a16="http://schemas.microsoft.com/office/drawing/2014/main" id="{46794236-B15C-CF0D-41EF-25A6EC883451}"/>
              </a:ext>
            </a:extLst>
          </p:cNvPr>
          <p:cNvSpPr txBox="1"/>
          <p:nvPr/>
        </p:nvSpPr>
        <p:spPr>
          <a:xfrm>
            <a:off x="5385815" y="3244506"/>
            <a:ext cx="1532778"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HelveticaNeueLT Std Med Cn" panose="020B0604020202020204" pitchFamily="34" charset="77"/>
                <a:ea typeface="+mn-ea"/>
                <a:cs typeface="+mn-cs"/>
              </a:rPr>
              <a:t>Reduction of unit, administrative and operational costs</a:t>
            </a:r>
          </a:p>
        </p:txBody>
      </p:sp>
      <p:sp>
        <p:nvSpPr>
          <p:cNvPr id="6" name="TextBox 5">
            <a:extLst>
              <a:ext uri="{FF2B5EF4-FFF2-40B4-BE49-F238E27FC236}">
                <a16:creationId xmlns:a16="http://schemas.microsoft.com/office/drawing/2014/main" id="{4C574B9E-BC4D-2552-AEBA-3C51CC42EB01}"/>
              </a:ext>
            </a:extLst>
          </p:cNvPr>
          <p:cNvSpPr txBox="1"/>
          <p:nvPr/>
        </p:nvSpPr>
        <p:spPr>
          <a:xfrm>
            <a:off x="7379868" y="3244506"/>
            <a:ext cx="153277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HelveticaNeueLT Std Med Cn" panose="020B0604020202020204" pitchFamily="34" charset="77"/>
                <a:ea typeface="+mn-ea"/>
                <a:cs typeface="+mn-cs"/>
              </a:rPr>
              <a:t>Earmarking procurement of locally produced medicines</a:t>
            </a:r>
          </a:p>
        </p:txBody>
      </p:sp>
      <p:sp>
        <p:nvSpPr>
          <p:cNvPr id="7" name="TextBox 6">
            <a:extLst>
              <a:ext uri="{FF2B5EF4-FFF2-40B4-BE49-F238E27FC236}">
                <a16:creationId xmlns:a16="http://schemas.microsoft.com/office/drawing/2014/main" id="{4E1BD93F-4939-43A3-EC5D-CEC7F8C3A30D}"/>
              </a:ext>
            </a:extLst>
          </p:cNvPr>
          <p:cNvSpPr txBox="1"/>
          <p:nvPr/>
        </p:nvSpPr>
        <p:spPr>
          <a:xfrm>
            <a:off x="9429006" y="3244506"/>
            <a:ext cx="1532778"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85000"/>
                    <a:lumOff val="15000"/>
                  </a:prstClr>
                </a:solidFill>
                <a:effectLst/>
                <a:uLnTx/>
                <a:uFillTx/>
                <a:latin typeface="HelveticaNeueLT Std Med Cn" panose="020B0604020202020204" pitchFamily="34" charset="77"/>
                <a:ea typeface="+mn-ea"/>
                <a:cs typeface="+mn-cs"/>
              </a:rPr>
              <a:t>De-risk of investments and further attract investors to invest in upscaling capacity and access technology</a:t>
            </a:r>
          </a:p>
        </p:txBody>
      </p:sp>
    </p:spTree>
    <p:extLst>
      <p:ext uri="{BB962C8B-B14F-4D97-AF65-F5344CB8AC3E}">
        <p14:creationId xmlns:p14="http://schemas.microsoft.com/office/powerpoint/2010/main" val="2604470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ângulo arredondado 8">
            <a:extLst>
              <a:ext uri="{FF2B5EF4-FFF2-40B4-BE49-F238E27FC236}">
                <a16:creationId xmlns:a16="http://schemas.microsoft.com/office/drawing/2014/main" id="{5DBD6C53-95DF-4E8C-9078-46F4C440588C}"/>
              </a:ext>
            </a:extLst>
          </p:cNvPr>
          <p:cNvSpPr/>
          <p:nvPr/>
        </p:nvSpPr>
        <p:spPr>
          <a:xfrm>
            <a:off x="0" y="-183239"/>
            <a:ext cx="12192000" cy="158341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79" algn="ctr"/>
            <a:r>
              <a:rPr lang="en-US" sz="2700" b="1" dirty="0">
                <a:latin typeface="Century Gothic" panose="020B0502020202020204" pitchFamily="34" charset="0"/>
              </a:rPr>
              <a:t>Phase III: Pharma Initiative into Start- Up Phase of the APPM- the  road ahead requires long-term leadership, commitment, partnerships and investment </a:t>
            </a:r>
            <a:endParaRPr lang="en-GB" sz="2700" b="1" dirty="0">
              <a:latin typeface="Century Gothic" panose="020B0502020202020204" pitchFamily="34" charset="0"/>
            </a:endParaRPr>
          </a:p>
        </p:txBody>
      </p:sp>
      <p:graphicFrame>
        <p:nvGraphicFramePr>
          <p:cNvPr id="2" name="Diagram 1">
            <a:extLst>
              <a:ext uri="{FF2B5EF4-FFF2-40B4-BE49-F238E27FC236}">
                <a16:creationId xmlns:a16="http://schemas.microsoft.com/office/drawing/2014/main" id="{15D7174B-B21A-4CF1-97D7-F21E15C26084}"/>
              </a:ext>
            </a:extLst>
          </p:cNvPr>
          <p:cNvGraphicFramePr/>
          <p:nvPr>
            <p:extLst>
              <p:ext uri="{D42A27DB-BD31-4B8C-83A1-F6EECF244321}">
                <p14:modId xmlns:p14="http://schemas.microsoft.com/office/powerpoint/2010/main" val="2504070157"/>
              </p:ext>
            </p:extLst>
          </p:nvPr>
        </p:nvGraphicFramePr>
        <p:xfrm>
          <a:off x="-73380" y="1331728"/>
          <a:ext cx="11985747" cy="5526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Striped Right 2">
            <a:extLst>
              <a:ext uri="{FF2B5EF4-FFF2-40B4-BE49-F238E27FC236}">
                <a16:creationId xmlns:a16="http://schemas.microsoft.com/office/drawing/2014/main" id="{85139F15-9FDC-482C-8B7F-7C0D6DD49A22}"/>
              </a:ext>
            </a:extLst>
          </p:cNvPr>
          <p:cNvSpPr/>
          <p:nvPr/>
        </p:nvSpPr>
        <p:spPr>
          <a:xfrm rot="16200000">
            <a:off x="10559082" y="3767635"/>
            <a:ext cx="829074" cy="960895"/>
          </a:xfrm>
          <a:prstGeom prst="stripedRightArrow">
            <a:avLst/>
          </a:prstGeom>
          <a:solidFill>
            <a:schemeClr val="accent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5ED1CC-5BE3-4A33-87FF-5DE363B7C670}"/>
              </a:ext>
            </a:extLst>
          </p:cNvPr>
          <p:cNvSpPr txBox="1"/>
          <p:nvPr/>
        </p:nvSpPr>
        <p:spPr>
          <a:xfrm rot="10800000" flipV="1">
            <a:off x="10493171" y="5005566"/>
            <a:ext cx="1112666" cy="923330"/>
          </a:xfrm>
          <a:prstGeom prst="rect">
            <a:avLst/>
          </a:prstGeom>
          <a:noFill/>
        </p:spPr>
        <p:txBody>
          <a:bodyPr wrap="square" rtlCol="0">
            <a:spAutoFit/>
          </a:bodyPr>
          <a:lstStyle/>
          <a:p>
            <a:pPr algn="ctr"/>
            <a:r>
              <a:rPr lang="en-US" b="1" dirty="0"/>
              <a:t>Where we are today</a:t>
            </a:r>
          </a:p>
        </p:txBody>
      </p:sp>
    </p:spTree>
    <p:extLst>
      <p:ext uri="{BB962C8B-B14F-4D97-AF65-F5344CB8AC3E}">
        <p14:creationId xmlns:p14="http://schemas.microsoft.com/office/powerpoint/2010/main" val="2726649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C9E5F5-28B9-42FA-8650-EF09B49EB51B}"/>
              </a:ext>
            </a:extLst>
          </p:cNvPr>
          <p:cNvSpPr txBox="1"/>
          <p:nvPr/>
        </p:nvSpPr>
        <p:spPr>
          <a:xfrm>
            <a:off x="3305176" y="3429000"/>
            <a:ext cx="4791074" cy="646331"/>
          </a:xfrm>
          <a:prstGeom prst="rect">
            <a:avLst/>
          </a:prstGeom>
          <a:noFill/>
        </p:spPr>
        <p:txBody>
          <a:bodyPr wrap="square" rtlCol="0">
            <a:spAutoFit/>
          </a:bodyPr>
          <a:lstStyle/>
          <a:p>
            <a:pPr algn="ctr"/>
            <a:r>
              <a:rPr lang="en-US" sz="3600" dirty="0">
                <a:hlinkClick r:id="rId3"/>
              </a:rPr>
              <a:t>www.uneca.org</a:t>
            </a:r>
            <a:r>
              <a:rPr lang="en-US" sz="3600" dirty="0"/>
              <a:t> </a:t>
            </a:r>
          </a:p>
        </p:txBody>
      </p:sp>
    </p:spTree>
    <p:extLst>
      <p:ext uri="{BB962C8B-B14F-4D97-AF65-F5344CB8AC3E}">
        <p14:creationId xmlns:p14="http://schemas.microsoft.com/office/powerpoint/2010/main" val="232497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p:cNvSpPr>
          <p:nvPr/>
        </p:nvSpPr>
        <p:spPr bwMode="auto">
          <a:xfrm>
            <a:off x="1995489" y="6221413"/>
            <a:ext cx="69421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600" dirty="0">
                <a:solidFill>
                  <a:srgbClr val="FFFFFF"/>
                </a:solidFill>
                <a:latin typeface="Arial" panose="020B0604020202020204" pitchFamily="34" charset="0"/>
                <a:cs typeface="Arial" panose="020B0604020202020204" pitchFamily="34" charset="0"/>
                <a:sym typeface="Lato" pitchFamily="34" charset="0"/>
              </a:rPr>
              <a:t>  |       Sub-Title  goes  here</a:t>
            </a:r>
          </a:p>
        </p:txBody>
      </p:sp>
      <p:sp>
        <p:nvSpPr>
          <p:cNvPr id="4100" name="AutoShape 4"/>
          <p:cNvSpPr>
            <a:spLocks/>
          </p:cNvSpPr>
          <p:nvPr/>
        </p:nvSpPr>
        <p:spPr bwMode="auto">
          <a:xfrm>
            <a:off x="453006" y="0"/>
            <a:ext cx="10202294"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4101" name="AutoShape 5"/>
          <p:cNvSpPr>
            <a:spLocks/>
          </p:cNvSpPr>
          <p:nvPr/>
        </p:nvSpPr>
        <p:spPr bwMode="auto">
          <a:xfrm>
            <a:off x="394283" y="0"/>
            <a:ext cx="11702642" cy="684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4102" name="AutoShape 6"/>
          <p:cNvSpPr>
            <a:spLocks/>
          </p:cNvSpPr>
          <p:nvPr/>
        </p:nvSpPr>
        <p:spPr bwMode="auto">
          <a:xfrm>
            <a:off x="394284" y="12700"/>
            <a:ext cx="4186106" cy="802986"/>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chemeClr val="accent1">
              <a:lumMod val="75000"/>
            </a:schemeClr>
          </a:solidFill>
          <a:ln>
            <a:noFill/>
          </a:ln>
        </p:spPr>
        <p:txBody>
          <a:bodyPr lIns="45720" rIns="45720"/>
          <a:lstStyle/>
          <a:p>
            <a:r>
              <a:rPr lang="en-US" sz="2400" b="1" dirty="0">
                <a:solidFill>
                  <a:schemeClr val="bg1"/>
                </a:solidFill>
              </a:rPr>
              <a:t>ECA Guiding Frameworks</a:t>
            </a:r>
          </a:p>
        </p:txBody>
      </p:sp>
      <p:sp>
        <p:nvSpPr>
          <p:cNvPr id="4104" name="Rectangle 10"/>
          <p:cNvSpPr>
            <a:spLocks/>
          </p:cNvSpPr>
          <p:nvPr/>
        </p:nvSpPr>
        <p:spPr bwMode="auto">
          <a:xfrm>
            <a:off x="9320213" y="6251575"/>
            <a:ext cx="10795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200" b="1" dirty="0">
                <a:solidFill>
                  <a:srgbClr val="FFFFFF"/>
                </a:solidFill>
                <a:latin typeface="Arial" panose="020B0604020202020204" pitchFamily="34" charset="0"/>
                <a:cs typeface="Arial" panose="020B0604020202020204" pitchFamily="34" charset="0"/>
                <a:sym typeface="Lato" pitchFamily="34" charset="0"/>
              </a:rPr>
              <a:t>UNECA.ORG</a:t>
            </a:r>
          </a:p>
        </p:txBody>
      </p:sp>
      <p:sp>
        <p:nvSpPr>
          <p:cNvPr id="4107" name="Line 13"/>
          <p:cNvSpPr>
            <a:spLocks noChangeShapeType="1"/>
          </p:cNvSpPr>
          <p:nvPr/>
        </p:nvSpPr>
        <p:spPr bwMode="auto">
          <a:xfrm>
            <a:off x="152400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pic>
        <p:nvPicPr>
          <p:cNvPr id="3" name="Picture 2"/>
          <p:cNvPicPr>
            <a:picLocks noChangeAspect="1"/>
          </p:cNvPicPr>
          <p:nvPr/>
        </p:nvPicPr>
        <p:blipFill>
          <a:blip r:embed="rId2"/>
          <a:stretch>
            <a:fillRect/>
          </a:stretch>
        </p:blipFill>
        <p:spPr>
          <a:xfrm>
            <a:off x="3609277" y="891843"/>
            <a:ext cx="2954499" cy="2530807"/>
          </a:xfrm>
          <a:prstGeom prst="rect">
            <a:avLst/>
          </a:prstGeom>
        </p:spPr>
      </p:pic>
      <p:pic>
        <p:nvPicPr>
          <p:cNvPr id="1026" name="Picture 2" descr="Image result for agenda 2063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568" y="3228865"/>
            <a:ext cx="3207093" cy="265628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3005" y="6540500"/>
            <a:ext cx="11643919" cy="317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descr="Image result for what is AfCFT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p:cNvPicPr>
            <a:picLocks noChangeAspect="1"/>
          </p:cNvPicPr>
          <p:nvPr/>
        </p:nvPicPr>
        <p:blipFill>
          <a:blip r:embed="rId5"/>
          <a:stretch>
            <a:fillRect/>
          </a:stretch>
        </p:blipFill>
        <p:spPr>
          <a:xfrm>
            <a:off x="6968456" y="3345616"/>
            <a:ext cx="2779945" cy="2802773"/>
          </a:xfrm>
          <a:prstGeom prst="rect">
            <a:avLst/>
          </a:prstGeom>
        </p:spPr>
      </p:pic>
      <p:pic>
        <p:nvPicPr>
          <p:cNvPr id="13" name="Picture 12">
            <a:extLst>
              <a:ext uri="{FF2B5EF4-FFF2-40B4-BE49-F238E27FC236}">
                <a16:creationId xmlns:a16="http://schemas.microsoft.com/office/drawing/2014/main" id="{E8323ADF-9779-4384-93A5-FF89AAB2F072}"/>
              </a:ext>
            </a:extLst>
          </p:cNvPr>
          <p:cNvPicPr>
            <a:picLocks noChangeAspect="1"/>
          </p:cNvPicPr>
          <p:nvPr/>
        </p:nvPicPr>
        <p:blipFill rotWithShape="1">
          <a:blip r:embed="rId6"/>
          <a:srcRect l="3987" t="1002" r="4364" b="618"/>
          <a:stretch/>
        </p:blipFill>
        <p:spPr>
          <a:xfrm>
            <a:off x="8472881" y="496333"/>
            <a:ext cx="3393932" cy="2808892"/>
          </a:xfrm>
          <a:prstGeom prst="rect">
            <a:avLst/>
          </a:prstGeom>
        </p:spPr>
      </p:pic>
    </p:spTree>
    <p:extLst>
      <p:ext uri="{BB962C8B-B14F-4D97-AF65-F5344CB8AC3E}">
        <p14:creationId xmlns:p14="http://schemas.microsoft.com/office/powerpoint/2010/main" val="412182905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159392" y="27173"/>
            <a:ext cx="12032608" cy="74914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sz="3200" b="1" dirty="0">
                <a:latin typeface="Century Gothic" panose="020B0502020202020204" pitchFamily="34" charset="0"/>
              </a:rPr>
              <a:t>The Present Health Landscape from ECA Research</a:t>
            </a:r>
            <a:endParaRPr lang="en-GB" sz="3200" b="1" dirty="0">
              <a:latin typeface="Century Gothic" panose="020B0502020202020204" pitchFamily="34" charset="0"/>
            </a:endParaRPr>
          </a:p>
        </p:txBody>
      </p:sp>
      <p:sp>
        <p:nvSpPr>
          <p:cNvPr id="8" name="TextBox 7">
            <a:extLst>
              <a:ext uri="{FF2B5EF4-FFF2-40B4-BE49-F238E27FC236}">
                <a16:creationId xmlns:a16="http://schemas.microsoft.com/office/drawing/2014/main" id="{DCD82992-C6B8-4BB5-BD42-DEE6D4D83B58}"/>
              </a:ext>
            </a:extLst>
          </p:cNvPr>
          <p:cNvSpPr txBox="1"/>
          <p:nvPr/>
        </p:nvSpPr>
        <p:spPr>
          <a:xfrm rot="10800000" flipV="1">
            <a:off x="1523997" y="5417753"/>
            <a:ext cx="9144002" cy="1107996"/>
          </a:xfrm>
          <a:prstGeom prst="rect">
            <a:avLst/>
          </a:prstGeom>
          <a:noFill/>
        </p:spPr>
        <p:txBody>
          <a:bodyPr wrap="square" rtlCol="0">
            <a:spAutoFit/>
          </a:bodyPr>
          <a:lstStyle/>
          <a:p>
            <a:pPr lvl="1"/>
            <a:r>
              <a:rPr lang="en-US" sz="2200" dirty="0"/>
              <a:t>Life expectancy at birth 	}</a:t>
            </a:r>
          </a:p>
          <a:p>
            <a:pPr lvl="1"/>
            <a:r>
              <a:rPr lang="en-US" sz="2200" dirty="0"/>
              <a:t>Child mortality rate		}   </a:t>
            </a:r>
            <a:r>
              <a:rPr lang="en-US" sz="2200" dirty="0">
                <a:sym typeface="Wingdings" panose="05000000000000000000" pitchFamily="2" charset="2"/>
              </a:rPr>
              <a:t></a:t>
            </a:r>
            <a:r>
              <a:rPr lang="en-US" sz="2200" dirty="0"/>
              <a:t>	GDP per capita growth</a:t>
            </a:r>
          </a:p>
          <a:p>
            <a:pPr lvl="1"/>
            <a:r>
              <a:rPr lang="en-US" sz="2200" dirty="0"/>
              <a:t>Maternal mortality rate	}</a:t>
            </a:r>
          </a:p>
        </p:txBody>
      </p:sp>
      <p:sp>
        <p:nvSpPr>
          <p:cNvPr id="11" name="TextBox 10">
            <a:extLst>
              <a:ext uri="{FF2B5EF4-FFF2-40B4-BE49-F238E27FC236}">
                <a16:creationId xmlns:a16="http://schemas.microsoft.com/office/drawing/2014/main" id="{6C126794-7020-4840-A79D-CF2CE487C949}"/>
              </a:ext>
            </a:extLst>
          </p:cNvPr>
          <p:cNvSpPr txBox="1"/>
          <p:nvPr/>
        </p:nvSpPr>
        <p:spPr>
          <a:xfrm>
            <a:off x="6405968" y="1858483"/>
            <a:ext cx="4262033" cy="369332"/>
          </a:xfrm>
          <a:prstGeom prst="rect">
            <a:avLst/>
          </a:prstGeom>
          <a:noFill/>
        </p:spPr>
        <p:txBody>
          <a:bodyPr wrap="square" rtlCol="0">
            <a:spAutoFit/>
          </a:bodyPr>
          <a:lstStyle/>
          <a:p>
            <a:endParaRPr lang="en-US" dirty="0"/>
          </a:p>
        </p:txBody>
      </p:sp>
      <p:sp>
        <p:nvSpPr>
          <p:cNvPr id="17" name="Rectangle 16">
            <a:extLst>
              <a:ext uri="{FF2B5EF4-FFF2-40B4-BE49-F238E27FC236}">
                <a16:creationId xmlns:a16="http://schemas.microsoft.com/office/drawing/2014/main" id="{844803E0-E7D9-478D-9D04-7CED2F315BB7}"/>
              </a:ext>
            </a:extLst>
          </p:cNvPr>
          <p:cNvSpPr/>
          <p:nvPr/>
        </p:nvSpPr>
        <p:spPr>
          <a:xfrm>
            <a:off x="1523999" y="973358"/>
            <a:ext cx="9144000" cy="707886"/>
          </a:xfrm>
          <a:prstGeom prst="rect">
            <a:avLst/>
          </a:prstGeom>
          <a:solidFill>
            <a:schemeClr val="accent5">
              <a:lumMod val="20000"/>
              <a:lumOff val="80000"/>
            </a:schemeClr>
          </a:solidFill>
        </p:spPr>
        <p:txBody>
          <a:bodyPr wrap="square">
            <a:spAutoFit/>
          </a:bodyPr>
          <a:lstStyle/>
          <a:p>
            <a:r>
              <a:rPr lang="en-US" sz="2000" dirty="0"/>
              <a:t>Health matters for Economic Growth: COVID-19 has exposed us further to this reality, there is a robust link between health outcomes and economic growth</a:t>
            </a:r>
          </a:p>
        </p:txBody>
      </p:sp>
      <p:cxnSp>
        <p:nvCxnSpPr>
          <p:cNvPr id="3" name="Straight Connector 2">
            <a:extLst>
              <a:ext uri="{FF2B5EF4-FFF2-40B4-BE49-F238E27FC236}">
                <a16:creationId xmlns:a16="http://schemas.microsoft.com/office/drawing/2014/main" id="{F3F6CFD4-0221-4C6D-9834-17DB4496D230}"/>
              </a:ext>
            </a:extLst>
          </p:cNvPr>
          <p:cNvCxnSpPr>
            <a:cxnSpLocks/>
          </p:cNvCxnSpPr>
          <p:nvPr/>
        </p:nvCxnSpPr>
        <p:spPr>
          <a:xfrm>
            <a:off x="6095999" y="1708426"/>
            <a:ext cx="0" cy="47698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227FF56-E9DE-498E-8944-8CA6B093C5F4}"/>
              </a:ext>
            </a:extLst>
          </p:cNvPr>
          <p:cNvPicPr>
            <a:picLocks noChangeAspect="1"/>
          </p:cNvPicPr>
          <p:nvPr/>
        </p:nvPicPr>
        <p:blipFill>
          <a:blip r:embed="rId3"/>
          <a:stretch>
            <a:fillRect/>
          </a:stretch>
        </p:blipFill>
        <p:spPr>
          <a:xfrm>
            <a:off x="1551261" y="1708425"/>
            <a:ext cx="2160237" cy="2873702"/>
          </a:xfrm>
          <a:prstGeom prst="rect">
            <a:avLst/>
          </a:prstGeom>
        </p:spPr>
      </p:pic>
      <p:pic>
        <p:nvPicPr>
          <p:cNvPr id="6" name="Picture 5">
            <a:extLst>
              <a:ext uri="{FF2B5EF4-FFF2-40B4-BE49-F238E27FC236}">
                <a16:creationId xmlns:a16="http://schemas.microsoft.com/office/drawing/2014/main" id="{27342CCC-4FBA-4153-9279-57E7C37EDEF3}"/>
              </a:ext>
            </a:extLst>
          </p:cNvPr>
          <p:cNvPicPr>
            <a:picLocks noChangeAspect="1"/>
          </p:cNvPicPr>
          <p:nvPr/>
        </p:nvPicPr>
        <p:blipFill>
          <a:blip r:embed="rId4"/>
          <a:stretch>
            <a:fillRect/>
          </a:stretch>
        </p:blipFill>
        <p:spPr>
          <a:xfrm>
            <a:off x="7104120" y="2910100"/>
            <a:ext cx="2736292" cy="2895165"/>
          </a:xfrm>
          <a:prstGeom prst="rect">
            <a:avLst/>
          </a:prstGeom>
        </p:spPr>
      </p:pic>
      <p:sp>
        <p:nvSpPr>
          <p:cNvPr id="7" name="Rectangle 6">
            <a:extLst>
              <a:ext uri="{FF2B5EF4-FFF2-40B4-BE49-F238E27FC236}">
                <a16:creationId xmlns:a16="http://schemas.microsoft.com/office/drawing/2014/main" id="{8B0B1BD1-C3E0-4071-AFEB-4E7BDFDBD9D4}"/>
              </a:ext>
            </a:extLst>
          </p:cNvPr>
          <p:cNvSpPr/>
          <p:nvPr/>
        </p:nvSpPr>
        <p:spPr>
          <a:xfrm>
            <a:off x="3711496" y="1681245"/>
            <a:ext cx="6929244" cy="1200329"/>
          </a:xfrm>
          <a:prstGeom prst="rect">
            <a:avLst/>
          </a:prstGeom>
          <a:solidFill>
            <a:schemeClr val="tx2">
              <a:lumMod val="40000"/>
              <a:lumOff val="60000"/>
            </a:schemeClr>
          </a:solidFill>
        </p:spPr>
        <p:txBody>
          <a:bodyPr wrap="square">
            <a:spAutoFit/>
          </a:bodyPr>
          <a:lstStyle/>
          <a:p>
            <a:r>
              <a:rPr lang="en-US" dirty="0"/>
              <a:t>According to WHO estimates, investing an additional average of US$21 to US$36 per capita per year over five years in Africa would save 3.1 million lives (of which 90% would be among mothers and children) &amp; prevent between 3.8 million and 5.1 million children from stunting. </a:t>
            </a:r>
          </a:p>
        </p:txBody>
      </p:sp>
    </p:spTree>
    <p:extLst>
      <p:ext uri="{BB962C8B-B14F-4D97-AF65-F5344CB8AC3E}">
        <p14:creationId xmlns:p14="http://schemas.microsoft.com/office/powerpoint/2010/main" val="227281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D754C3-8B1B-1AAB-2B37-3EBFA2F9F127}"/>
              </a:ext>
            </a:extLst>
          </p:cNvPr>
          <p:cNvSpPr txBox="1"/>
          <p:nvPr/>
        </p:nvSpPr>
        <p:spPr>
          <a:xfrm>
            <a:off x="669073" y="3277634"/>
            <a:ext cx="1237786"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HelveticaNeueLT Std Med Cn" panose="020B0604020202020204" pitchFamily="34" charset="77"/>
                <a:ea typeface="+mn-ea"/>
                <a:cs typeface="+mn-cs"/>
              </a:rPr>
              <a:t>Africa’s debt vulnerability is high and exacerbated by exogenous shocks, inflation and rising interest rates.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lumMod val="75000"/>
                  <a:lumOff val="25000"/>
                </a:prstClr>
              </a:solidFill>
              <a:effectLst/>
              <a:uLnTx/>
              <a:uFillTx/>
              <a:latin typeface="HelveticaNeueLT Std Med Cn" panose="020B0604020202020204" pitchFamily="34" charset="77"/>
              <a:ea typeface="+mn-ea"/>
              <a:cs typeface="+mn-cs"/>
            </a:endParaRPr>
          </a:p>
        </p:txBody>
      </p:sp>
      <p:sp>
        <p:nvSpPr>
          <p:cNvPr id="4" name="TextBox 3">
            <a:extLst>
              <a:ext uri="{FF2B5EF4-FFF2-40B4-BE49-F238E27FC236}">
                <a16:creationId xmlns:a16="http://schemas.microsoft.com/office/drawing/2014/main" id="{4A21E99C-C385-636A-DC8B-794A97FA0C18}"/>
              </a:ext>
            </a:extLst>
          </p:cNvPr>
          <p:cNvSpPr txBox="1"/>
          <p:nvPr/>
        </p:nvSpPr>
        <p:spPr>
          <a:xfrm>
            <a:off x="2364059" y="3277634"/>
            <a:ext cx="123778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HelveticaNeueLT Std Med Cn" panose="020B0604020202020204" pitchFamily="34" charset="77"/>
                <a:ea typeface="+mn-ea"/>
                <a:cs typeface="+mn-cs"/>
              </a:rPr>
              <a:t>In 2022 Africa’s debt-to-GDP ratio was 64%</a:t>
            </a:r>
          </a:p>
        </p:txBody>
      </p:sp>
      <p:sp>
        <p:nvSpPr>
          <p:cNvPr id="5" name="TextBox 4">
            <a:extLst>
              <a:ext uri="{FF2B5EF4-FFF2-40B4-BE49-F238E27FC236}">
                <a16:creationId xmlns:a16="http://schemas.microsoft.com/office/drawing/2014/main" id="{CD9C8C37-B2F6-3CFC-9D8E-6A39F1D22506}"/>
              </a:ext>
            </a:extLst>
          </p:cNvPr>
          <p:cNvSpPr txBox="1"/>
          <p:nvPr/>
        </p:nvSpPr>
        <p:spPr>
          <a:xfrm>
            <a:off x="4094887" y="3277634"/>
            <a:ext cx="123778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HelveticaNeueLT Std Med Cn" panose="020B0604020202020204" pitchFamily="34" charset="77"/>
                <a:ea typeface="+mn-ea"/>
                <a:cs typeface="+mn-cs"/>
              </a:rPr>
              <a:t>Fiscal space </a:t>
            </a:r>
            <a:br>
              <a:rPr kumimoji="0" lang="en-US" sz="1400" b="0" i="0" u="none" strike="noStrike" kern="1200" cap="none" spc="0" normalizeH="0" baseline="0" noProof="0" dirty="0">
                <a:ln>
                  <a:noFill/>
                </a:ln>
                <a:solidFill>
                  <a:prstClr val="black">
                    <a:lumMod val="75000"/>
                    <a:lumOff val="25000"/>
                  </a:prstClr>
                </a:solidFill>
                <a:effectLst/>
                <a:uLnTx/>
                <a:uFillTx/>
                <a:latin typeface="HelveticaNeueLT Std Med Cn" panose="020B0604020202020204" pitchFamily="34" charset="77"/>
                <a:ea typeface="+mn-ea"/>
                <a:cs typeface="+mn-cs"/>
              </a:rPr>
            </a:br>
            <a:r>
              <a:rPr kumimoji="0" lang="en-US" sz="1400" b="0" i="0" u="none" strike="noStrike" kern="1200" cap="none" spc="0" normalizeH="0" baseline="0" noProof="0" dirty="0">
                <a:ln>
                  <a:noFill/>
                </a:ln>
                <a:solidFill>
                  <a:prstClr val="black">
                    <a:lumMod val="75000"/>
                    <a:lumOff val="25000"/>
                  </a:prstClr>
                </a:solidFill>
                <a:effectLst/>
                <a:uLnTx/>
                <a:uFillTx/>
                <a:latin typeface="HelveticaNeueLT Std Med Cn" panose="020B0604020202020204" pitchFamily="34" charset="77"/>
                <a:ea typeface="+mn-ea"/>
                <a:cs typeface="+mn-cs"/>
              </a:rPr>
              <a:t>of African economies remain constrained, </a:t>
            </a:r>
            <a:br>
              <a:rPr kumimoji="0" lang="en-US" sz="1400" b="0" i="0" u="none" strike="noStrike" kern="1200" cap="none" spc="0" normalizeH="0" baseline="0" noProof="0" dirty="0">
                <a:ln>
                  <a:noFill/>
                </a:ln>
                <a:solidFill>
                  <a:prstClr val="black">
                    <a:lumMod val="75000"/>
                    <a:lumOff val="25000"/>
                  </a:prstClr>
                </a:solidFill>
                <a:effectLst/>
                <a:uLnTx/>
                <a:uFillTx/>
                <a:latin typeface="HelveticaNeueLT Std Med Cn" panose="020B0604020202020204" pitchFamily="34" charset="77"/>
                <a:ea typeface="+mn-ea"/>
                <a:cs typeface="+mn-cs"/>
              </a:rPr>
            </a:br>
            <a:r>
              <a:rPr kumimoji="0" lang="en-US" sz="1400" b="0" i="0" u="none" strike="noStrike" kern="1200" cap="none" spc="0" normalizeH="0" baseline="0" noProof="0" dirty="0">
                <a:ln>
                  <a:noFill/>
                </a:ln>
                <a:solidFill>
                  <a:prstClr val="black">
                    <a:lumMod val="75000"/>
                    <a:lumOff val="25000"/>
                  </a:prstClr>
                </a:solidFill>
                <a:effectLst/>
                <a:uLnTx/>
                <a:uFillTx/>
                <a:latin typeface="HelveticaNeueLT Std Med Cn" panose="020B0604020202020204" pitchFamily="34" charset="77"/>
                <a:ea typeface="+mn-ea"/>
                <a:cs typeface="+mn-cs"/>
              </a:rPr>
              <a:t>in 2022 fiscal deficits reached -5%</a:t>
            </a:r>
          </a:p>
        </p:txBody>
      </p:sp>
      <p:sp>
        <p:nvSpPr>
          <p:cNvPr id="6" name="TextBox 5">
            <a:extLst>
              <a:ext uri="{FF2B5EF4-FFF2-40B4-BE49-F238E27FC236}">
                <a16:creationId xmlns:a16="http://schemas.microsoft.com/office/drawing/2014/main" id="{BEA255A0-4307-CEF9-582A-C2D669A38EAE}"/>
              </a:ext>
            </a:extLst>
          </p:cNvPr>
          <p:cNvSpPr txBox="1"/>
          <p:nvPr/>
        </p:nvSpPr>
        <p:spPr>
          <a:xfrm>
            <a:off x="5803945" y="3277634"/>
            <a:ext cx="1237786"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HelveticaNeueLT Std Med Cn" panose="020B0604020202020204" pitchFamily="34" charset="77"/>
                <a:ea typeface="+mn-ea"/>
                <a:cs typeface="+mn-cs"/>
              </a:rPr>
              <a:t>African countries surpass the WHO recommended threshold of OOP health spending</a:t>
            </a:r>
          </a:p>
        </p:txBody>
      </p:sp>
      <p:sp>
        <p:nvSpPr>
          <p:cNvPr id="7" name="TextBox 6">
            <a:extLst>
              <a:ext uri="{FF2B5EF4-FFF2-40B4-BE49-F238E27FC236}">
                <a16:creationId xmlns:a16="http://schemas.microsoft.com/office/drawing/2014/main" id="{A0710C81-948E-79C9-86D8-A860507FF43D}"/>
              </a:ext>
            </a:extLst>
          </p:cNvPr>
          <p:cNvSpPr txBox="1"/>
          <p:nvPr/>
        </p:nvSpPr>
        <p:spPr>
          <a:xfrm>
            <a:off x="7545659" y="3277634"/>
            <a:ext cx="1237786"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HelveticaNeueLT Std Med Cn" panose="020B0604020202020204" pitchFamily="34" charset="77"/>
                <a:ea typeface="+mn-ea"/>
                <a:cs typeface="+mn-cs"/>
              </a:rPr>
              <a:t>Government expenditure on health in all but two countries is less than 5 per cent of GDP</a:t>
            </a:r>
          </a:p>
        </p:txBody>
      </p:sp>
      <p:sp>
        <p:nvSpPr>
          <p:cNvPr id="8" name="TextBox 7">
            <a:extLst>
              <a:ext uri="{FF2B5EF4-FFF2-40B4-BE49-F238E27FC236}">
                <a16:creationId xmlns:a16="http://schemas.microsoft.com/office/drawing/2014/main" id="{A6B0B794-0206-6B2B-3C2F-742E87A8F432}"/>
              </a:ext>
            </a:extLst>
          </p:cNvPr>
          <p:cNvSpPr txBox="1"/>
          <p:nvPr/>
        </p:nvSpPr>
        <p:spPr>
          <a:xfrm>
            <a:off x="10375945" y="1919337"/>
            <a:ext cx="10007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HelveticaNeueLT Std Med Cn" panose="020B0604020202020204" pitchFamily="34" charset="77"/>
                <a:ea typeface="+mn-ea"/>
                <a:cs typeface="+mn-cs"/>
              </a:rPr>
              <a:t>Debt distress of African Economies</a:t>
            </a:r>
          </a:p>
        </p:txBody>
      </p:sp>
      <p:sp>
        <p:nvSpPr>
          <p:cNvPr id="9" name="TextBox 8">
            <a:extLst>
              <a:ext uri="{FF2B5EF4-FFF2-40B4-BE49-F238E27FC236}">
                <a16:creationId xmlns:a16="http://schemas.microsoft.com/office/drawing/2014/main" id="{89AD7608-E54A-3735-B6BC-D3D7E2EB4216}"/>
              </a:ext>
            </a:extLst>
          </p:cNvPr>
          <p:cNvSpPr txBox="1"/>
          <p:nvPr/>
        </p:nvSpPr>
        <p:spPr>
          <a:xfrm>
            <a:off x="9902608" y="2813566"/>
            <a:ext cx="116925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HelveticaNeueLT Std Med Cn" panose="020B0604020202020204" pitchFamily="34" charset="77"/>
                <a:ea typeface="+mn-ea"/>
                <a:cs typeface="+mn-cs"/>
              </a:rPr>
              <a:t>Interest payments absorb revenues</a:t>
            </a:r>
          </a:p>
        </p:txBody>
      </p:sp>
      <p:sp>
        <p:nvSpPr>
          <p:cNvPr id="11" name="TextBox 10">
            <a:extLst>
              <a:ext uri="{FF2B5EF4-FFF2-40B4-BE49-F238E27FC236}">
                <a16:creationId xmlns:a16="http://schemas.microsoft.com/office/drawing/2014/main" id="{1CA76094-14FF-B1C6-FE8D-55A7C7CF40F3}"/>
              </a:ext>
            </a:extLst>
          </p:cNvPr>
          <p:cNvSpPr txBox="1"/>
          <p:nvPr/>
        </p:nvSpPr>
        <p:spPr>
          <a:xfrm>
            <a:off x="10239420" y="3777592"/>
            <a:ext cx="12377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HelveticaNeueLT Std Med Cn" panose="020B0604020202020204" pitchFamily="34" charset="77"/>
                <a:ea typeface="+mn-ea"/>
                <a:cs typeface="+mn-cs"/>
              </a:rPr>
              <a:t>High out-of-pocket expenditure</a:t>
            </a:r>
          </a:p>
        </p:txBody>
      </p:sp>
      <p:sp>
        <p:nvSpPr>
          <p:cNvPr id="12" name="TextBox 11">
            <a:extLst>
              <a:ext uri="{FF2B5EF4-FFF2-40B4-BE49-F238E27FC236}">
                <a16:creationId xmlns:a16="http://schemas.microsoft.com/office/drawing/2014/main" id="{E7CF952B-4158-C732-EEEC-8EC55DA871DE}"/>
              </a:ext>
            </a:extLst>
          </p:cNvPr>
          <p:cNvSpPr txBox="1"/>
          <p:nvPr/>
        </p:nvSpPr>
        <p:spPr>
          <a:xfrm>
            <a:off x="9820320" y="4707232"/>
            <a:ext cx="12377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HelveticaNeueLT Std Med Cn" panose="020B0604020202020204" pitchFamily="34" charset="77"/>
                <a:ea typeface="+mn-ea"/>
                <a:cs typeface="+mn-cs"/>
              </a:rPr>
              <a:t>Limited fiscal space to finance public health</a:t>
            </a:r>
          </a:p>
        </p:txBody>
      </p:sp>
      <p:sp>
        <p:nvSpPr>
          <p:cNvPr id="13" name="TextBox 12">
            <a:extLst>
              <a:ext uri="{FF2B5EF4-FFF2-40B4-BE49-F238E27FC236}">
                <a16:creationId xmlns:a16="http://schemas.microsoft.com/office/drawing/2014/main" id="{4EEA141C-481F-BDF2-B203-A65825EEAE8E}"/>
              </a:ext>
            </a:extLst>
          </p:cNvPr>
          <p:cNvSpPr txBox="1"/>
          <p:nvPr/>
        </p:nvSpPr>
        <p:spPr>
          <a:xfrm>
            <a:off x="4243388" y="216504"/>
            <a:ext cx="7472363"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472C4">
                    <a:lumMod val="75000"/>
                  </a:srgbClr>
                </a:solidFill>
                <a:effectLst/>
                <a:uLnTx/>
                <a:uFillTx/>
                <a:latin typeface="HelveticaNeueLT Std Med Cn" panose="020B0604020202020204" pitchFamily="34" charset="77"/>
                <a:ea typeface="+mn-ea"/>
                <a:cs typeface="+mn-cs"/>
              </a:rPr>
              <a:t>Limited fiscal space to finance health calls for private sector development in health sectors</a:t>
            </a:r>
          </a:p>
        </p:txBody>
      </p:sp>
    </p:spTree>
    <p:extLst>
      <p:ext uri="{BB962C8B-B14F-4D97-AF65-F5344CB8AC3E}">
        <p14:creationId xmlns:p14="http://schemas.microsoft.com/office/powerpoint/2010/main" val="1460469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218114" y="16919"/>
            <a:ext cx="11973886" cy="749141"/>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sz="3200" b="1" dirty="0">
                <a:latin typeface="Century Gothic" panose="020B0502020202020204" pitchFamily="34" charset="0"/>
              </a:rPr>
              <a:t>Rationale – Mismatch Demand to Supply</a:t>
            </a:r>
            <a:endParaRPr lang="en-GB" sz="3200" b="1" dirty="0">
              <a:latin typeface="Century Gothic" panose="020B0502020202020204" pitchFamily="34" charset="0"/>
            </a:endParaRPr>
          </a:p>
        </p:txBody>
      </p:sp>
      <p:sp>
        <p:nvSpPr>
          <p:cNvPr id="15" name="TextBox 14">
            <a:extLst>
              <a:ext uri="{FF2B5EF4-FFF2-40B4-BE49-F238E27FC236}">
                <a16:creationId xmlns:a16="http://schemas.microsoft.com/office/drawing/2014/main" id="{B9AD70CD-4071-49BE-9A37-0AC6677B14DD}"/>
              </a:ext>
            </a:extLst>
          </p:cNvPr>
          <p:cNvSpPr txBox="1"/>
          <p:nvPr/>
        </p:nvSpPr>
        <p:spPr>
          <a:xfrm>
            <a:off x="6096000" y="1368228"/>
            <a:ext cx="4460944" cy="338554"/>
          </a:xfrm>
          <a:prstGeom prst="rect">
            <a:avLst/>
          </a:prstGeom>
          <a:solidFill>
            <a:schemeClr val="bg1"/>
          </a:solidFill>
          <a:ln>
            <a:noFill/>
          </a:ln>
        </p:spPr>
        <p:txBody>
          <a:bodyPr wrap="square" rtlCol="0">
            <a:spAutoFit/>
          </a:bodyPr>
          <a:lstStyle/>
          <a:p>
            <a:pPr marL="285750" indent="-285750">
              <a:buFont typeface="Wingdings" panose="05000000000000000000" pitchFamily="2" charset="2"/>
              <a:buChar char="ü"/>
            </a:pPr>
            <a:endParaRPr lang="en-US" sz="1600" b="1" dirty="0"/>
          </a:p>
        </p:txBody>
      </p:sp>
      <p:sp>
        <p:nvSpPr>
          <p:cNvPr id="14" name="TextBox 13">
            <a:extLst>
              <a:ext uri="{FF2B5EF4-FFF2-40B4-BE49-F238E27FC236}">
                <a16:creationId xmlns:a16="http://schemas.microsoft.com/office/drawing/2014/main" id="{F965BD8B-CDCA-4E95-B909-E041F4AEE3E3}"/>
              </a:ext>
            </a:extLst>
          </p:cNvPr>
          <p:cNvSpPr txBox="1"/>
          <p:nvPr/>
        </p:nvSpPr>
        <p:spPr>
          <a:xfrm>
            <a:off x="4362542" y="2653583"/>
            <a:ext cx="6083347" cy="1569660"/>
          </a:xfrm>
          <a:prstGeom prst="rect">
            <a:avLst/>
          </a:prstGeom>
          <a:noFill/>
        </p:spPr>
        <p:txBody>
          <a:bodyPr wrap="square" rtlCol="0">
            <a:spAutoFit/>
          </a:bodyPr>
          <a:lstStyle/>
          <a:p>
            <a:r>
              <a:rPr lang="en-US" sz="2400" b="1" dirty="0"/>
              <a:t>~ </a:t>
            </a:r>
            <a:r>
              <a:rPr lang="en-US" sz="2400" b="1" dirty="0">
                <a:solidFill>
                  <a:schemeClr val="accent1"/>
                </a:solidFill>
              </a:rPr>
              <a:t>2 billion </a:t>
            </a:r>
            <a:r>
              <a:rPr lang="en-US" sz="2400" b="1" dirty="0"/>
              <a:t>people, many who reside in low- or middle-income countries, still lack access to medicines that could prevent unnecessary illness and death</a:t>
            </a:r>
            <a:endParaRPr lang="en-US" sz="2000" b="1" dirty="0"/>
          </a:p>
        </p:txBody>
      </p:sp>
      <p:sp>
        <p:nvSpPr>
          <p:cNvPr id="17" name="Rectangle 16">
            <a:extLst>
              <a:ext uri="{FF2B5EF4-FFF2-40B4-BE49-F238E27FC236}">
                <a16:creationId xmlns:a16="http://schemas.microsoft.com/office/drawing/2014/main" id="{48AE4164-F9A8-4B82-AD46-C8D750CC29B1}"/>
              </a:ext>
            </a:extLst>
          </p:cNvPr>
          <p:cNvSpPr/>
          <p:nvPr/>
        </p:nvSpPr>
        <p:spPr>
          <a:xfrm>
            <a:off x="4135464" y="952731"/>
            <a:ext cx="6532536" cy="1200329"/>
          </a:xfrm>
          <a:prstGeom prst="rect">
            <a:avLst/>
          </a:prstGeom>
        </p:spPr>
        <p:txBody>
          <a:bodyPr wrap="square">
            <a:spAutoFit/>
          </a:bodyPr>
          <a:lstStyle/>
          <a:p>
            <a:r>
              <a:rPr lang="en-US" sz="2400" b="1" dirty="0">
                <a:solidFill>
                  <a:schemeClr val="accent1"/>
                </a:solidFill>
              </a:rPr>
              <a:t>25% of global disease burden</a:t>
            </a:r>
            <a:r>
              <a:rPr lang="en-US" sz="2400" b="1" dirty="0"/>
              <a:t> is in Africa while </a:t>
            </a:r>
            <a:r>
              <a:rPr lang="en-US" sz="2400" b="1" dirty="0">
                <a:solidFill>
                  <a:schemeClr val="accent1"/>
                </a:solidFill>
              </a:rPr>
              <a:t>&lt;2%</a:t>
            </a:r>
            <a:r>
              <a:rPr lang="en-US" sz="2400" b="1" dirty="0"/>
              <a:t> of consumed medicines are manufactured on the continent….  </a:t>
            </a:r>
          </a:p>
        </p:txBody>
      </p:sp>
      <p:sp>
        <p:nvSpPr>
          <p:cNvPr id="20" name="Rectangle 19">
            <a:extLst>
              <a:ext uri="{FF2B5EF4-FFF2-40B4-BE49-F238E27FC236}">
                <a16:creationId xmlns:a16="http://schemas.microsoft.com/office/drawing/2014/main" id="{170B6A41-2C6A-4BBF-B151-4273D457DC31}"/>
              </a:ext>
            </a:extLst>
          </p:cNvPr>
          <p:cNvSpPr/>
          <p:nvPr/>
        </p:nvSpPr>
        <p:spPr>
          <a:xfrm>
            <a:off x="3724760" y="952730"/>
            <a:ext cx="154207" cy="2476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63DE027-3A81-4945-B0F7-5AD0433B108F}"/>
              </a:ext>
            </a:extLst>
          </p:cNvPr>
          <p:cNvSpPr/>
          <p:nvPr/>
        </p:nvSpPr>
        <p:spPr>
          <a:xfrm flipH="1">
            <a:off x="1875279" y="895723"/>
            <a:ext cx="175396" cy="2609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F7484B-A869-4542-B2DA-CDE386157B34}"/>
              </a:ext>
            </a:extLst>
          </p:cNvPr>
          <p:cNvSpPr/>
          <p:nvPr/>
        </p:nvSpPr>
        <p:spPr>
          <a:xfrm rot="5400000">
            <a:off x="2913033" y="-310547"/>
            <a:ext cx="153420" cy="2487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55CEB2-86A8-4C86-8D24-07FD218F498F}"/>
              </a:ext>
            </a:extLst>
          </p:cNvPr>
          <p:cNvSpPr/>
          <p:nvPr/>
        </p:nvSpPr>
        <p:spPr>
          <a:xfrm rot="5400000">
            <a:off x="2913033" y="2277156"/>
            <a:ext cx="153420" cy="2487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7D5B623-9B43-4078-9EEA-56B9105AAC49}"/>
              </a:ext>
            </a:extLst>
          </p:cNvPr>
          <p:cNvPicPr>
            <a:picLocks noChangeAspect="1"/>
          </p:cNvPicPr>
          <p:nvPr/>
        </p:nvPicPr>
        <p:blipFill>
          <a:blip r:embed="rId3"/>
          <a:stretch>
            <a:fillRect/>
          </a:stretch>
        </p:blipFill>
        <p:spPr>
          <a:xfrm>
            <a:off x="1715115" y="769512"/>
            <a:ext cx="2672304" cy="2947394"/>
          </a:xfrm>
          <a:prstGeom prst="rect">
            <a:avLst/>
          </a:prstGeom>
        </p:spPr>
      </p:pic>
      <p:sp>
        <p:nvSpPr>
          <p:cNvPr id="28" name="Arrow: Down 27">
            <a:extLst>
              <a:ext uri="{FF2B5EF4-FFF2-40B4-BE49-F238E27FC236}">
                <a16:creationId xmlns:a16="http://schemas.microsoft.com/office/drawing/2014/main" id="{2CD3569B-CE5D-4F44-92EE-CB0DAA5F3288}"/>
              </a:ext>
            </a:extLst>
          </p:cNvPr>
          <p:cNvSpPr/>
          <p:nvPr/>
        </p:nvSpPr>
        <p:spPr>
          <a:xfrm>
            <a:off x="9213728" y="3962100"/>
            <a:ext cx="805911" cy="522287"/>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678E060-125E-4B7C-B48C-74450F755B77}"/>
              </a:ext>
            </a:extLst>
          </p:cNvPr>
          <p:cNvSpPr txBox="1"/>
          <p:nvPr/>
        </p:nvSpPr>
        <p:spPr>
          <a:xfrm>
            <a:off x="1858474" y="4580536"/>
            <a:ext cx="8681665" cy="1600438"/>
          </a:xfrm>
          <a:prstGeom prst="rect">
            <a:avLst/>
          </a:prstGeom>
          <a:noFill/>
        </p:spPr>
        <p:txBody>
          <a:bodyPr wrap="square" rtlCol="0">
            <a:spAutoFit/>
          </a:bodyPr>
          <a:lstStyle/>
          <a:p>
            <a:r>
              <a:rPr lang="en-US" sz="2400" b="1" i="1" dirty="0">
                <a:solidFill>
                  <a:srgbClr val="7030A0"/>
                </a:solidFill>
              </a:rPr>
              <a:t>AFRICA IS AT A CROSS ROAD</a:t>
            </a:r>
            <a:r>
              <a:rPr lang="en-US" sz="2000" b="1" i="1" dirty="0"/>
              <a:t>…..Unless we do something differently, the mismatch and gap will keep on growing…. </a:t>
            </a:r>
          </a:p>
          <a:p>
            <a:r>
              <a:rPr lang="en-US" dirty="0"/>
              <a:t>The demand for essential medicines and others will continue to increase due to a myriad of factors such as demographic growth &amp; epidemiologic transition on the demand side but also other supply side constraints that hinder a sustainable supply….</a:t>
            </a:r>
            <a:endParaRPr lang="en-US" b="1" i="1" dirty="0"/>
          </a:p>
        </p:txBody>
      </p:sp>
    </p:spTree>
    <p:extLst>
      <p:ext uri="{BB962C8B-B14F-4D97-AF65-F5344CB8AC3E}">
        <p14:creationId xmlns:p14="http://schemas.microsoft.com/office/powerpoint/2010/main" val="383538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Right 3">
            <a:extLst>
              <a:ext uri="{FF2B5EF4-FFF2-40B4-BE49-F238E27FC236}">
                <a16:creationId xmlns:a16="http://schemas.microsoft.com/office/drawing/2014/main" id="{EA41926A-7A5B-B745-C94B-8477D6343B5D}"/>
              </a:ext>
            </a:extLst>
          </p:cNvPr>
          <p:cNvSpPr/>
          <p:nvPr/>
        </p:nvSpPr>
        <p:spPr>
          <a:xfrm>
            <a:off x="243398" y="3552932"/>
            <a:ext cx="8017748" cy="40159"/>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6BF05954-B591-73D0-E50C-09C6F79A8EAB}"/>
              </a:ext>
            </a:extLst>
          </p:cNvPr>
          <p:cNvSpPr txBox="1"/>
          <p:nvPr/>
        </p:nvSpPr>
        <p:spPr>
          <a:xfrm>
            <a:off x="8793347" y="655930"/>
            <a:ext cx="3356104" cy="1523494"/>
          </a:xfrm>
          <a:prstGeom prst="rect">
            <a:avLst/>
          </a:prstGeom>
          <a:solidFill>
            <a:schemeClr val="accent2">
              <a:lumMod val="75000"/>
            </a:schemeClr>
          </a:solidFill>
          <a:ln>
            <a:noFill/>
          </a:ln>
        </p:spPr>
        <p:txBody>
          <a:bodyPr wrap="square" rtlCol="0">
            <a:spAutoFit/>
          </a:bodyPr>
          <a:lstStyle/>
          <a:p>
            <a:pPr algn="ctr"/>
            <a:r>
              <a:rPr lang="en-US" sz="1500" b="1" i="1" dirty="0">
                <a:solidFill>
                  <a:schemeClr val="bg1"/>
                </a:solidFill>
              </a:rPr>
              <a:t>INITIATIVE LAUNCH</a:t>
            </a:r>
          </a:p>
          <a:p>
            <a:pPr algn="ctr"/>
            <a:r>
              <a:rPr lang="en-US" b="1" i="1" dirty="0">
                <a:solidFill>
                  <a:schemeClr val="bg1"/>
                </a:solidFill>
              </a:rPr>
              <a:t>21</a:t>
            </a:r>
            <a:r>
              <a:rPr lang="en-US" b="1" i="1" baseline="30000" dirty="0">
                <a:solidFill>
                  <a:schemeClr val="bg1"/>
                </a:solidFill>
              </a:rPr>
              <a:t>st </a:t>
            </a:r>
            <a:r>
              <a:rPr lang="en-US" b="1" i="1" dirty="0">
                <a:solidFill>
                  <a:schemeClr val="bg1"/>
                </a:solidFill>
              </a:rPr>
              <a:t>November 2019</a:t>
            </a:r>
          </a:p>
          <a:p>
            <a:pPr algn="ctr"/>
            <a:r>
              <a:rPr lang="en-US" sz="1500" b="1" dirty="0">
                <a:solidFill>
                  <a:schemeClr val="bg1"/>
                </a:solidFill>
              </a:rPr>
              <a:t>The AfCFTA-anchored Pharma Pilot Initiative was conceptualized by ECA and  launched in 10 selected African Countries</a:t>
            </a:r>
          </a:p>
        </p:txBody>
      </p:sp>
      <p:sp>
        <p:nvSpPr>
          <p:cNvPr id="10" name="TextBox 9">
            <a:extLst>
              <a:ext uri="{FF2B5EF4-FFF2-40B4-BE49-F238E27FC236}">
                <a16:creationId xmlns:a16="http://schemas.microsoft.com/office/drawing/2014/main" id="{C448E3C2-246B-59B5-D60F-286EE17A39F6}"/>
              </a:ext>
            </a:extLst>
          </p:cNvPr>
          <p:cNvSpPr txBox="1"/>
          <p:nvPr/>
        </p:nvSpPr>
        <p:spPr>
          <a:xfrm>
            <a:off x="0" y="47522"/>
            <a:ext cx="12192000" cy="553998"/>
          </a:xfrm>
          <a:prstGeom prst="rect">
            <a:avLst/>
          </a:prstGeom>
          <a:solidFill>
            <a:schemeClr val="accent1">
              <a:lumMod val="75000"/>
            </a:schemeClr>
          </a:solidFill>
        </p:spPr>
        <p:txBody>
          <a:bodyPr wrap="square" rtlCol="0">
            <a:spAutoFit/>
          </a:bodyPr>
          <a:lstStyle/>
          <a:p>
            <a:pPr algn="ctr"/>
            <a:r>
              <a:rPr lang="en-US" sz="3000" b="1" dirty="0">
                <a:solidFill>
                  <a:schemeClr val="bg1"/>
                </a:solidFill>
                <a:latin typeface="Century Gothic" panose="020B0502020202020204" pitchFamily="34" charset="0"/>
              </a:rPr>
              <a:t>HOW IT ALL STARTED: AfCFTA-anchored Pharma Initiative Journey</a:t>
            </a:r>
          </a:p>
        </p:txBody>
      </p:sp>
      <p:pic>
        <p:nvPicPr>
          <p:cNvPr id="14" name="Graphic 13" descr="Rocket with solid fill">
            <a:extLst>
              <a:ext uri="{FF2B5EF4-FFF2-40B4-BE49-F238E27FC236}">
                <a16:creationId xmlns:a16="http://schemas.microsoft.com/office/drawing/2014/main" id="{9F6D2402-C11C-B69E-C1CE-DC32AE7A2B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108" y="2950760"/>
            <a:ext cx="623520" cy="623520"/>
          </a:xfrm>
          <a:prstGeom prst="rect">
            <a:avLst/>
          </a:prstGeom>
        </p:spPr>
      </p:pic>
      <p:cxnSp>
        <p:nvCxnSpPr>
          <p:cNvPr id="16" name="Straight Connector 15">
            <a:extLst>
              <a:ext uri="{FF2B5EF4-FFF2-40B4-BE49-F238E27FC236}">
                <a16:creationId xmlns:a16="http://schemas.microsoft.com/office/drawing/2014/main" id="{AC38A64C-F155-D7BB-9860-637DA2DF9ABA}"/>
              </a:ext>
            </a:extLst>
          </p:cNvPr>
          <p:cNvCxnSpPr>
            <a:cxnSpLocks/>
          </p:cNvCxnSpPr>
          <p:nvPr/>
        </p:nvCxnSpPr>
        <p:spPr>
          <a:xfrm>
            <a:off x="759614" y="3433958"/>
            <a:ext cx="0" cy="154217"/>
          </a:xfrm>
          <a:prstGeom prst="line">
            <a:avLst/>
          </a:prstGeom>
          <a:ln w="38100">
            <a:solidFill>
              <a:srgbClr val="C00000"/>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D099380-3CE2-70C6-F17B-A194EC00B142}"/>
              </a:ext>
            </a:extLst>
          </p:cNvPr>
          <p:cNvSpPr txBox="1"/>
          <p:nvPr/>
        </p:nvSpPr>
        <p:spPr>
          <a:xfrm>
            <a:off x="184258" y="3660328"/>
            <a:ext cx="1950686" cy="646331"/>
          </a:xfrm>
          <a:prstGeom prst="rect">
            <a:avLst/>
          </a:prstGeom>
          <a:noFill/>
        </p:spPr>
        <p:txBody>
          <a:bodyPr wrap="square" rtlCol="0">
            <a:spAutoFit/>
          </a:bodyPr>
          <a:lstStyle/>
          <a:p>
            <a:pPr algn="ctr"/>
            <a:r>
              <a:rPr lang="en-US" sz="1200" b="1" dirty="0"/>
              <a:t>UNECA’s  Review Pharma Report was a catalyst</a:t>
            </a:r>
          </a:p>
          <a:p>
            <a:pPr algn="ctr"/>
            <a:r>
              <a:rPr lang="en-US" sz="1200" b="1" dirty="0"/>
              <a:t> 2018</a:t>
            </a:r>
          </a:p>
        </p:txBody>
      </p:sp>
      <p:pic>
        <p:nvPicPr>
          <p:cNvPr id="2" name="Picture 1">
            <a:extLst>
              <a:ext uri="{FF2B5EF4-FFF2-40B4-BE49-F238E27FC236}">
                <a16:creationId xmlns:a16="http://schemas.microsoft.com/office/drawing/2014/main" id="{EE817DE3-07EF-CC65-1F5E-D024DB3F7525}"/>
              </a:ext>
            </a:extLst>
          </p:cNvPr>
          <p:cNvPicPr>
            <a:picLocks noChangeAspect="1"/>
          </p:cNvPicPr>
          <p:nvPr/>
        </p:nvPicPr>
        <p:blipFill>
          <a:blip r:embed="rId4"/>
          <a:stretch>
            <a:fillRect/>
          </a:stretch>
        </p:blipFill>
        <p:spPr>
          <a:xfrm>
            <a:off x="243398" y="948374"/>
            <a:ext cx="1629481" cy="2190899"/>
          </a:xfrm>
          <a:prstGeom prst="rect">
            <a:avLst/>
          </a:prstGeom>
          <a:ln>
            <a:solidFill>
              <a:schemeClr val="tx1"/>
            </a:solidFill>
          </a:ln>
        </p:spPr>
      </p:pic>
      <p:cxnSp>
        <p:nvCxnSpPr>
          <p:cNvPr id="21" name="Straight Connector 20">
            <a:extLst>
              <a:ext uri="{FF2B5EF4-FFF2-40B4-BE49-F238E27FC236}">
                <a16:creationId xmlns:a16="http://schemas.microsoft.com/office/drawing/2014/main" id="{C8D20EA8-8EDA-5AA9-5DF4-8F67CD0DC1C9}"/>
              </a:ext>
            </a:extLst>
          </p:cNvPr>
          <p:cNvCxnSpPr>
            <a:cxnSpLocks/>
          </p:cNvCxnSpPr>
          <p:nvPr/>
        </p:nvCxnSpPr>
        <p:spPr>
          <a:xfrm>
            <a:off x="2887538" y="3489893"/>
            <a:ext cx="0" cy="154217"/>
          </a:xfrm>
          <a:prstGeom prst="line">
            <a:avLst/>
          </a:prstGeom>
          <a:ln w="38100">
            <a:solidFill>
              <a:srgbClr val="C00000"/>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22" name="TextBox 21">
            <a:extLst>
              <a:ext uri="{FF2B5EF4-FFF2-40B4-BE49-F238E27FC236}">
                <a16:creationId xmlns:a16="http://schemas.microsoft.com/office/drawing/2014/main" id="{7BBC5A87-5FAB-507C-18DA-630BE85A9D29}"/>
              </a:ext>
            </a:extLst>
          </p:cNvPr>
          <p:cNvSpPr txBox="1"/>
          <p:nvPr/>
        </p:nvSpPr>
        <p:spPr>
          <a:xfrm>
            <a:off x="1994967" y="2362256"/>
            <a:ext cx="1755337" cy="1200329"/>
          </a:xfrm>
          <a:prstGeom prst="rect">
            <a:avLst/>
          </a:prstGeom>
          <a:noFill/>
        </p:spPr>
        <p:txBody>
          <a:bodyPr wrap="square" rtlCol="0">
            <a:spAutoFit/>
          </a:bodyPr>
          <a:lstStyle/>
          <a:p>
            <a:pPr algn="ctr"/>
            <a:r>
              <a:rPr lang="en-US" sz="1200" b="1" dirty="0"/>
              <a:t>Africa’s Business Forum</a:t>
            </a:r>
          </a:p>
          <a:p>
            <a:pPr algn="ctr"/>
            <a:r>
              <a:rPr lang="en-US" sz="1200" b="1" dirty="0"/>
              <a:t>(Margins AU Summit) linked Healthcare and Economic Growth in Africa Report </a:t>
            </a:r>
          </a:p>
          <a:p>
            <a:pPr algn="ctr"/>
            <a:r>
              <a:rPr lang="en-US" sz="1200" b="1" dirty="0"/>
              <a:t> 12 Feb 2019</a:t>
            </a:r>
          </a:p>
        </p:txBody>
      </p:sp>
      <p:pic>
        <p:nvPicPr>
          <p:cNvPr id="2050" name="Picture 2" descr="Healthcare and Economic Growth in Africa">
            <a:extLst>
              <a:ext uri="{FF2B5EF4-FFF2-40B4-BE49-F238E27FC236}">
                <a16:creationId xmlns:a16="http://schemas.microsoft.com/office/drawing/2014/main" id="{385372C9-FC67-6D2C-BAD6-840A7B8F5E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4945" y="3806279"/>
            <a:ext cx="1556699" cy="22153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ABCHealth">
            <a:extLst>
              <a:ext uri="{FF2B5EF4-FFF2-40B4-BE49-F238E27FC236}">
                <a16:creationId xmlns:a16="http://schemas.microsoft.com/office/drawing/2014/main" id="{E3F3FA32-BD89-86E9-A814-47296EE27B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5022" y="1866336"/>
            <a:ext cx="1932607" cy="557213"/>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747D610-9C9E-8C13-CC8D-FF0054087D0C}"/>
              </a:ext>
            </a:extLst>
          </p:cNvPr>
          <p:cNvPicPr>
            <a:picLocks noChangeAspect="1"/>
          </p:cNvPicPr>
          <p:nvPr/>
        </p:nvPicPr>
        <p:blipFill>
          <a:blip r:embed="rId7"/>
          <a:stretch>
            <a:fillRect/>
          </a:stretch>
        </p:blipFill>
        <p:spPr>
          <a:xfrm>
            <a:off x="4105942" y="2491622"/>
            <a:ext cx="1932607" cy="947949"/>
          </a:xfrm>
          <a:prstGeom prst="rect">
            <a:avLst/>
          </a:prstGeom>
        </p:spPr>
      </p:pic>
      <p:cxnSp>
        <p:nvCxnSpPr>
          <p:cNvPr id="12" name="Straight Arrow Connector 11">
            <a:extLst>
              <a:ext uri="{FF2B5EF4-FFF2-40B4-BE49-F238E27FC236}">
                <a16:creationId xmlns:a16="http://schemas.microsoft.com/office/drawing/2014/main" id="{B3224EC5-9433-6732-6F0C-0108BD55E0E5}"/>
              </a:ext>
            </a:extLst>
          </p:cNvPr>
          <p:cNvCxnSpPr>
            <a:cxnSpLocks/>
          </p:cNvCxnSpPr>
          <p:nvPr/>
        </p:nvCxnSpPr>
        <p:spPr>
          <a:xfrm flipV="1">
            <a:off x="3147134" y="3460756"/>
            <a:ext cx="346057" cy="366707"/>
          </a:xfrm>
          <a:prstGeom prst="straightConnector1">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59549D9-DF8E-E889-3F5B-25823678BC67}"/>
              </a:ext>
            </a:extLst>
          </p:cNvPr>
          <p:cNvCxnSpPr>
            <a:cxnSpLocks/>
          </p:cNvCxnSpPr>
          <p:nvPr/>
        </p:nvCxnSpPr>
        <p:spPr>
          <a:xfrm>
            <a:off x="7448380" y="3463000"/>
            <a:ext cx="0" cy="154217"/>
          </a:xfrm>
          <a:prstGeom prst="line">
            <a:avLst/>
          </a:prstGeom>
          <a:ln w="38100">
            <a:solidFill>
              <a:srgbClr val="C00000"/>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26" name="TextBox 25">
            <a:extLst>
              <a:ext uri="{FF2B5EF4-FFF2-40B4-BE49-F238E27FC236}">
                <a16:creationId xmlns:a16="http://schemas.microsoft.com/office/drawing/2014/main" id="{F91CF04B-1650-5673-52CC-01DD9FE531C6}"/>
              </a:ext>
            </a:extLst>
          </p:cNvPr>
          <p:cNvSpPr txBox="1"/>
          <p:nvPr/>
        </p:nvSpPr>
        <p:spPr>
          <a:xfrm>
            <a:off x="6505813" y="1718334"/>
            <a:ext cx="1755336" cy="1754326"/>
          </a:xfrm>
          <a:prstGeom prst="rect">
            <a:avLst/>
          </a:prstGeom>
          <a:noFill/>
        </p:spPr>
        <p:txBody>
          <a:bodyPr wrap="square" rtlCol="0">
            <a:spAutoFit/>
          </a:bodyPr>
          <a:lstStyle/>
          <a:p>
            <a:pPr algn="ctr"/>
            <a:r>
              <a:rPr lang="en-US" sz="1200" b="1" dirty="0"/>
              <a:t>AfCFTA Regional Forum for the Horn of African -Focus on pharma was the foundation for the conceptualization and commissioning of the AfCFTA- Pharma Initiative</a:t>
            </a:r>
          </a:p>
          <a:p>
            <a:pPr algn="ctr"/>
            <a:r>
              <a:rPr lang="en-US" sz="1200" b="1" dirty="0"/>
              <a:t> 27-28 June  2019</a:t>
            </a:r>
          </a:p>
        </p:txBody>
      </p:sp>
      <p:sp>
        <p:nvSpPr>
          <p:cNvPr id="27" name="Arrow: Chevron 26">
            <a:extLst>
              <a:ext uri="{FF2B5EF4-FFF2-40B4-BE49-F238E27FC236}">
                <a16:creationId xmlns:a16="http://schemas.microsoft.com/office/drawing/2014/main" id="{70A2F4F6-DA05-A8AC-F018-F07BF27375E3}"/>
              </a:ext>
            </a:extLst>
          </p:cNvPr>
          <p:cNvSpPr/>
          <p:nvPr/>
        </p:nvSpPr>
        <p:spPr>
          <a:xfrm>
            <a:off x="8314658" y="3341120"/>
            <a:ext cx="234244" cy="423624"/>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3" name="TextBox 22">
            <a:extLst>
              <a:ext uri="{FF2B5EF4-FFF2-40B4-BE49-F238E27FC236}">
                <a16:creationId xmlns:a16="http://schemas.microsoft.com/office/drawing/2014/main" id="{E0DDF9F5-7FCF-BFDF-E21E-214187D630C9}"/>
              </a:ext>
            </a:extLst>
          </p:cNvPr>
          <p:cNvSpPr txBox="1"/>
          <p:nvPr/>
        </p:nvSpPr>
        <p:spPr>
          <a:xfrm>
            <a:off x="4165641" y="3677154"/>
            <a:ext cx="1755337" cy="1200329"/>
          </a:xfrm>
          <a:prstGeom prst="rect">
            <a:avLst/>
          </a:prstGeom>
          <a:noFill/>
        </p:spPr>
        <p:txBody>
          <a:bodyPr wrap="square" rtlCol="0">
            <a:spAutoFit/>
          </a:bodyPr>
          <a:lstStyle/>
          <a:p>
            <a:pPr algn="ctr"/>
            <a:r>
              <a:rPr lang="en-US" sz="1200" b="1" dirty="0"/>
              <a:t>ABC Health Launch: Private Sector Engagement in Health for Africa’s sustainability</a:t>
            </a:r>
          </a:p>
          <a:p>
            <a:pPr algn="ctr"/>
            <a:endParaRPr lang="en-US" sz="1200" b="1" dirty="0"/>
          </a:p>
          <a:p>
            <a:pPr algn="ctr"/>
            <a:r>
              <a:rPr lang="en-US" sz="1200" b="1" dirty="0"/>
              <a:t> 12 Feb 2019</a:t>
            </a:r>
          </a:p>
        </p:txBody>
      </p:sp>
      <p:sp>
        <p:nvSpPr>
          <p:cNvPr id="28" name="Arrow: Chevron 27">
            <a:extLst>
              <a:ext uri="{FF2B5EF4-FFF2-40B4-BE49-F238E27FC236}">
                <a16:creationId xmlns:a16="http://schemas.microsoft.com/office/drawing/2014/main" id="{0F3580C5-D272-90F6-C006-71395B11B9E7}"/>
              </a:ext>
            </a:extLst>
          </p:cNvPr>
          <p:cNvSpPr/>
          <p:nvPr/>
        </p:nvSpPr>
        <p:spPr>
          <a:xfrm>
            <a:off x="8543119" y="3341120"/>
            <a:ext cx="234244" cy="423624"/>
          </a:xfrm>
          <a:prstGeom prst="chevron">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6" name="Graphic 5" descr="Meeting with solid fill">
            <a:extLst>
              <a:ext uri="{FF2B5EF4-FFF2-40B4-BE49-F238E27FC236}">
                <a16:creationId xmlns:a16="http://schemas.microsoft.com/office/drawing/2014/main" id="{C689358F-739D-3220-6F67-C866127915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78131" y="3834962"/>
            <a:ext cx="685800" cy="685800"/>
          </a:xfrm>
          <a:prstGeom prst="rect">
            <a:avLst/>
          </a:prstGeom>
        </p:spPr>
      </p:pic>
      <p:pic>
        <p:nvPicPr>
          <p:cNvPr id="29" name="Graphic 28" descr="Rocket with solid fill">
            <a:extLst>
              <a:ext uri="{FF2B5EF4-FFF2-40B4-BE49-F238E27FC236}">
                <a16:creationId xmlns:a16="http://schemas.microsoft.com/office/drawing/2014/main" id="{4101FA27-FB20-0BFC-E086-A882D9D287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0019" y="1339336"/>
            <a:ext cx="623520" cy="623520"/>
          </a:xfrm>
          <a:prstGeom prst="rect">
            <a:avLst/>
          </a:prstGeom>
        </p:spPr>
      </p:pic>
      <p:pic>
        <p:nvPicPr>
          <p:cNvPr id="1026" name="Picture 2" descr="Image preview">
            <a:extLst>
              <a:ext uri="{FF2B5EF4-FFF2-40B4-BE49-F238E27FC236}">
                <a16:creationId xmlns:a16="http://schemas.microsoft.com/office/drawing/2014/main" id="{37CE9776-35FC-2746-8B1B-5E4E2058F74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49095" y="2599944"/>
            <a:ext cx="3244609" cy="2063456"/>
          </a:xfrm>
          <a:prstGeom prst="rect">
            <a:avLst/>
          </a:prstGeom>
          <a:noFill/>
          <a:extLst>
            <a:ext uri="{909E8E84-426E-40DD-AFC4-6F175D3DCCD1}">
              <a14:hiddenFill xmlns:a14="http://schemas.microsoft.com/office/drawing/2010/main">
                <a:solidFill>
                  <a:srgbClr val="FFFFFF"/>
                </a:solidFill>
              </a14:hiddenFill>
            </a:ext>
          </a:extLst>
        </p:spPr>
      </p:pic>
      <p:sp>
        <p:nvSpPr>
          <p:cNvPr id="31" name="Arrow: Chevron 30">
            <a:extLst>
              <a:ext uri="{FF2B5EF4-FFF2-40B4-BE49-F238E27FC236}">
                <a16:creationId xmlns:a16="http://schemas.microsoft.com/office/drawing/2014/main" id="{8F311E68-E222-58F1-6C56-7E9026A76313}"/>
              </a:ext>
            </a:extLst>
          </p:cNvPr>
          <p:cNvSpPr/>
          <p:nvPr/>
        </p:nvSpPr>
        <p:spPr>
          <a:xfrm rot="5400000">
            <a:off x="10354276" y="2050253"/>
            <a:ext cx="234244" cy="423624"/>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2" name="Arrow: Chevron 31">
            <a:extLst>
              <a:ext uri="{FF2B5EF4-FFF2-40B4-BE49-F238E27FC236}">
                <a16:creationId xmlns:a16="http://schemas.microsoft.com/office/drawing/2014/main" id="{E0515B8E-C8FB-E424-0AC1-0A41E8BCFC55}"/>
              </a:ext>
            </a:extLst>
          </p:cNvPr>
          <p:cNvSpPr/>
          <p:nvPr/>
        </p:nvSpPr>
        <p:spPr>
          <a:xfrm rot="5400000">
            <a:off x="10371629" y="2241252"/>
            <a:ext cx="234243" cy="423624"/>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5" name="Picture 4">
            <a:extLst>
              <a:ext uri="{FF2B5EF4-FFF2-40B4-BE49-F238E27FC236}">
                <a16:creationId xmlns:a16="http://schemas.microsoft.com/office/drawing/2014/main" id="{4B241F8F-80C1-4581-B822-B19AD3D6862E}"/>
              </a:ext>
            </a:extLst>
          </p:cNvPr>
          <p:cNvPicPr>
            <a:picLocks noChangeAspect="1"/>
          </p:cNvPicPr>
          <p:nvPr/>
        </p:nvPicPr>
        <p:blipFill>
          <a:blip r:embed="rId11"/>
          <a:stretch>
            <a:fillRect/>
          </a:stretch>
        </p:blipFill>
        <p:spPr>
          <a:xfrm>
            <a:off x="1463" y="6434376"/>
            <a:ext cx="12147988" cy="423624"/>
          </a:xfrm>
          <a:prstGeom prst="rect">
            <a:avLst/>
          </a:prstGeom>
        </p:spPr>
      </p:pic>
      <p:pic>
        <p:nvPicPr>
          <p:cNvPr id="30" name="Picture 29">
            <a:extLst>
              <a:ext uri="{FF2B5EF4-FFF2-40B4-BE49-F238E27FC236}">
                <a16:creationId xmlns:a16="http://schemas.microsoft.com/office/drawing/2014/main" id="{76F8794C-C2A3-406E-99E5-6ED2BC62C61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75388" y="4854398"/>
            <a:ext cx="2592659" cy="1479944"/>
          </a:xfrm>
          <a:prstGeom prst="rect">
            <a:avLst/>
          </a:prstGeom>
          <a:noFill/>
        </p:spPr>
      </p:pic>
    </p:spTree>
    <p:extLst>
      <p:ext uri="{BB962C8B-B14F-4D97-AF65-F5344CB8AC3E}">
        <p14:creationId xmlns:p14="http://schemas.microsoft.com/office/powerpoint/2010/main" val="238880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85073FB-01BE-4819-9304-676F6F94A1AD}"/>
              </a:ext>
            </a:extLst>
          </p:cNvPr>
          <p:cNvSpPr/>
          <p:nvPr/>
        </p:nvSpPr>
        <p:spPr>
          <a:xfrm>
            <a:off x="1759858" y="3328166"/>
            <a:ext cx="8567486" cy="30823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ângulo arredondado 8">
            <a:extLst>
              <a:ext uri="{FF2B5EF4-FFF2-40B4-BE49-F238E27FC236}">
                <a16:creationId xmlns:a16="http://schemas.microsoft.com/office/drawing/2014/main" id="{7077EECA-84C8-4BEC-84D1-391FF65C217C}"/>
              </a:ext>
            </a:extLst>
          </p:cNvPr>
          <p:cNvSpPr/>
          <p:nvPr/>
        </p:nvSpPr>
        <p:spPr>
          <a:xfrm>
            <a:off x="1595429" y="-4468"/>
            <a:ext cx="9001143" cy="122586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marL="357188"/>
            <a:r>
              <a:rPr lang="en-US" sz="2800" b="1" dirty="0">
                <a:latin typeface="Century Gothic" panose="020B0502020202020204" pitchFamily="34" charset="0"/>
              </a:rPr>
              <a:t>IDEAS to ACTION – “AfCFTA-anchored Pharma Initiative, the Game Changer</a:t>
            </a:r>
            <a:r>
              <a:rPr lang="en-US" sz="3200" b="1" dirty="0">
                <a:latin typeface="Century Gothic" panose="020B0502020202020204" pitchFamily="34" charset="0"/>
              </a:rPr>
              <a:t>”</a:t>
            </a:r>
            <a:endParaRPr lang="en-GB" sz="3200" b="1" dirty="0">
              <a:latin typeface="Century Gothic" panose="020B0502020202020204" pitchFamily="34" charset="0"/>
            </a:endParaRPr>
          </a:p>
        </p:txBody>
      </p:sp>
      <p:sp>
        <p:nvSpPr>
          <p:cNvPr id="12" name="Callout: Right Arrow 11">
            <a:extLst>
              <a:ext uri="{FF2B5EF4-FFF2-40B4-BE49-F238E27FC236}">
                <a16:creationId xmlns:a16="http://schemas.microsoft.com/office/drawing/2014/main" id="{7FC07F75-E14B-4070-B8C9-4B4A3A7190A7}"/>
              </a:ext>
            </a:extLst>
          </p:cNvPr>
          <p:cNvSpPr/>
          <p:nvPr/>
        </p:nvSpPr>
        <p:spPr>
          <a:xfrm>
            <a:off x="2764399" y="3030673"/>
            <a:ext cx="566349" cy="2791807"/>
          </a:xfrm>
          <a:prstGeom prst="rightArrowCallo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err="1">
                <a:solidFill>
                  <a:schemeClr val="bg1"/>
                </a:solidFill>
              </a:rPr>
              <a:t>AfCFTA</a:t>
            </a:r>
            <a:endParaRPr lang="en-US" sz="3200" dirty="0">
              <a:solidFill>
                <a:schemeClr val="bg1"/>
              </a:solidFill>
            </a:endParaRPr>
          </a:p>
        </p:txBody>
      </p:sp>
      <p:sp>
        <p:nvSpPr>
          <p:cNvPr id="15" name="Callout: Left Arrow 14">
            <a:extLst>
              <a:ext uri="{FF2B5EF4-FFF2-40B4-BE49-F238E27FC236}">
                <a16:creationId xmlns:a16="http://schemas.microsoft.com/office/drawing/2014/main" id="{F3D63AE9-85E2-4442-8492-5CB0DFE5D30A}"/>
              </a:ext>
            </a:extLst>
          </p:cNvPr>
          <p:cNvSpPr/>
          <p:nvPr/>
        </p:nvSpPr>
        <p:spPr>
          <a:xfrm>
            <a:off x="8818452" y="3492178"/>
            <a:ext cx="569626" cy="252911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PMPA &amp; AMA</a:t>
            </a:r>
          </a:p>
        </p:txBody>
      </p:sp>
      <p:sp>
        <p:nvSpPr>
          <p:cNvPr id="17" name="TextBox 16">
            <a:extLst>
              <a:ext uri="{FF2B5EF4-FFF2-40B4-BE49-F238E27FC236}">
                <a16:creationId xmlns:a16="http://schemas.microsoft.com/office/drawing/2014/main" id="{3434D263-CEDE-4D0F-AB3A-D2CD258AB1E0}"/>
              </a:ext>
            </a:extLst>
          </p:cNvPr>
          <p:cNvSpPr txBox="1"/>
          <p:nvPr/>
        </p:nvSpPr>
        <p:spPr>
          <a:xfrm>
            <a:off x="1651756" y="3030673"/>
            <a:ext cx="923330" cy="3062623"/>
          </a:xfrm>
          <a:prstGeom prst="rect">
            <a:avLst/>
          </a:prstGeom>
          <a:noFill/>
        </p:spPr>
        <p:txBody>
          <a:bodyPr vert="vert270" wrap="square" rtlCol="0" anchor="ctr">
            <a:spAutoFit/>
          </a:bodyPr>
          <a:lstStyle/>
          <a:p>
            <a:pPr algn="ctr"/>
            <a:r>
              <a:rPr lang="en-US" sz="2400" b="1" dirty="0">
                <a:solidFill>
                  <a:srgbClr val="7030A0"/>
                </a:solidFill>
              </a:rPr>
              <a:t>MARKET DEMAND  </a:t>
            </a:r>
          </a:p>
          <a:p>
            <a:pPr algn="ctr"/>
            <a:r>
              <a:rPr lang="en-US" sz="2400" b="1" dirty="0">
                <a:solidFill>
                  <a:srgbClr val="7030A0"/>
                </a:solidFill>
              </a:rPr>
              <a:t>Intervention </a:t>
            </a:r>
          </a:p>
        </p:txBody>
      </p:sp>
      <p:sp>
        <p:nvSpPr>
          <p:cNvPr id="25" name="TextBox 24">
            <a:extLst>
              <a:ext uri="{FF2B5EF4-FFF2-40B4-BE49-F238E27FC236}">
                <a16:creationId xmlns:a16="http://schemas.microsoft.com/office/drawing/2014/main" id="{5BAB7740-DF6E-48F2-8566-8C5418DAA94A}"/>
              </a:ext>
            </a:extLst>
          </p:cNvPr>
          <p:cNvSpPr txBox="1"/>
          <p:nvPr/>
        </p:nvSpPr>
        <p:spPr>
          <a:xfrm rot="10800000">
            <a:off x="9442129" y="2830618"/>
            <a:ext cx="923330" cy="3262677"/>
          </a:xfrm>
          <a:prstGeom prst="rect">
            <a:avLst/>
          </a:prstGeom>
          <a:noFill/>
        </p:spPr>
        <p:txBody>
          <a:bodyPr vert="vert270" wrap="square" rtlCol="0" anchor="ctr">
            <a:spAutoFit/>
          </a:bodyPr>
          <a:lstStyle/>
          <a:p>
            <a:pPr algn="ctr"/>
            <a:r>
              <a:rPr lang="en-US" sz="2400" b="1" dirty="0">
                <a:solidFill>
                  <a:schemeClr val="accent5">
                    <a:lumMod val="75000"/>
                  </a:schemeClr>
                </a:solidFill>
              </a:rPr>
              <a:t>MARKET SUPPLY Intervention </a:t>
            </a:r>
          </a:p>
        </p:txBody>
      </p:sp>
      <p:sp>
        <p:nvSpPr>
          <p:cNvPr id="27" name="TextBox 26">
            <a:extLst>
              <a:ext uri="{FF2B5EF4-FFF2-40B4-BE49-F238E27FC236}">
                <a16:creationId xmlns:a16="http://schemas.microsoft.com/office/drawing/2014/main" id="{305AB27B-1B34-445E-9EC9-C488BF87D4DA}"/>
              </a:ext>
            </a:extLst>
          </p:cNvPr>
          <p:cNvSpPr txBox="1"/>
          <p:nvPr/>
        </p:nvSpPr>
        <p:spPr>
          <a:xfrm rot="16200000">
            <a:off x="2765992" y="3755083"/>
            <a:ext cx="2954655" cy="1543015"/>
          </a:xfrm>
          <a:prstGeom prst="rect">
            <a:avLst/>
          </a:prstGeom>
          <a:noFill/>
        </p:spPr>
        <p:txBody>
          <a:bodyPr vert="vert" wrap="square" rtlCol="0">
            <a:spAutoFit/>
          </a:bodyPr>
          <a:lstStyle/>
          <a:p>
            <a:pPr algn="ctr"/>
            <a:r>
              <a:rPr lang="en-US" sz="2000" b="1" i="1" dirty="0">
                <a:solidFill>
                  <a:srgbClr val="7030A0"/>
                </a:solidFill>
              </a:rPr>
              <a:t>Pooled</a:t>
            </a:r>
          </a:p>
          <a:p>
            <a:pPr algn="ctr"/>
            <a:r>
              <a:rPr lang="en-US" sz="2000" b="1" i="1" dirty="0">
                <a:solidFill>
                  <a:srgbClr val="7030A0"/>
                </a:solidFill>
              </a:rPr>
              <a:t> market-</a:t>
            </a:r>
          </a:p>
          <a:p>
            <a:pPr algn="ctr"/>
            <a:r>
              <a:rPr lang="en-US" sz="2000" b="1" i="1" dirty="0">
                <a:solidFill>
                  <a:srgbClr val="7030A0"/>
                </a:solidFill>
              </a:rPr>
              <a:t> 55 countries</a:t>
            </a:r>
          </a:p>
          <a:p>
            <a:pPr algn="ctr"/>
            <a:endParaRPr lang="en-US" sz="2000" b="1" i="1" dirty="0">
              <a:solidFill>
                <a:srgbClr val="7030A0"/>
              </a:solidFill>
            </a:endParaRPr>
          </a:p>
          <a:p>
            <a:pPr algn="ctr"/>
            <a:r>
              <a:rPr lang="en-US" sz="2000" b="1" i="1" dirty="0">
                <a:solidFill>
                  <a:srgbClr val="7030A0"/>
                </a:solidFill>
              </a:rPr>
              <a:t>1.4Bil. People</a:t>
            </a:r>
          </a:p>
          <a:p>
            <a:pPr algn="ctr"/>
            <a:endParaRPr lang="en-US" sz="2000" b="1" i="1" dirty="0">
              <a:solidFill>
                <a:srgbClr val="7030A0"/>
              </a:solidFill>
            </a:endParaRPr>
          </a:p>
          <a:p>
            <a:pPr algn="ctr"/>
            <a:r>
              <a:rPr lang="en-US" sz="2000" b="1" i="1" dirty="0">
                <a:solidFill>
                  <a:srgbClr val="7030A0"/>
                </a:solidFill>
              </a:rPr>
              <a:t>Combined GDP  USD 3.4 Trillion</a:t>
            </a:r>
          </a:p>
        </p:txBody>
      </p:sp>
      <p:sp>
        <p:nvSpPr>
          <p:cNvPr id="28" name="TextBox 27">
            <a:extLst>
              <a:ext uri="{FF2B5EF4-FFF2-40B4-BE49-F238E27FC236}">
                <a16:creationId xmlns:a16="http://schemas.microsoft.com/office/drawing/2014/main" id="{DC2673C3-417B-4AFE-B00C-B325039145BA}"/>
              </a:ext>
            </a:extLst>
          </p:cNvPr>
          <p:cNvSpPr txBox="1"/>
          <p:nvPr/>
        </p:nvSpPr>
        <p:spPr>
          <a:xfrm rot="16200000">
            <a:off x="6468869" y="3831369"/>
            <a:ext cx="2954655" cy="1365310"/>
          </a:xfrm>
          <a:prstGeom prst="rect">
            <a:avLst/>
          </a:prstGeom>
          <a:noFill/>
        </p:spPr>
        <p:txBody>
          <a:bodyPr vert="vert" wrap="square" rtlCol="0">
            <a:spAutoFit/>
          </a:bodyPr>
          <a:lstStyle/>
          <a:p>
            <a:pPr algn="ctr"/>
            <a:r>
              <a:rPr lang="en-US" sz="2000" b="1" i="1" dirty="0">
                <a:solidFill>
                  <a:schemeClr val="accent5">
                    <a:lumMod val="75000"/>
                  </a:schemeClr>
                </a:solidFill>
              </a:rPr>
              <a:t>Localized Production</a:t>
            </a:r>
          </a:p>
          <a:p>
            <a:pPr algn="ctr"/>
            <a:endParaRPr lang="en-US" sz="2000" b="1" i="1" dirty="0">
              <a:solidFill>
                <a:schemeClr val="accent5">
                  <a:lumMod val="75000"/>
                </a:schemeClr>
              </a:solidFill>
            </a:endParaRPr>
          </a:p>
          <a:p>
            <a:pPr algn="ctr"/>
            <a:r>
              <a:rPr lang="en-US" sz="2000" b="1" i="1" dirty="0">
                <a:solidFill>
                  <a:schemeClr val="accent5">
                    <a:lumMod val="75000"/>
                  </a:schemeClr>
                </a:solidFill>
              </a:rPr>
              <a:t>Harmonized policies</a:t>
            </a:r>
          </a:p>
          <a:p>
            <a:pPr algn="ctr"/>
            <a:endParaRPr lang="en-US" sz="2000" b="1" i="1" dirty="0">
              <a:solidFill>
                <a:schemeClr val="accent5">
                  <a:lumMod val="75000"/>
                </a:schemeClr>
              </a:solidFill>
            </a:endParaRPr>
          </a:p>
          <a:p>
            <a:pPr algn="ctr"/>
            <a:r>
              <a:rPr lang="en-US" sz="2000" b="1" i="1" dirty="0">
                <a:solidFill>
                  <a:schemeClr val="accent5">
                    <a:lumMod val="75000"/>
                  </a:schemeClr>
                </a:solidFill>
              </a:rPr>
              <a:t>Quality</a:t>
            </a:r>
          </a:p>
          <a:p>
            <a:pPr algn="ctr"/>
            <a:endParaRPr lang="en-US" sz="2000" b="1" i="1" dirty="0">
              <a:solidFill>
                <a:schemeClr val="accent5">
                  <a:lumMod val="75000"/>
                </a:schemeClr>
              </a:solidFill>
            </a:endParaRPr>
          </a:p>
          <a:p>
            <a:pPr algn="ctr"/>
            <a:endParaRPr lang="en-US" sz="2000" b="1" i="1" dirty="0">
              <a:solidFill>
                <a:schemeClr val="accent5">
                  <a:lumMod val="75000"/>
                </a:schemeClr>
              </a:solidFill>
            </a:endParaRPr>
          </a:p>
        </p:txBody>
      </p:sp>
      <p:sp>
        <p:nvSpPr>
          <p:cNvPr id="6" name="Callout: Down Arrow 5">
            <a:extLst>
              <a:ext uri="{FF2B5EF4-FFF2-40B4-BE49-F238E27FC236}">
                <a16:creationId xmlns:a16="http://schemas.microsoft.com/office/drawing/2014/main" id="{452BBF09-D505-48F3-9422-D488D43B33AF}"/>
              </a:ext>
            </a:extLst>
          </p:cNvPr>
          <p:cNvSpPr/>
          <p:nvPr/>
        </p:nvSpPr>
        <p:spPr>
          <a:xfrm>
            <a:off x="1752058" y="1796423"/>
            <a:ext cx="8567486" cy="1214564"/>
          </a:xfrm>
          <a:prstGeom prst="downArrowCallout">
            <a:avLst>
              <a:gd name="adj1" fmla="val 26784"/>
              <a:gd name="adj2" fmla="val 25000"/>
              <a:gd name="adj3" fmla="val 25000"/>
              <a:gd name="adj4" fmla="val 6497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Private Sector; Partnerships; Cross-Country Data and Information; Enabling Policies, etc.</a:t>
            </a:r>
          </a:p>
        </p:txBody>
      </p:sp>
      <p:sp>
        <p:nvSpPr>
          <p:cNvPr id="9" name="Arrow: Down 8">
            <a:extLst>
              <a:ext uri="{FF2B5EF4-FFF2-40B4-BE49-F238E27FC236}">
                <a16:creationId xmlns:a16="http://schemas.microsoft.com/office/drawing/2014/main" id="{F5683E28-4A3D-4458-945D-91F03BDED253}"/>
              </a:ext>
            </a:extLst>
          </p:cNvPr>
          <p:cNvSpPr/>
          <p:nvPr/>
        </p:nvSpPr>
        <p:spPr>
          <a:xfrm>
            <a:off x="5850173" y="3140969"/>
            <a:ext cx="386856" cy="2824991"/>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979BEDC3-A74E-49FC-8B11-18AFA360CD53}"/>
              </a:ext>
            </a:extLst>
          </p:cNvPr>
          <p:cNvSpPr txBox="1"/>
          <p:nvPr/>
        </p:nvSpPr>
        <p:spPr>
          <a:xfrm flipH="1">
            <a:off x="5106954" y="3258000"/>
            <a:ext cx="2079201" cy="707886"/>
          </a:xfrm>
          <a:prstGeom prst="rect">
            <a:avLst/>
          </a:prstGeom>
          <a:noFill/>
        </p:spPr>
        <p:txBody>
          <a:bodyPr wrap="square" rtlCol="0">
            <a:spAutoFit/>
          </a:bodyPr>
          <a:lstStyle/>
          <a:p>
            <a:pPr algn="ctr"/>
            <a:r>
              <a:rPr lang="en-US" sz="2000" b="1" i="1" dirty="0"/>
              <a:t>Economies of scale</a:t>
            </a:r>
          </a:p>
        </p:txBody>
      </p:sp>
      <p:sp>
        <p:nvSpPr>
          <p:cNvPr id="37" name="TextBox 36">
            <a:extLst>
              <a:ext uri="{FF2B5EF4-FFF2-40B4-BE49-F238E27FC236}">
                <a16:creationId xmlns:a16="http://schemas.microsoft.com/office/drawing/2014/main" id="{7EC5872D-AF8F-439C-AF9E-26B8176B7B7B}"/>
              </a:ext>
            </a:extLst>
          </p:cNvPr>
          <p:cNvSpPr txBox="1"/>
          <p:nvPr/>
        </p:nvSpPr>
        <p:spPr>
          <a:xfrm flipH="1">
            <a:off x="5139917" y="4002892"/>
            <a:ext cx="1859925" cy="369332"/>
          </a:xfrm>
          <a:prstGeom prst="rect">
            <a:avLst/>
          </a:prstGeom>
          <a:noFill/>
        </p:spPr>
        <p:txBody>
          <a:bodyPr wrap="square" rtlCol="0">
            <a:spAutoFit/>
          </a:bodyPr>
          <a:lstStyle/>
          <a:p>
            <a:pPr algn="ctr"/>
            <a:r>
              <a:rPr lang="en-US" b="1" i="1" dirty="0"/>
              <a:t>Regionalization</a:t>
            </a:r>
          </a:p>
        </p:txBody>
      </p:sp>
      <p:sp>
        <p:nvSpPr>
          <p:cNvPr id="36" name="TextBox 35">
            <a:extLst>
              <a:ext uri="{FF2B5EF4-FFF2-40B4-BE49-F238E27FC236}">
                <a16:creationId xmlns:a16="http://schemas.microsoft.com/office/drawing/2014/main" id="{2E44F837-B308-412F-8870-29B6DDE99EC8}"/>
              </a:ext>
            </a:extLst>
          </p:cNvPr>
          <p:cNvSpPr txBox="1"/>
          <p:nvPr/>
        </p:nvSpPr>
        <p:spPr>
          <a:xfrm flipH="1">
            <a:off x="5375920" y="4669718"/>
            <a:ext cx="1568522" cy="369332"/>
          </a:xfrm>
          <a:prstGeom prst="rect">
            <a:avLst/>
          </a:prstGeom>
          <a:noFill/>
        </p:spPr>
        <p:txBody>
          <a:bodyPr wrap="square" rtlCol="0">
            <a:spAutoFit/>
          </a:bodyPr>
          <a:lstStyle/>
          <a:p>
            <a:pPr algn="ctr"/>
            <a:r>
              <a:rPr lang="en-US" b="1" i="1" dirty="0"/>
              <a:t>Sustainability</a:t>
            </a:r>
          </a:p>
        </p:txBody>
      </p:sp>
      <p:sp>
        <p:nvSpPr>
          <p:cNvPr id="35" name="TextBox 34">
            <a:extLst>
              <a:ext uri="{FF2B5EF4-FFF2-40B4-BE49-F238E27FC236}">
                <a16:creationId xmlns:a16="http://schemas.microsoft.com/office/drawing/2014/main" id="{5C62C4E5-EFB0-4834-ABD9-D26663F3DCC1}"/>
              </a:ext>
            </a:extLst>
          </p:cNvPr>
          <p:cNvSpPr txBox="1"/>
          <p:nvPr/>
        </p:nvSpPr>
        <p:spPr>
          <a:xfrm flipH="1">
            <a:off x="5139919" y="5200136"/>
            <a:ext cx="1932455" cy="369332"/>
          </a:xfrm>
          <a:prstGeom prst="rect">
            <a:avLst/>
          </a:prstGeom>
          <a:noFill/>
        </p:spPr>
        <p:txBody>
          <a:bodyPr wrap="square" rtlCol="0">
            <a:spAutoFit/>
          </a:bodyPr>
          <a:lstStyle/>
          <a:p>
            <a:pPr algn="ctr"/>
            <a:r>
              <a:rPr lang="en-US" b="1" i="1" dirty="0"/>
              <a:t>Fiscal Space</a:t>
            </a:r>
          </a:p>
        </p:txBody>
      </p:sp>
      <p:sp>
        <p:nvSpPr>
          <p:cNvPr id="18" name="TextBox 17">
            <a:extLst>
              <a:ext uri="{FF2B5EF4-FFF2-40B4-BE49-F238E27FC236}">
                <a16:creationId xmlns:a16="http://schemas.microsoft.com/office/drawing/2014/main" id="{A092EB3C-1DF4-40ED-88C0-639805DD2846}"/>
              </a:ext>
            </a:extLst>
          </p:cNvPr>
          <p:cNvSpPr txBox="1"/>
          <p:nvPr/>
        </p:nvSpPr>
        <p:spPr>
          <a:xfrm>
            <a:off x="1847529" y="1275137"/>
            <a:ext cx="8472015" cy="461665"/>
          </a:xfrm>
          <a:prstGeom prst="rect">
            <a:avLst/>
          </a:prstGeom>
          <a:noFill/>
        </p:spPr>
        <p:txBody>
          <a:bodyPr wrap="square" rtlCol="0">
            <a:spAutoFit/>
          </a:bodyPr>
          <a:lstStyle/>
          <a:p>
            <a:pPr algn="ctr"/>
            <a:r>
              <a:rPr lang="en-US" sz="2400" b="1" i="1" dirty="0">
                <a:solidFill>
                  <a:srgbClr val="C00000"/>
                </a:solidFill>
              </a:rPr>
              <a:t> Address Both Demand And Supply Side Constraints</a:t>
            </a:r>
          </a:p>
        </p:txBody>
      </p:sp>
    </p:spTree>
    <p:extLst>
      <p:ext uri="{BB962C8B-B14F-4D97-AF65-F5344CB8AC3E}">
        <p14:creationId xmlns:p14="http://schemas.microsoft.com/office/powerpoint/2010/main" val="3794568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9F2C793E-DAE6-E9C9-0F7D-7393ECEEFD14}"/>
              </a:ext>
            </a:extLst>
          </p:cNvPr>
          <p:cNvSpPr txBox="1"/>
          <p:nvPr/>
        </p:nvSpPr>
        <p:spPr>
          <a:xfrm>
            <a:off x="7958655" y="1380257"/>
            <a:ext cx="3906365" cy="461665"/>
          </a:xfrm>
          <a:prstGeom prst="rect">
            <a:avLst/>
          </a:prstGeom>
          <a:noFill/>
        </p:spPr>
        <p:txBody>
          <a:bodyPr wrap="square" rtlCol="0">
            <a:spAutoFit/>
          </a:bodyPr>
          <a:lstStyle/>
          <a:p>
            <a:pPr algn="ctr"/>
            <a:r>
              <a:rPr lang="en-US" sz="2400" b="1" i="1" dirty="0">
                <a:solidFill>
                  <a:schemeClr val="bg1">
                    <a:lumMod val="50000"/>
                  </a:schemeClr>
                </a:solidFill>
              </a:rPr>
              <a:t>Partners</a:t>
            </a:r>
          </a:p>
        </p:txBody>
      </p:sp>
      <p:pic>
        <p:nvPicPr>
          <p:cNvPr id="28" name="Picture 12" descr="Logo, company name&#10;&#10;Description automatically generated">
            <a:extLst>
              <a:ext uri="{FF2B5EF4-FFF2-40B4-BE49-F238E27FC236}">
                <a16:creationId xmlns:a16="http://schemas.microsoft.com/office/drawing/2014/main" id="{080A5954-A5F8-565C-FFE7-6E64599D62D5}"/>
              </a:ext>
            </a:extLst>
          </p:cNvPr>
          <p:cNvPicPr/>
          <p:nvPr/>
        </p:nvPicPr>
        <p:blipFill rotWithShape="1">
          <a:blip r:embed="rId2"/>
          <a:srcRect l="24655" r="25346"/>
          <a:stretch/>
        </p:blipFill>
        <p:spPr>
          <a:xfrm>
            <a:off x="7482638" y="2937343"/>
            <a:ext cx="204906" cy="82272"/>
          </a:xfrm>
          <a:prstGeom prst="rect">
            <a:avLst/>
          </a:prstGeom>
        </p:spPr>
      </p:pic>
      <p:sp>
        <p:nvSpPr>
          <p:cNvPr id="15" name="TextBox 14">
            <a:extLst>
              <a:ext uri="{FF2B5EF4-FFF2-40B4-BE49-F238E27FC236}">
                <a16:creationId xmlns:a16="http://schemas.microsoft.com/office/drawing/2014/main" id="{C32E41B2-CA05-FF78-92BD-3CEEEED4F87A}"/>
              </a:ext>
            </a:extLst>
          </p:cNvPr>
          <p:cNvSpPr txBox="1"/>
          <p:nvPr/>
        </p:nvSpPr>
        <p:spPr>
          <a:xfrm>
            <a:off x="0" y="1414885"/>
            <a:ext cx="4233347" cy="461665"/>
          </a:xfrm>
          <a:prstGeom prst="rect">
            <a:avLst/>
          </a:prstGeom>
          <a:noFill/>
        </p:spPr>
        <p:txBody>
          <a:bodyPr wrap="square" rtlCol="0">
            <a:spAutoFit/>
          </a:bodyPr>
          <a:lstStyle/>
          <a:p>
            <a:pPr algn="ctr"/>
            <a:r>
              <a:rPr lang="en-US" sz="2400" b="1" i="1" dirty="0">
                <a:solidFill>
                  <a:schemeClr val="bg1">
                    <a:lumMod val="50000"/>
                  </a:schemeClr>
                </a:solidFill>
              </a:rPr>
              <a:t>THREE PILLAR INTERVENTIONS</a:t>
            </a:r>
          </a:p>
        </p:txBody>
      </p:sp>
      <p:pic>
        <p:nvPicPr>
          <p:cNvPr id="16" name="Picture 15" descr="Logo&#10;&#10;Description automatically generated">
            <a:extLst>
              <a:ext uri="{FF2B5EF4-FFF2-40B4-BE49-F238E27FC236}">
                <a16:creationId xmlns:a16="http://schemas.microsoft.com/office/drawing/2014/main" id="{F22E4706-CA84-DB41-9E77-4D99EA6EF026}"/>
              </a:ext>
            </a:extLst>
          </p:cNvPr>
          <p:cNvPicPr/>
          <p:nvPr/>
        </p:nvPicPr>
        <p:blipFill rotWithShape="1">
          <a:blip r:embed="rId3"/>
          <a:srcRect r="1" b="36799"/>
          <a:stretch/>
        </p:blipFill>
        <p:spPr>
          <a:xfrm>
            <a:off x="7701858" y="1791494"/>
            <a:ext cx="1645423" cy="897419"/>
          </a:xfrm>
          <a:prstGeom prst="rect">
            <a:avLst/>
          </a:prstGeom>
        </p:spPr>
      </p:pic>
      <p:pic>
        <p:nvPicPr>
          <p:cNvPr id="17" name="Picture 23">
            <a:extLst>
              <a:ext uri="{FF2B5EF4-FFF2-40B4-BE49-F238E27FC236}">
                <a16:creationId xmlns:a16="http://schemas.microsoft.com/office/drawing/2014/main" id="{69CA1EAE-C729-2693-BB54-7CD767E92FDE}"/>
              </a:ext>
            </a:extLst>
          </p:cNvPr>
          <p:cNvPicPr/>
          <p:nvPr/>
        </p:nvPicPr>
        <p:blipFill>
          <a:blip r:embed="rId4"/>
          <a:stretch/>
        </p:blipFill>
        <p:spPr>
          <a:xfrm>
            <a:off x="6420993" y="3511318"/>
            <a:ext cx="1811479" cy="452831"/>
          </a:xfrm>
          <a:prstGeom prst="rect">
            <a:avLst/>
          </a:prstGeom>
          <a:ln>
            <a:noFill/>
          </a:ln>
        </p:spPr>
      </p:pic>
      <p:sp>
        <p:nvSpPr>
          <p:cNvPr id="18" name="TextBox 17">
            <a:extLst>
              <a:ext uri="{FF2B5EF4-FFF2-40B4-BE49-F238E27FC236}">
                <a16:creationId xmlns:a16="http://schemas.microsoft.com/office/drawing/2014/main" id="{E6A3B5A6-CFB9-EC00-E4BD-59896A8CE825}"/>
              </a:ext>
            </a:extLst>
          </p:cNvPr>
          <p:cNvSpPr txBox="1"/>
          <p:nvPr/>
        </p:nvSpPr>
        <p:spPr>
          <a:xfrm>
            <a:off x="0" y="12919"/>
            <a:ext cx="12192000" cy="1246495"/>
          </a:xfrm>
          <a:prstGeom prst="rect">
            <a:avLst/>
          </a:prstGeom>
          <a:solidFill>
            <a:schemeClr val="accent1">
              <a:lumMod val="75000"/>
            </a:schemeClr>
          </a:solidFill>
        </p:spPr>
        <p:txBody>
          <a:bodyPr wrap="square" rtlCol="0">
            <a:spAutoFit/>
          </a:bodyPr>
          <a:lstStyle/>
          <a:p>
            <a:pPr algn="ctr"/>
            <a:r>
              <a:rPr lang="en-US" sz="2400" b="1" dirty="0">
                <a:solidFill>
                  <a:schemeClr val="bg1"/>
                </a:solidFill>
                <a:latin typeface="Century Gothic" panose="020B0502020202020204" pitchFamily="34" charset="0"/>
              </a:rPr>
              <a:t>Key Regional Partnerships Across The Initiative 3 Pillars of Intervention</a:t>
            </a:r>
          </a:p>
          <a:p>
            <a:pPr algn="ctr"/>
            <a:r>
              <a:rPr lang="en-US" sz="2400" b="1" dirty="0">
                <a:solidFill>
                  <a:schemeClr val="bg1"/>
                </a:solidFill>
                <a:latin typeface="Century Gothic" panose="020B0502020202020204" pitchFamily="34" charset="0"/>
              </a:rPr>
              <a:t>Focus on Sexual Reproductive, Maternal and Child Health Commodities </a:t>
            </a:r>
          </a:p>
          <a:p>
            <a:pPr algn="ctr"/>
            <a:endParaRPr lang="en-US" sz="2700" b="1" i="1" dirty="0">
              <a:solidFill>
                <a:schemeClr val="accent6">
                  <a:lumMod val="75000"/>
                </a:schemeClr>
              </a:solidFill>
            </a:endParaRPr>
          </a:p>
        </p:txBody>
      </p:sp>
      <p:pic>
        <p:nvPicPr>
          <p:cNvPr id="2" name="Picture 1">
            <a:extLst>
              <a:ext uri="{FF2B5EF4-FFF2-40B4-BE49-F238E27FC236}">
                <a16:creationId xmlns:a16="http://schemas.microsoft.com/office/drawing/2014/main" id="{0259776F-8FD5-DDF5-46BB-15D5822BE908}"/>
              </a:ext>
            </a:extLst>
          </p:cNvPr>
          <p:cNvPicPr>
            <a:picLocks noChangeAspect="1"/>
          </p:cNvPicPr>
          <p:nvPr/>
        </p:nvPicPr>
        <p:blipFill>
          <a:blip r:embed="rId5"/>
          <a:stretch>
            <a:fillRect/>
          </a:stretch>
        </p:blipFill>
        <p:spPr>
          <a:xfrm>
            <a:off x="6373080" y="1680183"/>
            <a:ext cx="1242704" cy="414358"/>
          </a:xfrm>
          <a:prstGeom prst="rect">
            <a:avLst/>
          </a:prstGeom>
        </p:spPr>
      </p:pic>
      <p:pic>
        <p:nvPicPr>
          <p:cNvPr id="1026" name="Picture 2" descr="See the source image">
            <a:extLst>
              <a:ext uri="{FF2B5EF4-FFF2-40B4-BE49-F238E27FC236}">
                <a16:creationId xmlns:a16="http://schemas.microsoft.com/office/drawing/2014/main" id="{B049BFD7-D418-BFA0-DC58-F989D76565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8759" y="1767715"/>
            <a:ext cx="937957" cy="985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797A1402-9010-7BBE-7257-4EA09989A8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4706" y="1755891"/>
            <a:ext cx="1447974" cy="6571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World Health Organization flag. WHO Logo or... - Stock Illustration  [81108945] - PIXTA">
            <a:extLst>
              <a:ext uri="{FF2B5EF4-FFF2-40B4-BE49-F238E27FC236}">
                <a16:creationId xmlns:a16="http://schemas.microsoft.com/office/drawing/2014/main" id="{A3AF0E00-3575-4A69-98BF-46DE2B7B4E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2412" y="2376286"/>
            <a:ext cx="1348581" cy="8974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B5C5D1A-3D8C-4127-9223-B5016059F6BB}"/>
              </a:ext>
            </a:extLst>
          </p:cNvPr>
          <p:cNvPicPr>
            <a:picLocks noChangeAspect="1"/>
          </p:cNvPicPr>
          <p:nvPr/>
        </p:nvPicPr>
        <p:blipFill>
          <a:blip r:embed="rId9"/>
          <a:stretch>
            <a:fillRect/>
          </a:stretch>
        </p:blipFill>
        <p:spPr>
          <a:xfrm>
            <a:off x="1" y="6381175"/>
            <a:ext cx="12192000" cy="458763"/>
          </a:xfrm>
          <a:prstGeom prst="rect">
            <a:avLst/>
          </a:prstGeom>
        </p:spPr>
      </p:pic>
      <p:sp>
        <p:nvSpPr>
          <p:cNvPr id="11" name="Arrow: Down 10">
            <a:extLst>
              <a:ext uri="{FF2B5EF4-FFF2-40B4-BE49-F238E27FC236}">
                <a16:creationId xmlns:a16="http://schemas.microsoft.com/office/drawing/2014/main" id="{14E8D856-EEFF-4937-9461-37D8B7C871E9}"/>
              </a:ext>
            </a:extLst>
          </p:cNvPr>
          <p:cNvSpPr/>
          <p:nvPr/>
        </p:nvSpPr>
        <p:spPr>
          <a:xfrm>
            <a:off x="6438137" y="1238251"/>
            <a:ext cx="619125" cy="400694"/>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 name="Picture 2" descr="Flag of Seychelles">
            <a:extLst>
              <a:ext uri="{FF2B5EF4-FFF2-40B4-BE49-F238E27FC236}">
                <a16:creationId xmlns:a16="http://schemas.microsoft.com/office/drawing/2014/main" id="{F96F96E1-1BB9-4518-9460-84BE6C38EA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69475" y="2390029"/>
            <a:ext cx="1024612" cy="56543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B7D831-D320-4A76-B8A2-F104D19F1CC6}"/>
              </a:ext>
            </a:extLst>
          </p:cNvPr>
          <p:cNvSpPr txBox="1"/>
          <p:nvPr/>
        </p:nvSpPr>
        <p:spPr>
          <a:xfrm>
            <a:off x="6981789" y="2996122"/>
            <a:ext cx="1001696" cy="300082"/>
          </a:xfrm>
          <a:prstGeom prst="rect">
            <a:avLst/>
          </a:prstGeom>
          <a:noFill/>
        </p:spPr>
        <p:txBody>
          <a:bodyPr wrap="square" rtlCol="0">
            <a:spAutoFit/>
          </a:bodyPr>
          <a:lstStyle/>
          <a:p>
            <a:r>
              <a:rPr lang="en-US" sz="1350" dirty="0"/>
              <a:t>Seychelles</a:t>
            </a:r>
            <a:endParaRPr lang="en-GB" sz="1350" dirty="0"/>
          </a:p>
        </p:txBody>
      </p:sp>
      <p:pic>
        <p:nvPicPr>
          <p:cNvPr id="8" name="Picture 4" descr="Flag of Kenya Proportion 2:3, Flag of Kenya kenyan flag stock illustrations">
            <a:extLst>
              <a:ext uri="{FF2B5EF4-FFF2-40B4-BE49-F238E27FC236}">
                <a16:creationId xmlns:a16="http://schemas.microsoft.com/office/drawing/2014/main" id="{2F6BB1E9-19C8-4496-98F6-5067115053C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92453" y="2921006"/>
            <a:ext cx="892969" cy="5009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8778AA7-B047-418F-98E2-0907FD3687CF}"/>
              </a:ext>
            </a:extLst>
          </p:cNvPr>
          <p:cNvSpPr txBox="1"/>
          <p:nvPr/>
        </p:nvSpPr>
        <p:spPr>
          <a:xfrm>
            <a:off x="8566158" y="3381627"/>
            <a:ext cx="636560" cy="300082"/>
          </a:xfrm>
          <a:prstGeom prst="rect">
            <a:avLst/>
          </a:prstGeom>
          <a:noFill/>
        </p:spPr>
        <p:txBody>
          <a:bodyPr wrap="square" rtlCol="0">
            <a:spAutoFit/>
          </a:bodyPr>
          <a:lstStyle/>
          <a:p>
            <a:r>
              <a:rPr lang="en-US" sz="1350" dirty="0"/>
              <a:t>Kenya</a:t>
            </a:r>
            <a:endParaRPr lang="en-GB" sz="1350" dirty="0"/>
          </a:p>
        </p:txBody>
      </p:sp>
      <p:pic>
        <p:nvPicPr>
          <p:cNvPr id="1030" name="Picture 6">
            <a:extLst>
              <a:ext uri="{FF2B5EF4-FFF2-40B4-BE49-F238E27FC236}">
                <a16:creationId xmlns:a16="http://schemas.microsoft.com/office/drawing/2014/main" id="{C46FEDB8-5694-41E1-94B4-805793EAAE2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13676" y="2788199"/>
            <a:ext cx="657225" cy="65722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C03CFA5-F6CA-4DD4-8F3D-EA5FE97DC1D6}"/>
              </a:ext>
            </a:extLst>
          </p:cNvPr>
          <p:cNvSpPr txBox="1"/>
          <p:nvPr/>
        </p:nvSpPr>
        <p:spPr>
          <a:xfrm>
            <a:off x="9970369" y="3369750"/>
            <a:ext cx="769909" cy="300082"/>
          </a:xfrm>
          <a:prstGeom prst="rect">
            <a:avLst/>
          </a:prstGeom>
          <a:noFill/>
        </p:spPr>
        <p:txBody>
          <a:bodyPr wrap="square" rtlCol="0">
            <a:spAutoFit/>
          </a:bodyPr>
          <a:lstStyle/>
          <a:p>
            <a:r>
              <a:rPr lang="en-US" sz="1350" dirty="0"/>
              <a:t>Ethiopia</a:t>
            </a:r>
            <a:endParaRPr lang="en-GB" sz="1350" dirty="0"/>
          </a:p>
        </p:txBody>
      </p:sp>
      <p:pic>
        <p:nvPicPr>
          <p:cNvPr id="1032" name="Picture 8">
            <a:extLst>
              <a:ext uri="{FF2B5EF4-FFF2-40B4-BE49-F238E27FC236}">
                <a16:creationId xmlns:a16="http://schemas.microsoft.com/office/drawing/2014/main" id="{915FA6CC-DD0E-4C2A-AED9-A659B785A1F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67481" y="3739895"/>
            <a:ext cx="1250807" cy="6572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23D9535-E81A-4EEF-B6B7-A08BD0B986F8}"/>
              </a:ext>
            </a:extLst>
          </p:cNvPr>
          <p:cNvSpPr txBox="1"/>
          <p:nvPr/>
        </p:nvSpPr>
        <p:spPr>
          <a:xfrm>
            <a:off x="8499303" y="4408909"/>
            <a:ext cx="1250807" cy="300082"/>
          </a:xfrm>
          <a:prstGeom prst="rect">
            <a:avLst/>
          </a:prstGeom>
          <a:noFill/>
        </p:spPr>
        <p:txBody>
          <a:bodyPr wrap="square" rtlCol="0">
            <a:spAutoFit/>
          </a:bodyPr>
          <a:lstStyle/>
          <a:p>
            <a:r>
              <a:rPr lang="en-US" sz="1350" dirty="0"/>
              <a:t>Madagascar</a:t>
            </a:r>
            <a:endParaRPr lang="en-GB" sz="1350" dirty="0"/>
          </a:p>
        </p:txBody>
      </p:sp>
      <p:pic>
        <p:nvPicPr>
          <p:cNvPr id="1034" name="Picture 10">
            <a:extLst>
              <a:ext uri="{FF2B5EF4-FFF2-40B4-BE49-F238E27FC236}">
                <a16:creationId xmlns:a16="http://schemas.microsoft.com/office/drawing/2014/main" id="{B29C9E2C-3D91-4B17-87AE-09358BD6C0D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87761" y="3330014"/>
            <a:ext cx="1061658" cy="65722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CF4E997-593E-43C6-9012-D4349E90C48F}"/>
              </a:ext>
            </a:extLst>
          </p:cNvPr>
          <p:cNvSpPr txBox="1"/>
          <p:nvPr/>
        </p:nvSpPr>
        <p:spPr>
          <a:xfrm>
            <a:off x="11320627" y="3966338"/>
            <a:ext cx="793571" cy="300082"/>
          </a:xfrm>
          <a:prstGeom prst="rect">
            <a:avLst/>
          </a:prstGeom>
          <a:noFill/>
        </p:spPr>
        <p:txBody>
          <a:bodyPr wrap="square" rtlCol="0">
            <a:spAutoFit/>
          </a:bodyPr>
          <a:lstStyle/>
          <a:p>
            <a:r>
              <a:rPr lang="en-US" sz="1350" dirty="0"/>
              <a:t>Djibouti</a:t>
            </a:r>
            <a:endParaRPr lang="en-GB" sz="1350" dirty="0"/>
          </a:p>
        </p:txBody>
      </p:sp>
      <p:pic>
        <p:nvPicPr>
          <p:cNvPr id="1036" name="Picture 12" descr="rwandaflag from en.wikipedia.org">
            <a:extLst>
              <a:ext uri="{FF2B5EF4-FFF2-40B4-BE49-F238E27FC236}">
                <a16:creationId xmlns:a16="http://schemas.microsoft.com/office/drawing/2014/main" id="{0D7E9AE1-A09E-4EB3-B8FC-51E0DA10E9D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34085" y="4106860"/>
            <a:ext cx="1250807" cy="6572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C9AD2E49-0B69-4879-8628-74F1B4D32BFB}"/>
              </a:ext>
            </a:extLst>
          </p:cNvPr>
          <p:cNvSpPr txBox="1"/>
          <p:nvPr/>
        </p:nvSpPr>
        <p:spPr>
          <a:xfrm>
            <a:off x="6675782" y="4747153"/>
            <a:ext cx="806855" cy="300082"/>
          </a:xfrm>
          <a:prstGeom prst="rect">
            <a:avLst/>
          </a:prstGeom>
          <a:noFill/>
        </p:spPr>
        <p:txBody>
          <a:bodyPr wrap="square" rtlCol="0">
            <a:spAutoFit/>
          </a:bodyPr>
          <a:lstStyle/>
          <a:p>
            <a:r>
              <a:rPr lang="en-US" sz="1350" dirty="0"/>
              <a:t>Rwanda</a:t>
            </a:r>
            <a:endParaRPr lang="en-GB" sz="1350" dirty="0"/>
          </a:p>
        </p:txBody>
      </p:sp>
      <p:pic>
        <p:nvPicPr>
          <p:cNvPr id="1038" name="Picture 14" descr="Image result for Sudan flag">
            <a:extLst>
              <a:ext uri="{FF2B5EF4-FFF2-40B4-BE49-F238E27FC236}">
                <a16:creationId xmlns:a16="http://schemas.microsoft.com/office/drawing/2014/main" id="{7C21BE9B-3504-4B81-80B2-8BE521CE684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63018" y="5120556"/>
            <a:ext cx="1428750" cy="71437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FEAA1E91-98C3-4EAC-831E-D71E9494EE55}"/>
              </a:ext>
            </a:extLst>
          </p:cNvPr>
          <p:cNvSpPr txBox="1"/>
          <p:nvPr/>
        </p:nvSpPr>
        <p:spPr>
          <a:xfrm>
            <a:off x="6675782" y="5786803"/>
            <a:ext cx="1823522" cy="300082"/>
          </a:xfrm>
          <a:prstGeom prst="rect">
            <a:avLst/>
          </a:prstGeom>
          <a:noFill/>
        </p:spPr>
        <p:txBody>
          <a:bodyPr wrap="square" rtlCol="0">
            <a:spAutoFit/>
          </a:bodyPr>
          <a:lstStyle/>
          <a:p>
            <a:r>
              <a:rPr lang="en-US" sz="1350" dirty="0"/>
              <a:t>Sudan</a:t>
            </a:r>
            <a:endParaRPr lang="en-GB" sz="1350" dirty="0"/>
          </a:p>
        </p:txBody>
      </p:sp>
      <p:pic>
        <p:nvPicPr>
          <p:cNvPr id="1040" name="Picture 16" descr="Image result for comoros flag">
            <a:extLst>
              <a:ext uri="{FF2B5EF4-FFF2-40B4-BE49-F238E27FC236}">
                <a16:creationId xmlns:a16="http://schemas.microsoft.com/office/drawing/2014/main" id="{2CC37821-8272-4FB9-8FB7-BE10DEF75A3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065530" y="4169855"/>
            <a:ext cx="1428750" cy="85725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B44FB116-599E-4188-B800-64C0AA9664C8}"/>
              </a:ext>
            </a:extLst>
          </p:cNvPr>
          <p:cNvSpPr txBox="1"/>
          <p:nvPr/>
        </p:nvSpPr>
        <p:spPr>
          <a:xfrm>
            <a:off x="10424209" y="5000818"/>
            <a:ext cx="896420" cy="300082"/>
          </a:xfrm>
          <a:prstGeom prst="rect">
            <a:avLst/>
          </a:prstGeom>
          <a:noFill/>
        </p:spPr>
        <p:txBody>
          <a:bodyPr wrap="square" rtlCol="0">
            <a:spAutoFit/>
          </a:bodyPr>
          <a:lstStyle/>
          <a:p>
            <a:r>
              <a:rPr lang="en-US" sz="1350" dirty="0"/>
              <a:t>Comoros</a:t>
            </a:r>
            <a:endParaRPr lang="en-GB" sz="1350" dirty="0"/>
          </a:p>
        </p:txBody>
      </p:sp>
      <p:pic>
        <p:nvPicPr>
          <p:cNvPr id="1042" name="Picture 18" descr="Flag Mauritius Flag Mauritius mauritius flag stock illustrations">
            <a:extLst>
              <a:ext uri="{FF2B5EF4-FFF2-40B4-BE49-F238E27FC236}">
                <a16:creationId xmlns:a16="http://schemas.microsoft.com/office/drawing/2014/main" id="{3EE9ABF5-A119-49F4-A520-A02A4446532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880117" y="4364383"/>
            <a:ext cx="1223844" cy="81589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368D286D-9AA4-46CD-A86B-AD05A830978E}"/>
              </a:ext>
            </a:extLst>
          </p:cNvPr>
          <p:cNvSpPr txBox="1"/>
          <p:nvPr/>
        </p:nvSpPr>
        <p:spPr>
          <a:xfrm>
            <a:off x="5036486" y="5167854"/>
            <a:ext cx="1223844" cy="300082"/>
          </a:xfrm>
          <a:prstGeom prst="rect">
            <a:avLst/>
          </a:prstGeom>
          <a:noFill/>
        </p:spPr>
        <p:txBody>
          <a:bodyPr wrap="square" rtlCol="0">
            <a:spAutoFit/>
          </a:bodyPr>
          <a:lstStyle/>
          <a:p>
            <a:r>
              <a:rPr lang="en-US" sz="1350" dirty="0"/>
              <a:t>Mauritius</a:t>
            </a:r>
            <a:endParaRPr lang="en-GB" sz="1350" dirty="0"/>
          </a:p>
        </p:txBody>
      </p:sp>
      <p:pic>
        <p:nvPicPr>
          <p:cNvPr id="1046" name="Picture 22">
            <a:extLst>
              <a:ext uri="{FF2B5EF4-FFF2-40B4-BE49-F238E27FC236}">
                <a16:creationId xmlns:a16="http://schemas.microsoft.com/office/drawing/2014/main" id="{156BB32B-32EC-4FF1-ADEE-0AB3F42E89F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257610" y="5506319"/>
            <a:ext cx="1025596" cy="65722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FA9E6E9-12D4-4BA8-BA5C-031A18C0E7F4}"/>
              </a:ext>
            </a:extLst>
          </p:cNvPr>
          <p:cNvSpPr txBox="1"/>
          <p:nvPr/>
        </p:nvSpPr>
        <p:spPr>
          <a:xfrm flipH="1">
            <a:off x="10497838" y="6108781"/>
            <a:ext cx="822789" cy="300082"/>
          </a:xfrm>
          <a:prstGeom prst="rect">
            <a:avLst/>
          </a:prstGeom>
          <a:noFill/>
        </p:spPr>
        <p:txBody>
          <a:bodyPr wrap="square" rtlCol="0">
            <a:spAutoFit/>
          </a:bodyPr>
          <a:lstStyle/>
          <a:p>
            <a:r>
              <a:rPr lang="en-US" sz="1350" dirty="0"/>
              <a:t>Eritrea</a:t>
            </a:r>
            <a:endParaRPr lang="en-GB" sz="1350" dirty="0"/>
          </a:p>
        </p:txBody>
      </p:sp>
      <p:graphicFrame>
        <p:nvGraphicFramePr>
          <p:cNvPr id="41" name="Diagram 40">
            <a:extLst>
              <a:ext uri="{FF2B5EF4-FFF2-40B4-BE49-F238E27FC236}">
                <a16:creationId xmlns:a16="http://schemas.microsoft.com/office/drawing/2014/main" id="{938E2DB7-E4F7-0679-B8E3-B057D0575C0F}"/>
              </a:ext>
            </a:extLst>
          </p:cNvPr>
          <p:cNvGraphicFramePr/>
          <p:nvPr>
            <p:extLst>
              <p:ext uri="{D42A27DB-BD31-4B8C-83A1-F6EECF244321}">
                <p14:modId xmlns:p14="http://schemas.microsoft.com/office/powerpoint/2010/main" val="271122449"/>
              </p:ext>
            </p:extLst>
          </p:nvPr>
        </p:nvGraphicFramePr>
        <p:xfrm>
          <a:off x="191223" y="1786851"/>
          <a:ext cx="4501182" cy="4298836"/>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pic>
        <p:nvPicPr>
          <p:cNvPr id="3" name="Picture 2">
            <a:extLst>
              <a:ext uri="{FF2B5EF4-FFF2-40B4-BE49-F238E27FC236}">
                <a16:creationId xmlns:a16="http://schemas.microsoft.com/office/drawing/2014/main" id="{97913007-661D-462B-B5B0-5D0FF83212B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592642" y="1422241"/>
            <a:ext cx="1348581" cy="8974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Name UNFPA | United Nations in Türkiye">
            <a:extLst>
              <a:ext uri="{FF2B5EF4-FFF2-40B4-BE49-F238E27FC236}">
                <a16:creationId xmlns:a16="http://schemas.microsoft.com/office/drawing/2014/main" id="{1C7DFC74-FA8A-4304-8A87-6F9B7F9A12C1}"/>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24438" y="3321567"/>
            <a:ext cx="1263407" cy="7075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UNICEF logo and symbol, meaning, history, PNG">
            <a:extLst>
              <a:ext uri="{FF2B5EF4-FFF2-40B4-BE49-F238E27FC236}">
                <a16:creationId xmlns:a16="http://schemas.microsoft.com/office/drawing/2014/main" id="{8D855021-0633-4CA6-B310-00E2D083517F}"/>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80118" y="5562668"/>
            <a:ext cx="1407728" cy="7388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UNAIDS: Joint United Nations Programme on HIV/AIDS - Office of the  Secretary-General's Envoy on Youth">
            <a:extLst>
              <a:ext uri="{FF2B5EF4-FFF2-40B4-BE49-F238E27FC236}">
                <a16:creationId xmlns:a16="http://schemas.microsoft.com/office/drawing/2014/main" id="{C34D619D-22BD-4C25-AB64-7654C42BF102}"/>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8607255" y="5002663"/>
            <a:ext cx="1250807" cy="83226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D78E67BA-55F5-4C44-BFCE-C1824CBF5ACA}"/>
              </a:ext>
            </a:extLst>
          </p:cNvPr>
          <p:cNvPicPr>
            <a:picLocks noChangeAspect="1"/>
          </p:cNvPicPr>
          <p:nvPr/>
        </p:nvPicPr>
        <p:blipFill>
          <a:blip r:embed="rId9"/>
          <a:stretch>
            <a:fillRect/>
          </a:stretch>
        </p:blipFill>
        <p:spPr>
          <a:xfrm>
            <a:off x="0" y="6381796"/>
            <a:ext cx="12192000" cy="458763"/>
          </a:xfrm>
          <a:prstGeom prst="rect">
            <a:avLst/>
          </a:prstGeom>
        </p:spPr>
      </p:pic>
    </p:spTree>
    <p:extLst>
      <p:ext uri="{BB962C8B-B14F-4D97-AF65-F5344CB8AC3E}">
        <p14:creationId xmlns:p14="http://schemas.microsoft.com/office/powerpoint/2010/main" val="230299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8A47213-6589-4CDF-8638-75F751A4B1D0}"/>
              </a:ext>
            </a:extLst>
          </p:cNvPr>
          <p:cNvSpPr txBox="1"/>
          <p:nvPr/>
        </p:nvSpPr>
        <p:spPr>
          <a:xfrm>
            <a:off x="0" y="39552"/>
            <a:ext cx="12192000" cy="923330"/>
          </a:xfrm>
          <a:prstGeom prst="rect">
            <a:avLst/>
          </a:prstGeom>
          <a:solidFill>
            <a:schemeClr val="accent1">
              <a:lumMod val="75000"/>
            </a:schemeClr>
          </a:solidFill>
        </p:spPr>
        <p:txBody>
          <a:bodyPr wrap="square" rtlCol="0">
            <a:spAutoFit/>
          </a:bodyPr>
          <a:lstStyle/>
          <a:p>
            <a:pPr algn="ctr"/>
            <a:r>
              <a:rPr lang="en-US" sz="2700" b="1" dirty="0">
                <a:solidFill>
                  <a:schemeClr val="bg1"/>
                </a:solidFill>
                <a:latin typeface="Century Gothic" panose="020B0502020202020204" pitchFamily="34" charset="0"/>
              </a:rPr>
              <a:t>Phase 1 (2019-2021): Feasibility Study &amp; PP Framework</a:t>
            </a:r>
          </a:p>
          <a:p>
            <a:pPr algn="ctr"/>
            <a:r>
              <a:rPr lang="en-US" sz="2700" b="1" dirty="0">
                <a:solidFill>
                  <a:schemeClr val="bg1"/>
                </a:solidFill>
                <a:latin typeface="Century Gothic" panose="020B0502020202020204" pitchFamily="34" charset="0"/>
              </a:rPr>
              <a:t>Engagement, Convening, Data Outcomes </a:t>
            </a:r>
          </a:p>
        </p:txBody>
      </p:sp>
      <p:sp>
        <p:nvSpPr>
          <p:cNvPr id="7" name="Arrow: Right 6">
            <a:extLst>
              <a:ext uri="{FF2B5EF4-FFF2-40B4-BE49-F238E27FC236}">
                <a16:creationId xmlns:a16="http://schemas.microsoft.com/office/drawing/2014/main" id="{317A287A-216C-933B-5236-BD09041211DB}"/>
              </a:ext>
            </a:extLst>
          </p:cNvPr>
          <p:cNvSpPr/>
          <p:nvPr/>
        </p:nvSpPr>
        <p:spPr>
          <a:xfrm>
            <a:off x="237116" y="3170643"/>
            <a:ext cx="10377230" cy="212416"/>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Connector 8">
            <a:extLst>
              <a:ext uri="{FF2B5EF4-FFF2-40B4-BE49-F238E27FC236}">
                <a16:creationId xmlns:a16="http://schemas.microsoft.com/office/drawing/2014/main" id="{76570944-56DD-38DD-BB1A-7210EAA9E3C5}"/>
              </a:ext>
            </a:extLst>
          </p:cNvPr>
          <p:cNvCxnSpPr>
            <a:cxnSpLocks/>
          </p:cNvCxnSpPr>
          <p:nvPr/>
        </p:nvCxnSpPr>
        <p:spPr>
          <a:xfrm>
            <a:off x="5191984" y="3501755"/>
            <a:ext cx="0" cy="193065"/>
          </a:xfrm>
          <a:prstGeom prst="line">
            <a:avLst/>
          </a:prstGeom>
          <a:ln w="38100">
            <a:solidFill>
              <a:srgbClr val="C00000"/>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A7D11D3E-FAE9-C176-F375-DEAAA9078A9B}"/>
              </a:ext>
            </a:extLst>
          </p:cNvPr>
          <p:cNvSpPr txBox="1"/>
          <p:nvPr/>
        </p:nvSpPr>
        <p:spPr>
          <a:xfrm>
            <a:off x="3418657" y="5689837"/>
            <a:ext cx="3378983" cy="738664"/>
          </a:xfrm>
          <a:prstGeom prst="rect">
            <a:avLst/>
          </a:prstGeom>
          <a:noFill/>
        </p:spPr>
        <p:txBody>
          <a:bodyPr wrap="square" rtlCol="0">
            <a:spAutoFit/>
          </a:bodyPr>
          <a:lstStyle/>
          <a:p>
            <a:pPr algn="ctr"/>
            <a:r>
              <a:rPr lang="en-US" sz="1200" b="1" dirty="0"/>
              <a:t>Africa Business Forum</a:t>
            </a:r>
          </a:p>
          <a:p>
            <a:pPr algn="ctr"/>
            <a:r>
              <a:rPr lang="en-US" b="1" dirty="0">
                <a:solidFill>
                  <a:schemeClr val="accent5"/>
                </a:solidFill>
              </a:rPr>
              <a:t>Feb 2020</a:t>
            </a:r>
          </a:p>
          <a:p>
            <a:pPr algn="ctr"/>
            <a:r>
              <a:rPr lang="en-US" sz="1200" b="1" dirty="0"/>
              <a:t>INITIATIVE COMMITENT SIGNING CEREMONY</a:t>
            </a:r>
          </a:p>
        </p:txBody>
      </p:sp>
      <p:pic>
        <p:nvPicPr>
          <p:cNvPr id="3" name="Picture 2">
            <a:extLst>
              <a:ext uri="{FF2B5EF4-FFF2-40B4-BE49-F238E27FC236}">
                <a16:creationId xmlns:a16="http://schemas.microsoft.com/office/drawing/2014/main" id="{84E45803-892E-2992-BCA0-6C2A917CC360}"/>
              </a:ext>
            </a:extLst>
          </p:cNvPr>
          <p:cNvPicPr>
            <a:picLocks noChangeAspect="1"/>
          </p:cNvPicPr>
          <p:nvPr/>
        </p:nvPicPr>
        <p:blipFill rotWithShape="1">
          <a:blip r:embed="rId2"/>
          <a:srcRect l="26567" t="16336" r="27813" b="6649"/>
          <a:stretch/>
        </p:blipFill>
        <p:spPr>
          <a:xfrm>
            <a:off x="5047159" y="1066136"/>
            <a:ext cx="1628504" cy="1959585"/>
          </a:xfrm>
          <a:prstGeom prst="rect">
            <a:avLst/>
          </a:prstGeom>
          <a:ln>
            <a:solidFill>
              <a:schemeClr val="bg1">
                <a:lumMod val="50000"/>
              </a:schemeClr>
            </a:solidFill>
          </a:ln>
        </p:spPr>
      </p:pic>
      <p:pic>
        <p:nvPicPr>
          <p:cNvPr id="27" name="Picture 26">
            <a:extLst>
              <a:ext uri="{FF2B5EF4-FFF2-40B4-BE49-F238E27FC236}">
                <a16:creationId xmlns:a16="http://schemas.microsoft.com/office/drawing/2014/main" id="{1DECC6F2-6C67-F559-0C99-1CC50FA2CCEF}"/>
              </a:ext>
            </a:extLst>
          </p:cNvPr>
          <p:cNvPicPr>
            <a:picLocks noChangeAspect="1"/>
          </p:cNvPicPr>
          <p:nvPr/>
        </p:nvPicPr>
        <p:blipFill rotWithShape="1">
          <a:blip r:embed="rId3"/>
          <a:srcRect l="35080" t="14895" r="35989" b="13830"/>
          <a:stretch/>
        </p:blipFill>
        <p:spPr>
          <a:xfrm>
            <a:off x="8593685" y="1037633"/>
            <a:ext cx="1446691" cy="2074937"/>
          </a:xfrm>
          <a:prstGeom prst="rect">
            <a:avLst/>
          </a:prstGeom>
        </p:spPr>
      </p:pic>
      <p:pic>
        <p:nvPicPr>
          <p:cNvPr id="29" name="Picture 28">
            <a:extLst>
              <a:ext uri="{FF2B5EF4-FFF2-40B4-BE49-F238E27FC236}">
                <a16:creationId xmlns:a16="http://schemas.microsoft.com/office/drawing/2014/main" id="{6F6F4FE8-C67E-7B69-E55D-A53B5A6EF4D5}"/>
              </a:ext>
            </a:extLst>
          </p:cNvPr>
          <p:cNvPicPr>
            <a:picLocks noChangeAspect="1"/>
          </p:cNvPicPr>
          <p:nvPr/>
        </p:nvPicPr>
        <p:blipFill rotWithShape="1">
          <a:blip r:embed="rId4"/>
          <a:srcRect l="35080" t="15159" r="35988" b="6914"/>
          <a:stretch/>
        </p:blipFill>
        <p:spPr>
          <a:xfrm>
            <a:off x="7292449" y="3392707"/>
            <a:ext cx="1510210" cy="2096882"/>
          </a:xfrm>
          <a:prstGeom prst="rect">
            <a:avLst/>
          </a:prstGeom>
        </p:spPr>
      </p:pic>
      <p:pic>
        <p:nvPicPr>
          <p:cNvPr id="31" name="Picture 30">
            <a:extLst>
              <a:ext uri="{FF2B5EF4-FFF2-40B4-BE49-F238E27FC236}">
                <a16:creationId xmlns:a16="http://schemas.microsoft.com/office/drawing/2014/main" id="{15F99A2B-F9E1-E583-C5A2-BF83C6EE342E}"/>
              </a:ext>
            </a:extLst>
          </p:cNvPr>
          <p:cNvPicPr>
            <a:picLocks noChangeAspect="1"/>
          </p:cNvPicPr>
          <p:nvPr/>
        </p:nvPicPr>
        <p:blipFill rotWithShape="1">
          <a:blip r:embed="rId5"/>
          <a:srcRect l="35080" t="15380" r="36520" b="14562"/>
          <a:stretch/>
        </p:blipFill>
        <p:spPr>
          <a:xfrm>
            <a:off x="8910284" y="3392709"/>
            <a:ext cx="1472579" cy="2096881"/>
          </a:xfrm>
          <a:prstGeom prst="rect">
            <a:avLst/>
          </a:prstGeom>
        </p:spPr>
      </p:pic>
      <p:pic>
        <p:nvPicPr>
          <p:cNvPr id="12" name="Picture 11">
            <a:extLst>
              <a:ext uri="{FF2B5EF4-FFF2-40B4-BE49-F238E27FC236}">
                <a16:creationId xmlns:a16="http://schemas.microsoft.com/office/drawing/2014/main" id="{AC89C943-8112-890D-E49D-73CB7AD94D8C}"/>
              </a:ext>
            </a:extLst>
          </p:cNvPr>
          <p:cNvPicPr>
            <a:picLocks noChangeAspect="1"/>
          </p:cNvPicPr>
          <p:nvPr/>
        </p:nvPicPr>
        <p:blipFill rotWithShape="1">
          <a:blip r:embed="rId6"/>
          <a:srcRect l="32688" t="14993" r="34117" b="7712"/>
          <a:stretch/>
        </p:blipFill>
        <p:spPr>
          <a:xfrm>
            <a:off x="3418656" y="3392706"/>
            <a:ext cx="1628504" cy="2096883"/>
          </a:xfrm>
          <a:prstGeom prst="rect">
            <a:avLst/>
          </a:prstGeom>
          <a:ln>
            <a:solidFill>
              <a:schemeClr val="bg1">
                <a:lumMod val="50000"/>
              </a:schemeClr>
            </a:solidFill>
          </a:ln>
        </p:spPr>
      </p:pic>
      <p:pic>
        <p:nvPicPr>
          <p:cNvPr id="13" name="Picture 12">
            <a:extLst>
              <a:ext uri="{FF2B5EF4-FFF2-40B4-BE49-F238E27FC236}">
                <a16:creationId xmlns:a16="http://schemas.microsoft.com/office/drawing/2014/main" id="{C555FB07-ACBB-CC6A-975B-05DCDCDF5942}"/>
              </a:ext>
            </a:extLst>
          </p:cNvPr>
          <p:cNvPicPr>
            <a:picLocks noChangeAspect="1"/>
          </p:cNvPicPr>
          <p:nvPr/>
        </p:nvPicPr>
        <p:blipFill rotWithShape="1">
          <a:blip r:embed="rId7"/>
          <a:srcRect l="32837" t="14362" r="35164" b="6915"/>
          <a:stretch/>
        </p:blipFill>
        <p:spPr>
          <a:xfrm>
            <a:off x="5305049" y="3383058"/>
            <a:ext cx="1661578" cy="2115625"/>
          </a:xfrm>
          <a:prstGeom prst="rect">
            <a:avLst/>
          </a:prstGeom>
        </p:spPr>
      </p:pic>
      <p:cxnSp>
        <p:nvCxnSpPr>
          <p:cNvPr id="14" name="Straight Connector 13">
            <a:extLst>
              <a:ext uri="{FF2B5EF4-FFF2-40B4-BE49-F238E27FC236}">
                <a16:creationId xmlns:a16="http://schemas.microsoft.com/office/drawing/2014/main" id="{92BFAEF8-D5DA-4184-9E36-BE36671B522D}"/>
              </a:ext>
            </a:extLst>
          </p:cNvPr>
          <p:cNvCxnSpPr>
            <a:cxnSpLocks/>
          </p:cNvCxnSpPr>
          <p:nvPr/>
        </p:nvCxnSpPr>
        <p:spPr>
          <a:xfrm>
            <a:off x="8847004" y="3543321"/>
            <a:ext cx="0" cy="226370"/>
          </a:xfrm>
          <a:prstGeom prst="line">
            <a:avLst/>
          </a:prstGeom>
          <a:ln w="38100">
            <a:solidFill>
              <a:srgbClr val="C00000"/>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DD048F43-25D0-C7DA-AE8F-C08D5AD9A04E}"/>
              </a:ext>
            </a:extLst>
          </p:cNvPr>
          <p:cNvSpPr txBox="1"/>
          <p:nvPr/>
        </p:nvSpPr>
        <p:spPr>
          <a:xfrm>
            <a:off x="7458075" y="5595317"/>
            <a:ext cx="3089596" cy="923330"/>
          </a:xfrm>
          <a:prstGeom prst="rect">
            <a:avLst/>
          </a:prstGeom>
          <a:noFill/>
        </p:spPr>
        <p:txBody>
          <a:bodyPr wrap="square" rtlCol="0">
            <a:spAutoFit/>
          </a:bodyPr>
          <a:lstStyle/>
          <a:p>
            <a:pPr algn="ctr"/>
            <a:r>
              <a:rPr lang="en-US" sz="1200" b="1" dirty="0"/>
              <a:t>Africa Business Forum</a:t>
            </a:r>
          </a:p>
          <a:p>
            <a:pPr algn="ctr"/>
            <a:r>
              <a:rPr lang="en-US" b="1" dirty="0">
                <a:solidFill>
                  <a:schemeClr val="accent5"/>
                </a:solidFill>
              </a:rPr>
              <a:t>Feb 2021</a:t>
            </a:r>
          </a:p>
          <a:p>
            <a:pPr algn="ctr"/>
            <a:r>
              <a:rPr lang="en-US" sz="1200" b="1" dirty="0"/>
              <a:t>INITIATIVE FEASIBILITY PILOT COUNTRY RESULT</a:t>
            </a:r>
          </a:p>
        </p:txBody>
      </p:sp>
      <p:pic>
        <p:nvPicPr>
          <p:cNvPr id="23" name="Picture 22" descr="Timeline&#10;&#10;Description automatically generated with low confidence">
            <a:extLst>
              <a:ext uri="{FF2B5EF4-FFF2-40B4-BE49-F238E27FC236}">
                <a16:creationId xmlns:a16="http://schemas.microsoft.com/office/drawing/2014/main" id="{D9D90E36-3B8B-B963-C2B4-9A1E00D09BE2}"/>
              </a:ext>
            </a:extLst>
          </p:cNvPr>
          <p:cNvPicPr>
            <a:picLocks noChangeAspect="1"/>
          </p:cNvPicPr>
          <p:nvPr/>
        </p:nvPicPr>
        <p:blipFill rotWithShape="1">
          <a:blip r:embed="rId8"/>
          <a:srcRect l="34521" t="15230" r="35918" b="9787"/>
          <a:stretch/>
        </p:blipFill>
        <p:spPr>
          <a:xfrm>
            <a:off x="797084" y="1011604"/>
            <a:ext cx="1446689" cy="2064115"/>
          </a:xfrm>
          <a:prstGeom prst="rect">
            <a:avLst/>
          </a:prstGeom>
        </p:spPr>
      </p:pic>
      <p:cxnSp>
        <p:nvCxnSpPr>
          <p:cNvPr id="24" name="Straight Connector 23">
            <a:extLst>
              <a:ext uri="{FF2B5EF4-FFF2-40B4-BE49-F238E27FC236}">
                <a16:creationId xmlns:a16="http://schemas.microsoft.com/office/drawing/2014/main" id="{DC83BC3D-9C34-232E-2391-78E6E6F11C6E}"/>
              </a:ext>
            </a:extLst>
          </p:cNvPr>
          <p:cNvCxnSpPr>
            <a:cxnSpLocks/>
          </p:cNvCxnSpPr>
          <p:nvPr/>
        </p:nvCxnSpPr>
        <p:spPr>
          <a:xfrm>
            <a:off x="1569748" y="3538977"/>
            <a:ext cx="0" cy="226370"/>
          </a:xfrm>
          <a:prstGeom prst="line">
            <a:avLst/>
          </a:prstGeom>
          <a:ln w="38100">
            <a:solidFill>
              <a:srgbClr val="C00000"/>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25" name="Picture 24">
            <a:extLst>
              <a:ext uri="{FF2B5EF4-FFF2-40B4-BE49-F238E27FC236}">
                <a16:creationId xmlns:a16="http://schemas.microsoft.com/office/drawing/2014/main" id="{F53B20AA-40A9-C608-179F-4E996C785FB5}"/>
              </a:ext>
            </a:extLst>
          </p:cNvPr>
          <p:cNvPicPr>
            <a:picLocks noChangeAspect="1"/>
          </p:cNvPicPr>
          <p:nvPr/>
        </p:nvPicPr>
        <p:blipFill rotWithShape="1">
          <a:blip r:embed="rId9"/>
          <a:srcRect l="34648" t="18819" r="35777" b="9333"/>
          <a:stretch/>
        </p:blipFill>
        <p:spPr>
          <a:xfrm>
            <a:off x="60443" y="3392706"/>
            <a:ext cx="1473283" cy="2157858"/>
          </a:xfrm>
          <a:prstGeom prst="rect">
            <a:avLst/>
          </a:prstGeom>
        </p:spPr>
      </p:pic>
      <p:pic>
        <p:nvPicPr>
          <p:cNvPr id="28" name="Picture 27">
            <a:extLst>
              <a:ext uri="{FF2B5EF4-FFF2-40B4-BE49-F238E27FC236}">
                <a16:creationId xmlns:a16="http://schemas.microsoft.com/office/drawing/2014/main" id="{C70E096F-2067-F01F-6A70-FA73B41B2F85}"/>
              </a:ext>
            </a:extLst>
          </p:cNvPr>
          <p:cNvPicPr>
            <a:picLocks noChangeAspect="1"/>
          </p:cNvPicPr>
          <p:nvPr/>
        </p:nvPicPr>
        <p:blipFill rotWithShape="1">
          <a:blip r:embed="rId10"/>
          <a:srcRect l="34960" t="15612" r="36141" b="8244"/>
          <a:stretch/>
        </p:blipFill>
        <p:spPr>
          <a:xfrm>
            <a:off x="1714573" y="3392706"/>
            <a:ext cx="1430621" cy="2157858"/>
          </a:xfrm>
          <a:prstGeom prst="rect">
            <a:avLst/>
          </a:prstGeom>
        </p:spPr>
      </p:pic>
      <p:sp>
        <p:nvSpPr>
          <p:cNvPr id="30" name="TextBox 29">
            <a:extLst>
              <a:ext uri="{FF2B5EF4-FFF2-40B4-BE49-F238E27FC236}">
                <a16:creationId xmlns:a16="http://schemas.microsoft.com/office/drawing/2014/main" id="{C96E027E-539B-2B59-494B-F6F8D1AB7B28}"/>
              </a:ext>
            </a:extLst>
          </p:cNvPr>
          <p:cNvSpPr txBox="1"/>
          <p:nvPr/>
        </p:nvSpPr>
        <p:spPr>
          <a:xfrm>
            <a:off x="104776" y="5747236"/>
            <a:ext cx="2991809" cy="738664"/>
          </a:xfrm>
          <a:prstGeom prst="rect">
            <a:avLst/>
          </a:prstGeom>
          <a:noFill/>
        </p:spPr>
        <p:txBody>
          <a:bodyPr wrap="square" rtlCol="0">
            <a:spAutoFit/>
          </a:bodyPr>
          <a:lstStyle/>
          <a:p>
            <a:pPr algn="ctr"/>
            <a:r>
              <a:rPr lang="en-US" sz="1200" b="1" dirty="0"/>
              <a:t>Initiative Launch Event</a:t>
            </a:r>
          </a:p>
          <a:p>
            <a:pPr algn="ctr"/>
            <a:r>
              <a:rPr lang="en-US" b="1" dirty="0">
                <a:solidFill>
                  <a:schemeClr val="accent5"/>
                </a:solidFill>
              </a:rPr>
              <a:t>Nov 2019</a:t>
            </a:r>
          </a:p>
          <a:p>
            <a:pPr algn="ctr"/>
            <a:r>
              <a:rPr lang="en-US" sz="1200" b="1" dirty="0"/>
              <a:t>COUNTRY PROFILING/LANDSCAPING</a:t>
            </a:r>
          </a:p>
        </p:txBody>
      </p:sp>
      <p:sp>
        <p:nvSpPr>
          <p:cNvPr id="33" name="TextBox 32">
            <a:extLst>
              <a:ext uri="{FF2B5EF4-FFF2-40B4-BE49-F238E27FC236}">
                <a16:creationId xmlns:a16="http://schemas.microsoft.com/office/drawing/2014/main" id="{2A027057-E176-0B34-D1C1-9F876FD48433}"/>
              </a:ext>
            </a:extLst>
          </p:cNvPr>
          <p:cNvSpPr txBox="1"/>
          <p:nvPr/>
        </p:nvSpPr>
        <p:spPr>
          <a:xfrm>
            <a:off x="10547671" y="2944615"/>
            <a:ext cx="1644329" cy="1400383"/>
          </a:xfrm>
          <a:prstGeom prst="rect">
            <a:avLst/>
          </a:prstGeom>
          <a:noFill/>
        </p:spPr>
        <p:txBody>
          <a:bodyPr wrap="square" rtlCol="0">
            <a:spAutoFit/>
          </a:bodyPr>
          <a:lstStyle/>
          <a:p>
            <a:pPr algn="ctr"/>
            <a:r>
              <a:rPr lang="en-US" sz="2000" b="1" dirty="0">
                <a:solidFill>
                  <a:schemeClr val="accent2"/>
                </a:solidFill>
              </a:rPr>
              <a:t>PHASE 1 OUTCOMES</a:t>
            </a:r>
          </a:p>
          <a:p>
            <a:pPr algn="ctr"/>
            <a:r>
              <a:rPr lang="en-US" sz="1500" b="1" dirty="0"/>
              <a:t>INITIATIVE FEASIBILITY </a:t>
            </a:r>
          </a:p>
          <a:p>
            <a:pPr algn="ctr"/>
            <a:r>
              <a:rPr lang="en-US" sz="1500" b="1" dirty="0"/>
              <a:t>PP FRAMEWORK</a:t>
            </a:r>
          </a:p>
        </p:txBody>
      </p:sp>
      <p:pic>
        <p:nvPicPr>
          <p:cNvPr id="4" name="Picture 3">
            <a:extLst>
              <a:ext uri="{FF2B5EF4-FFF2-40B4-BE49-F238E27FC236}">
                <a16:creationId xmlns:a16="http://schemas.microsoft.com/office/drawing/2014/main" id="{5C33A49B-6787-4833-AFD6-6DA67D6FC8C2}"/>
              </a:ext>
            </a:extLst>
          </p:cNvPr>
          <p:cNvPicPr>
            <a:picLocks noChangeAspect="1"/>
          </p:cNvPicPr>
          <p:nvPr/>
        </p:nvPicPr>
        <p:blipFill>
          <a:blip r:embed="rId11"/>
          <a:stretch>
            <a:fillRect/>
          </a:stretch>
        </p:blipFill>
        <p:spPr>
          <a:xfrm>
            <a:off x="-1" y="6569103"/>
            <a:ext cx="12125326" cy="341292"/>
          </a:xfrm>
          <a:prstGeom prst="rect">
            <a:avLst/>
          </a:prstGeom>
        </p:spPr>
      </p:pic>
    </p:spTree>
    <p:extLst>
      <p:ext uri="{BB962C8B-B14F-4D97-AF65-F5344CB8AC3E}">
        <p14:creationId xmlns:p14="http://schemas.microsoft.com/office/powerpoint/2010/main" val="30098392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CustomIcon"/>
</p:tagLst>
</file>

<file path=ppt/tags/tag2.xml><?xml version="1.0" encoding="utf-8"?>
<p:tagLst xmlns:a="http://schemas.openxmlformats.org/drawingml/2006/main" xmlns:r="http://schemas.openxmlformats.org/officeDocument/2006/relationships" xmlns:p="http://schemas.openxmlformats.org/presentationml/2006/main">
  <p:tag name="NAME" val="CustomIcon"/>
</p:tagLst>
</file>

<file path=ppt/tags/tag3.xml><?xml version="1.0" encoding="utf-8"?>
<p:tagLst xmlns:a="http://schemas.openxmlformats.org/drawingml/2006/main" xmlns:r="http://schemas.openxmlformats.org/officeDocument/2006/relationships" xmlns:p="http://schemas.openxmlformats.org/presentationml/2006/main">
  <p:tag name="NAME" val="CustomIcon"/>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2613</Words>
  <Application>Microsoft Office PowerPoint</Application>
  <PresentationFormat>Widescreen</PresentationFormat>
  <Paragraphs>225</Paragraphs>
  <Slides>15</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SimSun</vt:lpstr>
      <vt:lpstr>Arial</vt:lpstr>
      <vt:lpstr>Calibri</vt:lpstr>
      <vt:lpstr>Calibri Light</vt:lpstr>
      <vt:lpstr>Century Gothic</vt:lpstr>
      <vt:lpstr>Helvetica Light</vt:lpstr>
      <vt:lpstr>HelveticaNeueLT Std Med Cn</vt:lpstr>
      <vt:lpstr>Lucida Sans</vt:lpstr>
      <vt:lpstr>Wingdings</vt:lpstr>
      <vt:lpstr>Office Theme</vt:lpstr>
      <vt:lpstr>1_Office Theme</vt:lpstr>
      <vt:lpstr>AfCFTA-anchored Pharmaceutical Initiative Transformative Journey    Jane Karonga Economic Affairs Officer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Continental Free Trade Area   A Summary &amp; Status Update  14 November 2022 Stephen Karingi UNECA</dc:title>
  <dc:creator>JK</dc:creator>
  <cp:lastModifiedBy>Sandra Haile</cp:lastModifiedBy>
  <cp:revision>32</cp:revision>
  <dcterms:created xsi:type="dcterms:W3CDTF">2022-11-08T06:49:35Z</dcterms:created>
  <dcterms:modified xsi:type="dcterms:W3CDTF">2024-05-14T09:26:24Z</dcterms:modified>
</cp:coreProperties>
</file>