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B0604020202020204" charset="0"/>
      <p:regular r:id="rId36"/>
      <p:bold r:id="rId37"/>
      <p:italic r:id="rId38"/>
      <p:boldItalic r:id="rId39"/>
    </p:embeddedFont>
    <p:embeddedFont>
      <p:font typeface="Roboto Medium" panose="020B0604020202020204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bq6dgepQTB1kuYnpYPXyuMKfT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3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cb1cb463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g2ecb1cb463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173af33a1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g2173af33a1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73af33a17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g2173af33a17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73af33a17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g2173af33a17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173af33a17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2173af33a17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cb1cb463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g2ecb1cb463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173af33a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g2173af33a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73af33a1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2173af33a1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173af33a1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3" name="Google Shape;293;g2173af33a1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73af33a1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g2173af33a1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73af33a1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g2173af33a1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cb1cb463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g2ecb1cb463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73af33a1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5" name="Google Shape;335;g2173af33a1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6" name="Google Shape;346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73af33a1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2173af33a1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73af33a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g2173af33a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76e2552b8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g2176e2552b8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76e2552b8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g2176e2552b8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2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2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2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3" name="Google Shape;53;p13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4" name="Google Shape;54;p1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3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1" name="Google Shape;61;p1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UWConlin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witter.com/PLAASuwc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NELGA_AU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s://twitter.com/hashtag/landgovernance?src=hashtag_click" TargetMode="External"/><Relationship Id="rId10" Type="http://schemas.openxmlformats.org/officeDocument/2006/relationships/hyperlink" Target="https://twitter.com/giz_gmbh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twitter.com/ECA_OFFICI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902200"/>
            <a:ext cx="9144001" cy="9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8173" y="2117373"/>
            <a:ext cx="5648401" cy="30503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>
            <a:spLocks noGrp="1"/>
          </p:cNvSpPr>
          <p:nvPr>
            <p:ph type="subTitle" idx="1"/>
          </p:nvPr>
        </p:nvSpPr>
        <p:spPr>
          <a:xfrm>
            <a:off x="1747800" y="491075"/>
            <a:ext cx="56484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THE POLITICAL ECONOMY OF LAND GOVERNANCE IN AFRICA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747800" y="1446875"/>
            <a:ext cx="5648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3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22 – 26 July 2024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3247053" y="5290457"/>
            <a:ext cx="23513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2ecb1cb463c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2ecb1cb463c_2_0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ecb1cb463c_2_0"/>
          <p:cNvSpPr txBox="1">
            <a:spLocks noGrp="1"/>
          </p:cNvSpPr>
          <p:nvPr>
            <p:ph type="subTitle" idx="1"/>
          </p:nvPr>
        </p:nvSpPr>
        <p:spPr>
          <a:xfrm>
            <a:off x="1321100" y="56322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Online in 2023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g2ecb1cb463c_2_0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g2ecb1cb463c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62842"/>
            <a:ext cx="9144001" cy="519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2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47673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12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100" y="-49575"/>
            <a:ext cx="9276200" cy="6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47673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TRAINING STATISTICS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6572875" y="1507900"/>
            <a:ext cx="2245200" cy="471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endParaRPr sz="4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175" y="1651250"/>
            <a:ext cx="9178324" cy="52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2173af33a17_0_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173af33a17_0_225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173af33a17_0_225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47673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TRAINING STATISTICS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g2173af33a17_0_225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g2173af33a17_0_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9975" y="1430950"/>
            <a:ext cx="8051797" cy="44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2173af33a17_0_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173af33a17_0_235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173af33a17_0_235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47673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TRAINING STATISTICS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g2173af33a17_0_235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2173af33a17_0_2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7957" y="1300650"/>
            <a:ext cx="8031296" cy="4734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"/>
          <p:cNvSpPr txBox="1">
            <a:spLocks noGrp="1"/>
          </p:cNvSpPr>
          <p:nvPr>
            <p:ph type="subTitle" idx="1"/>
          </p:nvPr>
        </p:nvSpPr>
        <p:spPr>
          <a:xfrm>
            <a:off x="1546950" y="295275"/>
            <a:ext cx="58791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6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3675" y="1892938"/>
            <a:ext cx="775335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54780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THIS YEAR’S COHORT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8575" y="1164825"/>
            <a:ext cx="5698724" cy="569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/>
          <p:nvPr/>
        </p:nvSpPr>
        <p:spPr>
          <a:xfrm>
            <a:off x="1558900" y="2303450"/>
            <a:ext cx="2198700" cy="2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C096D"/>
                </a:solidFill>
                <a:latin typeface="Roboto Medium"/>
                <a:ea typeface="Roboto Medium"/>
                <a:cs typeface="Roboto Medium"/>
                <a:sym typeface="Roboto Medium"/>
              </a:rPr>
              <a:t>82 land professionals</a:t>
            </a:r>
            <a:endParaRPr sz="2100">
              <a:solidFill>
                <a:srgbClr val="1C096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1C096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C096D"/>
                </a:solidFill>
                <a:latin typeface="Roboto Medium"/>
                <a:ea typeface="Roboto Medium"/>
                <a:cs typeface="Roboto Medium"/>
                <a:sym typeface="Roboto Medium"/>
              </a:rPr>
              <a:t>across </a:t>
            </a:r>
            <a:endParaRPr sz="2100">
              <a:solidFill>
                <a:srgbClr val="1C096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1C096D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C096D"/>
                </a:solidFill>
                <a:latin typeface="Roboto Medium"/>
                <a:ea typeface="Roboto Medium"/>
                <a:cs typeface="Roboto Medium"/>
                <a:sym typeface="Roboto Medium"/>
              </a:rPr>
              <a:t>28 African countries</a:t>
            </a:r>
            <a:endParaRPr sz="2100">
              <a:solidFill>
                <a:srgbClr val="1C096D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2173af33a17_0_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173af33a17_0_156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173af33a17_0_156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173af33a17_0_156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54780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THIS YEAR’S SECTORAL PROFILE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g2173af33a17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050" y="1192050"/>
            <a:ext cx="7857725" cy="566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173af33a17_0_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173af33a17_0_148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173af33a17_0_148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173af33a17_0_148"/>
          <p:cNvSpPr txBox="1">
            <a:spLocks noGrp="1"/>
          </p:cNvSpPr>
          <p:nvPr>
            <p:ph type="subTitle" idx="1"/>
          </p:nvPr>
        </p:nvSpPr>
        <p:spPr>
          <a:xfrm>
            <a:off x="1537775" y="344850"/>
            <a:ext cx="54780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THIS YEAR’S GENDER PROFILE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Google Shape;245;g2173af33a17_0_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700" y="1095025"/>
            <a:ext cx="7912300" cy="576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7"/>
          <p:cNvSpPr txBox="1">
            <a:spLocks noGrp="1"/>
          </p:cNvSpPr>
          <p:nvPr>
            <p:ph type="subTitle" idx="1"/>
          </p:nvPr>
        </p:nvSpPr>
        <p:spPr>
          <a:xfrm>
            <a:off x="1487600" y="413400"/>
            <a:ext cx="45468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MEET THE LECTURERS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subTitle" idx="1"/>
          </p:nvPr>
        </p:nvSpPr>
        <p:spPr>
          <a:xfrm>
            <a:off x="1470750" y="219075"/>
            <a:ext cx="58791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Welcome to the NELGA 2024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Introduction Session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470758" y="1402312"/>
            <a:ext cx="68571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Charity Rusere, PLAAS, UWC</a:t>
            </a:r>
            <a:endParaRPr sz="1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ntroduction to the course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 Ruth Hall, PLAAS, UWC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Message from the African Land Policy Centre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Medhat Elhelepi, ALPC, UNECA</a:t>
            </a:r>
            <a:endParaRPr sz="1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logistics of the course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Carla Henry</a:t>
            </a:r>
            <a:r>
              <a:rPr lang="en-US" sz="1500" b="0" i="1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PLAAS, UWC</a:t>
            </a:r>
            <a:endParaRPr sz="1500" b="0" i="1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of Facilitators &amp; Working Groups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Stha Yeni, Lead Facilitator, PLAAS, UWC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of participants by country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Facilitators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 groups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to know one another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 of a key question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2ecb1cb463c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ecb1cb463c_0_5"/>
          <p:cNvSpPr txBox="1">
            <a:spLocks noGrp="1"/>
          </p:cNvSpPr>
          <p:nvPr>
            <p:ph type="subTitle" idx="1"/>
          </p:nvPr>
        </p:nvSpPr>
        <p:spPr>
          <a:xfrm>
            <a:off x="1487600" y="413400"/>
            <a:ext cx="45468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MEET THE FACILITATORS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g2ecb1cb463c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2173af33a17_0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173af33a17_0_121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173af33a17_0_121"/>
          <p:cNvSpPr txBox="1">
            <a:spLocks noGrp="1"/>
          </p:cNvSpPr>
          <p:nvPr>
            <p:ph type="subTitle" idx="1"/>
          </p:nvPr>
        </p:nvSpPr>
        <p:spPr>
          <a:xfrm>
            <a:off x="3436550" y="556275"/>
            <a:ext cx="39405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Working Groups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g2173af33a17_0_121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2173af33a17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227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/>
          <p:nvPr/>
        </p:nvSpPr>
        <p:spPr>
          <a:xfrm>
            <a:off x="2830550" y="591675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1"/>
          </p:nvPr>
        </p:nvSpPr>
        <p:spPr>
          <a:xfrm>
            <a:off x="2157200" y="250275"/>
            <a:ext cx="4894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1: Chimamanda Adichie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1"/>
          <p:cNvSpPr txBox="1"/>
          <p:nvPr/>
        </p:nvSpPr>
        <p:spPr>
          <a:xfrm>
            <a:off x="1901975" y="1621650"/>
            <a:ext cx="57951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Alrich Adelin Mahoukpo (Benin)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Baboloki Semele (Botswana)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Zulfatu Umar Faruk (Nigeria)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Abraham Magsiah Adongo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Petit Patrick Ahishakiye (Burundi)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Ahmed Abdillahi Abdi (Somalia)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Lewis Mweu (Kenya)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Enos Denhere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Samantha Chimombe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Jessica Olouch (Kenya)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Genet Kelem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Florence Ofosu Aburam (Ghana)</a:t>
            </a:r>
            <a:endParaRPr sz="2000">
              <a:solidFill>
                <a:srgbClr val="17204A"/>
              </a:solidFill>
            </a:endParaRPr>
          </a:p>
        </p:txBody>
      </p:sp>
      <p:sp>
        <p:nvSpPr>
          <p:cNvPr id="278" name="Google Shape;278;p21"/>
          <p:cNvSpPr txBox="1"/>
          <p:nvPr/>
        </p:nvSpPr>
        <p:spPr>
          <a:xfrm>
            <a:off x="1832150" y="5938975"/>
            <a:ext cx="554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Stha Yeni, South Africa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1"/>
          <p:cNvPicPr preferRelativeResize="0"/>
          <p:nvPr/>
        </p:nvPicPr>
        <p:blipFill rotWithShape="1">
          <a:blip r:embed="rId4">
            <a:alphaModFix/>
          </a:blip>
          <a:srcRect l="2972" r="2972"/>
          <a:stretch/>
        </p:blipFill>
        <p:spPr>
          <a:xfrm>
            <a:off x="7522500" y="4757050"/>
            <a:ext cx="1447800" cy="192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2173af33a17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173af33a17_0_36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173af33a17_0_36"/>
          <p:cNvSpPr txBox="1">
            <a:spLocks noGrp="1"/>
          </p:cNvSpPr>
          <p:nvPr>
            <p:ph type="subTitle" idx="1"/>
          </p:nvPr>
        </p:nvSpPr>
        <p:spPr>
          <a:xfrm>
            <a:off x="1729500" y="314350"/>
            <a:ext cx="5425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2: Haile Selassie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g2173af33a17_0_36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173af33a17_0_36"/>
          <p:cNvSpPr txBox="1"/>
          <p:nvPr/>
        </p:nvSpPr>
        <p:spPr>
          <a:xfrm>
            <a:off x="1989301" y="1621638"/>
            <a:ext cx="58917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Ikanyeng Gaodirelwe (Botswana)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Youssouf Mathias Ouattara (Burkina Faso)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Joseph Sarpong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Abel Sainda (Mozambique)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Linda Ruben (Namibia)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Owen Dhliwayo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Godsway Agbeli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Demeke Sewnet Ayele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Sharon Nzuki (Kenya)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Susan Akello (Uganda)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Mariam Diakite (Mali)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Soini Nangula (Namibia)</a:t>
            </a:r>
            <a:endParaRPr sz="2000">
              <a:solidFill>
                <a:srgbClr val="17204A"/>
              </a:solidFill>
            </a:endParaRPr>
          </a:p>
        </p:txBody>
      </p:sp>
      <p:sp>
        <p:nvSpPr>
          <p:cNvPr id="289" name="Google Shape;289;g2173af33a17_0_36"/>
          <p:cNvSpPr txBox="1"/>
          <p:nvPr/>
        </p:nvSpPr>
        <p:spPr>
          <a:xfrm>
            <a:off x="2120175" y="6081400"/>
            <a:ext cx="5165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Freedom Mazwi</a:t>
            </a: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, Zimbabwe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2173af33a17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1950" y="4846525"/>
            <a:ext cx="1428900" cy="188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2173af33a17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2173af33a17_0_49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173af33a17_0_49"/>
          <p:cNvSpPr txBox="1">
            <a:spLocks noGrp="1"/>
          </p:cNvSpPr>
          <p:nvPr>
            <p:ph type="subTitle" idx="1"/>
          </p:nvPr>
        </p:nvSpPr>
        <p:spPr>
          <a:xfrm>
            <a:off x="1475450" y="370925"/>
            <a:ext cx="51876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3: Julius Nyerere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g2173af33a17_0_49"/>
          <p:cNvSpPr txBox="1"/>
          <p:nvPr/>
        </p:nvSpPr>
        <p:spPr>
          <a:xfrm>
            <a:off x="1775540" y="1475900"/>
            <a:ext cx="5592900" cy="3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James Kai Maker Duol (South Sudan)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Mark Boahndao (Liberia)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John Magombo (Malawi)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Ter Manyang Gatwech (Sudan)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Ronald Murungi (Uganda)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Godiramang Motlhagodi (Botswana)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Charles Kofi Menlah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Prisca Obomele Nsiah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Nnam Solange (Cameroon)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Pemphero Chinseu Banda (Malawi)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Samekelisiwe Nqayi (South Africa)</a:t>
            </a:r>
            <a:endParaRPr sz="2000">
              <a:solidFill>
                <a:srgbClr val="17204A"/>
              </a:solidFill>
            </a:endParaRPr>
          </a:p>
        </p:txBody>
      </p:sp>
      <p:sp>
        <p:nvSpPr>
          <p:cNvPr id="299" name="Google Shape;299;g2173af33a17_0_49"/>
          <p:cNvSpPr txBox="1"/>
          <p:nvPr/>
        </p:nvSpPr>
        <p:spPr>
          <a:xfrm>
            <a:off x="3424925" y="5986475"/>
            <a:ext cx="3940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Eileen Wakesho, Kenya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2173af33a17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7750" y="4704625"/>
            <a:ext cx="1371600" cy="188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173af33a17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173af33a17_0_63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173af33a17_0_63"/>
          <p:cNvSpPr txBox="1">
            <a:spLocks noGrp="1"/>
          </p:cNvSpPr>
          <p:nvPr>
            <p:ph type="subTitle" idx="1"/>
          </p:nvPr>
        </p:nvSpPr>
        <p:spPr>
          <a:xfrm>
            <a:off x="1735150" y="357825"/>
            <a:ext cx="53730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4: Miriam Makeba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g2173af33a17_0_63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173af33a17_0_63"/>
          <p:cNvSpPr txBox="1"/>
          <p:nvPr/>
        </p:nvSpPr>
        <p:spPr>
          <a:xfrm>
            <a:off x="3535200" y="6169700"/>
            <a:ext cx="3987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Theresa Auma</a:t>
            </a: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 b="1">
                <a:solidFill>
                  <a:srgbClr val="0E1858"/>
                </a:solidFill>
              </a:rPr>
              <a:t>Uganda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173af33a17_0_63"/>
          <p:cNvSpPr txBox="1"/>
          <p:nvPr/>
        </p:nvSpPr>
        <p:spPr>
          <a:xfrm>
            <a:off x="2099724" y="1575450"/>
            <a:ext cx="51786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Workat Sebnie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Rexford Newton-Akpor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Ngadi Edjienguele Sylvie (Cameroon)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Esther Choima Ajah (Nigeria)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Tulipohamba Bevenalius Jason (Namibia)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Eunah Siapenga (Zambia)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Mastewal Yami Degefa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Agbor Tabe (Cameroon)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Hazel Tariro Chimbiro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Alhagie Haruna Cham (Gambia)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Akibu Abdulai (Ghana)</a:t>
            </a:r>
            <a:endParaRPr sz="2000">
              <a:solidFill>
                <a:srgbClr val="17204A"/>
              </a:solidFill>
            </a:endParaRPr>
          </a:p>
        </p:txBody>
      </p:sp>
      <p:pic>
        <p:nvPicPr>
          <p:cNvPr id="311" name="Google Shape;311;g2173af33a17_0_63"/>
          <p:cNvPicPr preferRelativeResize="0"/>
          <p:nvPr/>
        </p:nvPicPr>
        <p:blipFill rotWithShape="1">
          <a:blip r:embed="rId4">
            <a:alphaModFix/>
          </a:blip>
          <a:srcRect l="6163" r="6155"/>
          <a:stretch/>
        </p:blipFill>
        <p:spPr>
          <a:xfrm>
            <a:off x="7651975" y="4846525"/>
            <a:ext cx="1428900" cy="188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173af33a17_0_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173af33a17_0_76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173af33a17_0_76"/>
          <p:cNvSpPr txBox="1">
            <a:spLocks noGrp="1"/>
          </p:cNvSpPr>
          <p:nvPr>
            <p:ph type="subTitle" idx="1"/>
          </p:nvPr>
        </p:nvSpPr>
        <p:spPr>
          <a:xfrm>
            <a:off x="1905300" y="386150"/>
            <a:ext cx="50589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5: Nawal El Saadawi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g2173af33a17_0_76"/>
          <p:cNvSpPr txBox="1"/>
          <p:nvPr/>
        </p:nvSpPr>
        <p:spPr>
          <a:xfrm>
            <a:off x="1929590" y="1125288"/>
            <a:ext cx="5592900" cy="46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Ndumiso Camngca (South Africa)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Mercy Masanga (Tanzania)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Sandra Matendere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Gashaw Goshem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Rebecca Chepkemboi (Kenya)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Bedu Mambo (Botswana)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Abdihakim Osman Ali (Somalia)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Alain Parfait Ngulungu (DRC)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Cathbert Tomitho (Tanzania)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Joseph Niyomukiza (Rwanda)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Comfort Naadu Nartey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Shastelle Philander (South Africa)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rgbClr val="1720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173af33a17_0_76"/>
          <p:cNvSpPr txBox="1"/>
          <p:nvPr/>
        </p:nvSpPr>
        <p:spPr>
          <a:xfrm>
            <a:off x="3164550" y="6169700"/>
            <a:ext cx="420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Adwoa Gyapong, Ghana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2173af33a17_0_76"/>
          <p:cNvPicPr preferRelativeResize="0"/>
          <p:nvPr/>
        </p:nvPicPr>
        <p:blipFill rotWithShape="1">
          <a:blip r:embed="rId4">
            <a:alphaModFix/>
          </a:blip>
          <a:srcRect t="337" b="337"/>
          <a:stretch/>
        </p:blipFill>
        <p:spPr>
          <a:xfrm>
            <a:off x="7522500" y="4846525"/>
            <a:ext cx="1428900" cy="188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2ecb1cb463c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ecb1cb463c_0_18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ecb1cb463c_0_18"/>
          <p:cNvSpPr txBox="1">
            <a:spLocks noGrp="1"/>
          </p:cNvSpPr>
          <p:nvPr>
            <p:ph type="subTitle" idx="1"/>
          </p:nvPr>
        </p:nvSpPr>
        <p:spPr>
          <a:xfrm>
            <a:off x="1748225" y="373050"/>
            <a:ext cx="55929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6: Patrice Lumumba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g2ecb1cb463c_0_18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ecb1cb463c_0_18"/>
          <p:cNvSpPr txBox="1"/>
          <p:nvPr/>
        </p:nvSpPr>
        <p:spPr>
          <a:xfrm>
            <a:off x="1775540" y="1333463"/>
            <a:ext cx="55929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Michael Mutale (Zambia)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Cecilia Owusu (Ghana)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Elvis Munetsi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Adelaide Auma Ombudo (Kenya)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Bulus Sunday (Nigeria)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Bridget Masikati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Mpho Lebelo (South Africa)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Isidro Macaringue (Mozambique)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Birtukan Fikadie Mesfin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Poloko Mokbocho (Lesotho)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S’phamandla Mchunu (South Africa)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Diom Jasper Yam (Cameroon)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rgbClr val="1720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ecb1cb463c_0_18"/>
          <p:cNvSpPr txBox="1"/>
          <p:nvPr/>
        </p:nvSpPr>
        <p:spPr>
          <a:xfrm>
            <a:off x="3142525" y="6222075"/>
            <a:ext cx="430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Augustine Fosu, Ghana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2ecb1cb463c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2500" y="4802125"/>
            <a:ext cx="1447800" cy="193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2173af33a17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2173af33a17_0_98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173af33a17_0_98"/>
          <p:cNvSpPr txBox="1">
            <a:spLocks noGrp="1"/>
          </p:cNvSpPr>
          <p:nvPr>
            <p:ph type="subTitle" idx="1"/>
          </p:nvPr>
        </p:nvSpPr>
        <p:spPr>
          <a:xfrm>
            <a:off x="1944550" y="314350"/>
            <a:ext cx="53277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Group 7: Samora Machel</a:t>
            </a:r>
            <a:endParaRPr sz="27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173af33a17_0_98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173af33a17_0_98"/>
          <p:cNvSpPr txBox="1"/>
          <p:nvPr/>
        </p:nvSpPr>
        <p:spPr>
          <a:xfrm>
            <a:off x="1811940" y="1231275"/>
            <a:ext cx="55929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Eiltruder Makupa (Tanzania)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Delphine Ekpang (Nigeria)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Lassana Kone (Cote d’Ivoire)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Carolyne Tumuhimbise (Uganda)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Shumirai Guzha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Vincent Moses (Malawi)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Chenayi Mnangagwa (Zimbabwe)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Mogae Makonyela (Botswana)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Mohamed El Mehdi LAAS (Morocco)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Abel Molla (Ethiopia)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Mannete Makhetla (Lesotho)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000">
                <a:solidFill>
                  <a:srgbClr val="17204A"/>
                </a:solidFill>
              </a:rPr>
              <a:t>Godfrey Rammoi (South Africa)</a:t>
            </a:r>
            <a:endParaRPr sz="2000">
              <a:solidFill>
                <a:srgbClr val="17204A"/>
              </a:solidFill>
            </a:endParaRPr>
          </a:p>
          <a:p>
            <a:pPr marL="469265" marR="446405" lvl="0" indent="-95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>
              <a:solidFill>
                <a:srgbClr val="17204A"/>
              </a:solidFill>
            </a:endParaRPr>
          </a:p>
        </p:txBody>
      </p:sp>
      <p:sp>
        <p:nvSpPr>
          <p:cNvPr id="342" name="Google Shape;342;g2173af33a17_0_98"/>
          <p:cNvSpPr txBox="1"/>
          <p:nvPr/>
        </p:nvSpPr>
        <p:spPr>
          <a:xfrm>
            <a:off x="2503425" y="6156650"/>
            <a:ext cx="466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0" u="none" strike="noStrike" cap="none">
                <a:solidFill>
                  <a:srgbClr val="0E1858"/>
                </a:solidFill>
                <a:latin typeface="Arial"/>
                <a:ea typeface="Arial"/>
                <a:cs typeface="Arial"/>
                <a:sym typeface="Arial"/>
              </a:rPr>
              <a:t>Facilitator: </a:t>
            </a:r>
            <a:r>
              <a:rPr lang="en-US" sz="1700" b="1">
                <a:solidFill>
                  <a:srgbClr val="0E1858"/>
                </a:solidFill>
              </a:rPr>
              <a:t>Charity Rusere, Zimbabwe</a:t>
            </a:r>
            <a:endParaRPr sz="1700" b="1" i="0" u="none" strike="noStrike" cap="none">
              <a:solidFill>
                <a:srgbClr val="0E1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2173af33a17_0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350" y="4683025"/>
            <a:ext cx="1636200" cy="204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38"/>
            <a:ext cx="9144003" cy="685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125" y="2413900"/>
            <a:ext cx="7767676" cy="452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23"/>
          <p:cNvSpPr txBox="1">
            <a:spLocks noGrp="1"/>
          </p:cNvSpPr>
          <p:nvPr>
            <p:ph type="subTitle" idx="1"/>
          </p:nvPr>
        </p:nvSpPr>
        <p:spPr>
          <a:xfrm>
            <a:off x="1732975" y="471925"/>
            <a:ext cx="55287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WELCOME 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AND ENJOY NELGA 2024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/>
          </a:p>
        </p:txBody>
      </p:sp>
      <p:sp>
        <p:nvSpPr>
          <p:cNvPr id="351" name="Google Shape;351;p123"/>
          <p:cNvSpPr txBox="1"/>
          <p:nvPr/>
        </p:nvSpPr>
        <p:spPr>
          <a:xfrm>
            <a:off x="2802897" y="1905000"/>
            <a:ext cx="5988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Hashtag: 	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#landgovernance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Handles:</a:t>
            </a:r>
            <a:r>
              <a:rPr lang="en-US" sz="1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@NELGA_AU</a:t>
            </a:r>
            <a:r>
              <a:rPr lang="en-US" sz="1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|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 @PLAASuwc</a:t>
            </a:r>
            <a:r>
              <a:rPr lang="en-US" sz="1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|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 @UWConline</a:t>
            </a:r>
            <a:r>
              <a:rPr lang="en-US" sz="1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|</a:t>
            </a:r>
            <a:endParaRPr sz="1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 @ECA_OFFICIAL</a:t>
            </a:r>
            <a:r>
              <a:rPr lang="en-US" sz="1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 @giz_gmbh</a:t>
            </a:r>
            <a:r>
              <a:rPr lang="en-US" sz="1300" b="0" i="0" u="none" strike="noStrike" cap="none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endParaRPr sz="13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1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43413" y="1905000"/>
            <a:ext cx="113347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1537775" y="1174875"/>
            <a:ext cx="685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l="17199" t="-2901" r="31194"/>
          <a:stretch/>
        </p:blipFill>
        <p:spPr>
          <a:xfrm>
            <a:off x="1574625" y="511575"/>
            <a:ext cx="5994750" cy="6406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>
            <a:spLocks noGrp="1"/>
          </p:cNvSpPr>
          <p:nvPr>
            <p:ph type="subTitle" idx="1"/>
          </p:nvPr>
        </p:nvSpPr>
        <p:spPr>
          <a:xfrm>
            <a:off x="1537775" y="-38025"/>
            <a:ext cx="58791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NELGA NODES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>
            <a:spLocks noGrp="1"/>
          </p:cNvSpPr>
          <p:nvPr>
            <p:ph type="subTitle" idx="1"/>
          </p:nvPr>
        </p:nvSpPr>
        <p:spPr>
          <a:xfrm>
            <a:off x="1470750" y="219075"/>
            <a:ext cx="58791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7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CURRICULUM DEVELOPMENT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5591" y="1855649"/>
            <a:ext cx="5648401" cy="305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1537775" y="1174875"/>
            <a:ext cx="685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551" y="1943227"/>
            <a:ext cx="8336500" cy="487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537775" y="63457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Southern Africa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2173af33a1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2173af33a17_0_3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173af33a17_0_3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2173af33a17_0_3"/>
          <p:cNvSpPr txBox="1"/>
          <p:nvPr/>
        </p:nvSpPr>
        <p:spPr>
          <a:xfrm>
            <a:off x="1537775" y="1174875"/>
            <a:ext cx="685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2173af33a17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175" y="2068650"/>
            <a:ext cx="8336300" cy="468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173af33a17_0_3"/>
          <p:cNvSpPr txBox="1">
            <a:spLocks noGrp="1"/>
          </p:cNvSpPr>
          <p:nvPr>
            <p:ph type="subTitle" idx="1"/>
          </p:nvPr>
        </p:nvSpPr>
        <p:spPr>
          <a:xfrm>
            <a:off x="1598875" y="57037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East Africa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173af33a17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173af33a17_0_12"/>
          <p:cNvSpPr/>
          <p:nvPr/>
        </p:nvSpPr>
        <p:spPr>
          <a:xfrm>
            <a:off x="1374800" y="990450"/>
            <a:ext cx="39405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173af33a17_0_12"/>
          <p:cNvSpPr/>
          <p:nvPr/>
        </p:nvSpPr>
        <p:spPr>
          <a:xfrm>
            <a:off x="7848450" y="5892625"/>
            <a:ext cx="1295700" cy="8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173af33a17_0_12"/>
          <p:cNvSpPr txBox="1"/>
          <p:nvPr/>
        </p:nvSpPr>
        <p:spPr>
          <a:xfrm>
            <a:off x="1537775" y="1174875"/>
            <a:ext cx="6857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2173af33a17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928" y="1855650"/>
            <a:ext cx="8398221" cy="47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173af33a17_0_12"/>
          <p:cNvSpPr txBox="1">
            <a:spLocks noGrp="1"/>
          </p:cNvSpPr>
          <p:nvPr>
            <p:ph type="subTitle" idx="1"/>
          </p:nvPr>
        </p:nvSpPr>
        <p:spPr>
          <a:xfrm>
            <a:off x="1537775" y="57037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West Africa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g2173af33a17_0_12"/>
          <p:cNvSpPr txBox="1">
            <a:spLocks noGrp="1"/>
          </p:cNvSpPr>
          <p:nvPr>
            <p:ph type="subTitle" idx="1"/>
          </p:nvPr>
        </p:nvSpPr>
        <p:spPr>
          <a:xfrm>
            <a:off x="1374800" y="6052025"/>
            <a:ext cx="320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700" b="1">
                <a:solidFill>
                  <a:schemeClr val="lt1"/>
                </a:solidFill>
                <a:highlight>
                  <a:srgbClr val="999999"/>
                </a:highlight>
                <a:latin typeface="Trebuchet MS"/>
                <a:ea typeface="Trebuchet MS"/>
                <a:cs typeface="Trebuchet MS"/>
                <a:sym typeface="Trebuchet MS"/>
              </a:rPr>
              <a:t>Accra, Ghana 2019</a:t>
            </a:r>
            <a:endParaRPr sz="2700" b="1">
              <a:solidFill>
                <a:schemeClr val="lt1"/>
              </a:solidFill>
              <a:highlight>
                <a:srgbClr val="999999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176e2552b8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176e2552b8_2_7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176e2552b8_2_7"/>
          <p:cNvSpPr txBox="1">
            <a:spLocks noGrp="1"/>
          </p:cNvSpPr>
          <p:nvPr>
            <p:ph type="subTitle" idx="1"/>
          </p:nvPr>
        </p:nvSpPr>
        <p:spPr>
          <a:xfrm>
            <a:off x="1321100" y="56322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Online in 2021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g2176e2552b8_2_7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2176e2552b8_2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65214"/>
            <a:ext cx="9144001" cy="486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176e2552b8_2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5"/>
            <a:ext cx="9144003" cy="685352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2176e2552b8_2_15"/>
          <p:cNvSpPr/>
          <p:nvPr/>
        </p:nvSpPr>
        <p:spPr>
          <a:xfrm>
            <a:off x="3318575" y="314350"/>
            <a:ext cx="3548100" cy="61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176e2552b8_2_15"/>
          <p:cNvSpPr txBox="1">
            <a:spLocks noGrp="1"/>
          </p:cNvSpPr>
          <p:nvPr>
            <p:ph type="subTitle" idx="1"/>
          </p:nvPr>
        </p:nvSpPr>
        <p:spPr>
          <a:xfrm>
            <a:off x="1321100" y="563225"/>
            <a:ext cx="51099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900" b="1">
                <a:solidFill>
                  <a:srgbClr val="1C096D"/>
                </a:solidFill>
                <a:latin typeface="Roboto"/>
                <a:ea typeface="Roboto"/>
                <a:cs typeface="Roboto"/>
                <a:sym typeface="Roboto"/>
              </a:rPr>
              <a:t>Online in 2021</a:t>
            </a:r>
            <a:endParaRPr sz="2900" b="1">
              <a:solidFill>
                <a:srgbClr val="1C096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g2176e2552b8_2_15"/>
          <p:cNvSpPr/>
          <p:nvPr/>
        </p:nvSpPr>
        <p:spPr>
          <a:xfrm>
            <a:off x="6018000" y="5591725"/>
            <a:ext cx="1504500" cy="114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g2176e2552b8_2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25" y="1662842"/>
            <a:ext cx="9144001" cy="519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Microsoft Office PowerPoint</Application>
  <PresentationFormat>On-screen Show (4:3)</PresentationFormat>
  <Paragraphs>160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Trebuchet MS</vt:lpstr>
      <vt:lpstr>Roboto Medium</vt:lpstr>
      <vt:lpstr>Roboto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modified xsi:type="dcterms:W3CDTF">2024-07-18T11:04:54Z</dcterms:modified>
</cp:coreProperties>
</file>