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9" r:id="rId2"/>
    <p:sldId id="2147377442" r:id="rId3"/>
    <p:sldId id="2147377443" r:id="rId4"/>
    <p:sldId id="2147377441" r:id="rId5"/>
    <p:sldId id="2147377444" r:id="rId6"/>
    <p:sldId id="2147377435" r:id="rId7"/>
    <p:sldId id="2147377446" r:id="rId8"/>
    <p:sldId id="2147377437" r:id="rId9"/>
    <p:sldId id="2147377447" r:id="rId10"/>
    <p:sldId id="2147377439" r:id="rId11"/>
    <p:sldId id="2147377448" r:id="rId12"/>
    <p:sldId id="2147377436" r:id="rId13"/>
    <p:sldId id="280" r:id="rId1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500"/>
    <a:srgbClr val="006666"/>
    <a:srgbClr val="33CC33"/>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12370-7E3C-4C7A-AD8E-42FDC67A9F48}" v="2" dt="2026-03-27T12:02:08.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p:cViewPr>
        <p:scale>
          <a:sx n="80" d="100"/>
          <a:sy n="80" d="100"/>
        </p:scale>
        <p:origin x="136" y="-236"/>
      </p:cViewPr>
      <p:guideLst/>
    </p:cSldViewPr>
  </p:slideViewPr>
  <p:notesTextViewPr>
    <p:cViewPr>
      <p:scale>
        <a:sx n="1" d="1"/>
        <a:sy n="1" d="1"/>
      </p:scale>
      <p:origin x="0" y="-2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ssim Oulmane" userId="bfaf0509-496a-4027-b2d3-34fac956406c" providerId="ADAL" clId="{84921A18-3F1C-4FFA-8641-1CDDEEC696D1}"/>
    <pc:docChg chg="custSel modSld">
      <pc:chgData name="Nassim Oulmane" userId="bfaf0509-496a-4027-b2d3-34fac956406c" providerId="ADAL" clId="{84921A18-3F1C-4FFA-8641-1CDDEEC696D1}" dt="2026-03-27T12:02:34.046" v="129" actId="313"/>
      <pc:docMkLst>
        <pc:docMk/>
      </pc:docMkLst>
      <pc:sldChg chg="modSp mod modNotesTx">
        <pc:chgData name="Nassim Oulmane" userId="bfaf0509-496a-4027-b2d3-34fac956406c" providerId="ADAL" clId="{84921A18-3F1C-4FFA-8641-1CDDEEC696D1}" dt="2026-03-27T12:02:34.046" v="129" actId="313"/>
        <pc:sldMkLst>
          <pc:docMk/>
          <pc:sldMk cId="4194136312" sldId="259"/>
        </pc:sldMkLst>
        <pc:spChg chg="mod">
          <ac:chgData name="Nassim Oulmane" userId="bfaf0509-496a-4027-b2d3-34fac956406c" providerId="ADAL" clId="{84921A18-3F1C-4FFA-8641-1CDDEEC696D1}" dt="2026-03-27T11:57:42.101" v="55" actId="6549"/>
          <ac:spMkLst>
            <pc:docMk/>
            <pc:sldMk cId="4194136312" sldId="259"/>
            <ac:spMk id="6" creationId="{E7BF7CC6-AA9A-F447-93B5-4F8BDBD51260}"/>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g"/><Relationship Id="rId5" Type="http://schemas.openxmlformats.org/officeDocument/2006/relationships/image" Target="../media/image12.png"/><Relationship Id="rId4" Type="http://schemas.openxmlformats.org/officeDocument/2006/relationships/image" Target="../media/image11.png"/></Relationships>
</file>

<file path=ppt/diagrams/_rels/data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image" Target="../media/image13.jpg"/></Relationships>
</file>

<file path=ppt/diagrams/_rels/data5.xml.rels><?xml version="1.0" encoding="UTF-8" standalone="yes"?>
<Relationships xmlns="http://schemas.openxmlformats.org/package/2006/relationships"><Relationship Id="rId1" Type="http://schemas.openxmlformats.org/officeDocument/2006/relationships/image" Target="../media/image15.jpg"/></Relationships>
</file>

<file path=ppt/diagrams/_rels/data6.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g"/><Relationship Id="rId5" Type="http://schemas.openxmlformats.org/officeDocument/2006/relationships/image" Target="../media/image12.png"/><Relationship Id="rId4"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image" Target="../media/image13.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5.jpg"/></Relationships>
</file>

<file path=ppt/diagrams/_rels/drawing6.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AD50CA-AFA5-45A3-975E-DF041CC8E84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B4399AB-7AEC-4278-8F79-F3ADF8E93ADD}">
      <dgm:prSet phldrT="[Text]" custT="1"/>
      <dgm:spPr>
        <a:solidFill>
          <a:schemeClr val="accent1">
            <a:lumMod val="50000"/>
          </a:schemeClr>
        </a:solidFill>
      </dgm:spPr>
      <dgm:t>
        <a:bodyPr/>
        <a:lstStyle/>
        <a:p>
          <a:pPr algn="ctr">
            <a:buNone/>
          </a:pPr>
          <a:r>
            <a:rPr lang="en-US" sz="2000" b="1" dirty="0">
              <a:latin typeface="Arial" panose="020B0604020202020204" pitchFamily="34" charset="0"/>
              <a:cs typeface="Arial" panose="020B0604020202020204" pitchFamily="34" charset="0"/>
            </a:rPr>
            <a:t>2. ARFSD-11: From Convening to Impact and Transformation</a:t>
          </a:r>
        </a:p>
      </dgm:t>
    </dgm:pt>
    <dgm:pt modelId="{1000F44E-8A79-41F1-A7FD-2C84DF6351E3}" type="parTrans" cxnId="{7259B9F3-10F3-49B1-B1C7-D2B604932033}">
      <dgm:prSet/>
      <dgm:spPr/>
      <dgm:t>
        <a:bodyPr/>
        <a:lstStyle/>
        <a:p>
          <a:endParaRPr lang="en-US"/>
        </a:p>
      </dgm:t>
    </dgm:pt>
    <dgm:pt modelId="{08135FAD-8469-4C47-9204-7B8DF63195EE}" type="sibTrans" cxnId="{7259B9F3-10F3-49B1-B1C7-D2B604932033}">
      <dgm:prSet/>
      <dgm:spPr/>
      <dgm:t>
        <a:bodyPr/>
        <a:lstStyle/>
        <a:p>
          <a:endParaRPr lang="en-US"/>
        </a:p>
      </dgm:t>
    </dgm:pt>
    <dgm:pt modelId="{4743E993-D71A-4C49-A7AF-8ED6AF7AC64E}">
      <dgm:prSet phldrT="[Text]" custT="1"/>
      <dgm:spPr>
        <a:solidFill>
          <a:schemeClr val="accent1">
            <a:lumMod val="50000"/>
          </a:schemeClr>
        </a:solidFill>
      </dgm:spPr>
      <dgm:t>
        <a:bodyPr/>
        <a:lstStyle/>
        <a:p>
          <a:pPr algn="ctr">
            <a:buNone/>
          </a:pPr>
          <a:r>
            <a:rPr lang="en-US" sz="1600" b="1" i="0" dirty="0"/>
            <a:t>09–11 April 2025 | Speke Resort Convention Center, Kampala</a:t>
          </a:r>
          <a:endParaRPr lang="en-US" sz="1600" b="1" dirty="0"/>
        </a:p>
      </dgm:t>
    </dgm:pt>
    <dgm:pt modelId="{3888B234-C6E1-4887-AEFB-D33D3DF21218}" type="parTrans" cxnId="{02D64F45-0610-472E-B0CB-245D3E855C3F}">
      <dgm:prSet/>
      <dgm:spPr/>
      <dgm:t>
        <a:bodyPr/>
        <a:lstStyle/>
        <a:p>
          <a:endParaRPr lang="en-US"/>
        </a:p>
      </dgm:t>
    </dgm:pt>
    <dgm:pt modelId="{6539E576-079E-4155-8966-ACFF2889237B}" type="sibTrans" cxnId="{02D64F45-0610-472E-B0CB-245D3E855C3F}">
      <dgm:prSet/>
      <dgm:spPr/>
      <dgm:t>
        <a:bodyPr/>
        <a:lstStyle/>
        <a:p>
          <a:endParaRPr lang="en-US"/>
        </a:p>
      </dgm:t>
    </dgm:pt>
    <dgm:pt modelId="{260C3418-C7AD-435C-8CFB-3DF8030B5382}">
      <dgm:prSet phldrT="[Text]" custT="1"/>
      <dgm:spPr>
        <a:solidFill>
          <a:schemeClr val="accent1">
            <a:lumMod val="50000"/>
          </a:schemeClr>
        </a:solidFill>
      </dgm:spPr>
      <dgm:t>
        <a:bodyPr/>
        <a:lstStyle/>
        <a:p>
          <a:pPr algn="ctr">
            <a:buNone/>
          </a:pPr>
          <a:r>
            <a:rPr lang="en-US" sz="1600" b="1" i="0" dirty="0">
              <a:latin typeface="Arial" panose="020B0604020202020204" pitchFamily="34" charset="0"/>
              <a:cs typeface="Arial" panose="020B0604020202020204" pitchFamily="34" charset="0"/>
            </a:rPr>
            <a:t>Driving job creation and economic growth through sustainable, inclusive, science-based and evidence-based solutions for implementation of the 2030 Agenda for Sustainable Development and Agenda 2063: The Africa We Want, </a:t>
          </a:r>
          <a:endParaRPr lang="en-US" sz="1600" b="1" dirty="0">
            <a:latin typeface="Arial" panose="020B0604020202020204" pitchFamily="34" charset="0"/>
            <a:cs typeface="Arial" panose="020B0604020202020204" pitchFamily="34" charset="0"/>
          </a:endParaRPr>
        </a:p>
      </dgm:t>
    </dgm:pt>
    <dgm:pt modelId="{2E7684DC-592A-4000-874B-BF3DB36A491D}" type="parTrans" cxnId="{6AF4A840-E3ED-41F3-A78D-E7DB66C2AF60}">
      <dgm:prSet/>
      <dgm:spPr/>
      <dgm:t>
        <a:bodyPr/>
        <a:lstStyle/>
        <a:p>
          <a:endParaRPr lang="en-US"/>
        </a:p>
      </dgm:t>
    </dgm:pt>
    <dgm:pt modelId="{7164E1DA-9C76-4A6D-9DBF-1762C1BEF09F}" type="sibTrans" cxnId="{6AF4A840-E3ED-41F3-A78D-E7DB66C2AF60}">
      <dgm:prSet/>
      <dgm:spPr/>
      <dgm:t>
        <a:bodyPr/>
        <a:lstStyle/>
        <a:p>
          <a:endParaRPr lang="en-US"/>
        </a:p>
      </dgm:t>
    </dgm:pt>
    <dgm:pt modelId="{04D694CE-CBD8-44D1-A56D-7C77832F83CE}">
      <dgm:prSet/>
      <dgm:spPr>
        <a:solidFill>
          <a:schemeClr val="accent1">
            <a:lumMod val="50000"/>
          </a:schemeClr>
        </a:solidFill>
      </dgm:spPr>
      <dgm:t>
        <a:bodyPr/>
        <a:lstStyle/>
        <a:p>
          <a:pPr algn="l">
            <a:buNone/>
          </a:pPr>
          <a:endParaRPr lang="en-US" sz="1500" dirty="0"/>
        </a:p>
      </dgm:t>
    </dgm:pt>
    <dgm:pt modelId="{F4E1DD76-8253-4A72-A045-ABD08A26EB1A}" type="parTrans" cxnId="{4364804B-8CEC-44A7-883B-B71B9BBA9391}">
      <dgm:prSet/>
      <dgm:spPr/>
      <dgm:t>
        <a:bodyPr/>
        <a:lstStyle/>
        <a:p>
          <a:endParaRPr lang="en-US"/>
        </a:p>
      </dgm:t>
    </dgm:pt>
    <dgm:pt modelId="{ABDC65CB-B8AB-4F4C-9045-2A46B8500A2D}" type="sibTrans" cxnId="{4364804B-8CEC-44A7-883B-B71B9BBA9391}">
      <dgm:prSet/>
      <dgm:spPr/>
      <dgm:t>
        <a:bodyPr/>
        <a:lstStyle/>
        <a:p>
          <a:endParaRPr lang="en-US"/>
        </a:p>
      </dgm:t>
    </dgm:pt>
    <dgm:pt modelId="{099C1129-16CC-4416-A0E2-0E9A5DF7002F}" type="pres">
      <dgm:prSet presAssocID="{8BAD50CA-AFA5-45A3-975E-DF041CC8E84F}" presName="linear" presStyleCnt="0">
        <dgm:presLayoutVars>
          <dgm:dir/>
          <dgm:resizeHandles val="exact"/>
        </dgm:presLayoutVars>
      </dgm:prSet>
      <dgm:spPr/>
    </dgm:pt>
    <dgm:pt modelId="{8DACC068-D579-47C1-B6C9-3F05AFAFE847}" type="pres">
      <dgm:prSet presAssocID="{5B4399AB-7AEC-4278-8F79-F3ADF8E93ADD}" presName="comp" presStyleCnt="0"/>
      <dgm:spPr/>
    </dgm:pt>
    <dgm:pt modelId="{66670AD4-2318-41AD-83A3-F664F7CF39C4}" type="pres">
      <dgm:prSet presAssocID="{5B4399AB-7AEC-4278-8F79-F3ADF8E93ADD}" presName="box" presStyleLbl="node1" presStyleIdx="0" presStyleCnt="1"/>
      <dgm:spPr/>
    </dgm:pt>
    <dgm:pt modelId="{AFE5498C-C03B-401F-990E-00E3B4922F3C}" type="pres">
      <dgm:prSet presAssocID="{5B4399AB-7AEC-4278-8F79-F3ADF8E93ADD}" presName="img" presStyleLbl="fgImgPlace1" presStyleIdx="0" presStyleCnt="1"/>
      <dgm:spPr>
        <a:blipFill>
          <a:blip xmlns:r="http://schemas.openxmlformats.org/officeDocument/2006/relationships" r:embed="rId1"/>
          <a:srcRect/>
          <a:stretch>
            <a:fillRect l="-11000" r="-11000"/>
          </a:stretch>
        </a:blipFill>
      </dgm:spPr>
    </dgm:pt>
    <dgm:pt modelId="{B76C89EB-9046-4805-8013-23063BDB3261}" type="pres">
      <dgm:prSet presAssocID="{5B4399AB-7AEC-4278-8F79-F3ADF8E93ADD}" presName="text" presStyleLbl="node1" presStyleIdx="0" presStyleCnt="1">
        <dgm:presLayoutVars>
          <dgm:bulletEnabled val="1"/>
        </dgm:presLayoutVars>
      </dgm:prSet>
      <dgm:spPr/>
    </dgm:pt>
  </dgm:ptLst>
  <dgm:cxnLst>
    <dgm:cxn modelId="{6AF4A840-E3ED-41F3-A78D-E7DB66C2AF60}" srcId="{5B4399AB-7AEC-4278-8F79-F3ADF8E93ADD}" destId="{260C3418-C7AD-435C-8CFB-3DF8030B5382}" srcOrd="0" destOrd="0" parTransId="{2E7684DC-592A-4000-874B-BF3DB36A491D}" sibTransId="{7164E1DA-9C76-4A6D-9DBF-1762C1BEF09F}"/>
    <dgm:cxn modelId="{C7B3F760-73A1-410B-86C9-5301A7F7E261}" type="presOf" srcId="{260C3418-C7AD-435C-8CFB-3DF8030B5382}" destId="{66670AD4-2318-41AD-83A3-F664F7CF39C4}" srcOrd="0" destOrd="1" presId="urn:microsoft.com/office/officeart/2005/8/layout/vList4"/>
    <dgm:cxn modelId="{02D64F45-0610-472E-B0CB-245D3E855C3F}" srcId="{5B4399AB-7AEC-4278-8F79-F3ADF8E93ADD}" destId="{4743E993-D71A-4C49-A7AF-8ED6AF7AC64E}" srcOrd="1" destOrd="0" parTransId="{3888B234-C6E1-4887-AEFB-D33D3DF21218}" sibTransId="{6539E576-079E-4155-8966-ACFF2889237B}"/>
    <dgm:cxn modelId="{4364804B-8CEC-44A7-883B-B71B9BBA9391}" srcId="{5B4399AB-7AEC-4278-8F79-F3ADF8E93ADD}" destId="{04D694CE-CBD8-44D1-A56D-7C77832F83CE}" srcOrd="2" destOrd="0" parTransId="{F4E1DD76-8253-4A72-A045-ABD08A26EB1A}" sibTransId="{ABDC65CB-B8AB-4F4C-9045-2A46B8500A2D}"/>
    <dgm:cxn modelId="{D800236C-A7AE-4F30-B0B5-A3999095608F}" type="presOf" srcId="{8BAD50CA-AFA5-45A3-975E-DF041CC8E84F}" destId="{099C1129-16CC-4416-A0E2-0E9A5DF7002F}" srcOrd="0" destOrd="0" presId="urn:microsoft.com/office/officeart/2005/8/layout/vList4"/>
    <dgm:cxn modelId="{65A0E073-2702-4DBE-AE27-0A9708A20B85}" type="presOf" srcId="{4743E993-D71A-4C49-A7AF-8ED6AF7AC64E}" destId="{66670AD4-2318-41AD-83A3-F664F7CF39C4}" srcOrd="0" destOrd="2" presId="urn:microsoft.com/office/officeart/2005/8/layout/vList4"/>
    <dgm:cxn modelId="{16E36255-0052-4D79-B14E-CE1D129AF851}" type="presOf" srcId="{260C3418-C7AD-435C-8CFB-3DF8030B5382}" destId="{B76C89EB-9046-4805-8013-23063BDB3261}" srcOrd="1" destOrd="1" presId="urn:microsoft.com/office/officeart/2005/8/layout/vList4"/>
    <dgm:cxn modelId="{57A9F858-0B6E-4448-889B-E4FB05DC43A6}" type="presOf" srcId="{04D694CE-CBD8-44D1-A56D-7C77832F83CE}" destId="{B76C89EB-9046-4805-8013-23063BDB3261}" srcOrd="1" destOrd="3" presId="urn:microsoft.com/office/officeart/2005/8/layout/vList4"/>
    <dgm:cxn modelId="{95A68A9B-7E79-4881-892A-30C1A6220A49}" type="presOf" srcId="{5B4399AB-7AEC-4278-8F79-F3ADF8E93ADD}" destId="{B76C89EB-9046-4805-8013-23063BDB3261}" srcOrd="1" destOrd="0" presId="urn:microsoft.com/office/officeart/2005/8/layout/vList4"/>
    <dgm:cxn modelId="{E30E9DB6-4E37-45C3-85C7-BCD0B3497919}" type="presOf" srcId="{04D694CE-CBD8-44D1-A56D-7C77832F83CE}" destId="{66670AD4-2318-41AD-83A3-F664F7CF39C4}" srcOrd="0" destOrd="3" presId="urn:microsoft.com/office/officeart/2005/8/layout/vList4"/>
    <dgm:cxn modelId="{6BD6A7B6-5CC9-4E28-B782-8860415DF1FC}" type="presOf" srcId="{5B4399AB-7AEC-4278-8F79-F3ADF8E93ADD}" destId="{66670AD4-2318-41AD-83A3-F664F7CF39C4}" srcOrd="0" destOrd="0" presId="urn:microsoft.com/office/officeart/2005/8/layout/vList4"/>
    <dgm:cxn modelId="{56FFE4DC-1AC4-4A79-9215-411FBE43FDEF}" type="presOf" srcId="{4743E993-D71A-4C49-A7AF-8ED6AF7AC64E}" destId="{B76C89EB-9046-4805-8013-23063BDB3261}" srcOrd="1" destOrd="2" presId="urn:microsoft.com/office/officeart/2005/8/layout/vList4"/>
    <dgm:cxn modelId="{7259B9F3-10F3-49B1-B1C7-D2B604932033}" srcId="{8BAD50CA-AFA5-45A3-975E-DF041CC8E84F}" destId="{5B4399AB-7AEC-4278-8F79-F3ADF8E93ADD}" srcOrd="0" destOrd="0" parTransId="{1000F44E-8A79-41F1-A7FD-2C84DF6351E3}" sibTransId="{08135FAD-8469-4C47-9204-7B8DF63195EE}"/>
    <dgm:cxn modelId="{CBB53AEA-6A62-42DD-B329-2361CB2F24F3}" type="presParOf" srcId="{099C1129-16CC-4416-A0E2-0E9A5DF7002F}" destId="{8DACC068-D579-47C1-B6C9-3F05AFAFE847}" srcOrd="0" destOrd="0" presId="urn:microsoft.com/office/officeart/2005/8/layout/vList4"/>
    <dgm:cxn modelId="{50299F43-F35D-4EA8-B39A-042887948193}" type="presParOf" srcId="{8DACC068-D579-47C1-B6C9-3F05AFAFE847}" destId="{66670AD4-2318-41AD-83A3-F664F7CF39C4}" srcOrd="0" destOrd="0" presId="urn:microsoft.com/office/officeart/2005/8/layout/vList4"/>
    <dgm:cxn modelId="{CDB6685B-C76A-40A2-8FEE-229334ECF1F1}" type="presParOf" srcId="{8DACC068-D579-47C1-B6C9-3F05AFAFE847}" destId="{AFE5498C-C03B-401F-990E-00E3B4922F3C}" srcOrd="1" destOrd="0" presId="urn:microsoft.com/office/officeart/2005/8/layout/vList4"/>
    <dgm:cxn modelId="{5CF5B0DC-B00B-4ED0-B6F4-ECB3A498B9FD}" type="presParOf" srcId="{8DACC068-D579-47C1-B6C9-3F05AFAFE847}" destId="{B76C89EB-9046-4805-8013-23063BDB326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3A3522-298C-48F7-A8CA-B0A16182C3EA}"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E1F310F2-1B05-41AB-8DF0-91647899A12C}">
      <dgm:prSet phldrT="[Text]" custT="1"/>
      <dgm:spPr>
        <a:solidFill>
          <a:schemeClr val="accent2">
            <a:lumMod val="50000"/>
          </a:schemeClr>
        </a:solidFill>
      </dgm:spPr>
      <dgm:t>
        <a:bodyPr/>
        <a:lstStyle/>
        <a:p>
          <a:pPr marL="0">
            <a:buFont typeface="Arial" panose="020B0604020202020204" pitchFamily="34" charset="0"/>
            <a:buChar char="•"/>
          </a:pPr>
          <a:r>
            <a:rPr lang="en-US" sz="2000" b="1" dirty="0"/>
            <a:t>Political Deliverable :        </a:t>
          </a:r>
        </a:p>
        <a:p>
          <a:pPr marL="0">
            <a:buFont typeface="Arial" panose="020B0604020202020204" pitchFamily="34" charset="0"/>
            <a:buChar char="•"/>
          </a:pPr>
          <a:r>
            <a:rPr lang="en-US" sz="2000" b="1" dirty="0"/>
            <a:t>	Adoption of the Kampala Declaration</a:t>
          </a:r>
        </a:p>
        <a:p>
          <a:pPr marL="0">
            <a:buNone/>
          </a:pPr>
          <a:r>
            <a:rPr lang="en-US" sz="2000" b="1" dirty="0"/>
            <a:t>	Endorsement of priority actions for SDG acceleration</a:t>
          </a:r>
          <a:endParaRPr lang="en-US" sz="2000" b="1" dirty="0">
            <a:latin typeface="Arial" panose="020B0604020202020204" pitchFamily="34" charset="0"/>
            <a:cs typeface="Arial" panose="020B0604020202020204" pitchFamily="34" charset="0"/>
          </a:endParaRPr>
        </a:p>
      </dgm:t>
    </dgm:pt>
    <dgm:pt modelId="{E4D7385A-2B66-4311-BF9C-D4912497BCAC}" type="parTrans" cxnId="{F73A9694-4998-4F4C-A44F-BD8680E2CE31}">
      <dgm:prSet/>
      <dgm:spPr/>
      <dgm:t>
        <a:bodyPr/>
        <a:lstStyle/>
        <a:p>
          <a:endParaRPr lang="en-US">
            <a:latin typeface="Arial" panose="020B0604020202020204" pitchFamily="34" charset="0"/>
            <a:cs typeface="Arial" panose="020B0604020202020204" pitchFamily="34" charset="0"/>
          </a:endParaRPr>
        </a:p>
      </dgm:t>
    </dgm:pt>
    <dgm:pt modelId="{EBE14681-4B53-46CB-902A-3A3321092D04}" type="sibTrans" cxnId="{F73A9694-4998-4F4C-A44F-BD8680E2CE31}">
      <dgm:prSet/>
      <dgm:spPr/>
      <dgm:t>
        <a:bodyPr/>
        <a:lstStyle/>
        <a:p>
          <a:endParaRPr lang="en-US">
            <a:latin typeface="Arial" panose="020B0604020202020204" pitchFamily="34" charset="0"/>
            <a:cs typeface="Arial" panose="020B0604020202020204" pitchFamily="34" charset="0"/>
          </a:endParaRPr>
        </a:p>
      </dgm:t>
    </dgm:pt>
    <dgm:pt modelId="{7B8CA2CC-604C-431F-A60A-0B2894040F08}">
      <dgm:prSet phldrT="[Text]" custT="1"/>
      <dgm:spPr>
        <a:solidFill>
          <a:schemeClr val="accent6">
            <a:lumMod val="50000"/>
          </a:schemeClr>
        </a:solidFill>
      </dgm:spPr>
      <dgm:t>
        <a:bodyPr/>
        <a:lstStyle/>
        <a:p>
          <a:r>
            <a:rPr lang="en-US" sz="2000" b="1" dirty="0"/>
            <a:t>Policy and Analytical Outputs:       </a:t>
          </a:r>
        </a:p>
        <a:p>
          <a:r>
            <a:rPr lang="en-US" sz="2000" b="1" dirty="0"/>
            <a:t>   	Action-oriented reports across SDG thematic areas</a:t>
          </a:r>
        </a:p>
        <a:p>
          <a:pPr>
            <a:buNone/>
          </a:pPr>
          <a:r>
            <a:rPr lang="en-US" sz="2000" b="1" dirty="0"/>
            <a:t>                Evidence-based recommendations to support implementation </a:t>
          </a:r>
          <a:r>
            <a:rPr lang="en-US" sz="2000" b="1" dirty="0">
              <a:latin typeface="Arial" panose="020B0604020202020204" pitchFamily="34" charset="0"/>
              <a:cs typeface="Arial" panose="020B0604020202020204" pitchFamily="34" charset="0"/>
            </a:rPr>
            <a:t> </a:t>
          </a:r>
        </a:p>
      </dgm:t>
    </dgm:pt>
    <dgm:pt modelId="{77FBC4B7-0077-4216-A6F3-02F3782D4C23}" type="parTrans" cxnId="{9DF183A7-D358-4392-81D7-2E230854E64C}">
      <dgm:prSet/>
      <dgm:spPr/>
      <dgm:t>
        <a:bodyPr/>
        <a:lstStyle/>
        <a:p>
          <a:endParaRPr lang="en-US">
            <a:latin typeface="Arial" panose="020B0604020202020204" pitchFamily="34" charset="0"/>
            <a:cs typeface="Arial" panose="020B0604020202020204" pitchFamily="34" charset="0"/>
          </a:endParaRPr>
        </a:p>
      </dgm:t>
    </dgm:pt>
    <dgm:pt modelId="{9C2DB92E-6521-461A-B9B9-404A6106F2BF}" type="sibTrans" cxnId="{9DF183A7-D358-4392-81D7-2E230854E64C}">
      <dgm:prSet/>
      <dgm:spPr/>
      <dgm:t>
        <a:bodyPr/>
        <a:lstStyle/>
        <a:p>
          <a:endParaRPr lang="en-US">
            <a:latin typeface="Arial" panose="020B0604020202020204" pitchFamily="34" charset="0"/>
            <a:cs typeface="Arial" panose="020B0604020202020204" pitchFamily="34" charset="0"/>
          </a:endParaRPr>
        </a:p>
      </dgm:t>
    </dgm:pt>
    <dgm:pt modelId="{91CA09FE-1508-4DF3-961E-1C0CCB3C0A2C}">
      <dgm:prSet phldrT="[Text]" custT="1"/>
      <dgm:spPr>
        <a:solidFill>
          <a:srgbClr val="33CC33"/>
        </a:solidFill>
      </dgm:spPr>
      <dgm:t>
        <a:bodyPr/>
        <a:lstStyle/>
        <a:p>
          <a:pPr>
            <a:buNone/>
          </a:pPr>
          <a:r>
            <a:rPr lang="en-US" sz="2000" b="1" dirty="0"/>
            <a:t>Global Positioning Outputs:                                                    </a:t>
          </a:r>
        </a:p>
        <a:p>
          <a:pPr>
            <a:buNone/>
          </a:pPr>
          <a:r>
            <a:rPr lang="en-US" sz="2000" b="1" dirty="0"/>
            <a:t>	Consolidated African inputs to HLPF 2025; FfD4; World Summit for Social 	Development</a:t>
          </a:r>
          <a:endParaRPr lang="en-US" sz="2000" b="1" dirty="0">
            <a:latin typeface="Arial" panose="020B0604020202020204" pitchFamily="34" charset="0"/>
            <a:cs typeface="Arial" panose="020B0604020202020204" pitchFamily="34" charset="0"/>
          </a:endParaRPr>
        </a:p>
      </dgm:t>
    </dgm:pt>
    <dgm:pt modelId="{FB218A89-00C4-42AC-87DF-4FD784E9734E}" type="parTrans" cxnId="{5DB9B851-C9E4-41CA-A638-159A3E99B76C}">
      <dgm:prSet/>
      <dgm:spPr/>
      <dgm:t>
        <a:bodyPr/>
        <a:lstStyle/>
        <a:p>
          <a:endParaRPr lang="en-US">
            <a:latin typeface="Arial" panose="020B0604020202020204" pitchFamily="34" charset="0"/>
            <a:cs typeface="Arial" panose="020B0604020202020204" pitchFamily="34" charset="0"/>
          </a:endParaRPr>
        </a:p>
      </dgm:t>
    </dgm:pt>
    <dgm:pt modelId="{38A8C52E-542E-4891-9434-EEBEC9C2DB1D}" type="sibTrans" cxnId="{5DB9B851-C9E4-41CA-A638-159A3E99B76C}">
      <dgm:prSet/>
      <dgm:spPr/>
      <dgm:t>
        <a:bodyPr/>
        <a:lstStyle/>
        <a:p>
          <a:endParaRPr lang="en-US">
            <a:latin typeface="Arial" panose="020B0604020202020204" pitchFamily="34" charset="0"/>
            <a:cs typeface="Arial" panose="020B0604020202020204" pitchFamily="34" charset="0"/>
          </a:endParaRPr>
        </a:p>
      </dgm:t>
    </dgm:pt>
    <dgm:pt modelId="{C11E9A41-C84F-4C17-9251-A83BF38AA5DD}">
      <dgm:prSet custT="1"/>
      <dgm:spPr>
        <a:solidFill>
          <a:srgbClr val="0070C0"/>
        </a:solidFill>
      </dgm:spPr>
      <dgm:t>
        <a:bodyPr/>
        <a:lstStyle/>
        <a:p>
          <a:pPr>
            <a:buFont typeface="Arial" panose="020B0604020202020204" pitchFamily="34" charset="0"/>
            <a:buChar char="•"/>
          </a:pPr>
          <a:r>
            <a:rPr lang="en-US" sz="2000" b="1" dirty="0">
              <a:latin typeface="+mn-lt"/>
              <a:cs typeface="Arial" panose="020B0604020202020204" pitchFamily="34" charset="0"/>
            </a:rPr>
            <a:t>Capacity Development Outputs:</a:t>
          </a:r>
        </a:p>
        <a:p>
          <a:pPr>
            <a:buFont typeface="Arial" panose="020B0604020202020204" pitchFamily="34" charset="0"/>
            <a:buChar char="•"/>
          </a:pPr>
          <a:r>
            <a:rPr lang="en-US" sz="2000" b="1" dirty="0">
              <a:latin typeface="+mn-lt"/>
              <a:cs typeface="Arial" panose="020B0604020202020204" pitchFamily="34" charset="0"/>
            </a:rPr>
            <a:t>	Delivery of capacity-building support for VNRs and LNRs</a:t>
          </a:r>
        </a:p>
        <a:p>
          <a:pPr>
            <a:buNone/>
          </a:pPr>
          <a:r>
            <a:rPr lang="en-US" sz="2000" b="1" dirty="0">
              <a:latin typeface="+mn-lt"/>
              <a:cs typeface="Arial" panose="020B0604020202020204" pitchFamily="34" charset="0"/>
            </a:rPr>
            <a:t>	Knowledge products and peer-learning exchanges</a:t>
          </a:r>
        </a:p>
      </dgm:t>
    </dgm:pt>
    <dgm:pt modelId="{55A8A869-BC30-4783-BEA7-A27DB155AC8E}" type="parTrans" cxnId="{0A030A9E-F42B-499D-A18D-F416CD4D0A15}">
      <dgm:prSet/>
      <dgm:spPr/>
      <dgm:t>
        <a:bodyPr/>
        <a:lstStyle/>
        <a:p>
          <a:endParaRPr lang="en-US">
            <a:latin typeface="Arial" panose="020B0604020202020204" pitchFamily="34" charset="0"/>
            <a:cs typeface="Arial" panose="020B0604020202020204" pitchFamily="34" charset="0"/>
          </a:endParaRPr>
        </a:p>
      </dgm:t>
    </dgm:pt>
    <dgm:pt modelId="{36F8A676-6FC1-4F9A-A146-F765085DE9C8}" type="sibTrans" cxnId="{0A030A9E-F42B-499D-A18D-F416CD4D0A15}">
      <dgm:prSet/>
      <dgm:spPr/>
      <dgm:t>
        <a:bodyPr/>
        <a:lstStyle/>
        <a:p>
          <a:endParaRPr lang="en-US">
            <a:latin typeface="Arial" panose="020B0604020202020204" pitchFamily="34" charset="0"/>
            <a:cs typeface="Arial" panose="020B0604020202020204" pitchFamily="34" charset="0"/>
          </a:endParaRPr>
        </a:p>
      </dgm:t>
    </dgm:pt>
    <dgm:pt modelId="{1E861644-B6A5-4092-BDA9-425B3C7A2309}">
      <dgm:prSet custT="1"/>
      <dgm:spPr/>
      <dgm:t>
        <a:bodyPr/>
        <a:lstStyle/>
        <a:p>
          <a:pPr>
            <a:buNone/>
          </a:pPr>
          <a:r>
            <a:rPr lang="en-US" sz="2000" b="1" dirty="0"/>
            <a:t>Operational Follow-up: </a:t>
          </a:r>
        </a:p>
        <a:p>
          <a:pPr>
            <a:buNone/>
          </a:pPr>
          <a:r>
            <a:rPr lang="en-US" sz="2000" b="1" dirty="0"/>
            <a:t>	Basis for ARFSD-12 priorities</a:t>
          </a:r>
        </a:p>
        <a:p>
          <a:pPr>
            <a:buNone/>
          </a:pPr>
          <a:r>
            <a:rPr lang="en-US" sz="2000" b="1" dirty="0"/>
            <a:t>	Follow-up actions at regional and global levels</a:t>
          </a:r>
        </a:p>
      </dgm:t>
    </dgm:pt>
    <dgm:pt modelId="{0C583469-677A-4503-90DB-49C094ADE343}" type="parTrans" cxnId="{D0629B38-2CD5-40DD-92F6-4625A4000242}">
      <dgm:prSet/>
      <dgm:spPr/>
      <dgm:t>
        <a:bodyPr/>
        <a:lstStyle/>
        <a:p>
          <a:endParaRPr lang="en-US"/>
        </a:p>
      </dgm:t>
    </dgm:pt>
    <dgm:pt modelId="{13CFDB1D-3085-43F7-82FE-6EDA111EF9D7}" type="sibTrans" cxnId="{D0629B38-2CD5-40DD-92F6-4625A4000242}">
      <dgm:prSet/>
      <dgm:spPr/>
      <dgm:t>
        <a:bodyPr/>
        <a:lstStyle/>
        <a:p>
          <a:endParaRPr lang="en-US"/>
        </a:p>
      </dgm:t>
    </dgm:pt>
    <dgm:pt modelId="{42449674-6AE2-4359-8048-31385DEBBA90}" type="pres">
      <dgm:prSet presAssocID="{2B3A3522-298C-48F7-A8CA-B0A16182C3EA}" presName="linear" presStyleCnt="0">
        <dgm:presLayoutVars>
          <dgm:dir/>
          <dgm:resizeHandles val="exact"/>
        </dgm:presLayoutVars>
      </dgm:prSet>
      <dgm:spPr/>
    </dgm:pt>
    <dgm:pt modelId="{07590716-1ACB-4352-8EB9-B0EF9C82FF2E}" type="pres">
      <dgm:prSet presAssocID="{E1F310F2-1B05-41AB-8DF0-91647899A12C}" presName="comp" presStyleCnt="0"/>
      <dgm:spPr/>
    </dgm:pt>
    <dgm:pt modelId="{7AEC1A65-8776-4B2F-932F-F8E562E65D52}" type="pres">
      <dgm:prSet presAssocID="{E1F310F2-1B05-41AB-8DF0-91647899A12C}" presName="box" presStyleLbl="node1" presStyleIdx="0" presStyleCnt="5"/>
      <dgm:spPr/>
    </dgm:pt>
    <dgm:pt modelId="{AFF20BDA-1B77-4F9C-9B60-41BD4E557346}" type="pres">
      <dgm:prSet presAssocID="{E1F310F2-1B05-41AB-8DF0-91647899A12C}" presName="img" presStyleLbl="fgImgPlace1" presStyleIdx="0" presStyleCnt="5"/>
      <dgm:spPr>
        <a:blipFill>
          <a:blip xmlns:r="http://schemas.openxmlformats.org/officeDocument/2006/relationships" r:embed="rId1"/>
          <a:srcRect/>
          <a:stretch>
            <a:fillRect t="-29000" b="-29000"/>
          </a:stretch>
        </a:blipFill>
      </dgm:spPr>
    </dgm:pt>
    <dgm:pt modelId="{6FEBE102-3F0D-4A81-B8C4-C5C544C21E0D}" type="pres">
      <dgm:prSet presAssocID="{E1F310F2-1B05-41AB-8DF0-91647899A12C}" presName="text" presStyleLbl="node1" presStyleIdx="0" presStyleCnt="5">
        <dgm:presLayoutVars>
          <dgm:bulletEnabled val="1"/>
        </dgm:presLayoutVars>
      </dgm:prSet>
      <dgm:spPr/>
    </dgm:pt>
    <dgm:pt modelId="{1AD2C805-72C9-4E16-90C7-A956826380BD}" type="pres">
      <dgm:prSet presAssocID="{EBE14681-4B53-46CB-902A-3A3321092D04}" presName="spacer" presStyleCnt="0"/>
      <dgm:spPr/>
    </dgm:pt>
    <dgm:pt modelId="{B66D53A6-9343-4C8D-8FCF-462AA7BD3675}" type="pres">
      <dgm:prSet presAssocID="{7B8CA2CC-604C-431F-A60A-0B2894040F08}" presName="comp" presStyleCnt="0"/>
      <dgm:spPr/>
    </dgm:pt>
    <dgm:pt modelId="{3F2BBAD4-FF6C-47CF-9204-70A375D2FA19}" type="pres">
      <dgm:prSet presAssocID="{7B8CA2CC-604C-431F-A60A-0B2894040F08}" presName="box" presStyleLbl="node1" presStyleIdx="1" presStyleCnt="5"/>
      <dgm:spPr/>
    </dgm:pt>
    <dgm:pt modelId="{327E6FF7-D318-4B89-8246-CA37F17AEA83}" type="pres">
      <dgm:prSet presAssocID="{7B8CA2CC-604C-431F-A60A-0B2894040F08}" presName="img" presStyleLbl="fgImgPlace1" presStyleIdx="1" presStyleCnt="5"/>
      <dgm:spPr>
        <a:blipFill>
          <a:blip xmlns:r="http://schemas.openxmlformats.org/officeDocument/2006/relationships" r:embed="rId2"/>
          <a:srcRect/>
          <a:stretch>
            <a:fillRect t="-24000" b="-24000"/>
          </a:stretch>
        </a:blipFill>
      </dgm:spPr>
    </dgm:pt>
    <dgm:pt modelId="{2EF99659-2CA5-43F2-9EBB-DBD48C9BE4B3}" type="pres">
      <dgm:prSet presAssocID="{7B8CA2CC-604C-431F-A60A-0B2894040F08}" presName="text" presStyleLbl="node1" presStyleIdx="1" presStyleCnt="5">
        <dgm:presLayoutVars>
          <dgm:bulletEnabled val="1"/>
        </dgm:presLayoutVars>
      </dgm:prSet>
      <dgm:spPr/>
    </dgm:pt>
    <dgm:pt modelId="{EF99B4BC-1EB5-4BA5-8FFA-03C614DAA5E9}" type="pres">
      <dgm:prSet presAssocID="{9C2DB92E-6521-461A-B9B9-404A6106F2BF}" presName="spacer" presStyleCnt="0"/>
      <dgm:spPr/>
    </dgm:pt>
    <dgm:pt modelId="{4FB822FF-649E-46C3-8478-831E07E391BC}" type="pres">
      <dgm:prSet presAssocID="{91CA09FE-1508-4DF3-961E-1C0CCB3C0A2C}" presName="comp" presStyleCnt="0"/>
      <dgm:spPr/>
    </dgm:pt>
    <dgm:pt modelId="{519223F7-CA8B-4BFC-85FE-2E93BEE822D9}" type="pres">
      <dgm:prSet presAssocID="{91CA09FE-1508-4DF3-961E-1C0CCB3C0A2C}" presName="box" presStyleLbl="node1" presStyleIdx="2" presStyleCnt="5"/>
      <dgm:spPr/>
    </dgm:pt>
    <dgm:pt modelId="{39AF96A9-41CF-434E-8F1F-DF7F16E93525}" type="pres">
      <dgm:prSet presAssocID="{91CA09FE-1508-4DF3-961E-1C0CCB3C0A2C}" presName="img" presStyleLbl="fgImgPlace1" presStyleIdx="2" presStyleCnt="5"/>
      <dgm:spPr>
        <a:blipFill>
          <a:blip xmlns:r="http://schemas.openxmlformats.org/officeDocument/2006/relationships" r:embed="rId3"/>
          <a:srcRect/>
          <a:stretch>
            <a:fillRect t="-25000" b="-25000"/>
          </a:stretch>
        </a:blipFill>
      </dgm:spPr>
    </dgm:pt>
    <dgm:pt modelId="{7A6E3A0A-CE0B-4A73-A27E-2F7115FA19B5}" type="pres">
      <dgm:prSet presAssocID="{91CA09FE-1508-4DF3-961E-1C0CCB3C0A2C}" presName="text" presStyleLbl="node1" presStyleIdx="2" presStyleCnt="5">
        <dgm:presLayoutVars>
          <dgm:bulletEnabled val="1"/>
        </dgm:presLayoutVars>
      </dgm:prSet>
      <dgm:spPr/>
    </dgm:pt>
    <dgm:pt modelId="{D89B6F6A-9154-4760-874E-289498BE8D78}" type="pres">
      <dgm:prSet presAssocID="{38A8C52E-542E-4891-9434-EEBEC9C2DB1D}" presName="spacer" presStyleCnt="0"/>
      <dgm:spPr/>
    </dgm:pt>
    <dgm:pt modelId="{76593A78-C7C5-43F3-BECF-53E9B3C88A2B}" type="pres">
      <dgm:prSet presAssocID="{C11E9A41-C84F-4C17-9251-A83BF38AA5DD}" presName="comp" presStyleCnt="0"/>
      <dgm:spPr/>
    </dgm:pt>
    <dgm:pt modelId="{D9AF6AB0-662C-4392-A789-F2DD2DE61C0C}" type="pres">
      <dgm:prSet presAssocID="{C11E9A41-C84F-4C17-9251-A83BF38AA5DD}" presName="box" presStyleLbl="node1" presStyleIdx="3" presStyleCnt="5"/>
      <dgm:spPr/>
    </dgm:pt>
    <dgm:pt modelId="{88376523-A430-4FBE-98A6-2A178511DE44}" type="pres">
      <dgm:prSet presAssocID="{C11E9A41-C84F-4C17-9251-A83BF38AA5DD}" presName="img" presStyleLbl="fgImgPlace1" presStyleIdx="3" presStyleCnt="5"/>
      <dgm:spPr>
        <a:blipFill>
          <a:blip xmlns:r="http://schemas.openxmlformats.org/officeDocument/2006/relationships" r:embed="rId4"/>
          <a:srcRect/>
          <a:stretch>
            <a:fillRect t="-25000" b="-25000"/>
          </a:stretch>
        </a:blipFill>
      </dgm:spPr>
    </dgm:pt>
    <dgm:pt modelId="{D039A3FF-A420-456A-BE4E-97B275A48773}" type="pres">
      <dgm:prSet presAssocID="{C11E9A41-C84F-4C17-9251-A83BF38AA5DD}" presName="text" presStyleLbl="node1" presStyleIdx="3" presStyleCnt="5">
        <dgm:presLayoutVars>
          <dgm:bulletEnabled val="1"/>
        </dgm:presLayoutVars>
      </dgm:prSet>
      <dgm:spPr/>
    </dgm:pt>
    <dgm:pt modelId="{06E4F200-5477-4711-93C5-053CFF81498B}" type="pres">
      <dgm:prSet presAssocID="{36F8A676-6FC1-4F9A-A146-F765085DE9C8}" presName="spacer" presStyleCnt="0"/>
      <dgm:spPr/>
    </dgm:pt>
    <dgm:pt modelId="{18DFD840-5A7F-4DC1-B367-93C67268BADA}" type="pres">
      <dgm:prSet presAssocID="{1E861644-B6A5-4092-BDA9-425B3C7A2309}" presName="comp" presStyleCnt="0"/>
      <dgm:spPr/>
    </dgm:pt>
    <dgm:pt modelId="{2020CD98-F423-4E66-86C0-A9161046CB03}" type="pres">
      <dgm:prSet presAssocID="{1E861644-B6A5-4092-BDA9-425B3C7A2309}" presName="box" presStyleLbl="node1" presStyleIdx="4" presStyleCnt="5"/>
      <dgm:spPr/>
    </dgm:pt>
    <dgm:pt modelId="{BF0B135B-5A00-47F4-8844-11DB9853BD37}" type="pres">
      <dgm:prSet presAssocID="{1E861644-B6A5-4092-BDA9-425B3C7A2309}" presName="img" presStyleLbl="fgImgPlace1" presStyleIdx="4" presStyleCnt="5"/>
      <dgm:spPr>
        <a:blipFill>
          <a:blip xmlns:r="http://schemas.openxmlformats.org/officeDocument/2006/relationships" r:embed="rId5"/>
          <a:srcRect/>
          <a:stretch>
            <a:fillRect t="-52000" b="-52000"/>
          </a:stretch>
        </a:blipFill>
      </dgm:spPr>
    </dgm:pt>
    <dgm:pt modelId="{D8F3A836-7F46-465C-B24B-FFBA321AF273}" type="pres">
      <dgm:prSet presAssocID="{1E861644-B6A5-4092-BDA9-425B3C7A2309}" presName="text" presStyleLbl="node1" presStyleIdx="4" presStyleCnt="5">
        <dgm:presLayoutVars>
          <dgm:bulletEnabled val="1"/>
        </dgm:presLayoutVars>
      </dgm:prSet>
      <dgm:spPr/>
    </dgm:pt>
  </dgm:ptLst>
  <dgm:cxnLst>
    <dgm:cxn modelId="{65992A01-F84E-4A6A-AE1C-C06BBE846D5B}" type="presOf" srcId="{C11E9A41-C84F-4C17-9251-A83BF38AA5DD}" destId="{D039A3FF-A420-456A-BE4E-97B275A48773}" srcOrd="1" destOrd="0" presId="urn:microsoft.com/office/officeart/2005/8/layout/vList4"/>
    <dgm:cxn modelId="{099CBC1A-8607-4238-BE84-F973E8E692E2}" type="presOf" srcId="{1E861644-B6A5-4092-BDA9-425B3C7A2309}" destId="{D8F3A836-7F46-465C-B24B-FFBA321AF273}" srcOrd="1" destOrd="0" presId="urn:microsoft.com/office/officeart/2005/8/layout/vList4"/>
    <dgm:cxn modelId="{6974A126-E236-4439-87CD-1D88EC3CA1A0}" type="presOf" srcId="{7B8CA2CC-604C-431F-A60A-0B2894040F08}" destId="{3F2BBAD4-FF6C-47CF-9204-70A375D2FA19}" srcOrd="0" destOrd="0" presId="urn:microsoft.com/office/officeart/2005/8/layout/vList4"/>
    <dgm:cxn modelId="{A0105838-E126-4C3F-BB5E-6F6F882F8F55}" type="presOf" srcId="{C11E9A41-C84F-4C17-9251-A83BF38AA5DD}" destId="{D9AF6AB0-662C-4392-A789-F2DD2DE61C0C}" srcOrd="0" destOrd="0" presId="urn:microsoft.com/office/officeart/2005/8/layout/vList4"/>
    <dgm:cxn modelId="{D0629B38-2CD5-40DD-92F6-4625A4000242}" srcId="{2B3A3522-298C-48F7-A8CA-B0A16182C3EA}" destId="{1E861644-B6A5-4092-BDA9-425B3C7A2309}" srcOrd="4" destOrd="0" parTransId="{0C583469-677A-4503-90DB-49C094ADE343}" sibTransId="{13CFDB1D-3085-43F7-82FE-6EDA111EF9D7}"/>
    <dgm:cxn modelId="{BF922E41-B135-4373-A2F6-C4D78F53DD8F}" type="presOf" srcId="{91CA09FE-1508-4DF3-961E-1C0CCB3C0A2C}" destId="{7A6E3A0A-CE0B-4A73-A27E-2F7115FA19B5}" srcOrd="1" destOrd="0" presId="urn:microsoft.com/office/officeart/2005/8/layout/vList4"/>
    <dgm:cxn modelId="{6F51DD64-7408-48B4-9A0F-7CEF0D2F5E1E}" type="presOf" srcId="{91CA09FE-1508-4DF3-961E-1C0CCB3C0A2C}" destId="{519223F7-CA8B-4BFC-85FE-2E93BEE822D9}" srcOrd="0" destOrd="0" presId="urn:microsoft.com/office/officeart/2005/8/layout/vList4"/>
    <dgm:cxn modelId="{5DB9B851-C9E4-41CA-A638-159A3E99B76C}" srcId="{2B3A3522-298C-48F7-A8CA-B0A16182C3EA}" destId="{91CA09FE-1508-4DF3-961E-1C0CCB3C0A2C}" srcOrd="2" destOrd="0" parTransId="{FB218A89-00C4-42AC-87DF-4FD784E9734E}" sibTransId="{38A8C52E-542E-4891-9434-EEBEC9C2DB1D}"/>
    <dgm:cxn modelId="{00E3FC53-B4BC-4E9B-BFBA-C2BCAE70FD21}" type="presOf" srcId="{E1F310F2-1B05-41AB-8DF0-91647899A12C}" destId="{7AEC1A65-8776-4B2F-932F-F8E562E65D52}" srcOrd="0" destOrd="0" presId="urn:microsoft.com/office/officeart/2005/8/layout/vList4"/>
    <dgm:cxn modelId="{35051987-77D4-4A9D-924C-3AC65DDF0581}" type="presOf" srcId="{1E861644-B6A5-4092-BDA9-425B3C7A2309}" destId="{2020CD98-F423-4E66-86C0-A9161046CB03}" srcOrd="0" destOrd="0" presId="urn:microsoft.com/office/officeart/2005/8/layout/vList4"/>
    <dgm:cxn modelId="{F73A9694-4998-4F4C-A44F-BD8680E2CE31}" srcId="{2B3A3522-298C-48F7-A8CA-B0A16182C3EA}" destId="{E1F310F2-1B05-41AB-8DF0-91647899A12C}" srcOrd="0" destOrd="0" parTransId="{E4D7385A-2B66-4311-BF9C-D4912497BCAC}" sibTransId="{EBE14681-4B53-46CB-902A-3A3321092D04}"/>
    <dgm:cxn modelId="{0A030A9E-F42B-499D-A18D-F416CD4D0A15}" srcId="{2B3A3522-298C-48F7-A8CA-B0A16182C3EA}" destId="{C11E9A41-C84F-4C17-9251-A83BF38AA5DD}" srcOrd="3" destOrd="0" parTransId="{55A8A869-BC30-4783-BEA7-A27DB155AC8E}" sibTransId="{36F8A676-6FC1-4F9A-A146-F765085DE9C8}"/>
    <dgm:cxn modelId="{3422F8A5-18D6-49A1-810B-2A21E939BA1A}" type="presOf" srcId="{2B3A3522-298C-48F7-A8CA-B0A16182C3EA}" destId="{42449674-6AE2-4359-8048-31385DEBBA90}" srcOrd="0" destOrd="0" presId="urn:microsoft.com/office/officeart/2005/8/layout/vList4"/>
    <dgm:cxn modelId="{9DF183A7-D358-4392-81D7-2E230854E64C}" srcId="{2B3A3522-298C-48F7-A8CA-B0A16182C3EA}" destId="{7B8CA2CC-604C-431F-A60A-0B2894040F08}" srcOrd="1" destOrd="0" parTransId="{77FBC4B7-0077-4216-A6F3-02F3782D4C23}" sibTransId="{9C2DB92E-6521-461A-B9B9-404A6106F2BF}"/>
    <dgm:cxn modelId="{E0D7B9E6-0246-4845-8CEA-28AF1F0F7376}" type="presOf" srcId="{E1F310F2-1B05-41AB-8DF0-91647899A12C}" destId="{6FEBE102-3F0D-4A81-B8C4-C5C544C21E0D}" srcOrd="1" destOrd="0" presId="urn:microsoft.com/office/officeart/2005/8/layout/vList4"/>
    <dgm:cxn modelId="{6E8506FE-563C-4051-9B0F-175D7C29CDDF}" type="presOf" srcId="{7B8CA2CC-604C-431F-A60A-0B2894040F08}" destId="{2EF99659-2CA5-43F2-9EBB-DBD48C9BE4B3}" srcOrd="1" destOrd="0" presId="urn:microsoft.com/office/officeart/2005/8/layout/vList4"/>
    <dgm:cxn modelId="{18666E55-29D6-4042-90F0-F17C5C9EE8D3}" type="presParOf" srcId="{42449674-6AE2-4359-8048-31385DEBBA90}" destId="{07590716-1ACB-4352-8EB9-B0EF9C82FF2E}" srcOrd="0" destOrd="0" presId="urn:microsoft.com/office/officeart/2005/8/layout/vList4"/>
    <dgm:cxn modelId="{10A5E071-E383-40FC-B7F2-C20FD959B48B}" type="presParOf" srcId="{07590716-1ACB-4352-8EB9-B0EF9C82FF2E}" destId="{7AEC1A65-8776-4B2F-932F-F8E562E65D52}" srcOrd="0" destOrd="0" presId="urn:microsoft.com/office/officeart/2005/8/layout/vList4"/>
    <dgm:cxn modelId="{4B56C8FE-AF7D-41B1-867F-BBD92827E575}" type="presParOf" srcId="{07590716-1ACB-4352-8EB9-B0EF9C82FF2E}" destId="{AFF20BDA-1B77-4F9C-9B60-41BD4E557346}" srcOrd="1" destOrd="0" presId="urn:microsoft.com/office/officeart/2005/8/layout/vList4"/>
    <dgm:cxn modelId="{05BE7682-F0A8-4F03-85D8-035D03C2A956}" type="presParOf" srcId="{07590716-1ACB-4352-8EB9-B0EF9C82FF2E}" destId="{6FEBE102-3F0D-4A81-B8C4-C5C544C21E0D}" srcOrd="2" destOrd="0" presId="urn:microsoft.com/office/officeart/2005/8/layout/vList4"/>
    <dgm:cxn modelId="{62ACED3E-A8C6-4925-B21F-D1247A73C03F}" type="presParOf" srcId="{42449674-6AE2-4359-8048-31385DEBBA90}" destId="{1AD2C805-72C9-4E16-90C7-A956826380BD}" srcOrd="1" destOrd="0" presId="urn:microsoft.com/office/officeart/2005/8/layout/vList4"/>
    <dgm:cxn modelId="{ACAAECC9-0285-4649-B18C-7D29D6915E7B}" type="presParOf" srcId="{42449674-6AE2-4359-8048-31385DEBBA90}" destId="{B66D53A6-9343-4C8D-8FCF-462AA7BD3675}" srcOrd="2" destOrd="0" presId="urn:microsoft.com/office/officeart/2005/8/layout/vList4"/>
    <dgm:cxn modelId="{E95BC3FA-FF46-4E13-9135-F34E0F3DE9B0}" type="presParOf" srcId="{B66D53A6-9343-4C8D-8FCF-462AA7BD3675}" destId="{3F2BBAD4-FF6C-47CF-9204-70A375D2FA19}" srcOrd="0" destOrd="0" presId="urn:microsoft.com/office/officeart/2005/8/layout/vList4"/>
    <dgm:cxn modelId="{0D614A34-E94B-4077-B843-A8003866F102}" type="presParOf" srcId="{B66D53A6-9343-4C8D-8FCF-462AA7BD3675}" destId="{327E6FF7-D318-4B89-8246-CA37F17AEA83}" srcOrd="1" destOrd="0" presId="urn:microsoft.com/office/officeart/2005/8/layout/vList4"/>
    <dgm:cxn modelId="{06E2DC69-72C2-4D99-9F00-65BF1CDB82E6}" type="presParOf" srcId="{B66D53A6-9343-4C8D-8FCF-462AA7BD3675}" destId="{2EF99659-2CA5-43F2-9EBB-DBD48C9BE4B3}" srcOrd="2" destOrd="0" presId="urn:microsoft.com/office/officeart/2005/8/layout/vList4"/>
    <dgm:cxn modelId="{AF30E394-85F3-4272-B8AA-A3A0B54F9A2B}" type="presParOf" srcId="{42449674-6AE2-4359-8048-31385DEBBA90}" destId="{EF99B4BC-1EB5-4BA5-8FFA-03C614DAA5E9}" srcOrd="3" destOrd="0" presId="urn:microsoft.com/office/officeart/2005/8/layout/vList4"/>
    <dgm:cxn modelId="{A5C8F2F4-7670-4770-A61F-B79279A12EEA}" type="presParOf" srcId="{42449674-6AE2-4359-8048-31385DEBBA90}" destId="{4FB822FF-649E-46C3-8478-831E07E391BC}" srcOrd="4" destOrd="0" presId="urn:microsoft.com/office/officeart/2005/8/layout/vList4"/>
    <dgm:cxn modelId="{04C2B53B-192E-4674-95F5-A956720529C0}" type="presParOf" srcId="{4FB822FF-649E-46C3-8478-831E07E391BC}" destId="{519223F7-CA8B-4BFC-85FE-2E93BEE822D9}" srcOrd="0" destOrd="0" presId="urn:microsoft.com/office/officeart/2005/8/layout/vList4"/>
    <dgm:cxn modelId="{748B4AEA-8248-493E-82CA-8135AE2CA2C6}" type="presParOf" srcId="{4FB822FF-649E-46C3-8478-831E07E391BC}" destId="{39AF96A9-41CF-434E-8F1F-DF7F16E93525}" srcOrd="1" destOrd="0" presId="urn:microsoft.com/office/officeart/2005/8/layout/vList4"/>
    <dgm:cxn modelId="{04B61CF7-E9BF-4014-83EF-658FD371E3AE}" type="presParOf" srcId="{4FB822FF-649E-46C3-8478-831E07E391BC}" destId="{7A6E3A0A-CE0B-4A73-A27E-2F7115FA19B5}" srcOrd="2" destOrd="0" presId="urn:microsoft.com/office/officeart/2005/8/layout/vList4"/>
    <dgm:cxn modelId="{67A97A48-D126-46E5-A046-E08D16620FB9}" type="presParOf" srcId="{42449674-6AE2-4359-8048-31385DEBBA90}" destId="{D89B6F6A-9154-4760-874E-289498BE8D78}" srcOrd="5" destOrd="0" presId="urn:microsoft.com/office/officeart/2005/8/layout/vList4"/>
    <dgm:cxn modelId="{A1D40F1F-07FC-4826-B355-89C41AE6BE01}" type="presParOf" srcId="{42449674-6AE2-4359-8048-31385DEBBA90}" destId="{76593A78-C7C5-43F3-BECF-53E9B3C88A2B}" srcOrd="6" destOrd="0" presId="urn:microsoft.com/office/officeart/2005/8/layout/vList4"/>
    <dgm:cxn modelId="{9527BC4F-4625-40E9-80E2-DFC0CED33304}" type="presParOf" srcId="{76593A78-C7C5-43F3-BECF-53E9B3C88A2B}" destId="{D9AF6AB0-662C-4392-A789-F2DD2DE61C0C}" srcOrd="0" destOrd="0" presId="urn:microsoft.com/office/officeart/2005/8/layout/vList4"/>
    <dgm:cxn modelId="{DAC04BC5-6329-4C80-908E-D1016771BD70}" type="presParOf" srcId="{76593A78-C7C5-43F3-BECF-53E9B3C88A2B}" destId="{88376523-A430-4FBE-98A6-2A178511DE44}" srcOrd="1" destOrd="0" presId="urn:microsoft.com/office/officeart/2005/8/layout/vList4"/>
    <dgm:cxn modelId="{A6CE799C-1265-4A8C-8760-6F1AB20D2BE7}" type="presParOf" srcId="{76593A78-C7C5-43F3-BECF-53E9B3C88A2B}" destId="{D039A3FF-A420-456A-BE4E-97B275A48773}" srcOrd="2" destOrd="0" presId="urn:microsoft.com/office/officeart/2005/8/layout/vList4"/>
    <dgm:cxn modelId="{965E4167-79FC-4010-9D0A-D4B9F65071F0}" type="presParOf" srcId="{42449674-6AE2-4359-8048-31385DEBBA90}" destId="{06E4F200-5477-4711-93C5-053CFF81498B}" srcOrd="7" destOrd="0" presId="urn:microsoft.com/office/officeart/2005/8/layout/vList4"/>
    <dgm:cxn modelId="{77926037-B142-4192-A692-CC9CB4771ACE}" type="presParOf" srcId="{42449674-6AE2-4359-8048-31385DEBBA90}" destId="{18DFD840-5A7F-4DC1-B367-93C67268BADA}" srcOrd="8" destOrd="0" presId="urn:microsoft.com/office/officeart/2005/8/layout/vList4"/>
    <dgm:cxn modelId="{EC10CFC7-30B2-4816-8F99-799DF42E2863}" type="presParOf" srcId="{18DFD840-5A7F-4DC1-B367-93C67268BADA}" destId="{2020CD98-F423-4E66-86C0-A9161046CB03}" srcOrd="0" destOrd="0" presId="urn:microsoft.com/office/officeart/2005/8/layout/vList4"/>
    <dgm:cxn modelId="{365EC90C-5238-4488-BB75-573690C86E5A}" type="presParOf" srcId="{18DFD840-5A7F-4DC1-B367-93C67268BADA}" destId="{BF0B135B-5A00-47F4-8844-11DB9853BD37}" srcOrd="1" destOrd="0" presId="urn:microsoft.com/office/officeart/2005/8/layout/vList4"/>
    <dgm:cxn modelId="{7A186B7F-AE47-4732-8BF4-C84C0707823B}" type="presParOf" srcId="{18DFD840-5A7F-4DC1-B367-93C67268BADA}" destId="{D8F3A836-7F46-465C-B24B-FFBA321AF27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E75CE2-126B-41B1-8A91-D3DB96B3DF1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1ECF4141-6F90-4EDE-BDC8-EB097F0D5CCE}">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FontTx/>
            <a:buChar char="•"/>
          </a:pPr>
          <a:r>
            <a:rPr lang="en-GB" sz="1800" b="1" dirty="0"/>
            <a:t>African strategic interests promoted at the HLPF</a:t>
          </a:r>
          <a:endParaRPr lang="en-US" sz="1800" dirty="0">
            <a:latin typeface="Arial" panose="020B0604020202020204" pitchFamily="34" charset="0"/>
            <a:cs typeface="Arial" panose="020B0604020202020204" pitchFamily="34" charset="0"/>
          </a:endParaRPr>
        </a:p>
      </dgm:t>
    </dgm:pt>
    <dgm:pt modelId="{E0945A06-8117-4D06-8E07-B46CE259A38E}" type="parTrans" cxnId="{27056E3D-D9C2-4042-8EE2-B4722A2D26D3}">
      <dgm:prSet/>
      <dgm:spPr/>
      <dgm:t>
        <a:bodyPr/>
        <a:lstStyle/>
        <a:p>
          <a:endParaRPr lang="en-US"/>
        </a:p>
      </dgm:t>
    </dgm:pt>
    <dgm:pt modelId="{8AD555B9-3146-40EB-B70A-ECD27943AB6E}" type="sibTrans" cxnId="{27056E3D-D9C2-4042-8EE2-B4722A2D26D3}">
      <dgm:prSet/>
      <dgm:spPr/>
      <dgm:t>
        <a:bodyPr/>
        <a:lstStyle/>
        <a:p>
          <a:endParaRPr lang="en-US"/>
        </a:p>
      </dgm:t>
    </dgm:pt>
    <dgm:pt modelId="{5B4EB3F7-18F5-487F-A245-6FAA26017E75}">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FontTx/>
            <a:buChar char="•"/>
          </a:pPr>
          <a:r>
            <a:rPr lang="en-GB" sz="1800" b="1" dirty="0"/>
            <a:t>Further support for African States participating in VNR provided</a:t>
          </a:r>
          <a:endParaRPr lang="en-US" sz="1800" dirty="0">
            <a:latin typeface="Arial" panose="020B0604020202020204" pitchFamily="34" charset="0"/>
            <a:cs typeface="Arial" panose="020B0604020202020204" pitchFamily="34" charset="0"/>
          </a:endParaRPr>
        </a:p>
      </dgm:t>
    </dgm:pt>
    <dgm:pt modelId="{173D8822-20CA-47B9-BC33-DF21BA7F89D8}" type="parTrans" cxnId="{B3F844C2-3043-4DF6-987D-DAC77BD74C96}">
      <dgm:prSet/>
      <dgm:spPr/>
      <dgm:t>
        <a:bodyPr/>
        <a:lstStyle/>
        <a:p>
          <a:endParaRPr lang="en-US"/>
        </a:p>
      </dgm:t>
    </dgm:pt>
    <dgm:pt modelId="{B81E9B58-5F43-43E9-A79C-2BB222EE1D52}" type="sibTrans" cxnId="{B3F844C2-3043-4DF6-987D-DAC77BD74C96}">
      <dgm:prSet/>
      <dgm:spPr/>
      <dgm:t>
        <a:bodyPr/>
        <a:lstStyle/>
        <a:p>
          <a:endParaRPr lang="en-US"/>
        </a:p>
      </dgm:t>
    </dgm:pt>
    <dgm:pt modelId="{2E6CEFA8-86C1-498A-8129-E7282F649BA7}">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FontTx/>
            <a:buChar char="•"/>
          </a:pPr>
          <a:r>
            <a:rPr lang="en-GB" sz="1800" b="1" dirty="0"/>
            <a:t>Convening of Africa Day</a:t>
          </a:r>
          <a:endParaRPr lang="en-US" sz="1800" dirty="0">
            <a:latin typeface="Arial" panose="020B0604020202020204" pitchFamily="34" charset="0"/>
            <a:cs typeface="Arial" panose="020B0604020202020204" pitchFamily="34" charset="0"/>
          </a:endParaRPr>
        </a:p>
      </dgm:t>
    </dgm:pt>
    <dgm:pt modelId="{EC044C84-32D3-468C-8AE8-FDC3DBE0D42A}" type="parTrans" cxnId="{6BC73210-C527-4B24-B99A-E259C5114900}">
      <dgm:prSet/>
      <dgm:spPr/>
      <dgm:t>
        <a:bodyPr/>
        <a:lstStyle/>
        <a:p>
          <a:endParaRPr lang="en-US"/>
        </a:p>
      </dgm:t>
    </dgm:pt>
    <dgm:pt modelId="{B89C43BD-8E09-4ED6-B47B-D30BD1873512}" type="sibTrans" cxnId="{6BC73210-C527-4B24-B99A-E259C5114900}">
      <dgm:prSet/>
      <dgm:spPr/>
      <dgm:t>
        <a:bodyPr/>
        <a:lstStyle/>
        <a:p>
          <a:endParaRPr lang="en-US"/>
        </a:p>
      </dgm:t>
    </dgm:pt>
    <dgm:pt modelId="{F2F9624D-796A-4512-ACBE-FE4A71048B9A}">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FontTx/>
            <a:buChar char="•"/>
          </a:pPr>
          <a:r>
            <a:rPr lang="en-GB" sz="1800" b="1" dirty="0"/>
            <a:t>Launch of the </a:t>
          </a:r>
          <a:r>
            <a:rPr lang="en-GB" sz="1800" b="1" i="1" dirty="0"/>
            <a:t>Africa Sustainable Development Report, 2025</a:t>
          </a:r>
          <a:endParaRPr lang="en-US" sz="1800" dirty="0">
            <a:latin typeface="Arial" panose="020B0604020202020204" pitchFamily="34" charset="0"/>
            <a:cs typeface="Arial" panose="020B0604020202020204" pitchFamily="34" charset="0"/>
          </a:endParaRPr>
        </a:p>
      </dgm:t>
    </dgm:pt>
    <dgm:pt modelId="{E98476AB-837E-4D86-B904-82818AF4A5E9}" type="parTrans" cxnId="{CE60C3DB-B174-458C-83F5-2E573087331A}">
      <dgm:prSet/>
      <dgm:spPr/>
      <dgm:t>
        <a:bodyPr/>
        <a:lstStyle/>
        <a:p>
          <a:endParaRPr lang="en-US"/>
        </a:p>
      </dgm:t>
    </dgm:pt>
    <dgm:pt modelId="{C34E02BE-E7D6-42C5-9DE0-7A62C999CFB3}" type="sibTrans" cxnId="{CE60C3DB-B174-458C-83F5-2E573087331A}">
      <dgm:prSet/>
      <dgm:spPr/>
      <dgm:t>
        <a:bodyPr/>
        <a:lstStyle/>
        <a:p>
          <a:endParaRPr lang="en-US"/>
        </a:p>
      </dgm:t>
    </dgm:pt>
    <dgm:pt modelId="{63201F02-95D0-438B-AE39-F0448E24AF15}">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FontTx/>
            <a:buChar char="•"/>
          </a:pPr>
          <a:r>
            <a:rPr lang="en-GB" sz="1800" b="1" dirty="0"/>
            <a:t>Convening of and participation in other strategic events of HLPF</a:t>
          </a:r>
          <a:endParaRPr lang="en-US" sz="1800" dirty="0">
            <a:latin typeface="Arial" panose="020B0604020202020204" pitchFamily="34" charset="0"/>
            <a:cs typeface="Arial" panose="020B0604020202020204" pitchFamily="34" charset="0"/>
          </a:endParaRPr>
        </a:p>
      </dgm:t>
    </dgm:pt>
    <dgm:pt modelId="{6A2435D1-141C-4331-9BA6-6DE6DC4338CC}" type="parTrans" cxnId="{7BC33727-F1A9-46EB-8B25-93B99A5820BC}">
      <dgm:prSet/>
      <dgm:spPr/>
      <dgm:t>
        <a:bodyPr/>
        <a:lstStyle/>
        <a:p>
          <a:endParaRPr lang="en-US"/>
        </a:p>
      </dgm:t>
    </dgm:pt>
    <dgm:pt modelId="{D144C99F-9260-4606-9801-6580DA10C190}" type="sibTrans" cxnId="{7BC33727-F1A9-46EB-8B25-93B99A5820BC}">
      <dgm:prSet/>
      <dgm:spPr/>
      <dgm:t>
        <a:bodyPr/>
        <a:lstStyle/>
        <a:p>
          <a:endParaRPr lang="en-US"/>
        </a:p>
      </dgm:t>
    </dgm:pt>
    <dgm:pt modelId="{5DA9F291-031B-4E04-AE9F-2B5D6F2CEDEA}" type="pres">
      <dgm:prSet presAssocID="{36E75CE2-126B-41B1-8A91-D3DB96B3DF1E}" presName="linear" presStyleCnt="0">
        <dgm:presLayoutVars>
          <dgm:dir/>
          <dgm:animLvl val="lvl"/>
          <dgm:resizeHandles val="exact"/>
        </dgm:presLayoutVars>
      </dgm:prSet>
      <dgm:spPr/>
    </dgm:pt>
    <dgm:pt modelId="{A0FBFFF1-A451-40C8-B44E-6D9C520D1D97}" type="pres">
      <dgm:prSet presAssocID="{1ECF4141-6F90-4EDE-BDC8-EB097F0D5CCE}" presName="parentLin" presStyleCnt="0"/>
      <dgm:spPr/>
    </dgm:pt>
    <dgm:pt modelId="{5937EACA-A59F-49BA-A151-FC0AF1A1F607}" type="pres">
      <dgm:prSet presAssocID="{1ECF4141-6F90-4EDE-BDC8-EB097F0D5CCE}" presName="parentLeftMargin" presStyleLbl="node1" presStyleIdx="0" presStyleCnt="5"/>
      <dgm:spPr/>
    </dgm:pt>
    <dgm:pt modelId="{C52C4121-92D7-4432-B494-969EC502AC64}" type="pres">
      <dgm:prSet presAssocID="{1ECF4141-6F90-4EDE-BDC8-EB097F0D5CCE}" presName="parentText" presStyleLbl="node1" presStyleIdx="0" presStyleCnt="5">
        <dgm:presLayoutVars>
          <dgm:chMax val="0"/>
          <dgm:bulletEnabled val="1"/>
        </dgm:presLayoutVars>
      </dgm:prSet>
      <dgm:spPr/>
    </dgm:pt>
    <dgm:pt modelId="{AF02D7EE-E3B5-4969-BF7A-0DFA8FF0523A}" type="pres">
      <dgm:prSet presAssocID="{1ECF4141-6F90-4EDE-BDC8-EB097F0D5CCE}" presName="negativeSpace" presStyleCnt="0"/>
      <dgm:spPr/>
    </dgm:pt>
    <dgm:pt modelId="{3D166704-7F7D-4952-A8FA-26B511F55D9E}" type="pres">
      <dgm:prSet presAssocID="{1ECF4141-6F90-4EDE-BDC8-EB097F0D5CCE}" presName="childText" presStyleLbl="conFgAcc1" presStyleIdx="0" presStyleCnt="5">
        <dgm:presLayoutVars>
          <dgm:bulletEnabled val="1"/>
        </dgm:presLayoutVars>
      </dgm:prSet>
      <dgm:spPr/>
    </dgm:pt>
    <dgm:pt modelId="{767338ED-F8D0-420B-9C12-1C4A853F2CCE}" type="pres">
      <dgm:prSet presAssocID="{8AD555B9-3146-40EB-B70A-ECD27943AB6E}" presName="spaceBetweenRectangles" presStyleCnt="0"/>
      <dgm:spPr/>
    </dgm:pt>
    <dgm:pt modelId="{D11DC9E6-4FEE-4D50-8B1B-C80E5DFB4202}" type="pres">
      <dgm:prSet presAssocID="{5B4EB3F7-18F5-487F-A245-6FAA26017E75}" presName="parentLin" presStyleCnt="0"/>
      <dgm:spPr/>
    </dgm:pt>
    <dgm:pt modelId="{B2FB0A25-895F-40E4-B9F8-3F46CEBFEF25}" type="pres">
      <dgm:prSet presAssocID="{5B4EB3F7-18F5-487F-A245-6FAA26017E75}" presName="parentLeftMargin" presStyleLbl="node1" presStyleIdx="0" presStyleCnt="5"/>
      <dgm:spPr/>
    </dgm:pt>
    <dgm:pt modelId="{E86D673A-4559-4A85-B659-9287CC13C650}" type="pres">
      <dgm:prSet presAssocID="{5B4EB3F7-18F5-487F-A245-6FAA26017E75}" presName="parentText" presStyleLbl="node1" presStyleIdx="1" presStyleCnt="5">
        <dgm:presLayoutVars>
          <dgm:chMax val="0"/>
          <dgm:bulletEnabled val="1"/>
        </dgm:presLayoutVars>
      </dgm:prSet>
      <dgm:spPr/>
    </dgm:pt>
    <dgm:pt modelId="{B07DB128-E899-4494-AFD6-0E4952A03776}" type="pres">
      <dgm:prSet presAssocID="{5B4EB3F7-18F5-487F-A245-6FAA26017E75}" presName="negativeSpace" presStyleCnt="0"/>
      <dgm:spPr/>
    </dgm:pt>
    <dgm:pt modelId="{0DCF7A8E-1F65-4578-A17D-0D9C7677820C}" type="pres">
      <dgm:prSet presAssocID="{5B4EB3F7-18F5-487F-A245-6FAA26017E75}" presName="childText" presStyleLbl="conFgAcc1" presStyleIdx="1" presStyleCnt="5">
        <dgm:presLayoutVars>
          <dgm:bulletEnabled val="1"/>
        </dgm:presLayoutVars>
      </dgm:prSet>
      <dgm:spPr/>
    </dgm:pt>
    <dgm:pt modelId="{C8E17661-89D1-439D-A117-04FDC47098C9}" type="pres">
      <dgm:prSet presAssocID="{B81E9B58-5F43-43E9-A79C-2BB222EE1D52}" presName="spaceBetweenRectangles" presStyleCnt="0"/>
      <dgm:spPr/>
    </dgm:pt>
    <dgm:pt modelId="{12C7F98C-DC87-46BF-A140-0CB094182F31}" type="pres">
      <dgm:prSet presAssocID="{2E6CEFA8-86C1-498A-8129-E7282F649BA7}" presName="parentLin" presStyleCnt="0"/>
      <dgm:spPr/>
    </dgm:pt>
    <dgm:pt modelId="{4CF6D77F-C8D3-4D86-A904-F90945EC8104}" type="pres">
      <dgm:prSet presAssocID="{2E6CEFA8-86C1-498A-8129-E7282F649BA7}" presName="parentLeftMargin" presStyleLbl="node1" presStyleIdx="1" presStyleCnt="5"/>
      <dgm:spPr/>
    </dgm:pt>
    <dgm:pt modelId="{C127B221-A146-4119-BC24-879A0422FADE}" type="pres">
      <dgm:prSet presAssocID="{2E6CEFA8-86C1-498A-8129-E7282F649BA7}" presName="parentText" presStyleLbl="node1" presStyleIdx="2" presStyleCnt="5">
        <dgm:presLayoutVars>
          <dgm:chMax val="0"/>
          <dgm:bulletEnabled val="1"/>
        </dgm:presLayoutVars>
      </dgm:prSet>
      <dgm:spPr/>
    </dgm:pt>
    <dgm:pt modelId="{E0710C02-CB49-48AC-AB98-0D220ACA7ACF}" type="pres">
      <dgm:prSet presAssocID="{2E6CEFA8-86C1-498A-8129-E7282F649BA7}" presName="negativeSpace" presStyleCnt="0"/>
      <dgm:spPr/>
    </dgm:pt>
    <dgm:pt modelId="{6E7E0022-2821-43C8-BD04-4B67AA412898}" type="pres">
      <dgm:prSet presAssocID="{2E6CEFA8-86C1-498A-8129-E7282F649BA7}" presName="childText" presStyleLbl="conFgAcc1" presStyleIdx="2" presStyleCnt="5">
        <dgm:presLayoutVars>
          <dgm:bulletEnabled val="1"/>
        </dgm:presLayoutVars>
      </dgm:prSet>
      <dgm:spPr/>
    </dgm:pt>
    <dgm:pt modelId="{AF958D03-D430-40B8-8239-85A6AF754228}" type="pres">
      <dgm:prSet presAssocID="{B89C43BD-8E09-4ED6-B47B-D30BD1873512}" presName="spaceBetweenRectangles" presStyleCnt="0"/>
      <dgm:spPr/>
    </dgm:pt>
    <dgm:pt modelId="{2E40783B-F73C-488E-83D6-5C59371C3DDA}" type="pres">
      <dgm:prSet presAssocID="{F2F9624D-796A-4512-ACBE-FE4A71048B9A}" presName="parentLin" presStyleCnt="0"/>
      <dgm:spPr/>
    </dgm:pt>
    <dgm:pt modelId="{061B4C4E-F467-44DC-AE9B-DBCA89D3EE34}" type="pres">
      <dgm:prSet presAssocID="{F2F9624D-796A-4512-ACBE-FE4A71048B9A}" presName="parentLeftMargin" presStyleLbl="node1" presStyleIdx="2" presStyleCnt="5"/>
      <dgm:spPr/>
    </dgm:pt>
    <dgm:pt modelId="{38BDCFCB-C053-4BA4-8199-117E408D2ECB}" type="pres">
      <dgm:prSet presAssocID="{F2F9624D-796A-4512-ACBE-FE4A71048B9A}" presName="parentText" presStyleLbl="node1" presStyleIdx="3" presStyleCnt="5">
        <dgm:presLayoutVars>
          <dgm:chMax val="0"/>
          <dgm:bulletEnabled val="1"/>
        </dgm:presLayoutVars>
      </dgm:prSet>
      <dgm:spPr/>
    </dgm:pt>
    <dgm:pt modelId="{81720CE1-42E4-4B3B-891B-A22C9512BCE6}" type="pres">
      <dgm:prSet presAssocID="{F2F9624D-796A-4512-ACBE-FE4A71048B9A}" presName="negativeSpace" presStyleCnt="0"/>
      <dgm:spPr/>
    </dgm:pt>
    <dgm:pt modelId="{128263E8-8CCC-400E-A50E-C3425EB78323}" type="pres">
      <dgm:prSet presAssocID="{F2F9624D-796A-4512-ACBE-FE4A71048B9A}" presName="childText" presStyleLbl="conFgAcc1" presStyleIdx="3" presStyleCnt="5">
        <dgm:presLayoutVars>
          <dgm:bulletEnabled val="1"/>
        </dgm:presLayoutVars>
      </dgm:prSet>
      <dgm:spPr/>
    </dgm:pt>
    <dgm:pt modelId="{48245B69-4ABA-4BE7-8843-8835C6CDAE0D}" type="pres">
      <dgm:prSet presAssocID="{C34E02BE-E7D6-42C5-9DE0-7A62C999CFB3}" presName="spaceBetweenRectangles" presStyleCnt="0"/>
      <dgm:spPr/>
    </dgm:pt>
    <dgm:pt modelId="{6EC0EA38-4667-4C5D-AA5D-BEC58BE94C34}" type="pres">
      <dgm:prSet presAssocID="{63201F02-95D0-438B-AE39-F0448E24AF15}" presName="parentLin" presStyleCnt="0"/>
      <dgm:spPr/>
    </dgm:pt>
    <dgm:pt modelId="{F351E4B7-2925-459C-9D77-D422F9357ED9}" type="pres">
      <dgm:prSet presAssocID="{63201F02-95D0-438B-AE39-F0448E24AF15}" presName="parentLeftMargin" presStyleLbl="node1" presStyleIdx="3" presStyleCnt="5"/>
      <dgm:spPr/>
    </dgm:pt>
    <dgm:pt modelId="{1AAD5BBB-1B39-48C9-8FEA-7C4A5A040BB7}" type="pres">
      <dgm:prSet presAssocID="{63201F02-95D0-438B-AE39-F0448E24AF15}" presName="parentText" presStyleLbl="node1" presStyleIdx="4" presStyleCnt="5">
        <dgm:presLayoutVars>
          <dgm:chMax val="0"/>
          <dgm:bulletEnabled val="1"/>
        </dgm:presLayoutVars>
      </dgm:prSet>
      <dgm:spPr/>
    </dgm:pt>
    <dgm:pt modelId="{D701B5E6-AC39-4D92-B5DA-8D278391F828}" type="pres">
      <dgm:prSet presAssocID="{63201F02-95D0-438B-AE39-F0448E24AF15}" presName="negativeSpace" presStyleCnt="0"/>
      <dgm:spPr/>
    </dgm:pt>
    <dgm:pt modelId="{80790C58-1B4F-4227-B479-78E87E0B9ACE}" type="pres">
      <dgm:prSet presAssocID="{63201F02-95D0-438B-AE39-F0448E24AF15}" presName="childText" presStyleLbl="conFgAcc1" presStyleIdx="4" presStyleCnt="5">
        <dgm:presLayoutVars>
          <dgm:bulletEnabled val="1"/>
        </dgm:presLayoutVars>
      </dgm:prSet>
      <dgm:spPr/>
    </dgm:pt>
  </dgm:ptLst>
  <dgm:cxnLst>
    <dgm:cxn modelId="{67421109-B7AA-4AF4-B378-4FCFE5E6B9A3}" type="presOf" srcId="{2E6CEFA8-86C1-498A-8129-E7282F649BA7}" destId="{C127B221-A146-4119-BC24-879A0422FADE}" srcOrd="1" destOrd="0" presId="urn:microsoft.com/office/officeart/2005/8/layout/list1"/>
    <dgm:cxn modelId="{702DC709-DA02-4473-BDD4-14671EB69144}" type="presOf" srcId="{63201F02-95D0-438B-AE39-F0448E24AF15}" destId="{F351E4B7-2925-459C-9D77-D422F9357ED9}" srcOrd="0" destOrd="0" presId="urn:microsoft.com/office/officeart/2005/8/layout/list1"/>
    <dgm:cxn modelId="{563C8C0F-3D2D-4E9F-92D1-77AE1E6A5FE3}" type="presOf" srcId="{2E6CEFA8-86C1-498A-8129-E7282F649BA7}" destId="{4CF6D77F-C8D3-4D86-A904-F90945EC8104}" srcOrd="0" destOrd="0" presId="urn:microsoft.com/office/officeart/2005/8/layout/list1"/>
    <dgm:cxn modelId="{6BC73210-C527-4B24-B99A-E259C5114900}" srcId="{36E75CE2-126B-41B1-8A91-D3DB96B3DF1E}" destId="{2E6CEFA8-86C1-498A-8129-E7282F649BA7}" srcOrd="2" destOrd="0" parTransId="{EC044C84-32D3-468C-8AE8-FDC3DBE0D42A}" sibTransId="{B89C43BD-8E09-4ED6-B47B-D30BD1873512}"/>
    <dgm:cxn modelId="{9A027921-9822-44AC-9525-278E1AE06A06}" type="presOf" srcId="{5B4EB3F7-18F5-487F-A245-6FAA26017E75}" destId="{E86D673A-4559-4A85-B659-9287CC13C650}" srcOrd="1" destOrd="0" presId="urn:microsoft.com/office/officeart/2005/8/layout/list1"/>
    <dgm:cxn modelId="{7BC33727-F1A9-46EB-8B25-93B99A5820BC}" srcId="{36E75CE2-126B-41B1-8A91-D3DB96B3DF1E}" destId="{63201F02-95D0-438B-AE39-F0448E24AF15}" srcOrd="4" destOrd="0" parTransId="{6A2435D1-141C-4331-9BA6-6DE6DC4338CC}" sibTransId="{D144C99F-9260-4606-9801-6580DA10C190}"/>
    <dgm:cxn modelId="{6EA59338-1B9C-4606-8D8F-07F62A1B304C}" type="presOf" srcId="{5B4EB3F7-18F5-487F-A245-6FAA26017E75}" destId="{B2FB0A25-895F-40E4-B9F8-3F46CEBFEF25}" srcOrd="0" destOrd="0" presId="urn:microsoft.com/office/officeart/2005/8/layout/list1"/>
    <dgm:cxn modelId="{27056E3D-D9C2-4042-8EE2-B4722A2D26D3}" srcId="{36E75CE2-126B-41B1-8A91-D3DB96B3DF1E}" destId="{1ECF4141-6F90-4EDE-BDC8-EB097F0D5CCE}" srcOrd="0" destOrd="0" parTransId="{E0945A06-8117-4D06-8E07-B46CE259A38E}" sibTransId="{8AD555B9-3146-40EB-B70A-ECD27943AB6E}"/>
    <dgm:cxn modelId="{1C712452-971A-4D68-9CB0-D794F6EA0133}" type="presOf" srcId="{63201F02-95D0-438B-AE39-F0448E24AF15}" destId="{1AAD5BBB-1B39-48C9-8FEA-7C4A5A040BB7}" srcOrd="1" destOrd="0" presId="urn:microsoft.com/office/officeart/2005/8/layout/list1"/>
    <dgm:cxn modelId="{F3047B91-02CC-47F0-9D4D-9D06284A0A5D}" type="presOf" srcId="{F2F9624D-796A-4512-ACBE-FE4A71048B9A}" destId="{38BDCFCB-C053-4BA4-8199-117E408D2ECB}" srcOrd="1" destOrd="0" presId="urn:microsoft.com/office/officeart/2005/8/layout/list1"/>
    <dgm:cxn modelId="{0A8291B1-2B71-4E52-AA3A-6D060AF9FEB8}" type="presOf" srcId="{F2F9624D-796A-4512-ACBE-FE4A71048B9A}" destId="{061B4C4E-F467-44DC-AE9B-DBCA89D3EE34}" srcOrd="0" destOrd="0" presId="urn:microsoft.com/office/officeart/2005/8/layout/list1"/>
    <dgm:cxn modelId="{918726BA-21A1-4635-A2BD-B6277213F7E2}" type="presOf" srcId="{1ECF4141-6F90-4EDE-BDC8-EB097F0D5CCE}" destId="{5937EACA-A59F-49BA-A151-FC0AF1A1F607}" srcOrd="0" destOrd="0" presId="urn:microsoft.com/office/officeart/2005/8/layout/list1"/>
    <dgm:cxn modelId="{B3F844C2-3043-4DF6-987D-DAC77BD74C96}" srcId="{36E75CE2-126B-41B1-8A91-D3DB96B3DF1E}" destId="{5B4EB3F7-18F5-487F-A245-6FAA26017E75}" srcOrd="1" destOrd="0" parTransId="{173D8822-20CA-47B9-BC33-DF21BA7F89D8}" sibTransId="{B81E9B58-5F43-43E9-A79C-2BB222EE1D52}"/>
    <dgm:cxn modelId="{CE60C3DB-B174-458C-83F5-2E573087331A}" srcId="{36E75CE2-126B-41B1-8A91-D3DB96B3DF1E}" destId="{F2F9624D-796A-4512-ACBE-FE4A71048B9A}" srcOrd="3" destOrd="0" parTransId="{E98476AB-837E-4D86-B904-82818AF4A5E9}" sibTransId="{C34E02BE-E7D6-42C5-9DE0-7A62C999CFB3}"/>
    <dgm:cxn modelId="{E46289EB-BC03-40C3-AAF6-0E9417A58ACE}" type="presOf" srcId="{36E75CE2-126B-41B1-8A91-D3DB96B3DF1E}" destId="{5DA9F291-031B-4E04-AE9F-2B5D6F2CEDEA}" srcOrd="0" destOrd="0" presId="urn:microsoft.com/office/officeart/2005/8/layout/list1"/>
    <dgm:cxn modelId="{F503B3F5-5E8F-477B-808D-9B30E24C848B}" type="presOf" srcId="{1ECF4141-6F90-4EDE-BDC8-EB097F0D5CCE}" destId="{C52C4121-92D7-4432-B494-969EC502AC64}" srcOrd="1" destOrd="0" presId="urn:microsoft.com/office/officeart/2005/8/layout/list1"/>
    <dgm:cxn modelId="{8D07AA22-681D-47A5-BFA5-743A13C0BFDA}" type="presParOf" srcId="{5DA9F291-031B-4E04-AE9F-2B5D6F2CEDEA}" destId="{A0FBFFF1-A451-40C8-B44E-6D9C520D1D97}" srcOrd="0" destOrd="0" presId="urn:microsoft.com/office/officeart/2005/8/layout/list1"/>
    <dgm:cxn modelId="{62058EC5-57F5-46E0-B57B-E5EF9E7226D4}" type="presParOf" srcId="{A0FBFFF1-A451-40C8-B44E-6D9C520D1D97}" destId="{5937EACA-A59F-49BA-A151-FC0AF1A1F607}" srcOrd="0" destOrd="0" presId="urn:microsoft.com/office/officeart/2005/8/layout/list1"/>
    <dgm:cxn modelId="{7AC549FA-7712-429D-9D43-5C7257B31243}" type="presParOf" srcId="{A0FBFFF1-A451-40C8-B44E-6D9C520D1D97}" destId="{C52C4121-92D7-4432-B494-969EC502AC64}" srcOrd="1" destOrd="0" presId="urn:microsoft.com/office/officeart/2005/8/layout/list1"/>
    <dgm:cxn modelId="{A98E5690-CCAB-47D3-BFC3-D88D9CC642AB}" type="presParOf" srcId="{5DA9F291-031B-4E04-AE9F-2B5D6F2CEDEA}" destId="{AF02D7EE-E3B5-4969-BF7A-0DFA8FF0523A}" srcOrd="1" destOrd="0" presId="urn:microsoft.com/office/officeart/2005/8/layout/list1"/>
    <dgm:cxn modelId="{809E32EC-959C-41C8-B309-4DF85423F252}" type="presParOf" srcId="{5DA9F291-031B-4E04-AE9F-2B5D6F2CEDEA}" destId="{3D166704-7F7D-4952-A8FA-26B511F55D9E}" srcOrd="2" destOrd="0" presId="urn:microsoft.com/office/officeart/2005/8/layout/list1"/>
    <dgm:cxn modelId="{24059F34-2509-42BD-B102-60C14F150130}" type="presParOf" srcId="{5DA9F291-031B-4E04-AE9F-2B5D6F2CEDEA}" destId="{767338ED-F8D0-420B-9C12-1C4A853F2CCE}" srcOrd="3" destOrd="0" presId="urn:microsoft.com/office/officeart/2005/8/layout/list1"/>
    <dgm:cxn modelId="{60DEF6CF-C2E4-4AE1-8405-5E52E5EFFD54}" type="presParOf" srcId="{5DA9F291-031B-4E04-AE9F-2B5D6F2CEDEA}" destId="{D11DC9E6-4FEE-4D50-8B1B-C80E5DFB4202}" srcOrd="4" destOrd="0" presId="urn:microsoft.com/office/officeart/2005/8/layout/list1"/>
    <dgm:cxn modelId="{0C6E1B94-3422-4F11-A02F-20DF452D5050}" type="presParOf" srcId="{D11DC9E6-4FEE-4D50-8B1B-C80E5DFB4202}" destId="{B2FB0A25-895F-40E4-B9F8-3F46CEBFEF25}" srcOrd="0" destOrd="0" presId="urn:microsoft.com/office/officeart/2005/8/layout/list1"/>
    <dgm:cxn modelId="{5474CA4A-D2FD-47D8-890D-35746F1B51B9}" type="presParOf" srcId="{D11DC9E6-4FEE-4D50-8B1B-C80E5DFB4202}" destId="{E86D673A-4559-4A85-B659-9287CC13C650}" srcOrd="1" destOrd="0" presId="urn:microsoft.com/office/officeart/2005/8/layout/list1"/>
    <dgm:cxn modelId="{16AF2B43-F432-47A2-95C7-155106C14502}" type="presParOf" srcId="{5DA9F291-031B-4E04-AE9F-2B5D6F2CEDEA}" destId="{B07DB128-E899-4494-AFD6-0E4952A03776}" srcOrd="5" destOrd="0" presId="urn:microsoft.com/office/officeart/2005/8/layout/list1"/>
    <dgm:cxn modelId="{4236058D-5A91-4FB4-BFD1-174A0D89463B}" type="presParOf" srcId="{5DA9F291-031B-4E04-AE9F-2B5D6F2CEDEA}" destId="{0DCF7A8E-1F65-4578-A17D-0D9C7677820C}" srcOrd="6" destOrd="0" presId="urn:microsoft.com/office/officeart/2005/8/layout/list1"/>
    <dgm:cxn modelId="{DA8C47A7-36CC-4384-B296-11A9B630B86C}" type="presParOf" srcId="{5DA9F291-031B-4E04-AE9F-2B5D6F2CEDEA}" destId="{C8E17661-89D1-439D-A117-04FDC47098C9}" srcOrd="7" destOrd="0" presId="urn:microsoft.com/office/officeart/2005/8/layout/list1"/>
    <dgm:cxn modelId="{4B836F92-9437-432B-B9E6-1BED735CC25F}" type="presParOf" srcId="{5DA9F291-031B-4E04-AE9F-2B5D6F2CEDEA}" destId="{12C7F98C-DC87-46BF-A140-0CB094182F31}" srcOrd="8" destOrd="0" presId="urn:microsoft.com/office/officeart/2005/8/layout/list1"/>
    <dgm:cxn modelId="{B1AEBCAD-3B4E-4AFD-871C-99DFDC7CFD69}" type="presParOf" srcId="{12C7F98C-DC87-46BF-A140-0CB094182F31}" destId="{4CF6D77F-C8D3-4D86-A904-F90945EC8104}" srcOrd="0" destOrd="0" presId="urn:microsoft.com/office/officeart/2005/8/layout/list1"/>
    <dgm:cxn modelId="{6F98CC01-D2F3-41AC-BFCD-7413DBFD5E67}" type="presParOf" srcId="{12C7F98C-DC87-46BF-A140-0CB094182F31}" destId="{C127B221-A146-4119-BC24-879A0422FADE}" srcOrd="1" destOrd="0" presId="urn:microsoft.com/office/officeart/2005/8/layout/list1"/>
    <dgm:cxn modelId="{24BB5095-D547-49A8-B167-BFAF0B52CA63}" type="presParOf" srcId="{5DA9F291-031B-4E04-AE9F-2B5D6F2CEDEA}" destId="{E0710C02-CB49-48AC-AB98-0D220ACA7ACF}" srcOrd="9" destOrd="0" presId="urn:microsoft.com/office/officeart/2005/8/layout/list1"/>
    <dgm:cxn modelId="{2F82C55A-C78A-4A34-ADFB-9C7A05547198}" type="presParOf" srcId="{5DA9F291-031B-4E04-AE9F-2B5D6F2CEDEA}" destId="{6E7E0022-2821-43C8-BD04-4B67AA412898}" srcOrd="10" destOrd="0" presId="urn:microsoft.com/office/officeart/2005/8/layout/list1"/>
    <dgm:cxn modelId="{25A10060-2D0F-459C-AECB-EC45721A90A0}" type="presParOf" srcId="{5DA9F291-031B-4E04-AE9F-2B5D6F2CEDEA}" destId="{AF958D03-D430-40B8-8239-85A6AF754228}" srcOrd="11" destOrd="0" presId="urn:microsoft.com/office/officeart/2005/8/layout/list1"/>
    <dgm:cxn modelId="{B14F3B74-52D7-42A1-9797-0352DC7E5193}" type="presParOf" srcId="{5DA9F291-031B-4E04-AE9F-2B5D6F2CEDEA}" destId="{2E40783B-F73C-488E-83D6-5C59371C3DDA}" srcOrd="12" destOrd="0" presId="urn:microsoft.com/office/officeart/2005/8/layout/list1"/>
    <dgm:cxn modelId="{FBFAB824-DC2D-40BA-95C4-A9B15C9567F8}" type="presParOf" srcId="{2E40783B-F73C-488E-83D6-5C59371C3DDA}" destId="{061B4C4E-F467-44DC-AE9B-DBCA89D3EE34}" srcOrd="0" destOrd="0" presId="urn:microsoft.com/office/officeart/2005/8/layout/list1"/>
    <dgm:cxn modelId="{724D48F7-7323-419C-A824-99DBC6415807}" type="presParOf" srcId="{2E40783B-F73C-488E-83D6-5C59371C3DDA}" destId="{38BDCFCB-C053-4BA4-8199-117E408D2ECB}" srcOrd="1" destOrd="0" presId="urn:microsoft.com/office/officeart/2005/8/layout/list1"/>
    <dgm:cxn modelId="{D23F1BB2-E93B-4F27-A23F-CDE363406748}" type="presParOf" srcId="{5DA9F291-031B-4E04-AE9F-2B5D6F2CEDEA}" destId="{81720CE1-42E4-4B3B-891B-A22C9512BCE6}" srcOrd="13" destOrd="0" presId="urn:microsoft.com/office/officeart/2005/8/layout/list1"/>
    <dgm:cxn modelId="{709F5E8E-7434-485F-9E8D-86A4E2673A2E}" type="presParOf" srcId="{5DA9F291-031B-4E04-AE9F-2B5D6F2CEDEA}" destId="{128263E8-8CCC-400E-A50E-C3425EB78323}" srcOrd="14" destOrd="0" presId="urn:microsoft.com/office/officeart/2005/8/layout/list1"/>
    <dgm:cxn modelId="{1FB65E7A-8D0F-493B-A284-31811F5544B5}" type="presParOf" srcId="{5DA9F291-031B-4E04-AE9F-2B5D6F2CEDEA}" destId="{48245B69-4ABA-4BE7-8843-8835C6CDAE0D}" srcOrd="15" destOrd="0" presId="urn:microsoft.com/office/officeart/2005/8/layout/list1"/>
    <dgm:cxn modelId="{691417FA-2CB9-4F27-84AC-3DDBD1899BA9}" type="presParOf" srcId="{5DA9F291-031B-4E04-AE9F-2B5D6F2CEDEA}" destId="{6EC0EA38-4667-4C5D-AA5D-BEC58BE94C34}" srcOrd="16" destOrd="0" presId="urn:microsoft.com/office/officeart/2005/8/layout/list1"/>
    <dgm:cxn modelId="{6699A07A-5635-4439-A8F3-2CF61D08705D}" type="presParOf" srcId="{6EC0EA38-4667-4C5D-AA5D-BEC58BE94C34}" destId="{F351E4B7-2925-459C-9D77-D422F9357ED9}" srcOrd="0" destOrd="0" presId="urn:microsoft.com/office/officeart/2005/8/layout/list1"/>
    <dgm:cxn modelId="{33E065AD-4CD9-4841-8B62-83935C9C591F}" type="presParOf" srcId="{6EC0EA38-4667-4C5D-AA5D-BEC58BE94C34}" destId="{1AAD5BBB-1B39-48C9-8FEA-7C4A5A040BB7}" srcOrd="1" destOrd="0" presId="urn:microsoft.com/office/officeart/2005/8/layout/list1"/>
    <dgm:cxn modelId="{FE735FCA-D9CC-4F2D-B366-39DFE801BC46}" type="presParOf" srcId="{5DA9F291-031B-4E04-AE9F-2B5D6F2CEDEA}" destId="{D701B5E6-AC39-4D92-B5DA-8D278391F828}" srcOrd="17" destOrd="0" presId="urn:microsoft.com/office/officeart/2005/8/layout/list1"/>
    <dgm:cxn modelId="{0D1CBF18-D05B-41E0-9BDA-21D58BA0D028}" type="presParOf" srcId="{5DA9F291-031B-4E04-AE9F-2B5D6F2CEDEA}" destId="{80790C58-1B4F-4227-B479-78E87E0B9ACE}"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0A4129-8F2D-433C-976D-56E59B65C24F}"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6D3AD918-0A15-40FA-94CE-C046653E3BBE}">
      <dgm:prSet phldrT="[Text]" custT="1"/>
      <dgm:spPr>
        <a:solidFill>
          <a:srgbClr val="006666"/>
        </a:solidFill>
      </dgm:spPr>
      <dgm:t>
        <a:bodyPr/>
        <a:lstStyle/>
        <a:p>
          <a:pPr>
            <a:buFontTx/>
            <a:buChar char="•"/>
          </a:pPr>
          <a:endParaRPr lang="en-US" sz="1600" b="0" i="0" dirty="0">
            <a:latin typeface="Arial" panose="020B0604020202020204" pitchFamily="34" charset="0"/>
            <a:cs typeface="Arial" panose="020B0604020202020204" pitchFamily="34" charset="0"/>
          </a:endParaRPr>
        </a:p>
        <a:p>
          <a:pPr>
            <a:buFontTx/>
            <a:buChar char="•"/>
          </a:pPr>
          <a:endParaRPr lang="en-US" sz="1600" b="0" i="0" dirty="0">
            <a:latin typeface="Arial" panose="020B0604020202020204" pitchFamily="34" charset="0"/>
            <a:cs typeface="Arial" panose="020B0604020202020204" pitchFamily="34" charset="0"/>
          </a:endParaRPr>
        </a:p>
      </dgm:t>
    </dgm:pt>
    <dgm:pt modelId="{EF438D77-5C6A-4AF2-8035-5A3854BB9507}" type="parTrans" cxnId="{776B1B1D-5CB6-4C72-8F9C-B1811E60D3E5}">
      <dgm:prSet/>
      <dgm:spPr/>
      <dgm:t>
        <a:bodyPr/>
        <a:lstStyle/>
        <a:p>
          <a:endParaRPr lang="en-US"/>
        </a:p>
      </dgm:t>
    </dgm:pt>
    <dgm:pt modelId="{0A91CCA7-11F9-45A7-87A0-07387A12CB41}" type="sibTrans" cxnId="{776B1B1D-5CB6-4C72-8F9C-B1811E60D3E5}">
      <dgm:prSet/>
      <dgm:spPr/>
      <dgm:t>
        <a:bodyPr/>
        <a:lstStyle/>
        <a:p>
          <a:endParaRPr lang="en-US"/>
        </a:p>
      </dgm:t>
    </dgm:pt>
    <dgm:pt modelId="{885D821A-3937-4972-B3C8-66080A3E9F95}">
      <dgm:prSet phldrT="[Text]" custT="1"/>
      <dgm:spPr>
        <a:solidFill>
          <a:srgbClr val="B43500"/>
        </a:solidFill>
      </dgm:spPr>
      <dgm:t>
        <a:bodyPr/>
        <a:lstStyle/>
        <a:p>
          <a:pPr>
            <a:buFontTx/>
            <a:buChar char="•"/>
          </a:pPr>
          <a:endParaRPr lang="en-GB" sz="2000" b="1" dirty="0"/>
        </a:p>
        <a:p>
          <a:pPr>
            <a:buNone/>
          </a:pPr>
          <a:endParaRPr lang="en-US" sz="1800" dirty="0"/>
        </a:p>
        <a:p>
          <a:pPr>
            <a:buFontTx/>
            <a:buChar char="•"/>
          </a:pPr>
          <a:endParaRPr lang="en-US" sz="1800" b="0" dirty="0">
            <a:latin typeface="Arial" panose="020B0604020202020204" pitchFamily="34" charset="0"/>
            <a:cs typeface="Arial" panose="020B0604020202020204" pitchFamily="34" charset="0"/>
          </a:endParaRPr>
        </a:p>
      </dgm:t>
    </dgm:pt>
    <dgm:pt modelId="{55D1531F-DF4E-4198-896E-C9EA9FC9551A}" type="parTrans" cxnId="{967159D9-B5CD-4D14-9976-0F3F1F79444D}">
      <dgm:prSet/>
      <dgm:spPr/>
      <dgm:t>
        <a:bodyPr/>
        <a:lstStyle/>
        <a:p>
          <a:endParaRPr lang="en-US"/>
        </a:p>
      </dgm:t>
    </dgm:pt>
    <dgm:pt modelId="{8235525F-0F81-47BA-B1C0-741996FA4F58}" type="sibTrans" cxnId="{967159D9-B5CD-4D14-9976-0F3F1F79444D}">
      <dgm:prSet/>
      <dgm:spPr/>
      <dgm:t>
        <a:bodyPr/>
        <a:lstStyle/>
        <a:p>
          <a:endParaRPr lang="en-US"/>
        </a:p>
      </dgm:t>
    </dgm:pt>
    <dgm:pt modelId="{4CFC8FE9-AFFE-46AE-BAD9-1711F9037CC4}" type="pres">
      <dgm:prSet presAssocID="{A90A4129-8F2D-433C-976D-56E59B65C24F}" presName="linear" presStyleCnt="0">
        <dgm:presLayoutVars>
          <dgm:dir/>
          <dgm:resizeHandles val="exact"/>
        </dgm:presLayoutVars>
      </dgm:prSet>
      <dgm:spPr/>
    </dgm:pt>
    <dgm:pt modelId="{5C9094B1-D752-48ED-AC93-8EAFFFB65868}" type="pres">
      <dgm:prSet presAssocID="{6D3AD918-0A15-40FA-94CE-C046653E3BBE}" presName="comp" presStyleCnt="0"/>
      <dgm:spPr/>
    </dgm:pt>
    <dgm:pt modelId="{2F4B5083-2A3B-4D77-8698-A0DD0D308DF8}" type="pres">
      <dgm:prSet presAssocID="{6D3AD918-0A15-40FA-94CE-C046653E3BBE}" presName="box" presStyleLbl="node1" presStyleIdx="0" presStyleCnt="2"/>
      <dgm:spPr/>
    </dgm:pt>
    <dgm:pt modelId="{9CEC6552-1096-431C-A951-6FD5BD52BCDA}" type="pres">
      <dgm:prSet presAssocID="{6D3AD918-0A15-40FA-94CE-C046653E3BBE}" presName="img" presStyleLbl="fgImgPlace1" presStyleIdx="0" presStyleCnt="2" custScaleX="118136" custLinFactNeighborX="-20011" custLinFactNeighborY="1314"/>
      <dgm:spPr>
        <a:blipFill>
          <a:blip xmlns:r="http://schemas.openxmlformats.org/officeDocument/2006/relationships" r:embed="rId1"/>
          <a:srcRect/>
          <a:stretch>
            <a:fillRect l="-17000" r="-17000"/>
          </a:stretch>
        </a:blipFill>
      </dgm:spPr>
    </dgm:pt>
    <dgm:pt modelId="{D0ED339C-FA4D-4488-8CF7-F630982D2782}" type="pres">
      <dgm:prSet presAssocID="{6D3AD918-0A15-40FA-94CE-C046653E3BBE}" presName="text" presStyleLbl="node1" presStyleIdx="0" presStyleCnt="2">
        <dgm:presLayoutVars>
          <dgm:bulletEnabled val="1"/>
        </dgm:presLayoutVars>
      </dgm:prSet>
      <dgm:spPr/>
    </dgm:pt>
    <dgm:pt modelId="{05BC0BE6-642B-4F42-AE72-C063AF31FBEC}" type="pres">
      <dgm:prSet presAssocID="{0A91CCA7-11F9-45A7-87A0-07387A12CB41}" presName="spacer" presStyleCnt="0"/>
      <dgm:spPr/>
    </dgm:pt>
    <dgm:pt modelId="{4FE427B4-9828-4D53-999F-1051467BDFB5}" type="pres">
      <dgm:prSet presAssocID="{885D821A-3937-4972-B3C8-66080A3E9F95}" presName="comp" presStyleCnt="0"/>
      <dgm:spPr/>
    </dgm:pt>
    <dgm:pt modelId="{23C26288-1E83-484E-B2D5-3426C1CAFF26}" type="pres">
      <dgm:prSet presAssocID="{885D821A-3937-4972-B3C8-66080A3E9F95}" presName="box" presStyleLbl="node1" presStyleIdx="1" presStyleCnt="2" custLinFactNeighborY="506"/>
      <dgm:spPr/>
    </dgm:pt>
    <dgm:pt modelId="{D8D87E8A-74B6-495D-B89A-D660E54E82E9}" type="pres">
      <dgm:prSet presAssocID="{885D821A-3937-4972-B3C8-66080A3E9F95}" presName="img" presStyleLbl="fgImgPlace1" presStyleIdx="1" presStyleCnt="2" custScaleX="114487" custLinFactNeighborX="-5756" custLinFactNeighborY="-4664"/>
      <dgm:spPr>
        <a:blipFill>
          <a:blip xmlns:r="http://schemas.openxmlformats.org/officeDocument/2006/relationships" r:embed="rId2"/>
          <a:srcRect/>
          <a:stretch>
            <a:fillRect l="-17000" r="-17000"/>
          </a:stretch>
        </a:blipFill>
      </dgm:spPr>
    </dgm:pt>
    <dgm:pt modelId="{4AF25EB2-54F8-436A-9622-BD3E4BD7B214}" type="pres">
      <dgm:prSet presAssocID="{885D821A-3937-4972-B3C8-66080A3E9F95}" presName="text" presStyleLbl="node1" presStyleIdx="1" presStyleCnt="2">
        <dgm:presLayoutVars>
          <dgm:bulletEnabled val="1"/>
        </dgm:presLayoutVars>
      </dgm:prSet>
      <dgm:spPr/>
    </dgm:pt>
  </dgm:ptLst>
  <dgm:cxnLst>
    <dgm:cxn modelId="{776B1B1D-5CB6-4C72-8F9C-B1811E60D3E5}" srcId="{A90A4129-8F2D-433C-976D-56E59B65C24F}" destId="{6D3AD918-0A15-40FA-94CE-C046653E3BBE}" srcOrd="0" destOrd="0" parTransId="{EF438D77-5C6A-4AF2-8035-5A3854BB9507}" sibTransId="{0A91CCA7-11F9-45A7-87A0-07387A12CB41}"/>
    <dgm:cxn modelId="{B5B44822-F828-40CC-A648-82E0E53CB223}" type="presOf" srcId="{6D3AD918-0A15-40FA-94CE-C046653E3BBE}" destId="{D0ED339C-FA4D-4488-8CF7-F630982D2782}" srcOrd="1" destOrd="0" presId="urn:microsoft.com/office/officeart/2005/8/layout/vList4"/>
    <dgm:cxn modelId="{CCCC992F-DEA6-44A1-A09B-7BC2093CE184}" type="presOf" srcId="{885D821A-3937-4972-B3C8-66080A3E9F95}" destId="{23C26288-1E83-484E-B2D5-3426C1CAFF26}" srcOrd="0" destOrd="0" presId="urn:microsoft.com/office/officeart/2005/8/layout/vList4"/>
    <dgm:cxn modelId="{C72AE7A8-E913-42B7-9B5E-EA37176762E3}" type="presOf" srcId="{885D821A-3937-4972-B3C8-66080A3E9F95}" destId="{4AF25EB2-54F8-436A-9622-BD3E4BD7B214}" srcOrd="1" destOrd="0" presId="urn:microsoft.com/office/officeart/2005/8/layout/vList4"/>
    <dgm:cxn modelId="{967159D9-B5CD-4D14-9976-0F3F1F79444D}" srcId="{A90A4129-8F2D-433C-976D-56E59B65C24F}" destId="{885D821A-3937-4972-B3C8-66080A3E9F95}" srcOrd="1" destOrd="0" parTransId="{55D1531F-DF4E-4198-896E-C9EA9FC9551A}" sibTransId="{8235525F-0F81-47BA-B1C0-741996FA4F58}"/>
    <dgm:cxn modelId="{7ED0BBDD-98B6-498A-9817-08143607FF85}" type="presOf" srcId="{A90A4129-8F2D-433C-976D-56E59B65C24F}" destId="{4CFC8FE9-AFFE-46AE-BAD9-1711F9037CC4}" srcOrd="0" destOrd="0" presId="urn:microsoft.com/office/officeart/2005/8/layout/vList4"/>
    <dgm:cxn modelId="{24CC24E9-E726-4110-BFA2-01129EDCB24A}" type="presOf" srcId="{6D3AD918-0A15-40FA-94CE-C046653E3BBE}" destId="{2F4B5083-2A3B-4D77-8698-A0DD0D308DF8}" srcOrd="0" destOrd="0" presId="urn:microsoft.com/office/officeart/2005/8/layout/vList4"/>
    <dgm:cxn modelId="{C0529851-0C3D-43AD-BFD2-207C87C863EC}" type="presParOf" srcId="{4CFC8FE9-AFFE-46AE-BAD9-1711F9037CC4}" destId="{5C9094B1-D752-48ED-AC93-8EAFFFB65868}" srcOrd="0" destOrd="0" presId="urn:microsoft.com/office/officeart/2005/8/layout/vList4"/>
    <dgm:cxn modelId="{08A0F079-B8C7-4E8E-BADF-BD73E70CB910}" type="presParOf" srcId="{5C9094B1-D752-48ED-AC93-8EAFFFB65868}" destId="{2F4B5083-2A3B-4D77-8698-A0DD0D308DF8}" srcOrd="0" destOrd="0" presId="urn:microsoft.com/office/officeart/2005/8/layout/vList4"/>
    <dgm:cxn modelId="{022F16B8-78C0-4617-9037-519E5AD33696}" type="presParOf" srcId="{5C9094B1-D752-48ED-AC93-8EAFFFB65868}" destId="{9CEC6552-1096-431C-A951-6FD5BD52BCDA}" srcOrd="1" destOrd="0" presId="urn:microsoft.com/office/officeart/2005/8/layout/vList4"/>
    <dgm:cxn modelId="{3F424BC3-B4BD-4758-B398-180703A111B6}" type="presParOf" srcId="{5C9094B1-D752-48ED-AC93-8EAFFFB65868}" destId="{D0ED339C-FA4D-4488-8CF7-F630982D2782}" srcOrd="2" destOrd="0" presId="urn:microsoft.com/office/officeart/2005/8/layout/vList4"/>
    <dgm:cxn modelId="{68EE3699-75F3-4F58-A737-05B84428C904}" type="presParOf" srcId="{4CFC8FE9-AFFE-46AE-BAD9-1711F9037CC4}" destId="{05BC0BE6-642B-4F42-AE72-C063AF31FBEC}" srcOrd="1" destOrd="0" presId="urn:microsoft.com/office/officeart/2005/8/layout/vList4"/>
    <dgm:cxn modelId="{F0DEB66D-6204-4C8B-8103-C587824FFBA7}" type="presParOf" srcId="{4CFC8FE9-AFFE-46AE-BAD9-1711F9037CC4}" destId="{4FE427B4-9828-4D53-999F-1051467BDFB5}" srcOrd="2" destOrd="0" presId="urn:microsoft.com/office/officeart/2005/8/layout/vList4"/>
    <dgm:cxn modelId="{3E8D4FD5-8435-404D-A572-95F92184F088}" type="presParOf" srcId="{4FE427B4-9828-4D53-999F-1051467BDFB5}" destId="{23C26288-1E83-484E-B2D5-3426C1CAFF26}" srcOrd="0" destOrd="0" presId="urn:microsoft.com/office/officeart/2005/8/layout/vList4"/>
    <dgm:cxn modelId="{0C386395-487C-42D9-AC09-8F98F9EB7468}" type="presParOf" srcId="{4FE427B4-9828-4D53-999F-1051467BDFB5}" destId="{D8D87E8A-74B6-495D-B89A-D660E54E82E9}" srcOrd="1" destOrd="0" presId="urn:microsoft.com/office/officeart/2005/8/layout/vList4"/>
    <dgm:cxn modelId="{ED5EC29A-76BD-43F2-8631-8962EA01D51F}" type="presParOf" srcId="{4FE427B4-9828-4D53-999F-1051467BDFB5}" destId="{4AF25EB2-54F8-436A-9622-BD3E4BD7B214}"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D5B8CB-C6CC-4D90-A134-69194F79EF6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08FF7E5-5885-4D6E-87CC-954C26F5E791}">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b="1" dirty="0"/>
            <a:t>2025 Meeting of the High-Level Political Forum</a:t>
          </a:r>
          <a:endParaRPr lang="en-US" dirty="0"/>
        </a:p>
      </dgm:t>
    </dgm:pt>
    <dgm:pt modelId="{AF1C341A-6E6D-49A0-966B-4507FFCD05F9}" type="parTrans" cxnId="{FB068553-F05A-48E2-8AEB-B55120A62278}">
      <dgm:prSet/>
      <dgm:spPr/>
      <dgm:t>
        <a:bodyPr/>
        <a:lstStyle/>
        <a:p>
          <a:endParaRPr lang="en-US"/>
        </a:p>
      </dgm:t>
    </dgm:pt>
    <dgm:pt modelId="{048C8632-FC4F-4570-A6CA-0C6BA1CA920D}" type="sibTrans" cxnId="{FB068553-F05A-48E2-8AEB-B55120A62278}">
      <dgm:prSet/>
      <dgm:spPr/>
      <dgm:t>
        <a:bodyPr/>
        <a:lstStyle/>
        <a:p>
          <a:endParaRPr lang="en-US"/>
        </a:p>
      </dgm:t>
    </dgm:pt>
    <dgm:pt modelId="{B4F3EF74-21CE-4639-AF2D-4E462CBED04E}" type="pres">
      <dgm:prSet presAssocID="{B1D5B8CB-C6CC-4D90-A134-69194F79EF6A}" presName="linearFlow" presStyleCnt="0">
        <dgm:presLayoutVars>
          <dgm:dir/>
          <dgm:resizeHandles val="exact"/>
        </dgm:presLayoutVars>
      </dgm:prSet>
      <dgm:spPr/>
    </dgm:pt>
    <dgm:pt modelId="{125BE522-1655-40BD-A732-FEEB8B6EE044}" type="pres">
      <dgm:prSet presAssocID="{B08FF7E5-5885-4D6E-87CC-954C26F5E791}" presName="composite" presStyleCnt="0"/>
      <dgm:spPr/>
    </dgm:pt>
    <dgm:pt modelId="{E29AB9D1-CDE6-4936-A23F-78A13F69C042}" type="pres">
      <dgm:prSet presAssocID="{B08FF7E5-5885-4D6E-87CC-954C26F5E791}" presName="imgShp" presStyleLbl="fgImgPlace1" presStyleIdx="0" presStyleCnt="1"/>
      <dgm:spPr>
        <a:blipFill>
          <a:blip xmlns:r="http://schemas.openxmlformats.org/officeDocument/2006/relationships" r:embed="rId1"/>
          <a:srcRect/>
          <a:stretch>
            <a:fillRect l="-2000" r="-2000"/>
          </a:stretch>
        </a:blipFill>
      </dgm:spPr>
    </dgm:pt>
    <dgm:pt modelId="{477DA022-2A36-4551-A42B-6EF7D65D314F}" type="pres">
      <dgm:prSet presAssocID="{B08FF7E5-5885-4D6E-87CC-954C26F5E791}" presName="txShp" presStyleLbl="node1" presStyleIdx="0" presStyleCnt="1">
        <dgm:presLayoutVars>
          <dgm:bulletEnabled val="1"/>
        </dgm:presLayoutVars>
      </dgm:prSet>
      <dgm:spPr/>
    </dgm:pt>
  </dgm:ptLst>
  <dgm:cxnLst>
    <dgm:cxn modelId="{FB068553-F05A-48E2-8AEB-B55120A62278}" srcId="{B1D5B8CB-C6CC-4D90-A134-69194F79EF6A}" destId="{B08FF7E5-5885-4D6E-87CC-954C26F5E791}" srcOrd="0" destOrd="0" parTransId="{AF1C341A-6E6D-49A0-966B-4507FFCD05F9}" sibTransId="{048C8632-FC4F-4570-A6CA-0C6BA1CA920D}"/>
    <dgm:cxn modelId="{F714E3C4-6074-4C9C-87E1-4A73288C1EEA}" type="presOf" srcId="{B08FF7E5-5885-4D6E-87CC-954C26F5E791}" destId="{477DA022-2A36-4551-A42B-6EF7D65D314F}" srcOrd="0" destOrd="0" presId="urn:microsoft.com/office/officeart/2005/8/layout/vList3"/>
    <dgm:cxn modelId="{A748E5E7-0CD8-4FB9-8C7F-C516224CB908}" type="presOf" srcId="{B1D5B8CB-C6CC-4D90-A134-69194F79EF6A}" destId="{B4F3EF74-21CE-4639-AF2D-4E462CBED04E}" srcOrd="0" destOrd="0" presId="urn:microsoft.com/office/officeart/2005/8/layout/vList3"/>
    <dgm:cxn modelId="{7572F543-DD00-4A7F-8DCD-513EC58A6F88}" type="presParOf" srcId="{B4F3EF74-21CE-4639-AF2D-4E462CBED04E}" destId="{125BE522-1655-40BD-A732-FEEB8B6EE044}" srcOrd="0" destOrd="0" presId="urn:microsoft.com/office/officeart/2005/8/layout/vList3"/>
    <dgm:cxn modelId="{F6530679-4AF3-4150-84BD-C777F8C77E9B}" type="presParOf" srcId="{125BE522-1655-40BD-A732-FEEB8B6EE044}" destId="{E29AB9D1-CDE6-4936-A23F-78A13F69C042}" srcOrd="0" destOrd="0" presId="urn:microsoft.com/office/officeart/2005/8/layout/vList3"/>
    <dgm:cxn modelId="{BD577903-97B0-4D14-AC92-06B2DC636840}" type="presParOf" srcId="{125BE522-1655-40BD-A732-FEEB8B6EE044}" destId="{477DA022-2A36-4551-A42B-6EF7D65D314F}"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AD50CA-AFA5-45A3-975E-DF041CC8E84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B4399AB-7AEC-4278-8F79-F3ADF8E93ADD}">
      <dgm:prSet phldrT="[Text]" custT="1"/>
      <dgm:spPr>
        <a:solidFill>
          <a:schemeClr val="accent1">
            <a:lumMod val="50000"/>
          </a:schemeClr>
        </a:solidFill>
      </dgm:spPr>
      <dgm:t>
        <a:bodyPr/>
        <a:lstStyle/>
        <a:p>
          <a:pPr algn="ctr">
            <a:buNone/>
          </a:pPr>
          <a:r>
            <a:rPr lang="en-US" sz="2000" b="1" dirty="0">
              <a:latin typeface="Arial" panose="020B0604020202020204" pitchFamily="34" charset="0"/>
              <a:cs typeface="Arial" panose="020B0604020202020204" pitchFamily="34" charset="0"/>
            </a:rPr>
            <a:t>5. Twelfth Session of the Africa Regional Forum on Sustainable Development</a:t>
          </a:r>
          <a:endParaRPr lang="en-US" sz="2000" dirty="0">
            <a:latin typeface="Arial" panose="020B0604020202020204" pitchFamily="34" charset="0"/>
            <a:cs typeface="Arial" panose="020B0604020202020204" pitchFamily="34" charset="0"/>
          </a:endParaRPr>
        </a:p>
      </dgm:t>
    </dgm:pt>
    <dgm:pt modelId="{1000F44E-8A79-41F1-A7FD-2C84DF6351E3}" type="parTrans" cxnId="{7259B9F3-10F3-49B1-B1C7-D2B604932033}">
      <dgm:prSet/>
      <dgm:spPr/>
      <dgm:t>
        <a:bodyPr/>
        <a:lstStyle/>
        <a:p>
          <a:endParaRPr lang="en-US"/>
        </a:p>
      </dgm:t>
    </dgm:pt>
    <dgm:pt modelId="{08135FAD-8469-4C47-9204-7B8DF63195EE}" type="sibTrans" cxnId="{7259B9F3-10F3-49B1-B1C7-D2B604932033}">
      <dgm:prSet/>
      <dgm:spPr/>
      <dgm:t>
        <a:bodyPr/>
        <a:lstStyle/>
        <a:p>
          <a:endParaRPr lang="en-US"/>
        </a:p>
      </dgm:t>
    </dgm:pt>
    <dgm:pt modelId="{4743E993-D71A-4C49-A7AF-8ED6AF7AC64E}">
      <dgm:prSet phldrT="[Text]" custT="1"/>
      <dgm:spPr>
        <a:solidFill>
          <a:schemeClr val="accent1">
            <a:lumMod val="50000"/>
          </a:schemeClr>
        </a:solidFill>
      </dgm:spPr>
      <dgm:t>
        <a:bodyPr/>
        <a:lstStyle/>
        <a:p>
          <a:pPr algn="ctr">
            <a:buNone/>
          </a:pPr>
          <a:r>
            <a:rPr lang="en-US" sz="1600" b="1" i="0" dirty="0"/>
            <a:t>28–30 April 2026 | UN Conference Center, Addis Ababa</a:t>
          </a:r>
          <a:endParaRPr lang="en-US" sz="1600" b="1" dirty="0"/>
        </a:p>
      </dgm:t>
    </dgm:pt>
    <dgm:pt modelId="{3888B234-C6E1-4887-AEFB-D33D3DF21218}" type="parTrans" cxnId="{02D64F45-0610-472E-B0CB-245D3E855C3F}">
      <dgm:prSet/>
      <dgm:spPr/>
      <dgm:t>
        <a:bodyPr/>
        <a:lstStyle/>
        <a:p>
          <a:endParaRPr lang="en-US"/>
        </a:p>
      </dgm:t>
    </dgm:pt>
    <dgm:pt modelId="{6539E576-079E-4155-8966-ACFF2889237B}" type="sibTrans" cxnId="{02D64F45-0610-472E-B0CB-245D3E855C3F}">
      <dgm:prSet/>
      <dgm:spPr/>
      <dgm:t>
        <a:bodyPr/>
        <a:lstStyle/>
        <a:p>
          <a:endParaRPr lang="en-US"/>
        </a:p>
      </dgm:t>
    </dgm:pt>
    <dgm:pt modelId="{260C3418-C7AD-435C-8CFB-3DF8030B5382}">
      <dgm:prSet phldrT="[Text]" custT="1"/>
      <dgm:spPr>
        <a:solidFill>
          <a:schemeClr val="accent1">
            <a:lumMod val="50000"/>
          </a:schemeClr>
        </a:solidFill>
      </dgm:spPr>
      <dgm:t>
        <a:bodyPr/>
        <a:lstStyle/>
        <a:p>
          <a:pPr algn="ctr">
            <a:buNone/>
          </a:pPr>
          <a:r>
            <a:rPr lang="en-US" sz="1600" b="1" i="0" dirty="0">
              <a:latin typeface="Arial" panose="020B0604020202020204" pitchFamily="34" charset="0"/>
              <a:cs typeface="Arial" panose="020B0604020202020204" pitchFamily="34" charset="0"/>
            </a:rPr>
            <a:t>Turning the Tide: Transformative and Coordinated Actions for the 2030 Agenda and Agenda 2063</a:t>
          </a:r>
          <a:endParaRPr lang="en-US" sz="1600" b="1" dirty="0">
            <a:latin typeface="Arial" panose="020B0604020202020204" pitchFamily="34" charset="0"/>
            <a:cs typeface="Arial" panose="020B0604020202020204" pitchFamily="34" charset="0"/>
          </a:endParaRPr>
        </a:p>
      </dgm:t>
    </dgm:pt>
    <dgm:pt modelId="{2E7684DC-592A-4000-874B-BF3DB36A491D}" type="parTrans" cxnId="{6AF4A840-E3ED-41F3-A78D-E7DB66C2AF60}">
      <dgm:prSet/>
      <dgm:spPr/>
      <dgm:t>
        <a:bodyPr/>
        <a:lstStyle/>
        <a:p>
          <a:endParaRPr lang="en-US"/>
        </a:p>
      </dgm:t>
    </dgm:pt>
    <dgm:pt modelId="{7164E1DA-9C76-4A6D-9DBF-1762C1BEF09F}" type="sibTrans" cxnId="{6AF4A840-E3ED-41F3-A78D-E7DB66C2AF60}">
      <dgm:prSet/>
      <dgm:spPr/>
      <dgm:t>
        <a:bodyPr/>
        <a:lstStyle/>
        <a:p>
          <a:endParaRPr lang="en-US"/>
        </a:p>
      </dgm:t>
    </dgm:pt>
    <dgm:pt modelId="{04D694CE-CBD8-44D1-A56D-7C77832F83CE}">
      <dgm:prSet/>
      <dgm:spPr>
        <a:solidFill>
          <a:schemeClr val="accent1">
            <a:lumMod val="50000"/>
          </a:schemeClr>
        </a:solidFill>
      </dgm:spPr>
      <dgm:t>
        <a:bodyPr/>
        <a:lstStyle/>
        <a:p>
          <a:pPr algn="l">
            <a:buNone/>
          </a:pPr>
          <a:endParaRPr lang="en-US" sz="1500" dirty="0"/>
        </a:p>
      </dgm:t>
    </dgm:pt>
    <dgm:pt modelId="{F4E1DD76-8253-4A72-A045-ABD08A26EB1A}" type="parTrans" cxnId="{4364804B-8CEC-44A7-883B-B71B9BBA9391}">
      <dgm:prSet/>
      <dgm:spPr/>
      <dgm:t>
        <a:bodyPr/>
        <a:lstStyle/>
        <a:p>
          <a:endParaRPr lang="en-US"/>
        </a:p>
      </dgm:t>
    </dgm:pt>
    <dgm:pt modelId="{ABDC65CB-B8AB-4F4C-9045-2A46B8500A2D}" type="sibTrans" cxnId="{4364804B-8CEC-44A7-883B-B71B9BBA9391}">
      <dgm:prSet/>
      <dgm:spPr/>
      <dgm:t>
        <a:bodyPr/>
        <a:lstStyle/>
        <a:p>
          <a:endParaRPr lang="en-US"/>
        </a:p>
      </dgm:t>
    </dgm:pt>
    <dgm:pt modelId="{099C1129-16CC-4416-A0E2-0E9A5DF7002F}" type="pres">
      <dgm:prSet presAssocID="{8BAD50CA-AFA5-45A3-975E-DF041CC8E84F}" presName="linear" presStyleCnt="0">
        <dgm:presLayoutVars>
          <dgm:dir/>
          <dgm:resizeHandles val="exact"/>
        </dgm:presLayoutVars>
      </dgm:prSet>
      <dgm:spPr/>
    </dgm:pt>
    <dgm:pt modelId="{8DACC068-D579-47C1-B6C9-3F05AFAFE847}" type="pres">
      <dgm:prSet presAssocID="{5B4399AB-7AEC-4278-8F79-F3ADF8E93ADD}" presName="comp" presStyleCnt="0"/>
      <dgm:spPr/>
    </dgm:pt>
    <dgm:pt modelId="{66670AD4-2318-41AD-83A3-F664F7CF39C4}" type="pres">
      <dgm:prSet presAssocID="{5B4399AB-7AEC-4278-8F79-F3ADF8E93ADD}" presName="box" presStyleLbl="node1" presStyleIdx="0" presStyleCnt="1"/>
      <dgm:spPr/>
    </dgm:pt>
    <dgm:pt modelId="{AFE5498C-C03B-401F-990E-00E3B4922F3C}" type="pres">
      <dgm:prSet presAssocID="{5B4399AB-7AEC-4278-8F79-F3ADF8E93ADD}" presName="img" presStyleLbl="fgImgPlace1" presStyleIdx="0" presStyleCnt="1"/>
      <dgm:spPr>
        <a:blipFill>
          <a:blip xmlns:r="http://schemas.openxmlformats.org/officeDocument/2006/relationships" r:embed="rId1"/>
          <a:srcRect/>
          <a:stretch>
            <a:fillRect t="-4000" b="-4000"/>
          </a:stretch>
        </a:blipFill>
      </dgm:spPr>
    </dgm:pt>
    <dgm:pt modelId="{B76C89EB-9046-4805-8013-23063BDB3261}" type="pres">
      <dgm:prSet presAssocID="{5B4399AB-7AEC-4278-8F79-F3ADF8E93ADD}" presName="text" presStyleLbl="node1" presStyleIdx="0" presStyleCnt="1">
        <dgm:presLayoutVars>
          <dgm:bulletEnabled val="1"/>
        </dgm:presLayoutVars>
      </dgm:prSet>
      <dgm:spPr/>
    </dgm:pt>
  </dgm:ptLst>
  <dgm:cxnLst>
    <dgm:cxn modelId="{6AF4A840-E3ED-41F3-A78D-E7DB66C2AF60}" srcId="{5B4399AB-7AEC-4278-8F79-F3ADF8E93ADD}" destId="{260C3418-C7AD-435C-8CFB-3DF8030B5382}" srcOrd="0" destOrd="0" parTransId="{2E7684DC-592A-4000-874B-BF3DB36A491D}" sibTransId="{7164E1DA-9C76-4A6D-9DBF-1762C1BEF09F}"/>
    <dgm:cxn modelId="{C7B3F760-73A1-410B-86C9-5301A7F7E261}" type="presOf" srcId="{260C3418-C7AD-435C-8CFB-3DF8030B5382}" destId="{66670AD4-2318-41AD-83A3-F664F7CF39C4}" srcOrd="0" destOrd="1" presId="urn:microsoft.com/office/officeart/2005/8/layout/vList4"/>
    <dgm:cxn modelId="{02D64F45-0610-472E-B0CB-245D3E855C3F}" srcId="{5B4399AB-7AEC-4278-8F79-F3ADF8E93ADD}" destId="{4743E993-D71A-4C49-A7AF-8ED6AF7AC64E}" srcOrd="1" destOrd="0" parTransId="{3888B234-C6E1-4887-AEFB-D33D3DF21218}" sibTransId="{6539E576-079E-4155-8966-ACFF2889237B}"/>
    <dgm:cxn modelId="{4364804B-8CEC-44A7-883B-B71B9BBA9391}" srcId="{5B4399AB-7AEC-4278-8F79-F3ADF8E93ADD}" destId="{04D694CE-CBD8-44D1-A56D-7C77832F83CE}" srcOrd="2" destOrd="0" parTransId="{F4E1DD76-8253-4A72-A045-ABD08A26EB1A}" sibTransId="{ABDC65CB-B8AB-4F4C-9045-2A46B8500A2D}"/>
    <dgm:cxn modelId="{D800236C-A7AE-4F30-B0B5-A3999095608F}" type="presOf" srcId="{8BAD50CA-AFA5-45A3-975E-DF041CC8E84F}" destId="{099C1129-16CC-4416-A0E2-0E9A5DF7002F}" srcOrd="0" destOrd="0" presId="urn:microsoft.com/office/officeart/2005/8/layout/vList4"/>
    <dgm:cxn modelId="{65A0E073-2702-4DBE-AE27-0A9708A20B85}" type="presOf" srcId="{4743E993-D71A-4C49-A7AF-8ED6AF7AC64E}" destId="{66670AD4-2318-41AD-83A3-F664F7CF39C4}" srcOrd="0" destOrd="2" presId="urn:microsoft.com/office/officeart/2005/8/layout/vList4"/>
    <dgm:cxn modelId="{16E36255-0052-4D79-B14E-CE1D129AF851}" type="presOf" srcId="{260C3418-C7AD-435C-8CFB-3DF8030B5382}" destId="{B76C89EB-9046-4805-8013-23063BDB3261}" srcOrd="1" destOrd="1" presId="urn:microsoft.com/office/officeart/2005/8/layout/vList4"/>
    <dgm:cxn modelId="{57A9F858-0B6E-4448-889B-E4FB05DC43A6}" type="presOf" srcId="{04D694CE-CBD8-44D1-A56D-7C77832F83CE}" destId="{B76C89EB-9046-4805-8013-23063BDB3261}" srcOrd="1" destOrd="3" presId="urn:microsoft.com/office/officeart/2005/8/layout/vList4"/>
    <dgm:cxn modelId="{95A68A9B-7E79-4881-892A-30C1A6220A49}" type="presOf" srcId="{5B4399AB-7AEC-4278-8F79-F3ADF8E93ADD}" destId="{B76C89EB-9046-4805-8013-23063BDB3261}" srcOrd="1" destOrd="0" presId="urn:microsoft.com/office/officeart/2005/8/layout/vList4"/>
    <dgm:cxn modelId="{E30E9DB6-4E37-45C3-85C7-BCD0B3497919}" type="presOf" srcId="{04D694CE-CBD8-44D1-A56D-7C77832F83CE}" destId="{66670AD4-2318-41AD-83A3-F664F7CF39C4}" srcOrd="0" destOrd="3" presId="urn:microsoft.com/office/officeart/2005/8/layout/vList4"/>
    <dgm:cxn modelId="{6BD6A7B6-5CC9-4E28-B782-8860415DF1FC}" type="presOf" srcId="{5B4399AB-7AEC-4278-8F79-F3ADF8E93ADD}" destId="{66670AD4-2318-41AD-83A3-F664F7CF39C4}" srcOrd="0" destOrd="0" presId="urn:microsoft.com/office/officeart/2005/8/layout/vList4"/>
    <dgm:cxn modelId="{56FFE4DC-1AC4-4A79-9215-411FBE43FDEF}" type="presOf" srcId="{4743E993-D71A-4C49-A7AF-8ED6AF7AC64E}" destId="{B76C89EB-9046-4805-8013-23063BDB3261}" srcOrd="1" destOrd="2" presId="urn:microsoft.com/office/officeart/2005/8/layout/vList4"/>
    <dgm:cxn modelId="{7259B9F3-10F3-49B1-B1C7-D2B604932033}" srcId="{8BAD50CA-AFA5-45A3-975E-DF041CC8E84F}" destId="{5B4399AB-7AEC-4278-8F79-F3ADF8E93ADD}" srcOrd="0" destOrd="0" parTransId="{1000F44E-8A79-41F1-A7FD-2C84DF6351E3}" sibTransId="{08135FAD-8469-4C47-9204-7B8DF63195EE}"/>
    <dgm:cxn modelId="{CBB53AEA-6A62-42DD-B329-2361CB2F24F3}" type="presParOf" srcId="{099C1129-16CC-4416-A0E2-0E9A5DF7002F}" destId="{8DACC068-D579-47C1-B6C9-3F05AFAFE847}" srcOrd="0" destOrd="0" presId="urn:microsoft.com/office/officeart/2005/8/layout/vList4"/>
    <dgm:cxn modelId="{50299F43-F35D-4EA8-B39A-042887948193}" type="presParOf" srcId="{8DACC068-D579-47C1-B6C9-3F05AFAFE847}" destId="{66670AD4-2318-41AD-83A3-F664F7CF39C4}" srcOrd="0" destOrd="0" presId="urn:microsoft.com/office/officeart/2005/8/layout/vList4"/>
    <dgm:cxn modelId="{CDB6685B-C76A-40A2-8FEE-229334ECF1F1}" type="presParOf" srcId="{8DACC068-D579-47C1-B6C9-3F05AFAFE847}" destId="{AFE5498C-C03B-401F-990E-00E3B4922F3C}" srcOrd="1" destOrd="0" presId="urn:microsoft.com/office/officeart/2005/8/layout/vList4"/>
    <dgm:cxn modelId="{5CF5B0DC-B00B-4ED0-B6F4-ECB3A498B9FD}" type="presParOf" srcId="{8DACC068-D579-47C1-B6C9-3F05AFAFE847}" destId="{B76C89EB-9046-4805-8013-23063BDB326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70AD4-2318-41AD-83A3-F664F7CF39C4}">
      <dsp:nvSpPr>
        <dsp:cNvPr id="0" name=""/>
        <dsp:cNvSpPr/>
      </dsp:nvSpPr>
      <dsp:spPr>
        <a:xfrm>
          <a:off x="0" y="0"/>
          <a:ext cx="12192000" cy="1594232"/>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2. ARFSD-11: From Convening to Impact and Transformation</a:t>
          </a:r>
        </a:p>
        <a:p>
          <a:pPr marL="171450" lvl="1" indent="-171450" algn="ctr" defTabSz="711200">
            <a:lnSpc>
              <a:spcPct val="90000"/>
            </a:lnSpc>
            <a:spcBef>
              <a:spcPct val="0"/>
            </a:spcBef>
            <a:spcAft>
              <a:spcPct val="15000"/>
            </a:spcAft>
            <a:buNone/>
          </a:pPr>
          <a:r>
            <a:rPr lang="en-US" sz="1600" b="1" i="0" kern="1200" dirty="0">
              <a:latin typeface="Arial" panose="020B0604020202020204" pitchFamily="34" charset="0"/>
              <a:cs typeface="Arial" panose="020B0604020202020204" pitchFamily="34" charset="0"/>
            </a:rPr>
            <a:t>Driving job creation and economic growth through sustainable, inclusive, science-based and evidence-based solutions for implementation of the 2030 Agenda for Sustainable Development and Agenda 2063: The Africa We Want, </a:t>
          </a:r>
          <a:endParaRPr lang="en-US" sz="1600" b="1" kern="1200" dirty="0">
            <a:latin typeface="Arial" panose="020B0604020202020204" pitchFamily="34" charset="0"/>
            <a:cs typeface="Arial" panose="020B0604020202020204" pitchFamily="34" charset="0"/>
          </a:endParaRPr>
        </a:p>
        <a:p>
          <a:pPr marL="171450" lvl="1" indent="-171450" algn="ctr" defTabSz="711200">
            <a:lnSpc>
              <a:spcPct val="90000"/>
            </a:lnSpc>
            <a:spcBef>
              <a:spcPct val="0"/>
            </a:spcBef>
            <a:spcAft>
              <a:spcPct val="15000"/>
            </a:spcAft>
            <a:buNone/>
          </a:pPr>
          <a:r>
            <a:rPr lang="en-US" sz="1600" b="1" i="0" kern="1200" dirty="0"/>
            <a:t>09–11 April 2025 | Speke Resort Convention Center, Kampala</a:t>
          </a:r>
          <a:endParaRPr lang="en-US" sz="1600" b="1" kern="1200" dirty="0"/>
        </a:p>
        <a:p>
          <a:pPr marL="114300" lvl="1" indent="-114300" algn="l" defTabSz="666750">
            <a:lnSpc>
              <a:spcPct val="90000"/>
            </a:lnSpc>
            <a:spcBef>
              <a:spcPct val="0"/>
            </a:spcBef>
            <a:spcAft>
              <a:spcPct val="15000"/>
            </a:spcAft>
            <a:buNone/>
          </a:pPr>
          <a:endParaRPr lang="en-US" sz="1500" kern="1200" dirty="0"/>
        </a:p>
      </dsp:txBody>
      <dsp:txXfrm>
        <a:off x="2597823" y="0"/>
        <a:ext cx="9594176" cy="1594232"/>
      </dsp:txXfrm>
    </dsp:sp>
    <dsp:sp modelId="{AFE5498C-C03B-401F-990E-00E3B4922F3C}">
      <dsp:nvSpPr>
        <dsp:cNvPr id="0" name=""/>
        <dsp:cNvSpPr/>
      </dsp:nvSpPr>
      <dsp:spPr>
        <a:xfrm>
          <a:off x="159423" y="159423"/>
          <a:ext cx="2438400" cy="1275386"/>
        </a:xfrm>
        <a:prstGeom prst="roundRect">
          <a:avLst>
            <a:gd name="adj" fmla="val 10000"/>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C1A65-8776-4B2F-932F-F8E562E65D52}">
      <dsp:nvSpPr>
        <dsp:cNvPr id="0" name=""/>
        <dsp:cNvSpPr/>
      </dsp:nvSpPr>
      <dsp:spPr>
        <a:xfrm>
          <a:off x="0" y="0"/>
          <a:ext cx="11665527" cy="1042653"/>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t>Political Deliverable :        </a:t>
          </a:r>
        </a:p>
        <a:p>
          <a:pPr marL="0" lvl="0" indent="0" algn="l" defTabSz="889000">
            <a:lnSpc>
              <a:spcPct val="90000"/>
            </a:lnSpc>
            <a:spcBef>
              <a:spcPct val="0"/>
            </a:spcBef>
            <a:spcAft>
              <a:spcPct val="35000"/>
            </a:spcAft>
            <a:buFont typeface="Arial" panose="020B0604020202020204" pitchFamily="34" charset="0"/>
            <a:buNone/>
          </a:pPr>
          <a:r>
            <a:rPr lang="en-US" sz="2000" b="1" kern="1200" dirty="0"/>
            <a:t>	Adoption of the Kampala Declaration</a:t>
          </a:r>
        </a:p>
        <a:p>
          <a:pPr marL="0" lvl="0" indent="0" algn="l" defTabSz="889000">
            <a:lnSpc>
              <a:spcPct val="90000"/>
            </a:lnSpc>
            <a:spcBef>
              <a:spcPct val="0"/>
            </a:spcBef>
            <a:spcAft>
              <a:spcPct val="35000"/>
            </a:spcAft>
            <a:buNone/>
          </a:pPr>
          <a:r>
            <a:rPr lang="en-US" sz="2000" b="1" kern="1200" dirty="0"/>
            <a:t>	Endorsement of priority actions for SDG acceleration</a:t>
          </a:r>
          <a:endParaRPr lang="en-US" sz="2000" b="1" kern="1200" dirty="0">
            <a:latin typeface="Arial" panose="020B0604020202020204" pitchFamily="34" charset="0"/>
            <a:cs typeface="Arial" panose="020B0604020202020204" pitchFamily="34" charset="0"/>
          </a:endParaRPr>
        </a:p>
      </dsp:txBody>
      <dsp:txXfrm>
        <a:off x="2437370" y="0"/>
        <a:ext cx="9228156" cy="1042653"/>
      </dsp:txXfrm>
    </dsp:sp>
    <dsp:sp modelId="{AFF20BDA-1B77-4F9C-9B60-41BD4E557346}">
      <dsp:nvSpPr>
        <dsp:cNvPr id="0" name=""/>
        <dsp:cNvSpPr/>
      </dsp:nvSpPr>
      <dsp:spPr>
        <a:xfrm>
          <a:off x="104265" y="104265"/>
          <a:ext cx="2333105" cy="834123"/>
        </a:xfrm>
        <a:prstGeom prst="roundRect">
          <a:avLst>
            <a:gd name="adj" fmla="val 10000"/>
          </a:avLst>
        </a:prstGeom>
        <a:blipFill>
          <a:blip xmlns:r="http://schemas.openxmlformats.org/officeDocument/2006/relationships" r:embed="rId1"/>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2BBAD4-FF6C-47CF-9204-70A375D2FA19}">
      <dsp:nvSpPr>
        <dsp:cNvPr id="0" name=""/>
        <dsp:cNvSpPr/>
      </dsp:nvSpPr>
      <dsp:spPr>
        <a:xfrm>
          <a:off x="0" y="1146919"/>
          <a:ext cx="11665527" cy="1042653"/>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Policy and Analytical Outputs:       </a:t>
          </a:r>
        </a:p>
        <a:p>
          <a:pPr marL="0" lvl="0" indent="0" algn="l" defTabSz="889000">
            <a:lnSpc>
              <a:spcPct val="90000"/>
            </a:lnSpc>
            <a:spcBef>
              <a:spcPct val="0"/>
            </a:spcBef>
            <a:spcAft>
              <a:spcPct val="35000"/>
            </a:spcAft>
            <a:buNone/>
          </a:pPr>
          <a:r>
            <a:rPr lang="en-US" sz="2000" b="1" kern="1200" dirty="0"/>
            <a:t>   	Action-oriented reports across SDG thematic areas</a:t>
          </a:r>
        </a:p>
        <a:p>
          <a:pPr marL="0" lvl="0" indent="0" algn="l" defTabSz="889000">
            <a:lnSpc>
              <a:spcPct val="90000"/>
            </a:lnSpc>
            <a:spcBef>
              <a:spcPct val="0"/>
            </a:spcBef>
            <a:spcAft>
              <a:spcPct val="35000"/>
            </a:spcAft>
            <a:buNone/>
          </a:pPr>
          <a:r>
            <a:rPr lang="en-US" sz="2000" b="1" kern="1200" dirty="0"/>
            <a:t>                Evidence-based recommendations to support implementation </a:t>
          </a:r>
          <a:r>
            <a:rPr lang="en-US" sz="2000" b="1" kern="1200" dirty="0">
              <a:latin typeface="Arial" panose="020B0604020202020204" pitchFamily="34" charset="0"/>
              <a:cs typeface="Arial" panose="020B0604020202020204" pitchFamily="34" charset="0"/>
            </a:rPr>
            <a:t> </a:t>
          </a:r>
        </a:p>
      </dsp:txBody>
      <dsp:txXfrm>
        <a:off x="2437370" y="1146919"/>
        <a:ext cx="9228156" cy="1042653"/>
      </dsp:txXfrm>
    </dsp:sp>
    <dsp:sp modelId="{327E6FF7-D318-4B89-8246-CA37F17AEA83}">
      <dsp:nvSpPr>
        <dsp:cNvPr id="0" name=""/>
        <dsp:cNvSpPr/>
      </dsp:nvSpPr>
      <dsp:spPr>
        <a:xfrm>
          <a:off x="104265" y="1251184"/>
          <a:ext cx="2333105" cy="834123"/>
        </a:xfrm>
        <a:prstGeom prst="roundRect">
          <a:avLst>
            <a:gd name="adj" fmla="val 10000"/>
          </a:avLst>
        </a:prstGeom>
        <a:blipFill>
          <a:blip xmlns:r="http://schemas.openxmlformats.org/officeDocument/2006/relationships" r:embed="rId2"/>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9223F7-CA8B-4BFC-85FE-2E93BEE822D9}">
      <dsp:nvSpPr>
        <dsp:cNvPr id="0" name=""/>
        <dsp:cNvSpPr/>
      </dsp:nvSpPr>
      <dsp:spPr>
        <a:xfrm>
          <a:off x="0" y="2293838"/>
          <a:ext cx="11665527" cy="1042653"/>
        </a:xfrm>
        <a:prstGeom prst="roundRect">
          <a:avLst>
            <a:gd name="adj" fmla="val 10000"/>
          </a:avLst>
        </a:prstGeom>
        <a:solidFill>
          <a:srgbClr val="33CC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Global Positioning Outputs:                                                    </a:t>
          </a:r>
        </a:p>
        <a:p>
          <a:pPr marL="0" lvl="0" indent="0" algn="l" defTabSz="889000">
            <a:lnSpc>
              <a:spcPct val="90000"/>
            </a:lnSpc>
            <a:spcBef>
              <a:spcPct val="0"/>
            </a:spcBef>
            <a:spcAft>
              <a:spcPct val="35000"/>
            </a:spcAft>
            <a:buNone/>
          </a:pPr>
          <a:r>
            <a:rPr lang="en-US" sz="2000" b="1" kern="1200" dirty="0"/>
            <a:t>	Consolidated African inputs to HLPF 2025; FfD4; World Summit for Social 	Development</a:t>
          </a:r>
          <a:endParaRPr lang="en-US" sz="2000" b="1" kern="1200" dirty="0">
            <a:latin typeface="Arial" panose="020B0604020202020204" pitchFamily="34" charset="0"/>
            <a:cs typeface="Arial" panose="020B0604020202020204" pitchFamily="34" charset="0"/>
          </a:endParaRPr>
        </a:p>
      </dsp:txBody>
      <dsp:txXfrm>
        <a:off x="2437370" y="2293838"/>
        <a:ext cx="9228156" cy="1042653"/>
      </dsp:txXfrm>
    </dsp:sp>
    <dsp:sp modelId="{39AF96A9-41CF-434E-8F1F-DF7F16E93525}">
      <dsp:nvSpPr>
        <dsp:cNvPr id="0" name=""/>
        <dsp:cNvSpPr/>
      </dsp:nvSpPr>
      <dsp:spPr>
        <a:xfrm>
          <a:off x="104265" y="2398104"/>
          <a:ext cx="2333105" cy="834123"/>
        </a:xfrm>
        <a:prstGeom prst="roundRect">
          <a:avLst>
            <a:gd name="adj" fmla="val 10000"/>
          </a:avLst>
        </a:prstGeom>
        <a:blipFill>
          <a:blip xmlns:r="http://schemas.openxmlformats.org/officeDocument/2006/relationships" r:embed="rId3"/>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AF6AB0-662C-4392-A789-F2DD2DE61C0C}">
      <dsp:nvSpPr>
        <dsp:cNvPr id="0" name=""/>
        <dsp:cNvSpPr/>
      </dsp:nvSpPr>
      <dsp:spPr>
        <a:xfrm>
          <a:off x="0" y="3440758"/>
          <a:ext cx="11665527" cy="1042653"/>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latin typeface="+mn-lt"/>
              <a:cs typeface="Arial" panose="020B0604020202020204" pitchFamily="34" charset="0"/>
            </a:rPr>
            <a:t>Capacity Development Outputs:</a:t>
          </a:r>
        </a:p>
        <a:p>
          <a:pPr marL="0" lvl="0" indent="0" algn="l" defTabSz="889000">
            <a:lnSpc>
              <a:spcPct val="90000"/>
            </a:lnSpc>
            <a:spcBef>
              <a:spcPct val="0"/>
            </a:spcBef>
            <a:spcAft>
              <a:spcPct val="35000"/>
            </a:spcAft>
            <a:buFont typeface="Arial" panose="020B0604020202020204" pitchFamily="34" charset="0"/>
            <a:buNone/>
          </a:pPr>
          <a:r>
            <a:rPr lang="en-US" sz="2000" b="1" kern="1200" dirty="0">
              <a:latin typeface="+mn-lt"/>
              <a:cs typeface="Arial" panose="020B0604020202020204" pitchFamily="34" charset="0"/>
            </a:rPr>
            <a:t>	Delivery of capacity-building support for VNRs and LNRs</a:t>
          </a:r>
        </a:p>
        <a:p>
          <a:pPr marL="0" lvl="0" indent="0" algn="l" defTabSz="889000">
            <a:lnSpc>
              <a:spcPct val="90000"/>
            </a:lnSpc>
            <a:spcBef>
              <a:spcPct val="0"/>
            </a:spcBef>
            <a:spcAft>
              <a:spcPct val="35000"/>
            </a:spcAft>
            <a:buNone/>
          </a:pPr>
          <a:r>
            <a:rPr lang="en-US" sz="2000" b="1" kern="1200" dirty="0">
              <a:latin typeface="+mn-lt"/>
              <a:cs typeface="Arial" panose="020B0604020202020204" pitchFamily="34" charset="0"/>
            </a:rPr>
            <a:t>	Knowledge products and peer-learning exchanges</a:t>
          </a:r>
        </a:p>
      </dsp:txBody>
      <dsp:txXfrm>
        <a:off x="2437370" y="3440758"/>
        <a:ext cx="9228156" cy="1042653"/>
      </dsp:txXfrm>
    </dsp:sp>
    <dsp:sp modelId="{88376523-A430-4FBE-98A6-2A178511DE44}">
      <dsp:nvSpPr>
        <dsp:cNvPr id="0" name=""/>
        <dsp:cNvSpPr/>
      </dsp:nvSpPr>
      <dsp:spPr>
        <a:xfrm>
          <a:off x="104265" y="3545023"/>
          <a:ext cx="2333105" cy="834123"/>
        </a:xfrm>
        <a:prstGeom prst="roundRect">
          <a:avLst>
            <a:gd name="adj" fmla="val 10000"/>
          </a:avLst>
        </a:prstGeom>
        <a:blipFill>
          <a:blip xmlns:r="http://schemas.openxmlformats.org/officeDocument/2006/relationships" r:embed="rId4"/>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0CD98-F423-4E66-86C0-A9161046CB03}">
      <dsp:nvSpPr>
        <dsp:cNvPr id="0" name=""/>
        <dsp:cNvSpPr/>
      </dsp:nvSpPr>
      <dsp:spPr>
        <a:xfrm>
          <a:off x="0" y="4587677"/>
          <a:ext cx="11665527" cy="1042653"/>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Operational Follow-up: </a:t>
          </a:r>
        </a:p>
        <a:p>
          <a:pPr marL="0" lvl="0" indent="0" algn="l" defTabSz="889000">
            <a:lnSpc>
              <a:spcPct val="90000"/>
            </a:lnSpc>
            <a:spcBef>
              <a:spcPct val="0"/>
            </a:spcBef>
            <a:spcAft>
              <a:spcPct val="35000"/>
            </a:spcAft>
            <a:buNone/>
          </a:pPr>
          <a:r>
            <a:rPr lang="en-US" sz="2000" b="1" kern="1200" dirty="0"/>
            <a:t>	Basis for ARFSD-12 priorities</a:t>
          </a:r>
        </a:p>
        <a:p>
          <a:pPr marL="0" lvl="0" indent="0" algn="l" defTabSz="889000">
            <a:lnSpc>
              <a:spcPct val="90000"/>
            </a:lnSpc>
            <a:spcBef>
              <a:spcPct val="0"/>
            </a:spcBef>
            <a:spcAft>
              <a:spcPct val="35000"/>
            </a:spcAft>
            <a:buNone/>
          </a:pPr>
          <a:r>
            <a:rPr lang="en-US" sz="2000" b="1" kern="1200" dirty="0"/>
            <a:t>	Follow-up actions at regional and global levels</a:t>
          </a:r>
        </a:p>
      </dsp:txBody>
      <dsp:txXfrm>
        <a:off x="2437370" y="4587677"/>
        <a:ext cx="9228156" cy="1042653"/>
      </dsp:txXfrm>
    </dsp:sp>
    <dsp:sp modelId="{BF0B135B-5A00-47F4-8844-11DB9853BD37}">
      <dsp:nvSpPr>
        <dsp:cNvPr id="0" name=""/>
        <dsp:cNvSpPr/>
      </dsp:nvSpPr>
      <dsp:spPr>
        <a:xfrm>
          <a:off x="104265" y="4691942"/>
          <a:ext cx="2333105" cy="834123"/>
        </a:xfrm>
        <a:prstGeom prst="roundRect">
          <a:avLst>
            <a:gd name="adj" fmla="val 10000"/>
          </a:avLst>
        </a:prstGeom>
        <a:blipFill>
          <a:blip xmlns:r="http://schemas.openxmlformats.org/officeDocument/2006/relationships" r:embed="rId5"/>
          <a:srcRect/>
          <a:stretch>
            <a:fillRect t="-52000" b="-5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66704-7F7D-4952-A8FA-26B511F55D9E}">
      <dsp:nvSpPr>
        <dsp:cNvPr id="0" name=""/>
        <dsp:cNvSpPr/>
      </dsp:nvSpPr>
      <dsp:spPr>
        <a:xfrm>
          <a:off x="0" y="382785"/>
          <a:ext cx="6012871"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2C4121-92D7-4432-B494-969EC502AC64}">
      <dsp:nvSpPr>
        <dsp:cNvPr id="0" name=""/>
        <dsp:cNvSpPr/>
      </dsp:nvSpPr>
      <dsp:spPr>
        <a:xfrm>
          <a:off x="300643" y="87585"/>
          <a:ext cx="4209009" cy="590400"/>
        </a:xfrm>
        <a:prstGeom prst="roundRect">
          <a:avLst/>
        </a:prstGeom>
        <a:solidFill>
          <a:schemeClr val="accent2">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9091" tIns="0" rIns="159091" bIns="0" numCol="1" spcCol="1270" anchor="ctr" anchorCtr="0">
          <a:noAutofit/>
        </a:bodyPr>
        <a:lstStyle/>
        <a:p>
          <a:pPr marL="0" lvl="0" indent="0" algn="l" defTabSz="800100">
            <a:lnSpc>
              <a:spcPct val="90000"/>
            </a:lnSpc>
            <a:spcBef>
              <a:spcPct val="0"/>
            </a:spcBef>
            <a:spcAft>
              <a:spcPct val="35000"/>
            </a:spcAft>
            <a:buFontTx/>
            <a:buNone/>
          </a:pPr>
          <a:r>
            <a:rPr lang="en-GB" sz="1800" b="1" kern="1200" dirty="0"/>
            <a:t>African strategic interests promoted at the HLPF</a:t>
          </a:r>
          <a:endParaRPr lang="en-US" sz="1800" kern="1200" dirty="0">
            <a:latin typeface="Arial" panose="020B0604020202020204" pitchFamily="34" charset="0"/>
            <a:cs typeface="Arial" panose="020B0604020202020204" pitchFamily="34" charset="0"/>
          </a:endParaRPr>
        </a:p>
      </dsp:txBody>
      <dsp:txXfrm>
        <a:off x="329464" y="116406"/>
        <a:ext cx="4151367" cy="532758"/>
      </dsp:txXfrm>
    </dsp:sp>
    <dsp:sp modelId="{0DCF7A8E-1F65-4578-A17D-0D9C7677820C}">
      <dsp:nvSpPr>
        <dsp:cNvPr id="0" name=""/>
        <dsp:cNvSpPr/>
      </dsp:nvSpPr>
      <dsp:spPr>
        <a:xfrm>
          <a:off x="0" y="1289985"/>
          <a:ext cx="6012871"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6D673A-4559-4A85-B659-9287CC13C650}">
      <dsp:nvSpPr>
        <dsp:cNvPr id="0" name=""/>
        <dsp:cNvSpPr/>
      </dsp:nvSpPr>
      <dsp:spPr>
        <a:xfrm>
          <a:off x="300643" y="994785"/>
          <a:ext cx="4209009" cy="590400"/>
        </a:xfrm>
        <a:prstGeom prst="roundRect">
          <a:avLst/>
        </a:prstGeom>
        <a:solidFill>
          <a:schemeClr val="accent3">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9091" tIns="0" rIns="159091" bIns="0" numCol="1" spcCol="1270" anchor="ctr" anchorCtr="0">
          <a:noAutofit/>
        </a:bodyPr>
        <a:lstStyle/>
        <a:p>
          <a:pPr marL="0" lvl="0" indent="0" algn="l" defTabSz="800100">
            <a:lnSpc>
              <a:spcPct val="90000"/>
            </a:lnSpc>
            <a:spcBef>
              <a:spcPct val="0"/>
            </a:spcBef>
            <a:spcAft>
              <a:spcPct val="35000"/>
            </a:spcAft>
            <a:buFontTx/>
            <a:buNone/>
          </a:pPr>
          <a:r>
            <a:rPr lang="en-GB" sz="1800" b="1" kern="1200" dirty="0"/>
            <a:t>Further support for African States participating in VNR provided</a:t>
          </a:r>
          <a:endParaRPr lang="en-US" sz="1800" kern="1200" dirty="0">
            <a:latin typeface="Arial" panose="020B0604020202020204" pitchFamily="34" charset="0"/>
            <a:cs typeface="Arial" panose="020B0604020202020204" pitchFamily="34" charset="0"/>
          </a:endParaRPr>
        </a:p>
      </dsp:txBody>
      <dsp:txXfrm>
        <a:off x="329464" y="1023606"/>
        <a:ext cx="4151367" cy="532758"/>
      </dsp:txXfrm>
    </dsp:sp>
    <dsp:sp modelId="{6E7E0022-2821-43C8-BD04-4B67AA412898}">
      <dsp:nvSpPr>
        <dsp:cNvPr id="0" name=""/>
        <dsp:cNvSpPr/>
      </dsp:nvSpPr>
      <dsp:spPr>
        <a:xfrm>
          <a:off x="0" y="2197185"/>
          <a:ext cx="6012871" cy="504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7B221-A146-4119-BC24-879A0422FADE}">
      <dsp:nvSpPr>
        <dsp:cNvPr id="0" name=""/>
        <dsp:cNvSpPr/>
      </dsp:nvSpPr>
      <dsp:spPr>
        <a:xfrm>
          <a:off x="300643" y="1901985"/>
          <a:ext cx="4209009" cy="590400"/>
        </a:xfrm>
        <a:prstGeom prst="roundRect">
          <a:avLst/>
        </a:prstGeom>
        <a:solidFill>
          <a:schemeClr val="accent4">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9091" tIns="0" rIns="159091" bIns="0" numCol="1" spcCol="1270" anchor="ctr" anchorCtr="0">
          <a:noAutofit/>
        </a:bodyPr>
        <a:lstStyle/>
        <a:p>
          <a:pPr marL="0" lvl="0" indent="0" algn="l" defTabSz="800100">
            <a:lnSpc>
              <a:spcPct val="90000"/>
            </a:lnSpc>
            <a:spcBef>
              <a:spcPct val="0"/>
            </a:spcBef>
            <a:spcAft>
              <a:spcPct val="35000"/>
            </a:spcAft>
            <a:buFontTx/>
            <a:buNone/>
          </a:pPr>
          <a:r>
            <a:rPr lang="en-GB" sz="1800" b="1" kern="1200" dirty="0"/>
            <a:t>Convening of Africa Day</a:t>
          </a:r>
          <a:endParaRPr lang="en-US" sz="1800" kern="1200" dirty="0">
            <a:latin typeface="Arial" panose="020B0604020202020204" pitchFamily="34" charset="0"/>
            <a:cs typeface="Arial" panose="020B0604020202020204" pitchFamily="34" charset="0"/>
          </a:endParaRPr>
        </a:p>
      </dsp:txBody>
      <dsp:txXfrm>
        <a:off x="329464" y="1930806"/>
        <a:ext cx="4151367" cy="532758"/>
      </dsp:txXfrm>
    </dsp:sp>
    <dsp:sp modelId="{128263E8-8CCC-400E-A50E-C3425EB78323}">
      <dsp:nvSpPr>
        <dsp:cNvPr id="0" name=""/>
        <dsp:cNvSpPr/>
      </dsp:nvSpPr>
      <dsp:spPr>
        <a:xfrm>
          <a:off x="0" y="3104385"/>
          <a:ext cx="6012871"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BDCFCB-C053-4BA4-8199-117E408D2ECB}">
      <dsp:nvSpPr>
        <dsp:cNvPr id="0" name=""/>
        <dsp:cNvSpPr/>
      </dsp:nvSpPr>
      <dsp:spPr>
        <a:xfrm>
          <a:off x="300643" y="2809185"/>
          <a:ext cx="4209009" cy="590400"/>
        </a:xfrm>
        <a:prstGeom prst="roundRect">
          <a:avLst/>
        </a:prstGeom>
        <a:solidFill>
          <a:schemeClr val="accent5">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9091" tIns="0" rIns="159091" bIns="0" numCol="1" spcCol="1270" anchor="ctr" anchorCtr="0">
          <a:noAutofit/>
        </a:bodyPr>
        <a:lstStyle/>
        <a:p>
          <a:pPr marL="0" lvl="0" indent="0" algn="l" defTabSz="800100">
            <a:lnSpc>
              <a:spcPct val="90000"/>
            </a:lnSpc>
            <a:spcBef>
              <a:spcPct val="0"/>
            </a:spcBef>
            <a:spcAft>
              <a:spcPct val="35000"/>
            </a:spcAft>
            <a:buFontTx/>
            <a:buNone/>
          </a:pPr>
          <a:r>
            <a:rPr lang="en-GB" sz="1800" b="1" kern="1200" dirty="0"/>
            <a:t>Launch of the </a:t>
          </a:r>
          <a:r>
            <a:rPr lang="en-GB" sz="1800" b="1" i="1" kern="1200" dirty="0"/>
            <a:t>Africa Sustainable Development Report, 2025</a:t>
          </a:r>
          <a:endParaRPr lang="en-US" sz="1800" kern="1200" dirty="0">
            <a:latin typeface="Arial" panose="020B0604020202020204" pitchFamily="34" charset="0"/>
            <a:cs typeface="Arial" panose="020B0604020202020204" pitchFamily="34" charset="0"/>
          </a:endParaRPr>
        </a:p>
      </dsp:txBody>
      <dsp:txXfrm>
        <a:off x="329464" y="2838006"/>
        <a:ext cx="4151367" cy="532758"/>
      </dsp:txXfrm>
    </dsp:sp>
    <dsp:sp modelId="{80790C58-1B4F-4227-B479-78E87E0B9ACE}">
      <dsp:nvSpPr>
        <dsp:cNvPr id="0" name=""/>
        <dsp:cNvSpPr/>
      </dsp:nvSpPr>
      <dsp:spPr>
        <a:xfrm>
          <a:off x="0" y="4011585"/>
          <a:ext cx="6012871" cy="504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AD5BBB-1B39-48C9-8FEA-7C4A5A040BB7}">
      <dsp:nvSpPr>
        <dsp:cNvPr id="0" name=""/>
        <dsp:cNvSpPr/>
      </dsp:nvSpPr>
      <dsp:spPr>
        <a:xfrm>
          <a:off x="300643" y="3716385"/>
          <a:ext cx="4209009" cy="590400"/>
        </a:xfrm>
        <a:prstGeom prst="roundRect">
          <a:avLst/>
        </a:prstGeom>
        <a:solidFill>
          <a:schemeClr val="accent6">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9091" tIns="0" rIns="159091" bIns="0" numCol="1" spcCol="1270" anchor="ctr" anchorCtr="0">
          <a:noAutofit/>
        </a:bodyPr>
        <a:lstStyle/>
        <a:p>
          <a:pPr marL="0" lvl="0" indent="0" algn="l" defTabSz="800100">
            <a:lnSpc>
              <a:spcPct val="90000"/>
            </a:lnSpc>
            <a:spcBef>
              <a:spcPct val="0"/>
            </a:spcBef>
            <a:spcAft>
              <a:spcPct val="35000"/>
            </a:spcAft>
            <a:buFontTx/>
            <a:buNone/>
          </a:pPr>
          <a:r>
            <a:rPr lang="en-GB" sz="1800" b="1" kern="1200" dirty="0"/>
            <a:t>Convening of and participation in other strategic events of HLPF</a:t>
          </a:r>
          <a:endParaRPr lang="en-US" sz="1800" kern="1200" dirty="0">
            <a:latin typeface="Arial" panose="020B0604020202020204" pitchFamily="34" charset="0"/>
            <a:cs typeface="Arial" panose="020B0604020202020204" pitchFamily="34" charset="0"/>
          </a:endParaRPr>
        </a:p>
      </dsp:txBody>
      <dsp:txXfrm>
        <a:off x="329464" y="3745206"/>
        <a:ext cx="4151367"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B5083-2A3B-4D77-8698-A0DD0D308DF8}">
      <dsp:nvSpPr>
        <dsp:cNvPr id="0" name=""/>
        <dsp:cNvSpPr/>
      </dsp:nvSpPr>
      <dsp:spPr>
        <a:xfrm>
          <a:off x="0" y="0"/>
          <a:ext cx="5458691" cy="2475620"/>
        </a:xfrm>
        <a:prstGeom prst="roundRect">
          <a:avLst>
            <a:gd name="adj" fmla="val 10000"/>
          </a:avLst>
        </a:prstGeom>
        <a:solidFill>
          <a:srgbClr val="0066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Tx/>
            <a:buNone/>
          </a:pPr>
          <a:endParaRPr lang="en-US" sz="1600" b="0" i="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FontTx/>
            <a:buNone/>
          </a:pPr>
          <a:endParaRPr lang="en-US" sz="1600" b="0" i="0" kern="1200" dirty="0">
            <a:latin typeface="Arial" panose="020B0604020202020204" pitchFamily="34" charset="0"/>
            <a:cs typeface="Arial" panose="020B0604020202020204" pitchFamily="34" charset="0"/>
          </a:endParaRPr>
        </a:p>
      </dsp:txBody>
      <dsp:txXfrm>
        <a:off x="1339300" y="0"/>
        <a:ext cx="4119390" cy="2475620"/>
      </dsp:txXfrm>
    </dsp:sp>
    <dsp:sp modelId="{9CEC6552-1096-431C-A951-6FD5BD52BCDA}">
      <dsp:nvSpPr>
        <dsp:cNvPr id="0" name=""/>
        <dsp:cNvSpPr/>
      </dsp:nvSpPr>
      <dsp:spPr>
        <a:xfrm>
          <a:off x="0" y="273585"/>
          <a:ext cx="1289735" cy="1980496"/>
        </a:xfrm>
        <a:prstGeom prst="roundRect">
          <a:avLst>
            <a:gd name="adj" fmla="val 10000"/>
          </a:avLst>
        </a:prstGeom>
        <a:blipFill>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C26288-1E83-484E-B2D5-3426C1CAFF26}">
      <dsp:nvSpPr>
        <dsp:cNvPr id="0" name=""/>
        <dsp:cNvSpPr/>
      </dsp:nvSpPr>
      <dsp:spPr>
        <a:xfrm>
          <a:off x="0" y="2724451"/>
          <a:ext cx="5458691" cy="2475620"/>
        </a:xfrm>
        <a:prstGeom prst="roundRect">
          <a:avLst>
            <a:gd name="adj" fmla="val 10000"/>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Tx/>
            <a:buNone/>
          </a:pPr>
          <a:endParaRPr lang="en-GB" sz="2000" b="1" kern="1200" dirty="0"/>
        </a:p>
        <a:p>
          <a:pPr marL="0" lvl="0" indent="0" algn="l" defTabSz="889000">
            <a:lnSpc>
              <a:spcPct val="90000"/>
            </a:lnSpc>
            <a:spcBef>
              <a:spcPct val="0"/>
            </a:spcBef>
            <a:spcAft>
              <a:spcPct val="35000"/>
            </a:spcAft>
            <a:buNone/>
          </a:pPr>
          <a:endParaRPr lang="en-US" sz="1800" kern="1200" dirty="0"/>
        </a:p>
        <a:p>
          <a:pPr marL="0" lvl="0" indent="0" algn="l" defTabSz="889000">
            <a:lnSpc>
              <a:spcPct val="90000"/>
            </a:lnSpc>
            <a:spcBef>
              <a:spcPct val="0"/>
            </a:spcBef>
            <a:spcAft>
              <a:spcPct val="35000"/>
            </a:spcAft>
            <a:buFontTx/>
            <a:buNone/>
          </a:pPr>
          <a:endParaRPr lang="en-US" sz="1800" b="0" kern="1200" dirty="0">
            <a:latin typeface="Arial" panose="020B0604020202020204" pitchFamily="34" charset="0"/>
            <a:cs typeface="Arial" panose="020B0604020202020204" pitchFamily="34" charset="0"/>
          </a:endParaRPr>
        </a:p>
      </dsp:txBody>
      <dsp:txXfrm>
        <a:off x="1339300" y="2724451"/>
        <a:ext cx="4119390" cy="2475620"/>
      </dsp:txXfrm>
    </dsp:sp>
    <dsp:sp modelId="{D8D87E8A-74B6-495D-B89A-D660E54E82E9}">
      <dsp:nvSpPr>
        <dsp:cNvPr id="0" name=""/>
        <dsp:cNvSpPr/>
      </dsp:nvSpPr>
      <dsp:spPr>
        <a:xfrm>
          <a:off x="105641" y="2878373"/>
          <a:ext cx="1249898" cy="1980496"/>
        </a:xfrm>
        <a:prstGeom prst="roundRect">
          <a:avLst>
            <a:gd name="adj" fmla="val 10000"/>
          </a:avLst>
        </a:prstGeom>
        <a:blipFill>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DA022-2A36-4551-A42B-6EF7D65D314F}">
      <dsp:nvSpPr>
        <dsp:cNvPr id="0" name=""/>
        <dsp:cNvSpPr/>
      </dsp:nvSpPr>
      <dsp:spPr>
        <a:xfrm rot="10800000">
          <a:off x="1266580" y="0"/>
          <a:ext cx="4072267" cy="963436"/>
        </a:xfrm>
        <a:prstGeom prst="homePlate">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24849" tIns="87630" rIns="163576"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2025 Meeting of the High-Level Political Forum</a:t>
          </a:r>
          <a:endParaRPr lang="en-US" sz="2300" kern="1200" dirty="0"/>
        </a:p>
      </dsp:txBody>
      <dsp:txXfrm rot="10800000">
        <a:off x="1507439" y="0"/>
        <a:ext cx="3831408" cy="963436"/>
      </dsp:txXfrm>
    </dsp:sp>
    <dsp:sp modelId="{E29AB9D1-CDE6-4936-A23F-78A13F69C042}">
      <dsp:nvSpPr>
        <dsp:cNvPr id="0" name=""/>
        <dsp:cNvSpPr/>
      </dsp:nvSpPr>
      <dsp:spPr>
        <a:xfrm>
          <a:off x="784862" y="0"/>
          <a:ext cx="963436" cy="963436"/>
        </a:xfrm>
        <a:prstGeom prst="ellipse">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70AD4-2318-41AD-83A3-F664F7CF39C4}">
      <dsp:nvSpPr>
        <dsp:cNvPr id="0" name=""/>
        <dsp:cNvSpPr/>
      </dsp:nvSpPr>
      <dsp:spPr>
        <a:xfrm>
          <a:off x="0" y="0"/>
          <a:ext cx="12192000" cy="1239720"/>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5. Twelfth Session of the Africa Regional Forum on Sustainable Development</a:t>
          </a:r>
          <a:endParaRPr lang="en-US" sz="2000" kern="1200" dirty="0">
            <a:latin typeface="Arial" panose="020B0604020202020204" pitchFamily="34" charset="0"/>
            <a:cs typeface="Arial" panose="020B0604020202020204" pitchFamily="34" charset="0"/>
          </a:endParaRPr>
        </a:p>
        <a:p>
          <a:pPr marL="171450" lvl="1" indent="-171450" algn="ctr" defTabSz="711200">
            <a:lnSpc>
              <a:spcPct val="90000"/>
            </a:lnSpc>
            <a:spcBef>
              <a:spcPct val="0"/>
            </a:spcBef>
            <a:spcAft>
              <a:spcPct val="15000"/>
            </a:spcAft>
            <a:buNone/>
          </a:pPr>
          <a:r>
            <a:rPr lang="en-US" sz="1600" b="1" i="0" kern="1200" dirty="0">
              <a:latin typeface="Arial" panose="020B0604020202020204" pitchFamily="34" charset="0"/>
              <a:cs typeface="Arial" panose="020B0604020202020204" pitchFamily="34" charset="0"/>
            </a:rPr>
            <a:t>Turning the Tide: Transformative and Coordinated Actions for the 2030 Agenda and Agenda 2063</a:t>
          </a:r>
          <a:endParaRPr lang="en-US" sz="1600" b="1" kern="1200" dirty="0">
            <a:latin typeface="Arial" panose="020B0604020202020204" pitchFamily="34" charset="0"/>
            <a:cs typeface="Arial" panose="020B0604020202020204" pitchFamily="34" charset="0"/>
          </a:endParaRPr>
        </a:p>
        <a:p>
          <a:pPr marL="171450" lvl="1" indent="-171450" algn="ctr" defTabSz="711200">
            <a:lnSpc>
              <a:spcPct val="90000"/>
            </a:lnSpc>
            <a:spcBef>
              <a:spcPct val="0"/>
            </a:spcBef>
            <a:spcAft>
              <a:spcPct val="15000"/>
            </a:spcAft>
            <a:buNone/>
          </a:pPr>
          <a:r>
            <a:rPr lang="en-US" sz="1600" b="1" i="0" kern="1200" dirty="0"/>
            <a:t>28–30 April 2026 | UN Conference Center, Addis Ababa</a:t>
          </a:r>
          <a:endParaRPr lang="en-US" sz="1600" b="1" kern="1200" dirty="0"/>
        </a:p>
        <a:p>
          <a:pPr marL="114300" lvl="1" indent="-114300" algn="l" defTabSz="666750">
            <a:lnSpc>
              <a:spcPct val="90000"/>
            </a:lnSpc>
            <a:spcBef>
              <a:spcPct val="0"/>
            </a:spcBef>
            <a:spcAft>
              <a:spcPct val="15000"/>
            </a:spcAft>
            <a:buNone/>
          </a:pPr>
          <a:endParaRPr lang="en-US" sz="1500" kern="1200" dirty="0"/>
        </a:p>
      </dsp:txBody>
      <dsp:txXfrm>
        <a:off x="2562372" y="0"/>
        <a:ext cx="9629627" cy="1239720"/>
      </dsp:txXfrm>
    </dsp:sp>
    <dsp:sp modelId="{AFE5498C-C03B-401F-990E-00E3B4922F3C}">
      <dsp:nvSpPr>
        <dsp:cNvPr id="0" name=""/>
        <dsp:cNvSpPr/>
      </dsp:nvSpPr>
      <dsp:spPr>
        <a:xfrm>
          <a:off x="123972" y="123972"/>
          <a:ext cx="2438400" cy="991776"/>
        </a:xfrm>
        <a:prstGeom prst="roundRect">
          <a:avLst>
            <a:gd name="adj" fmla="val 10000"/>
          </a:avLst>
        </a:prstGeom>
        <a:blipFill>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E7B7983-AB80-41EB-879C-E8872C456DB5}" type="datetimeFigureOut">
              <a:rPr lang="en-GB" smtClean="0"/>
              <a:t>27/03/2026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786B5EEA-D076-457B-8AEB-002F88359817}" type="slidenum">
              <a:rPr lang="en-GB" smtClean="0"/>
              <a:t>‹#›</a:t>
            </a:fld>
            <a:endParaRPr lang="en-GB"/>
          </a:p>
        </p:txBody>
      </p:sp>
    </p:spTree>
    <p:extLst>
      <p:ext uri="{BB962C8B-B14F-4D97-AF65-F5344CB8AC3E}">
        <p14:creationId xmlns:p14="http://schemas.microsoft.com/office/powerpoint/2010/main" val="414436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Excellences, Honorables délégués, cette présentation met en lumière les résultats clés du FRADD-11 et les actions de suivi visant à accélérer la mise en œuvre des Agendas 2030 et 2063. Elle se réfère au document référencé </a:t>
            </a:r>
            <a:r>
              <a:rPr lang="en-US" sz="1200" b="0" i="1" dirty="0">
                <a:latin typeface="Arial" panose="020B0604020202020204" pitchFamily="34" charset="0"/>
                <a:cs typeface="Arial" panose="020B0604020202020204" pitchFamily="34" charset="0"/>
              </a:rPr>
              <a:t>. E/ECA/COE/44/9)</a:t>
            </a:r>
            <a:br>
              <a:rPr lang="en-US" sz="1200" b="0" i="1" dirty="0">
                <a:latin typeface="Arial" panose="020B0604020202020204" pitchFamily="34" charset="0"/>
                <a:cs typeface="Arial" panose="020B0604020202020204" pitchFamily="34" charset="0"/>
              </a:rPr>
            </a:br>
            <a:endParaRPr lang="en-GB" dirty="0"/>
          </a:p>
        </p:txBody>
      </p:sp>
      <p:sp>
        <p:nvSpPr>
          <p:cNvPr id="4" name="Slide Number Placeholder 3"/>
          <p:cNvSpPr>
            <a:spLocks noGrp="1"/>
          </p:cNvSpPr>
          <p:nvPr>
            <p:ph type="sldNum" sz="quarter" idx="5"/>
          </p:nvPr>
        </p:nvSpPr>
        <p:spPr/>
        <p:txBody>
          <a:bodyPr/>
          <a:lstStyle/>
          <a:p>
            <a:fld id="{786B5EEA-D076-457B-8AEB-002F88359817}" type="slidenum">
              <a:rPr lang="en-GB" smtClean="0"/>
              <a:t>1</a:t>
            </a:fld>
            <a:endParaRPr lang="en-GB"/>
          </a:p>
        </p:txBody>
      </p:sp>
    </p:spTree>
    <p:extLst>
      <p:ext uri="{BB962C8B-B14F-4D97-AF65-F5344CB8AC3E}">
        <p14:creationId xmlns:p14="http://schemas.microsoft.com/office/powerpoint/2010/main" val="31439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Cette présentation s’articule autour de cinq éléments clés.</a:t>
            </a:r>
          </a:p>
          <a:p>
            <a:r>
              <a:rPr lang="fr-FR" dirty="0"/>
              <a:t>Nous commencerons par un bref rappel du contexte et des enjeux, avant de présenter un aperçu de la onzième session de l’ARFSD.</a:t>
            </a:r>
          </a:p>
          <a:p>
            <a:r>
              <a:rPr lang="fr-FR" dirty="0"/>
              <a:t>Nous reviendrons ensuite sur les principaux résultats obtenus, ainsi que sur les actions de suivi engagées et leur impact au niveau global.</a:t>
            </a:r>
          </a:p>
          <a:p>
            <a:r>
              <a:rPr lang="fr-FR" dirty="0"/>
              <a:t>Enfin, nous présenterons les orientations et priorités pour la douzième session de l’ARFSD</a:t>
            </a:r>
          </a:p>
          <a:p>
            <a:endParaRPr lang="en-US" dirty="0"/>
          </a:p>
        </p:txBody>
      </p:sp>
      <p:sp>
        <p:nvSpPr>
          <p:cNvPr id="4" name="Slide Number Placeholder 3"/>
          <p:cNvSpPr>
            <a:spLocks noGrp="1"/>
          </p:cNvSpPr>
          <p:nvPr>
            <p:ph type="sldNum" sz="quarter" idx="5"/>
          </p:nvPr>
        </p:nvSpPr>
        <p:spPr/>
        <p:txBody>
          <a:bodyPr/>
          <a:lstStyle/>
          <a:p>
            <a:fld id="{786B5EEA-D076-457B-8AEB-002F88359817}" type="slidenum">
              <a:rPr lang="en-GB" smtClean="0"/>
              <a:t>2</a:t>
            </a:fld>
            <a:endParaRPr lang="en-GB"/>
          </a:p>
        </p:txBody>
      </p:sp>
    </p:spTree>
    <p:extLst>
      <p:ext uri="{BB962C8B-B14F-4D97-AF65-F5344CB8AC3E}">
        <p14:creationId xmlns:p14="http://schemas.microsoft.com/office/powerpoint/2010/main" val="247479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Forum régional africain pour le développement durable est mandaté par l’Assemblée générale des Nations Unies et la Conférence des ministres de la CEA. Il constitue la principale plateforme intergouvernementale, multipartite et de coordination des politiques pour accélérer la mise en œuvre de l’Agenda 2030 et de l’Agenda 2063.</a:t>
            </a:r>
          </a:p>
          <a:p>
            <a:r>
              <a:rPr lang="fr-FR" dirty="0"/>
              <a:t>À travers ce cadre, le Forum vise à maintenir l’engagement politique, à évaluer les progrès réalisés, à renforcer les partenariats et les synergies, et à construire un consensus autour d’actions et de partenariats transformateurs.</a:t>
            </a:r>
          </a:p>
          <a:p>
            <a:r>
              <a:rPr lang="fr-FR" dirty="0"/>
              <a:t>Cependant, le contexte actuel est préoccupant. À seulement cinq ans de l’échéance de 2030, seuls 16 % des objectifs de développement durable sont en bonne voie au niveau mondial, tandis que la majorité des cibles stagnent ou régressent.</a:t>
            </a:r>
          </a:p>
          <a:p>
            <a:r>
              <a:rPr lang="fr-FR" dirty="0"/>
              <a:t>La situation est encore plus critique en Afrique, où seulement 10 des 144 cibles mesurables sont en bonne voie, alors que plus d’une centaine nécessitent une accélération urgente.</a:t>
            </a:r>
          </a:p>
          <a:p>
            <a:r>
              <a:rPr lang="fr-FR" dirty="0"/>
              <a:t>Dans ce contexte, il est impératif de changer d’échelle et d’accélérer la mise en œuvre, en s’appuyant sur le deuxième plan décennal de l’Agenda 2063, qui constitue la Décennie d’accélération pour le continent.</a:t>
            </a:r>
          </a:p>
          <a:p>
            <a:endParaRPr lang="en-US" dirty="0"/>
          </a:p>
        </p:txBody>
      </p:sp>
      <p:sp>
        <p:nvSpPr>
          <p:cNvPr id="4" name="Slide Number Placeholder 3"/>
          <p:cNvSpPr>
            <a:spLocks noGrp="1"/>
          </p:cNvSpPr>
          <p:nvPr>
            <p:ph type="sldNum" sz="quarter" idx="5"/>
          </p:nvPr>
        </p:nvSpPr>
        <p:spPr/>
        <p:txBody>
          <a:bodyPr/>
          <a:lstStyle/>
          <a:p>
            <a:fld id="{786B5EEA-D076-457B-8AEB-002F88359817}" type="slidenum">
              <a:rPr lang="en-GB" smtClean="0"/>
              <a:t>4</a:t>
            </a:fld>
            <a:endParaRPr lang="en-GB"/>
          </a:p>
        </p:txBody>
      </p:sp>
    </p:spTree>
    <p:extLst>
      <p:ext uri="{BB962C8B-B14F-4D97-AF65-F5344CB8AC3E}">
        <p14:creationId xmlns:p14="http://schemas.microsoft.com/office/powerpoint/2010/main" val="4142527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Forum a permis une </a:t>
            </a:r>
            <a:r>
              <a:rPr lang="fr-FR" b="1" dirty="0"/>
              <a:t>mobilisation politique de haut niveau</a:t>
            </a:r>
            <a:r>
              <a:rPr lang="fr-FR" dirty="0"/>
              <a:t>, avec 52 États membres représentés, dont au niveau ministériel, et plus de 3 300 participants, en présentiel et en ligne, reflétant un fort engagement des gouvernements, de l’Union africaine, de la BAD et du système des Nations Unies.</a:t>
            </a:r>
          </a:p>
          <a:p>
            <a:r>
              <a:rPr lang="fr-FR" dirty="0"/>
              <a:t>Il a également contribué à un </a:t>
            </a:r>
            <a:r>
              <a:rPr lang="fr-FR" b="1" dirty="0"/>
              <a:t>alignement stratégique avec les agendas mondiaux</a:t>
            </a:r>
            <a:r>
              <a:rPr lang="fr-FR" dirty="0"/>
              <a:t>, en consolidant les priorités africaines pour le HLPF 2025, le FfD4 et le 2em Sommet mondial pour le développement social, tout en s’inscrivant pleinement dans la Décennie d’accélération de l’Agenda 2063.</a:t>
            </a:r>
          </a:p>
          <a:p>
            <a:r>
              <a:rPr lang="fr-FR" dirty="0"/>
              <a:t>Sur le plan des résultats, le Forum a abouti à des </a:t>
            </a:r>
            <a:r>
              <a:rPr lang="fr-FR" b="1" dirty="0"/>
              <a:t>avancées politiques concrètes</a:t>
            </a:r>
            <a:r>
              <a:rPr lang="fr-FR" dirty="0"/>
              <a:t>, notamment avec l’adoption de la Déclaration de Kampala, un consensus sur des mesures accélérées pour les ODD 3, 5, 8, 14 et 17, ainsi que des recommandations opérationnelles alimentant les processus globaux.</a:t>
            </a:r>
          </a:p>
          <a:p>
            <a:r>
              <a:rPr lang="fr-FR" dirty="0"/>
              <a:t>Enfin, le Forum a eu un </a:t>
            </a:r>
            <a:r>
              <a:rPr lang="fr-FR" b="1" dirty="0"/>
              <a:t>impact direct sur les capacités de mise en œuvre</a:t>
            </a:r>
            <a:r>
              <a:rPr lang="fr-FR" dirty="0"/>
              <a:t>, en renforçant les capacités liées aux examens nationaux et locaux volontaires, en promouvant des politiques fondées sur les données, en facilitant l’apprentissage entre pairs et en soutenant les pays dans l’accélération de la mise en œuvre des ODD.</a:t>
            </a:r>
          </a:p>
          <a:p>
            <a:endParaRPr lang="en-US" dirty="0"/>
          </a:p>
        </p:txBody>
      </p:sp>
      <p:sp>
        <p:nvSpPr>
          <p:cNvPr id="4" name="Slide Number Placeholder 3"/>
          <p:cNvSpPr>
            <a:spLocks noGrp="1"/>
          </p:cNvSpPr>
          <p:nvPr>
            <p:ph type="sldNum" sz="quarter" idx="5"/>
          </p:nvPr>
        </p:nvSpPr>
        <p:spPr/>
        <p:txBody>
          <a:bodyPr/>
          <a:lstStyle/>
          <a:p>
            <a:fld id="{786B5EEA-D076-457B-8AEB-002F88359817}" type="slidenum">
              <a:rPr lang="en-GB" smtClean="0"/>
              <a:t>6</a:t>
            </a:fld>
            <a:endParaRPr lang="en-GB"/>
          </a:p>
        </p:txBody>
      </p:sp>
    </p:spTree>
    <p:extLst>
      <p:ext uri="{BB962C8B-B14F-4D97-AF65-F5344CB8AC3E}">
        <p14:creationId xmlns:p14="http://schemas.microsoft.com/office/powerpoint/2010/main" val="7235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 forum a permis de générer des </a:t>
            </a:r>
            <a:r>
              <a:rPr lang="fr-FR" b="1" dirty="0"/>
              <a:t>résultats concrets et tangibles</a:t>
            </a:r>
            <a:r>
              <a:rPr lang="fr-FR" dirty="0"/>
              <a:t> à plusieurs niveaux.</a:t>
            </a:r>
          </a:p>
          <a:p>
            <a:r>
              <a:rPr lang="fr-FR" dirty="0"/>
              <a:t>Sur le plan politique, il a abouti à l’adoption de la Déclaration de Kampala, accompagnée de l’endossement de priorités claires pour accélérer la mise en œuvre des ODD.</a:t>
            </a:r>
          </a:p>
          <a:p>
            <a:r>
              <a:rPr lang="fr-FR" dirty="0"/>
              <a:t>Sur le plan analytique et programmatique, des rapports orientés vers l’action ont été produits dans les différents domaines des ODD, avec des recommandations fondées sur des données probantes pour appuyer la mise en œuvre.</a:t>
            </a:r>
          </a:p>
          <a:p>
            <a:r>
              <a:rPr lang="fr-FR" dirty="0"/>
              <a:t>Le Forum a également contribué au </a:t>
            </a:r>
            <a:r>
              <a:rPr lang="fr-FR" b="1" dirty="0"/>
              <a:t>positionnement de l’Afrique dans les processus globaux</a:t>
            </a:r>
            <a:r>
              <a:rPr lang="fr-FR" dirty="0"/>
              <a:t>, en consolidant des contributions africaines pour le HLPF 2025, le FfD4 et le Sommet mondial pour le développement social.</a:t>
            </a:r>
          </a:p>
          <a:p>
            <a:r>
              <a:rPr lang="fr-FR" dirty="0"/>
              <a:t>En matière de renforcement des capacités, un appui concret a été apporté aux pays pour les examens nationaux et locaux volontaires, ainsi qu’à travers des produits de connaissance et des échanges entre pairs.</a:t>
            </a:r>
          </a:p>
          <a:p>
            <a:r>
              <a:rPr lang="fr-FR" dirty="0"/>
              <a:t>Enfin, le Forum a posé les bases du suivi opérationnel, en définissant les priorités pour le FRADD-12 et en alimentant les actions de suivi aux niveaux régional et global.</a:t>
            </a:r>
          </a:p>
          <a:p>
            <a:endParaRPr lang="en-US" dirty="0"/>
          </a:p>
        </p:txBody>
      </p:sp>
      <p:sp>
        <p:nvSpPr>
          <p:cNvPr id="4" name="Slide Number Placeholder 3"/>
          <p:cNvSpPr>
            <a:spLocks noGrp="1"/>
          </p:cNvSpPr>
          <p:nvPr>
            <p:ph type="sldNum" sz="quarter" idx="5"/>
          </p:nvPr>
        </p:nvSpPr>
        <p:spPr/>
        <p:txBody>
          <a:bodyPr/>
          <a:lstStyle/>
          <a:p>
            <a:fld id="{786B5EEA-D076-457B-8AEB-002F88359817}" type="slidenum">
              <a:rPr lang="en-GB" smtClean="0"/>
              <a:t>8</a:t>
            </a:fld>
            <a:endParaRPr lang="en-GB"/>
          </a:p>
        </p:txBody>
      </p:sp>
    </p:spTree>
    <p:extLst>
      <p:ext uri="{BB962C8B-B14F-4D97-AF65-F5344CB8AC3E}">
        <p14:creationId xmlns:p14="http://schemas.microsoft.com/office/powerpoint/2010/main" val="423637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 forum a permis d’assurer un </a:t>
            </a:r>
            <a:r>
              <a:rPr lang="fr-FR" b="1" dirty="0"/>
              <a:t>suivi concret et un impact au niveau global</a:t>
            </a:r>
            <a:r>
              <a:rPr lang="fr-FR" dirty="0"/>
              <a:t>, en positionnant les priorités africaines dans les grands processus internationaux.</a:t>
            </a:r>
          </a:p>
          <a:p>
            <a:r>
              <a:rPr lang="fr-FR" dirty="0"/>
              <a:t>Dans le cadre du Forum politique de haut niveau de 2025, les intérêts stratégiques de l’Afrique ont été activement promus, notamment à travers un appui renforcé aux pays africains participant aux examens nationaux volontaires. La Journée de l’Afrique a également été organisée, et la participation à d’autres événements stratégiques du HLPF a permis de renforcer la visibilité et l’influence du continent. Le lancement du Rapport africain sur le développement durable 2025 a contribué à nourrir les discussions avec des analyses fondées sur des données probantes.</a:t>
            </a:r>
          </a:p>
          <a:p>
            <a:r>
              <a:rPr lang="fr-FR" dirty="0"/>
              <a:t>Ces efforts ont également alimenté des processus globaux majeurs, notamment la 4ᵉ Conférence internationale sur le financement du développement, avec des engagements en faveur de la réforme de l’architecture financière internationale, de l’accélération des mécanismes de financement innovants et inclusifs, ainsi que du renforcement des partenariats et des capacités.</a:t>
            </a:r>
          </a:p>
          <a:p>
            <a:r>
              <a:rPr lang="fr-FR" dirty="0"/>
              <a:t>Enfin, dans le cadre du 2ᵉ Sommet mondial pour le développement social, les priorités africaines ont été intégrées dans l’agenda global, avec un mandat renforcé pour les commissions régionales afin de piloter les processus de suivi.</a:t>
            </a:r>
          </a:p>
          <a:p>
            <a:endParaRPr lang="en-US" dirty="0"/>
          </a:p>
        </p:txBody>
      </p:sp>
      <p:sp>
        <p:nvSpPr>
          <p:cNvPr id="4" name="Slide Number Placeholder 3"/>
          <p:cNvSpPr>
            <a:spLocks noGrp="1"/>
          </p:cNvSpPr>
          <p:nvPr>
            <p:ph type="sldNum" sz="quarter" idx="5"/>
          </p:nvPr>
        </p:nvSpPr>
        <p:spPr/>
        <p:txBody>
          <a:bodyPr/>
          <a:lstStyle/>
          <a:p>
            <a:fld id="{786B5EEA-D076-457B-8AEB-002F88359817}" type="slidenum">
              <a:rPr lang="en-GB" smtClean="0"/>
              <a:t>10</a:t>
            </a:fld>
            <a:endParaRPr lang="en-GB"/>
          </a:p>
        </p:txBody>
      </p:sp>
    </p:spTree>
    <p:extLst>
      <p:ext uri="{BB962C8B-B14F-4D97-AF65-F5344CB8AC3E}">
        <p14:creationId xmlns:p14="http://schemas.microsoft.com/office/powerpoint/2010/main" val="2406935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douzième session du FRADD, qui se tiendra du 28 au 30 avril 2026 à Addis-Abeba, sera un moment clé pour accélérer la mise en œuvre des Agendas 2030 et 2063, autour du thème des actions transformatrices et coordonnées.</a:t>
            </a:r>
          </a:p>
          <a:p>
            <a:r>
              <a:rPr lang="fr-FR" dirty="0"/>
              <a:t>Elle permettra d’aligner les priorités africaines sur les ODD 6, 7, 9, 11 et 17, de préparer la contribution du continent au HLPF 2026 et aux grands processus globaux, notamment la Conférence sur l’eau et le financement du développement.</a:t>
            </a:r>
          </a:p>
          <a:p>
            <a:r>
              <a:rPr lang="fr-FR" dirty="0"/>
              <a:t>Le Forum jouera également un rôle stratégique dans le positionnement de l’Afrique sur l’agenda post-2030, tout en débouchant sur des messages clés et une Déclaration d’Addis-Abeba pour orienter l’action collective.</a:t>
            </a:r>
          </a:p>
          <a:p>
            <a:endParaRPr lang="en-US" dirty="0"/>
          </a:p>
        </p:txBody>
      </p:sp>
      <p:sp>
        <p:nvSpPr>
          <p:cNvPr id="4" name="Slide Number Placeholder 3"/>
          <p:cNvSpPr>
            <a:spLocks noGrp="1"/>
          </p:cNvSpPr>
          <p:nvPr>
            <p:ph type="sldNum" sz="quarter" idx="5"/>
          </p:nvPr>
        </p:nvSpPr>
        <p:spPr/>
        <p:txBody>
          <a:bodyPr/>
          <a:lstStyle/>
          <a:p>
            <a:fld id="{786B5EEA-D076-457B-8AEB-002F88359817}" type="slidenum">
              <a:rPr lang="en-GB" smtClean="0"/>
              <a:t>12</a:t>
            </a:fld>
            <a:endParaRPr lang="en-GB"/>
          </a:p>
        </p:txBody>
      </p:sp>
    </p:spTree>
    <p:extLst>
      <p:ext uri="{BB962C8B-B14F-4D97-AF65-F5344CB8AC3E}">
        <p14:creationId xmlns:p14="http://schemas.microsoft.com/office/powerpoint/2010/main" val="144451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27ED-588E-4FB9-800C-DEB5A5A93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E689BD-5B2D-40B2-994D-B4C1907EA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780C2C-79F7-4FBC-97F9-151E8B75B0E3}"/>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5" name="Footer Placeholder 4">
            <a:extLst>
              <a:ext uri="{FF2B5EF4-FFF2-40B4-BE49-F238E27FC236}">
                <a16:creationId xmlns:a16="http://schemas.microsoft.com/office/drawing/2014/main" id="{A00CB5A2-389E-4075-BAAA-5312AA550D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8CAA16-9F29-4A04-AEBF-3DB6B564C4CF}"/>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344265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629-EA3F-408F-9B9D-D565FF4ED9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DCC5B9-5AD7-4376-B113-DE32E2C45A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C2AC7-EB1A-439D-B2C1-B675FD6357BA}"/>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5" name="Footer Placeholder 4">
            <a:extLst>
              <a:ext uri="{FF2B5EF4-FFF2-40B4-BE49-F238E27FC236}">
                <a16:creationId xmlns:a16="http://schemas.microsoft.com/office/drawing/2014/main" id="{702C8D5F-E797-4133-9E21-70E2628873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FBEEE-1C63-4306-B5E4-EEB2818BEA46}"/>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423610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F785B-8683-444B-B48C-3520B84FBB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A0E59C-8565-4F8D-BE3F-C35EBEF3F8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AABA75-8936-4214-95C7-D61CD99906F5}"/>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5" name="Footer Placeholder 4">
            <a:extLst>
              <a:ext uri="{FF2B5EF4-FFF2-40B4-BE49-F238E27FC236}">
                <a16:creationId xmlns:a16="http://schemas.microsoft.com/office/drawing/2014/main" id="{975592FF-0D50-4169-9908-D4EE772308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39A0B-96EC-40C8-928E-62C020214A75}"/>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620671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380E99E-EAB3-441E-802E-A65016F184D1}"/>
              </a:ext>
            </a:extLst>
          </p:cNvPr>
          <p:cNvSpPr txBox="1">
            <a:spLocks noGrp="1"/>
          </p:cNvSpPr>
          <p:nvPr>
            <p:ph idx="4294967295"/>
          </p:nvPr>
        </p:nvSpPr>
        <p:spPr>
          <a:xfrm>
            <a:off x="451202" y="1825627"/>
            <a:ext cx="11289596"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Content Placeholder 4">
            <a:extLst>
              <a:ext uri="{FF2B5EF4-FFF2-40B4-BE49-F238E27FC236}">
                <a16:creationId xmlns:a16="http://schemas.microsoft.com/office/drawing/2014/main" id="{75B20518-8021-4F36-BD2D-AD4BFC95018A}"/>
              </a:ext>
            </a:extLst>
          </p:cNvPr>
          <p:cNvPicPr>
            <a:picLocks noChangeAspect="1"/>
          </p:cNvPicPr>
          <p:nvPr/>
        </p:nvPicPr>
        <p:blipFill>
          <a:blip r:embed="rId2"/>
          <a:srcRect t="94676"/>
          <a:stretch>
            <a:fillRect/>
          </a:stretch>
        </p:blipFill>
        <p:spPr>
          <a:xfrm>
            <a:off x="0" y="6492871"/>
            <a:ext cx="12192000" cy="365129"/>
          </a:xfrm>
          <a:prstGeom prst="rect">
            <a:avLst/>
          </a:prstGeom>
          <a:noFill/>
          <a:ln cap="flat">
            <a:noFill/>
          </a:ln>
        </p:spPr>
      </p:pic>
    </p:spTree>
    <p:extLst>
      <p:ext uri="{BB962C8B-B14F-4D97-AF65-F5344CB8AC3E}">
        <p14:creationId xmlns:p14="http://schemas.microsoft.com/office/powerpoint/2010/main" val="309756866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ationFron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26F30FD-BC7D-85C8-637C-0497F2F6E94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5A2DDD-2812-9742-BE95-02C91D568D44}"/>
              </a:ext>
            </a:extLst>
          </p:cNvPr>
          <p:cNvSpPr>
            <a:spLocks noGrp="1"/>
          </p:cNvSpPr>
          <p:nvPr>
            <p:ph type="title"/>
          </p:nvPr>
        </p:nvSpPr>
        <p:spPr>
          <a:xfrm>
            <a:off x="510300" y="2433610"/>
            <a:ext cx="11171400" cy="1366582"/>
          </a:xfrm>
        </p:spPr>
        <p:txBody>
          <a:bodyPr>
            <a:normAutofit/>
          </a:bodyPr>
          <a:lstStyle>
            <a:lvl1pPr algn="ctr">
              <a:defRPr sz="3200" b="1" i="0" baseline="0">
                <a:latin typeface="Lucida Sans" panose="020B0602030504020204" pitchFamily="34" charset="77"/>
              </a:defRPr>
            </a:lvl1pPr>
          </a:lstStyle>
          <a:p>
            <a:r>
              <a:rPr lang="en-US"/>
              <a:t>Click to edit Master title style</a:t>
            </a:r>
            <a:endParaRPr lang="en-US" dirty="0"/>
          </a:p>
        </p:txBody>
      </p:sp>
    </p:spTree>
    <p:extLst>
      <p:ext uri="{BB962C8B-B14F-4D97-AF65-F5344CB8AC3E}">
        <p14:creationId xmlns:p14="http://schemas.microsoft.com/office/powerpoint/2010/main" val="307441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77FE0-6774-43D0-AAB0-579E78B5DF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E7D4E2-02DD-454B-8295-41CA43A9DB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E1487-3403-4230-B651-81D283CB04D2}"/>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5" name="Footer Placeholder 4">
            <a:extLst>
              <a:ext uri="{FF2B5EF4-FFF2-40B4-BE49-F238E27FC236}">
                <a16:creationId xmlns:a16="http://schemas.microsoft.com/office/drawing/2014/main" id="{D6175612-BD3A-47A9-B6A8-DDF98C7BA0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F93C2A-777C-4771-9F97-DBB1E46130C6}"/>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222807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E169-2ACD-4384-B90C-F264BB1854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812A51-56FD-4110-9048-5553805B13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4E37E6-D903-4AD6-985A-004E050A4C18}"/>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5" name="Footer Placeholder 4">
            <a:extLst>
              <a:ext uri="{FF2B5EF4-FFF2-40B4-BE49-F238E27FC236}">
                <a16:creationId xmlns:a16="http://schemas.microsoft.com/office/drawing/2014/main" id="{4BDA12BC-468F-43FF-BB42-B5D7EA12E0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2C0784-E9FD-45D0-B4AA-2AF53046ACF1}"/>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271616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5DC-DDBD-4FC3-9F36-DF87C043C4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CFD4C2-1028-42FC-BC27-FF35F0416B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2FE158-7F38-4D75-AE68-E7B7FB477E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F54D68-475D-4DF1-85F7-15BDF423031A}"/>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6" name="Footer Placeholder 5">
            <a:extLst>
              <a:ext uri="{FF2B5EF4-FFF2-40B4-BE49-F238E27FC236}">
                <a16:creationId xmlns:a16="http://schemas.microsoft.com/office/drawing/2014/main" id="{77BB5F6B-86AF-400D-882C-CFFFF84ABA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E1DBE4-B970-487F-8A83-F9F9C90C7E0C}"/>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325157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0B77-417A-4548-93A8-C912F4E316D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D9EF15-E972-4EDC-8FF9-B005F448F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59AFCE-6258-4698-AE6F-FA6DB29848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7D556D-F682-4312-96EA-F3A54D7E1A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DBB4CF-3DD0-48E0-A321-B6CE0EF319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175E40-6358-4F54-9C8F-4B5EF64F59F4}"/>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8" name="Footer Placeholder 7">
            <a:extLst>
              <a:ext uri="{FF2B5EF4-FFF2-40B4-BE49-F238E27FC236}">
                <a16:creationId xmlns:a16="http://schemas.microsoft.com/office/drawing/2014/main" id="{8B166BCE-269E-4BF4-954D-80A443592E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B38172-1270-4CEA-866F-F8EB6CED38FB}"/>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344949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37B0-8331-47B9-82C0-0101CA66C8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B4BB5-FE73-4177-9D8F-ECA2E35E30EF}"/>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4" name="Footer Placeholder 3">
            <a:extLst>
              <a:ext uri="{FF2B5EF4-FFF2-40B4-BE49-F238E27FC236}">
                <a16:creationId xmlns:a16="http://schemas.microsoft.com/office/drawing/2014/main" id="{AAC1C033-F48E-4F88-8223-E73CC5430E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D3BAB4-E8F0-4B1C-BA52-6AF4970E4AE1}"/>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146121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35083-061A-4A17-8425-2C6849AB0DF1}"/>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3" name="Footer Placeholder 2">
            <a:extLst>
              <a:ext uri="{FF2B5EF4-FFF2-40B4-BE49-F238E27FC236}">
                <a16:creationId xmlns:a16="http://schemas.microsoft.com/office/drawing/2014/main" id="{A537F195-9885-45AF-9C82-EDC998B945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44472B-3779-4A26-89DB-FDD56DC50B8E}"/>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30005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68924-18ED-491E-9B73-00EF57E45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B07577-78AC-437B-B554-01342EBD23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30E3A4-C84F-484D-A799-A81935E38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26E12-545E-417F-A517-912EC6E421A8}"/>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6" name="Footer Placeholder 5">
            <a:extLst>
              <a:ext uri="{FF2B5EF4-FFF2-40B4-BE49-F238E27FC236}">
                <a16:creationId xmlns:a16="http://schemas.microsoft.com/office/drawing/2014/main" id="{10ED15A8-43C8-4CB7-8067-F2F476FC5F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293D20-C04F-4633-9EE0-01BE2D78A8AE}"/>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4015293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B548-0B9A-4D88-AA31-FE63BAB81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2C5BBD-7559-464B-A35F-E350AC762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6E92D7-4145-4EEE-B996-4FE73F815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17678-20B6-4FB9-91F1-3618254FBA25}"/>
              </a:ext>
            </a:extLst>
          </p:cNvPr>
          <p:cNvSpPr>
            <a:spLocks noGrp="1"/>
          </p:cNvSpPr>
          <p:nvPr>
            <p:ph type="dt" sz="half" idx="10"/>
          </p:nvPr>
        </p:nvSpPr>
        <p:spPr/>
        <p:txBody>
          <a:bodyPr/>
          <a:lstStyle/>
          <a:p>
            <a:fld id="{EFDB018B-828D-439C-8E60-2F14CB122BE1}" type="datetimeFigureOut">
              <a:rPr lang="en-GB" smtClean="0"/>
              <a:t>27/03/2026</a:t>
            </a:fld>
            <a:endParaRPr lang="en-GB"/>
          </a:p>
        </p:txBody>
      </p:sp>
      <p:sp>
        <p:nvSpPr>
          <p:cNvPr id="6" name="Footer Placeholder 5">
            <a:extLst>
              <a:ext uri="{FF2B5EF4-FFF2-40B4-BE49-F238E27FC236}">
                <a16:creationId xmlns:a16="http://schemas.microsoft.com/office/drawing/2014/main" id="{1986D895-8C8A-4691-B17B-609EB2F758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62AB56-3BBC-4412-BB64-F1A382223BBE}"/>
              </a:ext>
            </a:extLst>
          </p:cNvPr>
          <p:cNvSpPr>
            <a:spLocks noGrp="1"/>
          </p:cNvSpPr>
          <p:nvPr>
            <p:ph type="sldNum" sz="quarter" idx="12"/>
          </p:nvPr>
        </p:nvSpPr>
        <p:spPr/>
        <p:txBody>
          <a:bodyPr/>
          <a:lstStyle/>
          <a:p>
            <a:fld id="{33C2CA6B-7817-4B9D-A6EC-1CB6948C826D}" type="slidenum">
              <a:rPr lang="en-GB" smtClean="0"/>
              <a:t>‹#›</a:t>
            </a:fld>
            <a:endParaRPr lang="en-GB"/>
          </a:p>
        </p:txBody>
      </p:sp>
    </p:spTree>
    <p:extLst>
      <p:ext uri="{BB962C8B-B14F-4D97-AF65-F5344CB8AC3E}">
        <p14:creationId xmlns:p14="http://schemas.microsoft.com/office/powerpoint/2010/main" val="314668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F9AB6-181B-4FA0-BBAB-95F2ABBD4A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99E846-1B09-4624-BC04-BBBB179BA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2BDC5C-53B0-437F-90B4-4FA2C0F7A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B018B-828D-439C-8E60-2F14CB122BE1}" type="datetimeFigureOut">
              <a:rPr lang="en-GB" smtClean="0"/>
              <a:t>27/03/2026</a:t>
            </a:fld>
            <a:endParaRPr lang="en-GB"/>
          </a:p>
        </p:txBody>
      </p:sp>
      <p:sp>
        <p:nvSpPr>
          <p:cNvPr id="5" name="Footer Placeholder 4">
            <a:extLst>
              <a:ext uri="{FF2B5EF4-FFF2-40B4-BE49-F238E27FC236}">
                <a16:creationId xmlns:a16="http://schemas.microsoft.com/office/drawing/2014/main" id="{CC65EC73-26E4-4903-9606-E9F2F4820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4D7F6A-F599-453E-9586-52B4EDCF21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2CA6B-7817-4B9D-A6EC-1CB6948C826D}" type="slidenum">
              <a:rPr lang="en-GB" smtClean="0"/>
              <a:t>‹#›</a:t>
            </a:fld>
            <a:endParaRPr lang="en-GB"/>
          </a:p>
        </p:txBody>
      </p:sp>
    </p:spTree>
    <p:extLst>
      <p:ext uri="{BB962C8B-B14F-4D97-AF65-F5344CB8AC3E}">
        <p14:creationId xmlns:p14="http://schemas.microsoft.com/office/powerpoint/2010/main" val="3248325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6.xml"/><Relationship Id="rId16" Type="http://schemas.openxmlformats.org/officeDocument/2006/relationships/diagramColors" Target="../diagrams/colors5.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hyperlink" Target="https://cannabis2030.org/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7BF7CC6-AA9A-F447-93B5-4F8BDBD51260}"/>
              </a:ext>
            </a:extLst>
          </p:cNvPr>
          <p:cNvSpPr>
            <a:spLocks noGrp="1"/>
          </p:cNvSpPr>
          <p:nvPr>
            <p:ph type="title"/>
          </p:nvPr>
        </p:nvSpPr>
        <p:spPr>
          <a:xfrm>
            <a:off x="1154544" y="2352675"/>
            <a:ext cx="10504055" cy="2771775"/>
          </a:xfrm>
        </p:spPr>
        <p:txBody>
          <a:bodyPr anchor="t" anchorCtr="0">
            <a:normAutofit fontScale="90000"/>
          </a:bodyPr>
          <a:lstStyle/>
          <a:p>
            <a:r>
              <a:rPr lang="en-US" sz="2400" dirty="0">
                <a:latin typeface="Arial" panose="020B0604020202020204" pitchFamily="34" charset="0"/>
                <a:cs typeface="Arial" panose="020B0604020202020204" pitchFamily="34" charset="0"/>
              </a:rPr>
              <a:t>Report of the Africa Regional Forum on Sustainable Development on its eleventh session and follow-up activities</a:t>
            </a:r>
            <a:br>
              <a:rPr lang="en-US" sz="2400" dirty="0">
                <a:latin typeface="Arial" panose="020B0604020202020204" pitchFamily="34" charset="0"/>
                <a:cs typeface="Arial" panose="020B0604020202020204" pitchFamily="34" charset="0"/>
              </a:rPr>
            </a:br>
            <a:r>
              <a:rPr lang="en-US" sz="2400" b="0" i="1" dirty="0">
                <a:latin typeface="Arial" panose="020B0604020202020204" pitchFamily="34" charset="0"/>
                <a:cs typeface="Arial" panose="020B0604020202020204" pitchFamily="34" charset="0"/>
              </a:rPr>
              <a:t>(Document Reference No. E/ECA/COE/44/9)</a:t>
            </a:r>
            <a:br>
              <a:rPr lang="en-US" sz="2400" b="0" i="1" dirty="0">
                <a:latin typeface="Arial" panose="020B0604020202020204" pitchFamily="34" charset="0"/>
                <a:cs typeface="Arial" panose="020B0604020202020204" pitchFamily="34" charset="0"/>
              </a:rPr>
            </a:br>
            <a:br>
              <a:rPr lang="en-US" sz="2400" b="0" i="1"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Nassim Oulmane</a:t>
            </a:r>
            <a:br>
              <a:rPr lang="en-US" sz="2200" dirty="0">
                <a:latin typeface="Arial" panose="020B0604020202020204" pitchFamily="34" charset="0"/>
                <a:cs typeface="Arial" panose="020B0604020202020204" pitchFamily="34" charset="0"/>
              </a:rPr>
            </a:br>
            <a:r>
              <a:rPr lang="en-US" sz="2200" b="0" dirty="0">
                <a:latin typeface="Arial" panose="020B0604020202020204" pitchFamily="34" charset="0"/>
                <a:cs typeface="Arial" panose="020B0604020202020204" pitchFamily="34" charset="0"/>
              </a:rPr>
              <a:t> </a:t>
            </a:r>
            <a:br>
              <a:rPr lang="en-US" sz="2200" b="0" dirty="0">
                <a:latin typeface="Arial" panose="020B0604020202020204" pitchFamily="34" charset="0"/>
                <a:cs typeface="Arial" panose="020B0604020202020204" pitchFamily="34" charset="0"/>
              </a:rPr>
            </a:br>
            <a:r>
              <a:rPr lang="en-US" sz="2200" b="0" dirty="0">
                <a:latin typeface="Arial" panose="020B0604020202020204" pitchFamily="34" charset="0"/>
                <a:cs typeface="Arial" panose="020B0604020202020204" pitchFamily="34" charset="0"/>
              </a:rPr>
              <a:t>Climate Change, Food Security and Natural Resource Division  (CFND)</a:t>
            </a:r>
            <a:br>
              <a:rPr lang="en-US" sz="2200" b="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29 March 2026</a:t>
            </a:r>
            <a:br>
              <a:rPr lang="en-US" sz="2400" dirty="0"/>
            </a:br>
            <a:endParaRPr lang="en-US" sz="2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6E273C5-254D-71C2-E1AC-F226C4F3C87B}"/>
              </a:ext>
            </a:extLst>
          </p:cNvPr>
          <p:cNvPicPr>
            <a:picLocks noChangeAspect="1"/>
          </p:cNvPicPr>
          <p:nvPr/>
        </p:nvPicPr>
        <p:blipFill>
          <a:blip r:embed="rId3"/>
          <a:stretch>
            <a:fillRect/>
          </a:stretch>
        </p:blipFill>
        <p:spPr>
          <a:xfrm>
            <a:off x="9658349" y="0"/>
            <a:ext cx="2533651" cy="1604962"/>
          </a:xfrm>
          <a:prstGeom prst="rect">
            <a:avLst/>
          </a:prstGeom>
        </p:spPr>
      </p:pic>
    </p:spTree>
    <p:extLst>
      <p:ext uri="{BB962C8B-B14F-4D97-AF65-F5344CB8AC3E}">
        <p14:creationId xmlns:p14="http://schemas.microsoft.com/office/powerpoint/2010/main" val="4194136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26B7011D-FBB9-2770-7B15-BF836C5F1A0B}"/>
              </a:ext>
            </a:extLst>
          </p:cNvPr>
          <p:cNvGraphicFramePr>
            <a:graphicFrameLocks noGrp="1"/>
          </p:cNvGraphicFramePr>
          <p:nvPr>
            <p:ph sz="half" idx="1"/>
            <p:extLst>
              <p:ext uri="{D42A27DB-BD31-4B8C-83A1-F6EECF244321}">
                <p14:modId xmlns:p14="http://schemas.microsoft.com/office/powerpoint/2010/main" val="3382973477"/>
              </p:ext>
            </p:extLst>
          </p:nvPr>
        </p:nvGraphicFramePr>
        <p:xfrm>
          <a:off x="517239" y="2270065"/>
          <a:ext cx="6012871" cy="4603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Content Placeholder 15">
            <a:extLst>
              <a:ext uri="{FF2B5EF4-FFF2-40B4-BE49-F238E27FC236}">
                <a16:creationId xmlns:a16="http://schemas.microsoft.com/office/drawing/2014/main" id="{B35FC055-19E1-42DE-8E86-BD26DB50DEBE}"/>
              </a:ext>
            </a:extLst>
          </p:cNvPr>
          <p:cNvGraphicFramePr>
            <a:graphicFrameLocks noGrp="1"/>
          </p:cNvGraphicFramePr>
          <p:nvPr>
            <p:ph sz="half" idx="2"/>
            <p:extLst>
              <p:ext uri="{D42A27DB-BD31-4B8C-83A1-F6EECF244321}">
                <p14:modId xmlns:p14="http://schemas.microsoft.com/office/powerpoint/2010/main" val="2704064707"/>
              </p:ext>
            </p:extLst>
          </p:nvPr>
        </p:nvGraphicFramePr>
        <p:xfrm>
          <a:off x="6733309" y="1514764"/>
          <a:ext cx="5458691" cy="52000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 name="Diagram 1">
            <a:extLst>
              <a:ext uri="{FF2B5EF4-FFF2-40B4-BE49-F238E27FC236}">
                <a16:creationId xmlns:a16="http://schemas.microsoft.com/office/drawing/2014/main" id="{8512944B-567A-CB8B-91F1-ED3A6BA154A8}"/>
              </a:ext>
            </a:extLst>
          </p:cNvPr>
          <p:cNvGraphicFramePr/>
          <p:nvPr>
            <p:extLst>
              <p:ext uri="{D42A27DB-BD31-4B8C-83A1-F6EECF244321}">
                <p14:modId xmlns:p14="http://schemas.microsoft.com/office/powerpoint/2010/main" val="1572376380"/>
              </p:ext>
            </p:extLst>
          </p:nvPr>
        </p:nvGraphicFramePr>
        <p:xfrm>
          <a:off x="-212436" y="1306629"/>
          <a:ext cx="6123710" cy="9634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Rounded Rectangle 1">
            <a:extLst>
              <a:ext uri="{FF2B5EF4-FFF2-40B4-BE49-F238E27FC236}">
                <a16:creationId xmlns:a16="http://schemas.microsoft.com/office/drawing/2014/main" id="{8A502FCD-ABF3-7D09-C368-B96C14EB29D2}"/>
              </a:ext>
            </a:extLst>
          </p:cNvPr>
          <p:cNvSpPr>
            <a:spLocks noGrp="1"/>
          </p:cNvSpPr>
          <p:nvPr>
            <p:ph type="title"/>
          </p:nvPr>
        </p:nvSpPr>
        <p:spPr>
          <a:xfrm>
            <a:off x="0" y="-17102"/>
            <a:ext cx="12192000" cy="107206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latin typeface="Arial" panose="020B0604020202020204" pitchFamily="34" charset="0"/>
                <a:cs typeface="Arial" panose="020B0604020202020204" pitchFamily="34" charset="0"/>
              </a:rPr>
              <a:t>4. </a:t>
            </a:r>
            <a:r>
              <a:rPr lang="en-US" sz="2400" b="1" dirty="0">
                <a:latin typeface="Arial" panose="020B0604020202020204" pitchFamily="34" charset="0"/>
                <a:cs typeface="Arial" panose="020B0604020202020204" pitchFamily="34" charset="0"/>
              </a:rPr>
              <a:t>Driving Follow-up and Global Impact</a:t>
            </a: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CA9BDE9-1C5A-E982-F526-1AC0ADC2D385}"/>
              </a:ext>
            </a:extLst>
          </p:cNvPr>
          <p:cNvSpPr txBox="1"/>
          <p:nvPr/>
        </p:nvSpPr>
        <p:spPr>
          <a:xfrm>
            <a:off x="8054108" y="1614284"/>
            <a:ext cx="3842328" cy="655781"/>
          </a:xfrm>
          <a:prstGeom prst="rect">
            <a:avLst/>
          </a:prstGeom>
          <a:solidFill>
            <a:srgbClr val="006666"/>
          </a:solidFill>
          <a:ln>
            <a:noFill/>
          </a:ln>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GB" b="1" dirty="0">
                <a:solidFill>
                  <a:schemeClr val="bg1"/>
                </a:solidFill>
                <a:latin typeface="Arial" panose="020B0604020202020204" pitchFamily="34" charset="0"/>
                <a:cs typeface="Arial" panose="020B0604020202020204" pitchFamily="34" charset="0"/>
              </a:rPr>
              <a:t>4</a:t>
            </a:r>
            <a:r>
              <a:rPr lang="en-GB" b="1" baseline="30000" dirty="0">
                <a:solidFill>
                  <a:schemeClr val="bg1"/>
                </a:solidFill>
                <a:latin typeface="Arial" panose="020B0604020202020204" pitchFamily="34" charset="0"/>
                <a:cs typeface="Arial" panose="020B0604020202020204" pitchFamily="34" charset="0"/>
              </a:rPr>
              <a:t>th</a:t>
            </a:r>
            <a:r>
              <a:rPr lang="en-GB" b="1" dirty="0">
                <a:solidFill>
                  <a:schemeClr val="bg1"/>
                </a:solidFill>
                <a:latin typeface="Arial" panose="020B0604020202020204" pitchFamily="34" charset="0"/>
                <a:cs typeface="Arial" panose="020B0604020202020204" pitchFamily="34" charset="0"/>
              </a:rPr>
              <a:t> International Conference on Financing for Development</a:t>
            </a:r>
          </a:p>
        </p:txBody>
      </p:sp>
      <p:sp>
        <p:nvSpPr>
          <p:cNvPr id="4" name="TextBox 3">
            <a:extLst>
              <a:ext uri="{FF2B5EF4-FFF2-40B4-BE49-F238E27FC236}">
                <a16:creationId xmlns:a16="http://schemas.microsoft.com/office/drawing/2014/main" id="{B342E9C5-22B7-90B0-474F-CE2E30C68866}"/>
              </a:ext>
            </a:extLst>
          </p:cNvPr>
          <p:cNvSpPr txBox="1"/>
          <p:nvPr/>
        </p:nvSpPr>
        <p:spPr>
          <a:xfrm>
            <a:off x="8086436" y="2277221"/>
            <a:ext cx="3777672" cy="1569660"/>
          </a:xfrm>
          <a:prstGeom prst="rect">
            <a:avLst/>
          </a:prstGeom>
          <a:no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accent1"/>
          </a:fontRef>
        </p:style>
        <p:txBody>
          <a:bodyPr wrap="square" rtlCol="0">
            <a:spAutoFit/>
          </a:bodyPr>
          <a:lstStyle/>
          <a:p>
            <a:pPr marL="285750" lvl="0" indent="-285750">
              <a:buFont typeface="Wingdings" panose="05000000000000000000" pitchFamily="2" charset="2"/>
              <a:buChar char="q"/>
            </a:pPr>
            <a:r>
              <a:rPr lang="en-US" sz="1600" b="1" dirty="0" err="1">
                <a:solidFill>
                  <a:schemeClr val="bg1"/>
                </a:solidFill>
                <a:latin typeface="Arial" panose="020B0604020202020204" pitchFamily="34" charset="0"/>
                <a:cs typeface="Arial" panose="020B0604020202020204" pitchFamily="34" charset="0"/>
              </a:rPr>
              <a:t>Comitment</a:t>
            </a:r>
            <a:r>
              <a:rPr lang="en-US" sz="1600" b="1" dirty="0">
                <a:solidFill>
                  <a:schemeClr val="bg1"/>
                </a:solidFill>
                <a:latin typeface="Arial" panose="020B0604020202020204" pitchFamily="34" charset="0"/>
                <a:cs typeface="Arial" panose="020B0604020202020204" pitchFamily="34" charset="0"/>
              </a:rPr>
              <a:t> to Reforming Global Financial Architecture</a:t>
            </a:r>
          </a:p>
          <a:p>
            <a:pPr marL="285750" lvl="0" indent="-285750">
              <a:buFont typeface="Wingdings" panose="05000000000000000000" pitchFamily="2" charset="2"/>
              <a:buChar char="q"/>
            </a:pPr>
            <a:r>
              <a:rPr lang="en-US" sz="1600" b="1" dirty="0">
                <a:solidFill>
                  <a:schemeClr val="bg1"/>
                </a:solidFill>
                <a:latin typeface="Arial" panose="020B0604020202020204" pitchFamily="34" charset="0"/>
                <a:cs typeface="Arial" panose="020B0604020202020204" pitchFamily="34" charset="0"/>
              </a:rPr>
              <a:t>Scaling Up Innovative and Inclusive Financing Mechanisms</a:t>
            </a:r>
          </a:p>
          <a:p>
            <a:pPr marL="342900" lvl="0" indent="-342900">
              <a:buFont typeface="Wingdings" panose="05000000000000000000" pitchFamily="2" charset="2"/>
              <a:buChar char="q"/>
            </a:pPr>
            <a:r>
              <a:rPr lang="en-US" sz="1600" b="1" dirty="0">
                <a:solidFill>
                  <a:schemeClr val="bg1"/>
                </a:solidFill>
                <a:latin typeface="Arial" panose="020B0604020202020204" pitchFamily="34" charset="0"/>
                <a:cs typeface="Arial" panose="020B0604020202020204" pitchFamily="34" charset="0"/>
              </a:rPr>
              <a:t>Strengthened Partnerships and Capacity Building</a:t>
            </a:r>
          </a:p>
        </p:txBody>
      </p:sp>
      <p:sp>
        <p:nvSpPr>
          <p:cNvPr id="5" name="TextBox 4">
            <a:extLst>
              <a:ext uri="{FF2B5EF4-FFF2-40B4-BE49-F238E27FC236}">
                <a16:creationId xmlns:a16="http://schemas.microsoft.com/office/drawing/2014/main" id="{B68FA9A9-CE79-59A2-F8E5-19A64CADFEF6}"/>
              </a:ext>
            </a:extLst>
          </p:cNvPr>
          <p:cNvSpPr txBox="1"/>
          <p:nvPr/>
        </p:nvSpPr>
        <p:spPr>
          <a:xfrm>
            <a:off x="8151092" y="4306680"/>
            <a:ext cx="3713016" cy="707886"/>
          </a:xfrm>
          <a:prstGeom prst="rect">
            <a:avLst/>
          </a:prstGeom>
          <a:solidFill>
            <a:srgbClr val="B435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lvl="0" algn="ctr"/>
            <a:r>
              <a:rPr lang="en-US" sz="2000" b="1" dirty="0">
                <a:solidFill>
                  <a:schemeClr val="bg1"/>
                </a:solidFill>
              </a:rPr>
              <a:t>2</a:t>
            </a:r>
            <a:r>
              <a:rPr lang="en-US" sz="1800" b="1" baseline="30000" dirty="0">
                <a:solidFill>
                  <a:schemeClr val="bg1"/>
                </a:solidFill>
              </a:rPr>
              <a:t>nd</a:t>
            </a:r>
            <a:r>
              <a:rPr lang="en-US" sz="2000" b="1" dirty="0">
                <a:solidFill>
                  <a:schemeClr val="bg1"/>
                </a:solidFill>
              </a:rPr>
              <a:t> </a:t>
            </a:r>
            <a:r>
              <a:rPr lang="en-GB" sz="2000" b="1" dirty="0">
                <a:solidFill>
                  <a:schemeClr val="bg1"/>
                </a:solidFill>
              </a:rPr>
              <a:t>World Summit for Social Development</a:t>
            </a:r>
          </a:p>
        </p:txBody>
      </p:sp>
      <p:sp>
        <p:nvSpPr>
          <p:cNvPr id="6" name="TextBox 5">
            <a:extLst>
              <a:ext uri="{FF2B5EF4-FFF2-40B4-BE49-F238E27FC236}">
                <a16:creationId xmlns:a16="http://schemas.microsoft.com/office/drawing/2014/main" id="{622EB097-D709-B49B-2690-A058100AC248}"/>
              </a:ext>
            </a:extLst>
          </p:cNvPr>
          <p:cNvSpPr txBox="1"/>
          <p:nvPr/>
        </p:nvSpPr>
        <p:spPr>
          <a:xfrm>
            <a:off x="8229600" y="5061981"/>
            <a:ext cx="3634508" cy="1323439"/>
          </a:xfrm>
          <a:prstGeom prst="rect">
            <a:avLst/>
          </a:prstGeom>
          <a:solidFill>
            <a:srgbClr val="B435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285750" lvl="0" indent="-285750">
              <a:buFont typeface="Wingdings" panose="05000000000000000000" pitchFamily="2" charset="2"/>
              <a:buChar char="q"/>
            </a:pPr>
            <a:r>
              <a:rPr lang="en-US" sz="1600" b="1" dirty="0">
                <a:solidFill>
                  <a:schemeClr val="bg1"/>
                </a:solidFill>
              </a:rPr>
              <a:t>Integration of African Priorities into the Global Social Development Agenda</a:t>
            </a:r>
          </a:p>
          <a:p>
            <a:pPr marL="285750" lvl="0" indent="-285750">
              <a:buFont typeface="Wingdings" panose="05000000000000000000" pitchFamily="2" charset="2"/>
              <a:buChar char="q"/>
            </a:pPr>
            <a:r>
              <a:rPr lang="en-US" sz="1600" b="1" dirty="0">
                <a:solidFill>
                  <a:schemeClr val="bg1"/>
                </a:solidFill>
              </a:rPr>
              <a:t>Mandate for Regional Commissions to Lead Follow‑Up Processes</a:t>
            </a:r>
          </a:p>
        </p:txBody>
      </p:sp>
    </p:spTree>
    <p:extLst>
      <p:ext uri="{BB962C8B-B14F-4D97-AF65-F5344CB8AC3E}">
        <p14:creationId xmlns:p14="http://schemas.microsoft.com/office/powerpoint/2010/main" val="404252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3B11F729-70D9-2612-C60F-E88874F30EAA}"/>
              </a:ext>
            </a:extLst>
          </p:cNvPr>
          <p:cNvSpPr/>
          <p:nvPr/>
        </p:nvSpPr>
        <p:spPr>
          <a:xfrm>
            <a:off x="0" y="2641311"/>
            <a:ext cx="12192000" cy="7876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5. Plan for ARFSD-12</a:t>
            </a:r>
          </a:p>
        </p:txBody>
      </p:sp>
    </p:spTree>
    <p:extLst>
      <p:ext uri="{BB962C8B-B14F-4D97-AF65-F5344CB8AC3E}">
        <p14:creationId xmlns:p14="http://schemas.microsoft.com/office/powerpoint/2010/main" val="33750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5CF96-9395-8E5E-C9F4-B7FB9DF949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410932-8775-77F4-36F3-3719BF3A00E7}"/>
              </a:ext>
            </a:extLst>
          </p:cNvPr>
          <p:cNvSpPr>
            <a:spLocks noGrp="1"/>
          </p:cNvSpPr>
          <p:nvPr>
            <p:ph type="sldNum" sz="quarter" idx="12"/>
          </p:nvPr>
        </p:nvSpPr>
        <p:spPr>
          <a:xfrm>
            <a:off x="10485782" y="6477000"/>
            <a:ext cx="1255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6A4D788-7454-A849-95EF-E0A31EF5E4C8}" type="slidenum">
              <a:rPr lang="en-US" smtClean="0"/>
              <a:pPr/>
              <a:t>12</a:t>
            </a:fld>
            <a:endParaRPr lang="en-US" dirty="0"/>
          </a:p>
        </p:txBody>
      </p:sp>
      <p:sp>
        <p:nvSpPr>
          <p:cNvPr id="4" name="TextBox 3">
            <a:extLst>
              <a:ext uri="{FF2B5EF4-FFF2-40B4-BE49-F238E27FC236}">
                <a16:creationId xmlns:a16="http://schemas.microsoft.com/office/drawing/2014/main" id="{4EDF59E9-C430-F306-1F72-10D3E205889C}"/>
              </a:ext>
            </a:extLst>
          </p:cNvPr>
          <p:cNvSpPr txBox="1"/>
          <p:nvPr/>
        </p:nvSpPr>
        <p:spPr>
          <a:xfrm>
            <a:off x="1208868" y="2107769"/>
            <a:ext cx="45719" cy="369332"/>
          </a:xfrm>
          <a:prstGeom prst="rect">
            <a:avLst/>
          </a:prstGeom>
          <a:noFill/>
        </p:spPr>
        <p:txBody>
          <a:bodyPr wrap="square" rtlCol="0">
            <a:spAutoFit/>
          </a:bodyPr>
          <a:lstStyle/>
          <a:p>
            <a:endParaRPr lang="en-GB" dirty="0"/>
          </a:p>
        </p:txBody>
      </p:sp>
      <p:sp>
        <p:nvSpPr>
          <p:cNvPr id="9" name="Rectangle 1">
            <a:extLst>
              <a:ext uri="{FF2B5EF4-FFF2-40B4-BE49-F238E27FC236}">
                <a16:creationId xmlns:a16="http://schemas.microsoft.com/office/drawing/2014/main" id="{7FB7588A-A552-03A7-A8F3-C548EF6B825F}"/>
              </a:ext>
            </a:extLst>
          </p:cNvPr>
          <p:cNvSpPr>
            <a:spLocks/>
          </p:cNvSpPr>
          <p:nvPr/>
        </p:nvSpPr>
        <p:spPr bwMode="auto">
          <a:xfrm>
            <a:off x="346038" y="1441593"/>
            <a:ext cx="11550398" cy="54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marL="185738" indent="-14605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39688" indent="0">
              <a:spcBef>
                <a:spcPts val="900"/>
              </a:spcBef>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SDG Focus:</a:t>
            </a:r>
            <a:r>
              <a:rPr lang="en-GB" altLang="en-US" sz="2000" dirty="0">
                <a:latin typeface="Arial" panose="020B0604020202020204" pitchFamily="34" charset="0"/>
                <a:cs typeface="Arial" panose="020B0604020202020204" pitchFamily="34" charset="0"/>
                <a:sym typeface="Lato" pitchFamily="34" charset="0"/>
              </a:rPr>
              <a:t> </a:t>
            </a:r>
            <a:r>
              <a:rPr lang="en-GB" altLang="en-US" sz="2000" b="1" dirty="0">
                <a:latin typeface="Arial" panose="020B0604020202020204" pitchFamily="34" charset="0"/>
                <a:cs typeface="Arial" panose="020B0604020202020204" pitchFamily="34" charset="0"/>
                <a:sym typeface="Lato" pitchFamily="34" charset="0"/>
              </a:rPr>
              <a:t>SDG </a:t>
            </a:r>
            <a:r>
              <a:rPr lang="en-GB" sz="2000" b="1" dirty="0"/>
              <a:t>6, 7, 9, 11, &amp; 17</a:t>
            </a:r>
          </a:p>
          <a:p>
            <a:pPr marL="39688" indent="0">
              <a:spcBef>
                <a:spcPts val="900"/>
              </a:spcBef>
            </a:pPr>
            <a:r>
              <a:rPr lang="en-GB" sz="2000" b="1" dirty="0">
                <a:latin typeface="Arial" panose="020B0604020202020204" pitchFamily="34" charset="0"/>
                <a:cs typeface="Arial" panose="020B0604020202020204" pitchFamily="34" charset="0"/>
              </a:rPr>
              <a:t>Objectives: </a:t>
            </a:r>
          </a:p>
          <a:p>
            <a:pPr marL="882650" lvl="1">
              <a:buFont typeface="Arial" panose="020B0604020202020204" pitchFamily="34" charset="0"/>
              <a:buChar char="•"/>
            </a:pPr>
            <a:r>
              <a:rPr lang="en-US" sz="2000" dirty="0">
                <a:latin typeface="Arial" panose="020B0604020202020204" pitchFamily="34" charset="0"/>
                <a:cs typeface="Arial" panose="020B0604020202020204" pitchFamily="34" charset="0"/>
              </a:rPr>
              <a:t>Review progress, challenges, and opportunities in accelerating the 2030 Agenda &amp; Agenda 2063. </a:t>
            </a:r>
          </a:p>
          <a:p>
            <a:pPr marL="882650" lvl="1">
              <a:buFont typeface="Arial" panose="020B0604020202020204" pitchFamily="34" charset="0"/>
              <a:buChar char="•"/>
            </a:pPr>
            <a:r>
              <a:rPr lang="en-US" sz="2000" dirty="0">
                <a:latin typeface="Arial" panose="020B0604020202020204" pitchFamily="34" charset="0"/>
                <a:cs typeface="Arial" panose="020B0604020202020204" pitchFamily="34" charset="0"/>
              </a:rPr>
              <a:t>Strengthening learning and scale up transformative, coordinated policy actions. </a:t>
            </a:r>
          </a:p>
          <a:p>
            <a:pPr marL="882650" lvl="1">
              <a:buFont typeface="Arial" panose="020B0604020202020204" pitchFamily="34" charset="0"/>
              <a:buChar char="•"/>
            </a:pPr>
            <a:r>
              <a:rPr lang="en-US" sz="2000" dirty="0">
                <a:latin typeface="Arial" panose="020B0604020202020204" pitchFamily="34" charset="0"/>
                <a:cs typeface="Arial" panose="020B0604020202020204" pitchFamily="34" charset="0"/>
              </a:rPr>
              <a:t>Prepare Africa’s regional input for the 2026 High‑Level Political Forum. </a:t>
            </a:r>
          </a:p>
          <a:p>
            <a:pPr marL="882650" lvl="1">
              <a:buFont typeface="Arial" panose="020B0604020202020204" pitchFamily="34" charset="0"/>
              <a:buChar char="•"/>
            </a:pPr>
            <a:r>
              <a:rPr lang="en-US" sz="2000" dirty="0">
                <a:latin typeface="Arial" panose="020B0604020202020204" pitchFamily="34" charset="0"/>
                <a:cs typeface="Arial" panose="020B0604020202020204" pitchFamily="34" charset="0"/>
              </a:rPr>
              <a:t>Serve as the regional preparatory process for the 2026 UN Water Conference (SDG 6). </a:t>
            </a:r>
          </a:p>
          <a:p>
            <a:pPr marL="882650" lvl="1">
              <a:buFont typeface="Arial" panose="020B0604020202020204" pitchFamily="34" charset="0"/>
              <a:buChar char="•"/>
            </a:pPr>
            <a:r>
              <a:rPr lang="en-US" sz="2000" dirty="0">
                <a:latin typeface="Arial" panose="020B0604020202020204" pitchFamily="34" charset="0"/>
                <a:cs typeface="Arial" panose="020B0604020202020204" pitchFamily="34" charset="0"/>
              </a:rPr>
              <a:t>Follow up on outcomes of FfD4, the World Summit for Social Development, and COP30. </a:t>
            </a:r>
          </a:p>
          <a:p>
            <a:pPr marL="882650" lvl="1">
              <a:buFont typeface="Arial" panose="020B0604020202020204" pitchFamily="34" charset="0"/>
              <a:buChar char="•"/>
            </a:pPr>
            <a:r>
              <a:rPr lang="en-US" sz="2000" dirty="0">
                <a:latin typeface="Arial" panose="020B0604020202020204" pitchFamily="34" charset="0"/>
                <a:cs typeface="Arial" panose="020B0604020202020204" pitchFamily="34" charset="0"/>
              </a:rPr>
              <a:t>Explore African priorities for the post‑2030 global development framework and how these priorities could shape </a:t>
            </a:r>
            <a:r>
              <a:rPr lang="en-US" sz="2000">
                <a:latin typeface="Arial" panose="020B0604020202020204" pitchFamily="34" charset="0"/>
                <a:cs typeface="Arial" panose="020B0604020202020204" pitchFamily="34" charset="0"/>
              </a:rPr>
              <a:t>this agenda.</a:t>
            </a:r>
            <a:endParaRPr lang="en-US" sz="2000" dirty="0">
              <a:latin typeface="Arial" panose="020B0604020202020204" pitchFamily="34" charset="0"/>
              <a:cs typeface="Arial" panose="020B0604020202020204" pitchFamily="34" charset="0"/>
            </a:endParaRPr>
          </a:p>
          <a:p>
            <a:pPr marL="882650" lvl="1">
              <a:buFont typeface="Arial" panose="020B0604020202020204" pitchFamily="34" charset="0"/>
              <a:buChar char="•"/>
            </a:pPr>
            <a:r>
              <a:rPr lang="en-US" sz="2000" dirty="0">
                <a:latin typeface="Arial" panose="020B0604020202020204" pitchFamily="34" charset="0"/>
                <a:cs typeface="Arial" panose="020B0604020202020204" pitchFamily="34" charset="0"/>
              </a:rPr>
              <a:t>Adopt session outcome documents: Summary &amp; Key Messages, and the Addis Ababa Declaration.</a:t>
            </a:r>
          </a:p>
          <a:p>
            <a:pPr marL="179388" indent="0"/>
            <a:r>
              <a:rPr lang="en-US" sz="2000" b="1" dirty="0">
                <a:latin typeface="Arial" panose="020B0604020202020204" pitchFamily="34" charset="0"/>
                <a:cs typeface="Arial" panose="020B0604020202020204" pitchFamily="34" charset="0"/>
              </a:rPr>
              <a:t>Format: </a:t>
            </a:r>
            <a:r>
              <a:rPr lang="en-US" sz="2000" u="sng" dirty="0">
                <a:latin typeface="Arial" panose="020B0604020202020204" pitchFamily="34" charset="0"/>
                <a:cs typeface="Arial" panose="020B0604020202020204" pitchFamily="34" charset="0"/>
              </a:rPr>
              <a:t>Opening Ceremony</a:t>
            </a: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High-Level Panel Dialogues</a:t>
            </a: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Plenary High-Level Round-Table Panels</a:t>
            </a: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Parallel Meetings</a:t>
            </a: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Pre-and Side-Events</a:t>
            </a:r>
            <a:r>
              <a:rPr lang="en-US" sz="2000" dirty="0">
                <a:latin typeface="Arial" panose="020B0604020202020204" pitchFamily="34" charset="0"/>
                <a:cs typeface="Arial" panose="020B0604020202020204" pitchFamily="34" charset="0"/>
              </a:rPr>
              <a:t>.</a:t>
            </a:r>
          </a:p>
          <a:p>
            <a:pPr marL="179388" indent="0"/>
            <a:endParaRPr lang="en-US" sz="2000" dirty="0">
              <a:latin typeface="Arial" panose="020B0604020202020204" pitchFamily="34" charset="0"/>
              <a:cs typeface="Arial" panose="020B0604020202020204" pitchFamily="34" charset="0"/>
            </a:endParaRPr>
          </a:p>
          <a:p>
            <a:pPr marL="179388" indent="0"/>
            <a:r>
              <a:rPr lang="en-US" sz="2000" b="1" dirty="0">
                <a:latin typeface="Arial" panose="020B0604020202020204" pitchFamily="34" charset="0"/>
                <a:cs typeface="Arial" panose="020B0604020202020204" pitchFamily="34" charset="0"/>
              </a:rPr>
              <a:t>Join us at ARFSD‑12 </a:t>
            </a:r>
            <a:r>
              <a:rPr lang="en-US" sz="2000" dirty="0">
                <a:latin typeface="Arial" panose="020B0604020202020204" pitchFamily="34" charset="0"/>
                <a:cs typeface="Arial" panose="020B0604020202020204" pitchFamily="34" charset="0"/>
              </a:rPr>
              <a:t>— Turning the Tide for the 2030 Agenda &amp; Agenda 2063!</a:t>
            </a:r>
            <a:endParaRPr lang="en-GB" sz="2000" dirty="0">
              <a:latin typeface="Arial" panose="020B0604020202020204" pitchFamily="34" charset="0"/>
              <a:cs typeface="Arial" panose="020B0604020202020204" pitchFamily="34" charset="0"/>
            </a:endParaRPr>
          </a:p>
          <a:p>
            <a:pPr>
              <a:spcBef>
                <a:spcPts val="900"/>
              </a:spcBef>
              <a:buFontTx/>
              <a:buChar char="•"/>
            </a:pPr>
            <a:endParaRPr lang="en-US" altLang="en-US" sz="2000" dirty="0">
              <a:latin typeface="Arial" panose="020B0604020202020204" pitchFamily="34" charset="0"/>
              <a:cs typeface="Arial" panose="020B0604020202020204" pitchFamily="34" charset="0"/>
              <a:sym typeface="Lato" pitchFamily="34" charset="0"/>
            </a:endParaRPr>
          </a:p>
        </p:txBody>
      </p:sp>
      <p:graphicFrame>
        <p:nvGraphicFramePr>
          <p:cNvPr id="13" name="Diagram 12">
            <a:extLst>
              <a:ext uri="{FF2B5EF4-FFF2-40B4-BE49-F238E27FC236}">
                <a16:creationId xmlns:a16="http://schemas.microsoft.com/office/drawing/2014/main" id="{5645C587-CADC-53A2-96A4-D2323368945F}"/>
              </a:ext>
            </a:extLst>
          </p:cNvPr>
          <p:cNvGraphicFramePr/>
          <p:nvPr>
            <p:extLst>
              <p:ext uri="{D42A27DB-BD31-4B8C-83A1-F6EECF244321}">
                <p14:modId xmlns:p14="http://schemas.microsoft.com/office/powerpoint/2010/main" val="2976131782"/>
              </p:ext>
            </p:extLst>
          </p:nvPr>
        </p:nvGraphicFramePr>
        <p:xfrm>
          <a:off x="0" y="15875"/>
          <a:ext cx="12192000" cy="1239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463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 calcmode="lin" valueType="num">
                                      <p:cBhvr additive="base">
                                        <p:cTn id="3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 calcmode="lin" valueType="num">
                                      <p:cBhvr additive="base">
                                        <p:cTn id="3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 calcmode="lin" valueType="num">
                                      <p:cBhvr additive="base">
                                        <p:cTn id="4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animEffect transition="in" filter="barn(inVertical)">
                                      <p:cBhvr>
                                        <p:cTn id="47" dur="500"/>
                                        <p:tgtEl>
                                          <p:spTgt spid="9">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xEl>
                                              <p:pRg st="11" end="11"/>
                                            </p:txEl>
                                          </p:spTgt>
                                        </p:tgtEl>
                                        <p:attrNameLst>
                                          <p:attrName>style.visibility</p:attrName>
                                        </p:attrNameLst>
                                      </p:cBhvr>
                                      <p:to>
                                        <p:strVal val="visible"/>
                                      </p:to>
                                    </p:set>
                                    <p:animEffect transition="in" filter="barn(inVertical)">
                                      <p:cBhvr>
                                        <p:cTn id="52"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346651A-3280-2243-8879-4C38C6D931C8}"/>
              </a:ext>
            </a:extLst>
          </p:cNvPr>
          <p:cNvPicPr>
            <a:picLocks noChangeAspect="1"/>
          </p:cNvPicPr>
          <p:nvPr/>
        </p:nvPicPr>
        <p:blipFill>
          <a:blip r:embed="rId2"/>
          <a:stretch>
            <a:fillRect/>
          </a:stretch>
        </p:blipFill>
        <p:spPr>
          <a:xfrm>
            <a:off x="4414838" y="2868613"/>
            <a:ext cx="3362325" cy="1120775"/>
          </a:xfrm>
          <a:prstGeom prst="rect">
            <a:avLst/>
          </a:prstGeom>
        </p:spPr>
      </p:pic>
    </p:spTree>
    <p:extLst>
      <p:ext uri="{BB962C8B-B14F-4D97-AF65-F5344CB8AC3E}">
        <p14:creationId xmlns:p14="http://schemas.microsoft.com/office/powerpoint/2010/main" val="208975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A48D87-59E8-8930-F5AC-FE7722F7D341}"/>
              </a:ext>
            </a:extLst>
          </p:cNvPr>
          <p:cNvSpPr>
            <a:spLocks noGrp="1"/>
          </p:cNvSpPr>
          <p:nvPr>
            <p:ph idx="4294967295"/>
          </p:nvPr>
        </p:nvSpPr>
        <p:spPr>
          <a:xfrm>
            <a:off x="238765" y="1160608"/>
            <a:ext cx="11289596" cy="4351336"/>
          </a:xfrm>
        </p:spPr>
        <p:txBody>
          <a:bodyPr>
            <a:normAutofit/>
          </a:bodyPr>
          <a:lstStyle/>
          <a:p>
            <a:pPr marL="514350" indent="-514350">
              <a:lnSpc>
                <a:spcPct val="150000"/>
              </a:lnSpc>
              <a:buFont typeface="+mj-lt"/>
              <a:buAutoNum type="arabicPeriod"/>
            </a:pPr>
            <a:r>
              <a:rPr lang="en-US" sz="2400" b="1" dirty="0">
                <a:latin typeface="Arial" panose="020B0604020202020204" pitchFamily="34" charset="0"/>
                <a:cs typeface="Arial" panose="020B0604020202020204" pitchFamily="34" charset="0"/>
              </a:rPr>
              <a:t>Introduction and Background: </a:t>
            </a:r>
          </a:p>
          <a:p>
            <a:pPr marL="514350" indent="-514350">
              <a:lnSpc>
                <a:spcPct val="150000"/>
              </a:lnSpc>
              <a:buFont typeface="+mj-lt"/>
              <a:buAutoNum type="arabicPeriod"/>
            </a:pPr>
            <a:r>
              <a:rPr lang="en-US" sz="2400" b="1" dirty="0">
                <a:latin typeface="Arial" panose="020B0604020202020204" pitchFamily="34" charset="0"/>
                <a:cs typeface="Arial" panose="020B0604020202020204" pitchFamily="34" charset="0"/>
              </a:rPr>
              <a:t>Overview: 11</a:t>
            </a:r>
            <a:r>
              <a:rPr lang="en-US" sz="2400" b="1" baseline="30000" dirty="0">
                <a:latin typeface="Arial" panose="020B0604020202020204" pitchFamily="34" charset="0"/>
                <a:cs typeface="Arial" panose="020B0604020202020204" pitchFamily="34" charset="0"/>
              </a:rPr>
              <a:t>th</a:t>
            </a:r>
            <a:r>
              <a:rPr lang="en-US" sz="2400" b="1" dirty="0">
                <a:latin typeface="Arial" panose="020B0604020202020204" pitchFamily="34" charset="0"/>
                <a:cs typeface="Arial" panose="020B0604020202020204" pitchFamily="34" charset="0"/>
              </a:rPr>
              <a:t>  Session of the Africa Regional Forum on Sustainable Development</a:t>
            </a:r>
            <a:endParaRPr lang="en-US" sz="2400" dirty="0">
              <a:latin typeface="Arial" panose="020B0604020202020204" pitchFamily="34" charset="0"/>
              <a:cs typeface="Arial" panose="020B0604020202020204" pitchFamily="34" charset="0"/>
            </a:endParaRPr>
          </a:p>
          <a:p>
            <a:pPr marL="514350" indent="-514350">
              <a:lnSpc>
                <a:spcPct val="150000"/>
              </a:lnSpc>
              <a:buFont typeface="+mj-lt"/>
              <a:buAutoNum type="arabicPeriod"/>
            </a:pPr>
            <a:r>
              <a:rPr lang="en-US" sz="2400" b="1" dirty="0">
                <a:latin typeface="Arial" panose="020B0604020202020204" pitchFamily="34" charset="0"/>
                <a:cs typeface="Arial" panose="020B0604020202020204" pitchFamily="34" charset="0"/>
              </a:rPr>
              <a:t>Outcomes and Main Results of the ARFSD-11</a:t>
            </a:r>
          </a:p>
          <a:p>
            <a:pPr marL="514350" indent="-514350">
              <a:lnSpc>
                <a:spcPct val="150000"/>
              </a:lnSpc>
              <a:buFont typeface="+mj-lt"/>
              <a:buAutoNum type="arabicPeriod"/>
            </a:pPr>
            <a:r>
              <a:rPr lang="en-GB" sz="2400" b="1" dirty="0">
                <a:latin typeface="Arial" panose="020B0604020202020204" pitchFamily="34" charset="0"/>
                <a:cs typeface="Arial" panose="020B0604020202020204" pitchFamily="34" charset="0"/>
              </a:rPr>
              <a:t>Follow-up to the eleventh session of the ARFSD-11</a:t>
            </a:r>
          </a:p>
          <a:p>
            <a:pPr marL="514350" indent="-514350">
              <a:lnSpc>
                <a:spcPct val="150000"/>
              </a:lnSpc>
              <a:buFont typeface="+mj-lt"/>
              <a:buAutoNum type="arabicPeriod"/>
            </a:pPr>
            <a:r>
              <a:rPr lang="en-GB" sz="2400" b="1" dirty="0">
                <a:latin typeface="Arial" panose="020B0604020202020204" pitchFamily="34" charset="0"/>
                <a:cs typeface="Arial" panose="020B0604020202020204" pitchFamily="34" charset="0"/>
              </a:rPr>
              <a:t>Plan for ARFSD-12</a:t>
            </a:r>
            <a:endParaRPr lang="en-US" sz="2400" dirty="0"/>
          </a:p>
        </p:txBody>
      </p:sp>
      <p:sp>
        <p:nvSpPr>
          <p:cNvPr id="3" name="Rounded Rectangle 1">
            <a:extLst>
              <a:ext uri="{FF2B5EF4-FFF2-40B4-BE49-F238E27FC236}">
                <a16:creationId xmlns:a16="http://schemas.microsoft.com/office/drawing/2014/main" id="{8005D7EB-14FD-1F5B-F4A1-C92EB1A3675B}"/>
              </a:ext>
            </a:extLst>
          </p:cNvPr>
          <p:cNvSpPr/>
          <p:nvPr/>
        </p:nvSpPr>
        <p:spPr>
          <a:xfrm>
            <a:off x="1" y="15875"/>
            <a:ext cx="12192000" cy="7876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Outline</a:t>
            </a:r>
          </a:p>
        </p:txBody>
      </p:sp>
    </p:spTree>
    <p:extLst>
      <p:ext uri="{BB962C8B-B14F-4D97-AF65-F5344CB8AC3E}">
        <p14:creationId xmlns:p14="http://schemas.microsoft.com/office/powerpoint/2010/main" val="1827387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BD55938F-C1C3-6125-98A9-65FFA332C7E0}"/>
              </a:ext>
            </a:extLst>
          </p:cNvPr>
          <p:cNvSpPr/>
          <p:nvPr/>
        </p:nvSpPr>
        <p:spPr>
          <a:xfrm>
            <a:off x="0" y="2641311"/>
            <a:ext cx="12192000" cy="7876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1. Introduction and Background </a:t>
            </a:r>
          </a:p>
        </p:txBody>
      </p:sp>
    </p:spTree>
    <p:extLst>
      <p:ext uri="{BB962C8B-B14F-4D97-AF65-F5344CB8AC3E}">
        <p14:creationId xmlns:p14="http://schemas.microsoft.com/office/powerpoint/2010/main" val="4156940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9">
            <a:extLst>
              <a:ext uri="{FF2B5EF4-FFF2-40B4-BE49-F238E27FC236}">
                <a16:creationId xmlns:a16="http://schemas.microsoft.com/office/drawing/2014/main" id="{983CF573-AED1-D4F8-0063-17ABFBC3799F}"/>
              </a:ext>
            </a:extLst>
          </p:cNvPr>
          <p:cNvSpPr txBox="1">
            <a:spLocks/>
          </p:cNvSpPr>
          <p:nvPr/>
        </p:nvSpPr>
        <p:spPr>
          <a:xfrm>
            <a:off x="226290" y="803564"/>
            <a:ext cx="11854874" cy="5936961"/>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Arial" panose="020B0604020202020204" pitchFamily="34" charset="0"/>
              <a:buBlip>
                <a:blip r:embed="rId3">
                  <a:extLst>
                    <a:ext uri="{837473B0-CC2E-450A-ABE3-18F120FF3D39}">
                      <a1611:picAttrSrcUrl xmlns:a1611="http://schemas.microsoft.com/office/drawing/2016/11/main" r:id="rId4"/>
                    </a:ext>
                  </a:extLst>
                </a:blip>
              </a:buBlip>
            </a:pPr>
            <a:r>
              <a:rPr lang="en-US" sz="2900" b="1" dirty="0">
                <a:solidFill>
                  <a:schemeClr val="accent1">
                    <a:lumMod val="50000"/>
                  </a:schemeClr>
                </a:solidFill>
                <a:latin typeface="Arial" panose="020B0604020202020204" pitchFamily="34" charset="0"/>
                <a:cs typeface="Arial" panose="020B0604020202020204" pitchFamily="34" charset="0"/>
              </a:rPr>
              <a:t>Africa Regional Forum for Sustainable Development (ARFSD) is mandated by the UN General Assembly and ECA Conference of Ministers</a:t>
            </a:r>
          </a:p>
          <a:p>
            <a:pPr>
              <a:lnSpc>
                <a:spcPct val="120000"/>
              </a:lnSpc>
              <a:buFont typeface="Arial" panose="020B0604020202020204" pitchFamily="34" charset="0"/>
              <a:buBlip>
                <a:blip r:embed="rId3">
                  <a:extLst>
                    <a:ext uri="{837473B0-CC2E-450A-ABE3-18F120FF3D39}">
                      <a1611:picAttrSrcUrl xmlns:a1611="http://schemas.microsoft.com/office/drawing/2016/11/main" r:id="rId4"/>
                    </a:ext>
                  </a:extLst>
                </a:blip>
              </a:buBlip>
            </a:pPr>
            <a:r>
              <a:rPr lang="en-US" sz="2900" b="1" dirty="0">
                <a:solidFill>
                  <a:schemeClr val="accent1">
                    <a:lumMod val="50000"/>
                  </a:schemeClr>
                </a:solidFill>
                <a:latin typeface="Arial" panose="020B0604020202020204" pitchFamily="34" charset="0"/>
                <a:cs typeface="Arial" panose="020B0604020202020204" pitchFamily="34" charset="0"/>
              </a:rPr>
              <a:t>The Forum is an ECA-AUC-AfDB and UN annual Intergovernmental Multistakeholder and Policy Coordination Platform for advancing implementation of the 2030 Agenda and Agenda 2063 through:</a:t>
            </a:r>
          </a:p>
          <a:p>
            <a:pPr lvl="1">
              <a:lnSpc>
                <a:spcPct val="100000"/>
              </a:lnSpc>
              <a:spcAft>
                <a:spcPts val="400"/>
              </a:spcAft>
              <a:buFont typeface="Arial" panose="020B0604020202020204" pitchFamily="34" charset="0"/>
              <a:buBlip>
                <a:blip r:embed="rId5"/>
              </a:buBlip>
            </a:pPr>
            <a:r>
              <a:rPr lang="en-US" sz="2700" b="1" dirty="0">
                <a:solidFill>
                  <a:schemeClr val="accent4">
                    <a:lumMod val="50000"/>
                  </a:schemeClr>
                </a:solidFill>
                <a:latin typeface="Arial" panose="020B0604020202020204" pitchFamily="34" charset="0"/>
                <a:cs typeface="Arial" panose="020B0604020202020204" pitchFamily="34" charset="0"/>
              </a:rPr>
              <a:t>Sustaining commitment</a:t>
            </a:r>
            <a:endParaRPr lang="en-US" sz="2700" dirty="0">
              <a:solidFill>
                <a:schemeClr val="accent4">
                  <a:lumMod val="50000"/>
                </a:schemeClr>
              </a:solidFill>
              <a:latin typeface="Arial" panose="020B0604020202020204" pitchFamily="34" charset="0"/>
              <a:cs typeface="Arial" panose="020B0604020202020204" pitchFamily="34" charset="0"/>
            </a:endParaRPr>
          </a:p>
          <a:p>
            <a:pPr lvl="1">
              <a:lnSpc>
                <a:spcPct val="100000"/>
              </a:lnSpc>
              <a:spcAft>
                <a:spcPts val="400"/>
              </a:spcAft>
              <a:buFont typeface="Arial" panose="020B0604020202020204" pitchFamily="34" charset="0"/>
              <a:buBlip>
                <a:blip r:embed="rId5"/>
              </a:buBlip>
            </a:pPr>
            <a:r>
              <a:rPr lang="en-US" sz="2700" b="1" dirty="0">
                <a:solidFill>
                  <a:schemeClr val="accent4">
                    <a:lumMod val="50000"/>
                  </a:schemeClr>
                </a:solidFill>
                <a:latin typeface="Arial" panose="020B0604020202020204" pitchFamily="34" charset="0"/>
                <a:cs typeface="Arial" panose="020B0604020202020204" pitchFamily="34" charset="0"/>
              </a:rPr>
              <a:t>Assessing progress against set milestones  </a:t>
            </a:r>
            <a:endParaRPr lang="en-US" sz="2700" dirty="0">
              <a:solidFill>
                <a:schemeClr val="accent4">
                  <a:lumMod val="50000"/>
                </a:schemeClr>
              </a:solidFill>
              <a:latin typeface="Arial" panose="020B0604020202020204" pitchFamily="34" charset="0"/>
              <a:cs typeface="Arial" panose="020B0604020202020204" pitchFamily="34" charset="0"/>
            </a:endParaRPr>
          </a:p>
          <a:p>
            <a:pPr lvl="1">
              <a:lnSpc>
                <a:spcPct val="100000"/>
              </a:lnSpc>
              <a:spcAft>
                <a:spcPts val="400"/>
              </a:spcAft>
              <a:buFont typeface="Arial" panose="020B0604020202020204" pitchFamily="34" charset="0"/>
              <a:buBlip>
                <a:blip r:embed="rId5"/>
              </a:buBlip>
            </a:pPr>
            <a:r>
              <a:rPr lang="en-US" sz="2700" b="1" dirty="0">
                <a:solidFill>
                  <a:schemeClr val="accent4">
                    <a:lumMod val="50000"/>
                  </a:schemeClr>
                </a:solidFill>
                <a:latin typeface="Arial" panose="020B0604020202020204" pitchFamily="34" charset="0"/>
                <a:cs typeface="Arial" panose="020B0604020202020204" pitchFamily="34" charset="0"/>
              </a:rPr>
              <a:t>Strengthening multi-stakeholder engagement and synergies, and promoting concerted efforts</a:t>
            </a:r>
            <a:endParaRPr lang="en-US" sz="2700" dirty="0">
              <a:solidFill>
                <a:schemeClr val="accent4">
                  <a:lumMod val="50000"/>
                </a:schemeClr>
              </a:solidFill>
              <a:latin typeface="Arial" panose="020B0604020202020204" pitchFamily="34" charset="0"/>
              <a:cs typeface="Arial" panose="020B0604020202020204" pitchFamily="34" charset="0"/>
            </a:endParaRPr>
          </a:p>
          <a:p>
            <a:pPr lvl="1">
              <a:lnSpc>
                <a:spcPct val="100000"/>
              </a:lnSpc>
              <a:spcAft>
                <a:spcPts val="400"/>
              </a:spcAft>
              <a:buFont typeface="Arial" panose="020B0604020202020204" pitchFamily="34" charset="0"/>
              <a:buBlip>
                <a:blip r:embed="rId5"/>
              </a:buBlip>
            </a:pPr>
            <a:r>
              <a:rPr lang="en-US" sz="2700" b="1" dirty="0">
                <a:solidFill>
                  <a:schemeClr val="accent4">
                    <a:lumMod val="50000"/>
                  </a:schemeClr>
                </a:solidFill>
                <a:latin typeface="Arial" panose="020B0604020202020204" pitchFamily="34" charset="0"/>
                <a:cs typeface="Arial" panose="020B0604020202020204" pitchFamily="34" charset="0"/>
              </a:rPr>
              <a:t>Identifying, promoting and building consensus on transformative actions &amp; partnerships to drive </a:t>
            </a:r>
            <a:r>
              <a:rPr lang="en-US" sz="2600" b="1" dirty="0">
                <a:solidFill>
                  <a:schemeClr val="accent4">
                    <a:lumMod val="50000"/>
                  </a:schemeClr>
                </a:solidFill>
                <a:latin typeface="Arial" panose="020B0604020202020204" pitchFamily="34" charset="0"/>
                <a:cs typeface="Arial" panose="020B0604020202020204" pitchFamily="34" charset="0"/>
              </a:rPr>
              <a:t>progress</a:t>
            </a:r>
          </a:p>
          <a:p>
            <a:pPr marL="457200" lvl="1" indent="0">
              <a:lnSpc>
                <a:spcPct val="100000"/>
              </a:lnSpc>
              <a:spcAft>
                <a:spcPts val="400"/>
              </a:spcAft>
              <a:buNone/>
            </a:pPr>
            <a:endParaRPr lang="en-US" dirty="0">
              <a:solidFill>
                <a:schemeClr val="accent4">
                  <a:lumMod val="50000"/>
                </a:schemeClr>
              </a:solidFill>
              <a:latin typeface="Arial" panose="020B0604020202020204" pitchFamily="34" charset="0"/>
              <a:cs typeface="Arial" panose="020B0604020202020204" pitchFamily="34" charset="0"/>
            </a:endParaRPr>
          </a:p>
          <a:p>
            <a:pPr>
              <a:buFont typeface="Arial" panose="020B0604020202020204" pitchFamily="34" charset="0"/>
              <a:buBlip>
                <a:blip r:embed="rId3">
                  <a:extLst>
                    <a:ext uri="{837473B0-CC2E-450A-ABE3-18F120FF3D39}">
                      <a1611:picAttrSrcUrl xmlns:a1611="http://schemas.microsoft.com/office/drawing/2016/11/main" r:id="rId4"/>
                    </a:ext>
                  </a:extLst>
                </a:blip>
              </a:buBlip>
            </a:pPr>
            <a:r>
              <a:rPr lang="en-US" sz="2900" b="1" dirty="0">
                <a:solidFill>
                  <a:schemeClr val="accent1">
                    <a:lumMod val="50000"/>
                  </a:schemeClr>
                </a:solidFill>
                <a:latin typeface="Arial" panose="020B0604020202020204" pitchFamily="34" charset="0"/>
                <a:cs typeface="Arial" panose="020B0604020202020204" pitchFamily="34" charset="0"/>
              </a:rPr>
              <a:t>SDGs Progress: With only 5 years left to 2030</a:t>
            </a:r>
          </a:p>
          <a:p>
            <a:pPr marL="0" indent="0">
              <a:buFont typeface="Arial" panose="020B0604020202020204" pitchFamily="34" charset="0"/>
              <a:buNone/>
            </a:pPr>
            <a:r>
              <a:rPr lang="en-US" sz="2600" b="1" dirty="0">
                <a:solidFill>
                  <a:schemeClr val="accent1">
                    <a:lumMod val="50000"/>
                  </a:schemeClr>
                </a:solidFill>
                <a:latin typeface="Arial" panose="020B0604020202020204" pitchFamily="34" charset="0"/>
                <a:cs typeface="Arial" panose="020B0604020202020204" pitchFamily="34" charset="0"/>
              </a:rPr>
              <a:t> 🌍 Global SDG Progress</a:t>
            </a:r>
          </a:p>
          <a:p>
            <a:pPr lvl="1">
              <a:lnSpc>
                <a:spcPct val="110000"/>
              </a:lnSpc>
              <a:buFont typeface="Arial" panose="020B0604020202020204" pitchFamily="34" charset="0"/>
              <a:buBlip>
                <a:blip r:embed="rId5"/>
              </a:buBlip>
            </a:pPr>
            <a:r>
              <a:rPr lang="en-US" sz="2700" b="1" dirty="0">
                <a:solidFill>
                  <a:schemeClr val="accent4">
                    <a:lumMod val="50000"/>
                  </a:schemeClr>
                </a:solidFill>
                <a:latin typeface="Arial" panose="020B0604020202020204" pitchFamily="34" charset="0"/>
                <a:cs typeface="Arial" panose="020B0604020202020204" pitchFamily="34" charset="0"/>
              </a:rPr>
              <a:t>Only 16% of SDG targets are on track globally to be achieved by 2030. </a:t>
            </a:r>
          </a:p>
          <a:p>
            <a:pPr lvl="1">
              <a:lnSpc>
                <a:spcPct val="110000"/>
              </a:lnSpc>
              <a:buFont typeface="Arial" panose="020B0604020202020204" pitchFamily="34" charset="0"/>
              <a:buBlip>
                <a:blip r:embed="rId5"/>
              </a:buBlip>
            </a:pPr>
            <a:r>
              <a:rPr lang="en-US" sz="2700" b="1" dirty="0">
                <a:solidFill>
                  <a:schemeClr val="accent4">
                    <a:lumMod val="50000"/>
                  </a:schemeClr>
                </a:solidFill>
                <a:latin typeface="Arial" panose="020B0604020202020204" pitchFamily="34" charset="0"/>
                <a:cs typeface="Arial" panose="020B0604020202020204" pitchFamily="34" charset="0"/>
              </a:rPr>
              <a:t>84% show limited progress or regression, with several indicators worsening since 2015.</a:t>
            </a:r>
          </a:p>
          <a:p>
            <a:pPr marL="0" indent="0">
              <a:lnSpc>
                <a:spcPct val="110000"/>
              </a:lnSpc>
              <a:buFont typeface="Arial" panose="020B0604020202020204" pitchFamily="34" charset="0"/>
              <a:buNone/>
            </a:pPr>
            <a:r>
              <a:rPr lang="en-US" sz="2900" b="1" dirty="0">
                <a:solidFill>
                  <a:schemeClr val="accent4">
                    <a:lumMod val="50000"/>
                  </a:schemeClr>
                </a:solidFill>
                <a:latin typeface="Arial" panose="020B0604020202020204" pitchFamily="34" charset="0"/>
                <a:cs typeface="Arial" panose="020B0604020202020204" pitchFamily="34" charset="0"/>
              </a:rPr>
              <a:t>      </a:t>
            </a:r>
            <a:r>
              <a:rPr lang="en-US" sz="2900" b="1" dirty="0">
                <a:solidFill>
                  <a:schemeClr val="accent1">
                    <a:lumMod val="50000"/>
                  </a:schemeClr>
                </a:solidFill>
                <a:latin typeface="Arial" panose="020B0604020202020204" pitchFamily="34" charset="0"/>
                <a:cs typeface="Arial" panose="020B0604020202020204" pitchFamily="34" charset="0"/>
              </a:rPr>
              <a:t>Africa’s SDG Progress</a:t>
            </a:r>
          </a:p>
          <a:p>
            <a:pPr lvl="1">
              <a:lnSpc>
                <a:spcPct val="110000"/>
              </a:lnSpc>
              <a:buFont typeface="Arial" panose="020B0604020202020204" pitchFamily="34" charset="0"/>
              <a:buBlip>
                <a:blip r:embed="rId5"/>
              </a:buBlip>
            </a:pPr>
            <a:r>
              <a:rPr lang="en-US" sz="2700" b="1" dirty="0">
                <a:solidFill>
                  <a:schemeClr val="accent4">
                    <a:lumMod val="50000"/>
                  </a:schemeClr>
                </a:solidFill>
                <a:latin typeface="Arial" panose="020B0604020202020204" pitchFamily="34" charset="0"/>
                <a:cs typeface="Arial" panose="020B0604020202020204" pitchFamily="34" charset="0"/>
              </a:rPr>
              <a:t>Africa is on track to achieve only 10 of the 144 measurable SDG targets by 2030</a:t>
            </a:r>
          </a:p>
          <a:p>
            <a:pPr lvl="1">
              <a:lnSpc>
                <a:spcPct val="110000"/>
              </a:lnSpc>
              <a:buFont typeface="Arial" panose="020B0604020202020204" pitchFamily="34" charset="0"/>
              <a:buBlip>
                <a:blip r:embed="rId5"/>
              </a:buBlip>
            </a:pPr>
            <a:r>
              <a:rPr lang="en-US" sz="2700" b="1" dirty="0">
                <a:solidFill>
                  <a:schemeClr val="accent4">
                    <a:lumMod val="50000"/>
                  </a:schemeClr>
                </a:solidFill>
                <a:latin typeface="Arial" panose="020B0604020202020204" pitchFamily="34" charset="0"/>
                <a:cs typeface="Arial" panose="020B0604020202020204" pitchFamily="34" charset="0"/>
              </a:rPr>
              <a:t>Also in Africa, 106 targets require accelerated action while 28 are showing regression of progress</a:t>
            </a:r>
          </a:p>
          <a:p>
            <a:pPr marL="0" indent="0">
              <a:lnSpc>
                <a:spcPct val="110000"/>
              </a:lnSpc>
              <a:buFont typeface="Arial" panose="020B0604020202020204" pitchFamily="34" charset="0"/>
              <a:buNone/>
            </a:pPr>
            <a:r>
              <a:rPr lang="en-US" sz="2900" b="1" dirty="0">
                <a:solidFill>
                  <a:srgbClr val="C00000"/>
                </a:solidFill>
                <a:latin typeface="Arial" panose="020B0604020202020204" pitchFamily="34" charset="0"/>
                <a:cs typeface="Arial" panose="020B0604020202020204" pitchFamily="34" charset="0"/>
              </a:rPr>
              <a:t>It is time to scale and accelerate implementation of the SDGs alongside Agenda 2063’s Second Ten‑Year Implementation Plan (2024–2033)—the Acceleration Decade for Agenda 2063.</a:t>
            </a:r>
          </a:p>
          <a:p>
            <a:endParaRPr lang="en-US" sz="2000" dirty="0">
              <a:solidFill>
                <a:srgbClr val="FF0000"/>
              </a:solidFill>
              <a:latin typeface="Arial" panose="020B0604020202020204" pitchFamily="34" charset="0"/>
              <a:cs typeface="Arial" panose="020B0604020202020204" pitchFamily="34" charset="0"/>
            </a:endParaRPr>
          </a:p>
          <a:p>
            <a:endParaRPr lang="en-US" sz="2000" dirty="0">
              <a:solidFill>
                <a:srgbClr val="0000FF"/>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Rounded Rectangle 1">
            <a:extLst>
              <a:ext uri="{FF2B5EF4-FFF2-40B4-BE49-F238E27FC236}">
                <a16:creationId xmlns:a16="http://schemas.microsoft.com/office/drawing/2014/main" id="{8DA9B1B6-830A-C0A5-26EE-64B3CDA3A5A0}"/>
              </a:ext>
            </a:extLst>
          </p:cNvPr>
          <p:cNvSpPr/>
          <p:nvPr/>
        </p:nvSpPr>
        <p:spPr>
          <a:xfrm>
            <a:off x="1" y="15875"/>
            <a:ext cx="12192000" cy="7876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 Introduction and Background </a:t>
            </a:r>
          </a:p>
        </p:txBody>
      </p:sp>
      <p:pic>
        <p:nvPicPr>
          <p:cNvPr id="5" name="Picture 2" descr="African Continent PNGs for Free Download">
            <a:extLst>
              <a:ext uri="{FF2B5EF4-FFF2-40B4-BE49-F238E27FC236}">
                <a16:creationId xmlns:a16="http://schemas.microsoft.com/office/drawing/2014/main" id="{7EA35FF1-E9FD-B899-6B94-5F9DA7443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435" y="5019097"/>
            <a:ext cx="241584" cy="28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38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C10DC456-00DA-15C4-416D-DB16F6335B5A}"/>
              </a:ext>
            </a:extLst>
          </p:cNvPr>
          <p:cNvSpPr/>
          <p:nvPr/>
        </p:nvSpPr>
        <p:spPr>
          <a:xfrm>
            <a:off x="0" y="2115127"/>
            <a:ext cx="12192000" cy="131387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2. Overview: 11th  Session of the Africa Regional Forum on Sustainable Development</a:t>
            </a:r>
          </a:p>
          <a:p>
            <a:pPr algn="ct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334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62643-7725-7573-DE2A-476001D349F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8F4E39-D49C-1E6E-608A-F1CD2573A7E2}"/>
              </a:ext>
            </a:extLst>
          </p:cNvPr>
          <p:cNvSpPr>
            <a:spLocks noGrp="1"/>
          </p:cNvSpPr>
          <p:nvPr>
            <p:ph type="sldNum" sz="quarter" idx="12"/>
          </p:nvPr>
        </p:nvSpPr>
        <p:spPr>
          <a:xfrm>
            <a:off x="10485782" y="6477000"/>
            <a:ext cx="1255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6A4D788-7454-A849-95EF-E0A31EF5E4C8}" type="slidenum">
              <a:rPr lang="en-US" smtClean="0"/>
              <a:pPr/>
              <a:t>6</a:t>
            </a:fld>
            <a:endParaRPr lang="en-US" dirty="0"/>
          </a:p>
        </p:txBody>
      </p:sp>
      <p:sp>
        <p:nvSpPr>
          <p:cNvPr id="4" name="TextBox 3">
            <a:extLst>
              <a:ext uri="{FF2B5EF4-FFF2-40B4-BE49-F238E27FC236}">
                <a16:creationId xmlns:a16="http://schemas.microsoft.com/office/drawing/2014/main" id="{E3D1233C-50A2-36EF-C838-BF2AB1EE944C}"/>
              </a:ext>
            </a:extLst>
          </p:cNvPr>
          <p:cNvSpPr txBox="1"/>
          <p:nvPr/>
        </p:nvSpPr>
        <p:spPr>
          <a:xfrm>
            <a:off x="1208868" y="2107769"/>
            <a:ext cx="45719" cy="369332"/>
          </a:xfrm>
          <a:prstGeom prst="rect">
            <a:avLst/>
          </a:prstGeom>
          <a:noFill/>
        </p:spPr>
        <p:txBody>
          <a:bodyPr wrap="square" rtlCol="0">
            <a:spAutoFit/>
          </a:bodyPr>
          <a:lstStyle/>
          <a:p>
            <a:endParaRPr lang="en-GB" dirty="0"/>
          </a:p>
        </p:txBody>
      </p:sp>
      <p:sp>
        <p:nvSpPr>
          <p:cNvPr id="3" name="Rounded Rectangle 1">
            <a:extLst>
              <a:ext uri="{FF2B5EF4-FFF2-40B4-BE49-F238E27FC236}">
                <a16:creationId xmlns:a16="http://schemas.microsoft.com/office/drawing/2014/main" id="{890990A1-8C56-DEB8-22E3-B4A6FD50E632}"/>
              </a:ext>
            </a:extLst>
          </p:cNvPr>
          <p:cNvSpPr/>
          <p:nvPr/>
        </p:nvSpPr>
        <p:spPr>
          <a:xfrm>
            <a:off x="83127" y="15875"/>
            <a:ext cx="12108873" cy="91750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latin typeface="Arial" panose="020B0604020202020204" pitchFamily="34" charset="0"/>
                <a:cs typeface="Arial" panose="020B0604020202020204" pitchFamily="34" charset="0"/>
              </a:rPr>
              <a:t>ARFSD-11: Context, Focus and Objectives</a:t>
            </a:r>
          </a:p>
        </p:txBody>
      </p:sp>
      <p:sp>
        <p:nvSpPr>
          <p:cNvPr id="9" name="Rectangle 1">
            <a:extLst>
              <a:ext uri="{FF2B5EF4-FFF2-40B4-BE49-F238E27FC236}">
                <a16:creationId xmlns:a16="http://schemas.microsoft.com/office/drawing/2014/main" id="{2CA34D2F-049B-21DD-DB7E-A8B8851B0143}"/>
              </a:ext>
            </a:extLst>
          </p:cNvPr>
          <p:cNvSpPr>
            <a:spLocks/>
          </p:cNvSpPr>
          <p:nvPr/>
        </p:nvSpPr>
        <p:spPr bwMode="auto">
          <a:xfrm>
            <a:off x="431513" y="1807303"/>
            <a:ext cx="11437214"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marL="185738" indent="-14605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39688" indent="-4572000">
              <a:spcBef>
                <a:spcPts val="900"/>
              </a:spcBef>
            </a:pPr>
            <a:r>
              <a:rPr lang="en-US" sz="2000" b="1" dirty="0">
                <a:latin typeface="Arial" panose="020B0604020202020204" pitchFamily="34" charset="0"/>
                <a:cs typeface="Arial" panose="020B0604020202020204" pitchFamily="34" charset="0"/>
              </a:rPr>
              <a:t>1. Political Reach and Convening Power:</a:t>
            </a:r>
          </a:p>
          <a:p>
            <a:pPr marL="39688" indent="-4572000">
              <a:spcBef>
                <a:spcPts val="900"/>
              </a:spcBef>
            </a:pPr>
            <a:r>
              <a:rPr lang="en-US" sz="2000" dirty="0">
                <a:latin typeface="Arial" panose="020B0604020202020204" pitchFamily="34" charset="0"/>
                <a:cs typeface="Arial" panose="020B0604020202020204" pitchFamily="34" charset="0"/>
              </a:rPr>
              <a:t>52 Member States represented at high level, including ministerial level;  3,300+ participants (in-person + online); High-level political engagement across governments, AU, AfDB, UN system</a:t>
            </a:r>
          </a:p>
          <a:p>
            <a:pPr marL="39688" indent="-4572000">
              <a:spcBef>
                <a:spcPts val="900"/>
              </a:spcBef>
            </a:pPr>
            <a:r>
              <a:rPr lang="en-US" sz="2000" b="1" dirty="0">
                <a:latin typeface="Arial" panose="020B0604020202020204" pitchFamily="34" charset="0"/>
                <a:cs typeface="Arial" panose="020B0604020202020204" pitchFamily="34" charset="0"/>
              </a:rPr>
              <a:t>2. Strategic Alignment with Global Agendas: </a:t>
            </a:r>
          </a:p>
          <a:p>
            <a:pPr marL="39688" indent="-4572000">
              <a:spcBef>
                <a:spcPts val="900"/>
              </a:spcBef>
            </a:pPr>
            <a:r>
              <a:rPr lang="en-US" sz="2000" dirty="0">
                <a:latin typeface="Arial" panose="020B0604020202020204" pitchFamily="34" charset="0"/>
                <a:cs typeface="Arial" panose="020B0604020202020204" pitchFamily="34" charset="0"/>
              </a:rPr>
              <a:t>African priorities consolidated for: HLPF 2025; FfD4; World Summit for Social Development; Strong alignment with Agenda 2063 implementation decade, to support the African transformative agenda</a:t>
            </a:r>
          </a:p>
          <a:p>
            <a:pPr marL="39688" indent="0">
              <a:spcBef>
                <a:spcPts val="900"/>
              </a:spcBef>
            </a:pPr>
            <a:r>
              <a:rPr lang="en-US" sz="2000" b="1" dirty="0">
                <a:latin typeface="Arial" panose="020B0604020202020204" pitchFamily="34" charset="0"/>
                <a:cs typeface="Arial" panose="020B0604020202020204" pitchFamily="34" charset="0"/>
              </a:rPr>
              <a:t>3. Concrete Policy Outcomes: </a:t>
            </a:r>
          </a:p>
          <a:p>
            <a:pPr marL="39688" indent="0">
              <a:spcBef>
                <a:spcPts val="900"/>
              </a:spcBef>
            </a:pPr>
            <a:r>
              <a:rPr lang="en-US" sz="2000" dirty="0">
                <a:latin typeface="Arial" panose="020B0604020202020204" pitchFamily="34" charset="0"/>
                <a:cs typeface="Arial" panose="020B0604020202020204" pitchFamily="34" charset="0"/>
              </a:rPr>
              <a:t>Adoption of the Kampala Declaration; Consensus on accelerated policy measures for SDGs 3, 5, 8, 14, 17; Actionable recommendations feeding into global processes</a:t>
            </a:r>
          </a:p>
          <a:p>
            <a:pPr marL="39688" indent="0">
              <a:spcBef>
                <a:spcPts val="900"/>
              </a:spcBef>
            </a:pPr>
            <a:r>
              <a:rPr lang="en-US" sz="2000" b="1" dirty="0">
                <a:latin typeface="Arial" panose="020B0604020202020204" pitchFamily="34" charset="0"/>
                <a:cs typeface="Arial" panose="020B0604020202020204" pitchFamily="34" charset="0"/>
              </a:rPr>
              <a:t>4. Capacity and Implementation Impact: </a:t>
            </a:r>
          </a:p>
          <a:p>
            <a:pPr marL="39688" indent="0">
              <a:spcBef>
                <a:spcPts val="900"/>
              </a:spcBef>
            </a:pPr>
            <a:r>
              <a:rPr lang="en-US" sz="2000" dirty="0">
                <a:latin typeface="Arial" panose="020B0604020202020204" pitchFamily="34" charset="0"/>
                <a:cs typeface="Arial" panose="020B0604020202020204" pitchFamily="34" charset="0"/>
              </a:rPr>
              <a:t>Strengthened capacity for: VNRs and LNRs; Data-driven policy design; Enhanced peer learning and policy transfer; Support to countries for implementation acceleration</a:t>
            </a:r>
          </a:p>
          <a:p>
            <a:pPr marL="457200" lvl="1" indent="0">
              <a:spcBef>
                <a:spcPts val="900"/>
              </a:spcBef>
            </a:pPr>
            <a:endParaRPr lang="en-GB" sz="2000" dirty="0">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4C1A2E5B-F757-8EC7-FFC1-DDF1A1503F6D}"/>
              </a:ext>
            </a:extLst>
          </p:cNvPr>
          <p:cNvGraphicFramePr/>
          <p:nvPr>
            <p:extLst>
              <p:ext uri="{D42A27DB-BD31-4B8C-83A1-F6EECF244321}">
                <p14:modId xmlns:p14="http://schemas.microsoft.com/office/powerpoint/2010/main" val="1446436070"/>
              </p:ext>
            </p:extLst>
          </p:nvPr>
        </p:nvGraphicFramePr>
        <p:xfrm>
          <a:off x="0" y="15875"/>
          <a:ext cx="12192000" cy="1595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8553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E2135-55E2-AA11-852E-A8F841A16E69}"/>
            </a:ext>
          </a:extLst>
        </p:cNvPr>
        <p:cNvGrpSpPr/>
        <p:nvPr/>
      </p:nvGrpSpPr>
      <p:grpSpPr>
        <a:xfrm>
          <a:off x="0" y="0"/>
          <a:ext cx="0" cy="0"/>
          <a:chOff x="0" y="0"/>
          <a:chExt cx="0" cy="0"/>
        </a:xfrm>
      </p:grpSpPr>
      <p:sp>
        <p:nvSpPr>
          <p:cNvPr id="3" name="Rounded Rectangle 1">
            <a:extLst>
              <a:ext uri="{FF2B5EF4-FFF2-40B4-BE49-F238E27FC236}">
                <a16:creationId xmlns:a16="http://schemas.microsoft.com/office/drawing/2014/main" id="{721852F5-E469-24AC-E7CD-3D5F3A48AE5F}"/>
              </a:ext>
            </a:extLst>
          </p:cNvPr>
          <p:cNvSpPr/>
          <p:nvPr/>
        </p:nvSpPr>
        <p:spPr>
          <a:xfrm>
            <a:off x="0" y="2641311"/>
            <a:ext cx="12192000" cy="7876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 Outcomes and Main Results of the ARFSD-11</a:t>
            </a:r>
          </a:p>
        </p:txBody>
      </p:sp>
    </p:spTree>
    <p:extLst>
      <p:ext uri="{BB962C8B-B14F-4D97-AF65-F5344CB8AC3E}">
        <p14:creationId xmlns:p14="http://schemas.microsoft.com/office/powerpoint/2010/main" val="652972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8B4F48C0-2782-165C-4FFE-BE403BB9E81A}"/>
              </a:ext>
            </a:extLst>
          </p:cNvPr>
          <p:cNvGraphicFramePr>
            <a:graphicFrameLocks noGrp="1"/>
          </p:cNvGraphicFramePr>
          <p:nvPr>
            <p:ph idx="4294967295"/>
            <p:extLst>
              <p:ext uri="{D42A27DB-BD31-4B8C-83A1-F6EECF244321}">
                <p14:modId xmlns:p14="http://schemas.microsoft.com/office/powerpoint/2010/main" val="1687543350"/>
              </p:ext>
            </p:extLst>
          </p:nvPr>
        </p:nvGraphicFramePr>
        <p:xfrm>
          <a:off x="230909" y="868216"/>
          <a:ext cx="11665527" cy="5634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1">
            <a:extLst>
              <a:ext uri="{FF2B5EF4-FFF2-40B4-BE49-F238E27FC236}">
                <a16:creationId xmlns:a16="http://schemas.microsoft.com/office/drawing/2014/main" id="{A3FD6B5A-D3B4-64FD-9E74-46BA6652CD7C}"/>
              </a:ext>
            </a:extLst>
          </p:cNvPr>
          <p:cNvSpPr/>
          <p:nvPr/>
        </p:nvSpPr>
        <p:spPr>
          <a:xfrm>
            <a:off x="1" y="15875"/>
            <a:ext cx="12192000" cy="75074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 ARFSD-11: </a:t>
            </a:r>
            <a:r>
              <a:rPr lang="en-US" sz="2400" b="1" dirty="0"/>
              <a:t>Tangible Deliverables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0045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FF20BDA-1B77-4F9C-9B60-41BD4E55734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7AEC1A65-8776-4B2F-932F-F8E562E65D52}"/>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327E6FF7-D318-4B89-8246-CA37F17AEA8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3F2BBAD4-FF6C-47CF-9204-70A375D2FA1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39AF96A9-41CF-434E-8F1F-DF7F16E9352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519223F7-CA8B-4BFC-85FE-2E93BEE822D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88376523-A430-4FBE-98A6-2A178511DE4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D9AF6AB0-662C-4392-A789-F2DD2DE61C0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BF0B135B-5A00-47F4-8844-11DB9853BD3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2020CD98-F423-4E66-86C0-A9161046CB0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017E2-8F8F-84A2-7080-FF0E3DEC118C}"/>
            </a:ext>
          </a:extLst>
        </p:cNvPr>
        <p:cNvGrpSpPr/>
        <p:nvPr/>
      </p:nvGrpSpPr>
      <p:grpSpPr>
        <a:xfrm>
          <a:off x="0" y="0"/>
          <a:ext cx="0" cy="0"/>
          <a:chOff x="0" y="0"/>
          <a:chExt cx="0" cy="0"/>
        </a:xfrm>
      </p:grpSpPr>
      <p:sp>
        <p:nvSpPr>
          <p:cNvPr id="3" name="Rounded Rectangle 1">
            <a:extLst>
              <a:ext uri="{FF2B5EF4-FFF2-40B4-BE49-F238E27FC236}">
                <a16:creationId xmlns:a16="http://schemas.microsoft.com/office/drawing/2014/main" id="{051286BE-D212-E08B-6FDD-EF752A847B19}"/>
              </a:ext>
            </a:extLst>
          </p:cNvPr>
          <p:cNvSpPr/>
          <p:nvPr/>
        </p:nvSpPr>
        <p:spPr>
          <a:xfrm>
            <a:off x="0" y="2641311"/>
            <a:ext cx="12192000" cy="78768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4. Follow-up to the eleventh session of the ARFSD-11</a:t>
            </a:r>
          </a:p>
        </p:txBody>
      </p:sp>
    </p:spTree>
    <p:extLst>
      <p:ext uri="{BB962C8B-B14F-4D97-AF65-F5344CB8AC3E}">
        <p14:creationId xmlns:p14="http://schemas.microsoft.com/office/powerpoint/2010/main" val="4221968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b77875e-5908-45a0-9cb4-dec9ae074618}" enabled="1" method="Privileged" siteId="{0f9e35db-544f-4f60-bdcc-5ea416e6dc70}" removed="0"/>
</clbl:labelList>
</file>

<file path=docProps/app.xml><?xml version="1.0" encoding="utf-8"?>
<Properties xmlns="http://schemas.openxmlformats.org/officeDocument/2006/extended-properties" xmlns:vt="http://schemas.openxmlformats.org/officeDocument/2006/docPropsVTypes">
  <TotalTime>8581</TotalTime>
  <Words>1998</Words>
  <Application>Microsoft Office PowerPoint</Application>
  <PresentationFormat>Widescreen</PresentationFormat>
  <Paragraphs>122</Paragraphs>
  <Slides>13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Lucida Sans</vt:lpstr>
      <vt:lpstr>Wingdings</vt:lpstr>
      <vt:lpstr>Office Theme</vt:lpstr>
      <vt:lpstr>Report of the Africa Regional Forum on Sustainable Development on its eleventh session and follow-up activities (Document Reference No. E/ECA/COE/44/9)   Nassim Oulmane   Climate Change, Food Security and Natural Resource Division  (CFND)   29 March 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Driving Follow-up and Global Impact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INCEPTION REPORT  “2023 – 2024 Biennial report on promoting a culture of quality assurance at ECA”   Quality Assurance Unit/SCQAS/SPORD  September 2024</dc:title>
  <dc:creator>Afework Temtime</dc:creator>
  <cp:lastModifiedBy>Nassim Oulmane</cp:lastModifiedBy>
  <cp:revision>76</cp:revision>
  <cp:lastPrinted>2024-11-04T09:20:13Z</cp:lastPrinted>
  <dcterms:created xsi:type="dcterms:W3CDTF">2024-08-29T12:46:16Z</dcterms:created>
  <dcterms:modified xsi:type="dcterms:W3CDTF">2026-03-27T12:02:39Z</dcterms:modified>
</cp:coreProperties>
</file>