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9" r:id="rId2"/>
    <p:sldId id="2147377546" r:id="rId3"/>
    <p:sldId id="2147377552" r:id="rId4"/>
    <p:sldId id="2147377436" r:id="rId5"/>
    <p:sldId id="2147377558" r:id="rId6"/>
    <p:sldId id="2147377561" r:id="rId7"/>
    <p:sldId id="2147377557" r:id="rId8"/>
    <p:sldId id="2147377549" r:id="rId9"/>
    <p:sldId id="2147377555" r:id="rId10"/>
    <p:sldId id="2147377562" r:id="rId11"/>
    <p:sldId id="2147377554" r:id="rId12"/>
    <p:sldId id="280" r:id="rId13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D568D9-2EB3-4908-930C-29F9658D3037}" v="13" dt="2026-03-24T17:48:44.4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dzanbnoma Nadia Denise Ouedraogo" userId="5c821482-fff3-4396-8784-cf3028ad3490" providerId="ADAL" clId="{14DB5F09-4824-4164-80E2-4027AD829A3F}"/>
    <pc:docChg chg="custSel modSld">
      <pc:chgData name="Sidzanbnoma Nadia Denise Ouedraogo" userId="5c821482-fff3-4396-8784-cf3028ad3490" providerId="ADAL" clId="{14DB5F09-4824-4164-80E2-4027AD829A3F}" dt="2026-03-24T17:48:44.477" v="10" actId="20577"/>
      <pc:docMkLst>
        <pc:docMk/>
      </pc:docMkLst>
      <pc:sldChg chg="addSp delSp modSp mod">
        <pc:chgData name="Sidzanbnoma Nadia Denise Ouedraogo" userId="5c821482-fff3-4396-8784-cf3028ad3490" providerId="ADAL" clId="{14DB5F09-4824-4164-80E2-4027AD829A3F}" dt="2026-03-24T17:35:08.022" v="2" actId="14100"/>
        <pc:sldMkLst>
          <pc:docMk/>
          <pc:sldMk cId="2767497995" sldId="2147377436"/>
        </pc:sldMkLst>
        <pc:graphicFrameChg chg="add mod">
          <ac:chgData name="Sidzanbnoma Nadia Denise Ouedraogo" userId="5c821482-fff3-4396-8784-cf3028ad3490" providerId="ADAL" clId="{14DB5F09-4824-4164-80E2-4027AD829A3F}" dt="2026-03-24T17:35:08.022" v="2" actId="14100"/>
          <ac:graphicFrameMkLst>
            <pc:docMk/>
            <pc:sldMk cId="2767497995" sldId="2147377436"/>
            <ac:graphicFrameMk id="12" creationId="{721D6811-155F-A5AD-6199-5F5964892FED}"/>
          </ac:graphicFrameMkLst>
        </pc:graphicFrameChg>
        <pc:graphicFrameChg chg="del">
          <ac:chgData name="Sidzanbnoma Nadia Denise Ouedraogo" userId="5c821482-fff3-4396-8784-cf3028ad3490" providerId="ADAL" clId="{14DB5F09-4824-4164-80E2-4027AD829A3F}" dt="2026-03-24T17:34:58.985" v="0" actId="478"/>
          <ac:graphicFrameMkLst>
            <pc:docMk/>
            <pc:sldMk cId="2767497995" sldId="2147377436"/>
            <ac:graphicFrameMk id="15" creationId="{CDBF5AA9-FDF7-2C4D-0594-95A549A318E7}"/>
          </ac:graphicFrameMkLst>
        </pc:graphicFrameChg>
      </pc:sldChg>
      <pc:sldChg chg="modNotesTx">
        <pc:chgData name="Sidzanbnoma Nadia Denise Ouedraogo" userId="5c821482-fff3-4396-8784-cf3028ad3490" providerId="ADAL" clId="{14DB5F09-4824-4164-80E2-4027AD829A3F}" dt="2026-03-24T17:48:44.477" v="10" actId="20577"/>
        <pc:sldMkLst>
          <pc:docMk/>
          <pc:sldMk cId="1022392857" sldId="2147377561"/>
        </pc:sldMkLst>
      </pc:sldChg>
    </pc:docChg>
  </pc:docChgLst>
  <pc:docChgLst>
    <pc:chgData name="Sidzanbnoma Nadia Denise Ouedraogo" userId="5c821482-fff3-4396-8784-cf3028ad3490" providerId="ADAL" clId="{937D9565-19D6-47CF-B606-67308B3ED7A3}"/>
    <pc:docChg chg="modSld">
      <pc:chgData name="Sidzanbnoma Nadia Denise Ouedraogo" userId="5c821482-fff3-4396-8784-cf3028ad3490" providerId="ADAL" clId="{937D9565-19D6-47CF-B606-67308B3ED7A3}" dt="2026-03-24T13:07:29.482" v="1" actId="14100"/>
      <pc:docMkLst>
        <pc:docMk/>
      </pc:docMkLst>
      <pc:sldChg chg="modSp mod">
        <pc:chgData name="Sidzanbnoma Nadia Denise Ouedraogo" userId="5c821482-fff3-4396-8784-cf3028ad3490" providerId="ADAL" clId="{937D9565-19D6-47CF-B606-67308B3ED7A3}" dt="2026-03-24T13:07:29.482" v="1" actId="14100"/>
        <pc:sldMkLst>
          <pc:docMk/>
          <pc:sldMk cId="3539077151" sldId="2147377549"/>
        </pc:sldMkLst>
        <pc:spChg chg="mod">
          <ac:chgData name="Sidzanbnoma Nadia Denise Ouedraogo" userId="5c821482-fff3-4396-8784-cf3028ad3490" providerId="ADAL" clId="{937D9565-19D6-47CF-B606-67308B3ED7A3}" dt="2026-03-24T13:07:29.482" v="1" actId="14100"/>
          <ac:spMkLst>
            <pc:docMk/>
            <pc:sldMk cId="3539077151" sldId="2147377549"/>
            <ac:spMk id="2" creationId="{9C16F532-7BFF-1DA1-EA59-02B108E83962}"/>
          </ac:spMkLst>
        </pc:spChg>
      </pc:sldChg>
      <pc:sldChg chg="modSp mod">
        <pc:chgData name="Sidzanbnoma Nadia Denise Ouedraogo" userId="5c821482-fff3-4396-8784-cf3028ad3490" providerId="ADAL" clId="{937D9565-19D6-47CF-B606-67308B3ED7A3}" dt="2026-03-24T13:06:57.349" v="0" actId="1076"/>
        <pc:sldMkLst>
          <pc:docMk/>
          <pc:sldMk cId="3696319810" sldId="2147377562"/>
        </pc:sldMkLst>
        <pc:grpChg chg="mod">
          <ac:chgData name="Sidzanbnoma Nadia Denise Ouedraogo" userId="5c821482-fff3-4396-8784-cf3028ad3490" providerId="ADAL" clId="{937D9565-19D6-47CF-B606-67308B3ED7A3}" dt="2026-03-24T13:06:57.349" v="0" actId="1076"/>
          <ac:grpSpMkLst>
            <pc:docMk/>
            <pc:sldMk cId="3696319810" sldId="2147377562"/>
            <ac:grpSpMk id="73" creationId="{10B257D1-5CE8-496C-EC65-2DB480E3B32F}"/>
          </ac:grpSpMkLst>
        </pc:gr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unitednations-my.sharepoint.com/personal/nadia_ouedraogo_un_org/Documents/GDP%20growth%20rat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unitednations-my.sharepoint.com/personal/nadia_ouedraogo_un_org/Documents/Ch2_ERA2026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'Fig3'!$H$2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'Fig3'!$A$3:$A$8</c:f>
              <c:strCache>
                <c:ptCount val="6"/>
                <c:pt idx="0">
                  <c:v>Africa</c:v>
                </c:pt>
                <c:pt idx="1">
                  <c:v>Central Africa</c:v>
                </c:pt>
                <c:pt idx="2">
                  <c:v>East Africa</c:v>
                </c:pt>
                <c:pt idx="3">
                  <c:v>North Africa</c:v>
                </c:pt>
                <c:pt idx="4">
                  <c:v>Southern Africa</c:v>
                </c:pt>
                <c:pt idx="5">
                  <c:v>West Africa</c:v>
                </c:pt>
              </c:strCache>
            </c:strRef>
          </c:cat>
          <c:val>
            <c:numRef>
              <c:f>'Fig3'!$H$3:$H$8</c:f>
              <c:numCache>
                <c:formatCode>0.0</c:formatCode>
                <c:ptCount val="6"/>
                <c:pt idx="0" formatCode="General">
                  <c:v>2.8</c:v>
                </c:pt>
                <c:pt idx="1">
                  <c:v>2.9</c:v>
                </c:pt>
                <c:pt idx="2">
                  <c:v>5.6</c:v>
                </c:pt>
                <c:pt idx="3">
                  <c:v>1.1000000000000001</c:v>
                </c:pt>
                <c:pt idx="4">
                  <c:v>1.6</c:v>
                </c:pt>
                <c:pt idx="5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DE0-4A6A-BF1F-65A17595D87C}"/>
            </c:ext>
          </c:extLst>
        </c:ser>
        <c:ser>
          <c:idx val="1"/>
          <c:order val="1"/>
          <c:tx>
            <c:strRef>
              <c:f>'Fig3'!$I$2</c:f>
              <c:strCache>
                <c:ptCount val="1"/>
                <c:pt idx="0">
                  <c:v>2025a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'Fig3'!$A$3:$A$8</c:f>
              <c:strCache>
                <c:ptCount val="6"/>
                <c:pt idx="0">
                  <c:v>Africa</c:v>
                </c:pt>
                <c:pt idx="1">
                  <c:v>Central Africa</c:v>
                </c:pt>
                <c:pt idx="2">
                  <c:v>East Africa</c:v>
                </c:pt>
                <c:pt idx="3">
                  <c:v>North Africa</c:v>
                </c:pt>
                <c:pt idx="4">
                  <c:v>Southern Africa</c:v>
                </c:pt>
                <c:pt idx="5">
                  <c:v>West Africa</c:v>
                </c:pt>
              </c:strCache>
            </c:strRef>
          </c:cat>
          <c:val>
            <c:numRef>
              <c:f>'Fig3'!$I$3:$I$8</c:f>
              <c:numCache>
                <c:formatCode>0.0</c:formatCode>
                <c:ptCount val="6"/>
                <c:pt idx="0" formatCode="General">
                  <c:v>4</c:v>
                </c:pt>
                <c:pt idx="1">
                  <c:v>2.8</c:v>
                </c:pt>
                <c:pt idx="2">
                  <c:v>5.4</c:v>
                </c:pt>
                <c:pt idx="3">
                  <c:v>4.5999999999999996</c:v>
                </c:pt>
                <c:pt idx="4">
                  <c:v>1.6</c:v>
                </c:pt>
                <c:pt idx="5">
                  <c:v>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DE0-4A6A-BF1F-65A17595D87C}"/>
            </c:ext>
          </c:extLst>
        </c:ser>
        <c:ser>
          <c:idx val="2"/>
          <c:order val="2"/>
          <c:tx>
            <c:strRef>
              <c:f>'Fig3'!$J$2</c:f>
              <c:strCache>
                <c:ptCount val="1"/>
                <c:pt idx="0">
                  <c:v>2026b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'Fig3'!$A$3:$A$8</c:f>
              <c:strCache>
                <c:ptCount val="6"/>
                <c:pt idx="0">
                  <c:v>Africa</c:v>
                </c:pt>
                <c:pt idx="1">
                  <c:v>Central Africa</c:v>
                </c:pt>
                <c:pt idx="2">
                  <c:v>East Africa</c:v>
                </c:pt>
                <c:pt idx="3">
                  <c:v>North Africa</c:v>
                </c:pt>
                <c:pt idx="4">
                  <c:v>Southern Africa</c:v>
                </c:pt>
                <c:pt idx="5">
                  <c:v>West Africa</c:v>
                </c:pt>
              </c:strCache>
            </c:strRef>
          </c:cat>
          <c:val>
            <c:numRef>
              <c:f>'Fig3'!$J$3:$J$8</c:f>
              <c:numCache>
                <c:formatCode>0.0</c:formatCode>
                <c:ptCount val="6"/>
                <c:pt idx="0" formatCode="General">
                  <c:v>4</c:v>
                </c:pt>
                <c:pt idx="1">
                  <c:v>3</c:v>
                </c:pt>
                <c:pt idx="2">
                  <c:v>5.8</c:v>
                </c:pt>
                <c:pt idx="3">
                  <c:v>4.0999999999999996</c:v>
                </c:pt>
                <c:pt idx="4">
                  <c:v>2</c:v>
                </c:pt>
                <c:pt idx="5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DE0-4A6A-BF1F-65A17595D87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909215856"/>
        <c:axId val="1909207696"/>
      </c:barChart>
      <c:catAx>
        <c:axId val="19092158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09207696"/>
        <c:crosses val="autoZero"/>
        <c:auto val="1"/>
        <c:lblAlgn val="ctr"/>
        <c:lblOffset val="100"/>
        <c:noMultiLvlLbl val="0"/>
      </c:catAx>
      <c:valAx>
        <c:axId val="1909207696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>
                    <a:latin typeface="Arial" panose="020B0604020202020204" pitchFamily="34" charset="0"/>
                    <a:cs typeface="Arial" panose="020B0604020202020204" pitchFamily="34" charset="0"/>
                  </a:rPr>
                  <a:t>GDP growth (per cent)</a:t>
                </a:r>
              </a:p>
            </c:rich>
          </c:tx>
          <c:layout>
            <c:manualLayout>
              <c:xMode val="edge"/>
              <c:yMode val="edge"/>
              <c:x val="2.3857758167243259E-3"/>
              <c:y val="0.2544651983436986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1909215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839898980311248E-2"/>
          <c:y val="7.4874335733126018E-2"/>
          <c:w val="0.90291403703662487"/>
          <c:h val="0.702880308674523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Avg2000_2024!$B$1</c:f>
              <c:strCache>
                <c:ptCount val="1"/>
                <c:pt idx="0">
                  <c:v>Agriculture_share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Avg2000_2024!$A$2:$A$7</c:f>
              <c:strCache>
                <c:ptCount val="6"/>
                <c:pt idx="0">
                  <c:v>Africa</c:v>
                </c:pt>
                <c:pt idx="1">
                  <c:v>Central Africa</c:v>
                </c:pt>
                <c:pt idx="2">
                  <c:v>East Africa</c:v>
                </c:pt>
                <c:pt idx="3">
                  <c:v>North Africa</c:v>
                </c:pt>
                <c:pt idx="4">
                  <c:v>Southern Africa</c:v>
                </c:pt>
                <c:pt idx="5">
                  <c:v>West Africa</c:v>
                </c:pt>
              </c:strCache>
            </c:strRef>
          </c:cat>
          <c:val>
            <c:numRef>
              <c:f>Avg2000_2024!$B$2:$B$7</c:f>
              <c:numCache>
                <c:formatCode>General</c:formatCode>
                <c:ptCount val="6"/>
                <c:pt idx="0">
                  <c:v>13.83206705190231</c:v>
                </c:pt>
                <c:pt idx="1">
                  <c:v>12.64797313762543</c:v>
                </c:pt>
                <c:pt idx="2">
                  <c:v>22.821504016412081</c:v>
                </c:pt>
                <c:pt idx="3">
                  <c:v>9.4770354280713054</c:v>
                </c:pt>
                <c:pt idx="4">
                  <c:v>2.5950726692225712</c:v>
                </c:pt>
                <c:pt idx="5">
                  <c:v>21.04096503532493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81-4EED-AB40-C9BBD8959312}"/>
            </c:ext>
          </c:extLst>
        </c:ser>
        <c:ser>
          <c:idx val="1"/>
          <c:order val="1"/>
          <c:tx>
            <c:strRef>
              <c:f>Avg2000_2024!$C$1</c:f>
              <c:strCache>
                <c:ptCount val="1"/>
                <c:pt idx="0">
                  <c:v>Manufacturing_share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Avg2000_2024!$A$2:$A$7</c:f>
              <c:strCache>
                <c:ptCount val="6"/>
                <c:pt idx="0">
                  <c:v>Africa</c:v>
                </c:pt>
                <c:pt idx="1">
                  <c:v>Central Africa</c:v>
                </c:pt>
                <c:pt idx="2">
                  <c:v>East Africa</c:v>
                </c:pt>
                <c:pt idx="3">
                  <c:v>North Africa</c:v>
                </c:pt>
                <c:pt idx="4">
                  <c:v>Southern Africa</c:v>
                </c:pt>
                <c:pt idx="5">
                  <c:v>West Africa</c:v>
                </c:pt>
              </c:strCache>
            </c:strRef>
          </c:cat>
          <c:val>
            <c:numRef>
              <c:f>Avg2000_2024!$C$2:$C$7</c:f>
              <c:numCache>
                <c:formatCode>General</c:formatCode>
                <c:ptCount val="6"/>
                <c:pt idx="0">
                  <c:v>10.178080480737441</c:v>
                </c:pt>
                <c:pt idx="1">
                  <c:v>10.333205992386761</c:v>
                </c:pt>
                <c:pt idx="2">
                  <c:v>5.8987287816077174</c:v>
                </c:pt>
                <c:pt idx="3">
                  <c:v>11.7533154093201</c:v>
                </c:pt>
                <c:pt idx="4">
                  <c:v>13.00708230502266</c:v>
                </c:pt>
                <c:pt idx="5">
                  <c:v>8.9846522469525265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81-4EED-AB40-C9BBD8959312}"/>
            </c:ext>
          </c:extLst>
        </c:ser>
        <c:ser>
          <c:idx val="2"/>
          <c:order val="2"/>
          <c:tx>
            <c:strRef>
              <c:f>Avg2000_2024!$D$1</c:f>
              <c:strCache>
                <c:ptCount val="1"/>
                <c:pt idx="0">
                  <c:v>OtherIndustry_share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Avg2000_2024!$A$2:$A$7</c:f>
              <c:strCache>
                <c:ptCount val="6"/>
                <c:pt idx="0">
                  <c:v>Africa</c:v>
                </c:pt>
                <c:pt idx="1">
                  <c:v>Central Africa</c:v>
                </c:pt>
                <c:pt idx="2">
                  <c:v>East Africa</c:v>
                </c:pt>
                <c:pt idx="3">
                  <c:v>North Africa</c:v>
                </c:pt>
                <c:pt idx="4">
                  <c:v>Southern Africa</c:v>
                </c:pt>
                <c:pt idx="5">
                  <c:v>West Africa</c:v>
                </c:pt>
              </c:strCache>
            </c:strRef>
          </c:cat>
          <c:val>
            <c:numRef>
              <c:f>Avg2000_2024!$D$2:$D$7</c:f>
              <c:numCache>
                <c:formatCode>General</c:formatCode>
                <c:ptCount val="6"/>
                <c:pt idx="0">
                  <c:v>17.02652263043543</c:v>
                </c:pt>
                <c:pt idx="1">
                  <c:v>27.813485607861761</c:v>
                </c:pt>
                <c:pt idx="2">
                  <c:v>12.17994423370412</c:v>
                </c:pt>
                <c:pt idx="3">
                  <c:v>21.722119006971621</c:v>
                </c:pt>
                <c:pt idx="4">
                  <c:v>12.35872006546087</c:v>
                </c:pt>
                <c:pt idx="5">
                  <c:v>13.694296581115189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781-4EED-AB40-C9BBD8959312}"/>
            </c:ext>
          </c:extLst>
        </c:ser>
        <c:ser>
          <c:idx val="3"/>
          <c:order val="3"/>
          <c:tx>
            <c:strRef>
              <c:f>Avg2000_2024!$E$1</c:f>
              <c:strCache>
                <c:ptCount val="1"/>
                <c:pt idx="0">
                  <c:v>Services_share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Avg2000_2024!$A$2:$A$7</c:f>
              <c:strCache>
                <c:ptCount val="6"/>
                <c:pt idx="0">
                  <c:v>Africa</c:v>
                </c:pt>
                <c:pt idx="1">
                  <c:v>Central Africa</c:v>
                </c:pt>
                <c:pt idx="2">
                  <c:v>East Africa</c:v>
                </c:pt>
                <c:pt idx="3">
                  <c:v>North Africa</c:v>
                </c:pt>
                <c:pt idx="4">
                  <c:v>Southern Africa</c:v>
                </c:pt>
                <c:pt idx="5">
                  <c:v>West Africa</c:v>
                </c:pt>
              </c:strCache>
            </c:strRef>
          </c:cat>
          <c:val>
            <c:numRef>
              <c:f>Avg2000_2024!$E$2:$E$7</c:f>
              <c:numCache>
                <c:formatCode>General</c:formatCode>
                <c:ptCount val="6"/>
                <c:pt idx="0">
                  <c:v>48.905587936573482</c:v>
                </c:pt>
                <c:pt idx="1">
                  <c:v>39.593194854350592</c:v>
                </c:pt>
                <c:pt idx="2">
                  <c:v>40.307934058671798</c:v>
                </c:pt>
                <c:pt idx="3">
                  <c:v>48.639968455579528</c:v>
                </c:pt>
                <c:pt idx="4">
                  <c:v>62.725040953003052</c:v>
                </c:pt>
                <c:pt idx="5">
                  <c:v>48.362425700390467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781-4EED-AB40-C9BBD89593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429370640"/>
        <c:axId val="-1429370096"/>
      </c:barChart>
      <c:catAx>
        <c:axId val="-1429370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1429370096"/>
        <c:crosses val="autoZero"/>
        <c:auto val="0"/>
        <c:lblAlgn val="ctr"/>
        <c:lblOffset val="100"/>
        <c:noMultiLvlLbl val="0"/>
      </c:catAx>
      <c:valAx>
        <c:axId val="-1429370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1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% of GDP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1429370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000065461177266E-2"/>
          <c:y val="0.87996377761276068"/>
          <c:w val="0.89999986907764551"/>
          <c:h val="0.103023488735650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447963079312405E-2"/>
          <c:y val="0.14298437135543365"/>
          <c:w val="0.91581914643122098"/>
          <c:h val="0.6901309002681098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'Figure 2. 1  Sources of Growth '!$B$1</c:f>
              <c:strCache>
                <c:ptCount val="1"/>
                <c:pt idx="0">
                  <c:v>TFP-growth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'Figure 2. 1  Sources of Growth '!$A$2:$A$33</c:f>
              <c:numCache>
                <c:formatCode>General</c:formatCode>
                <c:ptCount val="32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  <c:pt idx="26">
                  <c:v>2018</c:v>
                </c:pt>
                <c:pt idx="27">
                  <c:v>2019</c:v>
                </c:pt>
                <c:pt idx="28">
                  <c:v>2020</c:v>
                </c:pt>
                <c:pt idx="29">
                  <c:v>2021</c:v>
                </c:pt>
                <c:pt idx="30">
                  <c:v>2022</c:v>
                </c:pt>
                <c:pt idx="31">
                  <c:v>2023</c:v>
                </c:pt>
              </c:numCache>
            </c:numRef>
          </c:cat>
          <c:val>
            <c:numRef>
              <c:f>'Figure 2. 1  Sources of Growth '!$B$2:$B$33</c:f>
              <c:numCache>
                <c:formatCode>General</c:formatCode>
                <c:ptCount val="32"/>
                <c:pt idx="0">
                  <c:v>-0.2546291</c:v>
                </c:pt>
                <c:pt idx="1">
                  <c:v>-2.4013099999999999E-2</c:v>
                </c:pt>
                <c:pt idx="2">
                  <c:v>0.15475820000000001</c:v>
                </c:pt>
                <c:pt idx="3">
                  <c:v>-0.3033283</c:v>
                </c:pt>
                <c:pt idx="4">
                  <c:v>0.31895059999999997</c:v>
                </c:pt>
                <c:pt idx="5">
                  <c:v>-0.26253090000000001</c:v>
                </c:pt>
                <c:pt idx="6">
                  <c:v>0.30470799999999998</c:v>
                </c:pt>
                <c:pt idx="7">
                  <c:v>-6.7604600000000001E-2</c:v>
                </c:pt>
                <c:pt idx="8">
                  <c:v>1.584004</c:v>
                </c:pt>
                <c:pt idx="9">
                  <c:v>-0.42348390000000002</c:v>
                </c:pt>
                <c:pt idx="10">
                  <c:v>-0.76428790000000002</c:v>
                </c:pt>
                <c:pt idx="11">
                  <c:v>0.18025939999999999</c:v>
                </c:pt>
                <c:pt idx="12">
                  <c:v>-0.62462609999999996</c:v>
                </c:pt>
                <c:pt idx="13">
                  <c:v>0.1199129</c:v>
                </c:pt>
                <c:pt idx="14">
                  <c:v>0.212004</c:v>
                </c:pt>
                <c:pt idx="15">
                  <c:v>1.055747</c:v>
                </c:pt>
                <c:pt idx="16">
                  <c:v>-0.3123629</c:v>
                </c:pt>
                <c:pt idx="17">
                  <c:v>-0.46040389999999998</c:v>
                </c:pt>
                <c:pt idx="18">
                  <c:v>8.9249099999999998E-2</c:v>
                </c:pt>
                <c:pt idx="19">
                  <c:v>-0.96065489999999998</c:v>
                </c:pt>
                <c:pt idx="20">
                  <c:v>1.334122</c:v>
                </c:pt>
                <c:pt idx="21">
                  <c:v>0.53339060000000005</c:v>
                </c:pt>
                <c:pt idx="22">
                  <c:v>-7.3469300000000001E-2</c:v>
                </c:pt>
                <c:pt idx="23">
                  <c:v>0.35336830000000002</c:v>
                </c:pt>
                <c:pt idx="24">
                  <c:v>-0.60794720000000002</c:v>
                </c:pt>
                <c:pt idx="25">
                  <c:v>0.46457910000000002</c:v>
                </c:pt>
                <c:pt idx="26">
                  <c:v>0.19894400000000001</c:v>
                </c:pt>
                <c:pt idx="27">
                  <c:v>-7.1544700000000003E-2</c:v>
                </c:pt>
                <c:pt idx="28">
                  <c:v>1.242237</c:v>
                </c:pt>
                <c:pt idx="29">
                  <c:v>0.26339679999999999</c:v>
                </c:pt>
                <c:pt idx="30">
                  <c:v>-0.20207839999999999</c:v>
                </c:pt>
                <c:pt idx="31">
                  <c:v>-0.95124629999999999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7C-469C-B4E1-0D991D9F3FEB}"/>
            </c:ext>
          </c:extLst>
        </c:ser>
        <c:ser>
          <c:idx val="1"/>
          <c:order val="1"/>
          <c:tx>
            <c:strRef>
              <c:f>'Figure 2. 1  Sources of Growth '!$C$1</c:f>
              <c:strCache>
                <c:ptCount val="1"/>
                <c:pt idx="0">
                  <c:v>K_growth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'Figure 2. 1  Sources of Growth '!$A$2:$A$33</c:f>
              <c:numCache>
                <c:formatCode>General</c:formatCode>
                <c:ptCount val="32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  <c:pt idx="26">
                  <c:v>2018</c:v>
                </c:pt>
                <c:pt idx="27">
                  <c:v>2019</c:v>
                </c:pt>
                <c:pt idx="28">
                  <c:v>2020</c:v>
                </c:pt>
                <c:pt idx="29">
                  <c:v>2021</c:v>
                </c:pt>
                <c:pt idx="30">
                  <c:v>2022</c:v>
                </c:pt>
                <c:pt idx="31">
                  <c:v>2023</c:v>
                </c:pt>
              </c:numCache>
            </c:numRef>
          </c:cat>
          <c:val>
            <c:numRef>
              <c:f>'Figure 2. 1  Sources of Growth '!$C$2:$C$33</c:f>
              <c:numCache>
                <c:formatCode>General</c:formatCode>
                <c:ptCount val="32"/>
                <c:pt idx="0">
                  <c:v>2.808071</c:v>
                </c:pt>
                <c:pt idx="1">
                  <c:v>2.952407</c:v>
                </c:pt>
                <c:pt idx="2">
                  <c:v>3.2757100000000001</c:v>
                </c:pt>
                <c:pt idx="3">
                  <c:v>5.6685239999999997</c:v>
                </c:pt>
                <c:pt idx="4">
                  <c:v>6.451397</c:v>
                </c:pt>
                <c:pt idx="5">
                  <c:v>2.4534180000000001</c:v>
                </c:pt>
                <c:pt idx="6">
                  <c:v>3.252434</c:v>
                </c:pt>
                <c:pt idx="7">
                  <c:v>2.808764</c:v>
                </c:pt>
                <c:pt idx="8">
                  <c:v>3.5327500000000001</c:v>
                </c:pt>
                <c:pt idx="9">
                  <c:v>3.232529</c:v>
                </c:pt>
                <c:pt idx="10">
                  <c:v>3.1264099999999999</c:v>
                </c:pt>
                <c:pt idx="11">
                  <c:v>6.9987430000000002</c:v>
                </c:pt>
                <c:pt idx="12">
                  <c:v>5.7075180000000003</c:v>
                </c:pt>
                <c:pt idx="13">
                  <c:v>5.0186169999999999</c:v>
                </c:pt>
                <c:pt idx="14">
                  <c:v>5.551285</c:v>
                </c:pt>
                <c:pt idx="15">
                  <c:v>6.2136899999999997</c:v>
                </c:pt>
                <c:pt idx="16">
                  <c:v>6.8486760000000002</c:v>
                </c:pt>
                <c:pt idx="17">
                  <c:v>6.5718579999999998</c:v>
                </c:pt>
                <c:pt idx="18">
                  <c:v>5.6325880000000002</c:v>
                </c:pt>
                <c:pt idx="19">
                  <c:v>4.8512950000000004</c:v>
                </c:pt>
                <c:pt idx="20">
                  <c:v>8.0391110000000001</c:v>
                </c:pt>
                <c:pt idx="21">
                  <c:v>6.3950550000000002</c:v>
                </c:pt>
                <c:pt idx="22">
                  <c:v>6.026205</c:v>
                </c:pt>
                <c:pt idx="23">
                  <c:v>5.6486330000000002</c:v>
                </c:pt>
                <c:pt idx="24">
                  <c:v>4.8192209999999998</c:v>
                </c:pt>
                <c:pt idx="25">
                  <c:v>4.7770739999999998</c:v>
                </c:pt>
                <c:pt idx="26">
                  <c:v>4.6263370000000004</c:v>
                </c:pt>
                <c:pt idx="27">
                  <c:v>4.4505970000000001</c:v>
                </c:pt>
                <c:pt idx="28">
                  <c:v>3.3914170000000001</c:v>
                </c:pt>
                <c:pt idx="29">
                  <c:v>3.3378019999999999</c:v>
                </c:pt>
                <c:pt idx="30">
                  <c:v>3.7409870000000001</c:v>
                </c:pt>
                <c:pt idx="31">
                  <c:v>3.2982040000000001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7C-469C-B4E1-0D991D9F3FEB}"/>
            </c:ext>
          </c:extLst>
        </c:ser>
        <c:ser>
          <c:idx val="2"/>
          <c:order val="2"/>
          <c:tx>
            <c:strRef>
              <c:f>'Figure 2. 1  Sources of Growth '!$D$1</c:f>
              <c:strCache>
                <c:ptCount val="1"/>
                <c:pt idx="0">
                  <c:v>L_growth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'Figure 2. 1  Sources of Growth '!$A$2:$A$33</c:f>
              <c:numCache>
                <c:formatCode>General</c:formatCode>
                <c:ptCount val="32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  <c:pt idx="26">
                  <c:v>2018</c:v>
                </c:pt>
                <c:pt idx="27">
                  <c:v>2019</c:v>
                </c:pt>
                <c:pt idx="28">
                  <c:v>2020</c:v>
                </c:pt>
                <c:pt idx="29">
                  <c:v>2021</c:v>
                </c:pt>
                <c:pt idx="30">
                  <c:v>2022</c:v>
                </c:pt>
                <c:pt idx="31">
                  <c:v>2023</c:v>
                </c:pt>
              </c:numCache>
            </c:numRef>
          </c:cat>
          <c:val>
            <c:numRef>
              <c:f>'Figure 2. 1  Sources of Growth '!$D$2:$D$33</c:f>
              <c:numCache>
                <c:formatCode>General</c:formatCode>
                <c:ptCount val="32"/>
                <c:pt idx="0">
                  <c:v>2.228078</c:v>
                </c:pt>
                <c:pt idx="1">
                  <c:v>2.4387460000000001</c:v>
                </c:pt>
                <c:pt idx="2">
                  <c:v>2.7528109999999999</c:v>
                </c:pt>
                <c:pt idx="3">
                  <c:v>1.65039</c:v>
                </c:pt>
                <c:pt idx="4">
                  <c:v>3.3576589999999999</c:v>
                </c:pt>
                <c:pt idx="5">
                  <c:v>2.7668910000000002</c:v>
                </c:pt>
                <c:pt idx="6">
                  <c:v>2.246022</c:v>
                </c:pt>
                <c:pt idx="7">
                  <c:v>2.935371</c:v>
                </c:pt>
                <c:pt idx="8">
                  <c:v>1.6854769999999999</c:v>
                </c:pt>
                <c:pt idx="9">
                  <c:v>2.3575430000000002</c:v>
                </c:pt>
                <c:pt idx="10">
                  <c:v>1.7515350000000001</c:v>
                </c:pt>
                <c:pt idx="11">
                  <c:v>3.0004059999999999</c:v>
                </c:pt>
                <c:pt idx="12">
                  <c:v>4.0245889999999997</c:v>
                </c:pt>
                <c:pt idx="13">
                  <c:v>3.011924</c:v>
                </c:pt>
                <c:pt idx="14">
                  <c:v>3.40245</c:v>
                </c:pt>
                <c:pt idx="15">
                  <c:v>2.848109</c:v>
                </c:pt>
                <c:pt idx="16">
                  <c:v>2.391562</c:v>
                </c:pt>
                <c:pt idx="17">
                  <c:v>1.713022</c:v>
                </c:pt>
                <c:pt idx="18">
                  <c:v>1.182555</c:v>
                </c:pt>
                <c:pt idx="19">
                  <c:v>1.881861</c:v>
                </c:pt>
                <c:pt idx="20">
                  <c:v>1.6409469999999999</c:v>
                </c:pt>
                <c:pt idx="21">
                  <c:v>2.5283500000000001</c:v>
                </c:pt>
                <c:pt idx="22">
                  <c:v>1.6310199999999999</c:v>
                </c:pt>
                <c:pt idx="23">
                  <c:v>1.8620300000000001</c:v>
                </c:pt>
                <c:pt idx="24">
                  <c:v>1.7858590000000001</c:v>
                </c:pt>
                <c:pt idx="25">
                  <c:v>0.94571609999999995</c:v>
                </c:pt>
                <c:pt idx="26">
                  <c:v>1.823372</c:v>
                </c:pt>
                <c:pt idx="27">
                  <c:v>1.7672110000000001</c:v>
                </c:pt>
                <c:pt idx="28">
                  <c:v>-1.377834</c:v>
                </c:pt>
                <c:pt idx="29">
                  <c:v>2.8962759999999999</c:v>
                </c:pt>
                <c:pt idx="30">
                  <c:v>3.7173280000000002</c:v>
                </c:pt>
                <c:pt idx="31">
                  <c:v>3.2650999999999999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97C-469C-B4E1-0D991D9F3F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06222992"/>
        <c:axId val="606217952"/>
      </c:barChart>
      <c:lineChart>
        <c:grouping val="standard"/>
        <c:varyColors val="0"/>
        <c:ser>
          <c:idx val="3"/>
          <c:order val="3"/>
          <c:tx>
            <c:strRef>
              <c:f>'Figure 2. 1  Sources of Growth '!$E$1</c:f>
              <c:strCache>
                <c:ptCount val="1"/>
                <c:pt idx="0">
                  <c:v>Growth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'Figure 2. 1  Sources of Growth '!$A$2:$A$33</c:f>
              <c:numCache>
                <c:formatCode>General</c:formatCode>
                <c:ptCount val="32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  <c:pt idx="26">
                  <c:v>2018</c:v>
                </c:pt>
                <c:pt idx="27">
                  <c:v>2019</c:v>
                </c:pt>
                <c:pt idx="28">
                  <c:v>2020</c:v>
                </c:pt>
                <c:pt idx="29">
                  <c:v>2021</c:v>
                </c:pt>
                <c:pt idx="30">
                  <c:v>2022</c:v>
                </c:pt>
                <c:pt idx="31">
                  <c:v>2023</c:v>
                </c:pt>
              </c:numCache>
            </c:numRef>
          </c:cat>
          <c:val>
            <c:numRef>
              <c:f>'Figure 2. 1  Sources of Growth '!$E$2:$E$33</c:f>
              <c:numCache>
                <c:formatCode>General</c:formatCode>
                <c:ptCount val="32"/>
                <c:pt idx="0">
                  <c:v>0.39546629999999999</c:v>
                </c:pt>
                <c:pt idx="1">
                  <c:v>1.053078</c:v>
                </c:pt>
                <c:pt idx="2">
                  <c:v>1.5244489999999999</c:v>
                </c:pt>
                <c:pt idx="3">
                  <c:v>4.019444</c:v>
                </c:pt>
                <c:pt idx="4">
                  <c:v>5.1263500000000004</c:v>
                </c:pt>
                <c:pt idx="5">
                  <c:v>4.4621620000000002</c:v>
                </c:pt>
                <c:pt idx="6">
                  <c:v>3.4737010000000001</c:v>
                </c:pt>
                <c:pt idx="7">
                  <c:v>3.347286</c:v>
                </c:pt>
                <c:pt idx="8">
                  <c:v>2.3813300000000002</c:v>
                </c:pt>
                <c:pt idx="9">
                  <c:v>4.2123889999999999</c:v>
                </c:pt>
                <c:pt idx="10">
                  <c:v>3.695675</c:v>
                </c:pt>
                <c:pt idx="11">
                  <c:v>4.1508599999999998</c:v>
                </c:pt>
                <c:pt idx="12">
                  <c:v>5.2695129999999999</c:v>
                </c:pt>
                <c:pt idx="13">
                  <c:v>4.8938689999999996</c:v>
                </c:pt>
                <c:pt idx="14">
                  <c:v>5.2964979999999997</c:v>
                </c:pt>
                <c:pt idx="15">
                  <c:v>4.6748440000000002</c:v>
                </c:pt>
                <c:pt idx="16">
                  <c:v>4.2999419999999997</c:v>
                </c:pt>
                <c:pt idx="17">
                  <c:v>2.5396540000000001</c:v>
                </c:pt>
                <c:pt idx="18">
                  <c:v>5.5935689999999996</c:v>
                </c:pt>
                <c:pt idx="19">
                  <c:v>3.1939090000000001</c:v>
                </c:pt>
                <c:pt idx="20">
                  <c:v>5.8061610000000003</c:v>
                </c:pt>
                <c:pt idx="21">
                  <c:v>3.4711829999999999</c:v>
                </c:pt>
                <c:pt idx="22">
                  <c:v>3.675748</c:v>
                </c:pt>
                <c:pt idx="23">
                  <c:v>3.126814</c:v>
                </c:pt>
                <c:pt idx="24">
                  <c:v>3.3008320000000002</c:v>
                </c:pt>
                <c:pt idx="25">
                  <c:v>4.2973309999999998</c:v>
                </c:pt>
                <c:pt idx="26">
                  <c:v>3.7093430000000001</c:v>
                </c:pt>
                <c:pt idx="27">
                  <c:v>3.2481779999999998</c:v>
                </c:pt>
                <c:pt idx="28">
                  <c:v>-2.8341400000000001</c:v>
                </c:pt>
                <c:pt idx="29">
                  <c:v>4.9790580000000002</c:v>
                </c:pt>
                <c:pt idx="30">
                  <c:v>4.566414</c:v>
                </c:pt>
                <c:pt idx="31">
                  <c:v>4.2416520000000002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97C-469C-B4E1-0D991D9F3F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6222992"/>
        <c:axId val="606217952"/>
      </c:lineChart>
      <c:catAx>
        <c:axId val="606222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606217952"/>
        <c:crosses val="autoZero"/>
        <c:auto val="1"/>
        <c:lblAlgn val="ctr"/>
        <c:lblOffset val="100"/>
        <c:noMultiLvlLbl val="0"/>
      </c:catAx>
      <c:valAx>
        <c:axId val="606217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06222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246741303848837"/>
          <c:y val="0.81213927072693481"/>
          <c:w val="0.69856071715113588"/>
          <c:h val="9.99473904429047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fr-F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Lower Range ($Billion)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Sheet1!$A$2:$A$22</c:f>
              <c:strCache>
                <c:ptCount val="21"/>
                <c:pt idx="0">
                  <c:v>Retail</c:v>
                </c:pt>
                <c:pt idx="1">
                  <c:v>Telecommunications</c:v>
                </c:pt>
                <c:pt idx="2">
                  <c:v>Consumer packaged goods</c:v>
                </c:pt>
                <c:pt idx="3">
                  <c:v>Mining, heavy industry and energy</c:v>
                </c:pt>
                <c:pt idx="4">
                  <c:v>Banking</c:v>
                </c:pt>
                <c:pt idx="5">
                  <c:v>Travel, transport and logistics</c:v>
                </c:pt>
                <c:pt idx="6">
                  <c:v>Education</c:v>
                </c:pt>
                <c:pt idx="7">
                  <c:v>Construction</c:v>
                </c:pt>
                <c:pt idx="8">
                  <c:v>High tech</c:v>
                </c:pt>
                <c:pt idx="9">
                  <c:v>Public and social sector</c:v>
                </c:pt>
                <c:pt idx="10">
                  <c:v>Advanced manufacturing</c:v>
                </c:pt>
                <c:pt idx="11">
                  <c:v>Real estate</c:v>
                </c:pt>
                <c:pt idx="12">
                  <c:v>Agriculture</c:v>
                </c:pt>
                <c:pt idx="13">
                  <c:v>Insurance</c:v>
                </c:pt>
                <c:pt idx="14">
                  <c:v>Administrative and professional service</c:v>
                </c:pt>
                <c:pt idx="15">
                  <c:v>Healthcare</c:v>
                </c:pt>
                <c:pt idx="16">
                  <c:v>Chemical</c:v>
                </c:pt>
                <c:pt idx="17">
                  <c:v>Media and entertainment</c:v>
                </c:pt>
                <c:pt idx="18">
                  <c:v>Advanced electronics and semiconductors</c:v>
                </c:pt>
                <c:pt idx="19">
                  <c:v>Pharmaceuticals and medical products</c:v>
                </c:pt>
                <c:pt idx="20">
                  <c:v>Others</c:v>
                </c:pt>
              </c:strCache>
            </c:strRef>
          </c:cat>
          <c:val>
            <c:numRef>
              <c:f>Sheet1!$B$2:$B$22</c:f>
              <c:numCache>
                <c:formatCode>General</c:formatCode>
                <c:ptCount val="21"/>
                <c:pt idx="0">
                  <c:v>6.6</c:v>
                </c:pt>
                <c:pt idx="1">
                  <c:v>6</c:v>
                </c:pt>
                <c:pt idx="2">
                  <c:v>5.4</c:v>
                </c:pt>
                <c:pt idx="3">
                  <c:v>5.3</c:v>
                </c:pt>
                <c:pt idx="4">
                  <c:v>4.7</c:v>
                </c:pt>
                <c:pt idx="5">
                  <c:v>4.4000000000000004</c:v>
                </c:pt>
                <c:pt idx="6">
                  <c:v>3</c:v>
                </c:pt>
                <c:pt idx="7">
                  <c:v>2.8</c:v>
                </c:pt>
                <c:pt idx="8">
                  <c:v>2.6</c:v>
                </c:pt>
                <c:pt idx="9">
                  <c:v>2.9</c:v>
                </c:pt>
                <c:pt idx="10">
                  <c:v>2.1</c:v>
                </c:pt>
                <c:pt idx="11">
                  <c:v>2</c:v>
                </c:pt>
                <c:pt idx="12">
                  <c:v>1.6</c:v>
                </c:pt>
                <c:pt idx="13">
                  <c:v>2.1</c:v>
                </c:pt>
                <c:pt idx="14">
                  <c:v>1.9</c:v>
                </c:pt>
                <c:pt idx="15">
                  <c:v>1.4</c:v>
                </c:pt>
                <c:pt idx="16">
                  <c:v>1.4</c:v>
                </c:pt>
                <c:pt idx="17">
                  <c:v>1.1000000000000001</c:v>
                </c:pt>
                <c:pt idx="18">
                  <c:v>0.6</c:v>
                </c:pt>
                <c:pt idx="19">
                  <c:v>0.5</c:v>
                </c:pt>
                <c:pt idx="20">
                  <c:v>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6C-4AC1-822B-3468A32A45E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Upper Range ($Billion)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Sheet1!$A$2:$A$22</c:f>
              <c:strCache>
                <c:ptCount val="21"/>
                <c:pt idx="0">
                  <c:v>Retail</c:v>
                </c:pt>
                <c:pt idx="1">
                  <c:v>Telecommunications</c:v>
                </c:pt>
                <c:pt idx="2">
                  <c:v>Consumer packaged goods</c:v>
                </c:pt>
                <c:pt idx="3">
                  <c:v>Mining, heavy industry and energy</c:v>
                </c:pt>
                <c:pt idx="4">
                  <c:v>Banking</c:v>
                </c:pt>
                <c:pt idx="5">
                  <c:v>Travel, transport and logistics</c:v>
                </c:pt>
                <c:pt idx="6">
                  <c:v>Education</c:v>
                </c:pt>
                <c:pt idx="7">
                  <c:v>Construction</c:v>
                </c:pt>
                <c:pt idx="8">
                  <c:v>High tech</c:v>
                </c:pt>
                <c:pt idx="9">
                  <c:v>Public and social sector</c:v>
                </c:pt>
                <c:pt idx="10">
                  <c:v>Advanced manufacturing</c:v>
                </c:pt>
                <c:pt idx="11">
                  <c:v>Real estate</c:v>
                </c:pt>
                <c:pt idx="12">
                  <c:v>Agriculture</c:v>
                </c:pt>
                <c:pt idx="13">
                  <c:v>Insurance</c:v>
                </c:pt>
                <c:pt idx="14">
                  <c:v>Administrative and professional service</c:v>
                </c:pt>
                <c:pt idx="15">
                  <c:v>Healthcare</c:v>
                </c:pt>
                <c:pt idx="16">
                  <c:v>Chemical</c:v>
                </c:pt>
                <c:pt idx="17">
                  <c:v>Media and entertainment</c:v>
                </c:pt>
                <c:pt idx="18">
                  <c:v>Advanced electronics and semiconductors</c:v>
                </c:pt>
                <c:pt idx="19">
                  <c:v>Pharmaceuticals and medical products</c:v>
                </c:pt>
                <c:pt idx="20">
                  <c:v>Others</c:v>
                </c:pt>
              </c:strCache>
            </c:strRef>
          </c:cat>
          <c:val>
            <c:numRef>
              <c:f>Sheet1!$C$2:$C$22</c:f>
              <c:numCache>
                <c:formatCode>General</c:formatCode>
                <c:ptCount val="21"/>
                <c:pt idx="0">
                  <c:v>10.4</c:v>
                </c:pt>
                <c:pt idx="1">
                  <c:v>9.6</c:v>
                </c:pt>
                <c:pt idx="2">
                  <c:v>8.9</c:v>
                </c:pt>
                <c:pt idx="3">
                  <c:v>8.5</c:v>
                </c:pt>
                <c:pt idx="4">
                  <c:v>7.9</c:v>
                </c:pt>
                <c:pt idx="5">
                  <c:v>7.3</c:v>
                </c:pt>
                <c:pt idx="6">
                  <c:v>5.5</c:v>
                </c:pt>
                <c:pt idx="7">
                  <c:v>5.2</c:v>
                </c:pt>
                <c:pt idx="8">
                  <c:v>5</c:v>
                </c:pt>
                <c:pt idx="9">
                  <c:v>4.8</c:v>
                </c:pt>
                <c:pt idx="10">
                  <c:v>3.6</c:v>
                </c:pt>
                <c:pt idx="11">
                  <c:v>3.4</c:v>
                </c:pt>
                <c:pt idx="12">
                  <c:v>3.3</c:v>
                </c:pt>
                <c:pt idx="13">
                  <c:v>3.2</c:v>
                </c:pt>
                <c:pt idx="14">
                  <c:v>3</c:v>
                </c:pt>
                <c:pt idx="15">
                  <c:v>2.4</c:v>
                </c:pt>
                <c:pt idx="16">
                  <c:v>2.2000000000000002</c:v>
                </c:pt>
                <c:pt idx="17">
                  <c:v>1.9</c:v>
                </c:pt>
                <c:pt idx="18">
                  <c:v>1</c:v>
                </c:pt>
                <c:pt idx="19">
                  <c:v>0.8</c:v>
                </c:pt>
                <c:pt idx="20">
                  <c:v>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6C-4AC1-822B-3468A32A4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618591472"/>
        <c:axId val="1618591952"/>
      </c:barChart>
      <c:catAx>
        <c:axId val="161859147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18591952"/>
        <c:crosses val="autoZero"/>
        <c:auto val="1"/>
        <c:lblAlgn val="ctr"/>
        <c:lblOffset val="100"/>
        <c:noMultiLvlLbl val="0"/>
      </c:catAx>
      <c:valAx>
        <c:axId val="1618591952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18591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573D80-BED7-4A58-B46A-36E79A2D9582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57F27FC-ED1A-4193-B13D-A8882A8AE25D}">
      <dgm:prSet custT="1"/>
      <dgm:spPr/>
      <dgm:t>
        <a:bodyPr/>
        <a:lstStyle/>
        <a:p>
          <a:pPr algn="l"/>
          <a:r>
            <a:rPr lang="en-US" sz="1400" b="1">
              <a:latin typeface="Arial" panose="020B0604020202020204" pitchFamily="34" charset="0"/>
              <a:cs typeface="Arial" panose="020B0604020202020204" pitchFamily="34" charset="0"/>
            </a:rPr>
            <a:t>Poverty and inequality remain persistent</a:t>
          </a:r>
          <a:r>
            <a:rPr lang="en-US" sz="1400">
              <a:latin typeface="Arial" panose="020B0604020202020204" pitchFamily="34" charset="0"/>
              <a:cs typeface="Arial" panose="020B0604020202020204" pitchFamily="34" charset="0"/>
            </a:rPr>
            <a:t>, despite improvements in some countries.</a:t>
          </a:r>
        </a:p>
      </dgm:t>
    </dgm:pt>
    <dgm:pt modelId="{E9C3901C-4D9B-454A-94B4-9A657EC114E1}" type="parTrans" cxnId="{E167F0C5-6634-4AFB-92A1-83CD6D068227}">
      <dgm:prSet/>
      <dgm:spPr/>
      <dgm:t>
        <a:bodyPr/>
        <a:lstStyle/>
        <a:p>
          <a:pPr algn="l"/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F3594A-96B8-4E28-B323-43BC027E2F92}" type="sibTrans" cxnId="{E167F0C5-6634-4AFB-92A1-83CD6D068227}">
      <dgm:prSet/>
      <dgm:spPr/>
      <dgm:t>
        <a:bodyPr/>
        <a:lstStyle/>
        <a:p>
          <a:pPr algn="l"/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6CD16E-E3B1-4C7D-A81C-BF12484700BC}">
      <dgm:prSet custT="1"/>
      <dgm:spPr/>
      <dgm:t>
        <a:bodyPr/>
        <a:lstStyle/>
        <a:p>
          <a:pPr algn="l"/>
          <a:r>
            <a:rPr lang="en-US" sz="1400">
              <a:latin typeface="Arial" panose="020B0604020202020204" pitchFamily="34" charset="0"/>
              <a:cs typeface="Arial" panose="020B0604020202020204" pitchFamily="34" charset="0"/>
            </a:rPr>
            <a:t>Rapid </a:t>
          </a:r>
          <a:r>
            <a:rPr lang="en-US" sz="1400" b="1">
              <a:latin typeface="Arial" panose="020B0604020202020204" pitchFamily="34" charset="0"/>
              <a:cs typeface="Arial" panose="020B0604020202020204" pitchFamily="34" charset="0"/>
            </a:rPr>
            <a:t>urbanization puts pressure on employment, housing &amp; infrastructure</a:t>
          </a:r>
          <a:r>
            <a:rPr lang="en-US" sz="140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gm:t>
    </dgm:pt>
    <dgm:pt modelId="{77AA1150-AF9F-4555-9D7B-A13FB52A8C8D}" type="parTrans" cxnId="{CAEE7969-AB6D-492E-B364-DA0D54B23E43}">
      <dgm:prSet/>
      <dgm:spPr/>
      <dgm:t>
        <a:bodyPr/>
        <a:lstStyle/>
        <a:p>
          <a:pPr algn="l"/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CCD494-7CB1-4C14-8B1A-A815808C3C43}" type="sibTrans" cxnId="{CAEE7969-AB6D-492E-B364-DA0D54B23E43}">
      <dgm:prSet/>
      <dgm:spPr/>
      <dgm:t>
        <a:bodyPr/>
        <a:lstStyle/>
        <a:p>
          <a:pPr algn="l"/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2C417E-79C8-47C2-9E2F-9EC513D084A3}">
      <dgm:prSet custT="1"/>
      <dgm:spPr/>
      <dgm:t>
        <a:bodyPr/>
        <a:lstStyle/>
        <a:p>
          <a:pPr algn="l"/>
          <a:r>
            <a:rPr lang="en-US" sz="1400" b="1">
              <a:latin typeface="Arial" panose="020B0604020202020204" pitchFamily="34" charset="0"/>
              <a:cs typeface="Arial" panose="020B0604020202020204" pitchFamily="34" charset="0"/>
            </a:rPr>
            <a:t>Gender gaps remain significant (</a:t>
          </a:r>
          <a:r>
            <a:rPr lang="en-US" sz="1400">
              <a:latin typeface="Arial" panose="020B0604020202020204" pitchFamily="34" charset="0"/>
              <a:cs typeface="Arial" panose="020B0604020202020204" pitchFamily="34" charset="0"/>
            </a:rPr>
            <a:t>digital access, labour markets and STEM participation).</a:t>
          </a:r>
        </a:p>
      </dgm:t>
    </dgm:pt>
    <dgm:pt modelId="{71CC9370-64B0-4105-88F6-450C26BD1C34}" type="parTrans" cxnId="{665AE26A-52F2-411D-AE50-9661897BA329}">
      <dgm:prSet/>
      <dgm:spPr/>
      <dgm:t>
        <a:bodyPr/>
        <a:lstStyle/>
        <a:p>
          <a:pPr algn="l"/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0DB78E-0126-45E3-9CC6-83F0ADF39CE1}" type="sibTrans" cxnId="{665AE26A-52F2-411D-AE50-9661897BA329}">
      <dgm:prSet/>
      <dgm:spPr/>
      <dgm:t>
        <a:bodyPr/>
        <a:lstStyle/>
        <a:p>
          <a:pPr algn="l"/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C427CA-B479-4893-8186-E219BEB71C31}">
      <dgm:prSet custT="1"/>
      <dgm:spPr/>
      <dgm:t>
        <a:bodyPr/>
        <a:lstStyle/>
        <a:p>
          <a:pPr algn="l"/>
          <a:r>
            <a:rPr lang="en-US" sz="1400" b="1">
              <a:latin typeface="Arial" panose="020B0604020202020204" pitchFamily="34" charset="0"/>
              <a:cs typeface="Arial" panose="020B0604020202020204" pitchFamily="34" charset="0"/>
            </a:rPr>
            <a:t>Structural transformation remains slow</a:t>
          </a:r>
          <a:r>
            <a:rPr lang="en-US" sz="1400">
              <a:latin typeface="Arial" panose="020B0604020202020204" pitchFamily="34" charset="0"/>
              <a:cs typeface="Arial" panose="020B0604020202020204" pitchFamily="34" charset="0"/>
            </a:rPr>
            <a:t>, manufacturing contributing only </a:t>
          </a:r>
          <a:r>
            <a:rPr lang="en-US" sz="1400" b="1">
              <a:latin typeface="Arial" panose="020B0604020202020204" pitchFamily="34" charset="0"/>
              <a:cs typeface="Arial" panose="020B0604020202020204" pitchFamily="34" charset="0"/>
            </a:rPr>
            <a:t>~10–11% of GDP</a:t>
          </a:r>
          <a:r>
            <a:rPr lang="en-US" sz="140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gm:t>
    </dgm:pt>
    <dgm:pt modelId="{F44FC6A6-D057-4F73-A102-E52B51462A0B}" type="parTrans" cxnId="{A2A41D88-2492-4508-A0A3-D7D13C42269B}">
      <dgm:prSet/>
      <dgm:spPr/>
      <dgm:t>
        <a:bodyPr/>
        <a:lstStyle/>
        <a:p>
          <a:pPr algn="l"/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557BA3-611C-4F0C-8D2A-1A84281A1CEA}" type="sibTrans" cxnId="{A2A41D88-2492-4508-A0A3-D7D13C42269B}">
      <dgm:prSet/>
      <dgm:spPr/>
      <dgm:t>
        <a:bodyPr/>
        <a:lstStyle/>
        <a:p>
          <a:pPr algn="l"/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6BC2C0-A9E6-4DD3-B1D7-8D146705FC4D}">
      <dgm:prSet/>
      <dgm:spPr/>
      <dgm:t>
        <a:bodyPr/>
        <a:lstStyle/>
        <a:p>
          <a:pPr algn="l"/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091D3C-3E0B-4D54-91C4-133A4DC66821}" type="parTrans" cxnId="{58B751E0-4341-4A4A-AC5F-FB0E186EDA5E}">
      <dgm:prSet/>
      <dgm:spPr/>
      <dgm:t>
        <a:bodyPr/>
        <a:lstStyle/>
        <a:p>
          <a:pPr algn="l"/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FCBB5E-7E11-4B8F-9EF1-76381C46C418}" type="sibTrans" cxnId="{58B751E0-4341-4A4A-AC5F-FB0E186EDA5E}">
      <dgm:prSet/>
      <dgm:spPr/>
      <dgm:t>
        <a:bodyPr/>
        <a:lstStyle/>
        <a:p>
          <a:pPr algn="l"/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44AE7B-AD11-4976-A5A0-664255C73116}">
      <dgm:prSet/>
      <dgm:spPr/>
      <dgm:t>
        <a:bodyPr/>
        <a:lstStyle/>
        <a:p>
          <a:pPr algn="l"/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735CFA-1499-4BBC-9755-892543A84FF6}" type="parTrans" cxnId="{FBD01AC4-C8B6-4A53-AAE6-E13440C8A1D4}">
      <dgm:prSet/>
      <dgm:spPr/>
      <dgm:t>
        <a:bodyPr/>
        <a:lstStyle/>
        <a:p>
          <a:pPr algn="l"/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C56197-8750-40B8-BD93-B91CA801CCC3}" type="sibTrans" cxnId="{FBD01AC4-C8B6-4A53-AAE6-E13440C8A1D4}">
      <dgm:prSet/>
      <dgm:spPr/>
      <dgm:t>
        <a:bodyPr/>
        <a:lstStyle/>
        <a:p>
          <a:pPr algn="l"/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14C1BE-901A-4392-8CB7-0D6D6A206457}">
      <dgm:prSet/>
      <dgm:spPr/>
      <dgm:t>
        <a:bodyPr/>
        <a:lstStyle/>
        <a:p>
          <a:pPr algn="l"/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D1DC77-8B74-4FDE-B23D-04B58B09C966}" type="parTrans" cxnId="{D4992144-624A-4F10-860D-F16DE132743E}">
      <dgm:prSet/>
      <dgm:spPr/>
      <dgm:t>
        <a:bodyPr/>
        <a:lstStyle/>
        <a:p>
          <a:pPr algn="l"/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26324B-E486-403F-ADD1-38512FEB760F}" type="sibTrans" cxnId="{D4992144-624A-4F10-860D-F16DE132743E}">
      <dgm:prSet/>
      <dgm:spPr/>
      <dgm:t>
        <a:bodyPr/>
        <a:lstStyle/>
        <a:p>
          <a:pPr algn="l"/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6A8B78-203F-4018-8BE7-58DA68334176}">
      <dgm:prSet/>
      <dgm:spPr/>
      <dgm:t>
        <a:bodyPr/>
        <a:lstStyle/>
        <a:p>
          <a:pPr algn="l"/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32FBDD-494A-42EA-9F8B-6B6889EC87CD}" type="parTrans" cxnId="{E8E7BA84-8B8F-4532-8750-F39CBEA10A1D}">
      <dgm:prSet/>
      <dgm:spPr/>
      <dgm:t>
        <a:bodyPr/>
        <a:lstStyle/>
        <a:p>
          <a:pPr algn="l"/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4C3E6B-C7F3-47E0-9F66-15DE57E01AFF}" type="sibTrans" cxnId="{E8E7BA84-8B8F-4532-8750-F39CBEA10A1D}">
      <dgm:prSet/>
      <dgm:spPr/>
      <dgm:t>
        <a:bodyPr/>
        <a:lstStyle/>
        <a:p>
          <a:pPr algn="l"/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596EEA-48D9-47F3-B32F-D3E039D49677}">
      <dgm:prSet/>
      <dgm:spPr/>
      <dgm:t>
        <a:bodyPr/>
        <a:lstStyle/>
        <a:p>
          <a:pPr algn="l"/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F7FDCC-C51A-496B-9ADB-55E93CFCDA77}" type="parTrans" cxnId="{F0A1230F-AA7B-421C-ABB2-346650AF8C38}">
      <dgm:prSet/>
      <dgm:spPr/>
      <dgm:t>
        <a:bodyPr/>
        <a:lstStyle/>
        <a:p>
          <a:pPr algn="l"/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274B8C-1136-407F-9090-EDD205FB2ADC}" type="sibTrans" cxnId="{F0A1230F-AA7B-421C-ABB2-346650AF8C38}">
      <dgm:prSet/>
      <dgm:spPr/>
      <dgm:t>
        <a:bodyPr/>
        <a:lstStyle/>
        <a:p>
          <a:pPr algn="l"/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7966FD-6ECD-478D-B4A4-3772D06A36FB}">
      <dgm:prSet/>
      <dgm:spPr/>
      <dgm:t>
        <a:bodyPr/>
        <a:lstStyle/>
        <a:p>
          <a:pPr algn="l"/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9BB202-698B-4A08-B251-C901CEC622F6}" type="parTrans" cxnId="{08CE200A-1C1B-4D2D-AC83-F176E711A8FB}">
      <dgm:prSet/>
      <dgm:spPr/>
      <dgm:t>
        <a:bodyPr/>
        <a:lstStyle/>
        <a:p>
          <a:pPr algn="l"/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93D971-8D3D-4563-9F5E-A98179DDA8F8}" type="sibTrans" cxnId="{08CE200A-1C1B-4D2D-AC83-F176E711A8FB}">
      <dgm:prSet/>
      <dgm:spPr/>
      <dgm:t>
        <a:bodyPr/>
        <a:lstStyle/>
        <a:p>
          <a:pPr algn="l"/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AB6089-B32A-4AFF-B2C5-10A998E2A75F}">
      <dgm:prSet/>
      <dgm:spPr/>
      <dgm:t>
        <a:bodyPr/>
        <a:lstStyle/>
        <a:p>
          <a:pPr algn="l"/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2649F5-15EC-419A-BB45-915BB9B0BC82}" type="parTrans" cxnId="{7DB03B87-12A2-446E-AF4D-E2B199D37562}">
      <dgm:prSet/>
      <dgm:spPr/>
      <dgm:t>
        <a:bodyPr/>
        <a:lstStyle/>
        <a:p>
          <a:pPr algn="l"/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63965B-601B-40C2-8E47-BC2B19471DC7}" type="sibTrans" cxnId="{7DB03B87-12A2-446E-AF4D-E2B199D37562}">
      <dgm:prSet/>
      <dgm:spPr/>
      <dgm:t>
        <a:bodyPr/>
        <a:lstStyle/>
        <a:p>
          <a:pPr algn="l"/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AA0435-4353-4E92-870C-411170C6688B}" type="pres">
      <dgm:prSet presAssocID="{23573D80-BED7-4A58-B46A-36E79A2D9582}" presName="matrix" presStyleCnt="0">
        <dgm:presLayoutVars>
          <dgm:chMax val="1"/>
          <dgm:dir/>
          <dgm:resizeHandles val="exact"/>
        </dgm:presLayoutVars>
      </dgm:prSet>
      <dgm:spPr/>
    </dgm:pt>
    <dgm:pt modelId="{0B9B1B79-B8D3-4194-AF4B-86A4DFD3E1AA}" type="pres">
      <dgm:prSet presAssocID="{23573D80-BED7-4A58-B46A-36E79A2D9582}" presName="diamond" presStyleLbl="bgShp" presStyleIdx="0" presStyleCnt="1" custLinFactNeighborX="4589" custLinFactNeighborY="-1751"/>
      <dgm:spPr/>
    </dgm:pt>
    <dgm:pt modelId="{A867C05B-E648-4B6F-835D-2179B196052D}" type="pres">
      <dgm:prSet presAssocID="{23573D80-BED7-4A58-B46A-36E79A2D9582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7BB32129-AF09-48FA-8B2B-3B1826424309}" type="pres">
      <dgm:prSet presAssocID="{23573D80-BED7-4A58-B46A-36E79A2D9582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5CBD564-41AD-400E-B750-8768DB046421}" type="pres">
      <dgm:prSet presAssocID="{23573D80-BED7-4A58-B46A-36E79A2D9582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E96C47F2-D7CD-4B73-BBD1-A6115DCEA096}" type="pres">
      <dgm:prSet presAssocID="{23573D80-BED7-4A58-B46A-36E79A2D9582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08CE200A-1C1B-4D2D-AC83-F176E711A8FB}" srcId="{196A8B78-203F-4018-8BE7-58DA68334176}" destId="{2E7966FD-6ECD-478D-B4A4-3772D06A36FB}" srcOrd="1" destOrd="0" parTransId="{F89BB202-698B-4A08-B251-C901CEC622F6}" sibTransId="{8093D971-8D3D-4563-9F5E-A98179DDA8F8}"/>
    <dgm:cxn modelId="{F0A1230F-AA7B-421C-ABB2-346650AF8C38}" srcId="{196A8B78-203F-4018-8BE7-58DA68334176}" destId="{A1596EEA-48D9-47F3-B32F-D3E039D49677}" srcOrd="0" destOrd="0" parTransId="{11F7FDCC-C51A-496B-9ADB-55E93CFCDA77}" sibTransId="{12274B8C-1136-407F-9090-EDD205FB2ADC}"/>
    <dgm:cxn modelId="{D4992144-624A-4F10-860D-F16DE132743E}" srcId="{3744AE7B-AD11-4976-A5A0-664255C73116}" destId="{3014C1BE-901A-4392-8CB7-0D6D6A206457}" srcOrd="0" destOrd="0" parTransId="{7FD1DC77-8B74-4FDE-B23D-04B58B09C966}" sibTransId="{BE26324B-E486-403F-ADD1-38512FEB760F}"/>
    <dgm:cxn modelId="{B8292549-5F76-4400-85D0-5FA4BD0B251E}" type="presOf" srcId="{757F27FC-ED1A-4193-B13D-A8882A8AE25D}" destId="{A867C05B-E648-4B6F-835D-2179B196052D}" srcOrd="0" destOrd="0" presId="urn:microsoft.com/office/officeart/2005/8/layout/matrix3"/>
    <dgm:cxn modelId="{CAEE7969-AB6D-492E-B364-DA0D54B23E43}" srcId="{23573D80-BED7-4A58-B46A-36E79A2D9582}" destId="{C36CD16E-E3B1-4C7D-A81C-BF12484700BC}" srcOrd="1" destOrd="0" parTransId="{77AA1150-AF9F-4555-9D7B-A13FB52A8C8D}" sibTransId="{2BCCD494-7CB1-4C14-8B1A-A815808C3C43}"/>
    <dgm:cxn modelId="{665AE26A-52F2-411D-AE50-9661897BA329}" srcId="{23573D80-BED7-4A58-B46A-36E79A2D9582}" destId="{8B2C417E-79C8-47C2-9E2F-9EC513D084A3}" srcOrd="2" destOrd="0" parTransId="{71CC9370-64B0-4105-88F6-450C26BD1C34}" sibTransId="{9C0DB78E-0126-45E3-9CC6-83F0ADF39CE1}"/>
    <dgm:cxn modelId="{D0C88A6C-54D1-4612-91C7-EAAD82F96C5F}" type="presOf" srcId="{8B2C417E-79C8-47C2-9E2F-9EC513D084A3}" destId="{25CBD564-41AD-400E-B750-8768DB046421}" srcOrd="0" destOrd="0" presId="urn:microsoft.com/office/officeart/2005/8/layout/matrix3"/>
    <dgm:cxn modelId="{36137E4D-0DF0-4D45-B22F-318C2D05A272}" type="presOf" srcId="{D8C427CA-B479-4893-8186-E219BEB71C31}" destId="{E96C47F2-D7CD-4B73-BBD1-A6115DCEA096}" srcOrd="0" destOrd="0" presId="urn:microsoft.com/office/officeart/2005/8/layout/matrix3"/>
    <dgm:cxn modelId="{E8E7BA84-8B8F-4532-8750-F39CBEA10A1D}" srcId="{23573D80-BED7-4A58-B46A-36E79A2D9582}" destId="{196A8B78-203F-4018-8BE7-58DA68334176}" srcOrd="6" destOrd="0" parTransId="{A432FBDD-494A-42EA-9F8B-6B6889EC87CD}" sibTransId="{C64C3E6B-C7F3-47E0-9F66-15DE57E01AFF}"/>
    <dgm:cxn modelId="{7DB03B87-12A2-446E-AF4D-E2B199D37562}" srcId="{196A8B78-203F-4018-8BE7-58DA68334176}" destId="{DEAB6089-B32A-4AFF-B2C5-10A998E2A75F}" srcOrd="2" destOrd="0" parTransId="{912649F5-15EC-419A-BB45-915BB9B0BC82}" sibTransId="{D163965B-601B-40C2-8E47-BC2B19471DC7}"/>
    <dgm:cxn modelId="{A2A41D88-2492-4508-A0A3-D7D13C42269B}" srcId="{23573D80-BED7-4A58-B46A-36E79A2D9582}" destId="{D8C427CA-B479-4893-8186-E219BEB71C31}" srcOrd="3" destOrd="0" parTransId="{F44FC6A6-D057-4F73-A102-E52B51462A0B}" sibTransId="{74557BA3-611C-4F0C-8D2A-1A84281A1CEA}"/>
    <dgm:cxn modelId="{FBD01AC4-C8B6-4A53-AAE6-E13440C8A1D4}" srcId="{23573D80-BED7-4A58-B46A-36E79A2D9582}" destId="{3744AE7B-AD11-4976-A5A0-664255C73116}" srcOrd="5" destOrd="0" parTransId="{97735CFA-1499-4BBC-9755-892543A84FF6}" sibTransId="{FDC56197-8750-40B8-BD93-B91CA801CCC3}"/>
    <dgm:cxn modelId="{E167F0C5-6634-4AFB-92A1-83CD6D068227}" srcId="{23573D80-BED7-4A58-B46A-36E79A2D9582}" destId="{757F27FC-ED1A-4193-B13D-A8882A8AE25D}" srcOrd="0" destOrd="0" parTransId="{E9C3901C-4D9B-454A-94B4-9A657EC114E1}" sibTransId="{C6F3594A-96B8-4E28-B323-43BC027E2F92}"/>
    <dgm:cxn modelId="{15CA0ACF-C9CD-40D2-B9B9-AC9CFC1E94CE}" type="presOf" srcId="{23573D80-BED7-4A58-B46A-36E79A2D9582}" destId="{CEAA0435-4353-4E92-870C-411170C6688B}" srcOrd="0" destOrd="0" presId="urn:microsoft.com/office/officeart/2005/8/layout/matrix3"/>
    <dgm:cxn modelId="{6164BADB-3693-4321-82B1-8204DCD04134}" type="presOf" srcId="{C36CD16E-E3B1-4C7D-A81C-BF12484700BC}" destId="{7BB32129-AF09-48FA-8B2B-3B1826424309}" srcOrd="0" destOrd="0" presId="urn:microsoft.com/office/officeart/2005/8/layout/matrix3"/>
    <dgm:cxn modelId="{58B751E0-4341-4A4A-AC5F-FB0E186EDA5E}" srcId="{23573D80-BED7-4A58-B46A-36E79A2D9582}" destId="{286BC2C0-A9E6-4DD3-B1D7-8D146705FC4D}" srcOrd="4" destOrd="0" parTransId="{D3091D3C-3E0B-4D54-91C4-133A4DC66821}" sibTransId="{9DFCBB5E-7E11-4B8F-9EF1-76381C46C418}"/>
    <dgm:cxn modelId="{4CD6A8BB-9572-4AB5-97E1-5DC09E7C443F}" type="presParOf" srcId="{CEAA0435-4353-4E92-870C-411170C6688B}" destId="{0B9B1B79-B8D3-4194-AF4B-86A4DFD3E1AA}" srcOrd="0" destOrd="0" presId="urn:microsoft.com/office/officeart/2005/8/layout/matrix3"/>
    <dgm:cxn modelId="{0CFCA7DE-5672-4961-8874-21744A02693F}" type="presParOf" srcId="{CEAA0435-4353-4E92-870C-411170C6688B}" destId="{A867C05B-E648-4B6F-835D-2179B196052D}" srcOrd="1" destOrd="0" presId="urn:microsoft.com/office/officeart/2005/8/layout/matrix3"/>
    <dgm:cxn modelId="{BED5C241-9E47-4478-9DB0-A1EF41A375E3}" type="presParOf" srcId="{CEAA0435-4353-4E92-870C-411170C6688B}" destId="{7BB32129-AF09-48FA-8B2B-3B1826424309}" srcOrd="2" destOrd="0" presId="urn:microsoft.com/office/officeart/2005/8/layout/matrix3"/>
    <dgm:cxn modelId="{3D236A3C-34DA-4A89-9350-067ACD724074}" type="presParOf" srcId="{CEAA0435-4353-4E92-870C-411170C6688B}" destId="{25CBD564-41AD-400E-B750-8768DB046421}" srcOrd="3" destOrd="0" presId="urn:microsoft.com/office/officeart/2005/8/layout/matrix3"/>
    <dgm:cxn modelId="{50265261-002D-4664-A28E-62A299CF53DD}" type="presParOf" srcId="{CEAA0435-4353-4E92-870C-411170C6688B}" destId="{E96C47F2-D7CD-4B73-BBD1-A6115DCEA096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9B1B79-B8D3-4194-AF4B-86A4DFD3E1AA}">
      <dsp:nvSpPr>
        <dsp:cNvPr id="0" name=""/>
        <dsp:cNvSpPr/>
      </dsp:nvSpPr>
      <dsp:spPr>
        <a:xfrm>
          <a:off x="0" y="0"/>
          <a:ext cx="4797192" cy="4797192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67C05B-E648-4B6F-835D-2179B196052D}">
      <dsp:nvSpPr>
        <dsp:cNvPr id="0" name=""/>
        <dsp:cNvSpPr/>
      </dsp:nvSpPr>
      <dsp:spPr>
        <a:xfrm>
          <a:off x="455733" y="475752"/>
          <a:ext cx="1870904" cy="18709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latin typeface="Arial" panose="020B0604020202020204" pitchFamily="34" charset="0"/>
              <a:cs typeface="Arial" panose="020B0604020202020204" pitchFamily="34" charset="0"/>
            </a:rPr>
            <a:t>Poverty and inequality remain persistent</a:t>
          </a:r>
          <a:r>
            <a:rPr lang="en-US" sz="1400" kern="1200">
              <a:latin typeface="Arial" panose="020B0604020202020204" pitchFamily="34" charset="0"/>
              <a:cs typeface="Arial" panose="020B0604020202020204" pitchFamily="34" charset="0"/>
            </a:rPr>
            <a:t>, despite improvements in some countries.</a:t>
          </a:r>
        </a:p>
      </dsp:txBody>
      <dsp:txXfrm>
        <a:off x="547063" y="567082"/>
        <a:ext cx="1688244" cy="1688244"/>
      </dsp:txXfrm>
    </dsp:sp>
    <dsp:sp modelId="{7BB32129-AF09-48FA-8B2B-3B1826424309}">
      <dsp:nvSpPr>
        <dsp:cNvPr id="0" name=""/>
        <dsp:cNvSpPr/>
      </dsp:nvSpPr>
      <dsp:spPr>
        <a:xfrm>
          <a:off x="2470553" y="475752"/>
          <a:ext cx="1870904" cy="18709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Arial" panose="020B0604020202020204" pitchFamily="34" charset="0"/>
              <a:cs typeface="Arial" panose="020B0604020202020204" pitchFamily="34" charset="0"/>
            </a:rPr>
            <a:t>Rapid </a:t>
          </a:r>
          <a:r>
            <a:rPr lang="en-US" sz="1400" b="1" kern="1200">
              <a:latin typeface="Arial" panose="020B0604020202020204" pitchFamily="34" charset="0"/>
              <a:cs typeface="Arial" panose="020B0604020202020204" pitchFamily="34" charset="0"/>
            </a:rPr>
            <a:t>urbanization puts pressure on employment, housing &amp; infrastructure</a:t>
          </a:r>
          <a:r>
            <a:rPr lang="en-US" sz="1400" kern="120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sp:txBody>
      <dsp:txXfrm>
        <a:off x="2561883" y="567082"/>
        <a:ext cx="1688244" cy="1688244"/>
      </dsp:txXfrm>
    </dsp:sp>
    <dsp:sp modelId="{25CBD564-41AD-400E-B750-8768DB046421}">
      <dsp:nvSpPr>
        <dsp:cNvPr id="0" name=""/>
        <dsp:cNvSpPr/>
      </dsp:nvSpPr>
      <dsp:spPr>
        <a:xfrm>
          <a:off x="455733" y="2490572"/>
          <a:ext cx="1870904" cy="18709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latin typeface="Arial" panose="020B0604020202020204" pitchFamily="34" charset="0"/>
              <a:cs typeface="Arial" panose="020B0604020202020204" pitchFamily="34" charset="0"/>
            </a:rPr>
            <a:t>Gender gaps remain significant (</a:t>
          </a:r>
          <a:r>
            <a:rPr lang="en-US" sz="1400" kern="1200">
              <a:latin typeface="Arial" panose="020B0604020202020204" pitchFamily="34" charset="0"/>
              <a:cs typeface="Arial" panose="020B0604020202020204" pitchFamily="34" charset="0"/>
            </a:rPr>
            <a:t>digital access, labour markets and STEM participation).</a:t>
          </a:r>
        </a:p>
      </dsp:txBody>
      <dsp:txXfrm>
        <a:off x="547063" y="2581902"/>
        <a:ext cx="1688244" cy="1688244"/>
      </dsp:txXfrm>
    </dsp:sp>
    <dsp:sp modelId="{E96C47F2-D7CD-4B73-BBD1-A6115DCEA096}">
      <dsp:nvSpPr>
        <dsp:cNvPr id="0" name=""/>
        <dsp:cNvSpPr/>
      </dsp:nvSpPr>
      <dsp:spPr>
        <a:xfrm>
          <a:off x="2470553" y="2490572"/>
          <a:ext cx="1870904" cy="18709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latin typeface="Arial" panose="020B0604020202020204" pitchFamily="34" charset="0"/>
              <a:cs typeface="Arial" panose="020B0604020202020204" pitchFamily="34" charset="0"/>
            </a:rPr>
            <a:t>Structural transformation remains slow</a:t>
          </a:r>
          <a:r>
            <a:rPr lang="en-US" sz="1400" kern="1200">
              <a:latin typeface="Arial" panose="020B0604020202020204" pitchFamily="34" charset="0"/>
              <a:cs typeface="Arial" panose="020B0604020202020204" pitchFamily="34" charset="0"/>
            </a:rPr>
            <a:t>, manufacturing contributing only </a:t>
          </a:r>
          <a:r>
            <a:rPr lang="en-US" sz="1400" b="1" kern="1200">
              <a:latin typeface="Arial" panose="020B0604020202020204" pitchFamily="34" charset="0"/>
              <a:cs typeface="Arial" panose="020B0604020202020204" pitchFamily="34" charset="0"/>
            </a:rPr>
            <a:t>~10–11% of GDP</a:t>
          </a:r>
          <a:r>
            <a:rPr lang="en-US" sz="1400" kern="120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sp:txBody>
      <dsp:txXfrm>
        <a:off x="2561883" y="2581902"/>
        <a:ext cx="1688244" cy="16882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0.13422</cdr:x>
      <cdr:y>0</cdr:y>
    </cdr:from>
    <cdr:to>
      <cdr:x>1</cdr:x>
      <cdr:y>0.12268</cdr:y>
    </cdr:to>
    <cdr:sp macro="" textlink="">
      <cdr:nvSpPr>
        <cdr:cNvPr id="2" name="TextBox 6">
          <a:extLst xmlns:a="http://schemas.openxmlformats.org/drawingml/2006/main">
            <a:ext uri="{FF2B5EF4-FFF2-40B4-BE49-F238E27FC236}">
              <a16:creationId xmlns:a16="http://schemas.microsoft.com/office/drawing/2014/main" id="{BDD5253C-9049-C3A6-8651-09FF839ACB8B}"/>
            </a:ext>
          </a:extLst>
        </cdr:cNvPr>
        <cdr:cNvSpPr txBox="1"/>
      </cdr:nvSpPr>
      <cdr:spPr>
        <a:xfrm xmlns:a="http://schemas.openxmlformats.org/drawingml/2006/main">
          <a:off x="826247" y="0"/>
          <a:ext cx="5329666" cy="31899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>
            <a:lnSpc>
              <a:spcPct val="115000"/>
            </a:lnSpc>
            <a:spcAft>
              <a:spcPts val="800"/>
            </a:spcAft>
            <a:buNone/>
          </a:pPr>
          <a:r>
            <a:rPr lang="en-US" sz="1400" b="1" i="1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rPr>
            <a:t>Sources of growth in Africa, 2000–2023</a:t>
          </a:r>
          <a:endParaRPr lang="en-US" sz="1400" i="1" kern="100" dirty="0">
            <a:effectLst/>
            <a:latin typeface="Arial" panose="020B0604020202020204" pitchFamily="34" charset="0"/>
            <a:ea typeface="Aptos" panose="020B00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7B7983-AB80-41EB-879C-E8872C456DB5}" type="datetimeFigureOut">
              <a:rPr lang="en-GB" smtClean="0"/>
              <a:t>24/03/2026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6B5EEA-D076-457B-8AEB-002F88359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368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Good morning/afternoon distinguished colleagues, Excellencies, and partners.</a:t>
            </a:r>
          </a:p>
          <a:p>
            <a:r>
              <a:rPr lang="en-US"/>
              <a:t>It is a pleasure to present the key messages of the </a:t>
            </a:r>
            <a:r>
              <a:rPr lang="en-US" b="1"/>
              <a:t>Economic Report on Africa 2026</a:t>
            </a:r>
            <a:r>
              <a:rPr lang="en-US"/>
              <a:t>, which focuses on a central question for the continent:</a:t>
            </a:r>
          </a:p>
          <a:p>
            <a:r>
              <a:rPr lang="en-US" b="1"/>
              <a:t>How can Africa harness data and frontier technologies to accelerate structural transformation and sustainable development?</a:t>
            </a:r>
            <a:endParaRPr lang="en-US"/>
          </a:p>
          <a:p>
            <a:r>
              <a:rPr lang="en-US"/>
              <a:t>The report argues that Africa stands at an important turning point.</a:t>
            </a:r>
          </a:p>
          <a:p>
            <a:r>
              <a:rPr lang="en-US"/>
              <a:t>While macroeconomic stabilization efforts are beginning to yield results, the continent must now move decisively toward </a:t>
            </a:r>
            <a:r>
              <a:rPr lang="en-US" b="1"/>
              <a:t>productivity-driven growth</a:t>
            </a:r>
            <a:r>
              <a:rPr lang="en-US"/>
              <a:t>.</a:t>
            </a:r>
          </a:p>
          <a:p>
            <a:r>
              <a:rPr lang="en-US"/>
              <a:t>In this context, </a:t>
            </a:r>
            <a:r>
              <a:rPr lang="en-US" b="1"/>
              <a:t>frontier technologies — including artificial intelligence, advanced analytics, biotechnology, and digital platforms — represent a new frontier for economic transformation</a:t>
            </a:r>
            <a:r>
              <a:rPr lang="en-US"/>
              <a:t>.</a:t>
            </a:r>
          </a:p>
          <a:p>
            <a:r>
              <a:rPr lang="en-US"/>
              <a:t>But realizing this potential requires the right </a:t>
            </a:r>
            <a:r>
              <a:rPr lang="en-US" b="1"/>
              <a:t>policy frameworks, infrastructure, and human capital investments</a:t>
            </a:r>
            <a:r>
              <a:rPr lang="en-US"/>
              <a:t>.</a:t>
            </a:r>
          </a:p>
          <a:p>
            <a:r>
              <a:rPr lang="en-US"/>
              <a:t>Let me begin with the broader economic context.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6B5EEA-D076-457B-8AEB-002F8835981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945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84409E-D29E-4FA3-460C-497689014E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0494789-F149-291D-948D-C98900557E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1DA1C47-2717-45EF-6CA3-6C2B71D0CE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While the opportunities are significant, Africa faces several </a:t>
            </a:r>
            <a:r>
              <a:rPr lang="en-US" b="1"/>
              <a:t>critical challenges in adopting frontier technologies</a:t>
            </a:r>
            <a:r>
              <a:rPr lang="en-US"/>
              <a:t>.</a:t>
            </a:r>
          </a:p>
          <a:p>
            <a:r>
              <a:rPr lang="en-US"/>
              <a:t>Infrastructure remains a major constraint.</a:t>
            </a:r>
          </a:p>
          <a:p>
            <a:r>
              <a:rPr lang="en-US"/>
              <a:t>Limited access to reliable electricity, broadband connectivity and advanced computing capacity continues to restrict the adoption of technologies such as artificial intelligence and cloud computing.</a:t>
            </a:r>
          </a:p>
          <a:p>
            <a:r>
              <a:rPr lang="en-US"/>
              <a:t>Frontier technologies are also </a:t>
            </a:r>
            <a:r>
              <a:rPr lang="en-US" b="1"/>
              <a:t>resource intensive</a:t>
            </a:r>
            <a:r>
              <a:rPr lang="en-US"/>
              <a:t>, particularly in terms of energy and water consumption.</a:t>
            </a:r>
          </a:p>
          <a:p>
            <a:r>
              <a:rPr lang="en-US"/>
              <a:t>Another major issue is </a:t>
            </a:r>
            <a:r>
              <a:rPr lang="en-US" b="1"/>
              <a:t>data availability and quality</a:t>
            </a:r>
            <a:r>
              <a:rPr lang="en-US"/>
              <a:t>.</a:t>
            </a:r>
          </a:p>
          <a:p>
            <a:r>
              <a:rPr lang="en-US"/>
              <a:t>Advanced digital systems rely on large, high-quality datasets, yet many African countries face </a:t>
            </a:r>
            <a:r>
              <a:rPr lang="en-US" b="1"/>
              <a:t>data scarcity and fragmentation</a:t>
            </a:r>
            <a:r>
              <a:rPr lang="en-US"/>
              <a:t>.</a:t>
            </a:r>
          </a:p>
          <a:p>
            <a:r>
              <a:rPr lang="en-US"/>
              <a:t>In addition, </a:t>
            </a:r>
            <a:r>
              <a:rPr lang="en-US" b="1"/>
              <a:t>data costs remain relatively high</a:t>
            </a:r>
            <a:r>
              <a:rPr lang="en-US"/>
              <a:t>, reflecting infrastructure gaps and market constraints.</a:t>
            </a:r>
          </a:p>
          <a:p>
            <a:r>
              <a:rPr lang="en-US"/>
              <a:t>Finally, regulatory readiness remains uneven.</a:t>
            </a:r>
          </a:p>
          <a:p>
            <a:r>
              <a:rPr lang="en-US"/>
              <a:t>Governments must strike a careful balance between </a:t>
            </a:r>
            <a:r>
              <a:rPr lang="en-US" b="1"/>
              <a:t>protecting societies from potential risks while also enabling innovation and investment</a:t>
            </a:r>
            <a:r>
              <a:rPr lang="en-US"/>
              <a:t>.</a:t>
            </a:r>
          </a:p>
          <a:p>
            <a:r>
              <a:rPr lang="en-US"/>
              <a:t>This highlights the importance of coherent policy frameworks.</a:t>
            </a:r>
          </a:p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F1FABD3-1AE7-1D61-CAC6-6C94AB5C4F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6B5EEA-D076-457B-8AEB-002F8835981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8367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8186E4-A95C-FB8E-8F05-5E87A8C613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6F469FE-56B1-8699-ADAC-B6618E590A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9754BF8-978F-2520-C536-192A97013F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 address these challenges, the report proposes a set of strategic policy priorities.</a:t>
            </a:r>
          </a:p>
          <a:p>
            <a:r>
              <a:rPr lang="en-US"/>
              <a:t>The first area is </a:t>
            </a:r>
            <a:r>
              <a:rPr lang="en-US" b="1"/>
              <a:t>governance and institutional capacity</a:t>
            </a:r>
            <a:r>
              <a:rPr lang="en-US"/>
              <a:t>.</a:t>
            </a:r>
          </a:p>
          <a:p>
            <a:r>
              <a:rPr lang="en-US"/>
              <a:t>Countries must establish </a:t>
            </a:r>
            <a:r>
              <a:rPr lang="en-US" b="1"/>
              <a:t>adaptive regulatory frameworks</a:t>
            </a:r>
            <a:r>
              <a:rPr lang="en-US"/>
              <a:t> covering data protection, artificial intelligence governance, cybersecurity and digital trade.</a:t>
            </a:r>
          </a:p>
          <a:p>
            <a:r>
              <a:rPr lang="en-US"/>
              <a:t>Equally important is strengthening </a:t>
            </a:r>
            <a:r>
              <a:rPr lang="en-US" b="1"/>
              <a:t>institutional coordination</a:t>
            </a:r>
            <a:r>
              <a:rPr lang="en-US"/>
              <a:t> to ensure coherent digital policies across sectors.</a:t>
            </a:r>
          </a:p>
          <a:p>
            <a:r>
              <a:rPr lang="en-US"/>
              <a:t>The second priority is </a:t>
            </a:r>
            <a:r>
              <a:rPr lang="en-US" b="1"/>
              <a:t>human capital development</a:t>
            </a:r>
            <a:r>
              <a:rPr lang="en-US"/>
              <a:t>.</a:t>
            </a:r>
          </a:p>
          <a:p>
            <a:r>
              <a:rPr lang="en-US"/>
              <a:t>Education systems must adapt to the changing technological landscape by strengthening </a:t>
            </a:r>
            <a:r>
              <a:rPr lang="en-US" b="1"/>
              <a:t>STEM education, digital skills training and technical vocational programs</a:t>
            </a:r>
            <a:r>
              <a:rPr lang="en-US"/>
              <a:t>.</a:t>
            </a:r>
          </a:p>
          <a:p>
            <a:r>
              <a:rPr lang="en-US"/>
              <a:t>Strengthening collaboration between </a:t>
            </a:r>
            <a:r>
              <a:rPr lang="en-US" b="1"/>
              <a:t>universities, research institutions and industry</a:t>
            </a:r>
            <a:r>
              <a:rPr lang="en-US"/>
              <a:t> will also be essential.</a:t>
            </a:r>
          </a:p>
          <a:p>
            <a:r>
              <a:rPr lang="en-US"/>
              <a:t>Ensuring that women and young people can participate fully in the digital economy is equally critical.</a:t>
            </a:r>
          </a:p>
          <a:p>
            <a:r>
              <a:rPr lang="en-US"/>
              <a:t>But governance and skills must be complemented by strong infrastructure and financing mechanisms.</a:t>
            </a:r>
          </a:p>
          <a:p>
            <a:endParaRPr lang="en-US" altLang="zh-CN"/>
          </a:p>
          <a:p>
            <a:r>
              <a:rPr lang="en-US"/>
              <a:t>The second policy pillar focuses on </a:t>
            </a:r>
            <a:r>
              <a:rPr lang="en-US" b="1"/>
              <a:t>infrastructure, financing and regional integration</a:t>
            </a:r>
            <a:r>
              <a:rPr lang="en-US"/>
              <a:t>.</a:t>
            </a:r>
          </a:p>
          <a:p>
            <a:r>
              <a:rPr lang="en-US"/>
              <a:t>First, Africa must significantly scale up investment in </a:t>
            </a:r>
            <a:r>
              <a:rPr lang="en-US" b="1"/>
              <a:t>digital infrastructure</a:t>
            </a:r>
            <a:r>
              <a:rPr lang="en-US"/>
              <a:t>, including data centers, cloud systems, high-performance computing capacity and broadband connectivity.</a:t>
            </a:r>
          </a:p>
          <a:p>
            <a:r>
              <a:rPr lang="en-US"/>
              <a:t>These digital systems must be supported by </a:t>
            </a:r>
            <a:r>
              <a:rPr lang="en-US" b="1"/>
              <a:t>reliable and sustainable energy infrastructure</a:t>
            </a:r>
            <a:r>
              <a:rPr lang="en-US"/>
              <a:t>, particularly renewable energy.</a:t>
            </a:r>
          </a:p>
          <a:p>
            <a:r>
              <a:rPr lang="en-US"/>
              <a:t>Second, new financing mechanisms will be needed to support innovation.</a:t>
            </a:r>
          </a:p>
          <a:p>
            <a:r>
              <a:rPr lang="en-US"/>
              <a:t>This includes </a:t>
            </a:r>
            <a:r>
              <a:rPr lang="en-US" b="1"/>
              <a:t>innovation bonds, blended finance instruments and targeted public procurement policies</a:t>
            </a:r>
            <a:r>
              <a:rPr lang="en-US"/>
              <a:t> that can help de-risk frontier technology investments.</a:t>
            </a:r>
          </a:p>
          <a:p>
            <a:r>
              <a:rPr lang="en-US"/>
              <a:t>Fourth, regional integration will be crucial.</a:t>
            </a:r>
          </a:p>
          <a:p>
            <a:r>
              <a:rPr lang="en-US"/>
              <a:t>Through the </a:t>
            </a:r>
            <a:r>
              <a:rPr lang="en-US" b="1"/>
              <a:t>African Continental Free Trade Area</a:t>
            </a:r>
            <a:r>
              <a:rPr lang="en-US"/>
              <a:t>, African countries can harmonize digital standards, facilitate cross-border data flows and expand regional digital markets.</a:t>
            </a:r>
          </a:p>
          <a:p>
            <a:r>
              <a:rPr lang="en-US"/>
              <a:t>By combining </a:t>
            </a:r>
            <a:r>
              <a:rPr lang="en-US" b="1"/>
              <a:t>innovation, infrastructure, governance and regional cooperation</a:t>
            </a:r>
            <a:r>
              <a:rPr lang="en-US"/>
              <a:t>, Africa can harness frontier technologies as a powerful driver of </a:t>
            </a:r>
            <a:r>
              <a:rPr lang="en-US" b="1"/>
              <a:t>sustainable and inclusive economic transformation</a:t>
            </a:r>
            <a:r>
              <a:rPr lang="en-US"/>
              <a:t>.</a:t>
            </a:r>
          </a:p>
          <a:p>
            <a:r>
              <a:rPr lang="en-US"/>
              <a:t>Finally, the report highlights the importance of </a:t>
            </a:r>
            <a:r>
              <a:rPr lang="en-US" b="1"/>
              <a:t>sector-specific strategies</a:t>
            </a:r>
            <a:r>
              <a:rPr lang="en-US"/>
              <a:t>.</a:t>
            </a:r>
          </a:p>
          <a:p>
            <a:r>
              <a:rPr lang="en-US"/>
              <a:t>The impact of frontier technologies is </a:t>
            </a:r>
            <a:r>
              <a:rPr lang="en-US" b="1"/>
              <a:t>not uniform across sectors</a:t>
            </a:r>
            <a:r>
              <a:rPr lang="en-US"/>
              <a:t>, and policy responses should reflect these differences.</a:t>
            </a:r>
          </a:p>
          <a:p>
            <a:r>
              <a:rPr lang="en-US"/>
              <a:t>Our analysis shows that </a:t>
            </a:r>
            <a:r>
              <a:rPr lang="en-US" b="1"/>
              <a:t>manufacturing and services tend to respond most strongly to technology adoption</a:t>
            </a:r>
            <a:r>
              <a:rPr lang="en-US"/>
              <a:t>, offering significant opportunities for productivity growth and industrial upgrading.</a:t>
            </a:r>
          </a:p>
          <a:p>
            <a:endParaRPr lang="en-US"/>
          </a:p>
          <a:p>
            <a:pPr fontAlgn="t"/>
            <a:r>
              <a:rPr lang="en-US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Agriculture</a:t>
            </a: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Frontier tech impact is </a:t>
            </a:r>
            <a:r>
              <a:rPr lang="en-US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weak or negative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unless basics are fixed. Needs:</a:t>
            </a: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Irrigation &amp; climate‑smart systems</a:t>
            </a: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Mechanization</a:t>
            </a: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Agri‑R&amp;D &amp; extension services</a:t>
            </a: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Targeted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agri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‑finance</a:t>
            </a: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Strong data systems</a:t>
            </a:r>
          </a:p>
          <a:p>
            <a:pPr fontAlgn="t"/>
            <a:r>
              <a:rPr lang="en-US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Manufacturing</a:t>
            </a:r>
          </a:p>
          <a:p>
            <a:pPr fontAlgn="t"/>
            <a:r>
              <a:rPr lang="en-US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Strongest productivity gains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from frontier tech. Needs:</a:t>
            </a: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Industrial clusters &amp; upgrading</a:t>
            </a: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Reliable energy &amp; digital infrastructure</a:t>
            </a: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Skilled technical workforce</a:t>
            </a: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Finance for automation &amp; equipment</a:t>
            </a:r>
          </a:p>
          <a:p>
            <a:pPr fontAlgn="t"/>
            <a:r>
              <a:rPr lang="en-US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Services</a:t>
            </a: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Fast, early gains—especially digital/ICT services. Needs:</a:t>
            </a: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Digital public infrastructure (ID, payments, cloud)</a:t>
            </a: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Cybersecurity &amp; data governance</a:t>
            </a: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Advanced digital skills</a:t>
            </a: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Competition &amp; interoperability</a:t>
            </a:r>
          </a:p>
          <a:p>
            <a:endParaRPr lang="en-US"/>
          </a:p>
          <a:p>
            <a:r>
              <a:rPr lang="en-US"/>
              <a:t>Taken together, these policy priorities provide a </a:t>
            </a:r>
            <a:r>
              <a:rPr lang="en-US" b="1"/>
              <a:t>strategic roadmap for enabling Africa to harness frontier technologies as a driver of productivity, competitiveness, and structural transformation</a:t>
            </a:r>
            <a:r>
              <a:rPr lang="en-US"/>
              <a:t>.</a:t>
            </a:r>
          </a:p>
          <a:p>
            <a:r>
              <a:rPr lang="en-US"/>
              <a:t>The key message is clear: </a:t>
            </a:r>
            <a:r>
              <a:rPr lang="en-US" b="1"/>
              <a:t>technology alone does not transform economies — ecosystems, institutions, and policies do</a:t>
            </a:r>
            <a:r>
              <a:rPr lang="en-US"/>
              <a:t>.</a:t>
            </a:r>
          </a:p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C0737FB-F466-DA35-63A9-C797F98740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6B5EEA-D076-457B-8AEB-002F8835981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0571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F7CD53-3C11-36B2-6FF9-3CEA22490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8A83B61-AC54-FC7A-350C-24E9C944D8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1BEA10D7-29FF-3ADD-D3FB-5F43861882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Africa’s economic outlook remains </a:t>
            </a:r>
            <a:r>
              <a:rPr lang="en-US" b="1"/>
              <a:t>resilient, though not without challenges</a:t>
            </a:r>
            <a:r>
              <a:rPr lang="en-US"/>
              <a:t>.</a:t>
            </a:r>
          </a:p>
          <a:p>
            <a:r>
              <a:rPr lang="en-US"/>
              <a:t>Growth is projected at </a:t>
            </a:r>
            <a:r>
              <a:rPr lang="en-US" b="1"/>
              <a:t>around 4 percent in 2026</a:t>
            </a:r>
            <a:r>
              <a:rPr lang="en-US"/>
              <a:t>, averaging about </a:t>
            </a:r>
            <a:r>
              <a:rPr lang="en-US" b="1"/>
              <a:t>4.1 percent over the period 2025 to 2027</a:t>
            </a:r>
            <a:r>
              <a:rPr lang="en-US"/>
              <a:t>.</a:t>
            </a:r>
          </a:p>
          <a:p>
            <a:r>
              <a:rPr lang="en-US"/>
              <a:t>This recovery is supported by </a:t>
            </a:r>
            <a:r>
              <a:rPr lang="en-US" b="1"/>
              <a:t>public investment, infrastructure expansion, and improving regional trade dynamics</a:t>
            </a:r>
            <a:r>
              <a:rPr lang="en-US"/>
              <a:t>.</a:t>
            </a:r>
          </a:p>
          <a:p>
            <a:r>
              <a:rPr lang="en-US"/>
              <a:t>Encouragingly, inflation is expected to ease gradually as macroeconomic conditions stabilize.</a:t>
            </a:r>
          </a:p>
          <a:p>
            <a:r>
              <a:rPr lang="en-US"/>
              <a:t>We are also observing a strong rebound in </a:t>
            </a:r>
            <a:r>
              <a:rPr lang="en-US" b="1"/>
              <a:t>foreign direct investment</a:t>
            </a:r>
            <a:r>
              <a:rPr lang="en-US"/>
              <a:t>, which rose sharply to nearly </a:t>
            </a:r>
            <a:r>
              <a:rPr lang="en-US" b="1"/>
              <a:t>97 billion dollars in 2024</a:t>
            </a:r>
            <a:r>
              <a:rPr lang="en-US"/>
              <a:t>, largely driven by investments in </a:t>
            </a:r>
            <a:r>
              <a:rPr lang="en-US" b="1"/>
              <a:t>energy, infrastructure and natural resources</a:t>
            </a:r>
            <a:r>
              <a:rPr lang="en-US"/>
              <a:t>.</a:t>
            </a:r>
          </a:p>
          <a:p>
            <a:r>
              <a:rPr lang="en-US"/>
              <a:t>However, the recovery remains </a:t>
            </a:r>
            <a:r>
              <a:rPr lang="en-US" b="1"/>
              <a:t>fragile</a:t>
            </a:r>
            <a:r>
              <a:rPr lang="en-US"/>
              <a:t>.</a:t>
            </a:r>
          </a:p>
          <a:p>
            <a:r>
              <a:rPr lang="en-US"/>
              <a:t>High levels of public debt, rising borrowing costs and global economic uncertainty continue to constrain fiscal space.</a:t>
            </a:r>
          </a:p>
          <a:p>
            <a:r>
              <a:rPr lang="en-US"/>
              <a:t>This is why the next phase of Africa’s growth must focus not simply on expanding output, but on </a:t>
            </a:r>
            <a:r>
              <a:rPr lang="en-US" b="1"/>
              <a:t>raising productivity and strengthening economic resilience</a:t>
            </a:r>
            <a:r>
              <a:rPr lang="en-US"/>
              <a:t>.</a:t>
            </a:r>
          </a:p>
          <a:p>
            <a:r>
              <a:rPr lang="en-US"/>
              <a:t>This brings us to the structural challenges the continent still faces.</a:t>
            </a:r>
          </a:p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B15A482-BC98-A5C0-37A2-04A76CA718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6B5EEA-D076-457B-8AEB-002F8835981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2911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9FC8EB-44B8-2701-765E-AAE42FDC04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734F503-A0B5-D233-71D4-8049B21757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E1AF2BE-B8EF-3A91-81C1-B6BF29A6DE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While Africa’s macroeconomic outlook shows signs of resilience, </a:t>
            </a:r>
            <a:r>
              <a:rPr lang="en-US" b="1"/>
              <a:t>important structural challenges continue to constrain the continent’s long-term development trajectory.</a:t>
            </a:r>
            <a:endParaRPr lang="en-US"/>
          </a:p>
          <a:p>
            <a:r>
              <a:rPr lang="en-US"/>
              <a:t>First, </a:t>
            </a:r>
            <a:r>
              <a:rPr lang="en-US" b="1"/>
              <a:t>poverty and inequality remain persistent</a:t>
            </a:r>
            <a:r>
              <a:rPr lang="en-US"/>
              <a:t>, even in countries that have experienced periods of growth. Economic expansion has not always translated into sufficiently inclusive outcomes.</a:t>
            </a:r>
          </a:p>
          <a:p>
            <a:r>
              <a:rPr lang="en-US"/>
              <a:t>Second, </a:t>
            </a:r>
            <a:r>
              <a:rPr lang="en-US" b="1"/>
              <a:t>rapid urbanization is placing growing pressure on employment creation, housing systems, and urban infrastructure</a:t>
            </a:r>
            <a:r>
              <a:rPr lang="en-US"/>
              <a:t>, particularly in fast-growing cities across the continent.</a:t>
            </a:r>
          </a:p>
          <a:p>
            <a:r>
              <a:rPr lang="en-US"/>
              <a:t>Third, </a:t>
            </a:r>
            <a:r>
              <a:rPr lang="en-US" b="1"/>
              <a:t>gender disparities remain significant</a:t>
            </a:r>
            <a:r>
              <a:rPr lang="en-US"/>
              <a:t>, especially in digital access, </a:t>
            </a:r>
            <a:r>
              <a:rPr lang="en-US" err="1"/>
              <a:t>labour</a:t>
            </a:r>
            <a:r>
              <a:rPr lang="en-US"/>
              <a:t> market participation and STEM fields. These gaps limit the continent’s ability to fully harness its human capital.</a:t>
            </a:r>
          </a:p>
          <a:p>
            <a:r>
              <a:rPr lang="en-US"/>
              <a:t>At the same time, </a:t>
            </a:r>
            <a:r>
              <a:rPr lang="en-US" b="1"/>
              <a:t>structural transformation has been slow</a:t>
            </a:r>
            <a:r>
              <a:rPr lang="en-US"/>
              <a:t>. Manufacturing continues to contribute </a:t>
            </a:r>
            <a:r>
              <a:rPr lang="en-US" b="1"/>
              <a:t>only about 10 to 11 percent of GDP</a:t>
            </a:r>
            <a:r>
              <a:rPr lang="en-US"/>
              <a:t>, reflecting limited industrial diversification.</a:t>
            </a:r>
          </a:p>
          <a:p>
            <a:r>
              <a:rPr lang="en-US"/>
              <a:t>Another important constraint is </a:t>
            </a:r>
            <a:r>
              <a:rPr lang="en-US" b="1"/>
              <a:t>Africa’s weak innovation capacity</a:t>
            </a:r>
            <a:r>
              <a:rPr lang="en-US"/>
              <a:t>, with research and development expenditures averaging only </a:t>
            </a:r>
            <a:r>
              <a:rPr lang="en-US" b="1"/>
              <a:t>around 0.45 percent of GDP</a:t>
            </a:r>
            <a:r>
              <a:rPr lang="en-US"/>
              <a:t>, far below global innovation leaders.</a:t>
            </a:r>
          </a:p>
          <a:p>
            <a:r>
              <a:rPr lang="en-US"/>
              <a:t>Taken together, these trends highlight the need for a </a:t>
            </a:r>
            <a:r>
              <a:rPr lang="en-US" b="1"/>
              <a:t>shift toward productivity-led and innovation-driven growth</a:t>
            </a:r>
            <a:r>
              <a:rPr lang="en-US"/>
              <a:t>.</a:t>
            </a:r>
          </a:p>
          <a:p>
            <a:r>
              <a:rPr lang="en-US"/>
              <a:t>This requires strengthening </a:t>
            </a:r>
            <a:r>
              <a:rPr lang="en-US" b="1"/>
              <a:t>skills, industrial capabilities, digital infrastructure and access to finance</a:t>
            </a:r>
            <a:r>
              <a:rPr lang="en-US"/>
              <a:t>, while also improving urban services and expanding economic inclusion — particularly for </a:t>
            </a:r>
            <a:r>
              <a:rPr lang="en-US" b="1"/>
              <a:t>women and young people</a:t>
            </a:r>
            <a:r>
              <a:rPr lang="en-US"/>
              <a:t>.</a:t>
            </a:r>
          </a:p>
          <a:p>
            <a:r>
              <a:rPr lang="en-US"/>
              <a:t>For this reason, the report argues that </a:t>
            </a:r>
            <a:r>
              <a:rPr lang="en-US" b="1"/>
              <a:t>technology and innovation must move to the </a:t>
            </a:r>
            <a:r>
              <a:rPr lang="en-US" b="1" err="1"/>
              <a:t>centre</a:t>
            </a:r>
            <a:r>
              <a:rPr lang="en-US" b="1"/>
              <a:t> of Africa’s development strategy</a:t>
            </a:r>
            <a:r>
              <a:rPr lang="en-US"/>
              <a:t>.</a:t>
            </a:r>
          </a:p>
          <a:p>
            <a:r>
              <a:rPr lang="en-US"/>
              <a:t>The policy focus therefore needs to evolve — </a:t>
            </a:r>
            <a:r>
              <a:rPr lang="en-US" b="1"/>
              <a:t>from simply expanding digital access to building strong innovation ecosystems that can sustain productivity growth.</a:t>
            </a:r>
            <a:endParaRPr lang="en-US"/>
          </a:p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B637121-310F-EBCF-C5C5-AC5C8214F8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6B5EEA-D076-457B-8AEB-002F8835981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723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D5AAC9-8FD7-DDB7-292A-6B053CCE95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DACC5E-D55E-C979-77C1-3BD7FA1085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3B858E4-B42A-09ED-5794-D30EA4A902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/>
              <a:t>Key message: </a:t>
            </a:r>
            <a:r>
              <a:rPr lang="en-US" sz="1200">
                <a:effectLst/>
                <a:latin typeface="Avenir Next LT Pro" panose="020B05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Africa is advancing in frontier technologies-driven productivity gains but remains behind the global pace</a:t>
            </a:r>
            <a:r>
              <a:rPr lang="en-US" sz="1200">
                <a:latin typeface="Avenir Next LT Pro" panose="020B05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due to a lower technological and industrial base.</a:t>
            </a:r>
            <a:endParaRPr lang="en-US" sz="1200">
              <a:effectLst/>
              <a:latin typeface="Avenir Next LT Pro" panose="020B05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/>
              <a:t>So if growth alone has not been sufficient to generate sustained productivity gains,</a:t>
            </a:r>
            <a:br>
              <a:rPr lang="en-US"/>
            </a:br>
            <a:r>
              <a:rPr lang="en-US"/>
              <a:t>a natural question is whether </a:t>
            </a:r>
            <a:r>
              <a:rPr lang="en-US" b="1"/>
              <a:t>frontier technologies can help close this gap</a:t>
            </a:r>
            <a:r>
              <a:rPr lang="en-US"/>
              <a:t>.</a:t>
            </a:r>
          </a:p>
          <a:p>
            <a:r>
              <a:rPr lang="en-US"/>
              <a:t>This slide gives us a first sense of both the </a:t>
            </a:r>
            <a:r>
              <a:rPr lang="en-US" b="1"/>
              <a:t>potential</a:t>
            </a:r>
            <a:r>
              <a:rPr lang="en-US"/>
              <a:t> and the </a:t>
            </a:r>
            <a:r>
              <a:rPr lang="en-US" b="1"/>
              <a:t>constraints</a:t>
            </a:r>
            <a:r>
              <a:rPr lang="en-US"/>
              <a:t>.</a:t>
            </a:r>
          </a:p>
          <a:p>
            <a:r>
              <a:rPr lang="en-US"/>
              <a:t>If we start with the chart on the left, the potential is clearly there.</a:t>
            </a:r>
            <a:br>
              <a:rPr lang="en-US"/>
            </a:br>
            <a:r>
              <a:rPr lang="en-US"/>
              <a:t>Generative AI alone could generate </a:t>
            </a:r>
            <a:r>
              <a:rPr lang="en-US" b="1"/>
              <a:t>substantial productivity gains across several sectors</a:t>
            </a:r>
            <a:r>
              <a:rPr lang="en-US"/>
              <a:t>, particularly in retail, telecommunications, and consumer-facing industries, followed by industry and finance.</a:t>
            </a:r>
          </a:p>
          <a:p>
            <a:r>
              <a:rPr lang="en-US"/>
              <a:t>But these gains are not evenly distributed.</a:t>
            </a:r>
            <a:br>
              <a:rPr lang="en-US"/>
            </a:br>
            <a:r>
              <a:rPr lang="en-US"/>
              <a:t>They are concentrated in sectors where </a:t>
            </a:r>
            <a:r>
              <a:rPr lang="en-US" b="1"/>
              <a:t>digital systems, data, and scale already exist</a:t>
            </a:r>
            <a:r>
              <a:rPr lang="en-US"/>
              <a:t>, while sectors such as agriculture, health, and education show much smaller gains.</a:t>
            </a:r>
          </a:p>
          <a:p>
            <a:r>
              <a:rPr lang="en-US"/>
              <a:t>So already, we see an important pattern:</a:t>
            </a:r>
          </a:p>
          <a:p>
            <a:r>
              <a:rPr lang="en-US"/>
              <a:t>technology tends to </a:t>
            </a:r>
            <a:r>
              <a:rPr lang="en-US" b="1"/>
              <a:t>reinforce existing capabilities</a:t>
            </a:r>
            <a:r>
              <a:rPr lang="en-US"/>
              <a:t>, rather than automatically transform weaker sectors.</a:t>
            </a:r>
          </a:p>
          <a:p>
            <a:r>
              <a:rPr lang="en-US"/>
              <a:t>Now, when we look at the technology readiness indicators on the right, this helps explain why.</a:t>
            </a:r>
            <a:br>
              <a:rPr lang="en-US"/>
            </a:br>
            <a:r>
              <a:rPr lang="en-US"/>
              <a:t>Africa’s overall level of innovation and technological development remains </a:t>
            </a:r>
            <a:r>
              <a:rPr lang="en-US" b="1"/>
              <a:t>below other regions</a:t>
            </a:r>
            <a:r>
              <a:rPr lang="en-US"/>
              <a:t>, with noticeable differences across subregions.</a:t>
            </a:r>
          </a:p>
          <a:p>
            <a:r>
              <a:rPr lang="en-US"/>
              <a:t>This points to a more structural issue:</a:t>
            </a:r>
            <a:br>
              <a:rPr lang="en-US"/>
            </a:br>
            <a:r>
              <a:rPr lang="en-US"/>
              <a:t>even when technologies are available, the </a:t>
            </a:r>
            <a:r>
              <a:rPr lang="en-US" b="1"/>
              <a:t>capacity to adopt, adapt, and use them productively remains limited</a:t>
            </a:r>
            <a:r>
              <a:rPr lang="en-US"/>
              <a:t>.</a:t>
            </a:r>
          </a:p>
          <a:p>
            <a:r>
              <a:rPr lang="en-US"/>
              <a:t>And this is reinforced by the connectivity data.</a:t>
            </a:r>
            <a:br>
              <a:rPr lang="en-US"/>
            </a:br>
            <a:r>
              <a:rPr lang="en-US"/>
              <a:t>There has been clear progress in mobile access and basic network coverage, but more advanced infrastructure — particularly fixed broadband and 5G — remains </a:t>
            </a:r>
            <a:r>
              <a:rPr lang="en-US" b="1"/>
              <a:t>limited and unevenly distributed</a:t>
            </a:r>
            <a:r>
              <a:rPr lang="en-US"/>
              <a:t>.</a:t>
            </a:r>
          </a:p>
          <a:p>
            <a:r>
              <a:rPr lang="en-US"/>
              <a:t>Which means that technology does not diffuse easily across the economy.</a:t>
            </a:r>
            <a:br>
              <a:rPr lang="en-US"/>
            </a:br>
            <a:r>
              <a:rPr lang="en-US"/>
              <a:t>It remains </a:t>
            </a:r>
            <a:r>
              <a:rPr lang="en-US" b="1"/>
              <a:t>fragmented, localized, and uneven in its impact</a:t>
            </a:r>
            <a:r>
              <a:rPr lang="en-US"/>
              <a:t>.</a:t>
            </a:r>
          </a:p>
          <a:p>
            <a:r>
              <a:rPr lang="en-US"/>
              <a:t>So the overall message from this slide is quite straightforward:</a:t>
            </a:r>
          </a:p>
          <a:p>
            <a:r>
              <a:rPr lang="en-US"/>
              <a:t>Frontier technologies offer strong productivity potential,</a:t>
            </a:r>
            <a:br>
              <a:rPr lang="en-US"/>
            </a:br>
            <a:r>
              <a:rPr lang="en-US"/>
              <a:t>but under current conditions, their impact is likely to remain </a:t>
            </a:r>
            <a:r>
              <a:rPr lang="en-US" b="1"/>
              <a:t>partial and uneven</a:t>
            </a:r>
            <a:r>
              <a:rPr lang="en-US"/>
              <a:t>, rather than economy-wide.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BD4D67-D961-9330-F901-70782DD439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6B5EEA-D076-457B-8AEB-002F8835981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12553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FD1882-07EE-93D3-B5FA-F54EB722DD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EB41FB-44EB-9E9E-85DF-8C0EB3BF47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3D4F67-3628-B872-5039-32F1F1DA97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1. Foundational enablers</a:t>
            </a:r>
          </a:p>
          <a:p>
            <a:r>
              <a:rPr lang="en-US"/>
              <a:t>The process starts with </a:t>
            </a:r>
            <a:r>
              <a:rPr lang="en-US" b="1"/>
              <a:t>basic capabilities</a:t>
            </a:r>
            <a:r>
              <a:rPr lang="en-US"/>
              <a:t>:</a:t>
            </a:r>
          </a:p>
          <a:p>
            <a:pPr lvl="1"/>
            <a:r>
              <a:rPr lang="en-US"/>
              <a:t>Human capital</a:t>
            </a:r>
          </a:p>
          <a:p>
            <a:pPr lvl="1"/>
            <a:r>
              <a:rPr lang="en-US"/>
              <a:t>Institutions</a:t>
            </a:r>
          </a:p>
          <a:p>
            <a:pPr lvl="1"/>
            <a:r>
              <a:rPr lang="en-US"/>
              <a:t>Infrastructure</a:t>
            </a:r>
          </a:p>
          <a:p>
            <a:pPr lvl="1"/>
            <a:r>
              <a:rPr lang="en-US"/>
              <a:t>Access to finance</a:t>
            </a:r>
          </a:p>
          <a:p>
            <a:r>
              <a:rPr lang="en-US"/>
              <a:t>These determine whether countries can:</a:t>
            </a:r>
          </a:p>
          <a:p>
            <a:pPr lvl="1"/>
            <a:r>
              <a:rPr lang="en-US"/>
              <a:t>Adopt technologies</a:t>
            </a:r>
          </a:p>
          <a:p>
            <a:pPr lvl="1"/>
            <a:r>
              <a:rPr lang="en-US"/>
              <a:t>Use them productively</a:t>
            </a:r>
          </a:p>
          <a:p>
            <a:r>
              <a:rPr lang="en-US"/>
              <a:t>Without these, technology adoption remains </a:t>
            </a:r>
            <a:r>
              <a:rPr lang="en-US" b="1"/>
              <a:t>limited or inefficient</a:t>
            </a:r>
            <a:r>
              <a:rPr lang="en-US"/>
              <a:t>.</a:t>
            </a:r>
          </a:p>
          <a:p>
            <a:br>
              <a:rPr lang="en-US"/>
            </a:br>
            <a:endParaRPr lang="en-US"/>
          </a:p>
          <a:p>
            <a:r>
              <a:rPr lang="en-US" b="1"/>
              <a:t> 2. Innovation inputs</a:t>
            </a:r>
          </a:p>
          <a:p>
            <a:r>
              <a:rPr lang="en-US"/>
              <a:t>Given these foundations, economies invest in:</a:t>
            </a:r>
          </a:p>
          <a:p>
            <a:pPr lvl="1"/>
            <a:r>
              <a:rPr lang="en-US"/>
              <a:t>R&amp;D</a:t>
            </a:r>
          </a:p>
          <a:p>
            <a:pPr lvl="1"/>
            <a:r>
              <a:rPr lang="en-US"/>
              <a:t>Digital infrastructure</a:t>
            </a:r>
          </a:p>
          <a:p>
            <a:pPr lvl="1"/>
            <a:r>
              <a:rPr lang="en-US"/>
              <a:t>Technology adoption at the firm level</a:t>
            </a:r>
          </a:p>
          <a:p>
            <a:r>
              <a:rPr lang="en-US"/>
              <a:t>This is where </a:t>
            </a:r>
            <a:r>
              <a:rPr lang="en-US" b="1"/>
              <a:t>policy and investment decisions</a:t>
            </a:r>
            <a:r>
              <a:rPr lang="en-US"/>
              <a:t> are critical.</a:t>
            </a:r>
          </a:p>
          <a:p>
            <a:br>
              <a:rPr lang="en-US"/>
            </a:br>
            <a:endParaRPr lang="en-US"/>
          </a:p>
          <a:p>
            <a:r>
              <a:rPr lang="en-US" b="1"/>
              <a:t>3. Knowledge and technology accumulation</a:t>
            </a:r>
          </a:p>
          <a:p>
            <a:r>
              <a:rPr lang="en-US"/>
              <a:t>Technology does not generate impact immediately.</a:t>
            </a:r>
          </a:p>
          <a:p>
            <a:r>
              <a:rPr lang="en-US"/>
              <a:t>It requires:</a:t>
            </a:r>
          </a:p>
          <a:p>
            <a:pPr lvl="1"/>
            <a:r>
              <a:rPr lang="en-US"/>
              <a:t>Learning</a:t>
            </a:r>
          </a:p>
          <a:p>
            <a:pPr lvl="1"/>
            <a:r>
              <a:rPr lang="en-US"/>
              <a:t>Adaptation</a:t>
            </a:r>
          </a:p>
          <a:p>
            <a:pPr lvl="1"/>
            <a:r>
              <a:rPr lang="en-US"/>
              <a:t>Diffusion across firms and sectors</a:t>
            </a:r>
          </a:p>
          <a:p>
            <a:r>
              <a:rPr lang="en-US"/>
              <a:t>This depends on </a:t>
            </a:r>
            <a:r>
              <a:rPr lang="en-US" b="1"/>
              <a:t>absorptive capacity</a:t>
            </a:r>
            <a:r>
              <a:rPr lang="en-US"/>
              <a:t>.</a:t>
            </a:r>
          </a:p>
          <a:p>
            <a:r>
              <a:rPr lang="en-US"/>
              <a:t>This is a central mechanism in the framework.</a:t>
            </a:r>
          </a:p>
          <a:p>
            <a:br>
              <a:rPr lang="en-US"/>
            </a:br>
            <a:r>
              <a:rPr lang="en-US" b="1"/>
              <a:t> 4. Productivity outcomes</a:t>
            </a:r>
          </a:p>
          <a:p>
            <a:r>
              <a:rPr lang="en-US"/>
              <a:t>As technologies are absorbed:</a:t>
            </a:r>
          </a:p>
          <a:p>
            <a:pPr lvl="1"/>
            <a:r>
              <a:rPr lang="en-US"/>
              <a:t>Efficiency improves</a:t>
            </a:r>
          </a:p>
          <a:p>
            <a:pPr lvl="1"/>
            <a:r>
              <a:rPr lang="en-US"/>
              <a:t>Firms upgrade processes and quality</a:t>
            </a:r>
          </a:p>
          <a:p>
            <a:pPr lvl="1"/>
            <a:r>
              <a:rPr lang="en-US"/>
              <a:t>Total factor productivity increases</a:t>
            </a:r>
          </a:p>
          <a:p>
            <a:br>
              <a:rPr lang="en-US"/>
            </a:br>
            <a:r>
              <a:rPr lang="en-US" b="1"/>
              <a:t> 5. Structural transformation and growth</a:t>
            </a:r>
          </a:p>
          <a:p>
            <a:r>
              <a:rPr lang="en-US"/>
              <a:t>These productivity gains lead to:</a:t>
            </a:r>
          </a:p>
          <a:p>
            <a:pPr lvl="1"/>
            <a:r>
              <a:rPr lang="en-US"/>
              <a:t>Expansion of higher-productivity sectors</a:t>
            </a:r>
          </a:p>
          <a:p>
            <a:pPr lvl="1"/>
            <a:r>
              <a:rPr lang="en-US"/>
              <a:t>Diversification</a:t>
            </a:r>
          </a:p>
          <a:p>
            <a:pPr lvl="1"/>
            <a:r>
              <a:rPr lang="en-US"/>
              <a:t>Job creation</a:t>
            </a:r>
          </a:p>
          <a:p>
            <a:r>
              <a:rPr lang="en-US"/>
              <a:t>Ultimately translating into </a:t>
            </a:r>
            <a:r>
              <a:rPr lang="en-US" b="1"/>
              <a:t>economic growth and resilience</a:t>
            </a:r>
            <a:r>
              <a:rPr lang="en-US"/>
              <a:t>.</a:t>
            </a:r>
          </a:p>
          <a:p>
            <a:br>
              <a:rPr lang="en-US"/>
            </a:br>
            <a:endParaRPr lang="en-US"/>
          </a:p>
          <a:p>
            <a:r>
              <a:rPr lang="en-US" b="1"/>
              <a:t>6. Feedback loops and system upgrading</a:t>
            </a:r>
          </a:p>
          <a:p>
            <a:r>
              <a:rPr lang="en-US"/>
              <a:t>The process is dynamic:</a:t>
            </a:r>
          </a:p>
          <a:p>
            <a:pPr lvl="1"/>
            <a:r>
              <a:rPr lang="en-US"/>
              <a:t>Learning leads to reinvestment</a:t>
            </a:r>
          </a:p>
          <a:p>
            <a:pPr lvl="1"/>
            <a:r>
              <a:rPr lang="en-US"/>
              <a:t>Growth strengthens institutions and skills</a:t>
            </a:r>
          </a:p>
          <a:p>
            <a:r>
              <a:rPr lang="en-US"/>
              <a:t>Over time, this creates </a:t>
            </a:r>
            <a:r>
              <a:rPr lang="en-US" b="1"/>
              <a:t>system upgrading</a:t>
            </a:r>
            <a:r>
              <a:rPr lang="en-US"/>
              <a:t> and accelerates future gains.</a:t>
            </a:r>
          </a:p>
          <a:p>
            <a:br>
              <a:rPr lang="en-US"/>
            </a:br>
            <a:endParaRPr lang="en-US"/>
          </a:p>
          <a:p>
            <a:r>
              <a:rPr lang="en-US" b="1"/>
              <a:t>7. Time dimension </a:t>
            </a:r>
          </a:p>
          <a:p>
            <a:r>
              <a:rPr lang="en-US"/>
              <a:t>Importantly, this framework implies:</a:t>
            </a:r>
          </a:p>
          <a:p>
            <a:pPr lvl="1"/>
            <a:r>
              <a:rPr lang="en-US" b="1"/>
              <a:t>Time lags</a:t>
            </a:r>
            <a:endParaRPr lang="en-US"/>
          </a:p>
          <a:p>
            <a:pPr lvl="1"/>
            <a:r>
              <a:rPr lang="en-US" b="1"/>
              <a:t>Uneven effects across sectors</a:t>
            </a:r>
            <a:endParaRPr lang="en-US"/>
          </a:p>
          <a:p>
            <a:pPr lvl="1"/>
            <a:r>
              <a:rPr lang="en-US" b="1"/>
              <a:t>Dependence on capabilities</a:t>
            </a:r>
          </a:p>
          <a:p>
            <a:pPr lvl="1"/>
            <a:endParaRPr lang="en-US" b="1"/>
          </a:p>
          <a:p>
            <a:pPr lvl="1"/>
            <a:r>
              <a:rPr lang="en-US"/>
              <a:t>These are precisely the patterns we test in the empirical analysis.</a:t>
            </a:r>
          </a:p>
          <a:p>
            <a:endParaRPr lang="en-US"/>
          </a:p>
          <a:p>
            <a:r>
              <a:rPr lang="en-US" b="1"/>
              <a:t>Transition to empirics </a:t>
            </a:r>
          </a:p>
          <a:p>
            <a:endParaRPr lang="en-US"/>
          </a:p>
          <a:p>
            <a:r>
              <a:rPr lang="en-US"/>
              <a:t> </a:t>
            </a:r>
            <a:r>
              <a:rPr lang="en-US" b="1" i="1"/>
              <a:t>“Building on this framework, we now present empirical evidence from Africa to illustrate how these transmission channels materialize in the regional context.”</a:t>
            </a:r>
            <a:endParaRPr lang="en-US" b="1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8864CA-391D-906F-9218-7DB6FEE7ED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6B5EEA-D076-457B-8AEB-002F8835981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7748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393B08-3DD2-01BE-BC5D-7732285B9A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EDE3C8-1A6A-7D7B-1478-0A7EA533E6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FCC5A0-CEBD-EADD-5791-0927D0A71E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A 1% Increase in Technology Readiness</a:t>
            </a:r>
          </a:p>
          <a:p>
            <a:r>
              <a:rPr lang="en-US"/>
              <a:t>The </a:t>
            </a:r>
            <a:r>
              <a:rPr lang="en-US" b="1"/>
              <a:t>Frontier Technology Readiness Index (FTRI)</a:t>
            </a:r>
            <a:r>
              <a:rPr lang="en-US"/>
              <a:t> captures countries’ capacity to </a:t>
            </a:r>
            <a:r>
              <a:rPr lang="en-US" b="1"/>
              <a:t>adopt, use, and diffuse frontier technologies</a:t>
            </a:r>
            <a:r>
              <a:rPr lang="en-US"/>
              <a:t> </a:t>
            </a:r>
          </a:p>
          <a:p>
            <a:r>
              <a:rPr lang="en-US"/>
              <a:t>A </a:t>
            </a:r>
            <a:r>
              <a:rPr lang="en-US" b="1"/>
              <a:t>1% increase in FTRI</a:t>
            </a:r>
            <a:r>
              <a:rPr lang="en-US"/>
              <a:t> reflects improvements in: </a:t>
            </a:r>
          </a:p>
          <a:p>
            <a:pPr lvl="1"/>
            <a:r>
              <a:rPr lang="en-US"/>
              <a:t>Digital infrastructure, skills, innovation systems, and industrial capabilities</a:t>
            </a:r>
          </a:p>
          <a:p>
            <a:r>
              <a:rPr lang="en-US" b="1"/>
              <a:t>2. Productivity Effects (TFP)</a:t>
            </a:r>
          </a:p>
          <a:p>
            <a:r>
              <a:rPr lang="en-US" b="1"/>
              <a:t>Gains build over time</a:t>
            </a:r>
            <a:endParaRPr lang="en-US"/>
          </a:p>
          <a:p>
            <a:r>
              <a:rPr lang="en-US"/>
              <a:t>Peak: </a:t>
            </a:r>
            <a:r>
              <a:rPr lang="en-US" b="1"/>
              <a:t>+0.3–0.35 ppt (Years 3–4)</a:t>
            </a:r>
            <a:r>
              <a:rPr lang="en-US"/>
              <a:t> </a:t>
            </a:r>
          </a:p>
          <a:p>
            <a:r>
              <a:rPr lang="en-US"/>
              <a:t>Stabilization: </a:t>
            </a:r>
            <a:r>
              <a:rPr lang="en-US" b="1"/>
              <a:t>~+0.26 ppt</a:t>
            </a:r>
            <a:r>
              <a:rPr lang="en-US"/>
              <a:t> </a:t>
            </a:r>
          </a:p>
          <a:p>
            <a:r>
              <a:rPr lang="en-US" b="1"/>
              <a:t>Impacts vary across sectors</a:t>
            </a:r>
            <a:endParaRPr lang="en-US"/>
          </a:p>
          <a:p>
            <a:r>
              <a:rPr lang="en-US" b="1"/>
              <a:t>Manufacturing:</a:t>
            </a:r>
            <a:r>
              <a:rPr lang="en-US"/>
              <a:t> +0.19 → +0.34 ppt </a:t>
            </a:r>
          </a:p>
          <a:p>
            <a:r>
              <a:rPr lang="en-US" b="1"/>
              <a:t>Services:</a:t>
            </a:r>
            <a:r>
              <a:rPr lang="en-US"/>
              <a:t> +0.27 ppt (Year 2), sustained at +0.23 ppt </a:t>
            </a:r>
          </a:p>
          <a:p>
            <a:r>
              <a:rPr lang="en-US" b="1"/>
              <a:t>Skills matter</a:t>
            </a:r>
            <a:endParaRPr lang="en-US"/>
          </a:p>
          <a:p>
            <a:r>
              <a:rPr lang="en-US"/>
              <a:t>Short-term adjustment costs </a:t>
            </a:r>
          </a:p>
          <a:p>
            <a:r>
              <a:rPr lang="en-US"/>
              <a:t>Medium-term gains: </a:t>
            </a:r>
            <a:r>
              <a:rPr lang="en-US" b="1"/>
              <a:t>+0.2–0.3 ppt</a:t>
            </a:r>
            <a:r>
              <a:rPr lang="en-US"/>
              <a:t> </a:t>
            </a:r>
          </a:p>
          <a:p>
            <a:br>
              <a:rPr lang="en-US"/>
            </a:br>
            <a:endParaRPr lang="en-US"/>
          </a:p>
          <a:p>
            <a:r>
              <a:rPr lang="en-US" b="1"/>
              <a:t>3. From Productivity to Growth</a:t>
            </a:r>
          </a:p>
          <a:p>
            <a:r>
              <a:rPr lang="en-US" b="1"/>
              <a:t>Dynamic growth effects</a:t>
            </a:r>
            <a:endParaRPr lang="en-US"/>
          </a:p>
          <a:p>
            <a:r>
              <a:rPr lang="en-US" b="1"/>
              <a:t>Year 1:</a:t>
            </a:r>
            <a:r>
              <a:rPr lang="en-US"/>
              <a:t> +0.38 ppt </a:t>
            </a:r>
          </a:p>
          <a:p>
            <a:r>
              <a:rPr lang="en-US" b="1"/>
              <a:t>Years 2–4:</a:t>
            </a:r>
            <a:r>
              <a:rPr lang="en-US"/>
              <a:t> Effects strengthen as technologies diffuse </a:t>
            </a:r>
          </a:p>
          <a:p>
            <a:r>
              <a:rPr lang="en-US" b="1"/>
              <a:t>Year 5:</a:t>
            </a:r>
            <a:r>
              <a:rPr lang="en-US"/>
              <a:t> Peak impact </a:t>
            </a:r>
            <a:r>
              <a:rPr lang="en-US" b="1"/>
              <a:t>+1.049–0.975 ppt</a:t>
            </a:r>
            <a:r>
              <a:rPr lang="en-US"/>
              <a:t> </a:t>
            </a:r>
          </a:p>
          <a:p>
            <a:r>
              <a:rPr lang="en-US" b="1"/>
              <a:t>Economic magnitude</a:t>
            </a:r>
            <a:endParaRPr lang="en-US"/>
          </a:p>
          <a:p>
            <a:r>
              <a:rPr lang="en-US" b="1"/>
              <a:t>1% increase in FTRI → ~+$2,000 GDP per capita</a:t>
            </a:r>
            <a:r>
              <a:rPr lang="en-US"/>
              <a:t> </a:t>
            </a:r>
          </a:p>
          <a:p>
            <a:r>
              <a:rPr lang="en-US"/>
              <a:t>≈ </a:t>
            </a:r>
            <a:r>
              <a:rPr lang="en-US" b="1"/>
              <a:t>+$27.5 billion increase in total GDP</a:t>
            </a:r>
            <a:r>
              <a:rPr lang="en-US"/>
              <a:t> </a:t>
            </a:r>
            <a:br>
              <a:rPr lang="en-US"/>
            </a:br>
            <a:endParaRPr lang="en-US"/>
          </a:p>
          <a:p>
            <a:r>
              <a:rPr lang="en-US" b="1"/>
              <a:t>4. From Productivity to Structural Transformation (Role of VA)</a:t>
            </a:r>
          </a:p>
          <a:p>
            <a:r>
              <a:rPr lang="en-US"/>
              <a:t>TFP captures </a:t>
            </a:r>
            <a:r>
              <a:rPr lang="en-US" b="1"/>
              <a:t>efficiency gains</a:t>
            </a:r>
            <a:r>
              <a:rPr lang="en-US"/>
              <a:t> </a:t>
            </a:r>
          </a:p>
          <a:p>
            <a:r>
              <a:rPr lang="en-US" b="1"/>
              <a:t>Value Added (VA)</a:t>
            </a:r>
            <a:r>
              <a:rPr lang="en-US"/>
              <a:t> shows whether these gains translate into </a:t>
            </a:r>
            <a:r>
              <a:rPr lang="en-US" b="1"/>
              <a:t>sectoral expansion</a:t>
            </a:r>
            <a:r>
              <a:rPr lang="en-US"/>
              <a:t> </a:t>
            </a:r>
          </a:p>
          <a:p>
            <a:r>
              <a:rPr lang="en-US" b="1"/>
              <a:t>Sectoral outcomes</a:t>
            </a:r>
            <a:endParaRPr lang="en-US"/>
          </a:p>
          <a:p>
            <a:r>
              <a:rPr lang="en-US" b="1"/>
              <a:t>Manufacturing:</a:t>
            </a:r>
            <a:r>
              <a:rPr lang="en-US"/>
              <a:t> Strong and increasing VA </a:t>
            </a:r>
          </a:p>
          <a:p>
            <a:pPr lvl="1"/>
            <a:r>
              <a:rPr lang="en-US"/>
              <a:t>+0.19 → +0.34 ppt </a:t>
            </a:r>
          </a:p>
          <a:p>
            <a:r>
              <a:rPr lang="en-US" b="1"/>
              <a:t>Services:</a:t>
            </a:r>
            <a:r>
              <a:rPr lang="en-US"/>
              <a:t> Dynamic and sustained VA growth </a:t>
            </a:r>
          </a:p>
          <a:p>
            <a:pPr lvl="1"/>
            <a:r>
              <a:rPr lang="en-US"/>
              <a:t>+0.35 ppt (Year 3)</a:t>
            </a:r>
            <a:br>
              <a:rPr lang="en-US"/>
            </a:br>
            <a:endParaRPr lang="en-US"/>
          </a:p>
          <a:p>
            <a:r>
              <a:rPr lang="en-US" b="1"/>
              <a:t>5. Why Transmission Remains Uneven</a:t>
            </a:r>
          </a:p>
          <a:p>
            <a:r>
              <a:rPr lang="en-US"/>
              <a:t>Structural constraints limit diffusion: </a:t>
            </a:r>
          </a:p>
          <a:p>
            <a:pPr lvl="1"/>
            <a:r>
              <a:rPr lang="en-US"/>
              <a:t>Skills gaps </a:t>
            </a:r>
          </a:p>
          <a:p>
            <a:pPr lvl="1"/>
            <a:r>
              <a:rPr lang="en-US"/>
              <a:t>Weak infrastructure </a:t>
            </a:r>
          </a:p>
          <a:p>
            <a:pPr lvl="1"/>
            <a:r>
              <a:rPr lang="en-US"/>
              <a:t>Limited industrial depth </a:t>
            </a:r>
          </a:p>
          <a:p>
            <a:pPr lvl="1"/>
            <a:r>
              <a:rPr lang="en-US"/>
              <a:t>Institutional weaknesses </a:t>
            </a:r>
          </a:p>
          <a:p>
            <a:r>
              <a:rPr lang="en-US"/>
              <a:t>➡️ Gains are </a:t>
            </a:r>
            <a:r>
              <a:rPr lang="en-US" b="1"/>
              <a:t>fragmented and sector-specific</a:t>
            </a:r>
            <a:endParaRPr lang="en-US"/>
          </a:p>
          <a:p>
            <a:br>
              <a:rPr lang="en-US"/>
            </a:br>
            <a:endParaRPr lang="en-US"/>
          </a:p>
          <a:p>
            <a:r>
              <a:rPr lang="en-US" b="1"/>
              <a:t>6. Agriculture — The Structural Constraint</a:t>
            </a:r>
          </a:p>
          <a:p>
            <a:r>
              <a:rPr lang="en-US"/>
              <a:t>Weak or negative </a:t>
            </a:r>
            <a:r>
              <a:rPr lang="en-US" b="1"/>
              <a:t>TFP and VA responses</a:t>
            </a:r>
            <a:r>
              <a:rPr lang="en-US"/>
              <a:t> </a:t>
            </a:r>
          </a:p>
          <a:p>
            <a:r>
              <a:rPr lang="en-US"/>
              <a:t>Driven by: </a:t>
            </a:r>
          </a:p>
          <a:p>
            <a:pPr lvl="1"/>
            <a:r>
              <a:rPr lang="en-US"/>
              <a:t>Rainfall dependence </a:t>
            </a:r>
          </a:p>
          <a:p>
            <a:pPr lvl="1"/>
            <a:r>
              <a:rPr lang="en-US"/>
              <a:t>Low mechanization and digital penetration </a:t>
            </a:r>
          </a:p>
          <a:p>
            <a:pPr lvl="1"/>
            <a:r>
              <a:rPr lang="en-US"/>
              <a:t>Smallholder fragmentation </a:t>
            </a:r>
          </a:p>
          <a:p>
            <a:r>
              <a:rPr lang="en-US"/>
              <a:t>➡️ Technology readiness does </a:t>
            </a:r>
            <a:r>
              <a:rPr lang="en-US" b="1"/>
              <a:t>not translate into productivity or growth</a:t>
            </a:r>
            <a:endParaRPr lang="en-US"/>
          </a:p>
          <a:p>
            <a:br>
              <a:rPr lang="en-US"/>
            </a:br>
            <a:endParaRPr lang="en-US"/>
          </a:p>
          <a:p>
            <a:r>
              <a:rPr lang="en-US" b="1"/>
              <a:t>Final Takeaway (Aligned with Empirical Slide)</a:t>
            </a:r>
          </a:p>
          <a:p>
            <a:r>
              <a:rPr lang="en-US"/>
              <a:t>➡️ Frontier technologies drive </a:t>
            </a:r>
            <a:r>
              <a:rPr lang="en-US" b="1"/>
              <a:t>productivity → growth → transformation</a:t>
            </a:r>
            <a:br>
              <a:rPr lang="en-US"/>
            </a:br>
            <a:r>
              <a:rPr lang="en-US"/>
              <a:t>➡️ Strong effects in </a:t>
            </a:r>
            <a:r>
              <a:rPr lang="en-US" b="1"/>
              <a:t>manufacturing and services</a:t>
            </a:r>
            <a:br>
              <a:rPr lang="en-US"/>
            </a:br>
            <a:r>
              <a:rPr lang="en-US"/>
              <a:t>➡️ Weak transmission in </a:t>
            </a:r>
            <a:r>
              <a:rPr lang="en-US" b="1"/>
              <a:t>agriculture due to structural constraints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8EA733-0344-803C-47AB-CA921CB99F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6B5EEA-D076-457B-8AEB-002F8835981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6573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8186E4-A95C-FB8E-8F05-5E87A8C613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6F469FE-56B1-8699-ADAC-B6618E590A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9754BF8-978F-2520-C536-192A97013F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Having discussed the structural constraints affecting Africa’s development trajectory, the report turns to a key question:</a:t>
            </a:r>
          </a:p>
          <a:p>
            <a:r>
              <a:rPr lang="en-US" b="1"/>
              <a:t>How can Africa accelerate productivity growth and structural transformation?</a:t>
            </a:r>
            <a:endParaRPr lang="en-US"/>
          </a:p>
          <a:p>
            <a:r>
              <a:rPr lang="en-US"/>
              <a:t>One important part of the answer lies in </a:t>
            </a:r>
            <a:r>
              <a:rPr lang="en-US" b="1"/>
              <a:t>frontier technologies</a:t>
            </a:r>
            <a:r>
              <a:rPr lang="en-US"/>
              <a:t>.</a:t>
            </a:r>
          </a:p>
          <a:p>
            <a:r>
              <a:rPr lang="en-US"/>
              <a:t>Frontier technologies — including </a:t>
            </a:r>
            <a:r>
              <a:rPr lang="en-US" b="1"/>
              <a:t>artificial intelligence, advanced data analytics, biotechnology, blockchain, and digital platforms</a:t>
            </a:r>
            <a:r>
              <a:rPr lang="en-US"/>
              <a:t> — are fundamentally transforming production systems across the global economy.</a:t>
            </a:r>
          </a:p>
          <a:p>
            <a:r>
              <a:rPr lang="en-US"/>
              <a:t>These technologies enable firms and governments to </a:t>
            </a:r>
            <a:r>
              <a:rPr lang="en-US" b="1"/>
              <a:t>process large volumes of data, automate complex tasks, optimize supply chains, and deliver services more efficiently.</a:t>
            </a:r>
            <a:endParaRPr lang="en-US"/>
          </a:p>
          <a:p>
            <a:r>
              <a:rPr lang="en-US"/>
              <a:t>For Africa, their importance is particularly significant because they offer the potential for </a:t>
            </a:r>
            <a:r>
              <a:rPr lang="en-US" b="1"/>
              <a:t>development leapfrogging</a:t>
            </a:r>
            <a:r>
              <a:rPr lang="en-US"/>
              <a:t>.</a:t>
            </a:r>
          </a:p>
          <a:p>
            <a:r>
              <a:rPr lang="en-US"/>
              <a:t>Rather than following traditional industrialization pathways, countries can </a:t>
            </a:r>
            <a:r>
              <a:rPr lang="en-US" b="1"/>
              <a:t>adopt advanced technologies to bypass intermediate stages of development</a:t>
            </a:r>
            <a:r>
              <a:rPr lang="en-US"/>
              <a:t>, accelerating productivity growth and expanding new economic sectors.</a:t>
            </a:r>
          </a:p>
          <a:p>
            <a:r>
              <a:rPr lang="en-US"/>
              <a:t>Frontier technologies can also improve </a:t>
            </a:r>
            <a:r>
              <a:rPr lang="en-US" b="1"/>
              <a:t>decision-making and resource allocation</a:t>
            </a:r>
            <a:r>
              <a:rPr lang="en-US"/>
              <a:t>.</a:t>
            </a:r>
            <a:br>
              <a:rPr lang="en-US"/>
            </a:br>
            <a:r>
              <a:rPr lang="en-US"/>
              <a:t>For example, data analytics can support </a:t>
            </a:r>
            <a:r>
              <a:rPr lang="en-US" b="1"/>
              <a:t>more effective agricultural planning</a:t>
            </a:r>
            <a:r>
              <a:rPr lang="en-US"/>
              <a:t>, while digital technologies can improve </a:t>
            </a:r>
            <a:r>
              <a:rPr lang="en-US" b="1"/>
              <a:t>public service delivery, financial inclusion, and access to markets.</a:t>
            </a:r>
            <a:endParaRPr lang="en-US"/>
          </a:p>
          <a:p>
            <a:r>
              <a:rPr lang="en-US"/>
              <a:t>However, </a:t>
            </a:r>
            <a:r>
              <a:rPr lang="en-US" b="1"/>
              <a:t>while Africa is making progress in adoption and building important foundations for future productivity gains, across these technologies, this progress has not yet translated into broad-based and sustained productivity gains?</a:t>
            </a:r>
            <a:endParaRPr lang="en-US"/>
          </a:p>
          <a:p>
            <a:r>
              <a:rPr lang="en-US"/>
              <a:t>The core issue lies in the transmission from technology access to economic impact.</a:t>
            </a:r>
          </a:p>
          <a:p>
            <a:r>
              <a:rPr lang="en-US"/>
              <a:t>While access to technologies is increasing, </a:t>
            </a:r>
            <a:r>
              <a:rPr lang="en-US" b="1"/>
              <a:t>absorptive capacity remains limited</a:t>
            </a:r>
            <a:r>
              <a:rPr lang="en-US"/>
              <a:t>.</a:t>
            </a:r>
          </a:p>
          <a:p>
            <a:r>
              <a:rPr lang="en-US"/>
              <a:t>This includes gaps in skills, infrastructure, institutions, and financing.</a:t>
            </a:r>
          </a:p>
          <a:p>
            <a:r>
              <a:rPr lang="en-US"/>
              <a:t>As a result, technology adoption leads to </a:t>
            </a:r>
            <a:r>
              <a:rPr lang="en-US" b="1"/>
              <a:t>fragmented and localized impacts</a:t>
            </a:r>
            <a:r>
              <a:rPr lang="en-US"/>
              <a:t>, rather than economy-wide gains.</a:t>
            </a:r>
          </a:p>
          <a:p>
            <a:r>
              <a:rPr lang="en-US"/>
              <a:t>Productivity improvements remain shallow and short-lived.</a:t>
            </a:r>
          </a:p>
          <a:p>
            <a:pPr lvl="0">
              <a:buChar char="•"/>
            </a:pPr>
            <a:r>
              <a:rPr lang="en-US" sz="1600" b="1"/>
              <a:t>Understanding how technology, innovation &amp; structural transformation interact is essential to enable Africa to leapfrog with frontier technologies.</a:t>
            </a:r>
            <a:endParaRPr lang="en-US" sz="1600"/>
          </a:p>
          <a:p>
            <a:pPr lvl="0">
              <a:buChar char="•"/>
            </a:pPr>
            <a:r>
              <a:rPr lang="en-US" sz="1800"/>
              <a:t>To this end, there is a need to:</a:t>
            </a:r>
          </a:p>
          <a:p>
            <a:pPr lvl="1">
              <a:buChar char="•"/>
            </a:pPr>
            <a:r>
              <a:rPr lang="en-US" sz="1600"/>
              <a:t>Examine how technology translates into </a:t>
            </a:r>
            <a:r>
              <a:rPr lang="en-US" sz="1600" b="1"/>
              <a:t>productivity and growth</a:t>
            </a:r>
            <a:r>
              <a:rPr lang="en-US" sz="1600"/>
              <a:t>.</a:t>
            </a:r>
          </a:p>
          <a:p>
            <a:pPr lvl="1">
              <a:buChar char="•"/>
            </a:pPr>
            <a:r>
              <a:rPr lang="en-US" sz="1600"/>
              <a:t>Focus on the </a:t>
            </a:r>
            <a:r>
              <a:rPr lang="en-US" sz="1600" b="1"/>
              <a:t>transmission channel</a:t>
            </a:r>
            <a:r>
              <a:rPr lang="en-US" sz="1600"/>
              <a:t>.</a:t>
            </a:r>
          </a:p>
          <a:p>
            <a:pPr lvl="1">
              <a:buChar char="•"/>
            </a:pPr>
            <a:r>
              <a:rPr lang="en-US" sz="1600"/>
              <a:t>Highlight the role of </a:t>
            </a:r>
            <a:r>
              <a:rPr lang="en-US" sz="1800" b="1"/>
              <a:t>complementary capabilities</a:t>
            </a:r>
            <a:r>
              <a:rPr lang="en-US" sz="1400"/>
              <a:t>.</a:t>
            </a:r>
          </a:p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C0737FB-F466-DA35-63A9-C797F98740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6B5EEA-D076-457B-8AEB-002F8835981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05716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8186E4-A95C-FB8E-8F05-5E87A8C613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6F469FE-56B1-8699-ADAC-B6618E590A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9754BF8-978F-2520-C536-192A97013F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Across the continent, we are already seeing how frontier technologies are transforming multiple sectors.</a:t>
            </a:r>
          </a:p>
          <a:p>
            <a:r>
              <a:rPr lang="en-US"/>
              <a:t>Frontier technologies are already reshaping several key sectors across African economies.</a:t>
            </a:r>
          </a:p>
          <a:p>
            <a:r>
              <a:rPr lang="en-US"/>
              <a:t>In </a:t>
            </a:r>
            <a:r>
              <a:rPr lang="en-US" b="1"/>
              <a:t>natural resource management</a:t>
            </a:r>
            <a:r>
              <a:rPr lang="en-US"/>
              <a:t>, technologies such as </a:t>
            </a:r>
            <a:r>
              <a:rPr lang="en-US" b="1"/>
              <a:t>AI, blockchain and satellite monitoring systems</a:t>
            </a:r>
            <a:r>
              <a:rPr lang="en-US"/>
              <a:t> are improving transparency and efficiency in extractive industries.</a:t>
            </a:r>
            <a:br>
              <a:rPr lang="en-US"/>
            </a:br>
            <a:r>
              <a:rPr lang="en-US"/>
              <a:t>These tools allow governments and firms to enhance </a:t>
            </a:r>
            <a:r>
              <a:rPr lang="en-US" b="1"/>
              <a:t>resource traceability, environmental monitoring, and revenue management</a:t>
            </a:r>
            <a:r>
              <a:rPr lang="en-US"/>
              <a:t>, which are critical for sustainable natural resource governance.</a:t>
            </a:r>
          </a:p>
          <a:p>
            <a:r>
              <a:rPr lang="en-US"/>
              <a:t>In </a:t>
            </a:r>
            <a:r>
              <a:rPr lang="en-US" b="1"/>
              <a:t>agriculture</a:t>
            </a:r>
            <a:r>
              <a:rPr lang="en-US"/>
              <a:t>, the combination of biotechnology, Internet-of-Things sensors, and precision agriculture technologies can significantly improve </a:t>
            </a:r>
            <a:r>
              <a:rPr lang="en-US" b="1"/>
              <a:t>farm productivity and climate resilience</a:t>
            </a:r>
            <a:r>
              <a:rPr lang="en-US"/>
              <a:t>.</a:t>
            </a:r>
            <a:br>
              <a:rPr lang="en-US"/>
            </a:br>
            <a:r>
              <a:rPr lang="en-US"/>
              <a:t>These technologies allow farmers to optimize irrigation, monitor soil conditions, and manage crop inputs more efficiently.</a:t>
            </a:r>
          </a:p>
          <a:p>
            <a:r>
              <a:rPr lang="en-US"/>
              <a:t>Given the importance of agriculture for employment and food security across the continent, these innovations could have </a:t>
            </a:r>
            <a:r>
              <a:rPr lang="en-US" b="1"/>
              <a:t>major development impacts</a:t>
            </a:r>
            <a:r>
              <a:rPr lang="en-US"/>
              <a:t>.</a:t>
            </a:r>
          </a:p>
          <a:p>
            <a:r>
              <a:rPr lang="en-US"/>
              <a:t>In </a:t>
            </a:r>
            <a:r>
              <a:rPr lang="en-US" b="1"/>
              <a:t>industry and trade</a:t>
            </a:r>
            <a:r>
              <a:rPr lang="en-US"/>
              <a:t>, frontier technologies such as </a:t>
            </a:r>
            <a:r>
              <a:rPr lang="en-US" b="1"/>
              <a:t>automation, digital manufacturing systems, and AI-enabled supply chains</a:t>
            </a:r>
            <a:r>
              <a:rPr lang="en-US"/>
              <a:t> are helping firms improve production efficiency and reduce transaction costs.</a:t>
            </a:r>
          </a:p>
          <a:p>
            <a:r>
              <a:rPr lang="en-US"/>
              <a:t>Digital trade platforms and logistics technologies are also enabling African firms — particularly </a:t>
            </a:r>
            <a:r>
              <a:rPr lang="en-US" b="1"/>
              <a:t>small and medium-sized enterprises</a:t>
            </a:r>
            <a:r>
              <a:rPr lang="en-US"/>
              <a:t> — to access </a:t>
            </a:r>
            <a:r>
              <a:rPr lang="en-US" b="1"/>
              <a:t>regional and global markets more easily</a:t>
            </a:r>
            <a:r>
              <a:rPr lang="en-US"/>
              <a:t>.</a:t>
            </a:r>
          </a:p>
          <a:p>
            <a:r>
              <a:rPr lang="en-US"/>
              <a:t>Finally, in the </a:t>
            </a:r>
            <a:r>
              <a:rPr lang="en-US" b="1"/>
              <a:t>digital economy and public services</a:t>
            </a:r>
            <a:r>
              <a:rPr lang="en-US"/>
              <a:t>, technologies such as </a:t>
            </a:r>
            <a:r>
              <a:rPr lang="en-US" b="1"/>
              <a:t>fintech, digital identification systems, and advanced data analytics</a:t>
            </a:r>
            <a:r>
              <a:rPr lang="en-US"/>
              <a:t> are transforming financial services, expanding financial inclusion, and improving public sector efficiency.</a:t>
            </a:r>
          </a:p>
          <a:p>
            <a:r>
              <a:rPr lang="en-US"/>
              <a:t>Digital financial services, for example, are already enabling millions of individuals and businesses to </a:t>
            </a:r>
            <a:r>
              <a:rPr lang="en-US" b="1"/>
              <a:t>participate more fully in formal economic activity.</a:t>
            </a:r>
            <a:endParaRPr lang="en-US"/>
          </a:p>
          <a:p>
            <a:r>
              <a:rPr lang="en-US"/>
              <a:t>Taken together, these developments demonstrate that frontier technologies are not confined to a single sector.</a:t>
            </a:r>
            <a:br>
              <a:rPr lang="en-US"/>
            </a:br>
            <a:r>
              <a:rPr lang="en-US"/>
              <a:t>Rather, they are creating </a:t>
            </a:r>
            <a:r>
              <a:rPr lang="en-US" b="1"/>
              <a:t>new cross-sectoral opportunities that can accelerate productivity growth, expand digital services, and support structural transformation.</a:t>
            </a:r>
            <a:endParaRPr lang="en-US"/>
          </a:p>
          <a:p>
            <a:r>
              <a:rPr lang="en-US"/>
              <a:t>However, for Africa to fully realize these opportunities, it must also leverage the </a:t>
            </a:r>
            <a:r>
              <a:rPr lang="en-US" b="1"/>
              <a:t>structural advantages the continent possesses in the emerging global technology landscape.</a:t>
            </a:r>
            <a:endParaRPr lang="en-US"/>
          </a:p>
          <a:p>
            <a:r>
              <a:rPr lang="en-US"/>
              <a:t>That is the focus of the next slide.</a:t>
            </a:r>
          </a:p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C0737FB-F466-DA35-63A9-C797F98740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6B5EEA-D076-457B-8AEB-002F8835981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05716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5037EA-94D3-ABC5-FBA0-5D5590C15F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03E2B97-9629-3AE1-E10A-1BD22B83F3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AAF8B31-AF70-F178-AA82-7A88B77018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r>
              <a:rPr lang="en-US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Morocco – Renewable Energy Technologies (Solar, Wind, Green Industry)</a:t>
            </a:r>
          </a:p>
          <a:p>
            <a:pPr fontAlgn="t"/>
            <a:r>
              <a:rPr lang="en-US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Technology type: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Renewable energy technologies (solar PV, wind, concentrated solar power, energy infrastructure)</a:t>
            </a:r>
            <a:b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Morocco is doing:</a:t>
            </a:r>
            <a:endParaRPr 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Morocco has developed one of Africa’s most advanced renewable energy ecosystems, supported by MASEN and industrial policy.</a:t>
            </a: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attracted </a:t>
            </a:r>
            <a:r>
              <a:rPr lang="en-US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major FDI in green ammonia and synthetic fuel production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contributing to a </a:t>
            </a:r>
            <a:r>
              <a:rPr lang="en-US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55% increase in overall FDI in 2024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country is integrating renewables into industrial development—especially automotive and EV supply chains.</a:t>
            </a:r>
          </a:p>
          <a:p>
            <a:pPr fontAlgn="t"/>
            <a:r>
              <a:rPr lang="en-US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Specificities:</a:t>
            </a:r>
            <a:endParaRPr 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Large-scale renewable energy clusters with export capability (e.g., electricity exports to Europe).</a:t>
            </a: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Major clean‑energy‑driven industrialization, making Morocco an emerging hub for green manufacturing.</a:t>
            </a:r>
          </a:p>
          <a:p>
            <a:pPr fontAlgn="t"/>
            <a:r>
              <a:rPr lang="en-US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 it matters:</a:t>
            </a:r>
            <a:endParaRPr 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Morocco is positioning itself as North Africa’s green‑technology leader through rapid investment scale‑up and strong governance frameworks</a:t>
            </a:r>
            <a:b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en-US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South Africa – Industry 4.0 Manufacturing (BMW Plant Digitalization)</a:t>
            </a:r>
          </a:p>
          <a:p>
            <a:pPr fontAlgn="t"/>
            <a:r>
              <a:rPr lang="en-US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Technology type: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Automation, smart robotics, AI-enabled manufacturing</a:t>
            </a:r>
            <a:b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South Africa is doing:</a:t>
            </a:r>
            <a:endParaRPr 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US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BMW Rosslyn plant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showcased as a leading example of frontier technology adoption in Africa’s automotive sector.</a:t>
            </a: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plant integrates </a:t>
            </a:r>
            <a:r>
              <a:rPr lang="en-US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embedded intelligence, robotics, automation, and digital quality controls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fontAlgn="t"/>
            <a:r>
              <a:rPr lang="en-US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Specificities:</a:t>
            </a:r>
            <a:endParaRPr 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Measurable productivity improvements: advanced robotics and digital twins optimize assembly lines.</a:t>
            </a: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Anchors a wider South African industrial ecosystem supported by special economic zones and supply chain modernization.</a:t>
            </a:r>
          </a:p>
          <a:p>
            <a:pPr fontAlgn="t"/>
            <a:r>
              <a:rPr lang="en-US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 it matters:</a:t>
            </a:r>
            <a:endParaRPr 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Demonstrates Africa’s capacity to host globally competitive, high‑tech manufacturing driven by frontier technologies. </a:t>
            </a:r>
            <a:b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en-US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Zanzibar (Tanzania) – Digital Health ID System</a:t>
            </a:r>
          </a:p>
          <a:p>
            <a:pPr fontAlgn="t"/>
            <a:r>
              <a:rPr lang="en-US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Technology type: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Biometric digital identity + digital health platform</a:t>
            </a:r>
            <a:b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Zanzibar is doing:</a:t>
            </a:r>
            <a:endParaRPr 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Implemented a </a:t>
            </a:r>
            <a:r>
              <a:rPr lang="en-US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Digital Health ID system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that assigns unique biometric‑linked IDs to patients across all public health facilities.</a:t>
            </a: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Enables seamless access to healthcare services and real‑time health data integration.</a:t>
            </a:r>
          </a:p>
          <a:p>
            <a:pPr fontAlgn="t"/>
            <a:r>
              <a:rPr lang="en-US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Specificities:</a:t>
            </a:r>
            <a:endParaRPr 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Improved health service delivery and reduced administrative bottlenecks.</a:t>
            </a: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Enhances public health planning by centralizing patient data.</a:t>
            </a: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Supports universal health coverage by improving inclusion and reducing identity‑related barriers.</a:t>
            </a:r>
          </a:p>
          <a:p>
            <a:pPr fontAlgn="t"/>
            <a:r>
              <a:rPr lang="en-US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 it matters:</a:t>
            </a:r>
            <a:endParaRPr 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Shows how small island economies can scale frontier e‑government technologies for social sector transformation.</a:t>
            </a:r>
            <a:b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en-US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Togo – Digital Land Information System</a:t>
            </a:r>
          </a:p>
          <a:p>
            <a:pPr fontAlgn="t"/>
            <a:r>
              <a:rPr lang="en-US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Technology type: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Land digitalization, geospatial technologies, e‑governance</a:t>
            </a:r>
            <a:b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Togo is doing:</a:t>
            </a:r>
            <a:endParaRPr 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Developed a </a:t>
            </a:r>
            <a:r>
              <a:rPr lang="en-US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Land Information System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that digitizes land titles, maps, and ownership records.</a:t>
            </a: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system increases transparency, reduces fraud, and accelerates land registration processes.</a:t>
            </a:r>
          </a:p>
          <a:p>
            <a:pPr fontAlgn="t"/>
            <a:r>
              <a:rPr lang="en-US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Specificities:</a:t>
            </a:r>
            <a:endParaRPr 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Enhances investment climate by reducing disputes and strengthening property rights.</a:t>
            </a: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Particularly beneficial to agriculture, where secure land tenure increases investment and productivity.</a:t>
            </a:r>
          </a:p>
          <a:p>
            <a:pPr fontAlgn="t"/>
            <a:r>
              <a:rPr lang="en-US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 it matters:</a:t>
            </a:r>
            <a:endParaRPr 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strong example of how frontier technologies can reform land governance, reduce corruption, and improve economic outcomes. </a:t>
            </a:r>
            <a:b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en-US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Egypt – E‑Tax System (Digital Public Finance Automation)</a:t>
            </a:r>
          </a:p>
          <a:p>
            <a:pPr fontAlgn="t"/>
            <a:r>
              <a:rPr lang="en-US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Technology type: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Digital tax administration, e-invoicing, AI‑supported compliance</a:t>
            </a:r>
            <a:b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Egypt is doing:</a:t>
            </a:r>
            <a:endParaRPr 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Introduced a nationwide </a:t>
            </a:r>
            <a:r>
              <a:rPr lang="en-US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e‑tax and e‑invoicing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digital system.</a:t>
            </a: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Integrates firms into a centralized digital tax platform that improves compliance and reduces administrative delays.</a:t>
            </a:r>
          </a:p>
          <a:p>
            <a:pPr fontAlgn="t"/>
            <a:r>
              <a:rPr lang="en-US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Specificities:</a:t>
            </a:r>
            <a:endParaRPr 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Streamlined tax collection and improved efficiency.</a:t>
            </a: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Helps broaden the tax base through real‑time monitoring.</a:t>
            </a: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Attracts FDI through transparency and improved business climate.</a:t>
            </a:r>
          </a:p>
          <a:p>
            <a:pPr fontAlgn="t"/>
            <a:r>
              <a:rPr lang="en-US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 it matters:</a:t>
            </a:r>
            <a:endParaRPr 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flagship example of public‑sector digital transformation reducing leakages and modernizing state revenue management. </a:t>
            </a: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E75C137-7142-5678-2DE2-5B251447B1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6B5EEA-D076-457B-8AEB-002F8835981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182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727ED-588E-4FB9-800C-DEB5A5A93A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E689BD-5B2D-40B2-994D-B4C1907EAE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780C2C-79F7-4FBC-97F9-151E8B75B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B018B-828D-439C-8E60-2F14CB122BE1}" type="datetimeFigureOut">
              <a:rPr lang="en-GB" smtClean="0"/>
              <a:t>24/03/2026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0CB5A2-389E-4075-BAAA-5312AA550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8CAA16-9F29-4A04-AEBF-3DB6B564C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2CA6B-7817-4B9D-A6EC-1CB6948C82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650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E6629-EA3F-408F-9B9D-D565FF4ED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DCC5B9-5AD7-4376-B113-DE32E2C45A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C2AC7-EB1A-439D-B2C1-B675FD635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B018B-828D-439C-8E60-2F14CB122BE1}" type="datetimeFigureOut">
              <a:rPr lang="en-GB" smtClean="0"/>
              <a:t>24/03/2026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2C8D5F-E797-4133-9E21-70E262887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2FBEEE-1C63-4306-B5E4-EEB2818BE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2CA6B-7817-4B9D-A6EC-1CB6948C82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103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FF785B-8683-444B-B48C-3520B84FBB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A0E59C-8565-4F8D-BE3F-C35EBEF3F8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AABA75-8936-4214-95C7-D61CD9990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B018B-828D-439C-8E60-2F14CB122BE1}" type="datetimeFigureOut">
              <a:rPr lang="en-GB" smtClean="0"/>
              <a:t>24/03/2026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592FF-0D50-4169-9908-D4EE77230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39A0B-96EC-40C8-928E-62C020214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2CA6B-7817-4B9D-A6EC-1CB6948C82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671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380E99E-EAB3-441E-802E-A65016F184D1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51202" y="1825627"/>
            <a:ext cx="11289596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75B20518-8021-4F36-BD2D-AD4BFC95018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4676"/>
          <a:stretch>
            <a:fillRect/>
          </a:stretch>
        </p:blipFill>
        <p:spPr>
          <a:xfrm>
            <a:off x="0" y="6492871"/>
            <a:ext cx="12192000" cy="36512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09756866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entationFr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A26F30FD-BC7D-85C8-637C-0497F2F6E9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5A2DDD-2812-9742-BE95-02C91D568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300" y="2433610"/>
            <a:ext cx="11171400" cy="1366582"/>
          </a:xfrm>
        </p:spPr>
        <p:txBody>
          <a:bodyPr>
            <a:normAutofit/>
          </a:bodyPr>
          <a:lstStyle>
            <a:lvl1pPr algn="ctr">
              <a:defRPr sz="3200" b="1" i="0" baseline="0">
                <a:latin typeface="Lucida Sans" panose="020B0602030504020204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74417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75B20518-8021-4F36-BD2D-AD4BFC95018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4676"/>
          <a:stretch>
            <a:fillRect/>
          </a:stretch>
        </p:blipFill>
        <p:spPr>
          <a:xfrm>
            <a:off x="0" y="6492871"/>
            <a:ext cx="12192000" cy="36512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722021838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70">
          <p15:clr>
            <a:srgbClr val="FBAE40"/>
          </p15:clr>
        </p15:guide>
        <p15:guide id="4" pos="7310">
          <p15:clr>
            <a:srgbClr val="FBAE40"/>
          </p15:clr>
        </p15:guide>
        <p15:guide id="5" orient="horz" pos="504">
          <p15:clr>
            <a:srgbClr val="FBAE40"/>
          </p15:clr>
        </p15:guide>
        <p15:guide id="6" orient="horz" pos="75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77FE0-6774-43D0-AAB0-579E78B5D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7D4E2-02DD-454B-8295-41CA43A9DB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4E1487-3403-4230-B651-81D283CB0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B018B-828D-439C-8E60-2F14CB122BE1}" type="datetimeFigureOut">
              <a:rPr lang="en-GB" smtClean="0"/>
              <a:t>24/03/2026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175612-BD3A-47A9-B6A8-DDF98C7BA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F93C2A-777C-4771-9F97-DBB1E4613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2CA6B-7817-4B9D-A6EC-1CB6948C82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8070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5E169-2ACD-4384-B90C-F264BB185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812A51-56FD-4110-9048-5553805B13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4E37E6-D903-4AD6-985A-004E050A4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B018B-828D-439C-8E60-2F14CB122BE1}" type="datetimeFigureOut">
              <a:rPr lang="en-GB" smtClean="0"/>
              <a:t>24/03/2026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DA12BC-468F-43FF-BB42-B5D7EA12E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2C0784-E9FD-45D0-B4AA-2AF53046A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2CA6B-7817-4B9D-A6EC-1CB6948C82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166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375DC-DDBD-4FC3-9F36-DF87C043C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FD4C2-1028-42FC-BC27-FF35F0416B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2FE158-7F38-4D75-AE68-E7B7FB477E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F54D68-475D-4DF1-85F7-15BDF4230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B018B-828D-439C-8E60-2F14CB122BE1}" type="datetimeFigureOut">
              <a:rPr lang="en-GB" smtClean="0"/>
              <a:t>24/03/2026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BB5F6B-86AF-400D-882C-CFFFF84AB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E1DBE4-B970-487F-8A83-F9F9C90C7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2CA6B-7817-4B9D-A6EC-1CB6948C82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576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00B77-417A-4548-93A8-C912F4E31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9EF15-E972-4EDC-8FF9-B005F448F0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59AFCE-6258-4698-AE6F-FA6DB29848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7D556D-F682-4312-96EA-F3A54D7E1A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DBB4CF-3DD0-48E0-A321-B6CE0EF319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175E40-6358-4F54-9C8F-4B5EF64F5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B018B-828D-439C-8E60-2F14CB122BE1}" type="datetimeFigureOut">
              <a:rPr lang="en-GB" smtClean="0"/>
              <a:t>24/03/2026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166BCE-269E-4BF4-954D-80A443592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B38172-1270-4CEA-866F-F8EB6CED3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2CA6B-7817-4B9D-A6EC-1CB6948C82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9497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E37B0-8331-47B9-82C0-0101CA66C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3B4BB5-FE73-4177-9D8F-ECA2E35E3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B018B-828D-439C-8E60-2F14CB122BE1}" type="datetimeFigureOut">
              <a:rPr lang="en-GB" smtClean="0"/>
              <a:t>24/03/2026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C1C033-F48E-4F88-8223-E73CC543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D3BAB4-E8F0-4B1C-BA52-6AF4970E4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2CA6B-7817-4B9D-A6EC-1CB6948C82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212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B35083-061A-4A17-8425-2C6849AB0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B018B-828D-439C-8E60-2F14CB122BE1}" type="datetimeFigureOut">
              <a:rPr lang="en-GB" smtClean="0"/>
              <a:t>24/03/2026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37F195-9885-45AF-9C82-EDC998B94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44472B-3779-4A26-89DB-FDD56DC50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2CA6B-7817-4B9D-A6EC-1CB6948C82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56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68924-18ED-491E-9B73-00EF57E45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B07577-78AC-437B-B554-01342EBD2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30E3A4-C84F-484D-A799-A81935E387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C26E12-545E-417F-A517-912EC6E42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B018B-828D-439C-8E60-2F14CB122BE1}" type="datetimeFigureOut">
              <a:rPr lang="en-GB" smtClean="0"/>
              <a:t>24/03/2026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ED15A8-43C8-4CB7-8067-F2F476FC5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293D20-C04F-4633-9EE0-01BE2D78A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2CA6B-7817-4B9D-A6EC-1CB6948C82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5293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0B548-0B9A-4D88-AA31-FE63BAB81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2C5BBD-7559-464B-A35F-E350AC7624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6E92D7-4145-4EEE-B996-4FE73F8153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E17678-20B6-4FB9-91F1-3618254FB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B018B-828D-439C-8E60-2F14CB122BE1}" type="datetimeFigureOut">
              <a:rPr lang="en-GB" smtClean="0"/>
              <a:t>24/03/2026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86D895-8C8A-4691-B17B-609EB2F75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62AB56-3BBC-4412-BB64-F1A382223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2CA6B-7817-4B9D-A6EC-1CB6948C82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687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2F9AB6-181B-4FA0-BBAB-95F2ABBD4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99E846-1B09-4624-BC04-BBBB179BAB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2BDC5C-53B0-437F-90B4-4FA2C0F7A8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B018B-828D-439C-8E60-2F14CB122BE1}" type="datetimeFigureOut">
              <a:rPr lang="en-GB" smtClean="0"/>
              <a:t>24/03/2026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65EC73-26E4-4903-9606-E9F2F48209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4D7F6A-F599-453E-9586-52B4EDCF2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2CA6B-7817-4B9D-A6EC-1CB6948C82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32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7" r:id="rId13"/>
    <p:sldLayoutId id="214748368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6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12" Type="http://schemas.openxmlformats.org/officeDocument/2006/relationships/image" Target="../media/image12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svg"/><Relationship Id="rId10" Type="http://schemas.openxmlformats.org/officeDocument/2006/relationships/chart" Target="../charts/chart1.xml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chart" Target="../charts/chart3.xml"/><Relationship Id="rId4" Type="http://schemas.openxmlformats.org/officeDocument/2006/relationships/diagramLayout" Target="../diagrams/layout1.xml"/><Relationship Id="rId9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18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7BF7CC6-AA9A-F447-93B5-4F8BDBD51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9649" y="2603241"/>
            <a:ext cx="5393093" cy="2771192"/>
          </a:xfrm>
        </p:spPr>
        <p:txBody>
          <a:bodyPr anchor="t" anchorCtr="0">
            <a:normAutofit fontScale="90000"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Economic Report on Africa 2026 </a:t>
            </a:r>
            <a:b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Growth Through Innovation: Harnessing data and frontier technologies</a:t>
            </a:r>
            <a:b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for Africa’s economic transformation</a:t>
            </a:r>
            <a:b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i="1">
                <a:latin typeface="Arial" panose="020B0604020202020204" pitchFamily="34" charset="0"/>
                <a:cs typeface="Arial" panose="020B0604020202020204" pitchFamily="34" charset="0"/>
              </a:rPr>
              <a:t>(Document Reference No. </a:t>
            </a:r>
            <a:r>
              <a:rPr lang="en-US" sz="240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</a:t>
            </a:r>
            <a:r>
              <a:rPr lang="en-US" sz="2400" i="1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Stephen Karingi</a:t>
            </a:r>
            <a:b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Director, Macroeconomics, Finance and Governance Division</a:t>
            </a:r>
            <a:b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[April 2026]</a:t>
            </a:r>
            <a:br>
              <a:rPr lang="en-US" sz="2400"/>
            </a:br>
            <a:br>
              <a:rPr lang="en-US" sz="2400"/>
            </a:br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6E273C5-254D-71C2-E1AC-F226C4F3C8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8349" y="0"/>
            <a:ext cx="2533651" cy="160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136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50CF56-85C5-52F6-72AA-006CF188F8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>
            <a:extLst>
              <a:ext uri="{FF2B5EF4-FFF2-40B4-BE49-F238E27FC236}">
                <a16:creationId xmlns:a16="http://schemas.microsoft.com/office/drawing/2014/main" id="{605BFD80-C5C9-3F9D-DD4C-B2D576E6373E}"/>
              </a:ext>
            </a:extLst>
          </p:cNvPr>
          <p:cNvSpPr>
            <a:spLocks/>
          </p:cNvSpPr>
          <p:nvPr/>
        </p:nvSpPr>
        <p:spPr>
          <a:xfrm>
            <a:off x="6617957" y="1354565"/>
            <a:ext cx="5470377" cy="51994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1" name="Rounded Rectangle 63+">
            <a:extLst>
              <a:ext uri="{FF2B5EF4-FFF2-40B4-BE49-F238E27FC236}">
                <a16:creationId xmlns:a16="http://schemas.microsoft.com/office/drawing/2014/main" id="{4B9B3C2A-C675-61BD-5FEC-ADC77E29B08B}"/>
              </a:ext>
            </a:extLst>
          </p:cNvPr>
          <p:cNvSpPr>
            <a:spLocks/>
          </p:cNvSpPr>
          <p:nvPr/>
        </p:nvSpPr>
        <p:spPr>
          <a:xfrm>
            <a:off x="6729525" y="1829850"/>
            <a:ext cx="5284257" cy="463824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sz="1250" b="0">
                <a:solidFill>
                  <a:srgbClr val="505050"/>
                </a:solidFill>
              </a:defRPr>
            </a:pPr>
            <a:endParaRPr lang="en-US" sz="13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1250" b="0">
                <a:solidFill>
                  <a:srgbClr val="505050"/>
                </a:solidFill>
              </a:defRPr>
            </a:pPr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1250" b="0">
                <a:solidFill>
                  <a:srgbClr val="505050"/>
                </a:solidFill>
              </a:defRPr>
            </a:pPr>
            <a:r>
              <a:rPr lang="en-US"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Infrastructure deficit </a:t>
            </a:r>
          </a:p>
          <a:p>
            <a:pPr>
              <a:defRPr sz="1250" b="0">
                <a:solidFill>
                  <a:srgbClr val="505050"/>
                </a:solidFill>
              </a:defRPr>
            </a:pPr>
            <a:r>
              <a:rPr 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Limited access to reliable electricity, broadband and computing resources restricts adoption of advanced technologies—especially AI systems relying on cloud computing or big data.</a:t>
            </a:r>
          </a:p>
          <a:p>
            <a:pPr>
              <a:defRPr sz="1250" b="0">
                <a:solidFill>
                  <a:srgbClr val="505050"/>
                </a:solidFill>
              </a:defRPr>
            </a:pPr>
            <a:endParaRPr lang="en-US" sz="1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1250" b="0">
                <a:solidFill>
                  <a:srgbClr val="505050"/>
                </a:solidFill>
              </a:defRPr>
            </a:pPr>
            <a:r>
              <a:rPr lang="en-US"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and water consumption</a:t>
            </a:r>
          </a:p>
          <a:p>
            <a:pPr>
              <a:defRPr sz="1250" b="0">
                <a:solidFill>
                  <a:srgbClr val="505050"/>
                </a:solidFill>
              </a:defRPr>
            </a:pPr>
            <a:r>
              <a:rPr 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Adopting frontier technologies requires higher energy and water consumption. </a:t>
            </a:r>
            <a:r>
              <a:rPr lang="en-US"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lang="en-US" sz="1400" b="1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centres</a:t>
            </a:r>
            <a:r>
              <a:rPr lang="en-US"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use about 415 TWh </a:t>
            </a:r>
            <a:r>
              <a:rPr 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(≈1.5% of global electricity); a single 1 MW site can consume up to 25.5 million </a:t>
            </a:r>
            <a:r>
              <a:rPr lang="en-US" sz="14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litres</a:t>
            </a:r>
            <a:r>
              <a:rPr 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cooling water annually.</a:t>
            </a:r>
          </a:p>
          <a:p>
            <a:pPr>
              <a:defRPr sz="1250" b="0">
                <a:solidFill>
                  <a:srgbClr val="505050"/>
                </a:solidFill>
              </a:defRPr>
            </a:pPr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1250" b="0">
                <a:solidFill>
                  <a:srgbClr val="505050"/>
                </a:solidFill>
              </a:defRPr>
            </a:pPr>
            <a:r>
              <a:rPr lang="en-US"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Cost</a:t>
            </a:r>
          </a:p>
          <a:p>
            <a:pPr>
              <a:defRPr sz="1250" b="0">
                <a:solidFill>
                  <a:srgbClr val="505050"/>
                </a:solidFill>
              </a:defRPr>
            </a:pPr>
            <a:r>
              <a:rPr lang="en-US" altLang="zh-CN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eliable access to large datasets remains affordable, challenge: connectivity pricing, infrastructure and regulation raise costs—Sub‑Saharan Africa’s </a:t>
            </a:r>
            <a:r>
              <a:rPr lang="en-US"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 cost per GB is above the global rate (2023).</a:t>
            </a:r>
          </a:p>
          <a:p>
            <a:pPr>
              <a:defRPr sz="1250" b="0">
                <a:solidFill>
                  <a:srgbClr val="505050"/>
                </a:solidFill>
              </a:defRPr>
            </a:pPr>
            <a:endParaRPr lang="en-US" sz="1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1250" b="0">
                <a:solidFill>
                  <a:srgbClr val="505050"/>
                </a:solidFill>
              </a:defRPr>
            </a:pPr>
            <a:r>
              <a:rPr lang="en-US"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Governance and Regulatory Preparedness</a:t>
            </a:r>
          </a:p>
          <a:p>
            <a:pPr>
              <a:defRPr sz="1250" b="0">
                <a:solidFill>
                  <a:srgbClr val="505050"/>
                </a:solidFill>
              </a:defRPr>
            </a:pPr>
            <a:r>
              <a:rPr 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 of frameworks being either too loose (allowing harmful practices/unchecked risks) or overly restrictive (stifling innovation), both of which can blunt transformative potential.</a:t>
            </a:r>
          </a:p>
          <a:p>
            <a:pPr>
              <a:defRPr sz="1250" b="0">
                <a:solidFill>
                  <a:srgbClr val="505050"/>
                </a:solidFill>
              </a:defRPr>
            </a:pPr>
            <a:endParaRPr lang="en-US" sz="13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1250" b="0">
                <a:solidFill>
                  <a:srgbClr val="505050"/>
                </a:solidFill>
              </a:defRPr>
            </a:pPr>
            <a:endParaRPr lang="en-US" sz="1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E88730-BA1C-01CB-3664-A92319E7A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5782" y="6477000"/>
            <a:ext cx="12550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A4D788-7454-A849-95EF-E0A31EF5E4C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5D6CE2D-F9C8-C752-1F3B-20B0663AF264}"/>
              </a:ext>
            </a:extLst>
          </p:cNvPr>
          <p:cNvSpPr/>
          <p:nvPr/>
        </p:nvSpPr>
        <p:spPr>
          <a:xfrm>
            <a:off x="0" y="357938"/>
            <a:ext cx="12192000" cy="839037"/>
          </a:xfrm>
          <a:prstGeom prst="rect">
            <a:avLst/>
          </a:pr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43BD159D-69CE-8833-0068-EC1B186DCB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893" y="536069"/>
            <a:ext cx="808732" cy="510778"/>
          </a:xfrm>
          <a:prstGeom prst="rect">
            <a:avLst/>
          </a:prstGeom>
        </p:spPr>
      </p:pic>
      <p:sp>
        <p:nvSpPr>
          <p:cNvPr id="13" name="Rounded Rectangle 1">
            <a:extLst>
              <a:ext uri="{FF2B5EF4-FFF2-40B4-BE49-F238E27FC236}">
                <a16:creationId xmlns:a16="http://schemas.microsoft.com/office/drawing/2014/main" id="{C34026F2-D297-9BFE-5532-5E304FDB6CDD}"/>
              </a:ext>
            </a:extLst>
          </p:cNvPr>
          <p:cNvSpPr/>
          <p:nvPr/>
        </p:nvSpPr>
        <p:spPr>
          <a:xfrm>
            <a:off x="278527" y="496240"/>
            <a:ext cx="9800870" cy="57888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lvl="0">
              <a:defRPr/>
            </a:pP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Challenges &amp; Risks in Adopting Frontier Technologies</a:t>
            </a:r>
          </a:p>
        </p:txBody>
      </p:sp>
      <p:grpSp>
        <p:nvGrpSpPr>
          <p:cNvPr id="73" name="组合 72">
            <a:extLst>
              <a:ext uri="{FF2B5EF4-FFF2-40B4-BE49-F238E27FC236}">
                <a16:creationId xmlns:a16="http://schemas.microsoft.com/office/drawing/2014/main" id="{10B257D1-5CE8-496C-EC65-2DB480E3B32F}"/>
              </a:ext>
            </a:extLst>
          </p:cNvPr>
          <p:cNvGrpSpPr/>
          <p:nvPr/>
        </p:nvGrpSpPr>
        <p:grpSpPr>
          <a:xfrm>
            <a:off x="11653342" y="3588570"/>
            <a:ext cx="337414" cy="449977"/>
            <a:chOff x="332460" y="126709"/>
            <a:chExt cx="1238213" cy="1651290"/>
          </a:xfrm>
        </p:grpSpPr>
        <p:sp>
          <p:nvSpPr>
            <p:cNvPr id="69" name="任意多边形: 形状 68">
              <a:extLst>
                <a:ext uri="{FF2B5EF4-FFF2-40B4-BE49-F238E27FC236}">
                  <a16:creationId xmlns:a16="http://schemas.microsoft.com/office/drawing/2014/main" id="{516D43A5-C482-E3C5-0DA1-41A405FDFE12}"/>
                </a:ext>
              </a:extLst>
            </p:cNvPr>
            <p:cNvSpPr/>
            <p:nvPr/>
          </p:nvSpPr>
          <p:spPr>
            <a:xfrm>
              <a:off x="332460" y="126709"/>
              <a:ext cx="1238213" cy="1651290"/>
            </a:xfrm>
            <a:custGeom>
              <a:avLst/>
              <a:gdLst>
                <a:gd name="csX0" fmla="*/ 794983 w 1238214"/>
                <a:gd name="csY0" fmla="*/ 1651289 h 1651289"/>
                <a:gd name="csX1" fmla="*/ 440653 w 1238214"/>
                <a:gd name="csY1" fmla="*/ 1651289 h 1651289"/>
                <a:gd name="csX2" fmla="*/ 393028 w 1238214"/>
                <a:gd name="csY2" fmla="*/ 1603664 h 1651289"/>
                <a:gd name="csX3" fmla="*/ 440653 w 1238214"/>
                <a:gd name="csY3" fmla="*/ 1556039 h 1651289"/>
                <a:gd name="csX4" fmla="*/ 794983 w 1238214"/>
                <a:gd name="csY4" fmla="*/ 1556039 h 1651289"/>
                <a:gd name="csX5" fmla="*/ 842608 w 1238214"/>
                <a:gd name="csY5" fmla="*/ 1603664 h 1651289"/>
                <a:gd name="csX6" fmla="*/ 794983 w 1238214"/>
                <a:gd name="csY6" fmla="*/ 1651289 h 1651289"/>
                <a:gd name="csX7" fmla="*/ 771805 w 1238214"/>
                <a:gd name="csY7" fmla="*/ 1457932 h 1651289"/>
                <a:gd name="csX8" fmla="*/ 761328 w 1238214"/>
                <a:gd name="csY8" fmla="*/ 1457932 h 1651289"/>
                <a:gd name="csX9" fmla="*/ 745770 w 1238214"/>
                <a:gd name="csY9" fmla="*/ 1455392 h 1651289"/>
                <a:gd name="csX10" fmla="*/ 641313 w 1238214"/>
                <a:gd name="csY10" fmla="*/ 1329027 h 1651289"/>
                <a:gd name="csX11" fmla="*/ 641313 w 1238214"/>
                <a:gd name="csY11" fmla="*/ 1000097 h 1651289"/>
                <a:gd name="csX12" fmla="*/ 739738 w 1238214"/>
                <a:gd name="csY12" fmla="*/ 871827 h 1651289"/>
                <a:gd name="csX13" fmla="*/ 741643 w 1238214"/>
                <a:gd name="csY13" fmla="*/ 871827 h 1651289"/>
                <a:gd name="csX14" fmla="*/ 951193 w 1238214"/>
                <a:gd name="csY14" fmla="*/ 668309 h 1651289"/>
                <a:gd name="csX15" fmla="*/ 878803 w 1238214"/>
                <a:gd name="csY15" fmla="*/ 668309 h 1651289"/>
                <a:gd name="csX16" fmla="*/ 674968 w 1238214"/>
                <a:gd name="csY16" fmla="*/ 821662 h 1651289"/>
                <a:gd name="csX17" fmla="*/ 633693 w 1238214"/>
                <a:gd name="csY17" fmla="*/ 861984 h 1651289"/>
                <a:gd name="csX18" fmla="*/ 564478 w 1238214"/>
                <a:gd name="csY18" fmla="*/ 821027 h 1651289"/>
                <a:gd name="csX19" fmla="*/ 360325 w 1238214"/>
                <a:gd name="csY19" fmla="*/ 668944 h 1651289"/>
                <a:gd name="csX20" fmla="*/ 286983 w 1238214"/>
                <a:gd name="csY20" fmla="*/ 668944 h 1651289"/>
                <a:gd name="csX21" fmla="*/ 464465 w 1238214"/>
                <a:gd name="csY21" fmla="*/ 872462 h 1651289"/>
                <a:gd name="csX22" fmla="*/ 467005 w 1238214"/>
                <a:gd name="csY22" fmla="*/ 872462 h 1651289"/>
                <a:gd name="csX23" fmla="*/ 596863 w 1238214"/>
                <a:gd name="csY23" fmla="*/ 1000097 h 1651289"/>
                <a:gd name="csX24" fmla="*/ 596863 w 1238214"/>
                <a:gd name="csY24" fmla="*/ 1328709 h 1651289"/>
                <a:gd name="csX25" fmla="*/ 466688 w 1238214"/>
                <a:gd name="csY25" fmla="*/ 1457614 h 1651289"/>
                <a:gd name="csX26" fmla="*/ 320003 w 1238214"/>
                <a:gd name="csY26" fmla="*/ 1308389 h 1651289"/>
                <a:gd name="csX27" fmla="*/ 316828 w 1238214"/>
                <a:gd name="csY27" fmla="*/ 1292514 h 1651289"/>
                <a:gd name="csX28" fmla="*/ 176493 w 1238214"/>
                <a:gd name="csY28" fmla="*/ 1036927 h 1651289"/>
                <a:gd name="csX29" fmla="*/ 280 w 1238214"/>
                <a:gd name="csY29" fmla="*/ 593379 h 1651289"/>
                <a:gd name="csX30" fmla="*/ 585433 w 1238214"/>
                <a:gd name="csY30" fmla="*/ 924 h 1651289"/>
                <a:gd name="csX31" fmla="*/ 1055968 w 1238214"/>
                <a:gd name="csY31" fmla="*/ 177454 h 1651289"/>
                <a:gd name="csX32" fmla="*/ 1238213 w 1238214"/>
                <a:gd name="csY32" fmla="*/ 608619 h 1651289"/>
                <a:gd name="csX33" fmla="*/ 1057555 w 1238214"/>
                <a:gd name="csY33" fmla="*/ 1040419 h 1651289"/>
                <a:gd name="csX34" fmla="*/ 921348 w 1238214"/>
                <a:gd name="csY34" fmla="*/ 1293467 h 1651289"/>
                <a:gd name="csX35" fmla="*/ 917220 w 1238214"/>
                <a:gd name="csY35" fmla="*/ 1313787 h 1651289"/>
                <a:gd name="csX36" fmla="*/ 782283 w 1238214"/>
                <a:gd name="csY36" fmla="*/ 1456027 h 1651289"/>
                <a:gd name="csX37" fmla="*/ 771805 w 1238214"/>
                <a:gd name="csY37" fmla="*/ 1457932 h 1651289"/>
                <a:gd name="csX38" fmla="*/ 620040 w 1238214"/>
                <a:gd name="csY38" fmla="*/ 95539 h 1651289"/>
                <a:gd name="csX39" fmla="*/ 591148 w 1238214"/>
                <a:gd name="csY39" fmla="*/ 96174 h 1651289"/>
                <a:gd name="csX40" fmla="*/ 96165 w 1238214"/>
                <a:gd name="csY40" fmla="*/ 596237 h 1651289"/>
                <a:gd name="csX41" fmla="*/ 244438 w 1238214"/>
                <a:gd name="csY41" fmla="*/ 969617 h 1651289"/>
                <a:gd name="csX42" fmla="*/ 410808 w 1238214"/>
                <a:gd name="csY42" fmla="*/ 1273782 h 1651289"/>
                <a:gd name="csX43" fmla="*/ 414300 w 1238214"/>
                <a:gd name="csY43" fmla="*/ 1291244 h 1651289"/>
                <a:gd name="csX44" fmla="*/ 467640 w 1238214"/>
                <a:gd name="csY44" fmla="*/ 1362682 h 1651289"/>
                <a:gd name="csX45" fmla="*/ 502565 w 1238214"/>
                <a:gd name="csY45" fmla="*/ 1329027 h 1651289"/>
                <a:gd name="csX46" fmla="*/ 502565 w 1238214"/>
                <a:gd name="csY46" fmla="*/ 1000732 h 1651289"/>
                <a:gd name="csX47" fmla="*/ 467958 w 1238214"/>
                <a:gd name="csY47" fmla="*/ 967712 h 1651289"/>
                <a:gd name="csX48" fmla="*/ 466370 w 1238214"/>
                <a:gd name="csY48" fmla="*/ 967712 h 1651289"/>
                <a:gd name="csX49" fmla="*/ 192685 w 1238214"/>
                <a:gd name="csY49" fmla="*/ 664817 h 1651289"/>
                <a:gd name="csX50" fmla="*/ 192685 w 1238214"/>
                <a:gd name="csY50" fmla="*/ 641322 h 1651289"/>
                <a:gd name="csX51" fmla="*/ 260630 w 1238214"/>
                <a:gd name="csY51" fmla="*/ 574012 h 1651289"/>
                <a:gd name="csX52" fmla="*/ 361278 w 1238214"/>
                <a:gd name="csY52" fmla="*/ 574012 h 1651289"/>
                <a:gd name="csX53" fmla="*/ 620675 w 1238214"/>
                <a:gd name="csY53" fmla="*/ 714982 h 1651289"/>
                <a:gd name="csX54" fmla="*/ 879755 w 1238214"/>
                <a:gd name="csY54" fmla="*/ 573377 h 1651289"/>
                <a:gd name="csX55" fmla="*/ 979450 w 1238214"/>
                <a:gd name="csY55" fmla="*/ 573377 h 1651289"/>
                <a:gd name="csX56" fmla="*/ 1047395 w 1238214"/>
                <a:gd name="csY56" fmla="*/ 640687 h 1651289"/>
                <a:gd name="csX57" fmla="*/ 1047395 w 1238214"/>
                <a:gd name="csY57" fmla="*/ 664182 h 1651289"/>
                <a:gd name="csX58" fmla="*/ 741960 w 1238214"/>
                <a:gd name="csY58" fmla="*/ 967077 h 1651289"/>
                <a:gd name="csX59" fmla="*/ 740056 w 1238214"/>
                <a:gd name="csY59" fmla="*/ 967077 h 1651289"/>
                <a:gd name="csX60" fmla="*/ 737198 w 1238214"/>
                <a:gd name="csY60" fmla="*/ 1000414 h 1651289"/>
                <a:gd name="csX61" fmla="*/ 737198 w 1238214"/>
                <a:gd name="csY61" fmla="*/ 1328709 h 1651289"/>
                <a:gd name="csX62" fmla="*/ 768948 w 1238214"/>
                <a:gd name="csY62" fmla="*/ 1362364 h 1651289"/>
                <a:gd name="csX63" fmla="*/ 825145 w 1238214"/>
                <a:gd name="csY63" fmla="*/ 1295372 h 1651289"/>
                <a:gd name="csX64" fmla="*/ 828955 w 1238214"/>
                <a:gd name="csY64" fmla="*/ 1275369 h 1651289"/>
                <a:gd name="csX65" fmla="*/ 991515 w 1238214"/>
                <a:gd name="csY65" fmla="*/ 973109 h 1651289"/>
                <a:gd name="csX66" fmla="*/ 1143915 w 1238214"/>
                <a:gd name="csY66" fmla="*/ 609254 h 1651289"/>
                <a:gd name="csX67" fmla="*/ 990245 w 1238214"/>
                <a:gd name="csY67" fmla="*/ 246034 h 1651289"/>
                <a:gd name="csX68" fmla="*/ 620040 w 1238214"/>
                <a:gd name="csY68" fmla="*/ 95539 h 1651289"/>
                <a:gd name="csX69" fmla="*/ 583845 w 1238214"/>
                <a:gd name="csY69" fmla="*/ 795627 h 1651289"/>
                <a:gd name="csX70" fmla="*/ 583210 w 1238214"/>
                <a:gd name="csY70" fmla="*/ 797849 h 1651289"/>
                <a:gd name="csX71" fmla="*/ 583845 w 1238214"/>
                <a:gd name="csY71" fmla="*/ 795627 h 1651289"/>
                <a:gd name="csX72" fmla="*/ 656553 w 1238214"/>
                <a:gd name="csY72" fmla="*/ 794992 h 1651289"/>
                <a:gd name="csX73" fmla="*/ 656871 w 1238214"/>
                <a:gd name="csY73" fmla="*/ 796262 h 1651289"/>
                <a:gd name="csX74" fmla="*/ 656553 w 1238214"/>
                <a:gd name="csY74" fmla="*/ 794992 h 1651289"/>
                <a:gd name="csX75" fmla="*/ 338100 w 1238214"/>
                <a:gd name="csY75" fmla="*/ 359699 h 1651289"/>
                <a:gd name="csX76" fmla="*/ 656553 w 1238214"/>
                <a:gd name="csY76" fmla="*/ 196504 h 165128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  <a:cxn ang="0">
                  <a:pos x="csX52" y="csY52"/>
                </a:cxn>
                <a:cxn ang="0">
                  <a:pos x="csX53" y="csY53"/>
                </a:cxn>
                <a:cxn ang="0">
                  <a:pos x="csX54" y="csY54"/>
                </a:cxn>
                <a:cxn ang="0">
                  <a:pos x="csX55" y="csY55"/>
                </a:cxn>
                <a:cxn ang="0">
                  <a:pos x="csX56" y="csY56"/>
                </a:cxn>
                <a:cxn ang="0">
                  <a:pos x="csX57" y="csY57"/>
                </a:cxn>
                <a:cxn ang="0">
                  <a:pos x="csX58" y="csY58"/>
                </a:cxn>
                <a:cxn ang="0">
                  <a:pos x="csX59" y="csY59"/>
                </a:cxn>
                <a:cxn ang="0">
                  <a:pos x="csX60" y="csY60"/>
                </a:cxn>
                <a:cxn ang="0">
                  <a:pos x="csX61" y="csY61"/>
                </a:cxn>
                <a:cxn ang="0">
                  <a:pos x="csX62" y="csY62"/>
                </a:cxn>
                <a:cxn ang="0">
                  <a:pos x="csX63" y="csY63"/>
                </a:cxn>
                <a:cxn ang="0">
                  <a:pos x="csX64" y="csY64"/>
                </a:cxn>
                <a:cxn ang="0">
                  <a:pos x="csX65" y="csY65"/>
                </a:cxn>
                <a:cxn ang="0">
                  <a:pos x="csX66" y="csY66"/>
                </a:cxn>
                <a:cxn ang="0">
                  <a:pos x="csX67" y="csY67"/>
                </a:cxn>
                <a:cxn ang="0">
                  <a:pos x="csX68" y="csY68"/>
                </a:cxn>
                <a:cxn ang="0">
                  <a:pos x="csX69" y="csY69"/>
                </a:cxn>
                <a:cxn ang="0">
                  <a:pos x="csX70" y="csY70"/>
                </a:cxn>
                <a:cxn ang="0">
                  <a:pos x="csX71" y="csY71"/>
                </a:cxn>
                <a:cxn ang="0">
                  <a:pos x="csX72" y="csY72"/>
                </a:cxn>
                <a:cxn ang="0">
                  <a:pos x="csX73" y="csY73"/>
                </a:cxn>
                <a:cxn ang="0">
                  <a:pos x="csX74" y="csY74"/>
                </a:cxn>
                <a:cxn ang="0">
                  <a:pos x="csX75" y="csY75"/>
                </a:cxn>
                <a:cxn ang="0">
                  <a:pos x="csX76" y="csY76"/>
                </a:cxn>
              </a:cxnLst>
              <a:rect l="l" t="t" r="r" b="b"/>
              <a:pathLst>
                <a:path w="1238214" h="1651289">
                  <a:moveTo>
                    <a:pt x="794983" y="1651289"/>
                  </a:moveTo>
                  <a:lnTo>
                    <a:pt x="440653" y="1651289"/>
                  </a:lnTo>
                  <a:cubicBezTo>
                    <a:pt x="414300" y="1651289"/>
                    <a:pt x="393028" y="1630017"/>
                    <a:pt x="393028" y="1603664"/>
                  </a:cubicBezTo>
                  <a:cubicBezTo>
                    <a:pt x="393028" y="1577312"/>
                    <a:pt x="414300" y="1556039"/>
                    <a:pt x="440653" y="1556039"/>
                  </a:cubicBezTo>
                  <a:lnTo>
                    <a:pt x="794983" y="1556039"/>
                  </a:lnTo>
                  <a:cubicBezTo>
                    <a:pt x="821335" y="1556039"/>
                    <a:pt x="842608" y="1577312"/>
                    <a:pt x="842608" y="1603664"/>
                  </a:cubicBezTo>
                  <a:cubicBezTo>
                    <a:pt x="842608" y="1630017"/>
                    <a:pt x="821335" y="1651289"/>
                    <a:pt x="794983" y="1651289"/>
                  </a:cubicBezTo>
                  <a:close/>
                  <a:moveTo>
                    <a:pt x="771805" y="1457932"/>
                  </a:moveTo>
                  <a:lnTo>
                    <a:pt x="761328" y="1457932"/>
                  </a:lnTo>
                  <a:cubicBezTo>
                    <a:pt x="755930" y="1457932"/>
                    <a:pt x="750851" y="1456979"/>
                    <a:pt x="745770" y="1455392"/>
                  </a:cubicBezTo>
                  <a:cubicBezTo>
                    <a:pt x="686398" y="1443327"/>
                    <a:pt x="641313" y="1391257"/>
                    <a:pt x="641313" y="1329027"/>
                  </a:cubicBezTo>
                  <a:lnTo>
                    <a:pt x="641313" y="1000097"/>
                  </a:lnTo>
                  <a:cubicBezTo>
                    <a:pt x="642583" y="914689"/>
                    <a:pt x="675603" y="871827"/>
                    <a:pt x="739738" y="871827"/>
                  </a:cubicBezTo>
                  <a:lnTo>
                    <a:pt x="741643" y="871827"/>
                  </a:lnTo>
                  <a:cubicBezTo>
                    <a:pt x="855308" y="871192"/>
                    <a:pt x="948970" y="780387"/>
                    <a:pt x="951193" y="668309"/>
                  </a:cubicBezTo>
                  <a:lnTo>
                    <a:pt x="878803" y="668309"/>
                  </a:lnTo>
                  <a:cubicBezTo>
                    <a:pt x="783553" y="668309"/>
                    <a:pt x="699733" y="731492"/>
                    <a:pt x="674968" y="821662"/>
                  </a:cubicBezTo>
                  <a:cubicBezTo>
                    <a:pt x="670205" y="841029"/>
                    <a:pt x="654013" y="856904"/>
                    <a:pt x="633693" y="861984"/>
                  </a:cubicBezTo>
                  <a:cubicBezTo>
                    <a:pt x="603347" y="869261"/>
                    <a:pt x="572705" y="851129"/>
                    <a:pt x="564478" y="821027"/>
                  </a:cubicBezTo>
                  <a:cubicBezTo>
                    <a:pt x="539713" y="731809"/>
                    <a:pt x="455575" y="668944"/>
                    <a:pt x="360325" y="668944"/>
                  </a:cubicBezTo>
                  <a:lnTo>
                    <a:pt x="286983" y="668944"/>
                  </a:lnTo>
                  <a:cubicBezTo>
                    <a:pt x="288570" y="769909"/>
                    <a:pt x="343498" y="870874"/>
                    <a:pt x="464465" y="872462"/>
                  </a:cubicBezTo>
                  <a:lnTo>
                    <a:pt x="467005" y="872462"/>
                  </a:lnTo>
                  <a:cubicBezTo>
                    <a:pt x="537808" y="872462"/>
                    <a:pt x="596228" y="929612"/>
                    <a:pt x="596863" y="1000097"/>
                  </a:cubicBezTo>
                  <a:lnTo>
                    <a:pt x="596863" y="1328709"/>
                  </a:lnTo>
                  <a:cubicBezTo>
                    <a:pt x="596863" y="1399829"/>
                    <a:pt x="538443" y="1457614"/>
                    <a:pt x="466688" y="1457614"/>
                  </a:cubicBezTo>
                  <a:cubicBezTo>
                    <a:pt x="386360" y="1457297"/>
                    <a:pt x="337148" y="1407132"/>
                    <a:pt x="320003" y="1308389"/>
                  </a:cubicBezTo>
                  <a:lnTo>
                    <a:pt x="316828" y="1292514"/>
                  </a:lnTo>
                  <a:cubicBezTo>
                    <a:pt x="296508" y="1195677"/>
                    <a:pt x="247930" y="1107094"/>
                    <a:pt x="176493" y="1036927"/>
                  </a:cubicBezTo>
                  <a:cubicBezTo>
                    <a:pt x="59335" y="919134"/>
                    <a:pt x="-4800" y="757527"/>
                    <a:pt x="280" y="593379"/>
                  </a:cubicBezTo>
                  <a:cubicBezTo>
                    <a:pt x="8535" y="288579"/>
                    <a:pt x="276505" y="17117"/>
                    <a:pt x="585433" y="924"/>
                  </a:cubicBezTo>
                  <a:cubicBezTo>
                    <a:pt x="760058" y="-8601"/>
                    <a:pt x="931825" y="55852"/>
                    <a:pt x="1055968" y="177454"/>
                  </a:cubicBezTo>
                  <a:cubicBezTo>
                    <a:pt x="1173125" y="292389"/>
                    <a:pt x="1237895" y="445742"/>
                    <a:pt x="1238213" y="608619"/>
                  </a:cubicBezTo>
                  <a:cubicBezTo>
                    <a:pt x="1238531" y="771497"/>
                    <a:pt x="1174396" y="924849"/>
                    <a:pt x="1057555" y="1040419"/>
                  </a:cubicBezTo>
                  <a:cubicBezTo>
                    <a:pt x="987972" y="1109327"/>
                    <a:pt x="940544" y="1197438"/>
                    <a:pt x="921348" y="1293467"/>
                  </a:cubicBezTo>
                  <a:lnTo>
                    <a:pt x="917220" y="1313787"/>
                  </a:lnTo>
                  <a:cubicBezTo>
                    <a:pt x="900393" y="1396972"/>
                    <a:pt x="851498" y="1447454"/>
                    <a:pt x="782283" y="1456027"/>
                  </a:cubicBezTo>
                  <a:cubicBezTo>
                    <a:pt x="779425" y="1457297"/>
                    <a:pt x="775615" y="1457932"/>
                    <a:pt x="771805" y="1457932"/>
                  </a:cubicBezTo>
                  <a:close/>
                  <a:moveTo>
                    <a:pt x="620040" y="95539"/>
                  </a:moveTo>
                  <a:cubicBezTo>
                    <a:pt x="610515" y="95539"/>
                    <a:pt x="600990" y="95857"/>
                    <a:pt x="591148" y="96174"/>
                  </a:cubicBezTo>
                  <a:cubicBezTo>
                    <a:pt x="334290" y="109509"/>
                    <a:pt x="102833" y="343189"/>
                    <a:pt x="96165" y="596237"/>
                  </a:cubicBezTo>
                  <a:cubicBezTo>
                    <a:pt x="92038" y="734667"/>
                    <a:pt x="146013" y="870557"/>
                    <a:pt x="244438" y="969617"/>
                  </a:cubicBezTo>
                  <a:cubicBezTo>
                    <a:pt x="328893" y="1052802"/>
                    <a:pt x="386678" y="1157894"/>
                    <a:pt x="410808" y="1273782"/>
                  </a:cubicBezTo>
                  <a:lnTo>
                    <a:pt x="414300" y="1291244"/>
                  </a:lnTo>
                  <a:cubicBezTo>
                    <a:pt x="426683" y="1362682"/>
                    <a:pt x="448273" y="1362682"/>
                    <a:pt x="467640" y="1362682"/>
                  </a:cubicBezTo>
                  <a:cubicBezTo>
                    <a:pt x="486690" y="1362682"/>
                    <a:pt x="502565" y="1347442"/>
                    <a:pt x="502565" y="1329027"/>
                  </a:cubicBezTo>
                  <a:lnTo>
                    <a:pt x="502565" y="1000732"/>
                  </a:lnTo>
                  <a:cubicBezTo>
                    <a:pt x="502248" y="982952"/>
                    <a:pt x="487008" y="968029"/>
                    <a:pt x="467958" y="967712"/>
                  </a:cubicBezTo>
                  <a:lnTo>
                    <a:pt x="466370" y="967712"/>
                  </a:lnTo>
                  <a:cubicBezTo>
                    <a:pt x="305080" y="966759"/>
                    <a:pt x="192685" y="842299"/>
                    <a:pt x="192685" y="664817"/>
                  </a:cubicBezTo>
                  <a:lnTo>
                    <a:pt x="192685" y="641322"/>
                  </a:lnTo>
                  <a:cubicBezTo>
                    <a:pt x="192685" y="604174"/>
                    <a:pt x="223165" y="574012"/>
                    <a:pt x="260630" y="574012"/>
                  </a:cubicBezTo>
                  <a:lnTo>
                    <a:pt x="361278" y="574012"/>
                  </a:lnTo>
                  <a:cubicBezTo>
                    <a:pt x="468275" y="574012"/>
                    <a:pt x="565430" y="628939"/>
                    <a:pt x="620675" y="714982"/>
                  </a:cubicBezTo>
                  <a:cubicBezTo>
                    <a:pt x="677418" y="626882"/>
                    <a:pt x="774964" y="573567"/>
                    <a:pt x="879755" y="573377"/>
                  </a:cubicBezTo>
                  <a:lnTo>
                    <a:pt x="979450" y="573377"/>
                  </a:lnTo>
                  <a:cubicBezTo>
                    <a:pt x="1016915" y="573377"/>
                    <a:pt x="1047395" y="603539"/>
                    <a:pt x="1047395" y="640687"/>
                  </a:cubicBezTo>
                  <a:lnTo>
                    <a:pt x="1047395" y="664182"/>
                  </a:lnTo>
                  <a:cubicBezTo>
                    <a:pt x="1047395" y="830234"/>
                    <a:pt x="910553" y="966124"/>
                    <a:pt x="741960" y="967077"/>
                  </a:cubicBezTo>
                  <a:lnTo>
                    <a:pt x="740056" y="967077"/>
                  </a:lnTo>
                  <a:cubicBezTo>
                    <a:pt x="738785" y="971522"/>
                    <a:pt x="737515" y="981047"/>
                    <a:pt x="737198" y="1000414"/>
                  </a:cubicBezTo>
                  <a:lnTo>
                    <a:pt x="737198" y="1328709"/>
                  </a:lnTo>
                  <a:cubicBezTo>
                    <a:pt x="737198" y="1346172"/>
                    <a:pt x="751168" y="1360459"/>
                    <a:pt x="768948" y="1362364"/>
                  </a:cubicBezTo>
                  <a:cubicBezTo>
                    <a:pt x="785775" y="1361412"/>
                    <a:pt x="813398" y="1353474"/>
                    <a:pt x="825145" y="1295372"/>
                  </a:cubicBezTo>
                  <a:lnTo>
                    <a:pt x="828955" y="1275369"/>
                  </a:lnTo>
                  <a:cubicBezTo>
                    <a:pt x="852133" y="1160752"/>
                    <a:pt x="908330" y="1056294"/>
                    <a:pt x="991515" y="973109"/>
                  </a:cubicBezTo>
                  <a:cubicBezTo>
                    <a:pt x="1090258" y="875637"/>
                    <a:pt x="1144233" y="746414"/>
                    <a:pt x="1143915" y="609254"/>
                  </a:cubicBezTo>
                  <a:cubicBezTo>
                    <a:pt x="1143598" y="471777"/>
                    <a:pt x="1088988" y="342872"/>
                    <a:pt x="990245" y="246034"/>
                  </a:cubicBezTo>
                  <a:cubicBezTo>
                    <a:pt x="891820" y="149514"/>
                    <a:pt x="758470" y="95539"/>
                    <a:pt x="620040" y="95539"/>
                  </a:cubicBezTo>
                  <a:close/>
                  <a:moveTo>
                    <a:pt x="583845" y="795627"/>
                  </a:moveTo>
                  <a:cubicBezTo>
                    <a:pt x="583528" y="796262"/>
                    <a:pt x="583528" y="796897"/>
                    <a:pt x="583210" y="797849"/>
                  </a:cubicBezTo>
                  <a:cubicBezTo>
                    <a:pt x="583528" y="796897"/>
                    <a:pt x="583845" y="796262"/>
                    <a:pt x="583845" y="795627"/>
                  </a:cubicBezTo>
                  <a:close/>
                  <a:moveTo>
                    <a:pt x="656553" y="794992"/>
                  </a:moveTo>
                  <a:cubicBezTo>
                    <a:pt x="656553" y="795309"/>
                    <a:pt x="656871" y="795944"/>
                    <a:pt x="656871" y="796262"/>
                  </a:cubicBezTo>
                  <a:cubicBezTo>
                    <a:pt x="656871" y="795944"/>
                    <a:pt x="656871" y="795627"/>
                    <a:pt x="656553" y="794992"/>
                  </a:cubicBezTo>
                  <a:close/>
                  <a:moveTo>
                    <a:pt x="338100" y="359699"/>
                  </a:moveTo>
                  <a:cubicBezTo>
                    <a:pt x="338100" y="359699"/>
                    <a:pt x="424460" y="205077"/>
                    <a:pt x="656553" y="196504"/>
                  </a:cubicBezTo>
                </a:path>
              </a:pathLst>
            </a:custGeom>
            <a:solidFill>
              <a:schemeClr val="accent1"/>
            </a:solidFill>
            <a:ln w="1860" cap="flat">
              <a:noFill/>
              <a:prstDash val="solid"/>
              <a:miter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" name="任意多边形: 形状 69">
              <a:extLst>
                <a:ext uri="{FF2B5EF4-FFF2-40B4-BE49-F238E27FC236}">
                  <a16:creationId xmlns:a16="http://schemas.microsoft.com/office/drawing/2014/main" id="{7E03056F-4E1D-339C-3296-B40121048965}"/>
                </a:ext>
              </a:extLst>
            </p:cNvPr>
            <p:cNvSpPr/>
            <p:nvPr/>
          </p:nvSpPr>
          <p:spPr>
            <a:xfrm>
              <a:off x="622927" y="275153"/>
              <a:ext cx="413765" cy="258563"/>
            </a:xfrm>
            <a:custGeom>
              <a:avLst/>
              <a:gdLst>
                <a:gd name="csX0" fmla="*/ 47632 w 413765"/>
                <a:gd name="csY0" fmla="*/ 258564 h 258563"/>
                <a:gd name="csX1" fmla="*/ 24137 w 413765"/>
                <a:gd name="csY1" fmla="*/ 252214 h 258563"/>
                <a:gd name="csX2" fmla="*/ 6040 w 413765"/>
                <a:gd name="csY2" fmla="*/ 187761 h 258563"/>
                <a:gd name="csX3" fmla="*/ 364180 w 413765"/>
                <a:gd name="csY3" fmla="*/ 119 h 258563"/>
                <a:gd name="csX4" fmla="*/ 413710 w 413765"/>
                <a:gd name="csY4" fmla="*/ 45839 h 258563"/>
                <a:gd name="csX5" fmla="*/ 367990 w 413765"/>
                <a:gd name="csY5" fmla="*/ 95369 h 258563"/>
                <a:gd name="csX6" fmla="*/ 89225 w 413765"/>
                <a:gd name="csY6" fmla="*/ 234751 h 258563"/>
                <a:gd name="csX7" fmla="*/ 47632 w 413765"/>
                <a:gd name="csY7" fmla="*/ 258564 h 25856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413765" h="258563">
                  <a:moveTo>
                    <a:pt x="47632" y="258564"/>
                  </a:moveTo>
                  <a:cubicBezTo>
                    <a:pt x="39695" y="258564"/>
                    <a:pt x="31757" y="256659"/>
                    <a:pt x="24137" y="252214"/>
                  </a:cubicBezTo>
                  <a:cubicBezTo>
                    <a:pt x="1277" y="239196"/>
                    <a:pt x="-6660" y="210621"/>
                    <a:pt x="6040" y="187761"/>
                  </a:cubicBezTo>
                  <a:cubicBezTo>
                    <a:pt x="10167" y="180459"/>
                    <a:pt x="108275" y="9644"/>
                    <a:pt x="364180" y="119"/>
                  </a:cubicBezTo>
                  <a:cubicBezTo>
                    <a:pt x="391167" y="-1786"/>
                    <a:pt x="412440" y="19486"/>
                    <a:pt x="413710" y="45839"/>
                  </a:cubicBezTo>
                  <a:cubicBezTo>
                    <a:pt x="414980" y="72191"/>
                    <a:pt x="394342" y="94099"/>
                    <a:pt x="367990" y="95369"/>
                  </a:cubicBezTo>
                  <a:cubicBezTo>
                    <a:pt x="167647" y="102989"/>
                    <a:pt x="92400" y="229354"/>
                    <a:pt x="89225" y="234751"/>
                  </a:cubicBezTo>
                  <a:cubicBezTo>
                    <a:pt x="80335" y="249991"/>
                    <a:pt x="64142" y="258564"/>
                    <a:pt x="47632" y="258564"/>
                  </a:cubicBezTo>
                  <a:close/>
                </a:path>
              </a:pathLst>
            </a:custGeom>
            <a:solidFill>
              <a:schemeClr val="accent1"/>
            </a:solidFill>
            <a:ln w="1860" cap="flat">
              <a:noFill/>
              <a:prstDash val="solid"/>
              <a:miter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" name="任意多边形: 形状 70">
              <a:extLst>
                <a:ext uri="{FF2B5EF4-FFF2-40B4-BE49-F238E27FC236}">
                  <a16:creationId xmlns:a16="http://schemas.microsoft.com/office/drawing/2014/main" id="{550F09F3-2127-E51B-0111-9EEE8950F823}"/>
                </a:ext>
              </a:extLst>
            </p:cNvPr>
            <p:cNvSpPr/>
            <p:nvPr/>
          </p:nvSpPr>
          <p:spPr>
            <a:xfrm>
              <a:off x="591820" y="578482"/>
              <a:ext cx="6349" cy="6354"/>
            </a:xfrm>
            <a:custGeom>
              <a:avLst/>
              <a:gdLst>
                <a:gd name="csX0" fmla="*/ 0 w 6349"/>
                <a:gd name="csY0" fmla="*/ 3177 h 6354"/>
                <a:gd name="csX1" fmla="*/ 3173 w 6349"/>
                <a:gd name="csY1" fmla="*/ 6355 h 6354"/>
                <a:gd name="csX2" fmla="*/ 6350 w 6349"/>
                <a:gd name="csY2" fmla="*/ 3182 h 6354"/>
                <a:gd name="csX3" fmla="*/ 6350 w 6349"/>
                <a:gd name="csY3" fmla="*/ 3177 h 6354"/>
                <a:gd name="csX4" fmla="*/ 3177 w 6349"/>
                <a:gd name="csY4" fmla="*/ 0 h 6354"/>
                <a:gd name="csX5" fmla="*/ 0 w 6349"/>
                <a:gd name="csY5" fmla="*/ 3173 h 6354"/>
                <a:gd name="csX6" fmla="*/ 0 w 6349"/>
                <a:gd name="csY6" fmla="*/ 3177 h 635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6349" h="6354">
                  <a:moveTo>
                    <a:pt x="0" y="3177"/>
                  </a:moveTo>
                  <a:cubicBezTo>
                    <a:pt x="-1" y="4931"/>
                    <a:pt x="1419" y="6354"/>
                    <a:pt x="3173" y="6355"/>
                  </a:cubicBezTo>
                  <a:cubicBezTo>
                    <a:pt x="4926" y="6356"/>
                    <a:pt x="6349" y="4936"/>
                    <a:pt x="6350" y="3182"/>
                  </a:cubicBezTo>
                  <a:cubicBezTo>
                    <a:pt x="6350" y="3181"/>
                    <a:pt x="6350" y="3179"/>
                    <a:pt x="6350" y="3177"/>
                  </a:cubicBezTo>
                  <a:cubicBezTo>
                    <a:pt x="6351" y="1424"/>
                    <a:pt x="4931" y="1"/>
                    <a:pt x="3177" y="0"/>
                  </a:cubicBezTo>
                  <a:cubicBezTo>
                    <a:pt x="1424" y="-1"/>
                    <a:pt x="1" y="1419"/>
                    <a:pt x="0" y="3173"/>
                  </a:cubicBezTo>
                  <a:cubicBezTo>
                    <a:pt x="0" y="3174"/>
                    <a:pt x="0" y="3176"/>
                    <a:pt x="0" y="3177"/>
                  </a:cubicBezTo>
                  <a:close/>
                </a:path>
              </a:pathLst>
            </a:custGeom>
            <a:solidFill>
              <a:schemeClr val="accent1"/>
            </a:solidFill>
            <a:ln w="1860" cap="flat">
              <a:noFill/>
              <a:prstDash val="solid"/>
              <a:miter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" name="任意多边形: 形状 71">
              <a:extLst>
                <a:ext uri="{FF2B5EF4-FFF2-40B4-BE49-F238E27FC236}">
                  <a16:creationId xmlns:a16="http://schemas.microsoft.com/office/drawing/2014/main" id="{4B7A4869-CBBA-DFCA-D1DE-C0B00074F93A}"/>
                </a:ext>
              </a:extLst>
            </p:cNvPr>
            <p:cNvSpPr/>
            <p:nvPr/>
          </p:nvSpPr>
          <p:spPr>
            <a:xfrm>
              <a:off x="544195" y="530860"/>
              <a:ext cx="101599" cy="101599"/>
            </a:xfrm>
            <a:custGeom>
              <a:avLst/>
              <a:gdLst>
                <a:gd name="csX0" fmla="*/ 50800 w 101599"/>
                <a:gd name="csY0" fmla="*/ 101600 h 101599"/>
                <a:gd name="csX1" fmla="*/ 0 w 101599"/>
                <a:gd name="csY1" fmla="*/ 50800 h 101599"/>
                <a:gd name="csX2" fmla="*/ 50800 w 101599"/>
                <a:gd name="csY2" fmla="*/ 0 h 101599"/>
                <a:gd name="csX3" fmla="*/ 101600 w 101599"/>
                <a:gd name="csY3" fmla="*/ 50800 h 101599"/>
                <a:gd name="csX4" fmla="*/ 50800 w 101599"/>
                <a:gd name="csY4" fmla="*/ 101600 h 101599"/>
                <a:gd name="csX5" fmla="*/ 50800 w 101599"/>
                <a:gd name="csY5" fmla="*/ 6350 h 101599"/>
                <a:gd name="csX6" fmla="*/ 6350 w 101599"/>
                <a:gd name="csY6" fmla="*/ 50800 h 101599"/>
                <a:gd name="csX7" fmla="*/ 50800 w 101599"/>
                <a:gd name="csY7" fmla="*/ 95250 h 101599"/>
                <a:gd name="csX8" fmla="*/ 95250 w 101599"/>
                <a:gd name="csY8" fmla="*/ 50800 h 101599"/>
                <a:gd name="csX9" fmla="*/ 50800 w 101599"/>
                <a:gd name="csY9" fmla="*/ 6350 h 10159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101599" h="101599">
                  <a:moveTo>
                    <a:pt x="50800" y="101600"/>
                  </a:moveTo>
                  <a:cubicBezTo>
                    <a:pt x="22860" y="101600"/>
                    <a:pt x="0" y="78740"/>
                    <a:pt x="0" y="50800"/>
                  </a:cubicBezTo>
                  <a:cubicBezTo>
                    <a:pt x="0" y="22860"/>
                    <a:pt x="22860" y="0"/>
                    <a:pt x="50800" y="0"/>
                  </a:cubicBezTo>
                  <a:cubicBezTo>
                    <a:pt x="78740" y="0"/>
                    <a:pt x="101600" y="22860"/>
                    <a:pt x="101600" y="50800"/>
                  </a:cubicBezTo>
                  <a:cubicBezTo>
                    <a:pt x="101600" y="79058"/>
                    <a:pt x="78740" y="101600"/>
                    <a:pt x="50800" y="101600"/>
                  </a:cubicBezTo>
                  <a:close/>
                  <a:moveTo>
                    <a:pt x="50800" y="6350"/>
                  </a:moveTo>
                  <a:cubicBezTo>
                    <a:pt x="26352" y="6350"/>
                    <a:pt x="6350" y="26352"/>
                    <a:pt x="6350" y="50800"/>
                  </a:cubicBezTo>
                  <a:cubicBezTo>
                    <a:pt x="6350" y="75248"/>
                    <a:pt x="26352" y="95250"/>
                    <a:pt x="50800" y="95250"/>
                  </a:cubicBezTo>
                  <a:cubicBezTo>
                    <a:pt x="75248" y="95250"/>
                    <a:pt x="95250" y="75248"/>
                    <a:pt x="95250" y="50800"/>
                  </a:cubicBezTo>
                  <a:cubicBezTo>
                    <a:pt x="95250" y="26352"/>
                    <a:pt x="75248" y="6350"/>
                    <a:pt x="50800" y="6350"/>
                  </a:cubicBezTo>
                  <a:close/>
                </a:path>
              </a:pathLst>
            </a:custGeom>
            <a:solidFill>
              <a:schemeClr val="accent1"/>
            </a:solidFill>
            <a:ln w="1860" cap="flat">
              <a:noFill/>
              <a:prstDash val="solid"/>
              <a:miter/>
            </a:ln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93" name="图形 92">
            <a:extLst>
              <a:ext uri="{FF2B5EF4-FFF2-40B4-BE49-F238E27FC236}">
                <a16:creationId xmlns:a16="http://schemas.microsoft.com/office/drawing/2014/main" id="{8C207400-0CD8-04F9-47FF-F5DFEFEF1D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47981" y="4148970"/>
            <a:ext cx="420442" cy="420442"/>
          </a:xfrm>
          <a:prstGeom prst="rect">
            <a:avLst/>
          </a:prstGeom>
        </p:spPr>
      </p:pic>
      <p:sp>
        <p:nvSpPr>
          <p:cNvPr id="3" name="等腰三角形 2">
            <a:extLst>
              <a:ext uri="{FF2B5EF4-FFF2-40B4-BE49-F238E27FC236}">
                <a16:creationId xmlns:a16="http://schemas.microsoft.com/office/drawing/2014/main" id="{2D67B20B-2598-F84D-3DAE-3EB3C45D120F}"/>
              </a:ext>
            </a:extLst>
          </p:cNvPr>
          <p:cNvSpPr/>
          <p:nvPr/>
        </p:nvSpPr>
        <p:spPr>
          <a:xfrm>
            <a:off x="5163574" y="7210402"/>
            <a:ext cx="209826" cy="180884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6241562-29C2-539B-8EB4-796B4A26B6DE}"/>
              </a:ext>
            </a:extLst>
          </p:cNvPr>
          <p:cNvSpPr txBox="1"/>
          <p:nvPr/>
        </p:nvSpPr>
        <p:spPr>
          <a:xfrm>
            <a:off x="6804077" y="1354565"/>
            <a:ext cx="520970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000" b="1">
                <a:solidFill>
                  <a:srgbClr val="0A3672"/>
                </a:solidFill>
              </a:defRPr>
            </a:pPr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</a:p>
        </p:txBody>
      </p:sp>
      <p:pic>
        <p:nvPicPr>
          <p:cNvPr id="179" name="Graphic 178" descr="Production outline">
            <a:extLst>
              <a:ext uri="{FF2B5EF4-FFF2-40B4-BE49-F238E27FC236}">
                <a16:creationId xmlns:a16="http://schemas.microsoft.com/office/drawing/2014/main" id="{8867EEF4-2B6C-20F4-C930-23E91173CD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80801" y="1619743"/>
            <a:ext cx="841248" cy="485546"/>
          </a:xfrm>
          <a:prstGeom prst="rect">
            <a:avLst/>
          </a:prstGeom>
        </p:spPr>
      </p:pic>
      <p:grpSp>
        <p:nvGrpSpPr>
          <p:cNvPr id="180" name="组合 137">
            <a:extLst>
              <a:ext uri="{FF2B5EF4-FFF2-40B4-BE49-F238E27FC236}">
                <a16:creationId xmlns:a16="http://schemas.microsoft.com/office/drawing/2014/main" id="{08694EAF-95BB-615B-2457-8EBAB7CC2EEB}"/>
              </a:ext>
            </a:extLst>
          </p:cNvPr>
          <p:cNvGrpSpPr/>
          <p:nvPr/>
        </p:nvGrpSpPr>
        <p:grpSpPr>
          <a:xfrm>
            <a:off x="11423976" y="5521829"/>
            <a:ext cx="684647" cy="464268"/>
            <a:chOff x="45243" y="348138"/>
            <a:chExt cx="1816893" cy="1232058"/>
          </a:xfrm>
        </p:grpSpPr>
        <p:sp>
          <p:nvSpPr>
            <p:cNvPr id="181" name="任意多边形: 形状 123">
              <a:extLst>
                <a:ext uri="{FF2B5EF4-FFF2-40B4-BE49-F238E27FC236}">
                  <a16:creationId xmlns:a16="http://schemas.microsoft.com/office/drawing/2014/main" id="{0D1CA7CB-7E6C-7FAC-885A-60BB83BDE2D5}"/>
                </a:ext>
              </a:extLst>
            </p:cNvPr>
            <p:cNvSpPr/>
            <p:nvPr/>
          </p:nvSpPr>
          <p:spPr>
            <a:xfrm>
              <a:off x="485774" y="417194"/>
              <a:ext cx="1030605" cy="968216"/>
            </a:xfrm>
            <a:custGeom>
              <a:avLst/>
              <a:gdLst>
                <a:gd name="csX0" fmla="*/ 101917 w 1030605"/>
                <a:gd name="csY0" fmla="*/ 150019 h 968216"/>
                <a:gd name="csX1" fmla="*/ 88582 w 1030605"/>
                <a:gd name="csY1" fmla="*/ 150019 h 968216"/>
                <a:gd name="csX2" fmla="*/ 74771 w 1030605"/>
                <a:gd name="csY2" fmla="*/ 163830 h 968216"/>
                <a:gd name="csX3" fmla="*/ 88582 w 1030605"/>
                <a:gd name="csY3" fmla="*/ 177641 h 968216"/>
                <a:gd name="csX4" fmla="*/ 103346 w 1030605"/>
                <a:gd name="csY4" fmla="*/ 177641 h 968216"/>
                <a:gd name="csX5" fmla="*/ 103346 w 1030605"/>
                <a:gd name="csY5" fmla="*/ 185738 h 968216"/>
                <a:gd name="csX6" fmla="*/ 88582 w 1030605"/>
                <a:gd name="csY6" fmla="*/ 185738 h 968216"/>
                <a:gd name="csX7" fmla="*/ 74771 w 1030605"/>
                <a:gd name="csY7" fmla="*/ 199549 h 968216"/>
                <a:gd name="csX8" fmla="*/ 88582 w 1030605"/>
                <a:gd name="csY8" fmla="*/ 213360 h 968216"/>
                <a:gd name="csX9" fmla="*/ 103346 w 1030605"/>
                <a:gd name="csY9" fmla="*/ 213360 h 968216"/>
                <a:gd name="csX10" fmla="*/ 103346 w 1030605"/>
                <a:gd name="csY10" fmla="*/ 220980 h 968216"/>
                <a:gd name="csX11" fmla="*/ 117158 w 1030605"/>
                <a:gd name="csY11" fmla="*/ 234791 h 968216"/>
                <a:gd name="csX12" fmla="*/ 130969 w 1030605"/>
                <a:gd name="csY12" fmla="*/ 220980 h 968216"/>
                <a:gd name="csX13" fmla="*/ 130969 w 1030605"/>
                <a:gd name="csY13" fmla="*/ 213360 h 968216"/>
                <a:gd name="csX14" fmla="*/ 145733 w 1030605"/>
                <a:gd name="csY14" fmla="*/ 213360 h 968216"/>
                <a:gd name="csX15" fmla="*/ 159544 w 1030605"/>
                <a:gd name="csY15" fmla="*/ 199549 h 968216"/>
                <a:gd name="csX16" fmla="*/ 145733 w 1030605"/>
                <a:gd name="csY16" fmla="*/ 185738 h 968216"/>
                <a:gd name="csX17" fmla="*/ 130969 w 1030605"/>
                <a:gd name="csY17" fmla="*/ 185738 h 968216"/>
                <a:gd name="csX18" fmla="*/ 130969 w 1030605"/>
                <a:gd name="csY18" fmla="*/ 177641 h 968216"/>
                <a:gd name="csX19" fmla="*/ 145733 w 1030605"/>
                <a:gd name="csY19" fmla="*/ 177641 h 968216"/>
                <a:gd name="csX20" fmla="*/ 159544 w 1030605"/>
                <a:gd name="csY20" fmla="*/ 163830 h 968216"/>
                <a:gd name="csX21" fmla="*/ 145733 w 1030605"/>
                <a:gd name="csY21" fmla="*/ 150019 h 968216"/>
                <a:gd name="csX22" fmla="*/ 132398 w 1030605"/>
                <a:gd name="csY22" fmla="*/ 150019 h 968216"/>
                <a:gd name="csX23" fmla="*/ 173831 w 1030605"/>
                <a:gd name="csY23" fmla="*/ 91440 h 968216"/>
                <a:gd name="csX24" fmla="*/ 170498 w 1030605"/>
                <a:gd name="csY24" fmla="*/ 72390 h 968216"/>
                <a:gd name="csX25" fmla="*/ 151448 w 1030605"/>
                <a:gd name="csY25" fmla="*/ 75724 h 968216"/>
                <a:gd name="csX26" fmla="*/ 117158 w 1030605"/>
                <a:gd name="csY26" fmla="*/ 123825 h 968216"/>
                <a:gd name="csX27" fmla="*/ 82868 w 1030605"/>
                <a:gd name="csY27" fmla="*/ 75724 h 968216"/>
                <a:gd name="csX28" fmla="*/ 63818 w 1030605"/>
                <a:gd name="csY28" fmla="*/ 72390 h 968216"/>
                <a:gd name="csX29" fmla="*/ 60484 w 1030605"/>
                <a:gd name="csY29" fmla="*/ 91440 h 968216"/>
                <a:gd name="csX30" fmla="*/ 101917 w 1030605"/>
                <a:gd name="csY30" fmla="*/ 150019 h 968216"/>
                <a:gd name="csX31" fmla="*/ 434816 w 1030605"/>
                <a:gd name="csY31" fmla="*/ 494824 h 968216"/>
                <a:gd name="csX32" fmla="*/ 423863 w 1030605"/>
                <a:gd name="csY32" fmla="*/ 492443 h 968216"/>
                <a:gd name="csX33" fmla="*/ 414338 w 1030605"/>
                <a:gd name="csY33" fmla="*/ 498634 h 968216"/>
                <a:gd name="csX34" fmla="*/ 411956 w 1030605"/>
                <a:gd name="csY34" fmla="*/ 509588 h 968216"/>
                <a:gd name="csX35" fmla="*/ 418148 w 1030605"/>
                <a:gd name="csY35" fmla="*/ 519113 h 968216"/>
                <a:gd name="csX36" fmla="*/ 477679 w 1030605"/>
                <a:gd name="csY36" fmla="*/ 618173 h 968216"/>
                <a:gd name="csX37" fmla="*/ 347663 w 1030605"/>
                <a:gd name="csY37" fmla="*/ 618173 h 968216"/>
                <a:gd name="csX38" fmla="*/ 278606 w 1030605"/>
                <a:gd name="csY38" fmla="*/ 510064 h 968216"/>
                <a:gd name="csX39" fmla="*/ 340519 w 1030605"/>
                <a:gd name="csY39" fmla="*/ 495300 h 968216"/>
                <a:gd name="csX40" fmla="*/ 389573 w 1030605"/>
                <a:gd name="csY40" fmla="*/ 504349 h 968216"/>
                <a:gd name="csX41" fmla="*/ 401003 w 1030605"/>
                <a:gd name="csY41" fmla="*/ 503873 h 968216"/>
                <a:gd name="csX42" fmla="*/ 408623 w 1030605"/>
                <a:gd name="csY42" fmla="*/ 495776 h 968216"/>
                <a:gd name="csX43" fmla="*/ 408146 w 1030605"/>
                <a:gd name="csY43" fmla="*/ 484346 h 968216"/>
                <a:gd name="csX44" fmla="*/ 400050 w 1030605"/>
                <a:gd name="csY44" fmla="*/ 476726 h 968216"/>
                <a:gd name="csX45" fmla="*/ 340043 w 1030605"/>
                <a:gd name="csY45" fmla="*/ 465773 h 968216"/>
                <a:gd name="csX46" fmla="*/ 249555 w 1030605"/>
                <a:gd name="csY46" fmla="*/ 492443 h 968216"/>
                <a:gd name="csX47" fmla="*/ 245269 w 1030605"/>
                <a:gd name="csY47" fmla="*/ 512921 h 968216"/>
                <a:gd name="csX48" fmla="*/ 248603 w 1030605"/>
                <a:gd name="csY48" fmla="*/ 517684 h 968216"/>
                <a:gd name="csX49" fmla="*/ 193358 w 1030605"/>
                <a:gd name="csY49" fmla="*/ 632936 h 968216"/>
                <a:gd name="csX50" fmla="*/ 250508 w 1030605"/>
                <a:gd name="csY50" fmla="*/ 749141 h 968216"/>
                <a:gd name="csX51" fmla="*/ 261461 w 1030605"/>
                <a:gd name="csY51" fmla="*/ 751999 h 968216"/>
                <a:gd name="csX52" fmla="*/ 271463 w 1030605"/>
                <a:gd name="csY52" fmla="*/ 746284 h 968216"/>
                <a:gd name="csX53" fmla="*/ 276701 w 1030605"/>
                <a:gd name="csY53" fmla="*/ 739616 h 968216"/>
                <a:gd name="csX54" fmla="*/ 340995 w 1030605"/>
                <a:gd name="csY54" fmla="*/ 757238 h 968216"/>
                <a:gd name="csX55" fmla="*/ 465296 w 1030605"/>
                <a:gd name="csY55" fmla="*/ 647224 h 968216"/>
                <a:gd name="csX56" fmla="*/ 493395 w 1030605"/>
                <a:gd name="csY56" fmla="*/ 647224 h 968216"/>
                <a:gd name="csX57" fmla="*/ 503873 w 1030605"/>
                <a:gd name="csY57" fmla="*/ 642938 h 968216"/>
                <a:gd name="csX58" fmla="*/ 508159 w 1030605"/>
                <a:gd name="csY58" fmla="*/ 632460 h 968216"/>
                <a:gd name="csX59" fmla="*/ 434816 w 1030605"/>
                <a:gd name="csY59" fmla="*/ 494824 h 968216"/>
                <a:gd name="csX60" fmla="*/ 321945 w 1030605"/>
                <a:gd name="csY60" fmla="*/ 632460 h 968216"/>
                <a:gd name="csX61" fmla="*/ 257651 w 1030605"/>
                <a:gd name="csY61" fmla="*/ 716280 h 968216"/>
                <a:gd name="csX62" fmla="*/ 222885 w 1030605"/>
                <a:gd name="csY62" fmla="*/ 632936 h 968216"/>
                <a:gd name="csX63" fmla="*/ 264795 w 1030605"/>
                <a:gd name="csY63" fmla="*/ 542925 h 968216"/>
                <a:gd name="csX64" fmla="*/ 321945 w 1030605"/>
                <a:gd name="csY64" fmla="*/ 632460 h 968216"/>
                <a:gd name="csX65" fmla="*/ 435293 w 1030605"/>
                <a:gd name="csY65" fmla="*/ 647700 h 968216"/>
                <a:gd name="csX66" fmla="*/ 340995 w 1030605"/>
                <a:gd name="csY66" fmla="*/ 728662 h 968216"/>
                <a:gd name="csX67" fmla="*/ 294799 w 1030605"/>
                <a:gd name="csY67" fmla="*/ 716756 h 968216"/>
                <a:gd name="csX68" fmla="*/ 347186 w 1030605"/>
                <a:gd name="csY68" fmla="*/ 647700 h 968216"/>
                <a:gd name="csX69" fmla="*/ 435293 w 1030605"/>
                <a:gd name="csY69" fmla="*/ 647700 h 968216"/>
                <a:gd name="csX70" fmla="*/ 1001554 w 1030605"/>
                <a:gd name="csY70" fmla="*/ 0 h 968216"/>
                <a:gd name="csX71" fmla="*/ 595313 w 1030605"/>
                <a:gd name="csY71" fmla="*/ 0 h 968216"/>
                <a:gd name="csX72" fmla="*/ 581978 w 1030605"/>
                <a:gd name="csY72" fmla="*/ 13335 h 968216"/>
                <a:gd name="csX73" fmla="*/ 581978 w 1030605"/>
                <a:gd name="csY73" fmla="*/ 311944 h 968216"/>
                <a:gd name="csX74" fmla="*/ 595313 w 1030605"/>
                <a:gd name="csY74" fmla="*/ 325279 h 968216"/>
                <a:gd name="csX75" fmla="*/ 878205 w 1030605"/>
                <a:gd name="csY75" fmla="*/ 325279 h 968216"/>
                <a:gd name="csX76" fmla="*/ 891540 w 1030605"/>
                <a:gd name="csY76" fmla="*/ 311944 h 968216"/>
                <a:gd name="csX77" fmla="*/ 878205 w 1030605"/>
                <a:gd name="csY77" fmla="*/ 298609 h 968216"/>
                <a:gd name="csX78" fmla="*/ 608648 w 1030605"/>
                <a:gd name="csY78" fmla="*/ 298609 h 968216"/>
                <a:gd name="csX79" fmla="*/ 608648 w 1030605"/>
                <a:gd name="csY79" fmla="*/ 26670 h 968216"/>
                <a:gd name="csX80" fmla="*/ 988219 w 1030605"/>
                <a:gd name="csY80" fmla="*/ 26670 h 968216"/>
                <a:gd name="csX81" fmla="*/ 988219 w 1030605"/>
                <a:gd name="csY81" fmla="*/ 188595 h 968216"/>
                <a:gd name="csX82" fmla="*/ 1001554 w 1030605"/>
                <a:gd name="csY82" fmla="*/ 201930 h 968216"/>
                <a:gd name="csX83" fmla="*/ 1014889 w 1030605"/>
                <a:gd name="csY83" fmla="*/ 188595 h 968216"/>
                <a:gd name="csX84" fmla="*/ 1014889 w 1030605"/>
                <a:gd name="csY84" fmla="*/ 13335 h 968216"/>
                <a:gd name="csX85" fmla="*/ 1001554 w 1030605"/>
                <a:gd name="csY85" fmla="*/ 0 h 968216"/>
                <a:gd name="csX86" fmla="*/ 1001554 w 1030605"/>
                <a:gd name="csY86" fmla="*/ 230981 h 968216"/>
                <a:gd name="csX87" fmla="*/ 988219 w 1030605"/>
                <a:gd name="csY87" fmla="*/ 244316 h 968216"/>
                <a:gd name="csX88" fmla="*/ 988219 w 1030605"/>
                <a:gd name="csY88" fmla="*/ 298609 h 968216"/>
                <a:gd name="csX89" fmla="*/ 933926 w 1030605"/>
                <a:gd name="csY89" fmla="*/ 298609 h 968216"/>
                <a:gd name="csX90" fmla="*/ 920591 w 1030605"/>
                <a:gd name="csY90" fmla="*/ 311944 h 968216"/>
                <a:gd name="csX91" fmla="*/ 933926 w 1030605"/>
                <a:gd name="csY91" fmla="*/ 325279 h 968216"/>
                <a:gd name="csX92" fmla="*/ 1001554 w 1030605"/>
                <a:gd name="csY92" fmla="*/ 325279 h 968216"/>
                <a:gd name="csX93" fmla="*/ 1014889 w 1030605"/>
                <a:gd name="csY93" fmla="*/ 311944 h 968216"/>
                <a:gd name="csX94" fmla="*/ 1014889 w 1030605"/>
                <a:gd name="csY94" fmla="*/ 244316 h 968216"/>
                <a:gd name="csX95" fmla="*/ 1001554 w 1030605"/>
                <a:gd name="csY95" fmla="*/ 230981 h 968216"/>
                <a:gd name="csX96" fmla="*/ 792004 w 1030605"/>
                <a:gd name="csY96" fmla="*/ 152400 h 968216"/>
                <a:gd name="csX97" fmla="*/ 651986 w 1030605"/>
                <a:gd name="csY97" fmla="*/ 152400 h 968216"/>
                <a:gd name="csX98" fmla="*/ 643414 w 1030605"/>
                <a:gd name="csY98" fmla="*/ 160973 h 968216"/>
                <a:gd name="csX99" fmla="*/ 651986 w 1030605"/>
                <a:gd name="csY99" fmla="*/ 169545 h 968216"/>
                <a:gd name="csX100" fmla="*/ 792004 w 1030605"/>
                <a:gd name="csY100" fmla="*/ 169545 h 968216"/>
                <a:gd name="csX101" fmla="*/ 800576 w 1030605"/>
                <a:gd name="csY101" fmla="*/ 160973 h 968216"/>
                <a:gd name="csX102" fmla="*/ 792004 w 1030605"/>
                <a:gd name="csY102" fmla="*/ 152400 h 968216"/>
                <a:gd name="csX103" fmla="*/ 800576 w 1030605"/>
                <a:gd name="csY103" fmla="*/ 201930 h 968216"/>
                <a:gd name="csX104" fmla="*/ 792004 w 1030605"/>
                <a:gd name="csY104" fmla="*/ 193357 h 968216"/>
                <a:gd name="csX105" fmla="*/ 651986 w 1030605"/>
                <a:gd name="csY105" fmla="*/ 193357 h 968216"/>
                <a:gd name="csX106" fmla="*/ 643414 w 1030605"/>
                <a:gd name="csY106" fmla="*/ 201930 h 968216"/>
                <a:gd name="csX107" fmla="*/ 651986 w 1030605"/>
                <a:gd name="csY107" fmla="*/ 210502 h 968216"/>
                <a:gd name="csX108" fmla="*/ 792004 w 1030605"/>
                <a:gd name="csY108" fmla="*/ 210502 h 968216"/>
                <a:gd name="csX109" fmla="*/ 800576 w 1030605"/>
                <a:gd name="csY109" fmla="*/ 201930 h 968216"/>
                <a:gd name="csX110" fmla="*/ 651986 w 1030605"/>
                <a:gd name="csY110" fmla="*/ 234315 h 968216"/>
                <a:gd name="csX111" fmla="*/ 643414 w 1030605"/>
                <a:gd name="csY111" fmla="*/ 242888 h 968216"/>
                <a:gd name="csX112" fmla="*/ 651986 w 1030605"/>
                <a:gd name="csY112" fmla="*/ 251460 h 968216"/>
                <a:gd name="csX113" fmla="*/ 721995 w 1030605"/>
                <a:gd name="csY113" fmla="*/ 251460 h 968216"/>
                <a:gd name="csX114" fmla="*/ 730567 w 1030605"/>
                <a:gd name="csY114" fmla="*/ 242888 h 968216"/>
                <a:gd name="csX115" fmla="*/ 721995 w 1030605"/>
                <a:gd name="csY115" fmla="*/ 234315 h 968216"/>
                <a:gd name="csX116" fmla="*/ 651986 w 1030605"/>
                <a:gd name="csY116" fmla="*/ 234315 h 968216"/>
                <a:gd name="csX117" fmla="*/ 937260 w 1030605"/>
                <a:gd name="csY117" fmla="*/ 217170 h 968216"/>
                <a:gd name="csX118" fmla="*/ 912495 w 1030605"/>
                <a:gd name="csY118" fmla="*/ 217170 h 968216"/>
                <a:gd name="csX119" fmla="*/ 912495 w 1030605"/>
                <a:gd name="csY119" fmla="*/ 209074 h 968216"/>
                <a:gd name="csX120" fmla="*/ 916781 w 1030605"/>
                <a:gd name="csY120" fmla="*/ 200978 h 968216"/>
                <a:gd name="csX121" fmla="*/ 937260 w 1030605"/>
                <a:gd name="csY121" fmla="*/ 200978 h 968216"/>
                <a:gd name="csX122" fmla="*/ 937260 w 1030605"/>
                <a:gd name="csY122" fmla="*/ 180499 h 968216"/>
                <a:gd name="csX123" fmla="*/ 927259 w 1030605"/>
                <a:gd name="csY123" fmla="*/ 180499 h 968216"/>
                <a:gd name="csX124" fmla="*/ 947738 w 1030605"/>
                <a:gd name="csY124" fmla="*/ 140494 h 968216"/>
                <a:gd name="csX125" fmla="*/ 916305 w 1030605"/>
                <a:gd name="csY125" fmla="*/ 140494 h 968216"/>
                <a:gd name="csX126" fmla="*/ 898207 w 1030605"/>
                <a:gd name="csY126" fmla="*/ 182404 h 968216"/>
                <a:gd name="csX127" fmla="*/ 880110 w 1030605"/>
                <a:gd name="csY127" fmla="*/ 140494 h 968216"/>
                <a:gd name="csX128" fmla="*/ 848678 w 1030605"/>
                <a:gd name="csY128" fmla="*/ 140494 h 968216"/>
                <a:gd name="csX129" fmla="*/ 869156 w 1030605"/>
                <a:gd name="csY129" fmla="*/ 180499 h 968216"/>
                <a:gd name="csX130" fmla="*/ 859155 w 1030605"/>
                <a:gd name="csY130" fmla="*/ 180499 h 968216"/>
                <a:gd name="csX131" fmla="*/ 859155 w 1030605"/>
                <a:gd name="csY131" fmla="*/ 200978 h 968216"/>
                <a:gd name="csX132" fmla="*/ 879634 w 1030605"/>
                <a:gd name="csY132" fmla="*/ 200978 h 968216"/>
                <a:gd name="csX133" fmla="*/ 883920 w 1030605"/>
                <a:gd name="csY133" fmla="*/ 209074 h 968216"/>
                <a:gd name="csX134" fmla="*/ 883920 w 1030605"/>
                <a:gd name="csY134" fmla="*/ 217170 h 968216"/>
                <a:gd name="csX135" fmla="*/ 859155 w 1030605"/>
                <a:gd name="csY135" fmla="*/ 217170 h 968216"/>
                <a:gd name="csX136" fmla="*/ 859155 w 1030605"/>
                <a:gd name="csY136" fmla="*/ 237649 h 968216"/>
                <a:gd name="csX137" fmla="*/ 883920 w 1030605"/>
                <a:gd name="csY137" fmla="*/ 237649 h 968216"/>
                <a:gd name="csX138" fmla="*/ 883920 w 1030605"/>
                <a:gd name="csY138" fmla="*/ 256223 h 968216"/>
                <a:gd name="csX139" fmla="*/ 912495 w 1030605"/>
                <a:gd name="csY139" fmla="*/ 256223 h 968216"/>
                <a:gd name="csX140" fmla="*/ 912495 w 1030605"/>
                <a:gd name="csY140" fmla="*/ 237649 h 968216"/>
                <a:gd name="csX141" fmla="*/ 937260 w 1030605"/>
                <a:gd name="csY141" fmla="*/ 237649 h 968216"/>
                <a:gd name="csX142" fmla="*/ 937260 w 1030605"/>
                <a:gd name="csY142" fmla="*/ 217170 h 968216"/>
                <a:gd name="csX143" fmla="*/ 871061 w 1030605"/>
                <a:gd name="csY143" fmla="*/ 83344 h 968216"/>
                <a:gd name="csX144" fmla="*/ 798671 w 1030605"/>
                <a:gd name="csY144" fmla="*/ 45720 h 968216"/>
                <a:gd name="csX145" fmla="*/ 726281 w 1030605"/>
                <a:gd name="csY145" fmla="*/ 83344 h 968216"/>
                <a:gd name="csX146" fmla="*/ 798671 w 1030605"/>
                <a:gd name="csY146" fmla="*/ 120968 h 968216"/>
                <a:gd name="csX147" fmla="*/ 871061 w 1030605"/>
                <a:gd name="csY147" fmla="*/ 83344 h 968216"/>
                <a:gd name="csX148" fmla="*/ 840105 w 1030605"/>
                <a:gd name="csY148" fmla="*/ 95726 h 968216"/>
                <a:gd name="csX149" fmla="*/ 799148 w 1030605"/>
                <a:gd name="csY149" fmla="*/ 103346 h 968216"/>
                <a:gd name="csX150" fmla="*/ 758190 w 1030605"/>
                <a:gd name="csY150" fmla="*/ 95726 h 968216"/>
                <a:gd name="csX151" fmla="*/ 744855 w 1030605"/>
                <a:gd name="csY151" fmla="*/ 83344 h 968216"/>
                <a:gd name="csX152" fmla="*/ 758190 w 1030605"/>
                <a:gd name="csY152" fmla="*/ 70961 h 968216"/>
                <a:gd name="csX153" fmla="*/ 799148 w 1030605"/>
                <a:gd name="csY153" fmla="*/ 63341 h 968216"/>
                <a:gd name="csX154" fmla="*/ 840105 w 1030605"/>
                <a:gd name="csY154" fmla="*/ 70961 h 968216"/>
                <a:gd name="csX155" fmla="*/ 853440 w 1030605"/>
                <a:gd name="csY155" fmla="*/ 83344 h 968216"/>
                <a:gd name="csX156" fmla="*/ 840105 w 1030605"/>
                <a:gd name="csY156" fmla="*/ 95726 h 968216"/>
                <a:gd name="csX157" fmla="*/ 947261 w 1030605"/>
                <a:gd name="csY157" fmla="*/ 968216 h 968216"/>
                <a:gd name="csX158" fmla="*/ 254318 w 1030605"/>
                <a:gd name="csY158" fmla="*/ 968216 h 968216"/>
                <a:gd name="csX159" fmla="*/ 237649 w 1030605"/>
                <a:gd name="csY159" fmla="*/ 951548 h 968216"/>
                <a:gd name="csX160" fmla="*/ 254318 w 1030605"/>
                <a:gd name="csY160" fmla="*/ 934879 h 968216"/>
                <a:gd name="csX161" fmla="*/ 946785 w 1030605"/>
                <a:gd name="csY161" fmla="*/ 934879 h 968216"/>
                <a:gd name="csX162" fmla="*/ 991076 w 1030605"/>
                <a:gd name="csY162" fmla="*/ 908209 h 968216"/>
                <a:gd name="csX163" fmla="*/ 1026795 w 1030605"/>
                <a:gd name="csY163" fmla="*/ 908209 h 968216"/>
                <a:gd name="csX164" fmla="*/ 947261 w 1030605"/>
                <a:gd name="csY164" fmla="*/ 968216 h 968216"/>
                <a:gd name="csX165" fmla="*/ 1013936 w 1030605"/>
                <a:gd name="csY165" fmla="*/ 516731 h 968216"/>
                <a:gd name="csX166" fmla="*/ 997268 w 1030605"/>
                <a:gd name="csY166" fmla="*/ 500063 h 968216"/>
                <a:gd name="csX167" fmla="*/ 997268 w 1030605"/>
                <a:gd name="csY167" fmla="*/ 391001 h 968216"/>
                <a:gd name="csX168" fmla="*/ 1013936 w 1030605"/>
                <a:gd name="csY168" fmla="*/ 374332 h 968216"/>
                <a:gd name="csX169" fmla="*/ 1030605 w 1030605"/>
                <a:gd name="csY169" fmla="*/ 391001 h 968216"/>
                <a:gd name="csX170" fmla="*/ 1030605 w 1030605"/>
                <a:gd name="csY170" fmla="*/ 500063 h 968216"/>
                <a:gd name="csX171" fmla="*/ 1013936 w 1030605"/>
                <a:gd name="csY171" fmla="*/ 516731 h 968216"/>
                <a:gd name="csX172" fmla="*/ 476726 w 1030605"/>
                <a:gd name="csY172" fmla="*/ 283369 h 968216"/>
                <a:gd name="csX173" fmla="*/ 350520 w 1030605"/>
                <a:gd name="csY173" fmla="*/ 283369 h 968216"/>
                <a:gd name="csX174" fmla="*/ 333851 w 1030605"/>
                <a:gd name="csY174" fmla="*/ 266700 h 968216"/>
                <a:gd name="csX175" fmla="*/ 350520 w 1030605"/>
                <a:gd name="csY175" fmla="*/ 250031 h 968216"/>
                <a:gd name="csX176" fmla="*/ 476726 w 1030605"/>
                <a:gd name="csY176" fmla="*/ 250031 h 968216"/>
                <a:gd name="csX177" fmla="*/ 493395 w 1030605"/>
                <a:gd name="csY177" fmla="*/ 266700 h 968216"/>
                <a:gd name="csX178" fmla="*/ 476726 w 1030605"/>
                <a:gd name="csY178" fmla="*/ 283369 h 968216"/>
                <a:gd name="csX179" fmla="*/ 16669 w 1030605"/>
                <a:gd name="csY179" fmla="*/ 407670 h 968216"/>
                <a:gd name="csX180" fmla="*/ 0 w 1030605"/>
                <a:gd name="csY180" fmla="*/ 391001 h 968216"/>
                <a:gd name="csX181" fmla="*/ 0 w 1030605"/>
                <a:gd name="csY181" fmla="*/ 347662 h 968216"/>
                <a:gd name="csX182" fmla="*/ 16669 w 1030605"/>
                <a:gd name="csY182" fmla="*/ 330994 h 968216"/>
                <a:gd name="csX183" fmla="*/ 33338 w 1030605"/>
                <a:gd name="csY183" fmla="*/ 347662 h 968216"/>
                <a:gd name="csX184" fmla="*/ 33338 w 1030605"/>
                <a:gd name="csY184" fmla="*/ 391001 h 968216"/>
                <a:gd name="csX185" fmla="*/ 16669 w 1030605"/>
                <a:gd name="csY185" fmla="*/ 407670 h 968216"/>
                <a:gd name="csX186" fmla="*/ 151924 w 1030605"/>
                <a:gd name="csY186" fmla="*/ 968216 h 968216"/>
                <a:gd name="csX187" fmla="*/ 83344 w 1030605"/>
                <a:gd name="csY187" fmla="*/ 968216 h 968216"/>
                <a:gd name="csX188" fmla="*/ 0 w 1030605"/>
                <a:gd name="csY188" fmla="*/ 884873 h 968216"/>
                <a:gd name="csX189" fmla="*/ 0 w 1030605"/>
                <a:gd name="csY189" fmla="*/ 811530 h 968216"/>
                <a:gd name="csX190" fmla="*/ 16669 w 1030605"/>
                <a:gd name="csY190" fmla="*/ 809149 h 968216"/>
                <a:gd name="csX191" fmla="*/ 33338 w 1030605"/>
                <a:gd name="csY191" fmla="*/ 811530 h 968216"/>
                <a:gd name="csX192" fmla="*/ 33338 w 1030605"/>
                <a:gd name="csY192" fmla="*/ 884873 h 968216"/>
                <a:gd name="csX193" fmla="*/ 83344 w 1030605"/>
                <a:gd name="csY193" fmla="*/ 934879 h 968216"/>
                <a:gd name="csX194" fmla="*/ 151924 w 1030605"/>
                <a:gd name="csY194" fmla="*/ 934879 h 968216"/>
                <a:gd name="csX195" fmla="*/ 168592 w 1030605"/>
                <a:gd name="csY195" fmla="*/ 951548 h 968216"/>
                <a:gd name="csX196" fmla="*/ 151924 w 1030605"/>
                <a:gd name="csY196" fmla="*/ 968216 h 96821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  <a:cxn ang="0">
                  <a:pos x="csX52" y="csY52"/>
                </a:cxn>
                <a:cxn ang="0">
                  <a:pos x="csX53" y="csY53"/>
                </a:cxn>
                <a:cxn ang="0">
                  <a:pos x="csX54" y="csY54"/>
                </a:cxn>
                <a:cxn ang="0">
                  <a:pos x="csX55" y="csY55"/>
                </a:cxn>
                <a:cxn ang="0">
                  <a:pos x="csX56" y="csY56"/>
                </a:cxn>
                <a:cxn ang="0">
                  <a:pos x="csX57" y="csY57"/>
                </a:cxn>
                <a:cxn ang="0">
                  <a:pos x="csX58" y="csY58"/>
                </a:cxn>
                <a:cxn ang="0">
                  <a:pos x="csX59" y="csY59"/>
                </a:cxn>
                <a:cxn ang="0">
                  <a:pos x="csX60" y="csY60"/>
                </a:cxn>
                <a:cxn ang="0">
                  <a:pos x="csX61" y="csY61"/>
                </a:cxn>
                <a:cxn ang="0">
                  <a:pos x="csX62" y="csY62"/>
                </a:cxn>
                <a:cxn ang="0">
                  <a:pos x="csX63" y="csY63"/>
                </a:cxn>
                <a:cxn ang="0">
                  <a:pos x="csX64" y="csY64"/>
                </a:cxn>
                <a:cxn ang="0">
                  <a:pos x="csX65" y="csY65"/>
                </a:cxn>
                <a:cxn ang="0">
                  <a:pos x="csX66" y="csY66"/>
                </a:cxn>
                <a:cxn ang="0">
                  <a:pos x="csX67" y="csY67"/>
                </a:cxn>
                <a:cxn ang="0">
                  <a:pos x="csX68" y="csY68"/>
                </a:cxn>
                <a:cxn ang="0">
                  <a:pos x="csX69" y="csY69"/>
                </a:cxn>
                <a:cxn ang="0">
                  <a:pos x="csX70" y="csY70"/>
                </a:cxn>
                <a:cxn ang="0">
                  <a:pos x="csX71" y="csY71"/>
                </a:cxn>
                <a:cxn ang="0">
                  <a:pos x="csX72" y="csY72"/>
                </a:cxn>
                <a:cxn ang="0">
                  <a:pos x="csX73" y="csY73"/>
                </a:cxn>
                <a:cxn ang="0">
                  <a:pos x="csX74" y="csY74"/>
                </a:cxn>
                <a:cxn ang="0">
                  <a:pos x="csX75" y="csY75"/>
                </a:cxn>
                <a:cxn ang="0">
                  <a:pos x="csX76" y="csY76"/>
                </a:cxn>
                <a:cxn ang="0">
                  <a:pos x="csX77" y="csY77"/>
                </a:cxn>
                <a:cxn ang="0">
                  <a:pos x="csX78" y="csY78"/>
                </a:cxn>
                <a:cxn ang="0">
                  <a:pos x="csX79" y="csY79"/>
                </a:cxn>
                <a:cxn ang="0">
                  <a:pos x="csX80" y="csY80"/>
                </a:cxn>
                <a:cxn ang="0">
                  <a:pos x="csX81" y="csY81"/>
                </a:cxn>
                <a:cxn ang="0">
                  <a:pos x="csX82" y="csY82"/>
                </a:cxn>
                <a:cxn ang="0">
                  <a:pos x="csX83" y="csY83"/>
                </a:cxn>
                <a:cxn ang="0">
                  <a:pos x="csX84" y="csY84"/>
                </a:cxn>
                <a:cxn ang="0">
                  <a:pos x="csX85" y="csY85"/>
                </a:cxn>
                <a:cxn ang="0">
                  <a:pos x="csX86" y="csY86"/>
                </a:cxn>
                <a:cxn ang="0">
                  <a:pos x="csX87" y="csY87"/>
                </a:cxn>
                <a:cxn ang="0">
                  <a:pos x="csX88" y="csY88"/>
                </a:cxn>
                <a:cxn ang="0">
                  <a:pos x="csX89" y="csY89"/>
                </a:cxn>
                <a:cxn ang="0">
                  <a:pos x="csX90" y="csY90"/>
                </a:cxn>
                <a:cxn ang="0">
                  <a:pos x="csX91" y="csY91"/>
                </a:cxn>
                <a:cxn ang="0">
                  <a:pos x="csX92" y="csY92"/>
                </a:cxn>
                <a:cxn ang="0">
                  <a:pos x="csX93" y="csY93"/>
                </a:cxn>
                <a:cxn ang="0">
                  <a:pos x="csX94" y="csY94"/>
                </a:cxn>
                <a:cxn ang="0">
                  <a:pos x="csX95" y="csY95"/>
                </a:cxn>
                <a:cxn ang="0">
                  <a:pos x="csX96" y="csY96"/>
                </a:cxn>
                <a:cxn ang="0">
                  <a:pos x="csX97" y="csY97"/>
                </a:cxn>
                <a:cxn ang="0">
                  <a:pos x="csX98" y="csY98"/>
                </a:cxn>
                <a:cxn ang="0">
                  <a:pos x="csX99" y="csY99"/>
                </a:cxn>
                <a:cxn ang="0">
                  <a:pos x="csX100" y="csY100"/>
                </a:cxn>
                <a:cxn ang="0">
                  <a:pos x="csX101" y="csY101"/>
                </a:cxn>
                <a:cxn ang="0">
                  <a:pos x="csX102" y="csY102"/>
                </a:cxn>
                <a:cxn ang="0">
                  <a:pos x="csX103" y="csY103"/>
                </a:cxn>
                <a:cxn ang="0">
                  <a:pos x="csX104" y="csY104"/>
                </a:cxn>
                <a:cxn ang="0">
                  <a:pos x="csX105" y="csY105"/>
                </a:cxn>
                <a:cxn ang="0">
                  <a:pos x="csX106" y="csY106"/>
                </a:cxn>
                <a:cxn ang="0">
                  <a:pos x="csX107" y="csY107"/>
                </a:cxn>
                <a:cxn ang="0">
                  <a:pos x="csX108" y="csY108"/>
                </a:cxn>
                <a:cxn ang="0">
                  <a:pos x="csX109" y="csY109"/>
                </a:cxn>
                <a:cxn ang="0">
                  <a:pos x="csX110" y="csY110"/>
                </a:cxn>
                <a:cxn ang="0">
                  <a:pos x="csX111" y="csY111"/>
                </a:cxn>
                <a:cxn ang="0">
                  <a:pos x="csX112" y="csY112"/>
                </a:cxn>
                <a:cxn ang="0">
                  <a:pos x="csX113" y="csY113"/>
                </a:cxn>
                <a:cxn ang="0">
                  <a:pos x="csX114" y="csY114"/>
                </a:cxn>
                <a:cxn ang="0">
                  <a:pos x="csX115" y="csY115"/>
                </a:cxn>
                <a:cxn ang="0">
                  <a:pos x="csX116" y="csY116"/>
                </a:cxn>
                <a:cxn ang="0">
                  <a:pos x="csX117" y="csY117"/>
                </a:cxn>
                <a:cxn ang="0">
                  <a:pos x="csX118" y="csY118"/>
                </a:cxn>
                <a:cxn ang="0">
                  <a:pos x="csX119" y="csY119"/>
                </a:cxn>
                <a:cxn ang="0">
                  <a:pos x="csX120" y="csY120"/>
                </a:cxn>
                <a:cxn ang="0">
                  <a:pos x="csX121" y="csY121"/>
                </a:cxn>
                <a:cxn ang="0">
                  <a:pos x="csX122" y="csY122"/>
                </a:cxn>
                <a:cxn ang="0">
                  <a:pos x="csX123" y="csY123"/>
                </a:cxn>
                <a:cxn ang="0">
                  <a:pos x="csX124" y="csY124"/>
                </a:cxn>
                <a:cxn ang="0">
                  <a:pos x="csX125" y="csY125"/>
                </a:cxn>
                <a:cxn ang="0">
                  <a:pos x="csX126" y="csY126"/>
                </a:cxn>
                <a:cxn ang="0">
                  <a:pos x="csX127" y="csY127"/>
                </a:cxn>
                <a:cxn ang="0">
                  <a:pos x="csX128" y="csY128"/>
                </a:cxn>
                <a:cxn ang="0">
                  <a:pos x="csX129" y="csY129"/>
                </a:cxn>
                <a:cxn ang="0">
                  <a:pos x="csX130" y="csY130"/>
                </a:cxn>
                <a:cxn ang="0">
                  <a:pos x="csX131" y="csY131"/>
                </a:cxn>
                <a:cxn ang="0">
                  <a:pos x="csX132" y="csY132"/>
                </a:cxn>
                <a:cxn ang="0">
                  <a:pos x="csX133" y="csY133"/>
                </a:cxn>
                <a:cxn ang="0">
                  <a:pos x="csX134" y="csY134"/>
                </a:cxn>
                <a:cxn ang="0">
                  <a:pos x="csX135" y="csY135"/>
                </a:cxn>
                <a:cxn ang="0">
                  <a:pos x="csX136" y="csY136"/>
                </a:cxn>
                <a:cxn ang="0">
                  <a:pos x="csX137" y="csY137"/>
                </a:cxn>
                <a:cxn ang="0">
                  <a:pos x="csX138" y="csY138"/>
                </a:cxn>
                <a:cxn ang="0">
                  <a:pos x="csX139" y="csY139"/>
                </a:cxn>
                <a:cxn ang="0">
                  <a:pos x="csX140" y="csY140"/>
                </a:cxn>
                <a:cxn ang="0">
                  <a:pos x="csX141" y="csY141"/>
                </a:cxn>
                <a:cxn ang="0">
                  <a:pos x="csX142" y="csY142"/>
                </a:cxn>
                <a:cxn ang="0">
                  <a:pos x="csX143" y="csY143"/>
                </a:cxn>
                <a:cxn ang="0">
                  <a:pos x="csX144" y="csY144"/>
                </a:cxn>
                <a:cxn ang="0">
                  <a:pos x="csX145" y="csY145"/>
                </a:cxn>
                <a:cxn ang="0">
                  <a:pos x="csX146" y="csY146"/>
                </a:cxn>
                <a:cxn ang="0">
                  <a:pos x="csX147" y="csY147"/>
                </a:cxn>
                <a:cxn ang="0">
                  <a:pos x="csX148" y="csY148"/>
                </a:cxn>
                <a:cxn ang="0">
                  <a:pos x="csX149" y="csY149"/>
                </a:cxn>
                <a:cxn ang="0">
                  <a:pos x="csX150" y="csY150"/>
                </a:cxn>
                <a:cxn ang="0">
                  <a:pos x="csX151" y="csY151"/>
                </a:cxn>
                <a:cxn ang="0">
                  <a:pos x="csX152" y="csY152"/>
                </a:cxn>
                <a:cxn ang="0">
                  <a:pos x="csX153" y="csY153"/>
                </a:cxn>
                <a:cxn ang="0">
                  <a:pos x="csX154" y="csY154"/>
                </a:cxn>
                <a:cxn ang="0">
                  <a:pos x="csX155" y="csY155"/>
                </a:cxn>
                <a:cxn ang="0">
                  <a:pos x="csX156" y="csY156"/>
                </a:cxn>
                <a:cxn ang="0">
                  <a:pos x="csX157" y="csY157"/>
                </a:cxn>
                <a:cxn ang="0">
                  <a:pos x="csX158" y="csY158"/>
                </a:cxn>
                <a:cxn ang="0">
                  <a:pos x="csX159" y="csY159"/>
                </a:cxn>
                <a:cxn ang="0">
                  <a:pos x="csX160" y="csY160"/>
                </a:cxn>
                <a:cxn ang="0">
                  <a:pos x="csX161" y="csY161"/>
                </a:cxn>
                <a:cxn ang="0">
                  <a:pos x="csX162" y="csY162"/>
                </a:cxn>
                <a:cxn ang="0">
                  <a:pos x="csX163" y="csY163"/>
                </a:cxn>
                <a:cxn ang="0">
                  <a:pos x="csX164" y="csY164"/>
                </a:cxn>
                <a:cxn ang="0">
                  <a:pos x="csX165" y="csY165"/>
                </a:cxn>
                <a:cxn ang="0">
                  <a:pos x="csX166" y="csY166"/>
                </a:cxn>
                <a:cxn ang="0">
                  <a:pos x="csX167" y="csY167"/>
                </a:cxn>
                <a:cxn ang="0">
                  <a:pos x="csX168" y="csY168"/>
                </a:cxn>
                <a:cxn ang="0">
                  <a:pos x="csX169" y="csY169"/>
                </a:cxn>
                <a:cxn ang="0">
                  <a:pos x="csX170" y="csY170"/>
                </a:cxn>
                <a:cxn ang="0">
                  <a:pos x="csX171" y="csY171"/>
                </a:cxn>
                <a:cxn ang="0">
                  <a:pos x="csX172" y="csY172"/>
                </a:cxn>
                <a:cxn ang="0">
                  <a:pos x="csX173" y="csY173"/>
                </a:cxn>
                <a:cxn ang="0">
                  <a:pos x="csX174" y="csY174"/>
                </a:cxn>
                <a:cxn ang="0">
                  <a:pos x="csX175" y="csY175"/>
                </a:cxn>
                <a:cxn ang="0">
                  <a:pos x="csX176" y="csY176"/>
                </a:cxn>
                <a:cxn ang="0">
                  <a:pos x="csX177" y="csY177"/>
                </a:cxn>
                <a:cxn ang="0">
                  <a:pos x="csX178" y="csY178"/>
                </a:cxn>
                <a:cxn ang="0">
                  <a:pos x="csX179" y="csY179"/>
                </a:cxn>
                <a:cxn ang="0">
                  <a:pos x="csX180" y="csY180"/>
                </a:cxn>
                <a:cxn ang="0">
                  <a:pos x="csX181" y="csY181"/>
                </a:cxn>
                <a:cxn ang="0">
                  <a:pos x="csX182" y="csY182"/>
                </a:cxn>
                <a:cxn ang="0">
                  <a:pos x="csX183" y="csY183"/>
                </a:cxn>
                <a:cxn ang="0">
                  <a:pos x="csX184" y="csY184"/>
                </a:cxn>
                <a:cxn ang="0">
                  <a:pos x="csX185" y="csY185"/>
                </a:cxn>
                <a:cxn ang="0">
                  <a:pos x="csX186" y="csY186"/>
                </a:cxn>
                <a:cxn ang="0">
                  <a:pos x="csX187" y="csY187"/>
                </a:cxn>
                <a:cxn ang="0">
                  <a:pos x="csX188" y="csY188"/>
                </a:cxn>
                <a:cxn ang="0">
                  <a:pos x="csX189" y="csY189"/>
                </a:cxn>
                <a:cxn ang="0">
                  <a:pos x="csX190" y="csY190"/>
                </a:cxn>
                <a:cxn ang="0">
                  <a:pos x="csX191" y="csY191"/>
                </a:cxn>
                <a:cxn ang="0">
                  <a:pos x="csX192" y="csY192"/>
                </a:cxn>
                <a:cxn ang="0">
                  <a:pos x="csX193" y="csY193"/>
                </a:cxn>
                <a:cxn ang="0">
                  <a:pos x="csX194" y="csY194"/>
                </a:cxn>
                <a:cxn ang="0">
                  <a:pos x="csX195" y="csY195"/>
                </a:cxn>
                <a:cxn ang="0">
                  <a:pos x="csX196" y="csY196"/>
                </a:cxn>
              </a:cxnLst>
              <a:rect l="l" t="t" r="r" b="b"/>
              <a:pathLst>
                <a:path w="1030605" h="968216">
                  <a:moveTo>
                    <a:pt x="101917" y="150019"/>
                  </a:moveTo>
                  <a:lnTo>
                    <a:pt x="88582" y="150019"/>
                  </a:lnTo>
                  <a:cubicBezTo>
                    <a:pt x="80963" y="150019"/>
                    <a:pt x="74771" y="156210"/>
                    <a:pt x="74771" y="163830"/>
                  </a:cubicBezTo>
                  <a:cubicBezTo>
                    <a:pt x="74771" y="171450"/>
                    <a:pt x="80963" y="177641"/>
                    <a:pt x="88582" y="177641"/>
                  </a:cubicBezTo>
                  <a:lnTo>
                    <a:pt x="103346" y="177641"/>
                  </a:lnTo>
                  <a:lnTo>
                    <a:pt x="103346" y="185738"/>
                  </a:lnTo>
                  <a:lnTo>
                    <a:pt x="88582" y="185738"/>
                  </a:lnTo>
                  <a:cubicBezTo>
                    <a:pt x="80963" y="185738"/>
                    <a:pt x="74771" y="191929"/>
                    <a:pt x="74771" y="199549"/>
                  </a:cubicBezTo>
                  <a:cubicBezTo>
                    <a:pt x="74771" y="207169"/>
                    <a:pt x="80963" y="213360"/>
                    <a:pt x="88582" y="213360"/>
                  </a:cubicBezTo>
                  <a:lnTo>
                    <a:pt x="103346" y="213360"/>
                  </a:lnTo>
                  <a:lnTo>
                    <a:pt x="103346" y="220980"/>
                  </a:lnTo>
                  <a:cubicBezTo>
                    <a:pt x="103346" y="228600"/>
                    <a:pt x="109538" y="234791"/>
                    <a:pt x="117158" y="234791"/>
                  </a:cubicBezTo>
                  <a:cubicBezTo>
                    <a:pt x="124777" y="234791"/>
                    <a:pt x="130969" y="228600"/>
                    <a:pt x="130969" y="220980"/>
                  </a:cubicBezTo>
                  <a:lnTo>
                    <a:pt x="130969" y="213360"/>
                  </a:lnTo>
                  <a:lnTo>
                    <a:pt x="145733" y="213360"/>
                  </a:lnTo>
                  <a:cubicBezTo>
                    <a:pt x="153353" y="213360"/>
                    <a:pt x="159544" y="207169"/>
                    <a:pt x="159544" y="199549"/>
                  </a:cubicBezTo>
                  <a:cubicBezTo>
                    <a:pt x="159544" y="191929"/>
                    <a:pt x="153353" y="185738"/>
                    <a:pt x="145733" y="185738"/>
                  </a:cubicBezTo>
                  <a:lnTo>
                    <a:pt x="130969" y="185738"/>
                  </a:lnTo>
                  <a:lnTo>
                    <a:pt x="130969" y="177641"/>
                  </a:lnTo>
                  <a:lnTo>
                    <a:pt x="145733" y="177641"/>
                  </a:lnTo>
                  <a:cubicBezTo>
                    <a:pt x="153353" y="177641"/>
                    <a:pt x="159544" y="171450"/>
                    <a:pt x="159544" y="163830"/>
                  </a:cubicBezTo>
                  <a:cubicBezTo>
                    <a:pt x="159544" y="156210"/>
                    <a:pt x="153353" y="150019"/>
                    <a:pt x="145733" y="150019"/>
                  </a:cubicBezTo>
                  <a:lnTo>
                    <a:pt x="132398" y="150019"/>
                  </a:lnTo>
                  <a:lnTo>
                    <a:pt x="173831" y="91440"/>
                  </a:lnTo>
                  <a:cubicBezTo>
                    <a:pt x="178118" y="85249"/>
                    <a:pt x="176689" y="76676"/>
                    <a:pt x="170498" y="72390"/>
                  </a:cubicBezTo>
                  <a:cubicBezTo>
                    <a:pt x="164306" y="68104"/>
                    <a:pt x="155734" y="69532"/>
                    <a:pt x="151448" y="75724"/>
                  </a:cubicBezTo>
                  <a:lnTo>
                    <a:pt x="117158" y="123825"/>
                  </a:lnTo>
                  <a:lnTo>
                    <a:pt x="82868" y="75724"/>
                  </a:lnTo>
                  <a:cubicBezTo>
                    <a:pt x="78581" y="69532"/>
                    <a:pt x="70009" y="68104"/>
                    <a:pt x="63818" y="72390"/>
                  </a:cubicBezTo>
                  <a:cubicBezTo>
                    <a:pt x="57626" y="76676"/>
                    <a:pt x="56198" y="85249"/>
                    <a:pt x="60484" y="91440"/>
                  </a:cubicBezTo>
                  <a:lnTo>
                    <a:pt x="101917" y="150019"/>
                  </a:lnTo>
                  <a:close/>
                  <a:moveTo>
                    <a:pt x="434816" y="494824"/>
                  </a:moveTo>
                  <a:cubicBezTo>
                    <a:pt x="431483" y="492443"/>
                    <a:pt x="427673" y="491966"/>
                    <a:pt x="423863" y="492443"/>
                  </a:cubicBezTo>
                  <a:cubicBezTo>
                    <a:pt x="420053" y="493395"/>
                    <a:pt x="416719" y="495300"/>
                    <a:pt x="414338" y="498634"/>
                  </a:cubicBezTo>
                  <a:cubicBezTo>
                    <a:pt x="411956" y="501967"/>
                    <a:pt x="411480" y="505778"/>
                    <a:pt x="411956" y="509588"/>
                  </a:cubicBezTo>
                  <a:cubicBezTo>
                    <a:pt x="412909" y="513398"/>
                    <a:pt x="414814" y="516731"/>
                    <a:pt x="418148" y="519113"/>
                  </a:cubicBezTo>
                  <a:cubicBezTo>
                    <a:pt x="451961" y="541973"/>
                    <a:pt x="473392" y="578167"/>
                    <a:pt x="477679" y="618173"/>
                  </a:cubicBezTo>
                  <a:lnTo>
                    <a:pt x="347663" y="618173"/>
                  </a:lnTo>
                  <a:lnTo>
                    <a:pt x="278606" y="510064"/>
                  </a:lnTo>
                  <a:cubicBezTo>
                    <a:pt x="297656" y="500539"/>
                    <a:pt x="319088" y="495300"/>
                    <a:pt x="340519" y="495300"/>
                  </a:cubicBezTo>
                  <a:cubicBezTo>
                    <a:pt x="357664" y="495300"/>
                    <a:pt x="374333" y="498158"/>
                    <a:pt x="389573" y="504349"/>
                  </a:cubicBezTo>
                  <a:cubicBezTo>
                    <a:pt x="393383" y="505778"/>
                    <a:pt x="397193" y="505778"/>
                    <a:pt x="401003" y="503873"/>
                  </a:cubicBezTo>
                  <a:cubicBezTo>
                    <a:pt x="404813" y="502444"/>
                    <a:pt x="407194" y="499586"/>
                    <a:pt x="408623" y="495776"/>
                  </a:cubicBezTo>
                  <a:cubicBezTo>
                    <a:pt x="410051" y="491966"/>
                    <a:pt x="410051" y="488156"/>
                    <a:pt x="408146" y="484346"/>
                  </a:cubicBezTo>
                  <a:cubicBezTo>
                    <a:pt x="406718" y="480536"/>
                    <a:pt x="403860" y="478155"/>
                    <a:pt x="400050" y="476726"/>
                  </a:cubicBezTo>
                  <a:cubicBezTo>
                    <a:pt x="381000" y="469583"/>
                    <a:pt x="360998" y="465773"/>
                    <a:pt x="340043" y="465773"/>
                  </a:cubicBezTo>
                  <a:cubicBezTo>
                    <a:pt x="307658" y="465773"/>
                    <a:pt x="276225" y="474821"/>
                    <a:pt x="249555" y="492443"/>
                  </a:cubicBezTo>
                  <a:cubicBezTo>
                    <a:pt x="242888" y="496729"/>
                    <a:pt x="240983" y="505778"/>
                    <a:pt x="245269" y="512921"/>
                  </a:cubicBezTo>
                  <a:lnTo>
                    <a:pt x="248603" y="517684"/>
                  </a:lnTo>
                  <a:cubicBezTo>
                    <a:pt x="213360" y="545783"/>
                    <a:pt x="193358" y="587216"/>
                    <a:pt x="193358" y="632936"/>
                  </a:cubicBezTo>
                  <a:cubicBezTo>
                    <a:pt x="193358" y="678656"/>
                    <a:pt x="214313" y="721043"/>
                    <a:pt x="250508" y="749141"/>
                  </a:cubicBezTo>
                  <a:cubicBezTo>
                    <a:pt x="253365" y="751523"/>
                    <a:pt x="257651" y="752475"/>
                    <a:pt x="261461" y="751999"/>
                  </a:cubicBezTo>
                  <a:cubicBezTo>
                    <a:pt x="265271" y="751523"/>
                    <a:pt x="269081" y="749618"/>
                    <a:pt x="271463" y="746284"/>
                  </a:cubicBezTo>
                  <a:lnTo>
                    <a:pt x="276701" y="739616"/>
                  </a:lnTo>
                  <a:cubicBezTo>
                    <a:pt x="296228" y="751523"/>
                    <a:pt x="318135" y="757238"/>
                    <a:pt x="340995" y="757238"/>
                  </a:cubicBezTo>
                  <a:cubicBezTo>
                    <a:pt x="403860" y="757238"/>
                    <a:pt x="457676" y="709136"/>
                    <a:pt x="465296" y="647224"/>
                  </a:cubicBezTo>
                  <a:lnTo>
                    <a:pt x="493395" y="647224"/>
                  </a:lnTo>
                  <a:cubicBezTo>
                    <a:pt x="497205" y="647224"/>
                    <a:pt x="501015" y="645795"/>
                    <a:pt x="503873" y="642938"/>
                  </a:cubicBezTo>
                  <a:cubicBezTo>
                    <a:pt x="506730" y="640080"/>
                    <a:pt x="508159" y="636270"/>
                    <a:pt x="508159" y="632460"/>
                  </a:cubicBezTo>
                  <a:cubicBezTo>
                    <a:pt x="507683" y="577691"/>
                    <a:pt x="480536" y="526256"/>
                    <a:pt x="434816" y="494824"/>
                  </a:cubicBezTo>
                  <a:close/>
                  <a:moveTo>
                    <a:pt x="321945" y="632460"/>
                  </a:moveTo>
                  <a:lnTo>
                    <a:pt x="257651" y="716280"/>
                  </a:lnTo>
                  <a:cubicBezTo>
                    <a:pt x="235268" y="693896"/>
                    <a:pt x="222885" y="664845"/>
                    <a:pt x="222885" y="632936"/>
                  </a:cubicBezTo>
                  <a:cubicBezTo>
                    <a:pt x="222885" y="597694"/>
                    <a:pt x="238125" y="565309"/>
                    <a:pt x="264795" y="542925"/>
                  </a:cubicBezTo>
                  <a:lnTo>
                    <a:pt x="321945" y="632460"/>
                  </a:lnTo>
                  <a:close/>
                  <a:moveTo>
                    <a:pt x="435293" y="647700"/>
                  </a:moveTo>
                  <a:cubicBezTo>
                    <a:pt x="428149" y="693896"/>
                    <a:pt x="388620" y="728662"/>
                    <a:pt x="340995" y="728662"/>
                  </a:cubicBezTo>
                  <a:cubicBezTo>
                    <a:pt x="324803" y="728662"/>
                    <a:pt x="308610" y="724376"/>
                    <a:pt x="294799" y="716756"/>
                  </a:cubicBezTo>
                  <a:lnTo>
                    <a:pt x="347186" y="647700"/>
                  </a:lnTo>
                  <a:lnTo>
                    <a:pt x="435293" y="647700"/>
                  </a:lnTo>
                  <a:close/>
                  <a:moveTo>
                    <a:pt x="1001554" y="0"/>
                  </a:moveTo>
                  <a:lnTo>
                    <a:pt x="595313" y="0"/>
                  </a:lnTo>
                  <a:cubicBezTo>
                    <a:pt x="588169" y="0"/>
                    <a:pt x="581978" y="5715"/>
                    <a:pt x="581978" y="13335"/>
                  </a:cubicBezTo>
                  <a:lnTo>
                    <a:pt x="581978" y="311944"/>
                  </a:lnTo>
                  <a:cubicBezTo>
                    <a:pt x="581978" y="319088"/>
                    <a:pt x="587693" y="325279"/>
                    <a:pt x="595313" y="325279"/>
                  </a:cubicBezTo>
                  <a:lnTo>
                    <a:pt x="878205" y="325279"/>
                  </a:lnTo>
                  <a:cubicBezTo>
                    <a:pt x="885349" y="325279"/>
                    <a:pt x="891540" y="319564"/>
                    <a:pt x="891540" y="311944"/>
                  </a:cubicBezTo>
                  <a:cubicBezTo>
                    <a:pt x="891540" y="304324"/>
                    <a:pt x="885825" y="298609"/>
                    <a:pt x="878205" y="298609"/>
                  </a:cubicBezTo>
                  <a:lnTo>
                    <a:pt x="608648" y="298609"/>
                  </a:lnTo>
                  <a:lnTo>
                    <a:pt x="608648" y="26670"/>
                  </a:lnTo>
                  <a:lnTo>
                    <a:pt x="988219" y="26670"/>
                  </a:lnTo>
                  <a:lnTo>
                    <a:pt x="988219" y="188595"/>
                  </a:lnTo>
                  <a:cubicBezTo>
                    <a:pt x="988219" y="195739"/>
                    <a:pt x="993934" y="201930"/>
                    <a:pt x="1001554" y="201930"/>
                  </a:cubicBezTo>
                  <a:cubicBezTo>
                    <a:pt x="1009174" y="201930"/>
                    <a:pt x="1014889" y="195739"/>
                    <a:pt x="1014889" y="188595"/>
                  </a:cubicBezTo>
                  <a:lnTo>
                    <a:pt x="1014889" y="13335"/>
                  </a:lnTo>
                  <a:cubicBezTo>
                    <a:pt x="1014889" y="5715"/>
                    <a:pt x="1009174" y="0"/>
                    <a:pt x="1001554" y="0"/>
                  </a:cubicBezTo>
                  <a:close/>
                  <a:moveTo>
                    <a:pt x="1001554" y="230981"/>
                  </a:moveTo>
                  <a:cubicBezTo>
                    <a:pt x="994410" y="230981"/>
                    <a:pt x="988219" y="236696"/>
                    <a:pt x="988219" y="244316"/>
                  </a:cubicBezTo>
                  <a:lnTo>
                    <a:pt x="988219" y="298609"/>
                  </a:lnTo>
                  <a:lnTo>
                    <a:pt x="933926" y="298609"/>
                  </a:lnTo>
                  <a:cubicBezTo>
                    <a:pt x="926783" y="298609"/>
                    <a:pt x="920591" y="304324"/>
                    <a:pt x="920591" y="311944"/>
                  </a:cubicBezTo>
                  <a:cubicBezTo>
                    <a:pt x="920591" y="319564"/>
                    <a:pt x="926306" y="325279"/>
                    <a:pt x="933926" y="325279"/>
                  </a:cubicBezTo>
                  <a:lnTo>
                    <a:pt x="1001554" y="325279"/>
                  </a:lnTo>
                  <a:cubicBezTo>
                    <a:pt x="1008698" y="325279"/>
                    <a:pt x="1014889" y="319564"/>
                    <a:pt x="1014889" y="311944"/>
                  </a:cubicBezTo>
                  <a:lnTo>
                    <a:pt x="1014889" y="244316"/>
                  </a:lnTo>
                  <a:cubicBezTo>
                    <a:pt x="1014889" y="236696"/>
                    <a:pt x="1009174" y="230981"/>
                    <a:pt x="1001554" y="230981"/>
                  </a:cubicBezTo>
                  <a:close/>
                  <a:moveTo>
                    <a:pt x="792004" y="152400"/>
                  </a:moveTo>
                  <a:lnTo>
                    <a:pt x="651986" y="152400"/>
                  </a:lnTo>
                  <a:cubicBezTo>
                    <a:pt x="647224" y="152400"/>
                    <a:pt x="643414" y="156210"/>
                    <a:pt x="643414" y="160973"/>
                  </a:cubicBezTo>
                  <a:cubicBezTo>
                    <a:pt x="643414" y="165735"/>
                    <a:pt x="647224" y="169545"/>
                    <a:pt x="651986" y="169545"/>
                  </a:cubicBezTo>
                  <a:lnTo>
                    <a:pt x="792004" y="169545"/>
                  </a:lnTo>
                  <a:cubicBezTo>
                    <a:pt x="796766" y="169545"/>
                    <a:pt x="800576" y="165735"/>
                    <a:pt x="800576" y="160973"/>
                  </a:cubicBezTo>
                  <a:cubicBezTo>
                    <a:pt x="800576" y="156210"/>
                    <a:pt x="796766" y="152400"/>
                    <a:pt x="792004" y="152400"/>
                  </a:cubicBezTo>
                  <a:close/>
                  <a:moveTo>
                    <a:pt x="800576" y="201930"/>
                  </a:moveTo>
                  <a:cubicBezTo>
                    <a:pt x="800576" y="197167"/>
                    <a:pt x="796766" y="193357"/>
                    <a:pt x="792004" y="193357"/>
                  </a:cubicBezTo>
                  <a:lnTo>
                    <a:pt x="651986" y="193357"/>
                  </a:lnTo>
                  <a:cubicBezTo>
                    <a:pt x="647224" y="193357"/>
                    <a:pt x="643414" y="197167"/>
                    <a:pt x="643414" y="201930"/>
                  </a:cubicBezTo>
                  <a:cubicBezTo>
                    <a:pt x="643414" y="206692"/>
                    <a:pt x="647224" y="210502"/>
                    <a:pt x="651986" y="210502"/>
                  </a:cubicBezTo>
                  <a:lnTo>
                    <a:pt x="792004" y="210502"/>
                  </a:lnTo>
                  <a:cubicBezTo>
                    <a:pt x="796766" y="210979"/>
                    <a:pt x="800576" y="207169"/>
                    <a:pt x="800576" y="201930"/>
                  </a:cubicBezTo>
                  <a:close/>
                  <a:moveTo>
                    <a:pt x="651986" y="234315"/>
                  </a:moveTo>
                  <a:cubicBezTo>
                    <a:pt x="647224" y="234315"/>
                    <a:pt x="643414" y="238125"/>
                    <a:pt x="643414" y="242888"/>
                  </a:cubicBezTo>
                  <a:cubicBezTo>
                    <a:pt x="643414" y="247650"/>
                    <a:pt x="647224" y="251460"/>
                    <a:pt x="651986" y="251460"/>
                  </a:cubicBezTo>
                  <a:lnTo>
                    <a:pt x="721995" y="251460"/>
                  </a:lnTo>
                  <a:cubicBezTo>
                    <a:pt x="726758" y="251460"/>
                    <a:pt x="730567" y="247650"/>
                    <a:pt x="730567" y="242888"/>
                  </a:cubicBezTo>
                  <a:cubicBezTo>
                    <a:pt x="730567" y="238125"/>
                    <a:pt x="726758" y="234315"/>
                    <a:pt x="721995" y="234315"/>
                  </a:cubicBezTo>
                  <a:lnTo>
                    <a:pt x="651986" y="234315"/>
                  </a:lnTo>
                  <a:close/>
                  <a:moveTo>
                    <a:pt x="937260" y="217170"/>
                  </a:moveTo>
                  <a:lnTo>
                    <a:pt x="912495" y="217170"/>
                  </a:lnTo>
                  <a:lnTo>
                    <a:pt x="912495" y="209074"/>
                  </a:lnTo>
                  <a:lnTo>
                    <a:pt x="916781" y="200978"/>
                  </a:lnTo>
                  <a:lnTo>
                    <a:pt x="937260" y="200978"/>
                  </a:lnTo>
                  <a:lnTo>
                    <a:pt x="937260" y="180499"/>
                  </a:lnTo>
                  <a:lnTo>
                    <a:pt x="927259" y="180499"/>
                  </a:lnTo>
                  <a:lnTo>
                    <a:pt x="947738" y="140494"/>
                  </a:lnTo>
                  <a:lnTo>
                    <a:pt x="916305" y="140494"/>
                  </a:lnTo>
                  <a:lnTo>
                    <a:pt x="898207" y="182404"/>
                  </a:lnTo>
                  <a:lnTo>
                    <a:pt x="880110" y="140494"/>
                  </a:lnTo>
                  <a:lnTo>
                    <a:pt x="848678" y="140494"/>
                  </a:lnTo>
                  <a:lnTo>
                    <a:pt x="869156" y="180499"/>
                  </a:lnTo>
                  <a:lnTo>
                    <a:pt x="859155" y="180499"/>
                  </a:lnTo>
                  <a:lnTo>
                    <a:pt x="859155" y="200978"/>
                  </a:lnTo>
                  <a:lnTo>
                    <a:pt x="879634" y="200978"/>
                  </a:lnTo>
                  <a:lnTo>
                    <a:pt x="883920" y="209074"/>
                  </a:lnTo>
                  <a:lnTo>
                    <a:pt x="883920" y="217170"/>
                  </a:lnTo>
                  <a:lnTo>
                    <a:pt x="859155" y="217170"/>
                  </a:lnTo>
                  <a:lnTo>
                    <a:pt x="859155" y="237649"/>
                  </a:lnTo>
                  <a:lnTo>
                    <a:pt x="883920" y="237649"/>
                  </a:lnTo>
                  <a:lnTo>
                    <a:pt x="883920" y="256223"/>
                  </a:lnTo>
                  <a:lnTo>
                    <a:pt x="912495" y="256223"/>
                  </a:lnTo>
                  <a:lnTo>
                    <a:pt x="912495" y="237649"/>
                  </a:lnTo>
                  <a:lnTo>
                    <a:pt x="937260" y="237649"/>
                  </a:lnTo>
                  <a:lnTo>
                    <a:pt x="937260" y="217170"/>
                  </a:lnTo>
                  <a:close/>
                  <a:moveTo>
                    <a:pt x="871061" y="83344"/>
                  </a:moveTo>
                  <a:cubicBezTo>
                    <a:pt x="871061" y="61913"/>
                    <a:pt x="840105" y="45720"/>
                    <a:pt x="798671" y="45720"/>
                  </a:cubicBezTo>
                  <a:cubicBezTo>
                    <a:pt x="757714" y="45720"/>
                    <a:pt x="726281" y="61913"/>
                    <a:pt x="726281" y="83344"/>
                  </a:cubicBezTo>
                  <a:cubicBezTo>
                    <a:pt x="726281" y="104775"/>
                    <a:pt x="757237" y="120968"/>
                    <a:pt x="798671" y="120968"/>
                  </a:cubicBezTo>
                  <a:cubicBezTo>
                    <a:pt x="840105" y="120968"/>
                    <a:pt x="871061" y="104775"/>
                    <a:pt x="871061" y="83344"/>
                  </a:cubicBezTo>
                  <a:close/>
                  <a:moveTo>
                    <a:pt x="840105" y="95726"/>
                  </a:moveTo>
                  <a:cubicBezTo>
                    <a:pt x="829628" y="100489"/>
                    <a:pt x="814388" y="103346"/>
                    <a:pt x="799148" y="103346"/>
                  </a:cubicBezTo>
                  <a:cubicBezTo>
                    <a:pt x="783907" y="103346"/>
                    <a:pt x="768668" y="100489"/>
                    <a:pt x="758190" y="95726"/>
                  </a:cubicBezTo>
                  <a:cubicBezTo>
                    <a:pt x="750094" y="91916"/>
                    <a:pt x="744855" y="87154"/>
                    <a:pt x="744855" y="83344"/>
                  </a:cubicBezTo>
                  <a:cubicBezTo>
                    <a:pt x="744855" y="79534"/>
                    <a:pt x="750094" y="74771"/>
                    <a:pt x="758190" y="70961"/>
                  </a:cubicBezTo>
                  <a:cubicBezTo>
                    <a:pt x="768668" y="66199"/>
                    <a:pt x="783907" y="63341"/>
                    <a:pt x="799148" y="63341"/>
                  </a:cubicBezTo>
                  <a:cubicBezTo>
                    <a:pt x="814388" y="63341"/>
                    <a:pt x="829628" y="66199"/>
                    <a:pt x="840105" y="70961"/>
                  </a:cubicBezTo>
                  <a:cubicBezTo>
                    <a:pt x="848201" y="74771"/>
                    <a:pt x="853440" y="79534"/>
                    <a:pt x="853440" y="83344"/>
                  </a:cubicBezTo>
                  <a:cubicBezTo>
                    <a:pt x="853440" y="87154"/>
                    <a:pt x="848201" y="91916"/>
                    <a:pt x="840105" y="95726"/>
                  </a:cubicBezTo>
                  <a:close/>
                  <a:moveTo>
                    <a:pt x="947261" y="968216"/>
                  </a:moveTo>
                  <a:lnTo>
                    <a:pt x="254318" y="968216"/>
                  </a:lnTo>
                  <a:cubicBezTo>
                    <a:pt x="245269" y="968216"/>
                    <a:pt x="237649" y="960596"/>
                    <a:pt x="237649" y="951548"/>
                  </a:cubicBezTo>
                  <a:cubicBezTo>
                    <a:pt x="237649" y="942499"/>
                    <a:pt x="245269" y="934879"/>
                    <a:pt x="254318" y="934879"/>
                  </a:cubicBezTo>
                  <a:lnTo>
                    <a:pt x="946785" y="934879"/>
                  </a:lnTo>
                  <a:cubicBezTo>
                    <a:pt x="965835" y="934879"/>
                    <a:pt x="982504" y="923925"/>
                    <a:pt x="991076" y="908209"/>
                  </a:cubicBezTo>
                  <a:cubicBezTo>
                    <a:pt x="994886" y="901065"/>
                    <a:pt x="1029176" y="901065"/>
                    <a:pt x="1026795" y="908209"/>
                  </a:cubicBezTo>
                  <a:cubicBezTo>
                    <a:pt x="1017270" y="942975"/>
                    <a:pt x="984885" y="968216"/>
                    <a:pt x="947261" y="968216"/>
                  </a:cubicBezTo>
                  <a:close/>
                  <a:moveTo>
                    <a:pt x="1013936" y="516731"/>
                  </a:moveTo>
                  <a:cubicBezTo>
                    <a:pt x="1004888" y="516731"/>
                    <a:pt x="997268" y="509111"/>
                    <a:pt x="997268" y="500063"/>
                  </a:cubicBezTo>
                  <a:lnTo>
                    <a:pt x="997268" y="391001"/>
                  </a:lnTo>
                  <a:cubicBezTo>
                    <a:pt x="997268" y="381953"/>
                    <a:pt x="1004888" y="374332"/>
                    <a:pt x="1013936" y="374332"/>
                  </a:cubicBezTo>
                  <a:cubicBezTo>
                    <a:pt x="1022985" y="374332"/>
                    <a:pt x="1030605" y="381953"/>
                    <a:pt x="1030605" y="391001"/>
                  </a:cubicBezTo>
                  <a:lnTo>
                    <a:pt x="1030605" y="500063"/>
                  </a:lnTo>
                  <a:cubicBezTo>
                    <a:pt x="1030605" y="509111"/>
                    <a:pt x="1022985" y="516731"/>
                    <a:pt x="1013936" y="516731"/>
                  </a:cubicBezTo>
                  <a:close/>
                  <a:moveTo>
                    <a:pt x="476726" y="283369"/>
                  </a:moveTo>
                  <a:lnTo>
                    <a:pt x="350520" y="283369"/>
                  </a:lnTo>
                  <a:cubicBezTo>
                    <a:pt x="341471" y="283369"/>
                    <a:pt x="333851" y="275749"/>
                    <a:pt x="333851" y="266700"/>
                  </a:cubicBezTo>
                  <a:cubicBezTo>
                    <a:pt x="333851" y="257651"/>
                    <a:pt x="341471" y="250031"/>
                    <a:pt x="350520" y="250031"/>
                  </a:cubicBezTo>
                  <a:lnTo>
                    <a:pt x="476726" y="250031"/>
                  </a:lnTo>
                  <a:cubicBezTo>
                    <a:pt x="485775" y="250031"/>
                    <a:pt x="493395" y="257651"/>
                    <a:pt x="493395" y="266700"/>
                  </a:cubicBezTo>
                  <a:cubicBezTo>
                    <a:pt x="493395" y="275749"/>
                    <a:pt x="485775" y="283369"/>
                    <a:pt x="476726" y="283369"/>
                  </a:cubicBezTo>
                  <a:close/>
                  <a:moveTo>
                    <a:pt x="16669" y="407670"/>
                  </a:moveTo>
                  <a:cubicBezTo>
                    <a:pt x="7620" y="407670"/>
                    <a:pt x="0" y="400050"/>
                    <a:pt x="0" y="391001"/>
                  </a:cubicBezTo>
                  <a:lnTo>
                    <a:pt x="0" y="347662"/>
                  </a:lnTo>
                  <a:cubicBezTo>
                    <a:pt x="0" y="338614"/>
                    <a:pt x="7620" y="330994"/>
                    <a:pt x="16669" y="330994"/>
                  </a:cubicBezTo>
                  <a:cubicBezTo>
                    <a:pt x="25718" y="330994"/>
                    <a:pt x="33338" y="338614"/>
                    <a:pt x="33338" y="347662"/>
                  </a:cubicBezTo>
                  <a:lnTo>
                    <a:pt x="33338" y="391001"/>
                  </a:lnTo>
                  <a:cubicBezTo>
                    <a:pt x="33338" y="400526"/>
                    <a:pt x="25718" y="407670"/>
                    <a:pt x="16669" y="407670"/>
                  </a:cubicBezTo>
                  <a:close/>
                  <a:moveTo>
                    <a:pt x="151924" y="968216"/>
                  </a:moveTo>
                  <a:lnTo>
                    <a:pt x="83344" y="968216"/>
                  </a:lnTo>
                  <a:cubicBezTo>
                    <a:pt x="37624" y="968216"/>
                    <a:pt x="0" y="930593"/>
                    <a:pt x="0" y="884873"/>
                  </a:cubicBezTo>
                  <a:lnTo>
                    <a:pt x="0" y="811530"/>
                  </a:lnTo>
                  <a:cubicBezTo>
                    <a:pt x="0" y="802481"/>
                    <a:pt x="7620" y="809149"/>
                    <a:pt x="16669" y="809149"/>
                  </a:cubicBezTo>
                  <a:cubicBezTo>
                    <a:pt x="25718" y="809149"/>
                    <a:pt x="33338" y="802481"/>
                    <a:pt x="33338" y="811530"/>
                  </a:cubicBezTo>
                  <a:lnTo>
                    <a:pt x="33338" y="884873"/>
                  </a:lnTo>
                  <a:cubicBezTo>
                    <a:pt x="33338" y="912495"/>
                    <a:pt x="55721" y="934879"/>
                    <a:pt x="83344" y="934879"/>
                  </a:cubicBezTo>
                  <a:lnTo>
                    <a:pt x="151924" y="934879"/>
                  </a:lnTo>
                  <a:cubicBezTo>
                    <a:pt x="160973" y="934879"/>
                    <a:pt x="168592" y="942499"/>
                    <a:pt x="168592" y="951548"/>
                  </a:cubicBezTo>
                  <a:cubicBezTo>
                    <a:pt x="168592" y="960596"/>
                    <a:pt x="161449" y="968216"/>
                    <a:pt x="151924" y="968216"/>
                  </a:cubicBezTo>
                  <a:close/>
                </a:path>
              </a:pathLst>
            </a:custGeom>
            <a:solidFill>
              <a:schemeClr val="accent1"/>
            </a:solidFill>
            <a:ln w="1860" cap="flat">
              <a:noFill/>
              <a:prstDash val="solid"/>
              <a:miter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2" name="任意多边形: 形状 124">
              <a:extLst>
                <a:ext uri="{FF2B5EF4-FFF2-40B4-BE49-F238E27FC236}">
                  <a16:creationId xmlns:a16="http://schemas.microsoft.com/office/drawing/2014/main" id="{CB3E3106-38BB-E71E-61B8-89E17F6FE4B8}"/>
                </a:ext>
              </a:extLst>
            </p:cNvPr>
            <p:cNvSpPr/>
            <p:nvPr/>
          </p:nvSpPr>
          <p:spPr>
            <a:xfrm>
              <a:off x="45243" y="348138"/>
              <a:ext cx="1816893" cy="1232058"/>
            </a:xfrm>
            <a:custGeom>
              <a:avLst/>
              <a:gdLst>
                <a:gd name="csX0" fmla="*/ 748189 w 1816893"/>
                <a:gd name="csY0" fmla="*/ 426244 h 1232058"/>
                <a:gd name="csX1" fmla="*/ 366713 w 1816893"/>
                <a:gd name="csY1" fmla="*/ 426244 h 1232058"/>
                <a:gd name="csX2" fmla="*/ 314325 w 1816893"/>
                <a:gd name="csY2" fmla="*/ 373856 h 1232058"/>
                <a:gd name="csX3" fmla="*/ 314325 w 1816893"/>
                <a:gd name="csY3" fmla="*/ 75724 h 1232058"/>
                <a:gd name="csX4" fmla="*/ 366713 w 1816893"/>
                <a:gd name="csY4" fmla="*/ 23336 h 1232058"/>
                <a:gd name="csX5" fmla="*/ 748189 w 1816893"/>
                <a:gd name="csY5" fmla="*/ 23336 h 1232058"/>
                <a:gd name="csX6" fmla="*/ 800576 w 1816893"/>
                <a:gd name="csY6" fmla="*/ 71437 h 1232058"/>
                <a:gd name="csX7" fmla="*/ 800576 w 1816893"/>
                <a:gd name="csY7" fmla="*/ 105251 h 1232058"/>
                <a:gd name="csX8" fmla="*/ 786289 w 1816893"/>
                <a:gd name="csY8" fmla="*/ 119539 h 1232058"/>
                <a:gd name="csX9" fmla="*/ 772001 w 1816893"/>
                <a:gd name="csY9" fmla="*/ 105251 h 1232058"/>
                <a:gd name="csX10" fmla="*/ 772001 w 1816893"/>
                <a:gd name="csY10" fmla="*/ 71437 h 1232058"/>
                <a:gd name="csX11" fmla="*/ 748189 w 1816893"/>
                <a:gd name="csY11" fmla="*/ 51911 h 1232058"/>
                <a:gd name="csX12" fmla="*/ 366713 w 1816893"/>
                <a:gd name="csY12" fmla="*/ 51911 h 1232058"/>
                <a:gd name="csX13" fmla="*/ 342900 w 1816893"/>
                <a:gd name="csY13" fmla="*/ 75724 h 1232058"/>
                <a:gd name="csX14" fmla="*/ 342900 w 1816893"/>
                <a:gd name="csY14" fmla="*/ 373856 h 1232058"/>
                <a:gd name="csX15" fmla="*/ 366713 w 1816893"/>
                <a:gd name="csY15" fmla="*/ 397669 h 1232058"/>
                <a:gd name="csX16" fmla="*/ 748189 w 1816893"/>
                <a:gd name="csY16" fmla="*/ 397669 h 1232058"/>
                <a:gd name="csX17" fmla="*/ 772001 w 1816893"/>
                <a:gd name="csY17" fmla="*/ 373856 h 1232058"/>
                <a:gd name="csX18" fmla="*/ 772001 w 1816893"/>
                <a:gd name="csY18" fmla="*/ 202882 h 1232058"/>
                <a:gd name="csX19" fmla="*/ 786289 w 1816893"/>
                <a:gd name="csY19" fmla="*/ 188595 h 1232058"/>
                <a:gd name="csX20" fmla="*/ 800576 w 1816893"/>
                <a:gd name="csY20" fmla="*/ 202882 h 1232058"/>
                <a:gd name="csX21" fmla="*/ 800576 w 1816893"/>
                <a:gd name="csY21" fmla="*/ 373856 h 1232058"/>
                <a:gd name="csX22" fmla="*/ 748189 w 1816893"/>
                <a:gd name="csY22" fmla="*/ 426244 h 1232058"/>
                <a:gd name="csX23" fmla="*/ 545306 w 1816893"/>
                <a:gd name="csY23" fmla="*/ 894874 h 1232058"/>
                <a:gd name="csX24" fmla="*/ 52388 w 1816893"/>
                <a:gd name="csY24" fmla="*/ 894874 h 1232058"/>
                <a:gd name="csX25" fmla="*/ 0 w 1816893"/>
                <a:gd name="csY25" fmla="*/ 842486 h 1232058"/>
                <a:gd name="csX26" fmla="*/ 0 w 1816893"/>
                <a:gd name="csY26" fmla="*/ 513874 h 1232058"/>
                <a:gd name="csX27" fmla="*/ 52388 w 1816893"/>
                <a:gd name="csY27" fmla="*/ 461486 h 1232058"/>
                <a:gd name="csX28" fmla="*/ 545306 w 1816893"/>
                <a:gd name="csY28" fmla="*/ 461486 h 1232058"/>
                <a:gd name="csX29" fmla="*/ 597694 w 1816893"/>
                <a:gd name="csY29" fmla="*/ 511969 h 1232058"/>
                <a:gd name="csX30" fmla="*/ 597694 w 1816893"/>
                <a:gd name="csY30" fmla="*/ 548164 h 1232058"/>
                <a:gd name="csX31" fmla="*/ 583406 w 1816893"/>
                <a:gd name="csY31" fmla="*/ 562451 h 1232058"/>
                <a:gd name="csX32" fmla="*/ 569119 w 1816893"/>
                <a:gd name="csY32" fmla="*/ 548164 h 1232058"/>
                <a:gd name="csX33" fmla="*/ 569119 w 1816893"/>
                <a:gd name="csY33" fmla="*/ 511969 h 1232058"/>
                <a:gd name="csX34" fmla="*/ 545306 w 1816893"/>
                <a:gd name="csY34" fmla="*/ 490061 h 1232058"/>
                <a:gd name="csX35" fmla="*/ 52388 w 1816893"/>
                <a:gd name="csY35" fmla="*/ 490061 h 1232058"/>
                <a:gd name="csX36" fmla="*/ 28575 w 1816893"/>
                <a:gd name="csY36" fmla="*/ 513874 h 1232058"/>
                <a:gd name="csX37" fmla="*/ 28575 w 1816893"/>
                <a:gd name="csY37" fmla="*/ 842486 h 1232058"/>
                <a:gd name="csX38" fmla="*/ 52388 w 1816893"/>
                <a:gd name="csY38" fmla="*/ 866299 h 1232058"/>
                <a:gd name="csX39" fmla="*/ 545306 w 1816893"/>
                <a:gd name="csY39" fmla="*/ 866299 h 1232058"/>
                <a:gd name="csX40" fmla="*/ 569119 w 1816893"/>
                <a:gd name="csY40" fmla="*/ 842486 h 1232058"/>
                <a:gd name="csX41" fmla="*/ 569119 w 1816893"/>
                <a:gd name="csY41" fmla="*/ 654368 h 1232058"/>
                <a:gd name="csX42" fmla="*/ 583406 w 1816893"/>
                <a:gd name="csY42" fmla="*/ 640080 h 1232058"/>
                <a:gd name="csX43" fmla="*/ 597694 w 1816893"/>
                <a:gd name="csY43" fmla="*/ 654368 h 1232058"/>
                <a:gd name="csX44" fmla="*/ 597694 w 1816893"/>
                <a:gd name="csY44" fmla="*/ 842486 h 1232058"/>
                <a:gd name="csX45" fmla="*/ 545306 w 1816893"/>
                <a:gd name="csY45" fmla="*/ 894874 h 1232058"/>
                <a:gd name="csX46" fmla="*/ 1082040 w 1816893"/>
                <a:gd name="csY46" fmla="*/ 1106329 h 1232058"/>
                <a:gd name="csX47" fmla="*/ 829628 w 1816893"/>
                <a:gd name="csY47" fmla="*/ 1106329 h 1232058"/>
                <a:gd name="csX48" fmla="*/ 810578 w 1816893"/>
                <a:gd name="csY48" fmla="*/ 1097280 h 1232058"/>
                <a:gd name="csX49" fmla="*/ 806768 w 1816893"/>
                <a:gd name="csY49" fmla="*/ 1076325 h 1232058"/>
                <a:gd name="csX50" fmla="*/ 820579 w 1816893"/>
                <a:gd name="csY50" fmla="*/ 1025843 h 1232058"/>
                <a:gd name="csX51" fmla="*/ 848678 w 1816893"/>
                <a:gd name="csY51" fmla="*/ 1004411 h 1232058"/>
                <a:gd name="csX52" fmla="*/ 1062990 w 1816893"/>
                <a:gd name="csY52" fmla="*/ 1004411 h 1232058"/>
                <a:gd name="csX53" fmla="*/ 1091089 w 1816893"/>
                <a:gd name="csY53" fmla="*/ 1025843 h 1232058"/>
                <a:gd name="csX54" fmla="*/ 1104900 w 1816893"/>
                <a:gd name="csY54" fmla="*/ 1076325 h 1232058"/>
                <a:gd name="csX55" fmla="*/ 1101090 w 1816893"/>
                <a:gd name="csY55" fmla="*/ 1097280 h 1232058"/>
                <a:gd name="csX56" fmla="*/ 1082040 w 1816893"/>
                <a:gd name="csY56" fmla="*/ 1106329 h 1232058"/>
                <a:gd name="csX57" fmla="*/ 842010 w 1816893"/>
                <a:gd name="csY57" fmla="*/ 1072991 h 1232058"/>
                <a:gd name="csX58" fmla="*/ 1069658 w 1816893"/>
                <a:gd name="csY58" fmla="*/ 1072991 h 1232058"/>
                <a:gd name="csX59" fmla="*/ 1059656 w 1816893"/>
                <a:gd name="csY59" fmla="*/ 1037272 h 1232058"/>
                <a:gd name="csX60" fmla="*/ 851535 w 1816893"/>
                <a:gd name="csY60" fmla="*/ 1037272 h 1232058"/>
                <a:gd name="csX61" fmla="*/ 842010 w 1816893"/>
                <a:gd name="csY61" fmla="*/ 1072991 h 1232058"/>
                <a:gd name="csX62" fmla="*/ 1389221 w 1816893"/>
                <a:gd name="csY62" fmla="*/ 1232059 h 1232058"/>
                <a:gd name="csX63" fmla="*/ 522446 w 1816893"/>
                <a:gd name="csY63" fmla="*/ 1232059 h 1232058"/>
                <a:gd name="csX64" fmla="*/ 502920 w 1816893"/>
                <a:gd name="csY64" fmla="*/ 1221581 h 1232058"/>
                <a:gd name="csX65" fmla="*/ 502920 w 1816893"/>
                <a:gd name="csY65" fmla="*/ 1199198 h 1232058"/>
                <a:gd name="csX66" fmla="*/ 528638 w 1816893"/>
                <a:gd name="csY66" fmla="*/ 1152525 h 1232058"/>
                <a:gd name="csX67" fmla="*/ 557213 w 1816893"/>
                <a:gd name="csY67" fmla="*/ 1135380 h 1232058"/>
                <a:gd name="csX68" fmla="*/ 1354455 w 1816893"/>
                <a:gd name="csY68" fmla="*/ 1135380 h 1232058"/>
                <a:gd name="csX69" fmla="*/ 1383030 w 1816893"/>
                <a:gd name="csY69" fmla="*/ 1152525 h 1232058"/>
                <a:gd name="csX70" fmla="*/ 1408748 w 1816893"/>
                <a:gd name="csY70" fmla="*/ 1199198 h 1232058"/>
                <a:gd name="csX71" fmla="*/ 1408748 w 1816893"/>
                <a:gd name="csY71" fmla="*/ 1221581 h 1232058"/>
                <a:gd name="csX72" fmla="*/ 1389221 w 1816893"/>
                <a:gd name="csY72" fmla="*/ 1232059 h 1232058"/>
                <a:gd name="csX73" fmla="*/ 541020 w 1816893"/>
                <a:gd name="csY73" fmla="*/ 1198721 h 1232058"/>
                <a:gd name="csX74" fmla="*/ 1370648 w 1816893"/>
                <a:gd name="csY74" fmla="*/ 1198721 h 1232058"/>
                <a:gd name="csX75" fmla="*/ 1354455 w 1816893"/>
                <a:gd name="csY75" fmla="*/ 1169194 h 1232058"/>
                <a:gd name="csX76" fmla="*/ 1353979 w 1816893"/>
                <a:gd name="csY76" fmla="*/ 1168718 h 1232058"/>
                <a:gd name="csX77" fmla="*/ 557689 w 1816893"/>
                <a:gd name="csY77" fmla="*/ 1168718 h 1232058"/>
                <a:gd name="csX78" fmla="*/ 557213 w 1816893"/>
                <a:gd name="csY78" fmla="*/ 1169194 h 1232058"/>
                <a:gd name="csX79" fmla="*/ 541020 w 1816893"/>
                <a:gd name="csY79" fmla="*/ 1198721 h 1232058"/>
                <a:gd name="csX80" fmla="*/ 1509236 w 1816893"/>
                <a:gd name="csY80" fmla="*/ 469583 h 1232058"/>
                <a:gd name="csX81" fmla="*/ 1413034 w 1816893"/>
                <a:gd name="csY81" fmla="*/ 469583 h 1232058"/>
                <a:gd name="csX82" fmla="*/ 1398746 w 1816893"/>
                <a:gd name="csY82" fmla="*/ 455295 h 1232058"/>
                <a:gd name="csX83" fmla="*/ 1413034 w 1816893"/>
                <a:gd name="csY83" fmla="*/ 441007 h 1232058"/>
                <a:gd name="csX84" fmla="*/ 1509236 w 1816893"/>
                <a:gd name="csY84" fmla="*/ 441007 h 1232058"/>
                <a:gd name="csX85" fmla="*/ 1533049 w 1816893"/>
                <a:gd name="csY85" fmla="*/ 417195 h 1232058"/>
                <a:gd name="csX86" fmla="*/ 1533049 w 1816893"/>
                <a:gd name="csY86" fmla="*/ 52388 h 1232058"/>
                <a:gd name="csX87" fmla="*/ 1509236 w 1816893"/>
                <a:gd name="csY87" fmla="*/ 28575 h 1232058"/>
                <a:gd name="csX88" fmla="*/ 960120 w 1816893"/>
                <a:gd name="csY88" fmla="*/ 28575 h 1232058"/>
                <a:gd name="csX89" fmla="*/ 936308 w 1816893"/>
                <a:gd name="csY89" fmla="*/ 52388 h 1232058"/>
                <a:gd name="csX90" fmla="*/ 936308 w 1816893"/>
                <a:gd name="csY90" fmla="*/ 417671 h 1232058"/>
                <a:gd name="csX91" fmla="*/ 960120 w 1816893"/>
                <a:gd name="csY91" fmla="*/ 441484 h 1232058"/>
                <a:gd name="csX92" fmla="*/ 1296353 w 1816893"/>
                <a:gd name="csY92" fmla="*/ 441484 h 1232058"/>
                <a:gd name="csX93" fmla="*/ 1310640 w 1816893"/>
                <a:gd name="csY93" fmla="*/ 455771 h 1232058"/>
                <a:gd name="csX94" fmla="*/ 1296353 w 1816893"/>
                <a:gd name="csY94" fmla="*/ 470059 h 1232058"/>
                <a:gd name="csX95" fmla="*/ 960120 w 1816893"/>
                <a:gd name="csY95" fmla="*/ 470059 h 1232058"/>
                <a:gd name="csX96" fmla="*/ 907732 w 1816893"/>
                <a:gd name="csY96" fmla="*/ 417671 h 1232058"/>
                <a:gd name="csX97" fmla="*/ 907732 w 1816893"/>
                <a:gd name="csY97" fmla="*/ 52388 h 1232058"/>
                <a:gd name="csX98" fmla="*/ 960120 w 1816893"/>
                <a:gd name="csY98" fmla="*/ 0 h 1232058"/>
                <a:gd name="csX99" fmla="*/ 1509236 w 1816893"/>
                <a:gd name="csY99" fmla="*/ 0 h 1232058"/>
                <a:gd name="csX100" fmla="*/ 1561624 w 1816893"/>
                <a:gd name="csY100" fmla="*/ 52388 h 1232058"/>
                <a:gd name="csX101" fmla="*/ 1561624 w 1816893"/>
                <a:gd name="csY101" fmla="*/ 417671 h 1232058"/>
                <a:gd name="csX102" fmla="*/ 1509236 w 1816893"/>
                <a:gd name="csY102" fmla="*/ 469583 h 1232058"/>
                <a:gd name="csX103" fmla="*/ 1764506 w 1816893"/>
                <a:gd name="csY103" fmla="*/ 996315 h 1232058"/>
                <a:gd name="csX104" fmla="*/ 1713071 w 1816893"/>
                <a:gd name="csY104" fmla="*/ 996315 h 1232058"/>
                <a:gd name="csX105" fmla="*/ 1698784 w 1816893"/>
                <a:gd name="csY105" fmla="*/ 982028 h 1232058"/>
                <a:gd name="csX106" fmla="*/ 1713071 w 1816893"/>
                <a:gd name="csY106" fmla="*/ 967740 h 1232058"/>
                <a:gd name="csX107" fmla="*/ 1764506 w 1816893"/>
                <a:gd name="csY107" fmla="*/ 967740 h 1232058"/>
                <a:gd name="csX108" fmla="*/ 1788319 w 1816893"/>
                <a:gd name="csY108" fmla="*/ 943928 h 1232058"/>
                <a:gd name="csX109" fmla="*/ 1788319 w 1816893"/>
                <a:gd name="csY109" fmla="*/ 611981 h 1232058"/>
                <a:gd name="csX110" fmla="*/ 1764506 w 1816893"/>
                <a:gd name="csY110" fmla="*/ 588169 h 1232058"/>
                <a:gd name="csX111" fmla="*/ 1296353 w 1816893"/>
                <a:gd name="csY111" fmla="*/ 588169 h 1232058"/>
                <a:gd name="csX112" fmla="*/ 1272540 w 1816893"/>
                <a:gd name="csY112" fmla="*/ 611981 h 1232058"/>
                <a:gd name="csX113" fmla="*/ 1272540 w 1816893"/>
                <a:gd name="csY113" fmla="*/ 943928 h 1232058"/>
                <a:gd name="csX114" fmla="*/ 1296353 w 1816893"/>
                <a:gd name="csY114" fmla="*/ 967740 h 1232058"/>
                <a:gd name="csX115" fmla="*/ 1617821 w 1816893"/>
                <a:gd name="csY115" fmla="*/ 967740 h 1232058"/>
                <a:gd name="csX116" fmla="*/ 1632109 w 1816893"/>
                <a:gd name="csY116" fmla="*/ 982028 h 1232058"/>
                <a:gd name="csX117" fmla="*/ 1617821 w 1816893"/>
                <a:gd name="csY117" fmla="*/ 996315 h 1232058"/>
                <a:gd name="csX118" fmla="*/ 1296353 w 1816893"/>
                <a:gd name="csY118" fmla="*/ 996315 h 1232058"/>
                <a:gd name="csX119" fmla="*/ 1243965 w 1816893"/>
                <a:gd name="csY119" fmla="*/ 943928 h 1232058"/>
                <a:gd name="csX120" fmla="*/ 1243965 w 1816893"/>
                <a:gd name="csY120" fmla="*/ 611981 h 1232058"/>
                <a:gd name="csX121" fmla="*/ 1296353 w 1816893"/>
                <a:gd name="csY121" fmla="*/ 559594 h 1232058"/>
                <a:gd name="csX122" fmla="*/ 1764506 w 1816893"/>
                <a:gd name="csY122" fmla="*/ 559594 h 1232058"/>
                <a:gd name="csX123" fmla="*/ 1816894 w 1816893"/>
                <a:gd name="csY123" fmla="*/ 611981 h 1232058"/>
                <a:gd name="csX124" fmla="*/ 1816894 w 1816893"/>
                <a:gd name="csY124" fmla="*/ 943928 h 1232058"/>
                <a:gd name="csX125" fmla="*/ 1764506 w 1816893"/>
                <a:gd name="csY125" fmla="*/ 996315 h 123205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  <a:cxn ang="0">
                  <a:pos x="csX52" y="csY52"/>
                </a:cxn>
                <a:cxn ang="0">
                  <a:pos x="csX53" y="csY53"/>
                </a:cxn>
                <a:cxn ang="0">
                  <a:pos x="csX54" y="csY54"/>
                </a:cxn>
                <a:cxn ang="0">
                  <a:pos x="csX55" y="csY55"/>
                </a:cxn>
                <a:cxn ang="0">
                  <a:pos x="csX56" y="csY56"/>
                </a:cxn>
                <a:cxn ang="0">
                  <a:pos x="csX57" y="csY57"/>
                </a:cxn>
                <a:cxn ang="0">
                  <a:pos x="csX58" y="csY58"/>
                </a:cxn>
                <a:cxn ang="0">
                  <a:pos x="csX59" y="csY59"/>
                </a:cxn>
                <a:cxn ang="0">
                  <a:pos x="csX60" y="csY60"/>
                </a:cxn>
                <a:cxn ang="0">
                  <a:pos x="csX61" y="csY61"/>
                </a:cxn>
                <a:cxn ang="0">
                  <a:pos x="csX62" y="csY62"/>
                </a:cxn>
                <a:cxn ang="0">
                  <a:pos x="csX63" y="csY63"/>
                </a:cxn>
                <a:cxn ang="0">
                  <a:pos x="csX64" y="csY64"/>
                </a:cxn>
                <a:cxn ang="0">
                  <a:pos x="csX65" y="csY65"/>
                </a:cxn>
                <a:cxn ang="0">
                  <a:pos x="csX66" y="csY66"/>
                </a:cxn>
                <a:cxn ang="0">
                  <a:pos x="csX67" y="csY67"/>
                </a:cxn>
                <a:cxn ang="0">
                  <a:pos x="csX68" y="csY68"/>
                </a:cxn>
                <a:cxn ang="0">
                  <a:pos x="csX69" y="csY69"/>
                </a:cxn>
                <a:cxn ang="0">
                  <a:pos x="csX70" y="csY70"/>
                </a:cxn>
                <a:cxn ang="0">
                  <a:pos x="csX71" y="csY71"/>
                </a:cxn>
                <a:cxn ang="0">
                  <a:pos x="csX72" y="csY72"/>
                </a:cxn>
                <a:cxn ang="0">
                  <a:pos x="csX73" y="csY73"/>
                </a:cxn>
                <a:cxn ang="0">
                  <a:pos x="csX74" y="csY74"/>
                </a:cxn>
                <a:cxn ang="0">
                  <a:pos x="csX75" y="csY75"/>
                </a:cxn>
                <a:cxn ang="0">
                  <a:pos x="csX76" y="csY76"/>
                </a:cxn>
                <a:cxn ang="0">
                  <a:pos x="csX77" y="csY77"/>
                </a:cxn>
                <a:cxn ang="0">
                  <a:pos x="csX78" y="csY78"/>
                </a:cxn>
                <a:cxn ang="0">
                  <a:pos x="csX79" y="csY79"/>
                </a:cxn>
                <a:cxn ang="0">
                  <a:pos x="csX80" y="csY80"/>
                </a:cxn>
                <a:cxn ang="0">
                  <a:pos x="csX81" y="csY81"/>
                </a:cxn>
                <a:cxn ang="0">
                  <a:pos x="csX82" y="csY82"/>
                </a:cxn>
                <a:cxn ang="0">
                  <a:pos x="csX83" y="csY83"/>
                </a:cxn>
                <a:cxn ang="0">
                  <a:pos x="csX84" y="csY84"/>
                </a:cxn>
                <a:cxn ang="0">
                  <a:pos x="csX85" y="csY85"/>
                </a:cxn>
                <a:cxn ang="0">
                  <a:pos x="csX86" y="csY86"/>
                </a:cxn>
                <a:cxn ang="0">
                  <a:pos x="csX87" y="csY87"/>
                </a:cxn>
                <a:cxn ang="0">
                  <a:pos x="csX88" y="csY88"/>
                </a:cxn>
                <a:cxn ang="0">
                  <a:pos x="csX89" y="csY89"/>
                </a:cxn>
                <a:cxn ang="0">
                  <a:pos x="csX90" y="csY90"/>
                </a:cxn>
                <a:cxn ang="0">
                  <a:pos x="csX91" y="csY91"/>
                </a:cxn>
                <a:cxn ang="0">
                  <a:pos x="csX92" y="csY92"/>
                </a:cxn>
                <a:cxn ang="0">
                  <a:pos x="csX93" y="csY93"/>
                </a:cxn>
                <a:cxn ang="0">
                  <a:pos x="csX94" y="csY94"/>
                </a:cxn>
                <a:cxn ang="0">
                  <a:pos x="csX95" y="csY95"/>
                </a:cxn>
                <a:cxn ang="0">
                  <a:pos x="csX96" y="csY96"/>
                </a:cxn>
                <a:cxn ang="0">
                  <a:pos x="csX97" y="csY97"/>
                </a:cxn>
                <a:cxn ang="0">
                  <a:pos x="csX98" y="csY98"/>
                </a:cxn>
                <a:cxn ang="0">
                  <a:pos x="csX99" y="csY99"/>
                </a:cxn>
                <a:cxn ang="0">
                  <a:pos x="csX100" y="csY100"/>
                </a:cxn>
                <a:cxn ang="0">
                  <a:pos x="csX101" y="csY101"/>
                </a:cxn>
                <a:cxn ang="0">
                  <a:pos x="csX102" y="csY102"/>
                </a:cxn>
                <a:cxn ang="0">
                  <a:pos x="csX103" y="csY103"/>
                </a:cxn>
                <a:cxn ang="0">
                  <a:pos x="csX104" y="csY104"/>
                </a:cxn>
                <a:cxn ang="0">
                  <a:pos x="csX105" y="csY105"/>
                </a:cxn>
                <a:cxn ang="0">
                  <a:pos x="csX106" y="csY106"/>
                </a:cxn>
                <a:cxn ang="0">
                  <a:pos x="csX107" y="csY107"/>
                </a:cxn>
                <a:cxn ang="0">
                  <a:pos x="csX108" y="csY108"/>
                </a:cxn>
                <a:cxn ang="0">
                  <a:pos x="csX109" y="csY109"/>
                </a:cxn>
                <a:cxn ang="0">
                  <a:pos x="csX110" y="csY110"/>
                </a:cxn>
                <a:cxn ang="0">
                  <a:pos x="csX111" y="csY111"/>
                </a:cxn>
                <a:cxn ang="0">
                  <a:pos x="csX112" y="csY112"/>
                </a:cxn>
                <a:cxn ang="0">
                  <a:pos x="csX113" y="csY113"/>
                </a:cxn>
                <a:cxn ang="0">
                  <a:pos x="csX114" y="csY114"/>
                </a:cxn>
                <a:cxn ang="0">
                  <a:pos x="csX115" y="csY115"/>
                </a:cxn>
                <a:cxn ang="0">
                  <a:pos x="csX116" y="csY116"/>
                </a:cxn>
                <a:cxn ang="0">
                  <a:pos x="csX117" y="csY117"/>
                </a:cxn>
                <a:cxn ang="0">
                  <a:pos x="csX118" y="csY118"/>
                </a:cxn>
                <a:cxn ang="0">
                  <a:pos x="csX119" y="csY119"/>
                </a:cxn>
                <a:cxn ang="0">
                  <a:pos x="csX120" y="csY120"/>
                </a:cxn>
                <a:cxn ang="0">
                  <a:pos x="csX121" y="csY121"/>
                </a:cxn>
                <a:cxn ang="0">
                  <a:pos x="csX122" y="csY122"/>
                </a:cxn>
                <a:cxn ang="0">
                  <a:pos x="csX123" y="csY123"/>
                </a:cxn>
                <a:cxn ang="0">
                  <a:pos x="csX124" y="csY124"/>
                </a:cxn>
                <a:cxn ang="0">
                  <a:pos x="csX125" y="csY125"/>
                </a:cxn>
              </a:cxnLst>
              <a:rect l="l" t="t" r="r" b="b"/>
              <a:pathLst>
                <a:path w="1816893" h="1232058">
                  <a:moveTo>
                    <a:pt x="748189" y="426244"/>
                  </a:moveTo>
                  <a:lnTo>
                    <a:pt x="366713" y="426244"/>
                  </a:lnTo>
                  <a:cubicBezTo>
                    <a:pt x="337661" y="426244"/>
                    <a:pt x="314325" y="402908"/>
                    <a:pt x="314325" y="373856"/>
                  </a:cubicBezTo>
                  <a:lnTo>
                    <a:pt x="314325" y="75724"/>
                  </a:lnTo>
                  <a:cubicBezTo>
                    <a:pt x="314325" y="46672"/>
                    <a:pt x="337661" y="23336"/>
                    <a:pt x="366713" y="23336"/>
                  </a:cubicBezTo>
                  <a:lnTo>
                    <a:pt x="748189" y="23336"/>
                  </a:lnTo>
                  <a:cubicBezTo>
                    <a:pt x="777240" y="23336"/>
                    <a:pt x="800576" y="44767"/>
                    <a:pt x="800576" y="71437"/>
                  </a:cubicBezTo>
                  <a:lnTo>
                    <a:pt x="800576" y="105251"/>
                  </a:lnTo>
                  <a:cubicBezTo>
                    <a:pt x="800576" y="113347"/>
                    <a:pt x="794385" y="119539"/>
                    <a:pt x="786289" y="119539"/>
                  </a:cubicBezTo>
                  <a:cubicBezTo>
                    <a:pt x="778193" y="119539"/>
                    <a:pt x="772001" y="113347"/>
                    <a:pt x="772001" y="105251"/>
                  </a:cubicBezTo>
                  <a:lnTo>
                    <a:pt x="772001" y="71437"/>
                  </a:lnTo>
                  <a:cubicBezTo>
                    <a:pt x="772001" y="60960"/>
                    <a:pt x="761048" y="51911"/>
                    <a:pt x="748189" y="51911"/>
                  </a:cubicBezTo>
                  <a:lnTo>
                    <a:pt x="366713" y="51911"/>
                  </a:lnTo>
                  <a:cubicBezTo>
                    <a:pt x="353378" y="51911"/>
                    <a:pt x="342900" y="62389"/>
                    <a:pt x="342900" y="75724"/>
                  </a:cubicBezTo>
                  <a:lnTo>
                    <a:pt x="342900" y="373856"/>
                  </a:lnTo>
                  <a:cubicBezTo>
                    <a:pt x="342900" y="387191"/>
                    <a:pt x="353378" y="397669"/>
                    <a:pt x="366713" y="397669"/>
                  </a:cubicBezTo>
                  <a:lnTo>
                    <a:pt x="748189" y="397669"/>
                  </a:lnTo>
                  <a:cubicBezTo>
                    <a:pt x="761524" y="397669"/>
                    <a:pt x="772001" y="387191"/>
                    <a:pt x="772001" y="373856"/>
                  </a:cubicBezTo>
                  <a:lnTo>
                    <a:pt x="772001" y="202882"/>
                  </a:lnTo>
                  <a:cubicBezTo>
                    <a:pt x="772001" y="194786"/>
                    <a:pt x="778193" y="188595"/>
                    <a:pt x="786289" y="188595"/>
                  </a:cubicBezTo>
                  <a:cubicBezTo>
                    <a:pt x="794385" y="188595"/>
                    <a:pt x="800576" y="194786"/>
                    <a:pt x="800576" y="202882"/>
                  </a:cubicBezTo>
                  <a:lnTo>
                    <a:pt x="800576" y="373856"/>
                  </a:lnTo>
                  <a:cubicBezTo>
                    <a:pt x="800576" y="402908"/>
                    <a:pt x="777240" y="426244"/>
                    <a:pt x="748189" y="426244"/>
                  </a:cubicBezTo>
                  <a:close/>
                  <a:moveTo>
                    <a:pt x="545306" y="894874"/>
                  </a:moveTo>
                  <a:lnTo>
                    <a:pt x="52388" y="894874"/>
                  </a:lnTo>
                  <a:cubicBezTo>
                    <a:pt x="23336" y="894874"/>
                    <a:pt x="0" y="871538"/>
                    <a:pt x="0" y="842486"/>
                  </a:cubicBezTo>
                  <a:lnTo>
                    <a:pt x="0" y="513874"/>
                  </a:lnTo>
                  <a:cubicBezTo>
                    <a:pt x="0" y="484822"/>
                    <a:pt x="23336" y="461486"/>
                    <a:pt x="52388" y="461486"/>
                  </a:cubicBezTo>
                  <a:lnTo>
                    <a:pt x="545306" y="461486"/>
                  </a:lnTo>
                  <a:cubicBezTo>
                    <a:pt x="574358" y="461486"/>
                    <a:pt x="597694" y="484346"/>
                    <a:pt x="597694" y="511969"/>
                  </a:cubicBezTo>
                  <a:lnTo>
                    <a:pt x="597694" y="548164"/>
                  </a:lnTo>
                  <a:cubicBezTo>
                    <a:pt x="597694" y="556260"/>
                    <a:pt x="591503" y="562451"/>
                    <a:pt x="583406" y="562451"/>
                  </a:cubicBezTo>
                  <a:cubicBezTo>
                    <a:pt x="575310" y="562451"/>
                    <a:pt x="569119" y="556260"/>
                    <a:pt x="569119" y="548164"/>
                  </a:cubicBezTo>
                  <a:lnTo>
                    <a:pt x="569119" y="511969"/>
                  </a:lnTo>
                  <a:cubicBezTo>
                    <a:pt x="569119" y="499586"/>
                    <a:pt x="558641" y="490061"/>
                    <a:pt x="545306" y="490061"/>
                  </a:cubicBezTo>
                  <a:lnTo>
                    <a:pt x="52388" y="490061"/>
                  </a:lnTo>
                  <a:cubicBezTo>
                    <a:pt x="39053" y="490061"/>
                    <a:pt x="28575" y="500539"/>
                    <a:pt x="28575" y="513874"/>
                  </a:cubicBezTo>
                  <a:lnTo>
                    <a:pt x="28575" y="842486"/>
                  </a:lnTo>
                  <a:cubicBezTo>
                    <a:pt x="28575" y="855821"/>
                    <a:pt x="39053" y="866299"/>
                    <a:pt x="52388" y="866299"/>
                  </a:cubicBezTo>
                  <a:lnTo>
                    <a:pt x="545306" y="866299"/>
                  </a:lnTo>
                  <a:cubicBezTo>
                    <a:pt x="558641" y="866299"/>
                    <a:pt x="569119" y="855821"/>
                    <a:pt x="569119" y="842486"/>
                  </a:cubicBezTo>
                  <a:lnTo>
                    <a:pt x="569119" y="654368"/>
                  </a:lnTo>
                  <a:cubicBezTo>
                    <a:pt x="569119" y="646271"/>
                    <a:pt x="575310" y="640080"/>
                    <a:pt x="583406" y="640080"/>
                  </a:cubicBezTo>
                  <a:cubicBezTo>
                    <a:pt x="591503" y="640080"/>
                    <a:pt x="597694" y="646271"/>
                    <a:pt x="597694" y="654368"/>
                  </a:cubicBezTo>
                  <a:lnTo>
                    <a:pt x="597694" y="842486"/>
                  </a:lnTo>
                  <a:cubicBezTo>
                    <a:pt x="597694" y="871538"/>
                    <a:pt x="573881" y="894874"/>
                    <a:pt x="545306" y="894874"/>
                  </a:cubicBezTo>
                  <a:close/>
                  <a:moveTo>
                    <a:pt x="1082040" y="1106329"/>
                  </a:moveTo>
                  <a:lnTo>
                    <a:pt x="829628" y="1106329"/>
                  </a:lnTo>
                  <a:cubicBezTo>
                    <a:pt x="822008" y="1106329"/>
                    <a:pt x="814864" y="1102995"/>
                    <a:pt x="810578" y="1097280"/>
                  </a:cubicBezTo>
                  <a:cubicBezTo>
                    <a:pt x="806291" y="1091565"/>
                    <a:pt x="804863" y="1083945"/>
                    <a:pt x="806768" y="1076325"/>
                  </a:cubicBezTo>
                  <a:lnTo>
                    <a:pt x="820579" y="1025843"/>
                  </a:lnTo>
                  <a:cubicBezTo>
                    <a:pt x="823913" y="1013460"/>
                    <a:pt x="835819" y="1004411"/>
                    <a:pt x="848678" y="1004411"/>
                  </a:cubicBezTo>
                  <a:lnTo>
                    <a:pt x="1062990" y="1004411"/>
                  </a:lnTo>
                  <a:cubicBezTo>
                    <a:pt x="1075849" y="1004411"/>
                    <a:pt x="1087755" y="1013460"/>
                    <a:pt x="1091089" y="1025843"/>
                  </a:cubicBezTo>
                  <a:lnTo>
                    <a:pt x="1104900" y="1076325"/>
                  </a:lnTo>
                  <a:cubicBezTo>
                    <a:pt x="1106805" y="1083945"/>
                    <a:pt x="1105376" y="1091565"/>
                    <a:pt x="1101090" y="1097280"/>
                  </a:cubicBezTo>
                  <a:cubicBezTo>
                    <a:pt x="1096804" y="1102995"/>
                    <a:pt x="1089660" y="1106329"/>
                    <a:pt x="1082040" y="1106329"/>
                  </a:cubicBezTo>
                  <a:close/>
                  <a:moveTo>
                    <a:pt x="842010" y="1072991"/>
                  </a:moveTo>
                  <a:lnTo>
                    <a:pt x="1069658" y="1072991"/>
                  </a:lnTo>
                  <a:lnTo>
                    <a:pt x="1059656" y="1037272"/>
                  </a:lnTo>
                  <a:lnTo>
                    <a:pt x="851535" y="1037272"/>
                  </a:lnTo>
                  <a:lnTo>
                    <a:pt x="842010" y="1072991"/>
                  </a:lnTo>
                  <a:close/>
                  <a:moveTo>
                    <a:pt x="1389221" y="1232059"/>
                  </a:moveTo>
                  <a:lnTo>
                    <a:pt x="522446" y="1232059"/>
                  </a:lnTo>
                  <a:cubicBezTo>
                    <a:pt x="513874" y="1232059"/>
                    <a:pt x="506730" y="1228249"/>
                    <a:pt x="502920" y="1221581"/>
                  </a:cubicBezTo>
                  <a:cubicBezTo>
                    <a:pt x="499110" y="1214914"/>
                    <a:pt x="499110" y="1206341"/>
                    <a:pt x="502920" y="1199198"/>
                  </a:cubicBezTo>
                  <a:lnTo>
                    <a:pt x="528638" y="1152525"/>
                  </a:lnTo>
                  <a:cubicBezTo>
                    <a:pt x="533876" y="1142524"/>
                    <a:pt x="546259" y="1135380"/>
                    <a:pt x="557213" y="1135380"/>
                  </a:cubicBezTo>
                  <a:lnTo>
                    <a:pt x="1354455" y="1135380"/>
                  </a:lnTo>
                  <a:cubicBezTo>
                    <a:pt x="1365885" y="1135380"/>
                    <a:pt x="1377791" y="1142524"/>
                    <a:pt x="1383030" y="1152525"/>
                  </a:cubicBezTo>
                  <a:lnTo>
                    <a:pt x="1408748" y="1199198"/>
                  </a:lnTo>
                  <a:cubicBezTo>
                    <a:pt x="1412558" y="1206341"/>
                    <a:pt x="1413034" y="1214914"/>
                    <a:pt x="1408748" y="1221581"/>
                  </a:cubicBezTo>
                  <a:cubicBezTo>
                    <a:pt x="1404461" y="1228249"/>
                    <a:pt x="1397794" y="1232059"/>
                    <a:pt x="1389221" y="1232059"/>
                  </a:cubicBezTo>
                  <a:close/>
                  <a:moveTo>
                    <a:pt x="541020" y="1198721"/>
                  </a:moveTo>
                  <a:lnTo>
                    <a:pt x="1370648" y="1198721"/>
                  </a:lnTo>
                  <a:lnTo>
                    <a:pt x="1354455" y="1169194"/>
                  </a:lnTo>
                  <a:cubicBezTo>
                    <a:pt x="1354455" y="1169194"/>
                    <a:pt x="1353979" y="1169194"/>
                    <a:pt x="1353979" y="1168718"/>
                  </a:cubicBezTo>
                  <a:lnTo>
                    <a:pt x="557689" y="1168718"/>
                  </a:lnTo>
                  <a:cubicBezTo>
                    <a:pt x="557689" y="1168718"/>
                    <a:pt x="557213" y="1168718"/>
                    <a:pt x="557213" y="1169194"/>
                  </a:cubicBezTo>
                  <a:lnTo>
                    <a:pt x="541020" y="1198721"/>
                  </a:lnTo>
                  <a:close/>
                  <a:moveTo>
                    <a:pt x="1509236" y="469583"/>
                  </a:moveTo>
                  <a:lnTo>
                    <a:pt x="1413034" y="469583"/>
                  </a:lnTo>
                  <a:cubicBezTo>
                    <a:pt x="1404938" y="469583"/>
                    <a:pt x="1398746" y="463391"/>
                    <a:pt x="1398746" y="455295"/>
                  </a:cubicBezTo>
                  <a:cubicBezTo>
                    <a:pt x="1398746" y="447199"/>
                    <a:pt x="1404938" y="441007"/>
                    <a:pt x="1413034" y="441007"/>
                  </a:cubicBezTo>
                  <a:lnTo>
                    <a:pt x="1509236" y="441007"/>
                  </a:lnTo>
                  <a:cubicBezTo>
                    <a:pt x="1522571" y="441007"/>
                    <a:pt x="1533049" y="430530"/>
                    <a:pt x="1533049" y="417195"/>
                  </a:cubicBezTo>
                  <a:lnTo>
                    <a:pt x="1533049" y="52388"/>
                  </a:lnTo>
                  <a:cubicBezTo>
                    <a:pt x="1533049" y="39053"/>
                    <a:pt x="1522571" y="28575"/>
                    <a:pt x="1509236" y="28575"/>
                  </a:cubicBezTo>
                  <a:lnTo>
                    <a:pt x="960120" y="28575"/>
                  </a:lnTo>
                  <a:cubicBezTo>
                    <a:pt x="946785" y="28575"/>
                    <a:pt x="936308" y="39053"/>
                    <a:pt x="936308" y="52388"/>
                  </a:cubicBezTo>
                  <a:lnTo>
                    <a:pt x="936308" y="417671"/>
                  </a:lnTo>
                  <a:cubicBezTo>
                    <a:pt x="936308" y="431006"/>
                    <a:pt x="946785" y="441484"/>
                    <a:pt x="960120" y="441484"/>
                  </a:cubicBezTo>
                  <a:lnTo>
                    <a:pt x="1296353" y="441484"/>
                  </a:lnTo>
                  <a:cubicBezTo>
                    <a:pt x="1304449" y="441484"/>
                    <a:pt x="1310640" y="447675"/>
                    <a:pt x="1310640" y="455771"/>
                  </a:cubicBezTo>
                  <a:cubicBezTo>
                    <a:pt x="1310640" y="463868"/>
                    <a:pt x="1304449" y="470059"/>
                    <a:pt x="1296353" y="470059"/>
                  </a:cubicBezTo>
                  <a:lnTo>
                    <a:pt x="960120" y="470059"/>
                  </a:lnTo>
                  <a:cubicBezTo>
                    <a:pt x="931069" y="470059"/>
                    <a:pt x="907732" y="446723"/>
                    <a:pt x="907732" y="417671"/>
                  </a:cubicBezTo>
                  <a:lnTo>
                    <a:pt x="907732" y="52388"/>
                  </a:lnTo>
                  <a:cubicBezTo>
                    <a:pt x="907732" y="23336"/>
                    <a:pt x="931069" y="0"/>
                    <a:pt x="960120" y="0"/>
                  </a:cubicBezTo>
                  <a:lnTo>
                    <a:pt x="1509236" y="0"/>
                  </a:lnTo>
                  <a:cubicBezTo>
                    <a:pt x="1538288" y="0"/>
                    <a:pt x="1561624" y="23336"/>
                    <a:pt x="1561624" y="52388"/>
                  </a:cubicBezTo>
                  <a:lnTo>
                    <a:pt x="1561624" y="417671"/>
                  </a:lnTo>
                  <a:cubicBezTo>
                    <a:pt x="1561624" y="446246"/>
                    <a:pt x="1538288" y="469583"/>
                    <a:pt x="1509236" y="469583"/>
                  </a:cubicBezTo>
                  <a:close/>
                  <a:moveTo>
                    <a:pt x="1764506" y="996315"/>
                  </a:moveTo>
                  <a:lnTo>
                    <a:pt x="1713071" y="996315"/>
                  </a:lnTo>
                  <a:cubicBezTo>
                    <a:pt x="1704975" y="996315"/>
                    <a:pt x="1698784" y="990124"/>
                    <a:pt x="1698784" y="982028"/>
                  </a:cubicBezTo>
                  <a:cubicBezTo>
                    <a:pt x="1698784" y="973931"/>
                    <a:pt x="1704975" y="967740"/>
                    <a:pt x="1713071" y="967740"/>
                  </a:cubicBezTo>
                  <a:lnTo>
                    <a:pt x="1764506" y="967740"/>
                  </a:lnTo>
                  <a:cubicBezTo>
                    <a:pt x="1777841" y="967740"/>
                    <a:pt x="1788319" y="957262"/>
                    <a:pt x="1788319" y="943928"/>
                  </a:cubicBezTo>
                  <a:lnTo>
                    <a:pt x="1788319" y="611981"/>
                  </a:lnTo>
                  <a:cubicBezTo>
                    <a:pt x="1788319" y="598646"/>
                    <a:pt x="1777841" y="588169"/>
                    <a:pt x="1764506" y="588169"/>
                  </a:cubicBezTo>
                  <a:lnTo>
                    <a:pt x="1296353" y="588169"/>
                  </a:lnTo>
                  <a:cubicBezTo>
                    <a:pt x="1283018" y="588169"/>
                    <a:pt x="1272540" y="598646"/>
                    <a:pt x="1272540" y="611981"/>
                  </a:cubicBezTo>
                  <a:lnTo>
                    <a:pt x="1272540" y="943928"/>
                  </a:lnTo>
                  <a:cubicBezTo>
                    <a:pt x="1272540" y="957262"/>
                    <a:pt x="1283018" y="967740"/>
                    <a:pt x="1296353" y="967740"/>
                  </a:cubicBezTo>
                  <a:lnTo>
                    <a:pt x="1617821" y="967740"/>
                  </a:lnTo>
                  <a:cubicBezTo>
                    <a:pt x="1625918" y="967740"/>
                    <a:pt x="1632109" y="973931"/>
                    <a:pt x="1632109" y="982028"/>
                  </a:cubicBezTo>
                  <a:cubicBezTo>
                    <a:pt x="1632109" y="990124"/>
                    <a:pt x="1625918" y="996315"/>
                    <a:pt x="1617821" y="996315"/>
                  </a:cubicBezTo>
                  <a:lnTo>
                    <a:pt x="1296353" y="996315"/>
                  </a:lnTo>
                  <a:cubicBezTo>
                    <a:pt x="1267301" y="996315"/>
                    <a:pt x="1243965" y="972979"/>
                    <a:pt x="1243965" y="943928"/>
                  </a:cubicBezTo>
                  <a:lnTo>
                    <a:pt x="1243965" y="611981"/>
                  </a:lnTo>
                  <a:cubicBezTo>
                    <a:pt x="1243965" y="582930"/>
                    <a:pt x="1267301" y="559594"/>
                    <a:pt x="1296353" y="559594"/>
                  </a:cubicBezTo>
                  <a:lnTo>
                    <a:pt x="1764506" y="559594"/>
                  </a:lnTo>
                  <a:cubicBezTo>
                    <a:pt x="1793558" y="559594"/>
                    <a:pt x="1816894" y="582930"/>
                    <a:pt x="1816894" y="611981"/>
                  </a:cubicBezTo>
                  <a:lnTo>
                    <a:pt x="1816894" y="943928"/>
                  </a:lnTo>
                  <a:cubicBezTo>
                    <a:pt x="1816894" y="972979"/>
                    <a:pt x="1793558" y="996315"/>
                    <a:pt x="1764506" y="996315"/>
                  </a:cubicBezTo>
                  <a:close/>
                </a:path>
              </a:pathLst>
            </a:custGeom>
            <a:solidFill>
              <a:schemeClr val="accent1"/>
            </a:solidFill>
            <a:ln w="1860" cap="flat">
              <a:noFill/>
              <a:prstDash val="solid"/>
              <a:miter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3" name="任意多边形: 形状 125">
              <a:extLst>
                <a:ext uri="{FF2B5EF4-FFF2-40B4-BE49-F238E27FC236}">
                  <a16:creationId xmlns:a16="http://schemas.microsoft.com/office/drawing/2014/main" id="{E6D2EF46-F017-B316-62F8-D21AFD8F89F2}"/>
                </a:ext>
              </a:extLst>
            </p:cNvPr>
            <p:cNvSpPr/>
            <p:nvPr/>
          </p:nvSpPr>
          <p:spPr>
            <a:xfrm>
              <a:off x="1413509" y="956309"/>
              <a:ext cx="339566" cy="338613"/>
            </a:xfrm>
            <a:custGeom>
              <a:avLst/>
              <a:gdLst>
                <a:gd name="csX0" fmla="*/ 326708 w 339566"/>
                <a:gd name="csY0" fmla="*/ 269558 h 338613"/>
                <a:gd name="csX1" fmla="*/ 258128 w 339566"/>
                <a:gd name="csY1" fmla="*/ 200978 h 338613"/>
                <a:gd name="csX2" fmla="*/ 241935 w 339566"/>
                <a:gd name="csY2" fmla="*/ 200978 h 338613"/>
                <a:gd name="csX3" fmla="*/ 229553 w 339566"/>
                <a:gd name="csY3" fmla="*/ 213360 h 338613"/>
                <a:gd name="csX4" fmla="*/ 219075 w 339566"/>
                <a:gd name="csY4" fmla="*/ 202883 h 338613"/>
                <a:gd name="csX5" fmla="*/ 247650 w 339566"/>
                <a:gd name="csY5" fmla="*/ 123825 h 338613"/>
                <a:gd name="csX6" fmla="*/ 211455 w 339566"/>
                <a:gd name="csY6" fmla="*/ 36195 h 338613"/>
                <a:gd name="csX7" fmla="*/ 123825 w 339566"/>
                <a:gd name="csY7" fmla="*/ 0 h 338613"/>
                <a:gd name="csX8" fmla="*/ 36195 w 339566"/>
                <a:gd name="csY8" fmla="*/ 36195 h 338613"/>
                <a:gd name="csX9" fmla="*/ 0 w 339566"/>
                <a:gd name="csY9" fmla="*/ 123825 h 338613"/>
                <a:gd name="csX10" fmla="*/ 36195 w 339566"/>
                <a:gd name="csY10" fmla="*/ 211455 h 338613"/>
                <a:gd name="csX11" fmla="*/ 123825 w 339566"/>
                <a:gd name="csY11" fmla="*/ 247650 h 338613"/>
                <a:gd name="csX12" fmla="*/ 202883 w 339566"/>
                <a:gd name="csY12" fmla="*/ 219075 h 338613"/>
                <a:gd name="csX13" fmla="*/ 213360 w 339566"/>
                <a:gd name="csY13" fmla="*/ 229553 h 338613"/>
                <a:gd name="csX14" fmla="*/ 200978 w 339566"/>
                <a:gd name="csY14" fmla="*/ 241935 h 338613"/>
                <a:gd name="csX15" fmla="*/ 200978 w 339566"/>
                <a:gd name="csY15" fmla="*/ 258128 h 338613"/>
                <a:gd name="csX16" fmla="*/ 269558 w 339566"/>
                <a:gd name="csY16" fmla="*/ 326708 h 338613"/>
                <a:gd name="csX17" fmla="*/ 298609 w 339566"/>
                <a:gd name="csY17" fmla="*/ 338614 h 338613"/>
                <a:gd name="csX18" fmla="*/ 327660 w 339566"/>
                <a:gd name="csY18" fmla="*/ 326708 h 338613"/>
                <a:gd name="csX19" fmla="*/ 339566 w 339566"/>
                <a:gd name="csY19" fmla="*/ 297656 h 338613"/>
                <a:gd name="csX20" fmla="*/ 326708 w 339566"/>
                <a:gd name="csY20" fmla="*/ 269558 h 338613"/>
                <a:gd name="csX21" fmla="*/ 258128 w 339566"/>
                <a:gd name="csY21" fmla="*/ 233363 h 338613"/>
                <a:gd name="csX22" fmla="*/ 232886 w 339566"/>
                <a:gd name="csY22" fmla="*/ 258604 h 338613"/>
                <a:gd name="csX23" fmla="*/ 224790 w 339566"/>
                <a:gd name="csY23" fmla="*/ 250508 h 338613"/>
                <a:gd name="csX24" fmla="*/ 250031 w 339566"/>
                <a:gd name="csY24" fmla="*/ 225266 h 338613"/>
                <a:gd name="csX25" fmla="*/ 258128 w 339566"/>
                <a:gd name="csY25" fmla="*/ 233363 h 338613"/>
                <a:gd name="csX26" fmla="*/ 315754 w 339566"/>
                <a:gd name="csY26" fmla="*/ 298609 h 338613"/>
                <a:gd name="csX27" fmla="*/ 310515 w 339566"/>
                <a:gd name="csY27" fmla="*/ 310991 h 338613"/>
                <a:gd name="csX28" fmla="*/ 285274 w 339566"/>
                <a:gd name="csY28" fmla="*/ 310991 h 338613"/>
                <a:gd name="csX29" fmla="*/ 249079 w 339566"/>
                <a:gd name="csY29" fmla="*/ 274796 h 338613"/>
                <a:gd name="csX30" fmla="*/ 274320 w 339566"/>
                <a:gd name="csY30" fmla="*/ 249555 h 338613"/>
                <a:gd name="csX31" fmla="*/ 310515 w 339566"/>
                <a:gd name="csY31" fmla="*/ 285750 h 338613"/>
                <a:gd name="csX32" fmla="*/ 315754 w 339566"/>
                <a:gd name="csY32" fmla="*/ 298609 h 338613"/>
                <a:gd name="csX33" fmla="*/ 222885 w 339566"/>
                <a:gd name="csY33" fmla="*/ 123825 h 338613"/>
                <a:gd name="csX34" fmla="*/ 193834 w 339566"/>
                <a:gd name="csY34" fmla="*/ 193834 h 338613"/>
                <a:gd name="csX35" fmla="*/ 123825 w 339566"/>
                <a:gd name="csY35" fmla="*/ 222885 h 338613"/>
                <a:gd name="csX36" fmla="*/ 53816 w 339566"/>
                <a:gd name="csY36" fmla="*/ 193834 h 338613"/>
                <a:gd name="csX37" fmla="*/ 53816 w 339566"/>
                <a:gd name="csY37" fmla="*/ 53340 h 338613"/>
                <a:gd name="csX38" fmla="*/ 123825 w 339566"/>
                <a:gd name="csY38" fmla="*/ 24289 h 338613"/>
                <a:gd name="csX39" fmla="*/ 193834 w 339566"/>
                <a:gd name="csY39" fmla="*/ 53340 h 338613"/>
                <a:gd name="csX40" fmla="*/ 222885 w 339566"/>
                <a:gd name="csY40" fmla="*/ 123825 h 33861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</a:cxnLst>
              <a:rect l="l" t="t" r="r" b="b"/>
              <a:pathLst>
                <a:path w="339566" h="338613">
                  <a:moveTo>
                    <a:pt x="326708" y="269558"/>
                  </a:moveTo>
                  <a:lnTo>
                    <a:pt x="258128" y="200978"/>
                  </a:lnTo>
                  <a:cubicBezTo>
                    <a:pt x="253841" y="196691"/>
                    <a:pt x="246221" y="196691"/>
                    <a:pt x="241935" y="200978"/>
                  </a:cubicBezTo>
                  <a:lnTo>
                    <a:pt x="229553" y="213360"/>
                  </a:lnTo>
                  <a:lnTo>
                    <a:pt x="219075" y="202883"/>
                  </a:lnTo>
                  <a:cubicBezTo>
                    <a:pt x="237649" y="180975"/>
                    <a:pt x="247650" y="152876"/>
                    <a:pt x="247650" y="123825"/>
                  </a:cubicBezTo>
                  <a:cubicBezTo>
                    <a:pt x="247650" y="90964"/>
                    <a:pt x="234791" y="59531"/>
                    <a:pt x="211455" y="36195"/>
                  </a:cubicBezTo>
                  <a:cubicBezTo>
                    <a:pt x="188119" y="12859"/>
                    <a:pt x="157163" y="0"/>
                    <a:pt x="123825" y="0"/>
                  </a:cubicBezTo>
                  <a:cubicBezTo>
                    <a:pt x="90964" y="0"/>
                    <a:pt x="59531" y="12859"/>
                    <a:pt x="36195" y="36195"/>
                  </a:cubicBezTo>
                  <a:cubicBezTo>
                    <a:pt x="12859" y="59531"/>
                    <a:pt x="0" y="90488"/>
                    <a:pt x="0" y="123825"/>
                  </a:cubicBezTo>
                  <a:cubicBezTo>
                    <a:pt x="0" y="156686"/>
                    <a:pt x="12859" y="188119"/>
                    <a:pt x="36195" y="211455"/>
                  </a:cubicBezTo>
                  <a:cubicBezTo>
                    <a:pt x="59531" y="234791"/>
                    <a:pt x="90488" y="247650"/>
                    <a:pt x="123825" y="247650"/>
                  </a:cubicBezTo>
                  <a:cubicBezTo>
                    <a:pt x="152876" y="247650"/>
                    <a:pt x="180499" y="237649"/>
                    <a:pt x="202883" y="219075"/>
                  </a:cubicBezTo>
                  <a:lnTo>
                    <a:pt x="213360" y="229553"/>
                  </a:lnTo>
                  <a:lnTo>
                    <a:pt x="200978" y="241935"/>
                  </a:lnTo>
                  <a:cubicBezTo>
                    <a:pt x="196691" y="246221"/>
                    <a:pt x="196691" y="253841"/>
                    <a:pt x="200978" y="258128"/>
                  </a:cubicBezTo>
                  <a:lnTo>
                    <a:pt x="269558" y="326708"/>
                  </a:lnTo>
                  <a:cubicBezTo>
                    <a:pt x="277178" y="334328"/>
                    <a:pt x="287655" y="338614"/>
                    <a:pt x="298609" y="338614"/>
                  </a:cubicBezTo>
                  <a:cubicBezTo>
                    <a:pt x="309563" y="338614"/>
                    <a:pt x="319564" y="334328"/>
                    <a:pt x="327660" y="326708"/>
                  </a:cubicBezTo>
                  <a:cubicBezTo>
                    <a:pt x="335280" y="319088"/>
                    <a:pt x="339566" y="308610"/>
                    <a:pt x="339566" y="297656"/>
                  </a:cubicBezTo>
                  <a:cubicBezTo>
                    <a:pt x="339566" y="286703"/>
                    <a:pt x="334328" y="277178"/>
                    <a:pt x="326708" y="269558"/>
                  </a:cubicBezTo>
                  <a:close/>
                  <a:moveTo>
                    <a:pt x="258128" y="233363"/>
                  </a:moveTo>
                  <a:lnTo>
                    <a:pt x="232886" y="258604"/>
                  </a:lnTo>
                  <a:lnTo>
                    <a:pt x="224790" y="250508"/>
                  </a:lnTo>
                  <a:lnTo>
                    <a:pt x="250031" y="225266"/>
                  </a:lnTo>
                  <a:lnTo>
                    <a:pt x="258128" y="233363"/>
                  </a:lnTo>
                  <a:close/>
                  <a:moveTo>
                    <a:pt x="315754" y="298609"/>
                  </a:moveTo>
                  <a:cubicBezTo>
                    <a:pt x="315754" y="303371"/>
                    <a:pt x="313849" y="307658"/>
                    <a:pt x="310515" y="310991"/>
                  </a:cubicBezTo>
                  <a:cubicBezTo>
                    <a:pt x="303848" y="317659"/>
                    <a:pt x="291941" y="317659"/>
                    <a:pt x="285274" y="310991"/>
                  </a:cubicBezTo>
                  <a:lnTo>
                    <a:pt x="249079" y="274796"/>
                  </a:lnTo>
                  <a:lnTo>
                    <a:pt x="274320" y="249555"/>
                  </a:lnTo>
                  <a:lnTo>
                    <a:pt x="310515" y="285750"/>
                  </a:lnTo>
                  <a:cubicBezTo>
                    <a:pt x="313849" y="289084"/>
                    <a:pt x="315754" y="293846"/>
                    <a:pt x="315754" y="298609"/>
                  </a:cubicBezTo>
                  <a:close/>
                  <a:moveTo>
                    <a:pt x="222885" y="123825"/>
                  </a:moveTo>
                  <a:cubicBezTo>
                    <a:pt x="222885" y="150495"/>
                    <a:pt x="212408" y="175260"/>
                    <a:pt x="193834" y="193834"/>
                  </a:cubicBezTo>
                  <a:cubicBezTo>
                    <a:pt x="175260" y="212408"/>
                    <a:pt x="150019" y="222885"/>
                    <a:pt x="123825" y="222885"/>
                  </a:cubicBezTo>
                  <a:cubicBezTo>
                    <a:pt x="97155" y="222885"/>
                    <a:pt x="72390" y="212408"/>
                    <a:pt x="53816" y="193834"/>
                  </a:cubicBezTo>
                  <a:cubicBezTo>
                    <a:pt x="15240" y="155258"/>
                    <a:pt x="15240" y="92393"/>
                    <a:pt x="53816" y="53340"/>
                  </a:cubicBezTo>
                  <a:cubicBezTo>
                    <a:pt x="72390" y="34766"/>
                    <a:pt x="97631" y="24289"/>
                    <a:pt x="123825" y="24289"/>
                  </a:cubicBezTo>
                  <a:cubicBezTo>
                    <a:pt x="150019" y="24289"/>
                    <a:pt x="175260" y="34766"/>
                    <a:pt x="193834" y="53340"/>
                  </a:cubicBezTo>
                  <a:cubicBezTo>
                    <a:pt x="212408" y="72390"/>
                    <a:pt x="222885" y="97631"/>
                    <a:pt x="222885" y="123825"/>
                  </a:cubicBezTo>
                  <a:close/>
                </a:path>
              </a:pathLst>
            </a:custGeom>
            <a:solidFill>
              <a:schemeClr val="accent1"/>
            </a:solidFill>
            <a:ln w="1860" cap="flat">
              <a:noFill/>
              <a:prstDash val="solid"/>
              <a:miter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" name="任意多边形: 形状 126">
              <a:extLst>
                <a:ext uri="{FF2B5EF4-FFF2-40B4-BE49-F238E27FC236}">
                  <a16:creationId xmlns:a16="http://schemas.microsoft.com/office/drawing/2014/main" id="{CCCC8505-CAE6-1850-C5A1-46FF85A030D8}"/>
                </a:ext>
              </a:extLst>
            </p:cNvPr>
            <p:cNvSpPr/>
            <p:nvPr/>
          </p:nvSpPr>
          <p:spPr>
            <a:xfrm>
              <a:off x="204787" y="428624"/>
              <a:ext cx="1394936" cy="867251"/>
            </a:xfrm>
            <a:custGeom>
              <a:avLst/>
              <a:gdLst>
                <a:gd name="csX0" fmla="*/ 1383030 w 1394936"/>
                <a:gd name="csY0" fmla="*/ 636270 h 867251"/>
                <a:gd name="csX1" fmla="*/ 1279208 w 1394936"/>
                <a:gd name="csY1" fmla="*/ 636270 h 867251"/>
                <a:gd name="csX2" fmla="*/ 1267301 w 1394936"/>
                <a:gd name="csY2" fmla="*/ 624364 h 867251"/>
                <a:gd name="csX3" fmla="*/ 1279208 w 1394936"/>
                <a:gd name="csY3" fmla="*/ 612458 h 867251"/>
                <a:gd name="csX4" fmla="*/ 1383030 w 1394936"/>
                <a:gd name="csY4" fmla="*/ 612458 h 867251"/>
                <a:gd name="csX5" fmla="*/ 1394936 w 1394936"/>
                <a:gd name="csY5" fmla="*/ 624364 h 867251"/>
                <a:gd name="csX6" fmla="*/ 1383030 w 1394936"/>
                <a:gd name="csY6" fmla="*/ 636270 h 867251"/>
                <a:gd name="csX7" fmla="*/ 1339215 w 1394936"/>
                <a:gd name="csY7" fmla="*/ 701516 h 867251"/>
                <a:gd name="csX8" fmla="*/ 1279208 w 1394936"/>
                <a:gd name="csY8" fmla="*/ 701516 h 867251"/>
                <a:gd name="csX9" fmla="*/ 1267301 w 1394936"/>
                <a:gd name="csY9" fmla="*/ 689610 h 867251"/>
                <a:gd name="csX10" fmla="*/ 1279208 w 1394936"/>
                <a:gd name="csY10" fmla="*/ 677704 h 867251"/>
                <a:gd name="csX11" fmla="*/ 1339215 w 1394936"/>
                <a:gd name="csY11" fmla="*/ 677704 h 867251"/>
                <a:gd name="csX12" fmla="*/ 1351121 w 1394936"/>
                <a:gd name="csY12" fmla="*/ 689610 h 867251"/>
                <a:gd name="csX13" fmla="*/ 1339215 w 1394936"/>
                <a:gd name="csY13" fmla="*/ 701516 h 867251"/>
                <a:gd name="csX14" fmla="*/ 1000601 w 1394936"/>
                <a:gd name="csY14" fmla="*/ 472440 h 867251"/>
                <a:gd name="csX15" fmla="*/ 858679 w 1394936"/>
                <a:gd name="csY15" fmla="*/ 472440 h 867251"/>
                <a:gd name="csX16" fmla="*/ 842010 w 1394936"/>
                <a:gd name="csY16" fmla="*/ 455771 h 867251"/>
                <a:gd name="csX17" fmla="*/ 858679 w 1394936"/>
                <a:gd name="csY17" fmla="*/ 439103 h 867251"/>
                <a:gd name="csX18" fmla="*/ 1000601 w 1394936"/>
                <a:gd name="csY18" fmla="*/ 439103 h 867251"/>
                <a:gd name="csX19" fmla="*/ 1017270 w 1394936"/>
                <a:gd name="csY19" fmla="*/ 455771 h 867251"/>
                <a:gd name="csX20" fmla="*/ 1000601 w 1394936"/>
                <a:gd name="csY20" fmla="*/ 472440 h 867251"/>
                <a:gd name="csX21" fmla="*/ 1161098 w 1394936"/>
                <a:gd name="csY21" fmla="*/ 472440 h 867251"/>
                <a:gd name="csX22" fmla="*/ 1057751 w 1394936"/>
                <a:gd name="csY22" fmla="*/ 472440 h 867251"/>
                <a:gd name="csX23" fmla="*/ 1041082 w 1394936"/>
                <a:gd name="csY23" fmla="*/ 455771 h 867251"/>
                <a:gd name="csX24" fmla="*/ 1057751 w 1394936"/>
                <a:gd name="csY24" fmla="*/ 439103 h 867251"/>
                <a:gd name="csX25" fmla="*/ 1161098 w 1394936"/>
                <a:gd name="csY25" fmla="*/ 439103 h 867251"/>
                <a:gd name="csX26" fmla="*/ 1177766 w 1394936"/>
                <a:gd name="csY26" fmla="*/ 455771 h 867251"/>
                <a:gd name="csX27" fmla="*/ 1161098 w 1394936"/>
                <a:gd name="csY27" fmla="*/ 472440 h 867251"/>
                <a:gd name="csX28" fmla="*/ 1093946 w 1394936"/>
                <a:gd name="csY28" fmla="*/ 547211 h 867251"/>
                <a:gd name="csX29" fmla="*/ 858679 w 1394936"/>
                <a:gd name="csY29" fmla="*/ 547211 h 867251"/>
                <a:gd name="csX30" fmla="*/ 842010 w 1394936"/>
                <a:gd name="csY30" fmla="*/ 530543 h 867251"/>
                <a:gd name="csX31" fmla="*/ 858679 w 1394936"/>
                <a:gd name="csY31" fmla="*/ 513874 h 867251"/>
                <a:gd name="csX32" fmla="*/ 1093946 w 1394936"/>
                <a:gd name="csY32" fmla="*/ 513874 h 867251"/>
                <a:gd name="csX33" fmla="*/ 1110615 w 1394936"/>
                <a:gd name="csY33" fmla="*/ 530543 h 867251"/>
                <a:gd name="csX34" fmla="*/ 1093946 w 1394936"/>
                <a:gd name="csY34" fmla="*/ 547211 h 867251"/>
                <a:gd name="csX35" fmla="*/ 1093946 w 1394936"/>
                <a:gd name="csY35" fmla="*/ 614363 h 867251"/>
                <a:gd name="csX36" fmla="*/ 1004888 w 1394936"/>
                <a:gd name="csY36" fmla="*/ 614363 h 867251"/>
                <a:gd name="csX37" fmla="*/ 988219 w 1394936"/>
                <a:gd name="csY37" fmla="*/ 597694 h 867251"/>
                <a:gd name="csX38" fmla="*/ 1004888 w 1394936"/>
                <a:gd name="csY38" fmla="*/ 581025 h 867251"/>
                <a:gd name="csX39" fmla="*/ 1093946 w 1394936"/>
                <a:gd name="csY39" fmla="*/ 581025 h 867251"/>
                <a:gd name="csX40" fmla="*/ 1110615 w 1394936"/>
                <a:gd name="csY40" fmla="*/ 597694 h 867251"/>
                <a:gd name="csX41" fmla="*/ 1093946 w 1394936"/>
                <a:gd name="csY41" fmla="*/ 614363 h 867251"/>
                <a:gd name="csX42" fmla="*/ 944880 w 1394936"/>
                <a:gd name="csY42" fmla="*/ 614363 h 867251"/>
                <a:gd name="csX43" fmla="*/ 858679 w 1394936"/>
                <a:gd name="csY43" fmla="*/ 614363 h 867251"/>
                <a:gd name="csX44" fmla="*/ 842010 w 1394936"/>
                <a:gd name="csY44" fmla="*/ 597694 h 867251"/>
                <a:gd name="csX45" fmla="*/ 858679 w 1394936"/>
                <a:gd name="csY45" fmla="*/ 581025 h 867251"/>
                <a:gd name="csX46" fmla="*/ 944880 w 1394936"/>
                <a:gd name="csY46" fmla="*/ 581025 h 867251"/>
                <a:gd name="csX47" fmla="*/ 961549 w 1394936"/>
                <a:gd name="csY47" fmla="*/ 597694 h 867251"/>
                <a:gd name="csX48" fmla="*/ 944880 w 1394936"/>
                <a:gd name="csY48" fmla="*/ 614363 h 867251"/>
                <a:gd name="csX49" fmla="*/ 1093946 w 1394936"/>
                <a:gd name="csY49" fmla="*/ 690086 h 867251"/>
                <a:gd name="csX50" fmla="*/ 858679 w 1394936"/>
                <a:gd name="csY50" fmla="*/ 690086 h 867251"/>
                <a:gd name="csX51" fmla="*/ 842010 w 1394936"/>
                <a:gd name="csY51" fmla="*/ 673417 h 867251"/>
                <a:gd name="csX52" fmla="*/ 858679 w 1394936"/>
                <a:gd name="csY52" fmla="*/ 656749 h 867251"/>
                <a:gd name="csX53" fmla="*/ 1093946 w 1394936"/>
                <a:gd name="csY53" fmla="*/ 656749 h 867251"/>
                <a:gd name="csX54" fmla="*/ 1110615 w 1394936"/>
                <a:gd name="csY54" fmla="*/ 673417 h 867251"/>
                <a:gd name="csX55" fmla="*/ 1093946 w 1394936"/>
                <a:gd name="csY55" fmla="*/ 690086 h 867251"/>
                <a:gd name="csX56" fmla="*/ 1093946 w 1394936"/>
                <a:gd name="csY56" fmla="*/ 761524 h 867251"/>
                <a:gd name="csX57" fmla="*/ 858679 w 1394936"/>
                <a:gd name="csY57" fmla="*/ 761524 h 867251"/>
                <a:gd name="csX58" fmla="*/ 842010 w 1394936"/>
                <a:gd name="csY58" fmla="*/ 744855 h 867251"/>
                <a:gd name="csX59" fmla="*/ 858679 w 1394936"/>
                <a:gd name="csY59" fmla="*/ 728186 h 867251"/>
                <a:gd name="csX60" fmla="*/ 1093946 w 1394936"/>
                <a:gd name="csY60" fmla="*/ 728186 h 867251"/>
                <a:gd name="csX61" fmla="*/ 1110615 w 1394936"/>
                <a:gd name="csY61" fmla="*/ 744855 h 867251"/>
                <a:gd name="csX62" fmla="*/ 1093946 w 1394936"/>
                <a:gd name="csY62" fmla="*/ 761524 h 867251"/>
                <a:gd name="csX63" fmla="*/ 306705 w 1394936"/>
                <a:gd name="csY63" fmla="*/ 833914 h 867251"/>
                <a:gd name="csX64" fmla="*/ 1093470 w 1394936"/>
                <a:gd name="csY64" fmla="*/ 833914 h 867251"/>
                <a:gd name="csX65" fmla="*/ 1093470 w 1394936"/>
                <a:gd name="csY65" fmla="*/ 867251 h 867251"/>
                <a:gd name="csX66" fmla="*/ 306705 w 1394936"/>
                <a:gd name="csY66" fmla="*/ 867251 h 867251"/>
                <a:gd name="csX67" fmla="*/ 507683 w 1394936"/>
                <a:gd name="csY67" fmla="*/ 476 h 867251"/>
                <a:gd name="csX68" fmla="*/ 506730 w 1394936"/>
                <a:gd name="csY68" fmla="*/ 0 h 867251"/>
                <a:gd name="csX69" fmla="*/ 289084 w 1394936"/>
                <a:gd name="csY69" fmla="*/ 0 h 867251"/>
                <a:gd name="csX70" fmla="*/ 288131 w 1394936"/>
                <a:gd name="csY70" fmla="*/ 476 h 867251"/>
                <a:gd name="csX71" fmla="*/ 280511 w 1394936"/>
                <a:gd name="csY71" fmla="*/ 11906 h 867251"/>
                <a:gd name="csX72" fmla="*/ 280511 w 1394936"/>
                <a:gd name="csY72" fmla="*/ 276225 h 867251"/>
                <a:gd name="csX73" fmla="*/ 292418 w 1394936"/>
                <a:gd name="csY73" fmla="*/ 288608 h 867251"/>
                <a:gd name="csX74" fmla="*/ 292894 w 1394936"/>
                <a:gd name="csY74" fmla="*/ 288608 h 867251"/>
                <a:gd name="csX75" fmla="*/ 301943 w 1394936"/>
                <a:gd name="csY75" fmla="*/ 284798 h 867251"/>
                <a:gd name="csX76" fmla="*/ 314325 w 1394936"/>
                <a:gd name="csY76" fmla="*/ 271463 h 867251"/>
                <a:gd name="csX77" fmla="*/ 326708 w 1394936"/>
                <a:gd name="csY77" fmla="*/ 284798 h 867251"/>
                <a:gd name="csX78" fmla="*/ 343852 w 1394936"/>
                <a:gd name="csY78" fmla="*/ 285750 h 867251"/>
                <a:gd name="csX79" fmla="*/ 344805 w 1394936"/>
                <a:gd name="csY79" fmla="*/ 284798 h 867251"/>
                <a:gd name="csX80" fmla="*/ 357187 w 1394936"/>
                <a:gd name="csY80" fmla="*/ 271463 h 867251"/>
                <a:gd name="csX81" fmla="*/ 369570 w 1394936"/>
                <a:gd name="csY81" fmla="*/ 284798 h 867251"/>
                <a:gd name="csX82" fmla="*/ 386715 w 1394936"/>
                <a:gd name="csY82" fmla="*/ 285750 h 867251"/>
                <a:gd name="csX83" fmla="*/ 387667 w 1394936"/>
                <a:gd name="csY83" fmla="*/ 284798 h 867251"/>
                <a:gd name="csX84" fmla="*/ 400050 w 1394936"/>
                <a:gd name="csY84" fmla="*/ 271463 h 867251"/>
                <a:gd name="csX85" fmla="*/ 412433 w 1394936"/>
                <a:gd name="csY85" fmla="*/ 284798 h 867251"/>
                <a:gd name="csX86" fmla="*/ 421005 w 1394936"/>
                <a:gd name="csY86" fmla="*/ 288608 h 867251"/>
                <a:gd name="csX87" fmla="*/ 429578 w 1394936"/>
                <a:gd name="csY87" fmla="*/ 285274 h 867251"/>
                <a:gd name="csX88" fmla="*/ 430530 w 1394936"/>
                <a:gd name="csY88" fmla="*/ 284321 h 867251"/>
                <a:gd name="csX89" fmla="*/ 442913 w 1394936"/>
                <a:gd name="csY89" fmla="*/ 270986 h 867251"/>
                <a:gd name="csX90" fmla="*/ 455295 w 1394936"/>
                <a:gd name="csY90" fmla="*/ 284321 h 867251"/>
                <a:gd name="csX91" fmla="*/ 472440 w 1394936"/>
                <a:gd name="csY91" fmla="*/ 285274 h 867251"/>
                <a:gd name="csX92" fmla="*/ 473393 w 1394936"/>
                <a:gd name="csY92" fmla="*/ 284321 h 867251"/>
                <a:gd name="csX93" fmla="*/ 485775 w 1394936"/>
                <a:gd name="csY93" fmla="*/ 270986 h 867251"/>
                <a:gd name="csX94" fmla="*/ 497681 w 1394936"/>
                <a:gd name="csY94" fmla="*/ 284321 h 867251"/>
                <a:gd name="csX95" fmla="*/ 511016 w 1394936"/>
                <a:gd name="csY95" fmla="*/ 287655 h 867251"/>
                <a:gd name="csX96" fmla="*/ 518636 w 1394936"/>
                <a:gd name="csY96" fmla="*/ 276225 h 867251"/>
                <a:gd name="csX97" fmla="*/ 518636 w 1394936"/>
                <a:gd name="csY97" fmla="*/ 11906 h 867251"/>
                <a:gd name="csX98" fmla="*/ 507683 w 1394936"/>
                <a:gd name="csY98" fmla="*/ 476 h 867251"/>
                <a:gd name="csX99" fmla="*/ 491014 w 1394936"/>
                <a:gd name="csY99" fmla="*/ 24765 h 867251"/>
                <a:gd name="csX100" fmla="*/ 491014 w 1394936"/>
                <a:gd name="csY100" fmla="*/ 245269 h 867251"/>
                <a:gd name="csX101" fmla="*/ 482441 w 1394936"/>
                <a:gd name="csY101" fmla="*/ 241459 h 867251"/>
                <a:gd name="csX102" fmla="*/ 473393 w 1394936"/>
                <a:gd name="csY102" fmla="*/ 245269 h 867251"/>
                <a:gd name="csX103" fmla="*/ 461010 w 1394936"/>
                <a:gd name="csY103" fmla="*/ 258604 h 867251"/>
                <a:gd name="csX104" fmla="*/ 448628 w 1394936"/>
                <a:gd name="csY104" fmla="*/ 245269 h 867251"/>
                <a:gd name="csX105" fmla="*/ 440055 w 1394936"/>
                <a:gd name="csY105" fmla="*/ 241459 h 867251"/>
                <a:gd name="csX106" fmla="*/ 431482 w 1394936"/>
                <a:gd name="csY106" fmla="*/ 244793 h 867251"/>
                <a:gd name="csX107" fmla="*/ 430530 w 1394936"/>
                <a:gd name="csY107" fmla="*/ 245745 h 867251"/>
                <a:gd name="csX108" fmla="*/ 418147 w 1394936"/>
                <a:gd name="csY108" fmla="*/ 259080 h 867251"/>
                <a:gd name="csX109" fmla="*/ 405765 w 1394936"/>
                <a:gd name="csY109" fmla="*/ 245745 h 867251"/>
                <a:gd name="csX110" fmla="*/ 388620 w 1394936"/>
                <a:gd name="csY110" fmla="*/ 244793 h 867251"/>
                <a:gd name="csX111" fmla="*/ 387667 w 1394936"/>
                <a:gd name="csY111" fmla="*/ 245745 h 867251"/>
                <a:gd name="csX112" fmla="*/ 375285 w 1394936"/>
                <a:gd name="csY112" fmla="*/ 259080 h 867251"/>
                <a:gd name="csX113" fmla="*/ 362903 w 1394936"/>
                <a:gd name="csY113" fmla="*/ 245745 h 867251"/>
                <a:gd name="csX114" fmla="*/ 353854 w 1394936"/>
                <a:gd name="csY114" fmla="*/ 241935 h 867251"/>
                <a:gd name="csX115" fmla="*/ 345758 w 1394936"/>
                <a:gd name="csY115" fmla="*/ 245269 h 867251"/>
                <a:gd name="csX116" fmla="*/ 344805 w 1394936"/>
                <a:gd name="csY116" fmla="*/ 246221 h 867251"/>
                <a:gd name="csX117" fmla="*/ 332423 w 1394936"/>
                <a:gd name="csY117" fmla="*/ 259556 h 867251"/>
                <a:gd name="csX118" fmla="*/ 320516 w 1394936"/>
                <a:gd name="csY118" fmla="*/ 246221 h 867251"/>
                <a:gd name="csX119" fmla="*/ 311468 w 1394936"/>
                <a:gd name="csY119" fmla="*/ 242411 h 867251"/>
                <a:gd name="csX120" fmla="*/ 302895 w 1394936"/>
                <a:gd name="csY120" fmla="*/ 246221 h 867251"/>
                <a:gd name="csX121" fmla="*/ 302895 w 1394936"/>
                <a:gd name="csY121" fmla="*/ 24765 h 867251"/>
                <a:gd name="csX122" fmla="*/ 491014 w 1394936"/>
                <a:gd name="csY122" fmla="*/ 24765 h 867251"/>
                <a:gd name="csX123" fmla="*/ 57626 w 1394936"/>
                <a:gd name="csY123" fmla="*/ 631031 h 867251"/>
                <a:gd name="csX124" fmla="*/ 0 w 1394936"/>
                <a:gd name="csY124" fmla="*/ 572929 h 867251"/>
                <a:gd name="csX125" fmla="*/ 57626 w 1394936"/>
                <a:gd name="csY125" fmla="*/ 514826 h 867251"/>
                <a:gd name="csX126" fmla="*/ 115252 w 1394936"/>
                <a:gd name="csY126" fmla="*/ 572929 h 867251"/>
                <a:gd name="csX127" fmla="*/ 57626 w 1394936"/>
                <a:gd name="csY127" fmla="*/ 631031 h 867251"/>
                <a:gd name="csX128" fmla="*/ 57626 w 1394936"/>
                <a:gd name="csY128" fmla="*/ 533876 h 867251"/>
                <a:gd name="csX129" fmla="*/ 19050 w 1394936"/>
                <a:gd name="csY129" fmla="*/ 572929 h 867251"/>
                <a:gd name="csX130" fmla="*/ 57626 w 1394936"/>
                <a:gd name="csY130" fmla="*/ 611981 h 867251"/>
                <a:gd name="csX131" fmla="*/ 96203 w 1394936"/>
                <a:gd name="csY131" fmla="*/ 572929 h 867251"/>
                <a:gd name="csX132" fmla="*/ 57626 w 1394936"/>
                <a:gd name="csY132" fmla="*/ 533876 h 86725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  <a:cxn ang="0">
                  <a:pos x="csX52" y="csY52"/>
                </a:cxn>
                <a:cxn ang="0">
                  <a:pos x="csX53" y="csY53"/>
                </a:cxn>
                <a:cxn ang="0">
                  <a:pos x="csX54" y="csY54"/>
                </a:cxn>
                <a:cxn ang="0">
                  <a:pos x="csX55" y="csY55"/>
                </a:cxn>
                <a:cxn ang="0">
                  <a:pos x="csX56" y="csY56"/>
                </a:cxn>
                <a:cxn ang="0">
                  <a:pos x="csX57" y="csY57"/>
                </a:cxn>
                <a:cxn ang="0">
                  <a:pos x="csX58" y="csY58"/>
                </a:cxn>
                <a:cxn ang="0">
                  <a:pos x="csX59" y="csY59"/>
                </a:cxn>
                <a:cxn ang="0">
                  <a:pos x="csX60" y="csY60"/>
                </a:cxn>
                <a:cxn ang="0">
                  <a:pos x="csX61" y="csY61"/>
                </a:cxn>
                <a:cxn ang="0">
                  <a:pos x="csX62" y="csY62"/>
                </a:cxn>
                <a:cxn ang="0">
                  <a:pos x="csX63" y="csY63"/>
                </a:cxn>
                <a:cxn ang="0">
                  <a:pos x="csX64" y="csY64"/>
                </a:cxn>
                <a:cxn ang="0">
                  <a:pos x="csX65" y="csY65"/>
                </a:cxn>
                <a:cxn ang="0">
                  <a:pos x="csX66" y="csY66"/>
                </a:cxn>
                <a:cxn ang="0">
                  <a:pos x="csX67" y="csY67"/>
                </a:cxn>
                <a:cxn ang="0">
                  <a:pos x="csX68" y="csY68"/>
                </a:cxn>
                <a:cxn ang="0">
                  <a:pos x="csX69" y="csY69"/>
                </a:cxn>
                <a:cxn ang="0">
                  <a:pos x="csX70" y="csY70"/>
                </a:cxn>
                <a:cxn ang="0">
                  <a:pos x="csX71" y="csY71"/>
                </a:cxn>
                <a:cxn ang="0">
                  <a:pos x="csX72" y="csY72"/>
                </a:cxn>
                <a:cxn ang="0">
                  <a:pos x="csX73" y="csY73"/>
                </a:cxn>
                <a:cxn ang="0">
                  <a:pos x="csX74" y="csY74"/>
                </a:cxn>
                <a:cxn ang="0">
                  <a:pos x="csX75" y="csY75"/>
                </a:cxn>
                <a:cxn ang="0">
                  <a:pos x="csX76" y="csY76"/>
                </a:cxn>
                <a:cxn ang="0">
                  <a:pos x="csX77" y="csY77"/>
                </a:cxn>
                <a:cxn ang="0">
                  <a:pos x="csX78" y="csY78"/>
                </a:cxn>
                <a:cxn ang="0">
                  <a:pos x="csX79" y="csY79"/>
                </a:cxn>
                <a:cxn ang="0">
                  <a:pos x="csX80" y="csY80"/>
                </a:cxn>
                <a:cxn ang="0">
                  <a:pos x="csX81" y="csY81"/>
                </a:cxn>
                <a:cxn ang="0">
                  <a:pos x="csX82" y="csY82"/>
                </a:cxn>
                <a:cxn ang="0">
                  <a:pos x="csX83" y="csY83"/>
                </a:cxn>
                <a:cxn ang="0">
                  <a:pos x="csX84" y="csY84"/>
                </a:cxn>
                <a:cxn ang="0">
                  <a:pos x="csX85" y="csY85"/>
                </a:cxn>
                <a:cxn ang="0">
                  <a:pos x="csX86" y="csY86"/>
                </a:cxn>
                <a:cxn ang="0">
                  <a:pos x="csX87" y="csY87"/>
                </a:cxn>
                <a:cxn ang="0">
                  <a:pos x="csX88" y="csY88"/>
                </a:cxn>
                <a:cxn ang="0">
                  <a:pos x="csX89" y="csY89"/>
                </a:cxn>
                <a:cxn ang="0">
                  <a:pos x="csX90" y="csY90"/>
                </a:cxn>
                <a:cxn ang="0">
                  <a:pos x="csX91" y="csY91"/>
                </a:cxn>
                <a:cxn ang="0">
                  <a:pos x="csX92" y="csY92"/>
                </a:cxn>
                <a:cxn ang="0">
                  <a:pos x="csX93" y="csY93"/>
                </a:cxn>
                <a:cxn ang="0">
                  <a:pos x="csX94" y="csY94"/>
                </a:cxn>
                <a:cxn ang="0">
                  <a:pos x="csX95" y="csY95"/>
                </a:cxn>
                <a:cxn ang="0">
                  <a:pos x="csX96" y="csY96"/>
                </a:cxn>
                <a:cxn ang="0">
                  <a:pos x="csX97" y="csY97"/>
                </a:cxn>
                <a:cxn ang="0">
                  <a:pos x="csX98" y="csY98"/>
                </a:cxn>
                <a:cxn ang="0">
                  <a:pos x="csX99" y="csY99"/>
                </a:cxn>
                <a:cxn ang="0">
                  <a:pos x="csX100" y="csY100"/>
                </a:cxn>
                <a:cxn ang="0">
                  <a:pos x="csX101" y="csY101"/>
                </a:cxn>
                <a:cxn ang="0">
                  <a:pos x="csX102" y="csY102"/>
                </a:cxn>
                <a:cxn ang="0">
                  <a:pos x="csX103" y="csY103"/>
                </a:cxn>
                <a:cxn ang="0">
                  <a:pos x="csX104" y="csY104"/>
                </a:cxn>
                <a:cxn ang="0">
                  <a:pos x="csX105" y="csY105"/>
                </a:cxn>
                <a:cxn ang="0">
                  <a:pos x="csX106" y="csY106"/>
                </a:cxn>
                <a:cxn ang="0">
                  <a:pos x="csX107" y="csY107"/>
                </a:cxn>
                <a:cxn ang="0">
                  <a:pos x="csX108" y="csY108"/>
                </a:cxn>
                <a:cxn ang="0">
                  <a:pos x="csX109" y="csY109"/>
                </a:cxn>
                <a:cxn ang="0">
                  <a:pos x="csX110" y="csY110"/>
                </a:cxn>
                <a:cxn ang="0">
                  <a:pos x="csX111" y="csY111"/>
                </a:cxn>
                <a:cxn ang="0">
                  <a:pos x="csX112" y="csY112"/>
                </a:cxn>
                <a:cxn ang="0">
                  <a:pos x="csX113" y="csY113"/>
                </a:cxn>
                <a:cxn ang="0">
                  <a:pos x="csX114" y="csY114"/>
                </a:cxn>
                <a:cxn ang="0">
                  <a:pos x="csX115" y="csY115"/>
                </a:cxn>
                <a:cxn ang="0">
                  <a:pos x="csX116" y="csY116"/>
                </a:cxn>
                <a:cxn ang="0">
                  <a:pos x="csX117" y="csY117"/>
                </a:cxn>
                <a:cxn ang="0">
                  <a:pos x="csX118" y="csY118"/>
                </a:cxn>
                <a:cxn ang="0">
                  <a:pos x="csX119" y="csY119"/>
                </a:cxn>
                <a:cxn ang="0">
                  <a:pos x="csX120" y="csY120"/>
                </a:cxn>
                <a:cxn ang="0">
                  <a:pos x="csX121" y="csY121"/>
                </a:cxn>
                <a:cxn ang="0">
                  <a:pos x="csX122" y="csY122"/>
                </a:cxn>
                <a:cxn ang="0">
                  <a:pos x="csX123" y="csY123"/>
                </a:cxn>
                <a:cxn ang="0">
                  <a:pos x="csX124" y="csY124"/>
                </a:cxn>
                <a:cxn ang="0">
                  <a:pos x="csX125" y="csY125"/>
                </a:cxn>
                <a:cxn ang="0">
                  <a:pos x="csX126" y="csY126"/>
                </a:cxn>
                <a:cxn ang="0">
                  <a:pos x="csX127" y="csY127"/>
                </a:cxn>
                <a:cxn ang="0">
                  <a:pos x="csX128" y="csY128"/>
                </a:cxn>
                <a:cxn ang="0">
                  <a:pos x="csX129" y="csY129"/>
                </a:cxn>
                <a:cxn ang="0">
                  <a:pos x="csX130" y="csY130"/>
                </a:cxn>
                <a:cxn ang="0">
                  <a:pos x="csX131" y="csY131"/>
                </a:cxn>
                <a:cxn ang="0">
                  <a:pos x="csX132" y="csY132"/>
                </a:cxn>
              </a:cxnLst>
              <a:rect l="l" t="t" r="r" b="b"/>
              <a:pathLst>
                <a:path w="1394936" h="867251">
                  <a:moveTo>
                    <a:pt x="1383030" y="636270"/>
                  </a:moveTo>
                  <a:lnTo>
                    <a:pt x="1279208" y="636270"/>
                  </a:lnTo>
                  <a:cubicBezTo>
                    <a:pt x="1272540" y="636270"/>
                    <a:pt x="1267301" y="631031"/>
                    <a:pt x="1267301" y="624364"/>
                  </a:cubicBezTo>
                  <a:cubicBezTo>
                    <a:pt x="1267301" y="617696"/>
                    <a:pt x="1272540" y="612458"/>
                    <a:pt x="1279208" y="612458"/>
                  </a:cubicBezTo>
                  <a:lnTo>
                    <a:pt x="1383030" y="612458"/>
                  </a:lnTo>
                  <a:cubicBezTo>
                    <a:pt x="1389698" y="612458"/>
                    <a:pt x="1394936" y="617696"/>
                    <a:pt x="1394936" y="624364"/>
                  </a:cubicBezTo>
                  <a:cubicBezTo>
                    <a:pt x="1394936" y="631031"/>
                    <a:pt x="1389698" y="636270"/>
                    <a:pt x="1383030" y="636270"/>
                  </a:cubicBezTo>
                  <a:close/>
                  <a:moveTo>
                    <a:pt x="1339215" y="701516"/>
                  </a:moveTo>
                  <a:lnTo>
                    <a:pt x="1279208" y="701516"/>
                  </a:lnTo>
                  <a:cubicBezTo>
                    <a:pt x="1272540" y="701516"/>
                    <a:pt x="1267301" y="696278"/>
                    <a:pt x="1267301" y="689610"/>
                  </a:cubicBezTo>
                  <a:cubicBezTo>
                    <a:pt x="1267301" y="682943"/>
                    <a:pt x="1272540" y="677704"/>
                    <a:pt x="1279208" y="677704"/>
                  </a:cubicBezTo>
                  <a:lnTo>
                    <a:pt x="1339215" y="677704"/>
                  </a:lnTo>
                  <a:cubicBezTo>
                    <a:pt x="1345883" y="677704"/>
                    <a:pt x="1351121" y="682943"/>
                    <a:pt x="1351121" y="689610"/>
                  </a:cubicBezTo>
                  <a:cubicBezTo>
                    <a:pt x="1351121" y="696278"/>
                    <a:pt x="1345883" y="701516"/>
                    <a:pt x="1339215" y="701516"/>
                  </a:cubicBezTo>
                  <a:close/>
                  <a:moveTo>
                    <a:pt x="1000601" y="472440"/>
                  </a:moveTo>
                  <a:lnTo>
                    <a:pt x="858679" y="472440"/>
                  </a:lnTo>
                  <a:cubicBezTo>
                    <a:pt x="849630" y="472440"/>
                    <a:pt x="842010" y="464820"/>
                    <a:pt x="842010" y="455771"/>
                  </a:cubicBezTo>
                  <a:cubicBezTo>
                    <a:pt x="842010" y="446723"/>
                    <a:pt x="849630" y="439103"/>
                    <a:pt x="858679" y="439103"/>
                  </a:cubicBezTo>
                  <a:lnTo>
                    <a:pt x="1000601" y="439103"/>
                  </a:lnTo>
                  <a:cubicBezTo>
                    <a:pt x="1009650" y="439103"/>
                    <a:pt x="1017270" y="446723"/>
                    <a:pt x="1017270" y="455771"/>
                  </a:cubicBezTo>
                  <a:cubicBezTo>
                    <a:pt x="1017270" y="464820"/>
                    <a:pt x="1009650" y="472440"/>
                    <a:pt x="1000601" y="472440"/>
                  </a:cubicBezTo>
                  <a:close/>
                  <a:moveTo>
                    <a:pt x="1161098" y="472440"/>
                  </a:moveTo>
                  <a:lnTo>
                    <a:pt x="1057751" y="472440"/>
                  </a:lnTo>
                  <a:cubicBezTo>
                    <a:pt x="1048703" y="472440"/>
                    <a:pt x="1041082" y="464820"/>
                    <a:pt x="1041082" y="455771"/>
                  </a:cubicBezTo>
                  <a:cubicBezTo>
                    <a:pt x="1041082" y="446723"/>
                    <a:pt x="1048703" y="439103"/>
                    <a:pt x="1057751" y="439103"/>
                  </a:cubicBezTo>
                  <a:lnTo>
                    <a:pt x="1161098" y="439103"/>
                  </a:lnTo>
                  <a:cubicBezTo>
                    <a:pt x="1170146" y="439103"/>
                    <a:pt x="1177766" y="446723"/>
                    <a:pt x="1177766" y="455771"/>
                  </a:cubicBezTo>
                  <a:cubicBezTo>
                    <a:pt x="1177766" y="464820"/>
                    <a:pt x="1170146" y="472440"/>
                    <a:pt x="1161098" y="472440"/>
                  </a:cubicBezTo>
                  <a:close/>
                  <a:moveTo>
                    <a:pt x="1093946" y="547211"/>
                  </a:moveTo>
                  <a:lnTo>
                    <a:pt x="858679" y="547211"/>
                  </a:lnTo>
                  <a:cubicBezTo>
                    <a:pt x="849630" y="547211"/>
                    <a:pt x="842010" y="539591"/>
                    <a:pt x="842010" y="530543"/>
                  </a:cubicBezTo>
                  <a:cubicBezTo>
                    <a:pt x="842010" y="521494"/>
                    <a:pt x="849630" y="513874"/>
                    <a:pt x="858679" y="513874"/>
                  </a:cubicBezTo>
                  <a:lnTo>
                    <a:pt x="1093946" y="513874"/>
                  </a:lnTo>
                  <a:cubicBezTo>
                    <a:pt x="1102995" y="513874"/>
                    <a:pt x="1110615" y="521494"/>
                    <a:pt x="1110615" y="530543"/>
                  </a:cubicBezTo>
                  <a:cubicBezTo>
                    <a:pt x="1110615" y="539591"/>
                    <a:pt x="1102995" y="547211"/>
                    <a:pt x="1093946" y="547211"/>
                  </a:cubicBezTo>
                  <a:close/>
                  <a:moveTo>
                    <a:pt x="1093946" y="614363"/>
                  </a:moveTo>
                  <a:lnTo>
                    <a:pt x="1004888" y="614363"/>
                  </a:lnTo>
                  <a:cubicBezTo>
                    <a:pt x="995839" y="614363"/>
                    <a:pt x="988219" y="606743"/>
                    <a:pt x="988219" y="597694"/>
                  </a:cubicBezTo>
                  <a:cubicBezTo>
                    <a:pt x="988219" y="588645"/>
                    <a:pt x="995839" y="581025"/>
                    <a:pt x="1004888" y="581025"/>
                  </a:cubicBezTo>
                  <a:lnTo>
                    <a:pt x="1093946" y="581025"/>
                  </a:lnTo>
                  <a:cubicBezTo>
                    <a:pt x="1102995" y="581025"/>
                    <a:pt x="1110615" y="588645"/>
                    <a:pt x="1110615" y="597694"/>
                  </a:cubicBezTo>
                  <a:cubicBezTo>
                    <a:pt x="1110615" y="606743"/>
                    <a:pt x="1102995" y="614363"/>
                    <a:pt x="1093946" y="614363"/>
                  </a:cubicBezTo>
                  <a:close/>
                  <a:moveTo>
                    <a:pt x="944880" y="614363"/>
                  </a:moveTo>
                  <a:lnTo>
                    <a:pt x="858679" y="614363"/>
                  </a:lnTo>
                  <a:cubicBezTo>
                    <a:pt x="849630" y="614363"/>
                    <a:pt x="842010" y="606743"/>
                    <a:pt x="842010" y="597694"/>
                  </a:cubicBezTo>
                  <a:cubicBezTo>
                    <a:pt x="842010" y="588645"/>
                    <a:pt x="849630" y="581025"/>
                    <a:pt x="858679" y="581025"/>
                  </a:cubicBezTo>
                  <a:lnTo>
                    <a:pt x="944880" y="581025"/>
                  </a:lnTo>
                  <a:cubicBezTo>
                    <a:pt x="953929" y="581025"/>
                    <a:pt x="961549" y="588645"/>
                    <a:pt x="961549" y="597694"/>
                  </a:cubicBezTo>
                  <a:cubicBezTo>
                    <a:pt x="961549" y="606743"/>
                    <a:pt x="953929" y="614363"/>
                    <a:pt x="944880" y="614363"/>
                  </a:cubicBezTo>
                  <a:close/>
                  <a:moveTo>
                    <a:pt x="1093946" y="690086"/>
                  </a:moveTo>
                  <a:lnTo>
                    <a:pt x="858679" y="690086"/>
                  </a:lnTo>
                  <a:cubicBezTo>
                    <a:pt x="849630" y="690086"/>
                    <a:pt x="842010" y="682466"/>
                    <a:pt x="842010" y="673417"/>
                  </a:cubicBezTo>
                  <a:cubicBezTo>
                    <a:pt x="842010" y="664369"/>
                    <a:pt x="849630" y="656749"/>
                    <a:pt x="858679" y="656749"/>
                  </a:cubicBezTo>
                  <a:lnTo>
                    <a:pt x="1093946" y="656749"/>
                  </a:lnTo>
                  <a:cubicBezTo>
                    <a:pt x="1102995" y="656749"/>
                    <a:pt x="1110615" y="664369"/>
                    <a:pt x="1110615" y="673417"/>
                  </a:cubicBezTo>
                  <a:cubicBezTo>
                    <a:pt x="1110615" y="682466"/>
                    <a:pt x="1102995" y="690086"/>
                    <a:pt x="1093946" y="690086"/>
                  </a:cubicBezTo>
                  <a:close/>
                  <a:moveTo>
                    <a:pt x="1093946" y="761524"/>
                  </a:moveTo>
                  <a:lnTo>
                    <a:pt x="858679" y="761524"/>
                  </a:lnTo>
                  <a:cubicBezTo>
                    <a:pt x="849630" y="761524"/>
                    <a:pt x="842010" y="753904"/>
                    <a:pt x="842010" y="744855"/>
                  </a:cubicBezTo>
                  <a:cubicBezTo>
                    <a:pt x="842010" y="735806"/>
                    <a:pt x="849630" y="728186"/>
                    <a:pt x="858679" y="728186"/>
                  </a:cubicBezTo>
                  <a:lnTo>
                    <a:pt x="1093946" y="728186"/>
                  </a:lnTo>
                  <a:cubicBezTo>
                    <a:pt x="1102995" y="728186"/>
                    <a:pt x="1110615" y="735806"/>
                    <a:pt x="1110615" y="744855"/>
                  </a:cubicBezTo>
                  <a:cubicBezTo>
                    <a:pt x="1110615" y="753904"/>
                    <a:pt x="1102995" y="761524"/>
                    <a:pt x="1093946" y="761524"/>
                  </a:cubicBezTo>
                  <a:close/>
                  <a:moveTo>
                    <a:pt x="306705" y="833914"/>
                  </a:moveTo>
                  <a:lnTo>
                    <a:pt x="1093470" y="833914"/>
                  </a:lnTo>
                  <a:lnTo>
                    <a:pt x="1093470" y="867251"/>
                  </a:lnTo>
                  <a:lnTo>
                    <a:pt x="306705" y="867251"/>
                  </a:lnTo>
                  <a:close/>
                  <a:moveTo>
                    <a:pt x="507683" y="476"/>
                  </a:moveTo>
                  <a:lnTo>
                    <a:pt x="506730" y="0"/>
                  </a:lnTo>
                  <a:lnTo>
                    <a:pt x="289084" y="0"/>
                  </a:lnTo>
                  <a:lnTo>
                    <a:pt x="288131" y="476"/>
                  </a:lnTo>
                  <a:cubicBezTo>
                    <a:pt x="283369" y="2381"/>
                    <a:pt x="280511" y="6667"/>
                    <a:pt x="280511" y="11906"/>
                  </a:cubicBezTo>
                  <a:lnTo>
                    <a:pt x="280511" y="276225"/>
                  </a:lnTo>
                  <a:cubicBezTo>
                    <a:pt x="280511" y="282893"/>
                    <a:pt x="285750" y="288131"/>
                    <a:pt x="292418" y="288608"/>
                  </a:cubicBezTo>
                  <a:lnTo>
                    <a:pt x="292894" y="288608"/>
                  </a:lnTo>
                  <a:cubicBezTo>
                    <a:pt x="296228" y="288608"/>
                    <a:pt x="299561" y="287179"/>
                    <a:pt x="301943" y="284798"/>
                  </a:cubicBezTo>
                  <a:lnTo>
                    <a:pt x="314325" y="271463"/>
                  </a:lnTo>
                  <a:lnTo>
                    <a:pt x="326708" y="284798"/>
                  </a:lnTo>
                  <a:cubicBezTo>
                    <a:pt x="330994" y="289560"/>
                    <a:pt x="339090" y="290036"/>
                    <a:pt x="343852" y="285750"/>
                  </a:cubicBezTo>
                  <a:lnTo>
                    <a:pt x="344805" y="284798"/>
                  </a:lnTo>
                  <a:lnTo>
                    <a:pt x="357187" y="271463"/>
                  </a:lnTo>
                  <a:lnTo>
                    <a:pt x="369570" y="284798"/>
                  </a:lnTo>
                  <a:cubicBezTo>
                    <a:pt x="373856" y="289560"/>
                    <a:pt x="381953" y="290036"/>
                    <a:pt x="386715" y="285750"/>
                  </a:cubicBezTo>
                  <a:cubicBezTo>
                    <a:pt x="387191" y="285750"/>
                    <a:pt x="387191" y="285274"/>
                    <a:pt x="387667" y="284798"/>
                  </a:cubicBezTo>
                  <a:lnTo>
                    <a:pt x="400050" y="271463"/>
                  </a:lnTo>
                  <a:lnTo>
                    <a:pt x="412433" y="284798"/>
                  </a:lnTo>
                  <a:cubicBezTo>
                    <a:pt x="414814" y="287179"/>
                    <a:pt x="417671" y="288608"/>
                    <a:pt x="421005" y="288608"/>
                  </a:cubicBezTo>
                  <a:cubicBezTo>
                    <a:pt x="424339" y="288608"/>
                    <a:pt x="427196" y="287655"/>
                    <a:pt x="429578" y="285274"/>
                  </a:cubicBezTo>
                  <a:lnTo>
                    <a:pt x="430530" y="284321"/>
                  </a:lnTo>
                  <a:lnTo>
                    <a:pt x="442913" y="270986"/>
                  </a:lnTo>
                  <a:lnTo>
                    <a:pt x="455295" y="284321"/>
                  </a:lnTo>
                  <a:cubicBezTo>
                    <a:pt x="459581" y="289084"/>
                    <a:pt x="467677" y="289560"/>
                    <a:pt x="472440" y="285274"/>
                  </a:cubicBezTo>
                  <a:lnTo>
                    <a:pt x="473393" y="284321"/>
                  </a:lnTo>
                  <a:lnTo>
                    <a:pt x="485775" y="270986"/>
                  </a:lnTo>
                  <a:lnTo>
                    <a:pt x="497681" y="284321"/>
                  </a:lnTo>
                  <a:cubicBezTo>
                    <a:pt x="501015" y="288131"/>
                    <a:pt x="506254" y="289084"/>
                    <a:pt x="511016" y="287655"/>
                  </a:cubicBezTo>
                  <a:cubicBezTo>
                    <a:pt x="515779" y="285750"/>
                    <a:pt x="518636" y="281464"/>
                    <a:pt x="518636" y="276225"/>
                  </a:cubicBezTo>
                  <a:lnTo>
                    <a:pt x="518636" y="11906"/>
                  </a:lnTo>
                  <a:cubicBezTo>
                    <a:pt x="515302" y="6667"/>
                    <a:pt x="512445" y="2381"/>
                    <a:pt x="507683" y="476"/>
                  </a:cubicBezTo>
                  <a:close/>
                  <a:moveTo>
                    <a:pt x="491014" y="24765"/>
                  </a:moveTo>
                  <a:lnTo>
                    <a:pt x="491014" y="245269"/>
                  </a:lnTo>
                  <a:cubicBezTo>
                    <a:pt x="488632" y="242888"/>
                    <a:pt x="485775" y="241459"/>
                    <a:pt x="482441" y="241459"/>
                  </a:cubicBezTo>
                  <a:cubicBezTo>
                    <a:pt x="479108" y="241459"/>
                    <a:pt x="475774" y="242888"/>
                    <a:pt x="473393" y="245269"/>
                  </a:cubicBezTo>
                  <a:lnTo>
                    <a:pt x="461010" y="258604"/>
                  </a:lnTo>
                  <a:lnTo>
                    <a:pt x="448628" y="245269"/>
                  </a:lnTo>
                  <a:cubicBezTo>
                    <a:pt x="446246" y="242888"/>
                    <a:pt x="443389" y="241459"/>
                    <a:pt x="440055" y="241459"/>
                  </a:cubicBezTo>
                  <a:cubicBezTo>
                    <a:pt x="436721" y="241459"/>
                    <a:pt x="433864" y="242411"/>
                    <a:pt x="431482" y="244793"/>
                  </a:cubicBezTo>
                  <a:lnTo>
                    <a:pt x="430530" y="245745"/>
                  </a:lnTo>
                  <a:lnTo>
                    <a:pt x="418147" y="259080"/>
                  </a:lnTo>
                  <a:lnTo>
                    <a:pt x="405765" y="245745"/>
                  </a:lnTo>
                  <a:cubicBezTo>
                    <a:pt x="401479" y="240983"/>
                    <a:pt x="393383" y="240506"/>
                    <a:pt x="388620" y="244793"/>
                  </a:cubicBezTo>
                  <a:cubicBezTo>
                    <a:pt x="388144" y="244793"/>
                    <a:pt x="388144" y="245269"/>
                    <a:pt x="387667" y="245745"/>
                  </a:cubicBezTo>
                  <a:lnTo>
                    <a:pt x="375285" y="259080"/>
                  </a:lnTo>
                  <a:lnTo>
                    <a:pt x="362903" y="245745"/>
                  </a:lnTo>
                  <a:cubicBezTo>
                    <a:pt x="360521" y="243364"/>
                    <a:pt x="357187" y="241935"/>
                    <a:pt x="353854" y="241935"/>
                  </a:cubicBezTo>
                  <a:cubicBezTo>
                    <a:pt x="350996" y="241935"/>
                    <a:pt x="348139" y="242888"/>
                    <a:pt x="345758" y="245269"/>
                  </a:cubicBezTo>
                  <a:lnTo>
                    <a:pt x="344805" y="246221"/>
                  </a:lnTo>
                  <a:lnTo>
                    <a:pt x="332423" y="259556"/>
                  </a:lnTo>
                  <a:lnTo>
                    <a:pt x="320516" y="246221"/>
                  </a:lnTo>
                  <a:cubicBezTo>
                    <a:pt x="318135" y="243840"/>
                    <a:pt x="314801" y="242411"/>
                    <a:pt x="311468" y="242411"/>
                  </a:cubicBezTo>
                  <a:cubicBezTo>
                    <a:pt x="308134" y="242411"/>
                    <a:pt x="304800" y="243840"/>
                    <a:pt x="302895" y="246221"/>
                  </a:cubicBezTo>
                  <a:lnTo>
                    <a:pt x="302895" y="24765"/>
                  </a:lnTo>
                  <a:lnTo>
                    <a:pt x="491014" y="24765"/>
                  </a:lnTo>
                  <a:close/>
                  <a:moveTo>
                    <a:pt x="57626" y="631031"/>
                  </a:moveTo>
                  <a:cubicBezTo>
                    <a:pt x="25717" y="631031"/>
                    <a:pt x="0" y="604838"/>
                    <a:pt x="0" y="572929"/>
                  </a:cubicBezTo>
                  <a:cubicBezTo>
                    <a:pt x="0" y="541020"/>
                    <a:pt x="25717" y="514826"/>
                    <a:pt x="57626" y="514826"/>
                  </a:cubicBezTo>
                  <a:cubicBezTo>
                    <a:pt x="89535" y="514826"/>
                    <a:pt x="115252" y="541020"/>
                    <a:pt x="115252" y="572929"/>
                  </a:cubicBezTo>
                  <a:cubicBezTo>
                    <a:pt x="115729" y="604838"/>
                    <a:pt x="89535" y="631031"/>
                    <a:pt x="57626" y="631031"/>
                  </a:cubicBezTo>
                  <a:close/>
                  <a:moveTo>
                    <a:pt x="57626" y="533876"/>
                  </a:moveTo>
                  <a:cubicBezTo>
                    <a:pt x="36195" y="533876"/>
                    <a:pt x="19050" y="551498"/>
                    <a:pt x="19050" y="572929"/>
                  </a:cubicBezTo>
                  <a:cubicBezTo>
                    <a:pt x="19050" y="594360"/>
                    <a:pt x="36195" y="611981"/>
                    <a:pt x="57626" y="611981"/>
                  </a:cubicBezTo>
                  <a:cubicBezTo>
                    <a:pt x="79058" y="611981"/>
                    <a:pt x="96203" y="594360"/>
                    <a:pt x="96203" y="572929"/>
                  </a:cubicBezTo>
                  <a:cubicBezTo>
                    <a:pt x="96203" y="551498"/>
                    <a:pt x="79058" y="533876"/>
                    <a:pt x="57626" y="533876"/>
                  </a:cubicBezTo>
                  <a:close/>
                </a:path>
              </a:pathLst>
            </a:custGeom>
            <a:solidFill>
              <a:schemeClr val="accent1"/>
            </a:solidFill>
            <a:ln w="1860" cap="flat">
              <a:noFill/>
              <a:prstDash val="solid"/>
              <a:miter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" name="任意多边形: 形状 127">
              <a:extLst>
                <a:ext uri="{FF2B5EF4-FFF2-40B4-BE49-F238E27FC236}">
                  <a16:creationId xmlns:a16="http://schemas.microsoft.com/office/drawing/2014/main" id="{D15840B4-52AF-B08A-0EBC-90CB1FF67D9E}"/>
                </a:ext>
              </a:extLst>
            </p:cNvPr>
            <p:cNvSpPr/>
            <p:nvPr/>
          </p:nvSpPr>
          <p:spPr>
            <a:xfrm>
              <a:off x="298571" y="1015803"/>
              <a:ext cx="51033" cy="71474"/>
            </a:xfrm>
            <a:custGeom>
              <a:avLst/>
              <a:gdLst>
                <a:gd name="csX0" fmla="*/ 40995 w 51033"/>
                <a:gd name="csY0" fmla="*/ 71475 h 71474"/>
                <a:gd name="csX1" fmla="*/ 32899 w 51033"/>
                <a:gd name="csY1" fmla="*/ 66712 h 71474"/>
                <a:gd name="csX2" fmla="*/ 1466 w 51033"/>
                <a:gd name="csY2" fmla="*/ 14801 h 71474"/>
                <a:gd name="csX3" fmla="*/ 4800 w 51033"/>
                <a:gd name="csY3" fmla="*/ 1466 h 71474"/>
                <a:gd name="csX4" fmla="*/ 18135 w 51033"/>
                <a:gd name="csY4" fmla="*/ 4800 h 71474"/>
                <a:gd name="csX5" fmla="*/ 49567 w 51033"/>
                <a:gd name="csY5" fmla="*/ 56711 h 71474"/>
                <a:gd name="csX6" fmla="*/ 46234 w 51033"/>
                <a:gd name="csY6" fmla="*/ 70046 h 71474"/>
                <a:gd name="csX7" fmla="*/ 40995 w 51033"/>
                <a:gd name="csY7" fmla="*/ 71475 h 7147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51033" h="71474">
                  <a:moveTo>
                    <a:pt x="40995" y="71475"/>
                  </a:moveTo>
                  <a:cubicBezTo>
                    <a:pt x="37661" y="71475"/>
                    <a:pt x="34327" y="70046"/>
                    <a:pt x="32899" y="66712"/>
                  </a:cubicBezTo>
                  <a:lnTo>
                    <a:pt x="1466" y="14801"/>
                  </a:lnTo>
                  <a:cubicBezTo>
                    <a:pt x="-1391" y="10039"/>
                    <a:pt x="37" y="4324"/>
                    <a:pt x="4800" y="1466"/>
                  </a:cubicBezTo>
                  <a:cubicBezTo>
                    <a:pt x="9562" y="-1391"/>
                    <a:pt x="15277" y="37"/>
                    <a:pt x="18135" y="4800"/>
                  </a:cubicBezTo>
                  <a:lnTo>
                    <a:pt x="49567" y="56711"/>
                  </a:lnTo>
                  <a:cubicBezTo>
                    <a:pt x="52425" y="61474"/>
                    <a:pt x="50996" y="67189"/>
                    <a:pt x="46234" y="70046"/>
                  </a:cubicBezTo>
                  <a:cubicBezTo>
                    <a:pt x="44329" y="70999"/>
                    <a:pt x="42900" y="71475"/>
                    <a:pt x="40995" y="71475"/>
                  </a:cubicBezTo>
                  <a:close/>
                </a:path>
              </a:pathLst>
            </a:custGeom>
            <a:solidFill>
              <a:schemeClr val="accent1"/>
            </a:solidFill>
            <a:ln w="1860" cap="flat">
              <a:noFill/>
              <a:prstDash val="solid"/>
              <a:miter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6" name="任意多边形: 形状 128">
              <a:extLst>
                <a:ext uri="{FF2B5EF4-FFF2-40B4-BE49-F238E27FC236}">
                  <a16:creationId xmlns:a16="http://schemas.microsoft.com/office/drawing/2014/main" id="{6C2D5CD6-EC87-D20B-82D6-6D01687F19C3}"/>
                </a:ext>
              </a:extLst>
            </p:cNvPr>
            <p:cNvSpPr/>
            <p:nvPr/>
          </p:nvSpPr>
          <p:spPr>
            <a:xfrm>
              <a:off x="298427" y="1059474"/>
              <a:ext cx="50845" cy="27804"/>
            </a:xfrm>
            <a:custGeom>
              <a:avLst/>
              <a:gdLst>
                <a:gd name="csX0" fmla="*/ 41139 w 50845"/>
                <a:gd name="csY0" fmla="*/ 27804 h 27804"/>
                <a:gd name="csX1" fmla="*/ 38758 w 50845"/>
                <a:gd name="csY1" fmla="*/ 27328 h 27804"/>
                <a:gd name="csX2" fmla="*/ 7325 w 50845"/>
                <a:gd name="csY2" fmla="*/ 19232 h 27804"/>
                <a:gd name="csX3" fmla="*/ 181 w 50845"/>
                <a:gd name="csY3" fmla="*/ 7325 h 27804"/>
                <a:gd name="csX4" fmla="*/ 12088 w 50845"/>
                <a:gd name="csY4" fmla="*/ 181 h 27804"/>
                <a:gd name="csX5" fmla="*/ 43520 w 50845"/>
                <a:gd name="csY5" fmla="*/ 8278 h 27804"/>
                <a:gd name="csX6" fmla="*/ 50664 w 50845"/>
                <a:gd name="csY6" fmla="*/ 19708 h 27804"/>
                <a:gd name="csX7" fmla="*/ 41139 w 50845"/>
                <a:gd name="csY7" fmla="*/ 27804 h 2780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50845" h="27804">
                  <a:moveTo>
                    <a:pt x="41139" y="27804"/>
                  </a:moveTo>
                  <a:cubicBezTo>
                    <a:pt x="40187" y="27804"/>
                    <a:pt x="39710" y="27804"/>
                    <a:pt x="38758" y="27328"/>
                  </a:cubicBezTo>
                  <a:lnTo>
                    <a:pt x="7325" y="19232"/>
                  </a:lnTo>
                  <a:cubicBezTo>
                    <a:pt x="2086" y="17803"/>
                    <a:pt x="-771" y="12564"/>
                    <a:pt x="181" y="7325"/>
                  </a:cubicBezTo>
                  <a:cubicBezTo>
                    <a:pt x="1610" y="2087"/>
                    <a:pt x="6849" y="-771"/>
                    <a:pt x="12088" y="181"/>
                  </a:cubicBezTo>
                  <a:lnTo>
                    <a:pt x="43520" y="8278"/>
                  </a:lnTo>
                  <a:cubicBezTo>
                    <a:pt x="48759" y="9706"/>
                    <a:pt x="51617" y="14945"/>
                    <a:pt x="50664" y="19708"/>
                  </a:cubicBezTo>
                  <a:cubicBezTo>
                    <a:pt x="49235" y="24946"/>
                    <a:pt x="45425" y="27804"/>
                    <a:pt x="41139" y="27804"/>
                  </a:cubicBezTo>
                  <a:close/>
                </a:path>
              </a:pathLst>
            </a:custGeom>
            <a:solidFill>
              <a:schemeClr val="accent1"/>
            </a:solidFill>
            <a:ln w="1860" cap="flat">
              <a:noFill/>
              <a:prstDash val="solid"/>
              <a:miter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7" name="任意多边形: 形状 129">
              <a:extLst>
                <a:ext uri="{FF2B5EF4-FFF2-40B4-BE49-F238E27FC236}">
                  <a16:creationId xmlns:a16="http://schemas.microsoft.com/office/drawing/2014/main" id="{90FBFDDA-871B-E3FC-9334-ABF06EB05EF1}"/>
                </a:ext>
              </a:extLst>
            </p:cNvPr>
            <p:cNvSpPr/>
            <p:nvPr/>
          </p:nvSpPr>
          <p:spPr>
            <a:xfrm>
              <a:off x="289920" y="1060200"/>
              <a:ext cx="27854" cy="45652"/>
            </a:xfrm>
            <a:custGeom>
              <a:avLst/>
              <a:gdLst>
                <a:gd name="csX0" fmla="*/ 9641 w 27854"/>
                <a:gd name="csY0" fmla="*/ 45652 h 45652"/>
                <a:gd name="csX1" fmla="*/ 6783 w 27854"/>
                <a:gd name="csY1" fmla="*/ 45176 h 45652"/>
                <a:gd name="csX2" fmla="*/ 592 w 27854"/>
                <a:gd name="csY2" fmla="*/ 33270 h 45652"/>
                <a:gd name="csX3" fmla="*/ 9165 w 27854"/>
                <a:gd name="csY3" fmla="*/ 6600 h 45652"/>
                <a:gd name="csX4" fmla="*/ 21071 w 27854"/>
                <a:gd name="csY4" fmla="*/ 408 h 45652"/>
                <a:gd name="csX5" fmla="*/ 27262 w 27854"/>
                <a:gd name="csY5" fmla="*/ 12315 h 45652"/>
                <a:gd name="csX6" fmla="*/ 18690 w 27854"/>
                <a:gd name="csY6" fmla="*/ 38985 h 45652"/>
                <a:gd name="csX7" fmla="*/ 9641 w 27854"/>
                <a:gd name="csY7" fmla="*/ 45652 h 4565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27854" h="45652">
                  <a:moveTo>
                    <a:pt x="9641" y="45652"/>
                  </a:moveTo>
                  <a:cubicBezTo>
                    <a:pt x="8688" y="45652"/>
                    <a:pt x="7736" y="45652"/>
                    <a:pt x="6783" y="45176"/>
                  </a:cubicBezTo>
                  <a:cubicBezTo>
                    <a:pt x="1545" y="43747"/>
                    <a:pt x="-1313" y="38032"/>
                    <a:pt x="592" y="33270"/>
                  </a:cubicBezTo>
                  <a:lnTo>
                    <a:pt x="9165" y="6600"/>
                  </a:lnTo>
                  <a:cubicBezTo>
                    <a:pt x="10593" y="1361"/>
                    <a:pt x="16308" y="-1020"/>
                    <a:pt x="21071" y="408"/>
                  </a:cubicBezTo>
                  <a:cubicBezTo>
                    <a:pt x="26310" y="1837"/>
                    <a:pt x="29167" y="7552"/>
                    <a:pt x="27262" y="12315"/>
                  </a:cubicBezTo>
                  <a:lnTo>
                    <a:pt x="18690" y="38985"/>
                  </a:lnTo>
                  <a:cubicBezTo>
                    <a:pt x="17737" y="43271"/>
                    <a:pt x="13927" y="45652"/>
                    <a:pt x="9641" y="45652"/>
                  </a:cubicBezTo>
                  <a:close/>
                </a:path>
              </a:pathLst>
            </a:custGeom>
            <a:solidFill>
              <a:schemeClr val="accent1"/>
            </a:solidFill>
            <a:ln w="1860" cap="flat">
              <a:noFill/>
              <a:prstDash val="solid"/>
              <a:miter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8" name="任意多边形: 形状 130">
              <a:extLst>
                <a:ext uri="{FF2B5EF4-FFF2-40B4-BE49-F238E27FC236}">
                  <a16:creationId xmlns:a16="http://schemas.microsoft.com/office/drawing/2014/main" id="{903B8860-BE35-9F33-D5A1-7FB6C21B969B}"/>
                </a:ext>
              </a:extLst>
            </p:cNvPr>
            <p:cNvSpPr/>
            <p:nvPr/>
          </p:nvSpPr>
          <p:spPr>
            <a:xfrm>
              <a:off x="176175" y="1015803"/>
              <a:ext cx="133301" cy="90048"/>
            </a:xfrm>
            <a:custGeom>
              <a:avLst/>
              <a:gdLst>
                <a:gd name="csX0" fmla="*/ 123386 w 133301"/>
                <a:gd name="csY0" fmla="*/ 90049 h 90048"/>
                <a:gd name="csX1" fmla="*/ 114814 w 133301"/>
                <a:gd name="csY1" fmla="*/ 85286 h 90048"/>
                <a:gd name="csX2" fmla="*/ 89096 w 133301"/>
                <a:gd name="csY2" fmla="*/ 40519 h 90048"/>
                <a:gd name="csX3" fmla="*/ 92906 w 133301"/>
                <a:gd name="csY3" fmla="*/ 27660 h 90048"/>
                <a:gd name="csX4" fmla="*/ 106241 w 133301"/>
                <a:gd name="csY4" fmla="*/ 30994 h 90048"/>
                <a:gd name="csX5" fmla="*/ 131959 w 133301"/>
                <a:gd name="csY5" fmla="*/ 75761 h 90048"/>
                <a:gd name="csX6" fmla="*/ 128149 w 133301"/>
                <a:gd name="csY6" fmla="*/ 88620 h 90048"/>
                <a:gd name="csX7" fmla="*/ 123386 w 133301"/>
                <a:gd name="csY7" fmla="*/ 90049 h 90048"/>
                <a:gd name="csX8" fmla="*/ 9562 w 133301"/>
                <a:gd name="csY8" fmla="*/ 71475 h 90048"/>
                <a:gd name="csX9" fmla="*/ 4800 w 133301"/>
                <a:gd name="csY9" fmla="*/ 70046 h 90048"/>
                <a:gd name="csX10" fmla="*/ 1466 w 133301"/>
                <a:gd name="csY10" fmla="*/ 56711 h 90048"/>
                <a:gd name="csX11" fmla="*/ 32899 w 133301"/>
                <a:gd name="csY11" fmla="*/ 4800 h 90048"/>
                <a:gd name="csX12" fmla="*/ 46234 w 133301"/>
                <a:gd name="csY12" fmla="*/ 1466 h 90048"/>
                <a:gd name="csX13" fmla="*/ 49567 w 133301"/>
                <a:gd name="csY13" fmla="*/ 14801 h 90048"/>
                <a:gd name="csX14" fmla="*/ 18135 w 133301"/>
                <a:gd name="csY14" fmla="*/ 66712 h 90048"/>
                <a:gd name="csX15" fmla="*/ 9562 w 133301"/>
                <a:gd name="csY15" fmla="*/ 71475 h 9004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</a:cxnLst>
              <a:rect l="l" t="t" r="r" b="b"/>
              <a:pathLst>
                <a:path w="133301" h="90048">
                  <a:moveTo>
                    <a:pt x="123386" y="90049"/>
                  </a:moveTo>
                  <a:cubicBezTo>
                    <a:pt x="120052" y="90049"/>
                    <a:pt x="116719" y="88144"/>
                    <a:pt x="114814" y="85286"/>
                  </a:cubicBezTo>
                  <a:lnTo>
                    <a:pt x="89096" y="40519"/>
                  </a:lnTo>
                  <a:cubicBezTo>
                    <a:pt x="86239" y="35756"/>
                    <a:pt x="88144" y="30041"/>
                    <a:pt x="92906" y="27660"/>
                  </a:cubicBezTo>
                  <a:cubicBezTo>
                    <a:pt x="97669" y="24802"/>
                    <a:pt x="103384" y="26707"/>
                    <a:pt x="106241" y="30994"/>
                  </a:cubicBezTo>
                  <a:lnTo>
                    <a:pt x="131959" y="75761"/>
                  </a:lnTo>
                  <a:cubicBezTo>
                    <a:pt x="134816" y="80524"/>
                    <a:pt x="132911" y="86239"/>
                    <a:pt x="128149" y="88620"/>
                  </a:cubicBezTo>
                  <a:cubicBezTo>
                    <a:pt x="126720" y="90049"/>
                    <a:pt x="125291" y="90049"/>
                    <a:pt x="123386" y="90049"/>
                  </a:cubicBezTo>
                  <a:close/>
                  <a:moveTo>
                    <a:pt x="9562" y="71475"/>
                  </a:moveTo>
                  <a:cubicBezTo>
                    <a:pt x="7657" y="71475"/>
                    <a:pt x="6229" y="70999"/>
                    <a:pt x="4800" y="70046"/>
                  </a:cubicBezTo>
                  <a:cubicBezTo>
                    <a:pt x="37" y="67189"/>
                    <a:pt x="-1391" y="61474"/>
                    <a:pt x="1466" y="56711"/>
                  </a:cubicBezTo>
                  <a:lnTo>
                    <a:pt x="32899" y="4800"/>
                  </a:lnTo>
                  <a:cubicBezTo>
                    <a:pt x="35756" y="37"/>
                    <a:pt x="41471" y="-1391"/>
                    <a:pt x="46234" y="1466"/>
                  </a:cubicBezTo>
                  <a:cubicBezTo>
                    <a:pt x="50996" y="4324"/>
                    <a:pt x="52425" y="10039"/>
                    <a:pt x="49567" y="14801"/>
                  </a:cubicBezTo>
                  <a:lnTo>
                    <a:pt x="18135" y="66712"/>
                  </a:lnTo>
                  <a:cubicBezTo>
                    <a:pt x="15754" y="70046"/>
                    <a:pt x="12420" y="71475"/>
                    <a:pt x="9562" y="71475"/>
                  </a:cubicBezTo>
                  <a:close/>
                </a:path>
              </a:pathLst>
            </a:custGeom>
            <a:solidFill>
              <a:schemeClr val="accent1"/>
            </a:solidFill>
            <a:ln w="1860" cap="flat">
              <a:noFill/>
              <a:prstDash val="solid"/>
              <a:miter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9" name="任意多边形: 形状 131">
              <a:extLst>
                <a:ext uri="{FF2B5EF4-FFF2-40B4-BE49-F238E27FC236}">
                  <a16:creationId xmlns:a16="http://schemas.microsoft.com/office/drawing/2014/main" id="{6731A29C-7A9D-6600-F860-4D2954D7927F}"/>
                </a:ext>
              </a:extLst>
            </p:cNvPr>
            <p:cNvSpPr/>
            <p:nvPr/>
          </p:nvSpPr>
          <p:spPr>
            <a:xfrm>
              <a:off x="175880" y="1060276"/>
              <a:ext cx="51146" cy="27478"/>
            </a:xfrm>
            <a:custGeom>
              <a:avLst/>
              <a:gdLst>
                <a:gd name="csX0" fmla="*/ 9857 w 51146"/>
                <a:gd name="csY0" fmla="*/ 27002 h 27478"/>
                <a:gd name="csX1" fmla="*/ 332 w 51146"/>
                <a:gd name="csY1" fmla="*/ 19858 h 27478"/>
                <a:gd name="csX2" fmla="*/ 7476 w 51146"/>
                <a:gd name="csY2" fmla="*/ 8428 h 27478"/>
                <a:gd name="csX3" fmla="*/ 38908 w 51146"/>
                <a:gd name="csY3" fmla="*/ 332 h 27478"/>
                <a:gd name="csX4" fmla="*/ 50814 w 51146"/>
                <a:gd name="csY4" fmla="*/ 7476 h 27478"/>
                <a:gd name="csX5" fmla="*/ 43671 w 51146"/>
                <a:gd name="csY5" fmla="*/ 19382 h 27478"/>
                <a:gd name="csX6" fmla="*/ 12238 w 51146"/>
                <a:gd name="csY6" fmla="*/ 27478 h 27478"/>
                <a:gd name="csX7" fmla="*/ 9857 w 51146"/>
                <a:gd name="csY7" fmla="*/ 27002 h 2747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51146" h="27478">
                  <a:moveTo>
                    <a:pt x="9857" y="27002"/>
                  </a:moveTo>
                  <a:cubicBezTo>
                    <a:pt x="5571" y="27002"/>
                    <a:pt x="1761" y="24144"/>
                    <a:pt x="332" y="19858"/>
                  </a:cubicBezTo>
                  <a:cubicBezTo>
                    <a:pt x="-1097" y="14619"/>
                    <a:pt x="2237" y="9381"/>
                    <a:pt x="7476" y="8428"/>
                  </a:cubicBezTo>
                  <a:lnTo>
                    <a:pt x="38908" y="332"/>
                  </a:lnTo>
                  <a:cubicBezTo>
                    <a:pt x="44147" y="-1097"/>
                    <a:pt x="49386" y="2237"/>
                    <a:pt x="50814" y="7476"/>
                  </a:cubicBezTo>
                  <a:cubicBezTo>
                    <a:pt x="52243" y="12714"/>
                    <a:pt x="48909" y="17953"/>
                    <a:pt x="43671" y="19382"/>
                  </a:cubicBezTo>
                  <a:lnTo>
                    <a:pt x="12238" y="27478"/>
                  </a:lnTo>
                  <a:cubicBezTo>
                    <a:pt x="11286" y="27002"/>
                    <a:pt x="10333" y="27002"/>
                    <a:pt x="9857" y="27002"/>
                  </a:cubicBezTo>
                  <a:close/>
                </a:path>
              </a:pathLst>
            </a:custGeom>
            <a:solidFill>
              <a:schemeClr val="accent1"/>
            </a:solidFill>
            <a:ln w="1860" cap="flat">
              <a:noFill/>
              <a:prstDash val="solid"/>
              <a:miter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0" name="任意多边形: 形状 132">
              <a:extLst>
                <a:ext uri="{FF2B5EF4-FFF2-40B4-BE49-F238E27FC236}">
                  <a16:creationId xmlns:a16="http://schemas.microsoft.com/office/drawing/2014/main" id="{C7726FEE-6CA3-0D8B-8921-862F59244DDE}"/>
                </a:ext>
              </a:extLst>
            </p:cNvPr>
            <p:cNvSpPr/>
            <p:nvPr/>
          </p:nvSpPr>
          <p:spPr>
            <a:xfrm>
              <a:off x="207275" y="1060239"/>
              <a:ext cx="27408" cy="45612"/>
            </a:xfrm>
            <a:custGeom>
              <a:avLst/>
              <a:gdLst>
                <a:gd name="csX0" fmla="*/ 17990 w 27408"/>
                <a:gd name="csY0" fmla="*/ 45613 h 45612"/>
                <a:gd name="csX1" fmla="*/ 8942 w 27408"/>
                <a:gd name="csY1" fmla="*/ 38945 h 45612"/>
                <a:gd name="csX2" fmla="*/ 369 w 27408"/>
                <a:gd name="csY2" fmla="*/ 12275 h 45612"/>
                <a:gd name="csX3" fmla="*/ 6560 w 27408"/>
                <a:gd name="csY3" fmla="*/ 369 h 45612"/>
                <a:gd name="csX4" fmla="*/ 18467 w 27408"/>
                <a:gd name="csY4" fmla="*/ 6560 h 45612"/>
                <a:gd name="csX5" fmla="*/ 27039 w 27408"/>
                <a:gd name="csY5" fmla="*/ 33230 h 45612"/>
                <a:gd name="csX6" fmla="*/ 20848 w 27408"/>
                <a:gd name="csY6" fmla="*/ 45137 h 45612"/>
                <a:gd name="csX7" fmla="*/ 17990 w 27408"/>
                <a:gd name="csY7" fmla="*/ 45613 h 4561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27408" h="45612">
                  <a:moveTo>
                    <a:pt x="17990" y="45613"/>
                  </a:moveTo>
                  <a:cubicBezTo>
                    <a:pt x="13704" y="45613"/>
                    <a:pt x="9894" y="42755"/>
                    <a:pt x="8942" y="38945"/>
                  </a:cubicBezTo>
                  <a:lnTo>
                    <a:pt x="369" y="12275"/>
                  </a:lnTo>
                  <a:cubicBezTo>
                    <a:pt x="-1060" y="7037"/>
                    <a:pt x="1798" y="1798"/>
                    <a:pt x="6560" y="369"/>
                  </a:cubicBezTo>
                  <a:cubicBezTo>
                    <a:pt x="11799" y="-1060"/>
                    <a:pt x="17038" y="1798"/>
                    <a:pt x="18467" y="6560"/>
                  </a:cubicBezTo>
                  <a:lnTo>
                    <a:pt x="27039" y="33230"/>
                  </a:lnTo>
                  <a:cubicBezTo>
                    <a:pt x="28468" y="38469"/>
                    <a:pt x="25610" y="43708"/>
                    <a:pt x="20848" y="45137"/>
                  </a:cubicBezTo>
                  <a:cubicBezTo>
                    <a:pt x="19895" y="45613"/>
                    <a:pt x="18943" y="45613"/>
                    <a:pt x="17990" y="45613"/>
                  </a:cubicBezTo>
                  <a:close/>
                </a:path>
              </a:pathLst>
            </a:custGeom>
            <a:solidFill>
              <a:schemeClr val="accent1"/>
            </a:solidFill>
            <a:ln w="1860" cap="flat">
              <a:noFill/>
              <a:prstDash val="solid"/>
              <a:miter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1" name="任意多边形: 形状 133">
              <a:extLst>
                <a:ext uri="{FF2B5EF4-FFF2-40B4-BE49-F238E27FC236}">
                  <a16:creationId xmlns:a16="http://schemas.microsoft.com/office/drawing/2014/main" id="{8FA0FC06-A26C-4A43-694E-09F7AF088B7D}"/>
                </a:ext>
              </a:extLst>
            </p:cNvPr>
            <p:cNvSpPr/>
            <p:nvPr/>
          </p:nvSpPr>
          <p:spPr>
            <a:xfrm>
              <a:off x="215562" y="1041997"/>
              <a:ext cx="45124" cy="63854"/>
            </a:xfrm>
            <a:custGeom>
              <a:avLst/>
              <a:gdLst>
                <a:gd name="csX0" fmla="*/ 9704 w 45124"/>
                <a:gd name="csY0" fmla="*/ 63855 h 63854"/>
                <a:gd name="csX1" fmla="*/ 4941 w 45124"/>
                <a:gd name="csY1" fmla="*/ 62426 h 63854"/>
                <a:gd name="csX2" fmla="*/ 1131 w 45124"/>
                <a:gd name="csY2" fmla="*/ 49567 h 63854"/>
                <a:gd name="csX3" fmla="*/ 26849 w 45124"/>
                <a:gd name="csY3" fmla="*/ 4800 h 63854"/>
                <a:gd name="csX4" fmla="*/ 40184 w 45124"/>
                <a:gd name="csY4" fmla="*/ 1466 h 63854"/>
                <a:gd name="csX5" fmla="*/ 43994 w 45124"/>
                <a:gd name="csY5" fmla="*/ 14325 h 63854"/>
                <a:gd name="csX6" fmla="*/ 18276 w 45124"/>
                <a:gd name="csY6" fmla="*/ 59092 h 63854"/>
                <a:gd name="csX7" fmla="*/ 9704 w 45124"/>
                <a:gd name="csY7" fmla="*/ 63855 h 6385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45124" h="63854">
                  <a:moveTo>
                    <a:pt x="9704" y="63855"/>
                  </a:moveTo>
                  <a:cubicBezTo>
                    <a:pt x="8275" y="63855"/>
                    <a:pt x="6370" y="63379"/>
                    <a:pt x="4941" y="62426"/>
                  </a:cubicBezTo>
                  <a:cubicBezTo>
                    <a:pt x="179" y="60045"/>
                    <a:pt x="-1250" y="53854"/>
                    <a:pt x="1131" y="49567"/>
                  </a:cubicBezTo>
                  <a:lnTo>
                    <a:pt x="26849" y="4800"/>
                  </a:lnTo>
                  <a:cubicBezTo>
                    <a:pt x="29706" y="37"/>
                    <a:pt x="35421" y="-1391"/>
                    <a:pt x="40184" y="1466"/>
                  </a:cubicBezTo>
                  <a:cubicBezTo>
                    <a:pt x="44946" y="4324"/>
                    <a:pt x="46375" y="10039"/>
                    <a:pt x="43994" y="14325"/>
                  </a:cubicBezTo>
                  <a:lnTo>
                    <a:pt x="18276" y="59092"/>
                  </a:lnTo>
                  <a:cubicBezTo>
                    <a:pt x="16371" y="62426"/>
                    <a:pt x="13037" y="63855"/>
                    <a:pt x="9704" y="63855"/>
                  </a:cubicBezTo>
                  <a:close/>
                </a:path>
              </a:pathLst>
            </a:custGeom>
            <a:solidFill>
              <a:schemeClr val="accent1"/>
            </a:solidFill>
            <a:ln w="1860" cap="flat">
              <a:noFill/>
              <a:prstDash val="solid"/>
              <a:miter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2" name="任意多边形: 形状 134">
              <a:extLst>
                <a:ext uri="{FF2B5EF4-FFF2-40B4-BE49-F238E27FC236}">
                  <a16:creationId xmlns:a16="http://schemas.microsoft.com/office/drawing/2014/main" id="{F26EF928-135A-AC44-7B53-4594B5C0D368}"/>
                </a:ext>
              </a:extLst>
            </p:cNvPr>
            <p:cNvSpPr/>
            <p:nvPr/>
          </p:nvSpPr>
          <p:spPr>
            <a:xfrm>
              <a:off x="373856" y="980598"/>
              <a:ext cx="144779" cy="23812"/>
            </a:xfrm>
            <a:custGeom>
              <a:avLst/>
              <a:gdLst>
                <a:gd name="csX0" fmla="*/ 132874 w 144779"/>
                <a:gd name="csY0" fmla="*/ 23812 h 23812"/>
                <a:gd name="csX1" fmla="*/ 11906 w 144779"/>
                <a:gd name="csY1" fmla="*/ 23812 h 23812"/>
                <a:gd name="csX2" fmla="*/ 0 w 144779"/>
                <a:gd name="csY2" fmla="*/ 11906 h 23812"/>
                <a:gd name="csX3" fmla="*/ 11906 w 144779"/>
                <a:gd name="csY3" fmla="*/ 0 h 23812"/>
                <a:gd name="csX4" fmla="*/ 132874 w 144779"/>
                <a:gd name="csY4" fmla="*/ 0 h 23812"/>
                <a:gd name="csX5" fmla="*/ 144780 w 144779"/>
                <a:gd name="csY5" fmla="*/ 11906 h 23812"/>
                <a:gd name="csX6" fmla="*/ 132874 w 144779"/>
                <a:gd name="csY6" fmla="*/ 23812 h 2381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144779" h="23812">
                  <a:moveTo>
                    <a:pt x="132874" y="23812"/>
                  </a:moveTo>
                  <a:lnTo>
                    <a:pt x="11906" y="23812"/>
                  </a:lnTo>
                  <a:cubicBezTo>
                    <a:pt x="5239" y="23812"/>
                    <a:pt x="0" y="18574"/>
                    <a:pt x="0" y="11906"/>
                  </a:cubicBezTo>
                  <a:cubicBezTo>
                    <a:pt x="0" y="5239"/>
                    <a:pt x="5239" y="0"/>
                    <a:pt x="11906" y="0"/>
                  </a:cubicBezTo>
                  <a:lnTo>
                    <a:pt x="132874" y="0"/>
                  </a:lnTo>
                  <a:cubicBezTo>
                    <a:pt x="139541" y="0"/>
                    <a:pt x="144780" y="5239"/>
                    <a:pt x="144780" y="11906"/>
                  </a:cubicBezTo>
                  <a:cubicBezTo>
                    <a:pt x="144780" y="18574"/>
                    <a:pt x="139541" y="23812"/>
                    <a:pt x="132874" y="23812"/>
                  </a:cubicBezTo>
                  <a:close/>
                </a:path>
              </a:pathLst>
            </a:custGeom>
            <a:solidFill>
              <a:schemeClr val="accent1"/>
            </a:solidFill>
            <a:ln w="1860" cap="flat">
              <a:noFill/>
              <a:prstDash val="solid"/>
              <a:miter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3" name="任意多边形: 形状 135">
              <a:extLst>
                <a:ext uri="{FF2B5EF4-FFF2-40B4-BE49-F238E27FC236}">
                  <a16:creationId xmlns:a16="http://schemas.microsoft.com/office/drawing/2014/main" id="{C33C8CF6-DE9B-7143-11D2-CE934C1D582F}"/>
                </a:ext>
              </a:extLst>
            </p:cNvPr>
            <p:cNvSpPr/>
            <p:nvPr/>
          </p:nvSpPr>
          <p:spPr>
            <a:xfrm>
              <a:off x="373856" y="1042034"/>
              <a:ext cx="84296" cy="23812"/>
            </a:xfrm>
            <a:custGeom>
              <a:avLst/>
              <a:gdLst>
                <a:gd name="csX0" fmla="*/ 72390 w 84296"/>
                <a:gd name="csY0" fmla="*/ 23812 h 23812"/>
                <a:gd name="csX1" fmla="*/ 11906 w 84296"/>
                <a:gd name="csY1" fmla="*/ 23812 h 23812"/>
                <a:gd name="csX2" fmla="*/ 0 w 84296"/>
                <a:gd name="csY2" fmla="*/ 11906 h 23812"/>
                <a:gd name="csX3" fmla="*/ 11906 w 84296"/>
                <a:gd name="csY3" fmla="*/ 0 h 23812"/>
                <a:gd name="csX4" fmla="*/ 72390 w 84296"/>
                <a:gd name="csY4" fmla="*/ 0 h 23812"/>
                <a:gd name="csX5" fmla="*/ 84296 w 84296"/>
                <a:gd name="csY5" fmla="*/ 11906 h 23812"/>
                <a:gd name="csX6" fmla="*/ 72390 w 84296"/>
                <a:gd name="csY6" fmla="*/ 23812 h 2381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84296" h="23812">
                  <a:moveTo>
                    <a:pt x="72390" y="23812"/>
                  </a:moveTo>
                  <a:lnTo>
                    <a:pt x="11906" y="23812"/>
                  </a:lnTo>
                  <a:cubicBezTo>
                    <a:pt x="5239" y="23812"/>
                    <a:pt x="0" y="18574"/>
                    <a:pt x="0" y="11906"/>
                  </a:cubicBezTo>
                  <a:cubicBezTo>
                    <a:pt x="0" y="5239"/>
                    <a:pt x="5239" y="0"/>
                    <a:pt x="11906" y="0"/>
                  </a:cubicBezTo>
                  <a:lnTo>
                    <a:pt x="72390" y="0"/>
                  </a:lnTo>
                  <a:cubicBezTo>
                    <a:pt x="79057" y="0"/>
                    <a:pt x="84296" y="5239"/>
                    <a:pt x="84296" y="11906"/>
                  </a:cubicBezTo>
                  <a:cubicBezTo>
                    <a:pt x="84296" y="18574"/>
                    <a:pt x="79057" y="23812"/>
                    <a:pt x="72390" y="23812"/>
                  </a:cubicBezTo>
                  <a:close/>
                </a:path>
              </a:pathLst>
            </a:custGeom>
            <a:solidFill>
              <a:schemeClr val="accent1"/>
            </a:solidFill>
            <a:ln w="1860" cap="flat">
              <a:noFill/>
              <a:prstDash val="solid"/>
              <a:miter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" name="任意多边形: 形状 136">
              <a:extLst>
                <a:ext uri="{FF2B5EF4-FFF2-40B4-BE49-F238E27FC236}">
                  <a16:creationId xmlns:a16="http://schemas.microsoft.com/office/drawing/2014/main" id="{B2617105-60FD-7C4C-E5A9-9F4D12C52872}"/>
                </a:ext>
              </a:extLst>
            </p:cNvPr>
            <p:cNvSpPr/>
            <p:nvPr/>
          </p:nvSpPr>
          <p:spPr>
            <a:xfrm>
              <a:off x="116205" y="876300"/>
              <a:ext cx="456247" cy="298608"/>
            </a:xfrm>
            <a:custGeom>
              <a:avLst/>
              <a:gdLst>
                <a:gd name="csX0" fmla="*/ 444341 w 456247"/>
                <a:gd name="csY0" fmla="*/ 298609 h 298608"/>
                <a:gd name="csX1" fmla="*/ 11906 w 456247"/>
                <a:gd name="csY1" fmla="*/ 298609 h 298608"/>
                <a:gd name="csX2" fmla="*/ 0 w 456247"/>
                <a:gd name="csY2" fmla="*/ 286702 h 298608"/>
                <a:gd name="csX3" fmla="*/ 0 w 456247"/>
                <a:gd name="csY3" fmla="*/ 11906 h 298608"/>
                <a:gd name="csX4" fmla="*/ 11906 w 456247"/>
                <a:gd name="csY4" fmla="*/ 0 h 298608"/>
                <a:gd name="csX5" fmla="*/ 444341 w 456247"/>
                <a:gd name="csY5" fmla="*/ 0 h 298608"/>
                <a:gd name="csX6" fmla="*/ 456248 w 456247"/>
                <a:gd name="csY6" fmla="*/ 11906 h 298608"/>
                <a:gd name="csX7" fmla="*/ 456248 w 456247"/>
                <a:gd name="csY7" fmla="*/ 286702 h 298608"/>
                <a:gd name="csX8" fmla="*/ 444341 w 456247"/>
                <a:gd name="csY8" fmla="*/ 298609 h 298608"/>
                <a:gd name="csX9" fmla="*/ 23812 w 456247"/>
                <a:gd name="csY9" fmla="*/ 274796 h 298608"/>
                <a:gd name="csX10" fmla="*/ 432435 w 456247"/>
                <a:gd name="csY10" fmla="*/ 274796 h 298608"/>
                <a:gd name="csX11" fmla="*/ 432435 w 456247"/>
                <a:gd name="csY11" fmla="*/ 23812 h 298608"/>
                <a:gd name="csX12" fmla="*/ 23812 w 456247"/>
                <a:gd name="csY12" fmla="*/ 23812 h 298608"/>
                <a:gd name="csX13" fmla="*/ 23812 w 456247"/>
                <a:gd name="csY13" fmla="*/ 274796 h 29860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</a:cxnLst>
              <a:rect l="l" t="t" r="r" b="b"/>
              <a:pathLst>
                <a:path w="456247" h="298608">
                  <a:moveTo>
                    <a:pt x="444341" y="298609"/>
                  </a:moveTo>
                  <a:lnTo>
                    <a:pt x="11906" y="298609"/>
                  </a:lnTo>
                  <a:cubicBezTo>
                    <a:pt x="5239" y="298609"/>
                    <a:pt x="0" y="293370"/>
                    <a:pt x="0" y="286702"/>
                  </a:cubicBezTo>
                  <a:lnTo>
                    <a:pt x="0" y="11906"/>
                  </a:lnTo>
                  <a:cubicBezTo>
                    <a:pt x="0" y="5239"/>
                    <a:pt x="5239" y="0"/>
                    <a:pt x="11906" y="0"/>
                  </a:cubicBezTo>
                  <a:lnTo>
                    <a:pt x="444341" y="0"/>
                  </a:lnTo>
                  <a:cubicBezTo>
                    <a:pt x="451009" y="0"/>
                    <a:pt x="456248" y="5239"/>
                    <a:pt x="456248" y="11906"/>
                  </a:cubicBezTo>
                  <a:lnTo>
                    <a:pt x="456248" y="286702"/>
                  </a:lnTo>
                  <a:cubicBezTo>
                    <a:pt x="456248" y="293370"/>
                    <a:pt x="451009" y="298609"/>
                    <a:pt x="444341" y="298609"/>
                  </a:cubicBezTo>
                  <a:close/>
                  <a:moveTo>
                    <a:pt x="23812" y="274796"/>
                  </a:moveTo>
                  <a:lnTo>
                    <a:pt x="432435" y="274796"/>
                  </a:lnTo>
                  <a:lnTo>
                    <a:pt x="432435" y="23812"/>
                  </a:lnTo>
                  <a:lnTo>
                    <a:pt x="23812" y="23812"/>
                  </a:lnTo>
                  <a:lnTo>
                    <a:pt x="23812" y="274796"/>
                  </a:lnTo>
                  <a:close/>
                </a:path>
              </a:pathLst>
            </a:custGeom>
            <a:solidFill>
              <a:schemeClr val="accent1"/>
            </a:solidFill>
            <a:ln w="1860" cap="flat">
              <a:noFill/>
              <a:prstDash val="solid"/>
              <a:miter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" name="组合 34">
            <a:extLst>
              <a:ext uri="{FF2B5EF4-FFF2-40B4-BE49-F238E27FC236}">
                <a16:creationId xmlns:a16="http://schemas.microsoft.com/office/drawing/2014/main" id="{A3A7C906-AC76-EB78-CBFD-EB075D8C5B36}"/>
              </a:ext>
            </a:extLst>
          </p:cNvPr>
          <p:cNvGrpSpPr/>
          <p:nvPr/>
        </p:nvGrpSpPr>
        <p:grpSpPr>
          <a:xfrm>
            <a:off x="7210668" y="1759948"/>
            <a:ext cx="3627758" cy="90503"/>
            <a:chOff x="2602807" y="3802094"/>
            <a:chExt cx="4321217" cy="0"/>
          </a:xfrm>
        </p:grpSpPr>
        <p:cxnSp>
          <p:nvCxnSpPr>
            <p:cNvPr id="5" name="直接连接符 35">
              <a:extLst>
                <a:ext uri="{FF2B5EF4-FFF2-40B4-BE49-F238E27FC236}">
                  <a16:creationId xmlns:a16="http://schemas.microsoft.com/office/drawing/2014/main" id="{A7273462-5221-DA38-7B32-6108E4958E3E}"/>
                </a:ext>
              </a:extLst>
            </p:cNvPr>
            <p:cNvCxnSpPr>
              <a:cxnSpLocks/>
            </p:cNvCxnSpPr>
            <p:nvPr/>
          </p:nvCxnSpPr>
          <p:spPr>
            <a:xfrm>
              <a:off x="2602807" y="3802094"/>
              <a:ext cx="4321217" cy="0"/>
            </a:xfrm>
            <a:prstGeom prst="line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36">
              <a:extLst>
                <a:ext uri="{FF2B5EF4-FFF2-40B4-BE49-F238E27FC236}">
                  <a16:creationId xmlns:a16="http://schemas.microsoft.com/office/drawing/2014/main" id="{4C171FB9-83BA-4D15-C8D5-6BDAB3F09627}"/>
                </a:ext>
              </a:extLst>
            </p:cNvPr>
            <p:cNvCxnSpPr>
              <a:cxnSpLocks/>
            </p:cNvCxnSpPr>
            <p:nvPr/>
          </p:nvCxnSpPr>
          <p:spPr>
            <a:xfrm>
              <a:off x="2602807" y="3802094"/>
              <a:ext cx="549486" cy="0"/>
            </a:xfrm>
            <a:prstGeom prst="line">
              <a:avLst/>
            </a:prstGeom>
            <a:ln w="317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组合 9">
            <a:extLst>
              <a:ext uri="{FF2B5EF4-FFF2-40B4-BE49-F238E27FC236}">
                <a16:creationId xmlns:a16="http://schemas.microsoft.com/office/drawing/2014/main" id="{63E01E30-13C9-FF28-5F92-63922438EDB0}"/>
              </a:ext>
            </a:extLst>
          </p:cNvPr>
          <p:cNvGrpSpPr/>
          <p:nvPr/>
        </p:nvGrpSpPr>
        <p:grpSpPr>
          <a:xfrm>
            <a:off x="399531" y="1338830"/>
            <a:ext cx="6198137" cy="5129261"/>
            <a:chOff x="381635" y="3093515"/>
            <a:chExt cx="11420510" cy="1822157"/>
          </a:xfrm>
        </p:grpSpPr>
        <p:sp>
          <p:nvSpPr>
            <p:cNvPr id="9" name="矩形 18">
              <a:extLst>
                <a:ext uri="{FF2B5EF4-FFF2-40B4-BE49-F238E27FC236}">
                  <a16:creationId xmlns:a16="http://schemas.microsoft.com/office/drawing/2014/main" id="{D8A1E734-545F-68CA-4E18-EB8203C155C5}"/>
                </a:ext>
              </a:extLst>
            </p:cNvPr>
            <p:cNvSpPr>
              <a:spLocks/>
            </p:cNvSpPr>
            <p:nvPr/>
          </p:nvSpPr>
          <p:spPr>
            <a:xfrm>
              <a:off x="381635" y="3093515"/>
              <a:ext cx="11420510" cy="1822157"/>
            </a:xfrm>
            <a:prstGeom prst="rect">
              <a:avLst/>
            </a:prstGeom>
            <a:solidFill>
              <a:srgbClr val="FDF4EF"/>
            </a:solidFill>
            <a:ln w="952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: 圆角 51">
              <a:extLst>
                <a:ext uri="{FF2B5EF4-FFF2-40B4-BE49-F238E27FC236}">
                  <a16:creationId xmlns:a16="http://schemas.microsoft.com/office/drawing/2014/main" id="{409F7A32-FF8B-3583-C4F3-6115977C1AE3}"/>
                </a:ext>
              </a:extLst>
            </p:cNvPr>
            <p:cNvSpPr>
              <a:spLocks/>
            </p:cNvSpPr>
            <p:nvPr/>
          </p:nvSpPr>
          <p:spPr>
            <a:xfrm>
              <a:off x="698778" y="3295676"/>
              <a:ext cx="10681849" cy="1042267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20">
            <a:extLst>
              <a:ext uri="{FF2B5EF4-FFF2-40B4-BE49-F238E27FC236}">
                <a16:creationId xmlns:a16="http://schemas.microsoft.com/office/drawing/2014/main" id="{03A4EE6E-51EF-33E7-F7C7-4597CEAD85CB}"/>
              </a:ext>
            </a:extLst>
          </p:cNvPr>
          <p:cNvGrpSpPr/>
          <p:nvPr/>
        </p:nvGrpSpPr>
        <p:grpSpPr>
          <a:xfrm>
            <a:off x="514849" y="1789287"/>
            <a:ext cx="4075391" cy="0"/>
            <a:chOff x="2602807" y="3802094"/>
            <a:chExt cx="3144300" cy="0"/>
          </a:xfrm>
        </p:grpSpPr>
        <p:cxnSp>
          <p:nvCxnSpPr>
            <p:cNvPr id="16" name="直接连接符 21">
              <a:extLst>
                <a:ext uri="{FF2B5EF4-FFF2-40B4-BE49-F238E27FC236}">
                  <a16:creationId xmlns:a16="http://schemas.microsoft.com/office/drawing/2014/main" id="{2568BD79-970B-977D-C2AC-6A181B6EA036}"/>
                </a:ext>
              </a:extLst>
            </p:cNvPr>
            <p:cNvCxnSpPr>
              <a:cxnSpLocks/>
            </p:cNvCxnSpPr>
            <p:nvPr/>
          </p:nvCxnSpPr>
          <p:spPr>
            <a:xfrm>
              <a:off x="2602807" y="3802094"/>
              <a:ext cx="3144300" cy="0"/>
            </a:xfrm>
            <a:prstGeom prst="line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22">
              <a:extLst>
                <a:ext uri="{FF2B5EF4-FFF2-40B4-BE49-F238E27FC236}">
                  <a16:creationId xmlns:a16="http://schemas.microsoft.com/office/drawing/2014/main" id="{7D593D0A-CCD1-B61A-ACAA-D3A562135364}"/>
                </a:ext>
              </a:extLst>
            </p:cNvPr>
            <p:cNvCxnSpPr>
              <a:cxnSpLocks/>
            </p:cNvCxnSpPr>
            <p:nvPr/>
          </p:nvCxnSpPr>
          <p:spPr>
            <a:xfrm>
              <a:off x="2602807" y="3802094"/>
              <a:ext cx="749938" cy="0"/>
            </a:xfrm>
            <a:prstGeom prst="line">
              <a:avLst/>
            </a:prstGeom>
            <a:ln w="317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88C1350F-CE5D-3F11-E1CF-F3F79B3FD092}"/>
              </a:ext>
            </a:extLst>
          </p:cNvPr>
          <p:cNvSpPr txBox="1"/>
          <p:nvPr/>
        </p:nvSpPr>
        <p:spPr>
          <a:xfrm>
            <a:off x="286584" y="1389177"/>
            <a:ext cx="64429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indent="0">
              <a:buNone/>
            </a:pPr>
            <a:r>
              <a:rPr lang="en-US" sz="20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Risks in Adopting Frontier Technologies in Africa</a:t>
            </a:r>
            <a:endParaRPr lang="en-IN" sz="2000" b="1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文本框 22">
            <a:extLst>
              <a:ext uri="{FF2B5EF4-FFF2-40B4-BE49-F238E27FC236}">
                <a16:creationId xmlns:a16="http://schemas.microsoft.com/office/drawing/2014/main" id="{9DC4A87F-6A57-B204-58FF-D1E4DE7637CC}"/>
              </a:ext>
            </a:extLst>
          </p:cNvPr>
          <p:cNvSpPr txBox="1"/>
          <p:nvPr/>
        </p:nvSpPr>
        <p:spPr>
          <a:xfrm>
            <a:off x="571651" y="1979500"/>
            <a:ext cx="579725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Widening existing gaps/inequalities</a:t>
            </a:r>
            <a:endParaRPr lang="en-US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Technology-driven disparities (across sectors, firms, and countries)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Labor market disruption and job displacement</a:t>
            </a:r>
          </a:p>
          <a:p>
            <a:r>
              <a:rPr lang="en-US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Systemic vulnerabilities</a:t>
            </a:r>
            <a:endParaRPr lang="en-US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Digital sovereignty and privacy risks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External dependence (data storage, technology, financing)</a:t>
            </a:r>
          </a:p>
          <a:p>
            <a:r>
              <a:rPr lang="en-US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acceptance risks</a:t>
            </a:r>
            <a:endParaRPr lang="en-US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Trust, ethical concerns, and social resistance</a:t>
            </a:r>
          </a:p>
        </p:txBody>
      </p:sp>
      <p:sp>
        <p:nvSpPr>
          <p:cNvPr id="39" name="Rounded Rectangle 18">
            <a:extLst>
              <a:ext uri="{FF2B5EF4-FFF2-40B4-BE49-F238E27FC236}">
                <a16:creationId xmlns:a16="http://schemas.microsoft.com/office/drawing/2014/main" id="{ECA2897A-814A-990F-6874-BF8D22512882}"/>
              </a:ext>
            </a:extLst>
          </p:cNvPr>
          <p:cNvSpPr/>
          <p:nvPr/>
        </p:nvSpPr>
        <p:spPr>
          <a:xfrm>
            <a:off x="571651" y="5039834"/>
            <a:ext cx="5797251" cy="142825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>
              <a:defRPr sz="1400"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73BEEF6-85E8-D49C-A08C-2C9381AABF35}"/>
              </a:ext>
            </a:extLst>
          </p:cNvPr>
          <p:cNvSpPr txBox="1"/>
          <p:nvPr/>
        </p:nvSpPr>
        <p:spPr>
          <a:xfrm>
            <a:off x="648586" y="5103626"/>
            <a:ext cx="57915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Implication: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 Without coordinated and inclusive policy frameworks, frontier technologies risk entrenching fragmentation, deepening external dependencies, and widening inequalities—ultimately undermining Africa’s ability to harness digital transformation for sustainable development.</a:t>
            </a:r>
            <a:endParaRPr lang="en-US" sz="16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696319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EC51AB-A399-EDB9-6301-D9C66F2A48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>
            <a:extLst>
              <a:ext uri="{FF2B5EF4-FFF2-40B4-BE49-F238E27FC236}">
                <a16:creationId xmlns:a16="http://schemas.microsoft.com/office/drawing/2014/main" id="{6488468B-E76D-1F5E-C53C-CB0528ACEB8E}"/>
              </a:ext>
            </a:extLst>
          </p:cNvPr>
          <p:cNvSpPr>
            <a:spLocks/>
          </p:cNvSpPr>
          <p:nvPr/>
        </p:nvSpPr>
        <p:spPr>
          <a:xfrm>
            <a:off x="5798739" y="1238977"/>
            <a:ext cx="5798114" cy="52008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矩形: 圆角 53">
            <a:extLst>
              <a:ext uri="{FF2B5EF4-FFF2-40B4-BE49-F238E27FC236}">
                <a16:creationId xmlns:a16="http://schemas.microsoft.com/office/drawing/2014/main" id="{1EF1D1A4-3B5F-35A8-590B-B048A8BA09FB}"/>
              </a:ext>
            </a:extLst>
          </p:cNvPr>
          <p:cNvSpPr>
            <a:spLocks/>
          </p:cNvSpPr>
          <p:nvPr/>
        </p:nvSpPr>
        <p:spPr>
          <a:xfrm>
            <a:off x="5910857" y="1948549"/>
            <a:ext cx="5519144" cy="432421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400" b="1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600" b="1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03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 Integration &amp; Trade</a:t>
            </a:r>
            <a:r>
              <a:rPr lang="en-US" sz="16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lvl="0">
              <a:lnSpc>
                <a:spcPct val="103000"/>
              </a:lnSpc>
              <a:spcBef>
                <a:spcPts val="600"/>
              </a:spcBef>
            </a:pPr>
            <a:r>
              <a:rPr 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Leverage AfCFTA, PAPSS and ATEX to harmonize standards, cut costs &amp; enable real‑time cross‑border flows. ​</a:t>
            </a:r>
            <a:endParaRPr lang="en-GB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03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Sectoral Development</a:t>
            </a:r>
          </a:p>
          <a:p>
            <a:pPr lvl="0">
              <a:lnSpc>
                <a:spcPct val="103000"/>
              </a:lnSpc>
              <a:spcBef>
                <a:spcPts val="600"/>
              </a:spcBef>
            </a:pPr>
            <a:r>
              <a:rPr 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Frontier technologies have uneven impacts across sectors, thus </a:t>
            </a:r>
            <a:r>
              <a:rPr lang="en-US" sz="1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differentiated sectoral strategies rather than one‑size‑fits‑all approaches.</a:t>
            </a:r>
          </a:p>
          <a:p>
            <a:pPr lvl="0"/>
            <a:r>
              <a:rPr lang="en-US" sz="1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400" b="1" i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GB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GB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GB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7A2B809C-4686-D393-687C-71FE82143492}"/>
              </a:ext>
            </a:extLst>
          </p:cNvPr>
          <p:cNvSpPr>
            <a:spLocks/>
          </p:cNvSpPr>
          <p:nvPr/>
        </p:nvSpPr>
        <p:spPr>
          <a:xfrm>
            <a:off x="333153" y="1238977"/>
            <a:ext cx="5252682" cy="52008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: 圆角 51">
            <a:extLst>
              <a:ext uri="{FF2B5EF4-FFF2-40B4-BE49-F238E27FC236}">
                <a16:creationId xmlns:a16="http://schemas.microsoft.com/office/drawing/2014/main" id="{497DAC39-CDEF-88EA-3E62-468D569BE01B}"/>
              </a:ext>
            </a:extLst>
          </p:cNvPr>
          <p:cNvSpPr>
            <a:spLocks/>
          </p:cNvSpPr>
          <p:nvPr/>
        </p:nvSpPr>
        <p:spPr>
          <a:xfrm>
            <a:off x="457322" y="1940784"/>
            <a:ext cx="5004420" cy="433197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7B4F456-9CC0-F039-09F1-6356DE8DB0D5}"/>
              </a:ext>
            </a:extLst>
          </p:cNvPr>
          <p:cNvSpPr/>
          <p:nvPr/>
        </p:nvSpPr>
        <p:spPr>
          <a:xfrm>
            <a:off x="0" y="357938"/>
            <a:ext cx="12192000" cy="839037"/>
          </a:xfrm>
          <a:prstGeom prst="rect">
            <a:avLst/>
          </a:pr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38A67982-3063-F502-B757-A5E051AB26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893" y="536069"/>
            <a:ext cx="808732" cy="510778"/>
          </a:xfrm>
          <a:prstGeom prst="rect">
            <a:avLst/>
          </a:prstGeom>
        </p:spPr>
      </p:pic>
      <p:sp>
        <p:nvSpPr>
          <p:cNvPr id="13" name="Rounded Rectangle 1">
            <a:extLst>
              <a:ext uri="{FF2B5EF4-FFF2-40B4-BE49-F238E27FC236}">
                <a16:creationId xmlns:a16="http://schemas.microsoft.com/office/drawing/2014/main" id="{7E38F9F3-BEDD-ACE7-11DE-65B939B00FA8}"/>
              </a:ext>
            </a:extLst>
          </p:cNvPr>
          <p:cNvSpPr/>
          <p:nvPr/>
        </p:nvSpPr>
        <p:spPr>
          <a:xfrm>
            <a:off x="210079" y="502017"/>
            <a:ext cx="4481966" cy="57888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Policy recommendations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65401AFB-79CD-02B6-DE71-457DB42A0D5E}"/>
              </a:ext>
            </a:extLst>
          </p:cNvPr>
          <p:cNvSpPr txBox="1"/>
          <p:nvPr/>
        </p:nvSpPr>
        <p:spPr>
          <a:xfrm>
            <a:off x="457322" y="1276470"/>
            <a:ext cx="4774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kern="100">
                <a:solidFill>
                  <a:srgbClr val="00000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Strengthening Governance, </a:t>
            </a:r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Financing, </a:t>
            </a:r>
            <a:r>
              <a:rPr lang="en-US" sz="1600" b="1" kern="100">
                <a:solidFill>
                  <a:srgbClr val="00000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Human Capital &amp; </a:t>
            </a:r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Infrastructure</a:t>
            </a:r>
            <a:endParaRPr lang="en-US" sz="1600" b="1" kern="100">
              <a:solidFill>
                <a:srgbClr val="000000"/>
              </a:solidFill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8A797854-560F-FF3D-CAEC-905397CD7969}"/>
              </a:ext>
            </a:extLst>
          </p:cNvPr>
          <p:cNvSpPr txBox="1"/>
          <p:nvPr/>
        </p:nvSpPr>
        <p:spPr>
          <a:xfrm>
            <a:off x="5975726" y="1255204"/>
            <a:ext cx="5621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kern="100">
                <a:solidFill>
                  <a:srgbClr val="00000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Strengthening </a:t>
            </a:r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Regional Integration &amp; Sectoral Development</a:t>
            </a:r>
            <a:endParaRPr lang="en-US" sz="1600" b="1" kern="100">
              <a:solidFill>
                <a:srgbClr val="000000"/>
              </a:solidFill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12CF8A2A-A6EF-97DB-0B99-F293CDD9335B}"/>
              </a:ext>
            </a:extLst>
          </p:cNvPr>
          <p:cNvSpPr txBox="1"/>
          <p:nvPr/>
        </p:nvSpPr>
        <p:spPr>
          <a:xfrm>
            <a:off x="1604801" y="10151887"/>
            <a:ext cx="11050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 altLang="zh-CN" b="1">
                <a:solidFill>
                  <a:schemeClr val="tx1">
                    <a:lumMod val="100000"/>
                  </a:schemeClr>
                </a:solidFill>
                <a:effectLst/>
                <a:latin typeface="Arial" panose="020B0604020202020204" pitchFamily="34" charset="0"/>
                <a:ea typeface="等线" panose="02010600030101010101" pitchFamily="2" charset="-122"/>
              </a:rPr>
            </a:br>
            <a:endParaRPr lang="zh-CN" altLang="en-US">
              <a:solidFill>
                <a:schemeClr val="tx1">
                  <a:lumMod val="100000"/>
                </a:schemeClr>
              </a:solidFill>
              <a:effectLst/>
              <a:latin typeface="Arial" panose="020B0604020202020204" pitchFamily="34" charset="0"/>
              <a:ea typeface="等线" panose="02010600030101010101" pitchFamily="2" charset="-122"/>
            </a:endParaRPr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768B8D21-9912-21A3-459F-501A120917CC}"/>
              </a:ext>
            </a:extLst>
          </p:cNvPr>
          <p:cNvGrpSpPr/>
          <p:nvPr/>
        </p:nvGrpSpPr>
        <p:grpSpPr>
          <a:xfrm>
            <a:off x="570295" y="1855644"/>
            <a:ext cx="4321217" cy="0"/>
            <a:chOff x="2602807" y="3802094"/>
            <a:chExt cx="4321217" cy="0"/>
          </a:xfrm>
        </p:grpSpPr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id="{833E248F-D4E9-9764-7DE4-B5EE9C415871}"/>
                </a:ext>
              </a:extLst>
            </p:cNvPr>
            <p:cNvCxnSpPr>
              <a:cxnSpLocks/>
            </p:cNvCxnSpPr>
            <p:nvPr/>
          </p:nvCxnSpPr>
          <p:spPr>
            <a:xfrm>
              <a:off x="2602807" y="3802094"/>
              <a:ext cx="4321217" cy="0"/>
            </a:xfrm>
            <a:prstGeom prst="line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959D8E81-EA6D-ACFB-B612-0338636991FC}"/>
                </a:ext>
              </a:extLst>
            </p:cNvPr>
            <p:cNvCxnSpPr>
              <a:cxnSpLocks/>
            </p:cNvCxnSpPr>
            <p:nvPr/>
          </p:nvCxnSpPr>
          <p:spPr>
            <a:xfrm>
              <a:off x="2602807" y="3802094"/>
              <a:ext cx="549486" cy="0"/>
            </a:xfrm>
            <a:prstGeom prst="line">
              <a:avLst/>
            </a:prstGeom>
            <a:ln w="317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2C6368AE-52C1-82B4-03DD-94D7D0D9BEE0}"/>
              </a:ext>
            </a:extLst>
          </p:cNvPr>
          <p:cNvGrpSpPr/>
          <p:nvPr/>
        </p:nvGrpSpPr>
        <p:grpSpPr>
          <a:xfrm>
            <a:off x="6083613" y="1845010"/>
            <a:ext cx="4321217" cy="0"/>
            <a:chOff x="2602807" y="3802094"/>
            <a:chExt cx="4321217" cy="0"/>
          </a:xfrm>
        </p:grpSpPr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id="{7E0BD736-912B-5C92-BCF7-6DE291203063}"/>
                </a:ext>
              </a:extLst>
            </p:cNvPr>
            <p:cNvCxnSpPr>
              <a:cxnSpLocks/>
            </p:cNvCxnSpPr>
            <p:nvPr/>
          </p:nvCxnSpPr>
          <p:spPr>
            <a:xfrm>
              <a:off x="2602807" y="3802094"/>
              <a:ext cx="4321217" cy="0"/>
            </a:xfrm>
            <a:prstGeom prst="line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id="{E36DD573-45A1-0029-343B-2561C9798140}"/>
                </a:ext>
              </a:extLst>
            </p:cNvPr>
            <p:cNvCxnSpPr>
              <a:cxnSpLocks/>
            </p:cNvCxnSpPr>
            <p:nvPr/>
          </p:nvCxnSpPr>
          <p:spPr>
            <a:xfrm>
              <a:off x="2602807" y="3802094"/>
              <a:ext cx="549486" cy="0"/>
            </a:xfrm>
            <a:prstGeom prst="line">
              <a:avLst/>
            </a:prstGeom>
            <a:ln w="317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图形 41">
            <a:extLst>
              <a:ext uri="{FF2B5EF4-FFF2-40B4-BE49-F238E27FC236}">
                <a16:creationId xmlns:a16="http://schemas.microsoft.com/office/drawing/2014/main" id="{7C5023DF-0057-1F7E-2D62-960FE2EAFE1E}"/>
              </a:ext>
            </a:extLst>
          </p:cNvPr>
          <p:cNvSpPr/>
          <p:nvPr/>
        </p:nvSpPr>
        <p:spPr>
          <a:xfrm>
            <a:off x="11295428" y="5863878"/>
            <a:ext cx="638422" cy="638334"/>
          </a:xfrm>
          <a:custGeom>
            <a:avLst/>
            <a:gdLst>
              <a:gd name="csX0" fmla="*/ 1905116 w 1905242"/>
              <a:gd name="csY0" fmla="*/ 57792 h 1904979"/>
              <a:gd name="csX1" fmla="*/ 1899572 w 1905242"/>
              <a:gd name="csY1" fmla="*/ 36959 h 1904979"/>
              <a:gd name="csX2" fmla="*/ 1897253 w 1905242"/>
              <a:gd name="csY2" fmla="*/ 32960 h 1904979"/>
              <a:gd name="csX3" fmla="*/ 1885795 w 1905242"/>
              <a:gd name="csY3" fmla="*/ 18074 h 1904979"/>
              <a:gd name="csX4" fmla="*/ 1883712 w 1905242"/>
              <a:gd name="csY4" fmla="*/ 15319 h 1904979"/>
              <a:gd name="csX5" fmla="*/ 1881897 w 1905242"/>
              <a:gd name="csY5" fmla="*/ 14311 h 1904979"/>
              <a:gd name="csX6" fmla="*/ 1879478 w 1905242"/>
              <a:gd name="csY6" fmla="*/ 11925 h 1904979"/>
              <a:gd name="csX7" fmla="*/ 1862643 w 1905242"/>
              <a:gd name="csY7" fmla="*/ 3290 h 1904979"/>
              <a:gd name="csX8" fmla="*/ 1857973 w 1905242"/>
              <a:gd name="csY8" fmla="*/ 2214 h 1904979"/>
              <a:gd name="csX9" fmla="*/ 1834451 w 1905242"/>
              <a:gd name="csY9" fmla="*/ 366 h 1904979"/>
              <a:gd name="csX10" fmla="*/ 1814290 w 1905242"/>
              <a:gd name="csY10" fmla="*/ 5709 h 1904979"/>
              <a:gd name="csX11" fmla="*/ 1813215 w 1905242"/>
              <a:gd name="csY11" fmla="*/ 6112 h 1904979"/>
              <a:gd name="csX12" fmla="*/ 36205 w 1905242"/>
              <a:gd name="csY12" fmla="*/ 866459 h 1904979"/>
              <a:gd name="csX13" fmla="*/ 6402 w 1905242"/>
              <a:gd name="csY13" fmla="*/ 952039 h 1904979"/>
              <a:gd name="csX14" fmla="*/ 42186 w 1905242"/>
              <a:gd name="csY14" fmla="*/ 984368 h 1904979"/>
              <a:gd name="csX15" fmla="*/ 592755 w 1905242"/>
              <a:gd name="csY15" fmla="*/ 1184804 h 1904979"/>
              <a:gd name="csX16" fmla="*/ 674259 w 1905242"/>
              <a:gd name="csY16" fmla="*/ 1144971 h 1904979"/>
              <a:gd name="csX17" fmla="*/ 636640 w 1905242"/>
              <a:gd name="csY17" fmla="*/ 1064274 h 1904979"/>
              <a:gd name="csX18" fmla="*/ 228509 w 1905242"/>
              <a:gd name="csY18" fmla="*/ 915753 h 1904979"/>
              <a:gd name="csX19" fmla="*/ 1585931 w 1905242"/>
              <a:gd name="csY19" fmla="*/ 258497 h 1904979"/>
              <a:gd name="csX20" fmla="*/ 793460 w 1905242"/>
              <a:gd name="csY20" fmla="*/ 1165013 h 1904979"/>
              <a:gd name="csX21" fmla="*/ 777634 w 1905242"/>
              <a:gd name="csY21" fmla="*/ 1207183 h 1904979"/>
              <a:gd name="csX22" fmla="*/ 777634 w 1905242"/>
              <a:gd name="csY22" fmla="*/ 1840884 h 1904979"/>
              <a:gd name="csX23" fmla="*/ 841730 w 1905242"/>
              <a:gd name="csY23" fmla="*/ 1904980 h 1904979"/>
              <a:gd name="csX24" fmla="*/ 905826 w 1905242"/>
              <a:gd name="csY24" fmla="*/ 1840884 h 1904979"/>
              <a:gd name="csX25" fmla="*/ 905826 w 1905242"/>
              <a:gd name="csY25" fmla="*/ 1231175 h 1904979"/>
              <a:gd name="csX26" fmla="*/ 1746347 w 1905242"/>
              <a:gd name="csY26" fmla="*/ 269720 h 1904979"/>
              <a:gd name="csX27" fmla="*/ 1578908 w 1905242"/>
              <a:gd name="csY27" fmla="*/ 1407250 h 1904979"/>
              <a:gd name="csX28" fmla="*/ 1104380 w 1905242"/>
              <a:gd name="csY28" fmla="*/ 1234535 h 1904979"/>
              <a:gd name="csX29" fmla="*/ 1022206 w 1905242"/>
              <a:gd name="csY29" fmla="*/ 1272858 h 1904979"/>
              <a:gd name="csX30" fmla="*/ 1060529 w 1905242"/>
              <a:gd name="csY30" fmla="*/ 1355032 h 1904979"/>
              <a:gd name="csX31" fmla="*/ 1608914 w 1905242"/>
              <a:gd name="csY31" fmla="*/ 1554628 h 1904979"/>
              <a:gd name="csX32" fmla="*/ 1630823 w 1905242"/>
              <a:gd name="csY32" fmla="*/ 1558493 h 1904979"/>
              <a:gd name="csX33" fmla="*/ 1694264 w 1905242"/>
              <a:gd name="csY33" fmla="*/ 1503688 h 1904979"/>
              <a:gd name="csX34" fmla="*/ 1904982 w 1905242"/>
              <a:gd name="csY34" fmla="*/ 72812 h 1904979"/>
              <a:gd name="csX35" fmla="*/ 1905049 w 1905242"/>
              <a:gd name="csY35" fmla="*/ 62765 h 1904979"/>
              <a:gd name="csX36" fmla="*/ 1905116 w 1905242"/>
              <a:gd name="csY36" fmla="*/ 57792 h 190497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</a:cxnLst>
            <a:rect l="l" t="t" r="r" b="b"/>
            <a:pathLst>
              <a:path w="1905242" h="1904979">
                <a:moveTo>
                  <a:pt x="1905116" y="57792"/>
                </a:moveTo>
                <a:cubicBezTo>
                  <a:pt x="1904488" y="50579"/>
                  <a:pt x="1902612" y="43530"/>
                  <a:pt x="1899572" y="36959"/>
                </a:cubicBezTo>
                <a:cubicBezTo>
                  <a:pt x="1898900" y="35548"/>
                  <a:pt x="1897959" y="34338"/>
                  <a:pt x="1897253" y="32960"/>
                </a:cubicBezTo>
                <a:cubicBezTo>
                  <a:pt x="1894201" y="27453"/>
                  <a:pt x="1890338" y="22435"/>
                  <a:pt x="1885795" y="18074"/>
                </a:cubicBezTo>
                <a:cubicBezTo>
                  <a:pt x="1884989" y="17234"/>
                  <a:pt x="1884619" y="16126"/>
                  <a:pt x="1883712" y="15319"/>
                </a:cubicBezTo>
                <a:cubicBezTo>
                  <a:pt x="1883141" y="14849"/>
                  <a:pt x="1882502" y="14748"/>
                  <a:pt x="1881897" y="14311"/>
                </a:cubicBezTo>
                <a:cubicBezTo>
                  <a:pt x="1881024" y="13572"/>
                  <a:pt x="1880419" y="12564"/>
                  <a:pt x="1879478" y="11925"/>
                </a:cubicBezTo>
                <a:cubicBezTo>
                  <a:pt x="1874322" y="8234"/>
                  <a:pt x="1868649" y="5324"/>
                  <a:pt x="1862643" y="3290"/>
                </a:cubicBezTo>
                <a:cubicBezTo>
                  <a:pt x="1861098" y="2718"/>
                  <a:pt x="1859552" y="2618"/>
                  <a:pt x="1857973" y="2214"/>
                </a:cubicBezTo>
                <a:cubicBezTo>
                  <a:pt x="1850315" y="145"/>
                  <a:pt x="1842339" y="-481"/>
                  <a:pt x="1834451" y="366"/>
                </a:cubicBezTo>
                <a:cubicBezTo>
                  <a:pt x="1827478" y="1001"/>
                  <a:pt x="1820663" y="2808"/>
                  <a:pt x="1814290" y="5709"/>
                </a:cubicBezTo>
                <a:lnTo>
                  <a:pt x="1813215" y="6112"/>
                </a:lnTo>
                <a:lnTo>
                  <a:pt x="36205" y="866459"/>
                </a:lnTo>
                <a:cubicBezTo>
                  <a:pt x="4343" y="881861"/>
                  <a:pt x="-9001" y="920177"/>
                  <a:pt x="6402" y="952039"/>
                </a:cubicBezTo>
                <a:cubicBezTo>
                  <a:pt x="13665" y="967064"/>
                  <a:pt x="26503" y="978663"/>
                  <a:pt x="42186" y="984368"/>
                </a:cubicBezTo>
                <a:lnTo>
                  <a:pt x="592755" y="1184804"/>
                </a:lnTo>
                <a:cubicBezTo>
                  <a:pt x="626262" y="1196311"/>
                  <a:pt x="662752" y="1178477"/>
                  <a:pt x="674259" y="1144971"/>
                </a:cubicBezTo>
                <a:cubicBezTo>
                  <a:pt x="685468" y="1112332"/>
                  <a:pt x="668845" y="1076674"/>
                  <a:pt x="636640" y="1064274"/>
                </a:cubicBezTo>
                <a:lnTo>
                  <a:pt x="228509" y="915753"/>
                </a:lnTo>
                <a:lnTo>
                  <a:pt x="1585931" y="258497"/>
                </a:lnTo>
                <a:lnTo>
                  <a:pt x="793460" y="1165013"/>
                </a:lnTo>
                <a:cubicBezTo>
                  <a:pt x="783247" y="1176686"/>
                  <a:pt x="777623" y="1191673"/>
                  <a:pt x="777634" y="1207183"/>
                </a:cubicBezTo>
                <a:lnTo>
                  <a:pt x="777634" y="1840884"/>
                </a:lnTo>
                <a:cubicBezTo>
                  <a:pt x="777634" y="1876283"/>
                  <a:pt x="806330" y="1904980"/>
                  <a:pt x="841730" y="1904980"/>
                </a:cubicBezTo>
                <a:cubicBezTo>
                  <a:pt x="877129" y="1904980"/>
                  <a:pt x="905826" y="1876283"/>
                  <a:pt x="905826" y="1840884"/>
                </a:cubicBezTo>
                <a:lnTo>
                  <a:pt x="905826" y="1231175"/>
                </a:lnTo>
                <a:lnTo>
                  <a:pt x="1746347" y="269720"/>
                </a:lnTo>
                <a:lnTo>
                  <a:pt x="1578908" y="1407250"/>
                </a:lnTo>
                <a:lnTo>
                  <a:pt x="1104380" y="1234535"/>
                </a:lnTo>
                <a:cubicBezTo>
                  <a:pt x="1071106" y="1222426"/>
                  <a:pt x="1034315" y="1239584"/>
                  <a:pt x="1022206" y="1272858"/>
                </a:cubicBezTo>
                <a:cubicBezTo>
                  <a:pt x="1010097" y="1306133"/>
                  <a:pt x="1027255" y="1342923"/>
                  <a:pt x="1060529" y="1355032"/>
                </a:cubicBezTo>
                <a:lnTo>
                  <a:pt x="1608914" y="1554628"/>
                </a:lnTo>
                <a:cubicBezTo>
                  <a:pt x="1616072" y="1557182"/>
                  <a:pt x="1623464" y="1558493"/>
                  <a:pt x="1630823" y="1558493"/>
                </a:cubicBezTo>
                <a:cubicBezTo>
                  <a:pt x="1662639" y="1558496"/>
                  <a:pt x="1689645" y="1535167"/>
                  <a:pt x="1694264" y="1503688"/>
                </a:cubicBezTo>
                <a:lnTo>
                  <a:pt x="1904982" y="72812"/>
                </a:lnTo>
                <a:cubicBezTo>
                  <a:pt x="1905486" y="69452"/>
                  <a:pt x="1905116" y="66125"/>
                  <a:pt x="1905049" y="62765"/>
                </a:cubicBezTo>
                <a:cubicBezTo>
                  <a:pt x="1905049" y="61119"/>
                  <a:pt x="1905217" y="59472"/>
                  <a:pt x="1905116" y="57792"/>
                </a:cubicBezTo>
                <a:close/>
              </a:path>
            </a:pathLst>
          </a:custGeom>
          <a:solidFill>
            <a:schemeClr val="accent1"/>
          </a:solidFill>
          <a:ln w="1860" cap="flat">
            <a:noFill/>
            <a:prstDash val="solid"/>
            <a:miter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33AA88-F486-517E-3028-E286CC5C9B21}"/>
              </a:ext>
            </a:extLst>
          </p:cNvPr>
          <p:cNvSpPr txBox="1"/>
          <p:nvPr/>
        </p:nvSpPr>
        <p:spPr>
          <a:xfrm>
            <a:off x="526466" y="1989213"/>
            <a:ext cx="5059369" cy="4283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lnSpc>
                <a:spcPct val="106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1" i="0" u="none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Regulatory Foundations</a:t>
            </a:r>
          </a:p>
          <a:p>
            <a:pPr lvl="0">
              <a:lnSpc>
                <a:spcPct val="106000"/>
              </a:lnSpc>
              <a:spcBef>
                <a:spcPts val="600"/>
              </a:spcBef>
            </a:pPr>
            <a:r>
              <a:rPr lang="en-US" sz="1350" b="0" i="0" u="non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 adaptive policies for data protection, AI, cybersecurity, and digital trade to enable responsible tech adoption. </a:t>
            </a:r>
            <a:r>
              <a:rPr lang="en-US" sz="135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r>
              <a:rPr lang="en-US" sz="1350" b="1" i="0" u="non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6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06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1" i="0" u="none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Institutional Capacity</a:t>
            </a:r>
            <a:r>
              <a:rPr lang="en-US" sz="1600" b="0" i="0" u="none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lvl="0">
              <a:lnSpc>
                <a:spcPct val="106000"/>
              </a:lnSpc>
              <a:spcBef>
                <a:spcPts val="600"/>
              </a:spcBef>
            </a:pPr>
            <a:r>
              <a:rPr lang="en-US" sz="1350" b="0" i="0" u="non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Strengthen coherent, well-resourced regulators to reduce fragmentation, safeguard trust, and attract investment. </a:t>
            </a:r>
          </a:p>
          <a:p>
            <a:pPr marL="285750" lvl="0" indent="-285750">
              <a:lnSpc>
                <a:spcPct val="106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Financing &amp; Fiscal Reform</a:t>
            </a:r>
            <a:r>
              <a:rPr lang="en-US" sz="16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​</a:t>
            </a:r>
          </a:p>
          <a:p>
            <a:pPr lvl="0">
              <a:lnSpc>
                <a:spcPct val="106000"/>
              </a:lnSpc>
              <a:spcBef>
                <a:spcPts val="600"/>
              </a:spcBef>
            </a:pPr>
            <a:r>
              <a:rPr lang="en-US" sz="1350">
                <a:latin typeface="Arial" panose="020B0604020202020204" pitchFamily="34" charset="0"/>
                <a:cs typeface="Arial" panose="020B0604020202020204" pitchFamily="34" charset="0"/>
              </a:rPr>
              <a:t>Deploy innovation bonds, blended finance, guarantees, and procurement to de‑risk frontier tech.</a:t>
            </a:r>
            <a:endParaRPr lang="en-GB" sz="135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06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1" i="0" u="none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 Capital &amp; Inclusion</a:t>
            </a:r>
            <a:r>
              <a:rPr lang="en-US" sz="1600" b="0" i="0" u="none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5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lvl="0">
              <a:lnSpc>
                <a:spcPct val="106000"/>
              </a:lnSpc>
              <a:spcBef>
                <a:spcPts val="600"/>
              </a:spcBef>
              <a:buNone/>
            </a:pPr>
            <a:r>
              <a:rPr lang="en-US" sz="1350" b="0" i="0" u="non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Reform curricula for STEM, elevate TVET and digital literacy, deepen industry–academia ties, and close the gender gap</a:t>
            </a:r>
          </a:p>
          <a:p>
            <a:pPr marL="285750" lvl="0" indent="-285750">
              <a:lnSpc>
                <a:spcPct val="106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35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&amp; Energy Infrastructure</a:t>
            </a:r>
            <a:r>
              <a:rPr lang="en-US" sz="16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​</a:t>
            </a:r>
          </a:p>
          <a:p>
            <a:pPr lvl="0">
              <a:lnSpc>
                <a:spcPct val="106000"/>
              </a:lnSpc>
              <a:spcBef>
                <a:spcPts val="600"/>
              </a:spcBef>
            </a:pPr>
            <a:r>
              <a:rPr lang="en-US" sz="1350">
                <a:latin typeface="Arial" panose="020B0604020202020204" pitchFamily="34" charset="0"/>
                <a:cs typeface="Arial" panose="020B0604020202020204" pitchFamily="34" charset="0"/>
              </a:rPr>
              <a:t>Scale HPC, data centers, cloud, broadband, and 5G alongside renewable power and modernized grids. </a:t>
            </a: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endParaRPr lang="en-GB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FE7C128B-8327-85DD-E357-CF95367E8D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0448928"/>
              </p:ext>
            </p:extLst>
          </p:nvPr>
        </p:nvGraphicFramePr>
        <p:xfrm>
          <a:off x="6060214" y="3987209"/>
          <a:ext cx="5004391" cy="2182804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1417102">
                  <a:extLst>
                    <a:ext uri="{9D8B030D-6E8A-4147-A177-3AD203B41FA5}">
                      <a16:colId xmlns:a16="http://schemas.microsoft.com/office/drawing/2014/main" val="2146502646"/>
                    </a:ext>
                  </a:extLst>
                </a:gridCol>
                <a:gridCol w="3587289">
                  <a:extLst>
                    <a:ext uri="{9D8B030D-6E8A-4147-A177-3AD203B41FA5}">
                      <a16:colId xmlns:a16="http://schemas.microsoft.com/office/drawing/2014/main" val="232482463"/>
                    </a:ext>
                  </a:extLst>
                </a:gridCol>
              </a:tblGrid>
              <a:tr h="24031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1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Sector</a:t>
                      </a:r>
                      <a:endParaRPr lang="en-US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1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Policy Priorities</a:t>
                      </a:r>
                      <a:endParaRPr lang="en-US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91619967"/>
                  </a:ext>
                </a:extLst>
              </a:tr>
              <a:tr h="61172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1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3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Agriculture</a:t>
                      </a:r>
                      <a:endParaRPr lang="en-US" sz="13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1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3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Expand irrigation, mechanization, and </a:t>
                      </a:r>
                      <a:r>
                        <a:rPr lang="en-GB" sz="1300" kern="10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agroprocessing</a:t>
                      </a:r>
                      <a:r>
                        <a:rPr lang="en-GB" sz="13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redesign financing to channel resources towards farm-level innovation.</a:t>
                      </a:r>
                      <a:endParaRPr lang="en-US" sz="13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4517898"/>
                  </a:ext>
                </a:extLst>
              </a:tr>
              <a:tr h="71904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1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3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Manufacturing</a:t>
                      </a:r>
                      <a:endParaRPr lang="en-US" sz="13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1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3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Deepen industrial ecosystems, strengthen vocational and technical training, and expand access to technology-enhancing finance.</a:t>
                      </a:r>
                      <a:endParaRPr lang="en-US" sz="13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50166979"/>
                  </a:ext>
                </a:extLst>
              </a:tr>
              <a:tr h="61172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1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3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Services</a:t>
                      </a:r>
                      <a:endParaRPr lang="en-US" sz="13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1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3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Pair digitalization with financial inclusion and human-capital development, focusing on digital and entrepreneurial skills.</a:t>
                      </a:r>
                      <a:endParaRPr lang="en-US" sz="13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289075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1883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F346651A-3280-2243-8879-4C38C6D931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4838" y="2868613"/>
            <a:ext cx="3362325" cy="112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7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A887D8-E2AF-6325-0345-81B90C4B7C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 35">
            <a:extLst>
              <a:ext uri="{FF2B5EF4-FFF2-40B4-BE49-F238E27FC236}">
                <a16:creationId xmlns:a16="http://schemas.microsoft.com/office/drawing/2014/main" id="{0E1242D2-1366-8B1D-9A6A-BE5FBE23DB59}"/>
              </a:ext>
            </a:extLst>
          </p:cNvPr>
          <p:cNvSpPr>
            <a:spLocks/>
          </p:cNvSpPr>
          <p:nvPr/>
        </p:nvSpPr>
        <p:spPr>
          <a:xfrm>
            <a:off x="587375" y="1427259"/>
            <a:ext cx="4991322" cy="48946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A1FB9B87-4E2E-A7C1-B53A-DA2A0A64D713}"/>
              </a:ext>
            </a:extLst>
          </p:cNvPr>
          <p:cNvSpPr>
            <a:spLocks/>
          </p:cNvSpPr>
          <p:nvPr/>
        </p:nvSpPr>
        <p:spPr>
          <a:xfrm>
            <a:off x="777979" y="1592659"/>
            <a:ext cx="4663008" cy="91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E07F3930-43CA-ED01-B97E-6B93E03F0F86}"/>
              </a:ext>
            </a:extLst>
          </p:cNvPr>
          <p:cNvSpPr>
            <a:spLocks/>
          </p:cNvSpPr>
          <p:nvPr/>
        </p:nvSpPr>
        <p:spPr>
          <a:xfrm>
            <a:off x="803523" y="2669222"/>
            <a:ext cx="4637463" cy="84290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20DF2922-4457-7A17-1335-13A1325B254C}"/>
              </a:ext>
            </a:extLst>
          </p:cNvPr>
          <p:cNvSpPr>
            <a:spLocks/>
          </p:cNvSpPr>
          <p:nvPr/>
        </p:nvSpPr>
        <p:spPr>
          <a:xfrm>
            <a:off x="796325" y="4922873"/>
            <a:ext cx="4663008" cy="12428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en-US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7D855160-8E98-74B1-2AA1-F5BE6CDFE2C1}"/>
              </a:ext>
            </a:extLst>
          </p:cNvPr>
          <p:cNvSpPr>
            <a:spLocks/>
          </p:cNvSpPr>
          <p:nvPr/>
        </p:nvSpPr>
        <p:spPr>
          <a:xfrm>
            <a:off x="6022376" y="1922795"/>
            <a:ext cx="4663008" cy="76590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6329C947-1931-D3F8-75D4-3514948F794F}"/>
              </a:ext>
            </a:extLst>
          </p:cNvPr>
          <p:cNvSpPr>
            <a:spLocks/>
          </p:cNvSpPr>
          <p:nvPr/>
        </p:nvSpPr>
        <p:spPr>
          <a:xfrm>
            <a:off x="5730179" y="1427259"/>
            <a:ext cx="5874445" cy="48946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: 圆角 32">
            <a:extLst>
              <a:ext uri="{FF2B5EF4-FFF2-40B4-BE49-F238E27FC236}">
                <a16:creationId xmlns:a16="http://schemas.microsoft.com/office/drawing/2014/main" id="{02F47B02-2A44-73D9-5725-D822DDCC1036}"/>
              </a:ext>
            </a:extLst>
          </p:cNvPr>
          <p:cNvSpPr>
            <a:spLocks/>
          </p:cNvSpPr>
          <p:nvPr/>
        </p:nvSpPr>
        <p:spPr>
          <a:xfrm>
            <a:off x="5998368" y="2636132"/>
            <a:ext cx="5414572" cy="332917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AD7C93C-C11A-4D9F-5CA8-4983BC0B71C9}"/>
              </a:ext>
            </a:extLst>
          </p:cNvPr>
          <p:cNvSpPr/>
          <p:nvPr/>
        </p:nvSpPr>
        <p:spPr>
          <a:xfrm>
            <a:off x="188535" y="316462"/>
            <a:ext cx="12003465" cy="839037"/>
          </a:xfrm>
          <a:prstGeom prst="rect">
            <a:avLst/>
          </a:pr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11C5E3BE-3327-FCE7-00CC-C8CB5DB944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893" y="536069"/>
            <a:ext cx="808732" cy="510778"/>
          </a:xfrm>
          <a:prstGeom prst="rect">
            <a:avLst/>
          </a:prstGeom>
        </p:spPr>
      </p:pic>
      <p:sp>
        <p:nvSpPr>
          <p:cNvPr id="13" name="Rounded Rectangle 1">
            <a:extLst>
              <a:ext uri="{FF2B5EF4-FFF2-40B4-BE49-F238E27FC236}">
                <a16:creationId xmlns:a16="http://schemas.microsoft.com/office/drawing/2014/main" id="{4C126908-4924-382D-FBAA-5DC3DDD5E624}"/>
              </a:ext>
            </a:extLst>
          </p:cNvPr>
          <p:cNvSpPr/>
          <p:nvPr/>
        </p:nvSpPr>
        <p:spPr>
          <a:xfrm>
            <a:off x="587376" y="461932"/>
            <a:ext cx="9135116" cy="57888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Africa’s Economic Outlook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F36865C-EEE2-C0AB-6E46-1495DEB4816C}"/>
              </a:ext>
            </a:extLst>
          </p:cNvPr>
          <p:cNvSpPr txBox="1"/>
          <p:nvPr/>
        </p:nvSpPr>
        <p:spPr>
          <a:xfrm>
            <a:off x="1319559" y="1642377"/>
            <a:ext cx="41179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Growth remains resilient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, projected at </a:t>
            </a:r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~4.0% in 2026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, averaging </a:t>
            </a:r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~4.1% over 2025–2027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ea typeface="等线" panose="02010600030101010101" pitchFamily="2" charset="-122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431B945E-644C-DE43-BD02-892E29E1B2EB}"/>
              </a:ext>
            </a:extLst>
          </p:cNvPr>
          <p:cNvSpPr txBox="1"/>
          <p:nvPr/>
        </p:nvSpPr>
        <p:spPr>
          <a:xfrm>
            <a:off x="858294" y="2712159"/>
            <a:ext cx="46374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Growth is supported by </a:t>
            </a:r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public investment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, infrastructure expansion, and improving </a:t>
            </a:r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trade dynamics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BA606189-FC7A-04E1-A053-02F316BE63A9}"/>
              </a:ext>
            </a:extLst>
          </p:cNvPr>
          <p:cNvSpPr txBox="1"/>
          <p:nvPr/>
        </p:nvSpPr>
        <p:spPr>
          <a:xfrm>
            <a:off x="6022376" y="5939118"/>
            <a:ext cx="559011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a. Estimated. b. Projected.</a:t>
            </a:r>
          </a:p>
          <a:p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Source: United Nations 2026.</a:t>
            </a:r>
            <a:endParaRPr lang="zh-CN" altLang="en-US" sz="60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69A5947A-7EE2-A236-819B-098C4587500B}"/>
              </a:ext>
            </a:extLst>
          </p:cNvPr>
          <p:cNvGrpSpPr/>
          <p:nvPr/>
        </p:nvGrpSpPr>
        <p:grpSpPr>
          <a:xfrm>
            <a:off x="921754" y="1990965"/>
            <a:ext cx="347578" cy="346093"/>
            <a:chOff x="4839302" y="1967301"/>
            <a:chExt cx="347578" cy="346093"/>
          </a:xfrm>
        </p:grpSpPr>
        <p:sp>
          <p:nvSpPr>
            <p:cNvPr id="44" name="任意多边形: 形状 43">
              <a:extLst>
                <a:ext uri="{FF2B5EF4-FFF2-40B4-BE49-F238E27FC236}">
                  <a16:creationId xmlns:a16="http://schemas.microsoft.com/office/drawing/2014/main" id="{3022C570-9DCB-F706-66F4-AC221FEECFF3}"/>
                </a:ext>
              </a:extLst>
            </p:cNvPr>
            <p:cNvSpPr/>
            <p:nvPr/>
          </p:nvSpPr>
          <p:spPr>
            <a:xfrm>
              <a:off x="4839302" y="2018083"/>
              <a:ext cx="293839" cy="295311"/>
            </a:xfrm>
            <a:custGeom>
              <a:avLst/>
              <a:gdLst>
                <a:gd name="csX0" fmla="*/ 803571 w 1597211"/>
                <a:gd name="csY0" fmla="*/ 1605215 h 1605214"/>
                <a:gd name="csX1" fmla="*/ 770828 w 1597211"/>
                <a:gd name="csY1" fmla="*/ 1605215 h 1605214"/>
                <a:gd name="csX2" fmla="*/ 212723 w 1597211"/>
                <a:gd name="csY2" fmla="*/ 1347742 h 1605214"/>
                <a:gd name="csX3" fmla="*/ 257371 w 1597211"/>
                <a:gd name="csY3" fmla="*/ 213672 h 1605214"/>
                <a:gd name="csX4" fmla="*/ 1190524 w 1597211"/>
                <a:gd name="csY4" fmla="*/ 100562 h 1605214"/>
                <a:gd name="csX5" fmla="*/ 1202430 w 1597211"/>
                <a:gd name="csY5" fmla="*/ 140746 h 1605214"/>
                <a:gd name="csX6" fmla="*/ 854172 w 1597211"/>
                <a:gd name="csY6" fmla="*/ 783684 h 1605214"/>
                <a:gd name="csX7" fmla="*/ 1571524 w 1597211"/>
                <a:gd name="csY7" fmla="*/ 862562 h 1605214"/>
                <a:gd name="csX8" fmla="*/ 1590871 w 1597211"/>
                <a:gd name="csY8" fmla="*/ 872980 h 1605214"/>
                <a:gd name="csX9" fmla="*/ 1596825 w 1597211"/>
                <a:gd name="csY9" fmla="*/ 895305 h 1605214"/>
                <a:gd name="csX10" fmla="*/ 1345305 w 1597211"/>
                <a:gd name="csY10" fmla="*/ 1390902 h 1605214"/>
                <a:gd name="csX11" fmla="*/ 803571 w 1597211"/>
                <a:gd name="csY11" fmla="*/ 1605215 h 1605214"/>
                <a:gd name="csX12" fmla="*/ 802082 w 1597211"/>
                <a:gd name="csY12" fmla="*/ 58891 h 1605214"/>
                <a:gd name="csX13" fmla="*/ 297555 w 1597211"/>
                <a:gd name="csY13" fmla="*/ 256832 h 1605214"/>
                <a:gd name="csX14" fmla="*/ 257371 w 1597211"/>
                <a:gd name="csY14" fmla="*/ 1306070 h 1605214"/>
                <a:gd name="csX15" fmla="*/ 773805 w 1597211"/>
                <a:gd name="csY15" fmla="*/ 1544195 h 1605214"/>
                <a:gd name="csX16" fmla="*/ 1306610 w 1597211"/>
                <a:gd name="csY16" fmla="*/ 1347742 h 1605214"/>
                <a:gd name="csX17" fmla="*/ 1535805 w 1597211"/>
                <a:gd name="csY17" fmla="*/ 919117 h 1605214"/>
                <a:gd name="csX18" fmla="*/ 805059 w 1597211"/>
                <a:gd name="csY18" fmla="*/ 838750 h 1605214"/>
                <a:gd name="csX19" fmla="*/ 781246 w 1597211"/>
                <a:gd name="csY19" fmla="*/ 822379 h 1605214"/>
                <a:gd name="csX20" fmla="*/ 781246 w 1597211"/>
                <a:gd name="csY20" fmla="*/ 794101 h 1605214"/>
                <a:gd name="csX21" fmla="*/ 1133969 w 1597211"/>
                <a:gd name="csY21" fmla="*/ 137769 h 1605214"/>
                <a:gd name="csX22" fmla="*/ 802082 w 1597211"/>
                <a:gd name="csY22" fmla="*/ 58891 h 160521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</a:cxnLst>
              <a:rect l="l" t="t" r="r" b="b"/>
              <a:pathLst>
                <a:path w="1597211" h="1605214">
                  <a:moveTo>
                    <a:pt x="803571" y="1605215"/>
                  </a:moveTo>
                  <a:lnTo>
                    <a:pt x="770828" y="1605215"/>
                  </a:lnTo>
                  <a:cubicBezTo>
                    <a:pt x="556516" y="1596285"/>
                    <a:pt x="358574" y="1505500"/>
                    <a:pt x="212723" y="1347742"/>
                  </a:cubicBezTo>
                  <a:cubicBezTo>
                    <a:pt x="-87910" y="1021809"/>
                    <a:pt x="-67074" y="514305"/>
                    <a:pt x="257371" y="213672"/>
                  </a:cubicBezTo>
                  <a:cubicBezTo>
                    <a:pt x="511867" y="-21477"/>
                    <a:pt x="886914" y="-67613"/>
                    <a:pt x="1190524" y="100562"/>
                  </a:cubicBezTo>
                  <a:cubicBezTo>
                    <a:pt x="1205407" y="108004"/>
                    <a:pt x="1209871" y="125863"/>
                    <a:pt x="1202430" y="140746"/>
                  </a:cubicBezTo>
                  <a:lnTo>
                    <a:pt x="854172" y="783684"/>
                  </a:lnTo>
                  <a:lnTo>
                    <a:pt x="1571524" y="862562"/>
                  </a:lnTo>
                  <a:cubicBezTo>
                    <a:pt x="1578965" y="864051"/>
                    <a:pt x="1586407" y="867027"/>
                    <a:pt x="1590871" y="872980"/>
                  </a:cubicBezTo>
                  <a:cubicBezTo>
                    <a:pt x="1595336" y="878934"/>
                    <a:pt x="1598313" y="886375"/>
                    <a:pt x="1596825" y="895305"/>
                  </a:cubicBezTo>
                  <a:cubicBezTo>
                    <a:pt x="1574500" y="1085805"/>
                    <a:pt x="1485203" y="1261422"/>
                    <a:pt x="1345305" y="1390902"/>
                  </a:cubicBezTo>
                  <a:cubicBezTo>
                    <a:pt x="1197965" y="1529312"/>
                    <a:pt x="1005977" y="1605215"/>
                    <a:pt x="803571" y="1605215"/>
                  </a:cubicBezTo>
                  <a:close/>
                  <a:moveTo>
                    <a:pt x="802082" y="58891"/>
                  </a:moveTo>
                  <a:cubicBezTo>
                    <a:pt x="619024" y="58891"/>
                    <a:pt x="438942" y="125863"/>
                    <a:pt x="297555" y="256832"/>
                  </a:cubicBezTo>
                  <a:cubicBezTo>
                    <a:pt x="-3078" y="535141"/>
                    <a:pt x="-20937" y="1005437"/>
                    <a:pt x="257371" y="1306070"/>
                  </a:cubicBezTo>
                  <a:cubicBezTo>
                    <a:pt x="392805" y="1451922"/>
                    <a:pt x="575864" y="1536754"/>
                    <a:pt x="773805" y="1544195"/>
                  </a:cubicBezTo>
                  <a:cubicBezTo>
                    <a:pt x="971746" y="1551637"/>
                    <a:pt x="1160758" y="1481687"/>
                    <a:pt x="1306610" y="1347742"/>
                  </a:cubicBezTo>
                  <a:cubicBezTo>
                    <a:pt x="1428649" y="1234633"/>
                    <a:pt x="1509016" y="1082828"/>
                    <a:pt x="1535805" y="919117"/>
                  </a:cubicBezTo>
                  <a:lnTo>
                    <a:pt x="805059" y="838750"/>
                  </a:lnTo>
                  <a:cubicBezTo>
                    <a:pt x="794641" y="837262"/>
                    <a:pt x="787200" y="831308"/>
                    <a:pt x="781246" y="822379"/>
                  </a:cubicBezTo>
                  <a:cubicBezTo>
                    <a:pt x="776782" y="813449"/>
                    <a:pt x="776782" y="803031"/>
                    <a:pt x="781246" y="794101"/>
                  </a:cubicBezTo>
                  <a:lnTo>
                    <a:pt x="1133969" y="137769"/>
                  </a:lnTo>
                  <a:cubicBezTo>
                    <a:pt x="1029789" y="85680"/>
                    <a:pt x="915192" y="58891"/>
                    <a:pt x="802082" y="58891"/>
                  </a:cubicBez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id="{1098717E-1F33-A6F4-F29A-E610591DD427}"/>
                </a:ext>
              </a:extLst>
            </p:cNvPr>
            <p:cNvSpPr/>
            <p:nvPr/>
          </p:nvSpPr>
          <p:spPr>
            <a:xfrm>
              <a:off x="4984123" y="1967301"/>
              <a:ext cx="202757" cy="321451"/>
            </a:xfrm>
            <a:custGeom>
              <a:avLst/>
              <a:gdLst>
                <a:gd name="csX0" fmla="*/ 14883 w 1102121"/>
                <a:gd name="csY0" fmla="*/ 1747303 h 1747302"/>
                <a:gd name="csX1" fmla="*/ 0 w 1102121"/>
                <a:gd name="csY1" fmla="*/ 1732420 h 1747302"/>
                <a:gd name="csX2" fmla="*/ 14883 w 1102121"/>
                <a:gd name="csY2" fmla="*/ 1717537 h 1747302"/>
                <a:gd name="csX3" fmla="*/ 447973 w 1102121"/>
                <a:gd name="csY3" fmla="*/ 1547873 h 1747302"/>
                <a:gd name="csX4" fmla="*/ 625078 w 1102121"/>
                <a:gd name="csY4" fmla="*/ 1268076 h 1747302"/>
                <a:gd name="csX5" fmla="*/ 644426 w 1102121"/>
                <a:gd name="csY5" fmla="*/ 1257658 h 1747302"/>
                <a:gd name="csX6" fmla="*/ 654844 w 1102121"/>
                <a:gd name="csY6" fmla="*/ 1277006 h 1747302"/>
                <a:gd name="csX7" fmla="*/ 470297 w 1102121"/>
                <a:gd name="csY7" fmla="*/ 1568709 h 1747302"/>
                <a:gd name="csX8" fmla="*/ 14883 w 1102121"/>
                <a:gd name="csY8" fmla="*/ 1747303 h 1747302"/>
                <a:gd name="csX9" fmla="*/ 370582 w 1102121"/>
                <a:gd name="csY9" fmla="*/ 742713 h 1747302"/>
                <a:gd name="csX10" fmla="*/ 348258 w 1102121"/>
                <a:gd name="csY10" fmla="*/ 733783 h 1747302"/>
                <a:gd name="csX11" fmla="*/ 343793 w 1102121"/>
                <a:gd name="csY11" fmla="*/ 699553 h 1747302"/>
                <a:gd name="csX12" fmla="*/ 711398 w 1102121"/>
                <a:gd name="csY12" fmla="*/ 16431 h 1747302"/>
                <a:gd name="csX13" fmla="*/ 729258 w 1102121"/>
                <a:gd name="csY13" fmla="*/ 1549 h 1747302"/>
                <a:gd name="csX14" fmla="*/ 751582 w 1102121"/>
                <a:gd name="csY14" fmla="*/ 4525 h 1747302"/>
                <a:gd name="csX15" fmla="*/ 952500 w 1102121"/>
                <a:gd name="csY15" fmla="*/ 162283 h 1747302"/>
                <a:gd name="csX16" fmla="*/ 1099840 w 1102121"/>
                <a:gd name="csY16" fmla="*/ 387013 h 1747302"/>
                <a:gd name="csX17" fmla="*/ 1084957 w 1102121"/>
                <a:gd name="csY17" fmla="*/ 425709 h 1747302"/>
                <a:gd name="csX18" fmla="*/ 382488 w 1102121"/>
                <a:gd name="csY18" fmla="*/ 739736 h 1747302"/>
                <a:gd name="csX19" fmla="*/ 370582 w 1102121"/>
                <a:gd name="csY19" fmla="*/ 742713 h 1747302"/>
                <a:gd name="csX20" fmla="*/ 748605 w 1102121"/>
                <a:gd name="csY20" fmla="*/ 71498 h 1747302"/>
                <a:gd name="csX21" fmla="*/ 437555 w 1102121"/>
                <a:gd name="csY21" fmla="*/ 650439 h 1747302"/>
                <a:gd name="csX22" fmla="*/ 1032867 w 1102121"/>
                <a:gd name="csY22" fmla="*/ 384037 h 1747302"/>
                <a:gd name="csX23" fmla="*/ 909340 w 1102121"/>
                <a:gd name="csY23" fmla="*/ 202467 h 1747302"/>
                <a:gd name="csX24" fmla="*/ 748605 w 1102121"/>
                <a:gd name="csY24" fmla="*/ 71498 h 1747302"/>
                <a:gd name="csX25" fmla="*/ 1041797 w 1102121"/>
                <a:gd name="csY25" fmla="*/ 1058228 h 1747302"/>
                <a:gd name="csX26" fmla="*/ 1038820 w 1102121"/>
                <a:gd name="csY26" fmla="*/ 1058228 h 1747302"/>
                <a:gd name="csX27" fmla="*/ 276820 w 1102121"/>
                <a:gd name="csY27" fmla="*/ 974885 h 1747302"/>
                <a:gd name="csX28" fmla="*/ 250031 w 1102121"/>
                <a:gd name="csY28" fmla="*/ 949584 h 1747302"/>
                <a:gd name="csX29" fmla="*/ 267891 w 1102121"/>
                <a:gd name="csY29" fmla="*/ 918330 h 1747302"/>
                <a:gd name="csX30" fmla="*/ 971848 w 1102121"/>
                <a:gd name="csY30" fmla="*/ 607279 h 1747302"/>
                <a:gd name="csX31" fmla="*/ 994172 w 1102121"/>
                <a:gd name="csY31" fmla="*/ 607279 h 1747302"/>
                <a:gd name="csX32" fmla="*/ 1010543 w 1102121"/>
                <a:gd name="csY32" fmla="*/ 623650 h 1747302"/>
                <a:gd name="csX33" fmla="*/ 1070074 w 1102121"/>
                <a:gd name="csY33" fmla="*/ 1034416 h 1747302"/>
                <a:gd name="csX34" fmla="*/ 1041797 w 1102121"/>
                <a:gd name="csY34" fmla="*/ 1058228 h 1747302"/>
                <a:gd name="csX35" fmla="*/ 392906 w 1102121"/>
                <a:gd name="csY35" fmla="*/ 927260 h 1747302"/>
                <a:gd name="csX36" fmla="*/ 1015008 w 1102121"/>
                <a:gd name="csY36" fmla="*/ 995720 h 1747302"/>
                <a:gd name="csX37" fmla="*/ 968871 w 1102121"/>
                <a:gd name="csY37" fmla="*/ 672763 h 1747302"/>
                <a:gd name="csX38" fmla="*/ 392906 w 1102121"/>
                <a:gd name="csY38" fmla="*/ 927260 h 174730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</a:cxnLst>
              <a:rect l="l" t="t" r="r" b="b"/>
              <a:pathLst>
                <a:path w="1102121" h="1747302">
                  <a:moveTo>
                    <a:pt x="14883" y="1747303"/>
                  </a:moveTo>
                  <a:cubicBezTo>
                    <a:pt x="5953" y="1747303"/>
                    <a:pt x="0" y="1741349"/>
                    <a:pt x="0" y="1732420"/>
                  </a:cubicBezTo>
                  <a:cubicBezTo>
                    <a:pt x="0" y="1723490"/>
                    <a:pt x="5953" y="1717537"/>
                    <a:pt x="14883" y="1717537"/>
                  </a:cubicBezTo>
                  <a:cubicBezTo>
                    <a:pt x="175617" y="1717537"/>
                    <a:pt x="330398" y="1656517"/>
                    <a:pt x="447973" y="1547873"/>
                  </a:cubicBezTo>
                  <a:cubicBezTo>
                    <a:pt x="529828" y="1471970"/>
                    <a:pt x="590848" y="1375232"/>
                    <a:pt x="625078" y="1268076"/>
                  </a:cubicBezTo>
                  <a:cubicBezTo>
                    <a:pt x="628055" y="1260635"/>
                    <a:pt x="635496" y="1256170"/>
                    <a:pt x="644426" y="1257658"/>
                  </a:cubicBezTo>
                  <a:cubicBezTo>
                    <a:pt x="651867" y="1260635"/>
                    <a:pt x="656332" y="1268076"/>
                    <a:pt x="654844" y="1277006"/>
                  </a:cubicBezTo>
                  <a:cubicBezTo>
                    <a:pt x="620613" y="1388627"/>
                    <a:pt x="556617" y="1489830"/>
                    <a:pt x="470297" y="1568709"/>
                  </a:cubicBezTo>
                  <a:cubicBezTo>
                    <a:pt x="345281" y="1683306"/>
                    <a:pt x="183059" y="1747303"/>
                    <a:pt x="14883" y="1747303"/>
                  </a:cubicBezTo>
                  <a:close/>
                  <a:moveTo>
                    <a:pt x="370582" y="742713"/>
                  </a:moveTo>
                  <a:cubicBezTo>
                    <a:pt x="363141" y="742713"/>
                    <a:pt x="354211" y="739736"/>
                    <a:pt x="348258" y="733783"/>
                  </a:cubicBezTo>
                  <a:cubicBezTo>
                    <a:pt x="339328" y="724853"/>
                    <a:pt x="337840" y="709970"/>
                    <a:pt x="343793" y="699553"/>
                  </a:cubicBezTo>
                  <a:lnTo>
                    <a:pt x="711398" y="16431"/>
                  </a:lnTo>
                  <a:cubicBezTo>
                    <a:pt x="715863" y="8990"/>
                    <a:pt x="721816" y="4525"/>
                    <a:pt x="729258" y="1549"/>
                  </a:cubicBezTo>
                  <a:cubicBezTo>
                    <a:pt x="736699" y="-1428"/>
                    <a:pt x="745629" y="60"/>
                    <a:pt x="751582" y="4525"/>
                  </a:cubicBezTo>
                  <a:cubicBezTo>
                    <a:pt x="827484" y="46197"/>
                    <a:pt x="894457" y="99775"/>
                    <a:pt x="952500" y="162283"/>
                  </a:cubicBezTo>
                  <a:cubicBezTo>
                    <a:pt x="1013520" y="229256"/>
                    <a:pt x="1062633" y="303670"/>
                    <a:pt x="1099840" y="387013"/>
                  </a:cubicBezTo>
                  <a:cubicBezTo>
                    <a:pt x="1105793" y="401896"/>
                    <a:pt x="1099840" y="419756"/>
                    <a:pt x="1084957" y="425709"/>
                  </a:cubicBezTo>
                  <a:lnTo>
                    <a:pt x="382488" y="739736"/>
                  </a:lnTo>
                  <a:cubicBezTo>
                    <a:pt x="378023" y="741224"/>
                    <a:pt x="373559" y="742713"/>
                    <a:pt x="370582" y="742713"/>
                  </a:cubicBezTo>
                  <a:close/>
                  <a:moveTo>
                    <a:pt x="748605" y="71498"/>
                  </a:moveTo>
                  <a:lnTo>
                    <a:pt x="437555" y="650439"/>
                  </a:lnTo>
                  <a:lnTo>
                    <a:pt x="1032867" y="384037"/>
                  </a:lnTo>
                  <a:cubicBezTo>
                    <a:pt x="1001613" y="318553"/>
                    <a:pt x="959941" y="257533"/>
                    <a:pt x="909340" y="202467"/>
                  </a:cubicBezTo>
                  <a:cubicBezTo>
                    <a:pt x="863203" y="151865"/>
                    <a:pt x="808137" y="107217"/>
                    <a:pt x="748605" y="71498"/>
                  </a:cubicBezTo>
                  <a:close/>
                  <a:moveTo>
                    <a:pt x="1041797" y="1058228"/>
                  </a:moveTo>
                  <a:lnTo>
                    <a:pt x="1038820" y="1058228"/>
                  </a:lnTo>
                  <a:lnTo>
                    <a:pt x="276820" y="974885"/>
                  </a:lnTo>
                  <a:cubicBezTo>
                    <a:pt x="263426" y="973396"/>
                    <a:pt x="253008" y="962978"/>
                    <a:pt x="250031" y="949584"/>
                  </a:cubicBezTo>
                  <a:cubicBezTo>
                    <a:pt x="248543" y="936189"/>
                    <a:pt x="254496" y="922795"/>
                    <a:pt x="267891" y="918330"/>
                  </a:cubicBezTo>
                  <a:lnTo>
                    <a:pt x="971848" y="607279"/>
                  </a:lnTo>
                  <a:cubicBezTo>
                    <a:pt x="979289" y="604303"/>
                    <a:pt x="986730" y="604303"/>
                    <a:pt x="994172" y="607279"/>
                  </a:cubicBezTo>
                  <a:cubicBezTo>
                    <a:pt x="1001613" y="610256"/>
                    <a:pt x="1007566" y="616209"/>
                    <a:pt x="1010543" y="623650"/>
                  </a:cubicBezTo>
                  <a:cubicBezTo>
                    <a:pt x="1065609" y="751642"/>
                    <a:pt x="1086445" y="894517"/>
                    <a:pt x="1070074" y="1034416"/>
                  </a:cubicBezTo>
                  <a:cubicBezTo>
                    <a:pt x="1068586" y="1047810"/>
                    <a:pt x="1056680" y="1058228"/>
                    <a:pt x="1041797" y="1058228"/>
                  </a:cubicBezTo>
                  <a:close/>
                  <a:moveTo>
                    <a:pt x="392906" y="927260"/>
                  </a:moveTo>
                  <a:lnTo>
                    <a:pt x="1015008" y="995720"/>
                  </a:lnTo>
                  <a:cubicBezTo>
                    <a:pt x="1023937" y="885588"/>
                    <a:pt x="1007566" y="775455"/>
                    <a:pt x="968871" y="672763"/>
                  </a:cubicBezTo>
                  <a:lnTo>
                    <a:pt x="392906" y="927260"/>
                  </a:ln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5" name="图形 54">
            <a:extLst>
              <a:ext uri="{FF2B5EF4-FFF2-40B4-BE49-F238E27FC236}">
                <a16:creationId xmlns:a16="http://schemas.microsoft.com/office/drawing/2014/main" id="{AA53C128-31F1-AEB2-38DA-D2C143A771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2556" y="2923817"/>
            <a:ext cx="368939" cy="368939"/>
          </a:xfrm>
          <a:prstGeom prst="rect">
            <a:avLst/>
          </a:prstGeom>
        </p:spPr>
      </p:pic>
      <p:pic>
        <p:nvPicPr>
          <p:cNvPr id="58" name="图形 57">
            <a:extLst>
              <a:ext uri="{FF2B5EF4-FFF2-40B4-BE49-F238E27FC236}">
                <a16:creationId xmlns:a16="http://schemas.microsoft.com/office/drawing/2014/main" id="{BDE4A599-52BE-42CC-5AA8-6D76AFEC40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6322" y="5326714"/>
            <a:ext cx="407382" cy="407382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37FD9AEC-9ACF-C620-4476-4A3D78D8971B}"/>
              </a:ext>
            </a:extLst>
          </p:cNvPr>
          <p:cNvSpPr>
            <a:spLocks/>
          </p:cNvSpPr>
          <p:nvPr/>
        </p:nvSpPr>
        <p:spPr>
          <a:xfrm>
            <a:off x="5979094" y="1546511"/>
            <a:ext cx="5387934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2983B9EC-7ED1-AAFF-1387-5162E4C61E41}"/>
              </a:ext>
            </a:extLst>
          </p:cNvPr>
          <p:cNvSpPr txBox="1"/>
          <p:nvPr/>
        </p:nvSpPr>
        <p:spPr>
          <a:xfrm>
            <a:off x="6652666" y="1549530"/>
            <a:ext cx="4920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Growth remains constrained by </a:t>
            </a:r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high public debt, rising borrowing costs, and global economic uncertainty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ea typeface="等线" panose="02010600030101010101" pitchFamily="2" charset="-122"/>
            </a:endParaRPr>
          </a:p>
        </p:txBody>
      </p:sp>
      <p:pic>
        <p:nvPicPr>
          <p:cNvPr id="59" name="图形 58">
            <a:extLst>
              <a:ext uri="{FF2B5EF4-FFF2-40B4-BE49-F238E27FC236}">
                <a16:creationId xmlns:a16="http://schemas.microsoft.com/office/drawing/2014/main" id="{C9FA17A0-5043-1B7B-59B8-A3A21350988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022376" y="1670209"/>
            <a:ext cx="545053" cy="545053"/>
          </a:xfrm>
          <a:prstGeom prst="rect">
            <a:avLst/>
          </a:prstGeom>
        </p:spPr>
      </p:pic>
      <p:graphicFrame>
        <p:nvGraphicFramePr>
          <p:cNvPr id="3" name="Content Placeholder 6">
            <a:extLst>
              <a:ext uri="{FF2B5EF4-FFF2-40B4-BE49-F238E27FC236}">
                <a16:creationId xmlns:a16="http://schemas.microsoft.com/office/drawing/2014/main" id="{D54F829E-F7BB-014E-2579-4696B1F60F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0483450"/>
              </p:ext>
            </p:extLst>
          </p:nvPr>
        </p:nvGraphicFramePr>
        <p:xfrm>
          <a:off x="6118823" y="2846256"/>
          <a:ext cx="5323216" cy="3047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E92772A-8C91-43BC-FC1C-3D816E78AE64}"/>
              </a:ext>
            </a:extLst>
          </p:cNvPr>
          <p:cNvSpPr txBox="1"/>
          <p:nvPr/>
        </p:nvSpPr>
        <p:spPr>
          <a:xfrm>
            <a:off x="6008746" y="2588057"/>
            <a:ext cx="551352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i="1" u="none" strike="noStrike" baseline="0">
                <a:solidFill>
                  <a:srgbClr val="5453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GDP growth in Africa, by subregion, 2024–2026</a:t>
            </a:r>
            <a:endParaRPr lang="en-US" sz="1400" b="1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矩形 38">
            <a:extLst>
              <a:ext uri="{FF2B5EF4-FFF2-40B4-BE49-F238E27FC236}">
                <a16:creationId xmlns:a16="http://schemas.microsoft.com/office/drawing/2014/main" id="{55B00B4E-B26F-FD94-DE45-B51A2647EC44}"/>
              </a:ext>
            </a:extLst>
          </p:cNvPr>
          <p:cNvSpPr>
            <a:spLocks/>
          </p:cNvSpPr>
          <p:nvPr/>
        </p:nvSpPr>
        <p:spPr>
          <a:xfrm>
            <a:off x="777979" y="3596094"/>
            <a:ext cx="4663008" cy="12428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en-US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文本框 20">
            <a:extLst>
              <a:ext uri="{FF2B5EF4-FFF2-40B4-BE49-F238E27FC236}">
                <a16:creationId xmlns:a16="http://schemas.microsoft.com/office/drawing/2014/main" id="{DD1BBEBA-F549-AA6F-B398-9253DBC47C0F}"/>
              </a:ext>
            </a:extLst>
          </p:cNvPr>
          <p:cNvSpPr txBox="1"/>
          <p:nvPr/>
        </p:nvSpPr>
        <p:spPr>
          <a:xfrm>
            <a:off x="814927" y="5051111"/>
            <a:ext cx="45119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Foreign direct investment increased sharply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, rising </a:t>
            </a:r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75% to about $97 billion in 2024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, largely driven by energy and infrastructure investments in North Africa.</a:t>
            </a:r>
          </a:p>
        </p:txBody>
      </p:sp>
      <p:sp>
        <p:nvSpPr>
          <p:cNvPr id="4" name="文本框 20">
            <a:extLst>
              <a:ext uri="{FF2B5EF4-FFF2-40B4-BE49-F238E27FC236}">
                <a16:creationId xmlns:a16="http://schemas.microsoft.com/office/drawing/2014/main" id="{C1F79ABE-F879-A0D8-041B-85A4E2F534D0}"/>
              </a:ext>
            </a:extLst>
          </p:cNvPr>
          <p:cNvSpPr txBox="1"/>
          <p:nvPr/>
        </p:nvSpPr>
        <p:spPr>
          <a:xfrm>
            <a:off x="808673" y="3736433"/>
            <a:ext cx="46374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Inflation is easing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, expected to decline from </a:t>
            </a:r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11.3% in 2025 to about 8.2% by 2027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, reflecting improved macroeconomic stability.</a:t>
            </a:r>
          </a:p>
        </p:txBody>
      </p:sp>
      <p:pic>
        <p:nvPicPr>
          <p:cNvPr id="17" name="图形 92">
            <a:extLst>
              <a:ext uri="{FF2B5EF4-FFF2-40B4-BE49-F238E27FC236}">
                <a16:creationId xmlns:a16="http://schemas.microsoft.com/office/drawing/2014/main" id="{D0A63417-297A-FA46-FE2B-F88BC1B748D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21503" y="4038985"/>
            <a:ext cx="420442" cy="42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41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4A6B09-FF20-0DE7-C51F-3777F19FFC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>
            <a:extLst>
              <a:ext uri="{FF2B5EF4-FFF2-40B4-BE49-F238E27FC236}">
                <a16:creationId xmlns:a16="http://schemas.microsoft.com/office/drawing/2014/main" id="{41F9FE7A-61D0-5E9D-B78E-D6269CBBCADF}"/>
              </a:ext>
            </a:extLst>
          </p:cNvPr>
          <p:cNvSpPr>
            <a:spLocks/>
          </p:cNvSpPr>
          <p:nvPr/>
        </p:nvSpPr>
        <p:spPr>
          <a:xfrm>
            <a:off x="5330332" y="1256074"/>
            <a:ext cx="6471808" cy="5182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D90A9307-911F-DD21-81E5-313EFD720528}"/>
              </a:ext>
            </a:extLst>
          </p:cNvPr>
          <p:cNvSpPr>
            <a:spLocks/>
          </p:cNvSpPr>
          <p:nvPr/>
        </p:nvSpPr>
        <p:spPr>
          <a:xfrm>
            <a:off x="5456629" y="3951745"/>
            <a:ext cx="6226677" cy="241195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A6AFE2AC-F615-4346-9577-4D2D0C26FD07}"/>
              </a:ext>
            </a:extLst>
          </p:cNvPr>
          <p:cNvSpPr>
            <a:spLocks/>
          </p:cNvSpPr>
          <p:nvPr/>
        </p:nvSpPr>
        <p:spPr>
          <a:xfrm>
            <a:off x="278296" y="1258442"/>
            <a:ext cx="4930234" cy="51798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9" name="Diagram 28">
            <a:extLst>
              <a:ext uri="{FF2B5EF4-FFF2-40B4-BE49-F238E27FC236}">
                <a16:creationId xmlns:a16="http://schemas.microsoft.com/office/drawing/2014/main" id="{6CF4E071-C212-A109-A112-1ABF3F3A55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0857587"/>
              </p:ext>
            </p:extLst>
          </p:nvPr>
        </p:nvGraphicFramePr>
        <p:xfrm>
          <a:off x="306956" y="1419413"/>
          <a:ext cx="4797192" cy="4837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矩形 5">
            <a:extLst>
              <a:ext uri="{FF2B5EF4-FFF2-40B4-BE49-F238E27FC236}">
                <a16:creationId xmlns:a16="http://schemas.microsoft.com/office/drawing/2014/main" id="{F70DE647-534C-82D6-4E29-02F309D49C26}"/>
              </a:ext>
            </a:extLst>
          </p:cNvPr>
          <p:cNvSpPr/>
          <p:nvPr/>
        </p:nvSpPr>
        <p:spPr>
          <a:xfrm>
            <a:off x="0" y="357938"/>
            <a:ext cx="12192000" cy="839037"/>
          </a:xfrm>
          <a:prstGeom prst="rect">
            <a:avLst/>
          </a:pr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CA75AE79-0C2F-90E1-53C4-E9E0598855E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893" y="536069"/>
            <a:ext cx="808732" cy="510778"/>
          </a:xfrm>
          <a:prstGeom prst="rect">
            <a:avLst/>
          </a:prstGeom>
        </p:spPr>
      </p:pic>
      <p:sp>
        <p:nvSpPr>
          <p:cNvPr id="13" name="Rounded Rectangle 1">
            <a:extLst>
              <a:ext uri="{FF2B5EF4-FFF2-40B4-BE49-F238E27FC236}">
                <a16:creationId xmlns:a16="http://schemas.microsoft.com/office/drawing/2014/main" id="{87FF530A-53BB-F3C5-7793-14AF43E24E04}"/>
              </a:ext>
            </a:extLst>
          </p:cNvPr>
          <p:cNvSpPr/>
          <p:nvPr/>
        </p:nvSpPr>
        <p:spPr>
          <a:xfrm>
            <a:off x="306956" y="492140"/>
            <a:ext cx="10195963" cy="57888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>
              <a:spcBef>
                <a:spcPts val="900"/>
              </a:spcBef>
            </a:pPr>
            <a:r>
              <a:rPr lang="en-US" altLang="en-US" sz="2800" b="1">
                <a:latin typeface="Arial" panose="020B0604020202020204" pitchFamily="34" charset="0"/>
                <a:cs typeface="Arial" panose="020B0604020202020204" pitchFamily="34" charset="0"/>
                <a:sym typeface="Lato" pitchFamily="34" charset="0"/>
              </a:rPr>
              <a:t>Key Development Challenges</a:t>
            </a:r>
          </a:p>
        </p:txBody>
      </p:sp>
      <p:sp>
        <p:nvSpPr>
          <p:cNvPr id="70" name="矩形: 圆角 69">
            <a:extLst>
              <a:ext uri="{FF2B5EF4-FFF2-40B4-BE49-F238E27FC236}">
                <a16:creationId xmlns:a16="http://schemas.microsoft.com/office/drawing/2014/main" id="{1739865B-57F0-F9D1-4053-979F2B35B52C}"/>
              </a:ext>
            </a:extLst>
          </p:cNvPr>
          <p:cNvSpPr>
            <a:spLocks/>
          </p:cNvSpPr>
          <p:nvPr/>
        </p:nvSpPr>
        <p:spPr>
          <a:xfrm>
            <a:off x="5456629" y="1419413"/>
            <a:ext cx="6207021" cy="239878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83DF55D-8E1C-9578-2DDE-0F756F41DA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8683504"/>
              </p:ext>
            </p:extLst>
          </p:nvPr>
        </p:nvGraphicFramePr>
        <p:xfrm>
          <a:off x="5553158" y="4036043"/>
          <a:ext cx="6110492" cy="2239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2459AC85-0ED2-C7A7-E086-7C8B3C311F0E}"/>
              </a:ext>
            </a:extLst>
          </p:cNvPr>
          <p:cNvSpPr txBox="1"/>
          <p:nvPr/>
        </p:nvSpPr>
        <p:spPr>
          <a:xfrm>
            <a:off x="5548832" y="3591352"/>
            <a:ext cx="5247612" cy="2650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050" kern="100">
                <a:effectLst/>
                <a:latin typeface="Avenir Next LT Pro" panose="020B05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Source: ECA calculations based on Penn World Table, WDI, and ILO, 2025.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0C9000F-6F52-1822-505B-E7DCB537DE06}"/>
              </a:ext>
            </a:extLst>
          </p:cNvPr>
          <p:cNvSpPr txBox="1"/>
          <p:nvPr/>
        </p:nvSpPr>
        <p:spPr>
          <a:xfrm>
            <a:off x="6178572" y="3971550"/>
            <a:ext cx="5247611" cy="298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2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1400" b="1" i="1" kern="10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Average sectoral shares of value added, 2000–2024</a:t>
            </a:r>
            <a:endParaRPr lang="en-US" sz="1400" b="1" i="1" kern="10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5" name="Graphique 1">
            <a:extLst>
              <a:ext uri="{FF2B5EF4-FFF2-40B4-BE49-F238E27FC236}">
                <a16:creationId xmlns:a16="http://schemas.microsoft.com/office/drawing/2014/main" id="{F188A274-F945-4985-BCC6-D410743DE0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6423845"/>
              </p:ext>
            </p:extLst>
          </p:nvPr>
        </p:nvGraphicFramePr>
        <p:xfrm>
          <a:off x="5527393" y="1204569"/>
          <a:ext cx="6155913" cy="2688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59C9FAD6-CCD9-4920-E9CD-2E2D8B15E363}"/>
              </a:ext>
            </a:extLst>
          </p:cNvPr>
          <p:cNvSpPr txBox="1"/>
          <p:nvPr/>
        </p:nvSpPr>
        <p:spPr>
          <a:xfrm>
            <a:off x="5548281" y="6321931"/>
            <a:ext cx="5247612" cy="2650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050" kern="100">
                <a:effectLst/>
                <a:latin typeface="Avenir Next LT Pro" panose="020B05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Source: ECA calculations based on Penn World Table, WDI, and ILO, 2025.</a:t>
            </a:r>
          </a:p>
        </p:txBody>
      </p:sp>
    </p:spTree>
    <p:extLst>
      <p:ext uri="{BB962C8B-B14F-4D97-AF65-F5344CB8AC3E}">
        <p14:creationId xmlns:p14="http://schemas.microsoft.com/office/powerpoint/2010/main" val="2102043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74BB31-936A-01F3-C79D-866F3DA936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23">
            <a:extLst>
              <a:ext uri="{FF2B5EF4-FFF2-40B4-BE49-F238E27FC236}">
                <a16:creationId xmlns:a16="http://schemas.microsoft.com/office/drawing/2014/main" id="{346A4628-6E7A-BF00-DEC7-D986CD9EC03F}"/>
              </a:ext>
            </a:extLst>
          </p:cNvPr>
          <p:cNvSpPr>
            <a:spLocks/>
          </p:cNvSpPr>
          <p:nvPr/>
        </p:nvSpPr>
        <p:spPr>
          <a:xfrm>
            <a:off x="6069274" y="1136205"/>
            <a:ext cx="5790764" cy="53064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23">
            <a:extLst>
              <a:ext uri="{FF2B5EF4-FFF2-40B4-BE49-F238E27FC236}">
                <a16:creationId xmlns:a16="http://schemas.microsoft.com/office/drawing/2014/main" id="{B8D6B0ED-D040-AEC9-A2C4-FF304AD6DC07}"/>
              </a:ext>
            </a:extLst>
          </p:cNvPr>
          <p:cNvSpPr>
            <a:spLocks/>
          </p:cNvSpPr>
          <p:nvPr/>
        </p:nvSpPr>
        <p:spPr>
          <a:xfrm>
            <a:off x="366661" y="1162577"/>
            <a:ext cx="5538162" cy="52659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55C4EC-AF53-3386-5B52-63E9856CC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5782" y="6477000"/>
            <a:ext cx="12550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A4D788-7454-A849-95EF-E0A31EF5E4C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EEFFF7-73D2-AAE2-7B84-A4677B0E9000}"/>
              </a:ext>
            </a:extLst>
          </p:cNvPr>
          <p:cNvSpPr txBox="1"/>
          <p:nvPr/>
        </p:nvSpPr>
        <p:spPr>
          <a:xfrm>
            <a:off x="1453419" y="211840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3611174-70AC-A5F4-7003-27DF7F672C94}"/>
              </a:ext>
            </a:extLst>
          </p:cNvPr>
          <p:cNvSpPr txBox="1"/>
          <p:nvPr/>
        </p:nvSpPr>
        <p:spPr>
          <a:xfrm>
            <a:off x="366660" y="1205852"/>
            <a:ext cx="55381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85850" marR="0" indent="-857250">
              <a:buNone/>
            </a:pPr>
            <a:r>
              <a:rPr lang="en-US" sz="1600" b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Generative AI productivity impact in Africa, by sector ($billion), 2030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B702C62-2F95-3108-3EB3-3CF88CF5E879}"/>
              </a:ext>
            </a:extLst>
          </p:cNvPr>
          <p:cNvSpPr txBox="1"/>
          <p:nvPr/>
        </p:nvSpPr>
        <p:spPr>
          <a:xfrm>
            <a:off x="470186" y="6092453"/>
            <a:ext cx="469206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/>
            <a:r>
              <a:rPr lang="en-GB" sz="1200">
                <a:latin typeface="Arial" panose="020B0604020202020204" pitchFamily="34" charset="0"/>
                <a:cs typeface="Arial" panose="020B0604020202020204" pitchFamily="34" charset="0"/>
              </a:rPr>
              <a:t>Source: McKinsey &amp; Company 2025.</a:t>
            </a:r>
            <a:endParaRPr lang="en-US" sz="1200">
              <a:solidFill>
                <a:srgbClr val="000000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903DDF-1F41-4FC4-0547-15F124217A7A}"/>
              </a:ext>
            </a:extLst>
          </p:cNvPr>
          <p:cNvSpPr txBox="1"/>
          <p:nvPr/>
        </p:nvSpPr>
        <p:spPr>
          <a:xfrm>
            <a:off x="6123028" y="1176600"/>
            <a:ext cx="54920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b="1">
                <a:latin typeface="Arial" panose="020B0604020202020204" pitchFamily="34" charset="0"/>
                <a:cs typeface="Arial" panose="020B0604020202020204" pitchFamily="34" charset="0"/>
              </a:rPr>
              <a:t>Technology and innovation development (FTRI composite, average) by subregion, 2010–23</a:t>
            </a:r>
            <a:endParaRPr lang="en-US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7AE2DD-ABE7-4B8B-50F5-54336ED49130}"/>
              </a:ext>
            </a:extLst>
          </p:cNvPr>
          <p:cNvSpPr txBox="1"/>
          <p:nvPr/>
        </p:nvSpPr>
        <p:spPr>
          <a:xfrm>
            <a:off x="6069274" y="6188740"/>
            <a:ext cx="6000617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50">
                <a:latin typeface="Arial" panose="020B0604020202020204" pitchFamily="34" charset="0"/>
                <a:cs typeface="Arial" panose="020B0604020202020204" pitchFamily="34" charset="0"/>
              </a:rPr>
              <a:t>Source: ECA calculations based on UNCTAD Frontier Technology Readiness Index (FTRI), 2025.</a:t>
            </a:r>
            <a:endParaRPr lang="en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drawing">
            <a:extLst>
              <a:ext uri="{FF2B5EF4-FFF2-40B4-BE49-F238E27FC236}">
                <a16:creationId xmlns:a16="http://schemas.microsoft.com/office/drawing/2014/main" id="{33A74033-445B-E032-AC31-8FE6A23547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1312" y="1823153"/>
            <a:ext cx="5373726" cy="4130699"/>
          </a:xfrm>
          <a:prstGeom prst="rect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sp>
        <p:nvSpPr>
          <p:cNvPr id="9" name="矩形 5">
            <a:extLst>
              <a:ext uri="{FF2B5EF4-FFF2-40B4-BE49-F238E27FC236}">
                <a16:creationId xmlns:a16="http://schemas.microsoft.com/office/drawing/2014/main" id="{780E3295-3FC8-41C7-BCCA-308A0F8E248B}"/>
              </a:ext>
            </a:extLst>
          </p:cNvPr>
          <p:cNvSpPr/>
          <p:nvPr/>
        </p:nvSpPr>
        <p:spPr>
          <a:xfrm>
            <a:off x="0" y="17111"/>
            <a:ext cx="12192000" cy="839037"/>
          </a:xfrm>
          <a:prstGeom prst="rect">
            <a:avLst/>
          </a:pr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图片 10">
            <a:extLst>
              <a:ext uri="{FF2B5EF4-FFF2-40B4-BE49-F238E27FC236}">
                <a16:creationId xmlns:a16="http://schemas.microsoft.com/office/drawing/2014/main" id="{E166BDA1-5806-67E1-E1D1-E21B0EB52B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893" y="248469"/>
            <a:ext cx="808732" cy="490031"/>
          </a:xfrm>
          <a:prstGeom prst="rect">
            <a:avLst/>
          </a:prstGeom>
        </p:spPr>
      </p:pic>
      <p:sp>
        <p:nvSpPr>
          <p:cNvPr id="10" name="矩形: 圆角 7">
            <a:extLst>
              <a:ext uri="{FF2B5EF4-FFF2-40B4-BE49-F238E27FC236}">
                <a16:creationId xmlns:a16="http://schemas.microsoft.com/office/drawing/2014/main" id="{8E895310-4BAC-2D20-8878-46B3DDE2463D}"/>
              </a:ext>
            </a:extLst>
          </p:cNvPr>
          <p:cNvSpPr>
            <a:spLocks/>
          </p:cNvSpPr>
          <p:nvPr/>
        </p:nvSpPr>
        <p:spPr>
          <a:xfrm>
            <a:off x="470186" y="1823153"/>
            <a:ext cx="5254832" cy="413072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C1D007-6E2D-EB55-C3A1-B6045AF68CC0}"/>
              </a:ext>
            </a:extLst>
          </p:cNvPr>
          <p:cNvSpPr txBox="1"/>
          <p:nvPr/>
        </p:nvSpPr>
        <p:spPr>
          <a:xfrm>
            <a:off x="350873" y="149837"/>
            <a:ext cx="9633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Adoption of frontier technologies in Africa is improving 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721D6811-155F-A5AD-6199-5F5964892F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1116266"/>
              </p:ext>
            </p:extLst>
          </p:nvPr>
        </p:nvGraphicFramePr>
        <p:xfrm>
          <a:off x="281704" y="1779197"/>
          <a:ext cx="5443314" cy="417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767497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623080-AFAB-9876-234E-10BB828331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23">
            <a:extLst>
              <a:ext uri="{FF2B5EF4-FFF2-40B4-BE49-F238E27FC236}">
                <a16:creationId xmlns:a16="http://schemas.microsoft.com/office/drawing/2014/main" id="{A8390615-1671-6A5F-5E6A-70FC37366F04}"/>
              </a:ext>
            </a:extLst>
          </p:cNvPr>
          <p:cNvSpPr>
            <a:spLocks/>
          </p:cNvSpPr>
          <p:nvPr/>
        </p:nvSpPr>
        <p:spPr>
          <a:xfrm>
            <a:off x="366660" y="1162577"/>
            <a:ext cx="11447547" cy="52659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B9CA8C-A413-45D7-77D0-3C8FA2C39C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66805"/>
            <a:ext cx="8641080" cy="22875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F262433-7CE1-F67A-29DA-83E783EE2DAC}"/>
              </a:ext>
            </a:extLst>
          </p:cNvPr>
          <p:cNvSpPr/>
          <p:nvPr/>
        </p:nvSpPr>
        <p:spPr>
          <a:xfrm>
            <a:off x="377792" y="1316129"/>
            <a:ext cx="11960679" cy="5045529"/>
          </a:xfrm>
          <a:prstGeom prst="rect">
            <a:avLst/>
          </a:prstGeom>
        </p:spPr>
        <p:txBody>
          <a:bodyPr/>
          <a:lstStyle/>
          <a:p>
            <a:pPr lvl="0">
              <a:buChar char="•"/>
            </a:pPr>
            <a:endParaRPr lang="en-GB" sz="14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矩形 5">
            <a:extLst>
              <a:ext uri="{FF2B5EF4-FFF2-40B4-BE49-F238E27FC236}">
                <a16:creationId xmlns:a16="http://schemas.microsoft.com/office/drawing/2014/main" id="{8B6F837C-31D3-0DD9-DA94-B4731F35FFCF}"/>
              </a:ext>
            </a:extLst>
          </p:cNvPr>
          <p:cNvSpPr/>
          <p:nvPr/>
        </p:nvSpPr>
        <p:spPr>
          <a:xfrm>
            <a:off x="0" y="171945"/>
            <a:ext cx="12192000" cy="839037"/>
          </a:xfrm>
          <a:prstGeom prst="rect">
            <a:avLst/>
          </a:pr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>
              <a:defRPr sz="3200" b="1">
                <a:solidFill>
                  <a:srgbClr val="FFFFFF"/>
                </a:solidFill>
              </a:defRPr>
            </a:pPr>
            <a:r>
              <a:rPr lang="en-US" sz="24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</a:p>
          <a:p>
            <a:pPr defTabSz="457200">
              <a:defRPr sz="3200" b="1">
                <a:solidFill>
                  <a:srgbClr val="FFFFFF"/>
                </a:solidFill>
              </a:defRPr>
            </a:pP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How Technology Drives Productivity and Growth: A Conceptual Framework</a:t>
            </a:r>
          </a:p>
          <a:p>
            <a:pPr defTabSz="457200">
              <a:defRPr sz="3200" b="1">
                <a:solidFill>
                  <a:srgbClr val="FFFFFF"/>
                </a:solidFill>
              </a:defRPr>
            </a:pPr>
            <a:endParaRPr lang="en-US" sz="2400"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图片 10">
            <a:extLst>
              <a:ext uri="{FF2B5EF4-FFF2-40B4-BE49-F238E27FC236}">
                <a16:creationId xmlns:a16="http://schemas.microsoft.com/office/drawing/2014/main" id="{690F3325-33C0-3203-F6CA-B0CA64CCA6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3282" y="341078"/>
            <a:ext cx="808732" cy="510778"/>
          </a:xfrm>
          <a:prstGeom prst="rect">
            <a:avLst/>
          </a:prstGeom>
        </p:spPr>
      </p:pic>
      <p:sp>
        <p:nvSpPr>
          <p:cNvPr id="33" name="矩形: 圆角 7">
            <a:extLst>
              <a:ext uri="{FF2B5EF4-FFF2-40B4-BE49-F238E27FC236}">
                <a16:creationId xmlns:a16="http://schemas.microsoft.com/office/drawing/2014/main" id="{C3A394EF-481E-2446-D18F-74E4FC7AE0BE}"/>
              </a:ext>
            </a:extLst>
          </p:cNvPr>
          <p:cNvSpPr>
            <a:spLocks/>
          </p:cNvSpPr>
          <p:nvPr/>
        </p:nvSpPr>
        <p:spPr>
          <a:xfrm>
            <a:off x="606056" y="1316129"/>
            <a:ext cx="10983432" cy="491455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73">
            <a:extLst>
              <a:ext uri="{FF2B5EF4-FFF2-40B4-BE49-F238E27FC236}">
                <a16:creationId xmlns:a16="http://schemas.microsoft.com/office/drawing/2014/main" id="{FE8206CD-3109-96B6-531B-09BD3F20AB13}"/>
              </a:ext>
            </a:extLst>
          </p:cNvPr>
          <p:cNvGrpSpPr/>
          <p:nvPr/>
        </p:nvGrpSpPr>
        <p:grpSpPr>
          <a:xfrm>
            <a:off x="1150545" y="1290521"/>
            <a:ext cx="9910907" cy="4734341"/>
            <a:chOff x="148424" y="1243988"/>
            <a:chExt cx="9910907" cy="5287988"/>
          </a:xfrm>
        </p:grpSpPr>
        <p:sp>
          <p:nvSpPr>
            <p:cNvPr id="6" name="矩形 3">
              <a:extLst>
                <a:ext uri="{FF2B5EF4-FFF2-40B4-BE49-F238E27FC236}">
                  <a16:creationId xmlns:a16="http://schemas.microsoft.com/office/drawing/2014/main" id="{E3254B42-4F18-BCD9-0E96-3024EB6EF9EF}"/>
                </a:ext>
              </a:extLst>
            </p:cNvPr>
            <p:cNvSpPr/>
            <p:nvPr/>
          </p:nvSpPr>
          <p:spPr>
            <a:xfrm>
              <a:off x="148424" y="2943012"/>
              <a:ext cx="1827860" cy="18762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scene3d>
              <a:camera prst="perspectiveFront"/>
              <a:lightRig rig="threePt" dir="t"/>
            </a:scene3d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0" algn="ctr" fontAlgn="auto">
                <a:lnSpc>
                  <a:spcPts val="2000"/>
                </a:lnSpc>
                <a:spcBef>
                  <a:spcPts val="600"/>
                </a:spcBef>
              </a:pPr>
              <a:endParaRPr lang="en-US" altLang="zh-CN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endParaRPr>
            </a:p>
          </p:txBody>
        </p:sp>
        <p:sp>
          <p:nvSpPr>
            <p:cNvPr id="9" name="矩形 10">
              <a:extLst>
                <a:ext uri="{FF2B5EF4-FFF2-40B4-BE49-F238E27FC236}">
                  <a16:creationId xmlns:a16="http://schemas.microsoft.com/office/drawing/2014/main" id="{034E4892-F10F-2A9F-DE0F-E1E4D842B178}"/>
                </a:ext>
              </a:extLst>
            </p:cNvPr>
            <p:cNvSpPr/>
            <p:nvPr/>
          </p:nvSpPr>
          <p:spPr>
            <a:xfrm>
              <a:off x="2301543" y="2943005"/>
              <a:ext cx="1699525" cy="1876230"/>
            </a:xfrm>
            <a:prstGeom prst="rect">
              <a:avLst/>
            </a:prstGeom>
            <a:solidFill>
              <a:srgbClr val="45ABCF">
                <a:alpha val="40000"/>
              </a:srgbClr>
            </a:solidFill>
            <a:ln>
              <a:noFill/>
            </a:ln>
            <a:effectLst/>
            <a:scene3d>
              <a:camera prst="perspectiveFront"/>
              <a:lightRig rig="threePt" dir="t"/>
            </a:scene3d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0" algn="ctr" fontAlgn="auto">
                <a:lnSpc>
                  <a:spcPts val="2000"/>
                </a:lnSpc>
                <a:spcBef>
                  <a:spcPts val="600"/>
                </a:spcBef>
              </a:pPr>
              <a:endParaRPr lang="en-US" altLang="zh-CN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endParaRPr>
            </a:p>
          </p:txBody>
        </p:sp>
        <p:sp>
          <p:nvSpPr>
            <p:cNvPr id="10" name="矩形 11">
              <a:extLst>
                <a:ext uri="{FF2B5EF4-FFF2-40B4-BE49-F238E27FC236}">
                  <a16:creationId xmlns:a16="http://schemas.microsoft.com/office/drawing/2014/main" id="{C2573FF9-FFE0-7566-E991-0BADA305230A}"/>
                </a:ext>
              </a:extLst>
            </p:cNvPr>
            <p:cNvSpPr/>
            <p:nvPr/>
          </p:nvSpPr>
          <p:spPr>
            <a:xfrm>
              <a:off x="4326411" y="2943005"/>
              <a:ext cx="1845289" cy="1876264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  <a:effectLst/>
            <a:scene3d>
              <a:camera prst="perspectiveFront"/>
              <a:lightRig rig="threePt" dir="t"/>
            </a:scene3d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0" algn="ctr" fontAlgn="auto">
                <a:lnSpc>
                  <a:spcPts val="2000"/>
                </a:lnSpc>
                <a:spcBef>
                  <a:spcPts val="600"/>
                </a:spcBef>
              </a:pPr>
              <a:endParaRPr lang="en-US" altLang="zh-CN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endParaRPr>
            </a:p>
          </p:txBody>
        </p:sp>
        <p:sp>
          <p:nvSpPr>
            <p:cNvPr id="11" name="矩形 12">
              <a:extLst>
                <a:ext uri="{FF2B5EF4-FFF2-40B4-BE49-F238E27FC236}">
                  <a16:creationId xmlns:a16="http://schemas.microsoft.com/office/drawing/2014/main" id="{B0121D06-82C5-83AA-06E3-08D5643FCEF9}"/>
                </a:ext>
              </a:extLst>
            </p:cNvPr>
            <p:cNvSpPr/>
            <p:nvPr/>
          </p:nvSpPr>
          <p:spPr>
            <a:xfrm>
              <a:off x="6381281" y="2935912"/>
              <a:ext cx="1687159" cy="1876264"/>
            </a:xfrm>
            <a:prstGeom prst="rect">
              <a:avLst/>
            </a:prstGeom>
            <a:solidFill>
              <a:srgbClr val="0CA44D">
                <a:alpha val="40000"/>
              </a:srgbClr>
            </a:solidFill>
            <a:ln>
              <a:noFill/>
            </a:ln>
            <a:effectLst/>
            <a:scene3d>
              <a:camera prst="perspectiveFront"/>
              <a:lightRig rig="threePt" dir="t"/>
            </a:scene3d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0" algn="ctr" fontAlgn="auto">
                <a:lnSpc>
                  <a:spcPts val="2000"/>
                </a:lnSpc>
                <a:spcBef>
                  <a:spcPts val="600"/>
                </a:spcBef>
              </a:pPr>
              <a:endParaRPr lang="en-US" altLang="zh-CN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endParaRPr>
            </a:p>
          </p:txBody>
        </p:sp>
        <p:sp>
          <p:nvSpPr>
            <p:cNvPr id="12" name="矩形 13">
              <a:extLst>
                <a:ext uri="{FF2B5EF4-FFF2-40B4-BE49-F238E27FC236}">
                  <a16:creationId xmlns:a16="http://schemas.microsoft.com/office/drawing/2014/main" id="{A89FDBFB-9170-08C9-BA57-2A2293716530}"/>
                </a:ext>
              </a:extLst>
            </p:cNvPr>
            <p:cNvSpPr/>
            <p:nvPr/>
          </p:nvSpPr>
          <p:spPr>
            <a:xfrm>
              <a:off x="8231471" y="2925591"/>
              <a:ext cx="1827860" cy="1893678"/>
            </a:xfrm>
            <a:prstGeom prst="rect">
              <a:avLst/>
            </a:prstGeom>
            <a:solidFill>
              <a:srgbClr val="0CA44D">
                <a:alpha val="70000"/>
              </a:srgbClr>
            </a:solidFill>
            <a:ln>
              <a:noFill/>
            </a:ln>
            <a:effectLst/>
            <a:scene3d>
              <a:camera prst="perspectiveFront"/>
              <a:lightRig rig="threePt" dir="t"/>
            </a:scene3d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0" algn="ctr" fontAlgn="auto">
                <a:lnSpc>
                  <a:spcPts val="2000"/>
                </a:lnSpc>
                <a:spcBef>
                  <a:spcPts val="600"/>
                </a:spcBef>
              </a:pPr>
              <a:endParaRPr lang="en-US" altLang="zh-CN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endParaRPr>
            </a:p>
          </p:txBody>
        </p:sp>
        <p:cxnSp>
          <p:nvCxnSpPr>
            <p:cNvPr id="13" name="连接符: 曲线 39">
              <a:extLst>
                <a:ext uri="{FF2B5EF4-FFF2-40B4-BE49-F238E27FC236}">
                  <a16:creationId xmlns:a16="http://schemas.microsoft.com/office/drawing/2014/main" id="{957BC6E3-7B2E-19F1-886F-593253C10C3E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1996912" y="3718300"/>
              <a:ext cx="7" cy="2088952"/>
            </a:xfrm>
            <a:prstGeom prst="curvedConnector3">
              <a:avLst>
                <a:gd name="adj1" fmla="val -2147483647"/>
              </a:avLst>
            </a:prstGeom>
            <a:ln w="2540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连接符: 曲线 40">
              <a:extLst>
                <a:ext uri="{FF2B5EF4-FFF2-40B4-BE49-F238E27FC236}">
                  <a16:creationId xmlns:a16="http://schemas.microsoft.com/office/drawing/2014/main" id="{89B6D980-09CF-44FF-0C1C-B9000E87A8F4}"/>
                </a:ext>
              </a:extLst>
            </p:cNvPr>
            <p:cNvCxnSpPr/>
            <p:nvPr/>
          </p:nvCxnSpPr>
          <p:spPr>
            <a:xfrm rot="5400000" flipH="1" flipV="1">
              <a:off x="4182324" y="3718299"/>
              <a:ext cx="7" cy="2088952"/>
            </a:xfrm>
            <a:prstGeom prst="curvedConnector3">
              <a:avLst>
                <a:gd name="adj1" fmla="val -3265714286"/>
              </a:avLst>
            </a:prstGeom>
            <a:ln w="2540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连接符: 曲线 42">
              <a:extLst>
                <a:ext uri="{FF2B5EF4-FFF2-40B4-BE49-F238E27FC236}">
                  <a16:creationId xmlns:a16="http://schemas.microsoft.com/office/drawing/2014/main" id="{DFBE781A-9850-C50B-E3CD-2A903BB9A407}"/>
                </a:ext>
              </a:extLst>
            </p:cNvPr>
            <p:cNvCxnSpPr/>
            <p:nvPr/>
          </p:nvCxnSpPr>
          <p:spPr>
            <a:xfrm rot="5400000" flipH="1" flipV="1">
              <a:off x="6388897" y="3718314"/>
              <a:ext cx="7" cy="2088952"/>
            </a:xfrm>
            <a:prstGeom prst="curvedConnector3">
              <a:avLst>
                <a:gd name="adj1" fmla="val -3265714286"/>
              </a:avLst>
            </a:prstGeom>
            <a:ln w="2540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连接符: 曲线 46">
              <a:extLst>
                <a:ext uri="{FF2B5EF4-FFF2-40B4-BE49-F238E27FC236}">
                  <a16:creationId xmlns:a16="http://schemas.microsoft.com/office/drawing/2014/main" id="{5CE2BA71-3560-AFE7-D7F3-6D2323F6B151}"/>
                </a:ext>
              </a:extLst>
            </p:cNvPr>
            <p:cNvCxnSpPr/>
            <p:nvPr/>
          </p:nvCxnSpPr>
          <p:spPr>
            <a:xfrm rot="5400000" flipH="1" flipV="1">
              <a:off x="8586842" y="3718308"/>
              <a:ext cx="7" cy="2088952"/>
            </a:xfrm>
            <a:prstGeom prst="curvedConnector3">
              <a:avLst>
                <a:gd name="adj1" fmla="val -3265714286"/>
              </a:avLst>
            </a:prstGeom>
            <a:ln w="2540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文本框 47">
              <a:extLst>
                <a:ext uri="{FF2B5EF4-FFF2-40B4-BE49-F238E27FC236}">
                  <a16:creationId xmlns:a16="http://schemas.microsoft.com/office/drawing/2014/main" id="{C1E5134A-530A-3AE7-044A-BC1DE5D94888}"/>
                </a:ext>
              </a:extLst>
            </p:cNvPr>
            <p:cNvSpPr txBox="1"/>
            <p:nvPr/>
          </p:nvSpPr>
          <p:spPr>
            <a:xfrm>
              <a:off x="3565623" y="5000416"/>
              <a:ext cx="1212960" cy="6207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altLang="zh-CN" b="1" i="1">
                  <a:solidFill>
                    <a:schemeClr val="bg2">
                      <a:lumMod val="50000"/>
                    </a:schemeClr>
                  </a:solidFill>
                </a:rPr>
                <a:t>Lag 1-2: Learning</a:t>
              </a:r>
            </a:p>
          </p:txBody>
        </p:sp>
        <p:sp>
          <p:nvSpPr>
            <p:cNvPr id="18" name="文本框 48">
              <a:extLst>
                <a:ext uri="{FF2B5EF4-FFF2-40B4-BE49-F238E27FC236}">
                  <a16:creationId xmlns:a16="http://schemas.microsoft.com/office/drawing/2014/main" id="{DFD4C8F3-8970-C2F2-48A1-9F12B50DBFB6}"/>
                </a:ext>
              </a:extLst>
            </p:cNvPr>
            <p:cNvSpPr txBox="1"/>
            <p:nvPr/>
          </p:nvSpPr>
          <p:spPr>
            <a:xfrm>
              <a:off x="5739821" y="5000416"/>
              <a:ext cx="1461087" cy="6207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altLang="zh-CN" b="1" i="1">
                  <a:solidFill>
                    <a:schemeClr val="bg2">
                      <a:lumMod val="50000"/>
                    </a:schemeClr>
                  </a:solidFill>
                </a:rPr>
                <a:t>Lag 2-3: Absorptive capacity</a:t>
              </a:r>
            </a:p>
          </p:txBody>
        </p:sp>
        <p:sp>
          <p:nvSpPr>
            <p:cNvPr id="19" name="文本框 49">
              <a:extLst>
                <a:ext uri="{FF2B5EF4-FFF2-40B4-BE49-F238E27FC236}">
                  <a16:creationId xmlns:a16="http://schemas.microsoft.com/office/drawing/2014/main" id="{1F53EDE3-3E9C-89E3-3D21-92032F783940}"/>
                </a:ext>
              </a:extLst>
            </p:cNvPr>
            <p:cNvSpPr txBox="1"/>
            <p:nvPr/>
          </p:nvSpPr>
          <p:spPr>
            <a:xfrm>
              <a:off x="7993451" y="5000416"/>
              <a:ext cx="1186787" cy="6207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altLang="zh-CN" b="1" i="1">
                  <a:solidFill>
                    <a:schemeClr val="bg2">
                      <a:lumMod val="50000"/>
                    </a:schemeClr>
                  </a:solidFill>
                </a:rPr>
                <a:t>Persistent gains</a:t>
              </a:r>
            </a:p>
          </p:txBody>
        </p:sp>
        <p:cxnSp>
          <p:nvCxnSpPr>
            <p:cNvPr id="20" name="连接符: 曲线 53">
              <a:extLst>
                <a:ext uri="{FF2B5EF4-FFF2-40B4-BE49-F238E27FC236}">
                  <a16:creationId xmlns:a16="http://schemas.microsoft.com/office/drawing/2014/main" id="{4C0AE70B-431A-9E1F-6035-807057C0A824}"/>
                </a:ext>
              </a:extLst>
            </p:cNvPr>
            <p:cNvCxnSpPr>
              <a:cxnSpLocks/>
              <a:stCxn id="10" idx="0"/>
              <a:endCxn id="9" idx="0"/>
            </p:cNvCxnSpPr>
            <p:nvPr/>
          </p:nvCxnSpPr>
          <p:spPr>
            <a:xfrm rot="16200000" flipV="1">
              <a:off x="4199438" y="1894130"/>
              <a:ext cx="14185" cy="2097750"/>
            </a:xfrm>
            <a:prstGeom prst="curvedConnector3">
              <a:avLst>
                <a:gd name="adj1" fmla="val 1800000"/>
              </a:avLst>
            </a:prstGeom>
            <a:ln w="22225">
              <a:solidFill>
                <a:schemeClr val="tx1"/>
              </a:solidFill>
              <a:prstDash val="dash"/>
              <a:headEnd w="lg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连接符: 曲线 54">
              <a:extLst>
                <a:ext uri="{FF2B5EF4-FFF2-40B4-BE49-F238E27FC236}">
                  <a16:creationId xmlns:a16="http://schemas.microsoft.com/office/drawing/2014/main" id="{46D64FAF-B470-D7A0-E90E-AEB678BAB1FE}"/>
                </a:ext>
              </a:extLst>
            </p:cNvPr>
            <p:cNvCxnSpPr>
              <a:cxnSpLocks/>
              <a:stCxn id="12" idx="0"/>
              <a:endCxn id="6" idx="0"/>
            </p:cNvCxnSpPr>
            <p:nvPr/>
          </p:nvCxnSpPr>
          <p:spPr>
            <a:xfrm rot="16200000" flipH="1" flipV="1">
              <a:off x="5095167" y="-1107223"/>
              <a:ext cx="17421" cy="8083047"/>
            </a:xfrm>
            <a:prstGeom prst="curvedConnector3">
              <a:avLst>
                <a:gd name="adj1" fmla="val -1465666"/>
              </a:avLst>
            </a:prstGeom>
            <a:ln w="22225">
              <a:solidFill>
                <a:schemeClr val="tx1"/>
              </a:solidFill>
              <a:prstDash val="dash"/>
              <a:headEnd w="lg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文本框 70">
              <a:extLst>
                <a:ext uri="{FF2B5EF4-FFF2-40B4-BE49-F238E27FC236}">
                  <a16:creationId xmlns:a16="http://schemas.microsoft.com/office/drawing/2014/main" id="{6D859B0C-5934-683C-FDA8-99C2033E1655}"/>
                </a:ext>
              </a:extLst>
            </p:cNvPr>
            <p:cNvSpPr txBox="1"/>
            <p:nvPr/>
          </p:nvSpPr>
          <p:spPr>
            <a:xfrm>
              <a:off x="3300440" y="2040665"/>
              <a:ext cx="1641781" cy="6207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altLang="zh-CN" b="1" i="1">
                  <a:solidFill>
                    <a:schemeClr val="bg2">
                      <a:lumMod val="50000"/>
                    </a:schemeClr>
                  </a:solidFill>
                </a:rPr>
                <a:t>Reinvestment &amp; learning</a:t>
              </a:r>
            </a:p>
          </p:txBody>
        </p:sp>
        <p:sp>
          <p:nvSpPr>
            <p:cNvPr id="23" name="文本框 71">
              <a:extLst>
                <a:ext uri="{FF2B5EF4-FFF2-40B4-BE49-F238E27FC236}">
                  <a16:creationId xmlns:a16="http://schemas.microsoft.com/office/drawing/2014/main" id="{55B85779-9E9D-4698-E6A4-2F12105B199A}"/>
                </a:ext>
              </a:extLst>
            </p:cNvPr>
            <p:cNvSpPr txBox="1"/>
            <p:nvPr/>
          </p:nvSpPr>
          <p:spPr>
            <a:xfrm>
              <a:off x="4675667" y="1243988"/>
              <a:ext cx="2371060" cy="6207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altLang="zh-CN" b="1" i="1">
                  <a:solidFill>
                    <a:schemeClr val="bg2">
                      <a:lumMod val="50000"/>
                    </a:schemeClr>
                  </a:solidFill>
                </a:rPr>
                <a:t>System upgrading</a:t>
              </a:r>
            </a:p>
            <a:p>
              <a:pPr algn="ctr"/>
              <a:r>
                <a:rPr lang="en-US" altLang="zh-CN" b="1" i="1">
                  <a:solidFill>
                    <a:schemeClr val="bg2">
                      <a:lumMod val="50000"/>
                    </a:schemeClr>
                  </a:solidFill>
                </a:rPr>
                <a:t>(skills, institutions)</a:t>
              </a:r>
            </a:p>
          </p:txBody>
        </p:sp>
        <p:sp>
          <p:nvSpPr>
            <p:cNvPr id="24" name="文本框 72">
              <a:extLst>
                <a:ext uri="{FF2B5EF4-FFF2-40B4-BE49-F238E27FC236}">
                  <a16:creationId xmlns:a16="http://schemas.microsoft.com/office/drawing/2014/main" id="{3A3FDA60-B33A-F663-8587-0335BFBED755}"/>
                </a:ext>
              </a:extLst>
            </p:cNvPr>
            <p:cNvSpPr txBox="1"/>
            <p:nvPr/>
          </p:nvSpPr>
          <p:spPr>
            <a:xfrm>
              <a:off x="1273246" y="5971758"/>
              <a:ext cx="8197702" cy="56021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altLang="zh-CN"/>
                <a:t>Notes: Solid arrows denote forward causal effects; dashed arrows denote feedback loops. Time lags vary with institutional quality, skills, finance, and diffusion capacity. 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8D3AFB3B-0E4A-09A7-7E79-EEA496BF50E0}"/>
              </a:ext>
            </a:extLst>
          </p:cNvPr>
          <p:cNvSpPr txBox="1"/>
          <p:nvPr/>
        </p:nvSpPr>
        <p:spPr>
          <a:xfrm>
            <a:off x="3444949" y="2870788"/>
            <a:ext cx="135554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 fontAlgn="auto">
              <a:lnSpc>
                <a:spcPts val="2000"/>
              </a:lnSpc>
              <a:spcBef>
                <a:spcPts val="600"/>
              </a:spcBef>
            </a:pPr>
            <a:r>
              <a:rPr lang="en-US" altLang="zh-CN" sz="2000" b="1">
                <a:latin typeface="Calibri" panose="020F0502020204030204" charset="0"/>
                <a:cs typeface="Calibri" panose="020F0502020204030204" charset="0"/>
              </a:rPr>
              <a:t>Innovation Inputs</a:t>
            </a:r>
          </a:p>
          <a:p>
            <a:pPr algn="ctr" fontAlgn="auto">
              <a:lnSpc>
                <a:spcPts val="1700"/>
              </a:lnSpc>
            </a:pPr>
            <a:endParaRPr lang="en-US" altLang="zh-CN">
              <a:latin typeface="Calibri" panose="020F0502020204030204" charset="0"/>
              <a:cs typeface="Calibri" panose="020F0502020204030204" charset="0"/>
            </a:endParaRPr>
          </a:p>
          <a:p>
            <a:pPr algn="ctr" fontAlgn="auto">
              <a:lnSpc>
                <a:spcPts val="1700"/>
              </a:lnSpc>
            </a:pPr>
            <a:r>
              <a:rPr lang="en-US" altLang="zh-CN">
                <a:latin typeface="Calibri" panose="020F0502020204030204" charset="0"/>
                <a:cs typeface="Calibri" panose="020F0502020204030204" charset="0"/>
              </a:rPr>
              <a:t>R&amp;D, FTR,</a:t>
            </a:r>
          </a:p>
          <a:p>
            <a:pPr algn="ctr" fontAlgn="auto">
              <a:lnSpc>
                <a:spcPts val="1700"/>
              </a:lnSpc>
            </a:pPr>
            <a:r>
              <a:rPr lang="en-US" altLang="zh-CN">
                <a:latin typeface="Calibri" panose="020F0502020204030204" charset="0"/>
                <a:cs typeface="Calibri" panose="020F0502020204030204" charset="0"/>
              </a:rPr>
              <a:t>Digital &amp; ICT investment</a:t>
            </a:r>
          </a:p>
          <a:p>
            <a:endParaRPr lang="en-US" sz="200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B9F924D-D33B-D6F7-11E1-1FB25CBC7B84}"/>
              </a:ext>
            </a:extLst>
          </p:cNvPr>
          <p:cNvSpPr txBox="1"/>
          <p:nvPr/>
        </p:nvSpPr>
        <p:spPr>
          <a:xfrm>
            <a:off x="1130548" y="2853066"/>
            <a:ext cx="1742031" cy="2003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 fontAlgn="auto">
              <a:lnSpc>
                <a:spcPts val="2000"/>
              </a:lnSpc>
              <a:spcBef>
                <a:spcPts val="600"/>
              </a:spcBef>
            </a:pPr>
            <a:r>
              <a:rPr lang="en-US" altLang="zh-CN" sz="2000" b="1">
                <a:latin typeface="Calibri" panose="020F0502020204030204" charset="0"/>
                <a:cs typeface="Calibri" panose="020F0502020204030204" charset="0"/>
              </a:rPr>
              <a:t>Foundational Enablers</a:t>
            </a:r>
          </a:p>
          <a:p>
            <a:pPr algn="ctr" fontAlgn="auto">
              <a:lnSpc>
                <a:spcPts val="1700"/>
              </a:lnSpc>
            </a:pPr>
            <a:endParaRPr lang="en-US" altLang="zh-CN">
              <a:latin typeface="Calibri" panose="020F0502020204030204" charset="0"/>
              <a:cs typeface="Calibri" panose="020F0502020204030204" charset="0"/>
            </a:endParaRPr>
          </a:p>
          <a:p>
            <a:pPr algn="ctr" fontAlgn="auto">
              <a:lnSpc>
                <a:spcPts val="1700"/>
              </a:lnSpc>
            </a:pPr>
            <a:r>
              <a:rPr lang="en-US" altLang="zh-CN">
                <a:latin typeface="Calibri" panose="020F0502020204030204" charset="0"/>
                <a:cs typeface="Calibri" panose="020F0502020204030204" charset="0"/>
              </a:rPr>
              <a:t>Human capital, institutions,</a:t>
            </a:r>
          </a:p>
          <a:p>
            <a:pPr algn="ctr" fontAlgn="auto">
              <a:lnSpc>
                <a:spcPts val="1700"/>
              </a:lnSpc>
            </a:pPr>
            <a:r>
              <a:rPr lang="en-US" altLang="zh-CN">
                <a:latin typeface="Calibri" panose="020F0502020204030204" charset="0"/>
                <a:cs typeface="Calibri" panose="020F0502020204030204" charset="0"/>
              </a:rPr>
              <a:t>infrastructure, finance</a:t>
            </a:r>
          </a:p>
          <a:p>
            <a:endParaRPr lang="en-US" sz="200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D27778A-169D-328C-8600-D791977F6322}"/>
              </a:ext>
            </a:extLst>
          </p:cNvPr>
          <p:cNvSpPr txBox="1"/>
          <p:nvPr/>
        </p:nvSpPr>
        <p:spPr>
          <a:xfrm>
            <a:off x="5244006" y="2810533"/>
            <a:ext cx="2026175" cy="2041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 fontAlgn="auto">
              <a:lnSpc>
                <a:spcPts val="2000"/>
              </a:lnSpc>
              <a:spcBef>
                <a:spcPts val="600"/>
              </a:spcBef>
            </a:pPr>
            <a:r>
              <a:rPr lang="en-US" altLang="zh-CN" sz="2000" b="1">
                <a:latin typeface="Calibri" panose="020F0502020204030204" charset="0"/>
                <a:cs typeface="Calibri" panose="020F0502020204030204" charset="0"/>
              </a:rPr>
              <a:t>Knowledge &amp; Technology Accumulation</a:t>
            </a:r>
          </a:p>
          <a:p>
            <a:pPr indent="0" algn="ctr" fontAlgn="auto">
              <a:lnSpc>
                <a:spcPts val="1700"/>
              </a:lnSpc>
            </a:pPr>
            <a:endParaRPr lang="en-US" altLang="zh-CN">
              <a:latin typeface="Calibri" panose="020F0502020204030204" charset="0"/>
              <a:cs typeface="Calibri" panose="020F0502020204030204" charset="0"/>
            </a:endParaRPr>
          </a:p>
          <a:p>
            <a:pPr indent="0" algn="ctr" fontAlgn="auto">
              <a:lnSpc>
                <a:spcPts val="1700"/>
              </a:lnSpc>
            </a:pPr>
            <a:r>
              <a:rPr lang="en-US" altLang="zh-CN">
                <a:latin typeface="Calibri" panose="020F0502020204030204" charset="0"/>
                <a:cs typeface="Calibri" panose="020F0502020204030204" charset="0"/>
              </a:rPr>
              <a:t>Learning, absorptive capacity, ICT diffusion</a:t>
            </a:r>
          </a:p>
          <a:p>
            <a:endParaRPr lang="en-US" sz="200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269163D-1538-D1A8-46ED-77CABCDEE7BF}"/>
              </a:ext>
            </a:extLst>
          </p:cNvPr>
          <p:cNvSpPr txBox="1"/>
          <p:nvPr/>
        </p:nvSpPr>
        <p:spPr>
          <a:xfrm>
            <a:off x="7255127" y="2887954"/>
            <a:ext cx="190049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 fontAlgn="auto">
              <a:lnSpc>
                <a:spcPts val="2000"/>
              </a:lnSpc>
              <a:spcBef>
                <a:spcPts val="600"/>
              </a:spcBef>
            </a:pPr>
            <a:r>
              <a:rPr lang="en-US" altLang="zh-CN" sz="2000" b="1">
                <a:latin typeface="Calibri" panose="020F0502020204030204" charset="0"/>
                <a:cs typeface="Calibri" panose="020F0502020204030204" charset="0"/>
              </a:rPr>
              <a:t>Productivity Outcomes</a:t>
            </a:r>
          </a:p>
          <a:p>
            <a:pPr indent="0" algn="ctr" fontAlgn="auto">
              <a:lnSpc>
                <a:spcPts val="1700"/>
              </a:lnSpc>
            </a:pPr>
            <a:endParaRPr lang="en-US" altLang="zh-CN">
              <a:latin typeface="Calibri" panose="020F0502020204030204" charset="0"/>
              <a:cs typeface="Calibri" panose="020F0502020204030204" charset="0"/>
            </a:endParaRPr>
          </a:p>
          <a:p>
            <a:pPr indent="0" algn="ctr" fontAlgn="auto">
              <a:lnSpc>
                <a:spcPts val="1700"/>
              </a:lnSpc>
            </a:pPr>
            <a:r>
              <a:rPr lang="en-US" altLang="zh-CN">
                <a:latin typeface="Calibri" panose="020F0502020204030204" charset="0"/>
                <a:cs typeface="Calibri" panose="020F0502020204030204" charset="0"/>
              </a:rPr>
              <a:t>TFP growth, efficiency, quality upgrading</a:t>
            </a:r>
          </a:p>
          <a:p>
            <a:endParaRPr lang="en-US" sz="200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525F36B-3346-7A10-9FB4-DFDEF90C5D3F}"/>
              </a:ext>
            </a:extLst>
          </p:cNvPr>
          <p:cNvSpPr txBox="1"/>
          <p:nvPr/>
        </p:nvSpPr>
        <p:spPr>
          <a:xfrm>
            <a:off x="9172591" y="2817623"/>
            <a:ext cx="1900498" cy="2041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 fontAlgn="auto">
              <a:lnSpc>
                <a:spcPts val="2000"/>
              </a:lnSpc>
              <a:spcBef>
                <a:spcPts val="600"/>
              </a:spcBef>
            </a:pPr>
            <a:r>
              <a:rPr lang="en-US" altLang="zh-CN" sz="2000" b="1">
                <a:latin typeface="Calibri" panose="020F0502020204030204" charset="0"/>
                <a:cs typeface="Calibri" panose="020F0502020204030204" charset="0"/>
              </a:rPr>
              <a:t>Structural Transformation &amp; Growth</a:t>
            </a:r>
          </a:p>
          <a:p>
            <a:pPr indent="0" algn="ctr" fontAlgn="auto">
              <a:lnSpc>
                <a:spcPts val="1700"/>
              </a:lnSpc>
            </a:pPr>
            <a:endParaRPr lang="en-US" altLang="zh-CN">
              <a:latin typeface="Calibri" panose="020F0502020204030204" charset="0"/>
              <a:cs typeface="Calibri" panose="020F0502020204030204" charset="0"/>
            </a:endParaRPr>
          </a:p>
          <a:p>
            <a:pPr indent="0" algn="ctr" fontAlgn="auto">
              <a:lnSpc>
                <a:spcPts val="1700"/>
              </a:lnSpc>
            </a:pPr>
            <a:r>
              <a:rPr lang="en-US" altLang="zh-CN">
                <a:latin typeface="Calibri" panose="020F0502020204030204" charset="0"/>
                <a:cs typeface="Calibri" panose="020F0502020204030204" charset="0"/>
              </a:rPr>
              <a:t>Diversification, value chains, jobs, resilience</a:t>
            </a:r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814356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18A68F-DDC1-96E3-95FE-D4612B1A75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D1801B8-4C3E-8DF0-436B-94C49E55E3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881" y="6558168"/>
            <a:ext cx="8641080" cy="228753"/>
          </a:xfrm>
          <a:prstGeom prst="rect">
            <a:avLst/>
          </a:prstGeom>
        </p:spPr>
      </p:pic>
      <p:sp>
        <p:nvSpPr>
          <p:cNvPr id="5" name="矩形 5">
            <a:extLst>
              <a:ext uri="{FF2B5EF4-FFF2-40B4-BE49-F238E27FC236}">
                <a16:creationId xmlns:a16="http://schemas.microsoft.com/office/drawing/2014/main" id="{7F422E6B-F326-E48D-141C-77FE8FA3827B}"/>
              </a:ext>
            </a:extLst>
          </p:cNvPr>
          <p:cNvSpPr/>
          <p:nvPr/>
        </p:nvSpPr>
        <p:spPr>
          <a:xfrm>
            <a:off x="0" y="151449"/>
            <a:ext cx="12192000" cy="834269"/>
          </a:xfrm>
          <a:prstGeom prst="rect">
            <a:avLst/>
          </a:pr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>
              <a:defRPr sz="3200" b="1">
                <a:solidFill>
                  <a:srgbClr val="FFFFFF"/>
                </a:solidFill>
              </a:defRPr>
            </a:pPr>
            <a:endParaRPr lang="en-US" sz="2400"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图片 10">
            <a:extLst>
              <a:ext uri="{FF2B5EF4-FFF2-40B4-BE49-F238E27FC236}">
                <a16:creationId xmlns:a16="http://schemas.microsoft.com/office/drawing/2014/main" id="{8929F3A3-8883-DA2B-8A93-E300A4026E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3282" y="341078"/>
            <a:ext cx="808732" cy="510778"/>
          </a:xfrm>
          <a:prstGeom prst="rect">
            <a:avLst/>
          </a:prstGeom>
        </p:spPr>
      </p:pic>
      <p:sp>
        <p:nvSpPr>
          <p:cNvPr id="25" name="矩形 6">
            <a:extLst>
              <a:ext uri="{FF2B5EF4-FFF2-40B4-BE49-F238E27FC236}">
                <a16:creationId xmlns:a16="http://schemas.microsoft.com/office/drawing/2014/main" id="{71E90FB9-13E1-147A-BD6B-8C90CF5E259D}"/>
              </a:ext>
            </a:extLst>
          </p:cNvPr>
          <p:cNvSpPr>
            <a:spLocks/>
          </p:cNvSpPr>
          <p:nvPr/>
        </p:nvSpPr>
        <p:spPr>
          <a:xfrm>
            <a:off x="425064" y="3690559"/>
            <a:ext cx="11402614" cy="27094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Placeholder 1">
            <a:extLst>
              <a:ext uri="{FF2B5EF4-FFF2-40B4-BE49-F238E27FC236}">
                <a16:creationId xmlns:a16="http://schemas.microsoft.com/office/drawing/2014/main" id="{43D3F3DB-B040-DDFA-AE4B-38561E8F67ED}"/>
              </a:ext>
            </a:extLst>
          </p:cNvPr>
          <p:cNvSpPr txBox="1">
            <a:spLocks/>
          </p:cNvSpPr>
          <p:nvPr/>
        </p:nvSpPr>
        <p:spPr>
          <a:xfrm>
            <a:off x="493118" y="3732074"/>
            <a:ext cx="3476114" cy="46983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none" lIns="91425" tIns="45700" rIns="91425" bIns="45700" rtlCol="0" anchor="t" anchorCtr="0">
            <a:spAutoFit/>
          </a:bodyPr>
          <a:lstStyle>
            <a:lvl1pPr marL="457200" lvl="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defTabSz="457200">
              <a:buNone/>
              <a:defRPr sz="1600" b="1">
                <a:solidFill>
                  <a:srgbClr val="1F3A5F"/>
                </a:solidFill>
              </a:defRPr>
            </a:pPr>
            <a:r>
              <a:rPr lang="en-US" sz="1800" b="1">
                <a:solidFill>
                  <a:srgbClr val="1F3A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Productivity To Growth</a:t>
            </a:r>
          </a:p>
        </p:txBody>
      </p:sp>
      <p:grpSp>
        <p:nvGrpSpPr>
          <p:cNvPr id="27" name="组合 44">
            <a:extLst>
              <a:ext uri="{FF2B5EF4-FFF2-40B4-BE49-F238E27FC236}">
                <a16:creationId xmlns:a16="http://schemas.microsoft.com/office/drawing/2014/main" id="{8FE73D03-E0CA-3E4E-D44A-996BC3F1C910}"/>
              </a:ext>
            </a:extLst>
          </p:cNvPr>
          <p:cNvGrpSpPr/>
          <p:nvPr/>
        </p:nvGrpSpPr>
        <p:grpSpPr>
          <a:xfrm>
            <a:off x="695210" y="4201906"/>
            <a:ext cx="3144300" cy="0"/>
            <a:chOff x="2602807" y="3802094"/>
            <a:chExt cx="3144300" cy="0"/>
          </a:xfrm>
        </p:grpSpPr>
        <p:cxnSp>
          <p:nvCxnSpPr>
            <p:cNvPr id="28" name="直接连接符 45">
              <a:extLst>
                <a:ext uri="{FF2B5EF4-FFF2-40B4-BE49-F238E27FC236}">
                  <a16:creationId xmlns:a16="http://schemas.microsoft.com/office/drawing/2014/main" id="{A1F1F476-EE38-6DCC-9EFB-97478EEDFDD1}"/>
                </a:ext>
              </a:extLst>
            </p:cNvPr>
            <p:cNvCxnSpPr>
              <a:cxnSpLocks/>
            </p:cNvCxnSpPr>
            <p:nvPr/>
          </p:nvCxnSpPr>
          <p:spPr>
            <a:xfrm>
              <a:off x="2602807" y="3802094"/>
              <a:ext cx="3144300" cy="0"/>
            </a:xfrm>
            <a:prstGeom prst="line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46">
              <a:extLst>
                <a:ext uri="{FF2B5EF4-FFF2-40B4-BE49-F238E27FC236}">
                  <a16:creationId xmlns:a16="http://schemas.microsoft.com/office/drawing/2014/main" id="{177D1E64-7399-F691-B81B-7CA6D15BBA8B}"/>
                </a:ext>
              </a:extLst>
            </p:cNvPr>
            <p:cNvCxnSpPr>
              <a:cxnSpLocks/>
            </p:cNvCxnSpPr>
            <p:nvPr/>
          </p:nvCxnSpPr>
          <p:spPr>
            <a:xfrm>
              <a:off x="2602807" y="3802094"/>
              <a:ext cx="749938" cy="0"/>
            </a:xfrm>
            <a:prstGeom prst="line">
              <a:avLst/>
            </a:prstGeom>
            <a:ln w="317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矩形: 圆角 52">
            <a:extLst>
              <a:ext uri="{FF2B5EF4-FFF2-40B4-BE49-F238E27FC236}">
                <a16:creationId xmlns:a16="http://schemas.microsoft.com/office/drawing/2014/main" id="{DB450424-BE40-B6FE-6EF8-1024721A220D}"/>
              </a:ext>
            </a:extLst>
          </p:cNvPr>
          <p:cNvSpPr>
            <a:spLocks/>
          </p:cNvSpPr>
          <p:nvPr/>
        </p:nvSpPr>
        <p:spPr>
          <a:xfrm>
            <a:off x="449684" y="4332449"/>
            <a:ext cx="4237405" cy="206757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4">
            <a:extLst>
              <a:ext uri="{FF2B5EF4-FFF2-40B4-BE49-F238E27FC236}">
                <a16:creationId xmlns:a16="http://schemas.microsoft.com/office/drawing/2014/main" id="{2B903097-3587-66D3-2C0F-606FE75D273D}"/>
              </a:ext>
            </a:extLst>
          </p:cNvPr>
          <p:cNvSpPr txBox="1"/>
          <p:nvPr/>
        </p:nvSpPr>
        <p:spPr>
          <a:xfrm>
            <a:off x="396749" y="4600804"/>
            <a:ext cx="4314566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b="1">
                <a:latin typeface="Arial" panose="020B0604020202020204" pitchFamily="34" charset="0"/>
                <a:cs typeface="Arial" panose="020B0604020202020204" pitchFamily="34" charset="0"/>
              </a:rPr>
              <a:t>Dynamic Growth Effects</a:t>
            </a:r>
            <a:endParaRPr lang="en-US" sz="15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>
                <a:latin typeface="Arial" panose="020B0604020202020204" pitchFamily="34" charset="0"/>
                <a:cs typeface="Arial" panose="020B0604020202020204" pitchFamily="34" charset="0"/>
              </a:rPr>
              <a:t>Modest but positive: </a:t>
            </a:r>
            <a:r>
              <a:rPr lang="en-US" sz="1500" b="1">
                <a:latin typeface="Arial" panose="020B0604020202020204" pitchFamily="34" charset="0"/>
                <a:cs typeface="Arial" panose="020B0604020202020204" pitchFamily="34" charset="0"/>
              </a:rPr>
              <a:t>+0.38 ppt </a:t>
            </a:r>
            <a:r>
              <a:rPr lang="en-US" sz="1500">
                <a:latin typeface="Arial" panose="020B0604020202020204" pitchFamily="34" charset="0"/>
                <a:cs typeface="Arial" panose="020B0604020202020204" pitchFamily="34" charset="0"/>
              </a:rPr>
              <a:t>(year 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>
                <a:latin typeface="Arial" panose="020B0604020202020204" pitchFamily="34" charset="0"/>
                <a:cs typeface="Arial" panose="020B0604020202020204" pitchFamily="34" charset="0"/>
              </a:rPr>
              <a:t>Effects </a:t>
            </a:r>
            <a:r>
              <a:rPr lang="en-US" sz="1500" b="1">
                <a:latin typeface="Arial" panose="020B0604020202020204" pitchFamily="34" charset="0"/>
                <a:cs typeface="Arial" panose="020B0604020202020204" pitchFamily="34" charset="0"/>
              </a:rPr>
              <a:t>strengthen significantly</a:t>
            </a:r>
            <a:r>
              <a:rPr lang="en-US" sz="1500">
                <a:latin typeface="Arial" panose="020B0604020202020204" pitchFamily="34" charset="0"/>
                <a:cs typeface="Arial" panose="020B0604020202020204" pitchFamily="34" charset="0"/>
              </a:rPr>
              <a:t> as technologies diffuse &amp; integrate (2-4 yrs)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>
                <a:latin typeface="Arial" panose="020B0604020202020204" pitchFamily="34" charset="0"/>
                <a:cs typeface="Arial" panose="020B0604020202020204" pitchFamily="34" charset="0"/>
              </a:rPr>
              <a:t>Peak: </a:t>
            </a:r>
            <a:r>
              <a:rPr lang="en-US" sz="1500" b="1">
                <a:latin typeface="Arial" panose="020B0604020202020204" pitchFamily="34" charset="0"/>
                <a:cs typeface="Arial" panose="020B0604020202020204" pitchFamily="34" charset="0"/>
              </a:rPr>
              <a:t>+1.05 </a:t>
            </a:r>
            <a:r>
              <a:rPr lang="en-US" sz="1500">
                <a:latin typeface="Arial" panose="020B0604020202020204" pitchFamily="34" charset="0"/>
                <a:cs typeface="Arial" panose="020B0604020202020204" pitchFamily="34" charset="0"/>
              </a:rPr>
              <a:t>&amp; stabilizes at </a:t>
            </a:r>
            <a:r>
              <a:rPr lang="en-US" sz="1500" b="1">
                <a:latin typeface="Arial" panose="020B0604020202020204" pitchFamily="34" charset="0"/>
                <a:cs typeface="Arial" panose="020B0604020202020204" pitchFamily="34" charset="0"/>
              </a:rPr>
              <a:t>0.98 ppt </a:t>
            </a:r>
            <a:r>
              <a:rPr lang="en-US" sz="1500">
                <a:latin typeface="Arial" panose="020B0604020202020204" pitchFamily="34" charset="0"/>
                <a:cs typeface="Arial" panose="020B0604020202020204" pitchFamily="34" charset="0"/>
              </a:rPr>
              <a:t>(Year 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>
                <a:latin typeface="Arial" panose="020B0604020202020204" pitchFamily="34" charset="0"/>
                <a:cs typeface="Arial" panose="020B0604020202020204" pitchFamily="34" charset="0"/>
              </a:rPr>
              <a:t>~+$2,000 in GDP per capita</a:t>
            </a:r>
            <a:r>
              <a:rPr lang="en-US" sz="1500">
                <a:latin typeface="Arial" panose="020B0604020202020204" pitchFamily="34" charset="0"/>
                <a:cs typeface="Arial" panose="020B0604020202020204" pitchFamily="34" charset="0"/>
              </a:rPr>
              <a:t>= ~+$27.5 </a:t>
            </a:r>
            <a:r>
              <a:rPr lang="en-US" sz="1500" err="1">
                <a:latin typeface="Arial" panose="020B0604020202020204" pitchFamily="34" charset="0"/>
                <a:cs typeface="Arial" panose="020B0604020202020204" pitchFamily="34" charset="0"/>
              </a:rPr>
              <a:t>bln</a:t>
            </a:r>
            <a:r>
              <a:rPr lang="en-US" sz="1500">
                <a:latin typeface="Arial" panose="020B0604020202020204" pitchFamily="34" charset="0"/>
                <a:cs typeface="Arial" panose="020B0604020202020204" pitchFamily="34" charset="0"/>
              </a:rPr>
              <a:t> increase in total GDP</a:t>
            </a:r>
          </a:p>
        </p:txBody>
      </p:sp>
      <p:sp>
        <p:nvSpPr>
          <p:cNvPr id="34" name="矩形: 圆角 3">
            <a:extLst>
              <a:ext uri="{FF2B5EF4-FFF2-40B4-BE49-F238E27FC236}">
                <a16:creationId xmlns:a16="http://schemas.microsoft.com/office/drawing/2014/main" id="{00E82354-7C75-4FE2-AB71-7582AD9FD4CD}"/>
              </a:ext>
            </a:extLst>
          </p:cNvPr>
          <p:cNvSpPr>
            <a:spLocks/>
          </p:cNvSpPr>
          <p:nvPr/>
        </p:nvSpPr>
        <p:spPr>
          <a:xfrm>
            <a:off x="4829185" y="4332449"/>
            <a:ext cx="4020704" cy="204667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矩形: 圆角 4">
            <a:extLst>
              <a:ext uri="{FF2B5EF4-FFF2-40B4-BE49-F238E27FC236}">
                <a16:creationId xmlns:a16="http://schemas.microsoft.com/office/drawing/2014/main" id="{9ABD0018-EB5B-A6AF-A78E-22045CDC8E0D}"/>
              </a:ext>
            </a:extLst>
          </p:cNvPr>
          <p:cNvSpPr>
            <a:spLocks/>
          </p:cNvSpPr>
          <p:nvPr/>
        </p:nvSpPr>
        <p:spPr>
          <a:xfrm>
            <a:off x="8977158" y="4332449"/>
            <a:ext cx="2836418" cy="193991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 Placeholder 1">
            <a:extLst>
              <a:ext uri="{FF2B5EF4-FFF2-40B4-BE49-F238E27FC236}">
                <a16:creationId xmlns:a16="http://schemas.microsoft.com/office/drawing/2014/main" id="{0E00CFB3-AF5F-CBF7-1DAB-3EDF3B40A9C6}"/>
              </a:ext>
            </a:extLst>
          </p:cNvPr>
          <p:cNvSpPr txBox="1">
            <a:spLocks/>
          </p:cNvSpPr>
          <p:nvPr/>
        </p:nvSpPr>
        <p:spPr>
          <a:xfrm>
            <a:off x="618296" y="4216508"/>
            <a:ext cx="3018745" cy="44213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none" lIns="91425" tIns="45700" rIns="91425" bIns="45700" rtlCol="0" anchor="t" anchorCtr="0">
            <a:spAutoFit/>
          </a:bodyPr>
          <a:lstStyle>
            <a:lvl1pPr marL="457200" lvl="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defTabSz="457200">
              <a:buNone/>
              <a:defRPr sz="1500" b="1">
                <a:solidFill>
                  <a:srgbClr val="2E5B84"/>
                </a:solidFill>
              </a:defRPr>
            </a:pPr>
            <a:r>
              <a:rPr lang="en-US" sz="1600" b="1">
                <a:solidFill>
                  <a:srgbClr val="2E5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Growth follows productivity</a:t>
            </a:r>
          </a:p>
        </p:txBody>
      </p:sp>
      <p:sp>
        <p:nvSpPr>
          <p:cNvPr id="37" name="Text Placeholder 1">
            <a:extLst>
              <a:ext uri="{FF2B5EF4-FFF2-40B4-BE49-F238E27FC236}">
                <a16:creationId xmlns:a16="http://schemas.microsoft.com/office/drawing/2014/main" id="{CA1FF06E-8BBD-BEC7-7291-2E1D4BA14D2F}"/>
              </a:ext>
            </a:extLst>
          </p:cNvPr>
          <p:cNvSpPr txBox="1">
            <a:spLocks/>
          </p:cNvSpPr>
          <p:nvPr/>
        </p:nvSpPr>
        <p:spPr>
          <a:xfrm>
            <a:off x="4749527" y="4177283"/>
            <a:ext cx="3043047" cy="44213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none" lIns="91425" tIns="45700" rIns="91425" bIns="45700" rtlCol="0" anchor="t" anchorCtr="0">
            <a:spAutoFit/>
          </a:bodyPr>
          <a:lstStyle>
            <a:lvl1pPr marL="457200" lvl="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defTabSz="457200">
              <a:buNone/>
              <a:defRPr sz="1500" b="1">
                <a:solidFill>
                  <a:srgbClr val="2E5B84"/>
                </a:solidFill>
              </a:defRPr>
            </a:pPr>
            <a:r>
              <a:rPr lang="en-US" sz="1600" b="1">
                <a:solidFill>
                  <a:srgbClr val="2E5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The Role of Value Added</a:t>
            </a:r>
          </a:p>
        </p:txBody>
      </p:sp>
      <p:sp>
        <p:nvSpPr>
          <p:cNvPr id="38" name="Text Placeholder 1">
            <a:extLst>
              <a:ext uri="{FF2B5EF4-FFF2-40B4-BE49-F238E27FC236}">
                <a16:creationId xmlns:a16="http://schemas.microsoft.com/office/drawing/2014/main" id="{8B558FD0-06D2-F344-49A9-4D5FAF934559}"/>
              </a:ext>
            </a:extLst>
          </p:cNvPr>
          <p:cNvSpPr txBox="1">
            <a:spLocks/>
          </p:cNvSpPr>
          <p:nvPr/>
        </p:nvSpPr>
        <p:spPr>
          <a:xfrm>
            <a:off x="9100450" y="4430472"/>
            <a:ext cx="2530780" cy="44213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spAutoFit/>
          </a:bodyPr>
          <a:lstStyle>
            <a:lvl1pPr marL="457200" lvl="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>
                <a:solidFill>
                  <a:srgbClr val="2E5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Skills sustain growth</a:t>
            </a:r>
            <a:endParaRPr lang="en-US" sz="1600">
              <a:solidFill>
                <a:schemeClr val="tx2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9" name="TextBox 4">
            <a:extLst>
              <a:ext uri="{FF2B5EF4-FFF2-40B4-BE49-F238E27FC236}">
                <a16:creationId xmlns:a16="http://schemas.microsoft.com/office/drawing/2014/main" id="{04B5B9FD-0D6A-EE44-9C39-3424D3E9823E}"/>
              </a:ext>
            </a:extLst>
          </p:cNvPr>
          <p:cNvSpPr txBox="1"/>
          <p:nvPr/>
        </p:nvSpPr>
        <p:spPr>
          <a:xfrm>
            <a:off x="4824482" y="4574654"/>
            <a:ext cx="4138575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>
                <a:latin typeface="Arial" panose="020B0604020202020204" pitchFamily="34" charset="0"/>
                <a:cs typeface="Arial" panose="020B0604020202020204" pitchFamily="34" charset="0"/>
              </a:rPr>
              <a:t>Manufacturing: Strong Expansion </a:t>
            </a:r>
            <a:r>
              <a:rPr lang="en-US" sz="1500">
                <a:latin typeface="Arial" panose="020B0604020202020204" pitchFamily="34" charset="0"/>
                <a:cs typeface="Arial" panose="020B0604020202020204" pitchFamily="34" charset="0"/>
              </a:rPr>
              <a:t>Positive and rising impact (</a:t>
            </a:r>
            <a:r>
              <a:rPr lang="en-US" sz="1500" b="1">
                <a:latin typeface="Arial" panose="020B0604020202020204" pitchFamily="34" charset="0"/>
                <a:cs typeface="Arial" panose="020B0604020202020204" pitchFamily="34" charset="0"/>
              </a:rPr>
              <a:t>+0.19 → +0.34 ppt, </a:t>
            </a:r>
            <a:r>
              <a:rPr lang="en-US" sz="1500">
                <a:latin typeface="Arial" panose="020B0604020202020204" pitchFamily="34" charset="0"/>
                <a:cs typeface="Arial" panose="020B0604020202020204" pitchFamily="34" charset="0"/>
              </a:rPr>
              <a:t>years 1-4)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>
                <a:latin typeface="Arial" panose="020B0604020202020204" pitchFamily="34" charset="0"/>
                <a:cs typeface="Arial" panose="020B0604020202020204" pitchFamily="34" charset="0"/>
              </a:rPr>
              <a:t>Services: Dynamic &amp; Sustained Expansion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>
                <a:latin typeface="Arial" panose="020B0604020202020204" pitchFamily="34" charset="0"/>
                <a:cs typeface="Arial" panose="020B0604020202020204" pitchFamily="34" charset="0"/>
              </a:rPr>
              <a:t>Peak impact </a:t>
            </a:r>
            <a:r>
              <a:rPr lang="en-US" sz="1500" b="1">
                <a:latin typeface="Arial" panose="020B0604020202020204" pitchFamily="34" charset="0"/>
                <a:cs typeface="Arial" panose="020B0604020202020204" pitchFamily="34" charset="0"/>
              </a:rPr>
              <a:t>&gt; +0.35 ppt </a:t>
            </a:r>
            <a:r>
              <a:rPr lang="en-US" sz="1500">
                <a:latin typeface="Arial" panose="020B0604020202020204" pitchFamily="34" charset="0"/>
                <a:cs typeface="Arial" panose="020B0604020202020204" pitchFamily="34" charset="0"/>
              </a:rPr>
              <a:t>(year 3), remains positive</a:t>
            </a:r>
          </a:p>
        </p:txBody>
      </p:sp>
      <p:sp>
        <p:nvSpPr>
          <p:cNvPr id="45" name="TextBox 4">
            <a:extLst>
              <a:ext uri="{FF2B5EF4-FFF2-40B4-BE49-F238E27FC236}">
                <a16:creationId xmlns:a16="http://schemas.microsoft.com/office/drawing/2014/main" id="{31BCF3DA-C147-B0AC-09C4-117773722471}"/>
              </a:ext>
            </a:extLst>
          </p:cNvPr>
          <p:cNvSpPr txBox="1"/>
          <p:nvPr/>
        </p:nvSpPr>
        <p:spPr>
          <a:xfrm>
            <a:off x="8910631" y="4982186"/>
            <a:ext cx="27205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457200">
              <a:buFont typeface="Arial" panose="020B0604020202020204" pitchFamily="34" charset="0"/>
              <a:buChar char="•"/>
              <a:defRPr sz="1300">
                <a:solidFill>
                  <a:srgbClr val="444444"/>
                </a:solidFill>
              </a:defRPr>
            </a:pPr>
            <a:r>
              <a:rPr lang="en-US" sz="160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Short-term slowdown</a:t>
            </a:r>
          </a:p>
          <a:p>
            <a:pPr marL="285750" indent="-285750" defTabSz="457200">
              <a:buFont typeface="Arial" panose="020B0604020202020204" pitchFamily="34" charset="0"/>
              <a:buChar char="•"/>
              <a:defRPr sz="1300">
                <a:solidFill>
                  <a:srgbClr val="444444"/>
                </a:solidFill>
              </a:defRPr>
            </a:pPr>
            <a:r>
              <a:rPr lang="en-US" sz="1600" b="1" i="1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Medium-term gains: +0.2–0.3 ppt</a:t>
            </a:r>
          </a:p>
        </p:txBody>
      </p:sp>
      <p:sp>
        <p:nvSpPr>
          <p:cNvPr id="46" name="Rounded Rectangle 18">
            <a:extLst>
              <a:ext uri="{FF2B5EF4-FFF2-40B4-BE49-F238E27FC236}">
                <a16:creationId xmlns:a16="http://schemas.microsoft.com/office/drawing/2014/main" id="{56391882-68CC-5BCD-BC63-94921FA7C79E}"/>
              </a:ext>
            </a:extLst>
          </p:cNvPr>
          <p:cNvSpPr/>
          <p:nvPr/>
        </p:nvSpPr>
        <p:spPr>
          <a:xfrm>
            <a:off x="493118" y="6268734"/>
            <a:ext cx="10032568" cy="35820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>
              <a:defRPr sz="1400"/>
            </a:pPr>
            <a:r>
              <a:rPr sz="1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Sustained growth requires aligning technology with productive sectors, skills, and institutions.</a:t>
            </a:r>
          </a:p>
        </p:txBody>
      </p:sp>
      <p:sp>
        <p:nvSpPr>
          <p:cNvPr id="62" name="Rounded Rectangle 1">
            <a:extLst>
              <a:ext uri="{FF2B5EF4-FFF2-40B4-BE49-F238E27FC236}">
                <a16:creationId xmlns:a16="http://schemas.microsoft.com/office/drawing/2014/main" id="{3B645D72-792E-A3A9-0718-166C849AB4F8}"/>
              </a:ext>
            </a:extLst>
          </p:cNvPr>
          <p:cNvSpPr/>
          <p:nvPr/>
        </p:nvSpPr>
        <p:spPr>
          <a:xfrm>
            <a:off x="289986" y="52459"/>
            <a:ext cx="8967447" cy="105560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8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Frontier Technologies Improve Productivity = </a:t>
            </a:r>
          </a:p>
          <a:p>
            <a:r>
              <a:rPr lang="en-US" sz="28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Empirical Evidence from African countries</a:t>
            </a:r>
            <a:endParaRPr lang="en-US" sz="2800">
              <a:solidFill>
                <a:schemeClr val="lt1">
                  <a:lumMod val="100000"/>
                </a:schemeClr>
              </a:solidFill>
              <a:effectLst/>
              <a:latin typeface="+mj-lt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3" name="矩形 6">
            <a:extLst>
              <a:ext uri="{FF2B5EF4-FFF2-40B4-BE49-F238E27FC236}">
                <a16:creationId xmlns:a16="http://schemas.microsoft.com/office/drawing/2014/main" id="{18303252-74A3-40FA-0060-576C6EDA996F}"/>
              </a:ext>
            </a:extLst>
          </p:cNvPr>
          <p:cNvSpPr>
            <a:spLocks/>
          </p:cNvSpPr>
          <p:nvPr/>
        </p:nvSpPr>
        <p:spPr>
          <a:xfrm>
            <a:off x="441935" y="993625"/>
            <a:ext cx="11402614" cy="25190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 Placeholder 1">
            <a:extLst>
              <a:ext uri="{FF2B5EF4-FFF2-40B4-BE49-F238E27FC236}">
                <a16:creationId xmlns:a16="http://schemas.microsoft.com/office/drawing/2014/main" id="{5B162426-26BB-8943-9B99-FA79B4A12BCC}"/>
              </a:ext>
            </a:extLst>
          </p:cNvPr>
          <p:cNvSpPr txBox="1">
            <a:spLocks/>
          </p:cNvSpPr>
          <p:nvPr/>
        </p:nvSpPr>
        <p:spPr>
          <a:xfrm>
            <a:off x="441935" y="1055785"/>
            <a:ext cx="2467312" cy="46983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none" lIns="91425" tIns="45700" rIns="91425" bIns="45700" rtlCol="0" anchor="t" anchorCtr="0">
            <a:spAutoFit/>
          </a:bodyPr>
          <a:lstStyle>
            <a:lvl1pPr marL="457200" lvl="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defTabSz="457200">
              <a:buNone/>
              <a:defRPr sz="1600" b="1">
                <a:solidFill>
                  <a:srgbClr val="1F3A5F"/>
                </a:solidFill>
              </a:defRPr>
            </a:pPr>
            <a:r>
              <a:rPr lang="en-US" sz="1800" b="1">
                <a:solidFill>
                  <a:srgbClr val="1F3A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Productivity Effects</a:t>
            </a:r>
          </a:p>
        </p:txBody>
      </p:sp>
      <p:grpSp>
        <p:nvGrpSpPr>
          <p:cNvPr id="65" name="组合 44">
            <a:extLst>
              <a:ext uri="{FF2B5EF4-FFF2-40B4-BE49-F238E27FC236}">
                <a16:creationId xmlns:a16="http://schemas.microsoft.com/office/drawing/2014/main" id="{25A7E8D4-06F7-1CB6-C82E-CCC19DED07CB}"/>
              </a:ext>
            </a:extLst>
          </p:cNvPr>
          <p:cNvGrpSpPr/>
          <p:nvPr/>
        </p:nvGrpSpPr>
        <p:grpSpPr>
          <a:xfrm>
            <a:off x="659025" y="1573220"/>
            <a:ext cx="3144300" cy="0"/>
            <a:chOff x="2602807" y="3802094"/>
            <a:chExt cx="3144300" cy="0"/>
          </a:xfrm>
        </p:grpSpPr>
        <p:cxnSp>
          <p:nvCxnSpPr>
            <p:cNvPr id="66" name="直接连接符 45">
              <a:extLst>
                <a:ext uri="{FF2B5EF4-FFF2-40B4-BE49-F238E27FC236}">
                  <a16:creationId xmlns:a16="http://schemas.microsoft.com/office/drawing/2014/main" id="{980A86D9-FA81-DA74-7E70-2D0869C5E50E}"/>
                </a:ext>
              </a:extLst>
            </p:cNvPr>
            <p:cNvCxnSpPr>
              <a:cxnSpLocks/>
            </p:cNvCxnSpPr>
            <p:nvPr/>
          </p:nvCxnSpPr>
          <p:spPr>
            <a:xfrm>
              <a:off x="2602807" y="3802094"/>
              <a:ext cx="3144300" cy="0"/>
            </a:xfrm>
            <a:prstGeom prst="line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46">
              <a:extLst>
                <a:ext uri="{FF2B5EF4-FFF2-40B4-BE49-F238E27FC236}">
                  <a16:creationId xmlns:a16="http://schemas.microsoft.com/office/drawing/2014/main" id="{32943701-6FE0-5957-05D2-7F30C4593FAE}"/>
                </a:ext>
              </a:extLst>
            </p:cNvPr>
            <p:cNvCxnSpPr>
              <a:cxnSpLocks/>
            </p:cNvCxnSpPr>
            <p:nvPr/>
          </p:nvCxnSpPr>
          <p:spPr>
            <a:xfrm>
              <a:off x="2602807" y="3802094"/>
              <a:ext cx="749938" cy="0"/>
            </a:xfrm>
            <a:prstGeom prst="line">
              <a:avLst/>
            </a:prstGeom>
            <a:ln w="317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矩形: 圆角 52">
            <a:extLst>
              <a:ext uri="{FF2B5EF4-FFF2-40B4-BE49-F238E27FC236}">
                <a16:creationId xmlns:a16="http://schemas.microsoft.com/office/drawing/2014/main" id="{E1070678-28E7-DE40-8A96-A92AF077A96B}"/>
              </a:ext>
            </a:extLst>
          </p:cNvPr>
          <p:cNvSpPr>
            <a:spLocks/>
          </p:cNvSpPr>
          <p:nvPr/>
        </p:nvSpPr>
        <p:spPr>
          <a:xfrm>
            <a:off x="673204" y="1631631"/>
            <a:ext cx="3319266" cy="160780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4">
            <a:extLst>
              <a:ext uri="{FF2B5EF4-FFF2-40B4-BE49-F238E27FC236}">
                <a16:creationId xmlns:a16="http://schemas.microsoft.com/office/drawing/2014/main" id="{423AA069-CB9C-1207-4532-86B22B0CF132}"/>
              </a:ext>
            </a:extLst>
          </p:cNvPr>
          <p:cNvSpPr txBox="1"/>
          <p:nvPr/>
        </p:nvSpPr>
        <p:spPr>
          <a:xfrm>
            <a:off x="659025" y="1735627"/>
            <a:ext cx="334762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defRPr sz="1500" b="1">
                <a:solidFill>
                  <a:srgbClr val="2E5B84"/>
                </a:solidFill>
              </a:defRPr>
            </a:pPr>
            <a:r>
              <a:rPr lang="en-US" sz="1600" b="1">
                <a:solidFill>
                  <a:srgbClr val="2E5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Gains build over time</a:t>
            </a:r>
          </a:p>
          <a:p>
            <a:pPr marL="285750" indent="-285750" defTabSz="457200">
              <a:buFont typeface="Arial" panose="020B0604020202020204" pitchFamily="34" charset="0"/>
              <a:buChar char="•"/>
              <a:defRPr sz="1300">
                <a:solidFill>
                  <a:srgbClr val="444444"/>
                </a:solidFill>
              </a:defRPr>
            </a:pP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Gradual increase</a:t>
            </a:r>
          </a:p>
          <a:p>
            <a:pPr marL="285750" indent="-285750" defTabSz="457200">
              <a:buFont typeface="Arial" panose="020B0604020202020204" pitchFamily="34" charset="0"/>
              <a:buChar char="•"/>
              <a:defRPr sz="1300">
                <a:solidFill>
                  <a:srgbClr val="444444"/>
                </a:solidFill>
              </a:defRPr>
            </a:pPr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Peak: +0.3–0.35 ppt 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(3–4 years)</a:t>
            </a:r>
          </a:p>
          <a:p>
            <a:pPr marL="285750" indent="-285750" defTabSz="457200">
              <a:buFont typeface="Arial" panose="020B0604020202020204" pitchFamily="34" charset="0"/>
              <a:buChar char="•"/>
              <a:defRPr sz="1300">
                <a:solidFill>
                  <a:srgbClr val="444444"/>
                </a:solidFill>
              </a:defRPr>
            </a:pPr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Stabilization: ~0.26 ppt</a:t>
            </a:r>
          </a:p>
        </p:txBody>
      </p:sp>
      <p:sp>
        <p:nvSpPr>
          <p:cNvPr id="70" name="矩形: 圆角 3">
            <a:extLst>
              <a:ext uri="{FF2B5EF4-FFF2-40B4-BE49-F238E27FC236}">
                <a16:creationId xmlns:a16="http://schemas.microsoft.com/office/drawing/2014/main" id="{74EFA29B-3DE1-F74D-77F6-1D5663701FB6}"/>
              </a:ext>
            </a:extLst>
          </p:cNvPr>
          <p:cNvSpPr>
            <a:spLocks/>
          </p:cNvSpPr>
          <p:nvPr/>
        </p:nvSpPr>
        <p:spPr>
          <a:xfrm>
            <a:off x="4346640" y="1474915"/>
            <a:ext cx="4042037" cy="171726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矩形: 圆角 4">
            <a:extLst>
              <a:ext uri="{FF2B5EF4-FFF2-40B4-BE49-F238E27FC236}">
                <a16:creationId xmlns:a16="http://schemas.microsoft.com/office/drawing/2014/main" id="{1B89286C-FF45-8332-BA20-35F0B4209C0C}"/>
              </a:ext>
            </a:extLst>
          </p:cNvPr>
          <p:cNvSpPr>
            <a:spLocks/>
          </p:cNvSpPr>
          <p:nvPr/>
        </p:nvSpPr>
        <p:spPr>
          <a:xfrm>
            <a:off x="8501331" y="1456615"/>
            <a:ext cx="3276962" cy="164151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Box 4">
            <a:extLst>
              <a:ext uri="{FF2B5EF4-FFF2-40B4-BE49-F238E27FC236}">
                <a16:creationId xmlns:a16="http://schemas.microsoft.com/office/drawing/2014/main" id="{8E808732-6FBA-C6FA-12BD-CBC7F1F6EB00}"/>
              </a:ext>
            </a:extLst>
          </p:cNvPr>
          <p:cNvSpPr txBox="1"/>
          <p:nvPr/>
        </p:nvSpPr>
        <p:spPr>
          <a:xfrm>
            <a:off x="4346640" y="1504085"/>
            <a:ext cx="3991322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defRPr sz="1500" b="1">
                <a:solidFill>
                  <a:srgbClr val="2E5B84"/>
                </a:solidFill>
              </a:defRPr>
            </a:pPr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    Impacts vary across sectors</a:t>
            </a:r>
          </a:p>
          <a:p>
            <a:pPr defTabSz="457200">
              <a:defRPr sz="1500" b="1">
                <a:solidFill>
                  <a:srgbClr val="2E5B84"/>
                </a:solidFill>
              </a:defRPr>
            </a:pPr>
            <a:endParaRPr lang="en-US" sz="1600" b="1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  <a:defRPr sz="1300">
                <a:solidFill>
                  <a:srgbClr val="444444"/>
                </a:solidFill>
              </a:defRPr>
            </a:pPr>
            <a:r>
              <a:rPr lang="en-US" sz="1500" b="1" i="1">
                <a:latin typeface="Arial" panose="020B0604020202020204" pitchFamily="34" charset="0"/>
                <a:cs typeface="Arial" panose="020B0604020202020204" pitchFamily="34" charset="0"/>
              </a:rPr>
              <a:t>Manufacturing: </a:t>
            </a:r>
            <a:r>
              <a:rPr lang="en-US" sz="1500" i="1">
                <a:latin typeface="Arial" panose="020B0604020202020204" pitchFamily="34" charset="0"/>
                <a:cs typeface="Arial" panose="020B0604020202020204" pitchFamily="34" charset="0"/>
              </a:rPr>
              <a:t>Positive &amp; increasing impact </a:t>
            </a:r>
            <a:r>
              <a:rPr lang="en-US" sz="1500" b="1" i="1">
                <a:latin typeface="Arial" panose="020B0604020202020204" pitchFamily="34" charset="0"/>
                <a:cs typeface="Arial" panose="020B0604020202020204" pitchFamily="34" charset="0"/>
              </a:rPr>
              <a:t>(+0.19 → +0.34 pp, Years 1–4)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i="1">
                <a:latin typeface="Arial" panose="020B0604020202020204" pitchFamily="34" charset="0"/>
                <a:cs typeface="Arial" panose="020B0604020202020204" pitchFamily="34" charset="0"/>
              </a:rPr>
              <a:t>Services: </a:t>
            </a:r>
            <a:r>
              <a:rPr lang="en-US" sz="1500" i="1">
                <a:latin typeface="Arial" panose="020B0604020202020204" pitchFamily="34" charset="0"/>
                <a:cs typeface="Arial" panose="020B0604020202020204" pitchFamily="34" charset="0"/>
              </a:rPr>
              <a:t>Rapid &amp; Robust Gains </a:t>
            </a:r>
            <a:r>
              <a:rPr lang="en-US" sz="1500">
                <a:latin typeface="Arial" panose="020B0604020202020204" pitchFamily="34" charset="0"/>
                <a:cs typeface="Arial" panose="020B0604020202020204" pitchFamily="34" charset="0"/>
              </a:rPr>
              <a:t>Strong early impact (</a:t>
            </a:r>
            <a:r>
              <a:rPr lang="en-US" sz="1500" b="1">
                <a:latin typeface="Arial" panose="020B0604020202020204" pitchFamily="34" charset="0"/>
                <a:cs typeface="Arial" panose="020B0604020202020204" pitchFamily="34" charset="0"/>
              </a:rPr>
              <a:t>+0.27 ppt in Year 2</a:t>
            </a:r>
            <a:r>
              <a:rPr lang="en-US" sz="1500">
                <a:latin typeface="Arial" panose="020B0604020202020204" pitchFamily="34" charset="0"/>
                <a:cs typeface="Arial" panose="020B0604020202020204" pitchFamily="34" charset="0"/>
              </a:rPr>
              <a:t>, sustained at +0.23)</a:t>
            </a:r>
          </a:p>
          <a:p>
            <a:pPr marL="285750" indent="-285750" defTabSz="457200">
              <a:buFont typeface="Arial" panose="020B0604020202020204" pitchFamily="34" charset="0"/>
              <a:buChar char="•"/>
              <a:defRPr sz="1300">
                <a:solidFill>
                  <a:srgbClr val="444444"/>
                </a:solidFill>
              </a:defRPr>
            </a:pPr>
            <a:endParaRPr lang="en-US" sz="1500" b="1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TextBox 4">
            <a:extLst>
              <a:ext uri="{FF2B5EF4-FFF2-40B4-BE49-F238E27FC236}">
                <a16:creationId xmlns:a16="http://schemas.microsoft.com/office/drawing/2014/main" id="{67A7D1BD-94C6-D45F-0221-6406C58F1851}"/>
              </a:ext>
            </a:extLst>
          </p:cNvPr>
          <p:cNvSpPr txBox="1"/>
          <p:nvPr/>
        </p:nvSpPr>
        <p:spPr>
          <a:xfrm>
            <a:off x="8501331" y="1633789"/>
            <a:ext cx="312989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defRPr sz="1500" b="1">
                <a:solidFill>
                  <a:srgbClr val="2E5B84"/>
                </a:solidFill>
              </a:defRPr>
            </a:pPr>
            <a:r>
              <a:rPr lang="en-US" sz="1600" b="1">
                <a:solidFill>
                  <a:srgbClr val="2E5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Skills matter 🎓</a:t>
            </a:r>
          </a:p>
          <a:p>
            <a:pPr defTabSz="457200">
              <a:defRPr sz="1300">
                <a:solidFill>
                  <a:srgbClr val="444444"/>
                </a:solidFill>
              </a:defRPr>
            </a:pPr>
            <a:endParaRPr lang="en-US" sz="160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  <a:defRPr sz="1300">
                <a:solidFill>
                  <a:srgbClr val="444444"/>
                </a:solidFill>
              </a:defRPr>
            </a:pP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Short term: adjustment costs</a:t>
            </a:r>
          </a:p>
          <a:p>
            <a:pPr marL="285750" indent="-285750" defTabSz="457200">
              <a:buFont typeface="Arial" panose="020B0604020202020204" pitchFamily="34" charset="0"/>
              <a:buChar char="•"/>
              <a:defRPr sz="1300">
                <a:solidFill>
                  <a:srgbClr val="444444"/>
                </a:solidFill>
              </a:defRPr>
            </a:pPr>
            <a:r>
              <a:rPr lang="en-US" sz="1600" b="1" i="1">
                <a:latin typeface="Arial" panose="020B0604020202020204" pitchFamily="34" charset="0"/>
                <a:cs typeface="Arial" panose="020B0604020202020204" pitchFamily="34" charset="0"/>
              </a:rPr>
              <a:t>Medium term: +0.2–0.3 ppt gains</a:t>
            </a:r>
          </a:p>
        </p:txBody>
      </p:sp>
      <p:sp>
        <p:nvSpPr>
          <p:cNvPr id="77" name="Rounded Rectangle 18">
            <a:extLst>
              <a:ext uri="{FF2B5EF4-FFF2-40B4-BE49-F238E27FC236}">
                <a16:creationId xmlns:a16="http://schemas.microsoft.com/office/drawing/2014/main" id="{4261B0D6-9FDB-DA41-B2D3-B740820BC3D1}"/>
              </a:ext>
            </a:extLst>
          </p:cNvPr>
          <p:cNvSpPr/>
          <p:nvPr/>
        </p:nvSpPr>
        <p:spPr>
          <a:xfrm>
            <a:off x="695210" y="3282912"/>
            <a:ext cx="10032568" cy="35820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>
              <a:defRPr sz="1400"/>
            </a:pPr>
            <a:r>
              <a:rPr lang="en-US" sz="1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alone is insufficient — productivity gains require alignment with skills, sectors, and capabilities.</a:t>
            </a:r>
          </a:p>
        </p:txBody>
      </p:sp>
    </p:spTree>
    <p:extLst>
      <p:ext uri="{BB962C8B-B14F-4D97-AF65-F5344CB8AC3E}">
        <p14:creationId xmlns:p14="http://schemas.microsoft.com/office/powerpoint/2010/main" val="1022392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EC51AB-A399-EDB9-6301-D9C66F2A48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>
            <a:extLst>
              <a:ext uri="{FF2B5EF4-FFF2-40B4-BE49-F238E27FC236}">
                <a16:creationId xmlns:a16="http://schemas.microsoft.com/office/drawing/2014/main" id="{6488468B-E76D-1F5E-C53C-CB0528ACEB8E}"/>
              </a:ext>
            </a:extLst>
          </p:cNvPr>
          <p:cNvSpPr>
            <a:spLocks/>
          </p:cNvSpPr>
          <p:nvPr/>
        </p:nvSpPr>
        <p:spPr>
          <a:xfrm>
            <a:off x="6330366" y="1405993"/>
            <a:ext cx="5662728" cy="49045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矩形: 圆角 53">
            <a:extLst>
              <a:ext uri="{FF2B5EF4-FFF2-40B4-BE49-F238E27FC236}">
                <a16:creationId xmlns:a16="http://schemas.microsoft.com/office/drawing/2014/main" id="{1EF1D1A4-3B5F-35A8-590B-B048A8BA09FB}"/>
              </a:ext>
            </a:extLst>
          </p:cNvPr>
          <p:cNvSpPr>
            <a:spLocks/>
          </p:cNvSpPr>
          <p:nvPr/>
        </p:nvSpPr>
        <p:spPr>
          <a:xfrm>
            <a:off x="6531935" y="2110906"/>
            <a:ext cx="5303801" cy="88379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矩形: 圆角 54">
            <a:extLst>
              <a:ext uri="{FF2B5EF4-FFF2-40B4-BE49-F238E27FC236}">
                <a16:creationId xmlns:a16="http://schemas.microsoft.com/office/drawing/2014/main" id="{54934F8E-CA7F-FB09-578D-6FD1C5F8BE82}"/>
              </a:ext>
            </a:extLst>
          </p:cNvPr>
          <p:cNvSpPr>
            <a:spLocks/>
          </p:cNvSpPr>
          <p:nvPr/>
        </p:nvSpPr>
        <p:spPr>
          <a:xfrm>
            <a:off x="6531935" y="3095341"/>
            <a:ext cx="5303801" cy="88379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矩形: 圆角 55">
            <a:extLst>
              <a:ext uri="{FF2B5EF4-FFF2-40B4-BE49-F238E27FC236}">
                <a16:creationId xmlns:a16="http://schemas.microsoft.com/office/drawing/2014/main" id="{7C85C0B3-2D00-8DDC-2FC9-23F3399B0156}"/>
              </a:ext>
            </a:extLst>
          </p:cNvPr>
          <p:cNvSpPr>
            <a:spLocks/>
          </p:cNvSpPr>
          <p:nvPr/>
        </p:nvSpPr>
        <p:spPr>
          <a:xfrm>
            <a:off x="6531935" y="4079776"/>
            <a:ext cx="5303801" cy="88379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矩形: 圆角 56">
            <a:extLst>
              <a:ext uri="{FF2B5EF4-FFF2-40B4-BE49-F238E27FC236}">
                <a16:creationId xmlns:a16="http://schemas.microsoft.com/office/drawing/2014/main" id="{502654AD-A0BD-2C0D-DE8A-923860D34B90}"/>
              </a:ext>
            </a:extLst>
          </p:cNvPr>
          <p:cNvSpPr>
            <a:spLocks/>
          </p:cNvSpPr>
          <p:nvPr/>
        </p:nvSpPr>
        <p:spPr>
          <a:xfrm>
            <a:off x="6542568" y="5066679"/>
            <a:ext cx="5303801" cy="94866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7B4F456-9CC0-F039-09F1-6356DE8DB0D5}"/>
              </a:ext>
            </a:extLst>
          </p:cNvPr>
          <p:cNvSpPr/>
          <p:nvPr/>
        </p:nvSpPr>
        <p:spPr>
          <a:xfrm>
            <a:off x="0" y="347429"/>
            <a:ext cx="12192000" cy="839037"/>
          </a:xfrm>
          <a:prstGeom prst="rect">
            <a:avLst/>
          </a:pr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38A67982-3063-F502-B757-A5E051AB26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893" y="536069"/>
            <a:ext cx="808732" cy="510778"/>
          </a:xfrm>
          <a:prstGeom prst="rect">
            <a:avLst/>
          </a:prstGeom>
        </p:spPr>
      </p:pic>
      <p:sp>
        <p:nvSpPr>
          <p:cNvPr id="13" name="Rounded Rectangle 1">
            <a:extLst>
              <a:ext uri="{FF2B5EF4-FFF2-40B4-BE49-F238E27FC236}">
                <a16:creationId xmlns:a16="http://schemas.microsoft.com/office/drawing/2014/main" id="{7E38F9F3-BEDD-ACE7-11DE-65B939B00FA8}"/>
              </a:ext>
            </a:extLst>
          </p:cNvPr>
          <p:cNvSpPr/>
          <p:nvPr/>
        </p:nvSpPr>
        <p:spPr>
          <a:xfrm>
            <a:off x="298096" y="253777"/>
            <a:ext cx="8203494" cy="105560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Opportunities from Frontier Technologies and </a:t>
            </a:r>
          </a:p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Digital Transformation</a:t>
            </a:r>
            <a:endParaRPr lang="en-US" sz="2800">
              <a:solidFill>
                <a:schemeClr val="lt1">
                  <a:lumMod val="100000"/>
                </a:schemeClr>
              </a:solidFill>
              <a:effectLst/>
              <a:latin typeface="+mj-lt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8A797854-560F-FF3D-CAEC-905397CD7969}"/>
              </a:ext>
            </a:extLst>
          </p:cNvPr>
          <p:cNvSpPr txBox="1"/>
          <p:nvPr/>
        </p:nvSpPr>
        <p:spPr>
          <a:xfrm>
            <a:off x="6419138" y="1546297"/>
            <a:ext cx="22268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Sector Opportunities</a:t>
            </a:r>
            <a:endParaRPr lang="zh-CN" altLang="en-US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9E56E377-D193-F965-E2CC-F2A0A8817A11}"/>
              </a:ext>
            </a:extLst>
          </p:cNvPr>
          <p:cNvSpPr txBox="1"/>
          <p:nvPr/>
        </p:nvSpPr>
        <p:spPr>
          <a:xfrm>
            <a:off x="6575539" y="2163723"/>
            <a:ext cx="53001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0000"/>
              </a:lnSpc>
            </a:pPr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Natural resources &amp; climate</a:t>
            </a:r>
            <a:b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AI, blockchain, satellite monitoring</a:t>
            </a:r>
            <a:b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→ Efficient mining, traceability, climate intelligence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898A2790-7822-EC61-62B1-2DF6265012D3}"/>
              </a:ext>
            </a:extLst>
          </p:cNvPr>
          <p:cNvSpPr txBox="1"/>
          <p:nvPr/>
        </p:nvSpPr>
        <p:spPr>
          <a:xfrm>
            <a:off x="6575538" y="3138416"/>
            <a:ext cx="52129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0000"/>
              </a:lnSpc>
            </a:pPr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Agriculture &amp; food systems</a:t>
            </a:r>
            <a:b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Biotechnology, IoT sensors, precision agriculture</a:t>
            </a:r>
            <a:b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→ Higher yields, climate-smart farming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2A4C9E58-3C5E-768C-5E6B-5C428469E6FC}"/>
              </a:ext>
            </a:extLst>
          </p:cNvPr>
          <p:cNvSpPr txBox="1"/>
          <p:nvPr/>
        </p:nvSpPr>
        <p:spPr>
          <a:xfrm>
            <a:off x="6575539" y="4132536"/>
            <a:ext cx="53001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0000"/>
              </a:lnSpc>
            </a:pPr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Industry &amp; trade</a:t>
            </a:r>
            <a:b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Automation, digital supply chains, AI platforms</a:t>
            </a:r>
            <a:b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→ Productivity gains, lower trade costs, GVC integration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87ACF9F7-2605-49A2-CA3B-009C17D04CEB}"/>
              </a:ext>
            </a:extLst>
          </p:cNvPr>
          <p:cNvSpPr txBox="1"/>
          <p:nvPr/>
        </p:nvSpPr>
        <p:spPr>
          <a:xfrm>
            <a:off x="6581551" y="5095789"/>
            <a:ext cx="5243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0000"/>
              </a:lnSpc>
            </a:pPr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Digital economy &amp; public services</a:t>
            </a:r>
            <a:b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Fintech, digital ID, data analytics</a:t>
            </a:r>
            <a:b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→ Financial inclusion, digital jobs, better public services</a:t>
            </a:r>
          </a:p>
        </p:txBody>
      </p: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2C6368AE-52C1-82B4-03DD-94D7D0D9BEE0}"/>
              </a:ext>
            </a:extLst>
          </p:cNvPr>
          <p:cNvGrpSpPr/>
          <p:nvPr/>
        </p:nvGrpSpPr>
        <p:grpSpPr>
          <a:xfrm>
            <a:off x="6506692" y="1901065"/>
            <a:ext cx="4321217" cy="0"/>
            <a:chOff x="2602807" y="3802094"/>
            <a:chExt cx="4321217" cy="0"/>
          </a:xfrm>
        </p:grpSpPr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id="{7E0BD736-912B-5C92-BCF7-6DE291203063}"/>
                </a:ext>
              </a:extLst>
            </p:cNvPr>
            <p:cNvCxnSpPr>
              <a:cxnSpLocks/>
            </p:cNvCxnSpPr>
            <p:nvPr/>
          </p:nvCxnSpPr>
          <p:spPr>
            <a:xfrm>
              <a:off x="2602807" y="3802094"/>
              <a:ext cx="4321217" cy="0"/>
            </a:xfrm>
            <a:prstGeom prst="line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id="{E36DD573-45A1-0029-343B-2561C9798140}"/>
                </a:ext>
              </a:extLst>
            </p:cNvPr>
            <p:cNvCxnSpPr>
              <a:cxnSpLocks/>
            </p:cNvCxnSpPr>
            <p:nvPr/>
          </p:nvCxnSpPr>
          <p:spPr>
            <a:xfrm>
              <a:off x="2602807" y="3802094"/>
              <a:ext cx="549486" cy="0"/>
            </a:xfrm>
            <a:prstGeom prst="line">
              <a:avLst/>
            </a:prstGeom>
            <a:ln w="317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矩形 29">
            <a:extLst>
              <a:ext uri="{FF2B5EF4-FFF2-40B4-BE49-F238E27FC236}">
                <a16:creationId xmlns:a16="http://schemas.microsoft.com/office/drawing/2014/main" id="{872F60EF-1886-B312-F7DE-C253A00999A1}"/>
              </a:ext>
            </a:extLst>
          </p:cNvPr>
          <p:cNvSpPr>
            <a:spLocks/>
          </p:cNvSpPr>
          <p:nvPr/>
        </p:nvSpPr>
        <p:spPr>
          <a:xfrm>
            <a:off x="241438" y="1388270"/>
            <a:ext cx="5798114" cy="49045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53">
            <a:extLst>
              <a:ext uri="{FF2B5EF4-FFF2-40B4-BE49-F238E27FC236}">
                <a16:creationId xmlns:a16="http://schemas.microsoft.com/office/drawing/2014/main" id="{573A6024-176D-EE0B-5189-7580F9B6230A}"/>
              </a:ext>
            </a:extLst>
          </p:cNvPr>
          <p:cNvSpPr>
            <a:spLocks/>
          </p:cNvSpPr>
          <p:nvPr/>
        </p:nvSpPr>
        <p:spPr>
          <a:xfrm>
            <a:off x="538699" y="2071917"/>
            <a:ext cx="5303801" cy="88379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: 圆角 54">
            <a:extLst>
              <a:ext uri="{FF2B5EF4-FFF2-40B4-BE49-F238E27FC236}">
                <a16:creationId xmlns:a16="http://schemas.microsoft.com/office/drawing/2014/main" id="{3720677A-A312-C367-3916-DC308F7BC1BA}"/>
              </a:ext>
            </a:extLst>
          </p:cNvPr>
          <p:cNvSpPr>
            <a:spLocks/>
          </p:cNvSpPr>
          <p:nvPr/>
        </p:nvSpPr>
        <p:spPr>
          <a:xfrm>
            <a:off x="538699" y="3056352"/>
            <a:ext cx="5303801" cy="88379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55">
            <a:extLst>
              <a:ext uri="{FF2B5EF4-FFF2-40B4-BE49-F238E27FC236}">
                <a16:creationId xmlns:a16="http://schemas.microsoft.com/office/drawing/2014/main" id="{9123EF05-2A99-51CC-2552-FEC13F4F933C}"/>
              </a:ext>
            </a:extLst>
          </p:cNvPr>
          <p:cNvSpPr>
            <a:spLocks/>
          </p:cNvSpPr>
          <p:nvPr/>
        </p:nvSpPr>
        <p:spPr>
          <a:xfrm>
            <a:off x="538699" y="4040787"/>
            <a:ext cx="5303801" cy="100211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: 圆角 56">
            <a:extLst>
              <a:ext uri="{FF2B5EF4-FFF2-40B4-BE49-F238E27FC236}">
                <a16:creationId xmlns:a16="http://schemas.microsoft.com/office/drawing/2014/main" id="{A3D6BA65-876E-2EB0-CF21-8ECB33C03D53}"/>
              </a:ext>
            </a:extLst>
          </p:cNvPr>
          <p:cNvSpPr>
            <a:spLocks/>
          </p:cNvSpPr>
          <p:nvPr/>
        </p:nvSpPr>
        <p:spPr>
          <a:xfrm>
            <a:off x="538699" y="5131551"/>
            <a:ext cx="5303801" cy="88379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21">
            <a:extLst>
              <a:ext uri="{FF2B5EF4-FFF2-40B4-BE49-F238E27FC236}">
                <a16:creationId xmlns:a16="http://schemas.microsoft.com/office/drawing/2014/main" id="{02B9DD63-22EF-58ED-10CE-115B5AAA650D}"/>
              </a:ext>
            </a:extLst>
          </p:cNvPr>
          <p:cNvSpPr txBox="1"/>
          <p:nvPr/>
        </p:nvSpPr>
        <p:spPr>
          <a:xfrm>
            <a:off x="447174" y="1539207"/>
            <a:ext cx="40210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Strategic Role of Frontier Technologies</a:t>
            </a:r>
          </a:p>
        </p:txBody>
      </p:sp>
      <p:sp>
        <p:nvSpPr>
          <p:cNvPr id="10" name="文本框 22">
            <a:extLst>
              <a:ext uri="{FF2B5EF4-FFF2-40B4-BE49-F238E27FC236}">
                <a16:creationId xmlns:a16="http://schemas.microsoft.com/office/drawing/2014/main" id="{63FAA11F-35AC-9D4B-7634-F9C973C060D0}"/>
              </a:ext>
            </a:extLst>
          </p:cNvPr>
          <p:cNvSpPr txBox="1"/>
          <p:nvPr/>
        </p:nvSpPr>
        <p:spPr>
          <a:xfrm>
            <a:off x="582303" y="2124734"/>
            <a:ext cx="530014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0000"/>
              </a:lnSpc>
            </a:pPr>
            <a:r>
              <a:rPr lang="en-US" sz="1500" b="1">
                <a:latin typeface="Arial" panose="020B0604020202020204" pitchFamily="34" charset="0"/>
                <a:cs typeface="Arial" panose="020B0604020202020204" pitchFamily="34" charset="0"/>
              </a:rPr>
              <a:t>Transformative potential</a:t>
            </a:r>
            <a:br>
              <a:rPr lang="en-US" sz="15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500">
                <a:latin typeface="Arial" panose="020B0604020202020204" pitchFamily="34" charset="0"/>
                <a:cs typeface="Arial" panose="020B0604020202020204" pitchFamily="34" charset="0"/>
              </a:rPr>
              <a:t>Enable leapfrog growth by </a:t>
            </a:r>
            <a:r>
              <a:rPr lang="en-US" sz="15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raising productivity, expanding digital services, and creating new technology-driven sectors</a:t>
            </a:r>
            <a:r>
              <a:rPr lang="en-US" sz="15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文本框 23">
            <a:extLst>
              <a:ext uri="{FF2B5EF4-FFF2-40B4-BE49-F238E27FC236}">
                <a16:creationId xmlns:a16="http://schemas.microsoft.com/office/drawing/2014/main" id="{D834A592-1E7A-91FB-F226-6AB96BF900A7}"/>
              </a:ext>
            </a:extLst>
          </p:cNvPr>
          <p:cNvSpPr txBox="1"/>
          <p:nvPr/>
        </p:nvSpPr>
        <p:spPr>
          <a:xfrm>
            <a:off x="582302" y="3014363"/>
            <a:ext cx="53825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0000"/>
              </a:lnSpc>
            </a:pPr>
            <a:r>
              <a:rPr lang="en-US" sz="1500" b="1">
                <a:latin typeface="Arial" panose="020B0604020202020204" pitchFamily="34" charset="0"/>
                <a:cs typeface="Arial" panose="020B0604020202020204" pitchFamily="34" charset="0"/>
              </a:rPr>
              <a:t>Practical applications</a:t>
            </a:r>
            <a:br>
              <a:rPr lang="en-US" sz="15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500">
                <a:latin typeface="Arial" panose="020B0604020202020204" pitchFamily="34" charset="0"/>
                <a:cs typeface="Arial" panose="020B0604020202020204" pitchFamily="34" charset="0"/>
              </a:rPr>
              <a:t>Advanced technologies support </a:t>
            </a:r>
            <a:r>
              <a:rPr lang="en-US" sz="15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data-driven decisions, operational efficiency, and improved diagnostics, </a:t>
            </a:r>
            <a:r>
              <a:rPr lang="en-US" sz="1500">
                <a:latin typeface="Arial" panose="020B0604020202020204" pitchFamily="34" charset="0"/>
                <a:cs typeface="Arial" panose="020B0604020202020204" pitchFamily="34" charset="0"/>
              </a:rPr>
              <a:t>strengthening productivity across sectors.</a:t>
            </a:r>
          </a:p>
        </p:txBody>
      </p:sp>
      <p:sp>
        <p:nvSpPr>
          <p:cNvPr id="14" name="文本框 24">
            <a:extLst>
              <a:ext uri="{FF2B5EF4-FFF2-40B4-BE49-F238E27FC236}">
                <a16:creationId xmlns:a16="http://schemas.microsoft.com/office/drawing/2014/main" id="{AD82D6FE-8AFD-DF11-9FF1-DDE125A26600}"/>
              </a:ext>
            </a:extLst>
          </p:cNvPr>
          <p:cNvSpPr txBox="1"/>
          <p:nvPr/>
        </p:nvSpPr>
        <p:spPr>
          <a:xfrm>
            <a:off x="582303" y="4051015"/>
            <a:ext cx="53825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0000"/>
              </a:lnSpc>
            </a:pPr>
            <a:r>
              <a:rPr lang="en-US" sz="1500" b="1">
                <a:latin typeface="Arial" panose="020B0604020202020204" pitchFamily="34" charset="0"/>
                <a:cs typeface="Arial" panose="020B0604020202020204" pitchFamily="34" charset="0"/>
              </a:rPr>
              <a:t>Enablers for inclusive transformation</a:t>
            </a:r>
            <a:br>
              <a:rPr lang="en-US" sz="15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500">
                <a:latin typeface="Arial" panose="020B0604020202020204" pitchFamily="34" charset="0"/>
                <a:cs typeface="Arial" panose="020B0604020202020204" pitchFamily="34" charset="0"/>
              </a:rPr>
              <a:t>Invest in </a:t>
            </a:r>
            <a:r>
              <a:rPr lang="en-US" sz="15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infrastructure, skills development, regulatory frameworks and data governance </a:t>
            </a:r>
            <a:r>
              <a:rPr lang="en-US" sz="1500">
                <a:latin typeface="Arial" panose="020B0604020202020204" pitchFamily="34" charset="0"/>
                <a:cs typeface="Arial" panose="020B0604020202020204" pitchFamily="34" charset="0"/>
              </a:rPr>
              <a:t>to ensure broad and equitable benefits. </a:t>
            </a:r>
          </a:p>
        </p:txBody>
      </p:sp>
      <p:sp>
        <p:nvSpPr>
          <p:cNvPr id="15" name="文本框 25">
            <a:extLst>
              <a:ext uri="{FF2B5EF4-FFF2-40B4-BE49-F238E27FC236}">
                <a16:creationId xmlns:a16="http://schemas.microsoft.com/office/drawing/2014/main" id="{1FCFDB16-3645-DCCF-F61D-EC63883501F5}"/>
              </a:ext>
            </a:extLst>
          </p:cNvPr>
          <p:cNvSpPr txBox="1"/>
          <p:nvPr/>
        </p:nvSpPr>
        <p:spPr>
          <a:xfrm>
            <a:off x="603655" y="5163130"/>
            <a:ext cx="521293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0000"/>
              </a:lnSpc>
            </a:pPr>
            <a:r>
              <a:rPr lang="en-US" sz="1500" b="1">
                <a:latin typeface="Arial" panose="020B0604020202020204" pitchFamily="34" charset="0"/>
                <a:cs typeface="Arial" panose="020B0604020202020204" pitchFamily="34" charset="0"/>
              </a:rPr>
              <a:t>Sector transformation </a:t>
            </a:r>
          </a:p>
          <a:p>
            <a:pPr lvl="0">
              <a:lnSpc>
                <a:spcPct val="100000"/>
              </a:lnSpc>
            </a:pPr>
            <a:r>
              <a:rPr lang="en-US" sz="1500">
                <a:latin typeface="Arial" panose="020B0604020202020204" pitchFamily="34" charset="0"/>
                <a:cs typeface="Arial" panose="020B0604020202020204" pitchFamily="34" charset="0"/>
              </a:rPr>
              <a:t>Technologies reshaping </a:t>
            </a:r>
            <a:r>
              <a:rPr lang="en-US" sz="15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agriculture, industry, resources and services</a:t>
            </a:r>
          </a:p>
        </p:txBody>
      </p:sp>
      <p:grpSp>
        <p:nvGrpSpPr>
          <p:cNvPr id="16" name="组合 34">
            <a:extLst>
              <a:ext uri="{FF2B5EF4-FFF2-40B4-BE49-F238E27FC236}">
                <a16:creationId xmlns:a16="http://schemas.microsoft.com/office/drawing/2014/main" id="{370E860B-7F7A-3F54-F621-6F5CC90A5827}"/>
              </a:ext>
            </a:extLst>
          </p:cNvPr>
          <p:cNvGrpSpPr/>
          <p:nvPr/>
        </p:nvGrpSpPr>
        <p:grpSpPr>
          <a:xfrm>
            <a:off x="547578" y="1933616"/>
            <a:ext cx="4321217" cy="0"/>
            <a:chOff x="2602807" y="3802094"/>
            <a:chExt cx="4321217" cy="0"/>
          </a:xfrm>
        </p:grpSpPr>
        <p:cxnSp>
          <p:nvCxnSpPr>
            <p:cNvPr id="17" name="直接连接符 35">
              <a:extLst>
                <a:ext uri="{FF2B5EF4-FFF2-40B4-BE49-F238E27FC236}">
                  <a16:creationId xmlns:a16="http://schemas.microsoft.com/office/drawing/2014/main" id="{F2008A6F-FE4F-B0AC-6AB8-20D2E8608EFA}"/>
                </a:ext>
              </a:extLst>
            </p:cNvPr>
            <p:cNvCxnSpPr>
              <a:cxnSpLocks/>
            </p:cNvCxnSpPr>
            <p:nvPr/>
          </p:nvCxnSpPr>
          <p:spPr>
            <a:xfrm>
              <a:off x="2602807" y="3802094"/>
              <a:ext cx="4321217" cy="0"/>
            </a:xfrm>
            <a:prstGeom prst="line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36">
              <a:extLst>
                <a:ext uri="{FF2B5EF4-FFF2-40B4-BE49-F238E27FC236}">
                  <a16:creationId xmlns:a16="http://schemas.microsoft.com/office/drawing/2014/main" id="{378C01CC-72F8-21DF-7902-2D637AA69FC4}"/>
                </a:ext>
              </a:extLst>
            </p:cNvPr>
            <p:cNvCxnSpPr>
              <a:cxnSpLocks/>
            </p:cNvCxnSpPr>
            <p:nvPr/>
          </p:nvCxnSpPr>
          <p:spPr>
            <a:xfrm>
              <a:off x="2602807" y="3802094"/>
              <a:ext cx="549486" cy="0"/>
            </a:xfrm>
            <a:prstGeom prst="line">
              <a:avLst/>
            </a:prstGeom>
            <a:ln w="317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图形 41">
            <a:extLst>
              <a:ext uri="{FF2B5EF4-FFF2-40B4-BE49-F238E27FC236}">
                <a16:creationId xmlns:a16="http://schemas.microsoft.com/office/drawing/2014/main" id="{7E8686B3-8217-AFA0-BF00-2861DFB32288}"/>
              </a:ext>
            </a:extLst>
          </p:cNvPr>
          <p:cNvSpPr/>
          <p:nvPr/>
        </p:nvSpPr>
        <p:spPr>
          <a:xfrm>
            <a:off x="5183177" y="5557997"/>
            <a:ext cx="638422" cy="638334"/>
          </a:xfrm>
          <a:custGeom>
            <a:avLst/>
            <a:gdLst>
              <a:gd name="csX0" fmla="*/ 1905116 w 1905242"/>
              <a:gd name="csY0" fmla="*/ 57792 h 1904979"/>
              <a:gd name="csX1" fmla="*/ 1899572 w 1905242"/>
              <a:gd name="csY1" fmla="*/ 36959 h 1904979"/>
              <a:gd name="csX2" fmla="*/ 1897253 w 1905242"/>
              <a:gd name="csY2" fmla="*/ 32960 h 1904979"/>
              <a:gd name="csX3" fmla="*/ 1885795 w 1905242"/>
              <a:gd name="csY3" fmla="*/ 18074 h 1904979"/>
              <a:gd name="csX4" fmla="*/ 1883712 w 1905242"/>
              <a:gd name="csY4" fmla="*/ 15319 h 1904979"/>
              <a:gd name="csX5" fmla="*/ 1881897 w 1905242"/>
              <a:gd name="csY5" fmla="*/ 14311 h 1904979"/>
              <a:gd name="csX6" fmla="*/ 1879478 w 1905242"/>
              <a:gd name="csY6" fmla="*/ 11925 h 1904979"/>
              <a:gd name="csX7" fmla="*/ 1862643 w 1905242"/>
              <a:gd name="csY7" fmla="*/ 3290 h 1904979"/>
              <a:gd name="csX8" fmla="*/ 1857973 w 1905242"/>
              <a:gd name="csY8" fmla="*/ 2214 h 1904979"/>
              <a:gd name="csX9" fmla="*/ 1834451 w 1905242"/>
              <a:gd name="csY9" fmla="*/ 366 h 1904979"/>
              <a:gd name="csX10" fmla="*/ 1814290 w 1905242"/>
              <a:gd name="csY10" fmla="*/ 5709 h 1904979"/>
              <a:gd name="csX11" fmla="*/ 1813215 w 1905242"/>
              <a:gd name="csY11" fmla="*/ 6112 h 1904979"/>
              <a:gd name="csX12" fmla="*/ 36205 w 1905242"/>
              <a:gd name="csY12" fmla="*/ 866459 h 1904979"/>
              <a:gd name="csX13" fmla="*/ 6402 w 1905242"/>
              <a:gd name="csY13" fmla="*/ 952039 h 1904979"/>
              <a:gd name="csX14" fmla="*/ 42186 w 1905242"/>
              <a:gd name="csY14" fmla="*/ 984368 h 1904979"/>
              <a:gd name="csX15" fmla="*/ 592755 w 1905242"/>
              <a:gd name="csY15" fmla="*/ 1184804 h 1904979"/>
              <a:gd name="csX16" fmla="*/ 674259 w 1905242"/>
              <a:gd name="csY16" fmla="*/ 1144971 h 1904979"/>
              <a:gd name="csX17" fmla="*/ 636640 w 1905242"/>
              <a:gd name="csY17" fmla="*/ 1064274 h 1904979"/>
              <a:gd name="csX18" fmla="*/ 228509 w 1905242"/>
              <a:gd name="csY18" fmla="*/ 915753 h 1904979"/>
              <a:gd name="csX19" fmla="*/ 1585931 w 1905242"/>
              <a:gd name="csY19" fmla="*/ 258497 h 1904979"/>
              <a:gd name="csX20" fmla="*/ 793460 w 1905242"/>
              <a:gd name="csY20" fmla="*/ 1165013 h 1904979"/>
              <a:gd name="csX21" fmla="*/ 777634 w 1905242"/>
              <a:gd name="csY21" fmla="*/ 1207183 h 1904979"/>
              <a:gd name="csX22" fmla="*/ 777634 w 1905242"/>
              <a:gd name="csY22" fmla="*/ 1840884 h 1904979"/>
              <a:gd name="csX23" fmla="*/ 841730 w 1905242"/>
              <a:gd name="csY23" fmla="*/ 1904980 h 1904979"/>
              <a:gd name="csX24" fmla="*/ 905826 w 1905242"/>
              <a:gd name="csY24" fmla="*/ 1840884 h 1904979"/>
              <a:gd name="csX25" fmla="*/ 905826 w 1905242"/>
              <a:gd name="csY25" fmla="*/ 1231175 h 1904979"/>
              <a:gd name="csX26" fmla="*/ 1746347 w 1905242"/>
              <a:gd name="csY26" fmla="*/ 269720 h 1904979"/>
              <a:gd name="csX27" fmla="*/ 1578908 w 1905242"/>
              <a:gd name="csY27" fmla="*/ 1407250 h 1904979"/>
              <a:gd name="csX28" fmla="*/ 1104380 w 1905242"/>
              <a:gd name="csY28" fmla="*/ 1234535 h 1904979"/>
              <a:gd name="csX29" fmla="*/ 1022206 w 1905242"/>
              <a:gd name="csY29" fmla="*/ 1272858 h 1904979"/>
              <a:gd name="csX30" fmla="*/ 1060529 w 1905242"/>
              <a:gd name="csY30" fmla="*/ 1355032 h 1904979"/>
              <a:gd name="csX31" fmla="*/ 1608914 w 1905242"/>
              <a:gd name="csY31" fmla="*/ 1554628 h 1904979"/>
              <a:gd name="csX32" fmla="*/ 1630823 w 1905242"/>
              <a:gd name="csY32" fmla="*/ 1558493 h 1904979"/>
              <a:gd name="csX33" fmla="*/ 1694264 w 1905242"/>
              <a:gd name="csY33" fmla="*/ 1503688 h 1904979"/>
              <a:gd name="csX34" fmla="*/ 1904982 w 1905242"/>
              <a:gd name="csY34" fmla="*/ 72812 h 1904979"/>
              <a:gd name="csX35" fmla="*/ 1905049 w 1905242"/>
              <a:gd name="csY35" fmla="*/ 62765 h 1904979"/>
              <a:gd name="csX36" fmla="*/ 1905116 w 1905242"/>
              <a:gd name="csY36" fmla="*/ 57792 h 190497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</a:cxnLst>
            <a:rect l="l" t="t" r="r" b="b"/>
            <a:pathLst>
              <a:path w="1905242" h="1904979">
                <a:moveTo>
                  <a:pt x="1905116" y="57792"/>
                </a:moveTo>
                <a:cubicBezTo>
                  <a:pt x="1904488" y="50579"/>
                  <a:pt x="1902612" y="43530"/>
                  <a:pt x="1899572" y="36959"/>
                </a:cubicBezTo>
                <a:cubicBezTo>
                  <a:pt x="1898900" y="35548"/>
                  <a:pt x="1897959" y="34338"/>
                  <a:pt x="1897253" y="32960"/>
                </a:cubicBezTo>
                <a:cubicBezTo>
                  <a:pt x="1894201" y="27453"/>
                  <a:pt x="1890338" y="22435"/>
                  <a:pt x="1885795" y="18074"/>
                </a:cubicBezTo>
                <a:cubicBezTo>
                  <a:pt x="1884989" y="17234"/>
                  <a:pt x="1884619" y="16126"/>
                  <a:pt x="1883712" y="15319"/>
                </a:cubicBezTo>
                <a:cubicBezTo>
                  <a:pt x="1883141" y="14849"/>
                  <a:pt x="1882502" y="14748"/>
                  <a:pt x="1881897" y="14311"/>
                </a:cubicBezTo>
                <a:cubicBezTo>
                  <a:pt x="1881024" y="13572"/>
                  <a:pt x="1880419" y="12564"/>
                  <a:pt x="1879478" y="11925"/>
                </a:cubicBezTo>
                <a:cubicBezTo>
                  <a:pt x="1874322" y="8234"/>
                  <a:pt x="1868649" y="5324"/>
                  <a:pt x="1862643" y="3290"/>
                </a:cubicBezTo>
                <a:cubicBezTo>
                  <a:pt x="1861098" y="2718"/>
                  <a:pt x="1859552" y="2618"/>
                  <a:pt x="1857973" y="2214"/>
                </a:cubicBezTo>
                <a:cubicBezTo>
                  <a:pt x="1850315" y="145"/>
                  <a:pt x="1842339" y="-481"/>
                  <a:pt x="1834451" y="366"/>
                </a:cubicBezTo>
                <a:cubicBezTo>
                  <a:pt x="1827478" y="1001"/>
                  <a:pt x="1820663" y="2808"/>
                  <a:pt x="1814290" y="5709"/>
                </a:cubicBezTo>
                <a:lnTo>
                  <a:pt x="1813215" y="6112"/>
                </a:lnTo>
                <a:lnTo>
                  <a:pt x="36205" y="866459"/>
                </a:lnTo>
                <a:cubicBezTo>
                  <a:pt x="4343" y="881861"/>
                  <a:pt x="-9001" y="920177"/>
                  <a:pt x="6402" y="952039"/>
                </a:cubicBezTo>
                <a:cubicBezTo>
                  <a:pt x="13665" y="967064"/>
                  <a:pt x="26503" y="978663"/>
                  <a:pt x="42186" y="984368"/>
                </a:cubicBezTo>
                <a:lnTo>
                  <a:pt x="592755" y="1184804"/>
                </a:lnTo>
                <a:cubicBezTo>
                  <a:pt x="626262" y="1196311"/>
                  <a:pt x="662752" y="1178477"/>
                  <a:pt x="674259" y="1144971"/>
                </a:cubicBezTo>
                <a:cubicBezTo>
                  <a:pt x="685468" y="1112332"/>
                  <a:pt x="668845" y="1076674"/>
                  <a:pt x="636640" y="1064274"/>
                </a:cubicBezTo>
                <a:lnTo>
                  <a:pt x="228509" y="915753"/>
                </a:lnTo>
                <a:lnTo>
                  <a:pt x="1585931" y="258497"/>
                </a:lnTo>
                <a:lnTo>
                  <a:pt x="793460" y="1165013"/>
                </a:lnTo>
                <a:cubicBezTo>
                  <a:pt x="783247" y="1176686"/>
                  <a:pt x="777623" y="1191673"/>
                  <a:pt x="777634" y="1207183"/>
                </a:cubicBezTo>
                <a:lnTo>
                  <a:pt x="777634" y="1840884"/>
                </a:lnTo>
                <a:cubicBezTo>
                  <a:pt x="777634" y="1876283"/>
                  <a:pt x="806330" y="1904980"/>
                  <a:pt x="841730" y="1904980"/>
                </a:cubicBezTo>
                <a:cubicBezTo>
                  <a:pt x="877129" y="1904980"/>
                  <a:pt x="905826" y="1876283"/>
                  <a:pt x="905826" y="1840884"/>
                </a:cubicBezTo>
                <a:lnTo>
                  <a:pt x="905826" y="1231175"/>
                </a:lnTo>
                <a:lnTo>
                  <a:pt x="1746347" y="269720"/>
                </a:lnTo>
                <a:lnTo>
                  <a:pt x="1578908" y="1407250"/>
                </a:lnTo>
                <a:lnTo>
                  <a:pt x="1104380" y="1234535"/>
                </a:lnTo>
                <a:cubicBezTo>
                  <a:pt x="1071106" y="1222426"/>
                  <a:pt x="1034315" y="1239584"/>
                  <a:pt x="1022206" y="1272858"/>
                </a:cubicBezTo>
                <a:cubicBezTo>
                  <a:pt x="1010097" y="1306133"/>
                  <a:pt x="1027255" y="1342923"/>
                  <a:pt x="1060529" y="1355032"/>
                </a:cubicBezTo>
                <a:lnTo>
                  <a:pt x="1608914" y="1554628"/>
                </a:lnTo>
                <a:cubicBezTo>
                  <a:pt x="1616072" y="1557182"/>
                  <a:pt x="1623464" y="1558493"/>
                  <a:pt x="1630823" y="1558493"/>
                </a:cubicBezTo>
                <a:cubicBezTo>
                  <a:pt x="1662639" y="1558496"/>
                  <a:pt x="1689645" y="1535167"/>
                  <a:pt x="1694264" y="1503688"/>
                </a:cubicBezTo>
                <a:lnTo>
                  <a:pt x="1904982" y="72812"/>
                </a:lnTo>
                <a:cubicBezTo>
                  <a:pt x="1905486" y="69452"/>
                  <a:pt x="1905116" y="66125"/>
                  <a:pt x="1905049" y="62765"/>
                </a:cubicBezTo>
                <a:cubicBezTo>
                  <a:pt x="1905049" y="61119"/>
                  <a:pt x="1905217" y="59472"/>
                  <a:pt x="1905116" y="57792"/>
                </a:cubicBezTo>
                <a:close/>
              </a:path>
            </a:pathLst>
          </a:custGeom>
          <a:solidFill>
            <a:schemeClr val="accent1"/>
          </a:solidFill>
          <a:ln w="1860" cap="flat">
            <a:noFill/>
            <a:prstDash val="solid"/>
            <a:miter/>
          </a:ln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5193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EC51AB-A399-EDB9-6301-D9C66F2A48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>
            <a:extLst>
              <a:ext uri="{FF2B5EF4-FFF2-40B4-BE49-F238E27FC236}">
                <a16:creationId xmlns:a16="http://schemas.microsoft.com/office/drawing/2014/main" id="{6488468B-E76D-1F5E-C53C-CB0528ACEB8E}"/>
              </a:ext>
            </a:extLst>
          </p:cNvPr>
          <p:cNvSpPr>
            <a:spLocks/>
          </p:cNvSpPr>
          <p:nvPr/>
        </p:nvSpPr>
        <p:spPr>
          <a:xfrm>
            <a:off x="5660286" y="1286112"/>
            <a:ext cx="6342990" cy="51359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矩形: 圆角 53">
            <a:extLst>
              <a:ext uri="{FF2B5EF4-FFF2-40B4-BE49-F238E27FC236}">
                <a16:creationId xmlns:a16="http://schemas.microsoft.com/office/drawing/2014/main" id="{1EF1D1A4-3B5F-35A8-590B-B048A8BA09FB}"/>
              </a:ext>
            </a:extLst>
          </p:cNvPr>
          <p:cNvSpPr>
            <a:spLocks/>
          </p:cNvSpPr>
          <p:nvPr/>
        </p:nvSpPr>
        <p:spPr>
          <a:xfrm>
            <a:off x="5749399" y="1767624"/>
            <a:ext cx="6125235" cy="86328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/>
          </a:p>
        </p:txBody>
      </p:sp>
      <p:sp>
        <p:nvSpPr>
          <p:cNvPr id="55" name="矩形: 圆角 54">
            <a:extLst>
              <a:ext uri="{FF2B5EF4-FFF2-40B4-BE49-F238E27FC236}">
                <a16:creationId xmlns:a16="http://schemas.microsoft.com/office/drawing/2014/main" id="{54934F8E-CA7F-FB09-578D-6FD1C5F8BE82}"/>
              </a:ext>
            </a:extLst>
          </p:cNvPr>
          <p:cNvSpPr>
            <a:spLocks/>
          </p:cNvSpPr>
          <p:nvPr/>
        </p:nvSpPr>
        <p:spPr>
          <a:xfrm>
            <a:off x="5741257" y="3079041"/>
            <a:ext cx="6133378" cy="127859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1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矩形: 圆角 56">
            <a:extLst>
              <a:ext uri="{FF2B5EF4-FFF2-40B4-BE49-F238E27FC236}">
                <a16:creationId xmlns:a16="http://schemas.microsoft.com/office/drawing/2014/main" id="{502654AD-A0BD-2C0D-DE8A-923860D34B90}"/>
              </a:ext>
            </a:extLst>
          </p:cNvPr>
          <p:cNvSpPr>
            <a:spLocks/>
          </p:cNvSpPr>
          <p:nvPr/>
        </p:nvSpPr>
        <p:spPr>
          <a:xfrm>
            <a:off x="5768144" y="4895893"/>
            <a:ext cx="6106490" cy="1426037"/>
          </a:xfrm>
          <a:prstGeom prst="roundRect">
            <a:avLst>
              <a:gd name="adj" fmla="val 2593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7A2B809C-4686-D393-687C-71FE82143492}"/>
              </a:ext>
            </a:extLst>
          </p:cNvPr>
          <p:cNvSpPr>
            <a:spLocks/>
          </p:cNvSpPr>
          <p:nvPr/>
        </p:nvSpPr>
        <p:spPr>
          <a:xfrm>
            <a:off x="489245" y="1286112"/>
            <a:ext cx="4997154" cy="51359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: 圆角 51">
            <a:extLst>
              <a:ext uri="{FF2B5EF4-FFF2-40B4-BE49-F238E27FC236}">
                <a16:creationId xmlns:a16="http://schemas.microsoft.com/office/drawing/2014/main" id="{497DAC39-CDEF-88EA-3E62-468D569BE01B}"/>
              </a:ext>
            </a:extLst>
          </p:cNvPr>
          <p:cNvSpPr>
            <a:spLocks/>
          </p:cNvSpPr>
          <p:nvPr/>
        </p:nvSpPr>
        <p:spPr>
          <a:xfrm>
            <a:off x="569232" y="4563215"/>
            <a:ext cx="4800210" cy="176607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1600" b="1" kern="10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Nearly 30% of the world’s critical minerals, </a:t>
            </a:r>
            <a:r>
              <a:rPr lang="en-US" sz="1600" kern="10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essential for clean-energy technologies &amp; most cobalt resources are located in Africa.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1600" kern="10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Strategic industries (i.e., digital technologies &amp; telecommunications also depend on these critical minerals</a:t>
            </a:r>
            <a:r>
              <a:rPr lang="en-US" sz="1600" kern="10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53" name="矩形: 圆角 52">
            <a:extLst>
              <a:ext uri="{FF2B5EF4-FFF2-40B4-BE49-F238E27FC236}">
                <a16:creationId xmlns:a16="http://schemas.microsoft.com/office/drawing/2014/main" id="{A1AC39A5-CC73-9EDA-4812-201176FD8F2E}"/>
              </a:ext>
            </a:extLst>
          </p:cNvPr>
          <p:cNvSpPr>
            <a:spLocks/>
          </p:cNvSpPr>
          <p:nvPr/>
        </p:nvSpPr>
        <p:spPr>
          <a:xfrm>
            <a:off x="555204" y="1884931"/>
            <a:ext cx="4814238" cy="208448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n-US" sz="1600" kern="100">
              <a:solidFill>
                <a:schemeClr val="tx1"/>
              </a:solidFill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7B4F456-9CC0-F039-09F1-6356DE8DB0D5}"/>
              </a:ext>
            </a:extLst>
          </p:cNvPr>
          <p:cNvSpPr/>
          <p:nvPr/>
        </p:nvSpPr>
        <p:spPr>
          <a:xfrm>
            <a:off x="0" y="357938"/>
            <a:ext cx="12192000" cy="839037"/>
          </a:xfrm>
          <a:prstGeom prst="rect">
            <a:avLst/>
          </a:pr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38A67982-3063-F502-B757-A5E051AB26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893" y="536069"/>
            <a:ext cx="808732" cy="510778"/>
          </a:xfrm>
          <a:prstGeom prst="rect">
            <a:avLst/>
          </a:prstGeom>
        </p:spPr>
      </p:pic>
      <p:sp>
        <p:nvSpPr>
          <p:cNvPr id="13" name="Rounded Rectangle 1">
            <a:extLst>
              <a:ext uri="{FF2B5EF4-FFF2-40B4-BE49-F238E27FC236}">
                <a16:creationId xmlns:a16="http://schemas.microsoft.com/office/drawing/2014/main" id="{7E38F9F3-BEDD-ACE7-11DE-65B939B00FA8}"/>
              </a:ext>
            </a:extLst>
          </p:cNvPr>
          <p:cNvSpPr/>
          <p:nvPr/>
        </p:nvSpPr>
        <p:spPr>
          <a:xfrm>
            <a:off x="393787" y="492140"/>
            <a:ext cx="9226693" cy="57888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Africa’s strategic assets for the technology economy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8A797854-560F-FF3D-CAEC-905397CD7969}"/>
              </a:ext>
            </a:extLst>
          </p:cNvPr>
          <p:cNvSpPr txBox="1"/>
          <p:nvPr/>
        </p:nvSpPr>
        <p:spPr>
          <a:xfrm>
            <a:off x="5768144" y="1342198"/>
            <a:ext cx="2078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Youth Population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9E56E377-D193-F965-E2CC-F2A0A8817A11}"/>
              </a:ext>
            </a:extLst>
          </p:cNvPr>
          <p:cNvSpPr txBox="1"/>
          <p:nvPr/>
        </p:nvSpPr>
        <p:spPr>
          <a:xfrm>
            <a:off x="5728273" y="1646583"/>
            <a:ext cx="60783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Around 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42% of the global youth population </a:t>
            </a: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resides in Africa.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The continent has a large &amp; dynamic workforce capable of driving innovation and entrepreneurship.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ea typeface="等线" panose="02010600030101010101" pitchFamily="2" charset="-122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87ACF9F7-2605-49A2-CA3B-009C17D04CEB}"/>
              </a:ext>
            </a:extLst>
          </p:cNvPr>
          <p:cNvSpPr txBox="1"/>
          <p:nvPr/>
        </p:nvSpPr>
        <p:spPr>
          <a:xfrm>
            <a:off x="5842805" y="4950068"/>
            <a:ext cx="60924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Digital trade platforms &amp; payment systems</a:t>
            </a: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 facilitate cross-border commerce under the 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AfCFTA</a:t>
            </a: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Solutions such as 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PAPSS</a:t>
            </a: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 reduce transaction costs and enable 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real-time cross-border payments</a:t>
            </a: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Digital platforms improve 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SME access to regional markets</a:t>
            </a: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, strengthening 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intra-African trade &amp; supply chains</a:t>
            </a: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400" kern="10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12CF8A2A-A6EF-97DB-0B99-F293CDD9335B}"/>
              </a:ext>
            </a:extLst>
          </p:cNvPr>
          <p:cNvSpPr txBox="1"/>
          <p:nvPr/>
        </p:nvSpPr>
        <p:spPr>
          <a:xfrm>
            <a:off x="1604801" y="10151887"/>
            <a:ext cx="11050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 altLang="zh-CN" b="1">
                <a:solidFill>
                  <a:schemeClr val="tx1">
                    <a:lumMod val="100000"/>
                  </a:schemeClr>
                </a:solidFill>
                <a:effectLst/>
                <a:latin typeface="Arial" panose="020B0604020202020204" pitchFamily="34" charset="0"/>
                <a:ea typeface="等线" panose="02010600030101010101" pitchFamily="2" charset="-122"/>
              </a:rPr>
            </a:br>
            <a:endParaRPr lang="zh-CN" altLang="en-US">
              <a:solidFill>
                <a:schemeClr val="tx1">
                  <a:lumMod val="100000"/>
                </a:schemeClr>
              </a:solidFill>
              <a:effectLst/>
              <a:latin typeface="Arial" panose="020B0604020202020204" pitchFamily="34" charset="0"/>
              <a:ea typeface="等线" panose="02010600030101010101" pitchFamily="2" charset="-122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A5EE3266-B523-C165-43D6-9524D5ED6FA0}"/>
              </a:ext>
            </a:extLst>
          </p:cNvPr>
          <p:cNvSpPr txBox="1"/>
          <p:nvPr/>
        </p:nvSpPr>
        <p:spPr>
          <a:xfrm rot="10800000" flipV="1">
            <a:off x="603617" y="1349041"/>
            <a:ext cx="3505513" cy="383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</a:pPr>
            <a:r>
              <a:rPr lang="en-US" b="1" kern="100">
                <a:solidFill>
                  <a:schemeClr val="accent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Renewable energy sources </a:t>
            </a: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30C71BB6-E989-3E9B-FC68-D079D9580C8C}"/>
              </a:ext>
            </a:extLst>
          </p:cNvPr>
          <p:cNvSpPr txBox="1"/>
          <p:nvPr/>
        </p:nvSpPr>
        <p:spPr>
          <a:xfrm>
            <a:off x="637440" y="4115665"/>
            <a:ext cx="31670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kern="100">
                <a:solidFill>
                  <a:schemeClr val="accent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Critical minerals</a:t>
            </a:r>
            <a:r>
              <a:rPr lang="en-US" altLang="zh-CN" b="1">
                <a:solidFill>
                  <a:schemeClr val="accent1"/>
                </a:solidFill>
                <a:effectLst/>
                <a:latin typeface="Arial" panose="020B0604020202020204" pitchFamily="34" charset="0"/>
                <a:ea typeface="等线" panose="02010600030101010101" pitchFamily="2" charset="-122"/>
              </a:rPr>
              <a:t> </a:t>
            </a:r>
          </a:p>
        </p:txBody>
      </p:sp>
      <p:sp>
        <p:nvSpPr>
          <p:cNvPr id="2" name="文本框 21">
            <a:extLst>
              <a:ext uri="{FF2B5EF4-FFF2-40B4-BE49-F238E27FC236}">
                <a16:creationId xmlns:a16="http://schemas.microsoft.com/office/drawing/2014/main" id="{9C16F532-7BFF-1DA1-EA59-02B108E83962}"/>
              </a:ext>
            </a:extLst>
          </p:cNvPr>
          <p:cNvSpPr txBox="1"/>
          <p:nvPr/>
        </p:nvSpPr>
        <p:spPr>
          <a:xfrm>
            <a:off x="5768144" y="4457488"/>
            <a:ext cx="64238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AfCFTA digital protocols: PAPSS, ATEX, digital trade corridors</a:t>
            </a:r>
            <a:endParaRPr lang="en-US" sz="1600" b="1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文本框 21">
            <a:extLst>
              <a:ext uri="{FF2B5EF4-FFF2-40B4-BE49-F238E27FC236}">
                <a16:creationId xmlns:a16="http://schemas.microsoft.com/office/drawing/2014/main" id="{F37DF7BB-BEC3-00F7-E15A-970946C888DE}"/>
              </a:ext>
            </a:extLst>
          </p:cNvPr>
          <p:cNvSpPr txBox="1"/>
          <p:nvPr/>
        </p:nvSpPr>
        <p:spPr>
          <a:xfrm>
            <a:off x="5805013" y="2661660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</a:p>
        </p:txBody>
      </p:sp>
      <p:pic>
        <p:nvPicPr>
          <p:cNvPr id="9" name="Graphic 8" descr="Raw Materials outline">
            <a:extLst>
              <a:ext uri="{FF2B5EF4-FFF2-40B4-BE49-F238E27FC236}">
                <a16:creationId xmlns:a16="http://schemas.microsoft.com/office/drawing/2014/main" id="{C77B91BD-A5A7-917C-6686-E04852589D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14540" y="3969413"/>
            <a:ext cx="1036302" cy="687484"/>
          </a:xfrm>
          <a:prstGeom prst="rect">
            <a:avLst/>
          </a:prstGeom>
        </p:spPr>
      </p:pic>
      <p:pic>
        <p:nvPicPr>
          <p:cNvPr id="12" name="Graphic 11" descr="Fluorescent Light Bulb outline">
            <a:extLst>
              <a:ext uri="{FF2B5EF4-FFF2-40B4-BE49-F238E27FC236}">
                <a16:creationId xmlns:a16="http://schemas.microsoft.com/office/drawing/2014/main" id="{58BAB665-F7F8-A527-F42B-F3525F66BF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92174" y="1286112"/>
            <a:ext cx="915799" cy="603836"/>
          </a:xfrm>
          <a:prstGeom prst="rect">
            <a:avLst/>
          </a:prstGeom>
        </p:spPr>
      </p:pic>
      <p:pic>
        <p:nvPicPr>
          <p:cNvPr id="15" name="Graphic 14" descr="Children outline">
            <a:extLst>
              <a:ext uri="{FF2B5EF4-FFF2-40B4-BE49-F238E27FC236}">
                <a16:creationId xmlns:a16="http://schemas.microsoft.com/office/drawing/2014/main" id="{9237BDEF-68CD-A342-6095-D8DE411A6C5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846470" y="1084394"/>
            <a:ext cx="914400" cy="914400"/>
          </a:xfrm>
          <a:prstGeom prst="rect">
            <a:avLst/>
          </a:prstGeom>
        </p:spPr>
      </p:pic>
      <p:pic>
        <p:nvPicPr>
          <p:cNvPr id="21" name="Graphic 20" descr="Blockchain outline">
            <a:extLst>
              <a:ext uri="{FF2B5EF4-FFF2-40B4-BE49-F238E27FC236}">
                <a16:creationId xmlns:a16="http://schemas.microsoft.com/office/drawing/2014/main" id="{8D119599-2885-F0FF-FA4F-12FF5074058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452947" y="2600690"/>
            <a:ext cx="684803" cy="435993"/>
          </a:xfrm>
          <a:prstGeom prst="rect">
            <a:avLst/>
          </a:prstGeom>
        </p:spPr>
      </p:pic>
      <p:grpSp>
        <p:nvGrpSpPr>
          <p:cNvPr id="41" name="组合 13">
            <a:extLst>
              <a:ext uri="{FF2B5EF4-FFF2-40B4-BE49-F238E27FC236}">
                <a16:creationId xmlns:a16="http://schemas.microsoft.com/office/drawing/2014/main" id="{1F9DCD7B-5B6C-0175-49A3-736E556B4D7F}"/>
              </a:ext>
            </a:extLst>
          </p:cNvPr>
          <p:cNvGrpSpPr/>
          <p:nvPr/>
        </p:nvGrpSpPr>
        <p:grpSpPr>
          <a:xfrm>
            <a:off x="11203989" y="5710319"/>
            <a:ext cx="602657" cy="558755"/>
            <a:chOff x="53578" y="119062"/>
            <a:chExt cx="1797843" cy="1666875"/>
          </a:xfrm>
        </p:grpSpPr>
        <p:sp>
          <p:nvSpPr>
            <p:cNvPr id="42" name="任意多边形: 形状 9">
              <a:extLst>
                <a:ext uri="{FF2B5EF4-FFF2-40B4-BE49-F238E27FC236}">
                  <a16:creationId xmlns:a16="http://schemas.microsoft.com/office/drawing/2014/main" id="{BED618DB-2F96-0A11-9243-530B595C4C88}"/>
                </a:ext>
              </a:extLst>
            </p:cNvPr>
            <p:cNvSpPr/>
            <p:nvPr/>
          </p:nvSpPr>
          <p:spPr>
            <a:xfrm>
              <a:off x="53578" y="119062"/>
              <a:ext cx="1797843" cy="1666875"/>
            </a:xfrm>
            <a:custGeom>
              <a:avLst/>
              <a:gdLst>
                <a:gd name="csX0" fmla="*/ 1657350 w 1797843"/>
                <a:gd name="csY0" fmla="*/ 1190625 h 1666875"/>
                <a:gd name="csX1" fmla="*/ 490538 w 1797843"/>
                <a:gd name="csY1" fmla="*/ 1190625 h 1666875"/>
                <a:gd name="csX2" fmla="*/ 192881 w 1797843"/>
                <a:gd name="csY2" fmla="*/ 119063 h 1666875"/>
                <a:gd name="csX3" fmla="*/ 0 w 1797843"/>
                <a:gd name="csY3" fmla="*/ 119063 h 1666875"/>
                <a:gd name="csX4" fmla="*/ 0 w 1797843"/>
                <a:gd name="csY4" fmla="*/ 0 h 1666875"/>
                <a:gd name="csX5" fmla="*/ 283369 w 1797843"/>
                <a:gd name="csY5" fmla="*/ 0 h 1666875"/>
                <a:gd name="csX6" fmla="*/ 581025 w 1797843"/>
                <a:gd name="csY6" fmla="*/ 1071563 h 1666875"/>
                <a:gd name="csX7" fmla="*/ 1557933 w 1797843"/>
                <a:gd name="csY7" fmla="*/ 1071563 h 1666875"/>
                <a:gd name="csX8" fmla="*/ 1654969 w 1797843"/>
                <a:gd name="csY8" fmla="*/ 535781 h 1666875"/>
                <a:gd name="csX9" fmla="*/ 714375 w 1797843"/>
                <a:gd name="csY9" fmla="*/ 535781 h 1666875"/>
                <a:gd name="csX10" fmla="*/ 714375 w 1797843"/>
                <a:gd name="csY10" fmla="*/ 416719 h 1666875"/>
                <a:gd name="csX11" fmla="*/ 1797844 w 1797843"/>
                <a:gd name="csY11" fmla="*/ 416719 h 1666875"/>
                <a:gd name="csX12" fmla="*/ 1657350 w 1797843"/>
                <a:gd name="csY12" fmla="*/ 1190625 h 1666875"/>
                <a:gd name="csX13" fmla="*/ 654844 w 1797843"/>
                <a:gd name="csY13" fmla="*/ 1666875 h 1666875"/>
                <a:gd name="csX14" fmla="*/ 476250 w 1797843"/>
                <a:gd name="csY14" fmla="*/ 1488281 h 1666875"/>
                <a:gd name="csX15" fmla="*/ 654844 w 1797843"/>
                <a:gd name="csY15" fmla="*/ 1309688 h 1666875"/>
                <a:gd name="csX16" fmla="*/ 833438 w 1797843"/>
                <a:gd name="csY16" fmla="*/ 1488281 h 1666875"/>
                <a:gd name="csX17" fmla="*/ 654844 w 1797843"/>
                <a:gd name="csY17" fmla="*/ 1666875 h 1666875"/>
                <a:gd name="csX18" fmla="*/ 654844 w 1797843"/>
                <a:gd name="csY18" fmla="*/ 1428750 h 1666875"/>
                <a:gd name="csX19" fmla="*/ 595313 w 1797843"/>
                <a:gd name="csY19" fmla="*/ 1488281 h 1666875"/>
                <a:gd name="csX20" fmla="*/ 654844 w 1797843"/>
                <a:gd name="csY20" fmla="*/ 1547813 h 1666875"/>
                <a:gd name="csX21" fmla="*/ 714375 w 1797843"/>
                <a:gd name="csY21" fmla="*/ 1488281 h 1666875"/>
                <a:gd name="csX22" fmla="*/ 654844 w 1797843"/>
                <a:gd name="csY22" fmla="*/ 1428750 h 1666875"/>
                <a:gd name="csX23" fmla="*/ 1428750 w 1797843"/>
                <a:gd name="csY23" fmla="*/ 1666875 h 1666875"/>
                <a:gd name="csX24" fmla="*/ 1250156 w 1797843"/>
                <a:gd name="csY24" fmla="*/ 1488281 h 1666875"/>
                <a:gd name="csX25" fmla="*/ 1428750 w 1797843"/>
                <a:gd name="csY25" fmla="*/ 1309688 h 1666875"/>
                <a:gd name="csX26" fmla="*/ 1607344 w 1797843"/>
                <a:gd name="csY26" fmla="*/ 1488281 h 1666875"/>
                <a:gd name="csX27" fmla="*/ 1428750 w 1797843"/>
                <a:gd name="csY27" fmla="*/ 1666875 h 1666875"/>
                <a:gd name="csX28" fmla="*/ 1428750 w 1797843"/>
                <a:gd name="csY28" fmla="*/ 1428750 h 1666875"/>
                <a:gd name="csX29" fmla="*/ 1369219 w 1797843"/>
                <a:gd name="csY29" fmla="*/ 1488281 h 1666875"/>
                <a:gd name="csX30" fmla="*/ 1428750 w 1797843"/>
                <a:gd name="csY30" fmla="*/ 1547813 h 1666875"/>
                <a:gd name="csX31" fmla="*/ 1488281 w 1797843"/>
                <a:gd name="csY31" fmla="*/ 1488281 h 1666875"/>
                <a:gd name="csX32" fmla="*/ 1428750 w 1797843"/>
                <a:gd name="csY32" fmla="*/ 1428750 h 166687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</a:cxnLst>
              <a:rect l="l" t="t" r="r" b="b"/>
              <a:pathLst>
                <a:path w="1797843" h="1666875">
                  <a:moveTo>
                    <a:pt x="1657350" y="1190625"/>
                  </a:moveTo>
                  <a:lnTo>
                    <a:pt x="490538" y="1190625"/>
                  </a:lnTo>
                  <a:lnTo>
                    <a:pt x="192881" y="119063"/>
                  </a:lnTo>
                  <a:lnTo>
                    <a:pt x="0" y="119063"/>
                  </a:lnTo>
                  <a:lnTo>
                    <a:pt x="0" y="0"/>
                  </a:lnTo>
                  <a:lnTo>
                    <a:pt x="283369" y="0"/>
                  </a:lnTo>
                  <a:lnTo>
                    <a:pt x="581025" y="1071563"/>
                  </a:lnTo>
                  <a:lnTo>
                    <a:pt x="1557933" y="1071563"/>
                  </a:lnTo>
                  <a:lnTo>
                    <a:pt x="1654969" y="535781"/>
                  </a:lnTo>
                  <a:lnTo>
                    <a:pt x="714375" y="535781"/>
                  </a:lnTo>
                  <a:lnTo>
                    <a:pt x="714375" y="416719"/>
                  </a:lnTo>
                  <a:lnTo>
                    <a:pt x="1797844" y="416719"/>
                  </a:lnTo>
                  <a:lnTo>
                    <a:pt x="1657350" y="1190625"/>
                  </a:lnTo>
                  <a:close/>
                  <a:moveTo>
                    <a:pt x="654844" y="1666875"/>
                  </a:moveTo>
                  <a:cubicBezTo>
                    <a:pt x="556209" y="1666875"/>
                    <a:pt x="476250" y="1586916"/>
                    <a:pt x="476250" y="1488281"/>
                  </a:cubicBezTo>
                  <a:cubicBezTo>
                    <a:pt x="476250" y="1389647"/>
                    <a:pt x="556209" y="1309688"/>
                    <a:pt x="654844" y="1309688"/>
                  </a:cubicBezTo>
                  <a:cubicBezTo>
                    <a:pt x="753478" y="1309688"/>
                    <a:pt x="833438" y="1389647"/>
                    <a:pt x="833438" y="1488281"/>
                  </a:cubicBezTo>
                  <a:cubicBezTo>
                    <a:pt x="833438" y="1586916"/>
                    <a:pt x="753478" y="1666875"/>
                    <a:pt x="654844" y="1666875"/>
                  </a:cubicBezTo>
                  <a:close/>
                  <a:moveTo>
                    <a:pt x="654844" y="1428750"/>
                  </a:moveTo>
                  <a:cubicBezTo>
                    <a:pt x="621966" y="1428750"/>
                    <a:pt x="595313" y="1455403"/>
                    <a:pt x="595313" y="1488281"/>
                  </a:cubicBezTo>
                  <a:cubicBezTo>
                    <a:pt x="595313" y="1521159"/>
                    <a:pt x="621966" y="1547813"/>
                    <a:pt x="654844" y="1547813"/>
                  </a:cubicBezTo>
                  <a:cubicBezTo>
                    <a:pt x="687722" y="1547813"/>
                    <a:pt x="714375" y="1521159"/>
                    <a:pt x="714375" y="1488281"/>
                  </a:cubicBezTo>
                  <a:cubicBezTo>
                    <a:pt x="714375" y="1455403"/>
                    <a:pt x="687722" y="1428750"/>
                    <a:pt x="654844" y="1428750"/>
                  </a:cubicBezTo>
                  <a:close/>
                  <a:moveTo>
                    <a:pt x="1428750" y="1666875"/>
                  </a:moveTo>
                  <a:cubicBezTo>
                    <a:pt x="1330115" y="1666875"/>
                    <a:pt x="1250156" y="1586916"/>
                    <a:pt x="1250156" y="1488281"/>
                  </a:cubicBezTo>
                  <a:cubicBezTo>
                    <a:pt x="1250156" y="1389647"/>
                    <a:pt x="1330115" y="1309688"/>
                    <a:pt x="1428750" y="1309688"/>
                  </a:cubicBezTo>
                  <a:cubicBezTo>
                    <a:pt x="1527385" y="1309688"/>
                    <a:pt x="1607344" y="1389647"/>
                    <a:pt x="1607344" y="1488281"/>
                  </a:cubicBezTo>
                  <a:cubicBezTo>
                    <a:pt x="1607344" y="1586916"/>
                    <a:pt x="1527385" y="1666875"/>
                    <a:pt x="1428750" y="1666875"/>
                  </a:cubicBezTo>
                  <a:close/>
                  <a:moveTo>
                    <a:pt x="1428750" y="1428750"/>
                  </a:moveTo>
                  <a:cubicBezTo>
                    <a:pt x="1395872" y="1428750"/>
                    <a:pt x="1369219" y="1455403"/>
                    <a:pt x="1369219" y="1488281"/>
                  </a:cubicBezTo>
                  <a:cubicBezTo>
                    <a:pt x="1369219" y="1521159"/>
                    <a:pt x="1395872" y="1547813"/>
                    <a:pt x="1428750" y="1547813"/>
                  </a:cubicBezTo>
                  <a:cubicBezTo>
                    <a:pt x="1461628" y="1547813"/>
                    <a:pt x="1488281" y="1521159"/>
                    <a:pt x="1488281" y="1488281"/>
                  </a:cubicBezTo>
                  <a:cubicBezTo>
                    <a:pt x="1488281" y="1455403"/>
                    <a:pt x="1461628" y="1428750"/>
                    <a:pt x="1428750" y="1428750"/>
                  </a:cubicBezTo>
                  <a:close/>
                </a:path>
              </a:pathLst>
            </a:custGeom>
            <a:solidFill>
              <a:srgbClr val="FFFFFF"/>
            </a:solidFill>
            <a:ln w="1860" cap="flat">
              <a:solidFill>
                <a:schemeClr val="accent1"/>
              </a:solidFill>
              <a:prstDash val="solid"/>
              <a:miter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" name="任意多边形: 形状 11">
              <a:extLst>
                <a:ext uri="{FF2B5EF4-FFF2-40B4-BE49-F238E27FC236}">
                  <a16:creationId xmlns:a16="http://schemas.microsoft.com/office/drawing/2014/main" id="{ADF07535-1200-8C40-7C22-02274F785313}"/>
                </a:ext>
              </a:extLst>
            </p:cNvPr>
            <p:cNvSpPr/>
            <p:nvPr/>
          </p:nvSpPr>
          <p:spPr>
            <a:xfrm>
              <a:off x="887015" y="773906"/>
              <a:ext cx="476250" cy="297656"/>
            </a:xfrm>
            <a:custGeom>
              <a:avLst/>
              <a:gdLst>
                <a:gd name="csX0" fmla="*/ 0 w 476250"/>
                <a:gd name="csY0" fmla="*/ 0 h 297656"/>
                <a:gd name="csX1" fmla="*/ 119063 w 476250"/>
                <a:gd name="csY1" fmla="*/ 0 h 297656"/>
                <a:gd name="csX2" fmla="*/ 119063 w 476250"/>
                <a:gd name="csY2" fmla="*/ 297656 h 297656"/>
                <a:gd name="csX3" fmla="*/ 0 w 476250"/>
                <a:gd name="csY3" fmla="*/ 297656 h 297656"/>
                <a:gd name="csX4" fmla="*/ 357188 w 476250"/>
                <a:gd name="csY4" fmla="*/ 0 h 297656"/>
                <a:gd name="csX5" fmla="*/ 476250 w 476250"/>
                <a:gd name="csY5" fmla="*/ 0 h 297656"/>
                <a:gd name="csX6" fmla="*/ 476250 w 476250"/>
                <a:gd name="csY6" fmla="*/ 297656 h 297656"/>
                <a:gd name="csX7" fmla="*/ 357188 w 476250"/>
                <a:gd name="csY7" fmla="*/ 297656 h 29765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476250" h="297656">
                  <a:moveTo>
                    <a:pt x="0" y="0"/>
                  </a:moveTo>
                  <a:lnTo>
                    <a:pt x="119063" y="0"/>
                  </a:lnTo>
                  <a:lnTo>
                    <a:pt x="119063" y="297656"/>
                  </a:lnTo>
                  <a:lnTo>
                    <a:pt x="0" y="297656"/>
                  </a:lnTo>
                  <a:close/>
                  <a:moveTo>
                    <a:pt x="357188" y="0"/>
                  </a:moveTo>
                  <a:lnTo>
                    <a:pt x="476250" y="0"/>
                  </a:lnTo>
                  <a:lnTo>
                    <a:pt x="476250" y="297656"/>
                  </a:lnTo>
                  <a:lnTo>
                    <a:pt x="357188" y="297656"/>
                  </a:lnTo>
                  <a:close/>
                </a:path>
              </a:pathLst>
            </a:custGeom>
            <a:solidFill>
              <a:srgbClr val="FFFFFF"/>
            </a:solidFill>
            <a:ln w="1860" cap="flat">
              <a:solidFill>
                <a:schemeClr val="accent1"/>
              </a:solidFill>
              <a:prstDash val="solid"/>
              <a:miter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E06B832-17BC-004A-0560-61F38C18DE41}"/>
              </a:ext>
            </a:extLst>
          </p:cNvPr>
          <p:cNvSpPr txBox="1"/>
          <p:nvPr/>
        </p:nvSpPr>
        <p:spPr>
          <a:xfrm>
            <a:off x="5768144" y="3125973"/>
            <a:ext cx="61671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>
                <a:latin typeface="Arial" panose="020B0604020202020204" pitchFamily="34" charset="0"/>
                <a:cs typeface="Arial" panose="020B0604020202020204" pitchFamily="34" charset="0"/>
              </a:rPr>
              <a:t>A critical economic asset &amp;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the new oil fueling frontier technologies </a:t>
            </a: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hold immense potential to accelerate Africa’s growth, innovation &amp; social development by enabling more efficient decision-making, fostering entrepreneurship, economic inclusion, and sustainability, and improving governance and service delivery</a:t>
            </a:r>
            <a:endParaRPr lang="zh-CN" altLang="en-US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B366BF-0C6D-D8A1-6712-3068EA0E24B7}"/>
              </a:ext>
            </a:extLst>
          </p:cNvPr>
          <p:cNvSpPr txBox="1"/>
          <p:nvPr/>
        </p:nvSpPr>
        <p:spPr>
          <a:xfrm>
            <a:off x="571718" y="1934996"/>
            <a:ext cx="4824612" cy="2320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600" kern="10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Africa has </a:t>
            </a:r>
            <a:r>
              <a:rPr lang="en-US" sz="1600" b="1" kern="10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12% of global feasible hydropower potential</a:t>
            </a:r>
            <a:r>
              <a:rPr lang="en-US" sz="1600" kern="10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with the capacity to add up to 350 GW of electricity from this source. </a:t>
            </a:r>
          </a:p>
          <a:p>
            <a:pPr marL="285750" marR="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600" kern="10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It also has abundant potential for other energy sources: </a:t>
            </a:r>
            <a:r>
              <a:rPr lang="en-US" sz="1600" b="1" kern="10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110 GW for wind energy, 15 GW for geothermal energy and 10,000 GW for solar energy</a:t>
            </a:r>
            <a:r>
              <a:rPr lang="en-US" sz="1600" kern="10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1600"/>
          </a:p>
        </p:txBody>
      </p:sp>
      <p:grpSp>
        <p:nvGrpSpPr>
          <p:cNvPr id="10" name="组合 44">
            <a:extLst>
              <a:ext uri="{FF2B5EF4-FFF2-40B4-BE49-F238E27FC236}">
                <a16:creationId xmlns:a16="http://schemas.microsoft.com/office/drawing/2014/main" id="{27FFBE87-9568-6453-CF5D-6E50A3552927}"/>
              </a:ext>
            </a:extLst>
          </p:cNvPr>
          <p:cNvGrpSpPr/>
          <p:nvPr/>
        </p:nvGrpSpPr>
        <p:grpSpPr>
          <a:xfrm>
            <a:off x="680291" y="1743343"/>
            <a:ext cx="3144300" cy="0"/>
            <a:chOff x="2602807" y="3802094"/>
            <a:chExt cx="3144300" cy="0"/>
          </a:xfrm>
        </p:grpSpPr>
        <p:cxnSp>
          <p:nvCxnSpPr>
            <p:cNvPr id="14" name="直接连接符 45">
              <a:extLst>
                <a:ext uri="{FF2B5EF4-FFF2-40B4-BE49-F238E27FC236}">
                  <a16:creationId xmlns:a16="http://schemas.microsoft.com/office/drawing/2014/main" id="{84521FFF-9EA4-77DB-E683-2B2DD2CDBDAE}"/>
                </a:ext>
              </a:extLst>
            </p:cNvPr>
            <p:cNvCxnSpPr>
              <a:cxnSpLocks/>
            </p:cNvCxnSpPr>
            <p:nvPr/>
          </p:nvCxnSpPr>
          <p:spPr>
            <a:xfrm>
              <a:off x="2602807" y="3802094"/>
              <a:ext cx="3144300" cy="0"/>
            </a:xfrm>
            <a:prstGeom prst="line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46">
              <a:extLst>
                <a:ext uri="{FF2B5EF4-FFF2-40B4-BE49-F238E27FC236}">
                  <a16:creationId xmlns:a16="http://schemas.microsoft.com/office/drawing/2014/main" id="{F8654937-5C4B-AF5A-577F-79ABD9073DA8}"/>
                </a:ext>
              </a:extLst>
            </p:cNvPr>
            <p:cNvCxnSpPr>
              <a:cxnSpLocks/>
            </p:cNvCxnSpPr>
            <p:nvPr/>
          </p:nvCxnSpPr>
          <p:spPr>
            <a:xfrm>
              <a:off x="2602807" y="3802094"/>
              <a:ext cx="749938" cy="0"/>
            </a:xfrm>
            <a:prstGeom prst="line">
              <a:avLst/>
            </a:prstGeom>
            <a:ln w="317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组合 44">
            <a:extLst>
              <a:ext uri="{FF2B5EF4-FFF2-40B4-BE49-F238E27FC236}">
                <a16:creationId xmlns:a16="http://schemas.microsoft.com/office/drawing/2014/main" id="{6EB8B54C-F9B9-7EF1-E8F1-D742992C19C7}"/>
              </a:ext>
            </a:extLst>
          </p:cNvPr>
          <p:cNvGrpSpPr/>
          <p:nvPr/>
        </p:nvGrpSpPr>
        <p:grpSpPr>
          <a:xfrm>
            <a:off x="712190" y="4454653"/>
            <a:ext cx="3144300" cy="0"/>
            <a:chOff x="2602807" y="3802094"/>
            <a:chExt cx="3144300" cy="0"/>
          </a:xfrm>
        </p:grpSpPr>
        <p:cxnSp>
          <p:nvCxnSpPr>
            <p:cNvPr id="18" name="直接连接符 45">
              <a:extLst>
                <a:ext uri="{FF2B5EF4-FFF2-40B4-BE49-F238E27FC236}">
                  <a16:creationId xmlns:a16="http://schemas.microsoft.com/office/drawing/2014/main" id="{06C1079B-656A-8D90-192C-A2D346966DA7}"/>
                </a:ext>
              </a:extLst>
            </p:cNvPr>
            <p:cNvCxnSpPr>
              <a:cxnSpLocks/>
            </p:cNvCxnSpPr>
            <p:nvPr/>
          </p:nvCxnSpPr>
          <p:spPr>
            <a:xfrm>
              <a:off x="2602807" y="3802094"/>
              <a:ext cx="3144300" cy="0"/>
            </a:xfrm>
            <a:prstGeom prst="line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46">
              <a:extLst>
                <a:ext uri="{FF2B5EF4-FFF2-40B4-BE49-F238E27FC236}">
                  <a16:creationId xmlns:a16="http://schemas.microsoft.com/office/drawing/2014/main" id="{F685C407-F173-AF97-047A-6E3625F910F2}"/>
                </a:ext>
              </a:extLst>
            </p:cNvPr>
            <p:cNvCxnSpPr>
              <a:cxnSpLocks/>
            </p:cNvCxnSpPr>
            <p:nvPr/>
          </p:nvCxnSpPr>
          <p:spPr>
            <a:xfrm>
              <a:off x="2602807" y="3802094"/>
              <a:ext cx="749938" cy="0"/>
            </a:xfrm>
            <a:prstGeom prst="line">
              <a:avLst/>
            </a:prstGeom>
            <a:ln w="317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组合 44">
            <a:extLst>
              <a:ext uri="{FF2B5EF4-FFF2-40B4-BE49-F238E27FC236}">
                <a16:creationId xmlns:a16="http://schemas.microsoft.com/office/drawing/2014/main" id="{A615BE81-CFCE-22A1-4A31-9C2BB051D70C}"/>
              </a:ext>
            </a:extLst>
          </p:cNvPr>
          <p:cNvGrpSpPr/>
          <p:nvPr/>
        </p:nvGrpSpPr>
        <p:grpSpPr>
          <a:xfrm>
            <a:off x="5794569" y="1711445"/>
            <a:ext cx="3144300" cy="0"/>
            <a:chOff x="2602807" y="3802094"/>
            <a:chExt cx="3144300" cy="0"/>
          </a:xfrm>
        </p:grpSpPr>
        <p:cxnSp>
          <p:nvCxnSpPr>
            <p:cNvPr id="24" name="直接连接符 45">
              <a:extLst>
                <a:ext uri="{FF2B5EF4-FFF2-40B4-BE49-F238E27FC236}">
                  <a16:creationId xmlns:a16="http://schemas.microsoft.com/office/drawing/2014/main" id="{57FFA469-88D7-92BE-DF51-5538BB3D5250}"/>
                </a:ext>
              </a:extLst>
            </p:cNvPr>
            <p:cNvCxnSpPr>
              <a:cxnSpLocks/>
            </p:cNvCxnSpPr>
            <p:nvPr/>
          </p:nvCxnSpPr>
          <p:spPr>
            <a:xfrm>
              <a:off x="2602807" y="3802094"/>
              <a:ext cx="3144300" cy="0"/>
            </a:xfrm>
            <a:prstGeom prst="line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46">
              <a:extLst>
                <a:ext uri="{FF2B5EF4-FFF2-40B4-BE49-F238E27FC236}">
                  <a16:creationId xmlns:a16="http://schemas.microsoft.com/office/drawing/2014/main" id="{F4423EC8-65FD-5196-ACD6-B1F6B731C650}"/>
                </a:ext>
              </a:extLst>
            </p:cNvPr>
            <p:cNvCxnSpPr>
              <a:cxnSpLocks/>
            </p:cNvCxnSpPr>
            <p:nvPr/>
          </p:nvCxnSpPr>
          <p:spPr>
            <a:xfrm>
              <a:off x="2602807" y="3802094"/>
              <a:ext cx="749938" cy="0"/>
            </a:xfrm>
            <a:prstGeom prst="line">
              <a:avLst/>
            </a:prstGeom>
            <a:ln w="317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组合 44">
            <a:extLst>
              <a:ext uri="{FF2B5EF4-FFF2-40B4-BE49-F238E27FC236}">
                <a16:creationId xmlns:a16="http://schemas.microsoft.com/office/drawing/2014/main" id="{CDEE14EE-3CE8-25CD-6629-F8FD043EDD51}"/>
              </a:ext>
            </a:extLst>
          </p:cNvPr>
          <p:cNvGrpSpPr/>
          <p:nvPr/>
        </p:nvGrpSpPr>
        <p:grpSpPr>
          <a:xfrm>
            <a:off x="5847727" y="3019248"/>
            <a:ext cx="3144300" cy="0"/>
            <a:chOff x="2602807" y="3802094"/>
            <a:chExt cx="3144300" cy="0"/>
          </a:xfrm>
        </p:grpSpPr>
        <p:cxnSp>
          <p:nvCxnSpPr>
            <p:cNvPr id="31" name="直接连接符 45">
              <a:extLst>
                <a:ext uri="{FF2B5EF4-FFF2-40B4-BE49-F238E27FC236}">
                  <a16:creationId xmlns:a16="http://schemas.microsoft.com/office/drawing/2014/main" id="{F981D327-0D2B-EB1C-1E2F-CFA7BA7E15D6}"/>
                </a:ext>
              </a:extLst>
            </p:cNvPr>
            <p:cNvCxnSpPr>
              <a:cxnSpLocks/>
            </p:cNvCxnSpPr>
            <p:nvPr/>
          </p:nvCxnSpPr>
          <p:spPr>
            <a:xfrm>
              <a:off x="2602807" y="3802094"/>
              <a:ext cx="3144300" cy="0"/>
            </a:xfrm>
            <a:prstGeom prst="line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46">
              <a:extLst>
                <a:ext uri="{FF2B5EF4-FFF2-40B4-BE49-F238E27FC236}">
                  <a16:creationId xmlns:a16="http://schemas.microsoft.com/office/drawing/2014/main" id="{89A2766C-09D0-EBF2-1B5C-DD4719A4E407}"/>
                </a:ext>
              </a:extLst>
            </p:cNvPr>
            <p:cNvCxnSpPr>
              <a:cxnSpLocks/>
            </p:cNvCxnSpPr>
            <p:nvPr/>
          </p:nvCxnSpPr>
          <p:spPr>
            <a:xfrm>
              <a:off x="2602807" y="3802094"/>
              <a:ext cx="749938" cy="0"/>
            </a:xfrm>
            <a:prstGeom prst="line">
              <a:avLst/>
            </a:prstGeom>
            <a:ln w="317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组合 44">
            <a:extLst>
              <a:ext uri="{FF2B5EF4-FFF2-40B4-BE49-F238E27FC236}">
                <a16:creationId xmlns:a16="http://schemas.microsoft.com/office/drawing/2014/main" id="{FAC816D5-AD8C-BDC0-4E9B-9A47109D1C6C}"/>
              </a:ext>
            </a:extLst>
          </p:cNvPr>
          <p:cNvGrpSpPr/>
          <p:nvPr/>
        </p:nvGrpSpPr>
        <p:grpSpPr>
          <a:xfrm>
            <a:off x="5861901" y="4840959"/>
            <a:ext cx="3144300" cy="0"/>
            <a:chOff x="2602807" y="3802094"/>
            <a:chExt cx="3144300" cy="0"/>
          </a:xfrm>
        </p:grpSpPr>
        <p:cxnSp>
          <p:nvCxnSpPr>
            <p:cNvPr id="34" name="直接连接符 45">
              <a:extLst>
                <a:ext uri="{FF2B5EF4-FFF2-40B4-BE49-F238E27FC236}">
                  <a16:creationId xmlns:a16="http://schemas.microsoft.com/office/drawing/2014/main" id="{5EDFB324-FA77-E413-9C11-5DEEE56F24CB}"/>
                </a:ext>
              </a:extLst>
            </p:cNvPr>
            <p:cNvCxnSpPr>
              <a:cxnSpLocks/>
            </p:cNvCxnSpPr>
            <p:nvPr/>
          </p:nvCxnSpPr>
          <p:spPr>
            <a:xfrm>
              <a:off x="2602807" y="3802094"/>
              <a:ext cx="3144300" cy="0"/>
            </a:xfrm>
            <a:prstGeom prst="line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46">
              <a:extLst>
                <a:ext uri="{FF2B5EF4-FFF2-40B4-BE49-F238E27FC236}">
                  <a16:creationId xmlns:a16="http://schemas.microsoft.com/office/drawing/2014/main" id="{DDF32739-29AA-D704-2B50-00079C5854C2}"/>
                </a:ext>
              </a:extLst>
            </p:cNvPr>
            <p:cNvCxnSpPr>
              <a:cxnSpLocks/>
            </p:cNvCxnSpPr>
            <p:nvPr/>
          </p:nvCxnSpPr>
          <p:spPr>
            <a:xfrm>
              <a:off x="2602807" y="3802094"/>
              <a:ext cx="749938" cy="0"/>
            </a:xfrm>
            <a:prstGeom prst="line">
              <a:avLst/>
            </a:prstGeom>
            <a:ln w="317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39077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E7240F-B42E-CC4A-315B-5D5FBA30C8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584D5BC7-E2AE-0FC1-BAA8-A3B3B26C3B6E}"/>
              </a:ext>
            </a:extLst>
          </p:cNvPr>
          <p:cNvSpPr/>
          <p:nvPr/>
        </p:nvSpPr>
        <p:spPr>
          <a:xfrm>
            <a:off x="8878" y="314426"/>
            <a:ext cx="12192000" cy="839037"/>
          </a:xfrm>
          <a:prstGeom prst="rect">
            <a:avLst/>
          </a:pr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/>
              </a:solidFill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4B0BF125-3D13-BDCD-5816-7E7BEC8435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893" y="536069"/>
            <a:ext cx="808732" cy="510778"/>
          </a:xfrm>
          <a:prstGeom prst="rect">
            <a:avLst/>
          </a:prstGeom>
        </p:spPr>
      </p:pic>
      <p:sp>
        <p:nvSpPr>
          <p:cNvPr id="13" name="Rounded Rectangle 1">
            <a:extLst>
              <a:ext uri="{FF2B5EF4-FFF2-40B4-BE49-F238E27FC236}">
                <a16:creationId xmlns:a16="http://schemas.microsoft.com/office/drawing/2014/main" id="{FBDCFA00-DF4E-F532-46C5-5B3F9088FE6A}"/>
              </a:ext>
            </a:extLst>
          </p:cNvPr>
          <p:cNvSpPr/>
          <p:nvPr/>
        </p:nvSpPr>
        <p:spPr>
          <a:xfrm>
            <a:off x="353090" y="460821"/>
            <a:ext cx="9880718" cy="57888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Success stories of frontier technology adoption in Africa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7E239C87-C58B-0B6D-4D9A-C21709B05BDC}"/>
              </a:ext>
            </a:extLst>
          </p:cNvPr>
          <p:cNvSpPr txBox="1"/>
          <p:nvPr/>
        </p:nvSpPr>
        <p:spPr>
          <a:xfrm>
            <a:off x="1604801" y="10151887"/>
            <a:ext cx="11050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 altLang="zh-CN" b="1">
                <a:solidFill>
                  <a:schemeClr val="tx1">
                    <a:lumMod val="100000"/>
                  </a:schemeClr>
                </a:solidFill>
                <a:effectLst/>
                <a:latin typeface="Arial" panose="020B0604020202020204" pitchFamily="34" charset="0"/>
                <a:ea typeface="等线" panose="02010600030101010101" pitchFamily="2" charset="-122"/>
              </a:rPr>
            </a:br>
            <a:endParaRPr lang="zh-CN" altLang="en-US">
              <a:solidFill>
                <a:schemeClr val="tx1">
                  <a:lumMod val="100000"/>
                </a:schemeClr>
              </a:solidFill>
              <a:effectLst/>
              <a:latin typeface="Arial" panose="020B0604020202020204" pitchFamily="34" charset="0"/>
              <a:ea typeface="等线" panose="02010600030101010101" pitchFamily="2" charset="-122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C7CCE1A-DFAE-4208-7E28-1E1B5A7404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6413834"/>
              </p:ext>
            </p:extLst>
          </p:nvPr>
        </p:nvGraphicFramePr>
        <p:xfrm>
          <a:off x="601941" y="1375106"/>
          <a:ext cx="10906989" cy="4980488"/>
        </p:xfrm>
        <a:graphic>
          <a:graphicData uri="http://schemas.openxmlformats.org/drawingml/2006/table">
            <a:tbl>
              <a:tblPr>
                <a:tableStyleId>{0660B408-B3CF-4A94-85FC-2B1E0A45F4A2}</a:tableStyleId>
              </a:tblPr>
              <a:tblGrid>
                <a:gridCol w="1567100">
                  <a:extLst>
                    <a:ext uri="{9D8B030D-6E8A-4147-A177-3AD203B41FA5}">
                      <a16:colId xmlns:a16="http://schemas.microsoft.com/office/drawing/2014/main" val="212363337"/>
                    </a:ext>
                  </a:extLst>
                </a:gridCol>
                <a:gridCol w="3922895">
                  <a:extLst>
                    <a:ext uri="{9D8B030D-6E8A-4147-A177-3AD203B41FA5}">
                      <a16:colId xmlns:a16="http://schemas.microsoft.com/office/drawing/2014/main" val="951210196"/>
                    </a:ext>
                  </a:extLst>
                </a:gridCol>
                <a:gridCol w="2708497">
                  <a:extLst>
                    <a:ext uri="{9D8B030D-6E8A-4147-A177-3AD203B41FA5}">
                      <a16:colId xmlns:a16="http://schemas.microsoft.com/office/drawing/2014/main" val="1641807815"/>
                    </a:ext>
                  </a:extLst>
                </a:gridCol>
                <a:gridCol w="2708497">
                  <a:extLst>
                    <a:ext uri="{9D8B030D-6E8A-4147-A177-3AD203B41FA5}">
                      <a16:colId xmlns:a16="http://schemas.microsoft.com/office/drawing/2014/main" val="2993615168"/>
                    </a:ext>
                  </a:extLst>
                </a:gridCol>
              </a:tblGrid>
              <a:tr h="464327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Country</a:t>
                      </a:r>
                      <a:endParaRPr lang="en-US" sz="1800" b="1" i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680" marR="83680" marT="41840" marB="4184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Technology</a:t>
                      </a:r>
                      <a:endParaRPr lang="en-US" sz="1800" b="1" i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680" marR="83680" marT="41840" marB="4184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Specific Example</a:t>
                      </a:r>
                      <a:endParaRPr lang="en-US" sz="1800" b="1" i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680" marR="83680" marT="41840" marB="4184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Key Specificities</a:t>
                      </a:r>
                      <a:endParaRPr lang="en-US" sz="1800" b="1" i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680" marR="83680" marT="41840" marB="4184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108401"/>
                  </a:ext>
                </a:extLst>
              </a:tr>
              <a:tr h="930945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Morocco </a:t>
                      </a:r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680" marR="83680" marT="41840" marB="4184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Renewable energy</a:t>
                      </a:r>
                    </a:p>
                  </a:txBody>
                  <a:tcPr marL="83680" marR="83680" marT="41840" marB="4184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Green ammonia, synthetic fuels, solar/wind integration</a:t>
                      </a:r>
                    </a:p>
                  </a:txBody>
                  <a:tcPr marL="83680" marR="83680" marT="41840" marB="4184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55% FDI surge, industrial green transition</a:t>
                      </a:r>
                    </a:p>
                  </a:txBody>
                  <a:tcPr marL="83680" marR="83680" marT="41840" marB="4184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21273389"/>
                  </a:ext>
                </a:extLst>
              </a:tr>
              <a:tr h="783311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South Africa </a:t>
                      </a:r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680" marR="83680" marT="41840" marB="4184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Industry 4.0 manufacturing</a:t>
                      </a:r>
                    </a:p>
                  </a:txBody>
                  <a:tcPr marL="83680" marR="83680" marT="41840" marB="4184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BMW digitalized plant</a:t>
                      </a:r>
                    </a:p>
                  </a:txBody>
                  <a:tcPr marL="83680" marR="83680" marT="41840" marB="4184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Automation, robotics, global competitiveness</a:t>
                      </a:r>
                    </a:p>
                  </a:txBody>
                  <a:tcPr marL="83680" marR="83680" marT="41840" marB="4184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57298029"/>
                  </a:ext>
                </a:extLst>
              </a:tr>
              <a:tr h="940015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Zanzibar  </a:t>
                      </a:r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680" marR="83680" marT="41840" marB="4184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Digital public health</a:t>
                      </a:r>
                    </a:p>
                  </a:txBody>
                  <a:tcPr marL="83680" marR="83680" marT="41840" marB="4184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Digital Health ID System</a:t>
                      </a:r>
                    </a:p>
                  </a:txBody>
                  <a:tcPr marL="83680" marR="83680" marT="41840" marB="4184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Inclusion, efficiency, real‑time health data</a:t>
                      </a:r>
                    </a:p>
                  </a:txBody>
                  <a:tcPr marL="83680" marR="83680" marT="41840" marB="4184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51549975"/>
                  </a:ext>
                </a:extLst>
              </a:tr>
              <a:tr h="930945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Togo</a:t>
                      </a:r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680" marR="83680" marT="41840" marB="4184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E‑land governance</a:t>
                      </a:r>
                    </a:p>
                  </a:txBody>
                  <a:tcPr marL="83680" marR="83680" marT="41840" marB="4184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Digital Land Information System</a:t>
                      </a:r>
                    </a:p>
                  </a:txBody>
                  <a:tcPr marL="83680" marR="83680" marT="41840" marB="4184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Secure titles, reduced fraud, higher rural investment          </a:t>
                      </a:r>
                    </a:p>
                  </a:txBody>
                  <a:tcPr marL="83680" marR="83680" marT="41840" marB="4184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6166118"/>
                  </a:ext>
                </a:extLst>
              </a:tr>
              <a:tr h="930945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Egypt   </a:t>
                      </a:r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680" marR="83680" marT="41840" marB="4184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Digital tax administration</a:t>
                      </a:r>
                    </a:p>
                  </a:txBody>
                  <a:tcPr marL="83680" marR="83680" marT="41840" marB="4184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E‑tax / e‑invoicing system</a:t>
                      </a:r>
                    </a:p>
                  </a:txBody>
                  <a:tcPr marL="83680" marR="83680" marT="41840" marB="4184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Higher compliance, transparency, state capacity</a:t>
                      </a:r>
                    </a:p>
                  </a:txBody>
                  <a:tcPr marL="83680" marR="83680" marT="41840" marB="4184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85383031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9ECB03DB-91F7-BC8A-7432-9436379CFB3C}"/>
              </a:ext>
            </a:extLst>
          </p:cNvPr>
          <p:cNvSpPr txBox="1"/>
          <p:nvPr/>
        </p:nvSpPr>
        <p:spPr>
          <a:xfrm>
            <a:off x="5296943" y="2018523"/>
            <a:ext cx="548640" cy="548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000"/>
            </a:pPr>
            <a:r>
              <a:t>⚡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898E1E-321F-FB86-11FE-591E015AAD96}"/>
              </a:ext>
            </a:extLst>
          </p:cNvPr>
          <p:cNvSpPr txBox="1"/>
          <p:nvPr/>
        </p:nvSpPr>
        <p:spPr>
          <a:xfrm flipH="1">
            <a:off x="5317618" y="2881743"/>
            <a:ext cx="594090" cy="548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000"/>
            </a:pPr>
            <a:r>
              <a:t>🏭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BC33710-4075-2F44-0BE7-89386CB3B5A9}"/>
              </a:ext>
            </a:extLst>
          </p:cNvPr>
          <p:cNvSpPr txBox="1"/>
          <p:nvPr/>
        </p:nvSpPr>
        <p:spPr>
          <a:xfrm>
            <a:off x="5274897" y="5554616"/>
            <a:ext cx="613215" cy="548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000"/>
            </a:pPr>
            <a:r>
              <a:t>💳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ED60E82-E796-442A-7F10-A90A88B2A8F1}"/>
              </a:ext>
            </a:extLst>
          </p:cNvPr>
          <p:cNvSpPr txBox="1"/>
          <p:nvPr/>
        </p:nvSpPr>
        <p:spPr>
          <a:xfrm>
            <a:off x="5271656" y="4732485"/>
            <a:ext cx="54864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000"/>
            </a:pPr>
            <a:r>
              <a:t>🩺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BA046DE-DA2F-5822-E0B2-CDDD36B04D28}"/>
              </a:ext>
            </a:extLst>
          </p:cNvPr>
          <p:cNvSpPr txBox="1"/>
          <p:nvPr/>
        </p:nvSpPr>
        <p:spPr>
          <a:xfrm>
            <a:off x="5290881" y="3687692"/>
            <a:ext cx="548640" cy="548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000"/>
            </a:pPr>
            <a:r>
              <a:t>🗺️</a:t>
            </a:r>
          </a:p>
        </p:txBody>
      </p:sp>
    </p:spTree>
    <p:extLst>
      <p:ext uri="{BB962C8B-B14F-4D97-AF65-F5344CB8AC3E}">
        <p14:creationId xmlns:p14="http://schemas.microsoft.com/office/powerpoint/2010/main" val="3181171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8b77875e-5908-45a0-9cb4-dec9ae074618}" enabled="1" method="Privileged" siteId="{0f9e35db-544f-4f60-bdcc-5ea416e6dc70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12</Slides>
  <Notes>11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Economic Report on Africa 2026  Growth Through Innovation: Harnessing data and frontier technologies for Africa’s economic transformation  (Document Reference No. XX) Stephen Karingi Director, Macroeconomics, Finance and Governance Division  [April 2026]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INCEPTION REPORT  “2023 – 2024 Biennial report on promoting a culture of quality assurance at ECA”   Quality Assurance Unit/SCQAS/SPORD  September 2024</dc:title>
  <dc:creator>Afework Temtime</dc:creator>
  <cp:revision>1</cp:revision>
  <cp:lastPrinted>2024-11-04T09:20:13Z</cp:lastPrinted>
  <dcterms:created xsi:type="dcterms:W3CDTF">2024-08-29T12:46:16Z</dcterms:created>
  <dcterms:modified xsi:type="dcterms:W3CDTF">2026-03-24T17:49:04Z</dcterms:modified>
</cp:coreProperties>
</file>