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microsoft.com/office/2020/02/relationships/classificationlabels" Target="docMetadata/LabelInfo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9" r:id="rId2"/>
    <p:sldId id="2147377432" r:id="rId3"/>
    <p:sldId id="2147377449" r:id="rId4"/>
    <p:sldId id="2147377450" r:id="rId5"/>
    <p:sldId id="2147377438" r:id="rId6"/>
    <p:sldId id="2147377451" r:id="rId7"/>
    <p:sldId id="2147377446" r:id="rId8"/>
    <p:sldId id="335" r:id="rId9"/>
    <p:sldId id="331" r:id="rId10"/>
    <p:sldId id="2147377436" r:id="rId11"/>
    <p:sldId id="2147377437" r:id="rId12"/>
    <p:sldId id="2147377439" r:id="rId13"/>
    <p:sldId id="280" r:id="rId14"/>
    <p:sldId id="2147377434" r:id="rId15"/>
    <p:sldId id="2147377433" r:id="rId16"/>
    <p:sldId id="2147377435" r:id="rId17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447" autoAdjust="0"/>
  </p:normalViewPr>
  <p:slideViewPr>
    <p:cSldViewPr snapToGrid="0">
      <p:cViewPr varScale="1">
        <p:scale>
          <a:sx n="55" d="100"/>
          <a:sy n="55" d="100"/>
        </p:scale>
        <p:origin x="72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schwidrowski\Downloads\WPP2024_POP_F01_1_POPULATION_SINGLE_AGE_BOTH_SEX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Sheet1!$Y$8</c:f>
              <c:strCache>
                <c:ptCount val="1"/>
                <c:pt idx="0">
                  <c:v>mln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Sheet1!$Z$7:$AU$7</c:f>
              <c:numCache>
                <c:formatCode>General</c:formatCode>
                <c:ptCount val="22"/>
                <c:pt idx="0">
                  <c:v>14</c:v>
                </c:pt>
                <c:pt idx="1">
                  <c:v>15</c:v>
                </c:pt>
                <c:pt idx="2">
                  <c:v>16</c:v>
                </c:pt>
                <c:pt idx="3">
                  <c:v>17</c:v>
                </c:pt>
                <c:pt idx="4">
                  <c:v>18</c:v>
                </c:pt>
                <c:pt idx="5">
                  <c:v>19</c:v>
                </c:pt>
                <c:pt idx="6">
                  <c:v>20</c:v>
                </c:pt>
                <c:pt idx="7">
                  <c:v>21</c:v>
                </c:pt>
                <c:pt idx="8">
                  <c:v>22</c:v>
                </c:pt>
                <c:pt idx="9">
                  <c:v>23</c:v>
                </c:pt>
                <c:pt idx="10">
                  <c:v>24</c:v>
                </c:pt>
                <c:pt idx="11">
                  <c:v>25</c:v>
                </c:pt>
                <c:pt idx="12">
                  <c:v>26</c:v>
                </c:pt>
                <c:pt idx="13">
                  <c:v>27</c:v>
                </c:pt>
                <c:pt idx="14">
                  <c:v>28</c:v>
                </c:pt>
                <c:pt idx="15">
                  <c:v>29</c:v>
                </c:pt>
                <c:pt idx="16">
                  <c:v>30</c:v>
                </c:pt>
                <c:pt idx="17">
                  <c:v>31</c:v>
                </c:pt>
                <c:pt idx="18">
                  <c:v>32</c:v>
                </c:pt>
                <c:pt idx="19">
                  <c:v>33</c:v>
                </c:pt>
                <c:pt idx="20">
                  <c:v>34</c:v>
                </c:pt>
                <c:pt idx="21">
                  <c:v>35</c:v>
                </c:pt>
              </c:numCache>
            </c:numRef>
          </c:cat>
          <c:val>
            <c:numRef>
              <c:f>Sheet1!$Z$8:$AU$8</c:f>
              <c:numCache>
                <c:formatCode>#\ ###\ ###\ ##0;\-#\ ###\ ###\ ##0;0</c:formatCode>
                <c:ptCount val="22"/>
                <c:pt idx="0">
                  <c:v>36.096344999999999</c:v>
                </c:pt>
                <c:pt idx="1">
                  <c:v>35.349845999999999</c:v>
                </c:pt>
                <c:pt idx="2">
                  <c:v>34.552049500000003</c:v>
                </c:pt>
                <c:pt idx="3">
                  <c:v>33.691188499999996</c:v>
                </c:pt>
                <c:pt idx="4">
                  <c:v>32.808427000000002</c:v>
                </c:pt>
                <c:pt idx="5">
                  <c:v>31.903581500000001</c:v>
                </c:pt>
                <c:pt idx="6">
                  <c:v>30.975428000000001</c:v>
                </c:pt>
                <c:pt idx="7">
                  <c:v>29.991351999999999</c:v>
                </c:pt>
                <c:pt idx="8">
                  <c:v>29.009380499999999</c:v>
                </c:pt>
                <c:pt idx="9">
                  <c:v>28.093146000000001</c:v>
                </c:pt>
                <c:pt idx="10">
                  <c:v>27.238509499999999</c:v>
                </c:pt>
                <c:pt idx="11">
                  <c:v>26.414124999999999</c:v>
                </c:pt>
                <c:pt idx="12">
                  <c:v>25.578668</c:v>
                </c:pt>
                <c:pt idx="13">
                  <c:v>24.733098999999999</c:v>
                </c:pt>
                <c:pt idx="14">
                  <c:v>23.981589</c:v>
                </c:pt>
                <c:pt idx="15">
                  <c:v>23.354293500000001</c:v>
                </c:pt>
                <c:pt idx="16">
                  <c:v>22.7554625</c:v>
                </c:pt>
                <c:pt idx="17">
                  <c:v>22.113804499999997</c:v>
                </c:pt>
                <c:pt idx="18">
                  <c:v>21.506399000000002</c:v>
                </c:pt>
                <c:pt idx="19">
                  <c:v>20.9582975</c:v>
                </c:pt>
                <c:pt idx="20">
                  <c:v>20.396742500000002</c:v>
                </c:pt>
                <c:pt idx="21">
                  <c:v>19.856025500000001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3D-4220-83B2-A27B9FEA9C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9783152"/>
        <c:axId val="589782192"/>
      </c:barChart>
      <c:catAx>
        <c:axId val="589783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782192"/>
        <c:crosses val="autoZero"/>
        <c:auto val="1"/>
        <c:lblAlgn val="ctr"/>
        <c:lblOffset val="100"/>
        <c:tickLblSkip val="3"/>
        <c:tickMarkSkip val="2"/>
        <c:noMultiLvlLbl val="0"/>
      </c:catAx>
      <c:valAx>
        <c:axId val="58978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9783152"/>
        <c:crossesAt val="2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519AD8-A155-4665-8FE9-F7AF065DF25A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1AAAF501-DBE7-492C-921E-106E11502EC5}">
      <dgm:prSet phldrT="[Text]"/>
      <dgm:spPr>
        <a:xfrm>
          <a:off x="99289" y="659669"/>
          <a:ext cx="1482288" cy="488481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GB" b="1" dirty="0">
              <a:solidFill>
                <a:srgbClr val="ED7D31"/>
              </a:solidFill>
              <a:latin typeface="Calibri" panose="020F0502020204030204"/>
              <a:ea typeface="+mn-ea"/>
              <a:cs typeface="+mn-cs"/>
            </a:rPr>
            <a:t>Informal Employment</a:t>
          </a:r>
        </a:p>
      </dgm:t>
    </dgm:pt>
    <dgm:pt modelId="{50275B56-35A1-4BA9-9F24-8BD3C1EC0277}" type="parTrans" cxnId="{E3DCDBB0-9DB0-4D28-9BE3-C24DE43A2AF5}">
      <dgm:prSet/>
      <dgm:spPr/>
      <dgm:t>
        <a:bodyPr/>
        <a:lstStyle/>
        <a:p>
          <a:endParaRPr lang="en-GB"/>
        </a:p>
      </dgm:t>
    </dgm:pt>
    <dgm:pt modelId="{32AB7EEB-E1EB-4A89-B103-8C4D28F1DCB3}" type="sibTrans" cxnId="{E3DCDBB0-9DB0-4D28-9BE3-C24DE43A2AF5}">
      <dgm:prSet/>
      <dgm:spPr/>
      <dgm:t>
        <a:bodyPr/>
        <a:lstStyle/>
        <a:p>
          <a:endParaRPr lang="en-GB"/>
        </a:p>
      </dgm:t>
    </dgm:pt>
    <dgm:pt modelId="{9EB47855-8DFF-4517-97CC-F1931E886F5A}">
      <dgm:prSet phldrT="[Text]"/>
      <dgm:spPr>
        <a:xfrm>
          <a:off x="4320182" y="312046"/>
          <a:ext cx="1261459" cy="1261459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GB" b="1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Sustainable Livelihoods</a:t>
          </a:r>
        </a:p>
      </dgm:t>
    </dgm:pt>
    <dgm:pt modelId="{F4A2034C-66D4-4F9D-930B-2C12B22DB10C}" type="parTrans" cxnId="{89015BA1-486A-45AF-B04F-34340C70D9D8}">
      <dgm:prSet/>
      <dgm:spPr/>
      <dgm:t>
        <a:bodyPr/>
        <a:lstStyle/>
        <a:p>
          <a:endParaRPr lang="en-GB"/>
        </a:p>
      </dgm:t>
    </dgm:pt>
    <dgm:pt modelId="{60CB896D-A4EF-4680-A29E-A35F18CB256F}" type="sibTrans" cxnId="{89015BA1-486A-45AF-B04F-34340C70D9D8}">
      <dgm:prSet/>
      <dgm:spPr/>
      <dgm:t>
        <a:bodyPr/>
        <a:lstStyle/>
        <a:p>
          <a:endParaRPr lang="en-GB"/>
        </a:p>
      </dgm:t>
    </dgm:pt>
    <dgm:pt modelId="{2B699EE0-2CA1-45A4-8E23-B6A669ABF00D}">
      <dgm:prSet phldrT="[Text]" custT="1"/>
      <dgm:spPr>
        <a:xfrm>
          <a:off x="4160362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Value-added sectors</a:t>
          </a:r>
        </a:p>
      </dgm:t>
    </dgm:pt>
    <dgm:pt modelId="{3D6161AF-7A94-448C-973D-F6DE4B7AB557}" type="parTrans" cxnId="{0FC1C6DD-C134-4BD8-99F8-48D1AC4E0A59}">
      <dgm:prSet/>
      <dgm:spPr/>
      <dgm:t>
        <a:bodyPr/>
        <a:lstStyle/>
        <a:p>
          <a:endParaRPr lang="en-GB"/>
        </a:p>
      </dgm:t>
    </dgm:pt>
    <dgm:pt modelId="{E2A2DA4A-E425-4479-A224-63B2A309A421}" type="sibTrans" cxnId="{0FC1C6DD-C134-4BD8-99F8-48D1AC4E0A59}">
      <dgm:prSet/>
      <dgm:spPr/>
      <dgm:t>
        <a:bodyPr/>
        <a:lstStyle/>
        <a:p>
          <a:endParaRPr lang="en-GB"/>
        </a:p>
      </dgm:t>
    </dgm:pt>
    <dgm:pt modelId="{FD8A9A67-E6F1-48B0-A2AB-3E4F56BBE39B}">
      <dgm:prSet phldrT="[Text]" custT="1"/>
      <dgm:spPr>
        <a:xfrm>
          <a:off x="2180648" y="386108"/>
          <a:ext cx="1484069" cy="1038848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r>
            <a:rPr lang="en-GB" sz="10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Formalisation</a:t>
          </a:r>
        </a:p>
        <a:p>
          <a:pPr>
            <a:buNone/>
          </a:pPr>
          <a:r>
            <a:rPr lang="en-GB" sz="10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Digital equity</a:t>
          </a:r>
        </a:p>
        <a:p>
          <a:pPr>
            <a:buNone/>
          </a:pPr>
          <a:r>
            <a:rPr lang="en-GB" sz="10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Upskilling/reskilling</a:t>
          </a:r>
        </a:p>
        <a:p>
          <a:pPr>
            <a:buNone/>
          </a:pPr>
          <a:r>
            <a:rPr lang="en-GB" sz="10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Standard of living</a:t>
          </a:r>
        </a:p>
        <a:p>
          <a:pPr>
            <a:buNone/>
          </a:pPr>
          <a:r>
            <a:rPr lang="en-GB" sz="10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Representative institutions</a:t>
          </a:r>
        </a:p>
        <a:p>
          <a:pPr>
            <a:buNone/>
          </a:pPr>
          <a:r>
            <a:rPr lang="en-GB" sz="10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Strong social contracts</a:t>
          </a:r>
        </a:p>
      </dgm:t>
    </dgm:pt>
    <dgm:pt modelId="{D7A2602D-FE84-4055-B4F4-FDA1C70D87E1}" type="parTrans" cxnId="{56FA4192-3493-43F1-A507-F1856B4AE9CE}">
      <dgm:prSet/>
      <dgm:spPr/>
      <dgm:t>
        <a:bodyPr/>
        <a:lstStyle/>
        <a:p>
          <a:endParaRPr lang="en-GB"/>
        </a:p>
      </dgm:t>
    </dgm:pt>
    <dgm:pt modelId="{CAA42AF7-CBA2-4977-A21D-CE57C1FC6181}" type="sibTrans" cxnId="{56FA4192-3493-43F1-A507-F1856B4AE9CE}">
      <dgm:prSet/>
      <dgm:spPr/>
      <dgm:t>
        <a:bodyPr/>
        <a:lstStyle/>
        <a:p>
          <a:endParaRPr lang="en-GB"/>
        </a:p>
      </dgm:t>
    </dgm:pt>
    <dgm:pt modelId="{798C4E4D-A754-445B-9908-FB3462F2ADB5}">
      <dgm:prSet phldrT="[Text]" custT="1"/>
      <dgm:spPr>
        <a:xfrm>
          <a:off x="4160362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Decent work and productive employment and enterprise</a:t>
          </a:r>
        </a:p>
      </dgm:t>
    </dgm:pt>
    <dgm:pt modelId="{9BA40798-E4F8-4455-BBEF-1580B0A98F78}" type="parTrans" cxnId="{347A6519-E958-408D-AAC0-6B7C01155539}">
      <dgm:prSet/>
      <dgm:spPr/>
      <dgm:t>
        <a:bodyPr/>
        <a:lstStyle/>
        <a:p>
          <a:endParaRPr lang="en-GB"/>
        </a:p>
      </dgm:t>
    </dgm:pt>
    <dgm:pt modelId="{06429D70-87BD-4544-9ECE-710C9EE3C8B4}" type="sibTrans" cxnId="{347A6519-E958-408D-AAC0-6B7C01155539}">
      <dgm:prSet/>
      <dgm:spPr/>
      <dgm:t>
        <a:bodyPr/>
        <a:lstStyle/>
        <a:p>
          <a:endParaRPr lang="en-GB"/>
        </a:p>
      </dgm:t>
    </dgm:pt>
    <dgm:pt modelId="{ED314060-43A4-4817-A8F0-A078B8252A80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Low- (value, productivity, skills, wage)</a:t>
          </a:r>
        </a:p>
      </dgm:t>
    </dgm:pt>
    <dgm:pt modelId="{C1FE5BBC-B77B-4825-B1A7-CA0421BD7E9A}" type="parTrans" cxnId="{0EB9DE4A-0BAE-4A52-A994-70D96E55930F}">
      <dgm:prSet/>
      <dgm:spPr/>
      <dgm:t>
        <a:bodyPr/>
        <a:lstStyle/>
        <a:p>
          <a:endParaRPr lang="en-GB"/>
        </a:p>
      </dgm:t>
    </dgm:pt>
    <dgm:pt modelId="{60BDEDA5-D785-49F3-B31D-52F1134359AB}" type="sibTrans" cxnId="{0EB9DE4A-0BAE-4A52-A994-70D96E55930F}">
      <dgm:prSet/>
      <dgm:spPr/>
      <dgm:t>
        <a:bodyPr/>
        <a:lstStyle/>
        <a:p>
          <a:endParaRPr lang="en-GB"/>
        </a:p>
      </dgm:t>
    </dgm:pt>
    <dgm:pt modelId="{805C7F9A-3E51-44D2-8B69-2BA5574EC0B9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Precarious livelihoods/ vulnerability to shocks</a:t>
          </a:r>
        </a:p>
      </dgm:t>
    </dgm:pt>
    <dgm:pt modelId="{7798289B-EA1F-4520-831A-B664CF2008D6}" type="parTrans" cxnId="{B689D053-AB80-4ECB-A5A8-5D9E18E4B1CC}">
      <dgm:prSet/>
      <dgm:spPr/>
      <dgm:t>
        <a:bodyPr/>
        <a:lstStyle/>
        <a:p>
          <a:endParaRPr lang="en-GB"/>
        </a:p>
      </dgm:t>
    </dgm:pt>
    <dgm:pt modelId="{DB804491-9519-4BCD-B526-3D8B190B438E}" type="sibTrans" cxnId="{B689D053-AB80-4ECB-A5A8-5D9E18E4B1CC}">
      <dgm:prSet/>
      <dgm:spPr/>
      <dgm:t>
        <a:bodyPr/>
        <a:lstStyle/>
        <a:p>
          <a:endParaRPr lang="en-GB"/>
        </a:p>
      </dgm:t>
    </dgm:pt>
    <dgm:pt modelId="{DAF18DED-70B6-481D-BB8E-F57D2DEB002F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Working poor/time poverty</a:t>
          </a:r>
        </a:p>
      </dgm:t>
    </dgm:pt>
    <dgm:pt modelId="{DB219FF8-C41C-4A37-81C7-99DB51BA33DB}" type="parTrans" cxnId="{26635F71-D737-4880-819A-0B501CBE8BB2}">
      <dgm:prSet/>
      <dgm:spPr/>
      <dgm:t>
        <a:bodyPr/>
        <a:lstStyle/>
        <a:p>
          <a:endParaRPr lang="en-GB"/>
        </a:p>
      </dgm:t>
    </dgm:pt>
    <dgm:pt modelId="{C3DE352C-5EB9-42A1-948A-66EB9F85B426}" type="sibTrans" cxnId="{26635F71-D737-4880-819A-0B501CBE8BB2}">
      <dgm:prSet/>
      <dgm:spPr/>
      <dgm:t>
        <a:bodyPr/>
        <a:lstStyle/>
        <a:p>
          <a:endParaRPr lang="en-GB"/>
        </a:p>
      </dgm:t>
    </dgm:pt>
    <dgm:pt modelId="{4608AD09-9DC5-4833-B453-D26881031B55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Fragmented labour markets</a:t>
          </a:r>
        </a:p>
      </dgm:t>
    </dgm:pt>
    <dgm:pt modelId="{F1754C7B-27E4-492B-AC89-A7490AA12F59}" type="parTrans" cxnId="{1944DC53-BA45-44F1-A940-51708CCEAD49}">
      <dgm:prSet/>
      <dgm:spPr/>
      <dgm:t>
        <a:bodyPr/>
        <a:lstStyle/>
        <a:p>
          <a:endParaRPr lang="en-GB"/>
        </a:p>
      </dgm:t>
    </dgm:pt>
    <dgm:pt modelId="{C90179BC-2ACD-4995-AE1D-F30BE286C0A3}" type="sibTrans" cxnId="{1944DC53-BA45-44F1-A940-51708CCEAD49}">
      <dgm:prSet/>
      <dgm:spPr/>
      <dgm:t>
        <a:bodyPr/>
        <a:lstStyle/>
        <a:p>
          <a:endParaRPr lang="en-GB"/>
        </a:p>
      </dgm:t>
    </dgm:pt>
    <dgm:pt modelId="{F855EC8B-165C-45D9-B8DF-AE7446407D8F}">
      <dgm:prSet phldrT="[Text]" custT="1"/>
      <dgm:spPr>
        <a:xfrm>
          <a:off x="4160362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Inclusive/universal access to services and infrastructure</a:t>
          </a:r>
        </a:p>
      </dgm:t>
    </dgm:pt>
    <dgm:pt modelId="{DD314A6C-86C5-4B62-8499-E2C673C7517F}" type="parTrans" cxnId="{B9A6322D-49A4-4124-91FC-C334AF234B19}">
      <dgm:prSet/>
      <dgm:spPr/>
      <dgm:t>
        <a:bodyPr/>
        <a:lstStyle/>
        <a:p>
          <a:endParaRPr lang="en-GB"/>
        </a:p>
      </dgm:t>
    </dgm:pt>
    <dgm:pt modelId="{4929B917-1B0C-4895-9A29-7D39666B9C2A}" type="sibTrans" cxnId="{B9A6322D-49A4-4124-91FC-C334AF234B19}">
      <dgm:prSet/>
      <dgm:spPr/>
      <dgm:t>
        <a:bodyPr/>
        <a:lstStyle/>
        <a:p>
          <a:endParaRPr lang="en-GB"/>
        </a:p>
      </dgm:t>
    </dgm:pt>
    <dgm:pt modelId="{9A3F9CAB-1B28-4881-8BA1-74BE24C8E617}">
      <dgm:prSet phldrT="[Text]" custT="1"/>
      <dgm:spPr>
        <a:xfrm>
          <a:off x="4160362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Capital assets (human, social, physical, natural, financial)</a:t>
          </a:r>
        </a:p>
      </dgm:t>
    </dgm:pt>
    <dgm:pt modelId="{197251CD-6F69-4C63-984B-0011C0E2DECC}" type="parTrans" cxnId="{C4E96A72-284C-40CC-B891-45E31B1919EB}">
      <dgm:prSet/>
      <dgm:spPr/>
      <dgm:t>
        <a:bodyPr/>
        <a:lstStyle/>
        <a:p>
          <a:endParaRPr lang="en-GB"/>
        </a:p>
      </dgm:t>
    </dgm:pt>
    <dgm:pt modelId="{99C93435-0E27-4882-9672-7AEFD0A555C7}" type="sibTrans" cxnId="{C4E96A72-284C-40CC-B891-45E31B1919EB}">
      <dgm:prSet/>
      <dgm:spPr/>
      <dgm:t>
        <a:bodyPr/>
        <a:lstStyle/>
        <a:p>
          <a:endParaRPr lang="en-GB"/>
        </a:p>
      </dgm:t>
    </dgm:pt>
    <dgm:pt modelId="{2410F227-4C6D-45BF-B947-813D4A81434E}">
      <dgm:prSet phldrT="[Text]" custT="1"/>
      <dgm:spPr>
        <a:xfrm>
          <a:off x="4160362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Resilience to shocks and stresses and coping capacity</a:t>
          </a:r>
        </a:p>
      </dgm:t>
    </dgm:pt>
    <dgm:pt modelId="{0F09106B-CACD-4B3B-A4B6-873CD6B591DA}" type="parTrans" cxnId="{A830CFFB-C5FD-4128-BF55-A78552562284}">
      <dgm:prSet/>
      <dgm:spPr/>
      <dgm:t>
        <a:bodyPr/>
        <a:lstStyle/>
        <a:p>
          <a:endParaRPr lang="en-GB"/>
        </a:p>
      </dgm:t>
    </dgm:pt>
    <dgm:pt modelId="{8A964F88-4AC5-4AD1-8F6B-143E470FEBA1}" type="sibTrans" cxnId="{A830CFFB-C5FD-4128-BF55-A78552562284}">
      <dgm:prSet/>
      <dgm:spPr/>
      <dgm:t>
        <a:bodyPr/>
        <a:lstStyle/>
        <a:p>
          <a:endParaRPr lang="en-GB"/>
        </a:p>
      </dgm:t>
    </dgm:pt>
    <dgm:pt modelId="{546792B2-AAEB-4F75-8FAD-508963BCFD5A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Exclusion/exploitation/ discrimination</a:t>
          </a:r>
        </a:p>
      </dgm:t>
    </dgm:pt>
    <dgm:pt modelId="{5A81B275-3AF0-44C8-B172-115D8A728127}" type="parTrans" cxnId="{869E9AB0-F987-43C6-80D2-6FE5DB34F5DE}">
      <dgm:prSet/>
      <dgm:spPr/>
      <dgm:t>
        <a:bodyPr/>
        <a:lstStyle/>
        <a:p>
          <a:endParaRPr lang="en-GB"/>
        </a:p>
      </dgm:t>
    </dgm:pt>
    <dgm:pt modelId="{8046A9DB-0F27-478B-B804-073B3034641D}" type="sibTrans" cxnId="{869E9AB0-F987-43C6-80D2-6FE5DB34F5DE}">
      <dgm:prSet/>
      <dgm:spPr/>
      <dgm:t>
        <a:bodyPr/>
        <a:lstStyle/>
        <a:p>
          <a:endParaRPr lang="en-GB"/>
        </a:p>
      </dgm:t>
    </dgm:pt>
    <dgm:pt modelId="{AB19F41A-C66C-42E5-9662-0B72858C03DF}">
      <dgm:prSet phldrT="[Text]"/>
      <dgm:spPr>
        <a:xfrm>
          <a:off x="2180648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ctr">
            <a:buNone/>
          </a:pPr>
          <a:r>
            <a:rPr lang="en-GB" sz="14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Emerging Technologies</a:t>
          </a:r>
        </a:p>
      </dgm:t>
    </dgm:pt>
    <dgm:pt modelId="{1E0EE667-6A6B-414C-B7C4-EA9494C5C181}" type="parTrans" cxnId="{086974C6-749D-4EAD-AB02-144E14C252EE}">
      <dgm:prSet/>
      <dgm:spPr/>
      <dgm:t>
        <a:bodyPr/>
        <a:lstStyle/>
        <a:p>
          <a:endParaRPr lang="en-GB"/>
        </a:p>
      </dgm:t>
    </dgm:pt>
    <dgm:pt modelId="{FC32DA30-C006-4ECC-944C-F1D3618C12C2}" type="sibTrans" cxnId="{086974C6-749D-4EAD-AB02-144E14C252EE}">
      <dgm:prSet/>
      <dgm:spPr/>
      <dgm:t>
        <a:bodyPr/>
        <a:lstStyle/>
        <a:p>
          <a:endParaRPr lang="en-GB"/>
        </a:p>
      </dgm:t>
    </dgm:pt>
    <dgm:pt modelId="{A4AF5E43-5787-4EC2-A672-10BFA9DCD922}">
      <dgm:prSet phldrT="[Text]" custT="1"/>
      <dgm:spPr>
        <a:xfrm>
          <a:off x="2180648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ctr">
            <a:buChar char="•"/>
          </a:pPr>
          <a:r>
            <a:rPr lang="en-GB" sz="9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Technology diffusion</a:t>
          </a:r>
        </a:p>
      </dgm:t>
    </dgm:pt>
    <dgm:pt modelId="{DABD6274-31F1-4FBA-9C5C-BB9E9E3D3B40}" type="parTrans" cxnId="{3E94484F-08E0-42D0-B746-B76F92A42252}">
      <dgm:prSet/>
      <dgm:spPr/>
      <dgm:t>
        <a:bodyPr/>
        <a:lstStyle/>
        <a:p>
          <a:endParaRPr lang="en-GB"/>
        </a:p>
      </dgm:t>
    </dgm:pt>
    <dgm:pt modelId="{0C858286-9B6D-4BC7-BCC4-E3B2C408624B}" type="sibTrans" cxnId="{3E94484F-08E0-42D0-B746-B76F92A42252}">
      <dgm:prSet/>
      <dgm:spPr/>
      <dgm:t>
        <a:bodyPr/>
        <a:lstStyle/>
        <a:p>
          <a:endParaRPr lang="en-GB"/>
        </a:p>
      </dgm:t>
    </dgm:pt>
    <dgm:pt modelId="{BD4592B2-AC1E-4702-A5EC-8D10E074916C}">
      <dgm:prSet custT="1"/>
      <dgm:spPr>
        <a:xfrm>
          <a:off x="2180648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ctr">
            <a:buChar char="•"/>
          </a:pPr>
          <a:r>
            <a:rPr lang="en-GB" sz="9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Industrial leapfrogging</a:t>
          </a:r>
        </a:p>
      </dgm:t>
    </dgm:pt>
    <dgm:pt modelId="{39D687EC-2D1C-4937-B697-01FD3079D0E9}" type="parTrans" cxnId="{BE9F1FEF-F612-4555-B572-2B4C9BC71B52}">
      <dgm:prSet/>
      <dgm:spPr/>
      <dgm:t>
        <a:bodyPr/>
        <a:lstStyle/>
        <a:p>
          <a:endParaRPr lang="en-GB"/>
        </a:p>
      </dgm:t>
    </dgm:pt>
    <dgm:pt modelId="{60AEA727-8F4E-4680-B4CB-070CD5DEE314}" type="sibTrans" cxnId="{BE9F1FEF-F612-4555-B572-2B4C9BC71B52}">
      <dgm:prSet/>
      <dgm:spPr/>
      <dgm:t>
        <a:bodyPr/>
        <a:lstStyle/>
        <a:p>
          <a:endParaRPr lang="en-GB"/>
        </a:p>
      </dgm:t>
    </dgm:pt>
    <dgm:pt modelId="{C3A47902-8DD3-407D-B651-E3D3D87C1A24}">
      <dgm:prSet phldrT="[Text]" custT="1"/>
      <dgm:spPr>
        <a:xfrm>
          <a:off x="2180648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 algn="ctr">
            <a:buChar char="•"/>
          </a:pPr>
          <a:r>
            <a:rPr lang="en-GB" sz="900" b="1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New jobs and markets</a:t>
          </a:r>
        </a:p>
      </dgm:t>
    </dgm:pt>
    <dgm:pt modelId="{68BFA299-7A36-4277-958E-58F723A0E5D6}" type="parTrans" cxnId="{2D958A65-AFBC-4D82-A6E7-9256EFE8735E}">
      <dgm:prSet/>
      <dgm:spPr/>
      <dgm:t>
        <a:bodyPr/>
        <a:lstStyle/>
        <a:p>
          <a:endParaRPr lang="en-GB"/>
        </a:p>
      </dgm:t>
    </dgm:pt>
    <dgm:pt modelId="{AFD00958-9F96-49BE-91CA-9226899088F5}" type="sibTrans" cxnId="{2D958A65-AFBC-4D82-A6E7-9256EFE8735E}">
      <dgm:prSet/>
      <dgm:spPr/>
      <dgm:t>
        <a:bodyPr/>
        <a:lstStyle/>
        <a:p>
          <a:endParaRPr lang="en-GB"/>
        </a:p>
      </dgm:t>
    </dgm:pt>
    <dgm:pt modelId="{864A73E4-CF57-4617-A0BE-5D89BFF0CA56}">
      <dgm:prSet phldrT="[Text]" custT="1"/>
      <dgm:spPr>
        <a:xfrm>
          <a:off x="4160362" y="1696588"/>
          <a:ext cx="1484069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High social mobility</a:t>
          </a:r>
        </a:p>
      </dgm:t>
    </dgm:pt>
    <dgm:pt modelId="{ABC8FD56-9260-45E4-926B-663801897787}" type="parTrans" cxnId="{6135D5D3-F363-47E0-A86A-47CF8764A9E0}">
      <dgm:prSet/>
      <dgm:spPr/>
      <dgm:t>
        <a:bodyPr/>
        <a:lstStyle/>
        <a:p>
          <a:endParaRPr lang="en-GB"/>
        </a:p>
      </dgm:t>
    </dgm:pt>
    <dgm:pt modelId="{7D284E40-C3F1-49AF-B075-A36B630596F6}" type="sibTrans" cxnId="{6135D5D3-F363-47E0-A86A-47CF8764A9E0}">
      <dgm:prSet/>
      <dgm:spPr/>
      <dgm:t>
        <a:bodyPr/>
        <a:lstStyle/>
        <a:p>
          <a:endParaRPr lang="en-GB"/>
        </a:p>
      </dgm:t>
    </dgm:pt>
    <dgm:pt modelId="{07153E93-73EC-46B3-BD18-6EBAE96C1B35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Low social mobility</a:t>
          </a:r>
        </a:p>
      </dgm:t>
    </dgm:pt>
    <dgm:pt modelId="{D674F318-0331-4FE8-8B66-6C26CE24547B}" type="parTrans" cxnId="{FE36561F-3F71-424E-A5F4-9D244745688D}">
      <dgm:prSet/>
      <dgm:spPr/>
      <dgm:t>
        <a:bodyPr/>
        <a:lstStyle/>
        <a:p>
          <a:endParaRPr lang="en-GB"/>
        </a:p>
      </dgm:t>
    </dgm:pt>
    <dgm:pt modelId="{9393DCEB-C79F-4CD9-9E9C-0D39109787C9}" type="sibTrans" cxnId="{FE36561F-3F71-424E-A5F4-9D244745688D}">
      <dgm:prSet/>
      <dgm:spPr/>
      <dgm:t>
        <a:bodyPr/>
        <a:lstStyle/>
        <a:p>
          <a:endParaRPr lang="en-GB"/>
        </a:p>
      </dgm:t>
    </dgm:pt>
    <dgm:pt modelId="{E719FE00-530C-48C0-B7C7-30FF3DDA30EC}">
      <dgm:prSet phldrT="[Text]" custT="1"/>
      <dgm:spPr>
        <a:xfrm>
          <a:off x="99289" y="1696588"/>
          <a:ext cx="1482288" cy="91517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Char char="•"/>
          </a:pPr>
          <a:r>
            <a:rPr lang="en-GB" sz="9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Challenges to asset ownership</a:t>
          </a:r>
        </a:p>
      </dgm:t>
    </dgm:pt>
    <dgm:pt modelId="{FC94E36F-752D-49D7-BBA1-2C568027F229}" type="parTrans" cxnId="{ACCA7315-BBA3-47EF-B7D7-8B7699C56977}">
      <dgm:prSet/>
      <dgm:spPr/>
      <dgm:t>
        <a:bodyPr/>
        <a:lstStyle/>
        <a:p>
          <a:endParaRPr lang="en-GB"/>
        </a:p>
      </dgm:t>
    </dgm:pt>
    <dgm:pt modelId="{9A86878F-8249-4497-9956-1076392CBA40}" type="sibTrans" cxnId="{ACCA7315-BBA3-47EF-B7D7-8B7699C56977}">
      <dgm:prSet/>
      <dgm:spPr/>
      <dgm:t>
        <a:bodyPr/>
        <a:lstStyle/>
        <a:p>
          <a:endParaRPr lang="en-GB"/>
        </a:p>
      </dgm:t>
    </dgm:pt>
    <dgm:pt modelId="{E4717E14-2F45-4FB9-BAFF-0E58A1A3A4A7}" type="pres">
      <dgm:prSet presAssocID="{75519AD8-A155-4665-8FE9-F7AF065DF25A}" presName="Name0" presStyleCnt="0">
        <dgm:presLayoutVars>
          <dgm:dir/>
          <dgm:animOne val="branch"/>
          <dgm:animLvl val="lvl"/>
        </dgm:presLayoutVars>
      </dgm:prSet>
      <dgm:spPr/>
    </dgm:pt>
    <dgm:pt modelId="{7FAF0F52-FD37-4D9E-AE78-1D2AA03EFDF9}" type="pres">
      <dgm:prSet presAssocID="{1AAAF501-DBE7-492C-921E-106E11502EC5}" presName="chaos" presStyleCnt="0"/>
      <dgm:spPr/>
    </dgm:pt>
    <dgm:pt modelId="{0397CAEE-F5F8-4B88-95FB-C03FBBB0255B}" type="pres">
      <dgm:prSet presAssocID="{1AAAF501-DBE7-492C-921E-106E11502EC5}" presName="parTx1" presStyleLbl="revTx" presStyleIdx="0" presStyleCnt="5" custLinFactNeighborY="-55302"/>
      <dgm:spPr/>
    </dgm:pt>
    <dgm:pt modelId="{EE8D1C83-EE66-44D3-A859-C7BA011D584D}" type="pres">
      <dgm:prSet presAssocID="{1AAAF501-DBE7-492C-921E-106E11502EC5}" presName="desTx1" presStyleLbl="revTx" presStyleIdx="1" presStyleCnt="5" custLinFactNeighborY="-28766">
        <dgm:presLayoutVars>
          <dgm:bulletEnabled val="1"/>
        </dgm:presLayoutVars>
      </dgm:prSet>
      <dgm:spPr/>
    </dgm:pt>
    <dgm:pt modelId="{9812B271-C556-4E92-9CA2-9C46C9C5CBF3}" type="pres">
      <dgm:prSet presAssocID="{1AAAF501-DBE7-492C-921E-106E11502EC5}" presName="c1" presStyleLbl="node1" presStyleIdx="0" presStyleCnt="19" custLinFactY="-100000" custLinFactNeighborY="-117338"/>
      <dgm:spPr>
        <a:xfrm>
          <a:off x="97605" y="524981"/>
          <a:ext cx="117909" cy="117909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847D30ED-FDA5-41E6-B5F6-4D96B2BAFF5F}" type="pres">
      <dgm:prSet presAssocID="{1AAAF501-DBE7-492C-921E-106E11502EC5}" presName="c2" presStyleLbl="node1" presStyleIdx="1" presStyleCnt="19" custLinFactY="-100000" custLinFactNeighborY="-117338"/>
      <dgm:spPr>
        <a:xfrm>
          <a:off x="180141" y="359908"/>
          <a:ext cx="117909" cy="117909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AB4AC3D8-8406-4444-85C0-AF22D959612E}" type="pres">
      <dgm:prSet presAssocID="{1AAAF501-DBE7-492C-921E-106E11502EC5}" presName="c3" presStyleLbl="node1" presStyleIdx="2" presStyleCnt="19" custLinFactY="-38306" custLinFactNeighborY="-100000"/>
      <dgm:spPr>
        <a:xfrm>
          <a:off x="378229" y="392923"/>
          <a:ext cx="185286" cy="185286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3A6BA8B9-83EC-4614-8DC4-69AE4346EC6D}" type="pres">
      <dgm:prSet presAssocID="{1AAAF501-DBE7-492C-921E-106E11502EC5}" presName="c4" presStyleLbl="node1" presStyleIdx="3" presStyleCnt="19" custLinFactY="-100000" custLinFactNeighborY="-117338"/>
      <dgm:spPr>
        <a:xfrm>
          <a:off x="543302" y="211342"/>
          <a:ext cx="117909" cy="117909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373EEA5A-0EED-410C-8CC9-848A9BF68C32}" type="pres">
      <dgm:prSet presAssocID="{1AAAF501-DBE7-492C-921E-106E11502EC5}" presName="c5" presStyleLbl="node1" presStyleIdx="4" presStyleCnt="19" custLinFactY="-100000" custLinFactNeighborY="-117338"/>
      <dgm:spPr>
        <a:xfrm>
          <a:off x="757897" y="145313"/>
          <a:ext cx="117909" cy="117909"/>
        </a:xfrm>
        <a:prstGeom prst="ellipse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9FB9296F-1459-4861-8980-2CB7985EC762}" type="pres">
      <dgm:prSet presAssocID="{1AAAF501-DBE7-492C-921E-106E11502EC5}" presName="c6" presStyleLbl="node1" presStyleIdx="5" presStyleCnt="19" custLinFactY="-100000" custLinFactNeighborY="-117338"/>
      <dgm:spPr>
        <a:xfrm>
          <a:off x="1022014" y="260864"/>
          <a:ext cx="117909" cy="117909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86837F63-C634-4E6E-83D8-FEBBD875293F}" type="pres">
      <dgm:prSet presAssocID="{1AAAF501-DBE7-492C-921E-106E11502EC5}" presName="c7" presStyleLbl="node1" presStyleIdx="6" presStyleCnt="19" custLinFactY="-38306" custLinFactNeighborY="-100000"/>
      <dgm:spPr>
        <a:xfrm>
          <a:off x="1187087" y="343401"/>
          <a:ext cx="185286" cy="185286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C14FBB4F-FDC2-489B-9D4B-EBC318082781}" type="pres">
      <dgm:prSet presAssocID="{1AAAF501-DBE7-492C-921E-106E11502EC5}" presName="c8" presStyleLbl="node1" presStyleIdx="7" presStyleCnt="19" custLinFactY="-100000" custLinFactNeighborY="-123212"/>
      <dgm:spPr>
        <a:xfrm>
          <a:off x="1418189" y="518055"/>
          <a:ext cx="117909" cy="117909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186A0A9B-FA57-4194-9A90-C87DBCC20894}" type="pres">
      <dgm:prSet presAssocID="{1AAAF501-DBE7-492C-921E-106E11502EC5}" presName="c9" presStyleLbl="node1" presStyleIdx="8" presStyleCnt="19"/>
      <dgm:spPr>
        <a:xfrm>
          <a:off x="1517233" y="962823"/>
          <a:ext cx="117909" cy="117909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F3881730-B702-4B16-A492-EF2A75CFDB49}" type="pres">
      <dgm:prSet presAssocID="{1AAAF501-DBE7-492C-921E-106E11502EC5}" presName="c10" presStyleLbl="node1" presStyleIdx="9" presStyleCnt="19" custLinFactNeighborY="-84508"/>
      <dgm:spPr>
        <a:xfrm>
          <a:off x="658853" y="359946"/>
          <a:ext cx="303195" cy="303195"/>
        </a:xfrm>
        <a:prstGeom prst="ellipse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FBB217E2-7353-408A-A756-0F00D6827FDD}" type="pres">
      <dgm:prSet presAssocID="{1AAAF501-DBE7-492C-921E-106E11502EC5}" presName="c11" presStyleLbl="node1" presStyleIdx="10" presStyleCnt="19" custLinFactY="-100000" custLinFactNeighborY="-117338"/>
      <dgm:spPr>
        <a:xfrm>
          <a:off x="15068" y="987186"/>
          <a:ext cx="117909" cy="117909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E5ADBD3B-9604-45BF-B157-4591FCF02A54}" type="pres">
      <dgm:prSet presAssocID="{1AAAF501-DBE7-492C-921E-106E11502EC5}" presName="c12" presStyleLbl="node1" presStyleIdx="11" presStyleCnt="19" custLinFactY="-38306" custLinFactNeighborY="-100000"/>
      <dgm:spPr>
        <a:xfrm>
          <a:off x="114112" y="1135751"/>
          <a:ext cx="185286" cy="185286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408D8BD7-3ABF-4AF3-88DE-94757E996720}" type="pres">
      <dgm:prSet presAssocID="{1AAAF501-DBE7-492C-921E-106E11502EC5}" presName="c13" presStyleLbl="node1" presStyleIdx="12" presStyleCnt="19" custLinFactNeighborY="-95090"/>
      <dgm:spPr>
        <a:xfrm>
          <a:off x="361721" y="1267797"/>
          <a:ext cx="269507" cy="269507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6D8A9B48-FCA8-4680-AF56-19955825048D}" type="pres">
      <dgm:prSet presAssocID="{1AAAF501-DBE7-492C-921E-106E11502EC5}" presName="c14" presStyleLbl="node1" presStyleIdx="13" presStyleCnt="19" custLinFactY="-100000" custLinFactNeighborY="-117338"/>
      <dgm:spPr>
        <a:xfrm>
          <a:off x="708375" y="1482405"/>
          <a:ext cx="117909" cy="117909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2F830D8F-3C33-417D-B3E0-870FF6E43D66}" type="pres">
      <dgm:prSet presAssocID="{1AAAF501-DBE7-492C-921E-106E11502EC5}" presName="c15" presStyleLbl="node1" presStyleIdx="14" presStyleCnt="19" custLinFactY="-38306" custLinFactNeighborY="-100000"/>
      <dgm:spPr>
        <a:xfrm>
          <a:off x="774404" y="1267810"/>
          <a:ext cx="185286" cy="185286"/>
        </a:xfrm>
        <a:prstGeom prst="ellipse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1DF1D738-38A1-4148-A435-A13CAA84445A}" type="pres">
      <dgm:prSet presAssocID="{1AAAF501-DBE7-492C-921E-106E11502EC5}" presName="c16" presStyleLbl="node1" presStyleIdx="15" presStyleCnt="19" custLinFactY="-100000" custLinFactNeighborY="-117338"/>
      <dgm:spPr>
        <a:xfrm>
          <a:off x="939477" y="1498912"/>
          <a:ext cx="117909" cy="117909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6A70A0F7-E965-45BD-BC02-ACA8B427334E}" type="pres">
      <dgm:prSet presAssocID="{1AAAF501-DBE7-492C-921E-106E11502EC5}" presName="c17" presStyleLbl="node1" presStyleIdx="16" presStyleCnt="19" custLinFactNeighborY="-95090"/>
      <dgm:spPr>
        <a:xfrm>
          <a:off x="1088043" y="1234783"/>
          <a:ext cx="269507" cy="269507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BA91C970-1FE3-41D5-B18F-568A7DE90626}" type="pres">
      <dgm:prSet presAssocID="{1AAAF501-DBE7-492C-921E-106E11502EC5}" presName="c18" presStyleLbl="node1" presStyleIdx="17" presStyleCnt="19" custLinFactY="-38306" custLinFactNeighborY="-100000"/>
      <dgm:spPr>
        <a:xfrm>
          <a:off x="1451203" y="1168766"/>
          <a:ext cx="185286" cy="185286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DF54B502-9354-4EC5-869C-F75BAD3BA9D1}" type="pres">
      <dgm:prSet presAssocID="{32AB7EEB-E1EB-4A89-B103-8C4D28F1DCB3}" presName="chevronComposite1" presStyleCnt="0"/>
      <dgm:spPr/>
    </dgm:pt>
    <dgm:pt modelId="{6DFBEC95-D619-4D38-AA0B-84722EF48AD4}" type="pres">
      <dgm:prSet presAssocID="{32AB7EEB-E1EB-4A89-B103-8C4D28F1DCB3}" presName="chevron1" presStyleLbl="sibTrans2D1" presStyleIdx="0" presStyleCnt="2" custLinFactNeighborY="-25346"/>
      <dgm:spPr>
        <a:xfrm>
          <a:off x="1636490" y="385601"/>
          <a:ext cx="544158" cy="1038858"/>
        </a:xfrm>
        <a:prstGeom prst="chevron">
          <a:avLst>
            <a:gd name="adj" fmla="val 62310"/>
          </a:avLst>
        </a:prstGeom>
        <a:solidFill>
          <a:srgbClr val="ED7D31"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FB78BE18-D145-4BCC-B4ED-8D48CA7B1931}" type="pres">
      <dgm:prSet presAssocID="{32AB7EEB-E1EB-4A89-B103-8C4D28F1DCB3}" presName="spChevron1" presStyleCnt="0"/>
      <dgm:spPr/>
    </dgm:pt>
    <dgm:pt modelId="{79147D2B-EB0D-4307-8F2E-B092B375396E}" type="pres">
      <dgm:prSet presAssocID="{FD8A9A67-E6F1-48B0-A2AB-3E4F56BBE39B}" presName="middle" presStyleCnt="0"/>
      <dgm:spPr/>
    </dgm:pt>
    <dgm:pt modelId="{68BB270C-6836-47C5-ADBE-01A8D28E5FCE}" type="pres">
      <dgm:prSet presAssocID="{FD8A9A67-E6F1-48B0-A2AB-3E4F56BBE39B}" presName="parTxMid" presStyleLbl="revTx" presStyleIdx="2" presStyleCnt="5" custLinFactNeighborY="-25346"/>
      <dgm:spPr/>
    </dgm:pt>
    <dgm:pt modelId="{F2248F13-2677-43D1-800C-379C485F578C}" type="pres">
      <dgm:prSet presAssocID="{FD8A9A67-E6F1-48B0-A2AB-3E4F56BBE39B}" presName="desTxMid" presStyleLbl="revTx" presStyleIdx="3" presStyleCnt="5" custLinFactNeighborY="-28766">
        <dgm:presLayoutVars>
          <dgm:bulletEnabled val="1"/>
        </dgm:presLayoutVars>
      </dgm:prSet>
      <dgm:spPr/>
    </dgm:pt>
    <dgm:pt modelId="{21A3C0AD-C702-478B-AE4C-D12536990AEE}" type="pres">
      <dgm:prSet presAssocID="{FD8A9A67-E6F1-48B0-A2AB-3E4F56BBE39B}" presName="spMid" presStyleCnt="0"/>
      <dgm:spPr/>
    </dgm:pt>
    <dgm:pt modelId="{75DD9014-5B86-4A7B-9035-927DF7A6AA34}" type="pres">
      <dgm:prSet presAssocID="{CAA42AF7-CBA2-4977-A21D-CE57C1FC6181}" presName="chevronComposite1" presStyleCnt="0"/>
      <dgm:spPr/>
    </dgm:pt>
    <dgm:pt modelId="{2E848C82-C80C-4098-A075-94E8173C3371}" type="pres">
      <dgm:prSet presAssocID="{CAA42AF7-CBA2-4977-A21D-CE57C1FC6181}" presName="chevron1" presStyleLbl="sibTrans2D1" presStyleIdx="1" presStyleCnt="2" custLinFactNeighborY="-25346"/>
      <dgm:spPr>
        <a:xfrm>
          <a:off x="3664718" y="385601"/>
          <a:ext cx="544158" cy="1038858"/>
        </a:xfrm>
        <a:prstGeom prst="chevron">
          <a:avLst>
            <a:gd name="adj" fmla="val 62310"/>
          </a:avLst>
        </a:prstGeom>
        <a:solidFill>
          <a:srgbClr val="A5A5A5"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253B4868-1CD7-4DAA-A826-CB4A5D11BD47}" type="pres">
      <dgm:prSet presAssocID="{CAA42AF7-CBA2-4977-A21D-CE57C1FC6181}" presName="spChevron1" presStyleCnt="0"/>
      <dgm:spPr/>
    </dgm:pt>
    <dgm:pt modelId="{C8E23754-69E9-48FD-A3A7-6A7397A4F210}" type="pres">
      <dgm:prSet presAssocID="{9EB47855-8DFF-4517-97CC-F1931E886F5A}" presName="last" presStyleCnt="0"/>
      <dgm:spPr/>
    </dgm:pt>
    <dgm:pt modelId="{4D795BDC-F4B2-4554-800E-17D5FEE971C8}" type="pres">
      <dgm:prSet presAssocID="{9EB47855-8DFF-4517-97CC-F1931E886F5A}" presName="circleTx" presStyleLbl="node1" presStyleIdx="18" presStyleCnt="19" custLinFactNeighborY="-20862"/>
      <dgm:spPr/>
    </dgm:pt>
    <dgm:pt modelId="{70CC7D09-42D8-42D4-84EC-BB469ADC39EE}" type="pres">
      <dgm:prSet presAssocID="{9EB47855-8DFF-4517-97CC-F1931E886F5A}" presName="desTxN" presStyleLbl="revTx" presStyleIdx="4" presStyleCnt="5" custLinFactNeighborX="-3269" custLinFactNeighborY="-28766">
        <dgm:presLayoutVars>
          <dgm:bulletEnabled val="1"/>
        </dgm:presLayoutVars>
      </dgm:prSet>
      <dgm:spPr/>
    </dgm:pt>
    <dgm:pt modelId="{082CF3F0-38F4-4682-8B1A-5EAABCA400FD}" type="pres">
      <dgm:prSet presAssocID="{9EB47855-8DFF-4517-97CC-F1931E886F5A}" presName="spN" presStyleCnt="0"/>
      <dgm:spPr/>
    </dgm:pt>
  </dgm:ptLst>
  <dgm:cxnLst>
    <dgm:cxn modelId="{B7655206-AC63-4C84-9D9C-6EDB408654E6}" type="presOf" srcId="{FD8A9A67-E6F1-48B0-A2AB-3E4F56BBE39B}" destId="{68BB270C-6836-47C5-ADBE-01A8D28E5FCE}" srcOrd="0" destOrd="0" presId="urn:microsoft.com/office/officeart/2009/3/layout/RandomtoResultProcess"/>
    <dgm:cxn modelId="{4900EC13-E03C-4DFA-B689-C880B62C41BB}" type="presOf" srcId="{DAF18DED-70B6-481D-BB8E-F57D2DEB002F}" destId="{EE8D1C83-EE66-44D3-A859-C7BA011D584D}" srcOrd="0" destOrd="3" presId="urn:microsoft.com/office/officeart/2009/3/layout/RandomtoResultProcess"/>
    <dgm:cxn modelId="{ACCA7315-BBA3-47EF-B7D7-8B7699C56977}" srcId="{1AAAF501-DBE7-492C-921E-106E11502EC5}" destId="{E719FE00-530C-48C0-B7C7-30FF3DDA30EC}" srcOrd="4" destOrd="0" parTransId="{FC94E36F-752D-49D7-BBA1-2C568027F229}" sibTransId="{9A86878F-8249-4497-9956-1076392CBA40}"/>
    <dgm:cxn modelId="{0B169215-EE9D-411F-B60D-83D64EE03FE8}" type="presOf" srcId="{1AAAF501-DBE7-492C-921E-106E11502EC5}" destId="{0397CAEE-F5F8-4B88-95FB-C03FBBB0255B}" srcOrd="0" destOrd="0" presId="urn:microsoft.com/office/officeart/2009/3/layout/RandomtoResultProcess"/>
    <dgm:cxn modelId="{0A432F16-8F3A-4D44-90A8-5383EF20611C}" type="presOf" srcId="{4608AD09-9DC5-4833-B453-D26881031B55}" destId="{EE8D1C83-EE66-44D3-A859-C7BA011D584D}" srcOrd="0" destOrd="6" presId="urn:microsoft.com/office/officeart/2009/3/layout/RandomtoResultProcess"/>
    <dgm:cxn modelId="{347A6519-E958-408D-AAC0-6B7C01155539}" srcId="{9EB47855-8DFF-4517-97CC-F1931E886F5A}" destId="{798C4E4D-A754-445B-9908-FB3462F2ADB5}" srcOrd="0" destOrd="0" parTransId="{9BA40798-E4F8-4455-BBEF-1580B0A98F78}" sibTransId="{06429D70-87BD-4544-9ECE-710C9EE3C8B4}"/>
    <dgm:cxn modelId="{FE36561F-3F71-424E-A5F4-9D244745688D}" srcId="{1AAAF501-DBE7-492C-921E-106E11502EC5}" destId="{07153E93-73EC-46B3-BD18-6EBAE96C1B35}" srcOrd="5" destOrd="0" parTransId="{D674F318-0331-4FE8-8B66-6C26CE24547B}" sibTransId="{9393DCEB-C79F-4CD9-9E9C-0D39109787C9}"/>
    <dgm:cxn modelId="{23513B24-CCBD-4EFD-82E3-F83B65DD257D}" type="presOf" srcId="{A4AF5E43-5787-4EC2-A672-10BFA9DCD922}" destId="{F2248F13-2677-43D1-800C-379C485F578C}" srcOrd="0" destOrd="1" presId="urn:microsoft.com/office/officeart/2009/3/layout/RandomtoResultProcess"/>
    <dgm:cxn modelId="{B9A6322D-49A4-4124-91FC-C334AF234B19}" srcId="{9EB47855-8DFF-4517-97CC-F1931E886F5A}" destId="{F855EC8B-165C-45D9-B8DF-AE7446407D8F}" srcOrd="1" destOrd="0" parTransId="{DD314A6C-86C5-4B62-8499-E2C673C7517F}" sibTransId="{4929B917-1B0C-4895-9A29-7D39666B9C2A}"/>
    <dgm:cxn modelId="{A4DC493B-1BE4-4141-AE3D-3320913C7D47}" type="presOf" srcId="{805C7F9A-3E51-44D2-8B69-2BA5574EC0B9}" destId="{EE8D1C83-EE66-44D3-A859-C7BA011D584D}" srcOrd="0" destOrd="1" presId="urn:microsoft.com/office/officeart/2009/3/layout/RandomtoResultProcess"/>
    <dgm:cxn modelId="{2D958A65-AFBC-4D82-A6E7-9256EFE8735E}" srcId="{AB19F41A-C66C-42E5-9662-0B72858C03DF}" destId="{C3A47902-8DD3-407D-B651-E3D3D87C1A24}" srcOrd="1" destOrd="0" parTransId="{68BFA299-7A36-4277-958E-58F723A0E5D6}" sibTransId="{AFD00958-9F96-49BE-91CA-9226899088F5}"/>
    <dgm:cxn modelId="{0EB9DE4A-0BAE-4A52-A994-70D96E55930F}" srcId="{1AAAF501-DBE7-492C-921E-106E11502EC5}" destId="{ED314060-43A4-4817-A8F0-A078B8252A80}" srcOrd="0" destOrd="0" parTransId="{C1FE5BBC-B77B-4825-B1A7-CA0421BD7E9A}" sibTransId="{60BDEDA5-D785-49F3-B31D-52F1134359AB}"/>
    <dgm:cxn modelId="{1DBD956D-4FBA-4510-A7B4-61C4CF86FF91}" type="presOf" srcId="{C3A47902-8DD3-407D-B651-E3D3D87C1A24}" destId="{F2248F13-2677-43D1-800C-379C485F578C}" srcOrd="0" destOrd="2" presId="urn:microsoft.com/office/officeart/2009/3/layout/RandomtoResultProcess"/>
    <dgm:cxn modelId="{3E94484F-08E0-42D0-B746-B76F92A42252}" srcId="{AB19F41A-C66C-42E5-9662-0B72858C03DF}" destId="{A4AF5E43-5787-4EC2-A672-10BFA9DCD922}" srcOrd="0" destOrd="0" parTransId="{DABD6274-31F1-4FBA-9C5C-BB9E9E3D3B40}" sibTransId="{0C858286-9B6D-4BC7-BCC4-E3B2C408624B}"/>
    <dgm:cxn modelId="{26635F71-D737-4880-819A-0B501CBE8BB2}" srcId="{1AAAF501-DBE7-492C-921E-106E11502EC5}" destId="{DAF18DED-70B6-481D-BB8E-F57D2DEB002F}" srcOrd="3" destOrd="0" parTransId="{DB219FF8-C41C-4A37-81C7-99DB51BA33DB}" sibTransId="{C3DE352C-5EB9-42A1-948A-66EB9F85B426}"/>
    <dgm:cxn modelId="{C4E96A72-284C-40CC-B891-45E31B1919EB}" srcId="{9EB47855-8DFF-4517-97CC-F1931E886F5A}" destId="{9A3F9CAB-1B28-4881-8BA1-74BE24C8E617}" srcOrd="3" destOrd="0" parTransId="{197251CD-6F69-4C63-984B-0011C0E2DECC}" sibTransId="{99C93435-0E27-4882-9672-7AEFD0A555C7}"/>
    <dgm:cxn modelId="{B689D053-AB80-4ECB-A5A8-5D9E18E4B1CC}" srcId="{1AAAF501-DBE7-492C-921E-106E11502EC5}" destId="{805C7F9A-3E51-44D2-8B69-2BA5574EC0B9}" srcOrd="1" destOrd="0" parTransId="{7798289B-EA1F-4520-831A-B664CF2008D6}" sibTransId="{DB804491-9519-4BCD-B526-3D8B190B438E}"/>
    <dgm:cxn modelId="{1944DC53-BA45-44F1-A940-51708CCEAD49}" srcId="{1AAAF501-DBE7-492C-921E-106E11502EC5}" destId="{4608AD09-9DC5-4833-B453-D26881031B55}" srcOrd="6" destOrd="0" parTransId="{F1754C7B-27E4-492B-AC89-A7490AA12F59}" sibTransId="{C90179BC-2ACD-4995-AE1D-F30BE286C0A3}"/>
    <dgm:cxn modelId="{8918C177-8A67-407A-8824-E67B86C2080C}" type="presOf" srcId="{BD4592B2-AC1E-4702-A5EC-8D10E074916C}" destId="{F2248F13-2677-43D1-800C-379C485F578C}" srcOrd="0" destOrd="3" presId="urn:microsoft.com/office/officeart/2009/3/layout/RandomtoResultProcess"/>
    <dgm:cxn modelId="{DA921F5A-7427-431E-9335-05A967BE55B4}" type="presOf" srcId="{E719FE00-530C-48C0-B7C7-30FF3DDA30EC}" destId="{EE8D1C83-EE66-44D3-A859-C7BA011D584D}" srcOrd="0" destOrd="4" presId="urn:microsoft.com/office/officeart/2009/3/layout/RandomtoResultProcess"/>
    <dgm:cxn modelId="{2AA1A87D-4FEB-4281-A0F0-B0668085A967}" type="presOf" srcId="{9EB47855-8DFF-4517-97CC-F1931E886F5A}" destId="{4D795BDC-F4B2-4554-800E-17D5FEE971C8}" srcOrd="0" destOrd="0" presId="urn:microsoft.com/office/officeart/2009/3/layout/RandomtoResultProcess"/>
    <dgm:cxn modelId="{56FA4192-3493-43F1-A507-F1856B4AE9CE}" srcId="{75519AD8-A155-4665-8FE9-F7AF065DF25A}" destId="{FD8A9A67-E6F1-48B0-A2AB-3E4F56BBE39B}" srcOrd="1" destOrd="0" parTransId="{D7A2602D-FE84-4055-B4F4-FDA1C70D87E1}" sibTransId="{CAA42AF7-CBA2-4977-A21D-CE57C1FC6181}"/>
    <dgm:cxn modelId="{89015BA1-486A-45AF-B04F-34340C70D9D8}" srcId="{75519AD8-A155-4665-8FE9-F7AF065DF25A}" destId="{9EB47855-8DFF-4517-97CC-F1931E886F5A}" srcOrd="2" destOrd="0" parTransId="{F4A2034C-66D4-4F9D-930B-2C12B22DB10C}" sibTransId="{60CB896D-A4EF-4680-A29E-A35F18CB256F}"/>
    <dgm:cxn modelId="{9DA1AAAC-7643-4B88-80CC-914796034467}" type="presOf" srcId="{F855EC8B-165C-45D9-B8DF-AE7446407D8F}" destId="{70CC7D09-42D8-42D4-84EC-BB469ADC39EE}" srcOrd="0" destOrd="1" presId="urn:microsoft.com/office/officeart/2009/3/layout/RandomtoResultProcess"/>
    <dgm:cxn modelId="{8F762FB0-2F16-4A27-B2C0-B5D629929001}" type="presOf" srcId="{546792B2-AAEB-4F75-8FAD-508963BCFD5A}" destId="{EE8D1C83-EE66-44D3-A859-C7BA011D584D}" srcOrd="0" destOrd="2" presId="urn:microsoft.com/office/officeart/2009/3/layout/RandomtoResultProcess"/>
    <dgm:cxn modelId="{869E9AB0-F987-43C6-80D2-6FE5DB34F5DE}" srcId="{1AAAF501-DBE7-492C-921E-106E11502EC5}" destId="{546792B2-AAEB-4F75-8FAD-508963BCFD5A}" srcOrd="2" destOrd="0" parTransId="{5A81B275-3AF0-44C8-B172-115D8A728127}" sibTransId="{8046A9DB-0F27-478B-B804-073B3034641D}"/>
    <dgm:cxn modelId="{E3DCDBB0-9DB0-4D28-9BE3-C24DE43A2AF5}" srcId="{75519AD8-A155-4665-8FE9-F7AF065DF25A}" destId="{1AAAF501-DBE7-492C-921E-106E11502EC5}" srcOrd="0" destOrd="0" parTransId="{50275B56-35A1-4BA9-9F24-8BD3C1EC0277}" sibTransId="{32AB7EEB-E1EB-4A89-B103-8C4D28F1DCB3}"/>
    <dgm:cxn modelId="{6D3FF3B3-4861-4006-B9B1-931FCD65B304}" type="presOf" srcId="{AB19F41A-C66C-42E5-9662-0B72858C03DF}" destId="{F2248F13-2677-43D1-800C-379C485F578C}" srcOrd="0" destOrd="0" presId="urn:microsoft.com/office/officeart/2009/3/layout/RandomtoResultProcess"/>
    <dgm:cxn modelId="{9CD16FB5-76C6-48B2-9C14-6E1FB9AC54B1}" type="presOf" srcId="{07153E93-73EC-46B3-BD18-6EBAE96C1B35}" destId="{EE8D1C83-EE66-44D3-A859-C7BA011D584D}" srcOrd="0" destOrd="5" presId="urn:microsoft.com/office/officeart/2009/3/layout/RandomtoResultProcess"/>
    <dgm:cxn modelId="{A3B00FC1-033F-4AAF-9A79-255944932698}" type="presOf" srcId="{ED314060-43A4-4817-A8F0-A078B8252A80}" destId="{EE8D1C83-EE66-44D3-A859-C7BA011D584D}" srcOrd="0" destOrd="0" presId="urn:microsoft.com/office/officeart/2009/3/layout/RandomtoResultProcess"/>
    <dgm:cxn modelId="{D484D0C2-7695-4A2E-96D5-0A11C80044D9}" type="presOf" srcId="{75519AD8-A155-4665-8FE9-F7AF065DF25A}" destId="{E4717E14-2F45-4FB9-BAFF-0E58A1A3A4A7}" srcOrd="0" destOrd="0" presId="urn:microsoft.com/office/officeart/2009/3/layout/RandomtoResultProcess"/>
    <dgm:cxn modelId="{086974C6-749D-4EAD-AB02-144E14C252EE}" srcId="{FD8A9A67-E6F1-48B0-A2AB-3E4F56BBE39B}" destId="{AB19F41A-C66C-42E5-9662-0B72858C03DF}" srcOrd="0" destOrd="0" parTransId="{1E0EE667-6A6B-414C-B7C4-EA9494C5C181}" sibTransId="{FC32DA30-C006-4ECC-944C-F1D3618C12C2}"/>
    <dgm:cxn modelId="{1E14DFC7-A35A-4A53-A6F4-5E39164FA3CA}" type="presOf" srcId="{864A73E4-CF57-4617-A0BE-5D89BFF0CA56}" destId="{70CC7D09-42D8-42D4-84EC-BB469ADC39EE}" srcOrd="0" destOrd="4" presId="urn:microsoft.com/office/officeart/2009/3/layout/RandomtoResultProcess"/>
    <dgm:cxn modelId="{6135D5D3-F363-47E0-A86A-47CF8764A9E0}" srcId="{9EB47855-8DFF-4517-97CC-F1931E886F5A}" destId="{864A73E4-CF57-4617-A0BE-5D89BFF0CA56}" srcOrd="4" destOrd="0" parTransId="{ABC8FD56-9260-45E4-926B-663801897787}" sibTransId="{7D284E40-C3F1-49AF-B075-A36B630596F6}"/>
    <dgm:cxn modelId="{0FC1C6DD-C134-4BD8-99F8-48D1AC4E0A59}" srcId="{9EB47855-8DFF-4517-97CC-F1931E886F5A}" destId="{2B699EE0-2CA1-45A4-8E23-B6A669ABF00D}" srcOrd="5" destOrd="0" parTransId="{3D6161AF-7A94-448C-973D-F6DE4B7AB557}" sibTransId="{E2A2DA4A-E425-4479-A224-63B2A309A421}"/>
    <dgm:cxn modelId="{C519AADE-0F0A-4E45-B5CA-0BE0A475320C}" type="presOf" srcId="{798C4E4D-A754-445B-9908-FB3462F2ADB5}" destId="{70CC7D09-42D8-42D4-84EC-BB469ADC39EE}" srcOrd="0" destOrd="0" presId="urn:microsoft.com/office/officeart/2009/3/layout/RandomtoResultProcess"/>
    <dgm:cxn modelId="{BE9F1FEF-F612-4555-B572-2B4C9BC71B52}" srcId="{AB19F41A-C66C-42E5-9662-0B72858C03DF}" destId="{BD4592B2-AC1E-4702-A5EC-8D10E074916C}" srcOrd="2" destOrd="0" parTransId="{39D687EC-2D1C-4937-B697-01FD3079D0E9}" sibTransId="{60AEA727-8F4E-4680-B4CB-070CD5DEE314}"/>
    <dgm:cxn modelId="{F9D8BAF1-9BFF-49CC-9029-06FFCF2BF01B}" type="presOf" srcId="{9A3F9CAB-1B28-4881-8BA1-74BE24C8E617}" destId="{70CC7D09-42D8-42D4-84EC-BB469ADC39EE}" srcOrd="0" destOrd="3" presId="urn:microsoft.com/office/officeart/2009/3/layout/RandomtoResultProcess"/>
    <dgm:cxn modelId="{B11D30F8-24DA-4686-898F-559347FB68A0}" type="presOf" srcId="{2B699EE0-2CA1-45A4-8E23-B6A669ABF00D}" destId="{70CC7D09-42D8-42D4-84EC-BB469ADC39EE}" srcOrd="0" destOrd="5" presId="urn:microsoft.com/office/officeart/2009/3/layout/RandomtoResultProcess"/>
    <dgm:cxn modelId="{A830CFFB-C5FD-4128-BF55-A78552562284}" srcId="{9EB47855-8DFF-4517-97CC-F1931E886F5A}" destId="{2410F227-4C6D-45BF-B947-813D4A81434E}" srcOrd="2" destOrd="0" parTransId="{0F09106B-CACD-4B3B-A4B6-873CD6B591DA}" sibTransId="{8A964F88-4AC5-4AD1-8F6B-143E470FEBA1}"/>
    <dgm:cxn modelId="{E3B561FD-BEA2-4851-BB1A-BB72CAE1C468}" type="presOf" srcId="{2410F227-4C6D-45BF-B947-813D4A81434E}" destId="{70CC7D09-42D8-42D4-84EC-BB469ADC39EE}" srcOrd="0" destOrd="2" presId="urn:microsoft.com/office/officeart/2009/3/layout/RandomtoResultProcess"/>
    <dgm:cxn modelId="{31536CE1-A932-4BF5-AF36-4977F2FA1AD1}" type="presParOf" srcId="{E4717E14-2F45-4FB9-BAFF-0E58A1A3A4A7}" destId="{7FAF0F52-FD37-4D9E-AE78-1D2AA03EFDF9}" srcOrd="0" destOrd="0" presId="urn:microsoft.com/office/officeart/2009/3/layout/RandomtoResultProcess"/>
    <dgm:cxn modelId="{4BB64F64-A275-4259-B005-C5BE751E2368}" type="presParOf" srcId="{7FAF0F52-FD37-4D9E-AE78-1D2AA03EFDF9}" destId="{0397CAEE-F5F8-4B88-95FB-C03FBBB0255B}" srcOrd="0" destOrd="0" presId="urn:microsoft.com/office/officeart/2009/3/layout/RandomtoResultProcess"/>
    <dgm:cxn modelId="{F2D1D084-7937-403E-AE34-AD023EE6619C}" type="presParOf" srcId="{7FAF0F52-FD37-4D9E-AE78-1D2AA03EFDF9}" destId="{EE8D1C83-EE66-44D3-A859-C7BA011D584D}" srcOrd="1" destOrd="0" presId="urn:microsoft.com/office/officeart/2009/3/layout/RandomtoResultProcess"/>
    <dgm:cxn modelId="{14D481D8-B396-4112-BAB4-BF7C3DE088F2}" type="presParOf" srcId="{7FAF0F52-FD37-4D9E-AE78-1D2AA03EFDF9}" destId="{9812B271-C556-4E92-9CA2-9C46C9C5CBF3}" srcOrd="2" destOrd="0" presId="urn:microsoft.com/office/officeart/2009/3/layout/RandomtoResultProcess"/>
    <dgm:cxn modelId="{3889FE30-EBA6-4AAE-883C-08744EC55D99}" type="presParOf" srcId="{7FAF0F52-FD37-4D9E-AE78-1D2AA03EFDF9}" destId="{847D30ED-FDA5-41E6-B5F6-4D96B2BAFF5F}" srcOrd="3" destOrd="0" presId="urn:microsoft.com/office/officeart/2009/3/layout/RandomtoResultProcess"/>
    <dgm:cxn modelId="{7FF0127B-1A22-4D07-9B6A-4F335182C4A7}" type="presParOf" srcId="{7FAF0F52-FD37-4D9E-AE78-1D2AA03EFDF9}" destId="{AB4AC3D8-8406-4444-85C0-AF22D959612E}" srcOrd="4" destOrd="0" presId="urn:microsoft.com/office/officeart/2009/3/layout/RandomtoResultProcess"/>
    <dgm:cxn modelId="{738A8F90-8215-4712-8FF2-CFD024C32AAC}" type="presParOf" srcId="{7FAF0F52-FD37-4D9E-AE78-1D2AA03EFDF9}" destId="{3A6BA8B9-83EC-4614-8DC4-69AE4346EC6D}" srcOrd="5" destOrd="0" presId="urn:microsoft.com/office/officeart/2009/3/layout/RandomtoResultProcess"/>
    <dgm:cxn modelId="{B2A9F53D-84E9-4EEB-A5BA-D23A873F795D}" type="presParOf" srcId="{7FAF0F52-FD37-4D9E-AE78-1D2AA03EFDF9}" destId="{373EEA5A-0EED-410C-8CC9-848A9BF68C32}" srcOrd="6" destOrd="0" presId="urn:microsoft.com/office/officeart/2009/3/layout/RandomtoResultProcess"/>
    <dgm:cxn modelId="{21C6A54F-A80A-4C27-A9E3-8D623989E58B}" type="presParOf" srcId="{7FAF0F52-FD37-4D9E-AE78-1D2AA03EFDF9}" destId="{9FB9296F-1459-4861-8980-2CB7985EC762}" srcOrd="7" destOrd="0" presId="urn:microsoft.com/office/officeart/2009/3/layout/RandomtoResultProcess"/>
    <dgm:cxn modelId="{9C15ED1D-D031-4599-B836-DBE6E58C8907}" type="presParOf" srcId="{7FAF0F52-FD37-4D9E-AE78-1D2AA03EFDF9}" destId="{86837F63-C634-4E6E-83D8-FEBBD875293F}" srcOrd="8" destOrd="0" presId="urn:microsoft.com/office/officeart/2009/3/layout/RandomtoResultProcess"/>
    <dgm:cxn modelId="{00EA6885-1300-4781-9786-7976BEC6DEBF}" type="presParOf" srcId="{7FAF0F52-FD37-4D9E-AE78-1D2AA03EFDF9}" destId="{C14FBB4F-FDC2-489B-9D4B-EBC318082781}" srcOrd="9" destOrd="0" presId="urn:microsoft.com/office/officeart/2009/3/layout/RandomtoResultProcess"/>
    <dgm:cxn modelId="{78A387CF-2B62-4E49-886D-AD05BCEF2C0D}" type="presParOf" srcId="{7FAF0F52-FD37-4D9E-AE78-1D2AA03EFDF9}" destId="{186A0A9B-FA57-4194-9A90-C87DBCC20894}" srcOrd="10" destOrd="0" presId="urn:microsoft.com/office/officeart/2009/3/layout/RandomtoResultProcess"/>
    <dgm:cxn modelId="{01BE0D48-7128-4FD8-B9A8-B3746652F512}" type="presParOf" srcId="{7FAF0F52-FD37-4D9E-AE78-1D2AA03EFDF9}" destId="{F3881730-B702-4B16-A492-EF2A75CFDB49}" srcOrd="11" destOrd="0" presId="urn:microsoft.com/office/officeart/2009/3/layout/RandomtoResultProcess"/>
    <dgm:cxn modelId="{6154B0BE-2419-4CD3-BC9D-64B89ED4BED6}" type="presParOf" srcId="{7FAF0F52-FD37-4D9E-AE78-1D2AA03EFDF9}" destId="{FBB217E2-7353-408A-A756-0F00D6827FDD}" srcOrd="12" destOrd="0" presId="urn:microsoft.com/office/officeart/2009/3/layout/RandomtoResultProcess"/>
    <dgm:cxn modelId="{5FAEDD55-F7DA-4E88-849E-9D5A6FBC9FA2}" type="presParOf" srcId="{7FAF0F52-FD37-4D9E-AE78-1D2AA03EFDF9}" destId="{E5ADBD3B-9604-45BF-B157-4591FCF02A54}" srcOrd="13" destOrd="0" presId="urn:microsoft.com/office/officeart/2009/3/layout/RandomtoResultProcess"/>
    <dgm:cxn modelId="{D45FCBED-FBA2-4A05-B036-0E30653D1CDD}" type="presParOf" srcId="{7FAF0F52-FD37-4D9E-AE78-1D2AA03EFDF9}" destId="{408D8BD7-3ABF-4AF3-88DE-94757E996720}" srcOrd="14" destOrd="0" presId="urn:microsoft.com/office/officeart/2009/3/layout/RandomtoResultProcess"/>
    <dgm:cxn modelId="{04B904E8-F574-41D8-9F04-CF440884D5ED}" type="presParOf" srcId="{7FAF0F52-FD37-4D9E-AE78-1D2AA03EFDF9}" destId="{6D8A9B48-FCA8-4680-AF56-19955825048D}" srcOrd="15" destOrd="0" presId="urn:microsoft.com/office/officeart/2009/3/layout/RandomtoResultProcess"/>
    <dgm:cxn modelId="{D15B70EB-B5BB-4B1F-8C46-012D7293FE78}" type="presParOf" srcId="{7FAF0F52-FD37-4D9E-AE78-1D2AA03EFDF9}" destId="{2F830D8F-3C33-417D-B3E0-870FF6E43D66}" srcOrd="16" destOrd="0" presId="urn:microsoft.com/office/officeart/2009/3/layout/RandomtoResultProcess"/>
    <dgm:cxn modelId="{11FBD9F7-4D5A-444E-B238-DAADD686FF6C}" type="presParOf" srcId="{7FAF0F52-FD37-4D9E-AE78-1D2AA03EFDF9}" destId="{1DF1D738-38A1-4148-A435-A13CAA84445A}" srcOrd="17" destOrd="0" presId="urn:microsoft.com/office/officeart/2009/3/layout/RandomtoResultProcess"/>
    <dgm:cxn modelId="{F9166444-7D81-416D-96A9-56301ED2CBFC}" type="presParOf" srcId="{7FAF0F52-FD37-4D9E-AE78-1D2AA03EFDF9}" destId="{6A70A0F7-E965-45BD-BC02-ACA8B427334E}" srcOrd="18" destOrd="0" presId="urn:microsoft.com/office/officeart/2009/3/layout/RandomtoResultProcess"/>
    <dgm:cxn modelId="{1D61AF13-143A-404D-AB9E-125D226972A2}" type="presParOf" srcId="{7FAF0F52-FD37-4D9E-AE78-1D2AA03EFDF9}" destId="{BA91C970-1FE3-41D5-B18F-568A7DE90626}" srcOrd="19" destOrd="0" presId="urn:microsoft.com/office/officeart/2009/3/layout/RandomtoResultProcess"/>
    <dgm:cxn modelId="{DFB12FB2-7B46-4843-9CCB-DE486C638470}" type="presParOf" srcId="{E4717E14-2F45-4FB9-BAFF-0E58A1A3A4A7}" destId="{DF54B502-9354-4EC5-869C-F75BAD3BA9D1}" srcOrd="1" destOrd="0" presId="urn:microsoft.com/office/officeart/2009/3/layout/RandomtoResultProcess"/>
    <dgm:cxn modelId="{79D17CFE-6D8C-4D81-AA71-150567012D54}" type="presParOf" srcId="{DF54B502-9354-4EC5-869C-F75BAD3BA9D1}" destId="{6DFBEC95-D619-4D38-AA0B-84722EF48AD4}" srcOrd="0" destOrd="0" presId="urn:microsoft.com/office/officeart/2009/3/layout/RandomtoResultProcess"/>
    <dgm:cxn modelId="{9710A8A1-52F1-45A6-9D1D-9B5A7CEAA09F}" type="presParOf" srcId="{DF54B502-9354-4EC5-869C-F75BAD3BA9D1}" destId="{FB78BE18-D145-4BCC-B4ED-8D48CA7B1931}" srcOrd="1" destOrd="0" presId="urn:microsoft.com/office/officeart/2009/3/layout/RandomtoResultProcess"/>
    <dgm:cxn modelId="{255B95C4-A407-423C-B69F-CCFC2CD35880}" type="presParOf" srcId="{E4717E14-2F45-4FB9-BAFF-0E58A1A3A4A7}" destId="{79147D2B-EB0D-4307-8F2E-B092B375396E}" srcOrd="2" destOrd="0" presId="urn:microsoft.com/office/officeart/2009/3/layout/RandomtoResultProcess"/>
    <dgm:cxn modelId="{AB806EDD-82BA-4942-9672-564B4AB3B39F}" type="presParOf" srcId="{79147D2B-EB0D-4307-8F2E-B092B375396E}" destId="{68BB270C-6836-47C5-ADBE-01A8D28E5FCE}" srcOrd="0" destOrd="0" presId="urn:microsoft.com/office/officeart/2009/3/layout/RandomtoResultProcess"/>
    <dgm:cxn modelId="{0F0950FC-C5AA-456F-844C-A1CF1C8EF6B0}" type="presParOf" srcId="{79147D2B-EB0D-4307-8F2E-B092B375396E}" destId="{F2248F13-2677-43D1-800C-379C485F578C}" srcOrd="1" destOrd="0" presId="urn:microsoft.com/office/officeart/2009/3/layout/RandomtoResultProcess"/>
    <dgm:cxn modelId="{0F6B7913-1909-4C5E-AEA5-9B8F1A9CFB84}" type="presParOf" srcId="{79147D2B-EB0D-4307-8F2E-B092B375396E}" destId="{21A3C0AD-C702-478B-AE4C-D12536990AEE}" srcOrd="2" destOrd="0" presId="urn:microsoft.com/office/officeart/2009/3/layout/RandomtoResultProcess"/>
    <dgm:cxn modelId="{DDF8C21C-54F4-4F49-83E7-7AEC0FD23596}" type="presParOf" srcId="{E4717E14-2F45-4FB9-BAFF-0E58A1A3A4A7}" destId="{75DD9014-5B86-4A7B-9035-927DF7A6AA34}" srcOrd="3" destOrd="0" presId="urn:microsoft.com/office/officeart/2009/3/layout/RandomtoResultProcess"/>
    <dgm:cxn modelId="{060811B8-339B-4B3A-8CFA-39C1EBE1518A}" type="presParOf" srcId="{75DD9014-5B86-4A7B-9035-927DF7A6AA34}" destId="{2E848C82-C80C-4098-A075-94E8173C3371}" srcOrd="0" destOrd="0" presId="urn:microsoft.com/office/officeart/2009/3/layout/RandomtoResultProcess"/>
    <dgm:cxn modelId="{59C3704B-85F2-4412-BD1A-18EB83704CA7}" type="presParOf" srcId="{75DD9014-5B86-4A7B-9035-927DF7A6AA34}" destId="{253B4868-1CD7-4DAA-A826-CB4A5D11BD47}" srcOrd="1" destOrd="0" presId="urn:microsoft.com/office/officeart/2009/3/layout/RandomtoResultProcess"/>
    <dgm:cxn modelId="{E3D4046E-622B-4FB3-BA96-BE15249F1CC3}" type="presParOf" srcId="{E4717E14-2F45-4FB9-BAFF-0E58A1A3A4A7}" destId="{C8E23754-69E9-48FD-A3A7-6A7397A4F210}" srcOrd="4" destOrd="0" presId="urn:microsoft.com/office/officeart/2009/3/layout/RandomtoResultProcess"/>
    <dgm:cxn modelId="{BDA981E7-7DD9-47FC-9CB5-B5C61CD6D9F9}" type="presParOf" srcId="{C8E23754-69E9-48FD-A3A7-6A7397A4F210}" destId="{4D795BDC-F4B2-4554-800E-17D5FEE971C8}" srcOrd="0" destOrd="0" presId="urn:microsoft.com/office/officeart/2009/3/layout/RandomtoResultProcess"/>
    <dgm:cxn modelId="{FAA16079-514C-49D7-8580-7A3FC7C24784}" type="presParOf" srcId="{C8E23754-69E9-48FD-A3A7-6A7397A4F210}" destId="{70CC7D09-42D8-42D4-84EC-BB469ADC39EE}" srcOrd="1" destOrd="0" presId="urn:microsoft.com/office/officeart/2009/3/layout/RandomtoResultProcess"/>
    <dgm:cxn modelId="{F242BF7C-0031-47D6-BC36-1AE8CF38B768}" type="presParOf" srcId="{C8E23754-69E9-48FD-A3A7-6A7397A4F210}" destId="{082CF3F0-38F4-4682-8B1A-5EAABCA400FD}" srcOrd="2" destOrd="0" presId="urn:microsoft.com/office/officeart/2009/3/layout/RandomtoResultProcess"/>
  </dgm:cxnLst>
  <dgm:bg/>
  <dgm:whole>
    <a:ln>
      <a:solidFill>
        <a:schemeClr val="tx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7CAEE-F5F8-4B88-95FB-C03FBBB0255B}">
      <dsp:nvSpPr>
        <dsp:cNvPr id="0" name=""/>
        <dsp:cNvSpPr/>
      </dsp:nvSpPr>
      <dsp:spPr>
        <a:xfrm>
          <a:off x="798998" y="454043"/>
          <a:ext cx="2607669" cy="8593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 dirty="0">
              <a:solidFill>
                <a:srgbClr val="ED7D31"/>
              </a:solidFill>
              <a:latin typeface="Calibri" panose="020F0502020204030204"/>
              <a:ea typeface="+mn-ea"/>
              <a:cs typeface="+mn-cs"/>
            </a:rPr>
            <a:t>Informal Employment</a:t>
          </a:r>
        </a:p>
      </dsp:txBody>
      <dsp:txXfrm>
        <a:off x="798998" y="454043"/>
        <a:ext cx="2607669" cy="859345"/>
      </dsp:txXfrm>
    </dsp:sp>
    <dsp:sp modelId="{EE8D1C83-EE66-44D3-A859-C7BA011D584D}">
      <dsp:nvSpPr>
        <dsp:cNvPr id="0" name=""/>
        <dsp:cNvSpPr/>
      </dsp:nvSpPr>
      <dsp:spPr>
        <a:xfrm>
          <a:off x="798998" y="2278211"/>
          <a:ext cx="2607669" cy="1609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Low- (value, productivity, skills, wage)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Precarious livelihoods/ vulnerability to shocks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Exclusion/exploitation/ discrimination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Working poor/time poverty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Challenges to asset ownership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Low social mobility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Fragmented labour markets</a:t>
          </a:r>
        </a:p>
      </dsp:txBody>
      <dsp:txXfrm>
        <a:off x="798998" y="2278211"/>
        <a:ext cx="2607669" cy="1609995"/>
      </dsp:txXfrm>
    </dsp:sp>
    <dsp:sp modelId="{9812B271-C556-4E92-9CA2-9C46C9C5CBF3}">
      <dsp:nvSpPr>
        <dsp:cNvPr id="0" name=""/>
        <dsp:cNvSpPr/>
      </dsp:nvSpPr>
      <dsp:spPr>
        <a:xfrm>
          <a:off x="796035" y="217098"/>
          <a:ext cx="207428" cy="207428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7D30ED-FDA5-41E6-B5F6-4D96B2BAFF5F}">
      <dsp:nvSpPr>
        <dsp:cNvPr id="0" name=""/>
        <dsp:cNvSpPr/>
      </dsp:nvSpPr>
      <dsp:spPr>
        <a:xfrm>
          <a:off x="941234" y="0"/>
          <a:ext cx="207428" cy="207428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AC3D8-8406-4444-85C0-AF22D959612E}">
      <dsp:nvSpPr>
        <dsp:cNvPr id="0" name=""/>
        <dsp:cNvSpPr/>
      </dsp:nvSpPr>
      <dsp:spPr>
        <a:xfrm>
          <a:off x="1289714" y="0"/>
          <a:ext cx="325958" cy="325958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6BA8B9-83EC-4614-8DC4-69AE4346EC6D}">
      <dsp:nvSpPr>
        <dsp:cNvPr id="0" name=""/>
        <dsp:cNvSpPr/>
      </dsp:nvSpPr>
      <dsp:spPr>
        <a:xfrm>
          <a:off x="1580113" y="0"/>
          <a:ext cx="207428" cy="207428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3EEA5A-0EED-410C-8CC9-848A9BF68C32}">
      <dsp:nvSpPr>
        <dsp:cNvPr id="0" name=""/>
        <dsp:cNvSpPr/>
      </dsp:nvSpPr>
      <dsp:spPr>
        <a:xfrm>
          <a:off x="1957633" y="0"/>
          <a:ext cx="207428" cy="207428"/>
        </a:xfrm>
        <a:prstGeom prst="ellipse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9296F-1459-4861-8980-2CB7985EC762}">
      <dsp:nvSpPr>
        <dsp:cNvPr id="0" name=""/>
        <dsp:cNvSpPr/>
      </dsp:nvSpPr>
      <dsp:spPr>
        <a:xfrm>
          <a:off x="2422272" y="0"/>
          <a:ext cx="207428" cy="207428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837F63-C634-4E6E-83D8-FEBBD875293F}">
      <dsp:nvSpPr>
        <dsp:cNvPr id="0" name=""/>
        <dsp:cNvSpPr/>
      </dsp:nvSpPr>
      <dsp:spPr>
        <a:xfrm>
          <a:off x="2712672" y="0"/>
          <a:ext cx="325958" cy="325958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4FBB4F-FDC2-489B-9D4B-EBC318082781}">
      <dsp:nvSpPr>
        <dsp:cNvPr id="0" name=""/>
        <dsp:cNvSpPr/>
      </dsp:nvSpPr>
      <dsp:spPr>
        <a:xfrm>
          <a:off x="3119231" y="204914"/>
          <a:ext cx="207428" cy="207428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6A0A9B-FA57-4194-9A90-C87DBCC20894}">
      <dsp:nvSpPr>
        <dsp:cNvPr id="0" name=""/>
        <dsp:cNvSpPr/>
      </dsp:nvSpPr>
      <dsp:spPr>
        <a:xfrm>
          <a:off x="3293471" y="987358"/>
          <a:ext cx="207428" cy="207428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881730-B702-4B16-A492-EF2A75CFDB49}">
      <dsp:nvSpPr>
        <dsp:cNvPr id="0" name=""/>
        <dsp:cNvSpPr/>
      </dsp:nvSpPr>
      <dsp:spPr>
        <a:xfrm>
          <a:off x="1783393" y="0"/>
          <a:ext cx="533387" cy="533387"/>
        </a:xfrm>
        <a:prstGeom prst="ellipse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B217E2-7353-408A-A756-0F00D6827FDD}">
      <dsp:nvSpPr>
        <dsp:cNvPr id="0" name=""/>
        <dsp:cNvSpPr/>
      </dsp:nvSpPr>
      <dsp:spPr>
        <a:xfrm>
          <a:off x="650835" y="1030217"/>
          <a:ext cx="207428" cy="207428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ADBD3B-9604-45BF-B157-4591FCF02A54}">
      <dsp:nvSpPr>
        <dsp:cNvPr id="0" name=""/>
        <dsp:cNvSpPr/>
      </dsp:nvSpPr>
      <dsp:spPr>
        <a:xfrm>
          <a:off x="825074" y="1291577"/>
          <a:ext cx="325958" cy="325958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D8BD7-3ABF-4AF3-88DE-94757E996720}">
      <dsp:nvSpPr>
        <dsp:cNvPr id="0" name=""/>
        <dsp:cNvSpPr/>
      </dsp:nvSpPr>
      <dsp:spPr>
        <a:xfrm>
          <a:off x="1260674" y="1523874"/>
          <a:ext cx="474121" cy="474121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A9B48-FCA8-4680-AF56-19955825048D}">
      <dsp:nvSpPr>
        <dsp:cNvPr id="0" name=""/>
        <dsp:cNvSpPr/>
      </dsp:nvSpPr>
      <dsp:spPr>
        <a:xfrm>
          <a:off x="1870513" y="1901416"/>
          <a:ext cx="207428" cy="207428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830D8F-3C33-417D-B3E0-870FF6E43D66}">
      <dsp:nvSpPr>
        <dsp:cNvPr id="0" name=""/>
        <dsp:cNvSpPr/>
      </dsp:nvSpPr>
      <dsp:spPr>
        <a:xfrm>
          <a:off x="1986673" y="1523896"/>
          <a:ext cx="325958" cy="325958"/>
        </a:xfrm>
        <a:prstGeom prst="ellipse">
          <a:avLst/>
        </a:prstGeom>
        <a:solidFill>
          <a:srgbClr val="70AD47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1D738-38A1-4148-A435-A13CAA84445A}">
      <dsp:nvSpPr>
        <dsp:cNvPr id="0" name=""/>
        <dsp:cNvSpPr/>
      </dsp:nvSpPr>
      <dsp:spPr>
        <a:xfrm>
          <a:off x="2277072" y="1930456"/>
          <a:ext cx="207428" cy="207428"/>
        </a:xfrm>
        <a:prstGeom prst="ellipse">
          <a:avLst/>
        </a:prstGeom>
        <a:solidFill>
          <a:srgbClr val="ED7D31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0A0F7-E965-45BD-BC02-ACA8B427334E}">
      <dsp:nvSpPr>
        <dsp:cNvPr id="0" name=""/>
        <dsp:cNvSpPr/>
      </dsp:nvSpPr>
      <dsp:spPr>
        <a:xfrm>
          <a:off x="2538432" y="1465794"/>
          <a:ext cx="474121" cy="474121"/>
        </a:xfrm>
        <a:prstGeom prst="ellipse">
          <a:avLst/>
        </a:prstGeom>
        <a:solidFill>
          <a:srgbClr val="A5A5A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91C970-1FE3-41D5-B18F-568A7DE90626}">
      <dsp:nvSpPr>
        <dsp:cNvPr id="0" name=""/>
        <dsp:cNvSpPr/>
      </dsp:nvSpPr>
      <dsp:spPr>
        <a:xfrm>
          <a:off x="3177311" y="1349657"/>
          <a:ext cx="325958" cy="325958"/>
        </a:xfrm>
        <a:prstGeom prst="ellipse">
          <a:avLst/>
        </a:prstGeom>
        <a:solidFill>
          <a:srgbClr val="FFC000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FBEC95-D619-4D38-AA0B-84722EF48AD4}">
      <dsp:nvSpPr>
        <dsp:cNvPr id="0" name=""/>
        <dsp:cNvSpPr/>
      </dsp:nvSpPr>
      <dsp:spPr>
        <a:xfrm>
          <a:off x="3503270" y="0"/>
          <a:ext cx="957294" cy="1827579"/>
        </a:xfrm>
        <a:prstGeom prst="chevron">
          <a:avLst>
            <a:gd name="adj" fmla="val 62310"/>
          </a:avLst>
        </a:prstGeom>
        <a:solidFill>
          <a:srgbClr val="ED7D31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BB270C-6836-47C5-ADBE-01A8D28E5FCE}">
      <dsp:nvSpPr>
        <dsp:cNvPr id="0" name=""/>
        <dsp:cNvSpPr/>
      </dsp:nvSpPr>
      <dsp:spPr>
        <a:xfrm>
          <a:off x="4460564" y="0"/>
          <a:ext cx="2610802" cy="18275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Formalisation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Digital equity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Upskilling/reskilling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Standard of living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Representative institutions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Strong social contracts</a:t>
          </a:r>
        </a:p>
      </dsp:txBody>
      <dsp:txXfrm>
        <a:off x="4460564" y="0"/>
        <a:ext cx="2610802" cy="1827561"/>
      </dsp:txXfrm>
    </dsp:sp>
    <dsp:sp modelId="{F2248F13-2677-43D1-800C-379C485F578C}">
      <dsp:nvSpPr>
        <dsp:cNvPr id="0" name=""/>
        <dsp:cNvSpPr/>
      </dsp:nvSpPr>
      <dsp:spPr>
        <a:xfrm>
          <a:off x="4460564" y="2278211"/>
          <a:ext cx="2610802" cy="1609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Emerging Technologies</a:t>
          </a:r>
        </a:p>
        <a:p>
          <a:pPr marL="57150" lvl="1" indent="-57150" algn="ctr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Technology diffusion</a:t>
          </a:r>
        </a:p>
        <a:p>
          <a:pPr marL="57150" lvl="1" indent="-57150" algn="ctr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New jobs and markets</a:t>
          </a:r>
        </a:p>
        <a:p>
          <a:pPr marL="57150" lvl="1" indent="-57150" algn="ctr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b="1" kern="1200">
              <a:solidFill>
                <a:srgbClr val="70AD47"/>
              </a:solidFill>
              <a:latin typeface="Calibri" panose="020F0502020204030204"/>
              <a:ea typeface="+mn-ea"/>
              <a:cs typeface="+mn-cs"/>
            </a:rPr>
            <a:t>Industrial leapfrogging</a:t>
          </a:r>
        </a:p>
      </dsp:txBody>
      <dsp:txXfrm>
        <a:off x="4460564" y="2278211"/>
        <a:ext cx="2610802" cy="1609995"/>
      </dsp:txXfrm>
    </dsp:sp>
    <dsp:sp modelId="{2E848C82-C80C-4098-A075-94E8173C3371}">
      <dsp:nvSpPr>
        <dsp:cNvPr id="0" name=""/>
        <dsp:cNvSpPr/>
      </dsp:nvSpPr>
      <dsp:spPr>
        <a:xfrm>
          <a:off x="7071367" y="0"/>
          <a:ext cx="957294" cy="1827579"/>
        </a:xfrm>
        <a:prstGeom prst="chevron">
          <a:avLst>
            <a:gd name="adj" fmla="val 62310"/>
          </a:avLst>
        </a:prstGeom>
        <a:solidFill>
          <a:srgbClr val="A5A5A5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795BDC-F4B2-4554-800E-17D5FEE971C8}">
      <dsp:nvSpPr>
        <dsp:cNvPr id="0" name=""/>
        <dsp:cNvSpPr/>
      </dsp:nvSpPr>
      <dsp:spPr>
        <a:xfrm>
          <a:off x="8224472" y="0"/>
          <a:ext cx="2219182" cy="2219182"/>
        </a:xfrm>
        <a:prstGeom prst="ellipse">
          <a:avLst/>
        </a:prstGeom>
        <a:solidFill>
          <a:srgbClr val="5B9BD5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b="1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Sustainable Livelihoods</a:t>
          </a:r>
        </a:p>
      </dsp:txBody>
      <dsp:txXfrm>
        <a:off x="8549464" y="324992"/>
        <a:ext cx="1569198" cy="1569198"/>
      </dsp:txXfrm>
    </dsp:sp>
    <dsp:sp modelId="{70CC7D09-42D8-42D4-84EC-BB469ADC39EE}">
      <dsp:nvSpPr>
        <dsp:cNvPr id="0" name=""/>
        <dsp:cNvSpPr/>
      </dsp:nvSpPr>
      <dsp:spPr>
        <a:xfrm>
          <a:off x="7943314" y="2278211"/>
          <a:ext cx="2610802" cy="16099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Decent work and productive employment and enterprise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Inclusive/universal access to services and infrastructure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Resilience to shocks and stresses and coping capacity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Capital assets (human, social, physical, natural, financial)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High social mobility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900" kern="1200">
              <a:solidFill>
                <a:sysClr val="windowText" lastClr="000000">
                  <a:lumMod val="75000"/>
                  <a:lumOff val="25000"/>
                </a:sysClr>
              </a:solidFill>
              <a:latin typeface="Calibri" panose="020F0502020204030204"/>
              <a:ea typeface="+mn-ea"/>
              <a:cs typeface="+mn-cs"/>
            </a:rPr>
            <a:t>Value-added sectors</a:t>
          </a:r>
        </a:p>
      </dsp:txBody>
      <dsp:txXfrm>
        <a:off x="7943314" y="2278211"/>
        <a:ext cx="2610802" cy="16099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B7983-AB80-41EB-879C-E8872C456DB5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B5EEA-D076-457B-8AEB-002F88359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368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6B5EEA-D076-457B-8AEB-002F8835981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9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0E33DD-BAD2-453F-9CEB-F1F3D627303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37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0E33DD-BAD2-453F-9CEB-F1F3D62730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578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727ED-588E-4FB9-800C-DEB5A5A93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689BD-5B2D-40B2-994D-B4C1907EAE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0C2C-79F7-4FBC-97F9-151E8B75B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CB5A2-389E-4075-BAAA-5312AA550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CAA16-9F29-4A04-AEBF-3DB6B564C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65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6629-EA3F-408F-9B9D-D565FF4ED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DCC5B9-5AD7-4376-B113-DE32E2C45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C2AC7-EB1A-439D-B2C1-B675FD6357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C8D5F-E797-4133-9E21-70E262887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FBEEE-1C63-4306-B5E4-EEB2818BE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103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FF785B-8683-444B-B48C-3520B84FBB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0E59C-8565-4F8D-BE3F-C35EBEF3F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ABA75-8936-4214-95C7-D61CD9990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592FF-0D50-4169-9908-D4EE77230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39A0B-96EC-40C8-928E-62C020214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671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380E99E-EAB3-441E-802E-A65016F184D1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451202" y="1825627"/>
            <a:ext cx="11289596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3" name="Content Placeholder 4">
            <a:extLst>
              <a:ext uri="{FF2B5EF4-FFF2-40B4-BE49-F238E27FC236}">
                <a16:creationId xmlns:a16="http://schemas.microsoft.com/office/drawing/2014/main" id="{75B20518-8021-4F36-BD2D-AD4BFC9501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4676"/>
          <a:stretch>
            <a:fillRect/>
          </a:stretch>
        </p:blipFill>
        <p:spPr>
          <a:xfrm>
            <a:off x="0" y="6492871"/>
            <a:ext cx="12192000" cy="365129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09756866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A26F30FD-BC7D-85C8-637C-0497F2F6E9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A2DDD-2812-9742-BE95-02C91D568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300" y="2433610"/>
            <a:ext cx="11171400" cy="1366582"/>
          </a:xfrm>
        </p:spPr>
        <p:txBody>
          <a:bodyPr>
            <a:normAutofit/>
          </a:bodyPr>
          <a:lstStyle>
            <a:lvl1pPr algn="ctr">
              <a:defRPr sz="3200" b="1" i="0" baseline="0">
                <a:latin typeface="Lucida Sans" panose="020B0602030504020204" pitchFamily="34" charset="77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417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77FE0-6774-43D0-AAB0-579E78B5D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7D4E2-02DD-454B-8295-41CA43A9DB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E1487-3403-4230-B651-81D283CB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175612-BD3A-47A9-B6A8-DDF98C7BA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93C2A-777C-4771-9F97-DBB1E4613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807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5E169-2ACD-4384-B90C-F264BB185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812A51-56FD-4110-9048-5553805B13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E37E6-D903-4AD6-985A-004E050A4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DA12BC-468F-43FF-BB42-B5D7EA12E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C0784-E9FD-45D0-B4AA-2AF53046A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166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375DC-DDBD-4FC3-9F36-DF87C043C4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FD4C2-1028-42FC-BC27-FF35F0416B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FE158-7F38-4D75-AE68-E7B7FB477E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F54D68-475D-4DF1-85F7-15BDF4230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B5F6B-86AF-400D-882C-CFFFF84AB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E1DBE4-B970-487F-8A83-F9F9C90C7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157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00B77-417A-4548-93A8-C912F4E31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9EF15-E972-4EDC-8FF9-B005F448F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59AFCE-6258-4698-AE6F-FA6DB29848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7D556D-F682-4312-96EA-F3A54D7E1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BB4CF-3DD0-48E0-A321-B6CE0EF319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175E40-6358-4F54-9C8F-4B5EF64F5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166BCE-269E-4BF4-954D-80A443592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B38172-1270-4CEA-866F-F8EB6CED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49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E37B0-8331-47B9-82C0-0101CA66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B4BB5-FE73-4177-9D8F-ECA2E35E3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C1C033-F48E-4F88-8223-E73CC543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D3BAB4-E8F0-4B1C-BA52-6AF4970E4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21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35083-061A-4A17-8425-2C6849AB0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37F195-9885-45AF-9C82-EDC998B94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44472B-3779-4A26-89DB-FDD56DC50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56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68924-18ED-491E-9B73-00EF57E45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07577-78AC-437B-B554-01342EBD2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0E3A4-C84F-484D-A799-A81935E38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26E12-545E-417F-A517-912EC6E42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ED15A8-43C8-4CB7-8067-F2F476FC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93D20-C04F-4633-9EE0-01BE2D78A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29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0B548-0B9A-4D88-AA31-FE63BAB81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2C5BBD-7559-464B-A35F-E350AC762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6E92D7-4145-4EEE-B996-4FE73F815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E17678-20B6-4FB9-91F1-3618254FB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6D895-8C8A-4691-B17B-609EB2F75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62AB56-3BBC-4412-BB64-F1A382223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68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2F9AB6-181B-4FA0-BBAB-95F2ABBD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9E846-1B09-4624-BC04-BBBB179BA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BDC5C-53B0-437F-90B4-4FA2C0F7A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B018B-828D-439C-8E60-2F14CB122BE1}" type="datetimeFigureOut">
              <a:rPr lang="en-GB" smtClean="0"/>
              <a:t>27/03/2026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65EC73-26E4-4903-9606-E9F2F48209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4D7F6A-F599-453E-9586-52B4EDCF21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2CA6B-7817-4B9D-A6EC-1CB6948C82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32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7BF7CC6-AA9A-F447-93B5-4F8BDBD51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4863" y="2603241"/>
            <a:ext cx="7347284" cy="2771192"/>
          </a:xfrm>
        </p:spPr>
        <p:txBody>
          <a:bodyPr anchor="t" anchorCtr="0">
            <a:normAutofit fontScale="90000"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Outcome of the 6</a:t>
            </a:r>
            <a:r>
              <a:rPr lang="en-US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Session of the Committee on Social Policy, Poverty and Gender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(No. E/ECA/COE/44/14)</a:t>
            </a:r>
            <a:b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Zuzana Schwidrowski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Director, Socio-Economic Development Division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[3/27/2026]</a:t>
            </a:r>
            <a:br>
              <a:rPr lang="en-US" sz="2400" dirty="0"/>
            </a:b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6E273C5-254D-71C2-E1AC-F226C4F3C8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8349" y="0"/>
            <a:ext cx="2533651" cy="160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136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6068C-6350-1CAB-9A56-DD568F4DD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AD99709-E17F-AEB0-466E-B8E5506F9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BDFD9-99F8-0BCF-E017-8F97A9E05AFE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1CA81D42-F977-574D-8CC8-45E7F0AEA067}"/>
              </a:ext>
            </a:extLst>
          </p:cNvPr>
          <p:cNvSpPr/>
          <p:nvPr/>
        </p:nvSpPr>
        <p:spPr>
          <a:xfrm>
            <a:off x="467840" y="75373"/>
            <a:ext cx="10435469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Key Recommendations to Member States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B2435F-406E-4243-4F67-EB7FA8935B23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4251596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7785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D6950C6-CDE6-D06A-4FA7-C8DE7B8EA812}"/>
              </a:ext>
            </a:extLst>
          </p:cNvPr>
          <p:cNvSpPr txBox="1"/>
          <p:nvPr/>
        </p:nvSpPr>
        <p:spPr>
          <a:xfrm>
            <a:off x="135143" y="752609"/>
            <a:ext cx="1192171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Mainstream multidimensional poverty indices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national planning and budgeting and link them with social protection databases and registries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Scale up digital social protection systems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including digital identification, harmonized social registries and mobile payment platforms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Invest in digital infrastructure, STEM education and technical and vocational training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better align skills with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-market needs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Align youth employment and entrepreneurship strategies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with continental frameworks, including Agenda 2063, the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AfCFTA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and the African Youth Charter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Strengthen women’s economic empowerment policies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including access to finance, digital connectivity and entrepreneurship support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Strengthen urban governance and municipal finance systems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support inclusive and sustainable urban development</a:t>
            </a:r>
          </a:p>
        </p:txBody>
      </p:sp>
    </p:spTree>
    <p:extLst>
      <p:ext uri="{BB962C8B-B14F-4D97-AF65-F5344CB8AC3E}">
        <p14:creationId xmlns:p14="http://schemas.microsoft.com/office/powerpoint/2010/main" val="1147418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FF25B-C7F1-C3A6-D285-4B0756A87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431BB40-287B-150D-2D17-0E7E5F61C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AE6CD2-C11B-8893-A50F-C46BAD0BEBFF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B5990EE7-F467-F2C8-7544-81FDBB750F21}"/>
              </a:ext>
            </a:extLst>
          </p:cNvPr>
          <p:cNvSpPr/>
          <p:nvPr/>
        </p:nvSpPr>
        <p:spPr>
          <a:xfrm>
            <a:off x="278781" y="391747"/>
            <a:ext cx="10717126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Key Recommendations to ECA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D7FD8F1-D055-4713-3F43-B699A24CE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493899"/>
              </p:ext>
            </p:extLst>
          </p:nvPr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4251596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7785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2D080747-4186-8838-8E3F-EF4343B0EF74}"/>
              </a:ext>
            </a:extLst>
          </p:cNvPr>
          <p:cNvSpPr txBox="1"/>
          <p:nvPr/>
        </p:nvSpPr>
        <p:spPr>
          <a:xfrm>
            <a:off x="144380" y="1030989"/>
            <a:ext cx="1192329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Strengthen analytical work, policy advice and capacity-building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 support MSs in poverty reduction, decent job creation, reducing inequality, strengthening social protection and urbanization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Provide technical assistance to improve national data systems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including multidimensional poverty measurement and subnational data collection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Support the development of interoperable digital systems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 social protection, urban data platforms and evidence-based policymaking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Strengthen gender monitoring and reporting systems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including support for the institutionalization of the African Gender and Development Index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Facilitate peer learning and knowledge-sharing platforms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on gender equality, urban governance, job creation and entrepreneurial 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Support MSs in implementing the Doha Political Declaration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including developing a common African position on social development and aligning national policies with global commitments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598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B82FC-4735-D784-384A-64C6F89D1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2A459C-0106-039B-6CC9-D270C06A0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97E4EA-3256-A795-B5A6-2B4C9D803B1B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E3C98EE7-32C6-E6D1-EEEB-80529DA5F343}"/>
              </a:ext>
            </a:extLst>
          </p:cNvPr>
          <p:cNvSpPr/>
          <p:nvPr/>
        </p:nvSpPr>
        <p:spPr>
          <a:xfrm>
            <a:off x="138896" y="58997"/>
            <a:ext cx="108570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165F32-B34D-A523-3FBA-1C7B9259D627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4251596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7785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9481785-D4FC-F877-7297-0241AED5A6CD}"/>
              </a:ext>
            </a:extLst>
          </p:cNvPr>
          <p:cNvSpPr txBox="1"/>
          <p:nvPr/>
        </p:nvSpPr>
        <p:spPr>
          <a:xfrm>
            <a:off x="231494" y="600634"/>
            <a:ext cx="1171357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Advance the development of a common African position on socio-economic development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with the AUC and pan-African institutions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Support Member States in implementing the Doha Political Declaration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and reporting on progress to advance its commitments,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Strengthen collaboration between ECA, MSs &amp; regional partners to support implementation of the Committee’s recommendations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including through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Strengthened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analytical work and knowledge products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on youth employment, poverty reduction,  migration, urbanization and social protection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Scaled-up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regional peer learning and policy dialogue platforms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share best practices across African countries</a:t>
            </a:r>
          </a:p>
        </p:txBody>
      </p:sp>
    </p:spTree>
    <p:extLst>
      <p:ext uri="{BB962C8B-B14F-4D97-AF65-F5344CB8AC3E}">
        <p14:creationId xmlns:p14="http://schemas.microsoft.com/office/powerpoint/2010/main" val="353542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F346651A-3280-2243-8879-4C38C6D931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38" y="2868613"/>
            <a:ext cx="3362325" cy="112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96388E-410E-D7D5-B34F-60C7A3E94F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7131F8-E568-1453-7095-822CFDA4B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3C93CF-75FC-88A4-F1E2-5ADFED9C6FF6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96E35126-ACEF-04B7-7F37-CA542B4E86A0}"/>
              </a:ext>
            </a:extLst>
          </p:cNvPr>
          <p:cNvSpPr/>
          <p:nvPr/>
        </p:nvSpPr>
        <p:spPr>
          <a:xfrm>
            <a:off x="560437" y="391747"/>
            <a:ext cx="10435469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Context and Focus of the Session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E03496-1ED4-5E84-5B87-AF295566B981}"/>
              </a:ext>
            </a:extLst>
          </p:cNvPr>
          <p:cNvSpPr txBox="1"/>
          <p:nvPr/>
        </p:nvSpPr>
        <p:spPr>
          <a:xfrm>
            <a:off x="508661" y="1243786"/>
            <a:ext cx="1123213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Sixth session of the Committee on Social Policy, Poverty and Gender held in </a:t>
            </a:r>
            <a:r>
              <a:rPr lang="en-US" altLang="en-US" sz="2000" b="1" dirty="0">
                <a:latin typeface="Arial" panose="020B0604020202020204" pitchFamily="34" charset="0"/>
              </a:rPr>
              <a:t>Addis Ababa, 26–28 November 2025</a:t>
            </a:r>
          </a:p>
          <a:p>
            <a:endParaRPr lang="en-US" altLang="en-US" sz="2000" b="1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b="1" dirty="0">
                <a:latin typeface="Arial" panose="020B0604020202020204" pitchFamily="34" charset="0"/>
              </a:rPr>
              <a:t>Theme: </a:t>
            </a:r>
            <a:r>
              <a:rPr lang="en-US" altLang="en-US" sz="2000" dirty="0">
                <a:latin typeface="Arial" panose="020B0604020202020204" pitchFamily="34" charset="0"/>
              </a:rPr>
              <a:t>“From informal employment to sustainable livelihoods: emerging technologies as pathways for an equitable transition”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Participation of </a:t>
            </a:r>
            <a:r>
              <a:rPr lang="en-US" altLang="en-US" sz="2000" b="1" dirty="0">
                <a:latin typeface="Arial" panose="020B0604020202020204" pitchFamily="34" charset="0"/>
              </a:rPr>
              <a:t>36 ECA member States</a:t>
            </a:r>
            <a:r>
              <a:rPr lang="en-US" altLang="en-US" sz="2000" dirty="0">
                <a:latin typeface="Arial" panose="020B0604020202020204" pitchFamily="34" charset="0"/>
              </a:rPr>
              <a:t>, with observers from the African Union Commission, the World Meteorological Organization and civil society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000" b="1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Agenda included expert group discussions 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latin typeface="Arial" panose="020B0604020202020204" pitchFamily="34" charset="0"/>
              </a:rPr>
              <a:t>Subprogramme</a:t>
            </a:r>
            <a:r>
              <a:rPr lang="en-US" altLang="en-US" sz="2000" b="1" dirty="0">
                <a:latin typeface="Arial" panose="020B0604020202020204" pitchFamily="34" charset="0"/>
              </a:rPr>
              <a:t> 6 – Gender equality and women’s empowerment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en-US" sz="2000" b="1" dirty="0" err="1">
                <a:latin typeface="Arial" panose="020B0604020202020204" pitchFamily="34" charset="0"/>
              </a:rPr>
              <a:t>Subprogramme</a:t>
            </a:r>
            <a:r>
              <a:rPr lang="en-US" altLang="en-US" sz="2000" b="1" dirty="0">
                <a:latin typeface="Arial" panose="020B0604020202020204" pitchFamily="34" charset="0"/>
              </a:rPr>
              <a:t> 9 – Poverty, inequality and social policy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The Committee received a </a:t>
            </a:r>
            <a:r>
              <a:rPr lang="en-US" altLang="en-US" sz="2000" b="1" dirty="0">
                <a:latin typeface="Arial" panose="020B0604020202020204" pitchFamily="34" charset="0"/>
              </a:rPr>
              <a:t>briefing on the Second World Summit for Social Development (Doha, 4–6 November 2025)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Recommendations adopted by the Committee are </a:t>
            </a:r>
            <a:r>
              <a:rPr lang="en-US" altLang="en-US" sz="2000" b="1" dirty="0">
                <a:latin typeface="Arial" panose="020B0604020202020204" pitchFamily="34" charset="0"/>
              </a:rPr>
              <a:t>submitted to the Conference of African Ministers of Finance, Planning and Economic Development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288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A06350-AD25-85C2-83BF-3161E4C70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EF753B4-E848-6A82-B6ED-C6B147FB2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904A16-F646-BFB6-C064-A0B47CAFEB5B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B4DF4CAF-E3BE-A212-CCC6-FB13AEA92023}"/>
              </a:ext>
            </a:extLst>
          </p:cNvPr>
          <p:cNvSpPr/>
          <p:nvPr/>
        </p:nvSpPr>
        <p:spPr>
          <a:xfrm>
            <a:off x="560437" y="391747"/>
            <a:ext cx="10435469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&lt;&lt; Add title here &gt;&gt;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33D4FF9-E2F0-EB07-721E-23337C85C053}"/>
              </a:ext>
            </a:extLst>
          </p:cNvPr>
          <p:cNvGrpSpPr/>
          <p:nvPr/>
        </p:nvGrpSpPr>
        <p:grpSpPr>
          <a:xfrm>
            <a:off x="560437" y="1786194"/>
            <a:ext cx="5951688" cy="3669726"/>
            <a:chOff x="3481045" y="1829992"/>
            <a:chExt cx="4783931" cy="3553931"/>
          </a:xfrm>
        </p:grpSpPr>
        <p:sp>
          <p:nvSpPr>
            <p:cNvPr id="6" name="Rectangle 3">
              <a:extLst>
                <a:ext uri="{FF2B5EF4-FFF2-40B4-BE49-F238E27FC236}">
                  <a16:creationId xmlns:a16="http://schemas.microsoft.com/office/drawing/2014/main" id="{62C33849-3314-E524-08E7-61192F7AD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96097" y="5158567"/>
              <a:ext cx="171450" cy="161925"/>
            </a:xfrm>
            <a:prstGeom prst="rect">
              <a:avLst/>
            </a:prstGeom>
            <a:solidFill>
              <a:srgbClr val="44AE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id="{7B5998E1-C407-AC45-DB4F-48BD05555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2052" y="5158567"/>
              <a:ext cx="171450" cy="161925"/>
            </a:xfrm>
            <a:prstGeom prst="rect">
              <a:avLst/>
            </a:prstGeom>
            <a:solidFill>
              <a:srgbClr val="6385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5CA6882F-FFE0-A72F-D020-0D156F6A7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8352" y="5158567"/>
              <a:ext cx="171450" cy="161925"/>
            </a:xfrm>
            <a:prstGeom prst="rect">
              <a:avLst/>
            </a:prstGeom>
            <a:solidFill>
              <a:srgbClr val="0D7C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10" name="Rectangle 6">
              <a:extLst>
                <a:ext uri="{FF2B5EF4-FFF2-40B4-BE49-F238E27FC236}">
                  <a16:creationId xmlns:a16="http://schemas.microsoft.com/office/drawing/2014/main" id="{D0E61A76-FF12-7099-CEB5-FF294A0507E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5303" y="5145471"/>
              <a:ext cx="451244" cy="238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indent="127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en-US" sz="160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Title A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4CFF9BC2-5D0C-7DA1-F784-6FC74FC796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68852" y="5145471"/>
              <a:ext cx="392906" cy="238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indent="127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en-US" sz="160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Title B</a:t>
              </a: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AD6CDFA2-3EAE-F9B5-BD8D-6FF45DD75219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1578" y="5145471"/>
              <a:ext cx="400050" cy="2384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indent="127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r>
                <a:rPr lang="en-US" altLang="en-US" sz="160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Title C</a:t>
              </a:r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A40C9C95-D2C7-C6BC-7B8F-2B4EBB49E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142" y="4731544"/>
              <a:ext cx="42981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14" name="Line 10">
              <a:extLst>
                <a:ext uri="{FF2B5EF4-FFF2-40B4-BE49-F238E27FC236}">
                  <a16:creationId xmlns:a16="http://schemas.microsoft.com/office/drawing/2014/main" id="{A375F5D8-17B7-A8EE-2B97-D76A8CA9E5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141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15" name="Line 11">
              <a:extLst>
                <a:ext uri="{FF2B5EF4-FFF2-40B4-BE49-F238E27FC236}">
                  <a16:creationId xmlns:a16="http://schemas.microsoft.com/office/drawing/2014/main" id="{344009C5-551E-C585-C282-9AD3736EA73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76763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16" name="Line 12">
              <a:extLst>
                <a:ext uri="{FF2B5EF4-FFF2-40B4-BE49-F238E27FC236}">
                  <a16:creationId xmlns:a16="http://schemas.microsoft.com/office/drawing/2014/main" id="{44995EA8-DE52-A24C-3BAE-5AC9EDDB86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61385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17" name="Line 13">
              <a:extLst>
                <a:ext uri="{FF2B5EF4-FFF2-40B4-BE49-F238E27FC236}">
                  <a16:creationId xmlns:a16="http://schemas.microsoft.com/office/drawing/2014/main" id="{DCDFA651-64B5-6AA8-FD65-F6C74430DF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46006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18" name="Line 14">
              <a:extLst>
                <a:ext uri="{FF2B5EF4-FFF2-40B4-BE49-F238E27FC236}">
                  <a16:creationId xmlns:a16="http://schemas.microsoft.com/office/drawing/2014/main" id="{62452ED4-0EDA-D06D-2601-03D2BBB3FF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930629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19" name="Line 15">
              <a:extLst>
                <a:ext uri="{FF2B5EF4-FFF2-40B4-BE49-F238E27FC236}">
                  <a16:creationId xmlns:a16="http://schemas.microsoft.com/office/drawing/2014/main" id="{3D69FF31-784A-F2EA-0989-0F5E7D713A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5250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0" name="Line 16">
              <a:extLst>
                <a:ext uri="{FF2B5EF4-FFF2-40B4-BE49-F238E27FC236}">
                  <a16:creationId xmlns:a16="http://schemas.microsoft.com/office/drawing/2014/main" id="{44C14A28-6E26-80FD-BEC7-8592FC0E36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090297" y="4675586"/>
              <a:ext cx="0" cy="559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1" name="Rectangle 17">
              <a:extLst>
                <a:ext uri="{FF2B5EF4-FFF2-40B4-BE49-F238E27FC236}">
                  <a16:creationId xmlns:a16="http://schemas.microsoft.com/office/drawing/2014/main" id="{B080CE31-4FA6-9E92-718F-47407C37651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1045" y="1829992"/>
              <a:ext cx="4783931" cy="2800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indent="31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406" b="1" dirty="0">
                <a:solidFill>
                  <a:srgbClr val="0A7CB8"/>
                </a:solidFill>
                <a:latin typeface="Arial" panose="020B0604020202020204" pitchFamily="34" charset="0"/>
                <a:cs typeface="Arial" panose="020B0604020202020204" pitchFamily="34" charset="0"/>
                <a:sym typeface="Gill Sans MT" panose="020B0502020104020203" pitchFamily="34" charset="0"/>
              </a:endParaRPr>
            </a:p>
            <a:p>
              <a:pPr eaLnBrk="1"/>
              <a:endParaRPr lang="en-US" altLang="en-US" sz="1181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eaLnBrk="1"/>
              <a:r>
                <a:rPr lang="en-US" altLang="en-US" sz="1238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25</a:t>
              </a:r>
            </a:p>
            <a:p>
              <a:pPr eaLnBrk="1"/>
              <a:endParaRPr lang="en-US" altLang="en-US" sz="1013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eaLnBrk="1"/>
              <a:r>
                <a:rPr lang="en-US" altLang="en-US" sz="1238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20</a:t>
              </a:r>
            </a:p>
            <a:p>
              <a:pPr eaLnBrk="1"/>
              <a:endParaRPr lang="en-US" altLang="en-US" sz="1013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eaLnBrk="1"/>
              <a:r>
                <a:rPr lang="en-US" altLang="en-US" sz="1238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15</a:t>
              </a:r>
            </a:p>
            <a:p>
              <a:pPr eaLnBrk="1"/>
              <a:endParaRPr lang="en-US" altLang="en-US" sz="1013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eaLnBrk="1"/>
              <a:r>
                <a:rPr lang="en-US" altLang="en-US" sz="1238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10</a:t>
              </a:r>
            </a:p>
            <a:p>
              <a:pPr eaLnBrk="1"/>
              <a:endParaRPr lang="en-US" altLang="en-US" sz="1013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eaLnBrk="1"/>
              <a:r>
                <a:rPr lang="en-US" altLang="en-US" sz="1238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5</a:t>
              </a:r>
            </a:p>
            <a:p>
              <a:pPr eaLnBrk="1"/>
              <a:endParaRPr lang="en-US" altLang="en-US" sz="1013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endParaRPr>
            </a:p>
            <a:p>
              <a:pPr eaLnBrk="1"/>
              <a:r>
                <a:rPr lang="en-US" altLang="en-US" sz="1238" dirty="0"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0</a:t>
              </a:r>
            </a:p>
          </p:txBody>
        </p:sp>
        <p:sp>
          <p:nvSpPr>
            <p:cNvPr id="22" name="Line 18">
              <a:extLst>
                <a:ext uri="{FF2B5EF4-FFF2-40B4-BE49-F238E27FC236}">
                  <a16:creationId xmlns:a16="http://schemas.microsoft.com/office/drawing/2014/main" id="{11CB1287-DE44-CE7E-A452-E0705FDB30F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141" y="2486027"/>
              <a:ext cx="0" cy="22455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244F8BE8-F535-6FA1-1B4F-59E10DD166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141" y="4731544"/>
              <a:ext cx="1178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4" name="Line 20">
              <a:extLst>
                <a:ext uri="{FF2B5EF4-FFF2-40B4-BE49-F238E27FC236}">
                  <a16:creationId xmlns:a16="http://schemas.microsoft.com/office/drawing/2014/main" id="{64B79D78-B39B-3EB7-B318-1DC51A4BBC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1321" y="4282679"/>
              <a:ext cx="1178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5" name="Line 21">
              <a:extLst>
                <a:ext uri="{FF2B5EF4-FFF2-40B4-BE49-F238E27FC236}">
                  <a16:creationId xmlns:a16="http://schemas.microsoft.com/office/drawing/2014/main" id="{34BF0E2E-9BE1-7F34-7DE3-DFF06553E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141" y="3832622"/>
              <a:ext cx="1178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7FA40690-08A6-D7F0-FE74-7AE821860E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141" y="3383756"/>
              <a:ext cx="1178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7" name="Line 23">
              <a:extLst>
                <a:ext uri="{FF2B5EF4-FFF2-40B4-BE49-F238E27FC236}">
                  <a16:creationId xmlns:a16="http://schemas.microsoft.com/office/drawing/2014/main" id="{14BA7E9E-530E-0ABF-3BC5-C61D619188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141" y="2934891"/>
              <a:ext cx="1178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8" name="Line 24">
              <a:extLst>
                <a:ext uri="{FF2B5EF4-FFF2-40B4-BE49-F238E27FC236}">
                  <a16:creationId xmlns:a16="http://schemas.microsoft.com/office/drawing/2014/main" id="{3C51D2AC-8E3C-96A3-5D4F-D464E8B4E6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141" y="2486025"/>
              <a:ext cx="1178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29" name="Rectangle 25">
              <a:extLst>
                <a:ext uri="{FF2B5EF4-FFF2-40B4-BE49-F238E27FC236}">
                  <a16:creationId xmlns:a16="http://schemas.microsoft.com/office/drawing/2014/main" id="{87A2BCE2-DFE3-0722-5A4B-AB59199328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6123" y="4371977"/>
              <a:ext cx="189309" cy="359569"/>
            </a:xfrm>
            <a:prstGeom prst="rect">
              <a:avLst/>
            </a:prstGeom>
            <a:solidFill>
              <a:srgbClr val="6385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0" name="Rectangle 26">
              <a:extLst>
                <a:ext uri="{FF2B5EF4-FFF2-40B4-BE49-F238E27FC236}">
                  <a16:creationId xmlns:a16="http://schemas.microsoft.com/office/drawing/2014/main" id="{0CFA9712-5003-179D-1047-39925AC46E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3970" y="4551760"/>
              <a:ext cx="189310" cy="179784"/>
            </a:xfrm>
            <a:prstGeom prst="rect">
              <a:avLst/>
            </a:prstGeom>
            <a:solidFill>
              <a:srgbClr val="6385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20637C68-F092-BC08-6AA2-78EFF5B50F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8592" y="4102894"/>
              <a:ext cx="189309" cy="628650"/>
            </a:xfrm>
            <a:prstGeom prst="rect">
              <a:avLst/>
            </a:prstGeom>
            <a:solidFill>
              <a:srgbClr val="6385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2" name="Rectangle 28">
              <a:extLst>
                <a:ext uri="{FF2B5EF4-FFF2-40B4-BE49-F238E27FC236}">
                  <a16:creationId xmlns:a16="http://schemas.microsoft.com/office/drawing/2014/main" id="{8B6E1209-C9B9-DAEE-1F7A-19A39E8050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3214" y="3203972"/>
              <a:ext cx="189310" cy="1527572"/>
            </a:xfrm>
            <a:prstGeom prst="rect">
              <a:avLst/>
            </a:prstGeom>
            <a:solidFill>
              <a:srgbClr val="6385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3" name="Rectangle 29">
              <a:extLst>
                <a:ext uri="{FF2B5EF4-FFF2-40B4-BE49-F238E27FC236}">
                  <a16:creationId xmlns:a16="http://schemas.microsoft.com/office/drawing/2014/main" id="{7E38A657-8F93-1F5F-C1B1-7B3CB43F1D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7836" y="2486027"/>
              <a:ext cx="189309" cy="2245519"/>
            </a:xfrm>
            <a:prstGeom prst="rect">
              <a:avLst/>
            </a:prstGeom>
            <a:solidFill>
              <a:srgbClr val="6385C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 dirty="0"/>
            </a:p>
          </p:txBody>
        </p:sp>
        <p:sp>
          <p:nvSpPr>
            <p:cNvPr id="34" name="Rectangle 30">
              <a:extLst>
                <a:ext uri="{FF2B5EF4-FFF2-40B4-BE49-F238E27FC236}">
                  <a16:creationId xmlns:a16="http://schemas.microsoft.com/office/drawing/2014/main" id="{CF20665F-33F9-B2F8-239A-A6C8523E2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0170" y="4551760"/>
              <a:ext cx="188119" cy="179784"/>
            </a:xfrm>
            <a:prstGeom prst="rect">
              <a:avLst/>
            </a:prstGeom>
            <a:solidFill>
              <a:srgbClr val="44AE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id="{30E36CA5-D368-501B-028C-0755C5CFC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612" y="4371977"/>
              <a:ext cx="188119" cy="359569"/>
            </a:xfrm>
            <a:prstGeom prst="rect">
              <a:avLst/>
            </a:prstGeom>
            <a:solidFill>
              <a:srgbClr val="44AE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6" name="Rectangle 32">
              <a:extLst>
                <a:ext uri="{FF2B5EF4-FFF2-40B4-BE49-F238E27FC236}">
                  <a16:creationId xmlns:a16="http://schemas.microsoft.com/office/drawing/2014/main" id="{8B04D85B-2A1D-B4FC-CCC1-31C2D23DB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0233" y="4012406"/>
              <a:ext cx="188119" cy="719138"/>
            </a:xfrm>
            <a:prstGeom prst="rect">
              <a:avLst/>
            </a:prstGeom>
            <a:solidFill>
              <a:srgbClr val="44AE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7" name="Rectangle 33">
              <a:extLst>
                <a:ext uri="{FF2B5EF4-FFF2-40B4-BE49-F238E27FC236}">
                  <a16:creationId xmlns:a16="http://schemas.microsoft.com/office/drawing/2014/main" id="{A4942F73-6561-174B-B923-614EBBBB1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4856" y="3383756"/>
              <a:ext cx="188119" cy="1347788"/>
            </a:xfrm>
            <a:prstGeom prst="rect">
              <a:avLst/>
            </a:prstGeom>
            <a:solidFill>
              <a:srgbClr val="44AE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8" name="Rectangle 34">
              <a:extLst>
                <a:ext uri="{FF2B5EF4-FFF2-40B4-BE49-F238E27FC236}">
                  <a16:creationId xmlns:a16="http://schemas.microsoft.com/office/drawing/2014/main" id="{1D465D03-7936-AB20-3880-70EB16F9A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9477" y="3294460"/>
              <a:ext cx="188119" cy="1437084"/>
            </a:xfrm>
            <a:prstGeom prst="rect">
              <a:avLst/>
            </a:prstGeom>
            <a:solidFill>
              <a:srgbClr val="44AE6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39" name="Line 35">
              <a:extLst>
                <a:ext uri="{FF2B5EF4-FFF2-40B4-BE49-F238E27FC236}">
                  <a16:creationId xmlns:a16="http://schemas.microsoft.com/office/drawing/2014/main" id="{A4898F69-4B2E-F76D-7B88-736CE8CE55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1440" y="4731544"/>
              <a:ext cx="188119" cy="0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40" name="AutoShape 36">
              <a:extLst>
                <a:ext uri="{FF2B5EF4-FFF2-40B4-BE49-F238E27FC236}">
                  <a16:creationId xmlns:a16="http://schemas.microsoft.com/office/drawing/2014/main" id="{88001042-5F4C-D744-E768-FD0ACE27A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1440" y="4731544"/>
              <a:ext cx="188119" cy="0"/>
            </a:xfrm>
            <a:custGeom>
              <a:avLst/>
              <a:gdLst>
                <a:gd name="T0" fmla="*/ 2147483646 w 21600"/>
                <a:gd name="T1" fmla="*/ 2147483646 w 21600"/>
                <a:gd name="T2" fmla="*/ 2147483646 w 21600"/>
                <a:gd name="T3" fmla="*/ 2147483646 w 21600"/>
                <a:gd name="T4" fmla="*/ 0 60000 65536"/>
                <a:gd name="T5" fmla="*/ 0 60000 65536"/>
                <a:gd name="T6" fmla="*/ 0 60000 65536"/>
                <a:gd name="T7" fmla="*/ 0 60000 65536"/>
                <a:gd name="T8" fmla="*/ 0 w 21600"/>
                <a:gd name="T9" fmla="*/ 21600 w 21600"/>
              </a:gdLst>
              <a:ahLst/>
              <a:cxnLst>
                <a:cxn ang="T4">
                  <a:pos x="T0" y="0"/>
                </a:cxn>
                <a:cxn ang="T5">
                  <a:pos x="T1" y="0"/>
                </a:cxn>
                <a:cxn ang="T6">
                  <a:pos x="T2" y="0"/>
                </a:cxn>
                <a:cxn ang="T7">
                  <a:pos x="T3" y="0"/>
                </a:cxn>
              </a:cxnLst>
              <a:rect l="T8" t="0" r="T9" b="0"/>
              <a:pathLst>
                <a:path w="21600">
                  <a:moveTo>
                    <a:pt x="0" y="0"/>
                  </a:move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635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25718" rIns="25718"/>
            <a:lstStyle/>
            <a:p>
              <a:endParaRPr lang="en-US" sz="1013"/>
            </a:p>
          </p:txBody>
        </p:sp>
        <p:sp>
          <p:nvSpPr>
            <p:cNvPr id="41" name="Rectangle 37">
              <a:extLst>
                <a:ext uri="{FF2B5EF4-FFF2-40B4-BE49-F238E27FC236}">
                  <a16:creationId xmlns:a16="http://schemas.microsoft.com/office/drawing/2014/main" id="{8BE70F07-E35B-956E-54B9-75A1C995DE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666062" y="4282681"/>
              <a:ext cx="188119" cy="448865"/>
            </a:xfrm>
            <a:prstGeom prst="rect">
              <a:avLst/>
            </a:prstGeom>
            <a:solidFill>
              <a:srgbClr val="0D7C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42" name="Rectangle 38">
              <a:extLst>
                <a:ext uri="{FF2B5EF4-FFF2-40B4-BE49-F238E27FC236}">
                  <a16:creationId xmlns:a16="http://schemas.microsoft.com/office/drawing/2014/main" id="{34A51810-F49C-9C21-4AC9-F172772A1E4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0683" y="3832622"/>
              <a:ext cx="188119" cy="898922"/>
            </a:xfrm>
            <a:prstGeom prst="rect">
              <a:avLst/>
            </a:prstGeom>
            <a:solidFill>
              <a:srgbClr val="0D7C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43" name="Rectangle 39">
              <a:extLst>
                <a:ext uri="{FF2B5EF4-FFF2-40B4-BE49-F238E27FC236}">
                  <a16:creationId xmlns:a16="http://schemas.microsoft.com/office/drawing/2014/main" id="{C42B57CA-5F49-42CF-68D2-3D46BD420E9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5306" y="3383756"/>
              <a:ext cx="188119" cy="1347788"/>
            </a:xfrm>
            <a:prstGeom prst="rect">
              <a:avLst/>
            </a:prstGeom>
            <a:solidFill>
              <a:srgbClr val="0D7C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44" name="Rectangle 40">
              <a:extLst>
                <a:ext uri="{FF2B5EF4-FFF2-40B4-BE49-F238E27FC236}">
                  <a16:creationId xmlns:a16="http://schemas.microsoft.com/office/drawing/2014/main" id="{BDB51086-C896-7EEB-33BA-21D8B96B62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9927" y="2934893"/>
              <a:ext cx="188119" cy="1796653"/>
            </a:xfrm>
            <a:prstGeom prst="rect">
              <a:avLst/>
            </a:prstGeom>
            <a:solidFill>
              <a:srgbClr val="0D7C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  <p:sp>
          <p:nvSpPr>
            <p:cNvPr id="45" name="Rectangle 41">
              <a:extLst>
                <a:ext uri="{FF2B5EF4-FFF2-40B4-BE49-F238E27FC236}">
                  <a16:creationId xmlns:a16="http://schemas.microsoft.com/office/drawing/2014/main" id="{2A42359C-1D0B-B783-F1F7-6B493EBC2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4549" y="2486027"/>
              <a:ext cx="188119" cy="2245519"/>
            </a:xfrm>
            <a:prstGeom prst="rect">
              <a:avLst/>
            </a:prstGeom>
            <a:solidFill>
              <a:srgbClr val="0D7C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25718" rIns="25718"/>
            <a:lstStyle>
              <a:lvl1pPr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1pPr>
              <a:lvl2pPr marL="742950" indent="-28575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2pPr>
              <a:lvl3pPr marL="11430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3pPr>
              <a:lvl4pPr marL="16002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4pPr>
              <a:lvl5pPr marL="2057400" indent="-228600"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  <a:sym typeface="Calibri" panose="020F0502020204030204" pitchFamily="34" charset="0"/>
                </a:defRPr>
              </a:lvl9pPr>
            </a:lstStyle>
            <a:p>
              <a:pPr eaLnBrk="1"/>
              <a:endParaRPr lang="en-US" altLang="en-US" sz="1013"/>
            </a:p>
          </p:txBody>
        </p:sp>
      </p:grpSp>
      <p:sp>
        <p:nvSpPr>
          <p:cNvPr id="46" name="TextBox 45">
            <a:extLst>
              <a:ext uri="{FF2B5EF4-FFF2-40B4-BE49-F238E27FC236}">
                <a16:creationId xmlns:a16="http://schemas.microsoft.com/office/drawing/2014/main" id="{93A47027-8097-D2CA-D70F-92FC55D08056}"/>
              </a:ext>
            </a:extLst>
          </p:cNvPr>
          <p:cNvSpPr txBox="1"/>
          <p:nvPr/>
        </p:nvSpPr>
        <p:spPr>
          <a:xfrm>
            <a:off x="7192948" y="2927093"/>
            <a:ext cx="3746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Insert Pictures/Imagery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176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8CAB04-F362-0881-C671-9DEE0C073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D5EEC8B-4B09-AAE8-546A-7027E4BD4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E0E9EF-A17B-A838-5C56-4E1598F85F84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48B6839C-577E-E101-E2CB-20B3999E1D2B}"/>
              </a:ext>
            </a:extLst>
          </p:cNvPr>
          <p:cNvSpPr/>
          <p:nvPr/>
        </p:nvSpPr>
        <p:spPr>
          <a:xfrm>
            <a:off x="233680" y="148901"/>
            <a:ext cx="1125728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Key Socio-Economic Challenges Emphasized in Committee Discussions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79D1836-01EB-5B83-B5AA-C36318F003D8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4251596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77854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6140A66-BFE9-4B62-8E38-794E34B5FA69}"/>
              </a:ext>
            </a:extLst>
          </p:cNvPr>
          <p:cNvSpPr txBox="1"/>
          <p:nvPr/>
        </p:nvSpPr>
        <p:spPr>
          <a:xfrm>
            <a:off x="71120" y="1012954"/>
            <a:ext cx="1188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Lack of Decent Employment Opportunities, especially for Youth: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Economic growth is not translating into sufficient job creation</a:t>
            </a:r>
            <a:r>
              <a:rPr lang="en-US" sz="2000" dirty="0"/>
              <a:t>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limiting the growth of sustainable and formal employment. Youth unemployment, working poverty and high NEET remain a key challenge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Insufficient coverage and integration of social protection systems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particularly for informal workers and vulnerable populations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Persistent gender gaps in </a:t>
            </a:r>
            <a:r>
              <a:rPr 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markets, digital access and financial inclusion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compounded by the burden of unpaid care work (Graphs)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Digital divides in infrastructure, skills and connectivity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constraining the inclusive adoption of emerging technologies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Rapid urbanization and displacement pressures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requiring stronger urban governance, planning and municipal finance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Weak and fragmented data systems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limiting the effective use of multidimensional poverty analysis for policymaking and targeting</a:t>
            </a:r>
          </a:p>
        </p:txBody>
      </p:sp>
    </p:spTree>
    <p:extLst>
      <p:ext uri="{BB962C8B-B14F-4D97-AF65-F5344CB8AC3E}">
        <p14:creationId xmlns:p14="http://schemas.microsoft.com/office/powerpoint/2010/main" val="871324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BDE2-2F0C-65E6-2DF0-768B23958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BFE1DF-F1A1-5644-BEB5-4F27DC4BB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43DC9B-8F99-9868-5A46-B5C3D9E8FEC5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9A64EA42-F101-950E-8A03-86A5A68165A8}"/>
              </a:ext>
            </a:extLst>
          </p:cNvPr>
          <p:cNvSpPr/>
          <p:nvPr/>
        </p:nvSpPr>
        <p:spPr>
          <a:xfrm>
            <a:off x="76200" y="107267"/>
            <a:ext cx="120396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Outcome of the 6</a:t>
            </a:r>
            <a:r>
              <a:rPr lang="en-US" sz="2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Session of the Committee on Social Policy, Poverty  &amp; Gender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CA193271-7E85-CA30-0BE1-FC49999E203F}"/>
              </a:ext>
            </a:extLst>
          </p:cNvPr>
          <p:cNvSpPr>
            <a:spLocks/>
          </p:cNvSpPr>
          <p:nvPr/>
        </p:nvSpPr>
        <p:spPr bwMode="auto">
          <a:xfrm>
            <a:off x="264160" y="829479"/>
            <a:ext cx="11927840" cy="61016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82588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The 6</a:t>
            </a:r>
            <a:r>
              <a:rPr lang="en-US" sz="2400" baseline="30000" dirty="0">
                <a:latin typeface="+mn-lt"/>
              </a:rPr>
              <a:t>th </a:t>
            </a:r>
            <a:r>
              <a:rPr lang="en-US" sz="2400" dirty="0">
                <a:latin typeface="+mn-lt"/>
              </a:rPr>
              <a:t>Session of the Committee on Social Policy, Poverty and Gender was held by the SEDD/ECA from </a:t>
            </a:r>
            <a:r>
              <a:rPr lang="en-US" sz="2400" b="1" dirty="0">
                <a:latin typeface="+mn-lt"/>
              </a:rPr>
              <a:t>Nov. 26–28, 2025</a:t>
            </a:r>
            <a:r>
              <a:rPr lang="en-US" sz="2400" dirty="0">
                <a:latin typeface="+mn-lt"/>
              </a:rPr>
              <a:t>, in Addis Ababa, Ethiopia.</a:t>
            </a:r>
            <a:endParaRPr lang="en-US" sz="2400" dirty="0">
              <a:latin typeface="+mn-lt"/>
              <a:cs typeface="Arial" panose="020B0604020202020204" pitchFamily="34" charset="0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endParaRPr lang="en-US" sz="800" dirty="0">
              <a:latin typeface="+mn-lt"/>
              <a:cs typeface="Arial" panose="020B0604020202020204" pitchFamily="34" charset="0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Theme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From informal employment to sustainable livelihoods: emerging technologies as pathways for an equitable transition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 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Participation from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36 ECA member States </a:t>
            </a:r>
            <a:r>
              <a:rPr lang="en-US" altLang="en-US" sz="2400" b="1" dirty="0">
                <a:latin typeface="Arial" panose="020B0604020202020204" pitchFamily="34" charset="0"/>
              </a:rPr>
              <a:t>with observers from AUC.  </a:t>
            </a:r>
            <a:r>
              <a:rPr lang="en-US" altLang="en-US" sz="2400" dirty="0">
                <a:latin typeface="Arial" panose="020B0604020202020204" pitchFamily="34" charset="0"/>
              </a:rPr>
              <a:t>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iscussions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focused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on:</a:t>
            </a:r>
          </a:p>
          <a:p>
            <a:pPr marL="9398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Employment, with focus on youth employment and sustainable urbanization</a:t>
            </a:r>
          </a:p>
          <a:p>
            <a:pPr marL="9398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Poverty reduction, with focus on multidimensional poverty, and social protection</a:t>
            </a:r>
          </a:p>
          <a:p>
            <a:pPr marL="9398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Gender equality and women’s economic empowerment</a:t>
            </a:r>
          </a:p>
          <a:p>
            <a:pPr marL="382588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Arial" panose="020B0604020202020204" pitchFamily="34" charset="0"/>
              </a:rPr>
              <a:t>Recommendations adopted by the Committee are </a:t>
            </a:r>
            <a:r>
              <a:rPr lang="en-US" altLang="en-US" sz="2400" b="1" dirty="0">
                <a:latin typeface="Arial" panose="020B0604020202020204" pitchFamily="34" charset="0"/>
              </a:rPr>
              <a:t>submitted to the Conference of African Ministers of Finance, Planning and Economic Development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60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E363D5-8822-FC0A-33F5-0E5C9598029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4000" y="802640"/>
            <a:ext cx="11826240" cy="5404803"/>
          </a:xfrm>
        </p:spPr>
        <p:txBody>
          <a:bodyPr>
            <a:normAutofit fontScale="85000" lnSpcReduction="20000"/>
          </a:bodyPr>
          <a:lstStyle/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Global Shift: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From commitments to implementation; focus on equity, inclusion, and decent work, accountability, and financing for inclusive development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Core Priority Outcomes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Poverty reduction &amp; social protection, decent work &amp; jobs, human capital (health &amp; education), social inclusion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Cross-cutting enablers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Gender equality, youth empowerment, digital inclusion, informal economy transitions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Emerging Narratives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Ageing as an innovation opportunity, alongside youth participation and agency and expanded digital inclusion.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Implications for Africa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Focus on youth boom, high &amp; persistent informality, need for inclusive and climate-resilient economic transformation</a:t>
            </a:r>
          </a:p>
          <a:p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Opportunitie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: Digital transformation, </a:t>
            </a:r>
            <a:r>
              <a:rPr lang="en-US" sz="2600" dirty="0" err="1">
                <a:latin typeface="Arial" panose="020B0604020202020204" pitchFamily="34" charset="0"/>
                <a:cs typeface="Arial" panose="020B0604020202020204" pitchFamily="34" charset="0"/>
              </a:rPr>
              <a:t>AfCFTA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, remittances, stronger global voice</a:t>
            </a: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u="sng" dirty="0">
                <a:latin typeface="Arial" panose="020B0604020202020204" pitchFamily="34" charset="0"/>
                <a:cs typeface="Arial" panose="020B0604020202020204" pitchFamily="34" charset="0"/>
              </a:rPr>
              <a:t>Bottom Line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 Turn commitments into inclusive, youth-centered, job-rich, and resilient action</a:t>
            </a:r>
          </a:p>
          <a:p>
            <a:endParaRPr lang="en-US" dirty="0"/>
          </a:p>
        </p:txBody>
      </p:sp>
      <p:sp>
        <p:nvSpPr>
          <p:cNvPr id="5" name="Rounded Rectangle 1">
            <a:extLst>
              <a:ext uri="{FF2B5EF4-FFF2-40B4-BE49-F238E27FC236}">
                <a16:creationId xmlns:a16="http://schemas.microsoft.com/office/drawing/2014/main" id="{220257DA-7613-EFA4-2709-F0CDBFB20973}"/>
              </a:ext>
            </a:extLst>
          </p:cNvPr>
          <p:cNvSpPr/>
          <p:nvPr/>
        </p:nvSpPr>
        <p:spPr>
          <a:xfrm>
            <a:off x="198120" y="108920"/>
            <a:ext cx="119380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WSSD2 (2025): Key Messages &amp; Implications for Africa</a:t>
            </a:r>
          </a:p>
        </p:txBody>
      </p:sp>
    </p:spTree>
    <p:extLst>
      <p:ext uri="{BB962C8B-B14F-4D97-AF65-F5344CB8AC3E}">
        <p14:creationId xmlns:p14="http://schemas.microsoft.com/office/powerpoint/2010/main" val="3312542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19D3776-55EF-115D-BC21-361D1A07F52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14400"/>
            <a:ext cx="11978640" cy="4805363"/>
          </a:xfrm>
        </p:spPr>
        <p:txBody>
          <a:bodyPr>
            <a:normAutofit fontScale="90000" lnSpcReduction="10000"/>
          </a:bodyPr>
          <a:lstStyle/>
          <a:p>
            <a:r>
              <a:rPr lang="en-US" b="1" u="sng" dirty="0"/>
              <a:t>Policy Momentum</a:t>
            </a:r>
            <a:r>
              <a:rPr lang="en-US" b="1" dirty="0"/>
              <a:t>: </a:t>
            </a:r>
            <a:r>
              <a:rPr lang="en-US" dirty="0"/>
              <a:t>AUC 10-Year SSE Strategy + Africa Youth Strategy</a:t>
            </a:r>
          </a:p>
          <a:p>
            <a:r>
              <a:rPr lang="en-US" b="1" u="sng" dirty="0"/>
              <a:t>Global Thought Leadership</a:t>
            </a:r>
            <a:r>
              <a:rPr lang="en-US" b="1" dirty="0"/>
              <a:t>: </a:t>
            </a:r>
            <a:r>
              <a:rPr lang="en-US" dirty="0"/>
              <a:t>South Africa’s G20 Presidency (2025) elevated equity, solidarity, and sustainability—embedding social and inclusive development in global economic policy</a:t>
            </a:r>
          </a:p>
          <a:p>
            <a:r>
              <a:rPr lang="en-US" b="1" u="sng" dirty="0"/>
              <a:t>Global Practice Leadership</a:t>
            </a:r>
            <a:r>
              <a:rPr lang="en-US" b="1" dirty="0"/>
              <a:t>: </a:t>
            </a:r>
            <a:r>
              <a:rPr lang="en-US" dirty="0"/>
              <a:t>Africa emerging as leader in community-driven development models</a:t>
            </a:r>
          </a:p>
          <a:p>
            <a:r>
              <a:rPr lang="en-US" b="1" u="sng" dirty="0"/>
              <a:t>Jobs &amp; Inclusion</a:t>
            </a:r>
            <a:r>
              <a:rPr lang="en-US" b="1" dirty="0"/>
              <a:t>: </a:t>
            </a:r>
            <a:r>
              <a:rPr lang="en-US" dirty="0"/>
              <a:t>Social enterprises creating large-scale youth and women employment (e.g., Kenya, Nigeria, South Africa)</a:t>
            </a:r>
          </a:p>
          <a:p>
            <a:r>
              <a:rPr lang="en-US" b="1" u="sng" dirty="0"/>
              <a:t>Innovation:</a:t>
            </a:r>
            <a:r>
              <a:rPr lang="en-US" b="1" dirty="0"/>
              <a:t> </a:t>
            </a:r>
            <a:r>
              <a:rPr lang="en-US" dirty="0"/>
              <a:t>Digital tools are transforming agriculture, markets, &amp; strengthening resilience</a:t>
            </a:r>
          </a:p>
          <a:p>
            <a:r>
              <a:rPr lang="en-US" b="1" u="sng" dirty="0"/>
              <a:t>Health Gains</a:t>
            </a:r>
            <a:r>
              <a:rPr lang="en-US" b="1" dirty="0"/>
              <a:t>: </a:t>
            </a:r>
            <a:r>
              <a:rPr lang="en-US" dirty="0"/>
              <a:t>Expanded access &amp; improved outcomes via tech-enabled systems (e.g., HIV/TB care)</a:t>
            </a:r>
          </a:p>
          <a:p>
            <a:r>
              <a:rPr lang="en-US" b="1" u="sng" dirty="0"/>
              <a:t>Education Progress</a:t>
            </a:r>
            <a:r>
              <a:rPr lang="en-US" b="1" dirty="0"/>
              <a:t>: </a:t>
            </a:r>
            <a:r>
              <a:rPr lang="en-US" dirty="0"/>
              <a:t>Increased access, digital learning, and youth skills development</a:t>
            </a:r>
          </a:p>
          <a:p>
            <a:endParaRPr dirty="0"/>
          </a:p>
        </p:txBody>
      </p:sp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949EC44E-A7A3-7524-54EF-7CE3784AD31A}"/>
              </a:ext>
            </a:extLst>
          </p:cNvPr>
          <p:cNvSpPr/>
          <p:nvPr/>
        </p:nvSpPr>
        <p:spPr>
          <a:xfrm>
            <a:off x="233680" y="148901"/>
            <a:ext cx="10723223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Africa’s Notable Socio-Economic Achievements</a:t>
            </a:r>
          </a:p>
        </p:txBody>
      </p:sp>
    </p:spTree>
    <p:extLst>
      <p:ext uri="{BB962C8B-B14F-4D97-AF65-F5344CB8AC3E}">
        <p14:creationId xmlns:p14="http://schemas.microsoft.com/office/powerpoint/2010/main" val="1116700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890C0-3EF2-2540-1B12-9D5B98257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9A5EF7-F192-8365-D0FB-EE7E73DF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85782" y="6477000"/>
            <a:ext cx="1255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6A4D788-7454-A849-95EF-E0A31EF5E4C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F7B084-9586-9753-52B3-DCB7D61900D8}"/>
              </a:ext>
            </a:extLst>
          </p:cNvPr>
          <p:cNvSpPr txBox="1"/>
          <p:nvPr/>
        </p:nvSpPr>
        <p:spPr>
          <a:xfrm>
            <a:off x="1208868" y="2107769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0A17B564-6DD2-0932-DB0C-BFD8E72BA8F3}"/>
              </a:ext>
            </a:extLst>
          </p:cNvPr>
          <p:cNvSpPr/>
          <p:nvPr/>
        </p:nvSpPr>
        <p:spPr>
          <a:xfrm>
            <a:off x="560437" y="391747"/>
            <a:ext cx="10435469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Key Policy Issues Emphasized in Committee Discussions (Visual)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D4D821-B5BC-B7EB-7E26-26FEFEE7B779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42515968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377854"/>
                  </a:ext>
                </a:extLst>
              </a:tr>
            </a:tbl>
          </a:graphicData>
        </a:graphic>
      </p:graphicFrame>
      <p:pic>
        <p:nvPicPr>
          <p:cNvPr id="5122" name="Picture 2">
            <a:extLst>
              <a:ext uri="{FF2B5EF4-FFF2-40B4-BE49-F238E27FC236}">
                <a16:creationId xmlns:a16="http://schemas.microsoft.com/office/drawing/2014/main" id="{8B4C906E-FBFF-88A4-3C35-4B3E25B201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20" y="297775"/>
            <a:ext cx="12120880" cy="608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292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20E6B9DB-1101-6A7F-BE0B-50AA75E347A7}"/>
              </a:ext>
            </a:extLst>
          </p:cNvPr>
          <p:cNvSpPr/>
          <p:nvPr/>
        </p:nvSpPr>
        <p:spPr>
          <a:xfrm>
            <a:off x="233680" y="148901"/>
            <a:ext cx="1125728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/>
              <a:t>Africa’s Youth Bulge – Labor Market Pressure &amp; Opportunity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0BF3F14F-9DE9-D153-19EA-B3801631023C}"/>
              </a:ext>
            </a:extLst>
          </p:cNvPr>
          <p:cNvSpPr txBox="1">
            <a:spLocks/>
          </p:cNvSpPr>
          <p:nvPr/>
        </p:nvSpPr>
        <p:spPr>
          <a:xfrm>
            <a:off x="451202" y="1011226"/>
            <a:ext cx="5641975" cy="4937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Youth Bulge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62F324-32E3-6230-B263-FD00B009F47B}"/>
              </a:ext>
            </a:extLst>
          </p:cNvPr>
          <p:cNvSpPr txBox="1">
            <a:spLocks/>
          </p:cNvSpPr>
          <p:nvPr/>
        </p:nvSpPr>
        <p:spPr>
          <a:xfrm>
            <a:off x="6476716" y="1011226"/>
            <a:ext cx="5183188" cy="40163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Africa’s population, by age (</a:t>
            </a:r>
            <a:r>
              <a:rPr lang="en-US" b="1" dirty="0" err="1">
                <a:solidFill>
                  <a:schemeClr val="tx2"/>
                </a:solidFill>
              </a:rPr>
              <a:t>mln</a:t>
            </a:r>
            <a:r>
              <a:rPr lang="en-US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6" name="Content Placeholder 7">
            <a:extLst>
              <a:ext uri="{FF2B5EF4-FFF2-40B4-BE49-F238E27FC236}">
                <a16:creationId xmlns:a16="http://schemas.microsoft.com/office/drawing/2014/main" id="{D40670EF-E5A6-9161-5CE3-8EB09B537536}"/>
              </a:ext>
            </a:extLst>
          </p:cNvPr>
          <p:cNvSpPr txBox="1">
            <a:spLocks/>
          </p:cNvSpPr>
          <p:nvPr/>
        </p:nvSpPr>
        <p:spPr>
          <a:xfrm>
            <a:off x="67661" y="1825625"/>
            <a:ext cx="6409055" cy="431768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~60% of population under age 25</a:t>
            </a:r>
          </a:p>
          <a:p>
            <a:r>
              <a:rPr lang="en-US"/>
              <a:t> ~32% aged 10–24 (~200+ million)</a:t>
            </a:r>
          </a:p>
          <a:p>
            <a:r>
              <a:rPr lang="en-US"/>
              <a:t> Median age ≈ 19 years</a:t>
            </a:r>
          </a:p>
          <a:p>
            <a:r>
              <a:rPr lang="en-US"/>
              <a:t> Youth population set to double by 2063</a:t>
            </a:r>
          </a:p>
          <a:p>
            <a:endParaRPr lang="en-US"/>
          </a:p>
          <a:p>
            <a:r>
              <a:rPr lang="en-US"/>
              <a:t>Each age cohort (15 – 35)includes tens of mlns</a:t>
            </a:r>
          </a:p>
          <a:p>
            <a:r>
              <a:rPr lang="en-US"/>
              <a:t>→ Massive &amp; growing pressure on labor market</a:t>
            </a:r>
            <a:endParaRPr lang="en-US" dirty="0"/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34C84E68-80DF-8311-AF2A-6F1C9DF68C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8588013"/>
              </p:ext>
            </p:extLst>
          </p:nvPr>
        </p:nvGraphicFramePr>
        <p:xfrm>
          <a:off x="6480493" y="1504939"/>
          <a:ext cx="5514975" cy="4723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6105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D4F9FE7D-BDEF-E63B-CF77-40DDA9F9BC3D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50850" y="1825625"/>
          <a:ext cx="112903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C932D99-FAF6-F914-2EE7-7E44C9CF357D}"/>
              </a:ext>
            </a:extLst>
          </p:cNvPr>
          <p:cNvSpPr txBox="1"/>
          <p:nvPr/>
        </p:nvSpPr>
        <p:spPr>
          <a:xfrm>
            <a:off x="450850" y="357871"/>
            <a:ext cx="1141603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ECA conceptual framework for equitable transition pathways towards sustainable livelihoods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51560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arredondado 8">
            <a:extLst>
              <a:ext uri="{FF2B5EF4-FFF2-40B4-BE49-F238E27FC236}">
                <a16:creationId xmlns:a16="http://schemas.microsoft.com/office/drawing/2014/main" id="{443265F4-C211-0040-94B5-C85919DD8C06}"/>
              </a:ext>
            </a:extLst>
          </p:cNvPr>
          <p:cNvSpPr/>
          <p:nvPr/>
        </p:nvSpPr>
        <p:spPr>
          <a:xfrm>
            <a:off x="572437" y="82396"/>
            <a:ext cx="10998879" cy="95238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91440" bIns="91440" rtlCol="0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57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Toward Gender-Equal Labour Markets in Africa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6207CA8-F641-4261-0015-DC68CF12B881}"/>
              </a:ext>
            </a:extLst>
          </p:cNvPr>
          <p:cNvGrpSpPr/>
          <p:nvPr/>
        </p:nvGrpSpPr>
        <p:grpSpPr>
          <a:xfrm>
            <a:off x="1263868" y="1609951"/>
            <a:ext cx="9101959" cy="1522414"/>
            <a:chOff x="1124607" y="1532383"/>
            <a:chExt cx="9101959" cy="1522414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86AD170-D3F2-679B-FB77-605C4AABA4EE}"/>
                </a:ext>
              </a:extLst>
            </p:cNvPr>
            <p:cNvGrpSpPr/>
            <p:nvPr/>
          </p:nvGrpSpPr>
          <p:grpSpPr>
            <a:xfrm>
              <a:off x="1124607" y="1532383"/>
              <a:ext cx="2489200" cy="1522413"/>
              <a:chOff x="609600" y="1325861"/>
              <a:chExt cx="2489200" cy="1522413"/>
            </a:xfrm>
          </p:grpSpPr>
          <p:sp>
            <p:nvSpPr>
              <p:cNvPr id="15" name="Text 0">
                <a:extLst>
                  <a:ext uri="{FF2B5EF4-FFF2-40B4-BE49-F238E27FC236}">
                    <a16:creationId xmlns:a16="http://schemas.microsoft.com/office/drawing/2014/main" id="{BD69EB3A-61AF-09A4-F866-85F0F181843B}"/>
                  </a:ext>
                </a:extLst>
              </p:cNvPr>
              <p:cNvSpPr/>
              <p:nvPr/>
            </p:nvSpPr>
            <p:spPr>
              <a:xfrm>
                <a:off x="609600" y="1325861"/>
                <a:ext cx="2489200" cy="1522413"/>
              </a:xfrm>
              <a:prstGeom prst="rect">
                <a:avLst/>
              </a:prstGeom>
              <a:solidFill>
                <a:srgbClr val="F8FAFC"/>
              </a:solidFill>
              <a:ln w="38100">
                <a:solidFill>
                  <a:srgbClr val="0284C7"/>
                </a:solidFill>
              </a:ln>
            </p:spPr>
            <p:txBody>
              <a:bodyPr wrap="none" lIns="0" tIns="0" rIns="0" bIns="0" rtlCol="0" anchor="ctr">
                <a:norm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6" name="Text 4">
                <a:extLst>
                  <a:ext uri="{FF2B5EF4-FFF2-40B4-BE49-F238E27FC236}">
                    <a16:creationId xmlns:a16="http://schemas.microsoft.com/office/drawing/2014/main" id="{EE13CC3F-EF24-E0CE-6ED3-7E98682842B5}"/>
                  </a:ext>
                </a:extLst>
              </p:cNvPr>
              <p:cNvSpPr/>
              <p:nvPr/>
            </p:nvSpPr>
            <p:spPr>
              <a:xfrm>
                <a:off x="817880" y="1592561"/>
                <a:ext cx="2072640" cy="5334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ts val="56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F172A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👥</a:t>
                </a:r>
                <a:endParaRPr kumimoji="0" lang="en-US" sz="3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" name="Text 5">
                <a:extLst>
                  <a:ext uri="{FF2B5EF4-FFF2-40B4-BE49-F238E27FC236}">
                    <a16:creationId xmlns:a16="http://schemas.microsoft.com/office/drawing/2014/main" id="{2D73AAAA-8837-A397-7BC9-70285C22C4B7}"/>
                  </a:ext>
                </a:extLst>
              </p:cNvPr>
              <p:cNvSpPr/>
              <p:nvPr/>
            </p:nvSpPr>
            <p:spPr>
              <a:xfrm>
                <a:off x="817880" y="2202161"/>
                <a:ext cx="2072640" cy="1828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ts val="192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284C7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Labour Force Participation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" name="Text 6">
                <a:extLst>
                  <a:ext uri="{FF2B5EF4-FFF2-40B4-BE49-F238E27FC236}">
                    <a16:creationId xmlns:a16="http://schemas.microsoft.com/office/drawing/2014/main" id="{54F7248D-41AD-D4B1-49C4-473891753BA1}"/>
                  </a:ext>
                </a:extLst>
              </p:cNvPr>
              <p:cNvSpPr/>
              <p:nvPr/>
            </p:nvSpPr>
            <p:spPr>
              <a:xfrm>
                <a:off x="817880" y="2461221"/>
                <a:ext cx="2072640" cy="158452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ts val="1664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75569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Women's access to employment</a:t>
                </a:r>
                <a:endPara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FC9227EA-7D5F-776E-A382-04268176B1AF}"/>
                </a:ext>
              </a:extLst>
            </p:cNvPr>
            <p:cNvGrpSpPr/>
            <p:nvPr/>
          </p:nvGrpSpPr>
          <p:grpSpPr>
            <a:xfrm>
              <a:off x="4454635" y="1532384"/>
              <a:ext cx="2489200" cy="1522413"/>
              <a:chOff x="3327400" y="1325861"/>
              <a:chExt cx="2489200" cy="1522413"/>
            </a:xfrm>
          </p:grpSpPr>
          <p:sp>
            <p:nvSpPr>
              <p:cNvPr id="19" name="Text 1">
                <a:extLst>
                  <a:ext uri="{FF2B5EF4-FFF2-40B4-BE49-F238E27FC236}">
                    <a16:creationId xmlns:a16="http://schemas.microsoft.com/office/drawing/2014/main" id="{0290735C-683A-C8F1-1D85-458939ADDAC3}"/>
                  </a:ext>
                </a:extLst>
              </p:cNvPr>
              <p:cNvSpPr/>
              <p:nvPr/>
            </p:nvSpPr>
            <p:spPr>
              <a:xfrm>
                <a:off x="3327400" y="1325861"/>
                <a:ext cx="2489200" cy="1522413"/>
              </a:xfrm>
              <a:prstGeom prst="rect">
                <a:avLst/>
              </a:prstGeom>
              <a:solidFill>
                <a:srgbClr val="F8FAFC"/>
              </a:solidFill>
              <a:ln w="38100">
                <a:solidFill>
                  <a:srgbClr val="F59E0B"/>
                </a:solidFill>
              </a:ln>
            </p:spPr>
            <p:txBody>
              <a:bodyPr wrap="none" lIns="0" tIns="0" rIns="0" bIns="0" rtlCol="0" anchor="ctr">
                <a:norm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F4447EAE-D075-FC78-F75B-F2AD71A321F1}"/>
                  </a:ext>
                </a:extLst>
              </p:cNvPr>
              <p:cNvGrpSpPr/>
              <p:nvPr/>
            </p:nvGrpSpPr>
            <p:grpSpPr>
              <a:xfrm>
                <a:off x="3535680" y="1592561"/>
                <a:ext cx="2072640" cy="1027112"/>
                <a:chOff x="3535680" y="1592561"/>
                <a:chExt cx="2072640" cy="1027112"/>
              </a:xfrm>
            </p:grpSpPr>
            <p:sp>
              <p:nvSpPr>
                <p:cNvPr id="21" name="Text 7">
                  <a:extLst>
                    <a:ext uri="{FF2B5EF4-FFF2-40B4-BE49-F238E27FC236}">
                      <a16:creationId xmlns:a16="http://schemas.microsoft.com/office/drawing/2014/main" id="{58C60F50-1662-A7AE-C05D-C6F4F460C939}"/>
                    </a:ext>
                  </a:extLst>
                </p:cNvPr>
                <p:cNvSpPr/>
                <p:nvPr/>
              </p:nvSpPr>
              <p:spPr>
                <a:xfrm>
                  <a:off x="3535680" y="1592561"/>
                  <a:ext cx="2072640" cy="533400"/>
                </a:xfrm>
                <a:prstGeom prst="rect">
                  <a:avLst/>
                </a:prstGeom>
                <a:noFill/>
                <a:ln/>
              </p:spPr>
              <p:txBody>
                <a:bodyPr wrap="square" lIns="0" tIns="0" rIns="0" bIns="0"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ts val="56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3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F172A"/>
                      </a:solidFill>
                      <a:effectLst/>
                      <a:uLnTx/>
                      <a:uFillTx/>
                      <a:latin typeface="Arial" pitchFamily="34" charset="0"/>
                      <a:ea typeface="Arial" pitchFamily="34" charset="-122"/>
                      <a:cs typeface="Arial" pitchFamily="34" charset="-120"/>
                    </a:rPr>
                    <a:t>📉</a:t>
                  </a:r>
                  <a:endParaRPr kumimoji="0" lang="en-US" sz="30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2" name="Text 8">
                  <a:extLst>
                    <a:ext uri="{FF2B5EF4-FFF2-40B4-BE49-F238E27FC236}">
                      <a16:creationId xmlns:a16="http://schemas.microsoft.com/office/drawing/2014/main" id="{3668231A-AF92-D41B-A08F-7725D2408B13}"/>
                    </a:ext>
                  </a:extLst>
                </p:cNvPr>
                <p:cNvSpPr/>
                <p:nvPr/>
              </p:nvSpPr>
              <p:spPr>
                <a:xfrm>
                  <a:off x="3535680" y="2202161"/>
                  <a:ext cx="2072640" cy="182860"/>
                </a:xfrm>
                <a:prstGeom prst="rect">
                  <a:avLst/>
                </a:prstGeom>
                <a:noFill/>
                <a:ln/>
              </p:spPr>
              <p:txBody>
                <a:bodyPr wrap="square" lIns="0" tIns="0" rIns="0" bIns="0"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ts val="192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284C7"/>
                      </a:solidFill>
                      <a:effectLst/>
                      <a:uLnTx/>
                      <a:uFillTx/>
                      <a:latin typeface="Arial" pitchFamily="34" charset="0"/>
                      <a:ea typeface="Arial" pitchFamily="34" charset="-122"/>
                      <a:cs typeface="Arial" pitchFamily="34" charset="-120"/>
                    </a:rPr>
                    <a:t>Unemployment</a:t>
                  </a:r>
                  <a:endParaRPr kumimoji="0" lang="en-US" sz="12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3" name="Text 9">
                  <a:extLst>
                    <a:ext uri="{FF2B5EF4-FFF2-40B4-BE49-F238E27FC236}">
                      <a16:creationId xmlns:a16="http://schemas.microsoft.com/office/drawing/2014/main" id="{D3E6E1B7-7EEC-37A5-1636-96D5DCB559A2}"/>
                    </a:ext>
                  </a:extLst>
                </p:cNvPr>
                <p:cNvSpPr/>
                <p:nvPr/>
              </p:nvSpPr>
              <p:spPr>
                <a:xfrm>
                  <a:off x="3535680" y="2461221"/>
                  <a:ext cx="2072640" cy="158452"/>
                </a:xfrm>
                <a:prstGeom prst="rect">
                  <a:avLst/>
                </a:prstGeom>
                <a:noFill/>
                <a:ln/>
              </p:spPr>
              <p:txBody>
                <a:bodyPr wrap="square" lIns="0" tIns="0" rIns="0" bIns="0" rtlCol="0" anchor="t"/>
                <a:lstStyle/>
                <a:p>
                  <a:pPr marL="0" marR="0" lvl="0" indent="0" algn="ctr" defTabSz="914400" eaLnBrk="1" fontAlgn="auto" latinLnBrk="0" hangingPunct="1">
                    <a:lnSpc>
                      <a:spcPts val="1664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96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475569"/>
                      </a:solidFill>
                      <a:effectLst/>
                      <a:uLnTx/>
                      <a:uFillTx/>
                      <a:latin typeface="Arial" pitchFamily="34" charset="0"/>
                      <a:ea typeface="Arial" pitchFamily="34" charset="-122"/>
                      <a:cs typeface="Arial" pitchFamily="34" charset="-120"/>
                    </a:rPr>
                    <a:t>Joblessness and exclusion</a:t>
                  </a:r>
                  <a:endParaRPr kumimoji="0" lang="en-US" sz="96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A55BC9E-B566-CE62-7584-6ED22D5B42EA}"/>
                </a:ext>
              </a:extLst>
            </p:cNvPr>
            <p:cNvGrpSpPr/>
            <p:nvPr/>
          </p:nvGrpSpPr>
          <p:grpSpPr>
            <a:xfrm>
              <a:off x="7737366" y="1532384"/>
              <a:ext cx="2489200" cy="1522413"/>
              <a:chOff x="6045201" y="1325861"/>
              <a:chExt cx="2489200" cy="1522413"/>
            </a:xfrm>
          </p:grpSpPr>
          <p:sp>
            <p:nvSpPr>
              <p:cNvPr id="25" name="Text 2">
                <a:extLst>
                  <a:ext uri="{FF2B5EF4-FFF2-40B4-BE49-F238E27FC236}">
                    <a16:creationId xmlns:a16="http://schemas.microsoft.com/office/drawing/2014/main" id="{100A3C77-252C-5958-3106-CFCE6057F0A4}"/>
                  </a:ext>
                </a:extLst>
              </p:cNvPr>
              <p:cNvSpPr/>
              <p:nvPr/>
            </p:nvSpPr>
            <p:spPr>
              <a:xfrm>
                <a:off x="6045201" y="1325861"/>
                <a:ext cx="2489200" cy="1522413"/>
              </a:xfrm>
              <a:prstGeom prst="rect">
                <a:avLst/>
              </a:prstGeom>
              <a:solidFill>
                <a:srgbClr val="F8FAFC"/>
              </a:solidFill>
              <a:ln w="38100">
                <a:solidFill>
                  <a:srgbClr val="10B981"/>
                </a:solidFill>
              </a:ln>
            </p:spPr>
            <p:txBody>
              <a:bodyPr wrap="none" lIns="0" tIns="0" rIns="0" bIns="0" rtlCol="0" anchor="ctr">
                <a:norm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" name="Text 10">
                <a:extLst>
                  <a:ext uri="{FF2B5EF4-FFF2-40B4-BE49-F238E27FC236}">
                    <a16:creationId xmlns:a16="http://schemas.microsoft.com/office/drawing/2014/main" id="{2B2C6920-4136-2C56-E524-AAEE0E3067A8}"/>
                  </a:ext>
                </a:extLst>
              </p:cNvPr>
              <p:cNvSpPr/>
              <p:nvPr/>
            </p:nvSpPr>
            <p:spPr>
              <a:xfrm>
                <a:off x="6253481" y="1592561"/>
                <a:ext cx="2072640" cy="53340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ts val="56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0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F172A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🏪</a:t>
                </a:r>
                <a:endParaRPr kumimoji="0" lang="en-US" sz="30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" name="Text 11">
                <a:extLst>
                  <a:ext uri="{FF2B5EF4-FFF2-40B4-BE49-F238E27FC236}">
                    <a16:creationId xmlns:a16="http://schemas.microsoft.com/office/drawing/2014/main" id="{F78B0BA8-BED0-603F-1309-8D9BE42EB8C7}"/>
                  </a:ext>
                </a:extLst>
              </p:cNvPr>
              <p:cNvSpPr/>
              <p:nvPr/>
            </p:nvSpPr>
            <p:spPr>
              <a:xfrm>
                <a:off x="6253481" y="2202161"/>
                <a:ext cx="2072640" cy="18286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ts val="192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284C7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Informality</a:t>
                </a:r>
                <a:endPara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8" name="Text 12">
                <a:extLst>
                  <a:ext uri="{FF2B5EF4-FFF2-40B4-BE49-F238E27FC236}">
                    <a16:creationId xmlns:a16="http://schemas.microsoft.com/office/drawing/2014/main" id="{165A8E5B-BB72-08EB-3B96-83AF0CDFC1A5}"/>
                  </a:ext>
                </a:extLst>
              </p:cNvPr>
              <p:cNvSpPr/>
              <p:nvPr/>
            </p:nvSpPr>
            <p:spPr>
              <a:xfrm>
                <a:off x="6253481" y="2461221"/>
                <a:ext cx="2072640" cy="158452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algn="ctr" defTabSz="914400" eaLnBrk="1" fontAlgn="auto" latinLnBrk="0" hangingPunct="1">
                  <a:lnSpc>
                    <a:spcPts val="1664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96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475569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Vulnerable work conditions</a:t>
                </a:r>
                <a:endParaRPr kumimoji="0" lang="en-US" sz="96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6E28FC9-6455-194C-758A-161365331645}"/>
              </a:ext>
            </a:extLst>
          </p:cNvPr>
          <p:cNvGrpSpPr/>
          <p:nvPr/>
        </p:nvGrpSpPr>
        <p:grpSpPr>
          <a:xfrm>
            <a:off x="1523090" y="3758707"/>
            <a:ext cx="8775296" cy="1782506"/>
            <a:chOff x="914400" y="3534073"/>
            <a:chExt cx="7461504" cy="897731"/>
          </a:xfrm>
        </p:grpSpPr>
        <p:sp>
          <p:nvSpPr>
            <p:cNvPr id="37" name="Text 13">
              <a:extLst>
                <a:ext uri="{FF2B5EF4-FFF2-40B4-BE49-F238E27FC236}">
                  <a16:creationId xmlns:a16="http://schemas.microsoft.com/office/drawing/2014/main" id="{13C59E80-DBEA-2313-6EF7-42889C215811}"/>
                </a:ext>
              </a:extLst>
            </p:cNvPr>
            <p:cNvSpPr/>
            <p:nvPr/>
          </p:nvSpPr>
          <p:spPr>
            <a:xfrm>
              <a:off x="914400" y="3534073"/>
              <a:ext cx="7461504" cy="20121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defTabSz="914400" eaLnBrk="1" fontAlgn="auto" latinLnBrk="0" hangingPunct="1">
                <a:lnSpc>
                  <a:spcPts val="211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Headline Messages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EEDA24AB-7AC5-1E87-0350-5A1BE6D89C11}"/>
                </a:ext>
              </a:extLst>
            </p:cNvPr>
            <p:cNvGrpSpPr/>
            <p:nvPr/>
          </p:nvGrpSpPr>
          <p:grpSpPr>
            <a:xfrm>
              <a:off x="914400" y="3887688"/>
              <a:ext cx="7315201" cy="544116"/>
              <a:chOff x="914400" y="3887688"/>
              <a:chExt cx="7315201" cy="544116"/>
            </a:xfrm>
          </p:grpSpPr>
          <p:sp>
            <p:nvSpPr>
              <p:cNvPr id="39" name="Text 14">
                <a:extLst>
                  <a:ext uri="{FF2B5EF4-FFF2-40B4-BE49-F238E27FC236}">
                    <a16:creationId xmlns:a16="http://schemas.microsoft.com/office/drawing/2014/main" id="{3CB67C9D-C79C-17B3-BED9-FDBC744048A1}"/>
                  </a:ext>
                </a:extLst>
              </p:cNvPr>
              <p:cNvSpPr/>
              <p:nvPr/>
            </p:nvSpPr>
            <p:spPr>
              <a:xfrm>
                <a:off x="914400" y="3887688"/>
                <a:ext cx="320207" cy="3199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ts val="336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⚠️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" name="Text 15">
                <a:extLst>
                  <a:ext uri="{FF2B5EF4-FFF2-40B4-BE49-F238E27FC236}">
                    <a16:creationId xmlns:a16="http://schemas.microsoft.com/office/drawing/2014/main" id="{7D20B199-FE03-B4C2-DB2D-4F7B9925F3BC}"/>
                  </a:ext>
                </a:extLst>
              </p:cNvPr>
              <p:cNvSpPr/>
              <p:nvPr/>
            </p:nvSpPr>
            <p:spPr>
              <a:xfrm>
                <a:off x="1304529" y="3887688"/>
                <a:ext cx="1895872" cy="544116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ts val="1904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Women remain disadvantaged across all labour market dimensions</a:t>
                </a:r>
                <a:endPara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" name="Text 16">
                <a:extLst>
                  <a:ext uri="{FF2B5EF4-FFF2-40B4-BE49-F238E27FC236}">
                    <a16:creationId xmlns:a16="http://schemas.microsoft.com/office/drawing/2014/main" id="{A6DC7560-DB53-78F0-BCD7-1B7BD22A93CA}"/>
                  </a:ext>
                </a:extLst>
              </p:cNvPr>
              <p:cNvSpPr/>
              <p:nvPr/>
            </p:nvSpPr>
            <p:spPr>
              <a:xfrm>
                <a:off x="3429000" y="3887688"/>
                <a:ext cx="320207" cy="3199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ts val="336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🌍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" name="Text 17">
                <a:extLst>
                  <a:ext uri="{FF2B5EF4-FFF2-40B4-BE49-F238E27FC236}">
                    <a16:creationId xmlns:a16="http://schemas.microsoft.com/office/drawing/2014/main" id="{679929AC-1825-09BB-94F2-E2721281EE3B}"/>
                  </a:ext>
                </a:extLst>
              </p:cNvPr>
              <p:cNvSpPr/>
              <p:nvPr/>
            </p:nvSpPr>
            <p:spPr>
              <a:xfrm>
                <a:off x="3819129" y="3887688"/>
                <a:ext cx="1895872" cy="36274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ts val="1904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Regional disparities demand tailored interventions</a:t>
                </a:r>
                <a:endPara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" name="Text 18">
                <a:extLst>
                  <a:ext uri="{FF2B5EF4-FFF2-40B4-BE49-F238E27FC236}">
                    <a16:creationId xmlns:a16="http://schemas.microsoft.com/office/drawing/2014/main" id="{B188C70F-6291-1047-F3A4-5319F5032AFC}"/>
                  </a:ext>
                </a:extLst>
              </p:cNvPr>
              <p:cNvSpPr/>
              <p:nvPr/>
            </p:nvSpPr>
            <p:spPr>
              <a:xfrm>
                <a:off x="5943600" y="3887688"/>
                <a:ext cx="320207" cy="319980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ts val="336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🔄</a:t>
                </a: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" name="Text 19">
                <a:extLst>
                  <a:ext uri="{FF2B5EF4-FFF2-40B4-BE49-F238E27FC236}">
                    <a16:creationId xmlns:a16="http://schemas.microsoft.com/office/drawing/2014/main" id="{FF799246-F831-A479-9276-67D32941EEFB}"/>
                  </a:ext>
                </a:extLst>
              </p:cNvPr>
              <p:cNvSpPr/>
              <p:nvPr/>
            </p:nvSpPr>
            <p:spPr>
              <a:xfrm>
                <a:off x="6333729" y="3887688"/>
                <a:ext cx="1895872" cy="362744"/>
              </a:xfrm>
              <a:prstGeom prst="rect">
                <a:avLst/>
              </a:prstGeom>
              <a:noFill/>
              <a:ln/>
            </p:spPr>
            <p:txBody>
              <a:bodyPr wrap="square" lIns="0" tIns="0" rIns="0" bIns="0" rtlCol="0" anchor="t"/>
              <a:lstStyle/>
              <a:p>
                <a:pPr marL="0" marR="0" lvl="0" indent="0" defTabSz="914400" eaLnBrk="1" fontAlgn="auto" latinLnBrk="0" hangingPunct="1">
                  <a:lnSpc>
                    <a:spcPts val="1904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060"/>
                    </a:solidFill>
                    <a:effectLst/>
                    <a:uLnTx/>
                    <a:uFillTx/>
                    <a:latin typeface="Arial" pitchFamily="34" charset="0"/>
                    <a:ea typeface="Arial" pitchFamily="34" charset="-122"/>
                    <a:cs typeface="Arial" pitchFamily="34" charset="-120"/>
                  </a:rPr>
                  <a:t>Informality and unemployment exacerbate exclusion</a:t>
                </a:r>
                <a:endParaRPr kumimoji="0" lang="en-US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6096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arredondado 8">
            <a:extLst>
              <a:ext uri="{FF2B5EF4-FFF2-40B4-BE49-F238E27FC236}">
                <a16:creationId xmlns:a16="http://schemas.microsoft.com/office/drawing/2014/main" id="{443265F4-C211-0040-94B5-C85919DD8C06}"/>
              </a:ext>
            </a:extLst>
          </p:cNvPr>
          <p:cNvSpPr/>
          <p:nvPr/>
        </p:nvSpPr>
        <p:spPr>
          <a:xfrm>
            <a:off x="572437" y="82396"/>
            <a:ext cx="10998879" cy="952389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91440" bIns="91440" rtlCol="0" anchor="ctr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ts val="57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8587AC53-0321-59B0-1771-29ED4FE171F3}"/>
              </a:ext>
            </a:extLst>
          </p:cNvPr>
          <p:cNvSpPr/>
          <p:nvPr/>
        </p:nvSpPr>
        <p:spPr>
          <a:xfrm>
            <a:off x="572437" y="285088"/>
            <a:ext cx="10777728" cy="284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marR="0" lvl="0" indent="0" algn="ctr" defTabSz="1219170" eaLnBrk="1" fontAlgn="auto" latinLnBrk="0" hangingPunct="1">
              <a:lnSpc>
                <a:spcPts val="2987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Interconnected pathways to women's economic empowerment in Africa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37CDCB4-32DC-C072-9569-A6F2351AB3F6}"/>
              </a:ext>
            </a:extLst>
          </p:cNvPr>
          <p:cNvGrpSpPr/>
          <p:nvPr/>
        </p:nvGrpSpPr>
        <p:grpSpPr>
          <a:xfrm>
            <a:off x="4510498" y="2023958"/>
            <a:ext cx="3251200" cy="4264527"/>
            <a:chOff x="4470400" y="2357041"/>
            <a:chExt cx="3251200" cy="3931444"/>
          </a:xfrm>
        </p:grpSpPr>
        <p:sp>
          <p:nvSpPr>
            <p:cNvPr id="12" name="Text 1">
              <a:extLst>
                <a:ext uri="{FF2B5EF4-FFF2-40B4-BE49-F238E27FC236}">
                  <a16:creationId xmlns:a16="http://schemas.microsoft.com/office/drawing/2014/main" id="{129097A3-BADE-E9AA-B4A5-A9E0657CDEEA}"/>
                </a:ext>
              </a:extLst>
            </p:cNvPr>
            <p:cNvSpPr/>
            <p:nvPr/>
          </p:nvSpPr>
          <p:spPr>
            <a:xfrm>
              <a:off x="4470400" y="2357041"/>
              <a:ext cx="3251200" cy="3931444"/>
            </a:xfrm>
            <a:prstGeom prst="rect">
              <a:avLst/>
            </a:prstGeom>
            <a:solidFill>
              <a:srgbClr val="E2E8F0"/>
            </a:solidFill>
            <a:ln/>
          </p:spPr>
          <p:txBody>
            <a:bodyPr wrap="none" lIns="0" tIns="0" rIns="0" bIns="0" rtlCol="0" anchor="ctr">
              <a:norm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Text 9">
              <a:extLst>
                <a:ext uri="{FF2B5EF4-FFF2-40B4-BE49-F238E27FC236}">
                  <a16:creationId xmlns:a16="http://schemas.microsoft.com/office/drawing/2014/main" id="{9BC201F8-7504-57FF-8482-12E1DD190946}"/>
                </a:ext>
              </a:extLst>
            </p:cNvPr>
            <p:cNvSpPr/>
            <p:nvPr/>
          </p:nvSpPr>
          <p:spPr>
            <a:xfrm>
              <a:off x="5634048" y="2413002"/>
              <a:ext cx="996108" cy="99562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1045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00" b="0" i="0" u="none" strike="noStrike" kern="0" cap="none" spc="0" normalizeH="0" baseline="0" noProof="0" dirty="0">
                  <a:ln>
                    <a:noFill/>
                  </a:ln>
                  <a:solidFill>
                    <a:srgbClr val="0F172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💻</a:t>
              </a:r>
              <a:endParaRPr kumimoji="0" lang="en-US" sz="5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Text 10">
              <a:extLst>
                <a:ext uri="{FF2B5EF4-FFF2-40B4-BE49-F238E27FC236}">
                  <a16:creationId xmlns:a16="http://schemas.microsoft.com/office/drawing/2014/main" id="{FC1213E6-92EA-1F93-64FA-A330EF500A4E}"/>
                </a:ext>
              </a:extLst>
            </p:cNvPr>
            <p:cNvSpPr/>
            <p:nvPr/>
          </p:nvSpPr>
          <p:spPr>
            <a:xfrm>
              <a:off x="5131675" y="3555868"/>
              <a:ext cx="2000853" cy="3048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3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284C7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Digital Inclusion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Text 11">
              <a:extLst>
                <a:ext uri="{FF2B5EF4-FFF2-40B4-BE49-F238E27FC236}">
                  <a16:creationId xmlns:a16="http://schemas.microsoft.com/office/drawing/2014/main" id="{DDE0327C-1988-303D-CCF3-706B8953B449}"/>
                </a:ext>
              </a:extLst>
            </p:cNvPr>
            <p:cNvSpPr/>
            <p:nvPr/>
          </p:nvSpPr>
          <p:spPr>
            <a:xfrm>
              <a:off x="5533924" y="4114665"/>
              <a:ext cx="829731" cy="56885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597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0F172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23%</a:t>
              </a: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Text 12">
              <a:extLst>
                <a:ext uri="{FF2B5EF4-FFF2-40B4-BE49-F238E27FC236}">
                  <a16:creationId xmlns:a16="http://schemas.microsoft.com/office/drawing/2014/main" id="{E8ECB492-54D9-224D-AA50-32BA521DCA81}"/>
                </a:ext>
              </a:extLst>
            </p:cNvPr>
            <p:cNvSpPr/>
            <p:nvPr/>
          </p:nvSpPr>
          <p:spPr>
            <a:xfrm>
              <a:off x="4840968" y="4829522"/>
              <a:ext cx="2641600" cy="99536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261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475569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gender gap in internet usage excludes millions from digital economy opportunities in education, markets, and entrepreneurship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ACBC55E-A6FF-5E64-2225-6AEB4AC7627D}"/>
              </a:ext>
            </a:extLst>
          </p:cNvPr>
          <p:cNvGrpSpPr/>
          <p:nvPr/>
        </p:nvGrpSpPr>
        <p:grpSpPr>
          <a:xfrm>
            <a:off x="965200" y="1920240"/>
            <a:ext cx="3251200" cy="4222301"/>
            <a:chOff x="812800" y="2357041"/>
            <a:chExt cx="3251200" cy="3931444"/>
          </a:xfrm>
        </p:grpSpPr>
        <p:sp>
          <p:nvSpPr>
            <p:cNvPr id="24" name="Text 0">
              <a:extLst>
                <a:ext uri="{FF2B5EF4-FFF2-40B4-BE49-F238E27FC236}">
                  <a16:creationId xmlns:a16="http://schemas.microsoft.com/office/drawing/2014/main" id="{69109314-2275-9AAA-6217-B7C6A195669B}"/>
                </a:ext>
              </a:extLst>
            </p:cNvPr>
            <p:cNvSpPr/>
            <p:nvPr/>
          </p:nvSpPr>
          <p:spPr>
            <a:xfrm>
              <a:off x="812800" y="2357041"/>
              <a:ext cx="3251200" cy="3931444"/>
            </a:xfrm>
            <a:prstGeom prst="rect">
              <a:avLst/>
            </a:prstGeom>
            <a:solidFill>
              <a:srgbClr val="F1F5F9"/>
            </a:solidFill>
            <a:ln/>
          </p:spPr>
          <p:txBody>
            <a:bodyPr wrap="none" lIns="0" tIns="0" rIns="0" bIns="0" rtlCol="0" anchor="ctr">
              <a:norm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Text 5">
              <a:extLst>
                <a:ext uri="{FF2B5EF4-FFF2-40B4-BE49-F238E27FC236}">
                  <a16:creationId xmlns:a16="http://schemas.microsoft.com/office/drawing/2014/main" id="{190D93BC-101A-C314-DB33-91EABE78EA47}"/>
                </a:ext>
              </a:extLst>
            </p:cNvPr>
            <p:cNvSpPr/>
            <p:nvPr/>
          </p:nvSpPr>
          <p:spPr>
            <a:xfrm>
              <a:off x="1940347" y="2453614"/>
              <a:ext cx="996108" cy="99562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1045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00" b="0" i="0" u="none" strike="noStrike" kern="0" cap="none" spc="0" normalizeH="0" baseline="0" noProof="0" dirty="0">
                  <a:ln>
                    <a:noFill/>
                  </a:ln>
                  <a:solidFill>
                    <a:srgbClr val="0F172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💼</a:t>
              </a:r>
              <a:endParaRPr kumimoji="0" lang="en-US" sz="5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Text 6">
              <a:extLst>
                <a:ext uri="{FF2B5EF4-FFF2-40B4-BE49-F238E27FC236}">
                  <a16:creationId xmlns:a16="http://schemas.microsoft.com/office/drawing/2014/main" id="{188983CC-46CA-4F41-23A0-49365B76A426}"/>
                </a:ext>
              </a:extLst>
            </p:cNvPr>
            <p:cNvSpPr/>
            <p:nvPr/>
          </p:nvSpPr>
          <p:spPr>
            <a:xfrm>
              <a:off x="1777638" y="3578755"/>
              <a:ext cx="1554749" cy="3048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3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284C7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Employment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Text 7">
              <a:extLst>
                <a:ext uri="{FF2B5EF4-FFF2-40B4-BE49-F238E27FC236}">
                  <a16:creationId xmlns:a16="http://schemas.microsoft.com/office/drawing/2014/main" id="{434D1B29-4361-A520-2016-29409EA2E316}"/>
                </a:ext>
              </a:extLst>
            </p:cNvPr>
            <p:cNvSpPr/>
            <p:nvPr/>
          </p:nvSpPr>
          <p:spPr>
            <a:xfrm>
              <a:off x="2023468" y="4317869"/>
              <a:ext cx="829731" cy="56885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597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0F172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89%</a:t>
              </a: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Text 8">
              <a:extLst>
                <a:ext uri="{FF2B5EF4-FFF2-40B4-BE49-F238E27FC236}">
                  <a16:creationId xmlns:a16="http://schemas.microsoft.com/office/drawing/2014/main" id="{BF85F5FD-B611-AFD4-639F-D1D4944D6CD9}"/>
                </a:ext>
              </a:extLst>
            </p:cNvPr>
            <p:cNvSpPr/>
            <p:nvPr/>
          </p:nvSpPr>
          <p:spPr>
            <a:xfrm>
              <a:off x="1117600" y="4988321"/>
              <a:ext cx="2641600" cy="99536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261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475569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of African women remain in vulnerable informal jobs despite decent work providing income and economic independence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49720C6-B31F-C341-1A10-6326F492F30A}"/>
              </a:ext>
            </a:extLst>
          </p:cNvPr>
          <p:cNvGrpSpPr/>
          <p:nvPr/>
        </p:nvGrpSpPr>
        <p:grpSpPr>
          <a:xfrm>
            <a:off x="8128000" y="2038616"/>
            <a:ext cx="3251200" cy="4244975"/>
            <a:chOff x="8128000" y="2352147"/>
            <a:chExt cx="3251200" cy="3931444"/>
          </a:xfrm>
        </p:grpSpPr>
        <p:sp>
          <p:nvSpPr>
            <p:cNvPr id="31" name="Text 2">
              <a:extLst>
                <a:ext uri="{FF2B5EF4-FFF2-40B4-BE49-F238E27FC236}">
                  <a16:creationId xmlns:a16="http://schemas.microsoft.com/office/drawing/2014/main" id="{EADEC685-EC6E-1BDC-AA12-4CA21C242B5A}"/>
                </a:ext>
              </a:extLst>
            </p:cNvPr>
            <p:cNvSpPr/>
            <p:nvPr/>
          </p:nvSpPr>
          <p:spPr>
            <a:xfrm>
              <a:off x="8128000" y="2352147"/>
              <a:ext cx="3251200" cy="3931444"/>
            </a:xfrm>
            <a:prstGeom prst="rect">
              <a:avLst/>
            </a:prstGeom>
            <a:solidFill>
              <a:srgbClr val="F1F5F9"/>
            </a:solidFill>
            <a:ln/>
          </p:spPr>
          <p:txBody>
            <a:bodyPr wrap="none" lIns="0" tIns="0" rIns="0" bIns="0" rtlCol="0" anchor="ctr">
              <a:norm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13">
              <a:extLst>
                <a:ext uri="{FF2B5EF4-FFF2-40B4-BE49-F238E27FC236}">
                  <a16:creationId xmlns:a16="http://schemas.microsoft.com/office/drawing/2014/main" id="{C8F23101-9414-71BC-F248-4E8CFB97874C}"/>
                </a:ext>
              </a:extLst>
            </p:cNvPr>
            <p:cNvSpPr/>
            <p:nvPr/>
          </p:nvSpPr>
          <p:spPr>
            <a:xfrm>
              <a:off x="9255547" y="2661840"/>
              <a:ext cx="996108" cy="995627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1045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5600" b="0" i="0" u="none" strike="noStrike" kern="0" cap="none" spc="0" normalizeH="0" baseline="0" noProof="0" dirty="0">
                  <a:ln>
                    <a:noFill/>
                  </a:ln>
                  <a:solidFill>
                    <a:srgbClr val="0F172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💰</a:t>
              </a:r>
              <a:endParaRPr kumimoji="0" lang="en-US" sz="5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Text 14">
              <a:extLst>
                <a:ext uri="{FF2B5EF4-FFF2-40B4-BE49-F238E27FC236}">
                  <a16:creationId xmlns:a16="http://schemas.microsoft.com/office/drawing/2014/main" id="{81B759E6-1978-991E-3ED0-D58554ADF140}"/>
                </a:ext>
              </a:extLst>
            </p:cNvPr>
            <p:cNvSpPr/>
            <p:nvPr/>
          </p:nvSpPr>
          <p:spPr>
            <a:xfrm>
              <a:off x="8587472" y="3860668"/>
              <a:ext cx="2332125" cy="3048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32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0284C7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Financial Inclusion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Text 15">
              <a:extLst>
                <a:ext uri="{FF2B5EF4-FFF2-40B4-BE49-F238E27FC236}">
                  <a16:creationId xmlns:a16="http://schemas.microsoft.com/office/drawing/2014/main" id="{9278C52A-4723-E374-E9D1-91FBD8C2ED3D}"/>
                </a:ext>
              </a:extLst>
            </p:cNvPr>
            <p:cNvSpPr/>
            <p:nvPr/>
          </p:nvSpPr>
          <p:spPr>
            <a:xfrm>
              <a:off x="9338668" y="4317869"/>
              <a:ext cx="829731" cy="56885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597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0F172A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48%</a:t>
              </a: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Text 16">
              <a:extLst>
                <a:ext uri="{FF2B5EF4-FFF2-40B4-BE49-F238E27FC236}">
                  <a16:creationId xmlns:a16="http://schemas.microsoft.com/office/drawing/2014/main" id="{126D14F6-B756-AA20-3A83-1EA7F7FC99AF}"/>
                </a:ext>
              </a:extLst>
            </p:cNvPr>
            <p:cNvSpPr/>
            <p:nvPr/>
          </p:nvSpPr>
          <p:spPr>
            <a:xfrm>
              <a:off x="8432800" y="4988321"/>
              <a:ext cx="2641600" cy="99536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pPr marL="0" marR="0" lvl="0" indent="0" algn="ctr" defTabSz="1219170" eaLnBrk="1" fontAlgn="auto" latinLnBrk="0" hangingPunct="1">
                <a:lnSpc>
                  <a:spcPts val="2613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475569"/>
                  </a:solidFill>
                  <a:effectLst/>
                  <a:uLnTx/>
                  <a:uFillTx/>
                  <a:latin typeface="Arial" pitchFamily="34" charset="0"/>
                  <a:ea typeface="Arial" pitchFamily="34" charset="-122"/>
                  <a:cs typeface="Arial" pitchFamily="34" charset="-120"/>
                </a:rPr>
                <a:t>of African women have formal account access enabling savings, credit, and business growth</a:t>
              </a:r>
              <a:endPara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56E344D7-0F7F-A022-838E-33A8F3E08A33}"/>
              </a:ext>
            </a:extLst>
          </p:cNvPr>
          <p:cNvSpPr txBox="1"/>
          <p:nvPr/>
        </p:nvSpPr>
        <p:spPr>
          <a:xfrm>
            <a:off x="2491472" y="949417"/>
            <a:ext cx="6096000" cy="709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ts val="57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itchFamily="34" charset="0"/>
                <a:ea typeface="Arial" pitchFamily="34" charset="-122"/>
                <a:cs typeface="Arial" pitchFamily="34" charset="-120"/>
              </a:rPr>
              <a:t>Why These Three Pillars Matter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5592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0B76D535-62CD-4E66-A539-F7EB416FC604}">
  <we:reference id="a3b40b4f-8edf-490e-9df1-7e66f93912bf" version="1.2.0.0" store="EXCatalog" storeType="EXCatalog"/>
  <we:alternateReferences>
    <we:reference id="WA104380526" version="1.2.0.0" store="en-US" storeType="OMEX"/>
  </we:alternateReferences>
  <we:properties/>
  <we:bindings/>
  <we:snapshot xmlns:r="http://schemas.openxmlformats.org/officeDocument/2006/relationships"/>
</we:webextension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5552</TotalTime>
  <Words>1390</Words>
  <Application>Microsoft Office PowerPoint</Application>
  <PresentationFormat>Widescreen</PresentationFormat>
  <Paragraphs>188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Lucida Sans</vt:lpstr>
      <vt:lpstr>Times New Roman</vt:lpstr>
      <vt:lpstr>Office Theme</vt:lpstr>
      <vt:lpstr>Outcome of the 6th Session of the Committee on Social Policy, Poverty and Gender (No. E/ECA/COE/44/14)  Zuzana Schwidrowski Director, Socio-Economic Development Division  [3/27/2026]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INCEPTION REPORT  “2023 – 2024 Biennial report on promoting a culture of quality assurance at ECA”   Quality Assurance Unit/SCQAS/SPORD  September 2024</dc:title>
  <dc:creator>Afework Temtime</dc:creator>
  <cp:lastModifiedBy>Zuzana SCHWIDROWSKI</cp:lastModifiedBy>
  <cp:revision>81</cp:revision>
  <cp:lastPrinted>2024-11-04T09:20:13Z</cp:lastPrinted>
  <dcterms:created xsi:type="dcterms:W3CDTF">2024-08-29T12:46:16Z</dcterms:created>
  <dcterms:modified xsi:type="dcterms:W3CDTF">2026-03-27T14:29:54Z</dcterms:modified>
</cp:coreProperties>
</file>