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147377432" r:id="rId3"/>
    <p:sldId id="2147377456" r:id="rId4"/>
    <p:sldId id="2147377434" r:id="rId5"/>
    <p:sldId id="2147377435" r:id="rId6"/>
    <p:sldId id="2147377460" r:id="rId7"/>
    <p:sldId id="2147377458" r:id="rId8"/>
    <p:sldId id="2147377457" r:id="rId9"/>
    <p:sldId id="2147377462" r:id="rId1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33F94E-2094-8935-484D-96E7F8FFADB3}" name="Mamadou Cisse" initials="MC" userId="S::mamadou.cisse@un.org::eefd33e4-6b5a-46e7-b566-012a12e44bdc" providerId="AD"/>
  <p188:author id="{123CF3CA-6289-32B2-220F-F34B906CB0EE}" name="Flavia Domingas Mendes Ba" initials="FM" userId="S::mendesba@un.org::0acc47a3-4253-4cea-ae95-c66be33e8b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FF"/>
    <a:srgbClr val="417373"/>
    <a:srgbClr val="CCCCFF"/>
    <a:srgbClr val="6699FF"/>
    <a:srgbClr val="FF99FF"/>
    <a:srgbClr val="FFCC99"/>
    <a:srgbClr val="FED4CE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>
        <p:scale>
          <a:sx n="56" d="100"/>
          <a:sy n="56" d="100"/>
        </p:scale>
        <p:origin x="1000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16258297140054E-2"/>
          <c:y val="0.11028541372615408"/>
          <c:w val="0.89663451892835844"/>
          <c:h val="0.63681003489231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1A3560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2122</c:v>
                </c:pt>
                <c:pt idx="1">
                  <c:v>2192</c:v>
                </c:pt>
                <c:pt idx="2">
                  <c:v>2379</c:v>
                </c:pt>
                <c:pt idx="3">
                  <c:v>3498</c:v>
                </c:pt>
                <c:pt idx="4">
                  <c:v>3998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C-42A3-810A-65700FC834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006B6B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911</c:v>
                </c:pt>
                <c:pt idx="1">
                  <c:v>861</c:v>
                </c:pt>
                <c:pt idx="2">
                  <c:v>1023</c:v>
                </c:pt>
                <c:pt idx="3">
                  <c:v>1394</c:v>
                </c:pt>
                <c:pt idx="4">
                  <c:v>1327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CC-42A3-810A-65700FC834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400" b="1" i="0" u="none" strike="noStrike">
                <a:solidFill>
                  <a:srgbClr val="64748B"/>
                </a:solidFill>
                <a:latin typeface="Arial"/>
              </a:defRPr>
            </a:pPr>
            <a:endParaRPr lang="fr-FR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6000"/>
          <c:min val="0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300" b="1" i="0" u="none" strike="noStrike">
                <a:solidFill>
                  <a:srgbClr val="64748B"/>
                </a:solidFill>
                <a:latin typeface="Arial"/>
              </a:defRPr>
            </a:pPr>
            <a:endParaRPr lang="fr-FR"/>
          </a:p>
        </c:txPr>
        <c:crossAx val="2094734554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938627301935366"/>
          <c:y val="0.8487274027713021"/>
          <c:w val="0.26205755479199105"/>
          <c:h val="7.8067400796361014E-2"/>
        </c:manualLayout>
      </c:layout>
      <c:overlay val="0"/>
      <c:txPr>
        <a:bodyPr/>
        <a:lstStyle/>
        <a:p>
          <a:pPr>
            <a:defRPr sz="1800">
              <a:solidFill>
                <a:srgbClr val="1E2D40"/>
              </a:solidFill>
            </a:defRPr>
          </a:pPr>
          <a:endParaRPr lang="fr-FR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5DE20-7698-488E-9F69-F384A0DCC817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5C0935-C13A-47DE-803B-2109267D6184}">
      <dgm:prSet phldrT="[Texte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Challenging circumstances worldwide </a:t>
          </a:r>
        </a:p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&gt; </a:t>
          </a:r>
          <a:r>
            <a:rPr lang="en-US" dirty="0" err="1">
              <a:solidFill>
                <a:schemeClr val="accent1">
                  <a:lumMod val="75000"/>
                </a:schemeClr>
              </a:solidFill>
            </a:rPr>
            <a:t>Polycrisis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5688AB9-1D37-4C04-95FC-4ECA3976175F}" type="parTrans" cxnId="{71200142-1261-45FD-BC56-8D5319199A8A}">
      <dgm:prSet/>
      <dgm:spPr/>
      <dgm:t>
        <a:bodyPr/>
        <a:lstStyle/>
        <a:p>
          <a:endParaRPr lang="en-US"/>
        </a:p>
      </dgm:t>
    </dgm:pt>
    <dgm:pt modelId="{F8381FC3-2FCC-4816-BA66-4C7709E0C919}" type="sibTrans" cxnId="{71200142-1261-45FD-BC56-8D5319199A8A}">
      <dgm:prSet/>
      <dgm:spPr/>
      <dgm:t>
        <a:bodyPr/>
        <a:lstStyle/>
        <a:p>
          <a:endParaRPr lang="en-US"/>
        </a:p>
      </dgm:t>
    </dgm:pt>
    <dgm:pt modelId="{89B7AA07-C607-4D15-853C-E5FC761EEF9E}">
      <dgm:prSet phldrT="[Texte]"/>
      <dgm:spPr/>
      <dgm:t>
        <a:bodyPr/>
        <a:lstStyle/>
        <a:p>
          <a:r>
            <a:rPr lang="en-US" dirty="0"/>
            <a:t> </a:t>
          </a:r>
          <a:r>
            <a:rPr lang="en-US" dirty="0">
              <a:solidFill>
                <a:schemeClr val="accent1">
                  <a:lumMod val="75000"/>
                </a:schemeClr>
              </a:solidFill>
            </a:rPr>
            <a:t>Africa’s united voice</a:t>
          </a:r>
        </a:p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&gt; Regional integration</a:t>
          </a:r>
        </a:p>
      </dgm:t>
    </dgm:pt>
    <dgm:pt modelId="{7F736865-EB8D-4428-A384-FEC56E9FFD7A}" type="parTrans" cxnId="{C6C45968-C88B-4E2D-9BCC-C9E03C209CDC}">
      <dgm:prSet/>
      <dgm:spPr/>
      <dgm:t>
        <a:bodyPr/>
        <a:lstStyle/>
        <a:p>
          <a:endParaRPr lang="en-US"/>
        </a:p>
      </dgm:t>
    </dgm:pt>
    <dgm:pt modelId="{35304D23-7EFA-4FE4-99D0-214920759EA2}" type="sibTrans" cxnId="{C6C45968-C88B-4E2D-9BCC-C9E03C209CDC}">
      <dgm:prSet/>
      <dgm:spPr/>
      <dgm:t>
        <a:bodyPr/>
        <a:lstStyle/>
        <a:p>
          <a:endParaRPr lang="en-US"/>
        </a:p>
      </dgm:t>
    </dgm:pt>
    <dgm:pt modelId="{CE44CE42-E7FA-480F-99B5-0E843303E530}">
      <dgm:prSet phldrT="[Texte]"/>
      <dgm:spPr/>
      <dgm:t>
        <a:bodyPr/>
        <a:lstStyle/>
        <a:p>
          <a:r>
            <a:rPr lang="en-US" dirty="0"/>
            <a:t> </a:t>
          </a:r>
        </a:p>
      </dgm:t>
    </dgm:pt>
    <dgm:pt modelId="{8C383AFC-1E24-4200-B666-D504B695CC82}" type="parTrans" cxnId="{B9561B69-B12F-4F51-A5FB-7CBF8C51ADEE}">
      <dgm:prSet/>
      <dgm:spPr/>
      <dgm:t>
        <a:bodyPr/>
        <a:lstStyle/>
        <a:p>
          <a:endParaRPr lang="en-US"/>
        </a:p>
      </dgm:t>
    </dgm:pt>
    <dgm:pt modelId="{7892F7CD-0C1D-4BF1-B7B8-4C80CC696A69}" type="sibTrans" cxnId="{B9561B69-B12F-4F51-A5FB-7CBF8C51ADEE}">
      <dgm:prSet/>
      <dgm:spPr/>
      <dgm:t>
        <a:bodyPr/>
        <a:lstStyle/>
        <a:p>
          <a:endParaRPr lang="en-US"/>
        </a:p>
      </dgm:t>
    </dgm:pt>
    <dgm:pt modelId="{2B1949CC-15F0-4522-B1BC-53915F56EF75}">
      <dgm:prSet phldrT="[Texte]"/>
      <dgm:spPr/>
      <dgm:t>
        <a:bodyPr/>
        <a:lstStyle/>
        <a:p>
          <a:r>
            <a:rPr lang="en-US" dirty="0"/>
            <a:t> </a:t>
          </a:r>
          <a:r>
            <a:rPr lang="en-US" dirty="0">
              <a:solidFill>
                <a:schemeClr val="accent1">
                  <a:lumMod val="75000"/>
                </a:schemeClr>
              </a:solidFill>
            </a:rPr>
            <a:t>Locally-made solutions</a:t>
          </a:r>
        </a:p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&gt; Reliance on domestic resources</a:t>
          </a:r>
        </a:p>
      </dgm:t>
    </dgm:pt>
    <dgm:pt modelId="{8FEB1C3A-965C-4330-8CC5-B639FB681CF8}" type="parTrans" cxnId="{EE99664A-A3EA-4A3D-80C1-51046A361201}">
      <dgm:prSet/>
      <dgm:spPr/>
      <dgm:t>
        <a:bodyPr/>
        <a:lstStyle/>
        <a:p>
          <a:endParaRPr lang="en-US"/>
        </a:p>
      </dgm:t>
    </dgm:pt>
    <dgm:pt modelId="{E547B40B-2FD4-4B81-9063-45BD302A76DC}" type="sibTrans" cxnId="{EE99664A-A3EA-4A3D-80C1-51046A361201}">
      <dgm:prSet/>
      <dgm:spPr/>
      <dgm:t>
        <a:bodyPr/>
        <a:lstStyle/>
        <a:p>
          <a:endParaRPr lang="en-US"/>
        </a:p>
      </dgm:t>
    </dgm:pt>
    <dgm:pt modelId="{853AF792-E8C9-4429-ACD2-01E14E0707B4}">
      <dgm:prSet phldrT="[Texte]"/>
      <dgm:spPr/>
      <dgm:t>
        <a:bodyPr/>
        <a:lstStyle/>
        <a:p>
          <a:r>
            <a:rPr lang="en-US" dirty="0"/>
            <a:t>  </a:t>
          </a:r>
        </a:p>
      </dgm:t>
    </dgm:pt>
    <dgm:pt modelId="{E9D049A3-FD73-4FC1-993E-6CA0569F6D9A}" type="sibTrans" cxnId="{682FE0E6-08B7-475D-8440-450C38548D14}">
      <dgm:prSet/>
      <dgm:spPr/>
      <dgm:t>
        <a:bodyPr/>
        <a:lstStyle/>
        <a:p>
          <a:endParaRPr lang="en-US"/>
        </a:p>
      </dgm:t>
    </dgm:pt>
    <dgm:pt modelId="{DDD72705-93D1-47C7-B74C-A7AEB4CAF29E}" type="parTrans" cxnId="{682FE0E6-08B7-475D-8440-450C38548D14}">
      <dgm:prSet/>
      <dgm:spPr/>
      <dgm:t>
        <a:bodyPr/>
        <a:lstStyle/>
        <a:p>
          <a:endParaRPr lang="en-US"/>
        </a:p>
      </dgm:t>
    </dgm:pt>
    <dgm:pt modelId="{825FA6BA-67A3-4575-BCF4-CEC356611443}">
      <dgm:prSet phldrT="[Texte]"/>
      <dgm:spPr/>
      <dgm:t>
        <a:bodyPr/>
        <a:lstStyle/>
        <a:p>
          <a:r>
            <a:rPr lang="en-US" dirty="0"/>
            <a:t> </a:t>
          </a:r>
        </a:p>
      </dgm:t>
    </dgm:pt>
    <dgm:pt modelId="{36C27597-9595-4B73-97A6-EF465909687B}" type="sibTrans" cxnId="{8826D58A-BEC8-4F1A-962C-8E43E6322D36}">
      <dgm:prSet/>
      <dgm:spPr/>
      <dgm:t>
        <a:bodyPr/>
        <a:lstStyle/>
        <a:p>
          <a:endParaRPr lang="en-US"/>
        </a:p>
      </dgm:t>
    </dgm:pt>
    <dgm:pt modelId="{48917A11-C52F-4A64-A223-E2AD9394AF4D}" type="parTrans" cxnId="{8826D58A-BEC8-4F1A-962C-8E43E6322D36}">
      <dgm:prSet/>
      <dgm:spPr/>
      <dgm:t>
        <a:bodyPr/>
        <a:lstStyle/>
        <a:p>
          <a:endParaRPr lang="en-US"/>
        </a:p>
      </dgm:t>
    </dgm:pt>
    <dgm:pt modelId="{5FFE1261-AC2A-4D1B-9847-1B3B8BB894B9}" type="pres">
      <dgm:prSet presAssocID="{B325DE20-7698-488E-9F69-F384A0DCC817}" presName="Name0" presStyleCnt="0">
        <dgm:presLayoutVars>
          <dgm:chMax/>
          <dgm:chPref/>
          <dgm:dir/>
        </dgm:presLayoutVars>
      </dgm:prSet>
      <dgm:spPr/>
    </dgm:pt>
    <dgm:pt modelId="{334E06CD-F715-4FCD-996F-93A3F97BBA2D}" type="pres">
      <dgm:prSet presAssocID="{853AF792-E8C9-4429-ACD2-01E14E0707B4}" presName="parenttextcomposite" presStyleCnt="0"/>
      <dgm:spPr/>
    </dgm:pt>
    <dgm:pt modelId="{4A38C2F7-DB1B-4E2B-A951-B2CDD5F13D29}" type="pres">
      <dgm:prSet presAssocID="{853AF792-E8C9-4429-ACD2-01E14E0707B4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71C17EA8-91F2-4E95-B452-A0EFAA435E15}" type="pres">
      <dgm:prSet presAssocID="{853AF792-E8C9-4429-ACD2-01E14E0707B4}" presName="composite" presStyleCnt="0"/>
      <dgm:spPr/>
    </dgm:pt>
    <dgm:pt modelId="{65496AC8-7B19-4A81-8E75-ADF5349792A7}" type="pres">
      <dgm:prSet presAssocID="{853AF792-E8C9-4429-ACD2-01E14E0707B4}" presName="chevron1" presStyleLbl="alignNode1" presStyleIdx="0" presStyleCnt="21"/>
      <dgm:spPr/>
    </dgm:pt>
    <dgm:pt modelId="{9579485E-4CF5-4CB9-A29B-CA9A90837288}" type="pres">
      <dgm:prSet presAssocID="{853AF792-E8C9-4429-ACD2-01E14E0707B4}" presName="chevron2" presStyleLbl="alignNode1" presStyleIdx="1" presStyleCnt="21"/>
      <dgm:spPr/>
    </dgm:pt>
    <dgm:pt modelId="{7F17BF67-786E-4AD7-88E2-D4B80C73E8F9}" type="pres">
      <dgm:prSet presAssocID="{853AF792-E8C9-4429-ACD2-01E14E0707B4}" presName="chevron3" presStyleLbl="alignNode1" presStyleIdx="2" presStyleCnt="21"/>
      <dgm:spPr/>
    </dgm:pt>
    <dgm:pt modelId="{B65CF840-E615-49AD-A356-D40FD60993A2}" type="pres">
      <dgm:prSet presAssocID="{853AF792-E8C9-4429-ACD2-01E14E0707B4}" presName="chevron4" presStyleLbl="alignNode1" presStyleIdx="3" presStyleCnt="21"/>
      <dgm:spPr/>
    </dgm:pt>
    <dgm:pt modelId="{907E05D1-DC0E-45D0-B0FB-216184A15212}" type="pres">
      <dgm:prSet presAssocID="{853AF792-E8C9-4429-ACD2-01E14E0707B4}" presName="chevron5" presStyleLbl="alignNode1" presStyleIdx="4" presStyleCnt="21"/>
      <dgm:spPr/>
    </dgm:pt>
    <dgm:pt modelId="{0C5F8C9A-A0B8-46D1-A159-CD8151535B7F}" type="pres">
      <dgm:prSet presAssocID="{853AF792-E8C9-4429-ACD2-01E14E0707B4}" presName="chevron6" presStyleLbl="alignNode1" presStyleIdx="5" presStyleCnt="21"/>
      <dgm:spPr/>
    </dgm:pt>
    <dgm:pt modelId="{101D187D-1A49-47E1-99E4-5F3F3C74BED9}" type="pres">
      <dgm:prSet presAssocID="{853AF792-E8C9-4429-ACD2-01E14E0707B4}" presName="chevron7" presStyleLbl="alignNode1" presStyleIdx="6" presStyleCnt="21"/>
      <dgm:spPr/>
    </dgm:pt>
    <dgm:pt modelId="{E47C3501-7ED9-410E-90AB-D6BC754D74CD}" type="pres">
      <dgm:prSet presAssocID="{853AF792-E8C9-4429-ACD2-01E14E0707B4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9F95F813-B4C6-4D7B-B228-8DBBCB333792}" type="pres">
      <dgm:prSet presAssocID="{E9D049A3-FD73-4FC1-993E-6CA0569F6D9A}" presName="sibTrans" presStyleCnt="0"/>
      <dgm:spPr/>
    </dgm:pt>
    <dgm:pt modelId="{BF6B6838-ED66-4849-B8F3-21BB7C497046}" type="pres">
      <dgm:prSet presAssocID="{825FA6BA-67A3-4575-BCF4-CEC356611443}" presName="parenttextcomposite" presStyleCnt="0"/>
      <dgm:spPr/>
    </dgm:pt>
    <dgm:pt modelId="{8B515A41-2C23-4289-8E38-5780D1DD7A53}" type="pres">
      <dgm:prSet presAssocID="{825FA6BA-67A3-4575-BCF4-CEC35661144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F27BA29D-FA49-4C72-863A-2C0BABDDB5A4}" type="pres">
      <dgm:prSet presAssocID="{825FA6BA-67A3-4575-BCF4-CEC356611443}" presName="composite" presStyleCnt="0"/>
      <dgm:spPr/>
    </dgm:pt>
    <dgm:pt modelId="{D14E7F4A-00C9-43FA-BD62-C0261A66AA91}" type="pres">
      <dgm:prSet presAssocID="{825FA6BA-67A3-4575-BCF4-CEC356611443}" presName="chevron1" presStyleLbl="alignNode1" presStyleIdx="7" presStyleCnt="21"/>
      <dgm:spPr/>
    </dgm:pt>
    <dgm:pt modelId="{556B2238-BEE2-4D84-8816-985AF5636EF1}" type="pres">
      <dgm:prSet presAssocID="{825FA6BA-67A3-4575-BCF4-CEC356611443}" presName="chevron2" presStyleLbl="alignNode1" presStyleIdx="8" presStyleCnt="21"/>
      <dgm:spPr/>
    </dgm:pt>
    <dgm:pt modelId="{9C858796-C9AE-4610-8B08-CBAC66600D85}" type="pres">
      <dgm:prSet presAssocID="{825FA6BA-67A3-4575-BCF4-CEC356611443}" presName="chevron3" presStyleLbl="alignNode1" presStyleIdx="9" presStyleCnt="21"/>
      <dgm:spPr/>
    </dgm:pt>
    <dgm:pt modelId="{C300DB89-79C9-4D9B-9F5D-977B31E643AE}" type="pres">
      <dgm:prSet presAssocID="{825FA6BA-67A3-4575-BCF4-CEC356611443}" presName="chevron4" presStyleLbl="alignNode1" presStyleIdx="10" presStyleCnt="21"/>
      <dgm:spPr/>
    </dgm:pt>
    <dgm:pt modelId="{635376F7-6583-40E7-AE42-B4DAA9DFE287}" type="pres">
      <dgm:prSet presAssocID="{825FA6BA-67A3-4575-BCF4-CEC356611443}" presName="chevron5" presStyleLbl="alignNode1" presStyleIdx="11" presStyleCnt="21"/>
      <dgm:spPr/>
    </dgm:pt>
    <dgm:pt modelId="{9B13900C-280A-4982-83A0-52A3239987DD}" type="pres">
      <dgm:prSet presAssocID="{825FA6BA-67A3-4575-BCF4-CEC356611443}" presName="chevron6" presStyleLbl="alignNode1" presStyleIdx="12" presStyleCnt="21"/>
      <dgm:spPr/>
    </dgm:pt>
    <dgm:pt modelId="{3B8DD408-C343-4D57-AA94-E7BD883A1DA1}" type="pres">
      <dgm:prSet presAssocID="{825FA6BA-67A3-4575-BCF4-CEC356611443}" presName="chevron7" presStyleLbl="alignNode1" presStyleIdx="13" presStyleCnt="21"/>
      <dgm:spPr/>
    </dgm:pt>
    <dgm:pt modelId="{6F0C0A53-822B-48D2-8906-156AA4D17B46}" type="pres">
      <dgm:prSet presAssocID="{825FA6BA-67A3-4575-BCF4-CEC35661144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7A72B0A4-7E70-46BB-9626-8196747EB48F}" type="pres">
      <dgm:prSet presAssocID="{36C27597-9595-4B73-97A6-EF465909687B}" presName="sibTrans" presStyleCnt="0"/>
      <dgm:spPr/>
    </dgm:pt>
    <dgm:pt modelId="{BA56D007-6E0C-4C6B-81CC-C6E38843FC9C}" type="pres">
      <dgm:prSet presAssocID="{CE44CE42-E7FA-480F-99B5-0E843303E530}" presName="parenttextcomposite" presStyleCnt="0"/>
      <dgm:spPr/>
    </dgm:pt>
    <dgm:pt modelId="{E73B101B-B9CD-4E0C-B13B-2EA1B315DA7F}" type="pres">
      <dgm:prSet presAssocID="{CE44CE42-E7FA-480F-99B5-0E843303E530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29E63B8-EB8E-4118-8011-09F83C8AF20D}" type="pres">
      <dgm:prSet presAssocID="{CE44CE42-E7FA-480F-99B5-0E843303E530}" presName="composite" presStyleCnt="0"/>
      <dgm:spPr/>
    </dgm:pt>
    <dgm:pt modelId="{BE963634-D3A7-4D2C-A086-F14A33E190A2}" type="pres">
      <dgm:prSet presAssocID="{CE44CE42-E7FA-480F-99B5-0E843303E530}" presName="chevron1" presStyleLbl="alignNode1" presStyleIdx="14" presStyleCnt="21"/>
      <dgm:spPr/>
    </dgm:pt>
    <dgm:pt modelId="{F81DB51E-C196-4472-8FAF-6F19F346DCAE}" type="pres">
      <dgm:prSet presAssocID="{CE44CE42-E7FA-480F-99B5-0E843303E530}" presName="chevron2" presStyleLbl="alignNode1" presStyleIdx="15" presStyleCnt="21"/>
      <dgm:spPr/>
    </dgm:pt>
    <dgm:pt modelId="{717E5120-2BDF-46F4-9C66-8B0B8D93EFD1}" type="pres">
      <dgm:prSet presAssocID="{CE44CE42-E7FA-480F-99B5-0E843303E530}" presName="chevron3" presStyleLbl="alignNode1" presStyleIdx="16" presStyleCnt="21"/>
      <dgm:spPr/>
    </dgm:pt>
    <dgm:pt modelId="{283544A8-5D4B-4BDD-A032-8195B3C27C88}" type="pres">
      <dgm:prSet presAssocID="{CE44CE42-E7FA-480F-99B5-0E843303E530}" presName="chevron4" presStyleLbl="alignNode1" presStyleIdx="17" presStyleCnt="21"/>
      <dgm:spPr/>
    </dgm:pt>
    <dgm:pt modelId="{DB45343C-3667-461D-A645-8ACDFE1C00F2}" type="pres">
      <dgm:prSet presAssocID="{CE44CE42-E7FA-480F-99B5-0E843303E530}" presName="chevron5" presStyleLbl="alignNode1" presStyleIdx="18" presStyleCnt="21"/>
      <dgm:spPr/>
    </dgm:pt>
    <dgm:pt modelId="{90EEAE7C-C8E6-4D8D-A168-4657FB2A9F7E}" type="pres">
      <dgm:prSet presAssocID="{CE44CE42-E7FA-480F-99B5-0E843303E530}" presName="chevron6" presStyleLbl="alignNode1" presStyleIdx="19" presStyleCnt="21"/>
      <dgm:spPr/>
    </dgm:pt>
    <dgm:pt modelId="{CC4582DF-96DC-4EC5-98D3-FF756B090A7F}" type="pres">
      <dgm:prSet presAssocID="{CE44CE42-E7FA-480F-99B5-0E843303E530}" presName="chevron7" presStyleLbl="alignNode1" presStyleIdx="20" presStyleCnt="21"/>
      <dgm:spPr/>
    </dgm:pt>
    <dgm:pt modelId="{0DF03DBF-D670-45DA-BC48-9BC21EC840E1}" type="pres">
      <dgm:prSet presAssocID="{CE44CE42-E7FA-480F-99B5-0E843303E530}" presName="childtext" presStyleLbl="solidFgAcc1" presStyleIdx="2" presStyleCnt="3" custLinFactNeighborX="-227" custLinFactNeighborY="1008">
        <dgm:presLayoutVars>
          <dgm:chMax/>
          <dgm:chPref val="0"/>
          <dgm:bulletEnabled val="1"/>
        </dgm:presLayoutVars>
      </dgm:prSet>
      <dgm:spPr/>
    </dgm:pt>
  </dgm:ptLst>
  <dgm:cxnLst>
    <dgm:cxn modelId="{2781F00E-4A2C-48D4-8BC9-0B6F72659F26}" type="presOf" srcId="{825FA6BA-67A3-4575-BCF4-CEC356611443}" destId="{8B515A41-2C23-4289-8E38-5780D1DD7A53}" srcOrd="0" destOrd="0" presId="urn:microsoft.com/office/officeart/2008/layout/VerticalAccentList"/>
    <dgm:cxn modelId="{EC9F4D19-50A7-4BC0-BD4A-7E9A9BE646D1}" type="presOf" srcId="{A35C0935-C13A-47DE-803B-2109267D6184}" destId="{E47C3501-7ED9-410E-90AB-D6BC754D74CD}" srcOrd="0" destOrd="0" presId="urn:microsoft.com/office/officeart/2008/layout/VerticalAccentList"/>
    <dgm:cxn modelId="{928C8B28-ED11-4D13-AAED-F7F7C02D8656}" type="presOf" srcId="{B325DE20-7698-488E-9F69-F384A0DCC817}" destId="{5FFE1261-AC2A-4D1B-9847-1B3B8BB894B9}" srcOrd="0" destOrd="0" presId="urn:microsoft.com/office/officeart/2008/layout/VerticalAccentList"/>
    <dgm:cxn modelId="{FE3D1461-30DA-4F1D-879C-CB8910188A28}" type="presOf" srcId="{CE44CE42-E7FA-480F-99B5-0E843303E530}" destId="{E73B101B-B9CD-4E0C-B13B-2EA1B315DA7F}" srcOrd="0" destOrd="0" presId="urn:microsoft.com/office/officeart/2008/layout/VerticalAccentList"/>
    <dgm:cxn modelId="{71200142-1261-45FD-BC56-8D5319199A8A}" srcId="{853AF792-E8C9-4429-ACD2-01E14E0707B4}" destId="{A35C0935-C13A-47DE-803B-2109267D6184}" srcOrd="0" destOrd="0" parTransId="{F5688AB9-1D37-4C04-95FC-4ECA3976175F}" sibTransId="{F8381FC3-2FCC-4816-BA66-4C7709E0C919}"/>
    <dgm:cxn modelId="{C6C45968-C88B-4E2D-9BCC-C9E03C209CDC}" srcId="{825FA6BA-67A3-4575-BCF4-CEC356611443}" destId="{89B7AA07-C607-4D15-853C-E5FC761EEF9E}" srcOrd="0" destOrd="0" parTransId="{7F736865-EB8D-4428-A384-FEC56E9FFD7A}" sibTransId="{35304D23-7EFA-4FE4-99D0-214920759EA2}"/>
    <dgm:cxn modelId="{B9561B69-B12F-4F51-A5FB-7CBF8C51ADEE}" srcId="{B325DE20-7698-488E-9F69-F384A0DCC817}" destId="{CE44CE42-E7FA-480F-99B5-0E843303E530}" srcOrd="2" destOrd="0" parTransId="{8C383AFC-1E24-4200-B666-D504B695CC82}" sibTransId="{7892F7CD-0C1D-4BF1-B7B8-4C80CC696A69}"/>
    <dgm:cxn modelId="{EE99664A-A3EA-4A3D-80C1-51046A361201}" srcId="{CE44CE42-E7FA-480F-99B5-0E843303E530}" destId="{2B1949CC-15F0-4522-B1BC-53915F56EF75}" srcOrd="0" destOrd="0" parTransId="{8FEB1C3A-965C-4330-8CC5-B639FB681CF8}" sibTransId="{E547B40B-2FD4-4B81-9063-45BD302A76DC}"/>
    <dgm:cxn modelId="{8826D58A-BEC8-4F1A-962C-8E43E6322D36}" srcId="{B325DE20-7698-488E-9F69-F384A0DCC817}" destId="{825FA6BA-67A3-4575-BCF4-CEC356611443}" srcOrd="1" destOrd="0" parTransId="{48917A11-C52F-4A64-A223-E2AD9394AF4D}" sibTransId="{36C27597-9595-4B73-97A6-EF465909687B}"/>
    <dgm:cxn modelId="{CF0FCB95-4979-47B9-BB5C-1A39BF48E74C}" type="presOf" srcId="{2B1949CC-15F0-4522-B1BC-53915F56EF75}" destId="{0DF03DBF-D670-45DA-BC48-9BC21EC840E1}" srcOrd="0" destOrd="0" presId="urn:microsoft.com/office/officeart/2008/layout/VerticalAccentList"/>
    <dgm:cxn modelId="{CBE330DB-D70A-420B-A1B3-2BBDCCE39528}" type="presOf" srcId="{853AF792-E8C9-4429-ACD2-01E14E0707B4}" destId="{4A38C2F7-DB1B-4E2B-A951-B2CDD5F13D29}" srcOrd="0" destOrd="0" presId="urn:microsoft.com/office/officeart/2008/layout/VerticalAccentList"/>
    <dgm:cxn modelId="{682FE0E6-08B7-475D-8440-450C38548D14}" srcId="{B325DE20-7698-488E-9F69-F384A0DCC817}" destId="{853AF792-E8C9-4429-ACD2-01E14E0707B4}" srcOrd="0" destOrd="0" parTransId="{DDD72705-93D1-47C7-B74C-A7AEB4CAF29E}" sibTransId="{E9D049A3-FD73-4FC1-993E-6CA0569F6D9A}"/>
    <dgm:cxn modelId="{9B473FF7-E136-4CD9-94A1-12DCD66E8AA4}" type="presOf" srcId="{89B7AA07-C607-4D15-853C-E5FC761EEF9E}" destId="{6F0C0A53-822B-48D2-8906-156AA4D17B46}" srcOrd="0" destOrd="0" presId="urn:microsoft.com/office/officeart/2008/layout/VerticalAccentList"/>
    <dgm:cxn modelId="{ADDBBC22-F0BA-4F99-A52D-A62058E9A11E}" type="presParOf" srcId="{5FFE1261-AC2A-4D1B-9847-1B3B8BB894B9}" destId="{334E06CD-F715-4FCD-996F-93A3F97BBA2D}" srcOrd="0" destOrd="0" presId="urn:microsoft.com/office/officeart/2008/layout/VerticalAccentList"/>
    <dgm:cxn modelId="{42751346-4EA3-4FE7-BB45-CE90F8C2153F}" type="presParOf" srcId="{334E06CD-F715-4FCD-996F-93A3F97BBA2D}" destId="{4A38C2F7-DB1B-4E2B-A951-B2CDD5F13D29}" srcOrd="0" destOrd="0" presId="urn:microsoft.com/office/officeart/2008/layout/VerticalAccentList"/>
    <dgm:cxn modelId="{180D530E-E59D-4B86-AC46-D8DDAA41DDFF}" type="presParOf" srcId="{5FFE1261-AC2A-4D1B-9847-1B3B8BB894B9}" destId="{71C17EA8-91F2-4E95-B452-A0EFAA435E15}" srcOrd="1" destOrd="0" presId="urn:microsoft.com/office/officeart/2008/layout/VerticalAccentList"/>
    <dgm:cxn modelId="{0EDC8765-E962-48CD-A416-89469EF98A77}" type="presParOf" srcId="{71C17EA8-91F2-4E95-B452-A0EFAA435E15}" destId="{65496AC8-7B19-4A81-8E75-ADF5349792A7}" srcOrd="0" destOrd="0" presId="urn:microsoft.com/office/officeart/2008/layout/VerticalAccentList"/>
    <dgm:cxn modelId="{59659626-8A7B-4CF2-808C-56B44D274EEE}" type="presParOf" srcId="{71C17EA8-91F2-4E95-B452-A0EFAA435E15}" destId="{9579485E-4CF5-4CB9-A29B-CA9A90837288}" srcOrd="1" destOrd="0" presId="urn:microsoft.com/office/officeart/2008/layout/VerticalAccentList"/>
    <dgm:cxn modelId="{1B6853E3-813A-4542-97E4-4730D6B37323}" type="presParOf" srcId="{71C17EA8-91F2-4E95-B452-A0EFAA435E15}" destId="{7F17BF67-786E-4AD7-88E2-D4B80C73E8F9}" srcOrd="2" destOrd="0" presId="urn:microsoft.com/office/officeart/2008/layout/VerticalAccentList"/>
    <dgm:cxn modelId="{915F6D09-9DC3-4820-BF4F-F02040AF6786}" type="presParOf" srcId="{71C17EA8-91F2-4E95-B452-A0EFAA435E15}" destId="{B65CF840-E615-49AD-A356-D40FD60993A2}" srcOrd="3" destOrd="0" presId="urn:microsoft.com/office/officeart/2008/layout/VerticalAccentList"/>
    <dgm:cxn modelId="{5829A149-5A1C-46B0-ABE3-124FC0061EBF}" type="presParOf" srcId="{71C17EA8-91F2-4E95-B452-A0EFAA435E15}" destId="{907E05D1-DC0E-45D0-B0FB-216184A15212}" srcOrd="4" destOrd="0" presId="urn:microsoft.com/office/officeart/2008/layout/VerticalAccentList"/>
    <dgm:cxn modelId="{EBCDE222-64EE-4453-8A24-E0532D95444E}" type="presParOf" srcId="{71C17EA8-91F2-4E95-B452-A0EFAA435E15}" destId="{0C5F8C9A-A0B8-46D1-A159-CD8151535B7F}" srcOrd="5" destOrd="0" presId="urn:microsoft.com/office/officeart/2008/layout/VerticalAccentList"/>
    <dgm:cxn modelId="{14E8889E-1C2C-460D-A55D-321E8D286AE7}" type="presParOf" srcId="{71C17EA8-91F2-4E95-B452-A0EFAA435E15}" destId="{101D187D-1A49-47E1-99E4-5F3F3C74BED9}" srcOrd="6" destOrd="0" presId="urn:microsoft.com/office/officeart/2008/layout/VerticalAccentList"/>
    <dgm:cxn modelId="{D50DB3C5-9BA5-4711-8B85-73B8881EF30D}" type="presParOf" srcId="{71C17EA8-91F2-4E95-B452-A0EFAA435E15}" destId="{E47C3501-7ED9-410E-90AB-D6BC754D74CD}" srcOrd="7" destOrd="0" presId="urn:microsoft.com/office/officeart/2008/layout/VerticalAccentList"/>
    <dgm:cxn modelId="{ABEB6B67-4090-4FB2-915C-244BA7A5721D}" type="presParOf" srcId="{5FFE1261-AC2A-4D1B-9847-1B3B8BB894B9}" destId="{9F95F813-B4C6-4D7B-B228-8DBBCB333792}" srcOrd="2" destOrd="0" presId="urn:microsoft.com/office/officeart/2008/layout/VerticalAccentList"/>
    <dgm:cxn modelId="{8ADA6F3F-36AE-43D0-9D04-326ACC1E1390}" type="presParOf" srcId="{5FFE1261-AC2A-4D1B-9847-1B3B8BB894B9}" destId="{BF6B6838-ED66-4849-B8F3-21BB7C497046}" srcOrd="3" destOrd="0" presId="urn:microsoft.com/office/officeart/2008/layout/VerticalAccentList"/>
    <dgm:cxn modelId="{0BA496DA-776C-4553-B750-E95532D356D5}" type="presParOf" srcId="{BF6B6838-ED66-4849-B8F3-21BB7C497046}" destId="{8B515A41-2C23-4289-8E38-5780D1DD7A53}" srcOrd="0" destOrd="0" presId="urn:microsoft.com/office/officeart/2008/layout/VerticalAccentList"/>
    <dgm:cxn modelId="{291BC5F4-DA6F-4CFD-B66F-2DB94274273D}" type="presParOf" srcId="{5FFE1261-AC2A-4D1B-9847-1B3B8BB894B9}" destId="{F27BA29D-FA49-4C72-863A-2C0BABDDB5A4}" srcOrd="4" destOrd="0" presId="urn:microsoft.com/office/officeart/2008/layout/VerticalAccentList"/>
    <dgm:cxn modelId="{F343894A-FAB3-4E4B-81F0-42C8538CA500}" type="presParOf" srcId="{F27BA29D-FA49-4C72-863A-2C0BABDDB5A4}" destId="{D14E7F4A-00C9-43FA-BD62-C0261A66AA91}" srcOrd="0" destOrd="0" presId="urn:microsoft.com/office/officeart/2008/layout/VerticalAccentList"/>
    <dgm:cxn modelId="{747FC0A2-0BA0-4544-9B49-B9D0BAE2C251}" type="presParOf" srcId="{F27BA29D-FA49-4C72-863A-2C0BABDDB5A4}" destId="{556B2238-BEE2-4D84-8816-985AF5636EF1}" srcOrd="1" destOrd="0" presId="urn:microsoft.com/office/officeart/2008/layout/VerticalAccentList"/>
    <dgm:cxn modelId="{FDEF4A6E-CE8C-42B3-A3FA-391746FF8341}" type="presParOf" srcId="{F27BA29D-FA49-4C72-863A-2C0BABDDB5A4}" destId="{9C858796-C9AE-4610-8B08-CBAC66600D85}" srcOrd="2" destOrd="0" presId="urn:microsoft.com/office/officeart/2008/layout/VerticalAccentList"/>
    <dgm:cxn modelId="{00F42C8B-C86C-4FBA-9411-E1EABF266562}" type="presParOf" srcId="{F27BA29D-FA49-4C72-863A-2C0BABDDB5A4}" destId="{C300DB89-79C9-4D9B-9F5D-977B31E643AE}" srcOrd="3" destOrd="0" presId="urn:microsoft.com/office/officeart/2008/layout/VerticalAccentList"/>
    <dgm:cxn modelId="{4CAED2E6-5AE6-438E-9374-B7AC2B083621}" type="presParOf" srcId="{F27BA29D-FA49-4C72-863A-2C0BABDDB5A4}" destId="{635376F7-6583-40E7-AE42-B4DAA9DFE287}" srcOrd="4" destOrd="0" presId="urn:microsoft.com/office/officeart/2008/layout/VerticalAccentList"/>
    <dgm:cxn modelId="{F15809EB-066F-4FAA-B89A-23F0D23207A1}" type="presParOf" srcId="{F27BA29D-FA49-4C72-863A-2C0BABDDB5A4}" destId="{9B13900C-280A-4982-83A0-52A3239987DD}" srcOrd="5" destOrd="0" presId="urn:microsoft.com/office/officeart/2008/layout/VerticalAccentList"/>
    <dgm:cxn modelId="{E640CB71-2310-488B-81A2-6EE62EE58963}" type="presParOf" srcId="{F27BA29D-FA49-4C72-863A-2C0BABDDB5A4}" destId="{3B8DD408-C343-4D57-AA94-E7BD883A1DA1}" srcOrd="6" destOrd="0" presId="urn:microsoft.com/office/officeart/2008/layout/VerticalAccentList"/>
    <dgm:cxn modelId="{60EA865E-3849-4FD5-88A8-E75FF7EBC9F4}" type="presParOf" srcId="{F27BA29D-FA49-4C72-863A-2C0BABDDB5A4}" destId="{6F0C0A53-822B-48D2-8906-156AA4D17B46}" srcOrd="7" destOrd="0" presId="urn:microsoft.com/office/officeart/2008/layout/VerticalAccentList"/>
    <dgm:cxn modelId="{558555CE-DADE-4D2F-8DF8-EBE5FA1D0BE9}" type="presParOf" srcId="{5FFE1261-AC2A-4D1B-9847-1B3B8BB894B9}" destId="{7A72B0A4-7E70-46BB-9626-8196747EB48F}" srcOrd="5" destOrd="0" presId="urn:microsoft.com/office/officeart/2008/layout/VerticalAccentList"/>
    <dgm:cxn modelId="{470D6038-2A4E-4EDC-B3A9-3A68974B933A}" type="presParOf" srcId="{5FFE1261-AC2A-4D1B-9847-1B3B8BB894B9}" destId="{BA56D007-6E0C-4C6B-81CC-C6E38843FC9C}" srcOrd="6" destOrd="0" presId="urn:microsoft.com/office/officeart/2008/layout/VerticalAccentList"/>
    <dgm:cxn modelId="{C72724B2-F5FF-4CF1-AA2D-F8DB3F6F91AA}" type="presParOf" srcId="{BA56D007-6E0C-4C6B-81CC-C6E38843FC9C}" destId="{E73B101B-B9CD-4E0C-B13B-2EA1B315DA7F}" srcOrd="0" destOrd="0" presId="urn:microsoft.com/office/officeart/2008/layout/VerticalAccentList"/>
    <dgm:cxn modelId="{497E3D9E-E1F2-4640-B515-233040EBF482}" type="presParOf" srcId="{5FFE1261-AC2A-4D1B-9847-1B3B8BB894B9}" destId="{429E63B8-EB8E-4118-8011-09F83C8AF20D}" srcOrd="7" destOrd="0" presId="urn:microsoft.com/office/officeart/2008/layout/VerticalAccentList"/>
    <dgm:cxn modelId="{8200D1DC-2E0B-4109-B63D-9DD73DA04E35}" type="presParOf" srcId="{429E63B8-EB8E-4118-8011-09F83C8AF20D}" destId="{BE963634-D3A7-4D2C-A086-F14A33E190A2}" srcOrd="0" destOrd="0" presId="urn:microsoft.com/office/officeart/2008/layout/VerticalAccentList"/>
    <dgm:cxn modelId="{1CBCB6A8-85C1-41B2-AF2F-D3EC07E812CE}" type="presParOf" srcId="{429E63B8-EB8E-4118-8011-09F83C8AF20D}" destId="{F81DB51E-C196-4472-8FAF-6F19F346DCAE}" srcOrd="1" destOrd="0" presId="urn:microsoft.com/office/officeart/2008/layout/VerticalAccentList"/>
    <dgm:cxn modelId="{5EF98914-B853-4CB2-B683-199F920C249A}" type="presParOf" srcId="{429E63B8-EB8E-4118-8011-09F83C8AF20D}" destId="{717E5120-2BDF-46F4-9C66-8B0B8D93EFD1}" srcOrd="2" destOrd="0" presId="urn:microsoft.com/office/officeart/2008/layout/VerticalAccentList"/>
    <dgm:cxn modelId="{81DF7A95-E170-40A1-961C-027061551E54}" type="presParOf" srcId="{429E63B8-EB8E-4118-8011-09F83C8AF20D}" destId="{283544A8-5D4B-4BDD-A032-8195B3C27C88}" srcOrd="3" destOrd="0" presId="urn:microsoft.com/office/officeart/2008/layout/VerticalAccentList"/>
    <dgm:cxn modelId="{03FF4761-44D8-4CC9-9994-3AE0177C7FA0}" type="presParOf" srcId="{429E63B8-EB8E-4118-8011-09F83C8AF20D}" destId="{DB45343C-3667-461D-A645-8ACDFE1C00F2}" srcOrd="4" destOrd="0" presId="urn:microsoft.com/office/officeart/2008/layout/VerticalAccentList"/>
    <dgm:cxn modelId="{B972B688-D7A8-4FA7-A36E-B5C10CD7AECD}" type="presParOf" srcId="{429E63B8-EB8E-4118-8011-09F83C8AF20D}" destId="{90EEAE7C-C8E6-4D8D-A168-4657FB2A9F7E}" srcOrd="5" destOrd="0" presId="urn:microsoft.com/office/officeart/2008/layout/VerticalAccentList"/>
    <dgm:cxn modelId="{AB2E8F80-F7EB-4E12-83CD-73B96159757E}" type="presParOf" srcId="{429E63B8-EB8E-4118-8011-09F83C8AF20D}" destId="{CC4582DF-96DC-4EC5-98D3-FF756B090A7F}" srcOrd="6" destOrd="0" presId="urn:microsoft.com/office/officeart/2008/layout/VerticalAccentList"/>
    <dgm:cxn modelId="{A78CE934-57B5-4D74-BC1D-FDFBFD03B4B0}" type="presParOf" srcId="{429E63B8-EB8E-4118-8011-09F83C8AF20D}" destId="{0DF03DBF-D670-45DA-BC48-9BC21EC840E1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14F5EC-366C-42A6-B13D-B0175E0559F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509863-DECE-454D-8064-8AF24311236F}">
      <dgm:prSet phldrT="[Texte]"/>
      <dgm:spPr/>
      <dgm:t>
        <a:bodyPr/>
        <a:lstStyle/>
        <a:p>
          <a:r>
            <a:rPr lang="en-US" dirty="0"/>
            <a:t> </a:t>
          </a:r>
        </a:p>
      </dgm:t>
    </dgm:pt>
    <dgm:pt modelId="{DAC62D8C-EB42-4453-AB26-9741F23B7114}" type="parTrans" cxnId="{26F2AEAA-D1A2-4168-9A39-372173084F6E}">
      <dgm:prSet/>
      <dgm:spPr/>
      <dgm:t>
        <a:bodyPr/>
        <a:lstStyle/>
        <a:p>
          <a:endParaRPr lang="en-US"/>
        </a:p>
      </dgm:t>
    </dgm:pt>
    <dgm:pt modelId="{86CD0E55-16D1-42FC-BF4A-45A202E0EBA8}" type="sibTrans" cxnId="{26F2AEAA-D1A2-4168-9A39-372173084F6E}">
      <dgm:prSet/>
      <dgm:spPr/>
      <dgm:t>
        <a:bodyPr/>
        <a:lstStyle/>
        <a:p>
          <a:endParaRPr lang="en-US"/>
        </a:p>
      </dgm:t>
    </dgm:pt>
    <dgm:pt modelId="{5CD100DC-EC96-4E37-9EF3-394C4A6AEEB5}">
      <dgm:prSet phldrT="[Texte]"/>
      <dgm:spPr/>
      <dgm:t>
        <a:bodyPr/>
        <a:lstStyle/>
        <a:p>
          <a:r>
            <a:rPr lang="en-US" dirty="0"/>
            <a:t> </a:t>
          </a:r>
        </a:p>
      </dgm:t>
    </dgm:pt>
    <dgm:pt modelId="{4A56A3EA-A8DA-4C91-8058-EB5BF0399927}" type="parTrans" cxnId="{F62CC56D-6B2F-49B2-A82D-41FAFDF24B92}">
      <dgm:prSet/>
      <dgm:spPr/>
      <dgm:t>
        <a:bodyPr/>
        <a:lstStyle/>
        <a:p>
          <a:endParaRPr lang="en-US"/>
        </a:p>
      </dgm:t>
    </dgm:pt>
    <dgm:pt modelId="{3A4A05A4-BBA6-48AA-A606-53C4822FAB82}" type="sibTrans" cxnId="{F62CC56D-6B2F-49B2-A82D-41FAFDF24B92}">
      <dgm:prSet/>
      <dgm:spPr/>
      <dgm:t>
        <a:bodyPr/>
        <a:lstStyle/>
        <a:p>
          <a:endParaRPr lang="en-US"/>
        </a:p>
      </dgm:t>
    </dgm:pt>
    <dgm:pt modelId="{5F3F1B6A-6F8A-413E-9658-9F16314EBF35}">
      <dgm:prSet phldrT="[Texte]"/>
      <dgm:spPr/>
      <dgm:t>
        <a:bodyPr/>
        <a:lstStyle/>
        <a:p>
          <a:r>
            <a:rPr lang="en-US" dirty="0"/>
            <a:t> </a:t>
          </a:r>
        </a:p>
      </dgm:t>
    </dgm:pt>
    <dgm:pt modelId="{41745F44-C708-4F94-866F-07843278AB7B}" type="parTrans" cxnId="{0293DD79-EAF8-4723-8182-5E9DFC993FCE}">
      <dgm:prSet/>
      <dgm:spPr/>
      <dgm:t>
        <a:bodyPr/>
        <a:lstStyle/>
        <a:p>
          <a:endParaRPr lang="en-US"/>
        </a:p>
      </dgm:t>
    </dgm:pt>
    <dgm:pt modelId="{17A27099-667D-4B1A-B8C5-E466FB20D7A6}" type="sibTrans" cxnId="{0293DD79-EAF8-4723-8182-5E9DFC993FCE}">
      <dgm:prSet/>
      <dgm:spPr/>
      <dgm:t>
        <a:bodyPr/>
        <a:lstStyle/>
        <a:p>
          <a:endParaRPr lang="en-US"/>
        </a:p>
      </dgm:t>
    </dgm:pt>
    <dgm:pt modelId="{9F9106A0-7B5B-4908-8006-E152758D3A03}" type="pres">
      <dgm:prSet presAssocID="{6A14F5EC-366C-42A6-B13D-B0175E0559FC}" presName="rootnode" presStyleCnt="0">
        <dgm:presLayoutVars>
          <dgm:chMax/>
          <dgm:chPref/>
          <dgm:dir/>
          <dgm:animLvl val="lvl"/>
        </dgm:presLayoutVars>
      </dgm:prSet>
      <dgm:spPr/>
    </dgm:pt>
    <dgm:pt modelId="{8325DEF2-DF74-4962-93AB-F0FF5A87143F}" type="pres">
      <dgm:prSet presAssocID="{3C509863-DECE-454D-8064-8AF24311236F}" presName="composite" presStyleCnt="0"/>
      <dgm:spPr/>
    </dgm:pt>
    <dgm:pt modelId="{5FEABA24-63FF-47BA-A469-F8D3903B28F9}" type="pres">
      <dgm:prSet presAssocID="{3C509863-DECE-454D-8064-8AF24311236F}" presName="LShape" presStyleLbl="alignNode1" presStyleIdx="0" presStyleCnt="5" custLinFactNeighborY="1447"/>
      <dgm:spPr/>
    </dgm:pt>
    <dgm:pt modelId="{08E3830C-97F2-4424-82EA-0E99146C96CC}" type="pres">
      <dgm:prSet presAssocID="{3C509863-DECE-454D-8064-8AF24311236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B55A47A-D05C-423C-A963-C4386EED0E60}" type="pres">
      <dgm:prSet presAssocID="{3C509863-DECE-454D-8064-8AF24311236F}" presName="Triangle" presStyleLbl="alignNode1" presStyleIdx="1" presStyleCnt="5"/>
      <dgm:spPr/>
    </dgm:pt>
    <dgm:pt modelId="{E3F52A28-FF68-47FD-9D94-CFE87843E9B2}" type="pres">
      <dgm:prSet presAssocID="{86CD0E55-16D1-42FC-BF4A-45A202E0EBA8}" presName="sibTrans" presStyleCnt="0"/>
      <dgm:spPr/>
    </dgm:pt>
    <dgm:pt modelId="{CC380B26-E203-4F81-B106-DAD6EF20C733}" type="pres">
      <dgm:prSet presAssocID="{86CD0E55-16D1-42FC-BF4A-45A202E0EBA8}" presName="space" presStyleCnt="0"/>
      <dgm:spPr/>
    </dgm:pt>
    <dgm:pt modelId="{E53E2DCD-12B5-4C55-9D06-AF248C5EE776}" type="pres">
      <dgm:prSet presAssocID="{5CD100DC-EC96-4E37-9EF3-394C4A6AEEB5}" presName="composite" presStyleCnt="0"/>
      <dgm:spPr/>
    </dgm:pt>
    <dgm:pt modelId="{AC14F691-D449-4CCE-864E-520A951AA54B}" type="pres">
      <dgm:prSet presAssocID="{5CD100DC-EC96-4E37-9EF3-394C4A6AEEB5}" presName="LShape" presStyleLbl="alignNode1" presStyleIdx="2" presStyleCnt="5"/>
      <dgm:spPr/>
    </dgm:pt>
    <dgm:pt modelId="{5F1F10F5-9A90-4E0C-A720-3F3A152E4079}" type="pres">
      <dgm:prSet presAssocID="{5CD100DC-EC96-4E37-9EF3-394C4A6AEEB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C60E26F-2790-4E24-9895-9BE7B5C6A4F6}" type="pres">
      <dgm:prSet presAssocID="{5CD100DC-EC96-4E37-9EF3-394C4A6AEEB5}" presName="Triangle" presStyleLbl="alignNode1" presStyleIdx="3" presStyleCnt="5"/>
      <dgm:spPr/>
    </dgm:pt>
    <dgm:pt modelId="{88ACC075-BF5A-4BDA-BC13-5B6F05E1840A}" type="pres">
      <dgm:prSet presAssocID="{3A4A05A4-BBA6-48AA-A606-53C4822FAB82}" presName="sibTrans" presStyleCnt="0"/>
      <dgm:spPr/>
    </dgm:pt>
    <dgm:pt modelId="{35475ED8-DD9C-41A6-AD61-61F2C3D5AFF2}" type="pres">
      <dgm:prSet presAssocID="{3A4A05A4-BBA6-48AA-A606-53C4822FAB82}" presName="space" presStyleCnt="0"/>
      <dgm:spPr/>
    </dgm:pt>
    <dgm:pt modelId="{244A31EB-87DF-46D3-ABDC-40A673EF2A88}" type="pres">
      <dgm:prSet presAssocID="{5F3F1B6A-6F8A-413E-9658-9F16314EBF35}" presName="composite" presStyleCnt="0"/>
      <dgm:spPr/>
    </dgm:pt>
    <dgm:pt modelId="{73827D9D-A84E-46D6-A3E6-DFEBBA826ADB}" type="pres">
      <dgm:prSet presAssocID="{5F3F1B6A-6F8A-413E-9658-9F16314EBF35}" presName="LShape" presStyleLbl="alignNode1" presStyleIdx="4" presStyleCnt="5"/>
      <dgm:spPr/>
    </dgm:pt>
    <dgm:pt modelId="{60ACEA68-2DCF-41C7-910E-B8B6E7E5F1C8}" type="pres">
      <dgm:prSet presAssocID="{5F3F1B6A-6F8A-413E-9658-9F16314EBF3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3FC7D14-5421-4EFD-AF37-5DAE27B55564}" type="presOf" srcId="{5CD100DC-EC96-4E37-9EF3-394C4A6AEEB5}" destId="{5F1F10F5-9A90-4E0C-A720-3F3A152E4079}" srcOrd="0" destOrd="0" presId="urn:microsoft.com/office/officeart/2009/3/layout/StepUpProcess"/>
    <dgm:cxn modelId="{9A9C9D1F-696B-4CE0-ADF9-F42D9323AD2B}" type="presOf" srcId="{6A14F5EC-366C-42A6-B13D-B0175E0559FC}" destId="{9F9106A0-7B5B-4908-8006-E152758D3A03}" srcOrd="0" destOrd="0" presId="urn:microsoft.com/office/officeart/2009/3/layout/StepUpProcess"/>
    <dgm:cxn modelId="{F62CC56D-6B2F-49B2-A82D-41FAFDF24B92}" srcId="{6A14F5EC-366C-42A6-B13D-B0175E0559FC}" destId="{5CD100DC-EC96-4E37-9EF3-394C4A6AEEB5}" srcOrd="1" destOrd="0" parTransId="{4A56A3EA-A8DA-4C91-8058-EB5BF0399927}" sibTransId="{3A4A05A4-BBA6-48AA-A606-53C4822FAB82}"/>
    <dgm:cxn modelId="{FE5A5E76-9302-4709-B276-49032555EFCB}" type="presOf" srcId="{5F3F1B6A-6F8A-413E-9658-9F16314EBF35}" destId="{60ACEA68-2DCF-41C7-910E-B8B6E7E5F1C8}" srcOrd="0" destOrd="0" presId="urn:microsoft.com/office/officeart/2009/3/layout/StepUpProcess"/>
    <dgm:cxn modelId="{0293DD79-EAF8-4723-8182-5E9DFC993FCE}" srcId="{6A14F5EC-366C-42A6-B13D-B0175E0559FC}" destId="{5F3F1B6A-6F8A-413E-9658-9F16314EBF35}" srcOrd="2" destOrd="0" parTransId="{41745F44-C708-4F94-866F-07843278AB7B}" sibTransId="{17A27099-667D-4B1A-B8C5-E466FB20D7A6}"/>
    <dgm:cxn modelId="{26F2AEAA-D1A2-4168-9A39-372173084F6E}" srcId="{6A14F5EC-366C-42A6-B13D-B0175E0559FC}" destId="{3C509863-DECE-454D-8064-8AF24311236F}" srcOrd="0" destOrd="0" parTransId="{DAC62D8C-EB42-4453-AB26-9741F23B7114}" sibTransId="{86CD0E55-16D1-42FC-BF4A-45A202E0EBA8}"/>
    <dgm:cxn modelId="{2E3E03BB-2F37-459F-9D7B-7E889E9F693C}" type="presOf" srcId="{3C509863-DECE-454D-8064-8AF24311236F}" destId="{08E3830C-97F2-4424-82EA-0E99146C96CC}" srcOrd="0" destOrd="0" presId="urn:microsoft.com/office/officeart/2009/3/layout/StepUpProcess"/>
    <dgm:cxn modelId="{E6E2211F-AF3D-49D1-B1DE-B5D2E5C7FD6D}" type="presParOf" srcId="{9F9106A0-7B5B-4908-8006-E152758D3A03}" destId="{8325DEF2-DF74-4962-93AB-F0FF5A87143F}" srcOrd="0" destOrd="0" presId="urn:microsoft.com/office/officeart/2009/3/layout/StepUpProcess"/>
    <dgm:cxn modelId="{44C98EEE-03FA-41DD-8DC5-9BFAA7CECDE7}" type="presParOf" srcId="{8325DEF2-DF74-4962-93AB-F0FF5A87143F}" destId="{5FEABA24-63FF-47BA-A469-F8D3903B28F9}" srcOrd="0" destOrd="0" presId="urn:microsoft.com/office/officeart/2009/3/layout/StepUpProcess"/>
    <dgm:cxn modelId="{18EAC983-6F90-40AD-B9D2-0A28BBF74560}" type="presParOf" srcId="{8325DEF2-DF74-4962-93AB-F0FF5A87143F}" destId="{08E3830C-97F2-4424-82EA-0E99146C96CC}" srcOrd="1" destOrd="0" presId="urn:microsoft.com/office/officeart/2009/3/layout/StepUpProcess"/>
    <dgm:cxn modelId="{2A8E0CB2-648D-4941-9148-ACDD4663014B}" type="presParOf" srcId="{8325DEF2-DF74-4962-93AB-F0FF5A87143F}" destId="{AB55A47A-D05C-423C-A963-C4386EED0E60}" srcOrd="2" destOrd="0" presId="urn:microsoft.com/office/officeart/2009/3/layout/StepUpProcess"/>
    <dgm:cxn modelId="{1855E1A5-0584-4FB4-BF9D-BEB60D65A5CC}" type="presParOf" srcId="{9F9106A0-7B5B-4908-8006-E152758D3A03}" destId="{E3F52A28-FF68-47FD-9D94-CFE87843E9B2}" srcOrd="1" destOrd="0" presId="urn:microsoft.com/office/officeart/2009/3/layout/StepUpProcess"/>
    <dgm:cxn modelId="{0E398504-BBF5-4B0D-A000-6A0F4B85CF15}" type="presParOf" srcId="{E3F52A28-FF68-47FD-9D94-CFE87843E9B2}" destId="{CC380B26-E203-4F81-B106-DAD6EF20C733}" srcOrd="0" destOrd="0" presId="urn:microsoft.com/office/officeart/2009/3/layout/StepUpProcess"/>
    <dgm:cxn modelId="{CA3B9EB2-0360-45C8-A2DF-6D09060430D5}" type="presParOf" srcId="{9F9106A0-7B5B-4908-8006-E152758D3A03}" destId="{E53E2DCD-12B5-4C55-9D06-AF248C5EE776}" srcOrd="2" destOrd="0" presId="urn:microsoft.com/office/officeart/2009/3/layout/StepUpProcess"/>
    <dgm:cxn modelId="{8470782B-749A-4819-9118-D56D084CF6D8}" type="presParOf" srcId="{E53E2DCD-12B5-4C55-9D06-AF248C5EE776}" destId="{AC14F691-D449-4CCE-864E-520A951AA54B}" srcOrd="0" destOrd="0" presId="urn:microsoft.com/office/officeart/2009/3/layout/StepUpProcess"/>
    <dgm:cxn modelId="{9EAA0CF3-F65C-458D-955C-350129BAB850}" type="presParOf" srcId="{E53E2DCD-12B5-4C55-9D06-AF248C5EE776}" destId="{5F1F10F5-9A90-4E0C-A720-3F3A152E4079}" srcOrd="1" destOrd="0" presId="urn:microsoft.com/office/officeart/2009/3/layout/StepUpProcess"/>
    <dgm:cxn modelId="{B3E4A7E9-F113-42FE-BA69-AB7920FE5994}" type="presParOf" srcId="{E53E2DCD-12B5-4C55-9D06-AF248C5EE776}" destId="{6C60E26F-2790-4E24-9895-9BE7B5C6A4F6}" srcOrd="2" destOrd="0" presId="urn:microsoft.com/office/officeart/2009/3/layout/StepUpProcess"/>
    <dgm:cxn modelId="{6722AF66-1A11-4A4B-B2A1-47DE9B770519}" type="presParOf" srcId="{9F9106A0-7B5B-4908-8006-E152758D3A03}" destId="{88ACC075-BF5A-4BDA-BC13-5B6F05E1840A}" srcOrd="3" destOrd="0" presId="urn:microsoft.com/office/officeart/2009/3/layout/StepUpProcess"/>
    <dgm:cxn modelId="{3D42C578-F809-4BD8-99A9-533E58359DA9}" type="presParOf" srcId="{88ACC075-BF5A-4BDA-BC13-5B6F05E1840A}" destId="{35475ED8-DD9C-41A6-AD61-61F2C3D5AFF2}" srcOrd="0" destOrd="0" presId="urn:microsoft.com/office/officeart/2009/3/layout/StepUpProcess"/>
    <dgm:cxn modelId="{6CD4CF18-FF5D-43D5-BBDB-0F2A61C48BEC}" type="presParOf" srcId="{9F9106A0-7B5B-4908-8006-E152758D3A03}" destId="{244A31EB-87DF-46D3-ABDC-40A673EF2A88}" srcOrd="4" destOrd="0" presId="urn:microsoft.com/office/officeart/2009/3/layout/StepUpProcess"/>
    <dgm:cxn modelId="{C445111E-B1CE-4330-B6FD-01668FCF7444}" type="presParOf" srcId="{244A31EB-87DF-46D3-ABDC-40A673EF2A88}" destId="{73827D9D-A84E-46D6-A3E6-DFEBBA826ADB}" srcOrd="0" destOrd="0" presId="urn:microsoft.com/office/officeart/2009/3/layout/StepUpProcess"/>
    <dgm:cxn modelId="{3A1171B3-B60C-40B9-9B84-765B6E3C247C}" type="presParOf" srcId="{244A31EB-87DF-46D3-ABDC-40A673EF2A88}" destId="{60ACEA68-2DCF-41C7-910E-B8B6E7E5F1C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8C2F7-DB1B-4E2B-A951-B2CDD5F13D29}">
      <dsp:nvSpPr>
        <dsp:cNvPr id="0" name=""/>
        <dsp:cNvSpPr/>
      </dsp:nvSpPr>
      <dsp:spPr>
        <a:xfrm>
          <a:off x="276967" y="2161"/>
          <a:ext cx="5398939" cy="49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</a:t>
          </a:r>
        </a:p>
      </dsp:txBody>
      <dsp:txXfrm>
        <a:off x="276967" y="2161"/>
        <a:ext cx="5398939" cy="490812"/>
      </dsp:txXfrm>
    </dsp:sp>
    <dsp:sp modelId="{65496AC8-7B19-4A81-8E75-ADF5349792A7}">
      <dsp:nvSpPr>
        <dsp:cNvPr id="0" name=""/>
        <dsp:cNvSpPr/>
      </dsp:nvSpPr>
      <dsp:spPr>
        <a:xfrm>
          <a:off x="276967" y="492974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9485E-4CF5-4CB9-A29B-CA9A90837288}">
      <dsp:nvSpPr>
        <dsp:cNvPr id="0" name=""/>
        <dsp:cNvSpPr/>
      </dsp:nvSpPr>
      <dsp:spPr>
        <a:xfrm>
          <a:off x="1035818" y="492974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337927"/>
            <a:satOff val="-871"/>
            <a:lumOff val="-588"/>
            <a:alphaOff val="0"/>
          </a:schemeClr>
        </a:solidFill>
        <a:ln w="12700" cap="flat" cmpd="sng" algn="ctr">
          <a:solidFill>
            <a:schemeClr val="accent5">
              <a:hueOff val="-337927"/>
              <a:satOff val="-871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7BF67-786E-4AD7-88E2-D4B80C73E8F9}">
      <dsp:nvSpPr>
        <dsp:cNvPr id="0" name=""/>
        <dsp:cNvSpPr/>
      </dsp:nvSpPr>
      <dsp:spPr>
        <a:xfrm>
          <a:off x="1795269" y="492974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675854"/>
            <a:satOff val="-1742"/>
            <a:lumOff val="-1177"/>
            <a:alphaOff val="0"/>
          </a:schemeClr>
        </a:solidFill>
        <a:ln w="12700" cap="flat" cmpd="sng" algn="ctr">
          <a:solidFill>
            <a:schemeClr val="accent5">
              <a:hueOff val="-675854"/>
              <a:satOff val="-1742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CF840-E615-49AD-A356-D40FD60993A2}">
      <dsp:nvSpPr>
        <dsp:cNvPr id="0" name=""/>
        <dsp:cNvSpPr/>
      </dsp:nvSpPr>
      <dsp:spPr>
        <a:xfrm>
          <a:off x="2554120" y="492974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1013782"/>
            <a:satOff val="-2613"/>
            <a:lumOff val="-1765"/>
            <a:alphaOff val="0"/>
          </a:schemeClr>
        </a:solidFill>
        <a:ln w="12700" cap="flat" cmpd="sng" algn="ctr">
          <a:solidFill>
            <a:schemeClr val="accent5">
              <a:hueOff val="-1013782"/>
              <a:satOff val="-2613"/>
              <a:lumOff val="-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E05D1-DC0E-45D0-B0FB-216184A15212}">
      <dsp:nvSpPr>
        <dsp:cNvPr id="0" name=""/>
        <dsp:cNvSpPr/>
      </dsp:nvSpPr>
      <dsp:spPr>
        <a:xfrm>
          <a:off x="3313570" y="492974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F8C9A-A0B8-46D1-A159-CD8151535B7F}">
      <dsp:nvSpPr>
        <dsp:cNvPr id="0" name=""/>
        <dsp:cNvSpPr/>
      </dsp:nvSpPr>
      <dsp:spPr>
        <a:xfrm>
          <a:off x="4072421" y="492974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D187D-1A49-47E1-99E4-5F3F3C74BED9}">
      <dsp:nvSpPr>
        <dsp:cNvPr id="0" name=""/>
        <dsp:cNvSpPr/>
      </dsp:nvSpPr>
      <dsp:spPr>
        <a:xfrm>
          <a:off x="4831872" y="492974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2027563"/>
            <a:satOff val="-5226"/>
            <a:lumOff val="-3530"/>
            <a:alphaOff val="0"/>
          </a:schemeClr>
        </a:solidFill>
        <a:ln w="12700" cap="flat" cmpd="sng" algn="ctr">
          <a:solidFill>
            <a:schemeClr val="accent5">
              <a:hueOff val="-2027563"/>
              <a:satOff val="-5226"/>
              <a:lumOff val="-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C3501-7ED9-410E-90AB-D6BC754D74CD}">
      <dsp:nvSpPr>
        <dsp:cNvPr id="0" name=""/>
        <dsp:cNvSpPr/>
      </dsp:nvSpPr>
      <dsp:spPr>
        <a:xfrm>
          <a:off x="276967" y="592954"/>
          <a:ext cx="5469125" cy="7998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Challenging circumstances worldwide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&gt; </a:t>
          </a:r>
          <a:r>
            <a:rPr lang="en-US" sz="2000" kern="1200" dirty="0" err="1">
              <a:solidFill>
                <a:schemeClr val="accent1">
                  <a:lumMod val="75000"/>
                </a:schemeClr>
              </a:solidFill>
            </a:rPr>
            <a:t>Polycrisis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76967" y="592954"/>
        <a:ext cx="5469125" cy="799842"/>
      </dsp:txXfrm>
    </dsp:sp>
    <dsp:sp modelId="{8B515A41-2C23-4289-8E38-5780D1DD7A53}">
      <dsp:nvSpPr>
        <dsp:cNvPr id="0" name=""/>
        <dsp:cNvSpPr/>
      </dsp:nvSpPr>
      <dsp:spPr>
        <a:xfrm>
          <a:off x="276967" y="1580353"/>
          <a:ext cx="5398939" cy="49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</a:t>
          </a:r>
        </a:p>
      </dsp:txBody>
      <dsp:txXfrm>
        <a:off x="276967" y="1580353"/>
        <a:ext cx="5398939" cy="490812"/>
      </dsp:txXfrm>
    </dsp:sp>
    <dsp:sp modelId="{D14E7F4A-00C9-43FA-BD62-C0261A66AA91}">
      <dsp:nvSpPr>
        <dsp:cNvPr id="0" name=""/>
        <dsp:cNvSpPr/>
      </dsp:nvSpPr>
      <dsp:spPr>
        <a:xfrm>
          <a:off x="276967" y="2071166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2365490"/>
            <a:satOff val="-6097"/>
            <a:lumOff val="-4118"/>
            <a:alphaOff val="0"/>
          </a:schemeClr>
        </a:solidFill>
        <a:ln w="12700" cap="flat" cmpd="sng" algn="ctr">
          <a:solidFill>
            <a:schemeClr val="accent5">
              <a:hueOff val="-2365490"/>
              <a:satOff val="-6097"/>
              <a:lumOff val="-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B2238-BEE2-4D84-8816-985AF5636EF1}">
      <dsp:nvSpPr>
        <dsp:cNvPr id="0" name=""/>
        <dsp:cNvSpPr/>
      </dsp:nvSpPr>
      <dsp:spPr>
        <a:xfrm>
          <a:off x="1035818" y="2071166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58796-C9AE-4610-8B08-CBAC66600D85}">
      <dsp:nvSpPr>
        <dsp:cNvPr id="0" name=""/>
        <dsp:cNvSpPr/>
      </dsp:nvSpPr>
      <dsp:spPr>
        <a:xfrm>
          <a:off x="1795269" y="2071166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3041344"/>
            <a:satOff val="-7839"/>
            <a:lumOff val="-5294"/>
            <a:alphaOff val="0"/>
          </a:schemeClr>
        </a:solidFill>
        <a:ln w="12700" cap="flat" cmpd="sng" algn="ctr">
          <a:solidFill>
            <a:schemeClr val="accent5">
              <a:hueOff val="-3041344"/>
              <a:satOff val="-7839"/>
              <a:lumOff val="-5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0DB89-79C9-4D9B-9F5D-977B31E643AE}">
      <dsp:nvSpPr>
        <dsp:cNvPr id="0" name=""/>
        <dsp:cNvSpPr/>
      </dsp:nvSpPr>
      <dsp:spPr>
        <a:xfrm>
          <a:off x="2554120" y="2071166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5376F7-6583-40E7-AE42-B4DAA9DFE287}">
      <dsp:nvSpPr>
        <dsp:cNvPr id="0" name=""/>
        <dsp:cNvSpPr/>
      </dsp:nvSpPr>
      <dsp:spPr>
        <a:xfrm>
          <a:off x="3313570" y="2071166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3717199"/>
            <a:satOff val="-9580"/>
            <a:lumOff val="-6471"/>
            <a:alphaOff val="0"/>
          </a:schemeClr>
        </a:solidFill>
        <a:ln w="12700" cap="flat" cmpd="sng" algn="ctr">
          <a:solidFill>
            <a:schemeClr val="accent5">
              <a:hueOff val="-3717199"/>
              <a:satOff val="-9580"/>
              <a:lumOff val="-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3900C-280A-4982-83A0-52A3239987DD}">
      <dsp:nvSpPr>
        <dsp:cNvPr id="0" name=""/>
        <dsp:cNvSpPr/>
      </dsp:nvSpPr>
      <dsp:spPr>
        <a:xfrm>
          <a:off x="4072421" y="2071166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DD408-C343-4D57-AA94-E7BD883A1DA1}">
      <dsp:nvSpPr>
        <dsp:cNvPr id="0" name=""/>
        <dsp:cNvSpPr/>
      </dsp:nvSpPr>
      <dsp:spPr>
        <a:xfrm>
          <a:off x="4831872" y="2071166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4393053"/>
            <a:satOff val="-11322"/>
            <a:lumOff val="-7647"/>
            <a:alphaOff val="0"/>
          </a:schemeClr>
        </a:solidFill>
        <a:ln w="12700" cap="flat" cmpd="sng" algn="ctr">
          <a:solidFill>
            <a:schemeClr val="accent5">
              <a:hueOff val="-4393053"/>
              <a:satOff val="-11322"/>
              <a:lumOff val="-7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C0A53-822B-48D2-8906-156AA4D17B46}">
      <dsp:nvSpPr>
        <dsp:cNvPr id="0" name=""/>
        <dsp:cNvSpPr/>
      </dsp:nvSpPr>
      <dsp:spPr>
        <a:xfrm>
          <a:off x="276967" y="2171146"/>
          <a:ext cx="5469125" cy="7998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Africa’s united voice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&gt; Regional integration</a:t>
          </a:r>
        </a:p>
      </dsp:txBody>
      <dsp:txXfrm>
        <a:off x="276967" y="2171146"/>
        <a:ext cx="5469125" cy="799842"/>
      </dsp:txXfrm>
    </dsp:sp>
    <dsp:sp modelId="{E73B101B-B9CD-4E0C-B13B-2EA1B315DA7F}">
      <dsp:nvSpPr>
        <dsp:cNvPr id="0" name=""/>
        <dsp:cNvSpPr/>
      </dsp:nvSpPr>
      <dsp:spPr>
        <a:xfrm>
          <a:off x="276967" y="3158545"/>
          <a:ext cx="5398939" cy="49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</a:t>
          </a:r>
        </a:p>
      </dsp:txBody>
      <dsp:txXfrm>
        <a:off x="276967" y="3158545"/>
        <a:ext cx="5398939" cy="490812"/>
      </dsp:txXfrm>
    </dsp:sp>
    <dsp:sp modelId="{BE963634-D3A7-4D2C-A086-F14A33E190A2}">
      <dsp:nvSpPr>
        <dsp:cNvPr id="0" name=""/>
        <dsp:cNvSpPr/>
      </dsp:nvSpPr>
      <dsp:spPr>
        <a:xfrm>
          <a:off x="276967" y="3649357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4730980"/>
            <a:satOff val="-12193"/>
            <a:lumOff val="-8236"/>
            <a:alphaOff val="0"/>
          </a:schemeClr>
        </a:solidFill>
        <a:ln w="12700" cap="flat" cmpd="sng" algn="ctr">
          <a:solidFill>
            <a:schemeClr val="accent5">
              <a:hueOff val="-4730980"/>
              <a:satOff val="-12193"/>
              <a:lumOff val="-8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DB51E-C196-4472-8FAF-6F19F346DCAE}">
      <dsp:nvSpPr>
        <dsp:cNvPr id="0" name=""/>
        <dsp:cNvSpPr/>
      </dsp:nvSpPr>
      <dsp:spPr>
        <a:xfrm>
          <a:off x="1035818" y="3649357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E5120-2BDF-46F4-9C66-8B0B8D93EFD1}">
      <dsp:nvSpPr>
        <dsp:cNvPr id="0" name=""/>
        <dsp:cNvSpPr/>
      </dsp:nvSpPr>
      <dsp:spPr>
        <a:xfrm>
          <a:off x="1795269" y="3649357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544A8-5D4B-4BDD-A032-8195B3C27C88}">
      <dsp:nvSpPr>
        <dsp:cNvPr id="0" name=""/>
        <dsp:cNvSpPr/>
      </dsp:nvSpPr>
      <dsp:spPr>
        <a:xfrm>
          <a:off x="2554120" y="3649357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5744762"/>
            <a:satOff val="-14806"/>
            <a:lumOff val="-10000"/>
            <a:alphaOff val="0"/>
          </a:schemeClr>
        </a:solidFill>
        <a:ln w="12700" cap="flat" cmpd="sng" algn="ctr">
          <a:solidFill>
            <a:schemeClr val="accent5">
              <a:hueOff val="-5744762"/>
              <a:satOff val="-14806"/>
              <a:lumOff val="-1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5343C-3667-461D-A645-8ACDFE1C00F2}">
      <dsp:nvSpPr>
        <dsp:cNvPr id="0" name=""/>
        <dsp:cNvSpPr/>
      </dsp:nvSpPr>
      <dsp:spPr>
        <a:xfrm>
          <a:off x="3313570" y="3649357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6082688"/>
            <a:satOff val="-15677"/>
            <a:lumOff val="-10588"/>
            <a:alphaOff val="0"/>
          </a:schemeClr>
        </a:solidFill>
        <a:ln w="12700" cap="flat" cmpd="sng" algn="ctr">
          <a:solidFill>
            <a:schemeClr val="accent5">
              <a:hueOff val="-6082688"/>
              <a:satOff val="-15677"/>
              <a:lumOff val="-1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EAE7C-C8E6-4D8D-A168-4657FB2A9F7E}">
      <dsp:nvSpPr>
        <dsp:cNvPr id="0" name=""/>
        <dsp:cNvSpPr/>
      </dsp:nvSpPr>
      <dsp:spPr>
        <a:xfrm>
          <a:off x="4072421" y="3649357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6420616"/>
            <a:satOff val="-16548"/>
            <a:lumOff val="-11177"/>
            <a:alphaOff val="0"/>
          </a:schemeClr>
        </a:solidFill>
        <a:ln w="12700" cap="flat" cmpd="sng" algn="ctr">
          <a:solidFill>
            <a:schemeClr val="accent5">
              <a:hueOff val="-6420616"/>
              <a:satOff val="-16548"/>
              <a:lumOff val="-1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582DF-96DC-4EC5-98D3-FF756B090A7F}">
      <dsp:nvSpPr>
        <dsp:cNvPr id="0" name=""/>
        <dsp:cNvSpPr/>
      </dsp:nvSpPr>
      <dsp:spPr>
        <a:xfrm>
          <a:off x="4831872" y="3649357"/>
          <a:ext cx="1263351" cy="999803"/>
        </a:xfrm>
        <a:prstGeom prst="chevron">
          <a:avLst>
            <a:gd name="adj" fmla="val 706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03DBF-D670-45DA-BC48-9BC21EC840E1}">
      <dsp:nvSpPr>
        <dsp:cNvPr id="0" name=""/>
        <dsp:cNvSpPr/>
      </dsp:nvSpPr>
      <dsp:spPr>
        <a:xfrm>
          <a:off x="264552" y="3757400"/>
          <a:ext cx="5469125" cy="7998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Locally-made solutions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&gt; Reliance on domestic resources</a:t>
          </a:r>
        </a:p>
      </dsp:txBody>
      <dsp:txXfrm>
        <a:off x="264552" y="3757400"/>
        <a:ext cx="5469125" cy="799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ABA24-63FF-47BA-A469-F8D3903B28F9}">
      <dsp:nvSpPr>
        <dsp:cNvPr id="0" name=""/>
        <dsp:cNvSpPr/>
      </dsp:nvSpPr>
      <dsp:spPr>
        <a:xfrm rot="5400000">
          <a:off x="3248351" y="721617"/>
          <a:ext cx="1214847" cy="202147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3830C-97F2-4424-82EA-0E99146C96CC}">
      <dsp:nvSpPr>
        <dsp:cNvPr id="0" name=""/>
        <dsp:cNvSpPr/>
      </dsp:nvSpPr>
      <dsp:spPr>
        <a:xfrm>
          <a:off x="3045563" y="1308025"/>
          <a:ext cx="1825002" cy="1599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045563" y="1308025"/>
        <a:ext cx="1825002" cy="1599721"/>
      </dsp:txXfrm>
    </dsp:sp>
    <dsp:sp modelId="{AB55A47A-D05C-423C-A963-C4386EED0E60}">
      <dsp:nvSpPr>
        <dsp:cNvPr id="0" name=""/>
        <dsp:cNvSpPr/>
      </dsp:nvSpPr>
      <dsp:spPr>
        <a:xfrm>
          <a:off x="4526225" y="555215"/>
          <a:ext cx="344340" cy="344340"/>
        </a:xfrm>
        <a:prstGeom prst="triangle">
          <a:avLst>
            <a:gd name="adj" fmla="val 10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4F691-D449-4CCE-864E-520A951AA54B}">
      <dsp:nvSpPr>
        <dsp:cNvPr id="0" name=""/>
        <dsp:cNvSpPr/>
      </dsp:nvSpPr>
      <dsp:spPr>
        <a:xfrm rot="5400000">
          <a:off x="5482510" y="151193"/>
          <a:ext cx="1214847" cy="202147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F10F5-9A90-4E0C-A720-3F3A152E4079}">
      <dsp:nvSpPr>
        <dsp:cNvPr id="0" name=""/>
        <dsp:cNvSpPr/>
      </dsp:nvSpPr>
      <dsp:spPr>
        <a:xfrm>
          <a:off x="5279722" y="755180"/>
          <a:ext cx="1825002" cy="1599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5279722" y="755180"/>
        <a:ext cx="1825002" cy="1599721"/>
      </dsp:txXfrm>
    </dsp:sp>
    <dsp:sp modelId="{6C60E26F-2790-4E24-9895-9BE7B5C6A4F6}">
      <dsp:nvSpPr>
        <dsp:cNvPr id="0" name=""/>
        <dsp:cNvSpPr/>
      </dsp:nvSpPr>
      <dsp:spPr>
        <a:xfrm>
          <a:off x="6760384" y="2370"/>
          <a:ext cx="344340" cy="344340"/>
        </a:xfrm>
        <a:prstGeom prst="triangle">
          <a:avLst>
            <a:gd name="adj" fmla="val 10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27D9D-A84E-46D6-A3E6-DFEBBA826ADB}">
      <dsp:nvSpPr>
        <dsp:cNvPr id="0" name=""/>
        <dsp:cNvSpPr/>
      </dsp:nvSpPr>
      <dsp:spPr>
        <a:xfrm rot="5400000">
          <a:off x="7716670" y="-401651"/>
          <a:ext cx="1214847" cy="202147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ACEA68-2DCF-41C7-910E-B8B6E7E5F1C8}">
      <dsp:nvSpPr>
        <dsp:cNvPr id="0" name=""/>
        <dsp:cNvSpPr/>
      </dsp:nvSpPr>
      <dsp:spPr>
        <a:xfrm>
          <a:off x="7513881" y="202335"/>
          <a:ext cx="1825002" cy="1599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7513881" y="202335"/>
        <a:ext cx="1825002" cy="1599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B7983-AB80-41EB-879C-E8872C456DB5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5EEA-D076-457B-8AEB-002F8835981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6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31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5EEA-D076-457B-8AEB-002F883598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727ED-588E-4FB9-800C-DEB5A5A93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689BD-5B2D-40B2-994D-B4C1907EA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80C2C-79F7-4FBC-97F9-151E8B75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B5A2-389E-4075-BAAA-5312AA55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CAA16-9F29-4A04-AEBF-3DB6B564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65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E6629-EA3F-408F-9B9D-D565FF4E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CC5B9-5AD7-4376-B113-DE32E2C45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C2AC7-EB1A-439D-B2C1-B675FD63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C8D5F-E797-4133-9E21-70E262887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FBEEE-1C63-4306-B5E4-EEB2818B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0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F785B-8683-444B-B48C-3520B84FB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0E59C-8565-4F8D-BE3F-C35EBEF3F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ABA75-8936-4214-95C7-D61CD9990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592FF-0D50-4169-9908-D4EE7723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39A0B-96EC-40C8-928E-62C020214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7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80E99E-EAB3-441E-802E-A65016F184D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51202" y="1825627"/>
            <a:ext cx="11289596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5B20518-8021-4F36-BD2D-AD4BFC9501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676"/>
          <a:stretch>
            <a:fillRect/>
          </a:stretch>
        </p:blipFill>
        <p:spPr>
          <a:xfrm>
            <a:off x="0" y="6492871"/>
            <a:ext cx="12192000" cy="3651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975686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26F30FD-BC7D-85C8-637C-0497F2F6E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00" y="2433610"/>
            <a:ext cx="11171400" cy="1366582"/>
          </a:xfrm>
        </p:spPr>
        <p:txBody>
          <a:bodyPr>
            <a:normAutofit/>
          </a:bodyPr>
          <a:lstStyle>
            <a:lvl1pPr algn="ctr">
              <a:defRPr sz="32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1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7FE0-6774-43D0-AAB0-579E78B5D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7D4E2-02DD-454B-8295-41CA43A9D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E1487-3403-4230-B651-81D283CB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75612-BD3A-47A9-B6A8-DDF98C7B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93C2A-777C-4771-9F97-DBB1E461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7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5E169-2ACD-4384-B90C-F264BB18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12A51-56FD-4110-9048-5553805B1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E37E6-D903-4AD6-985A-004E050A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A12BC-468F-43FF-BB42-B5D7EA12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C0784-E9FD-45D0-B4AA-2AF53046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6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75DC-DDBD-4FC3-9F36-DF87C043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FD4C2-1028-42FC-BC27-FF35F0416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FE158-7F38-4D75-AE68-E7B7FB477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54D68-475D-4DF1-85F7-15BDF423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B5F6B-86AF-400D-882C-CFFFF84A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1DBE4-B970-487F-8A83-F9F9C90C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7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0B77-417A-4548-93A8-C912F4E31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9EF15-E972-4EDC-8FF9-B005F448F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59AFCE-6258-4698-AE6F-FA6DB2984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7D556D-F682-4312-96EA-F3A54D7E1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BB4CF-3DD0-48E0-A321-B6CE0EF31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175E40-6358-4F54-9C8F-4B5EF64F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166BCE-269E-4BF4-954D-80A44359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B38172-1270-4CEA-866F-F8EB6CED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9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E37B0-8331-47B9-82C0-0101CA66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3B4BB5-FE73-4177-9D8F-ECA2E35E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1C033-F48E-4F88-8223-E73CC543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3BAB4-E8F0-4B1C-BA52-6AF4970E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21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35083-061A-4A17-8425-2C6849AB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7F195-9885-45AF-9C82-EDC998B9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4472B-3779-4A26-89DB-FDD56DC5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6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8924-18ED-491E-9B73-00EF57E4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07577-78AC-437B-B554-01342EBD2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0E3A4-C84F-484D-A799-A81935E38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26E12-545E-417F-A517-912EC6E4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D15A8-43C8-4CB7-8067-F2F476FC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93D20-C04F-4633-9EE0-01BE2D78A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9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B548-0B9A-4D88-AA31-FE63BAB8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2C5BBD-7559-464B-A35F-E350AC762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E92D7-4145-4EEE-B996-4FE73F815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17678-20B6-4FB9-91F1-3618254F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B018B-828D-439C-8E60-2F14CB122BE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6D895-8C8A-4691-B17B-609EB2F7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2AB56-3BBC-4412-BB64-F1A38222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2CA6B-7817-4B9D-A6EC-1CB6948C82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8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F9AB6-181B-4FA0-BBAB-95F2ABBD4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9E846-1B09-4624-BC04-BBBB179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DC5C-53B0-437F-90B4-4FA2C0F7A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B018B-828D-439C-8E60-2F14CB122BE1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5EC73-26E4-4903-9606-E9F2F4820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7F6A-F599-453E-9586-52B4EDCF2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2CA6B-7817-4B9D-A6EC-1CB6948C826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3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2.xml"/><Relationship Id="rId11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microsoft.com/office/2007/relationships/diagramDrawing" Target="../diagrams/drawing2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BF7CC6-AA9A-F447-93B5-4F8BDBD5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656" y="2603241"/>
            <a:ext cx="9888717" cy="2771192"/>
          </a:xfrm>
        </p:spPr>
        <p:txBody>
          <a:bodyPr anchor="t" anchorCtr="0">
            <a:normAutofit fontScale="90000"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 INSTITUTE FOR ECONOMIC DEVELOPMENT AND PLANNING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(IDEP) 2025 Activity Report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(Document Reference No.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E/ECA/COE/44/15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Karima Bounemra Ben Soltane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IDEP Director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/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E273C5-254D-71C2-E1AC-F226C4F3C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349" y="0"/>
            <a:ext cx="2533651" cy="1604962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EB08A929-9F4D-436C-AB02-E3D34EC8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95" y="3777314"/>
            <a:ext cx="1000010" cy="86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3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7BDE2-2F0C-65E6-2DF0-768B23958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BFE1DF-F1A1-5644-BEB5-4F27DC4B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5782" y="6813348"/>
            <a:ext cx="1255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A4D788-7454-A849-95EF-E0A31EF5E4C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9A64EA42-F101-950E-8A03-86A5A68165A8}"/>
              </a:ext>
            </a:extLst>
          </p:cNvPr>
          <p:cNvSpPr/>
          <p:nvPr/>
        </p:nvSpPr>
        <p:spPr>
          <a:xfrm>
            <a:off x="0" y="0"/>
            <a:ext cx="12192000" cy="66582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context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	</a:t>
            </a:r>
          </a:p>
        </p:txBody>
      </p:sp>
      <p:graphicFrame>
        <p:nvGraphicFramePr>
          <p:cNvPr id="73" name="Diagramme 72">
            <a:extLst>
              <a:ext uri="{FF2B5EF4-FFF2-40B4-BE49-F238E27FC236}">
                <a16:creationId xmlns:a16="http://schemas.microsoft.com/office/drawing/2014/main" id="{72540F40-95F8-4E3F-81AB-2963349F3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568093"/>
              </p:ext>
            </p:extLst>
          </p:nvPr>
        </p:nvGraphicFramePr>
        <p:xfrm>
          <a:off x="-106319" y="977119"/>
          <a:ext cx="6372192" cy="4651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4" name="ZoneTexte 73">
            <a:extLst>
              <a:ext uri="{FF2B5EF4-FFF2-40B4-BE49-F238E27FC236}">
                <a16:creationId xmlns:a16="http://schemas.microsoft.com/office/drawing/2014/main" id="{D233F2DE-8A8C-4079-A66A-7C94C8BFE144}"/>
              </a:ext>
            </a:extLst>
          </p:cNvPr>
          <p:cNvSpPr txBox="1"/>
          <p:nvPr/>
        </p:nvSpPr>
        <p:spPr>
          <a:xfrm>
            <a:off x="6096000" y="1593882"/>
            <a:ext cx="5838521" cy="3885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lnSpc>
                <a:spcPts val="2300"/>
              </a:lnSpc>
            </a:pPr>
            <a:r>
              <a:rPr lang="en-US" sz="2400" b="1" dirty="0">
                <a:solidFill>
                  <a:srgbClr val="6699FF"/>
                </a:solidFill>
              </a:rPr>
              <a:t>&gt;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Call to reinforce African countries’ capacity </a:t>
            </a:r>
          </a:p>
          <a:p>
            <a:pPr>
              <a:lnSpc>
                <a:spcPts val="23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to plan, implement and assess </a:t>
            </a:r>
          </a:p>
          <a:p>
            <a:pPr>
              <a:lnSpc>
                <a:spcPts val="23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   their development</a:t>
            </a:r>
          </a:p>
          <a:p>
            <a:endParaRPr lang="en-US" sz="300" dirty="0">
              <a:solidFill>
                <a:schemeClr val="accent1">
                  <a:lumMod val="75000"/>
                </a:schemeClr>
              </a:solidFill>
            </a:endParaRPr>
          </a:p>
          <a:p>
            <a:pPr marL="44450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Collegially</a:t>
            </a:r>
          </a:p>
          <a:p>
            <a:pPr marL="158750"/>
            <a:endParaRPr lang="en-US" sz="300" dirty="0">
              <a:solidFill>
                <a:schemeClr val="accent1">
                  <a:lumMod val="75000"/>
                </a:schemeClr>
              </a:solidFill>
            </a:endParaRPr>
          </a:p>
          <a:p>
            <a:pPr marL="44450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Individually</a:t>
            </a:r>
          </a:p>
          <a:p>
            <a:pPr marL="158750"/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>
                <a:solidFill>
                  <a:srgbClr val="6699FF"/>
                </a:solidFill>
              </a:rPr>
              <a:t>&gt;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Paradigm shift</a:t>
            </a:r>
          </a:p>
          <a:p>
            <a:endParaRPr lang="en-US" sz="300" dirty="0">
              <a:solidFill>
                <a:schemeClr val="accent1">
                  <a:lumMod val="75000"/>
                </a:schemeClr>
              </a:solidFill>
            </a:endParaRPr>
          </a:p>
          <a:p>
            <a:pPr marL="44450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Immediate solutions and actions</a:t>
            </a:r>
          </a:p>
          <a:p>
            <a:pPr marL="158750"/>
            <a:endParaRPr lang="en-US" sz="300" dirty="0">
              <a:solidFill>
                <a:schemeClr val="accent1">
                  <a:lumMod val="75000"/>
                </a:schemeClr>
              </a:solidFill>
            </a:endParaRPr>
          </a:p>
          <a:p>
            <a:pPr marL="44450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Long term perspective</a:t>
            </a:r>
          </a:p>
          <a:p>
            <a:pPr marL="158750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  <a:p>
            <a:r>
              <a:rPr lang="en-US" dirty="0"/>
              <a:t>	                     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Approach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5" name="Picture 1">
            <a:extLst>
              <a:ext uri="{FF2B5EF4-FFF2-40B4-BE49-F238E27FC236}">
                <a16:creationId xmlns:a16="http://schemas.microsoft.com/office/drawing/2014/main" id="{10D79AFD-0824-4077-9502-C36D523F5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909" y="4761513"/>
            <a:ext cx="1000010" cy="86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Arrow: Curved Left 21">
            <a:extLst>
              <a:ext uri="{FF2B5EF4-FFF2-40B4-BE49-F238E27FC236}">
                <a16:creationId xmlns:a16="http://schemas.microsoft.com/office/drawing/2014/main" id="{C736E3A3-2CF7-4D15-B22D-86017FDD4D8E}"/>
              </a:ext>
            </a:extLst>
          </p:cNvPr>
          <p:cNvSpPr/>
          <p:nvPr/>
        </p:nvSpPr>
        <p:spPr>
          <a:xfrm flipH="1">
            <a:off x="6508899" y="4558224"/>
            <a:ext cx="545519" cy="704769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7BDE2-2F0C-65E6-2DF0-768B23958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BFE1DF-F1A1-5644-BEB5-4F27DC4B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5782" y="6813348"/>
            <a:ext cx="1255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A4D788-7454-A849-95EF-E0A31EF5E4C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3DC9B-8F99-9868-5A46-B5C3D9E8FEC5}"/>
              </a:ext>
            </a:extLst>
          </p:cNvPr>
          <p:cNvSpPr txBox="1"/>
          <p:nvPr/>
        </p:nvSpPr>
        <p:spPr>
          <a:xfrm>
            <a:off x="1184904" y="170904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9A64EA42-F101-950E-8A03-86A5A68165A8}"/>
              </a:ext>
            </a:extLst>
          </p:cNvPr>
          <p:cNvSpPr/>
          <p:nvPr/>
        </p:nvSpPr>
        <p:spPr>
          <a:xfrm>
            <a:off x="0" y="0"/>
            <a:ext cx="12192000" cy="93447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sz="2400" b="1" dirty="0">
              <a:solidFill>
                <a:schemeClr val="bg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IDEP's Strategic Repositioning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from 	</a:t>
            </a:r>
            <a:r>
              <a:rPr lang="en-US" sz="2400" i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training center</a:t>
            </a:r>
          </a:p>
          <a:p>
            <a:r>
              <a:rPr lang="en-US" sz="2000" i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2026-2030</a:t>
            </a:r>
            <a:r>
              <a:rPr lang="en-US" sz="2400" i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				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</a:t>
            </a:r>
            <a:r>
              <a:rPr lang="en-US" sz="2400" i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	operational policy support instrument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2026–2030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英飞凌-infineon-英飞凌代理商-富士电机-竟业电子官网">
            <a:extLst>
              <a:ext uri="{FF2B5EF4-FFF2-40B4-BE49-F238E27FC236}">
                <a16:creationId xmlns:a16="http://schemas.microsoft.com/office/drawing/2014/main" id="{732CD5F6-5805-4BA9-9FC2-12D3E5D5C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78" y="1696662"/>
            <a:ext cx="1499854" cy="12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ogotipo da ideia criativa Símbolo da criatividade metade da lâmpada e ...">
            <a:extLst>
              <a:ext uri="{FF2B5EF4-FFF2-40B4-BE49-F238E27FC236}">
                <a16:creationId xmlns:a16="http://schemas.microsoft.com/office/drawing/2014/main" id="{86B4984D-A5B9-49A1-BDCF-F024F0B1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050" y="1575023"/>
            <a:ext cx="1482723" cy="123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uzzle Logo Design. Vector Colorful Jigsaw Stock Vector - Illustration ...">
            <a:extLst>
              <a:ext uri="{FF2B5EF4-FFF2-40B4-BE49-F238E27FC236}">
                <a16:creationId xmlns:a16="http://schemas.microsoft.com/office/drawing/2014/main" id="{2535A9EB-F9F6-43C3-8493-7252A1043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46" y="1776867"/>
            <a:ext cx="1189269" cy="118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Uneca Logo The 29th Meeting Of The Intergovernmental Committee Of">
            <a:extLst>
              <a:ext uri="{FF2B5EF4-FFF2-40B4-BE49-F238E27FC236}">
                <a16:creationId xmlns:a16="http://schemas.microsoft.com/office/drawing/2014/main" id="{57E25E18-C8C8-4361-AE29-44A0B9EC5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222" y="1750837"/>
            <a:ext cx="1053323" cy="105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99A5E44-E7DB-4EEA-8468-D856E2262814}"/>
              </a:ext>
            </a:extLst>
          </p:cNvPr>
          <p:cNvSpPr txBox="1"/>
          <p:nvPr/>
        </p:nvSpPr>
        <p:spPr>
          <a:xfrm>
            <a:off x="104022" y="3533469"/>
            <a:ext cx="3148608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Input from TAC</a:t>
            </a:r>
          </a:p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Adopted by IDEP </a:t>
            </a:r>
          </a:p>
          <a:p>
            <a:pPr>
              <a:lnSpc>
                <a:spcPts val="2000"/>
              </a:lnSpc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Governing Council</a:t>
            </a:r>
          </a:p>
          <a:p>
            <a:endParaRPr lang="en-US" sz="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6 pillars:</a:t>
            </a:r>
          </a:p>
          <a:p>
            <a:pPr marL="176213" indent="-176213">
              <a:buClr>
                <a:srgbClr val="0070C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development financing</a:t>
            </a:r>
          </a:p>
          <a:p>
            <a:pPr marL="176213" indent="-176213">
              <a:buClr>
                <a:srgbClr val="0070C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regional integration</a:t>
            </a:r>
          </a:p>
          <a:p>
            <a:pPr marL="176213" indent="-176213">
              <a:buClr>
                <a:srgbClr val="0070C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social inclusion</a:t>
            </a:r>
          </a:p>
          <a:p>
            <a:pPr marL="176213" indent="-176213">
              <a:buClr>
                <a:srgbClr val="0070C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natural resources &amp; climate</a:t>
            </a:r>
          </a:p>
          <a:p>
            <a:pPr marL="176213" indent="-176213">
              <a:buClr>
                <a:srgbClr val="0070C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infrastructure, digital transformation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E46CBF-1F46-496A-85DC-2B3D30E36A44}"/>
              </a:ext>
            </a:extLst>
          </p:cNvPr>
          <p:cNvSpPr txBox="1"/>
          <p:nvPr/>
        </p:nvSpPr>
        <p:spPr>
          <a:xfrm>
            <a:off x="2749742" y="3537925"/>
            <a:ext cx="2899105" cy="31470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Fragmented training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algn="ctr">
              <a:spcAft>
                <a:spcPts val="90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Integrated capacity development approach</a:t>
            </a:r>
          </a:p>
          <a:p>
            <a:pPr algn="ctr">
              <a:spcAft>
                <a:spcPts val="90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Applied research</a:t>
            </a:r>
          </a:p>
          <a:p>
            <a:pPr algn="ctr">
              <a:spcAft>
                <a:spcPts val="90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Policy advisory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-120"/>
            </a:endParaRP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Graphique 16" descr="Flèches de chevron avec un remplissage uni">
            <a:extLst>
              <a:ext uri="{FF2B5EF4-FFF2-40B4-BE49-F238E27FC236}">
                <a16:creationId xmlns:a16="http://schemas.microsoft.com/office/drawing/2014/main" id="{63528044-E658-4578-A88D-54C8FEA715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4076934" y="4073949"/>
            <a:ext cx="302794" cy="302794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5B6D194E-1639-4906-A3D7-07BF6C307BCC}"/>
              </a:ext>
            </a:extLst>
          </p:cNvPr>
          <p:cNvGrpSpPr/>
          <p:nvPr/>
        </p:nvGrpSpPr>
        <p:grpSpPr>
          <a:xfrm>
            <a:off x="5474291" y="3581785"/>
            <a:ext cx="2196125" cy="3631763"/>
            <a:chOff x="6148462" y="3245437"/>
            <a:chExt cx="2196125" cy="3631763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AD124B8-5562-45AE-86A7-DB3CE0801538}"/>
                </a:ext>
              </a:extLst>
            </p:cNvPr>
            <p:cNvSpPr txBox="1"/>
            <p:nvPr/>
          </p:nvSpPr>
          <p:spPr>
            <a:xfrm flipH="1">
              <a:off x="6148462" y="3245437"/>
              <a:ext cx="2196125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spcAft>
                  <a:spcPts val="300"/>
                </a:spcAft>
                <a:buSzPct val="100000"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Arial" pitchFamily="34" charset="-122"/>
                  <a:cs typeface="Arial" panose="020B0604020202020204" pitchFamily="34" charset="0"/>
                </a:rPr>
                <a:t>Training</a:t>
              </a:r>
            </a:p>
            <a:p>
              <a:pPr marL="0" indent="0" algn="ctr">
                <a:spcAft>
                  <a:spcPts val="300"/>
                </a:spcAft>
                <a:buSzPct val="100000"/>
              </a:pP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endParaRPr>
            </a:p>
            <a:p>
              <a:pPr marL="0" indent="0" algn="ctr">
                <a:spcAft>
                  <a:spcPts val="300"/>
                </a:spcAft>
                <a:buSzPct val="100000"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Arial" pitchFamily="34" charset="-122"/>
                  <a:cs typeface="Arial" panose="020B0604020202020204" pitchFamily="34" charset="0"/>
                </a:rPr>
                <a:t>technical frameworks</a:t>
              </a:r>
            </a:p>
            <a:p>
              <a:pPr marL="0" indent="0" algn="ctr">
                <a:spcAft>
                  <a:spcPts val="300"/>
                </a:spcAft>
                <a:buSzPct val="100000"/>
              </a:pP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endParaRPr>
            </a:p>
            <a:p>
              <a:pPr marL="0" indent="0" algn="ctr">
                <a:spcAft>
                  <a:spcPts val="300"/>
                </a:spcAft>
                <a:buSzPct val="100000"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Arial" pitchFamily="34" charset="-122"/>
                  <a:cs typeface="Arial" panose="020B0604020202020204" pitchFamily="34" charset="0"/>
                </a:rPr>
                <a:t>national validation </a:t>
              </a:r>
            </a:p>
            <a:p>
              <a:pPr marL="0" indent="0" algn="ctr">
                <a:spcAft>
                  <a:spcPts val="300"/>
                </a:spcAft>
                <a:buSzPct val="100000"/>
              </a:pP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endParaRPr>
            </a:p>
            <a:p>
              <a:pPr marL="0" indent="0" algn="ctr">
                <a:spcAft>
                  <a:spcPts val="300"/>
                </a:spcAft>
                <a:buSzPct val="100000"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Arial" pitchFamily="34" charset="-122"/>
                  <a:cs typeface="Arial" panose="020B0604020202020204" pitchFamily="34" charset="0"/>
                </a:rPr>
                <a:t>implementation</a:t>
              </a:r>
              <a:endPara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spcAft>
                  <a:spcPts val="300"/>
                </a:spcAft>
                <a:buSzPct val="100000"/>
              </a:pPr>
              <a:endPara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Graphique 18" descr="Flèches de chevron avec un remplissage uni">
              <a:extLst>
                <a:ext uri="{FF2B5EF4-FFF2-40B4-BE49-F238E27FC236}">
                  <a16:creationId xmlns:a16="http://schemas.microsoft.com/office/drawing/2014/main" id="{0D357900-CF6D-4BCB-9699-8D2CD47D6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7095127" y="3619263"/>
              <a:ext cx="302794" cy="302794"/>
            </a:xfrm>
            <a:prstGeom prst="rect">
              <a:avLst/>
            </a:prstGeom>
          </p:spPr>
        </p:pic>
        <p:pic>
          <p:nvPicPr>
            <p:cNvPr id="20" name="Graphique 19" descr="Flèches de chevron avec un remplissage uni">
              <a:extLst>
                <a:ext uri="{FF2B5EF4-FFF2-40B4-BE49-F238E27FC236}">
                  <a16:creationId xmlns:a16="http://schemas.microsoft.com/office/drawing/2014/main" id="{2BBB0513-3EEF-4742-BCC2-F675885A8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7095127" y="4509812"/>
              <a:ext cx="302794" cy="302794"/>
            </a:xfrm>
            <a:prstGeom prst="rect">
              <a:avLst/>
            </a:prstGeom>
          </p:spPr>
        </p:pic>
        <p:pic>
          <p:nvPicPr>
            <p:cNvPr id="21" name="Graphique 20" descr="Flèches de chevron avec un remplissage uni">
              <a:extLst>
                <a:ext uri="{FF2B5EF4-FFF2-40B4-BE49-F238E27FC236}">
                  <a16:creationId xmlns:a16="http://schemas.microsoft.com/office/drawing/2014/main" id="{5A6F85BB-9350-4BD5-B8A8-8BDB18ACD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7095127" y="5400360"/>
              <a:ext cx="302794" cy="302794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A4A9A990-DC5F-4FA5-82BF-DBC6C0BD2BB6}"/>
              </a:ext>
            </a:extLst>
          </p:cNvPr>
          <p:cNvSpPr txBox="1"/>
          <p:nvPr/>
        </p:nvSpPr>
        <p:spPr>
          <a:xfrm>
            <a:off x="7744063" y="3609241"/>
            <a:ext cx="2185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Hackathons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workshops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cross-sector policy dialogues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B8CCD25-7C7C-40A5-AE36-5442866E2825}"/>
              </a:ext>
            </a:extLst>
          </p:cNvPr>
          <p:cNvSpPr txBox="1"/>
          <p:nvPr/>
        </p:nvSpPr>
        <p:spPr>
          <a:xfrm>
            <a:off x="9876546" y="3587153"/>
            <a:ext cx="21855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ECA training arm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Aligned with</a:t>
            </a:r>
          </a:p>
          <a:p>
            <a:endParaRPr lang="en-US" sz="7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106363" indent="-106363">
              <a:spcAft>
                <a:spcPts val="600"/>
              </a:spcAft>
              <a:buClr>
                <a:srgbClr val="0000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2063 </a:t>
            </a:r>
          </a:p>
          <a:p>
            <a:pPr marL="106363" indent="-106363">
              <a:spcAft>
                <a:spcPts val="600"/>
              </a:spcAft>
              <a:buClr>
                <a:srgbClr val="0000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SDGs</a:t>
            </a:r>
          </a:p>
          <a:p>
            <a:pPr marL="106363" indent="-106363">
              <a:spcAft>
                <a:spcPts val="600"/>
              </a:spcAft>
              <a:buClr>
                <a:srgbClr val="0000FF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 for the Future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8E35651-A06C-48FF-963D-F49192FD7B3A}"/>
              </a:ext>
            </a:extLst>
          </p:cNvPr>
          <p:cNvSpPr txBox="1"/>
          <p:nvPr/>
        </p:nvSpPr>
        <p:spPr>
          <a:xfrm>
            <a:off x="69545" y="2868191"/>
            <a:ext cx="6199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A35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Strategic Framework </a:t>
            </a:r>
          </a:p>
          <a:p>
            <a:r>
              <a:rPr lang="en-US" sz="1800" b="1" dirty="0">
                <a:solidFill>
                  <a:srgbClr val="1A35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2026-2030</a:t>
            </a:r>
            <a:endParaRPr lang="en-US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AD6D35F-B270-4F97-9F95-4E952A191EDB}"/>
              </a:ext>
            </a:extLst>
          </p:cNvPr>
          <p:cNvSpPr txBox="1"/>
          <p:nvPr/>
        </p:nvSpPr>
        <p:spPr>
          <a:xfrm>
            <a:off x="3191798" y="2935873"/>
            <a:ext cx="6199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A35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Shift in model</a:t>
            </a:r>
            <a:endParaRPr lang="en-US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48717DA-AF63-4C31-8E4F-744DC294CCCF}"/>
              </a:ext>
            </a:extLst>
          </p:cNvPr>
          <p:cNvSpPr txBox="1"/>
          <p:nvPr/>
        </p:nvSpPr>
        <p:spPr>
          <a:xfrm>
            <a:off x="5319075" y="2833782"/>
            <a:ext cx="218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1A35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Theory</a:t>
            </a:r>
          </a:p>
          <a:p>
            <a:pPr algn="ctr"/>
            <a:r>
              <a:rPr lang="en-US" sz="1800" b="1" dirty="0">
                <a:solidFill>
                  <a:srgbClr val="1A35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of Change</a:t>
            </a:r>
            <a:endParaRPr lang="en-US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6212BA7-F250-4250-9C5B-0AF081118F8A}"/>
              </a:ext>
            </a:extLst>
          </p:cNvPr>
          <p:cNvSpPr txBox="1"/>
          <p:nvPr/>
        </p:nvSpPr>
        <p:spPr>
          <a:xfrm>
            <a:off x="7709557" y="2933183"/>
            <a:ext cx="2399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A35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Co-creation</a:t>
            </a:r>
            <a:endParaRPr lang="en-US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C7DF928-E188-419B-A87D-9DC05C52B8AA}"/>
              </a:ext>
            </a:extLst>
          </p:cNvPr>
          <p:cNvSpPr txBox="1"/>
          <p:nvPr/>
        </p:nvSpPr>
        <p:spPr>
          <a:xfrm>
            <a:off x="9537701" y="2833782"/>
            <a:ext cx="26999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1A35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ECA</a:t>
            </a:r>
          </a:p>
          <a:p>
            <a:pPr algn="ctr"/>
            <a:r>
              <a:rPr lang="en-US" b="1" dirty="0">
                <a:solidFill>
                  <a:srgbClr val="1A35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</a:t>
            </a:r>
            <a:r>
              <a:rPr lang="en-US" sz="1800" b="1" dirty="0">
                <a:solidFill>
                  <a:srgbClr val="1A35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ontinental anchoring</a:t>
            </a:r>
            <a:endParaRPr lang="en-US" dirty="0"/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0AFF2171-67B8-4E25-A1F9-09F9E2975D14}"/>
              </a:ext>
            </a:extLst>
          </p:cNvPr>
          <p:cNvGrpSpPr/>
          <p:nvPr/>
        </p:nvGrpSpPr>
        <p:grpSpPr>
          <a:xfrm>
            <a:off x="-3519872" y="690775"/>
            <a:ext cx="1006063" cy="1255018"/>
            <a:chOff x="5082820" y="26862"/>
            <a:chExt cx="5769429" cy="6858594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F774DC31-3AA8-4939-8E2A-B15EE083B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8" b="7468"/>
            <a:stretch/>
          </p:blipFill>
          <p:spPr>
            <a:xfrm>
              <a:off x="5082820" y="26862"/>
              <a:ext cx="5769429" cy="6858594"/>
            </a:xfrm>
            <a:prstGeom prst="rect">
              <a:avLst/>
            </a:prstGeom>
          </p:spPr>
        </p:pic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F0ED6EF0-1194-4189-AE61-1B95DB9EFBC3}"/>
                </a:ext>
              </a:extLst>
            </p:cNvPr>
            <p:cNvGrpSpPr/>
            <p:nvPr/>
          </p:nvGrpSpPr>
          <p:grpSpPr>
            <a:xfrm>
              <a:off x="6420674" y="1281780"/>
              <a:ext cx="3093720" cy="3078480"/>
              <a:chOff x="4396741" y="1290002"/>
              <a:chExt cx="3093720" cy="3078480"/>
            </a:xfrm>
          </p:grpSpPr>
          <p:sp>
            <p:nvSpPr>
              <p:cNvPr id="51" name="Ellipse 50">
                <a:extLst>
                  <a:ext uri="{FF2B5EF4-FFF2-40B4-BE49-F238E27FC236}">
                    <a16:creationId xmlns:a16="http://schemas.microsoft.com/office/drawing/2014/main" id="{07818FE2-663E-44B0-8608-A535D114DE04}"/>
                  </a:ext>
                </a:extLst>
              </p:cNvPr>
              <p:cNvSpPr/>
              <p:nvPr/>
            </p:nvSpPr>
            <p:spPr>
              <a:xfrm>
                <a:off x="4396741" y="1290002"/>
                <a:ext cx="3093720" cy="3078480"/>
              </a:xfrm>
              <a:prstGeom prst="ellipse">
                <a:avLst/>
              </a:prstGeom>
              <a:solidFill>
                <a:srgbClr val="F8B1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"/>
              </a:p>
            </p:txBody>
          </p:sp>
          <p:sp>
            <p:nvSpPr>
              <p:cNvPr id="52" name="Ellipse 51">
                <a:extLst>
                  <a:ext uri="{FF2B5EF4-FFF2-40B4-BE49-F238E27FC236}">
                    <a16:creationId xmlns:a16="http://schemas.microsoft.com/office/drawing/2014/main" id="{04DF8253-A027-45EC-A8EE-CBD6F57E052D}"/>
                  </a:ext>
                </a:extLst>
              </p:cNvPr>
              <p:cNvSpPr/>
              <p:nvPr/>
            </p:nvSpPr>
            <p:spPr>
              <a:xfrm>
                <a:off x="4536042" y="1440540"/>
                <a:ext cx="2804160" cy="27939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0"/>
              </a:p>
            </p:txBody>
          </p:sp>
          <p:pic>
            <p:nvPicPr>
              <p:cNvPr id="53" name="Image 52">
                <a:extLst>
                  <a:ext uri="{FF2B5EF4-FFF2-40B4-BE49-F238E27FC236}">
                    <a16:creationId xmlns:a16="http://schemas.microsoft.com/office/drawing/2014/main" id="{B182D359-186C-415D-AE44-A064BACDBE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6599" y="1863772"/>
                <a:ext cx="2501945" cy="2185214"/>
              </a:xfrm>
              <a:prstGeom prst="rect">
                <a:avLst/>
              </a:prstGeom>
            </p:spPr>
          </p:pic>
        </p:grp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F411B5B5-B6E8-45A4-87D8-A62DAA3A09CB}"/>
                </a:ext>
              </a:extLst>
            </p:cNvPr>
            <p:cNvSpPr txBox="1"/>
            <p:nvPr/>
          </p:nvSpPr>
          <p:spPr>
            <a:xfrm>
              <a:off x="5411675" y="4495637"/>
              <a:ext cx="5111713" cy="1042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00" b="1" dirty="0">
                  <a:solidFill>
                    <a:schemeClr val="bg1"/>
                  </a:solidFill>
                </a:rPr>
                <a:t>STRATEGIC FRAMEWORK</a:t>
              </a:r>
            </a:p>
            <a:p>
              <a:pPr algn="ctr"/>
              <a:r>
                <a:rPr lang="fr-FR" sz="300" b="1" dirty="0">
                  <a:solidFill>
                    <a:schemeClr val="bg1"/>
                  </a:solidFill>
                </a:rPr>
                <a:t>2026 - 2030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2070BAED-AFE2-4DC5-A69A-FA8B03C47D46}"/>
                </a:ext>
              </a:extLst>
            </p:cNvPr>
            <p:cNvSpPr txBox="1"/>
            <p:nvPr/>
          </p:nvSpPr>
          <p:spPr>
            <a:xfrm>
              <a:off x="5202600" y="278938"/>
              <a:ext cx="1757639" cy="840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" dirty="0" err="1">
                  <a:solidFill>
                    <a:schemeClr val="bg1"/>
                  </a:solidFill>
                </a:rPr>
                <a:t>African</a:t>
              </a:r>
              <a:r>
                <a:rPr lang="fr-FR" sz="100" dirty="0">
                  <a:solidFill>
                    <a:schemeClr val="bg1"/>
                  </a:solidFill>
                </a:rPr>
                <a:t> Institute for</a:t>
              </a:r>
            </a:p>
            <a:p>
              <a:r>
                <a:rPr lang="fr-FR" sz="100" dirty="0" err="1">
                  <a:solidFill>
                    <a:schemeClr val="bg1"/>
                  </a:solidFill>
                </a:rPr>
                <a:t>Economic</a:t>
              </a:r>
              <a:r>
                <a:rPr lang="fr-FR" sz="100" dirty="0">
                  <a:solidFill>
                    <a:schemeClr val="bg1"/>
                  </a:solidFill>
                </a:rPr>
                <a:t> </a:t>
              </a:r>
              <a:r>
                <a:rPr lang="fr-FR" sz="100" dirty="0" err="1">
                  <a:solidFill>
                    <a:schemeClr val="bg1"/>
                  </a:solidFill>
                </a:rPr>
                <a:t>Development</a:t>
              </a:r>
              <a:endParaRPr lang="fr-FR" sz="100" dirty="0">
                <a:solidFill>
                  <a:schemeClr val="bg1"/>
                </a:solidFill>
              </a:endParaRPr>
            </a:p>
            <a:p>
              <a:r>
                <a:rPr lang="fr-FR" sz="100" dirty="0">
                  <a:solidFill>
                    <a:schemeClr val="bg1"/>
                  </a:solidFill>
                </a:rPr>
                <a:t>And Planning</a:t>
              </a:r>
            </a:p>
            <a:p>
              <a:pPr algn="ctr"/>
              <a:endParaRPr lang="fr-FR" sz="100" dirty="0">
                <a:solidFill>
                  <a:schemeClr val="bg1"/>
                </a:solidFill>
              </a:endParaRP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280F6281-4E70-4DFD-A8DD-39C7950BED97}"/>
                </a:ext>
              </a:extLst>
            </p:cNvPr>
            <p:cNvSpPr txBox="1"/>
            <p:nvPr/>
          </p:nvSpPr>
          <p:spPr>
            <a:xfrm>
              <a:off x="6224591" y="5319161"/>
              <a:ext cx="3485865" cy="925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" dirty="0">
                  <a:solidFill>
                    <a:schemeClr val="bg1"/>
                  </a:solidFill>
                </a:rPr>
                <a:t>For a</a:t>
              </a:r>
            </a:p>
            <a:p>
              <a:pPr algn="ctr"/>
              <a:r>
                <a:rPr lang="fr-FR" sz="200" dirty="0" err="1">
                  <a:solidFill>
                    <a:schemeClr val="bg1"/>
                  </a:solidFill>
                </a:rPr>
                <a:t>Structurally</a:t>
              </a:r>
              <a:r>
                <a:rPr lang="fr-FR" sz="200" dirty="0">
                  <a:solidFill>
                    <a:schemeClr val="bg1"/>
                  </a:solidFill>
                </a:rPr>
                <a:t> </a:t>
              </a:r>
              <a:r>
                <a:rPr lang="fr-FR" sz="200" dirty="0" err="1">
                  <a:solidFill>
                    <a:schemeClr val="bg1"/>
                  </a:solidFill>
                </a:rPr>
                <a:t>transformed</a:t>
              </a:r>
              <a:r>
                <a:rPr lang="fr-FR" sz="200" dirty="0">
                  <a:solidFill>
                    <a:schemeClr val="bg1"/>
                  </a:solidFill>
                </a:rPr>
                <a:t> and </a:t>
              </a:r>
              <a:r>
                <a:rPr lang="fr-FR" sz="200" dirty="0" err="1">
                  <a:solidFill>
                    <a:schemeClr val="bg1"/>
                  </a:solidFill>
                </a:rPr>
                <a:t>prosperous</a:t>
              </a:r>
              <a:endParaRPr lang="fr-FR" sz="2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200" dirty="0">
                  <a:solidFill>
                    <a:schemeClr val="bg1"/>
                  </a:solidFill>
                </a:rPr>
                <a:t>Africa </a:t>
              </a:r>
              <a:r>
                <a:rPr lang="fr-FR" sz="200" dirty="0" err="1">
                  <a:solidFill>
                    <a:schemeClr val="bg1"/>
                  </a:solidFill>
                </a:rPr>
                <a:t>driven</a:t>
              </a:r>
              <a:r>
                <a:rPr lang="fr-FR" sz="200" dirty="0">
                  <a:solidFill>
                    <a:schemeClr val="bg1"/>
                  </a:solidFill>
                </a:rPr>
                <a:t> by its </a:t>
              </a:r>
              <a:r>
                <a:rPr lang="fr-FR" sz="200" dirty="0" err="1">
                  <a:solidFill>
                    <a:schemeClr val="bg1"/>
                  </a:solidFill>
                </a:rPr>
                <a:t>own</a:t>
              </a:r>
              <a:r>
                <a:rPr lang="fr-FR" sz="200" dirty="0">
                  <a:solidFill>
                    <a:schemeClr val="bg1"/>
                  </a:solidFill>
                </a:rPr>
                <a:t> </a:t>
              </a:r>
              <a:r>
                <a:rPr lang="fr-FR" sz="200" dirty="0" err="1">
                  <a:solidFill>
                    <a:schemeClr val="bg1"/>
                  </a:solidFill>
                </a:rPr>
                <a:t>skilled</a:t>
              </a:r>
              <a:r>
                <a:rPr lang="fr-FR" sz="200" dirty="0">
                  <a:solidFill>
                    <a:schemeClr val="bg1"/>
                  </a:solidFill>
                </a:rPr>
                <a:t> people </a:t>
              </a: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BEE56395-0011-4A88-8960-6E1716703E59}"/>
                </a:ext>
              </a:extLst>
            </p:cNvPr>
            <p:cNvSpPr/>
            <p:nvPr/>
          </p:nvSpPr>
          <p:spPr>
            <a:xfrm>
              <a:off x="9368170" y="679555"/>
              <a:ext cx="774540" cy="6939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F46B4C20-F049-45BF-A119-3467E51A98BB}"/>
                </a:ext>
              </a:extLst>
            </p:cNvPr>
            <p:cNvSpPr/>
            <p:nvPr/>
          </p:nvSpPr>
          <p:spPr>
            <a:xfrm>
              <a:off x="9611629" y="1122363"/>
              <a:ext cx="414759" cy="4534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4571F72-28E4-477C-BA75-455A0158F653}"/>
                </a:ext>
              </a:extLst>
            </p:cNvPr>
            <p:cNvSpPr/>
            <p:nvPr/>
          </p:nvSpPr>
          <p:spPr>
            <a:xfrm>
              <a:off x="5082820" y="6735913"/>
              <a:ext cx="5769429" cy="95225"/>
            </a:xfrm>
            <a:prstGeom prst="rect">
              <a:avLst/>
            </a:prstGeom>
            <a:solidFill>
              <a:srgbClr val="F8B1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DBEAC080-24AD-4A5E-B434-E42F729814B3}"/>
              </a:ext>
            </a:extLst>
          </p:cNvPr>
          <p:cNvGrpSpPr/>
          <p:nvPr/>
        </p:nvGrpSpPr>
        <p:grpSpPr>
          <a:xfrm>
            <a:off x="678510" y="1627201"/>
            <a:ext cx="913369" cy="1057163"/>
            <a:chOff x="5412188" y="390645"/>
            <a:chExt cx="5111709" cy="6076709"/>
          </a:xfrm>
        </p:grpSpPr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134EE446-DBF5-4C64-9162-340409BEE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8" b="7468"/>
            <a:stretch/>
          </p:blipFill>
          <p:spPr>
            <a:xfrm>
              <a:off x="5612605" y="390645"/>
              <a:ext cx="4733894" cy="6076709"/>
            </a:xfrm>
            <a:prstGeom prst="rect">
              <a:avLst/>
            </a:prstGeom>
          </p:spPr>
        </p:pic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D29FA794-7C76-4078-9C4C-F641425821F4}"/>
                </a:ext>
              </a:extLst>
            </p:cNvPr>
            <p:cNvSpPr txBox="1"/>
            <p:nvPr/>
          </p:nvSpPr>
          <p:spPr>
            <a:xfrm>
              <a:off x="5612606" y="645310"/>
              <a:ext cx="1859949" cy="841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" dirty="0" err="1">
                  <a:solidFill>
                    <a:schemeClr val="bg1"/>
                  </a:solidFill>
                </a:rPr>
                <a:t>African</a:t>
              </a:r>
              <a:r>
                <a:rPr lang="fr-FR" sz="200" dirty="0">
                  <a:solidFill>
                    <a:schemeClr val="bg1"/>
                  </a:solidFill>
                </a:rPr>
                <a:t> Institute for</a:t>
              </a:r>
            </a:p>
            <a:p>
              <a:r>
                <a:rPr lang="fr-FR" sz="200" dirty="0" err="1">
                  <a:solidFill>
                    <a:schemeClr val="bg1"/>
                  </a:solidFill>
                </a:rPr>
                <a:t>Economic</a:t>
              </a:r>
              <a:r>
                <a:rPr lang="fr-FR" sz="200" dirty="0">
                  <a:solidFill>
                    <a:schemeClr val="bg1"/>
                  </a:solidFill>
                </a:rPr>
                <a:t> </a:t>
              </a:r>
              <a:r>
                <a:rPr lang="fr-FR" sz="200" dirty="0" err="1">
                  <a:solidFill>
                    <a:schemeClr val="bg1"/>
                  </a:solidFill>
                </a:rPr>
                <a:t>Development</a:t>
              </a:r>
              <a:endParaRPr lang="fr-FR" sz="200" dirty="0">
                <a:solidFill>
                  <a:schemeClr val="bg1"/>
                </a:solidFill>
              </a:endParaRPr>
            </a:p>
            <a:p>
              <a:r>
                <a:rPr lang="fr-FR" sz="200" dirty="0">
                  <a:solidFill>
                    <a:schemeClr val="bg1"/>
                  </a:solidFill>
                </a:rPr>
                <a:t>And Planning</a:t>
              </a:r>
            </a:p>
            <a:p>
              <a:pPr algn="ctr"/>
              <a:endParaRPr lang="fr-FR" sz="200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A97D5A6A-1FC9-4BE7-B2F9-D0CA27104EC8}"/>
                </a:ext>
              </a:extLst>
            </p:cNvPr>
            <p:cNvGrpSpPr/>
            <p:nvPr/>
          </p:nvGrpSpPr>
          <p:grpSpPr>
            <a:xfrm>
              <a:off x="5412188" y="1599416"/>
              <a:ext cx="5111709" cy="4202632"/>
              <a:chOff x="5412188" y="1599416"/>
              <a:chExt cx="5111709" cy="4202632"/>
            </a:xfrm>
          </p:grpSpPr>
          <p:grpSp>
            <p:nvGrpSpPr>
              <p:cNvPr id="61" name="Groupe 60">
                <a:extLst>
                  <a:ext uri="{FF2B5EF4-FFF2-40B4-BE49-F238E27FC236}">
                    <a16:creationId xmlns:a16="http://schemas.microsoft.com/office/drawing/2014/main" id="{C02B2CD5-51D8-4C66-B4CA-B719CC49A544}"/>
                  </a:ext>
                </a:extLst>
              </p:cNvPr>
              <p:cNvGrpSpPr/>
              <p:nvPr/>
            </p:nvGrpSpPr>
            <p:grpSpPr>
              <a:xfrm>
                <a:off x="6893388" y="1599416"/>
                <a:ext cx="2149313" cy="2278140"/>
                <a:chOff x="4396741" y="1290002"/>
                <a:chExt cx="3093720" cy="3078480"/>
              </a:xfrm>
            </p:grpSpPr>
            <p:sp>
              <p:nvSpPr>
                <p:cNvPr id="64" name="Ellipse 63">
                  <a:extLst>
                    <a:ext uri="{FF2B5EF4-FFF2-40B4-BE49-F238E27FC236}">
                      <a16:creationId xmlns:a16="http://schemas.microsoft.com/office/drawing/2014/main" id="{040602C7-85AC-4BE6-BDE8-AE879B1C34E3}"/>
                    </a:ext>
                  </a:extLst>
                </p:cNvPr>
                <p:cNvSpPr/>
                <p:nvPr/>
              </p:nvSpPr>
              <p:spPr>
                <a:xfrm>
                  <a:off x="4396741" y="1290002"/>
                  <a:ext cx="3093720" cy="3078480"/>
                </a:xfrm>
                <a:prstGeom prst="ellipse">
                  <a:avLst/>
                </a:prstGeom>
                <a:solidFill>
                  <a:srgbClr val="F8B15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300"/>
                </a:p>
              </p:txBody>
            </p:sp>
            <p:sp>
              <p:nvSpPr>
                <p:cNvPr id="65" name="Ellipse 64">
                  <a:extLst>
                    <a:ext uri="{FF2B5EF4-FFF2-40B4-BE49-F238E27FC236}">
                      <a16:creationId xmlns:a16="http://schemas.microsoft.com/office/drawing/2014/main" id="{C364AB3B-C688-437F-A497-5252331E70DD}"/>
                    </a:ext>
                  </a:extLst>
                </p:cNvPr>
                <p:cNvSpPr/>
                <p:nvPr/>
              </p:nvSpPr>
              <p:spPr>
                <a:xfrm>
                  <a:off x="4536042" y="1440540"/>
                  <a:ext cx="2804160" cy="27939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300"/>
                </a:p>
              </p:txBody>
            </p:sp>
            <p:pic>
              <p:nvPicPr>
                <p:cNvPr id="66" name="Image 65">
                  <a:extLst>
                    <a:ext uri="{FF2B5EF4-FFF2-40B4-BE49-F238E27FC236}">
                      <a16:creationId xmlns:a16="http://schemas.microsoft.com/office/drawing/2014/main" id="{A2D84833-B370-411A-B73E-5695655E7C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56599" y="1863772"/>
                  <a:ext cx="2501945" cy="2185214"/>
                </a:xfrm>
                <a:prstGeom prst="rect">
                  <a:avLst/>
                </a:prstGeom>
              </p:spPr>
            </p:pic>
          </p:grp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EE29D5D0-78CC-4357-AA03-248E2C6AF04A}"/>
                  </a:ext>
                </a:extLst>
              </p:cNvPr>
              <p:cNvSpPr txBox="1"/>
              <p:nvPr/>
            </p:nvSpPr>
            <p:spPr>
              <a:xfrm>
                <a:off x="5412188" y="4324648"/>
                <a:ext cx="5111709" cy="720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00" b="1" dirty="0">
                    <a:solidFill>
                      <a:schemeClr val="bg1"/>
                    </a:solidFill>
                  </a:rPr>
                  <a:t>STRATEGIC FRAMEWORK</a:t>
                </a:r>
              </a:p>
              <a:p>
                <a:pPr algn="ctr"/>
                <a:r>
                  <a:rPr lang="fr-FR" sz="300" b="1" dirty="0">
                    <a:solidFill>
                      <a:schemeClr val="bg1"/>
                    </a:solidFill>
                  </a:rPr>
                  <a:t>2026 - 2030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5CEADBB1-E3B5-488E-9214-2CD96E0FAEE3}"/>
                  </a:ext>
                </a:extLst>
              </p:cNvPr>
              <p:cNvSpPr txBox="1"/>
              <p:nvPr/>
            </p:nvSpPr>
            <p:spPr>
              <a:xfrm>
                <a:off x="6658045" y="5081136"/>
                <a:ext cx="2619961" cy="720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200" dirty="0">
                    <a:solidFill>
                      <a:schemeClr val="bg1"/>
                    </a:solidFill>
                  </a:rPr>
                  <a:t>For a</a:t>
                </a:r>
              </a:p>
              <a:p>
                <a:pPr algn="ctr"/>
                <a:r>
                  <a:rPr lang="fr-FR" sz="200" dirty="0" err="1">
                    <a:solidFill>
                      <a:schemeClr val="bg1"/>
                    </a:solidFill>
                  </a:rPr>
                  <a:t>Structurally</a:t>
                </a:r>
                <a:r>
                  <a:rPr lang="fr-FR" sz="200" dirty="0">
                    <a:solidFill>
                      <a:schemeClr val="bg1"/>
                    </a:solidFill>
                  </a:rPr>
                  <a:t> </a:t>
                </a:r>
                <a:r>
                  <a:rPr lang="fr-FR" sz="200" dirty="0" err="1">
                    <a:solidFill>
                      <a:schemeClr val="bg1"/>
                    </a:solidFill>
                  </a:rPr>
                  <a:t>transformed</a:t>
                </a:r>
                <a:r>
                  <a:rPr lang="fr-FR" sz="200" dirty="0">
                    <a:solidFill>
                      <a:schemeClr val="bg1"/>
                    </a:solidFill>
                  </a:rPr>
                  <a:t> and </a:t>
                </a:r>
                <a:r>
                  <a:rPr lang="fr-FR" sz="200" dirty="0" err="1">
                    <a:solidFill>
                      <a:schemeClr val="bg1"/>
                    </a:solidFill>
                  </a:rPr>
                  <a:t>prosperous</a:t>
                </a:r>
                <a:endParaRPr lang="fr-FR" sz="2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fr-FR" sz="200" dirty="0">
                    <a:solidFill>
                      <a:schemeClr val="bg1"/>
                    </a:solidFill>
                  </a:rPr>
                  <a:t>Africa </a:t>
                </a:r>
                <a:r>
                  <a:rPr lang="fr-FR" sz="200" dirty="0" err="1">
                    <a:solidFill>
                      <a:schemeClr val="bg1"/>
                    </a:solidFill>
                  </a:rPr>
                  <a:t>driven</a:t>
                </a:r>
                <a:r>
                  <a:rPr lang="fr-FR" sz="200" dirty="0">
                    <a:solidFill>
                      <a:schemeClr val="bg1"/>
                    </a:solidFill>
                  </a:rPr>
                  <a:t> by its </a:t>
                </a:r>
                <a:r>
                  <a:rPr lang="fr-FR" sz="200" dirty="0" err="1">
                    <a:solidFill>
                      <a:schemeClr val="bg1"/>
                    </a:solidFill>
                  </a:rPr>
                  <a:t>own</a:t>
                </a:r>
                <a:r>
                  <a:rPr lang="fr-FR" sz="200" dirty="0">
                    <a:solidFill>
                      <a:schemeClr val="bg1"/>
                    </a:solidFill>
                  </a:rPr>
                  <a:t> </a:t>
                </a:r>
                <a:r>
                  <a:rPr lang="fr-FR" sz="200" dirty="0" err="1">
                    <a:solidFill>
                      <a:schemeClr val="bg1"/>
                    </a:solidFill>
                  </a:rPr>
                  <a:t>skilled</a:t>
                </a:r>
                <a:r>
                  <a:rPr lang="fr-FR" sz="200" dirty="0">
                    <a:solidFill>
                      <a:schemeClr val="bg1"/>
                    </a:solidFill>
                  </a:rPr>
                  <a:t> people </a:t>
                </a:r>
              </a:p>
            </p:txBody>
          </p:sp>
        </p:grp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41BAF4B6-662B-4300-8335-82A0DE3099A0}"/>
                </a:ext>
              </a:extLst>
            </p:cNvPr>
            <p:cNvSpPr/>
            <p:nvPr/>
          </p:nvSpPr>
          <p:spPr>
            <a:xfrm>
              <a:off x="9368170" y="679555"/>
              <a:ext cx="774540" cy="6939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00"/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B4E613D2-D8ED-437E-988A-045DCB364AE5}"/>
                </a:ext>
              </a:extLst>
            </p:cNvPr>
            <p:cNvSpPr/>
            <p:nvPr/>
          </p:nvSpPr>
          <p:spPr>
            <a:xfrm>
              <a:off x="9611629" y="1122363"/>
              <a:ext cx="414759" cy="4534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9C73F43-9396-4C68-A2B4-5A5D8F28F55D}"/>
                </a:ext>
              </a:extLst>
            </p:cNvPr>
            <p:cNvSpPr/>
            <p:nvPr/>
          </p:nvSpPr>
          <p:spPr>
            <a:xfrm>
              <a:off x="5612604" y="6184549"/>
              <a:ext cx="4733895" cy="95225"/>
            </a:xfrm>
            <a:prstGeom prst="rect">
              <a:avLst/>
            </a:prstGeom>
            <a:solidFill>
              <a:srgbClr val="F8B1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00"/>
            </a:p>
          </p:txBody>
        </p:sp>
      </p:grpSp>
      <p:sp>
        <p:nvSpPr>
          <p:cNvPr id="68" name="ZoneTexte 67">
            <a:extLst>
              <a:ext uri="{FF2B5EF4-FFF2-40B4-BE49-F238E27FC236}">
                <a16:creationId xmlns:a16="http://schemas.microsoft.com/office/drawing/2014/main" id="{4D008482-DBD6-4116-AF67-6F7E1F37C56B}"/>
              </a:ext>
            </a:extLst>
          </p:cNvPr>
          <p:cNvSpPr txBox="1"/>
          <p:nvPr/>
        </p:nvSpPr>
        <p:spPr>
          <a:xfrm>
            <a:off x="-272700" y="1006297"/>
            <a:ext cx="1273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fr-FR" sz="2800" dirty="0" err="1">
                <a:solidFill>
                  <a:schemeClr val="accent6">
                    <a:lumMod val="75000"/>
                  </a:schemeClr>
                </a:solidFill>
              </a:rPr>
              <a:t>structurally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6">
                    <a:lumMod val="75000"/>
                  </a:schemeClr>
                </a:solidFill>
              </a:rPr>
              <a:t>transformed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fr-FR" sz="2800" dirty="0" err="1">
                <a:solidFill>
                  <a:schemeClr val="accent6">
                    <a:lumMod val="75000"/>
                  </a:schemeClr>
                </a:solidFill>
              </a:rPr>
              <a:t>prosperous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6">
                    <a:lumMod val="75000"/>
                  </a:schemeClr>
                </a:solidFill>
              </a:rPr>
              <a:t>Africa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6">
                    <a:lumMod val="75000"/>
                  </a:schemeClr>
                </a:solidFill>
              </a:rPr>
              <a:t>driven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by </a:t>
            </a:r>
            <a:r>
              <a:rPr lang="fr-FR" sz="2800" dirty="0" err="1">
                <a:solidFill>
                  <a:schemeClr val="accent6">
                    <a:lumMod val="75000"/>
                  </a:schemeClr>
                </a:solidFill>
              </a:rPr>
              <a:t>its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6">
                    <a:lumMod val="75000"/>
                  </a:schemeClr>
                </a:solidFill>
              </a:rPr>
              <a:t>own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2800" dirty="0" err="1">
                <a:solidFill>
                  <a:schemeClr val="accent6">
                    <a:lumMod val="75000"/>
                  </a:schemeClr>
                </a:solidFill>
              </a:rPr>
              <a:t>skilled</a:t>
            </a:r>
            <a:r>
              <a:rPr lang="fr-FR" sz="2800" dirty="0">
                <a:solidFill>
                  <a:schemeClr val="accent6">
                    <a:lumMod val="75000"/>
                  </a:schemeClr>
                </a:solidFill>
              </a:rPr>
              <a:t> people </a:t>
            </a:r>
          </a:p>
        </p:txBody>
      </p:sp>
    </p:spTree>
    <p:extLst>
      <p:ext uri="{BB962C8B-B14F-4D97-AF65-F5344CB8AC3E}">
        <p14:creationId xmlns:p14="http://schemas.microsoft.com/office/powerpoint/2010/main" val="23528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6C0B9C56-C7EA-D5A1-F026-22F3609F00E6}"/>
              </a:ext>
            </a:extLst>
          </p:cNvPr>
          <p:cNvSpPr/>
          <p:nvPr/>
        </p:nvSpPr>
        <p:spPr>
          <a:xfrm>
            <a:off x="0" y="-1141"/>
            <a:ext cx="12183920" cy="5416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2025 Results: Key Figures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38D2C76-5240-4AB9-9CF7-89A97C399894}"/>
              </a:ext>
            </a:extLst>
          </p:cNvPr>
          <p:cNvGrpSpPr/>
          <p:nvPr/>
        </p:nvGrpSpPr>
        <p:grpSpPr>
          <a:xfrm>
            <a:off x="297744" y="774316"/>
            <a:ext cx="3902116" cy="2893918"/>
            <a:chOff x="343153" y="1033831"/>
            <a:chExt cx="3238247" cy="3390912"/>
          </a:xfrm>
        </p:grpSpPr>
        <p:sp>
          <p:nvSpPr>
            <p:cNvPr id="10" name="Shape 6">
              <a:extLst>
                <a:ext uri="{FF2B5EF4-FFF2-40B4-BE49-F238E27FC236}">
                  <a16:creationId xmlns:a16="http://schemas.microsoft.com/office/drawing/2014/main" id="{3BEA2188-F1F0-FAEA-9D69-8454BEF39F70}"/>
                </a:ext>
              </a:extLst>
            </p:cNvPr>
            <p:cNvSpPr/>
            <p:nvPr/>
          </p:nvSpPr>
          <p:spPr>
            <a:xfrm>
              <a:off x="376597" y="1035652"/>
              <a:ext cx="3204801" cy="1069510"/>
            </a:xfrm>
            <a:prstGeom prst="rect">
              <a:avLst/>
            </a:prstGeom>
            <a:solidFill>
              <a:srgbClr val="1A3560"/>
            </a:solidFill>
            <a:ln w="12700">
              <a:solidFill>
                <a:srgbClr val="1A3560"/>
              </a:solidFill>
              <a:prstDash val="solid"/>
            </a:ln>
          </p:spPr>
          <p:txBody>
            <a:bodyPr/>
            <a:lstStyle/>
            <a:p>
              <a:endParaRPr lang="fr-SN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Text 7">
              <a:extLst>
                <a:ext uri="{FF2B5EF4-FFF2-40B4-BE49-F238E27FC236}">
                  <a16:creationId xmlns:a16="http://schemas.microsoft.com/office/drawing/2014/main" id="{C857597E-26BC-1678-E55E-9F872DAE34EE}"/>
                </a:ext>
              </a:extLst>
            </p:cNvPr>
            <p:cNvSpPr/>
            <p:nvPr/>
          </p:nvSpPr>
          <p:spPr>
            <a:xfrm>
              <a:off x="343153" y="1033831"/>
              <a:ext cx="3204801" cy="49691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34</a:t>
              </a:r>
              <a:endPara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F9829958-398D-0F72-8B14-200F49BC3C19}"/>
                </a:ext>
              </a:extLst>
            </p:cNvPr>
            <p:cNvSpPr/>
            <p:nvPr/>
          </p:nvSpPr>
          <p:spPr>
            <a:xfrm>
              <a:off x="376597" y="1493412"/>
              <a:ext cx="3204801" cy="372684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ctr">
                <a:buNone/>
              </a:pP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Training activities delivered</a:t>
              </a: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Shape 9">
              <a:extLst>
                <a:ext uri="{FF2B5EF4-FFF2-40B4-BE49-F238E27FC236}">
                  <a16:creationId xmlns:a16="http://schemas.microsoft.com/office/drawing/2014/main" id="{2CD239EF-D6DE-2E47-8F45-ED403A72C41B}"/>
                </a:ext>
              </a:extLst>
            </p:cNvPr>
            <p:cNvSpPr/>
            <p:nvPr/>
          </p:nvSpPr>
          <p:spPr>
            <a:xfrm>
              <a:off x="376597" y="2168162"/>
              <a:ext cx="3204801" cy="1069510"/>
            </a:xfrm>
            <a:prstGeom prst="rect">
              <a:avLst/>
            </a:prstGeom>
            <a:solidFill>
              <a:srgbClr val="1A3560"/>
            </a:solidFill>
            <a:ln w="12700">
              <a:solidFill>
                <a:srgbClr val="1A3560"/>
              </a:solidFill>
              <a:prstDash val="solid"/>
            </a:ln>
          </p:spPr>
          <p:txBody>
            <a:bodyPr/>
            <a:lstStyle/>
            <a:p>
              <a:endParaRPr lang="fr-SN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" name="Text 10">
              <a:extLst>
                <a:ext uri="{FF2B5EF4-FFF2-40B4-BE49-F238E27FC236}">
                  <a16:creationId xmlns:a16="http://schemas.microsoft.com/office/drawing/2014/main" id="{7CD63186-1CAB-DCFD-BED0-DE83AA61E6BD}"/>
                </a:ext>
              </a:extLst>
            </p:cNvPr>
            <p:cNvSpPr/>
            <p:nvPr/>
          </p:nvSpPr>
          <p:spPr>
            <a:xfrm>
              <a:off x="376597" y="2239704"/>
              <a:ext cx="3204801" cy="49691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5,325</a:t>
              </a:r>
              <a:endPara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Text 11">
              <a:extLst>
                <a:ext uri="{FF2B5EF4-FFF2-40B4-BE49-F238E27FC236}">
                  <a16:creationId xmlns:a16="http://schemas.microsoft.com/office/drawing/2014/main" id="{6032D479-60B1-B91C-4925-06093C03BD69}"/>
                </a:ext>
              </a:extLst>
            </p:cNvPr>
            <p:cNvSpPr/>
            <p:nvPr/>
          </p:nvSpPr>
          <p:spPr>
            <a:xfrm>
              <a:off x="376597" y="2660384"/>
              <a:ext cx="3204801" cy="372684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ctr">
                <a:buNone/>
              </a:pP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Beneficiaries - 52 countries</a:t>
              </a: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" name="Shape 12">
              <a:extLst>
                <a:ext uri="{FF2B5EF4-FFF2-40B4-BE49-F238E27FC236}">
                  <a16:creationId xmlns:a16="http://schemas.microsoft.com/office/drawing/2014/main" id="{FF222C4F-4980-126F-77F2-42600BED59CF}"/>
                </a:ext>
              </a:extLst>
            </p:cNvPr>
            <p:cNvSpPr/>
            <p:nvPr/>
          </p:nvSpPr>
          <p:spPr>
            <a:xfrm>
              <a:off x="376597" y="3355233"/>
              <a:ext cx="3204801" cy="1069510"/>
            </a:xfrm>
            <a:prstGeom prst="rect">
              <a:avLst/>
            </a:prstGeom>
            <a:solidFill>
              <a:srgbClr val="1A3560"/>
            </a:solidFill>
            <a:ln w="12700">
              <a:solidFill>
                <a:srgbClr val="1A3560"/>
              </a:solidFill>
              <a:prstDash val="solid"/>
            </a:ln>
          </p:spPr>
          <p:txBody>
            <a:bodyPr/>
            <a:lstStyle/>
            <a:p>
              <a:endParaRPr lang="fr-SN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" name="Text 13">
              <a:extLst>
                <a:ext uri="{FF2B5EF4-FFF2-40B4-BE49-F238E27FC236}">
                  <a16:creationId xmlns:a16="http://schemas.microsoft.com/office/drawing/2014/main" id="{357A18E4-2E24-8D80-A9E8-0A78AEBFAEE3}"/>
                </a:ext>
              </a:extLst>
            </p:cNvPr>
            <p:cNvSpPr/>
            <p:nvPr/>
          </p:nvSpPr>
          <p:spPr>
            <a:xfrm>
              <a:off x="376599" y="3407620"/>
              <a:ext cx="3204801" cy="496912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1,327</a:t>
              </a:r>
              <a:endPara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" name="Text 14">
              <a:extLst>
                <a:ext uri="{FF2B5EF4-FFF2-40B4-BE49-F238E27FC236}">
                  <a16:creationId xmlns:a16="http://schemas.microsoft.com/office/drawing/2014/main" id="{FE270666-D659-A070-DAB7-4931CDE35FD5}"/>
                </a:ext>
              </a:extLst>
            </p:cNvPr>
            <p:cNvSpPr/>
            <p:nvPr/>
          </p:nvSpPr>
          <p:spPr>
            <a:xfrm>
              <a:off x="376597" y="3863336"/>
              <a:ext cx="3204801" cy="372684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ctr">
                <a:buNone/>
              </a:pPr>
              <a:r>
                <a:rPr 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Women beneficiaries- 25% of total</a:t>
              </a:r>
              <a:endParaRPr lang="en-US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aphicFrame>
        <p:nvGraphicFramePr>
          <p:cNvPr id="20" name="Chart 0">
            <a:extLst>
              <a:ext uri="{FF2B5EF4-FFF2-40B4-BE49-F238E27FC236}">
                <a16:creationId xmlns:a16="http://schemas.microsoft.com/office/drawing/2014/main" id="{D5492C67-4A47-46BE-9412-79C11F693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1232"/>
              </p:ext>
            </p:extLst>
          </p:nvPr>
        </p:nvGraphicFramePr>
        <p:xfrm>
          <a:off x="5901069" y="3804180"/>
          <a:ext cx="6402589" cy="267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8806145F-C6CC-4A6C-8611-69337C50DAAC}"/>
              </a:ext>
            </a:extLst>
          </p:cNvPr>
          <p:cNvSpPr txBox="1"/>
          <p:nvPr/>
        </p:nvSpPr>
        <p:spPr>
          <a:xfrm>
            <a:off x="5465168" y="1122300"/>
            <a:ext cx="65992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Delivery modalities: In-person, online, hybrid</a:t>
            </a:r>
          </a:p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&gt;&gt; more interactions, improved impact assessment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Arial" charset="0"/>
              <a:cs typeface="Arial" pitchFamily="34" charset="-12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National policy frameworks supported (7 countries)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charset="0"/>
                <a:cs typeface="Arial" pitchFamily="34" charset="-120"/>
              </a:rPr>
              <a:t> &gt;&gt; 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charset="0"/>
                <a:cs typeface="Arial" pitchFamily="34" charset="-120"/>
              </a:rPr>
              <a:t>countries’ ownership, long lasting impact</a:t>
            </a:r>
            <a:endParaRPr lang="en-US" sz="2000" i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C7A5E3-368A-4D2F-95D0-2B146DDBBF23}"/>
              </a:ext>
            </a:extLst>
          </p:cNvPr>
          <p:cNvSpPr txBox="1"/>
          <p:nvPr/>
        </p:nvSpPr>
        <p:spPr>
          <a:xfrm flipH="1">
            <a:off x="297744" y="3804180"/>
            <a:ext cx="4792897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is booming</a:t>
            </a:r>
          </a:p>
          <a:p>
            <a:endParaRPr lang="en-US" sz="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6850" indent="-196850">
              <a:spcAft>
                <a:spcPts val="300"/>
              </a:spcAft>
              <a:buClr>
                <a:srgbClr val="99CCFF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applications = 5 * 2020 applications</a:t>
            </a:r>
          </a:p>
          <a:p>
            <a:pPr marL="196850" indent="-196850">
              <a:spcAft>
                <a:spcPts val="300"/>
              </a:spcAft>
              <a:buClr>
                <a:srgbClr val="99CCFF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countries’ requests</a:t>
            </a:r>
          </a:p>
          <a:p>
            <a:pPr>
              <a:spcAft>
                <a:spcPts val="300"/>
              </a:spcAft>
              <a:buClr>
                <a:srgbClr val="99CCFF"/>
              </a:buClr>
              <a:buSzPct val="75000"/>
            </a:pPr>
            <a:endParaRPr lang="en-US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buClr>
                <a:srgbClr val="99CCFF"/>
              </a:buClr>
              <a:buSzPct val="75000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signs:</a:t>
            </a:r>
          </a:p>
          <a:p>
            <a:pPr marL="196850" indent="-196850">
              <a:spcAft>
                <a:spcPts val="300"/>
              </a:spcAft>
              <a:buClr>
                <a:srgbClr val="99CCFF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 of IDEP’s offer is recognized </a:t>
            </a:r>
          </a:p>
          <a:p>
            <a:pPr marL="196850" indent="-196850">
              <a:spcAft>
                <a:spcPts val="300"/>
              </a:spcAft>
              <a:buClr>
                <a:srgbClr val="99CCFF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the knowledge material and the pedagogical approach is appreciated</a:t>
            </a:r>
          </a:p>
        </p:txBody>
      </p:sp>
    </p:spTree>
    <p:extLst>
      <p:ext uri="{BB962C8B-B14F-4D97-AF65-F5344CB8AC3E}">
        <p14:creationId xmlns:p14="http://schemas.microsoft.com/office/powerpoint/2010/main" val="258302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76D13211-4CA5-B9A8-09AF-29C39F4AB58C}"/>
              </a:ext>
            </a:extLst>
          </p:cNvPr>
          <p:cNvSpPr/>
          <p:nvPr/>
        </p:nvSpPr>
        <p:spPr>
          <a:xfrm>
            <a:off x="0" y="5262"/>
            <a:ext cx="12192000" cy="63864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Thematic Impact: Three Main Areas of Intervention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22D3BF4-DABD-43B4-A6EF-6465E259A05B}"/>
              </a:ext>
            </a:extLst>
          </p:cNvPr>
          <p:cNvGrpSpPr/>
          <p:nvPr/>
        </p:nvGrpSpPr>
        <p:grpSpPr>
          <a:xfrm>
            <a:off x="187842" y="3335143"/>
            <a:ext cx="11816315" cy="2710905"/>
            <a:chOff x="187842" y="1349649"/>
            <a:chExt cx="11816315" cy="2710905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4BC7C04-B6BD-41D8-6A12-1FA241D45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1110" y="1349649"/>
              <a:ext cx="4083047" cy="638640"/>
            </a:xfrm>
            <a:prstGeom prst="rect">
              <a:avLst/>
            </a:prstGeom>
          </p:spPr>
        </p:pic>
        <p:sp>
          <p:nvSpPr>
            <p:cNvPr id="8" name="Shape 7">
              <a:extLst>
                <a:ext uri="{FF2B5EF4-FFF2-40B4-BE49-F238E27FC236}">
                  <a16:creationId xmlns:a16="http://schemas.microsoft.com/office/drawing/2014/main" id="{C95F0021-6EA1-3CDC-FB3D-E9BEB3D56E06}"/>
                </a:ext>
              </a:extLst>
            </p:cNvPr>
            <p:cNvSpPr/>
            <p:nvPr/>
          </p:nvSpPr>
          <p:spPr>
            <a:xfrm>
              <a:off x="187843" y="1349649"/>
              <a:ext cx="3637318" cy="638640"/>
            </a:xfrm>
            <a:prstGeom prst="rect">
              <a:avLst/>
            </a:prstGeom>
            <a:solidFill>
              <a:srgbClr val="1A3560"/>
            </a:solidFill>
            <a:ln w="12700">
              <a:solidFill>
                <a:srgbClr val="1A3560"/>
              </a:solidFill>
              <a:prstDash val="soli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Risk Management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9">
              <a:extLst>
                <a:ext uri="{FF2B5EF4-FFF2-40B4-BE49-F238E27FC236}">
                  <a16:creationId xmlns:a16="http://schemas.microsoft.com/office/drawing/2014/main" id="{D2679D6F-9833-38E9-E0E3-310940C1A602}"/>
                </a:ext>
              </a:extLst>
            </p:cNvPr>
            <p:cNvSpPr/>
            <p:nvPr/>
          </p:nvSpPr>
          <p:spPr>
            <a:xfrm>
              <a:off x="187842" y="2071667"/>
              <a:ext cx="3637318" cy="1977149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txBody>
            <a:bodyPr wrap="square" lIns="50800" tIns="101600" rIns="50800" bIns="50800" rtlCol="0" anchor="t"/>
            <a:lstStyle/>
            <a:p>
              <a:pPr marL="180975" indent="-161925">
                <a:spcAft>
                  <a:spcPts val="600"/>
                </a:spcAft>
                <a:buSzPct val="100000"/>
                <a:buFontTx/>
                <a:buChar char="•"/>
              </a:pPr>
              <a:r>
                <a:rPr lang="en-GB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 Mainstreaming of Migration Risk (</a:t>
              </a:r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Ghana</a:t>
              </a:r>
              <a:r>
                <a:rPr lang="en-GB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80975" indent="-161925">
                <a:spcAft>
                  <a:spcPts val="600"/>
                </a:spcAft>
                <a:buSzPct val="100000"/>
                <a:buFontTx/>
                <a:buChar char="•"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Arial" pitchFamily="34" charset="-122"/>
                  <a:cs typeface="Arial" panose="020B0604020202020204" pitchFamily="34" charset="0"/>
                </a:rPr>
                <a:t>4 national risk management strategies co-designed (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Arial" pitchFamily="34" charset="-122"/>
                  <a:cs typeface="Arial" panose="020B0604020202020204" pitchFamily="34" charset="0"/>
                </a:rPr>
                <a:t>Cameroon, Comoros, Malawi, Sierra Leone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Arial" pitchFamily="34" charset="-122"/>
                  <a:cs typeface="Arial" panose="020B0604020202020204" pitchFamily="34" charset="0"/>
                </a:rPr>
                <a:t>)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975" indent="-161925">
                <a:spcAft>
                  <a:spcPts val="600"/>
                </a:spcAft>
                <a:buSzPct val="100000"/>
                <a:buChar char="•"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Arial" pitchFamily="34" charset="-122"/>
                  <a:cs typeface="Arial" panose="020B0604020202020204" pitchFamily="34" charset="0"/>
                </a:rPr>
                <a:t>RBM, gender approach, inter-sectoral coordination integrated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12">
              <a:extLst>
                <a:ext uri="{FF2B5EF4-FFF2-40B4-BE49-F238E27FC236}">
                  <a16:creationId xmlns:a16="http://schemas.microsoft.com/office/drawing/2014/main" id="{762CA4EA-19D6-F4FD-86C0-D5AD647300DA}"/>
                </a:ext>
              </a:extLst>
            </p:cNvPr>
            <p:cNvSpPr/>
            <p:nvPr/>
          </p:nvSpPr>
          <p:spPr>
            <a:xfrm>
              <a:off x="4008643" y="2071667"/>
              <a:ext cx="3728984" cy="1988887"/>
            </a:xfrm>
            <a:prstGeom prst="rect">
              <a:avLst/>
            </a:prstGeom>
            <a:noFill/>
            <a:ln w="19050">
              <a:solidFill>
                <a:srgbClr val="417373"/>
              </a:solidFill>
            </a:ln>
          </p:spPr>
          <p:txBody>
            <a:bodyPr wrap="square" lIns="50800" tIns="101600" rIns="50800" bIns="50800" rtlCol="0" anchor="t"/>
            <a:lstStyle/>
            <a:p>
              <a:pPr marL="180975" indent="-161925">
                <a:spcAft>
                  <a:spcPts val="600"/>
                </a:spcAft>
                <a:buSzPct val="100000"/>
                <a:buChar char="•"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Arial" pitchFamily="34" charset="-122"/>
                  <a:cs typeface="Arial" panose="020B0604020202020204" pitchFamily="34" charset="0"/>
                </a:rPr>
                <a:t>1,138 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decision-makers trained across 48 countries</a:t>
              </a:r>
            </a:p>
            <a:p>
              <a:pPr marL="180975" indent="-161925">
                <a:spcAft>
                  <a:spcPts val="600"/>
                </a:spcAft>
                <a:buSzPct val="100000"/>
                <a:buChar char="•"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national strategies co-designed (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Cameroon, Senegal, Zimbabwe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80975" indent="-161925">
                <a:spcAft>
                  <a:spcPts val="600"/>
                </a:spcAft>
                <a:buSzPct val="100000"/>
                <a:buChar char="•"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Post-training technical follow-up for budget &amp; macro-fiscal </a:t>
              </a: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Arial" pitchFamily="34" charset="-122"/>
                  <a:cs typeface="Arial" panose="020B0604020202020204" pitchFamily="34" charset="0"/>
                </a:rPr>
                <a:t>coherence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14">
              <a:extLst>
                <a:ext uri="{FF2B5EF4-FFF2-40B4-BE49-F238E27FC236}">
                  <a16:creationId xmlns:a16="http://schemas.microsoft.com/office/drawing/2014/main" id="{33B86752-448B-E215-4757-FD162B7A60A7}"/>
                </a:ext>
              </a:extLst>
            </p:cNvPr>
            <p:cNvSpPr/>
            <p:nvPr/>
          </p:nvSpPr>
          <p:spPr>
            <a:xfrm>
              <a:off x="7921110" y="1520686"/>
              <a:ext cx="4083047" cy="379944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Future-Ready Workforce</a:t>
              </a:r>
              <a:endParaRPr lang="en-US" dirty="0"/>
            </a:p>
          </p:txBody>
        </p:sp>
        <p:sp>
          <p:nvSpPr>
            <p:cNvPr id="13" name="Text 15">
              <a:extLst>
                <a:ext uri="{FF2B5EF4-FFF2-40B4-BE49-F238E27FC236}">
                  <a16:creationId xmlns:a16="http://schemas.microsoft.com/office/drawing/2014/main" id="{1EE85618-CAF5-030F-5A68-DEBC7AEC402B}"/>
                </a:ext>
              </a:extLst>
            </p:cNvPr>
            <p:cNvSpPr/>
            <p:nvPr/>
          </p:nvSpPr>
          <p:spPr>
            <a:xfrm>
              <a:off x="7921110" y="2071667"/>
              <a:ext cx="4083047" cy="1988887"/>
            </a:xfrm>
            <a:prstGeom prst="rect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txBody>
            <a:bodyPr wrap="square" lIns="50800" tIns="101600" rIns="50800" bIns="50800" rtlCol="0" anchor="t"/>
            <a:lstStyle/>
            <a:p>
              <a:pPr marL="180975" indent="-161925">
                <a:spcAft>
                  <a:spcPts val="600"/>
                </a:spcAft>
                <a:buSzPct val="100000"/>
                <a:buFontTx/>
                <a:buChar char="•"/>
              </a:pPr>
              <a:r>
                <a:rPr lang="en-GB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administration management capacity building programme elaborated and validated by INAP </a:t>
              </a:r>
              <a:r>
                <a:rPr lang="en-GB" sz="1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Djibouti</a:t>
              </a:r>
              <a:r>
                <a:rPr lang="en-GB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as a strategic document</a:t>
              </a:r>
            </a:p>
            <a:p>
              <a:pPr marL="180975" indent="-161925">
                <a:spcAft>
                  <a:spcPts val="600"/>
                </a:spcAft>
                <a:buSzPct val="100000"/>
                <a:buFontTx/>
                <a:buChar char="•"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Arial" pitchFamily="34" charset="-122"/>
                  <a:cs typeface="Arial" panose="020B0604020202020204" pitchFamily="34" charset="0"/>
                </a:rPr>
                <a:t>Territorial planning curriculum: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Arial" pitchFamily="34" charset="-122"/>
                  <a:cs typeface="Arial" panose="020B0604020202020204" pitchFamily="34" charset="0"/>
                </a:rPr>
                <a:t>Senegal</a:t>
              </a:r>
            </a:p>
            <a:p>
              <a:pPr marL="180975" indent="-161925">
                <a:spcAft>
                  <a:spcPts val="600"/>
                </a:spcAft>
                <a:buSzPct val="100000"/>
                <a:buFontTx/>
                <a:buChar char="•"/>
              </a:pP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Arial" pitchFamily="34" charset="-122"/>
                  <a:cs typeface="Arial" panose="020B0604020202020204" pitchFamily="34" charset="0"/>
                </a:rPr>
                <a:t>Reform framework: </a:t>
              </a:r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Arial" pitchFamily="34" charset="-122"/>
                  <a:cs typeface="Arial" panose="020B0604020202020204" pitchFamily="34" charset="0"/>
                </a:rPr>
                <a:t>Sierra Leone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Shape 10">
              <a:extLst>
                <a:ext uri="{FF2B5EF4-FFF2-40B4-BE49-F238E27FC236}">
                  <a16:creationId xmlns:a16="http://schemas.microsoft.com/office/drawing/2014/main" id="{877C3F20-4C65-4DC6-0FE9-D709C5941994}"/>
                </a:ext>
              </a:extLst>
            </p:cNvPr>
            <p:cNvSpPr/>
            <p:nvPr/>
          </p:nvSpPr>
          <p:spPr>
            <a:xfrm>
              <a:off x="4008643" y="1349649"/>
              <a:ext cx="3728984" cy="638640"/>
            </a:xfrm>
            <a:prstGeom prst="rect">
              <a:avLst/>
            </a:prstGeom>
            <a:solidFill>
              <a:srgbClr val="006B6B"/>
            </a:solidFill>
            <a:ln w="12700">
              <a:solidFill>
                <a:srgbClr val="006B6B"/>
              </a:solidFill>
              <a:prstDash val="solid"/>
            </a:ln>
          </p:spPr>
          <p:txBody>
            <a:bodyPr/>
            <a:lstStyle/>
            <a:p>
              <a:pPr algn="ctr"/>
              <a:endPara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endParaRPr>
            </a:p>
            <a:p>
              <a:pPr algn="ctr"/>
              <a:r>
                <a:rPr lang="en-US" b="1" dirty="0">
                  <a:solidFill>
                    <a:srgbClr val="FFFFFF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Social Protection &amp; Care   Economy</a:t>
              </a:r>
              <a:endParaRPr lang="en-US" dirty="0"/>
            </a:p>
          </p:txBody>
        </p:sp>
      </p:grpSp>
      <p:sp>
        <p:nvSpPr>
          <p:cNvPr id="20" name="Text 6">
            <a:extLst>
              <a:ext uri="{FF2B5EF4-FFF2-40B4-BE49-F238E27FC236}">
                <a16:creationId xmlns:a16="http://schemas.microsoft.com/office/drawing/2014/main" id="{57FBF94A-CFEE-4670-5B5B-AB1A4795523C}"/>
              </a:ext>
            </a:extLst>
          </p:cNvPr>
          <p:cNvSpPr/>
          <p:nvPr/>
        </p:nvSpPr>
        <p:spPr>
          <a:xfrm>
            <a:off x="78785" y="2917341"/>
            <a:ext cx="83210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0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Results feeding national and continental priorities</a:t>
            </a:r>
            <a:endParaRPr lang="en-US" sz="2400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85E0937-7FE1-4BFA-B71A-1772AA73EF46}"/>
              </a:ext>
            </a:extLst>
          </p:cNvPr>
          <p:cNvGrpSpPr/>
          <p:nvPr/>
        </p:nvGrpSpPr>
        <p:grpSpPr>
          <a:xfrm>
            <a:off x="2626963" y="782734"/>
            <a:ext cx="6788257" cy="537343"/>
            <a:chOff x="1314250" y="572956"/>
            <a:chExt cx="9465339" cy="931252"/>
          </a:xfrm>
        </p:grpSpPr>
        <p:pic>
          <p:nvPicPr>
            <p:cNvPr id="21" name="Picture 2" descr="Agenda 2063 Data Entry Template | AUDA-NEPAD">
              <a:extLst>
                <a:ext uri="{FF2B5EF4-FFF2-40B4-BE49-F238E27FC236}">
                  <a16:creationId xmlns:a16="http://schemas.microsoft.com/office/drawing/2014/main" id="{1292E768-3833-476F-BBEB-441F6F0DEC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772" y="755631"/>
              <a:ext cx="1878557" cy="53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Résultat d’images pour sdgs logos">
              <a:extLst>
                <a:ext uri="{FF2B5EF4-FFF2-40B4-BE49-F238E27FC236}">
                  <a16:creationId xmlns:a16="http://schemas.microsoft.com/office/drawing/2014/main" id="{D2B3DBA4-3038-4373-BA91-1686D62F5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250" y="650419"/>
              <a:ext cx="968479" cy="85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 2">
              <a:extLst>
                <a:ext uri="{FF2B5EF4-FFF2-40B4-BE49-F238E27FC236}">
                  <a16:creationId xmlns:a16="http://schemas.microsoft.com/office/drawing/2014/main" id="{ABB64D90-6F71-4CB9-8767-B17D3843D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3571" y="651286"/>
              <a:ext cx="2326018" cy="771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64AAB3FD-04BD-4123-BB4E-30361C625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83483" y="572956"/>
              <a:ext cx="748675" cy="864535"/>
            </a:xfrm>
            <a:prstGeom prst="rect">
              <a:avLst/>
            </a:prstGeom>
          </p:spPr>
        </p:pic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9955D7B2-D4C0-4717-857B-D992F3EA498E}"/>
              </a:ext>
            </a:extLst>
          </p:cNvPr>
          <p:cNvSpPr txBox="1"/>
          <p:nvPr/>
        </p:nvSpPr>
        <p:spPr>
          <a:xfrm>
            <a:off x="737690" y="1491114"/>
            <a:ext cx="109397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3498850" algn="l"/>
                <a:tab pos="7264400" algn="l"/>
              </a:tabLs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Macro-Modeling for Sustainable Development  	Integrated Development Planning  	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M&amp;E, Accountability and Learning</a:t>
            </a:r>
          </a:p>
          <a:p>
            <a:pPr lvl="0">
              <a:buSzPts val="1000"/>
              <a:tabLst>
                <a:tab pos="3498850" algn="l"/>
                <a:tab pos="7264400" algn="l"/>
              </a:tabLs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Digital Technologies and Public Policies 	Youth Employability &amp; Digital Economy  for SMEs	E-trade in the context of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AfCFTA</a:t>
            </a:r>
            <a:endParaRPr lang="en-US" sz="12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3498850" algn="l"/>
                <a:tab pos="7264400" algn="l"/>
              </a:tabLs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Social Protection and the Care Economy   	Gender-sensitive economic policy management   	</a:t>
            </a:r>
          </a:p>
          <a:p>
            <a:pPr lvl="0">
              <a:buSzPts val="1000"/>
              <a:tabLst>
                <a:tab pos="3498850" algn="l"/>
                <a:tab pos="7264400" algn="l"/>
              </a:tabLst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Renewable energy &amp; energy efficiency 	Climate change negotiations for young negotiators 	Structuring, Analysis and M&amp;E of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Mining Projects</a:t>
            </a:r>
            <a:endParaRPr lang="fr-FR" sz="1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250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F7F52CB9-DD6E-401D-B9A8-FB69233E0DC2}"/>
              </a:ext>
            </a:extLst>
          </p:cNvPr>
          <p:cNvSpPr/>
          <p:nvPr/>
        </p:nvSpPr>
        <p:spPr>
          <a:xfrm>
            <a:off x="8080" y="-232038"/>
            <a:ext cx="12183920" cy="5416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Member States support to implement IDEP SP 2026-2030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6BEC8705-2A93-4D49-8BDD-46FD976B51EA}"/>
              </a:ext>
            </a:extLst>
          </p:cNvPr>
          <p:cNvGrpSpPr/>
          <p:nvPr/>
        </p:nvGrpSpPr>
        <p:grpSpPr>
          <a:xfrm>
            <a:off x="552721" y="682783"/>
            <a:ext cx="9252802" cy="2067841"/>
            <a:chOff x="268388" y="1062818"/>
            <a:chExt cx="11032878" cy="2067841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E1B68A21-E610-4C86-BA64-4956A2FBD340}"/>
                </a:ext>
              </a:extLst>
            </p:cNvPr>
            <p:cNvSpPr txBox="1"/>
            <p:nvPr/>
          </p:nvSpPr>
          <p:spPr>
            <a:xfrm flipH="1">
              <a:off x="1134298" y="1222444"/>
              <a:ext cx="10166968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25513">
                <a:lnSpc>
                  <a:spcPts val="2000"/>
                </a:lnSpc>
                <a:tabLst>
                  <a:tab pos="3498850" algn="l"/>
                </a:tabLst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Strategic / Intellectual guidance	Technical Advisory Committee</a:t>
              </a:r>
            </a:p>
            <a:p>
              <a:pPr defTabSz="925513">
                <a:lnSpc>
                  <a:spcPts val="2000"/>
                </a:lnSpc>
                <a:tabLst>
                  <a:tab pos="3498850" algn="l"/>
                </a:tabLst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Governing Council</a:t>
              </a:r>
            </a:p>
            <a:p>
              <a:pPr defTabSz="925513">
                <a:lnSpc>
                  <a:spcPts val="2000"/>
                </a:lnSpc>
                <a:tabLst>
                  <a:tab pos="3498850" algn="l"/>
                </a:tabLst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COM</a:t>
              </a:r>
            </a:p>
            <a:p>
              <a:pPr defTabSz="925513">
                <a:lnSpc>
                  <a:spcPts val="2000"/>
                </a:lnSpc>
                <a:tabLst>
                  <a:tab pos="3498850" algn="l"/>
                </a:tabLst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+ regular needs assessments through surveys</a:t>
              </a:r>
            </a:p>
            <a:p>
              <a:pPr defTabSz="925513">
                <a:lnSpc>
                  <a:spcPts val="1500"/>
                </a:lnSpc>
                <a:tabLst>
                  <a:tab pos="3498850" algn="l"/>
                </a:tabLst>
              </a:pPr>
              <a:endParaRPr lang="en-US" sz="1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25513">
                <a:lnSpc>
                  <a:spcPts val="2100"/>
                </a:lnSpc>
                <a:tabLst>
                  <a:tab pos="3498850" algn="l"/>
                </a:tabLst>
              </a:pP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Regular Financial support	Member States annual assessed contributions</a:t>
              </a:r>
            </a:p>
            <a:p>
              <a:endPara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Graphique 5" descr="Tête avec engrenages contour">
              <a:extLst>
                <a:ext uri="{FF2B5EF4-FFF2-40B4-BE49-F238E27FC236}">
                  <a16:creationId xmlns:a16="http://schemas.microsoft.com/office/drawing/2014/main" id="{3A09414D-68A1-4E27-9C38-29F7346B9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2675" y="1062818"/>
              <a:ext cx="644554" cy="644554"/>
            </a:xfrm>
            <a:prstGeom prst="rect">
              <a:avLst/>
            </a:prstGeom>
          </p:spPr>
        </p:pic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F67B7ED7-AB96-4FBF-B3DE-E92C6B8AC502}"/>
                </a:ext>
              </a:extLst>
            </p:cNvPr>
            <p:cNvGrpSpPr/>
            <p:nvPr/>
          </p:nvGrpSpPr>
          <p:grpSpPr>
            <a:xfrm>
              <a:off x="268388" y="2365147"/>
              <a:ext cx="687406" cy="428743"/>
              <a:chOff x="5785484" y="3093720"/>
              <a:chExt cx="778678" cy="510761"/>
            </a:xfrm>
          </p:grpSpPr>
          <p:sp>
            <p:nvSpPr>
              <p:cNvPr id="10" name="Forme libre : forme 9">
                <a:extLst>
                  <a:ext uri="{FF2B5EF4-FFF2-40B4-BE49-F238E27FC236}">
                    <a16:creationId xmlns:a16="http://schemas.microsoft.com/office/drawing/2014/main" id="{4EFC837A-B8D6-4E9A-B183-8C736D309DFB}"/>
                  </a:ext>
                </a:extLst>
              </p:cNvPr>
              <p:cNvSpPr/>
              <p:nvPr/>
            </p:nvSpPr>
            <p:spPr>
              <a:xfrm>
                <a:off x="5839260" y="3352800"/>
                <a:ext cx="724902" cy="251681"/>
              </a:xfrm>
              <a:custGeom>
                <a:avLst/>
                <a:gdLst>
                  <a:gd name="connsiteX0" fmla="*/ 781050 w 838200"/>
                  <a:gd name="connsiteY0" fmla="*/ 295275 h 381000"/>
                  <a:gd name="connsiteX1" fmla="*/ 752475 w 838200"/>
                  <a:gd name="connsiteY1" fmla="*/ 323850 h 381000"/>
                  <a:gd name="connsiteX2" fmla="*/ 95250 w 838200"/>
                  <a:gd name="connsiteY2" fmla="*/ 323850 h 381000"/>
                  <a:gd name="connsiteX3" fmla="*/ 57150 w 838200"/>
                  <a:gd name="connsiteY3" fmla="*/ 285750 h 381000"/>
                  <a:gd name="connsiteX4" fmla="*/ 57150 w 838200"/>
                  <a:gd name="connsiteY4" fmla="*/ 95250 h 381000"/>
                  <a:gd name="connsiteX5" fmla="*/ 95250 w 838200"/>
                  <a:gd name="connsiteY5" fmla="*/ 57150 h 381000"/>
                  <a:gd name="connsiteX6" fmla="*/ 752475 w 838200"/>
                  <a:gd name="connsiteY6" fmla="*/ 57150 h 381000"/>
                  <a:gd name="connsiteX7" fmla="*/ 781050 w 838200"/>
                  <a:gd name="connsiteY7" fmla="*/ 85725 h 381000"/>
                  <a:gd name="connsiteX8" fmla="*/ 781050 w 838200"/>
                  <a:gd name="connsiteY8" fmla="*/ 295275 h 381000"/>
                  <a:gd name="connsiteX9" fmla="*/ 0 w 838200"/>
                  <a:gd name="connsiteY9" fmla="*/ 0 h 381000"/>
                  <a:gd name="connsiteX10" fmla="*/ 0 w 838200"/>
                  <a:gd name="connsiteY10" fmla="*/ 381000 h 381000"/>
                  <a:gd name="connsiteX11" fmla="*/ 838200 w 838200"/>
                  <a:gd name="connsiteY11" fmla="*/ 381000 h 381000"/>
                  <a:gd name="connsiteX12" fmla="*/ 838200 w 838200"/>
                  <a:gd name="connsiteY12" fmla="*/ 0 h 381000"/>
                  <a:gd name="connsiteX13" fmla="*/ 0 w 838200"/>
                  <a:gd name="connsiteY13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8200" h="381000">
                    <a:moveTo>
                      <a:pt x="781050" y="295275"/>
                    </a:moveTo>
                    <a:lnTo>
                      <a:pt x="752475" y="323850"/>
                    </a:lnTo>
                    <a:lnTo>
                      <a:pt x="95250" y="323850"/>
                    </a:lnTo>
                    <a:lnTo>
                      <a:pt x="57150" y="285750"/>
                    </a:lnTo>
                    <a:lnTo>
                      <a:pt x="57150" y="95250"/>
                    </a:lnTo>
                    <a:lnTo>
                      <a:pt x="95250" y="57150"/>
                    </a:lnTo>
                    <a:lnTo>
                      <a:pt x="752475" y="57150"/>
                    </a:lnTo>
                    <a:lnTo>
                      <a:pt x="781050" y="85725"/>
                    </a:lnTo>
                    <a:lnTo>
                      <a:pt x="781050" y="295275"/>
                    </a:lnTo>
                    <a:close/>
                    <a:moveTo>
                      <a:pt x="0" y="0"/>
                    </a:moveTo>
                    <a:lnTo>
                      <a:pt x="0" y="381000"/>
                    </a:lnTo>
                    <a:lnTo>
                      <a:pt x="838200" y="381000"/>
                    </a:lnTo>
                    <a:lnTo>
                      <a:pt x="8382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1A42E1F9-5816-4FEA-B79E-B2652CB37224}"/>
                  </a:ext>
                </a:extLst>
              </p:cNvPr>
              <p:cNvGrpSpPr/>
              <p:nvPr/>
            </p:nvGrpSpPr>
            <p:grpSpPr>
              <a:xfrm>
                <a:off x="5991865" y="3411462"/>
                <a:ext cx="440367" cy="135254"/>
                <a:chOff x="5829300" y="3448050"/>
                <a:chExt cx="533400" cy="190500"/>
              </a:xfrm>
            </p:grpSpPr>
            <p:sp>
              <p:nvSpPr>
                <p:cNvPr id="11" name="Forme libre : forme 10">
                  <a:extLst>
                    <a:ext uri="{FF2B5EF4-FFF2-40B4-BE49-F238E27FC236}">
                      <a16:creationId xmlns:a16="http://schemas.microsoft.com/office/drawing/2014/main" id="{E230DE5B-9B99-4631-8C1D-328086ABCB1E}"/>
                    </a:ext>
                  </a:extLst>
                </p:cNvPr>
                <p:cNvSpPr/>
                <p:nvPr/>
              </p:nvSpPr>
              <p:spPr>
                <a:xfrm>
                  <a:off x="6019800" y="3448050"/>
                  <a:ext cx="152400" cy="190500"/>
                </a:xfrm>
                <a:custGeom>
                  <a:avLst/>
                  <a:gdLst>
                    <a:gd name="connsiteX0" fmla="*/ 152400 w 152400"/>
                    <a:gd name="connsiteY0" fmla="*/ 95250 h 190500"/>
                    <a:gd name="connsiteX1" fmla="*/ 76200 w 152400"/>
                    <a:gd name="connsiteY1" fmla="*/ 190500 h 190500"/>
                    <a:gd name="connsiteX2" fmla="*/ 0 w 152400"/>
                    <a:gd name="connsiteY2" fmla="*/ 95250 h 190500"/>
                    <a:gd name="connsiteX3" fmla="*/ 76200 w 152400"/>
                    <a:gd name="connsiteY3" fmla="*/ 0 h 190500"/>
                    <a:gd name="connsiteX4" fmla="*/ 152400 w 152400"/>
                    <a:gd name="connsiteY4" fmla="*/ 9525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190500">
                      <a:moveTo>
                        <a:pt x="152400" y="95250"/>
                      </a:moveTo>
                      <a:cubicBezTo>
                        <a:pt x="152400" y="147855"/>
                        <a:pt x="118284" y="190500"/>
                        <a:pt x="76200" y="190500"/>
                      </a:cubicBezTo>
                      <a:cubicBezTo>
                        <a:pt x="34116" y="190500"/>
                        <a:pt x="0" y="147855"/>
                        <a:pt x="0" y="95250"/>
                      </a:cubicBezTo>
                      <a:cubicBezTo>
                        <a:pt x="0" y="42645"/>
                        <a:pt x="34116" y="0"/>
                        <a:pt x="76200" y="0"/>
                      </a:cubicBezTo>
                      <a:cubicBezTo>
                        <a:pt x="118284" y="0"/>
                        <a:pt x="152400" y="42645"/>
                        <a:pt x="152400" y="9525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orme libre : forme 11">
                  <a:extLst>
                    <a:ext uri="{FF2B5EF4-FFF2-40B4-BE49-F238E27FC236}">
                      <a16:creationId xmlns:a16="http://schemas.microsoft.com/office/drawing/2014/main" id="{691AAADE-EF63-407C-9DC3-A004DC61A3ED}"/>
                    </a:ext>
                  </a:extLst>
                </p:cNvPr>
                <p:cNvSpPr/>
                <p:nvPr/>
              </p:nvSpPr>
              <p:spPr>
                <a:xfrm>
                  <a:off x="5829300" y="3514725"/>
                  <a:ext cx="57150" cy="57150"/>
                </a:xfrm>
                <a:custGeom>
                  <a:avLst/>
                  <a:gdLst>
                    <a:gd name="connsiteX0" fmla="*/ 57150 w 57150"/>
                    <a:gd name="connsiteY0" fmla="*/ 28575 h 57150"/>
                    <a:gd name="connsiteX1" fmla="*/ 28575 w 57150"/>
                    <a:gd name="connsiteY1" fmla="*/ 57150 h 57150"/>
                    <a:gd name="connsiteX2" fmla="*/ 0 w 57150"/>
                    <a:gd name="connsiteY2" fmla="*/ 28575 h 57150"/>
                    <a:gd name="connsiteX3" fmla="*/ 28575 w 57150"/>
                    <a:gd name="connsiteY3" fmla="*/ 0 h 57150"/>
                    <a:gd name="connsiteX4" fmla="*/ 57150 w 57150"/>
                    <a:gd name="connsiteY4" fmla="*/ 2857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57150">
                      <a:moveTo>
                        <a:pt x="57150" y="28575"/>
                      </a:moveTo>
                      <a:cubicBezTo>
                        <a:pt x="57150" y="44357"/>
                        <a:pt x="44357" y="57150"/>
                        <a:pt x="28575" y="57150"/>
                      </a:cubicBezTo>
                      <a:cubicBezTo>
                        <a:pt x="12793" y="57150"/>
                        <a:pt x="0" y="44357"/>
                        <a:pt x="0" y="28575"/>
                      </a:cubicBezTo>
                      <a:cubicBezTo>
                        <a:pt x="0" y="12793"/>
                        <a:pt x="12793" y="0"/>
                        <a:pt x="28575" y="0"/>
                      </a:cubicBezTo>
                      <a:cubicBezTo>
                        <a:pt x="44357" y="0"/>
                        <a:pt x="57150" y="12793"/>
                        <a:pt x="57150" y="28575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orme libre : forme 12">
                  <a:extLst>
                    <a:ext uri="{FF2B5EF4-FFF2-40B4-BE49-F238E27FC236}">
                      <a16:creationId xmlns:a16="http://schemas.microsoft.com/office/drawing/2014/main" id="{F7385314-48F2-4BBA-A4AD-DC2BF8FA9AA8}"/>
                    </a:ext>
                  </a:extLst>
                </p:cNvPr>
                <p:cNvSpPr/>
                <p:nvPr/>
              </p:nvSpPr>
              <p:spPr>
                <a:xfrm>
                  <a:off x="6305550" y="3514725"/>
                  <a:ext cx="57150" cy="57150"/>
                </a:xfrm>
                <a:custGeom>
                  <a:avLst/>
                  <a:gdLst>
                    <a:gd name="connsiteX0" fmla="*/ 57150 w 57150"/>
                    <a:gd name="connsiteY0" fmla="*/ 28575 h 57150"/>
                    <a:gd name="connsiteX1" fmla="*/ 28575 w 57150"/>
                    <a:gd name="connsiteY1" fmla="*/ 57150 h 57150"/>
                    <a:gd name="connsiteX2" fmla="*/ 0 w 57150"/>
                    <a:gd name="connsiteY2" fmla="*/ 28575 h 57150"/>
                    <a:gd name="connsiteX3" fmla="*/ 28575 w 57150"/>
                    <a:gd name="connsiteY3" fmla="*/ 0 h 57150"/>
                    <a:gd name="connsiteX4" fmla="*/ 57150 w 57150"/>
                    <a:gd name="connsiteY4" fmla="*/ 2857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50" h="57150">
                      <a:moveTo>
                        <a:pt x="57150" y="28575"/>
                      </a:moveTo>
                      <a:cubicBezTo>
                        <a:pt x="57150" y="44357"/>
                        <a:pt x="44357" y="57150"/>
                        <a:pt x="28575" y="57150"/>
                      </a:cubicBezTo>
                      <a:cubicBezTo>
                        <a:pt x="12793" y="57150"/>
                        <a:pt x="0" y="44357"/>
                        <a:pt x="0" y="28575"/>
                      </a:cubicBezTo>
                      <a:cubicBezTo>
                        <a:pt x="0" y="12793"/>
                        <a:pt x="12793" y="0"/>
                        <a:pt x="28575" y="0"/>
                      </a:cubicBezTo>
                      <a:cubicBezTo>
                        <a:pt x="44357" y="0"/>
                        <a:pt x="57150" y="12793"/>
                        <a:pt x="57150" y="28575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Forme libre : forme 13">
                <a:extLst>
                  <a:ext uri="{FF2B5EF4-FFF2-40B4-BE49-F238E27FC236}">
                    <a16:creationId xmlns:a16="http://schemas.microsoft.com/office/drawing/2014/main" id="{CFC1DB38-F953-4EFB-923E-4131C4929DD8}"/>
                  </a:ext>
                </a:extLst>
              </p:cNvPr>
              <p:cNvSpPr/>
              <p:nvPr/>
            </p:nvSpPr>
            <p:spPr>
              <a:xfrm>
                <a:off x="5785484" y="3093720"/>
                <a:ext cx="552450" cy="209549"/>
              </a:xfrm>
              <a:custGeom>
                <a:avLst/>
                <a:gdLst>
                  <a:gd name="connsiteX0" fmla="*/ 481013 w 552450"/>
                  <a:gd name="connsiteY0" fmla="*/ 75248 h 209549"/>
                  <a:gd name="connsiteX1" fmla="*/ 495300 w 552450"/>
                  <a:gd name="connsiteY1" fmla="*/ 111443 h 209549"/>
                  <a:gd name="connsiteX2" fmla="*/ 552450 w 552450"/>
                  <a:gd name="connsiteY2" fmla="*/ 100012 h 209549"/>
                  <a:gd name="connsiteX3" fmla="*/ 512445 w 552450"/>
                  <a:gd name="connsiteY3" fmla="*/ 0 h 209549"/>
                  <a:gd name="connsiteX4" fmla="*/ 0 w 552450"/>
                  <a:gd name="connsiteY4" fmla="*/ 209550 h 209549"/>
                  <a:gd name="connsiteX5" fmla="*/ 293370 w 552450"/>
                  <a:gd name="connsiteY5" fmla="*/ 151448 h 20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2450" h="209549">
                    <a:moveTo>
                      <a:pt x="481013" y="75248"/>
                    </a:moveTo>
                    <a:lnTo>
                      <a:pt x="495300" y="111443"/>
                    </a:lnTo>
                    <a:lnTo>
                      <a:pt x="552450" y="100012"/>
                    </a:lnTo>
                    <a:lnTo>
                      <a:pt x="512445" y="0"/>
                    </a:lnTo>
                    <a:lnTo>
                      <a:pt x="0" y="209550"/>
                    </a:lnTo>
                    <a:lnTo>
                      <a:pt x="293370" y="15144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solidFill>
                  <a:schemeClr val="accent6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orme libre : forme 14">
                <a:extLst>
                  <a:ext uri="{FF2B5EF4-FFF2-40B4-BE49-F238E27FC236}">
                    <a16:creationId xmlns:a16="http://schemas.microsoft.com/office/drawing/2014/main" id="{4CA6F871-4F6F-4306-B692-AD4D0489DE2E}"/>
                  </a:ext>
                </a:extLst>
              </p:cNvPr>
              <p:cNvSpPr/>
              <p:nvPr/>
            </p:nvSpPr>
            <p:spPr>
              <a:xfrm>
                <a:off x="5947869" y="3198504"/>
                <a:ext cx="552449" cy="114646"/>
              </a:xfrm>
              <a:custGeom>
                <a:avLst/>
                <a:gdLst>
                  <a:gd name="connsiteX0" fmla="*/ 292418 w 507682"/>
                  <a:gd name="connsiteY0" fmla="*/ 97155 h 97155"/>
                  <a:gd name="connsiteX1" fmla="*/ 442913 w 507682"/>
                  <a:gd name="connsiteY1" fmla="*/ 67628 h 97155"/>
                  <a:gd name="connsiteX2" fmla="*/ 449580 w 507682"/>
                  <a:gd name="connsiteY2" fmla="*/ 97155 h 97155"/>
                  <a:gd name="connsiteX3" fmla="*/ 507683 w 507682"/>
                  <a:gd name="connsiteY3" fmla="*/ 97155 h 97155"/>
                  <a:gd name="connsiteX4" fmla="*/ 488633 w 507682"/>
                  <a:gd name="connsiteY4" fmla="*/ 0 h 97155"/>
                  <a:gd name="connsiteX5" fmla="*/ 0 w 507682"/>
                  <a:gd name="connsiteY5" fmla="*/ 97155 h 9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7682" h="97155">
                    <a:moveTo>
                      <a:pt x="292418" y="97155"/>
                    </a:moveTo>
                    <a:lnTo>
                      <a:pt x="442913" y="67628"/>
                    </a:lnTo>
                    <a:lnTo>
                      <a:pt x="449580" y="97155"/>
                    </a:lnTo>
                    <a:lnTo>
                      <a:pt x="507683" y="97155"/>
                    </a:lnTo>
                    <a:lnTo>
                      <a:pt x="488633" y="0"/>
                    </a:lnTo>
                    <a:lnTo>
                      <a:pt x="0" y="9715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1C13897-86B0-44CB-A575-7D251B69673D}"/>
              </a:ext>
            </a:extLst>
          </p:cNvPr>
          <p:cNvGrpSpPr/>
          <p:nvPr/>
        </p:nvGrpSpPr>
        <p:grpSpPr>
          <a:xfrm>
            <a:off x="7300844" y="2906784"/>
            <a:ext cx="4578241" cy="2432338"/>
            <a:chOff x="6272980" y="3450988"/>
            <a:chExt cx="5158454" cy="2930144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AFDB303C-DA71-4DD8-A736-6209A25FA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980" y="3630314"/>
              <a:ext cx="5158454" cy="27508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49A2EF1-80F4-4087-ACD4-AA1270830602}"/>
                </a:ext>
              </a:extLst>
            </p:cNvPr>
            <p:cNvSpPr txBox="1"/>
            <p:nvPr/>
          </p:nvSpPr>
          <p:spPr>
            <a:xfrm>
              <a:off x="7041991" y="3450988"/>
              <a:ext cx="3738336" cy="4449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Member States Contributions (USD)</a:t>
              </a:r>
            </a:p>
          </p:txBody>
        </p:sp>
      </p:grp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F27321AD-798E-42A3-8532-6B213D97A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36677"/>
              </p:ext>
            </p:extLst>
          </p:nvPr>
        </p:nvGraphicFramePr>
        <p:xfrm>
          <a:off x="552721" y="3450172"/>
          <a:ext cx="3878406" cy="2965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187">
                  <a:extLst>
                    <a:ext uri="{9D8B030D-6E8A-4147-A177-3AD203B41FA5}">
                      <a16:colId xmlns:a16="http://schemas.microsoft.com/office/drawing/2014/main" val="4239382865"/>
                    </a:ext>
                  </a:extLst>
                </a:gridCol>
                <a:gridCol w="1664526">
                  <a:extLst>
                    <a:ext uri="{9D8B030D-6E8A-4147-A177-3AD203B41FA5}">
                      <a16:colId xmlns:a16="http://schemas.microsoft.com/office/drawing/2014/main" val="67618658"/>
                    </a:ext>
                  </a:extLst>
                </a:gridCol>
                <a:gridCol w="1872693">
                  <a:extLst>
                    <a:ext uri="{9D8B030D-6E8A-4147-A177-3AD203B41FA5}">
                      <a16:colId xmlns:a16="http://schemas.microsoft.com/office/drawing/2014/main" val="3959068784"/>
                    </a:ext>
                  </a:extLst>
                </a:gridCol>
              </a:tblGrid>
              <a:tr h="392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Country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Amount</a:t>
                      </a:r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paid</a:t>
                      </a:r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2025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718646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Benin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        106 177 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35487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Burkina Faso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             15 000 </a:t>
                      </a:r>
                      <a:endParaRPr lang="fr-FR" sz="16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718446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fr-FR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Cameroon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             24 624 </a:t>
                      </a:r>
                      <a:endParaRPr lang="fr-FR" sz="16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843961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Côte d'Ivoire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          177 378 </a:t>
                      </a:r>
                      <a:endParaRPr lang="fr-FR" sz="16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14357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Equatorial </a:t>
                      </a:r>
                      <a:r>
                        <a:rPr lang="fr-FR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Guinea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             10 000 </a:t>
                      </a:r>
                      <a:endParaRPr lang="fr-FR" sz="16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591782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Namibia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             24 000 </a:t>
                      </a:r>
                      <a:endParaRPr lang="fr-FR" sz="16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753183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South </a:t>
                      </a:r>
                      <a:r>
                        <a:rPr lang="fr-FR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Africa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             80 000 </a:t>
                      </a:r>
                      <a:endParaRPr lang="fr-FR" sz="16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768034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fr-FR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Tanzania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solidFill>
                            <a:schemeClr val="bg1"/>
                          </a:solidFill>
                          <a:effectLst/>
                        </a:rPr>
                        <a:t>                         142 196 </a:t>
                      </a:r>
                      <a:endParaRPr lang="fr-FR" sz="16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025537"/>
                  </a:ext>
                </a:extLst>
              </a:tr>
              <a:tr h="226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Zimbabwe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        120 000 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401145"/>
                  </a:ext>
                </a:extLst>
              </a:tr>
              <a:tr h="25435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               </a:t>
                      </a:r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699 375 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706194"/>
                  </a:ext>
                </a:extLst>
              </a:tr>
            </a:tbl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542CECB0-C9DD-42B6-ACA8-B902BE7F9E31}"/>
              </a:ext>
            </a:extLst>
          </p:cNvPr>
          <p:cNvSpPr txBox="1"/>
          <p:nvPr/>
        </p:nvSpPr>
        <p:spPr>
          <a:xfrm>
            <a:off x="8392007" y="5350819"/>
            <a:ext cx="4160840" cy="102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Uneven, unpredictable</a:t>
            </a:r>
          </a:p>
          <a:p>
            <a:pPr>
              <a:lnSpc>
                <a:spcPts val="25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M USD arrears</a:t>
            </a:r>
          </a:p>
          <a:p>
            <a:pPr>
              <a:lnSpc>
                <a:spcPts val="25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Positive trend </a:t>
            </a:r>
          </a:p>
        </p:txBody>
      </p:sp>
      <p:pic>
        <p:nvPicPr>
          <p:cNvPr id="30" name="Graphique 29" descr="Commentaire, Je n’aime pas contour">
            <a:extLst>
              <a:ext uri="{FF2B5EF4-FFF2-40B4-BE49-F238E27FC236}">
                <a16:creationId xmlns:a16="http://schemas.microsoft.com/office/drawing/2014/main" id="{A087DBF5-C6B6-4841-A569-A082B434F3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10472427" y="5873301"/>
            <a:ext cx="530192" cy="60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6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e 159">
            <a:extLst>
              <a:ext uri="{FF2B5EF4-FFF2-40B4-BE49-F238E27FC236}">
                <a16:creationId xmlns:a16="http://schemas.microsoft.com/office/drawing/2014/main" id="{8FA585C4-1CC9-4573-B892-B8889B07EE45}"/>
              </a:ext>
            </a:extLst>
          </p:cNvPr>
          <p:cNvGrpSpPr/>
          <p:nvPr/>
        </p:nvGrpSpPr>
        <p:grpSpPr>
          <a:xfrm>
            <a:off x="178360" y="2973991"/>
            <a:ext cx="12013640" cy="3580322"/>
            <a:chOff x="178360" y="1852458"/>
            <a:chExt cx="11835280" cy="4177664"/>
          </a:xfrm>
        </p:grpSpPr>
        <p:grpSp>
          <p:nvGrpSpPr>
            <p:cNvPr id="159" name="Groupe 158">
              <a:extLst>
                <a:ext uri="{FF2B5EF4-FFF2-40B4-BE49-F238E27FC236}">
                  <a16:creationId xmlns:a16="http://schemas.microsoft.com/office/drawing/2014/main" id="{0E9413C9-06BE-422C-BD2C-2330FDBDBBB9}"/>
                </a:ext>
              </a:extLst>
            </p:cNvPr>
            <p:cNvGrpSpPr/>
            <p:nvPr/>
          </p:nvGrpSpPr>
          <p:grpSpPr>
            <a:xfrm>
              <a:off x="178360" y="1852458"/>
              <a:ext cx="11835280" cy="1453859"/>
              <a:chOff x="178360" y="1852458"/>
              <a:chExt cx="11835280" cy="1453859"/>
            </a:xfrm>
          </p:grpSpPr>
          <p:grpSp>
            <p:nvGrpSpPr>
              <p:cNvPr id="150" name="Groupe 149">
                <a:extLst>
                  <a:ext uri="{FF2B5EF4-FFF2-40B4-BE49-F238E27FC236}">
                    <a16:creationId xmlns:a16="http://schemas.microsoft.com/office/drawing/2014/main" id="{79FD37F8-67F1-44CD-A51C-39609BB8B49D}"/>
                  </a:ext>
                </a:extLst>
              </p:cNvPr>
              <p:cNvGrpSpPr/>
              <p:nvPr/>
            </p:nvGrpSpPr>
            <p:grpSpPr>
              <a:xfrm>
                <a:off x="178360" y="2050125"/>
                <a:ext cx="3752913" cy="1256192"/>
                <a:chOff x="0" y="1076836"/>
                <a:chExt cx="3752913" cy="1256192"/>
              </a:xfrm>
            </p:grpSpPr>
            <p:grpSp>
              <p:nvGrpSpPr>
                <p:cNvPr id="3" name="Group 12">
                  <a:extLst>
                    <a:ext uri="{FF2B5EF4-FFF2-40B4-BE49-F238E27FC236}">
                      <a16:creationId xmlns:a16="http://schemas.microsoft.com/office/drawing/2014/main" id="{9B1AAA1E-F218-4489-AF83-41FC6B0BFC34}"/>
                    </a:ext>
                  </a:extLst>
                </p:cNvPr>
                <p:cNvGrpSpPr/>
                <p:nvPr/>
              </p:nvGrpSpPr>
              <p:grpSpPr>
                <a:xfrm>
                  <a:off x="555540" y="1122877"/>
                  <a:ext cx="3162202" cy="1130788"/>
                  <a:chOff x="0" y="0"/>
                  <a:chExt cx="653075" cy="265172"/>
                </a:xfrm>
              </p:grpSpPr>
              <p:sp>
                <p:nvSpPr>
                  <p:cNvPr id="4" name="Freeform 13">
                    <a:extLst>
                      <a:ext uri="{FF2B5EF4-FFF2-40B4-BE49-F238E27FC236}">
                        <a16:creationId xmlns:a16="http://schemas.microsoft.com/office/drawing/2014/main" id="{50374152-F978-4143-B58D-2454E95F53A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653075" cy="265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075" h="265172">
                        <a:moveTo>
                          <a:pt x="41621" y="0"/>
                        </a:moveTo>
                        <a:lnTo>
                          <a:pt x="611455" y="0"/>
                        </a:lnTo>
                        <a:cubicBezTo>
                          <a:pt x="622493" y="0"/>
                          <a:pt x="633079" y="4385"/>
                          <a:pt x="640885" y="12190"/>
                        </a:cubicBezTo>
                        <a:cubicBezTo>
                          <a:pt x="648690" y="19996"/>
                          <a:pt x="653075" y="30582"/>
                          <a:pt x="653075" y="41621"/>
                        </a:cubicBezTo>
                        <a:lnTo>
                          <a:pt x="653075" y="223551"/>
                        </a:lnTo>
                        <a:cubicBezTo>
                          <a:pt x="653075" y="234590"/>
                          <a:pt x="648690" y="245176"/>
                          <a:pt x="640885" y="252981"/>
                        </a:cubicBezTo>
                        <a:cubicBezTo>
                          <a:pt x="633079" y="260787"/>
                          <a:pt x="622493" y="265172"/>
                          <a:pt x="611455" y="265172"/>
                        </a:cubicBezTo>
                        <a:lnTo>
                          <a:pt x="41621" y="265172"/>
                        </a:lnTo>
                        <a:cubicBezTo>
                          <a:pt x="30582" y="265172"/>
                          <a:pt x="19996" y="260787"/>
                          <a:pt x="12190" y="252981"/>
                        </a:cubicBezTo>
                        <a:cubicBezTo>
                          <a:pt x="4385" y="245176"/>
                          <a:pt x="0" y="234590"/>
                          <a:pt x="0" y="223551"/>
                        </a:cubicBezTo>
                        <a:lnTo>
                          <a:pt x="0" y="41621"/>
                        </a:lnTo>
                        <a:cubicBezTo>
                          <a:pt x="0" y="30582"/>
                          <a:pt x="4385" y="19996"/>
                          <a:pt x="12190" y="12190"/>
                        </a:cubicBezTo>
                        <a:cubicBezTo>
                          <a:pt x="19996" y="4385"/>
                          <a:pt x="30582" y="0"/>
                          <a:pt x="41621" y="0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28575" cap="sq">
                    <a:solidFill>
                      <a:srgbClr val="CCCCFF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fr-FR" dirty="0"/>
                  </a:p>
                </p:txBody>
              </p:sp>
              <p:sp>
                <p:nvSpPr>
                  <p:cNvPr id="5" name="TextBox 14">
                    <a:extLst>
                      <a:ext uri="{FF2B5EF4-FFF2-40B4-BE49-F238E27FC236}">
                        <a16:creationId xmlns:a16="http://schemas.microsoft.com/office/drawing/2014/main" id="{A335AE95-0D73-4522-80F3-E8C2FA887AAC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57150"/>
                    <a:ext cx="653075" cy="32232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1960"/>
                      </a:lnSpc>
                    </a:pPr>
                    <a:endParaRPr dirty="0"/>
                  </a:p>
                </p:txBody>
              </p:sp>
            </p:grpSp>
            <p:sp>
              <p:nvSpPr>
                <p:cNvPr id="7" name="TextBox 24">
                  <a:extLst>
                    <a:ext uri="{FF2B5EF4-FFF2-40B4-BE49-F238E27FC236}">
                      <a16:creationId xmlns:a16="http://schemas.microsoft.com/office/drawing/2014/main" id="{AAC9BB51-C4F0-45F1-9138-45253FFE24A3}"/>
                    </a:ext>
                  </a:extLst>
                </p:cNvPr>
                <p:cNvSpPr txBox="1"/>
                <p:nvPr/>
              </p:nvSpPr>
              <p:spPr>
                <a:xfrm>
                  <a:off x="1091802" y="1328149"/>
                  <a:ext cx="2661111" cy="89781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    Collection of MS states annual contribution and recovery of arrears</a:t>
                  </a:r>
                </a:p>
              </p:txBody>
            </p:sp>
            <p:sp>
              <p:nvSpPr>
                <p:cNvPr id="8" name="Freeform 31">
                  <a:extLst>
                    <a:ext uri="{FF2B5EF4-FFF2-40B4-BE49-F238E27FC236}">
                      <a16:creationId xmlns:a16="http://schemas.microsoft.com/office/drawing/2014/main" id="{70676A14-08C9-49D8-BC4F-94B13DB8ABEA}"/>
                    </a:ext>
                  </a:extLst>
                </p:cNvPr>
                <p:cNvSpPr/>
                <p:nvPr/>
              </p:nvSpPr>
              <p:spPr>
                <a:xfrm>
                  <a:off x="0" y="1076836"/>
                  <a:ext cx="1426358" cy="125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358" h="1426358">
                      <a:moveTo>
                        <a:pt x="0" y="0"/>
                      </a:moveTo>
                      <a:lnTo>
                        <a:pt x="1426358" y="0"/>
                      </a:lnTo>
                      <a:lnTo>
                        <a:pt x="1426358" y="1426358"/>
                      </a:lnTo>
                      <a:lnTo>
                        <a:pt x="0" y="14263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alphaModFix amt="46000"/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fr-FR" dirty="0"/>
                </a:p>
              </p:txBody>
            </p:sp>
            <p:grpSp>
              <p:nvGrpSpPr>
                <p:cNvPr id="9" name="Group 32">
                  <a:extLst>
                    <a:ext uri="{FF2B5EF4-FFF2-40B4-BE49-F238E27FC236}">
                      <a16:creationId xmlns:a16="http://schemas.microsoft.com/office/drawing/2014/main" id="{DC2F0C9B-55ED-40DD-8FF1-D0371450B6D1}"/>
                    </a:ext>
                  </a:extLst>
                </p:cNvPr>
                <p:cNvGrpSpPr/>
                <p:nvPr/>
              </p:nvGrpSpPr>
              <p:grpSpPr>
                <a:xfrm>
                  <a:off x="136806" y="1221115"/>
                  <a:ext cx="1044676" cy="896251"/>
                  <a:chOff x="0" y="19050"/>
                  <a:chExt cx="736600" cy="717550"/>
                </a:xfrm>
              </p:grpSpPr>
              <p:sp>
                <p:nvSpPr>
                  <p:cNvPr id="10" name="Freeform 33">
                    <a:extLst>
                      <a:ext uri="{FF2B5EF4-FFF2-40B4-BE49-F238E27FC236}">
                        <a16:creationId xmlns:a16="http://schemas.microsoft.com/office/drawing/2014/main" id="{C639B120-C12C-4265-B866-60F8F255ADCA}"/>
                      </a:ext>
                    </a:extLst>
                  </p:cNvPr>
                  <p:cNvSpPr/>
                  <p:nvPr/>
                </p:nvSpPr>
                <p:spPr>
                  <a:xfrm>
                    <a:off x="0" y="128466"/>
                    <a:ext cx="559060" cy="5453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CCCCFF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fr-FR" dirty="0"/>
                  </a:p>
                </p:txBody>
              </p:sp>
              <p:sp>
                <p:nvSpPr>
                  <p:cNvPr id="11" name="TextBox 34">
                    <a:extLst>
                      <a:ext uri="{FF2B5EF4-FFF2-40B4-BE49-F238E27FC236}">
                        <a16:creationId xmlns:a16="http://schemas.microsoft.com/office/drawing/2014/main" id="{F11E10F1-C217-41F9-97AB-EA215D33EB31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19050"/>
                    <a:ext cx="660400" cy="717550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1960"/>
                      </a:lnSpc>
                    </a:pPr>
                    <a:endParaRPr/>
                  </a:p>
                </p:txBody>
              </p:sp>
            </p:grpSp>
            <p:sp>
              <p:nvSpPr>
                <p:cNvPr id="12" name="TextBox 40">
                  <a:extLst>
                    <a:ext uri="{FF2B5EF4-FFF2-40B4-BE49-F238E27FC236}">
                      <a16:creationId xmlns:a16="http://schemas.microsoft.com/office/drawing/2014/main" id="{BEAA69EF-2514-480A-9490-6D6E856B04CB}"/>
                    </a:ext>
                  </a:extLst>
                </p:cNvPr>
                <p:cNvSpPr txBox="1"/>
                <p:nvPr/>
              </p:nvSpPr>
              <p:spPr>
                <a:xfrm>
                  <a:off x="151874" y="1133075"/>
                  <a:ext cx="792880" cy="91839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7984"/>
                    </a:lnSpc>
                    <a:spcBef>
                      <a:spcPct val="0"/>
                    </a:spcBef>
                  </a:pPr>
                  <a:r>
                    <a:rPr lang="en-US" sz="4400" b="1" dirty="0">
                      <a:solidFill>
                        <a:srgbClr val="FFFFFF"/>
                      </a:solidFill>
                      <a:ea typeface="Telegraf Bold"/>
                      <a:cs typeface="Arial" panose="020B0604020202020204" pitchFamily="34" charset="0"/>
                      <a:sym typeface="Telegraf Bold"/>
                    </a:rPr>
                    <a:t>1</a:t>
                  </a:r>
                  <a:endParaRPr lang="en-US" sz="4800" b="1" dirty="0">
                    <a:solidFill>
                      <a:srgbClr val="FFFFFF"/>
                    </a:solidFill>
                    <a:ea typeface="Telegraf Bold"/>
                    <a:cs typeface="Arial" panose="020B0604020202020204" pitchFamily="34" charset="0"/>
                    <a:sym typeface="Telegraf Bold"/>
                  </a:endParaRPr>
                </a:p>
              </p:txBody>
            </p:sp>
            <p:sp>
              <p:nvSpPr>
                <p:cNvPr id="86" name="Flèche : haut 85">
                  <a:extLst>
                    <a:ext uri="{FF2B5EF4-FFF2-40B4-BE49-F238E27FC236}">
                      <a16:creationId xmlns:a16="http://schemas.microsoft.com/office/drawing/2014/main" id="{F23F9CA2-AEB1-48A2-856B-874819D399F3}"/>
                    </a:ext>
                  </a:extLst>
                </p:cNvPr>
                <p:cNvSpPr/>
                <p:nvPr/>
              </p:nvSpPr>
              <p:spPr>
                <a:xfrm>
                  <a:off x="976263" y="1248786"/>
                  <a:ext cx="311787" cy="396425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e 148">
                <a:extLst>
                  <a:ext uri="{FF2B5EF4-FFF2-40B4-BE49-F238E27FC236}">
                    <a16:creationId xmlns:a16="http://schemas.microsoft.com/office/drawing/2014/main" id="{2A4A2667-3184-4BB4-ABE0-06BDC200897B}"/>
                  </a:ext>
                </a:extLst>
              </p:cNvPr>
              <p:cNvGrpSpPr/>
              <p:nvPr/>
            </p:nvGrpSpPr>
            <p:grpSpPr>
              <a:xfrm>
                <a:off x="4044054" y="1852458"/>
                <a:ext cx="3884680" cy="1453859"/>
                <a:chOff x="3878809" y="843151"/>
                <a:chExt cx="3884680" cy="1453859"/>
              </a:xfrm>
            </p:grpSpPr>
            <p:grpSp>
              <p:nvGrpSpPr>
                <p:cNvPr id="88" name="Group 12">
                  <a:extLst>
                    <a:ext uri="{FF2B5EF4-FFF2-40B4-BE49-F238E27FC236}">
                      <a16:creationId xmlns:a16="http://schemas.microsoft.com/office/drawing/2014/main" id="{CF7EE187-14D1-4544-9DFA-2A13826F04BA}"/>
                    </a:ext>
                  </a:extLst>
                </p:cNvPr>
                <p:cNvGrpSpPr/>
                <p:nvPr/>
              </p:nvGrpSpPr>
              <p:grpSpPr>
                <a:xfrm>
                  <a:off x="4434349" y="843151"/>
                  <a:ext cx="3329140" cy="1374496"/>
                  <a:chOff x="0" y="-57150"/>
                  <a:chExt cx="687552" cy="322322"/>
                </a:xfrm>
              </p:grpSpPr>
              <p:sp>
                <p:nvSpPr>
                  <p:cNvPr id="95" name="Freeform 13">
                    <a:extLst>
                      <a:ext uri="{FF2B5EF4-FFF2-40B4-BE49-F238E27FC236}">
                        <a16:creationId xmlns:a16="http://schemas.microsoft.com/office/drawing/2014/main" id="{1E1A8386-D3BC-4F12-B33B-17A48595801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687552" cy="265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075" h="265172">
                        <a:moveTo>
                          <a:pt x="41621" y="0"/>
                        </a:moveTo>
                        <a:lnTo>
                          <a:pt x="611455" y="0"/>
                        </a:lnTo>
                        <a:cubicBezTo>
                          <a:pt x="622493" y="0"/>
                          <a:pt x="633079" y="4385"/>
                          <a:pt x="640885" y="12190"/>
                        </a:cubicBezTo>
                        <a:cubicBezTo>
                          <a:pt x="648690" y="19996"/>
                          <a:pt x="653075" y="30582"/>
                          <a:pt x="653075" y="41621"/>
                        </a:cubicBezTo>
                        <a:lnTo>
                          <a:pt x="653075" y="223551"/>
                        </a:lnTo>
                        <a:cubicBezTo>
                          <a:pt x="653075" y="234590"/>
                          <a:pt x="648690" y="245176"/>
                          <a:pt x="640885" y="252981"/>
                        </a:cubicBezTo>
                        <a:cubicBezTo>
                          <a:pt x="633079" y="260787"/>
                          <a:pt x="622493" y="265172"/>
                          <a:pt x="611455" y="265172"/>
                        </a:cubicBezTo>
                        <a:lnTo>
                          <a:pt x="41621" y="265172"/>
                        </a:lnTo>
                        <a:cubicBezTo>
                          <a:pt x="30582" y="265172"/>
                          <a:pt x="19996" y="260787"/>
                          <a:pt x="12190" y="252981"/>
                        </a:cubicBezTo>
                        <a:cubicBezTo>
                          <a:pt x="4385" y="245176"/>
                          <a:pt x="0" y="234590"/>
                          <a:pt x="0" y="223551"/>
                        </a:cubicBezTo>
                        <a:lnTo>
                          <a:pt x="0" y="41621"/>
                        </a:lnTo>
                        <a:cubicBezTo>
                          <a:pt x="0" y="30582"/>
                          <a:pt x="4385" y="19996"/>
                          <a:pt x="12190" y="12190"/>
                        </a:cubicBezTo>
                        <a:cubicBezTo>
                          <a:pt x="19996" y="4385"/>
                          <a:pt x="30582" y="0"/>
                          <a:pt x="41621" y="0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28575" cap="sq">
                    <a:solidFill>
                      <a:srgbClr val="FED4CE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fr-FR" dirty="0"/>
                  </a:p>
                </p:txBody>
              </p:sp>
              <p:sp>
                <p:nvSpPr>
                  <p:cNvPr id="96" name="TextBox 14">
                    <a:extLst>
                      <a:ext uri="{FF2B5EF4-FFF2-40B4-BE49-F238E27FC236}">
                        <a16:creationId xmlns:a16="http://schemas.microsoft.com/office/drawing/2014/main" id="{205163CF-0D91-4568-B2F4-106DE015534A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57150"/>
                    <a:ext cx="653075" cy="322322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1960"/>
                      </a:lnSpc>
                    </a:pPr>
                    <a:endParaRPr/>
                  </a:p>
                </p:txBody>
              </p:sp>
            </p:grpSp>
            <p:sp>
              <p:nvSpPr>
                <p:cNvPr id="89" name="TextBox 24">
                  <a:extLst>
                    <a:ext uri="{FF2B5EF4-FFF2-40B4-BE49-F238E27FC236}">
                      <a16:creationId xmlns:a16="http://schemas.microsoft.com/office/drawing/2014/main" id="{27351E58-ECA9-4A1D-A12E-93AAA87F1227}"/>
                    </a:ext>
                  </a:extLst>
                </p:cNvPr>
                <p:cNvSpPr txBox="1"/>
                <p:nvPr/>
              </p:nvSpPr>
              <p:spPr>
                <a:xfrm>
                  <a:off x="4952271" y="1319588"/>
                  <a:ext cx="2661111" cy="900715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ts val="2000"/>
                    </a:lnSpc>
                  </a:pPr>
                  <a:r>
                    <a:rPr lang="en-US" sz="24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+</a:t>
                  </a:r>
                  <a:r>
                    <a:rPr lang="en-US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 collaboration within ECA for an integrated capacity development program</a:t>
                  </a:r>
                </a:p>
              </p:txBody>
            </p:sp>
            <p:sp>
              <p:nvSpPr>
                <p:cNvPr id="90" name="Freeform 31">
                  <a:extLst>
                    <a:ext uri="{FF2B5EF4-FFF2-40B4-BE49-F238E27FC236}">
                      <a16:creationId xmlns:a16="http://schemas.microsoft.com/office/drawing/2014/main" id="{968AA19B-CD75-42C2-A953-2F953E3DE20C}"/>
                    </a:ext>
                  </a:extLst>
                </p:cNvPr>
                <p:cNvSpPr/>
                <p:nvPr/>
              </p:nvSpPr>
              <p:spPr>
                <a:xfrm>
                  <a:off x="3878809" y="1040818"/>
                  <a:ext cx="1426358" cy="125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358" h="1426358">
                      <a:moveTo>
                        <a:pt x="0" y="0"/>
                      </a:moveTo>
                      <a:lnTo>
                        <a:pt x="1426358" y="0"/>
                      </a:lnTo>
                      <a:lnTo>
                        <a:pt x="1426358" y="1426358"/>
                      </a:lnTo>
                      <a:lnTo>
                        <a:pt x="0" y="14263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alphaModFix amt="46000"/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fr-FR" dirty="0"/>
                </a:p>
              </p:txBody>
            </p:sp>
            <p:grpSp>
              <p:nvGrpSpPr>
                <p:cNvPr id="91" name="Group 32">
                  <a:extLst>
                    <a:ext uri="{FF2B5EF4-FFF2-40B4-BE49-F238E27FC236}">
                      <a16:creationId xmlns:a16="http://schemas.microsoft.com/office/drawing/2014/main" id="{157D9E35-6769-4A38-82E4-41D899C0C9EE}"/>
                    </a:ext>
                  </a:extLst>
                </p:cNvPr>
                <p:cNvGrpSpPr/>
                <p:nvPr/>
              </p:nvGrpSpPr>
              <p:grpSpPr>
                <a:xfrm>
                  <a:off x="4015615" y="1185097"/>
                  <a:ext cx="1044676" cy="896251"/>
                  <a:chOff x="0" y="19050"/>
                  <a:chExt cx="736600" cy="717550"/>
                </a:xfrm>
              </p:grpSpPr>
              <p:sp>
                <p:nvSpPr>
                  <p:cNvPr id="93" name="Freeform 33">
                    <a:extLst>
                      <a:ext uri="{FF2B5EF4-FFF2-40B4-BE49-F238E27FC236}">
                        <a16:creationId xmlns:a16="http://schemas.microsoft.com/office/drawing/2014/main" id="{85728AD5-9AD4-4F3B-8DC3-67047EEAFCA7}"/>
                      </a:ext>
                    </a:extLst>
                  </p:cNvPr>
                  <p:cNvSpPr/>
                  <p:nvPr/>
                </p:nvSpPr>
                <p:spPr>
                  <a:xfrm>
                    <a:off x="0" y="128466"/>
                    <a:ext cx="559060" cy="5453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ED4CE"/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fr-FR" dirty="0"/>
                  </a:p>
                </p:txBody>
              </p:sp>
              <p:sp>
                <p:nvSpPr>
                  <p:cNvPr id="94" name="TextBox 34">
                    <a:extLst>
                      <a:ext uri="{FF2B5EF4-FFF2-40B4-BE49-F238E27FC236}">
                        <a16:creationId xmlns:a16="http://schemas.microsoft.com/office/drawing/2014/main" id="{90640B94-AC05-4A73-A98D-6FECBB9E139D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19050"/>
                    <a:ext cx="660400" cy="717550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1960"/>
                      </a:lnSpc>
                    </a:pPr>
                    <a:endParaRPr/>
                  </a:p>
                </p:txBody>
              </p:sp>
            </p:grpSp>
            <p:sp>
              <p:nvSpPr>
                <p:cNvPr id="92" name="TextBox 40">
                  <a:extLst>
                    <a:ext uri="{FF2B5EF4-FFF2-40B4-BE49-F238E27FC236}">
                      <a16:creationId xmlns:a16="http://schemas.microsoft.com/office/drawing/2014/main" id="{B67AC1F5-2F46-4DDA-8351-F44676976B86}"/>
                    </a:ext>
                  </a:extLst>
                </p:cNvPr>
                <p:cNvSpPr txBox="1"/>
                <p:nvPr/>
              </p:nvSpPr>
              <p:spPr>
                <a:xfrm>
                  <a:off x="4030683" y="1097057"/>
                  <a:ext cx="792880" cy="91839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7984"/>
                    </a:lnSpc>
                    <a:spcBef>
                      <a:spcPct val="0"/>
                    </a:spcBef>
                  </a:pPr>
                  <a:r>
                    <a:rPr lang="en-US" sz="4400" b="1" dirty="0">
                      <a:solidFill>
                        <a:srgbClr val="FFFFFF"/>
                      </a:solidFill>
                      <a:ea typeface="Telegraf Bold"/>
                      <a:cs typeface="Arial" panose="020B0604020202020204" pitchFamily="34" charset="0"/>
                      <a:sym typeface="Telegraf Bold"/>
                    </a:rPr>
                    <a:t>2</a:t>
                  </a:r>
                  <a:endParaRPr lang="en-US" sz="4800" b="1" dirty="0">
                    <a:solidFill>
                      <a:srgbClr val="FFFFFF"/>
                    </a:solidFill>
                    <a:ea typeface="Telegraf Bold"/>
                    <a:cs typeface="Arial" panose="020B0604020202020204" pitchFamily="34" charset="0"/>
                    <a:sym typeface="Telegraf Bold"/>
                  </a:endParaRPr>
                </a:p>
              </p:txBody>
            </p:sp>
          </p:grpSp>
          <p:grpSp>
            <p:nvGrpSpPr>
              <p:cNvPr id="151" name="Groupe 150">
                <a:extLst>
                  <a:ext uri="{FF2B5EF4-FFF2-40B4-BE49-F238E27FC236}">
                    <a16:creationId xmlns:a16="http://schemas.microsoft.com/office/drawing/2014/main" id="{AF68BEBF-62DF-455F-90CA-8FF213C1BCC7}"/>
                  </a:ext>
                </a:extLst>
              </p:cNvPr>
              <p:cNvGrpSpPr/>
              <p:nvPr/>
            </p:nvGrpSpPr>
            <p:grpSpPr>
              <a:xfrm>
                <a:off x="8171047" y="2050125"/>
                <a:ext cx="3842593" cy="1256192"/>
                <a:chOff x="7754346" y="1058667"/>
                <a:chExt cx="3842593" cy="1256192"/>
              </a:xfrm>
            </p:grpSpPr>
            <p:grpSp>
              <p:nvGrpSpPr>
                <p:cNvPr id="98" name="Group 12">
                  <a:extLst>
                    <a:ext uri="{FF2B5EF4-FFF2-40B4-BE49-F238E27FC236}">
                      <a16:creationId xmlns:a16="http://schemas.microsoft.com/office/drawing/2014/main" id="{2DA4A563-941B-46F7-882C-B28B76D7F894}"/>
                    </a:ext>
                  </a:extLst>
                </p:cNvPr>
                <p:cNvGrpSpPr/>
                <p:nvPr/>
              </p:nvGrpSpPr>
              <p:grpSpPr>
                <a:xfrm>
                  <a:off x="8309886" y="1104708"/>
                  <a:ext cx="3162202" cy="1130788"/>
                  <a:chOff x="0" y="0"/>
                  <a:chExt cx="653075" cy="265172"/>
                </a:xfrm>
              </p:grpSpPr>
              <p:sp>
                <p:nvSpPr>
                  <p:cNvPr id="105" name="Freeform 13">
                    <a:extLst>
                      <a:ext uri="{FF2B5EF4-FFF2-40B4-BE49-F238E27FC236}">
                        <a16:creationId xmlns:a16="http://schemas.microsoft.com/office/drawing/2014/main" id="{69CB4E43-7F28-49C0-BE73-26C208F81E9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653075" cy="265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075" h="265172">
                        <a:moveTo>
                          <a:pt x="41621" y="0"/>
                        </a:moveTo>
                        <a:lnTo>
                          <a:pt x="611455" y="0"/>
                        </a:lnTo>
                        <a:cubicBezTo>
                          <a:pt x="622493" y="0"/>
                          <a:pt x="633079" y="4385"/>
                          <a:pt x="640885" y="12190"/>
                        </a:cubicBezTo>
                        <a:cubicBezTo>
                          <a:pt x="648690" y="19996"/>
                          <a:pt x="653075" y="30582"/>
                          <a:pt x="653075" y="41621"/>
                        </a:cubicBezTo>
                        <a:lnTo>
                          <a:pt x="653075" y="223551"/>
                        </a:lnTo>
                        <a:cubicBezTo>
                          <a:pt x="653075" y="234590"/>
                          <a:pt x="648690" y="245176"/>
                          <a:pt x="640885" y="252981"/>
                        </a:cubicBezTo>
                        <a:cubicBezTo>
                          <a:pt x="633079" y="260787"/>
                          <a:pt x="622493" y="265172"/>
                          <a:pt x="611455" y="265172"/>
                        </a:cubicBezTo>
                        <a:lnTo>
                          <a:pt x="41621" y="265172"/>
                        </a:lnTo>
                        <a:cubicBezTo>
                          <a:pt x="30582" y="265172"/>
                          <a:pt x="19996" y="260787"/>
                          <a:pt x="12190" y="252981"/>
                        </a:cubicBezTo>
                        <a:cubicBezTo>
                          <a:pt x="4385" y="245176"/>
                          <a:pt x="0" y="234590"/>
                          <a:pt x="0" y="223551"/>
                        </a:cubicBezTo>
                        <a:lnTo>
                          <a:pt x="0" y="41621"/>
                        </a:lnTo>
                        <a:cubicBezTo>
                          <a:pt x="0" y="30582"/>
                          <a:pt x="4385" y="19996"/>
                          <a:pt x="12190" y="12190"/>
                        </a:cubicBezTo>
                        <a:cubicBezTo>
                          <a:pt x="19996" y="4385"/>
                          <a:pt x="30582" y="0"/>
                          <a:pt x="41621" y="0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28575" cap="sq">
                    <a:solidFill>
                      <a:schemeClr val="accent4">
                        <a:lumMod val="40000"/>
                        <a:lumOff val="60000"/>
                      </a:schemeClr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fr-FR" dirty="0"/>
                  </a:p>
                </p:txBody>
              </p:sp>
              <p:sp>
                <p:nvSpPr>
                  <p:cNvPr id="106" name="TextBox 14">
                    <a:extLst>
                      <a:ext uri="{FF2B5EF4-FFF2-40B4-BE49-F238E27FC236}">
                        <a16:creationId xmlns:a16="http://schemas.microsoft.com/office/drawing/2014/main" id="{6FEEDFBE-4453-4E16-9F59-0DF6307CAB9A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57150"/>
                    <a:ext cx="653075" cy="322322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1960"/>
                      </a:lnSpc>
                    </a:pPr>
                    <a:endParaRPr/>
                  </a:p>
                </p:txBody>
              </p:sp>
            </p:grpSp>
            <p:sp>
              <p:nvSpPr>
                <p:cNvPr id="99" name="TextBox 24">
                  <a:extLst>
                    <a:ext uri="{FF2B5EF4-FFF2-40B4-BE49-F238E27FC236}">
                      <a16:creationId xmlns:a16="http://schemas.microsoft.com/office/drawing/2014/main" id="{0A4FCAA5-5125-470D-ACF6-04A0452D77E6}"/>
                    </a:ext>
                  </a:extLst>
                </p:cNvPr>
                <p:cNvSpPr txBox="1"/>
                <p:nvPr/>
              </p:nvSpPr>
              <p:spPr>
                <a:xfrm>
                  <a:off x="8935828" y="1405266"/>
                  <a:ext cx="2661111" cy="55399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r>
                    <a:rPr lang="en-US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Hub for UN System</a:t>
                  </a:r>
                </a:p>
                <a:p>
                  <a:r>
                    <a:rPr lang="en-US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E.g. UN Habitat</a:t>
                  </a:r>
                </a:p>
              </p:txBody>
            </p:sp>
            <p:sp>
              <p:nvSpPr>
                <p:cNvPr id="100" name="Freeform 31">
                  <a:extLst>
                    <a:ext uri="{FF2B5EF4-FFF2-40B4-BE49-F238E27FC236}">
                      <a16:creationId xmlns:a16="http://schemas.microsoft.com/office/drawing/2014/main" id="{3604575F-14E1-432A-A5B6-E4B62102978B}"/>
                    </a:ext>
                  </a:extLst>
                </p:cNvPr>
                <p:cNvSpPr/>
                <p:nvPr/>
              </p:nvSpPr>
              <p:spPr>
                <a:xfrm>
                  <a:off x="7754346" y="1058667"/>
                  <a:ext cx="1426358" cy="125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358" h="1426358">
                      <a:moveTo>
                        <a:pt x="0" y="0"/>
                      </a:moveTo>
                      <a:lnTo>
                        <a:pt x="1426358" y="0"/>
                      </a:lnTo>
                      <a:lnTo>
                        <a:pt x="1426358" y="1426358"/>
                      </a:lnTo>
                      <a:lnTo>
                        <a:pt x="0" y="14263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alphaModFix amt="46000"/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fr-FR" dirty="0"/>
                </a:p>
              </p:txBody>
            </p:sp>
            <p:grpSp>
              <p:nvGrpSpPr>
                <p:cNvPr id="101" name="Group 32">
                  <a:extLst>
                    <a:ext uri="{FF2B5EF4-FFF2-40B4-BE49-F238E27FC236}">
                      <a16:creationId xmlns:a16="http://schemas.microsoft.com/office/drawing/2014/main" id="{322D796F-FBA6-4C73-ACE5-110DF4DDC8BD}"/>
                    </a:ext>
                  </a:extLst>
                </p:cNvPr>
                <p:cNvGrpSpPr/>
                <p:nvPr/>
              </p:nvGrpSpPr>
              <p:grpSpPr>
                <a:xfrm>
                  <a:off x="7891152" y="1202946"/>
                  <a:ext cx="1044676" cy="896251"/>
                  <a:chOff x="0" y="19050"/>
                  <a:chExt cx="736600" cy="717550"/>
                </a:xfrm>
              </p:grpSpPr>
              <p:sp>
                <p:nvSpPr>
                  <p:cNvPr id="103" name="Freeform 33">
                    <a:extLst>
                      <a:ext uri="{FF2B5EF4-FFF2-40B4-BE49-F238E27FC236}">
                        <a16:creationId xmlns:a16="http://schemas.microsoft.com/office/drawing/2014/main" id="{A6C4BD01-0D89-43D0-BE03-99C664F966AC}"/>
                      </a:ext>
                    </a:extLst>
                  </p:cNvPr>
                  <p:cNvSpPr/>
                  <p:nvPr/>
                </p:nvSpPr>
                <p:spPr>
                  <a:xfrm>
                    <a:off x="0" y="128466"/>
                    <a:ext cx="559060" cy="5453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</a:schemeClr>
                  </a:solidFill>
                  <a:ln cap="sq">
                    <a:noFill/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fr-FR" dirty="0"/>
                  </a:p>
                </p:txBody>
              </p:sp>
              <p:sp>
                <p:nvSpPr>
                  <p:cNvPr id="104" name="TextBox 34">
                    <a:extLst>
                      <a:ext uri="{FF2B5EF4-FFF2-40B4-BE49-F238E27FC236}">
                        <a16:creationId xmlns:a16="http://schemas.microsoft.com/office/drawing/2014/main" id="{096DE8F1-064B-4A40-9A7B-20B79A8A93EE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19050"/>
                    <a:ext cx="660400" cy="717550"/>
                  </a:xfrm>
                  <a:prstGeom prst="rect">
                    <a:avLst/>
                  </a:prstGeom>
                </p:spPr>
                <p:txBody>
                  <a:bodyPr lIns="50800" tIns="50800" rIns="50800" bIns="50800" rtlCol="0" anchor="ctr"/>
                  <a:lstStyle/>
                  <a:p>
                    <a:pPr algn="ctr">
                      <a:lnSpc>
                        <a:spcPts val="1960"/>
                      </a:lnSpc>
                    </a:pPr>
                    <a:endParaRPr/>
                  </a:p>
                </p:txBody>
              </p:sp>
            </p:grpSp>
            <p:sp>
              <p:nvSpPr>
                <p:cNvPr id="102" name="TextBox 40">
                  <a:extLst>
                    <a:ext uri="{FF2B5EF4-FFF2-40B4-BE49-F238E27FC236}">
                      <a16:creationId xmlns:a16="http://schemas.microsoft.com/office/drawing/2014/main" id="{253F197E-B2ED-46F8-A545-17F85063FA4D}"/>
                    </a:ext>
                  </a:extLst>
                </p:cNvPr>
                <p:cNvSpPr txBox="1"/>
                <p:nvPr/>
              </p:nvSpPr>
              <p:spPr>
                <a:xfrm>
                  <a:off x="7906220" y="1114906"/>
                  <a:ext cx="792880" cy="91839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7984"/>
                    </a:lnSpc>
                    <a:spcBef>
                      <a:spcPct val="0"/>
                    </a:spcBef>
                  </a:pPr>
                  <a:r>
                    <a:rPr lang="en-US" sz="4400" b="1" dirty="0">
                      <a:solidFill>
                        <a:srgbClr val="FFFFFF"/>
                      </a:solidFill>
                      <a:ea typeface="Telegraf Bold"/>
                      <a:cs typeface="Arial" panose="020B0604020202020204" pitchFamily="34" charset="0"/>
                      <a:sym typeface="Telegraf Bold"/>
                    </a:rPr>
                    <a:t>3</a:t>
                  </a:r>
                  <a:endParaRPr lang="en-US" sz="4800" b="1" dirty="0">
                    <a:solidFill>
                      <a:srgbClr val="FFFFFF"/>
                    </a:solidFill>
                    <a:ea typeface="Telegraf Bold"/>
                    <a:cs typeface="Arial" panose="020B0604020202020204" pitchFamily="34" charset="0"/>
                    <a:sym typeface="Telegraf Bold"/>
                  </a:endParaRPr>
                </a:p>
              </p:txBody>
            </p:sp>
          </p:grpSp>
        </p:grpSp>
        <p:grpSp>
          <p:nvGrpSpPr>
            <p:cNvPr id="155" name="Groupe 154">
              <a:extLst>
                <a:ext uri="{FF2B5EF4-FFF2-40B4-BE49-F238E27FC236}">
                  <a16:creationId xmlns:a16="http://schemas.microsoft.com/office/drawing/2014/main" id="{F0C5478A-BF02-4C2F-BFE2-934D7C7F8444}"/>
                </a:ext>
              </a:extLst>
            </p:cNvPr>
            <p:cNvGrpSpPr/>
            <p:nvPr/>
          </p:nvGrpSpPr>
          <p:grpSpPr>
            <a:xfrm>
              <a:off x="227326" y="4576263"/>
              <a:ext cx="3755267" cy="1453859"/>
              <a:chOff x="-102035" y="4061550"/>
              <a:chExt cx="3755267" cy="1453859"/>
            </a:xfrm>
          </p:grpSpPr>
          <p:sp>
            <p:nvSpPr>
              <p:cNvPr id="145" name="Freeform 13">
                <a:extLst>
                  <a:ext uri="{FF2B5EF4-FFF2-40B4-BE49-F238E27FC236}">
                    <a16:creationId xmlns:a16="http://schemas.microsoft.com/office/drawing/2014/main" id="{A47698E4-9FB0-40EA-9D1C-98EE003E1EB4}"/>
                  </a:ext>
                </a:extLst>
              </p:cNvPr>
              <p:cNvSpPr/>
              <p:nvPr/>
            </p:nvSpPr>
            <p:spPr>
              <a:xfrm>
                <a:off x="453505" y="4305258"/>
                <a:ext cx="3162202" cy="1130788"/>
              </a:xfrm>
              <a:custGeom>
                <a:avLst/>
                <a:gdLst/>
                <a:ahLst/>
                <a:cxnLst/>
                <a:rect l="l" t="t" r="r" b="b"/>
                <a:pathLst>
                  <a:path w="653075" h="265172">
                    <a:moveTo>
                      <a:pt x="41621" y="0"/>
                    </a:moveTo>
                    <a:lnTo>
                      <a:pt x="611455" y="0"/>
                    </a:lnTo>
                    <a:cubicBezTo>
                      <a:pt x="622493" y="0"/>
                      <a:pt x="633079" y="4385"/>
                      <a:pt x="640885" y="12190"/>
                    </a:cubicBezTo>
                    <a:cubicBezTo>
                      <a:pt x="648690" y="19996"/>
                      <a:pt x="653075" y="30582"/>
                      <a:pt x="653075" y="41621"/>
                    </a:cubicBezTo>
                    <a:lnTo>
                      <a:pt x="653075" y="223551"/>
                    </a:lnTo>
                    <a:cubicBezTo>
                      <a:pt x="653075" y="234590"/>
                      <a:pt x="648690" y="245176"/>
                      <a:pt x="640885" y="252981"/>
                    </a:cubicBezTo>
                    <a:cubicBezTo>
                      <a:pt x="633079" y="260787"/>
                      <a:pt x="622493" y="265172"/>
                      <a:pt x="611455" y="265172"/>
                    </a:cubicBezTo>
                    <a:lnTo>
                      <a:pt x="41621" y="265172"/>
                    </a:lnTo>
                    <a:cubicBezTo>
                      <a:pt x="30582" y="265172"/>
                      <a:pt x="19996" y="260787"/>
                      <a:pt x="12190" y="252981"/>
                    </a:cubicBezTo>
                    <a:cubicBezTo>
                      <a:pt x="4385" y="245176"/>
                      <a:pt x="0" y="234590"/>
                      <a:pt x="0" y="223551"/>
                    </a:cubicBezTo>
                    <a:lnTo>
                      <a:pt x="0" y="41621"/>
                    </a:lnTo>
                    <a:cubicBezTo>
                      <a:pt x="0" y="30582"/>
                      <a:pt x="4385" y="19996"/>
                      <a:pt x="12190" y="12190"/>
                    </a:cubicBezTo>
                    <a:cubicBezTo>
                      <a:pt x="19996" y="4385"/>
                      <a:pt x="30582" y="0"/>
                      <a:pt x="4162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 w="28575" cap="sq">
                <a:solidFill>
                  <a:srgbClr val="FFCC9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46" name="TextBox 14">
                <a:extLst>
                  <a:ext uri="{FF2B5EF4-FFF2-40B4-BE49-F238E27FC236}">
                    <a16:creationId xmlns:a16="http://schemas.microsoft.com/office/drawing/2014/main" id="{85F27C2B-BBCF-4289-A9B0-007BB16F5471}"/>
                  </a:ext>
                </a:extLst>
              </p:cNvPr>
              <p:cNvSpPr txBox="1"/>
              <p:nvPr/>
            </p:nvSpPr>
            <p:spPr>
              <a:xfrm>
                <a:off x="453505" y="4061550"/>
                <a:ext cx="3162202" cy="13744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  <p:sp>
            <p:nvSpPr>
              <p:cNvPr id="139" name="TextBox 24">
                <a:extLst>
                  <a:ext uri="{FF2B5EF4-FFF2-40B4-BE49-F238E27FC236}">
                    <a16:creationId xmlns:a16="http://schemas.microsoft.com/office/drawing/2014/main" id="{04FE2211-D53D-48BE-9A2D-F723109FC67B}"/>
                  </a:ext>
                </a:extLst>
              </p:cNvPr>
              <p:cNvSpPr txBox="1"/>
              <p:nvPr/>
            </p:nvSpPr>
            <p:spPr>
              <a:xfrm>
                <a:off x="992121" y="4593653"/>
                <a:ext cx="2661111" cy="55399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Endowment fund </a:t>
                </a:r>
              </a:p>
              <a:p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Longer term</a:t>
                </a:r>
              </a:p>
            </p:txBody>
          </p:sp>
          <p:sp>
            <p:nvSpPr>
              <p:cNvPr id="140" name="Freeform 31">
                <a:extLst>
                  <a:ext uri="{FF2B5EF4-FFF2-40B4-BE49-F238E27FC236}">
                    <a16:creationId xmlns:a16="http://schemas.microsoft.com/office/drawing/2014/main" id="{399AA22E-AE21-4C74-B5AA-0868E8988B3C}"/>
                  </a:ext>
                </a:extLst>
              </p:cNvPr>
              <p:cNvSpPr/>
              <p:nvPr/>
            </p:nvSpPr>
            <p:spPr>
              <a:xfrm>
                <a:off x="-102035" y="4259217"/>
                <a:ext cx="1426358" cy="1256192"/>
              </a:xfrm>
              <a:custGeom>
                <a:avLst/>
                <a:gdLst/>
                <a:ahLst/>
                <a:cxnLst/>
                <a:rect l="l" t="t" r="r" b="b"/>
                <a:pathLst>
                  <a:path w="1426358" h="1426358">
                    <a:moveTo>
                      <a:pt x="0" y="0"/>
                    </a:moveTo>
                    <a:lnTo>
                      <a:pt x="1426358" y="0"/>
                    </a:lnTo>
                    <a:lnTo>
                      <a:pt x="1426358" y="1426358"/>
                    </a:lnTo>
                    <a:lnTo>
                      <a:pt x="0" y="14263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46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43" name="Freeform 33">
                <a:extLst>
                  <a:ext uri="{FF2B5EF4-FFF2-40B4-BE49-F238E27FC236}">
                    <a16:creationId xmlns:a16="http://schemas.microsoft.com/office/drawing/2014/main" id="{10496B13-0E57-4807-A98B-5715CE610D39}"/>
                  </a:ext>
                </a:extLst>
              </p:cNvPr>
              <p:cNvSpPr/>
              <p:nvPr/>
            </p:nvSpPr>
            <p:spPr>
              <a:xfrm>
                <a:off x="38220" y="4537962"/>
                <a:ext cx="792882" cy="68114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CC99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44" name="TextBox 34">
                <a:extLst>
                  <a:ext uri="{FF2B5EF4-FFF2-40B4-BE49-F238E27FC236}">
                    <a16:creationId xmlns:a16="http://schemas.microsoft.com/office/drawing/2014/main" id="{7BB8DE69-059B-4A0C-A6D7-F9E50AA5FE23}"/>
                  </a:ext>
                </a:extLst>
              </p:cNvPr>
              <p:cNvSpPr txBox="1"/>
              <p:nvPr/>
            </p:nvSpPr>
            <p:spPr>
              <a:xfrm>
                <a:off x="142841" y="4403496"/>
                <a:ext cx="936606" cy="8962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  <p:sp>
            <p:nvSpPr>
              <p:cNvPr id="142" name="TextBox 40">
                <a:extLst>
                  <a:ext uri="{FF2B5EF4-FFF2-40B4-BE49-F238E27FC236}">
                    <a16:creationId xmlns:a16="http://schemas.microsoft.com/office/drawing/2014/main" id="{70154B7B-594C-4CBD-9857-A31596F54318}"/>
                  </a:ext>
                </a:extLst>
              </p:cNvPr>
              <p:cNvSpPr txBox="1"/>
              <p:nvPr/>
            </p:nvSpPr>
            <p:spPr>
              <a:xfrm>
                <a:off x="49839" y="4315456"/>
                <a:ext cx="792880" cy="9183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7984"/>
                  </a:lnSpc>
                  <a:spcBef>
                    <a:spcPct val="0"/>
                  </a:spcBef>
                </a:pPr>
                <a:r>
                  <a:rPr lang="en-US" sz="4400" b="1" dirty="0">
                    <a:solidFill>
                      <a:srgbClr val="FFFFFF"/>
                    </a:solidFill>
                    <a:ea typeface="Telegraf Bold"/>
                    <a:cs typeface="Arial" panose="020B0604020202020204" pitchFamily="34" charset="0"/>
                    <a:sym typeface="Telegraf Bold"/>
                  </a:rPr>
                  <a:t>7</a:t>
                </a:r>
                <a:endParaRPr lang="en-US" sz="4800" b="1" dirty="0">
                  <a:solidFill>
                    <a:srgbClr val="FFFFFF"/>
                  </a:solidFill>
                  <a:ea typeface="Telegraf Bold"/>
                  <a:cs typeface="Arial" panose="020B0604020202020204" pitchFamily="34" charset="0"/>
                  <a:sym typeface="Telegraf Bold"/>
                </a:endParaRPr>
              </a:p>
            </p:txBody>
          </p:sp>
        </p:grpSp>
        <p:grpSp>
          <p:nvGrpSpPr>
            <p:cNvPr id="158" name="Groupe 157">
              <a:extLst>
                <a:ext uri="{FF2B5EF4-FFF2-40B4-BE49-F238E27FC236}">
                  <a16:creationId xmlns:a16="http://schemas.microsoft.com/office/drawing/2014/main" id="{2018BA98-E9A5-4FC4-84B2-2D5FFCE60081}"/>
                </a:ext>
              </a:extLst>
            </p:cNvPr>
            <p:cNvGrpSpPr/>
            <p:nvPr/>
          </p:nvGrpSpPr>
          <p:grpSpPr>
            <a:xfrm>
              <a:off x="222852" y="3110453"/>
              <a:ext cx="11746295" cy="1542632"/>
              <a:chOff x="178360" y="3360586"/>
              <a:chExt cx="11746295" cy="1542632"/>
            </a:xfrm>
          </p:grpSpPr>
          <p:sp>
            <p:nvSpPr>
              <p:cNvPr id="116" name="TextBox 14">
                <a:extLst>
                  <a:ext uri="{FF2B5EF4-FFF2-40B4-BE49-F238E27FC236}">
                    <a16:creationId xmlns:a16="http://schemas.microsoft.com/office/drawing/2014/main" id="{4AF07F99-F962-49CA-89E8-19A24C2518B3}"/>
                  </a:ext>
                </a:extLst>
              </p:cNvPr>
              <p:cNvSpPr txBox="1"/>
              <p:nvPr/>
            </p:nvSpPr>
            <p:spPr>
              <a:xfrm>
                <a:off x="178360" y="3428623"/>
                <a:ext cx="3162202" cy="1374496"/>
              </a:xfrm>
              <a:prstGeom prst="rect">
                <a:avLst/>
              </a:prstGeom>
              <a:ln>
                <a:noFill/>
              </a:ln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  <p:sp>
            <p:nvSpPr>
              <p:cNvPr id="126" name="TextBox 14">
                <a:extLst>
                  <a:ext uri="{FF2B5EF4-FFF2-40B4-BE49-F238E27FC236}">
                    <a16:creationId xmlns:a16="http://schemas.microsoft.com/office/drawing/2014/main" id="{6FF7FC7F-E933-417C-B4D4-3A047239E94B}"/>
                  </a:ext>
                </a:extLst>
              </p:cNvPr>
              <p:cNvSpPr txBox="1"/>
              <p:nvPr/>
            </p:nvSpPr>
            <p:spPr>
              <a:xfrm>
                <a:off x="4044054" y="3360586"/>
                <a:ext cx="3162202" cy="1374496"/>
              </a:xfrm>
              <a:prstGeom prst="rect">
                <a:avLst/>
              </a:prstGeom>
              <a:ln>
                <a:noFill/>
              </a:ln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  <p:grpSp>
            <p:nvGrpSpPr>
              <p:cNvPr id="153" name="Groupe 152">
                <a:extLst>
                  <a:ext uri="{FF2B5EF4-FFF2-40B4-BE49-F238E27FC236}">
                    <a16:creationId xmlns:a16="http://schemas.microsoft.com/office/drawing/2014/main" id="{CB66D5D0-07B1-4C0C-AF3E-81F03DD32A7F}"/>
                  </a:ext>
                </a:extLst>
              </p:cNvPr>
              <p:cNvGrpSpPr/>
              <p:nvPr/>
            </p:nvGrpSpPr>
            <p:grpSpPr>
              <a:xfrm>
                <a:off x="4043508" y="3644263"/>
                <a:ext cx="3884680" cy="1256192"/>
                <a:chOff x="4036604" y="2514060"/>
                <a:chExt cx="3884680" cy="1256192"/>
              </a:xfrm>
            </p:grpSpPr>
            <p:sp>
              <p:nvSpPr>
                <p:cNvPr id="125" name="Freeform 13">
                  <a:extLst>
                    <a:ext uri="{FF2B5EF4-FFF2-40B4-BE49-F238E27FC236}">
                      <a16:creationId xmlns:a16="http://schemas.microsoft.com/office/drawing/2014/main" id="{E78AFA11-F752-443C-A8C6-0F8F096F68AE}"/>
                    </a:ext>
                  </a:extLst>
                </p:cNvPr>
                <p:cNvSpPr/>
                <p:nvPr/>
              </p:nvSpPr>
              <p:spPr>
                <a:xfrm>
                  <a:off x="4592143" y="2560101"/>
                  <a:ext cx="3329141" cy="1130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075" h="265172">
                      <a:moveTo>
                        <a:pt x="41621" y="0"/>
                      </a:moveTo>
                      <a:lnTo>
                        <a:pt x="611455" y="0"/>
                      </a:lnTo>
                      <a:cubicBezTo>
                        <a:pt x="622493" y="0"/>
                        <a:pt x="633079" y="4385"/>
                        <a:pt x="640885" y="12190"/>
                      </a:cubicBezTo>
                      <a:cubicBezTo>
                        <a:pt x="648690" y="19996"/>
                        <a:pt x="653075" y="30582"/>
                        <a:pt x="653075" y="41621"/>
                      </a:cubicBezTo>
                      <a:lnTo>
                        <a:pt x="653075" y="223551"/>
                      </a:lnTo>
                      <a:cubicBezTo>
                        <a:pt x="653075" y="234590"/>
                        <a:pt x="648690" y="245176"/>
                        <a:pt x="640885" y="252981"/>
                      </a:cubicBezTo>
                      <a:cubicBezTo>
                        <a:pt x="633079" y="260787"/>
                        <a:pt x="622493" y="265172"/>
                        <a:pt x="611455" y="265172"/>
                      </a:cubicBezTo>
                      <a:lnTo>
                        <a:pt x="41621" y="265172"/>
                      </a:lnTo>
                      <a:cubicBezTo>
                        <a:pt x="30582" y="265172"/>
                        <a:pt x="19996" y="260787"/>
                        <a:pt x="12190" y="252981"/>
                      </a:cubicBezTo>
                      <a:cubicBezTo>
                        <a:pt x="4385" y="245176"/>
                        <a:pt x="0" y="234590"/>
                        <a:pt x="0" y="223551"/>
                      </a:cubicBezTo>
                      <a:lnTo>
                        <a:pt x="0" y="41621"/>
                      </a:lnTo>
                      <a:cubicBezTo>
                        <a:pt x="0" y="30582"/>
                        <a:pt x="4385" y="19996"/>
                        <a:pt x="12190" y="12190"/>
                      </a:cubicBezTo>
                      <a:cubicBezTo>
                        <a:pt x="19996" y="4385"/>
                        <a:pt x="30582" y="0"/>
                        <a:pt x="41621" y="0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28575" cap="sq">
                  <a:solidFill>
                    <a:srgbClr val="FF99FF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119" name="TextBox 24">
                  <a:extLst>
                    <a:ext uri="{FF2B5EF4-FFF2-40B4-BE49-F238E27FC236}">
                      <a16:creationId xmlns:a16="http://schemas.microsoft.com/office/drawing/2014/main" id="{6344B528-7003-4EDE-B521-DA2A58CFF225}"/>
                    </a:ext>
                  </a:extLst>
                </p:cNvPr>
                <p:cNvSpPr txBox="1"/>
                <p:nvPr/>
              </p:nvSpPr>
              <p:spPr>
                <a:xfrm>
                  <a:off x="5119016" y="2842039"/>
                  <a:ext cx="2661111" cy="55399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r>
                    <a:rPr lang="en-US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Fees paying courses</a:t>
                  </a:r>
                </a:p>
                <a:p>
                  <a:r>
                    <a:rPr lang="en-US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Selected ones</a:t>
                  </a:r>
                </a:p>
              </p:txBody>
            </p:sp>
            <p:sp>
              <p:nvSpPr>
                <p:cNvPr id="120" name="Freeform 31">
                  <a:extLst>
                    <a:ext uri="{FF2B5EF4-FFF2-40B4-BE49-F238E27FC236}">
                      <a16:creationId xmlns:a16="http://schemas.microsoft.com/office/drawing/2014/main" id="{EEC28B4B-78FB-4A18-BB25-ADBBDC1F937E}"/>
                    </a:ext>
                  </a:extLst>
                </p:cNvPr>
                <p:cNvSpPr/>
                <p:nvPr/>
              </p:nvSpPr>
              <p:spPr>
                <a:xfrm>
                  <a:off x="4036604" y="2514060"/>
                  <a:ext cx="1426358" cy="125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358" h="1426358">
                      <a:moveTo>
                        <a:pt x="0" y="0"/>
                      </a:moveTo>
                      <a:lnTo>
                        <a:pt x="1426358" y="0"/>
                      </a:lnTo>
                      <a:lnTo>
                        <a:pt x="1426358" y="1426358"/>
                      </a:lnTo>
                      <a:lnTo>
                        <a:pt x="0" y="14263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alphaModFix amt="46000"/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123" name="Freeform 33">
                  <a:extLst>
                    <a:ext uri="{FF2B5EF4-FFF2-40B4-BE49-F238E27FC236}">
                      <a16:creationId xmlns:a16="http://schemas.microsoft.com/office/drawing/2014/main" id="{B27B1D7D-3260-46E7-89AC-12EFBFCD26F5}"/>
                    </a:ext>
                  </a:extLst>
                </p:cNvPr>
                <p:cNvSpPr/>
                <p:nvPr/>
              </p:nvSpPr>
              <p:spPr>
                <a:xfrm>
                  <a:off x="4173410" y="2797354"/>
                  <a:ext cx="792882" cy="681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99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124" name="TextBox 34">
                  <a:extLst>
                    <a:ext uri="{FF2B5EF4-FFF2-40B4-BE49-F238E27FC236}">
                      <a16:creationId xmlns:a16="http://schemas.microsoft.com/office/drawing/2014/main" id="{7F3D7AD7-74FF-4BD2-95AF-DED149A6447E}"/>
                    </a:ext>
                  </a:extLst>
                </p:cNvPr>
                <p:cNvSpPr txBox="1"/>
                <p:nvPr/>
              </p:nvSpPr>
              <p:spPr>
                <a:xfrm>
                  <a:off x="4281480" y="2658339"/>
                  <a:ext cx="936606" cy="89625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 dirty="0"/>
                </a:p>
              </p:txBody>
            </p:sp>
            <p:sp>
              <p:nvSpPr>
                <p:cNvPr id="122" name="TextBox 40">
                  <a:extLst>
                    <a:ext uri="{FF2B5EF4-FFF2-40B4-BE49-F238E27FC236}">
                      <a16:creationId xmlns:a16="http://schemas.microsoft.com/office/drawing/2014/main" id="{0DC334D4-8214-4229-B1ED-23E6C7D6CBD9}"/>
                    </a:ext>
                  </a:extLst>
                </p:cNvPr>
                <p:cNvSpPr txBox="1"/>
                <p:nvPr/>
              </p:nvSpPr>
              <p:spPr>
                <a:xfrm>
                  <a:off x="4188478" y="2570299"/>
                  <a:ext cx="792880" cy="91839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7984"/>
                    </a:lnSpc>
                    <a:spcBef>
                      <a:spcPct val="0"/>
                    </a:spcBef>
                  </a:pPr>
                  <a:r>
                    <a:rPr lang="en-US" sz="4400" b="1" dirty="0">
                      <a:solidFill>
                        <a:srgbClr val="FFFFFF"/>
                      </a:solidFill>
                      <a:ea typeface="Telegraf Bold"/>
                      <a:cs typeface="Arial" panose="020B0604020202020204" pitchFamily="34" charset="0"/>
                      <a:sym typeface="Telegraf Bold"/>
                    </a:rPr>
                    <a:t>5</a:t>
                  </a:r>
                  <a:endParaRPr lang="en-US" sz="4800" b="1" dirty="0">
                    <a:solidFill>
                      <a:srgbClr val="FFFFFF"/>
                    </a:solidFill>
                    <a:ea typeface="Telegraf Bold"/>
                    <a:cs typeface="Arial" panose="020B0604020202020204" pitchFamily="34" charset="0"/>
                    <a:sym typeface="Telegraf Bold"/>
                  </a:endParaRPr>
                </a:p>
              </p:txBody>
            </p:sp>
          </p:grpSp>
          <p:grpSp>
            <p:nvGrpSpPr>
              <p:cNvPr id="154" name="Groupe 153">
                <a:extLst>
                  <a:ext uri="{FF2B5EF4-FFF2-40B4-BE49-F238E27FC236}">
                    <a16:creationId xmlns:a16="http://schemas.microsoft.com/office/drawing/2014/main" id="{39E45C28-ACDA-462D-81A4-2180BB7C263C}"/>
                  </a:ext>
                </a:extLst>
              </p:cNvPr>
              <p:cNvGrpSpPr/>
              <p:nvPr/>
            </p:nvGrpSpPr>
            <p:grpSpPr>
              <a:xfrm>
                <a:off x="8164916" y="3449359"/>
                <a:ext cx="3759739" cy="1453859"/>
                <a:chOff x="7787661" y="2265144"/>
                <a:chExt cx="3759739" cy="1453859"/>
              </a:xfrm>
            </p:grpSpPr>
            <p:sp>
              <p:nvSpPr>
                <p:cNvPr id="135" name="Freeform 13">
                  <a:extLst>
                    <a:ext uri="{FF2B5EF4-FFF2-40B4-BE49-F238E27FC236}">
                      <a16:creationId xmlns:a16="http://schemas.microsoft.com/office/drawing/2014/main" id="{DBD391CE-0B32-43CE-87CE-A648A63E8531}"/>
                    </a:ext>
                  </a:extLst>
                </p:cNvPr>
                <p:cNvSpPr/>
                <p:nvPr/>
              </p:nvSpPr>
              <p:spPr>
                <a:xfrm>
                  <a:off x="8343201" y="2508852"/>
                  <a:ext cx="3162202" cy="1130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075" h="265172">
                      <a:moveTo>
                        <a:pt x="41621" y="0"/>
                      </a:moveTo>
                      <a:lnTo>
                        <a:pt x="611455" y="0"/>
                      </a:lnTo>
                      <a:cubicBezTo>
                        <a:pt x="622493" y="0"/>
                        <a:pt x="633079" y="4385"/>
                        <a:pt x="640885" y="12190"/>
                      </a:cubicBezTo>
                      <a:cubicBezTo>
                        <a:pt x="648690" y="19996"/>
                        <a:pt x="653075" y="30582"/>
                        <a:pt x="653075" y="41621"/>
                      </a:cubicBezTo>
                      <a:lnTo>
                        <a:pt x="653075" y="223551"/>
                      </a:lnTo>
                      <a:cubicBezTo>
                        <a:pt x="653075" y="234590"/>
                        <a:pt x="648690" y="245176"/>
                        <a:pt x="640885" y="252981"/>
                      </a:cubicBezTo>
                      <a:cubicBezTo>
                        <a:pt x="633079" y="260787"/>
                        <a:pt x="622493" y="265172"/>
                        <a:pt x="611455" y="265172"/>
                      </a:cubicBezTo>
                      <a:lnTo>
                        <a:pt x="41621" y="265172"/>
                      </a:lnTo>
                      <a:cubicBezTo>
                        <a:pt x="30582" y="265172"/>
                        <a:pt x="19996" y="260787"/>
                        <a:pt x="12190" y="252981"/>
                      </a:cubicBezTo>
                      <a:cubicBezTo>
                        <a:pt x="4385" y="245176"/>
                        <a:pt x="0" y="234590"/>
                        <a:pt x="0" y="223551"/>
                      </a:cubicBezTo>
                      <a:lnTo>
                        <a:pt x="0" y="41621"/>
                      </a:lnTo>
                      <a:cubicBezTo>
                        <a:pt x="0" y="30582"/>
                        <a:pt x="4385" y="19996"/>
                        <a:pt x="12190" y="12190"/>
                      </a:cubicBezTo>
                      <a:cubicBezTo>
                        <a:pt x="19996" y="4385"/>
                        <a:pt x="30582" y="0"/>
                        <a:pt x="41621" y="0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28575" cap="sq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136" name="TextBox 14">
                  <a:extLst>
                    <a:ext uri="{FF2B5EF4-FFF2-40B4-BE49-F238E27FC236}">
                      <a16:creationId xmlns:a16="http://schemas.microsoft.com/office/drawing/2014/main" id="{10F25B68-B016-4D86-B178-7D5B1FEDF64F}"/>
                    </a:ext>
                  </a:extLst>
                </p:cNvPr>
                <p:cNvSpPr txBox="1"/>
                <p:nvPr/>
              </p:nvSpPr>
              <p:spPr>
                <a:xfrm>
                  <a:off x="8343201" y="2265144"/>
                  <a:ext cx="3162202" cy="1374496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  <p:sp>
              <p:nvSpPr>
                <p:cNvPr id="129" name="TextBox 24">
                  <a:extLst>
                    <a:ext uri="{FF2B5EF4-FFF2-40B4-BE49-F238E27FC236}">
                      <a16:creationId xmlns:a16="http://schemas.microsoft.com/office/drawing/2014/main" id="{0C911669-1A44-45AE-BB8D-973F38E3A1B5}"/>
                    </a:ext>
                  </a:extLst>
                </p:cNvPr>
                <p:cNvSpPr txBox="1"/>
                <p:nvPr/>
              </p:nvSpPr>
              <p:spPr>
                <a:xfrm>
                  <a:off x="8886289" y="2672344"/>
                  <a:ext cx="2661111" cy="83099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r>
                    <a:rPr lang="en-US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Grants from partners </a:t>
                  </a:r>
                </a:p>
                <a:p>
                  <a:r>
                    <a:rPr lang="en-US" i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Focus on philanthropy institutions</a:t>
                  </a:r>
                </a:p>
              </p:txBody>
            </p:sp>
            <p:sp>
              <p:nvSpPr>
                <p:cNvPr id="130" name="Freeform 31">
                  <a:extLst>
                    <a:ext uri="{FF2B5EF4-FFF2-40B4-BE49-F238E27FC236}">
                      <a16:creationId xmlns:a16="http://schemas.microsoft.com/office/drawing/2014/main" id="{D528F8FB-57A5-4B40-80CA-0BCF7077F825}"/>
                    </a:ext>
                  </a:extLst>
                </p:cNvPr>
                <p:cNvSpPr/>
                <p:nvPr/>
              </p:nvSpPr>
              <p:spPr>
                <a:xfrm>
                  <a:off x="7787661" y="2462811"/>
                  <a:ext cx="1426358" cy="125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358" h="1426358">
                      <a:moveTo>
                        <a:pt x="0" y="0"/>
                      </a:moveTo>
                      <a:lnTo>
                        <a:pt x="1426358" y="0"/>
                      </a:lnTo>
                      <a:lnTo>
                        <a:pt x="1426358" y="1426358"/>
                      </a:lnTo>
                      <a:lnTo>
                        <a:pt x="0" y="14263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alphaModFix amt="46000"/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133" name="Freeform 33">
                  <a:extLst>
                    <a:ext uri="{FF2B5EF4-FFF2-40B4-BE49-F238E27FC236}">
                      <a16:creationId xmlns:a16="http://schemas.microsoft.com/office/drawing/2014/main" id="{45D6BF39-CDDF-44B6-9F71-59530CD1E1C4}"/>
                    </a:ext>
                  </a:extLst>
                </p:cNvPr>
                <p:cNvSpPr/>
                <p:nvPr/>
              </p:nvSpPr>
              <p:spPr>
                <a:xfrm>
                  <a:off x="7924467" y="2743755"/>
                  <a:ext cx="792882" cy="681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134" name="TextBox 34">
                  <a:extLst>
                    <a:ext uri="{FF2B5EF4-FFF2-40B4-BE49-F238E27FC236}">
                      <a16:creationId xmlns:a16="http://schemas.microsoft.com/office/drawing/2014/main" id="{49C9F8BF-0C24-46E2-AAEF-68523E7E9DEE}"/>
                    </a:ext>
                  </a:extLst>
                </p:cNvPr>
                <p:cNvSpPr txBox="1"/>
                <p:nvPr/>
              </p:nvSpPr>
              <p:spPr>
                <a:xfrm>
                  <a:off x="8032537" y="2607090"/>
                  <a:ext cx="936606" cy="89625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  <p:sp>
              <p:nvSpPr>
                <p:cNvPr id="132" name="TextBox 40">
                  <a:extLst>
                    <a:ext uri="{FF2B5EF4-FFF2-40B4-BE49-F238E27FC236}">
                      <a16:creationId xmlns:a16="http://schemas.microsoft.com/office/drawing/2014/main" id="{8C99B42F-5F2A-419E-BB77-0892335973B7}"/>
                    </a:ext>
                  </a:extLst>
                </p:cNvPr>
                <p:cNvSpPr txBox="1"/>
                <p:nvPr/>
              </p:nvSpPr>
              <p:spPr>
                <a:xfrm>
                  <a:off x="7939535" y="2519050"/>
                  <a:ext cx="792880" cy="918393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7984"/>
                    </a:lnSpc>
                    <a:spcBef>
                      <a:spcPct val="0"/>
                    </a:spcBef>
                  </a:pPr>
                  <a:r>
                    <a:rPr lang="en-US" sz="4400" b="1" dirty="0">
                      <a:solidFill>
                        <a:srgbClr val="FFFFFF"/>
                      </a:solidFill>
                      <a:ea typeface="Telegraf Bold"/>
                      <a:cs typeface="Arial" panose="020B0604020202020204" pitchFamily="34" charset="0"/>
                      <a:sym typeface="Telegraf Bold"/>
                    </a:rPr>
                    <a:t>6</a:t>
                  </a:r>
                  <a:endParaRPr lang="en-US" sz="4800" b="1" dirty="0">
                    <a:solidFill>
                      <a:srgbClr val="FFFFFF"/>
                    </a:solidFill>
                    <a:ea typeface="Telegraf Bold"/>
                    <a:cs typeface="Arial" panose="020B0604020202020204" pitchFamily="34" charset="0"/>
                    <a:sym typeface="Telegraf Bold"/>
                  </a:endParaRPr>
                </a:p>
              </p:txBody>
            </p:sp>
          </p:grpSp>
          <p:grpSp>
            <p:nvGrpSpPr>
              <p:cNvPr id="152" name="Groupe 151">
                <a:extLst>
                  <a:ext uri="{FF2B5EF4-FFF2-40B4-BE49-F238E27FC236}">
                    <a16:creationId xmlns:a16="http://schemas.microsoft.com/office/drawing/2014/main" id="{24DABD60-EDDA-46E9-8BB8-CBE8FF0ABE94}"/>
                  </a:ext>
                </a:extLst>
              </p:cNvPr>
              <p:cNvGrpSpPr/>
              <p:nvPr/>
            </p:nvGrpSpPr>
            <p:grpSpPr>
              <a:xfrm>
                <a:off x="178360" y="3622245"/>
                <a:ext cx="3935594" cy="1256192"/>
                <a:chOff x="-113651" y="2613798"/>
                <a:chExt cx="3935594" cy="1256192"/>
              </a:xfrm>
            </p:grpSpPr>
            <p:sp>
              <p:nvSpPr>
                <p:cNvPr id="115" name="Freeform 13">
                  <a:extLst>
                    <a:ext uri="{FF2B5EF4-FFF2-40B4-BE49-F238E27FC236}">
                      <a16:creationId xmlns:a16="http://schemas.microsoft.com/office/drawing/2014/main" id="{E549EFC8-509F-464E-9E2C-175E1A0F744B}"/>
                    </a:ext>
                  </a:extLst>
                </p:cNvPr>
                <p:cNvSpPr/>
                <p:nvPr/>
              </p:nvSpPr>
              <p:spPr>
                <a:xfrm>
                  <a:off x="437421" y="2663024"/>
                  <a:ext cx="3162202" cy="1130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075" h="265172">
                      <a:moveTo>
                        <a:pt x="41621" y="0"/>
                      </a:moveTo>
                      <a:lnTo>
                        <a:pt x="611455" y="0"/>
                      </a:lnTo>
                      <a:cubicBezTo>
                        <a:pt x="622493" y="0"/>
                        <a:pt x="633079" y="4385"/>
                        <a:pt x="640885" y="12190"/>
                      </a:cubicBezTo>
                      <a:cubicBezTo>
                        <a:pt x="648690" y="19996"/>
                        <a:pt x="653075" y="30582"/>
                        <a:pt x="653075" y="41621"/>
                      </a:cubicBezTo>
                      <a:lnTo>
                        <a:pt x="653075" y="223551"/>
                      </a:lnTo>
                      <a:cubicBezTo>
                        <a:pt x="653075" y="234590"/>
                        <a:pt x="648690" y="245176"/>
                        <a:pt x="640885" y="252981"/>
                      </a:cubicBezTo>
                      <a:cubicBezTo>
                        <a:pt x="633079" y="260787"/>
                        <a:pt x="622493" y="265172"/>
                        <a:pt x="611455" y="265172"/>
                      </a:cubicBezTo>
                      <a:lnTo>
                        <a:pt x="41621" y="265172"/>
                      </a:lnTo>
                      <a:cubicBezTo>
                        <a:pt x="30582" y="265172"/>
                        <a:pt x="19996" y="260787"/>
                        <a:pt x="12190" y="252981"/>
                      </a:cubicBezTo>
                      <a:cubicBezTo>
                        <a:pt x="4385" y="245176"/>
                        <a:pt x="0" y="234590"/>
                        <a:pt x="0" y="223551"/>
                      </a:cubicBezTo>
                      <a:lnTo>
                        <a:pt x="0" y="41621"/>
                      </a:lnTo>
                      <a:cubicBezTo>
                        <a:pt x="0" y="30582"/>
                        <a:pt x="4385" y="19996"/>
                        <a:pt x="12190" y="12190"/>
                      </a:cubicBezTo>
                      <a:cubicBezTo>
                        <a:pt x="19996" y="4385"/>
                        <a:pt x="30582" y="0"/>
                        <a:pt x="41621" y="0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28575" cap="sq">
                  <a:solidFill>
                    <a:schemeClr val="accent6">
                      <a:lumMod val="40000"/>
                      <a:lumOff val="60000"/>
                    </a:schemeClr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109" name="TextBox 24">
                  <a:extLst>
                    <a:ext uri="{FF2B5EF4-FFF2-40B4-BE49-F238E27FC236}">
                      <a16:creationId xmlns:a16="http://schemas.microsoft.com/office/drawing/2014/main" id="{F619B0EA-DEA4-4FD5-9B6E-3D0AA818F509}"/>
                    </a:ext>
                  </a:extLst>
                </p:cNvPr>
                <p:cNvSpPr txBox="1"/>
                <p:nvPr/>
              </p:nvSpPr>
              <p:spPr>
                <a:xfrm>
                  <a:off x="1160832" y="3107423"/>
                  <a:ext cx="2661111" cy="300239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r>
                    <a:rPr lang="en-US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Collaboration with MDBs</a:t>
                  </a:r>
                </a:p>
              </p:txBody>
            </p:sp>
            <p:sp>
              <p:nvSpPr>
                <p:cNvPr id="110" name="Freeform 31">
                  <a:extLst>
                    <a:ext uri="{FF2B5EF4-FFF2-40B4-BE49-F238E27FC236}">
                      <a16:creationId xmlns:a16="http://schemas.microsoft.com/office/drawing/2014/main" id="{3532715B-8A98-4FB2-9CAF-931EA6B8E3C4}"/>
                    </a:ext>
                  </a:extLst>
                </p:cNvPr>
                <p:cNvSpPr/>
                <p:nvPr/>
              </p:nvSpPr>
              <p:spPr>
                <a:xfrm>
                  <a:off x="-113651" y="2613798"/>
                  <a:ext cx="1426358" cy="1256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358" h="1426358">
                      <a:moveTo>
                        <a:pt x="0" y="0"/>
                      </a:moveTo>
                      <a:lnTo>
                        <a:pt x="1426358" y="0"/>
                      </a:lnTo>
                      <a:lnTo>
                        <a:pt x="1426358" y="1426358"/>
                      </a:lnTo>
                      <a:lnTo>
                        <a:pt x="0" y="14263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alphaModFix amt="46000"/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113" name="Freeform 33">
                  <a:extLst>
                    <a:ext uri="{FF2B5EF4-FFF2-40B4-BE49-F238E27FC236}">
                      <a16:creationId xmlns:a16="http://schemas.microsoft.com/office/drawing/2014/main" id="{3253340A-54E1-4AE9-B890-DDDAC4942DEA}"/>
                    </a:ext>
                  </a:extLst>
                </p:cNvPr>
                <p:cNvSpPr/>
                <p:nvPr/>
              </p:nvSpPr>
              <p:spPr>
                <a:xfrm>
                  <a:off x="23155" y="2894742"/>
                  <a:ext cx="792882" cy="681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fr-FR" dirty="0"/>
                </a:p>
              </p:txBody>
            </p:sp>
            <p:sp>
              <p:nvSpPr>
                <p:cNvPr id="114" name="TextBox 34">
                  <a:extLst>
                    <a:ext uri="{FF2B5EF4-FFF2-40B4-BE49-F238E27FC236}">
                      <a16:creationId xmlns:a16="http://schemas.microsoft.com/office/drawing/2014/main" id="{57EC0C26-4E30-4602-8B86-FF58F9E7F437}"/>
                    </a:ext>
                  </a:extLst>
                </p:cNvPr>
                <p:cNvSpPr txBox="1"/>
                <p:nvPr/>
              </p:nvSpPr>
              <p:spPr>
                <a:xfrm>
                  <a:off x="131225" y="2758077"/>
                  <a:ext cx="936606" cy="896251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1960"/>
                    </a:lnSpc>
                  </a:pPr>
                  <a:endParaRPr/>
                </a:p>
              </p:txBody>
            </p:sp>
            <p:sp>
              <p:nvSpPr>
                <p:cNvPr id="112" name="TextBox 40">
                  <a:extLst>
                    <a:ext uri="{FF2B5EF4-FFF2-40B4-BE49-F238E27FC236}">
                      <a16:creationId xmlns:a16="http://schemas.microsoft.com/office/drawing/2014/main" id="{4E2A3618-1DD5-46CB-B79D-5C7760140888}"/>
                    </a:ext>
                  </a:extLst>
                </p:cNvPr>
                <p:cNvSpPr txBox="1"/>
                <p:nvPr/>
              </p:nvSpPr>
              <p:spPr>
                <a:xfrm>
                  <a:off x="38223" y="2670037"/>
                  <a:ext cx="792880" cy="90960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7984"/>
                    </a:lnSpc>
                    <a:spcBef>
                      <a:spcPct val="0"/>
                    </a:spcBef>
                  </a:pPr>
                  <a:r>
                    <a:rPr lang="en-US" sz="4400" b="1" dirty="0">
                      <a:solidFill>
                        <a:srgbClr val="FFFFFF"/>
                      </a:solidFill>
                      <a:ea typeface="Telegraf Bold"/>
                      <a:cs typeface="Arial" panose="020B0604020202020204" pitchFamily="34" charset="0"/>
                      <a:sym typeface="Telegraf Bold"/>
                    </a:rPr>
                    <a:t>4</a:t>
                  </a:r>
                  <a:endParaRPr lang="en-US" sz="4800" b="1" dirty="0">
                    <a:solidFill>
                      <a:srgbClr val="FFFFFF"/>
                    </a:solidFill>
                    <a:ea typeface="Telegraf Bold"/>
                    <a:cs typeface="Arial" panose="020B0604020202020204" pitchFamily="34" charset="0"/>
                    <a:sym typeface="Telegraf Bold"/>
                  </a:endParaRPr>
                </a:p>
              </p:txBody>
            </p:sp>
            <p:sp>
              <p:nvSpPr>
                <p:cNvPr id="147" name="Flèche : haut 146">
                  <a:extLst>
                    <a:ext uri="{FF2B5EF4-FFF2-40B4-BE49-F238E27FC236}">
                      <a16:creationId xmlns:a16="http://schemas.microsoft.com/office/drawing/2014/main" id="{5C02D44D-79A1-453D-AD02-D3D7FCA28E25}"/>
                    </a:ext>
                  </a:extLst>
                </p:cNvPr>
                <p:cNvSpPr/>
                <p:nvPr/>
              </p:nvSpPr>
              <p:spPr>
                <a:xfrm>
                  <a:off x="836228" y="3037102"/>
                  <a:ext cx="311787" cy="396425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57" name="Rounded Rectangle 1">
            <a:extLst>
              <a:ext uri="{FF2B5EF4-FFF2-40B4-BE49-F238E27FC236}">
                <a16:creationId xmlns:a16="http://schemas.microsoft.com/office/drawing/2014/main" id="{716F3C15-DADE-4DA0-890F-53E3546AA8F2}"/>
              </a:ext>
            </a:extLst>
          </p:cNvPr>
          <p:cNvSpPr/>
          <p:nvPr/>
        </p:nvSpPr>
        <p:spPr>
          <a:xfrm>
            <a:off x="0" y="0"/>
            <a:ext cx="12192000" cy="92017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IDEP new Business Model for financial sustainability</a:t>
            </a:r>
          </a:p>
          <a:p>
            <a:pPr algn="l"/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Preliminary recommendations </a:t>
            </a:r>
          </a:p>
        </p:txBody>
      </p: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373394E6-4F46-4313-8825-A30DB777C6CB}"/>
              </a:ext>
            </a:extLst>
          </p:cNvPr>
          <p:cNvGrpSpPr/>
          <p:nvPr/>
        </p:nvGrpSpPr>
        <p:grpSpPr>
          <a:xfrm>
            <a:off x="663688" y="1040196"/>
            <a:ext cx="1447853" cy="1842627"/>
            <a:chOff x="5289481" y="390645"/>
            <a:chExt cx="5357080" cy="6076709"/>
          </a:xfrm>
        </p:grpSpPr>
        <p:pic>
          <p:nvPicPr>
            <p:cNvPr id="162" name="Image 161">
              <a:extLst>
                <a:ext uri="{FF2B5EF4-FFF2-40B4-BE49-F238E27FC236}">
                  <a16:creationId xmlns:a16="http://schemas.microsoft.com/office/drawing/2014/main" id="{A1E9064D-1BBD-4E16-9C05-419B9C8D0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8" b="7468"/>
            <a:stretch/>
          </p:blipFill>
          <p:spPr>
            <a:xfrm>
              <a:off x="5612605" y="390645"/>
              <a:ext cx="4733894" cy="6076709"/>
            </a:xfrm>
            <a:prstGeom prst="rect">
              <a:avLst/>
            </a:prstGeom>
          </p:spPr>
        </p:pic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6E89F465-4FBB-4D47-8594-DF791F375200}"/>
                </a:ext>
              </a:extLst>
            </p:cNvPr>
            <p:cNvSpPr txBox="1"/>
            <p:nvPr/>
          </p:nvSpPr>
          <p:spPr>
            <a:xfrm>
              <a:off x="5612606" y="645310"/>
              <a:ext cx="1859949" cy="8410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" dirty="0" err="1">
                  <a:solidFill>
                    <a:schemeClr val="bg1"/>
                  </a:solidFill>
                </a:rPr>
                <a:t>African</a:t>
              </a:r>
              <a:r>
                <a:rPr lang="fr-FR" sz="200" dirty="0">
                  <a:solidFill>
                    <a:schemeClr val="bg1"/>
                  </a:solidFill>
                </a:rPr>
                <a:t> Institute for</a:t>
              </a:r>
            </a:p>
            <a:p>
              <a:r>
                <a:rPr lang="fr-FR" sz="200" dirty="0" err="1">
                  <a:solidFill>
                    <a:schemeClr val="bg1"/>
                  </a:solidFill>
                </a:rPr>
                <a:t>Economic</a:t>
              </a:r>
              <a:r>
                <a:rPr lang="fr-FR" sz="200" dirty="0">
                  <a:solidFill>
                    <a:schemeClr val="bg1"/>
                  </a:solidFill>
                </a:rPr>
                <a:t> </a:t>
              </a:r>
              <a:r>
                <a:rPr lang="fr-FR" sz="200" dirty="0" err="1">
                  <a:solidFill>
                    <a:schemeClr val="bg1"/>
                  </a:solidFill>
                </a:rPr>
                <a:t>Development</a:t>
              </a:r>
              <a:endParaRPr lang="fr-FR" sz="200" dirty="0">
                <a:solidFill>
                  <a:schemeClr val="bg1"/>
                </a:solidFill>
              </a:endParaRPr>
            </a:p>
            <a:p>
              <a:r>
                <a:rPr lang="fr-FR" sz="200" dirty="0">
                  <a:solidFill>
                    <a:schemeClr val="bg1"/>
                  </a:solidFill>
                </a:rPr>
                <a:t>And Planning</a:t>
              </a:r>
            </a:p>
            <a:p>
              <a:pPr algn="ctr"/>
              <a:endParaRPr lang="fr-FR" sz="200" dirty="0">
                <a:solidFill>
                  <a:schemeClr val="bg1"/>
                </a:solidFill>
              </a:endParaRPr>
            </a:p>
          </p:txBody>
        </p:sp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51A37222-B489-4DEB-9FCC-DFCCE1FF9A1C}"/>
                </a:ext>
              </a:extLst>
            </p:cNvPr>
            <p:cNvGrpSpPr/>
            <p:nvPr/>
          </p:nvGrpSpPr>
          <p:grpSpPr>
            <a:xfrm>
              <a:off x="5289481" y="1599416"/>
              <a:ext cx="5357080" cy="4717771"/>
              <a:chOff x="5289481" y="1599416"/>
              <a:chExt cx="5357080" cy="4717771"/>
            </a:xfrm>
          </p:grpSpPr>
          <p:grpSp>
            <p:nvGrpSpPr>
              <p:cNvPr id="168" name="Groupe 167">
                <a:extLst>
                  <a:ext uri="{FF2B5EF4-FFF2-40B4-BE49-F238E27FC236}">
                    <a16:creationId xmlns:a16="http://schemas.microsoft.com/office/drawing/2014/main" id="{48ED9345-200A-4E53-AC55-8226C945A29F}"/>
                  </a:ext>
                </a:extLst>
              </p:cNvPr>
              <p:cNvGrpSpPr/>
              <p:nvPr/>
            </p:nvGrpSpPr>
            <p:grpSpPr>
              <a:xfrm>
                <a:off x="6893388" y="1599416"/>
                <a:ext cx="2149313" cy="2278140"/>
                <a:chOff x="4396741" y="1290002"/>
                <a:chExt cx="3093720" cy="3078480"/>
              </a:xfrm>
            </p:grpSpPr>
            <p:sp>
              <p:nvSpPr>
                <p:cNvPr id="171" name="Ellipse 170">
                  <a:extLst>
                    <a:ext uri="{FF2B5EF4-FFF2-40B4-BE49-F238E27FC236}">
                      <a16:creationId xmlns:a16="http://schemas.microsoft.com/office/drawing/2014/main" id="{93D83AAF-E9E6-43F9-9EFA-0637D7C1A32B}"/>
                    </a:ext>
                  </a:extLst>
                </p:cNvPr>
                <p:cNvSpPr/>
                <p:nvPr/>
              </p:nvSpPr>
              <p:spPr>
                <a:xfrm>
                  <a:off x="4396741" y="1290002"/>
                  <a:ext cx="3093720" cy="3078480"/>
                </a:xfrm>
                <a:prstGeom prst="ellipse">
                  <a:avLst/>
                </a:prstGeom>
                <a:solidFill>
                  <a:srgbClr val="F8B15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300"/>
                </a:p>
              </p:txBody>
            </p:sp>
            <p:sp>
              <p:nvSpPr>
                <p:cNvPr id="172" name="Ellipse 171">
                  <a:extLst>
                    <a:ext uri="{FF2B5EF4-FFF2-40B4-BE49-F238E27FC236}">
                      <a16:creationId xmlns:a16="http://schemas.microsoft.com/office/drawing/2014/main" id="{3B669CFB-2DE0-4FB5-A326-E7463AC8519A}"/>
                    </a:ext>
                  </a:extLst>
                </p:cNvPr>
                <p:cNvSpPr/>
                <p:nvPr/>
              </p:nvSpPr>
              <p:spPr>
                <a:xfrm>
                  <a:off x="4536042" y="1440540"/>
                  <a:ext cx="2804160" cy="27939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300"/>
                </a:p>
              </p:txBody>
            </p:sp>
            <p:pic>
              <p:nvPicPr>
                <p:cNvPr id="173" name="Image 172">
                  <a:extLst>
                    <a:ext uri="{FF2B5EF4-FFF2-40B4-BE49-F238E27FC236}">
                      <a16:creationId xmlns:a16="http://schemas.microsoft.com/office/drawing/2014/main" id="{D2DB5C6F-17BA-4D3D-87CB-8DE55234B0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56599" y="1863772"/>
                  <a:ext cx="2501945" cy="2185214"/>
                </a:xfrm>
                <a:prstGeom prst="rect">
                  <a:avLst/>
                </a:prstGeom>
              </p:spPr>
            </p:pic>
          </p:grpSp>
          <p:sp>
            <p:nvSpPr>
              <p:cNvPr id="169" name="ZoneTexte 168">
                <a:extLst>
                  <a:ext uri="{FF2B5EF4-FFF2-40B4-BE49-F238E27FC236}">
                    <a16:creationId xmlns:a16="http://schemas.microsoft.com/office/drawing/2014/main" id="{3B30B77C-A447-4B2E-BB03-088937CCAD6B}"/>
                  </a:ext>
                </a:extLst>
              </p:cNvPr>
              <p:cNvSpPr txBox="1"/>
              <p:nvPr/>
            </p:nvSpPr>
            <p:spPr>
              <a:xfrm>
                <a:off x="5412188" y="4324649"/>
                <a:ext cx="5111709" cy="1177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b="1" dirty="0">
                    <a:solidFill>
                      <a:schemeClr val="bg1"/>
                    </a:solidFill>
                  </a:rPr>
                  <a:t>STRATEGIC FRAMEWORK</a:t>
                </a:r>
              </a:p>
              <a:p>
                <a:pPr algn="ctr"/>
                <a:r>
                  <a:rPr lang="fr-FR" sz="700" b="1" dirty="0">
                    <a:solidFill>
                      <a:schemeClr val="bg1"/>
                    </a:solidFill>
                  </a:rPr>
                  <a:t>2026 - 2030</a:t>
                </a:r>
              </a:p>
            </p:txBody>
          </p:sp>
          <p:sp>
            <p:nvSpPr>
              <p:cNvPr id="170" name="ZoneTexte 169">
                <a:extLst>
                  <a:ext uri="{FF2B5EF4-FFF2-40B4-BE49-F238E27FC236}">
                    <a16:creationId xmlns:a16="http://schemas.microsoft.com/office/drawing/2014/main" id="{3CBC3860-EA40-4876-B3CE-76DB2C048773}"/>
                  </a:ext>
                </a:extLst>
              </p:cNvPr>
              <p:cNvSpPr txBox="1"/>
              <p:nvPr/>
            </p:nvSpPr>
            <p:spPr>
              <a:xfrm>
                <a:off x="5289481" y="5081136"/>
                <a:ext cx="5357080" cy="1236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500" dirty="0">
                    <a:solidFill>
                      <a:schemeClr val="bg1"/>
                    </a:solidFill>
                  </a:rPr>
                  <a:t>For a</a:t>
                </a:r>
              </a:p>
              <a:p>
                <a:pPr algn="ctr"/>
                <a:r>
                  <a:rPr lang="fr-FR" sz="500" dirty="0" err="1">
                    <a:solidFill>
                      <a:schemeClr val="bg1"/>
                    </a:solidFill>
                  </a:rPr>
                  <a:t>Structurally</a:t>
                </a:r>
                <a:r>
                  <a:rPr lang="fr-FR" sz="500" dirty="0">
                    <a:solidFill>
                      <a:schemeClr val="bg1"/>
                    </a:solidFill>
                  </a:rPr>
                  <a:t> </a:t>
                </a:r>
                <a:r>
                  <a:rPr lang="fr-FR" sz="500" dirty="0" err="1">
                    <a:solidFill>
                      <a:schemeClr val="bg1"/>
                    </a:solidFill>
                  </a:rPr>
                  <a:t>transformed</a:t>
                </a:r>
                <a:r>
                  <a:rPr lang="fr-FR" sz="500" dirty="0">
                    <a:solidFill>
                      <a:schemeClr val="bg1"/>
                    </a:solidFill>
                  </a:rPr>
                  <a:t> and </a:t>
                </a:r>
                <a:r>
                  <a:rPr lang="fr-FR" sz="500" dirty="0" err="1">
                    <a:solidFill>
                      <a:schemeClr val="bg1"/>
                    </a:solidFill>
                  </a:rPr>
                  <a:t>prosperous</a:t>
                </a:r>
                <a:endParaRPr lang="fr-FR" sz="5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fr-FR" sz="500" dirty="0">
                    <a:solidFill>
                      <a:schemeClr val="bg1"/>
                    </a:solidFill>
                  </a:rPr>
                  <a:t>Africa </a:t>
                </a:r>
                <a:r>
                  <a:rPr lang="fr-FR" sz="500" dirty="0" err="1">
                    <a:solidFill>
                      <a:schemeClr val="bg1"/>
                    </a:solidFill>
                  </a:rPr>
                  <a:t>driven</a:t>
                </a:r>
                <a:r>
                  <a:rPr lang="fr-FR" sz="500" dirty="0">
                    <a:solidFill>
                      <a:schemeClr val="bg1"/>
                    </a:solidFill>
                  </a:rPr>
                  <a:t> by its </a:t>
                </a:r>
                <a:r>
                  <a:rPr lang="fr-FR" sz="500" dirty="0" err="1">
                    <a:solidFill>
                      <a:schemeClr val="bg1"/>
                    </a:solidFill>
                  </a:rPr>
                  <a:t>own</a:t>
                </a:r>
                <a:r>
                  <a:rPr lang="fr-FR" sz="500" dirty="0">
                    <a:solidFill>
                      <a:schemeClr val="bg1"/>
                    </a:solidFill>
                  </a:rPr>
                  <a:t> </a:t>
                </a:r>
                <a:r>
                  <a:rPr lang="fr-FR" sz="500" dirty="0" err="1">
                    <a:solidFill>
                      <a:schemeClr val="bg1"/>
                    </a:solidFill>
                  </a:rPr>
                  <a:t>skilled</a:t>
                </a:r>
                <a:r>
                  <a:rPr lang="fr-FR" sz="500" dirty="0">
                    <a:solidFill>
                      <a:schemeClr val="bg1"/>
                    </a:solidFill>
                  </a:rPr>
                  <a:t> people </a:t>
                </a:r>
              </a:p>
            </p:txBody>
          </p:sp>
        </p:grp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415B5C76-4100-4CA3-AE42-8EACC99AA4F8}"/>
                </a:ext>
              </a:extLst>
            </p:cNvPr>
            <p:cNvSpPr/>
            <p:nvPr/>
          </p:nvSpPr>
          <p:spPr>
            <a:xfrm>
              <a:off x="9368170" y="679555"/>
              <a:ext cx="774540" cy="6939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00"/>
            </a:p>
          </p:txBody>
        </p: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BEE41BC3-CF8A-49BC-A4B7-09B36343C799}"/>
                </a:ext>
              </a:extLst>
            </p:cNvPr>
            <p:cNvSpPr/>
            <p:nvPr/>
          </p:nvSpPr>
          <p:spPr>
            <a:xfrm>
              <a:off x="9611629" y="1122363"/>
              <a:ext cx="414759" cy="4534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0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47C2299-4497-41DF-BCF6-9EBF4CDDFAEA}"/>
                </a:ext>
              </a:extLst>
            </p:cNvPr>
            <p:cNvSpPr/>
            <p:nvPr/>
          </p:nvSpPr>
          <p:spPr>
            <a:xfrm>
              <a:off x="5612604" y="6184549"/>
              <a:ext cx="4733895" cy="95225"/>
            </a:xfrm>
            <a:prstGeom prst="rect">
              <a:avLst/>
            </a:prstGeom>
            <a:solidFill>
              <a:srgbClr val="F8B15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00"/>
            </a:p>
          </p:txBody>
        </p:sp>
      </p:grpSp>
      <p:sp>
        <p:nvSpPr>
          <p:cNvPr id="174" name="ZoneTexte 173">
            <a:extLst>
              <a:ext uri="{FF2B5EF4-FFF2-40B4-BE49-F238E27FC236}">
                <a16:creationId xmlns:a16="http://schemas.microsoft.com/office/drawing/2014/main" id="{5F5FA049-0ABA-4062-8246-64A5C3B2F58C}"/>
              </a:ext>
            </a:extLst>
          </p:cNvPr>
          <p:cNvSpPr txBox="1"/>
          <p:nvPr/>
        </p:nvSpPr>
        <p:spPr>
          <a:xfrm>
            <a:off x="2153028" y="1465241"/>
            <a:ext cx="850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IDEP Strategic Framework implementation calls for a new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62801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3604D5FD-C7EC-420F-84C9-9CB37D7A8B2A}"/>
              </a:ext>
            </a:extLst>
          </p:cNvPr>
          <p:cNvSpPr/>
          <p:nvPr/>
        </p:nvSpPr>
        <p:spPr>
          <a:xfrm>
            <a:off x="8080" y="13748"/>
            <a:ext cx="12183920" cy="5416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CD46F4BA-FBF2-49E6-A94F-C18A696F9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6" y="1315558"/>
            <a:ext cx="1477925" cy="5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8756815-E74D-4784-A007-549B3037C018}"/>
              </a:ext>
            </a:extLst>
          </p:cNvPr>
          <p:cNvSpPr txBox="1"/>
          <p:nvPr/>
        </p:nvSpPr>
        <p:spPr>
          <a:xfrm flipH="1">
            <a:off x="2193493" y="1240265"/>
            <a:ext cx="9374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consolidate IDEP’s role as a regional capacity development hub and maximize the impact of its support to Africa’s member States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D379485-EF99-4D01-9872-5239724EAAAC}"/>
              </a:ext>
            </a:extLst>
          </p:cNvPr>
          <p:cNvGrpSpPr/>
          <p:nvPr/>
        </p:nvGrpSpPr>
        <p:grpSpPr>
          <a:xfrm>
            <a:off x="369585" y="2386160"/>
            <a:ext cx="12183920" cy="3756677"/>
            <a:chOff x="-21512" y="2799441"/>
            <a:chExt cx="12183919" cy="3756677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5ED484A2-4A84-4765-962E-E258BB5DC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363" y="3817046"/>
              <a:ext cx="1594637" cy="1010136"/>
            </a:xfrm>
            <a:prstGeom prst="rect">
              <a:avLst/>
            </a:prstGeom>
          </p:spPr>
        </p:pic>
        <p:pic>
          <p:nvPicPr>
            <p:cNvPr id="9226" name="Picture 10">
              <a:extLst>
                <a:ext uri="{FF2B5EF4-FFF2-40B4-BE49-F238E27FC236}">
                  <a16:creationId xmlns:a16="http://schemas.microsoft.com/office/drawing/2014/main" id="{9232A6C0-123D-41F1-AE28-06381674B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054" y="3073911"/>
              <a:ext cx="1728235" cy="1296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drawing" descr="Une image contenant Police, capture d’écran, texte, Graphique&#10;&#10;Le contenu généré par l’IA peut être incorrect.">
              <a:extLst>
                <a:ext uri="{FF2B5EF4-FFF2-40B4-BE49-F238E27FC236}">
                  <a16:creationId xmlns:a16="http://schemas.microsoft.com/office/drawing/2014/main" id="{5BF4FBAD-8B6E-4AD3-99D7-2DF000DF1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098" y="2799441"/>
              <a:ext cx="1543535" cy="847266"/>
            </a:xfrm>
            <a:prstGeom prst="rect">
              <a:avLst/>
            </a:prstGeom>
          </p:spPr>
        </p:pic>
        <p:graphicFrame>
          <p:nvGraphicFramePr>
            <p:cNvPr id="11" name="Diagramme 10">
              <a:extLst>
                <a:ext uri="{FF2B5EF4-FFF2-40B4-BE49-F238E27FC236}">
                  <a16:creationId xmlns:a16="http://schemas.microsoft.com/office/drawing/2014/main" id="{CB00D59E-B631-4022-9F50-B61F3C38781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26403259"/>
                </p:ext>
              </p:extLst>
            </p:nvPr>
          </p:nvGraphicFramePr>
          <p:xfrm>
            <a:off x="-21512" y="3646707"/>
            <a:ext cx="12183919" cy="29094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</p:grpSp>
      <p:pic>
        <p:nvPicPr>
          <p:cNvPr id="9228" name="Picture 12" descr="Africa Business Forum 2026">
            <a:extLst>
              <a:ext uri="{FF2B5EF4-FFF2-40B4-BE49-F238E27FC236}">
                <a16:creationId xmlns:a16="http://schemas.microsoft.com/office/drawing/2014/main" id="{A987CEEF-C45F-4035-9413-281CF03CC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03" y="4201547"/>
            <a:ext cx="1962229" cy="147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52F9501-4109-4427-94D2-C3559537A1FF}"/>
              </a:ext>
            </a:extLst>
          </p:cNvPr>
          <p:cNvSpPr txBox="1"/>
          <p:nvPr/>
        </p:nvSpPr>
        <p:spPr>
          <a:xfrm>
            <a:off x="8472818" y="4574716"/>
            <a:ext cx="510362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Com to ADIF</a:t>
            </a:r>
          </a:p>
          <a:p>
            <a:endParaRPr lang="en-US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&gt; via ARFSD</a:t>
            </a:r>
          </a:p>
          <a:p>
            <a:endParaRPr lang="en-US" sz="9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&gt; integrating AFB outcome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0153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35EADB3F-4AD6-48CB-90F8-75CBDA1DD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93" y="4571378"/>
            <a:ext cx="1514930" cy="13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ACDE55C-6034-4E55-8539-DC12387A3021}"/>
              </a:ext>
            </a:extLst>
          </p:cNvPr>
          <p:cNvSpPr txBox="1"/>
          <p:nvPr/>
        </p:nvSpPr>
        <p:spPr>
          <a:xfrm>
            <a:off x="8516358" y="193157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  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91EE7E0-1407-4962-BAA5-05ED0709B54D}"/>
              </a:ext>
            </a:extLst>
          </p:cNvPr>
          <p:cNvGrpSpPr/>
          <p:nvPr/>
        </p:nvGrpSpPr>
        <p:grpSpPr>
          <a:xfrm>
            <a:off x="2194739" y="2692820"/>
            <a:ext cx="7579638" cy="1256844"/>
            <a:chOff x="1873172" y="3323760"/>
            <a:chExt cx="7579638" cy="1256844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FE529023-5D9E-42D0-B145-99B334621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172" y="3608777"/>
              <a:ext cx="545650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indent="12700"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>
                <a:buFontTx/>
                <a:buNone/>
              </a:pPr>
              <a:r>
                <a:rPr lang="en-US" altLang="en-US" sz="3600" dirty="0">
                  <a:solidFill>
                    <a:schemeClr val="accent6">
                      <a:lumMod val="75000"/>
                    </a:schemeClr>
                  </a:solidFill>
                  <a:latin typeface="ADLaM Display" panose="020B0604020202020204" pitchFamily="2" charset="0"/>
                  <a:ea typeface="ADLaM Display" panose="020B0604020202020204" pitchFamily="2" charset="0"/>
                  <a:cs typeface="ADLaM Display" panose="020B0604020202020204" pitchFamily="2" charset="0"/>
                  <a:sym typeface="Lato" panose="020F0502020204030203" pitchFamily="34" charset="77"/>
                </a:rPr>
                <a:t>Thank You   -   Merci   -   </a:t>
              </a:r>
            </a:p>
          </p:txBody>
        </p:sp>
        <p:pic>
          <p:nvPicPr>
            <p:cNvPr id="7" name="Picture 2" descr="Merci en arabe traduction | Comment dire merci en arabe">
              <a:extLst>
                <a:ext uri="{FF2B5EF4-FFF2-40B4-BE49-F238E27FC236}">
                  <a16:creationId xmlns:a16="http://schemas.microsoft.com/office/drawing/2014/main" id="{BDEA7ACD-E4EB-4EBB-AF57-A84A47DE4F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5567" y="3323760"/>
              <a:ext cx="2277243" cy="1256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66" name="Picture 2" descr="Fifty-eighth session of the Economic Commission for Africa: Conference of African Ministers of Finance, Planning and Economic Development">
            <a:extLst>
              <a:ext uri="{FF2B5EF4-FFF2-40B4-BE49-F238E27FC236}">
                <a16:creationId xmlns:a16="http://schemas.microsoft.com/office/drawing/2014/main" id="{F80AD056-E66F-42B5-A8D8-AC3B41CB1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25" y="120704"/>
            <a:ext cx="3128067" cy="23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2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28586</TotalTime>
  <Words>801</Words>
  <Application>Microsoft Office PowerPoint</Application>
  <PresentationFormat>Grand écran</PresentationFormat>
  <Paragraphs>225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ADLaM Display</vt:lpstr>
      <vt:lpstr>Aptos</vt:lpstr>
      <vt:lpstr>Arial</vt:lpstr>
      <vt:lpstr>Calibri</vt:lpstr>
      <vt:lpstr>Calibri Light</vt:lpstr>
      <vt:lpstr>Lucida Sans</vt:lpstr>
      <vt:lpstr>Wingdings</vt:lpstr>
      <vt:lpstr>Office Theme</vt:lpstr>
      <vt:lpstr>AFRICAN INSTITUTE FOR ECONOMIC DEVELOPMENT AND PLANNING   (IDEP) 2025 Activity Report     (Document Reference No. E/ECA/COE/44/15)  Karima Bounemra Ben Soltane IDEP Director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INCEPTION REPORT  “2023 – 2024 Biennial report on promoting a culture of quality assurance at ECA”   Quality Assurance Unit/SCQAS/SPORD  September 2024</dc:title>
  <dc:creator>Afework Temtime</dc:creator>
  <cp:lastModifiedBy>Karima Bounemra Ben Soltane</cp:lastModifiedBy>
  <cp:revision>101</cp:revision>
  <cp:lastPrinted>2024-11-04T09:20:13Z</cp:lastPrinted>
  <dcterms:created xsi:type="dcterms:W3CDTF">2024-08-29T12:46:16Z</dcterms:created>
  <dcterms:modified xsi:type="dcterms:W3CDTF">2026-03-27T01:03:04Z</dcterms:modified>
</cp:coreProperties>
</file>