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59" r:id="rId5"/>
    <p:sldId id="512" r:id="rId6"/>
    <p:sldId id="2147375697" r:id="rId7"/>
    <p:sldId id="2147375696" r:id="rId8"/>
    <p:sldId id="2147375681" r:id="rId9"/>
    <p:sldId id="2147375689" r:id="rId10"/>
    <p:sldId id="2147375690" r:id="rId11"/>
    <p:sldId id="2147375692" r:id="rId12"/>
    <p:sldId id="2147375694" r:id="rId13"/>
    <p:sldId id="52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58D83D9-2636-FE4E-BCD8-B03931D6CE68}" name="Melaku Desta" initials="MD" userId="S::desta6@un.org::c59df3d1-ead1-453a-ac9d-1e425c09088f" providerId="AD"/>
  <p188:author id="{0E4D92FD-B57C-806D-4EBE-EF40B133E8D6}" name="Naomi Kemunto Birika" initials="NB" userId="S::naomi.birika@un.org::ac01f5fc-e022-4a6d-8eb2-ca614b47b2b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2CF2"/>
    <a:srgbClr val="0BADDB"/>
    <a:srgbClr val="08558B"/>
    <a:srgbClr val="3DB049"/>
    <a:srgbClr val="EA1C30"/>
    <a:srgbClr val="FEB6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18" autoAdjust="0"/>
    <p:restoredTop sz="91562" autoAdjust="0"/>
  </p:normalViewPr>
  <p:slideViewPr>
    <p:cSldViewPr snapToGrid="0">
      <p:cViewPr varScale="1">
        <p:scale>
          <a:sx n="74" d="100"/>
          <a:sy n="74" d="100"/>
        </p:scale>
        <p:origin x="412" y="5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is Ikome" userId="aab3ddb1-5d26-401f-a442-ccc1dce1bd49" providerId="ADAL" clId="{7BB46752-E552-49E2-A652-C89519D40121}"/>
    <pc:docChg chg="modSld">
      <pc:chgData name="Francis Ikome" userId="aab3ddb1-5d26-401f-a442-ccc1dce1bd49" providerId="ADAL" clId="{7BB46752-E552-49E2-A652-C89519D40121}" dt="2026-03-23T08:33:14.104" v="5" actId="207"/>
      <pc:docMkLst>
        <pc:docMk/>
      </pc:docMkLst>
      <pc:sldChg chg="modSp mod">
        <pc:chgData name="Francis Ikome" userId="aab3ddb1-5d26-401f-a442-ccc1dce1bd49" providerId="ADAL" clId="{7BB46752-E552-49E2-A652-C89519D40121}" dt="2026-03-23T08:33:14.104" v="5" actId="207"/>
        <pc:sldMkLst>
          <pc:docMk/>
          <pc:sldMk cId="3473719039" sldId="2147375681"/>
        </pc:sldMkLst>
        <pc:spChg chg="mod">
          <ac:chgData name="Francis Ikome" userId="aab3ddb1-5d26-401f-a442-ccc1dce1bd49" providerId="ADAL" clId="{7BB46752-E552-49E2-A652-C89519D40121}" dt="2026-03-23T08:33:14.104" v="5" actId="207"/>
          <ac:spMkLst>
            <pc:docMk/>
            <pc:sldMk cId="3473719039" sldId="2147375681"/>
            <ac:spMk id="46" creationId="{710E6B48-C53D-E8A0-F91B-DCA65A6488A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unitednations-my.sharepoint.com/personal/naomi_birika_un_org/Documents/COM2026_Parliamentary%20Documents/PPT_COM26/COM%20APOA%20FIg.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unitednations-my.sharepoint.com/personal/naomi_birika_un_org/Documents/COM2026_Parliamentary%20Documents/PPT_COM26/COM%20APOA%20FIg.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C0F5-488D-B12A-CC5E05436D1D}"/>
              </c:ext>
            </c:extLst>
          </c:dPt>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0F5-488D-B12A-CC5E05436D1D}"/>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0F5-488D-B12A-CC5E05436D1D}"/>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Sheet1!$D$4:$D$5</c:f>
              <c:strCache>
                <c:ptCount val="2"/>
                <c:pt idx="0">
                  <c:v>Ethiopia &amp; Uganda </c:v>
                </c:pt>
                <c:pt idx="1">
                  <c:v>Rest of  African LLDCs</c:v>
                </c:pt>
              </c:strCache>
            </c:strRef>
          </c:cat>
          <c:val>
            <c:numRef>
              <c:f>Sheet1!$E$4:$E$5</c:f>
              <c:numCache>
                <c:formatCode>General</c:formatCode>
                <c:ptCount val="2"/>
                <c:pt idx="0">
                  <c:v>55</c:v>
                </c:pt>
                <c:pt idx="1">
                  <c:v>45</c:v>
                </c:pt>
              </c:numCache>
            </c:numRef>
          </c:val>
          <c:extLst>
            <c:ext xmlns:c16="http://schemas.microsoft.com/office/drawing/2014/chart" uri="{C3380CC4-5D6E-409C-BE32-E72D297353CC}">
              <c16:uniqueId val="{00000003-C0F5-488D-B12A-CC5E05436D1D}"/>
            </c:ext>
          </c:extLst>
        </c:ser>
        <c:dLbls>
          <c:showLegendKey val="0"/>
          <c:showVal val="0"/>
          <c:showCatName val="0"/>
          <c:showSerName val="0"/>
          <c:showPercent val="0"/>
          <c:showBubbleSize val="0"/>
        </c:dLbls>
        <c:gapWidth val="82"/>
        <c:overlap val="100"/>
        <c:axId val="1044208160"/>
        <c:axId val="1044208640"/>
      </c:barChart>
      <c:catAx>
        <c:axId val="10442081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044208640"/>
        <c:crosses val="autoZero"/>
        <c:auto val="1"/>
        <c:lblAlgn val="ctr"/>
        <c:lblOffset val="100"/>
        <c:noMultiLvlLbl val="0"/>
      </c:catAx>
      <c:valAx>
        <c:axId val="1044208640"/>
        <c:scaling>
          <c:orientation val="minMax"/>
        </c:scaling>
        <c:delete val="1"/>
        <c:axPos val="b"/>
        <c:numFmt formatCode="General" sourceLinked="1"/>
        <c:majorTickMark val="none"/>
        <c:minorTickMark val="none"/>
        <c:tickLblPos val="nextTo"/>
        <c:crossAx val="104420816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851735709838353"/>
          <c:y val="7.89171992672799E-2"/>
          <c:w val="0.67898617581797516"/>
          <c:h val="0.81405364171682137"/>
        </c:manualLayout>
      </c:layout>
      <c:barChart>
        <c:barDir val="bar"/>
        <c:grouping val="clustered"/>
        <c:varyColors val="0"/>
        <c:ser>
          <c:idx val="0"/>
          <c:order val="0"/>
          <c:spPr>
            <a:solidFill>
              <a:schemeClr val="accent1"/>
            </a:solidFill>
            <a:ln>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1-55A1-4A02-B75E-DCDEECFDE779}"/>
              </c:ext>
            </c:extLst>
          </c:dPt>
          <c:dPt>
            <c:idx val="1"/>
            <c:invertIfNegative val="0"/>
            <c:bubble3D val="0"/>
            <c:spPr>
              <a:solidFill>
                <a:srgbClr val="FFC000"/>
              </a:solidFill>
              <a:ln>
                <a:noFill/>
              </a:ln>
              <a:effectLst/>
            </c:spPr>
            <c:extLst>
              <c:ext xmlns:c16="http://schemas.microsoft.com/office/drawing/2014/chart" uri="{C3380CC4-5D6E-409C-BE32-E72D297353CC}">
                <c16:uniqueId val="{00000003-55A1-4A02-B75E-DCDEECFDE779}"/>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Sheet1!$D$12:$D$14</c:f>
              <c:strCache>
                <c:ptCount val="3"/>
                <c:pt idx="0">
                  <c:v>Lesotho </c:v>
                </c:pt>
                <c:pt idx="1">
                  <c:v>Zibambwe</c:v>
                </c:pt>
                <c:pt idx="2">
                  <c:v>Burundi </c:v>
                </c:pt>
              </c:strCache>
            </c:strRef>
          </c:cat>
          <c:val>
            <c:numRef>
              <c:f>Sheet1!$E$12:$E$14</c:f>
              <c:numCache>
                <c:formatCode>General</c:formatCode>
                <c:ptCount val="3"/>
                <c:pt idx="0">
                  <c:v>20.9</c:v>
                </c:pt>
                <c:pt idx="1">
                  <c:v>8.4</c:v>
                </c:pt>
                <c:pt idx="2">
                  <c:v>7.7</c:v>
                </c:pt>
              </c:numCache>
            </c:numRef>
          </c:val>
          <c:extLst>
            <c:ext xmlns:c16="http://schemas.microsoft.com/office/drawing/2014/chart" uri="{C3380CC4-5D6E-409C-BE32-E72D297353CC}">
              <c16:uniqueId val="{00000004-55A1-4A02-B75E-DCDEECFDE779}"/>
            </c:ext>
          </c:extLst>
        </c:ser>
        <c:dLbls>
          <c:showLegendKey val="0"/>
          <c:showVal val="0"/>
          <c:showCatName val="0"/>
          <c:showSerName val="0"/>
          <c:showPercent val="0"/>
          <c:showBubbleSize val="0"/>
        </c:dLbls>
        <c:gapWidth val="182"/>
        <c:axId val="1322600064"/>
        <c:axId val="1322605344"/>
      </c:barChart>
      <c:catAx>
        <c:axId val="13226000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322605344"/>
        <c:crosses val="autoZero"/>
        <c:auto val="1"/>
        <c:lblAlgn val="ctr"/>
        <c:lblOffset val="100"/>
        <c:noMultiLvlLbl val="0"/>
      </c:catAx>
      <c:valAx>
        <c:axId val="1322605344"/>
        <c:scaling>
          <c:orientation val="minMax"/>
        </c:scaling>
        <c:delete val="1"/>
        <c:axPos val="b"/>
        <c:numFmt formatCode="General" sourceLinked="1"/>
        <c:majorTickMark val="none"/>
        <c:minorTickMark val="none"/>
        <c:tickLblPos val="nextTo"/>
        <c:crossAx val="132260006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631CD5-49FE-4054-B77A-4A255C61059F}" type="datetimeFigureOut">
              <a:rPr lang="en-GB" smtClean="0"/>
              <a:t>23/03/2026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283AC4-BFF6-409A-9567-50BF343A7A38}" type="slidenum">
              <a:rPr lang="en-GB" smtClean="0"/>
              <a:t>‹#›</a:t>
            </a:fld>
            <a:endParaRPr lang="en-GB"/>
          </a:p>
        </p:txBody>
      </p:sp>
    </p:spTree>
    <p:extLst>
      <p:ext uri="{BB962C8B-B14F-4D97-AF65-F5344CB8AC3E}">
        <p14:creationId xmlns:p14="http://schemas.microsoft.com/office/powerpoint/2010/main" val="1157711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data-explorer.oecd.org/vis?lc=en&amp;fs%5b0%5d=Topic%2C1%7CTaxation%23TAX%23%7CGlobal%20tax%20revenues%23TAX_GTR%23&amp;pg=0&amp;fc=Topic&amp;bp=true&amp;snb=150&amp;df%5bds%5d=dsDisseminateFinalDMZ&amp;df%5bid%5d=DSD_REV_COMP_AFRICA%40DF_RSAFRICA&amp;df%5bag%5d=OECD.CTP.TPS&amp;dq=..S13._T..PT_B1GQ.A&amp;lom=LASTNPERIODS&amp;lo=10&amp;to%5bTIME_PERIOD%5d=false"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86B5EEA-D076-457B-8AEB-002F88359817}" type="slidenum">
              <a:rPr lang="en-GB" smtClean="0"/>
              <a:t>1</a:t>
            </a:fld>
            <a:endParaRPr lang="en-GB"/>
          </a:p>
        </p:txBody>
      </p:sp>
    </p:spTree>
    <p:extLst>
      <p:ext uri="{BB962C8B-B14F-4D97-AF65-F5344CB8AC3E}">
        <p14:creationId xmlns:p14="http://schemas.microsoft.com/office/powerpoint/2010/main" val="314394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0" dirty="0"/>
              <a:t>Recognizing the unique development challenges faced by LLDCs, the United Nations has established dedicated </a:t>
            </a:r>
            <a:r>
              <a:rPr lang="en-US" sz="1200" b="0" dirty="0" err="1"/>
              <a:t>Programmes</a:t>
            </a:r>
            <a:r>
              <a:rPr lang="en-US" sz="1200" b="0" dirty="0"/>
              <a:t> of Action to address their specific constraints and support their sustainable development.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t>First- </a:t>
            </a:r>
            <a:r>
              <a:rPr lang="en-US" sz="1200" b="1" dirty="0"/>
              <a:t>Almaty (2003-2013)</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t>Second- </a:t>
            </a:r>
            <a:r>
              <a:rPr lang="en-US" sz="1200" b="1" dirty="0"/>
              <a:t>Vienna (2014-2024)</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t>And now- </a:t>
            </a:r>
            <a:r>
              <a:rPr lang="en-US" sz="1200" b="1" dirty="0" err="1"/>
              <a:t>Awaza</a:t>
            </a:r>
            <a:r>
              <a:rPr lang="en-US" sz="1200" b="1" dirty="0"/>
              <a:t> (2024-2034)</a:t>
            </a:r>
            <a:endParaRPr lang="en-US" sz="1200" b="0"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err="1"/>
              <a:t>Awaza</a:t>
            </a:r>
            <a:r>
              <a:rPr lang="en-US" dirty="0"/>
              <a:t> Programme of Action: Adopted by the UNGA A/RES/79/23 on 24 December 2024.</a:t>
            </a:r>
          </a:p>
          <a:p>
            <a:pPr marL="171450" indent="-171450">
              <a:buFontTx/>
              <a:buChar char="-"/>
            </a:pPr>
            <a:r>
              <a:rPr lang="en-US" dirty="0"/>
              <a:t>Endorsed by the Third International Conference on LLDCs (LLDC3), held from 5-8 August 2025 in Awaza, Turkmenistan. </a:t>
            </a:r>
          </a:p>
          <a:p>
            <a:pPr marL="171450" indent="-171450">
              <a:buFontTx/>
              <a:buChar char="-"/>
            </a:pPr>
            <a:r>
              <a:rPr lang="en-US" dirty="0" err="1"/>
              <a:t>APoA</a:t>
            </a:r>
            <a:r>
              <a:rPr lang="en-US" dirty="0"/>
              <a:t> consists of 5 priority areas, which have targets in sub-areas. </a:t>
            </a:r>
          </a:p>
        </p:txBody>
      </p:sp>
      <p:sp>
        <p:nvSpPr>
          <p:cNvPr id="4" name="Slide Number Placeholder 3"/>
          <p:cNvSpPr>
            <a:spLocks noGrp="1"/>
          </p:cNvSpPr>
          <p:nvPr>
            <p:ph type="sldNum" sz="quarter" idx="5"/>
          </p:nvPr>
        </p:nvSpPr>
        <p:spPr/>
        <p:txBody>
          <a:bodyPr/>
          <a:lstStyle/>
          <a:p>
            <a:fld id="{9E211C13-E2C9-BF4F-ACBD-C013875FCB09}" type="slidenum">
              <a:rPr lang="en-US" smtClean="0"/>
              <a:t>2</a:t>
            </a:fld>
            <a:endParaRPr lang="en-US"/>
          </a:p>
        </p:txBody>
      </p:sp>
    </p:spTree>
    <p:extLst>
      <p:ext uri="{BB962C8B-B14F-4D97-AF65-F5344CB8AC3E}">
        <p14:creationId xmlns:p14="http://schemas.microsoft.com/office/powerpoint/2010/main" val="3441580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4B7E5-B9D1-43E7-318D-51D19CC213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236E82-F126-30D2-B291-2EE54BCA999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CF6AEBA-1811-04C8-E318-ED3D92DFC008}"/>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0" dirty="0"/>
              <a:t>Recognizing the unique development challenges faced by LLDCs, the United Nations has established dedicated </a:t>
            </a:r>
            <a:r>
              <a:rPr lang="en-US" sz="1200" b="0" dirty="0" err="1"/>
              <a:t>Programmes</a:t>
            </a:r>
            <a:r>
              <a:rPr lang="en-US" sz="1200" b="0" dirty="0"/>
              <a:t> of Action to address their specific constraints and support their sustainable development.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t>First- </a:t>
            </a:r>
            <a:r>
              <a:rPr lang="en-US" sz="1200" b="1" dirty="0"/>
              <a:t>Almaty (2003-2013)</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t>Second- </a:t>
            </a:r>
            <a:r>
              <a:rPr lang="en-US" sz="1200" b="1" dirty="0"/>
              <a:t>Vienna (2014-2024)</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t>And now- </a:t>
            </a:r>
            <a:r>
              <a:rPr lang="en-US" sz="1200" b="1" dirty="0" err="1"/>
              <a:t>Awaza</a:t>
            </a:r>
            <a:r>
              <a:rPr lang="en-US" sz="1200" b="1" dirty="0"/>
              <a:t> (2024-2034)</a:t>
            </a:r>
            <a:endParaRPr lang="en-US" sz="1200" b="0"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err="1"/>
              <a:t>Awaza</a:t>
            </a:r>
            <a:r>
              <a:rPr lang="en-US" dirty="0"/>
              <a:t> Programme of Action: Adopted by the UNGA A/RES/79/23 on 24 December 2024.</a:t>
            </a:r>
          </a:p>
          <a:p>
            <a:pPr marL="171450" indent="-171450">
              <a:buFontTx/>
              <a:buChar char="-"/>
            </a:pPr>
            <a:r>
              <a:rPr lang="en-US" dirty="0"/>
              <a:t>Endorsed by the Third International Conference on LLDCs (LLDC3), held from 5-8 August 2025 in Awaza, Turkmenistan. </a:t>
            </a:r>
          </a:p>
          <a:p>
            <a:pPr marL="171450" indent="-171450">
              <a:buFontTx/>
              <a:buChar char="-"/>
            </a:pPr>
            <a:r>
              <a:rPr lang="en-US" dirty="0" err="1"/>
              <a:t>APoA</a:t>
            </a:r>
            <a:r>
              <a:rPr lang="en-US" dirty="0"/>
              <a:t> consists of 5 priority areas, which have targets in sub-areas. </a:t>
            </a:r>
          </a:p>
        </p:txBody>
      </p:sp>
      <p:sp>
        <p:nvSpPr>
          <p:cNvPr id="4" name="Slide Number Placeholder 3">
            <a:extLst>
              <a:ext uri="{FF2B5EF4-FFF2-40B4-BE49-F238E27FC236}">
                <a16:creationId xmlns:a16="http://schemas.microsoft.com/office/drawing/2014/main" id="{6BE3BD7D-5D51-D6A6-7070-39590D5B152B}"/>
              </a:ext>
            </a:extLst>
          </p:cNvPr>
          <p:cNvSpPr>
            <a:spLocks noGrp="1"/>
          </p:cNvSpPr>
          <p:nvPr>
            <p:ph type="sldNum" sz="quarter" idx="5"/>
          </p:nvPr>
        </p:nvSpPr>
        <p:spPr/>
        <p:txBody>
          <a:bodyPr/>
          <a:lstStyle/>
          <a:p>
            <a:fld id="{9E211C13-E2C9-BF4F-ACBD-C013875FCB09}" type="slidenum">
              <a:rPr lang="en-US" smtClean="0"/>
              <a:t>3</a:t>
            </a:fld>
            <a:endParaRPr lang="en-US"/>
          </a:p>
        </p:txBody>
      </p:sp>
    </p:spTree>
    <p:extLst>
      <p:ext uri="{BB962C8B-B14F-4D97-AF65-F5344CB8AC3E}">
        <p14:creationId xmlns:p14="http://schemas.microsoft.com/office/powerpoint/2010/main" val="1941058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indent="0">
              <a:buFont typeface="Arial" panose="020B0604020202020204" pitchFamily="34" charset="0"/>
              <a:buNone/>
              <a:defRPr/>
            </a:pPr>
            <a:r>
              <a:rPr lang="en-US" dirty="0"/>
              <a:t>The </a:t>
            </a:r>
            <a:r>
              <a:rPr lang="en-US" dirty="0" err="1"/>
              <a:t>Awaza</a:t>
            </a:r>
            <a:r>
              <a:rPr lang="en-US" dirty="0"/>
              <a:t> </a:t>
            </a:r>
            <a:r>
              <a:rPr lang="en-US" dirty="0" err="1"/>
              <a:t>Programme</a:t>
            </a:r>
            <a:r>
              <a:rPr lang="en-US" dirty="0"/>
              <a:t> of Action sustains progress under the Vienna </a:t>
            </a:r>
            <a:r>
              <a:rPr lang="en-US" dirty="0" err="1"/>
              <a:t>Programme</a:t>
            </a:r>
            <a:r>
              <a:rPr lang="en-US" dirty="0"/>
              <a:t> of Action while placing stronger emphasis on science, technology and innovation, and inclusion of a new priority area focusing on climate resilience and adaptive capacity for landlocked developing countries.</a:t>
            </a:r>
            <a:endParaRPr lang="en-US"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The </a:t>
            </a:r>
            <a:r>
              <a:rPr lang="en-US" b="0" dirty="0" err="1"/>
              <a:t>Awaza</a:t>
            </a:r>
            <a:r>
              <a:rPr lang="en-US" b="0" dirty="0"/>
              <a:t> </a:t>
            </a:r>
            <a:r>
              <a:rPr lang="en-US" b="0" dirty="0" err="1"/>
              <a:t>programme</a:t>
            </a:r>
            <a:r>
              <a:rPr lang="en-US" b="0" dirty="0"/>
              <a:t> of Action is critical for </a:t>
            </a:r>
            <a:r>
              <a:rPr lang="en-US" dirty="0"/>
              <a:t>the continent, which is home to 16 </a:t>
            </a:r>
            <a:r>
              <a:rPr lang="en-US" b="1" dirty="0"/>
              <a:t>of the world’s Landlocked Developing Countries (LLDCs), 13</a:t>
            </a:r>
            <a:r>
              <a:rPr lang="en-US" dirty="0"/>
              <a:t> of which are also Least Developed Countries.</a:t>
            </a:r>
          </a:p>
          <a:p>
            <a:pPr marL="0" indent="0">
              <a:buFont typeface="Arial" panose="020B0604020202020204" pitchFamily="34" charset="0"/>
              <a:buNone/>
              <a:defRPr/>
            </a:pPr>
            <a:endParaRPr lang="en-US" b="0" dirty="0"/>
          </a:p>
          <a:p>
            <a:pPr marL="0" indent="0">
              <a:buFont typeface="Arial" panose="020B0604020202020204" pitchFamily="34" charset="0"/>
              <a:buNone/>
              <a:defRPr/>
            </a:pPr>
            <a:r>
              <a:rPr lang="en-US" dirty="0"/>
              <a:t>ECA is leading efforts to align national plans with </a:t>
            </a:r>
            <a:r>
              <a:rPr lang="en-US" b="1" dirty="0"/>
              <a:t>Agenda 2030</a:t>
            </a:r>
            <a:r>
              <a:rPr lang="en-US" dirty="0"/>
              <a:t> and </a:t>
            </a:r>
            <a:r>
              <a:rPr lang="en-US" b="1" dirty="0"/>
              <a:t>Agenda 2063</a:t>
            </a:r>
            <a:r>
              <a:rPr lang="en-US" dirty="0"/>
              <a:t> to ensure coordinated implementation and accountability. Using the IPRT tool, Malawi and Eswatini have received technical support to align their National Development Plan with the </a:t>
            </a:r>
            <a:r>
              <a:rPr lang="en-US" dirty="0" err="1"/>
              <a:t>APoA</a:t>
            </a:r>
            <a:r>
              <a:rPr lang="en-US" dirty="0"/>
              <a:t> and even the </a:t>
            </a:r>
            <a:endParaRPr lang="en-US" b="0" dirty="0"/>
          </a:p>
          <a:p>
            <a:endParaRPr lang="en-US" dirty="0"/>
          </a:p>
        </p:txBody>
      </p:sp>
      <p:sp>
        <p:nvSpPr>
          <p:cNvPr id="4" name="Slide Number Placeholder 3"/>
          <p:cNvSpPr>
            <a:spLocks noGrp="1"/>
          </p:cNvSpPr>
          <p:nvPr>
            <p:ph type="sldNum" sz="quarter" idx="5"/>
          </p:nvPr>
        </p:nvSpPr>
        <p:spPr/>
        <p:txBody>
          <a:bodyPr/>
          <a:lstStyle/>
          <a:p>
            <a:fld id="{33283AC4-BFF6-409A-9567-50BF343A7A38}" type="slidenum">
              <a:rPr lang="en-GB" smtClean="0"/>
              <a:t>4</a:t>
            </a:fld>
            <a:endParaRPr lang="en-GB"/>
          </a:p>
        </p:txBody>
      </p:sp>
    </p:spTree>
    <p:extLst>
      <p:ext uri="{BB962C8B-B14F-4D97-AF65-F5344CB8AC3E}">
        <p14:creationId xmlns:p14="http://schemas.microsoft.com/office/powerpoint/2010/main" val="3016089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While growth is beginning to recover in some countries, including South Sudan, the outlook remains fragile. Persistent food insecurity and inflation continue to constrain household welfare and slow the pace of sustainable economic expansion. </a:t>
            </a:r>
            <a:r>
              <a:rPr lang="en-GB" sz="1200" kern="1200" dirty="0">
                <a:solidFill>
                  <a:schemeClr val="tx1"/>
                </a:solidFill>
                <a:effectLst/>
                <a:latin typeface="+mn-lt"/>
                <a:ea typeface="+mn-ea"/>
                <a:cs typeface="+mn-cs"/>
              </a:rPr>
              <a:t>Most of the LLDCs are off track in attainment of SDG 2 (End hunger, achieve food security and improved nutrition and promote sustainable agriculture) by 2030.</a:t>
            </a:r>
            <a:endParaRPr lang="en-US" dirty="0"/>
          </a:p>
          <a:p>
            <a:endParaRPr lang="en-US" dirty="0"/>
          </a:p>
          <a:p>
            <a:r>
              <a:rPr lang="en-US" dirty="0"/>
              <a:t>High export concentration levels, ranging from 0.31 to 0.82, reflect limited diversification and weak participation in global value chains. This is compounded by low productive capacity index scores, mostly below 30 out of 100, with only a few countries performing above this level. This </a:t>
            </a:r>
            <a:r>
              <a:rPr lang="en-GB" sz="1200" kern="1200" dirty="0">
                <a:solidFill>
                  <a:schemeClr val="tx1"/>
                </a:solidFill>
                <a:effectLst/>
                <a:latin typeface="+mn-lt"/>
                <a:ea typeface="+mn-ea"/>
                <a:cs typeface="+mn-cs"/>
              </a:rPr>
              <a:t>limits their ability to attract investment and drive industrialization. </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External balances have worsened in 2024. The merchandise trade deficit widened from US$31 billion in 2023 to US$36 billion. For African LLDCs, widening trade deficits heighten import dependence.</a:t>
            </a:r>
          </a:p>
          <a:p>
            <a:endParaRPr lang="en-US" dirty="0"/>
          </a:p>
          <a:p>
            <a:endParaRPr lang="en-US" dirty="0"/>
          </a:p>
          <a:p>
            <a:r>
              <a:rPr lang="en-US" dirty="0"/>
              <a:t>Trade facilitation implementation remains uneven, with an average rate of 62.1 percent. Performance varies significantly, with Rwanda achieving the highest score at 91.4 percent, while South Sudan records the lowest at 32.3 percent. Highlighting the need for targeted capacity-building and accelerated implementation support for lower-performing countries.</a:t>
            </a:r>
          </a:p>
        </p:txBody>
      </p:sp>
      <p:sp>
        <p:nvSpPr>
          <p:cNvPr id="4" name="Slide Number Placeholder 3"/>
          <p:cNvSpPr>
            <a:spLocks noGrp="1"/>
          </p:cNvSpPr>
          <p:nvPr>
            <p:ph type="sldNum" sz="quarter" idx="5"/>
          </p:nvPr>
        </p:nvSpPr>
        <p:spPr/>
        <p:txBody>
          <a:bodyPr/>
          <a:lstStyle/>
          <a:p>
            <a:fld id="{33283AC4-BFF6-409A-9567-50BF343A7A38}" type="slidenum">
              <a:rPr lang="en-GB" smtClean="0"/>
              <a:t>5</a:t>
            </a:fld>
            <a:endParaRPr lang="en-GB"/>
          </a:p>
        </p:txBody>
      </p:sp>
    </p:spTree>
    <p:extLst>
      <p:ext uri="{BB962C8B-B14F-4D97-AF65-F5344CB8AC3E}">
        <p14:creationId xmlns:p14="http://schemas.microsoft.com/office/powerpoint/2010/main" val="2149220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Digital transformation and Internet connectivity remain priorities, even though there are infrastructure financing gaps that are being addressed through global and regional mechanisms.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These efforts include investment finance facility launched during LLDC3 Conference in 2025 and a high-level expert panel to improve coordination between landlocked and transit countries.</a:t>
            </a:r>
          </a:p>
          <a:p>
            <a:pPr marL="0" marR="0" lvl="0" indent="0" algn="l" defTabSz="914400" rtl="0" eaLnBrk="0" fontAlgn="base" latinLnBrk="0" hangingPunct="0">
              <a:lnSpc>
                <a:spcPct val="100000"/>
              </a:lnSpc>
              <a:spcBef>
                <a:spcPct val="0"/>
              </a:spcBef>
              <a:spcAft>
                <a:spcPct val="0"/>
              </a:spcAft>
              <a:buClrTx/>
              <a:buSzTx/>
              <a:buFontTx/>
              <a:buChar char="•"/>
              <a:tabLst/>
              <a:defRPr/>
            </a:pPr>
            <a:r>
              <a:rPr kumimoji="0" lang="en-US" altLang="en-US" sz="1200" b="0" i="0" u="none" strike="noStrike" cap="none" normalizeH="0" baseline="0" dirty="0">
                <a:ln>
                  <a:noFill/>
                </a:ln>
                <a:solidFill>
                  <a:schemeClr val="tx1"/>
                </a:solidFill>
                <a:effectLst/>
                <a:latin typeface="Arial" panose="020B0604020202020204" pitchFamily="34" charset="0"/>
              </a:rPr>
              <a:t>Continental initiatives like the Programme for Infrastructure Development in Africa, is supporting projects such as the Kazungula Bridge between Botswana and Zambia, which are improving transport, energy, water, and ICT infrastructure in the continent.</a:t>
            </a:r>
          </a:p>
          <a:p>
            <a:endParaRPr lang="en-US" dirty="0"/>
          </a:p>
        </p:txBody>
      </p:sp>
      <p:sp>
        <p:nvSpPr>
          <p:cNvPr id="4" name="Slide Number Placeholder 3"/>
          <p:cNvSpPr>
            <a:spLocks noGrp="1"/>
          </p:cNvSpPr>
          <p:nvPr>
            <p:ph type="sldNum" sz="quarter" idx="5"/>
          </p:nvPr>
        </p:nvSpPr>
        <p:spPr/>
        <p:txBody>
          <a:bodyPr/>
          <a:lstStyle/>
          <a:p>
            <a:fld id="{33283AC4-BFF6-409A-9567-50BF343A7A38}" type="slidenum">
              <a:rPr lang="en-GB" smtClean="0"/>
              <a:t>6</a:t>
            </a:fld>
            <a:endParaRPr lang="en-GB"/>
          </a:p>
        </p:txBody>
      </p:sp>
    </p:spTree>
    <p:extLst>
      <p:ext uri="{BB962C8B-B14F-4D97-AF65-F5344CB8AC3E}">
        <p14:creationId xmlns:p14="http://schemas.microsoft.com/office/powerpoint/2010/main" val="3074589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90D5B-9922-619A-6FA2-AD782A24AD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A7D0CA-AFAF-FE36-DF5F-EC4415B2F93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2B2BDC9-634A-316B-D63F-00448AB681F3}"/>
              </a:ext>
            </a:extLst>
          </p:cNvPr>
          <p:cNvSpPr>
            <a:spLocks noGrp="1"/>
          </p:cNvSpPr>
          <p:nvPr>
            <p:ph type="body" idx="1"/>
          </p:nvPr>
        </p:nvSpPr>
        <p:spPr/>
        <p:txBody>
          <a:bodyPr/>
          <a:lstStyle/>
          <a:p>
            <a:r>
              <a:rPr lang="en-GB" sz="1200" b="0" dirty="0"/>
              <a:t>Inclusion of </a:t>
            </a:r>
            <a:r>
              <a:rPr lang="en-GB" sz="1200" b="1" dirty="0"/>
              <a:t>enhancing adaptive capacity, strengthening resilience and reducing vulnerability to climate change and disasters</a:t>
            </a:r>
            <a:r>
              <a:rPr lang="en-GB" sz="1200" b="0" dirty="0"/>
              <a:t>, </a:t>
            </a:r>
            <a:r>
              <a:rPr lang="en-GB" sz="1200" kern="1200" dirty="0">
                <a:solidFill>
                  <a:schemeClr val="tx1"/>
                </a:solidFill>
                <a:effectLst/>
                <a:latin typeface="+mn-lt"/>
                <a:ea typeface="+mn-ea"/>
                <a:cs typeface="+mn-cs"/>
              </a:rPr>
              <a:t>reflects the heightened exposure of African landlocked developing countries to natural disasters driven by non-resilient infrastructure and by their constrained fiscal, response and adaptive capacities.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Available climate finance data shows that, climate finance flows to Africa surged by 48 per cent, from about $29.5 billion in 2019 to about $43.7 billion in 2022. There is also variation in climate finance flows with some countries receiving more than others due to high exposure of climate risks and donor prioritization. For example, in 2019-2020 Ethiopia was the largest recipient with almost $2 billons in mitigation and adaptation funds. This </a:t>
            </a:r>
            <a:r>
              <a:rPr lang="en-US" dirty="0"/>
              <a:t>highlights both the opportunities for countries to invest with the aim of  strengthening climate resilience. </a:t>
            </a:r>
          </a:p>
          <a:p>
            <a:endParaRPr lang="en-US" dirty="0"/>
          </a:p>
          <a:p>
            <a:r>
              <a:rPr lang="en-US" dirty="0"/>
              <a:t>In addressing loss and damage, ECA </a:t>
            </a:r>
            <a:r>
              <a:rPr lang="en-GB" sz="1200" kern="1200" dirty="0">
                <a:solidFill>
                  <a:schemeClr val="tx1"/>
                </a:solidFill>
                <a:effectLst/>
                <a:latin typeface="+mn-lt"/>
                <a:ea typeface="+mn-ea"/>
                <a:cs typeface="+mn-cs"/>
              </a:rPr>
              <a:t>is helping States to address the escalating adverse effects of climate change through a number of initiatives.</a:t>
            </a:r>
          </a:p>
          <a:p>
            <a:r>
              <a:rPr lang="en-GB" sz="1200" kern="1200" dirty="0">
                <a:solidFill>
                  <a:schemeClr val="tx1"/>
                </a:solidFill>
                <a:effectLst/>
                <a:latin typeface="+mn-lt"/>
                <a:ea typeface="+mn-ea"/>
                <a:cs typeface="+mn-cs"/>
              </a:rPr>
              <a:t>a) </a:t>
            </a:r>
            <a:r>
              <a:rPr lang="en-US" sz="1200" kern="1200" dirty="0">
                <a:solidFill>
                  <a:schemeClr val="tx1"/>
                </a:solidFill>
                <a:effectLst/>
                <a:latin typeface="+mn-lt"/>
                <a:ea typeface="+mn-ea"/>
                <a:cs typeface="+mn-cs"/>
              </a:rPr>
              <a:t>S</a:t>
            </a:r>
            <a:r>
              <a:rPr lang="en-US" dirty="0"/>
              <a:t>upported Malawi, Zimbabwe and Eswatini, to deploy </a:t>
            </a:r>
            <a:r>
              <a:rPr lang="en-GB" sz="1200" kern="1200" dirty="0">
                <a:solidFill>
                  <a:schemeClr val="tx1"/>
                </a:solidFill>
                <a:effectLst/>
                <a:latin typeface="+mn-lt"/>
                <a:ea typeface="+mn-ea"/>
                <a:cs typeface="+mn-cs"/>
              </a:rPr>
              <a:t>crop capability and yield prediction model tools. </a:t>
            </a:r>
          </a:p>
          <a:p>
            <a:r>
              <a:rPr lang="en-GB" sz="1200" kern="1200" dirty="0">
                <a:solidFill>
                  <a:schemeClr val="tx1"/>
                </a:solidFill>
                <a:effectLst/>
                <a:latin typeface="+mn-lt"/>
                <a:ea typeface="+mn-ea"/>
                <a:cs typeface="+mn-cs"/>
              </a:rPr>
              <a:t>b)ECA has also produced and validated risk assessment guidelines, assessment tools and methods of incorporating loss and damage into nationally determined contributions,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  ECA supported the establishment of a Southern African alliance on carbon markets.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d) The Commission also helped Zimbabwe in the development of its third set of Nationally Determined Contributions.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e) ECA, the African Development Bank, the African Union Commission and the Pan African Climate Justice Alliance jointly convened the thirteenth Conference on Climate Change and Development in Africa, held in Addis Ababa</a:t>
            </a:r>
            <a:r>
              <a:rPr lang="en-GB" sz="1200" kern="0" dirty="0">
                <a:effectLst/>
                <a:latin typeface="Times New Roman" panose="02020603050405020304" pitchFamily="18" charset="0"/>
                <a:ea typeface="Times New Roman" panose="02020603050405020304" pitchFamily="18" charset="0"/>
              </a:rPr>
              <a:t>, which </a:t>
            </a:r>
            <a:r>
              <a:rPr lang="en-GB" dirty="0"/>
              <a:t>coordinated a unified messages on science, finance and a just transition, ahead of the thirtieth session of the Conference of the Parties to the United Nations Framework Convention on Climate Change</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a:p>
            <a:endParaRPr lang="en-US" dirty="0"/>
          </a:p>
        </p:txBody>
      </p:sp>
      <p:sp>
        <p:nvSpPr>
          <p:cNvPr id="4" name="Slide Number Placeholder 3">
            <a:extLst>
              <a:ext uri="{FF2B5EF4-FFF2-40B4-BE49-F238E27FC236}">
                <a16:creationId xmlns:a16="http://schemas.microsoft.com/office/drawing/2014/main" id="{ADA5C179-ACE9-C231-E5F8-9769A17A5793}"/>
              </a:ext>
            </a:extLst>
          </p:cNvPr>
          <p:cNvSpPr>
            <a:spLocks noGrp="1"/>
          </p:cNvSpPr>
          <p:nvPr>
            <p:ph type="sldNum" sz="quarter" idx="5"/>
          </p:nvPr>
        </p:nvSpPr>
        <p:spPr/>
        <p:txBody>
          <a:bodyPr/>
          <a:lstStyle/>
          <a:p>
            <a:fld id="{33283AC4-BFF6-409A-9567-50BF343A7A38}" type="slidenum">
              <a:rPr lang="en-GB" smtClean="0"/>
              <a:t>7</a:t>
            </a:fld>
            <a:endParaRPr lang="en-GB"/>
          </a:p>
        </p:txBody>
      </p:sp>
    </p:spTree>
    <p:extLst>
      <p:ext uri="{BB962C8B-B14F-4D97-AF65-F5344CB8AC3E}">
        <p14:creationId xmlns:p14="http://schemas.microsoft.com/office/powerpoint/2010/main" val="1289889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sz="1200" kern="0" dirty="0">
                <a:effectLst/>
                <a:ea typeface="Times New Roman" panose="02020603050405020304" pitchFamily="18" charset="0"/>
              </a:rPr>
              <a:t>FDI flows into African landlocked developing countries remained concentrated in a few economies. </a:t>
            </a:r>
            <a:r>
              <a:rPr lang="en-GB" sz="1200" kern="0" dirty="0">
                <a:ea typeface="Times New Roman" panose="02020603050405020304" pitchFamily="18" charset="0"/>
              </a:rPr>
              <a:t>Ethiopia and Uganda alone accounted for about 55 per cent of total inflows, at $3.98 billion and $3.31 billion, respectively (2024 data)</a:t>
            </a:r>
            <a:endParaRPr lang="en-US" sz="1200" dirty="0"/>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Tax revenue is the primary source of financing for public services. Of the 11 African landlocked developing countries for which 2023 data are available, however, only the Governments of Lesotho (22.7 per cent), Burkina Faso (19.5 per cent), Mali (18.7 per cent), Eswatini (17.2 per cent) and Zambia (16.7 per cent) recorded tax-to-GDP ratios above the African average of 16.1 per cent. It is clear, therefore, that the Governments of African landlocked developing countries must strengthen domestic resource mobilization</a:t>
            </a:r>
            <a:r>
              <a:rPr lang="en-US" dirty="0">
                <a:effectLst/>
              </a:rPr>
              <a:t> </a:t>
            </a:r>
          </a:p>
          <a:p>
            <a:endParaRPr lang="en-US" dirty="0">
              <a:effectLst/>
            </a:endParaRPr>
          </a:p>
          <a:p>
            <a:endParaRPr lang="en-US"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rPr>
              <a:t>The increasing role of remittance is a </a:t>
            </a:r>
            <a:r>
              <a:rPr lang="en-US" sz="1200" kern="0" dirty="0">
                <a:effectLst/>
                <a:latin typeface="Arial" panose="020B0604020202020204" pitchFamily="34" charset="0"/>
                <a:cs typeface="Arial" panose="020B0604020202020204" pitchFamily="34" charset="0"/>
              </a:rPr>
              <a:t>s</a:t>
            </a:r>
            <a:r>
              <a:rPr lang="en-US" sz="1200" kern="0" dirty="0">
                <a:effectLst/>
                <a:latin typeface="Arial" panose="020B0604020202020204" pitchFamily="34" charset="0"/>
                <a:ea typeface="Times New Roman" panose="02020603050405020304" pitchFamily="18" charset="0"/>
                <a:cs typeface="Arial" panose="020B0604020202020204" pitchFamily="34" charset="0"/>
              </a:rPr>
              <a:t>ource of private funding that countries, particularly LLDC,  should tap into to address the existing financial constraints and declining ODA</a:t>
            </a:r>
            <a:endParaRPr lang="en-GB" sz="1200" dirty="0">
              <a:latin typeface="Arial" panose="020B0604020202020204" pitchFamily="34" charset="0"/>
              <a:cs typeface="Arial" panose="020B0604020202020204" pitchFamily="34" charset="0"/>
            </a:endParaRPr>
          </a:p>
          <a:p>
            <a:endParaRPr lang="en-US" dirty="0">
              <a:effectLst/>
            </a:endParaRPr>
          </a:p>
          <a:p>
            <a:r>
              <a:rPr lang="en-GB" sz="1200" b="1" kern="1200" dirty="0">
                <a:solidFill>
                  <a:schemeClr val="tx1"/>
                </a:solidFill>
                <a:effectLst/>
                <a:highlight>
                  <a:srgbClr val="800080"/>
                </a:highlight>
                <a:latin typeface="+mn-lt"/>
                <a:ea typeface="+mn-ea"/>
                <a:cs typeface="+mn-cs"/>
              </a:rPr>
              <a:t>Reference: </a:t>
            </a:r>
            <a:r>
              <a:rPr lang="en-GB" sz="1200" kern="1200" dirty="0">
                <a:solidFill>
                  <a:schemeClr val="tx1"/>
                </a:solidFill>
                <a:effectLst/>
                <a:latin typeface="+mn-lt"/>
                <a:ea typeface="+mn-ea"/>
                <a:cs typeface="+mn-cs"/>
              </a:rPr>
              <a:t>Organisation for Economic Co-operation and Development, “Revenue Statistics in Africa – comparative tax and non-tax revenues”, OECD Data Explorer database. Available at: </a:t>
            </a:r>
            <a:r>
              <a:rPr lang="en-GB" sz="1200" u="sng" kern="1200" dirty="0">
                <a:solidFill>
                  <a:schemeClr val="tx1"/>
                </a:solidFill>
                <a:effectLst/>
                <a:latin typeface="+mn-lt"/>
                <a:ea typeface="+mn-ea"/>
                <a:cs typeface="+mn-cs"/>
                <a:hlinkClick r:id="rId3"/>
              </a:rPr>
              <a:t>https://data-explorer.oecd.org/</a:t>
            </a:r>
            <a:r>
              <a:rPr lang="en-GB" sz="1200" u="sng" kern="1200" dirty="0" err="1">
                <a:solidFill>
                  <a:schemeClr val="tx1"/>
                </a:solidFill>
                <a:effectLst/>
                <a:latin typeface="+mn-lt"/>
                <a:ea typeface="+mn-ea"/>
                <a:cs typeface="+mn-cs"/>
                <a:hlinkClick r:id="rId3"/>
              </a:rPr>
              <a:t>vis?lc</a:t>
            </a:r>
            <a:r>
              <a:rPr lang="en-GB" sz="1200" u="sng" kern="1200" dirty="0">
                <a:solidFill>
                  <a:schemeClr val="tx1"/>
                </a:solidFill>
                <a:effectLst/>
                <a:latin typeface="+mn-lt"/>
                <a:ea typeface="+mn-ea"/>
                <a:cs typeface="+mn-cs"/>
                <a:hlinkClick r:id="rId3"/>
              </a:rPr>
              <a:t>=</a:t>
            </a:r>
            <a:r>
              <a:rPr lang="en-GB" sz="1200" u="sng" kern="1200" dirty="0" err="1">
                <a:solidFill>
                  <a:schemeClr val="tx1"/>
                </a:solidFill>
                <a:effectLst/>
                <a:latin typeface="+mn-lt"/>
                <a:ea typeface="+mn-ea"/>
                <a:cs typeface="+mn-cs"/>
                <a:hlinkClick r:id="rId3"/>
              </a:rPr>
              <a:t>en&amp;fs</a:t>
            </a:r>
            <a:r>
              <a:rPr lang="en-GB" sz="1200" u="sng" kern="1200" dirty="0">
                <a:solidFill>
                  <a:schemeClr val="tx1"/>
                </a:solidFill>
                <a:effectLst/>
                <a:latin typeface="+mn-lt"/>
                <a:ea typeface="+mn-ea"/>
                <a:cs typeface="+mn-cs"/>
                <a:hlinkClick r:id="rId3"/>
              </a:rPr>
              <a:t>[0]=Topic%2C1%7CTaxation%23TAX%23%7CGlobal%20tax%20revenues%23TAX_GTR%23&amp;pg=0&amp;fc=</a:t>
            </a:r>
            <a:r>
              <a:rPr lang="en-GB" sz="1200" u="sng" kern="1200" dirty="0" err="1">
                <a:solidFill>
                  <a:schemeClr val="tx1"/>
                </a:solidFill>
                <a:effectLst/>
                <a:latin typeface="+mn-lt"/>
                <a:ea typeface="+mn-ea"/>
                <a:cs typeface="+mn-cs"/>
                <a:hlinkClick r:id="rId3"/>
              </a:rPr>
              <a:t>Topic&amp;bp</a:t>
            </a:r>
            <a:r>
              <a:rPr lang="en-GB" sz="1200" u="sng" kern="1200" dirty="0">
                <a:solidFill>
                  <a:schemeClr val="tx1"/>
                </a:solidFill>
                <a:effectLst/>
                <a:latin typeface="+mn-lt"/>
                <a:ea typeface="+mn-ea"/>
                <a:cs typeface="+mn-cs"/>
                <a:hlinkClick r:id="rId3"/>
              </a:rPr>
              <a:t>=</a:t>
            </a:r>
            <a:r>
              <a:rPr lang="en-GB" sz="1200" u="sng" kern="1200" dirty="0" err="1">
                <a:solidFill>
                  <a:schemeClr val="tx1"/>
                </a:solidFill>
                <a:effectLst/>
                <a:latin typeface="+mn-lt"/>
                <a:ea typeface="+mn-ea"/>
                <a:cs typeface="+mn-cs"/>
                <a:hlinkClick r:id="rId3"/>
              </a:rPr>
              <a:t>true&amp;snb</a:t>
            </a:r>
            <a:r>
              <a:rPr lang="en-GB" sz="1200" u="sng" kern="1200" dirty="0">
                <a:solidFill>
                  <a:schemeClr val="tx1"/>
                </a:solidFill>
                <a:effectLst/>
                <a:latin typeface="+mn-lt"/>
                <a:ea typeface="+mn-ea"/>
                <a:cs typeface="+mn-cs"/>
                <a:hlinkClick r:id="rId3"/>
              </a:rPr>
              <a:t>=150&amp;df[ds]=</a:t>
            </a:r>
            <a:r>
              <a:rPr lang="en-GB" sz="1200" u="sng" kern="1200" dirty="0" err="1">
                <a:solidFill>
                  <a:schemeClr val="tx1"/>
                </a:solidFill>
                <a:effectLst/>
                <a:latin typeface="+mn-lt"/>
                <a:ea typeface="+mn-ea"/>
                <a:cs typeface="+mn-cs"/>
                <a:hlinkClick r:id="rId3"/>
              </a:rPr>
              <a:t>dsDisseminateFinalDMZ&amp;df</a:t>
            </a:r>
            <a:r>
              <a:rPr lang="en-GB" sz="1200" u="sng" kern="1200" dirty="0">
                <a:solidFill>
                  <a:schemeClr val="tx1"/>
                </a:solidFill>
                <a:effectLst/>
                <a:latin typeface="+mn-lt"/>
                <a:ea typeface="+mn-ea"/>
                <a:cs typeface="+mn-cs"/>
                <a:hlinkClick r:id="rId3"/>
              </a:rPr>
              <a:t>[id]=DSD_REV_COMP_AFRICA%40DF_RSAFRICA&amp;df[ag]=</a:t>
            </a:r>
            <a:r>
              <a:rPr lang="en-GB" sz="1200" u="sng" kern="1200" dirty="0" err="1">
                <a:solidFill>
                  <a:schemeClr val="tx1"/>
                </a:solidFill>
                <a:effectLst/>
                <a:latin typeface="+mn-lt"/>
                <a:ea typeface="+mn-ea"/>
                <a:cs typeface="+mn-cs"/>
                <a:hlinkClick r:id="rId3"/>
              </a:rPr>
              <a:t>OECD.CTP.TPS&amp;dq</a:t>
            </a:r>
            <a:r>
              <a:rPr lang="en-GB" sz="1200" u="sng" kern="1200" dirty="0">
                <a:solidFill>
                  <a:schemeClr val="tx1"/>
                </a:solidFill>
                <a:effectLst/>
                <a:latin typeface="+mn-lt"/>
                <a:ea typeface="+mn-ea"/>
                <a:cs typeface="+mn-cs"/>
                <a:hlinkClick r:id="rId3"/>
              </a:rPr>
              <a:t>=..S13._T..PT_B1GQ.A&amp;lom=</a:t>
            </a:r>
            <a:r>
              <a:rPr lang="en-GB" sz="1200" u="sng" kern="1200" dirty="0" err="1">
                <a:solidFill>
                  <a:schemeClr val="tx1"/>
                </a:solidFill>
                <a:effectLst/>
                <a:latin typeface="+mn-lt"/>
                <a:ea typeface="+mn-ea"/>
                <a:cs typeface="+mn-cs"/>
                <a:hlinkClick r:id="rId3"/>
              </a:rPr>
              <a:t>LASTNPERIODS&amp;lo</a:t>
            </a:r>
            <a:r>
              <a:rPr lang="en-GB" sz="1200" u="sng" kern="1200" dirty="0">
                <a:solidFill>
                  <a:schemeClr val="tx1"/>
                </a:solidFill>
                <a:effectLst/>
                <a:latin typeface="+mn-lt"/>
                <a:ea typeface="+mn-ea"/>
                <a:cs typeface="+mn-cs"/>
                <a:hlinkClick r:id="rId3"/>
              </a:rPr>
              <a:t>=10&amp;to[TIME_PERIOD]=false</a:t>
            </a:r>
            <a:r>
              <a:rPr lang="en-GB" sz="1200" kern="1200" dirty="0">
                <a:solidFill>
                  <a:schemeClr val="tx1"/>
                </a:solidFill>
                <a:effectLst/>
                <a:latin typeface="+mn-lt"/>
                <a:ea typeface="+mn-ea"/>
                <a:cs typeface="+mn-cs"/>
              </a:rPr>
              <a:t> (accessed on 22 November 2025).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3283AC4-BFF6-409A-9567-50BF343A7A38}" type="slidenum">
              <a:rPr lang="en-GB" smtClean="0"/>
              <a:t>8</a:t>
            </a:fld>
            <a:endParaRPr lang="en-GB"/>
          </a:p>
        </p:txBody>
      </p:sp>
    </p:spTree>
    <p:extLst>
      <p:ext uri="{BB962C8B-B14F-4D97-AF65-F5344CB8AC3E}">
        <p14:creationId xmlns:p14="http://schemas.microsoft.com/office/powerpoint/2010/main" val="1956861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0" dirty="0">
                <a:solidFill>
                  <a:srgbClr val="002060"/>
                </a:solidFill>
                <a:latin typeface="Times New Roman" panose="02020603050405020304" pitchFamily="18" charset="0"/>
                <a:ea typeface="Times New Roman" panose="02020603050405020304" pitchFamily="18" charset="0"/>
              </a:rPr>
              <a:t>S</a:t>
            </a:r>
            <a:r>
              <a:rPr lang="en-GB" sz="1200" b="1" kern="0" dirty="0">
                <a:solidFill>
                  <a:srgbClr val="002060"/>
                </a:solidFill>
                <a:effectLst/>
                <a:latin typeface="Times New Roman" panose="02020603050405020304" pitchFamily="18" charset="0"/>
                <a:ea typeface="Times New Roman" panose="02020603050405020304" pitchFamily="18" charset="0"/>
              </a:rPr>
              <a:t>TRENGTHEN</a:t>
            </a:r>
            <a:r>
              <a:rPr lang="en-GB" sz="1200" kern="0" dirty="0">
                <a:solidFill>
                  <a:srgbClr val="002060"/>
                </a:solidFill>
                <a:effectLst/>
                <a:latin typeface="Times New Roman" panose="02020603050405020304" pitchFamily="18" charset="0"/>
                <a:ea typeface="Times New Roman" panose="02020603050405020304" pitchFamily="18" charset="0"/>
              </a:rPr>
              <a:t> national research and development capacities, while promoting innovative domestic resource mobilization</a:t>
            </a:r>
            <a:endParaRPr lang="en-US" sz="1200" kern="0" dirty="0">
              <a:solidFill>
                <a:srgbClr val="002060"/>
              </a:solidFill>
              <a:latin typeface="Times New Roman" panose="02020603050405020304" pitchFamily="18" charset="0"/>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0" dirty="0">
                <a:solidFill>
                  <a:srgbClr val="002060"/>
                </a:solidFill>
                <a:effectLst/>
                <a:latin typeface="Times New Roman" panose="02020603050405020304" pitchFamily="18" charset="0"/>
                <a:ea typeface="Times New Roman" panose="02020603050405020304" pitchFamily="18" charset="0"/>
              </a:rPr>
              <a:t>COLLABORATE </a:t>
            </a:r>
            <a:r>
              <a:rPr lang="en-GB" sz="1200" kern="0" dirty="0">
                <a:solidFill>
                  <a:srgbClr val="002060"/>
                </a:solidFill>
                <a:effectLst/>
                <a:latin typeface="Times New Roman" panose="02020603050405020304" pitchFamily="18" charset="0"/>
                <a:ea typeface="Times New Roman" panose="02020603050405020304" pitchFamily="18" charset="0"/>
              </a:rPr>
              <a:t>with international partners on implementing science, technology and innovation training initiatives targeted at young people and women.</a:t>
            </a:r>
            <a:endParaRPr lang="en-US" sz="1200" dirty="0">
              <a:solidFill>
                <a:srgbClr val="002060"/>
              </a:solidFill>
            </a:endParaRPr>
          </a:p>
          <a:p>
            <a:r>
              <a:rPr lang="en-GB" sz="1200" b="1" kern="0" dirty="0">
                <a:solidFill>
                  <a:srgbClr val="002060"/>
                </a:solidFill>
                <a:latin typeface="Times New Roman" panose="02020603050405020304" pitchFamily="18" charset="0"/>
                <a:ea typeface="Times New Roman" panose="02020603050405020304" pitchFamily="18" charset="0"/>
              </a:rPr>
              <a:t>A</a:t>
            </a:r>
            <a:r>
              <a:rPr lang="en-GB" sz="1200" b="1" kern="0" dirty="0">
                <a:solidFill>
                  <a:srgbClr val="002060"/>
                </a:solidFill>
                <a:effectLst/>
                <a:latin typeface="Times New Roman" panose="02020603050405020304" pitchFamily="18" charset="0"/>
                <a:ea typeface="Times New Roman" panose="02020603050405020304" pitchFamily="18" charset="0"/>
              </a:rPr>
              <a:t>CCELERATE</a:t>
            </a:r>
            <a:r>
              <a:rPr lang="en-GB" sz="1200" kern="0" dirty="0">
                <a:solidFill>
                  <a:srgbClr val="002060"/>
                </a:solidFill>
                <a:effectLst/>
                <a:latin typeface="Times New Roman" panose="02020603050405020304" pitchFamily="18" charset="0"/>
                <a:ea typeface="Times New Roman" panose="02020603050405020304" pitchFamily="18" charset="0"/>
              </a:rPr>
              <a:t> the implementation of trade facilitation measures, including the digitalization of customs procedures and the modernization of logistics systems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0" dirty="0">
              <a:solidFill>
                <a:srgbClr val="002060"/>
              </a:solidFill>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0" dirty="0">
                <a:solidFill>
                  <a:srgbClr val="002060"/>
                </a:solidFill>
                <a:latin typeface="Times New Roman" panose="02020603050405020304" pitchFamily="18" charset="0"/>
                <a:ea typeface="Times New Roman" panose="02020603050405020304" pitchFamily="18" charset="0"/>
              </a:rPr>
              <a:t>ECA to work with  UNOHRLLS and Development partners to </a:t>
            </a:r>
            <a:r>
              <a:rPr lang="en-GB" sz="1200" b="1" kern="0" dirty="0">
                <a:solidFill>
                  <a:srgbClr val="002060"/>
                </a:solidFill>
                <a:latin typeface="Times New Roman" panose="02020603050405020304" pitchFamily="18" charset="0"/>
              </a:rPr>
              <a:t>SUPPORT</a:t>
            </a:r>
            <a:r>
              <a:rPr lang="en-GB" sz="1200" kern="0" dirty="0">
                <a:solidFill>
                  <a:srgbClr val="002060"/>
                </a:solidFill>
                <a:latin typeface="Times New Roman" panose="02020603050405020304" pitchFamily="18" charset="0"/>
              </a:rPr>
              <a:t> the work of the high-level panel of experts pertaining to identifying constraints and making recommendations on the freedom of transit for landlocked developing countries.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0" dirty="0">
                <a:solidFill>
                  <a:srgbClr val="002060"/>
                </a:solidFill>
                <a:latin typeface="Times New Roman" panose="02020603050405020304" pitchFamily="18" charset="0"/>
              </a:rPr>
              <a:t>ECA to </a:t>
            </a:r>
            <a:r>
              <a:rPr lang="en-GB" sz="1200" b="1" kern="0" dirty="0">
                <a:solidFill>
                  <a:srgbClr val="002060"/>
                </a:solidFill>
                <a:latin typeface="Times New Roman" panose="02020603050405020304" pitchFamily="18" charset="0"/>
              </a:rPr>
              <a:t>C</a:t>
            </a:r>
            <a:r>
              <a:rPr lang="en-GB" sz="1200" b="1" kern="0" dirty="0">
                <a:solidFill>
                  <a:srgbClr val="002060"/>
                </a:solidFill>
                <a:latin typeface="Times New Roman" panose="02020603050405020304" pitchFamily="18" charset="0"/>
                <a:ea typeface="DengXian" panose="02010600030101010101" pitchFamily="2" charset="-122"/>
              </a:rPr>
              <a:t>ONTINUE </a:t>
            </a:r>
            <a:r>
              <a:rPr lang="en-GB" sz="1200" kern="0" dirty="0">
                <a:solidFill>
                  <a:srgbClr val="002060"/>
                </a:solidFill>
                <a:latin typeface="Times New Roman" panose="02020603050405020304" pitchFamily="18" charset="0"/>
                <a:ea typeface="DengXian" panose="02010600030101010101" pitchFamily="2" charset="-122"/>
              </a:rPr>
              <a:t>to</a:t>
            </a:r>
            <a:r>
              <a:rPr lang="en-GB" sz="1200" b="1" kern="0" dirty="0">
                <a:solidFill>
                  <a:srgbClr val="002060"/>
                </a:solidFill>
                <a:latin typeface="Times New Roman" panose="02020603050405020304" pitchFamily="18" charset="0"/>
                <a:ea typeface="DengXian" panose="02010600030101010101" pitchFamily="2" charset="-122"/>
              </a:rPr>
              <a:t> </a:t>
            </a:r>
            <a:r>
              <a:rPr lang="en-GB" sz="1200" kern="0" dirty="0">
                <a:solidFill>
                  <a:srgbClr val="002060"/>
                </a:solidFill>
                <a:latin typeface="Times New Roman" panose="02020603050405020304" pitchFamily="18" charset="0"/>
                <a:ea typeface="DengXian" panose="02010600030101010101" pitchFamily="2" charset="-122"/>
              </a:rPr>
              <a:t>help the Governments of landlocked developing countries to accelerate implementation of the Agreement Establishing the African Continental Free Trade Area.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0" dirty="0">
              <a:solidFill>
                <a:srgbClr val="002060"/>
              </a:solidFill>
              <a:latin typeface="Times New Roman" panose="02020603050405020304" pitchFamily="18" charset="0"/>
              <a:ea typeface="DengXian" panose="02010600030101010101" pitchFamily="2"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0" dirty="0">
                <a:solidFill>
                  <a:srgbClr val="002060"/>
                </a:solidFill>
                <a:latin typeface="Times New Roman" panose="02020603050405020304" pitchFamily="18" charset="0"/>
                <a:ea typeface="DengXian" panose="02010600030101010101" pitchFamily="2" charset="-122"/>
              </a:rPr>
              <a:t>Development Partners </a:t>
            </a:r>
            <a:r>
              <a:rPr lang="en-GB" sz="1200" kern="0" dirty="0">
                <a:solidFill>
                  <a:srgbClr val="002060"/>
                </a:solidFill>
                <a:latin typeface="Times New Roman" panose="02020603050405020304" pitchFamily="18" charset="0"/>
                <a:ea typeface="Times New Roman" panose="02020603050405020304" pitchFamily="18" charset="0"/>
              </a:rPr>
              <a:t>to </a:t>
            </a:r>
            <a:r>
              <a:rPr lang="en-GB" sz="1200" b="1" kern="0" dirty="0">
                <a:solidFill>
                  <a:srgbClr val="002060"/>
                </a:solidFill>
                <a:latin typeface="Times New Roman" panose="02020603050405020304" pitchFamily="18" charset="0"/>
                <a:ea typeface="Times New Roman" panose="02020603050405020304" pitchFamily="18" charset="0"/>
              </a:rPr>
              <a:t>SUPPORT</a:t>
            </a:r>
            <a:r>
              <a:rPr lang="en-GB" sz="1200" kern="0" dirty="0">
                <a:solidFill>
                  <a:srgbClr val="002060"/>
                </a:solidFill>
                <a:latin typeface="Times New Roman" panose="02020603050405020304" pitchFamily="18" charset="0"/>
                <a:ea typeface="Times New Roman" panose="02020603050405020304" pitchFamily="18" charset="0"/>
              </a:rPr>
              <a:t> the Governments of landlocked developing countries to increase access to international climate finance, in particular the Fund for Responding to Loss and Damage.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0" dirty="0">
              <a:solidFill>
                <a:srgbClr val="002060"/>
              </a:solidFill>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0" dirty="0">
                <a:solidFill>
                  <a:srgbClr val="002060"/>
                </a:solidFill>
                <a:latin typeface="Times New Roman" panose="02020603050405020304" pitchFamily="18" charset="0"/>
                <a:ea typeface="Times New Roman" panose="02020603050405020304" pitchFamily="18" charset="0"/>
              </a:rPr>
              <a:t>T</a:t>
            </a:r>
            <a:r>
              <a:rPr lang="en-GB" sz="1200" kern="0" dirty="0">
                <a:solidFill>
                  <a:srgbClr val="002060"/>
                </a:solidFill>
                <a:effectLst/>
                <a:latin typeface="Times New Roman" panose="02020603050405020304" pitchFamily="18" charset="0"/>
                <a:ea typeface="Times New Roman" panose="02020603050405020304" pitchFamily="18" charset="0"/>
              </a:rPr>
              <a:t>ransit countries are </a:t>
            </a:r>
            <a:r>
              <a:rPr lang="en-GB" sz="1200" b="1" kern="0" dirty="0">
                <a:solidFill>
                  <a:srgbClr val="002060"/>
                </a:solidFill>
                <a:effectLst/>
                <a:latin typeface="Times New Roman" panose="02020603050405020304" pitchFamily="18" charset="0"/>
                <a:ea typeface="Times New Roman" panose="02020603050405020304" pitchFamily="18" charset="0"/>
              </a:rPr>
              <a:t>ENCOURAGED</a:t>
            </a:r>
            <a:r>
              <a:rPr lang="en-GB" sz="1200" kern="0" dirty="0">
                <a:solidFill>
                  <a:srgbClr val="002060"/>
                </a:solidFill>
                <a:effectLst/>
                <a:latin typeface="Times New Roman" panose="02020603050405020304" pitchFamily="18" charset="0"/>
                <a:ea typeface="Times New Roman" panose="02020603050405020304" pitchFamily="18" charset="0"/>
              </a:rPr>
              <a:t> to enhance cooperation by harmonizing national regulations with their obligation to allow effective transit from landlocked developing countries.</a:t>
            </a:r>
            <a:endParaRPr lang="en-US" sz="1200" dirty="0">
              <a:solidFill>
                <a:srgbClr val="00206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0" dirty="0">
              <a:solidFill>
                <a:srgbClr val="002060"/>
              </a:solidFill>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0" dirty="0">
              <a:solidFill>
                <a:srgbClr val="002060"/>
              </a:solidFill>
              <a:latin typeface="Times New Roman" panose="02020603050405020304" pitchFamily="18" charset="0"/>
              <a:ea typeface="DengXian" panose="02010600030101010101" pitchFamily="2" charset="-122"/>
            </a:endParaRPr>
          </a:p>
          <a:p>
            <a:endParaRPr lang="en-US" dirty="0"/>
          </a:p>
        </p:txBody>
      </p:sp>
      <p:sp>
        <p:nvSpPr>
          <p:cNvPr id="4" name="Slide Number Placeholder 3"/>
          <p:cNvSpPr>
            <a:spLocks noGrp="1"/>
          </p:cNvSpPr>
          <p:nvPr>
            <p:ph type="sldNum" sz="quarter" idx="5"/>
          </p:nvPr>
        </p:nvSpPr>
        <p:spPr/>
        <p:txBody>
          <a:bodyPr/>
          <a:lstStyle/>
          <a:p>
            <a:fld id="{33283AC4-BFF6-409A-9567-50BF343A7A38}" type="slidenum">
              <a:rPr lang="en-GB" smtClean="0"/>
              <a:t>9</a:t>
            </a:fld>
            <a:endParaRPr lang="en-GB"/>
          </a:p>
        </p:txBody>
      </p:sp>
    </p:spTree>
    <p:extLst>
      <p:ext uri="{BB962C8B-B14F-4D97-AF65-F5344CB8AC3E}">
        <p14:creationId xmlns:p14="http://schemas.microsoft.com/office/powerpoint/2010/main" val="1472907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Fro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D6D54DF-72D2-FE49-A5B9-714BC5CD175F}"/>
              </a:ext>
            </a:extLst>
          </p:cNvPr>
          <p:cNvPicPr>
            <a:picLocks noChangeAspect="1"/>
          </p:cNvPicPr>
          <p:nvPr userDrawn="1"/>
        </p:nvPicPr>
        <p:blipFill>
          <a:blip r:embed="rId2"/>
          <a:srcRect/>
          <a:stretch/>
        </p:blipFill>
        <p:spPr>
          <a:xfrm>
            <a:off x="0" y="0"/>
            <a:ext cx="12192000" cy="2832100"/>
          </a:xfrm>
          <a:prstGeom prst="rect">
            <a:avLst/>
          </a:prstGeom>
        </p:spPr>
      </p:pic>
      <p:sp>
        <p:nvSpPr>
          <p:cNvPr id="2" name="Title 1">
            <a:extLst>
              <a:ext uri="{FF2B5EF4-FFF2-40B4-BE49-F238E27FC236}">
                <a16:creationId xmlns:a16="http://schemas.microsoft.com/office/drawing/2014/main" id="{F85A2DDD-2812-9742-BE95-02C91D568D44}"/>
              </a:ext>
            </a:extLst>
          </p:cNvPr>
          <p:cNvSpPr>
            <a:spLocks noGrp="1"/>
          </p:cNvSpPr>
          <p:nvPr>
            <p:ph type="title"/>
          </p:nvPr>
        </p:nvSpPr>
        <p:spPr>
          <a:xfrm>
            <a:off x="510300" y="2334218"/>
            <a:ext cx="11171400" cy="1366582"/>
          </a:xfrm>
        </p:spPr>
        <p:txBody>
          <a:bodyPr>
            <a:normAutofit/>
          </a:bodyPr>
          <a:lstStyle>
            <a:lvl1pPr algn="ctr">
              <a:defRPr sz="3200" b="1" i="0" baseline="0">
                <a:latin typeface="Lucida Sans" panose="020B0602030504020204" pitchFamily="34" charset="77"/>
              </a:defRPr>
            </a:lvl1pPr>
          </a:lstStyle>
          <a:p>
            <a:r>
              <a:rPr lang="en-US" dirty="0"/>
              <a:t>Click to edit Master title style</a:t>
            </a:r>
          </a:p>
        </p:txBody>
      </p:sp>
      <p:pic>
        <p:nvPicPr>
          <p:cNvPr id="8" name="Picture 7">
            <a:extLst>
              <a:ext uri="{FF2B5EF4-FFF2-40B4-BE49-F238E27FC236}">
                <a16:creationId xmlns:a16="http://schemas.microsoft.com/office/drawing/2014/main" id="{72CB5E21-FDD3-CF44-B7FC-A065DB6444BE}"/>
              </a:ext>
            </a:extLst>
          </p:cNvPr>
          <p:cNvPicPr>
            <a:picLocks noChangeAspect="1"/>
          </p:cNvPicPr>
          <p:nvPr userDrawn="1"/>
        </p:nvPicPr>
        <p:blipFill rotWithShape="1">
          <a:blip r:embed="rId3" cstate="hqprint">
            <a:extLst>
              <a:ext uri="{28A0092B-C50C-407E-A947-70E740481C1C}">
                <a14:useLocalDpi xmlns:a14="http://schemas.microsoft.com/office/drawing/2010/main"/>
              </a:ext>
            </a:extLst>
          </a:blip>
          <a:srcRect b="8520"/>
          <a:stretch/>
        </p:blipFill>
        <p:spPr>
          <a:xfrm>
            <a:off x="711901" y="5222368"/>
            <a:ext cx="2638951" cy="1250433"/>
          </a:xfrm>
          <a:prstGeom prst="rect">
            <a:avLst/>
          </a:prstGeom>
        </p:spPr>
      </p:pic>
      <p:pic>
        <p:nvPicPr>
          <p:cNvPr id="10" name="Picture 9" descr="A close up of a logo&#10;&#10;Description automatically generated">
            <a:extLst>
              <a:ext uri="{FF2B5EF4-FFF2-40B4-BE49-F238E27FC236}">
                <a16:creationId xmlns:a16="http://schemas.microsoft.com/office/drawing/2014/main" id="{6492DEB6-C0F2-8C48-A6E7-B6D175F0CD88}"/>
              </a:ext>
            </a:extLst>
          </p:cNvPr>
          <p:cNvPicPr>
            <a:picLocks noChangeAspect="1"/>
          </p:cNvPicPr>
          <p:nvPr userDrawn="1"/>
        </p:nvPicPr>
        <p:blipFill>
          <a:blip r:embed="rId4"/>
          <a:stretch>
            <a:fillRect/>
          </a:stretch>
        </p:blipFill>
        <p:spPr>
          <a:xfrm>
            <a:off x="529501" y="433951"/>
            <a:ext cx="4376100" cy="378701"/>
          </a:xfrm>
          <a:prstGeom prst="rect">
            <a:avLst/>
          </a:prstGeom>
        </p:spPr>
      </p:pic>
    </p:spTree>
    <p:extLst>
      <p:ext uri="{BB962C8B-B14F-4D97-AF65-F5344CB8AC3E}">
        <p14:creationId xmlns:p14="http://schemas.microsoft.com/office/powerpoint/2010/main" val="2400095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200" y="1825625"/>
            <a:ext cx="11289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Content Placeholder 4">
            <a:extLst>
              <a:ext uri="{FF2B5EF4-FFF2-40B4-BE49-F238E27FC236}">
                <a16:creationId xmlns:a16="http://schemas.microsoft.com/office/drawing/2014/main" id="{5B475743-3A64-A74D-A307-659BB60BB78B}"/>
              </a:ext>
            </a:extLst>
          </p:cNvPr>
          <p:cNvPicPr>
            <a:picLocks noChangeAspect="1"/>
          </p:cNvPicPr>
          <p:nvPr userDrawn="1"/>
        </p:nvPicPr>
        <p:blipFill rotWithShape="1">
          <a:blip r:embed="rId2"/>
          <a:srcRect t="94676"/>
          <a:stretch/>
        </p:blipFill>
        <p:spPr>
          <a:xfrm>
            <a:off x="0" y="6492874"/>
            <a:ext cx="12192000" cy="365127"/>
          </a:xfrm>
          <a:prstGeom prst="rect">
            <a:avLst/>
          </a:prstGeom>
        </p:spPr>
      </p:pic>
      <p:sp>
        <p:nvSpPr>
          <p:cNvPr id="5" name="Rectângulo arredondado 8"/>
          <p:cNvSpPr/>
          <p:nvPr userDrawn="1"/>
        </p:nvSpPr>
        <p:spPr>
          <a:xfrm>
            <a:off x="-193525" y="233897"/>
            <a:ext cx="12001524" cy="749141"/>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bIns="91440" rtlCol="0" anchor="ctr">
            <a:spAutoFit/>
          </a:bodyPr>
          <a:lstStyle/>
          <a:p>
            <a:pPr marL="357188"/>
            <a:r>
              <a:rPr lang="en-US" sz="3200" dirty="0">
                <a:solidFill>
                  <a:schemeClr val="bg1"/>
                </a:solidFill>
                <a:latin typeface="Bebas Neue" panose="020B0606020202050201" pitchFamily="2" charset="0"/>
              </a:rPr>
              <a:t>STRATEGIC DIRECTIONS</a:t>
            </a:r>
          </a:p>
        </p:txBody>
      </p:sp>
    </p:spTree>
    <p:extLst>
      <p:ext uri="{BB962C8B-B14F-4D97-AF65-F5344CB8AC3E}">
        <p14:creationId xmlns:p14="http://schemas.microsoft.com/office/powerpoint/2010/main" val="1837815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pic>
        <p:nvPicPr>
          <p:cNvPr id="7" name="Picture 6" descr="A picture containing outdoor object, solar cell&#10;&#10;Description automatically generated">
            <a:extLst>
              <a:ext uri="{FF2B5EF4-FFF2-40B4-BE49-F238E27FC236}">
                <a16:creationId xmlns:a16="http://schemas.microsoft.com/office/drawing/2014/main" id="{6307C092-7B1C-BC4F-8088-BBECA502B88B}"/>
              </a:ext>
            </a:extLst>
          </p:cNvPr>
          <p:cNvPicPr>
            <a:picLocks noChangeAspect="1"/>
          </p:cNvPicPr>
          <p:nvPr userDrawn="1"/>
        </p:nvPicPr>
        <p:blipFill>
          <a:blip r:embed="rId2"/>
          <a:stretch>
            <a:fillRect/>
          </a:stretch>
        </p:blipFill>
        <p:spPr>
          <a:xfrm>
            <a:off x="0" y="4787900"/>
            <a:ext cx="12192000" cy="2070100"/>
          </a:xfrm>
          <a:prstGeom prst="rect">
            <a:avLst/>
          </a:prstGeom>
        </p:spPr>
      </p:pic>
      <p:pic>
        <p:nvPicPr>
          <p:cNvPr id="8" name="Picture 7">
            <a:extLst>
              <a:ext uri="{FF2B5EF4-FFF2-40B4-BE49-F238E27FC236}">
                <a16:creationId xmlns:a16="http://schemas.microsoft.com/office/drawing/2014/main" id="{FAF345D1-61B6-1D40-8DFE-38133E869F49}"/>
              </a:ext>
            </a:extLst>
          </p:cNvPr>
          <p:cNvPicPr>
            <a:picLocks noChangeAspect="1"/>
          </p:cNvPicPr>
          <p:nvPr userDrawn="1"/>
        </p:nvPicPr>
        <p:blipFill rotWithShape="1">
          <a:blip r:embed="rId3" cstate="hqprint">
            <a:extLst>
              <a:ext uri="{28A0092B-C50C-407E-A947-70E740481C1C}">
                <a14:useLocalDpi xmlns:a14="http://schemas.microsoft.com/office/drawing/2010/main"/>
              </a:ext>
            </a:extLst>
          </a:blip>
          <a:srcRect b="8520"/>
          <a:stretch/>
        </p:blipFill>
        <p:spPr>
          <a:xfrm>
            <a:off x="4201132" y="277232"/>
            <a:ext cx="3789737" cy="1795718"/>
          </a:xfrm>
          <a:prstGeom prst="rect">
            <a:avLst/>
          </a:prstGeom>
        </p:spPr>
      </p:pic>
    </p:spTree>
    <p:extLst>
      <p:ext uri="{BB962C8B-B14F-4D97-AF65-F5344CB8AC3E}">
        <p14:creationId xmlns:p14="http://schemas.microsoft.com/office/powerpoint/2010/main" val="332259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14" name="Title 13"/>
          <p:cNvSpPr>
            <a:spLocks noGrp="1"/>
          </p:cNvSpPr>
          <p:nvPr>
            <p:ph type="title"/>
          </p:nvPr>
        </p:nvSpPr>
        <p:spPr>
          <a:xfrm>
            <a:off x="577960" y="3523963"/>
            <a:ext cx="2556163" cy="2170257"/>
          </a:xfrm>
          <a:prstGeom prst="rect">
            <a:avLst/>
          </a:prstGeom>
        </p:spPr>
        <p:txBody>
          <a:bodyPr/>
          <a:lstStyle>
            <a:lvl1pPr>
              <a:lnSpc>
                <a:spcPct val="75000"/>
              </a:lnSpc>
              <a:defRPr sz="3600" b="1" i="0">
                <a:solidFill>
                  <a:schemeClr val="tx1"/>
                </a:solidFill>
                <a:latin typeface="Bebas Neue" charset="0"/>
                <a:ea typeface="Bebas Neue" charset="0"/>
                <a:cs typeface="Bebas Neue" charset="0"/>
              </a:defRPr>
            </a:lvl1pPr>
          </a:lstStyle>
          <a:p>
            <a:r>
              <a:rPr lang="en-US" dirty="0"/>
              <a:t>Click to edit Master title style</a:t>
            </a:r>
          </a:p>
        </p:txBody>
      </p:sp>
      <p:sp>
        <p:nvSpPr>
          <p:cNvPr id="16" name="Slide Number Placeholder 5"/>
          <p:cNvSpPr txBox="1">
            <a:spLocks/>
          </p:cNvSpPr>
          <p:nvPr userDrawn="1"/>
        </p:nvSpPr>
        <p:spPr>
          <a:xfrm>
            <a:off x="1061122" y="6131622"/>
            <a:ext cx="647753" cy="328295"/>
          </a:xfrm>
          <a:prstGeom prst="rect">
            <a:avLst/>
          </a:prstGeom>
        </p:spPr>
        <p:txBody>
          <a:bodyPr vert="horz" wrap="none" lIns="91440" tIns="45720" rIns="91440" bIns="4572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A290D8D-6BA0-418D-AFED-C65293F70DA0}" type="slidenum">
              <a:rPr lang="en-US" sz="1050" b="0" i="0" smtClean="0">
                <a:solidFill>
                  <a:schemeClr val="tx1"/>
                </a:solidFill>
                <a:latin typeface="Bebas Neue" charset="0"/>
                <a:ea typeface="Bebas Neue" charset="0"/>
                <a:cs typeface="Bebas Neue" charset="0"/>
              </a:rPr>
              <a:pPr algn="l"/>
              <a:t>‹#›</a:t>
            </a:fld>
            <a:endParaRPr lang="en-US" sz="1050" b="0" i="0" dirty="0">
              <a:solidFill>
                <a:schemeClr val="tx1"/>
              </a:solidFill>
              <a:latin typeface="Bebas Neue" charset="0"/>
              <a:ea typeface="Bebas Neue" charset="0"/>
              <a:cs typeface="Bebas Neue" charset="0"/>
            </a:endParaRPr>
          </a:p>
        </p:txBody>
      </p:sp>
      <p:sp>
        <p:nvSpPr>
          <p:cNvPr id="17" name="TextBox 16"/>
          <p:cNvSpPr txBox="1"/>
          <p:nvPr userDrawn="1"/>
        </p:nvSpPr>
        <p:spPr>
          <a:xfrm>
            <a:off x="602673" y="6168550"/>
            <a:ext cx="503664" cy="253916"/>
          </a:xfrm>
          <a:prstGeom prst="rect">
            <a:avLst/>
          </a:prstGeom>
          <a:noFill/>
        </p:spPr>
        <p:txBody>
          <a:bodyPr wrap="none" rtlCol="0">
            <a:spAutoFit/>
          </a:bodyPr>
          <a:lstStyle/>
          <a:p>
            <a:r>
              <a:rPr lang="en-US" sz="1050" b="0" i="0" dirty="0">
                <a:latin typeface="Bebas Neue" charset="0"/>
                <a:ea typeface="Bebas Neue" charset="0"/>
                <a:cs typeface="Bebas Neue" charset="0"/>
              </a:rPr>
              <a:t>Sl</a:t>
            </a:r>
            <a:r>
              <a:rPr lang="en-US" sz="1050" b="0" i="0" kern="1200" dirty="0">
                <a:solidFill>
                  <a:schemeClr val="tx1"/>
                </a:solidFill>
                <a:latin typeface="Bebas Neue" charset="0"/>
                <a:ea typeface="Bebas Neue" charset="0"/>
                <a:cs typeface="Bebas Neue" charset="0"/>
              </a:rPr>
              <a:t>ide  /</a:t>
            </a:r>
          </a:p>
        </p:txBody>
      </p:sp>
      <p:cxnSp>
        <p:nvCxnSpPr>
          <p:cNvPr id="19" name="Straight Connector 18"/>
          <p:cNvCxnSpPr/>
          <p:nvPr userDrawn="1"/>
        </p:nvCxnSpPr>
        <p:spPr>
          <a:xfrm>
            <a:off x="711200" y="6085263"/>
            <a:ext cx="436419"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6" name="Content Placeholder 4"/>
          <p:cNvPicPr>
            <a:picLocks noChangeAspect="1"/>
          </p:cNvPicPr>
          <p:nvPr userDrawn="1"/>
        </p:nvPicPr>
        <p:blipFill rotWithShape="1">
          <a:blip r:embed="rId2"/>
          <a:srcRect t="94676"/>
          <a:stretch/>
        </p:blipFill>
        <p:spPr>
          <a:xfrm>
            <a:off x="0" y="6492874"/>
            <a:ext cx="12192000" cy="365127"/>
          </a:xfrm>
          <a:prstGeom prst="rect">
            <a:avLst/>
          </a:prstGeom>
        </p:spPr>
      </p:pic>
    </p:spTree>
    <p:extLst>
      <p:ext uri="{BB962C8B-B14F-4D97-AF65-F5344CB8AC3E}">
        <p14:creationId xmlns:p14="http://schemas.microsoft.com/office/powerpoint/2010/main" val="1329830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200" y="1825625"/>
            <a:ext cx="11289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Content Placeholder 4">
            <a:extLst>
              <a:ext uri="{FF2B5EF4-FFF2-40B4-BE49-F238E27FC236}">
                <a16:creationId xmlns:a16="http://schemas.microsoft.com/office/drawing/2014/main" id="{5B475743-3A64-A74D-A307-659BB60BB78B}"/>
              </a:ext>
            </a:extLst>
          </p:cNvPr>
          <p:cNvPicPr>
            <a:picLocks noChangeAspect="1"/>
          </p:cNvPicPr>
          <p:nvPr userDrawn="1"/>
        </p:nvPicPr>
        <p:blipFill rotWithShape="1">
          <a:blip r:embed="rId2"/>
          <a:srcRect t="94676"/>
          <a:stretch/>
        </p:blipFill>
        <p:spPr>
          <a:xfrm>
            <a:off x="0" y="6492874"/>
            <a:ext cx="12192000" cy="365127"/>
          </a:xfrm>
          <a:prstGeom prst="rect">
            <a:avLst/>
          </a:prstGeom>
        </p:spPr>
      </p:pic>
    </p:spTree>
    <p:extLst>
      <p:ext uri="{BB962C8B-B14F-4D97-AF65-F5344CB8AC3E}">
        <p14:creationId xmlns:p14="http://schemas.microsoft.com/office/powerpoint/2010/main" val="20189124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133255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67"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9.sv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7BF7CC6-AA9A-F447-93B5-4F8BDBD51260}"/>
              </a:ext>
            </a:extLst>
          </p:cNvPr>
          <p:cNvSpPr>
            <a:spLocks noGrp="1"/>
          </p:cNvSpPr>
          <p:nvPr>
            <p:ph type="title"/>
          </p:nvPr>
        </p:nvSpPr>
        <p:spPr>
          <a:xfrm>
            <a:off x="1752600" y="2089894"/>
            <a:ext cx="8686800" cy="3268170"/>
          </a:xfrm>
        </p:spPr>
        <p:txBody>
          <a:bodyPr anchor="t" anchorCtr="0">
            <a:noAutofit/>
          </a:bodyPr>
          <a:lstStyle/>
          <a:p>
            <a:r>
              <a:rPr lang="en-GB" sz="2400" dirty="0">
                <a:latin typeface="Arial" panose="020B0604020202020204" pitchFamily="34" charset="0"/>
                <a:cs typeface="Arial" panose="020B0604020202020204" pitchFamily="34" charset="0"/>
              </a:rPr>
              <a:t>Report on the Implementation of the Awaza Programme of Action for Landlocked Developing Countries for the Decade 2024–2034</a:t>
            </a:r>
            <a:br>
              <a:rPr lang="en-US" sz="2400" dirty="0">
                <a:latin typeface="Arial" panose="020B0604020202020204" pitchFamily="34" charset="0"/>
                <a:cs typeface="Arial" panose="020B0604020202020204" pitchFamily="34" charset="0"/>
              </a:rPr>
            </a:br>
            <a:r>
              <a:rPr lang="en-US" sz="2400" i="1" dirty="0">
                <a:latin typeface="Arial" panose="020B0604020202020204" pitchFamily="34" charset="0"/>
                <a:cs typeface="Arial" panose="020B0604020202020204" pitchFamily="34" charset="0"/>
              </a:rPr>
              <a:t>(Document Reference No. </a:t>
            </a:r>
            <a:r>
              <a:rPr lang="en-US" sz="2400" dirty="0">
                <a:latin typeface="Arial" panose="020B0604020202020204" pitchFamily="34" charset="0"/>
                <a:cs typeface="Arial" panose="020B0604020202020204" pitchFamily="34" charset="0"/>
              </a:rPr>
              <a:t>E/ECA/COE/44/20</a:t>
            </a:r>
            <a:r>
              <a:rPr lang="en-US" sz="2400" i="1" dirty="0">
                <a:latin typeface="Arial" panose="020B0604020202020204" pitchFamily="34" charset="0"/>
                <a:cs typeface="Arial" panose="020B0604020202020204" pitchFamily="34" charset="0"/>
              </a:rPr>
              <a:t>)</a:t>
            </a:r>
            <a:br>
              <a:rPr lang="en-US" sz="2400" i="1"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Francis Ikome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Chief, Regional Integration Section,</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 Regional Integration and Trade Division</a:t>
            </a:r>
            <a:br>
              <a:rPr lang="en-US" sz="2400" dirty="0">
                <a:latin typeface="Arial" panose="020B0604020202020204" pitchFamily="34" charset="0"/>
                <a:cs typeface="Arial" panose="020B0604020202020204" pitchFamily="34" charset="0"/>
              </a:rPr>
            </a:br>
            <a:r>
              <a:rPr lang="en-US" sz="2400" dirty="0">
                <a:solidFill>
                  <a:srgbClr val="FF0000"/>
                </a:solidFill>
                <a:latin typeface="Arial" panose="020B0604020202020204" pitchFamily="34" charset="0"/>
                <a:cs typeface="Arial" panose="020B0604020202020204" pitchFamily="34" charset="0"/>
              </a:rPr>
              <a:t>[Exact delivery date]</a:t>
            </a:r>
            <a:br>
              <a:rPr lang="en-US" sz="2400" dirty="0">
                <a:solidFill>
                  <a:srgbClr val="FF0000"/>
                </a:solidFill>
                <a:latin typeface="Arial" panose="020B0604020202020204" pitchFamily="34" charset="0"/>
                <a:cs typeface="Arial" panose="020B0604020202020204" pitchFamily="34" charset="0"/>
              </a:rPr>
            </a:br>
            <a:endParaRPr lang="en-US" sz="2400" dirty="0">
              <a:solidFill>
                <a:srgbClr val="FF0000"/>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76E273C5-254D-71C2-E1AC-F226C4F3C87B}"/>
              </a:ext>
            </a:extLst>
          </p:cNvPr>
          <p:cNvPicPr>
            <a:picLocks noChangeAspect="1"/>
          </p:cNvPicPr>
          <p:nvPr/>
        </p:nvPicPr>
        <p:blipFill>
          <a:blip r:embed="rId3"/>
          <a:stretch>
            <a:fillRect/>
          </a:stretch>
        </p:blipFill>
        <p:spPr>
          <a:xfrm>
            <a:off x="9658349" y="0"/>
            <a:ext cx="2533651" cy="1604962"/>
          </a:xfrm>
          <a:prstGeom prst="rect">
            <a:avLst/>
          </a:prstGeom>
        </p:spPr>
      </p:pic>
    </p:spTree>
    <p:extLst>
      <p:ext uri="{BB962C8B-B14F-4D97-AF65-F5344CB8AC3E}">
        <p14:creationId xmlns:p14="http://schemas.microsoft.com/office/powerpoint/2010/main" val="4194136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69809" y="3052689"/>
            <a:ext cx="6175717" cy="769441"/>
          </a:xfrm>
          <a:prstGeom prst="rect">
            <a:avLst/>
          </a:prstGeom>
          <a:noFill/>
        </p:spPr>
        <p:txBody>
          <a:bodyPr wrap="square" rtlCol="0">
            <a:spAutoFit/>
          </a:bodyPr>
          <a:lstStyle/>
          <a:p>
            <a:pPr algn="ctr"/>
            <a:r>
              <a:rPr lang="fr-FR" sz="4400" b="1" dirty="0"/>
              <a:t>THANK YOU</a:t>
            </a:r>
          </a:p>
        </p:txBody>
      </p:sp>
    </p:spTree>
    <p:extLst>
      <p:ext uri="{BB962C8B-B14F-4D97-AF65-F5344CB8AC3E}">
        <p14:creationId xmlns:p14="http://schemas.microsoft.com/office/powerpoint/2010/main" val="2013144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ângulo arredondado 8">
            <a:extLst>
              <a:ext uri="{FF2B5EF4-FFF2-40B4-BE49-F238E27FC236}">
                <a16:creationId xmlns:a16="http://schemas.microsoft.com/office/drawing/2014/main" id="{F6012CF1-8607-E3A8-937F-B42DC1906F89}"/>
              </a:ext>
            </a:extLst>
          </p:cNvPr>
          <p:cNvSpPr/>
          <p:nvPr/>
        </p:nvSpPr>
        <p:spPr>
          <a:xfrm>
            <a:off x="0" y="-8031"/>
            <a:ext cx="9217152" cy="612934"/>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anchor="ctr">
            <a:spAutoFit/>
          </a:bodyPr>
          <a:lstStyle/>
          <a:p>
            <a:pPr marL="357192" defTabSz="457200"/>
            <a:r>
              <a:rPr lang="en-GB" sz="2400" b="1" kern="0" dirty="0">
                <a:solidFill>
                  <a:srgbClr val="FFFFFF"/>
                </a:solidFill>
                <a:latin typeface="Arial" panose="020B0604020202020204" pitchFamily="34" charset="0"/>
                <a:cs typeface="Arial" panose="020B0604020202020204" pitchFamily="34" charset="0"/>
              </a:rPr>
              <a:t>Outline </a:t>
            </a:r>
          </a:p>
        </p:txBody>
      </p:sp>
      <p:sp>
        <p:nvSpPr>
          <p:cNvPr id="6" name="TextBox 5">
            <a:extLst>
              <a:ext uri="{FF2B5EF4-FFF2-40B4-BE49-F238E27FC236}">
                <a16:creationId xmlns:a16="http://schemas.microsoft.com/office/drawing/2014/main" id="{C54A3492-9004-5697-E140-D67DAE9FA172}"/>
              </a:ext>
            </a:extLst>
          </p:cNvPr>
          <p:cNvSpPr txBox="1"/>
          <p:nvPr/>
        </p:nvSpPr>
        <p:spPr>
          <a:xfrm>
            <a:off x="0" y="925551"/>
            <a:ext cx="10430107" cy="4819524"/>
          </a:xfrm>
          <a:prstGeom prst="rect">
            <a:avLst/>
          </a:prstGeom>
          <a:noFill/>
        </p:spPr>
        <p:txBody>
          <a:bodyPr wrap="square" rtlCol="0">
            <a:spAutoFit/>
          </a:bodyPr>
          <a:lstStyle/>
          <a:p>
            <a:pPr marL="814388" indent="-457200">
              <a:lnSpc>
                <a:spcPct val="150000"/>
              </a:lnSpc>
              <a:buSzPct val="150000"/>
              <a:buFont typeface="Wingdings" panose="05000000000000000000" pitchFamily="2" charset="2"/>
              <a:buChar char="§"/>
              <a:defRPr/>
            </a:pPr>
            <a:r>
              <a:rPr lang="en-GB" sz="2600" b="1" kern="0" dirty="0">
                <a:solidFill>
                  <a:srgbClr val="002060"/>
                </a:solidFill>
                <a:latin typeface="Arial" panose="020B0604020202020204" pitchFamily="34" charset="0"/>
                <a:cs typeface="Arial" panose="020B0604020202020204" pitchFamily="34" charset="0"/>
              </a:rPr>
              <a:t>Awaza Programme of Action </a:t>
            </a:r>
          </a:p>
          <a:p>
            <a:pPr marL="814388" indent="-457200">
              <a:lnSpc>
                <a:spcPct val="150000"/>
              </a:lnSpc>
              <a:buSzPct val="150000"/>
              <a:buFont typeface="Wingdings" panose="05000000000000000000" pitchFamily="2" charset="2"/>
              <a:buChar char="§"/>
              <a:defRPr/>
            </a:pPr>
            <a:r>
              <a:rPr lang="en-GB" sz="2600" b="1" dirty="0">
                <a:solidFill>
                  <a:srgbClr val="002060"/>
                </a:solidFill>
                <a:latin typeface="Arial" panose="020B0604020202020204" pitchFamily="34" charset="0"/>
                <a:cs typeface="Arial" panose="020B0604020202020204" pitchFamily="34" charset="0"/>
              </a:rPr>
              <a:t>Setting the Stage for Sustained Awaza Implementation</a:t>
            </a:r>
          </a:p>
          <a:p>
            <a:pPr marL="814388" indent="-457200">
              <a:lnSpc>
                <a:spcPct val="150000"/>
              </a:lnSpc>
              <a:buSzPct val="150000"/>
              <a:buFont typeface="Wingdings" panose="05000000000000000000" pitchFamily="2" charset="2"/>
              <a:buChar char="§"/>
              <a:defRPr/>
            </a:pPr>
            <a:r>
              <a:rPr lang="en-US" sz="2600" b="1" dirty="0">
                <a:solidFill>
                  <a:srgbClr val="002060"/>
                </a:solidFill>
                <a:latin typeface="Arial" panose="020B0604020202020204" pitchFamily="34" charset="0"/>
                <a:cs typeface="Arial" panose="020B0604020202020204" pitchFamily="34" charset="0"/>
              </a:rPr>
              <a:t>Economic Performance, Trade Dynamics, and Trade Facilitation in Africa</a:t>
            </a:r>
          </a:p>
          <a:p>
            <a:pPr marL="814388" indent="-457200">
              <a:lnSpc>
                <a:spcPct val="150000"/>
              </a:lnSpc>
              <a:buSzPct val="150000"/>
              <a:buFont typeface="Wingdings" panose="05000000000000000000" pitchFamily="2" charset="2"/>
              <a:buChar char="§"/>
              <a:defRPr/>
            </a:pPr>
            <a:r>
              <a:rPr lang="en-GB" sz="2600" b="1" dirty="0">
                <a:solidFill>
                  <a:srgbClr val="002060"/>
                </a:solidFill>
                <a:latin typeface="Arial" panose="020B0604020202020204" pitchFamily="34" charset="0"/>
                <a:cs typeface="Arial" panose="020B0604020202020204" pitchFamily="34" charset="0"/>
              </a:rPr>
              <a:t>Transit, transport and connectivity</a:t>
            </a:r>
          </a:p>
          <a:p>
            <a:pPr marL="814388" indent="-457200">
              <a:lnSpc>
                <a:spcPct val="150000"/>
              </a:lnSpc>
              <a:buSzPct val="150000"/>
              <a:buFont typeface="Wingdings" panose="05000000000000000000" pitchFamily="2" charset="2"/>
              <a:buChar char="§"/>
              <a:defRPr/>
            </a:pPr>
            <a:r>
              <a:rPr lang="en-GB" sz="2600" b="1" dirty="0">
                <a:solidFill>
                  <a:srgbClr val="002060"/>
                </a:solidFill>
                <a:latin typeface="Arial" panose="020B0604020202020204" pitchFamily="34" charset="0"/>
                <a:cs typeface="Arial" panose="020B0604020202020204" pitchFamily="34" charset="0"/>
              </a:rPr>
              <a:t>Enhancing adaptive capacity and  strengthening resilience </a:t>
            </a:r>
            <a:endParaRPr lang="en-US" sz="2600" b="1" dirty="0">
              <a:solidFill>
                <a:srgbClr val="002060"/>
              </a:solidFill>
              <a:latin typeface="Arial" panose="020B0604020202020204" pitchFamily="34" charset="0"/>
              <a:cs typeface="Arial" panose="020B0604020202020204" pitchFamily="34" charset="0"/>
            </a:endParaRPr>
          </a:p>
          <a:p>
            <a:pPr marL="814388" indent="-457200">
              <a:lnSpc>
                <a:spcPct val="150000"/>
              </a:lnSpc>
              <a:buSzPct val="150000"/>
              <a:buFont typeface="Wingdings" panose="05000000000000000000" pitchFamily="2" charset="2"/>
              <a:buChar char="§"/>
              <a:defRPr/>
            </a:pPr>
            <a:r>
              <a:rPr lang="en-GB" sz="2600" b="1" dirty="0">
                <a:solidFill>
                  <a:srgbClr val="002060"/>
                </a:solidFill>
                <a:latin typeface="Arial" panose="020B0604020202020204" pitchFamily="34" charset="0"/>
                <a:cs typeface="Arial" panose="020B0604020202020204" pitchFamily="34" charset="0"/>
              </a:rPr>
              <a:t>Financing and Implementation Constraints </a:t>
            </a:r>
          </a:p>
          <a:p>
            <a:pPr marL="814388" indent="-457200">
              <a:lnSpc>
                <a:spcPct val="150000"/>
              </a:lnSpc>
              <a:buSzPct val="150000"/>
              <a:buFont typeface="Wingdings" panose="05000000000000000000" pitchFamily="2" charset="2"/>
              <a:buChar char="§"/>
              <a:defRPr/>
            </a:pPr>
            <a:r>
              <a:rPr lang="en-GB" sz="2600" b="1" dirty="0">
                <a:solidFill>
                  <a:srgbClr val="002060"/>
                </a:solidFill>
                <a:latin typeface="Arial" panose="020B0604020202020204" pitchFamily="34" charset="0"/>
                <a:cs typeface="Arial" panose="020B0604020202020204" pitchFamily="34" charset="0"/>
              </a:rPr>
              <a:t>Recommendations</a:t>
            </a:r>
            <a:endParaRPr lang="en-US" sz="26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2133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02263-0B04-4221-4720-E0D41A623CA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281641E-7A79-EF9C-914E-01C0F086B9B9}"/>
              </a:ext>
            </a:extLst>
          </p:cNvPr>
          <p:cNvPicPr>
            <a:picLocks noChangeAspect="1"/>
          </p:cNvPicPr>
          <p:nvPr/>
        </p:nvPicPr>
        <p:blipFill>
          <a:blip r:embed="rId3"/>
          <a:srcRect l="1439"/>
          <a:stretch>
            <a:fillRect/>
          </a:stretch>
        </p:blipFill>
        <p:spPr>
          <a:xfrm>
            <a:off x="229082" y="1527755"/>
            <a:ext cx="2071902" cy="3802489"/>
          </a:xfrm>
          <a:prstGeom prst="rect">
            <a:avLst/>
          </a:prstGeom>
          <a:ln>
            <a:noFill/>
          </a:ln>
          <a:effectLst>
            <a:outerShdw blurRad="190500" algn="tl" rotWithShape="0">
              <a:srgbClr val="000000">
                <a:alpha val="70000"/>
              </a:srgbClr>
            </a:outerShdw>
          </a:effectLst>
        </p:spPr>
      </p:pic>
      <p:grpSp>
        <p:nvGrpSpPr>
          <p:cNvPr id="3" name="Group 2">
            <a:extLst>
              <a:ext uri="{FF2B5EF4-FFF2-40B4-BE49-F238E27FC236}">
                <a16:creationId xmlns:a16="http://schemas.microsoft.com/office/drawing/2014/main" id="{7D92A41D-27DD-4350-8976-CDB74A458FAC}"/>
              </a:ext>
            </a:extLst>
          </p:cNvPr>
          <p:cNvGrpSpPr/>
          <p:nvPr/>
        </p:nvGrpSpPr>
        <p:grpSpPr>
          <a:xfrm>
            <a:off x="2430251" y="705198"/>
            <a:ext cx="4360841" cy="2787326"/>
            <a:chOff x="3359649" y="848768"/>
            <a:chExt cx="3853873" cy="2787326"/>
          </a:xfrm>
        </p:grpSpPr>
        <p:sp>
          <p:nvSpPr>
            <p:cNvPr id="9" name="TextBox 8">
              <a:extLst>
                <a:ext uri="{FF2B5EF4-FFF2-40B4-BE49-F238E27FC236}">
                  <a16:creationId xmlns:a16="http://schemas.microsoft.com/office/drawing/2014/main" id="{4929E944-AF7E-630D-A009-85E06E88A910}"/>
                </a:ext>
              </a:extLst>
            </p:cNvPr>
            <p:cNvSpPr txBox="1"/>
            <p:nvPr/>
          </p:nvSpPr>
          <p:spPr>
            <a:xfrm>
              <a:off x="3605932" y="1793023"/>
              <a:ext cx="3252371" cy="1754326"/>
            </a:xfrm>
            <a:prstGeom prst="rect">
              <a:avLst/>
            </a:prstGeom>
            <a:noFill/>
          </p:spPr>
          <p:txBody>
            <a:bodyPr wrap="square">
              <a:spAutoFit/>
            </a:bodyPr>
            <a:lstStyle/>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Productive capacity development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Private sector development</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Science, technology and innovation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Industrialization </a:t>
              </a:r>
            </a:p>
          </p:txBody>
        </p:sp>
        <p:sp>
          <p:nvSpPr>
            <p:cNvPr id="17" name="Rectangle: Rounded Corners 16">
              <a:extLst>
                <a:ext uri="{FF2B5EF4-FFF2-40B4-BE49-F238E27FC236}">
                  <a16:creationId xmlns:a16="http://schemas.microsoft.com/office/drawing/2014/main" id="{456CE205-24E4-F097-3BC1-E8C7E6288425}"/>
                </a:ext>
              </a:extLst>
            </p:cNvPr>
            <p:cNvSpPr/>
            <p:nvPr/>
          </p:nvSpPr>
          <p:spPr>
            <a:xfrm>
              <a:off x="3359649" y="848768"/>
              <a:ext cx="3467474" cy="2787326"/>
            </a:xfrm>
            <a:prstGeom prst="roundRect">
              <a:avLst/>
            </a:prstGeom>
            <a:noFill/>
            <a:ln w="57150">
              <a:solidFill>
                <a:srgbClr val="F36D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86E844C3-A567-68DA-620C-AC63342B9B2A}"/>
                </a:ext>
              </a:extLst>
            </p:cNvPr>
            <p:cNvSpPr txBox="1"/>
            <p:nvPr/>
          </p:nvSpPr>
          <p:spPr>
            <a:xfrm>
              <a:off x="3363384" y="848768"/>
              <a:ext cx="688370" cy="1107996"/>
            </a:xfrm>
            <a:prstGeom prst="rect">
              <a:avLst/>
            </a:prstGeom>
            <a:noFill/>
          </p:spPr>
          <p:txBody>
            <a:bodyPr wrap="square" rtlCol="0">
              <a:spAutoFit/>
            </a:bodyPr>
            <a:lstStyle/>
            <a:p>
              <a:r>
                <a:rPr lang="en-US" sz="6600" dirty="0">
                  <a:solidFill>
                    <a:srgbClr val="F36D38"/>
                  </a:solidFill>
                  <a:latin typeface="Arial Black" panose="020B0A04020102020204" pitchFamily="34" charset="0"/>
                </a:rPr>
                <a:t>1</a:t>
              </a:r>
            </a:p>
          </p:txBody>
        </p:sp>
        <p:sp>
          <p:nvSpPr>
            <p:cNvPr id="23" name="TextBox 22">
              <a:extLst>
                <a:ext uri="{FF2B5EF4-FFF2-40B4-BE49-F238E27FC236}">
                  <a16:creationId xmlns:a16="http://schemas.microsoft.com/office/drawing/2014/main" id="{2D7F1597-F1FB-C190-378D-1728A275F6BA}"/>
                </a:ext>
              </a:extLst>
            </p:cNvPr>
            <p:cNvSpPr txBox="1"/>
            <p:nvPr/>
          </p:nvSpPr>
          <p:spPr>
            <a:xfrm>
              <a:off x="3961151" y="903749"/>
              <a:ext cx="3252371" cy="1015663"/>
            </a:xfrm>
            <a:prstGeom prst="rect">
              <a:avLst/>
            </a:prstGeom>
            <a:noFill/>
          </p:spPr>
          <p:txBody>
            <a:bodyPr wrap="square" rtlCol="0">
              <a:spAutoFit/>
            </a:bodyPr>
            <a:lstStyle/>
            <a:p>
              <a:r>
                <a:rPr lang="en-US" sz="2000" b="1" dirty="0">
                  <a:solidFill>
                    <a:srgbClr val="000000"/>
                  </a:solidFill>
                  <a:latin typeface="Arial" panose="020B0604020202020204" pitchFamily="34" charset="0"/>
                  <a:cs typeface="Arial" panose="020B0604020202020204" pitchFamily="34" charset="0"/>
                </a:rPr>
                <a:t>Structural transformation and science, technology </a:t>
              </a:r>
            </a:p>
            <a:p>
              <a:r>
                <a:rPr lang="en-US" sz="2000" b="1" dirty="0">
                  <a:solidFill>
                    <a:srgbClr val="000000"/>
                  </a:solidFill>
                  <a:latin typeface="Arial" panose="020B0604020202020204" pitchFamily="34" charset="0"/>
                  <a:cs typeface="Arial" panose="020B0604020202020204" pitchFamily="34" charset="0"/>
                </a:rPr>
                <a:t>and innovation </a:t>
              </a:r>
            </a:p>
          </p:txBody>
        </p:sp>
      </p:grpSp>
      <p:grpSp>
        <p:nvGrpSpPr>
          <p:cNvPr id="5" name="Group 4">
            <a:extLst>
              <a:ext uri="{FF2B5EF4-FFF2-40B4-BE49-F238E27FC236}">
                <a16:creationId xmlns:a16="http://schemas.microsoft.com/office/drawing/2014/main" id="{4DD8E715-3031-E3CA-CE7D-15CC5A418633}"/>
              </a:ext>
            </a:extLst>
          </p:cNvPr>
          <p:cNvGrpSpPr/>
          <p:nvPr/>
        </p:nvGrpSpPr>
        <p:grpSpPr>
          <a:xfrm>
            <a:off x="6572297" y="678496"/>
            <a:ext cx="2947881" cy="2828625"/>
            <a:chOff x="6991871" y="807469"/>
            <a:chExt cx="2807688" cy="2828625"/>
          </a:xfrm>
        </p:grpSpPr>
        <p:sp>
          <p:nvSpPr>
            <p:cNvPr id="11" name="TextBox 10">
              <a:extLst>
                <a:ext uri="{FF2B5EF4-FFF2-40B4-BE49-F238E27FC236}">
                  <a16:creationId xmlns:a16="http://schemas.microsoft.com/office/drawing/2014/main" id="{11FB80AA-2BCD-1DC3-4E82-7B647F3127F1}"/>
                </a:ext>
              </a:extLst>
            </p:cNvPr>
            <p:cNvSpPr txBox="1"/>
            <p:nvPr/>
          </p:nvSpPr>
          <p:spPr>
            <a:xfrm>
              <a:off x="6991871" y="2301697"/>
              <a:ext cx="2656072" cy="1200329"/>
            </a:xfrm>
            <a:prstGeom prst="rect">
              <a:avLst/>
            </a:prstGeom>
            <a:noFill/>
          </p:spPr>
          <p:txBody>
            <a:bodyPr wrap="square">
              <a:spAutoFit/>
            </a:bodyPr>
            <a:lstStyle/>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International trade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Trade facilitation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Regional integration and cooperation  </a:t>
              </a:r>
            </a:p>
          </p:txBody>
        </p:sp>
        <p:sp>
          <p:nvSpPr>
            <p:cNvPr id="18" name="Rectangle: Rounded Corners 17">
              <a:extLst>
                <a:ext uri="{FF2B5EF4-FFF2-40B4-BE49-F238E27FC236}">
                  <a16:creationId xmlns:a16="http://schemas.microsoft.com/office/drawing/2014/main" id="{30EC9295-26DD-56D6-8F1B-124D86A393B7}"/>
                </a:ext>
              </a:extLst>
            </p:cNvPr>
            <p:cNvSpPr/>
            <p:nvPr/>
          </p:nvSpPr>
          <p:spPr>
            <a:xfrm>
              <a:off x="6991871" y="848768"/>
              <a:ext cx="2705021" cy="2787326"/>
            </a:xfrm>
            <a:prstGeom prst="roundRect">
              <a:avLst/>
            </a:prstGeom>
            <a:noFill/>
            <a:ln w="57150">
              <a:solidFill>
                <a:srgbClr val="66AA4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4005560D-F290-1032-E6CF-99024EA35580}"/>
                </a:ext>
              </a:extLst>
            </p:cNvPr>
            <p:cNvSpPr txBox="1"/>
            <p:nvPr/>
          </p:nvSpPr>
          <p:spPr>
            <a:xfrm>
              <a:off x="7549144" y="889151"/>
              <a:ext cx="2250415" cy="1015663"/>
            </a:xfrm>
            <a:prstGeom prst="rect">
              <a:avLst/>
            </a:prstGeom>
            <a:noFill/>
          </p:spPr>
          <p:txBody>
            <a:bodyPr wrap="square">
              <a:spAutoFit/>
            </a:bodyPr>
            <a:lstStyle/>
            <a:p>
              <a:r>
                <a:rPr lang="en-US" sz="2000" b="1" dirty="0">
                  <a:solidFill>
                    <a:srgbClr val="000000"/>
                  </a:solidFill>
                  <a:latin typeface="Arial" panose="020B0604020202020204" pitchFamily="34" charset="0"/>
                  <a:cs typeface="Arial" panose="020B0604020202020204" pitchFamily="34" charset="0"/>
                </a:rPr>
                <a:t>Trade, trade </a:t>
              </a:r>
              <a:r>
                <a:rPr lang="en-US" sz="2000" b="1" dirty="0">
                  <a:latin typeface="Arial" panose="020B0604020202020204" pitchFamily="34" charset="0"/>
                  <a:cs typeface="Arial" panose="020B0604020202020204" pitchFamily="34" charset="0"/>
                </a:rPr>
                <a:t>facilitation</a:t>
              </a:r>
              <a:r>
                <a:rPr lang="en-US" sz="2000" b="1" dirty="0">
                  <a:solidFill>
                    <a:srgbClr val="000000"/>
                  </a:solidFill>
                  <a:latin typeface="Arial" panose="020B0604020202020204" pitchFamily="34" charset="0"/>
                  <a:cs typeface="Arial" panose="020B0604020202020204" pitchFamily="34" charset="0"/>
                </a:rPr>
                <a:t> and regional integration </a:t>
              </a:r>
            </a:p>
          </p:txBody>
        </p:sp>
        <p:sp>
          <p:nvSpPr>
            <p:cNvPr id="27" name="TextBox 26">
              <a:extLst>
                <a:ext uri="{FF2B5EF4-FFF2-40B4-BE49-F238E27FC236}">
                  <a16:creationId xmlns:a16="http://schemas.microsoft.com/office/drawing/2014/main" id="{42A8C20A-0834-D8A0-3537-909058D4F140}"/>
                </a:ext>
              </a:extLst>
            </p:cNvPr>
            <p:cNvSpPr txBox="1"/>
            <p:nvPr/>
          </p:nvSpPr>
          <p:spPr>
            <a:xfrm>
              <a:off x="7012863" y="807469"/>
              <a:ext cx="688370" cy="1107996"/>
            </a:xfrm>
            <a:prstGeom prst="rect">
              <a:avLst/>
            </a:prstGeom>
            <a:noFill/>
          </p:spPr>
          <p:txBody>
            <a:bodyPr wrap="square" rtlCol="0">
              <a:spAutoFit/>
            </a:bodyPr>
            <a:lstStyle/>
            <a:p>
              <a:r>
                <a:rPr lang="en-US" sz="6600" dirty="0">
                  <a:solidFill>
                    <a:srgbClr val="66AA40"/>
                  </a:solidFill>
                  <a:latin typeface="Arial Black" panose="020B0A04020102020204" pitchFamily="34" charset="0"/>
                </a:rPr>
                <a:t>2</a:t>
              </a:r>
            </a:p>
          </p:txBody>
        </p:sp>
      </p:grpSp>
      <p:grpSp>
        <p:nvGrpSpPr>
          <p:cNvPr id="36" name="Group 35">
            <a:extLst>
              <a:ext uri="{FF2B5EF4-FFF2-40B4-BE49-F238E27FC236}">
                <a16:creationId xmlns:a16="http://schemas.microsoft.com/office/drawing/2014/main" id="{0824821B-2BEB-0BE2-A37D-407CC01A2CF7}"/>
              </a:ext>
            </a:extLst>
          </p:cNvPr>
          <p:cNvGrpSpPr/>
          <p:nvPr/>
        </p:nvGrpSpPr>
        <p:grpSpPr>
          <a:xfrm>
            <a:off x="9512415" y="604903"/>
            <a:ext cx="2594331" cy="3041545"/>
            <a:chOff x="9884503" y="805153"/>
            <a:chExt cx="2176199" cy="2830941"/>
          </a:xfrm>
        </p:grpSpPr>
        <p:sp>
          <p:nvSpPr>
            <p:cNvPr id="13" name="TextBox 12">
              <a:extLst>
                <a:ext uri="{FF2B5EF4-FFF2-40B4-BE49-F238E27FC236}">
                  <a16:creationId xmlns:a16="http://schemas.microsoft.com/office/drawing/2014/main" id="{4D98E7CA-FBCB-7765-3D89-9A5FE3F3589E}"/>
                </a:ext>
              </a:extLst>
            </p:cNvPr>
            <p:cNvSpPr txBox="1"/>
            <p:nvPr/>
          </p:nvSpPr>
          <p:spPr>
            <a:xfrm>
              <a:off x="9946432" y="1888160"/>
              <a:ext cx="2114270" cy="1117215"/>
            </a:xfrm>
            <a:prstGeom prst="rect">
              <a:avLst/>
            </a:prstGeom>
            <a:noFill/>
          </p:spPr>
          <p:txBody>
            <a:bodyPr wrap="square">
              <a:spAutoFit/>
            </a:bodyPr>
            <a:lstStyle/>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Transit transport connectivity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Digital connectivity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Energy</a:t>
              </a:r>
            </a:p>
          </p:txBody>
        </p:sp>
        <p:sp>
          <p:nvSpPr>
            <p:cNvPr id="19" name="Rectangle: Rounded Corners 18">
              <a:extLst>
                <a:ext uri="{FF2B5EF4-FFF2-40B4-BE49-F238E27FC236}">
                  <a16:creationId xmlns:a16="http://schemas.microsoft.com/office/drawing/2014/main" id="{C5D21E7B-9B98-613B-7EF5-42C6632702A5}"/>
                </a:ext>
              </a:extLst>
            </p:cNvPr>
            <p:cNvSpPr/>
            <p:nvPr/>
          </p:nvSpPr>
          <p:spPr>
            <a:xfrm>
              <a:off x="9884503" y="848768"/>
              <a:ext cx="2099232" cy="2787326"/>
            </a:xfrm>
            <a:prstGeom prst="roundRect">
              <a:avLst/>
            </a:prstGeom>
            <a:noFill/>
            <a:ln w="57150">
              <a:solidFill>
                <a:srgbClr val="334A9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013C635E-601E-55BE-1E93-9E4DF8BD930F}"/>
                </a:ext>
              </a:extLst>
            </p:cNvPr>
            <p:cNvSpPr txBox="1"/>
            <p:nvPr/>
          </p:nvSpPr>
          <p:spPr>
            <a:xfrm>
              <a:off x="9891016" y="805153"/>
              <a:ext cx="688370" cy="1114655"/>
            </a:xfrm>
            <a:prstGeom prst="rect">
              <a:avLst/>
            </a:prstGeom>
            <a:noFill/>
          </p:spPr>
          <p:txBody>
            <a:bodyPr wrap="square" rtlCol="0">
              <a:spAutoFit/>
            </a:bodyPr>
            <a:lstStyle/>
            <a:p>
              <a:r>
                <a:rPr lang="en-US" sz="6600" b="1" dirty="0">
                  <a:solidFill>
                    <a:srgbClr val="334A9D"/>
                  </a:solidFill>
                  <a:latin typeface="Arial" panose="020B0604020202020204" pitchFamily="34" charset="0"/>
                  <a:cs typeface="Arial" panose="020B0604020202020204" pitchFamily="34" charset="0"/>
                </a:rPr>
                <a:t>3</a:t>
              </a:r>
            </a:p>
          </p:txBody>
        </p:sp>
        <p:sp>
          <p:nvSpPr>
            <p:cNvPr id="29" name="TextBox 28">
              <a:extLst>
                <a:ext uri="{FF2B5EF4-FFF2-40B4-BE49-F238E27FC236}">
                  <a16:creationId xmlns:a16="http://schemas.microsoft.com/office/drawing/2014/main" id="{E218AB05-9125-4994-F99B-EF4E32B5924E}"/>
                </a:ext>
              </a:extLst>
            </p:cNvPr>
            <p:cNvSpPr txBox="1"/>
            <p:nvPr/>
          </p:nvSpPr>
          <p:spPr>
            <a:xfrm>
              <a:off x="10375925" y="896086"/>
              <a:ext cx="1539990" cy="1021767"/>
            </a:xfrm>
            <a:prstGeom prst="rect">
              <a:avLst/>
            </a:prstGeom>
            <a:noFill/>
          </p:spPr>
          <p:txBody>
            <a:bodyPr wrap="square">
              <a:spAutoFit/>
            </a:bodyPr>
            <a:lstStyle/>
            <a:p>
              <a:r>
                <a:rPr lang="en-US" sz="2000" b="1" dirty="0">
                  <a:solidFill>
                    <a:srgbClr val="000000"/>
                  </a:solidFill>
                  <a:latin typeface="Arial" panose="020B0604020202020204" pitchFamily="34" charset="0"/>
                  <a:cs typeface="Arial" panose="020B0604020202020204" pitchFamily="34" charset="0"/>
                </a:rPr>
                <a:t>Transit, transport and connectivity </a:t>
              </a:r>
            </a:p>
          </p:txBody>
        </p:sp>
      </p:grpSp>
      <p:sp>
        <p:nvSpPr>
          <p:cNvPr id="15" name="TextBox 14">
            <a:extLst>
              <a:ext uri="{FF2B5EF4-FFF2-40B4-BE49-F238E27FC236}">
                <a16:creationId xmlns:a16="http://schemas.microsoft.com/office/drawing/2014/main" id="{D2CFDC24-9118-AC7E-0621-8BF01EE26B5E}"/>
              </a:ext>
            </a:extLst>
          </p:cNvPr>
          <p:cNvSpPr txBox="1"/>
          <p:nvPr/>
        </p:nvSpPr>
        <p:spPr>
          <a:xfrm>
            <a:off x="2840459" y="4708088"/>
            <a:ext cx="5342148" cy="1754326"/>
          </a:xfrm>
          <a:prstGeom prst="rect">
            <a:avLst/>
          </a:prstGeom>
          <a:noFill/>
        </p:spPr>
        <p:txBody>
          <a:bodyPr wrap="square">
            <a:spAutoFit/>
          </a:bodyPr>
          <a:lstStyle/>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Adaptation</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Disaster risk reduction</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Climate finance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Resilient infrastructure development</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Loss and damage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Biodiversity loss</a:t>
            </a:r>
          </a:p>
        </p:txBody>
      </p:sp>
      <p:sp>
        <p:nvSpPr>
          <p:cNvPr id="20" name="Rectangle: Rounded Corners 19">
            <a:extLst>
              <a:ext uri="{FF2B5EF4-FFF2-40B4-BE49-F238E27FC236}">
                <a16:creationId xmlns:a16="http://schemas.microsoft.com/office/drawing/2014/main" id="{7E901E59-16AA-E360-1AB2-FE96B19D75CF}"/>
              </a:ext>
            </a:extLst>
          </p:cNvPr>
          <p:cNvSpPr/>
          <p:nvPr/>
        </p:nvSpPr>
        <p:spPr>
          <a:xfrm>
            <a:off x="2541457" y="3831498"/>
            <a:ext cx="5527721" cy="2580847"/>
          </a:xfrm>
          <a:prstGeom prst="roundRect">
            <a:avLst/>
          </a:prstGeom>
          <a:noFill/>
          <a:ln w="57150">
            <a:solidFill>
              <a:srgbClr val="66AA4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31" name="TextBox 30">
            <a:extLst>
              <a:ext uri="{FF2B5EF4-FFF2-40B4-BE49-F238E27FC236}">
                <a16:creationId xmlns:a16="http://schemas.microsoft.com/office/drawing/2014/main" id="{74DC62E1-D851-3733-C38F-A4A79CC4843E}"/>
              </a:ext>
            </a:extLst>
          </p:cNvPr>
          <p:cNvSpPr txBox="1"/>
          <p:nvPr/>
        </p:nvSpPr>
        <p:spPr>
          <a:xfrm>
            <a:off x="3080933" y="3873839"/>
            <a:ext cx="5152620" cy="923330"/>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Enhancing adaptive capacity, strengthening resilience and reducing vulnerability to climate change and disasters </a:t>
            </a:r>
          </a:p>
        </p:txBody>
      </p:sp>
      <p:sp>
        <p:nvSpPr>
          <p:cNvPr id="32" name="TextBox 31">
            <a:extLst>
              <a:ext uri="{FF2B5EF4-FFF2-40B4-BE49-F238E27FC236}">
                <a16:creationId xmlns:a16="http://schemas.microsoft.com/office/drawing/2014/main" id="{BD438FB6-A817-9BA4-A206-9C4DC3AB673A}"/>
              </a:ext>
            </a:extLst>
          </p:cNvPr>
          <p:cNvSpPr txBox="1"/>
          <p:nvPr/>
        </p:nvSpPr>
        <p:spPr>
          <a:xfrm>
            <a:off x="2507527" y="3838357"/>
            <a:ext cx="632822" cy="868152"/>
          </a:xfrm>
          <a:prstGeom prst="rect">
            <a:avLst/>
          </a:prstGeom>
          <a:noFill/>
        </p:spPr>
        <p:txBody>
          <a:bodyPr wrap="square" rtlCol="0">
            <a:spAutoFit/>
          </a:bodyPr>
          <a:lstStyle/>
          <a:p>
            <a:r>
              <a:rPr lang="en-US" sz="6600" dirty="0">
                <a:solidFill>
                  <a:srgbClr val="66AA40"/>
                </a:solidFill>
                <a:latin typeface="Arial Black" panose="020B0A04020102020204" pitchFamily="34" charset="0"/>
              </a:rPr>
              <a:t>4</a:t>
            </a:r>
          </a:p>
        </p:txBody>
      </p:sp>
      <p:grpSp>
        <p:nvGrpSpPr>
          <p:cNvPr id="38" name="Group 37">
            <a:extLst>
              <a:ext uri="{FF2B5EF4-FFF2-40B4-BE49-F238E27FC236}">
                <a16:creationId xmlns:a16="http://schemas.microsoft.com/office/drawing/2014/main" id="{EB8F85FD-FFC4-F640-BA4E-0CD2C84547CC}"/>
              </a:ext>
            </a:extLst>
          </p:cNvPr>
          <p:cNvGrpSpPr/>
          <p:nvPr/>
        </p:nvGrpSpPr>
        <p:grpSpPr>
          <a:xfrm>
            <a:off x="8341279" y="3769935"/>
            <a:ext cx="3715340" cy="2830978"/>
            <a:chOff x="8247578" y="3728427"/>
            <a:chExt cx="3715340" cy="2830978"/>
          </a:xfrm>
        </p:grpSpPr>
        <p:sp>
          <p:nvSpPr>
            <p:cNvPr id="16" name="TextBox 15">
              <a:extLst>
                <a:ext uri="{FF2B5EF4-FFF2-40B4-BE49-F238E27FC236}">
                  <a16:creationId xmlns:a16="http://schemas.microsoft.com/office/drawing/2014/main" id="{18CDCD10-3AC4-958A-6568-27E4E942EE16}"/>
                </a:ext>
              </a:extLst>
            </p:cNvPr>
            <p:cNvSpPr txBox="1"/>
            <p:nvPr/>
          </p:nvSpPr>
          <p:spPr>
            <a:xfrm>
              <a:off x="8247578" y="4528080"/>
              <a:ext cx="3715339" cy="2031325"/>
            </a:xfrm>
            <a:prstGeom prst="rect">
              <a:avLst/>
            </a:prstGeom>
            <a:noFill/>
          </p:spPr>
          <p:txBody>
            <a:bodyPr wrap="square">
              <a:spAutoFit/>
            </a:bodyPr>
            <a:lstStyle/>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Domestic resource mobilization</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ODA and other sources of external finance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Foreign direct investment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Remittances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Debt relief and concessional financing </a:t>
              </a:r>
            </a:p>
          </p:txBody>
        </p:sp>
        <p:sp>
          <p:nvSpPr>
            <p:cNvPr id="21" name="Rectangle: Rounded Corners 20">
              <a:extLst>
                <a:ext uri="{FF2B5EF4-FFF2-40B4-BE49-F238E27FC236}">
                  <a16:creationId xmlns:a16="http://schemas.microsoft.com/office/drawing/2014/main" id="{D63EE107-9AE1-BB96-7247-E72CE6513707}"/>
                </a:ext>
              </a:extLst>
            </p:cNvPr>
            <p:cNvSpPr/>
            <p:nvPr/>
          </p:nvSpPr>
          <p:spPr>
            <a:xfrm>
              <a:off x="8247579" y="3783407"/>
              <a:ext cx="3715339" cy="2746792"/>
            </a:xfrm>
            <a:prstGeom prst="roundRect">
              <a:avLst/>
            </a:prstGeom>
            <a:noFill/>
            <a:ln w="57150">
              <a:solidFill>
                <a:srgbClr val="F36D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C9F1F3B5-EA7A-12E5-8E03-93670C40C84F}"/>
                </a:ext>
              </a:extLst>
            </p:cNvPr>
            <p:cNvSpPr txBox="1"/>
            <p:nvPr/>
          </p:nvSpPr>
          <p:spPr>
            <a:xfrm>
              <a:off x="9032487" y="3832331"/>
              <a:ext cx="2429247" cy="707886"/>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Means</a:t>
              </a:r>
              <a:r>
                <a:rPr lang="en-US" sz="2000" b="1" dirty="0">
                  <a:solidFill>
                    <a:srgbClr val="000000"/>
                  </a:solidFill>
                  <a:latin typeface="Arial" panose="020B0604020202020204" pitchFamily="34" charset="0"/>
                  <a:cs typeface="Arial" panose="020B0604020202020204" pitchFamily="34" charset="0"/>
                </a:rPr>
                <a:t> of implementation</a:t>
              </a:r>
            </a:p>
          </p:txBody>
        </p:sp>
        <p:sp>
          <p:nvSpPr>
            <p:cNvPr id="35" name="TextBox 34">
              <a:extLst>
                <a:ext uri="{FF2B5EF4-FFF2-40B4-BE49-F238E27FC236}">
                  <a16:creationId xmlns:a16="http://schemas.microsoft.com/office/drawing/2014/main" id="{3CB37C81-F860-97C2-1C87-398037279A79}"/>
                </a:ext>
              </a:extLst>
            </p:cNvPr>
            <p:cNvSpPr txBox="1"/>
            <p:nvPr/>
          </p:nvSpPr>
          <p:spPr>
            <a:xfrm>
              <a:off x="8247579" y="3728427"/>
              <a:ext cx="543051" cy="1107996"/>
            </a:xfrm>
            <a:prstGeom prst="rect">
              <a:avLst/>
            </a:prstGeom>
            <a:noFill/>
          </p:spPr>
          <p:txBody>
            <a:bodyPr wrap="square" rtlCol="0">
              <a:spAutoFit/>
            </a:bodyPr>
            <a:lstStyle/>
            <a:p>
              <a:r>
                <a:rPr lang="en-US" sz="6600" dirty="0">
                  <a:solidFill>
                    <a:srgbClr val="F36D38"/>
                  </a:solidFill>
                  <a:latin typeface="Arial Black" panose="020B0A04020102020204" pitchFamily="34" charset="0"/>
                </a:rPr>
                <a:t>5</a:t>
              </a:r>
            </a:p>
          </p:txBody>
        </p:sp>
      </p:grpSp>
      <p:sp>
        <p:nvSpPr>
          <p:cNvPr id="2" name="Rectângulo arredondado 8">
            <a:extLst>
              <a:ext uri="{FF2B5EF4-FFF2-40B4-BE49-F238E27FC236}">
                <a16:creationId xmlns:a16="http://schemas.microsoft.com/office/drawing/2014/main" id="{B854364B-23BD-FBE0-F895-59CF03E430D2}"/>
              </a:ext>
            </a:extLst>
          </p:cNvPr>
          <p:cNvSpPr/>
          <p:nvPr/>
        </p:nvSpPr>
        <p:spPr>
          <a:xfrm>
            <a:off x="0" y="-8031"/>
            <a:ext cx="9217152" cy="612934"/>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anchor="ctr">
            <a:spAutoFit/>
          </a:bodyPr>
          <a:lstStyle/>
          <a:p>
            <a:pPr marL="357192" defTabSz="457200"/>
            <a:r>
              <a:rPr lang="en-GB" sz="2400" b="1" kern="0" dirty="0">
                <a:solidFill>
                  <a:srgbClr val="FFFFFF"/>
                </a:solidFill>
                <a:latin typeface="Arial" panose="020B0604020202020204" pitchFamily="34" charset="0"/>
                <a:cs typeface="Arial" panose="020B0604020202020204" pitchFamily="34" charset="0"/>
              </a:rPr>
              <a:t>Awaza Programme of Action for LLDCs (2024-2034)</a:t>
            </a:r>
          </a:p>
        </p:txBody>
      </p:sp>
    </p:spTree>
    <p:extLst>
      <p:ext uri="{BB962C8B-B14F-4D97-AF65-F5344CB8AC3E}">
        <p14:creationId xmlns:p14="http://schemas.microsoft.com/office/powerpoint/2010/main" val="358104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ângulo arredondado 8">
            <a:extLst>
              <a:ext uri="{FF2B5EF4-FFF2-40B4-BE49-F238E27FC236}">
                <a16:creationId xmlns:a16="http://schemas.microsoft.com/office/drawing/2014/main" id="{EEDDFBA0-6B6C-263D-A695-87EF2B38AF83}"/>
              </a:ext>
            </a:extLst>
          </p:cNvPr>
          <p:cNvSpPr/>
          <p:nvPr/>
        </p:nvSpPr>
        <p:spPr>
          <a:xfrm>
            <a:off x="0" y="-14366"/>
            <a:ext cx="9217152" cy="612934"/>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anchor="ctr">
            <a:spAutoFit/>
          </a:bodyPr>
          <a:lstStyle/>
          <a:p>
            <a:pPr marL="357188" eaLnBrk="1" fontAlgn="auto" hangingPunct="1">
              <a:spcBef>
                <a:spcPts val="0"/>
              </a:spcBef>
              <a:spcAft>
                <a:spcPts val="0"/>
              </a:spcAft>
              <a:defRPr/>
            </a:pPr>
            <a:r>
              <a:rPr lang="en-GB" sz="2400" b="1" dirty="0">
                <a:latin typeface="Arial" panose="020B0604020202020204" pitchFamily="34" charset="0"/>
                <a:cs typeface="Arial" panose="020B0604020202020204" pitchFamily="34" charset="0"/>
              </a:rPr>
              <a:t>Setting the Stage for Sustained Awaza Implementation  </a:t>
            </a:r>
          </a:p>
        </p:txBody>
      </p:sp>
      <p:sp>
        <p:nvSpPr>
          <p:cNvPr id="6" name="TextBox 5">
            <a:extLst>
              <a:ext uri="{FF2B5EF4-FFF2-40B4-BE49-F238E27FC236}">
                <a16:creationId xmlns:a16="http://schemas.microsoft.com/office/drawing/2014/main" id="{BF71A22B-46CB-6822-912A-455285BCD7A1}"/>
              </a:ext>
            </a:extLst>
          </p:cNvPr>
          <p:cNvSpPr txBox="1"/>
          <p:nvPr/>
        </p:nvSpPr>
        <p:spPr>
          <a:xfrm>
            <a:off x="127663" y="1562266"/>
            <a:ext cx="4455488" cy="1446550"/>
          </a:xfrm>
          <a:prstGeom prst="rect">
            <a:avLst/>
          </a:prstGeom>
          <a:noFill/>
        </p:spPr>
        <p:txBody>
          <a:bodyPr wrap="square" rtlCol="0">
            <a:spAutoFit/>
          </a:bodyPr>
          <a:lstStyle/>
          <a:p>
            <a:r>
              <a:rPr lang="en-US" sz="2000" b="1" dirty="0">
                <a:highlight>
                  <a:srgbClr val="C0C0C0"/>
                </a:highlight>
                <a:latin typeface="Arial" panose="020B0604020202020204" pitchFamily="34" charset="0"/>
                <a:cs typeface="Arial" panose="020B0604020202020204" pitchFamily="34" charset="0"/>
              </a:rPr>
              <a:t>Africa has </a:t>
            </a:r>
            <a:r>
              <a:rPr lang="en-US" sz="2800" b="1" dirty="0">
                <a:solidFill>
                  <a:srgbClr val="00B050"/>
                </a:solidFill>
                <a:highlight>
                  <a:srgbClr val="C0C0C0"/>
                </a:highlight>
                <a:latin typeface="Arial" panose="020B0604020202020204" pitchFamily="34" charset="0"/>
                <a:cs typeface="Arial" panose="020B0604020202020204" pitchFamily="34" charset="0"/>
              </a:rPr>
              <a:t>16</a:t>
            </a:r>
            <a:r>
              <a:rPr lang="en-US" sz="2000" b="1" dirty="0">
                <a:highlight>
                  <a:srgbClr val="C0C0C0"/>
                </a:highlight>
                <a:latin typeface="Arial" panose="020B0604020202020204" pitchFamily="34" charset="0"/>
                <a:cs typeface="Arial" panose="020B0604020202020204" pitchFamily="34" charset="0"/>
              </a:rPr>
              <a:t> of </a:t>
            </a:r>
            <a:r>
              <a:rPr lang="en-US" sz="2800" b="1" dirty="0">
                <a:solidFill>
                  <a:srgbClr val="002060"/>
                </a:solidFill>
                <a:highlight>
                  <a:srgbClr val="C0C0C0"/>
                </a:highlight>
                <a:latin typeface="Arial" panose="020B0604020202020204" pitchFamily="34" charset="0"/>
                <a:cs typeface="Arial" panose="020B0604020202020204" pitchFamily="34" charset="0"/>
              </a:rPr>
              <a:t>32</a:t>
            </a:r>
            <a:r>
              <a:rPr lang="en-US" sz="2000" b="1" dirty="0">
                <a:highlight>
                  <a:srgbClr val="C0C0C0"/>
                </a:highlight>
                <a:latin typeface="Arial" panose="020B0604020202020204" pitchFamily="34" charset="0"/>
                <a:cs typeface="Arial" panose="020B0604020202020204" pitchFamily="34" charset="0"/>
              </a:rPr>
              <a:t> LLDCs in the world; </a:t>
            </a:r>
            <a:r>
              <a:rPr lang="en-US" sz="2000" dirty="0">
                <a:highlight>
                  <a:srgbClr val="C0C0C0"/>
                </a:highlight>
                <a:latin typeface="Arial" panose="020B0604020202020204" pitchFamily="34" charset="0"/>
                <a:cs typeface="Arial" panose="020B0604020202020204" pitchFamily="34" charset="0"/>
              </a:rPr>
              <a:t>delivering Awaza is central to advancing global commitments where they matter most</a:t>
            </a:r>
            <a:endParaRPr lang="en-US" sz="2000" b="1" dirty="0">
              <a:highlight>
                <a:srgbClr val="C0C0C0"/>
              </a:highlight>
              <a:latin typeface="Arial" panose="020B0604020202020204" pitchFamily="34" charset="0"/>
              <a:cs typeface="Arial" panose="020B0604020202020204" pitchFamily="34" charset="0"/>
            </a:endParaRPr>
          </a:p>
        </p:txBody>
      </p:sp>
      <p:sp>
        <p:nvSpPr>
          <p:cNvPr id="7" name="Isosceles Triangle 6">
            <a:extLst>
              <a:ext uri="{FF2B5EF4-FFF2-40B4-BE49-F238E27FC236}">
                <a16:creationId xmlns:a16="http://schemas.microsoft.com/office/drawing/2014/main" id="{5391EB95-82B3-813B-C9B0-CDD1B9EB98CE}"/>
              </a:ext>
            </a:extLst>
          </p:cNvPr>
          <p:cNvSpPr/>
          <p:nvPr/>
        </p:nvSpPr>
        <p:spPr>
          <a:xfrm>
            <a:off x="6493152" y="3177751"/>
            <a:ext cx="1719195" cy="1938992"/>
          </a:xfrm>
          <a:prstGeom prst="triangle">
            <a:avLst>
              <a:gd name="adj" fmla="val 43328"/>
            </a:avLst>
          </a:prstGeom>
          <a:solidFill>
            <a:schemeClr val="tx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ED531E58-C604-F24D-9650-7B5C46884583}"/>
              </a:ext>
            </a:extLst>
          </p:cNvPr>
          <p:cNvSpPr txBox="1"/>
          <p:nvPr/>
        </p:nvSpPr>
        <p:spPr>
          <a:xfrm>
            <a:off x="5317326" y="730879"/>
            <a:ext cx="5707154" cy="400110"/>
          </a:xfrm>
          <a:prstGeom prst="rect">
            <a:avLst/>
          </a:prstGeom>
          <a:noFill/>
        </p:spPr>
        <p:txBody>
          <a:bodyPr wrap="square">
            <a:spAutoFit/>
          </a:bodyPr>
          <a:lstStyle/>
          <a:p>
            <a:r>
              <a:rPr lang="en-US" sz="2000" b="1" dirty="0" err="1">
                <a:latin typeface="Arial" panose="020B0604020202020204" pitchFamily="34" charset="0"/>
                <a:cs typeface="Arial" panose="020B0604020202020204" pitchFamily="34" charset="0"/>
              </a:rPr>
              <a:t>Awaza</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Programme</a:t>
            </a:r>
            <a:r>
              <a:rPr lang="en-US" sz="2000" b="1" dirty="0">
                <a:latin typeface="Arial" panose="020B0604020202020204" pitchFamily="34" charset="0"/>
                <a:cs typeface="Arial" panose="020B0604020202020204" pitchFamily="34" charset="0"/>
              </a:rPr>
              <a:t> of Action (2024–2034)</a:t>
            </a:r>
          </a:p>
        </p:txBody>
      </p:sp>
      <p:sp>
        <p:nvSpPr>
          <p:cNvPr id="13" name="TextBox 12">
            <a:extLst>
              <a:ext uri="{FF2B5EF4-FFF2-40B4-BE49-F238E27FC236}">
                <a16:creationId xmlns:a16="http://schemas.microsoft.com/office/drawing/2014/main" id="{6D5CA0C3-F0E3-408D-19F0-892F894986A6}"/>
              </a:ext>
            </a:extLst>
          </p:cNvPr>
          <p:cNvSpPr txBox="1"/>
          <p:nvPr/>
        </p:nvSpPr>
        <p:spPr>
          <a:xfrm>
            <a:off x="5411567" y="1505398"/>
            <a:ext cx="3805585" cy="1323439"/>
          </a:xfrm>
          <a:prstGeom prst="rect">
            <a:avLst/>
          </a:prstGeom>
          <a:noFill/>
          <a:ln w="44450">
            <a:solidFill>
              <a:srgbClr val="0070C0"/>
            </a:solidFill>
          </a:ln>
        </p:spPr>
        <p:txBody>
          <a:bodyPr wrap="square">
            <a:spAutoFit/>
          </a:bodyPr>
          <a:lstStyle/>
          <a:p>
            <a:r>
              <a:rPr lang="en-US" sz="2000" b="1" dirty="0" err="1">
                <a:latin typeface="Arial" panose="020B0604020202020204" pitchFamily="34" charset="0"/>
                <a:cs typeface="Arial" panose="020B0604020202020204" pitchFamily="34" charset="0"/>
              </a:rPr>
              <a:t>Awaza’s</a:t>
            </a:r>
            <a:r>
              <a:rPr lang="en-US" sz="2000" b="1" dirty="0">
                <a:latin typeface="Arial" panose="020B0604020202020204" pitchFamily="34" charset="0"/>
                <a:cs typeface="Arial" panose="020B0604020202020204" pitchFamily="34" charset="0"/>
              </a:rPr>
              <a:t> objectives aligned </a:t>
            </a:r>
            <a:r>
              <a:rPr lang="en-US" sz="2000" dirty="0">
                <a:latin typeface="Arial" panose="020B0604020202020204" pitchFamily="34" charset="0"/>
                <a:cs typeface="Arial" panose="020B0604020202020204" pitchFamily="34" charset="0"/>
              </a:rPr>
              <a:t>with the </a:t>
            </a:r>
            <a:r>
              <a:rPr lang="en-US" sz="2000" b="1" dirty="0">
                <a:solidFill>
                  <a:srgbClr val="0070C0"/>
                </a:solidFill>
                <a:latin typeface="Arial" panose="020B0604020202020204" pitchFamily="34" charset="0"/>
                <a:cs typeface="Arial" panose="020B0604020202020204" pitchFamily="34" charset="0"/>
              </a:rPr>
              <a:t>UN 2030 Agenda </a:t>
            </a:r>
            <a:r>
              <a:rPr lang="en-US" sz="2000" dirty="0">
                <a:latin typeface="Arial" panose="020B0604020202020204" pitchFamily="34" charset="0"/>
                <a:cs typeface="Arial" panose="020B0604020202020204" pitchFamily="34" charset="0"/>
              </a:rPr>
              <a:t>and the </a:t>
            </a:r>
            <a:r>
              <a:rPr lang="en-US" sz="2000" b="1" dirty="0">
                <a:solidFill>
                  <a:srgbClr val="0070C0"/>
                </a:solidFill>
                <a:latin typeface="Arial" panose="020B0604020202020204" pitchFamily="34" charset="0"/>
                <a:cs typeface="Arial" panose="020B0604020202020204" pitchFamily="34" charset="0"/>
              </a:rPr>
              <a:t>African Union’s Agenda 2063</a:t>
            </a:r>
            <a:endParaRPr lang="en-US" sz="20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FC12A3F2-ED51-5A23-6DB2-F28FB9DA2465}"/>
              </a:ext>
            </a:extLst>
          </p:cNvPr>
          <p:cNvSpPr txBox="1"/>
          <p:nvPr/>
        </p:nvSpPr>
        <p:spPr>
          <a:xfrm>
            <a:off x="2753427" y="3664518"/>
            <a:ext cx="3193725" cy="1631216"/>
          </a:xfrm>
          <a:prstGeom prst="rect">
            <a:avLst/>
          </a:prstGeom>
          <a:noFill/>
          <a:ln w="44450">
            <a:solidFill>
              <a:srgbClr val="00B050"/>
            </a:solidFill>
          </a:ln>
        </p:spPr>
        <p:txBody>
          <a:bodyPr wrap="square">
            <a:spAutoFit/>
          </a:bodyPr>
          <a:lstStyle/>
          <a:p>
            <a:r>
              <a:rPr lang="en-US" sz="2000" b="1" dirty="0">
                <a:latin typeface="Arial" panose="020B0604020202020204" pitchFamily="34" charset="0"/>
                <a:cs typeface="Arial" panose="020B0604020202020204" pitchFamily="34" charset="0"/>
              </a:rPr>
              <a:t>Stronger focus</a:t>
            </a:r>
            <a:r>
              <a:rPr lang="en-US" sz="2000" dirty="0">
                <a:latin typeface="Arial" panose="020B0604020202020204" pitchFamily="34" charset="0"/>
                <a:cs typeface="Arial" panose="020B0604020202020204" pitchFamily="34" charset="0"/>
              </a:rPr>
              <a:t>: </a:t>
            </a:r>
            <a:r>
              <a:rPr lang="en-US" sz="2000" b="1" dirty="0">
                <a:solidFill>
                  <a:srgbClr val="00B050"/>
                </a:solidFill>
                <a:latin typeface="Arial" panose="020B0604020202020204" pitchFamily="34" charset="0"/>
                <a:cs typeface="Arial" panose="020B0604020202020204" pitchFamily="34" charset="0"/>
              </a:rPr>
              <a:t>Science, Technology, and Innovation</a:t>
            </a:r>
            <a:r>
              <a:rPr lang="en-US" sz="2000" dirty="0">
                <a:solidFill>
                  <a:srgbClr val="00B050"/>
                </a:solidFill>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(STI) and </a:t>
            </a:r>
            <a:r>
              <a:rPr lang="en-US" sz="2000" b="1" dirty="0">
                <a:solidFill>
                  <a:srgbClr val="00B050"/>
                </a:solidFill>
                <a:latin typeface="Arial" panose="020B0604020202020204" pitchFamily="34" charset="0"/>
                <a:cs typeface="Arial" panose="020B0604020202020204" pitchFamily="34" charset="0"/>
              </a:rPr>
              <a:t>climate resilience and adaptation</a:t>
            </a:r>
          </a:p>
        </p:txBody>
      </p:sp>
      <p:sp>
        <p:nvSpPr>
          <p:cNvPr id="17" name="TextBox 16">
            <a:extLst>
              <a:ext uri="{FF2B5EF4-FFF2-40B4-BE49-F238E27FC236}">
                <a16:creationId xmlns:a16="http://schemas.microsoft.com/office/drawing/2014/main" id="{B5F480A5-367F-7E34-A469-789EA754201C}"/>
              </a:ext>
            </a:extLst>
          </p:cNvPr>
          <p:cNvSpPr txBox="1"/>
          <p:nvPr/>
        </p:nvSpPr>
        <p:spPr>
          <a:xfrm>
            <a:off x="8406021" y="3356742"/>
            <a:ext cx="3364824" cy="1938992"/>
          </a:xfrm>
          <a:prstGeom prst="rect">
            <a:avLst/>
          </a:prstGeom>
          <a:solidFill>
            <a:schemeClr val="bg1"/>
          </a:solidFill>
          <a:ln w="44450">
            <a:solidFill>
              <a:schemeClr val="accent2">
                <a:lumMod val="75000"/>
              </a:schemeClr>
            </a:solidFill>
          </a:ln>
        </p:spPr>
        <p:txBody>
          <a:bodyPr wrap="square">
            <a:spAutoFit/>
          </a:bodyPr>
          <a:lstStyle/>
          <a:p>
            <a:pPr defTabSz="914126"/>
            <a:r>
              <a:rPr lang="en-US" sz="2000" b="1" dirty="0">
                <a:latin typeface="Arial" panose="020B0604020202020204" pitchFamily="34" charset="0"/>
                <a:cs typeface="Arial" panose="020B0604020202020204" pitchFamily="34" charset="0"/>
              </a:rPr>
              <a:t>ECA Support:</a:t>
            </a:r>
            <a:r>
              <a:rPr lang="en-US" sz="2000" dirty="0">
                <a:latin typeface="Arial" panose="020B0604020202020204" pitchFamily="34" charset="0"/>
                <a:cs typeface="Arial" panose="020B0604020202020204" pitchFamily="34" charset="0"/>
              </a:rPr>
              <a:t> Alignment of national development plans with </a:t>
            </a:r>
            <a:r>
              <a:rPr lang="en-US" sz="2000" b="1" dirty="0" err="1">
                <a:solidFill>
                  <a:schemeClr val="accent2">
                    <a:lumMod val="75000"/>
                  </a:schemeClr>
                </a:solidFill>
                <a:latin typeface="Arial" panose="020B0604020202020204" pitchFamily="34" charset="0"/>
                <a:cs typeface="Arial" panose="020B0604020202020204" pitchFamily="34" charset="0"/>
              </a:rPr>
              <a:t>Awaza</a:t>
            </a:r>
            <a:r>
              <a:rPr lang="en-US" sz="2000" b="1" dirty="0">
                <a:solidFill>
                  <a:schemeClr val="accent2">
                    <a:lumMod val="75000"/>
                  </a:schemeClr>
                </a:solidFill>
                <a:latin typeface="Arial" panose="020B0604020202020204" pitchFamily="34" charset="0"/>
                <a:cs typeface="Arial" panose="020B0604020202020204" pitchFamily="34" charset="0"/>
              </a:rPr>
              <a:t> </a:t>
            </a:r>
            <a:r>
              <a:rPr lang="en-US" sz="2000" b="1" dirty="0" err="1">
                <a:solidFill>
                  <a:schemeClr val="accent2">
                    <a:lumMod val="75000"/>
                  </a:schemeClr>
                </a:solidFill>
                <a:latin typeface="Arial" panose="020B0604020202020204" pitchFamily="34" charset="0"/>
                <a:cs typeface="Arial" panose="020B0604020202020204" pitchFamily="34" charset="0"/>
              </a:rPr>
              <a:t>Programme</a:t>
            </a:r>
            <a:r>
              <a:rPr lang="en-US" sz="2000" b="1" dirty="0">
                <a:solidFill>
                  <a:schemeClr val="accent2">
                    <a:lumMod val="75000"/>
                  </a:schemeClr>
                </a:solidFill>
                <a:latin typeface="Arial" panose="020B0604020202020204" pitchFamily="34" charset="0"/>
                <a:cs typeface="Arial" panose="020B0604020202020204" pitchFamily="34" charset="0"/>
              </a:rPr>
              <a:t> using the Integrated </a:t>
            </a:r>
            <a:r>
              <a:rPr lang="en-US" sz="2000" b="1" dirty="0" err="1">
                <a:solidFill>
                  <a:schemeClr val="accent2">
                    <a:lumMod val="75000"/>
                  </a:schemeClr>
                </a:solidFill>
                <a:latin typeface="Arial" panose="020B0604020202020204" pitchFamily="34" charset="0"/>
                <a:cs typeface="Arial" panose="020B0604020202020204" pitchFamily="34" charset="0"/>
              </a:rPr>
              <a:t>Programme</a:t>
            </a:r>
            <a:r>
              <a:rPr lang="en-US" sz="2000" b="1" dirty="0">
                <a:solidFill>
                  <a:schemeClr val="accent2">
                    <a:lumMod val="75000"/>
                  </a:schemeClr>
                </a:solidFill>
                <a:latin typeface="Arial" panose="020B0604020202020204" pitchFamily="34" charset="0"/>
                <a:cs typeface="Arial" panose="020B0604020202020204" pitchFamily="34" charset="0"/>
              </a:rPr>
              <a:t> and Reporting Tool</a:t>
            </a:r>
            <a:endParaRPr lang="en-US" sz="2000" dirty="0">
              <a:latin typeface="Arial" panose="020B0604020202020204" pitchFamily="34" charset="0"/>
              <a:cs typeface="Arial" panose="020B0604020202020204" pitchFamily="34" charset="0"/>
            </a:endParaRPr>
          </a:p>
        </p:txBody>
      </p:sp>
      <p:pic>
        <p:nvPicPr>
          <p:cNvPr id="10" name="Graphic 9" descr="Circular flowchart with solid fill">
            <a:extLst>
              <a:ext uri="{FF2B5EF4-FFF2-40B4-BE49-F238E27FC236}">
                <a16:creationId xmlns:a16="http://schemas.microsoft.com/office/drawing/2014/main" id="{F0BA5188-7CE0-A36A-6460-B6A9BD8CC04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337128" y="3356742"/>
            <a:ext cx="1954462" cy="1631215"/>
          </a:xfrm>
          <a:prstGeom prst="rect">
            <a:avLst/>
          </a:prstGeom>
        </p:spPr>
      </p:pic>
    </p:spTree>
    <p:extLst>
      <p:ext uri="{BB962C8B-B14F-4D97-AF65-F5344CB8AC3E}">
        <p14:creationId xmlns:p14="http://schemas.microsoft.com/office/powerpoint/2010/main" val="1645350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EF9135A-461C-B9CF-AAED-D56216D59959}"/>
              </a:ext>
            </a:extLst>
          </p:cNvPr>
          <p:cNvGrpSpPr/>
          <p:nvPr/>
        </p:nvGrpSpPr>
        <p:grpSpPr>
          <a:xfrm>
            <a:off x="3324493" y="5340758"/>
            <a:ext cx="2307173" cy="769059"/>
            <a:chOff x="3323770" y="5341255"/>
            <a:chExt cx="2307774" cy="769259"/>
          </a:xfrm>
          <a:effectLst>
            <a:outerShdw blurRad="279400" dist="38100" dir="5400000" sx="103000" sy="103000" algn="tl" rotWithShape="0">
              <a:prstClr val="black">
                <a:alpha val="32000"/>
              </a:prstClr>
            </a:outerShdw>
          </a:effectLst>
        </p:grpSpPr>
        <p:sp>
          <p:nvSpPr>
            <p:cNvPr id="4" name="Rectangle 3">
              <a:extLst>
                <a:ext uri="{FF2B5EF4-FFF2-40B4-BE49-F238E27FC236}">
                  <a16:creationId xmlns:a16="http://schemas.microsoft.com/office/drawing/2014/main" id="{0CEBCF83-FCF2-EB37-E0CB-3DE70C2DF5CA}"/>
                </a:ext>
              </a:extLst>
            </p:cNvPr>
            <p:cNvSpPr/>
            <p:nvPr/>
          </p:nvSpPr>
          <p:spPr>
            <a:xfrm rot="5400000">
              <a:off x="3708399" y="4956628"/>
              <a:ext cx="769257" cy="153851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5" name="Right Triangle 4">
              <a:extLst>
                <a:ext uri="{FF2B5EF4-FFF2-40B4-BE49-F238E27FC236}">
                  <a16:creationId xmlns:a16="http://schemas.microsoft.com/office/drawing/2014/main" id="{BA385E65-8045-BF7C-E45D-E9E517D48D31}"/>
                </a:ext>
              </a:extLst>
            </p:cNvPr>
            <p:cNvSpPr/>
            <p:nvPr/>
          </p:nvSpPr>
          <p:spPr>
            <a:xfrm flipV="1">
              <a:off x="4862285" y="5341255"/>
              <a:ext cx="769259" cy="769257"/>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grpSp>
        <p:nvGrpSpPr>
          <p:cNvPr id="6" name="Group 5">
            <a:extLst>
              <a:ext uri="{FF2B5EF4-FFF2-40B4-BE49-F238E27FC236}">
                <a16:creationId xmlns:a16="http://schemas.microsoft.com/office/drawing/2014/main" id="{4C0CF12D-CCF2-1201-F9E7-E0F8DA900019}"/>
              </a:ext>
            </a:extLst>
          </p:cNvPr>
          <p:cNvGrpSpPr/>
          <p:nvPr/>
        </p:nvGrpSpPr>
        <p:grpSpPr>
          <a:xfrm>
            <a:off x="5631666" y="3033582"/>
            <a:ext cx="2307173" cy="769059"/>
            <a:chOff x="5631544" y="3033478"/>
            <a:chExt cx="2307774" cy="769259"/>
          </a:xfrm>
          <a:solidFill>
            <a:schemeClr val="accent2"/>
          </a:solidFill>
          <a:effectLst>
            <a:outerShdw blurRad="279400" dist="38100" dir="5400000" sx="103000" sy="103000" algn="tl" rotWithShape="0">
              <a:prstClr val="black">
                <a:alpha val="32000"/>
              </a:prstClr>
            </a:outerShdw>
          </a:effectLst>
        </p:grpSpPr>
        <p:sp>
          <p:nvSpPr>
            <p:cNvPr id="7" name="Rectangle 6">
              <a:extLst>
                <a:ext uri="{FF2B5EF4-FFF2-40B4-BE49-F238E27FC236}">
                  <a16:creationId xmlns:a16="http://schemas.microsoft.com/office/drawing/2014/main" id="{98D2653E-0880-B357-925C-CD1757E312BE}"/>
                </a:ext>
              </a:extLst>
            </p:cNvPr>
            <p:cNvSpPr/>
            <p:nvPr/>
          </p:nvSpPr>
          <p:spPr>
            <a:xfrm rot="5400000">
              <a:off x="6016173" y="2648851"/>
              <a:ext cx="769257" cy="15385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8" name="Right Triangle 7">
              <a:extLst>
                <a:ext uri="{FF2B5EF4-FFF2-40B4-BE49-F238E27FC236}">
                  <a16:creationId xmlns:a16="http://schemas.microsoft.com/office/drawing/2014/main" id="{B22C0953-9AD0-67C5-34EE-DB85CBB8A4D0}"/>
                </a:ext>
              </a:extLst>
            </p:cNvPr>
            <p:cNvSpPr/>
            <p:nvPr/>
          </p:nvSpPr>
          <p:spPr>
            <a:xfrm flipV="1">
              <a:off x="7170059" y="3033478"/>
              <a:ext cx="769259" cy="769257"/>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grpSp>
        <p:nvGrpSpPr>
          <p:cNvPr id="9" name="Group 8">
            <a:extLst>
              <a:ext uri="{FF2B5EF4-FFF2-40B4-BE49-F238E27FC236}">
                <a16:creationId xmlns:a16="http://schemas.microsoft.com/office/drawing/2014/main" id="{79F6E8C8-8D54-2811-8FFE-FFFAA456347B}"/>
              </a:ext>
            </a:extLst>
          </p:cNvPr>
          <p:cNvGrpSpPr/>
          <p:nvPr/>
        </p:nvGrpSpPr>
        <p:grpSpPr>
          <a:xfrm>
            <a:off x="7938839" y="726405"/>
            <a:ext cx="2307173" cy="769059"/>
            <a:chOff x="7939318" y="725700"/>
            <a:chExt cx="2307774" cy="769259"/>
          </a:xfrm>
          <a:solidFill>
            <a:schemeClr val="accent4"/>
          </a:solidFill>
          <a:effectLst>
            <a:outerShdw blurRad="279400" dist="38100" dir="5400000" sx="103000" sy="103000" algn="tl" rotWithShape="0">
              <a:prstClr val="black">
                <a:alpha val="32000"/>
              </a:prstClr>
            </a:outerShdw>
          </a:effectLst>
        </p:grpSpPr>
        <p:sp>
          <p:nvSpPr>
            <p:cNvPr id="10" name="Rectangle 9">
              <a:extLst>
                <a:ext uri="{FF2B5EF4-FFF2-40B4-BE49-F238E27FC236}">
                  <a16:creationId xmlns:a16="http://schemas.microsoft.com/office/drawing/2014/main" id="{3E4AA76C-A81A-7DF4-D03E-6A254041D4D3}"/>
                </a:ext>
              </a:extLst>
            </p:cNvPr>
            <p:cNvSpPr/>
            <p:nvPr/>
          </p:nvSpPr>
          <p:spPr>
            <a:xfrm rot="5400000">
              <a:off x="8323947" y="341073"/>
              <a:ext cx="769257" cy="15385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11" name="Right Triangle 10">
              <a:extLst>
                <a:ext uri="{FF2B5EF4-FFF2-40B4-BE49-F238E27FC236}">
                  <a16:creationId xmlns:a16="http://schemas.microsoft.com/office/drawing/2014/main" id="{E8770444-CF7F-E0B3-18D7-D4143DBB45E9}"/>
                </a:ext>
              </a:extLst>
            </p:cNvPr>
            <p:cNvSpPr/>
            <p:nvPr/>
          </p:nvSpPr>
          <p:spPr>
            <a:xfrm flipV="1">
              <a:off x="9477833" y="725700"/>
              <a:ext cx="769259" cy="769257"/>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sp>
        <p:nvSpPr>
          <p:cNvPr id="12" name="Rectangle 11">
            <a:extLst>
              <a:ext uri="{FF2B5EF4-FFF2-40B4-BE49-F238E27FC236}">
                <a16:creationId xmlns:a16="http://schemas.microsoft.com/office/drawing/2014/main" id="{29F73F74-9168-1FD7-CE42-024E66CD8DC5}"/>
              </a:ext>
            </a:extLst>
          </p:cNvPr>
          <p:cNvSpPr/>
          <p:nvPr/>
        </p:nvSpPr>
        <p:spPr>
          <a:xfrm>
            <a:off x="9476956" y="894"/>
            <a:ext cx="769057" cy="72550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13" name="Rounded Rectangle 38">
            <a:extLst>
              <a:ext uri="{FF2B5EF4-FFF2-40B4-BE49-F238E27FC236}">
                <a16:creationId xmlns:a16="http://schemas.microsoft.com/office/drawing/2014/main" id="{AFC25CA1-ED3A-A4B0-B406-E2DF58E32995}"/>
              </a:ext>
            </a:extLst>
          </p:cNvPr>
          <p:cNvSpPr/>
          <p:nvPr/>
        </p:nvSpPr>
        <p:spPr>
          <a:xfrm>
            <a:off x="5873991" y="1716024"/>
            <a:ext cx="1096994" cy="1096994"/>
          </a:xfrm>
          <a:prstGeom prst="roundRect">
            <a:avLst/>
          </a:prstGeom>
          <a:solidFill>
            <a:schemeClr val="accent4"/>
          </a:solidFill>
          <a:ln w="571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14" name="Rounded Rectangle 39">
            <a:extLst>
              <a:ext uri="{FF2B5EF4-FFF2-40B4-BE49-F238E27FC236}">
                <a16:creationId xmlns:a16="http://schemas.microsoft.com/office/drawing/2014/main" id="{7D790218-0609-E79C-C68D-6E9EEABF4D0E}"/>
              </a:ext>
            </a:extLst>
          </p:cNvPr>
          <p:cNvSpPr/>
          <p:nvPr/>
        </p:nvSpPr>
        <p:spPr>
          <a:xfrm>
            <a:off x="3545054" y="4023201"/>
            <a:ext cx="1096994" cy="1096994"/>
          </a:xfrm>
          <a:prstGeom prst="roundRect">
            <a:avLst/>
          </a:prstGeom>
          <a:ln w="571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19" name="Rounded Rectangle 36">
            <a:extLst>
              <a:ext uri="{FF2B5EF4-FFF2-40B4-BE49-F238E27FC236}">
                <a16:creationId xmlns:a16="http://schemas.microsoft.com/office/drawing/2014/main" id="{2E5738AC-E97E-4B5C-E1BE-06301F3B6D2E}"/>
              </a:ext>
            </a:extLst>
          </p:cNvPr>
          <p:cNvSpPr/>
          <p:nvPr/>
        </p:nvSpPr>
        <p:spPr>
          <a:xfrm>
            <a:off x="5873991" y="4023201"/>
            <a:ext cx="1096994" cy="1096994"/>
          </a:xfrm>
          <a:prstGeom prst="roundRect">
            <a:avLst/>
          </a:prstGeom>
          <a:solidFill>
            <a:schemeClr val="accent2"/>
          </a:solidFill>
          <a:ln w="571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0" name="Rounded Rectangle 37">
            <a:extLst>
              <a:ext uri="{FF2B5EF4-FFF2-40B4-BE49-F238E27FC236}">
                <a16:creationId xmlns:a16="http://schemas.microsoft.com/office/drawing/2014/main" id="{647A91CC-3A11-08F1-56F8-435594D462E5}"/>
              </a:ext>
            </a:extLst>
          </p:cNvPr>
          <p:cNvSpPr/>
          <p:nvPr/>
        </p:nvSpPr>
        <p:spPr>
          <a:xfrm>
            <a:off x="8049374" y="1716024"/>
            <a:ext cx="1096994" cy="1096994"/>
          </a:xfrm>
          <a:prstGeom prst="roundRect">
            <a:avLst/>
          </a:prstGeom>
          <a:solidFill>
            <a:schemeClr val="accent5"/>
          </a:solidFill>
          <a:ln w="571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nvGrpSpPr>
          <p:cNvPr id="21" name="Group 20">
            <a:extLst>
              <a:ext uri="{FF2B5EF4-FFF2-40B4-BE49-F238E27FC236}">
                <a16:creationId xmlns:a16="http://schemas.microsoft.com/office/drawing/2014/main" id="{5BDD19FB-3F8A-FDA3-993B-D38B5413961B}"/>
              </a:ext>
            </a:extLst>
          </p:cNvPr>
          <p:cNvGrpSpPr/>
          <p:nvPr/>
        </p:nvGrpSpPr>
        <p:grpSpPr>
          <a:xfrm>
            <a:off x="2555435" y="5340759"/>
            <a:ext cx="769059" cy="1220787"/>
            <a:chOff x="2554511" y="5341256"/>
            <a:chExt cx="769259" cy="1516744"/>
          </a:xfrm>
          <a:solidFill>
            <a:schemeClr val="accent1">
              <a:lumMod val="75000"/>
            </a:schemeClr>
          </a:solidFill>
        </p:grpSpPr>
        <p:sp>
          <p:nvSpPr>
            <p:cNvPr id="22" name="Right Triangle 21">
              <a:extLst>
                <a:ext uri="{FF2B5EF4-FFF2-40B4-BE49-F238E27FC236}">
                  <a16:creationId xmlns:a16="http://schemas.microsoft.com/office/drawing/2014/main" id="{F77CB475-A07E-8ED5-B7E9-242FBEB5F960}"/>
                </a:ext>
              </a:extLst>
            </p:cNvPr>
            <p:cNvSpPr/>
            <p:nvPr/>
          </p:nvSpPr>
          <p:spPr>
            <a:xfrm flipH="1">
              <a:off x="2554511" y="5341256"/>
              <a:ext cx="769259" cy="769257"/>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3" name="Rectangle 22">
              <a:extLst>
                <a:ext uri="{FF2B5EF4-FFF2-40B4-BE49-F238E27FC236}">
                  <a16:creationId xmlns:a16="http://schemas.microsoft.com/office/drawing/2014/main" id="{E82E7F1D-BF66-5DA7-A9FD-A1BBC0FCE655}"/>
                </a:ext>
              </a:extLst>
            </p:cNvPr>
            <p:cNvSpPr/>
            <p:nvPr/>
          </p:nvSpPr>
          <p:spPr>
            <a:xfrm>
              <a:off x="2554512" y="6110513"/>
              <a:ext cx="769257" cy="7474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grpSp>
        <p:nvGrpSpPr>
          <p:cNvPr id="24" name="Group 23">
            <a:extLst>
              <a:ext uri="{FF2B5EF4-FFF2-40B4-BE49-F238E27FC236}">
                <a16:creationId xmlns:a16="http://schemas.microsoft.com/office/drawing/2014/main" id="{4354CD36-7928-BAA8-3D6E-C9714D5B8CF2}"/>
              </a:ext>
            </a:extLst>
          </p:cNvPr>
          <p:cNvGrpSpPr/>
          <p:nvPr/>
        </p:nvGrpSpPr>
        <p:grpSpPr>
          <a:xfrm>
            <a:off x="4862608" y="3033583"/>
            <a:ext cx="769059" cy="2307173"/>
            <a:chOff x="4862285" y="3033479"/>
            <a:chExt cx="769259" cy="2307774"/>
          </a:xfrm>
          <a:solidFill>
            <a:schemeClr val="accent2">
              <a:lumMod val="75000"/>
            </a:schemeClr>
          </a:solidFill>
        </p:grpSpPr>
        <p:sp>
          <p:nvSpPr>
            <p:cNvPr id="25" name="Rectangle 24">
              <a:extLst>
                <a:ext uri="{FF2B5EF4-FFF2-40B4-BE49-F238E27FC236}">
                  <a16:creationId xmlns:a16="http://schemas.microsoft.com/office/drawing/2014/main" id="{A5487FA9-233B-D110-2C05-25DC806172B1}"/>
                </a:ext>
              </a:extLst>
            </p:cNvPr>
            <p:cNvSpPr/>
            <p:nvPr/>
          </p:nvSpPr>
          <p:spPr>
            <a:xfrm>
              <a:off x="4862287" y="3802738"/>
              <a:ext cx="769257" cy="15385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6" name="Right Triangle 25">
              <a:extLst>
                <a:ext uri="{FF2B5EF4-FFF2-40B4-BE49-F238E27FC236}">
                  <a16:creationId xmlns:a16="http://schemas.microsoft.com/office/drawing/2014/main" id="{E146B6ED-63E5-D9AA-55C2-C28D6241E082}"/>
                </a:ext>
              </a:extLst>
            </p:cNvPr>
            <p:cNvSpPr/>
            <p:nvPr/>
          </p:nvSpPr>
          <p:spPr>
            <a:xfrm flipH="1">
              <a:off x="4862285" y="3033479"/>
              <a:ext cx="769259" cy="769257"/>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grpSp>
        <p:nvGrpSpPr>
          <p:cNvPr id="27" name="Group 26">
            <a:extLst>
              <a:ext uri="{FF2B5EF4-FFF2-40B4-BE49-F238E27FC236}">
                <a16:creationId xmlns:a16="http://schemas.microsoft.com/office/drawing/2014/main" id="{C15D69A2-9664-8925-BD0C-EEF53AD5B04E}"/>
              </a:ext>
            </a:extLst>
          </p:cNvPr>
          <p:cNvGrpSpPr/>
          <p:nvPr/>
        </p:nvGrpSpPr>
        <p:grpSpPr>
          <a:xfrm>
            <a:off x="7169781" y="726405"/>
            <a:ext cx="769059" cy="2307174"/>
            <a:chOff x="7170059" y="725701"/>
            <a:chExt cx="769259" cy="2307775"/>
          </a:xfrm>
          <a:solidFill>
            <a:schemeClr val="accent4">
              <a:lumMod val="75000"/>
            </a:schemeClr>
          </a:solidFill>
        </p:grpSpPr>
        <p:sp>
          <p:nvSpPr>
            <p:cNvPr id="28" name="Rectangle 27">
              <a:extLst>
                <a:ext uri="{FF2B5EF4-FFF2-40B4-BE49-F238E27FC236}">
                  <a16:creationId xmlns:a16="http://schemas.microsoft.com/office/drawing/2014/main" id="{947485D3-B2AA-C6D7-3D7C-3D0CF3724976}"/>
                </a:ext>
              </a:extLst>
            </p:cNvPr>
            <p:cNvSpPr/>
            <p:nvPr/>
          </p:nvSpPr>
          <p:spPr>
            <a:xfrm>
              <a:off x="7170061" y="1494961"/>
              <a:ext cx="769257" cy="15385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9" name="Right Triangle 28">
              <a:extLst>
                <a:ext uri="{FF2B5EF4-FFF2-40B4-BE49-F238E27FC236}">
                  <a16:creationId xmlns:a16="http://schemas.microsoft.com/office/drawing/2014/main" id="{5806612B-53DB-606A-B3EB-FF910ADAB817}"/>
                </a:ext>
              </a:extLst>
            </p:cNvPr>
            <p:cNvSpPr/>
            <p:nvPr/>
          </p:nvSpPr>
          <p:spPr>
            <a:xfrm flipH="1">
              <a:off x="7170059" y="725701"/>
              <a:ext cx="769259" cy="769257"/>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sp>
        <p:nvSpPr>
          <p:cNvPr id="31" name="Rectângulo arredondado 8">
            <a:extLst>
              <a:ext uri="{FF2B5EF4-FFF2-40B4-BE49-F238E27FC236}">
                <a16:creationId xmlns:a16="http://schemas.microsoft.com/office/drawing/2014/main" id="{43EC1220-C94A-EBAC-2C0F-B10E4853B523}"/>
              </a:ext>
            </a:extLst>
          </p:cNvPr>
          <p:cNvSpPr/>
          <p:nvPr/>
        </p:nvSpPr>
        <p:spPr>
          <a:xfrm>
            <a:off x="-10249" y="37558"/>
            <a:ext cx="11165306" cy="612934"/>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anchor="ctr">
            <a:spAutoFit/>
          </a:bodyPr>
          <a:lstStyle/>
          <a:p>
            <a:pPr marL="357188">
              <a:defRPr/>
            </a:pPr>
            <a:r>
              <a:rPr lang="en-US" sz="2400" b="1" dirty="0">
                <a:latin typeface="Arial" panose="020B0604020202020204" pitchFamily="34" charset="0"/>
                <a:cs typeface="Arial" panose="020B0604020202020204" pitchFamily="34" charset="0"/>
              </a:rPr>
              <a:t>Economic Performance, Trade Dynamics, and Trade Facilitation in Africa</a:t>
            </a:r>
            <a:endParaRPr lang="en-GB" sz="2400" b="1" dirty="0">
              <a:latin typeface="Arial" panose="020B0604020202020204" pitchFamily="34" charset="0"/>
              <a:cs typeface="Arial" panose="020B0604020202020204" pitchFamily="34" charset="0"/>
            </a:endParaRPr>
          </a:p>
        </p:txBody>
      </p:sp>
      <p:grpSp>
        <p:nvGrpSpPr>
          <p:cNvPr id="32" name="Group 4">
            <a:extLst>
              <a:ext uri="{FF2B5EF4-FFF2-40B4-BE49-F238E27FC236}">
                <a16:creationId xmlns:a16="http://schemas.microsoft.com/office/drawing/2014/main" id="{2C0EB317-1F08-70A7-A884-7A76E11E6E23}"/>
              </a:ext>
            </a:extLst>
          </p:cNvPr>
          <p:cNvGrpSpPr>
            <a:grpSpLocks noChangeAspect="1"/>
          </p:cNvGrpSpPr>
          <p:nvPr/>
        </p:nvGrpSpPr>
        <p:grpSpPr bwMode="auto">
          <a:xfrm>
            <a:off x="3816807" y="4267048"/>
            <a:ext cx="553489" cy="609302"/>
            <a:chOff x="889" y="817"/>
            <a:chExt cx="714" cy="786"/>
          </a:xfrm>
          <a:solidFill>
            <a:schemeClr val="bg1"/>
          </a:solidFill>
        </p:grpSpPr>
        <p:sp>
          <p:nvSpPr>
            <p:cNvPr id="33" name="Freeform 6">
              <a:extLst>
                <a:ext uri="{FF2B5EF4-FFF2-40B4-BE49-F238E27FC236}">
                  <a16:creationId xmlns:a16="http://schemas.microsoft.com/office/drawing/2014/main" id="{9AA431A5-E0B6-05CC-5E57-796C881FAAD6}"/>
                </a:ext>
              </a:extLst>
            </p:cNvPr>
            <p:cNvSpPr>
              <a:spLocks/>
            </p:cNvSpPr>
            <p:nvPr/>
          </p:nvSpPr>
          <p:spPr bwMode="auto">
            <a:xfrm>
              <a:off x="972" y="817"/>
              <a:ext cx="169" cy="169"/>
            </a:xfrm>
            <a:custGeom>
              <a:avLst/>
              <a:gdLst>
                <a:gd name="T0" fmla="*/ 423 w 847"/>
                <a:gd name="T1" fmla="*/ 0 h 845"/>
                <a:gd name="T2" fmla="*/ 423 w 847"/>
                <a:gd name="T3" fmla="*/ 0 h 845"/>
                <a:gd name="T4" fmla="*/ 476 w 847"/>
                <a:gd name="T5" fmla="*/ 3 h 845"/>
                <a:gd name="T6" fmla="*/ 527 w 847"/>
                <a:gd name="T7" fmla="*/ 13 h 845"/>
                <a:gd name="T8" fmla="*/ 577 w 847"/>
                <a:gd name="T9" fmla="*/ 29 h 845"/>
                <a:gd name="T10" fmla="*/ 623 w 847"/>
                <a:gd name="T11" fmla="*/ 49 h 845"/>
                <a:gd name="T12" fmla="*/ 665 w 847"/>
                <a:gd name="T13" fmla="*/ 76 h 845"/>
                <a:gd name="T14" fmla="*/ 705 w 847"/>
                <a:gd name="T15" fmla="*/ 106 h 845"/>
                <a:gd name="T16" fmla="*/ 740 w 847"/>
                <a:gd name="T17" fmla="*/ 142 h 845"/>
                <a:gd name="T18" fmla="*/ 770 w 847"/>
                <a:gd name="T19" fmla="*/ 181 h 845"/>
                <a:gd name="T20" fmla="*/ 797 w 847"/>
                <a:gd name="T21" fmla="*/ 223 h 845"/>
                <a:gd name="T22" fmla="*/ 819 w 847"/>
                <a:gd name="T23" fmla="*/ 269 h 845"/>
                <a:gd name="T24" fmla="*/ 833 w 847"/>
                <a:gd name="T25" fmla="*/ 319 h 845"/>
                <a:gd name="T26" fmla="*/ 843 w 847"/>
                <a:gd name="T27" fmla="*/ 370 h 845"/>
                <a:gd name="T28" fmla="*/ 847 w 847"/>
                <a:gd name="T29" fmla="*/ 423 h 845"/>
                <a:gd name="T30" fmla="*/ 843 w 847"/>
                <a:gd name="T31" fmla="*/ 476 h 845"/>
                <a:gd name="T32" fmla="*/ 833 w 847"/>
                <a:gd name="T33" fmla="*/ 527 h 845"/>
                <a:gd name="T34" fmla="*/ 819 w 847"/>
                <a:gd name="T35" fmla="*/ 575 h 845"/>
                <a:gd name="T36" fmla="*/ 797 w 847"/>
                <a:gd name="T37" fmla="*/ 621 h 845"/>
                <a:gd name="T38" fmla="*/ 770 w 847"/>
                <a:gd name="T39" fmla="*/ 665 h 845"/>
                <a:gd name="T40" fmla="*/ 740 w 847"/>
                <a:gd name="T41" fmla="*/ 703 h 845"/>
                <a:gd name="T42" fmla="*/ 705 w 847"/>
                <a:gd name="T43" fmla="*/ 739 h 845"/>
                <a:gd name="T44" fmla="*/ 665 w 847"/>
                <a:gd name="T45" fmla="*/ 770 h 845"/>
                <a:gd name="T46" fmla="*/ 623 w 847"/>
                <a:gd name="T47" fmla="*/ 797 h 845"/>
                <a:gd name="T48" fmla="*/ 577 w 847"/>
                <a:gd name="T49" fmla="*/ 817 h 845"/>
                <a:gd name="T50" fmla="*/ 527 w 847"/>
                <a:gd name="T51" fmla="*/ 833 h 845"/>
                <a:gd name="T52" fmla="*/ 476 w 847"/>
                <a:gd name="T53" fmla="*/ 843 h 845"/>
                <a:gd name="T54" fmla="*/ 423 w 847"/>
                <a:gd name="T55" fmla="*/ 845 h 845"/>
                <a:gd name="T56" fmla="*/ 369 w 847"/>
                <a:gd name="T57" fmla="*/ 843 h 845"/>
                <a:gd name="T58" fmla="*/ 318 w 847"/>
                <a:gd name="T59" fmla="*/ 833 h 845"/>
                <a:gd name="T60" fmla="*/ 270 w 847"/>
                <a:gd name="T61" fmla="*/ 817 h 845"/>
                <a:gd name="T62" fmla="*/ 224 w 847"/>
                <a:gd name="T63" fmla="*/ 797 h 845"/>
                <a:gd name="T64" fmla="*/ 181 w 847"/>
                <a:gd name="T65" fmla="*/ 770 h 845"/>
                <a:gd name="T66" fmla="*/ 141 w 847"/>
                <a:gd name="T67" fmla="*/ 739 h 845"/>
                <a:gd name="T68" fmla="*/ 106 w 847"/>
                <a:gd name="T69" fmla="*/ 703 h 845"/>
                <a:gd name="T70" fmla="*/ 75 w 847"/>
                <a:gd name="T71" fmla="*/ 665 h 845"/>
                <a:gd name="T72" fmla="*/ 49 w 847"/>
                <a:gd name="T73" fmla="*/ 621 h 845"/>
                <a:gd name="T74" fmla="*/ 27 w 847"/>
                <a:gd name="T75" fmla="*/ 575 h 845"/>
                <a:gd name="T76" fmla="*/ 12 w 847"/>
                <a:gd name="T77" fmla="*/ 527 h 845"/>
                <a:gd name="T78" fmla="*/ 2 w 847"/>
                <a:gd name="T79" fmla="*/ 476 h 845"/>
                <a:gd name="T80" fmla="*/ 0 w 847"/>
                <a:gd name="T81" fmla="*/ 423 h 845"/>
                <a:gd name="T82" fmla="*/ 2 w 847"/>
                <a:gd name="T83" fmla="*/ 370 h 845"/>
                <a:gd name="T84" fmla="*/ 12 w 847"/>
                <a:gd name="T85" fmla="*/ 319 h 845"/>
                <a:gd name="T86" fmla="*/ 27 w 847"/>
                <a:gd name="T87" fmla="*/ 269 h 845"/>
                <a:gd name="T88" fmla="*/ 49 w 847"/>
                <a:gd name="T89" fmla="*/ 223 h 845"/>
                <a:gd name="T90" fmla="*/ 75 w 847"/>
                <a:gd name="T91" fmla="*/ 181 h 845"/>
                <a:gd name="T92" fmla="*/ 106 w 847"/>
                <a:gd name="T93" fmla="*/ 142 h 845"/>
                <a:gd name="T94" fmla="*/ 141 w 847"/>
                <a:gd name="T95" fmla="*/ 106 h 845"/>
                <a:gd name="T96" fmla="*/ 181 w 847"/>
                <a:gd name="T97" fmla="*/ 76 h 845"/>
                <a:gd name="T98" fmla="*/ 224 w 847"/>
                <a:gd name="T99" fmla="*/ 49 h 845"/>
                <a:gd name="T100" fmla="*/ 270 w 847"/>
                <a:gd name="T101" fmla="*/ 29 h 845"/>
                <a:gd name="T102" fmla="*/ 318 w 847"/>
                <a:gd name="T103" fmla="*/ 13 h 845"/>
                <a:gd name="T104" fmla="*/ 369 w 847"/>
                <a:gd name="T105" fmla="*/ 3 h 845"/>
                <a:gd name="T106" fmla="*/ 423 w 847"/>
                <a:gd name="T107" fmla="*/ 0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47" h="845">
                  <a:moveTo>
                    <a:pt x="423" y="0"/>
                  </a:moveTo>
                  <a:lnTo>
                    <a:pt x="423" y="0"/>
                  </a:lnTo>
                  <a:lnTo>
                    <a:pt x="476" y="3"/>
                  </a:lnTo>
                  <a:lnTo>
                    <a:pt x="527" y="13"/>
                  </a:lnTo>
                  <a:lnTo>
                    <a:pt x="577" y="29"/>
                  </a:lnTo>
                  <a:lnTo>
                    <a:pt x="623" y="49"/>
                  </a:lnTo>
                  <a:lnTo>
                    <a:pt x="665" y="76"/>
                  </a:lnTo>
                  <a:lnTo>
                    <a:pt x="705" y="106"/>
                  </a:lnTo>
                  <a:lnTo>
                    <a:pt x="740" y="142"/>
                  </a:lnTo>
                  <a:lnTo>
                    <a:pt x="770" y="181"/>
                  </a:lnTo>
                  <a:lnTo>
                    <a:pt x="797" y="223"/>
                  </a:lnTo>
                  <a:lnTo>
                    <a:pt x="819" y="269"/>
                  </a:lnTo>
                  <a:lnTo>
                    <a:pt x="833" y="319"/>
                  </a:lnTo>
                  <a:lnTo>
                    <a:pt x="843" y="370"/>
                  </a:lnTo>
                  <a:lnTo>
                    <a:pt x="847" y="423"/>
                  </a:lnTo>
                  <a:lnTo>
                    <a:pt x="843" y="476"/>
                  </a:lnTo>
                  <a:lnTo>
                    <a:pt x="833" y="527"/>
                  </a:lnTo>
                  <a:lnTo>
                    <a:pt x="819" y="575"/>
                  </a:lnTo>
                  <a:lnTo>
                    <a:pt x="797" y="621"/>
                  </a:lnTo>
                  <a:lnTo>
                    <a:pt x="770" y="665"/>
                  </a:lnTo>
                  <a:lnTo>
                    <a:pt x="740" y="703"/>
                  </a:lnTo>
                  <a:lnTo>
                    <a:pt x="705" y="739"/>
                  </a:lnTo>
                  <a:lnTo>
                    <a:pt x="665" y="770"/>
                  </a:lnTo>
                  <a:lnTo>
                    <a:pt x="623" y="797"/>
                  </a:lnTo>
                  <a:lnTo>
                    <a:pt x="577" y="817"/>
                  </a:lnTo>
                  <a:lnTo>
                    <a:pt x="527" y="833"/>
                  </a:lnTo>
                  <a:lnTo>
                    <a:pt x="476" y="843"/>
                  </a:lnTo>
                  <a:lnTo>
                    <a:pt x="423" y="845"/>
                  </a:lnTo>
                  <a:lnTo>
                    <a:pt x="369" y="843"/>
                  </a:lnTo>
                  <a:lnTo>
                    <a:pt x="318" y="833"/>
                  </a:lnTo>
                  <a:lnTo>
                    <a:pt x="270" y="817"/>
                  </a:lnTo>
                  <a:lnTo>
                    <a:pt x="224" y="797"/>
                  </a:lnTo>
                  <a:lnTo>
                    <a:pt x="181" y="770"/>
                  </a:lnTo>
                  <a:lnTo>
                    <a:pt x="141" y="739"/>
                  </a:lnTo>
                  <a:lnTo>
                    <a:pt x="106" y="703"/>
                  </a:lnTo>
                  <a:lnTo>
                    <a:pt x="75" y="665"/>
                  </a:lnTo>
                  <a:lnTo>
                    <a:pt x="49" y="621"/>
                  </a:lnTo>
                  <a:lnTo>
                    <a:pt x="27" y="575"/>
                  </a:lnTo>
                  <a:lnTo>
                    <a:pt x="12" y="527"/>
                  </a:lnTo>
                  <a:lnTo>
                    <a:pt x="2" y="476"/>
                  </a:lnTo>
                  <a:lnTo>
                    <a:pt x="0" y="423"/>
                  </a:lnTo>
                  <a:lnTo>
                    <a:pt x="2" y="370"/>
                  </a:lnTo>
                  <a:lnTo>
                    <a:pt x="12" y="319"/>
                  </a:lnTo>
                  <a:lnTo>
                    <a:pt x="27" y="269"/>
                  </a:lnTo>
                  <a:lnTo>
                    <a:pt x="49" y="223"/>
                  </a:lnTo>
                  <a:lnTo>
                    <a:pt x="75" y="181"/>
                  </a:lnTo>
                  <a:lnTo>
                    <a:pt x="106" y="142"/>
                  </a:lnTo>
                  <a:lnTo>
                    <a:pt x="141" y="106"/>
                  </a:lnTo>
                  <a:lnTo>
                    <a:pt x="181" y="76"/>
                  </a:lnTo>
                  <a:lnTo>
                    <a:pt x="224" y="49"/>
                  </a:lnTo>
                  <a:lnTo>
                    <a:pt x="270" y="29"/>
                  </a:lnTo>
                  <a:lnTo>
                    <a:pt x="318" y="13"/>
                  </a:lnTo>
                  <a:lnTo>
                    <a:pt x="369" y="3"/>
                  </a:lnTo>
                  <a:lnTo>
                    <a:pt x="423"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34" name="Freeform 7">
              <a:extLst>
                <a:ext uri="{FF2B5EF4-FFF2-40B4-BE49-F238E27FC236}">
                  <a16:creationId xmlns:a16="http://schemas.microsoft.com/office/drawing/2014/main" id="{2C645AD6-6E32-6ACB-CE6D-E82CD0E2D789}"/>
                </a:ext>
              </a:extLst>
            </p:cNvPr>
            <p:cNvSpPr>
              <a:spLocks/>
            </p:cNvSpPr>
            <p:nvPr/>
          </p:nvSpPr>
          <p:spPr bwMode="auto">
            <a:xfrm>
              <a:off x="1252" y="817"/>
              <a:ext cx="170" cy="170"/>
            </a:xfrm>
            <a:custGeom>
              <a:avLst/>
              <a:gdLst>
                <a:gd name="T0" fmla="*/ 424 w 848"/>
                <a:gd name="T1" fmla="*/ 0 h 846"/>
                <a:gd name="T2" fmla="*/ 477 w 848"/>
                <a:gd name="T3" fmla="*/ 3 h 846"/>
                <a:gd name="T4" fmla="*/ 528 w 848"/>
                <a:gd name="T5" fmla="*/ 13 h 846"/>
                <a:gd name="T6" fmla="*/ 577 w 848"/>
                <a:gd name="T7" fmla="*/ 29 h 846"/>
                <a:gd name="T8" fmla="*/ 623 w 848"/>
                <a:gd name="T9" fmla="*/ 49 h 846"/>
                <a:gd name="T10" fmla="*/ 666 w 848"/>
                <a:gd name="T11" fmla="*/ 76 h 846"/>
                <a:gd name="T12" fmla="*/ 705 w 848"/>
                <a:gd name="T13" fmla="*/ 107 h 846"/>
                <a:gd name="T14" fmla="*/ 740 w 848"/>
                <a:gd name="T15" fmla="*/ 142 h 846"/>
                <a:gd name="T16" fmla="*/ 772 w 848"/>
                <a:gd name="T17" fmla="*/ 181 h 846"/>
                <a:gd name="T18" fmla="*/ 798 w 848"/>
                <a:gd name="T19" fmla="*/ 225 h 846"/>
                <a:gd name="T20" fmla="*/ 819 w 848"/>
                <a:gd name="T21" fmla="*/ 271 h 846"/>
                <a:gd name="T22" fmla="*/ 835 w 848"/>
                <a:gd name="T23" fmla="*/ 319 h 846"/>
                <a:gd name="T24" fmla="*/ 844 w 848"/>
                <a:gd name="T25" fmla="*/ 370 h 846"/>
                <a:gd name="T26" fmla="*/ 848 w 848"/>
                <a:gd name="T27" fmla="*/ 423 h 846"/>
                <a:gd name="T28" fmla="*/ 844 w 848"/>
                <a:gd name="T29" fmla="*/ 476 h 846"/>
                <a:gd name="T30" fmla="*/ 835 w 848"/>
                <a:gd name="T31" fmla="*/ 527 h 846"/>
                <a:gd name="T32" fmla="*/ 819 w 848"/>
                <a:gd name="T33" fmla="*/ 575 h 846"/>
                <a:gd name="T34" fmla="*/ 798 w 848"/>
                <a:gd name="T35" fmla="*/ 621 h 846"/>
                <a:gd name="T36" fmla="*/ 772 w 848"/>
                <a:gd name="T37" fmla="*/ 665 h 846"/>
                <a:gd name="T38" fmla="*/ 740 w 848"/>
                <a:gd name="T39" fmla="*/ 703 h 846"/>
                <a:gd name="T40" fmla="*/ 705 w 848"/>
                <a:gd name="T41" fmla="*/ 739 h 846"/>
                <a:gd name="T42" fmla="*/ 666 w 848"/>
                <a:gd name="T43" fmla="*/ 770 h 846"/>
                <a:gd name="T44" fmla="*/ 623 w 848"/>
                <a:gd name="T45" fmla="*/ 797 h 846"/>
                <a:gd name="T46" fmla="*/ 577 w 848"/>
                <a:gd name="T47" fmla="*/ 817 h 846"/>
                <a:gd name="T48" fmla="*/ 528 w 848"/>
                <a:gd name="T49" fmla="*/ 833 h 846"/>
                <a:gd name="T50" fmla="*/ 477 w 848"/>
                <a:gd name="T51" fmla="*/ 843 h 846"/>
                <a:gd name="T52" fmla="*/ 424 w 848"/>
                <a:gd name="T53" fmla="*/ 846 h 846"/>
                <a:gd name="T54" fmla="*/ 370 w 848"/>
                <a:gd name="T55" fmla="*/ 843 h 846"/>
                <a:gd name="T56" fmla="*/ 320 w 848"/>
                <a:gd name="T57" fmla="*/ 833 h 846"/>
                <a:gd name="T58" fmla="*/ 271 w 848"/>
                <a:gd name="T59" fmla="*/ 817 h 846"/>
                <a:gd name="T60" fmla="*/ 225 w 848"/>
                <a:gd name="T61" fmla="*/ 797 h 846"/>
                <a:gd name="T62" fmla="*/ 181 w 848"/>
                <a:gd name="T63" fmla="*/ 770 h 846"/>
                <a:gd name="T64" fmla="*/ 143 w 848"/>
                <a:gd name="T65" fmla="*/ 739 h 846"/>
                <a:gd name="T66" fmla="*/ 107 w 848"/>
                <a:gd name="T67" fmla="*/ 703 h 846"/>
                <a:gd name="T68" fmla="*/ 76 w 848"/>
                <a:gd name="T69" fmla="*/ 665 h 846"/>
                <a:gd name="T70" fmla="*/ 49 w 848"/>
                <a:gd name="T71" fmla="*/ 621 h 846"/>
                <a:gd name="T72" fmla="*/ 29 w 848"/>
                <a:gd name="T73" fmla="*/ 575 h 846"/>
                <a:gd name="T74" fmla="*/ 13 w 848"/>
                <a:gd name="T75" fmla="*/ 527 h 846"/>
                <a:gd name="T76" fmla="*/ 3 w 848"/>
                <a:gd name="T77" fmla="*/ 476 h 846"/>
                <a:gd name="T78" fmla="*/ 0 w 848"/>
                <a:gd name="T79" fmla="*/ 423 h 846"/>
                <a:gd name="T80" fmla="*/ 3 w 848"/>
                <a:gd name="T81" fmla="*/ 370 h 846"/>
                <a:gd name="T82" fmla="*/ 13 w 848"/>
                <a:gd name="T83" fmla="*/ 319 h 846"/>
                <a:gd name="T84" fmla="*/ 29 w 848"/>
                <a:gd name="T85" fmla="*/ 271 h 846"/>
                <a:gd name="T86" fmla="*/ 49 w 848"/>
                <a:gd name="T87" fmla="*/ 225 h 846"/>
                <a:gd name="T88" fmla="*/ 76 w 848"/>
                <a:gd name="T89" fmla="*/ 181 h 846"/>
                <a:gd name="T90" fmla="*/ 107 w 848"/>
                <a:gd name="T91" fmla="*/ 142 h 846"/>
                <a:gd name="T92" fmla="*/ 143 w 848"/>
                <a:gd name="T93" fmla="*/ 107 h 846"/>
                <a:gd name="T94" fmla="*/ 181 w 848"/>
                <a:gd name="T95" fmla="*/ 76 h 846"/>
                <a:gd name="T96" fmla="*/ 225 w 848"/>
                <a:gd name="T97" fmla="*/ 49 h 846"/>
                <a:gd name="T98" fmla="*/ 271 w 848"/>
                <a:gd name="T99" fmla="*/ 29 h 846"/>
                <a:gd name="T100" fmla="*/ 320 w 848"/>
                <a:gd name="T101" fmla="*/ 13 h 846"/>
                <a:gd name="T102" fmla="*/ 370 w 848"/>
                <a:gd name="T103" fmla="*/ 3 h 846"/>
                <a:gd name="T104" fmla="*/ 424 w 848"/>
                <a:gd name="T105" fmla="*/ 0 h 8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48" h="846">
                  <a:moveTo>
                    <a:pt x="424" y="0"/>
                  </a:moveTo>
                  <a:lnTo>
                    <a:pt x="477" y="3"/>
                  </a:lnTo>
                  <a:lnTo>
                    <a:pt x="528" y="13"/>
                  </a:lnTo>
                  <a:lnTo>
                    <a:pt x="577" y="29"/>
                  </a:lnTo>
                  <a:lnTo>
                    <a:pt x="623" y="49"/>
                  </a:lnTo>
                  <a:lnTo>
                    <a:pt x="666" y="76"/>
                  </a:lnTo>
                  <a:lnTo>
                    <a:pt x="705" y="107"/>
                  </a:lnTo>
                  <a:lnTo>
                    <a:pt x="740" y="142"/>
                  </a:lnTo>
                  <a:lnTo>
                    <a:pt x="772" y="181"/>
                  </a:lnTo>
                  <a:lnTo>
                    <a:pt x="798" y="225"/>
                  </a:lnTo>
                  <a:lnTo>
                    <a:pt x="819" y="271"/>
                  </a:lnTo>
                  <a:lnTo>
                    <a:pt x="835" y="319"/>
                  </a:lnTo>
                  <a:lnTo>
                    <a:pt x="844" y="370"/>
                  </a:lnTo>
                  <a:lnTo>
                    <a:pt x="848" y="423"/>
                  </a:lnTo>
                  <a:lnTo>
                    <a:pt x="844" y="476"/>
                  </a:lnTo>
                  <a:lnTo>
                    <a:pt x="835" y="527"/>
                  </a:lnTo>
                  <a:lnTo>
                    <a:pt x="819" y="575"/>
                  </a:lnTo>
                  <a:lnTo>
                    <a:pt x="798" y="621"/>
                  </a:lnTo>
                  <a:lnTo>
                    <a:pt x="772" y="665"/>
                  </a:lnTo>
                  <a:lnTo>
                    <a:pt x="740" y="703"/>
                  </a:lnTo>
                  <a:lnTo>
                    <a:pt x="705" y="739"/>
                  </a:lnTo>
                  <a:lnTo>
                    <a:pt x="666" y="770"/>
                  </a:lnTo>
                  <a:lnTo>
                    <a:pt x="623" y="797"/>
                  </a:lnTo>
                  <a:lnTo>
                    <a:pt x="577" y="817"/>
                  </a:lnTo>
                  <a:lnTo>
                    <a:pt x="528" y="833"/>
                  </a:lnTo>
                  <a:lnTo>
                    <a:pt x="477" y="843"/>
                  </a:lnTo>
                  <a:lnTo>
                    <a:pt x="424" y="846"/>
                  </a:lnTo>
                  <a:lnTo>
                    <a:pt x="370" y="843"/>
                  </a:lnTo>
                  <a:lnTo>
                    <a:pt x="320" y="833"/>
                  </a:lnTo>
                  <a:lnTo>
                    <a:pt x="271" y="817"/>
                  </a:lnTo>
                  <a:lnTo>
                    <a:pt x="225" y="797"/>
                  </a:lnTo>
                  <a:lnTo>
                    <a:pt x="181" y="770"/>
                  </a:lnTo>
                  <a:lnTo>
                    <a:pt x="143" y="739"/>
                  </a:lnTo>
                  <a:lnTo>
                    <a:pt x="107" y="703"/>
                  </a:lnTo>
                  <a:lnTo>
                    <a:pt x="76" y="665"/>
                  </a:lnTo>
                  <a:lnTo>
                    <a:pt x="49" y="621"/>
                  </a:lnTo>
                  <a:lnTo>
                    <a:pt x="29" y="575"/>
                  </a:lnTo>
                  <a:lnTo>
                    <a:pt x="13" y="527"/>
                  </a:lnTo>
                  <a:lnTo>
                    <a:pt x="3" y="476"/>
                  </a:lnTo>
                  <a:lnTo>
                    <a:pt x="0" y="423"/>
                  </a:lnTo>
                  <a:lnTo>
                    <a:pt x="3" y="370"/>
                  </a:lnTo>
                  <a:lnTo>
                    <a:pt x="13" y="319"/>
                  </a:lnTo>
                  <a:lnTo>
                    <a:pt x="29" y="271"/>
                  </a:lnTo>
                  <a:lnTo>
                    <a:pt x="49" y="225"/>
                  </a:lnTo>
                  <a:lnTo>
                    <a:pt x="76" y="181"/>
                  </a:lnTo>
                  <a:lnTo>
                    <a:pt x="107" y="142"/>
                  </a:lnTo>
                  <a:lnTo>
                    <a:pt x="143" y="107"/>
                  </a:lnTo>
                  <a:lnTo>
                    <a:pt x="181" y="76"/>
                  </a:lnTo>
                  <a:lnTo>
                    <a:pt x="225" y="49"/>
                  </a:lnTo>
                  <a:lnTo>
                    <a:pt x="271" y="29"/>
                  </a:lnTo>
                  <a:lnTo>
                    <a:pt x="320" y="13"/>
                  </a:lnTo>
                  <a:lnTo>
                    <a:pt x="370" y="3"/>
                  </a:lnTo>
                  <a:lnTo>
                    <a:pt x="424"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35" name="Freeform 8">
              <a:extLst>
                <a:ext uri="{FF2B5EF4-FFF2-40B4-BE49-F238E27FC236}">
                  <a16:creationId xmlns:a16="http://schemas.microsoft.com/office/drawing/2014/main" id="{63808384-42FE-202A-374D-48EA8A798279}"/>
                </a:ext>
              </a:extLst>
            </p:cNvPr>
            <p:cNvSpPr>
              <a:spLocks/>
            </p:cNvSpPr>
            <p:nvPr/>
          </p:nvSpPr>
          <p:spPr bwMode="auto">
            <a:xfrm>
              <a:off x="1390" y="1497"/>
              <a:ext cx="90" cy="106"/>
            </a:xfrm>
            <a:custGeom>
              <a:avLst/>
              <a:gdLst>
                <a:gd name="T0" fmla="*/ 0 w 449"/>
                <a:gd name="T1" fmla="*/ 0 h 529"/>
                <a:gd name="T2" fmla="*/ 449 w 449"/>
                <a:gd name="T3" fmla="*/ 0 h 529"/>
                <a:gd name="T4" fmla="*/ 449 w 449"/>
                <a:gd name="T5" fmla="*/ 305 h 529"/>
                <a:gd name="T6" fmla="*/ 445 w 449"/>
                <a:gd name="T7" fmla="*/ 345 h 529"/>
                <a:gd name="T8" fmla="*/ 436 w 449"/>
                <a:gd name="T9" fmla="*/ 383 h 529"/>
                <a:gd name="T10" fmla="*/ 419 w 449"/>
                <a:gd name="T11" fmla="*/ 418 h 529"/>
                <a:gd name="T12" fmla="*/ 397 w 449"/>
                <a:gd name="T13" fmla="*/ 449 h 529"/>
                <a:gd name="T14" fmla="*/ 369 w 449"/>
                <a:gd name="T15" fmla="*/ 476 h 529"/>
                <a:gd name="T16" fmla="*/ 339 w 449"/>
                <a:gd name="T17" fmla="*/ 499 h 529"/>
                <a:gd name="T18" fmla="*/ 303 w 449"/>
                <a:gd name="T19" fmla="*/ 515 h 529"/>
                <a:gd name="T20" fmla="*/ 265 w 449"/>
                <a:gd name="T21" fmla="*/ 525 h 529"/>
                <a:gd name="T22" fmla="*/ 225 w 449"/>
                <a:gd name="T23" fmla="*/ 529 h 529"/>
                <a:gd name="T24" fmla="*/ 225 w 449"/>
                <a:gd name="T25" fmla="*/ 529 h 529"/>
                <a:gd name="T26" fmla="*/ 185 w 449"/>
                <a:gd name="T27" fmla="*/ 525 h 529"/>
                <a:gd name="T28" fmla="*/ 147 w 449"/>
                <a:gd name="T29" fmla="*/ 515 h 529"/>
                <a:gd name="T30" fmla="*/ 112 w 449"/>
                <a:gd name="T31" fmla="*/ 499 h 529"/>
                <a:gd name="T32" fmla="*/ 80 w 449"/>
                <a:gd name="T33" fmla="*/ 477 h 529"/>
                <a:gd name="T34" fmla="*/ 54 w 449"/>
                <a:gd name="T35" fmla="*/ 449 h 529"/>
                <a:gd name="T36" fmla="*/ 31 w 449"/>
                <a:gd name="T37" fmla="*/ 418 h 529"/>
                <a:gd name="T38" fmla="*/ 15 w 449"/>
                <a:gd name="T39" fmla="*/ 384 h 529"/>
                <a:gd name="T40" fmla="*/ 4 w 449"/>
                <a:gd name="T41" fmla="*/ 345 h 529"/>
                <a:gd name="T42" fmla="*/ 0 w 449"/>
                <a:gd name="T43" fmla="*/ 305 h 529"/>
                <a:gd name="T44" fmla="*/ 0 w 449"/>
                <a:gd name="T45" fmla="*/ 0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9" h="529">
                  <a:moveTo>
                    <a:pt x="0" y="0"/>
                  </a:moveTo>
                  <a:lnTo>
                    <a:pt x="449" y="0"/>
                  </a:lnTo>
                  <a:lnTo>
                    <a:pt x="449" y="305"/>
                  </a:lnTo>
                  <a:lnTo>
                    <a:pt x="445" y="345"/>
                  </a:lnTo>
                  <a:lnTo>
                    <a:pt x="436" y="383"/>
                  </a:lnTo>
                  <a:lnTo>
                    <a:pt x="419" y="418"/>
                  </a:lnTo>
                  <a:lnTo>
                    <a:pt x="397" y="449"/>
                  </a:lnTo>
                  <a:lnTo>
                    <a:pt x="369" y="476"/>
                  </a:lnTo>
                  <a:lnTo>
                    <a:pt x="339" y="499"/>
                  </a:lnTo>
                  <a:lnTo>
                    <a:pt x="303" y="515"/>
                  </a:lnTo>
                  <a:lnTo>
                    <a:pt x="265" y="525"/>
                  </a:lnTo>
                  <a:lnTo>
                    <a:pt x="225" y="529"/>
                  </a:lnTo>
                  <a:lnTo>
                    <a:pt x="225" y="529"/>
                  </a:lnTo>
                  <a:lnTo>
                    <a:pt x="185" y="525"/>
                  </a:lnTo>
                  <a:lnTo>
                    <a:pt x="147" y="515"/>
                  </a:lnTo>
                  <a:lnTo>
                    <a:pt x="112" y="499"/>
                  </a:lnTo>
                  <a:lnTo>
                    <a:pt x="80" y="477"/>
                  </a:lnTo>
                  <a:lnTo>
                    <a:pt x="54" y="449"/>
                  </a:lnTo>
                  <a:lnTo>
                    <a:pt x="31" y="418"/>
                  </a:lnTo>
                  <a:lnTo>
                    <a:pt x="15" y="384"/>
                  </a:lnTo>
                  <a:lnTo>
                    <a:pt x="4" y="345"/>
                  </a:lnTo>
                  <a:lnTo>
                    <a:pt x="0" y="305"/>
                  </a:lnTo>
                  <a:lnTo>
                    <a:pt x="0"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36" name="Freeform 9">
              <a:extLst>
                <a:ext uri="{FF2B5EF4-FFF2-40B4-BE49-F238E27FC236}">
                  <a16:creationId xmlns:a16="http://schemas.microsoft.com/office/drawing/2014/main" id="{47B58D0F-816D-956C-FA9C-73B2242F62DA}"/>
                </a:ext>
              </a:extLst>
            </p:cNvPr>
            <p:cNvSpPr>
              <a:spLocks noEditPoints="1"/>
            </p:cNvSpPr>
            <p:nvPr/>
          </p:nvSpPr>
          <p:spPr bwMode="auto">
            <a:xfrm>
              <a:off x="889" y="982"/>
              <a:ext cx="714" cy="621"/>
            </a:xfrm>
            <a:custGeom>
              <a:avLst/>
              <a:gdLst>
                <a:gd name="T0" fmla="*/ 2967 w 3570"/>
                <a:gd name="T1" fmla="*/ 1562 h 3106"/>
                <a:gd name="T2" fmla="*/ 2816 w 3570"/>
                <a:gd name="T3" fmla="*/ 1513 h 3106"/>
                <a:gd name="T4" fmla="*/ 2732 w 3570"/>
                <a:gd name="T5" fmla="*/ 1583 h 3106"/>
                <a:gd name="T6" fmla="*/ 3079 w 3570"/>
                <a:gd name="T7" fmla="*/ 1519 h 3106"/>
                <a:gd name="T8" fmla="*/ 575 w 3570"/>
                <a:gd name="T9" fmla="*/ 0 h 3106"/>
                <a:gd name="T10" fmla="*/ 675 w 3570"/>
                <a:gd name="T11" fmla="*/ 13 h 3106"/>
                <a:gd name="T12" fmla="*/ 742 w 3570"/>
                <a:gd name="T13" fmla="*/ 39 h 3106"/>
                <a:gd name="T14" fmla="*/ 878 w 3570"/>
                <a:gd name="T15" fmla="*/ 140 h 3106"/>
                <a:gd name="T16" fmla="*/ 968 w 3570"/>
                <a:gd name="T17" fmla="*/ 331 h 3106"/>
                <a:gd name="T18" fmla="*/ 995 w 3570"/>
                <a:gd name="T19" fmla="*/ 496 h 3106"/>
                <a:gd name="T20" fmla="*/ 1067 w 3570"/>
                <a:gd name="T21" fmla="*/ 739 h 3106"/>
                <a:gd name="T22" fmla="*/ 1217 w 3570"/>
                <a:gd name="T23" fmla="*/ 851 h 3106"/>
                <a:gd name="T24" fmla="*/ 1428 w 3570"/>
                <a:gd name="T25" fmla="*/ 849 h 3106"/>
                <a:gd name="T26" fmla="*/ 1663 w 3570"/>
                <a:gd name="T27" fmla="*/ 815 h 3106"/>
                <a:gd name="T28" fmla="*/ 1905 w 3570"/>
                <a:gd name="T29" fmla="*/ 777 h 3106"/>
                <a:gd name="T30" fmla="*/ 2022 w 3570"/>
                <a:gd name="T31" fmla="*/ 687 h 3106"/>
                <a:gd name="T32" fmla="*/ 2085 w 3570"/>
                <a:gd name="T33" fmla="*/ 474 h 3106"/>
                <a:gd name="T34" fmla="*/ 2109 w 3570"/>
                <a:gd name="T35" fmla="*/ 331 h 3106"/>
                <a:gd name="T36" fmla="*/ 2199 w 3570"/>
                <a:gd name="T37" fmla="*/ 140 h 3106"/>
                <a:gd name="T38" fmla="*/ 2336 w 3570"/>
                <a:gd name="T39" fmla="*/ 39 h 3106"/>
                <a:gd name="T40" fmla="*/ 2401 w 3570"/>
                <a:gd name="T41" fmla="*/ 13 h 3106"/>
                <a:gd name="T42" fmla="*/ 2502 w 3570"/>
                <a:gd name="T43" fmla="*/ 0 h 3106"/>
                <a:gd name="T44" fmla="*/ 2595 w 3570"/>
                <a:gd name="T45" fmla="*/ 10 h 3106"/>
                <a:gd name="T46" fmla="*/ 2750 w 3570"/>
                <a:gd name="T47" fmla="*/ 105 h 3106"/>
                <a:gd name="T48" fmla="*/ 2821 w 3570"/>
                <a:gd name="T49" fmla="*/ 259 h 3106"/>
                <a:gd name="T50" fmla="*/ 2848 w 3570"/>
                <a:gd name="T51" fmla="*/ 368 h 3106"/>
                <a:gd name="T52" fmla="*/ 2903 w 3570"/>
                <a:gd name="T53" fmla="*/ 586 h 3106"/>
                <a:gd name="T54" fmla="*/ 2971 w 3570"/>
                <a:gd name="T55" fmla="*/ 855 h 3106"/>
                <a:gd name="T56" fmla="*/ 3036 w 3570"/>
                <a:gd name="T57" fmla="*/ 1116 h 3106"/>
                <a:gd name="T58" fmla="*/ 3084 w 3570"/>
                <a:gd name="T59" fmla="*/ 1309 h 3106"/>
                <a:gd name="T60" fmla="*/ 3099 w 3570"/>
                <a:gd name="T61" fmla="*/ 1411 h 3106"/>
                <a:gd name="T62" fmla="*/ 3230 w 3570"/>
                <a:gd name="T63" fmla="*/ 1516 h 3106"/>
                <a:gd name="T64" fmla="*/ 2302 w 3570"/>
                <a:gd name="T65" fmla="*/ 2516 h 3106"/>
                <a:gd name="T66" fmla="*/ 2659 w 3570"/>
                <a:gd name="T67" fmla="*/ 1488 h 3106"/>
                <a:gd name="T68" fmla="*/ 2760 w 3570"/>
                <a:gd name="T69" fmla="*/ 1361 h 3106"/>
                <a:gd name="T70" fmla="*/ 2690 w 3570"/>
                <a:gd name="T71" fmla="*/ 1088 h 3106"/>
                <a:gd name="T72" fmla="*/ 2612 w 3570"/>
                <a:gd name="T73" fmla="*/ 833 h 3106"/>
                <a:gd name="T74" fmla="*/ 2559 w 3570"/>
                <a:gd name="T75" fmla="*/ 676 h 3106"/>
                <a:gd name="T76" fmla="*/ 2508 w 3570"/>
                <a:gd name="T77" fmla="*/ 624 h 3106"/>
                <a:gd name="T78" fmla="*/ 2497 w 3570"/>
                <a:gd name="T79" fmla="*/ 679 h 3106"/>
                <a:gd name="T80" fmla="*/ 2599 w 3570"/>
                <a:gd name="T81" fmla="*/ 964 h 3106"/>
                <a:gd name="T82" fmla="*/ 2707 w 3570"/>
                <a:gd name="T83" fmla="*/ 1384 h 3106"/>
                <a:gd name="T84" fmla="*/ 2576 w 3570"/>
                <a:gd name="T85" fmla="*/ 1534 h 3106"/>
                <a:gd name="T86" fmla="*/ 2358 w 3570"/>
                <a:gd name="T87" fmla="*/ 1439 h 3106"/>
                <a:gd name="T88" fmla="*/ 2195 w 3570"/>
                <a:gd name="T89" fmla="*/ 989 h 3106"/>
                <a:gd name="T90" fmla="*/ 1959 w 3570"/>
                <a:gd name="T91" fmla="*/ 1104 h 3106"/>
                <a:gd name="T92" fmla="*/ 1667 w 3570"/>
                <a:gd name="T93" fmla="*/ 1168 h 3106"/>
                <a:gd name="T94" fmla="*/ 1554 w 3570"/>
                <a:gd name="T95" fmla="*/ 1248 h 3106"/>
                <a:gd name="T96" fmla="*/ 1250 w 3570"/>
                <a:gd name="T97" fmla="*/ 1202 h 3106"/>
                <a:gd name="T98" fmla="*/ 956 w 3570"/>
                <a:gd name="T99" fmla="*/ 1085 h 3106"/>
                <a:gd name="T100" fmla="*/ 755 w 3570"/>
                <a:gd name="T101" fmla="*/ 1370 h 3106"/>
                <a:gd name="T102" fmla="*/ 639 w 3570"/>
                <a:gd name="T103" fmla="*/ 1516 h 3106"/>
                <a:gd name="T104" fmla="*/ 558 w 3570"/>
                <a:gd name="T105" fmla="*/ 2960 h 3106"/>
                <a:gd name="T106" fmla="*/ 425 w 3570"/>
                <a:gd name="T107" fmla="*/ 3092 h 3106"/>
                <a:gd name="T108" fmla="*/ 234 w 3570"/>
                <a:gd name="T109" fmla="*/ 3076 h 3106"/>
                <a:gd name="T110" fmla="*/ 126 w 3570"/>
                <a:gd name="T111" fmla="*/ 2922 h 3106"/>
                <a:gd name="T112" fmla="*/ 41 w 3570"/>
                <a:gd name="T113" fmla="*/ 1376 h 3106"/>
                <a:gd name="T114" fmla="*/ 6 w 3570"/>
                <a:gd name="T115" fmla="*/ 1168 h 3106"/>
                <a:gd name="T116" fmla="*/ 279 w 3570"/>
                <a:gd name="T117" fmla="*/ 115 h 3106"/>
                <a:gd name="T118" fmla="*/ 446 w 3570"/>
                <a:gd name="T119" fmla="*/ 18 h 3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570" h="3106">
                  <a:moveTo>
                    <a:pt x="3057" y="1513"/>
                  </a:moveTo>
                  <a:lnTo>
                    <a:pt x="3038" y="1529"/>
                  </a:lnTo>
                  <a:lnTo>
                    <a:pt x="3017" y="1544"/>
                  </a:lnTo>
                  <a:lnTo>
                    <a:pt x="2993" y="1555"/>
                  </a:lnTo>
                  <a:lnTo>
                    <a:pt x="2967" y="1562"/>
                  </a:lnTo>
                  <a:lnTo>
                    <a:pt x="2936" y="1566"/>
                  </a:lnTo>
                  <a:lnTo>
                    <a:pt x="2902" y="1562"/>
                  </a:lnTo>
                  <a:lnTo>
                    <a:pt x="2869" y="1551"/>
                  </a:lnTo>
                  <a:lnTo>
                    <a:pt x="2840" y="1534"/>
                  </a:lnTo>
                  <a:lnTo>
                    <a:pt x="2816" y="1513"/>
                  </a:lnTo>
                  <a:lnTo>
                    <a:pt x="2793" y="1519"/>
                  </a:lnTo>
                  <a:lnTo>
                    <a:pt x="2773" y="1529"/>
                  </a:lnTo>
                  <a:lnTo>
                    <a:pt x="2756" y="1544"/>
                  </a:lnTo>
                  <a:lnTo>
                    <a:pt x="2742" y="1562"/>
                  </a:lnTo>
                  <a:lnTo>
                    <a:pt x="2732" y="1583"/>
                  </a:lnTo>
                  <a:lnTo>
                    <a:pt x="3139" y="1583"/>
                  </a:lnTo>
                  <a:lnTo>
                    <a:pt x="3130" y="1562"/>
                  </a:lnTo>
                  <a:lnTo>
                    <a:pt x="3116" y="1544"/>
                  </a:lnTo>
                  <a:lnTo>
                    <a:pt x="3098" y="1529"/>
                  </a:lnTo>
                  <a:lnTo>
                    <a:pt x="3079" y="1519"/>
                  </a:lnTo>
                  <a:lnTo>
                    <a:pt x="3057" y="1513"/>
                  </a:lnTo>
                  <a:close/>
                  <a:moveTo>
                    <a:pt x="559" y="0"/>
                  </a:moveTo>
                  <a:lnTo>
                    <a:pt x="560" y="0"/>
                  </a:lnTo>
                  <a:lnTo>
                    <a:pt x="564" y="0"/>
                  </a:lnTo>
                  <a:lnTo>
                    <a:pt x="575" y="0"/>
                  </a:lnTo>
                  <a:lnTo>
                    <a:pt x="592" y="1"/>
                  </a:lnTo>
                  <a:lnTo>
                    <a:pt x="611" y="2"/>
                  </a:lnTo>
                  <a:lnTo>
                    <a:pt x="634" y="5"/>
                  </a:lnTo>
                  <a:lnTo>
                    <a:pt x="656" y="8"/>
                  </a:lnTo>
                  <a:lnTo>
                    <a:pt x="675" y="13"/>
                  </a:lnTo>
                  <a:lnTo>
                    <a:pt x="695" y="18"/>
                  </a:lnTo>
                  <a:lnTo>
                    <a:pt x="710" y="24"/>
                  </a:lnTo>
                  <a:lnTo>
                    <a:pt x="724" y="30"/>
                  </a:lnTo>
                  <a:lnTo>
                    <a:pt x="735" y="35"/>
                  </a:lnTo>
                  <a:lnTo>
                    <a:pt x="742" y="39"/>
                  </a:lnTo>
                  <a:lnTo>
                    <a:pt x="744" y="40"/>
                  </a:lnTo>
                  <a:lnTo>
                    <a:pt x="779" y="59"/>
                  </a:lnTo>
                  <a:lnTo>
                    <a:pt x="815" y="82"/>
                  </a:lnTo>
                  <a:lnTo>
                    <a:pt x="847" y="110"/>
                  </a:lnTo>
                  <a:lnTo>
                    <a:pt x="878" y="140"/>
                  </a:lnTo>
                  <a:lnTo>
                    <a:pt x="905" y="173"/>
                  </a:lnTo>
                  <a:lnTo>
                    <a:pt x="928" y="209"/>
                  </a:lnTo>
                  <a:lnTo>
                    <a:pt x="947" y="248"/>
                  </a:lnTo>
                  <a:lnTo>
                    <a:pt x="961" y="289"/>
                  </a:lnTo>
                  <a:lnTo>
                    <a:pt x="968" y="331"/>
                  </a:lnTo>
                  <a:lnTo>
                    <a:pt x="970" y="337"/>
                  </a:lnTo>
                  <a:lnTo>
                    <a:pt x="972" y="345"/>
                  </a:lnTo>
                  <a:lnTo>
                    <a:pt x="973" y="351"/>
                  </a:lnTo>
                  <a:lnTo>
                    <a:pt x="984" y="427"/>
                  </a:lnTo>
                  <a:lnTo>
                    <a:pt x="995" y="496"/>
                  </a:lnTo>
                  <a:lnTo>
                    <a:pt x="1006" y="557"/>
                  </a:lnTo>
                  <a:lnTo>
                    <a:pt x="1018" y="613"/>
                  </a:lnTo>
                  <a:lnTo>
                    <a:pt x="1033" y="661"/>
                  </a:lnTo>
                  <a:lnTo>
                    <a:pt x="1048" y="704"/>
                  </a:lnTo>
                  <a:lnTo>
                    <a:pt x="1067" y="739"/>
                  </a:lnTo>
                  <a:lnTo>
                    <a:pt x="1088" y="769"/>
                  </a:lnTo>
                  <a:lnTo>
                    <a:pt x="1112" y="792"/>
                  </a:lnTo>
                  <a:lnTo>
                    <a:pt x="1141" y="814"/>
                  </a:lnTo>
                  <a:lnTo>
                    <a:pt x="1176" y="833"/>
                  </a:lnTo>
                  <a:lnTo>
                    <a:pt x="1217" y="851"/>
                  </a:lnTo>
                  <a:lnTo>
                    <a:pt x="1265" y="867"/>
                  </a:lnTo>
                  <a:lnTo>
                    <a:pt x="1320" y="883"/>
                  </a:lnTo>
                  <a:lnTo>
                    <a:pt x="1383" y="896"/>
                  </a:lnTo>
                  <a:lnTo>
                    <a:pt x="1402" y="870"/>
                  </a:lnTo>
                  <a:lnTo>
                    <a:pt x="1428" y="849"/>
                  </a:lnTo>
                  <a:lnTo>
                    <a:pt x="1456" y="832"/>
                  </a:lnTo>
                  <a:lnTo>
                    <a:pt x="1488" y="821"/>
                  </a:lnTo>
                  <a:lnTo>
                    <a:pt x="1522" y="817"/>
                  </a:lnTo>
                  <a:lnTo>
                    <a:pt x="1596" y="817"/>
                  </a:lnTo>
                  <a:lnTo>
                    <a:pt x="1663" y="815"/>
                  </a:lnTo>
                  <a:lnTo>
                    <a:pt x="1724" y="810"/>
                  </a:lnTo>
                  <a:lnTo>
                    <a:pt x="1778" y="805"/>
                  </a:lnTo>
                  <a:lnTo>
                    <a:pt x="1827" y="798"/>
                  </a:lnTo>
                  <a:lnTo>
                    <a:pt x="1869" y="788"/>
                  </a:lnTo>
                  <a:lnTo>
                    <a:pt x="1905" y="777"/>
                  </a:lnTo>
                  <a:lnTo>
                    <a:pt x="1937" y="765"/>
                  </a:lnTo>
                  <a:lnTo>
                    <a:pt x="1964" y="751"/>
                  </a:lnTo>
                  <a:lnTo>
                    <a:pt x="1985" y="734"/>
                  </a:lnTo>
                  <a:lnTo>
                    <a:pt x="2005" y="713"/>
                  </a:lnTo>
                  <a:lnTo>
                    <a:pt x="2022" y="687"/>
                  </a:lnTo>
                  <a:lnTo>
                    <a:pt x="2038" y="654"/>
                  </a:lnTo>
                  <a:lnTo>
                    <a:pt x="2051" y="618"/>
                  </a:lnTo>
                  <a:lnTo>
                    <a:pt x="2063" y="574"/>
                  </a:lnTo>
                  <a:lnTo>
                    <a:pt x="2074" y="527"/>
                  </a:lnTo>
                  <a:lnTo>
                    <a:pt x="2085" y="474"/>
                  </a:lnTo>
                  <a:lnTo>
                    <a:pt x="2095" y="415"/>
                  </a:lnTo>
                  <a:lnTo>
                    <a:pt x="2104" y="351"/>
                  </a:lnTo>
                  <a:lnTo>
                    <a:pt x="2105" y="345"/>
                  </a:lnTo>
                  <a:lnTo>
                    <a:pt x="2107" y="337"/>
                  </a:lnTo>
                  <a:lnTo>
                    <a:pt x="2109" y="331"/>
                  </a:lnTo>
                  <a:lnTo>
                    <a:pt x="2116" y="289"/>
                  </a:lnTo>
                  <a:lnTo>
                    <a:pt x="2130" y="248"/>
                  </a:lnTo>
                  <a:lnTo>
                    <a:pt x="2149" y="209"/>
                  </a:lnTo>
                  <a:lnTo>
                    <a:pt x="2172" y="173"/>
                  </a:lnTo>
                  <a:lnTo>
                    <a:pt x="2199" y="140"/>
                  </a:lnTo>
                  <a:lnTo>
                    <a:pt x="2230" y="110"/>
                  </a:lnTo>
                  <a:lnTo>
                    <a:pt x="2263" y="82"/>
                  </a:lnTo>
                  <a:lnTo>
                    <a:pt x="2297" y="59"/>
                  </a:lnTo>
                  <a:lnTo>
                    <a:pt x="2333" y="40"/>
                  </a:lnTo>
                  <a:lnTo>
                    <a:pt x="2336" y="39"/>
                  </a:lnTo>
                  <a:lnTo>
                    <a:pt x="2342" y="35"/>
                  </a:lnTo>
                  <a:lnTo>
                    <a:pt x="2353" y="30"/>
                  </a:lnTo>
                  <a:lnTo>
                    <a:pt x="2366" y="24"/>
                  </a:lnTo>
                  <a:lnTo>
                    <a:pt x="2383" y="18"/>
                  </a:lnTo>
                  <a:lnTo>
                    <a:pt x="2401" y="13"/>
                  </a:lnTo>
                  <a:lnTo>
                    <a:pt x="2421" y="8"/>
                  </a:lnTo>
                  <a:lnTo>
                    <a:pt x="2444" y="5"/>
                  </a:lnTo>
                  <a:lnTo>
                    <a:pt x="2465" y="2"/>
                  </a:lnTo>
                  <a:lnTo>
                    <a:pt x="2486" y="1"/>
                  </a:lnTo>
                  <a:lnTo>
                    <a:pt x="2502" y="0"/>
                  </a:lnTo>
                  <a:lnTo>
                    <a:pt x="2513" y="0"/>
                  </a:lnTo>
                  <a:lnTo>
                    <a:pt x="2516" y="0"/>
                  </a:lnTo>
                  <a:lnTo>
                    <a:pt x="2518" y="0"/>
                  </a:lnTo>
                  <a:lnTo>
                    <a:pt x="2558" y="2"/>
                  </a:lnTo>
                  <a:lnTo>
                    <a:pt x="2595" y="10"/>
                  </a:lnTo>
                  <a:lnTo>
                    <a:pt x="2630" y="21"/>
                  </a:lnTo>
                  <a:lnTo>
                    <a:pt x="2664" y="35"/>
                  </a:lnTo>
                  <a:lnTo>
                    <a:pt x="2696" y="54"/>
                  </a:lnTo>
                  <a:lnTo>
                    <a:pt x="2724" y="77"/>
                  </a:lnTo>
                  <a:lnTo>
                    <a:pt x="2750" y="105"/>
                  </a:lnTo>
                  <a:lnTo>
                    <a:pt x="2772" y="135"/>
                  </a:lnTo>
                  <a:lnTo>
                    <a:pt x="2792" y="172"/>
                  </a:lnTo>
                  <a:lnTo>
                    <a:pt x="2807" y="212"/>
                  </a:lnTo>
                  <a:lnTo>
                    <a:pt x="2819" y="255"/>
                  </a:lnTo>
                  <a:lnTo>
                    <a:pt x="2821" y="259"/>
                  </a:lnTo>
                  <a:lnTo>
                    <a:pt x="2823" y="270"/>
                  </a:lnTo>
                  <a:lnTo>
                    <a:pt x="2827" y="285"/>
                  </a:lnTo>
                  <a:lnTo>
                    <a:pt x="2833" y="308"/>
                  </a:lnTo>
                  <a:lnTo>
                    <a:pt x="2840" y="336"/>
                  </a:lnTo>
                  <a:lnTo>
                    <a:pt x="2848" y="368"/>
                  </a:lnTo>
                  <a:lnTo>
                    <a:pt x="2857" y="405"/>
                  </a:lnTo>
                  <a:lnTo>
                    <a:pt x="2868" y="445"/>
                  </a:lnTo>
                  <a:lnTo>
                    <a:pt x="2879" y="490"/>
                  </a:lnTo>
                  <a:lnTo>
                    <a:pt x="2891" y="537"/>
                  </a:lnTo>
                  <a:lnTo>
                    <a:pt x="2903" y="586"/>
                  </a:lnTo>
                  <a:lnTo>
                    <a:pt x="2916" y="637"/>
                  </a:lnTo>
                  <a:lnTo>
                    <a:pt x="2930" y="690"/>
                  </a:lnTo>
                  <a:lnTo>
                    <a:pt x="2944" y="745"/>
                  </a:lnTo>
                  <a:lnTo>
                    <a:pt x="2958" y="800"/>
                  </a:lnTo>
                  <a:lnTo>
                    <a:pt x="2971" y="855"/>
                  </a:lnTo>
                  <a:lnTo>
                    <a:pt x="2985" y="909"/>
                  </a:lnTo>
                  <a:lnTo>
                    <a:pt x="2999" y="964"/>
                  </a:lnTo>
                  <a:lnTo>
                    <a:pt x="3012" y="1016"/>
                  </a:lnTo>
                  <a:lnTo>
                    <a:pt x="3024" y="1068"/>
                  </a:lnTo>
                  <a:lnTo>
                    <a:pt x="3036" y="1116"/>
                  </a:lnTo>
                  <a:lnTo>
                    <a:pt x="3048" y="1162"/>
                  </a:lnTo>
                  <a:lnTo>
                    <a:pt x="3058" y="1204"/>
                  </a:lnTo>
                  <a:lnTo>
                    <a:pt x="3068" y="1244"/>
                  </a:lnTo>
                  <a:lnTo>
                    <a:pt x="3076" y="1279"/>
                  </a:lnTo>
                  <a:lnTo>
                    <a:pt x="3084" y="1309"/>
                  </a:lnTo>
                  <a:lnTo>
                    <a:pt x="3090" y="1336"/>
                  </a:lnTo>
                  <a:lnTo>
                    <a:pt x="3095" y="1355"/>
                  </a:lnTo>
                  <a:lnTo>
                    <a:pt x="3098" y="1370"/>
                  </a:lnTo>
                  <a:lnTo>
                    <a:pt x="3101" y="1390"/>
                  </a:lnTo>
                  <a:lnTo>
                    <a:pt x="3099" y="1411"/>
                  </a:lnTo>
                  <a:lnTo>
                    <a:pt x="3132" y="1423"/>
                  </a:lnTo>
                  <a:lnTo>
                    <a:pt x="3162" y="1441"/>
                  </a:lnTo>
                  <a:lnTo>
                    <a:pt x="3189" y="1463"/>
                  </a:lnTo>
                  <a:lnTo>
                    <a:pt x="3212" y="1488"/>
                  </a:lnTo>
                  <a:lnTo>
                    <a:pt x="3230" y="1516"/>
                  </a:lnTo>
                  <a:lnTo>
                    <a:pt x="3244" y="1549"/>
                  </a:lnTo>
                  <a:lnTo>
                    <a:pt x="3253" y="1583"/>
                  </a:lnTo>
                  <a:lnTo>
                    <a:pt x="3570" y="1583"/>
                  </a:lnTo>
                  <a:lnTo>
                    <a:pt x="3570" y="2516"/>
                  </a:lnTo>
                  <a:lnTo>
                    <a:pt x="2302" y="2516"/>
                  </a:lnTo>
                  <a:lnTo>
                    <a:pt x="2302" y="1583"/>
                  </a:lnTo>
                  <a:lnTo>
                    <a:pt x="2619" y="1583"/>
                  </a:lnTo>
                  <a:lnTo>
                    <a:pt x="2628" y="1549"/>
                  </a:lnTo>
                  <a:lnTo>
                    <a:pt x="2641" y="1517"/>
                  </a:lnTo>
                  <a:lnTo>
                    <a:pt x="2659" y="1488"/>
                  </a:lnTo>
                  <a:lnTo>
                    <a:pt x="2682" y="1463"/>
                  </a:lnTo>
                  <a:lnTo>
                    <a:pt x="2709" y="1441"/>
                  </a:lnTo>
                  <a:lnTo>
                    <a:pt x="2738" y="1424"/>
                  </a:lnTo>
                  <a:lnTo>
                    <a:pt x="2770" y="1412"/>
                  </a:lnTo>
                  <a:lnTo>
                    <a:pt x="2760" y="1361"/>
                  </a:lnTo>
                  <a:lnTo>
                    <a:pt x="2748" y="1309"/>
                  </a:lnTo>
                  <a:lnTo>
                    <a:pt x="2735" y="1256"/>
                  </a:lnTo>
                  <a:lnTo>
                    <a:pt x="2720" y="1201"/>
                  </a:lnTo>
                  <a:lnTo>
                    <a:pt x="2705" y="1144"/>
                  </a:lnTo>
                  <a:lnTo>
                    <a:pt x="2690" y="1088"/>
                  </a:lnTo>
                  <a:lnTo>
                    <a:pt x="2674" y="1034"/>
                  </a:lnTo>
                  <a:lnTo>
                    <a:pt x="2658" y="979"/>
                  </a:lnTo>
                  <a:lnTo>
                    <a:pt x="2642" y="927"/>
                  </a:lnTo>
                  <a:lnTo>
                    <a:pt x="2627" y="879"/>
                  </a:lnTo>
                  <a:lnTo>
                    <a:pt x="2612" y="833"/>
                  </a:lnTo>
                  <a:lnTo>
                    <a:pt x="2599" y="791"/>
                  </a:lnTo>
                  <a:lnTo>
                    <a:pt x="2587" y="753"/>
                  </a:lnTo>
                  <a:lnTo>
                    <a:pt x="2576" y="722"/>
                  </a:lnTo>
                  <a:lnTo>
                    <a:pt x="2566" y="695"/>
                  </a:lnTo>
                  <a:lnTo>
                    <a:pt x="2559" y="676"/>
                  </a:lnTo>
                  <a:lnTo>
                    <a:pt x="2549" y="654"/>
                  </a:lnTo>
                  <a:lnTo>
                    <a:pt x="2538" y="640"/>
                  </a:lnTo>
                  <a:lnTo>
                    <a:pt x="2527" y="629"/>
                  </a:lnTo>
                  <a:lnTo>
                    <a:pt x="2516" y="624"/>
                  </a:lnTo>
                  <a:lnTo>
                    <a:pt x="2508" y="624"/>
                  </a:lnTo>
                  <a:lnTo>
                    <a:pt x="2499" y="627"/>
                  </a:lnTo>
                  <a:lnTo>
                    <a:pt x="2495" y="635"/>
                  </a:lnTo>
                  <a:lnTo>
                    <a:pt x="2491" y="647"/>
                  </a:lnTo>
                  <a:lnTo>
                    <a:pt x="2492" y="661"/>
                  </a:lnTo>
                  <a:lnTo>
                    <a:pt x="2497" y="679"/>
                  </a:lnTo>
                  <a:lnTo>
                    <a:pt x="2507" y="701"/>
                  </a:lnTo>
                  <a:lnTo>
                    <a:pt x="2530" y="757"/>
                  </a:lnTo>
                  <a:lnTo>
                    <a:pt x="2553" y="821"/>
                  </a:lnTo>
                  <a:lnTo>
                    <a:pt x="2576" y="890"/>
                  </a:lnTo>
                  <a:lnTo>
                    <a:pt x="2599" y="964"/>
                  </a:lnTo>
                  <a:lnTo>
                    <a:pt x="2622" y="1042"/>
                  </a:lnTo>
                  <a:lnTo>
                    <a:pt x="2645" y="1124"/>
                  </a:lnTo>
                  <a:lnTo>
                    <a:pt x="2667" y="1209"/>
                  </a:lnTo>
                  <a:lnTo>
                    <a:pt x="2687" y="1296"/>
                  </a:lnTo>
                  <a:lnTo>
                    <a:pt x="2707" y="1384"/>
                  </a:lnTo>
                  <a:lnTo>
                    <a:pt x="2672" y="1406"/>
                  </a:lnTo>
                  <a:lnTo>
                    <a:pt x="2641" y="1433"/>
                  </a:lnTo>
                  <a:lnTo>
                    <a:pt x="2615" y="1463"/>
                  </a:lnTo>
                  <a:lnTo>
                    <a:pt x="2593" y="1497"/>
                  </a:lnTo>
                  <a:lnTo>
                    <a:pt x="2576" y="1534"/>
                  </a:lnTo>
                  <a:lnTo>
                    <a:pt x="2469" y="1534"/>
                  </a:lnTo>
                  <a:lnTo>
                    <a:pt x="2438" y="1515"/>
                  </a:lnTo>
                  <a:lnTo>
                    <a:pt x="2407" y="1493"/>
                  </a:lnTo>
                  <a:lnTo>
                    <a:pt x="2381" y="1468"/>
                  </a:lnTo>
                  <a:lnTo>
                    <a:pt x="2358" y="1439"/>
                  </a:lnTo>
                  <a:lnTo>
                    <a:pt x="2337" y="1406"/>
                  </a:lnTo>
                  <a:lnTo>
                    <a:pt x="2321" y="1370"/>
                  </a:lnTo>
                  <a:lnTo>
                    <a:pt x="2309" y="1331"/>
                  </a:lnTo>
                  <a:lnTo>
                    <a:pt x="2229" y="956"/>
                  </a:lnTo>
                  <a:lnTo>
                    <a:pt x="2195" y="989"/>
                  </a:lnTo>
                  <a:lnTo>
                    <a:pt x="2156" y="1019"/>
                  </a:lnTo>
                  <a:lnTo>
                    <a:pt x="2114" y="1045"/>
                  </a:lnTo>
                  <a:lnTo>
                    <a:pt x="2067" y="1068"/>
                  </a:lnTo>
                  <a:lnTo>
                    <a:pt x="2015" y="1087"/>
                  </a:lnTo>
                  <a:lnTo>
                    <a:pt x="1959" y="1104"/>
                  </a:lnTo>
                  <a:lnTo>
                    <a:pt x="1897" y="1117"/>
                  </a:lnTo>
                  <a:lnTo>
                    <a:pt x="1830" y="1128"/>
                  </a:lnTo>
                  <a:lnTo>
                    <a:pt x="1758" y="1136"/>
                  </a:lnTo>
                  <a:lnTo>
                    <a:pt x="1679" y="1143"/>
                  </a:lnTo>
                  <a:lnTo>
                    <a:pt x="1667" y="1168"/>
                  </a:lnTo>
                  <a:lnTo>
                    <a:pt x="1650" y="1192"/>
                  </a:lnTo>
                  <a:lnTo>
                    <a:pt x="1630" y="1211"/>
                  </a:lnTo>
                  <a:lnTo>
                    <a:pt x="1607" y="1228"/>
                  </a:lnTo>
                  <a:lnTo>
                    <a:pt x="1582" y="1240"/>
                  </a:lnTo>
                  <a:lnTo>
                    <a:pt x="1554" y="1248"/>
                  </a:lnTo>
                  <a:lnTo>
                    <a:pt x="1525" y="1250"/>
                  </a:lnTo>
                  <a:lnTo>
                    <a:pt x="1502" y="1249"/>
                  </a:lnTo>
                  <a:lnTo>
                    <a:pt x="1411" y="1234"/>
                  </a:lnTo>
                  <a:lnTo>
                    <a:pt x="1327" y="1220"/>
                  </a:lnTo>
                  <a:lnTo>
                    <a:pt x="1250" y="1202"/>
                  </a:lnTo>
                  <a:lnTo>
                    <a:pt x="1179" y="1184"/>
                  </a:lnTo>
                  <a:lnTo>
                    <a:pt x="1115" y="1162"/>
                  </a:lnTo>
                  <a:lnTo>
                    <a:pt x="1057" y="1139"/>
                  </a:lnTo>
                  <a:lnTo>
                    <a:pt x="1004" y="1114"/>
                  </a:lnTo>
                  <a:lnTo>
                    <a:pt x="956" y="1085"/>
                  </a:lnTo>
                  <a:lnTo>
                    <a:pt x="914" y="1054"/>
                  </a:lnTo>
                  <a:lnTo>
                    <a:pt x="875" y="1022"/>
                  </a:lnTo>
                  <a:lnTo>
                    <a:pt x="841" y="985"/>
                  </a:lnTo>
                  <a:lnTo>
                    <a:pt x="767" y="1330"/>
                  </a:lnTo>
                  <a:lnTo>
                    <a:pt x="755" y="1370"/>
                  </a:lnTo>
                  <a:lnTo>
                    <a:pt x="739" y="1406"/>
                  </a:lnTo>
                  <a:lnTo>
                    <a:pt x="719" y="1439"/>
                  </a:lnTo>
                  <a:lnTo>
                    <a:pt x="696" y="1468"/>
                  </a:lnTo>
                  <a:lnTo>
                    <a:pt x="668" y="1493"/>
                  </a:lnTo>
                  <a:lnTo>
                    <a:pt x="639" y="1516"/>
                  </a:lnTo>
                  <a:lnTo>
                    <a:pt x="606" y="1534"/>
                  </a:lnTo>
                  <a:lnTo>
                    <a:pt x="572" y="1550"/>
                  </a:lnTo>
                  <a:lnTo>
                    <a:pt x="571" y="2882"/>
                  </a:lnTo>
                  <a:lnTo>
                    <a:pt x="567" y="2922"/>
                  </a:lnTo>
                  <a:lnTo>
                    <a:pt x="558" y="2960"/>
                  </a:lnTo>
                  <a:lnTo>
                    <a:pt x="541" y="2995"/>
                  </a:lnTo>
                  <a:lnTo>
                    <a:pt x="519" y="3026"/>
                  </a:lnTo>
                  <a:lnTo>
                    <a:pt x="491" y="3053"/>
                  </a:lnTo>
                  <a:lnTo>
                    <a:pt x="461" y="3076"/>
                  </a:lnTo>
                  <a:lnTo>
                    <a:pt x="425" y="3092"/>
                  </a:lnTo>
                  <a:lnTo>
                    <a:pt x="387" y="3102"/>
                  </a:lnTo>
                  <a:lnTo>
                    <a:pt x="347" y="3106"/>
                  </a:lnTo>
                  <a:lnTo>
                    <a:pt x="307" y="3102"/>
                  </a:lnTo>
                  <a:lnTo>
                    <a:pt x="269" y="3092"/>
                  </a:lnTo>
                  <a:lnTo>
                    <a:pt x="234" y="3076"/>
                  </a:lnTo>
                  <a:lnTo>
                    <a:pt x="202" y="3053"/>
                  </a:lnTo>
                  <a:lnTo>
                    <a:pt x="176" y="3026"/>
                  </a:lnTo>
                  <a:lnTo>
                    <a:pt x="153" y="2995"/>
                  </a:lnTo>
                  <a:lnTo>
                    <a:pt x="137" y="2960"/>
                  </a:lnTo>
                  <a:lnTo>
                    <a:pt x="126" y="2922"/>
                  </a:lnTo>
                  <a:lnTo>
                    <a:pt x="122" y="2882"/>
                  </a:lnTo>
                  <a:lnTo>
                    <a:pt x="124" y="1474"/>
                  </a:lnTo>
                  <a:lnTo>
                    <a:pt x="92" y="1444"/>
                  </a:lnTo>
                  <a:lnTo>
                    <a:pt x="64" y="1411"/>
                  </a:lnTo>
                  <a:lnTo>
                    <a:pt x="41" y="1376"/>
                  </a:lnTo>
                  <a:lnTo>
                    <a:pt x="22" y="1338"/>
                  </a:lnTo>
                  <a:lnTo>
                    <a:pt x="8" y="1299"/>
                  </a:lnTo>
                  <a:lnTo>
                    <a:pt x="1" y="1256"/>
                  </a:lnTo>
                  <a:lnTo>
                    <a:pt x="0" y="1213"/>
                  </a:lnTo>
                  <a:lnTo>
                    <a:pt x="6" y="1168"/>
                  </a:lnTo>
                  <a:lnTo>
                    <a:pt x="202" y="255"/>
                  </a:lnTo>
                  <a:lnTo>
                    <a:pt x="215" y="215"/>
                  </a:lnTo>
                  <a:lnTo>
                    <a:pt x="232" y="178"/>
                  </a:lnTo>
                  <a:lnTo>
                    <a:pt x="253" y="144"/>
                  </a:lnTo>
                  <a:lnTo>
                    <a:pt x="279" y="115"/>
                  </a:lnTo>
                  <a:lnTo>
                    <a:pt x="308" y="88"/>
                  </a:lnTo>
                  <a:lnTo>
                    <a:pt x="339" y="65"/>
                  </a:lnTo>
                  <a:lnTo>
                    <a:pt x="373" y="46"/>
                  </a:lnTo>
                  <a:lnTo>
                    <a:pt x="410" y="30"/>
                  </a:lnTo>
                  <a:lnTo>
                    <a:pt x="446" y="18"/>
                  </a:lnTo>
                  <a:lnTo>
                    <a:pt x="484" y="8"/>
                  </a:lnTo>
                  <a:lnTo>
                    <a:pt x="521" y="2"/>
                  </a:lnTo>
                  <a:lnTo>
                    <a:pt x="559"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grpSp>
      <p:sp>
        <p:nvSpPr>
          <p:cNvPr id="37" name="Freeform 27">
            <a:extLst>
              <a:ext uri="{FF2B5EF4-FFF2-40B4-BE49-F238E27FC236}">
                <a16:creationId xmlns:a16="http://schemas.microsoft.com/office/drawing/2014/main" id="{4F2D2FAC-B4AA-1671-8D70-2FCEB0808AB5}"/>
              </a:ext>
            </a:extLst>
          </p:cNvPr>
          <p:cNvSpPr>
            <a:spLocks noEditPoints="1"/>
          </p:cNvSpPr>
          <p:nvPr/>
        </p:nvSpPr>
        <p:spPr bwMode="auto">
          <a:xfrm>
            <a:off x="8412699" y="1918010"/>
            <a:ext cx="590395" cy="659325"/>
          </a:xfrm>
          <a:custGeom>
            <a:avLst/>
            <a:gdLst>
              <a:gd name="T0" fmla="*/ 2527 w 3331"/>
              <a:gd name="T1" fmla="*/ 2481 h 3310"/>
              <a:gd name="T2" fmla="*/ 2423 w 3331"/>
              <a:gd name="T3" fmla="*/ 2707 h 3310"/>
              <a:gd name="T4" fmla="*/ 2527 w 3331"/>
              <a:gd name="T5" fmla="*/ 2934 h 3310"/>
              <a:gd name="T6" fmla="*/ 2770 w 3331"/>
              <a:gd name="T7" fmla="*/ 3005 h 3310"/>
              <a:gd name="T8" fmla="*/ 2980 w 3331"/>
              <a:gd name="T9" fmla="*/ 2871 h 3310"/>
              <a:gd name="T10" fmla="*/ 3016 w 3331"/>
              <a:gd name="T11" fmla="*/ 2621 h 3310"/>
              <a:gd name="T12" fmla="*/ 2853 w 3331"/>
              <a:gd name="T13" fmla="*/ 2435 h 3310"/>
              <a:gd name="T14" fmla="*/ 518 w 3331"/>
              <a:gd name="T15" fmla="*/ 2419 h 3310"/>
              <a:gd name="T16" fmla="*/ 331 w 3331"/>
              <a:gd name="T17" fmla="*/ 2581 h 3310"/>
              <a:gd name="T18" fmla="*/ 331 w 3331"/>
              <a:gd name="T19" fmla="*/ 2834 h 3310"/>
              <a:gd name="T20" fmla="*/ 518 w 3331"/>
              <a:gd name="T21" fmla="*/ 2996 h 3310"/>
              <a:gd name="T22" fmla="*/ 771 w 3331"/>
              <a:gd name="T23" fmla="*/ 2959 h 3310"/>
              <a:gd name="T24" fmla="*/ 906 w 3331"/>
              <a:gd name="T25" fmla="*/ 2752 h 3310"/>
              <a:gd name="T26" fmla="*/ 834 w 3331"/>
              <a:gd name="T27" fmla="*/ 2510 h 3310"/>
              <a:gd name="T28" fmla="*/ 606 w 3331"/>
              <a:gd name="T29" fmla="*/ 2407 h 3310"/>
              <a:gd name="T30" fmla="*/ 1667 w 3331"/>
              <a:gd name="T31" fmla="*/ 750 h 3310"/>
              <a:gd name="T32" fmla="*/ 1204 w 3331"/>
              <a:gd name="T33" fmla="*/ 1006 h 3310"/>
              <a:gd name="T34" fmla="*/ 866 w 3331"/>
              <a:gd name="T35" fmla="*/ 1410 h 3310"/>
              <a:gd name="T36" fmla="*/ 892 w 3331"/>
              <a:gd name="T37" fmla="*/ 1769 h 3310"/>
              <a:gd name="T38" fmla="*/ 930 w 3331"/>
              <a:gd name="T39" fmla="*/ 1865 h 3310"/>
              <a:gd name="T40" fmla="*/ 680 w 3331"/>
              <a:gd name="T41" fmla="*/ 2109 h 3310"/>
              <a:gd name="T42" fmla="*/ 946 w 3331"/>
              <a:gd name="T43" fmla="*/ 2210 h 3310"/>
              <a:gd name="T44" fmla="*/ 1160 w 3331"/>
              <a:gd name="T45" fmla="*/ 2466 h 3310"/>
              <a:gd name="T46" fmla="*/ 1744 w 3331"/>
              <a:gd name="T47" fmla="*/ 2461 h 3310"/>
              <a:gd name="T48" fmla="*/ 1844 w 3331"/>
              <a:gd name="T49" fmla="*/ 2411 h 3310"/>
              <a:gd name="T50" fmla="*/ 2210 w 3331"/>
              <a:gd name="T51" fmla="*/ 2393 h 3310"/>
              <a:gd name="T52" fmla="*/ 2474 w 3331"/>
              <a:gd name="T53" fmla="*/ 2160 h 3310"/>
              <a:gd name="T54" fmla="*/ 2481 w 3331"/>
              <a:gd name="T55" fmla="*/ 1577 h 3310"/>
              <a:gd name="T56" fmla="*/ 2423 w 3331"/>
              <a:gd name="T57" fmla="*/ 1505 h 3310"/>
              <a:gd name="T58" fmla="*/ 2240 w 3331"/>
              <a:gd name="T59" fmla="*/ 1201 h 3310"/>
              <a:gd name="T60" fmla="*/ 2123 w 3331"/>
              <a:gd name="T61" fmla="*/ 1083 h 3310"/>
              <a:gd name="T62" fmla="*/ 3029 w 3331"/>
              <a:gd name="T63" fmla="*/ 301 h 3310"/>
              <a:gd name="T64" fmla="*/ 3264 w 3331"/>
              <a:gd name="T65" fmla="*/ 26 h 3310"/>
              <a:gd name="T66" fmla="*/ 3331 w 3331"/>
              <a:gd name="T67" fmla="*/ 1053 h 3310"/>
              <a:gd name="T68" fmla="*/ 3239 w 3331"/>
              <a:gd name="T69" fmla="*/ 1191 h 3310"/>
              <a:gd name="T70" fmla="*/ 3027 w 3331"/>
              <a:gd name="T71" fmla="*/ 1490 h 3310"/>
              <a:gd name="T72" fmla="*/ 2985 w 3331"/>
              <a:gd name="T73" fmla="*/ 1572 h 3310"/>
              <a:gd name="T74" fmla="*/ 2917 w 3331"/>
              <a:gd name="T75" fmla="*/ 2138 h 3310"/>
              <a:gd name="T76" fmla="*/ 3196 w 3331"/>
              <a:gd name="T77" fmla="*/ 2330 h 3310"/>
              <a:gd name="T78" fmla="*/ 3328 w 3331"/>
              <a:gd name="T79" fmla="*/ 2647 h 3310"/>
              <a:gd name="T80" fmla="*/ 3258 w 3331"/>
              <a:gd name="T81" fmla="*/ 2995 h 3310"/>
              <a:gd name="T82" fmla="*/ 3014 w 3331"/>
              <a:gd name="T83" fmla="*/ 3237 h 3310"/>
              <a:gd name="T84" fmla="*/ 2666 w 3331"/>
              <a:gd name="T85" fmla="*/ 3307 h 3310"/>
              <a:gd name="T86" fmla="*/ 2350 w 3331"/>
              <a:gd name="T87" fmla="*/ 3180 h 3310"/>
              <a:gd name="T88" fmla="*/ 2156 w 3331"/>
              <a:gd name="T89" fmla="*/ 2908 h 3310"/>
              <a:gd name="T90" fmla="*/ 1804 w 3331"/>
              <a:gd name="T91" fmla="*/ 3007 h 3310"/>
              <a:gd name="T92" fmla="*/ 1742 w 3331"/>
              <a:gd name="T93" fmla="*/ 2782 h 3310"/>
              <a:gd name="T94" fmla="*/ 1102 w 3331"/>
              <a:gd name="T95" fmla="*/ 3051 h 3310"/>
              <a:gd name="T96" fmla="*/ 838 w 3331"/>
              <a:gd name="T97" fmla="*/ 3263 h 3310"/>
              <a:gd name="T98" fmla="*/ 484 w 3331"/>
              <a:gd name="T99" fmla="*/ 3297 h 3310"/>
              <a:gd name="T100" fmla="*/ 178 w 3331"/>
              <a:gd name="T101" fmla="*/ 3133 h 3310"/>
              <a:gd name="T102" fmla="*/ 13 w 3331"/>
              <a:gd name="T103" fmla="*/ 2829 h 3310"/>
              <a:gd name="T104" fmla="*/ 50 w 3331"/>
              <a:gd name="T105" fmla="*/ 2467 h 3310"/>
              <a:gd name="T106" fmla="*/ 282 w 3331"/>
              <a:gd name="T107" fmla="*/ 2200 h 3310"/>
              <a:gd name="T108" fmla="*/ 337 w 3331"/>
              <a:gd name="T109" fmla="*/ 1773 h 3310"/>
              <a:gd name="T110" fmla="*/ 392 w 3331"/>
              <a:gd name="T111" fmla="*/ 1686 h 3310"/>
              <a:gd name="T112" fmla="*/ 678 w 3331"/>
              <a:gd name="T113" fmla="*/ 1444 h 3310"/>
              <a:gd name="T114" fmla="*/ 1000 w 3331"/>
              <a:gd name="T115" fmla="*/ 987 h 3310"/>
              <a:gd name="T116" fmla="*/ 1460 w 3331"/>
              <a:gd name="T117" fmla="*/ 669 h 3310"/>
              <a:gd name="T118" fmla="*/ 2020 w 3331"/>
              <a:gd name="T119" fmla="*/ 530 h 3310"/>
              <a:gd name="T120" fmla="*/ 2164 w 3331"/>
              <a:gd name="T121" fmla="*/ 44 h 3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331" h="3310">
                <a:moveTo>
                  <a:pt x="2726" y="2407"/>
                </a:moveTo>
                <a:lnTo>
                  <a:pt x="2681" y="2410"/>
                </a:lnTo>
                <a:lnTo>
                  <a:pt x="2638" y="2419"/>
                </a:lnTo>
                <a:lnTo>
                  <a:pt x="2599" y="2435"/>
                </a:lnTo>
                <a:lnTo>
                  <a:pt x="2561" y="2455"/>
                </a:lnTo>
                <a:lnTo>
                  <a:pt x="2527" y="2481"/>
                </a:lnTo>
                <a:lnTo>
                  <a:pt x="2497" y="2510"/>
                </a:lnTo>
                <a:lnTo>
                  <a:pt x="2472" y="2544"/>
                </a:lnTo>
                <a:lnTo>
                  <a:pt x="2451" y="2581"/>
                </a:lnTo>
                <a:lnTo>
                  <a:pt x="2436" y="2621"/>
                </a:lnTo>
                <a:lnTo>
                  <a:pt x="2427" y="2663"/>
                </a:lnTo>
                <a:lnTo>
                  <a:pt x="2423" y="2707"/>
                </a:lnTo>
                <a:lnTo>
                  <a:pt x="2427" y="2752"/>
                </a:lnTo>
                <a:lnTo>
                  <a:pt x="2436" y="2794"/>
                </a:lnTo>
                <a:lnTo>
                  <a:pt x="2451" y="2834"/>
                </a:lnTo>
                <a:lnTo>
                  <a:pt x="2472" y="2871"/>
                </a:lnTo>
                <a:lnTo>
                  <a:pt x="2497" y="2905"/>
                </a:lnTo>
                <a:lnTo>
                  <a:pt x="2527" y="2934"/>
                </a:lnTo>
                <a:lnTo>
                  <a:pt x="2561" y="2959"/>
                </a:lnTo>
                <a:lnTo>
                  <a:pt x="2599" y="2980"/>
                </a:lnTo>
                <a:lnTo>
                  <a:pt x="2638" y="2996"/>
                </a:lnTo>
                <a:lnTo>
                  <a:pt x="2681" y="3005"/>
                </a:lnTo>
                <a:lnTo>
                  <a:pt x="2726" y="3008"/>
                </a:lnTo>
                <a:lnTo>
                  <a:pt x="2770" y="3005"/>
                </a:lnTo>
                <a:lnTo>
                  <a:pt x="2813" y="2996"/>
                </a:lnTo>
                <a:lnTo>
                  <a:pt x="2853" y="2980"/>
                </a:lnTo>
                <a:lnTo>
                  <a:pt x="2891" y="2959"/>
                </a:lnTo>
                <a:lnTo>
                  <a:pt x="2924" y="2934"/>
                </a:lnTo>
                <a:lnTo>
                  <a:pt x="2954" y="2905"/>
                </a:lnTo>
                <a:lnTo>
                  <a:pt x="2980" y="2871"/>
                </a:lnTo>
                <a:lnTo>
                  <a:pt x="3001" y="2834"/>
                </a:lnTo>
                <a:lnTo>
                  <a:pt x="3016" y="2794"/>
                </a:lnTo>
                <a:lnTo>
                  <a:pt x="3026" y="2752"/>
                </a:lnTo>
                <a:lnTo>
                  <a:pt x="3029" y="2707"/>
                </a:lnTo>
                <a:lnTo>
                  <a:pt x="3026" y="2663"/>
                </a:lnTo>
                <a:lnTo>
                  <a:pt x="3016" y="2621"/>
                </a:lnTo>
                <a:lnTo>
                  <a:pt x="3001" y="2581"/>
                </a:lnTo>
                <a:lnTo>
                  <a:pt x="2980" y="2544"/>
                </a:lnTo>
                <a:lnTo>
                  <a:pt x="2954" y="2510"/>
                </a:lnTo>
                <a:lnTo>
                  <a:pt x="2924" y="2481"/>
                </a:lnTo>
                <a:lnTo>
                  <a:pt x="2891" y="2455"/>
                </a:lnTo>
                <a:lnTo>
                  <a:pt x="2853" y="2435"/>
                </a:lnTo>
                <a:lnTo>
                  <a:pt x="2813" y="2419"/>
                </a:lnTo>
                <a:lnTo>
                  <a:pt x="2770" y="2410"/>
                </a:lnTo>
                <a:lnTo>
                  <a:pt x="2726" y="2407"/>
                </a:lnTo>
                <a:close/>
                <a:moveTo>
                  <a:pt x="606" y="2407"/>
                </a:moveTo>
                <a:lnTo>
                  <a:pt x="561" y="2410"/>
                </a:lnTo>
                <a:lnTo>
                  <a:pt x="518" y="2419"/>
                </a:lnTo>
                <a:lnTo>
                  <a:pt x="478" y="2435"/>
                </a:lnTo>
                <a:lnTo>
                  <a:pt x="441" y="2455"/>
                </a:lnTo>
                <a:lnTo>
                  <a:pt x="407" y="2481"/>
                </a:lnTo>
                <a:lnTo>
                  <a:pt x="378" y="2510"/>
                </a:lnTo>
                <a:lnTo>
                  <a:pt x="352" y="2544"/>
                </a:lnTo>
                <a:lnTo>
                  <a:pt x="331" y="2581"/>
                </a:lnTo>
                <a:lnTo>
                  <a:pt x="316" y="2621"/>
                </a:lnTo>
                <a:lnTo>
                  <a:pt x="307" y="2663"/>
                </a:lnTo>
                <a:lnTo>
                  <a:pt x="304" y="2707"/>
                </a:lnTo>
                <a:lnTo>
                  <a:pt x="307" y="2752"/>
                </a:lnTo>
                <a:lnTo>
                  <a:pt x="316" y="2794"/>
                </a:lnTo>
                <a:lnTo>
                  <a:pt x="331" y="2834"/>
                </a:lnTo>
                <a:lnTo>
                  <a:pt x="352" y="2871"/>
                </a:lnTo>
                <a:lnTo>
                  <a:pt x="378" y="2905"/>
                </a:lnTo>
                <a:lnTo>
                  <a:pt x="407" y="2934"/>
                </a:lnTo>
                <a:lnTo>
                  <a:pt x="441" y="2959"/>
                </a:lnTo>
                <a:lnTo>
                  <a:pt x="478" y="2980"/>
                </a:lnTo>
                <a:lnTo>
                  <a:pt x="518" y="2996"/>
                </a:lnTo>
                <a:lnTo>
                  <a:pt x="561" y="3005"/>
                </a:lnTo>
                <a:lnTo>
                  <a:pt x="606" y="3008"/>
                </a:lnTo>
                <a:lnTo>
                  <a:pt x="650" y="3005"/>
                </a:lnTo>
                <a:lnTo>
                  <a:pt x="693" y="2996"/>
                </a:lnTo>
                <a:lnTo>
                  <a:pt x="734" y="2980"/>
                </a:lnTo>
                <a:lnTo>
                  <a:pt x="771" y="2959"/>
                </a:lnTo>
                <a:lnTo>
                  <a:pt x="804" y="2934"/>
                </a:lnTo>
                <a:lnTo>
                  <a:pt x="834" y="2905"/>
                </a:lnTo>
                <a:lnTo>
                  <a:pt x="860" y="2871"/>
                </a:lnTo>
                <a:lnTo>
                  <a:pt x="880" y="2834"/>
                </a:lnTo>
                <a:lnTo>
                  <a:pt x="896" y="2794"/>
                </a:lnTo>
                <a:lnTo>
                  <a:pt x="906" y="2752"/>
                </a:lnTo>
                <a:lnTo>
                  <a:pt x="909" y="2707"/>
                </a:lnTo>
                <a:lnTo>
                  <a:pt x="906" y="2663"/>
                </a:lnTo>
                <a:lnTo>
                  <a:pt x="896" y="2621"/>
                </a:lnTo>
                <a:lnTo>
                  <a:pt x="880" y="2581"/>
                </a:lnTo>
                <a:lnTo>
                  <a:pt x="860" y="2544"/>
                </a:lnTo>
                <a:lnTo>
                  <a:pt x="834" y="2510"/>
                </a:lnTo>
                <a:lnTo>
                  <a:pt x="804" y="2481"/>
                </a:lnTo>
                <a:lnTo>
                  <a:pt x="771" y="2455"/>
                </a:lnTo>
                <a:lnTo>
                  <a:pt x="734" y="2435"/>
                </a:lnTo>
                <a:lnTo>
                  <a:pt x="693" y="2419"/>
                </a:lnTo>
                <a:lnTo>
                  <a:pt x="650" y="2410"/>
                </a:lnTo>
                <a:lnTo>
                  <a:pt x="606" y="2407"/>
                </a:lnTo>
                <a:close/>
                <a:moveTo>
                  <a:pt x="2120" y="677"/>
                </a:moveTo>
                <a:lnTo>
                  <a:pt x="2026" y="681"/>
                </a:lnTo>
                <a:lnTo>
                  <a:pt x="1934" y="689"/>
                </a:lnTo>
                <a:lnTo>
                  <a:pt x="1843" y="703"/>
                </a:lnTo>
                <a:lnTo>
                  <a:pt x="1754" y="724"/>
                </a:lnTo>
                <a:lnTo>
                  <a:pt x="1667" y="750"/>
                </a:lnTo>
                <a:lnTo>
                  <a:pt x="1583" y="780"/>
                </a:lnTo>
                <a:lnTo>
                  <a:pt x="1501" y="817"/>
                </a:lnTo>
                <a:lnTo>
                  <a:pt x="1422" y="857"/>
                </a:lnTo>
                <a:lnTo>
                  <a:pt x="1346" y="903"/>
                </a:lnTo>
                <a:lnTo>
                  <a:pt x="1273" y="952"/>
                </a:lnTo>
                <a:lnTo>
                  <a:pt x="1204" y="1006"/>
                </a:lnTo>
                <a:lnTo>
                  <a:pt x="1138" y="1064"/>
                </a:lnTo>
                <a:lnTo>
                  <a:pt x="1075" y="1127"/>
                </a:lnTo>
                <a:lnTo>
                  <a:pt x="1017" y="1192"/>
                </a:lnTo>
                <a:lnTo>
                  <a:pt x="962" y="1261"/>
                </a:lnTo>
                <a:lnTo>
                  <a:pt x="912" y="1334"/>
                </a:lnTo>
                <a:lnTo>
                  <a:pt x="866" y="1410"/>
                </a:lnTo>
                <a:lnTo>
                  <a:pt x="825" y="1488"/>
                </a:lnTo>
                <a:lnTo>
                  <a:pt x="789" y="1569"/>
                </a:lnTo>
                <a:lnTo>
                  <a:pt x="758" y="1653"/>
                </a:lnTo>
                <a:lnTo>
                  <a:pt x="732" y="1738"/>
                </a:lnTo>
                <a:lnTo>
                  <a:pt x="872" y="1763"/>
                </a:lnTo>
                <a:lnTo>
                  <a:pt x="892" y="1769"/>
                </a:lnTo>
                <a:lnTo>
                  <a:pt x="910" y="1781"/>
                </a:lnTo>
                <a:lnTo>
                  <a:pt x="922" y="1796"/>
                </a:lnTo>
                <a:lnTo>
                  <a:pt x="932" y="1815"/>
                </a:lnTo>
                <a:lnTo>
                  <a:pt x="935" y="1832"/>
                </a:lnTo>
                <a:lnTo>
                  <a:pt x="934" y="1848"/>
                </a:lnTo>
                <a:lnTo>
                  <a:pt x="930" y="1865"/>
                </a:lnTo>
                <a:lnTo>
                  <a:pt x="921" y="1880"/>
                </a:lnTo>
                <a:lnTo>
                  <a:pt x="911" y="1892"/>
                </a:lnTo>
                <a:lnTo>
                  <a:pt x="682" y="2105"/>
                </a:lnTo>
                <a:lnTo>
                  <a:pt x="682" y="2105"/>
                </a:lnTo>
                <a:lnTo>
                  <a:pt x="682" y="2107"/>
                </a:lnTo>
                <a:lnTo>
                  <a:pt x="680" y="2109"/>
                </a:lnTo>
                <a:lnTo>
                  <a:pt x="680" y="2111"/>
                </a:lnTo>
                <a:lnTo>
                  <a:pt x="738" y="2121"/>
                </a:lnTo>
                <a:lnTo>
                  <a:pt x="795" y="2137"/>
                </a:lnTo>
                <a:lnTo>
                  <a:pt x="848" y="2156"/>
                </a:lnTo>
                <a:lnTo>
                  <a:pt x="898" y="2181"/>
                </a:lnTo>
                <a:lnTo>
                  <a:pt x="946" y="2210"/>
                </a:lnTo>
                <a:lnTo>
                  <a:pt x="991" y="2245"/>
                </a:lnTo>
                <a:lnTo>
                  <a:pt x="1033" y="2282"/>
                </a:lnTo>
                <a:lnTo>
                  <a:pt x="1071" y="2324"/>
                </a:lnTo>
                <a:lnTo>
                  <a:pt x="1106" y="2368"/>
                </a:lnTo>
                <a:lnTo>
                  <a:pt x="1135" y="2416"/>
                </a:lnTo>
                <a:lnTo>
                  <a:pt x="1160" y="2466"/>
                </a:lnTo>
                <a:lnTo>
                  <a:pt x="1181" y="2519"/>
                </a:lnTo>
                <a:lnTo>
                  <a:pt x="1197" y="2575"/>
                </a:lnTo>
                <a:lnTo>
                  <a:pt x="1206" y="2633"/>
                </a:lnTo>
                <a:lnTo>
                  <a:pt x="1742" y="2633"/>
                </a:lnTo>
                <a:lnTo>
                  <a:pt x="1742" y="2482"/>
                </a:lnTo>
                <a:lnTo>
                  <a:pt x="1744" y="2461"/>
                </a:lnTo>
                <a:lnTo>
                  <a:pt x="1753" y="2442"/>
                </a:lnTo>
                <a:lnTo>
                  <a:pt x="1766" y="2427"/>
                </a:lnTo>
                <a:lnTo>
                  <a:pt x="1784" y="2414"/>
                </a:lnTo>
                <a:lnTo>
                  <a:pt x="1804" y="2408"/>
                </a:lnTo>
                <a:lnTo>
                  <a:pt x="1824" y="2407"/>
                </a:lnTo>
                <a:lnTo>
                  <a:pt x="1844" y="2411"/>
                </a:lnTo>
                <a:lnTo>
                  <a:pt x="1863" y="2421"/>
                </a:lnTo>
                <a:lnTo>
                  <a:pt x="2127" y="2619"/>
                </a:lnTo>
                <a:lnTo>
                  <a:pt x="2140" y="2559"/>
                </a:lnTo>
                <a:lnTo>
                  <a:pt x="2158" y="2501"/>
                </a:lnTo>
                <a:lnTo>
                  <a:pt x="2181" y="2445"/>
                </a:lnTo>
                <a:lnTo>
                  <a:pt x="2210" y="2393"/>
                </a:lnTo>
                <a:lnTo>
                  <a:pt x="2244" y="2345"/>
                </a:lnTo>
                <a:lnTo>
                  <a:pt x="2282" y="2299"/>
                </a:lnTo>
                <a:lnTo>
                  <a:pt x="2324" y="2258"/>
                </a:lnTo>
                <a:lnTo>
                  <a:pt x="2371" y="2221"/>
                </a:lnTo>
                <a:lnTo>
                  <a:pt x="2421" y="2189"/>
                </a:lnTo>
                <a:lnTo>
                  <a:pt x="2474" y="2160"/>
                </a:lnTo>
                <a:lnTo>
                  <a:pt x="2530" y="2139"/>
                </a:lnTo>
                <a:lnTo>
                  <a:pt x="2589" y="2122"/>
                </a:lnTo>
                <a:lnTo>
                  <a:pt x="2650" y="2112"/>
                </a:lnTo>
                <a:lnTo>
                  <a:pt x="2650" y="1579"/>
                </a:lnTo>
                <a:lnTo>
                  <a:pt x="2498" y="1579"/>
                </a:lnTo>
                <a:lnTo>
                  <a:pt x="2481" y="1577"/>
                </a:lnTo>
                <a:lnTo>
                  <a:pt x="2466" y="1572"/>
                </a:lnTo>
                <a:lnTo>
                  <a:pt x="2452" y="1563"/>
                </a:lnTo>
                <a:lnTo>
                  <a:pt x="2440" y="1552"/>
                </a:lnTo>
                <a:lnTo>
                  <a:pt x="2431" y="1537"/>
                </a:lnTo>
                <a:lnTo>
                  <a:pt x="2425" y="1522"/>
                </a:lnTo>
                <a:lnTo>
                  <a:pt x="2423" y="1505"/>
                </a:lnTo>
                <a:lnTo>
                  <a:pt x="2425" y="1490"/>
                </a:lnTo>
                <a:lnTo>
                  <a:pt x="2429" y="1474"/>
                </a:lnTo>
                <a:lnTo>
                  <a:pt x="2438" y="1459"/>
                </a:lnTo>
                <a:lnTo>
                  <a:pt x="2631" y="1204"/>
                </a:lnTo>
                <a:lnTo>
                  <a:pt x="2272" y="1204"/>
                </a:lnTo>
                <a:lnTo>
                  <a:pt x="2240" y="1201"/>
                </a:lnTo>
                <a:lnTo>
                  <a:pt x="2212" y="1191"/>
                </a:lnTo>
                <a:lnTo>
                  <a:pt x="2187" y="1178"/>
                </a:lnTo>
                <a:lnTo>
                  <a:pt x="2164" y="1159"/>
                </a:lnTo>
                <a:lnTo>
                  <a:pt x="2146" y="1137"/>
                </a:lnTo>
                <a:lnTo>
                  <a:pt x="2132" y="1111"/>
                </a:lnTo>
                <a:lnTo>
                  <a:pt x="2123" y="1083"/>
                </a:lnTo>
                <a:lnTo>
                  <a:pt x="2120" y="1053"/>
                </a:lnTo>
                <a:lnTo>
                  <a:pt x="2120" y="677"/>
                </a:lnTo>
                <a:close/>
                <a:moveTo>
                  <a:pt x="2423" y="301"/>
                </a:moveTo>
                <a:lnTo>
                  <a:pt x="2423" y="902"/>
                </a:lnTo>
                <a:lnTo>
                  <a:pt x="3029" y="902"/>
                </a:lnTo>
                <a:lnTo>
                  <a:pt x="3029" y="301"/>
                </a:lnTo>
                <a:lnTo>
                  <a:pt x="2423" y="301"/>
                </a:lnTo>
                <a:close/>
                <a:moveTo>
                  <a:pt x="2272" y="0"/>
                </a:moveTo>
                <a:lnTo>
                  <a:pt x="3180" y="0"/>
                </a:lnTo>
                <a:lnTo>
                  <a:pt x="3210" y="3"/>
                </a:lnTo>
                <a:lnTo>
                  <a:pt x="3239" y="12"/>
                </a:lnTo>
                <a:lnTo>
                  <a:pt x="3264" y="26"/>
                </a:lnTo>
                <a:lnTo>
                  <a:pt x="3287" y="44"/>
                </a:lnTo>
                <a:lnTo>
                  <a:pt x="3305" y="67"/>
                </a:lnTo>
                <a:lnTo>
                  <a:pt x="3320" y="92"/>
                </a:lnTo>
                <a:lnTo>
                  <a:pt x="3328" y="120"/>
                </a:lnTo>
                <a:lnTo>
                  <a:pt x="3331" y="150"/>
                </a:lnTo>
                <a:lnTo>
                  <a:pt x="3331" y="1053"/>
                </a:lnTo>
                <a:lnTo>
                  <a:pt x="3328" y="1083"/>
                </a:lnTo>
                <a:lnTo>
                  <a:pt x="3320" y="1111"/>
                </a:lnTo>
                <a:lnTo>
                  <a:pt x="3305" y="1137"/>
                </a:lnTo>
                <a:lnTo>
                  <a:pt x="3287" y="1159"/>
                </a:lnTo>
                <a:lnTo>
                  <a:pt x="3264" y="1178"/>
                </a:lnTo>
                <a:lnTo>
                  <a:pt x="3239" y="1191"/>
                </a:lnTo>
                <a:lnTo>
                  <a:pt x="3210" y="1201"/>
                </a:lnTo>
                <a:lnTo>
                  <a:pt x="3180" y="1204"/>
                </a:lnTo>
                <a:lnTo>
                  <a:pt x="2820" y="1204"/>
                </a:lnTo>
                <a:lnTo>
                  <a:pt x="3013" y="1459"/>
                </a:lnTo>
                <a:lnTo>
                  <a:pt x="3022" y="1474"/>
                </a:lnTo>
                <a:lnTo>
                  <a:pt x="3027" y="1490"/>
                </a:lnTo>
                <a:lnTo>
                  <a:pt x="3029" y="1505"/>
                </a:lnTo>
                <a:lnTo>
                  <a:pt x="3026" y="1522"/>
                </a:lnTo>
                <a:lnTo>
                  <a:pt x="3020" y="1537"/>
                </a:lnTo>
                <a:lnTo>
                  <a:pt x="3011" y="1552"/>
                </a:lnTo>
                <a:lnTo>
                  <a:pt x="3000" y="1563"/>
                </a:lnTo>
                <a:lnTo>
                  <a:pt x="2985" y="1572"/>
                </a:lnTo>
                <a:lnTo>
                  <a:pt x="2969" y="1577"/>
                </a:lnTo>
                <a:lnTo>
                  <a:pt x="2952" y="1579"/>
                </a:lnTo>
                <a:lnTo>
                  <a:pt x="2802" y="1579"/>
                </a:lnTo>
                <a:lnTo>
                  <a:pt x="2802" y="2112"/>
                </a:lnTo>
                <a:lnTo>
                  <a:pt x="2860" y="2121"/>
                </a:lnTo>
                <a:lnTo>
                  <a:pt x="2917" y="2138"/>
                </a:lnTo>
                <a:lnTo>
                  <a:pt x="2971" y="2158"/>
                </a:lnTo>
                <a:lnTo>
                  <a:pt x="3023" y="2183"/>
                </a:lnTo>
                <a:lnTo>
                  <a:pt x="3072" y="2215"/>
                </a:lnTo>
                <a:lnTo>
                  <a:pt x="3117" y="2249"/>
                </a:lnTo>
                <a:lnTo>
                  <a:pt x="3159" y="2287"/>
                </a:lnTo>
                <a:lnTo>
                  <a:pt x="3196" y="2330"/>
                </a:lnTo>
                <a:lnTo>
                  <a:pt x="3231" y="2376"/>
                </a:lnTo>
                <a:lnTo>
                  <a:pt x="3260" y="2425"/>
                </a:lnTo>
                <a:lnTo>
                  <a:pt x="3285" y="2477"/>
                </a:lnTo>
                <a:lnTo>
                  <a:pt x="3305" y="2532"/>
                </a:lnTo>
                <a:lnTo>
                  <a:pt x="3320" y="2588"/>
                </a:lnTo>
                <a:lnTo>
                  <a:pt x="3328" y="2647"/>
                </a:lnTo>
                <a:lnTo>
                  <a:pt x="3331" y="2707"/>
                </a:lnTo>
                <a:lnTo>
                  <a:pt x="3328" y="2769"/>
                </a:lnTo>
                <a:lnTo>
                  <a:pt x="3319" y="2829"/>
                </a:lnTo>
                <a:lnTo>
                  <a:pt x="3304" y="2886"/>
                </a:lnTo>
                <a:lnTo>
                  <a:pt x="3283" y="2941"/>
                </a:lnTo>
                <a:lnTo>
                  <a:pt x="3258" y="2995"/>
                </a:lnTo>
                <a:lnTo>
                  <a:pt x="3228" y="3043"/>
                </a:lnTo>
                <a:lnTo>
                  <a:pt x="3193" y="3090"/>
                </a:lnTo>
                <a:lnTo>
                  <a:pt x="3153" y="3133"/>
                </a:lnTo>
                <a:lnTo>
                  <a:pt x="3110" y="3171"/>
                </a:lnTo>
                <a:lnTo>
                  <a:pt x="3064" y="3207"/>
                </a:lnTo>
                <a:lnTo>
                  <a:pt x="3014" y="3237"/>
                </a:lnTo>
                <a:lnTo>
                  <a:pt x="2961" y="3262"/>
                </a:lnTo>
                <a:lnTo>
                  <a:pt x="2905" y="3283"/>
                </a:lnTo>
                <a:lnTo>
                  <a:pt x="2848" y="3297"/>
                </a:lnTo>
                <a:lnTo>
                  <a:pt x="2787" y="3307"/>
                </a:lnTo>
                <a:lnTo>
                  <a:pt x="2725" y="3310"/>
                </a:lnTo>
                <a:lnTo>
                  <a:pt x="2666" y="3307"/>
                </a:lnTo>
                <a:lnTo>
                  <a:pt x="2607" y="3297"/>
                </a:lnTo>
                <a:lnTo>
                  <a:pt x="2550" y="3284"/>
                </a:lnTo>
                <a:lnTo>
                  <a:pt x="2497" y="3265"/>
                </a:lnTo>
                <a:lnTo>
                  <a:pt x="2446" y="3241"/>
                </a:lnTo>
                <a:lnTo>
                  <a:pt x="2396" y="3212"/>
                </a:lnTo>
                <a:lnTo>
                  <a:pt x="2350" y="3180"/>
                </a:lnTo>
                <a:lnTo>
                  <a:pt x="2309" y="3142"/>
                </a:lnTo>
                <a:lnTo>
                  <a:pt x="2269" y="3102"/>
                </a:lnTo>
                <a:lnTo>
                  <a:pt x="2234" y="3058"/>
                </a:lnTo>
                <a:lnTo>
                  <a:pt x="2204" y="3011"/>
                </a:lnTo>
                <a:lnTo>
                  <a:pt x="2178" y="2960"/>
                </a:lnTo>
                <a:lnTo>
                  <a:pt x="2156" y="2908"/>
                </a:lnTo>
                <a:lnTo>
                  <a:pt x="2139" y="2853"/>
                </a:lnTo>
                <a:lnTo>
                  <a:pt x="2127" y="2796"/>
                </a:lnTo>
                <a:lnTo>
                  <a:pt x="1863" y="2993"/>
                </a:lnTo>
                <a:lnTo>
                  <a:pt x="1844" y="3003"/>
                </a:lnTo>
                <a:lnTo>
                  <a:pt x="1824" y="3008"/>
                </a:lnTo>
                <a:lnTo>
                  <a:pt x="1804" y="3007"/>
                </a:lnTo>
                <a:lnTo>
                  <a:pt x="1784" y="3001"/>
                </a:lnTo>
                <a:lnTo>
                  <a:pt x="1766" y="2988"/>
                </a:lnTo>
                <a:lnTo>
                  <a:pt x="1753" y="2973"/>
                </a:lnTo>
                <a:lnTo>
                  <a:pt x="1744" y="2954"/>
                </a:lnTo>
                <a:lnTo>
                  <a:pt x="1742" y="2933"/>
                </a:lnTo>
                <a:lnTo>
                  <a:pt x="1742" y="2782"/>
                </a:lnTo>
                <a:lnTo>
                  <a:pt x="1206" y="2782"/>
                </a:lnTo>
                <a:lnTo>
                  <a:pt x="1196" y="2841"/>
                </a:lnTo>
                <a:lnTo>
                  <a:pt x="1180" y="2897"/>
                </a:lnTo>
                <a:lnTo>
                  <a:pt x="1159" y="2951"/>
                </a:lnTo>
                <a:lnTo>
                  <a:pt x="1133" y="3003"/>
                </a:lnTo>
                <a:lnTo>
                  <a:pt x="1102" y="3051"/>
                </a:lnTo>
                <a:lnTo>
                  <a:pt x="1068" y="3095"/>
                </a:lnTo>
                <a:lnTo>
                  <a:pt x="1028" y="3138"/>
                </a:lnTo>
                <a:lnTo>
                  <a:pt x="986" y="3175"/>
                </a:lnTo>
                <a:lnTo>
                  <a:pt x="940" y="3209"/>
                </a:lnTo>
                <a:lnTo>
                  <a:pt x="890" y="3239"/>
                </a:lnTo>
                <a:lnTo>
                  <a:pt x="838" y="3263"/>
                </a:lnTo>
                <a:lnTo>
                  <a:pt x="783" y="3283"/>
                </a:lnTo>
                <a:lnTo>
                  <a:pt x="726" y="3297"/>
                </a:lnTo>
                <a:lnTo>
                  <a:pt x="667" y="3307"/>
                </a:lnTo>
                <a:lnTo>
                  <a:pt x="606" y="3310"/>
                </a:lnTo>
                <a:lnTo>
                  <a:pt x="544" y="3307"/>
                </a:lnTo>
                <a:lnTo>
                  <a:pt x="484" y="3297"/>
                </a:lnTo>
                <a:lnTo>
                  <a:pt x="426" y="3283"/>
                </a:lnTo>
                <a:lnTo>
                  <a:pt x="371" y="3262"/>
                </a:lnTo>
                <a:lnTo>
                  <a:pt x="317" y="3237"/>
                </a:lnTo>
                <a:lnTo>
                  <a:pt x="268" y="3207"/>
                </a:lnTo>
                <a:lnTo>
                  <a:pt x="221" y="3171"/>
                </a:lnTo>
                <a:lnTo>
                  <a:pt x="178" y="3133"/>
                </a:lnTo>
                <a:lnTo>
                  <a:pt x="139" y="3090"/>
                </a:lnTo>
                <a:lnTo>
                  <a:pt x="104" y="3043"/>
                </a:lnTo>
                <a:lnTo>
                  <a:pt x="73" y="2995"/>
                </a:lnTo>
                <a:lnTo>
                  <a:pt x="48" y="2941"/>
                </a:lnTo>
                <a:lnTo>
                  <a:pt x="27" y="2886"/>
                </a:lnTo>
                <a:lnTo>
                  <a:pt x="13" y="2829"/>
                </a:lnTo>
                <a:lnTo>
                  <a:pt x="3" y="2769"/>
                </a:lnTo>
                <a:lnTo>
                  <a:pt x="0" y="2707"/>
                </a:lnTo>
                <a:lnTo>
                  <a:pt x="3" y="2644"/>
                </a:lnTo>
                <a:lnTo>
                  <a:pt x="14" y="2583"/>
                </a:lnTo>
                <a:lnTo>
                  <a:pt x="29" y="2524"/>
                </a:lnTo>
                <a:lnTo>
                  <a:pt x="50" y="2467"/>
                </a:lnTo>
                <a:lnTo>
                  <a:pt x="77" y="2414"/>
                </a:lnTo>
                <a:lnTo>
                  <a:pt x="110" y="2363"/>
                </a:lnTo>
                <a:lnTo>
                  <a:pt x="147" y="2316"/>
                </a:lnTo>
                <a:lnTo>
                  <a:pt x="187" y="2274"/>
                </a:lnTo>
                <a:lnTo>
                  <a:pt x="232" y="2234"/>
                </a:lnTo>
                <a:lnTo>
                  <a:pt x="282" y="2200"/>
                </a:lnTo>
                <a:lnTo>
                  <a:pt x="334" y="2171"/>
                </a:lnTo>
                <a:lnTo>
                  <a:pt x="389" y="2146"/>
                </a:lnTo>
                <a:lnTo>
                  <a:pt x="447" y="2127"/>
                </a:lnTo>
                <a:lnTo>
                  <a:pt x="508" y="2115"/>
                </a:lnTo>
                <a:lnTo>
                  <a:pt x="344" y="1793"/>
                </a:lnTo>
                <a:lnTo>
                  <a:pt x="337" y="1773"/>
                </a:lnTo>
                <a:lnTo>
                  <a:pt x="336" y="1753"/>
                </a:lnTo>
                <a:lnTo>
                  <a:pt x="341" y="1732"/>
                </a:lnTo>
                <a:lnTo>
                  <a:pt x="351" y="1714"/>
                </a:lnTo>
                <a:lnTo>
                  <a:pt x="362" y="1702"/>
                </a:lnTo>
                <a:lnTo>
                  <a:pt x="376" y="1692"/>
                </a:lnTo>
                <a:lnTo>
                  <a:pt x="392" y="1686"/>
                </a:lnTo>
                <a:lnTo>
                  <a:pt x="408" y="1684"/>
                </a:lnTo>
                <a:lnTo>
                  <a:pt x="425" y="1684"/>
                </a:lnTo>
                <a:lnTo>
                  <a:pt x="582" y="1712"/>
                </a:lnTo>
                <a:lnTo>
                  <a:pt x="609" y="1621"/>
                </a:lnTo>
                <a:lnTo>
                  <a:pt x="642" y="1531"/>
                </a:lnTo>
                <a:lnTo>
                  <a:pt x="678" y="1444"/>
                </a:lnTo>
                <a:lnTo>
                  <a:pt x="720" y="1361"/>
                </a:lnTo>
                <a:lnTo>
                  <a:pt x="767" y="1280"/>
                </a:lnTo>
                <a:lnTo>
                  <a:pt x="820" y="1202"/>
                </a:lnTo>
                <a:lnTo>
                  <a:pt x="875" y="1127"/>
                </a:lnTo>
                <a:lnTo>
                  <a:pt x="936" y="1055"/>
                </a:lnTo>
                <a:lnTo>
                  <a:pt x="1000" y="987"/>
                </a:lnTo>
                <a:lnTo>
                  <a:pt x="1068" y="924"/>
                </a:lnTo>
                <a:lnTo>
                  <a:pt x="1140" y="864"/>
                </a:lnTo>
                <a:lnTo>
                  <a:pt x="1215" y="808"/>
                </a:lnTo>
                <a:lnTo>
                  <a:pt x="1294" y="757"/>
                </a:lnTo>
                <a:lnTo>
                  <a:pt x="1376" y="711"/>
                </a:lnTo>
                <a:lnTo>
                  <a:pt x="1460" y="669"/>
                </a:lnTo>
                <a:lnTo>
                  <a:pt x="1547" y="633"/>
                </a:lnTo>
                <a:lnTo>
                  <a:pt x="1637" y="600"/>
                </a:lnTo>
                <a:lnTo>
                  <a:pt x="1731" y="574"/>
                </a:lnTo>
                <a:lnTo>
                  <a:pt x="1825" y="554"/>
                </a:lnTo>
                <a:lnTo>
                  <a:pt x="1921" y="539"/>
                </a:lnTo>
                <a:lnTo>
                  <a:pt x="2020" y="530"/>
                </a:lnTo>
                <a:lnTo>
                  <a:pt x="2120" y="527"/>
                </a:lnTo>
                <a:lnTo>
                  <a:pt x="2120" y="150"/>
                </a:lnTo>
                <a:lnTo>
                  <a:pt x="2123" y="120"/>
                </a:lnTo>
                <a:lnTo>
                  <a:pt x="2132" y="92"/>
                </a:lnTo>
                <a:lnTo>
                  <a:pt x="2146" y="67"/>
                </a:lnTo>
                <a:lnTo>
                  <a:pt x="2164" y="44"/>
                </a:lnTo>
                <a:lnTo>
                  <a:pt x="2187" y="26"/>
                </a:lnTo>
                <a:lnTo>
                  <a:pt x="2212" y="12"/>
                </a:lnTo>
                <a:lnTo>
                  <a:pt x="2240" y="3"/>
                </a:lnTo>
                <a:lnTo>
                  <a:pt x="2272" y="0"/>
                </a:lnTo>
                <a:close/>
              </a:path>
            </a:pathLst>
          </a:custGeom>
          <a:solidFill>
            <a:schemeClr val="bg1"/>
          </a:solid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pic>
        <p:nvPicPr>
          <p:cNvPr id="43" name="Graphic 42" descr="Cheers with solid fill">
            <a:extLst>
              <a:ext uri="{FF2B5EF4-FFF2-40B4-BE49-F238E27FC236}">
                <a16:creationId xmlns:a16="http://schemas.microsoft.com/office/drawing/2014/main" id="{1FC95793-BEBF-8B57-F5EB-445192C68D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65288" y="4137249"/>
            <a:ext cx="914400" cy="914400"/>
          </a:xfrm>
          <a:prstGeom prst="rect">
            <a:avLst/>
          </a:prstGeom>
        </p:spPr>
      </p:pic>
      <p:pic>
        <p:nvPicPr>
          <p:cNvPr id="44" name="Graphic 43" descr="Hourglass 30% with solid fill">
            <a:extLst>
              <a:ext uri="{FF2B5EF4-FFF2-40B4-BE49-F238E27FC236}">
                <a16:creationId xmlns:a16="http://schemas.microsoft.com/office/drawing/2014/main" id="{B510F5E7-9201-ED54-40F4-51995B13A01F}"/>
              </a:ext>
            </a:extLst>
          </p:cNvPr>
          <p:cNvPicPr preferRelativeResize="0">
            <a:picLocks/>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65201" y="1918010"/>
            <a:ext cx="714248" cy="691375"/>
          </a:xfrm>
          <a:prstGeom prst="rect">
            <a:avLst/>
          </a:prstGeom>
          <a:effectLst>
            <a:outerShdw blurRad="50800" dist="38100" dir="2700000" algn="tl" rotWithShape="0">
              <a:prstClr val="black">
                <a:alpha val="40000"/>
              </a:prstClr>
            </a:outerShdw>
          </a:effectLst>
        </p:spPr>
      </p:pic>
      <p:sp>
        <p:nvSpPr>
          <p:cNvPr id="38" name="TextBox 37">
            <a:extLst>
              <a:ext uri="{FF2B5EF4-FFF2-40B4-BE49-F238E27FC236}">
                <a16:creationId xmlns:a16="http://schemas.microsoft.com/office/drawing/2014/main" id="{4A8D782E-B05F-AEDF-145A-8FC853EFAA1A}"/>
              </a:ext>
            </a:extLst>
          </p:cNvPr>
          <p:cNvSpPr txBox="1"/>
          <p:nvPr/>
        </p:nvSpPr>
        <p:spPr>
          <a:xfrm>
            <a:off x="9146368" y="1532633"/>
            <a:ext cx="3045632" cy="2554545"/>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Trade Deficit:</a:t>
            </a:r>
          </a:p>
          <a:p>
            <a:r>
              <a:rPr lang="en-US" sz="2000" dirty="0">
                <a:latin typeface="Arial" panose="020B0604020202020204" pitchFamily="34" charset="0"/>
                <a:cs typeface="Arial" panose="020B0604020202020204" pitchFamily="34" charset="0"/>
              </a:rPr>
              <a:t>Persistent merchandise trade deficit increased</a:t>
            </a:r>
            <a:r>
              <a:rPr lang="en-GB" sz="2000" dirty="0">
                <a:latin typeface="Arial" panose="020B0604020202020204" pitchFamily="34" charset="0"/>
                <a:cs typeface="Arial" panose="020B0604020202020204" pitchFamily="34" charset="0"/>
              </a:rPr>
              <a:t> from </a:t>
            </a:r>
            <a:r>
              <a:rPr lang="en-GB" sz="2000" b="1" dirty="0">
                <a:solidFill>
                  <a:srgbClr val="002060"/>
                </a:solidFill>
                <a:latin typeface="Arial" panose="020B0604020202020204" pitchFamily="34" charset="0"/>
                <a:cs typeface="Arial" panose="020B0604020202020204" pitchFamily="34" charset="0"/>
              </a:rPr>
              <a:t>$-31 b </a:t>
            </a:r>
            <a:r>
              <a:rPr lang="en-GB" sz="2000" dirty="0">
                <a:latin typeface="Arial" panose="020B0604020202020204" pitchFamily="34" charset="0"/>
                <a:cs typeface="Arial" panose="020B0604020202020204" pitchFamily="34" charset="0"/>
              </a:rPr>
              <a:t>(2023) to </a:t>
            </a:r>
            <a:r>
              <a:rPr lang="en-GB" sz="2000" b="1" dirty="0">
                <a:solidFill>
                  <a:srgbClr val="002060"/>
                </a:solidFill>
                <a:latin typeface="Arial" panose="020B0604020202020204" pitchFamily="34" charset="0"/>
                <a:cs typeface="Arial" panose="020B0604020202020204" pitchFamily="34" charset="0"/>
              </a:rPr>
              <a:t>$-36 b </a:t>
            </a:r>
            <a:r>
              <a:rPr lang="en-GB" sz="2000" dirty="0">
                <a:latin typeface="Arial" panose="020B0604020202020204" pitchFamily="34" charset="0"/>
                <a:cs typeface="Arial" panose="020B0604020202020204" pitchFamily="34" charset="0"/>
              </a:rPr>
              <a:t>(2024)</a:t>
            </a:r>
          </a:p>
          <a:p>
            <a:pPr>
              <a:buClr>
                <a:srgbClr val="0070C0"/>
              </a:buClr>
            </a:pPr>
            <a:r>
              <a:rPr lang="en-GB" sz="2000" dirty="0">
                <a:latin typeface="Arial" panose="020B0604020202020204" pitchFamily="34" charset="0"/>
                <a:cs typeface="Arial" panose="020B0604020202020204" pitchFamily="34" charset="0"/>
              </a:rPr>
              <a:t>Service Trade- deficits- from </a:t>
            </a:r>
            <a:r>
              <a:rPr lang="en-GB" sz="2000" b="1" dirty="0">
                <a:solidFill>
                  <a:srgbClr val="002060"/>
                </a:solidFill>
                <a:latin typeface="Arial" panose="020B0604020202020204" pitchFamily="34" charset="0"/>
                <a:cs typeface="Arial" panose="020B0604020202020204" pitchFamily="34" charset="0"/>
              </a:rPr>
              <a:t>$-12b </a:t>
            </a:r>
            <a:r>
              <a:rPr lang="en-GB" sz="2000" dirty="0">
                <a:latin typeface="Arial" panose="020B0604020202020204" pitchFamily="34" charset="0"/>
                <a:cs typeface="Arial" panose="020B0604020202020204" pitchFamily="34" charset="0"/>
              </a:rPr>
              <a:t>(2023) to </a:t>
            </a:r>
            <a:r>
              <a:rPr lang="en-GB" sz="2000" b="1" dirty="0">
                <a:solidFill>
                  <a:srgbClr val="002060"/>
                </a:solidFill>
                <a:latin typeface="Arial" panose="020B0604020202020204" pitchFamily="34" charset="0"/>
                <a:cs typeface="Arial" panose="020B0604020202020204" pitchFamily="34" charset="0"/>
              </a:rPr>
              <a:t>$-13b </a:t>
            </a:r>
            <a:r>
              <a:rPr lang="en-GB" sz="2000" dirty="0">
                <a:latin typeface="Arial" panose="020B0604020202020204" pitchFamily="34" charset="0"/>
                <a:cs typeface="Arial" panose="020B0604020202020204" pitchFamily="34" charset="0"/>
              </a:rPr>
              <a:t>(2024)</a:t>
            </a:r>
          </a:p>
        </p:txBody>
      </p:sp>
      <p:sp>
        <p:nvSpPr>
          <p:cNvPr id="40" name="TextBox 39">
            <a:extLst>
              <a:ext uri="{FF2B5EF4-FFF2-40B4-BE49-F238E27FC236}">
                <a16:creationId xmlns:a16="http://schemas.microsoft.com/office/drawing/2014/main" id="{5B5BE76E-C15D-712A-E795-04ECC961965F}"/>
              </a:ext>
            </a:extLst>
          </p:cNvPr>
          <p:cNvSpPr txBox="1"/>
          <p:nvPr/>
        </p:nvSpPr>
        <p:spPr>
          <a:xfrm>
            <a:off x="7062282" y="4652986"/>
            <a:ext cx="4263444" cy="1631216"/>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Trade Facilitation Implementation Variation:</a:t>
            </a:r>
            <a:r>
              <a:rPr lang="en-US" sz="2000" dirty="0">
                <a:latin typeface="Arial" panose="020B0604020202020204" pitchFamily="34" charset="0"/>
                <a:cs typeface="Arial" panose="020B0604020202020204" pitchFamily="34" charset="0"/>
              </a:rPr>
              <a:t> Average implementation rate is 62.1%</a:t>
            </a:r>
          </a:p>
          <a:p>
            <a:r>
              <a:rPr lang="en-GB" sz="2000" kern="700" spc="20" dirty="0">
                <a:latin typeface="Arial" panose="020B0604020202020204" pitchFamily="34" charset="0"/>
                <a:ea typeface="Times New Roman" panose="02020603050405020304" pitchFamily="18" charset="0"/>
                <a:cs typeface="Arial" panose="020B0604020202020204" pitchFamily="34" charset="0"/>
              </a:rPr>
              <a:t>Highest score- Rwanda </a:t>
            </a:r>
            <a:r>
              <a:rPr lang="en-GB" sz="2000" b="1" kern="700" spc="20" dirty="0">
                <a:solidFill>
                  <a:schemeClr val="accent2">
                    <a:lumMod val="75000"/>
                  </a:schemeClr>
                </a:solidFill>
                <a:latin typeface="Arial" panose="020B0604020202020204" pitchFamily="34" charset="0"/>
                <a:ea typeface="Times New Roman" panose="02020603050405020304" pitchFamily="18" charset="0"/>
                <a:cs typeface="Arial" panose="020B0604020202020204" pitchFamily="34" charset="0"/>
              </a:rPr>
              <a:t>91.4%</a:t>
            </a:r>
          </a:p>
          <a:p>
            <a:r>
              <a:rPr lang="en-GB" sz="2000" kern="700" spc="20" dirty="0">
                <a:latin typeface="Arial" panose="020B0604020202020204" pitchFamily="34" charset="0"/>
                <a:ea typeface="Times New Roman" panose="02020603050405020304" pitchFamily="18" charset="0"/>
                <a:cs typeface="Arial" panose="020B0604020202020204" pitchFamily="34" charset="0"/>
              </a:rPr>
              <a:t>Lowest score- South Sudan </a:t>
            </a:r>
            <a:r>
              <a:rPr lang="en-GB" sz="2000" b="1" kern="700" spc="20" dirty="0">
                <a:solidFill>
                  <a:schemeClr val="accent2">
                    <a:lumMod val="75000"/>
                  </a:schemeClr>
                </a:solidFill>
                <a:latin typeface="Arial" panose="020B0604020202020204" pitchFamily="34" charset="0"/>
                <a:ea typeface="Times New Roman" panose="02020603050405020304" pitchFamily="18" charset="0"/>
                <a:cs typeface="Arial" panose="020B0604020202020204" pitchFamily="34" charset="0"/>
              </a:rPr>
              <a:t>32.3%</a:t>
            </a:r>
            <a:endParaRPr lang="en-GB" sz="2000" b="1" kern="700" spc="20" dirty="0">
              <a:solidFill>
                <a:schemeClr val="accent2">
                  <a:lumMod val="75000"/>
                </a:schemeClr>
              </a:solidFill>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D191F389-76E0-B96D-3193-19583AC3089B}"/>
              </a:ext>
            </a:extLst>
          </p:cNvPr>
          <p:cNvSpPr txBox="1"/>
          <p:nvPr/>
        </p:nvSpPr>
        <p:spPr>
          <a:xfrm>
            <a:off x="84156" y="3020270"/>
            <a:ext cx="3490328" cy="2554545"/>
          </a:xfrm>
          <a:prstGeom prst="rect">
            <a:avLst/>
          </a:prstGeom>
          <a:noFill/>
        </p:spPr>
        <p:txBody>
          <a:bodyPr wrap="square">
            <a:spAutoFit/>
          </a:bodyPr>
          <a:lstStyle/>
          <a:p>
            <a:pPr algn="just"/>
            <a:r>
              <a:rPr lang="en-US" sz="2000" b="1" dirty="0">
                <a:latin typeface="Arial" panose="020B0604020202020204" pitchFamily="34" charset="0"/>
                <a:cs typeface="Arial" panose="020B0604020202020204" pitchFamily="34" charset="0"/>
              </a:rPr>
              <a:t>Relatively high export concentration levels </a:t>
            </a:r>
            <a:r>
              <a:rPr lang="en-US" sz="2000" dirty="0">
                <a:latin typeface="Arial" panose="020B0604020202020204" pitchFamily="34" charset="0"/>
                <a:cs typeface="Arial" panose="020B0604020202020204" pitchFamily="34" charset="0"/>
              </a:rPr>
              <a:t>(</a:t>
            </a:r>
            <a:r>
              <a:rPr lang="en-US" sz="2000" b="1" dirty="0">
                <a:solidFill>
                  <a:srgbClr val="0070C0"/>
                </a:solidFill>
                <a:latin typeface="Arial" panose="020B0604020202020204" pitchFamily="34" charset="0"/>
                <a:cs typeface="Arial" panose="020B0604020202020204" pitchFamily="34" charset="0"/>
              </a:rPr>
              <a:t>0.31–0.82</a:t>
            </a:r>
            <a:r>
              <a:rPr lang="en-US" sz="2000" dirty="0">
                <a:latin typeface="Arial" panose="020B0604020202020204" pitchFamily="34" charset="0"/>
                <a:cs typeface="Arial" panose="020B0604020202020204" pitchFamily="34" charset="0"/>
              </a:rPr>
              <a:t>) limits global value chain participation.</a:t>
            </a:r>
          </a:p>
          <a:p>
            <a:pPr algn="just"/>
            <a:r>
              <a:rPr lang="en-US" sz="2000" b="1" dirty="0">
                <a:latin typeface="Arial" panose="020B0604020202020204" pitchFamily="34" charset="0"/>
                <a:cs typeface="Arial" panose="020B0604020202020204" pitchFamily="34" charset="0"/>
              </a:rPr>
              <a:t>Low productive capacity index</a:t>
            </a:r>
            <a:r>
              <a:rPr lang="en-US" sz="2000" dirty="0">
                <a:latin typeface="Arial" panose="020B0604020202020204" pitchFamily="34" charset="0"/>
                <a:cs typeface="Arial" panose="020B0604020202020204" pitchFamily="34" charset="0"/>
              </a:rPr>
              <a:t>-scores below 30-  </a:t>
            </a:r>
          </a:p>
          <a:p>
            <a:pPr algn="just"/>
            <a:r>
              <a:rPr lang="en-US" sz="2000" dirty="0">
                <a:latin typeface="Arial" panose="020B0604020202020204" pitchFamily="34" charset="0"/>
                <a:cs typeface="Arial" panose="020B0604020202020204" pitchFamily="34" charset="0"/>
              </a:rPr>
              <a:t>Few  of the countries have scores above 30 </a:t>
            </a:r>
          </a:p>
        </p:txBody>
      </p:sp>
      <p:sp>
        <p:nvSpPr>
          <p:cNvPr id="46" name="TextBox 45">
            <a:extLst>
              <a:ext uri="{FF2B5EF4-FFF2-40B4-BE49-F238E27FC236}">
                <a16:creationId xmlns:a16="http://schemas.microsoft.com/office/drawing/2014/main" id="{710E6B48-C53D-E8A0-F91B-DCA65A6488A1}"/>
              </a:ext>
            </a:extLst>
          </p:cNvPr>
          <p:cNvSpPr txBox="1"/>
          <p:nvPr/>
        </p:nvSpPr>
        <p:spPr>
          <a:xfrm>
            <a:off x="490654" y="831870"/>
            <a:ext cx="5272803" cy="1938992"/>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Economic Outlook-</a:t>
            </a:r>
            <a:r>
              <a:rPr lang="en-US" sz="2000" dirty="0">
                <a:latin typeface="Arial" panose="020B0604020202020204" pitchFamily="34" charset="0"/>
                <a:cs typeface="Arial" panose="020B0604020202020204" pitchFamily="34" charset="0"/>
              </a:rPr>
              <a:t>Growth is recovering  in some economies </a:t>
            </a:r>
            <a:r>
              <a:rPr lang="en-US" sz="2000" dirty="0" err="1">
                <a:latin typeface="Arial" panose="020B0604020202020204" pitchFamily="34" charset="0"/>
                <a:cs typeface="Arial" panose="020B0604020202020204" pitchFamily="34" charset="0"/>
              </a:rPr>
              <a:t>e.g</a:t>
            </a:r>
            <a:r>
              <a:rPr lang="en-US" sz="2000" dirty="0">
                <a:latin typeface="Arial" panose="020B0604020202020204" pitchFamily="34" charset="0"/>
                <a:cs typeface="Arial" panose="020B0604020202020204" pitchFamily="34" charset="0"/>
              </a:rPr>
              <a:t> South Sudan </a:t>
            </a:r>
            <a:endParaRPr lang="en-US" sz="2000" b="1"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Food Security Outlook:</a:t>
            </a:r>
          </a:p>
          <a:p>
            <a:pPr marL="342900" indent="-342900" algn="just">
              <a:buClr>
                <a:srgbClr val="0070C0"/>
              </a:buClr>
              <a:buFont typeface="Arial" panose="020B0604020202020204" pitchFamily="34" charset="0"/>
              <a:buChar char="•"/>
            </a:pPr>
            <a:r>
              <a:rPr lang="en-US" sz="2000" dirty="0">
                <a:latin typeface="Arial" panose="020B0604020202020204" pitchFamily="34" charset="0"/>
                <a:cs typeface="Arial" panose="020B0604020202020204" pitchFamily="34" charset="0"/>
              </a:rPr>
              <a:t>Food insecurity and </a:t>
            </a:r>
            <a:r>
              <a:rPr lang="en-GB" sz="2000" dirty="0">
                <a:latin typeface="Arial" panose="020B0604020202020204" pitchFamily="34" charset="0"/>
                <a:cs typeface="Arial" panose="020B0604020202020204" pitchFamily="34" charset="0"/>
              </a:rPr>
              <a:t>Inflation-</a:t>
            </a:r>
            <a:r>
              <a:rPr lang="en-US" sz="2000" dirty="0">
                <a:latin typeface="Arial" panose="020B0604020202020204" pitchFamily="34" charset="0"/>
                <a:cs typeface="Arial" panose="020B0604020202020204" pitchFamily="34" charset="0"/>
              </a:rPr>
              <a:t>remain key vulnerabilities for majority of LLDCs</a:t>
            </a:r>
          </a:p>
          <a:p>
            <a:pPr marL="342900" indent="-342900" algn="just">
              <a:buClr>
                <a:srgbClr val="0070C0"/>
              </a:buClr>
              <a:buFont typeface="Arial" panose="020B0604020202020204" pitchFamily="34" charset="0"/>
              <a:buChar char="•"/>
            </a:pPr>
            <a:r>
              <a:rPr lang="en-GB" sz="2000" dirty="0">
                <a:latin typeface="Arial" panose="020B0604020202020204" pitchFamily="34" charset="0"/>
                <a:cs typeface="Arial" panose="020B0604020202020204" pitchFamily="34" charset="0"/>
              </a:rPr>
              <a:t>Many </a:t>
            </a:r>
            <a:r>
              <a:rPr lang="en-GB" sz="2000" dirty="0">
                <a:solidFill>
                  <a:srgbClr val="FF0000"/>
                </a:solidFill>
                <a:latin typeface="Arial" panose="020B0604020202020204" pitchFamily="34" charset="0"/>
                <a:cs typeface="Arial" panose="020B0604020202020204" pitchFamily="34" charset="0"/>
              </a:rPr>
              <a:t>are</a:t>
            </a:r>
            <a:r>
              <a:rPr lang="en-GB" sz="2000" dirty="0">
                <a:latin typeface="Arial" panose="020B0604020202020204" pitchFamily="34" charset="0"/>
                <a:cs typeface="Arial" panose="020B0604020202020204" pitchFamily="34" charset="0"/>
              </a:rPr>
              <a:t> off track in attainment of SDG 2 </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3719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ângulo arredondado 8">
            <a:extLst>
              <a:ext uri="{FF2B5EF4-FFF2-40B4-BE49-F238E27FC236}">
                <a16:creationId xmlns:a16="http://schemas.microsoft.com/office/drawing/2014/main" id="{016C47AC-D81F-3AA7-AA7E-E029E5C8A2E9}"/>
              </a:ext>
            </a:extLst>
          </p:cNvPr>
          <p:cNvSpPr/>
          <p:nvPr/>
        </p:nvSpPr>
        <p:spPr>
          <a:xfrm>
            <a:off x="0" y="-51802"/>
            <a:ext cx="10185009" cy="612934"/>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anchor="ctr">
            <a:spAutoFit/>
          </a:bodyPr>
          <a:lstStyle/>
          <a:p>
            <a:r>
              <a:rPr lang="en-GB" sz="2400" b="1" dirty="0">
                <a:latin typeface="Arial" panose="020B0604020202020204" pitchFamily="34" charset="0"/>
                <a:cs typeface="Arial" panose="020B0604020202020204" pitchFamily="34" charset="0"/>
              </a:rPr>
              <a:t>Transit, transport and connectivity</a:t>
            </a:r>
            <a:endParaRPr lang="en-US" sz="2400" b="1" dirty="0">
              <a:latin typeface="Arial" panose="020B0604020202020204" pitchFamily="34" charset="0"/>
              <a:cs typeface="Arial" panose="020B0604020202020204" pitchFamily="34" charset="0"/>
            </a:endParaRPr>
          </a:p>
        </p:txBody>
      </p:sp>
      <p:grpSp>
        <p:nvGrpSpPr>
          <p:cNvPr id="24" name="Group 23">
            <a:extLst>
              <a:ext uri="{FF2B5EF4-FFF2-40B4-BE49-F238E27FC236}">
                <a16:creationId xmlns:a16="http://schemas.microsoft.com/office/drawing/2014/main" id="{D5CC59D3-0A01-59F2-0FD5-871681E9C04C}"/>
              </a:ext>
            </a:extLst>
          </p:cNvPr>
          <p:cNvGrpSpPr/>
          <p:nvPr/>
        </p:nvGrpSpPr>
        <p:grpSpPr>
          <a:xfrm>
            <a:off x="908383" y="561132"/>
            <a:ext cx="10299032" cy="2138823"/>
            <a:chOff x="912812" y="1581150"/>
            <a:chExt cx="10299032" cy="1695450"/>
          </a:xfrm>
        </p:grpSpPr>
        <p:cxnSp>
          <p:nvCxnSpPr>
            <p:cNvPr id="25" name="Straight Connector 24">
              <a:extLst>
                <a:ext uri="{FF2B5EF4-FFF2-40B4-BE49-F238E27FC236}">
                  <a16:creationId xmlns:a16="http://schemas.microsoft.com/office/drawing/2014/main" id="{487AAF01-196A-CE3F-FD65-47FF8862A7F6}"/>
                </a:ext>
              </a:extLst>
            </p:cNvPr>
            <p:cNvCxnSpPr/>
            <p:nvPr/>
          </p:nvCxnSpPr>
          <p:spPr>
            <a:xfrm flipH="1">
              <a:off x="912812" y="1676400"/>
              <a:ext cx="3352800" cy="160020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058DFA8-D8C1-39FA-A0D3-BC6F20B64CC0}"/>
                </a:ext>
              </a:extLst>
            </p:cNvPr>
            <p:cNvCxnSpPr/>
            <p:nvPr/>
          </p:nvCxnSpPr>
          <p:spPr>
            <a:xfrm flipH="1">
              <a:off x="1599414" y="1620838"/>
              <a:ext cx="2734462"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4D61BA2-FF0C-8AEE-1794-BAF82CE34D53}"/>
                </a:ext>
              </a:extLst>
            </p:cNvPr>
            <p:cNvCxnSpPr/>
            <p:nvPr/>
          </p:nvCxnSpPr>
          <p:spPr>
            <a:xfrm flipH="1">
              <a:off x="2286016" y="1620838"/>
              <a:ext cx="2047860"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AF5F6AF-99C8-E812-23B4-E7CBDEA86588}"/>
                </a:ext>
              </a:extLst>
            </p:cNvPr>
            <p:cNvCxnSpPr/>
            <p:nvPr/>
          </p:nvCxnSpPr>
          <p:spPr>
            <a:xfrm flipH="1">
              <a:off x="2972618" y="1620838"/>
              <a:ext cx="1361258"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673448DD-73CC-69BD-2C75-A4589B2EC82F}"/>
                </a:ext>
              </a:extLst>
            </p:cNvPr>
            <p:cNvCxnSpPr/>
            <p:nvPr/>
          </p:nvCxnSpPr>
          <p:spPr>
            <a:xfrm flipH="1">
              <a:off x="3659220" y="1581150"/>
              <a:ext cx="683901" cy="169545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00B04A93-0395-F9FF-714A-B547A81D6533}"/>
                </a:ext>
              </a:extLst>
            </p:cNvPr>
            <p:cNvCxnSpPr/>
            <p:nvPr/>
          </p:nvCxnSpPr>
          <p:spPr>
            <a:xfrm>
              <a:off x="4333876" y="1620838"/>
              <a:ext cx="698548"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968D62B-640C-52CD-4949-F26557B50EBE}"/>
                </a:ext>
              </a:extLst>
            </p:cNvPr>
            <p:cNvCxnSpPr/>
            <p:nvPr/>
          </p:nvCxnSpPr>
          <p:spPr>
            <a:xfrm>
              <a:off x="4333876" y="1620838"/>
              <a:ext cx="1385150"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FB9246B-40A6-237B-DE3A-86D9E901FBD1}"/>
                </a:ext>
              </a:extLst>
            </p:cNvPr>
            <p:cNvCxnSpPr/>
            <p:nvPr/>
          </p:nvCxnSpPr>
          <p:spPr>
            <a:xfrm>
              <a:off x="4333876" y="1620838"/>
              <a:ext cx="2071752"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7A3FFBB-543F-B261-6A92-3A5C69E6BBA1}"/>
                </a:ext>
              </a:extLst>
            </p:cNvPr>
            <p:cNvCxnSpPr/>
            <p:nvPr/>
          </p:nvCxnSpPr>
          <p:spPr>
            <a:xfrm>
              <a:off x="4333876" y="1620838"/>
              <a:ext cx="2758354"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0991D97-6BC4-3F74-E79C-00FF5F448E8C}"/>
                </a:ext>
              </a:extLst>
            </p:cNvPr>
            <p:cNvCxnSpPr/>
            <p:nvPr/>
          </p:nvCxnSpPr>
          <p:spPr>
            <a:xfrm flipH="1">
              <a:off x="5027612" y="1620838"/>
              <a:ext cx="2826545"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7D907CA-B183-C905-5BAA-ECBACE27B4B8}"/>
                </a:ext>
              </a:extLst>
            </p:cNvPr>
            <p:cNvCxnSpPr/>
            <p:nvPr/>
          </p:nvCxnSpPr>
          <p:spPr>
            <a:xfrm>
              <a:off x="7854157" y="1620838"/>
              <a:ext cx="611277"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A857AF7-059A-C15F-131C-D212D3808715}"/>
                </a:ext>
              </a:extLst>
            </p:cNvPr>
            <p:cNvCxnSpPr/>
            <p:nvPr/>
          </p:nvCxnSpPr>
          <p:spPr>
            <a:xfrm>
              <a:off x="7854157" y="1620838"/>
              <a:ext cx="1297879"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77BD8CE-DBDF-2BA1-46FF-D76C01309EA5}"/>
                </a:ext>
              </a:extLst>
            </p:cNvPr>
            <p:cNvCxnSpPr/>
            <p:nvPr/>
          </p:nvCxnSpPr>
          <p:spPr>
            <a:xfrm>
              <a:off x="7854157" y="1620838"/>
              <a:ext cx="1984481"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67AD818-E3FB-FC71-FF2C-BD46D3B6D390}"/>
                </a:ext>
              </a:extLst>
            </p:cNvPr>
            <p:cNvCxnSpPr/>
            <p:nvPr/>
          </p:nvCxnSpPr>
          <p:spPr>
            <a:xfrm>
              <a:off x="7856967" y="1581150"/>
              <a:ext cx="2668273" cy="169545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7D40AD1-7BAA-A4EB-03EB-F70DBA0CBAB7}"/>
                </a:ext>
              </a:extLst>
            </p:cNvPr>
            <p:cNvCxnSpPr/>
            <p:nvPr/>
          </p:nvCxnSpPr>
          <p:spPr>
            <a:xfrm>
              <a:off x="7854157" y="1620838"/>
              <a:ext cx="3357687"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4F27BB4-026B-F8CE-F1D6-52772F605575}"/>
                </a:ext>
              </a:extLst>
            </p:cNvPr>
            <p:cNvCxnSpPr/>
            <p:nvPr/>
          </p:nvCxnSpPr>
          <p:spPr>
            <a:xfrm flipH="1">
              <a:off x="5685339" y="1620838"/>
              <a:ext cx="2168818"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A8512DD7-33ED-AD2A-8811-AEC56D29DB8C}"/>
                </a:ext>
              </a:extLst>
            </p:cNvPr>
            <p:cNvCxnSpPr/>
            <p:nvPr/>
          </p:nvCxnSpPr>
          <p:spPr>
            <a:xfrm flipH="1">
              <a:off x="6407234" y="1620838"/>
              <a:ext cx="1446923"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E29D3B-D442-1747-D851-87394A9C6EA0}"/>
                </a:ext>
              </a:extLst>
            </p:cNvPr>
            <p:cNvCxnSpPr/>
            <p:nvPr/>
          </p:nvCxnSpPr>
          <p:spPr>
            <a:xfrm flipH="1">
              <a:off x="7097046" y="1620838"/>
              <a:ext cx="757111" cy="16557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43" name="Rectangle 42">
            <a:extLst>
              <a:ext uri="{FF2B5EF4-FFF2-40B4-BE49-F238E27FC236}">
                <a16:creationId xmlns:a16="http://schemas.microsoft.com/office/drawing/2014/main" id="{61786F92-382B-D175-7785-F33752E33CB9}"/>
              </a:ext>
            </a:extLst>
          </p:cNvPr>
          <p:cNvSpPr/>
          <p:nvPr/>
        </p:nvSpPr>
        <p:spPr>
          <a:xfrm>
            <a:off x="3611779" y="2160979"/>
            <a:ext cx="5257800" cy="1219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4" name="Rectangle 9">
            <a:extLst>
              <a:ext uri="{FF2B5EF4-FFF2-40B4-BE49-F238E27FC236}">
                <a16:creationId xmlns:a16="http://schemas.microsoft.com/office/drawing/2014/main" id="{E0B1976A-0E6A-43F5-2564-7F55EBD77DF8}"/>
              </a:ext>
            </a:extLst>
          </p:cNvPr>
          <p:cNvSpPr>
            <a:spLocks noChangeArrowheads="1"/>
          </p:cNvSpPr>
          <p:nvPr/>
        </p:nvSpPr>
        <p:spPr bwMode="auto">
          <a:xfrm>
            <a:off x="4019748" y="1232432"/>
            <a:ext cx="609765" cy="4061039"/>
          </a:xfrm>
          <a:prstGeom prst="rect">
            <a:avLst/>
          </a:prstGeom>
          <a:gradFill flip="none" rotWithShape="1">
            <a:gsLst>
              <a:gs pos="34000">
                <a:srgbClr val="EEEEEE"/>
              </a:gs>
              <a:gs pos="0">
                <a:schemeClr val="tx1">
                  <a:lumMod val="75000"/>
                  <a:lumOff val="25000"/>
                </a:schemeClr>
              </a:gs>
              <a:gs pos="100000">
                <a:schemeClr val="tx1">
                  <a:lumMod val="75000"/>
                  <a:lumOff val="25000"/>
                </a:schemeClr>
              </a:gs>
            </a:gsLst>
            <a:lin ang="0" scaled="0"/>
            <a:tileRect/>
          </a:gradFill>
          <a:ln w="9525">
            <a:noFill/>
            <a:miter lim="800000"/>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5" name="Rectangle 11">
            <a:extLst>
              <a:ext uri="{FF2B5EF4-FFF2-40B4-BE49-F238E27FC236}">
                <a16:creationId xmlns:a16="http://schemas.microsoft.com/office/drawing/2014/main" id="{5BEC0A34-CC68-BB4E-2FE8-AD07688E3489}"/>
              </a:ext>
            </a:extLst>
          </p:cNvPr>
          <p:cNvSpPr>
            <a:spLocks noChangeArrowheads="1"/>
          </p:cNvSpPr>
          <p:nvPr/>
        </p:nvSpPr>
        <p:spPr bwMode="auto">
          <a:xfrm>
            <a:off x="7545245" y="1174066"/>
            <a:ext cx="595451" cy="3619500"/>
          </a:xfrm>
          <a:prstGeom prst="rect">
            <a:avLst/>
          </a:prstGeom>
          <a:gradFill flip="none" rotWithShape="1">
            <a:gsLst>
              <a:gs pos="34000">
                <a:srgbClr val="EEEEEE"/>
              </a:gs>
              <a:gs pos="0">
                <a:schemeClr val="tx1">
                  <a:lumMod val="75000"/>
                  <a:lumOff val="25000"/>
                </a:schemeClr>
              </a:gs>
              <a:gs pos="100000">
                <a:schemeClr val="tx1">
                  <a:lumMod val="75000"/>
                  <a:lumOff val="25000"/>
                </a:schemeClr>
              </a:gs>
            </a:gsLst>
            <a:lin ang="0" scaled="0"/>
            <a:tileRect/>
          </a:gradFill>
          <a:ln w="9525">
            <a:noFill/>
            <a:miter lim="800000"/>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6" name="Freeform 5">
            <a:extLst>
              <a:ext uri="{FF2B5EF4-FFF2-40B4-BE49-F238E27FC236}">
                <a16:creationId xmlns:a16="http://schemas.microsoft.com/office/drawing/2014/main" id="{F5A041CD-EAC4-6CF4-7330-D4E4EB09A57E}"/>
              </a:ext>
            </a:extLst>
          </p:cNvPr>
          <p:cNvSpPr>
            <a:spLocks/>
          </p:cNvSpPr>
          <p:nvPr/>
        </p:nvSpPr>
        <p:spPr bwMode="auto">
          <a:xfrm>
            <a:off x="-7938" y="1873685"/>
            <a:ext cx="12207875" cy="4687536"/>
          </a:xfrm>
          <a:custGeom>
            <a:avLst/>
            <a:gdLst>
              <a:gd name="T0" fmla="*/ 3840 w 3840"/>
              <a:gd name="T1" fmla="*/ 0 h 1139"/>
              <a:gd name="T2" fmla="*/ 2958 w 3840"/>
              <a:gd name="T3" fmla="*/ 0 h 1139"/>
              <a:gd name="T4" fmla="*/ 1940 w 3840"/>
              <a:gd name="T5" fmla="*/ 427 h 1139"/>
              <a:gd name="T6" fmla="*/ 842 w 3840"/>
              <a:gd name="T7" fmla="*/ 0 h 1139"/>
              <a:gd name="T8" fmla="*/ 0 w 3840"/>
              <a:gd name="T9" fmla="*/ 0 h 1139"/>
              <a:gd name="T10" fmla="*/ 0 w 3840"/>
              <a:gd name="T11" fmla="*/ 1139 h 1139"/>
              <a:gd name="T12" fmla="*/ 3840 w 3840"/>
              <a:gd name="T13" fmla="*/ 1139 h 1139"/>
              <a:gd name="T14" fmla="*/ 3840 w 3840"/>
              <a:gd name="T15" fmla="*/ 0 h 11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40" h="1139">
                <a:moveTo>
                  <a:pt x="3840" y="0"/>
                </a:moveTo>
                <a:cubicBezTo>
                  <a:pt x="3840" y="0"/>
                  <a:pt x="3278" y="0"/>
                  <a:pt x="2958" y="0"/>
                </a:cubicBezTo>
                <a:cubicBezTo>
                  <a:pt x="2638" y="0"/>
                  <a:pt x="2368" y="427"/>
                  <a:pt x="1940" y="427"/>
                </a:cubicBezTo>
                <a:cubicBezTo>
                  <a:pt x="1432" y="427"/>
                  <a:pt x="1162" y="0"/>
                  <a:pt x="842" y="0"/>
                </a:cubicBezTo>
                <a:cubicBezTo>
                  <a:pt x="522" y="0"/>
                  <a:pt x="0" y="0"/>
                  <a:pt x="0" y="0"/>
                </a:cubicBezTo>
                <a:cubicBezTo>
                  <a:pt x="0" y="1139"/>
                  <a:pt x="0" y="1139"/>
                  <a:pt x="0" y="1139"/>
                </a:cubicBezTo>
                <a:cubicBezTo>
                  <a:pt x="3840" y="1139"/>
                  <a:pt x="3840" y="1139"/>
                  <a:pt x="3840" y="1139"/>
                </a:cubicBezTo>
                <a:lnTo>
                  <a:pt x="3840" y="0"/>
                </a:lnTo>
                <a:close/>
              </a:path>
            </a:pathLst>
          </a:custGeom>
          <a:solidFill>
            <a:schemeClr val="accent1"/>
          </a:solidFill>
          <a:ln w="9525">
            <a:solidFill>
              <a:srgbClr val="0BADDB"/>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nvGrpSpPr>
          <p:cNvPr id="47" name="Group 46">
            <a:extLst>
              <a:ext uri="{FF2B5EF4-FFF2-40B4-BE49-F238E27FC236}">
                <a16:creationId xmlns:a16="http://schemas.microsoft.com/office/drawing/2014/main" id="{D50ACE1B-141D-F562-9B55-7EF236A58189}"/>
              </a:ext>
            </a:extLst>
          </p:cNvPr>
          <p:cNvGrpSpPr/>
          <p:nvPr/>
        </p:nvGrpSpPr>
        <p:grpSpPr>
          <a:xfrm>
            <a:off x="0" y="3460100"/>
            <a:ext cx="12094030" cy="3000821"/>
            <a:chOff x="1673474" y="2784975"/>
            <a:chExt cx="9136215" cy="4853300"/>
          </a:xfrm>
        </p:grpSpPr>
        <p:sp>
          <p:nvSpPr>
            <p:cNvPr id="55" name="TextBox 54">
              <a:extLst>
                <a:ext uri="{FF2B5EF4-FFF2-40B4-BE49-F238E27FC236}">
                  <a16:creationId xmlns:a16="http://schemas.microsoft.com/office/drawing/2014/main" id="{9FA6CC74-B7E6-287D-4106-ECFEBCA47BED}"/>
                </a:ext>
              </a:extLst>
            </p:cNvPr>
            <p:cNvSpPr txBox="1"/>
            <p:nvPr/>
          </p:nvSpPr>
          <p:spPr>
            <a:xfrm>
              <a:off x="1673474" y="2927364"/>
              <a:ext cx="2728453" cy="4330637"/>
            </a:xfrm>
            <a:prstGeom prst="rect">
              <a:avLst/>
            </a:prstGeom>
            <a:noFill/>
          </p:spPr>
          <p:txBody>
            <a:bodyPr wrap="square" rtlCol="0">
              <a:spAutoFit/>
            </a:bodyPr>
            <a:lstStyle/>
            <a:p>
              <a:pPr marL="285750" lvl="0" indent="-285750" eaLnBrk="0" fontAlgn="base" hangingPunct="0">
                <a:spcBef>
                  <a:spcPct val="0"/>
                </a:spcBef>
                <a:spcAft>
                  <a:spcPct val="0"/>
                </a:spcAft>
                <a:buFont typeface="Wingdings" panose="05000000000000000000" pitchFamily="2" charset="2"/>
                <a:buChar char="§"/>
              </a:pPr>
              <a:r>
                <a:rPr lang="en-US" altLang="en-US" sz="2100" b="1" dirty="0">
                  <a:solidFill>
                    <a:schemeClr val="bg1"/>
                  </a:solidFill>
                  <a:latin typeface="Arial" panose="020B0604020202020204" pitchFamily="34" charset="0"/>
                  <a:cs typeface="Arial" panose="020B0604020202020204" pitchFamily="34" charset="0"/>
                </a:rPr>
                <a:t>Digital transformation and Internet connectivity remain key priorities</a:t>
              </a:r>
            </a:p>
            <a:p>
              <a:pPr marL="285750" lvl="0" indent="-285750" eaLnBrk="0" fontAlgn="base" hangingPunct="0">
                <a:spcBef>
                  <a:spcPct val="0"/>
                </a:spcBef>
                <a:spcAft>
                  <a:spcPct val="0"/>
                </a:spcAft>
                <a:buFont typeface="Wingdings" panose="05000000000000000000" pitchFamily="2" charset="2"/>
                <a:buChar char="§"/>
              </a:pPr>
              <a:r>
                <a:rPr lang="en-US" altLang="en-US" sz="2100" b="1" dirty="0">
                  <a:solidFill>
                    <a:schemeClr val="bg1"/>
                  </a:solidFill>
                  <a:latin typeface="Arial" panose="020B0604020202020204" pitchFamily="34" charset="0"/>
                  <a:cs typeface="Arial" panose="020B0604020202020204" pitchFamily="34" charset="0"/>
                </a:rPr>
                <a:t>Financing gaps for infrastructure addressed through global and regional mechanisms</a:t>
              </a:r>
              <a:endParaRPr lang="en-US" altLang="en-US" sz="2100" dirty="0">
                <a:latin typeface="Arial" panose="020B0604020202020204" pitchFamily="34" charset="0"/>
                <a:cs typeface="Arial" panose="020B0604020202020204" pitchFamily="34" charset="0"/>
              </a:endParaRPr>
            </a:p>
          </p:txBody>
        </p:sp>
        <p:sp>
          <p:nvSpPr>
            <p:cNvPr id="53" name="TextBox 52">
              <a:extLst>
                <a:ext uri="{FF2B5EF4-FFF2-40B4-BE49-F238E27FC236}">
                  <a16:creationId xmlns:a16="http://schemas.microsoft.com/office/drawing/2014/main" id="{4AC95D32-ECD0-C014-2684-6ECAB2562B3A}"/>
                </a:ext>
              </a:extLst>
            </p:cNvPr>
            <p:cNvSpPr txBox="1"/>
            <p:nvPr/>
          </p:nvSpPr>
          <p:spPr>
            <a:xfrm>
              <a:off x="4545139" y="2990801"/>
              <a:ext cx="3520047" cy="3807975"/>
            </a:xfrm>
            <a:prstGeom prst="rect">
              <a:avLst/>
            </a:prstGeom>
            <a:noFill/>
          </p:spPr>
          <p:txBody>
            <a:bodyPr wrap="square" rtlCol="0">
              <a:spAutoFit/>
            </a:bodyPr>
            <a:lstStyle/>
            <a:p>
              <a:pPr marL="285750" indent="-285750" eaLnBrk="0" fontAlgn="base" hangingPunct="0">
                <a:spcBef>
                  <a:spcPct val="0"/>
                </a:spcBef>
                <a:spcAft>
                  <a:spcPct val="0"/>
                </a:spcAft>
                <a:buFont typeface="Wingdings" panose="05000000000000000000" pitchFamily="2" charset="2"/>
                <a:buChar char="§"/>
              </a:pPr>
              <a:r>
                <a:rPr lang="en-US" altLang="en-US" sz="2100" b="1" dirty="0">
                  <a:solidFill>
                    <a:schemeClr val="bg1"/>
                  </a:solidFill>
                  <a:latin typeface="Arial" panose="020B0604020202020204" pitchFamily="34" charset="0"/>
                  <a:cs typeface="Arial" panose="020B0604020202020204" pitchFamily="34" charset="0"/>
                </a:rPr>
                <a:t>Ongoing implementation of Programme for Infrastructure Development in Africa,  projects such as the Kazungula Bridge between Botswana and Zambia, are improving transport, energy, water, and ICT infrastructure. </a:t>
              </a:r>
            </a:p>
          </p:txBody>
        </p:sp>
        <p:sp>
          <p:nvSpPr>
            <p:cNvPr id="51" name="TextBox 50">
              <a:extLst>
                <a:ext uri="{FF2B5EF4-FFF2-40B4-BE49-F238E27FC236}">
                  <a16:creationId xmlns:a16="http://schemas.microsoft.com/office/drawing/2014/main" id="{078E3EAB-1B1D-7487-C35B-C410FF4D5E37}"/>
                </a:ext>
              </a:extLst>
            </p:cNvPr>
            <p:cNvSpPr txBox="1"/>
            <p:nvPr/>
          </p:nvSpPr>
          <p:spPr>
            <a:xfrm>
              <a:off x="7853193" y="2784975"/>
              <a:ext cx="2956496" cy="4853300"/>
            </a:xfrm>
            <a:prstGeom prst="rect">
              <a:avLst/>
            </a:prstGeom>
            <a:noFill/>
          </p:spPr>
          <p:txBody>
            <a:bodyPr wrap="square" rtlCol="0">
              <a:spAutoFit/>
            </a:bodyPr>
            <a:lstStyle/>
            <a:p>
              <a:pPr marL="285750" lvl="0" indent="-285750" eaLnBrk="0" fontAlgn="base" hangingPunct="0">
                <a:spcBef>
                  <a:spcPct val="0"/>
                </a:spcBef>
                <a:spcAft>
                  <a:spcPct val="0"/>
                </a:spcAft>
                <a:buFont typeface="Wingdings" panose="05000000000000000000" pitchFamily="2" charset="2"/>
                <a:buChar char="§"/>
              </a:pPr>
              <a:r>
                <a:rPr lang="en-US" altLang="en-US" sz="2100" b="1" dirty="0">
                  <a:solidFill>
                    <a:schemeClr val="bg1"/>
                  </a:solidFill>
                  <a:latin typeface="Arial" panose="020B0604020202020204" pitchFamily="34" charset="0"/>
                  <a:cs typeface="Arial" panose="020B0604020202020204" pitchFamily="34" charset="0"/>
                </a:rPr>
                <a:t>Launch of the </a:t>
              </a:r>
              <a:r>
                <a:rPr lang="en-US" sz="2100" b="1" dirty="0">
                  <a:solidFill>
                    <a:schemeClr val="bg1"/>
                  </a:solidFill>
                  <a:latin typeface="Arial" panose="020B0604020202020204" pitchFamily="34" charset="0"/>
                  <a:cs typeface="Arial" panose="020B0604020202020204" pitchFamily="34" charset="0"/>
                </a:rPr>
                <a:t>Infrastructure Investment Finance Facility (IIFF) for Landlocked Developing Countries </a:t>
              </a:r>
              <a:r>
                <a:rPr lang="en-US" altLang="en-US" sz="2100" b="1" dirty="0">
                  <a:solidFill>
                    <a:schemeClr val="bg1"/>
                  </a:solidFill>
                  <a:latin typeface="Arial" panose="020B0604020202020204" pitchFamily="34" charset="0"/>
                  <a:cs typeface="Arial" panose="020B0604020202020204" pitchFamily="34" charset="0"/>
                </a:rPr>
                <a:t>and a high-level expert panel to improve coordination between landlocked and transit countries.</a:t>
              </a:r>
            </a:p>
          </p:txBody>
        </p:sp>
      </p:grpSp>
    </p:spTree>
    <p:extLst>
      <p:ext uri="{BB962C8B-B14F-4D97-AF65-F5344CB8AC3E}">
        <p14:creationId xmlns:p14="http://schemas.microsoft.com/office/powerpoint/2010/main" val="4033733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EC2E0-5A4F-0AAD-5198-2A656965AE39}"/>
            </a:ext>
          </a:extLst>
        </p:cNvPr>
        <p:cNvGrpSpPr/>
        <p:nvPr/>
      </p:nvGrpSpPr>
      <p:grpSpPr>
        <a:xfrm>
          <a:off x="0" y="0"/>
          <a:ext cx="0" cy="0"/>
          <a:chOff x="0" y="0"/>
          <a:chExt cx="0" cy="0"/>
        </a:xfrm>
      </p:grpSpPr>
      <p:sp>
        <p:nvSpPr>
          <p:cNvPr id="2" name="Rectângulo arredondado 8">
            <a:extLst>
              <a:ext uri="{FF2B5EF4-FFF2-40B4-BE49-F238E27FC236}">
                <a16:creationId xmlns:a16="http://schemas.microsoft.com/office/drawing/2014/main" id="{F5DCA13B-0ABA-2031-32C3-12E1F8491B9A}"/>
              </a:ext>
            </a:extLst>
          </p:cNvPr>
          <p:cNvSpPr/>
          <p:nvPr/>
        </p:nvSpPr>
        <p:spPr>
          <a:xfrm>
            <a:off x="0" y="-51802"/>
            <a:ext cx="10185009" cy="612934"/>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anchor="ctr">
            <a:spAutoFit/>
          </a:bodyPr>
          <a:lstStyle/>
          <a:p>
            <a:r>
              <a:rPr lang="en-GB" sz="2400" b="1" dirty="0">
                <a:latin typeface="Arial" panose="020B0604020202020204" pitchFamily="34" charset="0"/>
                <a:cs typeface="Arial" panose="020B0604020202020204" pitchFamily="34" charset="0"/>
              </a:rPr>
              <a:t>Enhancing adaptive capacity and  strengthening resilience </a:t>
            </a:r>
            <a:endParaRPr lang="en-US" sz="24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FEE6DCB-25BF-251E-C10E-86BE3D4E41E2}"/>
              </a:ext>
            </a:extLst>
          </p:cNvPr>
          <p:cNvSpPr txBox="1"/>
          <p:nvPr/>
        </p:nvSpPr>
        <p:spPr>
          <a:xfrm>
            <a:off x="1171074" y="792114"/>
            <a:ext cx="2406315" cy="400110"/>
          </a:xfrm>
          <a:prstGeom prst="rect">
            <a:avLst/>
          </a:prstGeom>
          <a:noFill/>
        </p:spPr>
        <p:txBody>
          <a:bodyPr wrap="square">
            <a:spAutoFit/>
          </a:bodyPr>
          <a:lstStyle/>
          <a:p>
            <a:pPr>
              <a:buClr>
                <a:srgbClr val="0070C0"/>
              </a:buClr>
            </a:pPr>
            <a:r>
              <a:rPr lang="en-GB" sz="2000" kern="0" dirty="0">
                <a:solidFill>
                  <a:schemeClr val="accent2">
                    <a:lumMod val="75000"/>
                  </a:schemeClr>
                </a:solidFill>
                <a:latin typeface="Arial" panose="020B0604020202020204" pitchFamily="34" charset="0"/>
                <a:ea typeface="Times New Roman" panose="02020603050405020304" pitchFamily="18" charset="0"/>
                <a:cs typeface="Arial" panose="020B0604020202020204" pitchFamily="34" charset="0"/>
              </a:rPr>
              <a:t>Surge by </a:t>
            </a:r>
            <a:r>
              <a:rPr lang="en-GB" sz="2000" b="1" kern="0" dirty="0">
                <a:solidFill>
                  <a:schemeClr val="accent2">
                    <a:lumMod val="75000"/>
                  </a:schemeClr>
                </a:solidFill>
                <a:latin typeface="Arial" panose="020B0604020202020204" pitchFamily="34" charset="0"/>
                <a:ea typeface="Times New Roman" panose="02020603050405020304" pitchFamily="18" charset="0"/>
                <a:cs typeface="Arial" panose="020B0604020202020204" pitchFamily="34" charset="0"/>
              </a:rPr>
              <a:t>48%</a:t>
            </a:r>
          </a:p>
        </p:txBody>
      </p:sp>
      <p:sp>
        <p:nvSpPr>
          <p:cNvPr id="6" name="TextBox 5">
            <a:extLst>
              <a:ext uri="{FF2B5EF4-FFF2-40B4-BE49-F238E27FC236}">
                <a16:creationId xmlns:a16="http://schemas.microsoft.com/office/drawing/2014/main" id="{38AA7972-97D3-272C-88B0-F3507871132D}"/>
              </a:ext>
            </a:extLst>
          </p:cNvPr>
          <p:cNvSpPr txBox="1"/>
          <p:nvPr/>
        </p:nvSpPr>
        <p:spPr>
          <a:xfrm>
            <a:off x="2982103" y="645905"/>
            <a:ext cx="7299158" cy="707886"/>
          </a:xfrm>
          <a:prstGeom prst="rect">
            <a:avLst/>
          </a:prstGeom>
          <a:solidFill>
            <a:schemeClr val="tx2">
              <a:lumMod val="20000"/>
              <a:lumOff val="80000"/>
            </a:schemeClr>
          </a:solidFill>
        </p:spPr>
        <p:txBody>
          <a:bodyPr wrap="square">
            <a:spAutoFit/>
          </a:bodyPr>
          <a:lstStyle/>
          <a:p>
            <a:pPr marL="342900" indent="-342900">
              <a:buClr>
                <a:srgbClr val="0070C0"/>
              </a:buClr>
              <a:buFont typeface="Wingdings" panose="05000000000000000000" pitchFamily="2" charset="2"/>
              <a:buChar char="§"/>
            </a:pPr>
            <a:r>
              <a:rPr lang="en-GB" sz="2000" kern="0" dirty="0">
                <a:latin typeface="Arial" panose="020B0604020202020204" pitchFamily="34" charset="0"/>
                <a:ea typeface="Times New Roman" panose="02020603050405020304" pitchFamily="18" charset="0"/>
                <a:cs typeface="Arial" panose="020B0604020202020204" pitchFamily="34" charset="0"/>
              </a:rPr>
              <a:t>Surge in climate finance flows to Africa by 48 per cent, from about </a:t>
            </a:r>
            <a:r>
              <a:rPr lang="en-GB" sz="2000" b="1" kern="0" dirty="0">
                <a:solidFill>
                  <a:srgbClr val="002060"/>
                </a:solidFill>
                <a:latin typeface="Arial" panose="020B0604020202020204" pitchFamily="34" charset="0"/>
                <a:ea typeface="Times New Roman" panose="02020603050405020304" pitchFamily="18" charset="0"/>
                <a:cs typeface="Arial" panose="020B0604020202020204" pitchFamily="34" charset="0"/>
              </a:rPr>
              <a:t>$29.5 billion</a:t>
            </a:r>
            <a:r>
              <a:rPr lang="en-GB" sz="2000" kern="0" dirty="0">
                <a:latin typeface="Arial" panose="020B0604020202020204" pitchFamily="34" charset="0"/>
                <a:ea typeface="Times New Roman" panose="02020603050405020304" pitchFamily="18" charset="0"/>
                <a:cs typeface="Arial" panose="020B0604020202020204" pitchFamily="34" charset="0"/>
              </a:rPr>
              <a:t> in 2019 to about </a:t>
            </a:r>
            <a:r>
              <a:rPr lang="en-GB" sz="2000" b="1" kern="0" dirty="0">
                <a:solidFill>
                  <a:srgbClr val="002060"/>
                </a:solidFill>
                <a:latin typeface="Arial" panose="020B0604020202020204" pitchFamily="34" charset="0"/>
                <a:ea typeface="Times New Roman" panose="02020603050405020304" pitchFamily="18" charset="0"/>
                <a:cs typeface="Arial" panose="020B0604020202020204" pitchFamily="34" charset="0"/>
              </a:rPr>
              <a:t>$43.7 billion </a:t>
            </a:r>
            <a:r>
              <a:rPr lang="en-GB" sz="2000" kern="0" dirty="0">
                <a:latin typeface="Arial" panose="020B0604020202020204" pitchFamily="34" charset="0"/>
                <a:ea typeface="Times New Roman" panose="02020603050405020304" pitchFamily="18" charset="0"/>
                <a:cs typeface="Arial" panose="020B0604020202020204" pitchFamily="34" charset="0"/>
              </a:rPr>
              <a:t>in 2022</a:t>
            </a:r>
          </a:p>
        </p:txBody>
      </p:sp>
      <p:sp>
        <p:nvSpPr>
          <p:cNvPr id="15" name="TextBox 14">
            <a:extLst>
              <a:ext uri="{FF2B5EF4-FFF2-40B4-BE49-F238E27FC236}">
                <a16:creationId xmlns:a16="http://schemas.microsoft.com/office/drawing/2014/main" id="{CC13A5D1-BE46-2103-FBDB-8A6578FA9ED6}"/>
              </a:ext>
            </a:extLst>
          </p:cNvPr>
          <p:cNvSpPr txBox="1"/>
          <p:nvPr/>
        </p:nvSpPr>
        <p:spPr>
          <a:xfrm>
            <a:off x="1970034" y="1497441"/>
            <a:ext cx="2839452" cy="707886"/>
          </a:xfrm>
          <a:prstGeom prst="rect">
            <a:avLst/>
          </a:prstGeom>
          <a:noFill/>
        </p:spPr>
        <p:txBody>
          <a:bodyPr wrap="square">
            <a:spAutoFit/>
          </a:bodyPr>
          <a:lstStyle/>
          <a:p>
            <a:r>
              <a:rPr lang="en-GB" sz="2000" kern="0" dirty="0">
                <a:solidFill>
                  <a:srgbClr val="002060"/>
                </a:solidFill>
                <a:latin typeface="Arial" panose="020B0604020202020204" pitchFamily="34" charset="0"/>
                <a:ea typeface="Times New Roman" panose="02020603050405020304" pitchFamily="18" charset="0"/>
                <a:cs typeface="Arial" panose="020B0604020202020204" pitchFamily="34" charset="0"/>
              </a:rPr>
              <a:t>Variation in Climate finance flow</a:t>
            </a:r>
            <a:endParaRPr lang="en-US" sz="2000" dirty="0">
              <a:solidFill>
                <a:srgbClr val="002060"/>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CC520357-C7CC-02DD-75FE-5C03779445E2}"/>
              </a:ext>
            </a:extLst>
          </p:cNvPr>
          <p:cNvSpPr txBox="1"/>
          <p:nvPr/>
        </p:nvSpPr>
        <p:spPr>
          <a:xfrm>
            <a:off x="4283243" y="1535501"/>
            <a:ext cx="7299157" cy="707886"/>
          </a:xfrm>
          <a:prstGeom prst="rect">
            <a:avLst/>
          </a:prstGeom>
          <a:solidFill>
            <a:schemeClr val="tx2">
              <a:lumMod val="20000"/>
              <a:lumOff val="80000"/>
            </a:schemeClr>
          </a:solidFill>
        </p:spPr>
        <p:txBody>
          <a:bodyPr wrap="square">
            <a:spAutoFit/>
          </a:bodyPr>
          <a:lstStyle/>
          <a:p>
            <a:pPr marL="342900" indent="-342900">
              <a:buClr>
                <a:srgbClr val="0070C0"/>
              </a:buClr>
              <a:buFont typeface="Wingdings" panose="05000000000000000000" pitchFamily="2" charset="2"/>
              <a:buChar char="§"/>
            </a:pPr>
            <a:r>
              <a:rPr lang="en-GB" sz="2000" kern="0" dirty="0">
                <a:latin typeface="Arial" panose="020B0604020202020204" pitchFamily="34" charset="0"/>
                <a:ea typeface="Times New Roman" panose="02020603050405020304" pitchFamily="18" charset="0"/>
                <a:cs typeface="Arial" panose="020B0604020202020204" pitchFamily="34" charset="0"/>
              </a:rPr>
              <a:t>Ethiopia largest recipient the period 2019–2020-</a:t>
            </a:r>
            <a:r>
              <a:rPr lang="en-GB" sz="2000" b="1" dirty="0">
                <a:solidFill>
                  <a:srgbClr val="00B050"/>
                </a:solidFill>
                <a:latin typeface="Arial" panose="020B0604020202020204" pitchFamily="34" charset="0"/>
                <a:cs typeface="Arial" panose="020B0604020202020204" pitchFamily="34" charset="0"/>
              </a:rPr>
              <a:t>$1 billion </a:t>
            </a:r>
            <a:r>
              <a:rPr lang="en-GB" sz="2000" dirty="0">
                <a:latin typeface="Arial" panose="020B0604020202020204" pitchFamily="34" charset="0"/>
                <a:cs typeface="Arial" panose="020B0604020202020204" pitchFamily="34" charset="0"/>
              </a:rPr>
              <a:t>for adaptation and </a:t>
            </a:r>
            <a:r>
              <a:rPr lang="en-GB" sz="2000" b="1" dirty="0">
                <a:solidFill>
                  <a:srgbClr val="00B050"/>
                </a:solidFill>
                <a:latin typeface="Arial" panose="020B0604020202020204" pitchFamily="34" charset="0"/>
                <a:cs typeface="Arial" panose="020B0604020202020204" pitchFamily="34" charset="0"/>
              </a:rPr>
              <a:t>$640 million </a:t>
            </a:r>
            <a:r>
              <a:rPr lang="en-GB" sz="2000" dirty="0">
                <a:latin typeface="Arial" panose="020B0604020202020204" pitchFamily="34" charset="0"/>
                <a:cs typeface="Arial" panose="020B0604020202020204" pitchFamily="34" charset="0"/>
              </a:rPr>
              <a:t>for mitigation</a:t>
            </a:r>
            <a:r>
              <a:rPr lang="en-US" sz="2000" dirty="0">
                <a:latin typeface="Arial" panose="020B0604020202020204" pitchFamily="34" charset="0"/>
                <a:cs typeface="Arial" panose="020B0604020202020204" pitchFamily="34" charset="0"/>
              </a:rPr>
              <a:t>.</a:t>
            </a:r>
            <a:endParaRPr lang="en-GB" sz="2000" kern="0" dirty="0">
              <a:latin typeface="Arial" panose="020B0604020202020204" pitchFamily="34" charset="0"/>
              <a:ea typeface="Times New Roman" panose="02020603050405020304" pitchFamily="18" charset="0"/>
              <a:cs typeface="Arial" panose="020B0604020202020204" pitchFamily="34" charset="0"/>
            </a:endParaRPr>
          </a:p>
        </p:txBody>
      </p:sp>
      <p:pic>
        <p:nvPicPr>
          <p:cNvPr id="19" name="Graphic 18" descr="Bar graph with upward trend with solid fill">
            <a:extLst>
              <a:ext uri="{FF2B5EF4-FFF2-40B4-BE49-F238E27FC236}">
                <a16:creationId xmlns:a16="http://schemas.microsoft.com/office/drawing/2014/main" id="{9CF121D1-35FB-6FB6-F3E8-E3ABB7E164D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1158" y="561132"/>
            <a:ext cx="914400" cy="914400"/>
          </a:xfrm>
          <a:prstGeom prst="rect">
            <a:avLst/>
          </a:prstGeom>
        </p:spPr>
      </p:pic>
      <p:pic>
        <p:nvPicPr>
          <p:cNvPr id="21" name="Graphic 20" descr="Whole pizza with solid fill">
            <a:extLst>
              <a:ext uri="{FF2B5EF4-FFF2-40B4-BE49-F238E27FC236}">
                <a16:creationId xmlns:a16="http://schemas.microsoft.com/office/drawing/2014/main" id="{9E49BDD2-AE6A-BEA9-B9BF-A5D0D9049D9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254430" y="1389687"/>
            <a:ext cx="914400" cy="914400"/>
          </a:xfrm>
          <a:prstGeom prst="rect">
            <a:avLst/>
          </a:prstGeom>
        </p:spPr>
      </p:pic>
      <p:sp>
        <p:nvSpPr>
          <p:cNvPr id="25" name="TextBox 24">
            <a:extLst>
              <a:ext uri="{FF2B5EF4-FFF2-40B4-BE49-F238E27FC236}">
                <a16:creationId xmlns:a16="http://schemas.microsoft.com/office/drawing/2014/main" id="{20B5179C-5E7D-3897-5239-5140852E76DC}"/>
              </a:ext>
            </a:extLst>
          </p:cNvPr>
          <p:cNvSpPr txBox="1"/>
          <p:nvPr/>
        </p:nvSpPr>
        <p:spPr>
          <a:xfrm>
            <a:off x="3031958" y="2552246"/>
            <a:ext cx="6128084" cy="430887"/>
          </a:xfrm>
          <a:prstGeom prst="rect">
            <a:avLst/>
          </a:prstGeom>
          <a:noFill/>
        </p:spPr>
        <p:txBody>
          <a:bodyPr wrap="square">
            <a:spAutoFit/>
          </a:bodyPr>
          <a:lstStyle/>
          <a:p>
            <a:r>
              <a:rPr lang="en-GB" sz="2200" b="1" kern="0" dirty="0">
                <a:solidFill>
                  <a:srgbClr val="002060"/>
                </a:solidFill>
                <a:latin typeface="Arial" panose="020B0604020202020204" pitchFamily="34" charset="0"/>
                <a:ea typeface="Times New Roman" panose="02020603050405020304" pitchFamily="18" charset="0"/>
                <a:cs typeface="Arial" panose="020B0604020202020204" pitchFamily="34" charset="0"/>
              </a:rPr>
              <a:t>ECA efforts to address Loss and Damage </a:t>
            </a:r>
          </a:p>
        </p:txBody>
      </p:sp>
      <p:sp>
        <p:nvSpPr>
          <p:cNvPr id="31" name="Rounded Rectangle 5">
            <a:extLst>
              <a:ext uri="{FF2B5EF4-FFF2-40B4-BE49-F238E27FC236}">
                <a16:creationId xmlns:a16="http://schemas.microsoft.com/office/drawing/2014/main" id="{2E3A5935-8166-7675-F5CF-88ABC13C8AC8}"/>
              </a:ext>
            </a:extLst>
          </p:cNvPr>
          <p:cNvSpPr/>
          <p:nvPr/>
        </p:nvSpPr>
        <p:spPr>
          <a:xfrm>
            <a:off x="142650" y="3104874"/>
            <a:ext cx="5520213" cy="1187077"/>
          </a:xfrm>
          <a:prstGeom prst="roundRect">
            <a:avLst>
              <a:gd name="adj" fmla="val 50000"/>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a:effectLst>
            <a:innerShdw blurRad="38100" dist="50800" dir="16200000">
              <a:prstClr val="black">
                <a:alpha val="23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Clr>
                <a:srgbClr val="0070C0"/>
              </a:buClr>
              <a:buFont typeface="Wingdings" panose="05000000000000000000" pitchFamily="2" charset="2"/>
              <a:buChar char="§"/>
            </a:pPr>
            <a:r>
              <a:rPr lang="en-GB" sz="2200" kern="0" dirty="0">
                <a:solidFill>
                  <a:schemeClr val="tx1"/>
                </a:solidFill>
                <a:latin typeface="Arial" panose="020B0604020202020204" pitchFamily="34" charset="0"/>
                <a:ea typeface="Times New Roman" panose="02020603050405020304" pitchFamily="18" charset="0"/>
                <a:cs typeface="Arial" panose="020B0604020202020204" pitchFamily="34" charset="0"/>
              </a:rPr>
              <a:t>Deployment of </a:t>
            </a:r>
            <a:r>
              <a:rPr lang="en-GB" sz="2200" dirty="0">
                <a:solidFill>
                  <a:schemeClr val="tx1"/>
                </a:solidFill>
                <a:latin typeface="Arial" panose="020B0604020202020204" pitchFamily="34" charset="0"/>
                <a:cs typeface="Arial" panose="020B0604020202020204" pitchFamily="34" charset="0"/>
              </a:rPr>
              <a:t>crop capability and yield prediction model tools (</a:t>
            </a:r>
            <a:r>
              <a:rPr lang="en-US" sz="2200" dirty="0">
                <a:solidFill>
                  <a:schemeClr val="tx1"/>
                </a:solidFill>
                <a:latin typeface="Arial" panose="020B0604020202020204" pitchFamily="34" charset="0"/>
                <a:cs typeface="Arial" panose="020B0604020202020204" pitchFamily="34" charset="0"/>
              </a:rPr>
              <a:t>Malawi, Zimbabwe and Eswatini)</a:t>
            </a:r>
          </a:p>
        </p:txBody>
      </p:sp>
      <p:sp>
        <p:nvSpPr>
          <p:cNvPr id="32" name="Rounded Rectangle 5">
            <a:extLst>
              <a:ext uri="{FF2B5EF4-FFF2-40B4-BE49-F238E27FC236}">
                <a16:creationId xmlns:a16="http://schemas.microsoft.com/office/drawing/2014/main" id="{187E9E50-F3DF-1252-AFAF-59FA774D09D8}"/>
              </a:ext>
            </a:extLst>
          </p:cNvPr>
          <p:cNvSpPr/>
          <p:nvPr/>
        </p:nvSpPr>
        <p:spPr>
          <a:xfrm>
            <a:off x="142650" y="4373212"/>
            <a:ext cx="5363638" cy="949287"/>
          </a:xfrm>
          <a:prstGeom prst="roundRect">
            <a:avLst>
              <a:gd name="adj" fmla="val 50000"/>
            </a:avLst>
          </a:prstGeom>
          <a:solidFill>
            <a:schemeClr val="bg1"/>
          </a:solidFill>
          <a:ln>
            <a:noFill/>
          </a:ln>
          <a:effectLst>
            <a:innerShdw blurRad="38100" dist="50800" dir="16200000">
              <a:prstClr val="black">
                <a:alpha val="23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Clr>
                <a:srgbClr val="0070C0"/>
              </a:buClr>
              <a:buFont typeface="Wingdings" panose="05000000000000000000" pitchFamily="2" charset="2"/>
              <a:buChar char="§"/>
            </a:pPr>
            <a:r>
              <a:rPr lang="en-GB" sz="2200" dirty="0">
                <a:solidFill>
                  <a:schemeClr val="tx1"/>
                </a:solidFill>
                <a:latin typeface="Arial" panose="020B0604020202020204" pitchFamily="34" charset="0"/>
                <a:cs typeface="Arial" panose="020B0604020202020204" pitchFamily="34" charset="0"/>
              </a:rPr>
              <a:t>Producing and validating risk assessment guidelines, assessment tools</a:t>
            </a:r>
          </a:p>
        </p:txBody>
      </p:sp>
      <p:sp>
        <p:nvSpPr>
          <p:cNvPr id="33" name="Rounded Rectangle 5">
            <a:extLst>
              <a:ext uri="{FF2B5EF4-FFF2-40B4-BE49-F238E27FC236}">
                <a16:creationId xmlns:a16="http://schemas.microsoft.com/office/drawing/2014/main" id="{841258F1-A961-7EC7-F584-5D8180138CA8}"/>
              </a:ext>
            </a:extLst>
          </p:cNvPr>
          <p:cNvSpPr/>
          <p:nvPr/>
        </p:nvSpPr>
        <p:spPr>
          <a:xfrm>
            <a:off x="142650" y="5514188"/>
            <a:ext cx="5363638" cy="1103395"/>
          </a:xfrm>
          <a:prstGeom prst="roundRect">
            <a:avLst>
              <a:gd name="adj" fmla="val 50000"/>
            </a:avLst>
          </a:prstGeom>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ln>
            <a:noFill/>
          </a:ln>
          <a:effectLst>
            <a:innerShdw blurRad="38100" dist="50800" dir="16200000">
              <a:prstClr val="black">
                <a:alpha val="23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Clr>
                <a:srgbClr val="0070C0"/>
              </a:buClr>
              <a:buFont typeface="Wingdings" panose="05000000000000000000" pitchFamily="2" charset="2"/>
              <a:buChar char="§"/>
            </a:pPr>
            <a:r>
              <a:rPr lang="en-GB" sz="2200" dirty="0">
                <a:solidFill>
                  <a:schemeClr val="tx1"/>
                </a:solidFill>
                <a:latin typeface="Arial" panose="020B0604020202020204" pitchFamily="34" charset="0"/>
                <a:cs typeface="Arial" panose="020B0604020202020204" pitchFamily="34" charset="0"/>
              </a:rPr>
              <a:t>Supported the establishment of a Southern African alliance on carbon markets.</a:t>
            </a:r>
          </a:p>
        </p:txBody>
      </p:sp>
      <p:sp>
        <p:nvSpPr>
          <p:cNvPr id="34" name="Rounded Rectangle 5">
            <a:extLst>
              <a:ext uri="{FF2B5EF4-FFF2-40B4-BE49-F238E27FC236}">
                <a16:creationId xmlns:a16="http://schemas.microsoft.com/office/drawing/2014/main" id="{0AAB1B66-F444-8095-21C2-F72C7C3CE7D5}"/>
              </a:ext>
            </a:extLst>
          </p:cNvPr>
          <p:cNvSpPr/>
          <p:nvPr/>
        </p:nvSpPr>
        <p:spPr>
          <a:xfrm>
            <a:off x="6096000" y="3104874"/>
            <a:ext cx="5624954" cy="1008158"/>
          </a:xfrm>
          <a:prstGeom prst="roundRect">
            <a:avLst>
              <a:gd name="adj" fmla="val 50000"/>
            </a:avLst>
          </a:prstGeom>
          <a:solidFill>
            <a:schemeClr val="bg1"/>
          </a:solidFill>
          <a:ln>
            <a:noFill/>
          </a:ln>
          <a:effectLst>
            <a:innerShdw blurRad="38100" dist="50800" dir="16200000">
              <a:prstClr val="black">
                <a:alpha val="23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Clr>
                <a:srgbClr val="0070C0"/>
              </a:buClr>
              <a:buFont typeface="Wingdings" panose="05000000000000000000" pitchFamily="2" charset="2"/>
              <a:buChar char="§"/>
            </a:pPr>
            <a:r>
              <a:rPr lang="en-GB" sz="2200" dirty="0">
                <a:solidFill>
                  <a:schemeClr val="tx1"/>
                </a:solidFill>
                <a:latin typeface="Arial" panose="020B0604020202020204" pitchFamily="34" charset="0"/>
                <a:cs typeface="Arial" panose="020B0604020202020204" pitchFamily="34" charset="0"/>
              </a:rPr>
              <a:t>Support provided for Zimbabwe to develop its third set of Nationally Determined Contributions</a:t>
            </a:r>
            <a:endParaRPr lang="en-US" sz="2200" dirty="0">
              <a:solidFill>
                <a:schemeClr val="tx1"/>
              </a:solidFill>
              <a:latin typeface="Arial" panose="020B0604020202020204" pitchFamily="34" charset="0"/>
              <a:cs typeface="Arial" panose="020B0604020202020204" pitchFamily="34" charset="0"/>
            </a:endParaRPr>
          </a:p>
        </p:txBody>
      </p:sp>
      <p:sp>
        <p:nvSpPr>
          <p:cNvPr id="35" name="Rounded Rectangle 5">
            <a:extLst>
              <a:ext uri="{FF2B5EF4-FFF2-40B4-BE49-F238E27FC236}">
                <a16:creationId xmlns:a16="http://schemas.microsoft.com/office/drawing/2014/main" id="{4B09895A-9BE0-A495-8A27-D28EAD06D0BB}"/>
              </a:ext>
            </a:extLst>
          </p:cNvPr>
          <p:cNvSpPr/>
          <p:nvPr/>
        </p:nvSpPr>
        <p:spPr>
          <a:xfrm>
            <a:off x="5686025" y="4426645"/>
            <a:ext cx="6444903" cy="1930507"/>
          </a:xfrm>
          <a:prstGeom prst="roundRect">
            <a:avLst>
              <a:gd name="adj" fmla="val 50000"/>
            </a:avLst>
          </a:prstGeom>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ln>
            <a:noFill/>
          </a:ln>
          <a:effectLst>
            <a:innerShdw blurRad="38100" dist="50800" dir="16200000">
              <a:prstClr val="black">
                <a:alpha val="23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Clr>
                <a:srgbClr val="0070C0"/>
              </a:buClr>
              <a:buFont typeface="Wingdings" panose="05000000000000000000" pitchFamily="2" charset="2"/>
              <a:buChar char="§"/>
            </a:pPr>
            <a:r>
              <a:rPr lang="en-US" sz="2200" dirty="0">
                <a:solidFill>
                  <a:schemeClr val="tx1"/>
                </a:solidFill>
                <a:latin typeface="Arial" panose="020B0604020202020204" pitchFamily="34" charset="0"/>
                <a:cs typeface="Arial" panose="020B0604020202020204" pitchFamily="34" charset="0"/>
              </a:rPr>
              <a:t>ECA, with partner institutions (AfDB, AUC), convened the 13th Conference on Climate Change and Development in Africa in Addis Ababa- coordinated a unified messages on science, finance, and a just transition ahead of COP30</a:t>
            </a:r>
          </a:p>
        </p:txBody>
      </p:sp>
    </p:spTree>
    <p:extLst>
      <p:ext uri="{BB962C8B-B14F-4D97-AF65-F5344CB8AC3E}">
        <p14:creationId xmlns:p14="http://schemas.microsoft.com/office/powerpoint/2010/main" val="2362543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ângulo arredondado 8">
            <a:extLst>
              <a:ext uri="{FF2B5EF4-FFF2-40B4-BE49-F238E27FC236}">
                <a16:creationId xmlns:a16="http://schemas.microsoft.com/office/drawing/2014/main" id="{1FEF987C-3B2C-C5CC-8ABD-1B62BFEEF862}"/>
              </a:ext>
            </a:extLst>
          </p:cNvPr>
          <p:cNvSpPr/>
          <p:nvPr/>
        </p:nvSpPr>
        <p:spPr>
          <a:xfrm>
            <a:off x="0" y="-94947"/>
            <a:ext cx="10185009" cy="612934"/>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anchor="ctr">
            <a:spAutoFit/>
          </a:bodyPr>
          <a:lstStyle/>
          <a:p>
            <a:r>
              <a:rPr lang="en-GB" sz="2400" b="1" dirty="0">
                <a:latin typeface="Arial" panose="020B0604020202020204" pitchFamily="34" charset="0"/>
                <a:cs typeface="Arial" panose="020B0604020202020204" pitchFamily="34" charset="0"/>
              </a:rPr>
              <a:t>Financing and Implementation Constraints </a:t>
            </a:r>
            <a:endParaRPr lang="en-US" sz="2400" b="1"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BA5C9A84-018F-94E1-AA45-CBB525CB6549}"/>
              </a:ext>
            </a:extLst>
          </p:cNvPr>
          <p:cNvSpPr txBox="1"/>
          <p:nvPr/>
        </p:nvSpPr>
        <p:spPr>
          <a:xfrm>
            <a:off x="548014" y="715008"/>
            <a:ext cx="4476020" cy="769441"/>
          </a:xfrm>
          <a:prstGeom prst="rect">
            <a:avLst/>
          </a:prstGeom>
          <a:solidFill>
            <a:schemeClr val="accent3">
              <a:lumMod val="20000"/>
              <a:lumOff val="80000"/>
            </a:schemeClr>
          </a:solidFill>
        </p:spPr>
        <p:txBody>
          <a:bodyPr wrap="square">
            <a:spAutoFit/>
          </a:bodyPr>
          <a:lstStyle/>
          <a:p>
            <a:pPr>
              <a:buClr>
                <a:srgbClr val="0070C0"/>
              </a:buClr>
            </a:pPr>
            <a:r>
              <a:rPr lang="en-GB" sz="2200" kern="0" dirty="0">
                <a:effectLst/>
                <a:latin typeface="Arial" panose="020B0604020202020204" pitchFamily="34" charset="0"/>
                <a:ea typeface="Times New Roman" panose="02020603050405020304" pitchFamily="18" charset="0"/>
                <a:cs typeface="Arial" panose="020B0604020202020204" pitchFamily="34" charset="0"/>
              </a:rPr>
              <a:t>Concentration of FDI inflows </a:t>
            </a:r>
            <a:r>
              <a:rPr lang="en-GB" sz="2200" kern="0" dirty="0">
                <a:latin typeface="Arial" panose="020B0604020202020204" pitchFamily="34" charset="0"/>
                <a:ea typeface="Times New Roman" panose="02020603050405020304" pitchFamily="18" charset="0"/>
                <a:cs typeface="Arial" panose="020B0604020202020204" pitchFamily="34" charset="0"/>
              </a:rPr>
              <a:t>to</a:t>
            </a:r>
            <a:r>
              <a:rPr lang="en-GB" sz="2200" kern="0" dirty="0">
                <a:effectLst/>
                <a:latin typeface="Arial" panose="020B0604020202020204" pitchFamily="34" charset="0"/>
                <a:ea typeface="Times New Roman" panose="02020603050405020304" pitchFamily="18" charset="0"/>
                <a:cs typeface="Arial" panose="020B0604020202020204" pitchFamily="34" charset="0"/>
              </a:rPr>
              <a:t> a few economies. </a:t>
            </a:r>
            <a:endParaRPr lang="en-GB" sz="2200" kern="0" dirty="0">
              <a:latin typeface="Arial" panose="020B0604020202020204" pitchFamily="34" charset="0"/>
              <a:ea typeface="Times New Roman" panose="02020603050405020304" pitchFamily="18" charset="0"/>
              <a:cs typeface="Arial" panose="020B0604020202020204" pitchFamily="34" charset="0"/>
            </a:endParaRPr>
          </a:p>
        </p:txBody>
      </p:sp>
      <p:sp>
        <p:nvSpPr>
          <p:cNvPr id="4" name="TextBox 3">
            <a:extLst>
              <a:ext uri="{FF2B5EF4-FFF2-40B4-BE49-F238E27FC236}">
                <a16:creationId xmlns:a16="http://schemas.microsoft.com/office/drawing/2014/main" id="{586356A3-EFBF-6BF6-2079-C5A4C72E832B}"/>
              </a:ext>
            </a:extLst>
          </p:cNvPr>
          <p:cNvSpPr txBox="1"/>
          <p:nvPr/>
        </p:nvSpPr>
        <p:spPr>
          <a:xfrm>
            <a:off x="5486400" y="1742799"/>
            <a:ext cx="6705600" cy="1107996"/>
          </a:xfrm>
          <a:prstGeom prst="rect">
            <a:avLst/>
          </a:prstGeom>
          <a:noFill/>
        </p:spPr>
        <p:txBody>
          <a:bodyPr wrap="square">
            <a:spAutoFit/>
          </a:bodyPr>
          <a:lstStyle/>
          <a:p>
            <a:r>
              <a:rPr lang="en-US" sz="2200" dirty="0">
                <a:latin typeface="Arial" panose="020B0604020202020204" pitchFamily="34" charset="0"/>
                <a:cs typeface="Arial" panose="020B0604020202020204" pitchFamily="34" charset="0"/>
              </a:rPr>
              <a:t>55% of total FDI inflows go to just 2 countries (2024) </a:t>
            </a:r>
          </a:p>
          <a:p>
            <a:pPr marL="800100" lvl="1" indent="-342900">
              <a:buFont typeface="Courier New" panose="02070309020205020404" pitchFamily="49" charset="0"/>
              <a:buChar char="o"/>
            </a:pPr>
            <a:r>
              <a:rPr lang="en-GB" sz="2200" kern="0" dirty="0">
                <a:latin typeface="Arial" panose="020B0604020202020204" pitchFamily="34" charset="0"/>
                <a:ea typeface="Times New Roman" panose="02020603050405020304" pitchFamily="18" charset="0"/>
                <a:cs typeface="Arial" panose="020B0604020202020204" pitchFamily="34" charset="0"/>
              </a:rPr>
              <a:t>Ethiopia- </a:t>
            </a:r>
            <a:r>
              <a:rPr lang="en-GB" sz="2200" b="1" kern="0" dirty="0">
                <a:solidFill>
                  <a:srgbClr val="002060"/>
                </a:solidFill>
                <a:latin typeface="Arial" panose="020B0604020202020204" pitchFamily="34" charset="0"/>
                <a:ea typeface="Times New Roman" panose="02020603050405020304" pitchFamily="18" charset="0"/>
                <a:cs typeface="Arial" panose="020B0604020202020204" pitchFamily="34" charset="0"/>
              </a:rPr>
              <a:t>$3.98 billion </a:t>
            </a:r>
          </a:p>
          <a:p>
            <a:pPr marL="800100" lvl="1" indent="-342900">
              <a:buFont typeface="Courier New" panose="02070309020205020404" pitchFamily="49" charset="0"/>
              <a:buChar char="o"/>
            </a:pPr>
            <a:r>
              <a:rPr lang="en-GB" sz="2200" kern="0" dirty="0">
                <a:latin typeface="Arial" panose="020B0604020202020204" pitchFamily="34" charset="0"/>
                <a:ea typeface="Times New Roman" panose="02020603050405020304" pitchFamily="18" charset="0"/>
                <a:cs typeface="Arial" panose="020B0604020202020204" pitchFamily="34" charset="0"/>
              </a:rPr>
              <a:t>Uganda </a:t>
            </a:r>
            <a:r>
              <a:rPr lang="en-GB" sz="2200" b="1" kern="0" dirty="0">
                <a:solidFill>
                  <a:srgbClr val="002060"/>
                </a:solidFill>
                <a:latin typeface="Arial" panose="020B0604020202020204" pitchFamily="34" charset="0"/>
                <a:ea typeface="Times New Roman" panose="02020603050405020304" pitchFamily="18" charset="0"/>
                <a:cs typeface="Arial" panose="020B0604020202020204" pitchFamily="34" charset="0"/>
              </a:rPr>
              <a:t>$3.31 billion</a:t>
            </a:r>
            <a:endParaRPr lang="en-US" sz="2200" b="1" dirty="0">
              <a:solidFill>
                <a:srgbClr val="00206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958098B9-E819-0221-1A33-9F577BC630D5}"/>
              </a:ext>
            </a:extLst>
          </p:cNvPr>
          <p:cNvSpPr txBox="1"/>
          <p:nvPr/>
        </p:nvSpPr>
        <p:spPr>
          <a:xfrm>
            <a:off x="732362" y="3068789"/>
            <a:ext cx="4476019" cy="769441"/>
          </a:xfrm>
          <a:prstGeom prst="rect">
            <a:avLst/>
          </a:prstGeom>
          <a:solidFill>
            <a:schemeClr val="accent3">
              <a:lumMod val="20000"/>
              <a:lumOff val="80000"/>
            </a:schemeClr>
          </a:solidFill>
        </p:spPr>
        <p:txBody>
          <a:bodyPr wrap="square">
            <a:spAutoFit/>
          </a:bodyPr>
          <a:lstStyle/>
          <a:p>
            <a:pPr>
              <a:buClr>
                <a:srgbClr val="0070C0"/>
              </a:buClr>
            </a:pPr>
            <a:r>
              <a:rPr lang="en-US" sz="2200" kern="0" dirty="0">
                <a:effectLst/>
                <a:latin typeface="Arial" panose="020B0604020202020204" pitchFamily="34" charset="0"/>
                <a:ea typeface="Times New Roman" panose="02020603050405020304" pitchFamily="18" charset="0"/>
                <a:cs typeface="Arial" panose="020B0604020202020204" pitchFamily="34" charset="0"/>
              </a:rPr>
              <a:t>Increasing role of remittances – Source of private funding </a:t>
            </a:r>
            <a:endParaRPr lang="en-GB" sz="22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7E60A422-53FE-AC2A-3C35-A031D6D5C914}"/>
              </a:ext>
            </a:extLst>
          </p:cNvPr>
          <p:cNvSpPr txBox="1"/>
          <p:nvPr/>
        </p:nvSpPr>
        <p:spPr>
          <a:xfrm>
            <a:off x="914399" y="5257758"/>
            <a:ext cx="10545238" cy="1169551"/>
          </a:xfrm>
          <a:prstGeom prst="rect">
            <a:avLst/>
          </a:prstGeom>
          <a:solidFill>
            <a:schemeClr val="accent3">
              <a:lumMod val="20000"/>
              <a:lumOff val="80000"/>
            </a:schemeClr>
          </a:solidFill>
        </p:spPr>
        <p:txBody>
          <a:bodyPr wrap="square">
            <a:spAutoFit/>
          </a:bodyPr>
          <a:lstStyle/>
          <a:p>
            <a:pPr marL="342900" indent="-342900">
              <a:buClr>
                <a:srgbClr val="0070C0"/>
              </a:buClr>
              <a:buFont typeface="Wingdings" panose="05000000000000000000" pitchFamily="2" charset="2"/>
              <a:buChar char="§"/>
            </a:pPr>
            <a:r>
              <a:rPr lang="en-GB" sz="2200" dirty="0">
                <a:latin typeface="Arial" panose="020B0604020202020204" pitchFamily="34" charset="0"/>
                <a:cs typeface="Arial" panose="020B0604020202020204" pitchFamily="34" charset="0"/>
              </a:rPr>
              <a:t>Tax-to-GDP ratios  for many of them is below the African average of 16.1%</a:t>
            </a:r>
          </a:p>
          <a:p>
            <a:pPr marL="342900" indent="-342900">
              <a:buClr>
                <a:srgbClr val="0070C0"/>
              </a:buClr>
              <a:buFont typeface="Wingdings" panose="05000000000000000000" pitchFamily="2" charset="2"/>
              <a:buChar char="§"/>
            </a:pPr>
            <a:r>
              <a:rPr lang="en-GB" sz="2200" dirty="0">
                <a:latin typeface="Arial" panose="020B0604020202020204" pitchFamily="34" charset="0"/>
                <a:cs typeface="Arial" panose="020B0604020202020204" pitchFamily="34" charset="0"/>
              </a:rPr>
              <a:t> </a:t>
            </a:r>
            <a:r>
              <a:rPr lang="en-GB" sz="2400" dirty="0"/>
              <a:t>Governments of African landlocked developing countries must strengthen domestic resource mobilization</a:t>
            </a:r>
            <a:r>
              <a:rPr lang="en-US" sz="2400" dirty="0"/>
              <a:t> including remittance use</a:t>
            </a:r>
            <a:endParaRPr lang="en-GB" sz="22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52C05798-A6DC-65A1-F93F-AE3EA631ED6C}"/>
              </a:ext>
            </a:extLst>
          </p:cNvPr>
          <p:cNvSpPr txBox="1"/>
          <p:nvPr/>
        </p:nvSpPr>
        <p:spPr>
          <a:xfrm>
            <a:off x="5708990" y="2986938"/>
            <a:ext cx="4476019" cy="430887"/>
          </a:xfrm>
          <a:prstGeom prst="rect">
            <a:avLst/>
          </a:prstGeom>
          <a:noFill/>
        </p:spPr>
        <p:txBody>
          <a:bodyPr wrap="square">
            <a:spAutoFit/>
          </a:bodyPr>
          <a:lstStyle/>
          <a:p>
            <a:pPr algn="ctr">
              <a:buClr>
                <a:srgbClr val="0070C0"/>
              </a:buClr>
            </a:pPr>
            <a:r>
              <a:rPr lang="en-US" sz="2200" kern="0" dirty="0">
                <a:latin typeface="Arial" panose="020B0604020202020204" pitchFamily="34" charset="0"/>
                <a:ea typeface="Times New Roman" panose="02020603050405020304" pitchFamily="18" charset="0"/>
                <a:cs typeface="Arial" panose="020B0604020202020204" pitchFamily="34" charset="0"/>
              </a:rPr>
              <a:t>R</a:t>
            </a:r>
            <a:r>
              <a:rPr lang="en-US" sz="2200" kern="0" dirty="0">
                <a:effectLst/>
                <a:latin typeface="Arial" panose="020B0604020202020204" pitchFamily="34" charset="0"/>
                <a:ea typeface="Times New Roman" panose="02020603050405020304" pitchFamily="18" charset="0"/>
                <a:cs typeface="Arial" panose="020B0604020202020204" pitchFamily="34" charset="0"/>
              </a:rPr>
              <a:t>emittances as a % of GDP</a:t>
            </a:r>
            <a:endParaRPr lang="en-GB" sz="2200"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82136008-4A0C-429D-66D7-049F56938B31}"/>
              </a:ext>
            </a:extLst>
          </p:cNvPr>
          <p:cNvSpPr txBox="1"/>
          <p:nvPr/>
        </p:nvSpPr>
        <p:spPr>
          <a:xfrm>
            <a:off x="-128478" y="528415"/>
            <a:ext cx="1096029" cy="1092607"/>
          </a:xfrm>
          <a:prstGeom prst="rect">
            <a:avLst/>
          </a:prstGeom>
          <a:noFill/>
        </p:spPr>
        <p:txBody>
          <a:bodyPr wrap="square" rtlCol="0">
            <a:spAutoFit/>
          </a:bodyPr>
          <a:lstStyle/>
          <a:p>
            <a:r>
              <a:rPr lang="en-US" sz="6500" dirty="0">
                <a:solidFill>
                  <a:srgbClr val="002060"/>
                </a:solidFill>
              </a:rPr>
              <a:t>1.</a:t>
            </a:r>
          </a:p>
        </p:txBody>
      </p:sp>
      <p:sp>
        <p:nvSpPr>
          <p:cNvPr id="24" name="TextBox 23">
            <a:extLst>
              <a:ext uri="{FF2B5EF4-FFF2-40B4-BE49-F238E27FC236}">
                <a16:creationId xmlns:a16="http://schemas.microsoft.com/office/drawing/2014/main" id="{F6E430CC-4AD9-46C4-869B-09361B11F31B}"/>
              </a:ext>
            </a:extLst>
          </p:cNvPr>
          <p:cNvSpPr txBox="1"/>
          <p:nvPr/>
        </p:nvSpPr>
        <p:spPr>
          <a:xfrm>
            <a:off x="0" y="2968553"/>
            <a:ext cx="1096029" cy="1092607"/>
          </a:xfrm>
          <a:prstGeom prst="rect">
            <a:avLst/>
          </a:prstGeom>
          <a:noFill/>
        </p:spPr>
        <p:txBody>
          <a:bodyPr wrap="square" rtlCol="0">
            <a:spAutoFit/>
          </a:bodyPr>
          <a:lstStyle/>
          <a:p>
            <a:r>
              <a:rPr lang="en-US" sz="6500" dirty="0">
                <a:solidFill>
                  <a:srgbClr val="002060"/>
                </a:solidFill>
              </a:rPr>
              <a:t>2.</a:t>
            </a:r>
          </a:p>
        </p:txBody>
      </p:sp>
      <p:sp>
        <p:nvSpPr>
          <p:cNvPr id="25" name="TextBox 24">
            <a:extLst>
              <a:ext uri="{FF2B5EF4-FFF2-40B4-BE49-F238E27FC236}">
                <a16:creationId xmlns:a16="http://schemas.microsoft.com/office/drawing/2014/main" id="{89C70B27-4631-33E8-882C-855CA39B5F68}"/>
              </a:ext>
            </a:extLst>
          </p:cNvPr>
          <p:cNvSpPr txBox="1"/>
          <p:nvPr/>
        </p:nvSpPr>
        <p:spPr>
          <a:xfrm>
            <a:off x="184348" y="5369106"/>
            <a:ext cx="1096029" cy="1092607"/>
          </a:xfrm>
          <a:prstGeom prst="rect">
            <a:avLst/>
          </a:prstGeom>
          <a:noFill/>
        </p:spPr>
        <p:txBody>
          <a:bodyPr wrap="square" rtlCol="0">
            <a:spAutoFit/>
          </a:bodyPr>
          <a:lstStyle/>
          <a:p>
            <a:r>
              <a:rPr lang="en-US" sz="6500" dirty="0">
                <a:solidFill>
                  <a:srgbClr val="002060"/>
                </a:solidFill>
              </a:rPr>
              <a:t>3.</a:t>
            </a:r>
          </a:p>
        </p:txBody>
      </p:sp>
      <p:graphicFrame>
        <p:nvGraphicFramePr>
          <p:cNvPr id="2" name="Chart 1">
            <a:extLst>
              <a:ext uri="{FF2B5EF4-FFF2-40B4-BE49-F238E27FC236}">
                <a16:creationId xmlns:a16="http://schemas.microsoft.com/office/drawing/2014/main" id="{7F7B6000-75B6-E867-C2EC-65CA97A08015}"/>
              </a:ext>
            </a:extLst>
          </p:cNvPr>
          <p:cNvGraphicFramePr>
            <a:graphicFrameLocks/>
          </p:cNvGraphicFramePr>
          <p:nvPr>
            <p:extLst>
              <p:ext uri="{D42A27DB-BD31-4B8C-83A1-F6EECF244321}">
                <p14:modId xmlns:p14="http://schemas.microsoft.com/office/powerpoint/2010/main" val="536703312"/>
              </p:ext>
            </p:extLst>
          </p:nvPr>
        </p:nvGraphicFramePr>
        <p:xfrm>
          <a:off x="5940743" y="727489"/>
          <a:ext cx="5411199" cy="76944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9D92631C-5A09-8509-C257-E60AD1E89C6D}"/>
              </a:ext>
            </a:extLst>
          </p:cNvPr>
          <p:cNvGraphicFramePr>
            <a:graphicFrameLocks/>
          </p:cNvGraphicFramePr>
          <p:nvPr>
            <p:extLst>
              <p:ext uri="{D42A27DB-BD31-4B8C-83A1-F6EECF244321}">
                <p14:modId xmlns:p14="http://schemas.microsoft.com/office/powerpoint/2010/main" val="2807035364"/>
              </p:ext>
            </p:extLst>
          </p:nvPr>
        </p:nvGraphicFramePr>
        <p:xfrm>
          <a:off x="6096000" y="3553968"/>
          <a:ext cx="5668537" cy="136859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22945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55FDEC9-D800-2896-EB4F-8291A3A88050}"/>
              </a:ext>
            </a:extLst>
          </p:cNvPr>
          <p:cNvSpPr/>
          <p:nvPr/>
        </p:nvSpPr>
        <p:spPr>
          <a:xfrm>
            <a:off x="5531220" y="1027361"/>
            <a:ext cx="6617352" cy="5623395"/>
          </a:xfrm>
          <a:prstGeom prst="rect">
            <a:avLst/>
          </a:prstGeom>
          <a:solidFill>
            <a:schemeClr val="tx2">
              <a:lumMod val="20000"/>
              <a:lumOff val="80000"/>
            </a:schemeClr>
          </a:solidFill>
          <a:ln w="0">
            <a:noFill/>
            <a:prstDash val="solid"/>
            <a:round/>
            <a:headEnd/>
            <a:tailEnd/>
          </a:ln>
        </p:spPr>
        <p:txBody>
          <a:bodyPr vert="horz" wrap="square" lIns="914162" tIns="91416" rIns="914162" bIns="91416" numCol="1" anchor="ctr" anchorCtr="1" compatLnSpc="1">
            <a:prstTxWarp prst="textNoShape">
              <a:avLst/>
            </a:prstTxWarp>
          </a:bodyPr>
          <a:lstStyle/>
          <a:p>
            <a:endParaRPr lang="en-US" sz="1799" kern="0">
              <a:solidFill>
                <a:schemeClr val="bg1"/>
              </a:solidFill>
              <a:latin typeface="Arial" pitchFamily="34" charset="0"/>
              <a:cs typeface="Arial" pitchFamily="34" charset="0"/>
            </a:endParaRPr>
          </a:p>
        </p:txBody>
      </p:sp>
      <p:sp>
        <p:nvSpPr>
          <p:cNvPr id="20" name="Rectangle 19">
            <a:extLst>
              <a:ext uri="{FF2B5EF4-FFF2-40B4-BE49-F238E27FC236}">
                <a16:creationId xmlns:a16="http://schemas.microsoft.com/office/drawing/2014/main" id="{239A59FD-5E8A-1097-686E-84F1A6910426}"/>
              </a:ext>
            </a:extLst>
          </p:cNvPr>
          <p:cNvSpPr/>
          <p:nvPr/>
        </p:nvSpPr>
        <p:spPr>
          <a:xfrm>
            <a:off x="80609" y="1027363"/>
            <a:ext cx="5337653" cy="5623394"/>
          </a:xfrm>
          <a:prstGeom prst="rect">
            <a:avLst/>
          </a:prstGeom>
          <a:solidFill>
            <a:schemeClr val="tx2">
              <a:lumMod val="20000"/>
              <a:lumOff val="80000"/>
            </a:schemeClr>
          </a:solidFill>
          <a:ln w="0">
            <a:noFill/>
            <a:prstDash val="solid"/>
            <a:round/>
            <a:headEnd/>
            <a:tailEnd/>
          </a:ln>
        </p:spPr>
        <p:txBody>
          <a:bodyPr vert="horz" wrap="square" lIns="914162" tIns="91416" rIns="914162" bIns="91416" numCol="1" anchor="ctr" anchorCtr="1" compatLnSpc="1">
            <a:prstTxWarp prst="textNoShape">
              <a:avLst/>
            </a:prstTxWarp>
          </a:bodyPr>
          <a:lstStyle/>
          <a:p>
            <a:endParaRPr lang="en-US" sz="1799" kern="0">
              <a:solidFill>
                <a:schemeClr val="bg1"/>
              </a:solidFill>
              <a:latin typeface="Arial" pitchFamily="34" charset="0"/>
              <a:cs typeface="Arial" pitchFamily="34" charset="0"/>
            </a:endParaRPr>
          </a:p>
        </p:txBody>
      </p:sp>
      <p:sp>
        <p:nvSpPr>
          <p:cNvPr id="3" name="Rectângulo arredondado 8">
            <a:extLst>
              <a:ext uri="{FF2B5EF4-FFF2-40B4-BE49-F238E27FC236}">
                <a16:creationId xmlns:a16="http://schemas.microsoft.com/office/drawing/2014/main" id="{DF09AC93-2E7E-C469-1F73-8B025A049474}"/>
              </a:ext>
            </a:extLst>
          </p:cNvPr>
          <p:cNvSpPr/>
          <p:nvPr/>
        </p:nvSpPr>
        <p:spPr>
          <a:xfrm>
            <a:off x="-38792" y="-83773"/>
            <a:ext cx="8569017" cy="612934"/>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anchor="ctr">
            <a:spAutoFit/>
          </a:bodyPr>
          <a:lstStyle/>
          <a:p>
            <a:r>
              <a:rPr lang="en-GB" sz="2400" b="1" dirty="0">
                <a:latin typeface="Arial" panose="020B0604020202020204" pitchFamily="34" charset="0"/>
                <a:cs typeface="Arial" panose="020B0604020202020204" pitchFamily="34" charset="0"/>
              </a:rPr>
              <a:t>Recommendations </a:t>
            </a:r>
            <a:endParaRPr lang="en-US" sz="2400" b="1"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EA3672A8-C503-9D37-4F19-B9C56FD0CDE7}"/>
              </a:ext>
            </a:extLst>
          </p:cNvPr>
          <p:cNvSpPr txBox="1"/>
          <p:nvPr/>
        </p:nvSpPr>
        <p:spPr>
          <a:xfrm>
            <a:off x="43428" y="1669217"/>
            <a:ext cx="5243383" cy="769441"/>
          </a:xfrm>
          <a:prstGeom prst="rect">
            <a:avLst/>
          </a:prstGeom>
          <a:noFill/>
        </p:spPr>
        <p:txBody>
          <a:bodyPr wrap="square">
            <a:spAutoFit/>
          </a:bodyPr>
          <a:lstStyle/>
          <a:p>
            <a:pPr marL="285750" indent="-285750" algn="just">
              <a:buFont typeface="Wingdings" panose="05000000000000000000" pitchFamily="2" charset="2"/>
              <a:buChar char="§"/>
            </a:pPr>
            <a:r>
              <a:rPr lang="en-GB" sz="2200" b="1" kern="0" dirty="0">
                <a:solidFill>
                  <a:srgbClr val="002060"/>
                </a:solidFill>
                <a:latin typeface="Arial" panose="020B0604020202020204" pitchFamily="34" charset="0"/>
                <a:ea typeface="Times New Roman" panose="02020603050405020304" pitchFamily="18" charset="0"/>
                <a:cs typeface="Arial" panose="020B0604020202020204" pitchFamily="34" charset="0"/>
              </a:rPr>
              <a:t>S</a:t>
            </a:r>
            <a:r>
              <a:rPr lang="en-GB" sz="2200" b="1" kern="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TRENGTHEN</a:t>
            </a:r>
            <a:r>
              <a:rPr lang="en-GB" sz="2200" kern="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national research and development capacities</a:t>
            </a:r>
            <a:endParaRPr lang="en-US" sz="2200" kern="0" dirty="0">
              <a:solidFill>
                <a:srgbClr val="002060"/>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6AA40063-9BE7-21ED-FF7F-32DFED36B6E3}"/>
              </a:ext>
            </a:extLst>
          </p:cNvPr>
          <p:cNvSpPr txBox="1"/>
          <p:nvPr/>
        </p:nvSpPr>
        <p:spPr>
          <a:xfrm>
            <a:off x="-3371" y="2666374"/>
            <a:ext cx="5478112" cy="1446550"/>
          </a:xfrm>
          <a:prstGeom prst="rect">
            <a:avLst/>
          </a:prstGeom>
          <a:noFill/>
        </p:spPr>
        <p:txBody>
          <a:bodyPr wrap="square">
            <a:spAutoFit/>
          </a:bodyPr>
          <a:lstStyle/>
          <a:p>
            <a:pPr marL="285750" indent="-285750" algn="just">
              <a:buFont typeface="Wingdings" panose="05000000000000000000" pitchFamily="2" charset="2"/>
              <a:buChar char="§"/>
            </a:pPr>
            <a:r>
              <a:rPr lang="en-GB" sz="2200" b="1" kern="0" dirty="0">
                <a:solidFill>
                  <a:srgbClr val="002060"/>
                </a:solidFill>
                <a:latin typeface="Arial" panose="020B0604020202020204" pitchFamily="34" charset="0"/>
                <a:cs typeface="Arial" panose="020B0604020202020204" pitchFamily="34" charset="0"/>
              </a:rPr>
              <a:t>COLLABORATE</a:t>
            </a:r>
            <a:r>
              <a:rPr lang="en-GB" sz="2200" kern="0" dirty="0">
                <a:solidFill>
                  <a:srgbClr val="002060"/>
                </a:solidFill>
                <a:latin typeface="Arial" panose="020B0604020202020204" pitchFamily="34" charset="0"/>
                <a:cs typeface="Arial" panose="020B0604020202020204" pitchFamily="34" charset="0"/>
              </a:rPr>
              <a:t> with international partners on implementing science, technology and innovation training initiatives</a:t>
            </a:r>
            <a:endParaRPr lang="en-US" sz="2200" kern="0" dirty="0">
              <a:solidFill>
                <a:srgbClr val="002060"/>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C7022125-B80E-D64B-0D61-B6D7B1736032}"/>
              </a:ext>
            </a:extLst>
          </p:cNvPr>
          <p:cNvSpPr txBox="1"/>
          <p:nvPr/>
        </p:nvSpPr>
        <p:spPr>
          <a:xfrm>
            <a:off x="-59800" y="4133224"/>
            <a:ext cx="5525251" cy="769441"/>
          </a:xfrm>
          <a:prstGeom prst="rect">
            <a:avLst/>
          </a:prstGeom>
          <a:noFill/>
        </p:spPr>
        <p:txBody>
          <a:bodyPr wrap="square">
            <a:spAutoFit/>
          </a:bodyPr>
          <a:lstStyle/>
          <a:p>
            <a:pPr marL="285750" indent="-285750" algn="just">
              <a:buFont typeface="Wingdings" panose="05000000000000000000" pitchFamily="2" charset="2"/>
              <a:buChar char="§"/>
            </a:pPr>
            <a:r>
              <a:rPr lang="en-GB" sz="2200" b="1" kern="0" dirty="0">
                <a:solidFill>
                  <a:srgbClr val="002060"/>
                </a:solidFill>
                <a:latin typeface="Arial" panose="020B0604020202020204" pitchFamily="34" charset="0"/>
                <a:cs typeface="Arial" panose="020B0604020202020204" pitchFamily="34" charset="0"/>
              </a:rPr>
              <a:t>ACCELERATE</a:t>
            </a:r>
            <a:r>
              <a:rPr lang="en-GB" sz="2200" kern="0" dirty="0">
                <a:solidFill>
                  <a:srgbClr val="002060"/>
                </a:solidFill>
                <a:latin typeface="Arial" panose="020B0604020202020204" pitchFamily="34" charset="0"/>
                <a:cs typeface="Arial" panose="020B0604020202020204" pitchFamily="34" charset="0"/>
              </a:rPr>
              <a:t> the implementation of trade facilitation measures</a:t>
            </a:r>
            <a:endParaRPr lang="en-US" sz="2200" kern="0" dirty="0">
              <a:solidFill>
                <a:srgbClr val="002060"/>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26D5FB76-EFBD-7046-3D15-C20CBD315596}"/>
              </a:ext>
            </a:extLst>
          </p:cNvPr>
          <p:cNvSpPr txBox="1"/>
          <p:nvPr/>
        </p:nvSpPr>
        <p:spPr>
          <a:xfrm>
            <a:off x="5558721" y="4931561"/>
            <a:ext cx="6159340" cy="1446550"/>
          </a:xfrm>
          <a:prstGeom prst="rect">
            <a:avLst/>
          </a:prstGeom>
          <a:noFill/>
        </p:spPr>
        <p:txBody>
          <a:bodyPr wrap="square">
            <a:spAutoFit/>
          </a:bodyPr>
          <a:lstStyle/>
          <a:p>
            <a:pPr marL="285750" indent="-285750" algn="just">
              <a:buFont typeface="Wingdings" panose="05000000000000000000" pitchFamily="2" charset="2"/>
              <a:buChar char="§"/>
            </a:pPr>
            <a:r>
              <a:rPr lang="en-GB" sz="2200" kern="0" dirty="0">
                <a:solidFill>
                  <a:srgbClr val="002060"/>
                </a:solidFill>
                <a:latin typeface="Arial" panose="020B0604020202020204" pitchFamily="34" charset="0"/>
                <a:ea typeface="DengXian" panose="02010600030101010101" pitchFamily="2" charset="-122"/>
                <a:cs typeface="Arial" panose="020B0604020202020204" pitchFamily="34" charset="0"/>
              </a:rPr>
              <a:t>Development Partners </a:t>
            </a:r>
            <a:r>
              <a:rPr lang="en-GB" sz="2200" kern="0" dirty="0">
                <a:solidFill>
                  <a:srgbClr val="002060"/>
                </a:solidFill>
                <a:latin typeface="Arial" panose="020B0604020202020204" pitchFamily="34" charset="0"/>
                <a:ea typeface="Times New Roman" panose="02020603050405020304" pitchFamily="18" charset="0"/>
                <a:cs typeface="Arial" panose="020B0604020202020204" pitchFamily="34" charset="0"/>
              </a:rPr>
              <a:t>to </a:t>
            </a:r>
            <a:r>
              <a:rPr lang="en-GB" sz="2200" b="1" kern="0" dirty="0">
                <a:solidFill>
                  <a:srgbClr val="002060"/>
                </a:solidFill>
                <a:latin typeface="Arial" panose="020B0604020202020204" pitchFamily="34" charset="0"/>
                <a:ea typeface="Times New Roman" panose="02020603050405020304" pitchFamily="18" charset="0"/>
                <a:cs typeface="Arial" panose="020B0604020202020204" pitchFamily="34" charset="0"/>
              </a:rPr>
              <a:t>SUPPORT</a:t>
            </a:r>
            <a:r>
              <a:rPr lang="en-GB" sz="2200" kern="0" dirty="0">
                <a:solidFill>
                  <a:srgbClr val="002060"/>
                </a:solidFill>
                <a:latin typeface="Arial" panose="020B0604020202020204" pitchFamily="34" charset="0"/>
                <a:ea typeface="Times New Roman" panose="02020603050405020304" pitchFamily="18" charset="0"/>
                <a:cs typeface="Arial" panose="020B0604020202020204" pitchFamily="34" charset="0"/>
              </a:rPr>
              <a:t> the Governments to increase access climate finance, in particular the Loss and Damage Fund</a:t>
            </a:r>
            <a:r>
              <a:rPr lang="en-GB" sz="2000" kern="0" dirty="0">
                <a:solidFill>
                  <a:srgbClr val="002060"/>
                </a:solidFill>
                <a:latin typeface="Times New Roman" panose="02020603050405020304" pitchFamily="18" charset="0"/>
                <a:ea typeface="Times New Roman" panose="02020603050405020304" pitchFamily="18" charset="0"/>
              </a:rPr>
              <a:t>.</a:t>
            </a:r>
          </a:p>
        </p:txBody>
      </p:sp>
      <p:sp>
        <p:nvSpPr>
          <p:cNvPr id="19" name="TextBox 18">
            <a:extLst>
              <a:ext uri="{FF2B5EF4-FFF2-40B4-BE49-F238E27FC236}">
                <a16:creationId xmlns:a16="http://schemas.microsoft.com/office/drawing/2014/main" id="{82F10501-6303-B8D0-AD8B-C03FD1D48BAF}"/>
              </a:ext>
            </a:extLst>
          </p:cNvPr>
          <p:cNvSpPr txBox="1"/>
          <p:nvPr/>
        </p:nvSpPr>
        <p:spPr>
          <a:xfrm>
            <a:off x="5558721" y="1227571"/>
            <a:ext cx="6524083" cy="2123658"/>
          </a:xfrm>
          <a:prstGeom prst="rect">
            <a:avLst/>
          </a:prstGeom>
          <a:noFill/>
        </p:spPr>
        <p:txBody>
          <a:bodyPr wrap="square">
            <a:spAutoFit/>
          </a:bodyPr>
          <a:lstStyle/>
          <a:p>
            <a:pPr marL="285750" indent="-285750" algn="just">
              <a:buFont typeface="Wingdings" panose="05000000000000000000" pitchFamily="2" charset="2"/>
              <a:buChar char="§"/>
            </a:pPr>
            <a:r>
              <a:rPr lang="en-GB" sz="2200" kern="0" dirty="0">
                <a:solidFill>
                  <a:srgbClr val="002060"/>
                </a:solidFill>
                <a:latin typeface="Arial" panose="020B0604020202020204" pitchFamily="34" charset="0"/>
                <a:ea typeface="Times New Roman" panose="02020603050405020304" pitchFamily="18" charset="0"/>
                <a:cs typeface="Arial" panose="020B0604020202020204" pitchFamily="34" charset="0"/>
              </a:rPr>
              <a:t>ECA to work with  UNOHRLLS and Development partners to </a:t>
            </a:r>
            <a:r>
              <a:rPr lang="en-GB" sz="2200" b="1" kern="0" dirty="0">
                <a:solidFill>
                  <a:srgbClr val="002060"/>
                </a:solidFill>
                <a:latin typeface="Arial" panose="020B0604020202020204" pitchFamily="34" charset="0"/>
                <a:cs typeface="Arial" panose="020B0604020202020204" pitchFamily="34" charset="0"/>
              </a:rPr>
              <a:t>SUPPORT</a:t>
            </a:r>
            <a:r>
              <a:rPr lang="en-GB" sz="2200" kern="0" dirty="0">
                <a:solidFill>
                  <a:srgbClr val="002060"/>
                </a:solidFill>
                <a:latin typeface="Arial" panose="020B0604020202020204" pitchFamily="34" charset="0"/>
                <a:cs typeface="Arial" panose="020B0604020202020204" pitchFamily="34" charset="0"/>
              </a:rPr>
              <a:t> the work of the high-level panel of experts pertaining to identifying constraints and making recommendations on the freedom of transit for landlocked developing countries.</a:t>
            </a:r>
          </a:p>
        </p:txBody>
      </p:sp>
      <p:sp>
        <p:nvSpPr>
          <p:cNvPr id="22" name="TextBox 21">
            <a:extLst>
              <a:ext uri="{FF2B5EF4-FFF2-40B4-BE49-F238E27FC236}">
                <a16:creationId xmlns:a16="http://schemas.microsoft.com/office/drawing/2014/main" id="{F794A446-5E6E-32FA-8456-5724EA054560}"/>
              </a:ext>
            </a:extLst>
          </p:cNvPr>
          <p:cNvSpPr txBox="1"/>
          <p:nvPr/>
        </p:nvSpPr>
        <p:spPr>
          <a:xfrm>
            <a:off x="-85137" y="5130381"/>
            <a:ext cx="5525250" cy="1107996"/>
          </a:xfrm>
          <a:prstGeom prst="rect">
            <a:avLst/>
          </a:prstGeom>
          <a:noFill/>
        </p:spPr>
        <p:txBody>
          <a:bodyPr wrap="square">
            <a:spAutoFit/>
          </a:bodyPr>
          <a:lstStyle/>
          <a:p>
            <a:pPr marL="285750" indent="-285750" algn="just">
              <a:buFont typeface="Wingdings" panose="05000000000000000000" pitchFamily="2" charset="2"/>
              <a:buChar char="§"/>
            </a:pPr>
            <a:r>
              <a:rPr lang="en-GB" sz="2200" kern="0" dirty="0">
                <a:solidFill>
                  <a:srgbClr val="002060"/>
                </a:solidFill>
                <a:latin typeface="Arial" panose="020B0604020202020204" pitchFamily="34" charset="0"/>
                <a:cs typeface="Arial" panose="020B0604020202020204" pitchFamily="34" charset="0"/>
              </a:rPr>
              <a:t>Transit countries are </a:t>
            </a:r>
            <a:r>
              <a:rPr lang="en-GB" sz="2200" b="1" kern="0" dirty="0">
                <a:solidFill>
                  <a:srgbClr val="002060"/>
                </a:solidFill>
                <a:latin typeface="Arial" panose="020B0604020202020204" pitchFamily="34" charset="0"/>
                <a:cs typeface="Arial" panose="020B0604020202020204" pitchFamily="34" charset="0"/>
              </a:rPr>
              <a:t>ENCOURAGED</a:t>
            </a:r>
            <a:r>
              <a:rPr lang="en-GB" sz="2200" kern="0" dirty="0">
                <a:solidFill>
                  <a:srgbClr val="002060"/>
                </a:solidFill>
                <a:latin typeface="Arial" panose="020B0604020202020204" pitchFamily="34" charset="0"/>
                <a:cs typeface="Arial" panose="020B0604020202020204" pitchFamily="34" charset="0"/>
              </a:rPr>
              <a:t> to harmonize national regulations with their obligation to allow effective transit</a:t>
            </a:r>
            <a:endParaRPr lang="en-US" sz="2200" kern="0" dirty="0">
              <a:solidFill>
                <a:srgbClr val="002060"/>
              </a:solidFill>
              <a:latin typeface="Arial" panose="020B0604020202020204" pitchFamily="34" charset="0"/>
              <a:cs typeface="Arial" panose="020B0604020202020204" pitchFamily="34" charset="0"/>
            </a:endParaRPr>
          </a:p>
        </p:txBody>
      </p:sp>
      <p:sp>
        <p:nvSpPr>
          <p:cNvPr id="23" name="Rounded Rectangle 5">
            <a:extLst>
              <a:ext uri="{FF2B5EF4-FFF2-40B4-BE49-F238E27FC236}">
                <a16:creationId xmlns:a16="http://schemas.microsoft.com/office/drawing/2014/main" id="{EC9B1316-D453-6C3A-6409-25DBD6DA16D1}"/>
              </a:ext>
            </a:extLst>
          </p:cNvPr>
          <p:cNvSpPr/>
          <p:nvPr/>
        </p:nvSpPr>
        <p:spPr>
          <a:xfrm>
            <a:off x="222068" y="619623"/>
            <a:ext cx="4943489" cy="1049594"/>
          </a:xfrm>
          <a:prstGeom prst="roundRect">
            <a:avLst>
              <a:gd name="adj" fmla="val 50000"/>
            </a:avLst>
          </a:prstGeom>
          <a:solidFill>
            <a:schemeClr val="bg1"/>
          </a:solidFill>
          <a:ln>
            <a:noFill/>
          </a:ln>
          <a:effectLst>
            <a:innerShdw blurRad="38100" dist="50800" dir="16200000">
              <a:prstClr val="black">
                <a:alpha val="23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b="1" kern="0" dirty="0">
                <a:solidFill>
                  <a:schemeClr val="tx1"/>
                </a:solidFill>
                <a:latin typeface="Arial" panose="020B0604020202020204" pitchFamily="34" charset="0"/>
                <a:ea typeface="Times New Roman" panose="02020603050405020304" pitchFamily="18" charset="0"/>
                <a:cs typeface="Arial" panose="020B0604020202020204" pitchFamily="34" charset="0"/>
              </a:rPr>
              <a:t>Governments of African landlocked developing countries  &amp; Transit Countries </a:t>
            </a:r>
            <a:endParaRPr lang="en-US" sz="2200" b="1" dirty="0">
              <a:solidFill>
                <a:schemeClr val="tx1"/>
              </a:solidFill>
              <a:latin typeface="Arial" panose="020B0604020202020204" pitchFamily="34" charset="0"/>
              <a:cs typeface="Arial" panose="020B0604020202020204" pitchFamily="34" charset="0"/>
            </a:endParaRPr>
          </a:p>
        </p:txBody>
      </p:sp>
      <p:sp>
        <p:nvSpPr>
          <p:cNvPr id="24" name="Rounded Rectangle 5">
            <a:extLst>
              <a:ext uri="{FF2B5EF4-FFF2-40B4-BE49-F238E27FC236}">
                <a16:creationId xmlns:a16="http://schemas.microsoft.com/office/drawing/2014/main" id="{684DCAF1-6711-BE9E-26CC-2677B3E51424}"/>
              </a:ext>
            </a:extLst>
          </p:cNvPr>
          <p:cNvSpPr/>
          <p:nvPr/>
        </p:nvSpPr>
        <p:spPr>
          <a:xfrm>
            <a:off x="6256614" y="479890"/>
            <a:ext cx="5228907" cy="837212"/>
          </a:xfrm>
          <a:prstGeom prst="roundRect">
            <a:avLst>
              <a:gd name="adj" fmla="val 50000"/>
            </a:avLst>
          </a:prstGeom>
          <a:solidFill>
            <a:schemeClr val="bg1"/>
          </a:solidFill>
          <a:ln>
            <a:noFill/>
          </a:ln>
          <a:effectLst>
            <a:innerShdw blurRad="38100" dist="50800" dir="16200000">
              <a:prstClr val="black">
                <a:alpha val="23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b="1" kern="0" dirty="0">
                <a:solidFill>
                  <a:schemeClr val="tx1"/>
                </a:solidFill>
                <a:latin typeface="Arial" panose="020B0604020202020204" pitchFamily="34" charset="0"/>
                <a:ea typeface="Times New Roman" panose="02020603050405020304" pitchFamily="18" charset="0"/>
                <a:cs typeface="Arial" panose="020B0604020202020204" pitchFamily="34" charset="0"/>
              </a:rPr>
              <a:t>ECA, Development Partners</a:t>
            </a:r>
            <a:endParaRPr lang="en-US" sz="2200" b="1" dirty="0">
              <a:solidFill>
                <a:schemeClr val="tx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86825670-BB47-4AC7-B244-0E7CF67DCA69}"/>
              </a:ext>
            </a:extLst>
          </p:cNvPr>
          <p:cNvSpPr txBox="1"/>
          <p:nvPr/>
        </p:nvSpPr>
        <p:spPr>
          <a:xfrm>
            <a:off x="5531220" y="3454592"/>
            <a:ext cx="6159340" cy="1446550"/>
          </a:xfrm>
          <a:prstGeom prst="rect">
            <a:avLst/>
          </a:prstGeom>
          <a:noFill/>
        </p:spPr>
        <p:txBody>
          <a:bodyPr wrap="square">
            <a:spAutoFit/>
          </a:bodyPr>
          <a:lstStyle/>
          <a:p>
            <a:pPr marL="285750" indent="-285750" algn="just">
              <a:buFont typeface="Wingdings" panose="05000000000000000000" pitchFamily="2" charset="2"/>
              <a:buChar char="§"/>
            </a:pPr>
            <a:r>
              <a:rPr lang="en-GB" sz="2200" kern="0" dirty="0">
                <a:solidFill>
                  <a:srgbClr val="002060"/>
                </a:solidFill>
                <a:latin typeface="Arial" panose="020B0604020202020204" pitchFamily="34" charset="0"/>
                <a:cs typeface="Arial" panose="020B0604020202020204" pitchFamily="34" charset="0"/>
              </a:rPr>
              <a:t>ECA to </a:t>
            </a:r>
            <a:r>
              <a:rPr lang="en-GB" sz="2200" b="1" kern="0" dirty="0">
                <a:solidFill>
                  <a:srgbClr val="002060"/>
                </a:solidFill>
                <a:latin typeface="Arial" panose="020B0604020202020204" pitchFamily="34" charset="0"/>
                <a:cs typeface="Arial" panose="020B0604020202020204" pitchFamily="34" charset="0"/>
              </a:rPr>
              <a:t>C</a:t>
            </a:r>
            <a:r>
              <a:rPr lang="en-GB" sz="2200" b="1" kern="0" dirty="0">
                <a:solidFill>
                  <a:srgbClr val="002060"/>
                </a:solidFill>
                <a:latin typeface="Arial" panose="020B0604020202020204" pitchFamily="34" charset="0"/>
                <a:ea typeface="DengXian" panose="02010600030101010101" pitchFamily="2" charset="-122"/>
                <a:cs typeface="Arial" panose="020B0604020202020204" pitchFamily="34" charset="0"/>
              </a:rPr>
              <a:t>ONTINUE </a:t>
            </a:r>
            <a:r>
              <a:rPr lang="en-GB" sz="2200" kern="0" dirty="0">
                <a:solidFill>
                  <a:srgbClr val="002060"/>
                </a:solidFill>
                <a:latin typeface="Arial" panose="020B0604020202020204" pitchFamily="34" charset="0"/>
                <a:ea typeface="DengXian" panose="02010600030101010101" pitchFamily="2" charset="-122"/>
                <a:cs typeface="Arial" panose="020B0604020202020204" pitchFamily="34" charset="0"/>
              </a:rPr>
              <a:t>support to accelerate implementation of the Agreement Establishing the African Continental Free Trade Area.</a:t>
            </a:r>
          </a:p>
        </p:txBody>
      </p:sp>
    </p:spTree>
    <p:extLst>
      <p:ext uri="{BB962C8B-B14F-4D97-AF65-F5344CB8AC3E}">
        <p14:creationId xmlns:p14="http://schemas.microsoft.com/office/powerpoint/2010/main" val="2463203201"/>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iblet">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7145" cap="flat" cmpd="sng" algn="ctr">
          <a:solidFill>
            <a:schemeClr val="phClr"/>
          </a:solidFill>
          <a:prstDash val="solid"/>
        </a:ln>
        <a:ln w="58420" cap="flat" cmpd="thickThin" algn="ctr">
          <a:solidFill>
            <a:schemeClr val="phClr">
              <a:shade val="95000"/>
              <a:alpha val="50000"/>
              <a:satMod val="150000"/>
            </a:schemeClr>
          </a:solidFill>
          <a:prstDash val="solid"/>
        </a:ln>
      </a:lnStyleLst>
      <a:effectStyleLst>
        <a:effectStyle>
          <a:effectLst/>
        </a:effectStyle>
        <a:effectStyle>
          <a:effectLst>
            <a:outerShdw blurRad="50800" dist="38100" dir="2700000" rotWithShape="0">
              <a:srgbClr val="000000">
                <a:alpha val="60000"/>
              </a:srgbClr>
            </a:outerShdw>
          </a:effectLst>
          <a:scene3d>
            <a:camera prst="orthographicFront">
              <a:rot lat="0" lon="0" rev="0"/>
            </a:camera>
            <a:lightRig rig="flat" dir="tl"/>
          </a:scene3d>
          <a:sp3d prstMaterial="flat">
            <a:bevelT w="31750" h="63500" prst="riblet"/>
          </a:sp3d>
        </a:effectStyle>
        <a:effectStyle>
          <a:effectLst>
            <a:outerShdw blurRad="50800" dist="38100" dir="2700000" algn="ctr" rotWithShape="0">
              <a:srgbClr val="000000">
                <a:alpha val="60000"/>
              </a:srgbClr>
            </a:outerShdw>
          </a:effectLst>
          <a:scene3d>
            <a:camera prst="orthographicFront">
              <a:rot lat="0" lon="0" rev="0"/>
            </a:camera>
            <a:lightRig rig="flat" dir="tl"/>
          </a:scene3d>
          <a:sp3d prstMaterial="flat">
            <a:bevelT w="57150" h="114300" prst="ribl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A_template_eng" id="{21C215F9-3DF1-7645-873B-0452BD189409}" vid="{FA40084B-1D7F-804F-9559-26E4B97E62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D9AAE13740AA24FAC7DD79DEF2EF6A1" ma:contentTypeVersion="13" ma:contentTypeDescription="Create a new document." ma:contentTypeScope="" ma:versionID="830287d306c08cedce987511269e7e30">
  <xsd:schema xmlns:xsd="http://www.w3.org/2001/XMLSchema" xmlns:xs="http://www.w3.org/2001/XMLSchema" xmlns:p="http://schemas.microsoft.com/office/2006/metadata/properties" xmlns:ns3="68fb5571-3920-45e1-baf7-aa241736c6e5" xmlns:ns4="469e7763-9b8f-4c11-85dd-2fcc2b5433ce" targetNamespace="http://schemas.microsoft.com/office/2006/metadata/properties" ma:root="true" ma:fieldsID="c5114852587d5e00a6779d09ea7f43bd" ns3:_="" ns4:_="">
    <xsd:import namespace="68fb5571-3920-45e1-baf7-aa241736c6e5"/>
    <xsd:import namespace="469e7763-9b8f-4c11-85dd-2fcc2b5433c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fb5571-3920-45e1-baf7-aa241736c6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69e7763-9b8f-4c11-85dd-2fcc2b5433ce"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2375F67-4AEE-4AB8-91AB-DD2ED39238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fb5571-3920-45e1-baf7-aa241736c6e5"/>
    <ds:schemaRef ds:uri="469e7763-9b8f-4c11-85dd-2fcc2b5433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E7CEF2-CAE5-43F5-9EA0-473956E1782E}">
  <ds:schemaRefs>
    <ds:schemaRef ds:uri="http://schemas.microsoft.com/sharepoint/v3/contenttype/forms"/>
  </ds:schemaRefs>
</ds:datastoreItem>
</file>

<file path=customXml/itemProps3.xml><?xml version="1.0" encoding="utf-8"?>
<ds:datastoreItem xmlns:ds="http://schemas.openxmlformats.org/officeDocument/2006/customXml" ds:itemID="{F6FB069C-9BFF-4B85-A1B6-0F76553FC997}">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469e7763-9b8f-4c11-85dd-2fcc2b5433ce"/>
    <ds:schemaRef ds:uri="http://schemas.microsoft.com/office/infopath/2007/PartnerControls"/>
    <ds:schemaRef ds:uri="68fb5571-3920-45e1-baf7-aa241736c6e5"/>
    <ds:schemaRef ds:uri="http://www.w3.org/XML/1998/namespace"/>
    <ds:schemaRef ds:uri="http://purl.org/dc/dcmitype/"/>
  </ds:schemaRefs>
</ds:datastoreItem>
</file>

<file path=docMetadata/LabelInfo.xml><?xml version="1.0" encoding="utf-8"?>
<clbl:labelList xmlns:clbl="http://schemas.microsoft.com/office/2020/mipLabelMetadata">
  <clbl:label id="{7eb58d0f-f804-411f-a20e-09ebfae62b4c}" enabled="1" method="Privileged" siteId="{0f9e35db-544f-4f60-bdcc-5ea416e6dc70}" removed="0"/>
</clbl:labelList>
</file>

<file path=docProps/app.xml><?xml version="1.0" encoding="utf-8"?>
<Properties xmlns="http://schemas.openxmlformats.org/officeDocument/2006/extended-properties" xmlns:vt="http://schemas.openxmlformats.org/officeDocument/2006/docPropsVTypes">
  <Template>Wisp</Template>
  <TotalTime>8770</TotalTime>
  <Words>2310</Words>
  <Application>Microsoft Office PowerPoint</Application>
  <PresentationFormat>Widescreen</PresentationFormat>
  <Paragraphs>173</Paragraphs>
  <Slides>10</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Arial</vt:lpstr>
      <vt:lpstr>Arial Black</vt:lpstr>
      <vt:lpstr>Bebas Neue</vt:lpstr>
      <vt:lpstr>Calibri</vt:lpstr>
      <vt:lpstr>Calibri Light</vt:lpstr>
      <vt:lpstr>Courier New</vt:lpstr>
      <vt:lpstr>Lucida Sans</vt:lpstr>
      <vt:lpstr>Times New Roman</vt:lpstr>
      <vt:lpstr>Wingdings</vt:lpstr>
      <vt:lpstr>1_Office Theme</vt:lpstr>
      <vt:lpstr>Report on the Implementation of the Awaza Programme of Action for Landlocked Developing Countries for the Decade 2024–2034 (Document Reference No. E/ECA/COE/44/20)  Francis Ikome  Chief, Regional Integration Section,  Regional Integration and Trade Division [Exact delivery date]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Teklu Leul</dc:creator>
  <cp:lastModifiedBy>Francis Ikome</cp:lastModifiedBy>
  <cp:revision>176</cp:revision>
  <dcterms:created xsi:type="dcterms:W3CDTF">2021-08-24T19:38:48Z</dcterms:created>
  <dcterms:modified xsi:type="dcterms:W3CDTF">2026-03-23T08:33:16Z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0x0101008D9AAE13740AA24FAC7DD79DEF2EF6A1</vt:lpwstr>
  </property>
</Properties>
</file>