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D4_1AA3B749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147377454" r:id="rId3"/>
    <p:sldId id="2147377432" r:id="rId4"/>
    <p:sldId id="2147377447" r:id="rId5"/>
    <p:sldId id="2147377438" r:id="rId6"/>
    <p:sldId id="2147377450" r:id="rId7"/>
    <p:sldId id="2147377448" r:id="rId8"/>
    <p:sldId id="2147377458" r:id="rId9"/>
    <p:sldId id="467" r:id="rId10"/>
    <p:sldId id="468" r:id="rId11"/>
    <p:sldId id="351" r:id="rId12"/>
    <p:sldId id="2147377455" r:id="rId13"/>
    <p:sldId id="2147377456" r:id="rId14"/>
    <p:sldId id="2147377446" r:id="rId15"/>
    <p:sldId id="2147377460" r:id="rId16"/>
    <p:sldId id="2147377461" r:id="rId17"/>
    <p:sldId id="2147377462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626177-72BA-C127-F26B-2BE2519BCBFF}" name="Bryll Mussah Mulangala" initials="BMM" userId="Bryll Mussah Mulangala" providerId="None"/>
  <p188:author id="{80C601B6-25A7-BBCA-B75C-EC53E57B0C2A}" name="Eunice Kamwendo" initials="EK" userId="S::eunice.kamwendo@un.org::95f33267-6bcc-4759-9603-7be1f6e4d0ab" providerId="AD"/>
  <p188:author id="{9A5699C8-80AB-E346-4D2C-9F3B0A02FCF6}" name="Henry Lubinda" initials="HL" userId="S::lubinda@un.org::e4c9e5ac-f7f8-4564-9d06-83c5b161b2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B7F"/>
    <a:srgbClr val="F56438"/>
    <a:srgbClr val="40A0A5"/>
    <a:srgbClr val="FA972F"/>
    <a:srgbClr val="564E7F"/>
    <a:srgbClr val="8694A2"/>
    <a:srgbClr val="2CB9CA"/>
    <a:srgbClr val="EC6E23"/>
    <a:srgbClr val="2FC189"/>
    <a:srgbClr val="DF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D4_1AA3B7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670F80-2630-40F1-B161-985F4973D5FE}" authorId="{03626177-72BA-C127-F26B-2BE2519BCBFF}" created="2026-03-27T04:02:15.848">
    <pc:sldMkLst xmlns:pc="http://schemas.microsoft.com/office/powerpoint/2013/main/command">
      <pc:docMk/>
      <pc:sldMk cId="446936905" sldId="468"/>
    </pc:sldMkLst>
    <p188:txBody>
      <a:bodyPr/>
      <a:lstStyle/>
      <a:p>
        <a:r>
          <a:rPr lang="en-US"/>
          <a:t>Changed text in bold to match colours here. I can change back to black if that is preferred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B45AE-5089-404C-A0D0-C205C48BDC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D192F-CDC3-4D53-B12F-1724612BBFB7}" type="pres">
      <dgm:prSet presAssocID="{1BDB45AE-5089-404C-A0D0-C205C48BDCCF}" presName="Name0" presStyleCnt="0">
        <dgm:presLayoutVars>
          <dgm:chMax val="7"/>
          <dgm:chPref val="7"/>
          <dgm:dir/>
        </dgm:presLayoutVars>
      </dgm:prSet>
      <dgm:spPr/>
    </dgm:pt>
    <dgm:pt modelId="{BF2C720C-7E16-4B93-8410-B4612290F6B0}" type="pres">
      <dgm:prSet presAssocID="{1BDB45AE-5089-404C-A0D0-C205C48BDCCF}" presName="Name1" presStyleCnt="0"/>
      <dgm:spPr/>
    </dgm:pt>
    <dgm:pt modelId="{0628683F-7024-46FA-8331-659240784CC6}" type="pres">
      <dgm:prSet presAssocID="{1BDB45AE-5089-404C-A0D0-C205C48BDCCF}" presName="cycle" presStyleCnt="0"/>
      <dgm:spPr/>
    </dgm:pt>
    <dgm:pt modelId="{8BBA08B1-9412-49A4-A70F-9FB81E625D70}" type="pres">
      <dgm:prSet presAssocID="{1BDB45AE-5089-404C-A0D0-C205C48BDCCF}" presName="srcNode" presStyleLbl="node1" presStyleIdx="0" presStyleCnt="0"/>
      <dgm:spPr/>
    </dgm:pt>
    <dgm:pt modelId="{ECA6E26D-7F1C-4224-A810-2B61691713B7}" type="pres">
      <dgm:prSet presAssocID="{1BDB45AE-5089-404C-A0D0-C205C48BDCCF}" presName="conn" presStyleLbl="parChTrans1D2" presStyleIdx="0" presStyleCnt="1"/>
      <dgm:spPr/>
    </dgm:pt>
    <dgm:pt modelId="{C527DFCF-5DD2-482A-B0EE-30C1B686EFAC}" type="pres">
      <dgm:prSet presAssocID="{1BDB45AE-5089-404C-A0D0-C205C48BDCCF}" presName="extraNode" presStyleLbl="node1" presStyleIdx="0" presStyleCnt="0"/>
      <dgm:spPr/>
    </dgm:pt>
    <dgm:pt modelId="{FC3FDA5F-477F-4830-9885-618A79AC70EA}" type="pres">
      <dgm:prSet presAssocID="{1BDB45AE-5089-404C-A0D0-C205C48BDCCF}" presName="dstNode" presStyleLbl="node1" presStyleIdx="0" presStyleCnt="0"/>
      <dgm:spPr/>
    </dgm:pt>
  </dgm:ptLst>
  <dgm:cxnLst>
    <dgm:cxn modelId="{33408616-1662-459E-8739-7EF790D6D9AA}" type="presOf" srcId="{1BDB45AE-5089-404C-A0D0-C205C48BDCCF}" destId="{593D192F-CDC3-4D53-B12F-1724612BBFB7}" srcOrd="0" destOrd="0" presId="urn:microsoft.com/office/officeart/2008/layout/VerticalCurvedList"/>
    <dgm:cxn modelId="{C69FE3C6-2521-4AA2-B718-29F02531E9F9}" type="presParOf" srcId="{593D192F-CDC3-4D53-B12F-1724612BBFB7}" destId="{BF2C720C-7E16-4B93-8410-B4612290F6B0}" srcOrd="0" destOrd="0" presId="urn:microsoft.com/office/officeart/2008/layout/VerticalCurvedList"/>
    <dgm:cxn modelId="{625424CD-14A1-48E3-BE78-EF99CBAD4722}" type="presParOf" srcId="{BF2C720C-7E16-4B93-8410-B4612290F6B0}" destId="{0628683F-7024-46FA-8331-659240784CC6}" srcOrd="0" destOrd="0" presId="urn:microsoft.com/office/officeart/2008/layout/VerticalCurvedList"/>
    <dgm:cxn modelId="{70EAF26B-20CF-49B8-9420-9E0E4E89A2AE}" type="presParOf" srcId="{0628683F-7024-46FA-8331-659240784CC6}" destId="{8BBA08B1-9412-49A4-A70F-9FB81E625D70}" srcOrd="0" destOrd="0" presId="urn:microsoft.com/office/officeart/2008/layout/VerticalCurvedList"/>
    <dgm:cxn modelId="{13568C44-9A0D-423C-B489-A9674481905E}" type="presParOf" srcId="{0628683F-7024-46FA-8331-659240784CC6}" destId="{ECA6E26D-7F1C-4224-A810-2B61691713B7}" srcOrd="1" destOrd="0" presId="urn:microsoft.com/office/officeart/2008/layout/VerticalCurvedList"/>
    <dgm:cxn modelId="{773AEEBA-BD18-42A3-B859-343F008B421E}" type="presParOf" srcId="{0628683F-7024-46FA-8331-659240784CC6}" destId="{C527DFCF-5DD2-482A-B0EE-30C1B686EFAC}" srcOrd="2" destOrd="0" presId="urn:microsoft.com/office/officeart/2008/layout/VerticalCurvedList"/>
    <dgm:cxn modelId="{E1AD11C5-3B71-4477-BB81-7BA519671E05}" type="presParOf" srcId="{0628683F-7024-46FA-8331-659240784CC6}" destId="{FC3FDA5F-477F-4830-9885-618A79AC70EA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B45AE-5089-404C-A0D0-C205C48BDC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D192F-CDC3-4D53-B12F-1724612BBFB7}" type="pres">
      <dgm:prSet presAssocID="{1BDB45AE-5089-404C-A0D0-C205C48BDCCF}" presName="Name0" presStyleCnt="0">
        <dgm:presLayoutVars>
          <dgm:chMax val="7"/>
          <dgm:chPref val="7"/>
          <dgm:dir/>
        </dgm:presLayoutVars>
      </dgm:prSet>
      <dgm:spPr/>
    </dgm:pt>
    <dgm:pt modelId="{BF2C720C-7E16-4B93-8410-B4612290F6B0}" type="pres">
      <dgm:prSet presAssocID="{1BDB45AE-5089-404C-A0D0-C205C48BDCCF}" presName="Name1" presStyleCnt="0"/>
      <dgm:spPr/>
    </dgm:pt>
    <dgm:pt modelId="{0628683F-7024-46FA-8331-659240784CC6}" type="pres">
      <dgm:prSet presAssocID="{1BDB45AE-5089-404C-A0D0-C205C48BDCCF}" presName="cycle" presStyleCnt="0"/>
      <dgm:spPr/>
    </dgm:pt>
    <dgm:pt modelId="{8BBA08B1-9412-49A4-A70F-9FB81E625D70}" type="pres">
      <dgm:prSet presAssocID="{1BDB45AE-5089-404C-A0D0-C205C48BDCCF}" presName="srcNode" presStyleLbl="node1" presStyleIdx="0" presStyleCnt="0"/>
      <dgm:spPr/>
    </dgm:pt>
    <dgm:pt modelId="{ECA6E26D-7F1C-4224-A810-2B61691713B7}" type="pres">
      <dgm:prSet presAssocID="{1BDB45AE-5089-404C-A0D0-C205C48BDCCF}" presName="conn" presStyleLbl="parChTrans1D2" presStyleIdx="0" presStyleCnt="1"/>
      <dgm:spPr/>
    </dgm:pt>
    <dgm:pt modelId="{C527DFCF-5DD2-482A-B0EE-30C1B686EFAC}" type="pres">
      <dgm:prSet presAssocID="{1BDB45AE-5089-404C-A0D0-C205C48BDCCF}" presName="extraNode" presStyleLbl="node1" presStyleIdx="0" presStyleCnt="0"/>
      <dgm:spPr/>
    </dgm:pt>
    <dgm:pt modelId="{FC3FDA5F-477F-4830-9885-618A79AC70EA}" type="pres">
      <dgm:prSet presAssocID="{1BDB45AE-5089-404C-A0D0-C205C48BDCCF}" presName="dstNode" presStyleLbl="node1" presStyleIdx="0" presStyleCnt="0"/>
      <dgm:spPr/>
    </dgm:pt>
  </dgm:ptLst>
  <dgm:cxnLst>
    <dgm:cxn modelId="{33408616-1662-459E-8739-7EF790D6D9AA}" type="presOf" srcId="{1BDB45AE-5089-404C-A0D0-C205C48BDCCF}" destId="{593D192F-CDC3-4D53-B12F-1724612BBFB7}" srcOrd="0" destOrd="0" presId="urn:microsoft.com/office/officeart/2008/layout/VerticalCurvedList"/>
    <dgm:cxn modelId="{C69FE3C6-2521-4AA2-B718-29F02531E9F9}" type="presParOf" srcId="{593D192F-CDC3-4D53-B12F-1724612BBFB7}" destId="{BF2C720C-7E16-4B93-8410-B4612290F6B0}" srcOrd="0" destOrd="0" presId="urn:microsoft.com/office/officeart/2008/layout/VerticalCurvedList"/>
    <dgm:cxn modelId="{625424CD-14A1-48E3-BE78-EF99CBAD4722}" type="presParOf" srcId="{BF2C720C-7E16-4B93-8410-B4612290F6B0}" destId="{0628683F-7024-46FA-8331-659240784CC6}" srcOrd="0" destOrd="0" presId="urn:microsoft.com/office/officeart/2008/layout/VerticalCurvedList"/>
    <dgm:cxn modelId="{70EAF26B-20CF-49B8-9420-9E0E4E89A2AE}" type="presParOf" srcId="{0628683F-7024-46FA-8331-659240784CC6}" destId="{8BBA08B1-9412-49A4-A70F-9FB81E625D70}" srcOrd="0" destOrd="0" presId="urn:microsoft.com/office/officeart/2008/layout/VerticalCurvedList"/>
    <dgm:cxn modelId="{13568C44-9A0D-423C-B489-A9674481905E}" type="presParOf" srcId="{0628683F-7024-46FA-8331-659240784CC6}" destId="{ECA6E26D-7F1C-4224-A810-2B61691713B7}" srcOrd="1" destOrd="0" presId="urn:microsoft.com/office/officeart/2008/layout/VerticalCurvedList"/>
    <dgm:cxn modelId="{773AEEBA-BD18-42A3-B859-343F008B421E}" type="presParOf" srcId="{0628683F-7024-46FA-8331-659240784CC6}" destId="{C527DFCF-5DD2-482A-B0EE-30C1B686EFAC}" srcOrd="2" destOrd="0" presId="urn:microsoft.com/office/officeart/2008/layout/VerticalCurvedList"/>
    <dgm:cxn modelId="{E1AD11C5-3B71-4477-BB81-7BA519671E05}" type="presParOf" srcId="{0628683F-7024-46FA-8331-659240784CC6}" destId="{FC3FDA5F-477F-4830-9885-618A79AC70EA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B45AE-5089-404C-A0D0-C205C48BDC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D192F-CDC3-4D53-B12F-1724612BBFB7}" type="pres">
      <dgm:prSet presAssocID="{1BDB45AE-5089-404C-A0D0-C205C48BDCCF}" presName="Name0" presStyleCnt="0">
        <dgm:presLayoutVars>
          <dgm:chMax val="7"/>
          <dgm:chPref val="7"/>
          <dgm:dir/>
        </dgm:presLayoutVars>
      </dgm:prSet>
      <dgm:spPr/>
    </dgm:pt>
    <dgm:pt modelId="{BF2C720C-7E16-4B93-8410-B4612290F6B0}" type="pres">
      <dgm:prSet presAssocID="{1BDB45AE-5089-404C-A0D0-C205C48BDCCF}" presName="Name1" presStyleCnt="0"/>
      <dgm:spPr/>
    </dgm:pt>
    <dgm:pt modelId="{0628683F-7024-46FA-8331-659240784CC6}" type="pres">
      <dgm:prSet presAssocID="{1BDB45AE-5089-404C-A0D0-C205C48BDCCF}" presName="cycle" presStyleCnt="0"/>
      <dgm:spPr/>
    </dgm:pt>
    <dgm:pt modelId="{8BBA08B1-9412-49A4-A70F-9FB81E625D70}" type="pres">
      <dgm:prSet presAssocID="{1BDB45AE-5089-404C-A0D0-C205C48BDCCF}" presName="srcNode" presStyleLbl="node1" presStyleIdx="0" presStyleCnt="0"/>
      <dgm:spPr/>
    </dgm:pt>
    <dgm:pt modelId="{ECA6E26D-7F1C-4224-A810-2B61691713B7}" type="pres">
      <dgm:prSet presAssocID="{1BDB45AE-5089-404C-A0D0-C205C48BDCCF}" presName="conn" presStyleLbl="parChTrans1D2" presStyleIdx="0" presStyleCnt="1"/>
      <dgm:spPr/>
    </dgm:pt>
    <dgm:pt modelId="{C527DFCF-5DD2-482A-B0EE-30C1B686EFAC}" type="pres">
      <dgm:prSet presAssocID="{1BDB45AE-5089-404C-A0D0-C205C48BDCCF}" presName="extraNode" presStyleLbl="node1" presStyleIdx="0" presStyleCnt="0"/>
      <dgm:spPr/>
    </dgm:pt>
    <dgm:pt modelId="{FC3FDA5F-477F-4830-9885-618A79AC70EA}" type="pres">
      <dgm:prSet presAssocID="{1BDB45AE-5089-404C-A0D0-C205C48BDCCF}" presName="dstNode" presStyleLbl="node1" presStyleIdx="0" presStyleCnt="0"/>
      <dgm:spPr/>
    </dgm:pt>
  </dgm:ptLst>
  <dgm:cxnLst>
    <dgm:cxn modelId="{33408616-1662-459E-8739-7EF790D6D9AA}" type="presOf" srcId="{1BDB45AE-5089-404C-A0D0-C205C48BDCCF}" destId="{593D192F-CDC3-4D53-B12F-1724612BBFB7}" srcOrd="0" destOrd="0" presId="urn:microsoft.com/office/officeart/2008/layout/VerticalCurvedList"/>
    <dgm:cxn modelId="{C69FE3C6-2521-4AA2-B718-29F02531E9F9}" type="presParOf" srcId="{593D192F-CDC3-4D53-B12F-1724612BBFB7}" destId="{BF2C720C-7E16-4B93-8410-B4612290F6B0}" srcOrd="0" destOrd="0" presId="urn:microsoft.com/office/officeart/2008/layout/VerticalCurvedList"/>
    <dgm:cxn modelId="{625424CD-14A1-48E3-BE78-EF99CBAD4722}" type="presParOf" srcId="{BF2C720C-7E16-4B93-8410-B4612290F6B0}" destId="{0628683F-7024-46FA-8331-659240784CC6}" srcOrd="0" destOrd="0" presId="urn:microsoft.com/office/officeart/2008/layout/VerticalCurvedList"/>
    <dgm:cxn modelId="{70EAF26B-20CF-49B8-9420-9E0E4E89A2AE}" type="presParOf" srcId="{0628683F-7024-46FA-8331-659240784CC6}" destId="{8BBA08B1-9412-49A4-A70F-9FB81E625D70}" srcOrd="0" destOrd="0" presId="urn:microsoft.com/office/officeart/2008/layout/VerticalCurvedList"/>
    <dgm:cxn modelId="{13568C44-9A0D-423C-B489-A9674481905E}" type="presParOf" srcId="{0628683F-7024-46FA-8331-659240784CC6}" destId="{ECA6E26D-7F1C-4224-A810-2B61691713B7}" srcOrd="1" destOrd="0" presId="urn:microsoft.com/office/officeart/2008/layout/VerticalCurvedList"/>
    <dgm:cxn modelId="{773AEEBA-BD18-42A3-B859-343F008B421E}" type="presParOf" srcId="{0628683F-7024-46FA-8331-659240784CC6}" destId="{C527DFCF-5DD2-482A-B0EE-30C1B686EFAC}" srcOrd="2" destOrd="0" presId="urn:microsoft.com/office/officeart/2008/layout/VerticalCurvedList"/>
    <dgm:cxn modelId="{E1AD11C5-3B71-4477-BB81-7BA519671E05}" type="presParOf" srcId="{0628683F-7024-46FA-8331-659240784CC6}" destId="{FC3FDA5F-477F-4830-9885-618A79AC70EA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7983-AB80-41EB-879C-E8872C456DB5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5EEA-D076-457B-8AEB-002F88359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1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1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0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8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6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27ED-588E-4FB9-800C-DEB5A5A9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689BD-5B2D-40B2-994D-B4C1907EA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80C2C-79F7-4FBC-97F9-151E8B75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B5A2-389E-4075-BAAA-5312AA55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AA16-9F29-4A04-AEBF-3DB6B564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5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6629-EA3F-408F-9B9D-D565FF4E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CC5B9-5AD7-4376-B113-DE32E2C45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C2AC7-EB1A-439D-B2C1-B675FD63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8D5F-E797-4133-9E21-70E26288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BEEE-1C63-4306-B5E4-EEB2818B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0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F785B-8683-444B-B48C-3520B84FB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0E59C-8565-4F8D-BE3F-C35EBEF3F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A75-8936-4214-95C7-D61CD999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592FF-0D50-4169-9908-D4EE7723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39A0B-96EC-40C8-928E-62C02021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7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80E99E-EAB3-441E-802E-A65016F184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1202" y="1825627"/>
            <a:ext cx="11289596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B20518-8021-4F36-BD2D-AD4BFC95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76"/>
          <a:stretch>
            <a:fillRect/>
          </a:stretch>
        </p:blipFill>
        <p:spPr>
          <a:xfrm>
            <a:off x="0" y="6492871"/>
            <a:ext cx="12192000" cy="3651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975686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26F30FD-BC7D-85C8-637C-0497F2F6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433610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7FE0-6774-43D0-AAB0-579E78B5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D4E2-02DD-454B-8295-41CA43A9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1487-3403-4230-B651-81D283CB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5612-BD3A-47A9-B6A8-DDF98C7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93C2A-777C-4771-9F97-DBB1E461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E169-2ACD-4384-B90C-F264BB18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12A51-56FD-4110-9048-5553805B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E37E6-D903-4AD6-985A-004E050A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A12BC-468F-43FF-BB42-B5D7EA12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C0784-E9FD-45D0-B4AA-2AF53046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6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75DC-DDBD-4FC3-9F36-DF87C043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D4C2-1028-42FC-BC27-FF35F0416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E158-7F38-4D75-AE68-E7B7FB477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4D68-475D-4DF1-85F7-15BDF423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B5F6B-86AF-400D-882C-CFFFF84A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1DBE4-B970-487F-8A83-F9F9C90C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7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0B77-417A-4548-93A8-C912F4E3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9EF15-E972-4EDC-8FF9-B005F448F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9AFCE-6258-4698-AE6F-FA6DB298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D556D-F682-4312-96EA-F3A54D7E1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BB4CF-3DD0-48E0-A321-B6CE0EF31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75E40-6358-4F54-9C8F-4B5EF64F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66BCE-269E-4BF4-954D-80A44359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38172-1270-4CEA-866F-F8EB6CED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9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37B0-8331-47B9-82C0-0101CA66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B4BB5-FE73-4177-9D8F-ECA2E35E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1C033-F48E-4F88-8223-E73CC543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3BAB4-E8F0-4B1C-BA52-6AF4970E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5083-061A-4A17-8425-2C6849AB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7F195-9885-45AF-9C82-EDC998B9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72B-3779-4A26-89DB-FDD56DC5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8924-18ED-491E-9B73-00EF57E4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7577-78AC-437B-B554-01342EBD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0E3A4-C84F-484D-A799-A81935E38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26E12-545E-417F-A517-912EC6E4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D15A8-43C8-4CB7-8067-F2F476F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93D20-C04F-4633-9EE0-01BE2D78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B548-0B9A-4D88-AA31-FE63BAB8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C5BBD-7559-464B-A35F-E350AC762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E92D7-4145-4EEE-B996-4FE73F815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17678-20B6-4FB9-91F1-3618254F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6D895-8C8A-4691-B17B-609EB2F7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2AB56-3BBC-4412-BB64-F1A38222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8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F9AB6-181B-4FA0-BBAB-95F2ABBD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E846-1B09-4624-BC04-BBBB179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DC5C-53B0-437F-90B4-4FA2C0F7A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018B-828D-439C-8E60-2F14CB122BE1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EC73-26E4-4903-9606-E9F2F4820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7F6A-F599-453E-9586-52B4EDCF2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microsoft.com/office/2018/10/relationships/comments" Target="../comments/modernComment_1D4_1AA3B74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273C5-254D-71C2-E1AC-F226C4F3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49" y="0"/>
            <a:ext cx="2533651" cy="1604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81A0EB-069B-8A37-810D-7C64D3B6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60" y="2567231"/>
            <a:ext cx="11327363" cy="3791527"/>
          </a:xfrm>
        </p:spPr>
        <p:txBody>
          <a:bodyPr anchor="t" anchorCtr="0">
            <a:normAutofit fontScale="90000"/>
          </a:bodyPr>
          <a:lstStyle/>
          <a:p>
            <a:r>
              <a:rPr lang="en-GB" sz="29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Report on the ECA Subregional Offices </a:t>
            </a:r>
            <a:br>
              <a:rPr lang="en-GB" sz="29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29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Intergovernmental Committees of Senior Officials and Experts (ICSOE)</a:t>
            </a:r>
            <a:br>
              <a:rPr lang="en-GB" sz="29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</a:br>
            <a:b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100" b="0" dirty="0"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GB" sz="2100" b="0" dirty="0">
                <a:latin typeface="Century Gothic" panose="020B0502020202020204" pitchFamily="34" charset="0"/>
                <a:cs typeface="Arial" panose="020B0604020202020204" pitchFamily="34" charset="0"/>
              </a:rPr>
              <a:t>E/ECA/COE/44/16; E/ECA/COE/44/17; E/ECA/COE/44/18; and E/ECA/COE/44/19</a:t>
            </a:r>
            <a:r>
              <a:rPr lang="en-US" sz="2100" b="0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br>
              <a:rPr lang="en-US" sz="2100" b="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Eunice G. Kamwendo</a:t>
            </a:r>
            <a:b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Director, ECA Subregional Office for Southern Africa</a:t>
            </a:r>
            <a:br>
              <a:rPr lang="en-US" sz="2400" b="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Andrew Mold </a:t>
            </a:r>
            <a:br>
              <a:rPr lang="en-US" sz="2400" b="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Director ECA Subregional Office for Eastern Africa</a:t>
            </a:r>
            <a:b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March 2026</a:t>
            </a:r>
            <a:br>
              <a:rPr lang="en-US" sz="24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3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309105-2457-494A-8100-ACF219C3FB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269" y="741395"/>
          <a:ext cx="11435255" cy="587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E65CE381-1336-4C41-BAE8-C99E1FFC129D}"/>
              </a:ext>
            </a:extLst>
          </p:cNvPr>
          <p:cNvSpPr/>
          <p:nvPr/>
        </p:nvSpPr>
        <p:spPr>
          <a:xfrm>
            <a:off x="1278555" y="26190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Challenges to Growth through Innovation?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905984-1189-5B4C-889B-FAED464CD6D3}"/>
              </a:ext>
            </a:extLst>
          </p:cNvPr>
          <p:cNvSpPr/>
          <p:nvPr/>
        </p:nvSpPr>
        <p:spPr>
          <a:xfrm>
            <a:off x="1278555" y="890546"/>
            <a:ext cx="8946822" cy="5414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/>
              <a:t>Seychelles Cabinet endorsed the cruise tourism CBA report</a:t>
            </a:r>
            <a:endParaRPr lang="en-US" dirty="0"/>
          </a:p>
          <a:p>
            <a:pPr lvl="6" algn="just"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officials: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D4211-A696-5889-8E90-529692A58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3103" y="-8266"/>
            <a:ext cx="1418897" cy="89881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DDB962-5224-BB8D-800E-A687E2B3F9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66" y="1107169"/>
            <a:ext cx="12024941" cy="5051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D5480D-BCAA-9C9E-CA21-3D7DEA137B81}"/>
              </a:ext>
            </a:extLst>
          </p:cNvPr>
          <p:cNvSpPr txBox="1"/>
          <p:nvPr/>
        </p:nvSpPr>
        <p:spPr>
          <a:xfrm>
            <a:off x="945172" y="1214067"/>
            <a:ext cx="4258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kern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Digital infrastructure 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deficit, </a:t>
            </a:r>
            <a:r>
              <a:rPr lang="en-GB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limited internet penetration, high connectivity costs, and unreliable broadband networks</a:t>
            </a: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A7EE9-4B67-9B3C-9867-097154FB862D}"/>
              </a:ext>
            </a:extLst>
          </p:cNvPr>
          <p:cNvSpPr txBox="1"/>
          <p:nvPr/>
        </p:nvSpPr>
        <p:spPr>
          <a:xfrm>
            <a:off x="1069245" y="3124980"/>
            <a:ext cx="4258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srgbClr val="FA972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Slow uptake </a:t>
            </a: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 the Pan-African Payment and Settlement System (PAPSS)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D0698-11B3-959B-5C15-3E771A1D7434}"/>
              </a:ext>
            </a:extLst>
          </p:cNvPr>
          <p:cNvSpPr txBox="1"/>
          <p:nvPr/>
        </p:nvSpPr>
        <p:spPr>
          <a:xfrm>
            <a:off x="7358436" y="1521843"/>
            <a:ext cx="425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Low tax performance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fiscal capacity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8B6F7-DFFC-BD80-7DE7-3E1C2CB533DF}"/>
              </a:ext>
            </a:extLst>
          </p:cNvPr>
          <p:cNvSpPr txBox="1"/>
          <p:nvPr/>
        </p:nvSpPr>
        <p:spPr>
          <a:xfrm>
            <a:off x="7358435" y="2916392"/>
            <a:ext cx="492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 dependency on imports, especially food and essential commodities </a:t>
            </a:r>
            <a:r>
              <a:rPr lang="en-US" altLang="en-US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raising trade deficits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&amp; exposure to global price volatility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18925-D802-DD05-5D17-A6C4CB03634E}"/>
              </a:ext>
            </a:extLst>
          </p:cNvPr>
          <p:cNvSpPr txBox="1"/>
          <p:nvPr/>
        </p:nvSpPr>
        <p:spPr>
          <a:xfrm>
            <a:off x="1120347" y="4730495"/>
            <a:ext cx="4083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Shrinking external financing, </a:t>
            </a:r>
            <a:r>
              <a:rPr lang="en-US" altLang="en-US" sz="2000" b="1" dirty="0">
                <a:solidFill>
                  <a:srgbClr val="40A0A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including reductions in development assistance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concessional funding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BC904-AB66-5E3E-F059-9D755BE9FE27}"/>
              </a:ext>
            </a:extLst>
          </p:cNvPr>
          <p:cNvSpPr txBox="1"/>
          <p:nvPr/>
        </p:nvSpPr>
        <p:spPr>
          <a:xfrm>
            <a:off x="7358436" y="4730495"/>
            <a:ext cx="4514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Supply chain disruptions exacerbated by </a:t>
            </a:r>
            <a:r>
              <a:rPr lang="en-US" altLang="en-US" sz="2000" b="1" dirty="0">
                <a:solidFill>
                  <a:srgbClr val="F564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climate shocks, geopolitical tensions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2000" b="1" dirty="0">
                <a:solidFill>
                  <a:srgbClr val="F564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weakened regional infrastructure</a:t>
            </a:r>
            <a:r>
              <a:rPr lang="en-US" sz="2000" b="1" dirty="0">
                <a:solidFill>
                  <a:srgbClr val="F564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EBC99-1323-9D9A-5EF9-44FE20B0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03DF9A-6E7D-156E-5C21-5CA55FF25ED3}"/>
              </a:ext>
            </a:extLst>
          </p:cNvPr>
          <p:cNvSpPr txBox="1"/>
          <p:nvPr/>
        </p:nvSpPr>
        <p:spPr>
          <a:xfrm>
            <a:off x="8020518" y="2140198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institutional and technical capacity of MS for frontier technologies and digital governance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C62CE-85D6-C661-3C8C-EE9F74745019}"/>
              </a:ext>
            </a:extLst>
          </p:cNvPr>
          <p:cNvSpPr txBox="1"/>
          <p:nvPr/>
        </p:nvSpPr>
        <p:spPr>
          <a:xfrm>
            <a:off x="8270240" y="4339565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Establish cross border data sharing agreements to enable regional digital markets under AfCFTA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4C99A-E148-B836-43F5-3BD8E400FA48}"/>
              </a:ext>
            </a:extLst>
          </p:cNvPr>
          <p:cNvSpPr txBox="1"/>
          <p:nvPr/>
        </p:nvSpPr>
        <p:spPr>
          <a:xfrm>
            <a:off x="977849" y="2078412"/>
            <a:ext cx="29696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Strengthen fiscal systems through the digitalization of tax administrations across MS to improve domestic resource mobilization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0D404-329E-31FF-DE40-6F4381F1CCFC}"/>
              </a:ext>
            </a:extLst>
          </p:cNvPr>
          <p:cNvSpPr txBox="1"/>
          <p:nvPr/>
        </p:nvSpPr>
        <p:spPr>
          <a:xfrm>
            <a:off x="1248671" y="4447287"/>
            <a:ext cx="24279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Diversify revenue sources including environmental and digital taxes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D2336-D132-7731-7F49-1A3040A8BA5B}"/>
              </a:ext>
            </a:extLst>
          </p:cNvPr>
          <p:cNvSpPr txBox="1"/>
          <p:nvPr/>
        </p:nvSpPr>
        <p:spPr>
          <a:xfrm>
            <a:off x="4897376" y="2247920"/>
            <a:ext cx="22651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Upgrade infrastructure and improve regional connectivity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4512D4-EDCD-87C2-6A47-DE517452ADC5}"/>
              </a:ext>
            </a:extLst>
          </p:cNvPr>
          <p:cNvSpPr txBox="1"/>
          <p:nvPr/>
        </p:nvSpPr>
        <p:spPr>
          <a:xfrm>
            <a:off x="4731782" y="4406844"/>
            <a:ext cx="24833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Leverage digital tools to facilitate regional trade and buffer global shocks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B5CCE03-3CC6-F3D9-2FF2-0B71A44C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4537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arredondado 8">
            <a:extLst>
              <a:ext uri="{FF2B5EF4-FFF2-40B4-BE49-F238E27FC236}">
                <a16:creationId xmlns:a16="http://schemas.microsoft.com/office/drawing/2014/main" id="{298B1254-A7F8-04DE-045F-5DB802247EF7}"/>
              </a:ext>
            </a:extLst>
          </p:cNvPr>
          <p:cNvSpPr/>
          <p:nvPr/>
        </p:nvSpPr>
        <p:spPr>
          <a:xfrm>
            <a:off x="1521273" y="156231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policy responses…</a:t>
            </a:r>
          </a:p>
        </p:txBody>
      </p:sp>
      <p:pic>
        <p:nvPicPr>
          <p:cNvPr id="6" name="Picture 5" descr="A group of circular buttons with different symbols&#10;&#10;Description automatically generated">
            <a:extLst>
              <a:ext uri="{FF2B5EF4-FFF2-40B4-BE49-F238E27FC236}">
                <a16:creationId xmlns:a16="http://schemas.microsoft.com/office/drawing/2014/main" id="{E8CFFE73-591F-A7BA-44A1-60074E633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1045924"/>
            <a:ext cx="11834648" cy="5376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E1928-6553-4788-4523-04082DA200D5}"/>
              </a:ext>
            </a:extLst>
          </p:cNvPr>
          <p:cNvSpPr txBox="1"/>
          <p:nvPr/>
        </p:nvSpPr>
        <p:spPr>
          <a:xfrm>
            <a:off x="8101968" y="2958806"/>
            <a:ext cx="1699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Leverage digital tools to </a:t>
            </a:r>
            <a:r>
              <a:rPr lang="en-US" b="1" dirty="0">
                <a:solidFill>
                  <a:srgbClr val="EC6E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facilitate regional trade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buffer global shocks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12E86-CF3D-7A82-9569-E7BF642B244D}"/>
              </a:ext>
            </a:extLst>
          </p:cNvPr>
          <p:cNvSpPr txBox="1"/>
          <p:nvPr/>
        </p:nvSpPr>
        <p:spPr>
          <a:xfrm>
            <a:off x="10186307" y="2986584"/>
            <a:ext cx="1543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Establish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DF2A7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cross border data sharing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agreements to enable regional digital markets under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AfCFTA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B6293-585B-12C7-6A97-8DF7F68E135C}"/>
              </a:ext>
            </a:extLst>
          </p:cNvPr>
          <p:cNvSpPr txBox="1"/>
          <p:nvPr/>
        </p:nvSpPr>
        <p:spPr>
          <a:xfrm>
            <a:off x="518214" y="2959565"/>
            <a:ext cx="175211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Strengthen fiscal systems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through the digitalization of tax administrations across MS to improve domestic resource mobilization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325BD1-0657-1DCF-E338-5EC74CB95CA4}"/>
              </a:ext>
            </a:extLst>
          </p:cNvPr>
          <p:cNvSpPr txBox="1"/>
          <p:nvPr/>
        </p:nvSpPr>
        <p:spPr>
          <a:xfrm>
            <a:off x="2476877" y="2958806"/>
            <a:ext cx="18073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Upgrade infrastructure and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improve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regional connectivity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0EF801-6626-32E0-6B2D-F9225031D077}"/>
              </a:ext>
            </a:extLst>
          </p:cNvPr>
          <p:cNvSpPr txBox="1"/>
          <p:nvPr/>
        </p:nvSpPr>
        <p:spPr>
          <a:xfrm>
            <a:off x="4348765" y="2986584"/>
            <a:ext cx="16004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institutional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technical capacity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 MS for frontier technologies and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digital governance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169C5-1575-0ED0-8AFF-469562F1298E}"/>
              </a:ext>
            </a:extLst>
          </p:cNvPr>
          <p:cNvSpPr txBox="1"/>
          <p:nvPr/>
        </p:nvSpPr>
        <p:spPr>
          <a:xfrm>
            <a:off x="6284720" y="2958806"/>
            <a:ext cx="16004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A972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Diversify revenue sources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including environmental and digital taxes</a:t>
            </a:r>
          </a:p>
        </p:txBody>
      </p:sp>
    </p:spTree>
    <p:extLst>
      <p:ext uri="{BB962C8B-B14F-4D97-AF65-F5344CB8AC3E}">
        <p14:creationId xmlns:p14="http://schemas.microsoft.com/office/powerpoint/2010/main" val="209811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EBC99-1323-9D9A-5EF9-44FE20B0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03DF9A-6E7D-156E-5C21-5CA55FF25ED3}"/>
              </a:ext>
            </a:extLst>
          </p:cNvPr>
          <p:cNvSpPr txBox="1"/>
          <p:nvPr/>
        </p:nvSpPr>
        <p:spPr>
          <a:xfrm>
            <a:off x="8020518" y="2140198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Institutional and Technical Capacity of MS for Frontier Technologies and Digital Governance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C62CE-85D6-C661-3C8C-EE9F74745019}"/>
              </a:ext>
            </a:extLst>
          </p:cNvPr>
          <p:cNvSpPr txBox="1"/>
          <p:nvPr/>
        </p:nvSpPr>
        <p:spPr>
          <a:xfrm>
            <a:off x="8270240" y="4339565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Establish cross border data sharing agreements to enable regional digital markets under AfCFTA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4C99A-E148-B836-43F5-3BD8E400FA48}"/>
              </a:ext>
            </a:extLst>
          </p:cNvPr>
          <p:cNvSpPr txBox="1"/>
          <p:nvPr/>
        </p:nvSpPr>
        <p:spPr>
          <a:xfrm>
            <a:off x="977849" y="2078412"/>
            <a:ext cx="29696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Strengthen fiscal systems through the digitalization of tax administrations across MS to improve domestic resource mobilization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0D404-329E-31FF-DE40-6F4381F1CCFC}"/>
              </a:ext>
            </a:extLst>
          </p:cNvPr>
          <p:cNvSpPr txBox="1"/>
          <p:nvPr/>
        </p:nvSpPr>
        <p:spPr>
          <a:xfrm>
            <a:off x="1248671" y="4447287"/>
            <a:ext cx="24279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Diversify revenue sources including environmental and digital taxes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D2336-D132-7731-7F49-1A3040A8BA5B}"/>
              </a:ext>
            </a:extLst>
          </p:cNvPr>
          <p:cNvSpPr txBox="1"/>
          <p:nvPr/>
        </p:nvSpPr>
        <p:spPr>
          <a:xfrm>
            <a:off x="4897376" y="2247920"/>
            <a:ext cx="22651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Upgrade Infrastructure and Improve Regional Connectivity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4512D4-EDCD-87C2-6A47-DE517452ADC5}"/>
              </a:ext>
            </a:extLst>
          </p:cNvPr>
          <p:cNvSpPr txBox="1"/>
          <p:nvPr/>
        </p:nvSpPr>
        <p:spPr>
          <a:xfrm>
            <a:off x="4731782" y="4406844"/>
            <a:ext cx="24833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Leverage Digital Tools to Facilitate Regional Trade and Buffer Global Shocks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B5CCE03-3CC6-F3D9-2FF2-0B71A44C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4537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arredondado 8">
            <a:extLst>
              <a:ext uri="{FF2B5EF4-FFF2-40B4-BE49-F238E27FC236}">
                <a16:creationId xmlns:a16="http://schemas.microsoft.com/office/drawing/2014/main" id="{08586330-9D40-4019-F031-4520D86DC6E9}"/>
              </a:ext>
            </a:extLst>
          </p:cNvPr>
          <p:cNvSpPr/>
          <p:nvPr/>
        </p:nvSpPr>
        <p:spPr>
          <a:xfrm>
            <a:off x="1521273" y="156231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from all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BFC7818-F468-8DC5-F278-DE011D0F29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703" y="932896"/>
            <a:ext cx="10762594" cy="55529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1716BA-06B7-01F1-8928-7BCCFC02C60C}"/>
              </a:ext>
            </a:extLst>
          </p:cNvPr>
          <p:cNvSpPr txBox="1"/>
          <p:nvPr/>
        </p:nvSpPr>
        <p:spPr>
          <a:xfrm>
            <a:off x="989234" y="2460602"/>
            <a:ext cx="2888785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Digital transformation of tax administrations with automated customs systems to streamline revenue collection and facilitate trade</a:t>
            </a:r>
          </a:p>
          <a:p>
            <a:pPr>
              <a:lnSpc>
                <a:spcPts val="16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Formalize the informal sector to broaden the domestic tax base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Enhance efficiency, transparency, and compliance with integrated digital public financial management (PFM)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615C2F-3392-BCE9-160F-94B23726B2FB}"/>
              </a:ext>
            </a:extLst>
          </p:cNvPr>
          <p:cNvSpPr txBox="1"/>
          <p:nvPr/>
        </p:nvSpPr>
        <p:spPr>
          <a:xfrm>
            <a:off x="1146087" y="1828861"/>
            <a:ext cx="2530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972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tax system  acceleration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842D0D-5078-B4B2-232B-BCC1CCE4EEF9}"/>
              </a:ext>
            </a:extLst>
          </p:cNvPr>
          <p:cNvSpPr txBox="1"/>
          <p:nvPr/>
        </p:nvSpPr>
        <p:spPr>
          <a:xfrm>
            <a:off x="4749744" y="2513611"/>
            <a:ext cx="2744536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Enhance integration between data protection and public financial governance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Prioritize the interoperability of digital systems for seamless cross-border data flows and digital trade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 ethical data sharing frameworks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E171AA-2ED0-C10B-2513-67259B513BA2}"/>
              </a:ext>
            </a:extLst>
          </p:cNvPr>
          <p:cNvSpPr txBox="1"/>
          <p:nvPr/>
        </p:nvSpPr>
        <p:spPr>
          <a:xfrm>
            <a:off x="4805442" y="1804936"/>
            <a:ext cx="2530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6E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Integrate digital trust&amp; governance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9A4C0E-FF1F-C463-FD41-429D64C3D53C}"/>
              </a:ext>
            </a:extLst>
          </p:cNvPr>
          <p:cNvSpPr txBox="1"/>
          <p:nvPr/>
        </p:nvSpPr>
        <p:spPr>
          <a:xfrm>
            <a:off x="8501324" y="2513611"/>
            <a:ext cx="2744536" cy="336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necessary digital and institutional capacities to enable unique context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Target R&amp;D investment (aiming for 1% of GDP) with PPPs in priority areas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Foster homegrown innovation, human capital, and innovative skills development.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70EA6-5BB1-40D2-ED8B-7DC8F6467168}"/>
              </a:ext>
            </a:extLst>
          </p:cNvPr>
          <p:cNvSpPr txBox="1"/>
          <p:nvPr/>
        </p:nvSpPr>
        <p:spPr>
          <a:xfrm>
            <a:off x="8398742" y="1804936"/>
            <a:ext cx="2847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B9C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Building institutional capacities</a:t>
            </a:r>
          </a:p>
        </p:txBody>
      </p:sp>
    </p:spTree>
    <p:extLst>
      <p:ext uri="{BB962C8B-B14F-4D97-AF65-F5344CB8AC3E}">
        <p14:creationId xmlns:p14="http://schemas.microsoft.com/office/powerpoint/2010/main" val="10913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EBC99-1323-9D9A-5EF9-44FE20B0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03DF9A-6E7D-156E-5C21-5CA55FF25ED3}"/>
              </a:ext>
            </a:extLst>
          </p:cNvPr>
          <p:cNvSpPr txBox="1"/>
          <p:nvPr/>
        </p:nvSpPr>
        <p:spPr>
          <a:xfrm>
            <a:off x="8020518" y="2140198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Institutional and Technical Capacity of MS for Frontier Technologies and Digital Governance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C62CE-85D6-C661-3C8C-EE9F74745019}"/>
              </a:ext>
            </a:extLst>
          </p:cNvPr>
          <p:cNvSpPr txBox="1"/>
          <p:nvPr/>
        </p:nvSpPr>
        <p:spPr>
          <a:xfrm>
            <a:off x="8270240" y="4339565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Establish cross border data sharing agreements to enable regional digital markets under AfCFTA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4C99A-E148-B836-43F5-3BD8E400FA48}"/>
              </a:ext>
            </a:extLst>
          </p:cNvPr>
          <p:cNvSpPr txBox="1"/>
          <p:nvPr/>
        </p:nvSpPr>
        <p:spPr>
          <a:xfrm>
            <a:off x="977849" y="2078412"/>
            <a:ext cx="29696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Strengthen fiscal systems through the digitalization of tax administrations across MS to improve domestic resource mobilization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0D404-329E-31FF-DE40-6F4381F1CCFC}"/>
              </a:ext>
            </a:extLst>
          </p:cNvPr>
          <p:cNvSpPr txBox="1"/>
          <p:nvPr/>
        </p:nvSpPr>
        <p:spPr>
          <a:xfrm>
            <a:off x="1248671" y="4447287"/>
            <a:ext cx="24279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Diversify revenue sources including environmental and digital taxes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D2336-D132-7731-7F49-1A3040A8BA5B}"/>
              </a:ext>
            </a:extLst>
          </p:cNvPr>
          <p:cNvSpPr txBox="1"/>
          <p:nvPr/>
        </p:nvSpPr>
        <p:spPr>
          <a:xfrm>
            <a:off x="4897376" y="2247920"/>
            <a:ext cx="22651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Upgrade Infrastructure and Improve Regional Connectivity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4512D4-EDCD-87C2-6A47-DE517452ADC5}"/>
              </a:ext>
            </a:extLst>
          </p:cNvPr>
          <p:cNvSpPr txBox="1"/>
          <p:nvPr/>
        </p:nvSpPr>
        <p:spPr>
          <a:xfrm>
            <a:off x="4731782" y="4406844"/>
            <a:ext cx="24833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Leverage Digital Tools to Facilitate Regional Trade and Buffer Global Shocks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B5CCE03-3CC6-F3D9-2FF2-0B71A44C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4537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arredondado 8">
            <a:extLst>
              <a:ext uri="{FF2B5EF4-FFF2-40B4-BE49-F238E27FC236}">
                <a16:creationId xmlns:a16="http://schemas.microsoft.com/office/drawing/2014/main" id="{9AEEAD56-346A-4F9A-8174-57D44C49B58E}"/>
              </a:ext>
            </a:extLst>
          </p:cNvPr>
          <p:cNvSpPr/>
          <p:nvPr/>
        </p:nvSpPr>
        <p:spPr>
          <a:xfrm>
            <a:off x="1521273" y="18579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Recommendations from all Cont’d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45EFAF2-4305-92FF-929E-5CFFBE020C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288" y="736078"/>
            <a:ext cx="11263424" cy="57570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7F8961-6C97-7482-B589-D4DCB9C9BC80}"/>
              </a:ext>
            </a:extLst>
          </p:cNvPr>
          <p:cNvSpPr txBox="1"/>
          <p:nvPr/>
        </p:nvSpPr>
        <p:spPr>
          <a:xfrm>
            <a:off x="797730" y="2555730"/>
            <a:ext cx="28887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Enhanced data security to build public trust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Mechanisms to prevent digital exclusion, protecting small-scale economic actors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Cyber cooperation and regional digital sovereignty with regulators and researchers.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4BBD8-8DD6-CBD0-0401-93674B661546}"/>
              </a:ext>
            </a:extLst>
          </p:cNvPr>
          <p:cNvSpPr txBox="1"/>
          <p:nvPr/>
        </p:nvSpPr>
        <p:spPr>
          <a:xfrm>
            <a:off x="889242" y="1672671"/>
            <a:ext cx="26612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694A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Enhanced data security &amp; inclusive economy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F15D7-1CA3-52EF-ED8A-195F537A946F}"/>
              </a:ext>
            </a:extLst>
          </p:cNvPr>
          <p:cNvSpPr txBox="1"/>
          <p:nvPr/>
        </p:nvSpPr>
        <p:spPr>
          <a:xfrm>
            <a:off x="4749744" y="2420378"/>
            <a:ext cx="2744536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Operationalize the AfCFTA digital trade protocol and cross-border trade framework.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Deploy automated customs, Single Window platforms, and cross-border data exchange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Strengthen regional non-traditional value chains (e.g.,, minerals,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-tech)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F7454B-3DFE-7923-ED67-A9F7A4745713}"/>
              </a:ext>
            </a:extLst>
          </p:cNvPr>
          <p:cNvSpPr txBox="1"/>
          <p:nvPr/>
        </p:nvSpPr>
        <p:spPr>
          <a:xfrm>
            <a:off x="4805442" y="1712492"/>
            <a:ext cx="2530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64E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Regional digital integration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E34039-C6AE-CD1B-7909-B62C0B267CBE}"/>
              </a:ext>
            </a:extLst>
          </p:cNvPr>
          <p:cNvSpPr txBox="1"/>
          <p:nvPr/>
        </p:nvSpPr>
        <p:spPr>
          <a:xfrm>
            <a:off x="8693542" y="2555730"/>
            <a:ext cx="2744536" cy="336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Adopt AI, big data, blockchain, and internet of things solutions for economic resilience.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 regional startup databases and incentives to nurture fintech.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Modernize services and revenue (environmental/digital taxes).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6DBBAD-96EC-9E57-0315-52A865B18EA7}"/>
              </a:ext>
            </a:extLst>
          </p:cNvPr>
          <p:cNvSpPr txBox="1"/>
          <p:nvPr/>
        </p:nvSpPr>
        <p:spPr>
          <a:xfrm>
            <a:off x="8527166" y="1712492"/>
            <a:ext cx="29109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2FC1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Adoption of data driven &amp; frontier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22844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arredondado 8">
            <a:extLst>
              <a:ext uri="{FF2B5EF4-FFF2-40B4-BE49-F238E27FC236}">
                <a16:creationId xmlns:a16="http://schemas.microsoft.com/office/drawing/2014/main" id="{40FA67E8-BA65-8D9D-9F78-D5482951C027}"/>
              </a:ext>
            </a:extLst>
          </p:cNvPr>
          <p:cNvSpPr/>
          <p:nvPr/>
        </p:nvSpPr>
        <p:spPr>
          <a:xfrm>
            <a:off x="1521273" y="188700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Recent publications by SROs</a:t>
            </a:r>
          </a:p>
        </p:txBody>
      </p:sp>
    </p:spTree>
    <p:extLst>
      <p:ext uri="{BB962C8B-B14F-4D97-AF65-F5344CB8AC3E}">
        <p14:creationId xmlns:p14="http://schemas.microsoft.com/office/powerpoint/2010/main" val="192209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arredondado 8">
            <a:extLst>
              <a:ext uri="{FF2B5EF4-FFF2-40B4-BE49-F238E27FC236}">
                <a16:creationId xmlns:a16="http://schemas.microsoft.com/office/drawing/2014/main" id="{40FA67E8-BA65-8D9D-9F78-D5482951C027}"/>
              </a:ext>
            </a:extLst>
          </p:cNvPr>
          <p:cNvSpPr/>
          <p:nvPr/>
        </p:nvSpPr>
        <p:spPr>
          <a:xfrm>
            <a:off x="1521273" y="188700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publications by SROs cont’d </a:t>
            </a:r>
          </a:p>
        </p:txBody>
      </p:sp>
    </p:spTree>
    <p:extLst>
      <p:ext uri="{BB962C8B-B14F-4D97-AF65-F5344CB8AC3E}">
        <p14:creationId xmlns:p14="http://schemas.microsoft.com/office/powerpoint/2010/main" val="78919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arredondado 8">
            <a:extLst>
              <a:ext uri="{FF2B5EF4-FFF2-40B4-BE49-F238E27FC236}">
                <a16:creationId xmlns:a16="http://schemas.microsoft.com/office/drawing/2014/main" id="{40FA67E8-BA65-8D9D-9F78-D5482951C027}"/>
              </a:ext>
            </a:extLst>
          </p:cNvPr>
          <p:cNvSpPr/>
          <p:nvPr/>
        </p:nvSpPr>
        <p:spPr>
          <a:xfrm>
            <a:off x="1521273" y="188700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publications by SROs cont’d </a:t>
            </a:r>
          </a:p>
        </p:txBody>
      </p:sp>
    </p:spTree>
    <p:extLst>
      <p:ext uri="{BB962C8B-B14F-4D97-AF65-F5344CB8AC3E}">
        <p14:creationId xmlns:p14="http://schemas.microsoft.com/office/powerpoint/2010/main" val="219277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1588E-5B57-F8DB-5500-2488F48E4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52" y="1324073"/>
            <a:ext cx="7029748" cy="2679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A4E86-B354-56B4-1F1D-382BA98F13B2}"/>
              </a:ext>
            </a:extLst>
          </p:cNvPr>
          <p:cNvSpPr txBox="1"/>
          <p:nvPr/>
        </p:nvSpPr>
        <p:spPr>
          <a:xfrm>
            <a:off x="526631" y="194541"/>
            <a:ext cx="22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orte Forward" pitchFamily="2" charset="0"/>
                <a:cs typeface="Forte Forward" pitchFamily="2" charset="0"/>
              </a:rPr>
              <a:t>Merci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07F55-9ED9-454A-5D4B-C18D1E1D4B54}"/>
              </a:ext>
            </a:extLst>
          </p:cNvPr>
          <p:cNvSpPr txBox="1"/>
          <p:nvPr/>
        </p:nvSpPr>
        <p:spPr>
          <a:xfrm>
            <a:off x="6207273" y="219867"/>
            <a:ext cx="259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orte Forward" pitchFamily="2" charset="0"/>
                <a:cs typeface="Forte Forward" pitchFamily="2" charset="0"/>
              </a:rPr>
              <a:t>Shukran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B72C5-2C9B-F6B5-2285-A13CD63D7926}"/>
              </a:ext>
            </a:extLst>
          </p:cNvPr>
          <p:cNvSpPr txBox="1"/>
          <p:nvPr/>
        </p:nvSpPr>
        <p:spPr>
          <a:xfrm>
            <a:off x="384740" y="5486257"/>
            <a:ext cx="251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orte Forward" pitchFamily="2" charset="0"/>
                <a:cs typeface="Forte Forward" pitchFamily="2" charset="0"/>
              </a:rPr>
              <a:t>Gracias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98763-7523-FEDA-E60F-E80B2C94DA05}"/>
              </a:ext>
            </a:extLst>
          </p:cNvPr>
          <p:cNvSpPr txBox="1"/>
          <p:nvPr/>
        </p:nvSpPr>
        <p:spPr>
          <a:xfrm>
            <a:off x="9412803" y="2667201"/>
            <a:ext cx="278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orte Forward" pitchFamily="2" charset="0"/>
                <a:cs typeface="Forte Forward" pitchFamily="2" charset="0"/>
              </a:rPr>
              <a:t>Obrigado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61C8D-570C-0444-6B47-EF640DD61F0F}"/>
              </a:ext>
            </a:extLst>
          </p:cNvPr>
          <p:cNvSpPr txBox="1"/>
          <p:nvPr/>
        </p:nvSpPr>
        <p:spPr>
          <a:xfrm>
            <a:off x="458198" y="2667201"/>
            <a:ext cx="244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orte Forward" pitchFamily="2" charset="0"/>
                <a:cs typeface="Forte Forward" pitchFamily="2" charset="0"/>
              </a:rPr>
              <a:t>Zikomo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5B3FE-CB60-37BE-9C25-5AF90C559601}"/>
              </a:ext>
            </a:extLst>
          </p:cNvPr>
          <p:cNvSpPr txBox="1"/>
          <p:nvPr/>
        </p:nvSpPr>
        <p:spPr>
          <a:xfrm>
            <a:off x="9412803" y="219867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orte Forward" pitchFamily="2" charset="0"/>
                <a:cs typeface="Forte Forward" pitchFamily="2" charset="0"/>
              </a:rPr>
              <a:t>Asante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0201F-D2EE-FA75-7788-9187C10651AB}"/>
              </a:ext>
            </a:extLst>
          </p:cNvPr>
          <p:cNvSpPr txBox="1"/>
          <p:nvPr/>
        </p:nvSpPr>
        <p:spPr>
          <a:xfrm>
            <a:off x="4403631" y="4138483"/>
            <a:ext cx="455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orte Forward" pitchFamily="2" charset="0"/>
                <a:cs typeface="Forte Forward" pitchFamily="2" charset="0"/>
              </a:rPr>
              <a:t>Ameseginalehu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91501-26DE-5EC5-0E76-6357819F1451}"/>
              </a:ext>
            </a:extLst>
          </p:cNvPr>
          <p:cNvSpPr txBox="1"/>
          <p:nvPr/>
        </p:nvSpPr>
        <p:spPr>
          <a:xfrm>
            <a:off x="3441618" y="5486256"/>
            <a:ext cx="278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orte Forward" pitchFamily="2" charset="0"/>
                <a:cs typeface="Forte Forward" pitchFamily="2" charset="0"/>
              </a:rPr>
              <a:t>Na gode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CB9C7-3B98-2478-2E8D-6C9861B9CE91}"/>
              </a:ext>
            </a:extLst>
          </p:cNvPr>
          <p:cNvSpPr txBox="1"/>
          <p:nvPr/>
        </p:nvSpPr>
        <p:spPr>
          <a:xfrm>
            <a:off x="3326766" y="155955"/>
            <a:ext cx="22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orte Forward" pitchFamily="2" charset="0"/>
                <a:cs typeface="Forte Forward" pitchFamily="2" charset="0"/>
              </a:rPr>
              <a:t>Jërëjëf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16266-CDCD-2DA2-0AF3-5256ED15F686}"/>
              </a:ext>
            </a:extLst>
          </p:cNvPr>
          <p:cNvSpPr txBox="1"/>
          <p:nvPr/>
        </p:nvSpPr>
        <p:spPr>
          <a:xfrm>
            <a:off x="9412803" y="5478364"/>
            <a:ext cx="355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orte Forward" pitchFamily="2" charset="0"/>
                <a:cs typeface="Forte Forward" pitchFamily="2" charset="0"/>
              </a:rPr>
              <a:t>Murakoze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84E9C-8686-BD61-DEAC-64963E77E31C}"/>
              </a:ext>
            </a:extLst>
          </p:cNvPr>
          <p:cNvSpPr txBox="1"/>
          <p:nvPr/>
        </p:nvSpPr>
        <p:spPr>
          <a:xfrm>
            <a:off x="6679122" y="5478365"/>
            <a:ext cx="286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orte Forward" pitchFamily="2" charset="0"/>
                <a:cs typeface="Forte Forward" pitchFamily="2" charset="0"/>
              </a:rPr>
              <a:t>Mwebale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1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5BC67E08-2F7B-73BD-8972-0D6D0786FA59}"/>
              </a:ext>
            </a:extLst>
          </p:cNvPr>
          <p:cNvSpPr/>
          <p:nvPr/>
        </p:nvSpPr>
        <p:spPr>
          <a:xfrm>
            <a:off x="600075" y="120458"/>
            <a:ext cx="10610850" cy="9002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kern="700" spc="2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Intergovernmental Committee of Senior Officials and Experts (</a:t>
            </a:r>
            <a:r>
              <a:rPr lang="en-US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ICSOE)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09F57-D7C9-2B0B-8AB9-8D42DBD5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421" y="1729494"/>
            <a:ext cx="10299734" cy="4294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C43D57-8C74-D1FA-00E8-FB282494B77E}"/>
              </a:ext>
            </a:extLst>
          </p:cNvPr>
          <p:cNvSpPr txBox="1"/>
          <p:nvPr/>
        </p:nvSpPr>
        <p:spPr>
          <a:xfrm>
            <a:off x="1393219" y="3684907"/>
            <a:ext cx="211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Constituted by the Commission Resolution 826 of 1977 and General Assembly Resolution 40/243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337F4-4AF4-CACD-CCB0-A4C7A0C78E3C}"/>
              </a:ext>
            </a:extLst>
          </p:cNvPr>
          <p:cNvSpPr txBox="1"/>
          <p:nvPr/>
        </p:nvSpPr>
        <p:spPr>
          <a:xfrm>
            <a:off x="4960738" y="3480320"/>
            <a:ext cx="224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Platform for strategic engagement among the member States on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programmatic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issues of priority to each of the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five subregions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5B3A7-DB2A-3D01-589E-976182233412}"/>
              </a:ext>
            </a:extLst>
          </p:cNvPr>
          <p:cNvSpPr txBox="1"/>
          <p:nvPr/>
        </p:nvSpPr>
        <p:spPr>
          <a:xfrm>
            <a:off x="8477931" y="3429000"/>
            <a:ext cx="2320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 of each ICSOE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transmitted, for consideration, to the Conference of African Ministers of Finance, Planning and Economic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4E26B-7843-79CC-7410-45408C0C42FC}"/>
              </a:ext>
            </a:extLst>
          </p:cNvPr>
          <p:cNvSpPr txBox="1"/>
          <p:nvPr/>
        </p:nvSpPr>
        <p:spPr>
          <a:xfrm>
            <a:off x="3871528" y="1171245"/>
            <a:ext cx="4498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The ICSOE is statutory meeting: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F193EE-07C7-E36F-CEFF-6E6C29621E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5824" y="2327721"/>
            <a:ext cx="1071596" cy="12757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40624CA-AB2F-1BA4-6C14-9CDD207D74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7823" y="2364282"/>
            <a:ext cx="1156354" cy="101339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B479F8-46E0-86CE-5F24-63CB0770E2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847" y="2292852"/>
            <a:ext cx="960008" cy="10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7BDE2-2F0C-65E6-2DF0-768B2395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BCA0B7EA-8C92-5BA4-C1C8-622CB727444A}"/>
              </a:ext>
            </a:extLst>
          </p:cNvPr>
          <p:cNvSpPr/>
          <p:nvPr/>
        </p:nvSpPr>
        <p:spPr>
          <a:xfrm>
            <a:off x="599832" y="101163"/>
            <a:ext cx="10610850" cy="6621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BFE1DF-F1A1-5644-BEB5-4F27DC4B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477000"/>
            <a:ext cx="1255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A4D788-7454-A849-95EF-E0A31EF5E4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3DC9B-8F99-9868-5A46-B5C3D9E8FEC5}"/>
              </a:ext>
            </a:extLst>
          </p:cNvPr>
          <p:cNvSpPr txBox="1"/>
          <p:nvPr/>
        </p:nvSpPr>
        <p:spPr>
          <a:xfrm>
            <a:off x="1208868" y="20154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46547-6BDC-B2AE-555F-955CA759D626}"/>
              </a:ext>
            </a:extLst>
          </p:cNvPr>
          <p:cNvSpPr txBox="1"/>
          <p:nvPr/>
        </p:nvSpPr>
        <p:spPr>
          <a:xfrm>
            <a:off x="1127391" y="140474"/>
            <a:ext cx="98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Dates and themes of the Sub Regional ICSOE sessions</a:t>
            </a:r>
          </a:p>
        </p:txBody>
      </p:sp>
      <p:pic>
        <p:nvPicPr>
          <p:cNvPr id="8" name="Picture 7" descr="A white and blue rectangular papers with orange and blue sticky notes&#10;&#10;Description automatically generated with medium confidence">
            <a:extLst>
              <a:ext uri="{FF2B5EF4-FFF2-40B4-BE49-F238E27FC236}">
                <a16:creationId xmlns:a16="http://schemas.microsoft.com/office/drawing/2014/main" id="{30C9C690-B501-604F-6FB6-A0CC8D6B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3" y="1811755"/>
            <a:ext cx="12160106" cy="4134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E0BF24-3B1D-E7DD-2219-E9A6BC3C080A}"/>
              </a:ext>
            </a:extLst>
          </p:cNvPr>
          <p:cNvSpPr txBox="1"/>
          <p:nvPr/>
        </p:nvSpPr>
        <p:spPr>
          <a:xfrm>
            <a:off x="1127391" y="2516098"/>
            <a:ext cx="142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October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9E96C-EAB4-E256-28D8-9FD9B9C4BA2B}"/>
              </a:ext>
            </a:extLst>
          </p:cNvPr>
          <p:cNvSpPr txBox="1"/>
          <p:nvPr/>
        </p:nvSpPr>
        <p:spPr>
          <a:xfrm>
            <a:off x="129723" y="888425"/>
            <a:ext cx="2738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87926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4th Joint ICSOE for Central and Eastern Africa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AC9663-5736-3B47-6ADB-E509D5FF3D2E}"/>
              </a:ext>
            </a:extLst>
          </p:cNvPr>
          <p:cNvSpPr/>
          <p:nvPr/>
        </p:nvSpPr>
        <p:spPr bwMode="auto">
          <a:xfrm>
            <a:off x="787762" y="3953678"/>
            <a:ext cx="212529" cy="212529"/>
          </a:xfrm>
          <a:prstGeom prst="ellipse">
            <a:avLst/>
          </a:prstGeom>
          <a:solidFill>
            <a:srgbClr val="F793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1E777C-1172-7D45-EABE-D8581ADECB41}"/>
              </a:ext>
            </a:extLst>
          </p:cNvPr>
          <p:cNvSpPr/>
          <p:nvPr/>
        </p:nvSpPr>
        <p:spPr bwMode="auto">
          <a:xfrm>
            <a:off x="1219810" y="3953678"/>
            <a:ext cx="212529" cy="212529"/>
          </a:xfrm>
          <a:prstGeom prst="ellipse">
            <a:avLst/>
          </a:prstGeom>
          <a:solidFill>
            <a:srgbClr val="F793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4A86E5-A715-C457-DC33-E393AF77FCA2}"/>
              </a:ext>
            </a:extLst>
          </p:cNvPr>
          <p:cNvSpPr/>
          <p:nvPr/>
        </p:nvSpPr>
        <p:spPr bwMode="auto">
          <a:xfrm>
            <a:off x="1651858" y="3953678"/>
            <a:ext cx="212529" cy="212529"/>
          </a:xfrm>
          <a:prstGeom prst="ellipse">
            <a:avLst/>
          </a:prstGeom>
          <a:solidFill>
            <a:srgbClr val="F793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A5E3F5-5B63-9F59-C074-C2D46DE41A8C}"/>
              </a:ext>
            </a:extLst>
          </p:cNvPr>
          <p:cNvSpPr txBox="1"/>
          <p:nvPr/>
        </p:nvSpPr>
        <p:spPr>
          <a:xfrm>
            <a:off x="3564327" y="798475"/>
            <a:ext cx="1901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4502D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31st ICSOE for Southern Africa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B80071-F094-0F3D-C595-90FD75B2D316}"/>
              </a:ext>
            </a:extLst>
          </p:cNvPr>
          <p:cNvSpPr/>
          <p:nvPr/>
        </p:nvSpPr>
        <p:spPr bwMode="auto">
          <a:xfrm>
            <a:off x="4000813" y="3953678"/>
            <a:ext cx="212529" cy="212529"/>
          </a:xfrm>
          <a:prstGeom prst="ellipse">
            <a:avLst/>
          </a:prstGeom>
          <a:solidFill>
            <a:srgbClr val="F5643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660FD4-951D-71D8-CA2E-681A3CD73AB9}"/>
              </a:ext>
            </a:extLst>
          </p:cNvPr>
          <p:cNvSpPr/>
          <p:nvPr/>
        </p:nvSpPr>
        <p:spPr bwMode="auto">
          <a:xfrm>
            <a:off x="4432861" y="3953678"/>
            <a:ext cx="212529" cy="212529"/>
          </a:xfrm>
          <a:prstGeom prst="ellipse">
            <a:avLst/>
          </a:prstGeom>
          <a:solidFill>
            <a:srgbClr val="F5643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8EDB01-303A-4127-6574-B27418837C11}"/>
              </a:ext>
            </a:extLst>
          </p:cNvPr>
          <p:cNvSpPr/>
          <p:nvPr/>
        </p:nvSpPr>
        <p:spPr bwMode="auto">
          <a:xfrm>
            <a:off x="4864909" y="3953678"/>
            <a:ext cx="212529" cy="212529"/>
          </a:xfrm>
          <a:prstGeom prst="ellipse">
            <a:avLst/>
          </a:prstGeom>
          <a:solidFill>
            <a:srgbClr val="F5643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0A8516-036E-8A7C-B253-7FB15A148E49}"/>
              </a:ext>
            </a:extLst>
          </p:cNvPr>
          <p:cNvSpPr txBox="1"/>
          <p:nvPr/>
        </p:nvSpPr>
        <p:spPr>
          <a:xfrm>
            <a:off x="6678725" y="882721"/>
            <a:ext cx="2030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394A2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28th ICSOE for West Africa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F5061F-7961-A8A1-70C3-CBFAAE387F3E}"/>
              </a:ext>
            </a:extLst>
          </p:cNvPr>
          <p:cNvSpPr/>
          <p:nvPr/>
        </p:nvSpPr>
        <p:spPr bwMode="auto">
          <a:xfrm>
            <a:off x="7215432" y="3953678"/>
            <a:ext cx="212529" cy="212529"/>
          </a:xfrm>
          <a:prstGeom prst="ellipse">
            <a:avLst/>
          </a:prstGeom>
          <a:solidFill>
            <a:srgbClr val="2CB9C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38E662-26A5-0044-C96D-1B86D766749F}"/>
              </a:ext>
            </a:extLst>
          </p:cNvPr>
          <p:cNvSpPr/>
          <p:nvPr/>
        </p:nvSpPr>
        <p:spPr bwMode="auto">
          <a:xfrm>
            <a:off x="7647480" y="3953678"/>
            <a:ext cx="212529" cy="212529"/>
          </a:xfrm>
          <a:prstGeom prst="ellipse">
            <a:avLst/>
          </a:prstGeom>
          <a:solidFill>
            <a:srgbClr val="2CB9C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C7D0B5-7963-4C01-AA58-43A7F309F5D1}"/>
              </a:ext>
            </a:extLst>
          </p:cNvPr>
          <p:cNvSpPr/>
          <p:nvPr/>
        </p:nvSpPr>
        <p:spPr bwMode="auto">
          <a:xfrm>
            <a:off x="8079528" y="3953678"/>
            <a:ext cx="212529" cy="212529"/>
          </a:xfrm>
          <a:prstGeom prst="ellipse">
            <a:avLst/>
          </a:prstGeom>
          <a:solidFill>
            <a:srgbClr val="2CB9C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C2C114-D7F6-B9D3-9326-6A0F24FF539D}"/>
              </a:ext>
            </a:extLst>
          </p:cNvPr>
          <p:cNvSpPr txBox="1"/>
          <p:nvPr/>
        </p:nvSpPr>
        <p:spPr>
          <a:xfrm>
            <a:off x="9789365" y="883528"/>
            <a:ext cx="2047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768A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40th ICSOE for North Africa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048D6D-8F30-62D4-6F44-D3AB0934387C}"/>
              </a:ext>
            </a:extLst>
          </p:cNvPr>
          <p:cNvSpPr/>
          <p:nvPr/>
        </p:nvSpPr>
        <p:spPr bwMode="auto">
          <a:xfrm>
            <a:off x="10240322" y="3953678"/>
            <a:ext cx="212529" cy="212529"/>
          </a:xfrm>
          <a:prstGeom prst="ellipse">
            <a:avLst/>
          </a:prstGeom>
          <a:solidFill>
            <a:srgbClr val="7768A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C774D9-60C5-E372-CBA2-976A81BF241D}"/>
              </a:ext>
            </a:extLst>
          </p:cNvPr>
          <p:cNvSpPr/>
          <p:nvPr/>
        </p:nvSpPr>
        <p:spPr bwMode="auto">
          <a:xfrm>
            <a:off x="10672370" y="3953678"/>
            <a:ext cx="212529" cy="212529"/>
          </a:xfrm>
          <a:prstGeom prst="ellipse">
            <a:avLst/>
          </a:prstGeom>
          <a:solidFill>
            <a:srgbClr val="7768A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89B625-587C-9184-DC4F-C9D4C05B0659}"/>
              </a:ext>
            </a:extLst>
          </p:cNvPr>
          <p:cNvSpPr/>
          <p:nvPr/>
        </p:nvSpPr>
        <p:spPr bwMode="auto">
          <a:xfrm>
            <a:off x="11104418" y="3953678"/>
            <a:ext cx="212529" cy="212529"/>
          </a:xfrm>
          <a:prstGeom prst="ellipse">
            <a:avLst/>
          </a:prstGeom>
          <a:solidFill>
            <a:srgbClr val="7768A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DC2044F7-0D79-BBAE-7184-676276034E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556" y="2474058"/>
            <a:ext cx="536342" cy="5190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BEC9871-5AF7-B6F9-06FE-6DB9747F508F}"/>
              </a:ext>
            </a:extLst>
          </p:cNvPr>
          <p:cNvSpPr txBox="1"/>
          <p:nvPr/>
        </p:nvSpPr>
        <p:spPr>
          <a:xfrm>
            <a:off x="1085303" y="3283246"/>
            <a:ext cx="142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Held online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(virtual)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9EA3D2E8-D3E7-DDD2-8637-25D07024A6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706" y="3257868"/>
            <a:ext cx="420192" cy="5602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8B6C966-72EA-C692-3EB0-AA14432E7E4C}"/>
              </a:ext>
            </a:extLst>
          </p:cNvPr>
          <p:cNvSpPr txBox="1"/>
          <p:nvPr/>
        </p:nvSpPr>
        <p:spPr>
          <a:xfrm>
            <a:off x="225385" y="4323625"/>
            <a:ext cx="2204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“Investing in productive capacities and trade for a resilient future”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FD8CDA-147F-C9C5-6FD9-481101CCCA52}"/>
              </a:ext>
            </a:extLst>
          </p:cNvPr>
          <p:cNvSpPr txBox="1"/>
          <p:nvPr/>
        </p:nvSpPr>
        <p:spPr>
          <a:xfrm>
            <a:off x="4063994" y="2516098"/>
            <a:ext cx="160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30-31 October 2025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2891E76-1197-6043-DEAE-D60D6B7FD8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4176" y="2474058"/>
            <a:ext cx="536342" cy="5190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44C94A0-A423-C66A-C603-6DC3C7290668}"/>
              </a:ext>
            </a:extLst>
          </p:cNvPr>
          <p:cNvSpPr txBox="1"/>
          <p:nvPr/>
        </p:nvSpPr>
        <p:spPr>
          <a:xfrm>
            <a:off x="4033674" y="3270263"/>
            <a:ext cx="174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Ezulwini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Eswatini </a:t>
            </a:r>
            <a:r>
              <a:rPr lang="en-US" sz="14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(hybrid)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30D2EAA4-D907-FCEE-1D57-F9C23D2EB7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8829" y="3257868"/>
            <a:ext cx="420192" cy="56025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30FFF3B-FF01-D4A1-78EF-CB8815FEA393}"/>
              </a:ext>
            </a:extLst>
          </p:cNvPr>
          <p:cNvSpPr txBox="1"/>
          <p:nvPr/>
        </p:nvSpPr>
        <p:spPr>
          <a:xfrm>
            <a:off x="3310609" y="4348899"/>
            <a:ext cx="249509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“Unlocking AfCFTA’s potential: building value chains and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overcoming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barriers to trade in Southern Africa”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843AB6-AC10-09E9-D835-5B816064DCB4}"/>
              </a:ext>
            </a:extLst>
          </p:cNvPr>
          <p:cNvSpPr txBox="1"/>
          <p:nvPr/>
        </p:nvSpPr>
        <p:spPr>
          <a:xfrm>
            <a:off x="7353053" y="2493684"/>
            <a:ext cx="156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5-6 November 2025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6858CC-D87A-EB86-F5CD-A073DB23CC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6341" y="2474058"/>
            <a:ext cx="536342" cy="51904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416A962-2FA2-16E4-4244-09446D0D19AA}"/>
              </a:ext>
            </a:extLst>
          </p:cNvPr>
          <p:cNvSpPr txBox="1"/>
          <p:nvPr/>
        </p:nvSpPr>
        <p:spPr>
          <a:xfrm>
            <a:off x="7365319" y="3270263"/>
            <a:ext cx="149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Niamey, Niger </a:t>
            </a:r>
            <a:r>
              <a:rPr lang="en-US" sz="14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(Virtual)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6306A283-52E8-004F-612B-6F4A971D13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0994" y="3257868"/>
            <a:ext cx="420192" cy="56025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14DC20D-11D9-0DCC-D078-AFF55AE191C9}"/>
              </a:ext>
            </a:extLst>
          </p:cNvPr>
          <p:cNvSpPr txBox="1"/>
          <p:nvPr/>
        </p:nvSpPr>
        <p:spPr>
          <a:xfrm>
            <a:off x="6538155" y="4271046"/>
            <a:ext cx="23063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“Leveraging digital technology to enhance domestic resource mobilization in West Africa”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FD0DB9-BE5E-569C-A91E-55E128BC06F6}"/>
              </a:ext>
            </a:extLst>
          </p:cNvPr>
          <p:cNvSpPr txBox="1"/>
          <p:nvPr/>
        </p:nvSpPr>
        <p:spPr>
          <a:xfrm>
            <a:off x="10305449" y="2516098"/>
            <a:ext cx="170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11-13 November 2025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B13BF41B-63BA-D2C0-7A77-4672F58260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1614" y="2474058"/>
            <a:ext cx="536342" cy="51904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69D6A65-49DE-CD3C-3B83-7DBF269CFD76}"/>
              </a:ext>
            </a:extLst>
          </p:cNvPr>
          <p:cNvSpPr txBox="1"/>
          <p:nvPr/>
        </p:nvSpPr>
        <p:spPr>
          <a:xfrm>
            <a:off x="10276052" y="3270263"/>
            <a:ext cx="173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Rabat, Morocco </a:t>
            </a:r>
            <a:r>
              <a:rPr lang="en-US" sz="1400" dirty="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(hybrid)</a:t>
            </a:r>
            <a:endParaRPr lang="en-US" sz="1400" dirty="0">
              <a:solidFill>
                <a:srgbClr val="59595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F513AB9E-EE25-336E-1EE0-668DFA79C5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5764" y="3257868"/>
            <a:ext cx="420192" cy="56025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4DAEF20-EE09-E0AB-7AB5-7A482F867BEB}"/>
              </a:ext>
            </a:extLst>
          </p:cNvPr>
          <p:cNvSpPr txBox="1"/>
          <p:nvPr/>
        </p:nvSpPr>
        <p:spPr>
          <a:xfrm>
            <a:off x="9604165" y="4271046"/>
            <a:ext cx="23489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“Enhancing domestic resource mobilization through innovation and technology in North Africa”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035DBD3-0B7A-AF06-6FEF-A00616124E58}"/>
              </a:ext>
            </a:extLst>
          </p:cNvPr>
          <p:cNvSpPr/>
          <p:nvPr/>
        </p:nvSpPr>
        <p:spPr>
          <a:xfrm>
            <a:off x="3009947" y="1219178"/>
            <a:ext cx="300662" cy="3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6769556-ADAB-0CC8-FE3C-2F61ABBDA1EE}"/>
              </a:ext>
            </a:extLst>
          </p:cNvPr>
          <p:cNvSpPr/>
          <p:nvPr/>
        </p:nvSpPr>
        <p:spPr>
          <a:xfrm>
            <a:off x="6031019" y="1219178"/>
            <a:ext cx="300662" cy="3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A5EBD5-C3ED-2712-61E6-3AB34F8A2003}"/>
              </a:ext>
            </a:extLst>
          </p:cNvPr>
          <p:cNvSpPr/>
          <p:nvPr/>
        </p:nvSpPr>
        <p:spPr>
          <a:xfrm>
            <a:off x="9150522" y="1219178"/>
            <a:ext cx="300662" cy="3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E158F-18F7-43D3-57F5-656BFE5C8ED2}"/>
              </a:ext>
            </a:extLst>
          </p:cNvPr>
          <p:cNvSpPr txBox="1"/>
          <p:nvPr/>
        </p:nvSpPr>
        <p:spPr>
          <a:xfrm>
            <a:off x="3757241" y="5849218"/>
            <a:ext cx="160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Attendance: 91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C8681-46FD-D897-C854-90CC249CE4EF}"/>
              </a:ext>
            </a:extLst>
          </p:cNvPr>
          <p:cNvSpPr txBox="1"/>
          <p:nvPr/>
        </p:nvSpPr>
        <p:spPr>
          <a:xfrm>
            <a:off x="533556" y="5908633"/>
            <a:ext cx="160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Attendance: 230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8FC47-B1A7-1106-8AD1-C15D0A1142A3}"/>
              </a:ext>
            </a:extLst>
          </p:cNvPr>
          <p:cNvSpPr txBox="1"/>
          <p:nvPr/>
        </p:nvSpPr>
        <p:spPr>
          <a:xfrm>
            <a:off x="6726844" y="5849218"/>
            <a:ext cx="197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94A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Attendance:</a:t>
            </a:r>
          </a:p>
          <a:p>
            <a:pPr algn="ctr"/>
            <a:r>
              <a:rPr lang="en-US" b="1" dirty="0">
                <a:solidFill>
                  <a:srgbClr val="2394A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E3CB8-6D91-CED9-AEC5-18B5D7F38799}"/>
              </a:ext>
            </a:extLst>
          </p:cNvPr>
          <p:cNvSpPr txBox="1"/>
          <p:nvPr/>
        </p:nvSpPr>
        <p:spPr>
          <a:xfrm>
            <a:off x="9864380" y="5870065"/>
            <a:ext cx="197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85B9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Attendance:</a:t>
            </a:r>
          </a:p>
          <a:p>
            <a:pPr algn="ctr"/>
            <a:r>
              <a:rPr lang="en-US" b="1" dirty="0">
                <a:solidFill>
                  <a:srgbClr val="685B9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F9055-AC67-28E1-E581-8AA270BF8BEB}"/>
              </a:ext>
            </a:extLst>
          </p:cNvPr>
          <p:cNvSpPr txBox="1"/>
          <p:nvPr/>
        </p:nvSpPr>
        <p:spPr>
          <a:xfrm>
            <a:off x="1049763" y="1825739"/>
            <a:ext cx="69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2A1B8-CB49-1D60-8459-E3EC4728C658}"/>
              </a:ext>
            </a:extLst>
          </p:cNvPr>
          <p:cNvSpPr txBox="1"/>
          <p:nvPr/>
        </p:nvSpPr>
        <p:spPr>
          <a:xfrm>
            <a:off x="4191678" y="1825739"/>
            <a:ext cx="69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82817-59E3-9EB4-83D3-5B8C35E512AF}"/>
              </a:ext>
            </a:extLst>
          </p:cNvPr>
          <p:cNvSpPr txBox="1"/>
          <p:nvPr/>
        </p:nvSpPr>
        <p:spPr>
          <a:xfrm>
            <a:off x="7343867" y="1825739"/>
            <a:ext cx="69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DF991-4C5D-C3B1-414B-928F9107C910}"/>
              </a:ext>
            </a:extLst>
          </p:cNvPr>
          <p:cNvSpPr txBox="1"/>
          <p:nvPr/>
        </p:nvSpPr>
        <p:spPr>
          <a:xfrm>
            <a:off x="10485782" y="1825739"/>
            <a:ext cx="69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486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F4E8A-6BB1-B7CF-4C04-014D03152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272C3FF-F6B2-000F-7FBE-ECD304DB3236}"/>
              </a:ext>
            </a:extLst>
          </p:cNvPr>
          <p:cNvSpPr/>
          <p:nvPr/>
        </p:nvSpPr>
        <p:spPr>
          <a:xfrm>
            <a:off x="600075" y="90260"/>
            <a:ext cx="10610850" cy="6621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CFDBEC0-BD14-F03B-4525-9099DA912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459105" y="1280160"/>
            <a:ext cx="11064240" cy="52120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B4AB3C-BF5F-2843-260A-ECE100BF85FF}"/>
              </a:ext>
            </a:extLst>
          </p:cNvPr>
          <p:cNvSpPr txBox="1"/>
          <p:nvPr/>
        </p:nvSpPr>
        <p:spPr>
          <a:xfrm>
            <a:off x="1315449" y="121708"/>
            <a:ext cx="98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Regional ICSOE Bureaus (2025-2026)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12FBC-7C2C-1A42-9DB0-1D41BD8B0954}"/>
              </a:ext>
            </a:extLst>
          </p:cNvPr>
          <p:cNvSpPr txBox="1"/>
          <p:nvPr/>
        </p:nvSpPr>
        <p:spPr>
          <a:xfrm>
            <a:off x="2565458" y="1361064"/>
            <a:ext cx="1596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SRO-CA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BB69E-C80A-0E1B-1321-3B5BE00D75FE}"/>
              </a:ext>
            </a:extLst>
          </p:cNvPr>
          <p:cNvSpPr txBox="1"/>
          <p:nvPr/>
        </p:nvSpPr>
        <p:spPr>
          <a:xfrm>
            <a:off x="4351915" y="1372134"/>
            <a:ext cx="1596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SRO-EA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94AC6-A6AB-96B3-1AF0-ADF53348AB61}"/>
              </a:ext>
            </a:extLst>
          </p:cNvPr>
          <p:cNvSpPr txBox="1"/>
          <p:nvPr/>
        </p:nvSpPr>
        <p:spPr>
          <a:xfrm>
            <a:off x="6138157" y="1372134"/>
            <a:ext cx="1596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SRO-NA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AA352-EFEE-AE1C-35BD-D2B51CAF7C9D}"/>
              </a:ext>
            </a:extLst>
          </p:cNvPr>
          <p:cNvSpPr txBox="1"/>
          <p:nvPr/>
        </p:nvSpPr>
        <p:spPr>
          <a:xfrm>
            <a:off x="7978488" y="1372134"/>
            <a:ext cx="1596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SRO-SA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1BB0D-1185-FE31-68EF-581EE717B314}"/>
              </a:ext>
            </a:extLst>
          </p:cNvPr>
          <p:cNvSpPr txBox="1"/>
          <p:nvPr/>
        </p:nvSpPr>
        <p:spPr>
          <a:xfrm>
            <a:off x="9746394" y="1372134"/>
            <a:ext cx="1596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SRO-WA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04A83-A57E-5EEA-1BAA-D72EE5D85E71}"/>
              </a:ext>
            </a:extLst>
          </p:cNvPr>
          <p:cNvSpPr txBox="1"/>
          <p:nvPr/>
        </p:nvSpPr>
        <p:spPr>
          <a:xfrm>
            <a:off x="738137" y="2687366"/>
            <a:ext cx="1596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A0EC4-40F0-1050-61FF-896D558CBBF2}"/>
              </a:ext>
            </a:extLst>
          </p:cNvPr>
          <p:cNvSpPr txBox="1"/>
          <p:nvPr/>
        </p:nvSpPr>
        <p:spPr>
          <a:xfrm>
            <a:off x="700803" y="4007807"/>
            <a:ext cx="1670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VICE CHAIR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25BF0-94BE-942D-3E4C-29A799361185}"/>
              </a:ext>
            </a:extLst>
          </p:cNvPr>
          <p:cNvSpPr txBox="1"/>
          <p:nvPr/>
        </p:nvSpPr>
        <p:spPr>
          <a:xfrm>
            <a:off x="598015" y="5176377"/>
            <a:ext cx="1876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RAPPORTEUR</a:t>
            </a:r>
          </a:p>
        </p:txBody>
      </p:sp>
      <p:pic>
        <p:nvPicPr>
          <p:cNvPr id="13" name="Image 13" descr="Une image contenant symbole, logo, Graphique, Carmin&#10;&#10;Description générée automatiquement">
            <a:extLst>
              <a:ext uri="{FF2B5EF4-FFF2-40B4-BE49-F238E27FC236}">
                <a16:creationId xmlns:a16="http://schemas.microsoft.com/office/drawing/2014/main" id="{F66AE58A-6E80-4944-F003-CCF6DAE35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17" y="2438400"/>
            <a:ext cx="987750" cy="6117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224041-35E7-8CFE-2160-83C3B998BA89}"/>
              </a:ext>
            </a:extLst>
          </p:cNvPr>
          <p:cNvSpPr/>
          <p:nvPr/>
        </p:nvSpPr>
        <p:spPr>
          <a:xfrm>
            <a:off x="2947379" y="4977448"/>
            <a:ext cx="894706" cy="4531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5E403-D14A-9023-6B73-55909D126F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10" y="2416944"/>
            <a:ext cx="857478" cy="63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C0CC84-2657-8EFB-25AC-E3E1EAD641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27" y="4877002"/>
            <a:ext cx="960570" cy="64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alawi">
            <a:extLst>
              <a:ext uri="{FF2B5EF4-FFF2-40B4-BE49-F238E27FC236}">
                <a16:creationId xmlns:a16="http://schemas.microsoft.com/office/drawing/2014/main" id="{D78F0496-0616-B45C-1A81-21BA0587F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49" y="3678961"/>
            <a:ext cx="852884" cy="56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87B076-6158-F456-307B-395381980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10" y="2416944"/>
            <a:ext cx="867426" cy="60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E8B86DE-2BBE-A1C2-D6FB-86A44726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61" y="3659842"/>
            <a:ext cx="821906" cy="5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C4AC40F-0B6A-9FB9-EF02-CDB0C3DC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61" y="4942117"/>
            <a:ext cx="821162" cy="5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887D31F-1059-9D6C-E2CD-1AB9D433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22" y="3669820"/>
            <a:ext cx="1009612" cy="6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488652D3-6C6D-5B84-7C5E-20C5AE5D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01" y="4876651"/>
            <a:ext cx="996538" cy="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883D80A-1D84-66AA-DA7A-BF319AF2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63" y="2475285"/>
            <a:ext cx="837856" cy="5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F3A84D6D-2A0D-F735-F8C6-D2CCCD92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34" y="3702133"/>
            <a:ext cx="833034" cy="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97974-B8DB-AF68-0F02-EC7B7B8E482A}"/>
              </a:ext>
            </a:extLst>
          </p:cNvPr>
          <p:cNvSpPr txBox="1"/>
          <p:nvPr/>
        </p:nvSpPr>
        <p:spPr>
          <a:xfrm>
            <a:off x="2926250" y="3087476"/>
            <a:ext cx="8746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Gabon</a:t>
            </a:r>
            <a:endParaRPr lang="en-US" sz="1500" b="1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28004-8FB0-1F3C-756E-ED9D53C8BC9E}"/>
              </a:ext>
            </a:extLst>
          </p:cNvPr>
          <p:cNvSpPr txBox="1"/>
          <p:nvPr/>
        </p:nvSpPr>
        <p:spPr>
          <a:xfrm>
            <a:off x="2946611" y="4363151"/>
            <a:ext cx="8746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Chad </a:t>
            </a:r>
            <a:endParaRPr lang="en-US" sz="1500" b="1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8F089E-1CAE-BDD1-4F5E-4E632E7F835B}"/>
              </a:ext>
            </a:extLst>
          </p:cNvPr>
          <p:cNvSpPr txBox="1"/>
          <p:nvPr/>
        </p:nvSpPr>
        <p:spPr>
          <a:xfrm>
            <a:off x="2485198" y="5496936"/>
            <a:ext cx="1793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Sao Tomé et Principe  </a:t>
            </a:r>
            <a:endParaRPr lang="en-US" sz="1400" b="1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53E0B0-8D64-CFD4-3FC6-B1D817B2A3EE}"/>
              </a:ext>
            </a:extLst>
          </p:cNvPr>
          <p:cNvSpPr txBox="1"/>
          <p:nvPr/>
        </p:nvSpPr>
        <p:spPr>
          <a:xfrm>
            <a:off x="6546634" y="3102851"/>
            <a:ext cx="8746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Tunisia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1205E6-6C0D-D8CE-61B0-3ED2FA681134}"/>
              </a:ext>
            </a:extLst>
          </p:cNvPr>
          <p:cNvSpPr txBox="1"/>
          <p:nvPr/>
        </p:nvSpPr>
        <p:spPr>
          <a:xfrm>
            <a:off x="6413114" y="5566101"/>
            <a:ext cx="11977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Egypt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36710-4643-D114-4102-3072D7556D50}"/>
              </a:ext>
            </a:extLst>
          </p:cNvPr>
          <p:cNvSpPr txBox="1"/>
          <p:nvPr/>
        </p:nvSpPr>
        <p:spPr>
          <a:xfrm>
            <a:off x="6439371" y="4321656"/>
            <a:ext cx="8872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Algeria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BE722A-ED71-767C-D0F9-E8E3FF31A75B}"/>
              </a:ext>
            </a:extLst>
          </p:cNvPr>
          <p:cNvSpPr txBox="1"/>
          <p:nvPr/>
        </p:nvSpPr>
        <p:spPr>
          <a:xfrm>
            <a:off x="8376759" y="3070304"/>
            <a:ext cx="9458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Eswatini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A316E8-77FA-67D6-2382-18FDB620666D}"/>
              </a:ext>
            </a:extLst>
          </p:cNvPr>
          <p:cNvSpPr txBox="1"/>
          <p:nvPr/>
        </p:nvSpPr>
        <p:spPr>
          <a:xfrm>
            <a:off x="8309692" y="4321583"/>
            <a:ext cx="10250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Malawi</a:t>
            </a:r>
            <a:endParaRPr lang="en-US" sz="1500" b="1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61A323-F19C-2B0F-6C43-82939E5A92CA}"/>
              </a:ext>
            </a:extLst>
          </p:cNvPr>
          <p:cNvSpPr txBox="1"/>
          <p:nvPr/>
        </p:nvSpPr>
        <p:spPr>
          <a:xfrm>
            <a:off x="8286954" y="5580463"/>
            <a:ext cx="11099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Lesotho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E22930-3DA3-6542-4A4E-971EBE578776}"/>
              </a:ext>
            </a:extLst>
          </p:cNvPr>
          <p:cNvSpPr txBox="1"/>
          <p:nvPr/>
        </p:nvSpPr>
        <p:spPr>
          <a:xfrm>
            <a:off x="9958377" y="3066763"/>
            <a:ext cx="14086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Sierra Leone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8DB773-502D-D124-4144-D94AD8388C1D}"/>
              </a:ext>
            </a:extLst>
          </p:cNvPr>
          <p:cNvSpPr txBox="1"/>
          <p:nvPr/>
        </p:nvSpPr>
        <p:spPr>
          <a:xfrm>
            <a:off x="10254707" y="4319496"/>
            <a:ext cx="9562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Gambia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17E1DC-6763-7DFF-DDC3-1AADF1BAB4E6}"/>
              </a:ext>
            </a:extLst>
          </p:cNvPr>
          <p:cNvSpPr txBox="1"/>
          <p:nvPr/>
        </p:nvSpPr>
        <p:spPr>
          <a:xfrm>
            <a:off x="10253310" y="5524799"/>
            <a:ext cx="9474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Senegal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6CAA87-1745-2B4D-B3B4-B443CE3489FC}"/>
              </a:ext>
            </a:extLst>
          </p:cNvPr>
          <p:cNvCxnSpPr>
            <a:cxnSpLocks/>
          </p:cNvCxnSpPr>
          <p:nvPr/>
        </p:nvCxnSpPr>
        <p:spPr>
          <a:xfrm flipV="1">
            <a:off x="10097654" y="3489099"/>
            <a:ext cx="1113309" cy="137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8D73DD-4770-3369-52F2-8B515D1ADE1F}"/>
              </a:ext>
            </a:extLst>
          </p:cNvPr>
          <p:cNvCxnSpPr>
            <a:cxnSpLocks/>
          </p:cNvCxnSpPr>
          <p:nvPr/>
        </p:nvCxnSpPr>
        <p:spPr>
          <a:xfrm>
            <a:off x="10074750" y="4699638"/>
            <a:ext cx="11260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9E38B8-5460-0B12-7CB2-36DB1DBFEDA1}"/>
              </a:ext>
            </a:extLst>
          </p:cNvPr>
          <p:cNvCxnSpPr>
            <a:cxnSpLocks/>
          </p:cNvCxnSpPr>
          <p:nvPr/>
        </p:nvCxnSpPr>
        <p:spPr>
          <a:xfrm flipV="1">
            <a:off x="8302442" y="3489099"/>
            <a:ext cx="1113309" cy="137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9830BA3-4E99-8619-E879-51FF045AF63C}"/>
              </a:ext>
            </a:extLst>
          </p:cNvPr>
          <p:cNvCxnSpPr>
            <a:cxnSpLocks/>
          </p:cNvCxnSpPr>
          <p:nvPr/>
        </p:nvCxnSpPr>
        <p:spPr>
          <a:xfrm>
            <a:off x="8279538" y="4699638"/>
            <a:ext cx="11260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E6EEE6-21ED-2CB3-4CEB-A080D2AB5B3B}"/>
              </a:ext>
            </a:extLst>
          </p:cNvPr>
          <p:cNvCxnSpPr>
            <a:cxnSpLocks/>
          </p:cNvCxnSpPr>
          <p:nvPr/>
        </p:nvCxnSpPr>
        <p:spPr>
          <a:xfrm flipV="1">
            <a:off x="6413114" y="3489099"/>
            <a:ext cx="1113309" cy="137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EB8F306-0B6E-FF3E-5AFC-48471985AB6E}"/>
              </a:ext>
            </a:extLst>
          </p:cNvPr>
          <p:cNvCxnSpPr>
            <a:cxnSpLocks/>
          </p:cNvCxnSpPr>
          <p:nvPr/>
        </p:nvCxnSpPr>
        <p:spPr>
          <a:xfrm>
            <a:off x="6390210" y="4699638"/>
            <a:ext cx="11260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6A082A7-4BC2-614D-65A0-990B9E5FCC8B}"/>
              </a:ext>
            </a:extLst>
          </p:cNvPr>
          <p:cNvCxnSpPr>
            <a:cxnSpLocks/>
          </p:cNvCxnSpPr>
          <p:nvPr/>
        </p:nvCxnSpPr>
        <p:spPr>
          <a:xfrm flipV="1">
            <a:off x="4627420" y="3489099"/>
            <a:ext cx="1113309" cy="137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689932-DDBE-B6F3-49EF-B6457068D5D7}"/>
              </a:ext>
            </a:extLst>
          </p:cNvPr>
          <p:cNvCxnSpPr>
            <a:cxnSpLocks/>
          </p:cNvCxnSpPr>
          <p:nvPr/>
        </p:nvCxnSpPr>
        <p:spPr>
          <a:xfrm>
            <a:off x="4604516" y="4699638"/>
            <a:ext cx="11260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458EFC4-B47B-5323-1475-F24B702CE3F9}"/>
              </a:ext>
            </a:extLst>
          </p:cNvPr>
          <p:cNvCxnSpPr>
            <a:cxnSpLocks/>
          </p:cNvCxnSpPr>
          <p:nvPr/>
        </p:nvCxnSpPr>
        <p:spPr>
          <a:xfrm flipV="1">
            <a:off x="2835417" y="3489099"/>
            <a:ext cx="1113309" cy="137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7F4956-6970-E8EB-06DC-B96BF6CF93EC}"/>
              </a:ext>
            </a:extLst>
          </p:cNvPr>
          <p:cNvCxnSpPr>
            <a:cxnSpLocks/>
          </p:cNvCxnSpPr>
          <p:nvPr/>
        </p:nvCxnSpPr>
        <p:spPr>
          <a:xfrm>
            <a:off x="2812513" y="4699638"/>
            <a:ext cx="11260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87EDCFCA-3C58-0AF2-C51F-9705D42CBFA8}"/>
              </a:ext>
            </a:extLst>
          </p:cNvPr>
          <p:cNvSpPr/>
          <p:nvPr/>
        </p:nvSpPr>
        <p:spPr bwMode="auto">
          <a:xfrm>
            <a:off x="976207" y="3447313"/>
            <a:ext cx="212529" cy="2125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ECBCC4B-3D99-5F1F-24B4-94EB41AEF1DD}"/>
              </a:ext>
            </a:extLst>
          </p:cNvPr>
          <p:cNvSpPr/>
          <p:nvPr/>
        </p:nvSpPr>
        <p:spPr bwMode="auto">
          <a:xfrm>
            <a:off x="1408255" y="3447313"/>
            <a:ext cx="212529" cy="2125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2596CF0-500D-2B2D-1135-A1013B5D569A}"/>
              </a:ext>
            </a:extLst>
          </p:cNvPr>
          <p:cNvSpPr/>
          <p:nvPr/>
        </p:nvSpPr>
        <p:spPr bwMode="auto">
          <a:xfrm>
            <a:off x="1840303" y="3447313"/>
            <a:ext cx="212529" cy="2125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601F55C-96BD-A684-1E3F-345EF87E15FB}"/>
              </a:ext>
            </a:extLst>
          </p:cNvPr>
          <p:cNvSpPr/>
          <p:nvPr/>
        </p:nvSpPr>
        <p:spPr bwMode="auto">
          <a:xfrm>
            <a:off x="976207" y="4620893"/>
            <a:ext cx="212529" cy="2125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64C75B2-BBA5-A527-86A2-DBDCA4D3AA8D}"/>
              </a:ext>
            </a:extLst>
          </p:cNvPr>
          <p:cNvSpPr/>
          <p:nvPr/>
        </p:nvSpPr>
        <p:spPr bwMode="auto">
          <a:xfrm>
            <a:off x="1408255" y="4620893"/>
            <a:ext cx="212529" cy="2125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E0678CE-3D31-049F-484C-A71294F5E3BB}"/>
              </a:ext>
            </a:extLst>
          </p:cNvPr>
          <p:cNvSpPr/>
          <p:nvPr/>
        </p:nvSpPr>
        <p:spPr bwMode="auto">
          <a:xfrm>
            <a:off x="1840303" y="4620893"/>
            <a:ext cx="212529" cy="2125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83D13-349A-B6EB-778F-76A652C325C1}"/>
              </a:ext>
            </a:extLst>
          </p:cNvPr>
          <p:cNvSpPr txBox="1"/>
          <p:nvPr/>
        </p:nvSpPr>
        <p:spPr>
          <a:xfrm>
            <a:off x="4678687" y="3057240"/>
            <a:ext cx="9565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Uganda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CD4697-520F-5BAC-A4D8-1894AD404E3F}"/>
              </a:ext>
            </a:extLst>
          </p:cNvPr>
          <p:cNvSpPr txBox="1"/>
          <p:nvPr/>
        </p:nvSpPr>
        <p:spPr>
          <a:xfrm>
            <a:off x="4721428" y="4372253"/>
            <a:ext cx="9565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Burundi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BBA0AE-F084-FBBB-74B3-BDA3C657B94D}"/>
              </a:ext>
            </a:extLst>
          </p:cNvPr>
          <p:cNvSpPr txBox="1"/>
          <p:nvPr/>
        </p:nvSpPr>
        <p:spPr>
          <a:xfrm>
            <a:off x="4705807" y="5577840"/>
            <a:ext cx="9565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kern="12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DRC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2F06CF6-710E-2396-88DB-2EFE3078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451" y="4888311"/>
            <a:ext cx="805868" cy="6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45589C5D-AE2B-6445-BEC3-D29B75C1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85" y="2475286"/>
            <a:ext cx="860574" cy="5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FA2AFDF2-A128-31D8-DBF3-32932E4A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3680282"/>
            <a:ext cx="1009612" cy="6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6AA7-5AED-EF6D-A49D-34CDF2FA1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72D154DC-F4BE-ABF5-130F-F6F2D3E59595}"/>
              </a:ext>
            </a:extLst>
          </p:cNvPr>
          <p:cNvSpPr/>
          <p:nvPr/>
        </p:nvSpPr>
        <p:spPr>
          <a:xfrm>
            <a:off x="599832" y="101163"/>
            <a:ext cx="10610850" cy="6621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1773D-92AE-56C9-893B-63DAD22A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01" y="825367"/>
            <a:ext cx="10945341" cy="5713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2229C0-0C4C-B0ED-3841-65F281021589}"/>
              </a:ext>
            </a:extLst>
          </p:cNvPr>
          <p:cNvSpPr txBox="1"/>
          <p:nvPr/>
        </p:nvSpPr>
        <p:spPr>
          <a:xfrm>
            <a:off x="2786376" y="1198828"/>
            <a:ext cx="8911676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7112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Recent Economic and Social Conditions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lvl="0" indent="-285750" defTabSz="7112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2025 SDG reports: 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Accelerating SDGs </a:t>
            </a:r>
            <a:endParaRPr lang="en-US" sz="1400" b="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defTabSz="7112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Sub-regional Offices Activity Reports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D54F7C-53AC-E71B-18AF-86F4433A7D60}"/>
              </a:ext>
            </a:extLst>
          </p:cNvPr>
          <p:cNvSpPr txBox="1"/>
          <p:nvPr/>
        </p:nvSpPr>
        <p:spPr>
          <a:xfrm>
            <a:off x="2786376" y="934486"/>
            <a:ext cx="3428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A972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Statutory issues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5C3899-0A78-02C6-FF4D-CA933BA5379F}"/>
              </a:ext>
            </a:extLst>
          </p:cNvPr>
          <p:cNvSpPr txBox="1"/>
          <p:nvPr/>
        </p:nvSpPr>
        <p:spPr>
          <a:xfrm>
            <a:off x="2786376" y="2971878"/>
            <a:ext cx="87393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7983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Unlocking the potential of the AfCFTA - :building value chains and overcoming barriers to trade in </a:t>
            </a:r>
            <a:r>
              <a:rPr 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Southern Africa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Advancing intraregional trade in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Southern Africa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through removal of tariff and non-tariff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Investing in productive capacities to boost trade and enhance economic resilience in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Central Africa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FAACFF-FDC4-1BC8-6507-051746B5A53D}"/>
              </a:ext>
            </a:extLst>
          </p:cNvPr>
          <p:cNvSpPr txBox="1"/>
          <p:nvPr/>
        </p:nvSpPr>
        <p:spPr>
          <a:xfrm>
            <a:off x="2786375" y="2613558"/>
            <a:ext cx="8883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A0A5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Thematic Reports: AfCFTA implementation and economic diversification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F8934-0EAD-E857-40AF-283869290DA8}"/>
              </a:ext>
            </a:extLst>
          </p:cNvPr>
          <p:cNvSpPr txBox="1"/>
          <p:nvPr/>
        </p:nvSpPr>
        <p:spPr>
          <a:xfrm>
            <a:off x="2786376" y="5219491"/>
            <a:ext cx="8610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7983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Leveraging digital technology to enhance domestic resource mobilization in </a:t>
            </a:r>
            <a:r>
              <a:rPr 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West Africa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defTabSz="37983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Implementation of sound monetary, fiscal and trade policies, control inflation in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North Africa</a:t>
            </a:r>
          </a:p>
          <a:p>
            <a:pPr marL="285750" indent="-285750" defTabSz="37983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Development of innovative and sustainable financing mechanisms and leveraging diasporas contribution by channeling remittances into long-term investments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(North Africa)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EC138D-3312-88FE-4329-6D1B2CB7FDA1}"/>
              </a:ext>
            </a:extLst>
          </p:cNvPr>
          <p:cNvSpPr txBox="1"/>
          <p:nvPr/>
        </p:nvSpPr>
        <p:spPr>
          <a:xfrm>
            <a:off x="2786376" y="4691621"/>
            <a:ext cx="7310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Thematic Reports: Macroeconomic stability and domestic resource  mobilization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EDB68-F5EB-FFBF-FD3A-A2D2131E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477000"/>
            <a:ext cx="1255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A4D788-7454-A849-95EF-E0A31EF5E4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35C84-CF88-55E3-1BDD-739EC9EC99CD}"/>
              </a:ext>
            </a:extLst>
          </p:cNvPr>
          <p:cNvSpPr txBox="1"/>
          <p:nvPr/>
        </p:nvSpPr>
        <p:spPr>
          <a:xfrm>
            <a:off x="1185441" y="93650"/>
            <a:ext cx="98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Statutory issues and selected study reports</a:t>
            </a:r>
          </a:p>
        </p:txBody>
      </p:sp>
      <p:pic>
        <p:nvPicPr>
          <p:cNvPr id="7" name="Picture 6" descr="A circular design with different colored shapes&#10;&#10;Description automatically generated with medium confidence">
            <a:extLst>
              <a:ext uri="{FF2B5EF4-FFF2-40B4-BE49-F238E27FC236}">
                <a16:creationId xmlns:a16="http://schemas.microsoft.com/office/drawing/2014/main" id="{F150651C-C87A-112A-89A9-2EB2AEE7C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5" y="1070013"/>
            <a:ext cx="1111168" cy="946882"/>
          </a:xfrm>
          <a:prstGeom prst="rect">
            <a:avLst/>
          </a:prstGeom>
        </p:spPr>
      </p:pic>
      <p:pic>
        <p:nvPicPr>
          <p:cNvPr id="11" name="Picture 10" descr="A puzzle piece in a circle&#10;&#10;Description automatically generated">
            <a:extLst>
              <a:ext uri="{FF2B5EF4-FFF2-40B4-BE49-F238E27FC236}">
                <a16:creationId xmlns:a16="http://schemas.microsoft.com/office/drawing/2014/main" id="{3B07312D-BDF1-E8E9-91C1-9807D31DD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25" y="2930269"/>
            <a:ext cx="911008" cy="92073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4F39253-B3CA-D13D-099D-64C3505FA7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016" y="4835516"/>
            <a:ext cx="1120391" cy="11203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21168-B99F-FE30-03E7-9C59EE495E02}"/>
              </a:ext>
            </a:extLst>
          </p:cNvPr>
          <p:cNvCxnSpPr/>
          <p:nvPr/>
        </p:nvCxnSpPr>
        <p:spPr>
          <a:xfrm>
            <a:off x="2533475" y="1111541"/>
            <a:ext cx="0" cy="817927"/>
          </a:xfrm>
          <a:prstGeom prst="line">
            <a:avLst/>
          </a:prstGeom>
          <a:ln w="19050">
            <a:solidFill>
              <a:srgbClr val="FA9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0F3797-8718-2C62-726C-30C19CB21C26}"/>
              </a:ext>
            </a:extLst>
          </p:cNvPr>
          <p:cNvCxnSpPr>
            <a:cxnSpLocks/>
          </p:cNvCxnSpPr>
          <p:nvPr/>
        </p:nvCxnSpPr>
        <p:spPr>
          <a:xfrm flipH="1">
            <a:off x="2533475" y="2859947"/>
            <a:ext cx="9787" cy="1099657"/>
          </a:xfrm>
          <a:prstGeom prst="line">
            <a:avLst/>
          </a:prstGeom>
          <a:ln w="19050">
            <a:solidFill>
              <a:srgbClr val="40A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43513-4C53-A4E5-0F08-477D52719C2B}"/>
              </a:ext>
            </a:extLst>
          </p:cNvPr>
          <p:cNvCxnSpPr>
            <a:cxnSpLocks/>
          </p:cNvCxnSpPr>
          <p:nvPr/>
        </p:nvCxnSpPr>
        <p:spPr>
          <a:xfrm flipH="1">
            <a:off x="2533475" y="4984009"/>
            <a:ext cx="9787" cy="109965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F4E8A-6BB1-B7CF-4C04-014D03152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645D31D5-8CB5-DA36-E719-67A023C5DACD}"/>
              </a:ext>
            </a:extLst>
          </p:cNvPr>
          <p:cNvSpPr/>
          <p:nvPr/>
        </p:nvSpPr>
        <p:spPr>
          <a:xfrm>
            <a:off x="599832" y="38046"/>
            <a:ext cx="10610850" cy="6621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B4AB3C-BF5F-2843-260A-ECE100BF85FF}"/>
              </a:ext>
            </a:extLst>
          </p:cNvPr>
          <p:cNvSpPr txBox="1"/>
          <p:nvPr/>
        </p:nvSpPr>
        <p:spPr>
          <a:xfrm>
            <a:off x="1179156" y="107517"/>
            <a:ext cx="98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Key development challenges</a:t>
            </a:r>
          </a:p>
        </p:txBody>
      </p:sp>
      <p:pic>
        <p:nvPicPr>
          <p:cNvPr id="2" name="Graphic 12">
            <a:extLst>
              <a:ext uri="{FF2B5EF4-FFF2-40B4-BE49-F238E27FC236}">
                <a16:creationId xmlns:a16="http://schemas.microsoft.com/office/drawing/2014/main" id="{D431340D-8558-F8DC-94ED-43CD90EC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577" y="763326"/>
            <a:ext cx="11478846" cy="5680110"/>
          </a:xfrm>
          <a:prstGeom prst="rect">
            <a:avLst/>
          </a:prstGeom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72666300-022D-67F8-8153-A4A695BC2F2E}"/>
              </a:ext>
            </a:extLst>
          </p:cNvPr>
          <p:cNvSpPr txBox="1"/>
          <p:nvPr/>
        </p:nvSpPr>
        <p:spPr>
          <a:xfrm>
            <a:off x="4655185" y="981151"/>
            <a:ext cx="237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Infrastructure and energy deficits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3F367F00-E666-4FAB-4574-5B19B9B21740}"/>
              </a:ext>
            </a:extLst>
          </p:cNvPr>
          <p:cNvSpPr txBox="1"/>
          <p:nvPr/>
        </p:nvSpPr>
        <p:spPr>
          <a:xfrm>
            <a:off x="8370242" y="881609"/>
            <a:ext cx="255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Climate shocks, insecurity &amp; Geopolitical tensions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24E37-520E-A30E-6CC4-07CC75AC091E}"/>
              </a:ext>
            </a:extLst>
          </p:cNvPr>
          <p:cNvSpPr txBox="1"/>
          <p:nvPr/>
        </p:nvSpPr>
        <p:spPr>
          <a:xfrm>
            <a:off x="356577" y="1857290"/>
            <a:ext cx="3919909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50" b="1" kern="100" dirty="0">
                <a:solidFill>
                  <a:srgbClr val="EC6E23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GDP growth rate</a:t>
            </a:r>
            <a:r>
              <a:rPr lang="en-US" sz="1750" b="1" kern="100" dirty="0">
                <a:solidFill>
                  <a:srgbClr val="EC6E23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robust but uneven </a:t>
            </a:r>
            <a:r>
              <a:rPr lang="en-US" sz="175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across subregions (2024) with an improved outlook for 2025-2026.  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750" kern="100" dirty="0"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50" b="1" kern="100" dirty="0">
                <a:solidFill>
                  <a:srgbClr val="EC6E23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 Debt Burdens</a:t>
            </a:r>
            <a:r>
              <a:rPr lang="en-US" sz="175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across all sub-regions impacting FDI, exchange rates  and overall macroeconomic stability.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GB" sz="175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en-US" sz="1750" b="1" dirty="0">
                <a:solidFill>
                  <a:srgbClr val="EC6E23"/>
                </a:solidFill>
                <a:latin typeface="Century Gothic" panose="020B0502020202020204" pitchFamily="34" charset="0"/>
              </a:rPr>
              <a:t>Persistent Inflationary pressures </a:t>
            </a:r>
            <a:r>
              <a:rPr lang="en-US" altLang="en-US" sz="1750" dirty="0">
                <a:latin typeface="Century Gothic" panose="020B0502020202020204" pitchFamily="34" charset="0"/>
              </a:rPr>
              <a:t>(West and Central Africa) with moderate inflation pressures (East and Southern Africa).  Food and energy prices induced.</a:t>
            </a:r>
          </a:p>
          <a:p>
            <a:pPr>
              <a:lnSpc>
                <a:spcPts val="1700"/>
              </a:lnSpc>
            </a:pPr>
            <a:endParaRPr lang="en-GB" sz="175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GB" sz="1750" b="1" kern="100" dirty="0">
                <a:solidFill>
                  <a:srgbClr val="EC6E23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Global Trade Shocks</a:t>
            </a:r>
            <a:r>
              <a:rPr lang="en-GB" sz="175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recent US trade tariff increases impacting economic prospects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3426B-C7BB-65F6-427D-FD2133382134}"/>
              </a:ext>
            </a:extLst>
          </p:cNvPr>
          <p:cNvSpPr txBox="1"/>
          <p:nvPr/>
        </p:nvSpPr>
        <p:spPr>
          <a:xfrm>
            <a:off x="4276486" y="1857290"/>
            <a:ext cx="3811602" cy="423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50" b="1" kern="100" dirty="0">
                <a:solidFill>
                  <a:srgbClr val="40A0A5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Significant energy deficits </a:t>
            </a:r>
            <a:r>
              <a:rPr lang="en-US" sz="175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impacting industrialization, economic growth and human development.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75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50" b="1" kern="100" dirty="0">
                <a:solidFill>
                  <a:srgbClr val="40A0A5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Persistent supportive</a:t>
            </a:r>
            <a:r>
              <a:rPr lang="en-US" sz="1750" b="1" kern="100" dirty="0">
                <a:solidFill>
                  <a:srgbClr val="40A0A5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Infrastructure </a:t>
            </a:r>
            <a:r>
              <a:rPr lang="en-US" sz="175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deficits (transportation, ICT </a:t>
            </a:r>
            <a:r>
              <a:rPr lang="en-US" sz="1750" kern="100" dirty="0" err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etc</a:t>
            </a:r>
            <a:r>
              <a:rPr lang="en-US" sz="175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to </a:t>
            </a:r>
            <a:r>
              <a:rPr lang="en-US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 trade and regional integration. 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750" kern="100" dirty="0">
              <a:solidFill>
                <a:srgbClr val="40A0A5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50" b="1" kern="100" dirty="0">
                <a:solidFill>
                  <a:srgbClr val="40A0A5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Low Digitalization</a:t>
            </a:r>
            <a:r>
              <a:rPr lang="en-US" sz="1750" b="1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constraining </a:t>
            </a:r>
            <a:r>
              <a:rPr lang="en-GB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domestic resource mobilization </a:t>
            </a:r>
            <a:r>
              <a:rPr lang="en-US" sz="175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en-US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undermines</a:t>
            </a:r>
            <a:r>
              <a:rPr lang="en-US" sz="175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public financial management.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US" sz="175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750" b="1" kern="100" dirty="0">
                <a:solidFill>
                  <a:srgbClr val="40A0A5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Low economic diversification: </a:t>
            </a:r>
            <a:r>
              <a:rPr lang="en-US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undermining sustainable socioeconomic development.</a:t>
            </a:r>
            <a:endParaRPr lang="en-GB" sz="175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0421D-E5EC-4315-124C-C14954E3A09D}"/>
              </a:ext>
            </a:extLst>
          </p:cNvPr>
          <p:cNvSpPr txBox="1"/>
          <p:nvPr/>
        </p:nvSpPr>
        <p:spPr>
          <a:xfrm>
            <a:off x="8311569" y="1968546"/>
            <a:ext cx="3331936" cy="33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GB" sz="175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750" b="1" kern="100" dirty="0">
                <a:solidFill>
                  <a:srgbClr val="564E7F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Persistent security risks </a:t>
            </a:r>
            <a:r>
              <a:rPr lang="en-GB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(e.g. in West Africa), </a:t>
            </a:r>
          </a:p>
          <a:p>
            <a:pPr>
              <a:lnSpc>
                <a:spcPct val="107000"/>
              </a:lnSpc>
            </a:pPr>
            <a:endParaRPr lang="en-GB" sz="1750" kern="100" dirty="0"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750" b="1" kern="100" dirty="0">
                <a:solidFill>
                  <a:srgbClr val="564E7F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Persistent climate shocks </a:t>
            </a:r>
            <a:r>
              <a:rPr lang="en-GB" sz="1750" b="1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GB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across all regions) and;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750" kern="100" dirty="0"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750" b="1" kern="100" dirty="0">
                <a:solidFill>
                  <a:srgbClr val="564E7F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Persistent geopolitical tensions</a:t>
            </a:r>
            <a:r>
              <a:rPr lang="en-GB" sz="1750" kern="100" dirty="0">
                <a:solidFill>
                  <a:srgbClr val="564E7F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GB" sz="175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undermining or reversing development gains. (across all regions).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77E824-3B25-9CCE-7365-2CBAC6E1D4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8737" y="1020609"/>
            <a:ext cx="684424" cy="684424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96DC558-EB32-0EA2-E972-78DA4162AD93}"/>
              </a:ext>
            </a:extLst>
          </p:cNvPr>
          <p:cNvSpPr txBox="1"/>
          <p:nvPr/>
        </p:nvSpPr>
        <p:spPr>
          <a:xfrm>
            <a:off x="784633" y="975491"/>
            <a:ext cx="230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Macroeconomic Challenges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B7F4D-DC90-90B6-EC5B-9B32971B9E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604" y="1126170"/>
            <a:ext cx="473636" cy="43147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9FA94D3-0B9E-F592-EDA2-8F3898BDEC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1850" y="1062981"/>
            <a:ext cx="597664" cy="5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F4E8A-6BB1-B7CF-4C04-014D03152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DB57E12-8643-92A0-82F4-F5FA8EC7850D}"/>
              </a:ext>
            </a:extLst>
          </p:cNvPr>
          <p:cNvSpPr/>
          <p:nvPr/>
        </p:nvSpPr>
        <p:spPr>
          <a:xfrm>
            <a:off x="599832" y="101163"/>
            <a:ext cx="10610850" cy="6621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B4AB3C-BF5F-2843-260A-ECE100BF85FF}"/>
              </a:ext>
            </a:extLst>
          </p:cNvPr>
          <p:cNvSpPr txBox="1"/>
          <p:nvPr/>
        </p:nvSpPr>
        <p:spPr>
          <a:xfrm>
            <a:off x="560374" y="218673"/>
            <a:ext cx="110317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recommendations from All ICSOEs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7A89FA-F0F1-FAFA-946A-87EA5780A9FE}"/>
              </a:ext>
            </a:extLst>
          </p:cNvPr>
          <p:cNvSpPr txBox="1"/>
          <p:nvPr/>
        </p:nvSpPr>
        <p:spPr>
          <a:xfrm>
            <a:off x="3078419" y="884536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2E8F7A-369D-D40F-D0D7-81A8F322FF4C}"/>
              </a:ext>
            </a:extLst>
          </p:cNvPr>
          <p:cNvSpPr txBox="1"/>
          <p:nvPr/>
        </p:nvSpPr>
        <p:spPr>
          <a:xfrm>
            <a:off x="7868978" y="83836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 / RECs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C6ECE-1615-DCD3-3282-3EB3AF1C2746}"/>
              </a:ext>
            </a:extLst>
          </p:cNvPr>
          <p:cNvSpPr txBox="1"/>
          <p:nvPr/>
        </p:nvSpPr>
        <p:spPr>
          <a:xfrm>
            <a:off x="8476675" y="102255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 / RECs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86E67-F8AE-780B-F705-DCDCCF7D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447" y="1088390"/>
            <a:ext cx="11077105" cy="5043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13062-427F-C419-F12E-FB84064C54E9}"/>
              </a:ext>
            </a:extLst>
          </p:cNvPr>
          <p:cNvSpPr txBox="1"/>
          <p:nvPr/>
        </p:nvSpPr>
        <p:spPr>
          <a:xfrm>
            <a:off x="1953901" y="1308989"/>
            <a:ext cx="2820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ccelerate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A972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industrialization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A972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value chain development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A972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AfCFTA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A972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implementations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for sustainable socioeconomic development.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BD8FDF84-B21A-9351-6966-CEC2D2697887}"/>
              </a:ext>
            </a:extLst>
          </p:cNvPr>
          <p:cNvSpPr txBox="1"/>
          <p:nvPr/>
        </p:nvSpPr>
        <p:spPr>
          <a:xfrm>
            <a:off x="7740299" y="1391887"/>
            <a:ext cx="2766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Invest in critical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economic infrastructure, transport networks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and connectivity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trade competitiveness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and regional integration.</a:t>
            </a: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115CEE8D-8960-FEDA-9A8C-94A9B7FD4A63}"/>
              </a:ext>
            </a:extLst>
          </p:cNvPr>
          <p:cNvSpPr txBox="1"/>
          <p:nvPr/>
        </p:nvSpPr>
        <p:spPr>
          <a:xfrm>
            <a:off x="1966783" y="4065729"/>
            <a:ext cx="2807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Accelerate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576B7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digital transformation 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for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576B7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tax base expansion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(crowding in the informal sector) foe enhanced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576B7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domestic resource mobilization (DRM)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576B7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reduction of tax inequalities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0C36E1E7-4AD1-97E0-67F9-629B0E311A21}"/>
              </a:ext>
            </a:extLst>
          </p:cNvPr>
          <p:cNvSpPr txBox="1"/>
          <p:nvPr/>
        </p:nvSpPr>
        <p:spPr>
          <a:xfrm>
            <a:off x="7740299" y="4373506"/>
            <a:ext cx="2807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Enhance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76B7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macroeconomic stability, debt and public finance management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to support economic growth and investments.</a:t>
            </a:r>
          </a:p>
        </p:txBody>
      </p:sp>
    </p:spTree>
    <p:extLst>
      <p:ext uri="{BB962C8B-B14F-4D97-AF65-F5344CB8AC3E}">
        <p14:creationId xmlns:p14="http://schemas.microsoft.com/office/powerpoint/2010/main" val="1241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309105-2457-494A-8100-ACF219C3FB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0794" y="1318662"/>
          <a:ext cx="9030368" cy="450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FDB4704-87B5-3D29-F869-09B4732478AD}"/>
              </a:ext>
            </a:extLst>
          </p:cNvPr>
          <p:cNvSpPr txBox="1"/>
          <p:nvPr/>
        </p:nvSpPr>
        <p:spPr>
          <a:xfrm>
            <a:off x="243979" y="4084542"/>
            <a:ext cx="2124710" cy="259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1200"/>
              </a:spcAf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D16A4-C48C-E3DC-4C39-F718A86C4408}"/>
              </a:ext>
            </a:extLst>
          </p:cNvPr>
          <p:cNvSpPr txBox="1"/>
          <p:nvPr/>
        </p:nvSpPr>
        <p:spPr>
          <a:xfrm>
            <a:off x="8980241" y="4198070"/>
            <a:ext cx="21412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1100" kern="12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7B62DC-7BC4-1AE1-AB1E-6BD6758A6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790" y="995917"/>
            <a:ext cx="4044470" cy="2562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F2562C-2658-9987-D844-4E5EFE1CD5F7}"/>
              </a:ext>
            </a:extLst>
          </p:cNvPr>
          <p:cNvSpPr txBox="1"/>
          <p:nvPr/>
        </p:nvSpPr>
        <p:spPr>
          <a:xfrm>
            <a:off x="5400193" y="650547"/>
            <a:ext cx="188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40DF7-C6AA-23EB-98DD-86C454266C0C}"/>
              </a:ext>
            </a:extLst>
          </p:cNvPr>
          <p:cNvSpPr txBox="1"/>
          <p:nvPr/>
        </p:nvSpPr>
        <p:spPr>
          <a:xfrm>
            <a:off x="4487691" y="3216964"/>
            <a:ext cx="323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DIALOGUES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1A53622-8357-97FF-BA13-B682E14C7E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6681" y="4164787"/>
            <a:ext cx="1618594" cy="16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309105-2457-494A-8100-ACF219C3FB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0794" y="1318662"/>
          <a:ext cx="9030368" cy="450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FDB4704-87B5-3D29-F869-09B4732478AD}"/>
              </a:ext>
            </a:extLst>
          </p:cNvPr>
          <p:cNvSpPr txBox="1"/>
          <p:nvPr/>
        </p:nvSpPr>
        <p:spPr>
          <a:xfrm>
            <a:off x="243979" y="4084542"/>
            <a:ext cx="2124710" cy="259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1200"/>
              </a:spcAf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D16A4-C48C-E3DC-4C39-F718A86C4408}"/>
              </a:ext>
            </a:extLst>
          </p:cNvPr>
          <p:cNvSpPr txBox="1"/>
          <p:nvPr/>
        </p:nvSpPr>
        <p:spPr>
          <a:xfrm>
            <a:off x="8980241" y="4198070"/>
            <a:ext cx="21412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1100" kern="12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E65CE381-1336-4C41-BAE8-C99E1FFC129D}"/>
              </a:ext>
            </a:extLst>
          </p:cNvPr>
          <p:cNvSpPr/>
          <p:nvPr/>
        </p:nvSpPr>
        <p:spPr>
          <a:xfrm>
            <a:off x="1470794" y="174270"/>
            <a:ext cx="8749532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Dates, Formats &amp;Themes of SROs Pre-COM Consultations</a:t>
            </a:r>
          </a:p>
        </p:txBody>
      </p:sp>
      <p:pic>
        <p:nvPicPr>
          <p:cNvPr id="5" name="Picture 4" descr="A group of white rectangular objects&#10;&#10;Description automatically generated">
            <a:extLst>
              <a:ext uri="{FF2B5EF4-FFF2-40B4-BE49-F238E27FC236}">
                <a16:creationId xmlns:a16="http://schemas.microsoft.com/office/drawing/2014/main" id="{5C09F30C-EB88-A19C-D6AC-EA57C063D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983"/>
            <a:ext cx="12192000" cy="4330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3065D-01A5-F0DC-0BD5-3F3550E1712B}"/>
              </a:ext>
            </a:extLst>
          </p:cNvPr>
          <p:cNvSpPr txBox="1"/>
          <p:nvPr/>
        </p:nvSpPr>
        <p:spPr>
          <a:xfrm>
            <a:off x="2804804" y="1056401"/>
            <a:ext cx="185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6E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Southern Africa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CF6E8-7E7C-C1B4-B610-BBE3E8C6437F}"/>
              </a:ext>
            </a:extLst>
          </p:cNvPr>
          <p:cNvSpPr txBox="1"/>
          <p:nvPr/>
        </p:nvSpPr>
        <p:spPr>
          <a:xfrm>
            <a:off x="402014" y="1056401"/>
            <a:ext cx="185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972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Eastern Africa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B14A-4A9F-75A0-5BDB-CE7AB299EAD5}"/>
              </a:ext>
            </a:extLst>
          </p:cNvPr>
          <p:cNvSpPr txBox="1"/>
          <p:nvPr/>
        </p:nvSpPr>
        <p:spPr>
          <a:xfrm>
            <a:off x="7570023" y="1056401"/>
            <a:ext cx="185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76B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Central Africa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8D31B-7FF0-99B8-65DB-3DBEA5125C08}"/>
              </a:ext>
            </a:extLst>
          </p:cNvPr>
          <p:cNvSpPr txBox="1"/>
          <p:nvPr/>
        </p:nvSpPr>
        <p:spPr>
          <a:xfrm>
            <a:off x="9994359" y="1056401"/>
            <a:ext cx="185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E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Western Africa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A02EB-0C8C-9882-7FB6-AAAE3FCC02CF}"/>
              </a:ext>
            </a:extLst>
          </p:cNvPr>
          <p:cNvSpPr txBox="1"/>
          <p:nvPr/>
        </p:nvSpPr>
        <p:spPr>
          <a:xfrm>
            <a:off x="5145687" y="1056401"/>
            <a:ext cx="185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A0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North Africa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C8B5D-9034-FA3D-4521-18F17932799A}"/>
              </a:ext>
            </a:extLst>
          </p:cNvPr>
          <p:cNvSpPr txBox="1"/>
          <p:nvPr/>
        </p:nvSpPr>
        <p:spPr>
          <a:xfrm>
            <a:off x="2979428" y="2607621"/>
            <a:ext cx="142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C6E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October 2025, Eswatini</a:t>
            </a:r>
          </a:p>
          <a:p>
            <a:pPr algn="ctr"/>
            <a:r>
              <a:rPr lang="en-US" sz="1600" b="1" dirty="0">
                <a:solidFill>
                  <a:srgbClr val="EC6E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Hybrid</a:t>
            </a:r>
            <a:endParaRPr lang="en-US" sz="1600" b="1" dirty="0">
              <a:solidFill>
                <a:srgbClr val="EC6E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6390C-B0B4-CB4A-25B5-684EC5E9C610}"/>
              </a:ext>
            </a:extLst>
          </p:cNvPr>
          <p:cNvSpPr txBox="1"/>
          <p:nvPr/>
        </p:nvSpPr>
        <p:spPr>
          <a:xfrm>
            <a:off x="2666003" y="3942953"/>
            <a:ext cx="1918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Growth throu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 innovation: Harnessing data and frontier technologies for the economic transformation of Africa 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D4802-186C-47FB-2A16-C2C0969B2D34}"/>
              </a:ext>
            </a:extLst>
          </p:cNvPr>
          <p:cNvSpPr txBox="1"/>
          <p:nvPr/>
        </p:nvSpPr>
        <p:spPr>
          <a:xfrm>
            <a:off x="334039" y="2640486"/>
            <a:ext cx="1910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A97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1 - 3 October 2025 &amp; 17 February 2026, Kigali, Virtual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770E4-0186-C685-037A-0AFCA6EC2CB6}"/>
              </a:ext>
            </a:extLst>
          </p:cNvPr>
          <p:cNvSpPr txBox="1"/>
          <p:nvPr/>
        </p:nvSpPr>
        <p:spPr>
          <a:xfrm>
            <a:off x="567847" y="4144377"/>
            <a:ext cx="1442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Leveraging digital solutions for cross border trade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2DFAA-E222-1DE7-FB6E-D6A8FCBF50CC}"/>
              </a:ext>
            </a:extLst>
          </p:cNvPr>
          <p:cNvSpPr txBox="1"/>
          <p:nvPr/>
        </p:nvSpPr>
        <p:spPr>
          <a:xfrm>
            <a:off x="7712400" y="2657440"/>
            <a:ext cx="1567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76B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2026, Yaounde</a:t>
            </a:r>
            <a:r>
              <a:rPr lang="en-US" sz="1600" b="1" dirty="0">
                <a:solidFill>
                  <a:srgbClr val="576B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600" b="1" dirty="0">
                <a:solidFill>
                  <a:srgbClr val="576B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982FA-98B5-9FAB-5728-5A62741972FD}"/>
              </a:ext>
            </a:extLst>
          </p:cNvPr>
          <p:cNvSpPr txBox="1"/>
          <p:nvPr/>
        </p:nvSpPr>
        <p:spPr>
          <a:xfrm>
            <a:off x="10050039" y="2654297"/>
            <a:ext cx="170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64E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March 2026 Niamey,</a:t>
            </a:r>
          </a:p>
          <a:p>
            <a:pPr algn="ctr"/>
            <a:r>
              <a:rPr lang="en-US" sz="1600" b="1" dirty="0">
                <a:solidFill>
                  <a:srgbClr val="564E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E967B-2CF4-ECD2-4330-ED09BFCB1575}"/>
              </a:ext>
            </a:extLst>
          </p:cNvPr>
          <p:cNvSpPr txBox="1"/>
          <p:nvPr/>
        </p:nvSpPr>
        <p:spPr>
          <a:xfrm>
            <a:off x="5218851" y="2826276"/>
            <a:ext cx="17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0A0A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11-13 November 2025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B7D6F5-0467-9BD1-504C-8139AEFA90ED}"/>
              </a:ext>
            </a:extLst>
          </p:cNvPr>
          <p:cNvSpPr txBox="1"/>
          <p:nvPr/>
        </p:nvSpPr>
        <p:spPr>
          <a:xfrm>
            <a:off x="2708177" y="3670740"/>
            <a:ext cx="197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Themed Discussion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A47280-9562-0D31-E5FB-CE4BF30A7826}"/>
              </a:ext>
            </a:extLst>
          </p:cNvPr>
          <p:cNvSpPr txBox="1"/>
          <p:nvPr/>
        </p:nvSpPr>
        <p:spPr>
          <a:xfrm>
            <a:off x="345094" y="3814125"/>
            <a:ext cx="18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Themed Discussion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6D07A6-ABA8-BC92-1955-4BDE0D74FD1B}"/>
              </a:ext>
            </a:extLst>
          </p:cNvPr>
          <p:cNvSpPr txBox="1"/>
          <p:nvPr/>
        </p:nvSpPr>
        <p:spPr>
          <a:xfrm>
            <a:off x="2841225" y="2344365"/>
            <a:ext cx="17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&amp; Location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E84E80-EF21-8E1B-CC98-9FC7AEF84C74}"/>
              </a:ext>
            </a:extLst>
          </p:cNvPr>
          <p:cNvSpPr txBox="1"/>
          <p:nvPr/>
        </p:nvSpPr>
        <p:spPr>
          <a:xfrm>
            <a:off x="488195" y="2344365"/>
            <a:ext cx="1601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&amp; Location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9F878A-3202-B69E-6327-CA519D11DB97}"/>
              </a:ext>
            </a:extLst>
          </p:cNvPr>
          <p:cNvSpPr txBox="1"/>
          <p:nvPr/>
        </p:nvSpPr>
        <p:spPr>
          <a:xfrm>
            <a:off x="7712400" y="2361319"/>
            <a:ext cx="1567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&amp; Location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4DAFA7-6705-C540-2B5E-BA10334EFE3E}"/>
              </a:ext>
            </a:extLst>
          </p:cNvPr>
          <p:cNvSpPr txBox="1"/>
          <p:nvPr/>
        </p:nvSpPr>
        <p:spPr>
          <a:xfrm>
            <a:off x="10050039" y="2358176"/>
            <a:ext cx="170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&amp; Location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5C1574-006E-C635-BA2A-00420F2E60B1}"/>
              </a:ext>
            </a:extLst>
          </p:cNvPr>
          <p:cNvSpPr txBox="1"/>
          <p:nvPr/>
        </p:nvSpPr>
        <p:spPr>
          <a:xfrm>
            <a:off x="5218851" y="2358176"/>
            <a:ext cx="170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&amp; Location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B5E3BC-E855-C10F-F3C7-81934865EC33}"/>
              </a:ext>
            </a:extLst>
          </p:cNvPr>
          <p:cNvCxnSpPr/>
          <p:nvPr/>
        </p:nvCxnSpPr>
        <p:spPr>
          <a:xfrm>
            <a:off x="2979428" y="3670740"/>
            <a:ext cx="142784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00E18E-3FC3-C22B-7F5B-CF260D55BBA2}"/>
              </a:ext>
            </a:extLst>
          </p:cNvPr>
          <p:cNvCxnSpPr/>
          <p:nvPr/>
        </p:nvCxnSpPr>
        <p:spPr>
          <a:xfrm>
            <a:off x="582529" y="3743796"/>
            <a:ext cx="142784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CECC5AD-8564-3A47-4646-73862F9094A2}"/>
              </a:ext>
            </a:extLst>
          </p:cNvPr>
          <p:cNvCxnSpPr/>
          <p:nvPr/>
        </p:nvCxnSpPr>
        <p:spPr>
          <a:xfrm>
            <a:off x="7771530" y="3559293"/>
            <a:ext cx="1427842" cy="0"/>
          </a:xfrm>
          <a:prstGeom prst="line">
            <a:avLst/>
          </a:prstGeom>
          <a:ln>
            <a:solidFill>
              <a:srgbClr val="8694A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92AE63-60B0-6DEA-742A-D4956D6121E9}"/>
              </a:ext>
            </a:extLst>
          </p:cNvPr>
          <p:cNvCxnSpPr/>
          <p:nvPr/>
        </p:nvCxnSpPr>
        <p:spPr>
          <a:xfrm>
            <a:off x="10201756" y="3559293"/>
            <a:ext cx="1427842" cy="0"/>
          </a:xfrm>
          <a:prstGeom prst="line">
            <a:avLst/>
          </a:prstGeom>
          <a:ln>
            <a:solidFill>
              <a:srgbClr val="564E7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AAB159-58D6-5051-F632-0F0A54EE506A}"/>
              </a:ext>
            </a:extLst>
          </p:cNvPr>
          <p:cNvCxnSpPr/>
          <p:nvPr/>
        </p:nvCxnSpPr>
        <p:spPr>
          <a:xfrm>
            <a:off x="5363248" y="3559293"/>
            <a:ext cx="1427842" cy="0"/>
          </a:xfrm>
          <a:prstGeom prst="line">
            <a:avLst/>
          </a:prstGeom>
          <a:ln>
            <a:solidFill>
              <a:srgbClr val="2CB9C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5980219-477E-78A4-CB41-AC9EB5C0B6F6}"/>
              </a:ext>
            </a:extLst>
          </p:cNvPr>
          <p:cNvSpPr txBox="1"/>
          <p:nvPr/>
        </p:nvSpPr>
        <p:spPr>
          <a:xfrm>
            <a:off x="7527126" y="3942953"/>
            <a:ext cx="1918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Growth throu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 innovation: Harnessing data and frontier technologies for the economic transformation of Africa 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A826BF-DCCA-1FA2-BB14-D69EABC07883}"/>
              </a:ext>
            </a:extLst>
          </p:cNvPr>
          <p:cNvSpPr txBox="1"/>
          <p:nvPr/>
        </p:nvSpPr>
        <p:spPr>
          <a:xfrm>
            <a:off x="7525271" y="3670740"/>
            <a:ext cx="197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Themed Discussion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767F3F-80D4-AF5B-FADB-B6F59D057CCD}"/>
              </a:ext>
            </a:extLst>
          </p:cNvPr>
          <p:cNvSpPr txBox="1"/>
          <p:nvPr/>
        </p:nvSpPr>
        <p:spPr>
          <a:xfrm>
            <a:off x="9919293" y="3942953"/>
            <a:ext cx="1918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Growth throu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 innovation: Harnessing data and frontier technologies for the economic transformation of Africa 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11E1F2-FED1-7BFF-A816-ABE3BB38267E}"/>
              </a:ext>
            </a:extLst>
          </p:cNvPr>
          <p:cNvSpPr txBox="1"/>
          <p:nvPr/>
        </p:nvSpPr>
        <p:spPr>
          <a:xfrm>
            <a:off x="9917438" y="3670740"/>
            <a:ext cx="197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Themed Discussion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2C6E24-2CBB-81E3-834A-9BAEC66E6489}"/>
              </a:ext>
            </a:extLst>
          </p:cNvPr>
          <p:cNvSpPr txBox="1"/>
          <p:nvPr/>
        </p:nvSpPr>
        <p:spPr>
          <a:xfrm>
            <a:off x="5124507" y="3942953"/>
            <a:ext cx="19181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Enhancing domestic resource mobilization through digital technologies in North Africa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E16491-B31D-C115-BDCB-97612F9BAC03}"/>
              </a:ext>
            </a:extLst>
          </p:cNvPr>
          <p:cNvSpPr txBox="1"/>
          <p:nvPr/>
        </p:nvSpPr>
        <p:spPr>
          <a:xfrm>
            <a:off x="5122652" y="3670740"/>
            <a:ext cx="197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Themed Discussion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9904C0C-CA17-25CF-33EF-635898602BBA}"/>
              </a:ext>
            </a:extLst>
          </p:cNvPr>
          <p:cNvSpPr/>
          <p:nvPr/>
        </p:nvSpPr>
        <p:spPr>
          <a:xfrm>
            <a:off x="2368689" y="1382854"/>
            <a:ext cx="300662" cy="3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C74EC08-6711-4A1C-926E-9C606E7002EC}"/>
              </a:ext>
            </a:extLst>
          </p:cNvPr>
          <p:cNvSpPr/>
          <p:nvPr/>
        </p:nvSpPr>
        <p:spPr>
          <a:xfrm>
            <a:off x="4779639" y="1382854"/>
            <a:ext cx="300662" cy="3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87A6FD7-3E09-0C32-3924-2C259CA3A2C2}"/>
              </a:ext>
            </a:extLst>
          </p:cNvPr>
          <p:cNvSpPr/>
          <p:nvPr/>
        </p:nvSpPr>
        <p:spPr>
          <a:xfrm>
            <a:off x="7182091" y="1382854"/>
            <a:ext cx="300662" cy="3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7BD9CE0-31BB-0923-0FA1-7C31100F9B05}"/>
              </a:ext>
            </a:extLst>
          </p:cNvPr>
          <p:cNvSpPr/>
          <p:nvPr/>
        </p:nvSpPr>
        <p:spPr>
          <a:xfrm>
            <a:off x="9503382" y="1382854"/>
            <a:ext cx="300662" cy="3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11066</TotalTime>
  <Words>1525</Words>
  <Application>Microsoft Office PowerPoint</Application>
  <PresentationFormat>Widescreen</PresentationFormat>
  <Paragraphs>241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Forte Forward</vt:lpstr>
      <vt:lpstr>Lucida Sans</vt:lpstr>
      <vt:lpstr>Montserrat</vt:lpstr>
      <vt:lpstr>Wingdings</vt:lpstr>
      <vt:lpstr>Office Theme</vt:lpstr>
      <vt:lpstr>Report on the ECA Subregional Offices  Intergovernmental Committees of Senior Officials and Experts (ICSOE)  (E/ECA/COE/44/16; E/ECA/COE/44/17; E/ECA/COE/44/18; and E/ECA/COE/44/19)  Eunice G. Kamwendo Director, ECA Subregional Office for Southern Africa  Andrew Mold  Director ECA Subregional Office for Eastern Africa  March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REPORT  “2023 – 2024 Biennial report on promoting a culture of quality assurance at ECA”   Quality Assurance Unit/SCQAS/SPORD  September 2024</dc:title>
  <dc:creator>Afework Temtime</dc:creator>
  <cp:lastModifiedBy>Eunice Kamwendo</cp:lastModifiedBy>
  <cp:revision>259</cp:revision>
  <cp:lastPrinted>2024-11-04T09:20:13Z</cp:lastPrinted>
  <dcterms:created xsi:type="dcterms:W3CDTF">2024-08-29T12:46:16Z</dcterms:created>
  <dcterms:modified xsi:type="dcterms:W3CDTF">2026-03-27T06:16:10Z</dcterms:modified>
</cp:coreProperties>
</file>