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9" r:id="rId2"/>
    <p:sldId id="272" r:id="rId3"/>
    <p:sldId id="288" r:id="rId4"/>
    <p:sldId id="287" r:id="rId5"/>
    <p:sldId id="267" r:id="rId6"/>
    <p:sldId id="268" r:id="rId7"/>
    <p:sldId id="270" r:id="rId8"/>
    <p:sldId id="266" r:id="rId9"/>
    <p:sldId id="276" r:id="rId10"/>
    <p:sldId id="277" r:id="rId11"/>
    <p:sldId id="278" r:id="rId12"/>
    <p:sldId id="279" r:id="rId13"/>
    <p:sldId id="280" r:id="rId14"/>
    <p:sldId id="281" r:id="rId15"/>
    <p:sldId id="282" r:id="rId16"/>
    <p:sldId id="283" r:id="rId17"/>
    <p:sldId id="284" r:id="rId18"/>
    <p:sldId id="285" r:id="rId19"/>
    <p:sldId id="286" r:id="rId20"/>
    <p:sldId id="289" r:id="rId21"/>
    <p:sldId id="290" r:id="rId22"/>
    <p:sldId id="291" r:id="rId23"/>
    <p:sldId id="292" r:id="rId24"/>
    <p:sldId id="294" r:id="rId25"/>
    <p:sldId id="275" r:id="rId26"/>
    <p:sldId id="26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ine Nakumuryango" initials="AN" lastIdx="8" clrIdx="0">
    <p:extLst>
      <p:ext uri="{19B8F6BF-5375-455C-9EA6-DF929625EA0E}">
        <p15:presenceInfo xmlns:p15="http://schemas.microsoft.com/office/powerpoint/2012/main" userId="Amandine Nakumuryan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797"/>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5T07:21:17.595" idx="3">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59179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65777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69396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66674"/>
            <a:ext cx="12192000" cy="2512541"/>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hasCustomPrompt="1"/>
          </p:nvPr>
        </p:nvSpPr>
        <p:spPr>
          <a:xfrm>
            <a:off x="510300" y="3324520"/>
            <a:ext cx="11171400" cy="2175228"/>
          </a:xfrm>
        </p:spPr>
        <p:txBody>
          <a:bodyPr>
            <a:normAutofit/>
          </a:bodyPr>
          <a:lstStyle>
            <a:lvl1pPr algn="ctr">
              <a:defRPr sz="1800" b="1" i="0" baseline="0">
                <a:latin typeface="Lucida Sans" panose="020B0602030504020204" pitchFamily="34" charset="77"/>
              </a:defRPr>
            </a:lvl1pPr>
          </a:lstStyle>
          <a:p>
            <a:r>
              <a:rPr lang="en-US" dirty="0">
                <a:latin typeface="Arial" panose="020B0604020202020204" pitchFamily="34" charset="0"/>
                <a:cs typeface="Arial" panose="020B0604020202020204" pitchFamily="34" charset="0"/>
              </a:rPr>
              <a:t>Title of presentation</a:t>
            </a:r>
            <a:br>
              <a:rPr lang="en-US" dirty="0">
                <a:latin typeface="Arial" panose="020B0604020202020204" pitchFamily="34" charset="0"/>
                <a:cs typeface="Arial" panose="020B0604020202020204" pitchFamily="34" charset="0"/>
              </a:rPr>
            </a:br>
            <a:br>
              <a:rPr lang="en-US" sz="21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Name of presenter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Title, Division</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[Exact delivery date]</a:t>
            </a:r>
            <a:endParaRPr lang="en-US" dirty="0"/>
          </a:p>
        </p:txBody>
      </p:sp>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3"/>
          <a:stretch>
            <a:fillRect/>
          </a:stretch>
        </p:blipFill>
        <p:spPr>
          <a:xfrm>
            <a:off x="529503" y="433955"/>
            <a:ext cx="3618548" cy="378701"/>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619A4FEE-386F-4FB4-BF09-1C2DED3625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56117" y="1443384"/>
            <a:ext cx="4148888" cy="1401176"/>
          </a:xfrm>
          <a:prstGeom prst="rect">
            <a:avLst/>
          </a:prstGeom>
        </p:spPr>
      </p:pic>
    </p:spTree>
    <p:extLst>
      <p:ext uri="{BB962C8B-B14F-4D97-AF65-F5344CB8AC3E}">
        <p14:creationId xmlns:p14="http://schemas.microsoft.com/office/powerpoint/2010/main" val="45936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5303520"/>
            <a:ext cx="12192000" cy="155448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9F6F980D-2EB1-40C6-A935-6E86C936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2494" y="520672"/>
            <a:ext cx="4148888" cy="1401176"/>
          </a:xfrm>
          <a:prstGeom prst="rect">
            <a:avLst/>
          </a:prstGeom>
        </p:spPr>
      </p:pic>
    </p:spTree>
    <p:extLst>
      <p:ext uri="{BB962C8B-B14F-4D97-AF65-F5344CB8AC3E}">
        <p14:creationId xmlns:p14="http://schemas.microsoft.com/office/powerpoint/2010/main" val="362202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normAutofit/>
          </a:bodyPr>
          <a:lstStyle>
            <a:lvl1pPr>
              <a:defRPr sz="1575">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575">
                <a:latin typeface="Arial" panose="020B0604020202020204" pitchFamily="34" charset="0"/>
                <a:cs typeface="Arial" panose="020B0604020202020204" pitchFamily="34" charset="0"/>
              </a:defRPr>
            </a:lvl3pPr>
            <a:lvl4pPr>
              <a:defRPr sz="1575">
                <a:latin typeface="Arial" panose="020B0604020202020204" pitchFamily="34" charset="0"/>
                <a:cs typeface="Arial" panose="020B0604020202020204" pitchFamily="34" charset="0"/>
              </a:defRPr>
            </a:lvl4pPr>
            <a:lvl5pPr>
              <a:defRPr sz="1575">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8"/>
            <a:ext cx="12192000" cy="365127"/>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9FB694E8-8ADF-4ADC-9520-523B679FF7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76784" y="241069"/>
            <a:ext cx="2810757" cy="922713"/>
          </a:xfrm>
          <a:prstGeom prst="rect">
            <a:avLst/>
          </a:prstGeom>
        </p:spPr>
      </p:pic>
    </p:spTree>
    <p:extLst>
      <p:ext uri="{BB962C8B-B14F-4D97-AF65-F5344CB8AC3E}">
        <p14:creationId xmlns:p14="http://schemas.microsoft.com/office/powerpoint/2010/main" val="324541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55777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43EB8-F0F7-4F58-999E-243676C81D79}" type="datetimeFigureOut">
              <a:rPr lang="en-GB" smtClean="0"/>
              <a:t>16/03/2023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9113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43EB8-F0F7-4F58-999E-243676C81D79}"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370150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43EB8-F0F7-4F58-999E-243676C81D79}" type="datetimeFigureOut">
              <a:rPr lang="en-GB" smtClean="0"/>
              <a:t>16/03/2023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57304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43EB8-F0F7-4F58-999E-243676C81D79}" type="datetimeFigureOut">
              <a:rPr lang="en-GB" smtClean="0"/>
              <a:t>16/03/2023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133625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43EB8-F0F7-4F58-999E-243676C81D79}" type="datetimeFigureOut">
              <a:rPr lang="en-GB" smtClean="0"/>
              <a:t>16/03/2023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298236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0119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43EB8-F0F7-4F58-999E-243676C81D79}" type="datetimeFigureOut">
              <a:rPr lang="en-GB" smtClean="0"/>
              <a:t>16/03/2023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367C17-03A5-414F-9B7A-F87902DAED50}" type="slidenum">
              <a:rPr lang="en-GB" smtClean="0"/>
              <a:t>‹#›</a:t>
            </a:fld>
            <a:endParaRPr lang="en-GB"/>
          </a:p>
        </p:txBody>
      </p:sp>
    </p:spTree>
    <p:extLst>
      <p:ext uri="{BB962C8B-B14F-4D97-AF65-F5344CB8AC3E}">
        <p14:creationId xmlns:p14="http://schemas.microsoft.com/office/powerpoint/2010/main" val="96667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43EB8-F0F7-4F58-999E-243676C81D79}" type="datetimeFigureOut">
              <a:rPr lang="en-GB" smtClean="0"/>
              <a:t>16/03/2023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67C17-03A5-414F-9B7A-F87902DAED50}" type="slidenum">
              <a:rPr lang="en-GB" smtClean="0"/>
              <a:t>‹#›</a:t>
            </a:fld>
            <a:endParaRPr lang="en-GB"/>
          </a:p>
        </p:txBody>
      </p:sp>
    </p:spTree>
    <p:extLst>
      <p:ext uri="{BB962C8B-B14F-4D97-AF65-F5344CB8AC3E}">
        <p14:creationId xmlns:p14="http://schemas.microsoft.com/office/powerpoint/2010/main" val="10472441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69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20.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 Id="rId6" Type="http://schemas.microsoft.com/office/2007/relationships/hdphoto" Target="../media/hdphoto7.wdp"/><Relationship Id="rId5" Type="http://schemas.openxmlformats.org/officeDocument/2006/relationships/image" Target="../media/image2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8.wdp"/><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14.xml"/><Relationship Id="rId6" Type="http://schemas.microsoft.com/office/2007/relationships/hdphoto" Target="../media/hdphoto8.wdp"/><Relationship Id="rId5" Type="http://schemas.openxmlformats.org/officeDocument/2006/relationships/image" Target="../media/image23.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6.png"/><Relationship Id="rId4" Type="http://schemas.microsoft.com/office/2007/relationships/hdphoto" Target="../media/hdphoto9.wdp"/></Relationships>
</file>

<file path=ppt/slides/_rels/slide26.xml.rels><?xml version="1.0" encoding="UTF-8" standalone="yes"?>
<Relationships xmlns="http://schemas.openxmlformats.org/package/2006/relationships"><Relationship Id="rId2" Type="http://schemas.openxmlformats.org/officeDocument/2006/relationships/hyperlink" Target="http://www.uneca.org/cfm2023"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1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7225" y="3315480"/>
            <a:ext cx="10877550" cy="2985433"/>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Intergovernmental Committees of Senior Officials and Experts</a:t>
            </a:r>
          </a:p>
          <a:p>
            <a:pPr algn="ctr"/>
            <a:endParaRPr lang="en-US" sz="10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E/ECA/COE/41/13; E/ECA/COE/41/14; E/ECA/COE/41/15; and E/ECA/COE/41/16</a:t>
            </a:r>
            <a:r>
              <a:rPr lang="en-US" dirty="0">
                <a:latin typeface="Arial" panose="020B0604020202020204" pitchFamily="34" charset="0"/>
                <a:cs typeface="Arial" panose="020B0604020202020204" pitchFamily="34" charset="0"/>
              </a:rPr>
              <a:t>)</a:t>
            </a:r>
            <a:br>
              <a:rPr lang="en-US" sz="2000" b="1" i="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a:p>
            <a:pPr algn="ctr"/>
            <a:r>
              <a:rPr lang="en-US" sz="2400" b="1" dirty="0">
                <a:solidFill>
                  <a:schemeClr val="accent1"/>
                </a:solidFill>
                <a:latin typeface="Arial" panose="020B0604020202020204" pitchFamily="34" charset="0"/>
                <a:cs typeface="Arial" panose="020B0604020202020204" pitchFamily="34" charset="0"/>
              </a:rPr>
              <a:t>Eunice G. Kamwendo</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Director, Subregional Office for Southern Africa</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16 March 2023</a:t>
            </a:r>
            <a:endParaRPr lang="en-US" sz="2000" dirty="0"/>
          </a:p>
        </p:txBody>
      </p:sp>
    </p:spTree>
    <p:extLst>
      <p:ext uri="{BB962C8B-B14F-4D97-AF65-F5344CB8AC3E}">
        <p14:creationId xmlns:p14="http://schemas.microsoft.com/office/powerpoint/2010/main" val="247393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Eastern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a:solidFill>
            <a:srgbClr val="00B05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3" name="Rectangle 2">
            <a:extLst>
              <a:ext uri="{FF2B5EF4-FFF2-40B4-BE49-F238E27FC236}">
                <a16:creationId xmlns:a16="http://schemas.microsoft.com/office/drawing/2014/main" id="{17B67E73-B9FA-7BCD-5A82-6CD8E093F66C}"/>
              </a:ext>
            </a:extLst>
          </p:cNvPr>
          <p:cNvSpPr/>
          <p:nvPr/>
        </p:nvSpPr>
        <p:spPr>
          <a:xfrm>
            <a:off x="1194380" y="1128400"/>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issues raised:</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829628" y="1679622"/>
            <a:ext cx="11028034" cy="440120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b="1" dirty="0">
                <a:solidFill>
                  <a:srgbClr val="199797"/>
                </a:solidFill>
                <a:latin typeface="Arial" panose="020B0604020202020204" pitchFamily="34" charset="0"/>
                <a:cs typeface="Arial" panose="020B0604020202020204" pitchFamily="34" charset="0"/>
              </a:rPr>
              <a:t>Innovative finance can support the implementation of AFCFTA</a:t>
            </a:r>
            <a:r>
              <a:rPr lang="en-US" sz="2000" dirty="0">
                <a:solidFill>
                  <a:srgbClr val="199797"/>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But challenges include lack of skills and expertise, limited internet in rural areas particularly, high cost of internet access and mobile telephones, a limited digital culture, and lack of adequate legal and regulatory requirements.</a:t>
            </a:r>
          </a:p>
          <a:p>
            <a:pPr marL="285750" indent="-285750" algn="just">
              <a:spcAft>
                <a:spcPts val="1200"/>
              </a:spcAft>
              <a:buFont typeface="Arial" panose="020B0604020202020204" pitchFamily="34" charset="0"/>
              <a:buChar char="•"/>
            </a:pPr>
            <a:r>
              <a:rPr lang="en-US" sz="2000" b="1" dirty="0">
                <a:solidFill>
                  <a:srgbClr val="199797"/>
                </a:solidFill>
                <a:latin typeface="Arial" panose="020B0604020202020204" pitchFamily="34" charset="0"/>
                <a:cs typeface="Arial" panose="020B0604020202020204" pitchFamily="34" charset="0"/>
              </a:rPr>
              <a:t>Focus on </a:t>
            </a:r>
            <a:r>
              <a:rPr lang="en-US" sz="2000" b="1" dirty="0" err="1">
                <a:solidFill>
                  <a:srgbClr val="199797"/>
                </a:solidFill>
                <a:latin typeface="Arial" panose="020B0604020202020204" pitchFamily="34" charset="0"/>
                <a:cs typeface="Arial" panose="020B0604020202020204" pitchFamily="34" charset="0"/>
              </a:rPr>
              <a:t>AfCFTA</a:t>
            </a:r>
            <a:r>
              <a:rPr lang="en-US" sz="2000" b="1" dirty="0">
                <a:solidFill>
                  <a:srgbClr val="199797"/>
                </a:solidFill>
                <a:latin typeface="Arial" panose="020B0604020202020204" pitchFamily="34" charset="0"/>
                <a:cs typeface="Arial" panose="020B0604020202020204" pitchFamily="34" charset="0"/>
              </a:rPr>
              <a:t> enablers </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participation of </a:t>
            </a:r>
            <a:r>
              <a:rPr lang="en-US" sz="2000" b="1" dirty="0">
                <a:latin typeface="Arial" panose="020B0604020202020204" pitchFamily="34" charset="0"/>
                <a:cs typeface="Arial" panose="020B0604020202020204" pitchFamily="34" charset="0"/>
              </a:rPr>
              <a:t>Women and youth </a:t>
            </a:r>
            <a:r>
              <a:rPr lang="en-US" sz="2000" dirty="0">
                <a:latin typeface="Arial" panose="020B0604020202020204" pitchFamily="34" charset="0"/>
                <a:cs typeface="Arial" panose="020B0604020202020204" pitchFamily="34" charset="0"/>
              </a:rPr>
              <a:t>under the AFCFTA;  </a:t>
            </a:r>
            <a:r>
              <a:rPr lang="en-US" sz="2000" b="1" dirty="0">
                <a:latin typeface="Arial" panose="020B0604020202020204" pitchFamily="34" charset="0"/>
                <a:cs typeface="Arial" panose="020B0604020202020204" pitchFamily="34" charset="0"/>
              </a:rPr>
              <a:t>transport &amp; logistics infrastructure </a:t>
            </a:r>
            <a:r>
              <a:rPr lang="en-US" sz="2000" dirty="0">
                <a:latin typeface="Arial" panose="020B0604020202020204" pitchFamily="34" charset="0"/>
                <a:cs typeface="Arial" panose="020B0604020202020204" pitchFamily="34" charset="0"/>
              </a:rPr>
              <a:t>to catalyze trade and develop regional value chains and industrialization. Relevant platforms like the </a:t>
            </a:r>
            <a:r>
              <a:rPr lang="en-US" sz="2000" b="1" dirty="0">
                <a:latin typeface="Arial" panose="020B0604020202020204" pitchFamily="34" charset="0"/>
                <a:cs typeface="Arial" panose="020B0604020202020204" pitchFamily="34" charset="0"/>
              </a:rPr>
              <a:t>Africa Trade Exchange </a:t>
            </a:r>
            <a:r>
              <a:rPr lang="en-US" sz="2000" dirty="0">
                <a:latin typeface="Arial" panose="020B0604020202020204" pitchFamily="34" charset="0"/>
                <a:cs typeface="Arial" panose="020B0604020202020204" pitchFamily="34" charset="0"/>
              </a:rPr>
              <a:t>platform to promote trade and investment.</a:t>
            </a:r>
          </a:p>
          <a:p>
            <a:pPr marL="285750" indent="-28575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need to </a:t>
            </a:r>
            <a:r>
              <a:rPr lang="en-US" sz="2000" b="1" dirty="0">
                <a:solidFill>
                  <a:srgbClr val="199797"/>
                </a:solidFill>
                <a:latin typeface="Arial" panose="020B0604020202020204" pitchFamily="34" charset="0"/>
                <a:cs typeface="Arial" panose="020B0604020202020204" pitchFamily="34" charset="0"/>
              </a:rPr>
              <a:t>diversify tourism offer </a:t>
            </a:r>
            <a:r>
              <a:rPr lang="en-US" sz="2000" dirty="0">
                <a:latin typeface="Arial" panose="020B0604020202020204" pitchFamily="34" charset="0"/>
                <a:cs typeface="Arial" panose="020B0604020202020204" pitchFamily="34" charset="0"/>
              </a:rPr>
              <a:t>in order to encourage domestic and regional tourism. Urban tourism has potential in terms of the growing middle class, and MICE. But challenges include lack of data, unfavorable economic environment, low tourism performance, inadequate planning and policy support, low attractiveness, inadequate infrastructure and minimal health provisions.</a:t>
            </a:r>
            <a:endParaRPr lang="en-US" sz="2000" dirty="0"/>
          </a:p>
        </p:txBody>
      </p:sp>
    </p:spTree>
    <p:extLst>
      <p:ext uri="{BB962C8B-B14F-4D97-AF65-F5344CB8AC3E}">
        <p14:creationId xmlns:p14="http://schemas.microsoft.com/office/powerpoint/2010/main" val="232572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Eastern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a:solidFill>
            <a:srgbClr val="00B05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5" name="Rectangle 4">
            <a:extLst>
              <a:ext uri="{FF2B5EF4-FFF2-40B4-BE49-F238E27FC236}">
                <a16:creationId xmlns:a16="http://schemas.microsoft.com/office/drawing/2014/main" id="{644D1CBA-2721-A868-5CA9-9297476521B6}"/>
              </a:ext>
            </a:extLst>
          </p:cNvPr>
          <p:cNvSpPr/>
          <p:nvPr/>
        </p:nvSpPr>
        <p:spPr>
          <a:xfrm>
            <a:off x="1175264" y="934704"/>
            <a:ext cx="6408358" cy="553998"/>
          </a:xfrm>
          <a:prstGeom prst="rect">
            <a:avLst/>
          </a:prstGeom>
        </p:spPr>
        <p:txBody>
          <a:bodyPr wrap="square">
            <a:spAutoFit/>
          </a:bodyPr>
          <a:lstStyle/>
          <a:p>
            <a:pPr>
              <a:tabLst>
                <a:tab pos="282575" algn="l"/>
              </a:tabLst>
            </a:pPr>
            <a:r>
              <a:rPr lang="en-US" sz="3000" b="1" dirty="0">
                <a:solidFill>
                  <a:schemeClr val="tx2">
                    <a:lumMod val="75000"/>
                  </a:schemeClr>
                </a:solidFill>
                <a:latin typeface="Arial" panose="020B0604020202020204" pitchFamily="34" charset="0"/>
                <a:cs typeface="Arial" panose="020B0604020202020204" pitchFamily="34" charset="0"/>
              </a:rPr>
              <a:t>Main recommendations</a:t>
            </a:r>
            <a:endParaRPr lang="en-US" sz="3000" b="1" i="1" dirty="0">
              <a:solidFill>
                <a:schemeClr val="accent4">
                  <a:lumMod val="7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AF438C7-5EF4-863B-447A-BC5C5B08D1C4}"/>
              </a:ext>
            </a:extLst>
          </p:cNvPr>
          <p:cNvSpPr/>
          <p:nvPr/>
        </p:nvSpPr>
        <p:spPr>
          <a:xfrm>
            <a:off x="951145" y="1483400"/>
            <a:ext cx="11118468" cy="6347892"/>
          </a:xfrm>
          <a:prstGeom prst="rect">
            <a:avLst/>
          </a:prstGeom>
        </p:spPr>
        <p:txBody>
          <a:bodyPr wrap="square">
            <a:spAutoFit/>
          </a:bodyPr>
          <a:lstStyle/>
          <a:p>
            <a:pPr>
              <a:spcAft>
                <a:spcPts val="1500"/>
              </a:spcAft>
            </a:pPr>
            <a:r>
              <a:rPr lang="en-US" sz="2400" dirty="0">
                <a:latin typeface="Arial" panose="020B0604020202020204" pitchFamily="34" charset="0"/>
                <a:cs typeface="Arial" panose="020B0604020202020204" pitchFamily="34" charset="0"/>
              </a:rPr>
              <a:t>The Committee called upon member States, with support from partners, to:</a:t>
            </a:r>
          </a:p>
          <a:p>
            <a:pPr marL="285750" indent="-285750">
              <a:spcAft>
                <a:spcPts val="1500"/>
              </a:spcAft>
              <a:buFont typeface="Arial" panose="020B0604020202020204" pitchFamily="34" charset="0"/>
              <a:buChar char="•"/>
            </a:pPr>
            <a:r>
              <a:rPr lang="en-US" sz="2000" b="1" dirty="0">
                <a:solidFill>
                  <a:srgbClr val="199797"/>
                </a:solidFill>
                <a:latin typeface="Arial" panose="020B0604020202020204" pitchFamily="34" charset="0"/>
                <a:cs typeface="Arial" panose="020B0604020202020204" pitchFamily="34" charset="0"/>
              </a:rPr>
              <a:t>Establish regulatory framework for innovative finance</a:t>
            </a:r>
            <a:r>
              <a:rPr lang="en-US" sz="2000" dirty="0">
                <a:latin typeface="Arial" panose="020B0604020202020204" pitchFamily="34" charset="0"/>
                <a:cs typeface="Arial" panose="020B0604020202020204" pitchFamily="34" charset="0"/>
              </a:rPr>
              <a:t>; enable wider digital reach; strengthen the capacity of domestic capital markets; and create the environment and set up mechanisms to support pan-African digital financial inclusion (including of informal sector and MSMEs).</a:t>
            </a:r>
          </a:p>
          <a:p>
            <a:pPr marL="285750" indent="-285750">
              <a:spcAft>
                <a:spcPts val="1500"/>
              </a:spcAft>
              <a:buFont typeface="Arial" panose="020B0604020202020204" pitchFamily="34" charset="0"/>
              <a:buChar char="•"/>
            </a:pPr>
            <a:r>
              <a:rPr lang="en-US" sz="2000" b="1" dirty="0">
                <a:solidFill>
                  <a:srgbClr val="199797"/>
                </a:solidFill>
                <a:latin typeface="Arial" panose="020B0604020202020204" pitchFamily="34" charset="0"/>
                <a:cs typeface="Arial" panose="020B0604020202020204" pitchFamily="34" charset="0"/>
              </a:rPr>
              <a:t>Capacity building of women and youth on AFCFTA</a:t>
            </a:r>
            <a:r>
              <a:rPr lang="en-US" sz="2000" dirty="0">
                <a:solidFill>
                  <a:srgbClr val="199797"/>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collection of disaggregated data on their activities; strengthen national capacity for global and regional trade integration; development of a regional observatory to exchange information about business opportunities, initiate joint industrialization and regional value chain projects; and ensure legitimate private sector representation at continental level.</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Raise awareness and </a:t>
            </a:r>
            <a:r>
              <a:rPr lang="en-US" sz="2000" b="1" dirty="0">
                <a:solidFill>
                  <a:srgbClr val="199797"/>
                </a:solidFill>
                <a:latin typeface="Arial" panose="020B0604020202020204" pitchFamily="34" charset="0"/>
                <a:cs typeface="Arial" panose="020B0604020202020204" pitchFamily="34" charset="0"/>
              </a:rPr>
              <a:t>capacity for tourism data collection</a:t>
            </a:r>
            <a:r>
              <a:rPr lang="en-US" sz="2000" dirty="0">
                <a:latin typeface="Arial" panose="020B0604020202020204" pitchFamily="34" charset="0"/>
                <a:cs typeface="Arial" panose="020B0604020202020204" pitchFamily="34" charset="0"/>
              </a:rPr>
              <a:t>; development of an environmental and social accounting system for tourism; improve sustainable tourism policy planning and regulatory framework; develop adequate infrastructure and support services; formulation of national urban tourism strategies; and engagement of the private sector in consultations</a:t>
            </a:r>
          </a:p>
          <a:p>
            <a:pPr marL="285750" indent="-285750">
              <a:spcAft>
                <a:spcPts val="15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spcAft>
                <a:spcPts val="15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559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7571" y="124460"/>
            <a:ext cx="9060110" cy="72928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3. ICSOE 2022 Meeting: Central Africa</a:t>
            </a:r>
          </a:p>
        </p:txBody>
      </p:sp>
      <p:sp>
        <p:nvSpPr>
          <p:cNvPr id="3" name="Rectangle 2">
            <a:extLst>
              <a:ext uri="{FF2B5EF4-FFF2-40B4-BE49-F238E27FC236}">
                <a16:creationId xmlns:a16="http://schemas.microsoft.com/office/drawing/2014/main" id="{31CCC376-6E1C-5AF4-FFB3-88D4E94D8FA4}"/>
              </a:ext>
            </a:extLst>
          </p:cNvPr>
          <p:cNvSpPr/>
          <p:nvPr/>
        </p:nvSpPr>
        <p:spPr>
          <a:xfrm>
            <a:off x="538401" y="964832"/>
            <a:ext cx="8900873" cy="1015663"/>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Theme: </a:t>
            </a:r>
            <a:r>
              <a:rPr lang="en-US" sz="2000" b="1" dirty="0">
                <a:solidFill>
                  <a:schemeClr val="accent4">
                    <a:lumMod val="75000"/>
                  </a:schemeClr>
                </a:solidFill>
                <a:latin typeface="Arial" panose="020B0604020202020204" pitchFamily="34" charset="0"/>
                <a:cs typeface="Arial" panose="020B0604020202020204" pitchFamily="34" charset="0"/>
              </a:rPr>
              <a:t>“Strengthening resilience, economic growth and diversification in a context of instability and shocks: the role of Special Economic Zones, innovative financing, tourism and the </a:t>
            </a:r>
            <a:r>
              <a:rPr lang="en-US" sz="2000" b="1" dirty="0" err="1">
                <a:solidFill>
                  <a:schemeClr val="accent4">
                    <a:lumMod val="75000"/>
                  </a:schemeClr>
                </a:solidFill>
                <a:latin typeface="Arial" panose="020B0604020202020204" pitchFamily="34" charset="0"/>
                <a:cs typeface="Arial" panose="020B0604020202020204" pitchFamily="34" charset="0"/>
              </a:rPr>
              <a:t>AfCFTA</a:t>
            </a:r>
            <a:r>
              <a:rPr lang="en-US" sz="2000" b="1" dirty="0">
                <a:solidFill>
                  <a:schemeClr val="accent4">
                    <a:lumMod val="75000"/>
                  </a:schemeClr>
                </a:solidFill>
                <a:latin typeface="Arial" panose="020B0604020202020204" pitchFamily="34" charset="0"/>
                <a:cs typeface="Arial" panose="020B0604020202020204" pitchFamily="34" charset="0"/>
              </a:rPr>
              <a:t>”</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3D31B49-E266-86A5-3580-2B905837B0D1}"/>
              </a:ext>
            </a:extLst>
          </p:cNvPr>
          <p:cNvGrpSpPr/>
          <p:nvPr/>
        </p:nvGrpSpPr>
        <p:grpSpPr>
          <a:xfrm>
            <a:off x="9082723" y="1387979"/>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15 - 18 Nov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Beau </a:t>
              </a:r>
              <a:r>
                <a:rPr lang="en-US" b="1" dirty="0" err="1">
                  <a:solidFill>
                    <a:schemeClr val="accent1">
                      <a:lumMod val="75000"/>
                    </a:schemeClr>
                  </a:solidFill>
                </a:rPr>
                <a:t>Vallon</a:t>
              </a:r>
              <a:r>
                <a:rPr lang="en-US" b="1" dirty="0">
                  <a:solidFill>
                    <a:schemeClr val="accent1">
                      <a:lumMod val="75000"/>
                    </a:schemeClr>
                  </a:solidFill>
                </a:rPr>
                <a:t>, Seychelles</a:t>
              </a:r>
            </a:p>
            <a:p>
              <a:r>
                <a:rPr lang="en-US" b="1" dirty="0">
                  <a:solidFill>
                    <a:schemeClr val="accent1">
                      <a:lumMod val="75000"/>
                    </a:schemeClr>
                  </a:solidFill>
                </a:rPr>
                <a:t> and Online (hybrid)</a:t>
              </a:r>
            </a:p>
          </p:txBody>
        </p:sp>
      </p:grpSp>
      <p:sp>
        <p:nvSpPr>
          <p:cNvPr id="11" name="Rectangle 10">
            <a:extLst>
              <a:ext uri="{FF2B5EF4-FFF2-40B4-BE49-F238E27FC236}">
                <a16:creationId xmlns:a16="http://schemas.microsoft.com/office/drawing/2014/main" id="{9B643879-2E93-6414-09D5-D6807ABEEA58}"/>
              </a:ext>
            </a:extLst>
          </p:cNvPr>
          <p:cNvSpPr/>
          <p:nvPr/>
        </p:nvSpPr>
        <p:spPr>
          <a:xfrm>
            <a:off x="1112227" y="2719662"/>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Attendance:</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753990"/>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sp>
        <p:nvSpPr>
          <p:cNvPr id="21" name="Rectangle 20">
            <a:extLst>
              <a:ext uri="{FF2B5EF4-FFF2-40B4-BE49-F238E27FC236}">
                <a16:creationId xmlns:a16="http://schemas.microsoft.com/office/drawing/2014/main" id="{BC901C80-2794-837F-55B5-A1AB807B8FB9}"/>
              </a:ext>
            </a:extLst>
          </p:cNvPr>
          <p:cNvSpPr/>
          <p:nvPr/>
        </p:nvSpPr>
        <p:spPr>
          <a:xfrm>
            <a:off x="1024676" y="4894867"/>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Incoming Bureau</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pic>
        <p:nvPicPr>
          <p:cNvPr id="24" name="Picture 20">
            <a:extLst>
              <a:ext uri="{FF2B5EF4-FFF2-40B4-BE49-F238E27FC236}">
                <a16:creationId xmlns:a16="http://schemas.microsoft.com/office/drawing/2014/main" id="{F8DAE286-930B-4C57-B698-809DFF2406A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MosiaicBubbles/>
                    </a14:imgEffect>
                  </a14:imgLayer>
                </a14:imgProps>
              </a:ext>
              <a:ext uri="{28A0092B-C50C-407E-A947-70E740481C1C}">
                <a14:useLocalDpi xmlns:a14="http://schemas.microsoft.com/office/drawing/2010/main"/>
              </a:ext>
            </a:extLst>
          </a:blip>
          <a:srcRect/>
          <a:stretch/>
        </p:blipFill>
        <p:spPr>
          <a:xfrm>
            <a:off x="8386021" y="2823060"/>
            <a:ext cx="3575024" cy="3533615"/>
          </a:xfrm>
          <a:prstGeom prst="rect">
            <a:avLst/>
          </a:prstGeom>
        </p:spPr>
      </p:pic>
      <p:sp>
        <p:nvSpPr>
          <p:cNvPr id="25" name="Rectangle 24">
            <a:extLst>
              <a:ext uri="{FF2B5EF4-FFF2-40B4-BE49-F238E27FC236}">
                <a16:creationId xmlns:a16="http://schemas.microsoft.com/office/drawing/2014/main" id="{A3EA132B-C2C0-4224-85A2-8BA9D658BF15}"/>
              </a:ext>
            </a:extLst>
          </p:cNvPr>
          <p:cNvSpPr/>
          <p:nvPr/>
        </p:nvSpPr>
        <p:spPr>
          <a:xfrm>
            <a:off x="1115819" y="3217924"/>
            <a:ext cx="6763263" cy="1579920"/>
          </a:xfrm>
          <a:prstGeom prst="rect">
            <a:avLst/>
          </a:prstGeom>
        </p:spPr>
        <p:txBody>
          <a:bodyPr wrap="square">
            <a:spAutoFit/>
          </a:bodyPr>
          <a:lstStyle/>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Countries</a:t>
            </a:r>
            <a:r>
              <a:rPr lang="en-US" dirty="0">
                <a:latin typeface="Arial" panose="020B0604020202020204" pitchFamily="34" charset="0"/>
                <a:cs typeface="Arial" panose="020B0604020202020204" pitchFamily="34" charset="0"/>
              </a:rPr>
              <a:t>: </a:t>
            </a:r>
            <a:r>
              <a:rPr lang="en-RW" dirty="0">
                <a:latin typeface="Arial" panose="020B0604020202020204" pitchFamily="34" charset="0"/>
                <a:cs typeface="Arial" panose="020B0604020202020204" pitchFamily="34" charset="0"/>
              </a:rPr>
              <a:t>Equatorial Guinea</a:t>
            </a:r>
            <a:r>
              <a:rPr lang="en-US" dirty="0">
                <a:latin typeface="Arial" panose="020B0604020202020204" pitchFamily="34" charset="0"/>
                <a:cs typeface="Arial" panose="020B0604020202020204" pitchFamily="34" charset="0"/>
              </a:rPr>
              <a:t>, </a:t>
            </a:r>
            <a:r>
              <a:rPr lang="en-RW" dirty="0">
                <a:latin typeface="Arial" panose="020B0604020202020204" pitchFamily="34" charset="0"/>
                <a:cs typeface="Arial" panose="020B0604020202020204" pitchFamily="34" charset="0"/>
              </a:rPr>
              <a:t>Angola, Burundi, Cameroon, Central African Republic, Chad, Congo, Democratic Republic of the Congo, Gabon, Rwanda, </a:t>
            </a:r>
            <a:r>
              <a:rPr lang="en-US" dirty="0">
                <a:latin typeface="Arial" panose="020B0604020202020204" pitchFamily="34" charset="0"/>
                <a:cs typeface="Arial" panose="020B0604020202020204" pitchFamily="34" charset="0"/>
              </a:rPr>
              <a:t>and </a:t>
            </a:r>
            <a:r>
              <a:rPr lang="en-RW" dirty="0">
                <a:latin typeface="Arial" panose="020B0604020202020204" pitchFamily="34" charset="0"/>
                <a:cs typeface="Arial" panose="020B0604020202020204" pitchFamily="34" charset="0"/>
              </a:rPr>
              <a:t>Sao Tome and Principe </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Institutions</a:t>
            </a:r>
            <a:r>
              <a:rPr lang="en-US" dirty="0">
                <a:latin typeface="Arial" panose="020B0604020202020204" pitchFamily="34" charset="0"/>
                <a:cs typeface="Arial" panose="020B0604020202020204" pitchFamily="34" charset="0"/>
              </a:rPr>
              <a:t>: ECCAS, CEMAC, Development Bank of Central African States, AfCFTA Secretariat, AFREXIMBANK</a:t>
            </a:r>
            <a:endParaRPr lang="en-RW"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43D01A3-346B-476A-A064-3DFE021D1F68}"/>
              </a:ext>
            </a:extLst>
          </p:cNvPr>
          <p:cNvSpPr/>
          <p:nvPr/>
        </p:nvSpPr>
        <p:spPr>
          <a:xfrm>
            <a:off x="1024676" y="5314983"/>
            <a:ext cx="6763263" cy="1128514"/>
          </a:xfrm>
          <a:prstGeom prst="rect">
            <a:avLst/>
          </a:prstGeom>
        </p:spPr>
        <p:txBody>
          <a:bodyPr wrap="square">
            <a:spAutoFit/>
          </a:bodyPr>
          <a:lstStyle/>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Chair: </a:t>
            </a:r>
            <a:r>
              <a:rPr lang="en-US" dirty="0">
                <a:latin typeface="Arial" panose="020B0604020202020204" pitchFamily="34" charset="0"/>
                <a:cs typeface="Arial" panose="020B0604020202020204" pitchFamily="34" charset="0"/>
              </a:rPr>
              <a:t>Gabon</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Vice-Chair: </a:t>
            </a:r>
            <a:r>
              <a:rPr lang="en-US" dirty="0">
                <a:latin typeface="Arial" panose="020B0604020202020204" pitchFamily="34" charset="0"/>
                <a:cs typeface="Arial" panose="020B0604020202020204" pitchFamily="34" charset="0"/>
              </a:rPr>
              <a:t>Cameroon</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Rapporteur: </a:t>
            </a:r>
            <a:r>
              <a:rPr lang="en-US" dirty="0">
                <a:latin typeface="Arial" panose="020B0604020202020204" pitchFamily="34" charset="0"/>
                <a:cs typeface="Arial" panose="020B0604020202020204" pitchFamily="34" charset="0"/>
              </a:rPr>
              <a:t>Chad</a:t>
            </a:r>
          </a:p>
        </p:txBody>
      </p:sp>
      <p:sp>
        <p:nvSpPr>
          <p:cNvPr id="12" name="Oval 11">
            <a:extLst>
              <a:ext uri="{FF2B5EF4-FFF2-40B4-BE49-F238E27FC236}">
                <a16:creationId xmlns:a16="http://schemas.microsoft.com/office/drawing/2014/main" id="{0034D831-81B3-9D53-95CD-129B3592A575}"/>
              </a:ext>
            </a:extLst>
          </p:cNvPr>
          <p:cNvSpPr/>
          <p:nvPr/>
        </p:nvSpPr>
        <p:spPr bwMode="auto">
          <a:xfrm>
            <a:off x="57320" y="4723008"/>
            <a:ext cx="890912" cy="790985"/>
          </a:xfrm>
          <a:prstGeom prst="ellipse">
            <a:avLst/>
          </a:prstGeom>
          <a:solidFill>
            <a:srgbClr val="F1D622"/>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2" name="Picture 21">
            <a:extLst>
              <a:ext uri="{FF2B5EF4-FFF2-40B4-BE49-F238E27FC236}">
                <a16:creationId xmlns:a16="http://schemas.microsoft.com/office/drawing/2014/main" id="{D91C626A-D66E-0A30-7C35-D32C7F9A77FC}"/>
              </a:ext>
            </a:extLst>
          </p:cNvPr>
          <p:cNvPicPr>
            <a:picLocks noChangeAspect="1"/>
          </p:cNvPicPr>
          <p:nvPr/>
        </p:nvPicPr>
        <p:blipFill>
          <a:blip r:embed="rId6" cstate="print">
            <a:biLevel thresh="75000"/>
            <a:extLst>
              <a:ext uri="{28A0092B-C50C-407E-A947-70E740481C1C}">
                <a14:useLocalDpi xmlns:a14="http://schemas.microsoft.com/office/drawing/2010/main"/>
              </a:ext>
            </a:extLst>
          </a:blip>
          <a:stretch>
            <a:fillRect/>
          </a:stretch>
        </p:blipFill>
        <p:spPr>
          <a:xfrm>
            <a:off x="135028" y="4874861"/>
            <a:ext cx="714129" cy="514310"/>
          </a:xfrm>
          <a:prstGeom prst="rect">
            <a:avLst/>
          </a:prstGeom>
        </p:spPr>
      </p:pic>
      <p:sp>
        <p:nvSpPr>
          <p:cNvPr id="23" name="Oval 22">
            <a:extLst>
              <a:ext uri="{FF2B5EF4-FFF2-40B4-BE49-F238E27FC236}">
                <a16:creationId xmlns:a16="http://schemas.microsoft.com/office/drawing/2014/main" id="{85093FD1-9E00-E55F-2EEE-65AE8D40C17B}"/>
              </a:ext>
            </a:extLst>
          </p:cNvPr>
          <p:cNvSpPr/>
          <p:nvPr/>
        </p:nvSpPr>
        <p:spPr bwMode="auto">
          <a:xfrm>
            <a:off x="84152" y="2638015"/>
            <a:ext cx="815879" cy="790985"/>
          </a:xfrm>
          <a:prstGeom prst="ellipse">
            <a:avLst/>
          </a:prstGeom>
          <a:solidFill>
            <a:srgbClr val="F1D622"/>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7" name="Picture 2" descr="People Icons Set, Team Icon, Group of People. Men and Women Stock Vector -  Illustration of user, manager: 130028909">
            <a:extLst>
              <a:ext uri="{FF2B5EF4-FFF2-40B4-BE49-F238E27FC236}">
                <a16:creationId xmlns:a16="http://schemas.microsoft.com/office/drawing/2014/main" id="{23EF8A75-8198-88DB-AD9F-C303365D388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7273" b="89773" l="9920" r="89812">
                        <a14:foregroundMark x1="34048" y1="54773" x2="34048" y2="47955"/>
                        <a14:foregroundMark x1="14745" y1="59773" x2="16086" y2="51591"/>
                        <a14:foregroundMark x1="71314" y1="55227" x2="70777" y2="50455"/>
                        <a14:foregroundMark x1="85791" y1="49545" x2="83110" y2="42955"/>
                        <a14:foregroundMark x1="82574" y1="27273" x2="82574" y2="27273"/>
                        <a14:foregroundMark x1="68365" y1="20000" x2="68365" y2="20000"/>
                        <a14:foregroundMark x1="50134" y1="12045" x2="50134" y2="12045"/>
                        <a14:foregroundMark x1="34048" y1="20682" x2="34048" y2="20682"/>
                        <a14:foregroundMark x1="17962" y1="26136" x2="17962" y2="26136"/>
                        <a14:foregroundMark x1="49330" y1="7273" x2="51475" y2="7273"/>
                      </a14:backgroundRemoval>
                    </a14:imgEffect>
                  </a14:imgLayer>
                </a14:imgProps>
              </a:ext>
              <a:ext uri="{28A0092B-C50C-407E-A947-70E740481C1C}">
                <a14:useLocalDpi xmlns:a14="http://schemas.microsoft.com/office/drawing/2010/main"/>
              </a:ext>
            </a:extLst>
          </a:blip>
          <a:srcRect/>
          <a:stretch/>
        </p:blipFill>
        <p:spPr bwMode="auto">
          <a:xfrm>
            <a:off x="135028" y="2638015"/>
            <a:ext cx="714129" cy="84442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90045295-0619-C341-10D6-67737199A7DD}"/>
              </a:ext>
            </a:extLst>
          </p:cNvPr>
          <p:cNvSpPr/>
          <p:nvPr/>
        </p:nvSpPr>
        <p:spPr>
          <a:xfrm>
            <a:off x="708894" y="2103912"/>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 jointly held with SRO Eastern Africa</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D8FB7319-7301-46A3-8723-86D1F9BC052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919572">
            <a:off x="11667880" y="4536003"/>
            <a:ext cx="247500" cy="589673"/>
          </a:xfrm>
          <a:prstGeom prst="rect">
            <a:avLst/>
          </a:prstGeom>
        </p:spPr>
      </p:pic>
    </p:spTree>
    <p:extLst>
      <p:ext uri="{BB962C8B-B14F-4D97-AF65-F5344CB8AC3E}">
        <p14:creationId xmlns:p14="http://schemas.microsoft.com/office/powerpoint/2010/main" val="342767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Central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508636" y="717206"/>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508636" y="5519326"/>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sp>
        <p:nvSpPr>
          <p:cNvPr id="5" name="Rectangle 4">
            <a:extLst>
              <a:ext uri="{FF2B5EF4-FFF2-40B4-BE49-F238E27FC236}">
                <a16:creationId xmlns:a16="http://schemas.microsoft.com/office/drawing/2014/main" id="{66407470-EC8B-73A3-D990-8FEE8BDBF6E4}"/>
              </a:ext>
            </a:extLst>
          </p:cNvPr>
          <p:cNvSpPr/>
          <p:nvPr/>
        </p:nvSpPr>
        <p:spPr>
          <a:xfrm>
            <a:off x="762751" y="1057405"/>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discussions: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CFA191F-71EE-4FC1-DF42-DE1F7929E166}"/>
              </a:ext>
            </a:extLst>
          </p:cNvPr>
          <p:cNvSpPr/>
          <p:nvPr/>
        </p:nvSpPr>
        <p:spPr>
          <a:xfrm>
            <a:off x="1076757" y="1879751"/>
            <a:ext cx="7380756" cy="3247043"/>
          </a:xfrm>
          <a:prstGeom prst="rect">
            <a:avLst/>
          </a:prstGeom>
        </p:spPr>
        <p:txBody>
          <a:bodyPr wrap="square">
            <a:spAutoFit/>
          </a:bodyPr>
          <a:lstStyle/>
          <a:p>
            <a:pPr marL="342900" indent="-34290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Policies and strategies for </a:t>
            </a:r>
            <a:r>
              <a:rPr lang="en-US" sz="2000" b="1" dirty="0">
                <a:solidFill>
                  <a:schemeClr val="accent4">
                    <a:lumMod val="75000"/>
                  </a:schemeClr>
                </a:solidFill>
                <a:latin typeface="Arial" panose="020B0604020202020204" pitchFamily="34" charset="0"/>
                <a:cs typeface="Arial" panose="020B0604020202020204" pitchFamily="34" charset="0"/>
              </a:rPr>
              <a:t>strengthening</a:t>
            </a:r>
            <a:r>
              <a:rPr lang="en-US" sz="2000" dirty="0">
                <a:latin typeface="Arial" panose="020B0604020202020204" pitchFamily="34" charset="0"/>
                <a:cs typeface="Arial" panose="020B0604020202020204" pitchFamily="34" charset="0"/>
              </a:rPr>
              <a:t> </a:t>
            </a:r>
            <a:r>
              <a:rPr lang="en-US" sz="2000" b="1" dirty="0">
                <a:solidFill>
                  <a:schemeClr val="accent4">
                    <a:lumMod val="75000"/>
                  </a:schemeClr>
                </a:solidFill>
                <a:latin typeface="Arial" panose="020B0604020202020204" pitchFamily="34" charset="0"/>
                <a:cs typeface="Arial" panose="020B0604020202020204" pitchFamily="34" charset="0"/>
              </a:rPr>
              <a:t>resilience</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 a post COVID-19  context and in the face of the Russia-Ukraine conflict; </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Challenges and opportunities of</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b="1" dirty="0">
                <a:solidFill>
                  <a:schemeClr val="accent4">
                    <a:lumMod val="75000"/>
                  </a:schemeClr>
                </a:solidFill>
                <a:latin typeface="Arial" panose="020B0604020202020204" pitchFamily="34" charset="0"/>
                <a:cs typeface="Arial" panose="020B0604020202020204" pitchFamily="34" charset="0"/>
              </a:rPr>
              <a:t>SEZs, innovative development financing, and tourism</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economic diversification and long-term growth;</a:t>
            </a:r>
            <a:r>
              <a:rPr lang="en-US" sz="2000" b="1" dirty="0">
                <a:solidFill>
                  <a:schemeClr val="accent2">
                    <a:lumMod val="75000"/>
                  </a:schemeClr>
                </a:solidFill>
                <a:latin typeface="Arial" panose="020B0604020202020204" pitchFamily="34" charset="0"/>
                <a:cs typeface="Arial" panose="020B0604020202020204" pitchFamily="34" charset="0"/>
              </a:rPr>
              <a:t> </a:t>
            </a:r>
          </a:p>
          <a:p>
            <a:pPr marL="285750" indent="-285750">
              <a:spcAft>
                <a:spcPts val="1800"/>
              </a:spcAft>
              <a:buFont typeface="Arial" panose="020B0604020202020204" pitchFamily="34" charset="0"/>
              <a:buChar char="•"/>
            </a:pPr>
            <a:r>
              <a:rPr lang="en-US" sz="2000" b="1" dirty="0">
                <a:solidFill>
                  <a:schemeClr val="accent4">
                    <a:lumMod val="75000"/>
                  </a:schemeClr>
                </a:solidFill>
                <a:latin typeface="Arial" panose="020B0604020202020204" pitchFamily="34" charset="0"/>
                <a:cs typeface="Arial" panose="020B0604020202020204" pitchFamily="34" charset="0"/>
              </a:rPr>
              <a:t>Harnessing natural capital</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for financing industrialization; </a:t>
            </a:r>
          </a:p>
          <a:p>
            <a:pPr marL="285750" indent="-285750">
              <a:spcAft>
                <a:spcPts val="1800"/>
              </a:spcAft>
              <a:buFont typeface="Arial" panose="020B0604020202020204" pitchFamily="34" charset="0"/>
              <a:buChar char="•"/>
            </a:pPr>
            <a:r>
              <a:rPr lang="en-US" sz="2000" b="1" dirty="0">
                <a:solidFill>
                  <a:schemeClr val="accent4">
                    <a:lumMod val="75000"/>
                  </a:schemeClr>
                </a:solidFill>
                <a:latin typeface="Arial" panose="020B0604020202020204" pitchFamily="34" charset="0"/>
                <a:cs typeface="Arial" panose="020B0604020202020204" pitchFamily="34" charset="0"/>
              </a:rPr>
              <a:t>Leveraging AfCFTA</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attract investment </a:t>
            </a:r>
          </a:p>
        </p:txBody>
      </p:sp>
      <p:grpSp>
        <p:nvGrpSpPr>
          <p:cNvPr id="17" name="Group 5">
            <a:extLst>
              <a:ext uri="{FF2B5EF4-FFF2-40B4-BE49-F238E27FC236}">
                <a16:creationId xmlns:a16="http://schemas.microsoft.com/office/drawing/2014/main" id="{5AAD71CE-75C0-4368-899C-EC5402DAE17E}"/>
              </a:ext>
            </a:extLst>
          </p:cNvPr>
          <p:cNvGrpSpPr/>
          <p:nvPr/>
        </p:nvGrpSpPr>
        <p:grpSpPr>
          <a:xfrm>
            <a:off x="8860456" y="1399508"/>
            <a:ext cx="3145699" cy="1431866"/>
            <a:chOff x="8860456" y="1380458"/>
            <a:chExt cx="3145699" cy="1431866"/>
          </a:xfrm>
        </p:grpSpPr>
        <p:pic>
          <p:nvPicPr>
            <p:cNvPr id="21" name="Picture 6" descr="Date Icon Images | Free Vectors, Stock Photos &amp; PSD">
              <a:extLst>
                <a:ext uri="{FF2B5EF4-FFF2-40B4-BE49-F238E27FC236}">
                  <a16:creationId xmlns:a16="http://schemas.microsoft.com/office/drawing/2014/main" id="{8929E6B1-3162-4648-81BD-633063779E2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Free Icon Download | Location pin">
              <a:extLst>
                <a:ext uri="{FF2B5EF4-FFF2-40B4-BE49-F238E27FC236}">
                  <a16:creationId xmlns:a16="http://schemas.microsoft.com/office/drawing/2014/main" id="{07BE25A3-B773-4CCB-B4AA-A566898CD263}"/>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E80A41FB-E4C1-464A-BF14-4967C1D8BA95}"/>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15 - 18 Nov 2022</a:t>
              </a:r>
              <a:endParaRPr lang="en-US" dirty="0">
                <a:solidFill>
                  <a:schemeClr val="accent1">
                    <a:lumMod val="75000"/>
                  </a:schemeClr>
                </a:solidFill>
              </a:endParaRPr>
            </a:p>
          </p:txBody>
        </p:sp>
        <p:sp>
          <p:nvSpPr>
            <p:cNvPr id="26" name="Rectangle 25">
              <a:extLst>
                <a:ext uri="{FF2B5EF4-FFF2-40B4-BE49-F238E27FC236}">
                  <a16:creationId xmlns:a16="http://schemas.microsoft.com/office/drawing/2014/main" id="{A6F3E78A-C822-4A29-BB8C-E278A297A4C5}"/>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Beau </a:t>
              </a:r>
              <a:r>
                <a:rPr lang="en-US" b="1" dirty="0" err="1">
                  <a:solidFill>
                    <a:schemeClr val="accent1">
                      <a:lumMod val="75000"/>
                    </a:schemeClr>
                  </a:solidFill>
                </a:rPr>
                <a:t>Vallon</a:t>
              </a:r>
              <a:r>
                <a:rPr lang="en-US" b="1" dirty="0">
                  <a:solidFill>
                    <a:schemeClr val="accent1">
                      <a:lumMod val="75000"/>
                    </a:schemeClr>
                  </a:solidFill>
                </a:rPr>
                <a:t>, Seychelles</a:t>
              </a:r>
            </a:p>
            <a:p>
              <a:r>
                <a:rPr lang="en-US" b="1" dirty="0">
                  <a:solidFill>
                    <a:schemeClr val="accent1">
                      <a:lumMod val="75000"/>
                    </a:schemeClr>
                  </a:solidFill>
                </a:rPr>
                <a:t> and Online (hybrid)</a:t>
              </a:r>
            </a:p>
          </p:txBody>
        </p:sp>
      </p:grpSp>
      <p:pic>
        <p:nvPicPr>
          <p:cNvPr id="27" name="Picture 20">
            <a:extLst>
              <a:ext uri="{FF2B5EF4-FFF2-40B4-BE49-F238E27FC236}">
                <a16:creationId xmlns:a16="http://schemas.microsoft.com/office/drawing/2014/main" id="{49A4AD02-A3A6-4EF8-B63F-A28693F9DCE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MosiaicBubbles/>
                    </a14:imgEffect>
                  </a14:imgLayer>
                </a14:imgProps>
              </a:ext>
              <a:ext uri="{28A0092B-C50C-407E-A947-70E740481C1C}">
                <a14:useLocalDpi xmlns:a14="http://schemas.microsoft.com/office/drawing/2010/main"/>
              </a:ext>
            </a:extLst>
          </a:blip>
          <a:srcRect/>
          <a:stretch/>
        </p:blipFill>
        <p:spPr>
          <a:xfrm>
            <a:off x="8386021" y="2823060"/>
            <a:ext cx="3575024" cy="3533615"/>
          </a:xfrm>
          <a:prstGeom prst="rect">
            <a:avLst/>
          </a:prstGeom>
        </p:spPr>
      </p:pic>
      <p:sp>
        <p:nvSpPr>
          <p:cNvPr id="3" name="Oval 2">
            <a:extLst>
              <a:ext uri="{FF2B5EF4-FFF2-40B4-BE49-F238E27FC236}">
                <a16:creationId xmlns:a16="http://schemas.microsoft.com/office/drawing/2014/main" id="{EC431E73-D377-FFC8-31A0-A084425EE747}"/>
              </a:ext>
            </a:extLst>
          </p:cNvPr>
          <p:cNvSpPr/>
          <p:nvPr/>
        </p:nvSpPr>
        <p:spPr bwMode="auto">
          <a:xfrm>
            <a:off x="63180" y="1972706"/>
            <a:ext cx="890912" cy="790985"/>
          </a:xfrm>
          <a:prstGeom prst="ellipse">
            <a:avLst/>
          </a:prstGeom>
          <a:solidFill>
            <a:srgbClr val="F1D622"/>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6" name="Picture 5">
            <a:extLst>
              <a:ext uri="{FF2B5EF4-FFF2-40B4-BE49-F238E27FC236}">
                <a16:creationId xmlns:a16="http://schemas.microsoft.com/office/drawing/2014/main" id="{469FCB06-3B9D-34C2-A62A-3BAFA9B5F6EE}"/>
              </a:ext>
            </a:extLst>
          </p:cNvPr>
          <p:cNvPicPr>
            <a:picLocks noChangeAspect="1"/>
          </p:cNvPicPr>
          <p:nvPr/>
        </p:nvPicPr>
        <p:blipFill>
          <a:blip r:embed="rId6" cstate="print">
            <a:biLevel thresh="75000"/>
            <a:extLst>
              <a:ext uri="{28A0092B-C50C-407E-A947-70E740481C1C}">
                <a14:useLocalDpi xmlns:a14="http://schemas.microsoft.com/office/drawing/2010/main"/>
              </a:ext>
            </a:extLst>
          </a:blip>
          <a:stretch>
            <a:fillRect/>
          </a:stretch>
        </p:blipFill>
        <p:spPr>
          <a:xfrm>
            <a:off x="185845" y="2132601"/>
            <a:ext cx="714129" cy="514310"/>
          </a:xfrm>
          <a:prstGeom prst="rect">
            <a:avLst/>
          </a:prstGeom>
        </p:spPr>
      </p:pic>
    </p:spTree>
    <p:extLst>
      <p:ext uri="{BB962C8B-B14F-4D97-AF65-F5344CB8AC3E}">
        <p14:creationId xmlns:p14="http://schemas.microsoft.com/office/powerpoint/2010/main" val="337238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Central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522141" y="789517"/>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522141" y="5521694"/>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sp>
        <p:nvSpPr>
          <p:cNvPr id="3" name="Rectangle 2">
            <a:extLst>
              <a:ext uri="{FF2B5EF4-FFF2-40B4-BE49-F238E27FC236}">
                <a16:creationId xmlns:a16="http://schemas.microsoft.com/office/drawing/2014/main" id="{17B67E73-B9FA-7BCD-5A82-6CD8E093F66C}"/>
              </a:ext>
            </a:extLst>
          </p:cNvPr>
          <p:cNvSpPr/>
          <p:nvPr/>
        </p:nvSpPr>
        <p:spPr>
          <a:xfrm>
            <a:off x="1194380" y="1128400"/>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issues raised:</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878187" y="1780588"/>
            <a:ext cx="11028034" cy="4247317"/>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b="1" dirty="0">
                <a:solidFill>
                  <a:schemeClr val="accent4">
                    <a:lumMod val="75000"/>
                  </a:schemeClr>
                </a:solidFill>
                <a:latin typeface="Arial" panose="020B0604020202020204" pitchFamily="34" charset="0"/>
                <a:cs typeface="Arial" panose="020B0604020202020204" pitchFamily="34" charset="0"/>
              </a:rPr>
              <a:t>Slow recovery from the COVID-19 pandemic</a:t>
            </a:r>
            <a:r>
              <a:rPr lang="en-US" sz="2000" dirty="0">
                <a:latin typeface="Arial" panose="020B0604020202020204" pitchFamily="34" charset="0"/>
                <a:cs typeface="Arial" panose="020B0604020202020204" pitchFamily="34" charset="0"/>
              </a:rPr>
              <a:t>, and undercurrents from the Russia-Ukraine conflict adversely impacted member States: rise in commodity prices (fuel, fertilizer, food); </a:t>
            </a:r>
          </a:p>
          <a:p>
            <a:pPr marL="285750" indent="-285750">
              <a:spcAft>
                <a:spcPts val="1200"/>
              </a:spcAft>
              <a:buFont typeface="Arial" panose="020B0604020202020204" pitchFamily="34" charset="0"/>
              <a:buChar char="•"/>
            </a:pPr>
            <a:r>
              <a:rPr lang="en-US" sz="2000" b="1" dirty="0">
                <a:solidFill>
                  <a:schemeClr val="accent4">
                    <a:lumMod val="75000"/>
                  </a:schemeClr>
                </a:solidFill>
                <a:latin typeface="Arial" panose="020B0604020202020204" pitchFamily="34" charset="0"/>
                <a:cs typeface="Arial" panose="020B0604020202020204" pitchFamily="34" charset="0"/>
              </a:rPr>
              <a:t>The success of SEZs </a:t>
            </a:r>
            <a:r>
              <a:rPr lang="en-US" sz="2000" dirty="0">
                <a:latin typeface="Arial" panose="020B0604020202020204" pitchFamily="34" charset="0"/>
                <a:cs typeface="Arial" panose="020B0604020202020204" pitchFamily="34" charset="0"/>
              </a:rPr>
              <a:t>depends on the adequacy between their implementation and national industrial policies;</a:t>
            </a:r>
          </a:p>
          <a:p>
            <a:pPr marL="285750" indent="-285750">
              <a:spcAft>
                <a:spcPts val="1200"/>
              </a:spcAft>
              <a:buFont typeface="Arial" panose="020B0604020202020204" pitchFamily="34" charset="0"/>
              <a:buChar char="•"/>
            </a:pPr>
            <a:r>
              <a:rPr lang="en-US" sz="2000" b="1" dirty="0">
                <a:solidFill>
                  <a:schemeClr val="accent4">
                    <a:lumMod val="75000"/>
                  </a:schemeClr>
                </a:solidFill>
                <a:latin typeface="Arial" panose="020B0604020202020204" pitchFamily="34" charset="0"/>
                <a:cs typeface="Arial" panose="020B0604020202020204" pitchFamily="34" charset="0"/>
              </a:rPr>
              <a:t>Lack of skills and expertise </a:t>
            </a:r>
            <a:r>
              <a:rPr lang="en-US" sz="2000" dirty="0">
                <a:latin typeface="Arial" panose="020B0604020202020204" pitchFamily="34" charset="0"/>
                <a:cs typeface="Arial" panose="020B0604020202020204" pitchFamily="34" charset="0"/>
              </a:rPr>
              <a:t>and limited connectivity to the Internet network stand in the way of a much broader role for FinTech;</a:t>
            </a:r>
          </a:p>
          <a:p>
            <a:pPr marL="285750" indent="-28575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potential for </a:t>
            </a:r>
            <a:r>
              <a:rPr lang="en-US" sz="2000" b="1" dirty="0">
                <a:solidFill>
                  <a:schemeClr val="accent4">
                    <a:lumMod val="75000"/>
                  </a:schemeClr>
                </a:solidFill>
                <a:latin typeface="Arial" panose="020B0604020202020204" pitchFamily="34" charset="0"/>
                <a:cs typeface="Arial" panose="020B0604020202020204" pitchFamily="34" charset="0"/>
              </a:rPr>
              <a:t>urban tourism </a:t>
            </a:r>
            <a:r>
              <a:rPr lang="en-US" sz="2000" dirty="0">
                <a:latin typeface="Arial" panose="020B0604020202020204" pitchFamily="34" charset="0"/>
                <a:cs typeface="Arial" panose="020B0604020202020204" pitchFamily="34" charset="0"/>
              </a:rPr>
              <a:t>is dampened by data gaps which hinder adequate planning; </a:t>
            </a:r>
          </a:p>
          <a:p>
            <a:pPr marL="285750" indent="-28575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Africa receives little </a:t>
            </a:r>
            <a:r>
              <a:rPr lang="en-US" sz="2000" b="1" dirty="0">
                <a:solidFill>
                  <a:schemeClr val="accent4">
                    <a:lumMod val="75000"/>
                  </a:schemeClr>
                </a:solidFill>
                <a:latin typeface="Arial" panose="020B0604020202020204" pitchFamily="34" charset="0"/>
                <a:cs typeface="Arial" panose="020B0604020202020204" pitchFamily="34" charset="0"/>
              </a:rPr>
              <a:t>climate finance </a:t>
            </a:r>
            <a:r>
              <a:rPr lang="en-US" sz="2000" dirty="0">
                <a:latin typeface="Arial" panose="020B0604020202020204" pitchFamily="34" charset="0"/>
                <a:cs typeface="Arial" panose="020B0604020202020204" pitchFamily="34" charset="0"/>
              </a:rPr>
              <a:t>while territorially the continent accounts for nearly a quarter of the world's land mass; and</a:t>
            </a:r>
          </a:p>
          <a:p>
            <a:pPr marL="285750" indent="-285750">
              <a:spcAft>
                <a:spcPts val="1200"/>
              </a:spcAft>
              <a:buFont typeface="Arial" panose="020B0604020202020204" pitchFamily="34" charset="0"/>
              <a:buChar char="•"/>
            </a:pPr>
            <a:r>
              <a:rPr lang="en-US" sz="2000" b="1" dirty="0">
                <a:solidFill>
                  <a:schemeClr val="accent4">
                    <a:lumMod val="75000"/>
                  </a:schemeClr>
                </a:solidFill>
                <a:latin typeface="Arial" panose="020B0604020202020204" pitchFamily="34" charset="0"/>
                <a:cs typeface="Arial" panose="020B0604020202020204" pitchFamily="34" charset="0"/>
              </a:rPr>
              <a:t>AfCFTA</a:t>
            </a:r>
            <a:r>
              <a:rPr lang="en-US" sz="2000" dirty="0">
                <a:latin typeface="Arial" panose="020B0604020202020204" pitchFamily="34" charset="0"/>
                <a:cs typeface="Arial" panose="020B0604020202020204" pitchFamily="34" charset="0"/>
              </a:rPr>
              <a:t> is critical for accelerating diversification and industrialization and  Member States should seize the opportunities presented by the framework.</a:t>
            </a:r>
            <a:endParaRPr lang="en-US" sz="2000" dirty="0">
              <a:solidFill>
                <a:srgbClr val="03D5B9"/>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F16246DB-92BD-392C-7112-3D8266D66318}"/>
              </a:ext>
            </a:extLst>
          </p:cNvPr>
          <p:cNvSpPr/>
          <p:nvPr/>
        </p:nvSpPr>
        <p:spPr bwMode="auto">
          <a:xfrm>
            <a:off x="76685" y="1994263"/>
            <a:ext cx="890912" cy="790985"/>
          </a:xfrm>
          <a:prstGeom prst="ellipse">
            <a:avLst/>
          </a:prstGeom>
          <a:solidFill>
            <a:srgbClr val="F1D622"/>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6" name="Picture 5">
            <a:extLst>
              <a:ext uri="{FF2B5EF4-FFF2-40B4-BE49-F238E27FC236}">
                <a16:creationId xmlns:a16="http://schemas.microsoft.com/office/drawing/2014/main" id="{1E4A2B6B-237C-1517-BA70-BE42C9C2CF8A}"/>
              </a:ext>
            </a:extLst>
          </p:cNvPr>
          <p:cNvPicPr>
            <a:picLocks noChangeAspect="1"/>
          </p:cNvPicPr>
          <p:nvPr/>
        </p:nvPicPr>
        <p:blipFill>
          <a:blip r:embed="rId2" cstate="print">
            <a:biLevel thresh="75000"/>
            <a:extLst>
              <a:ext uri="{28A0092B-C50C-407E-A947-70E740481C1C}">
                <a14:useLocalDpi xmlns:a14="http://schemas.microsoft.com/office/drawing/2010/main"/>
              </a:ext>
            </a:extLst>
          </a:blip>
          <a:stretch>
            <a:fillRect/>
          </a:stretch>
        </p:blipFill>
        <p:spPr>
          <a:xfrm>
            <a:off x="185845" y="2132601"/>
            <a:ext cx="714129" cy="514310"/>
          </a:xfrm>
          <a:prstGeom prst="rect">
            <a:avLst/>
          </a:prstGeom>
        </p:spPr>
      </p:pic>
    </p:spTree>
    <p:extLst>
      <p:ext uri="{BB962C8B-B14F-4D97-AF65-F5344CB8AC3E}">
        <p14:creationId xmlns:p14="http://schemas.microsoft.com/office/powerpoint/2010/main" val="71903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Central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542909" y="789517"/>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542909" y="55669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sp>
        <p:nvSpPr>
          <p:cNvPr id="5" name="Rectangle 4">
            <a:extLst>
              <a:ext uri="{FF2B5EF4-FFF2-40B4-BE49-F238E27FC236}">
                <a16:creationId xmlns:a16="http://schemas.microsoft.com/office/drawing/2014/main" id="{644D1CBA-2721-A868-5CA9-9297476521B6}"/>
              </a:ext>
            </a:extLst>
          </p:cNvPr>
          <p:cNvSpPr/>
          <p:nvPr/>
        </p:nvSpPr>
        <p:spPr>
          <a:xfrm>
            <a:off x="1175264" y="934704"/>
            <a:ext cx="6408358" cy="553998"/>
          </a:xfrm>
          <a:prstGeom prst="rect">
            <a:avLst/>
          </a:prstGeom>
        </p:spPr>
        <p:txBody>
          <a:bodyPr wrap="square">
            <a:spAutoFit/>
          </a:bodyPr>
          <a:lstStyle/>
          <a:p>
            <a:pPr>
              <a:tabLst>
                <a:tab pos="282575" algn="l"/>
              </a:tabLst>
            </a:pPr>
            <a:r>
              <a:rPr lang="en-US" sz="3000" b="1" dirty="0">
                <a:solidFill>
                  <a:schemeClr val="tx2">
                    <a:lumMod val="75000"/>
                  </a:schemeClr>
                </a:solidFill>
                <a:latin typeface="Arial" panose="020B0604020202020204" pitchFamily="34" charset="0"/>
                <a:cs typeface="Arial" panose="020B0604020202020204" pitchFamily="34" charset="0"/>
              </a:rPr>
              <a:t>Main recommendations</a:t>
            </a:r>
            <a:endParaRPr lang="en-US" sz="3000" b="1" i="1" dirty="0">
              <a:solidFill>
                <a:schemeClr val="accent4">
                  <a:lumMod val="7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AF438C7-5EF4-863B-447A-BC5C5B08D1C4}"/>
              </a:ext>
            </a:extLst>
          </p:cNvPr>
          <p:cNvSpPr/>
          <p:nvPr/>
        </p:nvSpPr>
        <p:spPr>
          <a:xfrm>
            <a:off x="944031" y="1563481"/>
            <a:ext cx="11118468" cy="4385816"/>
          </a:xfrm>
          <a:prstGeom prst="rect">
            <a:avLst/>
          </a:prstGeom>
        </p:spPr>
        <p:txBody>
          <a:bodyPr wrap="square">
            <a:spAutoFit/>
          </a:bodyPr>
          <a:lstStyle/>
          <a:p>
            <a:pPr>
              <a:spcAft>
                <a:spcPts val="1500"/>
              </a:spcAft>
            </a:pPr>
            <a:r>
              <a:rPr lang="en-US" sz="2400" dirty="0">
                <a:latin typeface="Arial" panose="020B0604020202020204" pitchFamily="34" charset="0"/>
                <a:cs typeface="Arial" panose="020B0604020202020204" pitchFamily="34" charset="0"/>
              </a:rPr>
              <a:t>The Committee called upon member States, with support from partners, to:</a:t>
            </a:r>
          </a:p>
          <a:p>
            <a:pPr marL="285750" indent="-285750">
              <a:spcAft>
                <a:spcPts val="15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Accelerate structural reforms </a:t>
            </a:r>
            <a:r>
              <a:rPr lang="en-US" sz="2000" dirty="0">
                <a:latin typeface="Arial" panose="020B0604020202020204" pitchFamily="34" charset="0"/>
                <a:cs typeface="Arial" panose="020B0604020202020204" pitchFamily="34" charset="0"/>
              </a:rPr>
              <a:t>to diversify away from primary commodities; </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Increase </a:t>
            </a:r>
            <a:r>
              <a:rPr lang="en-US" sz="2000" b="1" dirty="0">
                <a:latin typeface="Arial" panose="020B0604020202020204" pitchFamily="34" charset="0"/>
                <a:cs typeface="Arial" panose="020B0604020202020204" pitchFamily="34" charset="0"/>
              </a:rPr>
              <a:t>financial inclusion </a:t>
            </a:r>
            <a:r>
              <a:rPr lang="en-US" sz="2000" dirty="0">
                <a:latin typeface="Arial" panose="020B0604020202020204" pitchFamily="34" charset="0"/>
                <a:cs typeface="Arial" panose="020B0604020202020204" pitchFamily="34" charset="0"/>
              </a:rPr>
              <a:t>and build capacity in </a:t>
            </a:r>
            <a:r>
              <a:rPr lang="en-US" sz="2000" b="1" dirty="0">
                <a:latin typeface="Arial" panose="020B0604020202020204" pitchFamily="34" charset="0"/>
                <a:cs typeface="Arial" panose="020B0604020202020204" pitchFamily="34" charset="0"/>
              </a:rPr>
              <a:t>innovative financing</a:t>
            </a:r>
            <a:r>
              <a:rPr lang="en-US" sz="2000" dirty="0">
                <a:latin typeface="Arial" panose="020B0604020202020204" pitchFamily="34" charset="0"/>
                <a:cs typeface="Arial" panose="020B0604020202020204" pitchFamily="34" charset="0"/>
              </a:rPr>
              <a:t>; </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Promote on-site processing of raw materials and development of </a:t>
            </a:r>
            <a:r>
              <a:rPr lang="en-US" sz="2000" b="1" dirty="0">
                <a:latin typeface="Arial" panose="020B0604020202020204" pitchFamily="34" charset="0"/>
                <a:cs typeface="Arial" panose="020B0604020202020204" pitchFamily="34" charset="0"/>
              </a:rPr>
              <a:t>high potential value chains </a:t>
            </a:r>
            <a:r>
              <a:rPr lang="en-US" sz="2000" dirty="0">
                <a:latin typeface="Arial" panose="020B0604020202020204" pitchFamily="34" charset="0"/>
                <a:cs typeface="Arial" panose="020B0604020202020204" pitchFamily="34" charset="0"/>
              </a:rPr>
              <a:t>to be integrated into SEZ development plans, </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Accelerate the establishment of the </a:t>
            </a:r>
            <a:r>
              <a:rPr lang="en-US" sz="2000" b="1" dirty="0">
                <a:latin typeface="Arial" panose="020B0604020202020204" pitchFamily="34" charset="0"/>
                <a:cs typeface="Arial" panose="020B0604020202020204" pitchFamily="34" charset="0"/>
              </a:rPr>
              <a:t>Consortium on natural capital </a:t>
            </a:r>
            <a:r>
              <a:rPr lang="en-US" sz="2000" dirty="0">
                <a:latin typeface="Arial" panose="020B0604020202020204" pitchFamily="34" charset="0"/>
                <a:cs typeface="Arial" panose="020B0604020202020204" pitchFamily="34" charset="0"/>
              </a:rPr>
              <a:t>to mobilize the necessary resources to finance development policies ; </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Strengthen Member States' </a:t>
            </a:r>
            <a:r>
              <a:rPr lang="en-US" sz="2000" b="1" dirty="0">
                <a:latin typeface="Arial" panose="020B0604020202020204" pitchFamily="34" charset="0"/>
                <a:cs typeface="Arial" panose="020B0604020202020204" pitchFamily="34" charset="0"/>
              </a:rPr>
              <a:t>capacities</a:t>
            </a:r>
            <a:r>
              <a:rPr lang="en-US" sz="2000" dirty="0">
                <a:latin typeface="Arial" panose="020B0604020202020204" pitchFamily="34" charset="0"/>
                <a:cs typeface="Arial" panose="020B0604020202020204" pitchFamily="34" charset="0"/>
              </a:rPr>
              <a:t> in the use of </a:t>
            </a:r>
            <a:r>
              <a:rPr lang="en-US" sz="2000" b="1" dirty="0">
                <a:latin typeface="Arial" panose="020B0604020202020204" pitchFamily="34" charset="0"/>
                <a:cs typeface="Arial" panose="020B0604020202020204" pitchFamily="34" charset="0"/>
              </a:rPr>
              <a:t>Tourism Satellite Accounts </a:t>
            </a:r>
            <a:r>
              <a:rPr lang="en-US" sz="2000" dirty="0">
                <a:latin typeface="Arial" panose="020B0604020202020204" pitchFamily="34" charset="0"/>
                <a:cs typeface="Arial" panose="020B0604020202020204" pitchFamily="34" charset="0"/>
              </a:rPr>
              <a:t>;</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Accelerate the </a:t>
            </a:r>
            <a:r>
              <a:rPr lang="en-US" sz="2000" b="1" dirty="0">
                <a:latin typeface="Arial" panose="020B0604020202020204" pitchFamily="34" charset="0"/>
                <a:cs typeface="Arial" panose="020B0604020202020204" pitchFamily="34" charset="0"/>
              </a:rPr>
              <a:t>implementation of the AfCFTA </a:t>
            </a:r>
            <a:r>
              <a:rPr lang="en-US" sz="2000" dirty="0">
                <a:latin typeface="Arial" panose="020B0604020202020204" pitchFamily="34" charset="0"/>
                <a:cs typeface="Arial" panose="020B0604020202020204" pitchFamily="34" charset="0"/>
              </a:rPr>
              <a:t>through the development and implementation of related national strategies and action plans</a:t>
            </a:r>
          </a:p>
        </p:txBody>
      </p:sp>
      <p:sp>
        <p:nvSpPr>
          <p:cNvPr id="3" name="Oval 2">
            <a:extLst>
              <a:ext uri="{FF2B5EF4-FFF2-40B4-BE49-F238E27FC236}">
                <a16:creationId xmlns:a16="http://schemas.microsoft.com/office/drawing/2014/main" id="{220875BE-E06D-17B6-5F85-21A9C54D8322}"/>
              </a:ext>
            </a:extLst>
          </p:cNvPr>
          <p:cNvSpPr/>
          <p:nvPr/>
        </p:nvSpPr>
        <p:spPr bwMode="auto">
          <a:xfrm>
            <a:off x="76685" y="1994263"/>
            <a:ext cx="890912" cy="790985"/>
          </a:xfrm>
          <a:prstGeom prst="ellipse">
            <a:avLst/>
          </a:prstGeom>
          <a:solidFill>
            <a:srgbClr val="F1D622"/>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7" name="Picture 6">
            <a:extLst>
              <a:ext uri="{FF2B5EF4-FFF2-40B4-BE49-F238E27FC236}">
                <a16:creationId xmlns:a16="http://schemas.microsoft.com/office/drawing/2014/main" id="{2E59FB00-3843-8B6D-E95E-10A7EAD34B79}"/>
              </a:ext>
            </a:extLst>
          </p:cNvPr>
          <p:cNvPicPr>
            <a:picLocks noChangeAspect="1"/>
          </p:cNvPicPr>
          <p:nvPr/>
        </p:nvPicPr>
        <p:blipFill>
          <a:blip r:embed="rId2" cstate="print">
            <a:biLevel thresh="75000"/>
            <a:extLst>
              <a:ext uri="{28A0092B-C50C-407E-A947-70E740481C1C}">
                <a14:useLocalDpi xmlns:a14="http://schemas.microsoft.com/office/drawing/2010/main"/>
              </a:ext>
            </a:extLst>
          </a:blip>
          <a:stretch>
            <a:fillRect/>
          </a:stretch>
        </p:blipFill>
        <p:spPr>
          <a:xfrm>
            <a:off x="185845" y="2132601"/>
            <a:ext cx="714129" cy="514310"/>
          </a:xfrm>
          <a:prstGeom prst="rect">
            <a:avLst/>
          </a:prstGeom>
        </p:spPr>
      </p:pic>
    </p:spTree>
    <p:extLst>
      <p:ext uri="{BB962C8B-B14F-4D97-AF65-F5344CB8AC3E}">
        <p14:creationId xmlns:p14="http://schemas.microsoft.com/office/powerpoint/2010/main" val="2438313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19809"/>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4. ICSOE 2022 Meeting: West Africa</a:t>
            </a:r>
          </a:p>
        </p:txBody>
      </p:sp>
      <p:sp>
        <p:nvSpPr>
          <p:cNvPr id="3" name="Rectangle 2">
            <a:extLst>
              <a:ext uri="{FF2B5EF4-FFF2-40B4-BE49-F238E27FC236}">
                <a16:creationId xmlns:a16="http://schemas.microsoft.com/office/drawing/2014/main" id="{31CCC376-6E1C-5AF4-FFB3-88D4E94D8FA4}"/>
              </a:ext>
            </a:extLst>
          </p:cNvPr>
          <p:cNvSpPr/>
          <p:nvPr/>
        </p:nvSpPr>
        <p:spPr>
          <a:xfrm>
            <a:off x="444280" y="884993"/>
            <a:ext cx="8304966" cy="707886"/>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Theme: </a:t>
            </a:r>
            <a:r>
              <a:rPr lang="en-US" sz="2000" b="1" dirty="0">
                <a:solidFill>
                  <a:schemeClr val="accent1"/>
                </a:solidFill>
                <a:latin typeface="Arial" panose="020B0604020202020204" pitchFamily="34" charset="0"/>
                <a:cs typeface="Arial" panose="020B0604020202020204" pitchFamily="34" charset="0"/>
              </a:rPr>
              <a:t>“Food and energy security in North and West Africa in a context of multiple crises”</a:t>
            </a:r>
            <a:endParaRPr lang="en-US" sz="2000" b="1" i="1" dirty="0">
              <a:solidFill>
                <a:schemeClr val="accent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3D31B49-E266-86A5-3580-2B905837B0D1}"/>
              </a:ext>
            </a:extLst>
          </p:cNvPr>
          <p:cNvGrpSpPr/>
          <p:nvPr/>
        </p:nvGrpSpPr>
        <p:grpSpPr>
          <a:xfrm>
            <a:off x="8860456" y="1399508"/>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1 - 3 Nov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Marrakech, Morocco and Online (hybrid)</a:t>
              </a:r>
            </a:p>
          </p:txBody>
        </p:sp>
      </p:grpSp>
      <p:sp>
        <p:nvSpPr>
          <p:cNvPr id="11" name="Rectangle 10">
            <a:extLst>
              <a:ext uri="{FF2B5EF4-FFF2-40B4-BE49-F238E27FC236}">
                <a16:creationId xmlns:a16="http://schemas.microsoft.com/office/drawing/2014/main" id="{9B643879-2E93-6414-09D5-D6807ABEEA58}"/>
              </a:ext>
            </a:extLst>
          </p:cNvPr>
          <p:cNvSpPr/>
          <p:nvPr/>
        </p:nvSpPr>
        <p:spPr>
          <a:xfrm>
            <a:off x="778642" y="2304305"/>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Attendance:</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EF73723-699D-8E24-36F8-426B9BC447C6}"/>
              </a:ext>
            </a:extLst>
          </p:cNvPr>
          <p:cNvSpPr/>
          <p:nvPr/>
        </p:nvSpPr>
        <p:spPr>
          <a:xfrm>
            <a:off x="833324" y="2650454"/>
            <a:ext cx="8027132" cy="2431435"/>
          </a:xfrm>
          <a:prstGeom prst="rect">
            <a:avLst/>
          </a:prstGeom>
        </p:spPr>
        <p:txBody>
          <a:bodyPr wrap="square">
            <a:spAutoFit/>
          </a:bodyPr>
          <a:lstStyle/>
          <a:p>
            <a:pPr marL="285750" indent="-285750" algn="just">
              <a:buFont typeface="Arial" panose="020B0604020202020204" pitchFamily="34" charset="0"/>
              <a:buChar char="•"/>
            </a:pPr>
            <a:r>
              <a:rPr lang="en-US" b="1" dirty="0">
                <a:latin typeface="Arial" panose="020B0604020202020204" pitchFamily="34" charset="0"/>
                <a:cs typeface="Arial" panose="020B0604020202020204" pitchFamily="34" charset="0"/>
              </a:rPr>
              <a:t>Countries:</a:t>
            </a:r>
            <a:r>
              <a:rPr lang="en-US" dirty="0">
                <a:latin typeface="Arial" panose="020B0604020202020204" pitchFamily="34" charset="0"/>
                <a:cs typeface="Arial" panose="020B0604020202020204" pitchFamily="34" charset="0"/>
              </a:rPr>
              <a:t> Benin, Burkina Faso, Cabo Verde, Côte d’Ivoire, Gambia, Ghana, Guinea, Guinea-Bissau, Liberia, Mali, Niger, Nigeria, Senegal, Sierra Leone and Togo.</a:t>
            </a:r>
          </a:p>
          <a:p>
            <a:pPr algn="just"/>
            <a:endParaRPr lang="en-US" sz="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dirty="0">
                <a:latin typeface="Arial" panose="020B0604020202020204" pitchFamily="34" charset="0"/>
                <a:cs typeface="Arial" panose="020B0604020202020204" pitchFamily="34" charset="0"/>
              </a:rPr>
              <a:t>Institutions</a:t>
            </a:r>
            <a:r>
              <a:rPr lang="en-US" dirty="0">
                <a:latin typeface="Arial" panose="020B0604020202020204" pitchFamily="34" charset="0"/>
                <a:cs typeface="Arial" panose="020B0604020202020204" pitchFamily="34" charset="0"/>
              </a:rPr>
              <a:t>: ECOWAS, WAEMU, Central Bank of Western African States, West African Development Bank, UNESCO, WFP, ECOWAS Bank, Economic and Statistical Observatory for Sub-Saharan Africa, Niger Basin Authority, National Association of Nigerian Traders, International Islamic Trade Finance Corporation, and research institutions</a:t>
            </a:r>
            <a:endParaRPr lang="en-RW"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0599" y="678856"/>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5" name="Group 14">
            <a:extLst>
              <a:ext uri="{FF2B5EF4-FFF2-40B4-BE49-F238E27FC236}">
                <a16:creationId xmlns:a16="http://schemas.microsoft.com/office/drawing/2014/main" id="{464ED1E2-5761-EF3C-85C1-CC6C3205306C}"/>
              </a:ext>
            </a:extLst>
          </p:cNvPr>
          <p:cNvGrpSpPr/>
          <p:nvPr/>
        </p:nvGrpSpPr>
        <p:grpSpPr>
          <a:xfrm>
            <a:off x="69826" y="2554367"/>
            <a:ext cx="714129" cy="714129"/>
            <a:chOff x="293421" y="1913817"/>
            <a:chExt cx="714129" cy="714129"/>
          </a:xfrm>
          <a:solidFill>
            <a:srgbClr val="0070C0"/>
          </a:solidFill>
        </p:grpSpPr>
        <p:sp>
          <p:nvSpPr>
            <p:cNvPr id="16" name="Oval 15">
              <a:extLst>
                <a:ext uri="{FF2B5EF4-FFF2-40B4-BE49-F238E27FC236}">
                  <a16:creationId xmlns:a16="http://schemas.microsoft.com/office/drawing/2014/main" id="{7C07377A-4D1E-AF55-BE5B-39A507387646}"/>
                </a:ext>
              </a:extLst>
            </p:cNvPr>
            <p:cNvSpPr/>
            <p:nvPr/>
          </p:nvSpPr>
          <p:spPr bwMode="auto">
            <a:xfrm>
              <a:off x="293421" y="1913817"/>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17" name="Picture 16">
              <a:extLst>
                <a:ext uri="{FF2B5EF4-FFF2-40B4-BE49-F238E27FC236}">
                  <a16:creationId xmlns:a16="http://schemas.microsoft.com/office/drawing/2014/main" id="{A98B23DA-6587-542A-2A55-2ABE28E54CDC}"/>
                </a:ext>
              </a:extLst>
            </p:cNvPr>
            <p:cNvPicPr>
              <a:picLocks noChangeAspect="1"/>
            </p:cNvPicPr>
            <p:nvPr/>
          </p:nvPicPr>
          <p:blipFill>
            <a:blip r:embed="rId4">
              <a:lum bright="70000" contrast="-70000"/>
            </a:blip>
            <a:stretch>
              <a:fillRect/>
            </a:stretch>
          </p:blipFill>
          <p:spPr>
            <a:xfrm>
              <a:off x="342790" y="1913817"/>
              <a:ext cx="591363" cy="701101"/>
            </a:xfrm>
            <a:prstGeom prst="rect">
              <a:avLst/>
            </a:prstGeom>
            <a:grpFill/>
          </p:spPr>
        </p:pic>
      </p:grpSp>
      <p:grpSp>
        <p:nvGrpSpPr>
          <p:cNvPr id="18" name="Group 17">
            <a:extLst>
              <a:ext uri="{FF2B5EF4-FFF2-40B4-BE49-F238E27FC236}">
                <a16:creationId xmlns:a16="http://schemas.microsoft.com/office/drawing/2014/main" id="{BF851BA2-39DA-FB5F-E66F-9FC358B05879}"/>
              </a:ext>
            </a:extLst>
          </p:cNvPr>
          <p:cNvGrpSpPr/>
          <p:nvPr/>
        </p:nvGrpSpPr>
        <p:grpSpPr>
          <a:xfrm>
            <a:off x="110082" y="5013450"/>
            <a:ext cx="714129" cy="714129"/>
            <a:chOff x="293421" y="4029298"/>
            <a:chExt cx="714129" cy="714129"/>
          </a:xfrm>
          <a:solidFill>
            <a:srgbClr val="0070C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21" name="Rectangle 20">
            <a:extLst>
              <a:ext uri="{FF2B5EF4-FFF2-40B4-BE49-F238E27FC236}">
                <a16:creationId xmlns:a16="http://schemas.microsoft.com/office/drawing/2014/main" id="{BC901C80-2794-837F-55B5-A1AB807B8FB9}"/>
              </a:ext>
            </a:extLst>
          </p:cNvPr>
          <p:cNvSpPr/>
          <p:nvPr/>
        </p:nvSpPr>
        <p:spPr>
          <a:xfrm>
            <a:off x="778048" y="5169845"/>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Incoming Bureau</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F688E9C-EAD3-CD19-AE3B-66BDEA8F1BF8}"/>
              </a:ext>
            </a:extLst>
          </p:cNvPr>
          <p:cNvSpPr/>
          <p:nvPr/>
        </p:nvSpPr>
        <p:spPr>
          <a:xfrm>
            <a:off x="778048" y="5540993"/>
            <a:ext cx="6763263" cy="923330"/>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Chair: </a:t>
            </a:r>
            <a:r>
              <a:rPr lang="en-US" dirty="0">
                <a:latin typeface="Arial" panose="020B0604020202020204" pitchFamily="34" charset="0"/>
                <a:cs typeface="Arial" panose="020B0604020202020204" pitchFamily="34" charset="0"/>
              </a:rPr>
              <a:t>Ghana</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Vice-Chair: </a:t>
            </a:r>
            <a:r>
              <a:rPr lang="en-US" dirty="0">
                <a:latin typeface="Arial" panose="020B0604020202020204" pitchFamily="34" charset="0"/>
                <a:cs typeface="Arial" panose="020B0604020202020204" pitchFamily="34" charset="0"/>
              </a:rPr>
              <a:t>Benin</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Rapporteur: </a:t>
            </a:r>
            <a:r>
              <a:rPr lang="en-US" dirty="0">
                <a:latin typeface="Arial" panose="020B0604020202020204" pitchFamily="34" charset="0"/>
                <a:cs typeface="Arial" panose="020B0604020202020204" pitchFamily="34" charset="0"/>
              </a:rPr>
              <a:t>Gambia</a:t>
            </a:r>
          </a:p>
        </p:txBody>
      </p:sp>
      <p:sp>
        <p:nvSpPr>
          <p:cNvPr id="5" name="Rectangle 4">
            <a:extLst>
              <a:ext uri="{FF2B5EF4-FFF2-40B4-BE49-F238E27FC236}">
                <a16:creationId xmlns:a16="http://schemas.microsoft.com/office/drawing/2014/main" id="{12565AE9-18EA-D874-8D5E-214329CDF483}"/>
              </a:ext>
            </a:extLst>
          </p:cNvPr>
          <p:cNvSpPr/>
          <p:nvPr/>
        </p:nvSpPr>
        <p:spPr>
          <a:xfrm>
            <a:off x="778642" y="1710463"/>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 jointly held with SRO North Africa</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A624D7B-C1C6-5002-3FC0-E28676243FF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MosiaicBubbles/>
                    </a14:imgEffect>
                  </a14:imgLayer>
                </a14:imgProps>
              </a:ext>
              <a:ext uri="{28A0092B-C50C-407E-A947-70E740481C1C}">
                <a14:useLocalDpi xmlns:a14="http://schemas.microsoft.com/office/drawing/2010/main"/>
              </a:ext>
            </a:extLst>
          </a:blip>
          <a:srcRect/>
          <a:stretch/>
        </p:blipFill>
        <p:spPr>
          <a:xfrm>
            <a:off x="8637748" y="2960207"/>
            <a:ext cx="3849782" cy="3457791"/>
          </a:xfrm>
          <a:prstGeom prst="rect">
            <a:avLst/>
          </a:prstGeom>
        </p:spPr>
      </p:pic>
      <p:pic>
        <p:nvPicPr>
          <p:cNvPr id="24" name="Picture 23">
            <a:extLst>
              <a:ext uri="{FF2B5EF4-FFF2-40B4-BE49-F238E27FC236}">
                <a16:creationId xmlns:a16="http://schemas.microsoft.com/office/drawing/2014/main" id="{E80FAAFF-B054-4150-8A5A-F08A4BEBA60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919572">
            <a:off x="9664094" y="2846504"/>
            <a:ext cx="247500" cy="589673"/>
          </a:xfrm>
          <a:prstGeom prst="rect">
            <a:avLst/>
          </a:prstGeom>
        </p:spPr>
      </p:pic>
    </p:spTree>
    <p:extLst>
      <p:ext uri="{BB962C8B-B14F-4D97-AF65-F5344CB8AC3E}">
        <p14:creationId xmlns:p14="http://schemas.microsoft.com/office/powerpoint/2010/main" val="1349878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West Africa</a:t>
            </a:r>
          </a:p>
        </p:txBody>
      </p:sp>
      <p:grpSp>
        <p:nvGrpSpPr>
          <p:cNvPr id="6" name="Group 5">
            <a:extLst>
              <a:ext uri="{FF2B5EF4-FFF2-40B4-BE49-F238E27FC236}">
                <a16:creationId xmlns:a16="http://schemas.microsoft.com/office/drawing/2014/main" id="{63D31B49-E266-86A5-3580-2B905837B0D1}"/>
              </a:ext>
            </a:extLst>
          </p:cNvPr>
          <p:cNvGrpSpPr/>
          <p:nvPr/>
        </p:nvGrpSpPr>
        <p:grpSpPr>
          <a:xfrm>
            <a:off x="8860456" y="1399508"/>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1 - 3 November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Marrakech, Morocco and Online (hybrid)</a:t>
              </a:r>
            </a:p>
          </p:txBody>
        </p:sp>
      </p:gr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a:solidFill>
            <a:srgbClr val="0070C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5" name="Rectangle 4">
            <a:extLst>
              <a:ext uri="{FF2B5EF4-FFF2-40B4-BE49-F238E27FC236}">
                <a16:creationId xmlns:a16="http://schemas.microsoft.com/office/drawing/2014/main" id="{66407470-EC8B-73A3-D990-8FEE8BDBF6E4}"/>
              </a:ext>
            </a:extLst>
          </p:cNvPr>
          <p:cNvSpPr/>
          <p:nvPr/>
        </p:nvSpPr>
        <p:spPr>
          <a:xfrm>
            <a:off x="863704" y="1425418"/>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discussions: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CFA191F-71EE-4FC1-DF42-DE1F7929E166}"/>
              </a:ext>
            </a:extLst>
          </p:cNvPr>
          <p:cNvSpPr/>
          <p:nvPr/>
        </p:nvSpPr>
        <p:spPr>
          <a:xfrm>
            <a:off x="823365" y="2279592"/>
            <a:ext cx="7872955" cy="3477875"/>
          </a:xfrm>
          <a:prstGeom prst="rect">
            <a:avLst/>
          </a:prstGeom>
        </p:spPr>
        <p:txBody>
          <a:bodyPr wrap="square">
            <a:spAutoFit/>
          </a:bodyPr>
          <a:lstStyle/>
          <a:p>
            <a:pPr marL="285750" indent="-285750" algn="just">
              <a:spcAft>
                <a:spcPts val="1800"/>
              </a:spcAft>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Food and energy security</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 West Africa</a:t>
            </a:r>
          </a:p>
          <a:p>
            <a:pPr marL="285750" indent="-285750" algn="just">
              <a:spcAft>
                <a:spcPts val="1800"/>
              </a:spcAft>
              <a:buFont typeface="Arial" panose="020B0604020202020204" pitchFamily="34" charset="0"/>
              <a:buChar char="•"/>
            </a:pPr>
            <a:r>
              <a:rPr lang="en-US" sz="2000" b="1" dirty="0">
                <a:solidFill>
                  <a:schemeClr val="accent1"/>
                </a:solidFill>
                <a:latin typeface="Arial" panose="020B0604020202020204" pitchFamily="34" charset="0"/>
                <a:cs typeface="Arial" panose="020B0604020202020204" pitchFamily="34" charset="0"/>
              </a:rPr>
              <a:t>Evolution of the economic and social situation </a:t>
            </a:r>
            <a:r>
              <a:rPr lang="en-US" sz="2000" dirty="0">
                <a:latin typeface="Arial" panose="020B0604020202020204" pitchFamily="34" charset="0"/>
                <a:cs typeface="Arial" panose="020B0604020202020204" pitchFamily="34" charset="0"/>
              </a:rPr>
              <a:t>in West Africa:</a:t>
            </a:r>
            <a:r>
              <a:rPr lang="en-US" sz="2000" b="1" dirty="0">
                <a:solidFill>
                  <a:schemeClr val="accent2">
                    <a:lumMod val="75000"/>
                  </a:schemeClr>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review of the subregional profile</a:t>
            </a:r>
          </a:p>
          <a:p>
            <a:pPr marL="285750" indent="-285750" algn="just">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Challenges of </a:t>
            </a:r>
            <a:r>
              <a:rPr lang="en-US" sz="2000" b="1" dirty="0">
                <a:solidFill>
                  <a:schemeClr val="accent1"/>
                </a:solidFill>
                <a:latin typeface="Arial" panose="020B0604020202020204" pitchFamily="34" charset="0"/>
                <a:cs typeface="Arial" panose="020B0604020202020204" pitchFamily="34" charset="0"/>
              </a:rPr>
              <a:t>illegal or irregular immigration</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Review of the implementation of agreed regional and international development agendas and initiatives: focus on </a:t>
            </a:r>
            <a:r>
              <a:rPr lang="en-US" sz="2000" b="1" dirty="0">
                <a:solidFill>
                  <a:schemeClr val="accent1"/>
                </a:solidFill>
                <a:latin typeface="Arial" panose="020B0604020202020204" pitchFamily="34" charset="0"/>
                <a:cs typeface="Arial" panose="020B0604020202020204" pitchFamily="34" charset="0"/>
              </a:rPr>
              <a:t>SDGs</a:t>
            </a:r>
            <a:endParaRPr lang="en-US" sz="2000" dirty="0">
              <a:solidFill>
                <a:schemeClr val="accent1"/>
              </a:solidFill>
              <a:latin typeface="Arial" panose="020B0604020202020204" pitchFamily="34" charset="0"/>
              <a:cs typeface="Arial" panose="020B0604020202020204" pitchFamily="34" charset="0"/>
            </a:endParaRPr>
          </a:p>
          <a:p>
            <a:pPr marL="285750" indent="-285750" algn="just">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Strengthening </a:t>
            </a:r>
            <a:r>
              <a:rPr lang="en-US" sz="2000" b="1" dirty="0">
                <a:solidFill>
                  <a:schemeClr val="accent1"/>
                </a:solidFill>
                <a:latin typeface="Arial" panose="020B0604020202020204" pitchFamily="34" charset="0"/>
                <a:cs typeface="Arial" panose="020B0604020202020204" pitchFamily="34" charset="0"/>
              </a:rPr>
              <a:t>regional integration process and the inclusive and sustainable development</a:t>
            </a:r>
            <a:r>
              <a:rPr lang="en-US" sz="2000" dirty="0">
                <a:latin typeface="Arial" panose="020B0604020202020204" pitchFamily="34" charset="0"/>
                <a:cs typeface="Arial" panose="020B0604020202020204" pitchFamily="34" charset="0"/>
              </a:rPr>
              <a:t> of West African Countries</a:t>
            </a:r>
            <a:r>
              <a:rPr lang="en-US" sz="2000" b="1" dirty="0">
                <a:solidFill>
                  <a:schemeClr val="accent2">
                    <a:lumMod val="75000"/>
                  </a:schemeClr>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17E0B528-9864-4930-8451-3D6F32AEDEC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MosiaicBubbles/>
                    </a14:imgEffect>
                  </a14:imgLayer>
                </a14:imgProps>
              </a:ext>
              <a:ext uri="{28A0092B-C50C-407E-A947-70E740481C1C}">
                <a14:useLocalDpi xmlns:a14="http://schemas.microsoft.com/office/drawing/2010/main"/>
              </a:ext>
            </a:extLst>
          </a:blip>
          <a:srcRect/>
          <a:stretch/>
        </p:blipFill>
        <p:spPr>
          <a:xfrm>
            <a:off x="8637748" y="2960207"/>
            <a:ext cx="3849782" cy="3457791"/>
          </a:xfrm>
          <a:prstGeom prst="rect">
            <a:avLst/>
          </a:prstGeom>
        </p:spPr>
      </p:pic>
    </p:spTree>
    <p:extLst>
      <p:ext uri="{BB962C8B-B14F-4D97-AF65-F5344CB8AC3E}">
        <p14:creationId xmlns:p14="http://schemas.microsoft.com/office/powerpoint/2010/main" val="2491763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West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a:solidFill>
            <a:srgbClr val="0070C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3" name="Rectangle 2">
            <a:extLst>
              <a:ext uri="{FF2B5EF4-FFF2-40B4-BE49-F238E27FC236}">
                <a16:creationId xmlns:a16="http://schemas.microsoft.com/office/drawing/2014/main" id="{17B67E73-B9FA-7BCD-5A82-6CD8E093F66C}"/>
              </a:ext>
            </a:extLst>
          </p:cNvPr>
          <p:cNvSpPr/>
          <p:nvPr/>
        </p:nvSpPr>
        <p:spPr>
          <a:xfrm>
            <a:off x="904557" y="938885"/>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issues/observations raised:</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888208" y="1512321"/>
            <a:ext cx="11075192" cy="5247590"/>
          </a:xfrm>
          <a:prstGeom prst="rect">
            <a:avLst/>
          </a:prstGeom>
        </p:spPr>
        <p:txBody>
          <a:bodyPr wrap="square">
            <a:spAutoFit/>
          </a:bodyPr>
          <a:lstStyle/>
          <a:p>
            <a:pPr marL="285750" indent="-285750">
              <a:spcAft>
                <a:spcPts val="1800"/>
              </a:spcAft>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rPr>
              <a:t>Multiple Crises, </a:t>
            </a:r>
            <a:r>
              <a:rPr lang="en-US" sz="2000" dirty="0">
                <a:latin typeface="Arial" panose="020B0604020202020204" pitchFamily="34" charset="0"/>
                <a:cs typeface="Arial" panose="020B0604020202020204" pitchFamily="34" charset="0"/>
              </a:rPr>
              <a:t>particularly the </a:t>
            </a:r>
            <a:r>
              <a:rPr lang="en-US" sz="2000" i="1" dirty="0">
                <a:latin typeface="Arial" panose="020B0604020202020204" pitchFamily="34" charset="0"/>
                <a:cs typeface="Arial" panose="020B0604020202020204" pitchFamily="34" charset="0"/>
              </a:rPr>
              <a:t>food</a:t>
            </a:r>
            <a:r>
              <a:rPr lang="en-US" sz="2000" dirty="0">
                <a:latin typeface="Arial" panose="020B0604020202020204" pitchFamily="34" charset="0"/>
                <a:cs typeface="Arial" panose="020B0604020202020204" pitchFamily="34" charset="0"/>
              </a:rPr>
              <a:t> and </a:t>
            </a:r>
            <a:r>
              <a:rPr lang="en-US" sz="2000" i="1" dirty="0">
                <a:latin typeface="Arial" panose="020B0604020202020204" pitchFamily="34" charset="0"/>
                <a:cs typeface="Arial" panose="020B0604020202020204" pitchFamily="34" charset="0"/>
              </a:rPr>
              <a:t>energy</a:t>
            </a:r>
            <a:r>
              <a:rPr lang="en-US" sz="2000" dirty="0">
                <a:latin typeface="Arial" panose="020B0604020202020204" pitchFamily="34" charset="0"/>
                <a:cs typeface="Arial" panose="020B0604020202020204" pitchFamily="34" charset="0"/>
              </a:rPr>
              <a:t> crises, could potentially generate conflicts and wars if new thinking and policies are not put into practice soon enough;</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need to develop supportive infrastructure i.e. </a:t>
            </a:r>
            <a:r>
              <a:rPr lang="en-US" sz="2000" b="1" dirty="0">
                <a:solidFill>
                  <a:srgbClr val="0070C0"/>
                </a:solidFill>
                <a:latin typeface="Arial" panose="020B0604020202020204" pitchFamily="34" charset="0"/>
                <a:cs typeface="Arial" panose="020B0604020202020204" pitchFamily="34" charset="0"/>
              </a:rPr>
              <a:t>cold chains</a:t>
            </a:r>
            <a:r>
              <a:rPr lang="en-US" sz="2000" dirty="0">
                <a:latin typeface="Arial" panose="020B0604020202020204" pitchFamily="34" charset="0"/>
                <a:cs typeface="Arial" panose="020B0604020202020204" pitchFamily="34" charset="0"/>
              </a:rPr>
              <a:t> when addressing challenges of </a:t>
            </a:r>
            <a:r>
              <a:rPr lang="en-US" sz="2000" b="1" dirty="0">
                <a:solidFill>
                  <a:srgbClr val="0070C0"/>
                </a:solidFill>
                <a:latin typeface="Arial" panose="020B0604020202020204" pitchFamily="34" charset="0"/>
                <a:cs typeface="Arial" panose="020B0604020202020204" pitchFamily="34" charset="0"/>
              </a:rPr>
              <a:t>food insecurity</a:t>
            </a:r>
            <a:r>
              <a:rPr lang="en-US" sz="2000" dirty="0">
                <a:latin typeface="Arial" panose="020B0604020202020204" pitchFamily="34" charset="0"/>
                <a:cs typeface="Arial" panose="020B0604020202020204" pitchFamily="34" charset="0"/>
              </a:rPr>
              <a:t> in order to support conservation and rational consumption, by reducing food loss and waste;</a:t>
            </a:r>
          </a:p>
          <a:p>
            <a:pPr marL="285750" indent="-285750">
              <a:spcAft>
                <a:spcPts val="1800"/>
              </a:spcAft>
              <a:buFont typeface="Arial" panose="020B0604020202020204" pitchFamily="34" charset="0"/>
              <a:buChar char="•"/>
            </a:pPr>
            <a:r>
              <a:rPr lang="en-US" sz="2000" b="1" dirty="0">
                <a:solidFill>
                  <a:srgbClr val="0070C0"/>
                </a:solidFill>
                <a:latin typeface="Arial" panose="020B0604020202020204" pitchFamily="34" charset="0"/>
                <a:cs typeface="Arial" panose="020B0604020202020204" pitchFamily="34" charset="0"/>
              </a:rPr>
              <a:t>Financing gap </a:t>
            </a:r>
            <a:r>
              <a:rPr lang="en-US" sz="2000" dirty="0">
                <a:latin typeface="Arial" panose="020B0604020202020204" pitchFamily="34" charset="0"/>
                <a:cs typeface="Arial" panose="020B0604020202020204" pitchFamily="34" charset="0"/>
              </a:rPr>
              <a:t>in the agricultural and energy supply sectors, and progressive reduction in fiscal space have been exacerbated by COVID-19, Ukraine conflict and climate change;</a:t>
            </a:r>
            <a:endParaRPr lang="fr-FR" sz="2000" dirty="0">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challenges paused by </a:t>
            </a:r>
            <a:r>
              <a:rPr lang="en-US" sz="2000" b="1" dirty="0">
                <a:solidFill>
                  <a:srgbClr val="0070C0"/>
                </a:solidFill>
                <a:latin typeface="Arial" panose="020B0604020202020204" pitchFamily="34" charset="0"/>
                <a:cs typeface="Arial" panose="020B0604020202020204" pitchFamily="34" charset="0"/>
              </a:rPr>
              <a:t>illegal or irregular immigration </a:t>
            </a:r>
            <a:r>
              <a:rPr lang="en-US" sz="2000" dirty="0">
                <a:latin typeface="Arial" panose="020B0604020202020204" pitchFamily="34" charset="0"/>
                <a:cs typeface="Arial" panose="020B0604020202020204" pitchFamily="34" charset="0"/>
              </a:rPr>
              <a:t>need to be considered in the context of food and energy security, particularly in host and transit countries;</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need to prioritize </a:t>
            </a:r>
            <a:r>
              <a:rPr lang="en-US" sz="2000" b="1" dirty="0">
                <a:solidFill>
                  <a:srgbClr val="0070C0"/>
                </a:solidFill>
                <a:latin typeface="Arial" panose="020B0604020202020204" pitchFamily="34" charset="0"/>
                <a:cs typeface="Arial" panose="020B0604020202020204" pitchFamily="34" charset="0"/>
              </a:rPr>
              <a:t>national data sources </a:t>
            </a:r>
            <a:r>
              <a:rPr lang="en-US" sz="2000" dirty="0">
                <a:latin typeface="Arial" panose="020B0604020202020204" pitchFamily="34" charset="0"/>
                <a:cs typeface="Arial" panose="020B0604020202020204" pitchFamily="34" charset="0"/>
              </a:rPr>
              <a:t>in the assessment of progress on the SDGs, in particular data on food security, including the situation of cereal deficits in countries; and</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need to consider </a:t>
            </a:r>
            <a:r>
              <a:rPr lang="en-US" sz="2000" b="1" dirty="0">
                <a:solidFill>
                  <a:srgbClr val="0070C0"/>
                </a:solidFill>
                <a:latin typeface="Arial" panose="020B0604020202020204" pitchFamily="34" charset="0"/>
                <a:cs typeface="Arial" panose="020B0604020202020204" pitchFamily="34" charset="0"/>
              </a:rPr>
              <a:t>environmental issues </a:t>
            </a:r>
            <a:r>
              <a:rPr lang="en-US" sz="2000" dirty="0">
                <a:latin typeface="Arial" panose="020B0604020202020204" pitchFamily="34" charset="0"/>
                <a:cs typeface="Arial" panose="020B0604020202020204" pitchFamily="34" charset="0"/>
              </a:rPr>
              <a:t>in a holistic manner in the formulation and implementation of sectoral development policies and strategies</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68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West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47969" y="1435638"/>
            <a:ext cx="842418" cy="876846"/>
            <a:chOff x="293421" y="4029298"/>
            <a:chExt cx="714129" cy="714129"/>
          </a:xfrm>
          <a:solidFill>
            <a:srgbClr val="0070C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3" name="Rectangle 2">
            <a:extLst>
              <a:ext uri="{FF2B5EF4-FFF2-40B4-BE49-F238E27FC236}">
                <a16:creationId xmlns:a16="http://schemas.microsoft.com/office/drawing/2014/main" id="{17B67E73-B9FA-7BCD-5A82-6CD8E093F66C}"/>
              </a:ext>
            </a:extLst>
          </p:cNvPr>
          <p:cNvSpPr/>
          <p:nvPr/>
        </p:nvSpPr>
        <p:spPr>
          <a:xfrm>
            <a:off x="743701" y="930125"/>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Main recommendations: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904557" y="1875491"/>
            <a:ext cx="11075192" cy="4734629"/>
          </a:xfrm>
          <a:prstGeom prst="rect">
            <a:avLst/>
          </a:prstGeom>
        </p:spPr>
        <p:txBody>
          <a:bodyPr wrap="square">
            <a:spAutoFit/>
          </a:bodyPr>
          <a:lstStyle/>
          <a:p>
            <a:pPr marL="285750" indent="-285750">
              <a:spcAft>
                <a:spcPts val="1000"/>
              </a:spcAft>
              <a:buFont typeface="Arial" panose="020B0604020202020204" pitchFamily="34" charset="0"/>
              <a:buChar char="•"/>
            </a:pPr>
            <a:r>
              <a:rPr lang="en-US" sz="1950" b="1" dirty="0">
                <a:latin typeface="Arial" panose="020B0604020202020204" pitchFamily="34" charset="0"/>
                <a:cs typeface="Arial" panose="020B0604020202020204" pitchFamily="34" charset="0"/>
              </a:rPr>
              <a:t>Strengthen intra-African and triangular cooperation</a:t>
            </a:r>
            <a:r>
              <a:rPr lang="en-US" sz="1950" dirty="0">
                <a:latin typeface="Arial" panose="020B0604020202020204" pitchFamily="34" charset="0"/>
                <a:cs typeface="Arial" panose="020B0604020202020204" pitchFamily="34" charset="0"/>
              </a:rPr>
              <a:t>, and the digitalization of the economies to mobilize financing and share technologies to strengthen food security and energy supply; </a:t>
            </a:r>
          </a:p>
          <a:p>
            <a:pPr marL="285750" indent="-285750">
              <a:spcAft>
                <a:spcPts val="1000"/>
              </a:spcAft>
              <a:buFont typeface="Arial" panose="020B0604020202020204" pitchFamily="34" charset="0"/>
              <a:buChar char="•"/>
            </a:pPr>
            <a:r>
              <a:rPr lang="en-US" sz="1950" dirty="0">
                <a:latin typeface="Arial" panose="020B0604020202020204" pitchFamily="34" charset="0"/>
                <a:cs typeface="Arial" panose="020B0604020202020204" pitchFamily="34" charset="0"/>
              </a:rPr>
              <a:t>Accelerate the </a:t>
            </a:r>
            <a:r>
              <a:rPr lang="en-US" sz="1950" b="1" dirty="0">
                <a:latin typeface="Arial" panose="020B0604020202020204" pitchFamily="34" charset="0"/>
                <a:cs typeface="Arial" panose="020B0604020202020204" pitchFamily="34" charset="0"/>
              </a:rPr>
              <a:t>development of cold chains </a:t>
            </a:r>
            <a:r>
              <a:rPr lang="en-US" sz="1950" dirty="0">
                <a:latin typeface="Arial" panose="020B0604020202020204" pitchFamily="34" charset="0"/>
                <a:cs typeface="Arial" panose="020B0604020202020204" pitchFamily="34" charset="0"/>
              </a:rPr>
              <a:t>to improve food availability and reduce food loss and waste in consumption patterns at the household level; </a:t>
            </a:r>
          </a:p>
          <a:p>
            <a:pPr marL="285750" indent="-285750">
              <a:spcAft>
                <a:spcPts val="1000"/>
              </a:spcAft>
              <a:buFont typeface="Arial" panose="020B0604020202020204" pitchFamily="34" charset="0"/>
              <a:buChar char="•"/>
            </a:pPr>
            <a:r>
              <a:rPr lang="en-US" sz="1950" b="1" dirty="0">
                <a:latin typeface="Arial" panose="020B0604020202020204" pitchFamily="34" charset="0"/>
                <a:cs typeface="Arial" panose="020B0604020202020204" pitchFamily="34" charset="0"/>
              </a:rPr>
              <a:t>Align</a:t>
            </a:r>
            <a:r>
              <a:rPr lang="en-US" sz="1950" dirty="0">
                <a:latin typeface="Arial" panose="020B0604020202020204" pitchFamily="34" charset="0"/>
                <a:cs typeface="Arial" panose="020B0604020202020204" pitchFamily="34" charset="0"/>
              </a:rPr>
              <a:t> the national development plan with the 2030 on SDGs, Agenda 2063, and ECOWAS Vision 2050 for better coherence and synergy in implementing development programs;</a:t>
            </a:r>
          </a:p>
          <a:p>
            <a:pPr marL="285750" indent="-285750">
              <a:spcAft>
                <a:spcPts val="1000"/>
              </a:spcAft>
              <a:buFont typeface="Arial" panose="020B0604020202020204" pitchFamily="34" charset="0"/>
              <a:buChar char="•"/>
            </a:pPr>
            <a:r>
              <a:rPr lang="en-US" sz="1950" dirty="0">
                <a:latin typeface="Arial" panose="020B0604020202020204" pitchFamily="34" charset="0"/>
                <a:cs typeface="Arial" panose="020B0604020202020204" pitchFamily="34" charset="0"/>
              </a:rPr>
              <a:t>Undertake synergistic actions at the subregional level with a priority focus on increasing </a:t>
            </a:r>
            <a:r>
              <a:rPr lang="en-US" sz="1950" b="1" dirty="0">
                <a:latin typeface="Arial" panose="020B0604020202020204" pitchFamily="34" charset="0"/>
                <a:cs typeface="Arial" panose="020B0604020202020204" pitchFamily="34" charset="0"/>
              </a:rPr>
              <a:t>investment in energy generation</a:t>
            </a:r>
            <a:r>
              <a:rPr lang="en-US" sz="1950" dirty="0">
                <a:latin typeface="Arial" panose="020B0604020202020204" pitchFamily="34" charset="0"/>
                <a:cs typeface="Arial" panose="020B0604020202020204" pitchFamily="34" charset="0"/>
              </a:rPr>
              <a:t>, </a:t>
            </a:r>
            <a:r>
              <a:rPr lang="en-US" sz="1950" b="1" dirty="0">
                <a:latin typeface="Arial" panose="020B0604020202020204" pitchFamily="34" charset="0"/>
                <a:cs typeface="Arial" panose="020B0604020202020204" pitchFamily="34" charset="0"/>
              </a:rPr>
              <a:t>transport</a:t>
            </a:r>
            <a:r>
              <a:rPr lang="en-US" sz="1950" dirty="0">
                <a:latin typeface="Arial" panose="020B0604020202020204" pitchFamily="34" charset="0"/>
                <a:cs typeface="Arial" panose="020B0604020202020204" pitchFamily="34" charset="0"/>
              </a:rPr>
              <a:t> and </a:t>
            </a:r>
            <a:r>
              <a:rPr lang="en-US" sz="1950" b="1" dirty="0">
                <a:latin typeface="Arial" panose="020B0604020202020204" pitchFamily="34" charset="0"/>
                <a:cs typeface="Arial" panose="020B0604020202020204" pitchFamily="34" charset="0"/>
              </a:rPr>
              <a:t>distribution</a:t>
            </a:r>
            <a:r>
              <a:rPr lang="en-US" sz="1950" dirty="0">
                <a:latin typeface="Arial" panose="020B0604020202020204" pitchFamily="34" charset="0"/>
                <a:cs typeface="Arial" panose="020B0604020202020204" pitchFamily="34" charset="0"/>
              </a:rPr>
              <a:t> in the subregion; </a:t>
            </a:r>
          </a:p>
          <a:p>
            <a:pPr marL="285750" indent="-285750">
              <a:spcAft>
                <a:spcPts val="1000"/>
              </a:spcAft>
              <a:buFont typeface="Arial" panose="020B0604020202020204" pitchFamily="34" charset="0"/>
              <a:buChar char="•"/>
            </a:pPr>
            <a:r>
              <a:rPr lang="en-US" sz="1950" dirty="0">
                <a:latin typeface="Arial" panose="020B0604020202020204" pitchFamily="34" charset="0"/>
                <a:cs typeface="Arial" panose="020B0604020202020204" pitchFamily="34" charset="0"/>
              </a:rPr>
              <a:t>Advocate to </a:t>
            </a:r>
            <a:r>
              <a:rPr lang="en-US" sz="1950" b="1" dirty="0">
                <a:latin typeface="Arial" panose="020B0604020202020204" pitchFamily="34" charset="0"/>
                <a:cs typeface="Arial" panose="020B0604020202020204" pitchFamily="34" charset="0"/>
              </a:rPr>
              <a:t>strengthen the financing capacities </a:t>
            </a:r>
            <a:r>
              <a:rPr lang="en-US" sz="1950" dirty="0">
                <a:latin typeface="Arial" panose="020B0604020202020204" pitchFamily="34" charset="0"/>
                <a:cs typeface="Arial" panose="020B0604020202020204" pitchFamily="34" charset="0"/>
              </a:rPr>
              <a:t>of the Permanent Inter-State Committee on Drought Control in the Sahel and subregional basin organizations involved in the production, and dissemination of hydroclimatic, food and nutrition security information and services; and</a:t>
            </a:r>
          </a:p>
          <a:p>
            <a:pPr marL="285750" indent="-285750">
              <a:spcAft>
                <a:spcPts val="1000"/>
              </a:spcAft>
              <a:buFont typeface="Arial" panose="020B0604020202020204" pitchFamily="34" charset="0"/>
              <a:buChar char="•"/>
            </a:pPr>
            <a:r>
              <a:rPr lang="en-US" sz="1950" b="1" dirty="0">
                <a:latin typeface="Arial" panose="020B0604020202020204" pitchFamily="34" charset="0"/>
                <a:cs typeface="Arial" panose="020B0604020202020204" pitchFamily="34" charset="0"/>
              </a:rPr>
              <a:t>Strengthen the capacity of countries </a:t>
            </a:r>
            <a:r>
              <a:rPr lang="en-US" sz="1950" dirty="0">
                <a:latin typeface="Arial" panose="020B0604020202020204" pitchFamily="34" charset="0"/>
                <a:cs typeface="Arial" panose="020B0604020202020204" pitchFamily="34" charset="0"/>
              </a:rPr>
              <a:t>to capture the demographic dividend through the development of instruments and tools, and to mainstream it into public policy documents.</a:t>
            </a:r>
          </a:p>
        </p:txBody>
      </p:sp>
      <p:sp>
        <p:nvSpPr>
          <p:cNvPr id="6" name="TextBox 5">
            <a:extLst>
              <a:ext uri="{FF2B5EF4-FFF2-40B4-BE49-F238E27FC236}">
                <a16:creationId xmlns:a16="http://schemas.microsoft.com/office/drawing/2014/main" id="{C2A23B79-296D-5151-3943-59571564D9EC}"/>
              </a:ext>
            </a:extLst>
          </p:cNvPr>
          <p:cNvSpPr txBox="1"/>
          <p:nvPr/>
        </p:nvSpPr>
        <p:spPr>
          <a:xfrm>
            <a:off x="876216" y="1473951"/>
            <a:ext cx="6105524"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The Committee recommended the need to:</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64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242975" y="209850"/>
            <a:ext cx="8951117" cy="48183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a:latin typeface="Arial" panose="020B0604020202020204" pitchFamily="34" charset="0"/>
                <a:cs typeface="Arial" panose="020B0604020202020204" pitchFamily="34" charset="0"/>
              </a:rPr>
              <a:t>ECA Subregional Offices serving Member States</a:t>
            </a:r>
            <a:r>
              <a:rPr lang="en-US" sz="3200" b="1" dirty="0">
                <a:latin typeface="Arial" panose="020B0604020202020204" pitchFamily="34" charset="0"/>
                <a:cs typeface="Arial" panose="020B0604020202020204" pitchFamily="34" charset="0"/>
              </a:rPr>
              <a:t> </a:t>
            </a:r>
          </a:p>
        </p:txBody>
      </p:sp>
      <p:grpSp>
        <p:nvGrpSpPr>
          <p:cNvPr id="5" name="Group 4">
            <a:extLst>
              <a:ext uri="{FF2B5EF4-FFF2-40B4-BE49-F238E27FC236}">
                <a16:creationId xmlns:a16="http://schemas.microsoft.com/office/drawing/2014/main" id="{9BF7DE0B-A0D9-C5A5-0E94-501EB11DFE32}"/>
              </a:ext>
            </a:extLst>
          </p:cNvPr>
          <p:cNvGrpSpPr/>
          <p:nvPr/>
        </p:nvGrpSpPr>
        <p:grpSpPr>
          <a:xfrm>
            <a:off x="72383" y="864914"/>
            <a:ext cx="12047234" cy="5783236"/>
            <a:chOff x="58268" y="952843"/>
            <a:chExt cx="12047234" cy="5783236"/>
          </a:xfrm>
        </p:grpSpPr>
        <p:pic>
          <p:nvPicPr>
            <p:cNvPr id="24" name="Picture 23">
              <a:extLst>
                <a:ext uri="{FF2B5EF4-FFF2-40B4-BE49-F238E27FC236}">
                  <a16:creationId xmlns:a16="http://schemas.microsoft.com/office/drawing/2014/main" id="{2ED613D9-5109-67F4-B357-C2A7F1D08E5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a:ext>
              </a:extLst>
            </a:blip>
            <a:srcRect t="5080"/>
            <a:stretch/>
          </p:blipFill>
          <p:spPr>
            <a:xfrm>
              <a:off x="2671976" y="1811383"/>
              <a:ext cx="5470577" cy="4924696"/>
            </a:xfrm>
            <a:prstGeom prst="rect">
              <a:avLst/>
            </a:prstGeom>
          </p:spPr>
        </p:pic>
        <p:sp>
          <p:nvSpPr>
            <p:cNvPr id="25" name="Rectangle 24">
              <a:extLst>
                <a:ext uri="{FF2B5EF4-FFF2-40B4-BE49-F238E27FC236}">
                  <a16:creationId xmlns:a16="http://schemas.microsoft.com/office/drawing/2014/main" id="{6B00F6A3-0621-C7A4-08F7-C342A24DD746}"/>
                </a:ext>
              </a:extLst>
            </p:cNvPr>
            <p:cNvSpPr/>
            <p:nvPr/>
          </p:nvSpPr>
          <p:spPr>
            <a:xfrm>
              <a:off x="1912488" y="952843"/>
              <a:ext cx="2170778" cy="40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61515"/>
                  </a:solidFill>
                </a:rPr>
                <a:t>NORTH AFRICA</a:t>
              </a:r>
              <a:endParaRPr lang="en-GB" sz="2400" b="1" dirty="0">
                <a:solidFill>
                  <a:srgbClr val="E61515"/>
                </a:solidFill>
              </a:endParaRPr>
            </a:p>
          </p:txBody>
        </p:sp>
        <p:sp>
          <p:nvSpPr>
            <p:cNvPr id="26" name="Teardrop 25">
              <a:extLst>
                <a:ext uri="{FF2B5EF4-FFF2-40B4-BE49-F238E27FC236}">
                  <a16:creationId xmlns:a16="http://schemas.microsoft.com/office/drawing/2014/main" id="{449034BA-27B4-AB61-84EE-F33B7C6C5FDB}"/>
                </a:ext>
              </a:extLst>
            </p:cNvPr>
            <p:cNvSpPr/>
            <p:nvPr/>
          </p:nvSpPr>
          <p:spPr>
            <a:xfrm rot="8100000">
              <a:off x="6237298" y="4122741"/>
              <a:ext cx="196285" cy="196285"/>
            </a:xfrm>
            <a:prstGeom prst="teardrop">
              <a:avLst>
                <a:gd name="adj" fmla="val 137554"/>
              </a:avLst>
            </a:prstGeom>
            <a:solidFill>
              <a:srgbClr val="0CB09B"/>
            </a:solidFill>
            <a:ln w="28575">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7" name="Rectangle 26">
              <a:extLst>
                <a:ext uri="{FF2B5EF4-FFF2-40B4-BE49-F238E27FC236}">
                  <a16:creationId xmlns:a16="http://schemas.microsoft.com/office/drawing/2014/main" id="{CA85A947-F144-7662-3DAB-0F789D9FD04B}"/>
                </a:ext>
              </a:extLst>
            </p:cNvPr>
            <p:cNvSpPr/>
            <p:nvPr/>
          </p:nvSpPr>
          <p:spPr>
            <a:xfrm>
              <a:off x="8545277" y="1677441"/>
              <a:ext cx="2462151" cy="40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CB09B"/>
                  </a:solidFill>
                </a:rPr>
                <a:t>EASTERN AFRICA</a:t>
              </a:r>
              <a:endParaRPr lang="en-GB" sz="2400" b="1" dirty="0">
                <a:solidFill>
                  <a:srgbClr val="0CB09B"/>
                </a:solidFill>
              </a:endParaRPr>
            </a:p>
          </p:txBody>
        </p:sp>
        <p:sp>
          <p:nvSpPr>
            <p:cNvPr id="28" name="Rectangle 27">
              <a:extLst>
                <a:ext uri="{FF2B5EF4-FFF2-40B4-BE49-F238E27FC236}">
                  <a16:creationId xmlns:a16="http://schemas.microsoft.com/office/drawing/2014/main" id="{F6342873-DBC2-AC6A-4227-33BBE94F4517}"/>
                </a:ext>
              </a:extLst>
            </p:cNvPr>
            <p:cNvSpPr/>
            <p:nvPr/>
          </p:nvSpPr>
          <p:spPr>
            <a:xfrm>
              <a:off x="7447203" y="2078036"/>
              <a:ext cx="4658299" cy="1015663"/>
            </a:xfrm>
            <a:prstGeom prst="rect">
              <a:avLst/>
            </a:prstGeom>
          </p:spPr>
          <p:txBody>
            <a:bodyPr wrap="square">
              <a:spAutoFit/>
            </a:bodyPr>
            <a:lstStyle/>
            <a:p>
              <a:pPr lvl="0" algn="ctr">
                <a:defRPr/>
              </a:pPr>
              <a:r>
                <a:rPr lang="en-GB" sz="1500" dirty="0">
                  <a:solidFill>
                    <a:schemeClr val="bg1">
                      <a:lumMod val="65000"/>
                    </a:schemeClr>
                  </a:solidFill>
                </a:rPr>
                <a:t>Burundi • Comoros • Democratic Republic of Congo Djibouti • Eritrea • Ethiopia • Kenya • Madagascar Rwanda • Seychelles • Somalia • South Sudan</a:t>
              </a:r>
            </a:p>
            <a:p>
              <a:pPr lvl="0" algn="ctr">
                <a:defRPr/>
              </a:pPr>
              <a:r>
                <a:rPr lang="en-GB" sz="1500" dirty="0">
                  <a:solidFill>
                    <a:schemeClr val="bg1">
                      <a:lumMod val="65000"/>
                    </a:schemeClr>
                  </a:solidFill>
                </a:rPr>
                <a:t>Tanzania • Uganda</a:t>
              </a:r>
              <a:endParaRPr lang="en-RW" sz="1500" dirty="0">
                <a:solidFill>
                  <a:schemeClr val="bg1">
                    <a:lumMod val="65000"/>
                  </a:schemeClr>
                </a:solidFill>
              </a:endParaRPr>
            </a:p>
          </p:txBody>
        </p:sp>
        <p:pic>
          <p:nvPicPr>
            <p:cNvPr id="29" name="Picture 2" descr="Icon Focus #103818 - Free Icons Library">
              <a:extLst>
                <a:ext uri="{FF2B5EF4-FFF2-40B4-BE49-F238E27FC236}">
                  <a16:creationId xmlns:a16="http://schemas.microsoft.com/office/drawing/2014/main" id="{0197C4C6-E7AD-BE35-BEFD-C066A67E9B8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37069" y="3168725"/>
              <a:ext cx="361734" cy="29390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3C2BA6EB-7F9C-BDF0-23A6-0064C371F5A5}"/>
                </a:ext>
              </a:extLst>
            </p:cNvPr>
            <p:cNvSpPr/>
            <p:nvPr/>
          </p:nvSpPr>
          <p:spPr>
            <a:xfrm>
              <a:off x="8310783" y="3115157"/>
              <a:ext cx="3255547" cy="598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CB09B"/>
                  </a:solidFill>
                </a:rPr>
                <a:t>Regional Integration, Trade, Tourism and Blue Economy</a:t>
              </a:r>
            </a:p>
          </p:txBody>
        </p:sp>
        <p:cxnSp>
          <p:nvCxnSpPr>
            <p:cNvPr id="31" name="Connector: Elbow 30">
              <a:extLst>
                <a:ext uri="{FF2B5EF4-FFF2-40B4-BE49-F238E27FC236}">
                  <a16:creationId xmlns:a16="http://schemas.microsoft.com/office/drawing/2014/main" id="{AB6D53B6-E215-AD3E-3EEE-86E4CE64DF39}"/>
                </a:ext>
              </a:extLst>
            </p:cNvPr>
            <p:cNvCxnSpPr>
              <a:cxnSpLocks/>
              <a:stCxn id="26" idx="3"/>
              <a:endCxn id="27" idx="1"/>
            </p:cNvCxnSpPr>
            <p:nvPr/>
          </p:nvCxnSpPr>
          <p:spPr>
            <a:xfrm rot="5400000" flipH="1" flipV="1">
              <a:off x="6317858" y="1895322"/>
              <a:ext cx="2245002" cy="2209836"/>
            </a:xfrm>
            <a:prstGeom prst="bentConnector2">
              <a:avLst/>
            </a:prstGeom>
            <a:ln w="28575">
              <a:solidFill>
                <a:srgbClr val="03D5B9"/>
              </a:solidFill>
              <a:prstDash val="sysDot"/>
            </a:ln>
          </p:spPr>
          <p:style>
            <a:lnRef idx="1">
              <a:schemeClr val="accent1"/>
            </a:lnRef>
            <a:fillRef idx="0">
              <a:schemeClr val="accent1"/>
            </a:fillRef>
            <a:effectRef idx="0">
              <a:schemeClr val="accent1"/>
            </a:effectRef>
            <a:fontRef idx="minor">
              <a:schemeClr val="tx1"/>
            </a:fontRef>
          </p:style>
        </p:cxnSp>
        <p:sp>
          <p:nvSpPr>
            <p:cNvPr id="32" name="Teardrop 31">
              <a:extLst>
                <a:ext uri="{FF2B5EF4-FFF2-40B4-BE49-F238E27FC236}">
                  <a16:creationId xmlns:a16="http://schemas.microsoft.com/office/drawing/2014/main" id="{89C3C946-B8A9-98C4-E8BF-66D6FEAD9385}"/>
                </a:ext>
              </a:extLst>
            </p:cNvPr>
            <p:cNvSpPr/>
            <p:nvPr/>
          </p:nvSpPr>
          <p:spPr>
            <a:xfrm rot="8100000">
              <a:off x="4006927" y="1713240"/>
              <a:ext cx="196285" cy="196285"/>
            </a:xfrm>
            <a:prstGeom prst="teardrop">
              <a:avLst>
                <a:gd name="adj" fmla="val 137554"/>
              </a:avLst>
            </a:prstGeom>
            <a:solidFill>
              <a:srgbClr val="CE1A1A"/>
            </a:solidFill>
            <a:ln w="28575">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33" name="Connector: Elbow 32">
              <a:extLst>
                <a:ext uri="{FF2B5EF4-FFF2-40B4-BE49-F238E27FC236}">
                  <a16:creationId xmlns:a16="http://schemas.microsoft.com/office/drawing/2014/main" id="{BE826B59-5726-380E-D193-21F7A01E5909}"/>
                </a:ext>
              </a:extLst>
            </p:cNvPr>
            <p:cNvCxnSpPr>
              <a:cxnSpLocks/>
              <a:stCxn id="32" idx="0"/>
              <a:endCxn id="34" idx="2"/>
            </p:cNvCxnSpPr>
            <p:nvPr/>
          </p:nvCxnSpPr>
          <p:spPr>
            <a:xfrm rot="10800000">
              <a:off x="2997878" y="1657959"/>
              <a:ext cx="1037795" cy="222820"/>
            </a:xfrm>
            <a:prstGeom prst="bentConnector2">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64C37FD-31BD-9AE3-8074-4E1CD30C5FC4}"/>
                </a:ext>
              </a:extLst>
            </p:cNvPr>
            <p:cNvSpPr/>
            <p:nvPr/>
          </p:nvSpPr>
          <p:spPr>
            <a:xfrm>
              <a:off x="179606" y="1334794"/>
              <a:ext cx="5636542" cy="323165"/>
            </a:xfrm>
            <a:prstGeom prst="rect">
              <a:avLst/>
            </a:prstGeom>
          </p:spPr>
          <p:txBody>
            <a:bodyPr wrap="square">
              <a:spAutoFit/>
            </a:bodyPr>
            <a:lstStyle/>
            <a:p>
              <a:pPr lvl="0" algn="ctr">
                <a:defRPr/>
              </a:pPr>
              <a:r>
                <a:rPr lang="en-GB" sz="1500" dirty="0">
                  <a:solidFill>
                    <a:schemeClr val="bg1">
                      <a:lumMod val="65000"/>
                    </a:schemeClr>
                  </a:solidFill>
                </a:rPr>
                <a:t>Algeria • Egypt • Libya • Mauritania • Morocco • Sudan • Tunisia</a:t>
              </a:r>
              <a:endParaRPr lang="en-RW" sz="1500" dirty="0">
                <a:solidFill>
                  <a:schemeClr val="bg1">
                    <a:lumMod val="65000"/>
                  </a:schemeClr>
                </a:solidFill>
              </a:endParaRPr>
            </a:p>
          </p:txBody>
        </p:sp>
        <p:pic>
          <p:nvPicPr>
            <p:cNvPr id="35" name="Picture 2" descr="Icon Focus #103818 - Free Icons Library">
              <a:extLst>
                <a:ext uri="{FF2B5EF4-FFF2-40B4-BE49-F238E27FC236}">
                  <a16:creationId xmlns:a16="http://schemas.microsoft.com/office/drawing/2014/main" id="{B0450F8A-6C2E-59B1-BF2B-A2C59BDA3D9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6606" y="1696072"/>
              <a:ext cx="361734" cy="29390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91C309C0-FFC1-6AE0-79AF-6C09766025D2}"/>
                </a:ext>
              </a:extLst>
            </p:cNvPr>
            <p:cNvSpPr/>
            <p:nvPr/>
          </p:nvSpPr>
          <p:spPr>
            <a:xfrm>
              <a:off x="622211" y="1684031"/>
              <a:ext cx="2882191" cy="499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61515"/>
                  </a:solidFill>
                </a:rPr>
                <a:t>Skill, Innovation &amp; Competitiveness for Jobs</a:t>
              </a:r>
            </a:p>
          </p:txBody>
        </p:sp>
        <p:sp>
          <p:nvSpPr>
            <p:cNvPr id="37" name="Teardrop 36">
              <a:extLst>
                <a:ext uri="{FF2B5EF4-FFF2-40B4-BE49-F238E27FC236}">
                  <a16:creationId xmlns:a16="http://schemas.microsoft.com/office/drawing/2014/main" id="{8E51FB7E-7904-8313-BD4A-90967BCCEA8B}"/>
                </a:ext>
              </a:extLst>
            </p:cNvPr>
            <p:cNvSpPr/>
            <p:nvPr/>
          </p:nvSpPr>
          <p:spPr>
            <a:xfrm rot="8100000">
              <a:off x="4368711" y="3015514"/>
              <a:ext cx="196285" cy="196285"/>
            </a:xfrm>
            <a:prstGeom prst="teardrop">
              <a:avLst>
                <a:gd name="adj" fmla="val 137554"/>
              </a:avLst>
            </a:prstGeom>
            <a:solidFill>
              <a:srgbClr val="1C9DCC"/>
            </a:solidFill>
            <a:ln w="28575">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38" name="Connector: Elbow 37">
              <a:extLst>
                <a:ext uri="{FF2B5EF4-FFF2-40B4-BE49-F238E27FC236}">
                  <a16:creationId xmlns:a16="http://schemas.microsoft.com/office/drawing/2014/main" id="{E3FCB9B1-EB5E-123B-0041-1A1CEA5EEA77}"/>
                </a:ext>
              </a:extLst>
            </p:cNvPr>
            <p:cNvCxnSpPr>
              <a:cxnSpLocks/>
              <a:stCxn id="37" idx="0"/>
              <a:endCxn id="40" idx="3"/>
            </p:cNvCxnSpPr>
            <p:nvPr/>
          </p:nvCxnSpPr>
          <p:spPr>
            <a:xfrm rot="10800000" flipV="1">
              <a:off x="3125166" y="3183053"/>
              <a:ext cx="1272290" cy="214076"/>
            </a:xfrm>
            <a:prstGeom prst="bentConnector3">
              <a:avLst>
                <a:gd name="adj1" fmla="val 50000"/>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AADB5CF5-16B7-76B7-8F9B-7136FD745711}"/>
                </a:ext>
              </a:extLst>
            </p:cNvPr>
            <p:cNvSpPr/>
            <p:nvPr/>
          </p:nvSpPr>
          <p:spPr>
            <a:xfrm>
              <a:off x="452995" y="2373286"/>
              <a:ext cx="2462151" cy="40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C9DCC"/>
                  </a:solidFill>
                </a:rPr>
                <a:t>WEST AFRICA</a:t>
              </a:r>
              <a:endParaRPr lang="en-GB" sz="2400" b="1" dirty="0">
                <a:solidFill>
                  <a:srgbClr val="1C9DCC"/>
                </a:solidFill>
              </a:endParaRPr>
            </a:p>
          </p:txBody>
        </p:sp>
        <p:sp>
          <p:nvSpPr>
            <p:cNvPr id="40" name="Rectangle 39">
              <a:extLst>
                <a:ext uri="{FF2B5EF4-FFF2-40B4-BE49-F238E27FC236}">
                  <a16:creationId xmlns:a16="http://schemas.microsoft.com/office/drawing/2014/main" id="{D4B98AC4-809C-57BF-6A2F-550B092D9ABF}"/>
                </a:ext>
              </a:extLst>
            </p:cNvPr>
            <p:cNvSpPr/>
            <p:nvPr/>
          </p:nvSpPr>
          <p:spPr>
            <a:xfrm>
              <a:off x="242975" y="2773881"/>
              <a:ext cx="2882191" cy="1246495"/>
            </a:xfrm>
            <a:prstGeom prst="rect">
              <a:avLst/>
            </a:prstGeom>
          </p:spPr>
          <p:txBody>
            <a:bodyPr wrap="square">
              <a:spAutoFit/>
            </a:bodyPr>
            <a:lstStyle/>
            <a:p>
              <a:pPr algn="ctr">
                <a:defRPr/>
              </a:pPr>
              <a:r>
                <a:rPr lang="en-GB" sz="1500" dirty="0">
                  <a:solidFill>
                    <a:schemeClr val="bg1">
                      <a:lumMod val="65000"/>
                    </a:schemeClr>
                  </a:solidFill>
                </a:rPr>
                <a:t>Benin • Burkina Faso • Cabo Verde</a:t>
              </a:r>
              <a:r>
                <a:rPr lang="en-GB" sz="1400" dirty="0">
                  <a:solidFill>
                    <a:schemeClr val="bg1">
                      <a:lumMod val="65000"/>
                    </a:schemeClr>
                  </a:solidFill>
                </a:rPr>
                <a:t> </a:t>
              </a:r>
            </a:p>
            <a:p>
              <a:pPr algn="ctr">
                <a:defRPr/>
              </a:pPr>
              <a:r>
                <a:rPr lang="en-GB" sz="1400" dirty="0">
                  <a:solidFill>
                    <a:schemeClr val="bg1">
                      <a:lumMod val="65000"/>
                    </a:schemeClr>
                  </a:solidFill>
                </a:rPr>
                <a:t>C</a:t>
              </a:r>
              <a:r>
                <a:rPr lang="en-GB" sz="1500" dirty="0">
                  <a:solidFill>
                    <a:schemeClr val="bg1">
                      <a:lumMod val="65000"/>
                    </a:schemeClr>
                  </a:solidFill>
                </a:rPr>
                <a:t>ôte d'Ivoire • Gambia • Ghana</a:t>
              </a:r>
              <a:r>
                <a:rPr lang="en-GB" sz="1400" dirty="0">
                  <a:solidFill>
                    <a:schemeClr val="bg1">
                      <a:lumMod val="65000"/>
                    </a:schemeClr>
                  </a:solidFill>
                </a:rPr>
                <a:t> </a:t>
              </a:r>
              <a:r>
                <a:rPr lang="en-GB" sz="1500" dirty="0">
                  <a:solidFill>
                    <a:schemeClr val="bg1">
                      <a:lumMod val="65000"/>
                    </a:schemeClr>
                  </a:solidFill>
                </a:rPr>
                <a:t>Guinea • Guinea-Bissau • Liberia</a:t>
              </a:r>
              <a:r>
                <a:rPr lang="en-GB" sz="1400" dirty="0">
                  <a:solidFill>
                    <a:schemeClr val="bg1">
                      <a:lumMod val="65000"/>
                    </a:schemeClr>
                  </a:solidFill>
                </a:rPr>
                <a:t> </a:t>
              </a:r>
              <a:r>
                <a:rPr lang="en-GB" sz="1500" dirty="0">
                  <a:solidFill>
                    <a:schemeClr val="bg1">
                      <a:lumMod val="65000"/>
                    </a:schemeClr>
                  </a:solidFill>
                </a:rPr>
                <a:t>Mali</a:t>
              </a:r>
              <a:r>
                <a:rPr lang="en-GB" sz="1400" dirty="0">
                  <a:solidFill>
                    <a:schemeClr val="bg1">
                      <a:lumMod val="65000"/>
                    </a:schemeClr>
                  </a:solidFill>
                </a:rPr>
                <a:t> • </a:t>
              </a:r>
              <a:r>
                <a:rPr lang="en-GB" sz="1500" dirty="0">
                  <a:solidFill>
                    <a:schemeClr val="bg1">
                      <a:lumMod val="65000"/>
                    </a:schemeClr>
                  </a:solidFill>
                </a:rPr>
                <a:t>Niger Nigeria</a:t>
              </a:r>
              <a:r>
                <a:rPr lang="en-GB" sz="1400" dirty="0">
                  <a:solidFill>
                    <a:schemeClr val="bg1">
                      <a:lumMod val="65000"/>
                    </a:schemeClr>
                  </a:solidFill>
                </a:rPr>
                <a:t> • </a:t>
              </a:r>
              <a:r>
                <a:rPr lang="en-GB" sz="1500" dirty="0">
                  <a:solidFill>
                    <a:schemeClr val="bg1">
                      <a:lumMod val="65000"/>
                    </a:schemeClr>
                  </a:solidFill>
                </a:rPr>
                <a:t>Senegal</a:t>
              </a:r>
            </a:p>
            <a:p>
              <a:pPr algn="ctr">
                <a:defRPr/>
              </a:pPr>
              <a:r>
                <a:rPr lang="en-GB" sz="1500" dirty="0">
                  <a:solidFill>
                    <a:schemeClr val="bg1">
                      <a:lumMod val="65000"/>
                    </a:schemeClr>
                  </a:solidFill>
                </a:rPr>
                <a:t>Sierra Leone</a:t>
              </a:r>
              <a:r>
                <a:rPr lang="en-GB" sz="1400" dirty="0">
                  <a:solidFill>
                    <a:schemeClr val="bg1">
                      <a:lumMod val="65000"/>
                    </a:schemeClr>
                  </a:solidFill>
                </a:rPr>
                <a:t> • T</a:t>
              </a:r>
              <a:r>
                <a:rPr lang="en-GB" sz="1500" dirty="0">
                  <a:solidFill>
                    <a:schemeClr val="bg1">
                      <a:lumMod val="65000"/>
                    </a:schemeClr>
                  </a:solidFill>
                </a:rPr>
                <a:t>ogo</a:t>
              </a:r>
              <a:endParaRPr lang="en-RW" sz="1500" dirty="0">
                <a:solidFill>
                  <a:schemeClr val="bg1">
                    <a:lumMod val="65000"/>
                  </a:schemeClr>
                </a:solidFill>
              </a:endParaRPr>
            </a:p>
          </p:txBody>
        </p:sp>
        <p:pic>
          <p:nvPicPr>
            <p:cNvPr id="41" name="Picture 2" descr="Icon Focus #103818 - Free Icons Library">
              <a:extLst>
                <a:ext uri="{FF2B5EF4-FFF2-40B4-BE49-F238E27FC236}">
                  <a16:creationId xmlns:a16="http://schemas.microsoft.com/office/drawing/2014/main" id="{67D712FF-673B-CE99-116D-726DA70B470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9154" y="4170114"/>
              <a:ext cx="361734" cy="293905"/>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8237A300-90B6-9FE3-2065-166C3E557C60}"/>
                </a:ext>
              </a:extLst>
            </p:cNvPr>
            <p:cNvSpPr/>
            <p:nvPr/>
          </p:nvSpPr>
          <p:spPr>
            <a:xfrm>
              <a:off x="690888" y="4116439"/>
              <a:ext cx="2511067" cy="598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C9DCC"/>
                  </a:solidFill>
                </a:rPr>
                <a:t>Demographic Dynamics for Development</a:t>
              </a:r>
            </a:p>
          </p:txBody>
        </p:sp>
        <p:sp>
          <p:nvSpPr>
            <p:cNvPr id="43" name="Teardrop 42">
              <a:extLst>
                <a:ext uri="{FF2B5EF4-FFF2-40B4-BE49-F238E27FC236}">
                  <a16:creationId xmlns:a16="http://schemas.microsoft.com/office/drawing/2014/main" id="{CDE356ED-9FC6-121E-393F-51A9E3C04876}"/>
                </a:ext>
              </a:extLst>
            </p:cNvPr>
            <p:cNvSpPr/>
            <p:nvPr/>
          </p:nvSpPr>
          <p:spPr>
            <a:xfrm rot="8100000">
              <a:off x="4946106" y="3698855"/>
              <a:ext cx="196285" cy="196285"/>
            </a:xfrm>
            <a:prstGeom prst="teardrop">
              <a:avLst>
                <a:gd name="adj" fmla="val 137554"/>
              </a:avLst>
            </a:prstGeom>
            <a:solidFill>
              <a:srgbClr val="F9D801"/>
            </a:solidFill>
            <a:ln w="28575">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44" name="Connector: Elbow 43">
              <a:extLst>
                <a:ext uri="{FF2B5EF4-FFF2-40B4-BE49-F238E27FC236}">
                  <a16:creationId xmlns:a16="http://schemas.microsoft.com/office/drawing/2014/main" id="{D239ED95-49CE-62EA-65B5-68FD75358B19}"/>
                </a:ext>
              </a:extLst>
            </p:cNvPr>
            <p:cNvCxnSpPr>
              <a:cxnSpLocks/>
              <a:stCxn id="43" idx="7"/>
              <a:endCxn id="45" idx="3"/>
            </p:cNvCxnSpPr>
            <p:nvPr/>
          </p:nvCxnSpPr>
          <p:spPr>
            <a:xfrm rot="5400000">
              <a:off x="3624998" y="3747551"/>
              <a:ext cx="1178888" cy="1659614"/>
            </a:xfrm>
            <a:prstGeom prst="bentConnector2">
              <a:avLst/>
            </a:prstGeom>
            <a:ln w="28575">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7AAD3EF-4852-6D2B-8773-2D8B0000F87E}"/>
                </a:ext>
              </a:extLst>
            </p:cNvPr>
            <p:cNvSpPr/>
            <p:nvPr/>
          </p:nvSpPr>
          <p:spPr>
            <a:xfrm>
              <a:off x="922484" y="4966504"/>
              <a:ext cx="2462151" cy="40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rPr>
                <a:t>CENTRAL AFRICA</a:t>
              </a:r>
              <a:endParaRPr lang="en-GB" sz="2400" b="1" dirty="0">
                <a:solidFill>
                  <a:schemeClr val="accent4">
                    <a:lumMod val="75000"/>
                  </a:schemeClr>
                </a:solidFill>
              </a:endParaRPr>
            </a:p>
          </p:txBody>
        </p:sp>
        <p:sp>
          <p:nvSpPr>
            <p:cNvPr id="46" name="Rectangle 45">
              <a:extLst>
                <a:ext uri="{FF2B5EF4-FFF2-40B4-BE49-F238E27FC236}">
                  <a16:creationId xmlns:a16="http://schemas.microsoft.com/office/drawing/2014/main" id="{27444C7E-7AAC-9FC2-BAE5-36D2D72E3884}"/>
                </a:ext>
              </a:extLst>
            </p:cNvPr>
            <p:cNvSpPr/>
            <p:nvPr/>
          </p:nvSpPr>
          <p:spPr>
            <a:xfrm>
              <a:off x="58268" y="5367099"/>
              <a:ext cx="4547379" cy="569387"/>
            </a:xfrm>
            <a:prstGeom prst="rect">
              <a:avLst/>
            </a:prstGeom>
          </p:spPr>
          <p:txBody>
            <a:bodyPr wrap="square">
              <a:spAutoFit/>
            </a:bodyPr>
            <a:lstStyle/>
            <a:p>
              <a:pPr algn="ctr">
                <a:defRPr/>
              </a:pPr>
              <a:r>
                <a:rPr lang="en-GB" sz="1500" dirty="0">
                  <a:solidFill>
                    <a:schemeClr val="bg1">
                      <a:lumMod val="65000"/>
                    </a:schemeClr>
                  </a:solidFill>
                </a:rPr>
                <a:t>Cameroon</a:t>
              </a:r>
              <a:r>
                <a:rPr lang="en-GB" sz="1400" dirty="0">
                  <a:solidFill>
                    <a:schemeClr val="bg1">
                      <a:lumMod val="65000"/>
                    </a:schemeClr>
                  </a:solidFill>
                </a:rPr>
                <a:t> • </a:t>
              </a:r>
              <a:r>
                <a:rPr lang="en-GB" sz="1500" dirty="0">
                  <a:solidFill>
                    <a:schemeClr val="bg1">
                      <a:lumMod val="65000"/>
                    </a:schemeClr>
                  </a:solidFill>
                </a:rPr>
                <a:t>Central African Republic</a:t>
              </a:r>
              <a:r>
                <a:rPr lang="en-GB" sz="1400" dirty="0">
                  <a:solidFill>
                    <a:schemeClr val="bg1">
                      <a:lumMod val="65000"/>
                    </a:schemeClr>
                  </a:solidFill>
                </a:rPr>
                <a:t> • </a:t>
              </a:r>
              <a:r>
                <a:rPr lang="en-GB" sz="1500" dirty="0">
                  <a:solidFill>
                    <a:schemeClr val="bg1">
                      <a:lumMod val="65000"/>
                    </a:schemeClr>
                  </a:solidFill>
                </a:rPr>
                <a:t> Chad </a:t>
              </a:r>
              <a:r>
                <a:rPr lang="en-GB" sz="1600" dirty="0">
                  <a:solidFill>
                    <a:schemeClr val="bg1">
                      <a:lumMod val="65000"/>
                    </a:schemeClr>
                  </a:solidFill>
                </a:rPr>
                <a:t>• </a:t>
              </a:r>
              <a:r>
                <a:rPr lang="en-GB" sz="1500" dirty="0">
                  <a:solidFill>
                    <a:schemeClr val="bg1">
                      <a:lumMod val="65000"/>
                    </a:schemeClr>
                  </a:solidFill>
                </a:rPr>
                <a:t>Congo</a:t>
              </a:r>
              <a:r>
                <a:rPr lang="en-GB" sz="1400" dirty="0">
                  <a:solidFill>
                    <a:schemeClr val="bg1">
                      <a:lumMod val="65000"/>
                    </a:schemeClr>
                  </a:solidFill>
                </a:rPr>
                <a:t> </a:t>
              </a:r>
              <a:r>
                <a:rPr lang="en-GB" sz="1500" dirty="0">
                  <a:solidFill>
                    <a:schemeClr val="bg1">
                      <a:lumMod val="65000"/>
                    </a:schemeClr>
                  </a:solidFill>
                </a:rPr>
                <a:t>Equatorial Guinea</a:t>
              </a:r>
              <a:r>
                <a:rPr lang="en-GB" sz="1400" dirty="0">
                  <a:solidFill>
                    <a:schemeClr val="bg1">
                      <a:lumMod val="65000"/>
                    </a:schemeClr>
                  </a:solidFill>
                </a:rPr>
                <a:t> • </a:t>
              </a:r>
              <a:r>
                <a:rPr lang="en-GB" sz="1500" dirty="0">
                  <a:solidFill>
                    <a:schemeClr val="bg1">
                      <a:lumMod val="65000"/>
                    </a:schemeClr>
                  </a:solidFill>
                </a:rPr>
                <a:t>Gabon</a:t>
              </a:r>
              <a:r>
                <a:rPr lang="en-GB" sz="1400" dirty="0">
                  <a:solidFill>
                    <a:schemeClr val="bg1">
                      <a:lumMod val="65000"/>
                    </a:schemeClr>
                  </a:solidFill>
                </a:rPr>
                <a:t> • </a:t>
              </a:r>
              <a:r>
                <a:rPr lang="en-GB" sz="1500" dirty="0">
                  <a:solidFill>
                    <a:schemeClr val="bg1">
                      <a:lumMod val="65000"/>
                    </a:schemeClr>
                  </a:solidFill>
                </a:rPr>
                <a:t>Sao Tomé and Principe</a:t>
              </a:r>
            </a:p>
          </p:txBody>
        </p:sp>
        <p:pic>
          <p:nvPicPr>
            <p:cNvPr id="47" name="Picture 2" descr="Icon Focus #103818 - Free Icons Library">
              <a:extLst>
                <a:ext uri="{FF2B5EF4-FFF2-40B4-BE49-F238E27FC236}">
                  <a16:creationId xmlns:a16="http://schemas.microsoft.com/office/drawing/2014/main" id="{7F906005-2A8F-AA94-3DD9-DFA95168CA7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131" y="6046200"/>
              <a:ext cx="361734" cy="293905"/>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235F74A8-707A-389C-50D5-FF5994180635}"/>
                </a:ext>
              </a:extLst>
            </p:cNvPr>
            <p:cNvSpPr/>
            <p:nvPr/>
          </p:nvSpPr>
          <p:spPr>
            <a:xfrm>
              <a:off x="1106220" y="5979770"/>
              <a:ext cx="2511067" cy="339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75000"/>
                    </a:schemeClr>
                  </a:solidFill>
                </a:rPr>
                <a:t>Economic Diversification</a:t>
              </a:r>
            </a:p>
          </p:txBody>
        </p:sp>
        <p:sp>
          <p:nvSpPr>
            <p:cNvPr id="49" name="Rectangle 48">
              <a:extLst>
                <a:ext uri="{FF2B5EF4-FFF2-40B4-BE49-F238E27FC236}">
                  <a16:creationId xmlns:a16="http://schemas.microsoft.com/office/drawing/2014/main" id="{52D61939-1527-E320-727A-780520C9649E}"/>
                </a:ext>
              </a:extLst>
            </p:cNvPr>
            <p:cNvSpPr/>
            <p:nvPr/>
          </p:nvSpPr>
          <p:spPr>
            <a:xfrm>
              <a:off x="8175727" y="4317067"/>
              <a:ext cx="2708366" cy="40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solidFill>
                </a:rPr>
                <a:t>SOUTHERN AFRICA</a:t>
              </a:r>
              <a:endParaRPr lang="en-GB" sz="2400" b="1" dirty="0">
                <a:solidFill>
                  <a:schemeClr val="accent2"/>
                </a:solidFill>
              </a:endParaRPr>
            </a:p>
          </p:txBody>
        </p:sp>
        <p:sp>
          <p:nvSpPr>
            <p:cNvPr id="50" name="Rectangle 49">
              <a:extLst>
                <a:ext uri="{FF2B5EF4-FFF2-40B4-BE49-F238E27FC236}">
                  <a16:creationId xmlns:a16="http://schemas.microsoft.com/office/drawing/2014/main" id="{50CE0554-D0D7-9799-357F-D0E53CBDF5DD}"/>
                </a:ext>
              </a:extLst>
            </p:cNvPr>
            <p:cNvSpPr/>
            <p:nvPr/>
          </p:nvSpPr>
          <p:spPr>
            <a:xfrm>
              <a:off x="7434619" y="4717662"/>
              <a:ext cx="4547379" cy="784830"/>
            </a:xfrm>
            <a:prstGeom prst="rect">
              <a:avLst/>
            </a:prstGeom>
          </p:spPr>
          <p:txBody>
            <a:bodyPr wrap="square">
              <a:spAutoFit/>
            </a:bodyPr>
            <a:lstStyle/>
            <a:p>
              <a:pPr algn="ctr">
                <a:defRPr/>
              </a:pPr>
              <a:r>
                <a:rPr lang="en-GB" sz="1500" dirty="0">
                  <a:solidFill>
                    <a:schemeClr val="bg1">
                      <a:lumMod val="65000"/>
                    </a:schemeClr>
                  </a:solidFill>
                </a:rPr>
                <a:t>Angola • Botswana • Eswatini • Lesotho • Malawi Mauritius • Mozambique • Namibia • South Africa Zambia  •  Zimbabwe</a:t>
              </a:r>
            </a:p>
          </p:txBody>
        </p:sp>
        <p:pic>
          <p:nvPicPr>
            <p:cNvPr id="51" name="Picture 2" descr="Icon Focus #103818 - Free Icons Library">
              <a:extLst>
                <a:ext uri="{FF2B5EF4-FFF2-40B4-BE49-F238E27FC236}">
                  <a16:creationId xmlns:a16="http://schemas.microsoft.com/office/drawing/2014/main" id="{A3B63893-49F8-54B6-4E63-7F2498C7B2A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32086" y="5531668"/>
              <a:ext cx="361734" cy="293905"/>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546ABEAB-A5F5-47AE-2B45-69283966FE3F}"/>
                </a:ext>
              </a:extLst>
            </p:cNvPr>
            <p:cNvSpPr/>
            <p:nvPr/>
          </p:nvSpPr>
          <p:spPr>
            <a:xfrm>
              <a:off x="8357017" y="5486259"/>
              <a:ext cx="2762174" cy="339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solidFill>
                </a:rPr>
                <a:t>Inclusive Industrialization</a:t>
              </a:r>
            </a:p>
          </p:txBody>
        </p:sp>
        <p:sp>
          <p:nvSpPr>
            <p:cNvPr id="53" name="Teardrop 52">
              <a:extLst>
                <a:ext uri="{FF2B5EF4-FFF2-40B4-BE49-F238E27FC236}">
                  <a16:creationId xmlns:a16="http://schemas.microsoft.com/office/drawing/2014/main" id="{4F2B232C-2049-2C7B-0910-B80E3DA41119}"/>
                </a:ext>
              </a:extLst>
            </p:cNvPr>
            <p:cNvSpPr/>
            <p:nvPr/>
          </p:nvSpPr>
          <p:spPr>
            <a:xfrm rot="8100000">
              <a:off x="6071340" y="5065034"/>
              <a:ext cx="196285" cy="196285"/>
            </a:xfrm>
            <a:prstGeom prst="teardrop">
              <a:avLst>
                <a:gd name="adj" fmla="val 137554"/>
              </a:avLst>
            </a:prstGeom>
            <a:solidFill>
              <a:srgbClr val="F58A00"/>
            </a:solidFill>
            <a:ln w="28575">
              <a:solidFill>
                <a:schemeClr val="bg2">
                  <a:lumMod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54" name="Connector: Elbow 53">
              <a:extLst>
                <a:ext uri="{FF2B5EF4-FFF2-40B4-BE49-F238E27FC236}">
                  <a16:creationId xmlns:a16="http://schemas.microsoft.com/office/drawing/2014/main" id="{DE86BA6A-F405-5779-7CE2-9A775D74616C}"/>
                </a:ext>
              </a:extLst>
            </p:cNvPr>
            <p:cNvCxnSpPr>
              <a:cxnSpLocks/>
              <a:stCxn id="53" idx="4"/>
              <a:endCxn id="49" idx="1"/>
            </p:cNvCxnSpPr>
            <p:nvPr/>
          </p:nvCxnSpPr>
          <p:spPr>
            <a:xfrm flipV="1">
              <a:off x="6238879" y="4517365"/>
              <a:ext cx="1936848" cy="576414"/>
            </a:xfrm>
            <a:prstGeom prst="bentConnector3">
              <a:avLst>
                <a:gd name="adj1" fmla="val 50000"/>
              </a:avLst>
            </a:prstGeom>
            <a:ln w="28575">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9441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19809"/>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5. ICSOE 2022 Meeting: North Africa</a:t>
            </a:r>
          </a:p>
        </p:txBody>
      </p:sp>
      <p:sp>
        <p:nvSpPr>
          <p:cNvPr id="3" name="Rectangle 2">
            <a:extLst>
              <a:ext uri="{FF2B5EF4-FFF2-40B4-BE49-F238E27FC236}">
                <a16:creationId xmlns:a16="http://schemas.microsoft.com/office/drawing/2014/main" id="{31CCC376-6E1C-5AF4-FFB3-88D4E94D8FA4}"/>
              </a:ext>
            </a:extLst>
          </p:cNvPr>
          <p:cNvSpPr/>
          <p:nvPr/>
        </p:nvSpPr>
        <p:spPr>
          <a:xfrm>
            <a:off x="444280" y="884993"/>
            <a:ext cx="8304966" cy="707886"/>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Theme: </a:t>
            </a:r>
            <a:r>
              <a:rPr lang="en-US" sz="2000" b="1" dirty="0">
                <a:solidFill>
                  <a:srgbClr val="C00000"/>
                </a:solidFill>
                <a:latin typeface="Arial" panose="020B0604020202020204" pitchFamily="34" charset="0"/>
                <a:cs typeface="Arial" panose="020B0604020202020204" pitchFamily="34" charset="0"/>
              </a:rPr>
              <a:t>“Food and energy security in North and West Africa amid multiple crises”</a:t>
            </a:r>
            <a:endParaRPr lang="en-US" sz="2000" b="1" i="1" dirty="0">
              <a:solidFill>
                <a:srgbClr val="C0000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3D31B49-E266-86A5-3580-2B905837B0D1}"/>
              </a:ext>
            </a:extLst>
          </p:cNvPr>
          <p:cNvGrpSpPr/>
          <p:nvPr/>
        </p:nvGrpSpPr>
        <p:grpSpPr>
          <a:xfrm>
            <a:off x="8860456" y="1399508"/>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1 - 3 Nov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Marrakech, Morocco and Online (hybrid)</a:t>
              </a:r>
            </a:p>
          </p:txBody>
        </p:sp>
      </p:grpSp>
      <p:sp>
        <p:nvSpPr>
          <p:cNvPr id="11" name="Rectangle 10">
            <a:extLst>
              <a:ext uri="{FF2B5EF4-FFF2-40B4-BE49-F238E27FC236}">
                <a16:creationId xmlns:a16="http://schemas.microsoft.com/office/drawing/2014/main" id="{9B643879-2E93-6414-09D5-D6807ABEEA58}"/>
              </a:ext>
            </a:extLst>
          </p:cNvPr>
          <p:cNvSpPr/>
          <p:nvPr/>
        </p:nvSpPr>
        <p:spPr>
          <a:xfrm>
            <a:off x="759927" y="2513182"/>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Attendance:</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EF73723-699D-8E24-36F8-426B9BC447C6}"/>
              </a:ext>
            </a:extLst>
          </p:cNvPr>
          <p:cNvSpPr/>
          <p:nvPr/>
        </p:nvSpPr>
        <p:spPr>
          <a:xfrm>
            <a:off x="808639" y="2926103"/>
            <a:ext cx="8027132" cy="1323439"/>
          </a:xfrm>
          <a:prstGeom prst="rect">
            <a:avLst/>
          </a:prstGeom>
        </p:spPr>
        <p:txBody>
          <a:bodyPr wrap="square">
            <a:spAutoFit/>
          </a:bodyPr>
          <a:lstStyle/>
          <a:p>
            <a:pPr marL="285750" indent="-285750" algn="just">
              <a:buFont typeface="Arial" panose="020B0604020202020204" pitchFamily="34" charset="0"/>
              <a:buChar char="•"/>
            </a:pPr>
            <a:r>
              <a:rPr lang="en-US" b="1" dirty="0">
                <a:latin typeface="Arial" panose="020B0604020202020204" pitchFamily="34" charset="0"/>
                <a:cs typeface="Arial" panose="020B0604020202020204" pitchFamily="34" charset="0"/>
              </a:rPr>
              <a:t>Countries: </a:t>
            </a:r>
            <a:r>
              <a:rPr lang="en-US" dirty="0">
                <a:latin typeface="Arial" panose="020B0604020202020204" pitchFamily="34" charset="0"/>
                <a:cs typeface="Arial" panose="020B0604020202020204" pitchFamily="34" charset="0"/>
              </a:rPr>
              <a:t>Algeria, Egypt, Libya, Mauritania, Morocco and Sudan</a:t>
            </a:r>
          </a:p>
          <a:p>
            <a:pPr algn="just"/>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Institutions</a:t>
            </a:r>
            <a:r>
              <a:rPr lang="en-US" dirty="0">
                <a:latin typeface="Arial" panose="020B0604020202020204" pitchFamily="34" charset="0"/>
                <a:cs typeface="Arial" panose="020B0604020202020204" pitchFamily="34" charset="0"/>
              </a:rPr>
              <a:t>: Arab Maghreb Union, international and regional organizations, financial institutions (the Islamic Development Bank) and other United Nations agencies</a:t>
            </a:r>
            <a:endParaRPr lang="en-RW"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0599" y="678856"/>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5" name="Group 14">
            <a:extLst>
              <a:ext uri="{FF2B5EF4-FFF2-40B4-BE49-F238E27FC236}">
                <a16:creationId xmlns:a16="http://schemas.microsoft.com/office/drawing/2014/main" id="{464ED1E2-5761-EF3C-85C1-CC6C3205306C}"/>
              </a:ext>
            </a:extLst>
          </p:cNvPr>
          <p:cNvGrpSpPr/>
          <p:nvPr/>
        </p:nvGrpSpPr>
        <p:grpSpPr>
          <a:xfrm>
            <a:off x="45798" y="2665279"/>
            <a:ext cx="714129" cy="714129"/>
            <a:chOff x="293421" y="1913817"/>
            <a:chExt cx="714129" cy="714129"/>
          </a:xfrm>
          <a:solidFill>
            <a:srgbClr val="C00000"/>
          </a:solidFill>
        </p:grpSpPr>
        <p:sp>
          <p:nvSpPr>
            <p:cNvPr id="16" name="Oval 15">
              <a:extLst>
                <a:ext uri="{FF2B5EF4-FFF2-40B4-BE49-F238E27FC236}">
                  <a16:creationId xmlns:a16="http://schemas.microsoft.com/office/drawing/2014/main" id="{7C07377A-4D1E-AF55-BE5B-39A507387646}"/>
                </a:ext>
              </a:extLst>
            </p:cNvPr>
            <p:cNvSpPr/>
            <p:nvPr/>
          </p:nvSpPr>
          <p:spPr bwMode="auto">
            <a:xfrm>
              <a:off x="293421" y="1913817"/>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17" name="Picture 16">
              <a:extLst>
                <a:ext uri="{FF2B5EF4-FFF2-40B4-BE49-F238E27FC236}">
                  <a16:creationId xmlns:a16="http://schemas.microsoft.com/office/drawing/2014/main" id="{A98B23DA-6587-542A-2A55-2ABE28E54CDC}"/>
                </a:ext>
              </a:extLst>
            </p:cNvPr>
            <p:cNvPicPr>
              <a:picLocks noChangeAspect="1"/>
            </p:cNvPicPr>
            <p:nvPr/>
          </p:nvPicPr>
          <p:blipFill>
            <a:blip r:embed="rId4">
              <a:lum bright="70000" contrast="-70000"/>
            </a:blip>
            <a:stretch>
              <a:fillRect/>
            </a:stretch>
          </p:blipFill>
          <p:spPr>
            <a:xfrm>
              <a:off x="342790" y="1913817"/>
              <a:ext cx="591363" cy="701101"/>
            </a:xfrm>
            <a:prstGeom prst="rect">
              <a:avLst/>
            </a:prstGeom>
            <a:grpFill/>
          </p:spPr>
        </p:pic>
      </p:grpSp>
      <p:grpSp>
        <p:nvGrpSpPr>
          <p:cNvPr id="18" name="Group 17">
            <a:extLst>
              <a:ext uri="{FF2B5EF4-FFF2-40B4-BE49-F238E27FC236}">
                <a16:creationId xmlns:a16="http://schemas.microsoft.com/office/drawing/2014/main" id="{BF851BA2-39DA-FB5F-E66F-9FC358B05879}"/>
              </a:ext>
            </a:extLst>
          </p:cNvPr>
          <p:cNvGrpSpPr/>
          <p:nvPr/>
        </p:nvGrpSpPr>
        <p:grpSpPr>
          <a:xfrm>
            <a:off x="110082" y="5013450"/>
            <a:ext cx="714129" cy="714129"/>
            <a:chOff x="293421" y="4029298"/>
            <a:chExt cx="714129" cy="714129"/>
          </a:xfrm>
          <a:solidFill>
            <a:srgbClr val="C0000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21" name="Rectangle 20">
            <a:extLst>
              <a:ext uri="{FF2B5EF4-FFF2-40B4-BE49-F238E27FC236}">
                <a16:creationId xmlns:a16="http://schemas.microsoft.com/office/drawing/2014/main" id="{BC901C80-2794-837F-55B5-A1AB807B8FB9}"/>
              </a:ext>
            </a:extLst>
          </p:cNvPr>
          <p:cNvSpPr/>
          <p:nvPr/>
        </p:nvSpPr>
        <p:spPr>
          <a:xfrm>
            <a:off x="686530" y="4483965"/>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Incoming Bureau</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F688E9C-EAD3-CD19-AE3B-66BDEA8F1BF8}"/>
              </a:ext>
            </a:extLst>
          </p:cNvPr>
          <p:cNvSpPr/>
          <p:nvPr/>
        </p:nvSpPr>
        <p:spPr>
          <a:xfrm>
            <a:off x="863704" y="5056392"/>
            <a:ext cx="6763263" cy="923330"/>
          </a:xfrm>
          <a:prstGeom prst="rect">
            <a:avLst/>
          </a:prstGeom>
        </p:spPr>
        <p:txBody>
          <a:bodyPr wrap="square">
            <a:spAutoFit/>
          </a:bodyPr>
          <a:lstStyle/>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Chair: </a:t>
            </a:r>
            <a:r>
              <a:rPr lang="en-US" dirty="0">
                <a:latin typeface="Arial" panose="020B0604020202020204" pitchFamily="34" charset="0"/>
                <a:cs typeface="Arial" panose="020B0604020202020204" pitchFamily="34" charset="0"/>
              </a:rPr>
              <a:t>Mauritania</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Vice-Chair: </a:t>
            </a:r>
            <a:r>
              <a:rPr lang="en-US" dirty="0">
                <a:latin typeface="Arial" panose="020B0604020202020204" pitchFamily="34" charset="0"/>
                <a:cs typeface="Arial" panose="020B0604020202020204" pitchFamily="34" charset="0"/>
              </a:rPr>
              <a:t>Morocco</a:t>
            </a: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Rapporteur: </a:t>
            </a:r>
            <a:r>
              <a:rPr lang="en-US" dirty="0">
                <a:latin typeface="Arial" panose="020B0604020202020204" pitchFamily="34" charset="0"/>
                <a:cs typeface="Arial" panose="020B0604020202020204" pitchFamily="34" charset="0"/>
              </a:rPr>
              <a:t>Sudan</a:t>
            </a:r>
          </a:p>
        </p:txBody>
      </p:sp>
      <p:sp>
        <p:nvSpPr>
          <p:cNvPr id="5" name="Rectangle 4">
            <a:extLst>
              <a:ext uri="{FF2B5EF4-FFF2-40B4-BE49-F238E27FC236}">
                <a16:creationId xmlns:a16="http://schemas.microsoft.com/office/drawing/2014/main" id="{12565AE9-18EA-D874-8D5E-214329CDF483}"/>
              </a:ext>
            </a:extLst>
          </p:cNvPr>
          <p:cNvSpPr/>
          <p:nvPr/>
        </p:nvSpPr>
        <p:spPr>
          <a:xfrm>
            <a:off x="778642" y="1710463"/>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 jointly held with SRO West Africa</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4D16C4C7-1225-E7BC-6C09-0F90E0CBD8D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MosiaicBubbles/>
                    </a14:imgEffect>
                  </a14:imgLayer>
                </a14:imgProps>
              </a:ext>
              <a:ext uri="{28A0092B-C50C-407E-A947-70E740481C1C}">
                <a14:useLocalDpi xmlns:a14="http://schemas.microsoft.com/office/drawing/2010/main"/>
              </a:ext>
            </a:extLst>
          </a:blip>
          <a:srcRect/>
          <a:stretch/>
        </p:blipFill>
        <p:spPr>
          <a:xfrm>
            <a:off x="8575385" y="3162578"/>
            <a:ext cx="3869624" cy="3475613"/>
          </a:xfrm>
          <a:prstGeom prst="rect">
            <a:avLst/>
          </a:prstGeom>
        </p:spPr>
      </p:pic>
    </p:spTree>
    <p:extLst>
      <p:ext uri="{BB962C8B-B14F-4D97-AF65-F5344CB8AC3E}">
        <p14:creationId xmlns:p14="http://schemas.microsoft.com/office/powerpoint/2010/main" val="201309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North Africa</a:t>
            </a:r>
          </a:p>
        </p:txBody>
      </p:sp>
      <p:grpSp>
        <p:nvGrpSpPr>
          <p:cNvPr id="6" name="Group 5">
            <a:extLst>
              <a:ext uri="{FF2B5EF4-FFF2-40B4-BE49-F238E27FC236}">
                <a16:creationId xmlns:a16="http://schemas.microsoft.com/office/drawing/2014/main" id="{63D31B49-E266-86A5-3580-2B905837B0D1}"/>
              </a:ext>
            </a:extLst>
          </p:cNvPr>
          <p:cNvGrpSpPr/>
          <p:nvPr/>
        </p:nvGrpSpPr>
        <p:grpSpPr>
          <a:xfrm>
            <a:off x="8860456" y="1399508"/>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1 - 3 November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Marrakech, Morocco and Online (hybrid)</a:t>
              </a:r>
            </a:p>
          </p:txBody>
        </p:sp>
      </p:gr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110082" y="975886"/>
            <a:ext cx="842418" cy="876846"/>
            <a:chOff x="293421" y="4029298"/>
            <a:chExt cx="714129" cy="714129"/>
          </a:xfrm>
          <a:solidFill>
            <a:srgbClr val="C0000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5" name="Rectangle 4">
            <a:extLst>
              <a:ext uri="{FF2B5EF4-FFF2-40B4-BE49-F238E27FC236}">
                <a16:creationId xmlns:a16="http://schemas.microsoft.com/office/drawing/2014/main" id="{66407470-EC8B-73A3-D990-8FEE8BDBF6E4}"/>
              </a:ext>
            </a:extLst>
          </p:cNvPr>
          <p:cNvSpPr/>
          <p:nvPr/>
        </p:nvSpPr>
        <p:spPr>
          <a:xfrm>
            <a:off x="1256681" y="1011334"/>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topics of discussions: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CFA191F-71EE-4FC1-DF42-DE1F7929E166}"/>
              </a:ext>
            </a:extLst>
          </p:cNvPr>
          <p:cNvSpPr/>
          <p:nvPr/>
        </p:nvSpPr>
        <p:spPr>
          <a:xfrm>
            <a:off x="1023817" y="1684511"/>
            <a:ext cx="7872955" cy="4401205"/>
          </a:xfrm>
          <a:prstGeom prst="rect">
            <a:avLst/>
          </a:prstGeom>
        </p:spPr>
        <p:txBody>
          <a:bodyPr wrap="square">
            <a:spAutoFit/>
          </a:bodyPr>
          <a:lstStyle/>
          <a:p>
            <a:pPr marL="285750" indent="-285750">
              <a:spcAft>
                <a:spcPts val="1800"/>
              </a:spcAft>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Food</a:t>
            </a:r>
            <a:r>
              <a:rPr lang="en-US" sz="2000" dirty="0">
                <a:latin typeface="Arial" panose="020B0604020202020204" pitchFamily="34" charset="0"/>
                <a:cs typeface="Arial" panose="020B0604020202020204" pitchFamily="34" charset="0"/>
              </a:rPr>
              <a:t> and </a:t>
            </a:r>
            <a:r>
              <a:rPr lang="en-US" sz="2000" b="1" dirty="0">
                <a:solidFill>
                  <a:srgbClr val="C00000"/>
                </a:solidFill>
                <a:latin typeface="Arial" panose="020B0604020202020204" pitchFamily="34" charset="0"/>
                <a:cs typeface="Arial" panose="020B0604020202020204" pitchFamily="34" charset="0"/>
              </a:rPr>
              <a:t>energy security</a:t>
            </a:r>
            <a:r>
              <a:rPr lang="en-US" sz="2000" dirty="0">
                <a:latin typeface="Arial" panose="020B0604020202020204" pitchFamily="34" charset="0"/>
                <a:cs typeface="Arial" panose="020B0604020202020204" pitchFamily="34" charset="0"/>
              </a:rPr>
              <a:t> in the region amid cascading crises, </a:t>
            </a:r>
            <a:r>
              <a:rPr lang="en-US" sz="2000" b="1" dirty="0">
                <a:solidFill>
                  <a:srgbClr val="C00000"/>
                </a:solidFill>
                <a:latin typeface="Arial" panose="020B0604020202020204" pitchFamily="34" charset="0"/>
                <a:cs typeface="Arial" panose="020B0604020202020204" pitchFamily="34" charset="0"/>
              </a:rPr>
              <a:t>crisis resilience</a:t>
            </a:r>
            <a:r>
              <a:rPr lang="en-US" sz="2000" dirty="0">
                <a:latin typeface="Arial" panose="020B0604020202020204" pitchFamily="34" charset="0"/>
                <a:cs typeface="Arial" panose="020B0604020202020204" pitchFamily="34" charset="0"/>
              </a:rPr>
              <a:t> and </a:t>
            </a:r>
            <a:r>
              <a:rPr lang="en-US" sz="2000" b="1" dirty="0">
                <a:solidFill>
                  <a:srgbClr val="C00000"/>
                </a:solidFill>
                <a:latin typeface="Arial" panose="020B0604020202020204" pitchFamily="34" charset="0"/>
                <a:cs typeface="Arial" panose="020B0604020202020204" pitchFamily="34" charset="0"/>
              </a:rPr>
              <a:t>sustainability</a:t>
            </a:r>
            <a:r>
              <a:rPr lang="en-US" sz="2000" dirty="0">
                <a:latin typeface="Arial" panose="020B0604020202020204" pitchFamily="34" charset="0"/>
                <a:cs typeface="Arial" panose="020B0604020202020204" pitchFamily="34" charset="0"/>
              </a:rPr>
              <a:t>;</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Landscape of </a:t>
            </a:r>
            <a:r>
              <a:rPr lang="en-US" sz="2000" b="1" dirty="0">
                <a:solidFill>
                  <a:srgbClr val="C00000"/>
                </a:solidFill>
                <a:latin typeface="Arial" panose="020B0604020202020204" pitchFamily="34" charset="0"/>
                <a:cs typeface="Arial" panose="020B0604020202020204" pitchFamily="34" charset="0"/>
              </a:rPr>
              <a:t>economic, social and climate conditions </a:t>
            </a:r>
            <a:r>
              <a:rPr lang="en-US" sz="2000" dirty="0">
                <a:latin typeface="Arial" panose="020B0604020202020204" pitchFamily="34" charset="0"/>
                <a:cs typeface="Arial" panose="020B0604020202020204" pitchFamily="34" charset="0"/>
              </a:rPr>
              <a:t>in North Africa: review of subregional profile;</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Progress on </a:t>
            </a:r>
            <a:r>
              <a:rPr lang="en-US" sz="2000" b="1" dirty="0">
                <a:solidFill>
                  <a:srgbClr val="C00000"/>
                </a:solidFill>
                <a:latin typeface="Arial" panose="020B0604020202020204" pitchFamily="34" charset="0"/>
                <a:cs typeface="Arial" panose="020B0604020202020204" pitchFamily="34" charset="0"/>
              </a:rPr>
              <a:t>implementation</a:t>
            </a:r>
            <a:r>
              <a:rPr lang="en-US" sz="2000" dirty="0">
                <a:latin typeface="Arial" panose="020B0604020202020204" pitchFamily="34" charset="0"/>
                <a:cs typeface="Arial" panose="020B0604020202020204" pitchFamily="34" charset="0"/>
              </a:rPr>
              <a:t> of regional and international development </a:t>
            </a:r>
            <a:r>
              <a:rPr lang="en-US" sz="2000" b="1" dirty="0">
                <a:solidFill>
                  <a:srgbClr val="C00000"/>
                </a:solidFill>
                <a:latin typeface="Arial" panose="020B0604020202020204" pitchFamily="34" charset="0"/>
                <a:cs typeface="Arial" panose="020B0604020202020204" pitchFamily="34" charset="0"/>
              </a:rPr>
              <a:t>agendas</a:t>
            </a:r>
            <a:r>
              <a:rPr lang="en-US" sz="2000" dirty="0">
                <a:latin typeface="Arial" panose="020B0604020202020204" pitchFamily="34" charset="0"/>
                <a:cs typeface="Arial" panose="020B0604020202020204" pitchFamily="34" charset="0"/>
              </a:rPr>
              <a:t>, with </a:t>
            </a:r>
            <a:r>
              <a:rPr lang="en-US" sz="2000" b="1" dirty="0">
                <a:solidFill>
                  <a:srgbClr val="C00000"/>
                </a:solidFill>
                <a:latin typeface="Arial" panose="020B0604020202020204" pitchFamily="34" charset="0"/>
                <a:cs typeface="Arial" panose="020B0604020202020204" pitchFamily="34" charset="0"/>
              </a:rPr>
              <a:t>focus on the SDG12 </a:t>
            </a:r>
            <a:r>
              <a:rPr lang="en-US" sz="2000" dirty="0">
                <a:latin typeface="Arial" panose="020B0604020202020204" pitchFamily="34" charset="0"/>
                <a:cs typeface="Arial" panose="020B0604020202020204" pitchFamily="34" charset="0"/>
              </a:rPr>
              <a:t>(responsible consumption and production); and</a:t>
            </a:r>
          </a:p>
          <a:p>
            <a:pPr marL="285750" indent="-285750">
              <a:spcAft>
                <a:spcPts val="1800"/>
              </a:spcAft>
              <a:buFont typeface="Arial" panose="020B0604020202020204" pitchFamily="34" charset="0"/>
              <a:buChar char="•"/>
            </a:pPr>
            <a:r>
              <a:rPr lang="en-US" sz="2000" b="1" dirty="0">
                <a:solidFill>
                  <a:srgbClr val="C00000"/>
                </a:solidFill>
                <a:latin typeface="Arial" panose="020B0604020202020204" pitchFamily="34" charset="0"/>
                <a:cs typeface="Arial" panose="020B0604020202020204" pitchFamily="34" charset="0"/>
              </a:rPr>
              <a:t>Statutory matters</a:t>
            </a:r>
            <a:r>
              <a:rPr lang="en-US" sz="2000" dirty="0">
                <a:latin typeface="Arial" panose="020B0604020202020204" pitchFamily="34" charset="0"/>
                <a:cs typeface="Arial" panose="020B0604020202020204" pitchFamily="34" charset="0"/>
              </a:rPr>
              <a:t>, including key activities implemented and results achieved by the Subregional Office in 2022, and its work program for 2023.</a:t>
            </a:r>
          </a:p>
          <a:p>
            <a:pPr>
              <a:spcAft>
                <a:spcPts val="1800"/>
              </a:spcAft>
            </a:pPr>
            <a:r>
              <a:rPr lang="en-US" sz="2000" b="1" dirty="0">
                <a:solidFill>
                  <a:schemeClr val="accent2">
                    <a:lumMod val="75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88DCBC3C-7802-AF9A-D793-DBFBDCA7575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MosiaicBubbles/>
                    </a14:imgEffect>
                  </a14:imgLayer>
                </a14:imgProps>
              </a:ext>
              <a:ext uri="{28A0092B-C50C-407E-A947-70E740481C1C}">
                <a14:useLocalDpi xmlns:a14="http://schemas.microsoft.com/office/drawing/2010/main"/>
              </a:ext>
            </a:extLst>
          </a:blip>
          <a:srcRect/>
          <a:stretch/>
        </p:blipFill>
        <p:spPr>
          <a:xfrm>
            <a:off x="8499185" y="3078046"/>
            <a:ext cx="3869624" cy="3475613"/>
          </a:xfrm>
          <a:prstGeom prst="rect">
            <a:avLst/>
          </a:prstGeom>
        </p:spPr>
      </p:pic>
      <p:pic>
        <p:nvPicPr>
          <p:cNvPr id="16" name="Picture 15">
            <a:extLst>
              <a:ext uri="{FF2B5EF4-FFF2-40B4-BE49-F238E27FC236}">
                <a16:creationId xmlns:a16="http://schemas.microsoft.com/office/drawing/2014/main" id="{88E757F0-F6EB-4A9E-A6C6-126CD0C3001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919572">
            <a:off x="9583038" y="2899065"/>
            <a:ext cx="247500" cy="589673"/>
          </a:xfrm>
          <a:prstGeom prst="rect">
            <a:avLst/>
          </a:prstGeom>
        </p:spPr>
      </p:pic>
    </p:spTree>
    <p:extLst>
      <p:ext uri="{BB962C8B-B14F-4D97-AF65-F5344CB8AC3E}">
        <p14:creationId xmlns:p14="http://schemas.microsoft.com/office/powerpoint/2010/main" val="4289854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North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a:solidFill>
            <a:srgbClr val="C0000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3" name="Rectangle 2">
            <a:extLst>
              <a:ext uri="{FF2B5EF4-FFF2-40B4-BE49-F238E27FC236}">
                <a16:creationId xmlns:a16="http://schemas.microsoft.com/office/drawing/2014/main" id="{17B67E73-B9FA-7BCD-5A82-6CD8E093F66C}"/>
              </a:ext>
            </a:extLst>
          </p:cNvPr>
          <p:cNvSpPr/>
          <p:nvPr/>
        </p:nvSpPr>
        <p:spPr>
          <a:xfrm>
            <a:off x="906940" y="1063162"/>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issues raised:</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829629" y="1659308"/>
            <a:ext cx="11253638" cy="4632037"/>
          </a:xfrm>
          <a:prstGeom prst="rect">
            <a:avLst/>
          </a:prstGeom>
        </p:spPr>
        <p:txBody>
          <a:bodyPr wrap="square">
            <a:spAutoFit/>
          </a:bodyPr>
          <a:lstStyle/>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Though the share of undernourished people in North Africa is lower than the global average, </a:t>
            </a:r>
            <a:r>
              <a:rPr lang="en-US" sz="2000" b="1" dirty="0">
                <a:solidFill>
                  <a:srgbClr val="C00000"/>
                </a:solidFill>
                <a:latin typeface="Arial" panose="020B0604020202020204" pitchFamily="34" charset="0"/>
                <a:cs typeface="Arial" panose="020B0604020202020204" pitchFamily="34" charset="0"/>
              </a:rPr>
              <a:t>food insecurity</a:t>
            </a:r>
            <a:r>
              <a:rPr lang="en-US" sz="2000" dirty="0">
                <a:latin typeface="Arial" panose="020B0604020202020204" pitchFamily="34" charset="0"/>
                <a:cs typeface="Arial" panose="020B0604020202020204" pitchFamily="34" charset="0"/>
              </a:rPr>
              <a:t> at </a:t>
            </a:r>
            <a:r>
              <a:rPr lang="en-US" sz="2000" b="1" dirty="0">
                <a:solidFill>
                  <a:srgbClr val="C00000"/>
                </a:solidFill>
                <a:latin typeface="Arial" panose="020B0604020202020204" pitchFamily="34" charset="0"/>
                <a:cs typeface="Arial" panose="020B0604020202020204" pitchFamily="34" charset="0"/>
              </a:rPr>
              <a:t>individual country level</a:t>
            </a:r>
            <a:r>
              <a:rPr lang="en-US" sz="2000" dirty="0">
                <a:latin typeface="Arial" panose="020B0604020202020204" pitchFamily="34" charset="0"/>
                <a:cs typeface="Arial" panose="020B0604020202020204" pitchFamily="34" charset="0"/>
              </a:rPr>
              <a:t>, like Mauritania and Sudan, remains a </a:t>
            </a:r>
            <a:r>
              <a:rPr lang="en-US" sz="2000" b="1" dirty="0">
                <a:solidFill>
                  <a:srgbClr val="C00000"/>
                </a:solidFill>
                <a:latin typeface="Arial" panose="020B0604020202020204" pitchFamily="34" charset="0"/>
                <a:cs typeface="Arial" panose="020B0604020202020204" pitchFamily="34" charset="0"/>
              </a:rPr>
              <a:t>challenge</a:t>
            </a:r>
            <a:r>
              <a:rPr lang="en-US" sz="2000" dirty="0">
                <a:latin typeface="Arial" panose="020B0604020202020204" pitchFamily="34" charset="0"/>
                <a:cs typeface="Arial" panose="020B0604020202020204" pitchFamily="34" charset="0"/>
              </a:rPr>
              <a:t>;</a:t>
            </a:r>
          </a:p>
          <a:p>
            <a:pPr marL="285750" indent="-285750">
              <a:spcAft>
                <a:spcPts val="1800"/>
              </a:spcAft>
              <a:buFont typeface="Arial" panose="020B0604020202020204" pitchFamily="34" charset="0"/>
              <a:buChar char="•"/>
            </a:pP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a:t>
            </a:r>
            <a:r>
              <a:rPr lang="en-GB"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water insecurity </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North Africa needs to be considered when tackling food insecurity</a:t>
            </a:r>
            <a:endParaRPr lang="en-US" sz="2000" dirty="0">
              <a:latin typeface="Arial" panose="020B0604020202020204" pitchFamily="34" charset="0"/>
              <a:cs typeface="Arial" panose="020B0604020202020204" pitchFamily="34" charset="0"/>
            </a:endParaRP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Political will is key to addressing the </a:t>
            </a:r>
            <a:r>
              <a:rPr lang="en-US" sz="2000" b="1" dirty="0">
                <a:solidFill>
                  <a:srgbClr val="C00000"/>
                </a:solidFill>
                <a:latin typeface="Arial" panose="020B0604020202020204" pitchFamily="34" charset="0"/>
                <a:cs typeface="Arial" panose="020B0604020202020204" pitchFamily="34" charset="0"/>
              </a:rPr>
              <a:t>“multiple-F crises”</a:t>
            </a:r>
            <a:r>
              <a:rPr lang="en-US" sz="2000" dirty="0">
                <a:latin typeface="Arial" panose="020B0604020202020204" pitchFamily="34" charset="0"/>
                <a:cs typeface="Arial" panose="020B0604020202020204" pitchFamily="34" charset="0"/>
              </a:rPr>
              <a:t> of food, fuel, fluctuation, fanatism and fear in the subregion, and requires regional approach.</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High levels of </a:t>
            </a:r>
            <a:r>
              <a:rPr lang="en-US" sz="2000" b="1" dirty="0">
                <a:solidFill>
                  <a:srgbClr val="C00000"/>
                </a:solidFill>
                <a:latin typeface="Arial" panose="020B0604020202020204" pitchFamily="34" charset="0"/>
                <a:cs typeface="Arial" panose="020B0604020202020204" pitchFamily="34" charset="0"/>
              </a:rPr>
              <a:t>poverty and low levels of employment</a:t>
            </a:r>
            <a:r>
              <a:rPr lang="en-US" sz="2000" dirty="0">
                <a:latin typeface="Arial" panose="020B0604020202020204" pitchFamily="34" charset="0"/>
                <a:cs typeface="Arial" panose="020B0604020202020204" pitchFamily="34" charset="0"/>
              </a:rPr>
              <a:t> are major concerns and drivers of social unrest that call for </a:t>
            </a:r>
            <a:r>
              <a:rPr lang="en-US" sz="2000" b="1" dirty="0">
                <a:solidFill>
                  <a:srgbClr val="C00000"/>
                </a:solidFill>
                <a:latin typeface="Arial" panose="020B0604020202020204" pitchFamily="34" charset="0"/>
                <a:cs typeface="Arial" panose="020B0604020202020204" pitchFamily="34" charset="0"/>
              </a:rPr>
              <a:t>concrete decisions</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a:t>
            </a:r>
            <a:r>
              <a:rPr lang="en-US" sz="2000" b="1" dirty="0">
                <a:solidFill>
                  <a:srgbClr val="C00000"/>
                </a:solidFill>
                <a:latin typeface="Arial" panose="020B0604020202020204" pitchFamily="34" charset="0"/>
                <a:cs typeface="Arial" panose="020B0604020202020204" pitchFamily="34" charset="0"/>
              </a:rPr>
              <a:t>tangible measures</a:t>
            </a:r>
            <a:r>
              <a:rPr lang="en-US" sz="2000" dirty="0">
                <a:latin typeface="Arial" panose="020B0604020202020204" pitchFamily="34" charset="0"/>
                <a:cs typeface="Arial" panose="020B0604020202020204" pitchFamily="34" charset="0"/>
              </a:rPr>
              <a:t> by member States; </a:t>
            </a:r>
          </a:p>
          <a:p>
            <a:pPr marL="285750" indent="-285750">
              <a:spcAft>
                <a:spcPts val="1800"/>
              </a:spcAft>
              <a:buFont typeface="Arial" panose="020B0604020202020204" pitchFamily="34" charset="0"/>
              <a:buChar char="•"/>
            </a:pPr>
            <a:r>
              <a:rPr lang="en-US" sz="2000" dirty="0">
                <a:latin typeface="Arial" panose="020B0604020202020204" pitchFamily="34" charset="0"/>
                <a:cs typeface="Arial" panose="020B0604020202020204" pitchFamily="34" charset="0"/>
              </a:rPr>
              <a:t>Given the elevated public debt levels and cost of financing, </a:t>
            </a:r>
            <a:r>
              <a:rPr lang="en-US" sz="2000" b="1" dirty="0">
                <a:solidFill>
                  <a:srgbClr val="C00000"/>
                </a:solidFill>
                <a:latin typeface="Arial" panose="020B0604020202020204" pitchFamily="34" charset="0"/>
                <a:cs typeface="Arial" panose="020B0604020202020204" pitchFamily="34" charset="0"/>
              </a:rPr>
              <a:t>debt restructuring</a:t>
            </a:r>
            <a:r>
              <a:rPr lang="en-US" sz="2000" dirty="0">
                <a:latin typeface="Arial" panose="020B0604020202020204" pitchFamily="34" charset="0"/>
                <a:cs typeface="Arial" panose="020B0604020202020204" pitchFamily="34" charset="0"/>
              </a:rPr>
              <a:t>, and </a:t>
            </a:r>
            <a:r>
              <a:rPr lang="en-US" sz="2000" b="1" dirty="0">
                <a:solidFill>
                  <a:srgbClr val="C00000"/>
                </a:solidFill>
                <a:latin typeface="Arial" panose="020B0604020202020204" pitchFamily="34" charset="0"/>
                <a:cs typeface="Arial" panose="020B0604020202020204" pitchFamily="34" charset="0"/>
              </a:rPr>
              <a:t>rescheduling</a:t>
            </a:r>
            <a:r>
              <a:rPr lang="en-US" sz="2000" dirty="0">
                <a:latin typeface="Arial" panose="020B0604020202020204" pitchFamily="34" charset="0"/>
                <a:cs typeface="Arial" panose="020B0604020202020204" pitchFamily="34" charset="0"/>
              </a:rPr>
              <a:t> were important to help countries switch to a green economy; and </a:t>
            </a:r>
          </a:p>
          <a:p>
            <a:pPr marL="285750" indent="-285750">
              <a:spcAft>
                <a:spcPts val="1800"/>
              </a:spcAft>
              <a:buFont typeface="Arial" panose="020B0604020202020204" pitchFamily="34" charset="0"/>
              <a:buChar char="•"/>
            </a:pP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Governments need to </a:t>
            </a:r>
            <a:r>
              <a:rPr lang="en-GB"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support </a:t>
            </a:r>
            <a:r>
              <a:rPr lang="en-GB"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adequate g</a:t>
            </a:r>
            <a:r>
              <a:rPr lang="en-GB"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overnance frameworks and human capital</a:t>
            </a:r>
            <a:r>
              <a:rPr lang="en-GB"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accelerate </a:t>
            </a:r>
            <a:r>
              <a:rPr lang="en-GB"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the</a:t>
            </a:r>
            <a:r>
              <a:rPr lang="en-GB"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GB"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shift to a circular economy</a:t>
            </a:r>
            <a:r>
              <a:rPr lang="en-US" sz="2000" b="1" dirty="0">
                <a:solidFill>
                  <a:srgbClr val="C00000"/>
                </a:solidFill>
                <a:latin typeface="Arial" panose="020B0604020202020204" pitchFamily="34" charset="0"/>
                <a:cs typeface="Arial" panose="020B0604020202020204" pitchFamily="34" charset="0"/>
              </a:rPr>
              <a:t>. </a:t>
            </a:r>
            <a:endParaRPr lang="fr-FR" sz="2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65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North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47969" y="1435638"/>
            <a:ext cx="842418" cy="876846"/>
            <a:chOff x="293421" y="4029298"/>
            <a:chExt cx="714129" cy="714129"/>
          </a:xfrm>
          <a:solidFill>
            <a:srgbClr val="C0000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3" name="Rectangle 2">
            <a:extLst>
              <a:ext uri="{FF2B5EF4-FFF2-40B4-BE49-F238E27FC236}">
                <a16:creationId xmlns:a16="http://schemas.microsoft.com/office/drawing/2014/main" id="{17B67E73-B9FA-7BCD-5A82-6CD8E093F66C}"/>
              </a:ext>
            </a:extLst>
          </p:cNvPr>
          <p:cNvSpPr/>
          <p:nvPr/>
        </p:nvSpPr>
        <p:spPr>
          <a:xfrm>
            <a:off x="743701" y="856067"/>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Main recommendations: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868681" y="1780611"/>
            <a:ext cx="11228752" cy="2816156"/>
          </a:xfrm>
          <a:prstGeom prst="rect">
            <a:avLst/>
          </a:prstGeom>
        </p:spPr>
        <p:txBody>
          <a:bodyPr wrap="square">
            <a:spAutoFit/>
          </a:bodyPr>
          <a:lstStyle/>
          <a:p>
            <a:pPr marL="285750" indent="-285750">
              <a:spcAft>
                <a:spcPts val="1000"/>
              </a:spcAft>
              <a:buFont typeface="Arial" panose="020B0604020202020204" pitchFamily="34" charset="0"/>
              <a:buChar char="•"/>
            </a:pPr>
            <a:r>
              <a:rPr lang="en-US" sz="1900" b="1" dirty="0">
                <a:solidFill>
                  <a:srgbClr val="C00000"/>
                </a:solidFill>
                <a:latin typeface="Arial" panose="020B0604020202020204" pitchFamily="34" charset="0"/>
                <a:cs typeface="Arial" panose="020B0604020202020204" pitchFamily="34" charset="0"/>
              </a:rPr>
              <a:t>Investing in local food production</a:t>
            </a:r>
            <a:r>
              <a:rPr lang="en-US" sz="1900" dirty="0">
                <a:latin typeface="Arial" panose="020B0604020202020204" pitchFamily="34" charset="0"/>
                <a:cs typeface="Arial" panose="020B0604020202020204" pitchFamily="34" charset="0"/>
              </a:rPr>
              <a:t> to reduce import dependence, addressing the water crisis in NA by </a:t>
            </a:r>
            <a:r>
              <a:rPr lang="en-US" sz="1900">
                <a:latin typeface="Arial" panose="020B0604020202020204" pitchFamily="34" charset="0"/>
                <a:cs typeface="Arial" panose="020B0604020202020204" pitchFamily="34" charset="0"/>
              </a:rPr>
              <a:t>improving water </a:t>
            </a:r>
            <a:r>
              <a:rPr lang="en-US" sz="1900" dirty="0">
                <a:latin typeface="Arial" panose="020B0604020202020204" pitchFamily="34" charset="0"/>
                <a:cs typeface="Arial" panose="020B0604020202020204" pitchFamily="34" charset="0"/>
              </a:rPr>
              <a:t>efficiency &amp; building </a:t>
            </a:r>
            <a:r>
              <a:rPr lang="en-US" sz="1900" b="1" dirty="0">
                <a:solidFill>
                  <a:srgbClr val="C00000"/>
                </a:solidFill>
                <a:latin typeface="Arial" panose="020B0604020202020204" pitchFamily="34" charset="0"/>
                <a:cs typeface="Arial" panose="020B0604020202020204" pitchFamily="34" charset="0"/>
              </a:rPr>
              <a:t>capacity for smart agriculture and green economy</a:t>
            </a:r>
            <a:r>
              <a:rPr lang="en-US" sz="1900" dirty="0">
                <a:latin typeface="Arial" panose="020B0604020202020204" pitchFamily="34" charset="0"/>
                <a:cs typeface="Arial" panose="020B0604020202020204" pitchFamily="34" charset="0"/>
              </a:rPr>
              <a:t>; </a:t>
            </a:r>
          </a:p>
          <a:p>
            <a:pPr marL="285750" indent="-285750">
              <a:spcAft>
                <a:spcPts val="1000"/>
              </a:spcAft>
              <a:buFont typeface="Arial" panose="020B0604020202020204" pitchFamily="34" charset="0"/>
              <a:buChar char="•"/>
            </a:pPr>
            <a:r>
              <a:rPr lang="en-US" sz="1900" b="1" dirty="0">
                <a:solidFill>
                  <a:srgbClr val="C00000"/>
                </a:solidFill>
                <a:latin typeface="Arial" panose="020B0604020202020204" pitchFamily="34" charset="0"/>
                <a:cs typeface="Arial" panose="020B0604020202020204" pitchFamily="34" charset="0"/>
              </a:rPr>
              <a:t>Building cereal stocks</a:t>
            </a:r>
            <a:r>
              <a:rPr lang="en-US" sz="1900" dirty="0">
                <a:latin typeface="Arial" panose="020B0604020202020204" pitchFamily="34" charset="0"/>
                <a:cs typeface="Arial" panose="020B0604020202020204" pitchFamily="34" charset="0"/>
              </a:rPr>
              <a:t> at the national level as buffers during crises and develop food and energy production chains at the subregional and continental levels to benefit from the </a:t>
            </a:r>
            <a:r>
              <a:rPr lang="en-US" sz="1900" dirty="0" err="1">
                <a:latin typeface="Arial" panose="020B0604020202020204" pitchFamily="34" charset="0"/>
                <a:cs typeface="Arial" panose="020B0604020202020204" pitchFamily="34" charset="0"/>
              </a:rPr>
              <a:t>AfCFTA</a:t>
            </a:r>
            <a:r>
              <a:rPr lang="en-US" sz="1900" dirty="0">
                <a:latin typeface="Arial" panose="020B0604020202020204" pitchFamily="34" charset="0"/>
                <a:cs typeface="Arial" panose="020B0604020202020204" pitchFamily="34" charset="0"/>
              </a:rPr>
              <a:t>; </a:t>
            </a:r>
          </a:p>
          <a:p>
            <a:pPr marL="285750" indent="-285750">
              <a:spcAft>
                <a:spcPts val="1000"/>
              </a:spcAft>
              <a:buFont typeface="Arial" panose="020B0604020202020204" pitchFamily="34" charset="0"/>
              <a:buChar char="•"/>
            </a:pPr>
            <a:r>
              <a:rPr lang="en-US" sz="1900" b="1" dirty="0">
                <a:solidFill>
                  <a:srgbClr val="C00000"/>
                </a:solidFill>
                <a:latin typeface="Arial" panose="020B0604020202020204" pitchFamily="34" charset="0"/>
                <a:cs typeface="Arial" panose="020B0604020202020204" pitchFamily="34" charset="0"/>
              </a:rPr>
              <a:t>Strengthening the role of producers</a:t>
            </a:r>
            <a:r>
              <a:rPr lang="en-US" sz="1900" dirty="0">
                <a:latin typeface="Arial" panose="020B0604020202020204" pitchFamily="34" charset="0"/>
                <a:cs typeface="Arial" panose="020B0604020202020204" pitchFamily="34" charset="0"/>
              </a:rPr>
              <a:t> in the supply of </a:t>
            </a:r>
            <a:r>
              <a:rPr lang="en-US" sz="1900" b="1" dirty="0">
                <a:solidFill>
                  <a:srgbClr val="C00000"/>
                </a:solidFill>
                <a:latin typeface="Arial" panose="020B0604020202020204" pitchFamily="34" charset="0"/>
                <a:cs typeface="Arial" panose="020B0604020202020204" pitchFamily="34" charset="0"/>
              </a:rPr>
              <a:t>fertilizers</a:t>
            </a:r>
            <a:r>
              <a:rPr lang="en-US" sz="1900" dirty="0">
                <a:latin typeface="Arial" panose="020B0604020202020204" pitchFamily="34" charset="0"/>
                <a:cs typeface="Arial" panose="020B0604020202020204" pitchFamily="34" charset="0"/>
              </a:rPr>
              <a:t> to farmers &amp; facilitate their access, with particular attention to small farmers, and promote sustainable agricultural development; and</a:t>
            </a:r>
          </a:p>
          <a:p>
            <a:pPr marL="285750" indent="-285750">
              <a:spcAft>
                <a:spcPts val="1000"/>
              </a:spcAft>
              <a:buFont typeface="Arial" panose="020B0604020202020204" pitchFamily="34" charset="0"/>
              <a:buChar char="•"/>
            </a:pPr>
            <a:r>
              <a:rPr lang="en-US" sz="1900" dirty="0">
                <a:latin typeface="Arial" panose="020B0604020202020204" pitchFamily="34" charset="0"/>
                <a:cs typeface="Arial" panose="020B0604020202020204" pitchFamily="34" charset="0"/>
              </a:rPr>
              <a:t>Encouraging the </a:t>
            </a:r>
            <a:r>
              <a:rPr lang="en-US" sz="1900" b="1" dirty="0">
                <a:solidFill>
                  <a:srgbClr val="C00000"/>
                </a:solidFill>
                <a:latin typeface="Arial" panose="020B0604020202020204" pitchFamily="34" charset="0"/>
                <a:cs typeface="Arial" panose="020B0604020202020204" pitchFamily="34" charset="0"/>
              </a:rPr>
              <a:t>diversification</a:t>
            </a:r>
            <a:r>
              <a:rPr lang="en-US" sz="1900" dirty="0">
                <a:latin typeface="Arial" panose="020B0604020202020204" pitchFamily="34" charset="0"/>
                <a:cs typeface="Arial" panose="020B0604020202020204" pitchFamily="34" charset="0"/>
              </a:rPr>
              <a:t> of </a:t>
            </a:r>
            <a:r>
              <a:rPr lang="en-US" sz="1900" b="1" dirty="0">
                <a:solidFill>
                  <a:srgbClr val="C00000"/>
                </a:solidFill>
                <a:latin typeface="Arial" panose="020B0604020202020204" pitchFamily="34" charset="0"/>
                <a:cs typeface="Arial" panose="020B0604020202020204" pitchFamily="34" charset="0"/>
              </a:rPr>
              <a:t>energy sources through </a:t>
            </a:r>
            <a:r>
              <a:rPr lang="en-GB" sz="19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increasing private sector investment </a:t>
            </a:r>
            <a:r>
              <a:rPr lang="en-GB" sz="1900" dirty="0">
                <a:effectLst/>
                <a:latin typeface="Arial" panose="020B0604020202020204" pitchFamily="34" charset="0"/>
                <a:ea typeface="Times New Roman" panose="02020603050405020304" pitchFamily="18" charset="0"/>
                <a:cs typeface="Arial" panose="020B0604020202020204" pitchFamily="34" charset="0"/>
              </a:rPr>
              <a:t>in renewable energy, also through regional cooperation</a:t>
            </a:r>
            <a:endParaRPr lang="en-US" sz="1900" b="1"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A23B79-296D-5151-3943-59571564D9EC}"/>
              </a:ext>
            </a:extLst>
          </p:cNvPr>
          <p:cNvSpPr txBox="1"/>
          <p:nvPr/>
        </p:nvSpPr>
        <p:spPr>
          <a:xfrm>
            <a:off x="862046" y="1387342"/>
            <a:ext cx="9670221"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Member States can enhance food and energy security through:</a:t>
            </a: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55FA884-05D9-2E7A-35B0-6BEE319EEFFE}"/>
              </a:ext>
            </a:extLst>
          </p:cNvPr>
          <p:cNvSpPr txBox="1"/>
          <p:nvPr/>
        </p:nvSpPr>
        <p:spPr>
          <a:xfrm>
            <a:off x="815458" y="4545517"/>
            <a:ext cx="9553838" cy="707886"/>
          </a:xfrm>
          <a:prstGeom prst="rect">
            <a:avLst/>
          </a:prstGeom>
          <a:noFill/>
        </p:spPr>
        <p:txBody>
          <a:bodyPr wrap="square">
            <a:spAutoFit/>
          </a:bodyPr>
          <a:lstStyle/>
          <a:p>
            <a:r>
              <a:rPr lang="en-GB" sz="2000" b="1" dirty="0">
                <a:effectLst/>
                <a:latin typeface="Arial" panose="020B0604020202020204" pitchFamily="34" charset="0"/>
                <a:ea typeface="Times New Roman" panose="02020603050405020304" pitchFamily="18" charset="0"/>
                <a:cs typeface="Arial" panose="020B0604020202020204" pitchFamily="34" charset="0"/>
              </a:rPr>
              <a:t>Member States can boost structural reforms and transformation by:</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6DCEB8C-82FD-AF08-0147-F6CF9D207CFD}"/>
              </a:ext>
            </a:extLst>
          </p:cNvPr>
          <p:cNvSpPr txBox="1"/>
          <p:nvPr/>
        </p:nvSpPr>
        <p:spPr>
          <a:xfrm>
            <a:off x="815458" y="4887441"/>
            <a:ext cx="11373491" cy="156966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1900" b="1" dirty="0">
                <a:solidFill>
                  <a:srgbClr val="C00000"/>
                </a:solidFill>
                <a:latin typeface="Arial" panose="020B0604020202020204" pitchFamily="34" charset="0"/>
                <a:ea typeface="Times New Roman" panose="02020603050405020304" pitchFamily="18" charset="0"/>
                <a:cs typeface="Arial" panose="020B0604020202020204" pitchFamily="34" charset="0"/>
              </a:rPr>
              <a:t>I</a:t>
            </a:r>
            <a:r>
              <a:rPr lang="en-GB" sz="19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mproving SME’s competitiveness </a:t>
            </a:r>
            <a:r>
              <a:rPr lang="en-GB" sz="1900" dirty="0">
                <a:effectLst/>
                <a:latin typeface="Arial" panose="020B0604020202020204" pitchFamily="34" charset="0"/>
                <a:ea typeface="Times New Roman" panose="02020603050405020304" pitchFamily="18" charset="0"/>
                <a:cs typeface="Arial" panose="020B0604020202020204" pitchFamily="34" charset="0"/>
              </a:rPr>
              <a:t>through the development of skills and innovation capacity; </a:t>
            </a:r>
          </a:p>
          <a:p>
            <a:pPr marL="285750" indent="-285750">
              <a:spcAft>
                <a:spcPts val="1200"/>
              </a:spcAft>
              <a:buFont typeface="Arial" panose="020B0604020202020204" pitchFamily="34" charset="0"/>
              <a:buChar char="•"/>
            </a:pPr>
            <a:r>
              <a:rPr lang="en-US" sz="19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Strengthening women's financial autonomy </a:t>
            </a:r>
            <a:r>
              <a:rPr lang="en-US" sz="1900" dirty="0">
                <a:effectLst/>
                <a:latin typeface="Arial" panose="020B0604020202020204" pitchFamily="34" charset="0"/>
                <a:ea typeface="Times New Roman" panose="02020603050405020304" pitchFamily="18" charset="0"/>
                <a:cs typeface="Arial" panose="020B0604020202020204" pitchFamily="34" charset="0"/>
              </a:rPr>
              <a:t>through targeted policies and programs to improve women's entrepreneurship and increase their participation in the labor market; and</a:t>
            </a:r>
          </a:p>
          <a:p>
            <a:pPr marL="285750" indent="-285750">
              <a:spcAft>
                <a:spcPts val="1200"/>
              </a:spcAft>
              <a:buFont typeface="Arial" panose="020B0604020202020204" pitchFamily="34" charset="0"/>
              <a:buChar char="•"/>
            </a:pPr>
            <a:r>
              <a:rPr lang="en-US" sz="1900" dirty="0">
                <a:effectLst/>
                <a:latin typeface="Arial" panose="020B0604020202020204" pitchFamily="34" charset="0"/>
                <a:ea typeface="Times New Roman" panose="02020603050405020304" pitchFamily="18" charset="0"/>
                <a:cs typeface="Arial" panose="020B0604020202020204" pitchFamily="34" charset="0"/>
              </a:rPr>
              <a:t>Providing </a:t>
            </a:r>
            <a:r>
              <a:rPr lang="en-US" sz="19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complementary infrastructure, strong governance &amp; institutions for green investment</a:t>
            </a:r>
            <a:endParaRPr lang="en-GB" sz="19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8687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North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94096" y="1262673"/>
            <a:ext cx="842418" cy="876846"/>
            <a:chOff x="293421" y="4029298"/>
            <a:chExt cx="714129" cy="714129"/>
          </a:xfrm>
          <a:solidFill>
            <a:srgbClr val="C0000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3" name="Rectangle 2">
            <a:extLst>
              <a:ext uri="{FF2B5EF4-FFF2-40B4-BE49-F238E27FC236}">
                <a16:creationId xmlns:a16="http://schemas.microsoft.com/office/drawing/2014/main" id="{17B67E73-B9FA-7BCD-5A82-6CD8E093F66C}"/>
              </a:ext>
            </a:extLst>
          </p:cNvPr>
          <p:cNvSpPr/>
          <p:nvPr/>
        </p:nvSpPr>
        <p:spPr>
          <a:xfrm>
            <a:off x="743701" y="856067"/>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Main recommendations: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985178" y="2067555"/>
            <a:ext cx="11228752" cy="1451679"/>
          </a:xfrm>
          <a:prstGeom prst="rect">
            <a:avLst/>
          </a:prstGeom>
        </p:spPr>
        <p:txBody>
          <a:bodyPr wrap="square">
            <a:spAutoFit/>
          </a:bodyPr>
          <a:lstStyle/>
          <a:p>
            <a:pPr marL="285750" indent="-285750">
              <a:spcAft>
                <a:spcPts val="1000"/>
              </a:spcAft>
              <a:buFont typeface="Arial" panose="020B0604020202020204" pitchFamily="34" charset="0"/>
              <a:buChar char="•"/>
            </a:pPr>
            <a:r>
              <a:rPr lang="en-GB"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E</a:t>
            </a:r>
            <a:r>
              <a:rPr lang="en-GB"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xpanding the support for domestic resource mobilization</a:t>
            </a:r>
            <a:r>
              <a:rPr lang="en-GB" sz="2000" dirty="0">
                <a:effectLst/>
                <a:latin typeface="Arial" panose="020B0604020202020204" pitchFamily="34" charset="0"/>
                <a:ea typeface="Times New Roman" panose="02020603050405020304" pitchFamily="18" charset="0"/>
                <a:cs typeface="Arial" panose="020B0604020202020204" pitchFamily="34" charset="0"/>
              </a:rPr>
              <a:t> for ongoing reforms in North Africa towards adaptation to climate change </a:t>
            </a:r>
          </a:p>
          <a:p>
            <a:pPr marL="285750" indent="-285750">
              <a:spcAft>
                <a:spcPts val="1000"/>
              </a:spcAft>
              <a:buFont typeface="Arial" panose="020B0604020202020204" pitchFamily="34" charset="0"/>
              <a:buChar char="•"/>
            </a:pPr>
            <a:r>
              <a:rPr lang="en-US" sz="20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Expanding the migration framework </a:t>
            </a:r>
            <a:r>
              <a:rPr lang="en-US" sz="2000" dirty="0">
                <a:effectLst/>
                <a:latin typeface="Arial" panose="020B0604020202020204" pitchFamily="34" charset="0"/>
                <a:ea typeface="Times New Roman" panose="02020603050405020304" pitchFamily="18" charset="0"/>
                <a:cs typeface="Arial" panose="020B0604020202020204" pitchFamily="34" charset="0"/>
              </a:rPr>
              <a:t>by including additional countries and sharing experiences and good practices with other regions.</a:t>
            </a:r>
            <a:endParaRPr lang="en-US" sz="2000" b="1"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2A23B79-296D-5151-3943-59571564D9EC}"/>
              </a:ext>
            </a:extLst>
          </p:cNvPr>
          <p:cNvSpPr txBox="1"/>
          <p:nvPr/>
        </p:nvSpPr>
        <p:spPr>
          <a:xfrm>
            <a:off x="1178394" y="1477785"/>
            <a:ext cx="10903524" cy="400110"/>
          </a:xfrm>
          <a:prstGeom prst="rect">
            <a:avLst/>
          </a:prstGeom>
          <a:noFill/>
        </p:spPr>
        <p:txBody>
          <a:bodyPr wrap="square">
            <a:spAutoFit/>
          </a:bodyPr>
          <a:lstStyle/>
          <a:p>
            <a:r>
              <a:rPr lang="en-US" sz="2000" b="1" dirty="0">
                <a:latin typeface="Arial" panose="020B0604020202020204" pitchFamily="34" charset="0"/>
                <a:cs typeface="Arial" panose="020B0604020202020204" pitchFamily="34" charset="0"/>
              </a:rPr>
              <a:t>ECA can enhance </a:t>
            </a:r>
            <a:r>
              <a:rPr lang="en-GB" sz="2000" b="1" dirty="0">
                <a:effectLst/>
                <a:latin typeface="Arial" panose="020B0604020202020204" pitchFamily="34" charset="0"/>
                <a:ea typeface="Times New Roman" panose="02020603050405020304" pitchFamily="18" charset="0"/>
                <a:cs typeface="Arial" panose="020B0604020202020204" pitchFamily="34" charset="0"/>
              </a:rPr>
              <a:t>the exchange of good practices between Member States &amp; regions by</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155FA884-05D9-2E7A-35B0-6BEE319EEFFE}"/>
              </a:ext>
            </a:extLst>
          </p:cNvPr>
          <p:cNvSpPr txBox="1"/>
          <p:nvPr/>
        </p:nvSpPr>
        <p:spPr>
          <a:xfrm>
            <a:off x="1169985" y="3708894"/>
            <a:ext cx="9553838" cy="400110"/>
          </a:xfrm>
          <a:prstGeom prst="rect">
            <a:avLst/>
          </a:prstGeom>
          <a:noFill/>
        </p:spPr>
        <p:txBody>
          <a:bodyPr wrap="square">
            <a:spAutoFit/>
          </a:bodyPr>
          <a:lstStyle/>
          <a:p>
            <a:r>
              <a:rPr lang="en-GB" sz="2000" b="1" dirty="0">
                <a:effectLst/>
                <a:latin typeface="Arial" panose="020B0604020202020204" pitchFamily="34" charset="0"/>
                <a:ea typeface="Times New Roman" panose="02020603050405020304" pitchFamily="18" charset="0"/>
                <a:cs typeface="Arial" panose="020B0604020202020204" pitchFamily="34" charset="0"/>
              </a:rPr>
              <a:t>ECA can provide further support in policy analysis and development areas</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6DCEB8C-82FD-AF08-0147-F6CF9D207CFD}"/>
              </a:ext>
            </a:extLst>
          </p:cNvPr>
          <p:cNvSpPr txBox="1"/>
          <p:nvPr/>
        </p:nvSpPr>
        <p:spPr>
          <a:xfrm>
            <a:off x="789168" y="4298664"/>
            <a:ext cx="11373491" cy="141577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9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Help Member States analyze their debt situation, climate change impacts and private sector development, </a:t>
            </a:r>
          </a:p>
          <a:p>
            <a:pPr marL="285750" indent="-285750">
              <a:spcAft>
                <a:spcPts val="1200"/>
              </a:spcAft>
              <a:buFont typeface="Arial" panose="020B0604020202020204" pitchFamily="34" charset="0"/>
              <a:buChar char="•"/>
            </a:pPr>
            <a:r>
              <a:rPr lang="en-US" sz="1900" b="1" dirty="0">
                <a:solidFill>
                  <a:schemeClr val="bg2">
                    <a:lumMod val="10000"/>
                  </a:schemeClr>
                </a:solidFill>
                <a:latin typeface="Arial" panose="020B0604020202020204" pitchFamily="34" charset="0"/>
                <a:ea typeface="Times New Roman" panose="02020603050405020304" pitchFamily="18" charset="0"/>
                <a:cs typeface="Arial" panose="020B0604020202020204" pitchFamily="34" charset="0"/>
              </a:rPr>
              <a:t>A</a:t>
            </a:r>
            <a:r>
              <a:rPr lang="en-US" sz="19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ssist them in formulating the policies needed to attract private sector investment, especially in sectors vital for green transformation.</a:t>
            </a:r>
            <a:endParaRPr lang="en-GB" sz="19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7405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29471"/>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900" b="1" dirty="0">
                <a:latin typeface="Arial" panose="020B0604020202020204" pitchFamily="34" charset="0"/>
                <a:cs typeface="Arial" panose="020B0604020202020204" pitchFamily="34" charset="0"/>
              </a:rPr>
              <a:t>6. Some major interventions led by SROs in 2022</a:t>
            </a:r>
          </a:p>
        </p:txBody>
      </p:sp>
      <p:sp>
        <p:nvSpPr>
          <p:cNvPr id="3" name="Content Placeholder 1">
            <a:extLst>
              <a:ext uri="{FF2B5EF4-FFF2-40B4-BE49-F238E27FC236}">
                <a16:creationId xmlns:a16="http://schemas.microsoft.com/office/drawing/2014/main" id="{341D8173-42BF-1F84-D297-904D79574C57}"/>
              </a:ext>
            </a:extLst>
          </p:cNvPr>
          <p:cNvSpPr>
            <a:spLocks noGrp="1"/>
          </p:cNvSpPr>
          <p:nvPr>
            <p:ph idx="1"/>
          </p:nvPr>
        </p:nvSpPr>
        <p:spPr>
          <a:xfrm>
            <a:off x="255532" y="885788"/>
            <a:ext cx="9193132" cy="369333"/>
          </a:xfrm>
        </p:spPr>
        <p:txBody>
          <a:bodyPr>
            <a:normAutofit fontScale="85000" lnSpcReduction="10000"/>
          </a:bodyPr>
          <a:lstStyle/>
          <a:p>
            <a:pPr marL="0" indent="0">
              <a:buNone/>
            </a:pPr>
            <a:r>
              <a:rPr lang="en-US" sz="2000" dirty="0"/>
              <a:t>Through technical Assistance; Advisory services; Training; Rollout of Analytical Tools:</a:t>
            </a:r>
            <a:endParaRPr lang="en-GB" dirty="0"/>
          </a:p>
        </p:txBody>
      </p:sp>
      <p:grpSp>
        <p:nvGrpSpPr>
          <p:cNvPr id="7" name="Group 6">
            <a:extLst>
              <a:ext uri="{FF2B5EF4-FFF2-40B4-BE49-F238E27FC236}">
                <a16:creationId xmlns:a16="http://schemas.microsoft.com/office/drawing/2014/main" id="{7CC2D311-1EB9-CF2A-9D73-6C755C545760}"/>
              </a:ext>
            </a:extLst>
          </p:cNvPr>
          <p:cNvGrpSpPr/>
          <p:nvPr/>
        </p:nvGrpSpPr>
        <p:grpSpPr>
          <a:xfrm>
            <a:off x="110080" y="1397972"/>
            <a:ext cx="11971839" cy="5230557"/>
            <a:chOff x="138729" y="1997623"/>
            <a:chExt cx="11971839" cy="4744070"/>
          </a:xfrm>
        </p:grpSpPr>
        <p:sp>
          <p:nvSpPr>
            <p:cNvPr id="8" name="TextBox 11">
              <a:extLst>
                <a:ext uri="{FF2B5EF4-FFF2-40B4-BE49-F238E27FC236}">
                  <a16:creationId xmlns:a16="http://schemas.microsoft.com/office/drawing/2014/main" id="{B77140C9-F404-5D5A-BAD2-1DD645991470}"/>
                </a:ext>
              </a:extLst>
            </p:cNvPr>
            <p:cNvSpPr txBox="1"/>
            <p:nvPr/>
          </p:nvSpPr>
          <p:spPr>
            <a:xfrm>
              <a:off x="8399278" y="1998268"/>
              <a:ext cx="3515725" cy="369332"/>
            </a:xfrm>
            <a:prstGeom prst="rect">
              <a:avLst/>
            </a:prstGeom>
            <a:solidFill>
              <a:srgbClr val="0070C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Analytical/Planning Tools</a:t>
              </a:r>
            </a:p>
          </p:txBody>
        </p:sp>
        <p:sp>
          <p:nvSpPr>
            <p:cNvPr id="9" name="TextBox 11">
              <a:extLst>
                <a:ext uri="{FF2B5EF4-FFF2-40B4-BE49-F238E27FC236}">
                  <a16:creationId xmlns:a16="http://schemas.microsoft.com/office/drawing/2014/main" id="{1F2D83D2-5F37-7BC9-6C95-A869568F1AA1}"/>
                </a:ext>
              </a:extLst>
            </p:cNvPr>
            <p:cNvSpPr txBox="1"/>
            <p:nvPr/>
          </p:nvSpPr>
          <p:spPr>
            <a:xfrm>
              <a:off x="138731" y="1998572"/>
              <a:ext cx="3515725" cy="369332"/>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AfCFTA Support</a:t>
              </a:r>
            </a:p>
          </p:txBody>
        </p:sp>
        <p:sp>
          <p:nvSpPr>
            <p:cNvPr id="10" name="TextBox 11">
              <a:extLst>
                <a:ext uri="{FF2B5EF4-FFF2-40B4-BE49-F238E27FC236}">
                  <a16:creationId xmlns:a16="http://schemas.microsoft.com/office/drawing/2014/main" id="{BD1339F9-2590-BA2A-8889-96F6E2F4BEF8}"/>
                </a:ext>
              </a:extLst>
            </p:cNvPr>
            <p:cNvSpPr txBox="1"/>
            <p:nvPr/>
          </p:nvSpPr>
          <p:spPr>
            <a:xfrm>
              <a:off x="4002804" y="1997623"/>
              <a:ext cx="4048125" cy="369332"/>
            </a:xfrm>
            <a:prstGeom prst="rect">
              <a:avLst/>
            </a:prstGeom>
            <a:solidFill>
              <a:srgbClr val="00B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Development Plans and Strategies</a:t>
              </a:r>
            </a:p>
          </p:txBody>
        </p:sp>
        <p:sp>
          <p:nvSpPr>
            <p:cNvPr id="11" name="Rectangle 10">
              <a:extLst>
                <a:ext uri="{FF2B5EF4-FFF2-40B4-BE49-F238E27FC236}">
                  <a16:creationId xmlns:a16="http://schemas.microsoft.com/office/drawing/2014/main" id="{5228C0F9-10E5-F2AE-DA91-7B34453B94A6}"/>
                </a:ext>
              </a:extLst>
            </p:cNvPr>
            <p:cNvSpPr/>
            <p:nvPr/>
          </p:nvSpPr>
          <p:spPr>
            <a:xfrm>
              <a:off x="138729" y="3158591"/>
              <a:ext cx="3385593" cy="358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0000" indent="-180000" defTabSz="1219170">
                <a:spcAft>
                  <a:spcPts val="1200"/>
                </a:spcAft>
                <a:buFont typeface="Arial" panose="020B0604020202020204" pitchFamily="34" charset="0"/>
                <a:buChar char="•"/>
                <a:defRPr/>
              </a:pPr>
              <a:r>
                <a:rPr lang="en-US" sz="1450" b="1" dirty="0">
                  <a:solidFill>
                    <a:schemeClr val="tx1"/>
                  </a:solidFill>
                  <a:latin typeface="Arial" panose="020B0604020202020204" pitchFamily="34" charset="0"/>
                  <a:cs typeface="Arial" panose="020B0604020202020204" pitchFamily="34" charset="0"/>
                </a:rPr>
                <a:t>Supported development </a:t>
              </a:r>
              <a:r>
                <a:rPr lang="en-US" sz="1450" b="1" dirty="0" err="1">
                  <a:solidFill>
                    <a:schemeClr val="tx1"/>
                  </a:solidFill>
                  <a:latin typeface="Arial" panose="020B0604020202020204" pitchFamily="34" charset="0"/>
                  <a:cs typeface="Arial" panose="020B0604020202020204" pitchFamily="34" charset="0"/>
                </a:rPr>
                <a:t>AfCFTA</a:t>
              </a:r>
              <a:r>
                <a:rPr lang="en-US" sz="1450" b="1" dirty="0">
                  <a:solidFill>
                    <a:schemeClr val="tx1"/>
                  </a:solidFill>
                  <a:latin typeface="Arial" panose="020B0604020202020204" pitchFamily="34" charset="0"/>
                  <a:cs typeface="Arial" panose="020B0604020202020204" pitchFamily="34" charset="0"/>
                </a:rPr>
                <a:t> National &amp; Subregional Strategies (over 40 countries, &amp; the  RECs)</a:t>
              </a:r>
            </a:p>
            <a:p>
              <a:pPr marL="180000" indent="-180000" defTabSz="1219170">
                <a:spcAft>
                  <a:spcPts val="1200"/>
                </a:spcAft>
                <a:buFont typeface="Arial" panose="020B0604020202020204" pitchFamily="34" charset="0"/>
                <a:buChar char="•"/>
                <a:defRPr/>
              </a:pPr>
              <a:r>
                <a:rPr lang="en-US" sz="1450" b="1" dirty="0">
                  <a:solidFill>
                    <a:schemeClr val="tx1"/>
                  </a:solidFill>
                  <a:latin typeface="Arial" panose="020B0604020202020204" pitchFamily="34" charset="0"/>
                  <a:cs typeface="Arial" panose="020B0604020202020204" pitchFamily="34" charset="0"/>
                </a:rPr>
                <a:t>Currently supporting  implementation of strategies;</a:t>
              </a:r>
            </a:p>
            <a:p>
              <a:pPr marL="285750" indent="-285750" defTabSz="1219170">
                <a:spcAft>
                  <a:spcPts val="1200"/>
                </a:spcAft>
                <a:buFont typeface="Arial" panose="020B0604020202020204" pitchFamily="34" charset="0"/>
                <a:buChar char="−"/>
                <a:defRPr/>
              </a:pPr>
              <a:r>
                <a:rPr lang="en-US" sz="1450" b="1" dirty="0">
                  <a:solidFill>
                    <a:schemeClr val="tx1"/>
                  </a:solidFill>
                  <a:latin typeface="Arial" panose="020B0604020202020204" pitchFamily="34" charset="0"/>
                  <a:cs typeface="Arial" panose="020B0604020202020204" pitchFamily="34" charset="0"/>
                </a:rPr>
                <a:t>Training and sensitization workshops, engaging key stakeholders to accelerate the implementation of the </a:t>
              </a:r>
              <a:r>
                <a:rPr lang="en-US" sz="1450" b="1" dirty="0" err="1">
                  <a:solidFill>
                    <a:schemeClr val="tx1"/>
                  </a:solidFill>
                  <a:latin typeface="Arial" panose="020B0604020202020204" pitchFamily="34" charset="0"/>
                  <a:cs typeface="Arial" panose="020B0604020202020204" pitchFamily="34" charset="0"/>
                </a:rPr>
                <a:t>AfCFTA</a:t>
              </a:r>
              <a:r>
                <a:rPr lang="en-US" sz="1450" b="1" dirty="0">
                  <a:solidFill>
                    <a:schemeClr val="tx1"/>
                  </a:solidFill>
                  <a:latin typeface="Arial" panose="020B0604020202020204" pitchFamily="34" charset="0"/>
                  <a:cs typeface="Arial" panose="020B0604020202020204" pitchFamily="34" charset="0"/>
                </a:rPr>
                <a:t>;</a:t>
              </a:r>
            </a:p>
            <a:p>
              <a:pPr marL="285750" indent="-285750" defTabSz="1219170">
                <a:spcAft>
                  <a:spcPts val="1200"/>
                </a:spcAft>
                <a:buFont typeface="Arial" panose="020B0604020202020204" pitchFamily="34" charset="0"/>
                <a:buChar char="−"/>
                <a:defRPr/>
              </a:pPr>
              <a:r>
                <a:rPr lang="en-US" sz="1450" b="1" dirty="0">
                  <a:solidFill>
                    <a:schemeClr val="tx1"/>
                  </a:solidFill>
                  <a:latin typeface="Arial" panose="020B0604020202020204" pitchFamily="34" charset="0"/>
                  <a:cs typeface="Arial" panose="020B0604020202020204" pitchFamily="34" charset="0"/>
                </a:rPr>
                <a:t>Rwanda and Kenya started </a:t>
              </a:r>
              <a:r>
                <a:rPr lang="en-US" sz="1450" b="1" dirty="0" err="1">
                  <a:solidFill>
                    <a:schemeClr val="tx1"/>
                  </a:solidFill>
                  <a:latin typeface="Arial" panose="020B0604020202020204" pitchFamily="34" charset="0"/>
                  <a:cs typeface="Arial" panose="020B0604020202020204" pitchFamily="34" charset="0"/>
                </a:rPr>
                <a:t>AfCFTA</a:t>
              </a:r>
              <a:r>
                <a:rPr lang="en-US" sz="1450" b="1" dirty="0">
                  <a:solidFill>
                    <a:schemeClr val="tx1"/>
                  </a:solidFill>
                  <a:latin typeface="Arial" panose="020B0604020202020204" pitchFamily="34" charset="0"/>
                  <a:cs typeface="Arial" panose="020B0604020202020204" pitchFamily="34" charset="0"/>
                </a:rPr>
                <a:t>  Guided Trade implementation</a:t>
              </a:r>
              <a:r>
                <a:rPr lang="en-US" sz="1450" b="1" dirty="0">
                  <a:solidFill>
                    <a:schemeClr val="accent2"/>
                  </a:solidFill>
                  <a:latin typeface="Arial" panose="020B0604020202020204" pitchFamily="34" charset="0"/>
                  <a:cs typeface="Arial" panose="020B0604020202020204" pitchFamily="34" charset="0"/>
                </a:rPr>
                <a:t> </a:t>
              </a:r>
            </a:p>
            <a:p>
              <a:pPr marL="285750" indent="-285750" defTabSz="1219170">
                <a:spcAft>
                  <a:spcPts val="1200"/>
                </a:spcAft>
                <a:buFont typeface="Arial" panose="020B0604020202020204" pitchFamily="34" charset="0"/>
                <a:buChar char="•"/>
                <a:defRPr/>
              </a:pPr>
              <a:r>
                <a:rPr lang="en-US" sz="1450" b="1" dirty="0">
                  <a:solidFill>
                    <a:schemeClr val="bg2">
                      <a:lumMod val="10000"/>
                    </a:schemeClr>
                  </a:solidFill>
                  <a:latin typeface="Arial" panose="020B0604020202020204" pitchFamily="34" charset="0"/>
                  <a:cs typeface="Arial" panose="020B0604020202020204" pitchFamily="34" charset="0"/>
                </a:rPr>
                <a:t>Strengthened capacity of policymakers in Libya &amp; Sudan</a:t>
              </a:r>
            </a:p>
          </p:txBody>
        </p:sp>
        <p:sp>
          <p:nvSpPr>
            <p:cNvPr id="12" name="Rectangle 11">
              <a:extLst>
                <a:ext uri="{FF2B5EF4-FFF2-40B4-BE49-F238E27FC236}">
                  <a16:creationId xmlns:a16="http://schemas.microsoft.com/office/drawing/2014/main" id="{4C7A43CA-34A0-95E5-031F-E726302B35CA}"/>
                </a:ext>
              </a:extLst>
            </p:cNvPr>
            <p:cNvSpPr/>
            <p:nvPr/>
          </p:nvSpPr>
          <p:spPr>
            <a:xfrm>
              <a:off x="8324924" y="3225147"/>
              <a:ext cx="3785644" cy="29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80000" lvl="0" indent="-180000" defTabSz="1219170">
                <a:spcAft>
                  <a:spcPts val="1000"/>
                </a:spcAft>
                <a:buFont typeface="Arial" panose="020B0604020202020204" pitchFamily="34" charset="0"/>
                <a:buChar char="•"/>
                <a:defRPr/>
              </a:pPr>
              <a:r>
                <a:rPr lang="en-US" sz="1450" b="1" dirty="0">
                  <a:solidFill>
                    <a:schemeClr val="accent1"/>
                  </a:solidFill>
                  <a:latin typeface="Arial" panose="020B0604020202020204" pitchFamily="34" charset="0"/>
                  <a:cs typeface="Arial" panose="020B0604020202020204" pitchFamily="34" charset="0"/>
                </a:rPr>
                <a:t>Rolling-out the IPRT training for  member States in all subregions;</a:t>
              </a:r>
            </a:p>
            <a:p>
              <a:pPr marL="180000" lvl="0" indent="-180000" defTabSz="1219170">
                <a:spcAft>
                  <a:spcPts val="1000"/>
                </a:spcAft>
                <a:buFont typeface="Arial" panose="020B0604020202020204" pitchFamily="34" charset="0"/>
                <a:buChar char="•"/>
                <a:defRPr/>
              </a:pPr>
              <a:r>
                <a:rPr lang="en-US" sz="1450" b="1" dirty="0">
                  <a:solidFill>
                    <a:schemeClr val="accent1"/>
                  </a:solidFill>
                  <a:latin typeface="Arial" panose="020B0604020202020204" pitchFamily="34" charset="0"/>
                  <a:cs typeface="Arial" panose="020B0604020202020204" pitchFamily="34" charset="0"/>
                </a:rPr>
                <a:t>Capacity building in domestic revenue mobilization in Sudan, via South-South learning from Egypt</a:t>
              </a:r>
              <a:endParaRPr kumimoji="0" lang="en-US" sz="145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a:p>
              <a:pPr marL="180000" indent="-180000" defTabSz="1219170">
                <a:spcAft>
                  <a:spcPts val="1000"/>
                </a:spcAft>
                <a:buFont typeface="Arial" panose="020B0604020202020204" pitchFamily="34" charset="0"/>
                <a:buChar char="•"/>
                <a:defRPr/>
              </a:pPr>
              <a:r>
                <a:rPr lang="en-US" sz="1450" b="1" dirty="0">
                  <a:solidFill>
                    <a:schemeClr val="accent1"/>
                  </a:solidFill>
                  <a:latin typeface="Arial" panose="020B0604020202020204" pitchFamily="34" charset="0"/>
                  <a:cs typeface="Arial" panose="020B0604020202020204" pitchFamily="34" charset="0"/>
                </a:rPr>
                <a:t>Application of the Blue Economy Valuation Toolkit for Tanzania</a:t>
              </a:r>
            </a:p>
            <a:p>
              <a:pPr marL="180000" indent="-180000" defTabSz="1219170">
                <a:spcAft>
                  <a:spcPts val="1000"/>
                </a:spcAft>
                <a:buFont typeface="Arial" panose="020B0604020202020204" pitchFamily="34" charset="0"/>
                <a:buChar char="•"/>
                <a:defRPr/>
              </a:pPr>
              <a:r>
                <a:rPr lang="en-US" sz="1450" b="1" dirty="0">
                  <a:solidFill>
                    <a:schemeClr val="accent1"/>
                  </a:solidFill>
                  <a:latin typeface="Arial" panose="020B0604020202020204" pitchFamily="34" charset="0"/>
                  <a:cs typeface="Arial" panose="020B0604020202020204" pitchFamily="34" charset="0"/>
                </a:rPr>
                <a:t>Tourism Satellite Accounts:  Zanzibar, Uganda and Namibia;</a:t>
              </a:r>
            </a:p>
            <a:p>
              <a:pPr marL="180000" indent="-180000" defTabSz="1219170">
                <a:spcAft>
                  <a:spcPts val="1000"/>
                </a:spcAft>
                <a:buFont typeface="Arial" panose="020B0604020202020204" pitchFamily="34" charset="0"/>
                <a:buChar char="•"/>
                <a:defRPr/>
              </a:pPr>
              <a:r>
                <a:rPr kumimoji="0" lang="en-US" sz="1450" b="1"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Support to developing Budgeting Frameworks sensitive to demographic dividend: Togo, Benin, Burkina Faso, Senegal and Niger. </a:t>
              </a:r>
            </a:p>
            <a:p>
              <a:pPr marL="285750" indent="-285750" defTabSz="1219170">
                <a:spcAft>
                  <a:spcPts val="600"/>
                </a:spcAft>
                <a:buFont typeface="Arial" panose="020B0604020202020204" pitchFamily="34" charset="0"/>
                <a:buChar char="•"/>
                <a:defRPr/>
              </a:pPr>
              <a:endParaRPr kumimoji="0" lang="en-GB"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marR="0" lvl="0" indent="-285750" defTabSz="1219170" rtl="0" eaLnBrk="1" fontAlgn="auto" latinLnBrk="0" hangingPunct="1">
                <a:spcBef>
                  <a:spcPts val="0"/>
                </a:spcBef>
                <a:spcAft>
                  <a:spcPts val="600"/>
                </a:spcAft>
                <a:buClrTx/>
                <a:buSzTx/>
                <a:buFont typeface="Arial" panose="020B0604020202020204" pitchFamily="34" charset="0"/>
                <a:buChar char="•"/>
                <a:tabLst/>
                <a:defRPr/>
              </a:pPr>
              <a:endParaRPr kumimoji="0" lang="en-GB"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97D6814-FB07-3907-B1CA-215C8D7CF082}"/>
                </a:ext>
              </a:extLst>
            </p:cNvPr>
            <p:cNvSpPr/>
            <p:nvPr/>
          </p:nvSpPr>
          <p:spPr>
            <a:xfrm>
              <a:off x="3524324" y="3225147"/>
              <a:ext cx="4800599" cy="34048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defTabSz="1219170">
                <a:spcAft>
                  <a:spcPts val="1200"/>
                </a:spcAft>
                <a:buFont typeface="Arial" panose="020B0604020202020204" pitchFamily="34" charset="0"/>
                <a:buChar char="•"/>
                <a:defRPr/>
              </a:pPr>
              <a:r>
                <a:rPr lang="en-US" sz="1450" b="1" dirty="0">
                  <a:solidFill>
                    <a:srgbClr val="00B050"/>
                  </a:solidFill>
                  <a:latin typeface="Arial" panose="020B0604020202020204" pitchFamily="34" charset="0"/>
                  <a:cs typeface="Arial" panose="020B0604020202020204" pitchFamily="34" charset="0"/>
                </a:rPr>
                <a:t>Support towards the establishment of the Common Agro-industrial Park between Zambia and Zimbabwe;</a:t>
              </a:r>
            </a:p>
            <a:p>
              <a:pPr marL="285750" lvl="0" indent="-285750" defTabSz="1219170">
                <a:spcAft>
                  <a:spcPts val="1200"/>
                </a:spcAft>
                <a:buFont typeface="Arial" panose="020B0604020202020204" pitchFamily="34" charset="0"/>
                <a:buChar char="•"/>
                <a:defRPr/>
              </a:pPr>
              <a:r>
                <a:rPr lang="en-US" sz="1450" b="1" dirty="0">
                  <a:solidFill>
                    <a:srgbClr val="00B050"/>
                  </a:solidFill>
                  <a:latin typeface="Arial" panose="020B0604020202020204" pitchFamily="34" charset="0"/>
                  <a:cs typeface="Arial" panose="020B0604020202020204" pitchFamily="34" charset="0"/>
                </a:rPr>
                <a:t>Support to the Electric Battery Value Chain Initiative between Zambia and DR Congo;</a:t>
              </a:r>
            </a:p>
            <a:p>
              <a:pPr marL="285750" indent="-285750" defTabSz="1219170">
                <a:spcAft>
                  <a:spcPts val="1200"/>
                </a:spcAft>
                <a:buFont typeface="Arial" panose="020B0604020202020204" pitchFamily="34" charset="0"/>
                <a:buChar char="•"/>
                <a:defRPr/>
              </a:pPr>
              <a:r>
                <a:rPr lang="en-US" sz="1450" b="1" dirty="0">
                  <a:solidFill>
                    <a:srgbClr val="00B050"/>
                  </a:solidFill>
                  <a:latin typeface="Arial" panose="020B0604020202020204" pitchFamily="34" charset="0"/>
                  <a:cs typeface="Arial" panose="020B0604020202020204" pitchFamily="34" charset="0"/>
                </a:rPr>
                <a:t>Support to DR Congo in developing </a:t>
              </a:r>
              <a:r>
                <a:rPr lang="en-US" sz="1450" b="1" dirty="0" err="1">
                  <a:solidFill>
                    <a:srgbClr val="00B050"/>
                  </a:solidFill>
                  <a:latin typeface="Arial" panose="020B0604020202020204" pitchFamily="34" charset="0"/>
                  <a:cs typeface="Arial" panose="020B0604020202020204" pitchFamily="34" charset="0"/>
                </a:rPr>
                <a:t>Manono</a:t>
              </a:r>
              <a:r>
                <a:rPr lang="en-US" sz="1450" b="1" dirty="0">
                  <a:solidFill>
                    <a:srgbClr val="00B050"/>
                  </a:solidFill>
                  <a:latin typeface="Arial" panose="020B0604020202020204" pitchFamily="34" charset="0"/>
                  <a:cs typeface="Arial" panose="020B0604020202020204" pitchFamily="34" charset="0"/>
                </a:rPr>
                <a:t> SEZ </a:t>
              </a:r>
            </a:p>
            <a:p>
              <a:pPr marL="285750" indent="-285750" defTabSz="1219170">
                <a:spcAft>
                  <a:spcPts val="1200"/>
                </a:spcAft>
                <a:buFont typeface="Arial" panose="020B0604020202020204" pitchFamily="34" charset="0"/>
                <a:buChar char="•"/>
                <a:defRPr/>
              </a:pPr>
              <a:r>
                <a:rPr lang="en-US" sz="1450" b="1" dirty="0">
                  <a:solidFill>
                    <a:srgbClr val="00B050"/>
                  </a:solidFill>
                  <a:latin typeface="Arial" panose="020B0604020202020204" pitchFamily="34" charset="0"/>
                  <a:cs typeface="Arial" panose="020B0604020202020204" pitchFamily="34" charset="0"/>
                </a:rPr>
                <a:t>Signing of a funding agreement between AFC and Cameroon  for developing the </a:t>
              </a:r>
              <a:r>
                <a:rPr lang="en-US" sz="1450" b="1" dirty="0" err="1">
                  <a:solidFill>
                    <a:srgbClr val="00B050"/>
                  </a:solidFill>
                  <a:latin typeface="Arial" panose="020B0604020202020204" pitchFamily="34" charset="0"/>
                  <a:cs typeface="Arial" panose="020B0604020202020204" pitchFamily="34" charset="0"/>
                </a:rPr>
                <a:t>Bertoua</a:t>
              </a:r>
              <a:r>
                <a:rPr lang="en-US" sz="1450" b="1" dirty="0">
                  <a:solidFill>
                    <a:srgbClr val="00B050"/>
                  </a:solidFill>
                  <a:latin typeface="Arial" panose="020B0604020202020204" pitchFamily="34" charset="0"/>
                  <a:cs typeface="Arial" panose="020B0604020202020204" pitchFamily="34" charset="0"/>
                </a:rPr>
                <a:t> SEZ; </a:t>
              </a:r>
            </a:p>
            <a:p>
              <a:pPr marL="285750" indent="-285750" defTabSz="1219170">
                <a:spcAft>
                  <a:spcPts val="1200"/>
                </a:spcAft>
                <a:buFont typeface="Arial" panose="020B0604020202020204" pitchFamily="34" charset="0"/>
                <a:buChar char="•"/>
                <a:defRPr/>
              </a:pPr>
              <a:r>
                <a:rPr lang="en-US" sz="1450" b="1" dirty="0">
                  <a:solidFill>
                    <a:srgbClr val="00B050"/>
                  </a:solidFill>
                  <a:latin typeface="Arial" panose="020B0604020202020204" pitchFamily="34" charset="0"/>
                  <a:cs typeface="Arial" panose="020B0604020202020204" pitchFamily="34" charset="0"/>
                </a:rPr>
                <a:t>Support the domestication of the ECOWAS vision 2050 into national development plans;</a:t>
              </a:r>
            </a:p>
            <a:p>
              <a:pPr marL="285750" indent="-285750" defTabSz="1219170">
                <a:spcAft>
                  <a:spcPts val="1200"/>
                </a:spcAft>
                <a:buFont typeface="Arial" panose="020B0604020202020204" pitchFamily="34" charset="0"/>
                <a:buChar char="•"/>
                <a:defRPr/>
              </a:pPr>
              <a:r>
                <a:rPr lang="en-US" sz="1450" b="1" dirty="0">
                  <a:solidFill>
                    <a:srgbClr val="00B050"/>
                  </a:solidFill>
                  <a:latin typeface="Arial" panose="020B0604020202020204" pitchFamily="34" charset="0"/>
                  <a:cs typeface="Arial" panose="020B0604020202020204" pitchFamily="34" charset="0"/>
                </a:rPr>
                <a:t>Initiative to enhance national migration strategies and promoting migrants’ skills recognition in North, West and Southern Africa </a:t>
              </a:r>
            </a:p>
            <a:p>
              <a:pPr marL="285750" indent="-285750" defTabSz="1219170">
                <a:spcAft>
                  <a:spcPts val="1200"/>
                </a:spcAft>
                <a:buFont typeface="Arial" panose="020B0604020202020204" pitchFamily="34" charset="0"/>
                <a:buChar char="•"/>
                <a:defRPr/>
              </a:pPr>
              <a:endParaRPr lang="en-US" sz="1500" b="1" dirty="0">
                <a:solidFill>
                  <a:schemeClr val="tx1"/>
                </a:solidFill>
                <a:latin typeface="Arial" panose="020B0604020202020204" pitchFamily="34" charset="0"/>
                <a:cs typeface="Arial" panose="020B0604020202020204" pitchFamily="34" charset="0"/>
              </a:endParaRPr>
            </a:p>
          </p:txBody>
        </p:sp>
        <p:pic>
          <p:nvPicPr>
            <p:cNvPr id="16" name="Picture 2" descr="Home | AfCFTA - African Continental Free Trade Area">
              <a:extLst>
                <a:ext uri="{FF2B5EF4-FFF2-40B4-BE49-F238E27FC236}">
                  <a16:creationId xmlns:a16="http://schemas.microsoft.com/office/drawing/2014/main" id="{862688DF-457A-4AEE-3D04-D073A9C8490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r="62487"/>
            <a:stretch/>
          </p:blipFill>
          <p:spPr bwMode="auto">
            <a:xfrm>
              <a:off x="1076060" y="2415122"/>
              <a:ext cx="820533" cy="7434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conomic Icon #79167 - Free Icons Library">
              <a:extLst>
                <a:ext uri="{FF2B5EF4-FFF2-40B4-BE49-F238E27FC236}">
                  <a16:creationId xmlns:a16="http://schemas.microsoft.com/office/drawing/2014/main" id="{B850BF18-4FA3-5BFC-A112-54F20F4B5EC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5500125" y="2391289"/>
              <a:ext cx="848998" cy="79113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Reporting Software For Service Companies | WorkWave ServMan">
              <a:extLst>
                <a:ext uri="{FF2B5EF4-FFF2-40B4-BE49-F238E27FC236}">
                  <a16:creationId xmlns:a16="http://schemas.microsoft.com/office/drawing/2014/main" id="{9675DA49-59E1-7F1C-C5A5-F3FD47FA8D7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28156" y="2391289"/>
              <a:ext cx="848998" cy="6882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5280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576E76DD-03E3-9B40-BB4C-70018833582E}"/>
              </a:ext>
            </a:extLst>
          </p:cNvPr>
          <p:cNvSpPr>
            <a:spLocks/>
          </p:cNvSpPr>
          <p:nvPr/>
        </p:nvSpPr>
        <p:spPr bwMode="auto">
          <a:xfrm>
            <a:off x="5061958" y="3007223"/>
            <a:ext cx="1865858" cy="35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eaLnBrk="1">
              <a:buFontTx/>
              <a:buNone/>
            </a:pPr>
            <a:r>
              <a:rPr lang="en-US" altLang="en-US" sz="2321" b="1" dirty="0">
                <a:solidFill>
                  <a:schemeClr val="tx1"/>
                </a:solidFill>
                <a:latin typeface="Lato" panose="020F0502020204030203" pitchFamily="34" charset="77"/>
                <a:sym typeface="Lato" panose="020F0502020204030203" pitchFamily="34" charset="77"/>
              </a:rPr>
              <a:t>THANK YOU!</a:t>
            </a:r>
          </a:p>
        </p:txBody>
      </p:sp>
      <p:sp>
        <p:nvSpPr>
          <p:cNvPr id="3" name="Rectangle 6"/>
          <p:cNvSpPr>
            <a:spLocks/>
          </p:cNvSpPr>
          <p:nvPr/>
        </p:nvSpPr>
        <p:spPr bwMode="auto">
          <a:xfrm>
            <a:off x="4187566" y="3658169"/>
            <a:ext cx="37656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400" dirty="0">
                <a:solidFill>
                  <a:schemeClr val="accent1">
                    <a:lumMod val="75000"/>
                  </a:schemeClr>
                </a:solidFill>
                <a:latin typeface="Lato" pitchFamily="34" charset="0"/>
                <a:cs typeface="Lato" pitchFamily="34" charset="0"/>
                <a:sym typeface="Lato" pitchFamily="34" charset="0"/>
              </a:rPr>
              <a:t>Follow the conversation: #COM2023</a:t>
            </a:r>
          </a:p>
        </p:txBody>
      </p:sp>
      <p:sp>
        <p:nvSpPr>
          <p:cNvPr id="4" name="Rectangle 7"/>
          <p:cNvSpPr>
            <a:spLocks/>
          </p:cNvSpPr>
          <p:nvPr/>
        </p:nvSpPr>
        <p:spPr bwMode="auto">
          <a:xfrm>
            <a:off x="3907624" y="3940331"/>
            <a:ext cx="44813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chemeClr val="accent1">
                    <a:lumMod val="75000"/>
                  </a:schemeClr>
                </a:solidFill>
                <a:latin typeface="Avenir Book"/>
              </a:rPr>
              <a:t>More: </a:t>
            </a:r>
            <a:r>
              <a:rPr lang="en-US" altLang="en-US" sz="2000" b="1" dirty="0">
                <a:solidFill>
                  <a:schemeClr val="accent1">
                    <a:lumMod val="75000"/>
                  </a:schemeClr>
                </a:solidFill>
                <a:latin typeface="Avenir Book"/>
                <a:hlinkClick r:id="rId2"/>
              </a:rPr>
              <a:t>www.uneca.org/cfm2023</a:t>
            </a:r>
            <a:r>
              <a:rPr lang="en-US" altLang="en-US" sz="2000" b="1" dirty="0">
                <a:solidFill>
                  <a:schemeClr val="accent1">
                    <a:lumMod val="75000"/>
                  </a:schemeClr>
                </a:solidFill>
                <a:latin typeface="Avenir Book"/>
              </a:rPr>
              <a:t> </a:t>
            </a:r>
          </a:p>
        </p:txBody>
      </p:sp>
    </p:spTree>
    <p:extLst>
      <p:ext uri="{BB962C8B-B14F-4D97-AF65-F5344CB8AC3E}">
        <p14:creationId xmlns:p14="http://schemas.microsoft.com/office/powerpoint/2010/main" val="41267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242975" y="209850"/>
            <a:ext cx="8951117" cy="1028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Intergovernmental Committees of Senior Officials and Experts (ICSOE) </a:t>
            </a:r>
          </a:p>
        </p:txBody>
      </p:sp>
      <p:sp>
        <p:nvSpPr>
          <p:cNvPr id="3" name="Rectangle 2">
            <a:extLst>
              <a:ext uri="{FF2B5EF4-FFF2-40B4-BE49-F238E27FC236}">
                <a16:creationId xmlns:a16="http://schemas.microsoft.com/office/drawing/2014/main" id="{9CDCA615-8004-29E7-5435-3975AA673FE2}"/>
              </a:ext>
            </a:extLst>
          </p:cNvPr>
          <p:cNvSpPr/>
          <p:nvPr/>
        </p:nvSpPr>
        <p:spPr>
          <a:xfrm>
            <a:off x="161602" y="1322690"/>
            <a:ext cx="10506398" cy="430887"/>
          </a:xfrm>
          <a:prstGeom prst="rect">
            <a:avLst/>
          </a:prstGeom>
          <a:noFill/>
        </p:spPr>
        <p:txBody>
          <a:bodyPr wrap="square">
            <a:spAutoFit/>
          </a:bodyPr>
          <a:lstStyle/>
          <a:p>
            <a:r>
              <a:rPr lang="en-US" sz="2200" b="1" dirty="0">
                <a:latin typeface="Arial" panose="020B0604020202020204" pitchFamily="34" charset="0"/>
                <a:cs typeface="Arial" panose="020B0604020202020204" pitchFamily="34" charset="0"/>
              </a:rPr>
              <a:t>ICSOE: </a:t>
            </a:r>
            <a:r>
              <a:rPr lang="en-US" sz="2200" dirty="0">
                <a:latin typeface="Arial" panose="020B0604020202020204" pitchFamily="34" charset="0"/>
                <a:cs typeface="Arial" panose="020B0604020202020204" pitchFamily="34" charset="0"/>
              </a:rPr>
              <a:t>Statutory organs governing  the work of  ECA Subregional Offices </a:t>
            </a:r>
            <a:r>
              <a:rPr lang="en-US" sz="2200" b="1" dirty="0">
                <a:latin typeface="Arial" panose="020B0604020202020204" pitchFamily="34" charset="0"/>
                <a:cs typeface="Arial" panose="020B0604020202020204" pitchFamily="34" charset="0"/>
              </a:rPr>
              <a:t>(SROs)</a:t>
            </a:r>
            <a:endParaRPr lang="en-GB" sz="2200" b="1"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7CBE4344-C1BD-21C0-181D-15E39A4423FA}"/>
              </a:ext>
            </a:extLst>
          </p:cNvPr>
          <p:cNvGrpSpPr/>
          <p:nvPr/>
        </p:nvGrpSpPr>
        <p:grpSpPr>
          <a:xfrm>
            <a:off x="139698" y="1862323"/>
            <a:ext cx="5275103" cy="1886456"/>
            <a:chOff x="520422" y="1606892"/>
            <a:chExt cx="5234409" cy="1886456"/>
          </a:xfrm>
        </p:grpSpPr>
        <p:sp>
          <p:nvSpPr>
            <p:cNvPr id="7" name="Rectangle: Top Corners Rounded 6">
              <a:extLst>
                <a:ext uri="{FF2B5EF4-FFF2-40B4-BE49-F238E27FC236}">
                  <a16:creationId xmlns:a16="http://schemas.microsoft.com/office/drawing/2014/main" id="{78DA7264-60D5-799E-93D2-CBC48234F53D}"/>
                </a:ext>
              </a:extLst>
            </p:cNvPr>
            <p:cNvSpPr/>
            <p:nvPr/>
          </p:nvSpPr>
          <p:spPr>
            <a:xfrm rot="5400000">
              <a:off x="3086341" y="-464159"/>
              <a:ext cx="442674" cy="4894305"/>
            </a:xfrm>
            <a:prstGeom prst="round2SameRect">
              <a:avLst/>
            </a:prstGeom>
            <a:solidFill>
              <a:srgbClr val="00B050"/>
            </a:solidFill>
            <a:ln>
              <a:noFill/>
            </a:ln>
          </p:spPr>
          <p:txBody>
            <a:bodyPr vert="vert270" wrap="square" lIns="45720" tIns="0" rIns="45720" bIns="365760">
              <a:spAutoFit/>
            </a:bodyPr>
            <a:lstStyle/>
            <a:p>
              <a:r>
                <a:rPr lang="en-US" sz="2000" b="1" dirty="0">
                  <a:solidFill>
                    <a:schemeClr val="bg1"/>
                  </a:solidFill>
                  <a:latin typeface="Arial" panose="020B0604020202020204" pitchFamily="34" charset="0"/>
                  <a:cs typeface="Arial" panose="020B0604020202020204" pitchFamily="34" charset="0"/>
                </a:rPr>
                <a:t>Annual Meeting Participants Include:</a:t>
              </a:r>
              <a:endParaRPr lang="en-GB" sz="2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B77B1A9-3CFC-964B-13D5-E60AB9096A84}"/>
                </a:ext>
              </a:extLst>
            </p:cNvPr>
            <p:cNvSpPr/>
            <p:nvPr/>
          </p:nvSpPr>
          <p:spPr>
            <a:xfrm>
              <a:off x="747077" y="2262242"/>
              <a:ext cx="5007754" cy="1231106"/>
            </a:xfrm>
            <a:prstGeom prst="rect">
              <a:avLst/>
            </a:prstGeom>
          </p:spPr>
          <p:txBody>
            <a:bodyPr wrap="square">
              <a:spAutoFit/>
            </a:bodyPr>
            <a:lstStyle/>
            <a:p>
              <a:pPr marL="107950" lvl="1"/>
              <a:r>
                <a:rPr lang="en-US" sz="1700" b="1" dirty="0">
                  <a:latin typeface="Arial" panose="020B0604020202020204" pitchFamily="34" charset="0"/>
                  <a:cs typeface="Arial" panose="020B0604020202020204" pitchFamily="34" charset="0"/>
                </a:rPr>
                <a:t>Platform:</a:t>
              </a:r>
              <a:r>
                <a:rPr lang="en-US" sz="1700" dirty="0">
                  <a:latin typeface="Arial" panose="020B0604020202020204" pitchFamily="34" charset="0"/>
                  <a:cs typeface="Arial" panose="020B0604020202020204" pitchFamily="34" charset="0"/>
                </a:rPr>
                <a:t> Member States</a:t>
              </a:r>
            </a:p>
            <a:p>
              <a:pPr marL="107950" lvl="1"/>
              <a:endParaRPr lang="en-US" sz="600" b="1" dirty="0">
                <a:latin typeface="Arial" panose="020B0604020202020204" pitchFamily="34" charset="0"/>
                <a:cs typeface="Arial" panose="020B0604020202020204" pitchFamily="34" charset="0"/>
              </a:endParaRPr>
            </a:p>
            <a:p>
              <a:pPr marL="107950" lvl="1"/>
              <a:r>
                <a:rPr lang="en-US" sz="1700" b="1" dirty="0">
                  <a:latin typeface="Arial" panose="020B0604020202020204" pitchFamily="34" charset="0"/>
                  <a:cs typeface="Arial" panose="020B0604020202020204" pitchFamily="34" charset="0"/>
                </a:rPr>
                <a:t>Others attend:</a:t>
              </a:r>
              <a:r>
                <a:rPr lang="en-US" sz="1700" dirty="0">
                  <a:latin typeface="Arial" panose="020B0604020202020204" pitchFamily="34" charset="0"/>
                  <a:cs typeface="Arial" panose="020B0604020202020204" pitchFamily="34" charset="0"/>
                </a:rPr>
                <a:t> RECs and IGOs; private sector; CSOs including Women and Youth; academic institutions, United Nations entities </a:t>
              </a:r>
            </a:p>
          </p:txBody>
        </p:sp>
        <p:sp>
          <p:nvSpPr>
            <p:cNvPr id="9" name="Oval 8">
              <a:extLst>
                <a:ext uri="{FF2B5EF4-FFF2-40B4-BE49-F238E27FC236}">
                  <a16:creationId xmlns:a16="http://schemas.microsoft.com/office/drawing/2014/main" id="{659A1D12-FF7C-9C6D-CB73-A2C1407562BB}"/>
                </a:ext>
              </a:extLst>
            </p:cNvPr>
            <p:cNvSpPr/>
            <p:nvPr/>
          </p:nvSpPr>
          <p:spPr>
            <a:xfrm>
              <a:off x="520422" y="1606892"/>
              <a:ext cx="731365" cy="7313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9DB0900-4685-67B5-F5CF-9E8AA4B6866B}"/>
                </a:ext>
              </a:extLst>
            </p:cNvPr>
            <p:cNvPicPr>
              <a:picLocks noChangeAspect="1"/>
            </p:cNvPicPr>
            <p:nvPr/>
          </p:nvPicPr>
          <p:blipFill>
            <a:blip r:embed="rId2" cstate="print">
              <a:biLevel thresh="50000"/>
              <a:extLst>
                <a:ext uri="{28A0092B-C50C-407E-A947-70E740481C1C}">
                  <a14:useLocalDpi xmlns:a14="http://schemas.microsoft.com/office/drawing/2010/main"/>
                </a:ext>
              </a:extLst>
            </a:blip>
            <a:stretch>
              <a:fillRect/>
            </a:stretch>
          </p:blipFill>
          <p:spPr>
            <a:xfrm>
              <a:off x="623496" y="1790114"/>
              <a:ext cx="505055" cy="363737"/>
            </a:xfrm>
            <a:prstGeom prst="rect">
              <a:avLst/>
            </a:prstGeom>
          </p:spPr>
        </p:pic>
      </p:grpSp>
      <p:grpSp>
        <p:nvGrpSpPr>
          <p:cNvPr id="11" name="Group 10">
            <a:extLst>
              <a:ext uri="{FF2B5EF4-FFF2-40B4-BE49-F238E27FC236}">
                <a16:creationId xmlns:a16="http://schemas.microsoft.com/office/drawing/2014/main" id="{379AA708-F83E-01E4-C243-4A1C78EA1225}"/>
              </a:ext>
            </a:extLst>
          </p:cNvPr>
          <p:cNvGrpSpPr/>
          <p:nvPr/>
        </p:nvGrpSpPr>
        <p:grpSpPr>
          <a:xfrm>
            <a:off x="5653673" y="1897576"/>
            <a:ext cx="6294285" cy="731365"/>
            <a:chOff x="6433503" y="1603616"/>
            <a:chExt cx="6294285" cy="731365"/>
          </a:xfrm>
        </p:grpSpPr>
        <p:sp>
          <p:nvSpPr>
            <p:cNvPr id="12" name="Rectangle: Top Corners Rounded 11">
              <a:extLst>
                <a:ext uri="{FF2B5EF4-FFF2-40B4-BE49-F238E27FC236}">
                  <a16:creationId xmlns:a16="http://schemas.microsoft.com/office/drawing/2014/main" id="{94A2AAB5-4D43-111F-AC0E-D35B0F7B1EE6}"/>
                </a:ext>
              </a:extLst>
            </p:cNvPr>
            <p:cNvSpPr/>
            <p:nvPr/>
          </p:nvSpPr>
          <p:spPr>
            <a:xfrm rot="5400000">
              <a:off x="9548817" y="-974640"/>
              <a:ext cx="442674" cy="5915268"/>
            </a:xfrm>
            <a:prstGeom prst="round2SameRect">
              <a:avLst/>
            </a:prstGeom>
            <a:solidFill>
              <a:schemeClr val="accent1"/>
            </a:solidFill>
            <a:ln>
              <a:noFill/>
            </a:ln>
          </p:spPr>
          <p:txBody>
            <a:bodyPr vert="vert270" wrap="square" lIns="45720" tIns="0" rIns="45720" bIns="365760">
              <a:spAutoFit/>
            </a:bodyPr>
            <a:lstStyle/>
            <a:p>
              <a:r>
                <a:rPr lang="en-US" sz="2000" b="1" dirty="0">
                  <a:solidFill>
                    <a:schemeClr val="bg1"/>
                  </a:solidFill>
                  <a:latin typeface="Arial" panose="020B0604020202020204" pitchFamily="34" charset="0"/>
                  <a:cs typeface="Arial" panose="020B0604020202020204" pitchFamily="34" charset="0"/>
                </a:rPr>
                <a:t>General Meeting Agenda</a:t>
              </a:r>
              <a:endParaRPr lang="en-GB" sz="2000" dirty="0">
                <a:solidFill>
                  <a:schemeClr val="bg1"/>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36976E0D-E26D-0365-F25F-B630710B01BA}"/>
                </a:ext>
              </a:extLst>
            </p:cNvPr>
            <p:cNvSpPr/>
            <p:nvPr/>
          </p:nvSpPr>
          <p:spPr>
            <a:xfrm>
              <a:off x="6433503" y="1603616"/>
              <a:ext cx="731365" cy="731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descr="Agenda-icon - Agenda Icon Orange Transparent PNG - 568x520 - Free Download  on NicePNG">
              <a:extLst>
                <a:ext uri="{FF2B5EF4-FFF2-40B4-BE49-F238E27FC236}">
                  <a16:creationId xmlns:a16="http://schemas.microsoft.com/office/drawing/2014/main" id="{798245F1-CD61-4164-0881-B9655162EC7B}"/>
                </a:ext>
              </a:extLst>
            </p:cNvPr>
            <p:cNvPicPr>
              <a:picLocks noChangeAspect="1" noChangeArrowheads="1"/>
            </p:cNvPicPr>
            <p:nvPr/>
          </p:nvPicPr>
          <p:blipFill rotWithShape="1">
            <a:blip r:embed="rId3" cstate="print">
              <a:biLevel thresh="50000"/>
              <a:extLst>
                <a:ext uri="{BEBA8EAE-BF5A-486C-A8C5-ECC9F3942E4B}">
                  <a14:imgProps xmlns:a14="http://schemas.microsoft.com/office/drawing/2010/main">
                    <a14:imgLayer r:embed="rId4">
                      <a14:imgEffect>
                        <a14:backgroundRemoval t="9234" b="89784" l="0" r="100000">
                          <a14:foregroundMark x1="42208" y1="9234" x2="44805" y2="9234"/>
                          <a14:foregroundMark x1="25325" y1="88802" x2="37446" y2="89391"/>
                          <a14:foregroundMark x1="28139" y1="64440" x2="30736" y2="64047"/>
                          <a14:foregroundMark x1="30736" y1="45972" x2="34199" y2="45580"/>
                          <a14:foregroundMark x1="39827" y1="29666" x2="45887" y2="30255"/>
                        </a14:backgroundRemoval>
                      </a14:imgEffect>
                    </a14:imgLayer>
                  </a14:imgProps>
                </a:ext>
                <a:ext uri="{28A0092B-C50C-407E-A947-70E740481C1C}">
                  <a14:useLocalDpi xmlns:a14="http://schemas.microsoft.com/office/drawing/2010/main"/>
                </a:ext>
              </a:extLst>
            </a:blip>
            <a:srcRect/>
            <a:stretch/>
          </p:blipFill>
          <p:spPr bwMode="auto">
            <a:xfrm>
              <a:off x="6575853" y="1680096"/>
              <a:ext cx="525112" cy="57840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5">
            <a:extLst>
              <a:ext uri="{FF2B5EF4-FFF2-40B4-BE49-F238E27FC236}">
                <a16:creationId xmlns:a16="http://schemas.microsoft.com/office/drawing/2014/main" id="{6B4BBD5D-0AFA-262D-9798-68E1212C6E27}"/>
              </a:ext>
            </a:extLst>
          </p:cNvPr>
          <p:cNvSpPr/>
          <p:nvPr/>
        </p:nvSpPr>
        <p:spPr>
          <a:xfrm>
            <a:off x="6300502" y="2569382"/>
            <a:ext cx="5984323" cy="1400383"/>
          </a:xfrm>
          <a:prstGeom prst="rect">
            <a:avLst/>
          </a:prstGeom>
        </p:spPr>
        <p:txBody>
          <a:bodyPr wrap="square">
            <a:spAutoFit/>
          </a:bodyPr>
          <a:lstStyle/>
          <a:p>
            <a:pPr marL="279400" lvl="1" indent="-171450">
              <a:buFont typeface="Arial" panose="020B0604020202020204" pitchFamily="34" charset="0"/>
              <a:buChar char="•"/>
            </a:pPr>
            <a:r>
              <a:rPr lang="en-US" sz="1700" dirty="0">
                <a:latin typeface="Arial" panose="020B0604020202020204" pitchFamily="34" charset="0"/>
                <a:cs typeface="Arial" panose="020B0604020202020204" pitchFamily="34" charset="0"/>
              </a:rPr>
              <a:t>Elect Bureau, with SROs as Secretariat</a:t>
            </a:r>
          </a:p>
          <a:p>
            <a:pPr marL="279400" lvl="1" indent="-171450">
              <a:buFont typeface="Arial" panose="020B0604020202020204" pitchFamily="34" charset="0"/>
              <a:buChar char="•"/>
            </a:pPr>
            <a:r>
              <a:rPr lang="en-US" sz="1700" dirty="0">
                <a:latin typeface="Arial" panose="020B0604020202020204" pitchFamily="34" charset="0"/>
                <a:cs typeface="Arial" panose="020B0604020202020204" pitchFamily="34" charset="0"/>
              </a:rPr>
              <a:t>Discuss: (a) recent socioeconomic performance, opportunities and challenges; (b) SDGs; (c) thematic issues and policy recommendations</a:t>
            </a:r>
          </a:p>
          <a:p>
            <a:pPr marL="279400" lvl="1" indent="-171450">
              <a:buFont typeface="Arial" panose="020B0604020202020204" pitchFamily="34" charset="0"/>
              <a:buChar char="•"/>
            </a:pPr>
            <a:r>
              <a:rPr lang="en-US" sz="1700" dirty="0">
                <a:latin typeface="Arial" panose="020B0604020202020204" pitchFamily="34" charset="0"/>
                <a:cs typeface="Arial" panose="020B0604020202020204" pitchFamily="34" charset="0"/>
              </a:rPr>
              <a:t>SROs activities of past year, and plan for following year</a:t>
            </a:r>
          </a:p>
        </p:txBody>
      </p:sp>
      <p:pic>
        <p:nvPicPr>
          <p:cNvPr id="18" name="Picture 17" descr="28th Intergovernmental Committee of Senior Officials and Experts for Southern Africa">
            <a:extLst>
              <a:ext uri="{FF2B5EF4-FFF2-40B4-BE49-F238E27FC236}">
                <a16:creationId xmlns:a16="http://schemas.microsoft.com/office/drawing/2014/main" id="{6E19454A-F33F-8F99-68B8-22A00AAE91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29" y="4118551"/>
            <a:ext cx="3412030" cy="2273798"/>
          </a:xfrm>
          <a:prstGeom prst="rect">
            <a:avLst/>
          </a:prstGeom>
        </p:spPr>
      </p:pic>
      <p:pic>
        <p:nvPicPr>
          <p:cNvPr id="19" name="Picture 18" descr="A group of people posing for a photo&#10;&#10;Description automatically generated">
            <a:extLst>
              <a:ext uri="{FF2B5EF4-FFF2-40B4-BE49-F238E27FC236}">
                <a16:creationId xmlns:a16="http://schemas.microsoft.com/office/drawing/2014/main" id="{29EC9C13-8693-8124-1DEE-4C0A4E7487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2480" y="4118551"/>
            <a:ext cx="3412030" cy="2273797"/>
          </a:xfrm>
          <a:prstGeom prst="rect">
            <a:avLst/>
          </a:prstGeom>
        </p:spPr>
      </p:pic>
      <p:pic>
        <p:nvPicPr>
          <p:cNvPr id="20" name="Picture 19" descr="A group of people in a room&#10;&#10;Description automatically generated with medium confidence">
            <a:extLst>
              <a:ext uri="{FF2B5EF4-FFF2-40B4-BE49-F238E27FC236}">
                <a16:creationId xmlns:a16="http://schemas.microsoft.com/office/drawing/2014/main" id="{0BF4785E-DDCE-B464-7CC4-17281DEAC2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5631" y="4118551"/>
            <a:ext cx="3412031" cy="2273798"/>
          </a:xfrm>
          <a:prstGeom prst="rect">
            <a:avLst/>
          </a:prstGeom>
        </p:spPr>
      </p:pic>
    </p:spTree>
    <p:extLst>
      <p:ext uri="{BB962C8B-B14F-4D97-AF65-F5344CB8AC3E}">
        <p14:creationId xmlns:p14="http://schemas.microsoft.com/office/powerpoint/2010/main" val="225615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14351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1. ICSOE 2022 Meeting: Southern Africa</a:t>
            </a:r>
          </a:p>
        </p:txBody>
      </p:sp>
      <p:sp>
        <p:nvSpPr>
          <p:cNvPr id="3" name="Rectangle 2">
            <a:extLst>
              <a:ext uri="{FF2B5EF4-FFF2-40B4-BE49-F238E27FC236}">
                <a16:creationId xmlns:a16="http://schemas.microsoft.com/office/drawing/2014/main" id="{31CCC376-6E1C-5AF4-FFB3-88D4E94D8FA4}"/>
              </a:ext>
            </a:extLst>
          </p:cNvPr>
          <p:cNvSpPr/>
          <p:nvPr/>
        </p:nvSpPr>
        <p:spPr>
          <a:xfrm>
            <a:off x="538399" y="1145828"/>
            <a:ext cx="8304966" cy="1015663"/>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Theme: </a:t>
            </a:r>
            <a:r>
              <a:rPr lang="en-US" sz="2000" b="1" dirty="0">
                <a:solidFill>
                  <a:schemeClr val="accent2"/>
                </a:solidFill>
                <a:latin typeface="Arial" panose="020B0604020202020204" pitchFamily="34" charset="0"/>
                <a:cs typeface="Arial" panose="020B0604020202020204" pitchFamily="34" charset="0"/>
              </a:rPr>
              <a:t>“Greening industrialization in Southern Africa through digitalization, infrastructure development and regional integration: leveraging African Continental Free Trade Area implementation”</a:t>
            </a:r>
            <a:endParaRPr lang="en-US" sz="2000" b="1" i="1" dirty="0">
              <a:solidFill>
                <a:schemeClr val="accent2"/>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3D31B49-E266-86A5-3580-2B905837B0D1}"/>
              </a:ext>
            </a:extLst>
          </p:cNvPr>
          <p:cNvGrpSpPr/>
          <p:nvPr/>
        </p:nvGrpSpPr>
        <p:grpSpPr>
          <a:xfrm>
            <a:off x="8860456" y="1399508"/>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26 - 27 October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Maputo, Mozambique and Online (hybrid)</a:t>
              </a:r>
            </a:p>
          </p:txBody>
        </p:sp>
      </p:grpSp>
      <p:sp>
        <p:nvSpPr>
          <p:cNvPr id="11" name="Rectangle 10">
            <a:extLst>
              <a:ext uri="{FF2B5EF4-FFF2-40B4-BE49-F238E27FC236}">
                <a16:creationId xmlns:a16="http://schemas.microsoft.com/office/drawing/2014/main" id="{9B643879-2E93-6414-09D5-D6807ABEEA58}"/>
              </a:ext>
            </a:extLst>
          </p:cNvPr>
          <p:cNvSpPr/>
          <p:nvPr/>
        </p:nvSpPr>
        <p:spPr>
          <a:xfrm>
            <a:off x="1141317" y="2424457"/>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Attendance:</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EF73723-699D-8E24-36F8-426B9BC447C6}"/>
              </a:ext>
            </a:extLst>
          </p:cNvPr>
          <p:cNvSpPr/>
          <p:nvPr/>
        </p:nvSpPr>
        <p:spPr>
          <a:xfrm>
            <a:off x="866538" y="2846896"/>
            <a:ext cx="6763263" cy="1302921"/>
          </a:xfrm>
          <a:prstGeom prst="rect">
            <a:avLst/>
          </a:prstGeom>
        </p:spPr>
        <p:txBody>
          <a:bodyPr wrap="square">
            <a:spAutoFit/>
          </a:bodyPr>
          <a:lstStyle/>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Countries</a:t>
            </a:r>
            <a:r>
              <a:rPr lang="en-US" dirty="0">
                <a:latin typeface="Arial" panose="020B0604020202020204" pitchFamily="34" charset="0"/>
                <a:cs typeface="Arial" panose="020B0604020202020204" pitchFamily="34" charset="0"/>
              </a:rPr>
              <a:t>: Angola, Botswana, Eswatini, Lesotho, Malawi, Mauritius, Mozambique, Namibia, Zambia and Zimbabwe</a:t>
            </a:r>
            <a:endParaRPr lang="en-RW" dirty="0">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Institutions</a:t>
            </a:r>
            <a:r>
              <a:rPr lang="en-US" dirty="0">
                <a:latin typeface="Arial" panose="020B0604020202020204" pitchFamily="34" charset="0"/>
                <a:cs typeface="Arial" panose="020B0604020202020204" pitchFamily="34" charset="0"/>
              </a:rPr>
              <a:t>: SADC, COMESA, AU, UNRCOs, UNIDO, UNCTAD, DBSA, and private sector associations and firms</a:t>
            </a:r>
            <a:endParaRPr lang="en-RW"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7188" y="617132"/>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5" name="Group 14">
            <a:extLst>
              <a:ext uri="{FF2B5EF4-FFF2-40B4-BE49-F238E27FC236}">
                <a16:creationId xmlns:a16="http://schemas.microsoft.com/office/drawing/2014/main" id="{464ED1E2-5761-EF3C-85C1-CC6C3205306C}"/>
              </a:ext>
            </a:extLst>
          </p:cNvPr>
          <p:cNvGrpSpPr/>
          <p:nvPr/>
        </p:nvGrpSpPr>
        <p:grpSpPr>
          <a:xfrm>
            <a:off x="69826" y="2554367"/>
            <a:ext cx="714129" cy="714129"/>
            <a:chOff x="293421" y="1913817"/>
            <a:chExt cx="714129" cy="714129"/>
          </a:xfrm>
        </p:grpSpPr>
        <p:sp>
          <p:nvSpPr>
            <p:cNvPr id="16" name="Oval 15">
              <a:extLst>
                <a:ext uri="{FF2B5EF4-FFF2-40B4-BE49-F238E27FC236}">
                  <a16:creationId xmlns:a16="http://schemas.microsoft.com/office/drawing/2014/main" id="{7C07377A-4D1E-AF55-BE5B-39A507387646}"/>
                </a:ext>
              </a:extLst>
            </p:cNvPr>
            <p:cNvSpPr/>
            <p:nvPr/>
          </p:nvSpPr>
          <p:spPr bwMode="auto">
            <a:xfrm>
              <a:off x="293421" y="1913817"/>
              <a:ext cx="714129" cy="714129"/>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17" name="Picture 16">
              <a:extLst>
                <a:ext uri="{FF2B5EF4-FFF2-40B4-BE49-F238E27FC236}">
                  <a16:creationId xmlns:a16="http://schemas.microsoft.com/office/drawing/2014/main" id="{A98B23DA-6587-542A-2A55-2ABE28E54CDC}"/>
                </a:ext>
              </a:extLst>
            </p:cNvPr>
            <p:cNvPicPr>
              <a:picLocks noChangeAspect="1"/>
            </p:cNvPicPr>
            <p:nvPr/>
          </p:nvPicPr>
          <p:blipFill>
            <a:blip r:embed="rId4">
              <a:lum bright="70000" contrast="-70000"/>
            </a:blip>
            <a:stretch>
              <a:fillRect/>
            </a:stretch>
          </p:blipFill>
          <p:spPr>
            <a:xfrm>
              <a:off x="342790" y="1913817"/>
              <a:ext cx="591363" cy="701101"/>
            </a:xfrm>
            <a:prstGeom prst="rect">
              <a:avLst/>
            </a:prstGeom>
          </p:spPr>
        </p:pic>
      </p:grpSp>
      <p:grpSp>
        <p:nvGrpSpPr>
          <p:cNvPr id="18" name="Group 17">
            <a:extLst>
              <a:ext uri="{FF2B5EF4-FFF2-40B4-BE49-F238E27FC236}">
                <a16:creationId xmlns:a16="http://schemas.microsoft.com/office/drawing/2014/main" id="{BF851BA2-39DA-FB5F-E66F-9FC358B05879}"/>
              </a:ext>
            </a:extLst>
          </p:cNvPr>
          <p:cNvGrpSpPr/>
          <p:nvPr/>
        </p:nvGrpSpPr>
        <p:grpSpPr>
          <a:xfrm>
            <a:off x="103709" y="4541335"/>
            <a:ext cx="714129" cy="714129"/>
            <a:chOff x="293421" y="4029298"/>
            <a:chExt cx="714129" cy="714129"/>
          </a:xfrm>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p:spPr>
        </p:pic>
      </p:grpSp>
      <p:sp>
        <p:nvSpPr>
          <p:cNvPr id="21" name="Rectangle 20">
            <a:extLst>
              <a:ext uri="{FF2B5EF4-FFF2-40B4-BE49-F238E27FC236}">
                <a16:creationId xmlns:a16="http://schemas.microsoft.com/office/drawing/2014/main" id="{BC901C80-2794-837F-55B5-A1AB807B8FB9}"/>
              </a:ext>
            </a:extLst>
          </p:cNvPr>
          <p:cNvSpPr/>
          <p:nvPr/>
        </p:nvSpPr>
        <p:spPr>
          <a:xfrm>
            <a:off x="1101824" y="4601175"/>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Incoming Bureau</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F688E9C-EAD3-CD19-AE3B-66BDEA8F1BF8}"/>
              </a:ext>
            </a:extLst>
          </p:cNvPr>
          <p:cNvSpPr/>
          <p:nvPr/>
        </p:nvSpPr>
        <p:spPr>
          <a:xfrm>
            <a:off x="934774" y="5041297"/>
            <a:ext cx="6763263" cy="1128514"/>
          </a:xfrm>
          <a:prstGeom prst="rect">
            <a:avLst/>
          </a:prstGeom>
        </p:spPr>
        <p:txBody>
          <a:bodyPr wrap="square">
            <a:spAutoFit/>
          </a:bodyPr>
          <a:lstStyle/>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Chair: </a:t>
            </a:r>
            <a:r>
              <a:rPr lang="en-US" dirty="0">
                <a:latin typeface="Arial" panose="020B0604020202020204" pitchFamily="34" charset="0"/>
                <a:cs typeface="Arial" panose="020B0604020202020204" pitchFamily="34" charset="0"/>
              </a:rPr>
              <a:t>Mozambique</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Vice-Chair: </a:t>
            </a:r>
            <a:r>
              <a:rPr lang="en-US" dirty="0">
                <a:latin typeface="Arial" panose="020B0604020202020204" pitchFamily="34" charset="0"/>
                <a:cs typeface="Arial" panose="020B0604020202020204" pitchFamily="34" charset="0"/>
              </a:rPr>
              <a:t>Botswana</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Rapporteur: </a:t>
            </a:r>
            <a:r>
              <a:rPr lang="en-US" dirty="0">
                <a:latin typeface="Arial" panose="020B0604020202020204" pitchFamily="34" charset="0"/>
                <a:cs typeface="Arial" panose="020B0604020202020204" pitchFamily="34" charset="0"/>
              </a:rPr>
              <a:t>Angola</a:t>
            </a:r>
          </a:p>
        </p:txBody>
      </p:sp>
      <p:pic>
        <p:nvPicPr>
          <p:cNvPr id="23" name="Picture 22">
            <a:extLst>
              <a:ext uri="{FF2B5EF4-FFF2-40B4-BE49-F238E27FC236}">
                <a16:creationId xmlns:a16="http://schemas.microsoft.com/office/drawing/2014/main" id="{ABFB5BF3-418C-7950-1F3E-B877B46287AC}"/>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MosiaicBubbles/>
                    </a14:imgEffect>
                  </a14:imgLayer>
                </a14:imgProps>
              </a:ext>
              <a:ext uri="{28A0092B-C50C-407E-A947-70E740481C1C}">
                <a14:useLocalDpi xmlns:a14="http://schemas.microsoft.com/office/drawing/2010/main"/>
              </a:ext>
            </a:extLst>
          </a:blip>
          <a:srcRect/>
          <a:stretch/>
        </p:blipFill>
        <p:spPr>
          <a:xfrm>
            <a:off x="8069150" y="2911499"/>
            <a:ext cx="3885685" cy="3511105"/>
          </a:xfrm>
          <a:prstGeom prst="rect">
            <a:avLst/>
          </a:prstGeom>
        </p:spPr>
      </p:pic>
      <p:pic>
        <p:nvPicPr>
          <p:cNvPr id="24" name="Picture 23">
            <a:extLst>
              <a:ext uri="{FF2B5EF4-FFF2-40B4-BE49-F238E27FC236}">
                <a16:creationId xmlns:a16="http://schemas.microsoft.com/office/drawing/2014/main" id="{1CC342C6-6DFC-477E-B50F-116C66DDC7B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919572">
            <a:off x="11059145" y="5043646"/>
            <a:ext cx="247500" cy="589673"/>
          </a:xfrm>
          <a:prstGeom prst="rect">
            <a:avLst/>
          </a:prstGeom>
        </p:spPr>
      </p:pic>
    </p:spTree>
    <p:extLst>
      <p:ext uri="{BB962C8B-B14F-4D97-AF65-F5344CB8AC3E}">
        <p14:creationId xmlns:p14="http://schemas.microsoft.com/office/powerpoint/2010/main" val="5315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1944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Southern Africa</a:t>
            </a:r>
          </a:p>
        </p:txBody>
      </p:sp>
      <p:grpSp>
        <p:nvGrpSpPr>
          <p:cNvPr id="6" name="Group 5">
            <a:extLst>
              <a:ext uri="{FF2B5EF4-FFF2-40B4-BE49-F238E27FC236}">
                <a16:creationId xmlns:a16="http://schemas.microsoft.com/office/drawing/2014/main" id="{63D31B49-E266-86A5-3580-2B905837B0D1}"/>
              </a:ext>
            </a:extLst>
          </p:cNvPr>
          <p:cNvGrpSpPr/>
          <p:nvPr/>
        </p:nvGrpSpPr>
        <p:grpSpPr>
          <a:xfrm>
            <a:off x="8860456" y="1399508"/>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26 - 27 October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Maputo, Mozambique and Online (hybrid)</a:t>
              </a:r>
            </a:p>
          </p:txBody>
        </p:sp>
      </p:gr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p:spPr>
        </p:pic>
      </p:grpSp>
      <p:pic>
        <p:nvPicPr>
          <p:cNvPr id="23" name="Picture 22">
            <a:extLst>
              <a:ext uri="{FF2B5EF4-FFF2-40B4-BE49-F238E27FC236}">
                <a16:creationId xmlns:a16="http://schemas.microsoft.com/office/drawing/2014/main" id="{ABFB5BF3-418C-7950-1F3E-B877B46287A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MosiaicBubbles/>
                    </a14:imgEffect>
                  </a14:imgLayer>
                </a14:imgProps>
              </a:ext>
              <a:ext uri="{28A0092B-C50C-407E-A947-70E740481C1C}">
                <a14:useLocalDpi xmlns:a14="http://schemas.microsoft.com/office/drawing/2010/main"/>
              </a:ext>
            </a:extLst>
          </a:blip>
          <a:srcRect/>
          <a:stretch/>
        </p:blipFill>
        <p:spPr>
          <a:xfrm>
            <a:off x="8069150" y="2911499"/>
            <a:ext cx="3885685" cy="3511105"/>
          </a:xfrm>
          <a:prstGeom prst="rect">
            <a:avLst/>
          </a:prstGeom>
        </p:spPr>
      </p:pic>
      <p:sp>
        <p:nvSpPr>
          <p:cNvPr id="5" name="Rectangle 4">
            <a:extLst>
              <a:ext uri="{FF2B5EF4-FFF2-40B4-BE49-F238E27FC236}">
                <a16:creationId xmlns:a16="http://schemas.microsoft.com/office/drawing/2014/main" id="{66407470-EC8B-73A3-D990-8FEE8BDBF6E4}"/>
              </a:ext>
            </a:extLst>
          </p:cNvPr>
          <p:cNvSpPr/>
          <p:nvPr/>
        </p:nvSpPr>
        <p:spPr>
          <a:xfrm>
            <a:off x="863704" y="1425418"/>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discussions: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CFA191F-71EE-4FC1-DF42-DE1F7929E166}"/>
              </a:ext>
            </a:extLst>
          </p:cNvPr>
          <p:cNvSpPr/>
          <p:nvPr/>
        </p:nvSpPr>
        <p:spPr>
          <a:xfrm>
            <a:off x="823366" y="2279592"/>
            <a:ext cx="7380756" cy="3370153"/>
          </a:xfrm>
          <a:prstGeom prst="rect">
            <a:avLst/>
          </a:prstGeom>
        </p:spPr>
        <p:txBody>
          <a:bodyPr wrap="square">
            <a:spAutoFit/>
          </a:bodyPr>
          <a:lstStyle/>
          <a:p>
            <a:pPr marL="285750" indent="-285750">
              <a:spcAft>
                <a:spcPts val="1800"/>
              </a:spcAft>
              <a:buFont typeface="Arial" panose="020B0604020202020204" pitchFamily="34" charset="0"/>
              <a:buChar char="•"/>
            </a:pPr>
            <a:r>
              <a:rPr lang="en-US" sz="2400" b="1" dirty="0">
                <a:solidFill>
                  <a:schemeClr val="accent2"/>
                </a:solidFill>
                <a:latin typeface="Arial" panose="020B0604020202020204" pitchFamily="34" charset="0"/>
                <a:cs typeface="Arial" panose="020B0604020202020204" pitchFamily="34" charset="0"/>
              </a:rPr>
              <a:t>Greening industrialization </a:t>
            </a:r>
            <a:r>
              <a:rPr lang="en-US" sz="2400" dirty="0">
                <a:latin typeface="Arial" panose="020B0604020202020204" pitchFamily="34" charset="0"/>
                <a:cs typeface="Arial" panose="020B0604020202020204" pitchFamily="34" charset="0"/>
              </a:rPr>
              <a:t>through through </a:t>
            </a:r>
            <a:r>
              <a:rPr lang="en-US" sz="2400" b="1" dirty="0">
                <a:latin typeface="Arial" panose="020B0604020202020204" pitchFamily="34" charset="0"/>
                <a:cs typeface="Arial" panose="020B0604020202020204" pitchFamily="34" charset="0"/>
              </a:rPr>
              <a:t>digitalization, infrastructure </a:t>
            </a:r>
            <a:r>
              <a:rPr lang="en-US" sz="2400" dirty="0">
                <a:latin typeface="Arial" panose="020B0604020202020204" pitchFamily="34" charset="0"/>
                <a:cs typeface="Arial" panose="020B0604020202020204" pitchFamily="34" charset="0"/>
              </a:rPr>
              <a:t>development and </a:t>
            </a:r>
            <a:r>
              <a:rPr lang="en-US" sz="2400" b="1" dirty="0">
                <a:latin typeface="Arial" panose="020B0604020202020204" pitchFamily="34" charset="0"/>
                <a:cs typeface="Arial" panose="020B0604020202020204" pitchFamily="34" charset="0"/>
              </a:rPr>
              <a:t>regional integration</a:t>
            </a:r>
            <a:r>
              <a:rPr lang="en-US" sz="2400" dirty="0">
                <a:latin typeface="Arial" panose="020B0604020202020204" pitchFamily="34" charset="0"/>
                <a:cs typeface="Arial" panose="020B0604020202020204" pitchFamily="34" charset="0"/>
              </a:rPr>
              <a:t> in Southern Africa;</a:t>
            </a:r>
          </a:p>
          <a:p>
            <a:pPr marL="285750" indent="-28575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Leveraging implementation of the </a:t>
            </a:r>
            <a:r>
              <a:rPr lang="en-US" sz="2400" b="1" dirty="0" err="1">
                <a:solidFill>
                  <a:schemeClr val="accent2"/>
                </a:solidFill>
                <a:latin typeface="Arial" panose="020B0604020202020204" pitchFamily="34" charset="0"/>
                <a:cs typeface="Arial" panose="020B0604020202020204" pitchFamily="34" charset="0"/>
              </a:rPr>
              <a:t>AfCFTA</a:t>
            </a:r>
            <a:r>
              <a:rPr lang="en-US" sz="2400" dirty="0">
                <a:solidFill>
                  <a:schemeClr val="accent2">
                    <a:lumMod val="75000"/>
                  </a:schemeClr>
                </a:solidFill>
                <a:latin typeface="Arial" panose="020B0604020202020204" pitchFamily="34" charset="0"/>
                <a:cs typeface="Arial" panose="020B0604020202020204" pitchFamily="34" charset="0"/>
              </a:rPr>
              <a:t>;</a:t>
            </a:r>
          </a:p>
          <a:p>
            <a:pPr marL="285750" indent="-285750">
              <a:spcAft>
                <a:spcPts val="1800"/>
              </a:spcAft>
              <a:buFont typeface="Arial" panose="020B0604020202020204" pitchFamily="34" charset="0"/>
              <a:buChar char="•"/>
            </a:pPr>
            <a:r>
              <a:rPr lang="en-US" sz="2400" b="1" dirty="0">
                <a:solidFill>
                  <a:schemeClr val="accent2"/>
                </a:solidFill>
                <a:latin typeface="Arial" panose="020B0604020202020204" pitchFamily="34" charset="0"/>
                <a:cs typeface="Arial" panose="020B0604020202020204" pitchFamily="34" charset="0"/>
              </a:rPr>
              <a:t>Climate change</a:t>
            </a:r>
            <a:r>
              <a:rPr lang="en-US" sz="2400" dirty="0">
                <a:solidFill>
                  <a:schemeClr val="accent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its adverse </a:t>
            </a:r>
            <a:r>
              <a:rPr lang="en-US" sz="2400" b="1" dirty="0">
                <a:solidFill>
                  <a:schemeClr val="accent2"/>
                </a:solidFill>
                <a:latin typeface="Arial" panose="020B0604020202020204" pitchFamily="34" charset="0"/>
                <a:cs typeface="Arial" panose="020B0604020202020204" pitchFamily="34" charset="0"/>
              </a:rPr>
              <a:t>impacts</a:t>
            </a:r>
            <a:r>
              <a:rPr lang="en-US" sz="2400" dirty="0">
                <a:solidFill>
                  <a:schemeClr val="accent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on food security and inequality; and</a:t>
            </a:r>
          </a:p>
          <a:p>
            <a:pPr marL="285750" indent="-28575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Development of regional</a:t>
            </a:r>
            <a:r>
              <a:rPr lang="en-US" sz="2400" b="1" dirty="0">
                <a:solidFill>
                  <a:schemeClr val="accent2">
                    <a:lumMod val="75000"/>
                  </a:schemeClr>
                </a:solidFill>
                <a:latin typeface="Arial" panose="020B0604020202020204" pitchFamily="34" charset="0"/>
                <a:cs typeface="Arial" panose="020B0604020202020204" pitchFamily="34" charset="0"/>
              </a:rPr>
              <a:t> </a:t>
            </a:r>
            <a:r>
              <a:rPr lang="en-US" sz="2400" b="1" dirty="0">
                <a:solidFill>
                  <a:schemeClr val="accent2"/>
                </a:solidFill>
                <a:latin typeface="Arial" panose="020B0604020202020204" pitchFamily="34" charset="0"/>
                <a:cs typeface="Arial" panose="020B0604020202020204" pitchFamily="34" charset="0"/>
              </a:rPr>
              <a:t>value chains</a:t>
            </a:r>
            <a:endParaRPr lang="en-US" sz="24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12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Southern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p:spPr>
        </p:pic>
      </p:grpSp>
      <p:sp>
        <p:nvSpPr>
          <p:cNvPr id="3" name="Rectangle 2">
            <a:extLst>
              <a:ext uri="{FF2B5EF4-FFF2-40B4-BE49-F238E27FC236}">
                <a16:creationId xmlns:a16="http://schemas.microsoft.com/office/drawing/2014/main" id="{17B67E73-B9FA-7BCD-5A82-6CD8E093F66C}"/>
              </a:ext>
            </a:extLst>
          </p:cNvPr>
          <p:cNvSpPr/>
          <p:nvPr/>
        </p:nvSpPr>
        <p:spPr>
          <a:xfrm>
            <a:off x="1194380" y="1128400"/>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issues raised:</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341A70A-3573-4C85-0F22-E7235FD1FE18}"/>
              </a:ext>
            </a:extLst>
          </p:cNvPr>
          <p:cNvSpPr/>
          <p:nvPr/>
        </p:nvSpPr>
        <p:spPr>
          <a:xfrm>
            <a:off x="876216" y="1651620"/>
            <a:ext cx="11028034" cy="5016758"/>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b="1" dirty="0">
                <a:solidFill>
                  <a:schemeClr val="accent2"/>
                </a:solidFill>
                <a:latin typeface="Arial" panose="020B0604020202020204" pitchFamily="34" charset="0"/>
                <a:cs typeface="Arial" panose="020B0604020202020204" pitchFamily="34" charset="0"/>
              </a:rPr>
              <a:t>Slow recovery </a:t>
            </a:r>
            <a:r>
              <a:rPr lang="en-US" sz="2000" dirty="0">
                <a:latin typeface="Arial" panose="020B0604020202020204" pitchFamily="34" charset="0"/>
                <a:cs typeface="Arial" panose="020B0604020202020204" pitchFamily="34" charset="0"/>
              </a:rPr>
              <a:t>from the COVID-19 pandemic, and undercurrents from the Russia-Ukraine conflict adversely impacted member States: rise in commodity prices (fuel, fertilizer, food); </a:t>
            </a:r>
          </a:p>
          <a:p>
            <a:pPr marL="285750" indent="-28575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Slow uptake of subregional </a:t>
            </a:r>
            <a:r>
              <a:rPr lang="en-US" sz="2000" b="1" dirty="0">
                <a:solidFill>
                  <a:schemeClr val="accent2"/>
                </a:solidFill>
                <a:latin typeface="Arial" panose="020B0604020202020204" pitchFamily="34" charset="0"/>
                <a:cs typeface="Arial" panose="020B0604020202020204" pitchFamily="34" charset="0"/>
              </a:rPr>
              <a:t>green industrialization policies </a:t>
            </a:r>
            <a:r>
              <a:rPr lang="en-US" sz="2000" dirty="0">
                <a:latin typeface="Arial" panose="020B0604020202020204" pitchFamily="34" charset="0"/>
                <a:cs typeface="Arial" panose="020B0604020202020204" pitchFamily="34" charset="0"/>
              </a:rPr>
              <a:t>at the national level has undermined the push towards greening industrialization and development of value chains; </a:t>
            </a:r>
          </a:p>
          <a:p>
            <a:pPr marL="285750" indent="-285750">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Inadequate supply and access to </a:t>
            </a:r>
            <a:r>
              <a:rPr lang="en-US" sz="2000" b="1" dirty="0">
                <a:solidFill>
                  <a:schemeClr val="accent2"/>
                </a:solidFill>
                <a:latin typeface="Arial" panose="020B0604020202020204" pitchFamily="34" charset="0"/>
                <a:cs typeface="Arial" panose="020B0604020202020204" pitchFamily="34" charset="0"/>
              </a:rPr>
              <a:t>clean energy</a:t>
            </a:r>
            <a:r>
              <a:rPr lang="en-US" sz="2000" dirty="0">
                <a:latin typeface="Arial" panose="020B0604020202020204" pitchFamily="34" charset="0"/>
                <a:cs typeface="Arial" panose="020B0604020202020204" pitchFamily="34" charset="0"/>
              </a:rPr>
              <a:t>, has constrained industrialization ;</a:t>
            </a:r>
          </a:p>
          <a:p>
            <a:pPr marL="285750" indent="-285750">
              <a:spcAft>
                <a:spcPts val="1200"/>
              </a:spcAft>
              <a:buFont typeface="Arial" panose="020B0604020202020204" pitchFamily="34" charset="0"/>
              <a:buChar char="•"/>
            </a:pPr>
            <a:r>
              <a:rPr lang="en-US" sz="2000" b="1" dirty="0">
                <a:solidFill>
                  <a:schemeClr val="accent2"/>
                </a:solidFill>
                <a:latin typeface="Arial" panose="020B0604020202020204" pitchFamily="34" charset="0"/>
                <a:cs typeface="Arial" panose="020B0604020202020204" pitchFamily="34" charset="0"/>
              </a:rPr>
              <a:t>Waste management </a:t>
            </a:r>
            <a:r>
              <a:rPr lang="en-US" sz="2000" dirty="0">
                <a:latin typeface="Arial" panose="020B0604020202020204" pitchFamily="34" charset="0"/>
                <a:cs typeface="Arial" panose="020B0604020202020204" pitchFamily="34" charset="0"/>
              </a:rPr>
              <a:t>- posed by e-waste accumulation, treatment and disposal of hazardous materials;</a:t>
            </a:r>
          </a:p>
          <a:p>
            <a:pPr marL="285750" indent="-285750">
              <a:spcAft>
                <a:spcPts val="1200"/>
              </a:spcAft>
              <a:buFont typeface="Arial" panose="020B0604020202020204" pitchFamily="34" charset="0"/>
              <a:buChar char="•"/>
            </a:pPr>
            <a:r>
              <a:rPr lang="en-US" sz="2000" b="1" dirty="0">
                <a:solidFill>
                  <a:schemeClr val="accent2"/>
                </a:solidFill>
                <a:latin typeface="Arial" panose="020B0604020202020204" pitchFamily="34" charset="0"/>
                <a:cs typeface="Arial" panose="020B0604020202020204" pitchFamily="34" charset="0"/>
              </a:rPr>
              <a:t>Climate change </a:t>
            </a:r>
            <a:r>
              <a:rPr lang="en-US" sz="2000" dirty="0">
                <a:latin typeface="Arial" panose="020B0604020202020204" pitchFamily="34" charset="0"/>
                <a:cs typeface="Arial" panose="020B0604020202020204" pitchFamily="34" charset="0"/>
              </a:rPr>
              <a:t>has an adverse impact on </a:t>
            </a:r>
            <a:r>
              <a:rPr lang="en-US" sz="2000" i="1" dirty="0">
                <a:latin typeface="Arial" panose="020B0604020202020204" pitchFamily="34" charset="0"/>
                <a:cs typeface="Arial" panose="020B0604020202020204" pitchFamily="34" charset="0"/>
              </a:rPr>
              <a:t>food security </a:t>
            </a:r>
            <a:r>
              <a:rPr lang="en-US" sz="2000" dirty="0">
                <a:latin typeface="Arial" panose="020B0604020202020204" pitchFamily="34" charset="0"/>
                <a:cs typeface="Arial" panose="020B0604020202020204" pitchFamily="34" charset="0"/>
              </a:rPr>
              <a:t>and </a:t>
            </a:r>
            <a:r>
              <a:rPr lang="en-US" sz="2000" i="1" dirty="0">
                <a:latin typeface="Arial" panose="020B0604020202020204" pitchFamily="34" charset="0"/>
                <a:cs typeface="Arial" panose="020B0604020202020204" pitchFamily="34" charset="0"/>
              </a:rPr>
              <a:t>inequality</a:t>
            </a:r>
            <a:r>
              <a:rPr lang="en-US" sz="2000" dirty="0">
                <a:latin typeface="Arial" panose="020B0604020202020204" pitchFamily="34" charset="0"/>
                <a:cs typeface="Arial" panose="020B0604020202020204" pitchFamily="34" charset="0"/>
              </a:rPr>
              <a:t> in member States; </a:t>
            </a:r>
          </a:p>
          <a:p>
            <a:pPr marL="285750" indent="-285750">
              <a:spcAft>
                <a:spcPts val="1200"/>
              </a:spcAft>
              <a:buFont typeface="Arial" panose="020B0604020202020204" pitchFamily="34" charset="0"/>
              <a:buChar char="•"/>
            </a:pPr>
            <a:r>
              <a:rPr lang="en-US" sz="2000" b="1" dirty="0">
                <a:solidFill>
                  <a:schemeClr val="accent2"/>
                </a:solidFill>
                <a:latin typeface="Arial" panose="020B0604020202020204" pitchFamily="34" charset="0"/>
                <a:cs typeface="Arial" panose="020B0604020202020204" pitchFamily="34" charset="0"/>
              </a:rPr>
              <a:t>Supportive infrastructure </a:t>
            </a:r>
            <a:r>
              <a:rPr lang="en-US" sz="2000" dirty="0">
                <a:latin typeface="Arial" panose="020B0604020202020204" pitchFamily="34" charset="0"/>
                <a:cs typeface="Arial" panose="020B0604020202020204" pitchFamily="34" charset="0"/>
              </a:rPr>
              <a:t>(energy, transport, and digital infrastructure) are critical in the production and supply of goods and services and for overall competitiveness and job creation; and</a:t>
            </a:r>
          </a:p>
          <a:p>
            <a:pPr marL="285750" indent="-285750">
              <a:spcAft>
                <a:spcPts val="1200"/>
              </a:spcAft>
              <a:buFont typeface="Arial" panose="020B0604020202020204" pitchFamily="34" charset="0"/>
              <a:buChar char="•"/>
            </a:pPr>
            <a:r>
              <a:rPr lang="en-US" sz="2000" b="1" dirty="0">
                <a:solidFill>
                  <a:schemeClr val="accent2"/>
                </a:solidFill>
                <a:latin typeface="Arial" panose="020B0604020202020204" pitchFamily="34" charset="0"/>
                <a:cs typeface="Arial" panose="020B0604020202020204" pitchFamily="34" charset="0"/>
              </a:rPr>
              <a:t>The </a:t>
            </a:r>
            <a:r>
              <a:rPr lang="en-US" sz="2000" b="1" dirty="0" err="1">
                <a:solidFill>
                  <a:schemeClr val="accent2"/>
                </a:solidFill>
                <a:latin typeface="Arial" panose="020B0604020202020204" pitchFamily="34" charset="0"/>
                <a:cs typeface="Arial" panose="020B0604020202020204" pitchFamily="34" charset="0"/>
              </a:rPr>
              <a:t>AfCFTA</a:t>
            </a:r>
            <a:r>
              <a:rPr lang="en-US" sz="2000" dirty="0">
                <a:solidFill>
                  <a:schemeClr val="accent2"/>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critical for </a:t>
            </a:r>
            <a:r>
              <a:rPr lang="en-US" sz="2000" i="1" dirty="0">
                <a:latin typeface="Arial" panose="020B0604020202020204" pitchFamily="34" charset="0"/>
                <a:cs typeface="Arial" panose="020B0604020202020204" pitchFamily="34" charset="0"/>
              </a:rPr>
              <a:t>accelerated industrialization </a:t>
            </a:r>
            <a:r>
              <a:rPr lang="en-US" sz="2000" dirty="0">
                <a:latin typeface="Arial" panose="020B0604020202020204" pitchFamily="34" charset="0"/>
                <a:cs typeface="Arial" panose="020B0604020202020204" pitchFamily="34" charset="0"/>
              </a:rPr>
              <a:t>and member States should seize the opportunities presented by the framework.</a:t>
            </a:r>
            <a:endParaRPr lang="en-US" sz="2000" dirty="0">
              <a:solidFill>
                <a:srgbClr val="03D5B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56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Southern Africa</a:t>
            </a: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62139" y="1483400"/>
            <a:ext cx="842418" cy="876846"/>
            <a:chOff x="293421" y="4029298"/>
            <a:chExt cx="714129" cy="714129"/>
          </a:xfrm>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2"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p:spPr>
        </p:pic>
      </p:grpSp>
      <p:sp>
        <p:nvSpPr>
          <p:cNvPr id="5" name="Rectangle 4">
            <a:extLst>
              <a:ext uri="{FF2B5EF4-FFF2-40B4-BE49-F238E27FC236}">
                <a16:creationId xmlns:a16="http://schemas.microsoft.com/office/drawing/2014/main" id="{644D1CBA-2721-A868-5CA9-9297476521B6}"/>
              </a:ext>
            </a:extLst>
          </p:cNvPr>
          <p:cNvSpPr/>
          <p:nvPr/>
        </p:nvSpPr>
        <p:spPr>
          <a:xfrm>
            <a:off x="1175264" y="934704"/>
            <a:ext cx="6408358" cy="553998"/>
          </a:xfrm>
          <a:prstGeom prst="rect">
            <a:avLst/>
          </a:prstGeom>
        </p:spPr>
        <p:txBody>
          <a:bodyPr wrap="square">
            <a:spAutoFit/>
          </a:bodyPr>
          <a:lstStyle/>
          <a:p>
            <a:pPr>
              <a:tabLst>
                <a:tab pos="282575" algn="l"/>
              </a:tabLst>
            </a:pPr>
            <a:r>
              <a:rPr lang="en-US" sz="3000" b="1" dirty="0">
                <a:solidFill>
                  <a:schemeClr val="tx2">
                    <a:lumMod val="75000"/>
                  </a:schemeClr>
                </a:solidFill>
                <a:latin typeface="Arial" panose="020B0604020202020204" pitchFamily="34" charset="0"/>
                <a:cs typeface="Arial" panose="020B0604020202020204" pitchFamily="34" charset="0"/>
              </a:rPr>
              <a:t>Main recommendations</a:t>
            </a:r>
            <a:endParaRPr lang="en-US" sz="3000" b="1" i="1" dirty="0">
              <a:solidFill>
                <a:schemeClr val="accent4">
                  <a:lumMod val="7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AF438C7-5EF4-863B-447A-BC5C5B08D1C4}"/>
              </a:ext>
            </a:extLst>
          </p:cNvPr>
          <p:cNvSpPr/>
          <p:nvPr/>
        </p:nvSpPr>
        <p:spPr>
          <a:xfrm>
            <a:off x="944031" y="1563481"/>
            <a:ext cx="11118468" cy="5001369"/>
          </a:xfrm>
          <a:prstGeom prst="rect">
            <a:avLst/>
          </a:prstGeom>
        </p:spPr>
        <p:txBody>
          <a:bodyPr wrap="square">
            <a:spAutoFit/>
          </a:bodyPr>
          <a:lstStyle/>
          <a:p>
            <a:pPr>
              <a:spcAft>
                <a:spcPts val="1500"/>
              </a:spcAft>
            </a:pPr>
            <a:r>
              <a:rPr lang="en-US" sz="2400" dirty="0">
                <a:latin typeface="Arial" panose="020B0604020202020204" pitchFamily="34" charset="0"/>
                <a:cs typeface="Arial" panose="020B0604020202020204" pitchFamily="34" charset="0"/>
              </a:rPr>
              <a:t>The Committee called upon member States, with support from partners, to:</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Develop </a:t>
            </a:r>
            <a:r>
              <a:rPr lang="en-US" sz="2000" b="1" dirty="0">
                <a:latin typeface="Arial" panose="020B0604020202020204" pitchFamily="34" charset="0"/>
                <a:cs typeface="Arial" panose="020B0604020202020204" pitchFamily="34" charset="0"/>
              </a:rPr>
              <a:t>national green industrialization policies </a:t>
            </a:r>
            <a:r>
              <a:rPr lang="en-US" sz="2000" dirty="0">
                <a:latin typeface="Arial" panose="020B0604020202020204" pitchFamily="34" charset="0"/>
                <a:cs typeface="Arial" panose="020B0604020202020204" pitchFamily="34" charset="0"/>
              </a:rPr>
              <a:t>that are </a:t>
            </a:r>
            <a:r>
              <a:rPr lang="en-US" sz="2000" b="1" dirty="0">
                <a:latin typeface="Arial" panose="020B0604020202020204" pitchFamily="34" charset="0"/>
                <a:cs typeface="Arial" panose="020B0604020202020204" pitchFamily="34" charset="0"/>
              </a:rPr>
              <a:t>aligned</a:t>
            </a:r>
            <a:r>
              <a:rPr lang="en-US" sz="2000" dirty="0">
                <a:latin typeface="Arial" panose="020B0604020202020204" pitchFamily="34" charset="0"/>
                <a:cs typeface="Arial" panose="020B0604020202020204" pitchFamily="34" charset="0"/>
              </a:rPr>
              <a:t> with regional frameworks to support implementation of </a:t>
            </a:r>
            <a:r>
              <a:rPr lang="en-US" sz="2000" b="1" dirty="0">
                <a:latin typeface="Arial" panose="020B0604020202020204" pitchFamily="34" charset="0"/>
                <a:cs typeface="Arial" panose="020B0604020202020204" pitchFamily="34" charset="0"/>
              </a:rPr>
              <a:t>green initiatives</a:t>
            </a:r>
            <a:r>
              <a:rPr lang="en-US" sz="2000" dirty="0">
                <a:latin typeface="Arial" panose="020B0604020202020204" pitchFamily="34" charset="0"/>
                <a:cs typeface="Arial" panose="020B0604020202020204" pitchFamily="34" charset="0"/>
              </a:rPr>
              <a:t>; </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Create a </a:t>
            </a:r>
            <a:r>
              <a:rPr lang="en-US" sz="2000" b="1" dirty="0">
                <a:latin typeface="Arial" panose="020B0604020202020204" pitchFamily="34" charset="0"/>
                <a:cs typeface="Arial" panose="020B0604020202020204" pitchFamily="34" charset="0"/>
              </a:rPr>
              <a:t>platform</a:t>
            </a:r>
            <a:r>
              <a:rPr lang="en-US" sz="2000" dirty="0">
                <a:latin typeface="Arial" panose="020B0604020202020204" pitchFamily="34" charset="0"/>
                <a:cs typeface="Arial" panose="020B0604020202020204" pitchFamily="34" charset="0"/>
              </a:rPr>
              <a:t> for the </a:t>
            </a:r>
            <a:r>
              <a:rPr lang="en-US" sz="2000" b="1" dirty="0">
                <a:latin typeface="Arial" panose="020B0604020202020204" pitchFamily="34" charset="0"/>
                <a:cs typeface="Arial" panose="020B0604020202020204" pitchFamily="34" charset="0"/>
              </a:rPr>
              <a:t>private sector</a:t>
            </a:r>
            <a:r>
              <a:rPr lang="en-US" sz="2000" dirty="0">
                <a:latin typeface="Arial" panose="020B0604020202020204" pitchFamily="34" charset="0"/>
                <a:cs typeface="Arial" panose="020B0604020202020204" pitchFamily="34" charset="0"/>
              </a:rPr>
              <a:t>, through PPPs and other mechanisms, to </a:t>
            </a:r>
            <a:r>
              <a:rPr lang="en-US" sz="2000" b="1" dirty="0">
                <a:latin typeface="Arial" panose="020B0604020202020204" pitchFamily="34" charset="0"/>
                <a:cs typeface="Arial" panose="020B0604020202020204" pitchFamily="34" charset="0"/>
              </a:rPr>
              <a:t>invest</a:t>
            </a:r>
            <a:r>
              <a:rPr lang="en-US" sz="2000" dirty="0">
                <a:latin typeface="Arial" panose="020B0604020202020204" pitchFamily="34" charset="0"/>
                <a:cs typeface="Arial" panose="020B0604020202020204" pitchFamily="34" charset="0"/>
              </a:rPr>
              <a:t> in transport and energy </a:t>
            </a:r>
            <a:r>
              <a:rPr lang="en-US" sz="2000" b="1" dirty="0">
                <a:latin typeface="Arial" panose="020B0604020202020204" pitchFamily="34" charset="0"/>
                <a:cs typeface="Arial" panose="020B0604020202020204" pitchFamily="34" charset="0"/>
              </a:rPr>
              <a:t>infrastructure</a:t>
            </a:r>
            <a:r>
              <a:rPr lang="en-US" sz="2000" dirty="0">
                <a:latin typeface="Arial" panose="020B0604020202020204" pitchFamily="34" charset="0"/>
                <a:cs typeface="Arial" panose="020B0604020202020204" pitchFamily="34" charset="0"/>
              </a:rPr>
              <a:t> to promote </a:t>
            </a:r>
            <a:r>
              <a:rPr lang="en-US" sz="2000" b="1" dirty="0">
                <a:latin typeface="Arial" panose="020B0604020202020204" pitchFamily="34" charset="0"/>
                <a:cs typeface="Arial" panose="020B0604020202020204" pitchFamily="34" charset="0"/>
              </a:rPr>
              <a:t>green industrialization</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trade</a:t>
            </a:r>
            <a:r>
              <a:rPr lang="en-US" sz="2000" dirty="0">
                <a:latin typeface="Arial" panose="020B0604020202020204" pitchFamily="34" charset="0"/>
                <a:cs typeface="Arial" panose="020B0604020202020204" pitchFamily="34" charset="0"/>
              </a:rPr>
              <a:t>;</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Accelerate implementation of </a:t>
            </a:r>
            <a:r>
              <a:rPr lang="en-US" sz="2000" b="1" dirty="0">
                <a:latin typeface="Arial" panose="020B0604020202020204" pitchFamily="34" charset="0"/>
                <a:cs typeface="Arial" panose="020B0604020202020204" pitchFamily="34" charset="0"/>
              </a:rPr>
              <a:t>regionally agreed programs</a:t>
            </a:r>
            <a:r>
              <a:rPr lang="en-US" sz="2000" dirty="0">
                <a:latin typeface="Arial" panose="020B0604020202020204" pitchFamily="34" charset="0"/>
                <a:cs typeface="Arial" panose="020B0604020202020204" pitchFamily="34" charset="0"/>
              </a:rPr>
              <a:t> to develop </a:t>
            </a:r>
            <a:r>
              <a:rPr lang="en-US" sz="2000" b="1" dirty="0">
                <a:latin typeface="Arial" panose="020B0604020202020204" pitchFamily="34" charset="0"/>
                <a:cs typeface="Arial" panose="020B0604020202020204" pitchFamily="34" charset="0"/>
              </a:rPr>
              <a:t>transport </a:t>
            </a:r>
            <a:r>
              <a:rPr lang="en-US" sz="2000"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energy infrastructure</a:t>
            </a:r>
            <a:r>
              <a:rPr lang="en-US" sz="2000" dirty="0">
                <a:latin typeface="Arial" panose="020B0604020202020204" pitchFamily="34" charset="0"/>
                <a:cs typeface="Arial" panose="020B0604020202020204" pitchFamily="34" charset="0"/>
              </a:rPr>
              <a:t>, including those under the </a:t>
            </a:r>
            <a:r>
              <a:rPr lang="en-US" sz="2000" b="1" dirty="0">
                <a:latin typeface="Arial" panose="020B0604020202020204" pitchFamily="34" charset="0"/>
                <a:cs typeface="Arial" panose="020B0604020202020204" pitchFamily="34" charset="0"/>
              </a:rPr>
              <a:t>SADC Infrastructure Master Plan</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PIDA</a:t>
            </a:r>
            <a:r>
              <a:rPr lang="en-US" sz="2000" dirty="0">
                <a:latin typeface="Arial" panose="020B0604020202020204" pitchFamily="34" charset="0"/>
                <a:cs typeface="Arial" panose="020B0604020202020204" pitchFamily="34" charset="0"/>
              </a:rPr>
              <a:t>; </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Develop </a:t>
            </a:r>
            <a:r>
              <a:rPr lang="en-US" sz="2000" b="1" dirty="0">
                <a:latin typeface="Arial" panose="020B0604020202020204" pitchFamily="34" charset="0"/>
                <a:cs typeface="Arial" panose="020B0604020202020204" pitchFamily="34" charset="0"/>
              </a:rPr>
              <a:t>harmonized policies</a:t>
            </a:r>
            <a:r>
              <a:rPr lang="en-US" sz="2000" dirty="0">
                <a:latin typeface="Arial" panose="020B0604020202020204" pitchFamily="34" charset="0"/>
                <a:cs typeface="Arial" panose="020B0604020202020204" pitchFamily="34" charset="0"/>
              </a:rPr>
              <a:t> on the </a:t>
            </a:r>
            <a:r>
              <a:rPr lang="en-US" sz="2000" b="1" dirty="0">
                <a:latin typeface="Arial" panose="020B0604020202020204" pitchFamily="34" charset="0"/>
                <a:cs typeface="Arial" panose="020B0604020202020204" pitchFamily="34" charset="0"/>
              </a:rPr>
              <a:t>disposal of e-waste</a:t>
            </a:r>
            <a:r>
              <a:rPr lang="en-US" sz="2000" dirty="0">
                <a:latin typeface="Arial" panose="020B0604020202020204" pitchFamily="34" charset="0"/>
                <a:cs typeface="Arial" panose="020B0604020202020204" pitchFamily="34" charset="0"/>
              </a:rPr>
              <a:t> e.g., from redundant technologies; </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Formulate strategies to </a:t>
            </a:r>
            <a:r>
              <a:rPr lang="en-US" sz="2000" b="1" dirty="0">
                <a:latin typeface="Arial" panose="020B0604020202020204" pitchFamily="34" charset="0"/>
                <a:cs typeface="Arial" panose="020B0604020202020204" pitchFamily="34" charset="0"/>
              </a:rPr>
              <a:t>climate-proof agriculture</a:t>
            </a:r>
            <a:r>
              <a:rPr lang="en-US" sz="2000" dirty="0">
                <a:latin typeface="Arial" panose="020B0604020202020204" pitchFamily="34" charset="0"/>
                <a:cs typeface="Arial" panose="020B0604020202020204" pitchFamily="34" charset="0"/>
              </a:rPr>
              <a:t> to strengthen </a:t>
            </a:r>
            <a:r>
              <a:rPr lang="en-US" sz="2000" b="1" dirty="0">
                <a:latin typeface="Arial" panose="020B0604020202020204" pitchFamily="34" charset="0"/>
                <a:cs typeface="Arial" panose="020B0604020202020204" pitchFamily="34" charset="0"/>
              </a:rPr>
              <a:t>resilience</a:t>
            </a:r>
            <a:r>
              <a:rPr lang="en-US" sz="2000" dirty="0">
                <a:latin typeface="Arial" panose="020B0604020202020204" pitchFamily="34" charset="0"/>
                <a:cs typeface="Arial" panose="020B0604020202020204" pitchFamily="34" charset="0"/>
              </a:rPr>
              <a:t>, sustain </a:t>
            </a:r>
            <a:r>
              <a:rPr lang="en-US" sz="2000" b="1" dirty="0">
                <a:latin typeface="Arial" panose="020B0604020202020204" pitchFamily="34" charset="0"/>
                <a:cs typeface="Arial" panose="020B0604020202020204" pitchFamily="34" charset="0"/>
              </a:rPr>
              <a:t>productivity</a:t>
            </a:r>
            <a:r>
              <a:rPr lang="en-US" sz="2000" dirty="0">
                <a:latin typeface="Arial" panose="020B0604020202020204" pitchFamily="34" charset="0"/>
                <a:cs typeface="Arial" panose="020B0604020202020204" pitchFamily="34" charset="0"/>
              </a:rPr>
              <a:t>, address </a:t>
            </a:r>
            <a:r>
              <a:rPr lang="en-US" sz="2000" b="1" dirty="0">
                <a:latin typeface="Arial" panose="020B0604020202020204" pitchFamily="34" charset="0"/>
                <a:cs typeface="Arial" panose="020B0604020202020204" pitchFamily="34" charset="0"/>
              </a:rPr>
              <a:t>food insecurity</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inequality</a:t>
            </a:r>
            <a:r>
              <a:rPr lang="en-US" sz="2000" dirty="0">
                <a:latin typeface="Arial" panose="020B0604020202020204" pitchFamily="34" charset="0"/>
                <a:cs typeface="Arial" panose="020B0604020202020204" pitchFamily="34" charset="0"/>
              </a:rPr>
              <a:t>, and generate </a:t>
            </a:r>
            <a:r>
              <a:rPr lang="en-US" sz="2000" b="1" dirty="0">
                <a:latin typeface="Arial" panose="020B0604020202020204" pitchFamily="34" charset="0"/>
                <a:cs typeface="Arial" panose="020B0604020202020204" pitchFamily="34" charset="0"/>
              </a:rPr>
              <a:t>sustainable jobs</a:t>
            </a:r>
            <a:r>
              <a:rPr lang="en-US" sz="2000" dirty="0">
                <a:latin typeface="Arial" panose="020B0604020202020204" pitchFamily="34" charset="0"/>
                <a:cs typeface="Arial" panose="020B0604020202020204" pitchFamily="34" charset="0"/>
              </a:rPr>
              <a:t>; and</a:t>
            </a:r>
          </a:p>
          <a:p>
            <a:pPr marL="285750" indent="-285750">
              <a:spcAft>
                <a:spcPts val="1500"/>
              </a:spcAft>
              <a:buFont typeface="Arial" panose="020B0604020202020204" pitchFamily="34" charset="0"/>
              <a:buChar char="•"/>
            </a:pPr>
            <a:r>
              <a:rPr lang="en-US" sz="2000" dirty="0">
                <a:latin typeface="Arial" panose="020B0604020202020204" pitchFamily="34" charset="0"/>
                <a:cs typeface="Arial" panose="020B0604020202020204" pitchFamily="34" charset="0"/>
              </a:rPr>
              <a:t>Accelerate regional integration, including the </a:t>
            </a:r>
            <a:r>
              <a:rPr lang="en-US" sz="2000" b="1" dirty="0">
                <a:latin typeface="Arial" panose="020B0604020202020204" pitchFamily="34" charset="0"/>
                <a:cs typeface="Arial" panose="020B0604020202020204" pitchFamily="34" charset="0"/>
              </a:rPr>
              <a:t>implementation </a:t>
            </a:r>
            <a:r>
              <a:rPr lang="en-US" sz="2000" dirty="0">
                <a:latin typeface="Arial" panose="020B0604020202020204" pitchFamily="34" charset="0"/>
                <a:cs typeface="Arial" panose="020B0604020202020204" pitchFamily="34" charset="0"/>
              </a:rPr>
              <a:t>of the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AfCFTA</a:t>
            </a:r>
            <a:r>
              <a:rPr lang="en-US" sz="2000" dirty="0">
                <a:latin typeface="Arial" panose="020B0604020202020204" pitchFamily="34" charset="0"/>
                <a:cs typeface="Arial" panose="020B0604020202020204" pitchFamily="34" charset="0"/>
              </a:rPr>
              <a:t> through the development and implementation of related </a:t>
            </a:r>
            <a:r>
              <a:rPr lang="en-US" sz="2000" b="1" dirty="0">
                <a:latin typeface="Arial" panose="020B0604020202020204" pitchFamily="34" charset="0"/>
                <a:cs typeface="Arial" panose="020B0604020202020204" pitchFamily="34" charset="0"/>
              </a:rPr>
              <a:t>national strategies</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action plans</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6848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DFEFE01-ACBF-4D47-BDA4-D74D5349EFB5}"/>
              </a:ext>
            </a:extLst>
          </p:cNvPr>
          <p:cNvSpPr/>
          <p:nvPr/>
        </p:nvSpPr>
        <p:spPr>
          <a:xfrm>
            <a:off x="143211" y="132731"/>
            <a:ext cx="9060110" cy="61713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2. ICSOE 2022 Meeting: Eastern Africa</a:t>
            </a:r>
          </a:p>
        </p:txBody>
      </p:sp>
      <p:sp>
        <p:nvSpPr>
          <p:cNvPr id="3" name="Rectangle 2">
            <a:extLst>
              <a:ext uri="{FF2B5EF4-FFF2-40B4-BE49-F238E27FC236}">
                <a16:creationId xmlns:a16="http://schemas.microsoft.com/office/drawing/2014/main" id="{31CCC376-6E1C-5AF4-FFB3-88D4E94D8FA4}"/>
              </a:ext>
            </a:extLst>
          </p:cNvPr>
          <p:cNvSpPr/>
          <p:nvPr/>
        </p:nvSpPr>
        <p:spPr>
          <a:xfrm>
            <a:off x="521544" y="908408"/>
            <a:ext cx="8879629" cy="1015663"/>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Theme: </a:t>
            </a:r>
            <a:r>
              <a:rPr lang="en-US" sz="2000" b="1" dirty="0">
                <a:solidFill>
                  <a:srgbClr val="199797"/>
                </a:solidFill>
                <a:latin typeface="Arial" panose="020B0604020202020204" pitchFamily="34" charset="0"/>
                <a:cs typeface="Arial" panose="020B0604020202020204" pitchFamily="34" charset="0"/>
              </a:rPr>
              <a:t>“Strengthening resilience, economic growth and </a:t>
            </a:r>
          </a:p>
          <a:p>
            <a:r>
              <a:rPr lang="en-US" sz="2000" b="1" dirty="0">
                <a:solidFill>
                  <a:srgbClr val="199797"/>
                </a:solidFill>
                <a:latin typeface="Arial" panose="020B0604020202020204" pitchFamily="34" charset="0"/>
                <a:cs typeface="Arial" panose="020B0604020202020204" pitchFamily="34" charset="0"/>
              </a:rPr>
              <a:t>diversification in a context of instability and global shocks: the role of special economic zones, innovative financing, tourism and the </a:t>
            </a:r>
            <a:r>
              <a:rPr lang="en-US" sz="2000" b="1" dirty="0" err="1">
                <a:solidFill>
                  <a:srgbClr val="199797"/>
                </a:solidFill>
                <a:latin typeface="Arial" panose="020B0604020202020204" pitchFamily="34" charset="0"/>
                <a:cs typeface="Arial" panose="020B0604020202020204" pitchFamily="34" charset="0"/>
              </a:rPr>
              <a:t>AfCFTA</a:t>
            </a:r>
            <a:r>
              <a:rPr lang="en-US" sz="2000" b="1" dirty="0">
                <a:solidFill>
                  <a:srgbClr val="199797"/>
                </a:solidFill>
                <a:latin typeface="Arial" panose="020B0604020202020204" pitchFamily="34" charset="0"/>
                <a:cs typeface="Arial" panose="020B0604020202020204" pitchFamily="34" charset="0"/>
              </a:rPr>
              <a:t>”</a:t>
            </a:r>
            <a:endParaRPr lang="en-US" sz="2000" b="1" i="1" dirty="0">
              <a:solidFill>
                <a:srgbClr val="199797"/>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3D31B49-E266-86A5-3580-2B905837B0D1}"/>
              </a:ext>
            </a:extLst>
          </p:cNvPr>
          <p:cNvGrpSpPr/>
          <p:nvPr/>
        </p:nvGrpSpPr>
        <p:grpSpPr>
          <a:xfrm>
            <a:off x="9267844" y="1401461"/>
            <a:ext cx="3294332" cy="1456498"/>
            <a:chOff x="8961988" y="1382411"/>
            <a:chExt cx="3294332" cy="1456498"/>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089252" y="1382411"/>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61988" y="2132882"/>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698961" y="1448449"/>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15 - 18 Nov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443373" y="2192578"/>
              <a:ext cx="2619560" cy="646331"/>
            </a:xfrm>
            <a:prstGeom prst="rect">
              <a:avLst/>
            </a:prstGeom>
          </p:spPr>
          <p:txBody>
            <a:bodyPr wrap="square">
              <a:spAutoFit/>
            </a:bodyPr>
            <a:lstStyle/>
            <a:p>
              <a:r>
                <a:rPr lang="en-US" b="1" dirty="0">
                  <a:solidFill>
                    <a:schemeClr val="accent1">
                      <a:lumMod val="75000"/>
                    </a:schemeClr>
                  </a:solidFill>
                </a:rPr>
                <a:t>Beau </a:t>
              </a:r>
              <a:r>
                <a:rPr lang="en-US" b="1" dirty="0" err="1">
                  <a:solidFill>
                    <a:schemeClr val="accent1">
                      <a:lumMod val="75000"/>
                    </a:schemeClr>
                  </a:solidFill>
                </a:rPr>
                <a:t>Vallon</a:t>
              </a:r>
              <a:r>
                <a:rPr lang="en-US" b="1" dirty="0">
                  <a:solidFill>
                    <a:schemeClr val="accent1">
                      <a:lumMod val="75000"/>
                    </a:schemeClr>
                  </a:solidFill>
                </a:rPr>
                <a:t>, Seychelles, and Online (hybrid)</a:t>
              </a:r>
            </a:p>
          </p:txBody>
        </p:sp>
      </p:grpSp>
      <p:sp>
        <p:nvSpPr>
          <p:cNvPr id="11" name="Rectangle 10">
            <a:extLst>
              <a:ext uri="{FF2B5EF4-FFF2-40B4-BE49-F238E27FC236}">
                <a16:creationId xmlns:a16="http://schemas.microsoft.com/office/drawing/2014/main" id="{9B643879-2E93-6414-09D5-D6807ABEEA58}"/>
              </a:ext>
            </a:extLst>
          </p:cNvPr>
          <p:cNvSpPr/>
          <p:nvPr/>
        </p:nvSpPr>
        <p:spPr>
          <a:xfrm>
            <a:off x="818328" y="3045140"/>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Attendance:</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EF73723-699D-8E24-36F8-426B9BC447C6}"/>
              </a:ext>
            </a:extLst>
          </p:cNvPr>
          <p:cNvSpPr/>
          <p:nvPr/>
        </p:nvSpPr>
        <p:spPr>
          <a:xfrm>
            <a:off x="817847" y="3427878"/>
            <a:ext cx="7677534" cy="1302921"/>
          </a:xfrm>
          <a:prstGeom prst="rect">
            <a:avLst/>
          </a:prstGeom>
        </p:spPr>
        <p:txBody>
          <a:bodyPr wrap="square">
            <a:spAutoFit/>
          </a:bodyPr>
          <a:lstStyle/>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Countries</a:t>
            </a:r>
            <a:r>
              <a:rPr lang="en-US" dirty="0">
                <a:latin typeface="Arial" panose="020B0604020202020204" pitchFamily="34" charset="0"/>
                <a:cs typeface="Arial" panose="020B0604020202020204" pitchFamily="34" charset="0"/>
              </a:rPr>
              <a:t>: Burundi, Comoros, Democratic Republic of the Congo, Djibouti, Eritrea, Ethiopia, Kenya, Madagascar, Rwanda, Seychelles, South Sudan and Tanzania.</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Institutions</a:t>
            </a:r>
            <a:r>
              <a:rPr lang="en-US" dirty="0">
                <a:latin typeface="Arial" panose="020B0604020202020204" pitchFamily="34" charset="0"/>
                <a:cs typeface="Arial" panose="020B0604020202020204" pitchFamily="34" charset="0"/>
              </a:rPr>
              <a:t>: EAC, AFCFTA Secretariat, Africa EXIM Bank </a:t>
            </a:r>
            <a:endParaRPr lang="en-RW"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7188" y="617132"/>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5" name="Group 14">
            <a:extLst>
              <a:ext uri="{FF2B5EF4-FFF2-40B4-BE49-F238E27FC236}">
                <a16:creationId xmlns:a16="http://schemas.microsoft.com/office/drawing/2014/main" id="{464ED1E2-5761-EF3C-85C1-CC6C3205306C}"/>
              </a:ext>
            </a:extLst>
          </p:cNvPr>
          <p:cNvGrpSpPr/>
          <p:nvPr/>
        </p:nvGrpSpPr>
        <p:grpSpPr>
          <a:xfrm>
            <a:off x="51475" y="3070813"/>
            <a:ext cx="714129" cy="714129"/>
            <a:chOff x="293421" y="1913817"/>
            <a:chExt cx="714129" cy="714129"/>
          </a:xfrm>
          <a:solidFill>
            <a:srgbClr val="00B050"/>
          </a:solidFill>
        </p:grpSpPr>
        <p:sp>
          <p:nvSpPr>
            <p:cNvPr id="16" name="Oval 15">
              <a:extLst>
                <a:ext uri="{FF2B5EF4-FFF2-40B4-BE49-F238E27FC236}">
                  <a16:creationId xmlns:a16="http://schemas.microsoft.com/office/drawing/2014/main" id="{7C07377A-4D1E-AF55-BE5B-39A507387646}"/>
                </a:ext>
              </a:extLst>
            </p:cNvPr>
            <p:cNvSpPr/>
            <p:nvPr/>
          </p:nvSpPr>
          <p:spPr bwMode="auto">
            <a:xfrm>
              <a:off x="293421" y="1913817"/>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17" name="Picture 16">
              <a:extLst>
                <a:ext uri="{FF2B5EF4-FFF2-40B4-BE49-F238E27FC236}">
                  <a16:creationId xmlns:a16="http://schemas.microsoft.com/office/drawing/2014/main" id="{A98B23DA-6587-542A-2A55-2ABE28E54CDC}"/>
                </a:ext>
              </a:extLst>
            </p:cNvPr>
            <p:cNvPicPr>
              <a:picLocks noChangeAspect="1"/>
            </p:cNvPicPr>
            <p:nvPr/>
          </p:nvPicPr>
          <p:blipFill>
            <a:blip r:embed="rId4">
              <a:lum bright="70000" contrast="-70000"/>
            </a:blip>
            <a:stretch>
              <a:fillRect/>
            </a:stretch>
          </p:blipFill>
          <p:spPr>
            <a:xfrm>
              <a:off x="342790" y="1913817"/>
              <a:ext cx="591363" cy="701101"/>
            </a:xfrm>
            <a:prstGeom prst="rect">
              <a:avLst/>
            </a:prstGeom>
            <a:grpFill/>
          </p:spPr>
        </p:pic>
      </p:grpSp>
      <p:grpSp>
        <p:nvGrpSpPr>
          <p:cNvPr id="18" name="Group 17">
            <a:extLst>
              <a:ext uri="{FF2B5EF4-FFF2-40B4-BE49-F238E27FC236}">
                <a16:creationId xmlns:a16="http://schemas.microsoft.com/office/drawing/2014/main" id="{BF851BA2-39DA-FB5F-E66F-9FC358B05879}"/>
              </a:ext>
            </a:extLst>
          </p:cNvPr>
          <p:cNvGrpSpPr/>
          <p:nvPr/>
        </p:nvGrpSpPr>
        <p:grpSpPr>
          <a:xfrm>
            <a:off x="103718" y="4697929"/>
            <a:ext cx="714129" cy="714129"/>
            <a:chOff x="293421" y="4029298"/>
            <a:chExt cx="714129" cy="714129"/>
          </a:xfrm>
          <a:solidFill>
            <a:srgbClr val="00B05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21" name="Rectangle 20">
            <a:extLst>
              <a:ext uri="{FF2B5EF4-FFF2-40B4-BE49-F238E27FC236}">
                <a16:creationId xmlns:a16="http://schemas.microsoft.com/office/drawing/2014/main" id="{BC901C80-2794-837F-55B5-A1AB807B8FB9}"/>
              </a:ext>
            </a:extLst>
          </p:cNvPr>
          <p:cNvSpPr/>
          <p:nvPr/>
        </p:nvSpPr>
        <p:spPr>
          <a:xfrm>
            <a:off x="822968" y="5023718"/>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Incoming Bureau</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F688E9C-EAD3-CD19-AE3B-66BDEA8F1BF8}"/>
              </a:ext>
            </a:extLst>
          </p:cNvPr>
          <p:cNvSpPr/>
          <p:nvPr/>
        </p:nvSpPr>
        <p:spPr>
          <a:xfrm>
            <a:off x="948823" y="5371832"/>
            <a:ext cx="6763263" cy="1128514"/>
          </a:xfrm>
          <a:prstGeom prst="rect">
            <a:avLst/>
          </a:prstGeom>
        </p:spPr>
        <p:txBody>
          <a:bodyPr wrap="square">
            <a:spAutoFit/>
          </a:bodyPr>
          <a:lstStyle/>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Chair: </a:t>
            </a:r>
            <a:r>
              <a:rPr lang="en-US" dirty="0">
                <a:latin typeface="Arial" panose="020B0604020202020204" pitchFamily="34" charset="0"/>
                <a:cs typeface="Arial" panose="020B0604020202020204" pitchFamily="34" charset="0"/>
              </a:rPr>
              <a:t>Seychelles</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Vice-Chair: </a:t>
            </a:r>
            <a:r>
              <a:rPr lang="en-US" dirty="0">
                <a:latin typeface="Arial" panose="020B0604020202020204" pitchFamily="34" charset="0"/>
                <a:cs typeface="Arial" panose="020B0604020202020204" pitchFamily="34" charset="0"/>
              </a:rPr>
              <a:t>Burundi</a:t>
            </a:r>
          </a:p>
          <a:p>
            <a:pPr marL="285750" indent="-285750">
              <a:spcAft>
                <a:spcPts val="800"/>
              </a:spcAft>
              <a:buFont typeface="Arial" panose="020B0604020202020204" pitchFamily="34" charset="0"/>
              <a:buChar char="•"/>
            </a:pPr>
            <a:r>
              <a:rPr lang="en-US" b="1" dirty="0">
                <a:latin typeface="Arial" panose="020B0604020202020204" pitchFamily="34" charset="0"/>
                <a:cs typeface="Arial" panose="020B0604020202020204" pitchFamily="34" charset="0"/>
              </a:rPr>
              <a:t>Rapporteur: </a:t>
            </a:r>
            <a:r>
              <a:rPr lang="en-US" dirty="0">
                <a:latin typeface="Arial" panose="020B0604020202020204" pitchFamily="34" charset="0"/>
                <a:cs typeface="Arial" panose="020B0604020202020204" pitchFamily="34" charset="0"/>
              </a:rPr>
              <a:t>Ethiopia</a:t>
            </a:r>
          </a:p>
        </p:txBody>
      </p:sp>
      <p:pic>
        <p:nvPicPr>
          <p:cNvPr id="5" name="Picture 4">
            <a:extLst>
              <a:ext uri="{FF2B5EF4-FFF2-40B4-BE49-F238E27FC236}">
                <a16:creationId xmlns:a16="http://schemas.microsoft.com/office/drawing/2014/main" id="{03051A2C-6581-14FF-63CB-7251565D7DC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artisticMosiaicBubbles/>
                    </a14:imgEffect>
                  </a14:imgLayer>
                </a14:imgProps>
              </a:ext>
              <a:ext uri="{28A0092B-C50C-407E-A947-70E740481C1C}">
                <a14:useLocalDpi xmlns:a14="http://schemas.microsoft.com/office/drawing/2010/main"/>
              </a:ext>
            </a:extLst>
          </a:blip>
          <a:srcRect/>
          <a:stretch/>
        </p:blipFill>
        <p:spPr>
          <a:xfrm>
            <a:off x="8303532" y="3024165"/>
            <a:ext cx="3888468" cy="3517107"/>
          </a:xfrm>
          <a:prstGeom prst="rect">
            <a:avLst/>
          </a:prstGeom>
        </p:spPr>
      </p:pic>
      <p:sp>
        <p:nvSpPr>
          <p:cNvPr id="24" name="Rectangle 23">
            <a:extLst>
              <a:ext uri="{FF2B5EF4-FFF2-40B4-BE49-F238E27FC236}">
                <a16:creationId xmlns:a16="http://schemas.microsoft.com/office/drawing/2014/main" id="{E5B44822-CEE6-B14F-2B66-3D20C836A032}"/>
              </a:ext>
            </a:extLst>
          </p:cNvPr>
          <p:cNvSpPr/>
          <p:nvPr/>
        </p:nvSpPr>
        <p:spPr>
          <a:xfrm>
            <a:off x="555490" y="2334739"/>
            <a:ext cx="6408358" cy="400110"/>
          </a:xfrm>
          <a:prstGeom prst="rect">
            <a:avLst/>
          </a:prstGeom>
        </p:spPr>
        <p:txBody>
          <a:bodyPr wrap="square">
            <a:spAutoFit/>
          </a:bodyPr>
          <a:lstStyle/>
          <a:p>
            <a:r>
              <a:rPr lang="en-US" sz="2000" b="1" dirty="0">
                <a:solidFill>
                  <a:schemeClr val="tx2">
                    <a:lumMod val="75000"/>
                  </a:schemeClr>
                </a:solidFill>
                <a:latin typeface="Arial" panose="020B0604020202020204" pitchFamily="34" charset="0"/>
                <a:cs typeface="Arial" panose="020B0604020202020204" pitchFamily="34" charset="0"/>
              </a:rPr>
              <a:t>… jointly held with SRO Central Africa</a:t>
            </a:r>
            <a:endParaRPr lang="en-US" sz="2000" b="1" i="1" dirty="0">
              <a:solidFill>
                <a:schemeClr val="accent4">
                  <a:lumMod val="75000"/>
                </a:schemeClr>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E2568437-2E96-4F2A-A1B9-EF32835EBA1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rot="2919572">
            <a:off x="11775216" y="4652965"/>
            <a:ext cx="247500" cy="589673"/>
          </a:xfrm>
          <a:prstGeom prst="rect">
            <a:avLst/>
          </a:prstGeom>
        </p:spPr>
      </p:pic>
    </p:spTree>
    <p:extLst>
      <p:ext uri="{BB962C8B-B14F-4D97-AF65-F5344CB8AC3E}">
        <p14:creationId xmlns:p14="http://schemas.microsoft.com/office/powerpoint/2010/main" val="63309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9733" y="1100398"/>
            <a:ext cx="6219349" cy="36933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Title</a:t>
            </a:r>
          </a:p>
        </p:txBody>
      </p:sp>
      <p:sp>
        <p:nvSpPr>
          <p:cNvPr id="4" name="Rounded Rectangle 1">
            <a:extLst>
              <a:ext uri="{FF2B5EF4-FFF2-40B4-BE49-F238E27FC236}">
                <a16:creationId xmlns:a16="http://schemas.microsoft.com/office/drawing/2014/main" id="{7DFEFE01-ACBF-4D47-BDA4-D74D5349EFB5}"/>
              </a:ext>
            </a:extLst>
          </p:cNvPr>
          <p:cNvSpPr/>
          <p:nvPr/>
        </p:nvSpPr>
        <p:spPr>
          <a:xfrm>
            <a:off x="110082" y="247880"/>
            <a:ext cx="9060110" cy="54163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b="1" dirty="0">
                <a:latin typeface="Arial" panose="020B0604020202020204" pitchFamily="34" charset="0"/>
                <a:cs typeface="Arial" panose="020B0604020202020204" pitchFamily="34" charset="0"/>
              </a:rPr>
              <a:t>… ICSOE 2022 Meeting: Eastern Africa</a:t>
            </a:r>
          </a:p>
        </p:txBody>
      </p:sp>
      <p:grpSp>
        <p:nvGrpSpPr>
          <p:cNvPr id="6" name="Group 5">
            <a:extLst>
              <a:ext uri="{FF2B5EF4-FFF2-40B4-BE49-F238E27FC236}">
                <a16:creationId xmlns:a16="http://schemas.microsoft.com/office/drawing/2014/main" id="{63D31B49-E266-86A5-3580-2B905837B0D1}"/>
              </a:ext>
            </a:extLst>
          </p:cNvPr>
          <p:cNvGrpSpPr/>
          <p:nvPr/>
        </p:nvGrpSpPr>
        <p:grpSpPr>
          <a:xfrm>
            <a:off x="8860456" y="1399508"/>
            <a:ext cx="3145699" cy="1431866"/>
            <a:chOff x="8860456" y="1380458"/>
            <a:chExt cx="3145699" cy="1431866"/>
          </a:xfrm>
        </p:grpSpPr>
        <p:pic>
          <p:nvPicPr>
            <p:cNvPr id="7" name="Picture 6" descr="Date Icon Images | Free Vectors, Stock Photos &amp; PSD">
              <a:extLst>
                <a:ext uri="{FF2B5EF4-FFF2-40B4-BE49-F238E27FC236}">
                  <a16:creationId xmlns:a16="http://schemas.microsoft.com/office/drawing/2014/main" id="{0CC04DA0-153B-3C67-AE63-9FA5D0FA7ACD}"/>
                </a:ext>
              </a:extLst>
            </p:cNvPr>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953790" y="1380458"/>
              <a:ext cx="432805" cy="43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ree Icon Download | Location pin">
              <a:extLst>
                <a:ext uri="{FF2B5EF4-FFF2-40B4-BE49-F238E27FC236}">
                  <a16:creationId xmlns:a16="http://schemas.microsoft.com/office/drawing/2014/main" id="{593D6F9D-4A7D-786C-DC13-659B30AF420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60456" y="2113551"/>
              <a:ext cx="582917" cy="5829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DCD5AA7-1FAD-3AE3-CD5A-026D3037958B}"/>
                </a:ext>
              </a:extLst>
            </p:cNvPr>
            <p:cNvSpPr/>
            <p:nvPr/>
          </p:nvSpPr>
          <p:spPr>
            <a:xfrm>
              <a:off x="9403686" y="1464350"/>
              <a:ext cx="2557359"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15 – 18 Nov 2022</a:t>
              </a:r>
              <a:endParaRPr lang="en-US" dirty="0">
                <a:solidFill>
                  <a:schemeClr val="accent1">
                    <a:lumMod val="75000"/>
                  </a:schemeClr>
                </a:solidFill>
              </a:endParaRPr>
            </a:p>
          </p:txBody>
        </p:sp>
        <p:sp>
          <p:nvSpPr>
            <p:cNvPr id="10" name="Rectangle 9">
              <a:extLst>
                <a:ext uri="{FF2B5EF4-FFF2-40B4-BE49-F238E27FC236}">
                  <a16:creationId xmlns:a16="http://schemas.microsoft.com/office/drawing/2014/main" id="{35992E2F-149D-912B-5E57-DECD4EDF7E4D}"/>
                </a:ext>
              </a:extLst>
            </p:cNvPr>
            <p:cNvSpPr/>
            <p:nvPr/>
          </p:nvSpPr>
          <p:spPr>
            <a:xfrm>
              <a:off x="9386595" y="2165993"/>
              <a:ext cx="2619560" cy="646331"/>
            </a:xfrm>
            <a:prstGeom prst="rect">
              <a:avLst/>
            </a:prstGeom>
          </p:spPr>
          <p:txBody>
            <a:bodyPr wrap="square">
              <a:spAutoFit/>
            </a:bodyPr>
            <a:lstStyle/>
            <a:p>
              <a:r>
                <a:rPr lang="en-US" b="1" dirty="0">
                  <a:solidFill>
                    <a:schemeClr val="accent1">
                      <a:lumMod val="75000"/>
                    </a:schemeClr>
                  </a:solidFill>
                </a:rPr>
                <a:t>Beau </a:t>
              </a:r>
              <a:r>
                <a:rPr lang="en-US" b="1" dirty="0" err="1">
                  <a:solidFill>
                    <a:schemeClr val="accent1">
                      <a:lumMod val="75000"/>
                    </a:schemeClr>
                  </a:solidFill>
                </a:rPr>
                <a:t>Vallon</a:t>
              </a:r>
              <a:r>
                <a:rPr lang="en-US" b="1" dirty="0">
                  <a:solidFill>
                    <a:schemeClr val="accent1">
                      <a:lumMod val="75000"/>
                    </a:schemeClr>
                  </a:solidFill>
                </a:rPr>
                <a:t>, Seychelles and Online (hybrid)</a:t>
              </a:r>
            </a:p>
          </p:txBody>
        </p:sp>
      </p:grpSp>
      <p:cxnSp>
        <p:nvCxnSpPr>
          <p:cNvPr id="13" name="Straight Connector 12">
            <a:extLst>
              <a:ext uri="{FF2B5EF4-FFF2-40B4-BE49-F238E27FC236}">
                <a16:creationId xmlns:a16="http://schemas.microsoft.com/office/drawing/2014/main" id="{AB8AC40F-161B-6807-F5F8-37B765529931}"/>
              </a:ext>
            </a:extLst>
          </p:cNvPr>
          <p:cNvCxnSpPr>
            <a:cxnSpLocks/>
          </p:cNvCxnSpPr>
          <p:nvPr/>
        </p:nvCxnSpPr>
        <p:spPr bwMode="auto">
          <a:xfrm>
            <a:off x="426891" y="683608"/>
            <a:ext cx="0" cy="4911719"/>
          </a:xfrm>
          <a:prstGeom prst="line">
            <a:avLst/>
          </a:prstGeom>
          <a:solidFill>
            <a:srgbClr val="FFFFFF"/>
          </a:solidFill>
          <a:ln w="76200" cap="flat" cmpd="sng" algn="ctr">
            <a:solidFill>
              <a:srgbClr val="1C3867"/>
            </a:solidFill>
            <a:prstDash val="solid"/>
            <a:round/>
            <a:headEnd type="none" w="med" len="med"/>
            <a:tailEnd type="none" w="med" len="med"/>
          </a:ln>
          <a:effectLst>
            <a:outerShdw dist="23000" dir="5400000" algn="ctr" rotWithShape="0">
              <a:srgbClr val="000000">
                <a:alpha val="34999"/>
              </a:srgbClr>
            </a:outerShdw>
          </a:effectLst>
        </p:spPr>
      </p:cxnSp>
      <p:cxnSp>
        <p:nvCxnSpPr>
          <p:cNvPr id="14" name="Straight Connector 13">
            <a:extLst>
              <a:ext uri="{FF2B5EF4-FFF2-40B4-BE49-F238E27FC236}">
                <a16:creationId xmlns:a16="http://schemas.microsoft.com/office/drawing/2014/main" id="{10DDBBB9-D919-B10D-407C-B03B12270360}"/>
              </a:ext>
            </a:extLst>
          </p:cNvPr>
          <p:cNvCxnSpPr>
            <a:cxnSpLocks/>
          </p:cNvCxnSpPr>
          <p:nvPr/>
        </p:nvCxnSpPr>
        <p:spPr bwMode="auto">
          <a:xfrm>
            <a:off x="426891" y="5528851"/>
            <a:ext cx="0" cy="1012421"/>
          </a:xfrm>
          <a:prstGeom prst="line">
            <a:avLst/>
          </a:prstGeom>
          <a:solidFill>
            <a:srgbClr val="FFFFFF"/>
          </a:solidFill>
          <a:ln w="76200" cap="flat" cmpd="sng" algn="ctr">
            <a:solidFill>
              <a:srgbClr val="1C3867"/>
            </a:solidFill>
            <a:prstDash val="sysDot"/>
            <a:round/>
            <a:headEnd type="none" w="med" len="med"/>
            <a:tailEnd type="none" w="med" len="med"/>
          </a:ln>
          <a:effectLst>
            <a:outerShdw dist="23000" dir="5400000" algn="ctr" rotWithShape="0">
              <a:srgbClr val="000000">
                <a:alpha val="34999"/>
              </a:srgbClr>
            </a:outerShdw>
          </a:effectLst>
        </p:spPr>
      </p:cxnSp>
      <p:grpSp>
        <p:nvGrpSpPr>
          <p:cNvPr id="18" name="Group 17">
            <a:extLst>
              <a:ext uri="{FF2B5EF4-FFF2-40B4-BE49-F238E27FC236}">
                <a16:creationId xmlns:a16="http://schemas.microsoft.com/office/drawing/2014/main" id="{BF851BA2-39DA-FB5F-E66F-9FC358B05879}"/>
              </a:ext>
            </a:extLst>
          </p:cNvPr>
          <p:cNvGrpSpPr/>
          <p:nvPr/>
        </p:nvGrpSpPr>
        <p:grpSpPr>
          <a:xfrm>
            <a:off x="21286" y="1483400"/>
            <a:ext cx="842418" cy="876846"/>
            <a:chOff x="293421" y="4029298"/>
            <a:chExt cx="714129" cy="714129"/>
          </a:xfrm>
          <a:solidFill>
            <a:srgbClr val="00B050"/>
          </a:solidFill>
        </p:grpSpPr>
        <p:sp>
          <p:nvSpPr>
            <p:cNvPr id="19" name="Oval 18">
              <a:extLst>
                <a:ext uri="{FF2B5EF4-FFF2-40B4-BE49-F238E27FC236}">
                  <a16:creationId xmlns:a16="http://schemas.microsoft.com/office/drawing/2014/main" id="{30FE4A5B-C16B-5A21-CA40-8C6A193C06BD}"/>
                </a:ext>
              </a:extLst>
            </p:cNvPr>
            <p:cNvSpPr/>
            <p:nvPr/>
          </p:nvSpPr>
          <p:spPr bwMode="auto">
            <a:xfrm>
              <a:off x="293421" y="4029298"/>
              <a:ext cx="714129" cy="714129"/>
            </a:xfrm>
            <a:prstGeom prst="ellipse">
              <a:avLst/>
            </a:prstGeom>
            <a:grpFill/>
            <a:ln w="3810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20" name="Picture 19">
              <a:extLst>
                <a:ext uri="{FF2B5EF4-FFF2-40B4-BE49-F238E27FC236}">
                  <a16:creationId xmlns:a16="http://schemas.microsoft.com/office/drawing/2014/main" id="{24213176-DEAE-ADDE-51CE-9F8A45F8A42C}"/>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332914" y="4166301"/>
              <a:ext cx="611117" cy="440122"/>
            </a:xfrm>
            <a:prstGeom prst="rect">
              <a:avLst/>
            </a:prstGeom>
            <a:grpFill/>
          </p:spPr>
        </p:pic>
      </p:grpSp>
      <p:sp>
        <p:nvSpPr>
          <p:cNvPr id="5" name="Rectangle 4">
            <a:extLst>
              <a:ext uri="{FF2B5EF4-FFF2-40B4-BE49-F238E27FC236}">
                <a16:creationId xmlns:a16="http://schemas.microsoft.com/office/drawing/2014/main" id="{66407470-EC8B-73A3-D990-8FEE8BDBF6E4}"/>
              </a:ext>
            </a:extLst>
          </p:cNvPr>
          <p:cNvSpPr/>
          <p:nvPr/>
        </p:nvSpPr>
        <p:spPr>
          <a:xfrm>
            <a:off x="863704" y="1425418"/>
            <a:ext cx="6408358" cy="523220"/>
          </a:xfrm>
          <a:prstGeom prst="rect">
            <a:avLst/>
          </a:prstGeom>
        </p:spPr>
        <p:txBody>
          <a:bodyPr wrap="square">
            <a:spAutoFit/>
          </a:bodyPr>
          <a:lstStyle/>
          <a:p>
            <a:pPr>
              <a:tabLst>
                <a:tab pos="282575" algn="l"/>
              </a:tabLst>
            </a:pPr>
            <a:r>
              <a:rPr lang="en-US" sz="2800" b="1" dirty="0">
                <a:solidFill>
                  <a:schemeClr val="tx2">
                    <a:lumMod val="75000"/>
                  </a:schemeClr>
                </a:solidFill>
                <a:latin typeface="Arial" panose="020B0604020202020204" pitchFamily="34" charset="0"/>
                <a:cs typeface="Arial" panose="020B0604020202020204" pitchFamily="34" charset="0"/>
              </a:rPr>
              <a:t>Major discussions:</a:t>
            </a:r>
            <a:endParaRPr lang="en-US" sz="2800" b="1" i="1" dirty="0">
              <a:solidFill>
                <a:schemeClr val="accent4">
                  <a:lumMod val="7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CFA191F-71EE-4FC1-DF42-DE1F7929E166}"/>
              </a:ext>
            </a:extLst>
          </p:cNvPr>
          <p:cNvSpPr/>
          <p:nvPr/>
        </p:nvSpPr>
        <p:spPr>
          <a:xfrm>
            <a:off x="823366" y="2279592"/>
            <a:ext cx="7380756" cy="3139321"/>
          </a:xfrm>
          <a:prstGeom prst="rect">
            <a:avLst/>
          </a:prstGeom>
        </p:spPr>
        <p:txBody>
          <a:bodyPr wrap="square">
            <a:spAutoFit/>
          </a:bodyPr>
          <a:lstStyle/>
          <a:p>
            <a:pPr marL="285750" indent="-285750">
              <a:spcAft>
                <a:spcPts val="1800"/>
              </a:spcAft>
              <a:buFont typeface="Arial" panose="020B0604020202020204" pitchFamily="34" charset="0"/>
              <a:buChar char="•"/>
            </a:pPr>
            <a:r>
              <a:rPr lang="en-US" sz="2400" b="1" dirty="0">
                <a:solidFill>
                  <a:srgbClr val="199797"/>
                </a:solidFill>
                <a:latin typeface="Arial" panose="020B0604020202020204" pitchFamily="34" charset="0"/>
                <a:cs typeface="Arial" panose="020B0604020202020204" pitchFamily="34" charset="0"/>
              </a:rPr>
              <a:t>Innovative financing</a:t>
            </a:r>
            <a:r>
              <a:rPr lang="en-US" sz="2400" dirty="0">
                <a:solidFill>
                  <a:srgbClr val="199797"/>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East Africa – financial technology, cryptocurrency and Islamic finance</a:t>
            </a:r>
          </a:p>
          <a:p>
            <a:pPr marL="285750" indent="-28575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Status of the effective </a:t>
            </a:r>
            <a:r>
              <a:rPr lang="en-US" sz="2400" b="1" dirty="0">
                <a:solidFill>
                  <a:srgbClr val="199797"/>
                </a:solidFill>
                <a:latin typeface="Arial" panose="020B0604020202020204" pitchFamily="34" charset="0"/>
                <a:cs typeface="Arial" panose="020B0604020202020204" pitchFamily="34" charset="0"/>
              </a:rPr>
              <a:t>implementation</a:t>
            </a:r>
            <a:r>
              <a:rPr lang="en-US" sz="2400" dirty="0">
                <a:latin typeface="Arial" panose="020B0604020202020204" pitchFamily="34" charset="0"/>
                <a:cs typeface="Arial" panose="020B0604020202020204" pitchFamily="34" charset="0"/>
              </a:rPr>
              <a:t> of the Agreement Establishing the </a:t>
            </a:r>
            <a:r>
              <a:rPr lang="en-US" sz="2400" b="1" dirty="0" err="1">
                <a:solidFill>
                  <a:srgbClr val="199797"/>
                </a:solidFill>
                <a:latin typeface="Arial" panose="020B0604020202020204" pitchFamily="34" charset="0"/>
                <a:cs typeface="Arial" panose="020B0604020202020204" pitchFamily="34" charset="0"/>
              </a:rPr>
              <a:t>AfCFTA</a:t>
            </a:r>
            <a:r>
              <a:rPr lang="en-US" sz="2400" dirty="0">
                <a:solidFill>
                  <a:srgbClr val="199797"/>
                </a:solidFill>
                <a:latin typeface="Arial" panose="020B0604020202020204" pitchFamily="34" charset="0"/>
                <a:cs typeface="Arial" panose="020B0604020202020204" pitchFamily="34" charset="0"/>
              </a:rPr>
              <a:t> </a:t>
            </a:r>
          </a:p>
          <a:p>
            <a:pPr marL="285750" indent="-285750">
              <a:spcAft>
                <a:spcPts val="1800"/>
              </a:spcAft>
              <a:buFont typeface="Arial" panose="020B0604020202020204" pitchFamily="34" charset="0"/>
              <a:buChar char="•"/>
            </a:pPr>
            <a:r>
              <a:rPr lang="en-US" sz="2400" dirty="0">
                <a:latin typeface="Arial" panose="020B0604020202020204" pitchFamily="34" charset="0"/>
                <a:cs typeface="Arial" panose="020B0604020202020204" pitchFamily="34" charset="0"/>
              </a:rPr>
              <a:t>Fostering </a:t>
            </a:r>
            <a:r>
              <a:rPr lang="en-US" sz="2400" b="1" dirty="0">
                <a:solidFill>
                  <a:srgbClr val="199797"/>
                </a:solidFill>
                <a:latin typeface="Arial" panose="020B0604020202020204" pitchFamily="34" charset="0"/>
                <a:cs typeface="Arial" panose="020B0604020202020204" pitchFamily="34" charset="0"/>
              </a:rPr>
              <a:t>economic diversification</a:t>
            </a:r>
            <a:r>
              <a:rPr lang="en-US" sz="2400" dirty="0">
                <a:solidFill>
                  <a:srgbClr val="199797"/>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through the tourism sector – exploring opportunities for urban tourism in East Africa</a:t>
            </a:r>
            <a:endParaRPr lang="en-US" sz="2400" dirty="0">
              <a:solidFill>
                <a:schemeClr val="accent2">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9F6CC03-5250-5A26-3265-70B36591981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artisticMosiaicBubbles/>
                    </a14:imgEffect>
                  </a14:imgLayer>
                </a14:imgProps>
              </a:ext>
              <a:ext uri="{28A0092B-C50C-407E-A947-70E740481C1C}">
                <a14:useLocalDpi xmlns:a14="http://schemas.microsoft.com/office/drawing/2010/main"/>
              </a:ext>
            </a:extLst>
          </a:blip>
          <a:srcRect/>
          <a:stretch/>
        </p:blipFill>
        <p:spPr>
          <a:xfrm>
            <a:off x="8072577" y="2831374"/>
            <a:ext cx="3888468" cy="3517107"/>
          </a:xfrm>
          <a:prstGeom prst="rect">
            <a:avLst/>
          </a:prstGeom>
        </p:spPr>
      </p:pic>
    </p:spTree>
    <p:extLst>
      <p:ext uri="{BB962C8B-B14F-4D97-AF65-F5344CB8AC3E}">
        <p14:creationId xmlns:p14="http://schemas.microsoft.com/office/powerpoint/2010/main" val="34510131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995</TotalTime>
  <Words>3276</Words>
  <Application>Microsoft Office PowerPoint</Application>
  <PresentationFormat>Widescreen</PresentationFormat>
  <Paragraphs>274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Avenir Book</vt:lpstr>
      <vt:lpstr>Lato</vt:lpstr>
      <vt:lpstr>Arial</vt:lpstr>
      <vt:lpstr>Calibri</vt:lpstr>
      <vt:lpstr>Calibri Light</vt:lpstr>
      <vt:lpstr>Lucida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Afework Temtime</dc:creator>
  <cp:lastModifiedBy>Afework Temtime</cp:lastModifiedBy>
  <cp:revision>50</cp:revision>
  <dcterms:created xsi:type="dcterms:W3CDTF">2023-01-03T08:00:30Z</dcterms:created>
  <dcterms:modified xsi:type="dcterms:W3CDTF">2023-03-16T06:17:15Z</dcterms:modified>
</cp:coreProperties>
</file>