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9" r:id="rId2"/>
    <p:sldId id="257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4AD9D9-D879-4CA5-9EF1-982062967596}" v="105" dt="2023-03-08T18:13:03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BUKAR\AppData\Local\Microsoft\Windows\INetCache\Content.Outlook\4USYSRQO\Working%20file%20COM%202024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%20PBP\Resource%20Table\Working%20file%20COM%202024%20present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kasmare\AppData\Local\Microsoft\Windows\INetCache\Content.Outlook\EWYIYOAQ\Working%20file%20COM%202024%20presenta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kasmare\AppData\Local\Microsoft\Windows\INetCache\Content.Outlook\EWYIYOAQ\Working%20file%20COM%202024%20present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Arial "/>
              </a:rPr>
              <a:t>2024 </a:t>
            </a:r>
            <a:r>
              <a:rPr lang="en-US" sz="1400" dirty="0" err="1">
                <a:latin typeface="Arial "/>
              </a:rPr>
              <a:t>PropOSED</a:t>
            </a:r>
            <a:r>
              <a:rPr lang="en-US" sz="1400" baseline="0" dirty="0">
                <a:latin typeface="Arial "/>
              </a:rPr>
              <a:t> Budget - </a:t>
            </a:r>
            <a:r>
              <a:rPr lang="en-US" sz="1400" b="1" i="0" u="none" strike="noStrike" cap="all" baseline="0" dirty="0">
                <a:effectLst/>
                <a:latin typeface="Arial "/>
              </a:rPr>
              <a:t>RB &amp; XB </a:t>
            </a:r>
            <a:endParaRPr lang="en-US" sz="1400" dirty="0">
              <a:latin typeface="Arial "/>
            </a:endParaRPr>
          </a:p>
        </c:rich>
      </c:tx>
      <c:layout>
        <c:manualLayout>
          <c:xMode val="edge"/>
          <c:yMode val="edge"/>
          <c:x val="0.14219416923748529"/>
          <c:y val="4.1207076762601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885661752018079E-2"/>
          <c:y val="0.29564478988111281"/>
          <c:w val="0.93103700207925655"/>
          <c:h val="0.59431981449093607"/>
        </c:manualLayout>
      </c:layout>
      <c:pie3DChart>
        <c:varyColors val="1"/>
        <c:ser>
          <c:idx val="0"/>
          <c:order val="0"/>
          <c:tx>
            <c:strRef>
              <c:f>'RB-XB'!$D$4</c:f>
              <c:strCache>
                <c:ptCount val="1"/>
                <c:pt idx="0">
                  <c:v>2024 estimate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93C-4304-83E9-946376B4E91F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93C-4304-83E9-946376B4E91F}"/>
              </c:ext>
            </c:extLst>
          </c:dPt>
          <c:dLbls>
            <c:dLbl>
              <c:idx val="0"/>
              <c:layout>
                <c:manualLayout>
                  <c:x val="-0.10250459580896386"/>
                  <c:y val="-0.1801004388057546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dirty="0"/>
                      <a:t>RB</a:t>
                    </a:r>
                    <a:r>
                      <a:rPr lang="en-US" dirty="0"/>
                      <a:t>:</a:t>
                    </a:r>
                    <a:fld id="{29A87AA8-7FE1-4A22-BFE6-63BD52999D49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 dirty="0"/>
                  </a:p>
                  <a:p>
                    <a:pPr>
                      <a:defRPr/>
                    </a:pPr>
                    <a:fld id="{CEC7E8BC-E2F2-4695-9EE7-489F863B6F48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3C-4304-83E9-946376B4E91F}"/>
                </c:ext>
              </c:extLst>
            </c:dLbl>
            <c:dLbl>
              <c:idx val="1"/>
              <c:layout>
                <c:manualLayout>
                  <c:x val="0.15541038875189325"/>
                  <c:y val="0.125132895396106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/>
                      <a:t>XB:</a:t>
                    </a:r>
                    <a:fld id="{A06C8E59-4C9B-414D-BF34-AB99C61BAE5C}" type="VALUE">
                      <a:rPr lang="en-US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sz="1000" baseline="0" dirty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8993C02A-8F15-41B2-BF34-0B384FFC0161}" type="PERCENTAGE">
                      <a:rPr lang="en-US" sz="1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3C-4304-83E9-946376B4E91F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'RB-XB'!$B$5:$B$6</c:f>
              <c:strCache>
                <c:ptCount val="2"/>
                <c:pt idx="0">
                  <c:v>Regular budget</c:v>
                </c:pt>
                <c:pt idx="1">
                  <c:v>Extrabudgetary</c:v>
                </c:pt>
              </c:strCache>
            </c:strRef>
          </c:cat>
          <c:val>
            <c:numRef>
              <c:f>'RB-XB'!$D$5:$D$6</c:f>
              <c:numCache>
                <c:formatCode>_(* #,##0.0_);_(* \(#,##0.0\);_(* "-"_);_(@_)</c:formatCode>
                <c:ptCount val="2"/>
                <c:pt idx="0">
                  <c:v>84221.8</c:v>
                </c:pt>
                <c:pt idx="1">
                  <c:v>13286.615956477877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3C-4304-83E9-946376B4E91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01771744159903"/>
          <c:y val="2.9655241367554534E-2"/>
          <c:w val="0.48302131615620303"/>
          <c:h val="0.907803828773990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'Sec23'!$B$21:$C$25</c:f>
              <c:strCache>
                <c:ptCount val="5"/>
                <c:pt idx="0">
                  <c:v>Grants and contributions</c:v>
                </c:pt>
                <c:pt idx="1">
                  <c:v>Contractual services</c:v>
                </c:pt>
                <c:pt idx="2">
                  <c:v>Travel of staff</c:v>
                </c:pt>
                <c:pt idx="3">
                  <c:v>Consultants experts</c:v>
                </c:pt>
                <c:pt idx="4">
                  <c:v>Other staff costs</c:v>
                </c:pt>
              </c:strCache>
            </c:strRef>
          </c:cat>
          <c:val>
            <c:numRef>
              <c:f>'Sec23'!$D$21:$D$25</c:f>
            </c:numRef>
          </c:val>
          <c:extLst>
            <c:ext xmlns:c16="http://schemas.microsoft.com/office/drawing/2014/chart" uri="{C3380CC4-5D6E-409C-BE32-E72D297353CC}">
              <c16:uniqueId val="{00000000-B22F-4C87-8BBE-A492ED24483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'Sec23'!$B$21:$C$25</c:f>
              <c:strCache>
                <c:ptCount val="5"/>
                <c:pt idx="0">
                  <c:v>Grants and contributions</c:v>
                </c:pt>
                <c:pt idx="1">
                  <c:v>Contractual services</c:v>
                </c:pt>
                <c:pt idx="2">
                  <c:v>Travel of staff</c:v>
                </c:pt>
                <c:pt idx="3">
                  <c:v>Consultants experts</c:v>
                </c:pt>
                <c:pt idx="4">
                  <c:v>Other staff costs</c:v>
                </c:pt>
              </c:strCache>
            </c:strRef>
          </c:cat>
          <c:val>
            <c:numRef>
              <c:f>'Sec23'!$E$21:$E$25</c:f>
            </c:numRef>
          </c:val>
          <c:extLst>
            <c:ext xmlns:c16="http://schemas.microsoft.com/office/drawing/2014/chart" uri="{C3380CC4-5D6E-409C-BE32-E72D297353CC}">
              <c16:uniqueId val="{00000001-B22F-4C87-8BBE-A492ED24483D}"/>
            </c:ext>
          </c:extLst>
        </c:ser>
        <c:ser>
          <c:idx val="2"/>
          <c:order val="2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'Sec23'!$B$21:$C$25</c:f>
              <c:strCache>
                <c:ptCount val="5"/>
                <c:pt idx="0">
                  <c:v>Grants and contributions</c:v>
                </c:pt>
                <c:pt idx="1">
                  <c:v>Contractual services</c:v>
                </c:pt>
                <c:pt idx="2">
                  <c:v>Travel of staff</c:v>
                </c:pt>
                <c:pt idx="3">
                  <c:v>Consultants experts</c:v>
                </c:pt>
                <c:pt idx="4">
                  <c:v>Other staff costs</c:v>
                </c:pt>
              </c:strCache>
            </c:strRef>
          </c:cat>
          <c:val>
            <c:numRef>
              <c:f>'Sec23'!$F$21:$F$25</c:f>
              <c:numCache>
                <c:formatCode>_(* #,##0.00_);_(* \(#,##0.00\);_(* "-"??_);_(@_)</c:formatCode>
                <c:ptCount val="5"/>
                <c:pt idx="0">
                  <c:v>3241</c:v>
                </c:pt>
                <c:pt idx="1">
                  <c:v>434.9</c:v>
                </c:pt>
                <c:pt idx="2">
                  <c:v>416.5</c:v>
                </c:pt>
                <c:pt idx="3">
                  <c:v>1627.1</c:v>
                </c:pt>
                <c:pt idx="4">
                  <c:v>3587.2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2F-4C87-8BBE-A492ED244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6251328"/>
        <c:axId val="546253624"/>
      </c:barChart>
      <c:catAx>
        <c:axId val="54625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+mn-cs"/>
              </a:defRPr>
            </a:pPr>
            <a:endParaRPr lang="en-US"/>
          </a:p>
        </c:txPr>
        <c:crossAx val="546253624"/>
        <c:crosses val="autoZero"/>
        <c:auto val="1"/>
        <c:lblAlgn val="ctr"/>
        <c:lblOffset val="100"/>
        <c:noMultiLvlLbl val="0"/>
      </c:catAx>
      <c:valAx>
        <c:axId val="546253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5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730527273186632"/>
          <c:y val="1.1596539744594479E-2"/>
          <c:w val="0.64524448091637721"/>
          <c:h val="0.9617098452905138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D9-43E4-8B43-0CA46C5D22C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8D9-43E4-8B43-0CA46C5D22C1}"/>
              </c:ext>
            </c:extLst>
          </c:dPt>
          <c:dLbls>
            <c:dLbl>
              <c:idx val="0"/>
              <c:layout>
                <c:manualLayout>
                  <c:x val="-1.2009773294863845E-2"/>
                  <c:y val="-0.349328657731276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FF00"/>
                        </a:solidFill>
                        <a:latin typeface="Arial "/>
                        <a:ea typeface="+mn-ea"/>
                        <a:cs typeface="+mn-cs"/>
                      </a:defRPr>
                    </a:pPr>
                    <a:fld id="{C61A14F7-41B6-4E01-9973-BEF446A0FC4D}" type="CATEGORYNAME">
                      <a:rPr lang="en-US" sz="2000">
                        <a:highlight>
                          <a:srgbClr val="800000"/>
                        </a:highlight>
                      </a:rPr>
                      <a:pPr>
                        <a:defRPr sz="2000" b="1">
                          <a:solidFill>
                            <a:srgbClr val="FFFF00"/>
                          </a:solidFill>
                          <a:latin typeface="Arial "/>
                        </a:defRPr>
                      </a:pPr>
                      <a:t>[CATEGORY NAME]</a:t>
                    </a:fld>
                    <a:r>
                      <a:rPr lang="en-US" sz="2000" baseline="0" dirty="0">
                        <a:highlight>
                          <a:srgbClr val="800000"/>
                        </a:highlight>
                      </a:rPr>
                      <a:t>, $9306.7, </a:t>
                    </a:r>
                    <a:fld id="{85E0EA23-4866-4859-9717-D82A99D24C59}" type="PERCENTAGE">
                      <a:rPr lang="en-US" sz="2000" baseline="0">
                        <a:highlight>
                          <a:srgbClr val="800000"/>
                        </a:highlight>
                      </a:rPr>
                      <a:pPr>
                        <a:defRPr sz="2000" b="1">
                          <a:solidFill>
                            <a:srgbClr val="FFFF00"/>
                          </a:solidFill>
                          <a:latin typeface="Arial "/>
                        </a:defRPr>
                      </a:pPr>
                      <a:t>[PERCENTAGE]</a:t>
                    </a:fld>
                    <a:endParaRPr lang="en-US" sz="2000" baseline="0" dirty="0">
                      <a:highlight>
                        <a:srgbClr val="800000"/>
                      </a:highligh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55459836767976"/>
                      <c:h val="0.29861910013801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D9-43E4-8B43-0CA46C5D2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'Sheet3 (2)'!$E$28:$E$29</c:f>
              <c:strCache>
                <c:ptCount val="1"/>
                <c:pt idx="0">
                  <c:v>Non Post</c:v>
                </c:pt>
              </c:strCache>
            </c:strRef>
          </c:cat>
          <c:val>
            <c:numRef>
              <c:f>'Sheet3 (2)'!$F$28:$F$29</c:f>
              <c:numCache>
                <c:formatCode>General</c:formatCode>
                <c:ptCount val="2"/>
                <c:pt idx="0">
                  <c:v>7140.5999999999995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D9-43E4-8B43-0CA46C5D2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Arial "/>
              </a:rPr>
              <a:t>2024 RB &amp; XB Posts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594721960414701"/>
          <c:y val="0.15022525896559913"/>
          <c:w val="0.55001536212308999"/>
          <c:h val="0.67699106637192397"/>
        </c:manualLayout>
      </c:layout>
      <c:doughnutChart>
        <c:varyColors val="1"/>
        <c:ser>
          <c:idx val="0"/>
          <c:order val="0"/>
          <c:tx>
            <c:strRef>
              <c:f>'RB-XB'!$D$11</c:f>
              <c:strCache>
                <c:ptCount val="1"/>
                <c:pt idx="0">
                  <c:v>2024 estimate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AB-4B27-A1E2-992D6CDC04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4AB-4B27-A1E2-992D6CDC046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RB:</a:t>
                    </a:r>
                    <a:r>
                      <a:rPr lang="en-US" baseline="0"/>
                      <a:t> </a:t>
                    </a:r>
                    <a:fld id="{427D39C6-E379-42F4-8CAE-BB9DFD5C05A2}" type="VALUE">
                      <a:rPr lang="en-US" baseline="0"/>
                      <a:pPr/>
                      <a:t>[VALUE]</a:t>
                    </a:fld>
                    <a:endParaRPr lang="en-US" baseline="0"/>
                  </a:p>
                  <a:p>
                    <a:fld id="{CC1F908C-0D7A-43C8-9C8B-EEE69B7D17EA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AB-4B27-A1E2-992D6CDC04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XB</a:t>
                    </a:r>
                    <a:r>
                      <a:rPr lang="en-US" baseline="0"/>
                      <a:t>: </a:t>
                    </a:r>
                    <a:fld id="{2641A4FC-F4F4-45E0-96E6-A80008C0169D}" type="VALUE">
                      <a:rPr lang="en-US" baseline="0"/>
                      <a:pPr/>
                      <a:t>[VALUE]</a:t>
                    </a:fld>
                    <a:endParaRPr lang="en-US" baseline="0"/>
                  </a:p>
                  <a:p>
                    <a:fld id="{2227086C-AECA-4370-ABE0-A290663B9AA8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AB-4B27-A1E2-992D6CDC0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'RB-XB'!$B$12:$B$13</c:f>
              <c:strCache>
                <c:ptCount val="2"/>
                <c:pt idx="0">
                  <c:v>Regular budget</c:v>
                </c:pt>
                <c:pt idx="1">
                  <c:v>Extrabudgetary</c:v>
                </c:pt>
              </c:strCache>
            </c:strRef>
          </c:cat>
          <c:val>
            <c:numRef>
              <c:f>'RB-XB'!$D$12:$D$13</c:f>
              <c:numCache>
                <c:formatCode>#,##0</c:formatCode>
                <c:ptCount val="2"/>
                <c:pt idx="0">
                  <c:v>534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AB-4B27-A1E2-992D6CDC046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131750614113859"/>
          <c:y val="0.88208816705336424"/>
          <c:w val="0.59617030434814877"/>
          <c:h val="7.830681257650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>
                <a:latin typeface="Arial "/>
              </a:rPr>
              <a:t>Overall Post by </a:t>
            </a:r>
            <a:r>
              <a:rPr lang="en-GB" sz="2000" dirty="0">
                <a:latin typeface="Arial "/>
                <a:cs typeface="Times New Roman" panose="02020603050405020304" pitchFamily="18" charset="0"/>
              </a:rPr>
              <a:t>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73091996275758"/>
          <c:y val="0.1172007700860114"/>
          <c:w val="0.77382067168593416"/>
          <c:h val="0.826302332208927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Post!$B$21:$B$23</c:f>
              <c:strCache>
                <c:ptCount val="3"/>
                <c:pt idx="0">
                  <c:v>NPO</c:v>
                </c:pt>
                <c:pt idx="1">
                  <c:v>GS</c:v>
                </c:pt>
                <c:pt idx="2">
                  <c:v>P &amp; above</c:v>
                </c:pt>
              </c:strCache>
            </c:strRef>
          </c:cat>
          <c:val>
            <c:numRef>
              <c:f>Post!$C$21:$C$23</c:f>
              <c:numCache>
                <c:formatCode>General</c:formatCode>
                <c:ptCount val="3"/>
                <c:pt idx="0">
                  <c:v>17</c:v>
                </c:pt>
                <c:pt idx="1">
                  <c:v>284</c:v>
                </c:pt>
                <c:pt idx="2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F-4BFD-8377-DA4F3B678BE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7649544"/>
        <c:axId val="407641344"/>
      </c:barChart>
      <c:catAx>
        <c:axId val="407649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7641344"/>
        <c:crosses val="autoZero"/>
        <c:auto val="1"/>
        <c:lblAlgn val="ctr"/>
        <c:lblOffset val="100"/>
        <c:noMultiLvlLbl val="0"/>
      </c:catAx>
      <c:valAx>
        <c:axId val="4076413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649544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dirty="0">
                <a:latin typeface="Arial "/>
                <a:cs typeface="Times New Roman" panose="02020603050405020304" pitchFamily="18" charset="0"/>
              </a:rPr>
              <a:t>2024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Arial "/>
                <a:cs typeface="Times New Roman" panose="02020603050405020304" pitchFamily="18" charset="0"/>
              </a:rPr>
              <a:t> Proposed Budget</a:t>
            </a:r>
            <a:r>
              <a:rPr lang="en-US" sz="2000" dirty="0">
                <a:latin typeface="Arial "/>
                <a:cs typeface="Times New Roman" panose="02020603050405020304" pitchFamily="18" charset="0"/>
              </a:rPr>
              <a:t> </a:t>
            </a:r>
          </a:p>
        </c:rich>
      </c:tx>
      <c:layout>
        <c:manualLayout>
          <c:xMode val="edge"/>
          <c:yMode val="edge"/>
          <c:x val="0.24796460855329799"/>
          <c:y val="9.400705052878965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'By main category'!$C$2</c:f>
              <c:strCache>
                <c:ptCount val="1"/>
                <c:pt idx="0">
                  <c:v>2024estimate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A2-44F9-9229-E858C19E50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A2-44F9-9229-E858C19E50B9}"/>
              </c:ext>
            </c:extLst>
          </c:dPt>
          <c:dLbls>
            <c:dLbl>
              <c:idx val="0"/>
              <c:layout>
                <c:manualLayout>
                  <c:x val="-0.21619410950630619"/>
                  <c:y val="-0.12705487395470916"/>
                </c:manualLayout>
              </c:layout>
              <c:tx>
                <c:rich>
                  <a:bodyPr/>
                  <a:lstStyle/>
                  <a:p>
                    <a:fld id="{B2E0832E-E08C-4265-BE59-FF5BF6D8E1B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fld id="{790F4DDC-8DE1-4C7E-BC54-568C63DFF9AC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  <a:p>
                    <a:fld id="{480A95F1-F4C3-4D92-9769-FC7FC87A9D4D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A2-44F9-9229-E858C19E50B9}"/>
                </c:ext>
              </c:extLst>
            </c:dLbl>
            <c:dLbl>
              <c:idx val="1"/>
              <c:layout>
                <c:manualLayout>
                  <c:x val="0.20522492944246562"/>
                  <c:y val="9.8233127835764669E-2"/>
                </c:manualLayout>
              </c:layout>
              <c:tx>
                <c:rich>
                  <a:bodyPr/>
                  <a:lstStyle/>
                  <a:p>
                    <a:fld id="{19829700-C21D-42DB-BAFF-1A6B958D8B0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55159C55-1F76-423E-B001-47AFF2FCEDF2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  <a:p>
                    <a:fld id="{AF1D98A4-458C-4EF4-B07E-B760A7097E3E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A2-44F9-9229-E858C19E50B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'By main category'!$B$3:$B$4</c:f>
              <c:strCache>
                <c:ptCount val="2"/>
                <c:pt idx="0">
                  <c:v>Post</c:v>
                </c:pt>
                <c:pt idx="1">
                  <c:v>Non-post</c:v>
                </c:pt>
              </c:strCache>
            </c:strRef>
          </c:cat>
          <c:val>
            <c:numRef>
              <c:f>'By main category'!$C$3:$C$4</c:f>
              <c:numCache>
                <c:formatCode>_(* #,##0.0_);_(* \(#,##0.0\);_(* "-"_);_(@_)</c:formatCode>
                <c:ptCount val="2"/>
                <c:pt idx="0">
                  <c:v>55154.6</c:v>
                </c:pt>
                <c:pt idx="1">
                  <c:v>29067.200000000001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A2-44F9-9229-E858C19E50B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69918506401959"/>
          <c:y val="0.93690310608541838"/>
          <c:w val="0.63231306096369555"/>
          <c:h val="4.6546974405397443E-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'RB by Class'!$C$2</c:f>
              <c:strCache>
                <c:ptCount val="1"/>
                <c:pt idx="0">
                  <c:v>2022 appropriation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'RB by Class'!$B$3:$B$13</c:f>
              <c:strCache>
                <c:ptCount val="11"/>
                <c:pt idx="0">
                  <c:v>Grants and contributions</c:v>
                </c:pt>
                <c:pt idx="1">
                  <c:v>Improvement of premises</c:v>
                </c:pt>
                <c:pt idx="2">
                  <c:v>Furniture and equipment</c:v>
                </c:pt>
                <c:pt idx="3">
                  <c:v>Supplies and materials</c:v>
                </c:pt>
                <c:pt idx="4">
                  <c:v>General operating expenses</c:v>
                </c:pt>
                <c:pt idx="5">
                  <c:v>Contractual services</c:v>
                </c:pt>
                <c:pt idx="6">
                  <c:v>Travel of staff</c:v>
                </c:pt>
                <c:pt idx="7">
                  <c:v>Experts</c:v>
                </c:pt>
                <c:pt idx="8">
                  <c:v>Consultants</c:v>
                </c:pt>
                <c:pt idx="9">
                  <c:v>Hospitality</c:v>
                </c:pt>
                <c:pt idx="10">
                  <c:v>Other staff costs</c:v>
                </c:pt>
              </c:strCache>
            </c:strRef>
          </c:cat>
          <c:val>
            <c:numRef>
              <c:f>'RB by Class'!$C$3:$C$13</c:f>
            </c:numRef>
          </c:val>
          <c:extLst>
            <c:ext xmlns:c16="http://schemas.microsoft.com/office/drawing/2014/chart" uri="{C3380CC4-5D6E-409C-BE32-E72D297353CC}">
              <c16:uniqueId val="{00000000-9C02-47A2-9856-B3A521A375CE}"/>
            </c:ext>
          </c:extLst>
        </c:ser>
        <c:ser>
          <c:idx val="1"/>
          <c:order val="1"/>
          <c:tx>
            <c:strRef>
              <c:f>'RB by Class'!$D$2</c:f>
              <c:strCache>
                <c:ptCount val="1"/>
                <c:pt idx="0">
                  <c:v> 2024 estimate 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'RB by Class'!$B$3:$B$13</c:f>
              <c:strCache>
                <c:ptCount val="11"/>
                <c:pt idx="0">
                  <c:v>Grants and contributions</c:v>
                </c:pt>
                <c:pt idx="1">
                  <c:v>Improvement of premises</c:v>
                </c:pt>
                <c:pt idx="2">
                  <c:v>Furniture and equipment</c:v>
                </c:pt>
                <c:pt idx="3">
                  <c:v>Supplies and materials</c:v>
                </c:pt>
                <c:pt idx="4">
                  <c:v>General operating expenses</c:v>
                </c:pt>
                <c:pt idx="5">
                  <c:v>Contractual services</c:v>
                </c:pt>
                <c:pt idx="6">
                  <c:v>Travel of staff</c:v>
                </c:pt>
                <c:pt idx="7">
                  <c:v>Experts</c:v>
                </c:pt>
                <c:pt idx="8">
                  <c:v>Consultants</c:v>
                </c:pt>
                <c:pt idx="9">
                  <c:v>Hospitality</c:v>
                </c:pt>
                <c:pt idx="10">
                  <c:v>Other staff costs</c:v>
                </c:pt>
              </c:strCache>
            </c:strRef>
          </c:cat>
          <c:val>
            <c:numRef>
              <c:f>'RB by Class'!$D$3:$D$13</c:f>
              <c:numCache>
                <c:formatCode>_(* #,##0.0_);_(* \(#,##0.0\);_(* "-"??_);_(@_)</c:formatCode>
                <c:ptCount val="11"/>
                <c:pt idx="0">
                  <c:v>537.20000000000005</c:v>
                </c:pt>
                <c:pt idx="1">
                  <c:v>64.5</c:v>
                </c:pt>
                <c:pt idx="2">
                  <c:v>3008.8999999999996</c:v>
                </c:pt>
                <c:pt idx="3">
                  <c:v>1033.5</c:v>
                </c:pt>
                <c:pt idx="4">
                  <c:v>6544.2999999999993</c:v>
                </c:pt>
                <c:pt idx="5">
                  <c:v>7880.4</c:v>
                </c:pt>
                <c:pt idx="6">
                  <c:v>1330.8</c:v>
                </c:pt>
                <c:pt idx="7">
                  <c:v>2532.5</c:v>
                </c:pt>
                <c:pt idx="8">
                  <c:v>1189.5</c:v>
                </c:pt>
                <c:pt idx="9">
                  <c:v>22.7</c:v>
                </c:pt>
                <c:pt idx="10">
                  <c:v>4922.8999999999996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02-47A2-9856-B3A521A37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541377192"/>
        <c:axId val="541373912"/>
      </c:barChart>
      <c:catAx>
        <c:axId val="541377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1373912"/>
        <c:crosses val="autoZero"/>
        <c:auto val="1"/>
        <c:lblAlgn val="ctr"/>
        <c:lblOffset val="100"/>
        <c:noMultiLvlLbl val="0"/>
      </c:catAx>
      <c:valAx>
        <c:axId val="541373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137719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baseline="0" dirty="0">
                <a:effectLst/>
                <a:latin typeface="Arial "/>
                <a:cs typeface="Times New Roman" panose="02020603050405020304" pitchFamily="18" charset="0"/>
              </a:rPr>
              <a:t>RB 2024 estimates</a:t>
            </a:r>
            <a:endParaRPr lang="en-GB" sz="2000" dirty="0">
              <a:effectLst/>
              <a:latin typeface="Arial 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2000" b="0" i="1" baseline="0" dirty="0">
                <a:effectLst/>
                <a:latin typeface="Arial "/>
                <a:cs typeface="Times New Roman" panose="02020603050405020304" pitchFamily="18" charset="0"/>
              </a:rPr>
              <a:t>(Millions of US Dollars)</a:t>
            </a:r>
            <a:endParaRPr lang="en-GB" sz="2000" dirty="0">
              <a:effectLst/>
              <a:latin typeface="Arial 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473300970873788"/>
          <c:y val="4.056796427719227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178613500084143"/>
          <c:y val="0.14071910283496084"/>
          <c:w val="0.57572509145018302"/>
          <c:h val="0.7976411800125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'By subprogramme (2)'!$C$3</c:f>
              <c:strCache>
                <c:ptCount val="1"/>
                <c:pt idx="0">
                  <c:v>2022 appropriation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'By subprogramme (2)'!$B$4:$B$21</c:f>
              <c:strCache>
                <c:ptCount val="12"/>
                <c:pt idx="0">
                  <c:v>D. Programme support</c:v>
                </c:pt>
                <c:pt idx="1">
                  <c:v>9. Poverty, inequality and social policy</c:v>
                </c:pt>
                <c:pt idx="2">
                  <c:v>8. Economic development and planning</c:v>
                </c:pt>
                <c:pt idx="3">
                  <c:v>7. Subregional activities in Southern Africa</c:v>
                </c:pt>
                <c:pt idx="4">
                  <c:v>6. Gender equality and women’s empowerment</c:v>
                </c:pt>
                <c:pt idx="5">
                  <c:v>5. Technology, climate change and natural resource management</c:v>
                </c:pt>
                <c:pt idx="6">
                  <c:v>4. Data and statistics</c:v>
                </c:pt>
                <c:pt idx="7">
                  <c:v>3. Private sector development and finance</c:v>
                </c:pt>
                <c:pt idx="8">
                  <c:v>2. Regional integration and trade</c:v>
                </c:pt>
                <c:pt idx="9">
                  <c:v>1. Macroeconomic policy and governance</c:v>
                </c:pt>
                <c:pt idx="10">
                  <c:v>B. Executive direction and management</c:v>
                </c:pt>
                <c:pt idx="11">
                  <c:v>A. Policymaking organs</c:v>
                </c:pt>
              </c:strCache>
            </c:strRef>
          </c:cat>
          <c:val>
            <c:numRef>
              <c:f>'By subprogramme (2)'!$C$4:$C$21</c:f>
            </c:numRef>
          </c:val>
          <c:extLst>
            <c:ext xmlns:c16="http://schemas.microsoft.com/office/drawing/2014/chart" uri="{C3380CC4-5D6E-409C-BE32-E72D297353CC}">
              <c16:uniqueId val="{00000000-046B-4033-BB08-B4456A329596}"/>
            </c:ext>
          </c:extLst>
        </c:ser>
        <c:ser>
          <c:idx val="1"/>
          <c:order val="1"/>
          <c:tx>
            <c:strRef>
              <c:f>'By subprogramme (2)'!$D$3</c:f>
              <c:strCache>
                <c:ptCount val="1"/>
                <c:pt idx="0">
                  <c:v>2023 estimate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'By subprogramme (2)'!$B$4:$B$21</c:f>
              <c:strCache>
                <c:ptCount val="12"/>
                <c:pt idx="0">
                  <c:v>D. Programme support</c:v>
                </c:pt>
                <c:pt idx="1">
                  <c:v>9. Poverty, inequality and social policy</c:v>
                </c:pt>
                <c:pt idx="2">
                  <c:v>8. Economic development and planning</c:v>
                </c:pt>
                <c:pt idx="3">
                  <c:v>7. Subregional activities in Southern Africa</c:v>
                </c:pt>
                <c:pt idx="4">
                  <c:v>6. Gender equality and women’s empowerment</c:v>
                </c:pt>
                <c:pt idx="5">
                  <c:v>5. Technology, climate change and natural resource management</c:v>
                </c:pt>
                <c:pt idx="6">
                  <c:v>4. Data and statistics</c:v>
                </c:pt>
                <c:pt idx="7">
                  <c:v>3. Private sector development and finance</c:v>
                </c:pt>
                <c:pt idx="8">
                  <c:v>2. Regional integration and trade</c:v>
                </c:pt>
                <c:pt idx="9">
                  <c:v>1. Macroeconomic policy and governance</c:v>
                </c:pt>
                <c:pt idx="10">
                  <c:v>B. Executive direction and management</c:v>
                </c:pt>
                <c:pt idx="11">
                  <c:v>A. Policymaking organs</c:v>
                </c:pt>
              </c:strCache>
            </c:strRef>
          </c:cat>
          <c:val>
            <c:numRef>
              <c:f>'By subprogramme (2)'!$D$4:$D$21</c:f>
            </c:numRef>
          </c:val>
          <c:extLst>
            <c:ext xmlns:c16="http://schemas.microsoft.com/office/drawing/2014/chart" uri="{C3380CC4-5D6E-409C-BE32-E72D297353CC}">
              <c16:uniqueId val="{00000001-046B-4033-BB08-B4456A329596}"/>
            </c:ext>
          </c:extLst>
        </c:ser>
        <c:ser>
          <c:idx val="2"/>
          <c:order val="2"/>
          <c:tx>
            <c:strRef>
              <c:f>'By subprogramme (2)'!$E$3</c:f>
              <c:strCache>
                <c:ptCount val="1"/>
                <c:pt idx="0">
                  <c:v>Variance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'By subprogramme (2)'!$B$4:$B$21</c:f>
              <c:strCache>
                <c:ptCount val="12"/>
                <c:pt idx="0">
                  <c:v>D. Programme support</c:v>
                </c:pt>
                <c:pt idx="1">
                  <c:v>9. Poverty, inequality and social policy</c:v>
                </c:pt>
                <c:pt idx="2">
                  <c:v>8. Economic development and planning</c:v>
                </c:pt>
                <c:pt idx="3">
                  <c:v>7. Subregional activities in Southern Africa</c:v>
                </c:pt>
                <c:pt idx="4">
                  <c:v>6. Gender equality and women’s empowerment</c:v>
                </c:pt>
                <c:pt idx="5">
                  <c:v>5. Technology, climate change and natural resource management</c:v>
                </c:pt>
                <c:pt idx="6">
                  <c:v>4. Data and statistics</c:v>
                </c:pt>
                <c:pt idx="7">
                  <c:v>3. Private sector development and finance</c:v>
                </c:pt>
                <c:pt idx="8">
                  <c:v>2. Regional integration and trade</c:v>
                </c:pt>
                <c:pt idx="9">
                  <c:v>1. Macroeconomic policy and governance</c:v>
                </c:pt>
                <c:pt idx="10">
                  <c:v>B. Executive direction and management</c:v>
                </c:pt>
                <c:pt idx="11">
                  <c:v>A. Policymaking organs</c:v>
                </c:pt>
              </c:strCache>
            </c:strRef>
          </c:cat>
          <c:val>
            <c:numRef>
              <c:f>'By subprogramme (2)'!$E$4:$E$21</c:f>
            </c:numRef>
          </c:val>
          <c:extLst>
            <c:ext xmlns:c16="http://schemas.microsoft.com/office/drawing/2014/chart" uri="{C3380CC4-5D6E-409C-BE32-E72D297353CC}">
              <c16:uniqueId val="{00000002-046B-4033-BB08-B4456A329596}"/>
            </c:ext>
          </c:extLst>
        </c:ser>
        <c:ser>
          <c:idx val="3"/>
          <c:order val="3"/>
          <c:tx>
            <c:strRef>
              <c:f>'By subprogramme (2)'!$F$3</c:f>
              <c:strCache>
                <c:ptCount val="1"/>
                <c:pt idx="0">
                  <c:v>2024 estimate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subprogramme (2)'!$B$4:$B$21</c:f>
              <c:strCache>
                <c:ptCount val="12"/>
                <c:pt idx="0">
                  <c:v>D. Programme support</c:v>
                </c:pt>
                <c:pt idx="1">
                  <c:v>9. Poverty, inequality and social policy</c:v>
                </c:pt>
                <c:pt idx="2">
                  <c:v>8. Economic development and planning</c:v>
                </c:pt>
                <c:pt idx="3">
                  <c:v>7. Subregional activities in Southern Africa</c:v>
                </c:pt>
                <c:pt idx="4">
                  <c:v>6. Gender equality and women’s empowerment</c:v>
                </c:pt>
                <c:pt idx="5">
                  <c:v>5. Technology, climate change and natural resource management</c:v>
                </c:pt>
                <c:pt idx="6">
                  <c:v>4. Data and statistics</c:v>
                </c:pt>
                <c:pt idx="7">
                  <c:v>3. Private sector development and finance</c:v>
                </c:pt>
                <c:pt idx="8">
                  <c:v>2. Regional integration and trade</c:v>
                </c:pt>
                <c:pt idx="9">
                  <c:v>1. Macroeconomic policy and governance</c:v>
                </c:pt>
                <c:pt idx="10">
                  <c:v>B. Executive direction and management</c:v>
                </c:pt>
                <c:pt idx="11">
                  <c:v>A. Policymaking organs</c:v>
                </c:pt>
              </c:strCache>
            </c:strRef>
          </c:cat>
          <c:val>
            <c:numRef>
              <c:f>'By subprogramme (2)'!$F$4:$F$21</c:f>
              <c:numCache>
                <c:formatCode>#,##0.0_);\(#,##0.0\)</c:formatCode>
                <c:ptCount val="12"/>
                <c:pt idx="0">
                  <c:v>33.700000000000003</c:v>
                </c:pt>
                <c:pt idx="1">
                  <c:v>3.3</c:v>
                </c:pt>
                <c:pt idx="2">
                  <c:v>1.5</c:v>
                </c:pt>
                <c:pt idx="3">
                  <c:v>16.3</c:v>
                </c:pt>
                <c:pt idx="4">
                  <c:v>1</c:v>
                </c:pt>
                <c:pt idx="5">
                  <c:v>3.4</c:v>
                </c:pt>
                <c:pt idx="6">
                  <c:v>5</c:v>
                </c:pt>
                <c:pt idx="7">
                  <c:v>3</c:v>
                </c:pt>
                <c:pt idx="8">
                  <c:v>3.4</c:v>
                </c:pt>
                <c:pt idx="9">
                  <c:v>3.7</c:v>
                </c:pt>
                <c:pt idx="10">
                  <c:v>9.4</c:v>
                </c:pt>
                <c:pt idx="11">
                  <c:v>0.49730000000000002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6B-4033-BB08-B4456A329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2524344"/>
        <c:axId val="502522704"/>
      </c:barChart>
      <c:catAx>
        <c:axId val="502524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02522704"/>
        <c:crosses val="autoZero"/>
        <c:auto val="1"/>
        <c:lblAlgn val="ctr"/>
        <c:lblOffset val="100"/>
        <c:noMultiLvlLbl val="0"/>
      </c:catAx>
      <c:valAx>
        <c:axId val="502522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);\(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+mn-cs"/>
              </a:defRPr>
            </a:pPr>
            <a:endParaRPr lang="en-US"/>
          </a:p>
        </c:txPr>
        <c:crossAx val="502524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Arial "/>
              </a:rPr>
              <a:t>XB 2024</a:t>
            </a:r>
          </a:p>
          <a:p>
            <a:pPr>
              <a:defRPr/>
            </a:pPr>
            <a:r>
              <a:rPr lang="en-US" sz="2000" i="1" dirty="0">
                <a:latin typeface="Arial "/>
              </a:rPr>
              <a:t>(Millions of US</a:t>
            </a:r>
            <a:r>
              <a:rPr lang="en-US" sz="2000" i="1" baseline="0" dirty="0">
                <a:latin typeface="Arial "/>
              </a:rPr>
              <a:t> Dollars)</a:t>
            </a:r>
            <a:endParaRPr lang="en-US" sz="2000" i="1" dirty="0">
              <a:latin typeface="Arial 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4852855991426266"/>
          <c:y val="0.1310100484917425"/>
          <c:w val="0.53602712062566982"/>
          <c:h val="0.815317473532486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'XB Graph'!$C$7</c:f>
              <c:strCache>
                <c:ptCount val="1"/>
                <c:pt idx="0">
                  <c:v> 2024 Estimates 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7A6-4BFF-9624-FE29852FD7C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7A6-4BFF-9624-FE29852FD7C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7A6-4BFF-9624-FE29852FD7C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7A6-4BFF-9624-FE29852FD7C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7A6-4BFF-9624-FE29852FD7C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7A6-4BFF-9624-FE29852FD7C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7A6-4BFF-9624-FE29852FD7C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7A6-4BFF-9624-FE29852FD7C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7A6-4BFF-9624-FE29852FD7C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7A6-4BFF-9624-FE29852FD7C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A6-4BFF-9624-FE29852FD7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'XB Graph'!$B$8:$B$18</c:f>
              <c:strCache>
                <c:ptCount val="11"/>
                <c:pt idx="0">
                  <c:v>Program Support</c:v>
                </c:pt>
                <c:pt idx="1">
                  <c:v>Poverty, inequality and social policy</c:v>
                </c:pt>
                <c:pt idx="2">
                  <c:v>Economic development and planning</c:v>
                </c:pt>
                <c:pt idx="3">
                  <c:v>Subregional activities for development</c:v>
                </c:pt>
                <c:pt idx="4">
                  <c:v>Gender equality and women’s empowerment</c:v>
                </c:pt>
                <c:pt idx="5">
                  <c:v>Climate change, environment and natural resource management</c:v>
                </c:pt>
                <c:pt idx="6">
                  <c:v>Data and statistics</c:v>
                </c:pt>
                <c:pt idx="7">
                  <c:v>Private sector development and finance</c:v>
                </c:pt>
                <c:pt idx="8">
                  <c:v>Regional integration and trade</c:v>
                </c:pt>
                <c:pt idx="9">
                  <c:v>Macroeconomic policy and governance</c:v>
                </c:pt>
                <c:pt idx="10">
                  <c:v>Executive Direction and Management</c:v>
                </c:pt>
              </c:strCache>
            </c:strRef>
          </c:cat>
          <c:val>
            <c:numRef>
              <c:f>'XB Graph'!$C$8:$C$18</c:f>
              <c:numCache>
                <c:formatCode>_(* #,##0.0_);_(* \(#,##0.0\);_(* "-"??_);_(@_)</c:formatCode>
                <c:ptCount val="11"/>
                <c:pt idx="0">
                  <c:v>3.9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4.9284999999999995E-2</c:v>
                </c:pt>
                <c:pt idx="5">
                  <c:v>2.5</c:v>
                </c:pt>
                <c:pt idx="6">
                  <c:v>1.2</c:v>
                </c:pt>
                <c:pt idx="7">
                  <c:v>0.4</c:v>
                </c:pt>
                <c:pt idx="8">
                  <c:v>0.8</c:v>
                </c:pt>
                <c:pt idx="9">
                  <c:v>0.3</c:v>
                </c:pt>
                <c:pt idx="1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F-46F0-BC4D-90BF98F23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81403168"/>
        <c:axId val="381399888"/>
      </c:barChart>
      <c:catAx>
        <c:axId val="38140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1399888"/>
        <c:crosses val="autoZero"/>
        <c:auto val="1"/>
        <c:lblAlgn val="ctr"/>
        <c:lblOffset val="100"/>
        <c:noMultiLvlLbl val="0"/>
      </c:catAx>
      <c:valAx>
        <c:axId val="38139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140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63722212381259E-2"/>
          <c:y val="4.8419978420768802E-3"/>
          <c:w val="0.26000691271850396"/>
          <c:h val="0.960210778671637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Sheet3!$N$13</c:f>
              <c:strCache>
                <c:ptCount val="1"/>
                <c:pt idx="0">
                  <c:v>P5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Sheet3!$O$13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F-4628-95E2-D3645BEA2887}"/>
            </c:ext>
          </c:extLst>
        </c:ser>
        <c:ser>
          <c:idx val="1"/>
          <c:order val="1"/>
          <c:tx>
            <c:strRef>
              <c:f>Sheet3!$N$14</c:f>
              <c:strCache>
                <c:ptCount val="1"/>
                <c:pt idx="0">
                  <c:v>P4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Sheet3!$O$14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FF-4628-95E2-D3645BEA2887}"/>
            </c:ext>
          </c:extLst>
        </c:ser>
        <c:ser>
          <c:idx val="2"/>
          <c:order val="2"/>
          <c:tx>
            <c:strRef>
              <c:f>Sheet3!$N$15</c:f>
              <c:strCache>
                <c:ptCount val="1"/>
                <c:pt idx="0">
                  <c:v>P3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Sheet3!$O$15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FF-4628-95E2-D3645BEA2887}"/>
            </c:ext>
          </c:extLst>
        </c:ser>
        <c:ser>
          <c:idx val="3"/>
          <c:order val="3"/>
          <c:tx>
            <c:strRef>
              <c:f>Sheet3!$N$16</c:f>
              <c:strCache>
                <c:ptCount val="1"/>
                <c:pt idx="0">
                  <c:v>Local level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Sheet3!$O$16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FF-4628-95E2-D3645BEA2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5009704"/>
        <c:axId val="775005768"/>
      </c:barChart>
      <c:catAx>
        <c:axId val="775009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5005768"/>
        <c:crosses val="autoZero"/>
        <c:auto val="1"/>
        <c:lblAlgn val="ctr"/>
        <c:lblOffset val="100"/>
        <c:noMultiLvlLbl val="0"/>
      </c:catAx>
      <c:valAx>
        <c:axId val="775005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500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'Sec11'!$C$10</c:f>
              <c:strCache>
                <c:ptCount val="1"/>
                <c:pt idx="0">
                  <c:v>2022 appropriation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'Sec11'!$B$11:$B$16</c:f>
              <c:strCache>
                <c:ptCount val="6"/>
                <c:pt idx="0">
                  <c:v>Grants and Contribution</c:v>
                </c:pt>
                <c:pt idx="1">
                  <c:v>Contractual services</c:v>
                </c:pt>
                <c:pt idx="2">
                  <c:v>Travel of staff</c:v>
                </c:pt>
                <c:pt idx="3">
                  <c:v>Consultants &amp; experts</c:v>
                </c:pt>
                <c:pt idx="4">
                  <c:v>Other staff costs</c:v>
                </c:pt>
                <c:pt idx="5">
                  <c:v>Posts</c:v>
                </c:pt>
              </c:strCache>
            </c:strRef>
          </c:cat>
          <c:val>
            <c:numRef>
              <c:f>'Sec11'!$C$11:$C$16</c:f>
            </c:numRef>
          </c:val>
          <c:extLst>
            <c:ext xmlns:c16="http://schemas.microsoft.com/office/drawing/2014/chart" uri="{C3380CC4-5D6E-409C-BE32-E72D297353CC}">
              <c16:uniqueId val="{00000000-7FFF-4FC5-B6DC-0FB037408673}"/>
            </c:ext>
          </c:extLst>
        </c:ser>
        <c:ser>
          <c:idx val="1"/>
          <c:order val="1"/>
          <c:tx>
            <c:strRef>
              <c:f>'Sec11'!$D$10</c:f>
              <c:strCache>
                <c:ptCount val="1"/>
                <c:pt idx="0">
                  <c:v>2024 estimate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'Sec11'!$B$11:$B$16</c:f>
              <c:strCache>
                <c:ptCount val="6"/>
                <c:pt idx="0">
                  <c:v>Grants and Contribution</c:v>
                </c:pt>
                <c:pt idx="1">
                  <c:v>Contractual services</c:v>
                </c:pt>
                <c:pt idx="2">
                  <c:v>Travel of staff</c:v>
                </c:pt>
                <c:pt idx="3">
                  <c:v>Consultants &amp; experts</c:v>
                </c:pt>
                <c:pt idx="4">
                  <c:v>Other staff costs</c:v>
                </c:pt>
                <c:pt idx="5">
                  <c:v>Posts</c:v>
                </c:pt>
              </c:strCache>
            </c:strRef>
          </c:cat>
          <c:val>
            <c:numRef>
              <c:f>'Sec11'!$D$11:$D$16</c:f>
              <c:numCache>
                <c:formatCode>General</c:formatCode>
                <c:ptCount val="6"/>
                <c:pt idx="0">
                  <c:v>10</c:v>
                </c:pt>
                <c:pt idx="1">
                  <c:v>39.799999999999997</c:v>
                </c:pt>
                <c:pt idx="2">
                  <c:v>40.5</c:v>
                </c:pt>
                <c:pt idx="3">
                  <c:v>114.6</c:v>
                </c:pt>
                <c:pt idx="4">
                  <c:v>3.8</c:v>
                </c:pt>
                <c:pt idx="5">
                  <c:v>766.3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FF-4FC5-B6DC-0FB037408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5814992"/>
        <c:axId val="325817288"/>
      </c:barChart>
      <c:catAx>
        <c:axId val="32581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5817288"/>
        <c:crosses val="autoZero"/>
        <c:auto val="1"/>
        <c:lblAlgn val="ctr"/>
        <c:lblOffset val="100"/>
        <c:noMultiLvlLbl val="0"/>
      </c:catAx>
      <c:valAx>
        <c:axId val="325817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+mn-cs"/>
              </a:defRPr>
            </a:pPr>
            <a:endParaRPr lang="en-US"/>
          </a:p>
        </c:txPr>
        <c:crossAx val="32581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0.25978</cdr:x>
      <cdr:y>0.01504</cdr:y>
    </cdr:from>
    <cdr:to>
      <cdr:x>0.58659</cdr:x>
      <cdr:y>0.93541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813A9B71-1F30-47A9-A694-F67B98B042E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37233" y="64316"/>
          <a:ext cx="3820885" cy="393582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7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6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66674"/>
            <a:ext cx="12192000" cy="2512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00" y="3324520"/>
            <a:ext cx="11171400" cy="2175228"/>
          </a:xfrm>
        </p:spPr>
        <p:txBody>
          <a:bodyPr>
            <a:normAutofit/>
          </a:bodyPr>
          <a:lstStyle>
            <a:lvl1pPr algn="ctr">
              <a:defRPr sz="18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Title, Division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[Exact delivery date]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3" y="433955"/>
            <a:ext cx="3618548" cy="378701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19A4FEE-386F-4FB4-BF09-1C2DED3625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17" y="1443384"/>
            <a:ext cx="4148888" cy="14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>
            <a:normAutofit/>
          </a:bodyPr>
          <a:lstStyle>
            <a:lvl1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8"/>
            <a:ext cx="12192000" cy="365127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B694E8-8ADF-4ADC-9520-523B679FF7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84" y="241069"/>
            <a:ext cx="2810757" cy="9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6F980D-2EB1-40C6-A935-6E86C936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94" y="520672"/>
            <a:ext cx="4148888" cy="14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3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50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4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5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6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9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7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43EB8-F0F7-4F58-999E-243676C81D7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4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a.org/cfm2023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6981" y="3706005"/>
            <a:ext cx="57959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 "/>
                <a:cs typeface="Times New Roman" panose="02020603050405020304" pitchFamily="18" charset="0"/>
              </a:rPr>
              <a:t>2024 Proposed Programme Budget</a:t>
            </a:r>
            <a:br>
              <a:rPr lang="en-US" sz="2000" b="1" dirty="0">
                <a:latin typeface="Arial "/>
                <a:cs typeface="Arial" panose="020B0604020202020204" pitchFamily="34" charset="0"/>
              </a:rPr>
            </a:br>
            <a:r>
              <a:rPr lang="en-US" sz="2000" b="1" dirty="0">
                <a:latin typeface="Arial "/>
                <a:cs typeface="Times New Roman" panose="02020603050405020304" pitchFamily="18" charset="0"/>
              </a:rPr>
              <a:t>Carlos Haddad</a:t>
            </a:r>
            <a:br>
              <a:rPr lang="en-US" sz="2000" dirty="0">
                <a:latin typeface="Arial "/>
                <a:cs typeface="Times New Roman" panose="02020603050405020304" pitchFamily="18" charset="0"/>
              </a:rPr>
            </a:br>
            <a:r>
              <a:rPr lang="en-US" sz="2000" dirty="0">
                <a:latin typeface="Arial "/>
                <a:cs typeface="Times New Roman" panose="02020603050405020304" pitchFamily="18" charset="0"/>
              </a:rPr>
              <a:t>Economic Commission for Africa</a:t>
            </a:r>
          </a:p>
          <a:p>
            <a:pPr algn="ctr"/>
            <a:br>
              <a:rPr lang="en-US" sz="2000" dirty="0">
                <a:latin typeface="Arial "/>
                <a:cs typeface="Arial" panose="020B0604020202020204" pitchFamily="34" charset="0"/>
              </a:rPr>
            </a:br>
            <a:br>
              <a:rPr lang="en-US" sz="2000" dirty="0">
                <a:latin typeface="Arial "/>
                <a:cs typeface="Arial" panose="020B0604020202020204" pitchFamily="34" charset="0"/>
              </a:rPr>
            </a:br>
            <a:r>
              <a:rPr lang="en-US" sz="2000" b="1" dirty="0">
                <a:latin typeface="Arial "/>
                <a:cs typeface="Times New Roman" panose="02020603050405020304" pitchFamily="18" charset="0"/>
              </a:rPr>
              <a:t>15 March 2023</a:t>
            </a:r>
            <a:endParaRPr lang="en-US" sz="20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47393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7E743E28-487A-4546-9E20-C4E923FF1B45}"/>
              </a:ext>
            </a:extLst>
          </p:cNvPr>
          <p:cNvSpPr/>
          <p:nvPr/>
        </p:nvSpPr>
        <p:spPr>
          <a:xfrm>
            <a:off x="94109" y="408193"/>
            <a:ext cx="9115206" cy="5448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algn="ctr"/>
            <a:r>
              <a:rPr lang="en-GB" sz="20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>2024 PPB: SUMMARY</a:t>
            </a:r>
            <a:endParaRPr lang="en-GB" sz="2000" b="1" dirty="0"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4231F-CE55-4248-8220-3F47B0B5A05F}"/>
              </a:ext>
            </a:extLst>
          </p:cNvPr>
          <p:cNvSpPr txBox="1"/>
          <p:nvPr/>
        </p:nvSpPr>
        <p:spPr>
          <a:xfrm>
            <a:off x="1025947" y="1202575"/>
            <a:ext cx="7523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Distribution of financial </a:t>
            </a:r>
            <a:r>
              <a:rPr lang="en-US" sz="2000" b="1" dirty="0"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</a:p>
          <a:p>
            <a:pPr algn="ctr">
              <a:spcAft>
                <a:spcPts val="0"/>
              </a:spcAft>
            </a:pPr>
            <a:r>
              <a:rPr lang="en-US" sz="2000" b="1" dirty="0"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By budget sections</a:t>
            </a:r>
            <a:endParaRPr lang="en-GB" sz="2000" dirty="0"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6D6E9-003A-EAAF-C799-5F9A9B204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897" y="2400300"/>
            <a:ext cx="10102500" cy="3255125"/>
          </a:xfrm>
        </p:spPr>
        <p:txBody>
          <a:bodyPr/>
          <a:lstStyle/>
          <a:p>
            <a:endParaRPr lang="en-US" dirty="0"/>
          </a:p>
          <a:p>
            <a:pPr marL="39688" marR="0" indent="0" defTabSz="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 "/>
                <a:cs typeface="Times New Roman" panose="02020603050405020304" pitchFamily="18" charset="0"/>
                <a:sym typeface="Calibri" panose="020F0502020204030204" pitchFamily="34" charset="0"/>
              </a:rPr>
              <a:t>In summary, the 2024 proposed resources are as follows:</a:t>
            </a:r>
          </a:p>
          <a:p>
            <a:pPr marL="185738" marR="0" lvl="0" indent="-146050" defTabSz="4572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"/>
                <a:cs typeface="Times New Roman" panose="02020603050405020304" pitchFamily="18" charset="0"/>
                <a:sym typeface="Calibri" panose="020F0502020204030204" pitchFamily="34" charset="0"/>
              </a:rPr>
              <a:t>Section 11 – US$ 975 thousand; </a:t>
            </a:r>
          </a:p>
          <a:p>
            <a:pPr marL="185738" marR="0" lvl="0" indent="-14605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"/>
                <a:ea typeface="+mn-ea"/>
                <a:cs typeface="Times New Roman" panose="02020603050405020304" pitchFamily="18" charset="0"/>
                <a:sym typeface="Calibri" panose="020F0502020204030204" pitchFamily="34" charset="0"/>
              </a:rPr>
              <a:t>Section 18 – US$ 97.5 million; </a:t>
            </a:r>
            <a:r>
              <a:rPr lang="en-US" sz="2000" dirty="0">
                <a:solidFill>
                  <a:srgbClr val="000000"/>
                </a:solidFill>
                <a:latin typeface="Arial "/>
                <a:cs typeface="Times New Roman" panose="02020603050405020304" pitchFamily="18" charset="0"/>
                <a:sym typeface="Calibri" panose="020F0502020204030204" pitchFamily="34" charset="0"/>
              </a:rPr>
              <a:t>and</a:t>
            </a:r>
          </a:p>
          <a:p>
            <a:pPr marL="185738" marR="0" lvl="0" indent="-146050" defTabSz="4572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"/>
                <a:cs typeface="Times New Roman" panose="02020603050405020304" pitchFamily="18" charset="0"/>
                <a:sym typeface="Calibri" panose="020F0502020204030204" pitchFamily="34" charset="0"/>
              </a:rPr>
              <a:t>Section 23 – US$ 9.3 million.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9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76E76DD-03E3-9B40-BB4C-70018833582E}"/>
              </a:ext>
            </a:extLst>
          </p:cNvPr>
          <p:cNvSpPr>
            <a:spLocks/>
          </p:cNvSpPr>
          <p:nvPr/>
        </p:nvSpPr>
        <p:spPr bwMode="auto">
          <a:xfrm>
            <a:off x="5061958" y="3007223"/>
            <a:ext cx="18658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Arial "/>
                <a:sym typeface="Lato" panose="020F0502020204030203" pitchFamily="34" charset="77"/>
              </a:rPr>
              <a:t>THANK YOU!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682767" y="3658169"/>
            <a:ext cx="5763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Arial "/>
                <a:cs typeface="Lato" pitchFamily="34" charset="0"/>
                <a:sym typeface="Lato" pitchFamily="34" charset="0"/>
              </a:rPr>
              <a:t>Follow the conversation: #COM2023</a:t>
            </a:r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3907624" y="3940331"/>
            <a:ext cx="44813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Arial "/>
              </a:rPr>
              <a:t>More: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Arial "/>
                <a:hlinkClick r:id="rId2"/>
              </a:rPr>
              <a:t>www.uneca.org/cfm2023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71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339754" y="1313537"/>
            <a:ext cx="11207692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5738" indent="-1460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r>
              <a:rPr lang="en-GB" sz="2000" dirty="0">
                <a:latin typeface="Arial "/>
                <a:cs typeface="Times New Roman" panose="02020603050405020304" pitchFamily="18" charset="0"/>
              </a:rPr>
              <a:t>ECA’s 2024 RB Proposal is in alignment with the proposed budget level by the SG.</a:t>
            </a:r>
            <a:r>
              <a:rPr lang="en-US" altLang="en-US" sz="2000" dirty="0">
                <a:latin typeface="Arial "/>
                <a:cs typeface="Times New Roman" panose="02020603050405020304" pitchFamily="18" charset="0"/>
                <a:sym typeface="Lato" pitchFamily="34" charset="0"/>
              </a:rPr>
              <a:t>The proposed 2024 Regular Budget reflects the 2023 appropriation (i.e., zero budget growth compared to 2023).</a:t>
            </a:r>
          </a:p>
          <a:p>
            <a:pPr>
              <a:spcBef>
                <a:spcPts val="1200"/>
              </a:spcBef>
              <a:buFontTx/>
              <a:buChar char="•"/>
            </a:pPr>
            <a:endParaRPr lang="en-US" altLang="en-US" sz="2000" dirty="0">
              <a:latin typeface="Arial "/>
              <a:cs typeface="Times New Roman" panose="02020603050405020304" pitchFamily="18" charset="0"/>
              <a:sym typeface="Lato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sz="2000" dirty="0">
                <a:latin typeface="Arial "/>
                <a:cs typeface="Times New Roman" panose="02020603050405020304" pitchFamily="18" charset="0"/>
                <a:sym typeface="Lato" pitchFamily="34" charset="0"/>
              </a:rPr>
              <a:t>Total Financial Resources RB &amp; XB for </a:t>
            </a:r>
            <a:r>
              <a:rPr lang="en-US" altLang="en-US" sz="2000" dirty="0">
                <a:solidFill>
                  <a:schemeClr val="tx1"/>
                </a:solidFill>
                <a:latin typeface="Arial "/>
                <a:cs typeface="Times New Roman" panose="02020603050405020304" pitchFamily="18" charset="0"/>
                <a:sym typeface="Lato" pitchFamily="34" charset="0"/>
              </a:rPr>
              <a:t>2024 is US$ 97,508,400</a:t>
            </a:r>
            <a:r>
              <a:rPr lang="en-US" altLang="en-US" sz="2000" dirty="0">
                <a:latin typeface="Arial "/>
                <a:cs typeface="Times New Roman" panose="02020603050405020304" pitchFamily="18" charset="0"/>
                <a:sym typeface="Lato" pitchFamily="34" charset="0"/>
              </a:rPr>
              <a:t>.</a:t>
            </a:r>
          </a:p>
          <a:p>
            <a:pPr marL="39688" indent="0">
              <a:spcBef>
                <a:spcPts val="1200"/>
              </a:spcBef>
            </a:pPr>
            <a:endParaRPr lang="en-US" altLang="en-US" sz="2000" dirty="0">
              <a:latin typeface="Arial "/>
              <a:cs typeface="Times New Roman" panose="02020603050405020304" pitchFamily="18" charset="0"/>
              <a:sym typeface="Lato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sz="2000" dirty="0">
                <a:latin typeface="Arial "/>
                <a:cs typeface="Times New Roman" panose="02020603050405020304" pitchFamily="18" charset="0"/>
                <a:sym typeface="Lato" pitchFamily="34" charset="0"/>
              </a:rPr>
              <a:t>The 2024 Extrabudgetary (XB) proposal reflects ECA’s expectations of resource mobilization for the year 2023.</a:t>
            </a:r>
          </a:p>
          <a:p>
            <a:pPr>
              <a:spcBef>
                <a:spcPts val="1200"/>
              </a:spcBef>
              <a:buFontTx/>
              <a:buChar char="•"/>
            </a:pPr>
            <a:endParaRPr lang="en-US" altLang="en-US" sz="2000" dirty="0">
              <a:latin typeface="Arial "/>
              <a:cs typeface="Times New Roman" panose="02020603050405020304" pitchFamily="18" charset="0"/>
              <a:sym typeface="Lato" pitchFamily="34" charset="0"/>
            </a:endParaRP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sz="2000" dirty="0">
                <a:latin typeface="Arial "/>
                <a:cs typeface="Times New Roman" panose="02020603050405020304" pitchFamily="18" charset="0"/>
                <a:sym typeface="Lato" pitchFamily="34" charset="0"/>
              </a:rPr>
              <a:t>Note that the budget document is undergoing several reviews at UNHQ, and the final document could vary slightly.</a:t>
            </a:r>
          </a:p>
        </p:txBody>
      </p:sp>
      <p:sp>
        <p:nvSpPr>
          <p:cNvPr id="6" name="Rectângulo arredondado 8">
            <a:extLst>
              <a:ext uri="{FF2B5EF4-FFF2-40B4-BE49-F238E27FC236}">
                <a16:creationId xmlns:a16="http://schemas.microsoft.com/office/drawing/2014/main" id="{2ADD4301-EE43-45A1-990A-5CA1D6888E35}"/>
              </a:ext>
            </a:extLst>
          </p:cNvPr>
          <p:cNvSpPr/>
          <p:nvPr/>
        </p:nvSpPr>
        <p:spPr>
          <a:xfrm>
            <a:off x="142857" y="271740"/>
            <a:ext cx="9001143" cy="5448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2024 Proposed Resource Summary</a:t>
            </a:r>
          </a:p>
        </p:txBody>
      </p:sp>
    </p:spTree>
    <p:extLst>
      <p:ext uri="{BB962C8B-B14F-4D97-AF65-F5344CB8AC3E}">
        <p14:creationId xmlns:p14="http://schemas.microsoft.com/office/powerpoint/2010/main" val="193605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733" y="1100398"/>
            <a:ext cx="621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DFEFE01-ACBF-4D47-BDA4-D74D5349EFB5}"/>
              </a:ext>
            </a:extLst>
          </p:cNvPr>
          <p:cNvSpPr/>
          <p:nvPr/>
        </p:nvSpPr>
        <p:spPr>
          <a:xfrm>
            <a:off x="-1" y="352337"/>
            <a:ext cx="9185945" cy="66098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0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> 2024 PPB: </a:t>
            </a:r>
            <a:r>
              <a:rPr lang="en-US" sz="2000" b="1" dirty="0">
                <a:latin typeface="Arial "/>
                <a:cs typeface="Times New Roman" panose="02020603050405020304" pitchFamily="18" charset="0"/>
              </a:rPr>
              <a:t>Financial and Post Resources by Source of Funds</a:t>
            </a:r>
          </a:p>
          <a:p>
            <a:pPr algn="ctr"/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7B9E9AB-D6F5-482C-AD16-34C12A280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765549"/>
              </p:ext>
            </p:extLst>
          </p:nvPr>
        </p:nvGraphicFramePr>
        <p:xfrm>
          <a:off x="9020432" y="1094319"/>
          <a:ext cx="3247768" cy="264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D49FF70-F594-482B-95C6-9451845D5583}"/>
              </a:ext>
            </a:extLst>
          </p:cNvPr>
          <p:cNvSpPr txBox="1"/>
          <p:nvPr/>
        </p:nvSpPr>
        <p:spPr>
          <a:xfrm>
            <a:off x="111211" y="1094319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 "/>
                <a:cs typeface="Times New Roman" panose="02020603050405020304" pitchFamily="18" charset="0"/>
              </a:rPr>
              <a:t>Financial resources by source of fund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FE0392-8370-4D6F-8739-A7FCB1B794A2}"/>
              </a:ext>
            </a:extLst>
          </p:cNvPr>
          <p:cNvSpPr/>
          <p:nvPr/>
        </p:nvSpPr>
        <p:spPr>
          <a:xfrm>
            <a:off x="0" y="3175719"/>
            <a:ext cx="11372938" cy="30777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Lato" pitchFamily="34" charset="0"/>
              </a:rPr>
              <a:t> </a:t>
            </a:r>
            <a:r>
              <a:rPr lang="en-US" altLang="en-US" sz="1600" b="1" dirty="0">
                <a:latin typeface="Arial "/>
                <a:cs typeface="Times New Roman" panose="02020603050405020304" pitchFamily="18" charset="0"/>
                <a:sym typeface="Lato" pitchFamily="34" charset="0"/>
              </a:rPr>
              <a:t>The proposed 2024 RB = the 2023   RB appropriation i.e., 0% growth compared to 2023.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C18F42-B41D-41D7-AD60-03680F92A73C}"/>
              </a:ext>
            </a:extLst>
          </p:cNvPr>
          <p:cNvSpPr txBox="1"/>
          <p:nvPr/>
        </p:nvSpPr>
        <p:spPr>
          <a:xfrm>
            <a:off x="232040" y="3960300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Arial "/>
                <a:cs typeface="Times New Roman" panose="02020603050405020304" pitchFamily="18" charset="0"/>
              </a:rPr>
              <a:t>Post resources by fund</a:t>
            </a:r>
            <a:r>
              <a:rPr lang="en-GB" sz="2000" dirty="0">
                <a:latin typeface="Arial 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4EF28C-402A-4079-914D-F24DD7A32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840" y="3437328"/>
            <a:ext cx="1627445" cy="232186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522155"/>
              </p:ext>
            </p:extLst>
          </p:nvPr>
        </p:nvGraphicFramePr>
        <p:xfrm>
          <a:off x="9020432" y="4029023"/>
          <a:ext cx="3465482" cy="247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451374-5C88-4E28-9642-23C18326A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12115"/>
              </p:ext>
            </p:extLst>
          </p:nvPr>
        </p:nvGraphicFramePr>
        <p:xfrm>
          <a:off x="232039" y="1551722"/>
          <a:ext cx="8909221" cy="2133600"/>
        </p:xfrm>
        <a:graphic>
          <a:graphicData uri="http://schemas.openxmlformats.org/drawingml/2006/table">
            <a:tbl>
              <a:tblPr/>
              <a:tblGrid>
                <a:gridCol w="1804328">
                  <a:extLst>
                    <a:ext uri="{9D8B030D-6E8A-4147-A177-3AD203B41FA5}">
                      <a16:colId xmlns:a16="http://schemas.microsoft.com/office/drawing/2014/main" val="3120319576"/>
                    </a:ext>
                  </a:extLst>
                </a:gridCol>
                <a:gridCol w="2405771">
                  <a:extLst>
                    <a:ext uri="{9D8B030D-6E8A-4147-A177-3AD203B41FA5}">
                      <a16:colId xmlns:a16="http://schemas.microsoft.com/office/drawing/2014/main" val="2593336253"/>
                    </a:ext>
                  </a:extLst>
                </a:gridCol>
                <a:gridCol w="1821191">
                  <a:extLst>
                    <a:ext uri="{9D8B030D-6E8A-4147-A177-3AD203B41FA5}">
                      <a16:colId xmlns:a16="http://schemas.microsoft.com/office/drawing/2014/main" val="2307127957"/>
                    </a:ext>
                  </a:extLst>
                </a:gridCol>
                <a:gridCol w="2877931">
                  <a:extLst>
                    <a:ext uri="{9D8B030D-6E8A-4147-A177-3AD203B41FA5}">
                      <a16:colId xmlns:a16="http://schemas.microsoft.com/office/drawing/2014/main" val="110383232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2023 appropriation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1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2024 estimate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1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Variance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655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Regular 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    84,221.8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84,221.8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              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4690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Extrabudgetary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    17,562.3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13,286.6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              (4,275.6)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892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Total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101,784.1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97,508.4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            (4,275.6)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606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DF0162-5A1D-473B-9A30-F5F9C7B4A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52651"/>
              </p:ext>
            </p:extLst>
          </p:nvPr>
        </p:nvGraphicFramePr>
        <p:xfrm>
          <a:off x="232039" y="4333963"/>
          <a:ext cx="8909220" cy="2171700"/>
        </p:xfrm>
        <a:graphic>
          <a:graphicData uri="http://schemas.openxmlformats.org/drawingml/2006/table">
            <a:tbl>
              <a:tblPr/>
              <a:tblGrid>
                <a:gridCol w="1804328">
                  <a:extLst>
                    <a:ext uri="{9D8B030D-6E8A-4147-A177-3AD203B41FA5}">
                      <a16:colId xmlns:a16="http://schemas.microsoft.com/office/drawing/2014/main" val="1416941757"/>
                    </a:ext>
                  </a:extLst>
                </a:gridCol>
                <a:gridCol w="2405771">
                  <a:extLst>
                    <a:ext uri="{9D8B030D-6E8A-4147-A177-3AD203B41FA5}">
                      <a16:colId xmlns:a16="http://schemas.microsoft.com/office/drawing/2014/main" val="1044343963"/>
                    </a:ext>
                  </a:extLst>
                </a:gridCol>
                <a:gridCol w="1821191">
                  <a:extLst>
                    <a:ext uri="{9D8B030D-6E8A-4147-A177-3AD203B41FA5}">
                      <a16:colId xmlns:a16="http://schemas.microsoft.com/office/drawing/2014/main" val="1182075495"/>
                    </a:ext>
                  </a:extLst>
                </a:gridCol>
                <a:gridCol w="2877930">
                  <a:extLst>
                    <a:ext uri="{9D8B030D-6E8A-4147-A177-3AD203B41FA5}">
                      <a16:colId xmlns:a16="http://schemas.microsoft.com/office/drawing/2014/main" val="1297661851"/>
                    </a:ext>
                  </a:extLst>
                </a:gridCol>
              </a:tblGrid>
              <a:tr h="2432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i="1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2023 appropriation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1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2024 estimate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1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Variance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82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Regular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                         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714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Extrabudgetary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                         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3351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Total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597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597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                                                   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68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13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">
            <a:extLst>
              <a:ext uri="{FF2B5EF4-FFF2-40B4-BE49-F238E27FC236}">
                <a16:creationId xmlns:a16="http://schemas.microsoft.com/office/drawing/2014/main" id="{6D240EE4-1111-4223-B539-3689FFCB7817}"/>
              </a:ext>
            </a:extLst>
          </p:cNvPr>
          <p:cNvSpPr/>
          <p:nvPr/>
        </p:nvSpPr>
        <p:spPr>
          <a:xfrm>
            <a:off x="102323" y="192948"/>
            <a:ext cx="9089301" cy="62498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>2024 PPB: RB </a:t>
            </a:r>
            <a:r>
              <a:rPr lang="en-GB" sz="2000" b="1" dirty="0">
                <a:latin typeface="Arial "/>
                <a:cs typeface="Times New Roman" panose="02020603050405020304" pitchFamily="18" charset="0"/>
              </a:rPr>
              <a:t>Proposed Budget by Sub-Programme (Sec. 18)</a:t>
            </a: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88">
            <a:extLst>
              <a:ext uri="{FF2B5EF4-FFF2-40B4-BE49-F238E27FC236}">
                <a16:creationId xmlns:a16="http://schemas.microsoft.com/office/drawing/2014/main" id="{C0000B46-0E2A-4726-8736-F707A3C93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463" y="985576"/>
            <a:ext cx="3000654" cy="4254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Distribution of posts                                  </a:t>
            </a:r>
            <a:r>
              <a:rPr lang="en-US" sz="2000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534 posts</a:t>
            </a:r>
            <a:endParaRPr lang="en-GB" sz="2000" b="1" dirty="0">
              <a:effectLst/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88">
            <a:extLst>
              <a:ext uri="{FF2B5EF4-FFF2-40B4-BE49-F238E27FC236}">
                <a16:creationId xmlns:a16="http://schemas.microsoft.com/office/drawing/2014/main" id="{F8221D24-96EA-4D4B-9F87-594362B75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483" y="833844"/>
            <a:ext cx="4205967" cy="6249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Distribution of financial </a:t>
            </a:r>
            <a:r>
              <a:rPr lang="en-US" sz="1600" b="1" dirty="0"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resources (thousands of USD)</a:t>
            </a:r>
            <a:endParaRPr lang="en-GB" sz="1600" dirty="0">
              <a:effectLst/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$84,221,800</a:t>
            </a:r>
            <a:endParaRPr lang="en-GB" sz="1600" b="1" dirty="0">
              <a:effectLst/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9C796A6C-36DC-41D2-BEF9-2EE1E46423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956839"/>
              </p:ext>
            </p:extLst>
          </p:nvPr>
        </p:nvGraphicFramePr>
        <p:xfrm>
          <a:off x="197708" y="1623261"/>
          <a:ext cx="4476616" cy="476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E5989F0C-BA1C-4522-81F4-6D45F55737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483759"/>
              </p:ext>
            </p:extLst>
          </p:nvPr>
        </p:nvGraphicFramePr>
        <p:xfrm>
          <a:off x="4803483" y="1598839"/>
          <a:ext cx="4388142" cy="4604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180D69CA-0A5D-43ED-BF39-25E1AD83D161}"/>
              </a:ext>
            </a:extLst>
          </p:cNvPr>
          <p:cNvSpPr txBox="1"/>
          <p:nvPr/>
        </p:nvSpPr>
        <p:spPr>
          <a:xfrm>
            <a:off x="710540" y="1087317"/>
            <a:ext cx="6652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</a:p>
        </p:txBody>
      </p:sp>
    </p:spTree>
    <p:extLst>
      <p:ext uri="{BB962C8B-B14F-4D97-AF65-F5344CB8AC3E}">
        <p14:creationId xmlns:p14="http://schemas.microsoft.com/office/powerpoint/2010/main" val="171087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62470"/>
              </p:ext>
            </p:extLst>
          </p:nvPr>
        </p:nvGraphicFramePr>
        <p:xfrm>
          <a:off x="450850" y="1415142"/>
          <a:ext cx="10090435" cy="49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ângulo arredondado 8">
            <a:extLst>
              <a:ext uri="{FF2B5EF4-FFF2-40B4-BE49-F238E27FC236}">
                <a16:creationId xmlns:a16="http://schemas.microsoft.com/office/drawing/2014/main" id="{393682DA-0D15-4B89-89CC-38B8FC76B3D3}"/>
              </a:ext>
            </a:extLst>
          </p:cNvPr>
          <p:cNvSpPr/>
          <p:nvPr/>
        </p:nvSpPr>
        <p:spPr>
          <a:xfrm>
            <a:off x="160270" y="171965"/>
            <a:ext cx="9001143" cy="5448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2024 Proposed Resource Summary</a:t>
            </a:r>
          </a:p>
        </p:txBody>
      </p:sp>
      <p:sp>
        <p:nvSpPr>
          <p:cNvPr id="7" name="Text Box 125">
            <a:extLst>
              <a:ext uri="{FF2B5EF4-FFF2-40B4-BE49-F238E27FC236}">
                <a16:creationId xmlns:a16="http://schemas.microsoft.com/office/drawing/2014/main" id="{5CCBB6C0-60B7-49E2-9083-A579E5B88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776254"/>
            <a:ext cx="9001143" cy="5119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2000" b="1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Distribution of non-post financial resources </a:t>
            </a:r>
            <a:r>
              <a:rPr lang="en-US" sz="2000" b="1" dirty="0"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(thousands of USD)</a:t>
            </a:r>
            <a:endParaRPr lang="en-US" sz="2000" b="1" dirty="0">
              <a:effectLst/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b="1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$29,067.2</a:t>
            </a:r>
            <a:endParaRPr lang="en-GB" sz="2000" b="1" dirty="0">
              <a:effectLst/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3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arredondado 8">
            <a:extLst>
              <a:ext uri="{FF2B5EF4-FFF2-40B4-BE49-F238E27FC236}">
                <a16:creationId xmlns:a16="http://schemas.microsoft.com/office/drawing/2014/main" id="{34EEA2B7-FE65-4614-B27C-7505B91A05E5}"/>
              </a:ext>
            </a:extLst>
          </p:cNvPr>
          <p:cNvSpPr/>
          <p:nvPr/>
        </p:nvSpPr>
        <p:spPr>
          <a:xfrm>
            <a:off x="83223" y="112249"/>
            <a:ext cx="9001143" cy="88534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/>
            <a:r>
              <a:rPr lang="en-GB" sz="20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>2024 PPB: RB </a:t>
            </a:r>
            <a:r>
              <a:rPr lang="en-GB" sz="2000" b="1" dirty="0">
                <a:latin typeface="Arial "/>
                <a:cs typeface="Times New Roman" panose="02020603050405020304" pitchFamily="18" charset="0"/>
              </a:rPr>
              <a:t>Proposed Budget by Sub-Programme (Sec. 18)</a:t>
            </a:r>
            <a:r>
              <a:rPr lang="en-GB" sz="2000" dirty="0">
                <a:latin typeface="Arial "/>
                <a:cs typeface="Times New Roman" panose="02020603050405020304" pitchFamily="18" charset="0"/>
              </a:rPr>
              <a:t> </a:t>
            </a:r>
            <a:endParaRPr lang="en-GB" sz="2000" b="1" dirty="0">
              <a:solidFill>
                <a:srgbClr val="000000"/>
              </a:solidFill>
              <a:latin typeface="Arial 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Arial "/>
                <a:cs typeface="Times New Roman" panose="02020603050405020304" pitchFamily="18" charset="0"/>
              </a:rPr>
              <a:t>Economic and social development in Africa</a:t>
            </a:r>
            <a:endParaRPr lang="en-US" sz="2000" b="1" dirty="0">
              <a:solidFill>
                <a:schemeClr val="bg1"/>
              </a:solidFill>
              <a:latin typeface="Arial 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730099"/>
              </p:ext>
            </p:extLst>
          </p:nvPr>
        </p:nvGraphicFramePr>
        <p:xfrm>
          <a:off x="450850" y="1065701"/>
          <a:ext cx="11290300" cy="543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497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8">
            <a:extLst>
              <a:ext uri="{FF2B5EF4-FFF2-40B4-BE49-F238E27FC236}">
                <a16:creationId xmlns:a16="http://schemas.microsoft.com/office/drawing/2014/main" id="{F4F83A7F-846B-4A85-A8B4-2E5A0978194E}"/>
              </a:ext>
            </a:extLst>
          </p:cNvPr>
          <p:cNvSpPr/>
          <p:nvPr/>
        </p:nvSpPr>
        <p:spPr>
          <a:xfrm>
            <a:off x="83223" y="231136"/>
            <a:ext cx="9001143" cy="5448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"/>
                <a:cs typeface="Times New Roman" panose="02020603050405020304" pitchFamily="18" charset="0"/>
              </a:rPr>
              <a:t>2024 Proposed Resource Summary - XB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FA5194E-0620-4030-A3E0-4E2A4A9BC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723741"/>
              </p:ext>
            </p:extLst>
          </p:nvPr>
        </p:nvGraphicFramePr>
        <p:xfrm>
          <a:off x="163285" y="892630"/>
          <a:ext cx="11615057" cy="562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07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2BD920-9290-4A98-9596-CCF7E6F2E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338772"/>
              </p:ext>
            </p:extLst>
          </p:nvPr>
        </p:nvGraphicFramePr>
        <p:xfrm>
          <a:off x="250253" y="1867264"/>
          <a:ext cx="11691493" cy="427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B4A8DA5A-BA02-4337-ACE1-1D1B0D1A4BBE}"/>
              </a:ext>
            </a:extLst>
          </p:cNvPr>
          <p:cNvSpPr/>
          <p:nvPr/>
        </p:nvSpPr>
        <p:spPr>
          <a:xfrm>
            <a:off x="83223" y="95222"/>
            <a:ext cx="9001143" cy="91940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>
            <a:spAutoFit/>
          </a:bodyPr>
          <a:lstStyle/>
          <a:p>
            <a:pPr algn="ctr"/>
            <a:r>
              <a:rPr lang="en-GB" sz="20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>2024 PPB: RB </a:t>
            </a:r>
            <a:r>
              <a:rPr lang="en-GB" sz="2000" b="1" dirty="0">
                <a:latin typeface="Arial "/>
                <a:cs typeface="Times New Roman" panose="02020603050405020304" pitchFamily="18" charset="0"/>
              </a:rPr>
              <a:t>Proposed Budget by Sub-programme (Sec. 11)</a:t>
            </a:r>
            <a:r>
              <a:rPr lang="en-GB" sz="2000" dirty="0">
                <a:latin typeface="Arial 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>
                <a:latin typeface="Arial "/>
                <a:cs typeface="Times New Roman" panose="02020603050405020304" pitchFamily="18" charset="0"/>
              </a:rPr>
              <a:t>United Nations System support for the African Union’s Agenda 2063</a:t>
            </a:r>
            <a:endParaRPr lang="en-GB" sz="2000" b="1" dirty="0"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8" name="Text Box 88">
            <a:extLst>
              <a:ext uri="{FF2B5EF4-FFF2-40B4-BE49-F238E27FC236}">
                <a16:creationId xmlns:a16="http://schemas.microsoft.com/office/drawing/2014/main" id="{B11505AB-89C8-4FEC-8F15-A4DD1E159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52" y="1151986"/>
            <a:ext cx="1662437" cy="5874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Distribution of posts                                  </a:t>
            </a:r>
            <a:r>
              <a:rPr lang="en-US" sz="2000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 posts</a:t>
            </a:r>
            <a:endParaRPr lang="en-GB" sz="2000" dirty="0">
              <a:effectLst/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E61C0B-4E0C-4A0B-8C58-AF0E91078DE9}"/>
              </a:ext>
            </a:extLst>
          </p:cNvPr>
          <p:cNvSpPr txBox="1"/>
          <p:nvPr/>
        </p:nvSpPr>
        <p:spPr>
          <a:xfrm>
            <a:off x="7079410" y="1128600"/>
            <a:ext cx="4613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Distribution of non-post financial resources (thousands of USD)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$208.7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A3383B-C2AF-47B8-BCE8-FCC50AA262E5}"/>
              </a:ext>
            </a:extLst>
          </p:cNvPr>
          <p:cNvSpPr txBox="1"/>
          <p:nvPr/>
        </p:nvSpPr>
        <p:spPr>
          <a:xfrm>
            <a:off x="3182844" y="1128600"/>
            <a:ext cx="38965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Distribution of financial </a:t>
            </a:r>
            <a:r>
              <a:rPr lang="en-US" b="1" dirty="0"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resources (thousands of USD)</a:t>
            </a:r>
            <a:endParaRPr lang="en-GB" dirty="0">
              <a:effectLst/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$975.0</a:t>
            </a:r>
            <a:endParaRPr lang="en-GB" dirty="0">
              <a:effectLst/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15E950-E862-4A6F-9CBA-D295EEBB0F33}"/>
              </a:ext>
            </a:extLst>
          </p:cNvPr>
          <p:cNvSpPr txBox="1"/>
          <p:nvPr/>
        </p:nvSpPr>
        <p:spPr>
          <a:xfrm>
            <a:off x="1346037" y="6143598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 "/>
                <a:cs typeface="Times New Roman" panose="02020603050405020304" pitchFamily="18" charset="0"/>
              </a:rPr>
              <a:t>Total financial resources RB for 2024: </a:t>
            </a:r>
            <a:r>
              <a:rPr lang="en-US" sz="2000" b="1" dirty="0">
                <a:solidFill>
                  <a:srgbClr val="00B050"/>
                </a:solidFill>
                <a:latin typeface="Arial "/>
                <a:cs typeface="Times New Roman" panose="02020603050405020304" pitchFamily="18" charset="0"/>
              </a:rPr>
              <a:t>$975,000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B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645281"/>
              </p:ext>
            </p:extLst>
          </p:nvPr>
        </p:nvGraphicFramePr>
        <p:xfrm>
          <a:off x="6830170" y="1867264"/>
          <a:ext cx="5111576" cy="429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714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381262"/>
              </p:ext>
            </p:extLst>
          </p:nvPr>
        </p:nvGraphicFramePr>
        <p:xfrm>
          <a:off x="4546833" y="1698171"/>
          <a:ext cx="7205922" cy="471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BF11E8D-BFCD-477A-B3FF-30445062A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797920"/>
              </p:ext>
            </p:extLst>
          </p:nvPr>
        </p:nvGraphicFramePr>
        <p:xfrm>
          <a:off x="80734" y="1815351"/>
          <a:ext cx="4622334" cy="404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7E743E28-487A-4546-9E20-C4E923FF1B45}"/>
              </a:ext>
            </a:extLst>
          </p:cNvPr>
          <p:cNvSpPr/>
          <p:nvPr/>
        </p:nvSpPr>
        <p:spPr>
          <a:xfrm>
            <a:off x="94109" y="237934"/>
            <a:ext cx="9115206" cy="88534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algn="ctr"/>
            <a:r>
              <a:rPr lang="en-GB" sz="2000" b="1" dirty="0">
                <a:solidFill>
                  <a:prstClr val="white"/>
                </a:solidFill>
                <a:latin typeface="Arial "/>
                <a:cs typeface="Times New Roman" panose="02020603050405020304" pitchFamily="18" charset="0"/>
              </a:rPr>
              <a:t>2024 PPB: RB </a:t>
            </a:r>
            <a:r>
              <a:rPr lang="en-GB" sz="2000" b="1" dirty="0">
                <a:latin typeface="Arial "/>
                <a:cs typeface="Times New Roman" panose="02020603050405020304" pitchFamily="18" charset="0"/>
              </a:rPr>
              <a:t>Proposed Budget by Sub-programme (Sec. 23)</a:t>
            </a:r>
            <a:r>
              <a:rPr lang="en-GB" sz="2000" dirty="0">
                <a:latin typeface="Arial "/>
                <a:cs typeface="Times New Roman" panose="02020603050405020304" pitchFamily="18" charset="0"/>
              </a:rPr>
              <a:t> </a:t>
            </a:r>
            <a:endParaRPr lang="en-GB" sz="2000" b="1" dirty="0">
              <a:latin typeface="Arial 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Arial "/>
                <a:cs typeface="Times New Roman" panose="02020603050405020304" pitchFamily="18" charset="0"/>
              </a:rPr>
              <a:t>Regular </a:t>
            </a:r>
            <a:r>
              <a:rPr lang="en-US" sz="2000" dirty="0" err="1">
                <a:latin typeface="Arial "/>
                <a:cs typeface="Times New Roman" panose="02020603050405020304" pitchFamily="18" charset="0"/>
              </a:rPr>
              <a:t>programme</a:t>
            </a:r>
            <a:r>
              <a:rPr lang="en-US" sz="2000" dirty="0">
                <a:latin typeface="Arial "/>
                <a:cs typeface="Times New Roman" panose="02020603050405020304" pitchFamily="18" charset="0"/>
              </a:rPr>
              <a:t> of technical cooperation (RPTC)</a:t>
            </a:r>
            <a:endParaRPr lang="en-US" sz="2000" b="1" dirty="0">
              <a:solidFill>
                <a:schemeClr val="bg1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4231F-CE55-4248-8220-3F47B0B5A05F}"/>
              </a:ext>
            </a:extLst>
          </p:cNvPr>
          <p:cNvSpPr txBox="1"/>
          <p:nvPr/>
        </p:nvSpPr>
        <p:spPr>
          <a:xfrm>
            <a:off x="1025947" y="1202575"/>
            <a:ext cx="7523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effectLst/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Distribution of financial </a:t>
            </a:r>
            <a:r>
              <a:rPr lang="en-US" sz="2000" b="1" dirty="0"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</a:p>
          <a:p>
            <a:pPr algn="ctr">
              <a:spcAft>
                <a:spcPts val="0"/>
              </a:spcAft>
            </a:pPr>
            <a:r>
              <a:rPr lang="en-US" sz="2000" b="1" dirty="0"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(thousands of USD $ 9,306.7)</a:t>
            </a:r>
            <a:endParaRPr lang="en-GB" sz="2000" dirty="0"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2590C-FB6D-4409-9BAE-2381E36E6D5B}"/>
              </a:ext>
            </a:extLst>
          </p:cNvPr>
          <p:cNvSpPr txBox="1"/>
          <p:nvPr/>
        </p:nvSpPr>
        <p:spPr>
          <a:xfrm>
            <a:off x="185057" y="6044901"/>
            <a:ext cx="609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 "/>
                <a:cs typeface="Times New Roman" panose="02020603050405020304" pitchFamily="18" charset="0"/>
              </a:rPr>
              <a:t>Total financial resources RB for 2024: </a:t>
            </a:r>
            <a:r>
              <a:rPr lang="en-US" sz="2000" b="1" dirty="0">
                <a:solidFill>
                  <a:srgbClr val="00B050"/>
                </a:solidFill>
                <a:latin typeface="Arial "/>
                <a:cs typeface="Times New Roman" panose="02020603050405020304" pitchFamily="18" charset="0"/>
              </a:rPr>
              <a:t>$9,306,700</a:t>
            </a:r>
          </a:p>
        </p:txBody>
      </p:sp>
    </p:spTree>
    <p:extLst>
      <p:ext uri="{BB962C8B-B14F-4D97-AF65-F5344CB8AC3E}">
        <p14:creationId xmlns:p14="http://schemas.microsoft.com/office/powerpoint/2010/main" val="273326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5225</TotalTime>
  <Words>512</Words>
  <Application>Microsoft Office PowerPoint</Application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</vt:lpstr>
      <vt:lpstr>Avenir Book</vt:lpstr>
      <vt:lpstr>Calibri</vt:lpstr>
      <vt:lpstr>Calibri Light</vt:lpstr>
      <vt:lpstr>Lucida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Afework Temtime</dc:creator>
  <cp:lastModifiedBy>Mai-Ellen Russ Jarrett</cp:lastModifiedBy>
  <cp:revision>61</cp:revision>
  <dcterms:created xsi:type="dcterms:W3CDTF">2023-01-03T08:00:30Z</dcterms:created>
  <dcterms:modified xsi:type="dcterms:W3CDTF">2023-03-15T17:58:38Z</dcterms:modified>
</cp:coreProperties>
</file>