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2"/>
  </p:notesMasterIdLst>
  <p:sldIdLst>
    <p:sldId id="259" r:id="rId2"/>
    <p:sldId id="265" r:id="rId3"/>
    <p:sldId id="266" r:id="rId4"/>
    <p:sldId id="268" r:id="rId5"/>
    <p:sldId id="269" r:id="rId6"/>
    <p:sldId id="270" r:id="rId7"/>
    <p:sldId id="271" r:id="rId8"/>
    <p:sldId id="273" r:id="rId9"/>
    <p:sldId id="276"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12" autoAdjust="0"/>
  </p:normalViewPr>
  <p:slideViewPr>
    <p:cSldViewPr snapToGrid="0">
      <p:cViewPr varScale="1">
        <p:scale>
          <a:sx n="90" d="100"/>
          <a:sy n="90" d="100"/>
        </p:scale>
        <p:origin x="13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11'!$B$3</c:f>
              <c:strCache>
                <c:ptCount val="1"/>
                <c:pt idx="0">
                  <c:v>Africa Least Developed Countries</c:v>
                </c:pt>
              </c:strCache>
            </c:strRef>
          </c:tx>
          <c:spPr>
            <a:solidFill>
              <a:schemeClr val="accent1"/>
            </a:solidFill>
            <a:ln>
              <a:noFill/>
            </a:ln>
            <a:effectLst/>
          </c:spPr>
          <c:invertIfNegative val="0"/>
          <c:cat>
            <c:numRef>
              <c:f>'Figure 11'!$C$2:$H$2</c:f>
              <c:numCache>
                <c:formatCode>General</c:formatCode>
                <c:ptCount val="6"/>
                <c:pt idx="0">
                  <c:v>2015</c:v>
                </c:pt>
                <c:pt idx="1">
                  <c:v>2016</c:v>
                </c:pt>
                <c:pt idx="2">
                  <c:v>2017</c:v>
                </c:pt>
                <c:pt idx="3">
                  <c:v>2018</c:v>
                </c:pt>
                <c:pt idx="4">
                  <c:v>2019</c:v>
                </c:pt>
                <c:pt idx="5">
                  <c:v>2020</c:v>
                </c:pt>
              </c:numCache>
            </c:numRef>
          </c:cat>
          <c:val>
            <c:numRef>
              <c:f>'Figure 11'!$C$3:$H$3</c:f>
              <c:numCache>
                <c:formatCode>General</c:formatCode>
                <c:ptCount val="6"/>
                <c:pt idx="0">
                  <c:v>0.33246599808335303</c:v>
                </c:pt>
                <c:pt idx="1">
                  <c:v>0.24881000560708344</c:v>
                </c:pt>
                <c:pt idx="2">
                  <c:v>0.29817751049995422</c:v>
                </c:pt>
                <c:pt idx="3">
                  <c:v>9.7603332561751202E-2</c:v>
                </c:pt>
                <c:pt idx="4">
                  <c:v>0.36280333995819092</c:v>
                </c:pt>
                <c:pt idx="5">
                  <c:v>0.24823999404907227</c:v>
                </c:pt>
              </c:numCache>
            </c:numRef>
          </c:val>
          <c:extLst>
            <c:ext xmlns:c16="http://schemas.microsoft.com/office/drawing/2014/chart" uri="{C3380CC4-5D6E-409C-BE32-E72D297353CC}">
              <c16:uniqueId val="{00000000-903D-49B7-ACA8-61C59E178087}"/>
            </c:ext>
          </c:extLst>
        </c:ser>
        <c:dLbls>
          <c:showLegendKey val="0"/>
          <c:showVal val="0"/>
          <c:showCatName val="0"/>
          <c:showSerName val="0"/>
          <c:showPercent val="0"/>
          <c:showBubbleSize val="0"/>
        </c:dLbls>
        <c:gapWidth val="219"/>
        <c:overlap val="-27"/>
        <c:axId val="718329312"/>
        <c:axId val="718329728"/>
      </c:barChart>
      <c:catAx>
        <c:axId val="71832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18329728"/>
        <c:crosses val="autoZero"/>
        <c:auto val="1"/>
        <c:lblAlgn val="ctr"/>
        <c:lblOffset val="100"/>
        <c:noMultiLvlLbl val="0"/>
      </c:catAx>
      <c:valAx>
        <c:axId val="718329728"/>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 of GDP</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1832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18'!$A$4</c:f>
              <c:strCache>
                <c:ptCount val="1"/>
                <c:pt idx="0">
                  <c:v>LDCs (Least developed countries)</c:v>
                </c:pt>
              </c:strCache>
            </c:strRef>
          </c:tx>
          <c:spPr>
            <a:ln w="38100" cap="rnd">
              <a:solidFill>
                <a:schemeClr val="accent1"/>
              </a:solidFill>
              <a:round/>
            </a:ln>
            <a:effectLst/>
          </c:spPr>
          <c:marker>
            <c:symbol val="diamond"/>
            <c:size val="10"/>
            <c:spPr>
              <a:solidFill>
                <a:schemeClr val="accent1"/>
              </a:solidFill>
              <a:ln w="9525">
                <a:solidFill>
                  <a:schemeClr val="accent1"/>
                </a:solidFill>
              </a:ln>
              <a:effectLst/>
            </c:spPr>
          </c:marker>
          <c:cat>
            <c:strRef>
              <c:f>'Figure 18'!$B$2:$H$2</c:f>
              <c:strCache>
                <c:ptCount val="7"/>
                <c:pt idx="0">
                  <c:v>2015</c:v>
                </c:pt>
                <c:pt idx="1">
                  <c:v>2016</c:v>
                </c:pt>
                <c:pt idx="2">
                  <c:v>2017</c:v>
                </c:pt>
                <c:pt idx="3">
                  <c:v>2018</c:v>
                </c:pt>
                <c:pt idx="4">
                  <c:v>2019</c:v>
                </c:pt>
                <c:pt idx="5">
                  <c:v>2020</c:v>
                </c:pt>
                <c:pt idx="6">
                  <c:v>2021</c:v>
                </c:pt>
              </c:strCache>
            </c:strRef>
          </c:cat>
          <c:val>
            <c:numRef>
              <c:f>'Figure 18'!$B$4:$H$4</c:f>
              <c:numCache>
                <c:formatCode>General</c:formatCode>
                <c:ptCount val="7"/>
                <c:pt idx="0">
                  <c:v>0.91491892519999996</c:v>
                </c:pt>
                <c:pt idx="1">
                  <c:v>0.93823268069999999</c:v>
                </c:pt>
                <c:pt idx="2">
                  <c:v>1.009328341</c:v>
                </c:pt>
                <c:pt idx="3">
                  <c:v>1.0537332208000001</c:v>
                </c:pt>
                <c:pt idx="4">
                  <c:v>1.0402432026999999</c:v>
                </c:pt>
                <c:pt idx="5">
                  <c:v>1.0494401082</c:v>
                </c:pt>
                <c:pt idx="6">
                  <c:v>1.0529422051999999</c:v>
                </c:pt>
              </c:numCache>
            </c:numRef>
          </c:val>
          <c:smooth val="0"/>
          <c:extLst>
            <c:ext xmlns:c16="http://schemas.microsoft.com/office/drawing/2014/chart" uri="{C3380CC4-5D6E-409C-BE32-E72D297353CC}">
              <c16:uniqueId val="{00000000-EA1F-4D11-868E-19920FCB0614}"/>
            </c:ext>
          </c:extLst>
        </c:ser>
        <c:ser>
          <c:idx val="1"/>
          <c:order val="1"/>
          <c:tx>
            <c:strRef>
              <c:f>'Figure 18'!$A$5</c:f>
              <c:strCache>
                <c:ptCount val="1"/>
                <c:pt idx="0">
                  <c:v>LDCs: Africa</c:v>
                </c:pt>
              </c:strCache>
            </c:strRef>
          </c:tx>
          <c:spPr>
            <a:ln w="38100" cap="rnd">
              <a:solidFill>
                <a:schemeClr val="accent3"/>
              </a:solidFill>
              <a:round/>
            </a:ln>
            <a:effectLst/>
          </c:spPr>
          <c:marker>
            <c:symbol val="x"/>
            <c:size val="10"/>
            <c:spPr>
              <a:solidFill>
                <a:schemeClr val="accent3"/>
              </a:solidFill>
              <a:ln w="9525">
                <a:solidFill>
                  <a:schemeClr val="accent3"/>
                </a:solidFill>
              </a:ln>
              <a:effectLst/>
            </c:spPr>
          </c:marker>
          <c:cat>
            <c:strRef>
              <c:f>'Figure 18'!$B$2:$H$2</c:f>
              <c:strCache>
                <c:ptCount val="7"/>
                <c:pt idx="0">
                  <c:v>2015</c:v>
                </c:pt>
                <c:pt idx="1">
                  <c:v>2016</c:v>
                </c:pt>
                <c:pt idx="2">
                  <c:v>2017</c:v>
                </c:pt>
                <c:pt idx="3">
                  <c:v>2018</c:v>
                </c:pt>
                <c:pt idx="4">
                  <c:v>2019</c:v>
                </c:pt>
                <c:pt idx="5">
                  <c:v>2020</c:v>
                </c:pt>
                <c:pt idx="6">
                  <c:v>2021</c:v>
                </c:pt>
              </c:strCache>
            </c:strRef>
          </c:cat>
          <c:val>
            <c:numRef>
              <c:f>'Figure 18'!$B$5:$H$5</c:f>
              <c:numCache>
                <c:formatCode>General</c:formatCode>
                <c:ptCount val="7"/>
                <c:pt idx="0">
                  <c:v>0.55433034830000005</c:v>
                </c:pt>
                <c:pt idx="1">
                  <c:v>0.53435186999999995</c:v>
                </c:pt>
                <c:pt idx="2">
                  <c:v>0.61527144830000002</c:v>
                </c:pt>
                <c:pt idx="3">
                  <c:v>0.65183063760000004</c:v>
                </c:pt>
                <c:pt idx="4">
                  <c:v>0.60371610890000005</c:v>
                </c:pt>
                <c:pt idx="5">
                  <c:v>0.60620991810000002</c:v>
                </c:pt>
                <c:pt idx="6">
                  <c:v>0.64716020330000001</c:v>
                </c:pt>
              </c:numCache>
            </c:numRef>
          </c:val>
          <c:smooth val="0"/>
          <c:extLst>
            <c:ext xmlns:c16="http://schemas.microsoft.com/office/drawing/2014/chart" uri="{C3380CC4-5D6E-409C-BE32-E72D297353CC}">
              <c16:uniqueId val="{00000001-EA1F-4D11-868E-19920FCB0614}"/>
            </c:ext>
          </c:extLst>
        </c:ser>
        <c:ser>
          <c:idx val="2"/>
          <c:order val="2"/>
          <c:tx>
            <c:strRef>
              <c:f>'Figure 18'!$A$6</c:f>
              <c:strCache>
                <c:ptCount val="1"/>
                <c:pt idx="0">
                  <c:v>  LDCs: Asia</c:v>
                </c:pt>
              </c:strCache>
            </c:strRef>
          </c:tx>
          <c:spPr>
            <a:ln w="38100" cap="rnd">
              <a:solidFill>
                <a:schemeClr val="accent5"/>
              </a:solidFill>
              <a:round/>
            </a:ln>
            <a:effectLst/>
          </c:spPr>
          <c:marker>
            <c:symbol val="triangle"/>
            <c:size val="10"/>
            <c:spPr>
              <a:solidFill>
                <a:schemeClr val="accent5"/>
              </a:solidFill>
              <a:ln w="9525">
                <a:solidFill>
                  <a:schemeClr val="accent5"/>
                </a:solidFill>
              </a:ln>
              <a:effectLst/>
            </c:spPr>
          </c:marker>
          <c:cat>
            <c:strRef>
              <c:f>'Figure 18'!$B$2:$H$2</c:f>
              <c:strCache>
                <c:ptCount val="7"/>
                <c:pt idx="0">
                  <c:v>2015</c:v>
                </c:pt>
                <c:pt idx="1">
                  <c:v>2016</c:v>
                </c:pt>
                <c:pt idx="2">
                  <c:v>2017</c:v>
                </c:pt>
                <c:pt idx="3">
                  <c:v>2018</c:v>
                </c:pt>
                <c:pt idx="4">
                  <c:v>2019</c:v>
                </c:pt>
                <c:pt idx="5">
                  <c:v>2020</c:v>
                </c:pt>
                <c:pt idx="6">
                  <c:v>2021</c:v>
                </c:pt>
              </c:strCache>
            </c:strRef>
          </c:cat>
          <c:val>
            <c:numRef>
              <c:f>'Figure 18'!$B$6:$H$6</c:f>
              <c:numCache>
                <c:formatCode>General</c:formatCode>
                <c:ptCount val="7"/>
                <c:pt idx="0">
                  <c:v>0.3525026362</c:v>
                </c:pt>
                <c:pt idx="1">
                  <c:v>0.39453924340000002</c:v>
                </c:pt>
                <c:pt idx="2">
                  <c:v>0.38519444670000003</c:v>
                </c:pt>
                <c:pt idx="3">
                  <c:v>0.3929072851</c:v>
                </c:pt>
                <c:pt idx="4">
                  <c:v>0.42664094959999999</c:v>
                </c:pt>
                <c:pt idx="5">
                  <c:v>0.43525687369999999</c:v>
                </c:pt>
                <c:pt idx="6">
                  <c:v>0.39677396259999997</c:v>
                </c:pt>
              </c:numCache>
            </c:numRef>
          </c:val>
          <c:smooth val="0"/>
          <c:extLst>
            <c:ext xmlns:c16="http://schemas.microsoft.com/office/drawing/2014/chart" uri="{C3380CC4-5D6E-409C-BE32-E72D297353CC}">
              <c16:uniqueId val="{00000002-EA1F-4D11-868E-19920FCB0614}"/>
            </c:ext>
          </c:extLst>
        </c:ser>
        <c:ser>
          <c:idx val="3"/>
          <c:order val="3"/>
          <c:tx>
            <c:strRef>
              <c:f>'Figure 18'!$A$7</c:f>
              <c:strCache>
                <c:ptCount val="1"/>
                <c:pt idx="0">
                  <c:v>  Africa</c:v>
                </c:pt>
              </c:strCache>
            </c:strRef>
          </c:tx>
          <c:spPr>
            <a:ln w="38100" cap="rnd">
              <a:solidFill>
                <a:schemeClr val="accent1">
                  <a:lumMod val="60000"/>
                </a:schemeClr>
              </a:solidFill>
              <a:round/>
            </a:ln>
            <a:effectLst/>
          </c:spPr>
          <c:marker>
            <c:symbol val="circle"/>
            <c:size val="10"/>
            <c:spPr>
              <a:solidFill>
                <a:schemeClr val="accent1">
                  <a:lumMod val="60000"/>
                </a:schemeClr>
              </a:solidFill>
              <a:ln w="9525">
                <a:solidFill>
                  <a:schemeClr val="accent1">
                    <a:lumMod val="60000"/>
                  </a:schemeClr>
                </a:solidFill>
              </a:ln>
              <a:effectLst/>
            </c:spPr>
          </c:marker>
          <c:cat>
            <c:strRef>
              <c:f>'Figure 18'!$B$2:$H$2</c:f>
              <c:strCache>
                <c:ptCount val="7"/>
                <c:pt idx="0">
                  <c:v>2015</c:v>
                </c:pt>
                <c:pt idx="1">
                  <c:v>2016</c:v>
                </c:pt>
                <c:pt idx="2">
                  <c:v>2017</c:v>
                </c:pt>
                <c:pt idx="3">
                  <c:v>2018</c:v>
                </c:pt>
                <c:pt idx="4">
                  <c:v>2019</c:v>
                </c:pt>
                <c:pt idx="5">
                  <c:v>2020</c:v>
                </c:pt>
                <c:pt idx="6">
                  <c:v>2021</c:v>
                </c:pt>
              </c:strCache>
            </c:strRef>
          </c:cat>
          <c:val>
            <c:numRef>
              <c:f>'Figure 18'!$B$7:$H$7</c:f>
              <c:numCache>
                <c:formatCode>General</c:formatCode>
                <c:ptCount val="7"/>
                <c:pt idx="0">
                  <c:v>2.4025494640999998</c:v>
                </c:pt>
                <c:pt idx="1">
                  <c:v>2.2525273668999999</c:v>
                </c:pt>
                <c:pt idx="2">
                  <c:v>2.4487706529</c:v>
                </c:pt>
                <c:pt idx="3">
                  <c:v>2.6038940723000001</c:v>
                </c:pt>
                <c:pt idx="4">
                  <c:v>2.5251902354000002</c:v>
                </c:pt>
                <c:pt idx="5">
                  <c:v>2.2342661711999998</c:v>
                </c:pt>
                <c:pt idx="6">
                  <c:v>2.5110141087</c:v>
                </c:pt>
              </c:numCache>
            </c:numRef>
          </c:val>
          <c:smooth val="0"/>
          <c:extLst>
            <c:ext xmlns:c16="http://schemas.microsoft.com/office/drawing/2014/chart" uri="{C3380CC4-5D6E-409C-BE32-E72D297353CC}">
              <c16:uniqueId val="{00000003-EA1F-4D11-868E-19920FCB0614}"/>
            </c:ext>
          </c:extLst>
        </c:ser>
        <c:dLbls>
          <c:showLegendKey val="0"/>
          <c:showVal val="0"/>
          <c:showCatName val="0"/>
          <c:showSerName val="0"/>
          <c:showPercent val="0"/>
          <c:showBubbleSize val="0"/>
        </c:dLbls>
        <c:marker val="1"/>
        <c:smooth val="0"/>
        <c:axId val="166615055"/>
        <c:axId val="166609647"/>
      </c:lineChart>
      <c:catAx>
        <c:axId val="16661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609647"/>
        <c:crosses val="autoZero"/>
        <c:auto val="1"/>
        <c:lblAlgn val="ctr"/>
        <c:lblOffset val="100"/>
        <c:noMultiLvlLbl val="0"/>
      </c:catAx>
      <c:valAx>
        <c:axId val="1666096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615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1DCBB-F643-446E-A9B0-8034B154663C}" type="datetimeFigureOut">
              <a:rPr lang="en-GB" smtClean="0"/>
              <a:t>14/03/2023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97A1C-C7CE-4D1F-B0DB-B45B49B31405}" type="slidenum">
              <a:rPr lang="en-GB" smtClean="0"/>
              <a:t>‹#›</a:t>
            </a:fld>
            <a:endParaRPr lang="en-GB"/>
          </a:p>
        </p:txBody>
      </p:sp>
    </p:spTree>
    <p:extLst>
      <p:ext uri="{BB962C8B-B14F-4D97-AF65-F5344CB8AC3E}">
        <p14:creationId xmlns:p14="http://schemas.microsoft.com/office/powerpoint/2010/main" val="10922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African countries have been recommended for graduation; for instance, Sao Tome and Principe is expected to graduate in 2024, and the General Assembly granted Angola a three-year preparatory period on 11 February 2021, delaying its graduation from least developed country status until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lumMod val="65000"/>
                    <a:lumOff val="35000"/>
                  </a:schemeClr>
                </a:solidFill>
              </a:rPr>
              <a:t>In the 2021 review of the list of least developed countries conducted by the Committee for Development Policy, Comoros, Djibouti, Senegal and Zambia were determined to have met the graduation standards for the first time. Djibouti met the “income only” criterion, while Comoros, Senegal and Zambia met the graduation standards for two of the three criteria, namely, income and human assets. These nations will be re-evaluated in 2024, and, if they continue to meet the criteria, they may be recommended for graduation. </a:t>
            </a:r>
          </a:p>
        </p:txBody>
      </p:sp>
      <p:sp>
        <p:nvSpPr>
          <p:cNvPr id="4" name="Slide Number Placeholder 3"/>
          <p:cNvSpPr>
            <a:spLocks noGrp="1"/>
          </p:cNvSpPr>
          <p:nvPr>
            <p:ph type="sldNum" sz="quarter" idx="5"/>
          </p:nvPr>
        </p:nvSpPr>
        <p:spPr/>
        <p:txBody>
          <a:bodyPr/>
          <a:lstStyle/>
          <a:p>
            <a:fld id="{E7E97A1C-C7CE-4D1F-B0DB-B45B49B31405}" type="slidenum">
              <a:rPr lang="en-GB" smtClean="0"/>
              <a:t>2</a:t>
            </a:fld>
            <a:endParaRPr lang="en-GB"/>
          </a:p>
        </p:txBody>
      </p:sp>
    </p:spTree>
    <p:extLst>
      <p:ext uri="{BB962C8B-B14F-4D97-AF65-F5344CB8AC3E}">
        <p14:creationId xmlns:p14="http://schemas.microsoft.com/office/powerpoint/2010/main" val="217349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noProof="1">
              <a:solidFill>
                <a:schemeClr val="tx1">
                  <a:lumMod val="65000"/>
                  <a:lumOff val="35000"/>
                </a:schemeClr>
              </a:solidFill>
            </a:endParaRPr>
          </a:p>
        </p:txBody>
      </p:sp>
      <p:sp>
        <p:nvSpPr>
          <p:cNvPr id="4" name="Slide Number Placeholder 3"/>
          <p:cNvSpPr>
            <a:spLocks noGrp="1"/>
          </p:cNvSpPr>
          <p:nvPr>
            <p:ph type="sldNum" sz="quarter" idx="5"/>
          </p:nvPr>
        </p:nvSpPr>
        <p:spPr/>
        <p:txBody>
          <a:bodyPr/>
          <a:lstStyle/>
          <a:p>
            <a:fld id="{E7E97A1C-C7CE-4D1F-B0DB-B45B49B31405}" type="slidenum">
              <a:rPr lang="en-GB" smtClean="0"/>
              <a:t>3</a:t>
            </a:fld>
            <a:endParaRPr lang="en-GB"/>
          </a:p>
        </p:txBody>
      </p:sp>
    </p:spTree>
    <p:extLst>
      <p:ext uri="{BB962C8B-B14F-4D97-AF65-F5344CB8AC3E}">
        <p14:creationId xmlns:p14="http://schemas.microsoft.com/office/powerpoint/2010/main" val="366965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noProof="1">
              <a:solidFill>
                <a:schemeClr val="tx1">
                  <a:lumMod val="65000"/>
                  <a:lumOff val="35000"/>
                </a:schemeClr>
              </a:solidFill>
            </a:endParaRPr>
          </a:p>
        </p:txBody>
      </p:sp>
      <p:sp>
        <p:nvSpPr>
          <p:cNvPr id="4" name="Slide Number Placeholder 3"/>
          <p:cNvSpPr>
            <a:spLocks noGrp="1"/>
          </p:cNvSpPr>
          <p:nvPr>
            <p:ph type="sldNum" sz="quarter" idx="5"/>
          </p:nvPr>
        </p:nvSpPr>
        <p:spPr/>
        <p:txBody>
          <a:bodyPr/>
          <a:lstStyle/>
          <a:p>
            <a:fld id="{E7E97A1C-C7CE-4D1F-B0DB-B45B49B31405}" type="slidenum">
              <a:rPr lang="en-GB" smtClean="0"/>
              <a:t>4</a:t>
            </a:fld>
            <a:endParaRPr lang="en-GB"/>
          </a:p>
        </p:txBody>
      </p:sp>
    </p:spTree>
    <p:extLst>
      <p:ext uri="{BB962C8B-B14F-4D97-AF65-F5344CB8AC3E}">
        <p14:creationId xmlns:p14="http://schemas.microsoft.com/office/powerpoint/2010/main" val="228362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noProof="1">
              <a:solidFill>
                <a:schemeClr val="tx1">
                  <a:lumMod val="65000"/>
                  <a:lumOff val="35000"/>
                </a:schemeClr>
              </a:solidFill>
            </a:endParaRPr>
          </a:p>
        </p:txBody>
      </p:sp>
      <p:sp>
        <p:nvSpPr>
          <p:cNvPr id="4" name="Slide Number Placeholder 3"/>
          <p:cNvSpPr>
            <a:spLocks noGrp="1"/>
          </p:cNvSpPr>
          <p:nvPr>
            <p:ph type="sldNum" sz="quarter" idx="5"/>
          </p:nvPr>
        </p:nvSpPr>
        <p:spPr/>
        <p:txBody>
          <a:bodyPr/>
          <a:lstStyle/>
          <a:p>
            <a:fld id="{E7E97A1C-C7CE-4D1F-B0DB-B45B49B31405}" type="slidenum">
              <a:rPr lang="en-GB" smtClean="0"/>
              <a:t>5</a:t>
            </a:fld>
            <a:endParaRPr lang="en-GB"/>
          </a:p>
        </p:txBody>
      </p:sp>
    </p:spTree>
    <p:extLst>
      <p:ext uri="{BB962C8B-B14F-4D97-AF65-F5344CB8AC3E}">
        <p14:creationId xmlns:p14="http://schemas.microsoft.com/office/powerpoint/2010/main" val="376435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noProof="1">
              <a:solidFill>
                <a:schemeClr val="tx1">
                  <a:lumMod val="65000"/>
                  <a:lumOff val="35000"/>
                </a:schemeClr>
              </a:solidFill>
            </a:endParaRPr>
          </a:p>
        </p:txBody>
      </p:sp>
      <p:sp>
        <p:nvSpPr>
          <p:cNvPr id="4" name="Slide Number Placeholder 3"/>
          <p:cNvSpPr>
            <a:spLocks noGrp="1"/>
          </p:cNvSpPr>
          <p:nvPr>
            <p:ph type="sldNum" sz="quarter" idx="5"/>
          </p:nvPr>
        </p:nvSpPr>
        <p:spPr/>
        <p:txBody>
          <a:bodyPr/>
          <a:lstStyle/>
          <a:p>
            <a:fld id="{E7E97A1C-C7CE-4D1F-B0DB-B45B49B31405}" type="slidenum">
              <a:rPr lang="en-GB" smtClean="0"/>
              <a:t>6</a:t>
            </a:fld>
            <a:endParaRPr lang="en-GB"/>
          </a:p>
        </p:txBody>
      </p:sp>
    </p:spTree>
    <p:extLst>
      <p:ext uri="{BB962C8B-B14F-4D97-AF65-F5344CB8AC3E}">
        <p14:creationId xmlns:p14="http://schemas.microsoft.com/office/powerpoint/2010/main" val="166877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noProof="1">
              <a:solidFill>
                <a:schemeClr val="tx1">
                  <a:lumMod val="65000"/>
                  <a:lumOff val="35000"/>
                </a:schemeClr>
              </a:solidFill>
            </a:endParaRPr>
          </a:p>
        </p:txBody>
      </p:sp>
      <p:sp>
        <p:nvSpPr>
          <p:cNvPr id="4" name="Slide Number Placeholder 3"/>
          <p:cNvSpPr>
            <a:spLocks noGrp="1"/>
          </p:cNvSpPr>
          <p:nvPr>
            <p:ph type="sldNum" sz="quarter" idx="5"/>
          </p:nvPr>
        </p:nvSpPr>
        <p:spPr/>
        <p:txBody>
          <a:bodyPr/>
          <a:lstStyle/>
          <a:p>
            <a:fld id="{E7E97A1C-C7CE-4D1F-B0DB-B45B49B31405}" type="slidenum">
              <a:rPr lang="en-GB" smtClean="0"/>
              <a:t>7</a:t>
            </a:fld>
            <a:endParaRPr lang="en-GB"/>
          </a:p>
        </p:txBody>
      </p:sp>
    </p:spTree>
    <p:extLst>
      <p:ext uri="{BB962C8B-B14F-4D97-AF65-F5344CB8AC3E}">
        <p14:creationId xmlns:p14="http://schemas.microsoft.com/office/powerpoint/2010/main" val="256235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Times New Roman" panose="02020603050405020304" pitchFamily="18" charset="0"/>
                <a:ea typeface="Calibri" panose="020F0502020204030204" pitchFamily="34" charset="0"/>
              </a:rPr>
              <a:t>Least developed countries rely heavily on public resources to finance their sustainable development needs and ensure a smooth transition out of the least developed category. Domestic, external, public and private resources have not been sufficient to meet rising investment and expenditure demands. Over the past decade, least developed countries continued to have a high level of dependence on external resources, such as official development assistance (ODA), foreign direct investment (FDI), concessional lending and private flows such as remittances and portfolio investment. During the implementation of the Istanbul Programme of Action, external debt rose and, in some cases, was exacerbated by large costs incurred owing to natural disasters and structural vulnerability. The COVID-19 pandemic and its economic repercussions have exacerbated the financial vulnerability and debt risk that have grown in least developed countrie</a:t>
            </a:r>
            <a:r>
              <a:rPr lang="en-GB" sz="1200" dirty="0">
                <a:solidFill>
                  <a:srgbClr val="000000"/>
                </a:solidFill>
                <a:effectLst/>
                <a:latin typeface="Times New Roman" panose="02020603050405020304" pitchFamily="18" charset="0"/>
                <a:ea typeface="Calibri" panose="020F0502020204030204" pitchFamily="34" charset="0"/>
              </a:rPr>
              <a:t>s</a:t>
            </a:r>
            <a:r>
              <a:rPr lang="en-GB" sz="1200" dirty="0">
                <a:effectLst/>
                <a:latin typeface="Times New Roman" panose="02020603050405020304" pitchFamily="18" charset="0"/>
                <a:ea typeface="Calibri" panose="020F0502020204030204" pitchFamily="34" charset="0"/>
              </a:rPr>
              <a:t> over the past decade.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The debt service obligations of least developed countries have increased dramatically over the past decade. For African least developed countries, such obligations increased from an average of 7.8 per cent of exports of goods and services in 2015 to 14 per cent in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US" sz="1200" noProof="1">
              <a:solidFill>
                <a:schemeClr val="tx1">
                  <a:lumMod val="65000"/>
                  <a:lumOff val="35000"/>
                </a:schemeClr>
              </a:solidFill>
            </a:endParaRPr>
          </a:p>
        </p:txBody>
      </p:sp>
      <p:sp>
        <p:nvSpPr>
          <p:cNvPr id="4" name="Slide Number Placeholder 3"/>
          <p:cNvSpPr>
            <a:spLocks noGrp="1"/>
          </p:cNvSpPr>
          <p:nvPr>
            <p:ph type="sldNum" sz="quarter" idx="5"/>
          </p:nvPr>
        </p:nvSpPr>
        <p:spPr/>
        <p:txBody>
          <a:bodyPr/>
          <a:lstStyle/>
          <a:p>
            <a:fld id="{E7E97A1C-C7CE-4D1F-B0DB-B45B49B31405}" type="slidenum">
              <a:rPr lang="en-GB" smtClean="0"/>
              <a:t>8</a:t>
            </a:fld>
            <a:endParaRPr lang="en-GB"/>
          </a:p>
        </p:txBody>
      </p:sp>
    </p:spTree>
    <p:extLst>
      <p:ext uri="{BB962C8B-B14F-4D97-AF65-F5344CB8AC3E}">
        <p14:creationId xmlns:p14="http://schemas.microsoft.com/office/powerpoint/2010/main" val="173514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noProof="1">
              <a:solidFill>
                <a:schemeClr val="tx1">
                  <a:lumMod val="65000"/>
                  <a:lumOff val="35000"/>
                </a:schemeClr>
              </a:solidFill>
            </a:endParaRPr>
          </a:p>
        </p:txBody>
      </p:sp>
      <p:sp>
        <p:nvSpPr>
          <p:cNvPr id="4" name="Slide Number Placeholder 3"/>
          <p:cNvSpPr>
            <a:spLocks noGrp="1"/>
          </p:cNvSpPr>
          <p:nvPr>
            <p:ph type="sldNum" sz="quarter" idx="5"/>
          </p:nvPr>
        </p:nvSpPr>
        <p:spPr/>
        <p:txBody>
          <a:bodyPr/>
          <a:lstStyle/>
          <a:p>
            <a:fld id="{E7E97A1C-C7CE-4D1F-B0DB-B45B49B31405}" type="slidenum">
              <a:rPr lang="en-GB" smtClean="0"/>
              <a:t>9</a:t>
            </a:fld>
            <a:endParaRPr lang="en-GB"/>
          </a:p>
        </p:txBody>
      </p:sp>
    </p:spTree>
    <p:extLst>
      <p:ext uri="{BB962C8B-B14F-4D97-AF65-F5344CB8AC3E}">
        <p14:creationId xmlns:p14="http://schemas.microsoft.com/office/powerpoint/2010/main" val="52655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359179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265777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69396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66674"/>
            <a:ext cx="12192000" cy="2512541"/>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hasCustomPrompt="1"/>
          </p:nvPr>
        </p:nvSpPr>
        <p:spPr>
          <a:xfrm>
            <a:off x="510300" y="3324520"/>
            <a:ext cx="11171400" cy="2175228"/>
          </a:xfrm>
        </p:spPr>
        <p:txBody>
          <a:bodyPr>
            <a:normAutofit/>
          </a:bodyPr>
          <a:lstStyle>
            <a:lvl1pPr algn="ctr">
              <a:defRPr sz="1800" b="1" i="0" baseline="0">
                <a:latin typeface="Lucida Sans" panose="020B0602030504020204" pitchFamily="34" charset="77"/>
              </a:defRPr>
            </a:lvl1pPr>
          </a:lstStyle>
          <a:p>
            <a:r>
              <a:rPr lang="en-US" dirty="0">
                <a:latin typeface="Arial" panose="020B0604020202020204" pitchFamily="34" charset="0"/>
                <a:cs typeface="Arial" panose="020B0604020202020204" pitchFamily="34" charset="0"/>
              </a:rPr>
              <a:t>Title of presentation</a:t>
            </a:r>
            <a:br>
              <a:rPr lang="en-US" dirty="0">
                <a:latin typeface="Arial" panose="020B0604020202020204" pitchFamily="34" charset="0"/>
                <a:cs typeface="Arial" panose="020B0604020202020204" pitchFamily="34" charset="0"/>
              </a:rPr>
            </a:br>
            <a:br>
              <a:rPr lang="en-US" sz="21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Name of presenter</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Title, Division</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[Exact delivery date]</a:t>
            </a:r>
            <a:endParaRPr lang="en-US" dirty="0"/>
          </a:p>
        </p:txBody>
      </p:sp>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3"/>
          <a:stretch>
            <a:fillRect/>
          </a:stretch>
        </p:blipFill>
        <p:spPr>
          <a:xfrm>
            <a:off x="529503" y="433955"/>
            <a:ext cx="3618548" cy="378701"/>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619A4FEE-386F-4FB4-BF09-1C2DED3625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56117" y="1443384"/>
            <a:ext cx="4148888" cy="1401176"/>
          </a:xfrm>
          <a:prstGeom prst="rect">
            <a:avLst/>
          </a:prstGeom>
        </p:spPr>
      </p:pic>
    </p:spTree>
    <p:extLst>
      <p:ext uri="{BB962C8B-B14F-4D97-AF65-F5344CB8AC3E}">
        <p14:creationId xmlns:p14="http://schemas.microsoft.com/office/powerpoint/2010/main" val="45936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normAutofit/>
          </a:bodyPr>
          <a:lstStyle>
            <a:lvl1pPr>
              <a:defRPr sz="1575">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575">
                <a:latin typeface="Arial" panose="020B0604020202020204" pitchFamily="34" charset="0"/>
                <a:cs typeface="Arial" panose="020B0604020202020204" pitchFamily="34" charset="0"/>
              </a:defRPr>
            </a:lvl3pPr>
            <a:lvl4pPr>
              <a:defRPr sz="1575">
                <a:latin typeface="Arial" panose="020B0604020202020204" pitchFamily="34" charset="0"/>
                <a:cs typeface="Arial" panose="020B0604020202020204" pitchFamily="34" charset="0"/>
              </a:defRPr>
            </a:lvl4pPr>
            <a:lvl5pPr>
              <a:defRPr sz="1575">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8"/>
            <a:ext cx="12192000" cy="365127"/>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9FB694E8-8ADF-4ADC-9520-523B679FF7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6784" y="241069"/>
            <a:ext cx="2810757" cy="922713"/>
          </a:xfrm>
          <a:prstGeom prst="rect">
            <a:avLst/>
          </a:prstGeom>
        </p:spPr>
      </p:pic>
    </p:spTree>
    <p:extLst>
      <p:ext uri="{BB962C8B-B14F-4D97-AF65-F5344CB8AC3E}">
        <p14:creationId xmlns:p14="http://schemas.microsoft.com/office/powerpoint/2010/main" val="31904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5303520"/>
            <a:ext cx="12192000" cy="155448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9F6F980D-2EB1-40C6-A935-6E86C936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2494" y="520672"/>
            <a:ext cx="4148888" cy="1401176"/>
          </a:xfrm>
          <a:prstGeom prst="rect">
            <a:avLst/>
          </a:prstGeom>
        </p:spPr>
      </p:pic>
    </p:spTree>
    <p:extLst>
      <p:ext uri="{BB962C8B-B14F-4D97-AF65-F5344CB8AC3E}">
        <p14:creationId xmlns:p14="http://schemas.microsoft.com/office/powerpoint/2010/main" val="36220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55777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43EB8-F0F7-4F58-999E-243676C81D79}"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9113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43EB8-F0F7-4F58-999E-243676C81D79}"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370150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43EB8-F0F7-4F58-999E-243676C81D79}"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157304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43EB8-F0F7-4F58-999E-243676C81D79}"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133625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43EB8-F0F7-4F58-999E-243676C81D79}"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298236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43EB8-F0F7-4F58-999E-243676C81D79}"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0119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43EB8-F0F7-4F58-999E-243676C81D79}"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6667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43EB8-F0F7-4F58-999E-243676C81D79}" type="datetimeFigureOut">
              <a:rPr lang="en-GB" smtClean="0"/>
              <a:t>14/03/2023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67C17-03A5-414F-9B7A-F87902DAED50}" type="slidenum">
              <a:rPr lang="en-GB" smtClean="0"/>
              <a:t>‹#›</a:t>
            </a:fld>
            <a:endParaRPr lang="en-GB"/>
          </a:p>
        </p:txBody>
      </p:sp>
    </p:spTree>
    <p:extLst>
      <p:ext uri="{BB962C8B-B14F-4D97-AF65-F5344CB8AC3E}">
        <p14:creationId xmlns:p14="http://schemas.microsoft.com/office/powerpoint/2010/main" val="10472441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uneca.org/eca-events/sites/default/files/resources/documents/com2023/E_ECA_COE_41_20_E.pdf"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uneca.org/cfm2023"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1075" y="2972580"/>
            <a:ext cx="10458450" cy="3108543"/>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Doha </a:t>
            </a:r>
            <a:r>
              <a:rPr lang="en-US" sz="2400" b="1" dirty="0" err="1">
                <a:latin typeface="Arial" panose="020B0604020202020204" pitchFamily="34" charset="0"/>
                <a:cs typeface="Arial" panose="020B0604020202020204" pitchFamily="34" charset="0"/>
              </a:rPr>
              <a:t>Programme</a:t>
            </a:r>
            <a:r>
              <a:rPr lang="en-US" sz="2400" b="1" dirty="0">
                <a:latin typeface="Arial" panose="020B0604020202020204" pitchFamily="34" charset="0"/>
                <a:cs typeface="Arial" panose="020B0604020202020204" pitchFamily="34" charset="0"/>
              </a:rPr>
              <a:t> of Action for the Least Developed Countries</a:t>
            </a:r>
          </a:p>
          <a:p>
            <a:pPr algn="ctr"/>
            <a:r>
              <a:rPr lang="en-US" sz="2400" b="1" dirty="0">
                <a:latin typeface="Arial" panose="020B0604020202020204" pitchFamily="34" charset="0"/>
                <a:cs typeface="Arial" panose="020B0604020202020204" pitchFamily="34" charset="0"/>
              </a:rPr>
              <a:t>Report on progress in implementation of priority areas in Africa</a:t>
            </a:r>
          </a:p>
          <a:p>
            <a:pPr algn="ctr"/>
            <a:endParaRPr lang="en-US" sz="2000" b="1" i="1" dirty="0">
              <a:latin typeface="Arial" panose="020B0604020202020204" pitchFamily="34" charset="0"/>
              <a:cs typeface="Arial" panose="020B0604020202020204" pitchFamily="34" charset="0"/>
            </a:endParaRPr>
          </a:p>
          <a:p>
            <a:pPr algn="ctr"/>
            <a:r>
              <a:rPr lang="en-US" sz="2000" b="1" i="1" dirty="0">
                <a:latin typeface="Arial" panose="020B0604020202020204" pitchFamily="34" charset="0"/>
                <a:cs typeface="Arial" panose="020B0604020202020204" pitchFamily="34" charset="0"/>
              </a:rPr>
              <a:t>(Doc Ref. No. </a:t>
            </a:r>
            <a:r>
              <a:rPr lang="en-US" sz="2000" b="1" dirty="0">
                <a:solidFill>
                  <a:srgbClr val="FF0000"/>
                </a:solidFill>
                <a:latin typeface="Arial" panose="020B0604020202020204" pitchFamily="34" charset="0"/>
                <a:cs typeface="Arial" panose="020B0604020202020204" pitchFamily="34" charset="0"/>
                <a:hlinkClick r:id="rId2"/>
              </a:rPr>
              <a:t>E/ECA/COE/41/20</a:t>
            </a:r>
            <a:r>
              <a:rPr lang="en-US" sz="2000" b="1" i="1" dirty="0">
                <a:latin typeface="Arial" panose="020B0604020202020204" pitchFamily="34" charset="0"/>
                <a:cs typeface="Arial" panose="020B0604020202020204" pitchFamily="34" charset="0"/>
              </a:rPr>
              <a:t>)</a:t>
            </a:r>
            <a:br>
              <a:rPr lang="en-US" sz="2000" b="1" i="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Bartholomew Armah</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Chief, Development Planning Section, MGD</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17 March 2023</a:t>
            </a:r>
            <a:endParaRPr lang="en-US" sz="2000" dirty="0"/>
          </a:p>
        </p:txBody>
      </p:sp>
    </p:spTree>
    <p:extLst>
      <p:ext uri="{BB962C8B-B14F-4D97-AF65-F5344CB8AC3E}">
        <p14:creationId xmlns:p14="http://schemas.microsoft.com/office/powerpoint/2010/main" val="247393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5061958" y="3007223"/>
            <a:ext cx="1865858" cy="35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2321" b="1" dirty="0">
                <a:solidFill>
                  <a:schemeClr val="tx1"/>
                </a:solidFill>
                <a:latin typeface="Lato" panose="020F0502020204030203" pitchFamily="34" charset="77"/>
                <a:sym typeface="Lato" panose="020F0502020204030203" pitchFamily="34" charset="77"/>
              </a:rPr>
              <a:t>THANK YOU!</a:t>
            </a:r>
          </a:p>
        </p:txBody>
      </p:sp>
      <p:sp>
        <p:nvSpPr>
          <p:cNvPr id="3" name="Rectangle 6"/>
          <p:cNvSpPr>
            <a:spLocks/>
          </p:cNvSpPr>
          <p:nvPr/>
        </p:nvSpPr>
        <p:spPr bwMode="auto">
          <a:xfrm>
            <a:off x="4187566" y="3658169"/>
            <a:ext cx="3765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400" dirty="0">
                <a:solidFill>
                  <a:schemeClr val="accent1">
                    <a:lumMod val="75000"/>
                  </a:schemeClr>
                </a:solidFill>
                <a:latin typeface="Lato" pitchFamily="34" charset="0"/>
                <a:cs typeface="Lato" pitchFamily="34" charset="0"/>
                <a:sym typeface="Lato" pitchFamily="34" charset="0"/>
              </a:rPr>
              <a:t>Follow the conversation: #COM2023</a:t>
            </a:r>
          </a:p>
        </p:txBody>
      </p:sp>
      <p:sp>
        <p:nvSpPr>
          <p:cNvPr id="4" name="Rectangle 7"/>
          <p:cNvSpPr>
            <a:spLocks/>
          </p:cNvSpPr>
          <p:nvPr/>
        </p:nvSpPr>
        <p:spPr bwMode="auto">
          <a:xfrm>
            <a:off x="3907624" y="3940331"/>
            <a:ext cx="4481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chemeClr val="accent1">
                    <a:lumMod val="75000"/>
                  </a:schemeClr>
                </a:solidFill>
                <a:latin typeface="Avenir Book"/>
              </a:rPr>
              <a:t>More: </a:t>
            </a:r>
            <a:r>
              <a:rPr lang="en-US" altLang="en-US" sz="2000" b="1" dirty="0">
                <a:solidFill>
                  <a:schemeClr val="accent1">
                    <a:lumMod val="75000"/>
                  </a:schemeClr>
                </a:solidFill>
                <a:latin typeface="Avenir Book"/>
                <a:hlinkClick r:id="rId2"/>
              </a:rPr>
              <a:t>www.uneca.org/cfm2023</a:t>
            </a:r>
            <a:r>
              <a:rPr lang="en-US" altLang="en-US" sz="2000" b="1" dirty="0">
                <a:solidFill>
                  <a:schemeClr val="accent1">
                    <a:lumMod val="75000"/>
                  </a:schemeClr>
                </a:solidFill>
                <a:latin typeface="Avenir Book"/>
              </a:rPr>
              <a:t> </a:t>
            </a:r>
          </a:p>
        </p:txBody>
      </p:sp>
    </p:spTree>
    <p:extLst>
      <p:ext uri="{BB962C8B-B14F-4D97-AF65-F5344CB8AC3E}">
        <p14:creationId xmlns:p14="http://schemas.microsoft.com/office/powerpoint/2010/main" val="412671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0" y="357874"/>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latin typeface="Arial" panose="020B0604020202020204" pitchFamily="34" charset="0"/>
                <a:cs typeface="Arial" panose="020B0604020202020204" pitchFamily="34" charset="0"/>
              </a:rPr>
              <a:t>Status towards graduation</a:t>
            </a:r>
          </a:p>
        </p:txBody>
      </p:sp>
      <p:sp>
        <p:nvSpPr>
          <p:cNvPr id="6" name="Content Placeholder 1">
            <a:extLst>
              <a:ext uri="{FF2B5EF4-FFF2-40B4-BE49-F238E27FC236}">
                <a16:creationId xmlns:a16="http://schemas.microsoft.com/office/drawing/2014/main" id="{364592B8-45EA-4953-9FC1-49C454EEC2D8}"/>
              </a:ext>
            </a:extLst>
          </p:cNvPr>
          <p:cNvSpPr>
            <a:spLocks noGrp="1"/>
          </p:cNvSpPr>
          <p:nvPr>
            <p:ph idx="1"/>
          </p:nvPr>
        </p:nvSpPr>
        <p:spPr>
          <a:xfrm>
            <a:off x="249182" y="954425"/>
            <a:ext cx="11754976" cy="5542068"/>
          </a:xfrm>
        </p:spPr>
        <p:txBody>
          <a:bodyPr>
            <a:normAutofit/>
          </a:bodyPr>
          <a:lstStyle/>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457200" lvl="1" indent="0">
              <a:buNone/>
            </a:pPr>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233040A-5378-41C4-B728-6FE456010939}"/>
              </a:ext>
            </a:extLst>
          </p:cNvPr>
          <p:cNvPicPr>
            <a:picLocks noChangeAspect="1"/>
          </p:cNvPicPr>
          <p:nvPr/>
        </p:nvPicPr>
        <p:blipFill>
          <a:blip r:embed="rId3"/>
          <a:stretch>
            <a:fillRect/>
          </a:stretch>
        </p:blipFill>
        <p:spPr>
          <a:xfrm rot="5400000">
            <a:off x="2266234" y="583649"/>
            <a:ext cx="2200451" cy="5679534"/>
          </a:xfrm>
          <a:prstGeom prst="rect">
            <a:avLst/>
          </a:prstGeom>
        </p:spPr>
      </p:pic>
      <p:sp>
        <p:nvSpPr>
          <p:cNvPr id="8" name="TextBox 7">
            <a:extLst>
              <a:ext uri="{FF2B5EF4-FFF2-40B4-BE49-F238E27FC236}">
                <a16:creationId xmlns:a16="http://schemas.microsoft.com/office/drawing/2014/main" id="{5B7B47F2-C937-4469-9729-2CB5F3AABF35}"/>
              </a:ext>
            </a:extLst>
          </p:cNvPr>
          <p:cNvSpPr txBox="1"/>
          <p:nvPr/>
        </p:nvSpPr>
        <p:spPr>
          <a:xfrm>
            <a:off x="585089" y="1177346"/>
            <a:ext cx="5562740"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As of 2021, </a:t>
            </a:r>
            <a:r>
              <a:rPr lang="en-US" sz="2000" b="1" dirty="0">
                <a:latin typeface="Arial" panose="020B0604020202020204" pitchFamily="34" charset="0"/>
                <a:cs typeface="Arial" panose="020B0604020202020204" pitchFamily="34" charset="0"/>
              </a:rPr>
              <a:t>46 countries </a:t>
            </a:r>
            <a:r>
              <a:rPr lang="en-US" sz="2000" dirty="0">
                <a:latin typeface="Arial" panose="020B0604020202020204" pitchFamily="34" charset="0"/>
                <a:cs typeface="Arial" panose="020B0604020202020204" pitchFamily="34" charset="0"/>
              </a:rPr>
              <a:t>(14 per cent of global population) has been designated by the UN as LDCs, of which </a:t>
            </a:r>
            <a:r>
              <a:rPr lang="en-US" sz="2000" b="1" dirty="0">
                <a:latin typeface="Arial" panose="020B0604020202020204" pitchFamily="34" charset="0"/>
                <a:cs typeface="Arial" panose="020B0604020202020204" pitchFamily="34" charset="0"/>
              </a:rPr>
              <a:t>33 were African Countries</a:t>
            </a:r>
          </a:p>
        </p:txBody>
      </p:sp>
      <p:grpSp>
        <p:nvGrpSpPr>
          <p:cNvPr id="9" name="Group 8">
            <a:extLst>
              <a:ext uri="{FF2B5EF4-FFF2-40B4-BE49-F238E27FC236}">
                <a16:creationId xmlns:a16="http://schemas.microsoft.com/office/drawing/2014/main" id="{993629E9-072C-4581-A5BA-9241E9D2CD57}"/>
              </a:ext>
            </a:extLst>
          </p:cNvPr>
          <p:cNvGrpSpPr/>
          <p:nvPr/>
        </p:nvGrpSpPr>
        <p:grpSpPr>
          <a:xfrm>
            <a:off x="764680" y="4637179"/>
            <a:ext cx="5562740" cy="1859314"/>
            <a:chOff x="5985413" y="1135668"/>
            <a:chExt cx="5562740" cy="1859314"/>
          </a:xfrm>
        </p:grpSpPr>
        <p:sp>
          <p:nvSpPr>
            <p:cNvPr id="10" name="TextBox 9">
              <a:extLst>
                <a:ext uri="{FF2B5EF4-FFF2-40B4-BE49-F238E27FC236}">
                  <a16:creationId xmlns:a16="http://schemas.microsoft.com/office/drawing/2014/main" id="{6F57DB75-107D-4FF4-8F79-67CB6E098DB4}"/>
                </a:ext>
              </a:extLst>
            </p:cNvPr>
            <p:cNvSpPr txBox="1"/>
            <p:nvPr/>
          </p:nvSpPr>
          <p:spPr>
            <a:xfrm>
              <a:off x="5985413" y="1135668"/>
              <a:ext cx="5562740"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Three African countries </a:t>
              </a:r>
              <a:r>
                <a:rPr lang="en-US" sz="2000" b="1" dirty="0">
                  <a:latin typeface="Arial" panose="020B0604020202020204" pitchFamily="34" charset="0"/>
                  <a:cs typeface="Arial" panose="020B0604020202020204" pitchFamily="34" charset="0"/>
                </a:rPr>
                <a:t>had graduated</a:t>
              </a:r>
              <a:r>
                <a:rPr lang="en-US" sz="2000" dirty="0">
                  <a:latin typeface="Arial" panose="020B0604020202020204" pitchFamily="34" charset="0"/>
                  <a:cs typeface="Arial" panose="020B0604020202020204" pitchFamily="34" charset="0"/>
                </a:rPr>
                <a:t> from LDC status:</a:t>
              </a:r>
              <a:endParaRPr lang="en-US"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BD8E0E8-69E4-4747-A5E5-2D4F24FC3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9441" y="1829207"/>
              <a:ext cx="812698" cy="609524"/>
            </a:xfrm>
            <a:prstGeom prst="rect">
              <a:avLst/>
            </a:prstGeom>
          </p:spPr>
        </p:pic>
        <p:pic>
          <p:nvPicPr>
            <p:cNvPr id="12" name="Picture 11">
              <a:extLst>
                <a:ext uri="{FF2B5EF4-FFF2-40B4-BE49-F238E27FC236}">
                  <a16:creationId xmlns:a16="http://schemas.microsoft.com/office/drawing/2014/main" id="{A0BC4E89-D59D-4BB7-ADAF-026BADFE55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7159" y="1857693"/>
              <a:ext cx="812698" cy="609524"/>
            </a:xfrm>
            <a:prstGeom prst="rect">
              <a:avLst/>
            </a:prstGeom>
          </p:spPr>
        </p:pic>
        <p:pic>
          <p:nvPicPr>
            <p:cNvPr id="13" name="Picture 12">
              <a:extLst>
                <a:ext uri="{FF2B5EF4-FFF2-40B4-BE49-F238E27FC236}">
                  <a16:creationId xmlns:a16="http://schemas.microsoft.com/office/drawing/2014/main" id="{2F44280E-DBCF-4BE2-A3B5-5181B1260B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4327" y="1840336"/>
              <a:ext cx="812698" cy="609524"/>
            </a:xfrm>
            <a:prstGeom prst="rect">
              <a:avLst/>
            </a:prstGeom>
          </p:spPr>
        </p:pic>
        <p:sp>
          <p:nvSpPr>
            <p:cNvPr id="14" name="TextBox 13">
              <a:extLst>
                <a:ext uri="{FF2B5EF4-FFF2-40B4-BE49-F238E27FC236}">
                  <a16:creationId xmlns:a16="http://schemas.microsoft.com/office/drawing/2014/main" id="{C8DB27DA-0A46-49EF-B2CD-0A6738910AE7}"/>
                </a:ext>
              </a:extLst>
            </p:cNvPr>
            <p:cNvSpPr txBox="1"/>
            <p:nvPr/>
          </p:nvSpPr>
          <p:spPr>
            <a:xfrm>
              <a:off x="5995566" y="2439192"/>
              <a:ext cx="193686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Botswana (1994)</a:t>
              </a:r>
              <a:endParaRPr lang="en-GB"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7FA0770-B845-474C-BDAD-4E9BF1132597}"/>
                </a:ext>
              </a:extLst>
            </p:cNvPr>
            <p:cNvSpPr txBox="1"/>
            <p:nvPr/>
          </p:nvSpPr>
          <p:spPr>
            <a:xfrm>
              <a:off x="7662428" y="2439192"/>
              <a:ext cx="193686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Cabo Verde (2007)</a:t>
              </a:r>
              <a:endParaRPr lang="en-GB"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C7DA3B2-EF7C-465F-9C6C-5E9003859DB4}"/>
                </a:ext>
              </a:extLst>
            </p:cNvPr>
            <p:cNvSpPr txBox="1"/>
            <p:nvPr/>
          </p:nvSpPr>
          <p:spPr>
            <a:xfrm>
              <a:off x="9451105" y="2410207"/>
              <a:ext cx="1936861"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Equatorial Guinea (2017)</a:t>
              </a:r>
              <a:endParaRPr lang="en-GB" sz="1600"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E1185009-1C77-4100-9780-1FACD8451C6A}"/>
              </a:ext>
            </a:extLst>
          </p:cNvPr>
          <p:cNvGrpSpPr/>
          <p:nvPr/>
        </p:nvGrpSpPr>
        <p:grpSpPr>
          <a:xfrm>
            <a:off x="6735597" y="1557340"/>
            <a:ext cx="5207221" cy="1871660"/>
            <a:chOff x="6255409" y="1649301"/>
            <a:chExt cx="5207221" cy="1871660"/>
          </a:xfrm>
        </p:grpSpPr>
        <p:sp>
          <p:nvSpPr>
            <p:cNvPr id="18" name="TextBox 17">
              <a:extLst>
                <a:ext uri="{FF2B5EF4-FFF2-40B4-BE49-F238E27FC236}">
                  <a16:creationId xmlns:a16="http://schemas.microsoft.com/office/drawing/2014/main" id="{77B0318D-7BD6-495D-9C02-64EBBE11D318}"/>
                </a:ext>
              </a:extLst>
            </p:cNvPr>
            <p:cNvSpPr txBox="1"/>
            <p:nvPr/>
          </p:nvSpPr>
          <p:spPr>
            <a:xfrm>
              <a:off x="6255409" y="1649301"/>
              <a:ext cx="5207221"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Some African countries </a:t>
              </a:r>
              <a:r>
                <a:rPr lang="en-US" sz="2000" b="1" dirty="0">
                  <a:latin typeface="Arial" panose="020B0604020202020204" pitchFamily="34" charset="0"/>
                  <a:cs typeface="Arial" panose="020B0604020202020204" pitchFamily="34" charset="0"/>
                </a:rPr>
                <a:t>have been recommended for graduation</a:t>
              </a:r>
              <a:r>
                <a:rPr lang="en-US" sz="2000" dirty="0">
                  <a:latin typeface="Arial" panose="020B0604020202020204" pitchFamily="34" charset="0"/>
                  <a:cs typeface="Arial" panose="020B0604020202020204" pitchFamily="34" charset="0"/>
                </a:rPr>
                <a:t>:</a:t>
              </a:r>
            </a:p>
          </p:txBody>
        </p:sp>
        <p:pic>
          <p:nvPicPr>
            <p:cNvPr id="19" name="Picture 18">
              <a:extLst>
                <a:ext uri="{FF2B5EF4-FFF2-40B4-BE49-F238E27FC236}">
                  <a16:creationId xmlns:a16="http://schemas.microsoft.com/office/drawing/2014/main" id="{62D0BF9E-FE5E-4263-8B29-01C331E39F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4199" y="2368354"/>
              <a:ext cx="812698" cy="609524"/>
            </a:xfrm>
            <a:prstGeom prst="rect">
              <a:avLst/>
            </a:prstGeom>
          </p:spPr>
        </p:pic>
        <p:pic>
          <p:nvPicPr>
            <p:cNvPr id="20" name="Picture 19">
              <a:extLst>
                <a:ext uri="{FF2B5EF4-FFF2-40B4-BE49-F238E27FC236}">
                  <a16:creationId xmlns:a16="http://schemas.microsoft.com/office/drawing/2014/main" id="{A7E3AEC4-237F-484D-92BF-A1E71A813D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4945" y="2368354"/>
              <a:ext cx="812698" cy="609524"/>
            </a:xfrm>
            <a:prstGeom prst="rect">
              <a:avLst/>
            </a:prstGeom>
          </p:spPr>
        </p:pic>
        <p:sp>
          <p:nvSpPr>
            <p:cNvPr id="21" name="TextBox 20">
              <a:extLst>
                <a:ext uri="{FF2B5EF4-FFF2-40B4-BE49-F238E27FC236}">
                  <a16:creationId xmlns:a16="http://schemas.microsoft.com/office/drawing/2014/main" id="{3370F79C-D51C-4230-9E25-BCF2F1A412D1}"/>
                </a:ext>
              </a:extLst>
            </p:cNvPr>
            <p:cNvSpPr txBox="1"/>
            <p:nvPr/>
          </p:nvSpPr>
          <p:spPr>
            <a:xfrm>
              <a:off x="6973571" y="2936186"/>
              <a:ext cx="201376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Sao Tome and Principe (2024)</a:t>
              </a:r>
              <a:endParaRPr lang="en-GB" sz="1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F450B5C-DB72-4539-AD4D-7A2970EF9954}"/>
                </a:ext>
              </a:extLst>
            </p:cNvPr>
            <p:cNvSpPr txBox="1"/>
            <p:nvPr/>
          </p:nvSpPr>
          <p:spPr>
            <a:xfrm>
              <a:off x="8965673" y="3041667"/>
              <a:ext cx="201376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Angola (2024)</a:t>
              </a:r>
              <a:endParaRPr lang="en-GB" sz="1600"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3A2BC716-A96A-42BA-83D9-542751488E07}"/>
              </a:ext>
            </a:extLst>
          </p:cNvPr>
          <p:cNvGrpSpPr/>
          <p:nvPr/>
        </p:nvGrpSpPr>
        <p:grpSpPr>
          <a:xfrm>
            <a:off x="6696086" y="3803570"/>
            <a:ext cx="5246732" cy="2192912"/>
            <a:chOff x="6213162" y="3799478"/>
            <a:chExt cx="5246732" cy="2192912"/>
          </a:xfrm>
        </p:grpSpPr>
        <p:sp>
          <p:nvSpPr>
            <p:cNvPr id="24" name="TextBox 23">
              <a:extLst>
                <a:ext uri="{FF2B5EF4-FFF2-40B4-BE49-F238E27FC236}">
                  <a16:creationId xmlns:a16="http://schemas.microsoft.com/office/drawing/2014/main" id="{3AFFBA15-7F27-481B-B38D-AB6BE47A8F27}"/>
                </a:ext>
              </a:extLst>
            </p:cNvPr>
            <p:cNvSpPr txBox="1"/>
            <p:nvPr/>
          </p:nvSpPr>
          <p:spPr>
            <a:xfrm>
              <a:off x="6213162" y="3799478"/>
              <a:ext cx="4701222" cy="1323439"/>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In the 2021 review, some countries were determined to </a:t>
              </a:r>
              <a:r>
                <a:rPr lang="en-US" sz="2000" b="1" dirty="0">
                  <a:latin typeface="Arial" panose="020B0604020202020204" pitchFamily="34" charset="0"/>
                  <a:cs typeface="Arial" panose="020B0604020202020204" pitchFamily="34" charset="0"/>
                </a:rPr>
                <a:t>have met the graduation standards for the first time:</a:t>
              </a:r>
              <a:endParaRPr lang="en-GB" sz="2000" b="1"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0656C42C-B5F7-41B5-8468-952D4CC473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0569" y="5113381"/>
              <a:ext cx="749248" cy="609524"/>
            </a:xfrm>
            <a:prstGeom prst="rect">
              <a:avLst/>
            </a:prstGeom>
          </p:spPr>
        </p:pic>
        <p:pic>
          <p:nvPicPr>
            <p:cNvPr id="26" name="Picture 25">
              <a:extLst>
                <a:ext uri="{FF2B5EF4-FFF2-40B4-BE49-F238E27FC236}">
                  <a16:creationId xmlns:a16="http://schemas.microsoft.com/office/drawing/2014/main" id="{050EAFC5-16E0-4CE9-85CF-34AEF8C1F1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1452" y="5122917"/>
              <a:ext cx="749248" cy="609524"/>
            </a:xfrm>
            <a:prstGeom prst="rect">
              <a:avLst/>
            </a:prstGeom>
          </p:spPr>
        </p:pic>
        <p:pic>
          <p:nvPicPr>
            <p:cNvPr id="27" name="Picture 26">
              <a:extLst>
                <a:ext uri="{FF2B5EF4-FFF2-40B4-BE49-F238E27FC236}">
                  <a16:creationId xmlns:a16="http://schemas.microsoft.com/office/drawing/2014/main" id="{1CAC3330-884B-4E36-AAD9-FD1B45D4E2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0326" y="5113381"/>
              <a:ext cx="749248" cy="609524"/>
            </a:xfrm>
            <a:prstGeom prst="rect">
              <a:avLst/>
            </a:prstGeom>
          </p:spPr>
        </p:pic>
        <p:pic>
          <p:nvPicPr>
            <p:cNvPr id="28" name="Picture 27">
              <a:extLst>
                <a:ext uri="{FF2B5EF4-FFF2-40B4-BE49-F238E27FC236}">
                  <a16:creationId xmlns:a16="http://schemas.microsoft.com/office/drawing/2014/main" id="{A18C8A2E-AC26-4783-8AB1-CCE797A0AB2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84058" y="5122917"/>
              <a:ext cx="749248" cy="609524"/>
            </a:xfrm>
            <a:prstGeom prst="rect">
              <a:avLst/>
            </a:prstGeom>
          </p:spPr>
        </p:pic>
        <p:sp>
          <p:nvSpPr>
            <p:cNvPr id="29" name="TextBox 28">
              <a:extLst>
                <a:ext uri="{FF2B5EF4-FFF2-40B4-BE49-F238E27FC236}">
                  <a16:creationId xmlns:a16="http://schemas.microsoft.com/office/drawing/2014/main" id="{80B3840B-884A-436F-BDCA-E90299AA6B44}"/>
                </a:ext>
              </a:extLst>
            </p:cNvPr>
            <p:cNvSpPr txBox="1"/>
            <p:nvPr/>
          </p:nvSpPr>
          <p:spPr>
            <a:xfrm>
              <a:off x="6622940" y="5653195"/>
              <a:ext cx="185654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Comoros</a:t>
              </a:r>
              <a:endParaRPr lang="en-GB" sz="16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6D979CA-0883-49E7-9817-3FC4AD2EB814}"/>
                </a:ext>
              </a:extLst>
            </p:cNvPr>
            <p:cNvSpPr txBox="1"/>
            <p:nvPr/>
          </p:nvSpPr>
          <p:spPr>
            <a:xfrm>
              <a:off x="7717869" y="5653836"/>
              <a:ext cx="185654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Djibouti</a:t>
              </a:r>
              <a:endParaRPr lang="en-GB" sz="16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A2E642F-2B87-455D-B4C7-9C943B0B87B7}"/>
                </a:ext>
              </a:extLst>
            </p:cNvPr>
            <p:cNvSpPr txBox="1"/>
            <p:nvPr/>
          </p:nvSpPr>
          <p:spPr>
            <a:xfrm>
              <a:off x="8675082" y="5653195"/>
              <a:ext cx="185654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Senegal</a:t>
              </a:r>
              <a:endParaRPr lang="en-GB" sz="16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39766DD-605D-4A55-9962-CE923C369D24}"/>
                </a:ext>
              </a:extLst>
            </p:cNvPr>
            <p:cNvSpPr txBox="1"/>
            <p:nvPr/>
          </p:nvSpPr>
          <p:spPr>
            <a:xfrm>
              <a:off x="9603353" y="5650893"/>
              <a:ext cx="185654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Zambia</a:t>
              </a:r>
              <a:endParaRPr lang="en-GB"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771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0" y="234778"/>
            <a:ext cx="9060110" cy="6647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a:latin typeface="Arial" panose="020B0604020202020204" pitchFamily="34" charset="0"/>
                <a:cs typeface="Arial" panose="020B0604020202020204" pitchFamily="34" charset="0"/>
              </a:rPr>
              <a:t>Investing in people in least developed countries: eradicating poverty and building capacity so as to leave no one behind </a:t>
            </a:r>
          </a:p>
        </p:txBody>
      </p:sp>
      <p:sp>
        <p:nvSpPr>
          <p:cNvPr id="6" name="Content Placeholder 1">
            <a:extLst>
              <a:ext uri="{FF2B5EF4-FFF2-40B4-BE49-F238E27FC236}">
                <a16:creationId xmlns:a16="http://schemas.microsoft.com/office/drawing/2014/main" id="{364592B8-45EA-4953-9FC1-49C454EEC2D8}"/>
              </a:ext>
            </a:extLst>
          </p:cNvPr>
          <p:cNvSpPr>
            <a:spLocks noGrp="1"/>
          </p:cNvSpPr>
          <p:nvPr>
            <p:ph idx="1"/>
          </p:nvPr>
        </p:nvSpPr>
        <p:spPr>
          <a:xfrm>
            <a:off x="249182" y="954425"/>
            <a:ext cx="11754976" cy="5542068"/>
          </a:xfrm>
        </p:spPr>
        <p:txBody>
          <a:bodyPr>
            <a:normAutofit/>
          </a:bodyPr>
          <a:lstStyle/>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pPr marL="457200" lvl="1" indent="0">
              <a:buNone/>
            </a:pPr>
            <a:endParaRPr lang="en-GB" dirty="0"/>
          </a:p>
        </p:txBody>
      </p:sp>
      <p:grpSp>
        <p:nvGrpSpPr>
          <p:cNvPr id="33" name="Group 32">
            <a:extLst>
              <a:ext uri="{FF2B5EF4-FFF2-40B4-BE49-F238E27FC236}">
                <a16:creationId xmlns:a16="http://schemas.microsoft.com/office/drawing/2014/main" id="{7A824C22-94E6-4C40-8204-F6EE1D5E81CA}"/>
              </a:ext>
            </a:extLst>
          </p:cNvPr>
          <p:cNvGrpSpPr/>
          <p:nvPr/>
        </p:nvGrpSpPr>
        <p:grpSpPr>
          <a:xfrm>
            <a:off x="647242" y="4675868"/>
            <a:ext cx="3527494" cy="1229225"/>
            <a:chOff x="-1444309" y="4334304"/>
            <a:chExt cx="4703325" cy="1638965"/>
          </a:xfrm>
        </p:grpSpPr>
        <p:sp>
          <p:nvSpPr>
            <p:cNvPr id="34" name="TextBox 68">
              <a:extLst>
                <a:ext uri="{FF2B5EF4-FFF2-40B4-BE49-F238E27FC236}">
                  <a16:creationId xmlns:a16="http://schemas.microsoft.com/office/drawing/2014/main" id="{7259600A-B643-49FA-AC08-5B5BCF1D7F92}"/>
                </a:ext>
              </a:extLst>
            </p:cNvPr>
            <p:cNvSpPr txBox="1"/>
            <p:nvPr/>
          </p:nvSpPr>
          <p:spPr>
            <a:xfrm>
              <a:off x="-1401544" y="4334304"/>
              <a:ext cx="4660560" cy="77969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solidFill>
                    <a:schemeClr val="accent6"/>
                  </a:solidFill>
                  <a:latin typeface="Arial" panose="020B0604020202020204" pitchFamily="34" charset="0"/>
                  <a:cs typeface="Arial" panose="020B0604020202020204" pitchFamily="34" charset="0"/>
                </a:rPr>
                <a:t>Increased representation of women in national parliaments</a:t>
              </a:r>
            </a:p>
          </p:txBody>
        </p:sp>
        <p:sp>
          <p:nvSpPr>
            <p:cNvPr id="35" name="TextBox 69">
              <a:extLst>
                <a:ext uri="{FF2B5EF4-FFF2-40B4-BE49-F238E27FC236}">
                  <a16:creationId xmlns:a16="http://schemas.microsoft.com/office/drawing/2014/main" id="{71B46347-AF11-4818-9995-010640BB7339}"/>
                </a:ext>
              </a:extLst>
            </p:cNvPr>
            <p:cNvSpPr txBox="1"/>
            <p:nvPr/>
          </p:nvSpPr>
          <p:spPr>
            <a:xfrm>
              <a:off x="-1444309" y="5111495"/>
              <a:ext cx="4703325" cy="86177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b="1" noProof="1">
                  <a:solidFill>
                    <a:schemeClr val="tx1">
                      <a:lumMod val="65000"/>
                      <a:lumOff val="35000"/>
                    </a:schemeClr>
                  </a:solidFill>
                  <a:latin typeface="Arial" panose="020B0604020202020204" pitchFamily="34" charset="0"/>
                  <a:cs typeface="Arial" panose="020B0604020202020204" pitchFamily="34" charset="0"/>
                </a:rPr>
                <a:t>Women’s representation in parliament in African LDCs increased </a:t>
              </a:r>
              <a:r>
                <a:rPr lang="en-US" sz="1200" noProof="1">
                  <a:solidFill>
                    <a:schemeClr val="tx1">
                      <a:lumMod val="65000"/>
                      <a:lumOff val="35000"/>
                    </a:schemeClr>
                  </a:solidFill>
                  <a:latin typeface="Arial" panose="020B0604020202020204" pitchFamily="34" charset="0"/>
                  <a:cs typeface="Arial" panose="020B0604020202020204" pitchFamily="34" charset="0"/>
                </a:rPr>
                <a:t>from 22 per cent to 25 per cent during the period 2015–2021.</a:t>
              </a:r>
            </a:p>
          </p:txBody>
        </p:sp>
      </p:grpSp>
      <p:grpSp>
        <p:nvGrpSpPr>
          <p:cNvPr id="36" name="Group 35">
            <a:extLst>
              <a:ext uri="{FF2B5EF4-FFF2-40B4-BE49-F238E27FC236}">
                <a16:creationId xmlns:a16="http://schemas.microsoft.com/office/drawing/2014/main" id="{62501E7B-7A33-4C17-B525-1531C816C78E}"/>
              </a:ext>
            </a:extLst>
          </p:cNvPr>
          <p:cNvGrpSpPr/>
          <p:nvPr/>
        </p:nvGrpSpPr>
        <p:grpSpPr>
          <a:xfrm>
            <a:off x="662264" y="1412628"/>
            <a:ext cx="3495421" cy="1598556"/>
            <a:chOff x="-1401544" y="2309732"/>
            <a:chExt cx="4660561" cy="2131409"/>
          </a:xfrm>
        </p:grpSpPr>
        <p:sp>
          <p:nvSpPr>
            <p:cNvPr id="37" name="TextBox 71">
              <a:extLst>
                <a:ext uri="{FF2B5EF4-FFF2-40B4-BE49-F238E27FC236}">
                  <a16:creationId xmlns:a16="http://schemas.microsoft.com/office/drawing/2014/main" id="{C4F2DE7A-1D3F-4D88-8E75-6D52823C8DCA}"/>
                </a:ext>
              </a:extLst>
            </p:cNvPr>
            <p:cNvSpPr txBox="1"/>
            <p:nvPr/>
          </p:nvSpPr>
          <p:spPr>
            <a:xfrm>
              <a:off x="-1401544" y="2309732"/>
              <a:ext cx="4660560" cy="77970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solidFill>
                    <a:srgbClr val="FF0000"/>
                  </a:solidFill>
                  <a:latin typeface="Arial" panose="020B0604020202020204" pitchFamily="34" charset="0"/>
                  <a:cs typeface="Arial" panose="020B0604020202020204" pitchFamily="34" charset="0"/>
                </a:rPr>
                <a:t>High level or undernourishment &amp; severe food insecurity</a:t>
              </a:r>
            </a:p>
          </p:txBody>
        </p:sp>
        <p:sp>
          <p:nvSpPr>
            <p:cNvPr id="38" name="TextBox 72">
              <a:extLst>
                <a:ext uri="{FF2B5EF4-FFF2-40B4-BE49-F238E27FC236}">
                  <a16:creationId xmlns:a16="http://schemas.microsoft.com/office/drawing/2014/main" id="{F46EB9A9-AAC9-4C4B-980A-92BA0F2B16D5}"/>
                </a:ext>
              </a:extLst>
            </p:cNvPr>
            <p:cNvSpPr txBox="1"/>
            <p:nvPr/>
          </p:nvSpPr>
          <p:spPr>
            <a:xfrm>
              <a:off x="-1401543" y="3086923"/>
              <a:ext cx="4660560" cy="135421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noProof="1">
                  <a:solidFill>
                    <a:schemeClr val="tx1">
                      <a:lumMod val="65000"/>
                      <a:lumOff val="35000"/>
                    </a:schemeClr>
                  </a:solidFill>
                  <a:latin typeface="Arial" panose="020B0604020202020204" pitchFamily="34" charset="0"/>
                  <a:cs typeface="Arial" panose="020B0604020202020204" pitchFamily="34" charset="0"/>
                </a:rPr>
                <a:t>26 per cent of the African LDCs population was  </a:t>
              </a:r>
              <a:r>
                <a:rPr lang="en-US" sz="1200" b="1" noProof="1">
                  <a:solidFill>
                    <a:schemeClr val="tx1">
                      <a:lumMod val="65000"/>
                      <a:lumOff val="35000"/>
                    </a:schemeClr>
                  </a:solidFill>
                  <a:latin typeface="Arial" panose="020B0604020202020204" pitchFamily="34" charset="0"/>
                  <a:cs typeface="Arial" panose="020B0604020202020204" pitchFamily="34" charset="0"/>
                </a:rPr>
                <a:t>undernourished </a:t>
              </a:r>
              <a:r>
                <a:rPr lang="en-US" sz="1200" noProof="1">
                  <a:solidFill>
                    <a:schemeClr val="tx1">
                      <a:lumMod val="65000"/>
                      <a:lumOff val="35000"/>
                    </a:schemeClr>
                  </a:solidFill>
                  <a:latin typeface="Arial" panose="020B0604020202020204" pitchFamily="34" charset="0"/>
                  <a:cs typeface="Arial" panose="020B0604020202020204" pitchFamily="34" charset="0"/>
                </a:rPr>
                <a:t>in 2020 compared to 23 per cent tin 2015. This is also associated with a high level of </a:t>
              </a:r>
              <a:r>
                <a:rPr lang="en-US" sz="1200" b="1" noProof="1">
                  <a:solidFill>
                    <a:schemeClr val="tx1">
                      <a:lumMod val="65000"/>
                      <a:lumOff val="35000"/>
                    </a:schemeClr>
                  </a:solidFill>
                  <a:latin typeface="Arial" panose="020B0604020202020204" pitchFamily="34" charset="0"/>
                  <a:cs typeface="Arial" panose="020B0604020202020204" pitchFamily="34" charset="0"/>
                </a:rPr>
                <a:t>severe food insecurity which reached 28 per cent in 2019</a:t>
              </a:r>
              <a:endParaRPr lang="en-US" sz="120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6F152066-0756-4672-BB7A-0CEC97AE48F9}"/>
              </a:ext>
            </a:extLst>
          </p:cNvPr>
          <p:cNvGrpSpPr/>
          <p:nvPr/>
        </p:nvGrpSpPr>
        <p:grpSpPr>
          <a:xfrm>
            <a:off x="7833947" y="5309066"/>
            <a:ext cx="3563559" cy="1167672"/>
            <a:chOff x="332935" y="4662596"/>
            <a:chExt cx="4751412" cy="1556897"/>
          </a:xfrm>
        </p:grpSpPr>
        <p:sp>
          <p:nvSpPr>
            <p:cNvPr id="40" name="TextBox 74">
              <a:extLst>
                <a:ext uri="{FF2B5EF4-FFF2-40B4-BE49-F238E27FC236}">
                  <a16:creationId xmlns:a16="http://schemas.microsoft.com/office/drawing/2014/main" id="{5EF77BC2-195D-4069-AB2A-7AEF017B4DCD}"/>
                </a:ext>
              </a:extLst>
            </p:cNvPr>
            <p:cNvSpPr txBox="1"/>
            <p:nvPr/>
          </p:nvSpPr>
          <p:spPr>
            <a:xfrm>
              <a:off x="332936" y="4662596"/>
              <a:ext cx="4751411" cy="45140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solidFill>
                    <a:srgbClr val="FF0000"/>
                  </a:solidFill>
                  <a:latin typeface="Arial" panose="020B0604020202020204" pitchFamily="34" charset="0"/>
                  <a:cs typeface="Arial" panose="020B0604020202020204" pitchFamily="34" charset="0"/>
                </a:rPr>
                <a:t>Limited progress on governance</a:t>
              </a:r>
            </a:p>
          </p:txBody>
        </p:sp>
        <p:sp>
          <p:nvSpPr>
            <p:cNvPr id="41" name="TextBox 75">
              <a:extLst>
                <a:ext uri="{FF2B5EF4-FFF2-40B4-BE49-F238E27FC236}">
                  <a16:creationId xmlns:a16="http://schemas.microsoft.com/office/drawing/2014/main" id="{82EF94DF-A775-4480-AA19-41D6876AB2D3}"/>
                </a:ext>
              </a:extLst>
            </p:cNvPr>
            <p:cNvSpPr txBox="1"/>
            <p:nvPr/>
          </p:nvSpPr>
          <p:spPr>
            <a:xfrm>
              <a:off x="332935" y="5111496"/>
              <a:ext cx="4751411" cy="11079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noProof="1">
                  <a:solidFill>
                    <a:schemeClr val="tx1">
                      <a:lumMod val="65000"/>
                      <a:lumOff val="35000"/>
                    </a:schemeClr>
                  </a:solidFill>
                  <a:latin typeface="Arial" panose="020B0604020202020204" pitchFamily="34" charset="0"/>
                  <a:cs typeface="Arial" panose="020B0604020202020204" pitchFamily="34" charset="0"/>
                </a:rPr>
                <a:t>Many African LDCs score poorly on the Ibrahim Index of African Governance. While governance has improved in several LDCs, further action to </a:t>
              </a:r>
              <a:r>
                <a:rPr lang="en-US" sz="1200" b="1" noProof="1">
                  <a:solidFill>
                    <a:schemeClr val="tx1">
                      <a:lumMod val="65000"/>
                      <a:lumOff val="35000"/>
                    </a:schemeClr>
                  </a:solidFill>
                  <a:latin typeface="Arial" panose="020B0604020202020204" pitchFamily="34" charset="0"/>
                  <a:cs typeface="Arial" panose="020B0604020202020204" pitchFamily="34" charset="0"/>
                </a:rPr>
                <a:t>accelerate progress is required</a:t>
              </a:r>
              <a:r>
                <a:rPr lang="en-US" sz="1200" noProof="1">
                  <a:solidFill>
                    <a:schemeClr val="tx1">
                      <a:lumMod val="65000"/>
                      <a:lumOff val="35000"/>
                    </a:schemeClr>
                  </a:solidFill>
                  <a:latin typeface="Arial" panose="020B0604020202020204" pitchFamily="34" charset="0"/>
                  <a:cs typeface="Arial" panose="020B0604020202020204" pitchFamily="34" charset="0"/>
                </a:rPr>
                <a:t>.</a:t>
              </a:r>
            </a:p>
          </p:txBody>
        </p:sp>
      </p:grpSp>
      <p:grpSp>
        <p:nvGrpSpPr>
          <p:cNvPr id="42" name="Group 41">
            <a:extLst>
              <a:ext uri="{FF2B5EF4-FFF2-40B4-BE49-F238E27FC236}">
                <a16:creationId xmlns:a16="http://schemas.microsoft.com/office/drawing/2014/main" id="{9381ABBF-33A3-4429-B594-521424FCFFCB}"/>
              </a:ext>
            </a:extLst>
          </p:cNvPr>
          <p:cNvGrpSpPr/>
          <p:nvPr/>
        </p:nvGrpSpPr>
        <p:grpSpPr>
          <a:xfrm>
            <a:off x="7833947" y="1324747"/>
            <a:ext cx="3645667" cy="1598557"/>
            <a:chOff x="332935" y="2309731"/>
            <a:chExt cx="4860889" cy="2131412"/>
          </a:xfrm>
        </p:grpSpPr>
        <p:sp>
          <p:nvSpPr>
            <p:cNvPr id="43" name="TextBox 77">
              <a:extLst>
                <a:ext uri="{FF2B5EF4-FFF2-40B4-BE49-F238E27FC236}">
                  <a16:creationId xmlns:a16="http://schemas.microsoft.com/office/drawing/2014/main" id="{86F05D00-17D8-46AE-A85C-A5523220AEF3}"/>
                </a:ext>
              </a:extLst>
            </p:cNvPr>
            <p:cNvSpPr txBox="1"/>
            <p:nvPr/>
          </p:nvSpPr>
          <p:spPr>
            <a:xfrm>
              <a:off x="332935" y="2309731"/>
              <a:ext cx="4860888" cy="77970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solidFill>
                    <a:schemeClr val="accent6"/>
                  </a:solidFill>
                  <a:latin typeface="Arial" panose="020B0604020202020204" pitchFamily="34" charset="0"/>
                  <a:cs typeface="Arial" panose="020B0604020202020204" pitchFamily="34" charset="0"/>
                </a:rPr>
                <a:t>Falling infant and maternal mortality rates</a:t>
              </a:r>
            </a:p>
          </p:txBody>
        </p:sp>
        <p:sp>
          <p:nvSpPr>
            <p:cNvPr id="44" name="TextBox 78">
              <a:extLst>
                <a:ext uri="{FF2B5EF4-FFF2-40B4-BE49-F238E27FC236}">
                  <a16:creationId xmlns:a16="http://schemas.microsoft.com/office/drawing/2014/main" id="{C593BA9D-7B11-4E67-B959-7B7608A138BA}"/>
                </a:ext>
              </a:extLst>
            </p:cNvPr>
            <p:cNvSpPr txBox="1"/>
            <p:nvPr/>
          </p:nvSpPr>
          <p:spPr>
            <a:xfrm>
              <a:off x="332936" y="3086924"/>
              <a:ext cx="4860888" cy="13542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The infant mortality rate per 1,000 live births </a:t>
              </a:r>
              <a:r>
                <a:rPr lang="en-GB"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fell </a:t>
              </a:r>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from 55 in 2015 to 48 in 2020. Maternal deaths also </a:t>
              </a:r>
              <a:r>
                <a:rPr lang="en-GB"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declined,</a:t>
              </a:r>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and </a:t>
              </a:r>
              <a:r>
                <a:rPr lang="en-GB"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progress was achieved </a:t>
              </a:r>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in increasing the number of births attended by skilled health-care staff </a:t>
              </a:r>
              <a:endParaRPr lang="en-US" sz="120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4BF1DAC2-D169-48EE-892A-5991344E762C}"/>
              </a:ext>
            </a:extLst>
          </p:cNvPr>
          <p:cNvGrpSpPr/>
          <p:nvPr/>
        </p:nvGrpSpPr>
        <p:grpSpPr>
          <a:xfrm>
            <a:off x="7833947" y="2954082"/>
            <a:ext cx="3645665" cy="798337"/>
            <a:chOff x="332935" y="2638026"/>
            <a:chExt cx="4860887" cy="1064451"/>
          </a:xfrm>
        </p:grpSpPr>
        <p:sp>
          <p:nvSpPr>
            <p:cNvPr id="46" name="TextBox 80">
              <a:extLst>
                <a:ext uri="{FF2B5EF4-FFF2-40B4-BE49-F238E27FC236}">
                  <a16:creationId xmlns:a16="http://schemas.microsoft.com/office/drawing/2014/main" id="{9E1ADB45-9C21-4C3D-B456-9E4563C3B65D}"/>
                </a:ext>
              </a:extLst>
            </p:cNvPr>
            <p:cNvSpPr txBox="1"/>
            <p:nvPr/>
          </p:nvSpPr>
          <p:spPr>
            <a:xfrm>
              <a:off x="332935" y="2638026"/>
              <a:ext cx="4860887" cy="45140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solidFill>
                    <a:srgbClr val="FF0000"/>
                  </a:solidFill>
                  <a:latin typeface="Arial" panose="020B0604020202020204" pitchFamily="34" charset="0"/>
                  <a:cs typeface="Arial" panose="020B0604020202020204" pitchFamily="34" charset="0"/>
                </a:rPr>
                <a:t>High youth unemployment rates</a:t>
              </a:r>
            </a:p>
          </p:txBody>
        </p:sp>
        <p:sp>
          <p:nvSpPr>
            <p:cNvPr id="47" name="TextBox 81">
              <a:extLst>
                <a:ext uri="{FF2B5EF4-FFF2-40B4-BE49-F238E27FC236}">
                  <a16:creationId xmlns:a16="http://schemas.microsoft.com/office/drawing/2014/main" id="{3A59396F-0618-41B2-9960-1CC2B364184B}"/>
                </a:ext>
              </a:extLst>
            </p:cNvPr>
            <p:cNvSpPr txBox="1"/>
            <p:nvPr/>
          </p:nvSpPr>
          <p:spPr>
            <a:xfrm>
              <a:off x="332936" y="3086923"/>
              <a:ext cx="4860886" cy="61555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2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M</a:t>
              </a:r>
              <a:r>
                <a:rPr lang="en-GB"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ore than one in four </a:t>
              </a:r>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young people in African LDCs were not in employment, education or training. </a:t>
              </a:r>
              <a:endParaRPr lang="en-US" sz="120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3AB6C254-0997-4E18-93F1-99A8396ACCE6}"/>
              </a:ext>
            </a:extLst>
          </p:cNvPr>
          <p:cNvGrpSpPr/>
          <p:nvPr/>
        </p:nvGrpSpPr>
        <p:grpSpPr>
          <a:xfrm>
            <a:off x="652764" y="3060947"/>
            <a:ext cx="3527495" cy="1413891"/>
            <a:chOff x="-1444310" y="2309731"/>
            <a:chExt cx="4703327" cy="1885188"/>
          </a:xfrm>
        </p:grpSpPr>
        <p:sp>
          <p:nvSpPr>
            <p:cNvPr id="49" name="TextBox 83">
              <a:extLst>
                <a:ext uri="{FF2B5EF4-FFF2-40B4-BE49-F238E27FC236}">
                  <a16:creationId xmlns:a16="http://schemas.microsoft.com/office/drawing/2014/main" id="{BFC4E02A-2024-4704-912C-4A5619D3C39E}"/>
                </a:ext>
              </a:extLst>
            </p:cNvPr>
            <p:cNvSpPr txBox="1"/>
            <p:nvPr/>
          </p:nvSpPr>
          <p:spPr>
            <a:xfrm>
              <a:off x="-1444309" y="2309731"/>
              <a:ext cx="4703326" cy="77970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solidFill>
                    <a:schemeClr val="accent6"/>
                  </a:solidFill>
                  <a:latin typeface="Arial" panose="020B0604020202020204" pitchFamily="34" charset="0"/>
                  <a:cs typeface="Arial" panose="020B0604020202020204" pitchFamily="34" charset="0"/>
                </a:rPr>
                <a:t>Decline in out of school primary-school-age children</a:t>
              </a:r>
            </a:p>
          </p:txBody>
        </p:sp>
        <p:sp>
          <p:nvSpPr>
            <p:cNvPr id="50" name="TextBox 84">
              <a:extLst>
                <a:ext uri="{FF2B5EF4-FFF2-40B4-BE49-F238E27FC236}">
                  <a16:creationId xmlns:a16="http://schemas.microsoft.com/office/drawing/2014/main" id="{0C5C882D-32AE-40A2-80D3-50424205D452}"/>
                </a:ext>
              </a:extLst>
            </p:cNvPr>
            <p:cNvSpPr txBox="1"/>
            <p:nvPr/>
          </p:nvSpPr>
          <p:spPr>
            <a:xfrm>
              <a:off x="-1444310" y="3086923"/>
              <a:ext cx="4703326" cy="110799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b="1" noProof="1">
                  <a:solidFill>
                    <a:schemeClr val="tx1">
                      <a:lumMod val="65000"/>
                      <a:lumOff val="35000"/>
                    </a:schemeClr>
                  </a:solidFill>
                  <a:latin typeface="Arial" panose="020B0604020202020204" pitchFamily="34" charset="0"/>
                  <a:cs typeface="Arial" panose="020B0604020202020204" pitchFamily="34" charset="0"/>
                </a:rPr>
                <a:t>Out of school primary-school-age children</a:t>
              </a:r>
              <a:r>
                <a:rPr lang="en-US" sz="1200" noProof="1">
                  <a:solidFill>
                    <a:schemeClr val="tx1">
                      <a:lumMod val="65000"/>
                      <a:lumOff val="35000"/>
                    </a:schemeClr>
                  </a:solidFill>
                  <a:latin typeface="Arial" panose="020B0604020202020204" pitchFamily="34" charset="0"/>
                  <a:cs typeface="Arial" panose="020B0604020202020204" pitchFamily="34" charset="0"/>
                </a:rPr>
                <a:t> declined to less than 15 per cent as of 2020. The gender gap for this category has declined</a:t>
              </a:r>
              <a:r>
                <a:rPr lang="en-US" sz="1200" b="1" noProof="1">
                  <a:solidFill>
                    <a:schemeClr val="tx1">
                      <a:lumMod val="65000"/>
                      <a:lumOff val="35000"/>
                    </a:schemeClr>
                  </a:solidFill>
                  <a:latin typeface="Arial" panose="020B0604020202020204" pitchFamily="34" charset="0"/>
                  <a:cs typeface="Arial" panose="020B0604020202020204" pitchFamily="34" charset="0"/>
                </a:rPr>
                <a:t> </a:t>
              </a:r>
              <a:r>
                <a:rPr lang="en-US" sz="1200" noProof="1">
                  <a:solidFill>
                    <a:schemeClr val="tx1">
                      <a:lumMod val="65000"/>
                      <a:lumOff val="35000"/>
                    </a:schemeClr>
                  </a:solidFill>
                  <a:latin typeface="Arial" panose="020B0604020202020204" pitchFamily="34" charset="0"/>
                  <a:cs typeface="Arial" panose="020B0604020202020204" pitchFamily="34" charset="0"/>
                </a:rPr>
                <a:t>over the years. </a:t>
              </a:r>
            </a:p>
          </p:txBody>
        </p:sp>
      </p:grpSp>
      <p:grpSp>
        <p:nvGrpSpPr>
          <p:cNvPr id="51" name="Group 50">
            <a:extLst>
              <a:ext uri="{FF2B5EF4-FFF2-40B4-BE49-F238E27FC236}">
                <a16:creationId xmlns:a16="http://schemas.microsoft.com/office/drawing/2014/main" id="{C573CDC6-B00C-40D9-9274-C9CE9CF9D3EE}"/>
              </a:ext>
            </a:extLst>
          </p:cNvPr>
          <p:cNvGrpSpPr/>
          <p:nvPr/>
        </p:nvGrpSpPr>
        <p:grpSpPr>
          <a:xfrm>
            <a:off x="7867019" y="3825093"/>
            <a:ext cx="3645664" cy="1413889"/>
            <a:chOff x="332935" y="2309732"/>
            <a:chExt cx="4860886" cy="1885187"/>
          </a:xfrm>
        </p:grpSpPr>
        <p:sp>
          <p:nvSpPr>
            <p:cNvPr id="52" name="TextBox 86">
              <a:extLst>
                <a:ext uri="{FF2B5EF4-FFF2-40B4-BE49-F238E27FC236}">
                  <a16:creationId xmlns:a16="http://schemas.microsoft.com/office/drawing/2014/main" id="{F86CC047-2E83-4452-B7D1-85476579CF68}"/>
                </a:ext>
              </a:extLst>
            </p:cNvPr>
            <p:cNvSpPr txBox="1"/>
            <p:nvPr/>
          </p:nvSpPr>
          <p:spPr>
            <a:xfrm>
              <a:off x="332935" y="2309732"/>
              <a:ext cx="4860886" cy="77970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noProof="1">
                  <a:solidFill>
                    <a:srgbClr val="FF0000"/>
                  </a:solidFill>
                  <a:latin typeface="Arial" panose="020B0604020202020204" pitchFamily="34" charset="0"/>
                  <a:cs typeface="Arial" panose="020B0604020202020204" pitchFamily="34" charset="0"/>
                </a:rPr>
                <a:t>Limited access to safe, adequate and equitable water, sanitation &amp; hygiene</a:t>
              </a:r>
            </a:p>
          </p:txBody>
        </p:sp>
        <p:sp>
          <p:nvSpPr>
            <p:cNvPr id="53" name="TextBox 87">
              <a:extLst>
                <a:ext uri="{FF2B5EF4-FFF2-40B4-BE49-F238E27FC236}">
                  <a16:creationId xmlns:a16="http://schemas.microsoft.com/office/drawing/2014/main" id="{2F18323F-90E8-4365-B1DE-486594D14C56}"/>
                </a:ext>
              </a:extLst>
            </p:cNvPr>
            <p:cNvSpPr txBox="1"/>
            <p:nvPr/>
          </p:nvSpPr>
          <p:spPr>
            <a:xfrm>
              <a:off x="332936" y="3086922"/>
              <a:ext cx="4815739" cy="11079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b="1" noProof="1">
                  <a:solidFill>
                    <a:schemeClr val="tx1">
                      <a:lumMod val="65000"/>
                      <a:lumOff val="35000"/>
                    </a:schemeClr>
                  </a:solidFill>
                  <a:latin typeface="Arial" panose="020B0604020202020204" pitchFamily="34" charset="0"/>
                  <a:cs typeface="Arial" panose="020B0604020202020204" pitchFamily="34" charset="0"/>
                </a:rPr>
                <a:t>Four out of five</a:t>
              </a:r>
              <a:r>
                <a:rPr lang="en-US" sz="1200" noProof="1">
                  <a:solidFill>
                    <a:schemeClr val="tx1">
                      <a:lumMod val="65000"/>
                      <a:lumOff val="35000"/>
                    </a:schemeClr>
                  </a:solidFill>
                  <a:latin typeface="Arial" panose="020B0604020202020204" pitchFamily="34" charset="0"/>
                  <a:cs typeface="Arial" panose="020B0604020202020204" pitchFamily="34" charset="0"/>
                </a:rPr>
                <a:t> of the population had no access to safe drinking water </a:t>
              </a:r>
              <a:r>
                <a:rPr lang="en-US" sz="1200" b="1" noProof="1">
                  <a:solidFill>
                    <a:schemeClr val="tx1">
                      <a:lumMod val="65000"/>
                      <a:lumOff val="35000"/>
                    </a:schemeClr>
                  </a:solidFill>
                  <a:latin typeface="Arial" panose="020B0604020202020204" pitchFamily="34" charset="0"/>
                  <a:cs typeface="Arial" panose="020B0604020202020204" pitchFamily="34" charset="0"/>
                </a:rPr>
                <a:t>in 2020</a:t>
              </a:r>
              <a:r>
                <a:rPr lang="en-US" sz="1200" noProof="1">
                  <a:solidFill>
                    <a:schemeClr val="tx1">
                      <a:lumMod val="65000"/>
                      <a:lumOff val="35000"/>
                    </a:schemeClr>
                  </a:solidFill>
                  <a:latin typeface="Arial" panose="020B0604020202020204" pitchFamily="34" charset="0"/>
                  <a:cs typeface="Arial" panose="020B0604020202020204" pitchFamily="34" charset="0"/>
                </a:rPr>
                <a:t>. </a:t>
              </a:r>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Access to basic sanitation services </a:t>
              </a:r>
              <a:r>
                <a:rPr lang="en-GB"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improved modestly </a:t>
              </a:r>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from </a:t>
              </a:r>
              <a:r>
                <a:rPr lang="en-GB" sz="1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28 per cent to 32 per cent during 2015-2020</a:t>
              </a:r>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20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60E2808B-A68E-4A44-B701-112C31E50DE3}"/>
              </a:ext>
            </a:extLst>
          </p:cNvPr>
          <p:cNvGrpSpPr/>
          <p:nvPr/>
        </p:nvGrpSpPr>
        <p:grpSpPr>
          <a:xfrm>
            <a:off x="4533916" y="2118123"/>
            <a:ext cx="3032815" cy="2756497"/>
            <a:chOff x="4395401" y="1769268"/>
            <a:chExt cx="3401616" cy="3319463"/>
          </a:xfrm>
        </p:grpSpPr>
        <p:grpSp>
          <p:nvGrpSpPr>
            <p:cNvPr id="55" name="Group 54">
              <a:extLst>
                <a:ext uri="{FF2B5EF4-FFF2-40B4-BE49-F238E27FC236}">
                  <a16:creationId xmlns:a16="http://schemas.microsoft.com/office/drawing/2014/main" id="{A3DEAEDE-9348-4432-AE0B-EF0A6DD5D9D9}"/>
                </a:ext>
              </a:extLst>
            </p:cNvPr>
            <p:cNvGrpSpPr>
              <a:grpSpLocks noChangeAspect="1"/>
            </p:cNvGrpSpPr>
            <p:nvPr/>
          </p:nvGrpSpPr>
          <p:grpSpPr bwMode="auto">
            <a:xfrm>
              <a:off x="4395401" y="1769268"/>
              <a:ext cx="3401616" cy="3319463"/>
              <a:chOff x="2411" y="760"/>
              <a:chExt cx="2857" cy="2788"/>
            </a:xfrm>
          </p:grpSpPr>
          <p:sp>
            <p:nvSpPr>
              <p:cNvPr id="67" name="Freeform 5">
                <a:extLst>
                  <a:ext uri="{FF2B5EF4-FFF2-40B4-BE49-F238E27FC236}">
                    <a16:creationId xmlns:a16="http://schemas.microsoft.com/office/drawing/2014/main" id="{7515F54C-1D5F-4C29-A586-F3BD883C3481}"/>
                  </a:ext>
                </a:extLst>
              </p:cNvPr>
              <p:cNvSpPr>
                <a:spLocks/>
              </p:cNvSpPr>
              <p:nvPr/>
            </p:nvSpPr>
            <p:spPr bwMode="auto">
              <a:xfrm>
                <a:off x="3939" y="977"/>
                <a:ext cx="1223" cy="1126"/>
              </a:xfrm>
              <a:custGeom>
                <a:avLst/>
                <a:gdLst>
                  <a:gd name="T0" fmla="*/ 4576 w 10189"/>
                  <a:gd name="T1" fmla="*/ 0 h 9383"/>
                  <a:gd name="T2" fmla="*/ 10189 w 10189"/>
                  <a:gd name="T3" fmla="*/ 7111 h 9383"/>
                  <a:gd name="T4" fmla="*/ 0 w 10189"/>
                  <a:gd name="T5" fmla="*/ 9383 h 9383"/>
                  <a:gd name="T6" fmla="*/ 4576 w 10189"/>
                  <a:gd name="T7" fmla="*/ 0 h 9383"/>
                </a:gdLst>
                <a:ahLst/>
                <a:cxnLst>
                  <a:cxn ang="0">
                    <a:pos x="T0" y="T1"/>
                  </a:cxn>
                  <a:cxn ang="0">
                    <a:pos x="T2" y="T3"/>
                  </a:cxn>
                  <a:cxn ang="0">
                    <a:pos x="T4" y="T5"/>
                  </a:cxn>
                  <a:cxn ang="0">
                    <a:pos x="T6" y="T7"/>
                  </a:cxn>
                </a:cxnLst>
                <a:rect l="0" t="0" r="r" b="b"/>
                <a:pathLst>
                  <a:path w="10189" h="9383">
                    <a:moveTo>
                      <a:pt x="4576" y="0"/>
                    </a:moveTo>
                    <a:cubicBezTo>
                      <a:pt x="7432" y="1393"/>
                      <a:pt x="9498" y="4010"/>
                      <a:pt x="10189" y="7111"/>
                    </a:cubicBezTo>
                    <a:lnTo>
                      <a:pt x="0" y="9383"/>
                    </a:lnTo>
                    <a:lnTo>
                      <a:pt x="4576"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68" name="Freeform 6">
                <a:extLst>
                  <a:ext uri="{FF2B5EF4-FFF2-40B4-BE49-F238E27FC236}">
                    <a16:creationId xmlns:a16="http://schemas.microsoft.com/office/drawing/2014/main" id="{8BE07A2E-A851-4BE4-A94B-00AC6CD48A4D}"/>
                  </a:ext>
                </a:extLst>
              </p:cNvPr>
              <p:cNvSpPr>
                <a:spLocks/>
              </p:cNvSpPr>
              <p:nvPr/>
            </p:nvSpPr>
            <p:spPr bwMode="auto">
              <a:xfrm>
                <a:off x="3962" y="1936"/>
                <a:ext cx="1306" cy="1059"/>
              </a:xfrm>
              <a:custGeom>
                <a:avLst/>
                <a:gdLst>
                  <a:gd name="T0" fmla="*/ 10189 w 10881"/>
                  <a:gd name="T1" fmla="*/ 0 h 8822"/>
                  <a:gd name="T2" fmla="*/ 8129 w 10881"/>
                  <a:gd name="T3" fmla="*/ 8822 h 8822"/>
                  <a:gd name="T4" fmla="*/ 0 w 10881"/>
                  <a:gd name="T5" fmla="*/ 2272 h 8822"/>
                  <a:gd name="T6" fmla="*/ 10189 w 10881"/>
                  <a:gd name="T7" fmla="*/ 0 h 8822"/>
                </a:gdLst>
                <a:ahLst/>
                <a:cxnLst>
                  <a:cxn ang="0">
                    <a:pos x="T0" y="T1"/>
                  </a:cxn>
                  <a:cxn ang="0">
                    <a:pos x="T2" y="T3"/>
                  </a:cxn>
                  <a:cxn ang="0">
                    <a:pos x="T4" y="T5"/>
                  </a:cxn>
                  <a:cxn ang="0">
                    <a:pos x="T6" y="T7"/>
                  </a:cxn>
                </a:cxnLst>
                <a:rect l="0" t="0" r="r" b="b"/>
                <a:pathLst>
                  <a:path w="10881" h="8822">
                    <a:moveTo>
                      <a:pt x="10189" y="0"/>
                    </a:moveTo>
                    <a:cubicBezTo>
                      <a:pt x="10881" y="3101"/>
                      <a:pt x="10123" y="6348"/>
                      <a:pt x="8129" y="8822"/>
                    </a:cubicBezTo>
                    <a:lnTo>
                      <a:pt x="0" y="2272"/>
                    </a:lnTo>
                    <a:lnTo>
                      <a:pt x="10189"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69" name="Freeform 7">
                <a:extLst>
                  <a:ext uri="{FF2B5EF4-FFF2-40B4-BE49-F238E27FC236}">
                    <a16:creationId xmlns:a16="http://schemas.microsoft.com/office/drawing/2014/main" id="{71DD1BCB-7994-4120-BFE1-481E2F15EBE3}"/>
                  </a:ext>
                </a:extLst>
              </p:cNvPr>
              <p:cNvSpPr>
                <a:spLocks/>
              </p:cNvSpPr>
              <p:nvPr/>
            </p:nvSpPr>
            <p:spPr bwMode="auto">
              <a:xfrm>
                <a:off x="3888" y="2294"/>
                <a:ext cx="982" cy="1254"/>
              </a:xfrm>
              <a:custGeom>
                <a:avLst/>
                <a:gdLst>
                  <a:gd name="T0" fmla="*/ 8181 w 8181"/>
                  <a:gd name="T1" fmla="*/ 6549 h 10455"/>
                  <a:gd name="T2" fmla="*/ 0 w 8181"/>
                  <a:gd name="T3" fmla="*/ 10439 h 10455"/>
                  <a:gd name="T4" fmla="*/ 52 w 8181"/>
                  <a:gd name="T5" fmla="*/ 0 h 10455"/>
                  <a:gd name="T6" fmla="*/ 8181 w 8181"/>
                  <a:gd name="T7" fmla="*/ 6549 h 10455"/>
                </a:gdLst>
                <a:ahLst/>
                <a:cxnLst>
                  <a:cxn ang="0">
                    <a:pos x="T0" y="T1"/>
                  </a:cxn>
                  <a:cxn ang="0">
                    <a:pos x="T2" y="T3"/>
                  </a:cxn>
                  <a:cxn ang="0">
                    <a:pos x="T4" y="T5"/>
                  </a:cxn>
                  <a:cxn ang="0">
                    <a:pos x="T6" y="T7"/>
                  </a:cxn>
                </a:cxnLst>
                <a:rect l="0" t="0" r="r" b="b"/>
                <a:pathLst>
                  <a:path w="8181" h="10455">
                    <a:moveTo>
                      <a:pt x="8181" y="6549"/>
                    </a:moveTo>
                    <a:cubicBezTo>
                      <a:pt x="6188" y="9023"/>
                      <a:pt x="3177" y="10455"/>
                      <a:pt x="0" y="10439"/>
                    </a:cubicBezTo>
                    <a:lnTo>
                      <a:pt x="52" y="0"/>
                    </a:lnTo>
                    <a:lnTo>
                      <a:pt x="8181" y="6549"/>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70" name="Freeform 8">
                <a:extLst>
                  <a:ext uri="{FF2B5EF4-FFF2-40B4-BE49-F238E27FC236}">
                    <a16:creationId xmlns:a16="http://schemas.microsoft.com/office/drawing/2014/main" id="{6B36EC48-7CA6-4616-A85A-80C8068CD988}"/>
                  </a:ext>
                </a:extLst>
              </p:cNvPr>
              <p:cNvSpPr>
                <a:spLocks/>
              </p:cNvSpPr>
              <p:nvPr/>
            </p:nvSpPr>
            <p:spPr bwMode="auto">
              <a:xfrm>
                <a:off x="2802" y="2293"/>
                <a:ext cx="983" cy="1253"/>
              </a:xfrm>
              <a:custGeom>
                <a:avLst/>
                <a:gdLst>
                  <a:gd name="T0" fmla="*/ 8142 w 8194"/>
                  <a:gd name="T1" fmla="*/ 10439 h 10439"/>
                  <a:gd name="T2" fmla="*/ 0 w 8194"/>
                  <a:gd name="T3" fmla="*/ 6468 h 10439"/>
                  <a:gd name="T4" fmla="*/ 8194 w 8194"/>
                  <a:gd name="T5" fmla="*/ 0 h 10439"/>
                  <a:gd name="T6" fmla="*/ 8142 w 8194"/>
                  <a:gd name="T7" fmla="*/ 10439 h 10439"/>
                </a:gdLst>
                <a:ahLst/>
                <a:cxnLst>
                  <a:cxn ang="0">
                    <a:pos x="T0" y="T1"/>
                  </a:cxn>
                  <a:cxn ang="0">
                    <a:pos x="T2" y="T3"/>
                  </a:cxn>
                  <a:cxn ang="0">
                    <a:pos x="T4" y="T5"/>
                  </a:cxn>
                  <a:cxn ang="0">
                    <a:pos x="T6" y="T7"/>
                  </a:cxn>
                </a:cxnLst>
                <a:rect l="0" t="0" r="r" b="b"/>
                <a:pathLst>
                  <a:path w="8194" h="10439">
                    <a:moveTo>
                      <a:pt x="8142" y="10439"/>
                    </a:moveTo>
                    <a:cubicBezTo>
                      <a:pt x="4965" y="10424"/>
                      <a:pt x="1968" y="8962"/>
                      <a:pt x="0" y="6468"/>
                    </a:cubicBezTo>
                    <a:lnTo>
                      <a:pt x="8194" y="0"/>
                    </a:lnTo>
                    <a:lnTo>
                      <a:pt x="8142" y="10439"/>
                    </a:lnTo>
                    <a:close/>
                  </a:path>
                </a:pathLst>
              </a:custGeom>
              <a:solidFill>
                <a:srgbClr val="FFCC4C"/>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71" name="Freeform 9">
                <a:extLst>
                  <a:ext uri="{FF2B5EF4-FFF2-40B4-BE49-F238E27FC236}">
                    <a16:creationId xmlns:a16="http://schemas.microsoft.com/office/drawing/2014/main" id="{646D79CB-116A-40ED-A43B-C349266D2346}"/>
                  </a:ext>
                </a:extLst>
              </p:cNvPr>
              <p:cNvSpPr>
                <a:spLocks/>
              </p:cNvSpPr>
              <p:nvPr/>
            </p:nvSpPr>
            <p:spPr bwMode="auto">
              <a:xfrm>
                <a:off x="2411" y="1923"/>
                <a:ext cx="1307" cy="1061"/>
              </a:xfrm>
              <a:custGeom>
                <a:avLst/>
                <a:gdLst>
                  <a:gd name="T0" fmla="*/ 2694 w 10889"/>
                  <a:gd name="T1" fmla="*/ 8842 h 8842"/>
                  <a:gd name="T2" fmla="*/ 723 w 10889"/>
                  <a:gd name="T3" fmla="*/ 0 h 8842"/>
                  <a:gd name="T4" fmla="*/ 10889 w 10889"/>
                  <a:gd name="T5" fmla="*/ 2374 h 8842"/>
                  <a:gd name="T6" fmla="*/ 2694 w 10889"/>
                  <a:gd name="T7" fmla="*/ 8842 h 8842"/>
                </a:gdLst>
                <a:ahLst/>
                <a:cxnLst>
                  <a:cxn ang="0">
                    <a:pos x="T0" y="T1"/>
                  </a:cxn>
                  <a:cxn ang="0">
                    <a:pos x="T2" y="T3"/>
                  </a:cxn>
                  <a:cxn ang="0">
                    <a:pos x="T4" y="T5"/>
                  </a:cxn>
                  <a:cxn ang="0">
                    <a:pos x="T6" y="T7"/>
                  </a:cxn>
                </a:cxnLst>
                <a:rect l="0" t="0" r="r" b="b"/>
                <a:pathLst>
                  <a:path w="10889" h="8842">
                    <a:moveTo>
                      <a:pt x="2694" y="8842"/>
                    </a:moveTo>
                    <a:cubicBezTo>
                      <a:pt x="726" y="6348"/>
                      <a:pt x="0" y="3094"/>
                      <a:pt x="723" y="0"/>
                    </a:cubicBezTo>
                    <a:lnTo>
                      <a:pt x="10889" y="2374"/>
                    </a:lnTo>
                    <a:lnTo>
                      <a:pt x="2694" y="8842"/>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72" name="Freeform 10">
                <a:extLst>
                  <a:ext uri="{FF2B5EF4-FFF2-40B4-BE49-F238E27FC236}">
                    <a16:creationId xmlns:a16="http://schemas.microsoft.com/office/drawing/2014/main" id="{E340C587-DE54-4753-94D2-8EF1C3A45479}"/>
                  </a:ext>
                </a:extLst>
              </p:cNvPr>
              <p:cNvSpPr>
                <a:spLocks/>
              </p:cNvSpPr>
              <p:nvPr/>
            </p:nvSpPr>
            <p:spPr bwMode="auto">
              <a:xfrm>
                <a:off x="2523" y="970"/>
                <a:ext cx="1220" cy="1132"/>
              </a:xfrm>
              <a:custGeom>
                <a:avLst/>
                <a:gdLst>
                  <a:gd name="T0" fmla="*/ 0 w 10166"/>
                  <a:gd name="T1" fmla="*/ 7054 h 9428"/>
                  <a:gd name="T2" fmla="*/ 5683 w 10166"/>
                  <a:gd name="T3" fmla="*/ 0 h 9428"/>
                  <a:gd name="T4" fmla="*/ 10166 w 10166"/>
                  <a:gd name="T5" fmla="*/ 9428 h 9428"/>
                  <a:gd name="T6" fmla="*/ 0 w 10166"/>
                  <a:gd name="T7" fmla="*/ 7054 h 9428"/>
                </a:gdLst>
                <a:ahLst/>
                <a:cxnLst>
                  <a:cxn ang="0">
                    <a:pos x="T0" y="T1"/>
                  </a:cxn>
                  <a:cxn ang="0">
                    <a:pos x="T2" y="T3"/>
                  </a:cxn>
                  <a:cxn ang="0">
                    <a:pos x="T4" y="T5"/>
                  </a:cxn>
                  <a:cxn ang="0">
                    <a:pos x="T6" y="T7"/>
                  </a:cxn>
                </a:cxnLst>
                <a:rect l="0" t="0" r="r" b="b"/>
                <a:pathLst>
                  <a:path w="10166" h="9428">
                    <a:moveTo>
                      <a:pt x="0" y="7054"/>
                    </a:moveTo>
                    <a:cubicBezTo>
                      <a:pt x="722" y="3960"/>
                      <a:pt x="2814" y="1364"/>
                      <a:pt x="5683" y="0"/>
                    </a:cubicBezTo>
                    <a:lnTo>
                      <a:pt x="10166" y="9428"/>
                    </a:lnTo>
                    <a:lnTo>
                      <a:pt x="0" y="7054"/>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latin typeface="Arial" panose="020B0604020202020204" pitchFamily="34" charset="0"/>
                  <a:cs typeface="Arial" panose="020B0604020202020204" pitchFamily="34" charset="0"/>
                </a:endParaRPr>
              </a:p>
            </p:txBody>
          </p:sp>
          <p:sp>
            <p:nvSpPr>
              <p:cNvPr id="73" name="Freeform 11">
                <a:extLst>
                  <a:ext uri="{FF2B5EF4-FFF2-40B4-BE49-F238E27FC236}">
                    <a16:creationId xmlns:a16="http://schemas.microsoft.com/office/drawing/2014/main" id="{74D1E181-4A33-4302-9BE6-71D1F030AB9B}"/>
                  </a:ext>
                </a:extLst>
              </p:cNvPr>
              <p:cNvSpPr>
                <a:spLocks/>
              </p:cNvSpPr>
              <p:nvPr/>
            </p:nvSpPr>
            <p:spPr bwMode="auto">
              <a:xfrm>
                <a:off x="3303" y="760"/>
                <a:ext cx="1087" cy="1295"/>
              </a:xfrm>
              <a:custGeom>
                <a:avLst/>
                <a:gdLst>
                  <a:gd name="T0" fmla="*/ 0 w 9059"/>
                  <a:gd name="T1" fmla="*/ 1364 h 10792"/>
                  <a:gd name="T2" fmla="*/ 9059 w 9059"/>
                  <a:gd name="T3" fmla="*/ 1409 h 10792"/>
                  <a:gd name="T4" fmla="*/ 4483 w 9059"/>
                  <a:gd name="T5" fmla="*/ 10792 h 10792"/>
                  <a:gd name="T6" fmla="*/ 0 w 9059"/>
                  <a:gd name="T7" fmla="*/ 1364 h 10792"/>
                </a:gdLst>
                <a:ahLst/>
                <a:cxnLst>
                  <a:cxn ang="0">
                    <a:pos x="T0" y="T1"/>
                  </a:cxn>
                  <a:cxn ang="0">
                    <a:pos x="T2" y="T3"/>
                  </a:cxn>
                  <a:cxn ang="0">
                    <a:pos x="T4" y="T5"/>
                  </a:cxn>
                  <a:cxn ang="0">
                    <a:pos x="T6" y="T7"/>
                  </a:cxn>
                </a:cxnLst>
                <a:rect l="0" t="0" r="r" b="b"/>
                <a:pathLst>
                  <a:path w="9059" h="10792">
                    <a:moveTo>
                      <a:pt x="0" y="1364"/>
                    </a:moveTo>
                    <a:cubicBezTo>
                      <a:pt x="2869" y="0"/>
                      <a:pt x="6204" y="16"/>
                      <a:pt x="9059" y="1409"/>
                    </a:cubicBezTo>
                    <a:lnTo>
                      <a:pt x="4483" y="10792"/>
                    </a:lnTo>
                    <a:lnTo>
                      <a:pt x="0" y="1364"/>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BF8A48EC-F493-43CA-ABA9-078277D64A39}"/>
                </a:ext>
              </a:extLst>
            </p:cNvPr>
            <p:cNvGrpSpPr/>
            <p:nvPr/>
          </p:nvGrpSpPr>
          <p:grpSpPr>
            <a:xfrm>
              <a:off x="4654259" y="2019299"/>
              <a:ext cx="2911950" cy="2879292"/>
              <a:chOff x="4654259" y="2019299"/>
              <a:chExt cx="2911950" cy="2879292"/>
            </a:xfrm>
          </p:grpSpPr>
          <p:sp>
            <p:nvSpPr>
              <p:cNvPr id="57" name="Freeform: Shape 56">
                <a:extLst>
                  <a:ext uri="{FF2B5EF4-FFF2-40B4-BE49-F238E27FC236}">
                    <a16:creationId xmlns:a16="http://schemas.microsoft.com/office/drawing/2014/main" id="{CD3145AF-C325-4C78-B465-BC86D7D75A65}"/>
                  </a:ext>
                </a:extLst>
              </p:cNvPr>
              <p:cNvSpPr/>
              <p:nvPr/>
            </p:nvSpPr>
            <p:spPr>
              <a:xfrm>
                <a:off x="4654259" y="2052810"/>
                <a:ext cx="2885090" cy="2845781"/>
              </a:xfrm>
              <a:custGeom>
                <a:avLst/>
                <a:gdLst>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620210 w 3846787"/>
                  <a:gd name="connsiteY7" fmla="*/ 223141 h 3794374"/>
                  <a:gd name="connsiteX8" fmla="*/ 2786585 w 3846787"/>
                  <a:gd name="connsiteY8" fmla="*/ 303129 h 3794374"/>
                  <a:gd name="connsiteX9" fmla="*/ 2846266 w 3846787"/>
                  <a:gd name="connsiteY9" fmla="*/ 179179 h 3794374"/>
                  <a:gd name="connsiteX10" fmla="*/ 3117144 w 3846787"/>
                  <a:gd name="connsiteY10" fmla="*/ 358182 h 3794374"/>
                  <a:gd name="connsiteX11" fmla="*/ 2909667 w 3846787"/>
                  <a:gd name="connsiteY11" fmla="*/ 801737 h 3794374"/>
                  <a:gd name="connsiteX12" fmla="*/ 2778591 w 3846787"/>
                  <a:gd name="connsiteY12" fmla="*/ 1083505 h 3794374"/>
                  <a:gd name="connsiteX13" fmla="*/ 2914119 w 3846787"/>
                  <a:gd name="connsiteY13" fmla="*/ 1251617 h 3794374"/>
                  <a:gd name="connsiteX14" fmla="*/ 3217766 w 3846787"/>
                  <a:gd name="connsiteY14" fmla="*/ 1183985 h 3794374"/>
                  <a:gd name="connsiteX15" fmla="*/ 3680805 w 3846787"/>
                  <a:gd name="connsiteY15" fmla="*/ 1079113 h 3794374"/>
                  <a:gd name="connsiteX16" fmla="*/ 3781249 w 3846787"/>
                  <a:gd name="connsiteY16" fmla="*/ 1360881 h 3794374"/>
                  <a:gd name="connsiteX17" fmla="*/ 3614573 w 3846787"/>
                  <a:gd name="connsiteY17" fmla="*/ 1398976 h 3794374"/>
                  <a:gd name="connsiteX18" fmla="*/ 3667246 w 3846787"/>
                  <a:gd name="connsiteY18" fmla="*/ 1574553 h 3794374"/>
                  <a:gd name="connsiteX19" fmla="*/ 3818470 w 3846787"/>
                  <a:gd name="connsiteY19" fmla="*/ 1540059 h 3794374"/>
                  <a:gd name="connsiteX20" fmla="*/ 3846787 w 3846787"/>
                  <a:gd name="connsiteY20" fmla="*/ 1823935 h 3794374"/>
                  <a:gd name="connsiteX21" fmla="*/ 3370569 w 3846787"/>
                  <a:gd name="connsiteY21" fmla="*/ 1939698 h 3794374"/>
                  <a:gd name="connsiteX22" fmla="*/ 3069059 w 3846787"/>
                  <a:gd name="connsiteY22" fmla="*/ 2014005 h 3794374"/>
                  <a:gd name="connsiteX23" fmla="*/ 3023290 w 3846787"/>
                  <a:gd name="connsiteY23" fmla="*/ 2223749 h 3794374"/>
                  <a:gd name="connsiteX24" fmla="*/ 3265673 w 3846787"/>
                  <a:gd name="connsiteY24" fmla="*/ 2418211 h 3794374"/>
                  <a:gd name="connsiteX25" fmla="*/ 3650174 w 3846787"/>
                  <a:gd name="connsiteY25" fmla="*/ 2724044 h 3794374"/>
                  <a:gd name="connsiteX26" fmla="*/ 3479740 w 3846787"/>
                  <a:gd name="connsiteY26" fmla="*/ 3003528 h 3794374"/>
                  <a:gd name="connsiteX27" fmla="*/ 3343024 w 3846787"/>
                  <a:gd name="connsiteY27" fmla="*/ 2894403 h 3794374"/>
                  <a:gd name="connsiteX28" fmla="*/ 3228488 w 3846787"/>
                  <a:gd name="connsiteY28" fmla="*/ 3036328 h 3794374"/>
                  <a:gd name="connsiteX29" fmla="*/ 3368432 w 3846787"/>
                  <a:gd name="connsiteY29" fmla="*/ 3147750 h 3794374"/>
                  <a:gd name="connsiteX30" fmla="*/ 3143502 w 3846787"/>
                  <a:gd name="connsiteY30" fmla="*/ 3363994 h 3794374"/>
                  <a:gd name="connsiteX31" fmla="*/ 2752412 w 3846787"/>
                  <a:gd name="connsiteY31" fmla="*/ 3060444 h 3794374"/>
                  <a:gd name="connsiteX32" fmla="*/ 2507713 w 3846787"/>
                  <a:gd name="connsiteY32" fmla="*/ 2868090 h 3794374"/>
                  <a:gd name="connsiteX33" fmla="*/ 2313415 w 3846787"/>
                  <a:gd name="connsiteY33" fmla="*/ 2962071 h 3794374"/>
                  <a:gd name="connsiteX34" fmla="*/ 2311100 w 3846787"/>
                  <a:gd name="connsiteY34" fmla="*/ 3272296 h 3794374"/>
                  <a:gd name="connsiteX35" fmla="*/ 2308963 w 3846787"/>
                  <a:gd name="connsiteY35" fmla="*/ 3757309 h 3794374"/>
                  <a:gd name="connsiteX36" fmla="*/ 2016180 w 3846787"/>
                  <a:gd name="connsiteY36" fmla="*/ 3794374 h 3794374"/>
                  <a:gd name="connsiteX37" fmla="*/ 2016180 w 3846787"/>
                  <a:gd name="connsiteY37" fmla="*/ 3647492 h 3794374"/>
                  <a:gd name="connsiteX38" fmla="*/ 1832745 w 3846787"/>
                  <a:gd name="connsiteY38" fmla="*/ 3657682 h 3794374"/>
                  <a:gd name="connsiteX39" fmla="*/ 1832745 w 3846787"/>
                  <a:gd name="connsiteY39" fmla="*/ 3794374 h 3794374"/>
                  <a:gd name="connsiteX40" fmla="*/ 1537825 w 3846787"/>
                  <a:gd name="connsiteY40" fmla="*/ 3757309 h 3794374"/>
                  <a:gd name="connsiteX41" fmla="*/ 1535687 w 3846787"/>
                  <a:gd name="connsiteY41" fmla="*/ 3272296 h 3794374"/>
                  <a:gd name="connsiteX42" fmla="*/ 1533550 w 3846787"/>
                  <a:gd name="connsiteY42" fmla="*/ 2962071 h 3794374"/>
                  <a:gd name="connsiteX43" fmla="*/ 1339074 w 3846787"/>
                  <a:gd name="connsiteY43" fmla="*/ 2868090 h 3794374"/>
                  <a:gd name="connsiteX44" fmla="*/ 1094375 w 3846787"/>
                  <a:gd name="connsiteY44" fmla="*/ 3060444 h 3794374"/>
                  <a:gd name="connsiteX45" fmla="*/ 705601 w 3846787"/>
                  <a:gd name="connsiteY45" fmla="*/ 3363994 h 3794374"/>
                  <a:gd name="connsiteX46" fmla="*/ 482808 w 3846787"/>
                  <a:gd name="connsiteY46" fmla="*/ 3150033 h 3794374"/>
                  <a:gd name="connsiteX47" fmla="*/ 626532 w 3846787"/>
                  <a:gd name="connsiteY47" fmla="*/ 3035574 h 3794374"/>
                  <a:gd name="connsiteX48" fmla="*/ 505746 w 3846787"/>
                  <a:gd name="connsiteY48" fmla="*/ 2895125 h 3794374"/>
                  <a:gd name="connsiteX49" fmla="*/ 367048 w 3846787"/>
                  <a:gd name="connsiteY49" fmla="*/ 3005812 h 3794374"/>
                  <a:gd name="connsiteX50" fmla="*/ 196614 w 3846787"/>
                  <a:gd name="connsiteY50" fmla="*/ 2724044 h 3794374"/>
                  <a:gd name="connsiteX51" fmla="*/ 578799 w 3846787"/>
                  <a:gd name="connsiteY51" fmla="*/ 2418211 h 3794374"/>
                  <a:gd name="connsiteX52" fmla="*/ 821360 w 3846787"/>
                  <a:gd name="connsiteY52" fmla="*/ 2223749 h 3794374"/>
                  <a:gd name="connsiteX53" fmla="*/ 775413 w 3846787"/>
                  <a:gd name="connsiteY53" fmla="*/ 2014005 h 3794374"/>
                  <a:gd name="connsiteX54" fmla="*/ 474081 w 3846787"/>
                  <a:gd name="connsiteY54" fmla="*/ 1939698 h 3794374"/>
                  <a:gd name="connsiteX55" fmla="*/ 0 w 3846787"/>
                  <a:gd name="connsiteY55" fmla="*/ 1823935 h 3794374"/>
                  <a:gd name="connsiteX56" fmla="*/ 28317 w 3846787"/>
                  <a:gd name="connsiteY56" fmla="*/ 1540059 h 3794374"/>
                  <a:gd name="connsiteX57" fmla="*/ 171883 w 3846787"/>
                  <a:gd name="connsiteY57" fmla="*/ 1572806 h 3794374"/>
                  <a:gd name="connsiteX58" fmla="*/ 219669 w 3846787"/>
                  <a:gd name="connsiteY58" fmla="*/ 1398386 h 3794374"/>
                  <a:gd name="connsiteX59" fmla="*/ 65538 w 3846787"/>
                  <a:gd name="connsiteY59" fmla="*/ 1363164 h 3794374"/>
                  <a:gd name="connsiteX60" fmla="*/ 165982 w 3846787"/>
                  <a:gd name="connsiteY60" fmla="*/ 1081221 h 3794374"/>
                  <a:gd name="connsiteX61" fmla="*/ 629199 w 3846787"/>
                  <a:gd name="connsiteY61" fmla="*/ 1186093 h 3794374"/>
                  <a:gd name="connsiteX62" fmla="*/ 932846 w 3846787"/>
                  <a:gd name="connsiteY62" fmla="*/ 1253900 h 3794374"/>
                  <a:gd name="connsiteX63" fmla="*/ 1068196 w 3846787"/>
                  <a:gd name="connsiteY63" fmla="*/ 1085613 h 3794374"/>
                  <a:gd name="connsiteX64" fmla="*/ 937120 w 3846787"/>
                  <a:gd name="connsiteY64" fmla="*/ 803845 h 3794374"/>
                  <a:gd name="connsiteX65" fmla="*/ 729643 w 3846787"/>
                  <a:gd name="connsiteY65" fmla="*/ 360466 h 3794374"/>
                  <a:gd name="connsiteX66" fmla="*/ 1002658 w 3846787"/>
                  <a:gd name="connsiteY66" fmla="*/ 179179 h 3794374"/>
                  <a:gd name="connsiteX67" fmla="*/ 1066372 w 3846787"/>
                  <a:gd name="connsiteY67" fmla="*/ 311505 h 3794374"/>
                  <a:gd name="connsiteX68" fmla="*/ 1230924 w 3846787"/>
                  <a:gd name="connsiteY68" fmla="*/ 232167 h 3794374"/>
                  <a:gd name="connsiteX69" fmla="*/ 1166503 w 3846787"/>
                  <a:gd name="connsiteY69" fmla="*/ 98373 h 3794374"/>
                  <a:gd name="connsiteX70" fmla="*/ 1461423 w 3846787"/>
                  <a:gd name="connsiteY70"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620210 w 3846787"/>
                  <a:gd name="connsiteY7" fmla="*/ 223141 h 3794374"/>
                  <a:gd name="connsiteX8" fmla="*/ 2786585 w 3846787"/>
                  <a:gd name="connsiteY8" fmla="*/ 303129 h 3794374"/>
                  <a:gd name="connsiteX9" fmla="*/ 2846266 w 3846787"/>
                  <a:gd name="connsiteY9" fmla="*/ 179179 h 3794374"/>
                  <a:gd name="connsiteX10" fmla="*/ 3117144 w 3846787"/>
                  <a:gd name="connsiteY10" fmla="*/ 358182 h 3794374"/>
                  <a:gd name="connsiteX11" fmla="*/ 2909667 w 3846787"/>
                  <a:gd name="connsiteY11" fmla="*/ 801737 h 3794374"/>
                  <a:gd name="connsiteX12" fmla="*/ 2778591 w 3846787"/>
                  <a:gd name="connsiteY12" fmla="*/ 1083505 h 3794374"/>
                  <a:gd name="connsiteX13" fmla="*/ 2914119 w 3846787"/>
                  <a:gd name="connsiteY13" fmla="*/ 1251617 h 3794374"/>
                  <a:gd name="connsiteX14" fmla="*/ 3217766 w 3846787"/>
                  <a:gd name="connsiteY14" fmla="*/ 1183985 h 3794374"/>
                  <a:gd name="connsiteX15" fmla="*/ 3680805 w 3846787"/>
                  <a:gd name="connsiteY15" fmla="*/ 1079113 h 3794374"/>
                  <a:gd name="connsiteX16" fmla="*/ 3781249 w 3846787"/>
                  <a:gd name="connsiteY16" fmla="*/ 1360881 h 3794374"/>
                  <a:gd name="connsiteX17" fmla="*/ 3614573 w 3846787"/>
                  <a:gd name="connsiteY17" fmla="*/ 1398976 h 3794374"/>
                  <a:gd name="connsiteX18" fmla="*/ 3667246 w 3846787"/>
                  <a:gd name="connsiteY18" fmla="*/ 1574553 h 3794374"/>
                  <a:gd name="connsiteX19" fmla="*/ 3818470 w 3846787"/>
                  <a:gd name="connsiteY19" fmla="*/ 1540059 h 3794374"/>
                  <a:gd name="connsiteX20" fmla="*/ 3846787 w 3846787"/>
                  <a:gd name="connsiteY20" fmla="*/ 1823935 h 3794374"/>
                  <a:gd name="connsiteX21" fmla="*/ 3370569 w 3846787"/>
                  <a:gd name="connsiteY21" fmla="*/ 1939698 h 3794374"/>
                  <a:gd name="connsiteX22" fmla="*/ 3069059 w 3846787"/>
                  <a:gd name="connsiteY22" fmla="*/ 2014005 h 3794374"/>
                  <a:gd name="connsiteX23" fmla="*/ 3023290 w 3846787"/>
                  <a:gd name="connsiteY23" fmla="*/ 2223749 h 3794374"/>
                  <a:gd name="connsiteX24" fmla="*/ 3265673 w 3846787"/>
                  <a:gd name="connsiteY24" fmla="*/ 2418211 h 3794374"/>
                  <a:gd name="connsiteX25" fmla="*/ 3650174 w 3846787"/>
                  <a:gd name="connsiteY25" fmla="*/ 2724044 h 3794374"/>
                  <a:gd name="connsiteX26" fmla="*/ 3479740 w 3846787"/>
                  <a:gd name="connsiteY26" fmla="*/ 3003528 h 3794374"/>
                  <a:gd name="connsiteX27" fmla="*/ 3343024 w 3846787"/>
                  <a:gd name="connsiteY27" fmla="*/ 2894403 h 3794374"/>
                  <a:gd name="connsiteX28" fmla="*/ 3228488 w 3846787"/>
                  <a:gd name="connsiteY28" fmla="*/ 3036328 h 3794374"/>
                  <a:gd name="connsiteX29" fmla="*/ 3368432 w 3846787"/>
                  <a:gd name="connsiteY29" fmla="*/ 3147750 h 3794374"/>
                  <a:gd name="connsiteX30" fmla="*/ 3143502 w 3846787"/>
                  <a:gd name="connsiteY30" fmla="*/ 3363994 h 3794374"/>
                  <a:gd name="connsiteX31" fmla="*/ 2752412 w 3846787"/>
                  <a:gd name="connsiteY31" fmla="*/ 3060444 h 3794374"/>
                  <a:gd name="connsiteX32" fmla="*/ 2507713 w 3846787"/>
                  <a:gd name="connsiteY32" fmla="*/ 2868090 h 3794374"/>
                  <a:gd name="connsiteX33" fmla="*/ 2313415 w 3846787"/>
                  <a:gd name="connsiteY33" fmla="*/ 2962071 h 3794374"/>
                  <a:gd name="connsiteX34" fmla="*/ 2311100 w 3846787"/>
                  <a:gd name="connsiteY34" fmla="*/ 3272296 h 3794374"/>
                  <a:gd name="connsiteX35" fmla="*/ 2308963 w 3846787"/>
                  <a:gd name="connsiteY35" fmla="*/ 3757309 h 3794374"/>
                  <a:gd name="connsiteX36" fmla="*/ 2016180 w 3846787"/>
                  <a:gd name="connsiteY36" fmla="*/ 3794374 h 3794374"/>
                  <a:gd name="connsiteX37" fmla="*/ 2016180 w 3846787"/>
                  <a:gd name="connsiteY37" fmla="*/ 3647492 h 3794374"/>
                  <a:gd name="connsiteX38" fmla="*/ 1832745 w 3846787"/>
                  <a:gd name="connsiteY38" fmla="*/ 3657682 h 3794374"/>
                  <a:gd name="connsiteX39" fmla="*/ 1832745 w 3846787"/>
                  <a:gd name="connsiteY39" fmla="*/ 3794374 h 3794374"/>
                  <a:gd name="connsiteX40" fmla="*/ 1537825 w 3846787"/>
                  <a:gd name="connsiteY40" fmla="*/ 3757309 h 3794374"/>
                  <a:gd name="connsiteX41" fmla="*/ 1535687 w 3846787"/>
                  <a:gd name="connsiteY41" fmla="*/ 3272296 h 3794374"/>
                  <a:gd name="connsiteX42" fmla="*/ 1533550 w 3846787"/>
                  <a:gd name="connsiteY42" fmla="*/ 2962071 h 3794374"/>
                  <a:gd name="connsiteX43" fmla="*/ 1339074 w 3846787"/>
                  <a:gd name="connsiteY43" fmla="*/ 2868090 h 3794374"/>
                  <a:gd name="connsiteX44" fmla="*/ 1094375 w 3846787"/>
                  <a:gd name="connsiteY44" fmla="*/ 3060444 h 3794374"/>
                  <a:gd name="connsiteX45" fmla="*/ 705601 w 3846787"/>
                  <a:gd name="connsiteY45" fmla="*/ 3363994 h 3794374"/>
                  <a:gd name="connsiteX46" fmla="*/ 482808 w 3846787"/>
                  <a:gd name="connsiteY46" fmla="*/ 3150033 h 3794374"/>
                  <a:gd name="connsiteX47" fmla="*/ 626532 w 3846787"/>
                  <a:gd name="connsiteY47" fmla="*/ 3035574 h 3794374"/>
                  <a:gd name="connsiteX48" fmla="*/ 505746 w 3846787"/>
                  <a:gd name="connsiteY48" fmla="*/ 2895125 h 3794374"/>
                  <a:gd name="connsiteX49" fmla="*/ 367048 w 3846787"/>
                  <a:gd name="connsiteY49" fmla="*/ 3005812 h 3794374"/>
                  <a:gd name="connsiteX50" fmla="*/ 196614 w 3846787"/>
                  <a:gd name="connsiteY50" fmla="*/ 2724044 h 3794374"/>
                  <a:gd name="connsiteX51" fmla="*/ 578799 w 3846787"/>
                  <a:gd name="connsiteY51" fmla="*/ 2418211 h 3794374"/>
                  <a:gd name="connsiteX52" fmla="*/ 821360 w 3846787"/>
                  <a:gd name="connsiteY52" fmla="*/ 2223749 h 3794374"/>
                  <a:gd name="connsiteX53" fmla="*/ 775413 w 3846787"/>
                  <a:gd name="connsiteY53" fmla="*/ 2014005 h 3794374"/>
                  <a:gd name="connsiteX54" fmla="*/ 474081 w 3846787"/>
                  <a:gd name="connsiteY54" fmla="*/ 1939698 h 3794374"/>
                  <a:gd name="connsiteX55" fmla="*/ 0 w 3846787"/>
                  <a:gd name="connsiteY55" fmla="*/ 1823935 h 3794374"/>
                  <a:gd name="connsiteX56" fmla="*/ 28317 w 3846787"/>
                  <a:gd name="connsiteY56" fmla="*/ 1540059 h 3794374"/>
                  <a:gd name="connsiteX57" fmla="*/ 171883 w 3846787"/>
                  <a:gd name="connsiteY57" fmla="*/ 1572806 h 3794374"/>
                  <a:gd name="connsiteX58" fmla="*/ 219669 w 3846787"/>
                  <a:gd name="connsiteY58" fmla="*/ 1398386 h 3794374"/>
                  <a:gd name="connsiteX59" fmla="*/ 65538 w 3846787"/>
                  <a:gd name="connsiteY59" fmla="*/ 1363164 h 3794374"/>
                  <a:gd name="connsiteX60" fmla="*/ 165982 w 3846787"/>
                  <a:gd name="connsiteY60" fmla="*/ 1081221 h 3794374"/>
                  <a:gd name="connsiteX61" fmla="*/ 629199 w 3846787"/>
                  <a:gd name="connsiteY61" fmla="*/ 1186093 h 3794374"/>
                  <a:gd name="connsiteX62" fmla="*/ 932846 w 3846787"/>
                  <a:gd name="connsiteY62" fmla="*/ 1253900 h 3794374"/>
                  <a:gd name="connsiteX63" fmla="*/ 1068196 w 3846787"/>
                  <a:gd name="connsiteY63" fmla="*/ 1085613 h 3794374"/>
                  <a:gd name="connsiteX64" fmla="*/ 937120 w 3846787"/>
                  <a:gd name="connsiteY64" fmla="*/ 803845 h 3794374"/>
                  <a:gd name="connsiteX65" fmla="*/ 729643 w 3846787"/>
                  <a:gd name="connsiteY65" fmla="*/ 360466 h 3794374"/>
                  <a:gd name="connsiteX66" fmla="*/ 1002658 w 3846787"/>
                  <a:gd name="connsiteY66" fmla="*/ 179179 h 3794374"/>
                  <a:gd name="connsiteX67" fmla="*/ 1230924 w 3846787"/>
                  <a:gd name="connsiteY67" fmla="*/ 232167 h 3794374"/>
                  <a:gd name="connsiteX68" fmla="*/ 1166503 w 3846787"/>
                  <a:gd name="connsiteY68" fmla="*/ 98373 h 3794374"/>
                  <a:gd name="connsiteX69" fmla="*/ 1461423 w 3846787"/>
                  <a:gd name="connsiteY69"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620210 w 3846787"/>
                  <a:gd name="connsiteY7" fmla="*/ 223141 h 3794374"/>
                  <a:gd name="connsiteX8" fmla="*/ 2786585 w 3846787"/>
                  <a:gd name="connsiteY8" fmla="*/ 303129 h 3794374"/>
                  <a:gd name="connsiteX9" fmla="*/ 2846266 w 3846787"/>
                  <a:gd name="connsiteY9" fmla="*/ 179179 h 3794374"/>
                  <a:gd name="connsiteX10" fmla="*/ 3117144 w 3846787"/>
                  <a:gd name="connsiteY10" fmla="*/ 358182 h 3794374"/>
                  <a:gd name="connsiteX11" fmla="*/ 2909667 w 3846787"/>
                  <a:gd name="connsiteY11" fmla="*/ 801737 h 3794374"/>
                  <a:gd name="connsiteX12" fmla="*/ 2778591 w 3846787"/>
                  <a:gd name="connsiteY12" fmla="*/ 1083505 h 3794374"/>
                  <a:gd name="connsiteX13" fmla="*/ 2914119 w 3846787"/>
                  <a:gd name="connsiteY13" fmla="*/ 1251617 h 3794374"/>
                  <a:gd name="connsiteX14" fmla="*/ 3217766 w 3846787"/>
                  <a:gd name="connsiteY14" fmla="*/ 1183985 h 3794374"/>
                  <a:gd name="connsiteX15" fmla="*/ 3680805 w 3846787"/>
                  <a:gd name="connsiteY15" fmla="*/ 1079113 h 3794374"/>
                  <a:gd name="connsiteX16" fmla="*/ 3781249 w 3846787"/>
                  <a:gd name="connsiteY16" fmla="*/ 1360881 h 3794374"/>
                  <a:gd name="connsiteX17" fmla="*/ 3614573 w 3846787"/>
                  <a:gd name="connsiteY17" fmla="*/ 1398976 h 3794374"/>
                  <a:gd name="connsiteX18" fmla="*/ 3667246 w 3846787"/>
                  <a:gd name="connsiteY18" fmla="*/ 1574553 h 3794374"/>
                  <a:gd name="connsiteX19" fmla="*/ 3818470 w 3846787"/>
                  <a:gd name="connsiteY19" fmla="*/ 1540059 h 3794374"/>
                  <a:gd name="connsiteX20" fmla="*/ 3846787 w 3846787"/>
                  <a:gd name="connsiteY20" fmla="*/ 1823935 h 3794374"/>
                  <a:gd name="connsiteX21" fmla="*/ 3370569 w 3846787"/>
                  <a:gd name="connsiteY21" fmla="*/ 1939698 h 3794374"/>
                  <a:gd name="connsiteX22" fmla="*/ 3069059 w 3846787"/>
                  <a:gd name="connsiteY22" fmla="*/ 2014005 h 3794374"/>
                  <a:gd name="connsiteX23" fmla="*/ 3023290 w 3846787"/>
                  <a:gd name="connsiteY23" fmla="*/ 2223749 h 3794374"/>
                  <a:gd name="connsiteX24" fmla="*/ 3265673 w 3846787"/>
                  <a:gd name="connsiteY24" fmla="*/ 2418211 h 3794374"/>
                  <a:gd name="connsiteX25" fmla="*/ 3650174 w 3846787"/>
                  <a:gd name="connsiteY25" fmla="*/ 2724044 h 3794374"/>
                  <a:gd name="connsiteX26" fmla="*/ 3479740 w 3846787"/>
                  <a:gd name="connsiteY26" fmla="*/ 3003528 h 3794374"/>
                  <a:gd name="connsiteX27" fmla="*/ 3343024 w 3846787"/>
                  <a:gd name="connsiteY27" fmla="*/ 2894403 h 3794374"/>
                  <a:gd name="connsiteX28" fmla="*/ 3228488 w 3846787"/>
                  <a:gd name="connsiteY28" fmla="*/ 3036328 h 3794374"/>
                  <a:gd name="connsiteX29" fmla="*/ 3368432 w 3846787"/>
                  <a:gd name="connsiteY29" fmla="*/ 3147750 h 3794374"/>
                  <a:gd name="connsiteX30" fmla="*/ 3143502 w 3846787"/>
                  <a:gd name="connsiteY30" fmla="*/ 3363994 h 3794374"/>
                  <a:gd name="connsiteX31" fmla="*/ 2752412 w 3846787"/>
                  <a:gd name="connsiteY31" fmla="*/ 3060444 h 3794374"/>
                  <a:gd name="connsiteX32" fmla="*/ 2507713 w 3846787"/>
                  <a:gd name="connsiteY32" fmla="*/ 2868090 h 3794374"/>
                  <a:gd name="connsiteX33" fmla="*/ 2313415 w 3846787"/>
                  <a:gd name="connsiteY33" fmla="*/ 2962071 h 3794374"/>
                  <a:gd name="connsiteX34" fmla="*/ 2311100 w 3846787"/>
                  <a:gd name="connsiteY34" fmla="*/ 3272296 h 3794374"/>
                  <a:gd name="connsiteX35" fmla="*/ 2308963 w 3846787"/>
                  <a:gd name="connsiteY35" fmla="*/ 3757309 h 3794374"/>
                  <a:gd name="connsiteX36" fmla="*/ 2016180 w 3846787"/>
                  <a:gd name="connsiteY36" fmla="*/ 3794374 h 3794374"/>
                  <a:gd name="connsiteX37" fmla="*/ 2016180 w 3846787"/>
                  <a:gd name="connsiteY37" fmla="*/ 3647492 h 3794374"/>
                  <a:gd name="connsiteX38" fmla="*/ 1832745 w 3846787"/>
                  <a:gd name="connsiteY38" fmla="*/ 3657682 h 3794374"/>
                  <a:gd name="connsiteX39" fmla="*/ 1832745 w 3846787"/>
                  <a:gd name="connsiteY39" fmla="*/ 3794374 h 3794374"/>
                  <a:gd name="connsiteX40" fmla="*/ 1537825 w 3846787"/>
                  <a:gd name="connsiteY40" fmla="*/ 3757309 h 3794374"/>
                  <a:gd name="connsiteX41" fmla="*/ 1535687 w 3846787"/>
                  <a:gd name="connsiteY41" fmla="*/ 3272296 h 3794374"/>
                  <a:gd name="connsiteX42" fmla="*/ 1533550 w 3846787"/>
                  <a:gd name="connsiteY42" fmla="*/ 2962071 h 3794374"/>
                  <a:gd name="connsiteX43" fmla="*/ 1339074 w 3846787"/>
                  <a:gd name="connsiteY43" fmla="*/ 2868090 h 3794374"/>
                  <a:gd name="connsiteX44" fmla="*/ 1094375 w 3846787"/>
                  <a:gd name="connsiteY44" fmla="*/ 3060444 h 3794374"/>
                  <a:gd name="connsiteX45" fmla="*/ 705601 w 3846787"/>
                  <a:gd name="connsiteY45" fmla="*/ 3363994 h 3794374"/>
                  <a:gd name="connsiteX46" fmla="*/ 482808 w 3846787"/>
                  <a:gd name="connsiteY46" fmla="*/ 3150033 h 3794374"/>
                  <a:gd name="connsiteX47" fmla="*/ 626532 w 3846787"/>
                  <a:gd name="connsiteY47" fmla="*/ 3035574 h 3794374"/>
                  <a:gd name="connsiteX48" fmla="*/ 505746 w 3846787"/>
                  <a:gd name="connsiteY48" fmla="*/ 2895125 h 3794374"/>
                  <a:gd name="connsiteX49" fmla="*/ 367048 w 3846787"/>
                  <a:gd name="connsiteY49" fmla="*/ 3005812 h 3794374"/>
                  <a:gd name="connsiteX50" fmla="*/ 196614 w 3846787"/>
                  <a:gd name="connsiteY50" fmla="*/ 2724044 h 3794374"/>
                  <a:gd name="connsiteX51" fmla="*/ 578799 w 3846787"/>
                  <a:gd name="connsiteY51" fmla="*/ 2418211 h 3794374"/>
                  <a:gd name="connsiteX52" fmla="*/ 821360 w 3846787"/>
                  <a:gd name="connsiteY52" fmla="*/ 2223749 h 3794374"/>
                  <a:gd name="connsiteX53" fmla="*/ 775413 w 3846787"/>
                  <a:gd name="connsiteY53" fmla="*/ 2014005 h 3794374"/>
                  <a:gd name="connsiteX54" fmla="*/ 474081 w 3846787"/>
                  <a:gd name="connsiteY54" fmla="*/ 1939698 h 3794374"/>
                  <a:gd name="connsiteX55" fmla="*/ 0 w 3846787"/>
                  <a:gd name="connsiteY55" fmla="*/ 1823935 h 3794374"/>
                  <a:gd name="connsiteX56" fmla="*/ 28317 w 3846787"/>
                  <a:gd name="connsiteY56" fmla="*/ 1540059 h 3794374"/>
                  <a:gd name="connsiteX57" fmla="*/ 171883 w 3846787"/>
                  <a:gd name="connsiteY57" fmla="*/ 1572806 h 3794374"/>
                  <a:gd name="connsiteX58" fmla="*/ 219669 w 3846787"/>
                  <a:gd name="connsiteY58" fmla="*/ 1398386 h 3794374"/>
                  <a:gd name="connsiteX59" fmla="*/ 65538 w 3846787"/>
                  <a:gd name="connsiteY59" fmla="*/ 1363164 h 3794374"/>
                  <a:gd name="connsiteX60" fmla="*/ 165982 w 3846787"/>
                  <a:gd name="connsiteY60" fmla="*/ 1081221 h 3794374"/>
                  <a:gd name="connsiteX61" fmla="*/ 629199 w 3846787"/>
                  <a:gd name="connsiteY61" fmla="*/ 1186093 h 3794374"/>
                  <a:gd name="connsiteX62" fmla="*/ 932846 w 3846787"/>
                  <a:gd name="connsiteY62" fmla="*/ 1253900 h 3794374"/>
                  <a:gd name="connsiteX63" fmla="*/ 1068196 w 3846787"/>
                  <a:gd name="connsiteY63" fmla="*/ 1085613 h 3794374"/>
                  <a:gd name="connsiteX64" fmla="*/ 937120 w 3846787"/>
                  <a:gd name="connsiteY64" fmla="*/ 803845 h 3794374"/>
                  <a:gd name="connsiteX65" fmla="*/ 729643 w 3846787"/>
                  <a:gd name="connsiteY65" fmla="*/ 360466 h 3794374"/>
                  <a:gd name="connsiteX66" fmla="*/ 1002658 w 3846787"/>
                  <a:gd name="connsiteY66" fmla="*/ 179179 h 3794374"/>
                  <a:gd name="connsiteX67" fmla="*/ 1166503 w 3846787"/>
                  <a:gd name="connsiteY67" fmla="*/ 98373 h 3794374"/>
                  <a:gd name="connsiteX68" fmla="*/ 1461423 w 3846787"/>
                  <a:gd name="connsiteY68"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786585 w 3846787"/>
                  <a:gd name="connsiteY7" fmla="*/ 303129 h 3794374"/>
                  <a:gd name="connsiteX8" fmla="*/ 2846266 w 3846787"/>
                  <a:gd name="connsiteY8" fmla="*/ 179179 h 3794374"/>
                  <a:gd name="connsiteX9" fmla="*/ 3117144 w 3846787"/>
                  <a:gd name="connsiteY9" fmla="*/ 358182 h 3794374"/>
                  <a:gd name="connsiteX10" fmla="*/ 2909667 w 3846787"/>
                  <a:gd name="connsiteY10" fmla="*/ 801737 h 3794374"/>
                  <a:gd name="connsiteX11" fmla="*/ 2778591 w 3846787"/>
                  <a:gd name="connsiteY11" fmla="*/ 1083505 h 3794374"/>
                  <a:gd name="connsiteX12" fmla="*/ 2914119 w 3846787"/>
                  <a:gd name="connsiteY12" fmla="*/ 1251617 h 3794374"/>
                  <a:gd name="connsiteX13" fmla="*/ 3217766 w 3846787"/>
                  <a:gd name="connsiteY13" fmla="*/ 1183985 h 3794374"/>
                  <a:gd name="connsiteX14" fmla="*/ 3680805 w 3846787"/>
                  <a:gd name="connsiteY14" fmla="*/ 1079113 h 3794374"/>
                  <a:gd name="connsiteX15" fmla="*/ 3781249 w 3846787"/>
                  <a:gd name="connsiteY15" fmla="*/ 1360881 h 3794374"/>
                  <a:gd name="connsiteX16" fmla="*/ 3614573 w 3846787"/>
                  <a:gd name="connsiteY16" fmla="*/ 1398976 h 3794374"/>
                  <a:gd name="connsiteX17" fmla="*/ 3667246 w 3846787"/>
                  <a:gd name="connsiteY17" fmla="*/ 1574553 h 3794374"/>
                  <a:gd name="connsiteX18" fmla="*/ 3818470 w 3846787"/>
                  <a:gd name="connsiteY18" fmla="*/ 1540059 h 3794374"/>
                  <a:gd name="connsiteX19" fmla="*/ 3846787 w 3846787"/>
                  <a:gd name="connsiteY19" fmla="*/ 1823935 h 3794374"/>
                  <a:gd name="connsiteX20" fmla="*/ 3370569 w 3846787"/>
                  <a:gd name="connsiteY20" fmla="*/ 1939698 h 3794374"/>
                  <a:gd name="connsiteX21" fmla="*/ 3069059 w 3846787"/>
                  <a:gd name="connsiteY21" fmla="*/ 2014005 h 3794374"/>
                  <a:gd name="connsiteX22" fmla="*/ 3023290 w 3846787"/>
                  <a:gd name="connsiteY22" fmla="*/ 2223749 h 3794374"/>
                  <a:gd name="connsiteX23" fmla="*/ 3265673 w 3846787"/>
                  <a:gd name="connsiteY23" fmla="*/ 2418211 h 3794374"/>
                  <a:gd name="connsiteX24" fmla="*/ 3650174 w 3846787"/>
                  <a:gd name="connsiteY24" fmla="*/ 2724044 h 3794374"/>
                  <a:gd name="connsiteX25" fmla="*/ 3479740 w 3846787"/>
                  <a:gd name="connsiteY25" fmla="*/ 3003528 h 3794374"/>
                  <a:gd name="connsiteX26" fmla="*/ 3343024 w 3846787"/>
                  <a:gd name="connsiteY26" fmla="*/ 2894403 h 3794374"/>
                  <a:gd name="connsiteX27" fmla="*/ 3228488 w 3846787"/>
                  <a:gd name="connsiteY27" fmla="*/ 3036328 h 3794374"/>
                  <a:gd name="connsiteX28" fmla="*/ 3368432 w 3846787"/>
                  <a:gd name="connsiteY28" fmla="*/ 3147750 h 3794374"/>
                  <a:gd name="connsiteX29" fmla="*/ 3143502 w 3846787"/>
                  <a:gd name="connsiteY29" fmla="*/ 3363994 h 3794374"/>
                  <a:gd name="connsiteX30" fmla="*/ 2752412 w 3846787"/>
                  <a:gd name="connsiteY30" fmla="*/ 3060444 h 3794374"/>
                  <a:gd name="connsiteX31" fmla="*/ 2507713 w 3846787"/>
                  <a:gd name="connsiteY31" fmla="*/ 2868090 h 3794374"/>
                  <a:gd name="connsiteX32" fmla="*/ 2313415 w 3846787"/>
                  <a:gd name="connsiteY32" fmla="*/ 2962071 h 3794374"/>
                  <a:gd name="connsiteX33" fmla="*/ 2311100 w 3846787"/>
                  <a:gd name="connsiteY33" fmla="*/ 3272296 h 3794374"/>
                  <a:gd name="connsiteX34" fmla="*/ 2308963 w 3846787"/>
                  <a:gd name="connsiteY34" fmla="*/ 3757309 h 3794374"/>
                  <a:gd name="connsiteX35" fmla="*/ 2016180 w 3846787"/>
                  <a:gd name="connsiteY35" fmla="*/ 3794374 h 3794374"/>
                  <a:gd name="connsiteX36" fmla="*/ 2016180 w 3846787"/>
                  <a:gd name="connsiteY36" fmla="*/ 3647492 h 3794374"/>
                  <a:gd name="connsiteX37" fmla="*/ 1832745 w 3846787"/>
                  <a:gd name="connsiteY37" fmla="*/ 3657682 h 3794374"/>
                  <a:gd name="connsiteX38" fmla="*/ 1832745 w 3846787"/>
                  <a:gd name="connsiteY38" fmla="*/ 3794374 h 3794374"/>
                  <a:gd name="connsiteX39" fmla="*/ 1537825 w 3846787"/>
                  <a:gd name="connsiteY39" fmla="*/ 3757309 h 3794374"/>
                  <a:gd name="connsiteX40" fmla="*/ 1535687 w 3846787"/>
                  <a:gd name="connsiteY40" fmla="*/ 3272296 h 3794374"/>
                  <a:gd name="connsiteX41" fmla="*/ 1533550 w 3846787"/>
                  <a:gd name="connsiteY41" fmla="*/ 2962071 h 3794374"/>
                  <a:gd name="connsiteX42" fmla="*/ 1339074 w 3846787"/>
                  <a:gd name="connsiteY42" fmla="*/ 2868090 h 3794374"/>
                  <a:gd name="connsiteX43" fmla="*/ 1094375 w 3846787"/>
                  <a:gd name="connsiteY43" fmla="*/ 3060444 h 3794374"/>
                  <a:gd name="connsiteX44" fmla="*/ 705601 w 3846787"/>
                  <a:gd name="connsiteY44" fmla="*/ 3363994 h 3794374"/>
                  <a:gd name="connsiteX45" fmla="*/ 482808 w 3846787"/>
                  <a:gd name="connsiteY45" fmla="*/ 3150033 h 3794374"/>
                  <a:gd name="connsiteX46" fmla="*/ 626532 w 3846787"/>
                  <a:gd name="connsiteY46" fmla="*/ 3035574 h 3794374"/>
                  <a:gd name="connsiteX47" fmla="*/ 505746 w 3846787"/>
                  <a:gd name="connsiteY47" fmla="*/ 2895125 h 3794374"/>
                  <a:gd name="connsiteX48" fmla="*/ 367048 w 3846787"/>
                  <a:gd name="connsiteY48" fmla="*/ 3005812 h 3794374"/>
                  <a:gd name="connsiteX49" fmla="*/ 196614 w 3846787"/>
                  <a:gd name="connsiteY49" fmla="*/ 2724044 h 3794374"/>
                  <a:gd name="connsiteX50" fmla="*/ 578799 w 3846787"/>
                  <a:gd name="connsiteY50" fmla="*/ 2418211 h 3794374"/>
                  <a:gd name="connsiteX51" fmla="*/ 821360 w 3846787"/>
                  <a:gd name="connsiteY51" fmla="*/ 2223749 h 3794374"/>
                  <a:gd name="connsiteX52" fmla="*/ 775413 w 3846787"/>
                  <a:gd name="connsiteY52" fmla="*/ 2014005 h 3794374"/>
                  <a:gd name="connsiteX53" fmla="*/ 474081 w 3846787"/>
                  <a:gd name="connsiteY53" fmla="*/ 1939698 h 3794374"/>
                  <a:gd name="connsiteX54" fmla="*/ 0 w 3846787"/>
                  <a:gd name="connsiteY54" fmla="*/ 1823935 h 3794374"/>
                  <a:gd name="connsiteX55" fmla="*/ 28317 w 3846787"/>
                  <a:gd name="connsiteY55" fmla="*/ 1540059 h 3794374"/>
                  <a:gd name="connsiteX56" fmla="*/ 171883 w 3846787"/>
                  <a:gd name="connsiteY56" fmla="*/ 1572806 h 3794374"/>
                  <a:gd name="connsiteX57" fmla="*/ 219669 w 3846787"/>
                  <a:gd name="connsiteY57" fmla="*/ 1398386 h 3794374"/>
                  <a:gd name="connsiteX58" fmla="*/ 65538 w 3846787"/>
                  <a:gd name="connsiteY58" fmla="*/ 1363164 h 3794374"/>
                  <a:gd name="connsiteX59" fmla="*/ 165982 w 3846787"/>
                  <a:gd name="connsiteY59" fmla="*/ 1081221 h 3794374"/>
                  <a:gd name="connsiteX60" fmla="*/ 629199 w 3846787"/>
                  <a:gd name="connsiteY60" fmla="*/ 1186093 h 3794374"/>
                  <a:gd name="connsiteX61" fmla="*/ 932846 w 3846787"/>
                  <a:gd name="connsiteY61" fmla="*/ 1253900 h 3794374"/>
                  <a:gd name="connsiteX62" fmla="*/ 1068196 w 3846787"/>
                  <a:gd name="connsiteY62" fmla="*/ 1085613 h 3794374"/>
                  <a:gd name="connsiteX63" fmla="*/ 937120 w 3846787"/>
                  <a:gd name="connsiteY63" fmla="*/ 803845 h 3794374"/>
                  <a:gd name="connsiteX64" fmla="*/ 729643 w 3846787"/>
                  <a:gd name="connsiteY64" fmla="*/ 360466 h 3794374"/>
                  <a:gd name="connsiteX65" fmla="*/ 1002658 w 3846787"/>
                  <a:gd name="connsiteY65" fmla="*/ 179179 h 3794374"/>
                  <a:gd name="connsiteX66" fmla="*/ 1166503 w 3846787"/>
                  <a:gd name="connsiteY66" fmla="*/ 98373 h 3794374"/>
                  <a:gd name="connsiteX67" fmla="*/ 1461423 w 3846787"/>
                  <a:gd name="connsiteY67"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614573 w 3846787"/>
                  <a:gd name="connsiteY15" fmla="*/ 1398976 h 3794374"/>
                  <a:gd name="connsiteX16" fmla="*/ 3667246 w 3846787"/>
                  <a:gd name="connsiteY16" fmla="*/ 1574553 h 3794374"/>
                  <a:gd name="connsiteX17" fmla="*/ 3818470 w 3846787"/>
                  <a:gd name="connsiteY17" fmla="*/ 1540059 h 3794374"/>
                  <a:gd name="connsiteX18" fmla="*/ 3846787 w 3846787"/>
                  <a:gd name="connsiteY18" fmla="*/ 1823935 h 3794374"/>
                  <a:gd name="connsiteX19" fmla="*/ 3370569 w 3846787"/>
                  <a:gd name="connsiteY19" fmla="*/ 1939698 h 3794374"/>
                  <a:gd name="connsiteX20" fmla="*/ 3069059 w 3846787"/>
                  <a:gd name="connsiteY20" fmla="*/ 2014005 h 3794374"/>
                  <a:gd name="connsiteX21" fmla="*/ 3023290 w 3846787"/>
                  <a:gd name="connsiteY21" fmla="*/ 2223749 h 3794374"/>
                  <a:gd name="connsiteX22" fmla="*/ 3265673 w 3846787"/>
                  <a:gd name="connsiteY22" fmla="*/ 2418211 h 3794374"/>
                  <a:gd name="connsiteX23" fmla="*/ 3650174 w 3846787"/>
                  <a:gd name="connsiteY23" fmla="*/ 2724044 h 3794374"/>
                  <a:gd name="connsiteX24" fmla="*/ 3479740 w 3846787"/>
                  <a:gd name="connsiteY24" fmla="*/ 3003528 h 3794374"/>
                  <a:gd name="connsiteX25" fmla="*/ 3343024 w 3846787"/>
                  <a:gd name="connsiteY25" fmla="*/ 2894403 h 3794374"/>
                  <a:gd name="connsiteX26" fmla="*/ 3228488 w 3846787"/>
                  <a:gd name="connsiteY26" fmla="*/ 3036328 h 3794374"/>
                  <a:gd name="connsiteX27" fmla="*/ 3368432 w 3846787"/>
                  <a:gd name="connsiteY27" fmla="*/ 3147750 h 3794374"/>
                  <a:gd name="connsiteX28" fmla="*/ 3143502 w 3846787"/>
                  <a:gd name="connsiteY28" fmla="*/ 3363994 h 3794374"/>
                  <a:gd name="connsiteX29" fmla="*/ 2752412 w 3846787"/>
                  <a:gd name="connsiteY29" fmla="*/ 3060444 h 3794374"/>
                  <a:gd name="connsiteX30" fmla="*/ 2507713 w 3846787"/>
                  <a:gd name="connsiteY30" fmla="*/ 2868090 h 3794374"/>
                  <a:gd name="connsiteX31" fmla="*/ 2313415 w 3846787"/>
                  <a:gd name="connsiteY31" fmla="*/ 2962071 h 3794374"/>
                  <a:gd name="connsiteX32" fmla="*/ 2311100 w 3846787"/>
                  <a:gd name="connsiteY32" fmla="*/ 3272296 h 3794374"/>
                  <a:gd name="connsiteX33" fmla="*/ 2308963 w 3846787"/>
                  <a:gd name="connsiteY33" fmla="*/ 3757309 h 3794374"/>
                  <a:gd name="connsiteX34" fmla="*/ 2016180 w 3846787"/>
                  <a:gd name="connsiteY34" fmla="*/ 3794374 h 3794374"/>
                  <a:gd name="connsiteX35" fmla="*/ 2016180 w 3846787"/>
                  <a:gd name="connsiteY35" fmla="*/ 3647492 h 3794374"/>
                  <a:gd name="connsiteX36" fmla="*/ 1832745 w 3846787"/>
                  <a:gd name="connsiteY36" fmla="*/ 3657682 h 3794374"/>
                  <a:gd name="connsiteX37" fmla="*/ 1832745 w 3846787"/>
                  <a:gd name="connsiteY37" fmla="*/ 3794374 h 3794374"/>
                  <a:gd name="connsiteX38" fmla="*/ 1537825 w 3846787"/>
                  <a:gd name="connsiteY38" fmla="*/ 3757309 h 3794374"/>
                  <a:gd name="connsiteX39" fmla="*/ 1535687 w 3846787"/>
                  <a:gd name="connsiteY39" fmla="*/ 3272296 h 3794374"/>
                  <a:gd name="connsiteX40" fmla="*/ 1533550 w 3846787"/>
                  <a:gd name="connsiteY40" fmla="*/ 2962071 h 3794374"/>
                  <a:gd name="connsiteX41" fmla="*/ 1339074 w 3846787"/>
                  <a:gd name="connsiteY41" fmla="*/ 2868090 h 3794374"/>
                  <a:gd name="connsiteX42" fmla="*/ 1094375 w 3846787"/>
                  <a:gd name="connsiteY42" fmla="*/ 3060444 h 3794374"/>
                  <a:gd name="connsiteX43" fmla="*/ 705601 w 3846787"/>
                  <a:gd name="connsiteY43" fmla="*/ 3363994 h 3794374"/>
                  <a:gd name="connsiteX44" fmla="*/ 482808 w 3846787"/>
                  <a:gd name="connsiteY44" fmla="*/ 3150033 h 3794374"/>
                  <a:gd name="connsiteX45" fmla="*/ 626532 w 3846787"/>
                  <a:gd name="connsiteY45" fmla="*/ 3035574 h 3794374"/>
                  <a:gd name="connsiteX46" fmla="*/ 505746 w 3846787"/>
                  <a:gd name="connsiteY46" fmla="*/ 2895125 h 3794374"/>
                  <a:gd name="connsiteX47" fmla="*/ 367048 w 3846787"/>
                  <a:gd name="connsiteY47" fmla="*/ 3005812 h 3794374"/>
                  <a:gd name="connsiteX48" fmla="*/ 196614 w 3846787"/>
                  <a:gd name="connsiteY48" fmla="*/ 2724044 h 3794374"/>
                  <a:gd name="connsiteX49" fmla="*/ 578799 w 3846787"/>
                  <a:gd name="connsiteY49" fmla="*/ 2418211 h 3794374"/>
                  <a:gd name="connsiteX50" fmla="*/ 821360 w 3846787"/>
                  <a:gd name="connsiteY50" fmla="*/ 2223749 h 3794374"/>
                  <a:gd name="connsiteX51" fmla="*/ 775413 w 3846787"/>
                  <a:gd name="connsiteY51" fmla="*/ 2014005 h 3794374"/>
                  <a:gd name="connsiteX52" fmla="*/ 474081 w 3846787"/>
                  <a:gd name="connsiteY52" fmla="*/ 1939698 h 3794374"/>
                  <a:gd name="connsiteX53" fmla="*/ 0 w 3846787"/>
                  <a:gd name="connsiteY53" fmla="*/ 1823935 h 3794374"/>
                  <a:gd name="connsiteX54" fmla="*/ 28317 w 3846787"/>
                  <a:gd name="connsiteY54" fmla="*/ 1540059 h 3794374"/>
                  <a:gd name="connsiteX55" fmla="*/ 171883 w 3846787"/>
                  <a:gd name="connsiteY55" fmla="*/ 1572806 h 3794374"/>
                  <a:gd name="connsiteX56" fmla="*/ 219669 w 3846787"/>
                  <a:gd name="connsiteY56" fmla="*/ 1398386 h 3794374"/>
                  <a:gd name="connsiteX57" fmla="*/ 65538 w 3846787"/>
                  <a:gd name="connsiteY57" fmla="*/ 1363164 h 3794374"/>
                  <a:gd name="connsiteX58" fmla="*/ 165982 w 3846787"/>
                  <a:gd name="connsiteY58" fmla="*/ 1081221 h 3794374"/>
                  <a:gd name="connsiteX59" fmla="*/ 629199 w 3846787"/>
                  <a:gd name="connsiteY59" fmla="*/ 1186093 h 3794374"/>
                  <a:gd name="connsiteX60" fmla="*/ 932846 w 3846787"/>
                  <a:gd name="connsiteY60" fmla="*/ 1253900 h 3794374"/>
                  <a:gd name="connsiteX61" fmla="*/ 1068196 w 3846787"/>
                  <a:gd name="connsiteY61" fmla="*/ 1085613 h 3794374"/>
                  <a:gd name="connsiteX62" fmla="*/ 937120 w 3846787"/>
                  <a:gd name="connsiteY62" fmla="*/ 803845 h 3794374"/>
                  <a:gd name="connsiteX63" fmla="*/ 729643 w 3846787"/>
                  <a:gd name="connsiteY63" fmla="*/ 360466 h 3794374"/>
                  <a:gd name="connsiteX64" fmla="*/ 1002658 w 3846787"/>
                  <a:gd name="connsiteY64" fmla="*/ 179179 h 3794374"/>
                  <a:gd name="connsiteX65" fmla="*/ 1166503 w 3846787"/>
                  <a:gd name="connsiteY65" fmla="*/ 98373 h 3794374"/>
                  <a:gd name="connsiteX66" fmla="*/ 1461423 w 3846787"/>
                  <a:gd name="connsiteY66"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667246 w 3846787"/>
                  <a:gd name="connsiteY15" fmla="*/ 1574553 h 3794374"/>
                  <a:gd name="connsiteX16" fmla="*/ 3818470 w 3846787"/>
                  <a:gd name="connsiteY16" fmla="*/ 1540059 h 3794374"/>
                  <a:gd name="connsiteX17" fmla="*/ 3846787 w 3846787"/>
                  <a:gd name="connsiteY17" fmla="*/ 1823935 h 3794374"/>
                  <a:gd name="connsiteX18" fmla="*/ 3370569 w 3846787"/>
                  <a:gd name="connsiteY18" fmla="*/ 1939698 h 3794374"/>
                  <a:gd name="connsiteX19" fmla="*/ 3069059 w 3846787"/>
                  <a:gd name="connsiteY19" fmla="*/ 2014005 h 3794374"/>
                  <a:gd name="connsiteX20" fmla="*/ 3023290 w 3846787"/>
                  <a:gd name="connsiteY20" fmla="*/ 2223749 h 3794374"/>
                  <a:gd name="connsiteX21" fmla="*/ 3265673 w 3846787"/>
                  <a:gd name="connsiteY21" fmla="*/ 2418211 h 3794374"/>
                  <a:gd name="connsiteX22" fmla="*/ 3650174 w 3846787"/>
                  <a:gd name="connsiteY22" fmla="*/ 2724044 h 3794374"/>
                  <a:gd name="connsiteX23" fmla="*/ 3479740 w 3846787"/>
                  <a:gd name="connsiteY23" fmla="*/ 3003528 h 3794374"/>
                  <a:gd name="connsiteX24" fmla="*/ 3343024 w 3846787"/>
                  <a:gd name="connsiteY24" fmla="*/ 2894403 h 3794374"/>
                  <a:gd name="connsiteX25" fmla="*/ 3228488 w 3846787"/>
                  <a:gd name="connsiteY25" fmla="*/ 3036328 h 3794374"/>
                  <a:gd name="connsiteX26" fmla="*/ 3368432 w 3846787"/>
                  <a:gd name="connsiteY26" fmla="*/ 3147750 h 3794374"/>
                  <a:gd name="connsiteX27" fmla="*/ 3143502 w 3846787"/>
                  <a:gd name="connsiteY27" fmla="*/ 3363994 h 3794374"/>
                  <a:gd name="connsiteX28" fmla="*/ 2752412 w 3846787"/>
                  <a:gd name="connsiteY28" fmla="*/ 3060444 h 3794374"/>
                  <a:gd name="connsiteX29" fmla="*/ 2507713 w 3846787"/>
                  <a:gd name="connsiteY29" fmla="*/ 2868090 h 3794374"/>
                  <a:gd name="connsiteX30" fmla="*/ 2313415 w 3846787"/>
                  <a:gd name="connsiteY30" fmla="*/ 2962071 h 3794374"/>
                  <a:gd name="connsiteX31" fmla="*/ 2311100 w 3846787"/>
                  <a:gd name="connsiteY31" fmla="*/ 3272296 h 3794374"/>
                  <a:gd name="connsiteX32" fmla="*/ 2308963 w 3846787"/>
                  <a:gd name="connsiteY32" fmla="*/ 3757309 h 3794374"/>
                  <a:gd name="connsiteX33" fmla="*/ 2016180 w 3846787"/>
                  <a:gd name="connsiteY33" fmla="*/ 3794374 h 3794374"/>
                  <a:gd name="connsiteX34" fmla="*/ 2016180 w 3846787"/>
                  <a:gd name="connsiteY34" fmla="*/ 3647492 h 3794374"/>
                  <a:gd name="connsiteX35" fmla="*/ 1832745 w 3846787"/>
                  <a:gd name="connsiteY35" fmla="*/ 3657682 h 3794374"/>
                  <a:gd name="connsiteX36" fmla="*/ 1832745 w 3846787"/>
                  <a:gd name="connsiteY36" fmla="*/ 3794374 h 3794374"/>
                  <a:gd name="connsiteX37" fmla="*/ 1537825 w 3846787"/>
                  <a:gd name="connsiteY37" fmla="*/ 3757309 h 3794374"/>
                  <a:gd name="connsiteX38" fmla="*/ 1535687 w 3846787"/>
                  <a:gd name="connsiteY38" fmla="*/ 3272296 h 3794374"/>
                  <a:gd name="connsiteX39" fmla="*/ 1533550 w 3846787"/>
                  <a:gd name="connsiteY39" fmla="*/ 2962071 h 3794374"/>
                  <a:gd name="connsiteX40" fmla="*/ 1339074 w 3846787"/>
                  <a:gd name="connsiteY40" fmla="*/ 2868090 h 3794374"/>
                  <a:gd name="connsiteX41" fmla="*/ 1094375 w 3846787"/>
                  <a:gd name="connsiteY41" fmla="*/ 3060444 h 3794374"/>
                  <a:gd name="connsiteX42" fmla="*/ 705601 w 3846787"/>
                  <a:gd name="connsiteY42" fmla="*/ 3363994 h 3794374"/>
                  <a:gd name="connsiteX43" fmla="*/ 482808 w 3846787"/>
                  <a:gd name="connsiteY43" fmla="*/ 3150033 h 3794374"/>
                  <a:gd name="connsiteX44" fmla="*/ 626532 w 3846787"/>
                  <a:gd name="connsiteY44" fmla="*/ 3035574 h 3794374"/>
                  <a:gd name="connsiteX45" fmla="*/ 505746 w 3846787"/>
                  <a:gd name="connsiteY45" fmla="*/ 2895125 h 3794374"/>
                  <a:gd name="connsiteX46" fmla="*/ 367048 w 3846787"/>
                  <a:gd name="connsiteY46" fmla="*/ 3005812 h 3794374"/>
                  <a:gd name="connsiteX47" fmla="*/ 196614 w 3846787"/>
                  <a:gd name="connsiteY47" fmla="*/ 2724044 h 3794374"/>
                  <a:gd name="connsiteX48" fmla="*/ 578799 w 3846787"/>
                  <a:gd name="connsiteY48" fmla="*/ 2418211 h 3794374"/>
                  <a:gd name="connsiteX49" fmla="*/ 821360 w 3846787"/>
                  <a:gd name="connsiteY49" fmla="*/ 2223749 h 3794374"/>
                  <a:gd name="connsiteX50" fmla="*/ 775413 w 3846787"/>
                  <a:gd name="connsiteY50" fmla="*/ 2014005 h 3794374"/>
                  <a:gd name="connsiteX51" fmla="*/ 474081 w 3846787"/>
                  <a:gd name="connsiteY51" fmla="*/ 1939698 h 3794374"/>
                  <a:gd name="connsiteX52" fmla="*/ 0 w 3846787"/>
                  <a:gd name="connsiteY52" fmla="*/ 1823935 h 3794374"/>
                  <a:gd name="connsiteX53" fmla="*/ 28317 w 3846787"/>
                  <a:gd name="connsiteY53" fmla="*/ 1540059 h 3794374"/>
                  <a:gd name="connsiteX54" fmla="*/ 171883 w 3846787"/>
                  <a:gd name="connsiteY54" fmla="*/ 1572806 h 3794374"/>
                  <a:gd name="connsiteX55" fmla="*/ 219669 w 3846787"/>
                  <a:gd name="connsiteY55" fmla="*/ 1398386 h 3794374"/>
                  <a:gd name="connsiteX56" fmla="*/ 65538 w 3846787"/>
                  <a:gd name="connsiteY56" fmla="*/ 1363164 h 3794374"/>
                  <a:gd name="connsiteX57" fmla="*/ 165982 w 3846787"/>
                  <a:gd name="connsiteY57" fmla="*/ 1081221 h 3794374"/>
                  <a:gd name="connsiteX58" fmla="*/ 629199 w 3846787"/>
                  <a:gd name="connsiteY58" fmla="*/ 1186093 h 3794374"/>
                  <a:gd name="connsiteX59" fmla="*/ 932846 w 3846787"/>
                  <a:gd name="connsiteY59" fmla="*/ 1253900 h 3794374"/>
                  <a:gd name="connsiteX60" fmla="*/ 1068196 w 3846787"/>
                  <a:gd name="connsiteY60" fmla="*/ 1085613 h 3794374"/>
                  <a:gd name="connsiteX61" fmla="*/ 937120 w 3846787"/>
                  <a:gd name="connsiteY61" fmla="*/ 803845 h 3794374"/>
                  <a:gd name="connsiteX62" fmla="*/ 729643 w 3846787"/>
                  <a:gd name="connsiteY62" fmla="*/ 360466 h 3794374"/>
                  <a:gd name="connsiteX63" fmla="*/ 1002658 w 3846787"/>
                  <a:gd name="connsiteY63" fmla="*/ 179179 h 3794374"/>
                  <a:gd name="connsiteX64" fmla="*/ 1166503 w 3846787"/>
                  <a:gd name="connsiteY64" fmla="*/ 98373 h 3794374"/>
                  <a:gd name="connsiteX65" fmla="*/ 1461423 w 3846787"/>
                  <a:gd name="connsiteY65"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818470 w 3846787"/>
                  <a:gd name="connsiteY15" fmla="*/ 1540059 h 3794374"/>
                  <a:gd name="connsiteX16" fmla="*/ 3846787 w 3846787"/>
                  <a:gd name="connsiteY16" fmla="*/ 1823935 h 3794374"/>
                  <a:gd name="connsiteX17" fmla="*/ 3370569 w 3846787"/>
                  <a:gd name="connsiteY17" fmla="*/ 1939698 h 3794374"/>
                  <a:gd name="connsiteX18" fmla="*/ 3069059 w 3846787"/>
                  <a:gd name="connsiteY18" fmla="*/ 2014005 h 3794374"/>
                  <a:gd name="connsiteX19" fmla="*/ 3023290 w 3846787"/>
                  <a:gd name="connsiteY19" fmla="*/ 2223749 h 3794374"/>
                  <a:gd name="connsiteX20" fmla="*/ 3265673 w 3846787"/>
                  <a:gd name="connsiteY20" fmla="*/ 2418211 h 3794374"/>
                  <a:gd name="connsiteX21" fmla="*/ 3650174 w 3846787"/>
                  <a:gd name="connsiteY21" fmla="*/ 2724044 h 3794374"/>
                  <a:gd name="connsiteX22" fmla="*/ 3479740 w 3846787"/>
                  <a:gd name="connsiteY22" fmla="*/ 3003528 h 3794374"/>
                  <a:gd name="connsiteX23" fmla="*/ 3343024 w 3846787"/>
                  <a:gd name="connsiteY23" fmla="*/ 2894403 h 3794374"/>
                  <a:gd name="connsiteX24" fmla="*/ 3228488 w 3846787"/>
                  <a:gd name="connsiteY24" fmla="*/ 3036328 h 3794374"/>
                  <a:gd name="connsiteX25" fmla="*/ 3368432 w 3846787"/>
                  <a:gd name="connsiteY25" fmla="*/ 3147750 h 3794374"/>
                  <a:gd name="connsiteX26" fmla="*/ 3143502 w 3846787"/>
                  <a:gd name="connsiteY26" fmla="*/ 3363994 h 3794374"/>
                  <a:gd name="connsiteX27" fmla="*/ 2752412 w 3846787"/>
                  <a:gd name="connsiteY27" fmla="*/ 3060444 h 3794374"/>
                  <a:gd name="connsiteX28" fmla="*/ 2507713 w 3846787"/>
                  <a:gd name="connsiteY28" fmla="*/ 2868090 h 3794374"/>
                  <a:gd name="connsiteX29" fmla="*/ 2313415 w 3846787"/>
                  <a:gd name="connsiteY29" fmla="*/ 2962071 h 3794374"/>
                  <a:gd name="connsiteX30" fmla="*/ 2311100 w 3846787"/>
                  <a:gd name="connsiteY30" fmla="*/ 3272296 h 3794374"/>
                  <a:gd name="connsiteX31" fmla="*/ 2308963 w 3846787"/>
                  <a:gd name="connsiteY31" fmla="*/ 3757309 h 3794374"/>
                  <a:gd name="connsiteX32" fmla="*/ 2016180 w 3846787"/>
                  <a:gd name="connsiteY32" fmla="*/ 3794374 h 3794374"/>
                  <a:gd name="connsiteX33" fmla="*/ 2016180 w 3846787"/>
                  <a:gd name="connsiteY33" fmla="*/ 3647492 h 3794374"/>
                  <a:gd name="connsiteX34" fmla="*/ 1832745 w 3846787"/>
                  <a:gd name="connsiteY34" fmla="*/ 3657682 h 3794374"/>
                  <a:gd name="connsiteX35" fmla="*/ 1832745 w 3846787"/>
                  <a:gd name="connsiteY35" fmla="*/ 3794374 h 3794374"/>
                  <a:gd name="connsiteX36" fmla="*/ 1537825 w 3846787"/>
                  <a:gd name="connsiteY36" fmla="*/ 3757309 h 3794374"/>
                  <a:gd name="connsiteX37" fmla="*/ 1535687 w 3846787"/>
                  <a:gd name="connsiteY37" fmla="*/ 3272296 h 3794374"/>
                  <a:gd name="connsiteX38" fmla="*/ 1533550 w 3846787"/>
                  <a:gd name="connsiteY38" fmla="*/ 2962071 h 3794374"/>
                  <a:gd name="connsiteX39" fmla="*/ 1339074 w 3846787"/>
                  <a:gd name="connsiteY39" fmla="*/ 2868090 h 3794374"/>
                  <a:gd name="connsiteX40" fmla="*/ 1094375 w 3846787"/>
                  <a:gd name="connsiteY40" fmla="*/ 3060444 h 3794374"/>
                  <a:gd name="connsiteX41" fmla="*/ 705601 w 3846787"/>
                  <a:gd name="connsiteY41" fmla="*/ 3363994 h 3794374"/>
                  <a:gd name="connsiteX42" fmla="*/ 482808 w 3846787"/>
                  <a:gd name="connsiteY42" fmla="*/ 3150033 h 3794374"/>
                  <a:gd name="connsiteX43" fmla="*/ 626532 w 3846787"/>
                  <a:gd name="connsiteY43" fmla="*/ 3035574 h 3794374"/>
                  <a:gd name="connsiteX44" fmla="*/ 505746 w 3846787"/>
                  <a:gd name="connsiteY44" fmla="*/ 2895125 h 3794374"/>
                  <a:gd name="connsiteX45" fmla="*/ 367048 w 3846787"/>
                  <a:gd name="connsiteY45" fmla="*/ 3005812 h 3794374"/>
                  <a:gd name="connsiteX46" fmla="*/ 196614 w 3846787"/>
                  <a:gd name="connsiteY46" fmla="*/ 2724044 h 3794374"/>
                  <a:gd name="connsiteX47" fmla="*/ 578799 w 3846787"/>
                  <a:gd name="connsiteY47" fmla="*/ 2418211 h 3794374"/>
                  <a:gd name="connsiteX48" fmla="*/ 821360 w 3846787"/>
                  <a:gd name="connsiteY48" fmla="*/ 2223749 h 3794374"/>
                  <a:gd name="connsiteX49" fmla="*/ 775413 w 3846787"/>
                  <a:gd name="connsiteY49" fmla="*/ 2014005 h 3794374"/>
                  <a:gd name="connsiteX50" fmla="*/ 474081 w 3846787"/>
                  <a:gd name="connsiteY50" fmla="*/ 1939698 h 3794374"/>
                  <a:gd name="connsiteX51" fmla="*/ 0 w 3846787"/>
                  <a:gd name="connsiteY51" fmla="*/ 1823935 h 3794374"/>
                  <a:gd name="connsiteX52" fmla="*/ 28317 w 3846787"/>
                  <a:gd name="connsiteY52" fmla="*/ 1540059 h 3794374"/>
                  <a:gd name="connsiteX53" fmla="*/ 171883 w 3846787"/>
                  <a:gd name="connsiteY53" fmla="*/ 1572806 h 3794374"/>
                  <a:gd name="connsiteX54" fmla="*/ 219669 w 3846787"/>
                  <a:gd name="connsiteY54" fmla="*/ 1398386 h 3794374"/>
                  <a:gd name="connsiteX55" fmla="*/ 65538 w 3846787"/>
                  <a:gd name="connsiteY55" fmla="*/ 1363164 h 3794374"/>
                  <a:gd name="connsiteX56" fmla="*/ 165982 w 3846787"/>
                  <a:gd name="connsiteY56" fmla="*/ 1081221 h 3794374"/>
                  <a:gd name="connsiteX57" fmla="*/ 629199 w 3846787"/>
                  <a:gd name="connsiteY57" fmla="*/ 1186093 h 3794374"/>
                  <a:gd name="connsiteX58" fmla="*/ 932846 w 3846787"/>
                  <a:gd name="connsiteY58" fmla="*/ 1253900 h 3794374"/>
                  <a:gd name="connsiteX59" fmla="*/ 1068196 w 3846787"/>
                  <a:gd name="connsiteY59" fmla="*/ 1085613 h 3794374"/>
                  <a:gd name="connsiteX60" fmla="*/ 937120 w 3846787"/>
                  <a:gd name="connsiteY60" fmla="*/ 803845 h 3794374"/>
                  <a:gd name="connsiteX61" fmla="*/ 729643 w 3846787"/>
                  <a:gd name="connsiteY61" fmla="*/ 360466 h 3794374"/>
                  <a:gd name="connsiteX62" fmla="*/ 1002658 w 3846787"/>
                  <a:gd name="connsiteY62" fmla="*/ 179179 h 3794374"/>
                  <a:gd name="connsiteX63" fmla="*/ 1166503 w 3846787"/>
                  <a:gd name="connsiteY63" fmla="*/ 98373 h 3794374"/>
                  <a:gd name="connsiteX64" fmla="*/ 1461423 w 3846787"/>
                  <a:gd name="connsiteY64"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818470 w 3846787"/>
                  <a:gd name="connsiteY15" fmla="*/ 1540059 h 3794374"/>
                  <a:gd name="connsiteX16" fmla="*/ 3846787 w 3846787"/>
                  <a:gd name="connsiteY16" fmla="*/ 1823935 h 3794374"/>
                  <a:gd name="connsiteX17" fmla="*/ 3370569 w 3846787"/>
                  <a:gd name="connsiteY17" fmla="*/ 1939698 h 3794374"/>
                  <a:gd name="connsiteX18" fmla="*/ 3069059 w 3846787"/>
                  <a:gd name="connsiteY18" fmla="*/ 2014005 h 3794374"/>
                  <a:gd name="connsiteX19" fmla="*/ 3023290 w 3846787"/>
                  <a:gd name="connsiteY19" fmla="*/ 2223749 h 3794374"/>
                  <a:gd name="connsiteX20" fmla="*/ 3265673 w 3846787"/>
                  <a:gd name="connsiteY20" fmla="*/ 2418211 h 3794374"/>
                  <a:gd name="connsiteX21" fmla="*/ 3650174 w 3846787"/>
                  <a:gd name="connsiteY21" fmla="*/ 2724044 h 3794374"/>
                  <a:gd name="connsiteX22" fmla="*/ 3479740 w 3846787"/>
                  <a:gd name="connsiteY22" fmla="*/ 3003528 h 3794374"/>
                  <a:gd name="connsiteX23" fmla="*/ 3228488 w 3846787"/>
                  <a:gd name="connsiteY23" fmla="*/ 3036328 h 3794374"/>
                  <a:gd name="connsiteX24" fmla="*/ 3368432 w 3846787"/>
                  <a:gd name="connsiteY24" fmla="*/ 3147750 h 3794374"/>
                  <a:gd name="connsiteX25" fmla="*/ 3143502 w 3846787"/>
                  <a:gd name="connsiteY25" fmla="*/ 3363994 h 3794374"/>
                  <a:gd name="connsiteX26" fmla="*/ 2752412 w 3846787"/>
                  <a:gd name="connsiteY26" fmla="*/ 3060444 h 3794374"/>
                  <a:gd name="connsiteX27" fmla="*/ 2507713 w 3846787"/>
                  <a:gd name="connsiteY27" fmla="*/ 2868090 h 3794374"/>
                  <a:gd name="connsiteX28" fmla="*/ 2313415 w 3846787"/>
                  <a:gd name="connsiteY28" fmla="*/ 2962071 h 3794374"/>
                  <a:gd name="connsiteX29" fmla="*/ 2311100 w 3846787"/>
                  <a:gd name="connsiteY29" fmla="*/ 3272296 h 3794374"/>
                  <a:gd name="connsiteX30" fmla="*/ 2308963 w 3846787"/>
                  <a:gd name="connsiteY30" fmla="*/ 3757309 h 3794374"/>
                  <a:gd name="connsiteX31" fmla="*/ 2016180 w 3846787"/>
                  <a:gd name="connsiteY31" fmla="*/ 3794374 h 3794374"/>
                  <a:gd name="connsiteX32" fmla="*/ 2016180 w 3846787"/>
                  <a:gd name="connsiteY32" fmla="*/ 3647492 h 3794374"/>
                  <a:gd name="connsiteX33" fmla="*/ 1832745 w 3846787"/>
                  <a:gd name="connsiteY33" fmla="*/ 3657682 h 3794374"/>
                  <a:gd name="connsiteX34" fmla="*/ 1832745 w 3846787"/>
                  <a:gd name="connsiteY34" fmla="*/ 3794374 h 3794374"/>
                  <a:gd name="connsiteX35" fmla="*/ 1537825 w 3846787"/>
                  <a:gd name="connsiteY35" fmla="*/ 3757309 h 3794374"/>
                  <a:gd name="connsiteX36" fmla="*/ 1535687 w 3846787"/>
                  <a:gd name="connsiteY36" fmla="*/ 3272296 h 3794374"/>
                  <a:gd name="connsiteX37" fmla="*/ 1533550 w 3846787"/>
                  <a:gd name="connsiteY37" fmla="*/ 2962071 h 3794374"/>
                  <a:gd name="connsiteX38" fmla="*/ 1339074 w 3846787"/>
                  <a:gd name="connsiteY38" fmla="*/ 2868090 h 3794374"/>
                  <a:gd name="connsiteX39" fmla="*/ 1094375 w 3846787"/>
                  <a:gd name="connsiteY39" fmla="*/ 3060444 h 3794374"/>
                  <a:gd name="connsiteX40" fmla="*/ 705601 w 3846787"/>
                  <a:gd name="connsiteY40" fmla="*/ 3363994 h 3794374"/>
                  <a:gd name="connsiteX41" fmla="*/ 482808 w 3846787"/>
                  <a:gd name="connsiteY41" fmla="*/ 3150033 h 3794374"/>
                  <a:gd name="connsiteX42" fmla="*/ 626532 w 3846787"/>
                  <a:gd name="connsiteY42" fmla="*/ 3035574 h 3794374"/>
                  <a:gd name="connsiteX43" fmla="*/ 505746 w 3846787"/>
                  <a:gd name="connsiteY43" fmla="*/ 2895125 h 3794374"/>
                  <a:gd name="connsiteX44" fmla="*/ 367048 w 3846787"/>
                  <a:gd name="connsiteY44" fmla="*/ 3005812 h 3794374"/>
                  <a:gd name="connsiteX45" fmla="*/ 196614 w 3846787"/>
                  <a:gd name="connsiteY45" fmla="*/ 2724044 h 3794374"/>
                  <a:gd name="connsiteX46" fmla="*/ 578799 w 3846787"/>
                  <a:gd name="connsiteY46" fmla="*/ 2418211 h 3794374"/>
                  <a:gd name="connsiteX47" fmla="*/ 821360 w 3846787"/>
                  <a:gd name="connsiteY47" fmla="*/ 2223749 h 3794374"/>
                  <a:gd name="connsiteX48" fmla="*/ 775413 w 3846787"/>
                  <a:gd name="connsiteY48" fmla="*/ 2014005 h 3794374"/>
                  <a:gd name="connsiteX49" fmla="*/ 474081 w 3846787"/>
                  <a:gd name="connsiteY49" fmla="*/ 1939698 h 3794374"/>
                  <a:gd name="connsiteX50" fmla="*/ 0 w 3846787"/>
                  <a:gd name="connsiteY50" fmla="*/ 1823935 h 3794374"/>
                  <a:gd name="connsiteX51" fmla="*/ 28317 w 3846787"/>
                  <a:gd name="connsiteY51" fmla="*/ 1540059 h 3794374"/>
                  <a:gd name="connsiteX52" fmla="*/ 171883 w 3846787"/>
                  <a:gd name="connsiteY52" fmla="*/ 1572806 h 3794374"/>
                  <a:gd name="connsiteX53" fmla="*/ 219669 w 3846787"/>
                  <a:gd name="connsiteY53" fmla="*/ 1398386 h 3794374"/>
                  <a:gd name="connsiteX54" fmla="*/ 65538 w 3846787"/>
                  <a:gd name="connsiteY54" fmla="*/ 1363164 h 3794374"/>
                  <a:gd name="connsiteX55" fmla="*/ 165982 w 3846787"/>
                  <a:gd name="connsiteY55" fmla="*/ 1081221 h 3794374"/>
                  <a:gd name="connsiteX56" fmla="*/ 629199 w 3846787"/>
                  <a:gd name="connsiteY56" fmla="*/ 1186093 h 3794374"/>
                  <a:gd name="connsiteX57" fmla="*/ 932846 w 3846787"/>
                  <a:gd name="connsiteY57" fmla="*/ 1253900 h 3794374"/>
                  <a:gd name="connsiteX58" fmla="*/ 1068196 w 3846787"/>
                  <a:gd name="connsiteY58" fmla="*/ 1085613 h 3794374"/>
                  <a:gd name="connsiteX59" fmla="*/ 937120 w 3846787"/>
                  <a:gd name="connsiteY59" fmla="*/ 803845 h 3794374"/>
                  <a:gd name="connsiteX60" fmla="*/ 729643 w 3846787"/>
                  <a:gd name="connsiteY60" fmla="*/ 360466 h 3794374"/>
                  <a:gd name="connsiteX61" fmla="*/ 1002658 w 3846787"/>
                  <a:gd name="connsiteY61" fmla="*/ 179179 h 3794374"/>
                  <a:gd name="connsiteX62" fmla="*/ 1166503 w 3846787"/>
                  <a:gd name="connsiteY62" fmla="*/ 98373 h 3794374"/>
                  <a:gd name="connsiteX63" fmla="*/ 1461423 w 3846787"/>
                  <a:gd name="connsiteY63"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818470 w 3846787"/>
                  <a:gd name="connsiteY15" fmla="*/ 1540059 h 3794374"/>
                  <a:gd name="connsiteX16" fmla="*/ 3846787 w 3846787"/>
                  <a:gd name="connsiteY16" fmla="*/ 1823935 h 3794374"/>
                  <a:gd name="connsiteX17" fmla="*/ 3370569 w 3846787"/>
                  <a:gd name="connsiteY17" fmla="*/ 1939698 h 3794374"/>
                  <a:gd name="connsiteX18" fmla="*/ 3069059 w 3846787"/>
                  <a:gd name="connsiteY18" fmla="*/ 2014005 h 3794374"/>
                  <a:gd name="connsiteX19" fmla="*/ 3023290 w 3846787"/>
                  <a:gd name="connsiteY19" fmla="*/ 2223749 h 3794374"/>
                  <a:gd name="connsiteX20" fmla="*/ 3265673 w 3846787"/>
                  <a:gd name="connsiteY20" fmla="*/ 2418211 h 3794374"/>
                  <a:gd name="connsiteX21" fmla="*/ 3650174 w 3846787"/>
                  <a:gd name="connsiteY21" fmla="*/ 2724044 h 3794374"/>
                  <a:gd name="connsiteX22" fmla="*/ 3479740 w 3846787"/>
                  <a:gd name="connsiteY22" fmla="*/ 3003528 h 3794374"/>
                  <a:gd name="connsiteX23" fmla="*/ 3368432 w 3846787"/>
                  <a:gd name="connsiteY23" fmla="*/ 3147750 h 3794374"/>
                  <a:gd name="connsiteX24" fmla="*/ 3143502 w 3846787"/>
                  <a:gd name="connsiteY24" fmla="*/ 3363994 h 3794374"/>
                  <a:gd name="connsiteX25" fmla="*/ 2752412 w 3846787"/>
                  <a:gd name="connsiteY25" fmla="*/ 3060444 h 3794374"/>
                  <a:gd name="connsiteX26" fmla="*/ 2507713 w 3846787"/>
                  <a:gd name="connsiteY26" fmla="*/ 2868090 h 3794374"/>
                  <a:gd name="connsiteX27" fmla="*/ 2313415 w 3846787"/>
                  <a:gd name="connsiteY27" fmla="*/ 2962071 h 3794374"/>
                  <a:gd name="connsiteX28" fmla="*/ 2311100 w 3846787"/>
                  <a:gd name="connsiteY28" fmla="*/ 3272296 h 3794374"/>
                  <a:gd name="connsiteX29" fmla="*/ 2308963 w 3846787"/>
                  <a:gd name="connsiteY29" fmla="*/ 3757309 h 3794374"/>
                  <a:gd name="connsiteX30" fmla="*/ 2016180 w 3846787"/>
                  <a:gd name="connsiteY30" fmla="*/ 3794374 h 3794374"/>
                  <a:gd name="connsiteX31" fmla="*/ 2016180 w 3846787"/>
                  <a:gd name="connsiteY31" fmla="*/ 3647492 h 3794374"/>
                  <a:gd name="connsiteX32" fmla="*/ 1832745 w 3846787"/>
                  <a:gd name="connsiteY32" fmla="*/ 3657682 h 3794374"/>
                  <a:gd name="connsiteX33" fmla="*/ 1832745 w 3846787"/>
                  <a:gd name="connsiteY33" fmla="*/ 3794374 h 3794374"/>
                  <a:gd name="connsiteX34" fmla="*/ 1537825 w 3846787"/>
                  <a:gd name="connsiteY34" fmla="*/ 3757309 h 3794374"/>
                  <a:gd name="connsiteX35" fmla="*/ 1535687 w 3846787"/>
                  <a:gd name="connsiteY35" fmla="*/ 3272296 h 3794374"/>
                  <a:gd name="connsiteX36" fmla="*/ 1533550 w 3846787"/>
                  <a:gd name="connsiteY36" fmla="*/ 2962071 h 3794374"/>
                  <a:gd name="connsiteX37" fmla="*/ 1339074 w 3846787"/>
                  <a:gd name="connsiteY37" fmla="*/ 2868090 h 3794374"/>
                  <a:gd name="connsiteX38" fmla="*/ 1094375 w 3846787"/>
                  <a:gd name="connsiteY38" fmla="*/ 3060444 h 3794374"/>
                  <a:gd name="connsiteX39" fmla="*/ 705601 w 3846787"/>
                  <a:gd name="connsiteY39" fmla="*/ 3363994 h 3794374"/>
                  <a:gd name="connsiteX40" fmla="*/ 482808 w 3846787"/>
                  <a:gd name="connsiteY40" fmla="*/ 3150033 h 3794374"/>
                  <a:gd name="connsiteX41" fmla="*/ 626532 w 3846787"/>
                  <a:gd name="connsiteY41" fmla="*/ 3035574 h 3794374"/>
                  <a:gd name="connsiteX42" fmla="*/ 505746 w 3846787"/>
                  <a:gd name="connsiteY42" fmla="*/ 2895125 h 3794374"/>
                  <a:gd name="connsiteX43" fmla="*/ 367048 w 3846787"/>
                  <a:gd name="connsiteY43" fmla="*/ 3005812 h 3794374"/>
                  <a:gd name="connsiteX44" fmla="*/ 196614 w 3846787"/>
                  <a:gd name="connsiteY44" fmla="*/ 2724044 h 3794374"/>
                  <a:gd name="connsiteX45" fmla="*/ 578799 w 3846787"/>
                  <a:gd name="connsiteY45" fmla="*/ 2418211 h 3794374"/>
                  <a:gd name="connsiteX46" fmla="*/ 821360 w 3846787"/>
                  <a:gd name="connsiteY46" fmla="*/ 2223749 h 3794374"/>
                  <a:gd name="connsiteX47" fmla="*/ 775413 w 3846787"/>
                  <a:gd name="connsiteY47" fmla="*/ 2014005 h 3794374"/>
                  <a:gd name="connsiteX48" fmla="*/ 474081 w 3846787"/>
                  <a:gd name="connsiteY48" fmla="*/ 1939698 h 3794374"/>
                  <a:gd name="connsiteX49" fmla="*/ 0 w 3846787"/>
                  <a:gd name="connsiteY49" fmla="*/ 1823935 h 3794374"/>
                  <a:gd name="connsiteX50" fmla="*/ 28317 w 3846787"/>
                  <a:gd name="connsiteY50" fmla="*/ 1540059 h 3794374"/>
                  <a:gd name="connsiteX51" fmla="*/ 171883 w 3846787"/>
                  <a:gd name="connsiteY51" fmla="*/ 1572806 h 3794374"/>
                  <a:gd name="connsiteX52" fmla="*/ 219669 w 3846787"/>
                  <a:gd name="connsiteY52" fmla="*/ 1398386 h 3794374"/>
                  <a:gd name="connsiteX53" fmla="*/ 65538 w 3846787"/>
                  <a:gd name="connsiteY53" fmla="*/ 1363164 h 3794374"/>
                  <a:gd name="connsiteX54" fmla="*/ 165982 w 3846787"/>
                  <a:gd name="connsiteY54" fmla="*/ 1081221 h 3794374"/>
                  <a:gd name="connsiteX55" fmla="*/ 629199 w 3846787"/>
                  <a:gd name="connsiteY55" fmla="*/ 1186093 h 3794374"/>
                  <a:gd name="connsiteX56" fmla="*/ 932846 w 3846787"/>
                  <a:gd name="connsiteY56" fmla="*/ 1253900 h 3794374"/>
                  <a:gd name="connsiteX57" fmla="*/ 1068196 w 3846787"/>
                  <a:gd name="connsiteY57" fmla="*/ 1085613 h 3794374"/>
                  <a:gd name="connsiteX58" fmla="*/ 937120 w 3846787"/>
                  <a:gd name="connsiteY58" fmla="*/ 803845 h 3794374"/>
                  <a:gd name="connsiteX59" fmla="*/ 729643 w 3846787"/>
                  <a:gd name="connsiteY59" fmla="*/ 360466 h 3794374"/>
                  <a:gd name="connsiteX60" fmla="*/ 1002658 w 3846787"/>
                  <a:gd name="connsiteY60" fmla="*/ 179179 h 3794374"/>
                  <a:gd name="connsiteX61" fmla="*/ 1166503 w 3846787"/>
                  <a:gd name="connsiteY61" fmla="*/ 98373 h 3794374"/>
                  <a:gd name="connsiteX62" fmla="*/ 1461423 w 3846787"/>
                  <a:gd name="connsiteY62"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818470 w 3846787"/>
                  <a:gd name="connsiteY15" fmla="*/ 1540059 h 3794374"/>
                  <a:gd name="connsiteX16" fmla="*/ 3846787 w 3846787"/>
                  <a:gd name="connsiteY16" fmla="*/ 1823935 h 3794374"/>
                  <a:gd name="connsiteX17" fmla="*/ 3370569 w 3846787"/>
                  <a:gd name="connsiteY17" fmla="*/ 1939698 h 3794374"/>
                  <a:gd name="connsiteX18" fmla="*/ 3069059 w 3846787"/>
                  <a:gd name="connsiteY18" fmla="*/ 2014005 h 3794374"/>
                  <a:gd name="connsiteX19" fmla="*/ 3023290 w 3846787"/>
                  <a:gd name="connsiteY19" fmla="*/ 2223749 h 3794374"/>
                  <a:gd name="connsiteX20" fmla="*/ 3265673 w 3846787"/>
                  <a:gd name="connsiteY20" fmla="*/ 2418211 h 3794374"/>
                  <a:gd name="connsiteX21" fmla="*/ 3650174 w 3846787"/>
                  <a:gd name="connsiteY21" fmla="*/ 2724044 h 3794374"/>
                  <a:gd name="connsiteX22" fmla="*/ 3479740 w 3846787"/>
                  <a:gd name="connsiteY22" fmla="*/ 3003528 h 3794374"/>
                  <a:gd name="connsiteX23" fmla="*/ 3368432 w 3846787"/>
                  <a:gd name="connsiteY23" fmla="*/ 3147750 h 3794374"/>
                  <a:gd name="connsiteX24" fmla="*/ 3143502 w 3846787"/>
                  <a:gd name="connsiteY24" fmla="*/ 3363994 h 3794374"/>
                  <a:gd name="connsiteX25" fmla="*/ 2752412 w 3846787"/>
                  <a:gd name="connsiteY25" fmla="*/ 3060444 h 3794374"/>
                  <a:gd name="connsiteX26" fmla="*/ 2507713 w 3846787"/>
                  <a:gd name="connsiteY26" fmla="*/ 2868090 h 3794374"/>
                  <a:gd name="connsiteX27" fmla="*/ 2313415 w 3846787"/>
                  <a:gd name="connsiteY27" fmla="*/ 2962071 h 3794374"/>
                  <a:gd name="connsiteX28" fmla="*/ 2311100 w 3846787"/>
                  <a:gd name="connsiteY28" fmla="*/ 3272296 h 3794374"/>
                  <a:gd name="connsiteX29" fmla="*/ 2308963 w 3846787"/>
                  <a:gd name="connsiteY29" fmla="*/ 3757309 h 3794374"/>
                  <a:gd name="connsiteX30" fmla="*/ 2016180 w 3846787"/>
                  <a:gd name="connsiteY30" fmla="*/ 3794374 h 3794374"/>
                  <a:gd name="connsiteX31" fmla="*/ 1832745 w 3846787"/>
                  <a:gd name="connsiteY31" fmla="*/ 3657682 h 3794374"/>
                  <a:gd name="connsiteX32" fmla="*/ 1832745 w 3846787"/>
                  <a:gd name="connsiteY32" fmla="*/ 3794374 h 3794374"/>
                  <a:gd name="connsiteX33" fmla="*/ 1537825 w 3846787"/>
                  <a:gd name="connsiteY33" fmla="*/ 3757309 h 3794374"/>
                  <a:gd name="connsiteX34" fmla="*/ 1535687 w 3846787"/>
                  <a:gd name="connsiteY34" fmla="*/ 3272296 h 3794374"/>
                  <a:gd name="connsiteX35" fmla="*/ 1533550 w 3846787"/>
                  <a:gd name="connsiteY35" fmla="*/ 2962071 h 3794374"/>
                  <a:gd name="connsiteX36" fmla="*/ 1339074 w 3846787"/>
                  <a:gd name="connsiteY36" fmla="*/ 2868090 h 3794374"/>
                  <a:gd name="connsiteX37" fmla="*/ 1094375 w 3846787"/>
                  <a:gd name="connsiteY37" fmla="*/ 3060444 h 3794374"/>
                  <a:gd name="connsiteX38" fmla="*/ 705601 w 3846787"/>
                  <a:gd name="connsiteY38" fmla="*/ 3363994 h 3794374"/>
                  <a:gd name="connsiteX39" fmla="*/ 482808 w 3846787"/>
                  <a:gd name="connsiteY39" fmla="*/ 3150033 h 3794374"/>
                  <a:gd name="connsiteX40" fmla="*/ 626532 w 3846787"/>
                  <a:gd name="connsiteY40" fmla="*/ 3035574 h 3794374"/>
                  <a:gd name="connsiteX41" fmla="*/ 505746 w 3846787"/>
                  <a:gd name="connsiteY41" fmla="*/ 2895125 h 3794374"/>
                  <a:gd name="connsiteX42" fmla="*/ 367048 w 3846787"/>
                  <a:gd name="connsiteY42" fmla="*/ 3005812 h 3794374"/>
                  <a:gd name="connsiteX43" fmla="*/ 196614 w 3846787"/>
                  <a:gd name="connsiteY43" fmla="*/ 2724044 h 3794374"/>
                  <a:gd name="connsiteX44" fmla="*/ 578799 w 3846787"/>
                  <a:gd name="connsiteY44" fmla="*/ 2418211 h 3794374"/>
                  <a:gd name="connsiteX45" fmla="*/ 821360 w 3846787"/>
                  <a:gd name="connsiteY45" fmla="*/ 2223749 h 3794374"/>
                  <a:gd name="connsiteX46" fmla="*/ 775413 w 3846787"/>
                  <a:gd name="connsiteY46" fmla="*/ 2014005 h 3794374"/>
                  <a:gd name="connsiteX47" fmla="*/ 474081 w 3846787"/>
                  <a:gd name="connsiteY47" fmla="*/ 1939698 h 3794374"/>
                  <a:gd name="connsiteX48" fmla="*/ 0 w 3846787"/>
                  <a:gd name="connsiteY48" fmla="*/ 1823935 h 3794374"/>
                  <a:gd name="connsiteX49" fmla="*/ 28317 w 3846787"/>
                  <a:gd name="connsiteY49" fmla="*/ 1540059 h 3794374"/>
                  <a:gd name="connsiteX50" fmla="*/ 171883 w 3846787"/>
                  <a:gd name="connsiteY50" fmla="*/ 1572806 h 3794374"/>
                  <a:gd name="connsiteX51" fmla="*/ 219669 w 3846787"/>
                  <a:gd name="connsiteY51" fmla="*/ 1398386 h 3794374"/>
                  <a:gd name="connsiteX52" fmla="*/ 65538 w 3846787"/>
                  <a:gd name="connsiteY52" fmla="*/ 1363164 h 3794374"/>
                  <a:gd name="connsiteX53" fmla="*/ 165982 w 3846787"/>
                  <a:gd name="connsiteY53" fmla="*/ 1081221 h 3794374"/>
                  <a:gd name="connsiteX54" fmla="*/ 629199 w 3846787"/>
                  <a:gd name="connsiteY54" fmla="*/ 1186093 h 3794374"/>
                  <a:gd name="connsiteX55" fmla="*/ 932846 w 3846787"/>
                  <a:gd name="connsiteY55" fmla="*/ 1253900 h 3794374"/>
                  <a:gd name="connsiteX56" fmla="*/ 1068196 w 3846787"/>
                  <a:gd name="connsiteY56" fmla="*/ 1085613 h 3794374"/>
                  <a:gd name="connsiteX57" fmla="*/ 937120 w 3846787"/>
                  <a:gd name="connsiteY57" fmla="*/ 803845 h 3794374"/>
                  <a:gd name="connsiteX58" fmla="*/ 729643 w 3846787"/>
                  <a:gd name="connsiteY58" fmla="*/ 360466 h 3794374"/>
                  <a:gd name="connsiteX59" fmla="*/ 1002658 w 3846787"/>
                  <a:gd name="connsiteY59" fmla="*/ 179179 h 3794374"/>
                  <a:gd name="connsiteX60" fmla="*/ 1166503 w 3846787"/>
                  <a:gd name="connsiteY60" fmla="*/ 98373 h 3794374"/>
                  <a:gd name="connsiteX61" fmla="*/ 1461423 w 3846787"/>
                  <a:gd name="connsiteY61"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818470 w 3846787"/>
                  <a:gd name="connsiteY15" fmla="*/ 1540059 h 3794374"/>
                  <a:gd name="connsiteX16" fmla="*/ 3846787 w 3846787"/>
                  <a:gd name="connsiteY16" fmla="*/ 1823935 h 3794374"/>
                  <a:gd name="connsiteX17" fmla="*/ 3370569 w 3846787"/>
                  <a:gd name="connsiteY17" fmla="*/ 1939698 h 3794374"/>
                  <a:gd name="connsiteX18" fmla="*/ 3069059 w 3846787"/>
                  <a:gd name="connsiteY18" fmla="*/ 2014005 h 3794374"/>
                  <a:gd name="connsiteX19" fmla="*/ 3023290 w 3846787"/>
                  <a:gd name="connsiteY19" fmla="*/ 2223749 h 3794374"/>
                  <a:gd name="connsiteX20" fmla="*/ 3265673 w 3846787"/>
                  <a:gd name="connsiteY20" fmla="*/ 2418211 h 3794374"/>
                  <a:gd name="connsiteX21" fmla="*/ 3650174 w 3846787"/>
                  <a:gd name="connsiteY21" fmla="*/ 2724044 h 3794374"/>
                  <a:gd name="connsiteX22" fmla="*/ 3479740 w 3846787"/>
                  <a:gd name="connsiteY22" fmla="*/ 3003528 h 3794374"/>
                  <a:gd name="connsiteX23" fmla="*/ 3368432 w 3846787"/>
                  <a:gd name="connsiteY23" fmla="*/ 3147750 h 3794374"/>
                  <a:gd name="connsiteX24" fmla="*/ 3143502 w 3846787"/>
                  <a:gd name="connsiteY24" fmla="*/ 3363994 h 3794374"/>
                  <a:gd name="connsiteX25" fmla="*/ 2752412 w 3846787"/>
                  <a:gd name="connsiteY25" fmla="*/ 3060444 h 3794374"/>
                  <a:gd name="connsiteX26" fmla="*/ 2507713 w 3846787"/>
                  <a:gd name="connsiteY26" fmla="*/ 2868090 h 3794374"/>
                  <a:gd name="connsiteX27" fmla="*/ 2313415 w 3846787"/>
                  <a:gd name="connsiteY27" fmla="*/ 2962071 h 3794374"/>
                  <a:gd name="connsiteX28" fmla="*/ 2311100 w 3846787"/>
                  <a:gd name="connsiteY28" fmla="*/ 3272296 h 3794374"/>
                  <a:gd name="connsiteX29" fmla="*/ 2308963 w 3846787"/>
                  <a:gd name="connsiteY29" fmla="*/ 3757309 h 3794374"/>
                  <a:gd name="connsiteX30" fmla="*/ 2016180 w 3846787"/>
                  <a:gd name="connsiteY30" fmla="*/ 3794374 h 3794374"/>
                  <a:gd name="connsiteX31" fmla="*/ 1832745 w 3846787"/>
                  <a:gd name="connsiteY31" fmla="*/ 3794374 h 3794374"/>
                  <a:gd name="connsiteX32" fmla="*/ 1537825 w 3846787"/>
                  <a:gd name="connsiteY32" fmla="*/ 3757309 h 3794374"/>
                  <a:gd name="connsiteX33" fmla="*/ 1535687 w 3846787"/>
                  <a:gd name="connsiteY33" fmla="*/ 3272296 h 3794374"/>
                  <a:gd name="connsiteX34" fmla="*/ 1533550 w 3846787"/>
                  <a:gd name="connsiteY34" fmla="*/ 2962071 h 3794374"/>
                  <a:gd name="connsiteX35" fmla="*/ 1339074 w 3846787"/>
                  <a:gd name="connsiteY35" fmla="*/ 2868090 h 3794374"/>
                  <a:gd name="connsiteX36" fmla="*/ 1094375 w 3846787"/>
                  <a:gd name="connsiteY36" fmla="*/ 3060444 h 3794374"/>
                  <a:gd name="connsiteX37" fmla="*/ 705601 w 3846787"/>
                  <a:gd name="connsiteY37" fmla="*/ 3363994 h 3794374"/>
                  <a:gd name="connsiteX38" fmla="*/ 482808 w 3846787"/>
                  <a:gd name="connsiteY38" fmla="*/ 3150033 h 3794374"/>
                  <a:gd name="connsiteX39" fmla="*/ 626532 w 3846787"/>
                  <a:gd name="connsiteY39" fmla="*/ 3035574 h 3794374"/>
                  <a:gd name="connsiteX40" fmla="*/ 505746 w 3846787"/>
                  <a:gd name="connsiteY40" fmla="*/ 2895125 h 3794374"/>
                  <a:gd name="connsiteX41" fmla="*/ 367048 w 3846787"/>
                  <a:gd name="connsiteY41" fmla="*/ 3005812 h 3794374"/>
                  <a:gd name="connsiteX42" fmla="*/ 196614 w 3846787"/>
                  <a:gd name="connsiteY42" fmla="*/ 2724044 h 3794374"/>
                  <a:gd name="connsiteX43" fmla="*/ 578799 w 3846787"/>
                  <a:gd name="connsiteY43" fmla="*/ 2418211 h 3794374"/>
                  <a:gd name="connsiteX44" fmla="*/ 821360 w 3846787"/>
                  <a:gd name="connsiteY44" fmla="*/ 2223749 h 3794374"/>
                  <a:gd name="connsiteX45" fmla="*/ 775413 w 3846787"/>
                  <a:gd name="connsiteY45" fmla="*/ 2014005 h 3794374"/>
                  <a:gd name="connsiteX46" fmla="*/ 474081 w 3846787"/>
                  <a:gd name="connsiteY46" fmla="*/ 1939698 h 3794374"/>
                  <a:gd name="connsiteX47" fmla="*/ 0 w 3846787"/>
                  <a:gd name="connsiteY47" fmla="*/ 1823935 h 3794374"/>
                  <a:gd name="connsiteX48" fmla="*/ 28317 w 3846787"/>
                  <a:gd name="connsiteY48" fmla="*/ 1540059 h 3794374"/>
                  <a:gd name="connsiteX49" fmla="*/ 171883 w 3846787"/>
                  <a:gd name="connsiteY49" fmla="*/ 1572806 h 3794374"/>
                  <a:gd name="connsiteX50" fmla="*/ 219669 w 3846787"/>
                  <a:gd name="connsiteY50" fmla="*/ 1398386 h 3794374"/>
                  <a:gd name="connsiteX51" fmla="*/ 65538 w 3846787"/>
                  <a:gd name="connsiteY51" fmla="*/ 1363164 h 3794374"/>
                  <a:gd name="connsiteX52" fmla="*/ 165982 w 3846787"/>
                  <a:gd name="connsiteY52" fmla="*/ 1081221 h 3794374"/>
                  <a:gd name="connsiteX53" fmla="*/ 629199 w 3846787"/>
                  <a:gd name="connsiteY53" fmla="*/ 1186093 h 3794374"/>
                  <a:gd name="connsiteX54" fmla="*/ 932846 w 3846787"/>
                  <a:gd name="connsiteY54" fmla="*/ 1253900 h 3794374"/>
                  <a:gd name="connsiteX55" fmla="*/ 1068196 w 3846787"/>
                  <a:gd name="connsiteY55" fmla="*/ 1085613 h 3794374"/>
                  <a:gd name="connsiteX56" fmla="*/ 937120 w 3846787"/>
                  <a:gd name="connsiteY56" fmla="*/ 803845 h 3794374"/>
                  <a:gd name="connsiteX57" fmla="*/ 729643 w 3846787"/>
                  <a:gd name="connsiteY57" fmla="*/ 360466 h 3794374"/>
                  <a:gd name="connsiteX58" fmla="*/ 1002658 w 3846787"/>
                  <a:gd name="connsiteY58" fmla="*/ 179179 h 3794374"/>
                  <a:gd name="connsiteX59" fmla="*/ 1166503 w 3846787"/>
                  <a:gd name="connsiteY59" fmla="*/ 98373 h 3794374"/>
                  <a:gd name="connsiteX60" fmla="*/ 1461423 w 3846787"/>
                  <a:gd name="connsiteY60"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818470 w 3846787"/>
                  <a:gd name="connsiteY15" fmla="*/ 1540059 h 3794374"/>
                  <a:gd name="connsiteX16" fmla="*/ 3846787 w 3846787"/>
                  <a:gd name="connsiteY16" fmla="*/ 1823935 h 3794374"/>
                  <a:gd name="connsiteX17" fmla="*/ 3370569 w 3846787"/>
                  <a:gd name="connsiteY17" fmla="*/ 1939698 h 3794374"/>
                  <a:gd name="connsiteX18" fmla="*/ 3069059 w 3846787"/>
                  <a:gd name="connsiteY18" fmla="*/ 2014005 h 3794374"/>
                  <a:gd name="connsiteX19" fmla="*/ 3023290 w 3846787"/>
                  <a:gd name="connsiteY19" fmla="*/ 2223749 h 3794374"/>
                  <a:gd name="connsiteX20" fmla="*/ 3265673 w 3846787"/>
                  <a:gd name="connsiteY20" fmla="*/ 2418211 h 3794374"/>
                  <a:gd name="connsiteX21" fmla="*/ 3650174 w 3846787"/>
                  <a:gd name="connsiteY21" fmla="*/ 2724044 h 3794374"/>
                  <a:gd name="connsiteX22" fmla="*/ 3479740 w 3846787"/>
                  <a:gd name="connsiteY22" fmla="*/ 3003528 h 3794374"/>
                  <a:gd name="connsiteX23" fmla="*/ 3368432 w 3846787"/>
                  <a:gd name="connsiteY23" fmla="*/ 3147750 h 3794374"/>
                  <a:gd name="connsiteX24" fmla="*/ 3143502 w 3846787"/>
                  <a:gd name="connsiteY24" fmla="*/ 3363994 h 3794374"/>
                  <a:gd name="connsiteX25" fmla="*/ 2752412 w 3846787"/>
                  <a:gd name="connsiteY25" fmla="*/ 3060444 h 3794374"/>
                  <a:gd name="connsiteX26" fmla="*/ 2507713 w 3846787"/>
                  <a:gd name="connsiteY26" fmla="*/ 2868090 h 3794374"/>
                  <a:gd name="connsiteX27" fmla="*/ 2313415 w 3846787"/>
                  <a:gd name="connsiteY27" fmla="*/ 2962071 h 3794374"/>
                  <a:gd name="connsiteX28" fmla="*/ 2311100 w 3846787"/>
                  <a:gd name="connsiteY28" fmla="*/ 3272296 h 3794374"/>
                  <a:gd name="connsiteX29" fmla="*/ 2308963 w 3846787"/>
                  <a:gd name="connsiteY29" fmla="*/ 3757309 h 3794374"/>
                  <a:gd name="connsiteX30" fmla="*/ 2016180 w 3846787"/>
                  <a:gd name="connsiteY30" fmla="*/ 3794374 h 3794374"/>
                  <a:gd name="connsiteX31" fmla="*/ 1832745 w 3846787"/>
                  <a:gd name="connsiteY31" fmla="*/ 3794374 h 3794374"/>
                  <a:gd name="connsiteX32" fmla="*/ 1537825 w 3846787"/>
                  <a:gd name="connsiteY32" fmla="*/ 3757309 h 3794374"/>
                  <a:gd name="connsiteX33" fmla="*/ 1535687 w 3846787"/>
                  <a:gd name="connsiteY33" fmla="*/ 3272296 h 3794374"/>
                  <a:gd name="connsiteX34" fmla="*/ 1533550 w 3846787"/>
                  <a:gd name="connsiteY34" fmla="*/ 2962071 h 3794374"/>
                  <a:gd name="connsiteX35" fmla="*/ 1339074 w 3846787"/>
                  <a:gd name="connsiteY35" fmla="*/ 2868090 h 3794374"/>
                  <a:gd name="connsiteX36" fmla="*/ 1094375 w 3846787"/>
                  <a:gd name="connsiteY36" fmla="*/ 3060444 h 3794374"/>
                  <a:gd name="connsiteX37" fmla="*/ 705601 w 3846787"/>
                  <a:gd name="connsiteY37" fmla="*/ 3363994 h 3794374"/>
                  <a:gd name="connsiteX38" fmla="*/ 482808 w 3846787"/>
                  <a:gd name="connsiteY38" fmla="*/ 3150033 h 3794374"/>
                  <a:gd name="connsiteX39" fmla="*/ 505746 w 3846787"/>
                  <a:gd name="connsiteY39" fmla="*/ 2895125 h 3794374"/>
                  <a:gd name="connsiteX40" fmla="*/ 367048 w 3846787"/>
                  <a:gd name="connsiteY40" fmla="*/ 3005812 h 3794374"/>
                  <a:gd name="connsiteX41" fmla="*/ 196614 w 3846787"/>
                  <a:gd name="connsiteY41" fmla="*/ 2724044 h 3794374"/>
                  <a:gd name="connsiteX42" fmla="*/ 578799 w 3846787"/>
                  <a:gd name="connsiteY42" fmla="*/ 2418211 h 3794374"/>
                  <a:gd name="connsiteX43" fmla="*/ 821360 w 3846787"/>
                  <a:gd name="connsiteY43" fmla="*/ 2223749 h 3794374"/>
                  <a:gd name="connsiteX44" fmla="*/ 775413 w 3846787"/>
                  <a:gd name="connsiteY44" fmla="*/ 2014005 h 3794374"/>
                  <a:gd name="connsiteX45" fmla="*/ 474081 w 3846787"/>
                  <a:gd name="connsiteY45" fmla="*/ 1939698 h 3794374"/>
                  <a:gd name="connsiteX46" fmla="*/ 0 w 3846787"/>
                  <a:gd name="connsiteY46" fmla="*/ 1823935 h 3794374"/>
                  <a:gd name="connsiteX47" fmla="*/ 28317 w 3846787"/>
                  <a:gd name="connsiteY47" fmla="*/ 1540059 h 3794374"/>
                  <a:gd name="connsiteX48" fmla="*/ 171883 w 3846787"/>
                  <a:gd name="connsiteY48" fmla="*/ 1572806 h 3794374"/>
                  <a:gd name="connsiteX49" fmla="*/ 219669 w 3846787"/>
                  <a:gd name="connsiteY49" fmla="*/ 1398386 h 3794374"/>
                  <a:gd name="connsiteX50" fmla="*/ 65538 w 3846787"/>
                  <a:gd name="connsiteY50" fmla="*/ 1363164 h 3794374"/>
                  <a:gd name="connsiteX51" fmla="*/ 165982 w 3846787"/>
                  <a:gd name="connsiteY51" fmla="*/ 1081221 h 3794374"/>
                  <a:gd name="connsiteX52" fmla="*/ 629199 w 3846787"/>
                  <a:gd name="connsiteY52" fmla="*/ 1186093 h 3794374"/>
                  <a:gd name="connsiteX53" fmla="*/ 932846 w 3846787"/>
                  <a:gd name="connsiteY53" fmla="*/ 1253900 h 3794374"/>
                  <a:gd name="connsiteX54" fmla="*/ 1068196 w 3846787"/>
                  <a:gd name="connsiteY54" fmla="*/ 1085613 h 3794374"/>
                  <a:gd name="connsiteX55" fmla="*/ 937120 w 3846787"/>
                  <a:gd name="connsiteY55" fmla="*/ 803845 h 3794374"/>
                  <a:gd name="connsiteX56" fmla="*/ 729643 w 3846787"/>
                  <a:gd name="connsiteY56" fmla="*/ 360466 h 3794374"/>
                  <a:gd name="connsiteX57" fmla="*/ 1002658 w 3846787"/>
                  <a:gd name="connsiteY57" fmla="*/ 179179 h 3794374"/>
                  <a:gd name="connsiteX58" fmla="*/ 1166503 w 3846787"/>
                  <a:gd name="connsiteY58" fmla="*/ 98373 h 3794374"/>
                  <a:gd name="connsiteX59" fmla="*/ 1461423 w 3846787"/>
                  <a:gd name="connsiteY59"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818470 w 3846787"/>
                  <a:gd name="connsiteY15" fmla="*/ 1540059 h 3794374"/>
                  <a:gd name="connsiteX16" fmla="*/ 3846787 w 3846787"/>
                  <a:gd name="connsiteY16" fmla="*/ 1823935 h 3794374"/>
                  <a:gd name="connsiteX17" fmla="*/ 3370569 w 3846787"/>
                  <a:gd name="connsiteY17" fmla="*/ 1939698 h 3794374"/>
                  <a:gd name="connsiteX18" fmla="*/ 3069059 w 3846787"/>
                  <a:gd name="connsiteY18" fmla="*/ 2014005 h 3794374"/>
                  <a:gd name="connsiteX19" fmla="*/ 3023290 w 3846787"/>
                  <a:gd name="connsiteY19" fmla="*/ 2223749 h 3794374"/>
                  <a:gd name="connsiteX20" fmla="*/ 3265673 w 3846787"/>
                  <a:gd name="connsiteY20" fmla="*/ 2418211 h 3794374"/>
                  <a:gd name="connsiteX21" fmla="*/ 3650174 w 3846787"/>
                  <a:gd name="connsiteY21" fmla="*/ 2724044 h 3794374"/>
                  <a:gd name="connsiteX22" fmla="*/ 3479740 w 3846787"/>
                  <a:gd name="connsiteY22" fmla="*/ 3003528 h 3794374"/>
                  <a:gd name="connsiteX23" fmla="*/ 3368432 w 3846787"/>
                  <a:gd name="connsiteY23" fmla="*/ 3147750 h 3794374"/>
                  <a:gd name="connsiteX24" fmla="*/ 3143502 w 3846787"/>
                  <a:gd name="connsiteY24" fmla="*/ 3363994 h 3794374"/>
                  <a:gd name="connsiteX25" fmla="*/ 2752412 w 3846787"/>
                  <a:gd name="connsiteY25" fmla="*/ 3060444 h 3794374"/>
                  <a:gd name="connsiteX26" fmla="*/ 2507713 w 3846787"/>
                  <a:gd name="connsiteY26" fmla="*/ 2868090 h 3794374"/>
                  <a:gd name="connsiteX27" fmla="*/ 2313415 w 3846787"/>
                  <a:gd name="connsiteY27" fmla="*/ 2962071 h 3794374"/>
                  <a:gd name="connsiteX28" fmla="*/ 2311100 w 3846787"/>
                  <a:gd name="connsiteY28" fmla="*/ 3272296 h 3794374"/>
                  <a:gd name="connsiteX29" fmla="*/ 2308963 w 3846787"/>
                  <a:gd name="connsiteY29" fmla="*/ 3757309 h 3794374"/>
                  <a:gd name="connsiteX30" fmla="*/ 2016180 w 3846787"/>
                  <a:gd name="connsiteY30" fmla="*/ 3794374 h 3794374"/>
                  <a:gd name="connsiteX31" fmla="*/ 1832745 w 3846787"/>
                  <a:gd name="connsiteY31" fmla="*/ 3794374 h 3794374"/>
                  <a:gd name="connsiteX32" fmla="*/ 1537825 w 3846787"/>
                  <a:gd name="connsiteY32" fmla="*/ 3757309 h 3794374"/>
                  <a:gd name="connsiteX33" fmla="*/ 1535687 w 3846787"/>
                  <a:gd name="connsiteY33" fmla="*/ 3272296 h 3794374"/>
                  <a:gd name="connsiteX34" fmla="*/ 1533550 w 3846787"/>
                  <a:gd name="connsiteY34" fmla="*/ 2962071 h 3794374"/>
                  <a:gd name="connsiteX35" fmla="*/ 1339074 w 3846787"/>
                  <a:gd name="connsiteY35" fmla="*/ 2868090 h 3794374"/>
                  <a:gd name="connsiteX36" fmla="*/ 1094375 w 3846787"/>
                  <a:gd name="connsiteY36" fmla="*/ 3060444 h 3794374"/>
                  <a:gd name="connsiteX37" fmla="*/ 705601 w 3846787"/>
                  <a:gd name="connsiteY37" fmla="*/ 3363994 h 3794374"/>
                  <a:gd name="connsiteX38" fmla="*/ 482808 w 3846787"/>
                  <a:gd name="connsiteY38" fmla="*/ 3150033 h 3794374"/>
                  <a:gd name="connsiteX39" fmla="*/ 367048 w 3846787"/>
                  <a:gd name="connsiteY39" fmla="*/ 3005812 h 3794374"/>
                  <a:gd name="connsiteX40" fmla="*/ 196614 w 3846787"/>
                  <a:gd name="connsiteY40" fmla="*/ 2724044 h 3794374"/>
                  <a:gd name="connsiteX41" fmla="*/ 578799 w 3846787"/>
                  <a:gd name="connsiteY41" fmla="*/ 2418211 h 3794374"/>
                  <a:gd name="connsiteX42" fmla="*/ 821360 w 3846787"/>
                  <a:gd name="connsiteY42" fmla="*/ 2223749 h 3794374"/>
                  <a:gd name="connsiteX43" fmla="*/ 775413 w 3846787"/>
                  <a:gd name="connsiteY43" fmla="*/ 2014005 h 3794374"/>
                  <a:gd name="connsiteX44" fmla="*/ 474081 w 3846787"/>
                  <a:gd name="connsiteY44" fmla="*/ 1939698 h 3794374"/>
                  <a:gd name="connsiteX45" fmla="*/ 0 w 3846787"/>
                  <a:gd name="connsiteY45" fmla="*/ 1823935 h 3794374"/>
                  <a:gd name="connsiteX46" fmla="*/ 28317 w 3846787"/>
                  <a:gd name="connsiteY46" fmla="*/ 1540059 h 3794374"/>
                  <a:gd name="connsiteX47" fmla="*/ 171883 w 3846787"/>
                  <a:gd name="connsiteY47" fmla="*/ 1572806 h 3794374"/>
                  <a:gd name="connsiteX48" fmla="*/ 219669 w 3846787"/>
                  <a:gd name="connsiteY48" fmla="*/ 1398386 h 3794374"/>
                  <a:gd name="connsiteX49" fmla="*/ 65538 w 3846787"/>
                  <a:gd name="connsiteY49" fmla="*/ 1363164 h 3794374"/>
                  <a:gd name="connsiteX50" fmla="*/ 165982 w 3846787"/>
                  <a:gd name="connsiteY50" fmla="*/ 1081221 h 3794374"/>
                  <a:gd name="connsiteX51" fmla="*/ 629199 w 3846787"/>
                  <a:gd name="connsiteY51" fmla="*/ 1186093 h 3794374"/>
                  <a:gd name="connsiteX52" fmla="*/ 932846 w 3846787"/>
                  <a:gd name="connsiteY52" fmla="*/ 1253900 h 3794374"/>
                  <a:gd name="connsiteX53" fmla="*/ 1068196 w 3846787"/>
                  <a:gd name="connsiteY53" fmla="*/ 1085613 h 3794374"/>
                  <a:gd name="connsiteX54" fmla="*/ 937120 w 3846787"/>
                  <a:gd name="connsiteY54" fmla="*/ 803845 h 3794374"/>
                  <a:gd name="connsiteX55" fmla="*/ 729643 w 3846787"/>
                  <a:gd name="connsiteY55" fmla="*/ 360466 h 3794374"/>
                  <a:gd name="connsiteX56" fmla="*/ 1002658 w 3846787"/>
                  <a:gd name="connsiteY56" fmla="*/ 179179 h 3794374"/>
                  <a:gd name="connsiteX57" fmla="*/ 1166503 w 3846787"/>
                  <a:gd name="connsiteY57" fmla="*/ 98373 h 3794374"/>
                  <a:gd name="connsiteX58" fmla="*/ 1461423 w 3846787"/>
                  <a:gd name="connsiteY58"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818470 w 3846787"/>
                  <a:gd name="connsiteY15" fmla="*/ 1540059 h 3794374"/>
                  <a:gd name="connsiteX16" fmla="*/ 3846787 w 3846787"/>
                  <a:gd name="connsiteY16" fmla="*/ 1823935 h 3794374"/>
                  <a:gd name="connsiteX17" fmla="*/ 3370569 w 3846787"/>
                  <a:gd name="connsiteY17" fmla="*/ 1939698 h 3794374"/>
                  <a:gd name="connsiteX18" fmla="*/ 3069059 w 3846787"/>
                  <a:gd name="connsiteY18" fmla="*/ 2014005 h 3794374"/>
                  <a:gd name="connsiteX19" fmla="*/ 3023290 w 3846787"/>
                  <a:gd name="connsiteY19" fmla="*/ 2223749 h 3794374"/>
                  <a:gd name="connsiteX20" fmla="*/ 3265673 w 3846787"/>
                  <a:gd name="connsiteY20" fmla="*/ 2418211 h 3794374"/>
                  <a:gd name="connsiteX21" fmla="*/ 3650174 w 3846787"/>
                  <a:gd name="connsiteY21" fmla="*/ 2724044 h 3794374"/>
                  <a:gd name="connsiteX22" fmla="*/ 3479740 w 3846787"/>
                  <a:gd name="connsiteY22" fmla="*/ 3003528 h 3794374"/>
                  <a:gd name="connsiteX23" fmla="*/ 3368432 w 3846787"/>
                  <a:gd name="connsiteY23" fmla="*/ 3147750 h 3794374"/>
                  <a:gd name="connsiteX24" fmla="*/ 3143502 w 3846787"/>
                  <a:gd name="connsiteY24" fmla="*/ 3363994 h 3794374"/>
                  <a:gd name="connsiteX25" fmla="*/ 2752412 w 3846787"/>
                  <a:gd name="connsiteY25" fmla="*/ 3060444 h 3794374"/>
                  <a:gd name="connsiteX26" fmla="*/ 2507713 w 3846787"/>
                  <a:gd name="connsiteY26" fmla="*/ 2868090 h 3794374"/>
                  <a:gd name="connsiteX27" fmla="*/ 2313415 w 3846787"/>
                  <a:gd name="connsiteY27" fmla="*/ 2962071 h 3794374"/>
                  <a:gd name="connsiteX28" fmla="*/ 2311100 w 3846787"/>
                  <a:gd name="connsiteY28" fmla="*/ 3272296 h 3794374"/>
                  <a:gd name="connsiteX29" fmla="*/ 2308963 w 3846787"/>
                  <a:gd name="connsiteY29" fmla="*/ 3757309 h 3794374"/>
                  <a:gd name="connsiteX30" fmla="*/ 2016180 w 3846787"/>
                  <a:gd name="connsiteY30" fmla="*/ 3794374 h 3794374"/>
                  <a:gd name="connsiteX31" fmla="*/ 1832745 w 3846787"/>
                  <a:gd name="connsiteY31" fmla="*/ 3794374 h 3794374"/>
                  <a:gd name="connsiteX32" fmla="*/ 1537825 w 3846787"/>
                  <a:gd name="connsiteY32" fmla="*/ 3757309 h 3794374"/>
                  <a:gd name="connsiteX33" fmla="*/ 1535687 w 3846787"/>
                  <a:gd name="connsiteY33" fmla="*/ 3272296 h 3794374"/>
                  <a:gd name="connsiteX34" fmla="*/ 1533550 w 3846787"/>
                  <a:gd name="connsiteY34" fmla="*/ 2962071 h 3794374"/>
                  <a:gd name="connsiteX35" fmla="*/ 1339074 w 3846787"/>
                  <a:gd name="connsiteY35" fmla="*/ 2868090 h 3794374"/>
                  <a:gd name="connsiteX36" fmla="*/ 1094375 w 3846787"/>
                  <a:gd name="connsiteY36" fmla="*/ 3060444 h 3794374"/>
                  <a:gd name="connsiteX37" fmla="*/ 705601 w 3846787"/>
                  <a:gd name="connsiteY37" fmla="*/ 3363994 h 3794374"/>
                  <a:gd name="connsiteX38" fmla="*/ 482808 w 3846787"/>
                  <a:gd name="connsiteY38" fmla="*/ 3150033 h 3794374"/>
                  <a:gd name="connsiteX39" fmla="*/ 367048 w 3846787"/>
                  <a:gd name="connsiteY39" fmla="*/ 3005812 h 3794374"/>
                  <a:gd name="connsiteX40" fmla="*/ 196614 w 3846787"/>
                  <a:gd name="connsiteY40" fmla="*/ 2724044 h 3794374"/>
                  <a:gd name="connsiteX41" fmla="*/ 578799 w 3846787"/>
                  <a:gd name="connsiteY41" fmla="*/ 2418211 h 3794374"/>
                  <a:gd name="connsiteX42" fmla="*/ 821360 w 3846787"/>
                  <a:gd name="connsiteY42" fmla="*/ 2223749 h 3794374"/>
                  <a:gd name="connsiteX43" fmla="*/ 775413 w 3846787"/>
                  <a:gd name="connsiteY43" fmla="*/ 2014005 h 3794374"/>
                  <a:gd name="connsiteX44" fmla="*/ 474081 w 3846787"/>
                  <a:gd name="connsiteY44" fmla="*/ 1939698 h 3794374"/>
                  <a:gd name="connsiteX45" fmla="*/ 0 w 3846787"/>
                  <a:gd name="connsiteY45" fmla="*/ 1823935 h 3794374"/>
                  <a:gd name="connsiteX46" fmla="*/ 28317 w 3846787"/>
                  <a:gd name="connsiteY46" fmla="*/ 1540059 h 3794374"/>
                  <a:gd name="connsiteX47" fmla="*/ 219669 w 3846787"/>
                  <a:gd name="connsiteY47" fmla="*/ 1398386 h 3794374"/>
                  <a:gd name="connsiteX48" fmla="*/ 65538 w 3846787"/>
                  <a:gd name="connsiteY48" fmla="*/ 1363164 h 3794374"/>
                  <a:gd name="connsiteX49" fmla="*/ 165982 w 3846787"/>
                  <a:gd name="connsiteY49" fmla="*/ 1081221 h 3794374"/>
                  <a:gd name="connsiteX50" fmla="*/ 629199 w 3846787"/>
                  <a:gd name="connsiteY50" fmla="*/ 1186093 h 3794374"/>
                  <a:gd name="connsiteX51" fmla="*/ 932846 w 3846787"/>
                  <a:gd name="connsiteY51" fmla="*/ 1253900 h 3794374"/>
                  <a:gd name="connsiteX52" fmla="*/ 1068196 w 3846787"/>
                  <a:gd name="connsiteY52" fmla="*/ 1085613 h 3794374"/>
                  <a:gd name="connsiteX53" fmla="*/ 937120 w 3846787"/>
                  <a:gd name="connsiteY53" fmla="*/ 803845 h 3794374"/>
                  <a:gd name="connsiteX54" fmla="*/ 729643 w 3846787"/>
                  <a:gd name="connsiteY54" fmla="*/ 360466 h 3794374"/>
                  <a:gd name="connsiteX55" fmla="*/ 1002658 w 3846787"/>
                  <a:gd name="connsiteY55" fmla="*/ 179179 h 3794374"/>
                  <a:gd name="connsiteX56" fmla="*/ 1166503 w 3846787"/>
                  <a:gd name="connsiteY56" fmla="*/ 98373 h 3794374"/>
                  <a:gd name="connsiteX57" fmla="*/ 1461423 w 3846787"/>
                  <a:gd name="connsiteY57" fmla="*/ 0 h 3794374"/>
                  <a:gd name="connsiteX0" fmla="*/ 1461423 w 3846787"/>
                  <a:gd name="connsiteY0" fmla="*/ 0 h 3794374"/>
                  <a:gd name="connsiteX1" fmla="*/ 1677627 w 3846787"/>
                  <a:gd name="connsiteY1" fmla="*/ 443380 h 3794374"/>
                  <a:gd name="connsiteX2" fmla="*/ 1815292 w 3846787"/>
                  <a:gd name="connsiteY2" fmla="*/ 723039 h 3794374"/>
                  <a:gd name="connsiteX3" fmla="*/ 2031496 w 3846787"/>
                  <a:gd name="connsiteY3" fmla="*/ 723039 h 3794374"/>
                  <a:gd name="connsiteX4" fmla="*/ 2169161 w 3846787"/>
                  <a:gd name="connsiteY4" fmla="*/ 443380 h 3794374"/>
                  <a:gd name="connsiteX5" fmla="*/ 2385364 w 3846787"/>
                  <a:gd name="connsiteY5" fmla="*/ 0 h 3794374"/>
                  <a:gd name="connsiteX6" fmla="*/ 2680285 w 3846787"/>
                  <a:gd name="connsiteY6" fmla="*/ 98373 h 3794374"/>
                  <a:gd name="connsiteX7" fmla="*/ 2846266 w 3846787"/>
                  <a:gd name="connsiteY7" fmla="*/ 179179 h 3794374"/>
                  <a:gd name="connsiteX8" fmla="*/ 3117144 w 3846787"/>
                  <a:gd name="connsiteY8" fmla="*/ 358182 h 3794374"/>
                  <a:gd name="connsiteX9" fmla="*/ 2909667 w 3846787"/>
                  <a:gd name="connsiteY9" fmla="*/ 801737 h 3794374"/>
                  <a:gd name="connsiteX10" fmla="*/ 2778591 w 3846787"/>
                  <a:gd name="connsiteY10" fmla="*/ 1083505 h 3794374"/>
                  <a:gd name="connsiteX11" fmla="*/ 2914119 w 3846787"/>
                  <a:gd name="connsiteY11" fmla="*/ 1251617 h 3794374"/>
                  <a:gd name="connsiteX12" fmla="*/ 3217766 w 3846787"/>
                  <a:gd name="connsiteY12" fmla="*/ 1183985 h 3794374"/>
                  <a:gd name="connsiteX13" fmla="*/ 3680805 w 3846787"/>
                  <a:gd name="connsiteY13" fmla="*/ 1079113 h 3794374"/>
                  <a:gd name="connsiteX14" fmla="*/ 3781249 w 3846787"/>
                  <a:gd name="connsiteY14" fmla="*/ 1360881 h 3794374"/>
                  <a:gd name="connsiteX15" fmla="*/ 3818470 w 3846787"/>
                  <a:gd name="connsiteY15" fmla="*/ 1540059 h 3794374"/>
                  <a:gd name="connsiteX16" fmla="*/ 3846787 w 3846787"/>
                  <a:gd name="connsiteY16" fmla="*/ 1823935 h 3794374"/>
                  <a:gd name="connsiteX17" fmla="*/ 3370569 w 3846787"/>
                  <a:gd name="connsiteY17" fmla="*/ 1939698 h 3794374"/>
                  <a:gd name="connsiteX18" fmla="*/ 3069059 w 3846787"/>
                  <a:gd name="connsiteY18" fmla="*/ 2014005 h 3794374"/>
                  <a:gd name="connsiteX19" fmla="*/ 3023290 w 3846787"/>
                  <a:gd name="connsiteY19" fmla="*/ 2223749 h 3794374"/>
                  <a:gd name="connsiteX20" fmla="*/ 3265673 w 3846787"/>
                  <a:gd name="connsiteY20" fmla="*/ 2418211 h 3794374"/>
                  <a:gd name="connsiteX21" fmla="*/ 3650174 w 3846787"/>
                  <a:gd name="connsiteY21" fmla="*/ 2724044 h 3794374"/>
                  <a:gd name="connsiteX22" fmla="*/ 3479740 w 3846787"/>
                  <a:gd name="connsiteY22" fmla="*/ 3003528 h 3794374"/>
                  <a:gd name="connsiteX23" fmla="*/ 3368432 w 3846787"/>
                  <a:gd name="connsiteY23" fmla="*/ 3147750 h 3794374"/>
                  <a:gd name="connsiteX24" fmla="*/ 3143502 w 3846787"/>
                  <a:gd name="connsiteY24" fmla="*/ 3363994 h 3794374"/>
                  <a:gd name="connsiteX25" fmla="*/ 2752412 w 3846787"/>
                  <a:gd name="connsiteY25" fmla="*/ 3060444 h 3794374"/>
                  <a:gd name="connsiteX26" fmla="*/ 2507713 w 3846787"/>
                  <a:gd name="connsiteY26" fmla="*/ 2868090 h 3794374"/>
                  <a:gd name="connsiteX27" fmla="*/ 2313415 w 3846787"/>
                  <a:gd name="connsiteY27" fmla="*/ 2962071 h 3794374"/>
                  <a:gd name="connsiteX28" fmla="*/ 2311100 w 3846787"/>
                  <a:gd name="connsiteY28" fmla="*/ 3272296 h 3794374"/>
                  <a:gd name="connsiteX29" fmla="*/ 2308963 w 3846787"/>
                  <a:gd name="connsiteY29" fmla="*/ 3757309 h 3794374"/>
                  <a:gd name="connsiteX30" fmla="*/ 2016180 w 3846787"/>
                  <a:gd name="connsiteY30" fmla="*/ 3794374 h 3794374"/>
                  <a:gd name="connsiteX31" fmla="*/ 1832745 w 3846787"/>
                  <a:gd name="connsiteY31" fmla="*/ 3794374 h 3794374"/>
                  <a:gd name="connsiteX32" fmla="*/ 1537825 w 3846787"/>
                  <a:gd name="connsiteY32" fmla="*/ 3757309 h 3794374"/>
                  <a:gd name="connsiteX33" fmla="*/ 1535687 w 3846787"/>
                  <a:gd name="connsiteY33" fmla="*/ 3272296 h 3794374"/>
                  <a:gd name="connsiteX34" fmla="*/ 1533550 w 3846787"/>
                  <a:gd name="connsiteY34" fmla="*/ 2962071 h 3794374"/>
                  <a:gd name="connsiteX35" fmla="*/ 1339074 w 3846787"/>
                  <a:gd name="connsiteY35" fmla="*/ 2868090 h 3794374"/>
                  <a:gd name="connsiteX36" fmla="*/ 1094375 w 3846787"/>
                  <a:gd name="connsiteY36" fmla="*/ 3060444 h 3794374"/>
                  <a:gd name="connsiteX37" fmla="*/ 705601 w 3846787"/>
                  <a:gd name="connsiteY37" fmla="*/ 3363994 h 3794374"/>
                  <a:gd name="connsiteX38" fmla="*/ 482808 w 3846787"/>
                  <a:gd name="connsiteY38" fmla="*/ 3150033 h 3794374"/>
                  <a:gd name="connsiteX39" fmla="*/ 367048 w 3846787"/>
                  <a:gd name="connsiteY39" fmla="*/ 3005812 h 3794374"/>
                  <a:gd name="connsiteX40" fmla="*/ 196614 w 3846787"/>
                  <a:gd name="connsiteY40" fmla="*/ 2724044 h 3794374"/>
                  <a:gd name="connsiteX41" fmla="*/ 578799 w 3846787"/>
                  <a:gd name="connsiteY41" fmla="*/ 2418211 h 3794374"/>
                  <a:gd name="connsiteX42" fmla="*/ 821360 w 3846787"/>
                  <a:gd name="connsiteY42" fmla="*/ 2223749 h 3794374"/>
                  <a:gd name="connsiteX43" fmla="*/ 775413 w 3846787"/>
                  <a:gd name="connsiteY43" fmla="*/ 2014005 h 3794374"/>
                  <a:gd name="connsiteX44" fmla="*/ 474081 w 3846787"/>
                  <a:gd name="connsiteY44" fmla="*/ 1939698 h 3794374"/>
                  <a:gd name="connsiteX45" fmla="*/ 0 w 3846787"/>
                  <a:gd name="connsiteY45" fmla="*/ 1823935 h 3794374"/>
                  <a:gd name="connsiteX46" fmla="*/ 28317 w 3846787"/>
                  <a:gd name="connsiteY46" fmla="*/ 1540059 h 3794374"/>
                  <a:gd name="connsiteX47" fmla="*/ 65538 w 3846787"/>
                  <a:gd name="connsiteY47" fmla="*/ 1363164 h 3794374"/>
                  <a:gd name="connsiteX48" fmla="*/ 165982 w 3846787"/>
                  <a:gd name="connsiteY48" fmla="*/ 1081221 h 3794374"/>
                  <a:gd name="connsiteX49" fmla="*/ 629199 w 3846787"/>
                  <a:gd name="connsiteY49" fmla="*/ 1186093 h 3794374"/>
                  <a:gd name="connsiteX50" fmla="*/ 932846 w 3846787"/>
                  <a:gd name="connsiteY50" fmla="*/ 1253900 h 3794374"/>
                  <a:gd name="connsiteX51" fmla="*/ 1068196 w 3846787"/>
                  <a:gd name="connsiteY51" fmla="*/ 1085613 h 3794374"/>
                  <a:gd name="connsiteX52" fmla="*/ 937120 w 3846787"/>
                  <a:gd name="connsiteY52" fmla="*/ 803845 h 3794374"/>
                  <a:gd name="connsiteX53" fmla="*/ 729643 w 3846787"/>
                  <a:gd name="connsiteY53" fmla="*/ 360466 h 3794374"/>
                  <a:gd name="connsiteX54" fmla="*/ 1002658 w 3846787"/>
                  <a:gd name="connsiteY54" fmla="*/ 179179 h 3794374"/>
                  <a:gd name="connsiteX55" fmla="*/ 1166503 w 3846787"/>
                  <a:gd name="connsiteY55" fmla="*/ 98373 h 3794374"/>
                  <a:gd name="connsiteX56" fmla="*/ 1461423 w 3846787"/>
                  <a:gd name="connsiteY56" fmla="*/ 0 h 37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46787" h="3794374">
                    <a:moveTo>
                      <a:pt x="1461423" y="0"/>
                    </a:moveTo>
                    <a:lnTo>
                      <a:pt x="1677627" y="443380"/>
                    </a:lnTo>
                    <a:lnTo>
                      <a:pt x="1815292" y="723039"/>
                    </a:lnTo>
                    <a:cubicBezTo>
                      <a:pt x="1861061" y="812629"/>
                      <a:pt x="1987863" y="812629"/>
                      <a:pt x="2031496" y="723039"/>
                    </a:cubicBezTo>
                    <a:lnTo>
                      <a:pt x="2169161" y="443380"/>
                    </a:lnTo>
                    <a:lnTo>
                      <a:pt x="2385364" y="0"/>
                    </a:lnTo>
                    <a:cubicBezTo>
                      <a:pt x="2488123" y="26174"/>
                      <a:pt x="2586430" y="59024"/>
                      <a:pt x="2680285" y="98373"/>
                    </a:cubicBezTo>
                    <a:lnTo>
                      <a:pt x="2846266" y="179179"/>
                    </a:lnTo>
                    <a:cubicBezTo>
                      <a:pt x="2942436" y="229419"/>
                      <a:pt x="3032016" y="290551"/>
                      <a:pt x="3117144" y="358182"/>
                    </a:cubicBezTo>
                    <a:lnTo>
                      <a:pt x="2909667" y="801737"/>
                    </a:lnTo>
                    <a:lnTo>
                      <a:pt x="2778591" y="1083505"/>
                    </a:lnTo>
                    <a:cubicBezTo>
                      <a:pt x="2737096" y="1175202"/>
                      <a:pt x="2817950" y="1273575"/>
                      <a:pt x="2914119" y="1251617"/>
                    </a:cubicBezTo>
                    <a:lnTo>
                      <a:pt x="3217766" y="1183985"/>
                    </a:lnTo>
                    <a:lnTo>
                      <a:pt x="3680805" y="1079113"/>
                    </a:lnTo>
                    <a:cubicBezTo>
                      <a:pt x="3720164" y="1168703"/>
                      <a:pt x="3755070" y="1262684"/>
                      <a:pt x="3781249" y="1360881"/>
                    </a:cubicBezTo>
                    <a:lnTo>
                      <a:pt x="3818470" y="1540059"/>
                    </a:lnTo>
                    <a:cubicBezTo>
                      <a:pt x="3835924" y="1634040"/>
                      <a:pt x="3844650" y="1727846"/>
                      <a:pt x="3846787" y="1823935"/>
                    </a:cubicBezTo>
                    <a:lnTo>
                      <a:pt x="3370569" y="1939698"/>
                    </a:lnTo>
                    <a:lnTo>
                      <a:pt x="3069059" y="2014005"/>
                    </a:lnTo>
                    <a:cubicBezTo>
                      <a:pt x="2973068" y="2038071"/>
                      <a:pt x="2944573" y="2162618"/>
                      <a:pt x="3023290" y="2223749"/>
                    </a:cubicBezTo>
                    <a:lnTo>
                      <a:pt x="3265673" y="2418211"/>
                    </a:lnTo>
                    <a:lnTo>
                      <a:pt x="3650174" y="2724044"/>
                    </a:lnTo>
                    <a:cubicBezTo>
                      <a:pt x="3599952" y="2822241"/>
                      <a:pt x="3543140" y="2916222"/>
                      <a:pt x="3479740" y="3003528"/>
                    </a:cubicBezTo>
                    <a:lnTo>
                      <a:pt x="3368432" y="3147750"/>
                    </a:lnTo>
                    <a:cubicBezTo>
                      <a:pt x="3298442" y="3226448"/>
                      <a:pt x="3224178" y="3298471"/>
                      <a:pt x="3143502" y="3363994"/>
                    </a:cubicBezTo>
                    <a:lnTo>
                      <a:pt x="2752412" y="3060444"/>
                    </a:lnTo>
                    <a:lnTo>
                      <a:pt x="2507713" y="2868090"/>
                    </a:lnTo>
                    <a:cubicBezTo>
                      <a:pt x="2429175" y="2806959"/>
                      <a:pt x="2313415" y="2861591"/>
                      <a:pt x="2313415" y="2962071"/>
                    </a:cubicBezTo>
                    <a:cubicBezTo>
                      <a:pt x="2312643" y="3065479"/>
                      <a:pt x="2311872" y="3168888"/>
                      <a:pt x="2311100" y="3272296"/>
                    </a:cubicBezTo>
                    <a:cubicBezTo>
                      <a:pt x="2310388" y="3433967"/>
                      <a:pt x="2309675" y="3595638"/>
                      <a:pt x="2308963" y="3757309"/>
                    </a:cubicBezTo>
                    <a:cubicBezTo>
                      <a:pt x="2212793" y="3776983"/>
                      <a:pt x="2116802" y="3789982"/>
                      <a:pt x="2016180" y="3794374"/>
                    </a:cubicBezTo>
                    <a:lnTo>
                      <a:pt x="1832745" y="3794374"/>
                    </a:lnTo>
                    <a:cubicBezTo>
                      <a:pt x="1732301" y="3789982"/>
                      <a:pt x="1633994" y="3776983"/>
                      <a:pt x="1537825" y="3757309"/>
                    </a:cubicBezTo>
                    <a:cubicBezTo>
                      <a:pt x="1537112" y="3595638"/>
                      <a:pt x="1536400" y="3433967"/>
                      <a:pt x="1535687" y="3272296"/>
                    </a:cubicBezTo>
                    <a:cubicBezTo>
                      <a:pt x="1534975" y="3168888"/>
                      <a:pt x="1534262" y="3065479"/>
                      <a:pt x="1533550" y="2962071"/>
                    </a:cubicBezTo>
                    <a:cubicBezTo>
                      <a:pt x="1533550" y="2861591"/>
                      <a:pt x="1417612" y="2806959"/>
                      <a:pt x="1339074" y="2868090"/>
                    </a:cubicBezTo>
                    <a:lnTo>
                      <a:pt x="1094375" y="3060444"/>
                    </a:lnTo>
                    <a:lnTo>
                      <a:pt x="705601" y="3363994"/>
                    </a:lnTo>
                    <a:cubicBezTo>
                      <a:pt x="624747" y="3298471"/>
                      <a:pt x="550483" y="3226448"/>
                      <a:pt x="482808" y="3150033"/>
                    </a:cubicBezTo>
                    <a:lnTo>
                      <a:pt x="367048" y="3005812"/>
                    </a:lnTo>
                    <a:cubicBezTo>
                      <a:pt x="301510" y="2916222"/>
                      <a:pt x="244699" y="2822241"/>
                      <a:pt x="196614" y="2724044"/>
                    </a:cubicBezTo>
                    <a:lnTo>
                      <a:pt x="578799" y="2418211"/>
                    </a:lnTo>
                    <a:lnTo>
                      <a:pt x="821360" y="2223749"/>
                    </a:lnTo>
                    <a:cubicBezTo>
                      <a:pt x="900077" y="2162618"/>
                      <a:pt x="871582" y="2038071"/>
                      <a:pt x="775413" y="2014005"/>
                    </a:cubicBezTo>
                    <a:lnTo>
                      <a:pt x="474081" y="1939698"/>
                    </a:lnTo>
                    <a:lnTo>
                      <a:pt x="0" y="1823935"/>
                    </a:lnTo>
                    <a:cubicBezTo>
                      <a:pt x="2137" y="1727846"/>
                      <a:pt x="13179" y="1631757"/>
                      <a:pt x="28317" y="1540059"/>
                    </a:cubicBezTo>
                    <a:lnTo>
                      <a:pt x="65538" y="1363164"/>
                    </a:lnTo>
                    <a:cubicBezTo>
                      <a:pt x="91718" y="1264792"/>
                      <a:pt x="124487" y="1170810"/>
                      <a:pt x="165982" y="1081221"/>
                    </a:cubicBezTo>
                    <a:lnTo>
                      <a:pt x="629199" y="1186093"/>
                    </a:lnTo>
                    <a:lnTo>
                      <a:pt x="932846" y="1253900"/>
                    </a:lnTo>
                    <a:cubicBezTo>
                      <a:pt x="1030975" y="1275683"/>
                      <a:pt x="1109691" y="1175202"/>
                      <a:pt x="1068196" y="1085613"/>
                    </a:cubicBezTo>
                    <a:lnTo>
                      <a:pt x="937120" y="803845"/>
                    </a:lnTo>
                    <a:lnTo>
                      <a:pt x="729643" y="360466"/>
                    </a:lnTo>
                    <a:cubicBezTo>
                      <a:pt x="814771" y="292659"/>
                      <a:pt x="906488" y="231527"/>
                      <a:pt x="1002658" y="179179"/>
                    </a:cubicBezTo>
                    <a:lnTo>
                      <a:pt x="1166503" y="98373"/>
                    </a:lnTo>
                    <a:cubicBezTo>
                      <a:pt x="1262672" y="56740"/>
                      <a:pt x="1360979" y="24066"/>
                      <a:pt x="1461423" y="0"/>
                    </a:cubicBezTo>
                    <a:close/>
                  </a:path>
                </a:pathLst>
              </a:custGeom>
              <a:solidFill>
                <a:schemeClr val="bg1"/>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8AF57CEE-B509-46BB-AF54-76728891E15B}"/>
                  </a:ext>
                </a:extLst>
              </p:cNvPr>
              <p:cNvSpPr/>
              <p:nvPr/>
            </p:nvSpPr>
            <p:spPr>
              <a:xfrm>
                <a:off x="5534549" y="2898091"/>
                <a:ext cx="1124511" cy="11245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cs typeface="Arial" panose="020B0604020202020204" pitchFamily="34" charset="0"/>
                </a:endParaRPr>
              </a:p>
            </p:txBody>
          </p:sp>
          <p:pic>
            <p:nvPicPr>
              <p:cNvPr id="59" name="Picture 58" descr="Shape&#10;&#10;Description automatically generated with low confidence">
                <a:extLst>
                  <a:ext uri="{FF2B5EF4-FFF2-40B4-BE49-F238E27FC236}">
                    <a16:creationId xmlns:a16="http://schemas.microsoft.com/office/drawing/2014/main" id="{8F2D1170-0CA2-4C7E-A3A5-BEA3D585D7E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377995" y="4450729"/>
                <a:ext cx="349485" cy="349485"/>
              </a:xfrm>
              <a:prstGeom prst="rect">
                <a:avLst/>
              </a:prstGeom>
            </p:spPr>
          </p:pic>
          <p:pic>
            <p:nvPicPr>
              <p:cNvPr id="60" name="Picture 59" descr="Shape&#10;&#10;Description automatically generated with low confidence">
                <a:extLst>
                  <a:ext uri="{FF2B5EF4-FFF2-40B4-BE49-F238E27FC236}">
                    <a16:creationId xmlns:a16="http://schemas.microsoft.com/office/drawing/2014/main" id="{8BA1A6B5-93AC-4D46-AC00-2DEC553D354E}"/>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922416" y="2518472"/>
                <a:ext cx="366550" cy="366550"/>
              </a:xfrm>
              <a:prstGeom prst="rect">
                <a:avLst/>
              </a:prstGeom>
            </p:spPr>
          </p:pic>
          <p:pic>
            <p:nvPicPr>
              <p:cNvPr id="61" name="Picture 60" descr="Shape&#10;&#10;Description automatically generated with low confidence">
                <a:extLst>
                  <a:ext uri="{FF2B5EF4-FFF2-40B4-BE49-F238E27FC236}">
                    <a16:creationId xmlns:a16="http://schemas.microsoft.com/office/drawing/2014/main" id="{C17EA4C2-831E-4020-AE77-9A86B709BFB6}"/>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flipH="1">
                <a:off x="4688800" y="3547883"/>
                <a:ext cx="344269" cy="344269"/>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48FAC6B4-E664-40B7-8D82-7B584706F8CE}"/>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5910149" y="2019299"/>
                <a:ext cx="356641" cy="356641"/>
              </a:xfrm>
              <a:prstGeom prst="rect">
                <a:avLst/>
              </a:prstGeom>
            </p:spPr>
          </p:pic>
          <p:pic>
            <p:nvPicPr>
              <p:cNvPr id="63" name="Picture 62" descr="Shape&#10;&#10;Description automatically generated with low confidence">
                <a:extLst>
                  <a:ext uri="{FF2B5EF4-FFF2-40B4-BE49-F238E27FC236}">
                    <a16:creationId xmlns:a16="http://schemas.microsoft.com/office/drawing/2014/main" id="{5DE2663E-6597-4781-AF7D-D7F326CEB052}"/>
                  </a:ext>
                </a:extLst>
              </p:cNvPr>
              <p:cNvPicPr>
                <a:picLocks noChangeAspect="1"/>
              </p:cNvPicPr>
              <p:nvPr/>
            </p:nvPicPr>
            <p:blipFill>
              <a:blip r:embed="rId7">
                <a:alphaModFix amt="70000"/>
                <a:extLst>
                  <a:ext uri="{28A0092B-C50C-407E-A947-70E740481C1C}">
                    <a14:useLocalDpi xmlns:a14="http://schemas.microsoft.com/office/drawing/2010/main" val="0"/>
                  </a:ext>
                </a:extLst>
              </a:blip>
              <a:stretch>
                <a:fillRect/>
              </a:stretch>
            </p:blipFill>
            <p:spPr>
              <a:xfrm>
                <a:off x="6433474" y="4376188"/>
                <a:ext cx="390710" cy="390710"/>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7D0A8C54-2D3C-405B-8120-C645F7CFA9C3}"/>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7182647" y="3508590"/>
                <a:ext cx="383562" cy="383562"/>
              </a:xfrm>
              <a:prstGeom prst="rect">
                <a:avLst/>
              </a:prstGeom>
            </p:spPr>
          </p:pic>
          <p:pic>
            <p:nvPicPr>
              <p:cNvPr id="65" name="Picture 64" descr="Shape&#10;&#10;Description automatically generated with low confidence">
                <a:extLst>
                  <a:ext uri="{FF2B5EF4-FFF2-40B4-BE49-F238E27FC236}">
                    <a16:creationId xmlns:a16="http://schemas.microsoft.com/office/drawing/2014/main" id="{9F5577F0-3D7D-4FB1-8057-4E3383CD55B4}"/>
                  </a:ext>
                </a:extLst>
              </p:cNvPr>
              <p:cNvPicPr>
                <a:picLocks noChangeAspect="1"/>
              </p:cNvPicPr>
              <p:nvPr/>
            </p:nvPicPr>
            <p:blipFill>
              <a:blip r:embed="rId9">
                <a:alphaModFix amt="70000"/>
                <a:extLst>
                  <a:ext uri="{28A0092B-C50C-407E-A947-70E740481C1C}">
                    <a14:useLocalDpi xmlns:a14="http://schemas.microsoft.com/office/drawing/2010/main" val="0"/>
                  </a:ext>
                </a:extLst>
              </a:blip>
              <a:stretch>
                <a:fillRect/>
              </a:stretch>
            </p:blipFill>
            <p:spPr>
              <a:xfrm>
                <a:off x="6881409" y="2492831"/>
                <a:ext cx="424568" cy="424568"/>
              </a:xfrm>
              <a:prstGeom prst="rect">
                <a:avLst/>
              </a:prstGeom>
            </p:spPr>
          </p:pic>
          <p:pic>
            <p:nvPicPr>
              <p:cNvPr id="66" name="Picture 65" descr="Shape&#10;&#10;Description automatically generated with low confidence">
                <a:extLst>
                  <a:ext uri="{FF2B5EF4-FFF2-40B4-BE49-F238E27FC236}">
                    <a16:creationId xmlns:a16="http://schemas.microsoft.com/office/drawing/2014/main" id="{0B0EDE28-FD28-49A8-8472-8672BFCB013B}"/>
                  </a:ext>
                </a:extLst>
              </p:cNvPr>
              <p:cNvPicPr>
                <a:picLocks noChangeAspect="1"/>
              </p:cNvPicPr>
              <p:nvPr/>
            </p:nvPicPr>
            <p:blipFill>
              <a:blip r:embed="rId10">
                <a:alphaModFix/>
                <a:extLst>
                  <a:ext uri="{28A0092B-C50C-407E-A947-70E740481C1C}">
                    <a14:useLocalDpi xmlns:a14="http://schemas.microsoft.com/office/drawing/2010/main" val="0"/>
                  </a:ext>
                </a:extLst>
              </a:blip>
              <a:stretch>
                <a:fillRect/>
              </a:stretch>
            </p:blipFill>
            <p:spPr>
              <a:xfrm>
                <a:off x="5733322" y="3076624"/>
                <a:ext cx="738142" cy="738142"/>
              </a:xfrm>
              <a:prstGeom prst="rect">
                <a:avLst/>
              </a:prstGeom>
            </p:spPr>
          </p:pic>
        </p:grpSp>
      </p:grpSp>
    </p:spTree>
    <p:extLst>
      <p:ext uri="{BB962C8B-B14F-4D97-AF65-F5344CB8AC3E}">
        <p14:creationId xmlns:p14="http://schemas.microsoft.com/office/powerpoint/2010/main" val="101409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0" y="0"/>
            <a:ext cx="9060110" cy="89951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a:latin typeface="Arial" panose="020B0604020202020204" pitchFamily="34" charset="0"/>
                <a:cs typeface="Arial" panose="020B0604020202020204" pitchFamily="34" charset="0"/>
              </a:rPr>
              <a:t>Leveraging the power of science, technology and innovation to combat multidimensional vulnerability and to achieve the Sustainable Development Goals</a:t>
            </a:r>
          </a:p>
        </p:txBody>
      </p:sp>
      <p:grpSp>
        <p:nvGrpSpPr>
          <p:cNvPr id="5" name="Group 4">
            <a:extLst>
              <a:ext uri="{FF2B5EF4-FFF2-40B4-BE49-F238E27FC236}">
                <a16:creationId xmlns:a16="http://schemas.microsoft.com/office/drawing/2014/main" id="{AED81FFC-D8F7-493B-BCF8-4D9298A95643}"/>
              </a:ext>
            </a:extLst>
          </p:cNvPr>
          <p:cNvGrpSpPr/>
          <p:nvPr/>
        </p:nvGrpSpPr>
        <p:grpSpPr>
          <a:xfrm>
            <a:off x="8002682" y="1524443"/>
            <a:ext cx="3686964" cy="2183333"/>
            <a:chOff x="8921976" y="984544"/>
            <a:chExt cx="4562956" cy="2911110"/>
          </a:xfrm>
        </p:grpSpPr>
        <p:sp>
          <p:nvSpPr>
            <p:cNvPr id="6" name="TextBox 13">
              <a:extLst>
                <a:ext uri="{FF2B5EF4-FFF2-40B4-BE49-F238E27FC236}">
                  <a16:creationId xmlns:a16="http://schemas.microsoft.com/office/drawing/2014/main" id="{4F6BF691-7F0C-4C4B-BE7C-5C5A99FB52AF}"/>
                </a:ext>
              </a:extLst>
            </p:cNvPr>
            <p:cNvSpPr txBox="1"/>
            <p:nvPr/>
          </p:nvSpPr>
          <p:spPr>
            <a:xfrm>
              <a:off x="8921976" y="984544"/>
              <a:ext cx="4562956" cy="94384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rgbClr val="FF0000"/>
                  </a:solidFill>
                  <a:latin typeface="Arial" panose="020B0604020202020204" pitchFamily="34" charset="0"/>
                  <a:cs typeface="Arial" panose="020B0604020202020204" pitchFamily="34" charset="0"/>
                </a:rPr>
                <a:t>Low capacity for value-added manufacturing</a:t>
              </a:r>
            </a:p>
          </p:txBody>
        </p:sp>
        <p:sp>
          <p:nvSpPr>
            <p:cNvPr id="7" name="TextBox 14">
              <a:extLst>
                <a:ext uri="{FF2B5EF4-FFF2-40B4-BE49-F238E27FC236}">
                  <a16:creationId xmlns:a16="http://schemas.microsoft.com/office/drawing/2014/main" id="{D8F2DE39-3F2D-46D7-979B-ADDED01105B3}"/>
                </a:ext>
              </a:extLst>
            </p:cNvPr>
            <p:cNvSpPr txBox="1"/>
            <p:nvPr/>
          </p:nvSpPr>
          <p:spPr>
            <a:xfrm>
              <a:off x="8921976" y="1925884"/>
              <a:ext cx="4562956" cy="196977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noProof="1">
                  <a:solidFill>
                    <a:schemeClr val="tx1">
                      <a:lumMod val="65000"/>
                      <a:lumOff val="35000"/>
                    </a:schemeClr>
                  </a:solidFill>
                  <a:latin typeface="Arial" panose="020B0604020202020204" pitchFamily="34" charset="0"/>
                  <a:cs typeface="Arial" panose="020B0604020202020204" pitchFamily="34" charset="0"/>
                </a:rPr>
                <a:t>The average level of value-added manufacturing in African least developed countries in 2021 [11%]  was </a:t>
              </a:r>
              <a:r>
                <a:rPr lang="en-US" b="1" noProof="1">
                  <a:solidFill>
                    <a:schemeClr val="tx1">
                      <a:lumMod val="65000"/>
                      <a:lumOff val="35000"/>
                    </a:schemeClr>
                  </a:solidFill>
                  <a:latin typeface="Arial" panose="020B0604020202020204" pitchFamily="34" charset="0"/>
                  <a:cs typeface="Arial" panose="020B0604020202020204" pitchFamily="34" charset="0"/>
                </a:rPr>
                <a:t>much lower than the global average </a:t>
              </a:r>
              <a:r>
                <a:rPr lang="en-US" noProof="1">
                  <a:solidFill>
                    <a:schemeClr val="tx1">
                      <a:lumMod val="65000"/>
                      <a:lumOff val="35000"/>
                    </a:schemeClr>
                  </a:solidFill>
                  <a:latin typeface="Arial" panose="020B0604020202020204" pitchFamily="34" charset="0"/>
                  <a:cs typeface="Arial" panose="020B0604020202020204" pitchFamily="34" charset="0"/>
                </a:rPr>
                <a:t>of 17 per cent. </a:t>
              </a:r>
            </a:p>
          </p:txBody>
        </p:sp>
      </p:grpSp>
      <p:grpSp>
        <p:nvGrpSpPr>
          <p:cNvPr id="8" name="Group 7">
            <a:extLst>
              <a:ext uri="{FF2B5EF4-FFF2-40B4-BE49-F238E27FC236}">
                <a16:creationId xmlns:a16="http://schemas.microsoft.com/office/drawing/2014/main" id="{962AD494-E236-41C4-87D2-1E1507096CD9}"/>
              </a:ext>
            </a:extLst>
          </p:cNvPr>
          <p:cNvGrpSpPr/>
          <p:nvPr/>
        </p:nvGrpSpPr>
        <p:grpSpPr>
          <a:xfrm>
            <a:off x="629095" y="4348904"/>
            <a:ext cx="3687731" cy="644450"/>
            <a:chOff x="-1303940" y="2555951"/>
            <a:chExt cx="4562956" cy="859267"/>
          </a:xfrm>
        </p:grpSpPr>
        <p:sp>
          <p:nvSpPr>
            <p:cNvPr id="9" name="TextBox 16">
              <a:extLst>
                <a:ext uri="{FF2B5EF4-FFF2-40B4-BE49-F238E27FC236}">
                  <a16:creationId xmlns:a16="http://schemas.microsoft.com/office/drawing/2014/main" id="{E2BCEC93-148B-4277-BD6D-F207B0D35D38}"/>
                </a:ext>
              </a:extLst>
            </p:cNvPr>
            <p:cNvSpPr txBox="1"/>
            <p:nvPr/>
          </p:nvSpPr>
          <p:spPr>
            <a:xfrm>
              <a:off x="-1303940" y="2555951"/>
              <a:ext cx="4562956" cy="53348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noProof="1">
                  <a:solidFill>
                    <a:srgbClr val="FF0000"/>
                  </a:solidFill>
                  <a:latin typeface="Arial" panose="020B0604020202020204" pitchFamily="34" charset="0"/>
                  <a:cs typeface="Arial" panose="020B0604020202020204" pitchFamily="34" charset="0"/>
                </a:rPr>
                <a:t>Limited access to internet</a:t>
              </a:r>
            </a:p>
          </p:txBody>
        </p:sp>
        <p:sp>
          <p:nvSpPr>
            <p:cNvPr id="10" name="TextBox 17">
              <a:extLst>
                <a:ext uri="{FF2B5EF4-FFF2-40B4-BE49-F238E27FC236}">
                  <a16:creationId xmlns:a16="http://schemas.microsoft.com/office/drawing/2014/main" id="{F62B8C94-DA69-487B-8DD0-24C5C91D7EB3}"/>
                </a:ext>
              </a:extLst>
            </p:cNvPr>
            <p:cNvSpPr txBox="1"/>
            <p:nvPr/>
          </p:nvSpPr>
          <p:spPr>
            <a:xfrm>
              <a:off x="332936" y="3086923"/>
              <a:ext cx="2926080" cy="32829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1000"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E13170F7-1805-42A1-B2F0-F9721AD6C6F8}"/>
              </a:ext>
            </a:extLst>
          </p:cNvPr>
          <p:cNvGrpSpPr/>
          <p:nvPr/>
        </p:nvGrpSpPr>
        <p:grpSpPr>
          <a:xfrm>
            <a:off x="572437" y="1356106"/>
            <a:ext cx="3845155" cy="1260002"/>
            <a:chOff x="-1303940" y="1735214"/>
            <a:chExt cx="4562956" cy="1680004"/>
          </a:xfrm>
        </p:grpSpPr>
        <p:sp>
          <p:nvSpPr>
            <p:cNvPr id="12" name="TextBox 19">
              <a:extLst>
                <a:ext uri="{FF2B5EF4-FFF2-40B4-BE49-F238E27FC236}">
                  <a16:creationId xmlns:a16="http://schemas.microsoft.com/office/drawing/2014/main" id="{68A00D5D-EA23-4EAB-BC76-57F18EEF9095}"/>
                </a:ext>
              </a:extLst>
            </p:cNvPr>
            <p:cNvSpPr txBox="1"/>
            <p:nvPr/>
          </p:nvSpPr>
          <p:spPr>
            <a:xfrm>
              <a:off x="-1303940" y="1735214"/>
              <a:ext cx="4562956" cy="135421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noProof="1">
                  <a:solidFill>
                    <a:schemeClr val="accent2"/>
                  </a:solidFill>
                  <a:latin typeface="Arial" panose="020B0604020202020204" pitchFamily="34" charset="0"/>
                  <a:cs typeface="Arial" panose="020B0604020202020204" pitchFamily="34" charset="0"/>
                </a:rPr>
                <a:t>Mixed progress in key science, technology &amp; innovation-related indicators</a:t>
              </a:r>
            </a:p>
          </p:txBody>
        </p:sp>
        <p:sp>
          <p:nvSpPr>
            <p:cNvPr id="13" name="TextBox 20">
              <a:extLst>
                <a:ext uri="{FF2B5EF4-FFF2-40B4-BE49-F238E27FC236}">
                  <a16:creationId xmlns:a16="http://schemas.microsoft.com/office/drawing/2014/main" id="{2D7EB1EB-E058-4429-A541-04A2E8CA9897}"/>
                </a:ext>
              </a:extLst>
            </p:cNvPr>
            <p:cNvSpPr txBox="1"/>
            <p:nvPr/>
          </p:nvSpPr>
          <p:spPr>
            <a:xfrm>
              <a:off x="332936" y="3086923"/>
              <a:ext cx="2926080" cy="32829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00" noProof="1">
                  <a:solidFill>
                    <a:schemeClr val="tx1">
                      <a:lumMod val="65000"/>
                      <a:lumOff val="35000"/>
                    </a:schemeClr>
                  </a:solidFill>
                  <a:latin typeface="Arial" panose="020B0604020202020204" pitchFamily="34" charset="0"/>
                  <a:cs typeface="Arial" panose="020B0604020202020204" pitchFamily="34" charset="0"/>
                </a:rPr>
                <a:t>. </a:t>
              </a:r>
            </a:p>
          </p:txBody>
        </p:sp>
      </p:grpSp>
      <p:grpSp>
        <p:nvGrpSpPr>
          <p:cNvPr id="14" name="Group 13">
            <a:extLst>
              <a:ext uri="{FF2B5EF4-FFF2-40B4-BE49-F238E27FC236}">
                <a16:creationId xmlns:a16="http://schemas.microsoft.com/office/drawing/2014/main" id="{5880311C-C930-438D-B602-6B976D8860CB}"/>
              </a:ext>
            </a:extLst>
          </p:cNvPr>
          <p:cNvGrpSpPr/>
          <p:nvPr/>
        </p:nvGrpSpPr>
        <p:grpSpPr>
          <a:xfrm>
            <a:off x="4564400" y="1948814"/>
            <a:ext cx="2958294" cy="2960371"/>
            <a:chOff x="4449373" y="1786762"/>
            <a:chExt cx="3293255" cy="3284476"/>
          </a:xfrm>
        </p:grpSpPr>
        <p:sp>
          <p:nvSpPr>
            <p:cNvPr id="15" name="Shape">
              <a:extLst>
                <a:ext uri="{FF2B5EF4-FFF2-40B4-BE49-F238E27FC236}">
                  <a16:creationId xmlns:a16="http://schemas.microsoft.com/office/drawing/2014/main" id="{324479A4-59A1-444C-A740-109D7C001F48}"/>
                </a:ext>
              </a:extLst>
            </p:cNvPr>
            <p:cNvSpPr/>
            <p:nvPr/>
          </p:nvSpPr>
          <p:spPr>
            <a:xfrm>
              <a:off x="4449373" y="1786762"/>
              <a:ext cx="1929714" cy="2032488"/>
            </a:xfrm>
            <a:custGeom>
              <a:avLst/>
              <a:gdLst/>
              <a:ahLst/>
              <a:cxnLst>
                <a:cxn ang="0">
                  <a:pos x="wd2" y="hd2"/>
                </a:cxn>
                <a:cxn ang="5400000">
                  <a:pos x="wd2" y="hd2"/>
                </a:cxn>
                <a:cxn ang="10800000">
                  <a:pos x="wd2" y="hd2"/>
                </a:cxn>
                <a:cxn ang="16200000">
                  <a:pos x="wd2" y="hd2"/>
                </a:cxn>
              </a:cxnLst>
              <a:rect l="0" t="0" r="r" b="b"/>
              <a:pathLst>
                <a:path w="21356" h="21455" extrusionOk="0">
                  <a:moveTo>
                    <a:pt x="13582" y="573"/>
                  </a:moveTo>
                  <a:cubicBezTo>
                    <a:pt x="5588" y="2567"/>
                    <a:pt x="0" y="9496"/>
                    <a:pt x="0" y="17399"/>
                  </a:cubicBezTo>
                  <a:cubicBezTo>
                    <a:pt x="0" y="18465"/>
                    <a:pt x="97" y="19531"/>
                    <a:pt x="316" y="20598"/>
                  </a:cubicBezTo>
                  <a:cubicBezTo>
                    <a:pt x="413" y="21084"/>
                    <a:pt x="850" y="21455"/>
                    <a:pt x="1385" y="21455"/>
                  </a:cubicBezTo>
                  <a:lnTo>
                    <a:pt x="8601" y="21455"/>
                  </a:lnTo>
                  <a:cubicBezTo>
                    <a:pt x="8990" y="21455"/>
                    <a:pt x="9354" y="21270"/>
                    <a:pt x="9549" y="20945"/>
                  </a:cubicBezTo>
                  <a:lnTo>
                    <a:pt x="21211" y="1686"/>
                  </a:lnTo>
                  <a:cubicBezTo>
                    <a:pt x="21600" y="1037"/>
                    <a:pt x="21163" y="226"/>
                    <a:pt x="20385" y="133"/>
                  </a:cubicBezTo>
                  <a:cubicBezTo>
                    <a:pt x="18101" y="-145"/>
                    <a:pt x="15793" y="17"/>
                    <a:pt x="13582" y="573"/>
                  </a:cubicBezTo>
                  <a:close/>
                </a:path>
              </a:pathLst>
            </a:custGeom>
            <a:solidFill>
              <a:schemeClr val="accent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latin typeface="Arial" panose="020B0604020202020204" pitchFamily="34" charset="0"/>
                <a:cs typeface="Arial" panose="020B0604020202020204" pitchFamily="34" charset="0"/>
              </a:endParaRPr>
            </a:p>
          </p:txBody>
        </p:sp>
        <p:sp>
          <p:nvSpPr>
            <p:cNvPr id="16" name="Shape">
              <a:extLst>
                <a:ext uri="{FF2B5EF4-FFF2-40B4-BE49-F238E27FC236}">
                  <a16:creationId xmlns:a16="http://schemas.microsoft.com/office/drawing/2014/main" id="{805000AD-6FDA-4DD7-AB22-E3F5AFD5E3CA}"/>
                </a:ext>
              </a:extLst>
            </p:cNvPr>
            <p:cNvSpPr/>
            <p:nvPr/>
          </p:nvSpPr>
          <p:spPr>
            <a:xfrm>
              <a:off x="6183820" y="1874580"/>
              <a:ext cx="1558808" cy="2583710"/>
            </a:xfrm>
            <a:custGeom>
              <a:avLst/>
              <a:gdLst/>
              <a:ahLst/>
              <a:cxnLst>
                <a:cxn ang="0">
                  <a:pos x="wd2" y="hd2"/>
                </a:cxn>
                <a:cxn ang="5400000">
                  <a:pos x="wd2" y="hd2"/>
                </a:cxn>
                <a:cxn ang="10800000">
                  <a:pos x="wd2" y="hd2"/>
                </a:cxn>
                <a:cxn ang="16200000">
                  <a:pos x="wd2" y="hd2"/>
                </a:cxn>
              </a:cxnLst>
              <a:rect l="0" t="0" r="r" b="b"/>
              <a:pathLst>
                <a:path w="21539" h="21379" extrusionOk="0">
                  <a:moveTo>
                    <a:pt x="10041" y="16068"/>
                  </a:moveTo>
                  <a:lnTo>
                    <a:pt x="14561" y="20773"/>
                  </a:lnTo>
                  <a:lnTo>
                    <a:pt x="14743" y="20973"/>
                  </a:lnTo>
                  <a:cubicBezTo>
                    <a:pt x="15229" y="21482"/>
                    <a:pt x="16412" y="21518"/>
                    <a:pt x="17019" y="21046"/>
                  </a:cubicBezTo>
                  <a:cubicBezTo>
                    <a:pt x="18718" y="19665"/>
                    <a:pt x="19992" y="18121"/>
                    <a:pt x="20750" y="16468"/>
                  </a:cubicBezTo>
                  <a:cubicBezTo>
                    <a:pt x="21266" y="15305"/>
                    <a:pt x="21539" y="14106"/>
                    <a:pt x="21539" y="12907"/>
                  </a:cubicBezTo>
                  <a:cubicBezTo>
                    <a:pt x="21539" y="7076"/>
                    <a:pt x="15350" y="1934"/>
                    <a:pt x="6310" y="45"/>
                  </a:cubicBezTo>
                  <a:cubicBezTo>
                    <a:pt x="5703" y="-82"/>
                    <a:pt x="5005" y="63"/>
                    <a:pt x="4672" y="408"/>
                  </a:cubicBezTo>
                  <a:lnTo>
                    <a:pt x="182" y="5059"/>
                  </a:lnTo>
                  <a:cubicBezTo>
                    <a:pt x="-61" y="5313"/>
                    <a:pt x="-61" y="5622"/>
                    <a:pt x="182" y="5877"/>
                  </a:cubicBezTo>
                  <a:lnTo>
                    <a:pt x="10041" y="16068"/>
                  </a:lnTo>
                  <a:lnTo>
                    <a:pt x="10041" y="16068"/>
                  </a:lnTo>
                  <a:close/>
                </a:path>
              </a:pathLst>
            </a:cu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latin typeface="Arial" panose="020B0604020202020204" pitchFamily="34" charset="0"/>
                <a:cs typeface="Arial" panose="020B0604020202020204" pitchFamily="34" charset="0"/>
              </a:endParaRPr>
            </a:p>
          </p:txBody>
        </p:sp>
        <p:sp>
          <p:nvSpPr>
            <p:cNvPr id="17" name="Shape">
              <a:extLst>
                <a:ext uri="{FF2B5EF4-FFF2-40B4-BE49-F238E27FC236}">
                  <a16:creationId xmlns:a16="http://schemas.microsoft.com/office/drawing/2014/main" id="{76FD7E6B-948D-4BC3-A09A-D9A5AB150149}"/>
                </a:ext>
              </a:extLst>
            </p:cNvPr>
            <p:cNvSpPr/>
            <p:nvPr/>
          </p:nvSpPr>
          <p:spPr>
            <a:xfrm>
              <a:off x="4581102" y="3938353"/>
              <a:ext cx="2631736" cy="1132885"/>
            </a:xfrm>
            <a:custGeom>
              <a:avLst/>
              <a:gdLst/>
              <a:ahLst/>
              <a:cxnLst>
                <a:cxn ang="0">
                  <a:pos x="wd2" y="hd2"/>
                </a:cxn>
                <a:cxn ang="5400000">
                  <a:pos x="wd2" y="hd2"/>
                </a:cxn>
                <a:cxn ang="10800000">
                  <a:pos x="wd2" y="hd2"/>
                </a:cxn>
                <a:cxn ang="16200000">
                  <a:pos x="wd2" y="hd2"/>
                </a:cxn>
              </a:cxnLst>
              <a:rect l="0" t="0" r="r" b="b"/>
              <a:pathLst>
                <a:path w="21345" h="21600" extrusionOk="0">
                  <a:moveTo>
                    <a:pt x="2863" y="12307"/>
                  </a:moveTo>
                  <a:cubicBezTo>
                    <a:pt x="5392" y="18293"/>
                    <a:pt x="8757" y="21600"/>
                    <a:pt x="12354" y="21600"/>
                  </a:cubicBezTo>
                  <a:cubicBezTo>
                    <a:pt x="15595" y="21600"/>
                    <a:pt x="18640" y="18921"/>
                    <a:pt x="21062" y="14023"/>
                  </a:cubicBezTo>
                  <a:cubicBezTo>
                    <a:pt x="21347" y="13437"/>
                    <a:pt x="21436" y="12433"/>
                    <a:pt x="21240" y="11679"/>
                  </a:cubicBezTo>
                  <a:lnTo>
                    <a:pt x="18587" y="921"/>
                  </a:lnTo>
                  <a:cubicBezTo>
                    <a:pt x="18444" y="335"/>
                    <a:pt x="18177" y="0"/>
                    <a:pt x="17892" y="0"/>
                  </a:cubicBezTo>
                  <a:lnTo>
                    <a:pt x="6336" y="0"/>
                  </a:lnTo>
                  <a:lnTo>
                    <a:pt x="798" y="0"/>
                  </a:lnTo>
                  <a:cubicBezTo>
                    <a:pt x="228" y="0"/>
                    <a:pt x="-164" y="1381"/>
                    <a:pt x="68" y="2595"/>
                  </a:cubicBezTo>
                  <a:cubicBezTo>
                    <a:pt x="726" y="6195"/>
                    <a:pt x="1688" y="9502"/>
                    <a:pt x="2863" y="12307"/>
                  </a:cubicBezTo>
                  <a:close/>
                </a:path>
              </a:pathLst>
            </a:cu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latin typeface="Arial" panose="020B0604020202020204" pitchFamily="34" charset="0"/>
                <a:cs typeface="Arial" panose="020B0604020202020204" pitchFamily="34" charset="0"/>
              </a:endParaRPr>
            </a:p>
          </p:txBody>
        </p:sp>
        <p:pic>
          <p:nvPicPr>
            <p:cNvPr id="18" name="Picture 17" descr="Shape&#10;&#10;Description automatically generated with low confidence">
              <a:extLst>
                <a:ext uri="{FF2B5EF4-FFF2-40B4-BE49-F238E27FC236}">
                  <a16:creationId xmlns:a16="http://schemas.microsoft.com/office/drawing/2014/main" id="{E3ACE251-4C0F-4C00-84AA-F3A33EB18998}"/>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570000" y="2886936"/>
              <a:ext cx="741176" cy="741176"/>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0CDF8D59-F5CB-41E4-BC0C-56F54AAEB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385" y="2957704"/>
              <a:ext cx="918132" cy="918132"/>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EA86BFFA-7530-4ECF-BAEF-A26D5BF39B71}"/>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6132870" y="4099623"/>
              <a:ext cx="672633" cy="672633"/>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E2758E88-6E15-4EBA-B019-0638B90DCC97}"/>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6435011" y="2190574"/>
              <a:ext cx="701091" cy="701091"/>
            </a:xfrm>
            <a:prstGeom prst="rect">
              <a:avLst/>
            </a:prstGeom>
          </p:spPr>
        </p:pic>
      </p:grpSp>
      <p:sp>
        <p:nvSpPr>
          <p:cNvPr id="22" name="TextBox 21">
            <a:extLst>
              <a:ext uri="{FF2B5EF4-FFF2-40B4-BE49-F238E27FC236}">
                <a16:creationId xmlns:a16="http://schemas.microsoft.com/office/drawing/2014/main" id="{546F55BB-C29A-43D1-9C02-D9361B00DEC9}"/>
              </a:ext>
            </a:extLst>
          </p:cNvPr>
          <p:cNvSpPr txBox="1"/>
          <p:nvPr/>
        </p:nvSpPr>
        <p:spPr>
          <a:xfrm>
            <a:off x="572437" y="2345297"/>
            <a:ext cx="3845154" cy="1477328"/>
          </a:xfrm>
          <a:prstGeom prst="rect">
            <a:avLst/>
          </a:prstGeom>
          <a:noFill/>
        </p:spPr>
        <p:txBody>
          <a:bodyPr wrap="square">
            <a:spAutoFit/>
          </a:bodyPr>
          <a:lstStyle/>
          <a:p>
            <a:pPr algn="just"/>
            <a:r>
              <a:rPr lang="en-US" dirty="0">
                <a:solidFill>
                  <a:schemeClr val="tx1">
                    <a:lumMod val="65000"/>
                    <a:lumOff val="35000"/>
                  </a:schemeClr>
                </a:solidFill>
                <a:latin typeface="Arial" panose="020B0604020202020204" pitchFamily="34" charset="0"/>
                <a:cs typeface="Arial" panose="020B0604020202020204" pitchFamily="34" charset="0"/>
              </a:rPr>
              <a:t>Eight of the 14 African least developed countries had improved their rankings in the 2022 Global Innovation Index, while those of the remaining 6 had decreased.</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DD16417-0751-4F2D-836F-00D39F8C3C84}"/>
              </a:ext>
            </a:extLst>
          </p:cNvPr>
          <p:cNvSpPr txBox="1"/>
          <p:nvPr/>
        </p:nvSpPr>
        <p:spPr>
          <a:xfrm>
            <a:off x="548007" y="4794238"/>
            <a:ext cx="3768819" cy="1754326"/>
          </a:xfrm>
          <a:prstGeom prst="rect">
            <a:avLst/>
          </a:prstGeom>
          <a:noFill/>
        </p:spPr>
        <p:txBody>
          <a:bodyPr wrap="square">
            <a:spAutoFit/>
          </a:bodyPr>
          <a:lstStyle/>
          <a:p>
            <a:pPr algn="just"/>
            <a:r>
              <a:rPr lang="en-US" dirty="0">
                <a:solidFill>
                  <a:schemeClr val="tx1">
                    <a:lumMod val="65000"/>
                    <a:lumOff val="35000"/>
                  </a:schemeClr>
                </a:solidFill>
                <a:latin typeface="Arial" panose="020B0604020202020204" pitchFamily="34" charset="0"/>
                <a:cs typeface="Arial" panose="020B0604020202020204" pitchFamily="34" charset="0"/>
              </a:rPr>
              <a:t>Access to internet remained limited at only 11 per cent in 2021. Hence, a considerable number of people still </a:t>
            </a:r>
            <a:r>
              <a:rPr lang="en-US" b="1" dirty="0">
                <a:solidFill>
                  <a:schemeClr val="tx1">
                    <a:lumMod val="65000"/>
                    <a:lumOff val="35000"/>
                  </a:schemeClr>
                </a:solidFill>
                <a:latin typeface="Arial" panose="020B0604020202020204" pitchFamily="34" charset="0"/>
                <a:cs typeface="Arial" panose="020B0604020202020204" pitchFamily="34" charset="0"/>
              </a:rPr>
              <a:t>cannot participate in economic, political, social or cultural activities online</a:t>
            </a:r>
            <a:r>
              <a:rPr lang="en-US" dirty="0">
                <a:solidFill>
                  <a:schemeClr val="tx1">
                    <a:lumMod val="65000"/>
                    <a:lumOff val="35000"/>
                  </a:schemeClr>
                </a:solidFill>
                <a:latin typeface="Arial" panose="020B0604020202020204" pitchFamily="34" charset="0"/>
                <a:cs typeface="Arial" panose="020B0604020202020204" pitchFamily="34" charset="0"/>
              </a:rPr>
              <a:t>. </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33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0" y="0"/>
            <a:ext cx="9060110" cy="89951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a:latin typeface="Arial" panose="020B0604020202020204" pitchFamily="34" charset="0"/>
                <a:cs typeface="Arial" panose="020B0604020202020204" pitchFamily="34" charset="0"/>
              </a:rPr>
              <a:t>Already low, the ratio of research and development expenditure in African LDCs as a share of gross domestic product (GDP) dropped between 2015 and 2020, compared with some 2 per cent of developed countries’ much larger GDP.</a:t>
            </a:r>
          </a:p>
        </p:txBody>
      </p:sp>
      <p:graphicFrame>
        <p:nvGraphicFramePr>
          <p:cNvPr id="24" name="Chart 23">
            <a:extLst>
              <a:ext uri="{FF2B5EF4-FFF2-40B4-BE49-F238E27FC236}">
                <a16:creationId xmlns:a16="http://schemas.microsoft.com/office/drawing/2014/main" id="{625C1320-97B2-454B-A05A-F2FF68FE95DB}"/>
              </a:ext>
            </a:extLst>
          </p:cNvPr>
          <p:cNvGraphicFramePr/>
          <p:nvPr>
            <p:extLst>
              <p:ext uri="{D42A27DB-BD31-4B8C-83A1-F6EECF244321}">
                <p14:modId xmlns:p14="http://schemas.microsoft.com/office/powerpoint/2010/main" val="3028689966"/>
              </p:ext>
            </p:extLst>
          </p:nvPr>
        </p:nvGraphicFramePr>
        <p:xfrm>
          <a:off x="1253447" y="1530850"/>
          <a:ext cx="9811820" cy="3811712"/>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006614B0-F493-4750-BEF0-1A471295E8D6}"/>
              </a:ext>
            </a:extLst>
          </p:cNvPr>
          <p:cNvSpPr txBox="1"/>
          <p:nvPr/>
        </p:nvSpPr>
        <p:spPr>
          <a:xfrm>
            <a:off x="1126733" y="5373384"/>
            <a:ext cx="9589213"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Source: World Development Indicators.</a:t>
            </a:r>
          </a:p>
          <a:p>
            <a:r>
              <a:rPr lang="en-US" sz="1200" dirty="0">
                <a:latin typeface="Arial" panose="020B0604020202020204" pitchFamily="34" charset="0"/>
                <a:cs typeface="Arial" panose="020B0604020202020204" pitchFamily="34" charset="0"/>
              </a:rPr>
              <a:t>Note: Data from each year are only representative of a few African least developed countries (five or fewer). Data from 2020 are only for Benin.</a:t>
            </a:r>
          </a:p>
        </p:txBody>
      </p:sp>
    </p:spTree>
    <p:extLst>
      <p:ext uri="{BB962C8B-B14F-4D97-AF65-F5344CB8AC3E}">
        <p14:creationId xmlns:p14="http://schemas.microsoft.com/office/powerpoint/2010/main" val="202958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0" y="234778"/>
            <a:ext cx="9060110" cy="6647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a:r>
              <a:rPr lang="en-US" sz="2200" b="1" dirty="0">
                <a:latin typeface="Arial" panose="020B0604020202020204" pitchFamily="34" charset="0"/>
                <a:cs typeface="Arial" panose="020B0604020202020204" pitchFamily="34" charset="0"/>
              </a:rPr>
              <a:t>Supporting structural transformation as a driver of prosperity</a:t>
            </a:r>
          </a:p>
        </p:txBody>
      </p:sp>
      <p:grpSp>
        <p:nvGrpSpPr>
          <p:cNvPr id="74" name="Group 73">
            <a:extLst>
              <a:ext uri="{FF2B5EF4-FFF2-40B4-BE49-F238E27FC236}">
                <a16:creationId xmlns:a16="http://schemas.microsoft.com/office/drawing/2014/main" id="{F3223808-EFBD-427C-9F99-EF6CE9E973A5}"/>
              </a:ext>
            </a:extLst>
          </p:cNvPr>
          <p:cNvGrpSpPr/>
          <p:nvPr/>
        </p:nvGrpSpPr>
        <p:grpSpPr>
          <a:xfrm>
            <a:off x="7628600" y="4035514"/>
            <a:ext cx="3757549" cy="1510556"/>
            <a:chOff x="8567055" y="3503353"/>
            <a:chExt cx="3281002" cy="2014074"/>
          </a:xfrm>
        </p:grpSpPr>
        <p:sp>
          <p:nvSpPr>
            <p:cNvPr id="75" name="TextBox 22">
              <a:extLst>
                <a:ext uri="{FF2B5EF4-FFF2-40B4-BE49-F238E27FC236}">
                  <a16:creationId xmlns:a16="http://schemas.microsoft.com/office/drawing/2014/main" id="{7728B301-CCC4-419B-91B3-F7F189C06338}"/>
                </a:ext>
              </a:extLst>
            </p:cNvPr>
            <p:cNvSpPr txBox="1"/>
            <p:nvPr/>
          </p:nvSpPr>
          <p:spPr>
            <a:xfrm>
              <a:off x="8577451" y="3503353"/>
              <a:ext cx="3246482" cy="94384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chemeClr val="accent6"/>
                  </a:solidFill>
                  <a:latin typeface="Arial" panose="020B0604020202020204" pitchFamily="34" charset="0"/>
                  <a:cs typeface="Arial" panose="020B0604020202020204" pitchFamily="34" charset="0"/>
                </a:rPr>
                <a:t>Good progress on renewable energy consumption</a:t>
              </a:r>
            </a:p>
          </p:txBody>
        </p:sp>
        <p:sp>
          <p:nvSpPr>
            <p:cNvPr id="76" name="TextBox 23">
              <a:extLst>
                <a:ext uri="{FF2B5EF4-FFF2-40B4-BE49-F238E27FC236}">
                  <a16:creationId xmlns:a16="http://schemas.microsoft.com/office/drawing/2014/main" id="{E26D8214-30BF-4E6E-930B-DA6AB4D64C3A}"/>
                </a:ext>
              </a:extLst>
            </p:cNvPr>
            <p:cNvSpPr txBox="1"/>
            <p:nvPr/>
          </p:nvSpPr>
          <p:spPr>
            <a:xfrm>
              <a:off x="8567055" y="4532542"/>
              <a:ext cx="3281002" cy="98488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noProof="1">
                  <a:solidFill>
                    <a:schemeClr val="tx1">
                      <a:lumMod val="65000"/>
                      <a:lumOff val="35000"/>
                    </a:schemeClr>
                  </a:solidFill>
                  <a:latin typeface="Arial" panose="020B0604020202020204" pitchFamily="34" charset="0"/>
                  <a:cs typeface="Arial" panose="020B0604020202020204" pitchFamily="34" charset="0"/>
                </a:rPr>
                <a:t>On average, </a:t>
              </a:r>
              <a:r>
                <a:rPr lang="en-US" sz="1400" b="1" noProof="1">
                  <a:solidFill>
                    <a:schemeClr val="tx1">
                      <a:lumMod val="65000"/>
                      <a:lumOff val="35000"/>
                    </a:schemeClr>
                  </a:solidFill>
                  <a:latin typeface="Arial" panose="020B0604020202020204" pitchFamily="34" charset="0"/>
                  <a:cs typeface="Arial" panose="020B0604020202020204" pitchFamily="34" charset="0"/>
                </a:rPr>
                <a:t>69 per cent of final energy consumption</a:t>
              </a:r>
              <a:r>
                <a:rPr lang="en-US" sz="1400" noProof="1">
                  <a:solidFill>
                    <a:schemeClr val="tx1">
                      <a:lumMod val="65000"/>
                      <a:lumOff val="35000"/>
                    </a:schemeClr>
                  </a:solidFill>
                  <a:latin typeface="Arial" panose="020B0604020202020204" pitchFamily="34" charset="0"/>
                  <a:cs typeface="Arial" panose="020B0604020202020204" pitchFamily="34" charset="0"/>
                </a:rPr>
                <a:t> in African LDCs was from renewable energy soucers during 2015-2019.  </a:t>
              </a:r>
            </a:p>
          </p:txBody>
        </p:sp>
      </p:grpSp>
      <p:grpSp>
        <p:nvGrpSpPr>
          <p:cNvPr id="77" name="Group 76">
            <a:extLst>
              <a:ext uri="{FF2B5EF4-FFF2-40B4-BE49-F238E27FC236}">
                <a16:creationId xmlns:a16="http://schemas.microsoft.com/office/drawing/2014/main" id="{047F4AE8-D651-4213-BA64-E2CCA00F5E54}"/>
              </a:ext>
            </a:extLst>
          </p:cNvPr>
          <p:cNvGrpSpPr/>
          <p:nvPr/>
        </p:nvGrpSpPr>
        <p:grpSpPr>
          <a:xfrm>
            <a:off x="521480" y="3124345"/>
            <a:ext cx="3757549" cy="1783406"/>
            <a:chOff x="332936" y="4523018"/>
            <a:chExt cx="2926080" cy="2634195"/>
          </a:xfrm>
        </p:grpSpPr>
        <p:sp>
          <p:nvSpPr>
            <p:cNvPr id="78" name="TextBox 28">
              <a:extLst>
                <a:ext uri="{FF2B5EF4-FFF2-40B4-BE49-F238E27FC236}">
                  <a16:creationId xmlns:a16="http://schemas.microsoft.com/office/drawing/2014/main" id="{21A2CD4F-833A-482E-8E48-97BE4B99BD3D}"/>
                </a:ext>
              </a:extLst>
            </p:cNvPr>
            <p:cNvSpPr txBox="1"/>
            <p:nvPr/>
          </p:nvSpPr>
          <p:spPr>
            <a:xfrm>
              <a:off x="332936" y="4523018"/>
              <a:ext cx="2926080" cy="5909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rgbClr val="FF0000"/>
                  </a:solidFill>
                  <a:latin typeface="Arial" panose="020B0604020202020204" pitchFamily="34" charset="0"/>
                  <a:cs typeface="Arial" panose="020B0604020202020204" pitchFamily="34" charset="0"/>
                </a:rPr>
                <a:t>Low-employment in industry</a:t>
              </a:r>
            </a:p>
          </p:txBody>
        </p:sp>
        <p:sp>
          <p:nvSpPr>
            <p:cNvPr id="79" name="TextBox 29">
              <a:extLst>
                <a:ext uri="{FF2B5EF4-FFF2-40B4-BE49-F238E27FC236}">
                  <a16:creationId xmlns:a16="http://schemas.microsoft.com/office/drawing/2014/main" id="{CE7A277D-3873-4E96-AC5B-C6832F3E81A8}"/>
                </a:ext>
              </a:extLst>
            </p:cNvPr>
            <p:cNvSpPr txBox="1"/>
            <p:nvPr/>
          </p:nvSpPr>
          <p:spPr>
            <a:xfrm>
              <a:off x="332937" y="5111494"/>
              <a:ext cx="2916809" cy="204571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b="1" noProof="1">
                  <a:solidFill>
                    <a:schemeClr val="tx1">
                      <a:lumMod val="65000"/>
                      <a:lumOff val="35000"/>
                    </a:schemeClr>
                  </a:solidFill>
                  <a:latin typeface="Arial" panose="020B0604020202020204" pitchFamily="34" charset="0"/>
                  <a:cs typeface="Arial" panose="020B0604020202020204" pitchFamily="34" charset="0"/>
                </a:rPr>
                <a:t>The share of employment in industry in African LDCs was considerably low </a:t>
              </a:r>
              <a:r>
                <a:rPr lang="en-US" sz="1400" noProof="1">
                  <a:solidFill>
                    <a:schemeClr val="tx1">
                      <a:lumMod val="65000"/>
                      <a:lumOff val="35000"/>
                    </a:schemeClr>
                  </a:solidFill>
                  <a:latin typeface="Arial" panose="020B0604020202020204" pitchFamily="34" charset="0"/>
                  <a:cs typeface="Arial" panose="020B0604020202020204" pitchFamily="34" charset="0"/>
                </a:rPr>
                <a:t>[10%] during the period 2015–2019, compared with all LDCs and global average. </a:t>
              </a:r>
            </a:p>
            <a:p>
              <a:pPr algn="just"/>
              <a:r>
                <a:rPr lang="en-US" sz="1400" noProof="1">
                  <a:solidFill>
                    <a:schemeClr val="tx1">
                      <a:lumMod val="65000"/>
                      <a:lumOff val="35000"/>
                    </a:schemeClr>
                  </a:solidFill>
                  <a:latin typeface="Arial" panose="020B0604020202020204" pitchFamily="34" charset="0"/>
                  <a:cs typeface="Arial" panose="020B0604020202020204" pitchFamily="34" charset="0"/>
                </a:rPr>
                <a:t>.</a:t>
              </a:r>
            </a:p>
            <a:p>
              <a:pPr algn="just"/>
              <a:endParaRPr lang="en-US" sz="1400" b="1"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084B1DDC-6600-4337-8257-F132DF9E9403}"/>
              </a:ext>
            </a:extLst>
          </p:cNvPr>
          <p:cNvGrpSpPr/>
          <p:nvPr/>
        </p:nvGrpSpPr>
        <p:grpSpPr>
          <a:xfrm>
            <a:off x="7640506" y="1514827"/>
            <a:ext cx="3756828" cy="2398776"/>
            <a:chOff x="8417816" y="574172"/>
            <a:chExt cx="5009105" cy="3198371"/>
          </a:xfrm>
        </p:grpSpPr>
        <p:sp>
          <p:nvSpPr>
            <p:cNvPr id="81" name="TextBox 80">
              <a:extLst>
                <a:ext uri="{FF2B5EF4-FFF2-40B4-BE49-F238E27FC236}">
                  <a16:creationId xmlns:a16="http://schemas.microsoft.com/office/drawing/2014/main" id="{83ADCD00-82BC-4AA7-8E03-AE30F81E7E3C}"/>
                </a:ext>
              </a:extLst>
            </p:cNvPr>
            <p:cNvSpPr txBox="1"/>
            <p:nvPr/>
          </p:nvSpPr>
          <p:spPr>
            <a:xfrm>
              <a:off x="8417819" y="574172"/>
              <a:ext cx="5009102" cy="135421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b="1" noProof="1">
                  <a:solidFill>
                    <a:srgbClr val="FF0000"/>
                  </a:solidFill>
                  <a:latin typeface="Arial" panose="020B0604020202020204" pitchFamily="34" charset="0"/>
                  <a:cs typeface="Arial" panose="020B0604020202020204" pitchFamily="34" charset="0"/>
                </a:rPr>
                <a:t>Limited access to affordable, reliable, sustainable and modern energy</a:t>
              </a:r>
            </a:p>
          </p:txBody>
        </p:sp>
        <p:sp>
          <p:nvSpPr>
            <p:cNvPr id="82" name="TextBox 81">
              <a:extLst>
                <a:ext uri="{FF2B5EF4-FFF2-40B4-BE49-F238E27FC236}">
                  <a16:creationId xmlns:a16="http://schemas.microsoft.com/office/drawing/2014/main" id="{4B3950FB-466A-4810-AF68-58D83656460B}"/>
                </a:ext>
              </a:extLst>
            </p:cNvPr>
            <p:cNvSpPr txBox="1"/>
            <p:nvPr/>
          </p:nvSpPr>
          <p:spPr>
            <a:xfrm>
              <a:off x="8417816" y="1925881"/>
              <a:ext cx="4979286" cy="184666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b="1" noProof="1">
                  <a:solidFill>
                    <a:schemeClr val="tx1">
                      <a:lumMod val="65000"/>
                      <a:lumOff val="35000"/>
                    </a:schemeClr>
                  </a:solidFill>
                  <a:latin typeface="Arial" panose="020B0604020202020204" pitchFamily="34" charset="0"/>
                  <a:cs typeface="Arial" panose="020B0604020202020204" pitchFamily="34" charset="0"/>
                </a:rPr>
                <a:t>Access to electricity is limited for African LDCs</a:t>
              </a:r>
              <a:r>
                <a:rPr lang="en-US" sz="1400" noProof="1">
                  <a:solidFill>
                    <a:schemeClr val="tx1">
                      <a:lumMod val="65000"/>
                      <a:lumOff val="35000"/>
                    </a:schemeClr>
                  </a:solidFill>
                  <a:latin typeface="Arial" panose="020B0604020202020204" pitchFamily="34" charset="0"/>
                  <a:cs typeface="Arial" panose="020B0604020202020204" pitchFamily="34" charset="0"/>
                </a:rPr>
                <a:t>, despite rising from 32 per cent in 2015 to 41 per cent in 2020. There are stark rural urban disparities in access. Access in rural areas is approximately 24 per cent compared with 70 per cent in urban areas in 2020.</a:t>
              </a:r>
            </a:p>
          </p:txBody>
        </p:sp>
      </p:grpSp>
      <p:grpSp>
        <p:nvGrpSpPr>
          <p:cNvPr id="83" name="Group 82">
            <a:extLst>
              <a:ext uri="{FF2B5EF4-FFF2-40B4-BE49-F238E27FC236}">
                <a16:creationId xmlns:a16="http://schemas.microsoft.com/office/drawing/2014/main" id="{5F099AE6-D8AE-4D34-BDA5-63E1CEDB7505}"/>
              </a:ext>
            </a:extLst>
          </p:cNvPr>
          <p:cNvGrpSpPr/>
          <p:nvPr/>
        </p:nvGrpSpPr>
        <p:grpSpPr>
          <a:xfrm>
            <a:off x="533386" y="1575385"/>
            <a:ext cx="3757550" cy="1352335"/>
            <a:chOff x="-1750087" y="2555951"/>
            <a:chExt cx="5009103" cy="1803114"/>
          </a:xfrm>
        </p:grpSpPr>
        <p:sp>
          <p:nvSpPr>
            <p:cNvPr id="84" name="TextBox 34">
              <a:extLst>
                <a:ext uri="{FF2B5EF4-FFF2-40B4-BE49-F238E27FC236}">
                  <a16:creationId xmlns:a16="http://schemas.microsoft.com/office/drawing/2014/main" id="{1BAAE892-19E5-4B63-B414-18BC19CB4D2E}"/>
                </a:ext>
              </a:extLst>
            </p:cNvPr>
            <p:cNvSpPr txBox="1"/>
            <p:nvPr/>
          </p:nvSpPr>
          <p:spPr>
            <a:xfrm>
              <a:off x="-1750087" y="2555951"/>
              <a:ext cx="5009103" cy="53348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rgbClr val="FF0000"/>
                  </a:solidFill>
                  <a:latin typeface="Arial" panose="020B0604020202020204" pitchFamily="34" charset="0"/>
                  <a:cs typeface="Arial" panose="020B0604020202020204" pitchFamily="34" charset="0"/>
                </a:rPr>
                <a:t>High export concentration</a:t>
              </a:r>
            </a:p>
          </p:txBody>
        </p:sp>
        <p:sp>
          <p:nvSpPr>
            <p:cNvPr id="85" name="TextBox 35">
              <a:extLst>
                <a:ext uri="{FF2B5EF4-FFF2-40B4-BE49-F238E27FC236}">
                  <a16:creationId xmlns:a16="http://schemas.microsoft.com/office/drawing/2014/main" id="{2911F06A-555C-4971-89EB-4AF2B2B31610}"/>
                </a:ext>
              </a:extLst>
            </p:cNvPr>
            <p:cNvSpPr txBox="1"/>
            <p:nvPr/>
          </p:nvSpPr>
          <p:spPr>
            <a:xfrm>
              <a:off x="-1750087" y="3086922"/>
              <a:ext cx="5009103" cy="127214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b="1" noProof="1">
                  <a:solidFill>
                    <a:schemeClr val="tx1">
                      <a:lumMod val="65000"/>
                      <a:lumOff val="35000"/>
                    </a:schemeClr>
                  </a:solidFill>
                  <a:latin typeface="Arial" panose="020B0604020202020204" pitchFamily="34" charset="0"/>
                  <a:cs typeface="Arial" panose="020B0604020202020204" pitchFamily="34" charset="0"/>
                </a:rPr>
                <a:t>African LDCs are diversifying their commodity exports</a:t>
              </a:r>
              <a:r>
                <a:rPr lang="en-US" sz="1400" noProof="1">
                  <a:solidFill>
                    <a:schemeClr val="tx1">
                      <a:lumMod val="65000"/>
                      <a:lumOff val="35000"/>
                    </a:schemeClr>
                  </a:solidFill>
                  <a:latin typeface="Arial" panose="020B0604020202020204" pitchFamily="34" charset="0"/>
                  <a:cs typeface="Arial" panose="020B0604020202020204" pitchFamily="34" charset="0"/>
                </a:rPr>
                <a:t>. However, they still have a much higher level of export concentration than other developing countries. </a:t>
              </a:r>
            </a:p>
          </p:txBody>
        </p:sp>
      </p:grpSp>
      <p:grpSp>
        <p:nvGrpSpPr>
          <p:cNvPr id="86" name="Group 85">
            <a:extLst>
              <a:ext uri="{FF2B5EF4-FFF2-40B4-BE49-F238E27FC236}">
                <a16:creationId xmlns:a16="http://schemas.microsoft.com/office/drawing/2014/main" id="{0C16E992-E95C-499B-B2A8-75E5FDC43DD1}"/>
              </a:ext>
            </a:extLst>
          </p:cNvPr>
          <p:cNvGrpSpPr/>
          <p:nvPr/>
        </p:nvGrpSpPr>
        <p:grpSpPr>
          <a:xfrm>
            <a:off x="4673796" y="2155121"/>
            <a:ext cx="2571943" cy="2588277"/>
            <a:chOff x="4589145" y="1923572"/>
            <a:chExt cx="3013713" cy="3013709"/>
          </a:xfrm>
        </p:grpSpPr>
        <p:grpSp>
          <p:nvGrpSpPr>
            <p:cNvPr id="87" name="Group 86">
              <a:extLst>
                <a:ext uri="{FF2B5EF4-FFF2-40B4-BE49-F238E27FC236}">
                  <a16:creationId xmlns:a16="http://schemas.microsoft.com/office/drawing/2014/main" id="{7E3184E6-F58A-4B4F-84B2-6C684B759292}"/>
                </a:ext>
              </a:extLst>
            </p:cNvPr>
            <p:cNvGrpSpPr/>
            <p:nvPr/>
          </p:nvGrpSpPr>
          <p:grpSpPr>
            <a:xfrm>
              <a:off x="4589145" y="1923572"/>
              <a:ext cx="3013713" cy="3013709"/>
              <a:chOff x="4086859" y="1419860"/>
              <a:chExt cx="4018282" cy="4018279"/>
            </a:xfrm>
          </p:grpSpPr>
          <p:sp>
            <p:nvSpPr>
              <p:cNvPr id="92" name="Shape">
                <a:extLst>
                  <a:ext uri="{FF2B5EF4-FFF2-40B4-BE49-F238E27FC236}">
                    <a16:creationId xmlns:a16="http://schemas.microsoft.com/office/drawing/2014/main" id="{CE03DC62-B88F-439E-A281-69603FAA4B97}"/>
                  </a:ext>
                </a:extLst>
              </p:cNvPr>
              <p:cNvSpPr/>
              <p:nvPr/>
            </p:nvSpPr>
            <p:spPr>
              <a:xfrm>
                <a:off x="4086859" y="1419860"/>
                <a:ext cx="1490982" cy="24523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103" y="0"/>
                    </a:lnTo>
                    <a:cubicBezTo>
                      <a:pt x="1840" y="0"/>
                      <a:pt x="0" y="1119"/>
                      <a:pt x="0" y="2494"/>
                    </a:cubicBezTo>
                    <a:lnTo>
                      <a:pt x="0" y="21600"/>
                    </a:lnTo>
                    <a:lnTo>
                      <a:pt x="21600" y="21600"/>
                    </a:lnTo>
                    <a:lnTo>
                      <a:pt x="21600" y="13747"/>
                    </a:lnTo>
                    <a:lnTo>
                      <a:pt x="21600" y="0"/>
                    </a:lnTo>
                    <a:close/>
                  </a:path>
                </a:pathLst>
              </a:cu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latin typeface="Arial" panose="020B0604020202020204" pitchFamily="34" charset="0"/>
                  <a:cs typeface="Arial" panose="020B0604020202020204" pitchFamily="34" charset="0"/>
                </a:endParaRPr>
              </a:p>
            </p:txBody>
          </p:sp>
          <p:sp>
            <p:nvSpPr>
              <p:cNvPr id="93" name="Shape">
                <a:extLst>
                  <a:ext uri="{FF2B5EF4-FFF2-40B4-BE49-F238E27FC236}">
                    <a16:creationId xmlns:a16="http://schemas.microsoft.com/office/drawing/2014/main" id="{79104D30-0ADF-45E0-B7B0-268B7D287AEB}"/>
                  </a:ext>
                </a:extLst>
              </p:cNvPr>
              <p:cNvSpPr/>
              <p:nvPr/>
            </p:nvSpPr>
            <p:spPr>
              <a:xfrm>
                <a:off x="5648960" y="1419860"/>
                <a:ext cx="2452372" cy="14909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103"/>
                    </a:lnTo>
                    <a:cubicBezTo>
                      <a:pt x="21600" y="1840"/>
                      <a:pt x="20481" y="0"/>
                      <a:pt x="19106" y="0"/>
                    </a:cubicBezTo>
                    <a:lnTo>
                      <a:pt x="0" y="0"/>
                    </a:lnTo>
                    <a:lnTo>
                      <a:pt x="0" y="21600"/>
                    </a:lnTo>
                    <a:lnTo>
                      <a:pt x="7853" y="21600"/>
                    </a:lnTo>
                    <a:lnTo>
                      <a:pt x="21600" y="21600"/>
                    </a:ln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latin typeface="Arial" panose="020B0604020202020204" pitchFamily="34" charset="0"/>
                  <a:cs typeface="Arial" panose="020B0604020202020204" pitchFamily="34" charset="0"/>
                </a:endParaRPr>
              </a:p>
            </p:txBody>
          </p:sp>
          <p:sp>
            <p:nvSpPr>
              <p:cNvPr id="94" name="Shape">
                <a:extLst>
                  <a:ext uri="{FF2B5EF4-FFF2-40B4-BE49-F238E27FC236}">
                    <a16:creationId xmlns:a16="http://schemas.microsoft.com/office/drawing/2014/main" id="{F0BC7F22-5F7F-45FC-8201-5A6C33F3526B}"/>
                  </a:ext>
                </a:extLst>
              </p:cNvPr>
              <p:cNvSpPr/>
              <p:nvPr/>
            </p:nvSpPr>
            <p:spPr>
              <a:xfrm>
                <a:off x="6614159" y="2981960"/>
                <a:ext cx="1490982" cy="24523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497" y="21600"/>
                    </a:lnTo>
                    <a:cubicBezTo>
                      <a:pt x="19760" y="21600"/>
                      <a:pt x="21600" y="20481"/>
                      <a:pt x="21600" y="19106"/>
                    </a:cubicBezTo>
                    <a:lnTo>
                      <a:pt x="21600" y="0"/>
                    </a:lnTo>
                    <a:lnTo>
                      <a:pt x="0" y="0"/>
                    </a:lnTo>
                    <a:lnTo>
                      <a:pt x="0" y="7853"/>
                    </a:lnTo>
                    <a:lnTo>
                      <a:pt x="0" y="21600"/>
                    </a:lnTo>
                    <a:close/>
                  </a:path>
                </a:pathLst>
              </a:custGeom>
              <a:solidFill>
                <a:schemeClr val="accent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latin typeface="Arial" panose="020B0604020202020204" pitchFamily="34" charset="0"/>
                  <a:cs typeface="Arial" panose="020B0604020202020204" pitchFamily="34" charset="0"/>
                </a:endParaRPr>
              </a:p>
            </p:txBody>
          </p:sp>
          <p:sp>
            <p:nvSpPr>
              <p:cNvPr id="95" name="Shape">
                <a:extLst>
                  <a:ext uri="{FF2B5EF4-FFF2-40B4-BE49-F238E27FC236}">
                    <a16:creationId xmlns:a16="http://schemas.microsoft.com/office/drawing/2014/main" id="{C67C3D2F-204F-4626-8792-768BD53BD9B5}"/>
                  </a:ext>
                </a:extLst>
              </p:cNvPr>
              <p:cNvSpPr/>
              <p:nvPr/>
            </p:nvSpPr>
            <p:spPr>
              <a:xfrm>
                <a:off x="4086860" y="3947160"/>
                <a:ext cx="2452372" cy="14909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97"/>
                    </a:lnTo>
                    <a:cubicBezTo>
                      <a:pt x="0" y="19760"/>
                      <a:pt x="1119" y="21600"/>
                      <a:pt x="2494" y="21600"/>
                    </a:cubicBezTo>
                    <a:lnTo>
                      <a:pt x="21600" y="21600"/>
                    </a:lnTo>
                    <a:lnTo>
                      <a:pt x="21600" y="0"/>
                    </a:lnTo>
                    <a:lnTo>
                      <a:pt x="13747" y="0"/>
                    </a:lnTo>
                    <a:lnTo>
                      <a:pt x="0" y="0"/>
                    </a:lnTo>
                    <a:close/>
                  </a:path>
                </a:pathLst>
              </a:cu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latin typeface="Arial" panose="020B0604020202020204" pitchFamily="34" charset="0"/>
                  <a:cs typeface="Arial" panose="020B0604020202020204" pitchFamily="34" charset="0"/>
                </a:endParaRPr>
              </a:p>
            </p:txBody>
          </p:sp>
        </p:grpSp>
        <p:pic>
          <p:nvPicPr>
            <p:cNvPr id="88" name="Picture 87" descr="Shape&#10;&#10;Description automatically generated with low confidence">
              <a:extLst>
                <a:ext uri="{FF2B5EF4-FFF2-40B4-BE49-F238E27FC236}">
                  <a16:creationId xmlns:a16="http://schemas.microsoft.com/office/drawing/2014/main" id="{0A201075-FFBA-4CA4-A144-6A2B1BC32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523" y="4320544"/>
              <a:ext cx="504283" cy="504283"/>
            </a:xfrm>
            <a:prstGeom prst="rect">
              <a:avLst/>
            </a:prstGeom>
          </p:spPr>
        </p:pic>
        <p:pic>
          <p:nvPicPr>
            <p:cNvPr id="89" name="Picture 88" descr="Shape&#10;&#10;Description automatically generated with low confidence">
              <a:extLst>
                <a:ext uri="{FF2B5EF4-FFF2-40B4-BE49-F238E27FC236}">
                  <a16:creationId xmlns:a16="http://schemas.microsoft.com/office/drawing/2014/main" id="{6D00A93C-0FC0-4BFA-966A-E2D1A44CB8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523" y="2024579"/>
              <a:ext cx="575100" cy="575100"/>
            </a:xfrm>
            <a:prstGeom prst="rect">
              <a:avLst/>
            </a:prstGeom>
          </p:spPr>
        </p:pic>
        <p:pic>
          <p:nvPicPr>
            <p:cNvPr id="90" name="Picture 89" descr="Shape&#10;&#10;Description automatically generated with low confidence">
              <a:extLst>
                <a:ext uri="{FF2B5EF4-FFF2-40B4-BE49-F238E27FC236}">
                  <a16:creationId xmlns:a16="http://schemas.microsoft.com/office/drawing/2014/main" id="{0D658A3F-1B84-48D8-AAE1-87AC169BA0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0960" y="2024579"/>
              <a:ext cx="582232" cy="582232"/>
            </a:xfrm>
            <a:prstGeom prst="rect">
              <a:avLst/>
            </a:prstGeom>
          </p:spPr>
        </p:pic>
        <p:pic>
          <p:nvPicPr>
            <p:cNvPr id="91" name="Picture 90" descr="Shape&#10;&#10;Description automatically generated with low confidence">
              <a:extLst>
                <a:ext uri="{FF2B5EF4-FFF2-40B4-BE49-F238E27FC236}">
                  <a16:creationId xmlns:a16="http://schemas.microsoft.com/office/drawing/2014/main" id="{959A357A-196E-43A2-B95A-3F0707B6D6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0960" y="4292839"/>
              <a:ext cx="529957" cy="529957"/>
            </a:xfrm>
            <a:prstGeom prst="rect">
              <a:avLst/>
            </a:prstGeom>
          </p:spPr>
        </p:pic>
      </p:grpSp>
      <p:sp>
        <p:nvSpPr>
          <p:cNvPr id="2" name="TextBox 1">
            <a:extLst>
              <a:ext uri="{FF2B5EF4-FFF2-40B4-BE49-F238E27FC236}">
                <a16:creationId xmlns:a16="http://schemas.microsoft.com/office/drawing/2014/main" id="{0713F410-8433-47A0-95C1-61FF6EC4BAC9}"/>
              </a:ext>
            </a:extLst>
          </p:cNvPr>
          <p:cNvSpPr txBox="1"/>
          <p:nvPr/>
        </p:nvSpPr>
        <p:spPr>
          <a:xfrm>
            <a:off x="475246" y="4807406"/>
            <a:ext cx="3648411" cy="1569660"/>
          </a:xfrm>
          <a:prstGeom prst="rect">
            <a:avLst/>
          </a:prstGeom>
          <a:noFill/>
        </p:spPr>
        <p:txBody>
          <a:bodyPr wrap="square" rtlCol="0">
            <a:spAutoFit/>
          </a:bodyPr>
          <a:lstStyle/>
          <a:p>
            <a:r>
              <a:rPr lang="en-US" sz="2000" b="1" noProof="1">
                <a:solidFill>
                  <a:schemeClr val="accent6"/>
                </a:solidFill>
                <a:latin typeface="Arial" panose="020B0604020202020204" pitchFamily="34" charset="0"/>
                <a:cs typeface="Arial" panose="020B0604020202020204" pitchFamily="34" charset="0"/>
              </a:rPr>
              <a:t>Rising value-addition in industry</a:t>
            </a:r>
          </a:p>
          <a:p>
            <a:endParaRPr lang="en-US" sz="1400" noProof="1">
              <a:solidFill>
                <a:schemeClr val="tx1">
                  <a:lumMod val="65000"/>
                  <a:lumOff val="35000"/>
                </a:schemeClr>
              </a:solidFill>
              <a:latin typeface="Arial" panose="020B0604020202020204" pitchFamily="34" charset="0"/>
              <a:cs typeface="Arial" panose="020B0604020202020204" pitchFamily="34" charset="0"/>
            </a:endParaRPr>
          </a:p>
          <a:p>
            <a:r>
              <a:rPr lang="en-US" sz="1400" noProof="1">
                <a:solidFill>
                  <a:schemeClr val="tx1">
                    <a:lumMod val="65000"/>
                    <a:lumOff val="35000"/>
                  </a:schemeClr>
                </a:solidFill>
                <a:latin typeface="Arial" panose="020B0604020202020204" pitchFamily="34" charset="0"/>
                <a:cs typeface="Arial" panose="020B0604020202020204" pitchFamily="34" charset="0"/>
              </a:rPr>
              <a:t>Conversely, </a:t>
            </a:r>
            <a:r>
              <a:rPr lang="en-US" sz="1400" b="1" noProof="1">
                <a:solidFill>
                  <a:schemeClr val="tx1">
                    <a:lumMod val="65000"/>
                    <a:lumOff val="35000"/>
                  </a:schemeClr>
                </a:solidFill>
                <a:latin typeface="Arial" panose="020B0604020202020204" pitchFamily="34" charset="0"/>
                <a:cs typeface="Arial" panose="020B0604020202020204" pitchFamily="34" charset="0"/>
              </a:rPr>
              <a:t>value-addition in industry </a:t>
            </a:r>
            <a:r>
              <a:rPr lang="en-US" sz="1400" noProof="1">
                <a:solidFill>
                  <a:schemeClr val="tx1">
                    <a:lumMod val="65000"/>
                    <a:lumOff val="35000"/>
                  </a:schemeClr>
                </a:solidFill>
                <a:latin typeface="Arial" panose="020B0604020202020204" pitchFamily="34" charset="0"/>
                <a:cs typeface="Arial" panose="020B0604020202020204" pitchFamily="34" charset="0"/>
              </a:rPr>
              <a:t>in African LDCs, increased by one percentage point from 2015 to 2019</a:t>
            </a:r>
            <a:endParaRPr lang="en-GB" sz="1400" dirty="0"/>
          </a:p>
        </p:txBody>
      </p:sp>
    </p:spTree>
    <p:extLst>
      <p:ext uri="{BB962C8B-B14F-4D97-AF65-F5344CB8AC3E}">
        <p14:creationId xmlns:p14="http://schemas.microsoft.com/office/powerpoint/2010/main" val="183223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0" y="234778"/>
            <a:ext cx="9060110" cy="6647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a:r>
              <a:rPr lang="en-US" sz="2200" b="1" dirty="0">
                <a:latin typeface="Arial" panose="020B0604020202020204" pitchFamily="34" charset="0"/>
                <a:cs typeface="Arial" panose="020B0604020202020204" pitchFamily="34" charset="0"/>
              </a:rPr>
              <a:t>Enhancing the international trade of least developed countries and regional integration</a:t>
            </a:r>
          </a:p>
        </p:txBody>
      </p:sp>
      <p:graphicFrame>
        <p:nvGraphicFramePr>
          <p:cNvPr id="25" name="Chart 24">
            <a:extLst>
              <a:ext uri="{FF2B5EF4-FFF2-40B4-BE49-F238E27FC236}">
                <a16:creationId xmlns:a16="http://schemas.microsoft.com/office/drawing/2014/main" id="{36E05EC5-6ED5-484D-83A3-D6C0B6815BBF}"/>
              </a:ext>
            </a:extLst>
          </p:cNvPr>
          <p:cNvGraphicFramePr/>
          <p:nvPr>
            <p:extLst>
              <p:ext uri="{D42A27DB-BD31-4B8C-83A1-F6EECF244321}">
                <p14:modId xmlns:p14="http://schemas.microsoft.com/office/powerpoint/2010/main" val="490867812"/>
              </p:ext>
            </p:extLst>
          </p:nvPr>
        </p:nvGraphicFramePr>
        <p:xfrm>
          <a:off x="2149131" y="1238730"/>
          <a:ext cx="8351581" cy="3600247"/>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DA502998-2744-4682-9546-1DA099175A9A}"/>
              </a:ext>
            </a:extLst>
          </p:cNvPr>
          <p:cNvSpPr txBox="1"/>
          <p:nvPr/>
        </p:nvSpPr>
        <p:spPr>
          <a:xfrm>
            <a:off x="773952" y="992509"/>
            <a:ext cx="6640101" cy="307777"/>
          </a:xfrm>
          <a:prstGeom prst="rect">
            <a:avLst/>
          </a:prstGeom>
          <a:noFill/>
        </p:spPr>
        <p:txBody>
          <a:bodyPr wrap="square">
            <a:spAutoFit/>
          </a:bodyPr>
          <a:lstStyle/>
          <a:p>
            <a:r>
              <a:rPr lang="en-US" sz="1400" dirty="0">
                <a:solidFill>
                  <a:schemeClr val="tx2"/>
                </a:solidFill>
                <a:latin typeface="Arial" panose="020B0604020202020204" pitchFamily="34" charset="0"/>
                <a:cs typeface="Arial" panose="020B0604020202020204" pitchFamily="34" charset="0"/>
              </a:rPr>
              <a:t>Share of exports from least developed countries (Percentage of global total)</a:t>
            </a:r>
          </a:p>
        </p:txBody>
      </p:sp>
      <p:sp>
        <p:nvSpPr>
          <p:cNvPr id="27" name="TextBox 26">
            <a:extLst>
              <a:ext uri="{FF2B5EF4-FFF2-40B4-BE49-F238E27FC236}">
                <a16:creationId xmlns:a16="http://schemas.microsoft.com/office/drawing/2014/main" id="{47AA96A9-3065-4FF5-BC4F-A59993914AA5}"/>
              </a:ext>
            </a:extLst>
          </p:cNvPr>
          <p:cNvSpPr txBox="1"/>
          <p:nvPr/>
        </p:nvSpPr>
        <p:spPr>
          <a:xfrm>
            <a:off x="320581" y="4714551"/>
            <a:ext cx="6102848" cy="248851"/>
          </a:xfrm>
          <a:prstGeom prst="rect">
            <a:avLst/>
          </a:prstGeom>
          <a:noFill/>
        </p:spPr>
        <p:txBody>
          <a:bodyPr wrap="square">
            <a:spAutoFit/>
          </a:bodyPr>
          <a:lstStyle/>
          <a:p>
            <a:pPr indent="457200" algn="just">
              <a:lnSpc>
                <a:spcPct val="107000"/>
              </a:lnSpc>
              <a:spcAft>
                <a:spcPts val="800"/>
              </a:spcAft>
            </a:pPr>
            <a:r>
              <a:rPr lang="en-GB" sz="1000" i="1" dirty="0">
                <a:effectLst/>
                <a:latin typeface="Arial" panose="020B0604020202020204" pitchFamily="34" charset="0"/>
                <a:ea typeface="Calibri" panose="020F0502020204030204" pitchFamily="34" charset="0"/>
                <a:cs typeface="Arial" panose="020B0604020202020204" pitchFamily="34" charset="0"/>
              </a:rPr>
              <a:t>Source</a:t>
            </a:r>
            <a:r>
              <a:rPr lang="en-GB" sz="1000" dirty="0">
                <a:effectLst/>
                <a:latin typeface="Arial" panose="020B0604020202020204" pitchFamily="34" charset="0"/>
                <a:ea typeface="Calibri" panose="020F0502020204030204" pitchFamily="34" charset="0"/>
                <a:cs typeface="Arial" panose="020B0604020202020204" pitchFamily="34" charset="0"/>
              </a:rPr>
              <a:t>: UNCTAD, </a:t>
            </a:r>
            <a:r>
              <a:rPr lang="en-GB" sz="1000" dirty="0" err="1">
                <a:effectLst/>
                <a:latin typeface="Arial" panose="020B0604020202020204" pitchFamily="34" charset="0"/>
                <a:ea typeface="Calibri" panose="020F0502020204030204" pitchFamily="34" charset="0"/>
                <a:cs typeface="Arial" panose="020B0604020202020204" pitchFamily="34" charset="0"/>
              </a:rPr>
              <a:t>UNCTADStat</a:t>
            </a:r>
            <a:r>
              <a:rPr lang="en-GB" sz="1000" dirty="0">
                <a:effectLst/>
                <a:latin typeface="Arial" panose="020B0604020202020204" pitchFamily="34" charset="0"/>
                <a:ea typeface="Calibri" panose="020F050202020403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C48F7251-40B7-47ED-B64F-015E80AD6F4E}"/>
              </a:ext>
            </a:extLst>
          </p:cNvPr>
          <p:cNvSpPr txBox="1"/>
          <p:nvPr/>
        </p:nvSpPr>
        <p:spPr>
          <a:xfrm>
            <a:off x="596559" y="4963402"/>
            <a:ext cx="10998881" cy="1533115"/>
          </a:xfrm>
          <a:prstGeom prst="roundRect">
            <a:avLst/>
          </a:prstGeom>
          <a:solidFill>
            <a:schemeClr val="bg2"/>
          </a:solidFill>
        </p:spPr>
        <p:txBody>
          <a:bodyPr wrap="square">
            <a:spAutoFit/>
          </a:bodyPr>
          <a:lstStyle/>
          <a:p>
            <a:pPr algn="just">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Over the past decade, </a:t>
            </a:r>
            <a:r>
              <a:rPr lang="en-GB"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 share of global merchandise exports by least developed countries remained unchanged at 1 per cent</a:t>
            </a:r>
            <a:r>
              <a:rPr lang="en-GB" sz="2000" dirty="0">
                <a:effectLst/>
                <a:latin typeface="Arial" panose="020B0604020202020204" pitchFamily="34" charset="0"/>
                <a:ea typeface="Calibri" panose="020F050202020403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The share of exports from African LDCs exceeds those from Asian LDCs, yet, at less than 1 per cent, the share is still extremely small compared with that of developing economies as whole, which stands at more than 40 per cent.</a:t>
            </a:r>
          </a:p>
        </p:txBody>
      </p:sp>
    </p:spTree>
    <p:extLst>
      <p:ext uri="{BB962C8B-B14F-4D97-AF65-F5344CB8AC3E}">
        <p14:creationId xmlns:p14="http://schemas.microsoft.com/office/powerpoint/2010/main" val="137622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0" y="234778"/>
            <a:ext cx="9060110" cy="6647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a:r>
              <a:rPr lang="en-US" sz="2200" b="1" dirty="0">
                <a:latin typeface="Arial" panose="020B0604020202020204" pitchFamily="34" charset="0"/>
                <a:cs typeface="Arial" panose="020B0604020202020204" pitchFamily="34" charset="0"/>
              </a:rPr>
              <a:t>Mobilization of international solidarity, reinvigorated global partnerships and innovative tools and instruments</a:t>
            </a:r>
          </a:p>
        </p:txBody>
      </p:sp>
      <p:grpSp>
        <p:nvGrpSpPr>
          <p:cNvPr id="25" name="Group 24">
            <a:extLst>
              <a:ext uri="{FF2B5EF4-FFF2-40B4-BE49-F238E27FC236}">
                <a16:creationId xmlns:a16="http://schemas.microsoft.com/office/drawing/2014/main" id="{587C77E1-B583-49CD-8E10-55A91AC1A21C}"/>
              </a:ext>
            </a:extLst>
          </p:cNvPr>
          <p:cNvGrpSpPr/>
          <p:nvPr/>
        </p:nvGrpSpPr>
        <p:grpSpPr>
          <a:xfrm>
            <a:off x="7808882" y="3832079"/>
            <a:ext cx="3704240" cy="1567780"/>
            <a:chOff x="8921977" y="4001571"/>
            <a:chExt cx="2926081" cy="2090374"/>
          </a:xfrm>
        </p:grpSpPr>
        <p:sp>
          <p:nvSpPr>
            <p:cNvPr id="26" name="TextBox 18">
              <a:extLst>
                <a:ext uri="{FF2B5EF4-FFF2-40B4-BE49-F238E27FC236}">
                  <a16:creationId xmlns:a16="http://schemas.microsoft.com/office/drawing/2014/main" id="{D53FD8F8-DA34-43CC-A56F-C1A11B44EB52}"/>
                </a:ext>
              </a:extLst>
            </p:cNvPr>
            <p:cNvSpPr txBox="1"/>
            <p:nvPr/>
          </p:nvSpPr>
          <p:spPr>
            <a:xfrm>
              <a:off x="8921977" y="4001571"/>
              <a:ext cx="2926080" cy="53348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rgbClr val="FF0000"/>
                  </a:solidFill>
                  <a:latin typeface="Arial" panose="020B0604020202020204" pitchFamily="34" charset="0"/>
                  <a:cs typeface="Arial" panose="020B0604020202020204" pitchFamily="34" charset="0"/>
                </a:rPr>
                <a:t>Rising debt vulnerabilities</a:t>
              </a:r>
            </a:p>
          </p:txBody>
        </p:sp>
        <p:sp>
          <p:nvSpPr>
            <p:cNvPr id="27" name="TextBox 19">
              <a:extLst>
                <a:ext uri="{FF2B5EF4-FFF2-40B4-BE49-F238E27FC236}">
                  <a16:creationId xmlns:a16="http://schemas.microsoft.com/office/drawing/2014/main" id="{EA9D3B71-2B3F-4B29-BE37-2D18F2DBDC85}"/>
                </a:ext>
              </a:extLst>
            </p:cNvPr>
            <p:cNvSpPr txBox="1"/>
            <p:nvPr/>
          </p:nvSpPr>
          <p:spPr>
            <a:xfrm>
              <a:off x="8921978" y="4532543"/>
              <a:ext cx="2926080" cy="155940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noProof="1">
                  <a:solidFill>
                    <a:schemeClr val="tx1">
                      <a:lumMod val="65000"/>
                      <a:lumOff val="35000"/>
                    </a:schemeClr>
                  </a:solidFill>
                  <a:latin typeface="Arial" panose="020B0604020202020204" pitchFamily="34" charset="0"/>
                  <a:cs typeface="Arial" panose="020B0604020202020204" pitchFamily="34" charset="0"/>
                </a:rPr>
                <a:t>As of September 2022, </a:t>
              </a:r>
              <a:r>
                <a:rPr lang="en-US" sz="1400" b="1" noProof="1">
                  <a:solidFill>
                    <a:schemeClr val="tx1">
                      <a:lumMod val="65000"/>
                      <a:lumOff val="35000"/>
                    </a:schemeClr>
                  </a:solidFill>
                  <a:latin typeface="Arial" panose="020B0604020202020204" pitchFamily="34" charset="0"/>
                  <a:cs typeface="Arial" panose="020B0604020202020204" pitchFamily="34" charset="0"/>
                </a:rPr>
                <a:t>6  African least developed countries had been classified as being in overall debt distress</a:t>
              </a:r>
              <a:r>
                <a:rPr lang="en-US" sz="1400" noProof="1">
                  <a:solidFill>
                    <a:schemeClr val="tx1">
                      <a:lumMod val="65000"/>
                      <a:lumOff val="35000"/>
                    </a:schemeClr>
                  </a:solidFill>
                  <a:latin typeface="Arial" panose="020B0604020202020204" pitchFamily="34" charset="0"/>
                  <a:cs typeface="Arial" panose="020B0604020202020204" pitchFamily="34" charset="0"/>
                </a:rPr>
                <a:t>, while 13  countries were at high risk of debt distress, and others were at moderate risk. </a:t>
              </a:r>
            </a:p>
          </p:txBody>
        </p:sp>
      </p:grpSp>
      <p:grpSp>
        <p:nvGrpSpPr>
          <p:cNvPr id="28" name="Group 27">
            <a:extLst>
              <a:ext uri="{FF2B5EF4-FFF2-40B4-BE49-F238E27FC236}">
                <a16:creationId xmlns:a16="http://schemas.microsoft.com/office/drawing/2014/main" id="{B00C6D9F-788A-4030-B5E4-B8327C3B0A0C}"/>
              </a:ext>
            </a:extLst>
          </p:cNvPr>
          <p:cNvGrpSpPr/>
          <p:nvPr/>
        </p:nvGrpSpPr>
        <p:grpSpPr>
          <a:xfrm>
            <a:off x="513707" y="3414998"/>
            <a:ext cx="3704240" cy="2521887"/>
            <a:chOff x="332936" y="4170155"/>
            <a:chExt cx="2926080" cy="3362516"/>
          </a:xfrm>
        </p:grpSpPr>
        <p:sp>
          <p:nvSpPr>
            <p:cNvPr id="29" name="TextBox 21">
              <a:extLst>
                <a:ext uri="{FF2B5EF4-FFF2-40B4-BE49-F238E27FC236}">
                  <a16:creationId xmlns:a16="http://schemas.microsoft.com/office/drawing/2014/main" id="{E908A44D-9912-455A-8481-BE7AD6455248}"/>
                </a:ext>
              </a:extLst>
            </p:cNvPr>
            <p:cNvSpPr txBox="1"/>
            <p:nvPr/>
          </p:nvSpPr>
          <p:spPr>
            <a:xfrm>
              <a:off x="332936" y="4170155"/>
              <a:ext cx="2926080" cy="94384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rgbClr val="FF0000"/>
                  </a:solidFill>
                  <a:latin typeface="Arial" panose="020B0604020202020204" pitchFamily="34" charset="0"/>
                  <a:cs typeface="Arial" panose="020B0604020202020204" pitchFamily="34" charset="0"/>
                </a:rPr>
                <a:t>Inadequate concessionary financing</a:t>
              </a:r>
              <a:endParaRPr lang="en-US" b="1" cap="all" noProof="1">
                <a:solidFill>
                  <a:srgbClr val="FF0000"/>
                </a:solidFill>
                <a:latin typeface="Arial" panose="020B0604020202020204" pitchFamily="34" charset="0"/>
                <a:cs typeface="Arial" panose="020B0604020202020204" pitchFamily="34" charset="0"/>
              </a:endParaRPr>
            </a:p>
          </p:txBody>
        </p:sp>
        <p:sp>
          <p:nvSpPr>
            <p:cNvPr id="30" name="TextBox 22">
              <a:extLst>
                <a:ext uri="{FF2B5EF4-FFF2-40B4-BE49-F238E27FC236}">
                  <a16:creationId xmlns:a16="http://schemas.microsoft.com/office/drawing/2014/main" id="{D5CB938A-6D5F-4599-A274-440D5BE4FE0D}"/>
                </a:ext>
              </a:extLst>
            </p:cNvPr>
            <p:cNvSpPr txBox="1"/>
            <p:nvPr/>
          </p:nvSpPr>
          <p:spPr>
            <a:xfrm>
              <a:off x="332936" y="5111495"/>
              <a:ext cx="2926080" cy="242117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noProof="1">
                  <a:solidFill>
                    <a:schemeClr val="tx1">
                      <a:lumMod val="65000"/>
                      <a:lumOff val="35000"/>
                    </a:schemeClr>
                  </a:solidFill>
                  <a:latin typeface="Arial" panose="020B0604020202020204" pitchFamily="34" charset="0"/>
                  <a:cs typeface="Arial" panose="020B0604020202020204" pitchFamily="34" charset="0"/>
                </a:rPr>
                <a:t>Innovative sources of financing, such as blended finance, remained scarce in least developed countries, whereas </a:t>
              </a:r>
              <a:r>
                <a:rPr lang="en-US" sz="1400" b="1" noProof="1">
                  <a:solidFill>
                    <a:schemeClr val="tx1">
                      <a:lumMod val="65000"/>
                      <a:lumOff val="35000"/>
                    </a:schemeClr>
                  </a:solidFill>
                  <a:latin typeface="Arial" panose="020B0604020202020204" pitchFamily="34" charset="0"/>
                  <a:cs typeface="Arial" panose="020B0604020202020204" pitchFamily="34" charset="0"/>
                </a:rPr>
                <a:t>ODA remained crucial for financing investment</a:t>
              </a:r>
              <a:r>
                <a:rPr lang="en-US" sz="1400" noProof="1">
                  <a:solidFill>
                    <a:schemeClr val="tx1">
                      <a:lumMod val="65000"/>
                      <a:lumOff val="35000"/>
                    </a:schemeClr>
                  </a:solidFill>
                  <a:latin typeface="Arial" panose="020B0604020202020204" pitchFamily="34" charset="0"/>
                  <a:cs typeface="Arial" panose="020B0604020202020204" pitchFamily="34" charset="0"/>
                </a:rPr>
                <a:t> in sustainable development. </a:t>
              </a:r>
              <a:r>
                <a:rPr lang="en-US" sz="1400" b="1" noProof="1">
                  <a:solidFill>
                    <a:schemeClr val="tx1">
                      <a:lumMod val="65000"/>
                      <a:lumOff val="35000"/>
                    </a:schemeClr>
                  </a:solidFill>
                  <a:latin typeface="Arial" panose="020B0604020202020204" pitchFamily="34" charset="0"/>
                  <a:cs typeface="Arial" panose="020B0604020202020204" pitchFamily="34" charset="0"/>
                </a:rPr>
                <a:t>Determined efforts are required</a:t>
              </a:r>
              <a:r>
                <a:rPr lang="en-US" sz="1400" noProof="1">
                  <a:solidFill>
                    <a:schemeClr val="tx1">
                      <a:lumMod val="65000"/>
                      <a:lumOff val="35000"/>
                    </a:schemeClr>
                  </a:solidFill>
                  <a:latin typeface="Arial" panose="020B0604020202020204" pitchFamily="34" charset="0"/>
                  <a:cs typeface="Arial" panose="020B0604020202020204" pitchFamily="34" charset="0"/>
                </a:rPr>
                <a:t> by developed nations to fulfil and, if possible, increase their ODA commitments to least developed countries.</a:t>
              </a:r>
              <a:r>
                <a:rPr lang="en-US" sz="1400" noProof="1">
                  <a:solidFill>
                    <a:schemeClr val="tx1">
                      <a:lumMod val="65000"/>
                      <a:lumOff val="35000"/>
                    </a:schemeClr>
                  </a:solidFill>
                  <a:highlight>
                    <a:srgbClr val="FFFF00"/>
                  </a:highlight>
                  <a:latin typeface="Arial" panose="020B0604020202020204" pitchFamily="34" charset="0"/>
                  <a:cs typeface="Arial" panose="020B0604020202020204" pitchFamily="34" charset="0"/>
                </a:rPr>
                <a:t> </a:t>
              </a:r>
            </a:p>
          </p:txBody>
        </p:sp>
      </p:grpSp>
      <p:grpSp>
        <p:nvGrpSpPr>
          <p:cNvPr id="31" name="Group 30">
            <a:extLst>
              <a:ext uri="{FF2B5EF4-FFF2-40B4-BE49-F238E27FC236}">
                <a16:creationId xmlns:a16="http://schemas.microsoft.com/office/drawing/2014/main" id="{D79BBDEA-0FFB-48ED-82C0-E31F73F13786}"/>
              </a:ext>
            </a:extLst>
          </p:cNvPr>
          <p:cNvGrpSpPr/>
          <p:nvPr/>
        </p:nvGrpSpPr>
        <p:grpSpPr>
          <a:xfrm>
            <a:off x="7830756" y="1225360"/>
            <a:ext cx="3660493" cy="2091000"/>
            <a:chOff x="8921977" y="984542"/>
            <a:chExt cx="2926080" cy="2788000"/>
          </a:xfrm>
        </p:grpSpPr>
        <p:sp>
          <p:nvSpPr>
            <p:cNvPr id="32" name="TextBox 24">
              <a:extLst>
                <a:ext uri="{FF2B5EF4-FFF2-40B4-BE49-F238E27FC236}">
                  <a16:creationId xmlns:a16="http://schemas.microsoft.com/office/drawing/2014/main" id="{338296A5-FF78-4AA5-9EE6-34B50053C72A}"/>
                </a:ext>
              </a:extLst>
            </p:cNvPr>
            <p:cNvSpPr txBox="1"/>
            <p:nvPr/>
          </p:nvSpPr>
          <p:spPr>
            <a:xfrm>
              <a:off x="8921977" y="984542"/>
              <a:ext cx="2926080" cy="94384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rgbClr val="FF0000"/>
                  </a:solidFill>
                  <a:latin typeface="Arial" panose="020B0604020202020204" pitchFamily="34" charset="0"/>
                  <a:cs typeface="Arial" panose="020B0604020202020204" pitchFamily="34" charset="0"/>
                </a:rPr>
                <a:t>Declining Foreign Direct Investment (FDI)</a:t>
              </a:r>
            </a:p>
          </p:txBody>
        </p:sp>
        <p:sp>
          <p:nvSpPr>
            <p:cNvPr id="33" name="TextBox 25">
              <a:extLst>
                <a:ext uri="{FF2B5EF4-FFF2-40B4-BE49-F238E27FC236}">
                  <a16:creationId xmlns:a16="http://schemas.microsoft.com/office/drawing/2014/main" id="{FD6D4AE7-4BA3-47FE-A23C-497883602F8D}"/>
                </a:ext>
              </a:extLst>
            </p:cNvPr>
            <p:cNvSpPr txBox="1"/>
            <p:nvPr/>
          </p:nvSpPr>
          <p:spPr>
            <a:xfrm>
              <a:off x="8921977" y="1925882"/>
              <a:ext cx="2926080" cy="184666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noProof="1">
                  <a:solidFill>
                    <a:schemeClr val="tx1">
                      <a:lumMod val="65000"/>
                      <a:lumOff val="35000"/>
                    </a:schemeClr>
                  </a:solidFill>
                  <a:latin typeface="Arial" panose="020B0604020202020204" pitchFamily="34" charset="0"/>
                  <a:cs typeface="Arial" panose="020B0604020202020204" pitchFamily="34" charset="0"/>
                </a:rPr>
                <a:t>The ratio of FDI net flows to GDP, in In African least developed countries sharply declined from 4.7 per cent in 2015 to 3.5 per cent in 2020 due in part to the Covid 19 pandemic. FDI flows are heavily concentrated in extractive industries. </a:t>
              </a:r>
            </a:p>
          </p:txBody>
        </p:sp>
      </p:grpSp>
      <p:grpSp>
        <p:nvGrpSpPr>
          <p:cNvPr id="34" name="Group 33">
            <a:extLst>
              <a:ext uri="{FF2B5EF4-FFF2-40B4-BE49-F238E27FC236}">
                <a16:creationId xmlns:a16="http://schemas.microsoft.com/office/drawing/2014/main" id="{1D444ABE-06DB-437E-BC11-85BF0B3B7E24}"/>
              </a:ext>
            </a:extLst>
          </p:cNvPr>
          <p:cNvGrpSpPr/>
          <p:nvPr/>
        </p:nvGrpSpPr>
        <p:grpSpPr>
          <a:xfrm>
            <a:off x="513708" y="1497092"/>
            <a:ext cx="3704241" cy="1567780"/>
            <a:chOff x="332936" y="2555951"/>
            <a:chExt cx="2926080" cy="2090374"/>
          </a:xfrm>
        </p:grpSpPr>
        <p:sp>
          <p:nvSpPr>
            <p:cNvPr id="35" name="TextBox 27">
              <a:extLst>
                <a:ext uri="{FF2B5EF4-FFF2-40B4-BE49-F238E27FC236}">
                  <a16:creationId xmlns:a16="http://schemas.microsoft.com/office/drawing/2014/main" id="{FBAE1857-4540-4FC9-90C4-175B5D4FCE36}"/>
                </a:ext>
              </a:extLst>
            </p:cNvPr>
            <p:cNvSpPr txBox="1"/>
            <p:nvPr/>
          </p:nvSpPr>
          <p:spPr>
            <a:xfrm>
              <a:off x="332936" y="2555951"/>
              <a:ext cx="2926080" cy="53348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rgbClr val="FF0000"/>
                  </a:solidFill>
                  <a:latin typeface="Arial" panose="020B0604020202020204" pitchFamily="34" charset="0"/>
                  <a:cs typeface="Arial" panose="020B0604020202020204" pitchFamily="34" charset="0"/>
                </a:rPr>
                <a:t>Low tax-to-gdp ratio</a:t>
              </a:r>
            </a:p>
          </p:txBody>
        </p:sp>
        <p:sp>
          <p:nvSpPr>
            <p:cNvPr id="36" name="TextBox 28">
              <a:extLst>
                <a:ext uri="{FF2B5EF4-FFF2-40B4-BE49-F238E27FC236}">
                  <a16:creationId xmlns:a16="http://schemas.microsoft.com/office/drawing/2014/main" id="{F256409F-F97A-4E1F-BD64-E38BFD7E109E}"/>
                </a:ext>
              </a:extLst>
            </p:cNvPr>
            <p:cNvSpPr txBox="1"/>
            <p:nvPr/>
          </p:nvSpPr>
          <p:spPr>
            <a:xfrm>
              <a:off x="332936" y="3086923"/>
              <a:ext cx="2926080" cy="155940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noProof="1">
                  <a:solidFill>
                    <a:schemeClr val="tx1">
                      <a:lumMod val="65000"/>
                      <a:lumOff val="35000"/>
                    </a:schemeClr>
                  </a:solidFill>
                  <a:latin typeface="Arial" panose="020B0604020202020204" pitchFamily="34" charset="0"/>
                  <a:cs typeface="Arial" panose="020B0604020202020204" pitchFamily="34" charset="0"/>
                </a:rPr>
                <a:t>The average tax-to-GDP ratio in African least developed countries </a:t>
              </a:r>
              <a:r>
                <a:rPr lang="en-US" sz="1400" b="1" noProof="1">
                  <a:solidFill>
                    <a:schemeClr val="tx1">
                      <a:lumMod val="65000"/>
                      <a:lumOff val="35000"/>
                    </a:schemeClr>
                  </a:solidFill>
                  <a:latin typeface="Arial" panose="020B0604020202020204" pitchFamily="34" charset="0"/>
                  <a:cs typeface="Arial" panose="020B0604020202020204" pitchFamily="34" charset="0"/>
                </a:rPr>
                <a:t>decreased slightly</a:t>
              </a:r>
              <a:r>
                <a:rPr lang="en-US" sz="1400" noProof="1">
                  <a:solidFill>
                    <a:schemeClr val="tx1">
                      <a:lumMod val="65000"/>
                      <a:lumOff val="35000"/>
                    </a:schemeClr>
                  </a:solidFill>
                  <a:latin typeface="Arial" panose="020B0604020202020204" pitchFamily="34" charset="0"/>
                  <a:cs typeface="Arial" panose="020B0604020202020204" pitchFamily="34" charset="0"/>
                </a:rPr>
                <a:t>, from 13.9 per cent in 2015 to 12.2 per cent in 2020, with rates </a:t>
              </a:r>
              <a:r>
                <a:rPr lang="en-US" sz="1400" b="1" noProof="1">
                  <a:solidFill>
                    <a:schemeClr val="tx1">
                      <a:lumMod val="65000"/>
                      <a:lumOff val="35000"/>
                    </a:schemeClr>
                  </a:solidFill>
                  <a:latin typeface="Arial" panose="020B0604020202020204" pitchFamily="34" charset="0"/>
                  <a:cs typeface="Arial" panose="020B0604020202020204" pitchFamily="34" charset="0"/>
                </a:rPr>
                <a:t>lower than 10 per cent in several of the countries</a:t>
              </a:r>
              <a:r>
                <a:rPr lang="en-US" sz="1400" noProof="1">
                  <a:solidFill>
                    <a:schemeClr val="tx1">
                      <a:lumMod val="65000"/>
                      <a:lumOff val="35000"/>
                    </a:schemeClr>
                  </a:solidFill>
                  <a:latin typeface="Arial" panose="020B0604020202020204" pitchFamily="34" charset="0"/>
                  <a:cs typeface="Arial" panose="020B0604020202020204" pitchFamily="34" charset="0"/>
                </a:rPr>
                <a:t>.</a:t>
              </a:r>
            </a:p>
          </p:txBody>
        </p:sp>
      </p:grpSp>
      <p:grpSp>
        <p:nvGrpSpPr>
          <p:cNvPr id="37" name="Group 36">
            <a:extLst>
              <a:ext uri="{FF2B5EF4-FFF2-40B4-BE49-F238E27FC236}">
                <a16:creationId xmlns:a16="http://schemas.microsoft.com/office/drawing/2014/main" id="{68386CC1-CF4B-4182-859B-E4A6CA995585}"/>
              </a:ext>
            </a:extLst>
          </p:cNvPr>
          <p:cNvGrpSpPr/>
          <p:nvPr/>
        </p:nvGrpSpPr>
        <p:grpSpPr>
          <a:xfrm>
            <a:off x="4581275" y="2070940"/>
            <a:ext cx="2978222" cy="2949094"/>
            <a:chOff x="4261633" y="1614851"/>
            <a:chExt cx="3668733" cy="3628299"/>
          </a:xfrm>
        </p:grpSpPr>
        <p:sp>
          <p:nvSpPr>
            <p:cNvPr id="38" name="Oval">
              <a:extLst>
                <a:ext uri="{FF2B5EF4-FFF2-40B4-BE49-F238E27FC236}">
                  <a16:creationId xmlns:a16="http://schemas.microsoft.com/office/drawing/2014/main" id="{83C04A64-DF0D-434D-A272-5054228667BD}"/>
                </a:ext>
              </a:extLst>
            </p:cNvPr>
            <p:cNvSpPr/>
            <p:nvPr/>
          </p:nvSpPr>
          <p:spPr>
            <a:xfrm>
              <a:off x="5326180" y="2584425"/>
              <a:ext cx="1540045" cy="1688742"/>
            </a:xfrm>
            <a:prstGeom prst="ellipse">
              <a:avLst/>
            </a:prstGeom>
            <a:solidFill>
              <a:srgbClr val="9E9E9E"/>
            </a:solidFill>
            <a:ln w="76200">
              <a:solidFill>
                <a:schemeClr val="tx1">
                  <a:lumMod val="50000"/>
                  <a:lumOff val="50000"/>
                </a:schemeClr>
              </a:solidFill>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200" dirty="0">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14DBE7FB-DF34-435D-9FC0-CD7AC2ECB00A}"/>
                </a:ext>
              </a:extLst>
            </p:cNvPr>
            <p:cNvGrpSpPr/>
            <p:nvPr/>
          </p:nvGrpSpPr>
          <p:grpSpPr>
            <a:xfrm>
              <a:off x="4261633" y="1615058"/>
              <a:ext cx="1667493" cy="1667092"/>
              <a:chOff x="3650178" y="1113164"/>
              <a:chExt cx="2223324" cy="2222789"/>
            </a:xfrm>
          </p:grpSpPr>
          <p:sp>
            <p:nvSpPr>
              <p:cNvPr id="56" name="Shape">
                <a:extLst>
                  <a:ext uri="{FF2B5EF4-FFF2-40B4-BE49-F238E27FC236}">
                    <a16:creationId xmlns:a16="http://schemas.microsoft.com/office/drawing/2014/main" id="{603884FE-3343-4682-A8B6-31198A602126}"/>
                  </a:ext>
                </a:extLst>
              </p:cNvPr>
              <p:cNvSpPr/>
              <p:nvPr/>
            </p:nvSpPr>
            <p:spPr>
              <a:xfrm>
                <a:off x="3650178" y="1113164"/>
                <a:ext cx="2223324" cy="2222789"/>
              </a:xfrm>
              <a:custGeom>
                <a:avLst/>
                <a:gdLst/>
                <a:ahLst/>
                <a:cxnLst>
                  <a:cxn ang="0">
                    <a:pos x="wd2" y="hd2"/>
                  </a:cxn>
                  <a:cxn ang="5400000">
                    <a:pos x="wd2" y="hd2"/>
                  </a:cxn>
                  <a:cxn ang="10800000">
                    <a:pos x="wd2" y="hd2"/>
                  </a:cxn>
                  <a:cxn ang="16200000">
                    <a:pos x="wd2" y="hd2"/>
                  </a:cxn>
                </a:cxnLst>
                <a:rect l="0" t="0" r="r" b="b"/>
                <a:pathLst>
                  <a:path w="21600" h="21600" extrusionOk="0">
                    <a:moveTo>
                      <a:pt x="10726" y="21595"/>
                    </a:moveTo>
                    <a:cubicBezTo>
                      <a:pt x="10752" y="21595"/>
                      <a:pt x="10779" y="21600"/>
                      <a:pt x="10800" y="21600"/>
                    </a:cubicBezTo>
                    <a:cubicBezTo>
                      <a:pt x="16764" y="21600"/>
                      <a:pt x="21600" y="16762"/>
                      <a:pt x="21600" y="10797"/>
                    </a:cubicBezTo>
                    <a:cubicBezTo>
                      <a:pt x="21600" y="10771"/>
                      <a:pt x="21595" y="10744"/>
                      <a:pt x="21595" y="10723"/>
                    </a:cubicBezTo>
                    <a:cubicBezTo>
                      <a:pt x="21552" y="4795"/>
                      <a:pt x="16737" y="0"/>
                      <a:pt x="10800" y="0"/>
                    </a:cubicBezTo>
                    <a:lnTo>
                      <a:pt x="0" y="0"/>
                    </a:lnTo>
                    <a:lnTo>
                      <a:pt x="0" y="10803"/>
                    </a:lnTo>
                    <a:cubicBezTo>
                      <a:pt x="5" y="16736"/>
                      <a:pt x="4799" y="21552"/>
                      <a:pt x="10726" y="21595"/>
                    </a:cubicBezTo>
                    <a:close/>
                  </a:path>
                </a:pathLst>
              </a:custGeom>
              <a:solidFill>
                <a:schemeClr val="accent2"/>
              </a:solidFill>
              <a:ln>
                <a:noFill/>
              </a:ln>
            </p:spPr>
            <p:txBody>
              <a:bodyPr vert="horz" wrap="square" lIns="274320" tIns="68580" rIns="68580" bIns="480060" numCol="1"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5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6AD3AA97-DE5D-402A-8A30-F40F66AAB8CA}"/>
                  </a:ext>
                </a:extLst>
              </p:cNvPr>
              <p:cNvSpPr/>
              <p:nvPr/>
            </p:nvSpPr>
            <p:spPr>
              <a:xfrm>
                <a:off x="3650179" y="1113164"/>
                <a:ext cx="1947611" cy="1946752"/>
              </a:xfrm>
              <a:custGeom>
                <a:avLst/>
                <a:gdLst>
                  <a:gd name="connsiteX0" fmla="*/ 0 w 1947611"/>
                  <a:gd name="connsiteY0" fmla="*/ 0 h 1946752"/>
                  <a:gd name="connsiteX1" fmla="*/ 1111662 w 1947611"/>
                  <a:gd name="connsiteY1" fmla="*/ 0 h 1946752"/>
                  <a:gd name="connsiteX2" fmla="*/ 1894740 w 1947611"/>
                  <a:gd name="connsiteY2" fmla="*/ 322973 h 1946752"/>
                  <a:gd name="connsiteX3" fmla="*/ 1947611 w 1947611"/>
                  <a:gd name="connsiteY3" fmla="*/ 380762 h 1946752"/>
                  <a:gd name="connsiteX4" fmla="*/ 1919870 w 1947611"/>
                  <a:gd name="connsiteY4" fmla="*/ 355695 h 1946752"/>
                  <a:gd name="connsiteX5" fmla="*/ 1215572 w 1947611"/>
                  <a:gd name="connsiteY5" fmla="*/ 103910 h 1946752"/>
                  <a:gd name="connsiteX6" fmla="*/ 103910 w 1947611"/>
                  <a:gd name="connsiteY6" fmla="*/ 103910 h 1946752"/>
                  <a:gd name="connsiteX7" fmla="*/ 103910 w 1947611"/>
                  <a:gd name="connsiteY7" fmla="*/ 1215613 h 1946752"/>
                  <a:gd name="connsiteX8" fmla="*/ 356128 w 1947611"/>
                  <a:gd name="connsiteY8" fmla="*/ 1919446 h 1946752"/>
                  <a:gd name="connsiteX9" fmla="*/ 380823 w 1947611"/>
                  <a:gd name="connsiteY9" fmla="*/ 1946752 h 1946752"/>
                  <a:gd name="connsiteX10" fmla="*/ 323437 w 1947611"/>
                  <a:gd name="connsiteY10" fmla="*/ 1894285 h 1946752"/>
                  <a:gd name="connsiteX11" fmla="*/ 0 w 1947611"/>
                  <a:gd name="connsiteY11" fmla="*/ 1111703 h 19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7611" h="1946752">
                    <a:moveTo>
                      <a:pt x="0" y="0"/>
                    </a:moveTo>
                    <a:lnTo>
                      <a:pt x="1111662" y="0"/>
                    </a:lnTo>
                    <a:cubicBezTo>
                      <a:pt x="1417215" y="0"/>
                      <a:pt x="1693895" y="123360"/>
                      <a:pt x="1894740" y="322973"/>
                    </a:cubicBezTo>
                    <a:lnTo>
                      <a:pt x="1947611" y="380762"/>
                    </a:lnTo>
                    <a:lnTo>
                      <a:pt x="1919870" y="355695"/>
                    </a:lnTo>
                    <a:cubicBezTo>
                      <a:pt x="1728184" y="198357"/>
                      <a:pt x="1482931" y="103910"/>
                      <a:pt x="1215572" y="103910"/>
                    </a:cubicBezTo>
                    <a:lnTo>
                      <a:pt x="103910" y="103910"/>
                    </a:lnTo>
                    <a:lnTo>
                      <a:pt x="103910" y="1215613"/>
                    </a:lnTo>
                    <a:cubicBezTo>
                      <a:pt x="104135" y="1482728"/>
                      <a:pt x="198712" y="1727840"/>
                      <a:pt x="356128" y="1919446"/>
                    </a:cubicBezTo>
                    <a:lnTo>
                      <a:pt x="380823" y="1946752"/>
                    </a:lnTo>
                    <a:lnTo>
                      <a:pt x="323437" y="1894285"/>
                    </a:lnTo>
                    <a:cubicBezTo>
                      <a:pt x="123750" y="1693513"/>
                      <a:pt x="258" y="1416977"/>
                      <a:pt x="0" y="1111703"/>
                    </a:cubicBezTo>
                    <a:close/>
                  </a:path>
                </a:pathLst>
              </a:custGeom>
              <a:solidFill>
                <a:schemeClr val="tx1">
                  <a:alpha val="30000"/>
                </a:schemeClr>
              </a:solidFill>
              <a:ln>
                <a:noFill/>
              </a:ln>
            </p:spPr>
            <p:txBody>
              <a:bodyPr vert="horz" wrap="square" lIns="274320" tIns="68580" rIns="68580" bIns="480060" numCol="1" anchor="b"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500" b="1" dirty="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D691E291-1063-42A1-86FC-3FEFBE610C32}"/>
                </a:ext>
              </a:extLst>
            </p:cNvPr>
            <p:cNvGrpSpPr/>
            <p:nvPr/>
          </p:nvGrpSpPr>
          <p:grpSpPr>
            <a:xfrm>
              <a:off x="6263278" y="1614851"/>
              <a:ext cx="1667088" cy="1667504"/>
              <a:chOff x="6319038" y="1113164"/>
              <a:chExt cx="2222784" cy="2223338"/>
            </a:xfrm>
          </p:grpSpPr>
          <p:sp>
            <p:nvSpPr>
              <p:cNvPr id="54" name="Shape">
                <a:extLst>
                  <a:ext uri="{FF2B5EF4-FFF2-40B4-BE49-F238E27FC236}">
                    <a16:creationId xmlns:a16="http://schemas.microsoft.com/office/drawing/2014/main" id="{DC50EA7C-9694-4520-8F22-703333FFAAAB}"/>
                  </a:ext>
                </a:extLst>
              </p:cNvPr>
              <p:cNvSpPr/>
              <p:nvPr/>
            </p:nvSpPr>
            <p:spPr>
              <a:xfrm>
                <a:off x="6319038" y="1113164"/>
                <a:ext cx="2222784" cy="2223338"/>
              </a:xfrm>
              <a:custGeom>
                <a:avLst/>
                <a:gdLst/>
                <a:ahLst/>
                <a:cxnLst>
                  <a:cxn ang="0">
                    <a:pos x="wd2" y="hd2"/>
                  </a:cxn>
                  <a:cxn ang="5400000">
                    <a:pos x="wd2" y="hd2"/>
                  </a:cxn>
                  <a:cxn ang="10800000">
                    <a:pos x="wd2" y="hd2"/>
                  </a:cxn>
                  <a:cxn ang="16200000">
                    <a:pos x="wd2" y="hd2"/>
                  </a:cxn>
                </a:cxnLst>
                <a:rect l="0" t="0" r="r" b="b"/>
                <a:pathLst>
                  <a:path w="21600" h="21600" extrusionOk="0">
                    <a:moveTo>
                      <a:pt x="10803" y="5"/>
                    </a:moveTo>
                    <a:cubicBezTo>
                      <a:pt x="4838" y="5"/>
                      <a:pt x="0" y="4842"/>
                      <a:pt x="0" y="10805"/>
                    </a:cubicBezTo>
                    <a:cubicBezTo>
                      <a:pt x="0" y="10911"/>
                      <a:pt x="11" y="11012"/>
                      <a:pt x="16" y="11117"/>
                    </a:cubicBezTo>
                    <a:cubicBezTo>
                      <a:pt x="180" y="16832"/>
                      <a:pt x="4774" y="21425"/>
                      <a:pt x="10485" y="21584"/>
                    </a:cubicBezTo>
                    <a:cubicBezTo>
                      <a:pt x="10591" y="21589"/>
                      <a:pt x="10692" y="21600"/>
                      <a:pt x="10797" y="21600"/>
                    </a:cubicBezTo>
                    <a:lnTo>
                      <a:pt x="10797" y="21600"/>
                    </a:lnTo>
                    <a:cubicBezTo>
                      <a:pt x="16762" y="21600"/>
                      <a:pt x="21600" y="16764"/>
                      <a:pt x="21600" y="10800"/>
                    </a:cubicBezTo>
                    <a:lnTo>
                      <a:pt x="21600" y="0"/>
                    </a:lnTo>
                    <a:lnTo>
                      <a:pt x="10803"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68580" rIns="274320" bIns="480060" numCol="1"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sz="15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77AE2536-7F3C-4548-94B6-CF32080E554E}"/>
                  </a:ext>
                </a:extLst>
              </p:cNvPr>
              <p:cNvSpPr/>
              <p:nvPr/>
            </p:nvSpPr>
            <p:spPr>
              <a:xfrm rot="5400000">
                <a:off x="6594640" y="1113594"/>
                <a:ext cx="1947611" cy="1946752"/>
              </a:xfrm>
              <a:custGeom>
                <a:avLst/>
                <a:gdLst>
                  <a:gd name="connsiteX0" fmla="*/ 0 w 1947611"/>
                  <a:gd name="connsiteY0" fmla="*/ 0 h 1946752"/>
                  <a:gd name="connsiteX1" fmla="*/ 1111662 w 1947611"/>
                  <a:gd name="connsiteY1" fmla="*/ 0 h 1946752"/>
                  <a:gd name="connsiteX2" fmla="*/ 1894740 w 1947611"/>
                  <a:gd name="connsiteY2" fmla="*/ 322973 h 1946752"/>
                  <a:gd name="connsiteX3" fmla="*/ 1947611 w 1947611"/>
                  <a:gd name="connsiteY3" fmla="*/ 380762 h 1946752"/>
                  <a:gd name="connsiteX4" fmla="*/ 1919870 w 1947611"/>
                  <a:gd name="connsiteY4" fmla="*/ 355695 h 1946752"/>
                  <a:gd name="connsiteX5" fmla="*/ 1215572 w 1947611"/>
                  <a:gd name="connsiteY5" fmla="*/ 103910 h 1946752"/>
                  <a:gd name="connsiteX6" fmla="*/ 103910 w 1947611"/>
                  <a:gd name="connsiteY6" fmla="*/ 103910 h 1946752"/>
                  <a:gd name="connsiteX7" fmla="*/ 103910 w 1947611"/>
                  <a:gd name="connsiteY7" fmla="*/ 1215613 h 1946752"/>
                  <a:gd name="connsiteX8" fmla="*/ 356128 w 1947611"/>
                  <a:gd name="connsiteY8" fmla="*/ 1919446 h 1946752"/>
                  <a:gd name="connsiteX9" fmla="*/ 380823 w 1947611"/>
                  <a:gd name="connsiteY9" fmla="*/ 1946752 h 1946752"/>
                  <a:gd name="connsiteX10" fmla="*/ 323437 w 1947611"/>
                  <a:gd name="connsiteY10" fmla="*/ 1894285 h 1946752"/>
                  <a:gd name="connsiteX11" fmla="*/ 0 w 1947611"/>
                  <a:gd name="connsiteY11" fmla="*/ 1111703 h 19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7611" h="1946752">
                    <a:moveTo>
                      <a:pt x="0" y="0"/>
                    </a:moveTo>
                    <a:lnTo>
                      <a:pt x="1111662" y="0"/>
                    </a:lnTo>
                    <a:cubicBezTo>
                      <a:pt x="1417215" y="0"/>
                      <a:pt x="1693895" y="123360"/>
                      <a:pt x="1894740" y="322973"/>
                    </a:cubicBezTo>
                    <a:lnTo>
                      <a:pt x="1947611" y="380762"/>
                    </a:lnTo>
                    <a:lnTo>
                      <a:pt x="1919870" y="355695"/>
                    </a:lnTo>
                    <a:cubicBezTo>
                      <a:pt x="1728184" y="198357"/>
                      <a:pt x="1482931" y="103910"/>
                      <a:pt x="1215572" y="103910"/>
                    </a:cubicBezTo>
                    <a:lnTo>
                      <a:pt x="103910" y="103910"/>
                    </a:lnTo>
                    <a:lnTo>
                      <a:pt x="103910" y="1215613"/>
                    </a:lnTo>
                    <a:cubicBezTo>
                      <a:pt x="104135" y="1482728"/>
                      <a:pt x="198712" y="1727840"/>
                      <a:pt x="356128" y="1919446"/>
                    </a:cubicBezTo>
                    <a:lnTo>
                      <a:pt x="380823" y="1946752"/>
                    </a:lnTo>
                    <a:lnTo>
                      <a:pt x="323437" y="1894285"/>
                    </a:lnTo>
                    <a:cubicBezTo>
                      <a:pt x="123750" y="1693513"/>
                      <a:pt x="258" y="1416977"/>
                      <a:pt x="0" y="1111703"/>
                    </a:cubicBezTo>
                    <a:close/>
                  </a:path>
                </a:pathLst>
              </a:custGeom>
              <a:solidFill>
                <a:schemeClr val="tx1">
                  <a:alpha val="30000"/>
                </a:schemeClr>
              </a:solidFill>
              <a:ln>
                <a:noFill/>
              </a:ln>
            </p:spPr>
            <p:txBody>
              <a:bodyPr vert="horz" wrap="square" lIns="274320" tIns="68580" rIns="68580" bIns="480060" numCol="1" anchor="b"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500" b="1" dirty="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102AFAB2-A7D9-4082-85B4-007D6A11A2D8}"/>
                </a:ext>
              </a:extLst>
            </p:cNvPr>
            <p:cNvGrpSpPr/>
            <p:nvPr/>
          </p:nvGrpSpPr>
          <p:grpSpPr>
            <a:xfrm>
              <a:off x="6263278" y="3575852"/>
              <a:ext cx="1667088" cy="1667092"/>
              <a:chOff x="6319038" y="3727563"/>
              <a:chExt cx="2222784" cy="2222789"/>
            </a:xfrm>
          </p:grpSpPr>
          <p:sp>
            <p:nvSpPr>
              <p:cNvPr id="52" name="Shape">
                <a:extLst>
                  <a:ext uri="{FF2B5EF4-FFF2-40B4-BE49-F238E27FC236}">
                    <a16:creationId xmlns:a16="http://schemas.microsoft.com/office/drawing/2014/main" id="{25CBEC96-BBEF-45E5-863D-ABEFA6A8CD3C}"/>
                  </a:ext>
                </a:extLst>
              </p:cNvPr>
              <p:cNvSpPr/>
              <p:nvPr/>
            </p:nvSpPr>
            <p:spPr>
              <a:xfrm>
                <a:off x="6319038" y="3727563"/>
                <a:ext cx="2222784" cy="2222789"/>
              </a:xfrm>
              <a:custGeom>
                <a:avLst/>
                <a:gdLst/>
                <a:ahLst/>
                <a:cxnLst>
                  <a:cxn ang="0">
                    <a:pos x="wd2" y="hd2"/>
                  </a:cxn>
                  <a:cxn ang="5400000">
                    <a:pos x="wd2" y="hd2"/>
                  </a:cxn>
                  <a:cxn ang="10800000">
                    <a:pos x="wd2" y="hd2"/>
                  </a:cxn>
                  <a:cxn ang="16200000">
                    <a:pos x="wd2" y="hd2"/>
                  </a:cxn>
                </a:cxnLst>
                <a:rect l="0" t="0" r="r" b="b"/>
                <a:pathLst>
                  <a:path w="21600" h="21600" extrusionOk="0">
                    <a:moveTo>
                      <a:pt x="10946" y="5"/>
                    </a:moveTo>
                    <a:cubicBezTo>
                      <a:pt x="10898" y="5"/>
                      <a:pt x="10850" y="0"/>
                      <a:pt x="10803" y="0"/>
                    </a:cubicBezTo>
                    <a:lnTo>
                      <a:pt x="10803" y="0"/>
                    </a:lnTo>
                    <a:cubicBezTo>
                      <a:pt x="4838" y="0"/>
                      <a:pt x="0" y="4838"/>
                      <a:pt x="0" y="10803"/>
                    </a:cubicBezTo>
                    <a:cubicBezTo>
                      <a:pt x="0" y="10850"/>
                      <a:pt x="5" y="10898"/>
                      <a:pt x="5" y="10946"/>
                    </a:cubicBezTo>
                    <a:cubicBezTo>
                      <a:pt x="85" y="16842"/>
                      <a:pt x="4880" y="21600"/>
                      <a:pt x="10797" y="21600"/>
                    </a:cubicBezTo>
                    <a:lnTo>
                      <a:pt x="21600" y="21600"/>
                    </a:lnTo>
                    <a:lnTo>
                      <a:pt x="21600" y="10797"/>
                    </a:lnTo>
                    <a:cubicBezTo>
                      <a:pt x="21600" y="4880"/>
                      <a:pt x="16842" y="85"/>
                      <a:pt x="10946" y="5"/>
                    </a:cubicBezTo>
                    <a:close/>
                  </a:path>
                </a:pathLst>
              </a:custGeom>
              <a:solidFill>
                <a:schemeClr val="accent5"/>
              </a:solidFill>
              <a:ln>
                <a:noFill/>
              </a:ln>
            </p:spPr>
            <p:txBody>
              <a:bodyPr vert="horz" wrap="square" lIns="68580" tIns="480060" rIns="27432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sz="1500" b="1" dirty="0">
                  <a:solidFill>
                    <a:schemeClr val="bg1"/>
                  </a:solidFill>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5AA324A7-6066-45D8-A84E-A251971B995F}"/>
                  </a:ext>
                </a:extLst>
              </p:cNvPr>
              <p:cNvSpPr/>
              <p:nvPr/>
            </p:nvSpPr>
            <p:spPr>
              <a:xfrm rot="10800000">
                <a:off x="6594211" y="4003600"/>
                <a:ext cx="1947611" cy="1946752"/>
              </a:xfrm>
              <a:custGeom>
                <a:avLst/>
                <a:gdLst>
                  <a:gd name="connsiteX0" fmla="*/ 0 w 1947611"/>
                  <a:gd name="connsiteY0" fmla="*/ 0 h 1946752"/>
                  <a:gd name="connsiteX1" fmla="*/ 1111662 w 1947611"/>
                  <a:gd name="connsiteY1" fmla="*/ 0 h 1946752"/>
                  <a:gd name="connsiteX2" fmla="*/ 1894740 w 1947611"/>
                  <a:gd name="connsiteY2" fmla="*/ 322973 h 1946752"/>
                  <a:gd name="connsiteX3" fmla="*/ 1947611 w 1947611"/>
                  <a:gd name="connsiteY3" fmla="*/ 380762 h 1946752"/>
                  <a:gd name="connsiteX4" fmla="*/ 1919870 w 1947611"/>
                  <a:gd name="connsiteY4" fmla="*/ 355695 h 1946752"/>
                  <a:gd name="connsiteX5" fmla="*/ 1215572 w 1947611"/>
                  <a:gd name="connsiteY5" fmla="*/ 103910 h 1946752"/>
                  <a:gd name="connsiteX6" fmla="*/ 103910 w 1947611"/>
                  <a:gd name="connsiteY6" fmla="*/ 103910 h 1946752"/>
                  <a:gd name="connsiteX7" fmla="*/ 103910 w 1947611"/>
                  <a:gd name="connsiteY7" fmla="*/ 1215613 h 1946752"/>
                  <a:gd name="connsiteX8" fmla="*/ 356128 w 1947611"/>
                  <a:gd name="connsiteY8" fmla="*/ 1919446 h 1946752"/>
                  <a:gd name="connsiteX9" fmla="*/ 380823 w 1947611"/>
                  <a:gd name="connsiteY9" fmla="*/ 1946752 h 1946752"/>
                  <a:gd name="connsiteX10" fmla="*/ 323437 w 1947611"/>
                  <a:gd name="connsiteY10" fmla="*/ 1894285 h 1946752"/>
                  <a:gd name="connsiteX11" fmla="*/ 0 w 1947611"/>
                  <a:gd name="connsiteY11" fmla="*/ 1111703 h 19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7611" h="1946752">
                    <a:moveTo>
                      <a:pt x="0" y="0"/>
                    </a:moveTo>
                    <a:lnTo>
                      <a:pt x="1111662" y="0"/>
                    </a:lnTo>
                    <a:cubicBezTo>
                      <a:pt x="1417215" y="0"/>
                      <a:pt x="1693895" y="123360"/>
                      <a:pt x="1894740" y="322973"/>
                    </a:cubicBezTo>
                    <a:lnTo>
                      <a:pt x="1947611" y="380762"/>
                    </a:lnTo>
                    <a:lnTo>
                      <a:pt x="1919870" y="355695"/>
                    </a:lnTo>
                    <a:cubicBezTo>
                      <a:pt x="1728184" y="198357"/>
                      <a:pt x="1482931" y="103910"/>
                      <a:pt x="1215572" y="103910"/>
                    </a:cubicBezTo>
                    <a:lnTo>
                      <a:pt x="103910" y="103910"/>
                    </a:lnTo>
                    <a:lnTo>
                      <a:pt x="103910" y="1215613"/>
                    </a:lnTo>
                    <a:cubicBezTo>
                      <a:pt x="104135" y="1482728"/>
                      <a:pt x="198712" y="1727840"/>
                      <a:pt x="356128" y="1919446"/>
                    </a:cubicBezTo>
                    <a:lnTo>
                      <a:pt x="380823" y="1946752"/>
                    </a:lnTo>
                    <a:lnTo>
                      <a:pt x="323437" y="1894285"/>
                    </a:lnTo>
                    <a:cubicBezTo>
                      <a:pt x="123750" y="1693513"/>
                      <a:pt x="258" y="1416977"/>
                      <a:pt x="0" y="1111703"/>
                    </a:cubicBezTo>
                    <a:close/>
                  </a:path>
                </a:pathLst>
              </a:custGeom>
              <a:solidFill>
                <a:schemeClr val="tx1">
                  <a:alpha val="30000"/>
                </a:schemeClr>
              </a:solidFill>
              <a:ln>
                <a:noFill/>
              </a:ln>
            </p:spPr>
            <p:txBody>
              <a:bodyPr vert="horz" wrap="square" lIns="274320" tIns="68580" rIns="68580" bIns="480060" numCol="1" anchor="b"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500" b="1" dirty="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F4FC1224-AE81-499C-92FF-3F71D482F598}"/>
                </a:ext>
              </a:extLst>
            </p:cNvPr>
            <p:cNvGrpSpPr/>
            <p:nvPr/>
          </p:nvGrpSpPr>
          <p:grpSpPr>
            <a:xfrm>
              <a:off x="4261633" y="3575646"/>
              <a:ext cx="1667493" cy="1667504"/>
              <a:chOff x="3650178" y="3727558"/>
              <a:chExt cx="2223324" cy="2223338"/>
            </a:xfrm>
          </p:grpSpPr>
          <p:sp>
            <p:nvSpPr>
              <p:cNvPr id="50" name="Shape">
                <a:extLst>
                  <a:ext uri="{FF2B5EF4-FFF2-40B4-BE49-F238E27FC236}">
                    <a16:creationId xmlns:a16="http://schemas.microsoft.com/office/drawing/2014/main" id="{8C7CA506-07EB-4F3F-B967-757A04D79113}"/>
                  </a:ext>
                </a:extLst>
              </p:cNvPr>
              <p:cNvSpPr/>
              <p:nvPr/>
            </p:nvSpPr>
            <p:spPr>
              <a:xfrm>
                <a:off x="3650178" y="3727558"/>
                <a:ext cx="2223324" cy="222333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0625" y="0"/>
                      <a:pt x="10461" y="16"/>
                      <a:pt x="10292" y="26"/>
                    </a:cubicBezTo>
                    <a:cubicBezTo>
                      <a:pt x="4567" y="291"/>
                      <a:pt x="0" y="5006"/>
                      <a:pt x="0" y="10800"/>
                    </a:cubicBezTo>
                    <a:lnTo>
                      <a:pt x="0" y="21600"/>
                    </a:lnTo>
                    <a:lnTo>
                      <a:pt x="10800" y="21600"/>
                    </a:lnTo>
                    <a:cubicBezTo>
                      <a:pt x="16594" y="21600"/>
                      <a:pt x="21309" y="17033"/>
                      <a:pt x="21574" y="11308"/>
                    </a:cubicBezTo>
                    <a:cubicBezTo>
                      <a:pt x="21579" y="11139"/>
                      <a:pt x="21600" y="10975"/>
                      <a:pt x="21600" y="10805"/>
                    </a:cubicBezTo>
                    <a:cubicBezTo>
                      <a:pt x="21595" y="4836"/>
                      <a:pt x="16758" y="0"/>
                      <a:pt x="10795" y="0"/>
                    </a:cubicBezTo>
                    <a:close/>
                  </a:path>
                </a:pathLst>
              </a:custGeom>
              <a:solidFill>
                <a:schemeClr val="accent3"/>
              </a:solidFill>
              <a:ln>
                <a:noFill/>
              </a:ln>
            </p:spPr>
            <p:txBody>
              <a:bodyPr vert="horz" wrap="square" lIns="274320" tIns="48006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5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68CDEF8C-9EC7-4DEE-B57E-EE75C8D98AAE}"/>
                  </a:ext>
                </a:extLst>
              </p:cNvPr>
              <p:cNvSpPr/>
              <p:nvPr/>
            </p:nvSpPr>
            <p:spPr>
              <a:xfrm rot="16200000">
                <a:off x="3649749" y="4003714"/>
                <a:ext cx="1947611" cy="1946752"/>
              </a:xfrm>
              <a:custGeom>
                <a:avLst/>
                <a:gdLst>
                  <a:gd name="connsiteX0" fmla="*/ 0 w 1947611"/>
                  <a:gd name="connsiteY0" fmla="*/ 0 h 1946752"/>
                  <a:gd name="connsiteX1" fmla="*/ 1111662 w 1947611"/>
                  <a:gd name="connsiteY1" fmla="*/ 0 h 1946752"/>
                  <a:gd name="connsiteX2" fmla="*/ 1894740 w 1947611"/>
                  <a:gd name="connsiteY2" fmla="*/ 322973 h 1946752"/>
                  <a:gd name="connsiteX3" fmla="*/ 1947611 w 1947611"/>
                  <a:gd name="connsiteY3" fmla="*/ 380762 h 1946752"/>
                  <a:gd name="connsiteX4" fmla="*/ 1919870 w 1947611"/>
                  <a:gd name="connsiteY4" fmla="*/ 355695 h 1946752"/>
                  <a:gd name="connsiteX5" fmla="*/ 1215572 w 1947611"/>
                  <a:gd name="connsiteY5" fmla="*/ 103910 h 1946752"/>
                  <a:gd name="connsiteX6" fmla="*/ 103910 w 1947611"/>
                  <a:gd name="connsiteY6" fmla="*/ 103910 h 1946752"/>
                  <a:gd name="connsiteX7" fmla="*/ 103910 w 1947611"/>
                  <a:gd name="connsiteY7" fmla="*/ 1215613 h 1946752"/>
                  <a:gd name="connsiteX8" fmla="*/ 356128 w 1947611"/>
                  <a:gd name="connsiteY8" fmla="*/ 1919446 h 1946752"/>
                  <a:gd name="connsiteX9" fmla="*/ 380823 w 1947611"/>
                  <a:gd name="connsiteY9" fmla="*/ 1946752 h 1946752"/>
                  <a:gd name="connsiteX10" fmla="*/ 323437 w 1947611"/>
                  <a:gd name="connsiteY10" fmla="*/ 1894285 h 1946752"/>
                  <a:gd name="connsiteX11" fmla="*/ 0 w 1947611"/>
                  <a:gd name="connsiteY11" fmla="*/ 1111703 h 19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7611" h="1946752">
                    <a:moveTo>
                      <a:pt x="0" y="0"/>
                    </a:moveTo>
                    <a:lnTo>
                      <a:pt x="1111662" y="0"/>
                    </a:lnTo>
                    <a:cubicBezTo>
                      <a:pt x="1417215" y="0"/>
                      <a:pt x="1693895" y="123360"/>
                      <a:pt x="1894740" y="322973"/>
                    </a:cubicBezTo>
                    <a:lnTo>
                      <a:pt x="1947611" y="380762"/>
                    </a:lnTo>
                    <a:lnTo>
                      <a:pt x="1919870" y="355695"/>
                    </a:lnTo>
                    <a:cubicBezTo>
                      <a:pt x="1728184" y="198357"/>
                      <a:pt x="1482931" y="103910"/>
                      <a:pt x="1215572" y="103910"/>
                    </a:cubicBezTo>
                    <a:lnTo>
                      <a:pt x="103910" y="103910"/>
                    </a:lnTo>
                    <a:lnTo>
                      <a:pt x="103910" y="1215613"/>
                    </a:lnTo>
                    <a:cubicBezTo>
                      <a:pt x="104135" y="1482728"/>
                      <a:pt x="198712" y="1727840"/>
                      <a:pt x="356128" y="1919446"/>
                    </a:cubicBezTo>
                    <a:lnTo>
                      <a:pt x="380823" y="1946752"/>
                    </a:lnTo>
                    <a:lnTo>
                      <a:pt x="323437" y="1894285"/>
                    </a:lnTo>
                    <a:cubicBezTo>
                      <a:pt x="123750" y="1693513"/>
                      <a:pt x="258" y="1416977"/>
                      <a:pt x="0" y="1111703"/>
                    </a:cubicBezTo>
                    <a:close/>
                  </a:path>
                </a:pathLst>
              </a:custGeom>
              <a:solidFill>
                <a:schemeClr val="tx1">
                  <a:alpha val="30000"/>
                </a:schemeClr>
              </a:solidFill>
              <a:ln>
                <a:noFill/>
              </a:ln>
            </p:spPr>
            <p:txBody>
              <a:bodyPr vert="horz" wrap="square" lIns="274320" tIns="68580" rIns="68580" bIns="480060" numCol="1" anchor="b"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500" b="1" dirty="0">
                  <a:solidFill>
                    <a:schemeClr val="tx1">
                      <a:lumMod val="85000"/>
                      <a:lumOff val="15000"/>
                    </a:schemeClr>
                  </a:solidFill>
                  <a:latin typeface="Arial" panose="020B0604020202020204" pitchFamily="34" charset="0"/>
                  <a:cs typeface="Arial" panose="020B0604020202020204" pitchFamily="34" charset="0"/>
                </a:endParaRPr>
              </a:p>
            </p:txBody>
          </p:sp>
        </p:grpSp>
        <p:sp>
          <p:nvSpPr>
            <p:cNvPr id="43" name="Shape">
              <a:extLst>
                <a:ext uri="{FF2B5EF4-FFF2-40B4-BE49-F238E27FC236}">
                  <a16:creationId xmlns:a16="http://schemas.microsoft.com/office/drawing/2014/main" id="{99FEDEED-0326-4CD9-9D9F-046714171A1E}"/>
                </a:ext>
              </a:extLst>
            </p:cNvPr>
            <p:cNvSpPr/>
            <p:nvPr/>
          </p:nvSpPr>
          <p:spPr>
            <a:xfrm>
              <a:off x="6099879" y="2309300"/>
              <a:ext cx="1634" cy="5314"/>
            </a:xfrm>
            <a:custGeom>
              <a:avLst/>
              <a:gdLst/>
              <a:ahLst/>
              <a:cxnLst>
                <a:cxn ang="0">
                  <a:pos x="wd2" y="hd2"/>
                </a:cxn>
                <a:cxn ang="5400000">
                  <a:pos x="wd2" y="hd2"/>
                </a:cxn>
                <a:cxn ang="10800000">
                  <a:pos x="wd2" y="hd2"/>
                </a:cxn>
                <a:cxn ang="16200000">
                  <a:pos x="wd2" y="hd2"/>
                </a:cxn>
              </a:cxnLst>
              <a:rect l="0" t="0" r="r" b="b"/>
              <a:pathLst>
                <a:path w="21600" h="21600" extrusionOk="0">
                  <a:moveTo>
                    <a:pt x="21600" y="6652"/>
                  </a:moveTo>
                  <a:lnTo>
                    <a:pt x="0" y="0"/>
                  </a:lnTo>
                  <a:cubicBezTo>
                    <a:pt x="5404" y="6652"/>
                    <a:pt x="5404" y="14948"/>
                    <a:pt x="10792" y="21600"/>
                  </a:cubicBezTo>
                  <a:cubicBezTo>
                    <a:pt x="16212" y="16631"/>
                    <a:pt x="21600" y="11642"/>
                    <a:pt x="21600" y="6652"/>
                  </a:cubicBezTo>
                  <a:close/>
                </a:path>
              </a:pathLst>
            </a:custGeom>
            <a:solidFill>
              <a:srgbClr val="C7ADD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200">
                <a:latin typeface="Arial" panose="020B0604020202020204" pitchFamily="34" charset="0"/>
                <a:cs typeface="Arial" panose="020B0604020202020204" pitchFamily="34" charset="0"/>
              </a:endParaRPr>
            </a:p>
          </p:txBody>
        </p:sp>
        <p:sp>
          <p:nvSpPr>
            <p:cNvPr id="44" name="Shape">
              <a:extLst>
                <a:ext uri="{FF2B5EF4-FFF2-40B4-BE49-F238E27FC236}">
                  <a16:creationId xmlns:a16="http://schemas.microsoft.com/office/drawing/2014/main" id="{286DA5B7-0E74-4DF4-A42C-FB2E8F731FA5}"/>
                </a:ext>
              </a:extLst>
            </p:cNvPr>
            <p:cNvSpPr/>
            <p:nvPr/>
          </p:nvSpPr>
          <p:spPr>
            <a:xfrm>
              <a:off x="6099878" y="4556046"/>
              <a:ext cx="12258" cy="461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65"/>
                  </a:lnTo>
                  <a:cubicBezTo>
                    <a:pt x="18001" y="10512"/>
                    <a:pt x="15120" y="5350"/>
                    <a:pt x="12239" y="0"/>
                  </a:cubicBezTo>
                  <a:cubicBezTo>
                    <a:pt x="8640" y="7264"/>
                    <a:pt x="4320" y="14336"/>
                    <a:pt x="0" y="21600"/>
                  </a:cubicBezTo>
                  <a:close/>
                </a:path>
              </a:pathLst>
            </a:custGeom>
            <a:solidFill>
              <a:srgbClr val="C7ADD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200">
                <a:latin typeface="Arial" panose="020B0604020202020204" pitchFamily="34" charset="0"/>
                <a:cs typeface="Arial" panose="020B0604020202020204" pitchFamily="34" charset="0"/>
              </a:endParaRPr>
            </a:p>
          </p:txBody>
        </p:sp>
        <p:pic>
          <p:nvPicPr>
            <p:cNvPr id="45" name="Picture 44" descr="Shape&#10;&#10;Description automatically generated with low confidence">
              <a:extLst>
                <a:ext uri="{FF2B5EF4-FFF2-40B4-BE49-F238E27FC236}">
                  <a16:creationId xmlns:a16="http://schemas.microsoft.com/office/drawing/2014/main" id="{F1D24601-7388-4E17-976A-548297617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076" y="4085425"/>
              <a:ext cx="659561" cy="659562"/>
            </a:xfrm>
            <a:prstGeom prst="rect">
              <a:avLst/>
            </a:prstGeom>
          </p:spPr>
        </p:pic>
        <p:pic>
          <p:nvPicPr>
            <p:cNvPr id="46" name="Picture 45" descr="Shape&#10;&#10;Description automatically generated with low confidence">
              <a:extLst>
                <a:ext uri="{FF2B5EF4-FFF2-40B4-BE49-F238E27FC236}">
                  <a16:creationId xmlns:a16="http://schemas.microsoft.com/office/drawing/2014/main" id="{F5E096D5-EED8-4B51-BD1A-330D5BC8A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3924" y="2124927"/>
              <a:ext cx="574371" cy="574371"/>
            </a:xfrm>
            <a:prstGeom prst="rect">
              <a:avLst/>
            </a:prstGeom>
          </p:spPr>
        </p:pic>
        <p:pic>
          <p:nvPicPr>
            <p:cNvPr id="47" name="Picture 46" descr="Shape&#10;&#10;Description automatically generated with low confidence">
              <a:extLst>
                <a:ext uri="{FF2B5EF4-FFF2-40B4-BE49-F238E27FC236}">
                  <a16:creationId xmlns:a16="http://schemas.microsoft.com/office/drawing/2014/main" id="{25E117AB-A749-4CA5-AA02-84770550D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5156" y="2161095"/>
              <a:ext cx="575016" cy="575016"/>
            </a:xfrm>
            <a:prstGeom prst="rect">
              <a:avLst/>
            </a:prstGeom>
          </p:spPr>
        </p:pic>
        <p:pic>
          <p:nvPicPr>
            <p:cNvPr id="48" name="Picture 47" descr="Shape&#10;&#10;Description automatically generated with low confidence">
              <a:extLst>
                <a:ext uri="{FF2B5EF4-FFF2-40B4-BE49-F238E27FC236}">
                  <a16:creationId xmlns:a16="http://schemas.microsoft.com/office/drawing/2014/main" id="{AD359499-A0A1-4566-AA83-53C2920D99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9828" y="4044489"/>
              <a:ext cx="645671" cy="645671"/>
            </a:xfrm>
            <a:prstGeom prst="rect">
              <a:avLst/>
            </a:prstGeom>
          </p:spPr>
        </p:pic>
        <p:pic>
          <p:nvPicPr>
            <p:cNvPr id="49" name="Picture 48" descr="Shape&#10;&#10;Description automatically generated with low confidence">
              <a:extLst>
                <a:ext uri="{FF2B5EF4-FFF2-40B4-BE49-F238E27FC236}">
                  <a16:creationId xmlns:a16="http://schemas.microsoft.com/office/drawing/2014/main" id="{C63990A5-2954-45D2-ADA5-30109AA4D9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8701" y="3065877"/>
              <a:ext cx="702356" cy="702357"/>
            </a:xfrm>
            <a:prstGeom prst="rect">
              <a:avLst/>
            </a:prstGeom>
          </p:spPr>
        </p:pic>
      </p:grpSp>
    </p:spTree>
    <p:extLst>
      <p:ext uri="{BB962C8B-B14F-4D97-AF65-F5344CB8AC3E}">
        <p14:creationId xmlns:p14="http://schemas.microsoft.com/office/powerpoint/2010/main" val="263848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0" y="234778"/>
            <a:ext cx="9060110" cy="6647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a:r>
              <a:rPr lang="en-US" sz="2400" b="1" dirty="0">
                <a:latin typeface="Arial" panose="020B0604020202020204" pitchFamily="34" charset="0"/>
                <a:cs typeface="Arial" panose="020B0604020202020204" pitchFamily="34" charset="0"/>
              </a:rPr>
              <a:t>Way forward</a:t>
            </a:r>
          </a:p>
        </p:txBody>
      </p:sp>
      <p:sp>
        <p:nvSpPr>
          <p:cNvPr id="10" name="Rounded Rectangle 26">
            <a:extLst>
              <a:ext uri="{FF2B5EF4-FFF2-40B4-BE49-F238E27FC236}">
                <a16:creationId xmlns:a16="http://schemas.microsoft.com/office/drawing/2014/main" id="{D22DCF5E-69AD-40AF-9C46-7CE823A7810F}"/>
              </a:ext>
            </a:extLst>
          </p:cNvPr>
          <p:cNvSpPr/>
          <p:nvPr/>
        </p:nvSpPr>
        <p:spPr>
          <a:xfrm>
            <a:off x="780826" y="1047256"/>
            <a:ext cx="90651" cy="62320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86AAE288-01E4-4CFC-8B40-025252D45B64}"/>
              </a:ext>
            </a:extLst>
          </p:cNvPr>
          <p:cNvSpPr txBox="1"/>
          <p:nvPr/>
        </p:nvSpPr>
        <p:spPr>
          <a:xfrm>
            <a:off x="1155528" y="1016824"/>
            <a:ext cx="9886053" cy="646331"/>
          </a:xfrm>
          <a:prstGeom prst="rect">
            <a:avLst/>
          </a:prstGeom>
          <a:noFill/>
        </p:spPr>
        <p:txBody>
          <a:bodyPr wrap="square">
            <a:spAutoFit/>
          </a:bodyPr>
          <a:lstStyle/>
          <a:p>
            <a:pPr algn="just">
              <a:buClr>
                <a:schemeClr val="tx1"/>
              </a:buClr>
            </a:pPr>
            <a:r>
              <a:rPr lang="en-US" b="1" dirty="0">
                <a:solidFill>
                  <a:schemeClr val="accent5"/>
                </a:solidFill>
                <a:latin typeface="Arial" panose="020B0604020202020204" pitchFamily="34" charset="0"/>
                <a:cs typeface="Arial" panose="020B0604020202020204" pitchFamily="34" charset="0"/>
              </a:rPr>
              <a:t>Implement a five-year preparatory period for all countries recommended for graduation</a:t>
            </a:r>
            <a:r>
              <a:rPr lang="en-US" dirty="0">
                <a:solidFill>
                  <a:schemeClr val="accent5"/>
                </a:solidFill>
                <a:latin typeface="Arial" panose="020B0604020202020204" pitchFamily="34" charset="0"/>
                <a:cs typeface="Arial" panose="020B0604020202020204" pitchFamily="34" charset="0"/>
              </a:rPr>
              <a:t> – CDP </a:t>
            </a:r>
            <a:r>
              <a:rPr lang="en-US" dirty="0">
                <a:latin typeface="Arial" panose="020B0604020202020204" pitchFamily="34" charset="0"/>
                <a:cs typeface="Arial" panose="020B0604020202020204" pitchFamily="34" charset="0"/>
              </a:rPr>
              <a:t>at the 2021 triennial review.</a:t>
            </a:r>
            <a:endParaRPr lang="en-US"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12" name="Rounded Rectangle 26">
            <a:extLst>
              <a:ext uri="{FF2B5EF4-FFF2-40B4-BE49-F238E27FC236}">
                <a16:creationId xmlns:a16="http://schemas.microsoft.com/office/drawing/2014/main" id="{D6D28C0C-0F5E-483C-B7B5-40B67BA76C59}"/>
              </a:ext>
            </a:extLst>
          </p:cNvPr>
          <p:cNvSpPr/>
          <p:nvPr/>
        </p:nvSpPr>
        <p:spPr>
          <a:xfrm>
            <a:off x="776594" y="1860375"/>
            <a:ext cx="90651" cy="62320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C10E2984-5DF4-4909-8096-5E3B23C9ECA0}"/>
              </a:ext>
            </a:extLst>
          </p:cNvPr>
          <p:cNvSpPr txBox="1"/>
          <p:nvPr/>
        </p:nvSpPr>
        <p:spPr>
          <a:xfrm>
            <a:off x="1155527" y="1837252"/>
            <a:ext cx="9795403" cy="646331"/>
          </a:xfrm>
          <a:prstGeom prst="rect">
            <a:avLst/>
          </a:prstGeom>
          <a:noFill/>
        </p:spPr>
        <p:txBody>
          <a:bodyPr wrap="square">
            <a:spAutoFit/>
          </a:bodyPr>
          <a:lstStyle/>
          <a:p>
            <a:pPr algn="just"/>
            <a:r>
              <a:rPr lang="en-US" b="1" dirty="0">
                <a:solidFill>
                  <a:schemeClr val="accent5"/>
                </a:solidFill>
                <a:latin typeface="Arial" panose="020B0604020202020204" pitchFamily="34" charset="0"/>
                <a:cs typeface="Arial" panose="020B0604020202020204" pitchFamily="34" charset="0"/>
              </a:rPr>
              <a:t>Broaden access to concessionary financing </a:t>
            </a:r>
            <a:r>
              <a:rPr lang="en-US" dirty="0">
                <a:solidFill>
                  <a:prstClr val="black">
                    <a:hueOff val="0"/>
                    <a:satOff val="0"/>
                    <a:lumOff val="0"/>
                    <a:alphaOff val="0"/>
                  </a:prstClr>
                </a:solidFill>
                <a:latin typeface="Arial" panose="020B0604020202020204" pitchFamily="34" charset="0"/>
                <a:cs typeface="Arial" panose="020B0604020202020204" pitchFamily="34" charset="0"/>
              </a:rPr>
              <a:t>including through new allocations of special drawing rights, recapitalization of multilateral development banks and debt restructuring.</a:t>
            </a:r>
          </a:p>
        </p:txBody>
      </p:sp>
      <p:sp>
        <p:nvSpPr>
          <p:cNvPr id="14" name="Rounded Rectangle 26">
            <a:extLst>
              <a:ext uri="{FF2B5EF4-FFF2-40B4-BE49-F238E27FC236}">
                <a16:creationId xmlns:a16="http://schemas.microsoft.com/office/drawing/2014/main" id="{4BE1E852-AA7D-4DF6-8B27-0B92702F707E}"/>
              </a:ext>
            </a:extLst>
          </p:cNvPr>
          <p:cNvSpPr/>
          <p:nvPr/>
        </p:nvSpPr>
        <p:spPr>
          <a:xfrm>
            <a:off x="780826" y="2683426"/>
            <a:ext cx="90651" cy="62320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ounded Rectangle 26">
            <a:extLst>
              <a:ext uri="{FF2B5EF4-FFF2-40B4-BE49-F238E27FC236}">
                <a16:creationId xmlns:a16="http://schemas.microsoft.com/office/drawing/2014/main" id="{FB79DB72-F71C-4F09-AC0F-21952DC46786}"/>
              </a:ext>
            </a:extLst>
          </p:cNvPr>
          <p:cNvSpPr/>
          <p:nvPr/>
        </p:nvSpPr>
        <p:spPr>
          <a:xfrm>
            <a:off x="780832" y="3529352"/>
            <a:ext cx="90651" cy="62320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16">
            <a:extLst>
              <a:ext uri="{FF2B5EF4-FFF2-40B4-BE49-F238E27FC236}">
                <a16:creationId xmlns:a16="http://schemas.microsoft.com/office/drawing/2014/main" id="{56D31DC6-1352-4515-A130-F2EF73DC27C9}"/>
              </a:ext>
            </a:extLst>
          </p:cNvPr>
          <p:cNvSpPr txBox="1"/>
          <p:nvPr/>
        </p:nvSpPr>
        <p:spPr>
          <a:xfrm>
            <a:off x="1110199" y="3484102"/>
            <a:ext cx="9886053" cy="646331"/>
          </a:xfrm>
          <a:prstGeom prst="rect">
            <a:avLst/>
          </a:prstGeom>
          <a:noFill/>
        </p:spPr>
        <p:txBody>
          <a:bodyPr wrap="square">
            <a:spAutoFit/>
          </a:bodyPr>
          <a:lstStyle/>
          <a:p>
            <a:pPr algn="just"/>
            <a:r>
              <a:rPr lang="en-US" b="1" dirty="0">
                <a:solidFill>
                  <a:schemeClr val="accent5"/>
                </a:solidFill>
                <a:latin typeface="Arial" panose="020B0604020202020204" pitchFamily="34" charset="0"/>
                <a:cs typeface="Arial" panose="020B0604020202020204" pitchFamily="34" charset="0"/>
              </a:rPr>
              <a:t>Accelerate implementation of the African Continental Free Trade Area </a:t>
            </a:r>
            <a:r>
              <a:rPr lang="en-US" dirty="0">
                <a:solidFill>
                  <a:prstClr val="black">
                    <a:hueOff val="0"/>
                    <a:satOff val="0"/>
                    <a:lumOff val="0"/>
                    <a:alphaOff val="0"/>
                  </a:prstClr>
                </a:solidFill>
                <a:latin typeface="Arial" panose="020B0604020202020204" pitchFamily="34" charset="0"/>
                <a:cs typeface="Arial" panose="020B0604020202020204" pitchFamily="34" charset="0"/>
              </a:rPr>
              <a:t>to boost growth, create high-quality jobs and increase intraregional trade. </a:t>
            </a:r>
          </a:p>
        </p:txBody>
      </p:sp>
      <p:sp>
        <p:nvSpPr>
          <p:cNvPr id="18" name="Rounded Rectangle 26">
            <a:extLst>
              <a:ext uri="{FF2B5EF4-FFF2-40B4-BE49-F238E27FC236}">
                <a16:creationId xmlns:a16="http://schemas.microsoft.com/office/drawing/2014/main" id="{F2144A0C-3C76-409D-B755-840CBEBC32FC}"/>
              </a:ext>
            </a:extLst>
          </p:cNvPr>
          <p:cNvSpPr/>
          <p:nvPr/>
        </p:nvSpPr>
        <p:spPr>
          <a:xfrm>
            <a:off x="780831" y="4396355"/>
            <a:ext cx="90651" cy="62320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18">
            <a:extLst>
              <a:ext uri="{FF2B5EF4-FFF2-40B4-BE49-F238E27FC236}">
                <a16:creationId xmlns:a16="http://schemas.microsoft.com/office/drawing/2014/main" id="{C1963CDF-7DF4-4B3D-9B96-3FAFA1E4D572}"/>
              </a:ext>
            </a:extLst>
          </p:cNvPr>
          <p:cNvSpPr txBox="1"/>
          <p:nvPr/>
        </p:nvSpPr>
        <p:spPr>
          <a:xfrm>
            <a:off x="1110199" y="4378793"/>
            <a:ext cx="10734960" cy="646331"/>
          </a:xfrm>
          <a:prstGeom prst="rect">
            <a:avLst/>
          </a:prstGeom>
          <a:noFill/>
        </p:spPr>
        <p:txBody>
          <a:bodyPr wrap="square">
            <a:spAutoFit/>
          </a:bodyPr>
          <a:lstStyle/>
          <a:p>
            <a:pPr algn="just"/>
            <a:r>
              <a:rPr lang="en-US" b="1" dirty="0">
                <a:solidFill>
                  <a:schemeClr val="accent5"/>
                </a:solidFill>
                <a:latin typeface="Arial" panose="020B0604020202020204" pitchFamily="34" charset="0"/>
                <a:cs typeface="Arial" panose="020B0604020202020204" pitchFamily="34" charset="0"/>
              </a:rPr>
              <a:t>Policy reforms and bolstered governance structures</a:t>
            </a:r>
            <a:r>
              <a:rPr lang="en-US" dirty="0">
                <a:solidFill>
                  <a:prstClr val="black">
                    <a:hueOff val="0"/>
                    <a:satOff val="0"/>
                    <a:lumOff val="0"/>
                    <a:alphaOff val="0"/>
                  </a:prstClr>
                </a:solidFill>
                <a:latin typeface="Arial" panose="020B0604020202020204" pitchFamily="34" charset="0"/>
                <a:cs typeface="Arial" panose="020B0604020202020204" pitchFamily="34" charset="0"/>
              </a:rPr>
              <a:t>, especially in the areas of public resource management and public debt disclosure, should support those measures.</a:t>
            </a:r>
          </a:p>
        </p:txBody>
      </p:sp>
      <p:sp>
        <p:nvSpPr>
          <p:cNvPr id="20" name="Rounded Rectangle 26">
            <a:extLst>
              <a:ext uri="{FF2B5EF4-FFF2-40B4-BE49-F238E27FC236}">
                <a16:creationId xmlns:a16="http://schemas.microsoft.com/office/drawing/2014/main" id="{2919A9D6-E131-457F-A86A-4E787B718563}"/>
              </a:ext>
            </a:extLst>
          </p:cNvPr>
          <p:cNvSpPr/>
          <p:nvPr/>
        </p:nvSpPr>
        <p:spPr>
          <a:xfrm>
            <a:off x="780826" y="5290612"/>
            <a:ext cx="90651" cy="623208"/>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50E17042-9C5F-40D0-B384-53D6A3C73EFC}"/>
              </a:ext>
            </a:extLst>
          </p:cNvPr>
          <p:cNvSpPr txBox="1"/>
          <p:nvPr/>
        </p:nvSpPr>
        <p:spPr>
          <a:xfrm>
            <a:off x="1115892" y="5119431"/>
            <a:ext cx="10834369" cy="1477328"/>
          </a:xfrm>
          <a:prstGeom prst="rect">
            <a:avLst/>
          </a:prstGeom>
          <a:noFill/>
        </p:spPr>
        <p:txBody>
          <a:bodyPr wrap="square">
            <a:spAutoFit/>
          </a:bodyPr>
          <a:lstStyle/>
          <a:p>
            <a:pPr algn="just"/>
            <a:r>
              <a:rPr lang="en-US" b="1" dirty="0">
                <a:solidFill>
                  <a:schemeClr val="accent5"/>
                </a:solidFill>
                <a:latin typeface="Arial" panose="020B0604020202020204" pitchFamily="34" charset="0"/>
                <a:cs typeface="Arial" panose="020B0604020202020204" pitchFamily="34" charset="0"/>
              </a:rPr>
              <a:t>Encourage investment in productive areas e.g.,</a:t>
            </a:r>
            <a:r>
              <a:rPr lang="en-US" dirty="0">
                <a:solidFill>
                  <a:prstClr val="black">
                    <a:hueOff val="0"/>
                    <a:satOff val="0"/>
                    <a:lumOff val="0"/>
                    <a:alphaOff val="0"/>
                  </a:prstClr>
                </a:solidFill>
                <a:latin typeface="Arial" panose="020B0604020202020204" pitchFamily="34" charset="0"/>
                <a:cs typeface="Arial" panose="020B0604020202020204" pitchFamily="34" charset="0"/>
              </a:rPr>
              <a:t> infrastructure, agriculture, tourism, education and health.</a:t>
            </a:r>
          </a:p>
          <a:p>
            <a:pPr algn="just"/>
            <a:endParaRPr lang="en-US" dirty="0">
              <a:solidFill>
                <a:prstClr val="black">
                  <a:hueOff val="0"/>
                  <a:satOff val="0"/>
                  <a:lumOff val="0"/>
                  <a:alphaOff val="0"/>
                </a:prstClr>
              </a:solidFill>
              <a:latin typeface="Arial" panose="020B0604020202020204" pitchFamily="34" charset="0"/>
              <a:cs typeface="Arial" panose="020B0604020202020204" pitchFamily="34" charset="0"/>
            </a:endParaRPr>
          </a:p>
          <a:p>
            <a:pPr algn="just"/>
            <a:r>
              <a:rPr lang="en-US" b="1" noProof="1">
                <a:solidFill>
                  <a:schemeClr val="accent5"/>
                </a:solidFill>
                <a:latin typeface="Arial" panose="020B0604020202020204" pitchFamily="34" charset="0"/>
                <a:cs typeface="Arial" panose="020B0604020202020204" pitchFamily="34" charset="0"/>
              </a:rPr>
              <a:t>D</a:t>
            </a:r>
            <a:r>
              <a:rPr lang="en-US" sz="1800" b="1" noProof="1">
                <a:solidFill>
                  <a:schemeClr val="accent5"/>
                </a:solidFill>
                <a:latin typeface="Arial" panose="020B0604020202020204" pitchFamily="34" charset="0"/>
                <a:cs typeface="Arial" panose="020B0604020202020204" pitchFamily="34" charset="0"/>
              </a:rPr>
              <a:t>evelop actionable implementation strategies</a:t>
            </a:r>
            <a:r>
              <a:rPr lang="en-US" sz="1800" noProof="1">
                <a:latin typeface="Arial" panose="020B0604020202020204" pitchFamily="34" charset="0"/>
                <a:cs typeface="Arial" panose="020B0604020202020204" pitchFamily="34" charset="0"/>
              </a:rPr>
              <a:t> for the Doha Programme of Action and integrate them into national development plans with support of ECA’s Integrated Planning and Reporting Tool</a:t>
            </a:r>
            <a:endParaRPr lang="en-US"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67635B8-DE4B-4258-B7BD-710E99FEF20B}"/>
              </a:ext>
            </a:extLst>
          </p:cNvPr>
          <p:cNvSpPr txBox="1"/>
          <p:nvPr/>
        </p:nvSpPr>
        <p:spPr>
          <a:xfrm>
            <a:off x="1155527" y="2792444"/>
            <a:ext cx="9886053" cy="646331"/>
          </a:xfrm>
          <a:prstGeom prst="rect">
            <a:avLst/>
          </a:prstGeom>
          <a:noFill/>
        </p:spPr>
        <p:txBody>
          <a:bodyPr wrap="square">
            <a:spAutoFit/>
          </a:bodyPr>
          <a:lstStyle/>
          <a:p>
            <a:r>
              <a:rPr lang="en-US" b="1" noProof="1">
                <a:solidFill>
                  <a:schemeClr val="accent5"/>
                </a:solidFill>
                <a:latin typeface="Arial" panose="020B0604020202020204" pitchFamily="34" charset="0"/>
                <a:cs typeface="Arial" panose="020B0604020202020204" pitchFamily="34" charset="0"/>
              </a:rPr>
              <a:t>S</a:t>
            </a:r>
            <a:r>
              <a:rPr lang="en-US" sz="1800" b="1" noProof="1">
                <a:solidFill>
                  <a:schemeClr val="accent5"/>
                </a:solidFill>
                <a:latin typeface="Arial" panose="020B0604020202020204" pitchFamily="34" charset="0"/>
                <a:cs typeface="Arial" panose="020B0604020202020204" pitchFamily="34" charset="0"/>
              </a:rPr>
              <a:t>trengthen statistical systems </a:t>
            </a:r>
            <a:r>
              <a:rPr lang="en-US" sz="1800" noProof="1">
                <a:latin typeface="Arial" panose="020B0604020202020204" pitchFamily="34" charset="0"/>
                <a:cs typeface="Arial" panose="020B0604020202020204" pitchFamily="34" charset="0"/>
              </a:rPr>
              <a:t>by, among others, complementing traditional data sources with administrative data and big data </a:t>
            </a:r>
            <a:endParaRPr lang="en-GB" dirty="0"/>
          </a:p>
        </p:txBody>
      </p:sp>
    </p:spTree>
    <p:extLst>
      <p:ext uri="{BB962C8B-B14F-4D97-AF65-F5344CB8AC3E}">
        <p14:creationId xmlns:p14="http://schemas.microsoft.com/office/powerpoint/2010/main" val="11669875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TotalTime>
  <Words>1629</Words>
  <Application>Microsoft Office PowerPoint</Application>
  <PresentationFormat>Widescreen</PresentationFormat>
  <Paragraphs>101</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Avenir Book</vt:lpstr>
      <vt:lpstr>Lato</vt:lpstr>
      <vt:lpstr>Arial</vt:lpstr>
      <vt:lpstr>Calibri</vt:lpstr>
      <vt:lpstr>Calibri Light</vt:lpstr>
      <vt:lpstr>Lucida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Temtime</dc:creator>
  <cp:lastModifiedBy>Afework Temtime</cp:lastModifiedBy>
  <cp:revision>28</cp:revision>
  <dcterms:created xsi:type="dcterms:W3CDTF">2023-01-03T08:00:30Z</dcterms:created>
  <dcterms:modified xsi:type="dcterms:W3CDTF">2023-03-14T08:11:19Z</dcterms:modified>
</cp:coreProperties>
</file>