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9" r:id="rId2"/>
    <p:sldId id="257" r:id="rId3"/>
    <p:sldId id="265" r:id="rId4"/>
    <p:sldId id="266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AFA%20D&#233;d&#233;\My%20Drive%20(dede.w.gafa@gmail.com)%20(1)\UNECA%20fellowship\Work\Pres_COM2023\Figure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AFA%20D&#233;d&#233;\My%20Drive%20(dede.w.gafa@gmail.com)%20(1)\UNECA%20fellowship\Work\Pres_COM2023\Figure%20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05797358173052"/>
          <c:y val="5.970929793331177E-2"/>
          <c:w val="0.86503461285146388"/>
          <c:h val="0.546449325907719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1'!$H$3</c:f>
              <c:strCache>
                <c:ptCount val="1"/>
                <c:pt idx="0">
                  <c:v>Trade by partner (%)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cat>
            <c:strRef>
              <c:f>'Figure 1'!$G$4:$G$10</c:f>
              <c:strCache>
                <c:ptCount val="7"/>
                <c:pt idx="0">
                  <c:v>Africa </c:v>
                </c:pt>
                <c:pt idx="1">
                  <c:v>Americas</c:v>
                </c:pt>
                <c:pt idx="2">
                  <c:v>Asia</c:v>
                </c:pt>
                <c:pt idx="3">
                  <c:v>China</c:v>
                </c:pt>
                <c:pt idx="4">
                  <c:v>Europe</c:v>
                </c:pt>
                <c:pt idx="5">
                  <c:v>European Union</c:v>
                </c:pt>
                <c:pt idx="6">
                  <c:v>Oceania</c:v>
                </c:pt>
              </c:strCache>
            </c:strRef>
          </c:cat>
          <c:val>
            <c:numRef>
              <c:f>'Figure 1'!$H$4:$H$10</c:f>
              <c:numCache>
                <c:formatCode>General</c:formatCode>
                <c:ptCount val="7"/>
                <c:pt idx="0">
                  <c:v>12.783574766009648</c:v>
                </c:pt>
                <c:pt idx="1">
                  <c:v>9.0566587914150407</c:v>
                </c:pt>
                <c:pt idx="2">
                  <c:v>43.662328438013184</c:v>
                </c:pt>
                <c:pt idx="3">
                  <c:v>18.39887510068224</c:v>
                </c:pt>
                <c:pt idx="4">
                  <c:v>33.73355358413955</c:v>
                </c:pt>
                <c:pt idx="5">
                  <c:v>27.404262199785773</c:v>
                </c:pt>
                <c:pt idx="6">
                  <c:v>0.53243651391342661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D-41BB-8480-D71977901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7255839"/>
        <c:axId val="1247264159"/>
      </c:barChart>
      <c:catAx>
        <c:axId val="1247255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47264159"/>
        <c:crosses val="autoZero"/>
        <c:auto val="1"/>
        <c:lblAlgn val="ctr"/>
        <c:lblOffset val="100"/>
        <c:noMultiLvlLbl val="0"/>
      </c:catAx>
      <c:valAx>
        <c:axId val="1247264159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47255839"/>
        <c:crosses val="autoZero"/>
        <c:crossBetween val="between"/>
        <c:majorUnit val="10"/>
      </c:valAx>
      <c:spPr>
        <a:noFill/>
        <a:ln>
          <a:solidFill>
            <a:schemeClr val="bg1">
              <a:lumMod val="65000"/>
            </a:schemeClr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X!$C$4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X!$A$5:$A$13</c:f>
              <c:strCache>
                <c:ptCount val="9"/>
                <c:pt idx="0">
                  <c:v>  Africa</c:v>
                </c:pt>
                <c:pt idx="1">
                  <c:v>AMU </c:v>
                </c:pt>
                <c:pt idx="2">
                  <c:v>CEN-SAD </c:v>
                </c:pt>
                <c:pt idx="3">
                  <c:v>COMESA</c:v>
                </c:pt>
                <c:pt idx="4">
                  <c:v>EAC </c:v>
                </c:pt>
                <c:pt idx="5">
                  <c:v>ECCAS </c:v>
                </c:pt>
                <c:pt idx="6">
                  <c:v>ECOWAS </c:v>
                </c:pt>
                <c:pt idx="7">
                  <c:v>IGAD</c:v>
                </c:pt>
                <c:pt idx="8">
                  <c:v>SADC </c:v>
                </c:pt>
              </c:strCache>
            </c:strRef>
          </c:cat>
          <c:val>
            <c:numRef>
              <c:f>X!$C$5:$C$13</c:f>
              <c:numCache>
                <c:formatCode>General</c:formatCode>
                <c:ptCount val="9"/>
                <c:pt idx="0">
                  <c:v>17.531673670499998</c:v>
                </c:pt>
                <c:pt idx="1">
                  <c:v>3.6767893108999998</c:v>
                </c:pt>
                <c:pt idx="2">
                  <c:v>8.5947609709999995</c:v>
                </c:pt>
                <c:pt idx="3">
                  <c:v>11.516400668699999</c:v>
                </c:pt>
                <c:pt idx="4">
                  <c:v>19.584719771700001</c:v>
                </c:pt>
                <c:pt idx="5">
                  <c:v>1.7574083300000001</c:v>
                </c:pt>
                <c:pt idx="6">
                  <c:v>9.9815309203999991</c:v>
                </c:pt>
                <c:pt idx="7">
                  <c:v>18.962263276600002</c:v>
                </c:pt>
                <c:pt idx="8">
                  <c:v>19.6452339294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1-41D6-A7D5-F61584E7FD7C}"/>
            </c:ext>
          </c:extLst>
        </c:ser>
        <c:ser>
          <c:idx val="1"/>
          <c:order val="1"/>
          <c:tx>
            <c:strRef>
              <c:f>X!$D$4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X!$A$5:$A$13</c:f>
              <c:strCache>
                <c:ptCount val="9"/>
                <c:pt idx="0">
                  <c:v>  Africa</c:v>
                </c:pt>
                <c:pt idx="1">
                  <c:v>AMU </c:v>
                </c:pt>
                <c:pt idx="2">
                  <c:v>CEN-SAD </c:v>
                </c:pt>
                <c:pt idx="3">
                  <c:v>COMESA</c:v>
                </c:pt>
                <c:pt idx="4">
                  <c:v>EAC </c:v>
                </c:pt>
                <c:pt idx="5">
                  <c:v>ECCAS </c:v>
                </c:pt>
                <c:pt idx="6">
                  <c:v>ECOWAS </c:v>
                </c:pt>
                <c:pt idx="7">
                  <c:v>IGAD</c:v>
                </c:pt>
                <c:pt idx="8">
                  <c:v>SADC </c:v>
                </c:pt>
              </c:strCache>
            </c:strRef>
          </c:cat>
          <c:val>
            <c:numRef>
              <c:f>X!$D$5:$D$13</c:f>
              <c:numCache>
                <c:formatCode>General</c:formatCode>
                <c:ptCount val="9"/>
                <c:pt idx="0">
                  <c:v>11.587754581800001</c:v>
                </c:pt>
                <c:pt idx="1">
                  <c:v>3.2059935021000001</c:v>
                </c:pt>
                <c:pt idx="2">
                  <c:v>7.8054588426000002</c:v>
                </c:pt>
                <c:pt idx="3">
                  <c:v>8.7528889369999998</c:v>
                </c:pt>
                <c:pt idx="4">
                  <c:v>19.5792490762</c:v>
                </c:pt>
                <c:pt idx="5">
                  <c:v>1.1931265619</c:v>
                </c:pt>
                <c:pt idx="6">
                  <c:v>9.6173113396000005</c:v>
                </c:pt>
                <c:pt idx="7">
                  <c:v>18.334952037699999</c:v>
                </c:pt>
                <c:pt idx="8">
                  <c:v>8.8594265021999998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1-41D6-A7D5-F61584E7F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935999"/>
        <c:axId val="1605928095"/>
      </c:barChart>
      <c:catAx>
        <c:axId val="160593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5928095"/>
        <c:crosses val="autoZero"/>
        <c:auto val="1"/>
        <c:lblAlgn val="ctr"/>
        <c:lblOffset val="100"/>
        <c:noMultiLvlLbl val="0"/>
      </c:catAx>
      <c:valAx>
        <c:axId val="1605928095"/>
        <c:scaling>
          <c:orientation val="minMax"/>
          <c:max val="22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5935999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7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964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66674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324520"/>
            <a:ext cx="11171400" cy="2175228"/>
          </a:xfrm>
        </p:spPr>
        <p:txBody>
          <a:bodyPr>
            <a:normAutofit/>
          </a:bodyPr>
          <a:lstStyle>
            <a:lvl1pPr algn="ctr">
              <a:defRPr sz="18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9503" y="433955"/>
            <a:ext cx="3618548" cy="378701"/>
          </a:xfrm>
          <a:prstGeom prst="rect">
            <a:avLst/>
          </a:prstGeom>
        </p:spPr>
      </p:pic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19A4FEE-386F-4FB4-BF09-1C2DED3625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117" y="1443384"/>
            <a:ext cx="4148888" cy="140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64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8"/>
            <a:ext cx="12192000" cy="365127"/>
          </a:xfrm>
          <a:prstGeom prst="rect">
            <a:avLst/>
          </a:prstGeom>
        </p:spPr>
      </p:pic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FB694E8-8ADF-4ADC-9520-523B679FF7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784" y="241069"/>
            <a:ext cx="2810757" cy="92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43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03520"/>
            <a:ext cx="12192000" cy="1554480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F6F980D-2EB1-40C6-A935-6E86C936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494" y="520672"/>
            <a:ext cx="4148888" cy="140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77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3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50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4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5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6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19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7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4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ca.org/eca-events/sites/default/files/resources/documents/com2023/E_ECA_COE_41_6_E.pdf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eca.org/cfm2023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400" y="3429000"/>
            <a:ext cx="991229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Assessment of progress on regional integration in Africa</a:t>
            </a:r>
          </a:p>
          <a:p>
            <a:pPr algn="ctr"/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(Doc Ref. No.: </a:t>
            </a:r>
            <a:r>
              <a:rPr lang="en-GB" sz="2000" b="1" dirty="0">
                <a:hlinkClick r:id="rId2"/>
              </a:rPr>
              <a:t>E/ECA/COE/41/6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Stephen Karingi,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Director, Regional Integration and Trade Division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 March 2023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494950" y="1332272"/>
            <a:ext cx="11293638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Global economic conditions have deteriorated considerably over the past three years (e.g., Covid-19 and Ukraine-Russia crises), with negative implications for African countries.</a:t>
            </a: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Regional integration remains key to the transformation of Africa’s fragmented economies.</a:t>
            </a: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Commendable Progress made in advancing integration agendas, but challenges persists.</a:t>
            </a: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The beginning of trading under the AfCFTA in January 2021 is a key achievement in the continent’s journey towards trade and market integration.</a:t>
            </a: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African countries need to harness opportunities embedded in regional integration initiatives such as AfCFTA to foster post-COVID-19 economic transformation and strengthen the continent’s resilience to current and future shocks.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C343A13-C185-45C3-B755-546F7B76EEDD}"/>
              </a:ext>
            </a:extLst>
          </p:cNvPr>
          <p:cNvSpPr/>
          <p:nvPr/>
        </p:nvSpPr>
        <p:spPr>
          <a:xfrm>
            <a:off x="73607" y="323387"/>
            <a:ext cx="8935921" cy="4588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Introduction: Key Messages from the Technical Report</a:t>
            </a:r>
          </a:p>
        </p:txBody>
      </p:sp>
    </p:spTree>
    <p:extLst>
      <p:ext uri="{BB962C8B-B14F-4D97-AF65-F5344CB8AC3E}">
        <p14:creationId xmlns:p14="http://schemas.microsoft.com/office/powerpoint/2010/main" val="193605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297205" y="891198"/>
            <a:ext cx="11546541" cy="21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900"/>
              </a:spcBef>
            </a:pPr>
            <a:r>
              <a:rPr lang="en-US" altLang="en-US" sz="1900" b="1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Trade Integration</a:t>
            </a:r>
          </a:p>
          <a:p>
            <a:pPr lvl="1" algn="just">
              <a:spcBef>
                <a:spcPts val="900"/>
              </a:spcBef>
              <a:buFontTx/>
              <a:buChar char="•"/>
            </a:pP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Progress made to fast-track trading under AfCFTA – e.g., progress on phases I and II negotiations; the guided trade initiative; launch of the PAPSS; growing intercontinental investment.</a:t>
            </a:r>
          </a:p>
          <a:p>
            <a:pPr lvl="1" algn="just">
              <a:spcBef>
                <a:spcPts val="900"/>
              </a:spcBef>
              <a:buFontTx/>
              <a:buChar char="•"/>
            </a:pP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However, Africa continues to trade less with itself than with the outside world.</a:t>
            </a:r>
          </a:p>
          <a:p>
            <a:pPr lvl="1" algn="just">
              <a:spcBef>
                <a:spcPts val="900"/>
              </a:spcBef>
              <a:buFontTx/>
              <a:buChar char="•"/>
            </a:pPr>
            <a:r>
              <a:rPr lang="en-US" altLang="en-US" sz="19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Among the RECs, SADC experienced the greatest decline in intraregional exports due to the pandemic, followed by the COMESA.</a:t>
            </a: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87549" y="192718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Progress on Regional Integration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05343-73FE-FAB8-0A69-B391306E09D9}"/>
              </a:ext>
            </a:extLst>
          </p:cNvPr>
          <p:cNvSpPr txBox="1"/>
          <p:nvPr/>
        </p:nvSpPr>
        <p:spPr>
          <a:xfrm flipH="1">
            <a:off x="612867" y="3339560"/>
            <a:ext cx="4426348" cy="631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8645" algn="ctr">
              <a:lnSpc>
                <a:spcPct val="107000"/>
              </a:lnSpc>
              <a:spcAft>
                <a:spcPts val="800"/>
              </a:spcAft>
            </a:pPr>
            <a:r>
              <a:rPr lang="en-US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Merchandise trade of Africa by partners (%), 2021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CEC99DA-18E8-34EA-2ABA-61F5226B60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084626"/>
              </p:ext>
            </p:extLst>
          </p:nvPr>
        </p:nvGraphicFramePr>
        <p:xfrm>
          <a:off x="793971" y="3790463"/>
          <a:ext cx="4245244" cy="272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4C090E5-E089-2295-213B-67D32411D274}"/>
              </a:ext>
            </a:extLst>
          </p:cNvPr>
          <p:cNvSpPr txBox="1"/>
          <p:nvPr/>
        </p:nvSpPr>
        <p:spPr>
          <a:xfrm flipH="1">
            <a:off x="6331931" y="3339560"/>
            <a:ext cx="5015444" cy="631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8645" algn="ctr">
              <a:lnSpc>
                <a:spcPct val="107000"/>
              </a:lnSpc>
              <a:spcAft>
                <a:spcPts val="800"/>
              </a:spcAft>
            </a:pPr>
            <a:r>
              <a:rPr lang="en-US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Intra-African exports as a percentage of total exports, 2020-2021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5B886F9-25A1-B305-13BD-F04C101067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800622"/>
              </p:ext>
            </p:extLst>
          </p:nvPr>
        </p:nvGraphicFramePr>
        <p:xfrm>
          <a:off x="6070476" y="3849805"/>
          <a:ext cx="553835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20D539F-0B68-41B3-0A6D-7052D024AE32}"/>
              </a:ext>
            </a:extLst>
          </p:cNvPr>
          <p:cNvSpPr txBox="1"/>
          <p:nvPr/>
        </p:nvSpPr>
        <p:spPr>
          <a:xfrm>
            <a:off x="266517" y="6264323"/>
            <a:ext cx="4772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UNCTADSTAT, 2021</a:t>
            </a:r>
          </a:p>
          <a:p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713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300319" y="962273"/>
            <a:ext cx="11591362" cy="219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900"/>
              </a:spcBef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Macroeconomic integration</a:t>
            </a:r>
          </a:p>
          <a:p>
            <a:pPr lvl="1" algn="just"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5 RECs (COMESA, EAC, ECCAS ECOWAS and SADC) have primary macroeconomic conver­gence criteria.</a:t>
            </a:r>
          </a:p>
          <a:p>
            <a:pPr lvl="1" algn="just"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However, convergence compliance deteriorated in 2020 and 2021 due to the COVID-19 and the persistent geopolitical crises. </a:t>
            </a: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0" y="238873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Progress on Regional Integration (Cont’d.)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A81B9D-066F-D0AC-059F-BEFEE5A5DEAF}"/>
              </a:ext>
            </a:extLst>
          </p:cNvPr>
          <p:cNvSpPr txBox="1"/>
          <p:nvPr/>
        </p:nvSpPr>
        <p:spPr>
          <a:xfrm>
            <a:off x="228601" y="3155181"/>
            <a:ext cx="1150171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8" indent="0">
              <a:spcBef>
                <a:spcPts val="900"/>
              </a:spcBef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Infrastructure deficit and progress on social integration </a:t>
            </a:r>
          </a:p>
          <a:p>
            <a:pPr marL="800100" lvl="1" indent="-342900" algn="just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Africa’s integration and socioeconomic development impeded by huge infrastructure gaps.</a:t>
            </a:r>
          </a:p>
          <a:p>
            <a:pPr marL="800100" lvl="1" indent="-342900" algn="just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Through various initiatives, health-care integration is being implemented on the continent.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40387D-0497-1D20-7CAE-42A0225767F8}"/>
              </a:ext>
            </a:extLst>
          </p:cNvPr>
          <p:cNvSpPr txBox="1"/>
          <p:nvPr/>
        </p:nvSpPr>
        <p:spPr>
          <a:xfrm>
            <a:off x="228601" y="4757079"/>
            <a:ext cx="1135828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8" indent="0" algn="just">
              <a:spcBef>
                <a:spcPts val="900"/>
              </a:spcBef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Governance, peace and security</a:t>
            </a:r>
          </a:p>
          <a:p>
            <a:pPr marL="839788" lvl="1" indent="-342900" algn="just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Terrorism and violent extremism are among the primary threats.</a:t>
            </a:r>
          </a:p>
          <a:p>
            <a:pPr marL="839788" lvl="1" indent="-342900" algn="just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Series of recent unconstitutional changes of government and other forms of internal political upheaval weakened democracy and the rule of law.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947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1">
            <a:extLst>
              <a:ext uri="{FF2B5EF4-FFF2-40B4-BE49-F238E27FC236}">
                <a16:creationId xmlns:a16="http://schemas.microsoft.com/office/drawing/2014/main" id="{6D240EE4-1111-4223-B539-3689FFCB7817}"/>
              </a:ext>
            </a:extLst>
          </p:cNvPr>
          <p:cNvSpPr/>
          <p:nvPr/>
        </p:nvSpPr>
        <p:spPr>
          <a:xfrm>
            <a:off x="32742" y="180036"/>
            <a:ext cx="90685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 and Key Policy Recommendations</a:t>
            </a:r>
          </a:p>
        </p:txBody>
      </p:sp>
      <p:sp>
        <p:nvSpPr>
          <p:cNvPr id="3" name="Rounded Rectangle 31">
            <a:extLst>
              <a:ext uri="{FF2B5EF4-FFF2-40B4-BE49-F238E27FC236}">
                <a16:creationId xmlns:a16="http://schemas.microsoft.com/office/drawing/2014/main" id="{1024599D-AFE6-04B0-53DD-1C6A6955CA54}"/>
              </a:ext>
            </a:extLst>
          </p:cNvPr>
          <p:cNvSpPr/>
          <p:nvPr/>
        </p:nvSpPr>
        <p:spPr>
          <a:xfrm>
            <a:off x="129939" y="838929"/>
            <a:ext cx="8971303" cy="416424"/>
          </a:xfrm>
          <a:prstGeom prst="roundRect">
            <a:avLst/>
          </a:prstGeom>
          <a:solidFill>
            <a:srgbClr val="6387C2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Accelerating Regional Integration in Africa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0A5C7F6-9A66-DBD3-7D21-995F8BE824DB}"/>
              </a:ext>
            </a:extLst>
          </p:cNvPr>
          <p:cNvSpPr>
            <a:spLocks/>
          </p:cNvSpPr>
          <p:nvPr/>
        </p:nvSpPr>
        <p:spPr bwMode="auto">
          <a:xfrm>
            <a:off x="258856" y="1372609"/>
            <a:ext cx="11514022" cy="71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RECs and AU member States have made progress in implementing integration agendas.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fforts required from countries, RECs, and key stakeholders to tackle integration challenges.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32">
            <a:extLst>
              <a:ext uri="{FF2B5EF4-FFF2-40B4-BE49-F238E27FC236}">
                <a16:creationId xmlns:a16="http://schemas.microsoft.com/office/drawing/2014/main" id="{6A010386-BA9A-6EB5-A9ED-718B6FF5852E}"/>
              </a:ext>
            </a:extLst>
          </p:cNvPr>
          <p:cNvSpPr/>
          <p:nvPr/>
        </p:nvSpPr>
        <p:spPr>
          <a:xfrm>
            <a:off x="129939" y="2208010"/>
            <a:ext cx="11290688" cy="346931"/>
          </a:xfrm>
          <a:prstGeom prst="roundRect">
            <a:avLst/>
          </a:prstGeom>
          <a:solidFill>
            <a:srgbClr val="44AE6C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Implementing the AfCFTA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0544E1C-82B1-194D-B00D-05B976D136A1}"/>
              </a:ext>
            </a:extLst>
          </p:cNvPr>
          <p:cNvSpPr>
            <a:spLocks/>
          </p:cNvSpPr>
          <p:nvPr/>
        </p:nvSpPr>
        <p:spPr bwMode="auto">
          <a:xfrm>
            <a:off x="289741" y="2828042"/>
            <a:ext cx="11808715" cy="102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AfCFTA expected to strengthen resilience of African countries to withstand future economic shocks and maintain sustainable growth in the post-COVID-19 era.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latin typeface="Arial" panose="020B0604020202020204" pitchFamily="34" charset="0"/>
                <a:cs typeface="Arial" panose="020B0604020202020204" pitchFamily="34" charset="0"/>
              </a:rPr>
              <a:t>RECs and key partners should continue to support AU member States in implementing the AfCFTA.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ounded Rectangle 33">
            <a:extLst>
              <a:ext uri="{FF2B5EF4-FFF2-40B4-BE49-F238E27FC236}">
                <a16:creationId xmlns:a16="http://schemas.microsoft.com/office/drawing/2014/main" id="{2A45BE8F-1F40-5894-2A24-49EDE04E1DFE}"/>
              </a:ext>
            </a:extLst>
          </p:cNvPr>
          <p:cNvSpPr/>
          <p:nvPr/>
        </p:nvSpPr>
        <p:spPr>
          <a:xfrm>
            <a:off x="129939" y="3981970"/>
            <a:ext cx="11290688" cy="346931"/>
          </a:xfrm>
          <a:prstGeom prst="roundRect">
            <a:avLst>
              <a:gd name="adj" fmla="val 50000"/>
            </a:avLst>
          </a:prstGeom>
          <a:solidFill>
            <a:srgbClr val="017CC2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ECA Support</a:t>
            </a:r>
          </a:p>
        </p:txBody>
      </p:sp>
      <p:sp>
        <p:nvSpPr>
          <p:cNvPr id="50" name="Rectangle 1">
            <a:extLst>
              <a:ext uri="{FF2B5EF4-FFF2-40B4-BE49-F238E27FC236}">
                <a16:creationId xmlns:a16="http://schemas.microsoft.com/office/drawing/2014/main" id="{589F1A37-AAE7-3EBE-FBDC-70F6504F41D6}"/>
              </a:ext>
            </a:extLst>
          </p:cNvPr>
          <p:cNvSpPr>
            <a:spLocks/>
          </p:cNvSpPr>
          <p:nvPr/>
        </p:nvSpPr>
        <p:spPr bwMode="auto">
          <a:xfrm>
            <a:off x="320627" y="4602002"/>
            <a:ext cx="11746944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ECA will continue supporting member States, RECs, AUC, and AfCFTA Secretariat in the implementation of </a:t>
            </a: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AfCFTA and other integration frameworks such as BIAT, FMPs Protocol.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ECA supported </a:t>
            </a: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preparation/implementation of national/sub-regional AfCFTA strategies. Joint Initiatives including AfCFTA-anchored Pharma </a:t>
            </a: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Initiative, Digital Trade Regulatory </a:t>
            </a:r>
            <a:r>
              <a:rPr lang="en-GB" sz="2000" spc="2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Integration initiative</a:t>
            </a:r>
            <a:r>
              <a:rPr lang="en-GB" sz="2000" spc="2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GB" sz="2000" spc="2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being implemented.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7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5061958" y="3007223"/>
            <a:ext cx="1865858" cy="35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2321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4187566" y="3658169"/>
            <a:ext cx="37656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#COM2023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907624" y="3940331"/>
            <a:ext cx="4481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</a:t>
            </a:r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  <a:hlinkClick r:id="rId2"/>
              </a:rPr>
              <a:t>www.uneca.org/cfm2023</a:t>
            </a:r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513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Avenir Book</vt:lpstr>
      <vt:lpstr>Lato</vt:lpstr>
      <vt:lpstr>Arial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Afework Temtime</cp:lastModifiedBy>
  <cp:revision>36</cp:revision>
  <dcterms:created xsi:type="dcterms:W3CDTF">2023-01-03T08:00:30Z</dcterms:created>
  <dcterms:modified xsi:type="dcterms:W3CDTF">2023-03-13T12:20:17Z</dcterms:modified>
</cp:coreProperties>
</file>