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9" r:id="rId2"/>
    <p:sldId id="265" r:id="rId3"/>
    <p:sldId id="266" r:id="rId4"/>
    <p:sldId id="268" r:id="rId5"/>
    <p:sldId id="269" r:id="rId6"/>
    <p:sldId id="267"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unitednations-my.sharepoint.com/personal/aline_kamenakaima_un_org/Documents/LLDC/PPT/1.%20IMF%20real%20GDP%20growth.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tednations-my.sharepoint.com/personal/aline_kamenakaima_un_org/Documents/LLDC/PPT/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a:effectLst/>
              </a:rPr>
              <a:t>Economic growth of LLDCs in Africa, 2019–2024</a:t>
            </a:r>
            <a:endParaRPr lang="en-GB"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Real!$A$2</c:f>
              <c:strCache>
                <c:ptCount val="1"/>
                <c:pt idx="0">
                  <c:v>Africa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Real!$B$1:$G$1</c:f>
              <c:numCache>
                <c:formatCode>General</c:formatCode>
                <c:ptCount val="6"/>
                <c:pt idx="0">
                  <c:v>2019</c:v>
                </c:pt>
                <c:pt idx="1">
                  <c:v>2020</c:v>
                </c:pt>
                <c:pt idx="2">
                  <c:v>2021</c:v>
                </c:pt>
                <c:pt idx="3">
                  <c:v>2022</c:v>
                </c:pt>
                <c:pt idx="4">
                  <c:v>2023</c:v>
                </c:pt>
                <c:pt idx="5">
                  <c:v>2024</c:v>
                </c:pt>
              </c:numCache>
            </c:numRef>
          </c:cat>
          <c:val>
            <c:numRef>
              <c:f>Real!$B$2:$G$2</c:f>
              <c:numCache>
                <c:formatCode>General</c:formatCode>
                <c:ptCount val="6"/>
                <c:pt idx="0">
                  <c:v>2.9</c:v>
                </c:pt>
                <c:pt idx="1">
                  <c:v>-1.8</c:v>
                </c:pt>
                <c:pt idx="2">
                  <c:v>4.8</c:v>
                </c:pt>
                <c:pt idx="3">
                  <c:v>3.7</c:v>
                </c:pt>
                <c:pt idx="4">
                  <c:v>3.9</c:v>
                </c:pt>
                <c:pt idx="5">
                  <c:v>4.2</c:v>
                </c:pt>
              </c:numCache>
            </c:numRef>
          </c:val>
          <c:extLst>
            <c:ext xmlns:c16="http://schemas.microsoft.com/office/drawing/2014/chart" uri="{C3380CC4-5D6E-409C-BE32-E72D297353CC}">
              <c16:uniqueId val="{00000000-75EC-4423-9F24-D426193E380D}"/>
            </c:ext>
          </c:extLst>
        </c:ser>
        <c:ser>
          <c:idx val="1"/>
          <c:order val="1"/>
          <c:tx>
            <c:strRef>
              <c:f>Real!$A$3</c:f>
              <c:strCache>
                <c:ptCount val="1"/>
                <c:pt idx="0">
                  <c:v>LLDCs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Real!$B$1:$G$1</c:f>
              <c:numCache>
                <c:formatCode>General</c:formatCode>
                <c:ptCount val="6"/>
                <c:pt idx="0">
                  <c:v>2019</c:v>
                </c:pt>
                <c:pt idx="1">
                  <c:v>2020</c:v>
                </c:pt>
                <c:pt idx="2">
                  <c:v>2021</c:v>
                </c:pt>
                <c:pt idx="3">
                  <c:v>2022</c:v>
                </c:pt>
                <c:pt idx="4">
                  <c:v>2023</c:v>
                </c:pt>
                <c:pt idx="5">
                  <c:v>2024</c:v>
                </c:pt>
              </c:numCache>
            </c:numRef>
          </c:cat>
          <c:val>
            <c:numRef>
              <c:f>Real!$B$3:$G$3</c:f>
              <c:numCache>
                <c:formatCode>0.0</c:formatCode>
                <c:ptCount val="6"/>
                <c:pt idx="0">
                  <c:v>3.052941176470588</c:v>
                </c:pt>
                <c:pt idx="1">
                  <c:v>-2.5529411764705885</c:v>
                </c:pt>
                <c:pt idx="2">
                  <c:v>4.7431372549019608</c:v>
                </c:pt>
                <c:pt idx="3">
                  <c:v>3.3862745098039224</c:v>
                </c:pt>
                <c:pt idx="4">
                  <c:v>4.4254901960784299</c:v>
                </c:pt>
                <c:pt idx="5">
                  <c:v>4.7176470588235295</c:v>
                </c:pt>
              </c:numCache>
            </c:numRef>
          </c:val>
          <c:extLst>
            <c:ext xmlns:c16="http://schemas.microsoft.com/office/drawing/2014/chart" uri="{C3380CC4-5D6E-409C-BE32-E72D297353CC}">
              <c16:uniqueId val="{00000001-75EC-4423-9F24-D426193E380D}"/>
            </c:ext>
          </c:extLst>
        </c:ser>
        <c:ser>
          <c:idx val="2"/>
          <c:order val="2"/>
          <c:tx>
            <c:strRef>
              <c:f>Real!$A$4</c:f>
              <c:strCache>
                <c:ptCount val="1"/>
                <c:pt idx="0">
                  <c:v>Emerging Market and developing economies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Real!$B$1:$G$1</c:f>
              <c:numCache>
                <c:formatCode>General</c:formatCode>
                <c:ptCount val="6"/>
                <c:pt idx="0">
                  <c:v>2019</c:v>
                </c:pt>
                <c:pt idx="1">
                  <c:v>2020</c:v>
                </c:pt>
                <c:pt idx="2">
                  <c:v>2021</c:v>
                </c:pt>
                <c:pt idx="3">
                  <c:v>2022</c:v>
                </c:pt>
                <c:pt idx="4">
                  <c:v>2023</c:v>
                </c:pt>
                <c:pt idx="5">
                  <c:v>2024</c:v>
                </c:pt>
              </c:numCache>
            </c:numRef>
          </c:cat>
          <c:val>
            <c:numRef>
              <c:f>Real!$B$4:$G$4</c:f>
              <c:numCache>
                <c:formatCode>General</c:formatCode>
                <c:ptCount val="6"/>
                <c:pt idx="0">
                  <c:v>3.6</c:v>
                </c:pt>
                <c:pt idx="1">
                  <c:v>-1.9</c:v>
                </c:pt>
                <c:pt idx="2">
                  <c:v>6.6</c:v>
                </c:pt>
                <c:pt idx="3">
                  <c:v>3.7</c:v>
                </c:pt>
                <c:pt idx="4">
                  <c:v>3.7</c:v>
                </c:pt>
                <c:pt idx="5">
                  <c:v>4.3</c:v>
                </c:pt>
              </c:numCache>
            </c:numRef>
          </c:val>
          <c:extLst>
            <c:ext xmlns:c16="http://schemas.microsoft.com/office/drawing/2014/chart" uri="{C3380CC4-5D6E-409C-BE32-E72D297353CC}">
              <c16:uniqueId val="{00000002-75EC-4423-9F24-D426193E380D}"/>
            </c:ext>
          </c:extLst>
        </c:ser>
        <c:dLbls>
          <c:dLblPos val="outEnd"/>
          <c:showLegendKey val="0"/>
          <c:showVal val="1"/>
          <c:showCatName val="0"/>
          <c:showSerName val="0"/>
          <c:showPercent val="0"/>
          <c:showBubbleSize val="0"/>
        </c:dLbls>
        <c:gapWidth val="219"/>
        <c:overlap val="-27"/>
        <c:axId val="459879791"/>
        <c:axId val="459882703"/>
      </c:barChart>
      <c:catAx>
        <c:axId val="459879791"/>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882703"/>
        <c:crosses val="autoZero"/>
        <c:auto val="1"/>
        <c:lblAlgn val="ctr"/>
        <c:lblOffset val="100"/>
        <c:noMultiLvlLbl val="0"/>
      </c:catAx>
      <c:valAx>
        <c:axId val="459882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Real GDP Growth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879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inflation!$A$1</c:f>
              <c:strCache>
                <c:ptCount val="1"/>
                <c:pt idx="0">
                  <c:v>Malawi</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inflation!$B$1</c:f>
              <c:numCache>
                <c:formatCode>0.00%</c:formatCode>
                <c:ptCount val="1"/>
                <c:pt idx="0">
                  <c:v>0.155</c:v>
                </c:pt>
              </c:numCache>
            </c:numRef>
          </c:val>
          <c:extLst>
            <c:ext xmlns:c16="http://schemas.microsoft.com/office/drawing/2014/chart" uri="{C3380CC4-5D6E-409C-BE32-E72D297353CC}">
              <c16:uniqueId val="{00000000-8357-4459-9642-3F06BF3BF05E}"/>
            </c:ext>
          </c:extLst>
        </c:ser>
        <c:ser>
          <c:idx val="1"/>
          <c:order val="1"/>
          <c:tx>
            <c:strRef>
              <c:f>inflation!$A$2</c:f>
              <c:strCache>
                <c:ptCount val="1"/>
                <c:pt idx="0">
                  <c:v>South Sudan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inflation!$B$2</c:f>
              <c:numCache>
                <c:formatCode>0.00%</c:formatCode>
                <c:ptCount val="1"/>
                <c:pt idx="0">
                  <c:v>0.217</c:v>
                </c:pt>
              </c:numCache>
            </c:numRef>
          </c:val>
          <c:extLst>
            <c:ext xmlns:c16="http://schemas.microsoft.com/office/drawing/2014/chart" uri="{C3380CC4-5D6E-409C-BE32-E72D297353CC}">
              <c16:uniqueId val="{00000001-8357-4459-9642-3F06BF3BF05E}"/>
            </c:ext>
          </c:extLst>
        </c:ser>
        <c:ser>
          <c:idx val="2"/>
          <c:order val="2"/>
          <c:tx>
            <c:strRef>
              <c:f>inflation!$A$3</c:f>
              <c:strCache>
                <c:ptCount val="1"/>
                <c:pt idx="0">
                  <c:v>Ethiopia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inflation!$B$3</c:f>
              <c:numCache>
                <c:formatCode>0.00%</c:formatCode>
                <c:ptCount val="1"/>
                <c:pt idx="0">
                  <c:v>0.28599999999999998</c:v>
                </c:pt>
              </c:numCache>
            </c:numRef>
          </c:val>
          <c:extLst>
            <c:ext xmlns:c16="http://schemas.microsoft.com/office/drawing/2014/chart" uri="{C3380CC4-5D6E-409C-BE32-E72D297353CC}">
              <c16:uniqueId val="{00000002-8357-4459-9642-3F06BF3BF05E}"/>
            </c:ext>
          </c:extLst>
        </c:ser>
        <c:ser>
          <c:idx val="3"/>
          <c:order val="3"/>
          <c:tx>
            <c:strRef>
              <c:f>inflation!$A$4</c:f>
              <c:strCache>
                <c:ptCount val="1"/>
                <c:pt idx="0">
                  <c:v>Zimbabwe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inflation!$B$4</c:f>
              <c:numCache>
                <c:formatCode>0.00%</c:formatCode>
                <c:ptCount val="1"/>
                <c:pt idx="0">
                  <c:v>2.0459999999999998</c:v>
                </c:pt>
              </c:numCache>
            </c:numRef>
          </c:val>
          <c:extLst>
            <c:ext xmlns:c16="http://schemas.microsoft.com/office/drawing/2014/chart" uri="{C3380CC4-5D6E-409C-BE32-E72D297353CC}">
              <c16:uniqueId val="{00000003-8357-4459-9642-3F06BF3BF05E}"/>
            </c:ext>
          </c:extLst>
        </c:ser>
        <c:dLbls>
          <c:dLblPos val="outEnd"/>
          <c:showLegendKey val="0"/>
          <c:showVal val="1"/>
          <c:showCatName val="0"/>
          <c:showSerName val="0"/>
          <c:showPercent val="0"/>
          <c:showBubbleSize val="0"/>
        </c:dLbls>
        <c:gapWidth val="182"/>
        <c:axId val="711700383"/>
        <c:axId val="711696639"/>
      </c:barChart>
      <c:catAx>
        <c:axId val="711700383"/>
        <c:scaling>
          <c:orientation val="minMax"/>
        </c:scaling>
        <c:delete val="1"/>
        <c:axPos val="l"/>
        <c:numFmt formatCode="General" sourceLinked="1"/>
        <c:majorTickMark val="none"/>
        <c:minorTickMark val="none"/>
        <c:tickLblPos val="nextTo"/>
        <c:crossAx val="711696639"/>
        <c:crosses val="autoZero"/>
        <c:auto val="1"/>
        <c:lblAlgn val="ctr"/>
        <c:lblOffset val="100"/>
        <c:noMultiLvlLbl val="0"/>
      </c:catAx>
      <c:valAx>
        <c:axId val="711696639"/>
        <c:scaling>
          <c:orientation val="minMax"/>
        </c:scaling>
        <c:delete val="1"/>
        <c:axPos val="b"/>
        <c:numFmt formatCode="0.00%" sourceLinked="1"/>
        <c:majorTickMark val="none"/>
        <c:minorTickMark val="none"/>
        <c:tickLblPos val="nextTo"/>
        <c:crossAx val="711700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Percentage of the population that has received at least one dose of COVID-19 vaccine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C00000"/>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C056-4205-AE85-C76CAA1147E5}"/>
              </c:ext>
            </c:extLst>
          </c:dPt>
          <c:dPt>
            <c:idx val="2"/>
            <c:invertIfNegative val="0"/>
            <c:bubble3D val="0"/>
            <c:spPr>
              <a:solidFill>
                <a:srgbClr val="C00000"/>
              </a:solidFill>
              <a:ln>
                <a:noFill/>
              </a:ln>
              <a:effectLst/>
            </c:spPr>
            <c:extLst>
              <c:ext xmlns:c16="http://schemas.microsoft.com/office/drawing/2014/chart" uri="{C3380CC4-5D6E-409C-BE32-E72D297353CC}">
                <c16:uniqueId val="{00000003-C056-4205-AE85-C76CAA1147E5}"/>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C056-4205-AE85-C76CAA1147E5}"/>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7-C056-4205-AE85-C76CAA1147E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9-C056-4205-AE85-C76CAA1147E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vaccination!$A$3:$A$8</c:f>
              <c:strCache>
                <c:ptCount val="6"/>
                <c:pt idx="0">
                  <c:v>Burundi</c:v>
                </c:pt>
                <c:pt idx="1">
                  <c:v>Mali</c:v>
                </c:pt>
                <c:pt idx="2">
                  <c:v>Burkina Faso</c:v>
                </c:pt>
                <c:pt idx="3">
                  <c:v>Botswana</c:v>
                </c:pt>
                <c:pt idx="4">
                  <c:v>Rwanda</c:v>
                </c:pt>
                <c:pt idx="5">
                  <c:v>Lesotho</c:v>
                </c:pt>
              </c:strCache>
            </c:strRef>
          </c:cat>
          <c:val>
            <c:numRef>
              <c:f>vaccination!$B$3:$B$8</c:f>
              <c:numCache>
                <c:formatCode>General</c:formatCode>
                <c:ptCount val="6"/>
                <c:pt idx="0">
                  <c:v>0.2</c:v>
                </c:pt>
                <c:pt idx="1">
                  <c:v>12.5</c:v>
                </c:pt>
                <c:pt idx="2">
                  <c:v>13.9</c:v>
                </c:pt>
                <c:pt idx="3">
                  <c:v>56</c:v>
                </c:pt>
                <c:pt idx="4">
                  <c:v>69.900000000000006</c:v>
                </c:pt>
                <c:pt idx="5">
                  <c:v>78.599999999999994</c:v>
                </c:pt>
              </c:numCache>
            </c:numRef>
          </c:val>
          <c:extLst>
            <c:ext xmlns:c16="http://schemas.microsoft.com/office/drawing/2014/chart" uri="{C3380CC4-5D6E-409C-BE32-E72D297353CC}">
              <c16:uniqueId val="{0000000A-C056-4205-AE85-C76CAA1147E5}"/>
            </c:ext>
          </c:extLst>
        </c:ser>
        <c:dLbls>
          <c:dLblPos val="outEnd"/>
          <c:showLegendKey val="0"/>
          <c:showVal val="1"/>
          <c:showCatName val="0"/>
          <c:showSerName val="0"/>
          <c:showPercent val="0"/>
          <c:showBubbleSize val="0"/>
        </c:dLbls>
        <c:gapWidth val="182"/>
        <c:axId val="589414031"/>
        <c:axId val="589413199"/>
      </c:barChart>
      <c:catAx>
        <c:axId val="589414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9413199"/>
        <c:crosses val="autoZero"/>
        <c:auto val="1"/>
        <c:lblAlgn val="ctr"/>
        <c:lblOffset val="100"/>
        <c:noMultiLvlLbl val="0"/>
      </c:catAx>
      <c:valAx>
        <c:axId val="5894131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9414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359179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265777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69396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66674"/>
            <a:ext cx="12192000" cy="2512541"/>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hasCustomPrompt="1"/>
          </p:nvPr>
        </p:nvSpPr>
        <p:spPr>
          <a:xfrm>
            <a:off x="510300" y="3324520"/>
            <a:ext cx="11171400" cy="2175228"/>
          </a:xfrm>
        </p:spPr>
        <p:txBody>
          <a:bodyPr>
            <a:normAutofit/>
          </a:bodyPr>
          <a:lstStyle>
            <a:lvl1pPr algn="ctr">
              <a:defRPr sz="1800" b="1" i="0" baseline="0">
                <a:latin typeface="Lucida Sans" panose="020B0602030504020204" pitchFamily="34" charset="77"/>
              </a:defRPr>
            </a:lvl1pPr>
          </a:lstStyle>
          <a:p>
            <a:r>
              <a:rPr lang="en-US" dirty="0">
                <a:latin typeface="Arial" panose="020B0604020202020204" pitchFamily="34" charset="0"/>
                <a:cs typeface="Arial" panose="020B0604020202020204" pitchFamily="34" charset="0"/>
              </a:rPr>
              <a:t>Title of presentation</a:t>
            </a:r>
            <a:br>
              <a:rPr lang="en-US" dirty="0">
                <a:latin typeface="Arial" panose="020B0604020202020204" pitchFamily="34" charset="0"/>
                <a:cs typeface="Arial" panose="020B0604020202020204" pitchFamily="34" charset="0"/>
              </a:rPr>
            </a:br>
            <a:br>
              <a:rPr lang="en-US" sz="21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Name of presenter</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Title, Division</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[Exact delivery date]</a:t>
            </a:r>
            <a:endParaRPr lang="en-US" dirty="0"/>
          </a:p>
        </p:txBody>
      </p:sp>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3"/>
          <a:stretch>
            <a:fillRect/>
          </a:stretch>
        </p:blipFill>
        <p:spPr>
          <a:xfrm>
            <a:off x="529503" y="433955"/>
            <a:ext cx="3618548" cy="378701"/>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619A4FEE-386F-4FB4-BF09-1C2DED3625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56117" y="1443384"/>
            <a:ext cx="4148888" cy="1401176"/>
          </a:xfrm>
          <a:prstGeom prst="rect">
            <a:avLst/>
          </a:prstGeom>
        </p:spPr>
      </p:pic>
    </p:spTree>
    <p:extLst>
      <p:ext uri="{BB962C8B-B14F-4D97-AF65-F5344CB8AC3E}">
        <p14:creationId xmlns:p14="http://schemas.microsoft.com/office/powerpoint/2010/main" val="45936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normAutofit/>
          </a:bodyPr>
          <a:lstStyle>
            <a:lvl1pPr>
              <a:defRPr sz="1575">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575">
                <a:latin typeface="Arial" panose="020B0604020202020204" pitchFamily="34" charset="0"/>
                <a:cs typeface="Arial" panose="020B0604020202020204" pitchFamily="34" charset="0"/>
              </a:defRPr>
            </a:lvl3pPr>
            <a:lvl4pPr>
              <a:defRPr sz="1575">
                <a:latin typeface="Arial" panose="020B0604020202020204" pitchFamily="34" charset="0"/>
                <a:cs typeface="Arial" panose="020B0604020202020204" pitchFamily="34" charset="0"/>
              </a:defRPr>
            </a:lvl4pPr>
            <a:lvl5pPr>
              <a:defRPr sz="1575">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8"/>
            <a:ext cx="12192000" cy="365127"/>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9FB694E8-8ADF-4ADC-9520-523B679FF7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6784" y="241069"/>
            <a:ext cx="2810757" cy="922713"/>
          </a:xfrm>
          <a:prstGeom prst="rect">
            <a:avLst/>
          </a:prstGeom>
        </p:spPr>
      </p:pic>
    </p:spTree>
    <p:extLst>
      <p:ext uri="{BB962C8B-B14F-4D97-AF65-F5344CB8AC3E}">
        <p14:creationId xmlns:p14="http://schemas.microsoft.com/office/powerpoint/2010/main" val="319043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5303520"/>
            <a:ext cx="12192000" cy="155448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9F6F980D-2EB1-40C6-A935-6E86C936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2494" y="520672"/>
            <a:ext cx="4148888" cy="1401176"/>
          </a:xfrm>
          <a:prstGeom prst="rect">
            <a:avLst/>
          </a:prstGeom>
        </p:spPr>
      </p:pic>
    </p:spTree>
    <p:extLst>
      <p:ext uri="{BB962C8B-B14F-4D97-AF65-F5344CB8AC3E}">
        <p14:creationId xmlns:p14="http://schemas.microsoft.com/office/powerpoint/2010/main" val="36220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55777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43EB8-F0F7-4F58-999E-243676C81D79}"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99113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43EB8-F0F7-4F58-999E-243676C81D79}" type="datetimeFigureOut">
              <a:rPr lang="en-GB" smtClean="0"/>
              <a:t>16/03/2023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370150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43EB8-F0F7-4F58-999E-243676C81D79}" type="datetimeFigureOut">
              <a:rPr lang="en-GB" smtClean="0"/>
              <a:t>16/03/2023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157304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43EB8-F0F7-4F58-999E-243676C81D79}" type="datetimeFigureOut">
              <a:rPr lang="en-GB" smtClean="0"/>
              <a:t>16/03/2023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133625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43EB8-F0F7-4F58-999E-243676C81D79}" type="datetimeFigureOut">
              <a:rPr lang="en-GB" smtClean="0"/>
              <a:t>16/03/2023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298236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43EB8-F0F7-4F58-999E-243676C81D79}" type="datetimeFigureOut">
              <a:rPr lang="en-GB" smtClean="0"/>
              <a:t>16/03/2023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90119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43EB8-F0F7-4F58-999E-243676C81D79}" type="datetimeFigureOut">
              <a:rPr lang="en-GB" smtClean="0"/>
              <a:t>16/03/2023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96667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43EB8-F0F7-4F58-999E-243676C81D79}" type="datetimeFigureOut">
              <a:rPr lang="en-GB" smtClean="0"/>
              <a:t>16/03/2023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67C17-03A5-414F-9B7A-F87902DAED50}" type="slidenum">
              <a:rPr lang="en-GB" smtClean="0"/>
              <a:t>‹#›</a:t>
            </a:fld>
            <a:endParaRPr lang="en-GB"/>
          </a:p>
        </p:txBody>
      </p:sp>
    </p:spTree>
    <p:extLst>
      <p:ext uri="{BB962C8B-B14F-4D97-AF65-F5344CB8AC3E}">
        <p14:creationId xmlns:p14="http://schemas.microsoft.com/office/powerpoint/2010/main" val="10472441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uneca.org/eca-events/sites/default/files/resources/documents/com2023/E_ECA_COE_41_10_E.pdf"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2.xml"/><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www.uneca.org/cfm2023"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0511" y="3066694"/>
            <a:ext cx="10662406" cy="3477875"/>
          </a:xfrm>
          <a:prstGeom prst="rect">
            <a:avLst/>
          </a:prstGeom>
        </p:spPr>
        <p:txBody>
          <a:bodyPr wrap="square">
            <a:spAutoFit/>
          </a:bodyPr>
          <a:lstStyle/>
          <a:p>
            <a:pPr algn="ctr"/>
            <a:r>
              <a:rPr lang="en-US" sz="2800" b="1">
                <a:latin typeface="Arial" panose="020B0604020202020204" pitchFamily="34" charset="0"/>
                <a:cs typeface="Arial" panose="020B0604020202020204" pitchFamily="34" charset="0"/>
              </a:rPr>
              <a:t>Report </a:t>
            </a:r>
            <a:r>
              <a:rPr lang="en-US" sz="2800" b="1" dirty="0">
                <a:latin typeface="Arial" panose="020B0604020202020204" pitchFamily="34" charset="0"/>
                <a:cs typeface="Arial" panose="020B0604020202020204" pitchFamily="34" charset="0"/>
              </a:rPr>
              <a:t>on the Vienna </a:t>
            </a:r>
            <a:r>
              <a:rPr lang="en-US" sz="2800" b="1" dirty="0" err="1">
                <a:latin typeface="Arial" panose="020B0604020202020204" pitchFamily="34" charset="0"/>
                <a:cs typeface="Arial" panose="020B0604020202020204" pitchFamily="34" charset="0"/>
              </a:rPr>
              <a:t>Programme</a:t>
            </a:r>
            <a:r>
              <a:rPr lang="en-US" sz="2800" b="1" dirty="0">
                <a:latin typeface="Arial" panose="020B0604020202020204" pitchFamily="34" charset="0"/>
                <a:cs typeface="Arial" panose="020B0604020202020204" pitchFamily="34" charset="0"/>
              </a:rPr>
              <a:t> of Action for Landlocked Developing Countries for the Decade 2014–2024 </a:t>
            </a:r>
          </a:p>
          <a:p>
            <a:pPr algn="ctr"/>
            <a:endParaRPr lang="en-US" sz="2000" b="1" i="1" dirty="0">
              <a:latin typeface="Arial" panose="020B0604020202020204" pitchFamily="34" charset="0"/>
              <a:cs typeface="Arial" panose="020B0604020202020204" pitchFamily="34" charset="0"/>
            </a:endParaRPr>
          </a:p>
          <a:p>
            <a:pPr algn="ctr"/>
            <a:r>
              <a:rPr lang="en-US" sz="2000" b="1" i="1" dirty="0">
                <a:latin typeface="Arial" panose="020B0604020202020204" pitchFamily="34" charset="0"/>
                <a:cs typeface="Arial" panose="020B0604020202020204" pitchFamily="34" charset="0"/>
              </a:rPr>
              <a:t>(Doc Ref. No.: </a:t>
            </a:r>
            <a:r>
              <a:rPr lang="en-GB" sz="2000" b="1" dirty="0">
                <a:hlinkClick r:id="rId2"/>
              </a:rPr>
              <a:t>E/ECA/COE/41/10</a:t>
            </a:r>
            <a:r>
              <a:rPr lang="en-US" sz="2000" b="1" i="1" dirty="0">
                <a:latin typeface="Arial" panose="020B0604020202020204" pitchFamily="34" charset="0"/>
                <a:cs typeface="Arial" panose="020B0604020202020204" pitchFamily="34" charset="0"/>
              </a:rPr>
              <a:t>)</a:t>
            </a:r>
            <a:br>
              <a:rPr lang="en-US" sz="2000" b="1" i="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Francis Ikome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Chief, Regional Integration Section</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Regional Integration and Trade Division</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17 March 2023</a:t>
            </a:r>
            <a:endParaRPr lang="en-US" sz="2000" dirty="0"/>
          </a:p>
        </p:txBody>
      </p:sp>
    </p:spTree>
    <p:extLst>
      <p:ext uri="{BB962C8B-B14F-4D97-AF65-F5344CB8AC3E}">
        <p14:creationId xmlns:p14="http://schemas.microsoft.com/office/powerpoint/2010/main" val="247393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p:cNvSpPr>
          <p:nvPr/>
        </p:nvSpPr>
        <p:spPr bwMode="auto">
          <a:xfrm>
            <a:off x="388690" y="1273013"/>
            <a:ext cx="10966934" cy="134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82588"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rPr>
              <a:t>Africa is home to 16 of the world’s 32 landlocked developing countries and 13 of these are also LDCs.</a:t>
            </a:r>
          </a:p>
          <a:p>
            <a:pPr marL="382588" indent="-342900" algn="just">
              <a:spcBef>
                <a:spcPts val="9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sym typeface="Lato" pitchFamily="34" charset="0"/>
              </a:rPr>
              <a:t>The double crisis – COVID-19 and the war in Ukraine – has worsened food insecurity and inflation on the continent due to spikes in food, fertilizer and fuel prices.</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0" y="357874"/>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dirty="0">
                <a:latin typeface="Arial" panose="020B0604020202020204" pitchFamily="34" charset="0"/>
                <a:cs typeface="Arial" panose="020B0604020202020204" pitchFamily="34" charset="0"/>
              </a:rPr>
              <a:t>	Introduction</a:t>
            </a:r>
          </a:p>
        </p:txBody>
      </p:sp>
      <p:graphicFrame>
        <p:nvGraphicFramePr>
          <p:cNvPr id="6" name="Chart 5">
            <a:extLst>
              <a:ext uri="{FF2B5EF4-FFF2-40B4-BE49-F238E27FC236}">
                <a16:creationId xmlns:a16="http://schemas.microsoft.com/office/drawing/2014/main" id="{A3B363DC-E61F-417F-BD1A-8B073372392D}"/>
              </a:ext>
            </a:extLst>
          </p:cNvPr>
          <p:cNvGraphicFramePr>
            <a:graphicFrameLocks/>
          </p:cNvGraphicFramePr>
          <p:nvPr>
            <p:extLst>
              <p:ext uri="{D42A27DB-BD31-4B8C-83A1-F6EECF244321}">
                <p14:modId xmlns:p14="http://schemas.microsoft.com/office/powerpoint/2010/main" val="2261060319"/>
              </p:ext>
            </p:extLst>
          </p:nvPr>
        </p:nvGraphicFramePr>
        <p:xfrm>
          <a:off x="6316909" y="2619535"/>
          <a:ext cx="5486401" cy="361665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1">
            <a:extLst>
              <a:ext uri="{FF2B5EF4-FFF2-40B4-BE49-F238E27FC236}">
                <a16:creationId xmlns:a16="http://schemas.microsoft.com/office/drawing/2014/main" id="{D4E924E4-AA4E-4BB0-8570-128AA43EDF44}"/>
              </a:ext>
            </a:extLst>
          </p:cNvPr>
          <p:cNvSpPr>
            <a:spLocks/>
          </p:cNvSpPr>
          <p:nvPr/>
        </p:nvSpPr>
        <p:spPr bwMode="auto">
          <a:xfrm>
            <a:off x="388690" y="2741488"/>
            <a:ext cx="582161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82588"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sym typeface="Lato" pitchFamily="34" charset="0"/>
              </a:rPr>
              <a:t>Africa LLDCs’ real GDP growth is expected to be higher than that of developing countries and the African continent in 2023 and 2024.</a:t>
            </a:r>
          </a:p>
          <a:p>
            <a:pPr marL="39688" indent="0" algn="just">
              <a:lnSpc>
                <a:spcPct val="100000"/>
              </a:lnSpc>
              <a:spcBef>
                <a:spcPts val="0"/>
              </a:spcBef>
              <a:buNone/>
            </a:pPr>
            <a:endParaRPr lang="en-US" sz="2000" dirty="0">
              <a:latin typeface="Arial" panose="020B0604020202020204" pitchFamily="34" charset="0"/>
              <a:cs typeface="Arial" panose="020B0604020202020204" pitchFamily="34" charset="0"/>
              <a:sym typeface="Lato" pitchFamily="34" charset="0"/>
            </a:endParaRPr>
          </a:p>
          <a:p>
            <a:pPr marL="39688" indent="0" algn="just">
              <a:lnSpc>
                <a:spcPct val="100000"/>
              </a:lnSpc>
              <a:spcBef>
                <a:spcPts val="0"/>
              </a:spcBef>
              <a:buNone/>
            </a:pPr>
            <a:r>
              <a:rPr lang="en-US" sz="2000" b="1" dirty="0">
                <a:latin typeface="Arial" panose="020B0604020202020204" pitchFamily="34" charset="0"/>
                <a:cs typeface="Arial" panose="020B0604020202020204" pitchFamily="34" charset="0"/>
              </a:rPr>
              <a:t>Key themes for African LLDCs </a:t>
            </a:r>
          </a:p>
          <a:p>
            <a:pPr marL="382588" indent="-342900" algn="just">
              <a:lnSpc>
                <a:spcPct val="100000"/>
              </a:lnSpc>
              <a:spcBef>
                <a:spcPts val="9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sym typeface="Lato" pitchFamily="34" charset="0"/>
              </a:rPr>
              <a:t>Effectively implementing  the AfCFTA</a:t>
            </a:r>
          </a:p>
          <a:p>
            <a:pPr marL="382588" indent="-342900" algn="just">
              <a:lnSpc>
                <a:spcPct val="100000"/>
              </a:lnSpc>
              <a:spcBef>
                <a:spcPts val="9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sym typeface="Lato" pitchFamily="34" charset="0"/>
              </a:rPr>
              <a:t>Ratifying the Protocol on the Free Movement of Persons, Right of Residence and Right of Establishment</a:t>
            </a:r>
          </a:p>
          <a:p>
            <a:pPr marL="382588" indent="-342900" algn="just">
              <a:lnSpc>
                <a:spcPct val="100000"/>
              </a:lnSpc>
              <a:spcBef>
                <a:spcPts val="9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sym typeface="Lato" pitchFamily="34" charset="0"/>
              </a:rPr>
              <a:t>Advancing structural economic transformation through industrialization</a:t>
            </a:r>
          </a:p>
          <a:p>
            <a:pPr algn="just">
              <a:spcBef>
                <a:spcPts val="900"/>
              </a:spcBef>
              <a:buFontTx/>
              <a:buChar char="•"/>
            </a:pPr>
            <a:endParaRPr lang="en-US" altLang="en-US" sz="2000" dirty="0">
              <a:latin typeface="Arial" panose="020B0604020202020204" pitchFamily="34" charset="0"/>
              <a:cs typeface="Arial" panose="020B0604020202020204" pitchFamily="34" charset="0"/>
              <a:sym typeface="Lato" pitchFamily="34" charset="0"/>
            </a:endParaRPr>
          </a:p>
        </p:txBody>
      </p:sp>
    </p:spTree>
    <p:extLst>
      <p:ext uri="{BB962C8B-B14F-4D97-AF65-F5344CB8AC3E}">
        <p14:creationId xmlns:p14="http://schemas.microsoft.com/office/powerpoint/2010/main" val="35771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Map&#10;&#10;Description automatically generated">
            <a:extLst>
              <a:ext uri="{FF2B5EF4-FFF2-40B4-BE49-F238E27FC236}">
                <a16:creationId xmlns:a16="http://schemas.microsoft.com/office/drawing/2014/main" id="{16D2A3A9-95A3-45C6-A125-26997CFE9F9F}"/>
              </a:ext>
            </a:extLst>
          </p:cNvPr>
          <p:cNvPicPr>
            <a:picLocks noChangeAspect="1"/>
          </p:cNvPicPr>
          <p:nvPr/>
        </p:nvPicPr>
        <p:blipFill rotWithShape="1">
          <a:blip r:embed="rId2">
            <a:extLst>
              <a:ext uri="{28A0092B-C50C-407E-A947-70E740481C1C}">
                <a14:useLocalDpi xmlns:a14="http://schemas.microsoft.com/office/drawing/2010/main" val="0"/>
              </a:ext>
            </a:extLst>
          </a:blip>
          <a:srcRect l="10176" b="2724"/>
          <a:stretch/>
        </p:blipFill>
        <p:spPr>
          <a:xfrm>
            <a:off x="3596555" y="2115158"/>
            <a:ext cx="2933606" cy="3173661"/>
          </a:xfrm>
          <a:prstGeom prst="rect">
            <a:avLst/>
          </a:prstGeom>
        </p:spPr>
      </p:pic>
      <p:sp>
        <p:nvSpPr>
          <p:cNvPr id="4" name="Rounded Rectangle 1">
            <a:extLst>
              <a:ext uri="{FF2B5EF4-FFF2-40B4-BE49-F238E27FC236}">
                <a16:creationId xmlns:a16="http://schemas.microsoft.com/office/drawing/2014/main" id="{7DFEFE01-ACBF-4D47-BDA4-D74D5349EFB5}"/>
              </a:ext>
            </a:extLst>
          </p:cNvPr>
          <p:cNvSpPr/>
          <p:nvPr/>
        </p:nvSpPr>
        <p:spPr>
          <a:xfrm>
            <a:off x="0" y="357874"/>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	Socioeconomic Development of African LLDCs</a:t>
            </a:r>
          </a:p>
        </p:txBody>
      </p:sp>
      <p:sp>
        <p:nvSpPr>
          <p:cNvPr id="7" name="Rectangle 1">
            <a:extLst>
              <a:ext uri="{FF2B5EF4-FFF2-40B4-BE49-F238E27FC236}">
                <a16:creationId xmlns:a16="http://schemas.microsoft.com/office/drawing/2014/main" id="{D4E924E4-AA4E-4BB0-8570-128AA43EDF44}"/>
              </a:ext>
            </a:extLst>
          </p:cNvPr>
          <p:cNvSpPr>
            <a:spLocks/>
          </p:cNvSpPr>
          <p:nvPr/>
        </p:nvSpPr>
        <p:spPr bwMode="auto">
          <a:xfrm>
            <a:off x="5808415" y="1465138"/>
            <a:ext cx="582161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42900"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rPr>
              <a:t>Some African LLDCs are among the countries with the highest inflation rates on the continent. High inflation worsens poverty and vulnerability.</a:t>
            </a:r>
          </a:p>
          <a:p>
            <a:pPr marL="342900"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The 4 African countries that have been hit the hardest by inflation in food prices (Ethiopia, Malawi, Burkina Faso and Rwanda) are landlocked.</a:t>
            </a:r>
          </a:p>
          <a:p>
            <a:pPr marL="342900"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rPr>
              <a:t>Energy security has also been compromised since the continent is highly dependent on imported refined petroleum products. </a:t>
            </a:r>
          </a:p>
          <a:p>
            <a:pPr marL="342900"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rPr>
              <a:t>Progress in the rate of vaccination against COVID-19 in African LLDCs has been mixed, and HIV continues to affect countries. </a:t>
            </a:r>
          </a:p>
          <a:p>
            <a:pPr marL="342900" indent="-342900" algn="just">
              <a:spcBef>
                <a:spcPts val="900"/>
              </a:spcBef>
              <a:buFont typeface="Arial" panose="020B0604020202020204" pitchFamily="34" charset="0"/>
              <a:buChar char="•"/>
            </a:pPr>
            <a:endParaRPr lang="en-US" altLang="en-US" sz="2000" dirty="0">
              <a:latin typeface="Arial" panose="020B0604020202020204" pitchFamily="34" charset="0"/>
              <a:cs typeface="Arial" panose="020B0604020202020204" pitchFamily="34" charset="0"/>
              <a:sym typeface="Lato" pitchFamily="34" charset="0"/>
            </a:endParaRPr>
          </a:p>
        </p:txBody>
      </p:sp>
      <p:graphicFrame>
        <p:nvGraphicFramePr>
          <p:cNvPr id="9" name="Chart 8">
            <a:extLst>
              <a:ext uri="{FF2B5EF4-FFF2-40B4-BE49-F238E27FC236}">
                <a16:creationId xmlns:a16="http://schemas.microsoft.com/office/drawing/2014/main" id="{A933FA40-C462-4CFC-BD55-7345521801B3}"/>
              </a:ext>
            </a:extLst>
          </p:cNvPr>
          <p:cNvGraphicFramePr>
            <a:graphicFrameLocks/>
          </p:cNvGraphicFramePr>
          <p:nvPr>
            <p:extLst>
              <p:ext uri="{D42A27DB-BD31-4B8C-83A1-F6EECF244321}">
                <p14:modId xmlns:p14="http://schemas.microsoft.com/office/powerpoint/2010/main" val="1699465525"/>
              </p:ext>
            </p:extLst>
          </p:nvPr>
        </p:nvGraphicFramePr>
        <p:xfrm>
          <a:off x="1780546" y="992112"/>
          <a:ext cx="3426781" cy="2605102"/>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Icon&#10;&#10;Description automatically generated">
            <a:extLst>
              <a:ext uri="{FF2B5EF4-FFF2-40B4-BE49-F238E27FC236}">
                <a16:creationId xmlns:a16="http://schemas.microsoft.com/office/drawing/2014/main" id="{73831AB7-A579-4CE0-89EA-892ED61E5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94" y="1887502"/>
            <a:ext cx="391975" cy="391975"/>
          </a:xfrm>
          <a:prstGeom prst="rect">
            <a:avLst/>
          </a:prstGeom>
        </p:spPr>
      </p:pic>
      <p:pic>
        <p:nvPicPr>
          <p:cNvPr id="11" name="Picture 10">
            <a:extLst>
              <a:ext uri="{FF2B5EF4-FFF2-40B4-BE49-F238E27FC236}">
                <a16:creationId xmlns:a16="http://schemas.microsoft.com/office/drawing/2014/main" id="{3387A97B-E785-443F-9428-0001913CA9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596" y="2701824"/>
            <a:ext cx="391973" cy="391973"/>
          </a:xfrm>
          <a:prstGeom prst="rect">
            <a:avLst/>
          </a:prstGeom>
        </p:spPr>
      </p:pic>
      <p:pic>
        <p:nvPicPr>
          <p:cNvPr id="12" name="Picture 11" descr="Logo, icon&#10;&#10;Description automatically generated">
            <a:extLst>
              <a:ext uri="{FF2B5EF4-FFF2-40B4-BE49-F238E27FC236}">
                <a16:creationId xmlns:a16="http://schemas.microsoft.com/office/drawing/2014/main" id="{80924A14-1449-4D68-9160-41D3A94BAF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594" y="2294663"/>
            <a:ext cx="391975" cy="391975"/>
          </a:xfrm>
          <a:prstGeom prst="rect">
            <a:avLst/>
          </a:prstGeom>
        </p:spPr>
      </p:pic>
      <p:pic>
        <p:nvPicPr>
          <p:cNvPr id="13" name="Picture 12">
            <a:extLst>
              <a:ext uri="{FF2B5EF4-FFF2-40B4-BE49-F238E27FC236}">
                <a16:creationId xmlns:a16="http://schemas.microsoft.com/office/drawing/2014/main" id="{529C382D-6E14-4500-BA36-BBA6409B24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594" y="1454002"/>
            <a:ext cx="391976" cy="391976"/>
          </a:xfrm>
          <a:prstGeom prst="rect">
            <a:avLst/>
          </a:prstGeom>
        </p:spPr>
      </p:pic>
      <p:sp>
        <p:nvSpPr>
          <p:cNvPr id="14" name="TextBox 13">
            <a:extLst>
              <a:ext uri="{FF2B5EF4-FFF2-40B4-BE49-F238E27FC236}">
                <a16:creationId xmlns:a16="http://schemas.microsoft.com/office/drawing/2014/main" id="{ACD26497-5877-4D54-BDC2-9C9F72EB29B7}"/>
              </a:ext>
            </a:extLst>
          </p:cNvPr>
          <p:cNvSpPr txBox="1"/>
          <p:nvPr/>
        </p:nvSpPr>
        <p:spPr>
          <a:xfrm>
            <a:off x="1371957" y="1025377"/>
            <a:ext cx="3312440" cy="307777"/>
          </a:xfrm>
          <a:prstGeom prst="rect">
            <a:avLst/>
          </a:prstGeom>
          <a:noFill/>
        </p:spPr>
        <p:txBody>
          <a:bodyPr wrap="square" rtlCol="0">
            <a:spAutoFit/>
          </a:bodyPr>
          <a:lstStyle/>
          <a:p>
            <a:pPr algn="ctr"/>
            <a:r>
              <a:rPr lang="en-US" sz="1400" b="1" dirty="0">
                <a:solidFill>
                  <a:schemeClr val="bg2">
                    <a:lumMod val="25000"/>
                  </a:schemeClr>
                </a:solidFill>
              </a:rPr>
              <a:t>Expected inflation in 2023 (%)</a:t>
            </a:r>
            <a:endParaRPr lang="en-GB" sz="1400" b="1" dirty="0">
              <a:solidFill>
                <a:schemeClr val="bg2">
                  <a:lumMod val="25000"/>
                </a:schemeClr>
              </a:solidFill>
            </a:endParaRPr>
          </a:p>
        </p:txBody>
      </p:sp>
      <p:sp>
        <p:nvSpPr>
          <p:cNvPr id="15" name="TextBox 14">
            <a:extLst>
              <a:ext uri="{FF2B5EF4-FFF2-40B4-BE49-F238E27FC236}">
                <a16:creationId xmlns:a16="http://schemas.microsoft.com/office/drawing/2014/main" id="{C1D4C20C-6815-43AF-93A9-637A2D3B7048}"/>
              </a:ext>
            </a:extLst>
          </p:cNvPr>
          <p:cNvSpPr txBox="1"/>
          <p:nvPr/>
        </p:nvSpPr>
        <p:spPr>
          <a:xfrm>
            <a:off x="1007198" y="1520276"/>
            <a:ext cx="834972" cy="276999"/>
          </a:xfrm>
          <a:prstGeom prst="rect">
            <a:avLst/>
          </a:prstGeom>
          <a:noFill/>
        </p:spPr>
        <p:txBody>
          <a:bodyPr wrap="none" rtlCol="0">
            <a:spAutoFit/>
          </a:bodyPr>
          <a:lstStyle/>
          <a:p>
            <a:r>
              <a:rPr lang="en-US" sz="1200" dirty="0"/>
              <a:t>Zimbabwe</a:t>
            </a:r>
            <a:endParaRPr lang="en-GB" sz="1200" dirty="0"/>
          </a:p>
        </p:txBody>
      </p:sp>
      <p:sp>
        <p:nvSpPr>
          <p:cNvPr id="16" name="TextBox 15">
            <a:extLst>
              <a:ext uri="{FF2B5EF4-FFF2-40B4-BE49-F238E27FC236}">
                <a16:creationId xmlns:a16="http://schemas.microsoft.com/office/drawing/2014/main" id="{F3D8ADE1-66E2-41C0-813E-8774BA5FB10E}"/>
              </a:ext>
            </a:extLst>
          </p:cNvPr>
          <p:cNvSpPr txBox="1"/>
          <p:nvPr/>
        </p:nvSpPr>
        <p:spPr>
          <a:xfrm>
            <a:off x="1007198" y="1937396"/>
            <a:ext cx="968535" cy="276999"/>
          </a:xfrm>
          <a:prstGeom prst="rect">
            <a:avLst/>
          </a:prstGeom>
          <a:noFill/>
        </p:spPr>
        <p:txBody>
          <a:bodyPr wrap="none" rtlCol="0">
            <a:spAutoFit/>
          </a:bodyPr>
          <a:lstStyle/>
          <a:p>
            <a:r>
              <a:rPr lang="en-US" sz="1200" dirty="0"/>
              <a:t>South Sudan</a:t>
            </a:r>
            <a:endParaRPr lang="en-GB" sz="1200" dirty="0"/>
          </a:p>
        </p:txBody>
      </p:sp>
      <p:sp>
        <p:nvSpPr>
          <p:cNvPr id="17" name="TextBox 16">
            <a:extLst>
              <a:ext uri="{FF2B5EF4-FFF2-40B4-BE49-F238E27FC236}">
                <a16:creationId xmlns:a16="http://schemas.microsoft.com/office/drawing/2014/main" id="{B4E3CB51-093A-4BBF-84B4-5FAEA835CB0B}"/>
              </a:ext>
            </a:extLst>
          </p:cNvPr>
          <p:cNvSpPr txBox="1"/>
          <p:nvPr/>
        </p:nvSpPr>
        <p:spPr>
          <a:xfrm>
            <a:off x="1007198" y="2350185"/>
            <a:ext cx="695832" cy="276999"/>
          </a:xfrm>
          <a:prstGeom prst="rect">
            <a:avLst/>
          </a:prstGeom>
          <a:noFill/>
        </p:spPr>
        <p:txBody>
          <a:bodyPr wrap="none" rtlCol="0">
            <a:spAutoFit/>
          </a:bodyPr>
          <a:lstStyle/>
          <a:p>
            <a:r>
              <a:rPr lang="en-US" sz="1200" dirty="0"/>
              <a:t>Ethiopia</a:t>
            </a:r>
            <a:endParaRPr lang="en-GB" sz="1200" dirty="0"/>
          </a:p>
        </p:txBody>
      </p:sp>
      <p:sp>
        <p:nvSpPr>
          <p:cNvPr id="18" name="TextBox 17">
            <a:extLst>
              <a:ext uri="{FF2B5EF4-FFF2-40B4-BE49-F238E27FC236}">
                <a16:creationId xmlns:a16="http://schemas.microsoft.com/office/drawing/2014/main" id="{FDC52FB7-2813-4454-BE8D-1B36C93B6066}"/>
              </a:ext>
            </a:extLst>
          </p:cNvPr>
          <p:cNvSpPr txBox="1"/>
          <p:nvPr/>
        </p:nvSpPr>
        <p:spPr>
          <a:xfrm>
            <a:off x="1014594" y="2762974"/>
            <a:ext cx="643702" cy="276999"/>
          </a:xfrm>
          <a:prstGeom prst="rect">
            <a:avLst/>
          </a:prstGeom>
          <a:noFill/>
        </p:spPr>
        <p:txBody>
          <a:bodyPr wrap="none" rtlCol="0">
            <a:spAutoFit/>
          </a:bodyPr>
          <a:lstStyle/>
          <a:p>
            <a:r>
              <a:rPr lang="en-US" sz="1200" dirty="0"/>
              <a:t>Malawi</a:t>
            </a:r>
            <a:endParaRPr lang="en-GB" sz="1200" dirty="0"/>
          </a:p>
        </p:txBody>
      </p:sp>
      <p:sp>
        <p:nvSpPr>
          <p:cNvPr id="20" name="TextBox 19">
            <a:extLst>
              <a:ext uri="{FF2B5EF4-FFF2-40B4-BE49-F238E27FC236}">
                <a16:creationId xmlns:a16="http://schemas.microsoft.com/office/drawing/2014/main" id="{EBCEA875-1D29-4610-B591-929AD79EC4E8}"/>
              </a:ext>
            </a:extLst>
          </p:cNvPr>
          <p:cNvSpPr txBox="1"/>
          <p:nvPr/>
        </p:nvSpPr>
        <p:spPr>
          <a:xfrm>
            <a:off x="274935" y="3139510"/>
            <a:ext cx="3062287" cy="253916"/>
          </a:xfrm>
          <a:prstGeom prst="rect">
            <a:avLst/>
          </a:prstGeom>
          <a:noFill/>
        </p:spPr>
        <p:txBody>
          <a:bodyPr wrap="square" rtlCol="0">
            <a:spAutoFit/>
          </a:bodyPr>
          <a:lstStyle/>
          <a:p>
            <a:r>
              <a:rPr lang="en-US" sz="1050" b="1" i="1" dirty="0">
                <a:solidFill>
                  <a:schemeClr val="bg1">
                    <a:lumMod val="50000"/>
                  </a:schemeClr>
                </a:solidFill>
                <a:latin typeface="Arial" panose="020B0604020202020204" pitchFamily="34" charset="0"/>
                <a:cs typeface="Arial" panose="020B0604020202020204" pitchFamily="34" charset="0"/>
              </a:rPr>
              <a:t>Source: IMF</a:t>
            </a:r>
          </a:p>
        </p:txBody>
      </p:sp>
      <p:sp>
        <p:nvSpPr>
          <p:cNvPr id="23" name="TextBox 22">
            <a:extLst>
              <a:ext uri="{FF2B5EF4-FFF2-40B4-BE49-F238E27FC236}">
                <a16:creationId xmlns:a16="http://schemas.microsoft.com/office/drawing/2014/main" id="{0E32B03A-3CF6-4F61-A491-7E134BB594FA}"/>
              </a:ext>
            </a:extLst>
          </p:cNvPr>
          <p:cNvSpPr txBox="1"/>
          <p:nvPr/>
        </p:nvSpPr>
        <p:spPr>
          <a:xfrm>
            <a:off x="249402" y="6196446"/>
            <a:ext cx="3062287" cy="253916"/>
          </a:xfrm>
          <a:prstGeom prst="rect">
            <a:avLst/>
          </a:prstGeom>
          <a:noFill/>
        </p:spPr>
        <p:txBody>
          <a:bodyPr wrap="square" rtlCol="0">
            <a:spAutoFit/>
          </a:bodyPr>
          <a:lstStyle/>
          <a:p>
            <a:r>
              <a:rPr lang="en-US" sz="1050" b="1" i="1" dirty="0">
                <a:solidFill>
                  <a:schemeClr val="bg1">
                    <a:lumMod val="50000"/>
                  </a:schemeClr>
                </a:solidFill>
                <a:latin typeface="Arial" panose="020B0604020202020204" pitchFamily="34" charset="0"/>
                <a:cs typeface="Arial" panose="020B0604020202020204" pitchFamily="34" charset="0"/>
              </a:rPr>
              <a:t>Source: WHO</a:t>
            </a:r>
          </a:p>
        </p:txBody>
      </p:sp>
      <p:graphicFrame>
        <p:nvGraphicFramePr>
          <p:cNvPr id="25" name="Chart 24">
            <a:extLst>
              <a:ext uri="{FF2B5EF4-FFF2-40B4-BE49-F238E27FC236}">
                <a16:creationId xmlns:a16="http://schemas.microsoft.com/office/drawing/2014/main" id="{8E61E9DC-147D-4224-968B-1FC51630079C}"/>
              </a:ext>
            </a:extLst>
          </p:cNvPr>
          <p:cNvGraphicFramePr>
            <a:graphicFrameLocks/>
          </p:cNvGraphicFramePr>
          <p:nvPr/>
        </p:nvGraphicFramePr>
        <p:xfrm>
          <a:off x="274935" y="3535648"/>
          <a:ext cx="4572000"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40580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DFEFE01-ACBF-4D47-BDA4-D74D5349EFB5}"/>
              </a:ext>
            </a:extLst>
          </p:cNvPr>
          <p:cNvSpPr/>
          <p:nvPr/>
        </p:nvSpPr>
        <p:spPr>
          <a:xfrm>
            <a:off x="0" y="357874"/>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	Infrastructure Development and Maintenance</a:t>
            </a:r>
          </a:p>
        </p:txBody>
      </p:sp>
      <p:sp>
        <p:nvSpPr>
          <p:cNvPr id="7" name="Rectangle 1">
            <a:extLst>
              <a:ext uri="{FF2B5EF4-FFF2-40B4-BE49-F238E27FC236}">
                <a16:creationId xmlns:a16="http://schemas.microsoft.com/office/drawing/2014/main" id="{D4E924E4-AA4E-4BB0-8570-128AA43EDF44}"/>
              </a:ext>
            </a:extLst>
          </p:cNvPr>
          <p:cNvSpPr>
            <a:spLocks/>
          </p:cNvSpPr>
          <p:nvPr/>
        </p:nvSpPr>
        <p:spPr bwMode="auto">
          <a:xfrm>
            <a:off x="264865" y="1993402"/>
            <a:ext cx="4859585"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42900"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rPr>
              <a:t>Paved road density in African LLDCs is 10.59 km per 1,000 km2, which is nearly half the average for all landlocked developing countries (24.66 km per 1,000 km2).</a:t>
            </a:r>
          </a:p>
          <a:p>
            <a:pPr marL="342900"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The Trans-African Highway seeks to address road transport deficit, but its operationalization continues to be hampered by missing links and poor maintenance in some key segments. </a:t>
            </a:r>
          </a:p>
          <a:p>
            <a:pPr marL="342900"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rPr>
              <a:t>Infrastructure inefficiencies hinder intra-African trade and international competitiveness of LLDCs.</a:t>
            </a:r>
          </a:p>
        </p:txBody>
      </p:sp>
      <p:pic>
        <p:nvPicPr>
          <p:cNvPr id="3" name="Picture 2">
            <a:extLst>
              <a:ext uri="{FF2B5EF4-FFF2-40B4-BE49-F238E27FC236}">
                <a16:creationId xmlns:a16="http://schemas.microsoft.com/office/drawing/2014/main" id="{1C918FFC-ADED-41DC-8BEE-E5604348DD87}"/>
              </a:ext>
            </a:extLst>
          </p:cNvPr>
          <p:cNvPicPr>
            <a:picLocks noChangeAspect="1"/>
          </p:cNvPicPr>
          <p:nvPr/>
        </p:nvPicPr>
        <p:blipFill rotWithShape="1">
          <a:blip r:embed="rId2"/>
          <a:srcRect l="20079" t="21364" r="25688" b="14583"/>
          <a:stretch/>
        </p:blipFill>
        <p:spPr>
          <a:xfrm>
            <a:off x="5314950" y="1993402"/>
            <a:ext cx="6612185" cy="4392737"/>
          </a:xfrm>
          <a:prstGeom prst="rect">
            <a:avLst/>
          </a:prstGeom>
        </p:spPr>
      </p:pic>
      <p:sp>
        <p:nvSpPr>
          <p:cNvPr id="22" name="TextBox 21">
            <a:extLst>
              <a:ext uri="{FF2B5EF4-FFF2-40B4-BE49-F238E27FC236}">
                <a16:creationId xmlns:a16="http://schemas.microsoft.com/office/drawing/2014/main" id="{2B7BFB2F-1BE3-4A93-AD64-6882FA434E07}"/>
              </a:ext>
            </a:extLst>
          </p:cNvPr>
          <p:cNvSpPr txBox="1"/>
          <p:nvPr/>
        </p:nvSpPr>
        <p:spPr>
          <a:xfrm>
            <a:off x="169615" y="1205968"/>
            <a:ext cx="11079410" cy="707886"/>
          </a:xfrm>
          <a:prstGeom prst="rect">
            <a:avLst/>
          </a:prstGeom>
          <a:noFill/>
        </p:spPr>
        <p:txBody>
          <a:bodyPr wrap="square">
            <a:spAutoFit/>
          </a:bodyPr>
          <a:lstStyle/>
          <a:p>
            <a:pPr marL="342900"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The infrastructure deficit and the high cost of logistics constitute major constraints to the growth of these countries and to the full implementation of the </a:t>
            </a:r>
            <a:r>
              <a:rPr lang="en-US" sz="2000" dirty="0" err="1">
                <a:latin typeface="Arial" panose="020B0604020202020204" pitchFamily="34" charset="0"/>
                <a:cs typeface="Arial" panose="020B0604020202020204" pitchFamily="34" charset="0"/>
              </a:rPr>
              <a:t>VPoA</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00363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DFEFE01-ACBF-4D47-BDA4-D74D5349EFB5}"/>
              </a:ext>
            </a:extLst>
          </p:cNvPr>
          <p:cNvSpPr/>
          <p:nvPr/>
        </p:nvSpPr>
        <p:spPr>
          <a:xfrm>
            <a:off x="0" y="357874"/>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	Information and Communications Technology </a:t>
            </a:r>
          </a:p>
        </p:txBody>
      </p:sp>
      <p:sp>
        <p:nvSpPr>
          <p:cNvPr id="7" name="Rectangle 1">
            <a:extLst>
              <a:ext uri="{FF2B5EF4-FFF2-40B4-BE49-F238E27FC236}">
                <a16:creationId xmlns:a16="http://schemas.microsoft.com/office/drawing/2014/main" id="{D4E924E4-AA4E-4BB0-8570-128AA43EDF44}"/>
              </a:ext>
            </a:extLst>
          </p:cNvPr>
          <p:cNvSpPr>
            <a:spLocks/>
          </p:cNvSpPr>
          <p:nvPr/>
        </p:nvSpPr>
        <p:spPr bwMode="auto">
          <a:xfrm>
            <a:off x="3704724" y="1258176"/>
            <a:ext cx="7934659" cy="496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42900"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rPr>
              <a:t>COVID-19 has accelerated Internet uptake in Africa. In 2022, 39.7% of the African population was using the Internet, compared with 27.7% in 2019. However, this was still far below the world average of 66% in 2022.</a:t>
            </a:r>
          </a:p>
          <a:p>
            <a:pPr marL="342900"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rPr>
              <a:t>Progress has been mixed in African LLDCs. In 2020, 64% of the population in Botswana was using the Internet, compared with only 6.1% in Uganda.</a:t>
            </a:r>
          </a:p>
          <a:p>
            <a:pPr marL="342900"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rPr>
              <a:t>Mobile phone usage in Africa has increased significantly. On average, there were 87 mobile cellular subscriptions per 100 people in Africa in 2020. The average for landlocked developing countries was slightly lower, at 73 subscriptions per 100 people.</a:t>
            </a:r>
          </a:p>
          <a:p>
            <a:pPr marL="342900" indent="-342900" algn="just">
              <a:spcBef>
                <a:spcPts val="900"/>
              </a:spcBef>
              <a:buFont typeface="Arial" panose="020B0604020202020204" pitchFamily="34" charset="0"/>
              <a:buChar char="•"/>
            </a:pPr>
            <a:r>
              <a:rPr lang="en-US" sz="2000" dirty="0">
                <a:latin typeface="Arial" panose="020B0604020202020204" pitchFamily="34" charset="0"/>
                <a:cs typeface="Arial" panose="020B0604020202020204" pitchFamily="34" charset="0"/>
              </a:rPr>
              <a:t>High prices for ICT hamper the capacity of LLDCs to harness the full benefits of the digital economy and reap the maximum trade and development benefits that should accrue from the use of emerging technologies.</a:t>
            </a:r>
          </a:p>
        </p:txBody>
      </p:sp>
      <p:sp>
        <p:nvSpPr>
          <p:cNvPr id="5" name="TextBox 4">
            <a:extLst>
              <a:ext uri="{FF2B5EF4-FFF2-40B4-BE49-F238E27FC236}">
                <a16:creationId xmlns:a16="http://schemas.microsoft.com/office/drawing/2014/main" id="{E64666ED-6FF4-4AF6-90F4-96C9B1047181}"/>
              </a:ext>
            </a:extLst>
          </p:cNvPr>
          <p:cNvSpPr txBox="1"/>
          <p:nvPr/>
        </p:nvSpPr>
        <p:spPr>
          <a:xfrm>
            <a:off x="8634413" y="5967157"/>
            <a:ext cx="3062287" cy="253916"/>
          </a:xfrm>
          <a:prstGeom prst="rect">
            <a:avLst/>
          </a:prstGeom>
          <a:noFill/>
        </p:spPr>
        <p:txBody>
          <a:bodyPr wrap="square" rtlCol="0">
            <a:spAutoFit/>
          </a:bodyPr>
          <a:lstStyle/>
          <a:p>
            <a:pPr algn="r"/>
            <a:r>
              <a:rPr lang="en-US" sz="1050" b="1" i="1" dirty="0">
                <a:solidFill>
                  <a:schemeClr val="bg1">
                    <a:lumMod val="50000"/>
                  </a:schemeClr>
                </a:solidFill>
                <a:latin typeface="Arial" panose="020B0604020202020204" pitchFamily="34" charset="0"/>
                <a:cs typeface="Arial" panose="020B0604020202020204" pitchFamily="34" charset="0"/>
              </a:rPr>
              <a:t>Source: ITU</a:t>
            </a:r>
          </a:p>
        </p:txBody>
      </p:sp>
      <p:grpSp>
        <p:nvGrpSpPr>
          <p:cNvPr id="9" name="Group 8">
            <a:extLst>
              <a:ext uri="{FF2B5EF4-FFF2-40B4-BE49-F238E27FC236}">
                <a16:creationId xmlns:a16="http://schemas.microsoft.com/office/drawing/2014/main" id="{47EFB243-4789-46F2-9E0D-645ED6FAA71C}"/>
              </a:ext>
            </a:extLst>
          </p:cNvPr>
          <p:cNvGrpSpPr/>
          <p:nvPr/>
        </p:nvGrpSpPr>
        <p:grpSpPr>
          <a:xfrm>
            <a:off x="495300" y="1002158"/>
            <a:ext cx="2800517" cy="5288418"/>
            <a:chOff x="495300" y="1002158"/>
            <a:chExt cx="2800517" cy="5288418"/>
          </a:xfrm>
        </p:grpSpPr>
        <p:pic>
          <p:nvPicPr>
            <p:cNvPr id="6" name="Picture 5">
              <a:extLst>
                <a:ext uri="{FF2B5EF4-FFF2-40B4-BE49-F238E27FC236}">
                  <a16:creationId xmlns:a16="http://schemas.microsoft.com/office/drawing/2014/main" id="{1F0C155B-4D23-4621-A95C-904F2EB861B1}"/>
                </a:ext>
              </a:extLst>
            </p:cNvPr>
            <p:cNvPicPr>
              <a:picLocks noChangeAspect="1"/>
            </p:cNvPicPr>
            <p:nvPr/>
          </p:nvPicPr>
          <p:blipFill>
            <a:blip r:embed="rId2"/>
            <a:stretch>
              <a:fillRect/>
            </a:stretch>
          </p:blipFill>
          <p:spPr>
            <a:xfrm>
              <a:off x="495300" y="1002158"/>
              <a:ext cx="2800517" cy="5288418"/>
            </a:xfrm>
            <a:prstGeom prst="rect">
              <a:avLst/>
            </a:prstGeom>
          </p:spPr>
        </p:pic>
        <p:sp>
          <p:nvSpPr>
            <p:cNvPr id="8" name="Rectangle 7">
              <a:extLst>
                <a:ext uri="{FF2B5EF4-FFF2-40B4-BE49-F238E27FC236}">
                  <a16:creationId xmlns:a16="http://schemas.microsoft.com/office/drawing/2014/main" id="{CE4CF6C1-9884-4A52-86B9-37B1CB0867ED}"/>
                </a:ext>
              </a:extLst>
            </p:cNvPr>
            <p:cNvSpPr/>
            <p:nvPr/>
          </p:nvSpPr>
          <p:spPr>
            <a:xfrm>
              <a:off x="809625" y="2057400"/>
              <a:ext cx="2124075" cy="317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extBox 9">
            <a:extLst>
              <a:ext uri="{FF2B5EF4-FFF2-40B4-BE49-F238E27FC236}">
                <a16:creationId xmlns:a16="http://schemas.microsoft.com/office/drawing/2014/main" id="{93717F8A-5119-4F85-8B6D-24A0162A8475}"/>
              </a:ext>
            </a:extLst>
          </p:cNvPr>
          <p:cNvSpPr txBox="1"/>
          <p:nvPr/>
        </p:nvSpPr>
        <p:spPr>
          <a:xfrm>
            <a:off x="809625" y="2057400"/>
            <a:ext cx="2124075" cy="646331"/>
          </a:xfrm>
          <a:prstGeom prst="rect">
            <a:avLst/>
          </a:prstGeom>
          <a:noFill/>
        </p:spPr>
        <p:txBody>
          <a:bodyPr wrap="square" rtlCol="0">
            <a:spAutoFit/>
          </a:bodyPr>
          <a:lstStyle/>
          <a:p>
            <a:pPr algn="ctr"/>
            <a:r>
              <a:rPr lang="en-US" dirty="0">
                <a:latin typeface="Aharoni" panose="020B0604020202020204" pitchFamily="2" charset="-79"/>
                <a:cs typeface="Aharoni" panose="020B0604020202020204" pitchFamily="2" charset="-79"/>
              </a:rPr>
              <a:t>% of Africans using the Internet</a:t>
            </a:r>
            <a:endParaRPr lang="en-GB" dirty="0">
              <a:latin typeface="Aharoni" panose="020B0604020202020204" pitchFamily="2" charset="-79"/>
              <a:cs typeface="Aharoni" panose="020B0604020202020204" pitchFamily="2" charset="-79"/>
            </a:endParaRPr>
          </a:p>
        </p:txBody>
      </p:sp>
      <p:sp>
        <p:nvSpPr>
          <p:cNvPr id="15" name="Rectangle 14">
            <a:extLst>
              <a:ext uri="{FF2B5EF4-FFF2-40B4-BE49-F238E27FC236}">
                <a16:creationId xmlns:a16="http://schemas.microsoft.com/office/drawing/2014/main" id="{42A9D9F1-C82C-4C3C-A239-D502F3406743}"/>
              </a:ext>
            </a:extLst>
          </p:cNvPr>
          <p:cNvSpPr/>
          <p:nvPr/>
        </p:nvSpPr>
        <p:spPr>
          <a:xfrm>
            <a:off x="1262146" y="4126959"/>
            <a:ext cx="466725" cy="80962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67436DE-6944-4617-A84D-5060B37F116F}"/>
              </a:ext>
            </a:extLst>
          </p:cNvPr>
          <p:cNvSpPr/>
          <p:nvPr/>
        </p:nvSpPr>
        <p:spPr>
          <a:xfrm>
            <a:off x="2043196" y="3790949"/>
            <a:ext cx="466725" cy="114563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F3397E5C-B955-4D33-8A17-510D2EC2823A}"/>
              </a:ext>
            </a:extLst>
          </p:cNvPr>
          <p:cNvCxnSpPr/>
          <p:nvPr/>
        </p:nvCxnSpPr>
        <p:spPr>
          <a:xfrm>
            <a:off x="1057275" y="4936584"/>
            <a:ext cx="1666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24303F-754D-488A-911B-C5180D334428}"/>
              </a:ext>
            </a:extLst>
          </p:cNvPr>
          <p:cNvCxnSpPr/>
          <p:nvPr/>
        </p:nvCxnSpPr>
        <p:spPr>
          <a:xfrm flipV="1">
            <a:off x="1237750" y="3139550"/>
            <a:ext cx="1238250" cy="6000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4260114-2D66-4BCC-8F41-56F439BC5791}"/>
              </a:ext>
            </a:extLst>
          </p:cNvPr>
          <p:cNvSpPr txBox="1"/>
          <p:nvPr/>
        </p:nvSpPr>
        <p:spPr>
          <a:xfrm>
            <a:off x="1214855" y="3859976"/>
            <a:ext cx="852571" cy="276999"/>
          </a:xfrm>
          <a:prstGeom prst="rect">
            <a:avLst/>
          </a:prstGeom>
          <a:noFill/>
        </p:spPr>
        <p:txBody>
          <a:bodyPr wrap="square" rtlCol="0">
            <a:spAutoFit/>
          </a:bodyPr>
          <a:lstStyle/>
          <a:p>
            <a:r>
              <a:rPr lang="en-US" sz="1200" b="1" dirty="0">
                <a:latin typeface="Arial Black" panose="020B0A04020102020204" pitchFamily="34" charset="0"/>
                <a:cs typeface="Arial" panose="020B0604020202020204" pitchFamily="34" charset="0"/>
              </a:rPr>
              <a:t>27.7%</a:t>
            </a:r>
            <a:endParaRPr lang="en-GB" sz="1200" b="1" dirty="0">
              <a:latin typeface="Arial Black" panose="020B0A040201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C852829-A93C-4B8E-AA69-9A4416120E2A}"/>
              </a:ext>
            </a:extLst>
          </p:cNvPr>
          <p:cNvSpPr txBox="1"/>
          <p:nvPr/>
        </p:nvSpPr>
        <p:spPr>
          <a:xfrm>
            <a:off x="1995738" y="3525425"/>
            <a:ext cx="852571" cy="276999"/>
          </a:xfrm>
          <a:prstGeom prst="rect">
            <a:avLst/>
          </a:prstGeom>
          <a:noFill/>
        </p:spPr>
        <p:txBody>
          <a:bodyPr wrap="square" rtlCol="0">
            <a:spAutoFit/>
          </a:bodyPr>
          <a:lstStyle/>
          <a:p>
            <a:r>
              <a:rPr lang="en-US" sz="1200" b="1" dirty="0">
                <a:latin typeface="Arial Black" panose="020B0A04020102020204" pitchFamily="34" charset="0"/>
                <a:cs typeface="Arial" panose="020B0604020202020204" pitchFamily="34" charset="0"/>
              </a:rPr>
              <a:t>39.7%</a:t>
            </a:r>
            <a:endParaRPr lang="en-GB" sz="1200" b="1" dirty="0">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00A140F-B9A6-4963-B9E1-2654C0D70F7A}"/>
              </a:ext>
            </a:extLst>
          </p:cNvPr>
          <p:cNvSpPr txBox="1"/>
          <p:nvPr/>
        </p:nvSpPr>
        <p:spPr>
          <a:xfrm>
            <a:off x="1214855" y="4993465"/>
            <a:ext cx="852571" cy="276999"/>
          </a:xfrm>
          <a:prstGeom prst="rect">
            <a:avLst/>
          </a:prstGeom>
          <a:noFill/>
        </p:spPr>
        <p:txBody>
          <a:bodyPr wrap="square" rtlCol="0">
            <a:spAutoFit/>
          </a:bodyPr>
          <a:lstStyle/>
          <a:p>
            <a:r>
              <a:rPr lang="en-US" sz="1200" b="1" dirty="0">
                <a:latin typeface="Arial Black" panose="020B0A04020102020204" pitchFamily="34" charset="0"/>
                <a:cs typeface="Arial" panose="020B0604020202020204" pitchFamily="34" charset="0"/>
              </a:rPr>
              <a:t>2019</a:t>
            </a:r>
            <a:endParaRPr lang="en-GB" sz="1200" b="1" dirty="0">
              <a:latin typeface="Arial Black" panose="020B0A040201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69C28B2-2F79-4FF4-8079-E2DC4FDA901F}"/>
              </a:ext>
            </a:extLst>
          </p:cNvPr>
          <p:cNvSpPr txBox="1"/>
          <p:nvPr/>
        </p:nvSpPr>
        <p:spPr>
          <a:xfrm>
            <a:off x="2013120" y="4993465"/>
            <a:ext cx="852571" cy="276999"/>
          </a:xfrm>
          <a:prstGeom prst="rect">
            <a:avLst/>
          </a:prstGeom>
          <a:noFill/>
        </p:spPr>
        <p:txBody>
          <a:bodyPr wrap="square" rtlCol="0">
            <a:spAutoFit/>
          </a:bodyPr>
          <a:lstStyle/>
          <a:p>
            <a:r>
              <a:rPr lang="en-US" sz="1200" b="1" dirty="0">
                <a:latin typeface="Arial Black" panose="020B0A04020102020204" pitchFamily="34" charset="0"/>
                <a:cs typeface="Arial" panose="020B0604020202020204" pitchFamily="34" charset="0"/>
              </a:rPr>
              <a:t>2022</a:t>
            </a:r>
            <a:endParaRPr lang="en-GB" sz="1200" b="1" dirty="0">
              <a:latin typeface="Arial Black" panose="020B0A040201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69CEA90-7E00-424D-8AB0-45ADC653C61A}"/>
              </a:ext>
            </a:extLst>
          </p:cNvPr>
          <p:cNvSpPr txBox="1"/>
          <p:nvPr/>
        </p:nvSpPr>
        <p:spPr>
          <a:xfrm>
            <a:off x="764173" y="3476965"/>
            <a:ext cx="852571" cy="276999"/>
          </a:xfrm>
          <a:prstGeom prst="rect">
            <a:avLst/>
          </a:prstGeom>
          <a:noFill/>
        </p:spPr>
        <p:txBody>
          <a:bodyPr wrap="square" rtlCol="0">
            <a:spAutoFit/>
          </a:bodyPr>
          <a:lstStyle/>
          <a:p>
            <a:r>
              <a:rPr lang="en-US" sz="1200" b="1" dirty="0">
                <a:latin typeface="Arial Black" panose="020B0A04020102020204" pitchFamily="34" charset="0"/>
                <a:cs typeface="Arial" panose="020B0604020202020204" pitchFamily="34" charset="0"/>
              </a:rPr>
              <a:t>54%</a:t>
            </a:r>
            <a:endParaRPr lang="en-GB" sz="1200" b="1" dirty="0">
              <a:latin typeface="Arial Black" panose="020B0A040201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BDEAC20-B2CF-45FC-824E-78C117C3254F}"/>
              </a:ext>
            </a:extLst>
          </p:cNvPr>
          <p:cNvSpPr txBox="1"/>
          <p:nvPr/>
        </p:nvSpPr>
        <p:spPr>
          <a:xfrm>
            <a:off x="1937754" y="2913510"/>
            <a:ext cx="852571" cy="276999"/>
          </a:xfrm>
          <a:prstGeom prst="rect">
            <a:avLst/>
          </a:prstGeom>
          <a:noFill/>
        </p:spPr>
        <p:txBody>
          <a:bodyPr wrap="square" rtlCol="0">
            <a:spAutoFit/>
          </a:bodyPr>
          <a:lstStyle/>
          <a:p>
            <a:r>
              <a:rPr lang="en-US" sz="1200" b="1" dirty="0">
                <a:latin typeface="Arial Black" panose="020B0A04020102020204" pitchFamily="34" charset="0"/>
                <a:cs typeface="Arial" panose="020B0604020202020204" pitchFamily="34" charset="0"/>
              </a:rPr>
              <a:t>66%</a:t>
            </a:r>
            <a:endParaRPr lang="en-GB" sz="1200" b="1" dirty="0">
              <a:latin typeface="Arial Black" panose="020B0A040201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471DE10-86E4-43E6-88F8-1B0A293D1772}"/>
              </a:ext>
            </a:extLst>
          </p:cNvPr>
          <p:cNvSpPr txBox="1"/>
          <p:nvPr/>
        </p:nvSpPr>
        <p:spPr>
          <a:xfrm>
            <a:off x="2395454" y="2904677"/>
            <a:ext cx="852571" cy="276999"/>
          </a:xfrm>
          <a:prstGeom prst="rect">
            <a:avLst/>
          </a:prstGeom>
          <a:noFill/>
        </p:spPr>
        <p:txBody>
          <a:bodyPr wrap="square" rtlCol="0">
            <a:spAutoFit/>
          </a:bodyPr>
          <a:lstStyle/>
          <a:p>
            <a:r>
              <a:rPr lang="en-US" sz="1200" b="1" dirty="0">
                <a:latin typeface="Arial Black" panose="020B0A04020102020204" pitchFamily="34" charset="0"/>
                <a:cs typeface="Arial" panose="020B0604020202020204" pitchFamily="34" charset="0"/>
              </a:rPr>
              <a:t>World</a:t>
            </a:r>
            <a:endParaRPr lang="en-GB" sz="12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83132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DFEFE01-ACBF-4D47-BDA4-D74D5349EFB5}"/>
              </a:ext>
            </a:extLst>
          </p:cNvPr>
          <p:cNvSpPr/>
          <p:nvPr/>
        </p:nvSpPr>
        <p:spPr>
          <a:xfrm>
            <a:off x="0" y="357874"/>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Conclusion and Key Policy Recommendations</a:t>
            </a:r>
          </a:p>
        </p:txBody>
      </p:sp>
      <p:sp>
        <p:nvSpPr>
          <p:cNvPr id="8" name="Rounded Rectangle 31">
            <a:extLst>
              <a:ext uri="{FF2B5EF4-FFF2-40B4-BE49-F238E27FC236}">
                <a16:creationId xmlns:a16="http://schemas.microsoft.com/office/drawing/2014/main" id="{B55137B8-F252-4D74-8B36-DCFCA318C78C}"/>
              </a:ext>
            </a:extLst>
          </p:cNvPr>
          <p:cNvSpPr/>
          <p:nvPr/>
        </p:nvSpPr>
        <p:spPr>
          <a:xfrm>
            <a:off x="133350" y="1231228"/>
            <a:ext cx="11251713" cy="606175"/>
          </a:xfrm>
          <a:prstGeom prst="roundRect">
            <a:avLst/>
          </a:prstGeom>
          <a:solidFill>
            <a:srgbClr val="6387C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latin typeface="Arial" panose="020B0604020202020204" pitchFamily="34" charset="0"/>
                <a:cs typeface="Arial" panose="020B0604020202020204" pitchFamily="34" charset="0"/>
              </a:rPr>
              <a:t>  Infrastructure </a:t>
            </a:r>
            <a:r>
              <a:rPr lang="en-US" sz="2000" dirty="0">
                <a:latin typeface="Arial" panose="020B0604020202020204" pitchFamily="34" charset="0"/>
                <a:cs typeface="Arial" panose="020B0604020202020204" pitchFamily="34" charset="0"/>
              </a:rPr>
              <a:t>development and maintenance</a:t>
            </a:r>
          </a:p>
        </p:txBody>
      </p:sp>
      <p:sp>
        <p:nvSpPr>
          <p:cNvPr id="9" name="Rounded Rectangle 32">
            <a:extLst>
              <a:ext uri="{FF2B5EF4-FFF2-40B4-BE49-F238E27FC236}">
                <a16:creationId xmlns:a16="http://schemas.microsoft.com/office/drawing/2014/main" id="{785B1572-6292-49DF-BE10-6A8A089FE444}"/>
              </a:ext>
            </a:extLst>
          </p:cNvPr>
          <p:cNvSpPr/>
          <p:nvPr/>
        </p:nvSpPr>
        <p:spPr>
          <a:xfrm>
            <a:off x="133350" y="2738166"/>
            <a:ext cx="11251713" cy="606175"/>
          </a:xfrm>
          <a:prstGeom prst="roundRect">
            <a:avLst/>
          </a:prstGeom>
          <a:solidFill>
            <a:srgbClr val="44AE6C"/>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cs typeface="Arial" panose="020B0604020202020204" pitchFamily="34" charset="0"/>
              </a:rPr>
              <a:t>   Regional Cooperation</a:t>
            </a:r>
          </a:p>
        </p:txBody>
      </p:sp>
      <p:sp>
        <p:nvSpPr>
          <p:cNvPr id="10" name="Rectangle 1">
            <a:extLst>
              <a:ext uri="{FF2B5EF4-FFF2-40B4-BE49-F238E27FC236}">
                <a16:creationId xmlns:a16="http://schemas.microsoft.com/office/drawing/2014/main" id="{CD86D1DE-950C-4B3F-947E-AF216987C6C3}"/>
              </a:ext>
            </a:extLst>
          </p:cNvPr>
          <p:cNvSpPr>
            <a:spLocks/>
          </p:cNvSpPr>
          <p:nvPr/>
        </p:nvSpPr>
        <p:spPr bwMode="auto">
          <a:xfrm>
            <a:off x="133350" y="1963217"/>
            <a:ext cx="1151402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42900" indent="-342900">
              <a:spcBef>
                <a:spcPts val="800"/>
              </a:spcBef>
              <a:buFont typeface="Arial" panose="020B0604020202020204" pitchFamily="34" charset="0"/>
              <a:buChar char="•"/>
            </a:pPr>
            <a:r>
              <a:rPr lang="en-US" sz="2000" dirty="0">
                <a:latin typeface="Arial" panose="020B0604020202020204" pitchFamily="34" charset="0"/>
                <a:cs typeface="Arial" panose="020B0604020202020204" pitchFamily="34" charset="0"/>
              </a:rPr>
              <a:t>Catalyze investments to address the gaps in transport infrastructure, renewable energy, ICT and digital transformation, industrialization and regional integration; </a:t>
            </a:r>
          </a:p>
        </p:txBody>
      </p:sp>
      <p:sp>
        <p:nvSpPr>
          <p:cNvPr id="11" name="Rectangle 1">
            <a:extLst>
              <a:ext uri="{FF2B5EF4-FFF2-40B4-BE49-F238E27FC236}">
                <a16:creationId xmlns:a16="http://schemas.microsoft.com/office/drawing/2014/main" id="{679B59ED-4538-4CD2-8012-3F3597B3354E}"/>
              </a:ext>
            </a:extLst>
          </p:cNvPr>
          <p:cNvSpPr>
            <a:spLocks/>
          </p:cNvSpPr>
          <p:nvPr/>
        </p:nvSpPr>
        <p:spPr bwMode="auto">
          <a:xfrm>
            <a:off x="133350" y="3508426"/>
            <a:ext cx="115140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42900" indent="-342900">
              <a:spcBef>
                <a:spcPts val="800"/>
              </a:spcBef>
              <a:buFont typeface="Arial" panose="020B0604020202020204" pitchFamily="34" charset="0"/>
              <a:buChar char="•"/>
            </a:pPr>
            <a:r>
              <a:rPr lang="en-US" sz="2000" dirty="0">
                <a:latin typeface="Arial" panose="020B0604020202020204" pitchFamily="34" charset="0"/>
                <a:cs typeface="Arial" panose="020B0604020202020204" pitchFamily="34" charset="0"/>
              </a:rPr>
              <a:t>Leveraging support from development partners, all LLDCs and transit countries should </a:t>
            </a:r>
            <a:r>
              <a:rPr lang="en-GB" sz="2000" dirty="0">
                <a:latin typeface="Arial" panose="020B0604020202020204" pitchFamily="34" charset="0"/>
                <a:cs typeface="Arial" panose="020B0604020202020204" pitchFamily="34" charset="0"/>
              </a:rPr>
              <a:t>ratify and effectively implement the AfCFTA and the AU Protocol on the Free Movement of Persons,</a:t>
            </a:r>
            <a:r>
              <a:rPr lang="en-US" sz="2000" dirty="0">
                <a:latin typeface="Arial" panose="020B0604020202020204" pitchFamily="34" charset="0"/>
                <a:cs typeface="Arial" panose="020B0604020202020204" pitchFamily="34" charset="0"/>
              </a:rPr>
              <a:t> working with UNECA on country-specific strategies to maximize gains from the AfCFTA.</a:t>
            </a:r>
          </a:p>
        </p:txBody>
      </p:sp>
      <p:sp>
        <p:nvSpPr>
          <p:cNvPr id="12" name="Rectangle 1">
            <a:extLst>
              <a:ext uri="{FF2B5EF4-FFF2-40B4-BE49-F238E27FC236}">
                <a16:creationId xmlns:a16="http://schemas.microsoft.com/office/drawing/2014/main" id="{668A35EA-246B-427C-B626-15922AFB1CDA}"/>
              </a:ext>
            </a:extLst>
          </p:cNvPr>
          <p:cNvSpPr>
            <a:spLocks/>
          </p:cNvSpPr>
          <p:nvPr/>
        </p:nvSpPr>
        <p:spPr bwMode="auto">
          <a:xfrm>
            <a:off x="133350" y="5366102"/>
            <a:ext cx="115140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42900" indent="-342900">
              <a:spcBef>
                <a:spcPts val="800"/>
              </a:spcBef>
              <a:buFont typeface="Arial" panose="020B0604020202020204" pitchFamily="34" charset="0"/>
              <a:buChar char="•"/>
            </a:pPr>
            <a:r>
              <a:rPr lang="en-US" sz="2000" dirty="0">
                <a:latin typeface="Arial" panose="020B0604020202020204" pitchFamily="34" charset="0"/>
                <a:cs typeface="Arial" panose="020B0604020202020204" pitchFamily="34" charset="0"/>
              </a:rPr>
              <a:t>Develop resilient health systems not only to respond to disease outbreaks but also to build a strong primary health-care foundation to address pre-existing inequities among vulnerable populations by improving access to equitable, safe and affordable medicines;</a:t>
            </a:r>
          </a:p>
        </p:txBody>
      </p:sp>
      <p:sp>
        <p:nvSpPr>
          <p:cNvPr id="13" name="Rounded Rectangle 32">
            <a:extLst>
              <a:ext uri="{FF2B5EF4-FFF2-40B4-BE49-F238E27FC236}">
                <a16:creationId xmlns:a16="http://schemas.microsoft.com/office/drawing/2014/main" id="{79275ACF-3F25-463E-9CF8-AC6E319CB975}"/>
              </a:ext>
            </a:extLst>
          </p:cNvPr>
          <p:cNvSpPr/>
          <p:nvPr/>
        </p:nvSpPr>
        <p:spPr>
          <a:xfrm>
            <a:off x="133351" y="4508300"/>
            <a:ext cx="11343892" cy="606175"/>
          </a:xfrm>
          <a:prstGeom prst="roundRect">
            <a:avLst/>
          </a:prstGeom>
          <a:solidFill>
            <a:schemeClr val="accent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cs typeface="Arial" panose="020B0604020202020204" pitchFamily="34" charset="0"/>
              </a:rPr>
              <a:t>  Health</a:t>
            </a:r>
          </a:p>
        </p:txBody>
      </p:sp>
    </p:spTree>
    <p:extLst>
      <p:ext uri="{BB962C8B-B14F-4D97-AF65-F5344CB8AC3E}">
        <p14:creationId xmlns:p14="http://schemas.microsoft.com/office/powerpoint/2010/main" val="230396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5061958" y="3007223"/>
            <a:ext cx="1865858" cy="35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2321" b="1" dirty="0">
                <a:solidFill>
                  <a:schemeClr val="tx1"/>
                </a:solidFill>
                <a:latin typeface="Lato" panose="020F0502020204030203" pitchFamily="34" charset="77"/>
                <a:sym typeface="Lato" panose="020F0502020204030203" pitchFamily="34" charset="77"/>
              </a:rPr>
              <a:t>THANK YOU!</a:t>
            </a:r>
          </a:p>
        </p:txBody>
      </p:sp>
      <p:sp>
        <p:nvSpPr>
          <p:cNvPr id="3" name="Rectangle 6"/>
          <p:cNvSpPr>
            <a:spLocks/>
          </p:cNvSpPr>
          <p:nvPr/>
        </p:nvSpPr>
        <p:spPr bwMode="auto">
          <a:xfrm>
            <a:off x="4187566" y="3658169"/>
            <a:ext cx="3765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400" dirty="0">
                <a:solidFill>
                  <a:schemeClr val="accent1">
                    <a:lumMod val="75000"/>
                  </a:schemeClr>
                </a:solidFill>
                <a:latin typeface="Lato" pitchFamily="34" charset="0"/>
                <a:cs typeface="Lato" pitchFamily="34" charset="0"/>
                <a:sym typeface="Lato" pitchFamily="34" charset="0"/>
              </a:rPr>
              <a:t>Follow the conversation: #COM2023</a:t>
            </a:r>
          </a:p>
        </p:txBody>
      </p:sp>
      <p:sp>
        <p:nvSpPr>
          <p:cNvPr id="4" name="Rectangle 7"/>
          <p:cNvSpPr>
            <a:spLocks/>
          </p:cNvSpPr>
          <p:nvPr/>
        </p:nvSpPr>
        <p:spPr bwMode="auto">
          <a:xfrm>
            <a:off x="3907624" y="3940331"/>
            <a:ext cx="4481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chemeClr val="accent1">
                    <a:lumMod val="75000"/>
                  </a:schemeClr>
                </a:solidFill>
                <a:latin typeface="Avenir Book"/>
              </a:rPr>
              <a:t>More: </a:t>
            </a:r>
            <a:r>
              <a:rPr lang="en-US" altLang="en-US" sz="2000" b="1" dirty="0">
                <a:solidFill>
                  <a:schemeClr val="accent1">
                    <a:lumMod val="75000"/>
                  </a:schemeClr>
                </a:solidFill>
                <a:latin typeface="Avenir Book"/>
                <a:hlinkClick r:id="rId2"/>
              </a:rPr>
              <a:t>www.uneca.org/cfm2023</a:t>
            </a:r>
            <a:r>
              <a:rPr lang="en-US" altLang="en-US" sz="2000" b="1" dirty="0">
                <a:solidFill>
                  <a:schemeClr val="accent1">
                    <a:lumMod val="75000"/>
                  </a:schemeClr>
                </a:solidFill>
                <a:latin typeface="Avenir Book"/>
              </a:rPr>
              <a:t> </a:t>
            </a:r>
          </a:p>
        </p:txBody>
      </p:sp>
    </p:spTree>
    <p:extLst>
      <p:ext uri="{BB962C8B-B14F-4D97-AF65-F5344CB8AC3E}">
        <p14:creationId xmlns:p14="http://schemas.microsoft.com/office/powerpoint/2010/main" val="41267177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TotalTime>
  <Words>720</Words>
  <Application>Microsoft Office PowerPoint</Application>
  <PresentationFormat>Widescreen</PresentationFormat>
  <Paragraphs>57</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Aharoni</vt:lpstr>
      <vt:lpstr>Arial</vt:lpstr>
      <vt:lpstr>Arial Black</vt:lpstr>
      <vt:lpstr>Avenir Book</vt:lpstr>
      <vt:lpstr>Calibri</vt:lpstr>
      <vt:lpstr>Calibri Light</vt:lpstr>
      <vt:lpstr>Lato</vt:lpstr>
      <vt:lpstr>Lucida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Temtime</dc:creator>
  <cp:lastModifiedBy>Eskinder Tsegaye</cp:lastModifiedBy>
  <cp:revision>28</cp:revision>
  <dcterms:created xsi:type="dcterms:W3CDTF">2023-01-03T08:00:30Z</dcterms:created>
  <dcterms:modified xsi:type="dcterms:W3CDTF">2023-03-16T14:28:51Z</dcterms:modified>
</cp:coreProperties>
</file>