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3"/>
  </p:notesMasterIdLst>
  <p:sldIdLst>
    <p:sldId id="259" r:id="rId2"/>
    <p:sldId id="265" r:id="rId3"/>
    <p:sldId id="266" r:id="rId4"/>
    <p:sldId id="273" r:id="rId5"/>
    <p:sldId id="274" r:id="rId6"/>
    <p:sldId id="267" r:id="rId7"/>
    <p:sldId id="268" r:id="rId8"/>
    <p:sldId id="269" r:id="rId9"/>
    <p:sldId id="270" r:id="rId10"/>
    <p:sldId id="271" r:id="rId11"/>
    <p:sldId id="260" r:id="rId12"/>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AE7F671-0E42-00BC-F0FF-7BB6C73196FD}" name="Deqa Musa" initials="DM" userId="S::deqa.musa@un.org::d9378637-54ac-4ba3-ab20-7441a3b3121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6649DB-91F3-4648-ADA9-85CD41E70FAC}" v="617" dt="2023-03-12T15:16:00.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autoAdjust="0"/>
    <p:restoredTop sz="77554" autoAdjust="0"/>
  </p:normalViewPr>
  <p:slideViewPr>
    <p:cSldViewPr snapToGrid="0">
      <p:cViewPr varScale="1">
        <p:scale>
          <a:sx n="88" d="100"/>
          <a:sy n="88" d="100"/>
        </p:scale>
        <p:origin x="123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AACCA0-37CB-4AA3-AE91-8A0E424C1C93}" type="doc">
      <dgm:prSet loTypeId="urn:microsoft.com/office/officeart/2011/layout/RadialPictureList" loCatId="officeonline" qsTypeId="urn:microsoft.com/office/officeart/2005/8/quickstyle/simple1" qsCatId="simple" csTypeId="urn:microsoft.com/office/officeart/2005/8/colors/accent1_2" csCatId="accent1" phldr="1"/>
      <dgm:spPr/>
      <dgm:t>
        <a:bodyPr/>
        <a:lstStyle/>
        <a:p>
          <a:endParaRPr lang="en-US"/>
        </a:p>
      </dgm:t>
    </dgm:pt>
    <dgm:pt modelId="{E4E2D708-07AD-4DD8-8371-8CE4B7F1C043}">
      <dgm:prSet phldrT="[Text]" custT="1"/>
      <dgm:spPr/>
      <dgm:t>
        <a:bodyPr/>
        <a:lstStyle/>
        <a:p>
          <a:r>
            <a:rPr lang="en-US" sz="2400" dirty="0">
              <a:latin typeface="Arial" panose="020B0604020202020204" pitchFamily="34" charset="0"/>
              <a:cs typeface="Arial" panose="020B0604020202020204" pitchFamily="34" charset="0"/>
            </a:rPr>
            <a:t>Resilience building</a:t>
          </a:r>
        </a:p>
      </dgm:t>
    </dgm:pt>
    <dgm:pt modelId="{7344EEDF-D9E5-4201-9B2B-7E38360C46E4}" type="parTrans" cxnId="{52A20C6F-7717-4711-9A58-415FE62C6FA7}">
      <dgm:prSet/>
      <dgm:spPr/>
      <dgm:t>
        <a:bodyPr/>
        <a:lstStyle/>
        <a:p>
          <a:endParaRPr lang="en-US"/>
        </a:p>
      </dgm:t>
    </dgm:pt>
    <dgm:pt modelId="{8BCC3A9D-3896-4E3B-B4E0-3E26730B59C9}" type="sibTrans" cxnId="{52A20C6F-7717-4711-9A58-415FE62C6FA7}">
      <dgm:prSet/>
      <dgm:spPr/>
      <dgm:t>
        <a:bodyPr/>
        <a:lstStyle/>
        <a:p>
          <a:endParaRPr lang="en-US"/>
        </a:p>
      </dgm:t>
    </dgm:pt>
    <dgm:pt modelId="{6FAA07BE-61E8-4628-AEEF-AB46FB1D50F7}">
      <dgm:prSet phldrT="[Text]" custT="1"/>
      <dgm:spPr/>
      <dgm:t>
        <a:bodyPr/>
        <a:lstStyle/>
        <a:p>
          <a:r>
            <a:rPr lang="en-US" sz="2000" b="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Africa’s debt management response and domestic resource mobilization </a:t>
          </a:r>
          <a:endParaRPr lang="en-US" sz="2000" b="0" dirty="0">
            <a:solidFill>
              <a:schemeClr val="tx1"/>
            </a:solidFill>
          </a:endParaRPr>
        </a:p>
      </dgm:t>
    </dgm:pt>
    <dgm:pt modelId="{7E4CA93B-D8E0-4C04-BF89-5D0A34AFA1F5}" type="parTrans" cxnId="{D7E9C0B9-3B7D-4031-A352-268C185D2311}">
      <dgm:prSet/>
      <dgm:spPr/>
      <dgm:t>
        <a:bodyPr/>
        <a:lstStyle/>
        <a:p>
          <a:endParaRPr lang="en-US"/>
        </a:p>
      </dgm:t>
    </dgm:pt>
    <dgm:pt modelId="{C7BABEE5-F9D3-435D-9100-0152CE9DE6EF}" type="sibTrans" cxnId="{D7E9C0B9-3B7D-4031-A352-268C185D2311}">
      <dgm:prSet/>
      <dgm:spPr/>
      <dgm:t>
        <a:bodyPr/>
        <a:lstStyle/>
        <a:p>
          <a:endParaRPr lang="en-US"/>
        </a:p>
      </dgm:t>
    </dgm:pt>
    <dgm:pt modelId="{070B2F6B-8779-433F-843B-3A71245F3A05}">
      <dgm:prSet phldrT="[Text]" custT="1"/>
      <dgm:spPr/>
      <dgm:t>
        <a:bodyPr/>
        <a:lstStyle/>
        <a:p>
          <a:r>
            <a:rPr lang="en-US" sz="2000" b="0" i="1" kern="1200" dirty="0">
              <a:solidFill>
                <a:prstClr val="black"/>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Continuous response to the Covid-19 and the war in Ukraine crisis</a:t>
          </a:r>
        </a:p>
      </dgm:t>
    </dgm:pt>
    <dgm:pt modelId="{4F545523-9A39-4928-9BA5-20CD97448580}" type="parTrans" cxnId="{4B7F732B-2787-4072-85FC-796EA430F1C7}">
      <dgm:prSet/>
      <dgm:spPr/>
      <dgm:t>
        <a:bodyPr/>
        <a:lstStyle/>
        <a:p>
          <a:endParaRPr lang="en-US"/>
        </a:p>
      </dgm:t>
    </dgm:pt>
    <dgm:pt modelId="{C51977B8-98C9-4B5C-837B-174D0242E1A8}" type="sibTrans" cxnId="{4B7F732B-2787-4072-85FC-796EA430F1C7}">
      <dgm:prSet/>
      <dgm:spPr/>
      <dgm:t>
        <a:bodyPr/>
        <a:lstStyle/>
        <a:p>
          <a:endParaRPr lang="en-US"/>
        </a:p>
      </dgm:t>
    </dgm:pt>
    <dgm:pt modelId="{15B1A359-B661-4A3F-B8AD-D75FC4802E85}">
      <dgm:prSet phldrT="[Text]" custT="1"/>
      <dgm:spPr/>
      <dgm:t>
        <a:bodyPr/>
        <a:lstStyle/>
        <a:p>
          <a:pPr marL="0" lvl="0" indent="0" algn="l" defTabSz="889000">
            <a:lnSpc>
              <a:spcPct val="90000"/>
            </a:lnSpc>
            <a:spcBef>
              <a:spcPct val="0"/>
            </a:spcBef>
            <a:spcAft>
              <a:spcPct val="10000"/>
            </a:spcAft>
            <a:buNone/>
          </a:pPr>
          <a:r>
            <a:rPr lang="en-US" sz="2000" b="0" i="1" kern="1200" dirty="0">
              <a:solidFill>
                <a:prstClr val="black"/>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Early impact analysis of the crisis and policy response options </a:t>
          </a:r>
        </a:p>
      </dgm:t>
    </dgm:pt>
    <dgm:pt modelId="{8F7E287C-1B45-45A0-BA0E-357576B7F3AF}" type="parTrans" cxnId="{5A875129-007A-45CC-99FB-709A4C0FFA4C}">
      <dgm:prSet/>
      <dgm:spPr/>
      <dgm:t>
        <a:bodyPr/>
        <a:lstStyle/>
        <a:p>
          <a:endParaRPr lang="en-US"/>
        </a:p>
      </dgm:t>
    </dgm:pt>
    <dgm:pt modelId="{DBC018D9-A9BD-4A82-AFCF-AA956E82E09E}" type="sibTrans" cxnId="{5A875129-007A-45CC-99FB-709A4C0FFA4C}">
      <dgm:prSet/>
      <dgm:spPr/>
      <dgm:t>
        <a:bodyPr/>
        <a:lstStyle/>
        <a:p>
          <a:endParaRPr lang="en-US"/>
        </a:p>
      </dgm:t>
    </dgm:pt>
    <dgm:pt modelId="{E2FC78D7-134E-4A73-A86F-331993895C16}">
      <dgm:prSet phldrT="[Text]" custT="1"/>
      <dgm:spPr/>
      <dgm:t>
        <a:bodyPr/>
        <a:lstStyle/>
        <a:p>
          <a:r>
            <a:rPr lang="en-US" sz="2000" b="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Promoting Africa’s voice on the global platform</a:t>
          </a:r>
          <a:endParaRPr lang="en-US" sz="2000" b="0" dirty="0">
            <a:solidFill>
              <a:schemeClr val="tx1"/>
            </a:solidFill>
          </a:endParaRPr>
        </a:p>
      </dgm:t>
    </dgm:pt>
    <dgm:pt modelId="{904B78C9-FA5A-4413-8ADA-DB9B576102A5}" type="parTrans" cxnId="{BA513AA7-E989-4309-BFEF-FCA067BB782A}">
      <dgm:prSet/>
      <dgm:spPr/>
      <dgm:t>
        <a:bodyPr/>
        <a:lstStyle/>
        <a:p>
          <a:endParaRPr lang="en-US"/>
        </a:p>
      </dgm:t>
    </dgm:pt>
    <dgm:pt modelId="{C921922B-133D-4C03-BFC4-7B66866EA411}" type="sibTrans" cxnId="{BA513AA7-E989-4309-BFEF-FCA067BB782A}">
      <dgm:prSet/>
      <dgm:spPr/>
      <dgm:t>
        <a:bodyPr/>
        <a:lstStyle/>
        <a:p>
          <a:endParaRPr lang="en-US"/>
        </a:p>
      </dgm:t>
    </dgm:pt>
    <dgm:pt modelId="{BACD6845-F9D2-400F-8A75-785AB0410352}" type="pres">
      <dgm:prSet presAssocID="{DDAACCA0-37CB-4AA3-AE91-8A0E424C1C93}" presName="Name0" presStyleCnt="0">
        <dgm:presLayoutVars>
          <dgm:chMax val="1"/>
          <dgm:chPref val="1"/>
          <dgm:dir/>
          <dgm:resizeHandles/>
        </dgm:presLayoutVars>
      </dgm:prSet>
      <dgm:spPr/>
    </dgm:pt>
    <dgm:pt modelId="{BFB9FEAD-6401-45AB-AD25-A18367972936}" type="pres">
      <dgm:prSet presAssocID="{E4E2D708-07AD-4DD8-8371-8CE4B7F1C043}" presName="Parent" presStyleLbl="node1" presStyleIdx="0" presStyleCnt="2" custScaleX="116678" custLinFactNeighborX="-94339" custLinFactNeighborY="-4185">
        <dgm:presLayoutVars>
          <dgm:chMax val="4"/>
          <dgm:chPref val="3"/>
        </dgm:presLayoutVars>
      </dgm:prSet>
      <dgm:spPr/>
    </dgm:pt>
    <dgm:pt modelId="{03E7BC5E-EAB6-479F-983D-5EDCF047F87C}" type="pres">
      <dgm:prSet presAssocID="{6FAA07BE-61E8-4628-AEEF-AB46FB1D50F7}" presName="Accent" presStyleLbl="node1" presStyleIdx="1" presStyleCnt="2" custLinFactNeighborX="-26423" custLinFactNeighborY="396"/>
      <dgm:spPr/>
    </dgm:pt>
    <dgm:pt modelId="{DDA6E01E-61C8-4B6A-92A7-6B9688DE442F}" type="pres">
      <dgm:prSet presAssocID="{6FAA07BE-61E8-4628-AEEF-AB46FB1D50F7}" presName="Image1" presStyleLbl="fgImgPlace1" presStyleIdx="0" presStyleCnt="4" custLinFactNeighborX="-99392" custLinFactNeighborY="155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oan with solid fill"/>
        </a:ext>
      </dgm:extLst>
    </dgm:pt>
    <dgm:pt modelId="{76A887AC-DC4E-40E7-94F2-3B829E0051CD}" type="pres">
      <dgm:prSet presAssocID="{6FAA07BE-61E8-4628-AEEF-AB46FB1D50F7}" presName="Child1" presStyleLbl="revTx" presStyleIdx="0" presStyleCnt="4" custScaleX="306212" custLinFactNeighborX="24827" custLinFactNeighborY="3949">
        <dgm:presLayoutVars>
          <dgm:chMax val="0"/>
          <dgm:chPref val="0"/>
          <dgm:bulletEnabled val="1"/>
        </dgm:presLayoutVars>
      </dgm:prSet>
      <dgm:spPr/>
    </dgm:pt>
    <dgm:pt modelId="{B922049E-AD34-49AB-97F4-F66FB837726B}" type="pres">
      <dgm:prSet presAssocID="{070B2F6B-8779-433F-843B-3A71245F3A05}" presName="Image2" presStyleCnt="0"/>
      <dgm:spPr/>
    </dgm:pt>
    <dgm:pt modelId="{967FE080-11AC-4A70-ADAA-860E9C5DF160}" type="pres">
      <dgm:prSet presAssocID="{070B2F6B-8779-433F-843B-3A71245F3A05}" presName="Image" presStyleLbl="fgImgPlace1" presStyleIdx="1" presStyleCnt="4" custLinFactNeighborX="-99392" custLinFactNeighborY="155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mbulance with solid fill"/>
        </a:ext>
      </dgm:extLst>
    </dgm:pt>
    <dgm:pt modelId="{95EBF589-E7E3-4DC7-B343-37871DFCB5B5}" type="pres">
      <dgm:prSet presAssocID="{070B2F6B-8779-433F-843B-3A71245F3A05}" presName="Child2" presStyleLbl="revTx" presStyleIdx="1" presStyleCnt="4" custScaleX="286888" custLinFactNeighborX="16441" custLinFactNeighborY="-1332">
        <dgm:presLayoutVars>
          <dgm:chMax val="0"/>
          <dgm:chPref val="0"/>
          <dgm:bulletEnabled val="1"/>
        </dgm:presLayoutVars>
      </dgm:prSet>
      <dgm:spPr/>
    </dgm:pt>
    <dgm:pt modelId="{80C85C63-89E1-40B5-81EE-1D9A61D958A2}" type="pres">
      <dgm:prSet presAssocID="{15B1A359-B661-4A3F-B8AD-D75FC4802E85}" presName="Image3" presStyleCnt="0"/>
      <dgm:spPr/>
    </dgm:pt>
    <dgm:pt modelId="{4E632A3A-7244-45F8-8784-331AD5D0E441}" type="pres">
      <dgm:prSet presAssocID="{15B1A359-B661-4A3F-B8AD-D75FC4802E85}" presName="Image" presStyleLbl="fgImgPlace1" presStyleIdx="2" presStyleCnt="4" custLinFactNeighborX="-99392" custLinFactNeighborY="155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uzzle pieces outline"/>
        </a:ext>
      </dgm:extLst>
    </dgm:pt>
    <dgm:pt modelId="{61E7C3AE-EAA8-4F25-9A27-750DF0480544}" type="pres">
      <dgm:prSet presAssocID="{15B1A359-B661-4A3F-B8AD-D75FC4802E85}" presName="Child3" presStyleLbl="revTx" presStyleIdx="2" presStyleCnt="4" custScaleX="315327" custLinFactNeighborX="29575" custLinFactNeighborY="-8668">
        <dgm:presLayoutVars>
          <dgm:chMax val="0"/>
          <dgm:chPref val="0"/>
          <dgm:bulletEnabled val="1"/>
        </dgm:presLayoutVars>
      </dgm:prSet>
      <dgm:spPr/>
    </dgm:pt>
    <dgm:pt modelId="{02A4FBA2-FB18-4347-A357-7C54E75A2919}" type="pres">
      <dgm:prSet presAssocID="{E2FC78D7-134E-4A73-A86F-331993895C16}" presName="Image4" presStyleCnt="0"/>
      <dgm:spPr/>
    </dgm:pt>
    <dgm:pt modelId="{CE45F714-4997-49DA-AE35-FF62B11CC7A2}" type="pres">
      <dgm:prSet presAssocID="{E2FC78D7-134E-4A73-A86F-331993895C16}" presName="Image" presStyleLbl="fgImgPlace1" presStyleIdx="3" presStyleCnt="4" custLinFactNeighborX="-99392" custLinFactNeighborY="1551"/>
      <dgm:spPr>
        <a:blipFill>
          <a:blip xmlns:r="http://schemas.openxmlformats.org/officeDocument/2006/relationships" r:embed="rId7">
            <a:extLst>
              <a:ext uri="{28A0092B-C50C-407E-A947-70E740481C1C}">
                <a14:useLocalDpi xmlns:a14="http://schemas.microsoft.com/office/drawing/2010/main" val="0"/>
              </a:ext>
            </a:extLst>
          </a:blip>
          <a:srcRect/>
          <a:stretch>
            <a:fillRect/>
          </a:stretch>
        </a:blipFill>
      </dgm:spPr>
    </dgm:pt>
    <dgm:pt modelId="{12A67113-248C-41A5-8D0C-A82137EAC4FE}" type="pres">
      <dgm:prSet presAssocID="{E2FC78D7-134E-4A73-A86F-331993895C16}" presName="Child4" presStyleLbl="revTx" presStyleIdx="3" presStyleCnt="4" custScaleX="358453" custLinFactNeighborX="58870" custLinFactNeighborY="-1745">
        <dgm:presLayoutVars>
          <dgm:chMax val="0"/>
          <dgm:chPref val="0"/>
          <dgm:bulletEnabled val="1"/>
        </dgm:presLayoutVars>
      </dgm:prSet>
      <dgm:spPr/>
    </dgm:pt>
  </dgm:ptLst>
  <dgm:cxnLst>
    <dgm:cxn modelId="{D5EF7227-AF37-4DB5-9ECE-DE75A9610D9A}" type="presOf" srcId="{DDAACCA0-37CB-4AA3-AE91-8A0E424C1C93}" destId="{BACD6845-F9D2-400F-8A75-785AB0410352}" srcOrd="0" destOrd="0" presId="urn:microsoft.com/office/officeart/2011/layout/RadialPictureList"/>
    <dgm:cxn modelId="{2BD4FF28-6764-462C-84F6-1166B4C7A881}" type="presOf" srcId="{E2FC78D7-134E-4A73-A86F-331993895C16}" destId="{12A67113-248C-41A5-8D0C-A82137EAC4FE}" srcOrd="0" destOrd="0" presId="urn:microsoft.com/office/officeart/2011/layout/RadialPictureList"/>
    <dgm:cxn modelId="{5A875129-007A-45CC-99FB-709A4C0FFA4C}" srcId="{E4E2D708-07AD-4DD8-8371-8CE4B7F1C043}" destId="{15B1A359-B661-4A3F-B8AD-D75FC4802E85}" srcOrd="2" destOrd="0" parTransId="{8F7E287C-1B45-45A0-BA0E-357576B7F3AF}" sibTransId="{DBC018D9-A9BD-4A82-AFCF-AA956E82E09E}"/>
    <dgm:cxn modelId="{4B7F732B-2787-4072-85FC-796EA430F1C7}" srcId="{E4E2D708-07AD-4DD8-8371-8CE4B7F1C043}" destId="{070B2F6B-8779-433F-843B-3A71245F3A05}" srcOrd="1" destOrd="0" parTransId="{4F545523-9A39-4928-9BA5-20CD97448580}" sibTransId="{C51977B8-98C9-4B5C-837B-174D0242E1A8}"/>
    <dgm:cxn modelId="{52A20C6F-7717-4711-9A58-415FE62C6FA7}" srcId="{DDAACCA0-37CB-4AA3-AE91-8A0E424C1C93}" destId="{E4E2D708-07AD-4DD8-8371-8CE4B7F1C043}" srcOrd="0" destOrd="0" parTransId="{7344EEDF-D9E5-4201-9B2B-7E38360C46E4}" sibTransId="{8BCC3A9D-3896-4E3B-B4E0-3E26730B59C9}"/>
    <dgm:cxn modelId="{CD910E73-4027-43AA-B10A-F8C85ACBE344}" type="presOf" srcId="{6FAA07BE-61E8-4628-AEEF-AB46FB1D50F7}" destId="{76A887AC-DC4E-40E7-94F2-3B829E0051CD}" srcOrd="0" destOrd="0" presId="urn:microsoft.com/office/officeart/2011/layout/RadialPictureList"/>
    <dgm:cxn modelId="{1A62559B-5009-4F83-A236-F3603E3E1BD1}" type="presOf" srcId="{070B2F6B-8779-433F-843B-3A71245F3A05}" destId="{95EBF589-E7E3-4DC7-B343-37871DFCB5B5}" srcOrd="0" destOrd="0" presId="urn:microsoft.com/office/officeart/2011/layout/RadialPictureList"/>
    <dgm:cxn modelId="{0961D1A5-B192-43C2-AC4D-3711E75D51E9}" type="presOf" srcId="{15B1A359-B661-4A3F-B8AD-D75FC4802E85}" destId="{61E7C3AE-EAA8-4F25-9A27-750DF0480544}" srcOrd="0" destOrd="0" presId="urn:microsoft.com/office/officeart/2011/layout/RadialPictureList"/>
    <dgm:cxn modelId="{BA513AA7-E989-4309-BFEF-FCA067BB782A}" srcId="{E4E2D708-07AD-4DD8-8371-8CE4B7F1C043}" destId="{E2FC78D7-134E-4A73-A86F-331993895C16}" srcOrd="3" destOrd="0" parTransId="{904B78C9-FA5A-4413-8ADA-DB9B576102A5}" sibTransId="{C921922B-133D-4C03-BFC4-7B66866EA411}"/>
    <dgm:cxn modelId="{D7E9C0B9-3B7D-4031-A352-268C185D2311}" srcId="{E4E2D708-07AD-4DD8-8371-8CE4B7F1C043}" destId="{6FAA07BE-61E8-4628-AEEF-AB46FB1D50F7}" srcOrd="0" destOrd="0" parTransId="{7E4CA93B-D8E0-4C04-BF89-5D0A34AFA1F5}" sibTransId="{C7BABEE5-F9D3-435D-9100-0152CE9DE6EF}"/>
    <dgm:cxn modelId="{B7E3DFFB-CBC5-4A97-A2C4-A688F8985CFA}" type="presOf" srcId="{E4E2D708-07AD-4DD8-8371-8CE4B7F1C043}" destId="{BFB9FEAD-6401-45AB-AD25-A18367972936}" srcOrd="0" destOrd="0" presId="urn:microsoft.com/office/officeart/2011/layout/RadialPictureList"/>
    <dgm:cxn modelId="{89227F24-038B-47EF-956C-D46650A78D8B}" type="presParOf" srcId="{BACD6845-F9D2-400F-8A75-785AB0410352}" destId="{BFB9FEAD-6401-45AB-AD25-A18367972936}" srcOrd="0" destOrd="0" presId="urn:microsoft.com/office/officeart/2011/layout/RadialPictureList"/>
    <dgm:cxn modelId="{C2A82022-1FF4-4FA9-9113-8F66FED005B2}" type="presParOf" srcId="{BACD6845-F9D2-400F-8A75-785AB0410352}" destId="{03E7BC5E-EAB6-479F-983D-5EDCF047F87C}" srcOrd="1" destOrd="0" presId="urn:microsoft.com/office/officeart/2011/layout/RadialPictureList"/>
    <dgm:cxn modelId="{D506AA0F-0030-421B-BD6F-2129C6CA8C82}" type="presParOf" srcId="{BACD6845-F9D2-400F-8A75-785AB0410352}" destId="{DDA6E01E-61C8-4B6A-92A7-6B9688DE442F}" srcOrd="2" destOrd="0" presId="urn:microsoft.com/office/officeart/2011/layout/RadialPictureList"/>
    <dgm:cxn modelId="{EE5E8751-4F16-4244-AD4D-3F0570E333DE}" type="presParOf" srcId="{BACD6845-F9D2-400F-8A75-785AB0410352}" destId="{76A887AC-DC4E-40E7-94F2-3B829E0051CD}" srcOrd="3" destOrd="0" presId="urn:microsoft.com/office/officeart/2011/layout/RadialPictureList"/>
    <dgm:cxn modelId="{90C348A6-CADB-4202-8344-F1D1CF4CAF62}" type="presParOf" srcId="{BACD6845-F9D2-400F-8A75-785AB0410352}" destId="{B922049E-AD34-49AB-97F4-F66FB837726B}" srcOrd="4" destOrd="0" presId="urn:microsoft.com/office/officeart/2011/layout/RadialPictureList"/>
    <dgm:cxn modelId="{576814BA-47BD-4481-A108-8BF5B372A21D}" type="presParOf" srcId="{B922049E-AD34-49AB-97F4-F66FB837726B}" destId="{967FE080-11AC-4A70-ADAA-860E9C5DF160}" srcOrd="0" destOrd="0" presId="urn:microsoft.com/office/officeart/2011/layout/RadialPictureList"/>
    <dgm:cxn modelId="{D661EBA0-B76D-4000-96B3-6B0A93893B70}" type="presParOf" srcId="{BACD6845-F9D2-400F-8A75-785AB0410352}" destId="{95EBF589-E7E3-4DC7-B343-37871DFCB5B5}" srcOrd="5" destOrd="0" presId="urn:microsoft.com/office/officeart/2011/layout/RadialPictureList"/>
    <dgm:cxn modelId="{C669AFED-AA8B-43FF-AF61-7571A6FE6A05}" type="presParOf" srcId="{BACD6845-F9D2-400F-8A75-785AB0410352}" destId="{80C85C63-89E1-40B5-81EE-1D9A61D958A2}" srcOrd="6" destOrd="0" presId="urn:microsoft.com/office/officeart/2011/layout/RadialPictureList"/>
    <dgm:cxn modelId="{A4CD0080-F8DE-4A5D-81D1-89F6F47FEA81}" type="presParOf" srcId="{80C85C63-89E1-40B5-81EE-1D9A61D958A2}" destId="{4E632A3A-7244-45F8-8784-331AD5D0E441}" srcOrd="0" destOrd="0" presId="urn:microsoft.com/office/officeart/2011/layout/RadialPictureList"/>
    <dgm:cxn modelId="{022D424E-3D41-449F-83C8-B5071856E605}" type="presParOf" srcId="{BACD6845-F9D2-400F-8A75-785AB0410352}" destId="{61E7C3AE-EAA8-4F25-9A27-750DF0480544}" srcOrd="7" destOrd="0" presId="urn:microsoft.com/office/officeart/2011/layout/RadialPictureList"/>
    <dgm:cxn modelId="{41C702F5-A3B6-4FF9-B6EC-CB9D5DF10416}" type="presParOf" srcId="{BACD6845-F9D2-400F-8A75-785AB0410352}" destId="{02A4FBA2-FB18-4347-A357-7C54E75A2919}" srcOrd="8" destOrd="0" presId="urn:microsoft.com/office/officeart/2011/layout/RadialPictureList"/>
    <dgm:cxn modelId="{56CAEFF7-5E53-4ECB-B5AB-A38B623DE15F}" type="presParOf" srcId="{02A4FBA2-FB18-4347-A357-7C54E75A2919}" destId="{CE45F714-4997-49DA-AE35-FF62B11CC7A2}" srcOrd="0" destOrd="0" presId="urn:microsoft.com/office/officeart/2011/layout/RadialPictureList"/>
    <dgm:cxn modelId="{0FC9FB1A-4C46-43EA-906D-26C2342E8D12}" type="presParOf" srcId="{BACD6845-F9D2-400F-8A75-785AB0410352}" destId="{12A67113-248C-41A5-8D0C-A82137EAC4FE}" srcOrd="9"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C178CD-C198-4FFF-B306-8FD686461C86}" type="doc">
      <dgm:prSet loTypeId="urn:microsoft.com/office/officeart/2005/8/layout/vList3" loCatId="list" qsTypeId="urn:microsoft.com/office/officeart/2005/8/quickstyle/simple1" qsCatId="simple" csTypeId="urn:microsoft.com/office/officeart/2005/8/colors/accent1_2" csCatId="accent1" phldr="1"/>
      <dgm:spPr/>
    </dgm:pt>
    <dgm:pt modelId="{0902B562-42AC-4246-83AE-699B00EB6B22}">
      <dgm:prSet phldrT="[Text]"/>
      <dgm:spPr/>
      <dgm:t>
        <a:bodyPr/>
        <a:lstStyle/>
        <a:p>
          <a:r>
            <a:rPr lang="en-IN" b="1" dirty="0">
              <a:solidFill>
                <a:schemeClr val="bg1"/>
              </a:solidFill>
              <a:latin typeface="Arial" panose="020B0604020202020204" pitchFamily="34" charset="0"/>
              <a:cs typeface="Arial" panose="020B0604020202020204" pitchFamily="34" charset="0"/>
            </a:rPr>
            <a:t>44 countries ratified </a:t>
          </a:r>
          <a:r>
            <a:rPr lang="en-IN" b="1" dirty="0" err="1">
              <a:solidFill>
                <a:schemeClr val="bg1"/>
              </a:solidFill>
              <a:latin typeface="Arial" panose="020B0604020202020204" pitchFamily="34" charset="0"/>
              <a:cs typeface="Arial" panose="020B0604020202020204" pitchFamily="34" charset="0"/>
            </a:rPr>
            <a:t>AfCFTA</a:t>
          </a:r>
          <a:r>
            <a:rPr lang="en-IN" b="1" dirty="0">
              <a:solidFill>
                <a:schemeClr val="bg1"/>
              </a:solidFill>
              <a:latin typeface="Arial" panose="020B0604020202020204" pitchFamily="34" charset="0"/>
              <a:cs typeface="Arial" panose="020B0604020202020204" pitchFamily="34" charset="0"/>
            </a:rPr>
            <a:t> to date </a:t>
          </a:r>
          <a:endParaRPr lang="en-US" dirty="0">
            <a:solidFill>
              <a:schemeClr val="bg1"/>
            </a:solidFill>
          </a:endParaRPr>
        </a:p>
      </dgm:t>
    </dgm:pt>
    <dgm:pt modelId="{BFDFB185-C847-41C9-BA17-767900876B0A}" type="parTrans" cxnId="{940A47F0-832A-444C-9B45-5DBD646AAEA8}">
      <dgm:prSet/>
      <dgm:spPr/>
      <dgm:t>
        <a:bodyPr/>
        <a:lstStyle/>
        <a:p>
          <a:endParaRPr lang="en-US">
            <a:solidFill>
              <a:schemeClr val="bg1"/>
            </a:solidFill>
          </a:endParaRPr>
        </a:p>
      </dgm:t>
    </dgm:pt>
    <dgm:pt modelId="{EDEE8328-192B-4A32-BDBD-634FE32FCE43}" type="sibTrans" cxnId="{940A47F0-832A-444C-9B45-5DBD646AAEA8}">
      <dgm:prSet/>
      <dgm:spPr/>
      <dgm:t>
        <a:bodyPr/>
        <a:lstStyle/>
        <a:p>
          <a:endParaRPr lang="en-US">
            <a:solidFill>
              <a:schemeClr val="bg1"/>
            </a:solidFill>
          </a:endParaRPr>
        </a:p>
      </dgm:t>
    </dgm:pt>
    <dgm:pt modelId="{123E2AFE-3008-4A1B-9954-360727EF9D74}">
      <dgm:prSet phldrT="[Text]"/>
      <dgm:spPr/>
      <dgm:t>
        <a:bodyPr/>
        <a:lstStyle/>
        <a:p>
          <a:r>
            <a:rPr lang="en-US" b="1" dirty="0">
              <a:solidFill>
                <a:schemeClr val="bg1"/>
              </a:solidFill>
              <a:latin typeface="Arial" panose="020B0604020202020204" pitchFamily="34" charset="0"/>
              <a:cs typeface="Arial" panose="020B0604020202020204" pitchFamily="34" charset="0"/>
            </a:rPr>
            <a:t>National AfCFTA implementation strategies developed in 7 countries</a:t>
          </a:r>
          <a:endParaRPr lang="en-US" dirty="0">
            <a:solidFill>
              <a:schemeClr val="bg1"/>
            </a:solidFill>
          </a:endParaRPr>
        </a:p>
      </dgm:t>
    </dgm:pt>
    <dgm:pt modelId="{4A0A7C33-85AA-455E-A143-01AB3236B063}" type="parTrans" cxnId="{4EB09E24-71D5-453D-94BD-4B7ECA588051}">
      <dgm:prSet/>
      <dgm:spPr/>
      <dgm:t>
        <a:bodyPr/>
        <a:lstStyle/>
        <a:p>
          <a:endParaRPr lang="en-US">
            <a:solidFill>
              <a:schemeClr val="bg1"/>
            </a:solidFill>
          </a:endParaRPr>
        </a:p>
      </dgm:t>
    </dgm:pt>
    <dgm:pt modelId="{903E7DF3-8B81-4356-9CB4-7DB6B3734BD2}" type="sibTrans" cxnId="{4EB09E24-71D5-453D-94BD-4B7ECA588051}">
      <dgm:prSet/>
      <dgm:spPr/>
      <dgm:t>
        <a:bodyPr/>
        <a:lstStyle/>
        <a:p>
          <a:endParaRPr lang="en-US">
            <a:solidFill>
              <a:schemeClr val="bg1"/>
            </a:solidFill>
          </a:endParaRPr>
        </a:p>
      </dgm:t>
    </dgm:pt>
    <dgm:pt modelId="{5AFA9A5C-FAC9-4583-B458-41CFB1F81D62}">
      <dgm:prSet phldrT="[Text]"/>
      <dgm:spPr/>
      <dgm:t>
        <a:bodyPr/>
        <a:lstStyle/>
        <a:p>
          <a:r>
            <a:rPr lang="en-US" b="1" dirty="0">
              <a:solidFill>
                <a:schemeClr val="bg1"/>
              </a:solidFill>
              <a:latin typeface="Arial" panose="020B0604020202020204" pitchFamily="34" charset="0"/>
              <a:cs typeface="Arial" panose="020B0604020202020204" pitchFamily="34" charset="0"/>
            </a:rPr>
            <a:t>10 countries supported through advocacy, impact studies and formulation of national strategies</a:t>
          </a:r>
          <a:endParaRPr lang="en-US" dirty="0">
            <a:solidFill>
              <a:schemeClr val="bg1"/>
            </a:solidFill>
          </a:endParaRPr>
        </a:p>
      </dgm:t>
    </dgm:pt>
    <dgm:pt modelId="{CAB69201-54F2-4D88-BBB3-4887AF809954}" type="parTrans" cxnId="{90F82760-B43A-421F-8847-FB72C6C84D59}">
      <dgm:prSet/>
      <dgm:spPr/>
      <dgm:t>
        <a:bodyPr/>
        <a:lstStyle/>
        <a:p>
          <a:endParaRPr lang="en-US">
            <a:solidFill>
              <a:schemeClr val="bg1"/>
            </a:solidFill>
          </a:endParaRPr>
        </a:p>
      </dgm:t>
    </dgm:pt>
    <dgm:pt modelId="{D1513E93-C596-441C-AFB0-A3FFE311B6F1}" type="sibTrans" cxnId="{90F82760-B43A-421F-8847-FB72C6C84D59}">
      <dgm:prSet/>
      <dgm:spPr/>
      <dgm:t>
        <a:bodyPr/>
        <a:lstStyle/>
        <a:p>
          <a:endParaRPr lang="en-US">
            <a:solidFill>
              <a:schemeClr val="bg1"/>
            </a:solidFill>
          </a:endParaRPr>
        </a:p>
      </dgm:t>
    </dgm:pt>
    <dgm:pt modelId="{45E18384-1BE9-49E9-9D16-D3A6785AC093}">
      <dgm:prSet phldrT="[Text]"/>
      <dgm:spPr/>
      <dgm:t>
        <a:bodyPr/>
        <a:lstStyle/>
        <a:p>
          <a:r>
            <a:rPr lang="en-US" b="1" dirty="0">
              <a:solidFill>
                <a:schemeClr val="bg1"/>
              </a:solidFill>
              <a:latin typeface="Arial" panose="020B0604020202020204" pitchFamily="34" charset="0"/>
              <a:cs typeface="Arial" panose="020B0604020202020204" pitchFamily="34" charset="0"/>
            </a:rPr>
            <a:t>Establishment of the Regional Centre for Quality Assurance  in Burundi </a:t>
          </a:r>
          <a:endParaRPr lang="en-US" dirty="0">
            <a:solidFill>
              <a:schemeClr val="bg1"/>
            </a:solidFill>
          </a:endParaRPr>
        </a:p>
      </dgm:t>
    </dgm:pt>
    <dgm:pt modelId="{5559EF66-A6BD-438F-8828-959268AA4FAB}" type="parTrans" cxnId="{BC667867-F8E5-4F66-AFE9-AE2728FD837B}">
      <dgm:prSet/>
      <dgm:spPr/>
      <dgm:t>
        <a:bodyPr/>
        <a:lstStyle/>
        <a:p>
          <a:endParaRPr lang="en-US">
            <a:solidFill>
              <a:schemeClr val="bg1"/>
            </a:solidFill>
          </a:endParaRPr>
        </a:p>
      </dgm:t>
    </dgm:pt>
    <dgm:pt modelId="{12CFD7B7-896C-4692-8780-B56DA85F7016}" type="sibTrans" cxnId="{BC667867-F8E5-4F66-AFE9-AE2728FD837B}">
      <dgm:prSet/>
      <dgm:spPr/>
      <dgm:t>
        <a:bodyPr/>
        <a:lstStyle/>
        <a:p>
          <a:endParaRPr lang="en-US">
            <a:solidFill>
              <a:schemeClr val="bg1"/>
            </a:solidFill>
          </a:endParaRPr>
        </a:p>
      </dgm:t>
    </dgm:pt>
    <dgm:pt modelId="{08AD59C7-582A-4A9B-9680-3D7A306A51BC}">
      <dgm:prSet phldrT="[Text]"/>
      <dgm:spPr/>
      <dgm:t>
        <a:bodyPr/>
        <a:lstStyle/>
        <a:p>
          <a:r>
            <a:rPr lang="en-IN" b="1" dirty="0" err="1">
              <a:solidFill>
                <a:schemeClr val="bg1"/>
              </a:solidFill>
              <a:latin typeface="Arial" panose="020B0604020202020204" pitchFamily="34" charset="0"/>
              <a:cs typeface="Arial" panose="020B0604020202020204" pitchFamily="34" charset="0"/>
            </a:rPr>
            <a:t>AfCFTA</a:t>
          </a:r>
          <a:r>
            <a:rPr lang="en-IN" b="1" dirty="0">
              <a:solidFill>
                <a:schemeClr val="bg1"/>
              </a:solidFill>
              <a:latin typeface="Arial" panose="020B0604020202020204" pitchFamily="34" charset="0"/>
              <a:cs typeface="Arial" panose="020B0604020202020204" pitchFamily="34" charset="0"/>
            </a:rPr>
            <a:t> country business index assessment tested in 9 countries</a:t>
          </a:r>
          <a:endParaRPr lang="en-US" dirty="0">
            <a:solidFill>
              <a:schemeClr val="bg1"/>
            </a:solidFill>
          </a:endParaRPr>
        </a:p>
      </dgm:t>
    </dgm:pt>
    <dgm:pt modelId="{0F9E6C4D-E87F-40E4-B146-60A155A96AAB}" type="parTrans" cxnId="{6AB5C9CC-E70A-42CC-84CE-4CB54FA5F6C0}">
      <dgm:prSet/>
      <dgm:spPr/>
      <dgm:t>
        <a:bodyPr/>
        <a:lstStyle/>
        <a:p>
          <a:endParaRPr lang="en-US">
            <a:solidFill>
              <a:schemeClr val="bg1"/>
            </a:solidFill>
          </a:endParaRPr>
        </a:p>
      </dgm:t>
    </dgm:pt>
    <dgm:pt modelId="{F7478EE4-71CD-4085-BBAF-14FC5304E16F}" type="sibTrans" cxnId="{6AB5C9CC-E70A-42CC-84CE-4CB54FA5F6C0}">
      <dgm:prSet/>
      <dgm:spPr/>
      <dgm:t>
        <a:bodyPr/>
        <a:lstStyle/>
        <a:p>
          <a:endParaRPr lang="en-US">
            <a:solidFill>
              <a:schemeClr val="bg1"/>
            </a:solidFill>
          </a:endParaRPr>
        </a:p>
      </dgm:t>
    </dgm:pt>
    <dgm:pt modelId="{5F014A33-3C51-4117-8F03-0C386CC55E34}">
      <dgm:prSet phldrT="[Text]"/>
      <dgm:spPr/>
      <dgm:t>
        <a:bodyPr/>
        <a:lstStyle/>
        <a:p>
          <a:r>
            <a:rPr lang="en-US" b="1" dirty="0">
              <a:solidFill>
                <a:schemeClr val="bg1"/>
              </a:solidFill>
              <a:latin typeface="Arial" panose="020B0604020202020204" pitchFamily="34" charset="0"/>
              <a:cs typeface="Arial" panose="020B0604020202020204" pitchFamily="34" charset="0"/>
            </a:rPr>
            <a:t>Strengthening capacity to leverage AfCFTA for economic diversification and growth: Burundi, Kenya, Rwanda, Zambia</a:t>
          </a:r>
          <a:endParaRPr lang="en-US" dirty="0">
            <a:solidFill>
              <a:schemeClr val="bg1"/>
            </a:solidFill>
          </a:endParaRPr>
        </a:p>
      </dgm:t>
    </dgm:pt>
    <dgm:pt modelId="{63624A10-3E3D-4285-81DA-1D02AE65CF48}" type="parTrans" cxnId="{8DF81ED8-DDDF-4565-BE01-547F36A10745}">
      <dgm:prSet/>
      <dgm:spPr/>
      <dgm:t>
        <a:bodyPr/>
        <a:lstStyle/>
        <a:p>
          <a:endParaRPr lang="en-US">
            <a:solidFill>
              <a:schemeClr val="bg1"/>
            </a:solidFill>
          </a:endParaRPr>
        </a:p>
      </dgm:t>
    </dgm:pt>
    <dgm:pt modelId="{DEEAFF8A-55D5-410D-8B81-DFA0547E3A6F}" type="sibTrans" cxnId="{8DF81ED8-DDDF-4565-BE01-547F36A10745}">
      <dgm:prSet/>
      <dgm:spPr/>
      <dgm:t>
        <a:bodyPr/>
        <a:lstStyle/>
        <a:p>
          <a:endParaRPr lang="en-US">
            <a:solidFill>
              <a:schemeClr val="bg1"/>
            </a:solidFill>
          </a:endParaRPr>
        </a:p>
      </dgm:t>
    </dgm:pt>
    <dgm:pt modelId="{98946CEA-5D9E-4273-8C12-31549C08E3AF}" type="pres">
      <dgm:prSet presAssocID="{8CC178CD-C198-4FFF-B306-8FD686461C86}" presName="linearFlow" presStyleCnt="0">
        <dgm:presLayoutVars>
          <dgm:dir/>
          <dgm:resizeHandles val="exact"/>
        </dgm:presLayoutVars>
      </dgm:prSet>
      <dgm:spPr/>
    </dgm:pt>
    <dgm:pt modelId="{BFBE5A52-A2C7-40E5-B946-2ECE7D26C6F0}" type="pres">
      <dgm:prSet presAssocID="{0902B562-42AC-4246-83AE-699B00EB6B22}" presName="composite" presStyleCnt="0"/>
      <dgm:spPr/>
    </dgm:pt>
    <dgm:pt modelId="{EA60AD9D-FBA8-4D69-8F9A-DB89E41E1046}" type="pres">
      <dgm:prSet presAssocID="{0902B562-42AC-4246-83AE-699B00EB6B22}" presName="imgShp" presStyleLbl="fgImgPlace1" presStyleIdx="0" presStyleCnt="6" custLinFactX="-100000" custLinFactNeighborX="-120117" custLinFactNeighborY="-15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Africa with solid fill"/>
        </a:ext>
      </dgm:extLst>
    </dgm:pt>
    <dgm:pt modelId="{C6EFE6C2-9868-4597-B5BF-485BBBD7BD36}" type="pres">
      <dgm:prSet presAssocID="{0902B562-42AC-4246-83AE-699B00EB6B22}" presName="txShp" presStyleLbl="node1" presStyleIdx="0" presStyleCnt="6" custScaleX="121729" custLinFactNeighborX="-20439" custLinFactNeighborY="-156">
        <dgm:presLayoutVars>
          <dgm:bulletEnabled val="1"/>
        </dgm:presLayoutVars>
      </dgm:prSet>
      <dgm:spPr/>
    </dgm:pt>
    <dgm:pt modelId="{F0F088B8-D6E0-4A32-B5E8-655BDC4688CC}" type="pres">
      <dgm:prSet presAssocID="{EDEE8328-192B-4A32-BDBD-634FE32FCE43}" presName="spacing" presStyleCnt="0"/>
      <dgm:spPr/>
    </dgm:pt>
    <dgm:pt modelId="{14AB25BC-7DEC-47BB-BE06-F7219BD80F6B}" type="pres">
      <dgm:prSet presAssocID="{123E2AFE-3008-4A1B-9954-360727EF9D74}" presName="composite" presStyleCnt="0"/>
      <dgm:spPr/>
    </dgm:pt>
    <dgm:pt modelId="{0FE81EB0-C919-4266-9E3D-7569FD4BDB77}" type="pres">
      <dgm:prSet presAssocID="{123E2AFE-3008-4A1B-9954-360727EF9D74}" presName="imgShp" presStyleLbl="fgImgPlace1" presStyleIdx="1" presStyleCnt="6" custLinFactX="-100000" custLinFactNeighborX="-120117" custLinFactNeighborY="-15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Maze with solid fill"/>
        </a:ext>
      </dgm:extLst>
    </dgm:pt>
    <dgm:pt modelId="{12DF905F-E4FD-4F0F-96D7-9D549BC77286}" type="pres">
      <dgm:prSet presAssocID="{123E2AFE-3008-4A1B-9954-360727EF9D74}" presName="txShp" presStyleLbl="node1" presStyleIdx="1" presStyleCnt="6" custScaleX="122204" custLinFactNeighborX="-20439" custLinFactNeighborY="-156">
        <dgm:presLayoutVars>
          <dgm:bulletEnabled val="1"/>
        </dgm:presLayoutVars>
      </dgm:prSet>
      <dgm:spPr/>
    </dgm:pt>
    <dgm:pt modelId="{248A6172-60AC-4D29-8748-EF01895B65EF}" type="pres">
      <dgm:prSet presAssocID="{903E7DF3-8B81-4356-9CB4-7DB6B3734BD2}" presName="spacing" presStyleCnt="0"/>
      <dgm:spPr/>
    </dgm:pt>
    <dgm:pt modelId="{615AD8A8-42AE-46E9-97EF-E9778152F615}" type="pres">
      <dgm:prSet presAssocID="{5AFA9A5C-FAC9-4583-B458-41CFB1F81D62}" presName="composite" presStyleCnt="0"/>
      <dgm:spPr/>
    </dgm:pt>
    <dgm:pt modelId="{C3069A1E-8172-4423-8C4A-50D07B3D0DE6}" type="pres">
      <dgm:prSet presAssocID="{5AFA9A5C-FAC9-4583-B458-41CFB1F81D62}" presName="imgShp" presStyleLbl="fgImgPlace1" presStyleIdx="2" presStyleCnt="6" custLinFactX="-100000" custLinFactNeighborX="-120117" custLinFactNeighborY="-15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lassroom with solid fill"/>
        </a:ext>
      </dgm:extLst>
    </dgm:pt>
    <dgm:pt modelId="{E4908065-75FE-4FBD-BFF5-83C14DE98BB5}" type="pres">
      <dgm:prSet presAssocID="{5AFA9A5C-FAC9-4583-B458-41CFB1F81D62}" presName="txShp" presStyleLbl="node1" presStyleIdx="2" presStyleCnt="6" custScaleX="114123" custScaleY="120592" custLinFactNeighborX="-10512" custLinFactNeighborY="-4627">
        <dgm:presLayoutVars>
          <dgm:bulletEnabled val="1"/>
        </dgm:presLayoutVars>
      </dgm:prSet>
      <dgm:spPr/>
    </dgm:pt>
    <dgm:pt modelId="{A832001C-692B-4D8F-9A7F-249DD73AD064}" type="pres">
      <dgm:prSet presAssocID="{D1513E93-C596-441C-AFB0-A3FFE311B6F1}" presName="spacing" presStyleCnt="0"/>
      <dgm:spPr/>
    </dgm:pt>
    <dgm:pt modelId="{F75ED786-ED2E-46CE-B0D2-CF98609562F8}" type="pres">
      <dgm:prSet presAssocID="{08AD59C7-582A-4A9B-9680-3D7A306A51BC}" presName="composite" presStyleCnt="0"/>
      <dgm:spPr/>
    </dgm:pt>
    <dgm:pt modelId="{35DCCE0F-6AF7-4E11-9370-297A393AAB25}" type="pres">
      <dgm:prSet presAssocID="{08AD59C7-582A-4A9B-9680-3D7A306A51BC}" presName="imgShp" presStyleLbl="fgImgPlace1" presStyleIdx="3" presStyleCnt="6" custLinFactX="-100000" custLinFactNeighborX="-120117" custLinFactNeighborY="-15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r chart with solid fill"/>
        </a:ext>
      </dgm:extLst>
    </dgm:pt>
    <dgm:pt modelId="{77484C87-BB83-48EA-92F6-1E5F087EB2E3}" type="pres">
      <dgm:prSet presAssocID="{08AD59C7-582A-4A9B-9680-3D7A306A51BC}" presName="txShp" presStyleLbl="node1" presStyleIdx="3" presStyleCnt="6" custScaleX="121716" custScaleY="126445" custLinFactNeighborX="-20439" custLinFactNeighborY="-156">
        <dgm:presLayoutVars>
          <dgm:bulletEnabled val="1"/>
        </dgm:presLayoutVars>
      </dgm:prSet>
      <dgm:spPr/>
    </dgm:pt>
    <dgm:pt modelId="{DF5B5450-1C90-4376-9975-7E577D8FADF7}" type="pres">
      <dgm:prSet presAssocID="{F7478EE4-71CD-4085-BBAF-14FC5304E16F}" presName="spacing" presStyleCnt="0"/>
      <dgm:spPr/>
    </dgm:pt>
    <dgm:pt modelId="{ABD554AF-BFB6-4B69-8ADC-230C492A0517}" type="pres">
      <dgm:prSet presAssocID="{5F014A33-3C51-4117-8F03-0C386CC55E34}" presName="composite" presStyleCnt="0"/>
      <dgm:spPr/>
    </dgm:pt>
    <dgm:pt modelId="{758963D6-529B-4761-998C-BB48833FE267}" type="pres">
      <dgm:prSet presAssocID="{5F014A33-3C51-4117-8F03-0C386CC55E34}" presName="imgShp" presStyleLbl="fgImgPlace1" presStyleIdx="4" presStyleCnt="6" custLinFactX="-100000" custLinFactNeighborX="-120117" custLinFactNeighborY="-15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Group brainstorm with solid fill"/>
        </a:ext>
      </dgm:extLst>
    </dgm:pt>
    <dgm:pt modelId="{9A34A74E-B448-4705-AB70-EF24D49A5FE2}" type="pres">
      <dgm:prSet presAssocID="{5F014A33-3C51-4117-8F03-0C386CC55E34}" presName="txShp" presStyleLbl="node1" presStyleIdx="4" presStyleCnt="6" custScaleX="119114" custLinFactNeighborX="-13008" custLinFactNeighborY="-5275">
        <dgm:presLayoutVars>
          <dgm:bulletEnabled val="1"/>
        </dgm:presLayoutVars>
      </dgm:prSet>
      <dgm:spPr/>
    </dgm:pt>
    <dgm:pt modelId="{24C7E786-98A8-4546-AF1D-FE5DAD2FAE84}" type="pres">
      <dgm:prSet presAssocID="{DEEAFF8A-55D5-410D-8B81-DFA0547E3A6F}" presName="spacing" presStyleCnt="0"/>
      <dgm:spPr/>
    </dgm:pt>
    <dgm:pt modelId="{36F0892D-8B8B-4853-961D-E0C6E2032A41}" type="pres">
      <dgm:prSet presAssocID="{45E18384-1BE9-49E9-9D16-D3A6785AC093}" presName="composite" presStyleCnt="0"/>
      <dgm:spPr/>
    </dgm:pt>
    <dgm:pt modelId="{9D0C2A40-D90C-458C-A601-FD6E21A45852}" type="pres">
      <dgm:prSet presAssocID="{45E18384-1BE9-49E9-9D16-D3A6785AC093}" presName="imgShp" presStyleLbl="fgImgPlace1" presStyleIdx="5" presStyleCnt="6" custLinFactX="-100000" custLinFactNeighborX="-120117" custLinFactNeighborY="-15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Diploma roll with solid fill"/>
        </a:ext>
      </dgm:extLst>
    </dgm:pt>
    <dgm:pt modelId="{2B56A7D1-609A-4549-9A61-9C5758F48453}" type="pres">
      <dgm:prSet presAssocID="{45E18384-1BE9-49E9-9D16-D3A6785AC093}" presName="txShp" presStyleLbl="node1" presStyleIdx="5" presStyleCnt="6" custScaleX="119607" custScaleY="99771" custLinFactNeighborX="-13254" custLinFactNeighborY="-7835">
        <dgm:presLayoutVars>
          <dgm:bulletEnabled val="1"/>
        </dgm:presLayoutVars>
      </dgm:prSet>
      <dgm:spPr/>
    </dgm:pt>
  </dgm:ptLst>
  <dgm:cxnLst>
    <dgm:cxn modelId="{4EB09E24-71D5-453D-94BD-4B7ECA588051}" srcId="{8CC178CD-C198-4FFF-B306-8FD686461C86}" destId="{123E2AFE-3008-4A1B-9954-360727EF9D74}" srcOrd="1" destOrd="0" parTransId="{4A0A7C33-85AA-455E-A143-01AB3236B063}" sibTransId="{903E7DF3-8B81-4356-9CB4-7DB6B3734BD2}"/>
    <dgm:cxn modelId="{E26A2F25-7BA1-42F7-AAB9-43F4C994FC72}" type="presOf" srcId="{5F014A33-3C51-4117-8F03-0C386CC55E34}" destId="{9A34A74E-B448-4705-AB70-EF24D49A5FE2}" srcOrd="0" destOrd="0" presId="urn:microsoft.com/office/officeart/2005/8/layout/vList3"/>
    <dgm:cxn modelId="{90F82760-B43A-421F-8847-FB72C6C84D59}" srcId="{8CC178CD-C198-4FFF-B306-8FD686461C86}" destId="{5AFA9A5C-FAC9-4583-B458-41CFB1F81D62}" srcOrd="2" destOrd="0" parTransId="{CAB69201-54F2-4D88-BBB3-4887AF809954}" sibTransId="{D1513E93-C596-441C-AFB0-A3FFE311B6F1}"/>
    <dgm:cxn modelId="{BC667867-F8E5-4F66-AFE9-AE2728FD837B}" srcId="{8CC178CD-C198-4FFF-B306-8FD686461C86}" destId="{45E18384-1BE9-49E9-9D16-D3A6785AC093}" srcOrd="5" destOrd="0" parTransId="{5559EF66-A6BD-438F-8828-959268AA4FAB}" sibTransId="{12CFD7B7-896C-4692-8780-B56DA85F7016}"/>
    <dgm:cxn modelId="{35BAD548-4808-41EB-A304-B284D2AEF641}" type="presOf" srcId="{0902B562-42AC-4246-83AE-699B00EB6B22}" destId="{C6EFE6C2-9868-4597-B5BF-485BBBD7BD36}" srcOrd="0" destOrd="0" presId="urn:microsoft.com/office/officeart/2005/8/layout/vList3"/>
    <dgm:cxn modelId="{4BAF8789-D033-4D08-BE79-B8DEB41D2E6D}" type="presOf" srcId="{45E18384-1BE9-49E9-9D16-D3A6785AC093}" destId="{2B56A7D1-609A-4549-9A61-9C5758F48453}" srcOrd="0" destOrd="0" presId="urn:microsoft.com/office/officeart/2005/8/layout/vList3"/>
    <dgm:cxn modelId="{FD5CB09A-BEE0-411C-A175-25389275B815}" type="presOf" srcId="{08AD59C7-582A-4A9B-9680-3D7A306A51BC}" destId="{77484C87-BB83-48EA-92F6-1E5F087EB2E3}" srcOrd="0" destOrd="0" presId="urn:microsoft.com/office/officeart/2005/8/layout/vList3"/>
    <dgm:cxn modelId="{CD75F9A4-A3E2-406A-B484-955792AA6C35}" type="presOf" srcId="{5AFA9A5C-FAC9-4583-B458-41CFB1F81D62}" destId="{E4908065-75FE-4FBD-BFF5-83C14DE98BB5}" srcOrd="0" destOrd="0" presId="urn:microsoft.com/office/officeart/2005/8/layout/vList3"/>
    <dgm:cxn modelId="{1475A3B4-ADA6-4E00-B3DA-2403F803555F}" type="presOf" srcId="{8CC178CD-C198-4FFF-B306-8FD686461C86}" destId="{98946CEA-5D9E-4273-8C12-31549C08E3AF}" srcOrd="0" destOrd="0" presId="urn:microsoft.com/office/officeart/2005/8/layout/vList3"/>
    <dgm:cxn modelId="{6AB5C9CC-E70A-42CC-84CE-4CB54FA5F6C0}" srcId="{8CC178CD-C198-4FFF-B306-8FD686461C86}" destId="{08AD59C7-582A-4A9B-9680-3D7A306A51BC}" srcOrd="3" destOrd="0" parTransId="{0F9E6C4D-E87F-40E4-B146-60A155A96AAB}" sibTransId="{F7478EE4-71CD-4085-BBAF-14FC5304E16F}"/>
    <dgm:cxn modelId="{8DF81ED8-DDDF-4565-BE01-547F36A10745}" srcId="{8CC178CD-C198-4FFF-B306-8FD686461C86}" destId="{5F014A33-3C51-4117-8F03-0C386CC55E34}" srcOrd="4" destOrd="0" parTransId="{63624A10-3E3D-4285-81DA-1D02AE65CF48}" sibTransId="{DEEAFF8A-55D5-410D-8B81-DFA0547E3A6F}"/>
    <dgm:cxn modelId="{4F58FFE9-A978-41DE-AB2F-36252859AAD5}" type="presOf" srcId="{123E2AFE-3008-4A1B-9954-360727EF9D74}" destId="{12DF905F-E4FD-4F0F-96D7-9D549BC77286}" srcOrd="0" destOrd="0" presId="urn:microsoft.com/office/officeart/2005/8/layout/vList3"/>
    <dgm:cxn modelId="{940A47F0-832A-444C-9B45-5DBD646AAEA8}" srcId="{8CC178CD-C198-4FFF-B306-8FD686461C86}" destId="{0902B562-42AC-4246-83AE-699B00EB6B22}" srcOrd="0" destOrd="0" parTransId="{BFDFB185-C847-41C9-BA17-767900876B0A}" sibTransId="{EDEE8328-192B-4A32-BDBD-634FE32FCE43}"/>
    <dgm:cxn modelId="{A54015E4-795C-47D4-8CB8-8059F11590F7}" type="presParOf" srcId="{98946CEA-5D9E-4273-8C12-31549C08E3AF}" destId="{BFBE5A52-A2C7-40E5-B946-2ECE7D26C6F0}" srcOrd="0" destOrd="0" presId="urn:microsoft.com/office/officeart/2005/8/layout/vList3"/>
    <dgm:cxn modelId="{E9F6731A-BAB8-474B-80BC-F27303DDDC48}" type="presParOf" srcId="{BFBE5A52-A2C7-40E5-B946-2ECE7D26C6F0}" destId="{EA60AD9D-FBA8-4D69-8F9A-DB89E41E1046}" srcOrd="0" destOrd="0" presId="urn:microsoft.com/office/officeart/2005/8/layout/vList3"/>
    <dgm:cxn modelId="{EB2E3E93-FC51-4E59-A0C8-4EE22C9163CF}" type="presParOf" srcId="{BFBE5A52-A2C7-40E5-B946-2ECE7D26C6F0}" destId="{C6EFE6C2-9868-4597-B5BF-485BBBD7BD36}" srcOrd="1" destOrd="0" presId="urn:microsoft.com/office/officeart/2005/8/layout/vList3"/>
    <dgm:cxn modelId="{B3D90C6B-BE8B-4017-926D-43F216556500}" type="presParOf" srcId="{98946CEA-5D9E-4273-8C12-31549C08E3AF}" destId="{F0F088B8-D6E0-4A32-B5E8-655BDC4688CC}" srcOrd="1" destOrd="0" presId="urn:microsoft.com/office/officeart/2005/8/layout/vList3"/>
    <dgm:cxn modelId="{5455A680-C001-4961-9A8D-4DBC4FA7D744}" type="presParOf" srcId="{98946CEA-5D9E-4273-8C12-31549C08E3AF}" destId="{14AB25BC-7DEC-47BB-BE06-F7219BD80F6B}" srcOrd="2" destOrd="0" presId="urn:microsoft.com/office/officeart/2005/8/layout/vList3"/>
    <dgm:cxn modelId="{1B394DD7-2757-411B-9EC5-4EE2FEBCD368}" type="presParOf" srcId="{14AB25BC-7DEC-47BB-BE06-F7219BD80F6B}" destId="{0FE81EB0-C919-4266-9E3D-7569FD4BDB77}" srcOrd="0" destOrd="0" presId="urn:microsoft.com/office/officeart/2005/8/layout/vList3"/>
    <dgm:cxn modelId="{2B38F2DD-5EBE-46AC-86E3-28848ED1176E}" type="presParOf" srcId="{14AB25BC-7DEC-47BB-BE06-F7219BD80F6B}" destId="{12DF905F-E4FD-4F0F-96D7-9D549BC77286}" srcOrd="1" destOrd="0" presId="urn:microsoft.com/office/officeart/2005/8/layout/vList3"/>
    <dgm:cxn modelId="{C18F3CA2-5ABC-4356-B500-C9300F705764}" type="presParOf" srcId="{98946CEA-5D9E-4273-8C12-31549C08E3AF}" destId="{248A6172-60AC-4D29-8748-EF01895B65EF}" srcOrd="3" destOrd="0" presId="urn:microsoft.com/office/officeart/2005/8/layout/vList3"/>
    <dgm:cxn modelId="{F08C2D68-A50C-4BBF-B660-289A98CA4C39}" type="presParOf" srcId="{98946CEA-5D9E-4273-8C12-31549C08E3AF}" destId="{615AD8A8-42AE-46E9-97EF-E9778152F615}" srcOrd="4" destOrd="0" presId="urn:microsoft.com/office/officeart/2005/8/layout/vList3"/>
    <dgm:cxn modelId="{42FE093A-E232-4D36-BB2F-4722A963BEEB}" type="presParOf" srcId="{615AD8A8-42AE-46E9-97EF-E9778152F615}" destId="{C3069A1E-8172-4423-8C4A-50D07B3D0DE6}" srcOrd="0" destOrd="0" presId="urn:microsoft.com/office/officeart/2005/8/layout/vList3"/>
    <dgm:cxn modelId="{EE667233-A8EC-48DD-ABB5-76E3CE552A4A}" type="presParOf" srcId="{615AD8A8-42AE-46E9-97EF-E9778152F615}" destId="{E4908065-75FE-4FBD-BFF5-83C14DE98BB5}" srcOrd="1" destOrd="0" presId="urn:microsoft.com/office/officeart/2005/8/layout/vList3"/>
    <dgm:cxn modelId="{1B1DB04F-CE5D-4EFB-A570-D887A564B418}" type="presParOf" srcId="{98946CEA-5D9E-4273-8C12-31549C08E3AF}" destId="{A832001C-692B-4D8F-9A7F-249DD73AD064}" srcOrd="5" destOrd="0" presId="urn:microsoft.com/office/officeart/2005/8/layout/vList3"/>
    <dgm:cxn modelId="{345A17EF-32FF-44A8-B71A-EC2BB00365EC}" type="presParOf" srcId="{98946CEA-5D9E-4273-8C12-31549C08E3AF}" destId="{F75ED786-ED2E-46CE-B0D2-CF98609562F8}" srcOrd="6" destOrd="0" presId="urn:microsoft.com/office/officeart/2005/8/layout/vList3"/>
    <dgm:cxn modelId="{B3A9CC93-8DE5-4814-97FF-9A2D5C3EDA08}" type="presParOf" srcId="{F75ED786-ED2E-46CE-B0D2-CF98609562F8}" destId="{35DCCE0F-6AF7-4E11-9370-297A393AAB25}" srcOrd="0" destOrd="0" presId="urn:microsoft.com/office/officeart/2005/8/layout/vList3"/>
    <dgm:cxn modelId="{B8086916-CE51-47D6-927D-23125F5746C3}" type="presParOf" srcId="{F75ED786-ED2E-46CE-B0D2-CF98609562F8}" destId="{77484C87-BB83-48EA-92F6-1E5F087EB2E3}" srcOrd="1" destOrd="0" presId="urn:microsoft.com/office/officeart/2005/8/layout/vList3"/>
    <dgm:cxn modelId="{8075210A-A3C0-41B4-9448-FF2E64525B73}" type="presParOf" srcId="{98946CEA-5D9E-4273-8C12-31549C08E3AF}" destId="{DF5B5450-1C90-4376-9975-7E577D8FADF7}" srcOrd="7" destOrd="0" presId="urn:microsoft.com/office/officeart/2005/8/layout/vList3"/>
    <dgm:cxn modelId="{B59686F1-3748-4C75-8EC6-9D031AD7971D}" type="presParOf" srcId="{98946CEA-5D9E-4273-8C12-31549C08E3AF}" destId="{ABD554AF-BFB6-4B69-8ADC-230C492A0517}" srcOrd="8" destOrd="0" presId="urn:microsoft.com/office/officeart/2005/8/layout/vList3"/>
    <dgm:cxn modelId="{70D4DD39-3FFA-496B-8517-A59B89E202A9}" type="presParOf" srcId="{ABD554AF-BFB6-4B69-8ADC-230C492A0517}" destId="{758963D6-529B-4761-998C-BB48833FE267}" srcOrd="0" destOrd="0" presId="urn:microsoft.com/office/officeart/2005/8/layout/vList3"/>
    <dgm:cxn modelId="{961A70AF-7A74-484B-8670-3BDFB03CF0BF}" type="presParOf" srcId="{ABD554AF-BFB6-4B69-8ADC-230C492A0517}" destId="{9A34A74E-B448-4705-AB70-EF24D49A5FE2}" srcOrd="1" destOrd="0" presId="urn:microsoft.com/office/officeart/2005/8/layout/vList3"/>
    <dgm:cxn modelId="{B66E94F4-B64E-45E7-9F97-686AD0CDE599}" type="presParOf" srcId="{98946CEA-5D9E-4273-8C12-31549C08E3AF}" destId="{24C7E786-98A8-4546-AF1D-FE5DAD2FAE84}" srcOrd="9" destOrd="0" presId="urn:microsoft.com/office/officeart/2005/8/layout/vList3"/>
    <dgm:cxn modelId="{BBEC559E-2700-442A-B861-0957B32DC02B}" type="presParOf" srcId="{98946CEA-5D9E-4273-8C12-31549C08E3AF}" destId="{36F0892D-8B8B-4853-961D-E0C6E2032A41}" srcOrd="10" destOrd="0" presId="urn:microsoft.com/office/officeart/2005/8/layout/vList3"/>
    <dgm:cxn modelId="{9268CD5C-2901-4BDD-8578-F13986413B54}" type="presParOf" srcId="{36F0892D-8B8B-4853-961D-E0C6E2032A41}" destId="{9D0C2A40-D90C-458C-A601-FD6E21A45852}" srcOrd="0" destOrd="0" presId="urn:microsoft.com/office/officeart/2005/8/layout/vList3"/>
    <dgm:cxn modelId="{2472CAEA-CA6C-45B3-BDC1-3F5205208B50}" type="presParOf" srcId="{36F0892D-8B8B-4853-961D-E0C6E2032A41}" destId="{2B56A7D1-609A-4549-9A61-9C5758F4845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F14093-BEE1-4CE7-BE70-CC83088BE211}"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3F8FFB70-09BD-4E81-8FB8-3C8C7B59E94F}">
      <dgm:prSet phldrT="[Text]" custT="1"/>
      <dgm:spPr/>
      <dgm:t>
        <a:bodyPr/>
        <a:lstStyle/>
        <a:p>
          <a:pPr algn="l"/>
          <a:r>
            <a:rPr lang="en-US" sz="2000" dirty="0">
              <a:latin typeface="Arial" panose="020B0604020202020204" pitchFamily="34" charset="0"/>
              <a:cs typeface="Arial" panose="020B0604020202020204" pitchFamily="34" charset="0"/>
            </a:rPr>
            <a:t>Macroeconomic modelling</a:t>
          </a:r>
          <a:endParaRPr lang="en-GB" sz="2000" dirty="0">
            <a:latin typeface="Arial" panose="020B0604020202020204" pitchFamily="34" charset="0"/>
            <a:cs typeface="Arial" panose="020B0604020202020204" pitchFamily="34" charset="0"/>
          </a:endParaRPr>
        </a:p>
      </dgm:t>
    </dgm:pt>
    <dgm:pt modelId="{FB63E0CA-BF4E-49B9-A8F4-A29CCBED4E43}" type="parTrans" cxnId="{0865409D-782D-4DCC-8009-63FB5EA9B97D}">
      <dgm:prSet/>
      <dgm:spPr/>
      <dgm:t>
        <a:bodyPr/>
        <a:lstStyle/>
        <a:p>
          <a:endParaRPr lang="en-GB">
            <a:latin typeface="Arial" panose="020B0604020202020204" pitchFamily="34" charset="0"/>
            <a:cs typeface="Arial" panose="020B0604020202020204" pitchFamily="34" charset="0"/>
          </a:endParaRPr>
        </a:p>
      </dgm:t>
    </dgm:pt>
    <dgm:pt modelId="{147E6BC9-9C26-4034-9C2A-17385884A799}" type="sibTrans" cxnId="{0865409D-782D-4DCC-8009-63FB5EA9B97D}">
      <dgm:prSet/>
      <dgm:spPr/>
      <dgm:t>
        <a:bodyPr/>
        <a:lstStyle/>
        <a:p>
          <a:endParaRPr lang="en-GB">
            <a:latin typeface="Arial" panose="020B0604020202020204" pitchFamily="34" charset="0"/>
            <a:cs typeface="Arial" panose="020B0604020202020204" pitchFamily="34" charset="0"/>
          </a:endParaRPr>
        </a:p>
      </dgm:t>
    </dgm:pt>
    <dgm:pt modelId="{E3FE9E24-F756-48CC-AE84-4958DD167B80}">
      <dgm:prSet phldrT="[Text]"/>
      <dgm:spPr/>
      <dgm:t>
        <a:bodyPr/>
        <a:lstStyle/>
        <a:p>
          <a:endParaRPr lang="en-GB" dirty="0">
            <a:latin typeface="Arial" panose="020B0604020202020204" pitchFamily="34" charset="0"/>
            <a:cs typeface="Arial" panose="020B0604020202020204" pitchFamily="34" charset="0"/>
          </a:endParaRPr>
        </a:p>
      </dgm:t>
    </dgm:pt>
    <dgm:pt modelId="{9C2C463A-2E80-41AA-ABF3-F4446D24DCE0}" type="parTrans" cxnId="{FB760167-E2F5-4D67-B84D-64A4EC920534}">
      <dgm:prSet/>
      <dgm:spPr/>
      <dgm:t>
        <a:bodyPr/>
        <a:lstStyle/>
        <a:p>
          <a:endParaRPr lang="en-GB">
            <a:latin typeface="Arial" panose="020B0604020202020204" pitchFamily="34" charset="0"/>
            <a:cs typeface="Arial" panose="020B0604020202020204" pitchFamily="34" charset="0"/>
          </a:endParaRPr>
        </a:p>
      </dgm:t>
    </dgm:pt>
    <dgm:pt modelId="{FA080B6D-21B9-4D52-9771-B1B84E4FAE6E}" type="sibTrans" cxnId="{FB760167-E2F5-4D67-B84D-64A4EC920534}">
      <dgm:prSet/>
      <dgm:spPr/>
      <dgm:t>
        <a:bodyPr/>
        <a:lstStyle/>
        <a:p>
          <a:endParaRPr lang="en-GB">
            <a:latin typeface="Arial" panose="020B0604020202020204" pitchFamily="34" charset="0"/>
            <a:cs typeface="Arial" panose="020B0604020202020204" pitchFamily="34" charset="0"/>
          </a:endParaRPr>
        </a:p>
      </dgm:t>
    </dgm:pt>
    <dgm:pt modelId="{5552CC72-AE8E-4966-AEB7-29647936152A}">
      <dgm:prSet phldrT="[Text]" custT="1"/>
      <dgm:spPr/>
      <dgm:t>
        <a:bodyPr/>
        <a:lstStyle/>
        <a:p>
          <a:r>
            <a:rPr lang="en-US" sz="1600" dirty="0">
              <a:latin typeface="Arial" panose="020B0604020202020204" pitchFamily="34" charset="0"/>
              <a:cs typeface="Arial" panose="020B0604020202020204" pitchFamily="34" charset="0"/>
            </a:rPr>
            <a:t>Supported 4 countries in macroeconomic modelling to strengthen macroeconomic analysis and forecasting.</a:t>
          </a:r>
          <a:endParaRPr lang="en-GB" sz="1600" dirty="0">
            <a:latin typeface="Arial" panose="020B0604020202020204" pitchFamily="34" charset="0"/>
            <a:cs typeface="Arial" panose="020B0604020202020204" pitchFamily="34" charset="0"/>
          </a:endParaRPr>
        </a:p>
      </dgm:t>
    </dgm:pt>
    <dgm:pt modelId="{5358C97A-C1F9-4CB1-8012-F8641905DCF4}" type="parTrans" cxnId="{ED97AFD1-218E-4621-90A7-E2E07D851D36}">
      <dgm:prSet/>
      <dgm:spPr/>
      <dgm:t>
        <a:bodyPr/>
        <a:lstStyle/>
        <a:p>
          <a:endParaRPr lang="en-GB">
            <a:latin typeface="Arial" panose="020B0604020202020204" pitchFamily="34" charset="0"/>
            <a:cs typeface="Arial" panose="020B0604020202020204" pitchFamily="34" charset="0"/>
          </a:endParaRPr>
        </a:p>
      </dgm:t>
    </dgm:pt>
    <dgm:pt modelId="{A7A2AE35-7CE7-4AEF-819E-0C0ABA6292CB}" type="sibTrans" cxnId="{ED97AFD1-218E-4621-90A7-E2E07D851D36}">
      <dgm:prSet/>
      <dgm:spPr/>
      <dgm:t>
        <a:bodyPr/>
        <a:lstStyle/>
        <a:p>
          <a:endParaRPr lang="en-GB">
            <a:latin typeface="Arial" panose="020B0604020202020204" pitchFamily="34" charset="0"/>
            <a:cs typeface="Arial" panose="020B0604020202020204" pitchFamily="34" charset="0"/>
          </a:endParaRPr>
        </a:p>
      </dgm:t>
    </dgm:pt>
    <dgm:pt modelId="{91845781-8846-4266-B688-B891573E5712}">
      <dgm:prSet phldrT="[Text]" custT="1"/>
      <dgm:spPr/>
      <dgm:t>
        <a:bodyPr/>
        <a:lstStyle/>
        <a:p>
          <a:pPr algn="l"/>
          <a:r>
            <a:rPr lang="en-US" sz="2000" dirty="0">
              <a:latin typeface="Arial" panose="020B0604020202020204" pitchFamily="34" charset="0"/>
              <a:cs typeface="Arial" panose="020B0604020202020204" pitchFamily="34" charset="0"/>
            </a:rPr>
            <a:t>Integrated planning and reporting toolkit </a:t>
          </a:r>
          <a:endParaRPr lang="en-GB" sz="2000" dirty="0">
            <a:latin typeface="Arial" panose="020B0604020202020204" pitchFamily="34" charset="0"/>
            <a:cs typeface="Arial" panose="020B0604020202020204" pitchFamily="34" charset="0"/>
          </a:endParaRPr>
        </a:p>
      </dgm:t>
    </dgm:pt>
    <dgm:pt modelId="{2C5DBB04-9DBE-4378-8DA1-ADEE064A352B}" type="parTrans" cxnId="{42BAF342-1F42-42C0-97C6-A009AFDF49D7}">
      <dgm:prSet/>
      <dgm:spPr/>
      <dgm:t>
        <a:bodyPr/>
        <a:lstStyle/>
        <a:p>
          <a:endParaRPr lang="en-GB">
            <a:latin typeface="Arial" panose="020B0604020202020204" pitchFamily="34" charset="0"/>
            <a:cs typeface="Arial" panose="020B0604020202020204" pitchFamily="34" charset="0"/>
          </a:endParaRPr>
        </a:p>
      </dgm:t>
    </dgm:pt>
    <dgm:pt modelId="{30BA625A-27CD-4C55-969A-BF9C58C08643}" type="sibTrans" cxnId="{42BAF342-1F42-42C0-97C6-A009AFDF49D7}">
      <dgm:prSet/>
      <dgm:spPr/>
      <dgm:t>
        <a:bodyPr/>
        <a:lstStyle/>
        <a:p>
          <a:endParaRPr lang="en-GB">
            <a:latin typeface="Arial" panose="020B0604020202020204" pitchFamily="34" charset="0"/>
            <a:cs typeface="Arial" panose="020B0604020202020204" pitchFamily="34" charset="0"/>
          </a:endParaRPr>
        </a:p>
      </dgm:t>
    </dgm:pt>
    <dgm:pt modelId="{63E1B43F-C78E-444C-BFD7-D0BDDEAFC388}">
      <dgm:prSet phldrT="[Text]"/>
      <dgm:spPr/>
      <dgm:t>
        <a:bodyPr/>
        <a:lstStyle/>
        <a:p>
          <a:endParaRPr lang="en-GB" dirty="0">
            <a:latin typeface="Arial" panose="020B0604020202020204" pitchFamily="34" charset="0"/>
            <a:cs typeface="Arial" panose="020B0604020202020204" pitchFamily="34" charset="0"/>
          </a:endParaRPr>
        </a:p>
      </dgm:t>
    </dgm:pt>
    <dgm:pt modelId="{56C5B949-81C3-4A3D-A871-A97D36B3D6E8}" type="parTrans" cxnId="{B8E6C659-670D-4796-B870-6AB76A45B179}">
      <dgm:prSet/>
      <dgm:spPr/>
      <dgm:t>
        <a:bodyPr/>
        <a:lstStyle/>
        <a:p>
          <a:endParaRPr lang="en-GB">
            <a:latin typeface="Arial" panose="020B0604020202020204" pitchFamily="34" charset="0"/>
            <a:cs typeface="Arial" panose="020B0604020202020204" pitchFamily="34" charset="0"/>
          </a:endParaRPr>
        </a:p>
      </dgm:t>
    </dgm:pt>
    <dgm:pt modelId="{7C33B475-137B-4482-894F-5700FBFFCB69}" type="sibTrans" cxnId="{B8E6C659-670D-4796-B870-6AB76A45B179}">
      <dgm:prSet/>
      <dgm:spPr/>
      <dgm:t>
        <a:bodyPr/>
        <a:lstStyle/>
        <a:p>
          <a:endParaRPr lang="en-GB">
            <a:latin typeface="Arial" panose="020B0604020202020204" pitchFamily="34" charset="0"/>
            <a:cs typeface="Arial" panose="020B0604020202020204" pitchFamily="34" charset="0"/>
          </a:endParaRPr>
        </a:p>
      </dgm:t>
    </dgm:pt>
    <dgm:pt modelId="{D60CCA14-A452-44A5-966F-D43A4052F7C8}">
      <dgm:prSet phldrT="[Text]" custT="1"/>
      <dgm:spPr/>
      <dgm:t>
        <a:bodyPr/>
        <a:lstStyle/>
        <a:p>
          <a:r>
            <a:rPr lang="en-US" sz="1600" dirty="0">
              <a:latin typeface="Arial" panose="020B0604020202020204" pitchFamily="34" charset="0"/>
              <a:cs typeface="Arial" panose="020B0604020202020204" pitchFamily="34" charset="0"/>
            </a:rPr>
            <a:t>Ghana and Seychelles migrated their development plan in to the IPRT</a:t>
          </a:r>
          <a:endParaRPr lang="en-GB" sz="1600" dirty="0">
            <a:latin typeface="Arial" panose="020B0604020202020204" pitchFamily="34" charset="0"/>
            <a:cs typeface="Arial" panose="020B0604020202020204" pitchFamily="34" charset="0"/>
          </a:endParaRPr>
        </a:p>
      </dgm:t>
    </dgm:pt>
    <dgm:pt modelId="{E8729F9D-D9A2-48D0-95FB-934BA565DDE1}" type="parTrans" cxnId="{4ED6289E-39D1-4EC7-9799-1197A2D8B815}">
      <dgm:prSet/>
      <dgm:spPr/>
      <dgm:t>
        <a:bodyPr/>
        <a:lstStyle/>
        <a:p>
          <a:endParaRPr lang="en-GB">
            <a:latin typeface="Arial" panose="020B0604020202020204" pitchFamily="34" charset="0"/>
            <a:cs typeface="Arial" panose="020B0604020202020204" pitchFamily="34" charset="0"/>
          </a:endParaRPr>
        </a:p>
      </dgm:t>
    </dgm:pt>
    <dgm:pt modelId="{6EDCD536-9591-48F5-B2A9-2B774012C4F0}" type="sibTrans" cxnId="{4ED6289E-39D1-4EC7-9799-1197A2D8B815}">
      <dgm:prSet/>
      <dgm:spPr/>
      <dgm:t>
        <a:bodyPr/>
        <a:lstStyle/>
        <a:p>
          <a:endParaRPr lang="en-GB">
            <a:latin typeface="Arial" panose="020B0604020202020204" pitchFamily="34" charset="0"/>
            <a:cs typeface="Arial" panose="020B0604020202020204" pitchFamily="34" charset="0"/>
          </a:endParaRPr>
        </a:p>
      </dgm:t>
    </dgm:pt>
    <dgm:pt modelId="{C823A423-9166-4A8A-B08A-5B73E6EB014B}">
      <dgm:prSet phldrT="[Text]" custT="1"/>
      <dgm:spPr/>
      <dgm:t>
        <a:bodyPr/>
        <a:lstStyle/>
        <a:p>
          <a:pPr algn="l"/>
          <a:r>
            <a:rPr lang="en-US" sz="2000" dirty="0">
              <a:latin typeface="Arial" panose="020B0604020202020204" pitchFamily="34" charset="0"/>
              <a:cs typeface="Arial" panose="020B0604020202020204" pitchFamily="34" charset="0"/>
            </a:rPr>
            <a:t>Institutional architecture on Illicit Financial Flows</a:t>
          </a:r>
          <a:endParaRPr lang="en-GB" sz="2000" dirty="0">
            <a:latin typeface="Arial" panose="020B0604020202020204" pitchFamily="34" charset="0"/>
            <a:cs typeface="Arial" panose="020B0604020202020204" pitchFamily="34" charset="0"/>
          </a:endParaRPr>
        </a:p>
      </dgm:t>
    </dgm:pt>
    <dgm:pt modelId="{4E38ECA4-85D2-47ED-9DA4-3549B679BB13}" type="parTrans" cxnId="{93935D56-E156-4211-B667-A6D2DB8919B7}">
      <dgm:prSet/>
      <dgm:spPr/>
      <dgm:t>
        <a:bodyPr/>
        <a:lstStyle/>
        <a:p>
          <a:endParaRPr lang="en-GB">
            <a:latin typeface="Arial" panose="020B0604020202020204" pitchFamily="34" charset="0"/>
            <a:cs typeface="Arial" panose="020B0604020202020204" pitchFamily="34" charset="0"/>
          </a:endParaRPr>
        </a:p>
      </dgm:t>
    </dgm:pt>
    <dgm:pt modelId="{69ABE2E6-4F2C-4E93-BCC8-A4F064967970}" type="sibTrans" cxnId="{93935D56-E156-4211-B667-A6D2DB8919B7}">
      <dgm:prSet/>
      <dgm:spPr/>
      <dgm:t>
        <a:bodyPr/>
        <a:lstStyle/>
        <a:p>
          <a:endParaRPr lang="en-GB">
            <a:latin typeface="Arial" panose="020B0604020202020204" pitchFamily="34" charset="0"/>
            <a:cs typeface="Arial" panose="020B0604020202020204" pitchFamily="34" charset="0"/>
          </a:endParaRPr>
        </a:p>
      </dgm:t>
    </dgm:pt>
    <dgm:pt modelId="{270669BB-0F64-4A01-BC51-A6DC5F4347C7}">
      <dgm:prSet phldrT="[Text]"/>
      <dgm:spPr/>
      <dgm:t>
        <a:bodyPr/>
        <a:lstStyle/>
        <a:p>
          <a:endParaRPr lang="en-GB" dirty="0">
            <a:latin typeface="Arial" panose="020B0604020202020204" pitchFamily="34" charset="0"/>
            <a:cs typeface="Arial" panose="020B0604020202020204" pitchFamily="34" charset="0"/>
          </a:endParaRPr>
        </a:p>
      </dgm:t>
    </dgm:pt>
    <dgm:pt modelId="{82A05A04-1AC3-4A95-B7D8-BB9DCCE4270A}" type="parTrans" cxnId="{38E209CE-F85D-4FB6-9C53-CC7CDC167591}">
      <dgm:prSet/>
      <dgm:spPr/>
      <dgm:t>
        <a:bodyPr/>
        <a:lstStyle/>
        <a:p>
          <a:endParaRPr lang="en-GB">
            <a:latin typeface="Arial" panose="020B0604020202020204" pitchFamily="34" charset="0"/>
            <a:cs typeface="Arial" panose="020B0604020202020204" pitchFamily="34" charset="0"/>
          </a:endParaRPr>
        </a:p>
      </dgm:t>
    </dgm:pt>
    <dgm:pt modelId="{D7715143-25CC-457A-876C-55FB855867C2}" type="sibTrans" cxnId="{38E209CE-F85D-4FB6-9C53-CC7CDC167591}">
      <dgm:prSet/>
      <dgm:spPr/>
      <dgm:t>
        <a:bodyPr/>
        <a:lstStyle/>
        <a:p>
          <a:endParaRPr lang="en-GB">
            <a:latin typeface="Arial" panose="020B0604020202020204" pitchFamily="34" charset="0"/>
            <a:cs typeface="Arial" panose="020B0604020202020204" pitchFamily="34" charset="0"/>
          </a:endParaRPr>
        </a:p>
      </dgm:t>
    </dgm:pt>
    <dgm:pt modelId="{2D8FAB8E-D565-4E72-8140-7526DDB2E641}">
      <dgm:prSet phldrT="[Text]" custT="1"/>
      <dgm:spPr/>
      <dgm:t>
        <a:bodyPr/>
        <a:lstStyle/>
        <a:p>
          <a:r>
            <a:rPr lang="en-US" sz="1600" dirty="0">
              <a:latin typeface="Arial" panose="020B0604020202020204" pitchFamily="34" charset="0"/>
              <a:cs typeface="Arial" panose="020B0604020202020204" pitchFamily="34" charset="0"/>
            </a:rPr>
            <a:t>11 countries supported to strengthen their institutional architecture to tackle IFF</a:t>
          </a:r>
          <a:endParaRPr lang="en-GB" sz="1600" dirty="0">
            <a:latin typeface="Arial" panose="020B0604020202020204" pitchFamily="34" charset="0"/>
            <a:cs typeface="Arial" panose="020B0604020202020204" pitchFamily="34" charset="0"/>
          </a:endParaRPr>
        </a:p>
      </dgm:t>
    </dgm:pt>
    <dgm:pt modelId="{2370E9D4-819A-4EA9-AEE3-0118C7F111A5}" type="parTrans" cxnId="{525DE27B-D3EB-456F-98F4-069D9558665D}">
      <dgm:prSet/>
      <dgm:spPr/>
      <dgm:t>
        <a:bodyPr/>
        <a:lstStyle/>
        <a:p>
          <a:endParaRPr lang="en-GB">
            <a:latin typeface="Arial" panose="020B0604020202020204" pitchFamily="34" charset="0"/>
            <a:cs typeface="Arial" panose="020B0604020202020204" pitchFamily="34" charset="0"/>
          </a:endParaRPr>
        </a:p>
      </dgm:t>
    </dgm:pt>
    <dgm:pt modelId="{1BC7EBBD-423D-4A8D-B05B-2515B8832526}" type="sibTrans" cxnId="{525DE27B-D3EB-456F-98F4-069D9558665D}">
      <dgm:prSet/>
      <dgm:spPr/>
      <dgm:t>
        <a:bodyPr/>
        <a:lstStyle/>
        <a:p>
          <a:endParaRPr lang="en-GB">
            <a:latin typeface="Arial" panose="020B0604020202020204" pitchFamily="34" charset="0"/>
            <a:cs typeface="Arial" panose="020B0604020202020204" pitchFamily="34" charset="0"/>
          </a:endParaRPr>
        </a:p>
      </dgm:t>
    </dgm:pt>
    <dgm:pt modelId="{C046773A-1D7D-42F2-903F-6380D5ABBF97}">
      <dgm:prSet phldrT="[Text]" custT="1"/>
      <dgm:spPr/>
      <dgm:t>
        <a:bodyPr/>
        <a:lstStyle/>
        <a:p>
          <a:r>
            <a:rPr lang="en-US" sz="1600" dirty="0">
              <a:latin typeface="Arial" panose="020B0604020202020204" pitchFamily="34" charset="0"/>
              <a:cs typeface="Arial" panose="020B0604020202020204" pitchFamily="34" charset="0"/>
            </a:rPr>
            <a:t>Malawi adopted the toolkit</a:t>
          </a:r>
          <a:endParaRPr lang="en-GB" sz="1600" dirty="0">
            <a:latin typeface="Arial" panose="020B0604020202020204" pitchFamily="34" charset="0"/>
            <a:cs typeface="Arial" panose="020B0604020202020204" pitchFamily="34" charset="0"/>
          </a:endParaRPr>
        </a:p>
      </dgm:t>
    </dgm:pt>
    <dgm:pt modelId="{BDB70799-0B97-4859-8997-1FEA540BB8F1}" type="parTrans" cxnId="{FA233EA2-FB35-4445-9723-E023ED8A0D0B}">
      <dgm:prSet/>
      <dgm:spPr/>
      <dgm:t>
        <a:bodyPr/>
        <a:lstStyle/>
        <a:p>
          <a:endParaRPr lang="en-GB">
            <a:latin typeface="Arial" panose="020B0604020202020204" pitchFamily="34" charset="0"/>
            <a:cs typeface="Arial" panose="020B0604020202020204" pitchFamily="34" charset="0"/>
          </a:endParaRPr>
        </a:p>
      </dgm:t>
    </dgm:pt>
    <dgm:pt modelId="{2B0931E5-E9DE-4761-BCBC-4F276216B8D1}" type="sibTrans" cxnId="{FA233EA2-FB35-4445-9723-E023ED8A0D0B}">
      <dgm:prSet/>
      <dgm:spPr/>
      <dgm:t>
        <a:bodyPr/>
        <a:lstStyle/>
        <a:p>
          <a:endParaRPr lang="en-GB">
            <a:latin typeface="Arial" panose="020B0604020202020204" pitchFamily="34" charset="0"/>
            <a:cs typeface="Arial" panose="020B0604020202020204" pitchFamily="34" charset="0"/>
          </a:endParaRPr>
        </a:p>
      </dgm:t>
    </dgm:pt>
    <dgm:pt modelId="{4FCEADBD-EB2F-4586-A5D3-BFCD487B3362}">
      <dgm:prSet phldrT="[Text]" custT="1"/>
      <dgm:spPr/>
      <dgm:t>
        <a:bodyPr/>
        <a:lstStyle/>
        <a:p>
          <a:r>
            <a:rPr lang="en-US" sz="1600" dirty="0">
              <a:latin typeface="Arial" panose="020B0604020202020204" pitchFamily="34" charset="0"/>
              <a:cs typeface="Arial" panose="020B0604020202020204" pitchFamily="34" charset="0"/>
            </a:rPr>
            <a:t>20 countries has either initiated or adopted the toolkit</a:t>
          </a:r>
          <a:endParaRPr lang="en-GB" sz="1600" dirty="0">
            <a:latin typeface="Arial" panose="020B0604020202020204" pitchFamily="34" charset="0"/>
            <a:cs typeface="Arial" panose="020B0604020202020204" pitchFamily="34" charset="0"/>
          </a:endParaRPr>
        </a:p>
      </dgm:t>
    </dgm:pt>
    <dgm:pt modelId="{70CE448B-CF27-4F9C-B149-AC33A5180613}" type="parTrans" cxnId="{244EF165-DB03-45CE-8BCB-FAEC794DEE85}">
      <dgm:prSet/>
      <dgm:spPr/>
      <dgm:t>
        <a:bodyPr/>
        <a:lstStyle/>
        <a:p>
          <a:endParaRPr lang="en-GB">
            <a:latin typeface="Arial" panose="020B0604020202020204" pitchFamily="34" charset="0"/>
            <a:cs typeface="Arial" panose="020B0604020202020204" pitchFamily="34" charset="0"/>
          </a:endParaRPr>
        </a:p>
      </dgm:t>
    </dgm:pt>
    <dgm:pt modelId="{7A5055E6-D9A2-4565-950C-BCFA5177C6E4}" type="sibTrans" cxnId="{244EF165-DB03-45CE-8BCB-FAEC794DEE85}">
      <dgm:prSet/>
      <dgm:spPr/>
      <dgm:t>
        <a:bodyPr/>
        <a:lstStyle/>
        <a:p>
          <a:endParaRPr lang="en-GB">
            <a:latin typeface="Arial" panose="020B0604020202020204" pitchFamily="34" charset="0"/>
            <a:cs typeface="Arial" panose="020B0604020202020204" pitchFamily="34" charset="0"/>
          </a:endParaRPr>
        </a:p>
      </dgm:t>
    </dgm:pt>
    <dgm:pt modelId="{9EBA3444-9AD4-4B29-84F9-E3813C846D7B}">
      <dgm:prSet phldrT="[Text]" custT="1"/>
      <dgm:spPr/>
      <dgm:t>
        <a:bodyPr/>
        <a:lstStyle/>
        <a:p>
          <a:r>
            <a:rPr lang="en-US" sz="1600" dirty="0">
              <a:latin typeface="Arial" panose="020B0604020202020204" pitchFamily="34" charset="0"/>
              <a:cs typeface="Arial" panose="020B0604020202020204" pitchFamily="34" charset="0"/>
            </a:rPr>
            <a:t>Supported Zambia to generate preliminary statistical estimate of IFF</a:t>
          </a:r>
          <a:endParaRPr lang="en-GB" sz="1600" dirty="0">
            <a:latin typeface="Arial" panose="020B0604020202020204" pitchFamily="34" charset="0"/>
            <a:cs typeface="Arial" panose="020B0604020202020204" pitchFamily="34" charset="0"/>
          </a:endParaRPr>
        </a:p>
      </dgm:t>
    </dgm:pt>
    <dgm:pt modelId="{3B56A58D-C9F2-4270-8006-4132A8A5F4F1}" type="parTrans" cxnId="{63995756-6AA1-43DD-BBFA-5A8C9B796DA5}">
      <dgm:prSet/>
      <dgm:spPr/>
      <dgm:t>
        <a:bodyPr/>
        <a:lstStyle/>
        <a:p>
          <a:endParaRPr lang="en-GB">
            <a:latin typeface="Arial" panose="020B0604020202020204" pitchFamily="34" charset="0"/>
            <a:cs typeface="Arial" panose="020B0604020202020204" pitchFamily="34" charset="0"/>
          </a:endParaRPr>
        </a:p>
      </dgm:t>
    </dgm:pt>
    <dgm:pt modelId="{54A02358-F92C-4727-A3BE-FA62F7B0A697}" type="sibTrans" cxnId="{63995756-6AA1-43DD-BBFA-5A8C9B796DA5}">
      <dgm:prSet/>
      <dgm:spPr/>
      <dgm:t>
        <a:bodyPr/>
        <a:lstStyle/>
        <a:p>
          <a:endParaRPr lang="en-GB">
            <a:latin typeface="Arial" panose="020B0604020202020204" pitchFamily="34" charset="0"/>
            <a:cs typeface="Arial" panose="020B0604020202020204" pitchFamily="34" charset="0"/>
          </a:endParaRPr>
        </a:p>
      </dgm:t>
    </dgm:pt>
    <dgm:pt modelId="{56FB80E7-C78A-420E-8B16-9481CC5AF9C4}" type="pres">
      <dgm:prSet presAssocID="{C5F14093-BEE1-4CE7-BE70-CC83088BE211}" presName="Name0" presStyleCnt="0">
        <dgm:presLayoutVars>
          <dgm:chMax/>
          <dgm:chPref val="3"/>
          <dgm:dir/>
          <dgm:animOne val="branch"/>
          <dgm:animLvl val="lvl"/>
        </dgm:presLayoutVars>
      </dgm:prSet>
      <dgm:spPr/>
    </dgm:pt>
    <dgm:pt modelId="{8BD480AE-C8F5-4481-B8FD-A656B65FD986}" type="pres">
      <dgm:prSet presAssocID="{3F8FFB70-09BD-4E81-8FB8-3C8C7B59E94F}" presName="composite" presStyleCnt="0"/>
      <dgm:spPr/>
    </dgm:pt>
    <dgm:pt modelId="{F811AD9B-97CB-44C3-A163-9F2CC0399E62}" type="pres">
      <dgm:prSet presAssocID="{3F8FFB70-09BD-4E81-8FB8-3C8C7B59E94F}" presName="FirstChild" presStyleLbl="revTx" presStyleIdx="0" presStyleCnt="6">
        <dgm:presLayoutVars>
          <dgm:chMax val="0"/>
          <dgm:chPref val="0"/>
          <dgm:bulletEnabled val="1"/>
        </dgm:presLayoutVars>
      </dgm:prSet>
      <dgm:spPr/>
    </dgm:pt>
    <dgm:pt modelId="{89433CF5-AC44-4C78-A958-C55FE0A855E7}" type="pres">
      <dgm:prSet presAssocID="{3F8FFB70-09BD-4E81-8FB8-3C8C7B59E94F}" presName="Parent" presStyleLbl="alignNode1" presStyleIdx="0" presStyleCnt="3" custScaleX="144506" custLinFactNeighborX="11126" custLinFactNeighborY="5852">
        <dgm:presLayoutVars>
          <dgm:chMax val="3"/>
          <dgm:chPref val="3"/>
          <dgm:bulletEnabled val="1"/>
        </dgm:presLayoutVars>
      </dgm:prSet>
      <dgm:spPr/>
    </dgm:pt>
    <dgm:pt modelId="{08444A5B-525F-405C-9E7F-06338DD1BA86}" type="pres">
      <dgm:prSet presAssocID="{3F8FFB70-09BD-4E81-8FB8-3C8C7B59E94F}" presName="Accent" presStyleLbl="parChTrans1D1" presStyleIdx="0" presStyleCnt="3"/>
      <dgm:spPr/>
    </dgm:pt>
    <dgm:pt modelId="{2D6300BA-9755-4276-B0A9-9B0FA5CC1EFA}" type="pres">
      <dgm:prSet presAssocID="{3F8FFB70-09BD-4E81-8FB8-3C8C7B59E94F}" presName="Child" presStyleLbl="revTx" presStyleIdx="1" presStyleCnt="6" custScaleX="98714" custScaleY="68853">
        <dgm:presLayoutVars>
          <dgm:chMax val="0"/>
          <dgm:chPref val="0"/>
          <dgm:bulletEnabled val="1"/>
        </dgm:presLayoutVars>
      </dgm:prSet>
      <dgm:spPr/>
    </dgm:pt>
    <dgm:pt modelId="{6BDCFC90-C2B5-4390-8AF4-A01CC8A0D7CD}" type="pres">
      <dgm:prSet presAssocID="{147E6BC9-9C26-4034-9C2A-17385884A799}" presName="sibTrans" presStyleCnt="0"/>
      <dgm:spPr/>
    </dgm:pt>
    <dgm:pt modelId="{20180F0B-7524-47C7-AAD2-0E9C7257DD02}" type="pres">
      <dgm:prSet presAssocID="{91845781-8846-4266-B688-B891573E5712}" presName="composite" presStyleCnt="0"/>
      <dgm:spPr/>
    </dgm:pt>
    <dgm:pt modelId="{E0AB0C5F-4728-459F-99A7-FBCE7D17514E}" type="pres">
      <dgm:prSet presAssocID="{91845781-8846-4266-B688-B891573E5712}" presName="FirstChild" presStyleLbl="revTx" presStyleIdx="2" presStyleCnt="6">
        <dgm:presLayoutVars>
          <dgm:chMax val="0"/>
          <dgm:chPref val="0"/>
          <dgm:bulletEnabled val="1"/>
        </dgm:presLayoutVars>
      </dgm:prSet>
      <dgm:spPr/>
    </dgm:pt>
    <dgm:pt modelId="{7CEEC280-F19D-4A42-B6BE-FF14A7C0843B}" type="pres">
      <dgm:prSet presAssocID="{91845781-8846-4266-B688-B891573E5712}" presName="Parent" presStyleLbl="alignNode1" presStyleIdx="1" presStyleCnt="3" custScaleX="244231" custLinFactNeighborX="37087" custLinFactNeighborY="0">
        <dgm:presLayoutVars>
          <dgm:chMax val="3"/>
          <dgm:chPref val="3"/>
          <dgm:bulletEnabled val="1"/>
        </dgm:presLayoutVars>
      </dgm:prSet>
      <dgm:spPr/>
    </dgm:pt>
    <dgm:pt modelId="{39A533E4-FEF7-45EF-8298-2409634DABB2}" type="pres">
      <dgm:prSet presAssocID="{91845781-8846-4266-B688-B891573E5712}" presName="Accent" presStyleLbl="parChTrans1D1" presStyleIdx="1" presStyleCnt="3"/>
      <dgm:spPr/>
    </dgm:pt>
    <dgm:pt modelId="{78A8BB90-E4BB-4F93-8B9A-979A4689ED07}" type="pres">
      <dgm:prSet presAssocID="{91845781-8846-4266-B688-B891573E5712}" presName="Child" presStyleLbl="revTx" presStyleIdx="3" presStyleCnt="6">
        <dgm:presLayoutVars>
          <dgm:chMax val="0"/>
          <dgm:chPref val="0"/>
          <dgm:bulletEnabled val="1"/>
        </dgm:presLayoutVars>
      </dgm:prSet>
      <dgm:spPr/>
    </dgm:pt>
    <dgm:pt modelId="{DA95412B-C560-4F79-83CA-1E555DC24CDA}" type="pres">
      <dgm:prSet presAssocID="{30BA625A-27CD-4C55-969A-BF9C58C08643}" presName="sibTrans" presStyleCnt="0"/>
      <dgm:spPr/>
    </dgm:pt>
    <dgm:pt modelId="{5C8B2F15-8F51-487F-AC7A-5FA8803D5309}" type="pres">
      <dgm:prSet presAssocID="{C823A423-9166-4A8A-B08A-5B73E6EB014B}" presName="composite" presStyleCnt="0"/>
      <dgm:spPr/>
    </dgm:pt>
    <dgm:pt modelId="{E4D12797-0ADC-478B-9D7B-253DE8CF0473}" type="pres">
      <dgm:prSet presAssocID="{C823A423-9166-4A8A-B08A-5B73E6EB014B}" presName="FirstChild" presStyleLbl="revTx" presStyleIdx="4" presStyleCnt="6">
        <dgm:presLayoutVars>
          <dgm:chMax val="0"/>
          <dgm:chPref val="0"/>
          <dgm:bulletEnabled val="1"/>
        </dgm:presLayoutVars>
      </dgm:prSet>
      <dgm:spPr/>
    </dgm:pt>
    <dgm:pt modelId="{CBBEDBC9-8768-4ECB-913D-BADB78DA0A08}" type="pres">
      <dgm:prSet presAssocID="{C823A423-9166-4A8A-B08A-5B73E6EB014B}" presName="Parent" presStyleLbl="alignNode1" presStyleIdx="2" presStyleCnt="3" custScaleX="237470" custLinFactNeighborX="35814" custLinFactNeighborY="54">
        <dgm:presLayoutVars>
          <dgm:chMax val="3"/>
          <dgm:chPref val="3"/>
          <dgm:bulletEnabled val="1"/>
        </dgm:presLayoutVars>
      </dgm:prSet>
      <dgm:spPr/>
    </dgm:pt>
    <dgm:pt modelId="{49B93FF3-1BBC-481A-B27A-4D99E57B1F63}" type="pres">
      <dgm:prSet presAssocID="{C823A423-9166-4A8A-B08A-5B73E6EB014B}" presName="Accent" presStyleLbl="parChTrans1D1" presStyleIdx="2" presStyleCnt="3"/>
      <dgm:spPr/>
    </dgm:pt>
    <dgm:pt modelId="{3664C62C-F005-4C98-B86C-A8DB2FAD6CC4}" type="pres">
      <dgm:prSet presAssocID="{C823A423-9166-4A8A-B08A-5B73E6EB014B}" presName="Child" presStyleLbl="revTx" presStyleIdx="5" presStyleCnt="6">
        <dgm:presLayoutVars>
          <dgm:chMax val="0"/>
          <dgm:chPref val="0"/>
          <dgm:bulletEnabled val="1"/>
        </dgm:presLayoutVars>
      </dgm:prSet>
      <dgm:spPr/>
    </dgm:pt>
  </dgm:ptLst>
  <dgm:cxnLst>
    <dgm:cxn modelId="{A8F1AF1E-7D1D-4D61-A1BE-D6CF99545C2E}" type="presOf" srcId="{D60CCA14-A452-44A5-966F-D43A4052F7C8}" destId="{78A8BB90-E4BB-4F93-8B9A-979A4689ED07}" srcOrd="0" destOrd="0" presId="urn:microsoft.com/office/officeart/2011/layout/TabList"/>
    <dgm:cxn modelId="{066F0F3A-EDA6-4EFF-9D3C-016E70374651}" type="presOf" srcId="{270669BB-0F64-4A01-BC51-A6DC5F4347C7}" destId="{E4D12797-0ADC-478B-9D7B-253DE8CF0473}" srcOrd="0" destOrd="0" presId="urn:microsoft.com/office/officeart/2011/layout/TabList"/>
    <dgm:cxn modelId="{42BAF342-1F42-42C0-97C6-A009AFDF49D7}" srcId="{C5F14093-BEE1-4CE7-BE70-CC83088BE211}" destId="{91845781-8846-4266-B688-B891573E5712}" srcOrd="1" destOrd="0" parTransId="{2C5DBB04-9DBE-4378-8DA1-ADEE064A352B}" sibTransId="{30BA625A-27CD-4C55-969A-BF9C58C08643}"/>
    <dgm:cxn modelId="{244EF165-DB03-45CE-8BCB-FAEC794DEE85}" srcId="{91845781-8846-4266-B688-B891573E5712}" destId="{4FCEADBD-EB2F-4586-A5D3-BFCD487B3362}" srcOrd="3" destOrd="0" parTransId="{70CE448B-CF27-4F9C-B149-AC33A5180613}" sibTransId="{7A5055E6-D9A2-4565-950C-BCFA5177C6E4}"/>
    <dgm:cxn modelId="{FB760167-E2F5-4D67-B84D-64A4EC920534}" srcId="{3F8FFB70-09BD-4E81-8FB8-3C8C7B59E94F}" destId="{E3FE9E24-F756-48CC-AE84-4958DD167B80}" srcOrd="0" destOrd="0" parTransId="{9C2C463A-2E80-41AA-ABF3-F4446D24DCE0}" sibTransId="{FA080B6D-21B9-4D52-9771-B1B84E4FAE6E}"/>
    <dgm:cxn modelId="{65DC556A-9388-468A-8722-7B95FFADEF92}" type="presOf" srcId="{C823A423-9166-4A8A-B08A-5B73E6EB014B}" destId="{CBBEDBC9-8768-4ECB-913D-BADB78DA0A08}" srcOrd="0" destOrd="0" presId="urn:microsoft.com/office/officeart/2011/layout/TabList"/>
    <dgm:cxn modelId="{DAD2836A-831F-4BA0-BE00-E63822B39031}" type="presOf" srcId="{4FCEADBD-EB2F-4586-A5D3-BFCD487B3362}" destId="{78A8BB90-E4BB-4F93-8B9A-979A4689ED07}" srcOrd="0" destOrd="2" presId="urn:microsoft.com/office/officeart/2011/layout/TabList"/>
    <dgm:cxn modelId="{EAD1ED54-E235-47C8-A231-A773516AC667}" type="presOf" srcId="{C5F14093-BEE1-4CE7-BE70-CC83088BE211}" destId="{56FB80E7-C78A-420E-8B16-9481CC5AF9C4}" srcOrd="0" destOrd="0" presId="urn:microsoft.com/office/officeart/2011/layout/TabList"/>
    <dgm:cxn modelId="{93935D56-E156-4211-B667-A6D2DB8919B7}" srcId="{C5F14093-BEE1-4CE7-BE70-CC83088BE211}" destId="{C823A423-9166-4A8A-B08A-5B73E6EB014B}" srcOrd="2" destOrd="0" parTransId="{4E38ECA4-85D2-47ED-9DA4-3549B679BB13}" sibTransId="{69ABE2E6-4F2C-4E93-BCC8-A4F064967970}"/>
    <dgm:cxn modelId="{63995756-6AA1-43DD-BBFA-5A8C9B796DA5}" srcId="{C823A423-9166-4A8A-B08A-5B73E6EB014B}" destId="{9EBA3444-9AD4-4B29-84F9-E3813C846D7B}" srcOrd="2" destOrd="0" parTransId="{3B56A58D-C9F2-4270-8006-4132A8A5F4F1}" sibTransId="{54A02358-F92C-4727-A3BE-FA62F7B0A697}"/>
    <dgm:cxn modelId="{B8E6C659-670D-4796-B870-6AB76A45B179}" srcId="{91845781-8846-4266-B688-B891573E5712}" destId="{63E1B43F-C78E-444C-BFD7-D0BDDEAFC388}" srcOrd="0" destOrd="0" parTransId="{56C5B949-81C3-4A3D-A871-A97D36B3D6E8}" sibTransId="{7C33B475-137B-4482-894F-5700FBFFCB69}"/>
    <dgm:cxn modelId="{525DE27B-D3EB-456F-98F4-069D9558665D}" srcId="{C823A423-9166-4A8A-B08A-5B73E6EB014B}" destId="{2D8FAB8E-D565-4E72-8140-7526DDB2E641}" srcOrd="1" destOrd="0" parTransId="{2370E9D4-819A-4EA9-AEE3-0118C7F111A5}" sibTransId="{1BC7EBBD-423D-4A8D-B05B-2515B8832526}"/>
    <dgm:cxn modelId="{A6DB1D7C-E84F-4692-8847-88C8308AF464}" type="presOf" srcId="{E3FE9E24-F756-48CC-AE84-4958DD167B80}" destId="{F811AD9B-97CB-44C3-A163-9F2CC0399E62}" srcOrd="0" destOrd="0" presId="urn:microsoft.com/office/officeart/2011/layout/TabList"/>
    <dgm:cxn modelId="{7564D985-2970-4ED1-8029-3A86D79C6507}" type="presOf" srcId="{91845781-8846-4266-B688-B891573E5712}" destId="{7CEEC280-F19D-4A42-B6BE-FF14A7C0843B}" srcOrd="0" destOrd="0" presId="urn:microsoft.com/office/officeart/2011/layout/TabList"/>
    <dgm:cxn modelId="{AF1F7B89-5AD9-4FCE-A05C-72AD7ED6B8D0}" type="presOf" srcId="{5552CC72-AE8E-4966-AEB7-29647936152A}" destId="{2D6300BA-9755-4276-B0A9-9B0FA5CC1EFA}" srcOrd="0" destOrd="0" presId="urn:microsoft.com/office/officeart/2011/layout/TabList"/>
    <dgm:cxn modelId="{240A5592-203A-4338-A083-928EE58066CC}" type="presOf" srcId="{9EBA3444-9AD4-4B29-84F9-E3813C846D7B}" destId="{3664C62C-F005-4C98-B86C-A8DB2FAD6CC4}" srcOrd="0" destOrd="1" presId="urn:microsoft.com/office/officeart/2011/layout/TabList"/>
    <dgm:cxn modelId="{0865409D-782D-4DCC-8009-63FB5EA9B97D}" srcId="{C5F14093-BEE1-4CE7-BE70-CC83088BE211}" destId="{3F8FFB70-09BD-4E81-8FB8-3C8C7B59E94F}" srcOrd="0" destOrd="0" parTransId="{FB63E0CA-BF4E-49B9-A8F4-A29CCBED4E43}" sibTransId="{147E6BC9-9C26-4034-9C2A-17385884A799}"/>
    <dgm:cxn modelId="{4ED6289E-39D1-4EC7-9799-1197A2D8B815}" srcId="{91845781-8846-4266-B688-B891573E5712}" destId="{D60CCA14-A452-44A5-966F-D43A4052F7C8}" srcOrd="1" destOrd="0" parTransId="{E8729F9D-D9A2-48D0-95FB-934BA565DDE1}" sibTransId="{6EDCD536-9591-48F5-B2A9-2B774012C4F0}"/>
    <dgm:cxn modelId="{FA233EA2-FB35-4445-9723-E023ED8A0D0B}" srcId="{91845781-8846-4266-B688-B891573E5712}" destId="{C046773A-1D7D-42F2-903F-6380D5ABBF97}" srcOrd="2" destOrd="0" parTransId="{BDB70799-0B97-4859-8997-1FEA540BB8F1}" sibTransId="{2B0931E5-E9DE-4761-BCBC-4F276216B8D1}"/>
    <dgm:cxn modelId="{E66BBAAA-3E44-46D7-869A-CE952792A166}" type="presOf" srcId="{C046773A-1D7D-42F2-903F-6380D5ABBF97}" destId="{78A8BB90-E4BB-4F93-8B9A-979A4689ED07}" srcOrd="0" destOrd="1" presId="urn:microsoft.com/office/officeart/2011/layout/TabList"/>
    <dgm:cxn modelId="{B0895ECC-D99F-4233-826F-2BD7746E27E4}" type="presOf" srcId="{2D8FAB8E-D565-4E72-8140-7526DDB2E641}" destId="{3664C62C-F005-4C98-B86C-A8DB2FAD6CC4}" srcOrd="0" destOrd="0" presId="urn:microsoft.com/office/officeart/2011/layout/TabList"/>
    <dgm:cxn modelId="{38E209CE-F85D-4FB6-9C53-CC7CDC167591}" srcId="{C823A423-9166-4A8A-B08A-5B73E6EB014B}" destId="{270669BB-0F64-4A01-BC51-A6DC5F4347C7}" srcOrd="0" destOrd="0" parTransId="{82A05A04-1AC3-4A95-B7D8-BB9DCCE4270A}" sibTransId="{D7715143-25CC-457A-876C-55FB855867C2}"/>
    <dgm:cxn modelId="{ED97AFD1-218E-4621-90A7-E2E07D851D36}" srcId="{3F8FFB70-09BD-4E81-8FB8-3C8C7B59E94F}" destId="{5552CC72-AE8E-4966-AEB7-29647936152A}" srcOrd="1" destOrd="0" parTransId="{5358C97A-C1F9-4CB1-8012-F8641905DCF4}" sibTransId="{A7A2AE35-7CE7-4AEF-819E-0C0ABA6292CB}"/>
    <dgm:cxn modelId="{7F74C4D5-D5DD-4D34-8E96-894E54731325}" type="presOf" srcId="{3F8FFB70-09BD-4E81-8FB8-3C8C7B59E94F}" destId="{89433CF5-AC44-4C78-A958-C55FE0A855E7}" srcOrd="0" destOrd="0" presId="urn:microsoft.com/office/officeart/2011/layout/TabList"/>
    <dgm:cxn modelId="{86B8F4D6-381B-494B-8F3E-715744C5F12F}" type="presOf" srcId="{63E1B43F-C78E-444C-BFD7-D0BDDEAFC388}" destId="{E0AB0C5F-4728-459F-99A7-FBCE7D17514E}" srcOrd="0" destOrd="0" presId="urn:microsoft.com/office/officeart/2011/layout/TabList"/>
    <dgm:cxn modelId="{E27FF7B3-5366-4B9F-B9EE-B90475D9A994}" type="presParOf" srcId="{56FB80E7-C78A-420E-8B16-9481CC5AF9C4}" destId="{8BD480AE-C8F5-4481-B8FD-A656B65FD986}" srcOrd="0" destOrd="0" presId="urn:microsoft.com/office/officeart/2011/layout/TabList"/>
    <dgm:cxn modelId="{08D561A6-892B-4B5C-AC52-B5E89149C4D6}" type="presParOf" srcId="{8BD480AE-C8F5-4481-B8FD-A656B65FD986}" destId="{F811AD9B-97CB-44C3-A163-9F2CC0399E62}" srcOrd="0" destOrd="0" presId="urn:microsoft.com/office/officeart/2011/layout/TabList"/>
    <dgm:cxn modelId="{C8B53290-678D-4B15-95D4-AF8B0F5BBA2C}" type="presParOf" srcId="{8BD480AE-C8F5-4481-B8FD-A656B65FD986}" destId="{89433CF5-AC44-4C78-A958-C55FE0A855E7}" srcOrd="1" destOrd="0" presId="urn:microsoft.com/office/officeart/2011/layout/TabList"/>
    <dgm:cxn modelId="{7ECFEB94-1A55-4B28-88A6-D6164DD206D2}" type="presParOf" srcId="{8BD480AE-C8F5-4481-B8FD-A656B65FD986}" destId="{08444A5B-525F-405C-9E7F-06338DD1BA86}" srcOrd="2" destOrd="0" presId="urn:microsoft.com/office/officeart/2011/layout/TabList"/>
    <dgm:cxn modelId="{C438E9CC-4EC4-4CBD-88F0-E06151C1B9F6}" type="presParOf" srcId="{56FB80E7-C78A-420E-8B16-9481CC5AF9C4}" destId="{2D6300BA-9755-4276-B0A9-9B0FA5CC1EFA}" srcOrd="1" destOrd="0" presId="urn:microsoft.com/office/officeart/2011/layout/TabList"/>
    <dgm:cxn modelId="{30BF7420-3C28-4AD6-BEC7-EE2B39BA81E2}" type="presParOf" srcId="{56FB80E7-C78A-420E-8B16-9481CC5AF9C4}" destId="{6BDCFC90-C2B5-4390-8AF4-A01CC8A0D7CD}" srcOrd="2" destOrd="0" presId="urn:microsoft.com/office/officeart/2011/layout/TabList"/>
    <dgm:cxn modelId="{B5C396F1-9C1F-46DA-961F-192CC5EBF816}" type="presParOf" srcId="{56FB80E7-C78A-420E-8B16-9481CC5AF9C4}" destId="{20180F0B-7524-47C7-AAD2-0E9C7257DD02}" srcOrd="3" destOrd="0" presId="urn:microsoft.com/office/officeart/2011/layout/TabList"/>
    <dgm:cxn modelId="{F3283A4B-F811-4E8C-B087-EC0DA4918103}" type="presParOf" srcId="{20180F0B-7524-47C7-AAD2-0E9C7257DD02}" destId="{E0AB0C5F-4728-459F-99A7-FBCE7D17514E}" srcOrd="0" destOrd="0" presId="urn:microsoft.com/office/officeart/2011/layout/TabList"/>
    <dgm:cxn modelId="{FB08B143-3D06-4B60-945B-CB1F7DA66676}" type="presParOf" srcId="{20180F0B-7524-47C7-AAD2-0E9C7257DD02}" destId="{7CEEC280-F19D-4A42-B6BE-FF14A7C0843B}" srcOrd="1" destOrd="0" presId="urn:microsoft.com/office/officeart/2011/layout/TabList"/>
    <dgm:cxn modelId="{62F889E1-204F-4CEE-8ABD-54DAE3974574}" type="presParOf" srcId="{20180F0B-7524-47C7-AAD2-0E9C7257DD02}" destId="{39A533E4-FEF7-45EF-8298-2409634DABB2}" srcOrd="2" destOrd="0" presId="urn:microsoft.com/office/officeart/2011/layout/TabList"/>
    <dgm:cxn modelId="{F48596BF-AB98-4E1F-A91D-9C3561AE117D}" type="presParOf" srcId="{56FB80E7-C78A-420E-8B16-9481CC5AF9C4}" destId="{78A8BB90-E4BB-4F93-8B9A-979A4689ED07}" srcOrd="4" destOrd="0" presId="urn:microsoft.com/office/officeart/2011/layout/TabList"/>
    <dgm:cxn modelId="{7DF6B746-21D4-4A05-ABFC-DE38C790AB9D}" type="presParOf" srcId="{56FB80E7-C78A-420E-8B16-9481CC5AF9C4}" destId="{DA95412B-C560-4F79-83CA-1E555DC24CDA}" srcOrd="5" destOrd="0" presId="urn:microsoft.com/office/officeart/2011/layout/TabList"/>
    <dgm:cxn modelId="{A19EED7B-CFE6-48AE-AF28-79590B12C30F}" type="presParOf" srcId="{56FB80E7-C78A-420E-8B16-9481CC5AF9C4}" destId="{5C8B2F15-8F51-487F-AC7A-5FA8803D5309}" srcOrd="6" destOrd="0" presId="urn:microsoft.com/office/officeart/2011/layout/TabList"/>
    <dgm:cxn modelId="{39CEA6CD-FBB5-446D-8A09-50FC62CE7AEA}" type="presParOf" srcId="{5C8B2F15-8F51-487F-AC7A-5FA8803D5309}" destId="{E4D12797-0ADC-478B-9D7B-253DE8CF0473}" srcOrd="0" destOrd="0" presId="urn:microsoft.com/office/officeart/2011/layout/TabList"/>
    <dgm:cxn modelId="{0ED1723A-AB3A-4656-B12A-EC0159663236}" type="presParOf" srcId="{5C8B2F15-8F51-487F-AC7A-5FA8803D5309}" destId="{CBBEDBC9-8768-4ECB-913D-BADB78DA0A08}" srcOrd="1" destOrd="0" presId="urn:microsoft.com/office/officeart/2011/layout/TabList"/>
    <dgm:cxn modelId="{7FF19758-3996-44CB-9855-8F533E7154D1}" type="presParOf" srcId="{5C8B2F15-8F51-487F-AC7A-5FA8803D5309}" destId="{49B93FF3-1BBC-481A-B27A-4D99E57B1F63}" srcOrd="2" destOrd="0" presId="urn:microsoft.com/office/officeart/2011/layout/TabList"/>
    <dgm:cxn modelId="{CA4AA888-D457-4FDD-96F6-3765FF65F8AA}" type="presParOf" srcId="{56FB80E7-C78A-420E-8B16-9481CC5AF9C4}" destId="{3664C62C-F005-4C98-B86C-A8DB2FAD6CC4}"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77410B-6CC8-4225-A549-BE3F52F6D7F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B016CAEC-7159-481D-A47B-0645DB7AFD8A}">
      <dgm:prSet phldrT="[Text]" custT="1"/>
      <dgm:spPr/>
      <dgm:t>
        <a:bodyPr/>
        <a:lstStyle/>
        <a:p>
          <a:r>
            <a:rPr lang="en-US" sz="2200" dirty="0">
              <a:latin typeface="Arial" panose="020B0604020202020204" pitchFamily="34" charset="0"/>
              <a:cs typeface="Arial" panose="020B0604020202020204" pitchFamily="34" charset="0"/>
            </a:rPr>
            <a:t>Socioeconomic development and gender equality</a:t>
          </a:r>
        </a:p>
      </dgm:t>
    </dgm:pt>
    <dgm:pt modelId="{8C3D8EF7-CCC0-420B-9354-69F0438BFC42}" type="parTrans" cxnId="{A1B7BB35-C548-45CE-9AFF-76AAF3C589D9}">
      <dgm:prSet/>
      <dgm:spPr/>
      <dgm:t>
        <a:bodyPr/>
        <a:lstStyle/>
        <a:p>
          <a:endParaRPr lang="en-US" sz="1200">
            <a:latin typeface="Arial" panose="020B0604020202020204" pitchFamily="34" charset="0"/>
            <a:cs typeface="Arial" panose="020B0604020202020204" pitchFamily="34" charset="0"/>
          </a:endParaRPr>
        </a:p>
      </dgm:t>
    </dgm:pt>
    <dgm:pt modelId="{0D508A5D-B71B-4DCD-ABD3-B55931FC11F6}" type="sibTrans" cxnId="{A1B7BB35-C548-45CE-9AFF-76AAF3C589D9}">
      <dgm:prSet/>
      <dgm:spPr/>
      <dgm:t>
        <a:bodyPr/>
        <a:lstStyle/>
        <a:p>
          <a:endParaRPr lang="en-US" sz="1200">
            <a:latin typeface="Arial" panose="020B0604020202020204" pitchFamily="34" charset="0"/>
            <a:cs typeface="Arial" panose="020B0604020202020204" pitchFamily="34" charset="0"/>
          </a:endParaRPr>
        </a:p>
      </dgm:t>
    </dgm:pt>
    <dgm:pt modelId="{63599B38-F77E-4169-BFC7-DBB1DBD5D1B3}">
      <dgm:prSet phldrT="[Text]" custT="1"/>
      <dgm:spPr/>
      <dgm:t>
        <a:bodyPr/>
        <a:lstStyle/>
        <a:p>
          <a:r>
            <a:rPr lang="en-US" sz="1600" b="1" dirty="0">
              <a:solidFill>
                <a:schemeClr val="accent4"/>
              </a:solidFill>
              <a:latin typeface="Arial" panose="020B0604020202020204" pitchFamily="34" charset="0"/>
              <a:cs typeface="Arial" panose="020B0604020202020204" pitchFamily="34" charset="0"/>
            </a:rPr>
            <a:t>Promoting value chains, Tourism development</a:t>
          </a:r>
          <a:endParaRPr lang="en-US" sz="1600" dirty="0">
            <a:solidFill>
              <a:schemeClr val="accent4"/>
            </a:solidFill>
            <a:latin typeface="Arial" panose="020B0604020202020204" pitchFamily="34" charset="0"/>
            <a:cs typeface="Arial" panose="020B0604020202020204" pitchFamily="34" charset="0"/>
          </a:endParaRPr>
        </a:p>
      </dgm:t>
    </dgm:pt>
    <dgm:pt modelId="{3EC2B21A-FD26-4C31-B62B-3CAD0E17101B}" type="parTrans" cxnId="{13BE9429-FB98-4629-9731-CB3EFA36DD8E}">
      <dgm:prSet/>
      <dgm:spPr/>
      <dgm:t>
        <a:bodyPr/>
        <a:lstStyle/>
        <a:p>
          <a:endParaRPr lang="en-US" sz="1200">
            <a:latin typeface="Arial" panose="020B0604020202020204" pitchFamily="34" charset="0"/>
            <a:cs typeface="Arial" panose="020B0604020202020204" pitchFamily="34" charset="0"/>
          </a:endParaRPr>
        </a:p>
      </dgm:t>
    </dgm:pt>
    <dgm:pt modelId="{B8B31C54-AF3A-4E5B-95BF-AB51A98DE42E}" type="sibTrans" cxnId="{13BE9429-FB98-4629-9731-CB3EFA36DD8E}">
      <dgm:prSet/>
      <dgm:spPr/>
      <dgm:t>
        <a:bodyPr/>
        <a:lstStyle/>
        <a:p>
          <a:endParaRPr lang="en-US" sz="1200">
            <a:latin typeface="Arial" panose="020B0604020202020204" pitchFamily="34" charset="0"/>
            <a:cs typeface="Arial" panose="020B0604020202020204" pitchFamily="34" charset="0"/>
          </a:endParaRPr>
        </a:p>
      </dgm:t>
    </dgm:pt>
    <dgm:pt modelId="{673668D2-77B3-4156-8227-D489B22B7214}">
      <dgm:prSet phldrT="[Text]" custT="1"/>
      <dgm:spPr/>
      <dgm:t>
        <a:bodyPr/>
        <a:lstStyle/>
        <a:p>
          <a:r>
            <a:rPr lang="en-US" sz="1600" b="1" dirty="0">
              <a:solidFill>
                <a:schemeClr val="accent4"/>
              </a:solidFill>
              <a:latin typeface="Arial" panose="020B0604020202020204" pitchFamily="34" charset="0"/>
              <a:cs typeface="Arial" panose="020B0604020202020204" pitchFamily="34" charset="0"/>
            </a:rPr>
            <a:t>Framework for designing an industrialization and economic diversification master plan</a:t>
          </a:r>
          <a:endParaRPr lang="en-US" sz="1600" dirty="0">
            <a:solidFill>
              <a:schemeClr val="accent4"/>
            </a:solidFill>
            <a:latin typeface="Arial" panose="020B0604020202020204" pitchFamily="34" charset="0"/>
            <a:cs typeface="Arial" panose="020B0604020202020204" pitchFamily="34" charset="0"/>
          </a:endParaRPr>
        </a:p>
      </dgm:t>
    </dgm:pt>
    <dgm:pt modelId="{016DF035-B128-4810-8C6C-44BEA522A8B1}" type="parTrans" cxnId="{102D3FB0-D1B5-478A-BB72-F761AB86D0C1}">
      <dgm:prSet/>
      <dgm:spPr/>
      <dgm:t>
        <a:bodyPr/>
        <a:lstStyle/>
        <a:p>
          <a:endParaRPr lang="en-US" sz="1200">
            <a:latin typeface="Arial" panose="020B0604020202020204" pitchFamily="34" charset="0"/>
            <a:cs typeface="Arial" panose="020B0604020202020204" pitchFamily="34" charset="0"/>
          </a:endParaRPr>
        </a:p>
      </dgm:t>
    </dgm:pt>
    <dgm:pt modelId="{684B65F4-CA20-4439-8683-58D5A5040303}" type="sibTrans" cxnId="{102D3FB0-D1B5-478A-BB72-F761AB86D0C1}">
      <dgm:prSet/>
      <dgm:spPr/>
      <dgm:t>
        <a:bodyPr/>
        <a:lstStyle/>
        <a:p>
          <a:endParaRPr lang="en-US" sz="1200">
            <a:latin typeface="Arial" panose="020B0604020202020204" pitchFamily="34" charset="0"/>
            <a:cs typeface="Arial" panose="020B0604020202020204" pitchFamily="34" charset="0"/>
          </a:endParaRPr>
        </a:p>
      </dgm:t>
    </dgm:pt>
    <dgm:pt modelId="{CEA03741-4BA7-4C7C-9FAE-0401159C721B}">
      <dgm:prSet phldrT="[Text]" custT="1"/>
      <dgm:spPr/>
      <dgm:t>
        <a:bodyPr/>
        <a:lstStyle/>
        <a:p>
          <a:r>
            <a:rPr lang="en-US" sz="1600" b="1" dirty="0">
              <a:solidFill>
                <a:schemeClr val="accent4"/>
              </a:solidFill>
              <a:latin typeface="Arial" panose="020B0604020202020204" pitchFamily="34" charset="0"/>
              <a:cs typeface="Arial" panose="020B0604020202020204" pitchFamily="34" charset="0"/>
            </a:rPr>
            <a:t>Africa Gender and Development Index</a:t>
          </a:r>
          <a:endParaRPr lang="en-US" sz="1600" dirty="0">
            <a:solidFill>
              <a:schemeClr val="accent4"/>
            </a:solidFill>
            <a:latin typeface="Arial" panose="020B0604020202020204" pitchFamily="34" charset="0"/>
            <a:cs typeface="Arial" panose="020B0604020202020204" pitchFamily="34" charset="0"/>
          </a:endParaRPr>
        </a:p>
      </dgm:t>
    </dgm:pt>
    <dgm:pt modelId="{2503CDB8-A7DB-4DE2-B52C-BBCE99D5B32B}" type="parTrans" cxnId="{4037B0FE-8E9C-4CF1-A349-7DF2B95A1C37}">
      <dgm:prSet/>
      <dgm:spPr/>
      <dgm:t>
        <a:bodyPr/>
        <a:lstStyle/>
        <a:p>
          <a:endParaRPr lang="en-US" sz="1200">
            <a:latin typeface="Arial" panose="020B0604020202020204" pitchFamily="34" charset="0"/>
            <a:cs typeface="Arial" panose="020B0604020202020204" pitchFamily="34" charset="0"/>
          </a:endParaRPr>
        </a:p>
      </dgm:t>
    </dgm:pt>
    <dgm:pt modelId="{7E95FD2E-21F6-459A-BB81-874F0A3376CC}" type="sibTrans" cxnId="{4037B0FE-8E9C-4CF1-A349-7DF2B95A1C37}">
      <dgm:prSet/>
      <dgm:spPr/>
      <dgm:t>
        <a:bodyPr/>
        <a:lstStyle/>
        <a:p>
          <a:endParaRPr lang="en-US" sz="1200">
            <a:latin typeface="Arial" panose="020B0604020202020204" pitchFamily="34" charset="0"/>
            <a:cs typeface="Arial" panose="020B0604020202020204" pitchFamily="34" charset="0"/>
          </a:endParaRPr>
        </a:p>
      </dgm:t>
    </dgm:pt>
    <dgm:pt modelId="{D6CD1181-4413-449E-82CF-FDA4668C1270}">
      <dgm:prSet phldrT="[Text]" custT="1"/>
      <dgm:spPr/>
      <dgm:t>
        <a:bodyPr/>
        <a:lstStyle/>
        <a:p>
          <a:r>
            <a:rPr lang="en-US" sz="1500" b="1" dirty="0">
              <a:solidFill>
                <a:schemeClr val="accent4"/>
              </a:solidFill>
              <a:latin typeface="Arial" panose="020B0604020202020204" pitchFamily="34" charset="0"/>
              <a:cs typeface="Arial" panose="020B0604020202020204" pitchFamily="34" charset="0"/>
            </a:rPr>
            <a:t>Harnessing </a:t>
          </a:r>
          <a:r>
            <a:rPr lang="en-US" sz="1600" b="1" dirty="0">
              <a:solidFill>
                <a:schemeClr val="accent4"/>
              </a:solidFill>
              <a:latin typeface="Arial" panose="020B0604020202020204" pitchFamily="34" charset="0"/>
              <a:cs typeface="Arial" panose="020B0604020202020204" pitchFamily="34" charset="0"/>
            </a:rPr>
            <a:t>Demographic</a:t>
          </a:r>
          <a:r>
            <a:rPr lang="en-US" sz="1500" b="1" dirty="0">
              <a:solidFill>
                <a:schemeClr val="accent4"/>
              </a:solidFill>
              <a:latin typeface="Arial" panose="020B0604020202020204" pitchFamily="34" charset="0"/>
              <a:cs typeface="Arial" panose="020B0604020202020204" pitchFamily="34" charset="0"/>
            </a:rPr>
            <a:t> Dividend</a:t>
          </a:r>
          <a:endParaRPr lang="en-US" sz="1500" dirty="0">
            <a:solidFill>
              <a:schemeClr val="accent4"/>
            </a:solidFill>
            <a:latin typeface="Arial" panose="020B0604020202020204" pitchFamily="34" charset="0"/>
            <a:cs typeface="Arial" panose="020B0604020202020204" pitchFamily="34" charset="0"/>
          </a:endParaRPr>
        </a:p>
      </dgm:t>
    </dgm:pt>
    <dgm:pt modelId="{0BD5D2C2-DA85-4F67-9C50-B96D7B88F1CB}" type="parTrans" cxnId="{48288DC4-B589-4C7F-AC83-CD0ACA1EF9E4}">
      <dgm:prSet/>
      <dgm:spPr/>
      <dgm:t>
        <a:bodyPr/>
        <a:lstStyle/>
        <a:p>
          <a:endParaRPr lang="en-US" sz="1200">
            <a:latin typeface="Arial" panose="020B0604020202020204" pitchFamily="34" charset="0"/>
            <a:cs typeface="Arial" panose="020B0604020202020204" pitchFamily="34" charset="0"/>
          </a:endParaRPr>
        </a:p>
      </dgm:t>
    </dgm:pt>
    <dgm:pt modelId="{212DA2E2-51C4-4CB2-8C7A-A0D12521D02F}" type="sibTrans" cxnId="{48288DC4-B589-4C7F-AC83-CD0ACA1EF9E4}">
      <dgm:prSet/>
      <dgm:spPr/>
      <dgm:t>
        <a:bodyPr/>
        <a:lstStyle/>
        <a:p>
          <a:endParaRPr lang="en-US" sz="1200">
            <a:latin typeface="Arial" panose="020B0604020202020204" pitchFamily="34" charset="0"/>
            <a:cs typeface="Arial" panose="020B0604020202020204" pitchFamily="34" charset="0"/>
          </a:endParaRPr>
        </a:p>
      </dgm:t>
    </dgm:pt>
    <dgm:pt modelId="{E51465E2-7BB6-49EC-9B5A-1C47D9E4C1BA}">
      <dgm:prSet phldrT="[Text]" custT="1"/>
      <dgm:spPr/>
      <dgm:t>
        <a:bodyPr/>
        <a:lstStyle/>
        <a:p>
          <a:r>
            <a:rPr lang="en-US" sz="1600" b="1" dirty="0">
              <a:solidFill>
                <a:schemeClr val="accent4"/>
              </a:solidFill>
              <a:latin typeface="Arial" panose="020B0604020202020204" pitchFamily="34" charset="0"/>
              <a:cs typeface="Arial" panose="020B0604020202020204" pitchFamily="34" charset="0"/>
            </a:rPr>
            <a:t>Local content policy framework</a:t>
          </a:r>
          <a:endParaRPr lang="en-US" sz="1600" dirty="0">
            <a:solidFill>
              <a:schemeClr val="accent4"/>
            </a:solidFill>
            <a:latin typeface="Arial" panose="020B0604020202020204" pitchFamily="34" charset="0"/>
            <a:cs typeface="Arial" panose="020B0604020202020204" pitchFamily="34" charset="0"/>
          </a:endParaRPr>
        </a:p>
      </dgm:t>
    </dgm:pt>
    <dgm:pt modelId="{29FBE538-8864-4ACD-9064-358EFE11BE83}" type="parTrans" cxnId="{B035FC1E-6AC5-49E7-9C89-BFEE1F8F5D13}">
      <dgm:prSet/>
      <dgm:spPr/>
      <dgm:t>
        <a:bodyPr/>
        <a:lstStyle/>
        <a:p>
          <a:endParaRPr lang="en-US" sz="1200">
            <a:latin typeface="Arial" panose="020B0604020202020204" pitchFamily="34" charset="0"/>
            <a:cs typeface="Arial" panose="020B0604020202020204" pitchFamily="34" charset="0"/>
          </a:endParaRPr>
        </a:p>
      </dgm:t>
    </dgm:pt>
    <dgm:pt modelId="{FC83CDA2-DE8C-4178-B730-349A728BFE4A}" type="sibTrans" cxnId="{B035FC1E-6AC5-49E7-9C89-BFEE1F8F5D13}">
      <dgm:prSet/>
      <dgm:spPr/>
      <dgm:t>
        <a:bodyPr/>
        <a:lstStyle/>
        <a:p>
          <a:endParaRPr lang="en-US" sz="1200">
            <a:latin typeface="Arial" panose="020B0604020202020204" pitchFamily="34" charset="0"/>
            <a:cs typeface="Arial" panose="020B0604020202020204" pitchFamily="34" charset="0"/>
          </a:endParaRPr>
        </a:p>
      </dgm:t>
    </dgm:pt>
    <dgm:pt modelId="{AC9C7757-3713-4A88-B932-81E4DCAC4432}">
      <dgm:prSet phldrT="[Text]" custT="1"/>
      <dgm:spPr/>
      <dgm:t>
        <a:bodyPr/>
        <a:lstStyle/>
        <a:p>
          <a:r>
            <a:rPr lang="en-US" sz="1500" b="1" dirty="0">
              <a:solidFill>
                <a:schemeClr val="accent4"/>
              </a:solidFill>
              <a:latin typeface="Arial" panose="020B0604020202020204" pitchFamily="34" charset="0"/>
              <a:cs typeface="Arial" panose="020B0604020202020204" pitchFamily="34" charset="0"/>
            </a:rPr>
            <a:t>7</a:t>
          </a:r>
          <a:r>
            <a:rPr lang="en-US" sz="1500" b="1" baseline="30000" dirty="0">
              <a:solidFill>
                <a:schemeClr val="accent4"/>
              </a:solidFill>
              <a:latin typeface="Arial" panose="020B0604020202020204" pitchFamily="34" charset="0"/>
              <a:cs typeface="Arial" panose="020B0604020202020204" pitchFamily="34" charset="0"/>
            </a:rPr>
            <a:t>th</a:t>
          </a:r>
          <a:r>
            <a:rPr lang="en-US" sz="1500" b="1" dirty="0">
              <a:solidFill>
                <a:schemeClr val="accent4"/>
              </a:solidFill>
              <a:latin typeface="Arial" panose="020B0604020202020204" pitchFamily="34" charset="0"/>
              <a:cs typeface="Arial" panose="020B0604020202020204" pitchFamily="34" charset="0"/>
            </a:rPr>
            <a:t> Programme for Infrastructure Development in Africa Week, </a:t>
          </a:r>
        </a:p>
        <a:p>
          <a:r>
            <a:rPr lang="en-US" sz="1500" b="1" dirty="0">
              <a:solidFill>
                <a:schemeClr val="accent4"/>
              </a:solidFill>
              <a:latin typeface="Arial" panose="020B0604020202020204" pitchFamily="34" charset="0"/>
              <a:cs typeface="Arial" panose="020B0604020202020204" pitchFamily="34" charset="0"/>
            </a:rPr>
            <a:t>Action plan for the decade for road safety (2021-2030)  </a:t>
          </a:r>
          <a:endParaRPr lang="en-US" sz="1500" dirty="0">
            <a:solidFill>
              <a:schemeClr val="accent4"/>
            </a:solidFill>
            <a:latin typeface="Arial" panose="020B0604020202020204" pitchFamily="34" charset="0"/>
            <a:cs typeface="Arial" panose="020B0604020202020204" pitchFamily="34" charset="0"/>
          </a:endParaRPr>
        </a:p>
      </dgm:t>
    </dgm:pt>
    <dgm:pt modelId="{1B46FAA7-0640-4303-93CF-96CD6400C13C}" type="parTrans" cxnId="{03889564-1EB7-4A03-ADD3-370982266058}">
      <dgm:prSet/>
      <dgm:spPr/>
      <dgm:t>
        <a:bodyPr/>
        <a:lstStyle/>
        <a:p>
          <a:endParaRPr lang="en-US" sz="1200">
            <a:latin typeface="Arial" panose="020B0604020202020204" pitchFamily="34" charset="0"/>
            <a:cs typeface="Arial" panose="020B0604020202020204" pitchFamily="34" charset="0"/>
          </a:endParaRPr>
        </a:p>
      </dgm:t>
    </dgm:pt>
    <dgm:pt modelId="{E8170E1B-D725-4482-9543-0A120229D447}" type="sibTrans" cxnId="{03889564-1EB7-4A03-ADD3-370982266058}">
      <dgm:prSet/>
      <dgm:spPr/>
      <dgm:t>
        <a:bodyPr/>
        <a:lstStyle/>
        <a:p>
          <a:endParaRPr lang="en-US" sz="1200">
            <a:latin typeface="Arial" panose="020B0604020202020204" pitchFamily="34" charset="0"/>
            <a:cs typeface="Arial" panose="020B0604020202020204" pitchFamily="34" charset="0"/>
          </a:endParaRPr>
        </a:p>
      </dgm:t>
    </dgm:pt>
    <dgm:pt modelId="{8169E9D3-A1C2-4920-B9D4-BCC14C380A21}" type="pres">
      <dgm:prSet presAssocID="{6177410B-6CC8-4225-A549-BE3F52F6D7FA}" presName="Name0" presStyleCnt="0">
        <dgm:presLayoutVars>
          <dgm:chMax val="1"/>
          <dgm:chPref val="1"/>
          <dgm:dir/>
          <dgm:animOne val="branch"/>
          <dgm:animLvl val="lvl"/>
        </dgm:presLayoutVars>
      </dgm:prSet>
      <dgm:spPr/>
    </dgm:pt>
    <dgm:pt modelId="{0C298724-1953-487C-A592-CCF0219AAD59}" type="pres">
      <dgm:prSet presAssocID="{B016CAEC-7159-481D-A47B-0645DB7AFD8A}" presName="Parent" presStyleLbl="node0" presStyleIdx="0" presStyleCnt="1" custScaleX="158935" custLinFactNeighborX="-4021" custLinFactNeighborY="-1162">
        <dgm:presLayoutVars>
          <dgm:chMax val="6"/>
          <dgm:chPref val="6"/>
        </dgm:presLayoutVars>
      </dgm:prSet>
      <dgm:spPr/>
    </dgm:pt>
    <dgm:pt modelId="{3E243380-B4DE-43B2-AF51-7C6BD45C4B59}" type="pres">
      <dgm:prSet presAssocID="{63599B38-F77E-4169-BFC7-DBB1DBD5D1B3}" presName="Accent1" presStyleCnt="0"/>
      <dgm:spPr/>
    </dgm:pt>
    <dgm:pt modelId="{1E5B7958-AA0E-477D-8012-C2C9FFF50EED}" type="pres">
      <dgm:prSet presAssocID="{63599B38-F77E-4169-BFC7-DBB1DBD5D1B3}" presName="Accent" presStyleLbl="bgShp" presStyleIdx="0" presStyleCnt="6"/>
      <dgm:spPr/>
    </dgm:pt>
    <dgm:pt modelId="{AFF71092-B795-4FC0-BC67-DC81AD6F4D2E}" type="pres">
      <dgm:prSet presAssocID="{63599B38-F77E-4169-BFC7-DBB1DBD5D1B3}" presName="Child1" presStyleLbl="node1" presStyleIdx="0" presStyleCnt="6" custScaleX="157090" custLinFactNeighborY="3838">
        <dgm:presLayoutVars>
          <dgm:chMax val="0"/>
          <dgm:chPref val="0"/>
          <dgm:bulletEnabled val="1"/>
        </dgm:presLayoutVars>
      </dgm:prSet>
      <dgm:spPr/>
    </dgm:pt>
    <dgm:pt modelId="{9E4A5A89-C5CA-462B-A003-E11DA3CB73D7}" type="pres">
      <dgm:prSet presAssocID="{673668D2-77B3-4156-8227-D489B22B7214}" presName="Accent2" presStyleCnt="0"/>
      <dgm:spPr/>
    </dgm:pt>
    <dgm:pt modelId="{129BCD03-D1B1-4732-AA3C-D786FA9CE5DB}" type="pres">
      <dgm:prSet presAssocID="{673668D2-77B3-4156-8227-D489B22B7214}" presName="Accent" presStyleLbl="bgShp" presStyleIdx="1" presStyleCnt="6"/>
      <dgm:spPr/>
    </dgm:pt>
    <dgm:pt modelId="{A063A4F2-C9AB-448E-BAF1-5FCDD6567207}" type="pres">
      <dgm:prSet presAssocID="{673668D2-77B3-4156-8227-D489B22B7214}" presName="Child2" presStyleLbl="node1" presStyleIdx="1" presStyleCnt="6" custScaleX="153966" custLinFactNeighborX="52848" custLinFactNeighborY="-6005">
        <dgm:presLayoutVars>
          <dgm:chMax val="0"/>
          <dgm:chPref val="0"/>
          <dgm:bulletEnabled val="1"/>
        </dgm:presLayoutVars>
      </dgm:prSet>
      <dgm:spPr/>
    </dgm:pt>
    <dgm:pt modelId="{5DCCEDE4-016F-4BF8-8C93-645CB92B1A4B}" type="pres">
      <dgm:prSet presAssocID="{CEA03741-4BA7-4C7C-9FAE-0401159C721B}" presName="Accent3" presStyleCnt="0"/>
      <dgm:spPr/>
    </dgm:pt>
    <dgm:pt modelId="{C5D98101-C142-46C1-B94F-A837E1427FBD}" type="pres">
      <dgm:prSet presAssocID="{CEA03741-4BA7-4C7C-9FAE-0401159C721B}" presName="Accent" presStyleLbl="bgShp" presStyleIdx="2" presStyleCnt="6"/>
      <dgm:spPr/>
    </dgm:pt>
    <dgm:pt modelId="{2BCB9018-1269-4C84-93A7-900F96F9F14C}" type="pres">
      <dgm:prSet presAssocID="{CEA03741-4BA7-4C7C-9FAE-0401159C721B}" presName="Child3" presStyleLbl="node1" presStyleIdx="2" presStyleCnt="6" custScaleX="142909" custLinFactNeighborX="63176" custLinFactNeighborY="-2836">
        <dgm:presLayoutVars>
          <dgm:chMax val="0"/>
          <dgm:chPref val="0"/>
          <dgm:bulletEnabled val="1"/>
        </dgm:presLayoutVars>
      </dgm:prSet>
      <dgm:spPr/>
    </dgm:pt>
    <dgm:pt modelId="{22CF0544-2CC8-412A-A845-510B7E4C0B4B}" type="pres">
      <dgm:prSet presAssocID="{D6CD1181-4413-449E-82CF-FDA4668C1270}" presName="Accent4" presStyleCnt="0"/>
      <dgm:spPr/>
    </dgm:pt>
    <dgm:pt modelId="{5D95B93B-ADF2-4CE9-8D26-1BD6D37AA077}" type="pres">
      <dgm:prSet presAssocID="{D6CD1181-4413-449E-82CF-FDA4668C1270}" presName="Accent" presStyleLbl="bgShp" presStyleIdx="3" presStyleCnt="6"/>
      <dgm:spPr/>
    </dgm:pt>
    <dgm:pt modelId="{67265840-FAC3-4E3D-950B-2D136586AB80}" type="pres">
      <dgm:prSet presAssocID="{D6CD1181-4413-449E-82CF-FDA4668C1270}" presName="Child4" presStyleLbl="node1" presStyleIdx="3" presStyleCnt="6" custScaleX="142909" custLinFactNeighborY="0">
        <dgm:presLayoutVars>
          <dgm:chMax val="0"/>
          <dgm:chPref val="0"/>
          <dgm:bulletEnabled val="1"/>
        </dgm:presLayoutVars>
      </dgm:prSet>
      <dgm:spPr/>
    </dgm:pt>
    <dgm:pt modelId="{1C8190D7-20C6-4371-9104-1ECDE32AE8AF}" type="pres">
      <dgm:prSet presAssocID="{E51465E2-7BB6-49EC-9B5A-1C47D9E4C1BA}" presName="Accent5" presStyleCnt="0"/>
      <dgm:spPr/>
    </dgm:pt>
    <dgm:pt modelId="{7085553B-EBB6-4DC1-BFF9-21F0D65800F9}" type="pres">
      <dgm:prSet presAssocID="{E51465E2-7BB6-49EC-9B5A-1C47D9E4C1BA}" presName="Accent" presStyleLbl="bgShp" presStyleIdx="4" presStyleCnt="6"/>
      <dgm:spPr/>
    </dgm:pt>
    <dgm:pt modelId="{EEB55787-E2FE-4DC5-BACF-BCEA5FD5E46F}" type="pres">
      <dgm:prSet presAssocID="{E51465E2-7BB6-49EC-9B5A-1C47D9E4C1BA}" presName="Child5" presStyleLbl="node1" presStyleIdx="4" presStyleCnt="6" custScaleX="166338" custLinFactNeighborX="-63457" custLinFactNeighborY="2694">
        <dgm:presLayoutVars>
          <dgm:chMax val="0"/>
          <dgm:chPref val="0"/>
          <dgm:bulletEnabled val="1"/>
        </dgm:presLayoutVars>
      </dgm:prSet>
      <dgm:spPr/>
    </dgm:pt>
    <dgm:pt modelId="{499FA7F5-3C89-4F11-B664-4A5EE02619B8}" type="pres">
      <dgm:prSet presAssocID="{AC9C7757-3713-4A88-B932-81E4DCAC4432}" presName="Accent6" presStyleCnt="0"/>
      <dgm:spPr/>
    </dgm:pt>
    <dgm:pt modelId="{739CC1CE-1D17-47F2-9014-E31833DF3CB2}" type="pres">
      <dgm:prSet presAssocID="{AC9C7757-3713-4A88-B932-81E4DCAC4432}" presName="Accent" presStyleLbl="bgShp" presStyleIdx="5" presStyleCnt="6"/>
      <dgm:spPr/>
    </dgm:pt>
    <dgm:pt modelId="{5E87F097-1A3B-4E61-9093-7A9E05C6C1AC}" type="pres">
      <dgm:prSet presAssocID="{AC9C7757-3713-4A88-B932-81E4DCAC4432}" presName="Child6" presStyleLbl="node1" presStyleIdx="5" presStyleCnt="6" custScaleX="150059" custScaleY="109970" custLinFactNeighborX="-72377" custLinFactNeighborY="-4670">
        <dgm:presLayoutVars>
          <dgm:chMax val="0"/>
          <dgm:chPref val="0"/>
          <dgm:bulletEnabled val="1"/>
        </dgm:presLayoutVars>
      </dgm:prSet>
      <dgm:spPr/>
    </dgm:pt>
  </dgm:ptLst>
  <dgm:cxnLst>
    <dgm:cxn modelId="{AF27B813-7ABC-4DDB-A18A-6377675725CE}" type="presOf" srcId="{AC9C7757-3713-4A88-B932-81E4DCAC4432}" destId="{5E87F097-1A3B-4E61-9093-7A9E05C6C1AC}" srcOrd="0" destOrd="0" presId="urn:microsoft.com/office/officeart/2011/layout/HexagonRadial"/>
    <dgm:cxn modelId="{B035FC1E-6AC5-49E7-9C89-BFEE1F8F5D13}" srcId="{B016CAEC-7159-481D-A47B-0645DB7AFD8A}" destId="{E51465E2-7BB6-49EC-9B5A-1C47D9E4C1BA}" srcOrd="4" destOrd="0" parTransId="{29FBE538-8864-4ACD-9064-358EFE11BE83}" sibTransId="{FC83CDA2-DE8C-4178-B730-349A728BFE4A}"/>
    <dgm:cxn modelId="{13BE9429-FB98-4629-9731-CB3EFA36DD8E}" srcId="{B016CAEC-7159-481D-A47B-0645DB7AFD8A}" destId="{63599B38-F77E-4169-BFC7-DBB1DBD5D1B3}" srcOrd="0" destOrd="0" parTransId="{3EC2B21A-FD26-4C31-B62B-3CAD0E17101B}" sibTransId="{B8B31C54-AF3A-4E5B-95BF-AB51A98DE42E}"/>
    <dgm:cxn modelId="{1486F229-30E3-4179-B032-3734CB1F548E}" type="presOf" srcId="{673668D2-77B3-4156-8227-D489B22B7214}" destId="{A063A4F2-C9AB-448E-BAF1-5FCDD6567207}" srcOrd="0" destOrd="0" presId="urn:microsoft.com/office/officeart/2011/layout/HexagonRadial"/>
    <dgm:cxn modelId="{A1B7BB35-C548-45CE-9AFF-76AAF3C589D9}" srcId="{6177410B-6CC8-4225-A549-BE3F52F6D7FA}" destId="{B016CAEC-7159-481D-A47B-0645DB7AFD8A}" srcOrd="0" destOrd="0" parTransId="{8C3D8EF7-CCC0-420B-9354-69F0438BFC42}" sibTransId="{0D508A5D-B71B-4DCD-ABD3-B55931FC11F6}"/>
    <dgm:cxn modelId="{03889564-1EB7-4A03-ADD3-370982266058}" srcId="{B016CAEC-7159-481D-A47B-0645DB7AFD8A}" destId="{AC9C7757-3713-4A88-B932-81E4DCAC4432}" srcOrd="5" destOrd="0" parTransId="{1B46FAA7-0640-4303-93CF-96CD6400C13C}" sibTransId="{E8170E1B-D725-4482-9543-0A120229D447}"/>
    <dgm:cxn modelId="{D7ED3657-9C6F-47F6-B2A4-F4DD3CAE0D61}" type="presOf" srcId="{6177410B-6CC8-4225-A549-BE3F52F6D7FA}" destId="{8169E9D3-A1C2-4920-B9D4-BCC14C380A21}" srcOrd="0" destOrd="0" presId="urn:microsoft.com/office/officeart/2011/layout/HexagonRadial"/>
    <dgm:cxn modelId="{AB535A95-8FA1-4C8F-9939-2653AA86A70D}" type="presOf" srcId="{D6CD1181-4413-449E-82CF-FDA4668C1270}" destId="{67265840-FAC3-4E3D-950B-2D136586AB80}" srcOrd="0" destOrd="0" presId="urn:microsoft.com/office/officeart/2011/layout/HexagonRadial"/>
    <dgm:cxn modelId="{102D3FB0-D1B5-478A-BB72-F761AB86D0C1}" srcId="{B016CAEC-7159-481D-A47B-0645DB7AFD8A}" destId="{673668D2-77B3-4156-8227-D489B22B7214}" srcOrd="1" destOrd="0" parTransId="{016DF035-B128-4810-8C6C-44BEA522A8B1}" sibTransId="{684B65F4-CA20-4439-8683-58D5A5040303}"/>
    <dgm:cxn modelId="{DCBEEAB4-CCA1-48DD-9272-E388C9497D97}" type="presOf" srcId="{63599B38-F77E-4169-BFC7-DBB1DBD5D1B3}" destId="{AFF71092-B795-4FC0-BC67-DC81AD6F4D2E}" srcOrd="0" destOrd="0" presId="urn:microsoft.com/office/officeart/2011/layout/HexagonRadial"/>
    <dgm:cxn modelId="{1E673AB5-DE3F-40A0-92BE-15AC38BBA48F}" type="presOf" srcId="{E51465E2-7BB6-49EC-9B5A-1C47D9E4C1BA}" destId="{EEB55787-E2FE-4DC5-BACF-BCEA5FD5E46F}" srcOrd="0" destOrd="0" presId="urn:microsoft.com/office/officeart/2011/layout/HexagonRadial"/>
    <dgm:cxn modelId="{48288DC4-B589-4C7F-AC83-CD0ACA1EF9E4}" srcId="{B016CAEC-7159-481D-A47B-0645DB7AFD8A}" destId="{D6CD1181-4413-449E-82CF-FDA4668C1270}" srcOrd="3" destOrd="0" parTransId="{0BD5D2C2-DA85-4F67-9C50-B96D7B88F1CB}" sibTransId="{212DA2E2-51C4-4CB2-8C7A-A0D12521D02F}"/>
    <dgm:cxn modelId="{50068EEB-01E2-4EE2-90AC-727941AE787D}" type="presOf" srcId="{CEA03741-4BA7-4C7C-9FAE-0401159C721B}" destId="{2BCB9018-1269-4C84-93A7-900F96F9F14C}" srcOrd="0" destOrd="0" presId="urn:microsoft.com/office/officeart/2011/layout/HexagonRadial"/>
    <dgm:cxn modelId="{D51A85F0-A7BC-4963-BC6C-E59B9435B3A4}" type="presOf" srcId="{B016CAEC-7159-481D-A47B-0645DB7AFD8A}" destId="{0C298724-1953-487C-A592-CCF0219AAD59}" srcOrd="0" destOrd="0" presId="urn:microsoft.com/office/officeart/2011/layout/HexagonRadial"/>
    <dgm:cxn modelId="{4037B0FE-8E9C-4CF1-A349-7DF2B95A1C37}" srcId="{B016CAEC-7159-481D-A47B-0645DB7AFD8A}" destId="{CEA03741-4BA7-4C7C-9FAE-0401159C721B}" srcOrd="2" destOrd="0" parTransId="{2503CDB8-A7DB-4DE2-B52C-BBCE99D5B32B}" sibTransId="{7E95FD2E-21F6-459A-BB81-874F0A3376CC}"/>
    <dgm:cxn modelId="{BEC4EB37-F863-413C-B1F3-46A4B57BEDD2}" type="presParOf" srcId="{8169E9D3-A1C2-4920-B9D4-BCC14C380A21}" destId="{0C298724-1953-487C-A592-CCF0219AAD59}" srcOrd="0" destOrd="0" presId="urn:microsoft.com/office/officeart/2011/layout/HexagonRadial"/>
    <dgm:cxn modelId="{26F53CF0-95F8-4A7D-B06D-1EBF35EF50DB}" type="presParOf" srcId="{8169E9D3-A1C2-4920-B9D4-BCC14C380A21}" destId="{3E243380-B4DE-43B2-AF51-7C6BD45C4B59}" srcOrd="1" destOrd="0" presId="urn:microsoft.com/office/officeart/2011/layout/HexagonRadial"/>
    <dgm:cxn modelId="{33E728C3-E082-45E9-BF7E-A0F3F8F92CA4}" type="presParOf" srcId="{3E243380-B4DE-43B2-AF51-7C6BD45C4B59}" destId="{1E5B7958-AA0E-477D-8012-C2C9FFF50EED}" srcOrd="0" destOrd="0" presId="urn:microsoft.com/office/officeart/2011/layout/HexagonRadial"/>
    <dgm:cxn modelId="{1A7FC70F-A6A0-4E3D-A0D5-6E73A1CA3D21}" type="presParOf" srcId="{8169E9D3-A1C2-4920-B9D4-BCC14C380A21}" destId="{AFF71092-B795-4FC0-BC67-DC81AD6F4D2E}" srcOrd="2" destOrd="0" presId="urn:microsoft.com/office/officeart/2011/layout/HexagonRadial"/>
    <dgm:cxn modelId="{A97E8D74-0931-40B4-9829-20D695569E1E}" type="presParOf" srcId="{8169E9D3-A1C2-4920-B9D4-BCC14C380A21}" destId="{9E4A5A89-C5CA-462B-A003-E11DA3CB73D7}" srcOrd="3" destOrd="0" presId="urn:microsoft.com/office/officeart/2011/layout/HexagonRadial"/>
    <dgm:cxn modelId="{A60041FD-0F2E-4E62-BB81-500E26E44D8E}" type="presParOf" srcId="{9E4A5A89-C5CA-462B-A003-E11DA3CB73D7}" destId="{129BCD03-D1B1-4732-AA3C-D786FA9CE5DB}" srcOrd="0" destOrd="0" presId="urn:microsoft.com/office/officeart/2011/layout/HexagonRadial"/>
    <dgm:cxn modelId="{79949826-03E7-4BB8-ABC5-F1E1CBF3DA98}" type="presParOf" srcId="{8169E9D3-A1C2-4920-B9D4-BCC14C380A21}" destId="{A063A4F2-C9AB-448E-BAF1-5FCDD6567207}" srcOrd="4" destOrd="0" presId="urn:microsoft.com/office/officeart/2011/layout/HexagonRadial"/>
    <dgm:cxn modelId="{C01C2D79-71BB-4D50-B4DA-9CFE8E8F8CEB}" type="presParOf" srcId="{8169E9D3-A1C2-4920-B9D4-BCC14C380A21}" destId="{5DCCEDE4-016F-4BF8-8C93-645CB92B1A4B}" srcOrd="5" destOrd="0" presId="urn:microsoft.com/office/officeart/2011/layout/HexagonRadial"/>
    <dgm:cxn modelId="{48E2E5EA-A220-4DA3-BD07-A5CAE3E111F4}" type="presParOf" srcId="{5DCCEDE4-016F-4BF8-8C93-645CB92B1A4B}" destId="{C5D98101-C142-46C1-B94F-A837E1427FBD}" srcOrd="0" destOrd="0" presId="urn:microsoft.com/office/officeart/2011/layout/HexagonRadial"/>
    <dgm:cxn modelId="{8BC11211-B1E3-4235-96D1-DFC3FAF0782E}" type="presParOf" srcId="{8169E9D3-A1C2-4920-B9D4-BCC14C380A21}" destId="{2BCB9018-1269-4C84-93A7-900F96F9F14C}" srcOrd="6" destOrd="0" presId="urn:microsoft.com/office/officeart/2011/layout/HexagonRadial"/>
    <dgm:cxn modelId="{D958C4EB-AD7B-44DA-8548-51916A0620B1}" type="presParOf" srcId="{8169E9D3-A1C2-4920-B9D4-BCC14C380A21}" destId="{22CF0544-2CC8-412A-A845-510B7E4C0B4B}" srcOrd="7" destOrd="0" presId="urn:microsoft.com/office/officeart/2011/layout/HexagonRadial"/>
    <dgm:cxn modelId="{B6A3EEC4-C452-4104-B760-B4E92C8C41E5}" type="presParOf" srcId="{22CF0544-2CC8-412A-A845-510B7E4C0B4B}" destId="{5D95B93B-ADF2-4CE9-8D26-1BD6D37AA077}" srcOrd="0" destOrd="0" presId="urn:microsoft.com/office/officeart/2011/layout/HexagonRadial"/>
    <dgm:cxn modelId="{6F91FC08-8A80-4691-A535-B2F599E6588D}" type="presParOf" srcId="{8169E9D3-A1C2-4920-B9D4-BCC14C380A21}" destId="{67265840-FAC3-4E3D-950B-2D136586AB80}" srcOrd="8" destOrd="0" presId="urn:microsoft.com/office/officeart/2011/layout/HexagonRadial"/>
    <dgm:cxn modelId="{B064DB04-4639-45DF-8687-F5B57FB41751}" type="presParOf" srcId="{8169E9D3-A1C2-4920-B9D4-BCC14C380A21}" destId="{1C8190D7-20C6-4371-9104-1ECDE32AE8AF}" srcOrd="9" destOrd="0" presId="urn:microsoft.com/office/officeart/2011/layout/HexagonRadial"/>
    <dgm:cxn modelId="{9FBDFA01-113B-4F4C-BC8F-FBA9AA12C024}" type="presParOf" srcId="{1C8190D7-20C6-4371-9104-1ECDE32AE8AF}" destId="{7085553B-EBB6-4DC1-BFF9-21F0D65800F9}" srcOrd="0" destOrd="0" presId="urn:microsoft.com/office/officeart/2011/layout/HexagonRadial"/>
    <dgm:cxn modelId="{8E9F96A3-11A5-4D7E-8CD3-ACCF7993BF3B}" type="presParOf" srcId="{8169E9D3-A1C2-4920-B9D4-BCC14C380A21}" destId="{EEB55787-E2FE-4DC5-BACF-BCEA5FD5E46F}" srcOrd="10" destOrd="0" presId="urn:microsoft.com/office/officeart/2011/layout/HexagonRadial"/>
    <dgm:cxn modelId="{0EEF61AA-8E18-4894-87A3-EB675DF4A7CC}" type="presParOf" srcId="{8169E9D3-A1C2-4920-B9D4-BCC14C380A21}" destId="{499FA7F5-3C89-4F11-B664-4A5EE02619B8}" srcOrd="11" destOrd="0" presId="urn:microsoft.com/office/officeart/2011/layout/HexagonRadial"/>
    <dgm:cxn modelId="{B277409F-FE5E-4A3E-BAD3-88638E43F956}" type="presParOf" srcId="{499FA7F5-3C89-4F11-B664-4A5EE02619B8}" destId="{739CC1CE-1D17-47F2-9014-E31833DF3CB2}" srcOrd="0" destOrd="0" presId="urn:microsoft.com/office/officeart/2011/layout/HexagonRadial"/>
    <dgm:cxn modelId="{C8608A5E-1414-42CB-AA69-9B82FBDAFADE}" type="presParOf" srcId="{8169E9D3-A1C2-4920-B9D4-BCC14C380A21}" destId="{5E87F097-1A3B-4E61-9093-7A9E05C6C1AC}"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251E82-1950-4872-A479-838DB6CCAD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40A8D605-0AA6-42E7-BA40-2F257E16826F}">
      <dgm:prSet phldrT="[Text]" custT="1"/>
      <dgm:spPr/>
      <dgm:t>
        <a:bodyPr/>
        <a:lstStyle/>
        <a:p>
          <a:r>
            <a:rPr lang="en-US" sz="2000" dirty="0">
              <a:latin typeface="Arial" panose="020B0604020202020204" pitchFamily="34" charset="0"/>
              <a:cs typeface="Arial" panose="020B0604020202020204" pitchFamily="34" charset="0"/>
            </a:rPr>
            <a:t>Data and Statistics</a:t>
          </a:r>
          <a:endParaRPr lang="en-GB" sz="2000" dirty="0">
            <a:latin typeface="Arial" panose="020B0604020202020204" pitchFamily="34" charset="0"/>
            <a:cs typeface="Arial" panose="020B0604020202020204" pitchFamily="34" charset="0"/>
          </a:endParaRPr>
        </a:p>
      </dgm:t>
    </dgm:pt>
    <dgm:pt modelId="{E3B270F0-BB51-45B2-8992-371B9F875CEE}" type="parTrans" cxnId="{C0074F73-2A8A-40B4-B0B4-D9C8692DD7B9}">
      <dgm:prSet/>
      <dgm:spPr/>
      <dgm:t>
        <a:bodyPr/>
        <a:lstStyle/>
        <a:p>
          <a:endParaRPr lang="en-GB" sz="2000">
            <a:latin typeface="Arial" panose="020B0604020202020204" pitchFamily="34" charset="0"/>
            <a:cs typeface="Arial" panose="020B0604020202020204" pitchFamily="34" charset="0"/>
          </a:endParaRPr>
        </a:p>
      </dgm:t>
    </dgm:pt>
    <dgm:pt modelId="{E4941198-8849-40AF-B2C6-10204C68A4A3}" type="sibTrans" cxnId="{C0074F73-2A8A-40B4-B0B4-D9C8692DD7B9}">
      <dgm:prSet/>
      <dgm:spPr/>
      <dgm:t>
        <a:bodyPr/>
        <a:lstStyle/>
        <a:p>
          <a:endParaRPr lang="en-GB" sz="2000">
            <a:latin typeface="Arial" panose="020B0604020202020204" pitchFamily="34" charset="0"/>
            <a:cs typeface="Arial" panose="020B0604020202020204" pitchFamily="34" charset="0"/>
          </a:endParaRPr>
        </a:p>
      </dgm:t>
    </dgm:pt>
    <dgm:pt modelId="{177195BC-0676-45B9-87D3-CB5ABDD3A875}">
      <dgm:prSet phldrT="[Text]" custT="1"/>
      <dgm:spPr>
        <a:solidFill>
          <a:schemeClr val="bg2">
            <a:lumMod val="90000"/>
            <a:alpha val="90000"/>
          </a:schemeClr>
        </a:solidFill>
      </dgm:spPr>
      <dgm:t>
        <a:bodyPr/>
        <a:lstStyle/>
        <a:p>
          <a:r>
            <a:rPr lang="en-US" sz="1600" dirty="0">
              <a:latin typeface="Arial" panose="020B0604020202020204" pitchFamily="34" charset="0"/>
              <a:cs typeface="Arial" panose="020B0604020202020204" pitchFamily="34" charset="0"/>
            </a:rPr>
            <a:t>8</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session of the statistical Commission for Africa.</a:t>
          </a:r>
          <a:endParaRPr lang="en-GB" sz="1600" dirty="0">
            <a:latin typeface="Arial" panose="020B0604020202020204" pitchFamily="34" charset="0"/>
            <a:cs typeface="Arial" panose="020B0604020202020204" pitchFamily="34" charset="0"/>
          </a:endParaRPr>
        </a:p>
      </dgm:t>
    </dgm:pt>
    <dgm:pt modelId="{8C5E884F-C193-4543-A8D7-D7BD47C44258}" type="parTrans" cxnId="{3E7EC833-75E9-4F11-BC24-D99774E89963}">
      <dgm:prSet/>
      <dgm:spPr/>
      <dgm:t>
        <a:bodyPr/>
        <a:lstStyle/>
        <a:p>
          <a:endParaRPr lang="en-GB" sz="2000">
            <a:latin typeface="Arial" panose="020B0604020202020204" pitchFamily="34" charset="0"/>
            <a:cs typeface="Arial" panose="020B0604020202020204" pitchFamily="34" charset="0"/>
          </a:endParaRPr>
        </a:p>
      </dgm:t>
    </dgm:pt>
    <dgm:pt modelId="{F6483A7B-3266-4D6E-90A6-A3735AC98B1E}" type="sibTrans" cxnId="{3E7EC833-75E9-4F11-BC24-D99774E89963}">
      <dgm:prSet/>
      <dgm:spPr/>
      <dgm:t>
        <a:bodyPr/>
        <a:lstStyle/>
        <a:p>
          <a:endParaRPr lang="en-GB" sz="2000">
            <a:latin typeface="Arial" panose="020B0604020202020204" pitchFamily="34" charset="0"/>
            <a:cs typeface="Arial" panose="020B0604020202020204" pitchFamily="34" charset="0"/>
          </a:endParaRPr>
        </a:p>
      </dgm:t>
    </dgm:pt>
    <dgm:pt modelId="{7C8C8C6D-7F1A-41CD-B4EF-38921DCF15B2}">
      <dgm:prSet phldrT="[Text]" custT="1"/>
      <dgm:spPr>
        <a:solidFill>
          <a:schemeClr val="bg2">
            <a:lumMod val="90000"/>
            <a:alpha val="90000"/>
          </a:schemeClr>
        </a:solidFill>
      </dgm:spPr>
      <dgm:t>
        <a:bodyPr/>
        <a:lstStyle/>
        <a:p>
          <a:r>
            <a:rPr lang="en-US" sz="1600" dirty="0">
              <a:latin typeface="Arial" panose="020B0604020202020204" pitchFamily="34" charset="0"/>
              <a:cs typeface="Arial" panose="020B0604020202020204" pitchFamily="34" charset="0"/>
            </a:rPr>
            <a:t>6</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session of the Conference of African Ministers responsible for Civil Registration.</a:t>
          </a:r>
          <a:endParaRPr lang="en-GB" sz="1600" dirty="0">
            <a:latin typeface="Arial" panose="020B0604020202020204" pitchFamily="34" charset="0"/>
            <a:cs typeface="Arial" panose="020B0604020202020204" pitchFamily="34" charset="0"/>
          </a:endParaRPr>
        </a:p>
      </dgm:t>
    </dgm:pt>
    <dgm:pt modelId="{20C66459-45D4-4F08-921D-C6DAAABE58DA}" type="parTrans" cxnId="{054D75CD-5CED-487A-9308-509D6EFB30E5}">
      <dgm:prSet/>
      <dgm:spPr/>
      <dgm:t>
        <a:bodyPr/>
        <a:lstStyle/>
        <a:p>
          <a:endParaRPr lang="en-GB" sz="2000">
            <a:latin typeface="Arial" panose="020B0604020202020204" pitchFamily="34" charset="0"/>
            <a:cs typeface="Arial" panose="020B0604020202020204" pitchFamily="34" charset="0"/>
          </a:endParaRPr>
        </a:p>
      </dgm:t>
    </dgm:pt>
    <dgm:pt modelId="{223C978D-7F4A-490F-86B0-F14E1574C76D}" type="sibTrans" cxnId="{054D75CD-5CED-487A-9308-509D6EFB30E5}">
      <dgm:prSet/>
      <dgm:spPr/>
      <dgm:t>
        <a:bodyPr/>
        <a:lstStyle/>
        <a:p>
          <a:endParaRPr lang="en-GB" sz="2000">
            <a:latin typeface="Arial" panose="020B0604020202020204" pitchFamily="34" charset="0"/>
            <a:cs typeface="Arial" panose="020B0604020202020204" pitchFamily="34" charset="0"/>
          </a:endParaRPr>
        </a:p>
      </dgm:t>
    </dgm:pt>
    <dgm:pt modelId="{8178535D-915B-45CD-A6B3-D55E449D81A0}">
      <dgm:prSet phldrT="[Text]" custT="1"/>
      <dgm:spPr/>
      <dgm:t>
        <a:bodyPr/>
        <a:lstStyle/>
        <a:p>
          <a:r>
            <a:rPr lang="en-US" sz="2000" dirty="0">
              <a:latin typeface="Arial" panose="020B0604020202020204" pitchFamily="34" charset="0"/>
              <a:cs typeface="Arial" panose="020B0604020202020204" pitchFamily="34" charset="0"/>
            </a:rPr>
            <a:t>Digital Identity framework</a:t>
          </a:r>
          <a:endParaRPr lang="en-GB" sz="2000" dirty="0">
            <a:latin typeface="Arial" panose="020B0604020202020204" pitchFamily="34" charset="0"/>
            <a:cs typeface="Arial" panose="020B0604020202020204" pitchFamily="34" charset="0"/>
          </a:endParaRPr>
        </a:p>
      </dgm:t>
    </dgm:pt>
    <dgm:pt modelId="{5051D066-C22A-48C5-AF9A-8CDF36575DBA}" type="parTrans" cxnId="{4EF6072C-02BE-48C9-BB57-BBE9E7072A39}">
      <dgm:prSet/>
      <dgm:spPr/>
      <dgm:t>
        <a:bodyPr/>
        <a:lstStyle/>
        <a:p>
          <a:endParaRPr lang="en-GB" sz="2000">
            <a:latin typeface="Arial" panose="020B0604020202020204" pitchFamily="34" charset="0"/>
            <a:cs typeface="Arial" panose="020B0604020202020204" pitchFamily="34" charset="0"/>
          </a:endParaRPr>
        </a:p>
      </dgm:t>
    </dgm:pt>
    <dgm:pt modelId="{F701887D-10A5-4221-A620-0EC1238266F7}" type="sibTrans" cxnId="{4EF6072C-02BE-48C9-BB57-BBE9E7072A39}">
      <dgm:prSet/>
      <dgm:spPr/>
      <dgm:t>
        <a:bodyPr/>
        <a:lstStyle/>
        <a:p>
          <a:endParaRPr lang="en-GB" sz="2000">
            <a:latin typeface="Arial" panose="020B0604020202020204" pitchFamily="34" charset="0"/>
            <a:cs typeface="Arial" panose="020B0604020202020204" pitchFamily="34" charset="0"/>
          </a:endParaRPr>
        </a:p>
      </dgm:t>
    </dgm:pt>
    <dgm:pt modelId="{93D7C42C-C2F6-4215-AAB1-BEFC2D4BEEF8}">
      <dgm:prSet phldrT="[Text]" custT="1"/>
      <dgm:spPr>
        <a:solidFill>
          <a:schemeClr val="bg2">
            <a:lumMod val="90000"/>
            <a:alpha val="90000"/>
          </a:schemeClr>
        </a:solidFill>
      </dgm:spPr>
      <dgm:t>
        <a:bodyPr/>
        <a:lstStyle/>
        <a:p>
          <a:r>
            <a:rPr lang="en-US" sz="1600" dirty="0">
              <a:latin typeface="Arial" panose="020B0604020202020204" pitchFamily="34" charset="0"/>
              <a:cs typeface="Arial" panose="020B0604020202020204" pitchFamily="34" charset="0"/>
            </a:rPr>
            <a:t>Advocacy and support to two countries to align the digital identity framework principles with their national digital transformation strategies</a:t>
          </a:r>
          <a:endParaRPr lang="en-GB" sz="1600" dirty="0">
            <a:latin typeface="Arial" panose="020B0604020202020204" pitchFamily="34" charset="0"/>
            <a:cs typeface="Arial" panose="020B0604020202020204" pitchFamily="34" charset="0"/>
          </a:endParaRPr>
        </a:p>
      </dgm:t>
    </dgm:pt>
    <dgm:pt modelId="{56F2332F-B999-4CF8-BE4D-F252F5D030D9}" type="parTrans" cxnId="{3DFCB968-C2AB-485C-BF53-1265F5351D39}">
      <dgm:prSet/>
      <dgm:spPr/>
      <dgm:t>
        <a:bodyPr/>
        <a:lstStyle/>
        <a:p>
          <a:endParaRPr lang="en-GB" sz="2000">
            <a:latin typeface="Arial" panose="020B0604020202020204" pitchFamily="34" charset="0"/>
            <a:cs typeface="Arial" panose="020B0604020202020204" pitchFamily="34" charset="0"/>
          </a:endParaRPr>
        </a:p>
      </dgm:t>
    </dgm:pt>
    <dgm:pt modelId="{1923DA0F-DE6F-441E-BA62-D3E79E0585F6}" type="sibTrans" cxnId="{3DFCB968-C2AB-485C-BF53-1265F5351D39}">
      <dgm:prSet/>
      <dgm:spPr/>
      <dgm:t>
        <a:bodyPr/>
        <a:lstStyle/>
        <a:p>
          <a:endParaRPr lang="en-GB" sz="2000">
            <a:latin typeface="Arial" panose="020B0604020202020204" pitchFamily="34" charset="0"/>
            <a:cs typeface="Arial" panose="020B0604020202020204" pitchFamily="34" charset="0"/>
          </a:endParaRPr>
        </a:p>
      </dgm:t>
    </dgm:pt>
    <dgm:pt modelId="{9618F079-47EF-49D3-B731-1D97E3AD1E2A}">
      <dgm:prSet phldrT="[Text]" custT="1"/>
      <dgm:spPr/>
      <dgm:t>
        <a:bodyPr/>
        <a:lstStyle/>
        <a:p>
          <a:r>
            <a:rPr lang="en-US" sz="2000" dirty="0">
              <a:latin typeface="Arial" panose="020B0604020202020204" pitchFamily="34" charset="0"/>
              <a:cs typeface="Arial" panose="020B0604020202020204" pitchFamily="34" charset="0"/>
            </a:rPr>
            <a:t>Digitalization of the African Census Systems</a:t>
          </a:r>
          <a:endParaRPr lang="en-GB" sz="2000" dirty="0">
            <a:latin typeface="Arial" panose="020B0604020202020204" pitchFamily="34" charset="0"/>
            <a:cs typeface="Arial" panose="020B0604020202020204" pitchFamily="34" charset="0"/>
          </a:endParaRPr>
        </a:p>
      </dgm:t>
    </dgm:pt>
    <dgm:pt modelId="{8D0C4638-F62E-4FF4-AC83-9C2DBAF9E1D3}" type="parTrans" cxnId="{C26DD1D9-DB18-4EF7-9386-00A96B005ED4}">
      <dgm:prSet/>
      <dgm:spPr/>
      <dgm:t>
        <a:bodyPr/>
        <a:lstStyle/>
        <a:p>
          <a:endParaRPr lang="en-GB" sz="2000">
            <a:latin typeface="Arial" panose="020B0604020202020204" pitchFamily="34" charset="0"/>
            <a:cs typeface="Arial" panose="020B0604020202020204" pitchFamily="34" charset="0"/>
          </a:endParaRPr>
        </a:p>
      </dgm:t>
    </dgm:pt>
    <dgm:pt modelId="{B3C94EB7-E326-4095-B657-60329517ED38}" type="sibTrans" cxnId="{C26DD1D9-DB18-4EF7-9386-00A96B005ED4}">
      <dgm:prSet/>
      <dgm:spPr/>
      <dgm:t>
        <a:bodyPr/>
        <a:lstStyle/>
        <a:p>
          <a:endParaRPr lang="en-GB" sz="2000">
            <a:latin typeface="Arial" panose="020B0604020202020204" pitchFamily="34" charset="0"/>
            <a:cs typeface="Arial" panose="020B0604020202020204" pitchFamily="34" charset="0"/>
          </a:endParaRPr>
        </a:p>
      </dgm:t>
    </dgm:pt>
    <dgm:pt modelId="{AB1EDA3B-5324-46A6-B1EF-BF2D32B29019}">
      <dgm:prSet phldrT="[Text]" custT="1"/>
      <dgm:spPr>
        <a:solidFill>
          <a:schemeClr val="bg2">
            <a:lumMod val="90000"/>
            <a:alpha val="90000"/>
          </a:schemeClr>
        </a:solidFill>
      </dgm:spPr>
      <dgm:t>
        <a:bodyPr/>
        <a:lstStyle/>
        <a:p>
          <a:r>
            <a:rPr lang="en-US" sz="1600" dirty="0">
              <a:latin typeface="Arial" panose="020B0604020202020204" pitchFamily="34" charset="0"/>
              <a:cs typeface="Arial" panose="020B0604020202020204" pitchFamily="34" charset="0"/>
            </a:rPr>
            <a:t>Support to 8 countries for the conduct of pilot and main </a:t>
          </a:r>
          <a:r>
            <a:rPr lang="en-GB" sz="1600" dirty="0">
              <a:latin typeface="Arial" panose="020B0604020202020204" pitchFamily="34" charset="0"/>
              <a:cs typeface="Arial" panose="020B0604020202020204" pitchFamily="34" charset="0"/>
            </a:rPr>
            <a:t>censuses</a:t>
          </a:r>
        </a:p>
      </dgm:t>
    </dgm:pt>
    <dgm:pt modelId="{0C1A3F12-7E9C-4B64-A028-D22EDBF041E5}" type="parTrans" cxnId="{33FA597D-4259-414F-946E-B9562CEFB282}">
      <dgm:prSet/>
      <dgm:spPr/>
      <dgm:t>
        <a:bodyPr/>
        <a:lstStyle/>
        <a:p>
          <a:endParaRPr lang="en-GB" sz="2000">
            <a:latin typeface="Arial" panose="020B0604020202020204" pitchFamily="34" charset="0"/>
            <a:cs typeface="Arial" panose="020B0604020202020204" pitchFamily="34" charset="0"/>
          </a:endParaRPr>
        </a:p>
      </dgm:t>
    </dgm:pt>
    <dgm:pt modelId="{79897F9A-6D9E-4179-9E74-C417E64D7F36}" type="sibTrans" cxnId="{33FA597D-4259-414F-946E-B9562CEFB282}">
      <dgm:prSet/>
      <dgm:spPr/>
      <dgm:t>
        <a:bodyPr/>
        <a:lstStyle/>
        <a:p>
          <a:endParaRPr lang="en-GB" sz="2000">
            <a:latin typeface="Arial" panose="020B0604020202020204" pitchFamily="34" charset="0"/>
            <a:cs typeface="Arial" panose="020B0604020202020204" pitchFamily="34" charset="0"/>
          </a:endParaRPr>
        </a:p>
      </dgm:t>
    </dgm:pt>
    <dgm:pt modelId="{327B2B00-B5F1-4303-B0C8-2A4D59E75FD4}">
      <dgm:prSet phldrT="[Text]" custT="1"/>
      <dgm:spPr>
        <a:solidFill>
          <a:schemeClr val="bg2">
            <a:lumMod val="90000"/>
            <a:alpha val="90000"/>
          </a:schemeClr>
        </a:solidFill>
      </dgm:spPr>
      <dgm:t>
        <a:bodyPr/>
        <a:lstStyle/>
        <a:p>
          <a:r>
            <a:rPr lang="en-US" sz="1600" dirty="0">
              <a:latin typeface="Arial" panose="020B0604020202020204" pitchFamily="34" charset="0"/>
              <a:cs typeface="Arial" panose="020B0604020202020204" pitchFamily="34" charset="0"/>
            </a:rPr>
            <a:t>8</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meeting of the Regional Committee of UN Global Geospatial Information Management for Africa.</a:t>
          </a:r>
          <a:endParaRPr lang="en-GB" sz="1600" dirty="0">
            <a:latin typeface="Arial" panose="020B0604020202020204" pitchFamily="34" charset="0"/>
            <a:cs typeface="Arial" panose="020B0604020202020204" pitchFamily="34" charset="0"/>
          </a:endParaRPr>
        </a:p>
      </dgm:t>
    </dgm:pt>
    <dgm:pt modelId="{91D1591F-B782-4B6D-8F61-BF4EE545B1DD}" type="parTrans" cxnId="{E8EBE074-8F07-4178-BD5A-EC103D7113EC}">
      <dgm:prSet/>
      <dgm:spPr/>
      <dgm:t>
        <a:bodyPr/>
        <a:lstStyle/>
        <a:p>
          <a:endParaRPr lang="en-GB" sz="2000">
            <a:latin typeface="Arial" panose="020B0604020202020204" pitchFamily="34" charset="0"/>
            <a:cs typeface="Arial" panose="020B0604020202020204" pitchFamily="34" charset="0"/>
          </a:endParaRPr>
        </a:p>
      </dgm:t>
    </dgm:pt>
    <dgm:pt modelId="{4AAF7A43-FF7C-4232-ADE8-9849582CB0D9}" type="sibTrans" cxnId="{E8EBE074-8F07-4178-BD5A-EC103D7113EC}">
      <dgm:prSet/>
      <dgm:spPr/>
      <dgm:t>
        <a:bodyPr/>
        <a:lstStyle/>
        <a:p>
          <a:endParaRPr lang="en-GB" sz="2000">
            <a:latin typeface="Arial" panose="020B0604020202020204" pitchFamily="34" charset="0"/>
            <a:cs typeface="Arial" panose="020B0604020202020204" pitchFamily="34" charset="0"/>
          </a:endParaRPr>
        </a:p>
      </dgm:t>
    </dgm:pt>
    <dgm:pt modelId="{BAC76497-1366-4687-A59D-EBD8AFFE94E6}">
      <dgm:prSet phldrT="[Text]" custT="1"/>
      <dgm:spPr/>
      <dgm:t>
        <a:bodyPr/>
        <a:lstStyle/>
        <a:p>
          <a:r>
            <a:rPr lang="en-US" sz="2000" dirty="0">
              <a:latin typeface="Arial" panose="020B0604020202020204" pitchFamily="34" charset="0"/>
              <a:cs typeface="Arial" panose="020B0604020202020204" pitchFamily="34" charset="0"/>
            </a:rPr>
            <a:t>Modernization of data and statistical systems</a:t>
          </a:r>
          <a:endParaRPr lang="en-GB" sz="2000" dirty="0">
            <a:latin typeface="Arial" panose="020B0604020202020204" pitchFamily="34" charset="0"/>
            <a:cs typeface="Arial" panose="020B0604020202020204" pitchFamily="34" charset="0"/>
          </a:endParaRPr>
        </a:p>
      </dgm:t>
    </dgm:pt>
    <dgm:pt modelId="{5E314865-9025-4F3A-A17F-2FE2D5CC5B47}" type="parTrans" cxnId="{EC7F1B68-7F2A-4307-BEB7-76B940C99DCF}">
      <dgm:prSet/>
      <dgm:spPr/>
      <dgm:t>
        <a:bodyPr/>
        <a:lstStyle/>
        <a:p>
          <a:endParaRPr lang="en-GB" sz="2000">
            <a:latin typeface="Arial" panose="020B0604020202020204" pitchFamily="34" charset="0"/>
            <a:cs typeface="Arial" panose="020B0604020202020204" pitchFamily="34" charset="0"/>
          </a:endParaRPr>
        </a:p>
      </dgm:t>
    </dgm:pt>
    <dgm:pt modelId="{B2EB18D6-0E14-46C3-B255-B1308EE6E4B0}" type="sibTrans" cxnId="{EC7F1B68-7F2A-4307-BEB7-76B940C99DCF}">
      <dgm:prSet/>
      <dgm:spPr/>
      <dgm:t>
        <a:bodyPr/>
        <a:lstStyle/>
        <a:p>
          <a:endParaRPr lang="en-GB" sz="2000">
            <a:latin typeface="Arial" panose="020B0604020202020204" pitchFamily="34" charset="0"/>
            <a:cs typeface="Arial" panose="020B0604020202020204" pitchFamily="34" charset="0"/>
          </a:endParaRPr>
        </a:p>
      </dgm:t>
    </dgm:pt>
    <dgm:pt modelId="{C51EEE5D-C062-4D4A-BE2E-260C7A1B285B}">
      <dgm:prSet phldrT="[Text]" custT="1"/>
      <dgm:spPr/>
      <dgm:t>
        <a:bodyPr/>
        <a:lstStyle/>
        <a:p>
          <a:r>
            <a:rPr lang="en-US" sz="2000" dirty="0">
              <a:latin typeface="Arial" panose="020B0604020202020204" pitchFamily="34" charset="0"/>
              <a:cs typeface="Arial" panose="020B0604020202020204" pitchFamily="34" charset="0"/>
            </a:rPr>
            <a:t>Cybersecurity</a:t>
          </a:r>
          <a:endParaRPr lang="en-GB" sz="2000" dirty="0">
            <a:latin typeface="Arial" panose="020B0604020202020204" pitchFamily="34" charset="0"/>
            <a:cs typeface="Arial" panose="020B0604020202020204" pitchFamily="34" charset="0"/>
          </a:endParaRPr>
        </a:p>
      </dgm:t>
    </dgm:pt>
    <dgm:pt modelId="{A0DD14B2-CB8A-473F-90A8-AE5763DF9A12}" type="parTrans" cxnId="{096F8954-D8E3-46A8-89C8-739AB503438D}">
      <dgm:prSet/>
      <dgm:spPr/>
      <dgm:t>
        <a:bodyPr/>
        <a:lstStyle/>
        <a:p>
          <a:endParaRPr lang="en-GB" sz="2000">
            <a:latin typeface="Arial" panose="020B0604020202020204" pitchFamily="34" charset="0"/>
            <a:cs typeface="Arial" panose="020B0604020202020204" pitchFamily="34" charset="0"/>
          </a:endParaRPr>
        </a:p>
      </dgm:t>
    </dgm:pt>
    <dgm:pt modelId="{F462BD9C-F929-4F9B-8088-DF79561593F5}" type="sibTrans" cxnId="{096F8954-D8E3-46A8-89C8-739AB503438D}">
      <dgm:prSet/>
      <dgm:spPr/>
      <dgm:t>
        <a:bodyPr/>
        <a:lstStyle/>
        <a:p>
          <a:endParaRPr lang="en-GB" sz="2000">
            <a:latin typeface="Arial" panose="020B0604020202020204" pitchFamily="34" charset="0"/>
            <a:cs typeface="Arial" panose="020B0604020202020204" pitchFamily="34" charset="0"/>
          </a:endParaRPr>
        </a:p>
      </dgm:t>
    </dgm:pt>
    <dgm:pt modelId="{991EECB7-4FCD-4EF9-B845-2156514AAD36}" type="pres">
      <dgm:prSet presAssocID="{5B251E82-1950-4872-A479-838DB6CCAD15}" presName="Name0" presStyleCnt="0">
        <dgm:presLayoutVars>
          <dgm:dir/>
          <dgm:animLvl val="lvl"/>
          <dgm:resizeHandles val="exact"/>
        </dgm:presLayoutVars>
      </dgm:prSet>
      <dgm:spPr/>
    </dgm:pt>
    <dgm:pt modelId="{0AE367E0-515B-4C32-92C9-8F258CAB4997}" type="pres">
      <dgm:prSet presAssocID="{40A8D605-0AA6-42E7-BA40-2F257E16826F}" presName="linNode" presStyleCnt="0"/>
      <dgm:spPr/>
    </dgm:pt>
    <dgm:pt modelId="{7D286166-6C2D-4BFE-9C3F-B25762A09B5A}" type="pres">
      <dgm:prSet presAssocID="{40A8D605-0AA6-42E7-BA40-2F257E16826F}" presName="parentText" presStyleLbl="node1" presStyleIdx="0" presStyleCnt="5">
        <dgm:presLayoutVars>
          <dgm:chMax val="1"/>
          <dgm:bulletEnabled val="1"/>
        </dgm:presLayoutVars>
      </dgm:prSet>
      <dgm:spPr/>
    </dgm:pt>
    <dgm:pt modelId="{F6C62376-1A9A-4BAF-AF0A-E75C7AEDA521}" type="pres">
      <dgm:prSet presAssocID="{40A8D605-0AA6-42E7-BA40-2F257E16826F}" presName="descendantText" presStyleLbl="alignAccFollowNode1" presStyleIdx="0" presStyleCnt="3" custScaleY="148058">
        <dgm:presLayoutVars>
          <dgm:bulletEnabled val="1"/>
        </dgm:presLayoutVars>
      </dgm:prSet>
      <dgm:spPr/>
    </dgm:pt>
    <dgm:pt modelId="{48301937-E288-4C80-A15A-705B60CC2137}" type="pres">
      <dgm:prSet presAssocID="{E4941198-8849-40AF-B2C6-10204C68A4A3}" presName="sp" presStyleCnt="0"/>
      <dgm:spPr/>
    </dgm:pt>
    <dgm:pt modelId="{AB8382CD-502D-4634-88C2-8129E7EA835F}" type="pres">
      <dgm:prSet presAssocID="{8178535D-915B-45CD-A6B3-D55E449D81A0}" presName="linNode" presStyleCnt="0"/>
      <dgm:spPr/>
    </dgm:pt>
    <dgm:pt modelId="{4EB9F565-6AFD-4C8C-877E-7187E4930BCA}" type="pres">
      <dgm:prSet presAssocID="{8178535D-915B-45CD-A6B3-D55E449D81A0}" presName="parentText" presStyleLbl="node1" presStyleIdx="1" presStyleCnt="5">
        <dgm:presLayoutVars>
          <dgm:chMax val="1"/>
          <dgm:bulletEnabled val="1"/>
        </dgm:presLayoutVars>
      </dgm:prSet>
      <dgm:spPr/>
    </dgm:pt>
    <dgm:pt modelId="{E5B72548-0DBB-4201-8898-8718421B8A69}" type="pres">
      <dgm:prSet presAssocID="{8178535D-915B-45CD-A6B3-D55E449D81A0}" presName="descendantText" presStyleLbl="alignAccFollowNode1" presStyleIdx="1" presStyleCnt="3">
        <dgm:presLayoutVars>
          <dgm:bulletEnabled val="1"/>
        </dgm:presLayoutVars>
      </dgm:prSet>
      <dgm:spPr/>
    </dgm:pt>
    <dgm:pt modelId="{A6313DC5-8FC7-4B7E-BC2F-46001B931792}" type="pres">
      <dgm:prSet presAssocID="{F701887D-10A5-4221-A620-0EC1238266F7}" presName="sp" presStyleCnt="0"/>
      <dgm:spPr/>
    </dgm:pt>
    <dgm:pt modelId="{89127513-88B0-4016-A6A6-3E62F3A0F8BF}" type="pres">
      <dgm:prSet presAssocID="{9618F079-47EF-49D3-B731-1D97E3AD1E2A}" presName="linNode" presStyleCnt="0"/>
      <dgm:spPr/>
    </dgm:pt>
    <dgm:pt modelId="{D652D271-7CCE-43EA-9530-5CF52CE26A5D}" type="pres">
      <dgm:prSet presAssocID="{9618F079-47EF-49D3-B731-1D97E3AD1E2A}" presName="parentText" presStyleLbl="node1" presStyleIdx="2" presStyleCnt="5">
        <dgm:presLayoutVars>
          <dgm:chMax val="1"/>
          <dgm:bulletEnabled val="1"/>
        </dgm:presLayoutVars>
      </dgm:prSet>
      <dgm:spPr/>
    </dgm:pt>
    <dgm:pt modelId="{E81AF79E-F3D9-465E-A773-280FD4C19406}" type="pres">
      <dgm:prSet presAssocID="{9618F079-47EF-49D3-B731-1D97E3AD1E2A}" presName="descendantText" presStyleLbl="alignAccFollowNode1" presStyleIdx="2" presStyleCnt="3" custLinFactNeighborX="719" custLinFactNeighborY="-7187">
        <dgm:presLayoutVars>
          <dgm:bulletEnabled val="1"/>
        </dgm:presLayoutVars>
      </dgm:prSet>
      <dgm:spPr/>
    </dgm:pt>
    <dgm:pt modelId="{6BFA7DCD-C14E-4D62-B6E9-CDB11B374BA0}" type="pres">
      <dgm:prSet presAssocID="{B3C94EB7-E326-4095-B657-60329517ED38}" presName="sp" presStyleCnt="0"/>
      <dgm:spPr/>
    </dgm:pt>
    <dgm:pt modelId="{D7B825D0-0D43-4772-B738-8E4C61F5AD13}" type="pres">
      <dgm:prSet presAssocID="{BAC76497-1366-4687-A59D-EBD8AFFE94E6}" presName="linNode" presStyleCnt="0"/>
      <dgm:spPr/>
    </dgm:pt>
    <dgm:pt modelId="{E218393F-5159-44AB-92AA-97C4446949B8}" type="pres">
      <dgm:prSet presAssocID="{BAC76497-1366-4687-A59D-EBD8AFFE94E6}" presName="parentText" presStyleLbl="node1" presStyleIdx="3" presStyleCnt="5" custLinFactNeighborY="0">
        <dgm:presLayoutVars>
          <dgm:chMax val="1"/>
          <dgm:bulletEnabled val="1"/>
        </dgm:presLayoutVars>
      </dgm:prSet>
      <dgm:spPr/>
    </dgm:pt>
    <dgm:pt modelId="{AEB212AB-25D5-4EE7-BFDE-A6A0F53FA4B2}" type="pres">
      <dgm:prSet presAssocID="{B2EB18D6-0E14-46C3-B255-B1308EE6E4B0}" presName="sp" presStyleCnt="0"/>
      <dgm:spPr/>
    </dgm:pt>
    <dgm:pt modelId="{C9B4263C-0BFF-4B61-997A-56965AA82CF4}" type="pres">
      <dgm:prSet presAssocID="{C51EEE5D-C062-4D4A-BE2E-260C7A1B285B}" presName="linNode" presStyleCnt="0"/>
      <dgm:spPr/>
    </dgm:pt>
    <dgm:pt modelId="{DF5D3D9C-AD1E-4B6C-8F74-6BC1EBAF516C}" type="pres">
      <dgm:prSet presAssocID="{C51EEE5D-C062-4D4A-BE2E-260C7A1B285B}" presName="parentText" presStyleLbl="node1" presStyleIdx="4" presStyleCnt="5" custLinFactNeighborY="0">
        <dgm:presLayoutVars>
          <dgm:chMax val="1"/>
          <dgm:bulletEnabled val="1"/>
        </dgm:presLayoutVars>
      </dgm:prSet>
      <dgm:spPr/>
    </dgm:pt>
  </dgm:ptLst>
  <dgm:cxnLst>
    <dgm:cxn modelId="{91A73604-51D8-44D6-A5D9-8CE32FD66729}" type="presOf" srcId="{7C8C8C6D-7F1A-41CD-B4EF-38921DCF15B2}" destId="{F6C62376-1A9A-4BAF-AF0A-E75C7AEDA521}" srcOrd="0" destOrd="1" presId="urn:microsoft.com/office/officeart/2005/8/layout/vList5"/>
    <dgm:cxn modelId="{60AF9313-FF78-4E4D-AD85-93072808A9E3}" type="presOf" srcId="{8178535D-915B-45CD-A6B3-D55E449D81A0}" destId="{4EB9F565-6AFD-4C8C-877E-7187E4930BCA}" srcOrd="0" destOrd="0" presId="urn:microsoft.com/office/officeart/2005/8/layout/vList5"/>
    <dgm:cxn modelId="{4EF6072C-02BE-48C9-BB57-BBE9E7072A39}" srcId="{5B251E82-1950-4872-A479-838DB6CCAD15}" destId="{8178535D-915B-45CD-A6B3-D55E449D81A0}" srcOrd="1" destOrd="0" parTransId="{5051D066-C22A-48C5-AF9A-8CDF36575DBA}" sibTransId="{F701887D-10A5-4221-A620-0EC1238266F7}"/>
    <dgm:cxn modelId="{3E7EC833-75E9-4F11-BC24-D99774E89963}" srcId="{40A8D605-0AA6-42E7-BA40-2F257E16826F}" destId="{177195BC-0676-45B9-87D3-CB5ABDD3A875}" srcOrd="0" destOrd="0" parTransId="{8C5E884F-C193-4543-A8D7-D7BD47C44258}" sibTransId="{F6483A7B-3266-4D6E-90A6-A3735AC98B1E}"/>
    <dgm:cxn modelId="{AC4EDE33-B182-43B7-A605-BE7D3A04C730}" type="presOf" srcId="{AB1EDA3B-5324-46A6-B1EF-BF2D32B29019}" destId="{E81AF79E-F3D9-465E-A773-280FD4C19406}" srcOrd="0" destOrd="0" presId="urn:microsoft.com/office/officeart/2005/8/layout/vList5"/>
    <dgm:cxn modelId="{A833B236-D5B1-47AB-BC4C-752AB31EF096}" type="presOf" srcId="{5B251E82-1950-4872-A479-838DB6CCAD15}" destId="{991EECB7-4FCD-4EF9-B845-2156514AAD36}" srcOrd="0" destOrd="0" presId="urn:microsoft.com/office/officeart/2005/8/layout/vList5"/>
    <dgm:cxn modelId="{7A739042-391D-403C-98AC-732AA32B8E59}" type="presOf" srcId="{C51EEE5D-C062-4D4A-BE2E-260C7A1B285B}" destId="{DF5D3D9C-AD1E-4B6C-8F74-6BC1EBAF516C}" srcOrd="0" destOrd="0" presId="urn:microsoft.com/office/officeart/2005/8/layout/vList5"/>
    <dgm:cxn modelId="{EC7F1B68-7F2A-4307-BEB7-76B940C99DCF}" srcId="{5B251E82-1950-4872-A479-838DB6CCAD15}" destId="{BAC76497-1366-4687-A59D-EBD8AFFE94E6}" srcOrd="3" destOrd="0" parTransId="{5E314865-9025-4F3A-A17F-2FE2D5CC5B47}" sibTransId="{B2EB18D6-0E14-46C3-B255-B1308EE6E4B0}"/>
    <dgm:cxn modelId="{3DFCB968-C2AB-485C-BF53-1265F5351D39}" srcId="{8178535D-915B-45CD-A6B3-D55E449D81A0}" destId="{93D7C42C-C2F6-4215-AAB1-BEFC2D4BEEF8}" srcOrd="0" destOrd="0" parTransId="{56F2332F-B999-4CF8-BE4D-F252F5D030D9}" sibTransId="{1923DA0F-DE6F-441E-BA62-D3E79E0585F6}"/>
    <dgm:cxn modelId="{F1C2626A-5840-4927-A38E-7073DFE23340}" type="presOf" srcId="{9618F079-47EF-49D3-B731-1D97E3AD1E2A}" destId="{D652D271-7CCE-43EA-9530-5CF52CE26A5D}" srcOrd="0" destOrd="0" presId="urn:microsoft.com/office/officeart/2005/8/layout/vList5"/>
    <dgm:cxn modelId="{C0074F73-2A8A-40B4-B0B4-D9C8692DD7B9}" srcId="{5B251E82-1950-4872-A479-838DB6CCAD15}" destId="{40A8D605-0AA6-42E7-BA40-2F257E16826F}" srcOrd="0" destOrd="0" parTransId="{E3B270F0-BB51-45B2-8992-371B9F875CEE}" sibTransId="{E4941198-8849-40AF-B2C6-10204C68A4A3}"/>
    <dgm:cxn modelId="{096F8954-D8E3-46A8-89C8-739AB503438D}" srcId="{5B251E82-1950-4872-A479-838DB6CCAD15}" destId="{C51EEE5D-C062-4D4A-BE2E-260C7A1B285B}" srcOrd="4" destOrd="0" parTransId="{A0DD14B2-CB8A-473F-90A8-AE5763DF9A12}" sibTransId="{F462BD9C-F929-4F9B-8088-DF79561593F5}"/>
    <dgm:cxn modelId="{E8EBE074-8F07-4178-BD5A-EC103D7113EC}" srcId="{40A8D605-0AA6-42E7-BA40-2F257E16826F}" destId="{327B2B00-B5F1-4303-B0C8-2A4D59E75FD4}" srcOrd="2" destOrd="0" parTransId="{91D1591F-B782-4B6D-8F61-BF4EE545B1DD}" sibTransId="{4AAF7A43-FF7C-4232-ADE8-9849582CB0D9}"/>
    <dgm:cxn modelId="{A3B5B17B-AFE1-4DDB-BE8F-0FC637A809B6}" type="presOf" srcId="{177195BC-0676-45B9-87D3-CB5ABDD3A875}" destId="{F6C62376-1A9A-4BAF-AF0A-E75C7AEDA521}" srcOrd="0" destOrd="0" presId="urn:microsoft.com/office/officeart/2005/8/layout/vList5"/>
    <dgm:cxn modelId="{33FA597D-4259-414F-946E-B9562CEFB282}" srcId="{9618F079-47EF-49D3-B731-1D97E3AD1E2A}" destId="{AB1EDA3B-5324-46A6-B1EF-BF2D32B29019}" srcOrd="0" destOrd="0" parTransId="{0C1A3F12-7E9C-4B64-A028-D22EDBF041E5}" sibTransId="{79897F9A-6D9E-4179-9E74-C417E64D7F36}"/>
    <dgm:cxn modelId="{5A8F628F-C7F1-4AD4-9D0D-AA0C6299B9CF}" type="presOf" srcId="{93D7C42C-C2F6-4215-AAB1-BEFC2D4BEEF8}" destId="{E5B72548-0DBB-4201-8898-8718421B8A69}" srcOrd="0" destOrd="0" presId="urn:microsoft.com/office/officeart/2005/8/layout/vList5"/>
    <dgm:cxn modelId="{0B4960AA-1DA0-4AC3-BB3D-FE4D777766D2}" type="presOf" srcId="{BAC76497-1366-4687-A59D-EBD8AFFE94E6}" destId="{E218393F-5159-44AB-92AA-97C4446949B8}" srcOrd="0" destOrd="0" presId="urn:microsoft.com/office/officeart/2005/8/layout/vList5"/>
    <dgm:cxn modelId="{7A7F5CAD-C897-43E8-B49B-93CB020B7EE5}" type="presOf" srcId="{40A8D605-0AA6-42E7-BA40-2F257E16826F}" destId="{7D286166-6C2D-4BFE-9C3F-B25762A09B5A}" srcOrd="0" destOrd="0" presId="urn:microsoft.com/office/officeart/2005/8/layout/vList5"/>
    <dgm:cxn modelId="{4B55C5B6-2603-4DD5-8E96-24AAEF6C0E79}" type="presOf" srcId="{327B2B00-B5F1-4303-B0C8-2A4D59E75FD4}" destId="{F6C62376-1A9A-4BAF-AF0A-E75C7AEDA521}" srcOrd="0" destOrd="2" presId="urn:microsoft.com/office/officeart/2005/8/layout/vList5"/>
    <dgm:cxn modelId="{054D75CD-5CED-487A-9308-509D6EFB30E5}" srcId="{40A8D605-0AA6-42E7-BA40-2F257E16826F}" destId="{7C8C8C6D-7F1A-41CD-B4EF-38921DCF15B2}" srcOrd="1" destOrd="0" parTransId="{20C66459-45D4-4F08-921D-C6DAAABE58DA}" sibTransId="{223C978D-7F4A-490F-86B0-F14E1574C76D}"/>
    <dgm:cxn modelId="{C26DD1D9-DB18-4EF7-9386-00A96B005ED4}" srcId="{5B251E82-1950-4872-A479-838DB6CCAD15}" destId="{9618F079-47EF-49D3-B731-1D97E3AD1E2A}" srcOrd="2" destOrd="0" parTransId="{8D0C4638-F62E-4FF4-AC83-9C2DBAF9E1D3}" sibTransId="{B3C94EB7-E326-4095-B657-60329517ED38}"/>
    <dgm:cxn modelId="{4104F4AC-B059-4304-80AD-F7FE6D24567F}" type="presParOf" srcId="{991EECB7-4FCD-4EF9-B845-2156514AAD36}" destId="{0AE367E0-515B-4C32-92C9-8F258CAB4997}" srcOrd="0" destOrd="0" presId="urn:microsoft.com/office/officeart/2005/8/layout/vList5"/>
    <dgm:cxn modelId="{00A98B2C-ABDF-42D7-ACA3-979CDBD39B14}" type="presParOf" srcId="{0AE367E0-515B-4C32-92C9-8F258CAB4997}" destId="{7D286166-6C2D-4BFE-9C3F-B25762A09B5A}" srcOrd="0" destOrd="0" presId="urn:microsoft.com/office/officeart/2005/8/layout/vList5"/>
    <dgm:cxn modelId="{2B799C5D-AEA1-4B0F-9911-56F84D5A45E3}" type="presParOf" srcId="{0AE367E0-515B-4C32-92C9-8F258CAB4997}" destId="{F6C62376-1A9A-4BAF-AF0A-E75C7AEDA521}" srcOrd="1" destOrd="0" presId="urn:microsoft.com/office/officeart/2005/8/layout/vList5"/>
    <dgm:cxn modelId="{D592D9BB-FAEE-4546-BB27-BBB733105F29}" type="presParOf" srcId="{991EECB7-4FCD-4EF9-B845-2156514AAD36}" destId="{48301937-E288-4C80-A15A-705B60CC2137}" srcOrd="1" destOrd="0" presId="urn:microsoft.com/office/officeart/2005/8/layout/vList5"/>
    <dgm:cxn modelId="{61FABF93-8B66-48F1-A745-570140F890A3}" type="presParOf" srcId="{991EECB7-4FCD-4EF9-B845-2156514AAD36}" destId="{AB8382CD-502D-4634-88C2-8129E7EA835F}" srcOrd="2" destOrd="0" presId="urn:microsoft.com/office/officeart/2005/8/layout/vList5"/>
    <dgm:cxn modelId="{350DF4A4-F67B-49FB-914A-A6F9D0145258}" type="presParOf" srcId="{AB8382CD-502D-4634-88C2-8129E7EA835F}" destId="{4EB9F565-6AFD-4C8C-877E-7187E4930BCA}" srcOrd="0" destOrd="0" presId="urn:microsoft.com/office/officeart/2005/8/layout/vList5"/>
    <dgm:cxn modelId="{5A6D622C-1671-44FC-8B95-7FD32CCB9C87}" type="presParOf" srcId="{AB8382CD-502D-4634-88C2-8129E7EA835F}" destId="{E5B72548-0DBB-4201-8898-8718421B8A69}" srcOrd="1" destOrd="0" presId="urn:microsoft.com/office/officeart/2005/8/layout/vList5"/>
    <dgm:cxn modelId="{D547F0E0-50B4-4E6F-B1A1-828DD6D52871}" type="presParOf" srcId="{991EECB7-4FCD-4EF9-B845-2156514AAD36}" destId="{A6313DC5-8FC7-4B7E-BC2F-46001B931792}" srcOrd="3" destOrd="0" presId="urn:microsoft.com/office/officeart/2005/8/layout/vList5"/>
    <dgm:cxn modelId="{B7D46FF2-B54F-4924-AFC1-1E85E19DAF79}" type="presParOf" srcId="{991EECB7-4FCD-4EF9-B845-2156514AAD36}" destId="{89127513-88B0-4016-A6A6-3E62F3A0F8BF}" srcOrd="4" destOrd="0" presId="urn:microsoft.com/office/officeart/2005/8/layout/vList5"/>
    <dgm:cxn modelId="{C7A9A592-9450-4150-B740-2C7DCEC8ABB2}" type="presParOf" srcId="{89127513-88B0-4016-A6A6-3E62F3A0F8BF}" destId="{D652D271-7CCE-43EA-9530-5CF52CE26A5D}" srcOrd="0" destOrd="0" presId="urn:microsoft.com/office/officeart/2005/8/layout/vList5"/>
    <dgm:cxn modelId="{D374729C-C7B1-402A-AD40-CFA82086A2A9}" type="presParOf" srcId="{89127513-88B0-4016-A6A6-3E62F3A0F8BF}" destId="{E81AF79E-F3D9-465E-A773-280FD4C19406}" srcOrd="1" destOrd="0" presId="urn:microsoft.com/office/officeart/2005/8/layout/vList5"/>
    <dgm:cxn modelId="{B2FE2952-8A96-425B-9966-3E17BA17968E}" type="presParOf" srcId="{991EECB7-4FCD-4EF9-B845-2156514AAD36}" destId="{6BFA7DCD-C14E-4D62-B6E9-CDB11B374BA0}" srcOrd="5" destOrd="0" presId="urn:microsoft.com/office/officeart/2005/8/layout/vList5"/>
    <dgm:cxn modelId="{D9CB0BD0-07AE-4D45-A34E-40171C4DABDB}" type="presParOf" srcId="{991EECB7-4FCD-4EF9-B845-2156514AAD36}" destId="{D7B825D0-0D43-4772-B738-8E4C61F5AD13}" srcOrd="6" destOrd="0" presId="urn:microsoft.com/office/officeart/2005/8/layout/vList5"/>
    <dgm:cxn modelId="{A19D1B1E-22DB-4DD6-B433-676FCEFC5B6A}" type="presParOf" srcId="{D7B825D0-0D43-4772-B738-8E4C61F5AD13}" destId="{E218393F-5159-44AB-92AA-97C4446949B8}" srcOrd="0" destOrd="0" presId="urn:microsoft.com/office/officeart/2005/8/layout/vList5"/>
    <dgm:cxn modelId="{D5F3152F-9367-444F-A342-13845AC96A0B}" type="presParOf" srcId="{991EECB7-4FCD-4EF9-B845-2156514AAD36}" destId="{AEB212AB-25D5-4EE7-BFDE-A6A0F53FA4B2}" srcOrd="7" destOrd="0" presId="urn:microsoft.com/office/officeart/2005/8/layout/vList5"/>
    <dgm:cxn modelId="{BA19C7AB-30EB-4229-9604-7D92C120FD25}" type="presParOf" srcId="{991EECB7-4FCD-4EF9-B845-2156514AAD36}" destId="{C9B4263C-0BFF-4B61-997A-56965AA82CF4}" srcOrd="8" destOrd="0" presId="urn:microsoft.com/office/officeart/2005/8/layout/vList5"/>
    <dgm:cxn modelId="{D08B9753-03CE-4889-8B5D-96685A169526}" type="presParOf" srcId="{C9B4263C-0BFF-4B61-997A-56965AA82CF4}" destId="{DF5D3D9C-AD1E-4B6C-8F74-6BC1EBAF516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01FA4B7-E6E9-4067-A9A5-2E7648DAA19C}"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5F732053-C112-46AB-BD92-65CF9CE69041}">
      <dgm:prSet phldrT="[Text]" custT="1"/>
      <dgm:spPr/>
      <dgm:t>
        <a:bodyPr/>
        <a:lstStyle/>
        <a:p>
          <a:pPr algn="ctr"/>
          <a:r>
            <a:rPr lang="en-US" sz="1500" b="1" dirty="0">
              <a:latin typeface="Arial" panose="020B0604020202020204" pitchFamily="34" charset="0"/>
              <a:cs typeface="Arial" panose="020B0604020202020204" pitchFamily="34" charset="0"/>
            </a:rPr>
            <a:t>Development and adoption of AU Climate Change and Resilient Development Strategy and Action Plan (2022-2032)</a:t>
          </a:r>
        </a:p>
      </dgm:t>
    </dgm:pt>
    <dgm:pt modelId="{3F455D45-51E0-4642-BFF3-83CA4E67EDFF}" type="parTrans" cxnId="{7B66F1C3-733E-4323-B17E-C15B08E92FD0}">
      <dgm:prSet/>
      <dgm:spPr/>
      <dgm:t>
        <a:bodyPr/>
        <a:lstStyle/>
        <a:p>
          <a:endParaRPr lang="en-US"/>
        </a:p>
      </dgm:t>
    </dgm:pt>
    <dgm:pt modelId="{7F2C386B-CB3F-4D9F-9F90-4743CEBEAB70}" type="sibTrans" cxnId="{7B66F1C3-733E-4323-B17E-C15B08E92FD0}">
      <dgm:prSet/>
      <dgm:spPr/>
      <dgm:t>
        <a:bodyPr/>
        <a:lstStyle/>
        <a:p>
          <a:endParaRPr lang="en-US"/>
        </a:p>
      </dgm:t>
    </dgm:pt>
    <dgm:pt modelId="{827788F2-0859-4A8A-B7C0-B5152A45F5F4}">
      <dgm:prSet phldrT="[Text]" custT="1"/>
      <dgm:spPr/>
      <dgm:t>
        <a:bodyPr/>
        <a:lstStyle/>
        <a:p>
          <a:r>
            <a:rPr lang="en-US" sz="2000" b="1" dirty="0">
              <a:latin typeface="Arial" panose="020B0604020202020204" pitchFamily="34" charset="0"/>
              <a:cs typeface="Arial" panose="020B0604020202020204" pitchFamily="34" charset="0"/>
            </a:rPr>
            <a:t>COP 27</a:t>
          </a:r>
        </a:p>
      </dgm:t>
    </dgm:pt>
    <dgm:pt modelId="{78FA7588-126F-4A62-BACC-81E2B9B18561}" type="parTrans" cxnId="{85CD59CF-33F8-4B43-B12C-D8AAD703D2B5}">
      <dgm:prSet/>
      <dgm:spPr/>
      <dgm:t>
        <a:bodyPr/>
        <a:lstStyle/>
        <a:p>
          <a:endParaRPr lang="en-US"/>
        </a:p>
      </dgm:t>
    </dgm:pt>
    <dgm:pt modelId="{A6C38DB3-59BF-41B6-9462-ABBF73E189D3}" type="sibTrans" cxnId="{85CD59CF-33F8-4B43-B12C-D8AAD703D2B5}">
      <dgm:prSet/>
      <dgm:spPr/>
      <dgm:t>
        <a:bodyPr/>
        <a:lstStyle/>
        <a:p>
          <a:endParaRPr lang="en-US"/>
        </a:p>
      </dgm:t>
    </dgm:pt>
    <dgm:pt modelId="{203451E7-798A-4BC9-A6E0-25A9FA209770}">
      <dgm:prSet phldrT="[Text]" custT="1"/>
      <dgm:spPr/>
      <dgm:t>
        <a:bodyPr/>
        <a:lstStyle/>
        <a:p>
          <a:r>
            <a:rPr lang="en-US" sz="1600" dirty="0">
              <a:latin typeface="Arial" panose="020B0604020202020204" pitchFamily="34" charset="0"/>
              <a:cs typeface="Arial" panose="020B0604020202020204" pitchFamily="34" charset="0"/>
            </a:rPr>
            <a:t>Supported African team of climate negotiators (just energy transition, carbon credits and climate financing)</a:t>
          </a:r>
        </a:p>
      </dgm:t>
    </dgm:pt>
    <dgm:pt modelId="{018863C6-671F-435D-9C5C-13A2EA398DA3}" type="parTrans" cxnId="{FE7C8B2A-8A04-4FB0-B772-43494BC9E376}">
      <dgm:prSet/>
      <dgm:spPr/>
      <dgm:t>
        <a:bodyPr/>
        <a:lstStyle/>
        <a:p>
          <a:endParaRPr lang="en-US"/>
        </a:p>
      </dgm:t>
    </dgm:pt>
    <dgm:pt modelId="{2EB7D248-FC40-44D1-AB52-54C31B47A12F}" type="sibTrans" cxnId="{FE7C8B2A-8A04-4FB0-B772-43494BC9E376}">
      <dgm:prSet/>
      <dgm:spPr/>
      <dgm:t>
        <a:bodyPr/>
        <a:lstStyle/>
        <a:p>
          <a:endParaRPr lang="en-US"/>
        </a:p>
      </dgm:t>
    </dgm:pt>
    <dgm:pt modelId="{75A9840F-775F-4439-9013-7D6E29DAEE4F}">
      <dgm:prSet phldrT="[Text]" custT="1"/>
      <dgm:spPr/>
      <dgm:t>
        <a:bodyPr/>
        <a:lstStyle/>
        <a:p>
          <a:r>
            <a:rPr lang="en-US" sz="1800" b="1" dirty="0">
              <a:latin typeface="Arial" panose="020B0604020202020204" pitchFamily="34" charset="0"/>
              <a:cs typeface="Arial" panose="020B0604020202020204" pitchFamily="34" charset="0"/>
            </a:rPr>
            <a:t>Development of Carbon credits markets</a:t>
          </a:r>
        </a:p>
      </dgm:t>
    </dgm:pt>
    <dgm:pt modelId="{4BECE9E3-3ED2-43A4-9DF8-4AEF2F608F10}" type="parTrans" cxnId="{249DDE10-163E-4CCF-9A95-6F31A7886581}">
      <dgm:prSet/>
      <dgm:spPr/>
      <dgm:t>
        <a:bodyPr/>
        <a:lstStyle/>
        <a:p>
          <a:endParaRPr lang="en-US"/>
        </a:p>
      </dgm:t>
    </dgm:pt>
    <dgm:pt modelId="{1E264AFE-2110-4C7C-BF43-00ACD8EF2C7E}" type="sibTrans" cxnId="{249DDE10-163E-4CCF-9A95-6F31A7886581}">
      <dgm:prSet/>
      <dgm:spPr/>
      <dgm:t>
        <a:bodyPr/>
        <a:lstStyle/>
        <a:p>
          <a:endParaRPr lang="en-US"/>
        </a:p>
      </dgm:t>
    </dgm:pt>
    <dgm:pt modelId="{1DE062F6-E765-40C9-BA09-35A0D354770A}">
      <dgm:prSet phldrT="[Text]" custT="1"/>
      <dgm:spPr/>
      <dgm:t>
        <a:bodyPr/>
        <a:lstStyle/>
        <a:p>
          <a:r>
            <a:rPr lang="en-US" sz="1600" dirty="0">
              <a:latin typeface="Arial" panose="020B0604020202020204" pitchFamily="34" charset="0"/>
              <a:cs typeface="Arial" panose="020B0604020202020204" pitchFamily="34" charset="0"/>
            </a:rPr>
            <a:t>Supported the Congo Basin Climate Commission</a:t>
          </a:r>
        </a:p>
      </dgm:t>
    </dgm:pt>
    <dgm:pt modelId="{55F4039C-DC3B-4ECE-BDBF-ED3D714794FF}" type="parTrans" cxnId="{C1182F91-B89B-4F21-8E27-F80D2D3C2A25}">
      <dgm:prSet/>
      <dgm:spPr/>
      <dgm:t>
        <a:bodyPr/>
        <a:lstStyle/>
        <a:p>
          <a:endParaRPr lang="en-US"/>
        </a:p>
      </dgm:t>
    </dgm:pt>
    <dgm:pt modelId="{43755E41-E540-4BD6-91FB-B30D05635479}" type="sibTrans" cxnId="{C1182F91-B89B-4F21-8E27-F80D2D3C2A25}">
      <dgm:prSet/>
      <dgm:spPr/>
      <dgm:t>
        <a:bodyPr/>
        <a:lstStyle/>
        <a:p>
          <a:endParaRPr lang="en-US"/>
        </a:p>
      </dgm:t>
    </dgm:pt>
    <dgm:pt modelId="{87339C9F-1BBD-4B1C-9DCC-69E1E489BFC3}">
      <dgm:prSet custT="1"/>
      <dgm:spPr/>
      <dgm:t>
        <a:bodyPr/>
        <a:lstStyle/>
        <a:p>
          <a:r>
            <a:rPr lang="en-US" sz="1600" dirty="0">
              <a:latin typeface="Arial" panose="020B0604020202020204" pitchFamily="34" charset="0"/>
              <a:cs typeface="Arial" panose="020B0604020202020204" pitchFamily="34" charset="0"/>
            </a:rPr>
            <a:t>Supported the installation of African Pavilion at COP27</a:t>
          </a:r>
          <a:endParaRPr lang="en-GB" sz="1600" dirty="0">
            <a:latin typeface="Arial" panose="020B0604020202020204" pitchFamily="34" charset="0"/>
            <a:cs typeface="Arial" panose="020B0604020202020204" pitchFamily="34" charset="0"/>
          </a:endParaRPr>
        </a:p>
      </dgm:t>
    </dgm:pt>
    <dgm:pt modelId="{68DA1431-151B-4352-8D72-289E93137F9A}" type="parTrans" cxnId="{F53CF569-EE1C-4A53-B736-AFAAB3403689}">
      <dgm:prSet/>
      <dgm:spPr/>
      <dgm:t>
        <a:bodyPr/>
        <a:lstStyle/>
        <a:p>
          <a:endParaRPr lang="en-US"/>
        </a:p>
      </dgm:t>
    </dgm:pt>
    <dgm:pt modelId="{BF7289D1-CAFF-4014-9560-0D6AAE3B13F8}" type="sibTrans" cxnId="{F53CF569-EE1C-4A53-B736-AFAAB3403689}">
      <dgm:prSet/>
      <dgm:spPr/>
      <dgm:t>
        <a:bodyPr/>
        <a:lstStyle/>
        <a:p>
          <a:endParaRPr lang="en-US"/>
        </a:p>
      </dgm:t>
    </dgm:pt>
    <dgm:pt modelId="{CF22F32F-BD71-4E49-9621-BA1DA54C8A72}">
      <dgm:prSet phldrT="[Text]" custT="1"/>
      <dgm:spPr/>
      <dgm:t>
        <a:bodyPr/>
        <a:lstStyle/>
        <a:p>
          <a:r>
            <a:rPr lang="en-US" sz="1600" b="1" dirty="0">
              <a:latin typeface="Arial" panose="020B0604020202020204" pitchFamily="34" charset="0"/>
              <a:cs typeface="Arial" panose="020B0604020202020204" pitchFamily="34" charset="0"/>
            </a:rPr>
            <a:t>2</a:t>
          </a:r>
          <a:r>
            <a:rPr lang="en-US" sz="1600" b="1" baseline="30000" dirty="0">
              <a:latin typeface="Arial" panose="020B0604020202020204" pitchFamily="34" charset="0"/>
              <a:cs typeface="Arial" panose="020B0604020202020204" pitchFamily="34" charset="0"/>
            </a:rPr>
            <a:t>nd</a:t>
          </a:r>
          <a:r>
            <a:rPr lang="en-US" sz="1600" b="1" dirty="0">
              <a:latin typeface="Arial" panose="020B0604020202020204" pitchFamily="34" charset="0"/>
              <a:cs typeface="Arial" panose="020B0604020202020204" pitchFamily="34" charset="0"/>
            </a:rPr>
            <a:t> meeting of the African Ministers of Finance, Economy, Development and Environment</a:t>
          </a:r>
        </a:p>
      </dgm:t>
    </dgm:pt>
    <dgm:pt modelId="{C109B171-0B96-483C-B3D4-FEE93D27BD54}" type="sibTrans" cxnId="{AE349449-8C6E-4AD8-B361-DB041EB20B74}">
      <dgm:prSet/>
      <dgm:spPr/>
      <dgm:t>
        <a:bodyPr/>
        <a:lstStyle/>
        <a:p>
          <a:endParaRPr lang="en-US"/>
        </a:p>
      </dgm:t>
    </dgm:pt>
    <dgm:pt modelId="{6AC88638-9EAE-4E9C-9EA1-4772E181C79B}" type="parTrans" cxnId="{AE349449-8C6E-4AD8-B361-DB041EB20B74}">
      <dgm:prSet/>
      <dgm:spPr/>
      <dgm:t>
        <a:bodyPr/>
        <a:lstStyle/>
        <a:p>
          <a:endParaRPr lang="en-US"/>
        </a:p>
      </dgm:t>
    </dgm:pt>
    <dgm:pt modelId="{6D66F6DE-337F-4C64-B1CE-7BF06EF61451}" type="pres">
      <dgm:prSet presAssocID="{401FA4B7-E6E9-4067-A9A5-2E7648DAA19C}" presName="cycleMatrixDiagram" presStyleCnt="0">
        <dgm:presLayoutVars>
          <dgm:chMax val="1"/>
          <dgm:dir/>
          <dgm:animLvl val="lvl"/>
          <dgm:resizeHandles val="exact"/>
        </dgm:presLayoutVars>
      </dgm:prSet>
      <dgm:spPr/>
    </dgm:pt>
    <dgm:pt modelId="{F553670F-C2FC-4922-A917-25D23EC18626}" type="pres">
      <dgm:prSet presAssocID="{401FA4B7-E6E9-4067-A9A5-2E7648DAA19C}" presName="children" presStyleCnt="0"/>
      <dgm:spPr/>
    </dgm:pt>
    <dgm:pt modelId="{823DEB03-6F91-499D-B46D-C17BFB40328D}" type="pres">
      <dgm:prSet presAssocID="{401FA4B7-E6E9-4067-A9A5-2E7648DAA19C}" presName="child3group" presStyleCnt="0"/>
      <dgm:spPr/>
    </dgm:pt>
    <dgm:pt modelId="{A573FE8B-5D5F-44B4-8525-247547E6DBE9}" type="pres">
      <dgm:prSet presAssocID="{401FA4B7-E6E9-4067-A9A5-2E7648DAA19C}" presName="child3" presStyleLbl="bgAcc1" presStyleIdx="0" presStyleCnt="2" custScaleX="181870" custScaleY="137109" custLinFactNeighborX="62077" custLinFactNeighborY="-8831"/>
      <dgm:spPr/>
    </dgm:pt>
    <dgm:pt modelId="{2F4E7DD9-2674-479B-8026-C6372F8309C2}" type="pres">
      <dgm:prSet presAssocID="{401FA4B7-E6E9-4067-A9A5-2E7648DAA19C}" presName="child3Text" presStyleLbl="bgAcc1" presStyleIdx="0" presStyleCnt="2">
        <dgm:presLayoutVars>
          <dgm:bulletEnabled val="1"/>
        </dgm:presLayoutVars>
      </dgm:prSet>
      <dgm:spPr/>
    </dgm:pt>
    <dgm:pt modelId="{BBADB54B-C8F2-4C8B-8795-2C62FF5990FB}" type="pres">
      <dgm:prSet presAssocID="{401FA4B7-E6E9-4067-A9A5-2E7648DAA19C}" presName="child4group" presStyleCnt="0"/>
      <dgm:spPr/>
    </dgm:pt>
    <dgm:pt modelId="{3D567340-8154-40BA-AE93-4DB8076EEB4D}" type="pres">
      <dgm:prSet presAssocID="{401FA4B7-E6E9-4067-A9A5-2E7648DAA19C}" presName="child4" presStyleLbl="bgAcc1" presStyleIdx="1" presStyleCnt="2" custScaleX="135700" custScaleY="115901" custLinFactNeighborX="-47469" custLinFactNeighborY="-12296"/>
      <dgm:spPr/>
    </dgm:pt>
    <dgm:pt modelId="{BE669036-4853-41D9-A0E7-A1771A9EC6B4}" type="pres">
      <dgm:prSet presAssocID="{401FA4B7-E6E9-4067-A9A5-2E7648DAA19C}" presName="child4Text" presStyleLbl="bgAcc1" presStyleIdx="1" presStyleCnt="2">
        <dgm:presLayoutVars>
          <dgm:bulletEnabled val="1"/>
        </dgm:presLayoutVars>
      </dgm:prSet>
      <dgm:spPr/>
    </dgm:pt>
    <dgm:pt modelId="{EEB0C6DD-3D72-4A1B-A520-6FBB9D2476DC}" type="pres">
      <dgm:prSet presAssocID="{401FA4B7-E6E9-4067-A9A5-2E7648DAA19C}" presName="childPlaceholder" presStyleCnt="0"/>
      <dgm:spPr/>
    </dgm:pt>
    <dgm:pt modelId="{C7059065-9228-4AD6-B69C-E7BDCBE3E258}" type="pres">
      <dgm:prSet presAssocID="{401FA4B7-E6E9-4067-A9A5-2E7648DAA19C}" presName="circle" presStyleCnt="0"/>
      <dgm:spPr/>
    </dgm:pt>
    <dgm:pt modelId="{7A52138B-0902-42EF-ABD5-EA19037069B8}" type="pres">
      <dgm:prSet presAssocID="{401FA4B7-E6E9-4067-A9A5-2E7648DAA19C}" presName="quadrant1" presStyleLbl="node1" presStyleIdx="0" presStyleCnt="4" custScaleX="141919" custLinFactNeighborX="-30438" custLinFactNeighborY="-505">
        <dgm:presLayoutVars>
          <dgm:chMax val="1"/>
          <dgm:bulletEnabled val="1"/>
        </dgm:presLayoutVars>
      </dgm:prSet>
      <dgm:spPr/>
    </dgm:pt>
    <dgm:pt modelId="{11186393-2BC7-4418-BA87-EBC49C6E1773}" type="pres">
      <dgm:prSet presAssocID="{401FA4B7-E6E9-4067-A9A5-2E7648DAA19C}" presName="quadrant2" presStyleLbl="node1" presStyleIdx="1" presStyleCnt="4" custScaleX="133861" custLinFactNeighborX="14908">
        <dgm:presLayoutVars>
          <dgm:chMax val="1"/>
          <dgm:bulletEnabled val="1"/>
        </dgm:presLayoutVars>
      </dgm:prSet>
      <dgm:spPr/>
    </dgm:pt>
    <dgm:pt modelId="{68FCE6A3-C31F-48B8-9014-A4222C836467}" type="pres">
      <dgm:prSet presAssocID="{401FA4B7-E6E9-4067-A9A5-2E7648DAA19C}" presName="quadrant3" presStyleLbl="node1" presStyleIdx="2" presStyleCnt="4" custScaleX="128822" custLinFactNeighborX="17369" custLinFactNeighborY="-3232">
        <dgm:presLayoutVars>
          <dgm:chMax val="1"/>
          <dgm:bulletEnabled val="1"/>
        </dgm:presLayoutVars>
      </dgm:prSet>
      <dgm:spPr/>
    </dgm:pt>
    <dgm:pt modelId="{DE7F6122-0821-4C78-950C-22840C62572F}" type="pres">
      <dgm:prSet presAssocID="{401FA4B7-E6E9-4067-A9A5-2E7648DAA19C}" presName="quadrant4" presStyleLbl="node1" presStyleIdx="3" presStyleCnt="4" custScaleX="149515" custLinFactNeighborX="-29084" custLinFactNeighborY="-2929">
        <dgm:presLayoutVars>
          <dgm:chMax val="1"/>
          <dgm:bulletEnabled val="1"/>
        </dgm:presLayoutVars>
      </dgm:prSet>
      <dgm:spPr/>
    </dgm:pt>
    <dgm:pt modelId="{E00DE677-7C2A-47C6-983A-4CB4DD787FDB}" type="pres">
      <dgm:prSet presAssocID="{401FA4B7-E6E9-4067-A9A5-2E7648DAA19C}" presName="quadrantPlaceholder" presStyleCnt="0"/>
      <dgm:spPr/>
    </dgm:pt>
    <dgm:pt modelId="{EA1D9D78-17FF-431B-8FD1-47786300C1A6}" type="pres">
      <dgm:prSet presAssocID="{401FA4B7-E6E9-4067-A9A5-2E7648DAA19C}" presName="center1" presStyleLbl="fgShp" presStyleIdx="0" presStyleCnt="2"/>
      <dgm:spPr/>
    </dgm:pt>
    <dgm:pt modelId="{6FEDEBF6-3656-4D01-86A8-834975C9970D}" type="pres">
      <dgm:prSet presAssocID="{401FA4B7-E6E9-4067-A9A5-2E7648DAA19C}" presName="center2" presStyleLbl="fgShp" presStyleIdx="1" presStyleCnt="2" custLinFactNeighborY="-6201"/>
      <dgm:spPr/>
    </dgm:pt>
  </dgm:ptLst>
  <dgm:cxnLst>
    <dgm:cxn modelId="{249DDE10-163E-4CCF-9A95-6F31A7886581}" srcId="{401FA4B7-E6E9-4067-A9A5-2E7648DAA19C}" destId="{75A9840F-775F-4439-9013-7D6E29DAEE4F}" srcOrd="3" destOrd="0" parTransId="{4BECE9E3-3ED2-43A4-9DF8-4AEF2F608F10}" sibTransId="{1E264AFE-2110-4C7C-BF43-00ACD8EF2C7E}"/>
    <dgm:cxn modelId="{7BA94911-E23E-4850-947C-8BF5D9B57EAC}" type="presOf" srcId="{827788F2-0859-4A8A-B7C0-B5152A45F5F4}" destId="{68FCE6A3-C31F-48B8-9014-A4222C836467}" srcOrd="0" destOrd="0" presId="urn:microsoft.com/office/officeart/2005/8/layout/cycle4"/>
    <dgm:cxn modelId="{FE7C8B2A-8A04-4FB0-B772-43494BC9E376}" srcId="{827788F2-0859-4A8A-B7C0-B5152A45F5F4}" destId="{203451E7-798A-4BC9-A6E0-25A9FA209770}" srcOrd="0" destOrd="0" parTransId="{018863C6-671F-435D-9C5C-13A2EA398DA3}" sibTransId="{2EB7D248-FC40-44D1-AB52-54C31B47A12F}"/>
    <dgm:cxn modelId="{3EC8EF5B-FFBA-42B3-8DF3-F2A65CAD611A}" type="presOf" srcId="{CF22F32F-BD71-4E49-9621-BA1DA54C8A72}" destId="{11186393-2BC7-4418-BA87-EBC49C6E1773}" srcOrd="0" destOrd="0" presId="urn:microsoft.com/office/officeart/2005/8/layout/cycle4"/>
    <dgm:cxn modelId="{35A86F62-BF0A-452D-A1CB-A1ED9DDD05D5}" type="presOf" srcId="{75A9840F-775F-4439-9013-7D6E29DAEE4F}" destId="{DE7F6122-0821-4C78-950C-22840C62572F}" srcOrd="0" destOrd="0" presId="urn:microsoft.com/office/officeart/2005/8/layout/cycle4"/>
    <dgm:cxn modelId="{AE349449-8C6E-4AD8-B361-DB041EB20B74}" srcId="{401FA4B7-E6E9-4067-A9A5-2E7648DAA19C}" destId="{CF22F32F-BD71-4E49-9621-BA1DA54C8A72}" srcOrd="1" destOrd="0" parTransId="{6AC88638-9EAE-4E9C-9EA1-4772E181C79B}" sibTransId="{C109B171-0B96-483C-B3D4-FEE93D27BD54}"/>
    <dgm:cxn modelId="{F53CF569-EE1C-4A53-B736-AFAAB3403689}" srcId="{827788F2-0859-4A8A-B7C0-B5152A45F5F4}" destId="{87339C9F-1BBD-4B1C-9DCC-69E1E489BFC3}" srcOrd="1" destOrd="0" parTransId="{68DA1431-151B-4352-8D72-289E93137F9A}" sibTransId="{BF7289D1-CAFF-4014-9560-0D6AAE3B13F8}"/>
    <dgm:cxn modelId="{71DA524A-7A47-4A32-AC09-04E757184738}" type="presOf" srcId="{1DE062F6-E765-40C9-BA09-35A0D354770A}" destId="{3D567340-8154-40BA-AE93-4DB8076EEB4D}" srcOrd="0" destOrd="0" presId="urn:microsoft.com/office/officeart/2005/8/layout/cycle4"/>
    <dgm:cxn modelId="{70EF4E56-CCC6-4AD5-B19E-998DFE88AA92}" type="presOf" srcId="{1DE062F6-E765-40C9-BA09-35A0D354770A}" destId="{BE669036-4853-41D9-A0E7-A1771A9EC6B4}" srcOrd="1" destOrd="0" presId="urn:microsoft.com/office/officeart/2005/8/layout/cycle4"/>
    <dgm:cxn modelId="{7F80FE8A-6124-45D7-8B4B-A2E0B5B7B6E6}" type="presOf" srcId="{5F732053-C112-46AB-BD92-65CF9CE69041}" destId="{7A52138B-0902-42EF-ABD5-EA19037069B8}" srcOrd="0" destOrd="0" presId="urn:microsoft.com/office/officeart/2005/8/layout/cycle4"/>
    <dgm:cxn modelId="{C1182F91-B89B-4F21-8E27-F80D2D3C2A25}" srcId="{75A9840F-775F-4439-9013-7D6E29DAEE4F}" destId="{1DE062F6-E765-40C9-BA09-35A0D354770A}" srcOrd="0" destOrd="0" parTransId="{55F4039C-DC3B-4ECE-BDBF-ED3D714794FF}" sibTransId="{43755E41-E540-4BD6-91FB-B30D05635479}"/>
    <dgm:cxn modelId="{F3C2CA94-A5F4-42EB-BFE4-D3096FF4F249}" type="presOf" srcId="{87339C9F-1BBD-4B1C-9DCC-69E1E489BFC3}" destId="{2F4E7DD9-2674-479B-8026-C6372F8309C2}" srcOrd="1" destOrd="1" presId="urn:microsoft.com/office/officeart/2005/8/layout/cycle4"/>
    <dgm:cxn modelId="{7C4E11A0-C864-4D66-B944-7A249FD45910}" type="presOf" srcId="{203451E7-798A-4BC9-A6E0-25A9FA209770}" destId="{2F4E7DD9-2674-479B-8026-C6372F8309C2}" srcOrd="1" destOrd="0" presId="urn:microsoft.com/office/officeart/2005/8/layout/cycle4"/>
    <dgm:cxn modelId="{7B66F1C3-733E-4323-B17E-C15B08E92FD0}" srcId="{401FA4B7-E6E9-4067-A9A5-2E7648DAA19C}" destId="{5F732053-C112-46AB-BD92-65CF9CE69041}" srcOrd="0" destOrd="0" parTransId="{3F455D45-51E0-4642-BFF3-83CA4E67EDFF}" sibTransId="{7F2C386B-CB3F-4D9F-9F90-4743CEBEAB70}"/>
    <dgm:cxn modelId="{85CD59CF-33F8-4B43-B12C-D8AAD703D2B5}" srcId="{401FA4B7-E6E9-4067-A9A5-2E7648DAA19C}" destId="{827788F2-0859-4A8A-B7C0-B5152A45F5F4}" srcOrd="2" destOrd="0" parTransId="{78FA7588-126F-4A62-BACC-81E2B9B18561}" sibTransId="{A6C38DB3-59BF-41B6-9462-ABBF73E189D3}"/>
    <dgm:cxn modelId="{EFC7ABD3-9F9F-46F6-BCBB-2CC170E037D5}" type="presOf" srcId="{203451E7-798A-4BC9-A6E0-25A9FA209770}" destId="{A573FE8B-5D5F-44B4-8525-247547E6DBE9}" srcOrd="0" destOrd="0" presId="urn:microsoft.com/office/officeart/2005/8/layout/cycle4"/>
    <dgm:cxn modelId="{95C7EEF2-747F-4560-A96C-FBD4C38AD4EB}" type="presOf" srcId="{401FA4B7-E6E9-4067-A9A5-2E7648DAA19C}" destId="{6D66F6DE-337F-4C64-B1CE-7BF06EF61451}" srcOrd="0" destOrd="0" presId="urn:microsoft.com/office/officeart/2005/8/layout/cycle4"/>
    <dgm:cxn modelId="{94DDDFFB-1D81-465F-8FDB-1AF49425DEF9}" type="presOf" srcId="{87339C9F-1BBD-4B1C-9DCC-69E1E489BFC3}" destId="{A573FE8B-5D5F-44B4-8525-247547E6DBE9}" srcOrd="0" destOrd="1" presId="urn:microsoft.com/office/officeart/2005/8/layout/cycle4"/>
    <dgm:cxn modelId="{85440D94-8B11-4031-9E49-ECBE2EE0E05E}" type="presParOf" srcId="{6D66F6DE-337F-4C64-B1CE-7BF06EF61451}" destId="{F553670F-C2FC-4922-A917-25D23EC18626}" srcOrd="0" destOrd="0" presId="urn:microsoft.com/office/officeart/2005/8/layout/cycle4"/>
    <dgm:cxn modelId="{568F0E53-C64A-4879-A0B6-04B305E2A3E3}" type="presParOf" srcId="{F553670F-C2FC-4922-A917-25D23EC18626}" destId="{823DEB03-6F91-499D-B46D-C17BFB40328D}" srcOrd="0" destOrd="0" presId="urn:microsoft.com/office/officeart/2005/8/layout/cycle4"/>
    <dgm:cxn modelId="{56F138F0-B09D-4463-A67E-2A801CE4E260}" type="presParOf" srcId="{823DEB03-6F91-499D-B46D-C17BFB40328D}" destId="{A573FE8B-5D5F-44B4-8525-247547E6DBE9}" srcOrd="0" destOrd="0" presId="urn:microsoft.com/office/officeart/2005/8/layout/cycle4"/>
    <dgm:cxn modelId="{C8D9747E-781B-4943-876B-F30C138348B4}" type="presParOf" srcId="{823DEB03-6F91-499D-B46D-C17BFB40328D}" destId="{2F4E7DD9-2674-479B-8026-C6372F8309C2}" srcOrd="1" destOrd="0" presId="urn:microsoft.com/office/officeart/2005/8/layout/cycle4"/>
    <dgm:cxn modelId="{2F0E72E8-3D80-47CF-8A75-12B45DF32D02}" type="presParOf" srcId="{F553670F-C2FC-4922-A917-25D23EC18626}" destId="{BBADB54B-C8F2-4C8B-8795-2C62FF5990FB}" srcOrd="1" destOrd="0" presId="urn:microsoft.com/office/officeart/2005/8/layout/cycle4"/>
    <dgm:cxn modelId="{1C007482-EFC8-43B0-A6BD-A0121E0658F7}" type="presParOf" srcId="{BBADB54B-C8F2-4C8B-8795-2C62FF5990FB}" destId="{3D567340-8154-40BA-AE93-4DB8076EEB4D}" srcOrd="0" destOrd="0" presId="urn:microsoft.com/office/officeart/2005/8/layout/cycle4"/>
    <dgm:cxn modelId="{B60A661B-6F82-4F71-BAF3-FBF316893CE2}" type="presParOf" srcId="{BBADB54B-C8F2-4C8B-8795-2C62FF5990FB}" destId="{BE669036-4853-41D9-A0E7-A1771A9EC6B4}" srcOrd="1" destOrd="0" presId="urn:microsoft.com/office/officeart/2005/8/layout/cycle4"/>
    <dgm:cxn modelId="{3598B591-67A6-4F54-A80A-B632C554A24E}" type="presParOf" srcId="{F553670F-C2FC-4922-A917-25D23EC18626}" destId="{EEB0C6DD-3D72-4A1B-A520-6FBB9D2476DC}" srcOrd="2" destOrd="0" presId="urn:microsoft.com/office/officeart/2005/8/layout/cycle4"/>
    <dgm:cxn modelId="{D586C827-CA54-4802-A17F-1FFF306F3E96}" type="presParOf" srcId="{6D66F6DE-337F-4C64-B1CE-7BF06EF61451}" destId="{C7059065-9228-4AD6-B69C-E7BDCBE3E258}" srcOrd="1" destOrd="0" presId="urn:microsoft.com/office/officeart/2005/8/layout/cycle4"/>
    <dgm:cxn modelId="{1F9280CB-95CD-41A7-B3D6-EABC73FDEB54}" type="presParOf" srcId="{C7059065-9228-4AD6-B69C-E7BDCBE3E258}" destId="{7A52138B-0902-42EF-ABD5-EA19037069B8}" srcOrd="0" destOrd="0" presId="urn:microsoft.com/office/officeart/2005/8/layout/cycle4"/>
    <dgm:cxn modelId="{C482FA7D-07AB-46A6-B8D2-F9A2F997DED1}" type="presParOf" srcId="{C7059065-9228-4AD6-B69C-E7BDCBE3E258}" destId="{11186393-2BC7-4418-BA87-EBC49C6E1773}" srcOrd="1" destOrd="0" presId="urn:microsoft.com/office/officeart/2005/8/layout/cycle4"/>
    <dgm:cxn modelId="{D28164A4-79F3-4558-865E-1FAA025BBB1B}" type="presParOf" srcId="{C7059065-9228-4AD6-B69C-E7BDCBE3E258}" destId="{68FCE6A3-C31F-48B8-9014-A4222C836467}" srcOrd="2" destOrd="0" presId="urn:microsoft.com/office/officeart/2005/8/layout/cycle4"/>
    <dgm:cxn modelId="{371C54B4-3189-458E-AE5B-3A9AD1FA8AD2}" type="presParOf" srcId="{C7059065-9228-4AD6-B69C-E7BDCBE3E258}" destId="{DE7F6122-0821-4C78-950C-22840C62572F}" srcOrd="3" destOrd="0" presId="urn:microsoft.com/office/officeart/2005/8/layout/cycle4"/>
    <dgm:cxn modelId="{02E62262-8DEF-4584-8F3D-04366F3A9EB2}" type="presParOf" srcId="{C7059065-9228-4AD6-B69C-E7BDCBE3E258}" destId="{E00DE677-7C2A-47C6-983A-4CB4DD787FDB}" srcOrd="4" destOrd="0" presId="urn:microsoft.com/office/officeart/2005/8/layout/cycle4"/>
    <dgm:cxn modelId="{2D100652-CFC2-4149-99A0-C6478B2A3174}" type="presParOf" srcId="{6D66F6DE-337F-4C64-B1CE-7BF06EF61451}" destId="{EA1D9D78-17FF-431B-8FD1-47786300C1A6}" srcOrd="2" destOrd="0" presId="urn:microsoft.com/office/officeart/2005/8/layout/cycle4"/>
    <dgm:cxn modelId="{5242B0D1-2903-4D37-8077-6AF61736733D}" type="presParOf" srcId="{6D66F6DE-337F-4C64-B1CE-7BF06EF61451}" destId="{6FEDEBF6-3656-4D01-86A8-834975C9970D}"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D5631C-80AE-4A86-A45F-817873852FA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19E44387-ED66-4D1D-A45E-46A837E7A761}">
      <dgm:prSet phldrT="[Text]" custT="1"/>
      <dgm:spPr/>
      <dgm:t>
        <a:bodyPr/>
        <a:lstStyle/>
        <a:p>
          <a:r>
            <a:rPr lang="en-GB" sz="2400" b="1" dirty="0">
              <a:solidFill>
                <a:schemeClr val="bg1"/>
              </a:solidFill>
              <a:latin typeface="Arial" panose="020B0604020202020204" pitchFamily="34" charset="0"/>
              <a:cs typeface="Arial" panose="020B0604020202020204" pitchFamily="34" charset="0"/>
            </a:rPr>
            <a:t>Co-vice chair of the Regional Collaborative Platform (RCP) for Africa</a:t>
          </a:r>
          <a:endParaRPr lang="en-US" sz="2400" b="1" dirty="0">
            <a:solidFill>
              <a:schemeClr val="bg1"/>
            </a:solidFill>
          </a:endParaRPr>
        </a:p>
      </dgm:t>
    </dgm:pt>
    <dgm:pt modelId="{2F71D9DF-7896-4E14-B04E-0002809119CB}" type="parTrans" cxnId="{92B3298A-85F5-480F-BB2F-A952168DB27F}">
      <dgm:prSet/>
      <dgm:spPr/>
      <dgm:t>
        <a:bodyPr/>
        <a:lstStyle/>
        <a:p>
          <a:endParaRPr lang="en-US"/>
        </a:p>
      </dgm:t>
    </dgm:pt>
    <dgm:pt modelId="{3BC82132-DC3F-4DDB-922A-6D89DBF5C92A}" type="sibTrans" cxnId="{92B3298A-85F5-480F-BB2F-A952168DB27F}">
      <dgm:prSet/>
      <dgm:spPr/>
      <dgm:t>
        <a:bodyPr/>
        <a:lstStyle/>
        <a:p>
          <a:endParaRPr lang="en-US"/>
        </a:p>
      </dgm:t>
    </dgm:pt>
    <dgm:pt modelId="{962B9405-B0DF-414F-B492-A1179E0DAE46}">
      <dgm:prSet phldrT="[Text]" custT="1"/>
      <dgm:spPr/>
      <dgm:t>
        <a:bodyPr/>
        <a:lstStyle/>
        <a:p>
          <a:pPr algn="ctr"/>
          <a:r>
            <a:rPr lang="en-GB" sz="2200" b="1" dirty="0">
              <a:solidFill>
                <a:schemeClr val="bg1"/>
              </a:solidFill>
              <a:latin typeface="Arial" panose="020B0604020202020204" pitchFamily="34" charset="0"/>
              <a:cs typeface="Arial" panose="020B0604020202020204" pitchFamily="34" charset="0"/>
            </a:rPr>
            <a:t>Strengthening the RCP for Africa:</a:t>
          </a:r>
        </a:p>
        <a:p>
          <a:pPr algn="ctr"/>
          <a:endParaRPr lang="en-GB" sz="1400" dirty="0"/>
        </a:p>
        <a:p>
          <a:pPr algn="l"/>
          <a:r>
            <a:rPr lang="en-GB" sz="1600" dirty="0">
              <a:latin typeface="Arial" panose="020B0604020202020204" pitchFamily="34" charset="0"/>
              <a:cs typeface="Arial" panose="020B0604020202020204" pitchFamily="34" charset="0"/>
            </a:rPr>
            <a:t>Support to RCs/UNCTs intensified through Africa RCP</a:t>
          </a:r>
        </a:p>
        <a:p>
          <a:pPr algn="l"/>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RCP Annual Meeting held on 28 February 2023 and key priorities for 2023 agreed upon</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algn="l"/>
          <a:r>
            <a:rPr lang="en-GB" sz="1600" dirty="0">
              <a:latin typeface="Arial" panose="020B0604020202020204" pitchFamily="34" charset="0"/>
              <a:cs typeface="Arial" panose="020B0604020202020204" pitchFamily="34" charset="0"/>
            </a:rPr>
            <a:t>Support and working relationship with the AU enhanced- Inaugural AU-UN Collaborative Platform held on 23</a:t>
          </a:r>
          <a:r>
            <a:rPr lang="en-GB" sz="1600" baseline="30000" dirty="0">
              <a:latin typeface="Arial" panose="020B0604020202020204" pitchFamily="34" charset="0"/>
              <a:cs typeface="Arial" panose="020B0604020202020204" pitchFamily="34" charset="0"/>
            </a:rPr>
            <a:t>rd</a:t>
          </a:r>
          <a:r>
            <a:rPr lang="en-GB" sz="1600" dirty="0">
              <a:latin typeface="Arial" panose="020B0604020202020204" pitchFamily="34" charset="0"/>
              <a:cs typeface="Arial" panose="020B0604020202020204" pitchFamily="34" charset="0"/>
            </a:rPr>
            <a:t> June 2022</a:t>
          </a:r>
          <a:endParaRPr lang="en-US" sz="1600" dirty="0">
            <a:solidFill>
              <a:schemeClr val="bg1"/>
            </a:solidFill>
            <a:latin typeface="Arial" panose="020B0604020202020204" pitchFamily="34" charset="0"/>
            <a:cs typeface="Arial" panose="020B0604020202020204" pitchFamily="34" charset="0"/>
          </a:endParaRPr>
        </a:p>
      </dgm:t>
    </dgm:pt>
    <dgm:pt modelId="{93B4283D-FDC0-424F-A2EA-8509814BBB73}" type="parTrans" cxnId="{A73785CB-352B-47BB-8D6B-5B839AF27717}">
      <dgm:prSet/>
      <dgm:spPr/>
      <dgm:t>
        <a:bodyPr/>
        <a:lstStyle/>
        <a:p>
          <a:endParaRPr lang="en-US"/>
        </a:p>
      </dgm:t>
    </dgm:pt>
    <dgm:pt modelId="{4F23C803-8673-4D5A-A142-88E81CE40656}" type="sibTrans" cxnId="{A73785CB-352B-47BB-8D6B-5B839AF27717}">
      <dgm:prSet/>
      <dgm:spPr/>
      <dgm:t>
        <a:bodyPr/>
        <a:lstStyle/>
        <a:p>
          <a:endParaRPr lang="en-US"/>
        </a:p>
      </dgm:t>
    </dgm:pt>
    <dgm:pt modelId="{3F42A3EE-1255-43C7-8206-493FC71F00B4}">
      <dgm:prSet phldrT="[Text]" custT="1"/>
      <dgm:spPr/>
      <dgm:t>
        <a:bodyPr/>
        <a:lstStyle/>
        <a:p>
          <a:pPr algn="ctr"/>
          <a:r>
            <a:rPr lang="en-GB" sz="2200" dirty="0">
              <a:solidFill>
                <a:schemeClr val="bg1"/>
              </a:solidFill>
              <a:latin typeface="Arial" panose="020B0604020202020204" pitchFamily="34" charset="0"/>
              <a:cs typeface="Arial" panose="020B0604020202020204" pitchFamily="34" charset="0"/>
            </a:rPr>
            <a:t>Support to the AU regional policy conference on Peace, Security and Development</a:t>
          </a:r>
        </a:p>
        <a:p>
          <a:pPr algn="l"/>
          <a:r>
            <a:rPr lang="en-GB" sz="2200" dirty="0">
              <a:solidFill>
                <a:schemeClr val="bg1"/>
              </a:solidFill>
              <a:latin typeface="Arial" panose="020B0604020202020204" pitchFamily="34" charset="0"/>
              <a:cs typeface="Arial" panose="020B0604020202020204" pitchFamily="34" charset="0"/>
            </a:rPr>
            <a:t>- </a:t>
          </a:r>
          <a:r>
            <a:rPr lang="en-GB" sz="1800" dirty="0">
              <a:solidFill>
                <a:schemeClr val="bg1"/>
              </a:solidFill>
              <a:latin typeface="Arial" panose="020B0604020202020204" pitchFamily="34" charset="0"/>
              <a:cs typeface="Arial" panose="020B0604020202020204" pitchFamily="34" charset="0"/>
            </a:rPr>
            <a:t>held from 25</a:t>
          </a:r>
          <a:r>
            <a:rPr lang="en-GB" sz="1800" baseline="30000" dirty="0">
              <a:solidFill>
                <a:schemeClr val="bg1"/>
              </a:solidFill>
              <a:latin typeface="Arial" panose="020B0604020202020204" pitchFamily="34" charset="0"/>
              <a:cs typeface="Arial" panose="020B0604020202020204" pitchFamily="34" charset="0"/>
            </a:rPr>
            <a:t>th</a:t>
          </a:r>
          <a:r>
            <a:rPr lang="en-GB" sz="1800" dirty="0">
              <a:solidFill>
                <a:schemeClr val="bg1"/>
              </a:solidFill>
              <a:latin typeface="Arial" panose="020B0604020202020204" pitchFamily="34" charset="0"/>
              <a:cs typeface="Arial" panose="020B0604020202020204" pitchFamily="34" charset="0"/>
            </a:rPr>
            <a:t> to 27</a:t>
          </a:r>
          <a:r>
            <a:rPr lang="en-GB" sz="1800" baseline="30000" dirty="0">
              <a:solidFill>
                <a:schemeClr val="bg1"/>
              </a:solidFill>
              <a:latin typeface="Arial" panose="020B0604020202020204" pitchFamily="34" charset="0"/>
              <a:cs typeface="Arial" panose="020B0604020202020204" pitchFamily="34" charset="0"/>
            </a:rPr>
            <a:t>th</a:t>
          </a:r>
          <a:r>
            <a:rPr lang="en-GB" sz="1800" dirty="0">
              <a:solidFill>
                <a:schemeClr val="bg1"/>
              </a:solidFill>
              <a:latin typeface="Arial" panose="020B0604020202020204" pitchFamily="34" charset="0"/>
              <a:cs typeface="Arial" panose="020B0604020202020204" pitchFamily="34" charset="0"/>
            </a:rPr>
            <a:t> October 2022 in Tangier, Kingdom of Morocco</a:t>
          </a:r>
          <a:endParaRPr lang="en-US" sz="1800" dirty="0">
            <a:solidFill>
              <a:schemeClr val="bg1"/>
            </a:solidFill>
          </a:endParaRPr>
        </a:p>
      </dgm:t>
    </dgm:pt>
    <dgm:pt modelId="{3F4E41EB-9E2D-4011-A79F-B7B5F69D08C8}" type="parTrans" cxnId="{A3F8F7BE-B769-4FCC-A9F2-C8BA143ADAB2}">
      <dgm:prSet/>
      <dgm:spPr/>
      <dgm:t>
        <a:bodyPr/>
        <a:lstStyle/>
        <a:p>
          <a:endParaRPr lang="en-US"/>
        </a:p>
      </dgm:t>
    </dgm:pt>
    <dgm:pt modelId="{075F82B0-676F-4A1D-BA4C-B28666DB8EFA}" type="sibTrans" cxnId="{A3F8F7BE-B769-4FCC-A9F2-C8BA143ADAB2}">
      <dgm:prSet/>
      <dgm:spPr/>
      <dgm:t>
        <a:bodyPr/>
        <a:lstStyle/>
        <a:p>
          <a:endParaRPr lang="en-US"/>
        </a:p>
      </dgm:t>
    </dgm:pt>
    <dgm:pt modelId="{2DFBCE7F-A793-47D7-A2E2-D44F5E9AAC69}" type="pres">
      <dgm:prSet presAssocID="{DDD5631C-80AE-4A86-A45F-817873852FA5}" presName="Name0" presStyleCnt="0">
        <dgm:presLayoutVars>
          <dgm:dir/>
          <dgm:resizeHandles val="exact"/>
        </dgm:presLayoutVars>
      </dgm:prSet>
      <dgm:spPr/>
    </dgm:pt>
    <dgm:pt modelId="{97A18E09-CFF6-48B4-8938-36A0E38FB08E}" type="pres">
      <dgm:prSet presAssocID="{19E44387-ED66-4D1D-A45E-46A837E7A761}" presName="node" presStyleLbl="node1" presStyleIdx="0" presStyleCnt="3" custScaleX="58693" custLinFactNeighborY="0">
        <dgm:presLayoutVars>
          <dgm:bulletEnabled val="1"/>
        </dgm:presLayoutVars>
      </dgm:prSet>
      <dgm:spPr/>
    </dgm:pt>
    <dgm:pt modelId="{D9F8C5FA-B5C0-4FF6-A546-CCEB6D99F692}" type="pres">
      <dgm:prSet presAssocID="{3BC82132-DC3F-4DDB-922A-6D89DBF5C92A}" presName="sibTrans" presStyleCnt="0"/>
      <dgm:spPr/>
    </dgm:pt>
    <dgm:pt modelId="{8CB743B0-DF2D-4955-BA1B-47A4DCE40229}" type="pres">
      <dgm:prSet presAssocID="{962B9405-B0DF-414F-B492-A1179E0DAE46}" presName="node" presStyleLbl="node1" presStyleIdx="1" presStyleCnt="3" custScaleX="117494" custLinFactNeighborX="10638" custLinFactNeighborY="0">
        <dgm:presLayoutVars>
          <dgm:bulletEnabled val="1"/>
        </dgm:presLayoutVars>
      </dgm:prSet>
      <dgm:spPr/>
    </dgm:pt>
    <dgm:pt modelId="{81C17E30-51E1-4372-ABF0-9246966EA8D7}" type="pres">
      <dgm:prSet presAssocID="{4F23C803-8673-4D5A-A142-88E81CE40656}" presName="sibTrans" presStyleCnt="0"/>
      <dgm:spPr/>
    </dgm:pt>
    <dgm:pt modelId="{AF502F2C-F66D-471C-9E8D-8DB72B517EC1}" type="pres">
      <dgm:prSet presAssocID="{3F42A3EE-1255-43C7-8206-493FC71F00B4}" presName="node" presStyleLbl="node1" presStyleIdx="2" presStyleCnt="3" custScaleX="74881" custLinFactNeighborX="513">
        <dgm:presLayoutVars>
          <dgm:bulletEnabled val="1"/>
        </dgm:presLayoutVars>
      </dgm:prSet>
      <dgm:spPr/>
    </dgm:pt>
  </dgm:ptLst>
  <dgm:cxnLst>
    <dgm:cxn modelId="{A450D020-048B-4860-93B8-2A0240491312}" type="presOf" srcId="{DDD5631C-80AE-4A86-A45F-817873852FA5}" destId="{2DFBCE7F-A793-47D7-A2E2-D44F5E9AAC69}" srcOrd="0" destOrd="0" presId="urn:microsoft.com/office/officeart/2005/8/layout/hList6"/>
    <dgm:cxn modelId="{B4B4E523-97A1-4C78-9E2D-21C6594EEF96}" type="presOf" srcId="{19E44387-ED66-4D1D-A45E-46A837E7A761}" destId="{97A18E09-CFF6-48B4-8938-36A0E38FB08E}" srcOrd="0" destOrd="0" presId="urn:microsoft.com/office/officeart/2005/8/layout/hList6"/>
    <dgm:cxn modelId="{2C20F36B-EEFD-4A79-8419-1406FE3CB383}" type="presOf" srcId="{3F42A3EE-1255-43C7-8206-493FC71F00B4}" destId="{AF502F2C-F66D-471C-9E8D-8DB72B517EC1}" srcOrd="0" destOrd="0" presId="urn:microsoft.com/office/officeart/2005/8/layout/hList6"/>
    <dgm:cxn modelId="{92B3298A-85F5-480F-BB2F-A952168DB27F}" srcId="{DDD5631C-80AE-4A86-A45F-817873852FA5}" destId="{19E44387-ED66-4D1D-A45E-46A837E7A761}" srcOrd="0" destOrd="0" parTransId="{2F71D9DF-7896-4E14-B04E-0002809119CB}" sibTransId="{3BC82132-DC3F-4DDB-922A-6D89DBF5C92A}"/>
    <dgm:cxn modelId="{2E6EEB9A-69F4-4192-84CB-33C69E71E57B}" type="presOf" srcId="{962B9405-B0DF-414F-B492-A1179E0DAE46}" destId="{8CB743B0-DF2D-4955-BA1B-47A4DCE40229}" srcOrd="0" destOrd="0" presId="urn:microsoft.com/office/officeart/2005/8/layout/hList6"/>
    <dgm:cxn modelId="{A3F8F7BE-B769-4FCC-A9F2-C8BA143ADAB2}" srcId="{DDD5631C-80AE-4A86-A45F-817873852FA5}" destId="{3F42A3EE-1255-43C7-8206-493FC71F00B4}" srcOrd="2" destOrd="0" parTransId="{3F4E41EB-9E2D-4011-A79F-B7B5F69D08C8}" sibTransId="{075F82B0-676F-4A1D-BA4C-B28666DB8EFA}"/>
    <dgm:cxn modelId="{A73785CB-352B-47BB-8D6B-5B839AF27717}" srcId="{DDD5631C-80AE-4A86-A45F-817873852FA5}" destId="{962B9405-B0DF-414F-B492-A1179E0DAE46}" srcOrd="1" destOrd="0" parTransId="{93B4283D-FDC0-424F-A2EA-8509814BBB73}" sibTransId="{4F23C803-8673-4D5A-A142-88E81CE40656}"/>
    <dgm:cxn modelId="{467CF1C7-5A98-48FC-B455-D4AC63504E58}" type="presParOf" srcId="{2DFBCE7F-A793-47D7-A2E2-D44F5E9AAC69}" destId="{97A18E09-CFF6-48B4-8938-36A0E38FB08E}" srcOrd="0" destOrd="0" presId="urn:microsoft.com/office/officeart/2005/8/layout/hList6"/>
    <dgm:cxn modelId="{723CED6B-13FA-4C16-A074-83CC435A4999}" type="presParOf" srcId="{2DFBCE7F-A793-47D7-A2E2-D44F5E9AAC69}" destId="{D9F8C5FA-B5C0-4FF6-A546-CCEB6D99F692}" srcOrd="1" destOrd="0" presId="urn:microsoft.com/office/officeart/2005/8/layout/hList6"/>
    <dgm:cxn modelId="{2C23D05E-F881-49D5-8ED5-7C03281993D4}" type="presParOf" srcId="{2DFBCE7F-A793-47D7-A2E2-D44F5E9AAC69}" destId="{8CB743B0-DF2D-4955-BA1B-47A4DCE40229}" srcOrd="2" destOrd="0" presId="urn:microsoft.com/office/officeart/2005/8/layout/hList6"/>
    <dgm:cxn modelId="{8221C64A-CA33-4BCD-8A3A-828E9376FE24}" type="presParOf" srcId="{2DFBCE7F-A793-47D7-A2E2-D44F5E9AAC69}" destId="{81C17E30-51E1-4372-ABF0-9246966EA8D7}" srcOrd="3" destOrd="0" presId="urn:microsoft.com/office/officeart/2005/8/layout/hList6"/>
    <dgm:cxn modelId="{EE3AD826-9DA2-4F79-AC0C-FC71C5EC01FC}" type="presParOf" srcId="{2DFBCE7F-A793-47D7-A2E2-D44F5E9AAC69}" destId="{AF502F2C-F66D-471C-9E8D-8DB72B517EC1}"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0C1CE85-E621-4E5F-869F-C2279152BBC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5133513-2D52-45A6-B155-479CFC0C6F2D}">
      <dgm:prSet phldrT="[Text]"/>
      <dgm:spPr/>
      <dgm:t>
        <a:bodyPr/>
        <a:lstStyle/>
        <a:p>
          <a:r>
            <a:rPr lang="en-US" dirty="0">
              <a:latin typeface="Arial" panose="020B0604020202020204" pitchFamily="34" charset="0"/>
              <a:cs typeface="Arial" panose="020B0604020202020204" pitchFamily="34" charset="0"/>
            </a:rPr>
            <a:t>Digitalization of business process</a:t>
          </a:r>
          <a:endParaRPr lang="en-GB" dirty="0">
            <a:latin typeface="Arial" panose="020B0604020202020204" pitchFamily="34" charset="0"/>
            <a:cs typeface="Arial" panose="020B0604020202020204" pitchFamily="34" charset="0"/>
          </a:endParaRPr>
        </a:p>
      </dgm:t>
    </dgm:pt>
    <dgm:pt modelId="{76186C53-41C3-4540-B0BE-FBCE8648557C}" type="parTrans" cxnId="{2BFAB6BE-9335-4D57-8591-275C7BFBD1E9}">
      <dgm:prSet/>
      <dgm:spPr/>
      <dgm:t>
        <a:bodyPr/>
        <a:lstStyle/>
        <a:p>
          <a:endParaRPr lang="en-GB">
            <a:latin typeface="Arial" panose="020B0604020202020204" pitchFamily="34" charset="0"/>
            <a:cs typeface="Arial" panose="020B0604020202020204" pitchFamily="34" charset="0"/>
          </a:endParaRPr>
        </a:p>
      </dgm:t>
    </dgm:pt>
    <dgm:pt modelId="{1FFC4585-6C63-42B2-93F5-3A1A44968585}" type="sibTrans" cxnId="{2BFAB6BE-9335-4D57-8591-275C7BFBD1E9}">
      <dgm:prSet/>
      <dgm:spPr/>
      <dgm:t>
        <a:bodyPr/>
        <a:lstStyle/>
        <a:p>
          <a:endParaRPr lang="en-GB">
            <a:latin typeface="Arial" panose="020B0604020202020204" pitchFamily="34" charset="0"/>
            <a:cs typeface="Arial" panose="020B0604020202020204" pitchFamily="34" charset="0"/>
          </a:endParaRPr>
        </a:p>
      </dgm:t>
    </dgm:pt>
    <dgm:pt modelId="{80C8AFA7-E722-45E0-87EC-F0B8A7D98ECB}">
      <dgm:prSet phldrT="[Text]"/>
      <dgm:spPr/>
      <dgm:t>
        <a:bodyPr/>
        <a:lstStyle/>
        <a:p>
          <a:r>
            <a:rPr lang="en-US" dirty="0">
              <a:latin typeface="Arial" panose="020B0604020202020204" pitchFamily="34" charset="0"/>
              <a:cs typeface="Arial" panose="020B0604020202020204" pitchFamily="34" charset="0"/>
            </a:rPr>
            <a:t>Human resource management at ECA</a:t>
          </a:r>
          <a:endParaRPr lang="en-GB" dirty="0">
            <a:latin typeface="Arial" panose="020B0604020202020204" pitchFamily="34" charset="0"/>
            <a:cs typeface="Arial" panose="020B0604020202020204" pitchFamily="34" charset="0"/>
          </a:endParaRPr>
        </a:p>
      </dgm:t>
    </dgm:pt>
    <dgm:pt modelId="{FE0BBF2A-14B6-42C1-9894-B44E4107D746}" type="parTrans" cxnId="{50344EBD-0207-4EB0-A089-C7C1681D3BF2}">
      <dgm:prSet/>
      <dgm:spPr/>
      <dgm:t>
        <a:bodyPr/>
        <a:lstStyle/>
        <a:p>
          <a:endParaRPr lang="en-GB">
            <a:latin typeface="Arial" panose="020B0604020202020204" pitchFamily="34" charset="0"/>
            <a:cs typeface="Arial" panose="020B0604020202020204" pitchFamily="34" charset="0"/>
          </a:endParaRPr>
        </a:p>
      </dgm:t>
    </dgm:pt>
    <dgm:pt modelId="{37837F8B-A191-4386-AE38-E9E28062B442}" type="sibTrans" cxnId="{50344EBD-0207-4EB0-A089-C7C1681D3BF2}">
      <dgm:prSet/>
      <dgm:spPr/>
      <dgm:t>
        <a:bodyPr/>
        <a:lstStyle/>
        <a:p>
          <a:endParaRPr lang="en-GB">
            <a:latin typeface="Arial" panose="020B0604020202020204" pitchFamily="34" charset="0"/>
            <a:cs typeface="Arial" panose="020B0604020202020204" pitchFamily="34" charset="0"/>
          </a:endParaRPr>
        </a:p>
      </dgm:t>
    </dgm:pt>
    <dgm:pt modelId="{476D439D-11B9-4C7C-97F6-4A599B66FF6C}">
      <dgm:prSet phldrT="[Text]"/>
      <dgm:spPr/>
      <dgm:t>
        <a:bodyPr/>
        <a:lstStyle/>
        <a:p>
          <a:r>
            <a:rPr lang="en-US" dirty="0">
              <a:latin typeface="Arial" panose="020B0604020202020204" pitchFamily="34" charset="0"/>
              <a:cs typeface="Arial" panose="020B0604020202020204" pitchFamily="34" charset="0"/>
            </a:rPr>
            <a:t>Media partnerships</a:t>
          </a:r>
          <a:endParaRPr lang="en-GB" dirty="0">
            <a:latin typeface="Arial" panose="020B0604020202020204" pitchFamily="34" charset="0"/>
            <a:cs typeface="Arial" panose="020B0604020202020204" pitchFamily="34" charset="0"/>
          </a:endParaRPr>
        </a:p>
      </dgm:t>
    </dgm:pt>
    <dgm:pt modelId="{2C84FFE6-1DA0-4B52-BC86-D198331BC0CD}" type="parTrans" cxnId="{5C05E4CF-D0F3-490C-B1F1-95BCE9D77829}">
      <dgm:prSet/>
      <dgm:spPr/>
      <dgm:t>
        <a:bodyPr/>
        <a:lstStyle/>
        <a:p>
          <a:endParaRPr lang="en-GB">
            <a:latin typeface="Arial" panose="020B0604020202020204" pitchFamily="34" charset="0"/>
            <a:cs typeface="Arial" panose="020B0604020202020204" pitchFamily="34" charset="0"/>
          </a:endParaRPr>
        </a:p>
      </dgm:t>
    </dgm:pt>
    <dgm:pt modelId="{3BCB1AC1-085E-42F9-884D-0B65DDCF1190}" type="sibTrans" cxnId="{5C05E4CF-D0F3-490C-B1F1-95BCE9D77829}">
      <dgm:prSet/>
      <dgm:spPr/>
      <dgm:t>
        <a:bodyPr/>
        <a:lstStyle/>
        <a:p>
          <a:endParaRPr lang="en-GB">
            <a:latin typeface="Arial" panose="020B0604020202020204" pitchFamily="34" charset="0"/>
            <a:cs typeface="Arial" panose="020B0604020202020204" pitchFamily="34" charset="0"/>
          </a:endParaRPr>
        </a:p>
      </dgm:t>
    </dgm:pt>
    <dgm:pt modelId="{B87AB835-6AFB-4524-82FE-E1A956D42CAD}">
      <dgm:prSet phldrT="[Text]"/>
      <dgm:spPr/>
      <dgm:t>
        <a:bodyPr/>
        <a:lstStyle/>
        <a:p>
          <a:r>
            <a:rPr lang="en-US" dirty="0">
              <a:latin typeface="Arial" panose="020B0604020202020204" pitchFamily="34" charset="0"/>
              <a:cs typeface="Arial" panose="020B0604020202020204" pitchFamily="34" charset="0"/>
            </a:rPr>
            <a:t>Integrated Change management initiative</a:t>
          </a:r>
          <a:endParaRPr lang="en-GB" dirty="0">
            <a:latin typeface="Arial" panose="020B0604020202020204" pitchFamily="34" charset="0"/>
            <a:cs typeface="Arial" panose="020B0604020202020204" pitchFamily="34" charset="0"/>
          </a:endParaRPr>
        </a:p>
      </dgm:t>
    </dgm:pt>
    <dgm:pt modelId="{02F7A1D2-1590-43CF-8D4C-0E2A94FE7CE7}" type="parTrans" cxnId="{F509584C-E9D6-4996-9588-1EA4DBF97B54}">
      <dgm:prSet/>
      <dgm:spPr/>
      <dgm:t>
        <a:bodyPr/>
        <a:lstStyle/>
        <a:p>
          <a:endParaRPr lang="en-GB">
            <a:latin typeface="Arial" panose="020B0604020202020204" pitchFamily="34" charset="0"/>
            <a:cs typeface="Arial" panose="020B0604020202020204" pitchFamily="34" charset="0"/>
          </a:endParaRPr>
        </a:p>
      </dgm:t>
    </dgm:pt>
    <dgm:pt modelId="{06650047-18E4-44F7-AF50-E6C77CC54212}" type="sibTrans" cxnId="{F509584C-E9D6-4996-9588-1EA4DBF97B54}">
      <dgm:prSet/>
      <dgm:spPr/>
      <dgm:t>
        <a:bodyPr/>
        <a:lstStyle/>
        <a:p>
          <a:endParaRPr lang="en-GB">
            <a:latin typeface="Arial" panose="020B0604020202020204" pitchFamily="34" charset="0"/>
            <a:cs typeface="Arial" panose="020B0604020202020204" pitchFamily="34" charset="0"/>
          </a:endParaRPr>
        </a:p>
      </dgm:t>
    </dgm:pt>
    <dgm:pt modelId="{EE2541BC-0A8D-4188-9378-683C60F1FA72}">
      <dgm:prSet phldrT="[Text]"/>
      <dgm:spPr/>
      <dgm:t>
        <a:bodyPr/>
        <a:lstStyle/>
        <a:p>
          <a:r>
            <a:rPr lang="en-US" dirty="0">
              <a:latin typeface="Arial" panose="020B0604020202020204" pitchFamily="34" charset="0"/>
              <a:cs typeface="Arial" panose="020B0604020202020204" pitchFamily="34" charset="0"/>
            </a:rPr>
            <a:t>Accountability and </a:t>
          </a:r>
          <a:r>
            <a:rPr lang="en-US" dirty="0" err="1">
              <a:latin typeface="Arial" panose="020B0604020202020204" pitchFamily="34" charset="0"/>
              <a:cs typeface="Arial" panose="020B0604020202020204" pitchFamily="34" charset="0"/>
            </a:rPr>
            <a:t>programme</a:t>
          </a:r>
          <a:r>
            <a:rPr lang="en-US" dirty="0">
              <a:latin typeface="Arial" panose="020B0604020202020204" pitchFamily="34" charset="0"/>
              <a:cs typeface="Arial" panose="020B0604020202020204" pitchFamily="34" charset="0"/>
            </a:rPr>
            <a:t> performance review meetings</a:t>
          </a:r>
          <a:endParaRPr lang="en-GB" dirty="0">
            <a:latin typeface="Arial" panose="020B0604020202020204" pitchFamily="34" charset="0"/>
            <a:cs typeface="Arial" panose="020B0604020202020204" pitchFamily="34" charset="0"/>
          </a:endParaRPr>
        </a:p>
      </dgm:t>
    </dgm:pt>
    <dgm:pt modelId="{30E29E80-B684-458A-882A-AD3D34C673E0}" type="parTrans" cxnId="{02850F32-554D-4312-A0C6-9F759174A942}">
      <dgm:prSet/>
      <dgm:spPr/>
      <dgm:t>
        <a:bodyPr/>
        <a:lstStyle/>
        <a:p>
          <a:endParaRPr lang="en-GB">
            <a:latin typeface="Arial" panose="020B0604020202020204" pitchFamily="34" charset="0"/>
            <a:cs typeface="Arial" panose="020B0604020202020204" pitchFamily="34" charset="0"/>
          </a:endParaRPr>
        </a:p>
      </dgm:t>
    </dgm:pt>
    <dgm:pt modelId="{C235F3BB-5394-4800-A7AC-A55635C7A451}" type="sibTrans" cxnId="{02850F32-554D-4312-A0C6-9F759174A942}">
      <dgm:prSet/>
      <dgm:spPr/>
      <dgm:t>
        <a:bodyPr/>
        <a:lstStyle/>
        <a:p>
          <a:endParaRPr lang="en-GB">
            <a:latin typeface="Arial" panose="020B0604020202020204" pitchFamily="34" charset="0"/>
            <a:cs typeface="Arial" panose="020B0604020202020204" pitchFamily="34" charset="0"/>
          </a:endParaRPr>
        </a:p>
      </dgm:t>
    </dgm:pt>
    <dgm:pt modelId="{2D4A77A0-2E23-403B-A6B2-A2BA8635EC56}" type="pres">
      <dgm:prSet presAssocID="{40C1CE85-E621-4E5F-869F-C2279152BBCB}" presName="Name0" presStyleCnt="0">
        <dgm:presLayoutVars>
          <dgm:chMax val="7"/>
          <dgm:chPref val="7"/>
          <dgm:dir/>
        </dgm:presLayoutVars>
      </dgm:prSet>
      <dgm:spPr/>
    </dgm:pt>
    <dgm:pt modelId="{2568F3D2-A2EE-4101-9164-96E90CD885AE}" type="pres">
      <dgm:prSet presAssocID="{40C1CE85-E621-4E5F-869F-C2279152BBCB}" presName="Name1" presStyleCnt="0"/>
      <dgm:spPr/>
    </dgm:pt>
    <dgm:pt modelId="{A1FCF357-9CE2-4637-93AB-EF85063B2AA2}" type="pres">
      <dgm:prSet presAssocID="{40C1CE85-E621-4E5F-869F-C2279152BBCB}" presName="cycle" presStyleCnt="0"/>
      <dgm:spPr/>
    </dgm:pt>
    <dgm:pt modelId="{4AA421F4-828B-4F66-860C-62B210523E58}" type="pres">
      <dgm:prSet presAssocID="{40C1CE85-E621-4E5F-869F-C2279152BBCB}" presName="srcNode" presStyleLbl="node1" presStyleIdx="0" presStyleCnt="5"/>
      <dgm:spPr/>
    </dgm:pt>
    <dgm:pt modelId="{8C24F0D4-00FF-4BE7-A01B-28A3C82574C5}" type="pres">
      <dgm:prSet presAssocID="{40C1CE85-E621-4E5F-869F-C2279152BBCB}" presName="conn" presStyleLbl="parChTrans1D2" presStyleIdx="0" presStyleCnt="1"/>
      <dgm:spPr/>
    </dgm:pt>
    <dgm:pt modelId="{E3FC6D3C-6C16-4F5B-859F-CAB3FB3A21A6}" type="pres">
      <dgm:prSet presAssocID="{40C1CE85-E621-4E5F-869F-C2279152BBCB}" presName="extraNode" presStyleLbl="node1" presStyleIdx="0" presStyleCnt="5"/>
      <dgm:spPr/>
    </dgm:pt>
    <dgm:pt modelId="{113D0CB6-47A1-4E39-9DBA-E4B26326AD79}" type="pres">
      <dgm:prSet presAssocID="{40C1CE85-E621-4E5F-869F-C2279152BBCB}" presName="dstNode" presStyleLbl="node1" presStyleIdx="0" presStyleCnt="5"/>
      <dgm:spPr/>
    </dgm:pt>
    <dgm:pt modelId="{40EE32A5-ECEF-4963-A2B7-C7CBA210FAAA}" type="pres">
      <dgm:prSet presAssocID="{45133513-2D52-45A6-B155-479CFC0C6F2D}" presName="text_1" presStyleLbl="node1" presStyleIdx="0" presStyleCnt="5">
        <dgm:presLayoutVars>
          <dgm:bulletEnabled val="1"/>
        </dgm:presLayoutVars>
      </dgm:prSet>
      <dgm:spPr/>
    </dgm:pt>
    <dgm:pt modelId="{300148C4-FE61-4E1B-9A73-410EC5EC58A6}" type="pres">
      <dgm:prSet presAssocID="{45133513-2D52-45A6-B155-479CFC0C6F2D}" presName="accent_1" presStyleCnt="0"/>
      <dgm:spPr/>
    </dgm:pt>
    <dgm:pt modelId="{1225A94A-A163-40D5-A001-47C3AA8C3188}" type="pres">
      <dgm:prSet presAssocID="{45133513-2D52-45A6-B155-479CFC0C6F2D}" presName="accentRepeatNode" presStyleLbl="solidFgAcc1" presStyleIdx="0" presStyleCnt="5"/>
      <dgm:spPr/>
    </dgm:pt>
    <dgm:pt modelId="{95EF723A-DDBB-48A7-8F69-DFB3DF143D2F}" type="pres">
      <dgm:prSet presAssocID="{80C8AFA7-E722-45E0-87EC-F0B8A7D98ECB}" presName="text_2" presStyleLbl="node1" presStyleIdx="1" presStyleCnt="5">
        <dgm:presLayoutVars>
          <dgm:bulletEnabled val="1"/>
        </dgm:presLayoutVars>
      </dgm:prSet>
      <dgm:spPr/>
    </dgm:pt>
    <dgm:pt modelId="{C422C144-D119-48B2-9B92-4A723F1DCF1E}" type="pres">
      <dgm:prSet presAssocID="{80C8AFA7-E722-45E0-87EC-F0B8A7D98ECB}" presName="accent_2" presStyleCnt="0"/>
      <dgm:spPr/>
    </dgm:pt>
    <dgm:pt modelId="{BA1EABBB-8502-45AA-9722-BA07D30E2649}" type="pres">
      <dgm:prSet presAssocID="{80C8AFA7-E722-45E0-87EC-F0B8A7D98ECB}" presName="accentRepeatNode" presStyleLbl="solidFgAcc1" presStyleIdx="1" presStyleCnt="5"/>
      <dgm:spPr/>
    </dgm:pt>
    <dgm:pt modelId="{01C6BEB0-3964-432D-AD81-3E1C375AA006}" type="pres">
      <dgm:prSet presAssocID="{476D439D-11B9-4C7C-97F6-4A599B66FF6C}" presName="text_3" presStyleLbl="node1" presStyleIdx="2" presStyleCnt="5" custLinFactNeighborY="-706">
        <dgm:presLayoutVars>
          <dgm:bulletEnabled val="1"/>
        </dgm:presLayoutVars>
      </dgm:prSet>
      <dgm:spPr/>
    </dgm:pt>
    <dgm:pt modelId="{B623D44D-5992-4488-B278-3C1789B0ABFA}" type="pres">
      <dgm:prSet presAssocID="{476D439D-11B9-4C7C-97F6-4A599B66FF6C}" presName="accent_3" presStyleCnt="0"/>
      <dgm:spPr/>
    </dgm:pt>
    <dgm:pt modelId="{C7FC2ABD-B08E-4A25-934D-FEA4E162F1EB}" type="pres">
      <dgm:prSet presAssocID="{476D439D-11B9-4C7C-97F6-4A599B66FF6C}" presName="accentRepeatNode" presStyleLbl="solidFgAcc1" presStyleIdx="2" presStyleCnt="5"/>
      <dgm:spPr/>
    </dgm:pt>
    <dgm:pt modelId="{228429A5-8784-4311-8215-CDD712F86494}" type="pres">
      <dgm:prSet presAssocID="{EE2541BC-0A8D-4188-9378-683C60F1FA72}" presName="text_4" presStyleLbl="node1" presStyleIdx="3" presStyleCnt="5" custLinFactNeighborX="-497">
        <dgm:presLayoutVars>
          <dgm:bulletEnabled val="1"/>
        </dgm:presLayoutVars>
      </dgm:prSet>
      <dgm:spPr/>
    </dgm:pt>
    <dgm:pt modelId="{F80CCEE8-A4A2-4CC7-A379-4B727250B74E}" type="pres">
      <dgm:prSet presAssocID="{EE2541BC-0A8D-4188-9378-683C60F1FA72}" presName="accent_4" presStyleCnt="0"/>
      <dgm:spPr/>
    </dgm:pt>
    <dgm:pt modelId="{BF07F203-13F5-49E4-865E-FE3EF284A0DB}" type="pres">
      <dgm:prSet presAssocID="{EE2541BC-0A8D-4188-9378-683C60F1FA72}" presName="accentRepeatNode" presStyleLbl="solidFgAcc1" presStyleIdx="3" presStyleCnt="5"/>
      <dgm:spPr/>
    </dgm:pt>
    <dgm:pt modelId="{42F76583-6C56-4CF2-B429-BF04F80E89E4}" type="pres">
      <dgm:prSet presAssocID="{B87AB835-6AFB-4524-82FE-E1A956D42CAD}" presName="text_5" presStyleLbl="node1" presStyleIdx="4" presStyleCnt="5">
        <dgm:presLayoutVars>
          <dgm:bulletEnabled val="1"/>
        </dgm:presLayoutVars>
      </dgm:prSet>
      <dgm:spPr/>
    </dgm:pt>
    <dgm:pt modelId="{2B82463C-485F-4299-A611-A92576564805}" type="pres">
      <dgm:prSet presAssocID="{B87AB835-6AFB-4524-82FE-E1A956D42CAD}" presName="accent_5" presStyleCnt="0"/>
      <dgm:spPr/>
    </dgm:pt>
    <dgm:pt modelId="{2BAE91E6-4DB2-4AE5-B6E7-138F67B7948F}" type="pres">
      <dgm:prSet presAssocID="{B87AB835-6AFB-4524-82FE-E1A956D42CAD}" presName="accentRepeatNode" presStyleLbl="solidFgAcc1" presStyleIdx="4" presStyleCnt="5"/>
      <dgm:spPr/>
    </dgm:pt>
  </dgm:ptLst>
  <dgm:cxnLst>
    <dgm:cxn modelId="{1C45242E-69DF-4B52-AB41-F7D5881E1554}" type="presOf" srcId="{1FFC4585-6C63-42B2-93F5-3A1A44968585}" destId="{8C24F0D4-00FF-4BE7-A01B-28A3C82574C5}" srcOrd="0" destOrd="0" presId="urn:microsoft.com/office/officeart/2008/layout/VerticalCurvedList"/>
    <dgm:cxn modelId="{02850F32-554D-4312-A0C6-9F759174A942}" srcId="{40C1CE85-E621-4E5F-869F-C2279152BBCB}" destId="{EE2541BC-0A8D-4188-9378-683C60F1FA72}" srcOrd="3" destOrd="0" parTransId="{30E29E80-B684-458A-882A-AD3D34C673E0}" sibTransId="{C235F3BB-5394-4800-A7AC-A55635C7A451}"/>
    <dgm:cxn modelId="{3C0AB441-8348-4118-ADC0-2BBE0C0283F5}" type="presOf" srcId="{EE2541BC-0A8D-4188-9378-683C60F1FA72}" destId="{228429A5-8784-4311-8215-CDD712F86494}" srcOrd="0" destOrd="0" presId="urn:microsoft.com/office/officeart/2008/layout/VerticalCurvedList"/>
    <dgm:cxn modelId="{E64B9E4B-AE04-4D1A-ABA3-A54F860DC462}" type="presOf" srcId="{476D439D-11B9-4C7C-97F6-4A599B66FF6C}" destId="{01C6BEB0-3964-432D-AD81-3E1C375AA006}" srcOrd="0" destOrd="0" presId="urn:microsoft.com/office/officeart/2008/layout/VerticalCurvedList"/>
    <dgm:cxn modelId="{F509584C-E9D6-4996-9588-1EA4DBF97B54}" srcId="{40C1CE85-E621-4E5F-869F-C2279152BBCB}" destId="{B87AB835-6AFB-4524-82FE-E1A956D42CAD}" srcOrd="4" destOrd="0" parTransId="{02F7A1D2-1590-43CF-8D4C-0E2A94FE7CE7}" sibTransId="{06650047-18E4-44F7-AF50-E6C77CC54212}"/>
    <dgm:cxn modelId="{AD2D1983-D17D-4996-A27D-587AB9B019B9}" type="presOf" srcId="{40C1CE85-E621-4E5F-869F-C2279152BBCB}" destId="{2D4A77A0-2E23-403B-A6B2-A2BA8635EC56}" srcOrd="0" destOrd="0" presId="urn:microsoft.com/office/officeart/2008/layout/VerticalCurvedList"/>
    <dgm:cxn modelId="{50344EBD-0207-4EB0-A089-C7C1681D3BF2}" srcId="{40C1CE85-E621-4E5F-869F-C2279152BBCB}" destId="{80C8AFA7-E722-45E0-87EC-F0B8A7D98ECB}" srcOrd="1" destOrd="0" parTransId="{FE0BBF2A-14B6-42C1-9894-B44E4107D746}" sibTransId="{37837F8B-A191-4386-AE38-E9E28062B442}"/>
    <dgm:cxn modelId="{2BFAB6BE-9335-4D57-8591-275C7BFBD1E9}" srcId="{40C1CE85-E621-4E5F-869F-C2279152BBCB}" destId="{45133513-2D52-45A6-B155-479CFC0C6F2D}" srcOrd="0" destOrd="0" parTransId="{76186C53-41C3-4540-B0BE-FBCE8648557C}" sibTransId="{1FFC4585-6C63-42B2-93F5-3A1A44968585}"/>
    <dgm:cxn modelId="{3DB510BF-FFDA-49B6-BC4B-8FF0A1FB14EA}" type="presOf" srcId="{B87AB835-6AFB-4524-82FE-E1A956D42CAD}" destId="{42F76583-6C56-4CF2-B429-BF04F80E89E4}" srcOrd="0" destOrd="0" presId="urn:microsoft.com/office/officeart/2008/layout/VerticalCurvedList"/>
    <dgm:cxn modelId="{5C05E4CF-D0F3-490C-B1F1-95BCE9D77829}" srcId="{40C1CE85-E621-4E5F-869F-C2279152BBCB}" destId="{476D439D-11B9-4C7C-97F6-4A599B66FF6C}" srcOrd="2" destOrd="0" parTransId="{2C84FFE6-1DA0-4B52-BC86-D198331BC0CD}" sibTransId="{3BCB1AC1-085E-42F9-884D-0B65DDCF1190}"/>
    <dgm:cxn modelId="{53D444EF-2A9A-42C1-B8EF-101E4EC48820}" type="presOf" srcId="{45133513-2D52-45A6-B155-479CFC0C6F2D}" destId="{40EE32A5-ECEF-4963-A2B7-C7CBA210FAAA}" srcOrd="0" destOrd="0" presId="urn:microsoft.com/office/officeart/2008/layout/VerticalCurvedList"/>
    <dgm:cxn modelId="{25B999F5-1120-4317-8F93-797FE97D6E8E}" type="presOf" srcId="{80C8AFA7-E722-45E0-87EC-F0B8A7D98ECB}" destId="{95EF723A-DDBB-48A7-8F69-DFB3DF143D2F}" srcOrd="0" destOrd="0" presId="urn:microsoft.com/office/officeart/2008/layout/VerticalCurvedList"/>
    <dgm:cxn modelId="{9FB00100-4A47-4D36-A6FF-79FBC8F98212}" type="presParOf" srcId="{2D4A77A0-2E23-403B-A6B2-A2BA8635EC56}" destId="{2568F3D2-A2EE-4101-9164-96E90CD885AE}" srcOrd="0" destOrd="0" presId="urn:microsoft.com/office/officeart/2008/layout/VerticalCurvedList"/>
    <dgm:cxn modelId="{4F0ADF65-6BC1-4B6B-BFCB-1135008D79C0}" type="presParOf" srcId="{2568F3D2-A2EE-4101-9164-96E90CD885AE}" destId="{A1FCF357-9CE2-4637-93AB-EF85063B2AA2}" srcOrd="0" destOrd="0" presId="urn:microsoft.com/office/officeart/2008/layout/VerticalCurvedList"/>
    <dgm:cxn modelId="{B453A711-3343-4306-B5A4-F7180C064B3D}" type="presParOf" srcId="{A1FCF357-9CE2-4637-93AB-EF85063B2AA2}" destId="{4AA421F4-828B-4F66-860C-62B210523E58}" srcOrd="0" destOrd="0" presId="urn:microsoft.com/office/officeart/2008/layout/VerticalCurvedList"/>
    <dgm:cxn modelId="{F20515FE-5F38-4BAF-8277-F93E6E86109D}" type="presParOf" srcId="{A1FCF357-9CE2-4637-93AB-EF85063B2AA2}" destId="{8C24F0D4-00FF-4BE7-A01B-28A3C82574C5}" srcOrd="1" destOrd="0" presId="urn:microsoft.com/office/officeart/2008/layout/VerticalCurvedList"/>
    <dgm:cxn modelId="{DEA5E5B8-025E-435D-9CCB-63DDCBD58A38}" type="presParOf" srcId="{A1FCF357-9CE2-4637-93AB-EF85063B2AA2}" destId="{E3FC6D3C-6C16-4F5B-859F-CAB3FB3A21A6}" srcOrd="2" destOrd="0" presId="urn:microsoft.com/office/officeart/2008/layout/VerticalCurvedList"/>
    <dgm:cxn modelId="{DD8CB101-B623-43D0-8FFD-B57C53F6A54A}" type="presParOf" srcId="{A1FCF357-9CE2-4637-93AB-EF85063B2AA2}" destId="{113D0CB6-47A1-4E39-9DBA-E4B26326AD79}" srcOrd="3" destOrd="0" presId="urn:microsoft.com/office/officeart/2008/layout/VerticalCurvedList"/>
    <dgm:cxn modelId="{FBDD1706-DE32-40F4-A302-E2084966BB94}" type="presParOf" srcId="{2568F3D2-A2EE-4101-9164-96E90CD885AE}" destId="{40EE32A5-ECEF-4963-A2B7-C7CBA210FAAA}" srcOrd="1" destOrd="0" presId="urn:microsoft.com/office/officeart/2008/layout/VerticalCurvedList"/>
    <dgm:cxn modelId="{A50966C0-DEF1-4C1F-974B-937323053F75}" type="presParOf" srcId="{2568F3D2-A2EE-4101-9164-96E90CD885AE}" destId="{300148C4-FE61-4E1B-9A73-410EC5EC58A6}" srcOrd="2" destOrd="0" presId="urn:microsoft.com/office/officeart/2008/layout/VerticalCurvedList"/>
    <dgm:cxn modelId="{99C1D714-B4CE-4FED-81D7-C36AFD2AFFAB}" type="presParOf" srcId="{300148C4-FE61-4E1B-9A73-410EC5EC58A6}" destId="{1225A94A-A163-40D5-A001-47C3AA8C3188}" srcOrd="0" destOrd="0" presId="urn:microsoft.com/office/officeart/2008/layout/VerticalCurvedList"/>
    <dgm:cxn modelId="{77AB15EC-0D1B-4CEF-A6A3-56B43068B87F}" type="presParOf" srcId="{2568F3D2-A2EE-4101-9164-96E90CD885AE}" destId="{95EF723A-DDBB-48A7-8F69-DFB3DF143D2F}" srcOrd="3" destOrd="0" presId="urn:microsoft.com/office/officeart/2008/layout/VerticalCurvedList"/>
    <dgm:cxn modelId="{BCE33196-EAE6-4B8E-AB60-9CDD079E6C94}" type="presParOf" srcId="{2568F3D2-A2EE-4101-9164-96E90CD885AE}" destId="{C422C144-D119-48B2-9B92-4A723F1DCF1E}" srcOrd="4" destOrd="0" presId="urn:microsoft.com/office/officeart/2008/layout/VerticalCurvedList"/>
    <dgm:cxn modelId="{CDF75013-0222-4CB2-9165-49F0E973F245}" type="presParOf" srcId="{C422C144-D119-48B2-9B92-4A723F1DCF1E}" destId="{BA1EABBB-8502-45AA-9722-BA07D30E2649}" srcOrd="0" destOrd="0" presId="urn:microsoft.com/office/officeart/2008/layout/VerticalCurvedList"/>
    <dgm:cxn modelId="{7E766CF7-0842-42CC-8C71-F0E7BDA17074}" type="presParOf" srcId="{2568F3D2-A2EE-4101-9164-96E90CD885AE}" destId="{01C6BEB0-3964-432D-AD81-3E1C375AA006}" srcOrd="5" destOrd="0" presId="urn:microsoft.com/office/officeart/2008/layout/VerticalCurvedList"/>
    <dgm:cxn modelId="{0C7F7935-A3F2-41C5-A53E-011B5EB10D0A}" type="presParOf" srcId="{2568F3D2-A2EE-4101-9164-96E90CD885AE}" destId="{B623D44D-5992-4488-B278-3C1789B0ABFA}" srcOrd="6" destOrd="0" presId="urn:microsoft.com/office/officeart/2008/layout/VerticalCurvedList"/>
    <dgm:cxn modelId="{8533AF6F-9B42-4662-9817-FB2B9F040001}" type="presParOf" srcId="{B623D44D-5992-4488-B278-3C1789B0ABFA}" destId="{C7FC2ABD-B08E-4A25-934D-FEA4E162F1EB}" srcOrd="0" destOrd="0" presId="urn:microsoft.com/office/officeart/2008/layout/VerticalCurvedList"/>
    <dgm:cxn modelId="{264B5F12-D17B-415E-A096-BBDDBD6CD193}" type="presParOf" srcId="{2568F3D2-A2EE-4101-9164-96E90CD885AE}" destId="{228429A5-8784-4311-8215-CDD712F86494}" srcOrd="7" destOrd="0" presId="urn:microsoft.com/office/officeart/2008/layout/VerticalCurvedList"/>
    <dgm:cxn modelId="{BBDB994D-6D8D-44C4-888A-2A7FAFFF4025}" type="presParOf" srcId="{2568F3D2-A2EE-4101-9164-96E90CD885AE}" destId="{F80CCEE8-A4A2-4CC7-A379-4B727250B74E}" srcOrd="8" destOrd="0" presId="urn:microsoft.com/office/officeart/2008/layout/VerticalCurvedList"/>
    <dgm:cxn modelId="{59A0FFD3-983A-4DE8-B458-1338E5269851}" type="presParOf" srcId="{F80CCEE8-A4A2-4CC7-A379-4B727250B74E}" destId="{BF07F203-13F5-49E4-865E-FE3EF284A0DB}" srcOrd="0" destOrd="0" presId="urn:microsoft.com/office/officeart/2008/layout/VerticalCurvedList"/>
    <dgm:cxn modelId="{DE9BC4E7-C444-4870-876F-571E5176DB7B}" type="presParOf" srcId="{2568F3D2-A2EE-4101-9164-96E90CD885AE}" destId="{42F76583-6C56-4CF2-B429-BF04F80E89E4}" srcOrd="9" destOrd="0" presId="urn:microsoft.com/office/officeart/2008/layout/VerticalCurvedList"/>
    <dgm:cxn modelId="{35716A95-6937-43C6-8B9D-D115B41D29A4}" type="presParOf" srcId="{2568F3D2-A2EE-4101-9164-96E90CD885AE}" destId="{2B82463C-485F-4299-A611-A92576564805}" srcOrd="10" destOrd="0" presId="urn:microsoft.com/office/officeart/2008/layout/VerticalCurvedList"/>
    <dgm:cxn modelId="{2BA6612D-FC4E-409C-9477-E4B221ACD667}" type="presParOf" srcId="{2B82463C-485F-4299-A611-A92576564805}" destId="{2BAE91E6-4DB2-4AE5-B6E7-138F67B7948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9D488D-E4A1-4136-BDC5-D95216BFBC6A}"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EDA8CE9-458B-4208-A961-A8A6F5A89F53}">
      <dgm:prSet phldrT="[Text]" custT="1"/>
      <dgm:spPr/>
      <dgm:t>
        <a:bodyPr/>
        <a:lstStyle/>
        <a:p>
          <a:endParaRPr lang="en-US" sz="2000" b="1" i="1" dirty="0">
            <a:latin typeface="Arial" panose="020B0604020202020204" pitchFamily="34" charset="0"/>
            <a:cs typeface="Arial" panose="020B0604020202020204" pitchFamily="34" charset="0"/>
          </a:endParaRPr>
        </a:p>
        <a:p>
          <a:endParaRPr lang="en-US" sz="2000" b="1" i="1" dirty="0">
            <a:solidFill>
              <a:schemeClr val="bg1"/>
            </a:solidFill>
            <a:latin typeface="Arial" panose="020B0604020202020204" pitchFamily="34" charset="0"/>
            <a:cs typeface="Arial" panose="020B0604020202020204" pitchFamily="34" charset="0"/>
          </a:endParaRPr>
        </a:p>
        <a:p>
          <a:r>
            <a:rPr lang="en-US" sz="2000" b="1" i="0" dirty="0">
              <a:solidFill>
                <a:schemeClr val="bg1"/>
              </a:solidFill>
              <a:latin typeface="Arial" panose="020B0604020202020204" pitchFamily="34" charset="0"/>
              <a:cs typeface="Arial" panose="020B0604020202020204" pitchFamily="34" charset="0"/>
            </a:rPr>
            <a:t>OCA, ECA’S Strategic Framework, MTPF, PPBs, ABP</a:t>
          </a:r>
        </a:p>
        <a:p>
          <a:endParaRPr lang="en-US" sz="2000" b="1" i="1" dirty="0">
            <a:latin typeface="Arial" panose="020B0604020202020204" pitchFamily="34" charset="0"/>
            <a:cs typeface="Arial" panose="020B0604020202020204" pitchFamily="34" charset="0"/>
          </a:endParaRPr>
        </a:p>
      </dgm:t>
    </dgm:pt>
    <dgm:pt modelId="{40B4B540-51E9-4685-AE3F-FC0792C1D8FF}" type="parTrans" cxnId="{00F32F91-5E2A-4757-844E-B9025FA24351}">
      <dgm:prSet/>
      <dgm:spPr/>
      <dgm:t>
        <a:bodyPr/>
        <a:lstStyle/>
        <a:p>
          <a:endParaRPr lang="en-US"/>
        </a:p>
      </dgm:t>
    </dgm:pt>
    <dgm:pt modelId="{0B76AC73-46FD-477F-8A13-1E20B64C19D1}" type="sibTrans" cxnId="{00F32F91-5E2A-4757-844E-B9025FA24351}">
      <dgm:prSet/>
      <dgm:spPr/>
      <dgm:t>
        <a:bodyPr/>
        <a:lstStyle/>
        <a:p>
          <a:endParaRPr lang="en-US"/>
        </a:p>
      </dgm:t>
    </dgm:pt>
    <dgm:pt modelId="{E965F053-808C-44A7-80A2-0E7EBF294128}">
      <dgm:prSet phldrT="[Text]" custT="1"/>
      <dgm:spPr/>
      <dgm:t>
        <a:bodyPr/>
        <a:lstStyle/>
        <a:p>
          <a:r>
            <a:rPr lang="en-US" sz="2000" b="1" u="sng" dirty="0">
              <a:latin typeface="Arial" panose="020B0604020202020204" pitchFamily="34" charset="0"/>
              <a:cs typeface="Arial" panose="020B0604020202020204" pitchFamily="34" charset="0"/>
            </a:rPr>
            <a:t>TRACK 1: </a:t>
          </a:r>
        </a:p>
        <a:p>
          <a:r>
            <a:rPr lang="en-US" sz="2000" b="1" dirty="0">
              <a:latin typeface="Arial" panose="020B0604020202020204" pitchFamily="34" charset="0"/>
              <a:cs typeface="Arial" panose="020B0604020202020204" pitchFamily="34" charset="0"/>
            </a:rPr>
            <a:t>Strengthening macroeconomic policy including issues of sustainable financing, debt management, and interface with governance issues</a:t>
          </a:r>
        </a:p>
      </dgm:t>
    </dgm:pt>
    <dgm:pt modelId="{483E5309-6339-44BC-8038-D7F1509A8373}" type="parTrans" cxnId="{8BEC6EC5-0F1A-4D8A-AD06-20D5ED9D4799}">
      <dgm:prSet/>
      <dgm:spPr/>
      <dgm:t>
        <a:bodyPr/>
        <a:lstStyle/>
        <a:p>
          <a:endParaRPr lang="en-US"/>
        </a:p>
      </dgm:t>
    </dgm:pt>
    <dgm:pt modelId="{84ECDD15-E040-478D-BB0B-72601272DF31}" type="sibTrans" cxnId="{8BEC6EC5-0F1A-4D8A-AD06-20D5ED9D4799}">
      <dgm:prSet/>
      <dgm:spPr/>
      <dgm:t>
        <a:bodyPr/>
        <a:lstStyle/>
        <a:p>
          <a:endParaRPr lang="en-US"/>
        </a:p>
      </dgm:t>
    </dgm:pt>
    <dgm:pt modelId="{806901C5-F3AD-4318-81FE-B4C2C054A328}">
      <dgm:prSet phldrT="[Text]" custT="1"/>
      <dgm:spPr/>
      <dgm:t>
        <a:bodyPr/>
        <a:lstStyle/>
        <a:p>
          <a:r>
            <a:rPr lang="en-US" sz="2000" b="1" u="sng" dirty="0">
              <a:latin typeface="Arial" panose="020B0604020202020204" pitchFamily="34" charset="0"/>
              <a:cs typeface="Arial" panose="020B0604020202020204" pitchFamily="34" charset="0"/>
            </a:rPr>
            <a:t>TRACK 2: </a:t>
          </a:r>
        </a:p>
        <a:p>
          <a:r>
            <a:rPr lang="en-US" sz="2000" b="1" dirty="0">
              <a:latin typeface="Arial" panose="020B0604020202020204" pitchFamily="34" charset="0"/>
              <a:cs typeface="Arial" panose="020B0604020202020204" pitchFamily="34" charset="0"/>
            </a:rPr>
            <a:t>Boost the implementation of the </a:t>
          </a:r>
          <a:r>
            <a:rPr lang="en-US" sz="2000" b="1" dirty="0" err="1">
              <a:latin typeface="Arial" panose="020B0604020202020204" pitchFamily="34" charset="0"/>
              <a:cs typeface="Arial" panose="020B0604020202020204" pitchFamily="34" charset="0"/>
            </a:rPr>
            <a:t>AfCFTA</a:t>
          </a:r>
          <a:r>
            <a:rPr lang="en-US" sz="2000" b="1" dirty="0">
              <a:latin typeface="Arial" panose="020B0604020202020204" pitchFamily="34" charset="0"/>
              <a:cs typeface="Arial" panose="020B0604020202020204" pitchFamily="34" charset="0"/>
            </a:rPr>
            <a:t>, sustainable industrialization and economic diversification, job creation and poverty reduction</a:t>
          </a:r>
        </a:p>
      </dgm:t>
    </dgm:pt>
    <dgm:pt modelId="{AD12394A-ACF7-447C-B736-7EF2476970A6}" type="parTrans" cxnId="{CB3B7469-1C46-44AE-BD47-3321A605C074}">
      <dgm:prSet/>
      <dgm:spPr/>
      <dgm:t>
        <a:bodyPr/>
        <a:lstStyle/>
        <a:p>
          <a:endParaRPr lang="en-US"/>
        </a:p>
      </dgm:t>
    </dgm:pt>
    <dgm:pt modelId="{3A232D7F-494E-45AE-8EAB-5720D626EBC6}" type="sibTrans" cxnId="{CB3B7469-1C46-44AE-BD47-3321A605C074}">
      <dgm:prSet/>
      <dgm:spPr/>
      <dgm:t>
        <a:bodyPr/>
        <a:lstStyle/>
        <a:p>
          <a:endParaRPr lang="en-US"/>
        </a:p>
      </dgm:t>
    </dgm:pt>
    <dgm:pt modelId="{E63BA162-29A2-4513-A4D7-C71384CCB176}">
      <dgm:prSet custT="1"/>
      <dgm:spPr/>
      <dgm:t>
        <a:bodyPr/>
        <a:lstStyle/>
        <a:p>
          <a:r>
            <a:rPr lang="en-US" sz="2000" b="1" u="sng" dirty="0">
              <a:latin typeface="Arial" panose="020B0604020202020204" pitchFamily="34" charset="0"/>
              <a:cs typeface="Arial" panose="020B0604020202020204" pitchFamily="34" charset="0"/>
            </a:rPr>
            <a:t>TRACK 3:</a:t>
          </a:r>
        </a:p>
        <a:p>
          <a:r>
            <a:rPr lang="en-US" sz="2000" b="1" dirty="0">
              <a:latin typeface="Arial" panose="020B0604020202020204" pitchFamily="34" charset="0"/>
              <a:cs typeface="Arial" panose="020B0604020202020204" pitchFamily="34" charset="0"/>
            </a:rPr>
            <a:t>Enhancing resilience through climate action, energy just transition, green and blue economy, and data and digital transformation</a:t>
          </a:r>
        </a:p>
      </dgm:t>
    </dgm:pt>
    <dgm:pt modelId="{C030C44C-90D9-4004-98AA-E254CB5A350B}" type="parTrans" cxnId="{B92A81ED-F995-4574-AD12-75A204F9BB1E}">
      <dgm:prSet/>
      <dgm:spPr/>
      <dgm:t>
        <a:bodyPr/>
        <a:lstStyle/>
        <a:p>
          <a:endParaRPr lang="en-US"/>
        </a:p>
      </dgm:t>
    </dgm:pt>
    <dgm:pt modelId="{5ADFEDAD-5A2E-40C1-B3B8-AF49C58D3BC0}" type="sibTrans" cxnId="{B92A81ED-F995-4574-AD12-75A204F9BB1E}">
      <dgm:prSet/>
      <dgm:spPr/>
      <dgm:t>
        <a:bodyPr/>
        <a:lstStyle/>
        <a:p>
          <a:endParaRPr lang="en-US"/>
        </a:p>
      </dgm:t>
    </dgm:pt>
    <dgm:pt modelId="{8892C67C-296F-4BE5-9D07-BB2FDB76C3F0}" type="pres">
      <dgm:prSet presAssocID="{629D488D-E4A1-4136-BDC5-D95216BFBC6A}" presName="composite" presStyleCnt="0">
        <dgm:presLayoutVars>
          <dgm:chMax val="1"/>
          <dgm:dir/>
          <dgm:resizeHandles val="exact"/>
        </dgm:presLayoutVars>
      </dgm:prSet>
      <dgm:spPr/>
    </dgm:pt>
    <dgm:pt modelId="{D77FCC19-1973-4D2E-9A15-BC758F230AA5}" type="pres">
      <dgm:prSet presAssocID="{629D488D-E4A1-4136-BDC5-D95216BFBC6A}" presName="radial" presStyleCnt="0">
        <dgm:presLayoutVars>
          <dgm:animLvl val="ctr"/>
        </dgm:presLayoutVars>
      </dgm:prSet>
      <dgm:spPr/>
    </dgm:pt>
    <dgm:pt modelId="{C11A60B2-3929-4614-AB1A-3EECF3762AB9}" type="pres">
      <dgm:prSet presAssocID="{BEDA8CE9-458B-4208-A961-A8A6F5A89F53}" presName="centerShape" presStyleLbl="vennNode1" presStyleIdx="0" presStyleCnt="4" custScaleX="100782" custScaleY="100996" custLinFactNeighborX="-776" custLinFactNeighborY="10025"/>
      <dgm:spPr/>
    </dgm:pt>
    <dgm:pt modelId="{AE93D51E-3C72-49F9-ABD0-B7FD7CB550D0}" type="pres">
      <dgm:prSet presAssocID="{E965F053-808C-44A7-80A2-0E7EBF294128}" presName="node" presStyleLbl="vennNode1" presStyleIdx="1" presStyleCnt="4" custScaleX="253672" custScaleY="172758" custRadScaleRad="84310" custRadScaleInc="-3946">
        <dgm:presLayoutVars>
          <dgm:bulletEnabled val="1"/>
        </dgm:presLayoutVars>
      </dgm:prSet>
      <dgm:spPr/>
    </dgm:pt>
    <dgm:pt modelId="{795FC4B7-0B0E-4B62-AD79-E48637111815}" type="pres">
      <dgm:prSet presAssocID="{E63BA162-29A2-4513-A4D7-C71384CCB176}" presName="node" presStyleLbl="vennNode1" presStyleIdx="2" presStyleCnt="4" custScaleX="238351" custScaleY="174534" custRadScaleRad="155314" custRadScaleInc="-19850">
        <dgm:presLayoutVars>
          <dgm:bulletEnabled val="1"/>
        </dgm:presLayoutVars>
      </dgm:prSet>
      <dgm:spPr/>
    </dgm:pt>
    <dgm:pt modelId="{6E8936E9-7D02-42B9-922E-24C97E652363}" type="pres">
      <dgm:prSet presAssocID="{806901C5-F3AD-4318-81FE-B4C2C054A328}" presName="node" presStyleLbl="vennNode1" presStyleIdx="3" presStyleCnt="4" custScaleX="244976" custScaleY="170185" custRadScaleRad="158993" custRadScaleInc="17865">
        <dgm:presLayoutVars>
          <dgm:bulletEnabled val="1"/>
        </dgm:presLayoutVars>
      </dgm:prSet>
      <dgm:spPr/>
    </dgm:pt>
  </dgm:ptLst>
  <dgm:cxnLst>
    <dgm:cxn modelId="{5F870F04-A8D0-45CC-ADAF-5F49763FF86D}" type="presOf" srcId="{629D488D-E4A1-4136-BDC5-D95216BFBC6A}" destId="{8892C67C-296F-4BE5-9D07-BB2FDB76C3F0}" srcOrd="0" destOrd="0" presId="urn:microsoft.com/office/officeart/2005/8/layout/radial3"/>
    <dgm:cxn modelId="{9AA55A67-085F-4F14-A2BD-B5B21F062CDD}" type="presOf" srcId="{E63BA162-29A2-4513-A4D7-C71384CCB176}" destId="{795FC4B7-0B0E-4B62-AD79-E48637111815}" srcOrd="0" destOrd="0" presId="urn:microsoft.com/office/officeart/2005/8/layout/radial3"/>
    <dgm:cxn modelId="{CB3B7469-1C46-44AE-BD47-3321A605C074}" srcId="{BEDA8CE9-458B-4208-A961-A8A6F5A89F53}" destId="{806901C5-F3AD-4318-81FE-B4C2C054A328}" srcOrd="2" destOrd="0" parTransId="{AD12394A-ACF7-447C-B736-7EF2476970A6}" sibTransId="{3A232D7F-494E-45AE-8EAB-5720D626EBC6}"/>
    <dgm:cxn modelId="{A20D765A-0709-499D-8F5C-8AC435372A4F}" type="presOf" srcId="{806901C5-F3AD-4318-81FE-B4C2C054A328}" destId="{6E8936E9-7D02-42B9-922E-24C97E652363}" srcOrd="0" destOrd="0" presId="urn:microsoft.com/office/officeart/2005/8/layout/radial3"/>
    <dgm:cxn modelId="{00F32F91-5E2A-4757-844E-B9025FA24351}" srcId="{629D488D-E4A1-4136-BDC5-D95216BFBC6A}" destId="{BEDA8CE9-458B-4208-A961-A8A6F5A89F53}" srcOrd="0" destOrd="0" parTransId="{40B4B540-51E9-4685-AE3F-FC0792C1D8FF}" sibTransId="{0B76AC73-46FD-477F-8A13-1E20B64C19D1}"/>
    <dgm:cxn modelId="{2AB6B895-8268-4A3B-8CC5-D8BBD4A955B6}" type="presOf" srcId="{E965F053-808C-44A7-80A2-0E7EBF294128}" destId="{AE93D51E-3C72-49F9-ABD0-B7FD7CB550D0}" srcOrd="0" destOrd="0" presId="urn:microsoft.com/office/officeart/2005/8/layout/radial3"/>
    <dgm:cxn modelId="{8BEC6EC5-0F1A-4D8A-AD06-20D5ED9D4799}" srcId="{BEDA8CE9-458B-4208-A961-A8A6F5A89F53}" destId="{E965F053-808C-44A7-80A2-0E7EBF294128}" srcOrd="0" destOrd="0" parTransId="{483E5309-6339-44BC-8038-D7F1509A8373}" sibTransId="{84ECDD15-E040-478D-BB0B-72601272DF31}"/>
    <dgm:cxn modelId="{D6B1F3DF-622D-47D5-AB34-77743A8E95FC}" type="presOf" srcId="{BEDA8CE9-458B-4208-A961-A8A6F5A89F53}" destId="{C11A60B2-3929-4614-AB1A-3EECF3762AB9}" srcOrd="0" destOrd="0" presId="urn:microsoft.com/office/officeart/2005/8/layout/radial3"/>
    <dgm:cxn modelId="{B92A81ED-F995-4574-AD12-75A204F9BB1E}" srcId="{BEDA8CE9-458B-4208-A961-A8A6F5A89F53}" destId="{E63BA162-29A2-4513-A4D7-C71384CCB176}" srcOrd="1" destOrd="0" parTransId="{C030C44C-90D9-4004-98AA-E254CB5A350B}" sibTransId="{5ADFEDAD-5A2E-40C1-B3B8-AF49C58D3BC0}"/>
    <dgm:cxn modelId="{B05A376E-ECFB-42D0-A37D-FA819B33C8F8}" type="presParOf" srcId="{8892C67C-296F-4BE5-9D07-BB2FDB76C3F0}" destId="{D77FCC19-1973-4D2E-9A15-BC758F230AA5}" srcOrd="0" destOrd="0" presId="urn:microsoft.com/office/officeart/2005/8/layout/radial3"/>
    <dgm:cxn modelId="{005A42AF-E4D1-417A-9F96-3B4E36343289}" type="presParOf" srcId="{D77FCC19-1973-4D2E-9A15-BC758F230AA5}" destId="{C11A60B2-3929-4614-AB1A-3EECF3762AB9}" srcOrd="0" destOrd="0" presId="urn:microsoft.com/office/officeart/2005/8/layout/radial3"/>
    <dgm:cxn modelId="{32836278-8A70-4D1C-AC41-C155B271B923}" type="presParOf" srcId="{D77FCC19-1973-4D2E-9A15-BC758F230AA5}" destId="{AE93D51E-3C72-49F9-ABD0-B7FD7CB550D0}" srcOrd="1" destOrd="0" presId="urn:microsoft.com/office/officeart/2005/8/layout/radial3"/>
    <dgm:cxn modelId="{19F9A645-CE60-4884-AA6A-B8BAA3391A3D}" type="presParOf" srcId="{D77FCC19-1973-4D2E-9A15-BC758F230AA5}" destId="{795FC4B7-0B0E-4B62-AD79-E48637111815}" srcOrd="2" destOrd="0" presId="urn:microsoft.com/office/officeart/2005/8/layout/radial3"/>
    <dgm:cxn modelId="{FEC70C74-D846-4677-921C-375A27FD3F6D}" type="presParOf" srcId="{D77FCC19-1973-4D2E-9A15-BC758F230AA5}" destId="{6E8936E9-7D02-42B9-922E-24C97E652363}"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9FEAD-6401-45AB-AD25-A18367972936}">
      <dsp:nvSpPr>
        <dsp:cNvPr id="0" name=""/>
        <dsp:cNvSpPr/>
      </dsp:nvSpPr>
      <dsp:spPr>
        <a:xfrm>
          <a:off x="0" y="1315819"/>
          <a:ext cx="2573101" cy="220510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Resilience building</a:t>
          </a:r>
        </a:p>
      </dsp:txBody>
      <dsp:txXfrm>
        <a:off x="376822" y="1638749"/>
        <a:ext cx="1819457" cy="1559244"/>
      </dsp:txXfrm>
    </dsp:sp>
    <dsp:sp modelId="{03E7BC5E-EAB6-479F-983D-5EDCF047F87C}">
      <dsp:nvSpPr>
        <dsp:cNvPr id="0" name=""/>
        <dsp:cNvSpPr/>
      </dsp:nvSpPr>
      <dsp:spPr>
        <a:xfrm>
          <a:off x="-450408" y="200217"/>
          <a:ext cx="4444918" cy="4633388"/>
        </a:xfrm>
        <a:prstGeom prst="blockArc">
          <a:avLst>
            <a:gd name="adj1" fmla="val 16509444"/>
            <a:gd name="adj2" fmla="val 5088054"/>
            <a:gd name="adj3" fmla="val 52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A6E01E-61C8-4B6A-92A7-6B9688DE442F}">
      <dsp:nvSpPr>
        <dsp:cNvPr id="0" name=""/>
        <dsp:cNvSpPr/>
      </dsp:nvSpPr>
      <dsp:spPr>
        <a:xfrm>
          <a:off x="2301385" y="18323"/>
          <a:ext cx="1181642" cy="118139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A887AC-DC4E-40E7-94F2-3B829E0051CD}">
      <dsp:nvSpPr>
        <dsp:cNvPr id="0" name=""/>
        <dsp:cNvSpPr/>
      </dsp:nvSpPr>
      <dsp:spPr>
        <a:xfrm>
          <a:off x="3509281" y="60275"/>
          <a:ext cx="4843607" cy="114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10000"/>
            </a:spcAft>
            <a:buNone/>
          </a:pPr>
          <a:r>
            <a:rPr lang="en-US" sz="2000" b="0" i="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Africa’s debt management response and domestic resource mobilization </a:t>
          </a:r>
          <a:endParaRPr lang="en-US" sz="2000" b="0" kern="1200" dirty="0">
            <a:solidFill>
              <a:schemeClr val="tx1"/>
            </a:solidFill>
          </a:endParaRPr>
        </a:p>
      </dsp:txBody>
      <dsp:txXfrm>
        <a:off x="3509281" y="60275"/>
        <a:ext cx="4843607" cy="1143611"/>
      </dsp:txXfrm>
    </dsp:sp>
    <dsp:sp modelId="{967FE080-11AC-4A70-ADAA-860E9C5DF160}">
      <dsp:nvSpPr>
        <dsp:cNvPr id="0" name=""/>
        <dsp:cNvSpPr/>
      </dsp:nvSpPr>
      <dsp:spPr>
        <a:xfrm>
          <a:off x="3174181" y="1118608"/>
          <a:ext cx="1181642" cy="118139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EBF589-E7E3-4DC7-B343-37871DFCB5B5}">
      <dsp:nvSpPr>
        <dsp:cNvPr id="0" name=""/>
        <dsp:cNvSpPr/>
      </dsp:nvSpPr>
      <dsp:spPr>
        <a:xfrm>
          <a:off x="4399024" y="1105707"/>
          <a:ext cx="4537943" cy="114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10000"/>
            </a:spcAft>
            <a:buNone/>
          </a:pPr>
          <a:r>
            <a:rPr lang="en-US" sz="2000" b="0" i="1" kern="1200" dirty="0">
              <a:solidFill>
                <a:prstClr val="black"/>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Continuous response to the Covid-19 and the war in Ukraine crisis</a:t>
          </a:r>
        </a:p>
      </dsp:txBody>
      <dsp:txXfrm>
        <a:off x="4399024" y="1105707"/>
        <a:ext cx="4537943" cy="1143611"/>
      </dsp:txXfrm>
    </dsp:sp>
    <dsp:sp modelId="{4E632A3A-7244-45F8-8784-331AD5D0E441}">
      <dsp:nvSpPr>
        <dsp:cNvPr id="0" name=""/>
        <dsp:cNvSpPr/>
      </dsp:nvSpPr>
      <dsp:spPr>
        <a:xfrm>
          <a:off x="3169649" y="2736289"/>
          <a:ext cx="1181642" cy="1181395"/>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E7C3AE-EAA8-4F25-9A27-750DF0480544}">
      <dsp:nvSpPr>
        <dsp:cNvPr id="0" name=""/>
        <dsp:cNvSpPr/>
      </dsp:nvSpPr>
      <dsp:spPr>
        <a:xfrm>
          <a:off x="4381854" y="2637981"/>
          <a:ext cx="4987787" cy="114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10000"/>
            </a:spcAft>
            <a:buNone/>
          </a:pPr>
          <a:r>
            <a:rPr lang="en-US" sz="2000" b="0" i="1" kern="1200" dirty="0">
              <a:solidFill>
                <a:prstClr val="black"/>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Early impact analysis of the crisis and policy response options </a:t>
          </a:r>
        </a:p>
      </dsp:txBody>
      <dsp:txXfrm>
        <a:off x="4381854" y="2637981"/>
        <a:ext cx="4987787" cy="1143611"/>
      </dsp:txXfrm>
    </dsp:sp>
    <dsp:sp modelId="{CE45F714-4997-49DA-AE35-FF62B11CC7A2}">
      <dsp:nvSpPr>
        <dsp:cNvPr id="0" name=""/>
        <dsp:cNvSpPr/>
      </dsp:nvSpPr>
      <dsp:spPr>
        <a:xfrm>
          <a:off x="2301385" y="3856539"/>
          <a:ext cx="1181642" cy="1181395"/>
        </a:xfrm>
        <a:prstGeom prst="ellipse">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A67113-248C-41A5-8D0C-A82137EAC4FE}">
      <dsp:nvSpPr>
        <dsp:cNvPr id="0" name=""/>
        <dsp:cNvSpPr/>
      </dsp:nvSpPr>
      <dsp:spPr>
        <a:xfrm>
          <a:off x="3634598" y="3860765"/>
          <a:ext cx="5669946" cy="114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10000"/>
            </a:spcAft>
            <a:buNone/>
          </a:pPr>
          <a:r>
            <a:rPr lang="en-US" sz="2000" b="0" i="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Promoting Africa’s voice on the global platform</a:t>
          </a:r>
          <a:endParaRPr lang="en-US" sz="2000" b="0" kern="1200" dirty="0">
            <a:solidFill>
              <a:schemeClr val="tx1"/>
            </a:solidFill>
          </a:endParaRPr>
        </a:p>
      </dsp:txBody>
      <dsp:txXfrm>
        <a:off x="3634598" y="3860765"/>
        <a:ext cx="5669946" cy="1143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FE6C2-9868-4597-B5BF-485BBBD7BD36}">
      <dsp:nvSpPr>
        <dsp:cNvPr id="0" name=""/>
        <dsp:cNvSpPr/>
      </dsp:nvSpPr>
      <dsp:spPr>
        <a:xfrm rot="10800000">
          <a:off x="0" y="1451"/>
          <a:ext cx="8593469" cy="61644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IN" sz="1700" b="1" kern="1200" dirty="0">
              <a:solidFill>
                <a:schemeClr val="bg1"/>
              </a:solidFill>
              <a:latin typeface="Arial" panose="020B0604020202020204" pitchFamily="34" charset="0"/>
              <a:cs typeface="Arial" panose="020B0604020202020204" pitchFamily="34" charset="0"/>
            </a:rPr>
            <a:t>44 countries ratified </a:t>
          </a:r>
          <a:r>
            <a:rPr lang="en-IN" sz="1700" b="1" kern="1200" dirty="0" err="1">
              <a:solidFill>
                <a:schemeClr val="bg1"/>
              </a:solidFill>
              <a:latin typeface="Arial" panose="020B0604020202020204" pitchFamily="34" charset="0"/>
              <a:cs typeface="Arial" panose="020B0604020202020204" pitchFamily="34" charset="0"/>
            </a:rPr>
            <a:t>AfCFTA</a:t>
          </a:r>
          <a:r>
            <a:rPr lang="en-IN" sz="1700" b="1" kern="1200" dirty="0">
              <a:solidFill>
                <a:schemeClr val="bg1"/>
              </a:solidFill>
              <a:latin typeface="Arial" panose="020B0604020202020204" pitchFamily="34" charset="0"/>
              <a:cs typeface="Arial" panose="020B0604020202020204" pitchFamily="34" charset="0"/>
            </a:rPr>
            <a:t> to date </a:t>
          </a:r>
          <a:endParaRPr lang="en-US" sz="1700" kern="1200" dirty="0">
            <a:solidFill>
              <a:schemeClr val="bg1"/>
            </a:solidFill>
          </a:endParaRPr>
        </a:p>
      </dsp:txBody>
      <dsp:txXfrm rot="10800000">
        <a:off x="154112" y="1451"/>
        <a:ext cx="8439357" cy="616447"/>
      </dsp:txXfrm>
    </dsp:sp>
    <dsp:sp modelId="{EA60AD9D-FBA8-4D69-8F9A-DB89E41E1046}">
      <dsp:nvSpPr>
        <dsp:cNvPr id="0" name=""/>
        <dsp:cNvSpPr/>
      </dsp:nvSpPr>
      <dsp:spPr>
        <a:xfrm>
          <a:off x="113017" y="1451"/>
          <a:ext cx="616447" cy="61644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DF905F-E4FD-4F0F-96D7-9D549BC77286}">
      <dsp:nvSpPr>
        <dsp:cNvPr id="0" name=""/>
        <dsp:cNvSpPr/>
      </dsp:nvSpPr>
      <dsp:spPr>
        <a:xfrm rot="10800000">
          <a:off x="0" y="801913"/>
          <a:ext cx="8627002" cy="61644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bg1"/>
              </a:solidFill>
              <a:latin typeface="Arial" panose="020B0604020202020204" pitchFamily="34" charset="0"/>
              <a:cs typeface="Arial" panose="020B0604020202020204" pitchFamily="34" charset="0"/>
            </a:rPr>
            <a:t>National AfCFTA implementation strategies developed in 7 countries</a:t>
          </a:r>
          <a:endParaRPr lang="en-US" sz="1700" kern="1200" dirty="0">
            <a:solidFill>
              <a:schemeClr val="bg1"/>
            </a:solidFill>
          </a:endParaRPr>
        </a:p>
      </dsp:txBody>
      <dsp:txXfrm rot="10800000">
        <a:off x="154112" y="801913"/>
        <a:ext cx="8472890" cy="616447"/>
      </dsp:txXfrm>
    </dsp:sp>
    <dsp:sp modelId="{0FE81EB0-C919-4266-9E3D-7569FD4BDB77}">
      <dsp:nvSpPr>
        <dsp:cNvPr id="0" name=""/>
        <dsp:cNvSpPr/>
      </dsp:nvSpPr>
      <dsp:spPr>
        <a:xfrm>
          <a:off x="113017" y="801913"/>
          <a:ext cx="616447" cy="616447"/>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908065-75FE-4FBD-BFF5-83C14DE98BB5}">
      <dsp:nvSpPr>
        <dsp:cNvPr id="0" name=""/>
        <dsp:cNvSpPr/>
      </dsp:nvSpPr>
      <dsp:spPr>
        <a:xfrm rot="10800000">
          <a:off x="537544" y="1574813"/>
          <a:ext cx="8056523" cy="74338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bg1"/>
              </a:solidFill>
              <a:latin typeface="Arial" panose="020B0604020202020204" pitchFamily="34" charset="0"/>
              <a:cs typeface="Arial" panose="020B0604020202020204" pitchFamily="34" charset="0"/>
            </a:rPr>
            <a:t>10 countries supported through advocacy, impact studies and formulation of national strategies</a:t>
          </a:r>
          <a:endParaRPr lang="en-US" sz="1700" kern="1200" dirty="0">
            <a:solidFill>
              <a:schemeClr val="bg1"/>
            </a:solidFill>
          </a:endParaRPr>
        </a:p>
      </dsp:txBody>
      <dsp:txXfrm rot="10800000">
        <a:off x="723390" y="1574813"/>
        <a:ext cx="7870677" cy="743386"/>
      </dsp:txXfrm>
    </dsp:sp>
    <dsp:sp modelId="{C3069A1E-8172-4423-8C4A-50D07B3D0DE6}">
      <dsp:nvSpPr>
        <dsp:cNvPr id="0" name=""/>
        <dsp:cNvSpPr/>
      </dsp:nvSpPr>
      <dsp:spPr>
        <a:xfrm>
          <a:off x="113017" y="1665844"/>
          <a:ext cx="616447" cy="616447"/>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484C87-BB83-48EA-92F6-1E5F087EB2E3}">
      <dsp:nvSpPr>
        <dsp:cNvPr id="0" name=""/>
        <dsp:cNvSpPr/>
      </dsp:nvSpPr>
      <dsp:spPr>
        <a:xfrm rot="10800000">
          <a:off x="0" y="2529775"/>
          <a:ext cx="8592551" cy="77946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IN" sz="1700" b="1" kern="1200" dirty="0" err="1">
              <a:solidFill>
                <a:schemeClr val="bg1"/>
              </a:solidFill>
              <a:latin typeface="Arial" panose="020B0604020202020204" pitchFamily="34" charset="0"/>
              <a:cs typeface="Arial" panose="020B0604020202020204" pitchFamily="34" charset="0"/>
            </a:rPr>
            <a:t>AfCFTA</a:t>
          </a:r>
          <a:r>
            <a:rPr lang="en-IN" sz="1700" b="1" kern="1200" dirty="0">
              <a:solidFill>
                <a:schemeClr val="bg1"/>
              </a:solidFill>
              <a:latin typeface="Arial" panose="020B0604020202020204" pitchFamily="34" charset="0"/>
              <a:cs typeface="Arial" panose="020B0604020202020204" pitchFamily="34" charset="0"/>
            </a:rPr>
            <a:t> country business index assessment tested in 9 countries</a:t>
          </a:r>
          <a:endParaRPr lang="en-US" sz="1700" kern="1200" dirty="0">
            <a:solidFill>
              <a:schemeClr val="bg1"/>
            </a:solidFill>
          </a:endParaRPr>
        </a:p>
      </dsp:txBody>
      <dsp:txXfrm rot="10800000">
        <a:off x="194866" y="2529775"/>
        <a:ext cx="8397685" cy="779466"/>
      </dsp:txXfrm>
    </dsp:sp>
    <dsp:sp modelId="{35DCCE0F-6AF7-4E11-9370-297A393AAB25}">
      <dsp:nvSpPr>
        <dsp:cNvPr id="0" name=""/>
        <dsp:cNvSpPr/>
      </dsp:nvSpPr>
      <dsp:spPr>
        <a:xfrm>
          <a:off x="113017" y="2611284"/>
          <a:ext cx="616447" cy="616447"/>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34A74E-B448-4705-AB70-EF24D49A5FE2}">
      <dsp:nvSpPr>
        <dsp:cNvPr id="0" name=""/>
        <dsp:cNvSpPr/>
      </dsp:nvSpPr>
      <dsp:spPr>
        <a:xfrm rot="10800000">
          <a:off x="185168" y="3461700"/>
          <a:ext cx="8408863" cy="61644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bg1"/>
              </a:solidFill>
              <a:latin typeface="Arial" panose="020B0604020202020204" pitchFamily="34" charset="0"/>
              <a:cs typeface="Arial" panose="020B0604020202020204" pitchFamily="34" charset="0"/>
            </a:rPr>
            <a:t>Strengthening capacity to leverage AfCFTA for economic diversification and growth: Burundi, Kenya, Rwanda, Zambia</a:t>
          </a:r>
          <a:endParaRPr lang="en-US" sz="1700" kern="1200" dirty="0">
            <a:solidFill>
              <a:schemeClr val="bg1"/>
            </a:solidFill>
          </a:endParaRPr>
        </a:p>
      </dsp:txBody>
      <dsp:txXfrm rot="10800000">
        <a:off x="339280" y="3461700"/>
        <a:ext cx="8254751" cy="616447"/>
      </dsp:txXfrm>
    </dsp:sp>
    <dsp:sp modelId="{758963D6-529B-4761-998C-BB48833FE267}">
      <dsp:nvSpPr>
        <dsp:cNvPr id="0" name=""/>
        <dsp:cNvSpPr/>
      </dsp:nvSpPr>
      <dsp:spPr>
        <a:xfrm>
          <a:off x="113017" y="3493256"/>
          <a:ext cx="616447" cy="616447"/>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B56A7D1-609A-4549-9A61-9C5758F48453}">
      <dsp:nvSpPr>
        <dsp:cNvPr id="0" name=""/>
        <dsp:cNvSpPr/>
      </dsp:nvSpPr>
      <dsp:spPr>
        <a:xfrm rot="10800000">
          <a:off x="150400" y="4247086"/>
          <a:ext cx="8443666" cy="61503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836" tIns="64770" rIns="120904"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bg1"/>
              </a:solidFill>
              <a:latin typeface="Arial" panose="020B0604020202020204" pitchFamily="34" charset="0"/>
              <a:cs typeface="Arial" panose="020B0604020202020204" pitchFamily="34" charset="0"/>
            </a:rPr>
            <a:t>Establishment of the Regional Centre for Quality Assurance  in Burundi </a:t>
          </a:r>
          <a:endParaRPr lang="en-US" sz="1700" kern="1200" dirty="0">
            <a:solidFill>
              <a:schemeClr val="bg1"/>
            </a:solidFill>
          </a:endParaRPr>
        </a:p>
      </dsp:txBody>
      <dsp:txXfrm rot="10800000">
        <a:off x="304159" y="4247086"/>
        <a:ext cx="8289907" cy="615035"/>
      </dsp:txXfrm>
    </dsp:sp>
    <dsp:sp modelId="{9D0C2A40-D90C-458C-A601-FD6E21A45852}">
      <dsp:nvSpPr>
        <dsp:cNvPr id="0" name=""/>
        <dsp:cNvSpPr/>
      </dsp:nvSpPr>
      <dsp:spPr>
        <a:xfrm>
          <a:off x="113017" y="4293717"/>
          <a:ext cx="616447" cy="616447"/>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93FF3-1BBC-481A-B27A-4D99E57B1F63}">
      <dsp:nvSpPr>
        <dsp:cNvPr id="0" name=""/>
        <dsp:cNvSpPr/>
      </dsp:nvSpPr>
      <dsp:spPr>
        <a:xfrm>
          <a:off x="834769" y="4138620"/>
          <a:ext cx="934212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A533E4-FEF7-45EF-8298-2409634DABB2}">
      <dsp:nvSpPr>
        <dsp:cNvPr id="0" name=""/>
        <dsp:cNvSpPr/>
      </dsp:nvSpPr>
      <dsp:spPr>
        <a:xfrm>
          <a:off x="875825" y="2191113"/>
          <a:ext cx="934212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444A5B-525F-405C-9E7F-06338DD1BA86}">
      <dsp:nvSpPr>
        <dsp:cNvPr id="0" name=""/>
        <dsp:cNvSpPr/>
      </dsp:nvSpPr>
      <dsp:spPr>
        <a:xfrm>
          <a:off x="270257" y="641391"/>
          <a:ext cx="934212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11AD9B-97CB-44C3-A163-9F2CC0399E62}">
      <dsp:nvSpPr>
        <dsp:cNvPr id="0" name=""/>
        <dsp:cNvSpPr/>
      </dsp:nvSpPr>
      <dsp:spPr>
        <a:xfrm>
          <a:off x="2699208" y="2927"/>
          <a:ext cx="6913168" cy="638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485" tIns="70485" rIns="70485" bIns="70485" numCol="1" spcCol="1270" anchor="b" anchorCtr="0">
          <a:noAutofit/>
        </a:bodyPr>
        <a:lstStyle/>
        <a:p>
          <a:pPr marL="0" lvl="0" indent="0" algn="l" defTabSz="1644650">
            <a:lnSpc>
              <a:spcPct val="90000"/>
            </a:lnSpc>
            <a:spcBef>
              <a:spcPct val="0"/>
            </a:spcBef>
            <a:spcAft>
              <a:spcPct val="35000"/>
            </a:spcAft>
            <a:buNone/>
          </a:pPr>
          <a:endParaRPr lang="en-GB" sz="3700" kern="1200" dirty="0">
            <a:latin typeface="Arial" panose="020B0604020202020204" pitchFamily="34" charset="0"/>
            <a:cs typeface="Arial" panose="020B0604020202020204" pitchFamily="34" charset="0"/>
          </a:endParaRPr>
        </a:p>
      </dsp:txBody>
      <dsp:txXfrm>
        <a:off x="2699208" y="2927"/>
        <a:ext cx="6913168" cy="638463"/>
      </dsp:txXfrm>
    </dsp:sp>
    <dsp:sp modelId="{89433CF5-AC44-4C78-A958-C55FE0A855E7}">
      <dsp:nvSpPr>
        <dsp:cNvPr id="0" name=""/>
        <dsp:cNvSpPr/>
      </dsp:nvSpPr>
      <dsp:spPr>
        <a:xfrm>
          <a:off x="-12" y="40290"/>
          <a:ext cx="3509980" cy="63846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Macroeconomic modelling</a:t>
          </a:r>
          <a:endParaRPr lang="en-GB" sz="2000" kern="1200" dirty="0">
            <a:latin typeface="Arial" panose="020B0604020202020204" pitchFamily="34" charset="0"/>
            <a:cs typeface="Arial" panose="020B0604020202020204" pitchFamily="34" charset="0"/>
          </a:endParaRPr>
        </a:p>
      </dsp:txBody>
      <dsp:txXfrm>
        <a:off x="31161" y="71463"/>
        <a:ext cx="3447634" cy="607290"/>
      </dsp:txXfrm>
    </dsp:sp>
    <dsp:sp modelId="{2D6300BA-9755-4276-B0A9-9B0FA5CC1EFA}">
      <dsp:nvSpPr>
        <dsp:cNvPr id="0" name=""/>
        <dsp:cNvSpPr/>
      </dsp:nvSpPr>
      <dsp:spPr>
        <a:xfrm>
          <a:off x="60069" y="641391"/>
          <a:ext cx="9221980" cy="8793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Supported 4 countries in macroeconomic modelling to strengthen macroeconomic analysis and forecasting.</a:t>
          </a:r>
          <a:endParaRPr lang="en-GB" sz="1600" kern="1200" dirty="0">
            <a:latin typeface="Arial" panose="020B0604020202020204" pitchFamily="34" charset="0"/>
            <a:cs typeface="Arial" panose="020B0604020202020204" pitchFamily="34" charset="0"/>
          </a:endParaRPr>
        </a:p>
      </dsp:txBody>
      <dsp:txXfrm>
        <a:off x="60069" y="641391"/>
        <a:ext cx="9221980" cy="879335"/>
      </dsp:txXfrm>
    </dsp:sp>
    <dsp:sp modelId="{E0AB0C5F-4728-459F-99A7-FBCE7D17514E}">
      <dsp:nvSpPr>
        <dsp:cNvPr id="0" name=""/>
        <dsp:cNvSpPr/>
      </dsp:nvSpPr>
      <dsp:spPr>
        <a:xfrm>
          <a:off x="3304776" y="1552649"/>
          <a:ext cx="6913168" cy="638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485" tIns="70485" rIns="70485" bIns="70485" numCol="1" spcCol="1270" anchor="b" anchorCtr="0">
          <a:noAutofit/>
        </a:bodyPr>
        <a:lstStyle/>
        <a:p>
          <a:pPr marL="0" lvl="0" indent="0" algn="l" defTabSz="1644650">
            <a:lnSpc>
              <a:spcPct val="90000"/>
            </a:lnSpc>
            <a:spcBef>
              <a:spcPct val="0"/>
            </a:spcBef>
            <a:spcAft>
              <a:spcPct val="35000"/>
            </a:spcAft>
            <a:buNone/>
          </a:pPr>
          <a:endParaRPr lang="en-GB" sz="3700" kern="1200" dirty="0">
            <a:latin typeface="Arial" panose="020B0604020202020204" pitchFamily="34" charset="0"/>
            <a:cs typeface="Arial" panose="020B0604020202020204" pitchFamily="34" charset="0"/>
          </a:endParaRPr>
        </a:p>
      </dsp:txBody>
      <dsp:txXfrm>
        <a:off x="3304776" y="1552649"/>
        <a:ext cx="6913168" cy="638463"/>
      </dsp:txXfrm>
    </dsp:sp>
    <dsp:sp modelId="{7CEEC280-F19D-4A42-B6BE-FF14A7C0843B}">
      <dsp:nvSpPr>
        <dsp:cNvPr id="0" name=""/>
        <dsp:cNvSpPr/>
      </dsp:nvSpPr>
      <dsp:spPr>
        <a:xfrm>
          <a:off x="24999" y="1552649"/>
          <a:ext cx="5932251" cy="63846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Integrated planning and reporting toolkit </a:t>
          </a:r>
          <a:endParaRPr lang="en-GB" sz="2000" kern="1200" dirty="0">
            <a:latin typeface="Arial" panose="020B0604020202020204" pitchFamily="34" charset="0"/>
            <a:cs typeface="Arial" panose="020B0604020202020204" pitchFamily="34" charset="0"/>
          </a:endParaRPr>
        </a:p>
      </dsp:txBody>
      <dsp:txXfrm>
        <a:off x="56172" y="1583822"/>
        <a:ext cx="5869905" cy="607290"/>
      </dsp:txXfrm>
    </dsp:sp>
    <dsp:sp modelId="{78A8BB90-E4BB-4F93-8B9A-979A4689ED07}">
      <dsp:nvSpPr>
        <dsp:cNvPr id="0" name=""/>
        <dsp:cNvSpPr/>
      </dsp:nvSpPr>
      <dsp:spPr>
        <a:xfrm>
          <a:off x="0" y="2191113"/>
          <a:ext cx="9342120" cy="1277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Ghana and Seychelles migrated their development plan in to the IPRT</a:t>
          </a:r>
          <a:endParaRPr lang="en-GB"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Malawi adopted the toolkit</a:t>
          </a:r>
          <a:endParaRPr lang="en-GB"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20 countries has either initiated or adopted the toolkit</a:t>
          </a:r>
          <a:endParaRPr lang="en-GB" sz="1600" kern="1200" dirty="0">
            <a:latin typeface="Arial" panose="020B0604020202020204" pitchFamily="34" charset="0"/>
            <a:cs typeface="Arial" panose="020B0604020202020204" pitchFamily="34" charset="0"/>
          </a:endParaRPr>
        </a:p>
      </dsp:txBody>
      <dsp:txXfrm>
        <a:off x="0" y="2191113"/>
        <a:ext cx="9342120" cy="1277119"/>
      </dsp:txXfrm>
    </dsp:sp>
    <dsp:sp modelId="{E4D12797-0ADC-478B-9D7B-253DE8CF0473}">
      <dsp:nvSpPr>
        <dsp:cNvPr id="0" name=""/>
        <dsp:cNvSpPr/>
      </dsp:nvSpPr>
      <dsp:spPr>
        <a:xfrm>
          <a:off x="3263721" y="3500156"/>
          <a:ext cx="6913168" cy="638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0485" tIns="70485" rIns="70485" bIns="70485" numCol="1" spcCol="1270" anchor="b" anchorCtr="0">
          <a:noAutofit/>
        </a:bodyPr>
        <a:lstStyle/>
        <a:p>
          <a:pPr marL="0" lvl="0" indent="0" algn="l" defTabSz="1644650">
            <a:lnSpc>
              <a:spcPct val="90000"/>
            </a:lnSpc>
            <a:spcBef>
              <a:spcPct val="0"/>
            </a:spcBef>
            <a:spcAft>
              <a:spcPct val="35000"/>
            </a:spcAft>
            <a:buNone/>
          </a:pPr>
          <a:endParaRPr lang="en-GB" sz="3700" kern="1200" dirty="0">
            <a:latin typeface="Arial" panose="020B0604020202020204" pitchFamily="34" charset="0"/>
            <a:cs typeface="Arial" panose="020B0604020202020204" pitchFamily="34" charset="0"/>
          </a:endParaRPr>
        </a:p>
      </dsp:txBody>
      <dsp:txXfrm>
        <a:off x="3263721" y="3500156"/>
        <a:ext cx="6913168" cy="638463"/>
      </dsp:txXfrm>
    </dsp:sp>
    <dsp:sp modelId="{CBBEDBC9-8768-4ECB-913D-BADB78DA0A08}">
      <dsp:nvSpPr>
        <dsp:cNvPr id="0" name=""/>
        <dsp:cNvSpPr/>
      </dsp:nvSpPr>
      <dsp:spPr>
        <a:xfrm>
          <a:off x="35134" y="3500500"/>
          <a:ext cx="5768030" cy="63846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Institutional architecture on Illicit Financial Flows</a:t>
          </a:r>
          <a:endParaRPr lang="en-GB" sz="2000" kern="1200" dirty="0">
            <a:latin typeface="Arial" panose="020B0604020202020204" pitchFamily="34" charset="0"/>
            <a:cs typeface="Arial" panose="020B0604020202020204" pitchFamily="34" charset="0"/>
          </a:endParaRPr>
        </a:p>
      </dsp:txBody>
      <dsp:txXfrm>
        <a:off x="66307" y="3531673"/>
        <a:ext cx="5705684" cy="607290"/>
      </dsp:txXfrm>
    </dsp:sp>
    <dsp:sp modelId="{3664C62C-F005-4C98-B86C-A8DB2FAD6CC4}">
      <dsp:nvSpPr>
        <dsp:cNvPr id="0" name=""/>
        <dsp:cNvSpPr/>
      </dsp:nvSpPr>
      <dsp:spPr>
        <a:xfrm>
          <a:off x="0" y="4138620"/>
          <a:ext cx="9342120" cy="1277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11 countries supported to strengthen their institutional architecture to tackle IFF</a:t>
          </a:r>
          <a:endParaRPr lang="en-GB"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Supported Zambia to generate preliminary statistical estimate of IFF</a:t>
          </a:r>
          <a:endParaRPr lang="en-GB" sz="1600" kern="1200" dirty="0">
            <a:latin typeface="Arial" panose="020B0604020202020204" pitchFamily="34" charset="0"/>
            <a:cs typeface="Arial" panose="020B0604020202020204" pitchFamily="34" charset="0"/>
          </a:endParaRPr>
        </a:p>
      </dsp:txBody>
      <dsp:txXfrm>
        <a:off x="0" y="4138620"/>
        <a:ext cx="9342120" cy="12771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98724-1953-487C-A592-CCF0219AAD59}">
      <dsp:nvSpPr>
        <dsp:cNvPr id="0" name=""/>
        <dsp:cNvSpPr/>
      </dsp:nvSpPr>
      <dsp:spPr>
        <a:xfrm>
          <a:off x="3257603" y="1682092"/>
          <a:ext cx="3442027" cy="187340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Socioeconomic development and gender equality</a:t>
          </a:r>
        </a:p>
      </dsp:txBody>
      <dsp:txXfrm>
        <a:off x="3722849" y="1935313"/>
        <a:ext cx="2511535" cy="1366961"/>
      </dsp:txXfrm>
    </dsp:sp>
    <dsp:sp modelId="{129BCD03-D1B1-4732-AA3C-D786FA9CE5DB}">
      <dsp:nvSpPr>
        <dsp:cNvPr id="0" name=""/>
        <dsp:cNvSpPr/>
      </dsp:nvSpPr>
      <dsp:spPr>
        <a:xfrm>
          <a:off x="5338991" y="807565"/>
          <a:ext cx="817105" cy="70404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F71092-B795-4FC0-BC67-DC81AD6F4D2E}">
      <dsp:nvSpPr>
        <dsp:cNvPr id="0" name=""/>
        <dsp:cNvSpPr/>
      </dsp:nvSpPr>
      <dsp:spPr>
        <a:xfrm>
          <a:off x="3675742" y="58927"/>
          <a:ext cx="2787972" cy="153537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Arial" panose="020B0604020202020204" pitchFamily="34" charset="0"/>
              <a:cs typeface="Arial" panose="020B0604020202020204" pitchFamily="34" charset="0"/>
            </a:rPr>
            <a:t>Promoting value chains, Tourism development</a:t>
          </a:r>
          <a:endParaRPr lang="en-US" sz="1600" kern="1200" dirty="0">
            <a:solidFill>
              <a:schemeClr val="accent4"/>
            </a:solidFill>
            <a:latin typeface="Arial" panose="020B0604020202020204" pitchFamily="34" charset="0"/>
            <a:cs typeface="Arial" panose="020B0604020202020204" pitchFamily="34" charset="0"/>
          </a:endParaRPr>
        </a:p>
      </dsp:txBody>
      <dsp:txXfrm>
        <a:off x="4054292" y="267400"/>
        <a:ext cx="2030872" cy="1118431"/>
      </dsp:txXfrm>
    </dsp:sp>
    <dsp:sp modelId="{C5D98101-C142-46C1-B94F-A837E1427FBD}">
      <dsp:nvSpPr>
        <dsp:cNvPr id="0" name=""/>
        <dsp:cNvSpPr/>
      </dsp:nvSpPr>
      <dsp:spPr>
        <a:xfrm>
          <a:off x="6292616" y="2123753"/>
          <a:ext cx="817105" cy="70404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63A4F2-C9AB-448E-BAF1-5FCDD6567207}">
      <dsp:nvSpPr>
        <dsp:cNvPr id="0" name=""/>
        <dsp:cNvSpPr/>
      </dsp:nvSpPr>
      <dsp:spPr>
        <a:xfrm>
          <a:off x="6269052" y="852160"/>
          <a:ext cx="2732529" cy="153537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Arial" panose="020B0604020202020204" pitchFamily="34" charset="0"/>
              <a:cs typeface="Arial" panose="020B0604020202020204" pitchFamily="34" charset="0"/>
            </a:rPr>
            <a:t>Framework for designing an industrialization and economic diversification master plan</a:t>
          </a:r>
          <a:endParaRPr lang="en-US" sz="1600" kern="1200" dirty="0">
            <a:solidFill>
              <a:schemeClr val="accent4"/>
            </a:solidFill>
            <a:latin typeface="Arial" panose="020B0604020202020204" pitchFamily="34" charset="0"/>
            <a:cs typeface="Arial" panose="020B0604020202020204" pitchFamily="34" charset="0"/>
          </a:endParaRPr>
        </a:p>
      </dsp:txBody>
      <dsp:txXfrm>
        <a:off x="6642982" y="1062267"/>
        <a:ext cx="1984669" cy="1115163"/>
      </dsp:txXfrm>
    </dsp:sp>
    <dsp:sp modelId="{5D95B93B-ADF2-4CE9-8D26-1BD6D37AA077}">
      <dsp:nvSpPr>
        <dsp:cNvPr id="0" name=""/>
        <dsp:cNvSpPr/>
      </dsp:nvSpPr>
      <dsp:spPr>
        <a:xfrm>
          <a:off x="5630166" y="3609483"/>
          <a:ext cx="817105" cy="70404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CB9018-1269-4C84-93A7-900F96F9F14C}">
      <dsp:nvSpPr>
        <dsp:cNvPr id="0" name=""/>
        <dsp:cNvSpPr/>
      </dsp:nvSpPr>
      <dsp:spPr>
        <a:xfrm>
          <a:off x="6550467" y="2757318"/>
          <a:ext cx="2536293" cy="153537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Arial" panose="020B0604020202020204" pitchFamily="34" charset="0"/>
              <a:cs typeface="Arial" panose="020B0604020202020204" pitchFamily="34" charset="0"/>
            </a:rPr>
            <a:t>Africa Gender and Development Index</a:t>
          </a:r>
          <a:endParaRPr lang="en-US" sz="1600" kern="1200" dirty="0">
            <a:solidFill>
              <a:schemeClr val="accent4"/>
            </a:solidFill>
            <a:latin typeface="Arial" panose="020B0604020202020204" pitchFamily="34" charset="0"/>
            <a:cs typeface="Arial" panose="020B0604020202020204" pitchFamily="34" charset="0"/>
          </a:endParaRPr>
        </a:p>
      </dsp:txBody>
      <dsp:txXfrm>
        <a:off x="6908044" y="2973782"/>
        <a:ext cx="1821139" cy="1102449"/>
      </dsp:txXfrm>
    </dsp:sp>
    <dsp:sp modelId="{7085553B-EBB6-4DC1-BFF9-21F0D65800F9}">
      <dsp:nvSpPr>
        <dsp:cNvPr id="0" name=""/>
        <dsp:cNvSpPr/>
      </dsp:nvSpPr>
      <dsp:spPr>
        <a:xfrm>
          <a:off x="3986887" y="3763707"/>
          <a:ext cx="817105" cy="70404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265840-FAC3-4E3D-950B-2D136586AB80}">
      <dsp:nvSpPr>
        <dsp:cNvPr id="0" name=""/>
        <dsp:cNvSpPr/>
      </dsp:nvSpPr>
      <dsp:spPr>
        <a:xfrm>
          <a:off x="3801582" y="3746277"/>
          <a:ext cx="2536293" cy="153537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accent4"/>
              </a:solidFill>
              <a:latin typeface="Arial" panose="020B0604020202020204" pitchFamily="34" charset="0"/>
              <a:cs typeface="Arial" panose="020B0604020202020204" pitchFamily="34" charset="0"/>
            </a:rPr>
            <a:t>Harnessing </a:t>
          </a:r>
          <a:r>
            <a:rPr lang="en-US" sz="1600" b="1" kern="1200" dirty="0">
              <a:solidFill>
                <a:schemeClr val="accent4"/>
              </a:solidFill>
              <a:latin typeface="Arial" panose="020B0604020202020204" pitchFamily="34" charset="0"/>
              <a:cs typeface="Arial" panose="020B0604020202020204" pitchFamily="34" charset="0"/>
            </a:rPr>
            <a:t>Demographic</a:t>
          </a:r>
          <a:r>
            <a:rPr lang="en-US" sz="1500" b="1" kern="1200" dirty="0">
              <a:solidFill>
                <a:schemeClr val="accent4"/>
              </a:solidFill>
              <a:latin typeface="Arial" panose="020B0604020202020204" pitchFamily="34" charset="0"/>
              <a:cs typeface="Arial" panose="020B0604020202020204" pitchFamily="34" charset="0"/>
            </a:rPr>
            <a:t> Dividend</a:t>
          </a:r>
          <a:endParaRPr lang="en-US" sz="1500" kern="1200" dirty="0">
            <a:solidFill>
              <a:schemeClr val="accent4"/>
            </a:solidFill>
            <a:latin typeface="Arial" panose="020B0604020202020204" pitchFamily="34" charset="0"/>
            <a:cs typeface="Arial" panose="020B0604020202020204" pitchFamily="34" charset="0"/>
          </a:endParaRPr>
        </a:p>
      </dsp:txBody>
      <dsp:txXfrm>
        <a:off x="4159159" y="3962741"/>
        <a:ext cx="1821139" cy="1102449"/>
      </dsp:txXfrm>
    </dsp:sp>
    <dsp:sp modelId="{739CC1CE-1D17-47F2-9014-E31833DF3CB2}">
      <dsp:nvSpPr>
        <dsp:cNvPr id="0" name=""/>
        <dsp:cNvSpPr/>
      </dsp:nvSpPr>
      <dsp:spPr>
        <a:xfrm>
          <a:off x="3017645" y="2448047"/>
          <a:ext cx="817105" cy="70404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B55787-E2FE-4DC5-BACF-BCEA5FD5E46F}">
      <dsp:nvSpPr>
        <dsp:cNvPr id="0" name=""/>
        <dsp:cNvSpPr/>
      </dsp:nvSpPr>
      <dsp:spPr>
        <a:xfrm>
          <a:off x="832248" y="2843281"/>
          <a:ext cx="2952102" cy="1535377"/>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accent4"/>
              </a:solidFill>
              <a:latin typeface="Arial" panose="020B0604020202020204" pitchFamily="34" charset="0"/>
              <a:cs typeface="Arial" panose="020B0604020202020204" pitchFamily="34" charset="0"/>
            </a:rPr>
            <a:t>Local content policy framework</a:t>
          </a:r>
          <a:endParaRPr lang="en-US" sz="1600" kern="1200" dirty="0">
            <a:solidFill>
              <a:schemeClr val="accent4"/>
            </a:solidFill>
            <a:latin typeface="Arial" panose="020B0604020202020204" pitchFamily="34" charset="0"/>
            <a:cs typeface="Arial" panose="020B0604020202020204" pitchFamily="34" charset="0"/>
          </a:endParaRPr>
        </a:p>
      </dsp:txBody>
      <dsp:txXfrm>
        <a:off x="1224476" y="3047277"/>
        <a:ext cx="2167646" cy="1127385"/>
      </dsp:txXfrm>
    </dsp:sp>
    <dsp:sp modelId="{5E87F097-1A3B-4E61-9093-7A9E05C6C1AC}">
      <dsp:nvSpPr>
        <dsp:cNvPr id="0" name=""/>
        <dsp:cNvSpPr/>
      </dsp:nvSpPr>
      <dsp:spPr>
        <a:xfrm>
          <a:off x="818396" y="794006"/>
          <a:ext cx="2663189" cy="1688454"/>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accent4"/>
              </a:solidFill>
              <a:latin typeface="Arial" panose="020B0604020202020204" pitchFamily="34" charset="0"/>
              <a:cs typeface="Arial" panose="020B0604020202020204" pitchFamily="34" charset="0"/>
            </a:rPr>
            <a:t>7</a:t>
          </a:r>
          <a:r>
            <a:rPr lang="en-US" sz="1500" b="1" kern="1200" baseline="30000" dirty="0">
              <a:solidFill>
                <a:schemeClr val="accent4"/>
              </a:solidFill>
              <a:latin typeface="Arial" panose="020B0604020202020204" pitchFamily="34" charset="0"/>
              <a:cs typeface="Arial" panose="020B0604020202020204" pitchFamily="34" charset="0"/>
            </a:rPr>
            <a:t>th</a:t>
          </a:r>
          <a:r>
            <a:rPr lang="en-US" sz="1500" b="1" kern="1200" dirty="0">
              <a:solidFill>
                <a:schemeClr val="accent4"/>
              </a:solidFill>
              <a:latin typeface="Arial" panose="020B0604020202020204" pitchFamily="34" charset="0"/>
              <a:cs typeface="Arial" panose="020B0604020202020204" pitchFamily="34" charset="0"/>
            </a:rPr>
            <a:t> Programme for Infrastructure Development in Africa Week, </a:t>
          </a:r>
        </a:p>
        <a:p>
          <a:pPr marL="0" lvl="0" indent="0" algn="ctr" defTabSz="666750">
            <a:lnSpc>
              <a:spcPct val="90000"/>
            </a:lnSpc>
            <a:spcBef>
              <a:spcPct val="0"/>
            </a:spcBef>
            <a:spcAft>
              <a:spcPct val="35000"/>
            </a:spcAft>
            <a:buNone/>
          </a:pPr>
          <a:r>
            <a:rPr lang="en-US" sz="1500" b="1" kern="1200" dirty="0">
              <a:solidFill>
                <a:schemeClr val="accent4"/>
              </a:solidFill>
              <a:latin typeface="Arial" panose="020B0604020202020204" pitchFamily="34" charset="0"/>
              <a:cs typeface="Arial" panose="020B0604020202020204" pitchFamily="34" charset="0"/>
            </a:rPr>
            <a:t>Action plan for the decade for road safety (2021-2030)  </a:t>
          </a:r>
          <a:endParaRPr lang="en-US" sz="1500" kern="1200" dirty="0">
            <a:solidFill>
              <a:schemeClr val="accent4"/>
            </a:solidFill>
            <a:latin typeface="Arial" panose="020B0604020202020204" pitchFamily="34" charset="0"/>
            <a:cs typeface="Arial" panose="020B0604020202020204" pitchFamily="34" charset="0"/>
          </a:endParaRPr>
        </a:p>
      </dsp:txBody>
      <dsp:txXfrm>
        <a:off x="1201126" y="1036655"/>
        <a:ext cx="1897729" cy="12031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62376-1A9A-4BAF-AF0A-E75C7AEDA521}">
      <dsp:nvSpPr>
        <dsp:cNvPr id="0" name=""/>
        <dsp:cNvSpPr/>
      </dsp:nvSpPr>
      <dsp:spPr>
        <a:xfrm rot="5400000">
          <a:off x="7241186" y="-3098986"/>
          <a:ext cx="1156695" cy="7359561"/>
        </a:xfrm>
        <a:prstGeom prst="round2SameRect">
          <a:avLst/>
        </a:prstGeom>
        <a:solidFill>
          <a:schemeClr val="bg2">
            <a:lumMod val="9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8</a:t>
          </a:r>
          <a:r>
            <a:rPr lang="en-US" sz="1600" kern="1200" baseline="30000" dirty="0">
              <a:latin typeface="Arial" panose="020B0604020202020204" pitchFamily="34" charset="0"/>
              <a:cs typeface="Arial" panose="020B0604020202020204" pitchFamily="34" charset="0"/>
            </a:rPr>
            <a:t>th</a:t>
          </a:r>
          <a:r>
            <a:rPr lang="en-US" sz="1600" kern="1200" dirty="0">
              <a:latin typeface="Arial" panose="020B0604020202020204" pitchFamily="34" charset="0"/>
              <a:cs typeface="Arial" panose="020B0604020202020204" pitchFamily="34" charset="0"/>
            </a:rPr>
            <a:t> session of the statistical Commission for Africa.</a:t>
          </a:r>
          <a:endParaRPr lang="en-GB"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6</a:t>
          </a:r>
          <a:r>
            <a:rPr lang="en-US" sz="1600" kern="1200" baseline="30000" dirty="0">
              <a:latin typeface="Arial" panose="020B0604020202020204" pitchFamily="34" charset="0"/>
              <a:cs typeface="Arial" panose="020B0604020202020204" pitchFamily="34" charset="0"/>
            </a:rPr>
            <a:t>th</a:t>
          </a:r>
          <a:r>
            <a:rPr lang="en-US" sz="1600" kern="1200" dirty="0">
              <a:latin typeface="Arial" panose="020B0604020202020204" pitchFamily="34" charset="0"/>
              <a:cs typeface="Arial" panose="020B0604020202020204" pitchFamily="34" charset="0"/>
            </a:rPr>
            <a:t> session of the Conference of African Ministers responsible for Civil Registration.</a:t>
          </a:r>
          <a:endParaRPr lang="en-GB"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8</a:t>
          </a:r>
          <a:r>
            <a:rPr lang="en-US" sz="1600" kern="1200" baseline="30000" dirty="0">
              <a:latin typeface="Arial" panose="020B0604020202020204" pitchFamily="34" charset="0"/>
              <a:cs typeface="Arial" panose="020B0604020202020204" pitchFamily="34" charset="0"/>
            </a:rPr>
            <a:t>th</a:t>
          </a:r>
          <a:r>
            <a:rPr lang="en-US" sz="1600" kern="1200" dirty="0">
              <a:latin typeface="Arial" panose="020B0604020202020204" pitchFamily="34" charset="0"/>
              <a:cs typeface="Arial" panose="020B0604020202020204" pitchFamily="34" charset="0"/>
            </a:rPr>
            <a:t> meeting of the Regional Committee of UN Global Geospatial Information Management for Africa.</a:t>
          </a:r>
          <a:endParaRPr lang="en-GB" sz="1600" kern="1200" dirty="0">
            <a:latin typeface="Arial" panose="020B0604020202020204" pitchFamily="34" charset="0"/>
            <a:cs typeface="Arial" panose="020B0604020202020204" pitchFamily="34" charset="0"/>
          </a:endParaRPr>
        </a:p>
      </dsp:txBody>
      <dsp:txXfrm rot="-5400000">
        <a:off x="4139754" y="58911"/>
        <a:ext cx="7303096" cy="1043765"/>
      </dsp:txXfrm>
    </dsp:sp>
    <dsp:sp modelId="{7D286166-6C2D-4BFE-9C3F-B25762A09B5A}">
      <dsp:nvSpPr>
        <dsp:cNvPr id="0" name=""/>
        <dsp:cNvSpPr/>
      </dsp:nvSpPr>
      <dsp:spPr>
        <a:xfrm>
          <a:off x="0" y="92515"/>
          <a:ext cx="4139753" cy="976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Data and Statistics</a:t>
          </a:r>
          <a:endParaRPr lang="en-GB" sz="2000" kern="1200" dirty="0">
            <a:latin typeface="Arial" panose="020B0604020202020204" pitchFamily="34" charset="0"/>
            <a:cs typeface="Arial" panose="020B0604020202020204" pitchFamily="34" charset="0"/>
          </a:endParaRPr>
        </a:p>
      </dsp:txBody>
      <dsp:txXfrm>
        <a:off x="47671" y="140186"/>
        <a:ext cx="4044411" cy="881213"/>
      </dsp:txXfrm>
    </dsp:sp>
    <dsp:sp modelId="{E5B72548-0DBB-4201-8898-8718421B8A69}">
      <dsp:nvSpPr>
        <dsp:cNvPr id="0" name=""/>
        <dsp:cNvSpPr/>
      </dsp:nvSpPr>
      <dsp:spPr>
        <a:xfrm rot="5400000">
          <a:off x="7436555" y="-1987130"/>
          <a:ext cx="781244" cy="7366755"/>
        </a:xfrm>
        <a:prstGeom prst="round2SameRect">
          <a:avLst/>
        </a:prstGeom>
        <a:solidFill>
          <a:schemeClr val="bg2">
            <a:lumMod val="9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Advocacy and support to two countries to align the digital identity framework principles with their national digital transformation strategies</a:t>
          </a:r>
          <a:endParaRPr lang="en-GB" sz="1600" kern="1200" dirty="0">
            <a:latin typeface="Arial" panose="020B0604020202020204" pitchFamily="34" charset="0"/>
            <a:cs typeface="Arial" panose="020B0604020202020204" pitchFamily="34" charset="0"/>
          </a:endParaRPr>
        </a:p>
      </dsp:txBody>
      <dsp:txXfrm rot="-5400000">
        <a:off x="4143800" y="1343762"/>
        <a:ext cx="7328618" cy="704970"/>
      </dsp:txXfrm>
    </dsp:sp>
    <dsp:sp modelId="{4EB9F565-6AFD-4C8C-877E-7187E4930BCA}">
      <dsp:nvSpPr>
        <dsp:cNvPr id="0" name=""/>
        <dsp:cNvSpPr/>
      </dsp:nvSpPr>
      <dsp:spPr>
        <a:xfrm>
          <a:off x="0" y="1207969"/>
          <a:ext cx="4143799" cy="976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Digital Identity framework</a:t>
          </a:r>
          <a:endParaRPr lang="en-GB" sz="2000" kern="1200" dirty="0">
            <a:latin typeface="Arial" panose="020B0604020202020204" pitchFamily="34" charset="0"/>
            <a:cs typeface="Arial" panose="020B0604020202020204" pitchFamily="34" charset="0"/>
          </a:endParaRPr>
        </a:p>
      </dsp:txBody>
      <dsp:txXfrm>
        <a:off x="47671" y="1255640"/>
        <a:ext cx="4048457" cy="881213"/>
      </dsp:txXfrm>
    </dsp:sp>
    <dsp:sp modelId="{E81AF79E-F3D9-465E-A773-280FD4C19406}">
      <dsp:nvSpPr>
        <dsp:cNvPr id="0" name=""/>
        <dsp:cNvSpPr/>
      </dsp:nvSpPr>
      <dsp:spPr>
        <a:xfrm rot="5400000">
          <a:off x="7436555" y="-1017894"/>
          <a:ext cx="781244" cy="7366755"/>
        </a:xfrm>
        <a:prstGeom prst="round2SameRect">
          <a:avLst/>
        </a:prstGeom>
        <a:solidFill>
          <a:schemeClr val="bg2">
            <a:lumMod val="9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 to 8 countries for the conduct of pilot and main </a:t>
          </a:r>
          <a:r>
            <a:rPr lang="en-GB" sz="1600" kern="1200" dirty="0">
              <a:latin typeface="Arial" panose="020B0604020202020204" pitchFamily="34" charset="0"/>
              <a:cs typeface="Arial" panose="020B0604020202020204" pitchFamily="34" charset="0"/>
            </a:rPr>
            <a:t>censuses</a:t>
          </a:r>
        </a:p>
      </dsp:txBody>
      <dsp:txXfrm rot="-5400000">
        <a:off x="4143800" y="2312998"/>
        <a:ext cx="7328618" cy="704970"/>
      </dsp:txXfrm>
    </dsp:sp>
    <dsp:sp modelId="{D652D271-7CCE-43EA-9530-5CF52CE26A5D}">
      <dsp:nvSpPr>
        <dsp:cNvPr id="0" name=""/>
        <dsp:cNvSpPr/>
      </dsp:nvSpPr>
      <dsp:spPr>
        <a:xfrm>
          <a:off x="0" y="2233352"/>
          <a:ext cx="4143799" cy="976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Digitalization of the African Census Systems</a:t>
          </a:r>
          <a:endParaRPr lang="en-GB" sz="2000" kern="1200" dirty="0">
            <a:latin typeface="Arial" panose="020B0604020202020204" pitchFamily="34" charset="0"/>
            <a:cs typeface="Arial" panose="020B0604020202020204" pitchFamily="34" charset="0"/>
          </a:endParaRPr>
        </a:p>
      </dsp:txBody>
      <dsp:txXfrm>
        <a:off x="47671" y="2281023"/>
        <a:ext cx="4048457" cy="881213"/>
      </dsp:txXfrm>
    </dsp:sp>
    <dsp:sp modelId="{E218393F-5159-44AB-92AA-97C4446949B8}">
      <dsp:nvSpPr>
        <dsp:cNvPr id="0" name=""/>
        <dsp:cNvSpPr/>
      </dsp:nvSpPr>
      <dsp:spPr>
        <a:xfrm>
          <a:off x="0" y="3258736"/>
          <a:ext cx="4143799" cy="976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Modernization of data and statistical systems</a:t>
          </a:r>
          <a:endParaRPr lang="en-GB" sz="2000" kern="1200" dirty="0">
            <a:latin typeface="Arial" panose="020B0604020202020204" pitchFamily="34" charset="0"/>
            <a:cs typeface="Arial" panose="020B0604020202020204" pitchFamily="34" charset="0"/>
          </a:endParaRPr>
        </a:p>
      </dsp:txBody>
      <dsp:txXfrm>
        <a:off x="47671" y="3306407"/>
        <a:ext cx="4048457" cy="881213"/>
      </dsp:txXfrm>
    </dsp:sp>
    <dsp:sp modelId="{DF5D3D9C-AD1E-4B6C-8F74-6BC1EBAF516C}">
      <dsp:nvSpPr>
        <dsp:cNvPr id="0" name=""/>
        <dsp:cNvSpPr/>
      </dsp:nvSpPr>
      <dsp:spPr>
        <a:xfrm>
          <a:off x="0" y="4284120"/>
          <a:ext cx="4143799" cy="976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Cybersecurity</a:t>
          </a:r>
          <a:endParaRPr lang="en-GB" sz="2000" kern="1200" dirty="0">
            <a:latin typeface="Arial" panose="020B0604020202020204" pitchFamily="34" charset="0"/>
            <a:cs typeface="Arial" panose="020B0604020202020204" pitchFamily="34" charset="0"/>
          </a:endParaRPr>
        </a:p>
      </dsp:txBody>
      <dsp:txXfrm>
        <a:off x="47671" y="4331791"/>
        <a:ext cx="4048457" cy="8812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67340-8154-40BA-AE93-4DB8076EEB4D}">
      <dsp:nvSpPr>
        <dsp:cNvPr id="0" name=""/>
        <dsp:cNvSpPr/>
      </dsp:nvSpPr>
      <dsp:spPr>
        <a:xfrm>
          <a:off x="454041" y="2934384"/>
          <a:ext cx="3275109" cy="1811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Supported the Congo Basin Climate Commission</a:t>
          </a:r>
        </a:p>
      </dsp:txBody>
      <dsp:txXfrm>
        <a:off x="493845" y="3427186"/>
        <a:ext cx="2212968" cy="1279385"/>
      </dsp:txXfrm>
    </dsp:sp>
    <dsp:sp modelId="{A573FE8B-5D5F-44B4-8525-247547E6DBE9}">
      <dsp:nvSpPr>
        <dsp:cNvPr id="0" name=""/>
        <dsp:cNvSpPr/>
      </dsp:nvSpPr>
      <dsp:spPr>
        <a:xfrm>
          <a:off x="6478574" y="2822773"/>
          <a:ext cx="4389418" cy="21435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Supported African team of climate negotiators (just energy transition, carbon credits and climate financing)</a:t>
          </a:r>
        </a:p>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Supported the installation of African Pavilion at COP27</a:t>
          </a:r>
          <a:endParaRPr lang="en-GB" sz="1600" kern="1200" dirty="0">
            <a:latin typeface="Arial" panose="020B0604020202020204" pitchFamily="34" charset="0"/>
            <a:cs typeface="Arial" panose="020B0604020202020204" pitchFamily="34" charset="0"/>
          </a:endParaRPr>
        </a:p>
      </dsp:txBody>
      <dsp:txXfrm>
        <a:off x="7842487" y="3405749"/>
        <a:ext cx="2978418" cy="1513493"/>
      </dsp:txXfrm>
    </dsp:sp>
    <dsp:sp modelId="{7A52138B-0902-42EF-ABD5-EA19037069B8}">
      <dsp:nvSpPr>
        <dsp:cNvPr id="0" name=""/>
        <dsp:cNvSpPr/>
      </dsp:nvSpPr>
      <dsp:spPr>
        <a:xfrm>
          <a:off x="2315900" y="341538"/>
          <a:ext cx="3002253" cy="211547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Arial" panose="020B0604020202020204" pitchFamily="34" charset="0"/>
              <a:cs typeface="Arial" panose="020B0604020202020204" pitchFamily="34" charset="0"/>
            </a:rPr>
            <a:t>Development and adoption of AU Climate Change and Resilient Development Strategy and Action Plan (2022-2032)</a:t>
          </a:r>
        </a:p>
      </dsp:txBody>
      <dsp:txXfrm>
        <a:off x="3195240" y="961145"/>
        <a:ext cx="2122913" cy="1495863"/>
      </dsp:txXfrm>
    </dsp:sp>
    <dsp:sp modelId="{11186393-2BC7-4418-BA87-EBC49C6E1773}">
      <dsp:nvSpPr>
        <dsp:cNvPr id="0" name=""/>
        <dsp:cNvSpPr/>
      </dsp:nvSpPr>
      <dsp:spPr>
        <a:xfrm rot="5400000">
          <a:off x="5931755" y="-5938"/>
          <a:ext cx="2115470" cy="283178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panose="020B0604020202020204" pitchFamily="34" charset="0"/>
              <a:cs typeface="Arial" panose="020B0604020202020204" pitchFamily="34" charset="0"/>
            </a:rPr>
            <a:t>2</a:t>
          </a:r>
          <a:r>
            <a:rPr lang="en-US" sz="1600" b="1" kern="1200" baseline="30000" dirty="0">
              <a:latin typeface="Arial" panose="020B0604020202020204" pitchFamily="34" charset="0"/>
              <a:cs typeface="Arial" panose="020B0604020202020204" pitchFamily="34" charset="0"/>
            </a:rPr>
            <a:t>nd</a:t>
          </a:r>
          <a:r>
            <a:rPr lang="en-US" sz="1600" b="1" kern="1200" dirty="0">
              <a:latin typeface="Arial" panose="020B0604020202020204" pitchFamily="34" charset="0"/>
              <a:cs typeface="Arial" panose="020B0604020202020204" pitchFamily="34" charset="0"/>
            </a:rPr>
            <a:t> meeting of the African Ministers of Finance, Economy, Development and Environment</a:t>
          </a:r>
        </a:p>
      </dsp:txBody>
      <dsp:txXfrm rot="-5400000">
        <a:off x="5573596" y="971829"/>
        <a:ext cx="2002377" cy="1495863"/>
      </dsp:txXfrm>
    </dsp:sp>
    <dsp:sp modelId="{68FCE6A3-C31F-48B8-9014-A4222C836467}">
      <dsp:nvSpPr>
        <dsp:cNvPr id="0" name=""/>
        <dsp:cNvSpPr/>
      </dsp:nvSpPr>
      <dsp:spPr>
        <a:xfrm rot="10800000">
          <a:off x="5678956" y="2497031"/>
          <a:ext cx="2725190" cy="211547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COP 27</a:t>
          </a:r>
        </a:p>
      </dsp:txBody>
      <dsp:txXfrm rot="10800000">
        <a:off x="5678956" y="2497031"/>
        <a:ext cx="1927000" cy="1495863"/>
      </dsp:txXfrm>
    </dsp:sp>
    <dsp:sp modelId="{DE7F6122-0821-4C78-950C-22840C62572F}">
      <dsp:nvSpPr>
        <dsp:cNvPr id="0" name=""/>
        <dsp:cNvSpPr/>
      </dsp:nvSpPr>
      <dsp:spPr>
        <a:xfrm rot="16200000">
          <a:off x="2787935" y="1979704"/>
          <a:ext cx="2115470" cy="3162944"/>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Development of Carbon credits markets</a:t>
          </a:r>
        </a:p>
      </dsp:txBody>
      <dsp:txXfrm rot="5400000">
        <a:off x="3190603" y="2503441"/>
        <a:ext cx="2236539" cy="1495863"/>
      </dsp:txXfrm>
    </dsp:sp>
    <dsp:sp modelId="{EA1D9D78-17FF-431B-8FD1-47786300C1A6}">
      <dsp:nvSpPr>
        <dsp:cNvPr id="0" name=""/>
        <dsp:cNvSpPr/>
      </dsp:nvSpPr>
      <dsp:spPr>
        <a:xfrm>
          <a:off x="5119536" y="2076842"/>
          <a:ext cx="730399" cy="63512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EDEBF6-3656-4D01-86A8-834975C9970D}">
      <dsp:nvSpPr>
        <dsp:cNvPr id="0" name=""/>
        <dsp:cNvSpPr/>
      </dsp:nvSpPr>
      <dsp:spPr>
        <a:xfrm rot="10800000">
          <a:off x="5119536" y="2281738"/>
          <a:ext cx="730399" cy="63512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A18E09-CFF6-48B4-8938-36A0E38FB08E}">
      <dsp:nvSpPr>
        <dsp:cNvPr id="0" name=""/>
        <dsp:cNvSpPr/>
      </dsp:nvSpPr>
      <dsp:spPr>
        <a:xfrm rot="16200000">
          <a:off x="-1347404" y="1352410"/>
          <a:ext cx="5037935" cy="233311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solidFill>
              <a:latin typeface="Arial" panose="020B0604020202020204" pitchFamily="34" charset="0"/>
              <a:cs typeface="Arial" panose="020B0604020202020204" pitchFamily="34" charset="0"/>
            </a:rPr>
            <a:t>Co-vice chair of the Regional Collaborative Platform (RCP) for Africa</a:t>
          </a:r>
          <a:endParaRPr lang="en-US" sz="2400" b="1" kern="1200" dirty="0">
            <a:solidFill>
              <a:schemeClr val="bg1"/>
            </a:solidFill>
          </a:endParaRPr>
        </a:p>
      </dsp:txBody>
      <dsp:txXfrm rot="5400000">
        <a:off x="5007" y="1007586"/>
        <a:ext cx="2333113" cy="3022761"/>
      </dsp:txXfrm>
    </dsp:sp>
    <dsp:sp modelId="{8CB743B0-DF2D-4955-BA1B-47A4DCE40229}">
      <dsp:nvSpPr>
        <dsp:cNvPr id="0" name=""/>
        <dsp:cNvSpPr/>
      </dsp:nvSpPr>
      <dsp:spPr>
        <a:xfrm rot="16200000">
          <a:off x="2484262" y="183707"/>
          <a:ext cx="5037935" cy="467052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ctr" anchorCtr="0">
          <a:noAutofit/>
        </a:bodyPr>
        <a:lstStyle/>
        <a:p>
          <a:pPr marL="0" lvl="0" indent="0" algn="ctr" defTabSz="977900">
            <a:lnSpc>
              <a:spcPct val="90000"/>
            </a:lnSpc>
            <a:spcBef>
              <a:spcPct val="0"/>
            </a:spcBef>
            <a:spcAft>
              <a:spcPct val="35000"/>
            </a:spcAft>
            <a:buNone/>
          </a:pPr>
          <a:r>
            <a:rPr lang="en-GB" sz="2200" b="1" kern="1200" dirty="0">
              <a:solidFill>
                <a:schemeClr val="bg1"/>
              </a:solidFill>
              <a:latin typeface="Arial" panose="020B0604020202020204" pitchFamily="34" charset="0"/>
              <a:cs typeface="Arial" panose="020B0604020202020204" pitchFamily="34" charset="0"/>
            </a:rPr>
            <a:t>Strengthening the RCP for Africa:</a:t>
          </a:r>
        </a:p>
        <a:p>
          <a:pPr marL="0" lvl="0" indent="0" algn="ctr" defTabSz="977900">
            <a:lnSpc>
              <a:spcPct val="90000"/>
            </a:lnSpc>
            <a:spcBef>
              <a:spcPct val="0"/>
            </a:spcBef>
            <a:spcAft>
              <a:spcPct val="35000"/>
            </a:spcAft>
            <a:buNone/>
          </a:pPr>
          <a:endParaRPr lang="en-GB" sz="1400" kern="1200" dirty="0"/>
        </a:p>
        <a:p>
          <a:pPr marL="0" lvl="0" indent="0" algn="l" defTabSz="9779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Support to RCs/UNCTs intensified through Africa RCP</a:t>
          </a:r>
        </a:p>
        <a:p>
          <a:pPr marL="0" lvl="0" indent="0" algn="l" defTabSz="977900">
            <a:lnSpc>
              <a:spcPct val="90000"/>
            </a:lnSpc>
            <a:spcBef>
              <a:spcPct val="0"/>
            </a:spcBef>
            <a:spcAft>
              <a:spcPct val="35000"/>
            </a:spcAft>
            <a:buNone/>
          </a:pPr>
          <a:br>
            <a:rPr lang="en-GB" sz="1600" kern="1200" dirty="0">
              <a:latin typeface="Arial" panose="020B0604020202020204" pitchFamily="34" charset="0"/>
              <a:cs typeface="Arial" panose="020B0604020202020204" pitchFamily="34" charset="0"/>
            </a:rPr>
          </a:br>
          <a:r>
            <a:rPr lang="en-GB" sz="1600" kern="1200" dirty="0">
              <a:latin typeface="Arial" panose="020B0604020202020204" pitchFamily="34" charset="0"/>
              <a:cs typeface="Arial" panose="020B0604020202020204" pitchFamily="34" charset="0"/>
            </a:rPr>
            <a:t>RCP Annual Meeting held on 28 February 2023 and key priorities for 2023 agreed upon</a:t>
          </a:r>
          <a:br>
            <a:rPr lang="en-GB" sz="1600" kern="1200" dirty="0">
              <a:latin typeface="Arial" panose="020B0604020202020204" pitchFamily="34" charset="0"/>
              <a:cs typeface="Arial" panose="020B0604020202020204" pitchFamily="34" charset="0"/>
            </a:rPr>
          </a:br>
          <a:endParaRPr lang="en-GB" sz="1600" kern="1200" dirty="0">
            <a:latin typeface="Arial" panose="020B0604020202020204" pitchFamily="34" charset="0"/>
            <a:cs typeface="Arial" panose="020B0604020202020204" pitchFamily="34" charset="0"/>
          </a:endParaRPr>
        </a:p>
        <a:p>
          <a:pPr marL="0" lvl="0" indent="0" algn="l" defTabSz="9779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Support and working relationship with the AU enhanced- Inaugural AU-UN Collaborative Platform held on 23</a:t>
          </a:r>
          <a:r>
            <a:rPr lang="en-GB" sz="1600" kern="1200" baseline="30000" dirty="0">
              <a:latin typeface="Arial" panose="020B0604020202020204" pitchFamily="34" charset="0"/>
              <a:cs typeface="Arial" panose="020B0604020202020204" pitchFamily="34" charset="0"/>
            </a:rPr>
            <a:t>rd</a:t>
          </a:r>
          <a:r>
            <a:rPr lang="en-GB" sz="1600" kern="1200" dirty="0">
              <a:latin typeface="Arial" panose="020B0604020202020204" pitchFamily="34" charset="0"/>
              <a:cs typeface="Arial" panose="020B0604020202020204" pitchFamily="34" charset="0"/>
            </a:rPr>
            <a:t> June 2022</a:t>
          </a:r>
          <a:endParaRPr lang="en-US" sz="1600" kern="1200" dirty="0">
            <a:solidFill>
              <a:schemeClr val="bg1"/>
            </a:solidFill>
            <a:latin typeface="Arial" panose="020B0604020202020204" pitchFamily="34" charset="0"/>
            <a:cs typeface="Arial" panose="020B0604020202020204" pitchFamily="34" charset="0"/>
          </a:endParaRPr>
        </a:p>
      </dsp:txBody>
      <dsp:txXfrm rot="5400000">
        <a:off x="2667970" y="1007586"/>
        <a:ext cx="4670520" cy="3022761"/>
      </dsp:txXfrm>
    </dsp:sp>
    <dsp:sp modelId="{AF502F2C-F66D-471C-9E8D-8DB72B517EC1}">
      <dsp:nvSpPr>
        <dsp:cNvPr id="0" name=""/>
        <dsp:cNvSpPr/>
      </dsp:nvSpPr>
      <dsp:spPr>
        <a:xfrm rot="16200000">
          <a:off x="6575772" y="1030664"/>
          <a:ext cx="5037935" cy="2976605"/>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bg1"/>
              </a:solidFill>
              <a:latin typeface="Arial" panose="020B0604020202020204" pitchFamily="34" charset="0"/>
              <a:cs typeface="Arial" panose="020B0604020202020204" pitchFamily="34" charset="0"/>
            </a:rPr>
            <a:t>Support to the AU regional policy conference on Peace, Security and Development</a:t>
          </a:r>
        </a:p>
        <a:p>
          <a:pPr marL="0" lvl="0" indent="0" algn="l" defTabSz="977900">
            <a:lnSpc>
              <a:spcPct val="90000"/>
            </a:lnSpc>
            <a:spcBef>
              <a:spcPct val="0"/>
            </a:spcBef>
            <a:spcAft>
              <a:spcPct val="35000"/>
            </a:spcAft>
            <a:buNone/>
          </a:pPr>
          <a:r>
            <a:rPr lang="en-GB" sz="2200" kern="1200" dirty="0">
              <a:solidFill>
                <a:schemeClr val="bg1"/>
              </a:solidFill>
              <a:latin typeface="Arial" panose="020B0604020202020204" pitchFamily="34" charset="0"/>
              <a:cs typeface="Arial" panose="020B0604020202020204" pitchFamily="34" charset="0"/>
            </a:rPr>
            <a:t>- </a:t>
          </a:r>
          <a:r>
            <a:rPr lang="en-GB" sz="1800" kern="1200" dirty="0">
              <a:solidFill>
                <a:schemeClr val="bg1"/>
              </a:solidFill>
              <a:latin typeface="Arial" panose="020B0604020202020204" pitchFamily="34" charset="0"/>
              <a:cs typeface="Arial" panose="020B0604020202020204" pitchFamily="34" charset="0"/>
            </a:rPr>
            <a:t>held from 25</a:t>
          </a:r>
          <a:r>
            <a:rPr lang="en-GB" sz="1800" kern="1200" baseline="30000" dirty="0">
              <a:solidFill>
                <a:schemeClr val="bg1"/>
              </a:solidFill>
              <a:latin typeface="Arial" panose="020B0604020202020204" pitchFamily="34" charset="0"/>
              <a:cs typeface="Arial" panose="020B0604020202020204" pitchFamily="34" charset="0"/>
            </a:rPr>
            <a:t>th</a:t>
          </a:r>
          <a:r>
            <a:rPr lang="en-GB" sz="1800" kern="1200" dirty="0">
              <a:solidFill>
                <a:schemeClr val="bg1"/>
              </a:solidFill>
              <a:latin typeface="Arial" panose="020B0604020202020204" pitchFamily="34" charset="0"/>
              <a:cs typeface="Arial" panose="020B0604020202020204" pitchFamily="34" charset="0"/>
            </a:rPr>
            <a:t> to 27</a:t>
          </a:r>
          <a:r>
            <a:rPr lang="en-GB" sz="1800" kern="1200" baseline="30000" dirty="0">
              <a:solidFill>
                <a:schemeClr val="bg1"/>
              </a:solidFill>
              <a:latin typeface="Arial" panose="020B0604020202020204" pitchFamily="34" charset="0"/>
              <a:cs typeface="Arial" panose="020B0604020202020204" pitchFamily="34" charset="0"/>
            </a:rPr>
            <a:t>th</a:t>
          </a:r>
          <a:r>
            <a:rPr lang="en-GB" sz="1800" kern="1200" dirty="0">
              <a:solidFill>
                <a:schemeClr val="bg1"/>
              </a:solidFill>
              <a:latin typeface="Arial" panose="020B0604020202020204" pitchFamily="34" charset="0"/>
              <a:cs typeface="Arial" panose="020B0604020202020204" pitchFamily="34" charset="0"/>
            </a:rPr>
            <a:t> October 2022 in Tangier, Kingdom of Morocco</a:t>
          </a:r>
          <a:endParaRPr lang="en-US" sz="1800" kern="1200" dirty="0">
            <a:solidFill>
              <a:schemeClr val="bg1"/>
            </a:solidFill>
          </a:endParaRPr>
        </a:p>
      </dsp:txBody>
      <dsp:txXfrm rot="5400000">
        <a:off x="7606437" y="1007586"/>
        <a:ext cx="2976605" cy="30227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4F0D4-00FF-4BE7-A01B-28A3C82574C5}">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EE32A5-ECEF-4963-A2B7-C7CBA210FAAA}">
      <dsp:nvSpPr>
        <dsp:cNvPr id="0" name=""/>
        <dsp:cNvSpPr/>
      </dsp:nvSpPr>
      <dsp:spPr>
        <a:xfrm>
          <a:off x="509717" y="338558"/>
          <a:ext cx="7541700"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Digitalization of business process</a:t>
          </a:r>
          <a:endParaRPr lang="en-GB" sz="2100" kern="1200" dirty="0">
            <a:latin typeface="Arial" panose="020B0604020202020204" pitchFamily="34" charset="0"/>
            <a:cs typeface="Arial" panose="020B0604020202020204" pitchFamily="34" charset="0"/>
          </a:endParaRPr>
        </a:p>
      </dsp:txBody>
      <dsp:txXfrm>
        <a:off x="509717" y="338558"/>
        <a:ext cx="7541700" cy="677550"/>
      </dsp:txXfrm>
    </dsp:sp>
    <dsp:sp modelId="{1225A94A-A163-40D5-A001-47C3AA8C3188}">
      <dsp:nvSpPr>
        <dsp:cNvPr id="0" name=""/>
        <dsp:cNvSpPr/>
      </dsp:nvSpPr>
      <dsp:spPr>
        <a:xfrm>
          <a:off x="86248" y="253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EF723A-DDBB-48A7-8F69-DFB3DF143D2F}">
      <dsp:nvSpPr>
        <dsp:cNvPr id="0" name=""/>
        <dsp:cNvSpPr/>
      </dsp:nvSpPr>
      <dsp:spPr>
        <a:xfrm>
          <a:off x="995230" y="1354558"/>
          <a:ext cx="7056187"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Human resource management at ECA</a:t>
          </a:r>
          <a:endParaRPr lang="en-GB" sz="2100" kern="1200" dirty="0">
            <a:latin typeface="Arial" panose="020B0604020202020204" pitchFamily="34" charset="0"/>
            <a:cs typeface="Arial" panose="020B0604020202020204" pitchFamily="34" charset="0"/>
          </a:endParaRPr>
        </a:p>
      </dsp:txBody>
      <dsp:txXfrm>
        <a:off x="995230" y="1354558"/>
        <a:ext cx="7056187" cy="677550"/>
      </dsp:txXfrm>
    </dsp:sp>
    <dsp:sp modelId="{BA1EABBB-8502-45AA-9722-BA07D30E2649}">
      <dsp:nvSpPr>
        <dsp:cNvPr id="0" name=""/>
        <dsp:cNvSpPr/>
      </dsp:nvSpPr>
      <dsp:spPr>
        <a:xfrm>
          <a:off x="571761" y="1269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C6BEB0-3964-432D-AD81-3E1C375AA006}">
      <dsp:nvSpPr>
        <dsp:cNvPr id="0" name=""/>
        <dsp:cNvSpPr/>
      </dsp:nvSpPr>
      <dsp:spPr>
        <a:xfrm>
          <a:off x="1144243" y="2365774"/>
          <a:ext cx="6907174"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Media partnerships</a:t>
          </a:r>
          <a:endParaRPr lang="en-GB" sz="2100" kern="1200" dirty="0">
            <a:latin typeface="Arial" panose="020B0604020202020204" pitchFamily="34" charset="0"/>
            <a:cs typeface="Arial" panose="020B0604020202020204" pitchFamily="34" charset="0"/>
          </a:endParaRPr>
        </a:p>
      </dsp:txBody>
      <dsp:txXfrm>
        <a:off x="1144243" y="2365774"/>
        <a:ext cx="6907174" cy="677550"/>
      </dsp:txXfrm>
    </dsp:sp>
    <dsp:sp modelId="{C7FC2ABD-B08E-4A25-934D-FEA4E162F1EB}">
      <dsp:nvSpPr>
        <dsp:cNvPr id="0" name=""/>
        <dsp:cNvSpPr/>
      </dsp:nvSpPr>
      <dsp:spPr>
        <a:xfrm>
          <a:off x="720774" y="2285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8429A5-8784-4311-8215-CDD712F86494}">
      <dsp:nvSpPr>
        <dsp:cNvPr id="0" name=""/>
        <dsp:cNvSpPr/>
      </dsp:nvSpPr>
      <dsp:spPr>
        <a:xfrm>
          <a:off x="960160" y="3386558"/>
          <a:ext cx="7056187"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Accountability and </a:t>
          </a:r>
          <a:r>
            <a:rPr lang="en-US" sz="2100" kern="1200" dirty="0" err="1">
              <a:latin typeface="Arial" panose="020B0604020202020204" pitchFamily="34" charset="0"/>
              <a:cs typeface="Arial" panose="020B0604020202020204" pitchFamily="34" charset="0"/>
            </a:rPr>
            <a:t>programme</a:t>
          </a:r>
          <a:r>
            <a:rPr lang="en-US" sz="2100" kern="1200" dirty="0">
              <a:latin typeface="Arial" panose="020B0604020202020204" pitchFamily="34" charset="0"/>
              <a:cs typeface="Arial" panose="020B0604020202020204" pitchFamily="34" charset="0"/>
            </a:rPr>
            <a:t> performance review meetings</a:t>
          </a:r>
          <a:endParaRPr lang="en-GB" sz="2100" kern="1200" dirty="0">
            <a:latin typeface="Arial" panose="020B0604020202020204" pitchFamily="34" charset="0"/>
            <a:cs typeface="Arial" panose="020B0604020202020204" pitchFamily="34" charset="0"/>
          </a:endParaRPr>
        </a:p>
      </dsp:txBody>
      <dsp:txXfrm>
        <a:off x="960160" y="3386558"/>
        <a:ext cx="7056187" cy="677550"/>
      </dsp:txXfrm>
    </dsp:sp>
    <dsp:sp modelId="{BF07F203-13F5-49E4-865E-FE3EF284A0DB}">
      <dsp:nvSpPr>
        <dsp:cNvPr id="0" name=""/>
        <dsp:cNvSpPr/>
      </dsp:nvSpPr>
      <dsp:spPr>
        <a:xfrm>
          <a:off x="571761" y="3301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F76583-6C56-4CF2-B429-BF04F80E89E4}">
      <dsp:nvSpPr>
        <dsp:cNvPr id="0" name=""/>
        <dsp:cNvSpPr/>
      </dsp:nvSpPr>
      <dsp:spPr>
        <a:xfrm>
          <a:off x="509717" y="4402558"/>
          <a:ext cx="7541700" cy="677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Integrated Change management initiative</a:t>
          </a:r>
          <a:endParaRPr lang="en-GB" sz="2100" kern="1200" dirty="0">
            <a:latin typeface="Arial" panose="020B0604020202020204" pitchFamily="34" charset="0"/>
            <a:cs typeface="Arial" panose="020B0604020202020204" pitchFamily="34" charset="0"/>
          </a:endParaRPr>
        </a:p>
      </dsp:txBody>
      <dsp:txXfrm>
        <a:off x="509717" y="4402558"/>
        <a:ext cx="7541700" cy="677550"/>
      </dsp:txXfrm>
    </dsp:sp>
    <dsp:sp modelId="{2BAE91E6-4DB2-4AE5-B6E7-138F67B7948F}">
      <dsp:nvSpPr>
        <dsp:cNvPr id="0" name=""/>
        <dsp:cNvSpPr/>
      </dsp:nvSpPr>
      <dsp:spPr>
        <a:xfrm>
          <a:off x="86248" y="4317864"/>
          <a:ext cx="846937" cy="84693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A60B2-3929-4614-AB1A-3EECF3762AB9}">
      <dsp:nvSpPr>
        <dsp:cNvPr id="0" name=""/>
        <dsp:cNvSpPr/>
      </dsp:nvSpPr>
      <dsp:spPr>
        <a:xfrm>
          <a:off x="3737217" y="1941419"/>
          <a:ext cx="3261639" cy="32685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b="1" i="1" kern="1200" dirty="0">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endParaRPr lang="en-US" sz="2000" b="1" i="1" kern="1200" dirty="0">
            <a:solidFill>
              <a:schemeClr val="bg1"/>
            </a:solidFill>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r>
            <a:rPr lang="en-US" sz="2000" b="1" i="0" kern="1200" dirty="0">
              <a:solidFill>
                <a:schemeClr val="bg1"/>
              </a:solidFill>
              <a:latin typeface="Arial" panose="020B0604020202020204" pitchFamily="34" charset="0"/>
              <a:cs typeface="Arial" panose="020B0604020202020204" pitchFamily="34" charset="0"/>
            </a:rPr>
            <a:t>OCA, ECA’S Strategic Framework, MTPF, PPBs, ABP</a:t>
          </a:r>
        </a:p>
        <a:p>
          <a:pPr marL="0" lvl="0" indent="0" algn="ctr" defTabSz="889000">
            <a:lnSpc>
              <a:spcPct val="90000"/>
            </a:lnSpc>
            <a:spcBef>
              <a:spcPct val="0"/>
            </a:spcBef>
            <a:spcAft>
              <a:spcPct val="35000"/>
            </a:spcAft>
            <a:buNone/>
          </a:pPr>
          <a:endParaRPr lang="en-US" sz="2000" b="1" i="1" kern="1200" dirty="0">
            <a:latin typeface="Arial" panose="020B0604020202020204" pitchFamily="34" charset="0"/>
            <a:cs typeface="Arial" panose="020B0604020202020204" pitchFamily="34" charset="0"/>
          </a:endParaRPr>
        </a:p>
      </dsp:txBody>
      <dsp:txXfrm>
        <a:off x="4214873" y="2420089"/>
        <a:ext cx="2306327" cy="2311225"/>
      </dsp:txXfrm>
    </dsp:sp>
    <dsp:sp modelId="{AE93D51E-3C72-49F9-ABD0-B7FD7CB550D0}">
      <dsp:nvSpPr>
        <dsp:cNvPr id="0" name=""/>
        <dsp:cNvSpPr/>
      </dsp:nvSpPr>
      <dsp:spPr>
        <a:xfrm>
          <a:off x="3201755" y="-13331"/>
          <a:ext cx="4104833" cy="27955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u="sng" kern="1200" dirty="0">
              <a:latin typeface="Arial" panose="020B0604020202020204" pitchFamily="34" charset="0"/>
              <a:cs typeface="Arial" panose="020B0604020202020204" pitchFamily="34" charset="0"/>
            </a:rPr>
            <a:t>TRACK 1: </a:t>
          </a:r>
        </a:p>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Strengthening macroeconomic policy including issues of sustainable financing, debt management, and interface with governance issues</a:t>
          </a:r>
        </a:p>
      </dsp:txBody>
      <dsp:txXfrm>
        <a:off x="3802894" y="396062"/>
        <a:ext cx="2902555" cy="1976724"/>
      </dsp:txXfrm>
    </dsp:sp>
    <dsp:sp modelId="{795FC4B7-0B0E-4B62-AD79-E48637111815}">
      <dsp:nvSpPr>
        <dsp:cNvPr id="0" name=""/>
        <dsp:cNvSpPr/>
      </dsp:nvSpPr>
      <dsp:spPr>
        <a:xfrm>
          <a:off x="6723445" y="2093461"/>
          <a:ext cx="3856914" cy="282424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u="sng" kern="1200" dirty="0">
              <a:latin typeface="Arial" panose="020B0604020202020204" pitchFamily="34" charset="0"/>
              <a:cs typeface="Arial" panose="020B0604020202020204" pitchFamily="34" charset="0"/>
            </a:rPr>
            <a:t>TRACK 3:</a:t>
          </a:r>
        </a:p>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Enhancing resilience through climate action, energy just transition, green and blue economy, and data and digital transformation</a:t>
          </a:r>
        </a:p>
      </dsp:txBody>
      <dsp:txXfrm>
        <a:off x="7288277" y="2507063"/>
        <a:ext cx="2727250" cy="1997045"/>
      </dsp:txXfrm>
    </dsp:sp>
    <dsp:sp modelId="{6E8936E9-7D02-42B9-922E-24C97E652363}">
      <dsp:nvSpPr>
        <dsp:cNvPr id="0" name=""/>
        <dsp:cNvSpPr/>
      </dsp:nvSpPr>
      <dsp:spPr>
        <a:xfrm>
          <a:off x="108309" y="2275002"/>
          <a:ext cx="3964117" cy="27538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u="sng" kern="1200" dirty="0">
              <a:latin typeface="Arial" panose="020B0604020202020204" pitchFamily="34" charset="0"/>
              <a:cs typeface="Arial" panose="020B0604020202020204" pitchFamily="34" charset="0"/>
            </a:rPr>
            <a:t>TRACK 2: </a:t>
          </a:r>
        </a:p>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Boost the implementation of the </a:t>
          </a:r>
          <a:r>
            <a:rPr lang="en-US" sz="2000" b="1" kern="1200" dirty="0" err="1">
              <a:latin typeface="Arial" panose="020B0604020202020204" pitchFamily="34" charset="0"/>
              <a:cs typeface="Arial" panose="020B0604020202020204" pitchFamily="34" charset="0"/>
            </a:rPr>
            <a:t>AfCFTA</a:t>
          </a:r>
          <a:r>
            <a:rPr lang="en-US" sz="2000" b="1" kern="1200" dirty="0">
              <a:latin typeface="Arial" panose="020B0604020202020204" pitchFamily="34" charset="0"/>
              <a:cs typeface="Arial" panose="020B0604020202020204" pitchFamily="34" charset="0"/>
            </a:rPr>
            <a:t>, sustainable industrialization and economic diversification, job creation and poverty reduction</a:t>
          </a:r>
        </a:p>
      </dsp:txBody>
      <dsp:txXfrm>
        <a:off x="688840" y="2678298"/>
        <a:ext cx="2803055" cy="1947283"/>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9164EC0-9BA2-433D-BBE0-3A0FD1DFA88A}" type="datetimeFigureOut">
              <a:rPr lang="en-GB" smtClean="0"/>
              <a:t>14/03/2023</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GB"/>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6915EB0-1A3C-459F-9CBF-C693C1A49562}" type="slidenum">
              <a:rPr lang="en-GB" smtClean="0"/>
              <a:t>‹#›</a:t>
            </a:fld>
            <a:endParaRPr lang="en-GB"/>
          </a:p>
        </p:txBody>
      </p:sp>
    </p:spTree>
    <p:extLst>
      <p:ext uri="{BB962C8B-B14F-4D97-AF65-F5344CB8AC3E}">
        <p14:creationId xmlns:p14="http://schemas.microsoft.com/office/powerpoint/2010/main" val="1062395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15EB0-1A3C-459F-9CBF-C693C1A49562}" type="slidenum">
              <a:rPr lang="en-GB" smtClean="0"/>
              <a:t>1</a:t>
            </a:fld>
            <a:endParaRPr lang="en-GB"/>
          </a:p>
        </p:txBody>
      </p:sp>
    </p:spTree>
    <p:extLst>
      <p:ext uri="{BB962C8B-B14F-4D97-AF65-F5344CB8AC3E}">
        <p14:creationId xmlns:p14="http://schemas.microsoft.com/office/powerpoint/2010/main" val="4231685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300" b="1" u="sng" dirty="0"/>
              <a:t>TRACK 1: </a:t>
            </a:r>
            <a:r>
              <a:rPr lang="en-US" sz="1300" b="1" dirty="0"/>
              <a:t>Strengthening macroeconomic policy including issues of sustainable financing, debt management, and interface with governance issues</a:t>
            </a:r>
          </a:p>
          <a:p>
            <a:pPr defTabSz="966612"/>
            <a:r>
              <a:rPr lang="en-GB" sz="1300" dirty="0">
                <a:latin typeface="Calibri" panose="020F0502020204030204" pitchFamily="34" charset="0"/>
                <a:ea typeface="Calibri" panose="020F0502020204030204" pitchFamily="34" charset="0"/>
                <a:cs typeface="Arial" panose="020B0604020202020204" pitchFamily="34" charset="0"/>
              </a:rPr>
              <a:t>Strong macro-economic policy will be essential to restoring growth, while also addressing the debilitating challenges of increasing foreign debt and low tax collection rate in Africa. Governments would need to embark on credible reforms to restore debt and fiscal sustainability, enhancing efficiencies in the use of existing resources, and shielding economies against any type of shock. </a:t>
            </a:r>
          </a:p>
          <a:p>
            <a:pPr marL="302066" indent="-302066" defTabSz="966612">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 will continue to facilitate the identification and proposal of innovative financing tools to boost domestic resource mobilization, and address debt servicing as a main mitigating measure.</a:t>
            </a:r>
          </a:p>
          <a:p>
            <a:pPr marL="302066" indent="-302066" defTabSz="966612">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 would have to increasingly adopt a political economy approach in its work that recognises the role of governance and a capable and functional state in promoting economic development.</a:t>
            </a:r>
            <a:endParaRPr lang="en-US" sz="1300" dirty="0"/>
          </a:p>
          <a:p>
            <a:endParaRPr lang="en-US" sz="1300" dirty="0"/>
          </a:p>
          <a:p>
            <a:pPr lvl="0"/>
            <a:r>
              <a:rPr lang="en-US" sz="1300" b="1" u="sng" dirty="0"/>
              <a:t>TRACK 2: </a:t>
            </a:r>
            <a:r>
              <a:rPr lang="en-US" sz="1300" b="1" dirty="0"/>
              <a:t>Boost the implementation of the </a:t>
            </a:r>
            <a:r>
              <a:rPr lang="en-US" sz="1300" b="1" dirty="0" err="1"/>
              <a:t>AfCFTA</a:t>
            </a:r>
            <a:r>
              <a:rPr lang="en-US" sz="1300" b="1" dirty="0"/>
              <a:t>, sustainable industrialization and economic diversification, job creation and poverty reduction</a:t>
            </a:r>
          </a:p>
          <a:p>
            <a:pPr defTabSz="966612"/>
            <a:r>
              <a:rPr lang="en-GB" sz="1300" dirty="0">
                <a:latin typeface="Calibri" panose="020F0502020204030204" pitchFamily="34" charset="0"/>
                <a:ea typeface="Calibri" panose="020F0502020204030204" pitchFamily="34" charset="0"/>
                <a:cs typeface="Arial" panose="020B0604020202020204" pitchFamily="34" charset="0"/>
              </a:rPr>
              <a:t>African countries should take advantage of the African Continental Free Trade Area (</a:t>
            </a:r>
            <a:r>
              <a:rPr lang="en-GB" sz="1300" dirty="0" err="1">
                <a:latin typeface="Calibri" panose="020F0502020204030204" pitchFamily="34" charset="0"/>
                <a:ea typeface="Calibri" panose="020F0502020204030204" pitchFamily="34" charset="0"/>
                <a:cs typeface="Arial" panose="020B0604020202020204" pitchFamily="34" charset="0"/>
              </a:rPr>
              <a:t>AfCFTA</a:t>
            </a:r>
            <a:r>
              <a:rPr lang="en-GB" sz="1300" dirty="0">
                <a:latin typeface="Calibri" panose="020F0502020204030204" pitchFamily="34" charset="0"/>
                <a:ea typeface="Calibri" panose="020F0502020204030204" pitchFamily="34" charset="0"/>
                <a:cs typeface="Arial" panose="020B0604020202020204" pitchFamily="34" charset="0"/>
              </a:rPr>
              <a:t>) to accelerate the industrialization and diversification of the productive sectors of their economies. </a:t>
            </a:r>
          </a:p>
          <a:p>
            <a:pPr marL="302066" indent="-302066" defTabSz="966612">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 will continue to actively sustain the operationalization of the </a:t>
            </a:r>
            <a:r>
              <a:rPr lang="en-GB" sz="1300" dirty="0" err="1">
                <a:latin typeface="Calibri" panose="020F0502020204030204" pitchFamily="34" charset="0"/>
                <a:ea typeface="Calibri" panose="020F0502020204030204" pitchFamily="34" charset="0"/>
                <a:cs typeface="Arial" panose="020B0604020202020204" pitchFamily="34" charset="0"/>
              </a:rPr>
              <a:t>AfCFTA</a:t>
            </a:r>
            <a:r>
              <a:rPr lang="en-GB" sz="1300" dirty="0">
                <a:latin typeface="Calibri" panose="020F0502020204030204" pitchFamily="34" charset="0"/>
                <a:ea typeface="Calibri" panose="020F0502020204030204" pitchFamily="34" charset="0"/>
                <a:cs typeface="Arial" panose="020B0604020202020204" pitchFamily="34" charset="0"/>
              </a:rPr>
              <a:t>, aimed to play a critical role in support for the deepening of value chains in Africa in various productive areas. This will require economic diversification as well as the strengthening of the continent’s human capital, promoting jobs in high-productivity sectors. </a:t>
            </a:r>
          </a:p>
          <a:p>
            <a:pPr marL="302066" indent="-302066" defTabSz="966612">
              <a:buFontTx/>
              <a:buChar char="-"/>
            </a:pPr>
            <a:endParaRPr lang="en-US" sz="1300" dirty="0">
              <a:latin typeface="Calibri" panose="020F0502020204030204" pitchFamily="34" charset="0"/>
              <a:ea typeface="Calibri" panose="020F0502020204030204" pitchFamily="34" charset="0"/>
              <a:cs typeface="Arial" panose="020B0604020202020204" pitchFamily="34" charset="0"/>
            </a:endParaRPr>
          </a:p>
          <a:p>
            <a:pPr lvl="0"/>
            <a:r>
              <a:rPr lang="en-US" sz="1300" b="1" u="sng" dirty="0"/>
              <a:t>TRACK 3: </a:t>
            </a:r>
            <a:r>
              <a:rPr lang="en-US" sz="1300" b="1" dirty="0"/>
              <a:t>Enhancing resilience through climate action, energy just transition, green and blue economy, and data and digital transformation</a:t>
            </a:r>
          </a:p>
          <a:p>
            <a:r>
              <a:rPr lang="en-GB" sz="1300" dirty="0">
                <a:latin typeface="Calibri" panose="020F0502020204030204" pitchFamily="34" charset="0"/>
                <a:ea typeface="Calibri" panose="020F0502020204030204" pitchFamily="34" charset="0"/>
                <a:cs typeface="Arial" panose="020B0604020202020204" pitchFamily="34" charset="0"/>
              </a:rPr>
              <a:t>Data and statistics are key to economic planning and development. As the saying goes, ‘you cannot fix what you do not know’. </a:t>
            </a:r>
          </a:p>
          <a:p>
            <a:pPr marL="302066" indent="-302066">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 would therefore need to continue to invest in data and statistics in strengthening the capacity of our member-states and regional institutions in promoting evidence based economic policy making, planning and development.</a:t>
            </a:r>
          </a:p>
          <a:p>
            <a:endParaRPr lang="en-GB" sz="1300" dirty="0">
              <a:latin typeface="Calibri" panose="020F0502020204030204" pitchFamily="34" charset="0"/>
              <a:ea typeface="Calibri" panose="020F0502020204030204" pitchFamily="34" charset="0"/>
              <a:cs typeface="Arial" panose="020B0604020202020204" pitchFamily="34" charset="0"/>
            </a:endParaRPr>
          </a:p>
          <a:p>
            <a:r>
              <a:rPr lang="en-GB" sz="1300" dirty="0">
                <a:latin typeface="Calibri" panose="020F0502020204030204" pitchFamily="34" charset="0"/>
                <a:ea typeface="Calibri" panose="020F0502020204030204" pitchFamily="34" charset="0"/>
                <a:cs typeface="Arial" panose="020B0604020202020204" pitchFamily="34" charset="0"/>
              </a:rPr>
              <a:t>Digital transformation is central to the modernisation of African economies, promoting national and intra-regional trade and enhancing tax collection capacity of member-states. It therefore deserves urgent priority from ECA. </a:t>
            </a:r>
          </a:p>
          <a:p>
            <a:pPr marL="302066" indent="-302066">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 will  therefore pursue its role in spearheading digital transformation on the continent.</a:t>
            </a:r>
          </a:p>
          <a:p>
            <a:endParaRPr lang="en-GB" sz="1300" dirty="0">
              <a:latin typeface="Calibri" panose="020F0502020204030204" pitchFamily="34" charset="0"/>
              <a:ea typeface="Calibri" panose="020F0502020204030204" pitchFamily="34" charset="0"/>
              <a:cs typeface="Arial" panose="020B0604020202020204" pitchFamily="34" charset="0"/>
            </a:endParaRPr>
          </a:p>
          <a:p>
            <a:r>
              <a:rPr lang="en-GB" sz="1300" dirty="0">
                <a:latin typeface="Calibri" panose="020F0502020204030204" pitchFamily="34" charset="0"/>
                <a:ea typeface="Calibri" panose="020F0502020204030204" pitchFamily="34" charset="0"/>
                <a:cs typeface="Arial" panose="020B0604020202020204" pitchFamily="34" charset="0"/>
              </a:rPr>
              <a:t>In addition, promoting climate action and resilience will be important to how Africa navigates the vagaries of the challenges imposed by climate change on the Continent with increasing desertification, reduced agricultural production and shrinking means of livelihood for the millions of peasant farmers in Africa. </a:t>
            </a:r>
          </a:p>
          <a:p>
            <a:pPr marL="302066" indent="-302066">
              <a:buFontTx/>
              <a:buChar char="-"/>
            </a:pPr>
            <a:r>
              <a:rPr lang="en-GB" sz="1300" dirty="0">
                <a:latin typeface="Calibri" panose="020F0502020204030204" pitchFamily="34" charset="0"/>
                <a:ea typeface="Calibri" panose="020F0502020204030204" pitchFamily="34" charset="0"/>
                <a:cs typeface="Arial" panose="020B0604020202020204" pitchFamily="34" charset="0"/>
              </a:rPr>
              <a:t>ECA’s support will be geared towards increasing investments in climate action for enhanced national resilience, harnessing a green and blue economy in the context of sustainable development and poverty eradication.</a:t>
            </a:r>
          </a:p>
          <a:p>
            <a:pPr marL="181240" indent="-181240">
              <a:buFontTx/>
              <a:buChar char="-"/>
            </a:pPr>
            <a:endParaRPr lang="en-US" sz="1300" dirty="0"/>
          </a:p>
        </p:txBody>
      </p:sp>
      <p:sp>
        <p:nvSpPr>
          <p:cNvPr id="4" name="Slide Number Placeholder 3"/>
          <p:cNvSpPr>
            <a:spLocks noGrp="1"/>
          </p:cNvSpPr>
          <p:nvPr>
            <p:ph type="sldNum" sz="quarter" idx="5"/>
          </p:nvPr>
        </p:nvSpPr>
        <p:spPr/>
        <p:txBody>
          <a:bodyPr/>
          <a:lstStyle/>
          <a:p>
            <a:fld id="{96915EB0-1A3C-459F-9CBF-C693C1A49562}" type="slidenum">
              <a:rPr lang="en-GB" smtClean="0"/>
              <a:t>10</a:t>
            </a:fld>
            <a:endParaRPr lang="en-GB"/>
          </a:p>
        </p:txBody>
      </p:sp>
    </p:spTree>
    <p:extLst>
      <p:ext uri="{BB962C8B-B14F-4D97-AF65-F5344CB8AC3E}">
        <p14:creationId xmlns:p14="http://schemas.microsoft.com/office/powerpoint/2010/main" val="1930549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915EB0-1A3C-459F-9CBF-C693C1A49562}" type="slidenum">
              <a:rPr lang="en-GB" smtClean="0"/>
              <a:t>11</a:t>
            </a:fld>
            <a:endParaRPr lang="en-GB"/>
          </a:p>
        </p:txBody>
      </p:sp>
    </p:spTree>
    <p:extLst>
      <p:ext uri="{BB962C8B-B14F-4D97-AF65-F5344CB8AC3E}">
        <p14:creationId xmlns:p14="http://schemas.microsoft.com/office/powerpoint/2010/main" val="1743404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5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Africa’s debt management response and domestic resource mobilization:</a:t>
            </a:r>
            <a:endParaRPr lang="en-GB" sz="1500" b="1" dirty="0"/>
          </a:p>
          <a:p>
            <a:pPr marL="302066" indent="-302066">
              <a:buFont typeface="Arial" panose="020B0604020202020204" pitchFamily="34" charset="0"/>
              <a:buChar char="•"/>
            </a:pPr>
            <a:r>
              <a:rPr lang="en-GB" sz="1500" dirty="0">
                <a:latin typeface="Times New Roman" panose="02020603050405020304" pitchFamily="18" charset="0"/>
                <a:ea typeface="Calibri" panose="020F0502020204030204" pitchFamily="34" charset="0"/>
              </a:rPr>
              <a:t>ECA convened a debt management workshop for 128 policy makers and experts from various African countries and research institutions in October 2022, during which they discussed the findings of an ECA research project on debt profiles and bond yields, the Liquidity and Sustainability Facility and research on special drawing rights.</a:t>
            </a:r>
          </a:p>
          <a:p>
            <a:pPr marL="302066" indent="-302066">
              <a:buFont typeface="Arial" panose="020B0604020202020204" pitchFamily="34" charset="0"/>
              <a:buChar char="•"/>
            </a:pPr>
            <a:r>
              <a:rPr lang="en-GB" sz="1500" dirty="0">
                <a:latin typeface="Times New Roman" panose="02020603050405020304" pitchFamily="18" charset="0"/>
                <a:ea typeface="Calibri" panose="020F0502020204030204" pitchFamily="34" charset="0"/>
              </a:rPr>
              <a:t>Moreover, policymakers in Angola were supported in public debt and treasury management </a:t>
            </a:r>
            <a:r>
              <a:rPr lang="en-US" sz="1500" dirty="0"/>
              <a:t>with a view to expanding financial markets, mobilizing long-term investment, and building investor confidence. Angola successfully implemented several reforms to increase and diversify its sources of local financing to reduce risk and exposure to rate fluctuations. Benchmark bonds were issued in 2022, with increased competition in primary market auctions. The results have been a much lower cost of funds, national savings across the yield curve, and the first long-term (8- and 10-year) bond issues in the domestic market. </a:t>
            </a:r>
          </a:p>
          <a:p>
            <a:pPr marL="302066" indent="-302066">
              <a:buFont typeface="Arial" panose="020B0604020202020204" pitchFamily="34" charset="0"/>
              <a:buChar char="•"/>
            </a:pPr>
            <a:r>
              <a:rPr lang="en-US" sz="1500" dirty="0">
                <a:latin typeface="Times New Roman" panose="02020603050405020304" pitchFamily="18" charset="0"/>
                <a:ea typeface="DengXian" panose="02010600030101010101" pitchFamily="2" charset="-122"/>
              </a:rPr>
              <a:t>In collaboration with UNCTAD, ECA assisted 3 MS - Ethiopia, Kenya and Zambia - in undertaking direct tax assessments. Based on the recommendations of the assessment and with further ECA technical support, Kenya initiated tax reforms, through the introduction of the 2022 Finance Act, that expanded tax collection to the digital economy and increased the capital gains tax from 5 to 15 per cent. </a:t>
            </a:r>
            <a:endParaRPr lang="en-GB" sz="1500" dirty="0">
              <a:latin typeface="Times New Roman" panose="02020603050405020304" pitchFamily="18" charset="0"/>
              <a:ea typeface="DengXian" panose="02010600030101010101" pitchFamily="2" charset="-122"/>
            </a:endParaRPr>
          </a:p>
          <a:p>
            <a:pPr marL="302066" indent="-302066">
              <a:buFont typeface="Arial" panose="020B0604020202020204" pitchFamily="34" charset="0"/>
              <a:buChar char="•"/>
            </a:pPr>
            <a:r>
              <a:rPr lang="en-GB" sz="1500" dirty="0">
                <a:latin typeface="Times New Roman" panose="02020603050405020304" pitchFamily="18" charset="0"/>
                <a:ea typeface="DengXian" panose="02010600030101010101" pitchFamily="2" charset="-122"/>
              </a:rPr>
              <a:t>ECA also supported 4 MS - </a:t>
            </a:r>
            <a:r>
              <a:rPr lang="en-US" sz="1500" dirty="0">
                <a:latin typeface="Times New Roman" panose="02020603050405020304" pitchFamily="18" charset="0"/>
                <a:ea typeface="DengXian" panose="02010600030101010101" pitchFamily="2" charset="-122"/>
              </a:rPr>
              <a:t>Ethiopia, Sudan, Uganda and United Republic of Tanzania - in implementing excise tax stamps and improving tax regulation. </a:t>
            </a:r>
            <a:r>
              <a:rPr lang="en-US" sz="1500" dirty="0">
                <a:latin typeface="Times New Roman" panose="02020603050405020304" pitchFamily="18" charset="0"/>
                <a:ea typeface="DengXian" panose="02010600030101010101" pitchFamily="2" charset="-122"/>
                <a:cs typeface="Arial" panose="020B0604020202020204" pitchFamily="34" charset="0"/>
              </a:rPr>
              <a:t>Ethiopia is now planning to introduce an excise stamp with a track-and-trace system that is similar to the system that has helped Kenya to increase its revenue collection.</a:t>
            </a:r>
            <a:endParaRPr lang="en-GB" sz="1500" dirty="0">
              <a:latin typeface="Calibri" panose="020F0502020204030204" pitchFamily="34" charset="0"/>
              <a:ea typeface="Calibri" panose="020F0502020204030204" pitchFamily="34" charset="0"/>
              <a:cs typeface="Arial" panose="020B0604020202020204" pitchFamily="34" charset="0"/>
            </a:endParaRPr>
          </a:p>
          <a:p>
            <a:endParaRPr lang="en-GB" sz="1500" dirty="0">
              <a:latin typeface="Times New Roman" panose="02020603050405020304" pitchFamily="18" charset="0"/>
              <a:ea typeface="Calibri" panose="020F0502020204030204" pitchFamily="34" charset="0"/>
            </a:endParaRPr>
          </a:p>
          <a:p>
            <a:pPr defTabSz="966612">
              <a:defRPr/>
            </a:pPr>
            <a:r>
              <a:rPr lang="en-US" sz="1500" b="1" i="1" dirty="0">
                <a:latin typeface="Arial" panose="020B0604020202020204" pitchFamily="34" charset="0"/>
                <a:cs typeface="Arial" panose="020B0604020202020204" pitchFamily="34" charset="0"/>
              </a:rPr>
              <a:t>Continuous response to the Covid-19 and the war in Ukraine crisis</a:t>
            </a:r>
            <a:endParaRPr lang="en-GB" sz="1500" dirty="0"/>
          </a:p>
          <a:p>
            <a:pPr marL="302066" indent="-302066">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Advocacy and technical leadership for the negotiation for the start of wheat exports from Ukraine. </a:t>
            </a:r>
          </a:p>
          <a:p>
            <a:pPr marL="302066" indent="-302066">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Advocacy and technical leadership for the negotiation for the procurement of vaccines from the continent. </a:t>
            </a:r>
          </a:p>
          <a:p>
            <a:pPr marL="302066" indent="-302066">
              <a:buFont typeface="Arial" panose="020B0604020202020204" pitchFamily="34" charset="0"/>
              <a:buChar char="•"/>
            </a:pPr>
            <a:r>
              <a:rPr lang="en-US" sz="15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Africa Trade Exchange (ATEX) initiative to improve food and fertilizer supply chains. ECA collaborated</a:t>
            </a:r>
            <a:r>
              <a:rPr lang="en-US" sz="1500" kern="0" dirty="0">
                <a:latin typeface="Arial" panose="020B0604020202020204" pitchFamily="34" charset="0"/>
                <a:cs typeface="Arial" panose="020B0604020202020204" pitchFamily="34" charset="0"/>
              </a:rPr>
              <a:t> with AFREXIM bank and member States to pool procurement of food and fertilizers</a:t>
            </a:r>
            <a:endParaRPr lang="en-GB" sz="1500" dirty="0">
              <a:latin typeface="Times New Roman" panose="02020603050405020304" pitchFamily="18" charset="0"/>
              <a:ea typeface="Calibri" panose="020F0502020204030204" pitchFamily="34" charset="0"/>
            </a:endParaRPr>
          </a:p>
          <a:p>
            <a:endParaRPr lang="en-GB" sz="1500" dirty="0">
              <a:latin typeface="Times New Roman" panose="02020603050405020304" pitchFamily="18" charset="0"/>
              <a:ea typeface="Calibri" panose="020F0502020204030204" pitchFamily="34" charset="0"/>
            </a:endParaRPr>
          </a:p>
          <a:p>
            <a:pPr defTabSz="966612">
              <a:defRPr/>
            </a:pPr>
            <a:r>
              <a:rPr lang="en-US" sz="1500" b="1" i="1" dirty="0">
                <a:latin typeface="Arial" panose="020B0604020202020204" pitchFamily="34" charset="0"/>
                <a:cs typeface="Arial" panose="020B0604020202020204" pitchFamily="34" charset="0"/>
              </a:rPr>
              <a:t>Early impact analysis of the crisis and policy response options:</a:t>
            </a:r>
            <a:endParaRPr lang="en-GB" sz="1500" dirty="0"/>
          </a:p>
          <a:p>
            <a:pPr marL="302066" indent="-302066">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Policy dialogue on the macroeconomic impact of the crisis in Ukraine in the SADC region</a:t>
            </a:r>
          </a:p>
          <a:p>
            <a:pPr marL="302066" indent="-302066">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Impact of the double crisis in East Africa </a:t>
            </a:r>
            <a:endParaRPr lang="en-GB" sz="1500" dirty="0">
              <a:latin typeface="Times New Roman" panose="02020603050405020304" pitchFamily="18" charset="0"/>
              <a:ea typeface="Calibri" panose="020F0502020204030204" pitchFamily="34" charset="0"/>
            </a:endParaRPr>
          </a:p>
          <a:p>
            <a:endParaRPr lang="en-GB" sz="1500" dirty="0">
              <a:latin typeface="Times New Roman" panose="02020603050405020304" pitchFamily="18" charset="0"/>
              <a:ea typeface="Calibri" panose="020F0502020204030204" pitchFamily="34" charset="0"/>
            </a:endParaRPr>
          </a:p>
          <a:p>
            <a:pPr defTabSz="966612">
              <a:defRPr/>
            </a:pPr>
            <a:r>
              <a:rPr lang="en-US" sz="15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Promoting Africa’s voice on the global platform</a:t>
            </a:r>
            <a:r>
              <a:rPr lang="en-US" sz="15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sz="1500" i="1" dirty="0">
              <a:effectLst>
                <a:outerShdw blurRad="38100" dist="38100" dir="2700000" algn="tl">
                  <a:srgbClr val="000000">
                    <a:alpha val="43137"/>
                  </a:srgbClr>
                </a:outerShdw>
              </a:effectLst>
            </a:endParaRPr>
          </a:p>
          <a:p>
            <a:pPr marL="302066" indent="-302066" defTabSz="966612">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African Common Position at the COP27</a:t>
            </a:r>
          </a:p>
          <a:p>
            <a:pPr marL="302066" indent="-302066" defTabSz="966612">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Establishment of high-level group on the reform of the global financial architecture</a:t>
            </a:r>
          </a:p>
          <a:p>
            <a:pPr marL="302066" indent="-302066" defTabSz="966612">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Advocacy for the rechanneling of the SDRs</a:t>
            </a:r>
          </a:p>
          <a:p>
            <a:pPr marL="302066" indent="-302066" defTabSz="966612">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Consensus on Africa’s financing asks for response and recovery from the crisis</a:t>
            </a:r>
          </a:p>
          <a:p>
            <a:pPr marL="302066" indent="-302066" defTabSz="966612">
              <a:buFont typeface="Arial" panose="020B0604020202020204" pitchFamily="34" charset="0"/>
              <a:buChar char="•"/>
              <a:defRPr/>
            </a:pPr>
            <a:r>
              <a:rPr lang="en-US" sz="1500" kern="0" dirty="0">
                <a:latin typeface="Arial" panose="020B0604020202020204" pitchFamily="34" charset="0"/>
                <a:cs typeface="Arial" panose="020B0604020202020204" pitchFamily="34" charset="0"/>
              </a:rPr>
              <a:t>Prepared a report on the structural challenges of GFA affecting Africa and recommendations for the IMF considerations</a:t>
            </a:r>
            <a:endParaRPr lang="en-GB" sz="1500" dirty="0">
              <a:latin typeface="Times New Roman" panose="02020603050405020304" pitchFamily="18"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96915EB0-1A3C-459F-9CBF-C693C1A49562}" type="slidenum">
              <a:rPr lang="en-GB" smtClean="0"/>
              <a:t>2</a:t>
            </a:fld>
            <a:endParaRPr lang="en-GB"/>
          </a:p>
        </p:txBody>
      </p:sp>
    </p:spTree>
    <p:extLst>
      <p:ext uri="{BB962C8B-B14F-4D97-AF65-F5344CB8AC3E}">
        <p14:creationId xmlns:p14="http://schemas.microsoft.com/office/powerpoint/2010/main" val="2978491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a:t>
            </a:r>
          </a:p>
          <a:p>
            <a:pPr marL="181240" indent="-181240">
              <a:buFont typeface="Arial" panose="020B0604020202020204" pitchFamily="34" charset="0"/>
              <a:buChar char="•"/>
            </a:pPr>
            <a:r>
              <a:rPr lang="en-US" dirty="0"/>
              <a:t>ECA supported 7 MS - Chad, Comoros, Djibouti, Kenya, Mauritius, Rwanda and Tunisia - in the formulation and validation of </a:t>
            </a:r>
            <a:r>
              <a:rPr lang="en-US" dirty="0" err="1"/>
              <a:t>AfCFTA</a:t>
            </a:r>
            <a:r>
              <a:rPr lang="en-US" dirty="0"/>
              <a:t> national strategies. The national strategies include an analysis and recommendations on the diversification of productive capacity and patterns, and, thus, contribute to efforts to accelerate industrialization and expand regional markets. </a:t>
            </a:r>
          </a:p>
          <a:p>
            <a:pPr marL="181240" indent="-181240">
              <a:buFont typeface="Arial" panose="020B0604020202020204" pitchFamily="34" charset="0"/>
              <a:buChar char="•"/>
            </a:pPr>
            <a:r>
              <a:rPr lang="en-US" dirty="0"/>
              <a:t>In addition, ECA supported another 10 MS  through advocacy, awareness-raising, impact studies for the formulation of national strategies</a:t>
            </a:r>
          </a:p>
          <a:p>
            <a:pPr marL="181240" indent="-181240">
              <a:buFont typeface="Arial" panose="020B0604020202020204" pitchFamily="34" charset="0"/>
              <a:buChar char="•"/>
            </a:pPr>
            <a:r>
              <a:rPr lang="en-US" dirty="0"/>
              <a:t>The </a:t>
            </a:r>
            <a:r>
              <a:rPr lang="en-US" dirty="0" err="1"/>
              <a:t>AfCFTA</a:t>
            </a:r>
            <a:r>
              <a:rPr lang="en-US" dirty="0"/>
              <a:t> country business index, which is an assessment of the perceived impact of the Free Trade Area on the private sector, was successfully tested in 9 MS - Angola, Cameroon, Côte d’Ivoire, Gabon, Kenya, Namibia, Nigeria, South Africa and Zambia</a:t>
            </a:r>
          </a:p>
          <a:p>
            <a:pPr marL="181240" indent="-181240">
              <a:buFont typeface="Arial" panose="020B0604020202020204" pitchFamily="34" charset="0"/>
              <a:buChar char="•"/>
            </a:pPr>
            <a:r>
              <a:rPr lang="en-US" sz="1900" dirty="0">
                <a:latin typeface="Times New Roman" panose="02020603050405020304" pitchFamily="18" charset="0"/>
              </a:rPr>
              <a:t>In Burundi, a regional </a:t>
            </a:r>
            <a:r>
              <a:rPr lang="en-US" sz="1900" dirty="0" err="1">
                <a:latin typeface="Times New Roman" panose="02020603050405020304" pitchFamily="18" charset="0"/>
              </a:rPr>
              <a:t>centre</a:t>
            </a:r>
            <a:r>
              <a:rPr lang="en-US" sz="1900" dirty="0">
                <a:latin typeface="Times New Roman" panose="02020603050405020304" pitchFamily="18" charset="0"/>
              </a:rPr>
              <a:t> for quality assurance has been established to standardize the quality assurance processes of trade products across Africa, which is expected to facilitate the implementation of the </a:t>
            </a:r>
            <a:r>
              <a:rPr lang="en-US" sz="1900" dirty="0" err="1">
                <a:latin typeface="Times New Roman" panose="02020603050405020304" pitchFamily="18" charset="0"/>
              </a:rPr>
              <a:t>AfCFTA</a:t>
            </a:r>
            <a:r>
              <a:rPr lang="en-US" sz="1900" dirty="0">
                <a:latin typeface="Times New Roman" panose="02020603050405020304" pitchFamily="18" charset="0"/>
              </a:rPr>
              <a:t>.</a:t>
            </a:r>
            <a:endParaRPr lang="en-GB" dirty="0"/>
          </a:p>
        </p:txBody>
      </p:sp>
      <p:sp>
        <p:nvSpPr>
          <p:cNvPr id="4" name="Slide Number Placeholder 3"/>
          <p:cNvSpPr>
            <a:spLocks noGrp="1"/>
          </p:cNvSpPr>
          <p:nvPr>
            <p:ph type="sldNum" sz="quarter" idx="5"/>
          </p:nvPr>
        </p:nvSpPr>
        <p:spPr/>
        <p:txBody>
          <a:bodyPr/>
          <a:lstStyle/>
          <a:p>
            <a:fld id="{96915EB0-1A3C-459F-9CBF-C693C1A49562}" type="slidenum">
              <a:rPr lang="en-GB" smtClean="0"/>
              <a:t>3</a:t>
            </a:fld>
            <a:endParaRPr lang="en-GB"/>
          </a:p>
        </p:txBody>
      </p:sp>
    </p:spTree>
    <p:extLst>
      <p:ext uri="{BB962C8B-B14F-4D97-AF65-F5344CB8AC3E}">
        <p14:creationId xmlns:p14="http://schemas.microsoft.com/office/powerpoint/2010/main" val="31183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b="1" dirty="0">
                <a:latin typeface="Times New Roman" panose="02020603050405020304" pitchFamily="18" charset="0"/>
              </a:rPr>
              <a:t>Macroeconomic modelling</a:t>
            </a:r>
            <a:r>
              <a:rPr lang="en-US" sz="1500" dirty="0">
                <a:latin typeface="Times New Roman" panose="02020603050405020304" pitchFamily="18" charset="0"/>
              </a:rPr>
              <a:t>: supported the training of 89 policymakers (28 women and 61 men) in four countries (Lesotho, Namibia, Niger and Sierra Leone) in the analysis, modelling and forecasting of macroeconomic variables for policy development and the acceleration of the achievement of the SDGs.</a:t>
            </a:r>
          </a:p>
          <a:p>
            <a:pPr algn="l"/>
            <a:endParaRPr lang="en-US" sz="1500" dirty="0">
              <a:latin typeface="Times New Roman" panose="02020603050405020304" pitchFamily="18" charset="0"/>
            </a:endParaRPr>
          </a:p>
          <a:p>
            <a:pPr algn="l"/>
            <a:r>
              <a:rPr lang="en-US" sz="1500" b="1" dirty="0">
                <a:latin typeface="Times New Roman" panose="02020603050405020304" pitchFamily="18" charset="0"/>
              </a:rPr>
              <a:t>IPRT</a:t>
            </a:r>
            <a:r>
              <a:rPr lang="en-US" sz="1500" dirty="0">
                <a:latin typeface="Times New Roman" panose="02020603050405020304" pitchFamily="18" charset="0"/>
              </a:rPr>
              <a:t>: In 2022, Ghana and Seychelles migrated their national development plans to the IPRT platform allowing them to assess the alignment of their plans with the 2030 Agenda and Agenda 2063 and to track and report on their progress in the implementation of the two Agendas in a harmonized way</a:t>
            </a:r>
          </a:p>
          <a:p>
            <a:pPr algn="l"/>
            <a:endParaRPr lang="en-US" sz="1500" dirty="0">
              <a:latin typeface="Times New Roman" panose="02020603050405020304" pitchFamily="18" charset="0"/>
            </a:endParaRPr>
          </a:p>
          <a:p>
            <a:pPr algn="l"/>
            <a:r>
              <a:rPr lang="en-US" sz="1500" b="1" dirty="0">
                <a:latin typeface="Times New Roman" panose="02020603050405020304" pitchFamily="18" charset="0"/>
              </a:rPr>
              <a:t>IFF</a:t>
            </a:r>
            <a:r>
              <a:rPr lang="en-US" sz="1500" dirty="0">
                <a:latin typeface="Times New Roman" panose="02020603050405020304" pitchFamily="18" charset="0"/>
              </a:rPr>
              <a:t>: contributed to the strengthening of the institutional architecture for tackling illicit financial flows in 11 MS (Angola, Benin, Burkina Faso, Egypt, Gabon, Ghana, Mozambique, Namibia, Nigeria, Senegal and South Africa).</a:t>
            </a:r>
            <a:endParaRPr lang="en-GB" sz="1500" dirty="0"/>
          </a:p>
        </p:txBody>
      </p:sp>
      <p:sp>
        <p:nvSpPr>
          <p:cNvPr id="4" name="Slide Number Placeholder 3"/>
          <p:cNvSpPr>
            <a:spLocks noGrp="1"/>
          </p:cNvSpPr>
          <p:nvPr>
            <p:ph type="sldNum" sz="quarter" idx="5"/>
          </p:nvPr>
        </p:nvSpPr>
        <p:spPr/>
        <p:txBody>
          <a:bodyPr/>
          <a:lstStyle/>
          <a:p>
            <a:fld id="{96915EB0-1A3C-459F-9CBF-C693C1A49562}" type="slidenum">
              <a:rPr lang="en-GB" smtClean="0"/>
              <a:t>4</a:t>
            </a:fld>
            <a:endParaRPr lang="en-GB"/>
          </a:p>
        </p:txBody>
      </p:sp>
    </p:spTree>
    <p:extLst>
      <p:ext uri="{BB962C8B-B14F-4D97-AF65-F5344CB8AC3E}">
        <p14:creationId xmlns:p14="http://schemas.microsoft.com/office/powerpoint/2010/main" val="1747761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500" b="1" dirty="0">
                <a:latin typeface="Arial" panose="020B0604020202020204" pitchFamily="34" charset="0"/>
                <a:cs typeface="Arial" panose="020B0604020202020204" pitchFamily="34" charset="0"/>
              </a:rPr>
              <a:t>7</a:t>
            </a:r>
            <a:r>
              <a:rPr lang="en-US" sz="1500" b="1" baseline="30000" dirty="0">
                <a:latin typeface="Arial" panose="020B0604020202020204" pitchFamily="34" charset="0"/>
                <a:cs typeface="Arial" panose="020B0604020202020204" pitchFamily="34" charset="0"/>
              </a:rPr>
              <a:t>th</a:t>
            </a:r>
            <a:r>
              <a:rPr lang="en-US" sz="1500" b="1" dirty="0">
                <a:latin typeface="Arial" panose="020B0604020202020204" pitchFamily="34" charset="0"/>
                <a:cs typeface="Arial" panose="020B0604020202020204" pitchFamily="34" charset="0"/>
              </a:rPr>
              <a:t> Programme for Infrastructure Development in Africa Week:</a:t>
            </a:r>
          </a:p>
          <a:p>
            <a:pPr marL="302066" indent="-302066">
              <a:buFont typeface="Arial" panose="020B0604020202020204" pitchFamily="34" charset="0"/>
              <a:buChar char="•"/>
            </a:pPr>
            <a:r>
              <a:rPr lang="en-GB" sz="1500" dirty="0">
                <a:latin typeface="Times New Roman" panose="02020603050405020304" pitchFamily="18" charset="0"/>
                <a:ea typeface="Calibri" panose="020F0502020204030204" pitchFamily="34" charset="0"/>
              </a:rPr>
              <a:t>Based on the initial findings of assessments in 6 MS - </a:t>
            </a:r>
            <a:r>
              <a:rPr lang="en-GB" sz="1500" dirty="0">
                <a:latin typeface="TimesNewRomanPSMT"/>
                <a:ea typeface="Calibri" panose="020F0502020204030204" pitchFamily="34" charset="0"/>
                <a:cs typeface="TimesNewRomanPSMT"/>
              </a:rPr>
              <a:t>Cameroon, Côte d’Ivoire, Kenya, </a:t>
            </a:r>
            <a:r>
              <a:rPr lang="en-GB" sz="1500" dirty="0">
                <a:latin typeface="Times New Roman" panose="02020603050405020304" pitchFamily="18" charset="0"/>
                <a:ea typeface="Calibri" panose="020F0502020204030204" pitchFamily="34" charset="0"/>
              </a:rPr>
              <a:t>Malawi, Uganda and Zambia, ECA     contributed to the discussions on key topics, such as the acceleration of the implementation of the Single African Air Transport Market, the </a:t>
            </a:r>
            <a:r>
              <a:rPr lang="en-GB" sz="1500" dirty="0" err="1">
                <a:latin typeface="Times New Roman" panose="02020603050405020304" pitchFamily="18" charset="0"/>
                <a:ea typeface="Calibri" panose="020F0502020204030204" pitchFamily="34" charset="0"/>
              </a:rPr>
              <a:t>Lamu</a:t>
            </a:r>
            <a:r>
              <a:rPr lang="en-GB" sz="1500" dirty="0">
                <a:latin typeface="Times New Roman" panose="02020603050405020304" pitchFamily="18" charset="0"/>
                <a:ea typeface="Calibri" panose="020F0502020204030204" pitchFamily="34" charset="0"/>
              </a:rPr>
              <a:t> Port-South Sudan Ethiopia transport corridor to Central Africa and beyond, and public-private partnerships for infrastructure</a:t>
            </a:r>
            <a:endParaRPr lang="en-US" sz="1500" b="1" dirty="0">
              <a:latin typeface="Arial" panose="020B0604020202020204" pitchFamily="34" charset="0"/>
              <a:cs typeface="Arial" panose="020B0604020202020204" pitchFamily="34" charset="0"/>
            </a:endParaRPr>
          </a:p>
          <a:p>
            <a:pPr lvl="0"/>
            <a:endParaRPr lang="en-US" sz="1500" b="1" dirty="0">
              <a:latin typeface="Arial" panose="020B0604020202020204" pitchFamily="34" charset="0"/>
              <a:cs typeface="Arial" panose="020B0604020202020204" pitchFamily="34" charset="0"/>
            </a:endParaRPr>
          </a:p>
          <a:p>
            <a:pPr lvl="0"/>
            <a:r>
              <a:rPr lang="en-US" sz="1500" b="1" dirty="0">
                <a:latin typeface="Arial" panose="020B0604020202020204" pitchFamily="34" charset="0"/>
                <a:cs typeface="Arial" panose="020B0604020202020204" pitchFamily="34" charset="0"/>
              </a:rPr>
              <a:t>Action plan for the decade for road safety (2021-2030): </a:t>
            </a:r>
          </a:p>
          <a:p>
            <a:pPr marL="302066" indent="-302066">
              <a:buFont typeface="Arial" panose="020B0604020202020204" pitchFamily="34" charset="0"/>
              <a:buChar char="•"/>
            </a:pPr>
            <a:r>
              <a:rPr lang="en-US" sz="1500" dirty="0">
                <a:latin typeface="Times New Roman" panose="02020603050405020304" pitchFamily="18" charset="0"/>
              </a:rPr>
              <a:t>In the Gambia, ECA contributed to the development of an action plan for the decade for road safety 2021</a:t>
            </a:r>
            <a:r>
              <a:rPr lang="en-US" sz="1500" dirty="0">
                <a:latin typeface="TimesNewRomanPSMT"/>
              </a:rPr>
              <a:t>–</a:t>
            </a:r>
            <a:r>
              <a:rPr lang="en-US" sz="1500" dirty="0">
                <a:latin typeface="Times New Roman" panose="02020603050405020304" pitchFamily="18" charset="0"/>
              </a:rPr>
              <a:t>2030, aiming to reduce road deaths in the country by 50 per cent by 2030, in line with the United Nations Second Decade of Action for Road </a:t>
            </a:r>
            <a:r>
              <a:rPr lang="en-GB" sz="1500" dirty="0">
                <a:latin typeface="Times New Roman" panose="02020603050405020304" pitchFamily="18" charset="0"/>
              </a:rPr>
              <a:t>Safety.</a:t>
            </a:r>
            <a:endParaRPr lang="en-GB" sz="1500" dirty="0"/>
          </a:p>
          <a:p>
            <a:endParaRPr lang="en-GB" sz="1500" dirty="0"/>
          </a:p>
          <a:p>
            <a:pPr defTabSz="966612">
              <a:defRPr/>
            </a:pPr>
            <a:r>
              <a:rPr lang="en-US" sz="1500" b="1" dirty="0">
                <a:latin typeface="Arial" panose="020B0604020202020204" pitchFamily="34" charset="0"/>
                <a:cs typeface="Arial" panose="020B0604020202020204" pitchFamily="34" charset="0"/>
              </a:rPr>
              <a:t>Promoting value chains:</a:t>
            </a:r>
          </a:p>
          <a:p>
            <a:pPr marL="302066" indent="-302066" defTabSz="966612">
              <a:buFont typeface="Arial" panose="020B0604020202020204" pitchFamily="34" charset="0"/>
              <a:buChar char="•"/>
              <a:defRPr/>
            </a:pPr>
            <a:r>
              <a:rPr lang="en-GB" sz="1500" dirty="0">
                <a:latin typeface="Times New Roman" panose="02020603050405020304" pitchFamily="18" charset="0"/>
                <a:ea typeface="Calibri" panose="020F0502020204030204" pitchFamily="34" charset="0"/>
              </a:rPr>
              <a:t>ECA supported a study on the assessment of maize and dairy value chains in Zambia and Zimbabwe to inform the development of the planned cross-border </a:t>
            </a:r>
            <a:r>
              <a:rPr lang="en-GB" sz="1500" dirty="0" err="1">
                <a:latin typeface="Times New Roman" panose="02020603050405020304" pitchFamily="18" charset="0"/>
                <a:ea typeface="Calibri" panose="020F0502020204030204" pitchFamily="34" charset="0"/>
              </a:rPr>
              <a:t>agro</a:t>
            </a:r>
            <a:r>
              <a:rPr lang="en-GB" sz="1500" dirty="0">
                <a:latin typeface="Times New Roman" panose="02020603050405020304" pitchFamily="18" charset="0"/>
                <a:ea typeface="Calibri" panose="020F0502020204030204" pitchFamily="34" charset="0"/>
              </a:rPr>
              <a:t> industrial park.</a:t>
            </a:r>
          </a:p>
          <a:p>
            <a:pPr marL="302066" indent="-302066" defTabSz="966612">
              <a:buFont typeface="Arial" panose="020B0604020202020204" pitchFamily="34" charset="0"/>
              <a:buChar char="•"/>
              <a:defRPr/>
            </a:pPr>
            <a:r>
              <a:rPr lang="en-GB" sz="1500" dirty="0">
                <a:latin typeface="Times New Roman" panose="02020603050405020304" pitchFamily="18" charset="0"/>
                <a:ea typeface="Calibri" panose="020F0502020204030204" pitchFamily="34" charset="0"/>
              </a:rPr>
              <a:t>Similarly, with ECA support, a cooperation agreement was signed in April 2022 between the Democratic Republic of the Congo and Zambia to facilitate the development of a value chain in the electric battery and clean energy sector.</a:t>
            </a:r>
          </a:p>
          <a:p>
            <a:pPr defTabSz="966612">
              <a:defRPr/>
            </a:pPr>
            <a:endParaRPr lang="en-US" sz="1500" b="1" dirty="0">
              <a:latin typeface="Arial" panose="020B0604020202020204" pitchFamily="34" charset="0"/>
              <a:cs typeface="Arial" panose="020B0604020202020204" pitchFamily="34" charset="0"/>
            </a:endParaRPr>
          </a:p>
          <a:p>
            <a:pPr algn="l"/>
            <a:r>
              <a:rPr lang="en-US" sz="1500" b="1" dirty="0">
                <a:latin typeface="Arial" panose="020B0604020202020204" pitchFamily="34" charset="0"/>
                <a:cs typeface="Arial" panose="020B0604020202020204" pitchFamily="34" charset="0"/>
              </a:rPr>
              <a:t>Tourism development: </a:t>
            </a:r>
          </a:p>
          <a:p>
            <a:pPr marL="181240" indent="-181240">
              <a:buFont typeface="Arial" panose="020B0604020202020204" pitchFamily="34" charset="0"/>
              <a:buChar char="•"/>
            </a:pPr>
            <a:r>
              <a:rPr lang="en-US" sz="1500" dirty="0">
                <a:latin typeface="Arial" panose="020B0604020202020204" pitchFamily="34" charset="0"/>
                <a:cs typeface="Arial" panose="020B0604020202020204" pitchFamily="34" charset="0"/>
              </a:rPr>
              <a:t>ECA supported Namibia in developing Tourism Satellite Account to </a:t>
            </a:r>
            <a:r>
              <a:rPr lang="en-GB" sz="1500" dirty="0">
                <a:latin typeface="Times New Roman" panose="02020603050405020304" pitchFamily="18" charset="0"/>
              </a:rPr>
              <a:t>measure the </a:t>
            </a:r>
            <a:r>
              <a:rPr lang="en-US" sz="1500" dirty="0">
                <a:latin typeface="Times New Roman" panose="02020603050405020304" pitchFamily="18" charset="0"/>
              </a:rPr>
              <a:t>performance and economic impacts of</a:t>
            </a:r>
          </a:p>
          <a:p>
            <a:pPr algn="l"/>
            <a:r>
              <a:rPr lang="en-US" sz="1500" dirty="0">
                <a:latin typeface="Times New Roman" panose="02020603050405020304" pitchFamily="18" charset="0"/>
              </a:rPr>
              <a:t>     tourism.</a:t>
            </a:r>
            <a:endParaRPr lang="en-US" sz="1500" dirty="0">
              <a:latin typeface="Arial" panose="020B0604020202020204" pitchFamily="34" charset="0"/>
              <a:cs typeface="Arial" panose="020B0604020202020204" pitchFamily="34" charset="0"/>
            </a:endParaRPr>
          </a:p>
          <a:p>
            <a:endParaRPr lang="en-GB" sz="1500" dirty="0"/>
          </a:p>
          <a:p>
            <a:pPr defTabSz="966612">
              <a:defRPr/>
            </a:pPr>
            <a:r>
              <a:rPr lang="en-US" sz="1500" b="1" dirty="0">
                <a:latin typeface="Arial" panose="020B0604020202020204" pitchFamily="34" charset="0"/>
                <a:cs typeface="Arial" panose="020B0604020202020204" pitchFamily="34" charset="0"/>
              </a:rPr>
              <a:t>Framework for designing an industrialization and economic diversification master plan:</a:t>
            </a:r>
            <a:endParaRPr lang="en-GB" sz="1500" dirty="0"/>
          </a:p>
          <a:p>
            <a:pPr marL="302066" indent="-302066">
              <a:buFont typeface="Arial" panose="020B0604020202020204" pitchFamily="34" charset="0"/>
              <a:buChar char="•"/>
            </a:pPr>
            <a:r>
              <a:rPr lang="en-US" sz="1500" dirty="0">
                <a:latin typeface="Times New Roman" panose="02020603050405020304" pitchFamily="18" charset="0"/>
              </a:rPr>
              <a:t>In August 2022, the Council of Ministers of the steering committee for the rationalization of the regional economic communities of Central Africa adopted as its reference framework, the ECA framework for designing an industrialization and </a:t>
            </a:r>
            <a:r>
              <a:rPr lang="en-GB" sz="1500" dirty="0">
                <a:latin typeface="Times New Roman" panose="02020603050405020304" pitchFamily="18" charset="0"/>
              </a:rPr>
              <a:t>economic diversification master plan.</a:t>
            </a:r>
            <a:endParaRPr lang="en-GB" sz="1500" dirty="0"/>
          </a:p>
          <a:p>
            <a:endParaRPr lang="en-GB" sz="1500" dirty="0"/>
          </a:p>
          <a:p>
            <a:pPr defTabSz="966612">
              <a:defRPr/>
            </a:pPr>
            <a:r>
              <a:rPr lang="en-US" sz="1500" b="1" dirty="0">
                <a:latin typeface="Arial" panose="020B0604020202020204" pitchFamily="34" charset="0"/>
                <a:cs typeface="Arial" panose="020B0604020202020204" pitchFamily="34" charset="0"/>
              </a:rPr>
              <a:t>Local content policy framework:</a:t>
            </a:r>
            <a:r>
              <a:rPr lang="en-US" sz="1500" dirty="0">
                <a:latin typeface="Arial" panose="020B0604020202020204" pitchFamily="34" charset="0"/>
                <a:cs typeface="Arial" panose="020B0604020202020204" pitchFamily="34" charset="0"/>
              </a:rPr>
              <a:t> </a:t>
            </a:r>
          </a:p>
          <a:p>
            <a:pPr marL="181240" indent="-181240" defTabSz="966612">
              <a:buFont typeface="Arial" panose="020B0604020202020204" pitchFamily="34" charset="0"/>
              <a:buChar char="•"/>
              <a:defRPr/>
            </a:pPr>
            <a:r>
              <a:rPr lang="en-US" sz="1500" dirty="0">
                <a:latin typeface="Arial" panose="020B0604020202020204" pitchFamily="34" charset="0"/>
                <a:cs typeface="Arial" panose="020B0604020202020204" pitchFamily="34" charset="0"/>
              </a:rPr>
              <a:t>Eca supported Zimbabwe in the development of local content policy framework for the pharmaceuticals, fertilizers and packaging industries.</a:t>
            </a:r>
          </a:p>
          <a:p>
            <a:endParaRPr lang="en-GB" sz="1500" dirty="0"/>
          </a:p>
          <a:p>
            <a:pPr defTabSz="966612">
              <a:defRPr/>
            </a:pPr>
            <a:r>
              <a:rPr lang="en-US" sz="1500" b="1" dirty="0">
                <a:latin typeface="Arial" panose="020B0604020202020204" pitchFamily="34" charset="0"/>
                <a:cs typeface="Arial" panose="020B0604020202020204" pitchFamily="34" charset="0"/>
              </a:rPr>
              <a:t>Harnessing Demographic Dividend:</a:t>
            </a:r>
            <a:endParaRPr lang="en-GB" sz="1500" dirty="0"/>
          </a:p>
          <a:p>
            <a:pPr marL="181240" indent="-181240" defTabSz="966612">
              <a:buFont typeface="Arial" panose="020B0604020202020204" pitchFamily="34" charset="0"/>
              <a:buChar char="•"/>
              <a:defRPr/>
            </a:pPr>
            <a:r>
              <a:rPr lang="en-US" sz="1500" dirty="0">
                <a:latin typeface="Arial" panose="020B0604020202020204" pitchFamily="34" charset="0"/>
                <a:cs typeface="Arial" panose="020B0604020202020204" pitchFamily="34" charset="0"/>
              </a:rPr>
              <a:t>ECA contributed to strengthening the capacity of policy makers in 5 MS - G</a:t>
            </a:r>
            <a:r>
              <a:rPr lang="en-GB" sz="1500" dirty="0" err="1">
                <a:latin typeface="Times New Roman" panose="02020603050405020304" pitchFamily="18" charset="0"/>
              </a:rPr>
              <a:t>hana</a:t>
            </a:r>
            <a:r>
              <a:rPr lang="en-GB" sz="1500" dirty="0">
                <a:latin typeface="Times New Roman" panose="02020603050405020304" pitchFamily="18" charset="0"/>
              </a:rPr>
              <a:t>, Nigeria, South Africa, Uganda and Zambia -</a:t>
            </a:r>
            <a:r>
              <a:rPr lang="en-US" sz="1500" dirty="0">
                <a:latin typeface="Arial" panose="020B0604020202020204" pitchFamily="34" charset="0"/>
                <a:cs typeface="Arial" panose="020B0604020202020204" pitchFamily="34" charset="0"/>
              </a:rPr>
              <a:t> in</a:t>
            </a:r>
            <a:r>
              <a:rPr lang="en-GB" sz="1500" dirty="0">
                <a:latin typeface="Times New Roman" panose="02020603050405020304" pitchFamily="18" charset="0"/>
              </a:rPr>
              <a:t> designing and </a:t>
            </a:r>
            <a:r>
              <a:rPr lang="en-US" sz="1500" dirty="0">
                <a:latin typeface="Times New Roman" panose="02020603050405020304" pitchFamily="18" charset="0"/>
              </a:rPr>
              <a:t>drafting policies and strategies to address sectoral issues related to the demographic </a:t>
            </a:r>
            <a:r>
              <a:rPr lang="en-GB" sz="1500" dirty="0">
                <a:latin typeface="Times New Roman" panose="02020603050405020304" pitchFamily="18" charset="0"/>
              </a:rPr>
              <a:t>dividend.</a:t>
            </a:r>
            <a:endParaRPr lang="en-US" sz="1500" dirty="0">
              <a:latin typeface="Arial" panose="020B0604020202020204" pitchFamily="34" charset="0"/>
              <a:cs typeface="Arial" panose="020B0604020202020204" pitchFamily="34" charset="0"/>
            </a:endParaRPr>
          </a:p>
          <a:p>
            <a:pPr marL="181240" indent="-181240" defTabSz="966612">
              <a:buFont typeface="Arial" panose="020B0604020202020204" pitchFamily="34" charset="0"/>
              <a:buChar char="•"/>
              <a:defRPr/>
            </a:pPr>
            <a:r>
              <a:rPr lang="en-US" sz="1500" dirty="0">
                <a:latin typeface="Arial" panose="020B0604020202020204" pitchFamily="34" charset="0"/>
                <a:cs typeface="Arial" panose="020B0604020202020204" pitchFamily="34" charset="0"/>
              </a:rPr>
              <a:t>ECA also supported 6 MS – Benin, </a:t>
            </a:r>
            <a:r>
              <a:rPr lang="en-US" sz="1500" dirty="0" err="1">
                <a:latin typeface="Arial" panose="020B0604020202020204" pitchFamily="34" charset="0"/>
                <a:cs typeface="Arial" panose="020B0604020202020204" pitchFamily="34" charset="0"/>
              </a:rPr>
              <a:t>Burkino</a:t>
            </a:r>
            <a:r>
              <a:rPr lang="en-US" sz="1500" dirty="0">
                <a:latin typeface="Arial" panose="020B0604020202020204" pitchFamily="34" charset="0"/>
                <a:cs typeface="Arial" panose="020B0604020202020204" pitchFamily="34" charset="0"/>
              </a:rPr>
              <a:t> Faso, Cote d’Ivoire, the Niger, Senegal and Togo - in generating preliminary analysis concerning national budget allocations to the pillars demographic dividend over the last 10 years.</a:t>
            </a:r>
          </a:p>
          <a:p>
            <a:pPr marL="181240" indent="-181240" defTabSz="966612">
              <a:buFont typeface="Arial" panose="020B0604020202020204" pitchFamily="34" charset="0"/>
              <a:buChar char="•"/>
              <a:defRPr/>
            </a:pPr>
            <a:r>
              <a:rPr lang="en-US" sz="1500" i="1" dirty="0">
                <a:latin typeface="Times New Roman" panose="02020603050405020304" pitchFamily="18" charset="0"/>
              </a:rPr>
              <a:t>FYI: The pillars of the demographic dividend are employment and entrepreneurship, education and skills development, health and welfare, and governance and youth empowerment.</a:t>
            </a:r>
            <a:endParaRPr lang="en-US" sz="1500" i="1" dirty="0">
              <a:latin typeface="Arial" panose="020B0604020202020204" pitchFamily="34" charset="0"/>
              <a:cs typeface="Arial" panose="020B0604020202020204" pitchFamily="34" charset="0"/>
            </a:endParaRPr>
          </a:p>
          <a:p>
            <a:endParaRPr lang="en-GB" sz="1500" dirty="0"/>
          </a:p>
          <a:p>
            <a:pPr defTabSz="966612">
              <a:defRPr/>
            </a:pPr>
            <a:r>
              <a:rPr lang="en-US" sz="1500" b="1" dirty="0">
                <a:latin typeface="Arial" panose="020B0604020202020204" pitchFamily="34" charset="0"/>
                <a:cs typeface="Arial" panose="020B0604020202020204" pitchFamily="34" charset="0"/>
              </a:rPr>
              <a:t>Africa Gender and Development Index:</a:t>
            </a:r>
            <a:endParaRPr lang="en-US" sz="1500" dirty="0">
              <a:latin typeface="Arial" panose="020B0604020202020204" pitchFamily="34" charset="0"/>
              <a:cs typeface="Arial" panose="020B0604020202020204" pitchFamily="34" charset="0"/>
            </a:endParaRPr>
          </a:p>
          <a:p>
            <a:pPr marL="302066" indent="-302066">
              <a:buFont typeface="Arial" panose="020B0604020202020204" pitchFamily="34" charset="0"/>
              <a:buChar char="•"/>
            </a:pPr>
            <a:r>
              <a:rPr lang="en-GB" sz="1500" dirty="0">
                <a:latin typeface="Times New Roman" panose="02020603050405020304" pitchFamily="18" charset="0"/>
                <a:ea typeface="Calibri" panose="020F0502020204030204" pitchFamily="34" charset="0"/>
              </a:rPr>
              <a:t>Policymakers in Namibia and Seychelles were supported on strengthening the evidence base and monitoring progress in relation to gender equality and the empowerment of women by using the African Gender and Development Index to identify high-priority gender issues. The 2 countries assessed gender gaps using the Index methodology and developed a road map to mainstream a gender-based approach into their national statistical systems.</a:t>
            </a:r>
            <a:endParaRPr lang="en-GB" sz="1500" dirty="0"/>
          </a:p>
        </p:txBody>
      </p:sp>
      <p:sp>
        <p:nvSpPr>
          <p:cNvPr id="4" name="Slide Number Placeholder 3"/>
          <p:cNvSpPr>
            <a:spLocks noGrp="1"/>
          </p:cNvSpPr>
          <p:nvPr>
            <p:ph type="sldNum" sz="quarter" idx="5"/>
          </p:nvPr>
        </p:nvSpPr>
        <p:spPr/>
        <p:txBody>
          <a:bodyPr/>
          <a:lstStyle/>
          <a:p>
            <a:fld id="{96915EB0-1A3C-459F-9CBF-C693C1A49562}" type="slidenum">
              <a:rPr lang="en-GB" smtClean="0"/>
              <a:t>5</a:t>
            </a:fld>
            <a:endParaRPr lang="en-GB"/>
          </a:p>
        </p:txBody>
      </p:sp>
    </p:spTree>
    <p:extLst>
      <p:ext uri="{BB962C8B-B14F-4D97-AF65-F5344CB8AC3E}">
        <p14:creationId xmlns:p14="http://schemas.microsoft.com/office/powerpoint/2010/main" val="4071716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500" b="1" dirty="0"/>
              <a:t>Data and Statistics</a:t>
            </a:r>
            <a:r>
              <a:rPr lang="en-GB" sz="1500" dirty="0"/>
              <a:t>: </a:t>
            </a:r>
            <a:r>
              <a:rPr lang="en-US" sz="1500" dirty="0">
                <a:latin typeface="Times New Roman" panose="02020603050405020304" pitchFamily="18" charset="0"/>
              </a:rPr>
              <a:t>organized three key events in October 2022: the eighth session of the Statistical Commission for Africa; the sixth session of the Conference of African Ministers Responsible for Civil Registration; and the eighth meeting of the Regional Committee of United Nations Global Geospatial Information Management for Africa. </a:t>
            </a:r>
          </a:p>
          <a:p>
            <a:r>
              <a:rPr lang="en-US" sz="1500" dirty="0">
                <a:latin typeface="Times New Roman" panose="02020603050405020304" pitchFamily="18" charset="0"/>
              </a:rPr>
              <a:t>- The outcomes of the events included a Statistical Commission road map and 15 recommendations for strengthening civil registration and vital statistics.</a:t>
            </a:r>
            <a:endParaRPr lang="en-GB" sz="1500" dirty="0"/>
          </a:p>
          <a:p>
            <a:endParaRPr lang="en-GB" sz="1500" dirty="0"/>
          </a:p>
          <a:p>
            <a:r>
              <a:rPr lang="en-GB" sz="1500" b="1" dirty="0"/>
              <a:t>Digital identity framework</a:t>
            </a:r>
            <a:r>
              <a:rPr lang="en-GB" sz="1500" dirty="0"/>
              <a:t>: T</a:t>
            </a:r>
            <a:r>
              <a:rPr lang="en-US" sz="1500" dirty="0">
                <a:latin typeface="Times New Roman" panose="02020603050405020304" pitchFamily="18" charset="0"/>
              </a:rPr>
              <a:t>wo MS (Ethiopia and Nigeria) aligned the digital identity framework principles with their national digital transformation strategies in 2022</a:t>
            </a:r>
            <a:endParaRPr lang="en-GB" sz="1500" dirty="0"/>
          </a:p>
          <a:p>
            <a:endParaRPr lang="en-GB" sz="1500" dirty="0"/>
          </a:p>
          <a:p>
            <a:r>
              <a:rPr lang="en-GB" sz="1500" b="1" dirty="0"/>
              <a:t>Digitalization of the African Census System</a:t>
            </a:r>
            <a:r>
              <a:rPr lang="en-GB" sz="1500" dirty="0"/>
              <a:t>: </a:t>
            </a:r>
            <a:r>
              <a:rPr lang="en-US" sz="1500" dirty="0">
                <a:latin typeface="Times New Roman" panose="02020603050405020304" pitchFamily="18" charset="0"/>
              </a:rPr>
              <a:t>continued to promote the modernization of African census systems from paper trails to digital systems, providing support to member States in census digitalization for improved data collection and production.</a:t>
            </a:r>
            <a:endParaRPr lang="en-GB" sz="1500" dirty="0"/>
          </a:p>
          <a:p>
            <a:pPr defTabSz="966612"/>
            <a:r>
              <a:rPr lang="en-GB" sz="1500" dirty="0"/>
              <a:t>-</a:t>
            </a:r>
            <a:r>
              <a:rPr lang="en-US" sz="1500" dirty="0"/>
              <a:t>Support to 8 MS for the conduct of pilot and main </a:t>
            </a:r>
            <a:r>
              <a:rPr lang="en-GB" sz="1500" dirty="0"/>
              <a:t>censuses</a:t>
            </a:r>
          </a:p>
          <a:p>
            <a:pPr algn="l"/>
            <a:r>
              <a:rPr lang="en-GB" sz="1500" dirty="0"/>
              <a:t>- </a:t>
            </a:r>
            <a:r>
              <a:rPr lang="en-US" sz="1500" dirty="0">
                <a:latin typeface="Times New Roman" panose="02020603050405020304" pitchFamily="18" charset="0"/>
              </a:rPr>
              <a:t>Owing to the use of modern tools, the interval between the collection of data and the release of census findings was reduced from two years to three months.</a:t>
            </a:r>
            <a:endParaRPr lang="en-US" sz="1500" dirty="0"/>
          </a:p>
          <a:p>
            <a:endParaRPr lang="en-GB" sz="1500" dirty="0"/>
          </a:p>
          <a:p>
            <a:r>
              <a:rPr lang="en-GB" sz="1500" b="1" dirty="0"/>
              <a:t>Modernization of data and statistical systems</a:t>
            </a:r>
            <a:r>
              <a:rPr lang="en-GB" sz="1500" dirty="0"/>
              <a:t>:</a:t>
            </a:r>
          </a:p>
          <a:p>
            <a:pPr marL="302066" indent="-302066">
              <a:buFont typeface="Arial" panose="020B0604020202020204" pitchFamily="34" charset="0"/>
              <a:buChar char="•"/>
            </a:pPr>
            <a:r>
              <a:rPr lang="en-US" sz="1500" dirty="0"/>
              <a:t>Supported three MS (Burkina Faso, Burundi, and Central Africa Republic) in the development of Integrated Geospatial Information Frameworks</a:t>
            </a:r>
          </a:p>
          <a:p>
            <a:pPr marL="302066" indent="-302066">
              <a:buFont typeface="Arial" panose="020B0604020202020204" pitchFamily="34" charset="0"/>
              <a:buChar char="•"/>
            </a:pPr>
            <a:r>
              <a:rPr lang="en-US" sz="1500" dirty="0"/>
              <a:t>Supported to 10 MS (</a:t>
            </a:r>
            <a:r>
              <a:rPr lang="en-US" sz="1500" dirty="0">
                <a:latin typeface="Times New Roman" panose="02020603050405020304" pitchFamily="18" charset="0"/>
              </a:rPr>
              <a:t>(Burundi, Cameroon, Central African Republic, Chad, Congo, Democratic Republic of the Congo, Equatorial Guinea, Gambia, Rwanda and Sao Tome and Principe)</a:t>
            </a:r>
            <a:r>
              <a:rPr lang="en-US" sz="1500" dirty="0"/>
              <a:t>) in the use of innovative geospatial decision support systems</a:t>
            </a:r>
            <a:endParaRPr lang="en-GB" sz="1500" dirty="0"/>
          </a:p>
          <a:p>
            <a:endParaRPr lang="en-GB" sz="1500" dirty="0"/>
          </a:p>
          <a:p>
            <a:r>
              <a:rPr lang="en-GB" sz="1500" b="1" dirty="0"/>
              <a:t>Cybersecurity</a:t>
            </a:r>
            <a:r>
              <a:rPr lang="en-GB" sz="1500" dirty="0"/>
              <a:t>:</a:t>
            </a:r>
          </a:p>
          <a:p>
            <a:pPr marL="302066" indent="-302066">
              <a:buFont typeface="Arial" panose="020B0604020202020204" pitchFamily="34" charset="0"/>
              <a:buChar char="•"/>
            </a:pPr>
            <a:r>
              <a:rPr lang="en-US" sz="1500" dirty="0"/>
              <a:t>Signed MoU with Government of Togo to establish a regional center of excellence for cybersecurity research and development</a:t>
            </a:r>
          </a:p>
          <a:p>
            <a:pPr marL="302066" indent="-302066">
              <a:buFont typeface="Arial" panose="020B0604020202020204" pitchFamily="34" charset="0"/>
              <a:buChar char="•"/>
            </a:pPr>
            <a:r>
              <a:rPr lang="en-US" sz="1500" dirty="0"/>
              <a:t>Supported Togo in the development of national cybersecurity policy framework</a:t>
            </a:r>
            <a:endParaRPr lang="en-GB" sz="1500" dirty="0"/>
          </a:p>
          <a:p>
            <a:endParaRPr lang="en-GB" dirty="0"/>
          </a:p>
        </p:txBody>
      </p:sp>
      <p:sp>
        <p:nvSpPr>
          <p:cNvPr id="4" name="Slide Number Placeholder 3"/>
          <p:cNvSpPr>
            <a:spLocks noGrp="1"/>
          </p:cNvSpPr>
          <p:nvPr>
            <p:ph type="sldNum" sz="quarter" idx="5"/>
          </p:nvPr>
        </p:nvSpPr>
        <p:spPr/>
        <p:txBody>
          <a:bodyPr/>
          <a:lstStyle/>
          <a:p>
            <a:fld id="{96915EB0-1A3C-459F-9CBF-C693C1A49562}" type="slidenum">
              <a:rPr lang="en-GB" smtClean="0"/>
              <a:t>6</a:t>
            </a:fld>
            <a:endParaRPr lang="en-GB"/>
          </a:p>
        </p:txBody>
      </p:sp>
    </p:spTree>
    <p:extLst>
      <p:ext uri="{BB962C8B-B14F-4D97-AF65-F5344CB8AC3E}">
        <p14:creationId xmlns:p14="http://schemas.microsoft.com/office/powerpoint/2010/main" val="345173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US" sz="1500" b="1" dirty="0">
                <a:latin typeface="Arial" panose="020B0604020202020204" pitchFamily="34" charset="0"/>
                <a:cs typeface="Arial" panose="020B0604020202020204" pitchFamily="34" charset="0"/>
              </a:rPr>
              <a:t>Development and adoption of AU Climate Change and Resilient Development Strategy and Action Plan (2022-2032): </a:t>
            </a:r>
            <a:r>
              <a:rPr lang="en-US" sz="1500" dirty="0">
                <a:latin typeface="Times New Roman" panose="02020603050405020304" pitchFamily="18" charset="0"/>
              </a:rPr>
              <a:t>Technically supported the development and adoption of the AU Climate Change and Resilient Development Strategy and Action Plan (2022</a:t>
            </a:r>
            <a:r>
              <a:rPr lang="en-US" sz="1500" dirty="0">
                <a:latin typeface="TimesNewRomanPSMT"/>
              </a:rPr>
              <a:t>–</a:t>
            </a:r>
            <a:r>
              <a:rPr lang="en-US" sz="1500" dirty="0">
                <a:latin typeface="Times New Roman" panose="02020603050405020304" pitchFamily="18" charset="0"/>
              </a:rPr>
              <a:t>2032) in support of the realization of Agenda 2063 regarding climate resilient communities and economies, by setting out the principles, priorities and action areas for enhanced climate cooperation and climate-resilient development.</a:t>
            </a:r>
            <a:endParaRPr lang="en-GB" sz="1500" dirty="0"/>
          </a:p>
          <a:p>
            <a:endParaRPr lang="en-GB" sz="1500" dirty="0"/>
          </a:p>
          <a:p>
            <a:pPr defTabSz="966612"/>
            <a:r>
              <a:rPr lang="en-US" sz="1500" b="1" dirty="0">
                <a:latin typeface="Arial" panose="020B0604020202020204" pitchFamily="34" charset="0"/>
                <a:cs typeface="Arial" panose="020B0604020202020204" pitchFamily="34" charset="0"/>
              </a:rPr>
              <a:t>2</a:t>
            </a:r>
            <a:r>
              <a:rPr lang="en-US" sz="1500" b="1" baseline="30000" dirty="0">
                <a:latin typeface="Arial" panose="020B0604020202020204" pitchFamily="34" charset="0"/>
                <a:cs typeface="Arial" panose="020B0604020202020204" pitchFamily="34" charset="0"/>
              </a:rPr>
              <a:t>nd</a:t>
            </a:r>
            <a:r>
              <a:rPr lang="en-US" sz="1500" b="1" dirty="0">
                <a:latin typeface="Arial" panose="020B0604020202020204" pitchFamily="34" charset="0"/>
                <a:cs typeface="Arial" panose="020B0604020202020204" pitchFamily="34" charset="0"/>
              </a:rPr>
              <a:t> meeting of the African Ministers of Finance, Economy, Development and Environment: </a:t>
            </a:r>
            <a:r>
              <a:rPr lang="en-US" sz="1500" dirty="0">
                <a:latin typeface="Times New Roman" panose="02020603050405020304" pitchFamily="18" charset="0"/>
              </a:rPr>
              <a:t>convened the meeting to ensure coherence among African climate finance positions and priorities ahead of the COP27.</a:t>
            </a:r>
          </a:p>
          <a:p>
            <a:pPr algn="l"/>
            <a:r>
              <a:rPr lang="en-US" sz="1500" dirty="0">
                <a:latin typeface="Times New Roman" panose="02020603050405020304" pitchFamily="18" charset="0"/>
              </a:rPr>
              <a:t>-The meeting resulted in a unified view on the key areas of action to stimulate climate and nature friendly investments and actions to advance the implementation of the Paris Agreement, the 2030 Agenda and Agenda 2063.</a:t>
            </a:r>
            <a:endParaRPr lang="en-GB" sz="1500" dirty="0"/>
          </a:p>
          <a:p>
            <a:endParaRPr lang="en-GB" sz="1500" dirty="0"/>
          </a:p>
          <a:p>
            <a:pPr defTabSz="966612"/>
            <a:r>
              <a:rPr lang="en-US" sz="1500" b="1" dirty="0">
                <a:latin typeface="Arial" panose="020B0604020202020204" pitchFamily="34" charset="0"/>
                <a:cs typeface="Arial" panose="020B0604020202020204" pitchFamily="34" charset="0"/>
              </a:rPr>
              <a:t>COP 27: </a:t>
            </a:r>
            <a:r>
              <a:rPr lang="en-US" sz="1500" dirty="0">
                <a:latin typeface="Times New Roman" panose="02020603050405020304" pitchFamily="18" charset="0"/>
              </a:rPr>
              <a:t>provided support for the African team of climate negotiators on issues relating to a just energy transition, carbon credits and climate financing, along with support in the installation</a:t>
            </a:r>
          </a:p>
          <a:p>
            <a:pPr algn="l"/>
            <a:r>
              <a:rPr lang="en-US" sz="1500" dirty="0">
                <a:latin typeface="Times New Roman" panose="02020603050405020304" pitchFamily="18" charset="0"/>
              </a:rPr>
              <a:t>of the Africa Pavilion at the session venue.</a:t>
            </a:r>
          </a:p>
          <a:p>
            <a:pPr algn="l"/>
            <a:endParaRPr lang="en-GB" sz="1500" dirty="0"/>
          </a:p>
          <a:p>
            <a:pPr defTabSz="966612"/>
            <a:r>
              <a:rPr lang="en-US" sz="1500" b="1" dirty="0">
                <a:latin typeface="Arial" panose="020B0604020202020204" pitchFamily="34" charset="0"/>
                <a:cs typeface="Arial" panose="020B0604020202020204" pitchFamily="34" charset="0"/>
              </a:rPr>
              <a:t>Development of Carbon credits markets: </a:t>
            </a:r>
            <a:r>
              <a:rPr lang="en-US" sz="1500" dirty="0">
                <a:latin typeface="Times New Roman" panose="02020603050405020304" pitchFamily="18" charset="0"/>
              </a:rPr>
              <a:t>supported the Congo Basin Climate Commission in developing a harmonized regional protocol and the establishment of a regional registry. </a:t>
            </a:r>
          </a:p>
          <a:p>
            <a:pPr marL="302066" indent="-302066">
              <a:buFontTx/>
              <a:buChar char="-"/>
            </a:pPr>
            <a:r>
              <a:rPr lang="en-US" sz="1500" dirty="0">
                <a:latin typeface="Times New Roman" panose="02020603050405020304" pitchFamily="18" charset="0"/>
              </a:rPr>
              <a:t>The registry is underpinned by the development of a pipeline of potential investments that could have a meaningful impact on communities that depend on the forests of the Congo basin, by creating sustainable livelihoods and incomes and by rehabilitating degraded lands.</a:t>
            </a:r>
          </a:p>
          <a:p>
            <a:pPr marL="302066" indent="-302066">
              <a:buFontTx/>
              <a:buChar char="-"/>
            </a:pPr>
            <a:endParaRPr lang="en-GB" sz="1500" dirty="0"/>
          </a:p>
        </p:txBody>
      </p:sp>
      <p:sp>
        <p:nvSpPr>
          <p:cNvPr id="4" name="Slide Number Placeholder 3"/>
          <p:cNvSpPr>
            <a:spLocks noGrp="1"/>
          </p:cNvSpPr>
          <p:nvPr>
            <p:ph type="sldNum" sz="quarter" idx="5"/>
          </p:nvPr>
        </p:nvSpPr>
        <p:spPr/>
        <p:txBody>
          <a:bodyPr/>
          <a:lstStyle/>
          <a:p>
            <a:fld id="{96915EB0-1A3C-459F-9CBF-C693C1A49562}" type="slidenum">
              <a:rPr lang="en-GB" smtClean="0"/>
              <a:t>7</a:t>
            </a:fld>
            <a:endParaRPr lang="en-GB"/>
          </a:p>
        </p:txBody>
      </p:sp>
    </p:spTree>
    <p:extLst>
      <p:ext uri="{BB962C8B-B14F-4D97-AF65-F5344CB8AC3E}">
        <p14:creationId xmlns:p14="http://schemas.microsoft.com/office/powerpoint/2010/main" val="3994759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GB" sz="1500" b="1" dirty="0">
                <a:latin typeface="Arial" panose="020B0604020202020204" pitchFamily="34" charset="0"/>
                <a:cs typeface="Arial" panose="020B0604020202020204" pitchFamily="34" charset="0"/>
              </a:rPr>
              <a:t>Co-vice chair of the Regional Collaborative Platform (RCP) for Africa</a:t>
            </a:r>
            <a:r>
              <a:rPr lang="en-GB" sz="1500" dirty="0">
                <a:latin typeface="Arial" panose="020B0604020202020204" pitchFamily="34" charset="0"/>
                <a:cs typeface="Arial" panose="020B0604020202020204" pitchFamily="34" charset="0"/>
              </a:rPr>
              <a:t>: </a:t>
            </a:r>
            <a:r>
              <a:rPr lang="en-US" sz="1500" dirty="0">
                <a:latin typeface="Times New Roman" panose="02020603050405020304" pitchFamily="18" charset="0"/>
              </a:rPr>
              <a:t>is a member of RCP joint secretariat and is a co-convener of its task forces 2 and 3 (on the regional knowledge management hub and regional reporting, respectively) and its opportunity and issues-based coalitions 1 and 2.</a:t>
            </a:r>
            <a:endParaRPr lang="en-US" sz="1500" dirty="0"/>
          </a:p>
          <a:p>
            <a:pPr defTabSz="966612"/>
            <a:endParaRPr lang="en-US" sz="1500" dirty="0"/>
          </a:p>
          <a:p>
            <a:pPr defTabSz="966612"/>
            <a:r>
              <a:rPr lang="en-GB" sz="1500" b="1" dirty="0">
                <a:latin typeface="Arial" panose="020B0604020202020204" pitchFamily="34" charset="0"/>
                <a:cs typeface="Arial" panose="020B0604020202020204" pitchFamily="34" charset="0"/>
              </a:rPr>
              <a:t>Strengthening the RCP for Africa: </a:t>
            </a:r>
            <a:r>
              <a:rPr lang="en-GB" sz="1500" dirty="0">
                <a:latin typeface="Arial" panose="020B0604020202020204" pitchFamily="34" charset="0"/>
                <a:cs typeface="Arial" panose="020B0604020202020204" pitchFamily="34" charset="0"/>
              </a:rPr>
              <a:t>Supported and working relationship with the AU enhanced- Inaugural AU-UN Collaborative Platform held on 23</a:t>
            </a:r>
            <a:r>
              <a:rPr lang="en-GB" sz="1500" baseline="30000" dirty="0">
                <a:latin typeface="Arial" panose="020B0604020202020204" pitchFamily="34" charset="0"/>
                <a:cs typeface="Arial" panose="020B0604020202020204" pitchFamily="34" charset="0"/>
              </a:rPr>
              <a:t>rd</a:t>
            </a:r>
            <a:r>
              <a:rPr lang="en-GB" sz="1500" dirty="0">
                <a:latin typeface="Arial" panose="020B0604020202020204" pitchFamily="34" charset="0"/>
                <a:cs typeface="Arial" panose="020B0604020202020204" pitchFamily="34" charset="0"/>
              </a:rPr>
              <a:t> June 2022.</a:t>
            </a:r>
            <a:endParaRPr lang="en-US" sz="1500" dirty="0">
              <a:latin typeface="Arial" panose="020B0604020202020204" pitchFamily="34" charset="0"/>
              <a:cs typeface="Arial" panose="020B0604020202020204" pitchFamily="34" charset="0"/>
            </a:endParaRPr>
          </a:p>
          <a:p>
            <a:pPr defTabSz="966612"/>
            <a:endParaRPr lang="en-GB" sz="1500" b="1" dirty="0">
              <a:latin typeface="Arial" panose="020B0604020202020204" pitchFamily="34" charset="0"/>
              <a:cs typeface="Arial" panose="020B0604020202020204" pitchFamily="34" charset="0"/>
            </a:endParaRPr>
          </a:p>
          <a:p>
            <a:pPr defTabSz="966612"/>
            <a:r>
              <a:rPr lang="en-GB" sz="1500" b="1" dirty="0">
                <a:latin typeface="Arial" panose="020B0604020202020204" pitchFamily="34" charset="0"/>
                <a:cs typeface="Arial" panose="020B0604020202020204" pitchFamily="34" charset="0"/>
              </a:rPr>
              <a:t>Support to the AU regional policy conference on Peace, Security and Development</a:t>
            </a:r>
            <a:r>
              <a:rPr lang="en-GB" sz="1500" dirty="0">
                <a:latin typeface="Arial" panose="020B0604020202020204" pitchFamily="34" charset="0"/>
                <a:cs typeface="Arial" panose="020B0604020202020204" pitchFamily="34" charset="0"/>
              </a:rPr>
              <a:t>: </a:t>
            </a:r>
            <a:r>
              <a:rPr lang="en-US" sz="1500" dirty="0">
                <a:latin typeface="Times New Roman" panose="02020603050405020304" pitchFamily="18" charset="0"/>
              </a:rPr>
              <a:t>played a key role and supported the African Union in the preparation of the conference, during which participants highlighted the links among peace, security and development and how trade, investment, youth economic empowerment and general economic progress can have a positive spill-over effect in promoting peace and security.</a:t>
            </a:r>
          </a:p>
          <a:p>
            <a:pPr defTabSz="966612"/>
            <a:r>
              <a:rPr lang="en-US" sz="1500" dirty="0">
                <a:latin typeface="Times New Roman" panose="02020603050405020304" pitchFamily="18" charset="0"/>
                <a:cs typeface="Arial" panose="020B0604020202020204" pitchFamily="34" charset="0"/>
              </a:rPr>
              <a:t>-held policy dialogue on the report Triple nexus and trade-towards new agenda for Africa</a:t>
            </a:r>
            <a:endParaRPr lang="en-GB" sz="1500" dirty="0">
              <a:latin typeface="Arial" panose="020B0604020202020204" pitchFamily="34" charset="0"/>
              <a:cs typeface="Arial" panose="020B0604020202020204" pitchFamily="34" charset="0"/>
            </a:endParaRPr>
          </a:p>
          <a:p>
            <a:endParaRPr lang="en-US" sz="1500" dirty="0"/>
          </a:p>
          <a:p>
            <a:endParaRPr lang="en-US" dirty="0">
              <a:solidFill>
                <a:schemeClr val="tx1"/>
              </a:solidFill>
            </a:endParaRPr>
          </a:p>
        </p:txBody>
      </p:sp>
      <p:sp>
        <p:nvSpPr>
          <p:cNvPr id="4" name="Slide Number Placeholder 3"/>
          <p:cNvSpPr>
            <a:spLocks noGrp="1"/>
          </p:cNvSpPr>
          <p:nvPr>
            <p:ph type="sldNum" sz="quarter" idx="5"/>
          </p:nvPr>
        </p:nvSpPr>
        <p:spPr/>
        <p:txBody>
          <a:bodyPr/>
          <a:lstStyle/>
          <a:p>
            <a:fld id="{96915EB0-1A3C-459F-9CBF-C693C1A49562}" type="slidenum">
              <a:rPr lang="en-GB" smtClean="0"/>
              <a:t>8</a:t>
            </a:fld>
            <a:endParaRPr lang="en-GB"/>
          </a:p>
        </p:txBody>
      </p:sp>
    </p:spTree>
    <p:extLst>
      <p:ext uri="{BB962C8B-B14F-4D97-AF65-F5344CB8AC3E}">
        <p14:creationId xmlns:p14="http://schemas.microsoft.com/office/powerpoint/2010/main" val="2268542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500" b="1" dirty="0"/>
              <a:t>Digitalization of business process</a:t>
            </a:r>
            <a:r>
              <a:rPr lang="en-US" sz="1500" dirty="0"/>
              <a:t>:</a:t>
            </a:r>
            <a:endParaRPr lang="en-GB" sz="1500" dirty="0"/>
          </a:p>
          <a:p>
            <a:pPr algn="l"/>
            <a:r>
              <a:rPr lang="en-US" sz="1500" dirty="0">
                <a:latin typeface="Times New Roman" panose="02020603050405020304" pitchFamily="18" charset="0"/>
              </a:rPr>
              <a:t>Three inter-office functions, namely, the work processes for projects and </a:t>
            </a:r>
            <a:r>
              <a:rPr lang="en-US" sz="1500" dirty="0" err="1">
                <a:latin typeface="Times New Roman" panose="02020603050405020304" pitchFamily="18" charset="0"/>
              </a:rPr>
              <a:t>programme</a:t>
            </a:r>
            <a:r>
              <a:rPr lang="en-US" sz="1500" dirty="0">
                <a:latin typeface="Times New Roman" panose="02020603050405020304" pitchFamily="18" charset="0"/>
              </a:rPr>
              <a:t> implementation, the maintenance of the master file for consultants and individual contractors, and the procurement of goods and services, were digitalized, resulting in a paperless environment</a:t>
            </a:r>
            <a:endParaRPr lang="en-GB" sz="1500" dirty="0"/>
          </a:p>
          <a:p>
            <a:endParaRPr lang="en-GB" sz="1500" dirty="0"/>
          </a:p>
          <a:p>
            <a:pPr defTabSz="966612">
              <a:defRPr/>
            </a:pPr>
            <a:r>
              <a:rPr lang="en-US" sz="1500" b="1" dirty="0"/>
              <a:t>Human resource management at ECA</a:t>
            </a:r>
            <a:r>
              <a:rPr lang="en-US" sz="1500" dirty="0"/>
              <a:t>:</a:t>
            </a:r>
            <a:r>
              <a:rPr lang="en-GB" sz="1500" dirty="0"/>
              <a:t> </a:t>
            </a:r>
            <a:r>
              <a:rPr lang="en-US" sz="1500" dirty="0">
                <a:latin typeface="Times New Roman" panose="02020603050405020304" pitchFamily="18" charset="0"/>
              </a:rPr>
              <a:t>ECA launched a recruitment campaign with a faster recruitment cycle that reduced vacancy rates in 2022. </a:t>
            </a:r>
          </a:p>
          <a:p>
            <a:pPr defTabSz="966612">
              <a:defRPr/>
            </a:pPr>
            <a:r>
              <a:rPr lang="en-US" sz="1500" dirty="0">
                <a:latin typeface="Times New Roman" panose="02020603050405020304" pitchFamily="18" charset="0"/>
              </a:rPr>
              <a:t>Human resources management was restructured to provide dedicated recruitment services as part of the campaign, resulting in the reduction of vacancy rates across ECA from 15 per cent in 2021 to 11 per cent in </a:t>
            </a:r>
            <a:r>
              <a:rPr lang="en-GB" sz="1500" dirty="0">
                <a:latin typeface="Times New Roman" panose="02020603050405020304" pitchFamily="18" charset="0"/>
              </a:rPr>
              <a:t>2022.</a:t>
            </a:r>
            <a:endParaRPr lang="en-GB" sz="1500" dirty="0"/>
          </a:p>
          <a:p>
            <a:endParaRPr lang="en-GB" sz="1500" dirty="0"/>
          </a:p>
          <a:p>
            <a:pPr defTabSz="966612">
              <a:defRPr/>
            </a:pPr>
            <a:r>
              <a:rPr lang="en-US" sz="1500" b="1" dirty="0"/>
              <a:t>Media partnerships</a:t>
            </a:r>
            <a:r>
              <a:rPr lang="en-US" sz="1500" dirty="0"/>
              <a:t>: </a:t>
            </a:r>
            <a:r>
              <a:rPr lang="en-US" sz="1500" dirty="0">
                <a:latin typeface="Times New Roman" panose="02020603050405020304" pitchFamily="18" charset="0"/>
              </a:rPr>
              <a:t>ECA strengthened its existing media partnerships and established new ones with three media houses </a:t>
            </a:r>
            <a:r>
              <a:rPr lang="en-US" sz="1500" dirty="0">
                <a:latin typeface="TimesNewRomanPSMT"/>
              </a:rPr>
              <a:t>– </a:t>
            </a:r>
            <a:r>
              <a:rPr lang="en-US" sz="1500" dirty="0">
                <a:latin typeface="Times New Roman" panose="02020603050405020304" pitchFamily="18" charset="0"/>
              </a:rPr>
              <a:t>AllAfrica, The East African and Financial </a:t>
            </a:r>
            <a:r>
              <a:rPr lang="en-US" sz="1500" dirty="0" err="1">
                <a:latin typeface="Times New Roman" panose="02020603050405020304" pitchFamily="18" charset="0"/>
              </a:rPr>
              <a:t>Afrik</a:t>
            </a:r>
            <a:r>
              <a:rPr lang="en-US" sz="1500" dirty="0">
                <a:latin typeface="Times New Roman" panose="02020603050405020304" pitchFamily="18" charset="0"/>
              </a:rPr>
              <a:t> </a:t>
            </a:r>
            <a:r>
              <a:rPr lang="en-US" sz="1500" dirty="0">
                <a:latin typeface="TimesNewRomanPSMT"/>
              </a:rPr>
              <a:t>– </a:t>
            </a:r>
            <a:r>
              <a:rPr lang="en-US" sz="1500" dirty="0">
                <a:latin typeface="Times New Roman" panose="02020603050405020304" pitchFamily="18" charset="0"/>
              </a:rPr>
              <a:t>to enhance its institutional visibility through the dissemination and uptake of ECA </a:t>
            </a:r>
            <a:r>
              <a:rPr lang="en-GB" sz="1500" dirty="0">
                <a:latin typeface="Times New Roman" panose="02020603050405020304" pitchFamily="18" charset="0"/>
              </a:rPr>
              <a:t>content.</a:t>
            </a:r>
          </a:p>
          <a:p>
            <a:pPr algn="l"/>
            <a:r>
              <a:rPr lang="en-US" sz="1500" dirty="0">
                <a:latin typeface="Times New Roman" panose="02020603050405020304" pitchFamily="18" charset="0"/>
              </a:rPr>
              <a:t>Two new outreach initiatives were launched, namely, the ECA monthly press briefing and the monthly podcast, to support the dissemination of ECA </a:t>
            </a:r>
            <a:r>
              <a:rPr lang="en-GB" sz="1500" dirty="0">
                <a:latin typeface="Times New Roman" panose="02020603050405020304" pitchFamily="18" charset="0"/>
              </a:rPr>
              <a:t>content.</a:t>
            </a:r>
            <a:endParaRPr lang="en-US" sz="1500" dirty="0"/>
          </a:p>
          <a:p>
            <a:pPr defTabSz="966612">
              <a:defRPr/>
            </a:pPr>
            <a:endParaRPr lang="en-US" sz="1500" dirty="0"/>
          </a:p>
          <a:p>
            <a:pPr defTabSz="966612">
              <a:defRPr/>
            </a:pPr>
            <a:r>
              <a:rPr lang="en-US" sz="1500" b="1" dirty="0"/>
              <a:t>Accountability and </a:t>
            </a:r>
            <a:r>
              <a:rPr lang="en-US" sz="1500" b="1" dirty="0" err="1"/>
              <a:t>programme</a:t>
            </a:r>
            <a:r>
              <a:rPr lang="en-US" sz="1500" b="1" dirty="0"/>
              <a:t> performance review meetings</a:t>
            </a:r>
            <a:r>
              <a:rPr lang="en-US" sz="1500" dirty="0"/>
              <a:t>: </a:t>
            </a:r>
            <a:r>
              <a:rPr lang="en-US" sz="1500" dirty="0">
                <a:latin typeface="Times New Roman" panose="02020603050405020304" pitchFamily="18" charset="0"/>
              </a:rPr>
              <a:t>ECA conducted quarterly accountability and </a:t>
            </a:r>
            <a:r>
              <a:rPr lang="en-US" sz="1500" dirty="0" err="1">
                <a:latin typeface="Times New Roman" panose="02020603050405020304" pitchFamily="18" charset="0"/>
              </a:rPr>
              <a:t>programme</a:t>
            </a:r>
            <a:r>
              <a:rPr lang="en-US" sz="1500" dirty="0">
                <a:latin typeface="Times New Roman" panose="02020603050405020304" pitchFamily="18" charset="0"/>
              </a:rPr>
              <a:t> performance review meetings, in which staff involved in the </a:t>
            </a:r>
            <a:r>
              <a:rPr lang="en-US" sz="1500" dirty="0" err="1">
                <a:latin typeface="Times New Roman" panose="02020603050405020304" pitchFamily="18" charset="0"/>
              </a:rPr>
              <a:t>subprogrammes</a:t>
            </a:r>
            <a:r>
              <a:rPr lang="en-US" sz="1500" dirty="0">
                <a:latin typeface="Times New Roman" panose="02020603050405020304" pitchFamily="18" charset="0"/>
              </a:rPr>
              <a:t> reported on progress in carrying out planned activities and utilizing funds in accordance with the annual business plan.</a:t>
            </a:r>
          </a:p>
          <a:p>
            <a:pPr defTabSz="966612">
              <a:defRPr/>
            </a:pPr>
            <a:r>
              <a:rPr lang="en-US" sz="1500" dirty="0">
                <a:latin typeface="Times New Roman" panose="02020603050405020304" pitchFamily="18" charset="0"/>
              </a:rPr>
              <a:t>The review meeting in the fourth quarter incorporated an exposition to showcase the work of ECA in an audiovisual format that served as an innovative platform to celebrate the achievements of its staff members and to engage with internal and external stakeholders.</a:t>
            </a:r>
            <a:endParaRPr lang="en-GB" sz="1500" dirty="0"/>
          </a:p>
          <a:p>
            <a:pPr defTabSz="966612">
              <a:defRPr/>
            </a:pPr>
            <a:endParaRPr lang="en-GB" sz="1500" dirty="0"/>
          </a:p>
          <a:p>
            <a:pPr defTabSz="966612">
              <a:defRPr/>
            </a:pPr>
            <a:r>
              <a:rPr lang="en-US" sz="1500" b="1" dirty="0"/>
              <a:t>Integrated Change management initiative</a:t>
            </a:r>
            <a:r>
              <a:rPr lang="en-US" sz="1500" dirty="0"/>
              <a:t>:</a:t>
            </a:r>
            <a:r>
              <a:rPr lang="en-GB" sz="1500" dirty="0"/>
              <a:t> </a:t>
            </a:r>
            <a:r>
              <a:rPr lang="en-US" sz="1500" dirty="0">
                <a:latin typeface="Times New Roman" panose="02020603050405020304" pitchFamily="18" charset="0"/>
              </a:rPr>
              <a:t>ECA launched the integrated change management initiative as the foundation for building ECA 2.0, to create an organization brand that drives a culture of results and job satisfaction, which makes ECA an employer of choice in Africa.</a:t>
            </a:r>
            <a:endParaRPr lang="en-GB" sz="1500" dirty="0"/>
          </a:p>
        </p:txBody>
      </p:sp>
      <p:sp>
        <p:nvSpPr>
          <p:cNvPr id="4" name="Slide Number Placeholder 3"/>
          <p:cNvSpPr>
            <a:spLocks noGrp="1"/>
          </p:cNvSpPr>
          <p:nvPr>
            <p:ph type="sldNum" sz="quarter" idx="5"/>
          </p:nvPr>
        </p:nvSpPr>
        <p:spPr/>
        <p:txBody>
          <a:bodyPr/>
          <a:lstStyle/>
          <a:p>
            <a:fld id="{96915EB0-1A3C-459F-9CBF-C693C1A49562}" type="slidenum">
              <a:rPr lang="en-GB" smtClean="0"/>
              <a:t>9</a:t>
            </a:fld>
            <a:endParaRPr lang="en-GB"/>
          </a:p>
        </p:txBody>
      </p:sp>
    </p:spTree>
    <p:extLst>
      <p:ext uri="{BB962C8B-B14F-4D97-AF65-F5344CB8AC3E}">
        <p14:creationId xmlns:p14="http://schemas.microsoft.com/office/powerpoint/2010/main" val="114248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59179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6577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69396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66674"/>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324520"/>
            <a:ext cx="11171400" cy="2175228"/>
          </a:xfrm>
        </p:spPr>
        <p:txBody>
          <a:bodyPr>
            <a:normAutofit/>
          </a:bodyPr>
          <a:lstStyle>
            <a:lvl1pPr algn="ctr">
              <a:defRPr sz="18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1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Name of presenter</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Title, Division</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[Exact delivery date]</a:t>
            </a:r>
            <a:endParaRPr lang="en-US" dirty="0"/>
          </a:p>
        </p:txBody>
      </p:sp>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3"/>
          <a:stretch>
            <a:fillRect/>
          </a:stretch>
        </p:blipFill>
        <p:spPr>
          <a:xfrm>
            <a:off x="529503" y="433955"/>
            <a:ext cx="3618548" cy="378701"/>
          </a:xfrm>
          <a:prstGeom prst="rect">
            <a:avLst/>
          </a:prstGeom>
        </p:spPr>
      </p:pic>
      <p:pic>
        <p:nvPicPr>
          <p:cNvPr id="12" name="Picture 11" descr="A picture containing graphical user interface&#10;&#10;Description automatically generated">
            <a:extLst>
              <a:ext uri="{FF2B5EF4-FFF2-40B4-BE49-F238E27FC236}">
                <a16:creationId xmlns:a16="http://schemas.microsoft.com/office/drawing/2014/main" id="{619A4FEE-386F-4FB4-BF09-1C2DED3625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6117" y="1443384"/>
            <a:ext cx="4148888" cy="1401176"/>
          </a:xfrm>
          <a:prstGeom prst="rect">
            <a:avLst/>
          </a:prstGeom>
        </p:spPr>
      </p:pic>
    </p:spTree>
    <p:extLst>
      <p:ext uri="{BB962C8B-B14F-4D97-AF65-F5344CB8AC3E}">
        <p14:creationId xmlns:p14="http://schemas.microsoft.com/office/powerpoint/2010/main" val="45936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1575">
                <a:latin typeface="Arial" panose="020B0604020202020204" pitchFamily="34" charset="0"/>
                <a:cs typeface="Arial" panose="020B0604020202020204" pitchFamily="34" charset="0"/>
              </a:defRPr>
            </a:lvl1pPr>
            <a:lvl2pPr>
              <a:defRPr sz="1575">
                <a:latin typeface="Arial" panose="020B0604020202020204" pitchFamily="34" charset="0"/>
                <a:cs typeface="Arial" panose="020B0604020202020204" pitchFamily="34" charset="0"/>
              </a:defRPr>
            </a:lvl2pPr>
            <a:lvl3pPr>
              <a:defRPr sz="1575">
                <a:latin typeface="Arial" panose="020B0604020202020204" pitchFamily="34" charset="0"/>
                <a:cs typeface="Arial" panose="020B0604020202020204" pitchFamily="34" charset="0"/>
              </a:defRPr>
            </a:lvl3pPr>
            <a:lvl4pPr>
              <a:defRPr sz="1575">
                <a:latin typeface="Arial" panose="020B0604020202020204" pitchFamily="34" charset="0"/>
                <a:cs typeface="Arial" panose="020B0604020202020204" pitchFamily="34" charset="0"/>
              </a:defRPr>
            </a:lvl4pPr>
            <a:lvl5pPr>
              <a:defRPr sz="1575">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8"/>
            <a:ext cx="12192000" cy="365127"/>
          </a:xfrm>
          <a:prstGeom prst="rect">
            <a:avLst/>
          </a:prstGeom>
        </p:spPr>
      </p:pic>
      <p:pic>
        <p:nvPicPr>
          <p:cNvPr id="5" name="Picture 4" descr="A picture containing graphical user interface&#10;&#10;Description automatically generated">
            <a:extLst>
              <a:ext uri="{FF2B5EF4-FFF2-40B4-BE49-F238E27FC236}">
                <a16:creationId xmlns:a16="http://schemas.microsoft.com/office/drawing/2014/main" id="{9FB694E8-8ADF-4ADC-9520-523B679FF7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6784" y="241069"/>
            <a:ext cx="2810757" cy="922713"/>
          </a:xfrm>
          <a:prstGeom prst="rect">
            <a:avLst/>
          </a:prstGeom>
        </p:spPr>
      </p:pic>
    </p:spTree>
    <p:extLst>
      <p:ext uri="{BB962C8B-B14F-4D97-AF65-F5344CB8AC3E}">
        <p14:creationId xmlns:p14="http://schemas.microsoft.com/office/powerpoint/2010/main" val="319043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5303520"/>
            <a:ext cx="12192000" cy="1554480"/>
          </a:xfrm>
          <a:prstGeom prst="rect">
            <a:avLst/>
          </a:prstGeom>
        </p:spPr>
      </p:pic>
      <p:pic>
        <p:nvPicPr>
          <p:cNvPr id="9" name="Picture 8" descr="A picture containing graphical user interface&#10;&#10;Description automatically generated">
            <a:extLst>
              <a:ext uri="{FF2B5EF4-FFF2-40B4-BE49-F238E27FC236}">
                <a16:creationId xmlns:a16="http://schemas.microsoft.com/office/drawing/2014/main" id="{9F6F980D-2EB1-40C6-A935-6E86C936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72494" y="520672"/>
            <a:ext cx="4148888" cy="1401176"/>
          </a:xfrm>
          <a:prstGeom prst="rect">
            <a:avLst/>
          </a:prstGeom>
        </p:spPr>
      </p:pic>
    </p:spTree>
    <p:extLst>
      <p:ext uri="{BB962C8B-B14F-4D97-AF65-F5344CB8AC3E}">
        <p14:creationId xmlns:p14="http://schemas.microsoft.com/office/powerpoint/2010/main" val="36220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55777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43EB8-F0F7-4F58-999E-243676C81D79}" type="datetimeFigureOut">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911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70150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43EB8-F0F7-4F58-999E-243676C81D79}" type="datetimeFigureOut">
              <a:rPr lang="en-GB" smtClean="0"/>
              <a:t>14/03/2023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57304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43EB8-F0F7-4F58-999E-243676C81D79}" type="datetimeFigureOut">
              <a:rPr lang="en-GB" smtClean="0"/>
              <a:t>14/03/2023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3362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3EB8-F0F7-4F58-999E-243676C81D79}" type="datetimeFigureOut">
              <a:rPr lang="en-GB" smtClean="0"/>
              <a:t>14/03/2023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98236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0119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666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43EB8-F0F7-4F58-999E-243676C81D79}" type="datetimeFigureOut">
              <a:rPr lang="en-GB" smtClean="0"/>
              <a:t>14/03/2023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67C17-03A5-414F-9B7A-F87902DAED50}" type="slidenum">
              <a:rPr lang="en-GB" smtClean="0"/>
              <a:t>‹#›</a:t>
            </a:fld>
            <a:endParaRPr lang="en-GB"/>
          </a:p>
        </p:txBody>
      </p:sp>
    </p:spTree>
    <p:extLst>
      <p:ext uri="{BB962C8B-B14F-4D97-AF65-F5344CB8AC3E}">
        <p14:creationId xmlns:p14="http://schemas.microsoft.com/office/powerpoint/2010/main" val="104724410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eca.org/eca-events/sites/default/files/resources/documents/com2023/E_ECA_COE_41_7_E.pdf"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www.uneca.org/cfm2023"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2448" y="3091856"/>
            <a:ext cx="9321421" cy="3600986"/>
          </a:xfrm>
          <a:prstGeom prst="rect">
            <a:avLst/>
          </a:prstGeom>
        </p:spPr>
        <p:txBody>
          <a:bodyPr wrap="square">
            <a:spAutoFit/>
          </a:bodyPr>
          <a:lstStyle/>
          <a:p>
            <a:pPr algn="ctr"/>
            <a:r>
              <a:rPr lang="en-US" sz="2800" b="1" dirty="0">
                <a:latin typeface="Arial" panose="020B0604020202020204" pitchFamily="34" charset="0"/>
                <a:cs typeface="Arial" panose="020B0604020202020204" pitchFamily="34" charset="0"/>
              </a:rPr>
              <a:t>Highlights of ECA’s key achievements</a:t>
            </a:r>
          </a:p>
          <a:p>
            <a:pPr algn="ctr"/>
            <a:endParaRPr lang="en-US" sz="2800" b="1" i="1" dirty="0">
              <a:latin typeface="Arial" panose="020B0604020202020204" pitchFamily="34" charset="0"/>
              <a:cs typeface="Arial" panose="020B0604020202020204" pitchFamily="34" charset="0"/>
            </a:endParaRPr>
          </a:p>
          <a:p>
            <a:pPr algn="ctr"/>
            <a:r>
              <a:rPr lang="en-US" sz="2400" b="1" i="1" dirty="0">
                <a:latin typeface="Arial" panose="020B0604020202020204" pitchFamily="34" charset="0"/>
                <a:cs typeface="Arial" panose="020B0604020202020204" pitchFamily="34" charset="0"/>
              </a:rPr>
              <a:t>Report of the Executive Secretary on the activities of ECA</a:t>
            </a:r>
          </a:p>
          <a:p>
            <a:pPr algn="ctr"/>
            <a:r>
              <a:rPr lang="en-US" sz="2400" b="1" i="1" dirty="0">
                <a:latin typeface="Arial" panose="020B0604020202020204" pitchFamily="34" charset="0"/>
                <a:cs typeface="Arial" panose="020B0604020202020204" pitchFamily="34" charset="0"/>
              </a:rPr>
              <a:t>(April 2022 to March 2023)</a:t>
            </a:r>
          </a:p>
          <a:p>
            <a:pPr algn="ctr"/>
            <a:endParaRPr lang="en-US" sz="2000" b="1" i="1" dirty="0">
              <a:latin typeface="Arial" panose="020B0604020202020204" pitchFamily="34" charset="0"/>
              <a:cs typeface="Arial" panose="020B0604020202020204" pitchFamily="34" charset="0"/>
            </a:endParaRPr>
          </a:p>
          <a:p>
            <a:pPr algn="ctr"/>
            <a:r>
              <a:rPr lang="en-US" sz="2000" b="1" i="1" dirty="0">
                <a:latin typeface="Arial" panose="020B0604020202020204" pitchFamily="34" charset="0"/>
                <a:cs typeface="Arial" panose="020B0604020202020204" pitchFamily="34" charset="0"/>
              </a:rPr>
              <a:t>(Doc Ref. No. </a:t>
            </a:r>
            <a:r>
              <a:rPr lang="en-US" sz="1800" b="1" dirty="0">
                <a:effectLst/>
                <a:latin typeface="Calibri" panose="020F0502020204030204" pitchFamily="34" charset="0"/>
                <a:ea typeface="Calibri" panose="020F0502020204030204" pitchFamily="34" charset="0"/>
                <a:cs typeface="Times New Roman" panose="02020603050405020304" pitchFamily="18" charset="0"/>
                <a:hlinkClick r:id="rId3"/>
              </a:rPr>
              <a:t>E/ECA/COE/41/7</a:t>
            </a:r>
            <a:r>
              <a:rPr lang="en-US" sz="2000" b="1" i="1" dirty="0">
                <a:latin typeface="Arial" panose="020B0604020202020204" pitchFamily="34" charset="0"/>
                <a:cs typeface="Arial" panose="020B0604020202020204" pitchFamily="34" charset="0"/>
              </a:rPr>
              <a:t>)</a:t>
            </a:r>
            <a:br>
              <a:rPr lang="en-US" sz="2000" b="1" i="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r>
              <a:rPr lang="en-US" sz="2000" b="1" dirty="0">
                <a:solidFill>
                  <a:schemeClr val="accent1">
                    <a:lumMod val="75000"/>
                  </a:schemeClr>
                </a:solidFill>
                <a:latin typeface="Arial" panose="020B0604020202020204" pitchFamily="34" charset="0"/>
                <a:cs typeface="Arial" panose="020B0604020202020204" pitchFamily="34" charset="0"/>
              </a:rPr>
              <a:t>Said Adejumobi</a:t>
            </a:r>
            <a:br>
              <a:rPr lang="en-US" sz="2000" b="1" dirty="0">
                <a:solidFill>
                  <a:schemeClr val="accent1">
                    <a:lumMod val="75000"/>
                  </a:schemeClr>
                </a:solidFill>
                <a:latin typeface="Arial" panose="020B0604020202020204" pitchFamily="34" charset="0"/>
                <a:cs typeface="Arial" panose="020B0604020202020204" pitchFamily="34" charset="0"/>
              </a:rPr>
            </a:br>
            <a:r>
              <a:rPr lang="en-US" sz="2000" b="1" dirty="0">
                <a:solidFill>
                  <a:schemeClr val="accent1">
                    <a:lumMod val="75000"/>
                  </a:schemeClr>
                </a:solidFill>
                <a:latin typeface="Arial" panose="020B0604020202020204" pitchFamily="34" charset="0"/>
                <a:cs typeface="Arial" panose="020B0604020202020204" pitchFamily="34" charset="0"/>
              </a:rPr>
              <a:t>Director, Strategic Planning, Oversight and Results Division (SPORD)</a:t>
            </a:r>
            <a:br>
              <a:rPr lang="en-US" sz="2000" b="1" dirty="0">
                <a:solidFill>
                  <a:schemeClr val="accent1">
                    <a:lumMod val="75000"/>
                  </a:schemeClr>
                </a:solidFill>
                <a:latin typeface="Arial" panose="020B0604020202020204" pitchFamily="34" charset="0"/>
                <a:cs typeface="Arial" panose="020B0604020202020204" pitchFamily="34" charset="0"/>
              </a:rPr>
            </a:br>
            <a:r>
              <a:rPr lang="en-US" sz="2000" i="1" dirty="0">
                <a:solidFill>
                  <a:schemeClr val="accent1">
                    <a:lumMod val="75000"/>
                  </a:schemeClr>
                </a:solidFill>
                <a:latin typeface="Arial" panose="020B0604020202020204" pitchFamily="34" charset="0"/>
                <a:cs typeface="Arial" panose="020B0604020202020204" pitchFamily="34" charset="0"/>
              </a:rPr>
              <a:t>16 March 2023</a:t>
            </a:r>
            <a:endParaRPr lang="en-US" sz="2000" i="1" dirty="0">
              <a:solidFill>
                <a:schemeClr val="accent1">
                  <a:lumMod val="75000"/>
                </a:schemeClr>
              </a:solidFill>
            </a:endParaRP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116114" y="203200"/>
            <a:ext cx="9082316" cy="87825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Looking forward: Proposed strategic tracks for intervention for 2023 - 2024</a:t>
            </a:r>
          </a:p>
        </p:txBody>
      </p:sp>
      <p:graphicFrame>
        <p:nvGraphicFramePr>
          <p:cNvPr id="6" name="Diagram 5">
            <a:extLst>
              <a:ext uri="{FF2B5EF4-FFF2-40B4-BE49-F238E27FC236}">
                <a16:creationId xmlns:a16="http://schemas.microsoft.com/office/drawing/2014/main" id="{17B21F5B-BFFA-B0B4-CDFF-59AF1C8E0168}"/>
              </a:ext>
            </a:extLst>
          </p:cNvPr>
          <p:cNvGraphicFramePr/>
          <p:nvPr>
            <p:extLst>
              <p:ext uri="{D42A27DB-BD31-4B8C-83A1-F6EECF244321}">
                <p14:modId xmlns:p14="http://schemas.microsoft.com/office/powerpoint/2010/main" val="3457544271"/>
              </p:ext>
            </p:extLst>
          </p:nvPr>
        </p:nvGraphicFramePr>
        <p:xfrm>
          <a:off x="442686" y="1237344"/>
          <a:ext cx="10747828" cy="5268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763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5061958" y="3007223"/>
            <a:ext cx="1865858" cy="3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2321"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4187566" y="3658169"/>
            <a:ext cx="3765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00" dirty="0">
                <a:solidFill>
                  <a:schemeClr val="accent1">
                    <a:lumMod val="75000"/>
                  </a:schemeClr>
                </a:solidFill>
                <a:latin typeface="Lato" pitchFamily="34" charset="0"/>
                <a:cs typeface="Lato" pitchFamily="34" charset="0"/>
                <a:sym typeface="Lato" pitchFamily="34" charset="0"/>
              </a:rPr>
              <a:t>Follow the conversation: #COM2023</a:t>
            </a:r>
          </a:p>
        </p:txBody>
      </p:sp>
      <p:sp>
        <p:nvSpPr>
          <p:cNvPr id="4" name="Rectangle 7"/>
          <p:cNvSpPr>
            <a:spLocks/>
          </p:cNvSpPr>
          <p:nvPr/>
        </p:nvSpPr>
        <p:spPr bwMode="auto">
          <a:xfrm>
            <a:off x="3907624" y="3940331"/>
            <a:ext cx="44813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2000" b="1" dirty="0">
                <a:solidFill>
                  <a:schemeClr val="accent1">
                    <a:lumMod val="75000"/>
                  </a:schemeClr>
                </a:solidFill>
                <a:latin typeface="Avenir Book"/>
              </a:rPr>
              <a:t>More: </a:t>
            </a:r>
            <a:r>
              <a:rPr lang="en-US" altLang="en-US" sz="2000" b="1" dirty="0">
                <a:solidFill>
                  <a:schemeClr val="accent1">
                    <a:lumMod val="75000"/>
                  </a:schemeClr>
                </a:solidFill>
                <a:latin typeface="Avenir Book"/>
                <a:hlinkClick r:id="rId3"/>
              </a:rPr>
              <a:t>www.uneca.org/cfm2023</a:t>
            </a:r>
            <a:r>
              <a:rPr lang="en-US" altLang="en-US" sz="2000" b="1" dirty="0">
                <a:solidFill>
                  <a:schemeClr val="accent1">
                    <a:lumMod val="75000"/>
                  </a:schemeClr>
                </a:solidFill>
                <a:latin typeface="Avenir Book"/>
              </a:rPr>
              <a:t> </a:t>
            </a:r>
          </a:p>
        </p:txBody>
      </p:sp>
    </p:spTree>
    <p:extLst>
      <p:ext uri="{BB962C8B-B14F-4D97-AF65-F5344CB8AC3E}">
        <p14:creationId xmlns:p14="http://schemas.microsoft.com/office/powerpoint/2010/main" val="412671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Supporting</a:t>
            </a:r>
            <a:r>
              <a:rPr lang="fr-FR" sz="2400" b="1" dirty="0">
                <a:solidFill>
                  <a:schemeClr val="bg1"/>
                </a:solidFill>
                <a:latin typeface="Arial" panose="020B0604020202020204" pitchFamily="34" charset="0"/>
                <a:cs typeface="Arial" panose="020B0604020202020204" pitchFamily="34" charset="0"/>
              </a:rPr>
              <a:t> </a:t>
            </a:r>
            <a:r>
              <a:rPr lang="en-US" sz="2400" b="1" dirty="0">
                <a:solidFill>
                  <a:schemeClr val="bg1"/>
                </a:solidFill>
                <a:latin typeface="Arial" panose="020B0604020202020204" pitchFamily="34" charset="0"/>
                <a:cs typeface="Arial" panose="020B0604020202020204" pitchFamily="34" charset="0"/>
              </a:rPr>
              <a:t>resilience to</a:t>
            </a:r>
            <a:r>
              <a:rPr lang="fr-FR" sz="2400" b="1" dirty="0">
                <a:solidFill>
                  <a:schemeClr val="bg1"/>
                </a:solidFill>
                <a:latin typeface="Arial" panose="020B0604020202020204" pitchFamily="34" charset="0"/>
                <a:cs typeface="Arial" panose="020B0604020202020204" pitchFamily="34" charset="0"/>
              </a:rPr>
              <a:t> multiple </a:t>
            </a:r>
            <a:r>
              <a:rPr lang="en-US" sz="2400" b="1" dirty="0">
                <a:solidFill>
                  <a:schemeClr val="bg1"/>
                </a:solidFill>
                <a:latin typeface="Arial" panose="020B0604020202020204" pitchFamily="34" charset="0"/>
                <a:cs typeface="Arial" panose="020B0604020202020204" pitchFamily="34" charset="0"/>
              </a:rPr>
              <a:t>shocks</a:t>
            </a:r>
          </a:p>
        </p:txBody>
      </p:sp>
      <p:graphicFrame>
        <p:nvGraphicFramePr>
          <p:cNvPr id="3" name="Diagram 2">
            <a:extLst>
              <a:ext uri="{FF2B5EF4-FFF2-40B4-BE49-F238E27FC236}">
                <a16:creationId xmlns:a16="http://schemas.microsoft.com/office/drawing/2014/main" id="{45680CD2-A89C-B1B4-BD6B-AA521A76867B}"/>
              </a:ext>
            </a:extLst>
          </p:cNvPr>
          <p:cNvGraphicFramePr/>
          <p:nvPr>
            <p:extLst>
              <p:ext uri="{D42A27DB-BD31-4B8C-83A1-F6EECF244321}">
                <p14:modId xmlns:p14="http://schemas.microsoft.com/office/powerpoint/2010/main" val="1517907487"/>
              </p:ext>
            </p:extLst>
          </p:nvPr>
        </p:nvGraphicFramePr>
        <p:xfrm>
          <a:off x="549944" y="1100398"/>
          <a:ext cx="9625902" cy="50379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713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Advancing the implementation of AfCFTA</a:t>
            </a:r>
          </a:p>
        </p:txBody>
      </p:sp>
      <p:graphicFrame>
        <p:nvGraphicFramePr>
          <p:cNvPr id="3" name="Diagram 2">
            <a:extLst>
              <a:ext uri="{FF2B5EF4-FFF2-40B4-BE49-F238E27FC236}">
                <a16:creationId xmlns:a16="http://schemas.microsoft.com/office/drawing/2014/main" id="{F841724F-6022-B255-2D0D-8A62817F720F}"/>
              </a:ext>
            </a:extLst>
          </p:cNvPr>
          <p:cNvGraphicFramePr/>
          <p:nvPr>
            <p:extLst>
              <p:ext uri="{D42A27DB-BD31-4B8C-83A1-F6EECF244321}">
                <p14:modId xmlns:p14="http://schemas.microsoft.com/office/powerpoint/2010/main" val="3790960919"/>
              </p:ext>
            </p:extLst>
          </p:nvPr>
        </p:nvGraphicFramePr>
        <p:xfrm>
          <a:off x="506876" y="1285064"/>
          <a:ext cx="10615803" cy="4913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7182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379908"/>
            <a:ext cx="934212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Strengthening policy formulation and implementation</a:t>
            </a:r>
          </a:p>
        </p:txBody>
      </p:sp>
      <p:graphicFrame>
        <p:nvGraphicFramePr>
          <p:cNvPr id="3" name="Diagram 2">
            <a:extLst>
              <a:ext uri="{FF2B5EF4-FFF2-40B4-BE49-F238E27FC236}">
                <a16:creationId xmlns:a16="http://schemas.microsoft.com/office/drawing/2014/main" id="{9F933445-529A-634C-ED16-6BA098EAAABC}"/>
              </a:ext>
            </a:extLst>
          </p:cNvPr>
          <p:cNvGraphicFramePr/>
          <p:nvPr>
            <p:extLst>
              <p:ext uri="{D42A27DB-BD31-4B8C-83A1-F6EECF244321}">
                <p14:modId xmlns:p14="http://schemas.microsoft.com/office/powerpoint/2010/main" val="1397967866"/>
              </p:ext>
            </p:extLst>
          </p:nvPr>
        </p:nvGraphicFramePr>
        <p:xfrm>
          <a:off x="621210" y="1152917"/>
          <a:ext cx="934212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803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1" y="357874"/>
            <a:ext cx="9225644" cy="60551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Promoting socioeconomic development and gender equality</a:t>
            </a:r>
          </a:p>
        </p:txBody>
      </p:sp>
      <p:graphicFrame>
        <p:nvGraphicFramePr>
          <p:cNvPr id="57" name="Diagram 56">
            <a:extLst>
              <a:ext uri="{FF2B5EF4-FFF2-40B4-BE49-F238E27FC236}">
                <a16:creationId xmlns:a16="http://schemas.microsoft.com/office/drawing/2014/main" id="{0E60E912-0117-62D2-FFC8-5F4ACB8528A5}"/>
              </a:ext>
            </a:extLst>
          </p:cNvPr>
          <p:cNvGraphicFramePr/>
          <p:nvPr>
            <p:extLst>
              <p:ext uri="{D42A27DB-BD31-4B8C-83A1-F6EECF244321}">
                <p14:modId xmlns:p14="http://schemas.microsoft.com/office/powerpoint/2010/main" val="3421642264"/>
              </p:ext>
            </p:extLst>
          </p:nvPr>
        </p:nvGraphicFramePr>
        <p:xfrm>
          <a:off x="330198" y="1041467"/>
          <a:ext cx="10022115" cy="5281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120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Promoting</a:t>
            </a:r>
            <a:r>
              <a:rPr lang="fr-FR" sz="2400" b="1" dirty="0">
                <a:solidFill>
                  <a:schemeClr val="bg1"/>
                </a:solidFill>
                <a:latin typeface="Arial" panose="020B0604020202020204" pitchFamily="34" charset="0"/>
                <a:cs typeface="Arial" panose="020B0604020202020204" pitchFamily="34" charset="0"/>
              </a:rPr>
              <a:t> digital and data </a:t>
            </a:r>
            <a:r>
              <a:rPr lang="en-US" sz="2400" b="1" dirty="0">
                <a:solidFill>
                  <a:schemeClr val="bg1"/>
                </a:solidFill>
                <a:latin typeface="Arial" panose="020B0604020202020204" pitchFamily="34" charset="0"/>
                <a:cs typeface="Arial" panose="020B0604020202020204" pitchFamily="34" charset="0"/>
              </a:rPr>
              <a:t>revolution</a:t>
            </a:r>
          </a:p>
        </p:txBody>
      </p:sp>
      <p:graphicFrame>
        <p:nvGraphicFramePr>
          <p:cNvPr id="6" name="Diagram 5">
            <a:extLst>
              <a:ext uri="{FF2B5EF4-FFF2-40B4-BE49-F238E27FC236}">
                <a16:creationId xmlns:a16="http://schemas.microsoft.com/office/drawing/2014/main" id="{0A90D7D5-7B6F-14AE-F995-3BD681FA7978}"/>
              </a:ext>
            </a:extLst>
          </p:cNvPr>
          <p:cNvGraphicFramePr/>
          <p:nvPr>
            <p:extLst>
              <p:ext uri="{D42A27DB-BD31-4B8C-83A1-F6EECF244321}">
                <p14:modId xmlns:p14="http://schemas.microsoft.com/office/powerpoint/2010/main" val="2332802853"/>
              </p:ext>
            </p:extLst>
          </p:nvPr>
        </p:nvGraphicFramePr>
        <p:xfrm>
          <a:off x="539928" y="1237004"/>
          <a:ext cx="11510555" cy="5263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59811998-03B1-50BD-EDFF-A757D11D991A}"/>
              </a:ext>
            </a:extLst>
          </p:cNvPr>
          <p:cNvSpPr txBox="1"/>
          <p:nvPr/>
        </p:nvSpPr>
        <p:spPr>
          <a:xfrm>
            <a:off x="4723689" y="4472703"/>
            <a:ext cx="7346392" cy="1077218"/>
          </a:xfrm>
          <a:prstGeom prst="rect">
            <a:avLst/>
          </a:prstGeom>
          <a:solidFill>
            <a:schemeClr val="bg2">
              <a:lumMod val="90000"/>
            </a:schemeClr>
          </a:solid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Support to three countries in the development of Integrated Geospatial Information Frameworks</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Support to 10 countries in the use of innovative geospatial decision support systems</a:t>
            </a:r>
            <a:endParaRPr lang="en-GB" sz="16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A4315D2D-7817-317D-A999-CF7ABA883CAD}"/>
              </a:ext>
            </a:extLst>
          </p:cNvPr>
          <p:cNvSpPr txBox="1"/>
          <p:nvPr/>
        </p:nvSpPr>
        <p:spPr>
          <a:xfrm>
            <a:off x="4704092" y="5618224"/>
            <a:ext cx="7346391" cy="830997"/>
          </a:xfrm>
          <a:prstGeom prst="rect">
            <a:avLst/>
          </a:prstGeom>
          <a:solidFill>
            <a:schemeClr val="bg2">
              <a:lumMod val="90000"/>
            </a:schemeClr>
          </a:solid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Signed MoU with Government of Togo to establish a regional center of excellence for cybersecurity research and development</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Support to the development of national cybersecurity policy framework</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3540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Sustainable development issues</a:t>
            </a:r>
          </a:p>
        </p:txBody>
      </p:sp>
      <p:graphicFrame>
        <p:nvGraphicFramePr>
          <p:cNvPr id="8" name="Diagram 7">
            <a:extLst>
              <a:ext uri="{FF2B5EF4-FFF2-40B4-BE49-F238E27FC236}">
                <a16:creationId xmlns:a16="http://schemas.microsoft.com/office/drawing/2014/main" id="{A6E57D4A-9E9E-D8E1-3C07-7421934C18D4}"/>
              </a:ext>
            </a:extLst>
          </p:cNvPr>
          <p:cNvGraphicFramePr/>
          <p:nvPr>
            <p:extLst>
              <p:ext uri="{D42A27DB-BD31-4B8C-83A1-F6EECF244321}">
                <p14:modId xmlns:p14="http://schemas.microsoft.com/office/powerpoint/2010/main" val="3964650554"/>
              </p:ext>
            </p:extLst>
          </p:nvPr>
        </p:nvGraphicFramePr>
        <p:xfrm>
          <a:off x="395214" y="1099256"/>
          <a:ext cx="10969472" cy="5033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509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1" y="357874"/>
            <a:ext cx="9231088" cy="7425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bg1"/>
                </a:solidFill>
                <a:latin typeface="Arial" panose="020B0604020202020204" pitchFamily="34" charset="0"/>
                <a:cs typeface="Arial" panose="020B0604020202020204" pitchFamily="34" charset="0"/>
              </a:rPr>
              <a:t>Implementation of the regional reforms and working with resident coordinators</a:t>
            </a:r>
          </a:p>
        </p:txBody>
      </p:sp>
      <p:graphicFrame>
        <p:nvGraphicFramePr>
          <p:cNvPr id="3" name="Diagram 2">
            <a:extLst>
              <a:ext uri="{FF2B5EF4-FFF2-40B4-BE49-F238E27FC236}">
                <a16:creationId xmlns:a16="http://schemas.microsoft.com/office/drawing/2014/main" id="{21E8FED7-1EDD-161A-614D-053B1B64CAF0}"/>
              </a:ext>
            </a:extLst>
          </p:cNvPr>
          <p:cNvGraphicFramePr/>
          <p:nvPr>
            <p:extLst>
              <p:ext uri="{D42A27DB-BD31-4B8C-83A1-F6EECF244321}">
                <p14:modId xmlns:p14="http://schemas.microsoft.com/office/powerpoint/2010/main" val="2790889005"/>
              </p:ext>
            </p:extLst>
          </p:nvPr>
        </p:nvGraphicFramePr>
        <p:xfrm>
          <a:off x="525617" y="1295009"/>
          <a:ext cx="10586520" cy="50379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123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latin typeface="Arial" panose="020B0604020202020204" pitchFamily="34" charset="0"/>
                <a:cs typeface="Arial" panose="020B0604020202020204" pitchFamily="34" charset="0"/>
              </a:rPr>
              <a:t>Operational modalities for enhanced delivery of ECA’s program of work</a:t>
            </a:r>
          </a:p>
        </p:txBody>
      </p:sp>
      <p:graphicFrame>
        <p:nvGraphicFramePr>
          <p:cNvPr id="3" name="Diagram 2">
            <a:extLst>
              <a:ext uri="{FF2B5EF4-FFF2-40B4-BE49-F238E27FC236}">
                <a16:creationId xmlns:a16="http://schemas.microsoft.com/office/drawing/2014/main" id="{5C755A2B-7B85-63D4-8AFA-47F43C616298}"/>
              </a:ext>
            </a:extLst>
          </p:cNvPr>
          <p:cNvGraphicFramePr/>
          <p:nvPr>
            <p:extLst>
              <p:ext uri="{D42A27DB-BD31-4B8C-83A1-F6EECF244321}">
                <p14:modId xmlns:p14="http://schemas.microsoft.com/office/powerpoint/2010/main" val="2523913418"/>
              </p:ext>
            </p:extLst>
          </p:nvPr>
        </p:nvGraphicFramePr>
        <p:xfrm>
          <a:off x="932110" y="96450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3EDEE0B0-2502-F9A9-2779-87A593691A01}"/>
              </a:ext>
            </a:extLst>
          </p:cNvPr>
          <p:cNvSpPr txBox="1"/>
          <p:nvPr/>
        </p:nvSpPr>
        <p:spPr>
          <a:xfrm>
            <a:off x="1028818" y="1100398"/>
            <a:ext cx="327334"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1</a:t>
            </a:r>
          </a:p>
        </p:txBody>
      </p:sp>
      <p:sp>
        <p:nvSpPr>
          <p:cNvPr id="7" name="TextBox 6">
            <a:extLst>
              <a:ext uri="{FF2B5EF4-FFF2-40B4-BE49-F238E27FC236}">
                <a16:creationId xmlns:a16="http://schemas.microsoft.com/office/drawing/2014/main" id="{BF6A5164-2B7D-17D6-874A-610EE84CF567}"/>
              </a:ext>
            </a:extLst>
          </p:cNvPr>
          <p:cNvSpPr txBox="1"/>
          <p:nvPr/>
        </p:nvSpPr>
        <p:spPr>
          <a:xfrm>
            <a:off x="1573104" y="2271700"/>
            <a:ext cx="327334"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2</a:t>
            </a:r>
          </a:p>
        </p:txBody>
      </p:sp>
      <p:sp>
        <p:nvSpPr>
          <p:cNvPr id="8" name="TextBox 7">
            <a:extLst>
              <a:ext uri="{FF2B5EF4-FFF2-40B4-BE49-F238E27FC236}">
                <a16:creationId xmlns:a16="http://schemas.microsoft.com/office/drawing/2014/main" id="{FD1E9313-7F5E-A594-7ADE-A9FF88298749}"/>
              </a:ext>
            </a:extLst>
          </p:cNvPr>
          <p:cNvSpPr txBox="1"/>
          <p:nvPr/>
        </p:nvSpPr>
        <p:spPr>
          <a:xfrm>
            <a:off x="1736771" y="3273725"/>
            <a:ext cx="327334"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3</a:t>
            </a:r>
          </a:p>
        </p:txBody>
      </p:sp>
      <p:sp>
        <p:nvSpPr>
          <p:cNvPr id="9" name="TextBox 8">
            <a:extLst>
              <a:ext uri="{FF2B5EF4-FFF2-40B4-BE49-F238E27FC236}">
                <a16:creationId xmlns:a16="http://schemas.microsoft.com/office/drawing/2014/main" id="{53563B97-FDED-B066-2244-D90837A4C6DD}"/>
              </a:ext>
            </a:extLst>
          </p:cNvPr>
          <p:cNvSpPr txBox="1"/>
          <p:nvPr/>
        </p:nvSpPr>
        <p:spPr>
          <a:xfrm>
            <a:off x="1528972" y="4275750"/>
            <a:ext cx="327334"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4</a:t>
            </a:r>
          </a:p>
        </p:txBody>
      </p:sp>
      <p:sp>
        <p:nvSpPr>
          <p:cNvPr id="11" name="TextBox 10">
            <a:extLst>
              <a:ext uri="{FF2B5EF4-FFF2-40B4-BE49-F238E27FC236}">
                <a16:creationId xmlns:a16="http://schemas.microsoft.com/office/drawing/2014/main" id="{DAF9C1C4-B025-E0B1-5D02-842C969611B9}"/>
              </a:ext>
            </a:extLst>
          </p:cNvPr>
          <p:cNvSpPr txBox="1"/>
          <p:nvPr/>
        </p:nvSpPr>
        <p:spPr>
          <a:xfrm>
            <a:off x="1028818" y="5357492"/>
            <a:ext cx="327334"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2433781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819</TotalTime>
  <Words>3456</Words>
  <Application>Microsoft Office PowerPoint</Application>
  <PresentationFormat>Widescreen</PresentationFormat>
  <Paragraphs>232</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Avenir Book</vt:lpstr>
      <vt:lpstr>Lato</vt:lpstr>
      <vt:lpstr>TimesNewRomanPSMT</vt:lpstr>
      <vt:lpstr>Arial</vt:lpstr>
      <vt:lpstr>Calibri</vt:lpstr>
      <vt:lpstr>Calibri Light</vt:lpstr>
      <vt:lpstr>Lucida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Afework Temtime</cp:lastModifiedBy>
  <cp:revision>123</cp:revision>
  <cp:lastPrinted>2023-03-13T11:24:00Z</cp:lastPrinted>
  <dcterms:created xsi:type="dcterms:W3CDTF">2023-01-03T08:00:30Z</dcterms:created>
  <dcterms:modified xsi:type="dcterms:W3CDTF">2023-03-14T13:54:20Z</dcterms:modified>
</cp:coreProperties>
</file>