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8" r:id="rId5"/>
    <p:sldId id="257" r:id="rId6"/>
    <p:sldId id="266" r:id="rId7"/>
    <p:sldId id="260" r:id="rId8"/>
    <p:sldId id="265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65" d="100"/>
          <a:sy n="65" d="100"/>
        </p:scale>
        <p:origin x="68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FC1E6-256C-4B63-8EF6-76701A4E6E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4110AF-41E2-4E69-9BDC-EC4266BAF4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8A885-0F4A-4279-96E1-EBCCEBA68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4CB-A110-4933-BD3E-AED8B9D8D89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6B8E0A-B104-45B8-9E88-E75BFAF388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566C0-445E-47E2-B5F5-F16794E07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23FE-9956-4A4B-9B0D-3BEC65250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6052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1A56D4-E393-40D9-B9FA-11ACD1EC29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A888E0-55A4-407B-9ED3-E899DA0109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0D0641-46E2-49AF-AD43-16270B838A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4CB-A110-4933-BD3E-AED8B9D8D89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714962-F62A-4D22-A85E-A05B5B704F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C0FB2-3C6B-42F9-9516-B0611084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23FE-9956-4A4B-9B0D-3BEC65250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42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30AE78-2C89-48C4-96BC-6BF2DAFBF0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4F90238-A243-4B40-B649-0E7063D2BC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645F5E-7A19-43C4-BA3D-92DF4666A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4CB-A110-4933-BD3E-AED8B9D8D89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E48C17-0BA5-4B51-9C38-C03DFDE20D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42D257-B350-4421-A3F8-E63C55EFD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23FE-9956-4A4B-9B0D-3BEC65250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2922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PresentationFro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ED6D54DF-72D2-FE49-A5B9-714BC5CD175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0" y="0"/>
            <a:ext cx="12192000" cy="28321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85A2DDD-2812-9742-BE95-02C91D568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300" y="2334218"/>
            <a:ext cx="11171400" cy="1366582"/>
          </a:xfrm>
        </p:spPr>
        <p:txBody>
          <a:bodyPr>
            <a:normAutofit/>
          </a:bodyPr>
          <a:lstStyle>
            <a:lvl1pPr algn="ctr">
              <a:defRPr sz="3200" b="1" i="0" baseline="0">
                <a:latin typeface="Lucida Sans" panose="020B0602030504020204" pitchFamily="34" charset="77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2CB5E21-FDD3-CF44-B7FC-A065DB6444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711901" y="5222368"/>
            <a:ext cx="2638951" cy="1250433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6492DEB6-C0F2-8C48-A6E7-B6D175F0CD8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529501" y="433951"/>
            <a:ext cx="4376100" cy="37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33467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outdoor object, solar cell&#10;&#10;Description automatically generated">
            <a:extLst>
              <a:ext uri="{FF2B5EF4-FFF2-40B4-BE49-F238E27FC236}">
                <a16:creationId xmlns:a16="http://schemas.microsoft.com/office/drawing/2014/main" id="{6307C092-7B1C-BC4F-8088-BBECA502B88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4787900"/>
            <a:ext cx="12192000" cy="20701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AF345D1-61B6-1D40-8DFE-38133E869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/>
          <a:srcRect b="8520"/>
          <a:stretch/>
        </p:blipFill>
        <p:spPr>
          <a:xfrm>
            <a:off x="4201132" y="277232"/>
            <a:ext cx="3789737" cy="1795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197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6A61B-4F15-4486-870C-833E2E4C54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613A5D-25F6-4EAF-BFC2-BB45372F06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C670DD-F061-4010-876E-165D9B973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4CB-A110-4933-BD3E-AED8B9D8D89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EBEBB-E4AE-4901-B34C-B7FA96AB1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E7E4A-29C2-47E0-B4E2-B0F54FA45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23FE-9956-4A4B-9B0D-3BEC65250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505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1CD93-F930-4A3D-AA1A-FB1A8B3A3B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918D45-20A3-4FC1-BE94-2257AA40C0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45EB20-3AA2-421E-A46F-D4E800EFA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4CB-A110-4933-BD3E-AED8B9D8D89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C97E5E-0524-4E7A-93FC-4309685C5D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973131-3ED5-458F-9BE6-93A79E68DF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23FE-9956-4A4B-9B0D-3BEC65250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168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91BA4-CB3B-42AB-AB10-F11FD7C1A8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6312F8-58C2-411C-A058-3E8B054433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A3F7F7F-FCBD-44BC-A157-D999C322E8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EB6E-990B-403A-B58B-0DF10C04E2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4CB-A110-4933-BD3E-AED8B9D8D89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6E24EA-F79C-4352-B3E0-D0D85F5251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7F2DED-1093-4F2D-921E-270DAD7B5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23FE-9956-4A4B-9B0D-3BEC65250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90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0EEBE-2B2F-4A18-8E73-BABFD6F4C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33EC5A-4F48-43A0-92FC-EEA108C06F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46277C-6F7B-4028-A85E-D6FC7E72C3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F900BD2-46CD-4D9B-A4B3-67F96F687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929C1F-F475-4A97-8B30-EDC9B091A6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D28C70-5CBE-41A1-A151-0F572BDDD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4CB-A110-4933-BD3E-AED8B9D8D89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5E311E4-62E7-459C-ADCE-30E726029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4FCE0E3-C1E3-446C-864D-1D05CCA1C9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23FE-9956-4A4B-9B0D-3BEC65250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1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3F59F8-693E-4B68-B48E-326825C5C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420D9B-6F37-48C9-A81F-F686F1450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4CB-A110-4933-BD3E-AED8B9D8D89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CB6900-D482-4AAF-9B01-D23A1316C6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EAB5E6-E918-46C6-8A6B-A7CEAE1E6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23FE-9956-4A4B-9B0D-3BEC65250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66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57DE33-E38F-47EC-9E90-3E421C257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4CB-A110-4933-BD3E-AED8B9D8D89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F917C8-506A-4523-9E03-CE2CB28D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6DC60D3-5B10-44A7-B03D-B5ACE8CD8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23FE-9956-4A4B-9B0D-3BEC65250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28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214B00-1147-415C-8C09-AA01303EE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3E1C7B-3CF1-45FB-9F9A-FEF8D2BB9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EAF971-9F75-4D4D-BDFB-9108420200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CBA1E4-42FA-4A9C-9A21-749189FA70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4CB-A110-4933-BD3E-AED8B9D8D89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BFC0520-1FB0-4CEF-9CA1-D3D603645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A5BC32-166B-4A1A-BF3D-2FED8B43C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23FE-9956-4A4B-9B0D-3BEC65250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9636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6A24A-92CD-4753-B42C-CC72488AC6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CF3F06-FE5A-4E8E-B833-51A9B347F8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8F35B0-DF86-4DFC-8AFE-B912533ADE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336423-661E-4442-BED6-9E9AFEC2F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86B4CB-A110-4933-BD3E-AED8B9D8D89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8B9B39-35E5-4CD9-92A9-BC781B867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51F7F9-9E73-47F7-9488-1124AEAF9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823FE-9956-4A4B-9B0D-3BEC65250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377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249704-1ECA-4A99-A2D7-3FB030F89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21BF76-5214-4BDD-B3AD-2383C364F2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AD3C2-B895-4F78-808F-E7148663C8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6B4CB-A110-4933-BD3E-AED8B9D8D890}" type="datetimeFigureOut">
              <a:rPr lang="en-US" smtClean="0"/>
              <a:t>11/28/2024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B34943-293F-4250-97B7-67213C831F2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29162C-EAB1-46EB-B89C-4EB3354C35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823FE-9956-4A4B-9B0D-3BEC652502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903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50A60-F5C6-B949-93F9-8123B827A6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6725" y="2414046"/>
            <a:ext cx="8378550" cy="2339383"/>
          </a:xfrm>
        </p:spPr>
        <p:txBody>
          <a:bodyPr anchor="t" anchorCtr="0">
            <a:normAutofit fontScale="90000"/>
          </a:bodyPr>
          <a:lstStyle/>
          <a:p>
            <a:br>
              <a:rPr lang="en-US" sz="2000" dirty="0"/>
            </a:br>
            <a:r>
              <a:rPr lang="en-US" sz="2800" dirty="0"/>
              <a:t>Macroeconomics, Finance and Governance Division</a:t>
            </a:r>
            <a:br>
              <a:rPr lang="en-US" sz="2800" dirty="0"/>
            </a:br>
            <a:br>
              <a:rPr lang="en-US" sz="2800" dirty="0"/>
            </a:br>
            <a:br>
              <a:rPr lang="en-US" sz="2400" dirty="0"/>
            </a:br>
            <a:r>
              <a:rPr lang="en-US" sz="2400" dirty="0" err="1"/>
              <a:t>Programme</a:t>
            </a:r>
            <a:r>
              <a:rPr lang="en-US" sz="2400" dirty="0"/>
              <a:t> of Work 2024-2025</a:t>
            </a:r>
            <a:br>
              <a:rPr lang="en-US" sz="2400" dirty="0"/>
            </a:br>
            <a:r>
              <a:rPr lang="en-US" sz="2400"/>
              <a:t>Agenda item 10</a:t>
            </a:r>
            <a:endParaRPr lang="en-US" sz="2400" dirty="0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82907463-66D6-634F-8999-ECE9EAA94504}"/>
              </a:ext>
            </a:extLst>
          </p:cNvPr>
          <p:cNvSpPr txBox="1">
            <a:spLocks/>
          </p:cNvSpPr>
          <p:nvPr/>
        </p:nvSpPr>
        <p:spPr>
          <a:xfrm>
            <a:off x="4577306" y="5000625"/>
            <a:ext cx="6376444" cy="1210928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1" i="0" kern="1200" baseline="0">
                <a:solidFill>
                  <a:schemeClr val="tx1"/>
                </a:solidFill>
                <a:latin typeface="Lucida Sans" panose="020B0602030504020204" pitchFamily="34" charset="77"/>
                <a:ea typeface="+mj-ea"/>
                <a:cs typeface="+mj-cs"/>
              </a:defRPr>
            </a:lvl1pPr>
          </a:lstStyle>
          <a:p>
            <a:pPr algn="r">
              <a:lnSpc>
                <a:spcPct val="100000"/>
              </a:lnSpc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Second Session of the Committee on Economic Governance </a:t>
            </a:r>
          </a:p>
          <a:p>
            <a:pPr algn="r">
              <a:lnSpc>
                <a:spcPct val="100000"/>
              </a:lnSpc>
            </a:pPr>
            <a:r>
              <a:rPr lang="en-US" sz="1400" dirty="0">
                <a:solidFill>
                  <a:schemeClr val="accent1">
                    <a:lumMod val="50000"/>
                  </a:schemeClr>
                </a:solidFill>
              </a:rPr>
              <a:t>17 November 2024</a:t>
            </a:r>
          </a:p>
          <a:p>
            <a:pPr algn="r">
              <a:lnSpc>
                <a:spcPct val="100000"/>
              </a:lnSpc>
            </a:pPr>
            <a:endParaRPr lang="en-US" sz="1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26970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1CE89-CF5C-4F65-8E08-8358916D4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5619"/>
            <a:ext cx="12118206" cy="888206"/>
          </a:xfrm>
          <a:solidFill>
            <a:srgbClr val="002060"/>
          </a:solidFill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outputs for the period 2024–2025, by category </a:t>
            </a:r>
            <a:br>
              <a:rPr lang="en-GB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19AB07-2B43-4CF6-BB93-5EA684DE8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239543"/>
          </a:xfrm>
        </p:spPr>
        <p:txBody>
          <a:bodyPr>
            <a:normAutofit fontScale="47500" lnSpcReduction="20000"/>
          </a:bodyPr>
          <a:lstStyle/>
          <a:p>
            <a:r>
              <a:rPr lang="en-GB" sz="4000" b="1" kern="700" spc="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Parliamentary documentation </a:t>
            </a:r>
          </a:p>
          <a:p>
            <a:pPr marL="0" indent="0">
              <a:buNone/>
            </a:pPr>
            <a:endParaRPr lang="en-GB" sz="4000" b="1" kern="700" spc="2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GB" sz="4000" kern="7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An overview of economic and social conditions in Africa for the COM and Committee of Experts of the Economic Commission for Africa</a:t>
            </a:r>
            <a:r>
              <a:rPr lang="en-GB" sz="40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                                                                    	 						</a:t>
            </a:r>
            <a:r>
              <a:rPr lang="en-GB" sz="4000" kern="7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4000" b="1" kern="7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</a:t>
            </a:r>
            <a:r>
              <a:rPr lang="en-GB" sz="4000" b="1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[2024: 1; 2025:1]</a:t>
            </a:r>
          </a:p>
          <a:p>
            <a:pPr marL="57150" marR="0" indent="-285750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4000" kern="7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Progress report on the implementation of the priority areas of the Doha </a:t>
            </a:r>
            <a:r>
              <a:rPr lang="en-US" sz="4000" kern="700" spc="20" dirty="0" err="1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</a:t>
            </a:r>
            <a:r>
              <a:rPr lang="en-US" sz="4000" kern="7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of Action for the Least Developed Countries</a:t>
            </a:r>
            <a:r>
              <a:rPr lang="en-GB" sz="4000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							</a:t>
            </a:r>
            <a:r>
              <a:rPr lang="en-GB" sz="4000" b="1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[2024: 1; 2025:1]</a:t>
            </a:r>
            <a:endParaRPr lang="en-US" sz="4000" b="1" kern="700" spc="20" dirty="0">
              <a:solidFill>
                <a:srgbClr val="FF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en-GB" sz="4000" b="1" kern="700" spc="2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Substantive meetings, seminars and training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40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Second Session of the Committee on Economic Governance                             		</a:t>
            </a:r>
            <a:r>
              <a:rPr lang="en-GB" sz="4000" kern="7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			</a:t>
            </a:r>
            <a:r>
              <a:rPr lang="en-GB" sz="4000" b="1" kern="700" spc="2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[2024]</a:t>
            </a:r>
          </a:p>
          <a:p>
            <a:pPr marL="0" indent="0">
              <a:spcBef>
                <a:spcPts val="0"/>
              </a:spcBef>
              <a:buNone/>
            </a:pPr>
            <a:endParaRPr lang="en-GB" sz="4000" kern="700" spc="2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40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Workshop on macroeconomic modelling for African policymakers and experts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000" b="1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	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000" b="1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		[2024: 1; 2025:1]</a:t>
            </a:r>
            <a:endParaRPr lang="en-GB" sz="4000" b="1" kern="700" spc="2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40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 event on public finance and development planning in Africa (policy dialogue) </a:t>
            </a:r>
            <a:r>
              <a:rPr lang="en-GB" sz="4000" b="1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</a:t>
            </a:r>
            <a:r>
              <a:rPr lang="en-GB" sz="40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endParaRPr lang="en-GB" sz="4000" kern="700" spc="2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GB" sz="4000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		     </a:t>
            </a:r>
            <a:r>
              <a:rPr lang="en-GB" sz="4000" b="1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[2025:2]</a:t>
            </a:r>
            <a:endParaRPr lang="en-US" sz="4000" b="1" kern="700" spc="2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40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40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Training events on market access and private sector financing, investment and partnerships</a:t>
            </a:r>
            <a:r>
              <a:rPr lang="en-GB" sz="4000" kern="7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                                             </a:t>
            </a:r>
            <a:r>
              <a:rPr lang="en-GB" sz="4000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000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		</a:t>
            </a:r>
            <a:r>
              <a:rPr lang="en-GB" sz="4000" b="1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[2024:6; 2025:5]</a:t>
            </a:r>
            <a:endParaRPr lang="en-US" sz="4000" b="1" kern="700" spc="2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GB" sz="4000" b="1" kern="700" spc="20" dirty="0">
              <a:solidFill>
                <a:srgbClr val="FF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1CF0C930-2D3B-419C-A372-21B66D7CE7F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676"/>
          <a:stretch/>
        </p:blipFill>
        <p:spPr>
          <a:xfrm>
            <a:off x="0" y="6450193"/>
            <a:ext cx="12192000" cy="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5135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64315-EC51-4990-32C5-C7320E80D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2192000" cy="1040163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3600" b="1" kern="700" spc="2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Generation and transfer of </a:t>
            </a:r>
            <a:r>
              <a:rPr lang="en-GB" sz="3600" b="1" kern="700" spc="20" dirty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knowledge (# of countries) in 2024-25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BD685-8A44-6B0E-4BFB-FB433623FB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6187" y="1588167"/>
            <a:ext cx="11439626" cy="491851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GB" sz="2400" b="1" kern="700" spc="20" dirty="0">
                <a:solidFill>
                  <a:srgbClr val="C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Field and technical cooperation projects </a:t>
            </a:r>
          </a:p>
          <a:p>
            <a:pPr algn="just"/>
            <a:endParaRPr lang="en-GB" sz="2400" kern="700" spc="2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indent="-28575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4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Strengthening capacities to counter illicit financial flows from Africa </a:t>
            </a:r>
            <a:r>
              <a:rPr lang="en-US" sz="2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400" kern="7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</a:t>
            </a:r>
            <a:r>
              <a:rPr lang="en-US" sz="2400" b="1" kern="7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2400" b="1" kern="7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</a:t>
            </a:r>
            <a:r>
              <a:rPr lang="en-GB" sz="2400" b="1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[2024: 1; 2025:1]</a:t>
            </a:r>
            <a:endParaRPr lang="en-GB" sz="2400" b="1" kern="700" spc="2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indent="-28575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the use of the ECA macroeconomic model for selected countries </a:t>
            </a:r>
            <a:r>
              <a:rPr lang="en-GB" sz="24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GB" sz="2400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		</a:t>
            </a:r>
            <a:r>
              <a:rPr lang="en-GB" sz="2400" b="1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[2024: 2; 2025:1]</a:t>
            </a:r>
          </a:p>
          <a:p>
            <a:pPr marL="57150" indent="-28575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the integrated planning and reporting toolkit </a:t>
            </a:r>
            <a:r>
              <a:rPr lang="en-GB" sz="24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GB" sz="2400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	</a:t>
            </a:r>
            <a:r>
              <a:rPr lang="en-GB" sz="2400" b="1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[2024: 3; 2025:3]</a:t>
            </a:r>
          </a:p>
          <a:p>
            <a:pPr marL="57150" indent="-28575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strengthening the capacity of members of ECA in public finance</a:t>
            </a:r>
            <a:r>
              <a:rPr lang="en-GB" sz="24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									</a:t>
            </a:r>
            <a:r>
              <a:rPr lang="en-GB" sz="2400" b="1" kern="7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</a:t>
            </a:r>
            <a:r>
              <a:rPr lang="en-GB" sz="2400" b="1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[2024: 3; 2025:3]</a:t>
            </a:r>
          </a:p>
          <a:p>
            <a:pPr marL="57150" indent="-28575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market access and private sector financing, investment and partnerships</a:t>
            </a:r>
            <a:r>
              <a:rPr lang="en-GB" sz="24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GB" sz="2400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                            		</a:t>
            </a:r>
            <a:r>
              <a:rPr lang="en-GB" sz="2400" b="1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[2024: 2; 2025:2]</a:t>
            </a:r>
          </a:p>
          <a:p>
            <a:pPr marL="57150" indent="-28575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24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capital market development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GB" sz="2400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	</a:t>
            </a:r>
            <a:r>
              <a:rPr lang="en-GB" sz="2400" b="1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[2025:2]</a:t>
            </a:r>
          </a:p>
          <a:p>
            <a:pPr marL="57150" indent="-285750"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24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Internship and fellowship </a:t>
            </a:r>
            <a:r>
              <a:rPr lang="en-US" sz="2400" kern="700" spc="2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programme</a:t>
            </a:r>
            <a:r>
              <a:rPr lang="en-US" sz="24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for young African economists</a:t>
            </a:r>
            <a:r>
              <a:rPr lang="en-GB" sz="24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                                                             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GB" sz="2400" b="1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		[2024: 1; 2025:1]</a:t>
            </a:r>
            <a:endParaRPr lang="en-GB" sz="2400" b="1" kern="700" spc="2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499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D0105C-EB67-4A73-AC27-6CC952494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129" y="128418"/>
            <a:ext cx="11762072" cy="873125"/>
          </a:xfrm>
          <a:solidFill>
            <a:srgbClr val="002060"/>
          </a:solidFill>
        </p:spPr>
        <p:txBody>
          <a:bodyPr>
            <a:normAutofit fontScale="90000"/>
          </a:bodyPr>
          <a:lstStyle/>
          <a:p>
            <a:pPr algn="ctr"/>
            <a:r>
              <a:rPr lang="en-GB" sz="3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Key knowledge products for the period 2024–2025, by category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EC0FF-868E-405C-8447-10940B5C62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507" y="1184424"/>
            <a:ext cx="11482939" cy="5139374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5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8000" b="1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Africa Sustainable Development Report                                          </a:t>
            </a:r>
            <a:r>
              <a:rPr lang="en-GB" sz="8000" b="1" kern="700" spc="2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[2024:1; 2025:1]</a:t>
            </a:r>
            <a:endParaRPr lang="en-US" sz="8000" b="1" kern="700" spc="2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8000" kern="700" spc="2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8000" b="1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Economic Report on Africa </a:t>
            </a:r>
            <a:r>
              <a:rPr lang="en-GB" sz="80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  <a:r>
              <a:rPr lang="en-US" sz="8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                                                           </a:t>
            </a:r>
            <a:r>
              <a:rPr lang="en-GB" sz="8000" b="1" kern="700" spc="2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[2024:1; 2025:1</a:t>
            </a:r>
            <a:r>
              <a:rPr lang="en-GB" sz="8000" b="1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]</a:t>
            </a:r>
            <a:endParaRPr lang="en-GB" sz="8000" kern="700" spc="2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8000" kern="700" spc="2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8000" b="1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Economic Governance Report					</a:t>
            </a:r>
            <a:r>
              <a:rPr lang="en-GB" sz="8000" b="1" kern="700" spc="2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[2024:1; 2025:0]</a:t>
            </a:r>
            <a:endParaRPr lang="en-US" sz="8000" b="1" kern="700" spc="2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2400" kern="700" spc="2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5100" b="1" kern="700" spc="2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>
              <a:spcBef>
                <a:spcPts val="0"/>
              </a:spcBef>
            </a:pPr>
            <a:endParaRPr lang="en-GB" sz="6400" kern="700" spc="2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6400" b="1" kern="7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en-GB" sz="6400" b="1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n emerging economic issues and challenges to growth and development in Africa  												</a:t>
            </a:r>
            <a:r>
              <a:rPr lang="en-GB" sz="6400" b="1" kern="700" spc="2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[2024:3; 2025:3]</a:t>
            </a:r>
            <a:endParaRPr lang="en-GB" sz="6400" kern="700" spc="2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64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5715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6400" b="1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Policy briefs on emerging issues related to macroeconomic analysis, economic governance and public finance 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6400" b="1" kern="700" spc="2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									</a:t>
            </a:r>
            <a:r>
              <a:rPr lang="en-GB" sz="6400" b="1" kern="700" spc="2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[2024:3; 2025:3]</a:t>
            </a:r>
            <a:endParaRPr lang="en-GB" sz="6400" kern="700" spc="2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6400" b="1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Africa quarterly economic performance and outlook report</a:t>
            </a:r>
            <a:r>
              <a:rPr lang="en-GB" sz="6400" b="1" kern="700" spc="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			</a:t>
            </a:r>
            <a:r>
              <a:rPr lang="en-GB" sz="6400" b="1" kern="700" spc="2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[2024:4; 2025:4]</a:t>
            </a:r>
          </a:p>
          <a:p>
            <a:pPr marL="5715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GB" sz="6400" b="1" kern="700" spc="20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GB" sz="6400" b="1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Sovereign credit rating outlook 						</a:t>
            </a:r>
            <a:r>
              <a:rPr lang="en-GB" sz="6400" b="1" kern="700" spc="2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[2025:2]</a:t>
            </a:r>
            <a:endParaRPr lang="en-US" sz="6400" b="1" kern="700" spc="20" dirty="0">
              <a:solidFill>
                <a:srgbClr val="C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GB" sz="6400" b="1" kern="700" spc="2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6400" b="1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market access and private sector financing, investment and partnerships	</a:t>
            </a:r>
            <a:r>
              <a:rPr lang="en-GB" sz="6400" b="1" kern="700" spc="2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[2024:2; 2025:1]</a:t>
            </a:r>
          </a:p>
          <a:p>
            <a:pPr marL="514350" lvl="1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endParaRPr lang="en-US" sz="6400" b="1" kern="700" spc="2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7150" indent="-285750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en-US" sz="6400" b="1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On purchase-agreement markets among African regulators and market stakeholders </a:t>
            </a:r>
            <a:r>
              <a:rPr lang="en-GB" sz="6400" b="1" kern="700" spc="20" dirty="0">
                <a:solidFill>
                  <a:srgbClr val="C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[2024:2; 2025:1]</a:t>
            </a:r>
            <a:endParaRPr lang="en-US" sz="6400" b="1" kern="700" spc="20" dirty="0">
              <a:solidFill>
                <a:srgbClr val="C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endParaRPr lang="en-GB" sz="5100" kern="700" spc="2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GB" sz="3600" kern="700" spc="2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1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9600" b="1" kern="700" spc="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9600" b="1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Consultation, advice and advocacy</a:t>
            </a:r>
          </a:p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9600" b="1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GB" sz="9600" b="1" kern="700" spc="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Outreach programmes</a:t>
            </a:r>
            <a:endParaRPr lang="en-GB" sz="9600" b="1" kern="700" spc="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9A2979CB-324F-4DA8-AF57-E0E7FE4F25A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676"/>
          <a:stretch/>
        </p:blipFill>
        <p:spPr>
          <a:xfrm>
            <a:off x="0" y="6492874"/>
            <a:ext cx="12192000" cy="365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25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>
            <a:extLst>
              <a:ext uri="{FF2B5EF4-FFF2-40B4-BE49-F238E27FC236}">
                <a16:creationId xmlns:a16="http://schemas.microsoft.com/office/drawing/2014/main" id="{576E76DD-03E3-9B40-BB4C-70018833582E}"/>
              </a:ext>
            </a:extLst>
          </p:cNvPr>
          <p:cNvSpPr>
            <a:spLocks/>
          </p:cNvSpPr>
          <p:nvPr/>
        </p:nvSpPr>
        <p:spPr bwMode="auto">
          <a:xfrm>
            <a:off x="3884613" y="3082636"/>
            <a:ext cx="4422775" cy="846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indent="12700">
              <a:buChar char="•"/>
              <a:defRPr sz="3200">
                <a:solidFill>
                  <a:srgbClr val="000000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Calibri" panose="020F0502020204030204" pitchFamily="34" charset="0"/>
                <a:sym typeface="Calibri" panose="020F0502020204030204" pitchFamily="34" charset="0"/>
              </a:defRPr>
            </a:lvl1pPr>
            <a:lvl2pPr marL="742950" indent="-285750">
              <a:buChar char="–"/>
              <a:defRPr sz="28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2pPr>
            <a:lvl3pPr marL="1143000" indent="-228600">
              <a:buChar char="•"/>
              <a:defRPr sz="24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3pPr>
            <a:lvl4pPr marL="1600200" indent="-228600">
              <a:buChar char="–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4pPr>
            <a:lvl5pPr marL="2057400" indent="-228600"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Char char="»"/>
              <a:defRPr sz="200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sym typeface="Calibri" panose="020F0502020204030204" pitchFamily="34" charset="0"/>
              </a:defRPr>
            </a:lvl9pPr>
          </a:lstStyle>
          <a:p>
            <a:pPr algn="ctr" eaLnBrk="1">
              <a:buFontTx/>
              <a:buNone/>
            </a:pPr>
            <a:r>
              <a:rPr lang="en-US" altLang="en-US" sz="5500" b="1" dirty="0">
                <a:solidFill>
                  <a:schemeClr val="tx1"/>
                </a:solidFill>
                <a:latin typeface="Lato" panose="020F0502020204030203" pitchFamily="34" charset="77"/>
                <a:sym typeface="Lato" panose="020F0502020204030203" pitchFamily="34" charset="77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3249755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taileddescription xmlns="5e810d43-9e27-457f-bef9-12f61d11328b" xsi:nil="true"/>
    <TaxCatchAll xmlns="985ec44e-1bab-4c0b-9df0-6ba128686fc9" xsi:nil="true"/>
    <lcf76f155ced4ddcb4097134ff3c332f xmlns="5e810d43-9e27-457f-bef9-12f61d11328b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A2637922ABE442AAE39217CD72F600" ma:contentTypeVersion="19" ma:contentTypeDescription="Create a new document." ma:contentTypeScope="" ma:versionID="d3923f83e86d3e74ef61eab3365a4b94">
  <xsd:schema xmlns:xsd="http://www.w3.org/2001/XMLSchema" xmlns:xs="http://www.w3.org/2001/XMLSchema" xmlns:p="http://schemas.microsoft.com/office/2006/metadata/properties" xmlns:ns2="5e810d43-9e27-457f-bef9-12f61d11328b" xmlns:ns3="015a1b56-f9db-44b0-a971-80694ead8fc0" xmlns:ns4="985ec44e-1bab-4c0b-9df0-6ba128686fc9" targetNamespace="http://schemas.microsoft.com/office/2006/metadata/properties" ma:root="true" ma:fieldsID="75b07d8e8af7edd269a83470184bc997" ns2:_="" ns3:_="" ns4:_="">
    <xsd:import namespace="5e810d43-9e27-457f-bef9-12f61d11328b"/>
    <xsd:import namespace="015a1b56-f9db-44b0-a971-80694ead8fc0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4:TaxCatchAll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Detaileddescrip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e810d43-9e27-457f-bef9-12f61d11328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etaileddescription" ma:index="26" nillable="true" ma:displayName="Detailed description" ma:format="Dropdown" ma:internalName="Detaileddescription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15a1b56-f9db-44b0-a971-80694ead8fc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2" nillable="true" ma:displayName="Taxonomy Catch All Column" ma:hidden="true" ma:list="{23f45b64-4531-4715-a046-479aeb4814c0}" ma:internalName="TaxCatchAll" ma:showField="CatchAllData" ma:web="015a1b56-f9db-44b0-a971-80694ead8fc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C7CD133-41C7-41C1-9899-7BC653B9A08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91FC284-4AF7-4E7E-8F96-3CB2E5CFD099}">
  <ds:schemaRefs>
    <ds:schemaRef ds:uri="http://schemas.microsoft.com/office/2006/metadata/properties"/>
    <ds:schemaRef ds:uri="http://schemas.microsoft.com/office/infopath/2007/PartnerControls"/>
    <ds:schemaRef ds:uri="5e810d43-9e27-457f-bef9-12f61d11328b"/>
    <ds:schemaRef ds:uri="985ec44e-1bab-4c0b-9df0-6ba128686fc9"/>
  </ds:schemaRefs>
</ds:datastoreItem>
</file>

<file path=customXml/itemProps3.xml><?xml version="1.0" encoding="utf-8"?>
<ds:datastoreItem xmlns:ds="http://schemas.openxmlformats.org/officeDocument/2006/customXml" ds:itemID="{88477864-2C81-4C33-8E81-A9556D2DB4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e810d43-9e27-457f-bef9-12f61d11328b"/>
    <ds:schemaRef ds:uri="015a1b56-f9db-44b0-a971-80694ead8fc0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f9e35db-544f-4f60-bdcc-5ea416e6dc70}" enabled="0" method="" siteId="{0f9e35db-544f-4f60-bdcc-5ea416e6dc70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601</Words>
  <Application>Microsoft Office PowerPoint</Application>
  <PresentationFormat>Widescreen</PresentationFormat>
  <Paragraphs>62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Lato</vt:lpstr>
      <vt:lpstr>Lucida Sans</vt:lpstr>
      <vt:lpstr>Wingdings</vt:lpstr>
      <vt:lpstr>Office Theme</vt:lpstr>
      <vt:lpstr> Macroeconomics, Finance and Governance Division   Programme of Work 2024-2025 Agenda item 10</vt:lpstr>
      <vt:lpstr>Key outputs for the period 2024–2025, by category  </vt:lpstr>
      <vt:lpstr>Generation and transfer of knowledge (# of countries) in 2024-25</vt:lpstr>
      <vt:lpstr>Key knowledge products for the period 2024–2025, by category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Macroeconomics and Governance Division   Programme of Work 2022-2023</dc:title>
  <dc:creator>EGPF_MGD</dc:creator>
  <cp:lastModifiedBy>EGPFS</cp:lastModifiedBy>
  <cp:revision>14</cp:revision>
  <dcterms:created xsi:type="dcterms:W3CDTF">2022-04-21T10:30:47Z</dcterms:created>
  <dcterms:modified xsi:type="dcterms:W3CDTF">2024-11-28T06:17:29Z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0x01010080A2637922ABE442AAE39217CD72F600</vt:lpwstr>
  </property>
</Properties>
</file>