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3"/>
  </p:notesMasterIdLst>
  <p:sldIdLst>
    <p:sldId id="263" r:id="rId6"/>
    <p:sldId id="333" r:id="rId7"/>
    <p:sldId id="349" r:id="rId8"/>
    <p:sldId id="348" r:id="rId9"/>
    <p:sldId id="352" r:id="rId10"/>
    <p:sldId id="354" r:id="rId11"/>
    <p:sldId id="357" r:id="rId12"/>
    <p:sldId id="358" r:id="rId13"/>
    <p:sldId id="268" r:id="rId14"/>
    <p:sldId id="272" r:id="rId15"/>
    <p:sldId id="350" r:id="rId16"/>
    <p:sldId id="353" r:id="rId17"/>
    <p:sldId id="345" r:id="rId18"/>
    <p:sldId id="310" r:id="rId19"/>
    <p:sldId id="311" r:id="rId20"/>
    <p:sldId id="343"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510FF-05BD-4580-8776-2CC2BCA6D4DA}" v="11" dt="2024-11-17T16:46:33.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65517" autoAdjust="0"/>
  </p:normalViewPr>
  <p:slideViewPr>
    <p:cSldViewPr snapToGrid="0">
      <p:cViewPr varScale="1">
        <p:scale>
          <a:sx n="66" d="100"/>
          <a:sy n="66" d="100"/>
        </p:scale>
        <p:origin x="1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zana Sharmin" userId="69eeb6f8-7bc8-413d-a958-65d74626434e" providerId="ADAL" clId="{13E510FF-05BD-4580-8776-2CC2BCA6D4DA}"/>
    <pc:docChg chg="undo custSel addSld delSld modSld sldOrd modMainMaster">
      <pc:chgData name="Farzana Sharmin" userId="69eeb6f8-7bc8-413d-a958-65d74626434e" providerId="ADAL" clId="{13E510FF-05BD-4580-8776-2CC2BCA6D4DA}" dt="2024-11-17T16:50:50.896" v="1193" actId="26606"/>
      <pc:docMkLst>
        <pc:docMk/>
      </pc:docMkLst>
      <pc:sldChg chg="ord">
        <pc:chgData name="Farzana Sharmin" userId="69eeb6f8-7bc8-413d-a958-65d74626434e" providerId="ADAL" clId="{13E510FF-05BD-4580-8776-2CC2BCA6D4DA}" dt="2024-11-14T12:27:59.027" v="224"/>
        <pc:sldMkLst>
          <pc:docMk/>
          <pc:sldMk cId="3914102112" sldId="268"/>
        </pc:sldMkLst>
      </pc:sldChg>
      <pc:sldChg chg="ord">
        <pc:chgData name="Farzana Sharmin" userId="69eeb6f8-7bc8-413d-a958-65d74626434e" providerId="ADAL" clId="{13E510FF-05BD-4580-8776-2CC2BCA6D4DA}" dt="2024-11-14T12:27:53.573" v="222"/>
        <pc:sldMkLst>
          <pc:docMk/>
          <pc:sldMk cId="3801153679" sldId="272"/>
        </pc:sldMkLst>
      </pc:sldChg>
      <pc:sldChg chg="del">
        <pc:chgData name="Farzana Sharmin" userId="69eeb6f8-7bc8-413d-a958-65d74626434e" providerId="ADAL" clId="{13E510FF-05BD-4580-8776-2CC2BCA6D4DA}" dt="2024-11-14T12:28:42.092" v="229" actId="47"/>
        <pc:sldMkLst>
          <pc:docMk/>
          <pc:sldMk cId="3504262096" sldId="294"/>
        </pc:sldMkLst>
      </pc:sldChg>
      <pc:sldChg chg="modSp mod">
        <pc:chgData name="Farzana Sharmin" userId="69eeb6f8-7bc8-413d-a958-65d74626434e" providerId="ADAL" clId="{13E510FF-05BD-4580-8776-2CC2BCA6D4DA}" dt="2024-11-16T14:21:13.224" v="869" actId="113"/>
        <pc:sldMkLst>
          <pc:docMk/>
          <pc:sldMk cId="2401225195" sldId="310"/>
        </pc:sldMkLst>
        <pc:spChg chg="mod">
          <ac:chgData name="Farzana Sharmin" userId="69eeb6f8-7bc8-413d-a958-65d74626434e" providerId="ADAL" clId="{13E510FF-05BD-4580-8776-2CC2BCA6D4DA}" dt="2024-11-16T14:21:13.224" v="869" actId="113"/>
          <ac:spMkLst>
            <pc:docMk/>
            <pc:sldMk cId="2401225195" sldId="310"/>
            <ac:spMk id="3" creationId="{CD51E8DF-610E-B0EA-5D27-DC0E39DD9DCB}"/>
          </ac:spMkLst>
        </pc:spChg>
      </pc:sldChg>
      <pc:sldChg chg="modSp mod">
        <pc:chgData name="Farzana Sharmin" userId="69eeb6f8-7bc8-413d-a958-65d74626434e" providerId="ADAL" clId="{13E510FF-05BD-4580-8776-2CC2BCA6D4DA}" dt="2024-11-16T14:22:43.632" v="871" actId="113"/>
        <pc:sldMkLst>
          <pc:docMk/>
          <pc:sldMk cId="1814226261" sldId="311"/>
        </pc:sldMkLst>
        <pc:spChg chg="mod">
          <ac:chgData name="Farzana Sharmin" userId="69eeb6f8-7bc8-413d-a958-65d74626434e" providerId="ADAL" clId="{13E510FF-05BD-4580-8776-2CC2BCA6D4DA}" dt="2024-11-16T14:22:43.632" v="871" actId="113"/>
          <ac:spMkLst>
            <pc:docMk/>
            <pc:sldMk cId="1814226261" sldId="311"/>
            <ac:spMk id="3" creationId="{A5456140-431B-3575-1F1D-1C911C15C13C}"/>
          </ac:spMkLst>
        </pc:spChg>
      </pc:sldChg>
      <pc:sldChg chg="addSp modSp mod">
        <pc:chgData name="Farzana Sharmin" userId="69eeb6f8-7bc8-413d-a958-65d74626434e" providerId="ADAL" clId="{13E510FF-05BD-4580-8776-2CC2BCA6D4DA}" dt="2024-11-16T14:20:35.704" v="868"/>
        <pc:sldMkLst>
          <pc:docMk/>
          <pc:sldMk cId="854112153" sldId="333"/>
        </pc:sldMkLst>
        <pc:spChg chg="mod">
          <ac:chgData name="Farzana Sharmin" userId="69eeb6f8-7bc8-413d-a958-65d74626434e" providerId="ADAL" clId="{13E510FF-05BD-4580-8776-2CC2BCA6D4DA}" dt="2024-11-14T12:27:16.408" v="213" actId="20577"/>
          <ac:spMkLst>
            <pc:docMk/>
            <pc:sldMk cId="854112153" sldId="333"/>
            <ac:spMk id="3" creationId="{B4E30A75-C8E3-8383-0379-E56EDEC9B97F}"/>
          </ac:spMkLst>
        </pc:spChg>
        <pc:picChg chg="add mod">
          <ac:chgData name="Farzana Sharmin" userId="69eeb6f8-7bc8-413d-a958-65d74626434e" providerId="ADAL" clId="{13E510FF-05BD-4580-8776-2CC2BCA6D4DA}" dt="2024-11-16T14:20:35.704" v="868"/>
          <ac:picMkLst>
            <pc:docMk/>
            <pc:sldMk cId="854112153" sldId="333"/>
            <ac:picMk id="2" creationId="{569928D1-4AD7-70DC-CF9C-4B807A041D32}"/>
          </ac:picMkLst>
        </pc:picChg>
      </pc:sldChg>
      <pc:sldChg chg="del">
        <pc:chgData name="Farzana Sharmin" userId="69eeb6f8-7bc8-413d-a958-65d74626434e" providerId="ADAL" clId="{13E510FF-05BD-4580-8776-2CC2BCA6D4DA}" dt="2024-11-14T12:27:41.463" v="216" actId="47"/>
        <pc:sldMkLst>
          <pc:docMk/>
          <pc:sldMk cId="492031606" sldId="336"/>
        </pc:sldMkLst>
      </pc:sldChg>
      <pc:sldChg chg="addSp modSp mod">
        <pc:chgData name="Farzana Sharmin" userId="69eeb6f8-7bc8-413d-a958-65d74626434e" providerId="ADAL" clId="{13E510FF-05BD-4580-8776-2CC2BCA6D4DA}" dt="2024-11-16T14:19:53.386" v="861"/>
        <pc:sldMkLst>
          <pc:docMk/>
          <pc:sldMk cId="3568451855" sldId="343"/>
        </pc:sldMkLst>
        <pc:spChg chg="mod">
          <ac:chgData name="Farzana Sharmin" userId="69eeb6f8-7bc8-413d-a958-65d74626434e" providerId="ADAL" clId="{13E510FF-05BD-4580-8776-2CC2BCA6D4DA}" dt="2024-11-14T13:08:20.560" v="506" actId="1076"/>
          <ac:spMkLst>
            <pc:docMk/>
            <pc:sldMk cId="3568451855" sldId="343"/>
            <ac:spMk id="5" creationId="{9ACD9D47-C99B-3EFA-CF72-37C2214D9999}"/>
          </ac:spMkLst>
        </pc:spChg>
        <pc:picChg chg="add mod">
          <ac:chgData name="Farzana Sharmin" userId="69eeb6f8-7bc8-413d-a958-65d74626434e" providerId="ADAL" clId="{13E510FF-05BD-4580-8776-2CC2BCA6D4DA}" dt="2024-11-16T14:19:53.386" v="861"/>
          <ac:picMkLst>
            <pc:docMk/>
            <pc:sldMk cId="3568451855" sldId="343"/>
            <ac:picMk id="2" creationId="{60EA319A-866D-4DD9-81E9-4A0CFD5B00DC}"/>
          </ac:picMkLst>
        </pc:picChg>
      </pc:sldChg>
      <pc:sldChg chg="addSp modSp">
        <pc:chgData name="Farzana Sharmin" userId="69eeb6f8-7bc8-413d-a958-65d74626434e" providerId="ADAL" clId="{13E510FF-05BD-4580-8776-2CC2BCA6D4DA}" dt="2024-11-16T14:19:59.268" v="862"/>
        <pc:sldMkLst>
          <pc:docMk/>
          <pc:sldMk cId="1843898533" sldId="345"/>
        </pc:sldMkLst>
        <pc:picChg chg="add mod">
          <ac:chgData name="Farzana Sharmin" userId="69eeb6f8-7bc8-413d-a958-65d74626434e" providerId="ADAL" clId="{13E510FF-05BD-4580-8776-2CC2BCA6D4DA}" dt="2024-11-16T14:19:59.268" v="862"/>
          <ac:picMkLst>
            <pc:docMk/>
            <pc:sldMk cId="1843898533" sldId="345"/>
            <ac:picMk id="2" creationId="{24502F81-C8C5-4158-F264-5F6A371A3E2C}"/>
          </ac:picMkLst>
        </pc:picChg>
      </pc:sldChg>
      <pc:sldChg chg="del">
        <pc:chgData name="Farzana Sharmin" userId="69eeb6f8-7bc8-413d-a958-65d74626434e" providerId="ADAL" clId="{13E510FF-05BD-4580-8776-2CC2BCA6D4DA}" dt="2024-11-14T12:35:49.289" v="230" actId="47"/>
        <pc:sldMkLst>
          <pc:docMk/>
          <pc:sldMk cId="1022078863" sldId="347"/>
        </pc:sldMkLst>
      </pc:sldChg>
      <pc:sldChg chg="ord">
        <pc:chgData name="Farzana Sharmin" userId="69eeb6f8-7bc8-413d-a958-65d74626434e" providerId="ADAL" clId="{13E510FF-05BD-4580-8776-2CC2BCA6D4DA}" dt="2024-11-14T12:27:46.326" v="218"/>
        <pc:sldMkLst>
          <pc:docMk/>
          <pc:sldMk cId="447952272" sldId="348"/>
        </pc:sldMkLst>
      </pc:sldChg>
      <pc:sldChg chg="addSp modSp ord">
        <pc:chgData name="Farzana Sharmin" userId="69eeb6f8-7bc8-413d-a958-65d74626434e" providerId="ADAL" clId="{13E510FF-05BD-4580-8776-2CC2BCA6D4DA}" dt="2024-11-16T14:20:31.427" v="867"/>
        <pc:sldMkLst>
          <pc:docMk/>
          <pc:sldMk cId="1030629725" sldId="349"/>
        </pc:sldMkLst>
        <pc:picChg chg="add mod">
          <ac:chgData name="Farzana Sharmin" userId="69eeb6f8-7bc8-413d-a958-65d74626434e" providerId="ADAL" clId="{13E510FF-05BD-4580-8776-2CC2BCA6D4DA}" dt="2024-11-16T14:20:31.427" v="867"/>
          <ac:picMkLst>
            <pc:docMk/>
            <pc:sldMk cId="1030629725" sldId="349"/>
            <ac:picMk id="2" creationId="{F336A78B-11B7-73DF-5467-22528A4EC588}"/>
          </ac:picMkLst>
        </pc:picChg>
      </pc:sldChg>
      <pc:sldChg chg="addSp modSp mod modNotesTx">
        <pc:chgData name="Farzana Sharmin" userId="69eeb6f8-7bc8-413d-a958-65d74626434e" providerId="ADAL" clId="{13E510FF-05BD-4580-8776-2CC2BCA6D4DA}" dt="2024-11-16T14:20:10.332" v="864" actId="1076"/>
        <pc:sldMkLst>
          <pc:docMk/>
          <pc:sldMk cId="3633173820" sldId="350"/>
        </pc:sldMkLst>
        <pc:spChg chg="mod">
          <ac:chgData name="Farzana Sharmin" userId="69eeb6f8-7bc8-413d-a958-65d74626434e" providerId="ADAL" clId="{13E510FF-05BD-4580-8776-2CC2BCA6D4DA}" dt="2024-11-16T14:10:08.672" v="581" actId="20577"/>
          <ac:spMkLst>
            <pc:docMk/>
            <pc:sldMk cId="3633173820" sldId="350"/>
            <ac:spMk id="5" creationId="{E2E795AA-057A-CFD6-8816-76460CA2BAAE}"/>
          </ac:spMkLst>
        </pc:spChg>
        <pc:spChg chg="mod">
          <ac:chgData name="Farzana Sharmin" userId="69eeb6f8-7bc8-413d-a958-65d74626434e" providerId="ADAL" clId="{13E510FF-05BD-4580-8776-2CC2BCA6D4DA}" dt="2024-11-16T14:20:10.332" v="864" actId="1076"/>
          <ac:spMkLst>
            <pc:docMk/>
            <pc:sldMk cId="3633173820" sldId="350"/>
            <ac:spMk id="6" creationId="{81C71FB4-8705-DE77-A977-48B262E5DD56}"/>
          </ac:spMkLst>
        </pc:spChg>
        <pc:picChg chg="add mod">
          <ac:chgData name="Farzana Sharmin" userId="69eeb6f8-7bc8-413d-a958-65d74626434e" providerId="ADAL" clId="{13E510FF-05BD-4580-8776-2CC2BCA6D4DA}" dt="2024-11-16T14:20:04.180" v="863"/>
          <ac:picMkLst>
            <pc:docMk/>
            <pc:sldMk cId="3633173820" sldId="350"/>
            <ac:picMk id="2" creationId="{1DBC8871-252B-F796-FE88-3039D4555AE0}"/>
          </ac:picMkLst>
        </pc:picChg>
      </pc:sldChg>
      <pc:sldChg chg="addSp delSp modSp del mod ord">
        <pc:chgData name="Farzana Sharmin" userId="69eeb6f8-7bc8-413d-a958-65d74626434e" providerId="ADAL" clId="{13E510FF-05BD-4580-8776-2CC2BCA6D4DA}" dt="2024-11-14T12:40:24.661" v="505" actId="47"/>
        <pc:sldMkLst>
          <pc:docMk/>
          <pc:sldMk cId="3526543322" sldId="351"/>
        </pc:sldMkLst>
        <pc:spChg chg="add del mod">
          <ac:chgData name="Farzana Sharmin" userId="69eeb6f8-7bc8-413d-a958-65d74626434e" providerId="ADAL" clId="{13E510FF-05BD-4580-8776-2CC2BCA6D4DA}" dt="2024-11-14T12:38:51.489" v="403"/>
          <ac:spMkLst>
            <pc:docMk/>
            <pc:sldMk cId="3526543322" sldId="351"/>
            <ac:spMk id="4" creationId="{D0DBAA6C-1F72-05A6-AE54-8DA6029476A0}"/>
          </ac:spMkLst>
        </pc:spChg>
        <pc:picChg chg="del mod">
          <ac:chgData name="Farzana Sharmin" userId="69eeb6f8-7bc8-413d-a958-65d74626434e" providerId="ADAL" clId="{13E510FF-05BD-4580-8776-2CC2BCA6D4DA}" dt="2024-11-14T12:28:31.501" v="228" actId="478"/>
          <ac:picMkLst>
            <pc:docMk/>
            <pc:sldMk cId="3526543322" sldId="351"/>
            <ac:picMk id="6" creationId="{A27AF8DA-FEB6-AA64-2ADB-ECFC04016F2D}"/>
          </ac:picMkLst>
        </pc:picChg>
      </pc:sldChg>
      <pc:sldChg chg="addSp delSp modSp new mod ord modNotesTx">
        <pc:chgData name="Farzana Sharmin" userId="69eeb6f8-7bc8-413d-a958-65d74626434e" providerId="ADAL" clId="{13E510FF-05BD-4580-8776-2CC2BCA6D4DA}" dt="2024-11-17T16:25:16.683" v="874" actId="14100"/>
        <pc:sldMkLst>
          <pc:docMk/>
          <pc:sldMk cId="2196031424" sldId="352"/>
        </pc:sldMkLst>
        <pc:spChg chg="del">
          <ac:chgData name="Farzana Sharmin" userId="69eeb6f8-7bc8-413d-a958-65d74626434e" providerId="ADAL" clId="{13E510FF-05BD-4580-8776-2CC2BCA6D4DA}" dt="2024-11-14T12:36:34.602" v="237"/>
          <ac:spMkLst>
            <pc:docMk/>
            <pc:sldMk cId="2196031424" sldId="352"/>
            <ac:spMk id="2" creationId="{E1B77EDB-7AC3-20B5-83AE-DC920022B8B4}"/>
          </ac:spMkLst>
        </pc:spChg>
        <pc:spChg chg="mod">
          <ac:chgData name="Farzana Sharmin" userId="69eeb6f8-7bc8-413d-a958-65d74626434e" providerId="ADAL" clId="{13E510FF-05BD-4580-8776-2CC2BCA6D4DA}" dt="2024-11-17T16:25:00.542" v="873" actId="20577"/>
          <ac:spMkLst>
            <pc:docMk/>
            <pc:sldMk cId="2196031424" sldId="352"/>
            <ac:spMk id="3" creationId="{DAA97275-691B-B87B-3ECA-F2FAA0C9BFDE}"/>
          </ac:spMkLst>
        </pc:spChg>
        <pc:spChg chg="add mod">
          <ac:chgData name="Farzana Sharmin" userId="69eeb6f8-7bc8-413d-a958-65d74626434e" providerId="ADAL" clId="{13E510FF-05BD-4580-8776-2CC2BCA6D4DA}" dt="2024-11-17T16:25:16.683" v="874" actId="14100"/>
          <ac:spMkLst>
            <pc:docMk/>
            <pc:sldMk cId="2196031424" sldId="352"/>
            <ac:spMk id="4" creationId="{313E592D-9891-433A-85EA-D6B9969901C7}"/>
          </ac:spMkLst>
        </pc:spChg>
        <pc:picChg chg="add mod">
          <ac:chgData name="Farzana Sharmin" userId="69eeb6f8-7bc8-413d-a958-65d74626434e" providerId="ADAL" clId="{13E510FF-05BD-4580-8776-2CC2BCA6D4DA}" dt="2024-11-16T14:20:26.510" v="866"/>
          <ac:picMkLst>
            <pc:docMk/>
            <pc:sldMk cId="2196031424" sldId="352"/>
            <ac:picMk id="2" creationId="{A2F9D370-773D-C279-0847-596DEA31D03D}"/>
          </ac:picMkLst>
        </pc:picChg>
      </pc:sldChg>
      <pc:sldChg chg="addSp delSp modSp new mod modNotesTx">
        <pc:chgData name="Farzana Sharmin" userId="69eeb6f8-7bc8-413d-a958-65d74626434e" providerId="ADAL" clId="{13E510FF-05BD-4580-8776-2CC2BCA6D4DA}" dt="2024-11-16T14:20:17.901" v="865"/>
        <pc:sldMkLst>
          <pc:docMk/>
          <pc:sldMk cId="3741191550" sldId="353"/>
        </pc:sldMkLst>
        <pc:spChg chg="del mod">
          <ac:chgData name="Farzana Sharmin" userId="69eeb6f8-7bc8-413d-a958-65d74626434e" providerId="ADAL" clId="{13E510FF-05BD-4580-8776-2CC2BCA6D4DA}" dt="2024-11-16T14:17:39.184" v="786" actId="478"/>
          <ac:spMkLst>
            <pc:docMk/>
            <pc:sldMk cId="3741191550" sldId="353"/>
            <ac:spMk id="2" creationId="{8A9C5EFA-F4A7-7D53-63B4-083026A1A9B8}"/>
          </ac:spMkLst>
        </pc:spChg>
        <pc:spChg chg="mod">
          <ac:chgData name="Farzana Sharmin" userId="69eeb6f8-7bc8-413d-a958-65d74626434e" providerId="ADAL" clId="{13E510FF-05BD-4580-8776-2CC2BCA6D4DA}" dt="2024-11-16T14:19:05.024" v="859" actId="27636"/>
          <ac:spMkLst>
            <pc:docMk/>
            <pc:sldMk cId="3741191550" sldId="353"/>
            <ac:spMk id="3" creationId="{973A2E0F-F530-4F9A-5374-143DA5572663}"/>
          </ac:spMkLst>
        </pc:spChg>
        <pc:spChg chg="add mod">
          <ac:chgData name="Farzana Sharmin" userId="69eeb6f8-7bc8-413d-a958-65d74626434e" providerId="ADAL" clId="{13E510FF-05BD-4580-8776-2CC2BCA6D4DA}" dt="2024-11-16T14:19:00.691" v="857" actId="1076"/>
          <ac:spMkLst>
            <pc:docMk/>
            <pc:sldMk cId="3741191550" sldId="353"/>
            <ac:spMk id="4" creationId="{00A1BB13-DF60-1AE3-8774-9C6312F361D5}"/>
          </ac:spMkLst>
        </pc:spChg>
        <pc:picChg chg="add mod">
          <ac:chgData name="Farzana Sharmin" userId="69eeb6f8-7bc8-413d-a958-65d74626434e" providerId="ADAL" clId="{13E510FF-05BD-4580-8776-2CC2BCA6D4DA}" dt="2024-11-16T14:20:17.901" v="865"/>
          <ac:picMkLst>
            <pc:docMk/>
            <pc:sldMk cId="3741191550" sldId="353"/>
            <ac:picMk id="5" creationId="{0F929D88-37A9-86CF-8025-972A7B529ED6}"/>
          </ac:picMkLst>
        </pc:picChg>
      </pc:sldChg>
      <pc:sldChg chg="addSp delSp modSp new mod">
        <pc:chgData name="Farzana Sharmin" userId="69eeb6f8-7bc8-413d-a958-65d74626434e" providerId="ADAL" clId="{13E510FF-05BD-4580-8776-2CC2BCA6D4DA}" dt="2024-11-17T16:47:02.220" v="1030" actId="14100"/>
        <pc:sldMkLst>
          <pc:docMk/>
          <pc:sldMk cId="1069773203" sldId="354"/>
        </pc:sldMkLst>
        <pc:spChg chg="del mod">
          <ac:chgData name="Farzana Sharmin" userId="69eeb6f8-7bc8-413d-a958-65d74626434e" providerId="ADAL" clId="{13E510FF-05BD-4580-8776-2CC2BCA6D4DA}" dt="2024-11-17T16:46:25.984" v="909" actId="478"/>
          <ac:spMkLst>
            <pc:docMk/>
            <pc:sldMk cId="1069773203" sldId="354"/>
            <ac:spMk id="2" creationId="{AD88026D-B81A-7C82-F4B0-3E62CBF59504}"/>
          </ac:spMkLst>
        </pc:spChg>
        <pc:spChg chg="del">
          <ac:chgData name="Farzana Sharmin" userId="69eeb6f8-7bc8-413d-a958-65d74626434e" providerId="ADAL" clId="{13E510FF-05BD-4580-8776-2CC2BCA6D4DA}" dt="2024-11-17T16:45:32.555" v="878" actId="22"/>
          <ac:spMkLst>
            <pc:docMk/>
            <pc:sldMk cId="1069773203" sldId="354"/>
            <ac:spMk id="3" creationId="{78149A31-1939-11A7-484E-10D8B612B142}"/>
          </ac:spMkLst>
        </pc:spChg>
        <pc:spChg chg="add mod">
          <ac:chgData name="Farzana Sharmin" userId="69eeb6f8-7bc8-413d-a958-65d74626434e" providerId="ADAL" clId="{13E510FF-05BD-4580-8776-2CC2BCA6D4DA}" dt="2024-11-17T16:46:05.634" v="904" actId="122"/>
          <ac:spMkLst>
            <pc:docMk/>
            <pc:sldMk cId="1069773203" sldId="354"/>
            <ac:spMk id="6" creationId="{23B492DC-F2B4-E96C-D16D-564B43FFFF99}"/>
          </ac:spMkLst>
        </pc:spChg>
        <pc:spChg chg="add del mod">
          <ac:chgData name="Farzana Sharmin" userId="69eeb6f8-7bc8-413d-a958-65d74626434e" providerId="ADAL" clId="{13E510FF-05BD-4580-8776-2CC2BCA6D4DA}" dt="2024-11-17T16:46:31.976" v="911" actId="478"/>
          <ac:spMkLst>
            <pc:docMk/>
            <pc:sldMk cId="1069773203" sldId="354"/>
            <ac:spMk id="8" creationId="{AF95B666-C036-E978-FA70-85D97AD45BEB}"/>
          </ac:spMkLst>
        </pc:spChg>
        <pc:spChg chg="add mod">
          <ac:chgData name="Farzana Sharmin" userId="69eeb6f8-7bc8-413d-a958-65d74626434e" providerId="ADAL" clId="{13E510FF-05BD-4580-8776-2CC2BCA6D4DA}" dt="2024-11-17T16:47:02.220" v="1030" actId="14100"/>
          <ac:spMkLst>
            <pc:docMk/>
            <pc:sldMk cId="1069773203" sldId="354"/>
            <ac:spMk id="9" creationId="{8027FDF2-F686-4FA6-6F51-FC75AB5410EC}"/>
          </ac:spMkLst>
        </pc:spChg>
        <pc:picChg chg="add mod ord">
          <ac:chgData name="Farzana Sharmin" userId="69eeb6f8-7bc8-413d-a958-65d74626434e" providerId="ADAL" clId="{13E510FF-05BD-4580-8776-2CC2BCA6D4DA}" dt="2024-11-17T16:46:16.531" v="908" actId="14100"/>
          <ac:picMkLst>
            <pc:docMk/>
            <pc:sldMk cId="1069773203" sldId="354"/>
            <ac:picMk id="5" creationId="{DCBDD26F-ABFA-981F-E5DE-41B62A2A9AC0}"/>
          </ac:picMkLst>
        </pc:picChg>
      </pc:sldChg>
      <pc:sldChg chg="new del">
        <pc:chgData name="Farzana Sharmin" userId="69eeb6f8-7bc8-413d-a958-65d74626434e" providerId="ADAL" clId="{13E510FF-05BD-4580-8776-2CC2BCA6D4DA}" dt="2024-11-17T16:47:15.198" v="1033" actId="47"/>
        <pc:sldMkLst>
          <pc:docMk/>
          <pc:sldMk cId="610148621" sldId="355"/>
        </pc:sldMkLst>
      </pc:sldChg>
      <pc:sldChg chg="new del">
        <pc:chgData name="Farzana Sharmin" userId="69eeb6f8-7bc8-413d-a958-65d74626434e" providerId="ADAL" clId="{13E510FF-05BD-4580-8776-2CC2BCA6D4DA}" dt="2024-11-17T16:47:16.683" v="1034" actId="47"/>
        <pc:sldMkLst>
          <pc:docMk/>
          <pc:sldMk cId="3436371778" sldId="356"/>
        </pc:sldMkLst>
      </pc:sldChg>
      <pc:sldChg chg="addSp delSp modSp add mod setBg">
        <pc:chgData name="Farzana Sharmin" userId="69eeb6f8-7bc8-413d-a958-65d74626434e" providerId="ADAL" clId="{13E510FF-05BD-4580-8776-2CC2BCA6D4DA}" dt="2024-11-17T16:50:50.896" v="1193" actId="26606"/>
        <pc:sldMkLst>
          <pc:docMk/>
          <pc:sldMk cId="2493508222" sldId="357"/>
        </pc:sldMkLst>
        <pc:spChg chg="add del mod">
          <ac:chgData name="Farzana Sharmin" userId="69eeb6f8-7bc8-413d-a958-65d74626434e" providerId="ADAL" clId="{13E510FF-05BD-4580-8776-2CC2BCA6D4DA}" dt="2024-11-17T16:48:26.752" v="1046" actId="478"/>
          <ac:spMkLst>
            <pc:docMk/>
            <pc:sldMk cId="2493508222" sldId="357"/>
            <ac:spMk id="3" creationId="{5F4DD293-1DE8-B25F-AA0A-17C085D0972B}"/>
          </ac:spMkLst>
        </pc:spChg>
        <pc:spChg chg="mod ord">
          <ac:chgData name="Farzana Sharmin" userId="69eeb6f8-7bc8-413d-a958-65d74626434e" providerId="ADAL" clId="{13E510FF-05BD-4580-8776-2CC2BCA6D4DA}" dt="2024-11-17T16:50:50.896" v="1193" actId="26606"/>
          <ac:spMkLst>
            <pc:docMk/>
            <pc:sldMk cId="2493508222" sldId="357"/>
            <ac:spMk id="6" creationId="{23B492DC-F2B4-E96C-D16D-564B43FFFF99}"/>
          </ac:spMkLst>
        </pc:spChg>
        <pc:spChg chg="mod">
          <ac:chgData name="Farzana Sharmin" userId="69eeb6f8-7bc8-413d-a958-65d74626434e" providerId="ADAL" clId="{13E510FF-05BD-4580-8776-2CC2BCA6D4DA}" dt="2024-11-17T16:50:50.896" v="1193" actId="26606"/>
          <ac:spMkLst>
            <pc:docMk/>
            <pc:sldMk cId="2493508222" sldId="357"/>
            <ac:spMk id="9" creationId="{8027FDF2-F686-4FA6-6F51-FC75AB5410EC}"/>
          </ac:spMkLst>
        </pc:spChg>
        <pc:spChg chg="add">
          <ac:chgData name="Farzana Sharmin" userId="69eeb6f8-7bc8-413d-a958-65d74626434e" providerId="ADAL" clId="{13E510FF-05BD-4580-8776-2CC2BCA6D4DA}" dt="2024-11-17T16:50:50.896" v="1193" actId="26606"/>
          <ac:spMkLst>
            <pc:docMk/>
            <pc:sldMk cId="2493508222" sldId="357"/>
            <ac:spMk id="14" creationId="{BA79A7CF-01AF-4178-9369-94E0C90EB046}"/>
          </ac:spMkLst>
        </pc:spChg>
        <pc:spChg chg="add">
          <ac:chgData name="Farzana Sharmin" userId="69eeb6f8-7bc8-413d-a958-65d74626434e" providerId="ADAL" clId="{13E510FF-05BD-4580-8776-2CC2BCA6D4DA}" dt="2024-11-17T16:50:50.896" v="1193" actId="26606"/>
          <ac:spMkLst>
            <pc:docMk/>
            <pc:sldMk cId="2493508222" sldId="357"/>
            <ac:spMk id="16" creationId="{99413ED5-9ED4-4772-BCE4-2BCAE6B12E35}"/>
          </ac:spMkLst>
        </pc:spChg>
        <pc:spChg chg="add">
          <ac:chgData name="Farzana Sharmin" userId="69eeb6f8-7bc8-413d-a958-65d74626434e" providerId="ADAL" clId="{13E510FF-05BD-4580-8776-2CC2BCA6D4DA}" dt="2024-11-17T16:50:50.896" v="1193" actId="26606"/>
          <ac:spMkLst>
            <pc:docMk/>
            <pc:sldMk cId="2493508222" sldId="357"/>
            <ac:spMk id="18" creationId="{04357C93-F0CB-4A1C-8F77-4E9063789819}"/>
          </ac:spMkLst>
        </pc:spChg>
        <pc:spChg chg="add">
          <ac:chgData name="Farzana Sharmin" userId="69eeb6f8-7bc8-413d-a958-65d74626434e" providerId="ADAL" clId="{13E510FF-05BD-4580-8776-2CC2BCA6D4DA}" dt="2024-11-17T16:50:50.896" v="1193" actId="26606"/>
          <ac:spMkLst>
            <pc:docMk/>
            <pc:sldMk cId="2493508222" sldId="357"/>
            <ac:spMk id="20" creationId="{90F533E9-6690-41A8-A372-4C6C622D028D}"/>
          </ac:spMkLst>
        </pc:spChg>
        <pc:picChg chg="del">
          <ac:chgData name="Farzana Sharmin" userId="69eeb6f8-7bc8-413d-a958-65d74626434e" providerId="ADAL" clId="{13E510FF-05BD-4580-8776-2CC2BCA6D4DA}" dt="2024-11-17T16:47:51.377" v="1035" actId="478"/>
          <ac:picMkLst>
            <pc:docMk/>
            <pc:sldMk cId="2493508222" sldId="357"/>
            <ac:picMk id="5" creationId="{DCBDD26F-ABFA-981F-E5DE-41B62A2A9AC0}"/>
          </ac:picMkLst>
        </pc:picChg>
        <pc:picChg chg="add mod">
          <ac:chgData name="Farzana Sharmin" userId="69eeb6f8-7bc8-413d-a958-65d74626434e" providerId="ADAL" clId="{13E510FF-05BD-4580-8776-2CC2BCA6D4DA}" dt="2024-11-17T16:50:50.896" v="1193" actId="26606"/>
          <ac:picMkLst>
            <pc:docMk/>
            <pc:sldMk cId="2493508222" sldId="357"/>
            <ac:picMk id="7" creationId="{8285F9F3-E916-C08C-D5D5-D54D5D1EB8B6}"/>
          </ac:picMkLst>
        </pc:picChg>
      </pc:sldChg>
      <pc:sldChg chg="addSp delSp modSp add mod setBg">
        <pc:chgData name="Farzana Sharmin" userId="69eeb6f8-7bc8-413d-a958-65d74626434e" providerId="ADAL" clId="{13E510FF-05BD-4580-8776-2CC2BCA6D4DA}" dt="2024-11-17T16:50:42.018" v="1192" actId="26606"/>
        <pc:sldMkLst>
          <pc:docMk/>
          <pc:sldMk cId="52002697" sldId="358"/>
        </pc:sldMkLst>
        <pc:spChg chg="add del mod">
          <ac:chgData name="Farzana Sharmin" userId="69eeb6f8-7bc8-413d-a958-65d74626434e" providerId="ADAL" clId="{13E510FF-05BD-4580-8776-2CC2BCA6D4DA}" dt="2024-11-17T16:49:40.288" v="1105" actId="22"/>
          <ac:spMkLst>
            <pc:docMk/>
            <pc:sldMk cId="52002697" sldId="358"/>
            <ac:spMk id="3" creationId="{FC65E5AC-5147-CDD8-3ED5-4B2CD6E940FC}"/>
          </ac:spMkLst>
        </pc:spChg>
        <pc:spChg chg="mod ord">
          <ac:chgData name="Farzana Sharmin" userId="69eeb6f8-7bc8-413d-a958-65d74626434e" providerId="ADAL" clId="{13E510FF-05BD-4580-8776-2CC2BCA6D4DA}" dt="2024-11-17T16:50:42.018" v="1192" actId="26606"/>
          <ac:spMkLst>
            <pc:docMk/>
            <pc:sldMk cId="52002697" sldId="358"/>
            <ac:spMk id="6" creationId="{23B492DC-F2B4-E96C-D16D-564B43FFFF99}"/>
          </ac:spMkLst>
        </pc:spChg>
        <pc:spChg chg="mod">
          <ac:chgData name="Farzana Sharmin" userId="69eeb6f8-7bc8-413d-a958-65d74626434e" providerId="ADAL" clId="{13E510FF-05BD-4580-8776-2CC2BCA6D4DA}" dt="2024-11-17T16:50:42.018" v="1192" actId="26606"/>
          <ac:spMkLst>
            <pc:docMk/>
            <pc:sldMk cId="52002697" sldId="358"/>
            <ac:spMk id="9" creationId="{8027FDF2-F686-4FA6-6F51-FC75AB5410EC}"/>
          </ac:spMkLst>
        </pc:spChg>
        <pc:spChg chg="add">
          <ac:chgData name="Farzana Sharmin" userId="69eeb6f8-7bc8-413d-a958-65d74626434e" providerId="ADAL" clId="{13E510FF-05BD-4580-8776-2CC2BCA6D4DA}" dt="2024-11-17T16:50:42.018" v="1192" actId="26606"/>
          <ac:spMkLst>
            <pc:docMk/>
            <pc:sldMk cId="52002697" sldId="358"/>
            <ac:spMk id="14" creationId="{BA79A7CF-01AF-4178-9369-94E0C90EB046}"/>
          </ac:spMkLst>
        </pc:spChg>
        <pc:spChg chg="add">
          <ac:chgData name="Farzana Sharmin" userId="69eeb6f8-7bc8-413d-a958-65d74626434e" providerId="ADAL" clId="{13E510FF-05BD-4580-8776-2CC2BCA6D4DA}" dt="2024-11-17T16:50:42.018" v="1192" actId="26606"/>
          <ac:spMkLst>
            <pc:docMk/>
            <pc:sldMk cId="52002697" sldId="358"/>
            <ac:spMk id="16" creationId="{99413ED5-9ED4-4772-BCE4-2BCAE6B12E35}"/>
          </ac:spMkLst>
        </pc:spChg>
        <pc:spChg chg="add">
          <ac:chgData name="Farzana Sharmin" userId="69eeb6f8-7bc8-413d-a958-65d74626434e" providerId="ADAL" clId="{13E510FF-05BD-4580-8776-2CC2BCA6D4DA}" dt="2024-11-17T16:50:42.018" v="1192" actId="26606"/>
          <ac:spMkLst>
            <pc:docMk/>
            <pc:sldMk cId="52002697" sldId="358"/>
            <ac:spMk id="18" creationId="{04357C93-F0CB-4A1C-8F77-4E9063789819}"/>
          </ac:spMkLst>
        </pc:spChg>
        <pc:spChg chg="add">
          <ac:chgData name="Farzana Sharmin" userId="69eeb6f8-7bc8-413d-a958-65d74626434e" providerId="ADAL" clId="{13E510FF-05BD-4580-8776-2CC2BCA6D4DA}" dt="2024-11-17T16:50:42.018" v="1192" actId="26606"/>
          <ac:spMkLst>
            <pc:docMk/>
            <pc:sldMk cId="52002697" sldId="358"/>
            <ac:spMk id="20" creationId="{90F533E9-6690-41A8-A372-4C6C622D028D}"/>
          </ac:spMkLst>
        </pc:spChg>
        <pc:picChg chg="del">
          <ac:chgData name="Farzana Sharmin" userId="69eeb6f8-7bc8-413d-a958-65d74626434e" providerId="ADAL" clId="{13E510FF-05BD-4580-8776-2CC2BCA6D4DA}" dt="2024-11-17T16:49:02.146" v="1104" actId="478"/>
          <ac:picMkLst>
            <pc:docMk/>
            <pc:sldMk cId="52002697" sldId="358"/>
            <ac:picMk id="5" creationId="{DCBDD26F-ABFA-981F-E5DE-41B62A2A9AC0}"/>
          </ac:picMkLst>
        </pc:picChg>
        <pc:picChg chg="add mod ord">
          <ac:chgData name="Farzana Sharmin" userId="69eeb6f8-7bc8-413d-a958-65d74626434e" providerId="ADAL" clId="{13E510FF-05BD-4580-8776-2CC2BCA6D4DA}" dt="2024-11-17T16:50:42.018" v="1192" actId="26606"/>
          <ac:picMkLst>
            <pc:docMk/>
            <pc:sldMk cId="52002697" sldId="358"/>
            <ac:picMk id="7" creationId="{ADC51083-DD3E-627F-65D2-21A4AF225D60}"/>
          </ac:picMkLst>
        </pc:picChg>
      </pc:sldChg>
      <pc:sldMasterChg chg="modSldLayout">
        <pc:chgData name="Farzana Sharmin" userId="69eeb6f8-7bc8-413d-a958-65d74626434e" providerId="ADAL" clId="{13E510FF-05BD-4580-8776-2CC2BCA6D4DA}" dt="2024-11-16T14:19:38.578" v="860" actId="1076"/>
        <pc:sldMasterMkLst>
          <pc:docMk/>
          <pc:sldMasterMk cId="3640214531" sldId="2147483661"/>
        </pc:sldMasterMkLst>
        <pc:sldLayoutChg chg="modSp mod">
          <pc:chgData name="Farzana Sharmin" userId="69eeb6f8-7bc8-413d-a958-65d74626434e" providerId="ADAL" clId="{13E510FF-05BD-4580-8776-2CC2BCA6D4DA}" dt="2024-11-16T14:19:38.578" v="860" actId="1076"/>
          <pc:sldLayoutMkLst>
            <pc:docMk/>
            <pc:sldMasterMk cId="3640214531" sldId="2147483661"/>
            <pc:sldLayoutMk cId="3524221369" sldId="2147483662"/>
          </pc:sldLayoutMkLst>
          <pc:picChg chg="mod">
            <ac:chgData name="Farzana Sharmin" userId="69eeb6f8-7bc8-413d-a958-65d74626434e" providerId="ADAL" clId="{13E510FF-05BD-4580-8776-2CC2BCA6D4DA}" dt="2024-11-16T14:19:38.578" v="860" actId="1076"/>
            <ac:picMkLst>
              <pc:docMk/>
              <pc:sldMasterMk cId="3640214531" sldId="2147483661"/>
              <pc:sldLayoutMk cId="3524221369" sldId="2147483662"/>
              <ac:picMk id="7" creationId="{5B475743-3A64-A74D-A307-659BB60BB78B}"/>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sharmin\AppData\Local\Microsoft\Windows\INetCache\Content.Outlook\XL02SMYP\Net_ODA_African%20LDCs_OECD_Oct14_2024_JZ.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Net Total ODA</c:v>
          </c:tx>
          <c:spPr>
            <a:solidFill>
              <a:schemeClr val="accent1"/>
            </a:solidFill>
            <a:ln>
              <a:noFill/>
            </a:ln>
            <a:effectLst/>
          </c:spPr>
          <c:invertIfNegative val="0"/>
          <c:cat>
            <c:strRef>
              <c:f>'NET ODA_ALL DONORS'!$L$25:$X$25</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'NET ODA_ALL DONORS'!$L$26:$X$26</c:f>
              <c:numCache>
                <c:formatCode>General</c:formatCode>
                <c:ptCount val="13"/>
                <c:pt idx="0">
                  <c:v>28176.789999999994</c:v>
                </c:pt>
                <c:pt idx="1">
                  <c:v>27463.529999999988</c:v>
                </c:pt>
                <c:pt idx="2">
                  <c:v>28413.649999999994</c:v>
                </c:pt>
                <c:pt idx="3">
                  <c:v>30885.610000000008</c:v>
                </c:pt>
                <c:pt idx="4">
                  <c:v>29909.060000000009</c:v>
                </c:pt>
                <c:pt idx="5">
                  <c:v>32153.480000000003</c:v>
                </c:pt>
                <c:pt idx="6">
                  <c:v>32241.8</c:v>
                </c:pt>
                <c:pt idx="7">
                  <c:v>35197.339999999989</c:v>
                </c:pt>
                <c:pt idx="8">
                  <c:v>34783.459999999992</c:v>
                </c:pt>
                <c:pt idx="9">
                  <c:v>36612.189999999995</c:v>
                </c:pt>
                <c:pt idx="10">
                  <c:v>45001.040000000008</c:v>
                </c:pt>
                <c:pt idx="11">
                  <c:v>39669.660000000003</c:v>
                </c:pt>
                <c:pt idx="12">
                  <c:v>38576.75</c:v>
                </c:pt>
              </c:numCache>
            </c:numRef>
          </c:val>
          <c:extLst>
            <c:ext xmlns:c16="http://schemas.microsoft.com/office/drawing/2014/chart" uri="{C3380CC4-5D6E-409C-BE32-E72D297353CC}">
              <c16:uniqueId val="{00000000-BFDF-41CA-B05D-A05B7F0D9BBB}"/>
            </c:ext>
          </c:extLst>
        </c:ser>
        <c:dLbls>
          <c:showLegendKey val="0"/>
          <c:showVal val="0"/>
          <c:showCatName val="0"/>
          <c:showSerName val="0"/>
          <c:showPercent val="0"/>
          <c:showBubbleSize val="0"/>
        </c:dLbls>
        <c:gapWidth val="150"/>
        <c:axId val="744296831"/>
        <c:axId val="1756423968"/>
      </c:barChart>
      <c:lineChart>
        <c:grouping val="standard"/>
        <c:varyColors val="0"/>
        <c:ser>
          <c:idx val="1"/>
          <c:order val="1"/>
          <c:tx>
            <c:v>Annual change (%)</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 ODA_ALL DONORS'!$L$25:$X$25</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'NET ODA_ALL DONORS'!$L$27:$X$27</c:f>
              <c:numCache>
                <c:formatCode>0%</c:formatCode>
                <c:ptCount val="13"/>
                <c:pt idx="0">
                  <c:v>0.13700080059140418</c:v>
                </c:pt>
                <c:pt idx="1">
                  <c:v>-2.5313742268015832E-2</c:v>
                </c:pt>
                <c:pt idx="2">
                  <c:v>3.4595698367981341E-2</c:v>
                </c:pt>
                <c:pt idx="3">
                  <c:v>8.6999030395602611E-2</c:v>
                </c:pt>
                <c:pt idx="4">
                  <c:v>-3.1618284372560521E-2</c:v>
                </c:pt>
                <c:pt idx="5">
                  <c:v>7.5041475726752835E-2</c:v>
                </c:pt>
                <c:pt idx="6">
                  <c:v>2.7468255380131814E-3</c:v>
                </c:pt>
                <c:pt idx="7">
                  <c:v>9.1667958984919889E-2</c:v>
                </c:pt>
                <c:pt idx="8">
                  <c:v>-1.1758843139850839E-2</c:v>
                </c:pt>
                <c:pt idx="9">
                  <c:v>5.2574700734199634E-2</c:v>
                </c:pt>
                <c:pt idx="10">
                  <c:v>0.22912723876938293</c:v>
                </c:pt>
                <c:pt idx="11">
                  <c:v>-0.11847237308293328</c:v>
                </c:pt>
                <c:pt idx="12">
                  <c:v>-2.7550273937311371E-2</c:v>
                </c:pt>
              </c:numCache>
            </c:numRef>
          </c:val>
          <c:smooth val="0"/>
          <c:extLst>
            <c:ext xmlns:c16="http://schemas.microsoft.com/office/drawing/2014/chart" uri="{C3380CC4-5D6E-409C-BE32-E72D297353CC}">
              <c16:uniqueId val="{00000001-BFDF-41CA-B05D-A05B7F0D9BBB}"/>
            </c:ext>
          </c:extLst>
        </c:ser>
        <c:dLbls>
          <c:showLegendKey val="0"/>
          <c:showVal val="0"/>
          <c:showCatName val="0"/>
          <c:showSerName val="0"/>
          <c:showPercent val="0"/>
          <c:showBubbleSize val="0"/>
        </c:dLbls>
        <c:marker val="1"/>
        <c:smooth val="0"/>
        <c:axId val="953393103"/>
        <c:axId val="953328319"/>
      </c:lineChart>
      <c:catAx>
        <c:axId val="74429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56423968"/>
        <c:crosses val="autoZero"/>
        <c:auto val="1"/>
        <c:lblAlgn val="ctr"/>
        <c:lblOffset val="100"/>
        <c:noMultiLvlLbl val="0"/>
      </c:catAx>
      <c:valAx>
        <c:axId val="1756423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Millions of 2022 Constant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44296831"/>
        <c:crosses val="autoZero"/>
        <c:crossBetween val="between"/>
      </c:valAx>
      <c:valAx>
        <c:axId val="95332831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Percentage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53393103"/>
        <c:crosses val="max"/>
        <c:crossBetween val="between"/>
      </c:valAx>
      <c:catAx>
        <c:axId val="953393103"/>
        <c:scaling>
          <c:orientation val="minMax"/>
        </c:scaling>
        <c:delete val="1"/>
        <c:axPos val="b"/>
        <c:numFmt formatCode="General" sourceLinked="1"/>
        <c:majorTickMark val="out"/>
        <c:minorTickMark val="none"/>
        <c:tickLblPos val="nextTo"/>
        <c:crossAx val="9533283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2D02C-44C2-4FC2-8C06-B0D8B0E9A73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44AC5D-E7AE-47B1-AAE7-219A45E3DC21}">
      <dgm:prSet custT="1"/>
      <dgm:spPr/>
      <dgm:t>
        <a:bodyPr/>
        <a:lstStyle/>
        <a:p>
          <a:pPr algn="just"/>
          <a:r>
            <a:rPr lang="en-US" sz="1900" b="1" dirty="0">
              <a:latin typeface="Arial" panose="020B0604020202020204" pitchFamily="34" charset="0"/>
              <a:cs typeface="Arial" panose="020B0604020202020204" pitchFamily="34" charset="0"/>
            </a:rPr>
            <a:t>Support member states to pursue better alternatives than the OECD’s two pillar proposal </a:t>
          </a:r>
        </a:p>
      </dgm:t>
    </dgm:pt>
    <dgm:pt modelId="{9656298E-73AA-4CE8-9492-1500EBBBFD33}" type="parTrans" cxnId="{8DA6153A-3CFD-4720-A75D-DA3A9ADEEF7E}">
      <dgm:prSet/>
      <dgm:spPr/>
      <dgm:t>
        <a:bodyPr/>
        <a:lstStyle/>
        <a:p>
          <a:endParaRPr lang="en-US"/>
        </a:p>
      </dgm:t>
    </dgm:pt>
    <dgm:pt modelId="{9FFAD05A-80DA-4E71-83CB-6DD15DC3E9DB}" type="sibTrans" cxnId="{8DA6153A-3CFD-4720-A75D-DA3A9ADEEF7E}">
      <dgm:prSet/>
      <dgm:spPr/>
      <dgm:t>
        <a:bodyPr/>
        <a:lstStyle/>
        <a:p>
          <a:endParaRPr lang="en-US"/>
        </a:p>
      </dgm:t>
    </dgm:pt>
    <dgm:pt modelId="{948A8433-0B17-42E7-A669-CF0A17635998}">
      <dgm:prSet custT="1"/>
      <dgm:spPr/>
      <dgm:t>
        <a:bodyPr/>
        <a:lstStyle/>
        <a:p>
          <a:pPr algn="just"/>
          <a:r>
            <a:rPr lang="en-US" sz="1900" b="1" dirty="0">
              <a:latin typeface="Arial" panose="020B0604020202020204" pitchFamily="34" charset="0"/>
              <a:cs typeface="Arial" panose="020B0604020202020204" pitchFamily="34" charset="0"/>
            </a:rPr>
            <a:t>Continue to call for international tax cooperation that is fully inclusive and gives every nation an equal say in decision-making on international tax matters</a:t>
          </a:r>
        </a:p>
      </dgm:t>
    </dgm:pt>
    <dgm:pt modelId="{4B2E3DB5-B2B1-4B6D-8216-50AD8343B9EF}" type="parTrans" cxnId="{9834A0BB-1E21-41D5-B98D-BB7927C37513}">
      <dgm:prSet/>
      <dgm:spPr/>
      <dgm:t>
        <a:bodyPr/>
        <a:lstStyle/>
        <a:p>
          <a:endParaRPr lang="en-US"/>
        </a:p>
      </dgm:t>
    </dgm:pt>
    <dgm:pt modelId="{A658648B-B45F-467F-AA34-CEC5C56883BD}" type="sibTrans" cxnId="{9834A0BB-1E21-41D5-B98D-BB7927C37513}">
      <dgm:prSet/>
      <dgm:spPr/>
      <dgm:t>
        <a:bodyPr/>
        <a:lstStyle/>
        <a:p>
          <a:endParaRPr lang="en-US"/>
        </a:p>
      </dgm:t>
    </dgm:pt>
    <dgm:pt modelId="{5CB36234-5E0D-455D-BDBE-4347088E041B}">
      <dgm:prSet custT="1"/>
      <dgm:spPr/>
      <dgm:t>
        <a:bodyPr/>
        <a:lstStyle/>
        <a:p>
          <a:pPr algn="just"/>
          <a:r>
            <a:rPr lang="en-US" sz="1900" b="1" dirty="0">
              <a:latin typeface="Arial" panose="020B0604020202020204" pitchFamily="34" charset="0"/>
              <a:cs typeface="Arial" panose="020B0604020202020204" pitchFamily="34" charset="0"/>
            </a:rPr>
            <a:t>Facilitate partnerships or collaboration at regional level with </a:t>
          </a:r>
          <a:r>
            <a:rPr lang="en-US" sz="1900" b="1" dirty="0" err="1">
              <a:latin typeface="Arial" panose="020B0604020202020204" pitchFamily="34" charset="0"/>
              <a:cs typeface="Arial" panose="020B0604020202020204" pitchFamily="34" charset="0"/>
            </a:rPr>
            <a:t>specialised</a:t>
          </a:r>
          <a:r>
            <a:rPr lang="en-US" sz="1900" b="1" dirty="0">
              <a:latin typeface="Arial" panose="020B0604020202020204" pitchFamily="34" charset="0"/>
              <a:cs typeface="Arial" panose="020B0604020202020204" pitchFamily="34" charset="0"/>
            </a:rPr>
            <a:t> bodies/institutions that can provide technical assistance to help  build robust tax systems and policies</a:t>
          </a:r>
        </a:p>
      </dgm:t>
    </dgm:pt>
    <dgm:pt modelId="{4B349648-2F8B-4950-85D9-6791E5D79C99}" type="parTrans" cxnId="{8F25A3DE-AFDF-437F-BCE0-A926B1FC0FDD}">
      <dgm:prSet/>
      <dgm:spPr/>
      <dgm:t>
        <a:bodyPr/>
        <a:lstStyle/>
        <a:p>
          <a:endParaRPr lang="en-US"/>
        </a:p>
      </dgm:t>
    </dgm:pt>
    <dgm:pt modelId="{97782A47-37D6-43DE-A08F-0448F8CA88C6}" type="sibTrans" cxnId="{8F25A3DE-AFDF-437F-BCE0-A926B1FC0FDD}">
      <dgm:prSet/>
      <dgm:spPr/>
      <dgm:t>
        <a:bodyPr/>
        <a:lstStyle/>
        <a:p>
          <a:endParaRPr lang="en-US"/>
        </a:p>
      </dgm:t>
    </dgm:pt>
    <dgm:pt modelId="{F1B4061A-ADAD-4EFD-9D98-5E7B6D1D691A}">
      <dgm:prSet custT="1"/>
      <dgm:spPr/>
      <dgm:t>
        <a:bodyPr/>
        <a:lstStyle/>
        <a:p>
          <a:pPr algn="just"/>
          <a:r>
            <a:rPr lang="en-US" sz="1900" b="1" dirty="0">
              <a:latin typeface="Arial" panose="020B0604020202020204" pitchFamily="34" charset="0"/>
              <a:cs typeface="Arial" panose="020B0604020202020204" pitchFamily="34" charset="0"/>
            </a:rPr>
            <a:t>Use the intergovernmental tax body as a platform for dialogue and cooperation to foster an environment of transparency, ensuring fair tax competition and reducing IFFs</a:t>
          </a:r>
        </a:p>
      </dgm:t>
    </dgm:pt>
    <dgm:pt modelId="{C611193A-7C27-4227-A8B8-040FDAE3136C}" type="parTrans" cxnId="{A3B897B3-ACA6-475E-B738-56DEA92C56E8}">
      <dgm:prSet/>
      <dgm:spPr/>
      <dgm:t>
        <a:bodyPr/>
        <a:lstStyle/>
        <a:p>
          <a:endParaRPr lang="en-US"/>
        </a:p>
      </dgm:t>
    </dgm:pt>
    <dgm:pt modelId="{943FC756-BEBE-4329-91E8-DAAD72FE5552}" type="sibTrans" cxnId="{A3B897B3-ACA6-475E-B738-56DEA92C56E8}">
      <dgm:prSet/>
      <dgm:spPr/>
      <dgm:t>
        <a:bodyPr/>
        <a:lstStyle/>
        <a:p>
          <a:endParaRPr lang="en-US"/>
        </a:p>
      </dgm:t>
    </dgm:pt>
    <dgm:pt modelId="{6D6CD0B1-9CB5-4583-A297-C52C34EA03C4}" type="pres">
      <dgm:prSet presAssocID="{D822D02C-44C2-4FC2-8C06-B0D8B0E9A732}" presName="outerComposite" presStyleCnt="0">
        <dgm:presLayoutVars>
          <dgm:chMax val="5"/>
          <dgm:dir/>
          <dgm:resizeHandles val="exact"/>
        </dgm:presLayoutVars>
      </dgm:prSet>
      <dgm:spPr/>
    </dgm:pt>
    <dgm:pt modelId="{DF5ECA90-E4B3-45EA-9973-870BB7CABA22}" type="pres">
      <dgm:prSet presAssocID="{D822D02C-44C2-4FC2-8C06-B0D8B0E9A732}" presName="dummyMaxCanvas" presStyleCnt="0">
        <dgm:presLayoutVars/>
      </dgm:prSet>
      <dgm:spPr/>
    </dgm:pt>
    <dgm:pt modelId="{6115A19E-B13E-45CE-897F-970A4482C76D}" type="pres">
      <dgm:prSet presAssocID="{D822D02C-44C2-4FC2-8C06-B0D8B0E9A732}" presName="FourNodes_1" presStyleLbl="node1" presStyleIdx="0" presStyleCnt="4" custScaleY="95582">
        <dgm:presLayoutVars>
          <dgm:bulletEnabled val="1"/>
        </dgm:presLayoutVars>
      </dgm:prSet>
      <dgm:spPr/>
    </dgm:pt>
    <dgm:pt modelId="{D4654E96-375D-4AD4-B556-BD44906170E7}" type="pres">
      <dgm:prSet presAssocID="{D822D02C-44C2-4FC2-8C06-B0D8B0E9A732}" presName="FourNodes_2" presStyleLbl="node1" presStyleIdx="1" presStyleCnt="4">
        <dgm:presLayoutVars>
          <dgm:bulletEnabled val="1"/>
        </dgm:presLayoutVars>
      </dgm:prSet>
      <dgm:spPr/>
    </dgm:pt>
    <dgm:pt modelId="{82E75A30-2BFA-4263-BC39-9A00AA6E115D}" type="pres">
      <dgm:prSet presAssocID="{D822D02C-44C2-4FC2-8C06-B0D8B0E9A732}" presName="FourNodes_3" presStyleLbl="node1" presStyleIdx="2" presStyleCnt="4">
        <dgm:presLayoutVars>
          <dgm:bulletEnabled val="1"/>
        </dgm:presLayoutVars>
      </dgm:prSet>
      <dgm:spPr/>
    </dgm:pt>
    <dgm:pt modelId="{7E045B83-8300-49B7-9B81-AA7436F645CE}" type="pres">
      <dgm:prSet presAssocID="{D822D02C-44C2-4FC2-8C06-B0D8B0E9A732}" presName="FourNodes_4" presStyleLbl="node1" presStyleIdx="3" presStyleCnt="4">
        <dgm:presLayoutVars>
          <dgm:bulletEnabled val="1"/>
        </dgm:presLayoutVars>
      </dgm:prSet>
      <dgm:spPr/>
    </dgm:pt>
    <dgm:pt modelId="{A4E5FCEC-AACD-4E02-BB7B-D78BC423A0D0}" type="pres">
      <dgm:prSet presAssocID="{D822D02C-44C2-4FC2-8C06-B0D8B0E9A732}" presName="FourConn_1-2" presStyleLbl="fgAccFollowNode1" presStyleIdx="0" presStyleCnt="3">
        <dgm:presLayoutVars>
          <dgm:bulletEnabled val="1"/>
        </dgm:presLayoutVars>
      </dgm:prSet>
      <dgm:spPr/>
    </dgm:pt>
    <dgm:pt modelId="{61B47AEA-8F92-4DE9-BC8E-D0D45CB17F00}" type="pres">
      <dgm:prSet presAssocID="{D822D02C-44C2-4FC2-8C06-B0D8B0E9A732}" presName="FourConn_2-3" presStyleLbl="fgAccFollowNode1" presStyleIdx="1" presStyleCnt="3">
        <dgm:presLayoutVars>
          <dgm:bulletEnabled val="1"/>
        </dgm:presLayoutVars>
      </dgm:prSet>
      <dgm:spPr/>
    </dgm:pt>
    <dgm:pt modelId="{9A74CBEB-451B-403B-8B9F-BDFF2F3E1D28}" type="pres">
      <dgm:prSet presAssocID="{D822D02C-44C2-4FC2-8C06-B0D8B0E9A732}" presName="FourConn_3-4" presStyleLbl="fgAccFollowNode1" presStyleIdx="2" presStyleCnt="3">
        <dgm:presLayoutVars>
          <dgm:bulletEnabled val="1"/>
        </dgm:presLayoutVars>
      </dgm:prSet>
      <dgm:spPr/>
    </dgm:pt>
    <dgm:pt modelId="{020EAC1F-CAFB-4A65-ABA2-379739DD6B03}" type="pres">
      <dgm:prSet presAssocID="{D822D02C-44C2-4FC2-8C06-B0D8B0E9A732}" presName="FourNodes_1_text" presStyleLbl="node1" presStyleIdx="3" presStyleCnt="4">
        <dgm:presLayoutVars>
          <dgm:bulletEnabled val="1"/>
        </dgm:presLayoutVars>
      </dgm:prSet>
      <dgm:spPr/>
    </dgm:pt>
    <dgm:pt modelId="{DB612A50-FE3D-4A05-AFF9-D3F84B87DEE2}" type="pres">
      <dgm:prSet presAssocID="{D822D02C-44C2-4FC2-8C06-B0D8B0E9A732}" presName="FourNodes_2_text" presStyleLbl="node1" presStyleIdx="3" presStyleCnt="4">
        <dgm:presLayoutVars>
          <dgm:bulletEnabled val="1"/>
        </dgm:presLayoutVars>
      </dgm:prSet>
      <dgm:spPr/>
    </dgm:pt>
    <dgm:pt modelId="{27976539-AE7F-488A-BDE4-240CAC1DD688}" type="pres">
      <dgm:prSet presAssocID="{D822D02C-44C2-4FC2-8C06-B0D8B0E9A732}" presName="FourNodes_3_text" presStyleLbl="node1" presStyleIdx="3" presStyleCnt="4">
        <dgm:presLayoutVars>
          <dgm:bulletEnabled val="1"/>
        </dgm:presLayoutVars>
      </dgm:prSet>
      <dgm:spPr/>
    </dgm:pt>
    <dgm:pt modelId="{82A0406B-A246-4B5C-A936-1525740BC878}" type="pres">
      <dgm:prSet presAssocID="{D822D02C-44C2-4FC2-8C06-B0D8B0E9A732}" presName="FourNodes_4_text" presStyleLbl="node1" presStyleIdx="3" presStyleCnt="4">
        <dgm:presLayoutVars>
          <dgm:bulletEnabled val="1"/>
        </dgm:presLayoutVars>
      </dgm:prSet>
      <dgm:spPr/>
    </dgm:pt>
  </dgm:ptLst>
  <dgm:cxnLst>
    <dgm:cxn modelId="{8E3B9826-08FE-4A42-8DD3-CDA0DD5A94D0}" type="presOf" srcId="{97782A47-37D6-43DE-A08F-0448F8CA88C6}" destId="{9A74CBEB-451B-403B-8B9F-BDFF2F3E1D28}" srcOrd="0" destOrd="0" presId="urn:microsoft.com/office/officeart/2005/8/layout/vProcess5"/>
    <dgm:cxn modelId="{9FAC7429-5D55-40FF-BC90-3D00923F6B70}" type="presOf" srcId="{D822D02C-44C2-4FC2-8C06-B0D8B0E9A732}" destId="{6D6CD0B1-9CB5-4583-A297-C52C34EA03C4}" srcOrd="0" destOrd="0" presId="urn:microsoft.com/office/officeart/2005/8/layout/vProcess5"/>
    <dgm:cxn modelId="{8DA6153A-3CFD-4720-A75D-DA3A9ADEEF7E}" srcId="{D822D02C-44C2-4FC2-8C06-B0D8B0E9A732}" destId="{1144AC5D-E7AE-47B1-AAE7-219A45E3DC21}" srcOrd="0" destOrd="0" parTransId="{9656298E-73AA-4CE8-9492-1500EBBBFD33}" sibTransId="{9FFAD05A-80DA-4E71-83CB-6DD15DC3E9DB}"/>
    <dgm:cxn modelId="{751D8C4D-4138-4751-B682-8AEBABEAB832}" type="presOf" srcId="{5CB36234-5E0D-455D-BDBE-4347088E041B}" destId="{82E75A30-2BFA-4263-BC39-9A00AA6E115D}" srcOrd="0" destOrd="0" presId="urn:microsoft.com/office/officeart/2005/8/layout/vProcess5"/>
    <dgm:cxn modelId="{85F27A4E-4B35-41EF-BCCD-569E303215E5}" type="presOf" srcId="{A658648B-B45F-467F-AA34-CEC5C56883BD}" destId="{61B47AEA-8F92-4DE9-BC8E-D0D45CB17F00}" srcOrd="0" destOrd="0" presId="urn:microsoft.com/office/officeart/2005/8/layout/vProcess5"/>
    <dgm:cxn modelId="{8433E070-0B34-49B5-8DB8-ADD60A63BCA5}" type="presOf" srcId="{1144AC5D-E7AE-47B1-AAE7-219A45E3DC21}" destId="{020EAC1F-CAFB-4A65-ABA2-379739DD6B03}" srcOrd="1" destOrd="0" presId="urn:microsoft.com/office/officeart/2005/8/layout/vProcess5"/>
    <dgm:cxn modelId="{09F3475A-6C61-4167-AA35-73E6F78B0DAD}" type="presOf" srcId="{F1B4061A-ADAD-4EFD-9D98-5E7B6D1D691A}" destId="{7E045B83-8300-49B7-9B81-AA7436F645CE}" srcOrd="0" destOrd="0" presId="urn:microsoft.com/office/officeart/2005/8/layout/vProcess5"/>
    <dgm:cxn modelId="{492E0896-CA8C-4655-A204-8F1F0F34B72C}" type="presOf" srcId="{F1B4061A-ADAD-4EFD-9D98-5E7B6D1D691A}" destId="{82A0406B-A246-4B5C-A936-1525740BC878}" srcOrd="1" destOrd="0" presId="urn:microsoft.com/office/officeart/2005/8/layout/vProcess5"/>
    <dgm:cxn modelId="{E4B6AAA8-7CF7-4C5D-A358-F535D1841AE7}" type="presOf" srcId="{948A8433-0B17-42E7-A669-CF0A17635998}" destId="{D4654E96-375D-4AD4-B556-BD44906170E7}" srcOrd="0" destOrd="0" presId="urn:microsoft.com/office/officeart/2005/8/layout/vProcess5"/>
    <dgm:cxn modelId="{AF2B17AB-E06B-488C-A23E-0F64521DA32F}" type="presOf" srcId="{5CB36234-5E0D-455D-BDBE-4347088E041B}" destId="{27976539-AE7F-488A-BDE4-240CAC1DD688}" srcOrd="1" destOrd="0" presId="urn:microsoft.com/office/officeart/2005/8/layout/vProcess5"/>
    <dgm:cxn modelId="{A3B897B3-ACA6-475E-B738-56DEA92C56E8}" srcId="{D822D02C-44C2-4FC2-8C06-B0D8B0E9A732}" destId="{F1B4061A-ADAD-4EFD-9D98-5E7B6D1D691A}" srcOrd="3" destOrd="0" parTransId="{C611193A-7C27-4227-A8B8-040FDAE3136C}" sibTransId="{943FC756-BEBE-4329-91E8-DAAD72FE5552}"/>
    <dgm:cxn modelId="{77FBDCB7-AA83-401D-BF17-AF1F01C634C6}" type="presOf" srcId="{9FFAD05A-80DA-4E71-83CB-6DD15DC3E9DB}" destId="{A4E5FCEC-AACD-4E02-BB7B-D78BC423A0D0}" srcOrd="0" destOrd="0" presId="urn:microsoft.com/office/officeart/2005/8/layout/vProcess5"/>
    <dgm:cxn modelId="{9834A0BB-1E21-41D5-B98D-BB7927C37513}" srcId="{D822D02C-44C2-4FC2-8C06-B0D8B0E9A732}" destId="{948A8433-0B17-42E7-A669-CF0A17635998}" srcOrd="1" destOrd="0" parTransId="{4B2E3DB5-B2B1-4B6D-8216-50AD8343B9EF}" sibTransId="{A658648B-B45F-467F-AA34-CEC5C56883BD}"/>
    <dgm:cxn modelId="{F00F0FD2-F930-417C-938A-B830C6222F22}" type="presOf" srcId="{948A8433-0B17-42E7-A669-CF0A17635998}" destId="{DB612A50-FE3D-4A05-AFF9-D3F84B87DEE2}" srcOrd="1" destOrd="0" presId="urn:microsoft.com/office/officeart/2005/8/layout/vProcess5"/>
    <dgm:cxn modelId="{8F25A3DE-AFDF-437F-BCE0-A926B1FC0FDD}" srcId="{D822D02C-44C2-4FC2-8C06-B0D8B0E9A732}" destId="{5CB36234-5E0D-455D-BDBE-4347088E041B}" srcOrd="2" destOrd="0" parTransId="{4B349648-2F8B-4950-85D9-6791E5D79C99}" sibTransId="{97782A47-37D6-43DE-A08F-0448F8CA88C6}"/>
    <dgm:cxn modelId="{D35D69FF-963E-484D-9F30-E806F5C00404}" type="presOf" srcId="{1144AC5D-E7AE-47B1-AAE7-219A45E3DC21}" destId="{6115A19E-B13E-45CE-897F-970A4482C76D}" srcOrd="0" destOrd="0" presId="urn:microsoft.com/office/officeart/2005/8/layout/vProcess5"/>
    <dgm:cxn modelId="{B1AFD1B2-A487-4FD9-BF82-31B5B4ADE83A}" type="presParOf" srcId="{6D6CD0B1-9CB5-4583-A297-C52C34EA03C4}" destId="{DF5ECA90-E4B3-45EA-9973-870BB7CABA22}" srcOrd="0" destOrd="0" presId="urn:microsoft.com/office/officeart/2005/8/layout/vProcess5"/>
    <dgm:cxn modelId="{84DE16AC-6C40-4441-B6AE-A1A29B97A20C}" type="presParOf" srcId="{6D6CD0B1-9CB5-4583-A297-C52C34EA03C4}" destId="{6115A19E-B13E-45CE-897F-970A4482C76D}" srcOrd="1" destOrd="0" presId="urn:microsoft.com/office/officeart/2005/8/layout/vProcess5"/>
    <dgm:cxn modelId="{BF85DA27-3B2C-49DD-955A-25C075DB494D}" type="presParOf" srcId="{6D6CD0B1-9CB5-4583-A297-C52C34EA03C4}" destId="{D4654E96-375D-4AD4-B556-BD44906170E7}" srcOrd="2" destOrd="0" presId="urn:microsoft.com/office/officeart/2005/8/layout/vProcess5"/>
    <dgm:cxn modelId="{5C5406A9-601D-462B-9384-DDD46D4F45C4}" type="presParOf" srcId="{6D6CD0B1-9CB5-4583-A297-C52C34EA03C4}" destId="{82E75A30-2BFA-4263-BC39-9A00AA6E115D}" srcOrd="3" destOrd="0" presId="urn:microsoft.com/office/officeart/2005/8/layout/vProcess5"/>
    <dgm:cxn modelId="{27C94DE3-0CAF-4BC5-BD53-F6BA127B6430}" type="presParOf" srcId="{6D6CD0B1-9CB5-4583-A297-C52C34EA03C4}" destId="{7E045B83-8300-49B7-9B81-AA7436F645CE}" srcOrd="4" destOrd="0" presId="urn:microsoft.com/office/officeart/2005/8/layout/vProcess5"/>
    <dgm:cxn modelId="{D1847AC4-8A91-44DA-9BFA-98DB70300A3D}" type="presParOf" srcId="{6D6CD0B1-9CB5-4583-A297-C52C34EA03C4}" destId="{A4E5FCEC-AACD-4E02-BB7B-D78BC423A0D0}" srcOrd="5" destOrd="0" presId="urn:microsoft.com/office/officeart/2005/8/layout/vProcess5"/>
    <dgm:cxn modelId="{7D3C78E8-114C-4CFF-9410-9C3B2060D0BD}" type="presParOf" srcId="{6D6CD0B1-9CB5-4583-A297-C52C34EA03C4}" destId="{61B47AEA-8F92-4DE9-BC8E-D0D45CB17F00}" srcOrd="6" destOrd="0" presId="urn:microsoft.com/office/officeart/2005/8/layout/vProcess5"/>
    <dgm:cxn modelId="{63956D19-88F4-4F59-9884-E0EF4460DE43}" type="presParOf" srcId="{6D6CD0B1-9CB5-4583-A297-C52C34EA03C4}" destId="{9A74CBEB-451B-403B-8B9F-BDFF2F3E1D28}" srcOrd="7" destOrd="0" presId="urn:microsoft.com/office/officeart/2005/8/layout/vProcess5"/>
    <dgm:cxn modelId="{B93FD25E-7503-4459-9095-2748933247F6}" type="presParOf" srcId="{6D6CD0B1-9CB5-4583-A297-C52C34EA03C4}" destId="{020EAC1F-CAFB-4A65-ABA2-379739DD6B03}" srcOrd="8" destOrd="0" presId="urn:microsoft.com/office/officeart/2005/8/layout/vProcess5"/>
    <dgm:cxn modelId="{7CB90A94-D04D-4A34-8A19-23EAA843DC57}" type="presParOf" srcId="{6D6CD0B1-9CB5-4583-A297-C52C34EA03C4}" destId="{DB612A50-FE3D-4A05-AFF9-D3F84B87DEE2}" srcOrd="9" destOrd="0" presId="urn:microsoft.com/office/officeart/2005/8/layout/vProcess5"/>
    <dgm:cxn modelId="{D55E1C6C-DA1F-4C74-8B8D-E50EEFE008CB}" type="presParOf" srcId="{6D6CD0B1-9CB5-4583-A297-C52C34EA03C4}" destId="{27976539-AE7F-488A-BDE4-240CAC1DD688}" srcOrd="10" destOrd="0" presId="urn:microsoft.com/office/officeart/2005/8/layout/vProcess5"/>
    <dgm:cxn modelId="{A4B2D63A-E61F-4A3E-A865-18D7DBD60936}" type="presParOf" srcId="{6D6CD0B1-9CB5-4583-A297-C52C34EA03C4}" destId="{82A0406B-A246-4B5C-A936-1525740BC878}" srcOrd="11" destOrd="0" presId="urn:microsoft.com/office/officeart/2005/8/layout/vProcess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A19E-B13E-45CE-897F-970A4482C76D}">
      <dsp:nvSpPr>
        <dsp:cNvPr id="0" name=""/>
        <dsp:cNvSpPr/>
      </dsp:nvSpPr>
      <dsp:spPr>
        <a:xfrm>
          <a:off x="0" y="25619"/>
          <a:ext cx="9688076" cy="1108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Support member states to pursue better alternatives than the OECD’s two pillar proposal </a:t>
          </a:r>
        </a:p>
      </dsp:txBody>
      <dsp:txXfrm>
        <a:off x="32468" y="58087"/>
        <a:ext cx="8341582" cy="1043605"/>
      </dsp:txXfrm>
    </dsp:sp>
    <dsp:sp modelId="{D4654E96-375D-4AD4-B556-BD44906170E7}">
      <dsp:nvSpPr>
        <dsp:cNvPr id="0" name=""/>
        <dsp:cNvSpPr/>
      </dsp:nvSpPr>
      <dsp:spPr>
        <a:xfrm>
          <a:off x="811376" y="1370650"/>
          <a:ext cx="9688076" cy="1159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Continue to call for international tax cooperation that is fully inclusive and gives every nation an equal say in decision-making on international tax matters</a:t>
          </a:r>
        </a:p>
      </dsp:txBody>
      <dsp:txXfrm>
        <a:off x="845345" y="1404619"/>
        <a:ext cx="8054904" cy="1091843"/>
      </dsp:txXfrm>
    </dsp:sp>
    <dsp:sp modelId="{82E75A30-2BFA-4263-BC39-9A00AA6E115D}">
      <dsp:nvSpPr>
        <dsp:cNvPr id="0" name=""/>
        <dsp:cNvSpPr/>
      </dsp:nvSpPr>
      <dsp:spPr>
        <a:xfrm>
          <a:off x="1610642" y="2741300"/>
          <a:ext cx="9688076" cy="1159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Facilitate partnerships or collaboration at regional level with </a:t>
          </a:r>
          <a:r>
            <a:rPr lang="en-US" sz="1900" b="1" kern="1200" dirty="0" err="1">
              <a:latin typeface="Arial" panose="020B0604020202020204" pitchFamily="34" charset="0"/>
              <a:cs typeface="Arial" panose="020B0604020202020204" pitchFamily="34" charset="0"/>
            </a:rPr>
            <a:t>specialised</a:t>
          </a:r>
          <a:r>
            <a:rPr lang="en-US" sz="1900" b="1" kern="1200" dirty="0">
              <a:latin typeface="Arial" panose="020B0604020202020204" pitchFamily="34" charset="0"/>
              <a:cs typeface="Arial" panose="020B0604020202020204" pitchFamily="34" charset="0"/>
            </a:rPr>
            <a:t> bodies/institutions that can provide technical assistance to help  build robust tax systems and policies</a:t>
          </a:r>
        </a:p>
      </dsp:txBody>
      <dsp:txXfrm>
        <a:off x="1644611" y="2775269"/>
        <a:ext cx="8067014" cy="1091843"/>
      </dsp:txXfrm>
    </dsp:sp>
    <dsp:sp modelId="{7E045B83-8300-49B7-9B81-AA7436F645CE}">
      <dsp:nvSpPr>
        <dsp:cNvPr id="0" name=""/>
        <dsp:cNvSpPr/>
      </dsp:nvSpPr>
      <dsp:spPr>
        <a:xfrm>
          <a:off x="2422019" y="4111950"/>
          <a:ext cx="9688076" cy="1159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Use the intergovernmental tax body as a platform for dialogue and cooperation to foster an environment of transparency, ensuring fair tax competition and reducing IFFs</a:t>
          </a:r>
        </a:p>
      </dsp:txBody>
      <dsp:txXfrm>
        <a:off x="2455988" y="4145919"/>
        <a:ext cx="8054904" cy="1091843"/>
      </dsp:txXfrm>
    </dsp:sp>
    <dsp:sp modelId="{A4E5FCEC-AACD-4E02-BB7B-D78BC423A0D0}">
      <dsp:nvSpPr>
        <dsp:cNvPr id="0" name=""/>
        <dsp:cNvSpPr/>
      </dsp:nvSpPr>
      <dsp:spPr>
        <a:xfrm>
          <a:off x="8934219" y="888286"/>
          <a:ext cx="753857" cy="753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03837" y="888286"/>
        <a:ext cx="414621" cy="567277"/>
      </dsp:txXfrm>
    </dsp:sp>
    <dsp:sp modelId="{61B47AEA-8F92-4DE9-BC8E-D0D45CB17F00}">
      <dsp:nvSpPr>
        <dsp:cNvPr id="0" name=""/>
        <dsp:cNvSpPr/>
      </dsp:nvSpPr>
      <dsp:spPr>
        <a:xfrm>
          <a:off x="9745595" y="2258937"/>
          <a:ext cx="753857" cy="753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915213" y="2258937"/>
        <a:ext cx="414621" cy="567277"/>
      </dsp:txXfrm>
    </dsp:sp>
    <dsp:sp modelId="{9A74CBEB-451B-403B-8B9F-BDFF2F3E1D28}">
      <dsp:nvSpPr>
        <dsp:cNvPr id="0" name=""/>
        <dsp:cNvSpPr/>
      </dsp:nvSpPr>
      <dsp:spPr>
        <a:xfrm>
          <a:off x="10544861" y="3629587"/>
          <a:ext cx="753857" cy="753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0714479" y="3629587"/>
        <a:ext cx="414621" cy="5672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ctad.org/publication/world-of-deb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ctad.org/publication/world-of-deb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dl.handle.net/10855/4655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igitallibrary.un.org/record/4019360?v=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financing.desa.un.org/sites/default/files/2024-07/Revised%20draft%20ToR_18%20July%202024.pdf" TargetMode="External"/><Relationship Id="rId4" Type="http://schemas.openxmlformats.org/officeDocument/2006/relationships/hyperlink" Target="https://financing.desa.un.org/sites/default/files/2024-06/Zero%20draft%20ToR%207%20June%202024.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15</a:t>
            </a:fld>
            <a:endParaRPr lang="fr-FR"/>
          </a:p>
        </p:txBody>
      </p:sp>
    </p:spTree>
    <p:extLst>
      <p:ext uri="{BB962C8B-B14F-4D97-AF65-F5344CB8AC3E}">
        <p14:creationId xmlns:p14="http://schemas.microsoft.com/office/powerpoint/2010/main" val="423484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16</a:t>
            </a:fld>
            <a:endParaRPr lang="en-US"/>
          </a:p>
        </p:txBody>
      </p:sp>
    </p:spTree>
    <p:extLst>
      <p:ext uri="{BB962C8B-B14F-4D97-AF65-F5344CB8AC3E}">
        <p14:creationId xmlns:p14="http://schemas.microsoft.com/office/powerpoint/2010/main" val="181324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Aptos" panose="020B0004020202020204" pitchFamily="34" charset="0"/>
              </a:rPr>
              <a:t>Over half of African countries on the continent are either in debt distress or high risk of debt distress</a:t>
            </a:r>
          </a:p>
          <a:p>
            <a:pPr marL="0" marR="0" algn="just">
              <a:lnSpc>
                <a:spcPct val="130000"/>
              </a:lnSpc>
              <a:spcBef>
                <a:spcPts val="0"/>
              </a:spcBef>
              <a:spcAft>
                <a:spcPts val="0"/>
              </a:spcAft>
            </a:pPr>
            <a:r>
              <a:rPr lang="en-GB" sz="1800" kern="100" dirty="0">
                <a:effectLst/>
                <a:latin typeface="Times New Roman" panose="02020603050405020304" pitchFamily="18" charset="0"/>
                <a:ea typeface="Aptos" panose="020B0004020202020204" pitchFamily="34" charset="0"/>
                <a:cs typeface="Arial" panose="020B0604020202020204" pitchFamily="34" charset="0"/>
              </a:rPr>
              <a:t>In Africa, 25 countries spent more on interest payments than on health during 2019 – 2021. This means that progress towards Agenda 2063 and the SDGs will undoubtedly be hampered particularly on the outcomes of education, food, health, and water.</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UNCTAD, “A world of debt. A growing burden to global prosperity”, 2023. Available at: </a:t>
            </a:r>
            <a:r>
              <a:rPr lang="en-GB" sz="1800" u="sng" kern="1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3"/>
              </a:rPr>
              <a:t>https://unctad.org/publication/world-of-debt</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3</a:t>
            </a:fld>
            <a:endParaRPr lang="en-US"/>
          </a:p>
        </p:txBody>
      </p:sp>
    </p:spTree>
    <p:extLst>
      <p:ext uri="{BB962C8B-B14F-4D97-AF65-F5344CB8AC3E}">
        <p14:creationId xmlns:p14="http://schemas.microsoft.com/office/powerpoint/2010/main" val="256400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Aptos" panose="020B0004020202020204" pitchFamily="34" charset="0"/>
              </a:rPr>
              <a:t>Over half of African countries on the continent are either in debt distress or high risk of debt distress</a:t>
            </a:r>
          </a:p>
          <a:p>
            <a:pPr marL="0" marR="0" algn="just">
              <a:lnSpc>
                <a:spcPct val="130000"/>
              </a:lnSpc>
              <a:spcBef>
                <a:spcPts val="0"/>
              </a:spcBef>
              <a:spcAft>
                <a:spcPts val="0"/>
              </a:spcAft>
            </a:pPr>
            <a:r>
              <a:rPr lang="en-GB" sz="1800" kern="100" dirty="0">
                <a:effectLst/>
                <a:latin typeface="Times New Roman" panose="02020603050405020304" pitchFamily="18" charset="0"/>
                <a:ea typeface="Aptos" panose="020B0004020202020204" pitchFamily="34" charset="0"/>
                <a:cs typeface="Arial" panose="020B0604020202020204" pitchFamily="34" charset="0"/>
              </a:rPr>
              <a:t>In Africa, 25 countries spent more on interest payments than on health during 2019 – 2021. This means that progress towards Agenda 2063 and the SDGs will undoubtedly be hampered particularly on the outcomes of education, food, health, and water.</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GB" sz="1800" kern="100" dirty="0">
                <a:effectLst/>
                <a:latin typeface="Times New Roman" panose="02020603050405020304" pitchFamily="18" charset="0"/>
                <a:ea typeface="Calibri" panose="020F0502020204030204" pitchFamily="34" charset="0"/>
                <a:cs typeface="Arial" panose="020B0604020202020204" pitchFamily="34" charset="0"/>
              </a:rPr>
              <a:t>UNCTAD, “A world of debt. A growing burden to global prosperity”, 2023. Available at: </a:t>
            </a:r>
            <a:r>
              <a:rPr lang="en-GB" sz="1800" u="sng" kern="1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3"/>
              </a:rPr>
              <a:t>https://unctad.org/publication/world-of-debt</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4</a:t>
            </a:fld>
            <a:endParaRPr lang="en-US"/>
          </a:p>
        </p:txBody>
      </p:sp>
    </p:spTree>
    <p:extLst>
      <p:ext uri="{BB962C8B-B14F-4D97-AF65-F5344CB8AC3E}">
        <p14:creationId xmlns:p14="http://schemas.microsoft.com/office/powerpoint/2010/main" val="129798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rgbClr val="000000"/>
                </a:solidFill>
                <a:effectLst/>
                <a:latin typeface="Times New Roman" panose="02020603050405020304" pitchFamily="18" charset="0"/>
                <a:ea typeface="Times New Roman" panose="02020603050405020304" pitchFamily="18" charset="0"/>
              </a:rPr>
              <a:t>More than 44 African countries have undertaken reforms to improve public financial management systems, including the adoption of medium-term expenditure frameworks, performance-based budgeting, and integrated financial management information systems. These reforms were aimed at contributing to better planning, execution, and monitoring of public expenditures. Nevertheless, several challenges continue to inhibit public financial management efficiency mostly arising from weak institutional capacities, limited technical expertise, corruption and the need for greater transparency and accountability frameworks in public planning and expenditure monitoring. Moreover, fragmented budgeting processes which exclude tax expenditures granted for various reasons and weak links between planning and budgeting further hinder the effective allocation and use of public resources. Strengthening anti-corruption measures and promoting good governance remain essential to ensuring that public funds are used effectively and contribute to sustainable development.</a:t>
            </a:r>
            <a:endParaRPr lang="en-GB" sz="1200" dirty="0">
              <a:effectLst/>
              <a:latin typeface="Times New Roman" panose="02020603050405020304" pitchFamily="18" charset="0"/>
              <a:ea typeface="Times New Roman" panose="02020603050405020304" pitchFamily="18" charset="0"/>
            </a:endParaRPr>
          </a:p>
          <a:p>
            <a:pPr algn="just"/>
            <a:r>
              <a:rPr lang="en-US" sz="1200" dirty="0">
                <a:solidFill>
                  <a:srgbClr val="222222"/>
                </a:solidFill>
                <a:effectLst/>
                <a:highlight>
                  <a:srgbClr val="FFFFFF"/>
                </a:highligh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Times New Roman" panose="02020603050405020304" pitchFamily="18" charset="0"/>
              </a:rPr>
              <a:t>https://papers.ssrn.com/sol3/papers.cfm?abstract_id=3043168</a:t>
            </a:r>
            <a:endParaRPr lang="en-GB"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Times New Roman" panose="02020603050405020304" pitchFamily="18" charset="0"/>
              </a:rPr>
              <a:t>https://www.uneca.org/economic-governance-report-ii-%28egr-ii%29</a:t>
            </a:r>
            <a:endParaRPr lang="en-GB" sz="1200" dirty="0">
              <a:effectLst/>
              <a:latin typeface="Times New Roman" panose="02020603050405020304" pitchFamily="18" charset="0"/>
              <a:ea typeface="Times New Roman" panose="02020603050405020304" pitchFamily="18" charset="0"/>
            </a:endParaRPr>
          </a:p>
          <a:p>
            <a:r>
              <a:rPr lang="en-US" sz="1200" u="sng" dirty="0">
                <a:solidFill>
                  <a:srgbClr val="415262"/>
                </a:solidFill>
                <a:effectLst/>
                <a:highlight>
                  <a:srgbClr val="FFFFFF"/>
                </a:highlight>
                <a:latin typeface="Times New Roman" panose="02020603050405020304" pitchFamily="18" charset="0"/>
                <a:ea typeface="Times New Roman" panose="02020603050405020304" pitchFamily="18" charset="0"/>
                <a:hlinkClick r:id="rId3"/>
              </a:rPr>
              <a:t>https://hdl.handle.net/10855/46555</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5</a:t>
            </a:fld>
            <a:endParaRPr lang="en-US"/>
          </a:p>
        </p:txBody>
      </p:sp>
    </p:spTree>
    <p:extLst>
      <p:ext uri="{BB962C8B-B14F-4D97-AF65-F5344CB8AC3E}">
        <p14:creationId xmlns:p14="http://schemas.microsoft.com/office/powerpoint/2010/main" val="93274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9</a:t>
            </a:fld>
            <a:endParaRPr lang="en-US"/>
          </a:p>
        </p:txBody>
      </p:sp>
    </p:spTree>
    <p:extLst>
      <p:ext uri="{BB962C8B-B14F-4D97-AF65-F5344CB8AC3E}">
        <p14:creationId xmlns:p14="http://schemas.microsoft.com/office/powerpoint/2010/main" val="325861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expenditure refers to the current operating expenditures in education, including wages and salaries and excluding capital investments in buildings and equipment.</a:t>
            </a:r>
          </a:p>
          <a:p>
            <a:r>
              <a:rPr lang="en-US" dirty="0"/>
              <a:t>Imports of goods and services represent the value of all goods and other market services received from the rest of the world. They include the value of merchandise, freight, insurance, transport, travel, royalties, license fees, and other services, such as communication, construction, financial, information, business, personal, and government services. They exclude compensation of employees and investment income (formerly called factor services) and transfer payments. Data are in current local currency.</a:t>
            </a:r>
          </a:p>
          <a:p>
            <a:r>
              <a:rPr lang="en-US" dirty="0"/>
              <a:t>Interest payments include interest payments on government debt--including long-term bonds, long-term loans, and other debt instruments--to domestic and foreign residents.</a:t>
            </a:r>
          </a:p>
          <a:p>
            <a:endParaRPr lang="en-US" dirty="0"/>
          </a:p>
          <a:p>
            <a:r>
              <a:rPr lang="en-US" dirty="0"/>
              <a:t>Goods and services include all government payments in exchange for goods and services used for the production of market and nonmarket goods and services. </a:t>
            </a:r>
            <a:r>
              <a:rPr lang="en-US"/>
              <a:t>Own-account capital formation is excluded.</a:t>
            </a:r>
            <a:endParaRPr lang="en-US" dirty="0"/>
          </a:p>
          <a:p>
            <a:endParaRPr lang="en-US" dirty="0"/>
          </a:p>
          <a:p>
            <a:r>
              <a:rPr lang="en-US" dirty="0"/>
              <a:t>Clearly, despite the fact that only some tax expenditures were estimated due to data availability, tax expenditures do cost governments significant money in comparison with other direct government spending.  </a:t>
            </a:r>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10</a:t>
            </a:fld>
            <a:endParaRPr lang="en-US"/>
          </a:p>
        </p:txBody>
      </p:sp>
    </p:spTree>
    <p:extLst>
      <p:ext uri="{BB962C8B-B14F-4D97-AF65-F5344CB8AC3E}">
        <p14:creationId xmlns:p14="http://schemas.microsoft.com/office/powerpoint/2010/main" val="30921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stagnation suggests that donor countries have diversified their recipient base regardless of development needs, potentially undermining the AAAA's emphasis on targeting assistance to the most vulnerable nations.</a:t>
            </a:r>
          </a:p>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11</a:t>
            </a:fld>
            <a:endParaRPr lang="en-US"/>
          </a:p>
        </p:txBody>
      </p:sp>
    </p:spTree>
    <p:extLst>
      <p:ext uri="{BB962C8B-B14F-4D97-AF65-F5344CB8AC3E}">
        <p14:creationId xmlns:p14="http://schemas.microsoft.com/office/powerpoint/2010/main" val="70947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inclusion of in-donor refugee costs, debt relief, and vaccine donations inflated ODA figures by USD 30.9 billion (15 percent), masking the true allocation toward long-term development priorities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evolution of South-South cooperation since 2015 represents huge </a:t>
            </a:r>
            <a:r>
              <a:rPr lang="en-GB" sz="1800" dirty="0" err="1">
                <a:effectLst/>
                <a:latin typeface="Calibri" panose="020F0502020204030204" pitchFamily="34" charset="0"/>
                <a:ea typeface="Calibri" panose="020F0502020204030204" pitchFamily="34" charset="0"/>
                <a:cs typeface="Arial" panose="020B0604020202020204" pitchFamily="34" charset="0"/>
              </a:rPr>
              <a:t>opprtunities</a:t>
            </a:r>
            <a:r>
              <a:rPr lang="en-GB" sz="1800" dirty="0">
                <a:effectLst/>
                <a:latin typeface="Calibri" panose="020F0502020204030204" pitchFamily="34" charset="0"/>
                <a:ea typeface="Calibri" panose="020F0502020204030204" pitchFamily="34" charset="0"/>
                <a:cs typeface="Arial" panose="020B0604020202020204" pitchFamily="34" charset="0"/>
              </a:rPr>
              <a:t> but lack of standardised measurement frameworks makes it challenging to quantify the precise impact of these initiatives. The emergence of platforms such as the BRICS (Brazil, Russia, India, China, and South Africa) and IBSA Forum has created new channels for resource mobilisation and knowledge exchange.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current emphasis on the quantity of ODA, rather than its quality, has created a damaging dynamics. Donor countries often justify their failure to meet quantitative targets by focusing on highly visible but short-term initiatives, mainly in the humanitarian and social services sectors.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While these actions address some immediate issues, they do little to establish the policy frameworks and institutions necessary for sustainable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12</a:t>
            </a:fld>
            <a:endParaRPr lang="en-US"/>
          </a:p>
        </p:txBody>
      </p:sp>
    </p:spTree>
    <p:extLst>
      <p:ext uri="{BB962C8B-B14F-4D97-AF65-F5344CB8AC3E}">
        <p14:creationId xmlns:p14="http://schemas.microsoft.com/office/powerpoint/2010/main" val="382085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Arial" panose="020B0604020202020204" pitchFamily="34" charset="0"/>
                <a:cs typeface="Arial" panose="020B0604020202020204" pitchFamily="34" charset="0"/>
              </a:rPr>
              <a:t>Mobilization and effective use of </a:t>
            </a:r>
            <a:r>
              <a:rPr lang="en-US" sz="1200" b="1" dirty="0">
                <a:latin typeface="Arial" panose="020B0604020202020204" pitchFamily="34" charset="0"/>
                <a:cs typeface="Arial" panose="020B0604020202020204" pitchFamily="34" charset="0"/>
              </a:rPr>
              <a:t>domestic resources</a:t>
            </a:r>
            <a:r>
              <a:rPr lang="en-US" sz="1200" dirty="0">
                <a:latin typeface="Arial" panose="020B0604020202020204" pitchFamily="34" charset="0"/>
                <a:cs typeface="Arial" panose="020B0604020202020204" pitchFamily="34" charset="0"/>
              </a:rPr>
              <a:t> is central to financing sustainable development. </a:t>
            </a:r>
          </a:p>
          <a:p>
            <a:pPr algn="just"/>
            <a:r>
              <a:rPr lang="en-US" sz="1200" dirty="0">
                <a:latin typeface="Arial" panose="020B0604020202020204" pitchFamily="34" charset="0"/>
                <a:cs typeface="Arial" panose="020B0604020202020204" pitchFamily="34" charset="0"/>
              </a:rPr>
              <a:t>The </a:t>
            </a:r>
            <a:r>
              <a:rPr lang="en-US" sz="1200" b="0" i="0" dirty="0">
                <a:solidFill>
                  <a:srgbClr val="000000"/>
                </a:solidFill>
                <a:effectLst/>
                <a:latin typeface="Arial" panose="020B0604020202020204" pitchFamily="34" charset="0"/>
              </a:rPr>
              <a:t>77th UN General Assembly's Second Committee adopted </a:t>
            </a:r>
            <a:r>
              <a:rPr lang="en-US" sz="1200" b="1" dirty="0">
                <a:latin typeface="Arial" panose="020B0604020202020204" pitchFamily="34" charset="0"/>
                <a:cs typeface="Arial" panose="020B0604020202020204" pitchFamily="34" charset="0"/>
              </a:rPr>
              <a:t>resolution 77/244</a:t>
            </a:r>
            <a:r>
              <a:rPr lang="en-US" sz="1200" b="0" i="0" dirty="0">
                <a:solidFill>
                  <a:srgbClr val="000000"/>
                </a:solidFill>
                <a:effectLst/>
                <a:latin typeface="Arial" panose="020B0604020202020204" pitchFamily="34" charset="0"/>
              </a:rPr>
              <a:t>, introduced by a group of African nations, recognizing the need for a universally inclusive international tax framework. </a:t>
            </a:r>
          </a:p>
          <a:p>
            <a:pPr algn="just"/>
            <a:r>
              <a:rPr lang="en-US" sz="1200" dirty="0">
                <a:solidFill>
                  <a:srgbClr val="000000"/>
                </a:solidFill>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resolution 77/244 </a:t>
            </a:r>
            <a:r>
              <a:rPr lang="en-US" sz="1200" dirty="0">
                <a:latin typeface="Arial" panose="020B0604020202020204" pitchFamily="34" charset="0"/>
                <a:cs typeface="Arial" panose="020B0604020202020204" pitchFamily="34" charset="0"/>
              </a:rPr>
              <a:t>paved the way for a fully </a:t>
            </a:r>
            <a:r>
              <a:rPr lang="en-US" sz="1200" b="1" dirty="0">
                <a:latin typeface="Arial" panose="020B0604020202020204" pitchFamily="34" charset="0"/>
                <a:cs typeface="Arial" panose="020B0604020202020204" pitchFamily="34" charset="0"/>
              </a:rPr>
              <a:t>inclusive and more effective </a:t>
            </a:r>
            <a:r>
              <a:rPr lang="en-US" sz="1200" dirty="0">
                <a:latin typeface="Arial" panose="020B0604020202020204" pitchFamily="34" charset="0"/>
                <a:cs typeface="Arial" panose="020B0604020202020204" pitchFamily="34" charset="0"/>
              </a:rPr>
              <a:t>international tax cooperation.  </a:t>
            </a:r>
          </a:p>
          <a:p>
            <a:pPr algn="l"/>
            <a:r>
              <a:rPr lang="en-US" sz="1200" b="0" i="0" dirty="0">
                <a:solidFill>
                  <a:srgbClr val="000000"/>
                </a:solidFill>
                <a:effectLst/>
                <a:latin typeface="Arial" panose="020B0604020202020204" pitchFamily="34" charset="0"/>
              </a:rPr>
              <a:t>Secretary-General </a:t>
            </a:r>
            <a:r>
              <a:rPr lang="en-US" sz="1200" b="0" i="0" u="none" strike="noStrike" dirty="0">
                <a:solidFill>
                  <a:srgbClr val="004D9A"/>
                </a:solidFill>
                <a:effectLst/>
                <a:latin typeface="Arial" panose="020B0604020202020204" pitchFamily="34" charset="0"/>
                <a:hlinkClick r:id="rId3"/>
              </a:rPr>
              <a:t>report</a:t>
            </a:r>
            <a:r>
              <a:rPr lang="en-US" sz="1200" b="0" i="0" dirty="0">
                <a:solidFill>
                  <a:srgbClr val="000000"/>
                </a:solidFill>
                <a:effectLst/>
                <a:latin typeface="Arial" panose="020B0604020202020204" pitchFamily="34" charset="0"/>
              </a:rPr>
              <a:t> titled "Promotion of Inclusive and Effective International Tax Cooperation" was released, outlining three potential paths to create a more inclusive tax framework: (1) a multilateral convention on tax, (2) a framework convention on international tax cooperation, and (3) a framework for international tax cooperation.</a:t>
            </a:r>
          </a:p>
          <a:p>
            <a:pPr algn="l"/>
            <a:r>
              <a:rPr lang="en-US" sz="1200" b="0" i="0" dirty="0">
                <a:solidFill>
                  <a:srgbClr val="000000"/>
                </a:solidFill>
                <a:effectLst/>
                <a:latin typeface="Arial" panose="020B0604020202020204" pitchFamily="34" charset="0"/>
              </a:rPr>
              <a:t>The UN General Assembly's Second Committee approved a resolution on 22 November 2023 to support inclusive international tax cooperation through establishment of an Ad Hoc Committee to formulate the approach for a Framework Convention. Resolution 78/230 was adopted on 22 December 2023 by the UN General Assembly, with 111 jurisdictions in favor, 46 against and 10 abstentions. The resolution called for finalization of the deliverables by August 2024 for submission to the 79th session of the General Assembly.</a:t>
            </a:r>
          </a:p>
          <a:p>
            <a:pPr algn="l"/>
            <a:r>
              <a:rPr lang="en-US" sz="1200" b="0" i="0" dirty="0">
                <a:solidFill>
                  <a:srgbClr val="000000"/>
                </a:solidFill>
                <a:effectLst/>
                <a:latin typeface="Arial" panose="020B0604020202020204" pitchFamily="34" charset="0"/>
              </a:rPr>
              <a:t>On 7 June 2024, the Ad Hoc Committee's Bureau released and requested stakeholder feedback on a "</a:t>
            </a:r>
            <a:r>
              <a:rPr lang="en-US" sz="1200" b="0" i="0" u="none" strike="noStrike" dirty="0">
                <a:solidFill>
                  <a:srgbClr val="004D9A"/>
                </a:solidFill>
                <a:effectLst/>
                <a:latin typeface="Arial" panose="020B0604020202020204" pitchFamily="34" charset="0"/>
                <a:hlinkClick r:id="rId4"/>
              </a:rPr>
              <a:t>zero draft" for the </a:t>
            </a:r>
            <a:r>
              <a:rPr lang="en-US" sz="1200" b="0" i="0" u="none" strike="noStrike" dirty="0" err="1">
                <a:solidFill>
                  <a:srgbClr val="004D9A"/>
                </a:solidFill>
                <a:effectLst/>
                <a:latin typeface="Arial" panose="020B0604020202020204" pitchFamily="34" charset="0"/>
                <a:hlinkClick r:id="rId4"/>
              </a:rPr>
              <a:t>ToR</a:t>
            </a:r>
            <a:r>
              <a:rPr lang="en-US" sz="1200" b="0" i="0" u="sng" dirty="0">
                <a:solidFill>
                  <a:srgbClr val="000000"/>
                </a:solidFill>
                <a:effectLst/>
                <a:latin typeface="Arial" panose="020B0604020202020204" pitchFamily="34" charset="0"/>
              </a:rPr>
              <a:t>;</a:t>
            </a:r>
            <a:r>
              <a:rPr lang="en-US" sz="1200" b="0" i="0" dirty="0">
                <a:solidFill>
                  <a:srgbClr val="000000"/>
                </a:solidFill>
                <a:effectLst/>
                <a:latin typeface="Arial" panose="020B0604020202020204" pitchFamily="34" charset="0"/>
              </a:rPr>
              <a:t> more than 100 submissions resulted. A </a:t>
            </a:r>
            <a:r>
              <a:rPr lang="en-US" sz="1200" b="0" i="0" u="none" strike="noStrike" dirty="0">
                <a:solidFill>
                  <a:srgbClr val="004D9A"/>
                </a:solidFill>
                <a:effectLst/>
                <a:latin typeface="Arial" panose="020B0604020202020204" pitchFamily="34" charset="0"/>
                <a:hlinkClick r:id="rId5"/>
              </a:rPr>
              <a:t>revised </a:t>
            </a:r>
            <a:r>
              <a:rPr lang="en-US" sz="1200" b="0" i="0" u="none" strike="noStrike" dirty="0" err="1">
                <a:solidFill>
                  <a:srgbClr val="004D9A"/>
                </a:solidFill>
                <a:effectLst/>
                <a:latin typeface="Arial" panose="020B0604020202020204" pitchFamily="34" charset="0"/>
                <a:hlinkClick r:id="rId5"/>
              </a:rPr>
              <a:t>ToR</a:t>
            </a:r>
            <a:r>
              <a:rPr lang="en-US" sz="1200" b="0" i="0" dirty="0">
                <a:solidFill>
                  <a:srgbClr val="000000"/>
                </a:solidFill>
                <a:effectLst/>
                <a:latin typeface="Arial" panose="020B0604020202020204" pitchFamily="34" charset="0"/>
              </a:rPr>
              <a:t> was released in mid-July and was the basis for discussions at the Second Session of the Ad Hoc Committee from 29 July to 16 August 2024.</a:t>
            </a:r>
          </a:p>
          <a:p>
            <a:pPr algn="just"/>
            <a:r>
              <a:rPr lang="en-US" sz="1200" dirty="0">
                <a:latin typeface="Arial" panose="020B0604020202020204" pitchFamily="34" charset="0"/>
                <a:cs typeface="Arial" panose="020B0604020202020204" pitchFamily="34" charset="0"/>
              </a:rPr>
              <a:t>The UNSG report </a:t>
            </a:r>
            <a:r>
              <a:rPr lang="en-US" sz="1200" b="1" dirty="0">
                <a:latin typeface="Arial" panose="020B0604020202020204" pitchFamily="34" charset="0"/>
                <a:cs typeface="Arial" panose="020B0604020202020204" pitchFamily="34" charset="0"/>
              </a:rPr>
              <a:t>lays out three options </a:t>
            </a:r>
            <a:r>
              <a:rPr lang="en-US" sz="1200" dirty="0">
                <a:latin typeface="Arial" panose="020B0604020202020204" pitchFamily="34" charset="0"/>
                <a:cs typeface="Arial" panose="020B0604020202020204" pitchFamily="34" charset="0"/>
              </a:rPr>
              <a:t>for how Member States can make international tax cooperation fully inclusive and more effective. </a:t>
            </a:r>
          </a:p>
          <a:p>
            <a:pPr algn="just"/>
            <a:r>
              <a:rPr lang="en-US" sz="1200" dirty="0">
                <a:latin typeface="Arial" panose="020B0604020202020204" pitchFamily="34" charset="0"/>
                <a:cs typeface="Arial" panose="020B0604020202020204" pitchFamily="34" charset="0"/>
              </a:rPr>
              <a:t>ECA report provides </a:t>
            </a:r>
            <a:r>
              <a:rPr lang="en-US" sz="1200" b="1" dirty="0">
                <a:latin typeface="Arial" panose="020B0604020202020204" pitchFamily="34" charset="0"/>
                <a:cs typeface="Arial" panose="020B0604020202020204" pitchFamily="34" charset="0"/>
              </a:rPr>
              <a:t>recommendations on the substance</a:t>
            </a:r>
            <a:r>
              <a:rPr lang="en-US" sz="1200" dirty="0">
                <a:latin typeface="Arial" panose="020B0604020202020204" pitchFamily="34" charset="0"/>
                <a:cs typeface="Arial" panose="020B0604020202020204" pitchFamily="34" charset="0"/>
              </a:rPr>
              <a:t> of the </a:t>
            </a:r>
            <a:r>
              <a:rPr lang="en-US" sz="1200" b="1" dirty="0">
                <a:latin typeface="Arial" panose="020B0604020202020204" pitchFamily="34" charset="0"/>
                <a:cs typeface="Arial" panose="020B0604020202020204" pitchFamily="34" charset="0"/>
              </a:rPr>
              <a:t>UN framework convention</a:t>
            </a:r>
            <a:r>
              <a:rPr lang="en-US" sz="1200" dirty="0">
                <a:latin typeface="Arial" panose="020B0604020202020204" pitchFamily="34" charset="0"/>
                <a:cs typeface="Arial" panose="020B0604020202020204" pitchFamily="34" charset="0"/>
              </a:rPr>
              <a:t> on international tax cooperation and outlines a proposed structure of the global tax body that should be created</a:t>
            </a:r>
          </a:p>
          <a:p>
            <a:pPr algn="just"/>
            <a:r>
              <a:rPr lang="en-US" sz="1200" dirty="0">
                <a:latin typeface="Arial" panose="020B0604020202020204" pitchFamily="34" charset="0"/>
                <a:cs typeface="Arial" panose="020B0604020202020204" pitchFamily="34" charset="0"/>
              </a:rPr>
              <a:t>The ECA report takes a pragmatic and results-oriented approach, </a:t>
            </a:r>
            <a:r>
              <a:rPr lang="en-US" sz="1200" b="1" dirty="0">
                <a:latin typeface="Arial" panose="020B0604020202020204" pitchFamily="34" charset="0"/>
                <a:cs typeface="Arial" panose="020B0604020202020204" pitchFamily="34" charset="0"/>
              </a:rPr>
              <a:t>proposing an accelerated timeline for action</a:t>
            </a: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14</a:t>
            </a:fld>
            <a:endParaRPr lang="fr-FR"/>
          </a:p>
        </p:txBody>
      </p:sp>
    </p:spTree>
    <p:extLst>
      <p:ext uri="{BB962C8B-B14F-4D97-AF65-F5344CB8AC3E}">
        <p14:creationId xmlns:p14="http://schemas.microsoft.com/office/powerpoint/2010/main" val="295188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502500"/>
            <a:ext cx="12192000" cy="365127"/>
          </a:xfrm>
          <a:prstGeom prst="rect">
            <a:avLst/>
          </a:prstGeom>
        </p:spPr>
      </p:pic>
    </p:spTree>
    <p:extLst>
      <p:ext uri="{BB962C8B-B14F-4D97-AF65-F5344CB8AC3E}">
        <p14:creationId xmlns:p14="http://schemas.microsoft.com/office/powerpoint/2010/main" val="352422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17/11/2024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17/11/2024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17/11/2024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47916" y="2164080"/>
            <a:ext cx="9896167" cy="2978953"/>
          </a:xfrm>
        </p:spPr>
        <p:txBody>
          <a:bodyPr anchor="t" anchorCtr="0">
            <a:normAutofit fontScale="90000"/>
          </a:bodyPr>
          <a:lstStyle/>
          <a:p>
            <a:pPr>
              <a:lnSpc>
                <a:spcPct val="115000"/>
              </a:lnSpc>
              <a:spcBef>
                <a:spcPts val="0"/>
              </a:spcBef>
              <a:spcAft>
                <a:spcPts val="400"/>
              </a:spcAft>
            </a:pPr>
            <a:r>
              <a:rPr lang="en-GB" sz="3100" dirty="0">
                <a:latin typeface="Arial" panose="020B0604020202020204" pitchFamily="34" charset="0"/>
                <a:cs typeface="Arial" panose="020B0604020202020204" pitchFamily="34" charset="0"/>
              </a:rPr>
              <a:t>Domestic and international public finance to enhance resource mobilization</a:t>
            </a:r>
            <a:br>
              <a:rPr lang="en-US" sz="3100" dirty="0"/>
            </a:br>
            <a:br>
              <a:rPr lang="en-US" sz="2400" dirty="0"/>
            </a:br>
            <a:r>
              <a:rPr lang="en-US" sz="2000" dirty="0">
                <a:latin typeface="Arial" panose="020B0604020202020204" pitchFamily="34" charset="0"/>
                <a:cs typeface="Arial" panose="020B0604020202020204" pitchFamily="34" charset="0"/>
              </a:rPr>
              <a:t>Regional Consultation for the Fourth International Conference on Financing for Development in Africa</a:t>
            </a:r>
            <a:br>
              <a:rPr lang="en-GB" sz="2000" dirty="0"/>
            </a:br>
            <a:br>
              <a:rPr lang="en-GB" sz="2000" dirty="0"/>
            </a:br>
            <a:r>
              <a:rPr lang="en-US" sz="1300" dirty="0">
                <a:latin typeface="Arial" panose="020B0604020202020204" pitchFamily="34" charset="0"/>
                <a:cs typeface="Arial" panose="020B0604020202020204" pitchFamily="34" charset="0"/>
              </a:rPr>
              <a:t>by</a:t>
            </a: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Gamal Ibrahim</a:t>
            </a:r>
            <a:br>
              <a:rPr lang="en-GB" sz="27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Chief</a:t>
            </a:r>
            <a:br>
              <a:rPr lang="en-GB" sz="13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Economic Governance and Public Finance Section</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Macroeconomics and Governance Division</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UNECA </a:t>
            </a:r>
            <a:br>
              <a:rPr lang="en-GB" sz="1600" dirty="0">
                <a:latin typeface="Arial" panose="020B0604020202020204" pitchFamily="34" charset="0"/>
                <a:cs typeface="Arial" panose="020B0604020202020204" pitchFamily="34" charset="0"/>
              </a:rPr>
            </a:br>
            <a:br>
              <a:rPr lang="en-GB" sz="1300" dirty="0"/>
            </a:br>
            <a:br>
              <a:rPr lang="fr-FR" sz="2700" dirty="0"/>
            </a:br>
            <a:br>
              <a:rPr lang="en-US" sz="2700" dirty="0"/>
            </a:br>
            <a:endParaRPr lang="en-US" sz="27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651577" y="6133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latin typeface="Arial" panose="020B0604020202020204" pitchFamily="34" charset="0"/>
                <a:cs typeface="Arial" panose="020B0604020202020204" pitchFamily="34" charset="0"/>
              </a:rPr>
              <a:t>Addis Ababa, Ethiopia 18 November 2024</a:t>
            </a:r>
          </a:p>
          <a:p>
            <a:pPr algn="r"/>
            <a:endParaRPr lang="en-US" sz="1800" dirty="0">
              <a:solidFill>
                <a:schemeClr val="accent1">
                  <a:lumMod val="50000"/>
                </a:schemeClr>
              </a:solidFill>
            </a:endParaRPr>
          </a:p>
        </p:txBody>
      </p:sp>
      <p:pic>
        <p:nvPicPr>
          <p:cNvPr id="3" name="Picture 2" descr="A close up of a logo&#10;&#10;Description automatically generated">
            <a:extLst>
              <a:ext uri="{FF2B5EF4-FFF2-40B4-BE49-F238E27FC236}">
                <a16:creationId xmlns:a16="http://schemas.microsoft.com/office/drawing/2014/main" id="{9B5C1CBB-933B-54D1-1013-AF323379D44F}"/>
              </a:ext>
            </a:extLst>
          </p:cNvPr>
          <p:cNvPicPr>
            <a:picLocks noChangeAspect="1"/>
          </p:cNvPicPr>
          <p:nvPr/>
        </p:nvPicPr>
        <p:blipFill>
          <a:blip r:embed="rId3"/>
          <a:stretch>
            <a:fillRect/>
          </a:stretch>
        </p:blipFill>
        <p:spPr>
          <a:xfrm>
            <a:off x="561032" y="297316"/>
            <a:ext cx="4376100" cy="378701"/>
          </a:xfrm>
          <a:prstGeom prst="rect">
            <a:avLst/>
          </a:prstGeom>
        </p:spPr>
      </p:pic>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8973-295B-4FA4-9249-8CDDF71A5603}"/>
              </a:ext>
            </a:extLst>
          </p:cNvPr>
          <p:cNvSpPr>
            <a:spLocks noGrp="1"/>
          </p:cNvSpPr>
          <p:nvPr>
            <p:ph type="title"/>
          </p:nvPr>
        </p:nvSpPr>
        <p:spPr>
          <a:xfrm>
            <a:off x="42341" y="-76894"/>
            <a:ext cx="11992003" cy="1034222"/>
          </a:xfrm>
          <a:solidFill>
            <a:schemeClr val="accent5">
              <a:lumMod val="50000"/>
            </a:schemeClr>
          </a:solidFill>
          <a:ln w="53975">
            <a:solidFill>
              <a:schemeClr val="accent5">
                <a:lumMod val="50000"/>
              </a:schemeClr>
            </a:solidFill>
          </a:ln>
        </p:spPr>
        <p:txBody>
          <a:bodyPr>
            <a:noAutofit/>
          </a:bodyPr>
          <a:lstStyle/>
          <a:p>
            <a:pPr algn="ctr"/>
            <a:r>
              <a:rPr lang="en-US" sz="3200" b="1" dirty="0">
                <a:solidFill>
                  <a:schemeClr val="bg1"/>
                </a:solidFill>
                <a:latin typeface="Arial" panose="020B0604020202020204" pitchFamily="34" charset="0"/>
                <a:cs typeface="Arial" panose="020B0604020202020204" pitchFamily="34" charset="0"/>
              </a:rPr>
              <a:t>African countries are providing huge tax incentives depleting the fiscal space further</a:t>
            </a:r>
            <a:endParaRPr lang="en-GB" sz="32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B2167-ADF6-4EAB-8443-5DEFC8CBE10C}"/>
              </a:ext>
            </a:extLst>
          </p:cNvPr>
          <p:cNvSpPr>
            <a:spLocks noGrp="1"/>
          </p:cNvSpPr>
          <p:nvPr>
            <p:ph idx="1"/>
          </p:nvPr>
        </p:nvSpPr>
        <p:spPr>
          <a:xfrm>
            <a:off x="838200" y="1505988"/>
            <a:ext cx="10515600" cy="5063780"/>
          </a:xfrm>
        </p:spPr>
        <p:txBody>
          <a:bodyPr>
            <a:normAutofit/>
          </a:bodyPr>
          <a:lstStyle/>
          <a:p>
            <a:pPr marL="0" lvl="0" indent="0" algn="just">
              <a:buNone/>
            </a:pPr>
            <a:endParaRPr lang="en-GB" sz="2400" dirty="0">
              <a:ea typeface="Calibri" panose="020F0502020204030204" pitchFamily="34" charset="0"/>
            </a:endParaRPr>
          </a:p>
          <a:p>
            <a:endParaRPr lang="en-GB" dirty="0"/>
          </a:p>
        </p:txBody>
      </p:sp>
      <p:graphicFrame>
        <p:nvGraphicFramePr>
          <p:cNvPr id="4" name="Table 3">
            <a:extLst>
              <a:ext uri="{FF2B5EF4-FFF2-40B4-BE49-F238E27FC236}">
                <a16:creationId xmlns:a16="http://schemas.microsoft.com/office/drawing/2014/main" id="{45FB4A33-11DB-45C8-AA1B-E6F5E598169F}"/>
              </a:ext>
            </a:extLst>
          </p:cNvPr>
          <p:cNvGraphicFramePr>
            <a:graphicFrameLocks noGrp="1"/>
          </p:cNvGraphicFramePr>
          <p:nvPr/>
        </p:nvGraphicFramePr>
        <p:xfrm>
          <a:off x="350520" y="1063254"/>
          <a:ext cx="11391898" cy="5706663"/>
        </p:xfrm>
        <a:graphic>
          <a:graphicData uri="http://schemas.openxmlformats.org/drawingml/2006/table">
            <a:tbl>
              <a:tblPr firstRow="1" firstCol="1" bandRow="1">
                <a:tableStyleId>{5C22544A-7EE6-4342-B048-85BDC9FD1C3A}</a:tableStyleId>
              </a:tblPr>
              <a:tblGrid>
                <a:gridCol w="2278127">
                  <a:extLst>
                    <a:ext uri="{9D8B030D-6E8A-4147-A177-3AD203B41FA5}">
                      <a16:colId xmlns:a16="http://schemas.microsoft.com/office/drawing/2014/main" val="355854198"/>
                    </a:ext>
                  </a:extLst>
                </a:gridCol>
                <a:gridCol w="2278127">
                  <a:extLst>
                    <a:ext uri="{9D8B030D-6E8A-4147-A177-3AD203B41FA5}">
                      <a16:colId xmlns:a16="http://schemas.microsoft.com/office/drawing/2014/main" val="2782366254"/>
                    </a:ext>
                  </a:extLst>
                </a:gridCol>
                <a:gridCol w="2278127">
                  <a:extLst>
                    <a:ext uri="{9D8B030D-6E8A-4147-A177-3AD203B41FA5}">
                      <a16:colId xmlns:a16="http://schemas.microsoft.com/office/drawing/2014/main" val="2118005201"/>
                    </a:ext>
                  </a:extLst>
                </a:gridCol>
                <a:gridCol w="2278127">
                  <a:extLst>
                    <a:ext uri="{9D8B030D-6E8A-4147-A177-3AD203B41FA5}">
                      <a16:colId xmlns:a16="http://schemas.microsoft.com/office/drawing/2014/main" val="445232156"/>
                    </a:ext>
                  </a:extLst>
                </a:gridCol>
                <a:gridCol w="2279390">
                  <a:extLst>
                    <a:ext uri="{9D8B030D-6E8A-4147-A177-3AD203B41FA5}">
                      <a16:colId xmlns:a16="http://schemas.microsoft.com/office/drawing/2014/main" val="720716943"/>
                    </a:ext>
                  </a:extLst>
                </a:gridCol>
              </a:tblGrid>
              <a:tr h="807613">
                <a:tc>
                  <a:txBody>
                    <a:bodyPr/>
                    <a:lstStyle/>
                    <a:p>
                      <a:pPr marL="0" marR="0">
                        <a:lnSpc>
                          <a:spcPct val="107000"/>
                        </a:lnSpc>
                        <a:spcBef>
                          <a:spcPts val="0"/>
                        </a:spcBef>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Education expenditures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imports bill</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Interest payments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Govt cash payments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9345357"/>
                  </a:ext>
                </a:extLst>
              </a:tr>
              <a:tr h="523823">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Benin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200766"/>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Burkina Faso</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50%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5336875"/>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Ghana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3638718"/>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Kenya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3/4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90%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438712"/>
                  </a:ext>
                </a:extLst>
              </a:tr>
              <a:tr h="823188">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Mauritius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double the education expenditures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18%</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3 times of total interest payments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3399708"/>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Morocco</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r>
                        <a:rPr lang="en-GB" sz="1600" b="1" baseline="30000" dirty="0">
                          <a:effectLst/>
                          <a:latin typeface="Arial" panose="020B0604020202020204" pitchFamily="34" charset="0"/>
                          <a:cs typeface="Arial" panose="020B0604020202020204" pitchFamily="34" charset="0"/>
                        </a:rPr>
                        <a:t>rd</a:t>
                      </a:r>
                      <a:r>
                        <a:rPr lang="en-GB" sz="1600" b="1" dirty="0">
                          <a:effectLst/>
                          <a:latin typeface="Arial" panose="020B0604020202020204" pitchFamily="34" charset="0"/>
                          <a:cs typeface="Arial" panose="020B0604020202020204" pitchFamily="34" charset="0"/>
                        </a:rPr>
                        <a: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60%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9364785"/>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South Africa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50%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7244917"/>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Tanzania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5449426"/>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Uganda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a:effectLst/>
                          <a:latin typeface="Arial" panose="020B0604020202020204" pitchFamily="34" charset="0"/>
                          <a:cs typeface="Arial" panose="020B0604020202020204" pitchFamily="34" charset="0"/>
                        </a:rPr>
                        <a:t>3%</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6650983"/>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Zambia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4 times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50%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double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60%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9518079"/>
                  </a:ext>
                </a:extLst>
              </a:tr>
              <a:tr h="394671">
                <a:tc>
                  <a:txBody>
                    <a:bodyPr/>
                    <a:lstStyle/>
                    <a:p>
                      <a:pPr marL="0" marR="0">
                        <a:lnSpc>
                          <a:spcPct val="107000"/>
                        </a:lnSpc>
                        <a:spcBef>
                          <a:spcPts val="0"/>
                        </a:spcBef>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1058690"/>
                  </a:ext>
                </a:extLst>
              </a:tr>
            </a:tbl>
          </a:graphicData>
        </a:graphic>
      </p:graphicFrame>
      <p:pic>
        <p:nvPicPr>
          <p:cNvPr id="5" name="Content Placeholder 4">
            <a:extLst>
              <a:ext uri="{FF2B5EF4-FFF2-40B4-BE49-F238E27FC236}">
                <a16:creationId xmlns:a16="http://schemas.microsoft.com/office/drawing/2014/main" id="{C0AEEBDE-6DCF-B350-0692-9A03E14D21CE}"/>
              </a:ext>
            </a:extLst>
          </p:cNvPr>
          <p:cNvPicPr>
            <a:picLocks noChangeAspect="1"/>
          </p:cNvPicPr>
          <p:nvPr/>
        </p:nvPicPr>
        <p:blipFill rotWithShape="1">
          <a:blip r:embed="rId3"/>
          <a:srcRect t="94676"/>
          <a:stretch/>
        </p:blipFill>
        <p:spPr>
          <a:xfrm>
            <a:off x="0" y="6492874"/>
            <a:ext cx="12192000" cy="365127"/>
          </a:xfrm>
          <a:prstGeom prst="rect">
            <a:avLst/>
          </a:prstGeom>
        </p:spPr>
      </p:pic>
    </p:spTree>
    <p:extLst>
      <p:ext uri="{BB962C8B-B14F-4D97-AF65-F5344CB8AC3E}">
        <p14:creationId xmlns:p14="http://schemas.microsoft.com/office/powerpoint/2010/main" val="380115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0F42E3A-62ED-B4C3-D7B2-CFA5AEC7C5E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a:extLst>
              <a:ext uri="{FF2B5EF4-FFF2-40B4-BE49-F238E27FC236}">
                <a16:creationId xmlns:a16="http://schemas.microsoft.com/office/drawing/2014/main" id="{E2E795AA-057A-CFD6-8816-76460CA2BAAE}"/>
              </a:ext>
            </a:extLst>
          </p:cNvPr>
          <p:cNvSpPr txBox="1">
            <a:spLocks noGrp="1"/>
          </p:cNvSpPr>
          <p:nvPr>
            <p:ph type="title"/>
          </p:nvPr>
        </p:nvSpPr>
        <p:spPr>
          <a:xfrm>
            <a:off x="0" y="-105562"/>
            <a:ext cx="11960773" cy="1573197"/>
          </a:xfrm>
          <a:prstGeom prst="roundRect">
            <a:avLst/>
          </a:prstGeom>
          <a:solidFill>
            <a:srgbClr val="002060"/>
          </a:solidFill>
        </p:spPr>
        <p:txBody>
          <a:bodyPr wrap="square">
            <a:spAutoFit/>
          </a:bodyPr>
          <a:lstStyle/>
          <a:p>
            <a:pPr algn="ctr"/>
            <a:r>
              <a:rPr lang="en-GB" sz="3200" b="1" dirty="0">
                <a:solidFill>
                  <a:schemeClr val="bg1"/>
                </a:solidFill>
                <a:latin typeface="Arial" panose="020B0604020202020204" pitchFamily="34" charset="0"/>
                <a:ea typeface="Roboto" panose="02000000000000000000" pitchFamily="2" charset="0"/>
                <a:cs typeface="Arial" panose="020B0604020202020204" pitchFamily="34" charset="0"/>
              </a:rPr>
              <a:t>While absolute ODA volumes have increased, Africa's share in total ODA has remained stagnant at around 35.3% since 2000</a:t>
            </a:r>
            <a:endParaRPr lang="en-US" sz="32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81C71FB4-8705-DE77-A977-48B262E5DD56}"/>
              </a:ext>
            </a:extLst>
          </p:cNvPr>
          <p:cNvSpPr txBox="1"/>
          <p:nvPr/>
        </p:nvSpPr>
        <p:spPr>
          <a:xfrm>
            <a:off x="2281459" y="6176963"/>
            <a:ext cx="8399159"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Source: Data source: OECD, DAC2A: Aid (ODA) disbursements to countries and regions, Access date: October 14, 2024</a:t>
            </a:r>
            <a:endParaRPr lang="en-GB" sz="1200" dirty="0">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1DBC8871-252B-F796-FE88-3039D4555AE0}"/>
              </a:ext>
            </a:extLst>
          </p:cNvPr>
          <p:cNvPicPr>
            <a:picLocks noChangeAspect="1"/>
          </p:cNvPicPr>
          <p:nvPr/>
        </p:nvPicPr>
        <p:blipFill rotWithShape="1">
          <a:blip r:embed="rId4"/>
          <a:srcRect t="94676"/>
          <a:stretch/>
        </p:blipFill>
        <p:spPr>
          <a:xfrm>
            <a:off x="0" y="6502500"/>
            <a:ext cx="12192000" cy="365127"/>
          </a:xfrm>
          <a:prstGeom prst="rect">
            <a:avLst/>
          </a:prstGeom>
        </p:spPr>
      </p:pic>
    </p:spTree>
    <p:extLst>
      <p:ext uri="{BB962C8B-B14F-4D97-AF65-F5344CB8AC3E}">
        <p14:creationId xmlns:p14="http://schemas.microsoft.com/office/powerpoint/2010/main" val="363317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3A2E0F-F530-4F9A-5374-143DA5572663}"/>
              </a:ext>
            </a:extLst>
          </p:cNvPr>
          <p:cNvSpPr>
            <a:spLocks noGrp="1"/>
          </p:cNvSpPr>
          <p:nvPr>
            <p:ph idx="1"/>
          </p:nvPr>
        </p:nvSpPr>
        <p:spPr>
          <a:xfrm>
            <a:off x="838200" y="904568"/>
            <a:ext cx="10515600" cy="5761703"/>
          </a:xfrm>
        </p:spPr>
        <p:txBody>
          <a:bodyPr>
            <a:normAutofit lnSpcReduction="10000"/>
          </a:bodyPr>
          <a:lstStyle/>
          <a:p>
            <a:pPr algn="just"/>
            <a:r>
              <a:rPr lang="en-GB" sz="2400" dirty="0">
                <a:effectLst/>
                <a:latin typeface="Arial" panose="020B0604020202020204" pitchFamily="34" charset="0"/>
                <a:ea typeface="Calibri" panose="020F0502020204030204" pitchFamily="34" charset="0"/>
                <a:cs typeface="Arial" panose="020B0604020202020204" pitchFamily="34" charset="0"/>
              </a:rPr>
              <a:t>Huge gap between committed and disbursed amounts of ODA for Africa-15% of the promised amount.</a:t>
            </a:r>
          </a:p>
          <a:p>
            <a:pPr algn="just"/>
            <a:r>
              <a:rPr lang="en-GB" sz="2400" dirty="0">
                <a:effectLst/>
                <a:latin typeface="Arial" panose="020B0604020202020204" pitchFamily="34" charset="0"/>
                <a:ea typeface="Calibri" panose="020F0502020204030204" pitchFamily="34" charset="0"/>
                <a:cs typeface="Arial" panose="020B0604020202020204" pitchFamily="34" charset="0"/>
              </a:rPr>
              <a:t> Increasing expenditure on humanitarian aid, which may be reducing support for long-term investments and other development priorities in more crisis-prone countries.</a:t>
            </a:r>
          </a:p>
          <a:p>
            <a:pPr algn="just"/>
            <a:r>
              <a:rPr lang="en-GB" sz="2400" dirty="0">
                <a:effectLst/>
                <a:latin typeface="Arial" panose="020B0604020202020204" pitchFamily="34" charset="0"/>
                <a:ea typeface="Calibri" panose="020F0502020204030204" pitchFamily="34" charset="0"/>
                <a:cs typeface="Arial" panose="020B0604020202020204" pitchFamily="34" charset="0"/>
              </a:rPr>
              <a:t>On  MDB lending, annual disbursements have shown significant growth. However, this headline figure obscures a concerning trend in concessional financing, which went from 35% of total MDB lending in 2004 to a mere 13% in 2022. </a:t>
            </a:r>
          </a:p>
          <a:p>
            <a:pPr algn="just"/>
            <a:r>
              <a:rPr lang="en-GB" sz="2400" dirty="0">
                <a:effectLst/>
                <a:latin typeface="Arial" panose="020B0604020202020204" pitchFamily="34" charset="0"/>
                <a:ea typeface="Calibri" panose="020F0502020204030204" pitchFamily="34" charset="0"/>
                <a:cs typeface="Arial" panose="020B0604020202020204" pitchFamily="34" charset="0"/>
              </a:rPr>
              <a:t>The dominance of loan instruments (56%) over grants (30%) in climate finance raises concerns about debt sustainability</a:t>
            </a:r>
          </a:p>
          <a:p>
            <a:pPr algn="just"/>
            <a:r>
              <a:rPr lang="en-GB" sz="2400" dirty="0">
                <a:effectLst/>
                <a:latin typeface="Arial" panose="020B0604020202020204" pitchFamily="34" charset="0"/>
                <a:ea typeface="Calibri" panose="020F0502020204030204" pitchFamily="34" charset="0"/>
                <a:cs typeface="Arial" panose="020B0604020202020204" pitchFamily="34" charset="0"/>
              </a:rPr>
              <a:t>The evolution of South-South cooperation since 2015 represents huge opportunities but lack of standardised measurement frameworks makes it challenging to quantify the precise impact of these initiatives</a:t>
            </a:r>
          </a:p>
          <a:p>
            <a:pPr algn="just"/>
            <a:r>
              <a:rPr lang="en-GB" sz="2400" dirty="0">
                <a:latin typeface="Arial" panose="020B0604020202020204" pitchFamily="34" charset="0"/>
                <a:ea typeface="Calibri" panose="020F0502020204030204" pitchFamily="34" charset="0"/>
                <a:cs typeface="Arial" panose="020B0604020202020204" pitchFamily="34" charset="0"/>
              </a:rPr>
              <a:t>T</a:t>
            </a:r>
            <a:r>
              <a:rPr lang="en-GB" sz="2400" dirty="0">
                <a:effectLst/>
                <a:latin typeface="Arial" panose="020B0604020202020204" pitchFamily="34" charset="0"/>
                <a:ea typeface="Calibri" panose="020F0502020204030204" pitchFamily="34" charset="0"/>
                <a:cs typeface="Arial" panose="020B0604020202020204" pitchFamily="34" charset="0"/>
              </a:rPr>
              <a:t>he current emphasis on the quantity of ODA, rather than its quality, has created a damaging dynamics.</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Title 3">
            <a:extLst>
              <a:ext uri="{FF2B5EF4-FFF2-40B4-BE49-F238E27FC236}">
                <a16:creationId xmlns:a16="http://schemas.microsoft.com/office/drawing/2014/main" id="{00A1BB13-DF60-1AE3-8774-9C6312F361D5}"/>
              </a:ext>
            </a:extLst>
          </p:cNvPr>
          <p:cNvSpPr txBox="1">
            <a:spLocks noGrp="1"/>
          </p:cNvSpPr>
          <p:nvPr>
            <p:ph type="title"/>
          </p:nvPr>
        </p:nvSpPr>
        <p:spPr>
          <a:xfrm>
            <a:off x="-68826" y="0"/>
            <a:ext cx="11960773" cy="592503"/>
          </a:xfrm>
          <a:prstGeom prst="roundRect">
            <a:avLst/>
          </a:prstGeom>
          <a:solidFill>
            <a:srgbClr val="002060"/>
          </a:solidFill>
        </p:spPr>
        <p:txBody>
          <a:bodyPr wrap="square">
            <a:spAutoFit/>
          </a:bodyPr>
          <a:lstStyle/>
          <a:p>
            <a:pPr algn="ctr"/>
            <a:r>
              <a:rPr lang="en-GB" sz="3200" b="1" dirty="0">
                <a:solidFill>
                  <a:schemeClr val="bg1"/>
                </a:solidFill>
                <a:latin typeface="Arial" panose="020B0604020202020204" pitchFamily="34" charset="0"/>
                <a:ea typeface="Roboto" panose="02000000000000000000" pitchFamily="2" charset="0"/>
                <a:cs typeface="Arial" panose="020B0604020202020204" pitchFamily="34" charset="0"/>
              </a:rPr>
              <a:t>Inadequate and low-quality ODA for Africa</a:t>
            </a:r>
            <a:endParaRPr lang="en-US" sz="32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pic>
        <p:nvPicPr>
          <p:cNvPr id="5" name="Content Placeholder 4">
            <a:extLst>
              <a:ext uri="{FF2B5EF4-FFF2-40B4-BE49-F238E27FC236}">
                <a16:creationId xmlns:a16="http://schemas.microsoft.com/office/drawing/2014/main" id="{0F929D88-37A9-86CF-8025-972A7B529ED6}"/>
              </a:ext>
            </a:extLst>
          </p:cNvPr>
          <p:cNvPicPr>
            <a:picLocks noChangeAspect="1"/>
          </p:cNvPicPr>
          <p:nvPr/>
        </p:nvPicPr>
        <p:blipFill rotWithShape="1">
          <a:blip r:embed="rId3"/>
          <a:srcRect t="94676"/>
          <a:stretch/>
        </p:blipFill>
        <p:spPr>
          <a:xfrm>
            <a:off x="0" y="6502500"/>
            <a:ext cx="12192000" cy="365127"/>
          </a:xfrm>
          <a:prstGeom prst="rect">
            <a:avLst/>
          </a:prstGeom>
        </p:spPr>
      </p:pic>
    </p:spTree>
    <p:extLst>
      <p:ext uri="{BB962C8B-B14F-4D97-AF65-F5344CB8AC3E}">
        <p14:creationId xmlns:p14="http://schemas.microsoft.com/office/powerpoint/2010/main" val="374119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799EFD7-8BE1-2DDB-1EDD-D50C09B917CE}"/>
              </a:ext>
            </a:extLst>
          </p:cNvPr>
          <p:cNvPicPr>
            <a:picLocks noGrp="1" noChangeAspect="1"/>
          </p:cNvPicPr>
          <p:nvPr>
            <p:ph idx="1"/>
          </p:nvPr>
        </p:nvPicPr>
        <p:blipFill>
          <a:blip r:embed="rId2"/>
          <a:stretch>
            <a:fillRect/>
          </a:stretch>
        </p:blipFill>
        <p:spPr>
          <a:xfrm>
            <a:off x="1403132" y="1307010"/>
            <a:ext cx="9276241" cy="4351338"/>
          </a:xfrm>
        </p:spPr>
      </p:pic>
      <p:sp>
        <p:nvSpPr>
          <p:cNvPr id="4" name="Rectângulo arredondado 8">
            <a:extLst>
              <a:ext uri="{FF2B5EF4-FFF2-40B4-BE49-F238E27FC236}">
                <a16:creationId xmlns:a16="http://schemas.microsoft.com/office/drawing/2014/main" id="{F3B4769E-013E-A265-DCAD-FB7C6A6B589B}"/>
              </a:ext>
            </a:extLst>
          </p:cNvPr>
          <p:cNvSpPr>
            <a:spLocks noGrp="1"/>
          </p:cNvSpPr>
          <p:nvPr>
            <p:ph type="title"/>
          </p:nvPr>
        </p:nvSpPr>
        <p:spPr>
          <a:xfrm>
            <a:off x="838200" y="182798"/>
            <a:ext cx="10515600" cy="10624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US" sz="2800" b="1" i="0" dirty="0">
                <a:latin typeface="Arial" panose="020B0604020202020204" pitchFamily="34" charset="0"/>
                <a:cs typeface="Arial" panose="020B0604020202020204" pitchFamily="34" charset="0"/>
              </a:rPr>
              <a:t>Closing Africa’s financing gap could require trillions annually-</a:t>
            </a:r>
            <a:r>
              <a:rPr lang="en-US" sz="2800" b="1" dirty="0">
                <a:latin typeface="Arial" panose="020B0604020202020204" pitchFamily="34" charset="0"/>
                <a:cs typeface="Arial" panose="020B0604020202020204" pitchFamily="34" charset="0"/>
              </a:rPr>
              <a:t>Potential sources of financing for the SDGs</a:t>
            </a:r>
            <a:endParaRPr lang="en-GB" sz="2800" b="1" i="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D8D85FD-5A48-999B-6ED3-27D0BD364190}"/>
              </a:ext>
            </a:extLst>
          </p:cNvPr>
          <p:cNvSpPr txBox="1"/>
          <p:nvPr/>
        </p:nvSpPr>
        <p:spPr>
          <a:xfrm>
            <a:off x="4853636" y="5854890"/>
            <a:ext cx="249299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UNECA, 2024</a:t>
            </a:r>
            <a:endParaRPr lang="en-GB" dirty="0">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24502F81-C8C5-4158-F264-5F6A371A3E2C}"/>
              </a:ext>
            </a:extLst>
          </p:cNvPr>
          <p:cNvPicPr>
            <a:picLocks noChangeAspect="1"/>
          </p:cNvPicPr>
          <p:nvPr/>
        </p:nvPicPr>
        <p:blipFill rotWithShape="1">
          <a:blip r:embed="rId3"/>
          <a:srcRect t="94676"/>
          <a:stretch/>
        </p:blipFill>
        <p:spPr>
          <a:xfrm>
            <a:off x="0" y="6502500"/>
            <a:ext cx="12192000" cy="365127"/>
          </a:xfrm>
          <a:prstGeom prst="rect">
            <a:avLst/>
          </a:prstGeom>
        </p:spPr>
      </p:pic>
    </p:spTree>
    <p:extLst>
      <p:ext uri="{BB962C8B-B14F-4D97-AF65-F5344CB8AC3E}">
        <p14:creationId xmlns:p14="http://schemas.microsoft.com/office/powerpoint/2010/main" val="184389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44800" y="1394239"/>
            <a:ext cx="12147200" cy="5120861"/>
          </a:xfrm>
          <a:solidFill>
            <a:schemeClr val="bg1"/>
          </a:solidFill>
        </p:spPr>
        <p:txBody>
          <a:bodyPr>
            <a:noAutofit/>
          </a:bodyPr>
          <a:lstStyle/>
          <a:p>
            <a:pPr algn="just"/>
            <a:r>
              <a:rPr lang="en-US" sz="2400" dirty="0">
                <a:latin typeface="Arial" panose="020B0604020202020204" pitchFamily="34" charset="0"/>
                <a:cs typeface="Arial" panose="020B0604020202020204" pitchFamily="34" charset="0"/>
              </a:rPr>
              <a:t>The </a:t>
            </a:r>
            <a:r>
              <a:rPr lang="en-US" sz="2400" b="0" i="0" dirty="0">
                <a:solidFill>
                  <a:srgbClr val="000000"/>
                </a:solidFill>
                <a:effectLst/>
                <a:latin typeface="Arial" panose="020B0604020202020204" pitchFamily="34" charset="0"/>
              </a:rPr>
              <a:t>77th UN GA's Second Committee adopted </a:t>
            </a:r>
            <a:r>
              <a:rPr lang="en-US" sz="2400" b="1" dirty="0">
                <a:latin typeface="Arial" panose="020B0604020202020204" pitchFamily="34" charset="0"/>
                <a:cs typeface="Arial" panose="020B0604020202020204" pitchFamily="34" charset="0"/>
              </a:rPr>
              <a:t>resolution 77/244</a:t>
            </a:r>
            <a:r>
              <a:rPr lang="en-US" sz="2400" b="0" i="0" dirty="0">
                <a:solidFill>
                  <a:srgbClr val="000000"/>
                </a:solidFill>
                <a:effectLst/>
                <a:latin typeface="Arial" panose="020B0604020202020204" pitchFamily="34" charset="0"/>
              </a:rPr>
              <a:t>, introduced by a group of African nations.</a:t>
            </a:r>
          </a:p>
          <a:p>
            <a:pPr algn="just"/>
            <a:r>
              <a:rPr lang="en-US" sz="2400" b="0" i="0" dirty="0">
                <a:solidFill>
                  <a:srgbClr val="000000"/>
                </a:solidFill>
                <a:effectLst/>
                <a:latin typeface="Arial" panose="020B0604020202020204" pitchFamily="34" charset="0"/>
              </a:rPr>
              <a:t>The UN Secretary-General report was released, </a:t>
            </a:r>
            <a:r>
              <a:rPr lang="en-US" sz="2400" b="1" i="0" dirty="0">
                <a:solidFill>
                  <a:srgbClr val="000000"/>
                </a:solidFill>
                <a:effectLst/>
                <a:latin typeface="Arial" panose="020B0604020202020204" pitchFamily="34" charset="0"/>
              </a:rPr>
              <a:t>outlining three potential paths </a:t>
            </a:r>
            <a:r>
              <a:rPr lang="en-US" sz="2400" b="0" i="0" dirty="0">
                <a:solidFill>
                  <a:srgbClr val="000000"/>
                </a:solidFill>
                <a:effectLst/>
                <a:latin typeface="Arial" panose="020B0604020202020204" pitchFamily="34" charset="0"/>
              </a:rPr>
              <a:t>to create a more inclusive tax framework</a:t>
            </a:r>
          </a:p>
          <a:p>
            <a:pPr algn="just"/>
            <a:r>
              <a:rPr lang="en-US" sz="2400" b="0" i="0" dirty="0">
                <a:solidFill>
                  <a:srgbClr val="000000"/>
                </a:solidFill>
                <a:effectLst/>
                <a:latin typeface="Arial" panose="020B0604020202020204" pitchFamily="34" charset="0"/>
              </a:rPr>
              <a:t>The UN GA adopted </a:t>
            </a:r>
            <a:r>
              <a:rPr lang="en-US" sz="2400" b="1" i="0" dirty="0">
                <a:solidFill>
                  <a:srgbClr val="000000"/>
                </a:solidFill>
                <a:effectLst/>
                <a:latin typeface="Arial" panose="020B0604020202020204" pitchFamily="34" charset="0"/>
              </a:rPr>
              <a:t>Resolution 78/230 to establish an Ad Hoc Committee </a:t>
            </a:r>
            <a:r>
              <a:rPr lang="en-US" sz="2400" b="0" i="0" dirty="0">
                <a:solidFill>
                  <a:srgbClr val="000000"/>
                </a:solidFill>
                <a:effectLst/>
                <a:latin typeface="Arial" panose="020B0604020202020204" pitchFamily="34" charset="0"/>
              </a:rPr>
              <a:t>to formulate the approach for a Framework Convention. </a:t>
            </a:r>
            <a:endParaRPr lang="en-US" sz="2400" dirty="0">
              <a:solidFill>
                <a:srgbClr val="000000"/>
              </a:solidFill>
              <a:latin typeface="Arial" panose="020B0604020202020204" pitchFamily="34" charset="0"/>
            </a:endParaRPr>
          </a:p>
          <a:p>
            <a:pPr algn="just"/>
            <a:r>
              <a:rPr lang="en-US" sz="2400" b="0" i="0" dirty="0">
                <a:solidFill>
                  <a:srgbClr val="000000"/>
                </a:solidFill>
                <a:effectLst/>
                <a:latin typeface="Arial" panose="020B0604020202020204" pitchFamily="34" charset="0"/>
              </a:rPr>
              <a:t>On 7 June 2024, the Ad Hoc Committee's Bureau released and requested stakeholder feedback on a </a:t>
            </a:r>
            <a:r>
              <a:rPr lang="en-US" sz="2400" b="1" i="0" dirty="0">
                <a:solidFill>
                  <a:srgbClr val="000000"/>
                </a:solidFill>
                <a:effectLst/>
                <a:latin typeface="Arial" panose="020B0604020202020204" pitchFamily="34" charset="0"/>
              </a:rPr>
              <a:t>“Zero Draft” for the </a:t>
            </a:r>
            <a:r>
              <a:rPr lang="en-US" sz="2400" b="1" i="0" dirty="0" err="1">
                <a:solidFill>
                  <a:srgbClr val="000000"/>
                </a:solidFill>
                <a:effectLst/>
                <a:latin typeface="Arial" panose="020B0604020202020204" pitchFamily="34" charset="0"/>
              </a:rPr>
              <a:t>ToR</a:t>
            </a:r>
            <a:r>
              <a:rPr lang="en-US" sz="2400" b="1" i="0" dirty="0">
                <a:solidFill>
                  <a:srgbClr val="000000"/>
                </a:solidFill>
                <a:effectLst/>
                <a:latin typeface="Arial" panose="020B0604020202020204" pitchFamily="34" charset="0"/>
              </a:rPr>
              <a:t> </a:t>
            </a:r>
          </a:p>
          <a:p>
            <a:pPr algn="just"/>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revised </a:t>
            </a:r>
            <a:r>
              <a:rPr lang="en-US" sz="2400" b="1" dirty="0" err="1">
                <a:latin typeface="Arial" panose="020B0604020202020204" pitchFamily="34" charset="0"/>
                <a:cs typeface="Arial" panose="020B0604020202020204" pitchFamily="34" charset="0"/>
              </a:rPr>
              <a:t>ToR</a:t>
            </a:r>
            <a:r>
              <a:rPr lang="en-US" sz="2400" dirty="0">
                <a:latin typeface="Arial" panose="020B0604020202020204" pitchFamily="34" charset="0"/>
                <a:cs typeface="Arial" panose="020B0604020202020204" pitchFamily="34" charset="0"/>
              </a:rPr>
              <a:t> was released in mid-July and was the basis for discussions at the Second Session of the Ad Hoc Committee from 29 July to 16 August 2024</a:t>
            </a:r>
          </a:p>
          <a:p>
            <a:pPr algn="just"/>
            <a:r>
              <a:rPr lang="en-US" sz="2400" dirty="0">
                <a:latin typeface="Arial" panose="020B0604020202020204" pitchFamily="34" charset="0"/>
                <a:cs typeface="Arial" panose="020B0604020202020204" pitchFamily="34" charset="0"/>
              </a:rPr>
              <a:t>On 16 August, the Intergovernmental Committee on International Tax Cooperation </a:t>
            </a:r>
            <a:r>
              <a:rPr lang="en-US" sz="2400" b="1" dirty="0">
                <a:latin typeface="Arial" panose="020B0604020202020204" pitchFamily="34" charset="0"/>
                <a:cs typeface="Arial" panose="020B0604020202020204" pitchFamily="34" charset="0"/>
              </a:rPr>
              <a:t>adopted the Draft </a:t>
            </a:r>
            <a:r>
              <a:rPr lang="en-US" sz="2400" b="1" dirty="0" err="1">
                <a:latin typeface="Arial" panose="020B0604020202020204" pitchFamily="34" charset="0"/>
                <a:cs typeface="Arial" panose="020B0604020202020204" pitchFamily="34" charset="0"/>
              </a:rPr>
              <a:t>ToR</a:t>
            </a:r>
            <a:r>
              <a:rPr lang="en-US" sz="2400" dirty="0">
                <a:latin typeface="Arial" panose="020B0604020202020204" pitchFamily="34" charset="0"/>
                <a:cs typeface="Arial" panose="020B0604020202020204" pitchFamily="34" charset="0"/>
              </a:rPr>
              <a:t> for a UN  Framework Convention on International Tax Cooperation.</a:t>
            </a: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18118" y="0"/>
            <a:ext cx="12210118"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African Leadership </a:t>
            </a:r>
            <a:r>
              <a:rPr lang="en-US" sz="3200" b="1" i="1" dirty="0">
                <a:solidFill>
                  <a:prstClr val="white"/>
                </a:solidFill>
                <a:latin typeface="Arial" panose="020B0604020202020204" pitchFamily="34" charset="0"/>
                <a:cs typeface="Arial" panose="020B0604020202020204" pitchFamily="34" charset="0"/>
              </a:rPr>
              <a:t>to </a:t>
            </a:r>
            <a:r>
              <a:rPr kumimoji="0" lang="en-US" sz="32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UN Framework Convention on International Tax Cooperation Development</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122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A5456140-431B-3575-1F1D-1C911C15C13C}"/>
              </a:ext>
            </a:extLst>
          </p:cNvPr>
          <p:cNvSpPr/>
          <p:nvPr/>
        </p:nvSpPr>
        <p:spPr>
          <a:xfrm>
            <a:off x="-52552" y="0"/>
            <a:ext cx="12192000"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3200" b="1" i="1" dirty="0">
                <a:latin typeface="Arial" panose="020B0604020202020204" pitchFamily="34" charset="0"/>
                <a:cs typeface="Arial" panose="020B0604020202020204" pitchFamily="34" charset="0"/>
              </a:rPr>
              <a:t>How Can the Proposed UN Framework Convention Ensure Equitable Representation for the Global South?</a:t>
            </a:r>
            <a:endParaRPr lang="en-GB" sz="3200" b="1" i="1" dirty="0">
              <a:latin typeface="Arial" panose="020B0604020202020204" pitchFamily="34" charset="0"/>
              <a:cs typeface="Arial" panose="020B0604020202020204" pitchFamily="34" charset="0"/>
            </a:endParaRPr>
          </a:p>
        </p:txBody>
      </p:sp>
      <p:graphicFrame>
        <p:nvGraphicFramePr>
          <p:cNvPr id="5" name="Content Placeholder 1">
            <a:extLst>
              <a:ext uri="{FF2B5EF4-FFF2-40B4-BE49-F238E27FC236}">
                <a16:creationId xmlns:a16="http://schemas.microsoft.com/office/drawing/2014/main" id="{8A74C6B0-9F04-EBFF-F44C-4FBAA57E74EC}"/>
              </a:ext>
            </a:extLst>
          </p:cNvPr>
          <p:cNvGraphicFramePr>
            <a:graphicFrameLocks noGrp="1"/>
          </p:cNvGraphicFramePr>
          <p:nvPr>
            <p:ph idx="1"/>
            <p:extLst>
              <p:ext uri="{D42A27DB-BD31-4B8C-83A1-F6EECF244321}">
                <p14:modId xmlns:p14="http://schemas.microsoft.com/office/powerpoint/2010/main" val="2766245575"/>
              </p:ext>
            </p:extLst>
          </p:nvPr>
        </p:nvGraphicFramePr>
        <p:xfrm>
          <a:off x="29352" y="1241178"/>
          <a:ext cx="12110096" cy="5271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22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9C7F59-C29F-3EA4-5D55-3637A92CAD79}"/>
              </a:ext>
            </a:extLst>
          </p:cNvPr>
          <p:cNvSpPr>
            <a:spLocks noGrp="1"/>
          </p:cNvSpPr>
          <p:nvPr>
            <p:ph idx="1"/>
          </p:nvPr>
        </p:nvSpPr>
        <p:spPr>
          <a:xfrm>
            <a:off x="189186" y="1502979"/>
            <a:ext cx="11729545" cy="5260428"/>
          </a:xfrm>
        </p:spPr>
        <p:txBody>
          <a:bodyPr>
            <a:normAutofit lnSpcReduction="10000"/>
          </a:bodyPr>
          <a:lstStyle/>
          <a:p>
            <a:pPr algn="just"/>
            <a:r>
              <a:rPr lang="en-US" sz="2400" dirty="0">
                <a:latin typeface="Arial" panose="020B0604020202020204" pitchFamily="34" charset="0"/>
                <a:cs typeface="Arial" panose="020B0604020202020204" pitchFamily="34" charset="0"/>
              </a:rPr>
              <a:t>The 2024 African Ministers of Finance asked the ECA and AU to support member States to enhance DRM through more efficient tax policy and tax administration and by contribute to closing leakages;</a:t>
            </a:r>
          </a:p>
          <a:p>
            <a:pPr algn="just"/>
            <a:r>
              <a:rPr lang="en-US" sz="2400" dirty="0">
                <a:latin typeface="Arial" panose="020B0604020202020204" pitchFamily="34" charset="0"/>
                <a:cs typeface="Arial" panose="020B0604020202020204" pitchFamily="34" charset="0"/>
              </a:rPr>
              <a:t>To enhance DRM, national  and international efforts for:</a:t>
            </a:r>
          </a:p>
          <a:p>
            <a:pPr algn="just"/>
            <a:r>
              <a:rPr lang="en-US" sz="2400" dirty="0">
                <a:latin typeface="Arial" panose="020B0604020202020204" pitchFamily="34" charset="0"/>
                <a:cs typeface="Arial" panose="020B0604020202020204" pitchFamily="34" charset="0"/>
              </a:rPr>
              <a:t>Improving governance and policy to curb IFFs and reduce unproductive tax incentives;</a:t>
            </a:r>
          </a:p>
          <a:p>
            <a:pPr algn="just"/>
            <a:r>
              <a:rPr lang="en-US" sz="2400" dirty="0">
                <a:latin typeface="Arial" panose="020B0604020202020204" pitchFamily="34" charset="0"/>
                <a:cs typeface="Arial" panose="020B0604020202020204" pitchFamily="34" charset="0"/>
              </a:rPr>
              <a:t>Implementing new technology and digitalization be leveraged to improve tax administration and compliance</a:t>
            </a:r>
          </a:p>
          <a:p>
            <a:pPr algn="just"/>
            <a:r>
              <a:rPr lang="en-US" sz="2400" dirty="0">
                <a:latin typeface="Arial" panose="020B0604020202020204" pitchFamily="34" charset="0"/>
                <a:cs typeface="Arial" panose="020B0604020202020204" pitchFamily="34" charset="0"/>
              </a:rPr>
              <a:t>Promoting a more inclusive international tax cooperation, through </a:t>
            </a:r>
            <a:r>
              <a:rPr lang="en-GB" sz="2400" dirty="0">
                <a:latin typeface="Arial" panose="020B0604020202020204" pitchFamily="34" charset="0"/>
                <a:cs typeface="Arial" panose="020B0604020202020204" pitchFamily="34" charset="0"/>
              </a:rPr>
              <a:t>partnerships with other regions and countries as well as relevant stakeholders with similar goals and concerns;</a:t>
            </a:r>
          </a:p>
          <a:p>
            <a:pPr algn="just"/>
            <a:r>
              <a:rPr lang="en-GB" sz="2400" dirty="0">
                <a:latin typeface="Arial" panose="020B0604020202020204" pitchFamily="34" charset="0"/>
                <a:cs typeface="Arial" panose="020B0604020202020204" pitchFamily="34" charset="0"/>
              </a:rPr>
              <a:t>Increasing the </a:t>
            </a:r>
            <a:r>
              <a:rPr lang="en-US" sz="2400" dirty="0">
                <a:latin typeface="Arial" panose="020B0604020202020204" pitchFamily="34" charset="0"/>
                <a:cs typeface="Arial" panose="020B0604020202020204" pitchFamily="34" charset="0"/>
              </a:rPr>
              <a:t>efficiency of public expenditure and public financial management systems </a:t>
            </a:r>
            <a:endParaRPr lang="en-GB"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Leveraging a concerted approach for the FfD4 discussion.</a:t>
            </a:r>
          </a:p>
        </p:txBody>
      </p:sp>
      <p:sp>
        <p:nvSpPr>
          <p:cNvPr id="5" name="Rectângulo arredondado 8">
            <a:extLst>
              <a:ext uri="{FF2B5EF4-FFF2-40B4-BE49-F238E27FC236}">
                <a16:creationId xmlns:a16="http://schemas.microsoft.com/office/drawing/2014/main" id="{9ACD9D47-C99B-3EFA-CF72-37C2214D9999}"/>
              </a:ext>
            </a:extLst>
          </p:cNvPr>
          <p:cNvSpPr>
            <a:spLocks noGrp="1"/>
          </p:cNvSpPr>
          <p:nvPr>
            <p:ph type="title"/>
          </p:nvPr>
        </p:nvSpPr>
        <p:spPr>
          <a:xfrm>
            <a:off x="0" y="0"/>
            <a:ext cx="12191999" cy="1185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just"/>
            <a:r>
              <a:rPr lang="en-GB" sz="3200" b="1" i="0" dirty="0">
                <a:latin typeface="Arial" panose="020B0604020202020204" pitchFamily="34" charset="0"/>
                <a:cs typeface="Arial" panose="020B0604020202020204" pitchFamily="34" charset="0"/>
              </a:rPr>
              <a:t>Strengthening DRM as a reliable financing sources through reducing IFFs and improving international tax cooperation</a:t>
            </a:r>
          </a:p>
        </p:txBody>
      </p:sp>
      <p:pic>
        <p:nvPicPr>
          <p:cNvPr id="2" name="Content Placeholder 4">
            <a:extLst>
              <a:ext uri="{FF2B5EF4-FFF2-40B4-BE49-F238E27FC236}">
                <a16:creationId xmlns:a16="http://schemas.microsoft.com/office/drawing/2014/main" id="{60EA319A-866D-4DD9-81E9-4A0CFD5B00DC}"/>
              </a:ext>
            </a:extLst>
          </p:cNvPr>
          <p:cNvPicPr>
            <a:picLocks noChangeAspect="1"/>
          </p:cNvPicPr>
          <p:nvPr/>
        </p:nvPicPr>
        <p:blipFill rotWithShape="1">
          <a:blip r:embed="rId3"/>
          <a:srcRect t="94676"/>
          <a:stretch/>
        </p:blipFill>
        <p:spPr>
          <a:xfrm>
            <a:off x="0" y="6502500"/>
            <a:ext cx="12192000" cy="365127"/>
          </a:xfrm>
          <a:prstGeom prst="rect">
            <a:avLst/>
          </a:prstGeom>
        </p:spPr>
      </p:pic>
    </p:spTree>
    <p:extLst>
      <p:ext uri="{BB962C8B-B14F-4D97-AF65-F5344CB8AC3E}">
        <p14:creationId xmlns:p14="http://schemas.microsoft.com/office/powerpoint/2010/main" val="356845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631825" y="1143906"/>
            <a:ext cx="10928350" cy="5606102"/>
          </a:xfrm>
        </p:spPr>
        <p:txBody>
          <a:bodyPr>
            <a:normAutofit fontScale="92500" lnSpcReduction="20000"/>
          </a:bodyPr>
          <a:lstStyle/>
          <a:p>
            <a:pPr algn="just"/>
            <a:r>
              <a:rPr lang="en-GB" sz="2600" dirty="0">
                <a:latin typeface="Arial" panose="020B0604020202020204" pitchFamily="34" charset="0"/>
                <a:ea typeface="SimSun" panose="02010600030101010101" pitchFamily="2" charset="-122"/>
                <a:cs typeface="Arial" panose="020B0604020202020204" pitchFamily="34" charset="0"/>
              </a:rPr>
              <a:t>Recent global shocks including the Covid-19 pandemic, the Russia-Ukraine war and climate threats have worsened the already constrained and fragile Africa’s financing landscape</a:t>
            </a:r>
            <a:r>
              <a:rPr lang="en-US" sz="2600" dirty="0">
                <a:latin typeface="Arial" panose="020B0604020202020204" pitchFamily="34" charset="0"/>
                <a:ea typeface="SimSun" panose="02010600030101010101" pitchFamily="2" charset="-122"/>
                <a:cs typeface="Arial" panose="020B0604020202020204" pitchFamily="34" charset="0"/>
              </a:rPr>
              <a:t>;</a:t>
            </a:r>
          </a:p>
          <a:p>
            <a:pPr algn="just"/>
            <a:r>
              <a:rPr lang="en-GB" sz="2600" dirty="0">
                <a:latin typeface="Arial" panose="020B0604020202020204" pitchFamily="34" charset="0"/>
                <a:ea typeface="SimSun" panose="02010600030101010101" pitchFamily="2" charset="-122"/>
                <a:cs typeface="Arial" panose="020B0604020202020204" pitchFamily="34" charset="0"/>
              </a:rPr>
              <a:t>Progress gap between the current status and the target of Agenda 2030 is huge</a:t>
            </a:r>
            <a:r>
              <a:rPr lang="en-US" sz="2600" dirty="0">
                <a:latin typeface="Arial" panose="020B0604020202020204" pitchFamily="34" charset="0"/>
                <a:ea typeface="SimSun" panose="02010600030101010101" pitchFamily="2" charset="-122"/>
                <a:cs typeface="Arial" panose="020B0604020202020204" pitchFamily="34" charset="0"/>
              </a:rPr>
              <a:t>;</a:t>
            </a:r>
            <a:endParaRPr lang="en-GB" sz="2600" dirty="0">
              <a:latin typeface="Arial" panose="020B0604020202020204" pitchFamily="34" charset="0"/>
              <a:ea typeface="SimSun" panose="02010600030101010101" pitchFamily="2" charset="-122"/>
              <a:cs typeface="Arial" panose="020B0604020202020204" pitchFamily="34" charset="0"/>
            </a:endParaRPr>
          </a:p>
          <a:p>
            <a:pPr algn="just"/>
            <a:r>
              <a:rPr lang="en-GB" sz="2600" dirty="0">
                <a:latin typeface="Arial" panose="020B0604020202020204" pitchFamily="34" charset="0"/>
                <a:ea typeface="SimSun" panose="02010600030101010101" pitchFamily="2" charset="-122"/>
                <a:cs typeface="Arial" panose="020B0604020202020204" pitchFamily="34" charset="0"/>
              </a:rPr>
              <a:t>R</a:t>
            </a:r>
            <a:r>
              <a:rPr lang="en-US" sz="2600" dirty="0" err="1">
                <a:latin typeface="Arial" panose="020B0604020202020204" pitchFamily="34" charset="0"/>
                <a:ea typeface="SimSun" panose="02010600030101010101" pitchFamily="2" charset="-122"/>
                <a:cs typeface="Arial" panose="020B0604020202020204" pitchFamily="34" charset="0"/>
              </a:rPr>
              <a:t>eal</a:t>
            </a:r>
            <a:r>
              <a:rPr lang="en-US" sz="2600" dirty="0">
                <a:latin typeface="Arial" panose="020B0604020202020204" pitchFamily="34" charset="0"/>
                <a:ea typeface="SimSun" panose="02010600030101010101" pitchFamily="2" charset="-122"/>
                <a:cs typeface="Arial" panose="020B0604020202020204" pitchFamily="34" charset="0"/>
              </a:rPr>
              <a:t> GDP growth in Africa declined to 2.8% in 2023 but is projected to rise to 3.5% in 2024 and reach 4.1% in 2025; </a:t>
            </a:r>
          </a:p>
          <a:p>
            <a:pPr algn="just"/>
            <a:r>
              <a:rPr lang="en-GB" sz="2600" dirty="0">
                <a:latin typeface="Arial" panose="020B0604020202020204" pitchFamily="34" charset="0"/>
                <a:ea typeface="SimSun" panose="02010600030101010101" pitchFamily="2" charset="-122"/>
                <a:cs typeface="Arial" panose="020B0604020202020204" pitchFamily="34" charset="0"/>
              </a:rPr>
              <a:t>Average public debt relative to GDP in Africa exceeds 60 per cent of GDP;</a:t>
            </a:r>
          </a:p>
          <a:p>
            <a:pPr algn="just"/>
            <a:r>
              <a:rPr lang="en-GB" sz="2600" dirty="0">
                <a:latin typeface="Arial" panose="020B0604020202020204" pitchFamily="34" charset="0"/>
                <a:ea typeface="SimSun" panose="02010600030101010101" pitchFamily="2" charset="-122"/>
                <a:cs typeface="Arial" panose="020B0604020202020204" pitchFamily="34" charset="0"/>
              </a:rPr>
              <a:t>Africa’s debt has increased by 183% since 2010, a rate roughly four times higher than its growth rate of GDP in dollar terms;</a:t>
            </a:r>
          </a:p>
          <a:p>
            <a:pPr algn="just"/>
            <a:r>
              <a:rPr lang="en-US" sz="2800" dirty="0">
                <a:latin typeface="Arial" panose="020B0604020202020204" pitchFamily="34" charset="0"/>
                <a:cs typeface="Arial" panose="020B0604020202020204" pitchFamily="34" charset="0"/>
              </a:rPr>
              <a:t>The annual financing gap for SDGs in Africa ranges from USD200 billion to USD 1.3 trillion per year. The upper limit is more realistic, as the financing gap for all developing countries was estimated by UNCTAD to be USD 4 trillion;</a:t>
            </a:r>
          </a:p>
          <a:p>
            <a:pPr algn="just"/>
            <a:r>
              <a:rPr lang="en-US" sz="2600" dirty="0">
                <a:latin typeface="Arial" panose="020B0604020202020204" pitchFamily="34" charset="0"/>
                <a:ea typeface="SimSun" panose="02010600030101010101" pitchFamily="2" charset="-122"/>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Continued multifaceted global crisis along with population growth implies growing financing needs for various support measures.</a:t>
            </a:r>
            <a:endParaRPr lang="en-US" sz="2800" dirty="0">
              <a:latin typeface="Arial" panose="020B0604020202020204" pitchFamily="34" charset="0"/>
              <a:cs typeface="Arial" panose="020B0604020202020204" pitchFamily="34" charset="0"/>
            </a:endParaRPr>
          </a:p>
        </p:txBody>
      </p:sp>
      <p:sp>
        <p:nvSpPr>
          <p:cNvPr id="4" name="Rectângulo arredondado 8">
            <a:extLst>
              <a:ext uri="{FF2B5EF4-FFF2-40B4-BE49-F238E27FC236}">
                <a16:creationId xmlns:a16="http://schemas.microsoft.com/office/drawing/2014/main" id="{E61103BD-5A3B-3E5E-FCE2-23B5937CEF99}"/>
              </a:ext>
            </a:extLst>
          </p:cNvPr>
          <p:cNvSpPr>
            <a:spLocks noGrp="1"/>
          </p:cNvSpPr>
          <p:nvPr>
            <p:ph type="title"/>
          </p:nvPr>
        </p:nvSpPr>
        <p:spPr>
          <a:xfrm>
            <a:off x="317500" y="160544"/>
            <a:ext cx="11557000" cy="69465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ctr"/>
            <a:r>
              <a:rPr lang="en-US" sz="3200" b="1" dirty="0">
                <a:solidFill>
                  <a:srgbClr val="FFFFFF"/>
                </a:solidFill>
                <a:latin typeface="Arial" panose="020B0604020202020204" pitchFamily="34" charset="0"/>
                <a:cs typeface="Arial" panose="020B0604020202020204" pitchFamily="34" charset="0"/>
              </a:rPr>
              <a:t>A glimpse into the prevailing macroeconomic status</a:t>
            </a:r>
            <a:endParaRPr lang="en-US" sz="3200" b="1" i="0" dirty="0">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569928D1-4AD7-70DC-CF9C-4B807A041D32}"/>
              </a:ext>
            </a:extLst>
          </p:cNvPr>
          <p:cNvPicPr>
            <a:picLocks noChangeAspect="1"/>
          </p:cNvPicPr>
          <p:nvPr/>
        </p:nvPicPr>
        <p:blipFill rotWithShape="1">
          <a:blip r:embed="rId2"/>
          <a:srcRect t="94676"/>
          <a:stretch/>
        </p:blipFill>
        <p:spPr>
          <a:xfrm>
            <a:off x="0" y="6502500"/>
            <a:ext cx="12192000" cy="365127"/>
          </a:xfrm>
          <a:prstGeom prst="rect">
            <a:avLst/>
          </a:prstGeom>
        </p:spPr>
      </p:pic>
    </p:spTree>
    <p:extLst>
      <p:ext uri="{BB962C8B-B14F-4D97-AF65-F5344CB8AC3E}">
        <p14:creationId xmlns:p14="http://schemas.microsoft.com/office/powerpoint/2010/main" val="85411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6B793B-3CBF-7BE1-5E04-16F84708DFD4}"/>
              </a:ext>
            </a:extLst>
          </p:cNvPr>
          <p:cNvSpPr txBox="1"/>
          <p:nvPr/>
        </p:nvSpPr>
        <p:spPr>
          <a:xfrm>
            <a:off x="6536554" y="1825625"/>
            <a:ext cx="4500563" cy="52498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a:defRPr/>
            </a:pPr>
            <a:endParaRPr lang="en-US" sz="1500" b="1" dirty="0">
              <a:solidFill>
                <a:srgbClr val="4B82AD"/>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C024BB2-11F5-CB16-BB62-C1F1A1CF0A11}"/>
              </a:ext>
            </a:extLst>
          </p:cNvPr>
          <p:cNvSpPr txBox="1"/>
          <p:nvPr/>
        </p:nvSpPr>
        <p:spPr>
          <a:xfrm>
            <a:off x="54591" y="97797"/>
            <a:ext cx="11784025" cy="1323439"/>
          </a:xfrm>
          <a:prstGeom prst="rect">
            <a:avLst/>
          </a:prstGeom>
          <a:noFill/>
        </p:spPr>
        <p:txBody>
          <a:bodyPr wrap="square">
            <a:spAutoFit/>
          </a:bodyPr>
          <a:lstStyle/>
          <a:p>
            <a:pPr algn="ctr"/>
            <a:r>
              <a:rPr lang="en-US" sz="2000" b="1" i="1" dirty="0">
                <a:latin typeface="Arial" panose="020B0604020202020204" pitchFamily="34" charset="0"/>
                <a:cs typeface="Arial" panose="020B0604020202020204" pitchFamily="34" charset="0"/>
              </a:rPr>
              <a:t>In 2023, the African fiscal deficit surpassed its 2019 level of 4.4 per cent of gross domestic product (GDP), reaching 4.5 per cent, and is projected to rise to 5.0 per cent in 2024.</a:t>
            </a:r>
          </a:p>
          <a:p>
            <a:pPr algn="ctr"/>
            <a:endParaRPr lang="en-US" sz="2000" b="1" i="1" dirty="0">
              <a:latin typeface="Arial" panose="020B0604020202020204" pitchFamily="34" charset="0"/>
              <a:cs typeface="Arial" panose="020B0604020202020204" pitchFamily="34" charset="0"/>
            </a:endParaRPr>
          </a:p>
          <a:p>
            <a:pPr algn="ctr"/>
            <a:r>
              <a:rPr lang="en-US" sz="2000" b="1" i="1" dirty="0">
                <a:latin typeface="Arial" panose="020B0604020202020204" pitchFamily="34" charset="0"/>
                <a:cs typeface="Arial" panose="020B0604020202020204" pitchFamily="34" charset="0"/>
              </a:rPr>
              <a:t>Average tax-to GDP ratio remaining below its 2019 level of 15.8 per cent.</a:t>
            </a:r>
            <a:endParaRPr lang="en-GB" sz="2000" b="1" i="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FF75F1D-00A8-F5E0-8BF8-9B58A2BDE955}"/>
              </a:ext>
            </a:extLst>
          </p:cNvPr>
          <p:cNvSpPr txBox="1"/>
          <p:nvPr/>
        </p:nvSpPr>
        <p:spPr>
          <a:xfrm>
            <a:off x="1250150" y="5658683"/>
            <a:ext cx="2311658" cy="646331"/>
          </a:xfrm>
          <a:prstGeom prst="rect">
            <a:avLst/>
          </a:prstGeom>
          <a:noFill/>
        </p:spPr>
        <p:txBody>
          <a:bodyPr wrap="none" rtlCol="0">
            <a:spAutoFit/>
          </a:bodyPr>
          <a:lstStyle/>
          <a:p>
            <a:r>
              <a:rPr lang="en-US" dirty="0"/>
              <a:t>Source: </a:t>
            </a:r>
            <a:r>
              <a:rPr lang="en-GB" sz="1800" kern="100" dirty="0">
                <a:effectLst/>
                <a:latin typeface="Times New Roman" panose="02020603050405020304" pitchFamily="18" charset="0"/>
                <a:ea typeface="Aptos" panose="020B0004020202020204" pitchFamily="34" charset="0"/>
                <a:cs typeface="Arial" panose="020B0604020202020204" pitchFamily="34" charset="0"/>
              </a:rPr>
              <a:t>UNECA, 2024</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21" name="TextBox 20">
            <a:extLst>
              <a:ext uri="{FF2B5EF4-FFF2-40B4-BE49-F238E27FC236}">
                <a16:creationId xmlns:a16="http://schemas.microsoft.com/office/drawing/2014/main" id="{83A2AF6F-CA51-06ED-D690-836354939A45}"/>
              </a:ext>
            </a:extLst>
          </p:cNvPr>
          <p:cNvSpPr txBox="1"/>
          <p:nvPr/>
        </p:nvSpPr>
        <p:spPr>
          <a:xfrm>
            <a:off x="7227484" y="5658683"/>
            <a:ext cx="4399346" cy="369332"/>
          </a:xfrm>
          <a:prstGeom prst="rect">
            <a:avLst/>
          </a:prstGeom>
          <a:noFill/>
        </p:spPr>
        <p:txBody>
          <a:bodyPr wrap="none" rtlCol="0">
            <a:spAutoFit/>
          </a:bodyPr>
          <a:lstStyle/>
          <a:p>
            <a:r>
              <a:rPr lang="en-US" dirty="0"/>
              <a:t>Source: </a:t>
            </a:r>
            <a:r>
              <a:rPr lang="en-GB" sz="1800" dirty="0">
                <a:effectLst/>
                <a:latin typeface="Times New Roman" panose="02020603050405020304" pitchFamily="18" charset="0"/>
                <a:ea typeface="Calibri" panose="020F0502020204030204" pitchFamily="34" charset="0"/>
              </a:rPr>
              <a:t>IMF, World Economic Outlook, 2023</a:t>
            </a:r>
            <a:endParaRPr lang="en-GB" dirty="0"/>
          </a:p>
        </p:txBody>
      </p:sp>
      <p:pic>
        <p:nvPicPr>
          <p:cNvPr id="6" name="Picture 5">
            <a:extLst>
              <a:ext uri="{FF2B5EF4-FFF2-40B4-BE49-F238E27FC236}">
                <a16:creationId xmlns:a16="http://schemas.microsoft.com/office/drawing/2014/main" id="{E3FF08AE-2CA4-D8FA-A6EB-0D386E99EE61}"/>
              </a:ext>
            </a:extLst>
          </p:cNvPr>
          <p:cNvPicPr>
            <a:picLocks noChangeAspect="1"/>
          </p:cNvPicPr>
          <p:nvPr/>
        </p:nvPicPr>
        <p:blipFill>
          <a:blip r:embed="rId3"/>
          <a:stretch>
            <a:fillRect/>
          </a:stretch>
        </p:blipFill>
        <p:spPr>
          <a:xfrm>
            <a:off x="293428" y="1825625"/>
            <a:ext cx="11545188" cy="4094610"/>
          </a:xfrm>
          <a:prstGeom prst="rect">
            <a:avLst/>
          </a:prstGeom>
        </p:spPr>
      </p:pic>
      <p:sp>
        <p:nvSpPr>
          <p:cNvPr id="11" name="TextBox 10">
            <a:extLst>
              <a:ext uri="{FF2B5EF4-FFF2-40B4-BE49-F238E27FC236}">
                <a16:creationId xmlns:a16="http://schemas.microsoft.com/office/drawing/2014/main" id="{0DE6BB43-1844-8177-A329-768A78F119D6}"/>
              </a:ext>
            </a:extLst>
          </p:cNvPr>
          <p:cNvSpPr txBox="1"/>
          <p:nvPr/>
        </p:nvSpPr>
        <p:spPr>
          <a:xfrm>
            <a:off x="2617389" y="6183672"/>
            <a:ext cx="735336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ECA calculations based on International Monetary Fund (IMF)</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0C526CD-5416-C7E2-70F8-69AAA0071B2E}"/>
              </a:ext>
            </a:extLst>
          </p:cNvPr>
          <p:cNvSpPr txBox="1"/>
          <p:nvPr/>
        </p:nvSpPr>
        <p:spPr>
          <a:xfrm>
            <a:off x="3462126" y="1505438"/>
            <a:ext cx="5965031" cy="369332"/>
          </a:xfrm>
          <a:prstGeom prst="rect">
            <a:avLst/>
          </a:prstGeom>
          <a:noFill/>
        </p:spPr>
        <p:txBody>
          <a:bodyPr wrap="none" rtlCol="0">
            <a:spAutoFit/>
          </a:bodyPr>
          <a:lstStyle/>
          <a:p>
            <a:r>
              <a:rPr lang="en-US" b="1" dirty="0"/>
              <a:t>Fiscal balances in Africa by subregion, 2020–2025 (% of GDP)</a:t>
            </a:r>
            <a:endParaRPr lang="en-GB" b="1" dirty="0"/>
          </a:p>
        </p:txBody>
      </p:sp>
      <p:pic>
        <p:nvPicPr>
          <p:cNvPr id="2" name="Content Placeholder 4">
            <a:extLst>
              <a:ext uri="{FF2B5EF4-FFF2-40B4-BE49-F238E27FC236}">
                <a16:creationId xmlns:a16="http://schemas.microsoft.com/office/drawing/2014/main" id="{F336A78B-11B7-73DF-5467-22528A4EC588}"/>
              </a:ext>
            </a:extLst>
          </p:cNvPr>
          <p:cNvPicPr>
            <a:picLocks noChangeAspect="1"/>
          </p:cNvPicPr>
          <p:nvPr/>
        </p:nvPicPr>
        <p:blipFill rotWithShape="1">
          <a:blip r:embed="rId4"/>
          <a:srcRect t="94676"/>
          <a:stretch/>
        </p:blipFill>
        <p:spPr>
          <a:xfrm>
            <a:off x="0" y="6502500"/>
            <a:ext cx="12192000" cy="365127"/>
          </a:xfrm>
          <a:prstGeom prst="rect">
            <a:avLst/>
          </a:prstGeom>
        </p:spPr>
      </p:pic>
    </p:spTree>
    <p:extLst>
      <p:ext uri="{BB962C8B-B14F-4D97-AF65-F5344CB8AC3E}">
        <p14:creationId xmlns:p14="http://schemas.microsoft.com/office/powerpoint/2010/main" val="103062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6B793B-3CBF-7BE1-5E04-16F84708DFD4}"/>
              </a:ext>
            </a:extLst>
          </p:cNvPr>
          <p:cNvSpPr txBox="1"/>
          <p:nvPr/>
        </p:nvSpPr>
        <p:spPr>
          <a:xfrm>
            <a:off x="6536554" y="1825625"/>
            <a:ext cx="4500563" cy="52498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a:defRPr/>
            </a:pPr>
            <a:endParaRPr lang="en-US" sz="1500" b="1" dirty="0">
              <a:solidFill>
                <a:srgbClr val="4B82AD"/>
              </a:solidFill>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9BCF2817-1251-C4AB-70A4-B824E0F2AF13}"/>
              </a:ext>
            </a:extLst>
          </p:cNvPr>
          <p:cNvPicPr>
            <a:picLocks noChangeAspect="1"/>
          </p:cNvPicPr>
          <p:nvPr/>
        </p:nvPicPr>
        <p:blipFill>
          <a:blip r:embed="rId3"/>
          <a:stretch>
            <a:fillRect/>
          </a:stretch>
        </p:blipFill>
        <p:spPr>
          <a:xfrm>
            <a:off x="6287567" y="1696268"/>
            <a:ext cx="5639162" cy="4408499"/>
          </a:xfrm>
          <a:prstGeom prst="rect">
            <a:avLst/>
          </a:prstGeom>
        </p:spPr>
      </p:pic>
      <p:sp>
        <p:nvSpPr>
          <p:cNvPr id="12" name="TextBox 11">
            <a:extLst>
              <a:ext uri="{FF2B5EF4-FFF2-40B4-BE49-F238E27FC236}">
                <a16:creationId xmlns:a16="http://schemas.microsoft.com/office/drawing/2014/main" id="{1C024BB2-11F5-CB16-BB62-C1F1A1CF0A11}"/>
              </a:ext>
            </a:extLst>
          </p:cNvPr>
          <p:cNvSpPr txBox="1"/>
          <p:nvPr/>
        </p:nvSpPr>
        <p:spPr>
          <a:xfrm>
            <a:off x="169441" y="276101"/>
            <a:ext cx="11908827" cy="1477328"/>
          </a:xfrm>
          <a:prstGeom prst="rect">
            <a:avLst/>
          </a:prstGeom>
          <a:noFill/>
        </p:spPr>
        <p:txBody>
          <a:bodyPr wrap="square">
            <a:spAutoFit/>
          </a:bodyPr>
          <a:lstStyle/>
          <a:p>
            <a:pPr algn="ctr"/>
            <a:r>
              <a:rPr lang="en-GB" sz="2400" b="1" i="1" dirty="0">
                <a:effectLst/>
                <a:latin typeface="Arial" panose="020B0604020202020204" pitchFamily="34" charset="0"/>
                <a:ea typeface="Aptos" panose="020B0004020202020204" pitchFamily="34" charset="0"/>
                <a:cs typeface="Arial" panose="020B0604020202020204" pitchFamily="34" charset="0"/>
              </a:rPr>
              <a:t>General government debt as a share of GDP exhibited a sharp rise between 2000-2023 with some regional variations among various s</a:t>
            </a:r>
            <a:r>
              <a:rPr lang="en-GB" sz="2400" b="1" i="1" dirty="0">
                <a:effectLst/>
                <a:latin typeface="Arial" panose="020B0604020202020204" pitchFamily="34" charset="0"/>
                <a:ea typeface="Calibri" panose="020F0502020204030204" pitchFamily="34" charset="0"/>
                <a:cs typeface="Arial" panose="020B0604020202020204" pitchFamily="34" charset="0"/>
              </a:rPr>
              <a:t>ubregions from 2020 to 2025 </a:t>
            </a:r>
          </a:p>
          <a:p>
            <a:endParaRPr lang="en-GB" dirty="0"/>
          </a:p>
        </p:txBody>
      </p:sp>
      <p:pic>
        <p:nvPicPr>
          <p:cNvPr id="16" name="Picture 15">
            <a:extLst>
              <a:ext uri="{FF2B5EF4-FFF2-40B4-BE49-F238E27FC236}">
                <a16:creationId xmlns:a16="http://schemas.microsoft.com/office/drawing/2014/main" id="{0C98BB79-E7DF-44D2-0D2D-BC0408A86935}"/>
              </a:ext>
            </a:extLst>
          </p:cNvPr>
          <p:cNvPicPr>
            <a:picLocks noChangeAspect="1"/>
          </p:cNvPicPr>
          <p:nvPr/>
        </p:nvPicPr>
        <p:blipFill>
          <a:blip r:embed="rId4"/>
          <a:stretch>
            <a:fillRect/>
          </a:stretch>
        </p:blipFill>
        <p:spPr>
          <a:xfrm>
            <a:off x="742183" y="1753429"/>
            <a:ext cx="5381671" cy="4351338"/>
          </a:xfrm>
          <a:prstGeom prst="rect">
            <a:avLst/>
          </a:prstGeom>
        </p:spPr>
      </p:pic>
      <p:sp>
        <p:nvSpPr>
          <p:cNvPr id="20" name="TextBox 19">
            <a:extLst>
              <a:ext uri="{FF2B5EF4-FFF2-40B4-BE49-F238E27FC236}">
                <a16:creationId xmlns:a16="http://schemas.microsoft.com/office/drawing/2014/main" id="{8FF75F1D-00A8-F5E0-8BF8-9B58A2BDE955}"/>
              </a:ext>
            </a:extLst>
          </p:cNvPr>
          <p:cNvSpPr txBox="1"/>
          <p:nvPr/>
        </p:nvSpPr>
        <p:spPr>
          <a:xfrm>
            <a:off x="1699658" y="6397232"/>
            <a:ext cx="249299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a:t>
            </a:r>
            <a:r>
              <a:rPr lang="en-GB" sz="1800" kern="100" dirty="0">
                <a:effectLst/>
                <a:latin typeface="Arial" panose="020B0604020202020204" pitchFamily="34" charset="0"/>
                <a:ea typeface="Aptos" panose="020B0004020202020204" pitchFamily="34" charset="0"/>
                <a:cs typeface="Arial" panose="020B0604020202020204" pitchFamily="34" charset="0"/>
              </a:rPr>
              <a:t>UNECA, 2024</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A2AF6F-CA51-06ED-D690-836354939A45}"/>
              </a:ext>
            </a:extLst>
          </p:cNvPr>
          <p:cNvSpPr txBox="1"/>
          <p:nvPr/>
        </p:nvSpPr>
        <p:spPr>
          <a:xfrm>
            <a:off x="7206462" y="6397232"/>
            <a:ext cx="472026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a:t>
            </a:r>
            <a:r>
              <a:rPr lang="en-GB" sz="1800" dirty="0">
                <a:effectLst/>
                <a:latin typeface="Arial" panose="020B0604020202020204" pitchFamily="34" charset="0"/>
                <a:ea typeface="Calibri" panose="020F0502020204030204" pitchFamily="34" charset="0"/>
                <a:cs typeface="Arial" panose="020B0604020202020204" pitchFamily="34" charset="0"/>
              </a:rPr>
              <a:t>IMF, World Economic Outlook, 2023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95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97275-691B-B87B-3ECA-F2FAA0C9BFDE}"/>
              </a:ext>
            </a:extLst>
          </p:cNvPr>
          <p:cNvSpPr>
            <a:spLocks noGrp="1"/>
          </p:cNvSpPr>
          <p:nvPr>
            <p:ph idx="1"/>
          </p:nvPr>
        </p:nvSpPr>
        <p:spPr>
          <a:xfrm>
            <a:off x="218089" y="1439918"/>
            <a:ext cx="11868807" cy="5399828"/>
          </a:xfrm>
        </p:spPr>
        <p:txBody>
          <a:bodyPr>
            <a:normAutofit/>
          </a:bodyPr>
          <a:lstStyle/>
          <a:p>
            <a:pPr algn="just"/>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 than 44 African countries have undertaken reforms to improve public financial management systems</a:t>
            </a:r>
          </a:p>
          <a:p>
            <a:pPr algn="just"/>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Nevertheless, weak institutional capacities, limited technical expertise, corruption and the need for greater transparency and accountability frameworks in public planning and expenditure monitoring remain. </a:t>
            </a:r>
          </a:p>
          <a:p>
            <a:pPr algn="just"/>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F</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ragmented budgeting processes which exclude tax expenditures granted for various reasons and weak links between planning and budgeting further hinder the effective allocation and use of public resources.</a:t>
            </a:r>
          </a:p>
          <a:p>
            <a:pPr algn="just"/>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Strengthening anti-corruption measures and promoting good governance remain essential to ensuring that public funds are used effectively and contribute to sustainable development.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240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Governance is also critical in reducing resource leakages from IFFs.</a:t>
            </a:r>
            <a:r>
              <a:rPr lang="en-US" sz="2400" dirty="0">
                <a:latin typeface="Arial" panose="020B0604020202020204" pitchFamily="34" charset="0"/>
                <a:cs typeface="Arial" panose="020B0604020202020204" pitchFamily="34" charset="0"/>
              </a:rPr>
              <a:t> ECA’s </a:t>
            </a:r>
            <a:r>
              <a:rPr lang="en-GB" sz="2400" dirty="0">
                <a:latin typeface="Arial" panose="020B0604020202020204" pitchFamily="34" charset="0"/>
                <a:cs typeface="Arial" panose="020B0604020202020204" pitchFamily="34" charset="0"/>
              </a:rPr>
              <a:t>estimate shows that Africa lost over US$439 billion in 2019 in IFFs</a:t>
            </a:r>
            <a:r>
              <a:rPr lang="en-US" sz="2400" dirty="0">
                <a:latin typeface="Arial" panose="020B0604020202020204" pitchFamily="34" charset="0"/>
                <a:cs typeface="Arial" panose="020B0604020202020204" pitchFamily="34" charset="0"/>
              </a:rPr>
              <a:t>;</a:t>
            </a:r>
          </a:p>
          <a:p>
            <a:pPr algn="just"/>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Title 1">
            <a:extLst>
              <a:ext uri="{FF2B5EF4-FFF2-40B4-BE49-F238E27FC236}">
                <a16:creationId xmlns:a16="http://schemas.microsoft.com/office/drawing/2014/main" id="{313E592D-9891-433A-85EA-D6B9969901C7}"/>
              </a:ext>
            </a:extLst>
          </p:cNvPr>
          <p:cNvSpPr>
            <a:spLocks noGrp="1"/>
          </p:cNvSpPr>
          <p:nvPr>
            <p:ph type="title"/>
          </p:nvPr>
        </p:nvSpPr>
        <p:spPr>
          <a:xfrm>
            <a:off x="0" y="18256"/>
            <a:ext cx="12192000" cy="1230442"/>
          </a:xfrm>
          <a:solidFill>
            <a:schemeClr val="accent5">
              <a:lumMod val="50000"/>
            </a:schemeClr>
          </a:solidFill>
          <a:ln>
            <a:solidFill>
              <a:schemeClr val="accent5">
                <a:lumMod val="50000"/>
              </a:schemeClr>
            </a:solidFill>
          </a:ln>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Lack of efficiency in public expenditure remains a big issue</a:t>
            </a:r>
            <a:endParaRPr lang="en-GB" sz="3200" b="1" dirty="0">
              <a:solidFill>
                <a:schemeClr val="bg1"/>
              </a:solidFill>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A2F9D370-773D-C279-0847-596DEA31D03D}"/>
              </a:ext>
            </a:extLst>
          </p:cNvPr>
          <p:cNvPicPr>
            <a:picLocks noChangeAspect="1"/>
          </p:cNvPicPr>
          <p:nvPr/>
        </p:nvPicPr>
        <p:blipFill rotWithShape="1">
          <a:blip r:embed="rId3"/>
          <a:srcRect t="94676"/>
          <a:stretch/>
        </p:blipFill>
        <p:spPr>
          <a:xfrm>
            <a:off x="0" y="6502500"/>
            <a:ext cx="12192000" cy="365127"/>
          </a:xfrm>
          <a:prstGeom prst="rect">
            <a:avLst/>
          </a:prstGeom>
        </p:spPr>
      </p:pic>
    </p:spTree>
    <p:extLst>
      <p:ext uri="{BB962C8B-B14F-4D97-AF65-F5344CB8AC3E}">
        <p14:creationId xmlns:p14="http://schemas.microsoft.com/office/powerpoint/2010/main" val="219603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BDD26F-ABFA-981F-E5DE-41B62A2A9AC0}"/>
              </a:ext>
            </a:extLst>
          </p:cNvPr>
          <p:cNvPicPr>
            <a:picLocks noGrp="1" noChangeAspect="1"/>
          </p:cNvPicPr>
          <p:nvPr>
            <p:ph idx="1"/>
          </p:nvPr>
        </p:nvPicPr>
        <p:blipFill>
          <a:blip r:embed="rId2"/>
          <a:stretch>
            <a:fillRect/>
          </a:stretch>
        </p:blipFill>
        <p:spPr>
          <a:xfrm>
            <a:off x="548640" y="1174282"/>
            <a:ext cx="11261557" cy="5005135"/>
          </a:xfrm>
        </p:spPr>
      </p:pic>
      <p:sp>
        <p:nvSpPr>
          <p:cNvPr id="6" name="TextBox 5">
            <a:extLst>
              <a:ext uri="{FF2B5EF4-FFF2-40B4-BE49-F238E27FC236}">
                <a16:creationId xmlns:a16="http://schemas.microsoft.com/office/drawing/2014/main" id="{23B492DC-F2B4-E96C-D16D-564B43FFFF99}"/>
              </a:ext>
            </a:extLst>
          </p:cNvPr>
          <p:cNvSpPr txBox="1"/>
          <p:nvPr/>
        </p:nvSpPr>
        <p:spPr>
          <a:xfrm flipH="1">
            <a:off x="4810223" y="6179418"/>
            <a:ext cx="2312471" cy="369332"/>
          </a:xfrm>
          <a:prstGeom prst="rect">
            <a:avLst/>
          </a:prstGeom>
          <a:noFill/>
        </p:spPr>
        <p:txBody>
          <a:bodyPr wrap="square" rtlCol="0">
            <a:spAutoFit/>
          </a:bodyPr>
          <a:lstStyle/>
          <a:p>
            <a:pPr algn="ctr"/>
            <a:r>
              <a:rPr lang="en-US" dirty="0"/>
              <a:t>Source: ECA 2020</a:t>
            </a:r>
            <a:endParaRPr lang="en-GB" dirty="0"/>
          </a:p>
        </p:txBody>
      </p:sp>
      <p:sp>
        <p:nvSpPr>
          <p:cNvPr id="9" name="Title 1">
            <a:extLst>
              <a:ext uri="{FF2B5EF4-FFF2-40B4-BE49-F238E27FC236}">
                <a16:creationId xmlns:a16="http://schemas.microsoft.com/office/drawing/2014/main" id="{8027FDF2-F686-4FA6-6F51-FC75AB5410EC}"/>
              </a:ext>
            </a:extLst>
          </p:cNvPr>
          <p:cNvSpPr>
            <a:spLocks noGrp="1"/>
          </p:cNvSpPr>
          <p:nvPr>
            <p:ph type="title"/>
          </p:nvPr>
        </p:nvSpPr>
        <p:spPr>
          <a:xfrm>
            <a:off x="0" y="18256"/>
            <a:ext cx="12192000" cy="944270"/>
          </a:xfrm>
          <a:solidFill>
            <a:schemeClr val="accent5">
              <a:lumMod val="50000"/>
            </a:schemeClr>
          </a:solidFill>
          <a:ln>
            <a:solidFill>
              <a:schemeClr val="accent5">
                <a:lumMod val="50000"/>
              </a:schemeClr>
            </a:solidFill>
          </a:ln>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A complex landscape of different stakeholders of IFFs</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77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027FDF2-F686-4FA6-6F51-FC75AB5410EC}"/>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b="1" kern="1200">
                <a:solidFill>
                  <a:schemeClr val="tx1"/>
                </a:solidFill>
                <a:latin typeface="+mj-lt"/>
                <a:ea typeface="+mj-ea"/>
                <a:cs typeface="+mj-cs"/>
              </a:rPr>
              <a:t>The vicious cycle of illicit financial flows and weak institutions</a:t>
            </a:r>
          </a:p>
        </p:txBody>
      </p:sp>
      <p:sp>
        <p:nvSpPr>
          <p:cNvPr id="6" name="TextBox 5">
            <a:extLst>
              <a:ext uri="{FF2B5EF4-FFF2-40B4-BE49-F238E27FC236}">
                <a16:creationId xmlns:a16="http://schemas.microsoft.com/office/drawing/2014/main" id="{23B492DC-F2B4-E96C-D16D-564B43FFFF99}"/>
              </a:ext>
            </a:extLst>
          </p:cNvPr>
          <p:cNvSpPr txBox="1"/>
          <p:nvPr/>
        </p:nvSpPr>
        <p:spPr>
          <a:xfrm>
            <a:off x="9267908" y="5086350"/>
            <a:ext cx="2446465" cy="1178298"/>
          </a:xfrm>
          <a:prstGeom prst="rect">
            <a:avLst/>
          </a:prstGeom>
        </p:spPr>
        <p:txBody>
          <a:bodyPr vert="horz" lIns="91440" tIns="45720" rIns="91440" bIns="45720" rtlCol="0">
            <a:normAutofit/>
          </a:bodyPr>
          <a:lstStyle/>
          <a:p>
            <a:pPr>
              <a:lnSpc>
                <a:spcPct val="90000"/>
              </a:lnSpc>
              <a:spcBef>
                <a:spcPts val="1000"/>
              </a:spcBef>
            </a:pPr>
            <a:r>
              <a:rPr lang="en-US" sz="1600" kern="1200">
                <a:solidFill>
                  <a:schemeClr val="tx1"/>
                </a:solidFill>
                <a:latin typeface="+mn-lt"/>
                <a:ea typeface="+mn-ea"/>
                <a:cs typeface="+mn-cs"/>
              </a:rPr>
              <a:t>Source: ECA 2020</a:t>
            </a:r>
          </a:p>
        </p:txBody>
      </p: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85F9F3-E916-C08C-D5D5-D54D5D1EB8B6}"/>
              </a:ext>
            </a:extLst>
          </p:cNvPr>
          <p:cNvPicPr>
            <a:picLocks noChangeAspect="1"/>
          </p:cNvPicPr>
          <p:nvPr/>
        </p:nvPicPr>
        <p:blipFill>
          <a:blip r:embed="rId2"/>
          <a:stretch>
            <a:fillRect/>
          </a:stretch>
        </p:blipFill>
        <p:spPr>
          <a:xfrm>
            <a:off x="1362624" y="858525"/>
            <a:ext cx="5973532" cy="5211906"/>
          </a:xfrm>
          <a:prstGeom prst="rect">
            <a:avLst/>
          </a:prstGeom>
        </p:spPr>
      </p:pic>
      <p:sp>
        <p:nvSpPr>
          <p:cNvPr id="20" name="Rectangle 1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50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027FDF2-F686-4FA6-6F51-FC75AB5410EC}"/>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600" b="1" kern="1200">
                <a:solidFill>
                  <a:schemeClr val="tx1"/>
                </a:solidFill>
                <a:latin typeface="+mj-lt"/>
                <a:ea typeface="+mj-ea"/>
                <a:cs typeface="+mj-cs"/>
              </a:rPr>
              <a:t>Illicit financial flow–induced tax losses as a percentage of total tax exhibits substantial loss</a:t>
            </a:r>
          </a:p>
        </p:txBody>
      </p:sp>
      <p:sp>
        <p:nvSpPr>
          <p:cNvPr id="6" name="TextBox 5">
            <a:extLst>
              <a:ext uri="{FF2B5EF4-FFF2-40B4-BE49-F238E27FC236}">
                <a16:creationId xmlns:a16="http://schemas.microsoft.com/office/drawing/2014/main" id="{23B492DC-F2B4-E96C-D16D-564B43FFFF99}"/>
              </a:ext>
            </a:extLst>
          </p:cNvPr>
          <p:cNvSpPr txBox="1"/>
          <p:nvPr/>
        </p:nvSpPr>
        <p:spPr>
          <a:xfrm>
            <a:off x="9267908" y="5086350"/>
            <a:ext cx="2446465" cy="1178298"/>
          </a:xfrm>
          <a:prstGeom prst="rect">
            <a:avLst/>
          </a:prstGeom>
        </p:spPr>
        <p:txBody>
          <a:bodyPr vert="horz" lIns="91440" tIns="45720" rIns="91440" bIns="45720" rtlCol="0">
            <a:normAutofit/>
          </a:bodyPr>
          <a:lstStyle/>
          <a:p>
            <a:pPr>
              <a:lnSpc>
                <a:spcPct val="90000"/>
              </a:lnSpc>
              <a:spcBef>
                <a:spcPts val="1000"/>
              </a:spcBef>
            </a:pPr>
            <a:r>
              <a:rPr lang="en-US" sz="1600" kern="1200">
                <a:solidFill>
                  <a:schemeClr val="tx1"/>
                </a:solidFill>
                <a:latin typeface="+mn-lt"/>
                <a:ea typeface="+mn-ea"/>
                <a:cs typeface="+mn-cs"/>
              </a:rPr>
              <a:t>Source: ECA 2020</a:t>
            </a:r>
          </a:p>
        </p:txBody>
      </p: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DC51083-DD3E-627F-65D2-21A4AF225D60}"/>
              </a:ext>
            </a:extLst>
          </p:cNvPr>
          <p:cNvPicPr>
            <a:picLocks noGrp="1" noChangeAspect="1"/>
          </p:cNvPicPr>
          <p:nvPr>
            <p:ph idx="1"/>
          </p:nvPr>
        </p:nvPicPr>
        <p:blipFill>
          <a:blip r:embed="rId2"/>
          <a:stretch>
            <a:fillRect/>
          </a:stretch>
        </p:blipFill>
        <p:spPr>
          <a:xfrm>
            <a:off x="626599" y="858525"/>
            <a:ext cx="7445582" cy="5211906"/>
          </a:xfrm>
          <a:prstGeom prst="rect">
            <a:avLst/>
          </a:prstGeom>
        </p:spPr>
      </p:pic>
      <p:sp>
        <p:nvSpPr>
          <p:cNvPr id="20" name="Rectangle 1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0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DEC4-B9DE-4A1B-AEE8-F8560F63473D}"/>
              </a:ext>
            </a:extLst>
          </p:cNvPr>
          <p:cNvSpPr>
            <a:spLocks noGrp="1"/>
          </p:cNvSpPr>
          <p:nvPr>
            <p:ph type="title"/>
          </p:nvPr>
        </p:nvSpPr>
        <p:spPr>
          <a:xfrm>
            <a:off x="0" y="31328"/>
            <a:ext cx="12076386" cy="1014880"/>
          </a:xfrm>
          <a:solidFill>
            <a:schemeClr val="accent5">
              <a:lumMod val="50000"/>
            </a:schemeClr>
          </a:solidFill>
          <a:ln>
            <a:solidFill>
              <a:schemeClr val="accent5">
                <a:lumMod val="50000"/>
              </a:schemeClr>
            </a:solidFill>
          </a:ln>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Substantial tax expenditure while the continent faces a narrowing fiscal space  </a:t>
            </a:r>
            <a:endParaRPr lang="en-GB" sz="32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438702-53E8-4705-A4EC-2647AA949E3D}"/>
              </a:ext>
            </a:extLst>
          </p:cNvPr>
          <p:cNvSpPr>
            <a:spLocks noGrp="1"/>
          </p:cNvSpPr>
          <p:nvPr>
            <p:ph idx="1"/>
          </p:nvPr>
        </p:nvSpPr>
        <p:spPr>
          <a:xfrm>
            <a:off x="-1" y="1629102"/>
            <a:ext cx="12076385" cy="4646277"/>
          </a:xfrm>
          <a:solidFill>
            <a:schemeClr val="bg1"/>
          </a:solidFill>
        </p:spPr>
        <p:txBody>
          <a:bodyPr>
            <a:normAutofit/>
          </a:bodyPr>
          <a:lstStyle/>
          <a:p>
            <a:pPr marL="571500" indent="-342900" algn="just"/>
            <a:r>
              <a:rPr lang="en-US" sz="2400" dirty="0">
                <a:latin typeface="Arial" panose="020B0604020202020204" pitchFamily="34" charset="0"/>
                <a:cs typeface="Arial" panose="020B0604020202020204" pitchFamily="34" charset="0"/>
              </a:rPr>
              <a:t>Only TEs under CIT and VAT were identified in ten countries. Also, only a small portion of TEs were costed due to data constraints.</a:t>
            </a:r>
          </a:p>
          <a:p>
            <a:pPr marL="571500" indent="-342900" algn="just"/>
            <a:r>
              <a:rPr lang="en-US" sz="2400" dirty="0">
                <a:latin typeface="Arial" panose="020B0604020202020204" pitchFamily="34" charset="0"/>
                <a:cs typeface="Arial" panose="020B0604020202020204" pitchFamily="34" charset="0"/>
              </a:rPr>
              <a:t>The estimated TEs ranges 4 to 76% of total revenue for CIT and VAT. Therefore, the real total cost of TEs is larger than what is reported under EGRII. </a:t>
            </a:r>
          </a:p>
          <a:p>
            <a:pPr marL="571500" indent="-342900" algn="just"/>
            <a:r>
              <a:rPr lang="en-US" sz="2400" dirty="0">
                <a:latin typeface="Arial" panose="020B0604020202020204" pitchFamily="34" charset="0"/>
                <a:cs typeface="Arial" panose="020B0604020202020204" pitchFamily="34" charset="0"/>
              </a:rPr>
              <a:t>TEs are provided under arbitrary and discretionary practices outside the country’s tax laws and central administration system. As such, it is susceptible to corruption.</a:t>
            </a:r>
          </a:p>
          <a:p>
            <a:pPr marL="571500" indent="-342900" algn="just"/>
            <a:r>
              <a:rPr lang="en-US" sz="2400" dirty="0">
                <a:latin typeface="Arial" panose="020B0604020202020204" pitchFamily="34" charset="0"/>
                <a:cs typeface="Arial" panose="020B0604020202020204" pitchFamily="34" charset="0"/>
              </a:rPr>
              <a:t>Lack of centralization in the governance of TEs results in ineffective analyses, reporting, oversight and scrutiny of total TEs.</a:t>
            </a:r>
          </a:p>
          <a:p>
            <a:pPr marL="571500" indent="-342900" algn="just"/>
            <a:r>
              <a:rPr lang="en-US" sz="2400" dirty="0">
                <a:latin typeface="Arial" panose="020B0604020202020204" pitchFamily="34" charset="0"/>
                <a:cs typeface="Arial" panose="020B0604020202020204" pitchFamily="34" charset="0"/>
              </a:rPr>
              <a:t>TEs are not subjected to the same budgetary control procedures as direct budgetary spending. </a:t>
            </a:r>
          </a:p>
          <a:p>
            <a:pPr marL="571500" indent="-342900" algn="just"/>
            <a:r>
              <a:rPr lang="en-US" sz="2400" dirty="0">
                <a:latin typeface="Arial" panose="020B0604020202020204" pitchFamily="34" charset="0"/>
                <a:cs typeface="Arial" panose="020B0604020202020204" pitchFamily="34" charset="0"/>
              </a:rPr>
              <a:t>Data availability and institutional capacity need significant improvements. </a:t>
            </a:r>
          </a:p>
        </p:txBody>
      </p:sp>
      <p:pic>
        <p:nvPicPr>
          <p:cNvPr id="4" name="Content Placeholder 4">
            <a:extLst>
              <a:ext uri="{FF2B5EF4-FFF2-40B4-BE49-F238E27FC236}">
                <a16:creationId xmlns:a16="http://schemas.microsoft.com/office/drawing/2014/main" id="{242BA78D-4B1C-263B-A08D-61B098732D6B}"/>
              </a:ext>
            </a:extLst>
          </p:cNvPr>
          <p:cNvPicPr>
            <a:picLocks noChangeAspect="1"/>
          </p:cNvPicPr>
          <p:nvPr/>
        </p:nvPicPr>
        <p:blipFill rotWithShape="1">
          <a:blip r:embed="rId3"/>
          <a:srcRect t="94676"/>
          <a:stretch/>
        </p:blipFill>
        <p:spPr>
          <a:xfrm>
            <a:off x="0" y="6492874"/>
            <a:ext cx="12192000" cy="365127"/>
          </a:xfrm>
          <a:prstGeom prst="rect">
            <a:avLst/>
          </a:prstGeom>
        </p:spPr>
      </p:pic>
    </p:spTree>
    <p:extLst>
      <p:ext uri="{BB962C8B-B14F-4D97-AF65-F5344CB8AC3E}">
        <p14:creationId xmlns:p14="http://schemas.microsoft.com/office/powerpoint/2010/main" val="3914102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2.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2757</TotalTime>
  <Words>2551</Words>
  <Application>Microsoft Office PowerPoint</Application>
  <PresentationFormat>Widescreen</PresentationFormat>
  <Paragraphs>173</Paragraphs>
  <Slides>17</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Lucida Sans</vt:lpstr>
      <vt:lpstr>Segoe UI</vt:lpstr>
      <vt:lpstr>Times New Roman</vt:lpstr>
      <vt:lpstr>Office Theme</vt:lpstr>
      <vt:lpstr>Office Theme</vt:lpstr>
      <vt:lpstr>Domestic and international public finance to enhance resource mobilization  Regional Consultation for the Fourth International Conference on Financing for Development in Africa  by  Gamal Ibrahim Chief Economic Governance and Public Finance Section Macroeconomics and Governance Division UNECA     </vt:lpstr>
      <vt:lpstr>A glimpse into the prevailing macroeconomic status</vt:lpstr>
      <vt:lpstr>PowerPoint Presentation</vt:lpstr>
      <vt:lpstr>PowerPoint Presentation</vt:lpstr>
      <vt:lpstr>Lack of efficiency in public expenditure remains a big issue</vt:lpstr>
      <vt:lpstr>A complex landscape of different stakeholders of IFFs</vt:lpstr>
      <vt:lpstr>The vicious cycle of illicit financial flows and weak institutions</vt:lpstr>
      <vt:lpstr>Illicit financial flow–induced tax losses as a percentage of total tax exhibits substantial loss</vt:lpstr>
      <vt:lpstr>Substantial tax expenditure while the continent faces a narrowing fiscal space  </vt:lpstr>
      <vt:lpstr>African countries are providing huge tax incentives depleting the fiscal space further</vt:lpstr>
      <vt:lpstr>While absolute ODA volumes have increased, Africa's share in total ODA has remained stagnant at around 35.3% since 2000</vt:lpstr>
      <vt:lpstr>Inadequate and low-quality ODA for Africa</vt:lpstr>
      <vt:lpstr>Closing Africa’s financing gap could require trillions annually-Potential sources of financing for the SDGs</vt:lpstr>
      <vt:lpstr>PowerPoint Presentation</vt:lpstr>
      <vt:lpstr>PowerPoint Presentation</vt:lpstr>
      <vt:lpstr>Strengthening DRM as a reliable financing sources through reducing IFFs and improving international tax cooperation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EGPFS</cp:lastModifiedBy>
  <cp:revision>134</cp:revision>
  <dcterms:created xsi:type="dcterms:W3CDTF">2021-07-06T08:28:28Z</dcterms:created>
  <dcterms:modified xsi:type="dcterms:W3CDTF">2024-11-17T16:50:59Z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