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1"/>
  </p:notesMasterIdLst>
  <p:sldIdLst>
    <p:sldId id="256" r:id="rId2"/>
    <p:sldId id="274" r:id="rId3"/>
    <p:sldId id="2147375693" r:id="rId4"/>
    <p:sldId id="2147375694" r:id="rId5"/>
    <p:sldId id="2147375695" r:id="rId6"/>
    <p:sldId id="2147375696" r:id="rId7"/>
    <p:sldId id="2147375697" r:id="rId8"/>
    <p:sldId id="2147375698" r:id="rId9"/>
    <p:sldId id="260" r:id="rId10"/>
  </p:sldIdLst>
  <p:sldSz cx="12192000" cy="6858000"/>
  <p:notesSz cx="6797675" cy="99282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ucida Sans" panose="020B060203050402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28191E-492A-3545-A3C0-3AE68E3EC4FF}" name="Hanan Morsy" initials="HM" userId="30c8ce1ebc523787" providerId="Windows Live"/>
  <p188:author id="{C0C341E7-06F0-C3EE-740A-39FF99D2FEE8}" name="Deka MOUSSA RAGUEH" initials="DMR" userId="S::deka.moussaragueh@un.org::c08f7b28-730e-420c-a835-b8bccbc5074f" providerId="AD"/>
  <p188:author id="{7BBFCBFA-54C8-5C70-23D0-55ECD8FF9BF8}" name="ODESP" initials="ODESP" userId="ODESP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85986" autoAdjust="0"/>
  </p:normalViewPr>
  <p:slideViewPr>
    <p:cSldViewPr snapToGrid="0">
      <p:cViewPr varScale="1">
        <p:scale>
          <a:sx n="56" d="100"/>
          <a:sy n="56" d="100"/>
        </p:scale>
        <p:origin x="1052" y="5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7E50CBD4-0F65-F092-B130-1CD1FDC25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>
            <a:extLst>
              <a:ext uri="{FF2B5EF4-FFF2-40B4-BE49-F238E27FC236}">
                <a16:creationId xmlns:a16="http://schemas.microsoft.com/office/drawing/2014/main" id="{34240478-E890-55FA-0773-FC93999AD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3:notes">
            <a:extLst>
              <a:ext uri="{FF2B5EF4-FFF2-40B4-BE49-F238E27FC236}">
                <a16:creationId xmlns:a16="http://schemas.microsoft.com/office/drawing/2014/main" id="{DB491E05-6721-C9BD-4629-172320AE6D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0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7E50CBD4-0F65-F092-B130-1CD1FDC25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>
            <a:extLst>
              <a:ext uri="{FF2B5EF4-FFF2-40B4-BE49-F238E27FC236}">
                <a16:creationId xmlns:a16="http://schemas.microsoft.com/office/drawing/2014/main" id="{34240478-E890-55FA-0773-FC93999AD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3:notes">
            <a:extLst>
              <a:ext uri="{FF2B5EF4-FFF2-40B4-BE49-F238E27FC236}">
                <a16:creationId xmlns:a16="http://schemas.microsoft.com/office/drawing/2014/main" id="{DB491E05-6721-C9BD-4629-172320AE6D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586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7E50CBD4-0F65-F092-B130-1CD1FDC25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>
            <a:extLst>
              <a:ext uri="{FF2B5EF4-FFF2-40B4-BE49-F238E27FC236}">
                <a16:creationId xmlns:a16="http://schemas.microsoft.com/office/drawing/2014/main" id="{34240478-E890-55FA-0773-FC93999AD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3:notes">
            <a:extLst>
              <a:ext uri="{FF2B5EF4-FFF2-40B4-BE49-F238E27FC236}">
                <a16:creationId xmlns:a16="http://schemas.microsoft.com/office/drawing/2014/main" id="{DB491E05-6721-C9BD-4629-172320AE6D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59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7E50CBD4-0F65-F092-B130-1CD1FDC25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>
            <a:extLst>
              <a:ext uri="{FF2B5EF4-FFF2-40B4-BE49-F238E27FC236}">
                <a16:creationId xmlns:a16="http://schemas.microsoft.com/office/drawing/2014/main" id="{34240478-E890-55FA-0773-FC93999AD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3:notes">
            <a:extLst>
              <a:ext uri="{FF2B5EF4-FFF2-40B4-BE49-F238E27FC236}">
                <a16:creationId xmlns:a16="http://schemas.microsoft.com/office/drawing/2014/main" id="{DB491E05-6721-C9BD-4629-172320AE6D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916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7E50CBD4-0F65-F092-B130-1CD1FDC25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>
            <a:extLst>
              <a:ext uri="{FF2B5EF4-FFF2-40B4-BE49-F238E27FC236}">
                <a16:creationId xmlns:a16="http://schemas.microsoft.com/office/drawing/2014/main" id="{34240478-E890-55FA-0773-FC93999AD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3:notes">
            <a:extLst>
              <a:ext uri="{FF2B5EF4-FFF2-40B4-BE49-F238E27FC236}">
                <a16:creationId xmlns:a16="http://schemas.microsoft.com/office/drawing/2014/main" id="{DB491E05-6721-C9BD-4629-172320AE6D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925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7E50CBD4-0F65-F092-B130-1CD1FDC25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>
            <a:extLst>
              <a:ext uri="{FF2B5EF4-FFF2-40B4-BE49-F238E27FC236}">
                <a16:creationId xmlns:a16="http://schemas.microsoft.com/office/drawing/2014/main" id="{34240478-E890-55FA-0773-FC93999AD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3:notes">
            <a:extLst>
              <a:ext uri="{FF2B5EF4-FFF2-40B4-BE49-F238E27FC236}">
                <a16:creationId xmlns:a16="http://schemas.microsoft.com/office/drawing/2014/main" id="{DB491E05-6721-C9BD-4629-172320AE6D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554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7E50CBD4-0F65-F092-B130-1CD1FDC25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>
            <a:extLst>
              <a:ext uri="{FF2B5EF4-FFF2-40B4-BE49-F238E27FC236}">
                <a16:creationId xmlns:a16="http://schemas.microsoft.com/office/drawing/2014/main" id="{34240478-E890-55FA-0773-FC93999AD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3:notes">
            <a:extLst>
              <a:ext uri="{FF2B5EF4-FFF2-40B4-BE49-F238E27FC236}">
                <a16:creationId xmlns:a16="http://schemas.microsoft.com/office/drawing/2014/main" id="{DB491E05-6721-C9BD-4629-172320AE6D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038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Front">
  <p:cSld name="PresentationFro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510300" y="2334218"/>
            <a:ext cx="11171400" cy="136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None/>
              <a:defRPr sz="2400" b="1" i="0"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8520"/>
          <a:stretch/>
        </p:blipFill>
        <p:spPr>
          <a:xfrm>
            <a:off x="711902" y="5222370"/>
            <a:ext cx="2638951" cy="1250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502" y="433953"/>
            <a:ext cx="4376100" cy="37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1200" y="1825625"/>
            <a:ext cx="11289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t="94676"/>
          <a:stretch/>
        </p:blipFill>
        <p:spPr>
          <a:xfrm>
            <a:off x="0" y="6492880"/>
            <a:ext cx="12192000" cy="36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6717" y="139401"/>
            <a:ext cx="1465272" cy="56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 descr="A picture containing outdoor object, solar ce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87900"/>
            <a:ext cx="12192000" cy="20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1133" y="277232"/>
            <a:ext cx="3789737" cy="1795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title"/>
          </p:nvPr>
        </p:nvSpPr>
        <p:spPr>
          <a:xfrm>
            <a:off x="868680" y="2248858"/>
            <a:ext cx="10454640" cy="392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Data, Monitoring, Follow Up and Accountability Mechanisms for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FfD</a:t>
            </a:r>
            <a:b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Regional Consultations on the FfD4</a:t>
            </a:r>
            <a:br>
              <a:rPr lang="en-GB" sz="1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GB" sz="1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GB" sz="1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</a:t>
            </a:r>
            <a:r>
              <a:rPr lang="en-GB" sz="1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Nov 2024</a:t>
            </a:r>
            <a:br>
              <a:rPr lang="en-GB" sz="1200" b="0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Douglas Kigabo</a:t>
            </a:r>
            <a:b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Economic Affairs Officer/MFDG/EGPFS</a:t>
            </a:r>
            <a:b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United Nations Economic Commission for Africa</a:t>
            </a:r>
            <a:b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sz="105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>
          <a:extLst>
            <a:ext uri="{FF2B5EF4-FFF2-40B4-BE49-F238E27FC236}">
              <a16:creationId xmlns:a16="http://schemas.microsoft.com/office/drawing/2014/main" id="{0F82655A-42E9-11E1-6470-B70D46E6C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>
            <a:extLst>
              <a:ext uri="{FF2B5EF4-FFF2-40B4-BE49-F238E27FC236}">
                <a16:creationId xmlns:a16="http://schemas.microsoft.com/office/drawing/2014/main" id="{A7536751-10EF-1369-FA83-2ACBA4EB7A54}"/>
              </a:ext>
            </a:extLst>
          </p:cNvPr>
          <p:cNvSpPr/>
          <p:nvPr/>
        </p:nvSpPr>
        <p:spPr>
          <a:xfrm>
            <a:off x="0" y="92728"/>
            <a:ext cx="10394732" cy="548226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       Context-Evolving monitoring frameworks for </a:t>
            </a:r>
            <a:r>
              <a:rPr lang="en-US" sz="2800" b="1" dirty="0" err="1">
                <a:highlight>
                  <a:srgbClr val="00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FfD</a:t>
            </a:r>
            <a:endParaRPr lang="en-GB" sz="2400" kern="1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Google Shape;261;p36">
            <a:extLst>
              <a:ext uri="{FF2B5EF4-FFF2-40B4-BE49-F238E27FC236}">
                <a16:creationId xmlns:a16="http://schemas.microsoft.com/office/drawing/2014/main" id="{3EBEB69E-9F4A-5C88-5184-58F6E08F5A61}"/>
              </a:ext>
            </a:extLst>
          </p:cNvPr>
          <p:cNvSpPr txBox="1"/>
          <p:nvPr/>
        </p:nvSpPr>
        <p:spPr>
          <a:xfrm>
            <a:off x="247465" y="982236"/>
            <a:ext cx="11416711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tx1"/>
              </a:buClr>
              <a:buSzPts val="2000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The journey towards establishing comprehensive monitoring frameworks began with the Monterrey Consensus in 2002, but with limited success so far.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marL="285750" lvl="0" indent="-285750">
              <a:buClr>
                <a:schemeClr val="tx1"/>
              </a:buClr>
              <a:buSzPts val="2000"/>
              <a:buFont typeface="Arial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Under Monterrey consensus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, the framework mainly focused on identifying financing sources and commitments, but with: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    No systematic follow-up processes.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    No accountability measures.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    Hence, 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Implementation and compliance remained untracked.</a:t>
            </a:r>
          </a:p>
          <a:p>
            <a:pPr marL="285750" lvl="0" indent="-285750">
              <a:buClr>
                <a:schemeClr val="tx1"/>
              </a:buClr>
              <a:buSzPts val="2000"/>
              <a:buFont typeface="Arial"/>
              <a:buChar char="•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marL="285750" lvl="0" indent="-285750">
              <a:buClr>
                <a:schemeClr val="tx1"/>
              </a:buClr>
              <a:buSzPts val="2000"/>
              <a:buFont typeface="Arial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Doha declaration (2008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) emphasized the need for follow up mechanisms, yet: 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Failed to introduce concrete monitoring or accountability frameworks.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Absence of standardized reporting and oversight.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Many commitments remained unfulfilled. </a:t>
            </a:r>
          </a:p>
        </p:txBody>
      </p:sp>
    </p:spTree>
    <p:extLst>
      <p:ext uri="{BB962C8B-B14F-4D97-AF65-F5344CB8AC3E}">
        <p14:creationId xmlns:p14="http://schemas.microsoft.com/office/powerpoint/2010/main" val="236796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>
          <a:extLst>
            <a:ext uri="{FF2B5EF4-FFF2-40B4-BE49-F238E27FC236}">
              <a16:creationId xmlns:a16="http://schemas.microsoft.com/office/drawing/2014/main" id="{0F82655A-42E9-11E1-6470-B70D46E6C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>
            <a:extLst>
              <a:ext uri="{FF2B5EF4-FFF2-40B4-BE49-F238E27FC236}">
                <a16:creationId xmlns:a16="http://schemas.microsoft.com/office/drawing/2014/main" id="{A7536751-10EF-1369-FA83-2ACBA4EB7A54}"/>
              </a:ext>
            </a:extLst>
          </p:cNvPr>
          <p:cNvSpPr/>
          <p:nvPr/>
        </p:nvSpPr>
        <p:spPr>
          <a:xfrm>
            <a:off x="0" y="92728"/>
            <a:ext cx="10394732" cy="548226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       Context-Evolving monitoring frameworks for </a:t>
            </a:r>
            <a:r>
              <a:rPr lang="en-US" sz="2800" b="1" dirty="0" err="1">
                <a:highlight>
                  <a:srgbClr val="00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FfD</a:t>
            </a:r>
            <a:endParaRPr lang="en-GB" sz="2400" kern="1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Google Shape;261;p36">
            <a:extLst>
              <a:ext uri="{FF2B5EF4-FFF2-40B4-BE49-F238E27FC236}">
                <a16:creationId xmlns:a16="http://schemas.microsoft.com/office/drawing/2014/main" id="{3EBEB69E-9F4A-5C88-5184-58F6E08F5A61}"/>
              </a:ext>
            </a:extLst>
          </p:cNvPr>
          <p:cNvSpPr txBox="1"/>
          <p:nvPr/>
        </p:nvSpPr>
        <p:spPr>
          <a:xfrm>
            <a:off x="247465" y="982236"/>
            <a:ext cx="11416711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The AAAA- marked a significant departure from its predecessors by establishing, for the first time, 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a formal monitoring and accountability framework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.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marL="285750" lvl="0" indent="-285750">
              <a:buClr>
                <a:schemeClr val="tx1"/>
              </a:buClr>
              <a:buSzPts val="2000"/>
              <a:buFont typeface="Arial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Established the Inter-agency Task Force on </a:t>
            </a:r>
            <a:r>
              <a:rPr lang="en-US" sz="24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FfD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, resulting into: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Systematic oversight of development finance commitments.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Annual comprehensive assessments across all action areas.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lvl="0">
              <a:buClr>
                <a:schemeClr val="tx1"/>
              </a:buClr>
              <a:buSzPts val="2000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•While AAAA marks progress in development finance monitoring, it faces significant 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global, regional, and national-level challenges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, 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lvl="0">
              <a:buClr>
                <a:schemeClr val="tx1"/>
              </a:buClr>
              <a:buSzPts val="2000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•Challenges even more severe in Africa, due to 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fragmentation, weak enforcement, and data and capacity gaps.</a:t>
            </a:r>
          </a:p>
        </p:txBody>
      </p:sp>
    </p:spTree>
    <p:extLst>
      <p:ext uri="{BB962C8B-B14F-4D97-AF65-F5344CB8AC3E}">
        <p14:creationId xmlns:p14="http://schemas.microsoft.com/office/powerpoint/2010/main" val="213581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>
          <a:extLst>
            <a:ext uri="{FF2B5EF4-FFF2-40B4-BE49-F238E27FC236}">
              <a16:creationId xmlns:a16="http://schemas.microsoft.com/office/drawing/2014/main" id="{0F82655A-42E9-11E1-6470-B70D46E6C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>
            <a:extLst>
              <a:ext uri="{FF2B5EF4-FFF2-40B4-BE49-F238E27FC236}">
                <a16:creationId xmlns:a16="http://schemas.microsoft.com/office/drawing/2014/main" id="{A7536751-10EF-1369-FA83-2ACBA4EB7A54}"/>
              </a:ext>
            </a:extLst>
          </p:cNvPr>
          <p:cNvSpPr/>
          <p:nvPr/>
        </p:nvSpPr>
        <p:spPr>
          <a:xfrm>
            <a:off x="0" y="92728"/>
            <a:ext cx="10394732" cy="548226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       Monitoring Challenges in the AAAA FRAMEWORK</a:t>
            </a:r>
            <a:endParaRPr lang="en-GB" sz="2400" kern="1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Google Shape;261;p36">
            <a:extLst>
              <a:ext uri="{FF2B5EF4-FFF2-40B4-BE49-F238E27FC236}">
                <a16:creationId xmlns:a16="http://schemas.microsoft.com/office/drawing/2014/main" id="{3EBEB69E-9F4A-5C88-5184-58F6E08F5A61}"/>
              </a:ext>
            </a:extLst>
          </p:cNvPr>
          <p:cNvSpPr txBox="1"/>
          <p:nvPr/>
        </p:nvSpPr>
        <p:spPr>
          <a:xfrm>
            <a:off x="247465" y="982236"/>
            <a:ext cx="11416711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tx1"/>
              </a:buClr>
              <a:buSzPts val="2000"/>
            </a:pP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Global-Level Challenges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Fragmentation: Independent systems for ODA, South-South cooperation, and climate finance operate in silos, reducing effectiveness.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Enforcement Gaps: The Inter-agency Task Force oversees progress but lacks enforcement power.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lvl="0">
              <a:buClr>
                <a:schemeClr val="tx1"/>
              </a:buClr>
              <a:buSzPts val="2000"/>
            </a:pP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Regional-Level Gaps (Africa)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Structural Deficiency: No formal regional monitoring frameworks exist.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Fragmentation: Efforts by UNECA and others are uncoordinated, leading to inefficiencies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Duplication of Efforts: Overlap and resource wastage hinder effectiveness.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73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>
          <a:extLst>
            <a:ext uri="{FF2B5EF4-FFF2-40B4-BE49-F238E27FC236}">
              <a16:creationId xmlns:a16="http://schemas.microsoft.com/office/drawing/2014/main" id="{0F82655A-42E9-11E1-6470-B70D46E6C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>
            <a:extLst>
              <a:ext uri="{FF2B5EF4-FFF2-40B4-BE49-F238E27FC236}">
                <a16:creationId xmlns:a16="http://schemas.microsoft.com/office/drawing/2014/main" id="{A7536751-10EF-1369-FA83-2ACBA4EB7A54}"/>
              </a:ext>
            </a:extLst>
          </p:cNvPr>
          <p:cNvSpPr/>
          <p:nvPr/>
        </p:nvSpPr>
        <p:spPr>
          <a:xfrm>
            <a:off x="0" y="92728"/>
            <a:ext cx="10394732" cy="548226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       Monitoring Challenges in the AAAA FRAMEWORK</a:t>
            </a:r>
            <a:endParaRPr lang="en-GB" sz="2400" kern="1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Google Shape;261;p36">
            <a:extLst>
              <a:ext uri="{FF2B5EF4-FFF2-40B4-BE49-F238E27FC236}">
                <a16:creationId xmlns:a16="http://schemas.microsoft.com/office/drawing/2014/main" id="{3EBEB69E-9F4A-5C88-5184-58F6E08F5A61}"/>
              </a:ext>
            </a:extLst>
          </p:cNvPr>
          <p:cNvSpPr txBox="1"/>
          <p:nvPr/>
        </p:nvSpPr>
        <p:spPr>
          <a:xfrm>
            <a:off x="247465" y="982236"/>
            <a:ext cx="11416711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tx1"/>
              </a:buClr>
              <a:buSzPts val="2000"/>
            </a:pP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National-Level challenges: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Institutional Weakness: Limited technical capacity to track private sector and innovative financing streams.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Data Deficiency: Lack of standardized templates and disaggregated data undermines reporting.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lvl="0">
              <a:buClr>
                <a:schemeClr val="tx1"/>
              </a:buClr>
              <a:buSzPts val="2000"/>
            </a:pP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Cross-Cutting Challenges (systemic Issues):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Data Gaps: Poor availability for climate finance, blended finance, and gender impacts.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Technological Weakness: Limited real-time tracking capacity.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Governance Constraints: Transparency issues and political resistance hinder accountability.</a:t>
            </a:r>
          </a:p>
        </p:txBody>
      </p:sp>
    </p:spTree>
    <p:extLst>
      <p:ext uri="{BB962C8B-B14F-4D97-AF65-F5344CB8AC3E}">
        <p14:creationId xmlns:p14="http://schemas.microsoft.com/office/powerpoint/2010/main" val="131153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>
          <a:extLst>
            <a:ext uri="{FF2B5EF4-FFF2-40B4-BE49-F238E27FC236}">
              <a16:creationId xmlns:a16="http://schemas.microsoft.com/office/drawing/2014/main" id="{0F82655A-42E9-11E1-6470-B70D46E6C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>
            <a:extLst>
              <a:ext uri="{FF2B5EF4-FFF2-40B4-BE49-F238E27FC236}">
                <a16:creationId xmlns:a16="http://schemas.microsoft.com/office/drawing/2014/main" id="{A7536751-10EF-1369-FA83-2ACBA4EB7A54}"/>
              </a:ext>
            </a:extLst>
          </p:cNvPr>
          <p:cNvSpPr/>
          <p:nvPr/>
        </p:nvSpPr>
        <p:spPr>
          <a:xfrm>
            <a:off x="0" y="92728"/>
            <a:ext cx="10394732" cy="548226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Strengthening </a:t>
            </a:r>
            <a:r>
              <a:rPr lang="en-US" sz="2800" b="1" dirty="0" err="1">
                <a:highlight>
                  <a:srgbClr val="00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FfD</a:t>
            </a: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Monitoring, Follow up &amp;Accountability.   </a:t>
            </a:r>
            <a:endParaRPr lang="en-GB" sz="2400" kern="1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Google Shape;261;p36">
            <a:extLst>
              <a:ext uri="{FF2B5EF4-FFF2-40B4-BE49-F238E27FC236}">
                <a16:creationId xmlns:a16="http://schemas.microsoft.com/office/drawing/2014/main" id="{3EBEB69E-9F4A-5C88-5184-58F6E08F5A61}"/>
              </a:ext>
            </a:extLst>
          </p:cNvPr>
          <p:cNvSpPr txBox="1"/>
          <p:nvPr/>
        </p:nvSpPr>
        <p:spPr>
          <a:xfrm>
            <a:off x="247465" y="982236"/>
            <a:ext cx="11416711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tx1"/>
              </a:buClr>
              <a:buSzPts val="2000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Addressing the limitations of the AAAA requires a comprehensive reform agenda across global, regional, and national levels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.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lvl="0">
              <a:buClr>
                <a:schemeClr val="tx1"/>
              </a:buClr>
              <a:buSzPts val="2000"/>
            </a:pP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Global-Level Recommendations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marL="342900" lvl="0" indent="-342900"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Establish FfD4 High-Level Accountability Committee with potential mandate to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: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Review commitments, 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Propose  recommendations on needed actions for fulfilling commitments, 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Enhance transparency via a public database of actions and outcomes.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marL="342900" lvl="0" indent="-342900"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Coordination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: strengthen Alignment  with existing mechanisms to streamline global oversight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67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>
          <a:extLst>
            <a:ext uri="{FF2B5EF4-FFF2-40B4-BE49-F238E27FC236}">
              <a16:creationId xmlns:a16="http://schemas.microsoft.com/office/drawing/2014/main" id="{0F82655A-42E9-11E1-6470-B70D46E6C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>
            <a:extLst>
              <a:ext uri="{FF2B5EF4-FFF2-40B4-BE49-F238E27FC236}">
                <a16:creationId xmlns:a16="http://schemas.microsoft.com/office/drawing/2014/main" id="{A7536751-10EF-1369-FA83-2ACBA4EB7A54}"/>
              </a:ext>
            </a:extLst>
          </p:cNvPr>
          <p:cNvSpPr/>
          <p:nvPr/>
        </p:nvSpPr>
        <p:spPr>
          <a:xfrm>
            <a:off x="0" y="92728"/>
            <a:ext cx="10394732" cy="548226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Strengthening </a:t>
            </a:r>
            <a:r>
              <a:rPr lang="en-US" sz="2800" b="1" dirty="0" err="1">
                <a:highlight>
                  <a:srgbClr val="00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FfD</a:t>
            </a: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Monitoring, Follow up &amp;Accountability.   </a:t>
            </a:r>
            <a:endParaRPr lang="en-GB" sz="2400" kern="1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Google Shape;261;p36">
            <a:extLst>
              <a:ext uri="{FF2B5EF4-FFF2-40B4-BE49-F238E27FC236}">
                <a16:creationId xmlns:a16="http://schemas.microsoft.com/office/drawing/2014/main" id="{3EBEB69E-9F4A-5C88-5184-58F6E08F5A61}"/>
              </a:ext>
            </a:extLst>
          </p:cNvPr>
          <p:cNvSpPr txBox="1"/>
          <p:nvPr/>
        </p:nvSpPr>
        <p:spPr>
          <a:xfrm>
            <a:off x="247465" y="982236"/>
            <a:ext cx="11416711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tx1"/>
              </a:buClr>
              <a:buSzPts val="2000"/>
            </a:pP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Regional-Level Recommendations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marL="342900" lvl="0" indent="-342900"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Regional Monitoring Mechanism: 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Propose an African Regional Financing for Development Follow-up Mechanism (R-</a:t>
            </a:r>
            <a:r>
              <a:rPr lang="en-US" sz="24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FfDFM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) 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led by the African Union, UNECA, and AfDB, supported by an African Regional </a:t>
            </a:r>
            <a:r>
              <a:rPr lang="en-US" sz="24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FfD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Observatory.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lvl="0">
              <a:buClr>
                <a:schemeClr val="tx1"/>
              </a:buClr>
              <a:buSzPts val="2000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•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Key Functions of the R-</a:t>
            </a:r>
            <a:r>
              <a:rPr lang="en-US" sz="24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FfDFM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would include: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Developing an integrated monitoring platform, 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Standardizing reporting, and </a:t>
            </a:r>
          </a:p>
          <a:p>
            <a:pPr marL="342900" lvl="0" indent="-342900">
              <a:buClr>
                <a:schemeClr val="tx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Conducting regular review meetings with stakeholders.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lvl="0">
              <a:buClr>
                <a:schemeClr val="tx1"/>
              </a:buClr>
              <a:buSzPts val="2000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•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Regional Coordination Committee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: Establish thematic working groups and accountability scorecards for aligned and transparent monitoring. </a:t>
            </a:r>
          </a:p>
        </p:txBody>
      </p:sp>
    </p:spTree>
    <p:extLst>
      <p:ext uri="{BB962C8B-B14F-4D97-AF65-F5344CB8AC3E}">
        <p14:creationId xmlns:p14="http://schemas.microsoft.com/office/powerpoint/2010/main" val="278431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>
          <a:extLst>
            <a:ext uri="{FF2B5EF4-FFF2-40B4-BE49-F238E27FC236}">
              <a16:creationId xmlns:a16="http://schemas.microsoft.com/office/drawing/2014/main" id="{0F82655A-42E9-11E1-6470-B70D46E6C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>
            <a:extLst>
              <a:ext uri="{FF2B5EF4-FFF2-40B4-BE49-F238E27FC236}">
                <a16:creationId xmlns:a16="http://schemas.microsoft.com/office/drawing/2014/main" id="{A7536751-10EF-1369-FA83-2ACBA4EB7A54}"/>
              </a:ext>
            </a:extLst>
          </p:cNvPr>
          <p:cNvSpPr/>
          <p:nvPr/>
        </p:nvSpPr>
        <p:spPr>
          <a:xfrm>
            <a:off x="0" y="92728"/>
            <a:ext cx="10394732" cy="548226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Strengthening </a:t>
            </a:r>
            <a:r>
              <a:rPr lang="en-US" sz="2800" b="1" dirty="0" err="1">
                <a:highlight>
                  <a:srgbClr val="00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FfD</a:t>
            </a: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Monitoring, Follow up &amp;Accountability.   </a:t>
            </a:r>
            <a:endParaRPr lang="en-GB" sz="2400" kern="1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Google Shape;261;p36">
            <a:extLst>
              <a:ext uri="{FF2B5EF4-FFF2-40B4-BE49-F238E27FC236}">
                <a16:creationId xmlns:a16="http://schemas.microsoft.com/office/drawing/2014/main" id="{3EBEB69E-9F4A-5C88-5184-58F6E08F5A61}"/>
              </a:ext>
            </a:extLst>
          </p:cNvPr>
          <p:cNvSpPr txBox="1"/>
          <p:nvPr/>
        </p:nvSpPr>
        <p:spPr>
          <a:xfrm>
            <a:off x="247465" y="982236"/>
            <a:ext cx="11416711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tx1"/>
              </a:buClr>
              <a:buSzPts val="2000"/>
            </a:pP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National-Level Recommendations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lvl="0">
              <a:buClr>
                <a:schemeClr val="tx1"/>
              </a:buClr>
              <a:buSzPts val="2000"/>
            </a:pP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•Establish </a:t>
            </a:r>
            <a:r>
              <a:rPr lang="en-US" sz="24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FfD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Coordination Units-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Within Ministries of Finance/Planning: to centralize development finance activities, maintain databases, and enhance reporting to parliaments and stakeholders.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lvl="0">
              <a:buClr>
                <a:schemeClr val="tx1"/>
              </a:buClr>
              <a:buSzPts val="2000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•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Enhance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Data Systems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: Develop integrated financial management systems and digital platforms for automated data collection and analysis.</a:t>
            </a:r>
          </a:p>
          <a:p>
            <a:pPr lvl="0">
              <a:buClr>
                <a:schemeClr val="tx1"/>
              </a:buClr>
              <a:buSzPts val="2000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lvl="0">
              <a:buClr>
                <a:schemeClr val="tx1"/>
              </a:buClr>
              <a:buSzPts val="2000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•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Integration of  </a:t>
            </a:r>
            <a:r>
              <a:rPr lang="en-US" sz="24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FfD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Follow-up System (IFS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): linking national, regional, and global monitoring systems with standard formats and timelines, enabling real-time tracking, best practice sharing, and early warnings for challenges.</a:t>
            </a:r>
          </a:p>
        </p:txBody>
      </p:sp>
    </p:spTree>
    <p:extLst>
      <p:ext uri="{BB962C8B-B14F-4D97-AF65-F5344CB8AC3E}">
        <p14:creationId xmlns:p14="http://schemas.microsoft.com/office/powerpoint/2010/main" val="379146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0C497-7E54-0B03-C4BA-1FB4CD05645C}"/>
              </a:ext>
            </a:extLst>
          </p:cNvPr>
          <p:cNvSpPr txBox="1">
            <a:spLocks/>
          </p:cNvSpPr>
          <p:nvPr/>
        </p:nvSpPr>
        <p:spPr>
          <a:xfrm>
            <a:off x="4508751" y="2560319"/>
            <a:ext cx="2991618" cy="173736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</a:t>
            </a:r>
            <a:br>
              <a:rPr lang="en-GB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8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15977</TotalTime>
  <Words>680</Words>
  <Application>Microsoft Office PowerPoint</Application>
  <PresentationFormat>Widescreen</PresentationFormat>
  <Paragraphs>80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Times New Roman</vt:lpstr>
      <vt:lpstr>Wingdings</vt:lpstr>
      <vt:lpstr>Roboto</vt:lpstr>
      <vt:lpstr>Arial</vt:lpstr>
      <vt:lpstr>Calibri</vt:lpstr>
      <vt:lpstr>Lucida Sans</vt:lpstr>
      <vt:lpstr>Office Theme</vt:lpstr>
      <vt:lpstr>Data, Monitoring, Follow Up and Accountability Mechanisms for FfD  Regional Consultations on the FfD4   19 Nov 2024    Douglas Kigabo Economic Affairs Officer/MFDG/EGPFS United Nations Economic Commission for Africa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the Global Financial Architecture Report  Key Findings  High-level Working Group Meeting 2022 Annual Meetings of the IMF/WB   Dr. Hanan Morsy UNECA October 12th, 2022</dc:title>
  <dc:creator>Deka Moussa Ragueh</dc:creator>
  <cp:lastModifiedBy>EGPFS</cp:lastModifiedBy>
  <cp:revision>122</cp:revision>
  <cp:lastPrinted>2024-07-15T10:03:08Z</cp:lastPrinted>
  <dcterms:modified xsi:type="dcterms:W3CDTF">2024-11-19T11:03:54Z</dcterms:modified>
</cp:coreProperties>
</file>