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1"/>
  </p:notesMasterIdLst>
  <p:sldIdLst>
    <p:sldId id="263" r:id="rId6"/>
    <p:sldId id="333" r:id="rId7"/>
    <p:sldId id="349" r:id="rId8"/>
    <p:sldId id="289" r:id="rId9"/>
    <p:sldId id="336" r:id="rId10"/>
    <p:sldId id="338" r:id="rId11"/>
    <p:sldId id="339" r:id="rId12"/>
    <p:sldId id="343" r:id="rId13"/>
    <p:sldId id="344" r:id="rId14"/>
    <p:sldId id="347" r:id="rId15"/>
    <p:sldId id="340" r:id="rId16"/>
    <p:sldId id="345" r:id="rId17"/>
    <p:sldId id="346" r:id="rId18"/>
    <p:sldId id="34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93249-BA06-6990-8F7B-F873D6FAEBA8}" v="3" dt="2024-06-12T11:06:46.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3D93249-BA06-6990-8F7B-F873D6FAEBA8}"/>
    <pc:docChg chg="modSld">
      <pc:chgData name="" userId="" providerId="" clId="Web-{43D93249-BA06-6990-8F7B-F873D6FAEBA8}" dt="2024-06-12T11:06:46.370" v="2" actId="20577"/>
      <pc:docMkLst>
        <pc:docMk/>
      </pc:docMkLst>
      <pc:sldChg chg="modSp">
        <pc:chgData name="" userId="" providerId="" clId="Web-{43D93249-BA06-6990-8F7B-F873D6FAEBA8}" dt="2024-06-12T11:06:46.370" v="2" actId="20577"/>
        <pc:sldMkLst>
          <pc:docMk/>
          <pc:sldMk cId="1842697002" sldId="263"/>
        </pc:sldMkLst>
        <pc:spChg chg="mod">
          <ac:chgData name="" userId="" providerId="" clId="Web-{43D93249-BA06-6990-8F7B-F873D6FAEBA8}" dt="2024-06-12T11:06:46.370" v="2" actId="20577"/>
          <ac:spMkLst>
            <pc:docMk/>
            <pc:sldMk cId="1842697002" sldId="263"/>
            <ac:spMk id="2" creationId="{2A850A60-F5C6-B949-93F9-8123B827A653}"/>
          </ac:spMkLst>
        </pc:spChg>
      </pc:sldChg>
    </pc:docChg>
  </pc:docChgLst>
  <pc:docChgLst>
    <pc:chgData name="Patrick LIPHAVA" userId="33da4b8c80bbd29b" providerId="LiveId" clId="{0F47A033-E803-4FAB-9519-ED9D22E644E5}"/>
    <pc:docChg chg="modSld">
      <pc:chgData name="Patrick LIPHAVA" userId="33da4b8c80bbd29b" providerId="LiveId" clId="{0F47A033-E803-4FAB-9519-ED9D22E644E5}" dt="2024-06-12T05:04:24.429" v="20" actId="20577"/>
      <pc:docMkLst>
        <pc:docMk/>
      </pc:docMkLst>
      <pc:sldChg chg="modSp mod">
        <pc:chgData name="Patrick LIPHAVA" userId="33da4b8c80bbd29b" providerId="LiveId" clId="{0F47A033-E803-4FAB-9519-ED9D22E644E5}" dt="2024-06-12T05:04:24.429" v="20" actId="20577"/>
        <pc:sldMkLst>
          <pc:docMk/>
          <pc:sldMk cId="2634155477" sldId="349"/>
        </pc:sldMkLst>
        <pc:spChg chg="mod">
          <ac:chgData name="Patrick LIPHAVA" userId="33da4b8c80bbd29b" providerId="LiveId" clId="{0F47A033-E803-4FAB-9519-ED9D22E644E5}" dt="2024-06-12T05:04:24.429" v="20" actId="20577"/>
          <ac:spMkLst>
            <pc:docMk/>
            <pc:sldMk cId="2634155477" sldId="349"/>
            <ac:spMk id="4" creationId="{E1C9132F-C62D-08B1-C591-E06C4F869E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59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12/06/2024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12/06/2024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12/06/2024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695326" y="1333500"/>
            <a:ext cx="10839450" cy="4419379"/>
          </a:xfrm>
        </p:spPr>
        <p:txBody>
          <a:bodyPr anchor="t" anchorCtr="0">
            <a:normAutofit fontScale="90000"/>
          </a:bodyPr>
          <a:lstStyle/>
          <a:p>
            <a:pPr>
              <a:lnSpc>
                <a:spcPct val="115000"/>
              </a:lnSpc>
              <a:spcBef>
                <a:spcPts val="0"/>
              </a:spcBef>
              <a:spcAft>
                <a:spcPts val="400"/>
              </a:spcAft>
            </a:pPr>
            <a:br>
              <a:rPr lang="en-US" sz="2700"/>
            </a:br>
            <a:r>
              <a:rPr lang="en-US" sz="2700">
                <a:latin typeface="Lucida Sans"/>
              </a:rPr>
              <a:t>INFF and Improving Budget Credibility in Malawi</a:t>
            </a:r>
            <a:br>
              <a:rPr lang="en-GB" sz="2700"/>
            </a:br>
            <a:br>
              <a:rPr lang="en-GB" sz="2700"/>
            </a:br>
            <a:r>
              <a:rPr lang="en-US" sz="2800" b="1" kern="0">
                <a:solidFill>
                  <a:srgbClr val="00B050"/>
                </a:solidFill>
                <a:effectLst/>
                <a:latin typeface="Times New Roman"/>
                <a:ea typeface="Calibri" panose="020F0502020204030204" pitchFamily="34" charset="0"/>
                <a:cs typeface="Times New Roman"/>
              </a:rPr>
              <a:t>Regional Workshop on Integrated National Financing Frameworks 2024</a:t>
            </a:r>
            <a:br>
              <a:rPr lang="en-GB" sz="2800" b="1" kern="0">
                <a:effectLst/>
                <a:latin typeface="Aptos Display" panose="020B0004020202020204" pitchFamily="34" charset="0"/>
                <a:ea typeface="DengXian Light" panose="02010600030101010101" pitchFamily="2" charset="-122"/>
                <a:cs typeface="Times New Roman" panose="02020603050405020304" pitchFamily="18" charset="0"/>
              </a:rPr>
            </a:br>
            <a:r>
              <a:rPr lang="en-US" sz="2800" b="1" kern="0">
                <a:solidFill>
                  <a:srgbClr val="00B050"/>
                </a:solidFill>
                <a:effectLst/>
                <a:latin typeface="Times New Roman"/>
                <a:ea typeface="Calibri" panose="020F0502020204030204" pitchFamily="34" charset="0"/>
                <a:cs typeface="Times New Roman"/>
              </a:rPr>
              <a:t>Public Finance for Sustainable Development in Africa</a:t>
            </a:r>
            <a:br>
              <a:rPr lang="en-US" sz="2800" b="1" kern="0">
                <a:effectLst/>
                <a:latin typeface="Times New Roman" panose="02020603050405020304" pitchFamily="18" charset="0"/>
                <a:ea typeface="Calibri" panose="020F0502020204030204" pitchFamily="34" charset="0"/>
                <a:cs typeface="Times New Roman" panose="02020603050405020304" pitchFamily="18" charset="0"/>
              </a:rPr>
            </a:br>
            <a:r>
              <a:rPr lang="en-US" sz="3100">
                <a:latin typeface="Century Gothic"/>
              </a:rPr>
              <a:t>by</a:t>
            </a:r>
            <a:br>
              <a:rPr lang="en-US" sz="3100">
                <a:latin typeface="Century Gothic" panose="020B0502020202020204" pitchFamily="34" charset="0"/>
              </a:rPr>
            </a:br>
            <a:br>
              <a:rPr lang="en-US" sz="3100">
                <a:latin typeface="Century Gothic" panose="020B0502020202020204" pitchFamily="34" charset="0"/>
              </a:rPr>
            </a:br>
            <a:r>
              <a:rPr lang="en-US" sz="3100">
                <a:solidFill>
                  <a:srgbClr val="0070C0"/>
                </a:solidFill>
                <a:latin typeface="Century Gothic"/>
              </a:rPr>
              <a:t>Patrick Liphava </a:t>
            </a:r>
            <a:br>
              <a:rPr lang="en-US" sz="3100">
                <a:latin typeface="Century Gothic" panose="020B0502020202020204" pitchFamily="34" charset="0"/>
              </a:rPr>
            </a:br>
            <a:r>
              <a:rPr lang="en-US" sz="3100">
                <a:solidFill>
                  <a:srgbClr val="0070C0"/>
                </a:solidFill>
                <a:latin typeface="Century Gothic"/>
              </a:rPr>
              <a:t>(MSc. PLSCM, MSc. ITLTP,BBA)</a:t>
            </a:r>
            <a:br>
              <a:rPr lang="en-US" sz="3100">
                <a:latin typeface="Century Gothic" panose="020B0502020202020204" pitchFamily="34" charset="0"/>
              </a:rPr>
            </a:br>
            <a:br>
              <a:rPr lang="fr-FR" sz="1600"/>
            </a:br>
            <a:br>
              <a:rPr lang="en-US" sz="1600"/>
            </a:br>
            <a:endParaRPr lang="en-US" sz="160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a:t>Addis Ababa, Ethiopia 12-13 June 2024</a:t>
            </a:r>
          </a:p>
          <a:p>
            <a:pPr algn="r"/>
            <a:endParaRPr lang="en-US" sz="1800">
              <a:solidFill>
                <a:schemeClr val="accent1">
                  <a:lumMod val="50000"/>
                </a:schemeClr>
              </a:solidFill>
            </a:endParaRPr>
          </a:p>
        </p:txBody>
      </p:sp>
      <p:pic>
        <p:nvPicPr>
          <p:cNvPr id="3" name="Picture 2">
            <a:extLst>
              <a:ext uri="{FF2B5EF4-FFF2-40B4-BE49-F238E27FC236}">
                <a16:creationId xmlns:a16="http://schemas.microsoft.com/office/drawing/2014/main" id="{F8AEE8A5-E732-3BE7-991E-F34A2F552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662" y="209550"/>
            <a:ext cx="942975" cy="733425"/>
          </a:xfrm>
          <a:prstGeom prst="rect">
            <a:avLst/>
          </a:prstGeom>
          <a:noFill/>
          <a:ln>
            <a:noFill/>
          </a:ln>
        </p:spPr>
      </p:pic>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7716-1999-E9F9-4585-C13960383B0E}"/>
              </a:ext>
            </a:extLst>
          </p:cNvPr>
          <p:cNvSpPr>
            <a:spLocks noGrp="1"/>
          </p:cNvSpPr>
          <p:nvPr>
            <p:ph type="title"/>
          </p:nvPr>
        </p:nvSpPr>
        <p:spPr>
          <a:xfrm>
            <a:off x="522513" y="365125"/>
            <a:ext cx="11224727" cy="76387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kern="100">
                <a:latin typeface="Aptos" panose="020B0004020202020204" pitchFamily="34" charset="0"/>
                <a:ea typeface="Aptos" panose="020B0004020202020204" pitchFamily="34" charset="0"/>
                <a:cs typeface="Times New Roman" panose="02020603050405020304" pitchFamily="18" charset="0"/>
              </a:rPr>
              <a:t>External</a:t>
            </a:r>
            <a:r>
              <a:rPr lang="en-US" sz="4400" b="1" kern="100">
                <a:effectLst/>
                <a:latin typeface="Aptos" panose="020B0004020202020204" pitchFamily="34" charset="0"/>
                <a:ea typeface="Aptos" panose="020B0004020202020204" pitchFamily="34" charset="0"/>
                <a:cs typeface="Times New Roman" panose="02020603050405020304" pitchFamily="18" charset="0"/>
              </a:rPr>
              <a:t> </a:t>
            </a:r>
            <a:r>
              <a:rPr lang="en-MW" sz="4400" b="1" kern="100">
                <a:effectLst/>
                <a:latin typeface="Aptos" panose="020B0004020202020204" pitchFamily="34" charset="0"/>
                <a:ea typeface="Aptos" panose="020B0004020202020204" pitchFamily="34" charset="0"/>
                <a:cs typeface="Times New Roman" panose="02020603050405020304" pitchFamily="18" charset="0"/>
              </a:rPr>
              <a:t>Challenges</a:t>
            </a:r>
            <a:r>
              <a:rPr lang="en-US" sz="4400" b="1" kern="100">
                <a:effectLst/>
                <a:latin typeface="Aptos" panose="020B0004020202020204" pitchFamily="34" charset="0"/>
                <a:ea typeface="Aptos" panose="020B0004020202020204" pitchFamily="34" charset="0"/>
                <a:cs typeface="Times New Roman" panose="02020603050405020304" pitchFamily="18" charset="0"/>
              </a:rPr>
              <a:t>   </a:t>
            </a:r>
            <a:endParaRPr lang="en-MW"/>
          </a:p>
        </p:txBody>
      </p:sp>
      <p:sp>
        <p:nvSpPr>
          <p:cNvPr id="3" name="Content Placeholder 2">
            <a:extLst>
              <a:ext uri="{FF2B5EF4-FFF2-40B4-BE49-F238E27FC236}">
                <a16:creationId xmlns:a16="http://schemas.microsoft.com/office/drawing/2014/main" id="{7704A71D-2EE5-C276-A04F-F5899C37997C}"/>
              </a:ext>
            </a:extLst>
          </p:cNvPr>
          <p:cNvSpPr>
            <a:spLocks noGrp="1"/>
          </p:cNvSpPr>
          <p:nvPr>
            <p:ph idx="1"/>
          </p:nvPr>
        </p:nvSpPr>
        <p:spPr>
          <a:xfrm>
            <a:off x="522513" y="1129004"/>
            <a:ext cx="11224727" cy="5206482"/>
          </a:xfrm>
          <a:pattFill prst="pct25">
            <a:fgClr>
              <a:schemeClr val="accent1"/>
            </a:fgClr>
            <a:bgClr>
              <a:schemeClr val="bg1"/>
            </a:bgClr>
          </a:pattFill>
        </p:spPr>
        <p:txBody>
          <a:bodyPr>
            <a:normAutofit/>
          </a:bodyPr>
          <a:lstStyle/>
          <a:p>
            <a:pPr marL="0" lvl="0" indent="0" algn="just">
              <a:lnSpc>
                <a:spcPct val="107000"/>
              </a:lnSpc>
              <a:buNone/>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Malawi’s vulnerability to shocks – </a:t>
            </a:r>
            <a:endParaRPr lang="en-US" sz="2000" b="1" kern="100">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economic and health-related shocks</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that</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distort budget execution. </a:t>
            </a:r>
          </a:p>
          <a:p>
            <a:pPr marL="742950" lvl="1" indent="-285750" algn="just">
              <a:lnSpc>
                <a:spcPct val="107000"/>
              </a:lnSpc>
              <a:buFont typeface="Courier New" panose="02070309020205020404" pitchFamily="49" charset="0"/>
              <a:buChar char="o"/>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For instance, in December 2023, Malawi implemented a 44% devaluation as a currency realignment measure. This economic shock </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led to </a:t>
            </a:r>
            <a:r>
              <a:rPr lang="en-US" sz="2000" b="1" kern="100">
                <a:latin typeface="Century Gothic" panose="020B0502020202020204" pitchFamily="34" charset="0"/>
                <a:ea typeface="Aptos" panose="020B0004020202020204" pitchFamily="34" charset="0"/>
                <a:cs typeface="Times New Roman" panose="02020603050405020304" pitchFamily="18" charset="0"/>
              </a:rPr>
              <a:t>e</a:t>
            </a:r>
            <a:r>
              <a:rPr lang="en-MW" sz="2000" b="1" kern="100" err="1">
                <a:effectLst/>
                <a:latin typeface="Century Gothic" panose="020B0502020202020204" pitchFamily="34" charset="0"/>
                <a:ea typeface="Aptos" panose="020B0004020202020204" pitchFamily="34" charset="0"/>
                <a:cs typeface="Times New Roman" panose="02020603050405020304" pitchFamily="18" charset="0"/>
              </a:rPr>
              <a:t>xpenditure</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overruns </a:t>
            </a:r>
            <a:r>
              <a:rPr lang="en-US" sz="2000" b="1" kern="100">
                <a:latin typeface="Century Gothic" panose="020B0502020202020204" pitchFamily="34" charset="0"/>
                <a:ea typeface="Aptos" panose="020B0004020202020204" pitchFamily="34" charset="0"/>
                <a:cs typeface="Times New Roman" panose="02020603050405020304" pitchFamily="18" charset="0"/>
              </a:rPr>
              <a:t>on</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the </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debt </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servicing</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budget line</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budget overruns on projects financed by domestic resources, etc</a:t>
            </a:r>
            <a:r>
              <a:rPr lang="en-US" sz="2000" b="1" kern="100">
                <a:latin typeface="Century Gothic" panose="020B0502020202020204" pitchFamily="34" charset="0"/>
                <a:ea typeface="Aptos" panose="020B0004020202020204" pitchFamily="34" charset="0"/>
                <a:cs typeface="Times New Roman" panose="02020603050405020304" pitchFamily="18" charset="0"/>
              </a:rPr>
              <a:t>.</a:t>
            </a: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457200" lvl="1" indent="0" algn="just">
              <a:lnSpc>
                <a:spcPct val="107000"/>
              </a:lnSpc>
              <a:buNone/>
            </a:pPr>
            <a:endParaRPr lang="en-MW"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Malawi</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was </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not spared by </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the COVID-19 pandemic</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and other pandemics, such as cholera, which led to the diversion of resources from intended projects</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a:t>
            </a: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2000" b="1" kern="100">
                <a:latin typeface="Century Gothic" panose="020B0502020202020204" pitchFamily="34" charset="0"/>
                <a:ea typeface="Aptos" panose="020B0004020202020204" pitchFamily="34" charset="0"/>
                <a:cs typeface="Times New Roman" panose="02020603050405020304" pitchFamily="18" charset="0"/>
              </a:rPr>
              <a:t>Not forgetting </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the effects of </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the Russia-Ukraine war, which distorted the global economy. </a:t>
            </a:r>
          </a:p>
        </p:txBody>
      </p:sp>
      <p:pic>
        <p:nvPicPr>
          <p:cNvPr id="4" name="Picture 3">
            <a:extLst>
              <a:ext uri="{FF2B5EF4-FFF2-40B4-BE49-F238E27FC236}">
                <a16:creationId xmlns:a16="http://schemas.microsoft.com/office/drawing/2014/main" id="{7517A136-9A1D-4304-F4A1-9DA72A410C56}"/>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4F56927F-E965-2664-76F2-9C1FFE285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265" y="380351"/>
            <a:ext cx="942975" cy="733425"/>
          </a:xfrm>
          <a:prstGeom prst="rect">
            <a:avLst/>
          </a:prstGeom>
          <a:noFill/>
          <a:ln>
            <a:noFill/>
          </a:ln>
        </p:spPr>
      </p:pic>
    </p:spTree>
    <p:extLst>
      <p:ext uri="{BB962C8B-B14F-4D97-AF65-F5344CB8AC3E}">
        <p14:creationId xmlns:p14="http://schemas.microsoft.com/office/powerpoint/2010/main" val="2811254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55DD-7746-D7F3-3370-FBE0DC25344E}"/>
              </a:ext>
            </a:extLst>
          </p:cNvPr>
          <p:cNvSpPr>
            <a:spLocks noGrp="1"/>
          </p:cNvSpPr>
          <p:nvPr>
            <p:ph type="title"/>
          </p:nvPr>
        </p:nvSpPr>
        <p:spPr>
          <a:xfrm>
            <a:off x="531845" y="365125"/>
            <a:ext cx="11271379" cy="61458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a:latin typeface="Century Gothic" panose="020B0502020202020204" pitchFamily="34" charset="0"/>
              </a:rPr>
              <a:t>External Challenges </a:t>
            </a:r>
            <a:r>
              <a:rPr lang="en-US" b="1" err="1">
                <a:latin typeface="Century Gothic" panose="020B0502020202020204" pitchFamily="34" charset="0"/>
              </a:rPr>
              <a:t>cont</a:t>
            </a:r>
            <a:r>
              <a:rPr lang="en-US" b="1">
                <a:latin typeface="Century Gothic" panose="020B0502020202020204" pitchFamily="34" charset="0"/>
              </a:rPr>
              <a:t>…</a:t>
            </a:r>
            <a:endParaRPr lang="en-MW" b="1">
              <a:latin typeface="Century Gothic" panose="020B0502020202020204" pitchFamily="34" charset="0"/>
            </a:endParaRPr>
          </a:p>
        </p:txBody>
      </p:sp>
      <p:sp>
        <p:nvSpPr>
          <p:cNvPr id="3" name="Content Placeholder 2">
            <a:extLst>
              <a:ext uri="{FF2B5EF4-FFF2-40B4-BE49-F238E27FC236}">
                <a16:creationId xmlns:a16="http://schemas.microsoft.com/office/drawing/2014/main" id="{0C42F331-DEC6-7D25-D170-C2827BDBAB80}"/>
              </a:ext>
            </a:extLst>
          </p:cNvPr>
          <p:cNvSpPr>
            <a:spLocks noGrp="1"/>
          </p:cNvSpPr>
          <p:nvPr>
            <p:ph idx="1"/>
          </p:nvPr>
        </p:nvSpPr>
        <p:spPr>
          <a:xfrm>
            <a:off x="531845" y="979714"/>
            <a:ext cx="11271379" cy="5513161"/>
          </a:xfrm>
          <a:pattFill prst="pct25">
            <a:fgClr>
              <a:schemeClr val="accent1"/>
            </a:fgClr>
            <a:bgClr>
              <a:schemeClr val="bg1"/>
            </a:bgClr>
          </a:pattFill>
        </p:spPr>
        <p:txBody>
          <a:bodyPr>
            <a:normAutofit lnSpcReduction="10000"/>
          </a:bodyPr>
          <a:lstStyle/>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Climatic and other related shocks.</a:t>
            </a:r>
          </a:p>
          <a:p>
            <a:pPr lvl="1"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Since 1980, Malawi has experienced more than 50 disasters associated with hydrometeorological calamities, including storms, floods, landslides, and droughts, which have affected millions of people.</a:t>
            </a:r>
          </a:p>
          <a:p>
            <a:pPr lvl="1"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The most recent and devastating being Cyclone Freddy in 2023, Cyclone Gombe in 2022, Cyclone Ana in 2022, and Cyclone </a:t>
            </a:r>
            <a:r>
              <a:rPr lang="en-US" sz="1800" b="1" kern="100" err="1">
                <a:effectLst/>
                <a:latin typeface="Century Gothic" panose="020B0502020202020204" pitchFamily="34" charset="0"/>
                <a:ea typeface="Aptos" panose="020B0004020202020204" pitchFamily="34" charset="0"/>
                <a:cs typeface="Times New Roman" panose="02020603050405020304" pitchFamily="18" charset="0"/>
              </a:rPr>
              <a:t>Idai</a:t>
            </a: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 in 2019. </a:t>
            </a:r>
          </a:p>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These have resulted in high demand for high repair costs and diverting of resources from national development needs</a:t>
            </a:r>
          </a:p>
          <a:p>
            <a:pPr algn="just">
              <a:lnSpc>
                <a:spcPct val="150000"/>
              </a:lnSpc>
              <a:spcAft>
                <a:spcPts val="800"/>
              </a:spcAft>
            </a:pPr>
            <a:r>
              <a:rPr lang="en-US" sz="1800" b="1" kern="100">
                <a:latin typeface="Century Gothic" panose="020B0502020202020204" pitchFamily="34" charset="0"/>
                <a:ea typeface="Aptos" panose="020B0004020202020204" pitchFamily="34" charset="0"/>
                <a:cs typeface="Times New Roman" panose="02020603050405020304" pitchFamily="18" charset="0"/>
              </a:rPr>
              <a:t>These challenges reflect Budget Credibility challenges that remain at disaggregated levels, e.g., sectoral and local council levels in terms of expenditure.</a:t>
            </a:r>
          </a:p>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Malawi is still recovering from these shocks,</a:t>
            </a:r>
            <a:r>
              <a:rPr lang="en-MW" sz="1800" b="1" kern="100">
                <a:effectLst/>
                <a:latin typeface="Century Gothic" panose="020B0502020202020204" pitchFamily="34" charset="0"/>
                <a:ea typeface="Aptos" panose="020B0004020202020204" pitchFamily="34" charset="0"/>
                <a:cs typeface="Times New Roman" panose="02020603050405020304" pitchFamily="18" charset="0"/>
              </a:rPr>
              <a:t> though slowly.</a:t>
            </a:r>
          </a:p>
        </p:txBody>
      </p:sp>
      <p:pic>
        <p:nvPicPr>
          <p:cNvPr id="4" name="Picture 3">
            <a:extLst>
              <a:ext uri="{FF2B5EF4-FFF2-40B4-BE49-F238E27FC236}">
                <a16:creationId xmlns:a16="http://schemas.microsoft.com/office/drawing/2014/main" id="{1A088CE2-77F2-3290-94EA-8B5DD31186DD}"/>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FCD54E4C-2782-83F9-758B-578C790564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0249" y="319703"/>
            <a:ext cx="942975" cy="733425"/>
          </a:xfrm>
          <a:prstGeom prst="rect">
            <a:avLst/>
          </a:prstGeom>
          <a:noFill/>
          <a:ln>
            <a:noFill/>
          </a:ln>
        </p:spPr>
      </p:pic>
    </p:spTree>
    <p:extLst>
      <p:ext uri="{BB962C8B-B14F-4D97-AF65-F5344CB8AC3E}">
        <p14:creationId xmlns:p14="http://schemas.microsoft.com/office/powerpoint/2010/main" val="36285104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6DC1-2F03-5BDE-6134-323D0620E0A1}"/>
              </a:ext>
            </a:extLst>
          </p:cNvPr>
          <p:cNvSpPr>
            <a:spLocks noGrp="1"/>
          </p:cNvSpPr>
          <p:nvPr>
            <p:ph type="title"/>
          </p:nvPr>
        </p:nvSpPr>
        <p:spPr>
          <a:xfrm>
            <a:off x="838200" y="365126"/>
            <a:ext cx="10909040" cy="74509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000" b="1">
                <a:latin typeface="Century Gothic" panose="020B0502020202020204" pitchFamily="34" charset="0"/>
              </a:rPr>
              <a:t>Success stories </a:t>
            </a:r>
            <a:endParaRPr lang="en-MW" sz="4000" b="1">
              <a:latin typeface="Century Gothic" panose="020B0502020202020204" pitchFamily="34" charset="0"/>
            </a:endParaRPr>
          </a:p>
        </p:txBody>
      </p:sp>
      <p:sp>
        <p:nvSpPr>
          <p:cNvPr id="3" name="Content Placeholder 2">
            <a:extLst>
              <a:ext uri="{FF2B5EF4-FFF2-40B4-BE49-F238E27FC236}">
                <a16:creationId xmlns:a16="http://schemas.microsoft.com/office/drawing/2014/main" id="{7042F13C-DD69-D52F-A619-B987AB947A55}"/>
              </a:ext>
            </a:extLst>
          </p:cNvPr>
          <p:cNvSpPr>
            <a:spLocks noGrp="1"/>
          </p:cNvSpPr>
          <p:nvPr>
            <p:ph idx="1"/>
          </p:nvPr>
        </p:nvSpPr>
        <p:spPr>
          <a:xfrm>
            <a:off x="838199" y="1110220"/>
            <a:ext cx="10909041" cy="5066743"/>
          </a:xfrm>
          <a:pattFill prst="pct25">
            <a:fgClr>
              <a:schemeClr val="accent1"/>
            </a:fgClr>
            <a:bgClr>
              <a:schemeClr val="bg1"/>
            </a:bgClr>
          </a:pattFill>
        </p:spPr>
        <p:txBody>
          <a:bodyPr>
            <a:normAutofit/>
          </a:bodyPr>
          <a:lstStyle/>
          <a:p>
            <a:pPr marL="342900" indent="-342900">
              <a:lnSpc>
                <a:spcPct val="107000"/>
              </a:lnSpc>
              <a:buFont typeface="Symbol" panose="05050102010706020507" pitchFamily="18" charset="2"/>
              <a:buChar char=""/>
            </a:pP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Despite all these challenges, Malawi has achieved budget credibility, making significant strides in </a:t>
            </a:r>
            <a:r>
              <a:rPr lang="en-US" sz="2000" b="1" kern="100">
                <a:latin typeface="Century Gothic" panose="020B0502020202020204" pitchFamily="34" charset="0"/>
                <a:ea typeface="Aptos" panose="020B0004020202020204" pitchFamily="34" charset="0"/>
                <a:cs typeface="Times New Roman" panose="02020603050405020304" pitchFamily="18" charset="0"/>
              </a:rPr>
              <a:t>revenue and</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expenditure credibility. </a:t>
            </a:r>
          </a:p>
          <a:p>
            <a:pPr marL="0" indent="0">
              <a:lnSpc>
                <a:spcPct val="107000"/>
              </a:lnSpc>
              <a:buNone/>
            </a:pP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Over the past years</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including 2023/24FY, domestic revenues have been overperforming mainly due to the </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implementation of reforms in tax administration and improvements in non-tax revenues. </a:t>
            </a: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07000"/>
              </a:lnSpc>
              <a:buNone/>
            </a:pPr>
            <a:endParaRPr lang="en-MW"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Under the IMF’s ECF Program, the Government is implementing PFM reforms</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including fiscal consolidation,</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which provide hope for increased budget credibility. </a:t>
            </a: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MW" sz="2000" b="1" kern="100">
              <a:effectLst/>
              <a:latin typeface="Century Gothic" panose="020B0502020202020204" pitchFamily="34" charset="0"/>
              <a:ea typeface="Aptos" panose="020B0004020202020204" pitchFamily="34" charset="0"/>
              <a:cs typeface="Times New Roman" panose="02020603050405020304" pitchFamily="18" charset="0"/>
            </a:endParaRPr>
          </a:p>
          <a:p>
            <a:endParaRPr lang="en-MW"/>
          </a:p>
        </p:txBody>
      </p:sp>
      <p:pic>
        <p:nvPicPr>
          <p:cNvPr id="4" name="Picture 3">
            <a:extLst>
              <a:ext uri="{FF2B5EF4-FFF2-40B4-BE49-F238E27FC236}">
                <a16:creationId xmlns:a16="http://schemas.microsoft.com/office/drawing/2014/main" id="{659F4A0A-A02C-52AE-FFF0-6ECEEDC0F1AC}"/>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C441CC9D-9E5D-A514-785B-F3894F390F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045" y="340705"/>
            <a:ext cx="942975" cy="733425"/>
          </a:xfrm>
          <a:prstGeom prst="rect">
            <a:avLst/>
          </a:prstGeom>
          <a:noFill/>
          <a:ln>
            <a:noFill/>
          </a:ln>
        </p:spPr>
      </p:pic>
    </p:spTree>
    <p:extLst>
      <p:ext uri="{BB962C8B-B14F-4D97-AF65-F5344CB8AC3E}">
        <p14:creationId xmlns:p14="http://schemas.microsoft.com/office/powerpoint/2010/main" val="1674812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0E09-96D2-EE9D-8169-710C529C495A}"/>
              </a:ext>
            </a:extLst>
          </p:cNvPr>
          <p:cNvSpPr>
            <a:spLocks noGrp="1"/>
          </p:cNvSpPr>
          <p:nvPr>
            <p:ph type="title"/>
          </p:nvPr>
        </p:nvSpPr>
        <p:spPr>
          <a:xfrm>
            <a:off x="662473" y="365126"/>
            <a:ext cx="11280711" cy="108715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3200" b="1" kern="100">
                <a:effectLst/>
                <a:latin typeface="Century Gothic" panose="020B0502020202020204" pitchFamily="34" charset="0"/>
                <a:ea typeface="Aptos" panose="020B0004020202020204" pitchFamily="34" charset="0"/>
                <a:cs typeface="Times New Roman" panose="02020603050405020304" pitchFamily="18" charset="0"/>
              </a:rPr>
              <a:t>EXPECTED IMPACT OF INFF ON BUDGET CREDIBILITY </a:t>
            </a:r>
            <a:endParaRPr lang="en-MW" sz="3200"/>
          </a:p>
        </p:txBody>
      </p:sp>
      <p:sp>
        <p:nvSpPr>
          <p:cNvPr id="3" name="Content Placeholder 2">
            <a:extLst>
              <a:ext uri="{FF2B5EF4-FFF2-40B4-BE49-F238E27FC236}">
                <a16:creationId xmlns:a16="http://schemas.microsoft.com/office/drawing/2014/main" id="{A5397E74-51B7-E6CD-4A1A-6E82282CD3FB}"/>
              </a:ext>
            </a:extLst>
          </p:cNvPr>
          <p:cNvSpPr>
            <a:spLocks noGrp="1"/>
          </p:cNvSpPr>
          <p:nvPr>
            <p:ph idx="1"/>
          </p:nvPr>
        </p:nvSpPr>
        <p:spPr>
          <a:xfrm>
            <a:off x="662473" y="1452278"/>
            <a:ext cx="11280711" cy="4724685"/>
          </a:xfrm>
          <a:pattFill prst="pct25">
            <a:fgClr>
              <a:schemeClr val="accent1"/>
            </a:fgClr>
            <a:bgClr>
              <a:schemeClr val="bg1"/>
            </a:bgClr>
          </a:pattFill>
        </p:spPr>
        <p:txBody>
          <a:bodyPr/>
          <a:lstStyle/>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The Malawi INFF Governance structure will utilize the existing governance structures and just build capacities in the areas where gaps have been identified.</a:t>
            </a:r>
          </a:p>
          <a:p>
            <a:pPr algn="just">
              <a:lnSpc>
                <a:spcPct val="150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It is expected that the reforms will address the structural, policy, and regulatory framework challenges </a:t>
            </a:r>
            <a:endParaRPr lang="en-MW" sz="1800" b="1"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The reforms outlined in the INFF will help to address most of the governances and structural challenges that affect budget credibility. </a:t>
            </a:r>
          </a:p>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The strategic prioritization of low-hanging fruits in reforms will lead to quick results </a:t>
            </a:r>
          </a:p>
        </p:txBody>
      </p:sp>
      <p:pic>
        <p:nvPicPr>
          <p:cNvPr id="4" name="Picture 3">
            <a:extLst>
              <a:ext uri="{FF2B5EF4-FFF2-40B4-BE49-F238E27FC236}">
                <a16:creationId xmlns:a16="http://schemas.microsoft.com/office/drawing/2014/main" id="{9688992D-4358-F41F-849C-D28D10B12D46}"/>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9D8E7EB6-6732-2051-1AA6-27B2B3195F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0209" y="538815"/>
            <a:ext cx="942975" cy="733425"/>
          </a:xfrm>
          <a:prstGeom prst="rect">
            <a:avLst/>
          </a:prstGeom>
          <a:noFill/>
          <a:ln>
            <a:noFill/>
          </a:ln>
        </p:spPr>
      </p:pic>
    </p:spTree>
    <p:extLst>
      <p:ext uri="{BB962C8B-B14F-4D97-AF65-F5344CB8AC3E}">
        <p14:creationId xmlns:p14="http://schemas.microsoft.com/office/powerpoint/2010/main" val="20136944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5420-B49F-2FC8-0699-9433E80C45F0}"/>
              </a:ext>
            </a:extLst>
          </p:cNvPr>
          <p:cNvSpPr>
            <a:spLocks noGrp="1"/>
          </p:cNvSpPr>
          <p:nvPr>
            <p:ph type="title"/>
          </p:nvPr>
        </p:nvSpPr>
        <p:spPr>
          <a:xfrm>
            <a:off x="838200" y="365126"/>
            <a:ext cx="10515600" cy="12304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000" b="1">
                <a:latin typeface="Century Gothic" panose="020B0502020202020204" pitchFamily="34" charset="0"/>
              </a:rPr>
              <a:t>Conclusion and recommendation</a:t>
            </a:r>
            <a:endParaRPr lang="en-MW" sz="4000" b="1">
              <a:latin typeface="Century Gothic" panose="020B0502020202020204" pitchFamily="34" charset="0"/>
            </a:endParaRPr>
          </a:p>
        </p:txBody>
      </p:sp>
      <p:sp>
        <p:nvSpPr>
          <p:cNvPr id="3" name="Content Placeholder 2">
            <a:extLst>
              <a:ext uri="{FF2B5EF4-FFF2-40B4-BE49-F238E27FC236}">
                <a16:creationId xmlns:a16="http://schemas.microsoft.com/office/drawing/2014/main" id="{44DFF5C5-80F9-C092-C838-1B8DC315F3C6}"/>
              </a:ext>
            </a:extLst>
          </p:cNvPr>
          <p:cNvSpPr>
            <a:spLocks noGrp="1"/>
          </p:cNvSpPr>
          <p:nvPr>
            <p:ph idx="1"/>
          </p:nvPr>
        </p:nvSpPr>
        <p:spPr>
          <a:xfrm>
            <a:off x="838200" y="1595536"/>
            <a:ext cx="10515600" cy="4581427"/>
          </a:xfrm>
          <a:pattFill prst="pct25">
            <a:fgClr>
              <a:schemeClr val="accent1"/>
            </a:fgClr>
            <a:bgClr>
              <a:schemeClr val="bg1"/>
            </a:bgClr>
          </a:pattFill>
        </p:spPr>
        <p:txBody>
          <a:bodyPr>
            <a:normAutofit/>
          </a:bodyPr>
          <a:lstStyle/>
          <a:p>
            <a:r>
              <a:rPr lang="en-US" sz="2400" b="1"/>
              <a:t>Inclusive engagement and mutual accountability among Government, Development Partners, Private Sector, and credible CSOs is key to national prosperity</a:t>
            </a:r>
          </a:p>
          <a:p>
            <a:r>
              <a:rPr lang="en-US" sz="2400" b="1"/>
              <a:t>DPs to consider supporting the Government through On-Budget support and push for Government accountability instead of off-budget support,</a:t>
            </a:r>
          </a:p>
          <a:p>
            <a:r>
              <a:rPr lang="en-US" sz="2400" b="1"/>
              <a:t>Policy harmonization across MDAs is crucial for the success of budget credibility </a:t>
            </a:r>
          </a:p>
          <a:p>
            <a:r>
              <a:rPr lang="en-US" sz="2400" b="1"/>
              <a:t>Synchronized Digitization of the public sector is critical for transparency and accountability</a:t>
            </a:r>
          </a:p>
          <a:p>
            <a:r>
              <a:rPr lang="en-US" sz="2400" b="1"/>
              <a:t>Disaster preparedness for </a:t>
            </a:r>
            <a:r>
              <a:rPr lang="en-US" sz="2400" b="1" kern="100">
                <a:effectLst/>
                <a:latin typeface="Century Gothic" panose="020B0502020202020204" pitchFamily="34" charset="0"/>
                <a:ea typeface="Aptos" panose="020B0004020202020204" pitchFamily="34" charset="0"/>
                <a:cs typeface="Times New Roman" panose="02020603050405020304" pitchFamily="18" charset="0"/>
              </a:rPr>
              <a:t>hydrometeorological calamities is also critical to maintain budget credibility.</a:t>
            </a:r>
            <a:endParaRPr lang="en-MW" sz="2400" b="1"/>
          </a:p>
        </p:txBody>
      </p:sp>
      <p:pic>
        <p:nvPicPr>
          <p:cNvPr id="4" name="Picture 3">
            <a:extLst>
              <a:ext uri="{FF2B5EF4-FFF2-40B4-BE49-F238E27FC236}">
                <a16:creationId xmlns:a16="http://schemas.microsoft.com/office/drawing/2014/main" id="{6686942B-89A1-D440-42FE-658A460ED99C}"/>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A869E71A-F082-DECE-4A2F-DD1C4AF48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0825" y="488763"/>
            <a:ext cx="942975" cy="733425"/>
          </a:xfrm>
          <a:prstGeom prst="rect">
            <a:avLst/>
          </a:prstGeom>
          <a:noFill/>
          <a:ln>
            <a:noFill/>
          </a:ln>
        </p:spPr>
      </p:pic>
    </p:spTree>
    <p:extLst>
      <p:ext uri="{BB962C8B-B14F-4D97-AF65-F5344CB8AC3E}">
        <p14:creationId xmlns:p14="http://schemas.microsoft.com/office/powerpoint/2010/main" val="37398253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1"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13465497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354564" y="353609"/>
            <a:ext cx="11495313" cy="10219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354564" y="1390261"/>
            <a:ext cx="11495313" cy="4786702"/>
          </a:xfrm>
          <a:pattFill prst="pct20">
            <a:fgClr>
              <a:schemeClr val="accent1"/>
            </a:fgClr>
            <a:bgClr>
              <a:schemeClr val="bg1"/>
            </a:bgClr>
          </a:pattFill>
        </p:spPr>
        <p:txBody>
          <a:bodyPr/>
          <a:lstStyle/>
          <a:p>
            <a:endParaRPr lang="en-GB"/>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grpSp>
        <p:nvGrpSpPr>
          <p:cNvPr id="4" name="Group 3">
            <a:extLst>
              <a:ext uri="{FF2B5EF4-FFF2-40B4-BE49-F238E27FC236}">
                <a16:creationId xmlns:a16="http://schemas.microsoft.com/office/drawing/2014/main" id="{5542255C-82DB-BE29-B9E6-6E18B1128342}"/>
              </a:ext>
            </a:extLst>
          </p:cNvPr>
          <p:cNvGrpSpPr/>
          <p:nvPr/>
        </p:nvGrpSpPr>
        <p:grpSpPr>
          <a:xfrm>
            <a:off x="354564" y="1838131"/>
            <a:ext cx="11226056" cy="4144512"/>
            <a:chOff x="1004833" y="1909073"/>
            <a:chExt cx="10091269" cy="4215395"/>
          </a:xfrm>
          <a:effectLst>
            <a:outerShdw blurRad="317500" dist="431800" dir="540000" algn="tl" rotWithShape="0">
              <a:prstClr val="black">
                <a:alpha val="20000"/>
              </a:prstClr>
            </a:outerShdw>
          </a:effectLst>
        </p:grpSpPr>
        <p:sp>
          <p:nvSpPr>
            <p:cNvPr id="6" name="Rectangle 8">
              <a:extLst>
                <a:ext uri="{FF2B5EF4-FFF2-40B4-BE49-F238E27FC236}">
                  <a16:creationId xmlns:a16="http://schemas.microsoft.com/office/drawing/2014/main" id="{70E246B1-3542-39FB-BEC0-E89A528E18BD}"/>
                </a:ext>
              </a:extLst>
            </p:cNvPr>
            <p:cNvSpPr>
              <a:spLocks noChangeArrowheads="1"/>
            </p:cNvSpPr>
            <p:nvPr/>
          </p:nvSpPr>
          <p:spPr bwMode="auto">
            <a:xfrm>
              <a:off x="1004833" y="1909073"/>
              <a:ext cx="3308848" cy="1924749"/>
            </a:xfrm>
            <a:prstGeom prst="rect">
              <a:avLst/>
            </a:prstGeom>
            <a:gradFill rotWithShape="0">
              <a:gsLst>
                <a:gs pos="0">
                  <a:srgbClr val="8A8A8A"/>
                </a:gs>
                <a:gs pos="100000">
                  <a:schemeClr val="accent4"/>
                </a:gs>
              </a:gsLst>
              <a:lin ang="5400000" scaled="1"/>
            </a:gradFill>
            <a:ln w="9525" algn="ctr">
              <a:solidFill>
                <a:schemeClr val="accent4">
                  <a:lumMod val="60000"/>
                  <a:lumOff val="40000"/>
                </a:schemeClr>
              </a:solidFill>
              <a:round/>
              <a:headEnd/>
              <a:tailEnd/>
            </a:ln>
          </p:spPr>
          <p:txBody>
            <a:bodyPr lIns="82124" tIns="41061" rIns="82124" bIns="41061" anchor="ctr"/>
            <a:lstStyle>
              <a:lvl1pPr defTabSz="814388">
                <a:defRPr>
                  <a:solidFill>
                    <a:schemeClr val="tx1"/>
                  </a:solidFill>
                  <a:latin typeface="HelveticaNeueLT Std" pitchFamily="34" charset="0"/>
                  <a:cs typeface="Arial" panose="020B0604020202020204" pitchFamily="34" charset="0"/>
                </a:defRPr>
              </a:lvl1pPr>
              <a:lvl2pPr marL="742950" indent="-285750" defTabSz="814388">
                <a:defRPr>
                  <a:solidFill>
                    <a:schemeClr val="tx1"/>
                  </a:solidFill>
                  <a:latin typeface="HelveticaNeueLT Std" pitchFamily="34" charset="0"/>
                  <a:cs typeface="Arial" panose="020B0604020202020204" pitchFamily="34" charset="0"/>
                </a:defRPr>
              </a:lvl2pPr>
              <a:lvl3pPr marL="1143000" indent="-228600" defTabSz="814388">
                <a:defRPr>
                  <a:solidFill>
                    <a:schemeClr val="tx1"/>
                  </a:solidFill>
                  <a:latin typeface="HelveticaNeueLT Std" pitchFamily="34" charset="0"/>
                  <a:cs typeface="Arial" panose="020B0604020202020204" pitchFamily="34" charset="0"/>
                </a:defRPr>
              </a:lvl3pPr>
              <a:lvl4pPr marL="1600200" indent="-228600" defTabSz="814388">
                <a:defRPr>
                  <a:solidFill>
                    <a:schemeClr val="tx1"/>
                  </a:solidFill>
                  <a:latin typeface="HelveticaNeueLT Std" pitchFamily="34" charset="0"/>
                  <a:cs typeface="Arial" panose="020B0604020202020204" pitchFamily="34" charset="0"/>
                </a:defRPr>
              </a:lvl4pPr>
              <a:lvl5pPr marL="2057400" indent="-228600" defTabSz="814388">
                <a:defRPr>
                  <a:solidFill>
                    <a:schemeClr val="tx1"/>
                  </a:solidFill>
                  <a:latin typeface="HelveticaNeueLT Std" pitchFamily="34" charset="0"/>
                  <a:cs typeface="Arial" panose="020B0604020202020204" pitchFamily="34" charset="0"/>
                </a:defRPr>
              </a:lvl5pPr>
              <a:lvl6pPr marL="25146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6pPr>
              <a:lvl7pPr marL="29718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7pPr>
              <a:lvl8pPr marL="34290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8pPr>
              <a:lvl9pPr marL="38862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9pPr>
            </a:lstStyle>
            <a:p>
              <a:pPr marL="457200" marR="0" lvl="0" indent="-457200" defTabSz="814388" rtl="0" eaLnBrk="1" fontAlgn="auto" latinLnBrk="0" hangingPunct="1">
                <a:lnSpc>
                  <a:spcPct val="90000"/>
                </a:lnSpc>
                <a:spcBef>
                  <a:spcPts val="0"/>
                </a:spcBef>
                <a:spcAft>
                  <a:spcPts val="0"/>
                </a:spcAft>
                <a:buClrTx/>
                <a:buSzTx/>
                <a:buFontTx/>
                <a:buAutoNum type="arabicPeriod"/>
                <a:tabLst/>
                <a:defRPr/>
              </a:pPr>
              <a:r>
                <a:rPr lang="en-US" altLang="en-US" sz="2400">
                  <a:solidFill>
                    <a:prstClr val="black"/>
                  </a:solidFill>
                  <a:latin typeface="Arial" panose="020B0604020202020204" pitchFamily="34" charset="0"/>
                </a:rPr>
                <a:t>Status of </a:t>
              </a:r>
            </a:p>
            <a:p>
              <a:pPr marR="0" lvl="0" defTabSz="814388" rtl="0" eaLnBrk="1" fontAlgn="auto" latinLnBrk="0" hangingPunct="1">
                <a:lnSpc>
                  <a:spcPct val="90000"/>
                </a:lnSpc>
                <a:spcBef>
                  <a:spcPts val="0"/>
                </a:spcBef>
                <a:spcAft>
                  <a:spcPts val="0"/>
                </a:spcAft>
                <a:buClrTx/>
                <a:buSzTx/>
                <a:tabLst/>
                <a:defRPr/>
              </a:pPr>
              <a:r>
                <a:rPr lang="en-US" altLang="en-US" sz="2400">
                  <a:solidFill>
                    <a:prstClr val="black"/>
                  </a:solidFill>
                  <a:latin typeface="Arial" panose="020B0604020202020204" pitchFamily="34" charset="0"/>
                </a:rPr>
                <a:t>INFF in Malawi </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Rectangle 9">
              <a:extLst>
                <a:ext uri="{FF2B5EF4-FFF2-40B4-BE49-F238E27FC236}">
                  <a16:creationId xmlns:a16="http://schemas.microsoft.com/office/drawing/2014/main" id="{DFD9EAC4-8C1F-579E-DA71-F921E1B288A1}"/>
                </a:ext>
              </a:extLst>
            </p:cNvPr>
            <p:cNvSpPr>
              <a:spLocks noChangeArrowheads="1"/>
            </p:cNvSpPr>
            <p:nvPr/>
          </p:nvSpPr>
          <p:spPr bwMode="auto">
            <a:xfrm>
              <a:off x="3181957" y="2581663"/>
              <a:ext cx="2064799" cy="1924748"/>
            </a:xfrm>
            <a:prstGeom prst="rect">
              <a:avLst/>
            </a:prstGeom>
            <a:gradFill rotWithShape="0">
              <a:gsLst>
                <a:gs pos="0">
                  <a:srgbClr val="B0B0B0"/>
                </a:gs>
                <a:gs pos="100000">
                  <a:schemeClr val="accent3"/>
                </a:gs>
              </a:gsLst>
              <a:lin ang="5400000" scaled="1"/>
            </a:gradFill>
            <a:ln w="9525" algn="ctr">
              <a:solidFill>
                <a:schemeClr val="accent3">
                  <a:lumMod val="60000"/>
                  <a:lumOff val="40000"/>
                </a:schemeClr>
              </a:solidFill>
              <a:round/>
              <a:headEnd/>
              <a:tailEnd/>
            </a:ln>
          </p:spPr>
          <p:txBody>
            <a:bodyPr lIns="82124" tIns="41061" rIns="82124" bIns="41061" anchor="ctr"/>
            <a:lstStyle>
              <a:lvl1pPr defTabSz="814388">
                <a:defRPr>
                  <a:solidFill>
                    <a:schemeClr val="tx1"/>
                  </a:solidFill>
                  <a:latin typeface="HelveticaNeueLT Std" pitchFamily="34" charset="0"/>
                  <a:cs typeface="Arial" panose="020B0604020202020204" pitchFamily="34" charset="0"/>
                </a:defRPr>
              </a:lvl1pPr>
              <a:lvl2pPr marL="742950" indent="-285750" defTabSz="814388">
                <a:defRPr>
                  <a:solidFill>
                    <a:schemeClr val="tx1"/>
                  </a:solidFill>
                  <a:latin typeface="HelveticaNeueLT Std" pitchFamily="34" charset="0"/>
                  <a:cs typeface="Arial" panose="020B0604020202020204" pitchFamily="34" charset="0"/>
                </a:defRPr>
              </a:lvl2pPr>
              <a:lvl3pPr marL="1143000" indent="-228600" defTabSz="814388">
                <a:defRPr>
                  <a:solidFill>
                    <a:schemeClr val="tx1"/>
                  </a:solidFill>
                  <a:latin typeface="HelveticaNeueLT Std" pitchFamily="34" charset="0"/>
                  <a:cs typeface="Arial" panose="020B0604020202020204" pitchFamily="34" charset="0"/>
                </a:defRPr>
              </a:lvl3pPr>
              <a:lvl4pPr marL="1600200" indent="-228600" defTabSz="814388">
                <a:defRPr>
                  <a:solidFill>
                    <a:schemeClr val="tx1"/>
                  </a:solidFill>
                  <a:latin typeface="HelveticaNeueLT Std" pitchFamily="34" charset="0"/>
                  <a:cs typeface="Arial" panose="020B0604020202020204" pitchFamily="34" charset="0"/>
                </a:defRPr>
              </a:lvl4pPr>
              <a:lvl5pPr marL="2057400" indent="-228600" defTabSz="814388">
                <a:defRPr>
                  <a:solidFill>
                    <a:schemeClr val="tx1"/>
                  </a:solidFill>
                  <a:latin typeface="HelveticaNeueLT Std" pitchFamily="34" charset="0"/>
                  <a:cs typeface="Arial" panose="020B0604020202020204" pitchFamily="34" charset="0"/>
                </a:defRPr>
              </a:lvl5pPr>
              <a:lvl6pPr marL="25146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6pPr>
              <a:lvl7pPr marL="29718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7pPr>
              <a:lvl8pPr marL="34290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8pPr>
              <a:lvl9pPr marL="38862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9pPr>
            </a:lstStyle>
            <a:p>
              <a:pPr marL="0" marR="0" lvl="0" indent="0" algn="ctr" defTabSz="814388"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Budget Credibility </a:t>
              </a:r>
              <a:r>
                <a:rPr lang="en-US" altLang="en-US" sz="2400">
                  <a:solidFill>
                    <a:prstClr val="black"/>
                  </a:solidFill>
                  <a:latin typeface="Arial" panose="020B0604020202020204" pitchFamily="34" charset="0"/>
                </a:rPr>
                <a:t>for Malawi</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reeform 10">
              <a:extLst>
                <a:ext uri="{FF2B5EF4-FFF2-40B4-BE49-F238E27FC236}">
                  <a16:creationId xmlns:a16="http://schemas.microsoft.com/office/drawing/2014/main" id="{B7283AC1-6C8D-5802-C384-A8FC800D08B5}"/>
                </a:ext>
              </a:extLst>
            </p:cNvPr>
            <p:cNvSpPr>
              <a:spLocks/>
            </p:cNvSpPr>
            <p:nvPr/>
          </p:nvSpPr>
          <p:spPr bwMode="auto">
            <a:xfrm>
              <a:off x="3183780" y="1910938"/>
              <a:ext cx="1128076" cy="672569"/>
            </a:xfrm>
            <a:custGeom>
              <a:avLst/>
              <a:gdLst>
                <a:gd name="T0" fmla="*/ 972837 w 619"/>
                <a:gd name="T1" fmla="*/ 0 h 369"/>
                <a:gd name="T2" fmla="*/ 0 w 619"/>
                <a:gd name="T3" fmla="*/ 579930 h 369"/>
                <a:gd name="T4" fmla="*/ 972837 w 619"/>
                <a:gd name="T5" fmla="*/ 579930 h 369"/>
                <a:gd name="T6" fmla="*/ 972837 w 619"/>
                <a:gd name="T7" fmla="*/ 0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9" h="369">
                  <a:moveTo>
                    <a:pt x="619" y="0"/>
                  </a:moveTo>
                  <a:lnTo>
                    <a:pt x="0" y="369"/>
                  </a:lnTo>
                  <a:lnTo>
                    <a:pt x="619" y="369"/>
                  </a:lnTo>
                  <a:lnTo>
                    <a:pt x="619" y="0"/>
                  </a:lnTo>
                  <a:close/>
                </a:path>
              </a:pathLst>
            </a:custGeom>
            <a:gradFill rotWithShape="1">
              <a:gsLst>
                <a:gs pos="0">
                  <a:schemeClr val="accent4"/>
                </a:gs>
                <a:gs pos="100000">
                  <a:schemeClr val="accent4">
                    <a:lumMod val="50000"/>
                  </a:schemeClr>
                </a:gs>
              </a:gsLst>
              <a:lin ang="5400000"/>
            </a:gradFill>
            <a:ln w="9525">
              <a:solidFill>
                <a:schemeClr val="accent4"/>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Work Sans"/>
                <a:ea typeface="+mn-ea"/>
                <a:cs typeface="+mn-cs"/>
              </a:endParaRPr>
            </a:p>
          </p:txBody>
        </p:sp>
        <p:sp>
          <p:nvSpPr>
            <p:cNvPr id="9" name="Freeform 12">
              <a:extLst>
                <a:ext uri="{FF2B5EF4-FFF2-40B4-BE49-F238E27FC236}">
                  <a16:creationId xmlns:a16="http://schemas.microsoft.com/office/drawing/2014/main" id="{8F09989F-70C0-C4E7-6F60-6590110D1EDB}"/>
                </a:ext>
              </a:extLst>
            </p:cNvPr>
            <p:cNvSpPr>
              <a:spLocks/>
            </p:cNvSpPr>
            <p:nvPr/>
          </p:nvSpPr>
          <p:spPr bwMode="auto">
            <a:xfrm>
              <a:off x="5247444" y="2582878"/>
              <a:ext cx="1126500" cy="670010"/>
            </a:xfrm>
            <a:custGeom>
              <a:avLst/>
              <a:gdLst>
                <a:gd name="T0" fmla="*/ 618 w 618"/>
                <a:gd name="T1" fmla="*/ 0 h 368"/>
                <a:gd name="T2" fmla="*/ 0 w 618"/>
                <a:gd name="T3" fmla="*/ 368 h 368"/>
                <a:gd name="T4" fmla="*/ 618 w 618"/>
                <a:gd name="T5" fmla="*/ 368 h 368"/>
                <a:gd name="T6" fmla="*/ 618 w 618"/>
                <a:gd name="T7" fmla="*/ 0 h 368"/>
              </a:gdLst>
              <a:ahLst/>
              <a:cxnLst>
                <a:cxn ang="0">
                  <a:pos x="T0" y="T1"/>
                </a:cxn>
                <a:cxn ang="0">
                  <a:pos x="T2" y="T3"/>
                </a:cxn>
                <a:cxn ang="0">
                  <a:pos x="T4" y="T5"/>
                </a:cxn>
                <a:cxn ang="0">
                  <a:pos x="T6" y="T7"/>
                </a:cxn>
              </a:cxnLst>
              <a:rect l="0" t="0" r="r" b="b"/>
              <a:pathLst>
                <a:path w="618" h="368">
                  <a:moveTo>
                    <a:pt x="618" y="0"/>
                  </a:moveTo>
                  <a:lnTo>
                    <a:pt x="0" y="368"/>
                  </a:lnTo>
                  <a:lnTo>
                    <a:pt x="618" y="368"/>
                  </a:lnTo>
                  <a:lnTo>
                    <a:pt x="618" y="0"/>
                  </a:lnTo>
                  <a:close/>
                </a:path>
              </a:pathLst>
            </a:custGeom>
            <a:gradFill flip="none" rotWithShape="1">
              <a:gsLst>
                <a:gs pos="0">
                  <a:schemeClr val="accent3">
                    <a:lumMod val="50000"/>
                  </a:schemeClr>
                </a:gs>
                <a:gs pos="100000">
                  <a:schemeClr val="accent3"/>
                </a:gs>
              </a:gsLst>
              <a:lin ang="5400000" scaled="0"/>
              <a:tileRect/>
            </a:gradFill>
            <a:ln w="9525" cap="flat" cmpd="sng" algn="ctr">
              <a:solidFill>
                <a:schemeClr val="accent3">
                  <a:lumMod val="60000"/>
                  <a:lumOff val="40000"/>
                </a:schemeClr>
              </a:solidFill>
              <a:prstDash val="solid"/>
              <a:round/>
              <a:headEnd type="none" w="med" len="med"/>
              <a:tailEnd type="none" w="med" len="med"/>
            </a:ln>
            <a:effectLst/>
          </p:spPr>
          <p:txBody>
            <a:bodyPr lIns="82124" tIns="41061" rIns="82124" bIns="41061" anchor="ctr"/>
            <a:lstStyle/>
            <a:p>
              <a:pPr marL="0" marR="0" lvl="0" indent="0" algn="ctr" defTabSz="814388"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Rectangle 11">
              <a:extLst>
                <a:ext uri="{FF2B5EF4-FFF2-40B4-BE49-F238E27FC236}">
                  <a16:creationId xmlns:a16="http://schemas.microsoft.com/office/drawing/2014/main" id="{8C626B6E-E864-89CD-ED75-651D0E1E195C}"/>
                </a:ext>
              </a:extLst>
            </p:cNvPr>
            <p:cNvSpPr>
              <a:spLocks noChangeArrowheads="1"/>
            </p:cNvSpPr>
            <p:nvPr/>
          </p:nvSpPr>
          <p:spPr bwMode="auto">
            <a:xfrm>
              <a:off x="5246755" y="3254253"/>
              <a:ext cx="2061150" cy="1924748"/>
            </a:xfrm>
            <a:prstGeom prst="rect">
              <a:avLst/>
            </a:prstGeom>
            <a:gradFill rotWithShape="0">
              <a:gsLst>
                <a:gs pos="0">
                  <a:srgbClr val="D3D3D3"/>
                </a:gs>
                <a:gs pos="100000">
                  <a:schemeClr val="accent2"/>
                </a:gs>
              </a:gsLst>
              <a:lin ang="5400000" scaled="1"/>
            </a:gradFill>
            <a:ln w="9525" algn="ctr">
              <a:solidFill>
                <a:schemeClr val="accent2">
                  <a:lumMod val="60000"/>
                  <a:lumOff val="40000"/>
                </a:schemeClr>
              </a:solidFill>
              <a:round/>
              <a:headEnd/>
              <a:tailEnd/>
            </a:ln>
          </p:spPr>
          <p:txBody>
            <a:bodyPr lIns="82124" tIns="41061" rIns="82124" bIns="41061" anchor="ctr"/>
            <a:lstStyle>
              <a:lvl1pPr defTabSz="814388">
                <a:defRPr>
                  <a:solidFill>
                    <a:schemeClr val="tx1"/>
                  </a:solidFill>
                  <a:latin typeface="HelveticaNeueLT Std" pitchFamily="34" charset="0"/>
                  <a:cs typeface="Arial" panose="020B0604020202020204" pitchFamily="34" charset="0"/>
                </a:defRPr>
              </a:lvl1pPr>
              <a:lvl2pPr marL="742950" indent="-285750" defTabSz="814388">
                <a:defRPr>
                  <a:solidFill>
                    <a:schemeClr val="tx1"/>
                  </a:solidFill>
                  <a:latin typeface="HelveticaNeueLT Std" pitchFamily="34" charset="0"/>
                  <a:cs typeface="Arial" panose="020B0604020202020204" pitchFamily="34" charset="0"/>
                </a:defRPr>
              </a:lvl2pPr>
              <a:lvl3pPr marL="1143000" indent="-228600" defTabSz="814388">
                <a:defRPr>
                  <a:solidFill>
                    <a:schemeClr val="tx1"/>
                  </a:solidFill>
                  <a:latin typeface="HelveticaNeueLT Std" pitchFamily="34" charset="0"/>
                  <a:cs typeface="Arial" panose="020B0604020202020204" pitchFamily="34" charset="0"/>
                </a:defRPr>
              </a:lvl3pPr>
              <a:lvl4pPr marL="1600200" indent="-228600" defTabSz="814388">
                <a:defRPr>
                  <a:solidFill>
                    <a:schemeClr val="tx1"/>
                  </a:solidFill>
                  <a:latin typeface="HelveticaNeueLT Std" pitchFamily="34" charset="0"/>
                  <a:cs typeface="Arial" panose="020B0604020202020204" pitchFamily="34" charset="0"/>
                </a:defRPr>
              </a:lvl4pPr>
              <a:lvl5pPr marL="2057400" indent="-228600" defTabSz="814388">
                <a:defRPr>
                  <a:solidFill>
                    <a:schemeClr val="tx1"/>
                  </a:solidFill>
                  <a:latin typeface="HelveticaNeueLT Std" pitchFamily="34" charset="0"/>
                  <a:cs typeface="Arial" panose="020B0604020202020204" pitchFamily="34" charset="0"/>
                </a:defRPr>
              </a:lvl5pPr>
              <a:lvl6pPr marL="25146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6pPr>
              <a:lvl7pPr marL="29718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7pPr>
              <a:lvl8pPr marL="34290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8pPr>
              <a:lvl9pPr marL="3886200" indent="-228600" defTabSz="814388" fontAlgn="base">
                <a:spcBef>
                  <a:spcPct val="0"/>
                </a:spcBef>
                <a:spcAft>
                  <a:spcPct val="0"/>
                </a:spcAft>
                <a:defRPr>
                  <a:solidFill>
                    <a:schemeClr val="tx1"/>
                  </a:solidFill>
                  <a:latin typeface="HelveticaNeueLT Std" pitchFamily="34" charset="0"/>
                  <a:cs typeface="Arial" panose="020B0604020202020204" pitchFamily="34" charset="0"/>
                </a:defRPr>
              </a:lvl9pPr>
            </a:lstStyle>
            <a:p>
              <a:pPr marL="0" marR="0" lvl="0" indent="0" algn="ctr" defTabSz="814388"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Expected impact of INFF on Budget Credibility</a:t>
              </a:r>
            </a:p>
          </p:txBody>
        </p:sp>
        <p:grpSp>
          <p:nvGrpSpPr>
            <p:cNvPr id="11" name="Group 28">
              <a:extLst>
                <a:ext uri="{FF2B5EF4-FFF2-40B4-BE49-F238E27FC236}">
                  <a16:creationId xmlns:a16="http://schemas.microsoft.com/office/drawing/2014/main" id="{FE523FF9-01FD-0E68-6BD2-30C2A5DF814C}"/>
                </a:ext>
              </a:extLst>
            </p:cNvPr>
            <p:cNvGrpSpPr>
              <a:grpSpLocks/>
            </p:cNvGrpSpPr>
            <p:nvPr/>
          </p:nvGrpSpPr>
          <p:grpSpPr bwMode="auto">
            <a:xfrm>
              <a:off x="7307906" y="3254253"/>
              <a:ext cx="3788196" cy="2870215"/>
              <a:chOff x="5617130" y="3068012"/>
              <a:chExt cx="3266886" cy="2474875"/>
            </a:xfrm>
          </p:grpSpPr>
          <p:sp>
            <p:nvSpPr>
              <p:cNvPr id="12" name="Freeform 13">
                <a:extLst>
                  <a:ext uri="{FF2B5EF4-FFF2-40B4-BE49-F238E27FC236}">
                    <a16:creationId xmlns:a16="http://schemas.microsoft.com/office/drawing/2014/main" id="{5DA7837D-258F-E6C0-6580-79167FA5BAD0}"/>
                  </a:ext>
                </a:extLst>
              </p:cNvPr>
              <p:cNvSpPr>
                <a:spLocks/>
              </p:cNvSpPr>
              <p:nvPr/>
            </p:nvSpPr>
            <p:spPr bwMode="auto">
              <a:xfrm>
                <a:off x="5617130" y="3068012"/>
                <a:ext cx="975980" cy="579930"/>
              </a:xfrm>
              <a:custGeom>
                <a:avLst/>
                <a:gdLst>
                  <a:gd name="T0" fmla="*/ 975980 w 621"/>
                  <a:gd name="T1" fmla="*/ 0 h 369"/>
                  <a:gd name="T2" fmla="*/ 0 w 621"/>
                  <a:gd name="T3" fmla="*/ 579930 h 369"/>
                  <a:gd name="T4" fmla="*/ 975980 w 621"/>
                  <a:gd name="T5" fmla="*/ 579930 h 369"/>
                  <a:gd name="T6" fmla="*/ 975980 w 621"/>
                  <a:gd name="T7" fmla="*/ 0 h 3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1" h="369">
                    <a:moveTo>
                      <a:pt x="621" y="0"/>
                    </a:moveTo>
                    <a:lnTo>
                      <a:pt x="0" y="369"/>
                    </a:lnTo>
                    <a:lnTo>
                      <a:pt x="621" y="369"/>
                    </a:lnTo>
                    <a:lnTo>
                      <a:pt x="621" y="0"/>
                    </a:lnTo>
                    <a:close/>
                  </a:path>
                </a:pathLst>
              </a:custGeom>
              <a:gradFill rotWithShape="1">
                <a:gsLst>
                  <a:gs pos="0">
                    <a:schemeClr val="accent2">
                      <a:lumMod val="75000"/>
                    </a:schemeClr>
                  </a:gs>
                  <a:gs pos="100000">
                    <a:schemeClr val="accent2"/>
                  </a:gs>
                </a:gsLst>
                <a:lin ang="16200000"/>
              </a:gradFill>
              <a:ln w="9525" cap="flat" cmpd="sng" algn="ctr">
                <a:solidFill>
                  <a:schemeClr val="accent2">
                    <a:lumMod val="60000"/>
                    <a:lumOff val="40000"/>
                  </a:schemeClr>
                </a:solidFill>
                <a:prstDash val="solid"/>
                <a:round/>
                <a:headEnd type="none" w="med" len="med"/>
                <a:tailEnd type="none" w="med" len="med"/>
              </a:ln>
            </p:spPr>
            <p:txBody>
              <a:bodyPr lIns="82124" tIns="41061" rIns="82124" bIns="4106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Work Sans"/>
                  <a:ea typeface="+mn-ea"/>
                  <a:cs typeface="+mn-cs"/>
                </a:endParaRPr>
              </a:p>
            </p:txBody>
          </p:sp>
          <p:sp>
            <p:nvSpPr>
              <p:cNvPr id="13" name="Freeform 14">
                <a:extLst>
                  <a:ext uri="{FF2B5EF4-FFF2-40B4-BE49-F238E27FC236}">
                    <a16:creationId xmlns:a16="http://schemas.microsoft.com/office/drawing/2014/main" id="{B6FEB4B9-8BC6-B6E4-C029-291A21271648}"/>
                  </a:ext>
                </a:extLst>
              </p:cNvPr>
              <p:cNvSpPr>
                <a:spLocks/>
              </p:cNvSpPr>
              <p:nvPr/>
            </p:nvSpPr>
            <p:spPr bwMode="auto">
              <a:xfrm>
                <a:off x="5654326" y="3303321"/>
                <a:ext cx="3229690" cy="2239566"/>
              </a:xfrm>
              <a:custGeom>
                <a:avLst/>
                <a:gdLst>
                  <a:gd name="T0" fmla="*/ 3229690 w 2055"/>
                  <a:gd name="T1" fmla="*/ 1117426 h 1425"/>
                  <a:gd name="T2" fmla="*/ 2259997 w 2055"/>
                  <a:gd name="T3" fmla="*/ 0 h 1425"/>
                  <a:gd name="T4" fmla="*/ 2259997 w 2055"/>
                  <a:gd name="T5" fmla="*/ 290751 h 1425"/>
                  <a:gd name="T6" fmla="*/ 0 w 2055"/>
                  <a:gd name="T7" fmla="*/ 290751 h 1425"/>
                  <a:gd name="T8" fmla="*/ 0 w 2055"/>
                  <a:gd name="T9" fmla="*/ 1950387 h 1425"/>
                  <a:gd name="T10" fmla="*/ 2259997 w 2055"/>
                  <a:gd name="T11" fmla="*/ 1950387 h 1425"/>
                  <a:gd name="T12" fmla="*/ 2259997 w 2055"/>
                  <a:gd name="T13" fmla="*/ 2239566 h 1425"/>
                  <a:gd name="T14" fmla="*/ 3229690 w 2055"/>
                  <a:gd name="T15" fmla="*/ 1117426 h 14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5" h="1425">
                    <a:moveTo>
                      <a:pt x="2055" y="711"/>
                    </a:moveTo>
                    <a:lnTo>
                      <a:pt x="1438" y="0"/>
                    </a:lnTo>
                    <a:lnTo>
                      <a:pt x="1438" y="185"/>
                    </a:lnTo>
                    <a:lnTo>
                      <a:pt x="0" y="185"/>
                    </a:lnTo>
                    <a:lnTo>
                      <a:pt x="0" y="1241"/>
                    </a:lnTo>
                    <a:lnTo>
                      <a:pt x="1438" y="1241"/>
                    </a:lnTo>
                    <a:lnTo>
                      <a:pt x="1438" y="1425"/>
                    </a:lnTo>
                    <a:lnTo>
                      <a:pt x="2055" y="711"/>
                    </a:lnTo>
                    <a:close/>
                  </a:path>
                </a:pathLst>
              </a:custGeom>
              <a:gradFill flip="none" rotWithShape="1">
                <a:gsLst>
                  <a:gs pos="0">
                    <a:srgbClr val="693EF8"/>
                  </a:gs>
                  <a:gs pos="100000">
                    <a:schemeClr val="accent6"/>
                  </a:gs>
                </a:gsLst>
                <a:lin ang="0" scaled="1"/>
                <a:tileRect/>
              </a:gradFill>
              <a:ln w="9525" cap="flat" cmpd="sng" algn="ctr">
                <a:solidFill>
                  <a:schemeClr val="accent6"/>
                </a:solidFill>
                <a:prstDash val="solid"/>
                <a:round/>
                <a:headEnd type="none" w="med" len="med"/>
                <a:tailEnd type="none" w="med" len="med"/>
              </a:ln>
            </p:spPr>
            <p:txBody>
              <a:bodyPr lIns="82124" tIns="41061" rIns="82124" bIns="41061"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a:ln>
                      <a:noFill/>
                    </a:ln>
                    <a:solidFill>
                      <a:prstClr val="black"/>
                    </a:solidFill>
                    <a:effectLst/>
                    <a:uLnTx/>
                    <a:uFillTx/>
                    <a:latin typeface="Work Sans"/>
                    <a:ea typeface="+mn-ea"/>
                    <a:cs typeface="+mn-cs"/>
                  </a:rPr>
                  <a:t>4. </a:t>
                </a:r>
                <a:r>
                  <a:rPr lang="en-ID">
                    <a:solidFill>
                      <a:prstClr val="black"/>
                    </a:solidFill>
                    <a:latin typeface="Work Sans"/>
                  </a:rPr>
                  <a:t>Conclusion </a:t>
                </a:r>
                <a:endParaRPr kumimoji="0" lang="en-ID" sz="1800" b="0" i="0" u="none" strike="noStrike" kern="1200" cap="none" spc="0" normalizeH="0" baseline="0" noProof="0">
                  <a:ln>
                    <a:noFill/>
                  </a:ln>
                  <a:solidFill>
                    <a:prstClr val="black"/>
                  </a:solidFill>
                  <a:effectLst/>
                  <a:uLnTx/>
                  <a:uFillTx/>
                  <a:latin typeface="Work Sans"/>
                  <a:ea typeface="+mn-ea"/>
                  <a:cs typeface="+mn-cs"/>
                </a:endParaRPr>
              </a:p>
            </p:txBody>
          </p:sp>
        </p:grpSp>
      </p:grpSp>
      <p:pic>
        <p:nvPicPr>
          <p:cNvPr id="14" name="Picture 13">
            <a:extLst>
              <a:ext uri="{FF2B5EF4-FFF2-40B4-BE49-F238E27FC236}">
                <a16:creationId xmlns:a16="http://schemas.microsoft.com/office/drawing/2014/main" id="{5FA6CE75-734E-711D-F7A4-14A06412DF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3256" y="-5833"/>
            <a:ext cx="942975" cy="733425"/>
          </a:xfrm>
          <a:prstGeom prst="rect">
            <a:avLst/>
          </a:prstGeom>
          <a:noFill/>
          <a:ln>
            <a:noFill/>
          </a:ln>
        </p:spPr>
      </p:pic>
    </p:spTree>
    <p:extLst>
      <p:ext uri="{BB962C8B-B14F-4D97-AF65-F5344CB8AC3E}">
        <p14:creationId xmlns:p14="http://schemas.microsoft.com/office/powerpoint/2010/main" val="85411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26E4-37A2-D2DE-1406-5B27097AE67B}"/>
              </a:ext>
            </a:extLst>
          </p:cNvPr>
          <p:cNvSpPr>
            <a:spLocks noGrp="1"/>
          </p:cNvSpPr>
          <p:nvPr>
            <p:ph type="title"/>
          </p:nvPr>
        </p:nvSpPr>
        <p:spPr>
          <a:xfrm>
            <a:off x="318984" y="365126"/>
            <a:ext cx="11034816" cy="8012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a:t>Malawi</a:t>
            </a:r>
            <a:endParaRPr lang="en-MW"/>
          </a:p>
        </p:txBody>
      </p:sp>
      <p:sp>
        <p:nvSpPr>
          <p:cNvPr id="4" name="Content Placeholder 3">
            <a:extLst>
              <a:ext uri="{FF2B5EF4-FFF2-40B4-BE49-F238E27FC236}">
                <a16:creationId xmlns:a16="http://schemas.microsoft.com/office/drawing/2014/main" id="{E1C9132F-C62D-08B1-C591-E06C4F869E6D}"/>
              </a:ext>
            </a:extLst>
          </p:cNvPr>
          <p:cNvSpPr>
            <a:spLocks noGrp="1"/>
          </p:cNvSpPr>
          <p:nvPr>
            <p:ph sz="half" idx="2"/>
          </p:nvPr>
        </p:nvSpPr>
        <p:spPr>
          <a:xfrm>
            <a:off x="5784980" y="1166328"/>
            <a:ext cx="5568820" cy="5326546"/>
          </a:xfrm>
          <a:pattFill prst="pct70">
            <a:fgClr>
              <a:schemeClr val="accent1"/>
            </a:fgClr>
            <a:bgClr>
              <a:schemeClr val="bg1"/>
            </a:bgClr>
          </a:pattFill>
        </p:spPr>
        <p:txBody>
          <a:bodyPr/>
          <a:lstStyle/>
          <a:p>
            <a:r>
              <a:rPr lang="en-US"/>
              <a:t>Malawi is in South East Africa, bordered by Zambia, Tanzania, and Mozambique</a:t>
            </a:r>
          </a:p>
          <a:p>
            <a:r>
              <a:rPr lang="en-US"/>
              <a:t>118,484 </a:t>
            </a:r>
            <a:r>
              <a:rPr lang="en-US" err="1"/>
              <a:t>sqkm</a:t>
            </a:r>
            <a:endParaRPr lang="en-US"/>
          </a:p>
          <a:p>
            <a:r>
              <a:rPr lang="en-US"/>
              <a:t>Population 21million </a:t>
            </a:r>
          </a:p>
          <a:p>
            <a:endParaRPr lang="en-US"/>
          </a:p>
          <a:p>
            <a:pPr marL="0" indent="0">
              <a:buNone/>
            </a:pPr>
            <a:endParaRPr lang="en-MW"/>
          </a:p>
        </p:txBody>
      </p:sp>
      <p:pic>
        <p:nvPicPr>
          <p:cNvPr id="10" name="Content Placeholder 9" descr="A map of the country of malawi&#10;&#10;Description automatically generated">
            <a:extLst>
              <a:ext uri="{FF2B5EF4-FFF2-40B4-BE49-F238E27FC236}">
                <a16:creationId xmlns:a16="http://schemas.microsoft.com/office/drawing/2014/main" id="{987BB099-B1C5-AF21-8C98-BE9BD67B22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8984" y="1166328"/>
            <a:ext cx="5465996" cy="5253133"/>
          </a:xfrm>
        </p:spPr>
      </p:pic>
    </p:spTree>
    <p:extLst>
      <p:ext uri="{BB962C8B-B14F-4D97-AF65-F5344CB8AC3E}">
        <p14:creationId xmlns:p14="http://schemas.microsoft.com/office/powerpoint/2010/main" val="263415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5011D02-620D-4C78-AC4B-E871E2A05D79}"/>
              </a:ext>
            </a:extLst>
          </p:cNvPr>
          <p:cNvGrpSpPr/>
          <p:nvPr/>
        </p:nvGrpSpPr>
        <p:grpSpPr>
          <a:xfrm>
            <a:off x="1048964" y="1208568"/>
            <a:ext cx="11155181" cy="5675965"/>
            <a:chOff x="1048964" y="1362479"/>
            <a:chExt cx="11155181" cy="5675965"/>
          </a:xfrm>
        </p:grpSpPr>
        <p:sp>
          <p:nvSpPr>
            <p:cNvPr id="37" name="Freeform 31">
              <a:extLst>
                <a:ext uri="{FF2B5EF4-FFF2-40B4-BE49-F238E27FC236}">
                  <a16:creationId xmlns:a16="http://schemas.microsoft.com/office/drawing/2014/main" id="{541BBD11-5339-4242-97E6-DAE105806F19}"/>
                </a:ext>
              </a:extLst>
            </p:cNvPr>
            <p:cNvSpPr>
              <a:spLocks/>
            </p:cNvSpPr>
            <p:nvPr/>
          </p:nvSpPr>
          <p:spPr bwMode="auto">
            <a:xfrm flipH="1">
              <a:off x="1298044" y="5698594"/>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1">
              <a:extLst>
                <a:ext uri="{FF2B5EF4-FFF2-40B4-BE49-F238E27FC236}">
                  <a16:creationId xmlns:a16="http://schemas.microsoft.com/office/drawing/2014/main" id="{F352AD2E-0D29-4958-8885-B2C2B63D3601}"/>
                </a:ext>
              </a:extLst>
            </p:cNvPr>
            <p:cNvSpPr>
              <a:spLocks/>
            </p:cNvSpPr>
            <p:nvPr/>
          </p:nvSpPr>
          <p:spPr bwMode="auto">
            <a:xfrm flipH="1">
              <a:off x="3114144" y="5201707"/>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1">
              <a:extLst>
                <a:ext uri="{FF2B5EF4-FFF2-40B4-BE49-F238E27FC236}">
                  <a16:creationId xmlns:a16="http://schemas.microsoft.com/office/drawing/2014/main" id="{A4A15312-974B-43FE-8664-B640E598595C}"/>
                </a:ext>
              </a:extLst>
            </p:cNvPr>
            <p:cNvSpPr>
              <a:spLocks/>
            </p:cNvSpPr>
            <p:nvPr/>
          </p:nvSpPr>
          <p:spPr bwMode="auto">
            <a:xfrm flipH="1">
              <a:off x="4930244" y="4704820"/>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1">
              <a:extLst>
                <a:ext uri="{FF2B5EF4-FFF2-40B4-BE49-F238E27FC236}">
                  <a16:creationId xmlns:a16="http://schemas.microsoft.com/office/drawing/2014/main" id="{9AEA25CE-3A18-4D30-ABDD-7FBE7F6E17C2}"/>
                </a:ext>
              </a:extLst>
            </p:cNvPr>
            <p:cNvSpPr>
              <a:spLocks/>
            </p:cNvSpPr>
            <p:nvPr/>
          </p:nvSpPr>
          <p:spPr bwMode="auto">
            <a:xfrm flipH="1">
              <a:off x="6746344" y="4207933"/>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1">
              <a:extLst>
                <a:ext uri="{FF2B5EF4-FFF2-40B4-BE49-F238E27FC236}">
                  <a16:creationId xmlns:a16="http://schemas.microsoft.com/office/drawing/2014/main" id="{4AACB1FF-0683-4055-A218-FC1797D623E2}"/>
                </a:ext>
              </a:extLst>
            </p:cNvPr>
            <p:cNvSpPr>
              <a:spLocks/>
            </p:cNvSpPr>
            <p:nvPr/>
          </p:nvSpPr>
          <p:spPr bwMode="auto">
            <a:xfrm flipH="1">
              <a:off x="8562444" y="3711046"/>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1">
              <a:extLst>
                <a:ext uri="{FF2B5EF4-FFF2-40B4-BE49-F238E27FC236}">
                  <a16:creationId xmlns:a16="http://schemas.microsoft.com/office/drawing/2014/main" id="{5F5993C4-0BF2-49E7-A1FC-EC66A5A8CF19}"/>
                </a:ext>
              </a:extLst>
            </p:cNvPr>
            <p:cNvSpPr>
              <a:spLocks/>
            </p:cNvSpPr>
            <p:nvPr/>
          </p:nvSpPr>
          <p:spPr bwMode="auto">
            <a:xfrm flipH="1">
              <a:off x="10378544" y="3214159"/>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43" name="Group 42">
              <a:extLst>
                <a:ext uri="{FF2B5EF4-FFF2-40B4-BE49-F238E27FC236}">
                  <a16:creationId xmlns:a16="http://schemas.microsoft.com/office/drawing/2014/main" id="{ADD5BB48-9B73-4A87-9A69-34939103C975}"/>
                </a:ext>
              </a:extLst>
            </p:cNvPr>
            <p:cNvGrpSpPr/>
            <p:nvPr/>
          </p:nvGrpSpPr>
          <p:grpSpPr>
            <a:xfrm flipH="1">
              <a:off x="1331331" y="5698593"/>
              <a:ext cx="2490045" cy="1159407"/>
              <a:chOff x="8370623" y="5698593"/>
              <a:chExt cx="2490045" cy="1159407"/>
            </a:xfrm>
          </p:grpSpPr>
          <p:sp>
            <p:nvSpPr>
              <p:cNvPr id="44" name="Freeform 206">
                <a:extLst>
                  <a:ext uri="{FF2B5EF4-FFF2-40B4-BE49-F238E27FC236}">
                    <a16:creationId xmlns:a16="http://schemas.microsoft.com/office/drawing/2014/main" id="{44FAE9B7-E158-4310-B038-574ADE9C1A71}"/>
                  </a:ext>
                </a:extLst>
              </p:cNvPr>
              <p:cNvSpPr>
                <a:spLocks/>
              </p:cNvSpPr>
              <p:nvPr/>
            </p:nvSpPr>
            <p:spPr bwMode="auto">
              <a:xfrm>
                <a:off x="8370623" y="5712572"/>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r>
                  <a:rPr lang="en-US"/>
                  <a:t>V</a:t>
                </a:r>
                <a:endParaRPr lang="id-ID"/>
              </a:p>
            </p:txBody>
          </p:sp>
          <p:sp>
            <p:nvSpPr>
              <p:cNvPr id="45" name="Freeform 207">
                <a:extLst>
                  <a:ext uri="{FF2B5EF4-FFF2-40B4-BE49-F238E27FC236}">
                    <a16:creationId xmlns:a16="http://schemas.microsoft.com/office/drawing/2014/main" id="{1CBAA269-9D51-4741-9C0B-50B1EEE0CAF4}"/>
                  </a:ext>
                </a:extLst>
              </p:cNvPr>
              <p:cNvSpPr/>
              <p:nvPr/>
            </p:nvSpPr>
            <p:spPr>
              <a:xfrm>
                <a:off x="8407979" y="6541556"/>
                <a:ext cx="1816100" cy="316444"/>
              </a:xfrm>
              <a:custGeom>
                <a:avLst/>
                <a:gdLst>
                  <a:gd name="connsiteX0" fmla="*/ 0 w 1816100"/>
                  <a:gd name="connsiteY0" fmla="*/ 0 h 316444"/>
                  <a:gd name="connsiteX1" fmla="*/ 1816100 w 1816100"/>
                  <a:gd name="connsiteY1" fmla="*/ 0 h 316444"/>
                  <a:gd name="connsiteX2" fmla="*/ 1816100 w 1816100"/>
                  <a:gd name="connsiteY2" fmla="*/ 316444 h 316444"/>
                  <a:gd name="connsiteX3" fmla="*/ 0 w 1816100"/>
                  <a:gd name="connsiteY3" fmla="*/ 316444 h 316444"/>
                  <a:gd name="connsiteX4" fmla="*/ 0 w 1816100"/>
                  <a:gd name="connsiteY4" fmla="*/ 0 h 316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316444">
                    <a:moveTo>
                      <a:pt x="0" y="0"/>
                    </a:moveTo>
                    <a:lnTo>
                      <a:pt x="1816100" y="0"/>
                    </a:lnTo>
                    <a:lnTo>
                      <a:pt x="1816100" y="316444"/>
                    </a:lnTo>
                    <a:lnTo>
                      <a:pt x="0" y="316444"/>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208">
                <a:extLst>
                  <a:ext uri="{FF2B5EF4-FFF2-40B4-BE49-F238E27FC236}">
                    <a16:creationId xmlns:a16="http://schemas.microsoft.com/office/drawing/2014/main" id="{CBA75E79-8EF4-4FF5-A9FA-854654AF7742}"/>
                  </a:ext>
                </a:extLst>
              </p:cNvPr>
              <p:cNvSpPr/>
              <p:nvPr/>
            </p:nvSpPr>
            <p:spPr>
              <a:xfrm>
                <a:off x="10214555" y="5698593"/>
                <a:ext cx="646113" cy="1159406"/>
              </a:xfrm>
              <a:custGeom>
                <a:avLst/>
                <a:gdLst>
                  <a:gd name="connsiteX0" fmla="*/ 646113 w 646113"/>
                  <a:gd name="connsiteY0" fmla="*/ 0 h 1159406"/>
                  <a:gd name="connsiteX1" fmla="*/ 646113 w 646113"/>
                  <a:gd name="connsiteY1" fmla="*/ 421481 h 1159406"/>
                  <a:gd name="connsiteX2" fmla="*/ 646113 w 646113"/>
                  <a:gd name="connsiteY2" fmla="*/ 496887 h 1159406"/>
                  <a:gd name="connsiteX3" fmla="*/ 646113 w 646113"/>
                  <a:gd name="connsiteY3" fmla="*/ 842962 h 1159406"/>
                  <a:gd name="connsiteX4" fmla="*/ 646113 w 646113"/>
                  <a:gd name="connsiteY4" fmla="*/ 918368 h 1159406"/>
                  <a:gd name="connsiteX5" fmla="*/ 646113 w 646113"/>
                  <a:gd name="connsiteY5" fmla="*/ 1159406 h 1159406"/>
                  <a:gd name="connsiteX6" fmla="*/ 0 w 646113"/>
                  <a:gd name="connsiteY6" fmla="*/ 1159406 h 1159406"/>
                  <a:gd name="connsiteX7" fmla="*/ 0 w 646113"/>
                  <a:gd name="connsiteY7" fmla="*/ 842962 h 1159406"/>
                  <a:gd name="connsiteX8" fmla="*/ 646113 w 646113"/>
                  <a:gd name="connsiteY8" fmla="*/ 0 h 115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113" h="1159406">
                    <a:moveTo>
                      <a:pt x="646113" y="0"/>
                    </a:moveTo>
                    <a:lnTo>
                      <a:pt x="646113" y="421481"/>
                    </a:lnTo>
                    <a:lnTo>
                      <a:pt x="646113" y="496887"/>
                    </a:lnTo>
                    <a:lnTo>
                      <a:pt x="646113" y="842962"/>
                    </a:lnTo>
                    <a:lnTo>
                      <a:pt x="646113" y="918368"/>
                    </a:lnTo>
                    <a:lnTo>
                      <a:pt x="646113" y="1159406"/>
                    </a:lnTo>
                    <a:lnTo>
                      <a:pt x="0" y="1159406"/>
                    </a:lnTo>
                    <a:lnTo>
                      <a:pt x="0" y="842962"/>
                    </a:lnTo>
                    <a:lnTo>
                      <a:pt x="646113"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7" name="Group 46">
              <a:extLst>
                <a:ext uri="{FF2B5EF4-FFF2-40B4-BE49-F238E27FC236}">
                  <a16:creationId xmlns:a16="http://schemas.microsoft.com/office/drawing/2014/main" id="{9A175295-ACA3-4CFA-9D74-298E83296210}"/>
                </a:ext>
              </a:extLst>
            </p:cNvPr>
            <p:cNvGrpSpPr/>
            <p:nvPr/>
          </p:nvGrpSpPr>
          <p:grpSpPr>
            <a:xfrm flipH="1">
              <a:off x="10378544" y="3204634"/>
              <a:ext cx="1813456" cy="3653364"/>
              <a:chOff x="-1" y="3204634"/>
              <a:chExt cx="1813456" cy="3653364"/>
            </a:xfrm>
          </p:grpSpPr>
          <p:sp>
            <p:nvSpPr>
              <p:cNvPr id="48" name="Freeform 210">
                <a:extLst>
                  <a:ext uri="{FF2B5EF4-FFF2-40B4-BE49-F238E27FC236}">
                    <a16:creationId xmlns:a16="http://schemas.microsoft.com/office/drawing/2014/main" id="{76AB4F51-6E35-4D14-8D34-1BDC5D0A3823}"/>
                  </a:ext>
                </a:extLst>
              </p:cNvPr>
              <p:cNvSpPr>
                <a:spLocks/>
              </p:cNvSpPr>
              <p:nvPr/>
            </p:nvSpPr>
            <p:spPr bwMode="auto">
              <a:xfrm>
                <a:off x="1167342" y="3204634"/>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211">
                <a:extLst>
                  <a:ext uri="{FF2B5EF4-FFF2-40B4-BE49-F238E27FC236}">
                    <a16:creationId xmlns:a16="http://schemas.microsoft.com/office/drawing/2014/main" id="{280325C8-3318-4A20-B74F-827D930CB0C8}"/>
                  </a:ext>
                </a:extLst>
              </p:cNvPr>
              <p:cNvSpPr/>
              <p:nvPr/>
            </p:nvSpPr>
            <p:spPr>
              <a:xfrm>
                <a:off x="-1" y="4057121"/>
                <a:ext cx="1167342" cy="2800877"/>
              </a:xfrm>
              <a:custGeom>
                <a:avLst/>
                <a:gdLst>
                  <a:gd name="connsiteX0" fmla="*/ 0 w 1167342"/>
                  <a:gd name="connsiteY0" fmla="*/ 0 h 496888"/>
                  <a:gd name="connsiteX1" fmla="*/ 1167342 w 1167342"/>
                  <a:gd name="connsiteY1" fmla="*/ 0 h 496888"/>
                  <a:gd name="connsiteX2" fmla="*/ 1167342 w 1167342"/>
                  <a:gd name="connsiteY2" fmla="*/ 496888 h 496888"/>
                  <a:gd name="connsiteX3" fmla="*/ 0 w 1167342"/>
                  <a:gd name="connsiteY3" fmla="*/ 496888 h 496888"/>
                  <a:gd name="connsiteX4" fmla="*/ 0 w 1167342"/>
                  <a:gd name="connsiteY4" fmla="*/ 0 h 49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342" h="496888">
                    <a:moveTo>
                      <a:pt x="0" y="0"/>
                    </a:moveTo>
                    <a:lnTo>
                      <a:pt x="1167342" y="0"/>
                    </a:lnTo>
                    <a:lnTo>
                      <a:pt x="1167342" y="496888"/>
                    </a:lnTo>
                    <a:lnTo>
                      <a:pt x="0" y="496888"/>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Freeform 212">
                <a:extLst>
                  <a:ext uri="{FF2B5EF4-FFF2-40B4-BE49-F238E27FC236}">
                    <a16:creationId xmlns:a16="http://schemas.microsoft.com/office/drawing/2014/main" id="{B14795E4-4912-4EAD-8B3F-7E69638BBEB1}"/>
                  </a:ext>
                </a:extLst>
              </p:cNvPr>
              <p:cNvSpPr/>
              <p:nvPr/>
            </p:nvSpPr>
            <p:spPr>
              <a:xfrm>
                <a:off x="0" y="3214159"/>
                <a:ext cx="1813455" cy="842963"/>
              </a:xfrm>
              <a:custGeom>
                <a:avLst/>
                <a:gdLst>
                  <a:gd name="connsiteX0" fmla="*/ 0 w 1813455"/>
                  <a:gd name="connsiteY0" fmla="*/ 0 h 842963"/>
                  <a:gd name="connsiteX1" fmla="*/ 1813455 w 1813455"/>
                  <a:gd name="connsiteY1" fmla="*/ 0 h 842963"/>
                  <a:gd name="connsiteX2" fmla="*/ 1167342 w 1813455"/>
                  <a:gd name="connsiteY2" fmla="*/ 842963 h 842963"/>
                  <a:gd name="connsiteX3" fmla="*/ 0 w 1813455"/>
                  <a:gd name="connsiteY3" fmla="*/ 842963 h 842963"/>
                  <a:gd name="connsiteX4" fmla="*/ 0 w 1813455"/>
                  <a:gd name="connsiteY4" fmla="*/ 0 h 84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455" h="842963">
                    <a:moveTo>
                      <a:pt x="0" y="0"/>
                    </a:moveTo>
                    <a:lnTo>
                      <a:pt x="1813455" y="0"/>
                    </a:lnTo>
                    <a:lnTo>
                      <a:pt x="1167342" y="842963"/>
                    </a:lnTo>
                    <a:lnTo>
                      <a:pt x="0" y="84296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2" name="Group 51">
              <a:extLst>
                <a:ext uri="{FF2B5EF4-FFF2-40B4-BE49-F238E27FC236}">
                  <a16:creationId xmlns:a16="http://schemas.microsoft.com/office/drawing/2014/main" id="{CB5308B0-DC9C-4985-839C-47B41E9C1050}"/>
                </a:ext>
              </a:extLst>
            </p:cNvPr>
            <p:cNvGrpSpPr/>
            <p:nvPr/>
          </p:nvGrpSpPr>
          <p:grpSpPr>
            <a:xfrm flipH="1">
              <a:off x="8571969" y="3707721"/>
              <a:ext cx="2462213" cy="3150278"/>
              <a:chOff x="1157817" y="3707721"/>
              <a:chExt cx="2462213" cy="3150278"/>
            </a:xfrm>
          </p:grpSpPr>
          <p:sp>
            <p:nvSpPr>
              <p:cNvPr id="53" name="Rectangle 52">
                <a:extLst>
                  <a:ext uri="{FF2B5EF4-FFF2-40B4-BE49-F238E27FC236}">
                    <a16:creationId xmlns:a16="http://schemas.microsoft.com/office/drawing/2014/main" id="{2E5F22BC-B37D-4AC5-8C93-1248D7B230D0}"/>
                  </a:ext>
                </a:extLst>
              </p:cNvPr>
              <p:cNvSpPr>
                <a:spLocks noChangeArrowheads="1"/>
              </p:cNvSpPr>
              <p:nvPr/>
            </p:nvSpPr>
            <p:spPr bwMode="auto">
              <a:xfrm>
                <a:off x="1157817" y="4554009"/>
                <a:ext cx="1816100" cy="230399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216">
                <a:extLst>
                  <a:ext uri="{FF2B5EF4-FFF2-40B4-BE49-F238E27FC236}">
                    <a16:creationId xmlns:a16="http://schemas.microsoft.com/office/drawing/2014/main" id="{3B3A0AF0-08F1-4C12-BEA9-A2E58AEEFFF2}"/>
                  </a:ext>
                </a:extLst>
              </p:cNvPr>
              <p:cNvSpPr>
                <a:spLocks/>
              </p:cNvSpPr>
              <p:nvPr/>
            </p:nvSpPr>
            <p:spPr bwMode="auto">
              <a:xfrm>
                <a:off x="1157817" y="3711046"/>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217">
                <a:extLst>
                  <a:ext uri="{FF2B5EF4-FFF2-40B4-BE49-F238E27FC236}">
                    <a16:creationId xmlns:a16="http://schemas.microsoft.com/office/drawing/2014/main" id="{AD7F95D8-DBE7-40F7-81EE-E6903B732B28}"/>
                  </a:ext>
                </a:extLst>
              </p:cNvPr>
              <p:cNvSpPr>
                <a:spLocks/>
              </p:cNvSpPr>
              <p:nvPr/>
            </p:nvSpPr>
            <p:spPr bwMode="auto">
              <a:xfrm>
                <a:off x="2973917" y="3707721"/>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7" name="Group 56">
              <a:extLst>
                <a:ext uri="{FF2B5EF4-FFF2-40B4-BE49-F238E27FC236}">
                  <a16:creationId xmlns:a16="http://schemas.microsoft.com/office/drawing/2014/main" id="{493FD4E2-079B-4E5C-94AD-93CA561D691C}"/>
                </a:ext>
              </a:extLst>
            </p:cNvPr>
            <p:cNvGrpSpPr/>
            <p:nvPr/>
          </p:nvGrpSpPr>
          <p:grpSpPr>
            <a:xfrm flipH="1">
              <a:off x="6760582" y="4207933"/>
              <a:ext cx="2462213" cy="2659591"/>
              <a:chOff x="2969204" y="4207933"/>
              <a:chExt cx="2462213" cy="2659591"/>
            </a:xfrm>
          </p:grpSpPr>
          <p:sp>
            <p:nvSpPr>
              <p:cNvPr id="58" name="Rectangle 57">
                <a:extLst>
                  <a:ext uri="{FF2B5EF4-FFF2-40B4-BE49-F238E27FC236}">
                    <a16:creationId xmlns:a16="http://schemas.microsoft.com/office/drawing/2014/main" id="{E9508C33-81B1-4897-A496-873A309D97E6}"/>
                  </a:ext>
                </a:extLst>
              </p:cNvPr>
              <p:cNvSpPr>
                <a:spLocks noChangeArrowheads="1"/>
              </p:cNvSpPr>
              <p:nvPr/>
            </p:nvSpPr>
            <p:spPr bwMode="auto">
              <a:xfrm>
                <a:off x="2969204" y="5050896"/>
                <a:ext cx="1816100" cy="1816628"/>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221">
                <a:extLst>
                  <a:ext uri="{FF2B5EF4-FFF2-40B4-BE49-F238E27FC236}">
                    <a16:creationId xmlns:a16="http://schemas.microsoft.com/office/drawing/2014/main" id="{59FBB287-A97C-4926-BE57-76198D6D25BB}"/>
                  </a:ext>
                </a:extLst>
              </p:cNvPr>
              <p:cNvSpPr>
                <a:spLocks/>
              </p:cNvSpPr>
              <p:nvPr/>
            </p:nvSpPr>
            <p:spPr bwMode="auto">
              <a:xfrm>
                <a:off x="2969204" y="4207933"/>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222">
                <a:extLst>
                  <a:ext uri="{FF2B5EF4-FFF2-40B4-BE49-F238E27FC236}">
                    <a16:creationId xmlns:a16="http://schemas.microsoft.com/office/drawing/2014/main" id="{64D5EA5E-37F5-4AF5-8E3E-5E7877F8ECEB}"/>
                  </a:ext>
                </a:extLst>
              </p:cNvPr>
              <p:cNvSpPr>
                <a:spLocks/>
              </p:cNvSpPr>
              <p:nvPr/>
            </p:nvSpPr>
            <p:spPr bwMode="auto">
              <a:xfrm>
                <a:off x="4785304" y="4207933"/>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2" name="Group 61">
              <a:extLst>
                <a:ext uri="{FF2B5EF4-FFF2-40B4-BE49-F238E27FC236}">
                  <a16:creationId xmlns:a16="http://schemas.microsoft.com/office/drawing/2014/main" id="{45B7B65A-7164-4BFC-832B-1C9DC8DA2789}"/>
                </a:ext>
              </a:extLst>
            </p:cNvPr>
            <p:cNvGrpSpPr/>
            <p:nvPr/>
          </p:nvGrpSpPr>
          <p:grpSpPr>
            <a:xfrm flipH="1">
              <a:off x="4944482" y="4695295"/>
              <a:ext cx="2469669" cy="2162702"/>
              <a:chOff x="4777848" y="4695295"/>
              <a:chExt cx="2469669" cy="2162702"/>
            </a:xfrm>
          </p:grpSpPr>
          <p:sp>
            <p:nvSpPr>
              <p:cNvPr id="63" name="Rectangle 62">
                <a:extLst>
                  <a:ext uri="{FF2B5EF4-FFF2-40B4-BE49-F238E27FC236}">
                    <a16:creationId xmlns:a16="http://schemas.microsoft.com/office/drawing/2014/main" id="{127BB411-867C-42D6-B42C-D5CB229D7DE1}"/>
                  </a:ext>
                </a:extLst>
              </p:cNvPr>
              <p:cNvSpPr>
                <a:spLocks noChangeArrowheads="1"/>
              </p:cNvSpPr>
              <p:nvPr/>
            </p:nvSpPr>
            <p:spPr bwMode="auto">
              <a:xfrm>
                <a:off x="4777848" y="5547782"/>
                <a:ext cx="1823557" cy="1310215"/>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226">
                <a:extLst>
                  <a:ext uri="{FF2B5EF4-FFF2-40B4-BE49-F238E27FC236}">
                    <a16:creationId xmlns:a16="http://schemas.microsoft.com/office/drawing/2014/main" id="{E0E720CC-035B-4955-ACC6-81AF78459CF7}"/>
                  </a:ext>
                </a:extLst>
              </p:cNvPr>
              <p:cNvSpPr>
                <a:spLocks/>
              </p:cNvSpPr>
              <p:nvPr/>
            </p:nvSpPr>
            <p:spPr bwMode="auto">
              <a:xfrm>
                <a:off x="4785304" y="4704820"/>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227">
                <a:extLst>
                  <a:ext uri="{FF2B5EF4-FFF2-40B4-BE49-F238E27FC236}">
                    <a16:creationId xmlns:a16="http://schemas.microsoft.com/office/drawing/2014/main" id="{86EC41ED-E146-47D3-BEFD-C1670D4F93A3}"/>
                  </a:ext>
                </a:extLst>
              </p:cNvPr>
              <p:cNvSpPr>
                <a:spLocks/>
              </p:cNvSpPr>
              <p:nvPr/>
            </p:nvSpPr>
            <p:spPr bwMode="auto">
              <a:xfrm>
                <a:off x="6601404" y="4695295"/>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7" name="Group 66">
              <a:extLst>
                <a:ext uri="{FF2B5EF4-FFF2-40B4-BE49-F238E27FC236}">
                  <a16:creationId xmlns:a16="http://schemas.microsoft.com/office/drawing/2014/main" id="{488DA5B1-62A6-4DA2-B44F-7DAABE7C6146}"/>
                </a:ext>
              </a:extLst>
            </p:cNvPr>
            <p:cNvGrpSpPr/>
            <p:nvPr/>
          </p:nvGrpSpPr>
          <p:grpSpPr>
            <a:xfrm flipH="1">
              <a:off x="3137907" y="5201707"/>
              <a:ext cx="2462213" cy="1656289"/>
              <a:chOff x="6591879" y="5201707"/>
              <a:chExt cx="2462213" cy="1656289"/>
            </a:xfrm>
          </p:grpSpPr>
          <p:sp>
            <p:nvSpPr>
              <p:cNvPr id="68" name="Rectangle 67">
                <a:extLst>
                  <a:ext uri="{FF2B5EF4-FFF2-40B4-BE49-F238E27FC236}">
                    <a16:creationId xmlns:a16="http://schemas.microsoft.com/office/drawing/2014/main" id="{D6E1A20B-BFA9-49F7-A455-1830710DD8BA}"/>
                  </a:ext>
                </a:extLst>
              </p:cNvPr>
              <p:cNvSpPr>
                <a:spLocks noChangeArrowheads="1"/>
              </p:cNvSpPr>
              <p:nvPr/>
            </p:nvSpPr>
            <p:spPr bwMode="auto">
              <a:xfrm>
                <a:off x="6591879" y="6044669"/>
                <a:ext cx="1816100" cy="813327"/>
              </a:xfrm>
              <a:prstGeom prst="rect">
                <a:avLst/>
              </a:pr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231">
                <a:extLst>
                  <a:ext uri="{FF2B5EF4-FFF2-40B4-BE49-F238E27FC236}">
                    <a16:creationId xmlns:a16="http://schemas.microsoft.com/office/drawing/2014/main" id="{9CC86DCB-7BB4-48EA-80F2-4D91490BF627}"/>
                  </a:ext>
                </a:extLst>
              </p:cNvPr>
              <p:cNvSpPr>
                <a:spLocks/>
              </p:cNvSpPr>
              <p:nvPr/>
            </p:nvSpPr>
            <p:spPr bwMode="auto">
              <a:xfrm>
                <a:off x="6591879" y="5201707"/>
                <a:ext cx="2462213" cy="842963"/>
              </a:xfrm>
              <a:custGeom>
                <a:avLst/>
                <a:gdLst>
                  <a:gd name="T0" fmla="*/ 1551 w 1551"/>
                  <a:gd name="T1" fmla="*/ 0 h 531"/>
                  <a:gd name="T2" fmla="*/ 1144 w 1551"/>
                  <a:gd name="T3" fmla="*/ 531 h 531"/>
                  <a:gd name="T4" fmla="*/ 0 w 1551"/>
                  <a:gd name="T5" fmla="*/ 531 h 531"/>
                  <a:gd name="T6" fmla="*/ 405 w 1551"/>
                  <a:gd name="T7" fmla="*/ 0 h 531"/>
                  <a:gd name="T8" fmla="*/ 1551 w 1551"/>
                  <a:gd name="T9" fmla="*/ 0 h 531"/>
                </a:gdLst>
                <a:ahLst/>
                <a:cxnLst>
                  <a:cxn ang="0">
                    <a:pos x="T0" y="T1"/>
                  </a:cxn>
                  <a:cxn ang="0">
                    <a:pos x="T2" y="T3"/>
                  </a:cxn>
                  <a:cxn ang="0">
                    <a:pos x="T4" y="T5"/>
                  </a:cxn>
                  <a:cxn ang="0">
                    <a:pos x="T6" y="T7"/>
                  </a:cxn>
                  <a:cxn ang="0">
                    <a:pos x="T8" y="T9"/>
                  </a:cxn>
                </a:cxnLst>
                <a:rect l="0" t="0" r="r" b="b"/>
                <a:pathLst>
                  <a:path w="1551" h="531">
                    <a:moveTo>
                      <a:pt x="1551" y="0"/>
                    </a:moveTo>
                    <a:lnTo>
                      <a:pt x="1144" y="531"/>
                    </a:lnTo>
                    <a:lnTo>
                      <a:pt x="0" y="531"/>
                    </a:lnTo>
                    <a:lnTo>
                      <a:pt x="405" y="0"/>
                    </a:lnTo>
                    <a:lnTo>
                      <a:pt x="1551"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232">
                <a:extLst>
                  <a:ext uri="{FF2B5EF4-FFF2-40B4-BE49-F238E27FC236}">
                    <a16:creationId xmlns:a16="http://schemas.microsoft.com/office/drawing/2014/main" id="{0A95EBF8-42FA-4872-AEF0-383B6AC91982}"/>
                  </a:ext>
                </a:extLst>
              </p:cNvPr>
              <p:cNvSpPr>
                <a:spLocks/>
              </p:cNvSpPr>
              <p:nvPr/>
            </p:nvSpPr>
            <p:spPr bwMode="auto">
              <a:xfrm>
                <a:off x="8407979" y="5201707"/>
                <a:ext cx="646113" cy="1339850"/>
              </a:xfrm>
              <a:custGeom>
                <a:avLst/>
                <a:gdLst>
                  <a:gd name="T0" fmla="*/ 0 w 407"/>
                  <a:gd name="T1" fmla="*/ 844 h 844"/>
                  <a:gd name="T2" fmla="*/ 407 w 407"/>
                  <a:gd name="T3" fmla="*/ 313 h 844"/>
                  <a:gd name="T4" fmla="*/ 407 w 407"/>
                  <a:gd name="T5" fmla="*/ 0 h 844"/>
                  <a:gd name="T6" fmla="*/ 0 w 407"/>
                  <a:gd name="T7" fmla="*/ 531 h 844"/>
                  <a:gd name="T8" fmla="*/ 0 w 407"/>
                  <a:gd name="T9" fmla="*/ 844 h 844"/>
                </a:gdLst>
                <a:ahLst/>
                <a:cxnLst>
                  <a:cxn ang="0">
                    <a:pos x="T0" y="T1"/>
                  </a:cxn>
                  <a:cxn ang="0">
                    <a:pos x="T2" y="T3"/>
                  </a:cxn>
                  <a:cxn ang="0">
                    <a:pos x="T4" y="T5"/>
                  </a:cxn>
                  <a:cxn ang="0">
                    <a:pos x="T6" y="T7"/>
                  </a:cxn>
                  <a:cxn ang="0">
                    <a:pos x="T8" y="T9"/>
                  </a:cxn>
                </a:cxnLst>
                <a:rect l="0" t="0" r="r" b="b"/>
                <a:pathLst>
                  <a:path w="407" h="844">
                    <a:moveTo>
                      <a:pt x="0" y="844"/>
                    </a:moveTo>
                    <a:lnTo>
                      <a:pt x="407" y="313"/>
                    </a:lnTo>
                    <a:lnTo>
                      <a:pt x="407" y="0"/>
                    </a:lnTo>
                    <a:lnTo>
                      <a:pt x="0" y="531"/>
                    </a:lnTo>
                    <a:lnTo>
                      <a:pt x="0" y="844"/>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a:extLst>
                <a:ext uri="{FF2B5EF4-FFF2-40B4-BE49-F238E27FC236}">
                  <a16:creationId xmlns:a16="http://schemas.microsoft.com/office/drawing/2014/main" id="{736BF65B-55B2-4BA4-846A-1BB0D1875ED8}"/>
                </a:ext>
              </a:extLst>
            </p:cNvPr>
            <p:cNvGrpSpPr/>
            <p:nvPr/>
          </p:nvGrpSpPr>
          <p:grpSpPr>
            <a:xfrm>
              <a:off x="1307568" y="3826613"/>
              <a:ext cx="45719" cy="2232196"/>
              <a:chOff x="2465996" y="3826613"/>
              <a:chExt cx="45719" cy="2232196"/>
            </a:xfrm>
          </p:grpSpPr>
          <p:cxnSp>
            <p:nvCxnSpPr>
              <p:cNvPr id="94" name="Straight Connector 93">
                <a:extLst>
                  <a:ext uri="{FF2B5EF4-FFF2-40B4-BE49-F238E27FC236}">
                    <a16:creationId xmlns:a16="http://schemas.microsoft.com/office/drawing/2014/main" id="{D7AF0DBB-F5ED-4C77-AF25-1EC2F24B4E4F}"/>
                  </a:ext>
                </a:extLst>
              </p:cNvPr>
              <p:cNvCxnSpPr>
                <a:cxnSpLocks/>
              </p:cNvCxnSpPr>
              <p:nvPr/>
            </p:nvCxnSpPr>
            <p:spPr>
              <a:xfrm flipV="1">
                <a:off x="2488855" y="3826613"/>
                <a:ext cx="0" cy="2232196"/>
              </a:xfrm>
              <a:prstGeom prst="line">
                <a:avLst/>
              </a:prstGeom>
              <a:ln w="12700">
                <a:solidFill>
                  <a:schemeClr val="tx1">
                    <a:lumMod val="65000"/>
                    <a:lumOff val="35000"/>
                    <a:alpha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9401EA30-2B19-4599-99F4-6601C8D5FA12}"/>
                  </a:ext>
                </a:extLst>
              </p:cNvPr>
              <p:cNvSpPr/>
              <p:nvPr/>
            </p:nvSpPr>
            <p:spPr>
              <a:xfrm>
                <a:off x="2465996" y="4098211"/>
                <a:ext cx="45719" cy="94936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TextBox 101">
              <a:extLst>
                <a:ext uri="{FF2B5EF4-FFF2-40B4-BE49-F238E27FC236}">
                  <a16:creationId xmlns:a16="http://schemas.microsoft.com/office/drawing/2014/main" id="{42832420-4A78-46A1-8C53-2010F5B90229}"/>
                </a:ext>
              </a:extLst>
            </p:cNvPr>
            <p:cNvSpPr txBox="1"/>
            <p:nvPr/>
          </p:nvSpPr>
          <p:spPr>
            <a:xfrm>
              <a:off x="1048964" y="3006290"/>
              <a:ext cx="1700533" cy="2031325"/>
            </a:xfrm>
            <a:prstGeom prst="rect">
              <a:avLst/>
            </a:prstGeom>
            <a:noFill/>
            <a:ln cmpd="sng">
              <a:solidFill>
                <a:schemeClr val="accent1"/>
              </a:solidFill>
            </a:ln>
          </p:spPr>
          <p:txBody>
            <a:bodyPr wrap="square" rtlCol="0">
              <a:spAutoFit/>
            </a:bodyPr>
            <a:lstStyle/>
            <a:p>
              <a:r>
                <a:rPr lang="en-US" b="1">
                  <a:solidFill>
                    <a:srgbClr val="00B050"/>
                  </a:solidFill>
                  <a:latin typeface="Century Gothic" panose="020B0502020202020204" pitchFamily="34" charset="0"/>
                </a:rPr>
                <a:t> Assessment and Diagnostic resulting in DFA &amp; LLFA. EU and UNDP support</a:t>
              </a:r>
            </a:p>
          </p:txBody>
        </p:sp>
        <p:grpSp>
          <p:nvGrpSpPr>
            <p:cNvPr id="106" name="Group 105">
              <a:extLst>
                <a:ext uri="{FF2B5EF4-FFF2-40B4-BE49-F238E27FC236}">
                  <a16:creationId xmlns:a16="http://schemas.microsoft.com/office/drawing/2014/main" id="{46B185C8-0E5D-42E4-8F39-1A1FCEA143C5}"/>
                </a:ext>
              </a:extLst>
            </p:cNvPr>
            <p:cNvGrpSpPr/>
            <p:nvPr/>
          </p:nvGrpSpPr>
          <p:grpSpPr>
            <a:xfrm>
              <a:off x="3114959" y="3374049"/>
              <a:ext cx="45719" cy="2232196"/>
              <a:chOff x="2465996" y="3826613"/>
              <a:chExt cx="45719" cy="2232196"/>
            </a:xfrm>
          </p:grpSpPr>
          <p:cxnSp>
            <p:nvCxnSpPr>
              <p:cNvPr id="107" name="Straight Connector 106">
                <a:extLst>
                  <a:ext uri="{FF2B5EF4-FFF2-40B4-BE49-F238E27FC236}">
                    <a16:creationId xmlns:a16="http://schemas.microsoft.com/office/drawing/2014/main" id="{A3FE4227-3B4B-424C-B810-9A36D728FE18}"/>
                  </a:ext>
                </a:extLst>
              </p:cNvPr>
              <p:cNvCxnSpPr>
                <a:cxnSpLocks/>
              </p:cNvCxnSpPr>
              <p:nvPr/>
            </p:nvCxnSpPr>
            <p:spPr>
              <a:xfrm flipV="1">
                <a:off x="2488855" y="3826613"/>
                <a:ext cx="0" cy="2232196"/>
              </a:xfrm>
              <a:prstGeom prst="line">
                <a:avLst/>
              </a:prstGeom>
              <a:ln w="12700">
                <a:solidFill>
                  <a:schemeClr val="tx1">
                    <a:lumMod val="65000"/>
                    <a:lumOff val="35000"/>
                    <a:alpha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8" name="Rectangle: Rounded Corners 107">
                <a:extLst>
                  <a:ext uri="{FF2B5EF4-FFF2-40B4-BE49-F238E27FC236}">
                    <a16:creationId xmlns:a16="http://schemas.microsoft.com/office/drawing/2014/main" id="{6347A49A-BCC4-4A08-90A8-2A55ED432114}"/>
                  </a:ext>
                </a:extLst>
              </p:cNvPr>
              <p:cNvSpPr/>
              <p:nvPr/>
            </p:nvSpPr>
            <p:spPr>
              <a:xfrm>
                <a:off x="2465996" y="4098211"/>
                <a:ext cx="45719" cy="94936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a:extLst>
                <a:ext uri="{FF2B5EF4-FFF2-40B4-BE49-F238E27FC236}">
                  <a16:creationId xmlns:a16="http://schemas.microsoft.com/office/drawing/2014/main" id="{0F6E65D0-F8D4-4BF9-B7E8-218B0DDADB7E}"/>
                </a:ext>
              </a:extLst>
            </p:cNvPr>
            <p:cNvSpPr txBox="1"/>
            <p:nvPr/>
          </p:nvSpPr>
          <p:spPr>
            <a:xfrm>
              <a:off x="2935209" y="1705919"/>
              <a:ext cx="2216684" cy="3416320"/>
            </a:xfrm>
            <a:prstGeom prst="rect">
              <a:avLst/>
            </a:prstGeom>
            <a:noFill/>
            <a:ln cmpd="sng">
              <a:solidFill>
                <a:schemeClr val="accent1"/>
              </a:solidFill>
            </a:ln>
          </p:spPr>
          <p:txBody>
            <a:bodyPr wrap="square" rtlCol="0">
              <a:spAutoFit/>
            </a:bodyPr>
            <a:lstStyle/>
            <a:p>
              <a:r>
                <a:rPr lang="en-US" b="1">
                  <a:solidFill>
                    <a:srgbClr val="0070C0"/>
                  </a:solidFill>
                  <a:latin typeface="Century Gothic" panose="020B0502020202020204" pitchFamily="34" charset="0"/>
                </a:rPr>
                <a:t>MW2063 finalized &amp; launched with MIP-1.  </a:t>
              </a:r>
            </a:p>
            <a:p>
              <a:endParaRPr lang="en-US" b="1">
                <a:solidFill>
                  <a:srgbClr val="0070C0"/>
                </a:solidFill>
                <a:latin typeface="Century Gothic" panose="020B0502020202020204" pitchFamily="34" charset="0"/>
              </a:endParaRPr>
            </a:p>
            <a:p>
              <a:r>
                <a:rPr lang="en-US" b="1">
                  <a:solidFill>
                    <a:srgbClr val="0070C0"/>
                  </a:solidFill>
                  <a:latin typeface="Century Gothic" panose="020B0502020202020204" pitchFamily="34" charset="0"/>
                </a:rPr>
                <a:t>SDGs Integrated into MIP-1</a:t>
              </a:r>
            </a:p>
            <a:p>
              <a:endParaRPr lang="en-US" b="1">
                <a:solidFill>
                  <a:srgbClr val="0070C0"/>
                </a:solidFill>
                <a:latin typeface="Century Gothic" panose="020B0502020202020204" pitchFamily="34" charset="0"/>
              </a:endParaRPr>
            </a:p>
            <a:p>
              <a:r>
                <a:rPr lang="en-US" b="1">
                  <a:solidFill>
                    <a:srgbClr val="0070C0"/>
                  </a:solidFill>
                  <a:latin typeface="Century Gothic" panose="020B0502020202020204" pitchFamily="34" charset="0"/>
                </a:rPr>
                <a:t>DFA &amp; LLFA review to incorporate changes and include MW2063 aspiration </a:t>
              </a:r>
            </a:p>
          </p:txBody>
        </p:sp>
        <p:grpSp>
          <p:nvGrpSpPr>
            <p:cNvPr id="14" name="Group 13">
              <a:extLst>
                <a:ext uri="{FF2B5EF4-FFF2-40B4-BE49-F238E27FC236}">
                  <a16:creationId xmlns:a16="http://schemas.microsoft.com/office/drawing/2014/main" id="{2E1FA2A5-E2DC-4319-9641-7015F6562750}"/>
                </a:ext>
              </a:extLst>
            </p:cNvPr>
            <p:cNvGrpSpPr/>
            <p:nvPr/>
          </p:nvGrpSpPr>
          <p:grpSpPr>
            <a:xfrm>
              <a:off x="4927947" y="1410711"/>
              <a:ext cx="1843694" cy="3768083"/>
              <a:chOff x="4927947" y="1410711"/>
              <a:chExt cx="1843694" cy="3768083"/>
            </a:xfrm>
          </p:grpSpPr>
          <p:grpSp>
            <p:nvGrpSpPr>
              <p:cNvPr id="111" name="Group 110">
                <a:extLst>
                  <a:ext uri="{FF2B5EF4-FFF2-40B4-BE49-F238E27FC236}">
                    <a16:creationId xmlns:a16="http://schemas.microsoft.com/office/drawing/2014/main" id="{F1186D60-785A-4E99-BA96-8DF3B7924794}"/>
                  </a:ext>
                </a:extLst>
              </p:cNvPr>
              <p:cNvGrpSpPr/>
              <p:nvPr/>
            </p:nvGrpSpPr>
            <p:grpSpPr>
              <a:xfrm>
                <a:off x="4927947" y="2937669"/>
                <a:ext cx="45719" cy="2232196"/>
                <a:chOff x="2465996" y="3826613"/>
                <a:chExt cx="45719" cy="2232196"/>
              </a:xfrm>
            </p:grpSpPr>
            <p:cxnSp>
              <p:nvCxnSpPr>
                <p:cNvPr id="112" name="Straight Connector 111">
                  <a:extLst>
                    <a:ext uri="{FF2B5EF4-FFF2-40B4-BE49-F238E27FC236}">
                      <a16:creationId xmlns:a16="http://schemas.microsoft.com/office/drawing/2014/main" id="{4CF94A9C-2FBC-432A-874E-9791EAD84773}"/>
                    </a:ext>
                  </a:extLst>
                </p:cNvPr>
                <p:cNvCxnSpPr>
                  <a:cxnSpLocks/>
                </p:cNvCxnSpPr>
                <p:nvPr/>
              </p:nvCxnSpPr>
              <p:spPr>
                <a:xfrm flipV="1">
                  <a:off x="2488855" y="3826613"/>
                  <a:ext cx="0" cy="2232196"/>
                </a:xfrm>
                <a:prstGeom prst="line">
                  <a:avLst/>
                </a:prstGeom>
                <a:ln w="12700">
                  <a:solidFill>
                    <a:schemeClr val="tx1">
                      <a:lumMod val="65000"/>
                      <a:lumOff val="35000"/>
                      <a:alpha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3" name="Rectangle: Rounded Corners 112">
                  <a:extLst>
                    <a:ext uri="{FF2B5EF4-FFF2-40B4-BE49-F238E27FC236}">
                      <a16:creationId xmlns:a16="http://schemas.microsoft.com/office/drawing/2014/main" id="{3B7B1350-7DE8-45F0-845A-A0BF363A021A}"/>
                    </a:ext>
                  </a:extLst>
                </p:cNvPr>
                <p:cNvSpPr/>
                <p:nvPr/>
              </p:nvSpPr>
              <p:spPr>
                <a:xfrm>
                  <a:off x="2465996" y="4098211"/>
                  <a:ext cx="45719" cy="9493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TextBox 113">
                <a:extLst>
                  <a:ext uri="{FF2B5EF4-FFF2-40B4-BE49-F238E27FC236}">
                    <a16:creationId xmlns:a16="http://schemas.microsoft.com/office/drawing/2014/main" id="{4A8C2CF7-C008-4137-B779-2FD82EE8F085}"/>
                  </a:ext>
                </a:extLst>
              </p:cNvPr>
              <p:cNvSpPr txBox="1"/>
              <p:nvPr/>
            </p:nvSpPr>
            <p:spPr>
              <a:xfrm>
                <a:off x="5071108" y="1410711"/>
                <a:ext cx="1700533" cy="3768083"/>
              </a:xfrm>
              <a:prstGeom prst="rect">
                <a:avLst/>
              </a:prstGeom>
              <a:noFill/>
              <a:ln w="12700" cmpd="sng">
                <a:solidFill>
                  <a:schemeClr val="accent1"/>
                </a:solidFill>
              </a:ln>
            </p:spPr>
            <p:txBody>
              <a:bodyPr wrap="square" rtlCol="0">
                <a:spAutoFit/>
              </a:bodyPr>
              <a:lstStyle/>
              <a:p>
                <a:r>
                  <a:rPr lang="en-US" b="1">
                    <a:solidFill>
                      <a:srgbClr val="7030A0"/>
                    </a:solidFill>
                    <a:latin typeface="Century Gothic" panose="020B0502020202020204" pitchFamily="34" charset="0"/>
                  </a:rPr>
                  <a:t>Development of INFF Started, </a:t>
                </a:r>
              </a:p>
              <a:p>
                <a:endParaRPr lang="en-US" b="1">
                  <a:solidFill>
                    <a:srgbClr val="7030A0"/>
                  </a:solidFill>
                  <a:latin typeface="Century Gothic" panose="020B0502020202020204" pitchFamily="34" charset="0"/>
                </a:endParaRPr>
              </a:p>
              <a:p>
                <a:r>
                  <a:rPr lang="en-US" b="1">
                    <a:solidFill>
                      <a:srgbClr val="7030A0"/>
                    </a:solidFill>
                    <a:latin typeface="Century Gothic" panose="020B0502020202020204" pitchFamily="34" charset="0"/>
                  </a:rPr>
                  <a:t>Development of the SDG Investor Map started</a:t>
                </a:r>
              </a:p>
              <a:p>
                <a:endParaRPr lang="en-US" b="1">
                  <a:solidFill>
                    <a:srgbClr val="7030A0"/>
                  </a:solidFill>
                  <a:latin typeface="Century Gothic" panose="020B0502020202020204" pitchFamily="34" charset="0"/>
                </a:endParaRPr>
              </a:p>
              <a:p>
                <a:r>
                  <a:rPr lang="en-US" b="1">
                    <a:solidFill>
                      <a:srgbClr val="7030A0"/>
                    </a:solidFill>
                    <a:latin typeface="Century Gothic" panose="020B0502020202020204" pitchFamily="34" charset="0"/>
                  </a:rPr>
                  <a:t>Development of DFEAS Started </a:t>
                </a:r>
              </a:p>
              <a:p>
                <a:pPr>
                  <a:lnSpc>
                    <a:spcPct val="140000"/>
                  </a:lnSpc>
                </a:pPr>
                <a:endParaRPr lang="en-US">
                  <a:solidFill>
                    <a:srgbClr val="7030A0"/>
                  </a:solidFill>
                  <a:latin typeface="+mj-lt"/>
                </a:endParaRPr>
              </a:p>
            </p:txBody>
          </p:sp>
        </p:grpSp>
        <p:grpSp>
          <p:nvGrpSpPr>
            <p:cNvPr id="117" name="Group 116">
              <a:extLst>
                <a:ext uri="{FF2B5EF4-FFF2-40B4-BE49-F238E27FC236}">
                  <a16:creationId xmlns:a16="http://schemas.microsoft.com/office/drawing/2014/main" id="{29327DCB-C58D-4416-89B0-0DC70AA6063B}"/>
                </a:ext>
              </a:extLst>
            </p:cNvPr>
            <p:cNvGrpSpPr/>
            <p:nvPr/>
          </p:nvGrpSpPr>
          <p:grpSpPr>
            <a:xfrm>
              <a:off x="6737634" y="1431610"/>
              <a:ext cx="1849056" cy="3276699"/>
              <a:chOff x="4927947" y="1893166"/>
              <a:chExt cx="1849056" cy="3276699"/>
            </a:xfrm>
          </p:grpSpPr>
          <p:grpSp>
            <p:nvGrpSpPr>
              <p:cNvPr id="118" name="Group 117">
                <a:extLst>
                  <a:ext uri="{FF2B5EF4-FFF2-40B4-BE49-F238E27FC236}">
                    <a16:creationId xmlns:a16="http://schemas.microsoft.com/office/drawing/2014/main" id="{83936462-0462-4C4B-B226-023E9E40A9DD}"/>
                  </a:ext>
                </a:extLst>
              </p:cNvPr>
              <p:cNvGrpSpPr/>
              <p:nvPr/>
            </p:nvGrpSpPr>
            <p:grpSpPr>
              <a:xfrm>
                <a:off x="4927947" y="2937669"/>
                <a:ext cx="45719" cy="2232196"/>
                <a:chOff x="2465996" y="3826613"/>
                <a:chExt cx="45719" cy="2232196"/>
              </a:xfrm>
            </p:grpSpPr>
            <p:cxnSp>
              <p:nvCxnSpPr>
                <p:cNvPr id="121" name="Straight Connector 120">
                  <a:extLst>
                    <a:ext uri="{FF2B5EF4-FFF2-40B4-BE49-F238E27FC236}">
                      <a16:creationId xmlns:a16="http://schemas.microsoft.com/office/drawing/2014/main" id="{852333D5-6E14-425B-A966-3E70B320C2A8}"/>
                    </a:ext>
                  </a:extLst>
                </p:cNvPr>
                <p:cNvCxnSpPr>
                  <a:cxnSpLocks/>
                </p:cNvCxnSpPr>
                <p:nvPr/>
              </p:nvCxnSpPr>
              <p:spPr>
                <a:xfrm flipV="1">
                  <a:off x="2488855" y="3826613"/>
                  <a:ext cx="0" cy="2232196"/>
                </a:xfrm>
                <a:prstGeom prst="line">
                  <a:avLst/>
                </a:prstGeom>
                <a:ln w="12700">
                  <a:solidFill>
                    <a:schemeClr val="tx1">
                      <a:lumMod val="65000"/>
                      <a:lumOff val="35000"/>
                      <a:alpha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2" name="Rectangle: Rounded Corners 121">
                  <a:extLst>
                    <a:ext uri="{FF2B5EF4-FFF2-40B4-BE49-F238E27FC236}">
                      <a16:creationId xmlns:a16="http://schemas.microsoft.com/office/drawing/2014/main" id="{23D3B15B-949C-41E2-A289-1C819F7CC2B7}"/>
                    </a:ext>
                  </a:extLst>
                </p:cNvPr>
                <p:cNvSpPr/>
                <p:nvPr/>
              </p:nvSpPr>
              <p:spPr>
                <a:xfrm>
                  <a:off x="2465996" y="4098211"/>
                  <a:ext cx="45719" cy="9493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a:extLst>
                  <a:ext uri="{FF2B5EF4-FFF2-40B4-BE49-F238E27FC236}">
                    <a16:creationId xmlns:a16="http://schemas.microsoft.com/office/drawing/2014/main" id="{C3C35CCE-8E98-4B74-B604-51E49AF8E225}"/>
                  </a:ext>
                </a:extLst>
              </p:cNvPr>
              <p:cNvSpPr txBox="1"/>
              <p:nvPr/>
            </p:nvSpPr>
            <p:spPr>
              <a:xfrm>
                <a:off x="5076470" y="1893166"/>
                <a:ext cx="1700533" cy="2862322"/>
              </a:xfrm>
              <a:prstGeom prst="rect">
                <a:avLst/>
              </a:prstGeom>
              <a:noFill/>
              <a:ln w="15875" cmpd="thickThin">
                <a:solidFill>
                  <a:schemeClr val="accent1"/>
                </a:solidFill>
              </a:ln>
            </p:spPr>
            <p:txBody>
              <a:bodyPr wrap="square" rtlCol="0">
                <a:spAutoFit/>
              </a:bodyPr>
              <a:lstStyle/>
              <a:p>
                <a:r>
                  <a:rPr lang="en-US" b="1">
                    <a:solidFill>
                      <a:schemeClr val="tx1">
                        <a:lumMod val="65000"/>
                        <a:lumOff val="35000"/>
                      </a:schemeClr>
                    </a:solidFill>
                    <a:latin typeface="Century Gothic" panose="020B0502020202020204" pitchFamily="34" charset="0"/>
                  </a:rPr>
                  <a:t>DFEAS finalized and Validated </a:t>
                </a:r>
              </a:p>
              <a:p>
                <a:endParaRPr lang="en-US" b="1">
                  <a:solidFill>
                    <a:schemeClr val="tx1">
                      <a:lumMod val="65000"/>
                      <a:lumOff val="35000"/>
                    </a:schemeClr>
                  </a:solidFill>
                  <a:latin typeface="Century Gothic" panose="020B0502020202020204" pitchFamily="34" charset="0"/>
                </a:endParaRPr>
              </a:p>
              <a:p>
                <a:r>
                  <a:rPr lang="en-US" b="1">
                    <a:solidFill>
                      <a:schemeClr val="tx1">
                        <a:lumMod val="65000"/>
                        <a:lumOff val="35000"/>
                      </a:schemeClr>
                    </a:solidFill>
                    <a:latin typeface="Century Gothic" panose="020B0502020202020204" pitchFamily="34" charset="0"/>
                  </a:rPr>
                  <a:t>Phase 1 Report of SDG Investor Map </a:t>
                </a:r>
                <a:r>
                  <a:rPr lang="en-US" b="1" err="1">
                    <a:solidFill>
                      <a:schemeClr val="tx1">
                        <a:lumMod val="65000"/>
                        <a:lumOff val="35000"/>
                      </a:schemeClr>
                    </a:solidFill>
                    <a:latin typeface="Century Gothic" panose="020B0502020202020204" pitchFamily="34" charset="0"/>
                  </a:rPr>
                  <a:t>Finalised</a:t>
                </a:r>
                <a:r>
                  <a:rPr lang="en-US" b="1">
                    <a:solidFill>
                      <a:schemeClr val="tx1">
                        <a:lumMod val="65000"/>
                        <a:lumOff val="35000"/>
                      </a:schemeClr>
                    </a:solidFill>
                    <a:latin typeface="Century Gothic" panose="020B0502020202020204" pitchFamily="34" charset="0"/>
                  </a:rPr>
                  <a:t> and Validated</a:t>
                </a:r>
              </a:p>
            </p:txBody>
          </p:sp>
        </p:grpSp>
        <p:grpSp>
          <p:nvGrpSpPr>
            <p:cNvPr id="123" name="Group 122">
              <a:extLst>
                <a:ext uri="{FF2B5EF4-FFF2-40B4-BE49-F238E27FC236}">
                  <a16:creationId xmlns:a16="http://schemas.microsoft.com/office/drawing/2014/main" id="{7B2F1BE1-1923-4C82-8AF0-6A7756087DC7}"/>
                </a:ext>
              </a:extLst>
            </p:cNvPr>
            <p:cNvGrpSpPr/>
            <p:nvPr/>
          </p:nvGrpSpPr>
          <p:grpSpPr>
            <a:xfrm>
              <a:off x="8547756" y="1362479"/>
              <a:ext cx="1791472" cy="2842105"/>
              <a:chOff x="4927947" y="2327760"/>
              <a:chExt cx="1791472" cy="2842105"/>
            </a:xfrm>
          </p:grpSpPr>
          <p:grpSp>
            <p:nvGrpSpPr>
              <p:cNvPr id="124" name="Group 123">
                <a:extLst>
                  <a:ext uri="{FF2B5EF4-FFF2-40B4-BE49-F238E27FC236}">
                    <a16:creationId xmlns:a16="http://schemas.microsoft.com/office/drawing/2014/main" id="{F6ED30E8-FA3B-419F-B591-F9F841D11949}"/>
                  </a:ext>
                </a:extLst>
              </p:cNvPr>
              <p:cNvGrpSpPr/>
              <p:nvPr/>
            </p:nvGrpSpPr>
            <p:grpSpPr>
              <a:xfrm>
                <a:off x="4927947" y="2937669"/>
                <a:ext cx="45719" cy="2232196"/>
                <a:chOff x="2465996" y="3826613"/>
                <a:chExt cx="45719" cy="2232196"/>
              </a:xfrm>
            </p:grpSpPr>
            <p:cxnSp>
              <p:nvCxnSpPr>
                <p:cNvPr id="127" name="Straight Connector 126">
                  <a:extLst>
                    <a:ext uri="{FF2B5EF4-FFF2-40B4-BE49-F238E27FC236}">
                      <a16:creationId xmlns:a16="http://schemas.microsoft.com/office/drawing/2014/main" id="{DBC0E379-B7AD-4AFD-8EDB-F0E80EBEFDB0}"/>
                    </a:ext>
                  </a:extLst>
                </p:cNvPr>
                <p:cNvCxnSpPr>
                  <a:cxnSpLocks/>
                </p:cNvCxnSpPr>
                <p:nvPr/>
              </p:nvCxnSpPr>
              <p:spPr>
                <a:xfrm flipV="1">
                  <a:off x="2488855" y="3826613"/>
                  <a:ext cx="0" cy="2232196"/>
                </a:xfrm>
                <a:prstGeom prst="line">
                  <a:avLst/>
                </a:prstGeom>
                <a:ln w="12700">
                  <a:solidFill>
                    <a:schemeClr val="tx1">
                      <a:lumMod val="65000"/>
                      <a:lumOff val="35000"/>
                      <a:alpha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8" name="Rectangle: Rounded Corners 127">
                  <a:extLst>
                    <a:ext uri="{FF2B5EF4-FFF2-40B4-BE49-F238E27FC236}">
                      <a16:creationId xmlns:a16="http://schemas.microsoft.com/office/drawing/2014/main" id="{BFBF169F-D866-4119-A5D0-09096E778638}"/>
                    </a:ext>
                  </a:extLst>
                </p:cNvPr>
                <p:cNvSpPr/>
                <p:nvPr/>
              </p:nvSpPr>
              <p:spPr>
                <a:xfrm>
                  <a:off x="2465996" y="4098211"/>
                  <a:ext cx="45719" cy="9493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a:extLst>
                  <a:ext uri="{FF2B5EF4-FFF2-40B4-BE49-F238E27FC236}">
                    <a16:creationId xmlns:a16="http://schemas.microsoft.com/office/drawing/2014/main" id="{0D6BD8D3-E1AD-4680-A28D-366AB3EF8122}"/>
                  </a:ext>
                </a:extLst>
              </p:cNvPr>
              <p:cNvSpPr txBox="1"/>
              <p:nvPr/>
            </p:nvSpPr>
            <p:spPr>
              <a:xfrm>
                <a:off x="5018886" y="2327760"/>
                <a:ext cx="1700533" cy="2523768"/>
              </a:xfrm>
              <a:prstGeom prst="rect">
                <a:avLst/>
              </a:prstGeom>
              <a:noFill/>
              <a:ln>
                <a:solidFill>
                  <a:schemeClr val="accent1"/>
                </a:solidFill>
                <a:prstDash val="lgDash"/>
              </a:ln>
            </p:spPr>
            <p:txBody>
              <a:bodyPr wrap="square" rtlCol="0">
                <a:spAutoFit/>
              </a:bodyPr>
              <a:lstStyle/>
              <a:p>
                <a:r>
                  <a:rPr lang="en-US" b="1">
                    <a:solidFill>
                      <a:srgbClr val="FF0000"/>
                    </a:solidFill>
                    <a:latin typeface="Century Gothic" panose="020B0502020202020204" pitchFamily="34" charset="0"/>
                  </a:rPr>
                  <a:t>INFF finalized.</a:t>
                </a:r>
              </a:p>
              <a:p>
                <a:r>
                  <a:rPr lang="en-US" b="1">
                    <a:solidFill>
                      <a:srgbClr val="FF0000"/>
                    </a:solidFill>
                    <a:latin typeface="Century Gothic" panose="020B0502020202020204" pitchFamily="34" charset="0"/>
                  </a:rPr>
                  <a:t>INFF to be validated </a:t>
                </a:r>
              </a:p>
              <a:p>
                <a:endParaRPr lang="en-US" b="1">
                  <a:solidFill>
                    <a:srgbClr val="FF0000"/>
                  </a:solidFill>
                  <a:latin typeface="Century Gothic" panose="020B0502020202020204" pitchFamily="34" charset="0"/>
                </a:endParaRPr>
              </a:p>
              <a:p>
                <a:r>
                  <a:rPr lang="en-US" b="1">
                    <a:solidFill>
                      <a:srgbClr val="FF0000"/>
                    </a:solidFill>
                    <a:latin typeface="Century Gothic" panose="020B0502020202020204" pitchFamily="34" charset="0"/>
                  </a:rPr>
                  <a:t>INFF, SDG Investor Map &amp; DFEAS to be launched </a:t>
                </a:r>
              </a:p>
              <a:p>
                <a:r>
                  <a:rPr lang="en-US" sz="1400" b="1">
                    <a:solidFill>
                      <a:srgbClr val="FF0000"/>
                    </a:solidFill>
                    <a:latin typeface="+mj-lt"/>
                  </a:rPr>
                  <a:t> , </a:t>
                </a:r>
              </a:p>
            </p:txBody>
          </p:sp>
        </p:grpSp>
        <p:grpSp>
          <p:nvGrpSpPr>
            <p:cNvPr id="129" name="Group 128">
              <a:extLst>
                <a:ext uri="{FF2B5EF4-FFF2-40B4-BE49-F238E27FC236}">
                  <a16:creationId xmlns:a16="http://schemas.microsoft.com/office/drawing/2014/main" id="{17CB0BFA-07E8-4C82-98D4-905B2994157C}"/>
                </a:ext>
              </a:extLst>
            </p:cNvPr>
            <p:cNvGrpSpPr/>
            <p:nvPr/>
          </p:nvGrpSpPr>
          <p:grpSpPr>
            <a:xfrm>
              <a:off x="10350658" y="1471952"/>
              <a:ext cx="1853487" cy="2232196"/>
              <a:chOff x="4927947" y="2937669"/>
              <a:chExt cx="1853487" cy="2232196"/>
            </a:xfrm>
          </p:grpSpPr>
          <p:grpSp>
            <p:nvGrpSpPr>
              <p:cNvPr id="130" name="Group 129">
                <a:extLst>
                  <a:ext uri="{FF2B5EF4-FFF2-40B4-BE49-F238E27FC236}">
                    <a16:creationId xmlns:a16="http://schemas.microsoft.com/office/drawing/2014/main" id="{9E3C79D8-1C77-46EC-9740-7B513EB016D3}"/>
                  </a:ext>
                </a:extLst>
              </p:cNvPr>
              <p:cNvGrpSpPr/>
              <p:nvPr/>
            </p:nvGrpSpPr>
            <p:grpSpPr>
              <a:xfrm>
                <a:off x="4927947" y="2937669"/>
                <a:ext cx="45719" cy="2232196"/>
                <a:chOff x="2465996" y="3826613"/>
                <a:chExt cx="45719" cy="2232196"/>
              </a:xfrm>
            </p:grpSpPr>
            <p:cxnSp>
              <p:nvCxnSpPr>
                <p:cNvPr id="133" name="Straight Connector 132">
                  <a:extLst>
                    <a:ext uri="{FF2B5EF4-FFF2-40B4-BE49-F238E27FC236}">
                      <a16:creationId xmlns:a16="http://schemas.microsoft.com/office/drawing/2014/main" id="{8D9526F5-7D5E-44FC-AD0A-2AF96A51D229}"/>
                    </a:ext>
                  </a:extLst>
                </p:cNvPr>
                <p:cNvCxnSpPr>
                  <a:cxnSpLocks/>
                </p:cNvCxnSpPr>
                <p:nvPr/>
              </p:nvCxnSpPr>
              <p:spPr>
                <a:xfrm flipV="1">
                  <a:off x="2488855" y="3826613"/>
                  <a:ext cx="0" cy="2232196"/>
                </a:xfrm>
                <a:prstGeom prst="line">
                  <a:avLst/>
                </a:prstGeom>
                <a:ln w="12700">
                  <a:solidFill>
                    <a:schemeClr val="tx1">
                      <a:lumMod val="65000"/>
                      <a:lumOff val="35000"/>
                      <a:alpha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4" name="Rectangle: Rounded Corners 133">
                  <a:extLst>
                    <a:ext uri="{FF2B5EF4-FFF2-40B4-BE49-F238E27FC236}">
                      <a16:creationId xmlns:a16="http://schemas.microsoft.com/office/drawing/2014/main" id="{8A3183F5-5EB6-47F5-A6EF-6B6C57CC12D3}"/>
                    </a:ext>
                  </a:extLst>
                </p:cNvPr>
                <p:cNvSpPr/>
                <p:nvPr/>
              </p:nvSpPr>
              <p:spPr>
                <a:xfrm>
                  <a:off x="2465996" y="4098211"/>
                  <a:ext cx="45719" cy="94936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a:extLst>
                  <a:ext uri="{FF2B5EF4-FFF2-40B4-BE49-F238E27FC236}">
                    <a16:creationId xmlns:a16="http://schemas.microsoft.com/office/drawing/2014/main" id="{B6D60B4C-1C78-424D-8C13-6BFCDCA6EEC4}"/>
                  </a:ext>
                </a:extLst>
              </p:cNvPr>
              <p:cNvSpPr txBox="1"/>
              <p:nvPr/>
            </p:nvSpPr>
            <p:spPr>
              <a:xfrm>
                <a:off x="4927947" y="3627332"/>
                <a:ext cx="1853487" cy="911788"/>
              </a:xfrm>
              <a:prstGeom prst="rect">
                <a:avLst/>
              </a:prstGeom>
              <a:noFill/>
              <a:ln cmpd="sng">
                <a:solidFill>
                  <a:srgbClr val="00B0F0"/>
                </a:solidFill>
              </a:ln>
            </p:spPr>
            <p:txBody>
              <a:bodyPr wrap="square" rtlCol="0">
                <a:spAutoFit/>
              </a:bodyPr>
              <a:lstStyle/>
              <a:p>
                <a:pPr>
                  <a:lnSpc>
                    <a:spcPct val="140000"/>
                  </a:lnSpc>
                </a:pPr>
                <a:r>
                  <a:rPr lang="en-US" sz="2000" b="1">
                    <a:solidFill>
                      <a:srgbClr val="00B050"/>
                    </a:solidFill>
                    <a:latin typeface="Century Gothic" panose="020B0502020202020204" pitchFamily="34" charset="0"/>
                  </a:rPr>
                  <a:t>Implementation</a:t>
                </a:r>
                <a:r>
                  <a:rPr lang="en-US" sz="2000">
                    <a:solidFill>
                      <a:schemeClr val="tx1">
                        <a:lumMod val="65000"/>
                        <a:lumOff val="35000"/>
                      </a:schemeClr>
                    </a:solidFill>
                    <a:latin typeface="+mj-lt"/>
                  </a:rPr>
                  <a:t>  </a:t>
                </a:r>
              </a:p>
            </p:txBody>
          </p:sp>
        </p:grpSp>
        <p:sp>
          <p:nvSpPr>
            <p:cNvPr id="139" name="TextBox 138">
              <a:extLst>
                <a:ext uri="{FF2B5EF4-FFF2-40B4-BE49-F238E27FC236}">
                  <a16:creationId xmlns:a16="http://schemas.microsoft.com/office/drawing/2014/main" id="{B2212AAF-34F5-4950-B914-3FE28A01311B}"/>
                </a:ext>
              </a:extLst>
            </p:cNvPr>
            <p:cNvSpPr txBox="1"/>
            <p:nvPr/>
          </p:nvSpPr>
          <p:spPr>
            <a:xfrm rot="20700000" flipH="1">
              <a:off x="9055127" y="3694097"/>
              <a:ext cx="1176122" cy="626069"/>
            </a:xfrm>
            <a:prstGeom prst="rect">
              <a:avLst/>
            </a:prstGeom>
            <a:noFill/>
          </p:spPr>
          <p:txBody>
            <a:bodyPr wrap="square" rtlCol="0">
              <a:spAutoFit/>
            </a:bodyPr>
            <a:lstStyle/>
            <a:p>
              <a:pPr algn="ctr">
                <a:lnSpc>
                  <a:spcPct val="140000"/>
                </a:lnSpc>
              </a:pPr>
              <a:r>
                <a:rPr lang="en-US" sz="2800" b="1" spc="-150">
                  <a:solidFill>
                    <a:schemeClr val="bg1"/>
                  </a:solidFill>
                  <a:latin typeface="Segoe UI" panose="020B0502040204020203" pitchFamily="34" charset="0"/>
                  <a:cs typeface="Segoe UI" panose="020B0502040204020203" pitchFamily="34" charset="0"/>
                </a:rPr>
                <a:t>2024</a:t>
              </a:r>
            </a:p>
          </p:txBody>
        </p:sp>
        <p:sp>
          <p:nvSpPr>
            <p:cNvPr id="140" name="TextBox 139">
              <a:extLst>
                <a:ext uri="{FF2B5EF4-FFF2-40B4-BE49-F238E27FC236}">
                  <a16:creationId xmlns:a16="http://schemas.microsoft.com/office/drawing/2014/main" id="{C08E0333-1805-4570-B2B3-651498AD45F8}"/>
                </a:ext>
              </a:extLst>
            </p:cNvPr>
            <p:cNvSpPr txBox="1"/>
            <p:nvPr/>
          </p:nvSpPr>
          <p:spPr>
            <a:xfrm rot="20700000" flipH="1">
              <a:off x="10740671" y="3252228"/>
              <a:ext cx="1296199" cy="626069"/>
            </a:xfrm>
            <a:prstGeom prst="rect">
              <a:avLst/>
            </a:prstGeom>
            <a:noFill/>
          </p:spPr>
          <p:txBody>
            <a:bodyPr wrap="square" rtlCol="0">
              <a:spAutoFit/>
            </a:bodyPr>
            <a:lstStyle/>
            <a:p>
              <a:pPr algn="ctr">
                <a:lnSpc>
                  <a:spcPct val="140000"/>
                </a:lnSpc>
              </a:pPr>
              <a:r>
                <a:rPr lang="en-US" sz="2800" b="1" spc="-150">
                  <a:solidFill>
                    <a:schemeClr val="bg1"/>
                  </a:solidFill>
                  <a:latin typeface="Segoe UI" panose="020B0502040204020203" pitchFamily="34" charset="0"/>
                  <a:cs typeface="Segoe UI" panose="020B0502040204020203" pitchFamily="34" charset="0"/>
                </a:rPr>
                <a:t>2025</a:t>
              </a:r>
            </a:p>
          </p:txBody>
        </p:sp>
      </p:grpSp>
      <p:sp>
        <p:nvSpPr>
          <p:cNvPr id="142" name="TextBox 141">
            <a:extLst>
              <a:ext uri="{FF2B5EF4-FFF2-40B4-BE49-F238E27FC236}">
                <a16:creationId xmlns:a16="http://schemas.microsoft.com/office/drawing/2014/main" id="{15F20B5C-6FDB-4F87-8DE6-B602A94E5519}"/>
              </a:ext>
            </a:extLst>
          </p:cNvPr>
          <p:cNvSpPr txBox="1"/>
          <p:nvPr/>
        </p:nvSpPr>
        <p:spPr>
          <a:xfrm>
            <a:off x="502924" y="238537"/>
            <a:ext cx="11468246"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b="1">
                <a:latin typeface="Century Gothic" panose="020B0502020202020204" pitchFamily="34" charset="0"/>
              </a:rPr>
              <a:t>Progress made on INFF development in Malawi </a:t>
            </a:r>
            <a:endParaRPr lang="en-US" sz="3600" b="1">
              <a:solidFill>
                <a:schemeClr val="tx1">
                  <a:lumMod val="75000"/>
                  <a:lumOff val="25000"/>
                </a:schemeClr>
              </a:solidFill>
              <a:latin typeface="Century Gothic" panose="020B0502020202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428FCDD6-B257-1F9A-2B8F-DCB2F6E123B4}"/>
              </a:ext>
            </a:extLst>
          </p:cNvPr>
          <p:cNvSpPr txBox="1"/>
          <p:nvPr/>
        </p:nvSpPr>
        <p:spPr>
          <a:xfrm rot="20700000" flipH="1">
            <a:off x="2015712" y="5800416"/>
            <a:ext cx="1039952" cy="626069"/>
          </a:xfrm>
          <a:prstGeom prst="rect">
            <a:avLst/>
          </a:prstGeom>
          <a:noFill/>
        </p:spPr>
        <p:txBody>
          <a:bodyPr wrap="square" rtlCol="0">
            <a:spAutoFit/>
          </a:bodyPr>
          <a:lstStyle/>
          <a:p>
            <a:pPr algn="ctr">
              <a:lnSpc>
                <a:spcPct val="140000"/>
              </a:lnSpc>
            </a:pPr>
            <a:r>
              <a:rPr lang="en-US" sz="2800" b="1" spc="-150">
                <a:solidFill>
                  <a:schemeClr val="bg1"/>
                </a:solidFill>
                <a:latin typeface="Segoe UI" panose="020B0502040204020203" pitchFamily="34" charset="0"/>
                <a:cs typeface="Segoe UI" panose="020B0502040204020203" pitchFamily="34" charset="0"/>
              </a:rPr>
              <a:t>2018</a:t>
            </a:r>
          </a:p>
        </p:txBody>
      </p:sp>
      <p:sp>
        <p:nvSpPr>
          <p:cNvPr id="3" name="TextBox 2">
            <a:extLst>
              <a:ext uri="{FF2B5EF4-FFF2-40B4-BE49-F238E27FC236}">
                <a16:creationId xmlns:a16="http://schemas.microsoft.com/office/drawing/2014/main" id="{AF01D7D8-57BF-E66C-6749-6BB47E425E7C}"/>
              </a:ext>
            </a:extLst>
          </p:cNvPr>
          <p:cNvSpPr txBox="1"/>
          <p:nvPr/>
        </p:nvSpPr>
        <p:spPr>
          <a:xfrm rot="20700000" flipH="1">
            <a:off x="3696434" y="5241523"/>
            <a:ext cx="1039952" cy="626069"/>
          </a:xfrm>
          <a:prstGeom prst="rect">
            <a:avLst/>
          </a:prstGeom>
          <a:noFill/>
        </p:spPr>
        <p:txBody>
          <a:bodyPr wrap="square" rtlCol="0">
            <a:spAutoFit/>
          </a:bodyPr>
          <a:lstStyle/>
          <a:p>
            <a:pPr algn="ctr">
              <a:lnSpc>
                <a:spcPct val="140000"/>
              </a:lnSpc>
            </a:pPr>
            <a:r>
              <a:rPr lang="en-US" sz="2800" b="1" spc="-150">
                <a:solidFill>
                  <a:schemeClr val="bg1"/>
                </a:solidFill>
                <a:latin typeface="Segoe UI" panose="020B0502040204020203" pitchFamily="34" charset="0"/>
                <a:cs typeface="Segoe UI" panose="020B0502040204020203" pitchFamily="34" charset="0"/>
              </a:rPr>
              <a:t>2021</a:t>
            </a:r>
          </a:p>
        </p:txBody>
      </p:sp>
      <p:sp>
        <p:nvSpPr>
          <p:cNvPr id="4" name="TextBox 3">
            <a:extLst>
              <a:ext uri="{FF2B5EF4-FFF2-40B4-BE49-F238E27FC236}">
                <a16:creationId xmlns:a16="http://schemas.microsoft.com/office/drawing/2014/main" id="{AE8627D2-8DCC-7FAC-70A2-44E7B676C169}"/>
              </a:ext>
            </a:extLst>
          </p:cNvPr>
          <p:cNvSpPr txBox="1"/>
          <p:nvPr/>
        </p:nvSpPr>
        <p:spPr>
          <a:xfrm rot="20700000" flipH="1">
            <a:off x="5451878" y="4753783"/>
            <a:ext cx="1188685" cy="626069"/>
          </a:xfrm>
          <a:prstGeom prst="rect">
            <a:avLst/>
          </a:prstGeom>
          <a:noFill/>
        </p:spPr>
        <p:txBody>
          <a:bodyPr wrap="square" rtlCol="0">
            <a:spAutoFit/>
          </a:bodyPr>
          <a:lstStyle/>
          <a:p>
            <a:pPr algn="ctr">
              <a:lnSpc>
                <a:spcPct val="140000"/>
              </a:lnSpc>
            </a:pPr>
            <a:r>
              <a:rPr lang="en-US" sz="2800" b="1" spc="-150">
                <a:solidFill>
                  <a:schemeClr val="bg1"/>
                </a:solidFill>
                <a:latin typeface="Segoe UI" panose="020B0502040204020203" pitchFamily="34" charset="0"/>
                <a:cs typeface="Segoe UI" panose="020B0502040204020203" pitchFamily="34" charset="0"/>
              </a:rPr>
              <a:t>2022</a:t>
            </a:r>
          </a:p>
        </p:txBody>
      </p:sp>
      <p:sp>
        <p:nvSpPr>
          <p:cNvPr id="5" name="TextBox 4">
            <a:extLst>
              <a:ext uri="{FF2B5EF4-FFF2-40B4-BE49-F238E27FC236}">
                <a16:creationId xmlns:a16="http://schemas.microsoft.com/office/drawing/2014/main" id="{D952F98B-887F-23FA-DF6D-ACE15D97F54C}"/>
              </a:ext>
            </a:extLst>
          </p:cNvPr>
          <p:cNvSpPr txBox="1"/>
          <p:nvPr/>
        </p:nvSpPr>
        <p:spPr>
          <a:xfrm rot="20700000" flipH="1">
            <a:off x="7437329" y="4171696"/>
            <a:ext cx="1049467" cy="626069"/>
          </a:xfrm>
          <a:prstGeom prst="rect">
            <a:avLst/>
          </a:prstGeom>
          <a:noFill/>
        </p:spPr>
        <p:txBody>
          <a:bodyPr wrap="square" rtlCol="0">
            <a:spAutoFit/>
          </a:bodyPr>
          <a:lstStyle/>
          <a:p>
            <a:pPr algn="ctr">
              <a:lnSpc>
                <a:spcPct val="140000"/>
              </a:lnSpc>
            </a:pPr>
            <a:r>
              <a:rPr lang="en-US" sz="2800" b="1" spc="-150">
                <a:solidFill>
                  <a:schemeClr val="bg1"/>
                </a:solidFill>
                <a:latin typeface="Segoe UI" panose="020B0502040204020203" pitchFamily="34" charset="0"/>
                <a:cs typeface="Segoe UI" panose="020B0502040204020203" pitchFamily="34" charset="0"/>
              </a:rPr>
              <a:t>2023</a:t>
            </a:r>
          </a:p>
        </p:txBody>
      </p:sp>
      <p:pic>
        <p:nvPicPr>
          <p:cNvPr id="6" name="Picture 5">
            <a:extLst>
              <a:ext uri="{FF2B5EF4-FFF2-40B4-BE49-F238E27FC236}">
                <a16:creationId xmlns:a16="http://schemas.microsoft.com/office/drawing/2014/main" id="{6EABFC33-C099-8C23-4528-3C5F2430F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17588" y="217058"/>
            <a:ext cx="942975" cy="733425"/>
          </a:xfrm>
          <a:prstGeom prst="rect">
            <a:avLst/>
          </a:prstGeom>
          <a:noFill/>
          <a:ln>
            <a:noFill/>
          </a:ln>
        </p:spPr>
      </p:pic>
    </p:spTree>
    <p:extLst>
      <p:ext uri="{BB962C8B-B14F-4D97-AF65-F5344CB8AC3E}">
        <p14:creationId xmlns:p14="http://schemas.microsoft.com/office/powerpoint/2010/main" val="33340255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838200" y="365126"/>
            <a:ext cx="10515600" cy="98781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a:t>INFF </a:t>
            </a:r>
          </a:p>
        </p:txBody>
      </p:sp>
      <p:sp>
        <p:nvSpPr>
          <p:cNvPr id="3" name="Content Placeholder 2">
            <a:extLst>
              <a:ext uri="{FF2B5EF4-FFF2-40B4-BE49-F238E27FC236}">
                <a16:creationId xmlns:a16="http://schemas.microsoft.com/office/drawing/2014/main" id="{B4E30A75-C8E3-8383-0379-E56EDEC9B97F}"/>
              </a:ext>
            </a:extLst>
          </p:cNvPr>
          <p:cNvSpPr>
            <a:spLocks noGrp="1"/>
          </p:cNvSpPr>
          <p:nvPr>
            <p:ph idx="1"/>
          </p:nvPr>
        </p:nvSpPr>
        <p:spPr>
          <a:xfrm>
            <a:off x="838200" y="1352939"/>
            <a:ext cx="10515600" cy="4824024"/>
          </a:xfrm>
          <a:pattFill prst="pct25">
            <a:fgClr>
              <a:schemeClr val="accent1"/>
            </a:fgClr>
            <a:bgClr>
              <a:schemeClr val="bg1"/>
            </a:bgClr>
          </a:pattFill>
        </p:spPr>
        <p:txBody>
          <a:bodyPr>
            <a:normAutofit/>
          </a:bodyPr>
          <a:lstStyle/>
          <a:p>
            <a:r>
              <a:rPr lang="en-US" sz="2000" b="1">
                <a:effectLst/>
                <a:latin typeface="Century Gothic" panose="020B0502020202020204" pitchFamily="34" charset="0"/>
                <a:ea typeface="Aptos" panose="020B0004020202020204" pitchFamily="34" charset="0"/>
                <a:cs typeface="Times New Roman" panose="02020603050405020304" pitchFamily="18" charset="0"/>
              </a:rPr>
              <a:t>Malawi Started developing the INFF in line with the Addis Ababa Agenda for Action (AAAA).</a:t>
            </a:r>
          </a:p>
          <a:p>
            <a:endParaRPr lang="en-US" sz="2000" b="1">
              <a:effectLst/>
              <a:latin typeface="Century Gothic" panose="020B0502020202020204" pitchFamily="34" charset="0"/>
              <a:ea typeface="Aptos" panose="020B0004020202020204" pitchFamily="34" charset="0"/>
              <a:cs typeface="Times New Roman" panose="02020603050405020304" pitchFamily="18" charset="0"/>
            </a:endParaRPr>
          </a:p>
          <a:p>
            <a:r>
              <a:rPr lang="en-US" sz="2000" b="1">
                <a:effectLst/>
                <a:latin typeface="Century Gothic" panose="020B0502020202020204" pitchFamily="34" charset="0"/>
                <a:ea typeface="Aptos" panose="020B0004020202020204" pitchFamily="34" charset="0"/>
                <a:cs typeface="Times New Roman" panose="02020603050405020304" pitchFamily="18" charset="0"/>
              </a:rPr>
              <a:t>Malawi looks at the INFF as a tool that consolidates other financing sources, which are grouped into Domestic and International sources of both Public and Private</a:t>
            </a:r>
          </a:p>
          <a:p>
            <a:endParaRPr lang="en-US" sz="2000" b="1">
              <a:effectLst/>
              <a:latin typeface="Century Gothic" panose="020B0502020202020204" pitchFamily="34" charset="0"/>
              <a:ea typeface="Aptos" panose="020B0004020202020204" pitchFamily="34" charset="0"/>
              <a:cs typeface="Times New Roman" panose="02020603050405020304" pitchFamily="18" charset="0"/>
            </a:endParaRPr>
          </a:p>
          <a:p>
            <a:r>
              <a:rPr lang="en-US" sz="2000" b="1">
                <a:effectLst/>
                <a:latin typeface="Century Gothic" panose="020B0502020202020204" pitchFamily="34" charset="0"/>
                <a:ea typeface="Aptos" panose="020B0004020202020204" pitchFamily="34" charset="0"/>
                <a:cs typeface="Times New Roman" panose="02020603050405020304" pitchFamily="18" charset="0"/>
              </a:rPr>
              <a:t>INFF, as a financing planning tool that enhances both the revenue and expenditure sides, can improve resource mapping and result in planning for the timely completion of national development Projects. </a:t>
            </a:r>
          </a:p>
          <a:p>
            <a:pPr marL="0" indent="0">
              <a:buNone/>
            </a:pPr>
            <a:endParaRPr lang="en-US" sz="2000" b="1">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4" name="Picture 3">
            <a:extLst>
              <a:ext uri="{FF2B5EF4-FFF2-40B4-BE49-F238E27FC236}">
                <a16:creationId xmlns:a16="http://schemas.microsoft.com/office/drawing/2014/main" id="{06858D95-9172-1D46-5020-53445D70E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9819" y="450039"/>
            <a:ext cx="942975" cy="733425"/>
          </a:xfrm>
          <a:prstGeom prst="rect">
            <a:avLst/>
          </a:prstGeom>
          <a:noFill/>
          <a:ln>
            <a:noFill/>
          </a:ln>
        </p:spPr>
      </p:pic>
    </p:spTree>
    <p:extLst>
      <p:ext uri="{BB962C8B-B14F-4D97-AF65-F5344CB8AC3E}">
        <p14:creationId xmlns:p14="http://schemas.microsoft.com/office/powerpoint/2010/main" val="4920316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94B7-25FD-0D48-7123-6F70F37F8EDC}"/>
              </a:ext>
            </a:extLst>
          </p:cNvPr>
          <p:cNvSpPr>
            <a:spLocks noGrp="1"/>
          </p:cNvSpPr>
          <p:nvPr>
            <p:ph type="title"/>
          </p:nvPr>
        </p:nvSpPr>
        <p:spPr>
          <a:xfrm>
            <a:off x="503853" y="270588"/>
            <a:ext cx="11383347" cy="7334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a:latin typeface="Century Gothic" panose="020B0502020202020204" pitchFamily="34" charset="0"/>
              </a:rPr>
              <a:t>INFF  </a:t>
            </a:r>
            <a:r>
              <a:rPr lang="en-US" b="1" err="1">
                <a:latin typeface="Century Gothic" panose="020B0502020202020204" pitchFamily="34" charset="0"/>
              </a:rPr>
              <a:t>Cont</a:t>
            </a:r>
            <a:r>
              <a:rPr lang="en-US" b="1">
                <a:latin typeface="Century Gothic" panose="020B0502020202020204" pitchFamily="34" charset="0"/>
              </a:rPr>
              <a:t>…</a:t>
            </a:r>
            <a:endParaRPr lang="en-MW" b="1">
              <a:latin typeface="Century Gothic" panose="020B0502020202020204" pitchFamily="34" charset="0"/>
            </a:endParaRPr>
          </a:p>
        </p:txBody>
      </p:sp>
      <p:sp>
        <p:nvSpPr>
          <p:cNvPr id="3" name="Content Placeholder 2">
            <a:extLst>
              <a:ext uri="{FF2B5EF4-FFF2-40B4-BE49-F238E27FC236}">
                <a16:creationId xmlns:a16="http://schemas.microsoft.com/office/drawing/2014/main" id="{9D1E1257-6938-667E-8352-D00FB87DB6D7}"/>
              </a:ext>
            </a:extLst>
          </p:cNvPr>
          <p:cNvSpPr>
            <a:spLocks noGrp="1"/>
          </p:cNvSpPr>
          <p:nvPr>
            <p:ph idx="1"/>
          </p:nvPr>
        </p:nvSpPr>
        <p:spPr>
          <a:xfrm>
            <a:off x="503853" y="1004013"/>
            <a:ext cx="11383347" cy="5488861"/>
          </a:xfrm>
          <a:pattFill prst="pct25">
            <a:fgClr>
              <a:schemeClr val="accent1"/>
            </a:fgClr>
            <a:bgClr>
              <a:schemeClr val="bg1"/>
            </a:bgClr>
          </a:pattFill>
        </p:spPr>
        <p:txBody>
          <a:bodyPr>
            <a:normAutofit fontScale="32500" lnSpcReduction="20000"/>
          </a:bodyPr>
          <a:lstStyle/>
          <a:p>
            <a:pPr algn="just">
              <a:lnSpc>
                <a:spcPct val="150000"/>
              </a:lnSpc>
              <a:spcAft>
                <a:spcPts val="800"/>
              </a:spcAft>
            </a:pPr>
            <a:r>
              <a:rPr lang="en-US" sz="7200" b="1" kern="100">
                <a:effectLst/>
                <a:latin typeface="Century Gothic" panose="020B0502020202020204" pitchFamily="34" charset="0"/>
                <a:ea typeface="Aptos" panose="020B0004020202020204" pitchFamily="34" charset="0"/>
                <a:cs typeface="Times New Roman" panose="02020603050405020304" pitchFamily="18" charset="0"/>
              </a:rPr>
              <a:t>The Malawi INFF/S has made short-term, medium-term, and long-term reform recommendations to create an enabling environment for the robust implementation of financing strategies. </a:t>
            </a:r>
          </a:p>
          <a:p>
            <a:pPr algn="just">
              <a:lnSpc>
                <a:spcPct val="150000"/>
              </a:lnSpc>
              <a:spcAft>
                <a:spcPts val="800"/>
              </a:spcAft>
            </a:pPr>
            <a:r>
              <a:rPr lang="en-US" sz="7200" b="1" kern="100">
                <a:effectLst/>
                <a:latin typeface="Century Gothic" panose="020B0502020202020204" pitchFamily="34" charset="0"/>
                <a:ea typeface="Aptos" panose="020B0004020202020204" pitchFamily="34" charset="0"/>
                <a:cs typeface="Times New Roman" panose="02020603050405020304" pitchFamily="18" charset="0"/>
              </a:rPr>
              <a:t>The reforms in financial instruments, business processes, regulatory framework, and policies have been clearly outlined, with a full division of labor among MDAs for accountability. </a:t>
            </a:r>
          </a:p>
          <a:p>
            <a:pPr algn="just">
              <a:lnSpc>
                <a:spcPct val="150000"/>
              </a:lnSpc>
              <a:spcAft>
                <a:spcPts val="800"/>
              </a:spcAft>
            </a:pPr>
            <a:r>
              <a:rPr lang="en-US" sz="7200" b="1" kern="100">
                <a:effectLst/>
                <a:latin typeface="Century Gothic" panose="020B0502020202020204" pitchFamily="34" charset="0"/>
                <a:ea typeface="Aptos" panose="020B0004020202020204" pitchFamily="34" charset="0"/>
                <a:cs typeface="Times New Roman" panose="02020603050405020304" pitchFamily="18" charset="0"/>
              </a:rPr>
              <a:t> Implementing such reforms will enhance the budget's reliability with political will and administrative support. </a:t>
            </a:r>
            <a:endParaRPr lang="en-MW" sz="7200" b="1" kern="100">
              <a:effectLst/>
              <a:latin typeface="Century Gothic" panose="020B0502020202020204" pitchFamily="34" charset="0"/>
              <a:ea typeface="Aptos" panose="020B0004020202020204" pitchFamily="34" charset="0"/>
              <a:cs typeface="Times New Roman" panose="02020603050405020304" pitchFamily="18" charset="0"/>
            </a:endParaRPr>
          </a:p>
          <a:p>
            <a:endParaRPr lang="en-MW"/>
          </a:p>
        </p:txBody>
      </p:sp>
      <p:pic>
        <p:nvPicPr>
          <p:cNvPr id="4" name="Picture 3">
            <a:extLst>
              <a:ext uri="{FF2B5EF4-FFF2-40B4-BE49-F238E27FC236}">
                <a16:creationId xmlns:a16="http://schemas.microsoft.com/office/drawing/2014/main" id="{BCD57FB2-A717-A93C-752E-FE72F9AD0DB5}"/>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02567E55-C429-58E5-113A-3AB2803AD0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4225" y="365126"/>
            <a:ext cx="942975" cy="733425"/>
          </a:xfrm>
          <a:prstGeom prst="rect">
            <a:avLst/>
          </a:prstGeom>
          <a:noFill/>
          <a:ln>
            <a:noFill/>
          </a:ln>
        </p:spPr>
      </p:pic>
    </p:spTree>
    <p:extLst>
      <p:ext uri="{BB962C8B-B14F-4D97-AF65-F5344CB8AC3E}">
        <p14:creationId xmlns:p14="http://schemas.microsoft.com/office/powerpoint/2010/main" val="120916391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6589-A06B-538D-B68C-BDF03B036620}"/>
              </a:ext>
            </a:extLst>
          </p:cNvPr>
          <p:cNvSpPr>
            <a:spLocks noGrp="1"/>
          </p:cNvSpPr>
          <p:nvPr>
            <p:ph type="title"/>
          </p:nvPr>
        </p:nvSpPr>
        <p:spPr>
          <a:xfrm>
            <a:off x="522513" y="365125"/>
            <a:ext cx="11224727" cy="7358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a:latin typeface="Century Gothic" panose="020B0502020202020204" pitchFamily="34" charset="0"/>
              </a:rPr>
              <a:t>Budget Credibility</a:t>
            </a:r>
            <a:endParaRPr lang="en-MW" b="1">
              <a:latin typeface="Century Gothic" panose="020B0502020202020204" pitchFamily="34" charset="0"/>
            </a:endParaRPr>
          </a:p>
        </p:txBody>
      </p:sp>
      <p:sp>
        <p:nvSpPr>
          <p:cNvPr id="3" name="Content Placeholder 2">
            <a:extLst>
              <a:ext uri="{FF2B5EF4-FFF2-40B4-BE49-F238E27FC236}">
                <a16:creationId xmlns:a16="http://schemas.microsoft.com/office/drawing/2014/main" id="{C36F8194-C385-230F-A524-992DF8B76699}"/>
              </a:ext>
            </a:extLst>
          </p:cNvPr>
          <p:cNvSpPr>
            <a:spLocks noGrp="1"/>
          </p:cNvSpPr>
          <p:nvPr>
            <p:ph idx="1"/>
          </p:nvPr>
        </p:nvSpPr>
        <p:spPr>
          <a:xfrm>
            <a:off x="522513" y="1101012"/>
            <a:ext cx="11224727" cy="5391863"/>
          </a:xfrm>
          <a:pattFill prst="pct25">
            <a:fgClr>
              <a:schemeClr val="accent1"/>
            </a:fgClr>
            <a:bgClr>
              <a:schemeClr val="bg1"/>
            </a:bgClr>
          </a:pattFill>
        </p:spPr>
        <p:txBody>
          <a:bodyPr>
            <a:normAutofit lnSpcReduction="10000"/>
          </a:bodyPr>
          <a:lstStyle/>
          <a:p>
            <a:pPr marL="0" indent="0" algn="just">
              <a:lnSpc>
                <a:spcPct val="150000"/>
              </a:lnSpc>
              <a:spcAft>
                <a:spcPts val="800"/>
              </a:spcAft>
              <a:buNone/>
            </a:pPr>
            <a:r>
              <a:rPr lang="en-US" sz="1800" b="1" kern="100">
                <a:solidFill>
                  <a:srgbClr val="C00000"/>
                </a:solidFill>
                <a:effectLst/>
                <a:latin typeface="Century Gothic" panose="020B0502020202020204" pitchFamily="34" charset="0"/>
                <a:ea typeface="Aptos" panose="020B0004020202020204" pitchFamily="34" charset="0"/>
                <a:cs typeface="Times New Roman" panose="02020603050405020304" pitchFamily="18" charset="0"/>
              </a:rPr>
              <a:t>Definitions:</a:t>
            </a:r>
          </a:p>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International Budget Partnership (IBM) defines Budget Credibility as </a:t>
            </a:r>
            <a:r>
              <a:rPr lang="en-US" sz="1800" b="1" kern="100">
                <a:solidFill>
                  <a:srgbClr val="00B050"/>
                </a:solidFill>
                <a:effectLst/>
                <a:latin typeface="Century Gothic" panose="020B0502020202020204" pitchFamily="34" charset="0"/>
                <a:ea typeface="Aptos" panose="020B0004020202020204" pitchFamily="34" charset="0"/>
                <a:cs typeface="Times New Roman" panose="02020603050405020304" pitchFamily="18" charset="0"/>
              </a:rPr>
              <a:t>“</a:t>
            </a:r>
            <a:r>
              <a:rPr lang="en-US" sz="1800" b="1" i="1" u="sng" kern="100">
                <a:solidFill>
                  <a:srgbClr val="00B050"/>
                </a:solidFill>
                <a:effectLst/>
                <a:latin typeface="Century Gothic" panose="020B0502020202020204" pitchFamily="34" charset="0"/>
                <a:ea typeface="Aptos" panose="020B0004020202020204" pitchFamily="34" charset="0"/>
                <a:cs typeface="Times New Roman" panose="02020603050405020304" pitchFamily="18" charset="0"/>
              </a:rPr>
              <a:t>the Government's Ability to meet its revenue and expenditure targets during the financial year</a:t>
            </a:r>
            <a:r>
              <a:rPr lang="en-US" sz="1800" b="1" i="1" u="sng" kern="100">
                <a:effectLst/>
                <a:latin typeface="Century Gothic" panose="020B0502020202020204" pitchFamily="34" charset="0"/>
                <a:ea typeface="Aptos" panose="020B0004020202020204" pitchFamily="34" charset="0"/>
                <a:cs typeface="Times New Roman" panose="02020603050405020304" pitchFamily="18" charset="0"/>
              </a:rPr>
              <a:t>”</a:t>
            </a: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 the World Bank, through its 2014 working paper no. 400 defines budget credibility as </a:t>
            </a:r>
            <a:r>
              <a:rPr lang="en-US" sz="1800" b="1" i="1" u="sng" kern="100">
                <a:solidFill>
                  <a:srgbClr val="0070C0"/>
                </a:solidFill>
                <a:effectLst/>
                <a:latin typeface="Century Gothic" panose="020B0502020202020204" pitchFamily="34" charset="0"/>
                <a:ea typeface="Aptos" panose="020B0004020202020204" pitchFamily="34" charset="0"/>
                <a:cs typeface="Times New Roman" panose="02020603050405020304" pitchFamily="18" charset="0"/>
              </a:rPr>
              <a:t>“the legitimacy of the process by which a budget has been created.”</a:t>
            </a:r>
            <a:r>
              <a:rPr lang="en-US" sz="1800" b="1" kern="100">
                <a:solidFill>
                  <a:srgbClr val="0070C0"/>
                </a:solidFill>
                <a:effectLst/>
                <a:latin typeface="Century Gothic" panose="020B0502020202020204" pitchFamily="34" charset="0"/>
                <a:ea typeface="Aptos" panose="020B0004020202020204" pitchFamily="34" charset="0"/>
                <a:cs typeface="Times New Roman" panose="02020603050405020304" pitchFamily="18" charset="0"/>
              </a:rPr>
              <a:t> </a:t>
            </a: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(INFF Facility working paper Jan.2024) defines budget credibility or reliability as </a:t>
            </a:r>
            <a:r>
              <a:rPr lang="en-US" sz="1800" b="1" i="1" u="sng" kern="100">
                <a:solidFill>
                  <a:srgbClr val="FF0000"/>
                </a:solidFill>
                <a:effectLst/>
                <a:latin typeface="Century Gothic" panose="020B0502020202020204" pitchFamily="34" charset="0"/>
                <a:ea typeface="Aptos" panose="020B0004020202020204" pitchFamily="34" charset="0"/>
                <a:cs typeface="Times New Roman" panose="02020603050405020304" pitchFamily="18" charset="0"/>
              </a:rPr>
              <a:t>“the ability of the government to meet the expenditure and revenue targets set out in the budget accurately and consistently.”</a:t>
            </a:r>
            <a:endParaRPr lang="en-MW" sz="1800" b="1" i="1" u="sng" kern="100">
              <a:solidFill>
                <a:srgbClr val="FF0000"/>
              </a:solidFill>
              <a:effectLst/>
              <a:latin typeface="Century Gothic" panose="020B0502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Therefore, understanding the above definitions, I will share on how Malawi is fairing on the budget credibility radar. </a:t>
            </a:r>
          </a:p>
          <a:p>
            <a:pPr algn="just">
              <a:lnSpc>
                <a:spcPct val="150000"/>
              </a:lnSpc>
              <a:spcAft>
                <a:spcPts val="800"/>
              </a:spcAft>
            </a:pPr>
            <a:r>
              <a:rPr lang="en-US" sz="1800" b="1" kern="100">
                <a:effectLst/>
                <a:latin typeface="Century Gothic" panose="020B0502020202020204" pitchFamily="34" charset="0"/>
                <a:ea typeface="Aptos" panose="020B0004020202020204" pitchFamily="34" charset="0"/>
                <a:cs typeface="Times New Roman" panose="02020603050405020304" pitchFamily="18" charset="0"/>
              </a:rPr>
              <a:t>It is worth noting that in developing countries like Malawi, The risk of budget credibility gets high as the budget disaggregates further to the sectoral level, whereby resources can be diverted from the very intended activities to different ones. </a:t>
            </a:r>
            <a:endParaRPr lang="en-MW" sz="1800" b="1" kern="100">
              <a:effectLst/>
              <a:latin typeface="Century Gothic" panose="020B0502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C6FDB69-EBCA-C576-57C1-F7A70316B2C2}"/>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33FDA590-4DBB-239A-EA3D-E282C7A2BE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4265" y="357026"/>
            <a:ext cx="942975" cy="733425"/>
          </a:xfrm>
          <a:prstGeom prst="rect">
            <a:avLst/>
          </a:prstGeom>
          <a:noFill/>
          <a:ln>
            <a:noFill/>
          </a:ln>
        </p:spPr>
      </p:pic>
    </p:spTree>
    <p:extLst>
      <p:ext uri="{BB962C8B-B14F-4D97-AF65-F5344CB8AC3E}">
        <p14:creationId xmlns:p14="http://schemas.microsoft.com/office/powerpoint/2010/main" val="31525861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C9F3-C2F1-0B2B-5759-7A17E6248B4A}"/>
              </a:ext>
            </a:extLst>
          </p:cNvPr>
          <p:cNvSpPr>
            <a:spLocks noGrp="1"/>
          </p:cNvSpPr>
          <p:nvPr>
            <p:ph type="title"/>
          </p:nvPr>
        </p:nvSpPr>
        <p:spPr>
          <a:xfrm>
            <a:off x="643813" y="365125"/>
            <a:ext cx="11131420" cy="7265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a:latin typeface="Century Gothic" panose="020B0502020202020204" pitchFamily="34" charset="0"/>
              </a:rPr>
              <a:t>Malawi Situation on Budget Credibility</a:t>
            </a:r>
            <a:endParaRPr lang="en-MW" b="1">
              <a:latin typeface="Century Gothic" panose="020B0502020202020204" pitchFamily="34" charset="0"/>
            </a:endParaRPr>
          </a:p>
        </p:txBody>
      </p:sp>
      <p:sp>
        <p:nvSpPr>
          <p:cNvPr id="3" name="Content Placeholder 2">
            <a:extLst>
              <a:ext uri="{FF2B5EF4-FFF2-40B4-BE49-F238E27FC236}">
                <a16:creationId xmlns:a16="http://schemas.microsoft.com/office/drawing/2014/main" id="{940FA27E-A3C0-46E3-9972-77041DA0FA02}"/>
              </a:ext>
            </a:extLst>
          </p:cNvPr>
          <p:cNvSpPr>
            <a:spLocks noGrp="1"/>
          </p:cNvSpPr>
          <p:nvPr>
            <p:ph idx="1"/>
          </p:nvPr>
        </p:nvSpPr>
        <p:spPr>
          <a:xfrm>
            <a:off x="643813" y="1091682"/>
            <a:ext cx="11131420" cy="5085281"/>
          </a:xfrm>
          <a:pattFill prst="pct25">
            <a:fgClr>
              <a:schemeClr val="accent1"/>
            </a:fgClr>
            <a:bgClr>
              <a:schemeClr val="bg1"/>
            </a:bgClr>
          </a:pattFill>
        </p:spPr>
        <p:txBody>
          <a:bodyPr/>
          <a:lstStyle/>
          <a:p>
            <a:pPr marL="342900" lvl="0" indent="-342900">
              <a:lnSpc>
                <a:spcPct val="107000"/>
              </a:lnSpc>
              <a:buFont typeface="Symbol" panose="05050102010706020507" pitchFamily="18" charset="2"/>
              <a:buChar char=""/>
            </a:pP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Malawi is implementing a transparent and consultative budget process </a:t>
            </a:r>
          </a:p>
          <a:p>
            <a:pPr marL="342900" lvl="0" indent="-342900">
              <a:lnSpc>
                <a:spcPct val="107000"/>
              </a:lnSpc>
              <a:buFont typeface="Symbol" panose="05050102010706020507" pitchFamily="18" charset="2"/>
              <a:buChar char=""/>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On average, Malawi’s budget performance is within the international threshold of around 10</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gap between approved and actual outturn.</a:t>
            </a: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07000"/>
              </a:lnSpc>
              <a:buNone/>
            </a:pPr>
            <a:endParaRPr lang="en-MW"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Overall </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Budget Credibility </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performance is good</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though challenging in specific budget lines,</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mainly statutory expenditures and politically induced expenditures. </a:t>
            </a: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0" lvl="0" indent="0">
              <a:lnSpc>
                <a:spcPct val="107000"/>
              </a:lnSpc>
              <a:buNone/>
            </a:pPr>
            <a:endParaRPr lang="en-MW"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For the past three years</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 up to 2023/24 FY, the outturn vs. approved budget gap has been around</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10</a:t>
            </a:r>
            <a:r>
              <a:rPr lang="en-US" sz="2000" b="1" kern="100">
                <a:effectLst/>
                <a:latin typeface="Century Gothic" panose="020B0502020202020204" pitchFamily="34" charset="0"/>
                <a:ea typeface="Aptos" panose="020B0004020202020204" pitchFamily="34" charset="0"/>
                <a:cs typeface="Times New Roman" panose="02020603050405020304" pitchFamily="18" charset="0"/>
              </a:rPr>
              <a:t>%</a:t>
            </a: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 </a:t>
            </a:r>
            <a:endParaRPr lang="en-US"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MW" sz="2000" b="1" kern="10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MW" sz="2000" b="1" kern="100">
                <a:effectLst/>
                <a:latin typeface="Century Gothic" panose="020B0502020202020204" pitchFamily="34" charset="0"/>
                <a:ea typeface="Aptos" panose="020B0004020202020204" pitchFamily="34" charset="0"/>
                <a:cs typeface="Times New Roman" panose="02020603050405020304" pitchFamily="18" charset="0"/>
              </a:rPr>
              <a:t>For the 2023/24FY, the gap was 9%, outturn was 91% of the approved budget.</a:t>
            </a:r>
          </a:p>
          <a:p>
            <a:endParaRPr lang="en-MW"/>
          </a:p>
        </p:txBody>
      </p:sp>
      <p:pic>
        <p:nvPicPr>
          <p:cNvPr id="4" name="Picture 3">
            <a:extLst>
              <a:ext uri="{FF2B5EF4-FFF2-40B4-BE49-F238E27FC236}">
                <a16:creationId xmlns:a16="http://schemas.microsoft.com/office/drawing/2014/main" id="{5C1CD9B9-F7CF-8A41-2183-8F74EDFE6A16}"/>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771079A4-1910-284C-FDF9-F850C3E41A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3713" y="316269"/>
            <a:ext cx="942975" cy="733425"/>
          </a:xfrm>
          <a:prstGeom prst="rect">
            <a:avLst/>
          </a:prstGeom>
          <a:noFill/>
          <a:ln>
            <a:noFill/>
          </a:ln>
        </p:spPr>
      </p:pic>
    </p:spTree>
    <p:extLst>
      <p:ext uri="{BB962C8B-B14F-4D97-AF65-F5344CB8AC3E}">
        <p14:creationId xmlns:p14="http://schemas.microsoft.com/office/powerpoint/2010/main" val="316908941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624C-A66E-41A7-ECEC-B007D1284416}"/>
              </a:ext>
            </a:extLst>
          </p:cNvPr>
          <p:cNvSpPr>
            <a:spLocks noGrp="1"/>
          </p:cNvSpPr>
          <p:nvPr>
            <p:ph type="title"/>
          </p:nvPr>
        </p:nvSpPr>
        <p:spPr>
          <a:xfrm>
            <a:off x="541177" y="365125"/>
            <a:ext cx="11234056" cy="84785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000" b="1" kern="100">
                <a:latin typeface="Century Gothic" panose="020B0502020202020204" pitchFamily="34" charset="0"/>
                <a:ea typeface="Aptos" panose="020B0004020202020204" pitchFamily="34" charset="0"/>
                <a:cs typeface="Times New Roman" panose="02020603050405020304" pitchFamily="18" charset="0"/>
              </a:rPr>
              <a:t>Internal</a:t>
            </a:r>
            <a:r>
              <a:rPr lang="en-US" sz="4000" b="1" kern="100">
                <a:effectLst/>
                <a:latin typeface="Century Gothic" panose="020B0502020202020204" pitchFamily="34" charset="0"/>
                <a:ea typeface="Aptos" panose="020B0004020202020204" pitchFamily="34" charset="0"/>
                <a:cs typeface="Times New Roman" panose="02020603050405020304" pitchFamily="18" charset="0"/>
              </a:rPr>
              <a:t> </a:t>
            </a:r>
            <a:r>
              <a:rPr lang="en-MW" sz="4000" b="1" kern="100">
                <a:effectLst/>
                <a:latin typeface="Century Gothic" panose="020B0502020202020204" pitchFamily="34" charset="0"/>
                <a:ea typeface="Aptos" panose="020B0004020202020204" pitchFamily="34" charset="0"/>
                <a:cs typeface="Times New Roman" panose="02020603050405020304" pitchFamily="18" charset="0"/>
              </a:rPr>
              <a:t>Challenges</a:t>
            </a:r>
            <a:endParaRPr lang="en-MW" sz="4000">
              <a:latin typeface="Century Gothic" panose="020B0502020202020204" pitchFamily="34" charset="0"/>
            </a:endParaRPr>
          </a:p>
        </p:txBody>
      </p:sp>
      <p:sp>
        <p:nvSpPr>
          <p:cNvPr id="3" name="Content Placeholder 2">
            <a:extLst>
              <a:ext uri="{FF2B5EF4-FFF2-40B4-BE49-F238E27FC236}">
                <a16:creationId xmlns:a16="http://schemas.microsoft.com/office/drawing/2014/main" id="{4AE05420-BA4C-A2C1-A668-5435B2EE9DA4}"/>
              </a:ext>
            </a:extLst>
          </p:cNvPr>
          <p:cNvSpPr>
            <a:spLocks noGrp="1"/>
          </p:cNvSpPr>
          <p:nvPr>
            <p:ph idx="1"/>
          </p:nvPr>
        </p:nvSpPr>
        <p:spPr>
          <a:xfrm>
            <a:off x="541177" y="1212980"/>
            <a:ext cx="11234056" cy="5279895"/>
          </a:xfrm>
          <a:pattFill prst="pct25">
            <a:fgClr>
              <a:schemeClr val="accent1"/>
            </a:fgClr>
            <a:bgClr>
              <a:schemeClr val="bg1"/>
            </a:bgClr>
          </a:pattFill>
        </p:spPr>
        <p:txBody>
          <a:bodyPr>
            <a:normAutofit/>
          </a:bodyPr>
          <a:lstStyle/>
          <a:p>
            <a:pPr marL="342900" lvl="0" indent="-342900">
              <a:lnSpc>
                <a:spcPct val="107000"/>
              </a:lnSpc>
              <a:buFont typeface="Symbol" panose="05050102010706020507" pitchFamily="18" charset="2"/>
              <a:buChar char=""/>
            </a:pPr>
            <a:r>
              <a:rPr lang="en-US" sz="2400" kern="100">
                <a:latin typeface="Aptos" panose="020B0004020202020204" pitchFamily="34" charset="0"/>
                <a:ea typeface="Aptos" panose="020B0004020202020204" pitchFamily="34" charset="0"/>
                <a:cs typeface="Times New Roman" panose="02020603050405020304" pitchFamily="18" charset="0"/>
              </a:rPr>
              <a:t>B</a:t>
            </a:r>
            <a:r>
              <a:rPr lang="en-US" sz="2400" kern="100">
                <a:effectLst/>
                <a:latin typeface="Aptos" panose="020B0004020202020204" pitchFamily="34" charset="0"/>
                <a:ea typeface="Aptos" panose="020B0004020202020204" pitchFamily="34" charset="0"/>
                <a:cs typeface="Times New Roman" panose="02020603050405020304" pitchFamily="18" charset="0"/>
              </a:rPr>
              <a:t>alancing revenue performance and the political desire to increase expenditures</a:t>
            </a:r>
          </a:p>
          <a:p>
            <a:pPr marL="800100" lvl="1" indent="-342900">
              <a:lnSpc>
                <a:spcPct val="107000"/>
              </a:lnSpc>
              <a:buFont typeface="Symbol" panose="05050102010706020507" pitchFamily="18" charset="2"/>
              <a:buChar char=""/>
            </a:pPr>
            <a:r>
              <a:rPr lang="en-US" sz="2000" kern="100" err="1">
                <a:effectLst/>
                <a:latin typeface="Aptos" panose="020B0004020202020204" pitchFamily="34" charset="0"/>
                <a:ea typeface="Aptos" panose="020B0004020202020204" pitchFamily="34" charset="0"/>
                <a:cs typeface="Times New Roman" panose="02020603050405020304" pitchFamily="18" charset="0"/>
              </a:rPr>
              <a:t>E.g</a:t>
            </a:r>
            <a:r>
              <a:rPr lang="en-US" sz="2000" kern="100">
                <a:effectLst/>
                <a:latin typeface="Aptos" panose="020B0004020202020204" pitchFamily="34" charset="0"/>
                <a:ea typeface="Aptos" panose="020B0004020202020204" pitchFamily="34" charset="0"/>
                <a:cs typeface="Times New Roman" panose="02020603050405020304" pitchFamily="18" charset="0"/>
              </a:rPr>
              <a:t> Decisions on</a:t>
            </a:r>
            <a:r>
              <a:rPr lang="en-US" sz="2000" kern="100">
                <a:latin typeface="Aptos" panose="020B0004020202020204" pitchFamily="34" charset="0"/>
                <a:ea typeface="Aptos" panose="020B0004020202020204" pitchFamily="34" charset="0"/>
                <a:cs typeface="Times New Roman" panose="02020603050405020304" pitchFamily="18" charset="0"/>
              </a:rPr>
              <a:t> </a:t>
            </a:r>
            <a:r>
              <a:rPr lang="en-US" sz="2000" kern="100">
                <a:effectLst/>
                <a:latin typeface="Aptos" panose="020B0004020202020204" pitchFamily="34" charset="0"/>
                <a:ea typeface="Aptos" panose="020B0004020202020204" pitchFamily="34" charset="0"/>
                <a:cs typeface="Times New Roman" panose="02020603050405020304" pitchFamily="18" charset="0"/>
              </a:rPr>
              <a:t>subsidies &amp; creation of</a:t>
            </a:r>
            <a:r>
              <a:rPr lang="en-US" sz="2000" kern="100">
                <a:latin typeface="Aptos" panose="020B0004020202020204" pitchFamily="34" charset="0"/>
                <a:ea typeface="Aptos" panose="020B0004020202020204" pitchFamily="34" charset="0"/>
                <a:cs typeface="Times New Roman" panose="02020603050405020304" pitchFamily="18" charset="0"/>
              </a:rPr>
              <a:t> </a:t>
            </a:r>
            <a:r>
              <a:rPr lang="en-MW" sz="2000" kern="100">
                <a:effectLst/>
                <a:latin typeface="Aptos" panose="020B0004020202020204" pitchFamily="34" charset="0"/>
                <a:ea typeface="Aptos" panose="020B0004020202020204" pitchFamily="34" charset="0"/>
                <a:cs typeface="Times New Roman" panose="02020603050405020304" pitchFamily="18" charset="0"/>
              </a:rPr>
              <a:t>new projects without associated revenue streams.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2400" kern="100">
                <a:latin typeface="Aptos" panose="020B0004020202020204" pitchFamily="34" charset="0"/>
                <a:ea typeface="Aptos" panose="020B0004020202020204" pitchFamily="34" charset="0"/>
                <a:cs typeface="Times New Roman" panose="02020603050405020304" pitchFamily="18" charset="0"/>
              </a:rPr>
              <a:t>Lack of</a:t>
            </a:r>
            <a:r>
              <a:rPr lang="en-MW" sz="2400" kern="100">
                <a:effectLst/>
                <a:latin typeface="Aptos" panose="020B0004020202020204" pitchFamily="34" charset="0"/>
                <a:ea typeface="Aptos" panose="020B0004020202020204" pitchFamily="34" charset="0"/>
                <a:cs typeface="Times New Roman" panose="02020603050405020304" pitchFamily="18" charset="0"/>
              </a:rPr>
              <a:t> legal </a:t>
            </a:r>
            <a:r>
              <a:rPr lang="en-US" sz="2400" kern="100">
                <a:effectLst/>
                <a:latin typeface="Aptos" panose="020B0004020202020204" pitchFamily="34" charset="0"/>
                <a:ea typeface="Aptos" panose="020B0004020202020204" pitchFamily="34" charset="0"/>
                <a:cs typeface="Times New Roman" panose="02020603050405020304" pitchFamily="18" charset="0"/>
              </a:rPr>
              <a:t>framework</a:t>
            </a:r>
            <a:r>
              <a:rPr lang="en-MW" sz="2400" kern="100">
                <a:effectLst/>
                <a:latin typeface="Aptos" panose="020B0004020202020204" pitchFamily="34" charset="0"/>
                <a:ea typeface="Aptos" panose="020B0004020202020204" pitchFamily="34" charset="0"/>
                <a:cs typeface="Times New Roman" panose="02020603050405020304" pitchFamily="18" charset="0"/>
              </a:rPr>
              <a:t> to control </a:t>
            </a:r>
            <a:r>
              <a:rPr lang="en-US" sz="2400" kern="100">
                <a:effectLst/>
                <a:latin typeface="Aptos" panose="020B0004020202020204" pitchFamily="34" charset="0"/>
                <a:ea typeface="Aptos" panose="020B0004020202020204" pitchFamily="34" charset="0"/>
                <a:cs typeface="Times New Roman" panose="02020603050405020304" pitchFamily="18" charset="0"/>
              </a:rPr>
              <a:t>the </a:t>
            </a:r>
            <a:r>
              <a:rPr lang="en-MW" sz="2400" kern="100">
                <a:effectLst/>
                <a:latin typeface="Aptos" panose="020B0004020202020204" pitchFamily="34" charset="0"/>
                <a:ea typeface="Aptos" panose="020B0004020202020204" pitchFamily="34" charset="0"/>
                <a:cs typeface="Times New Roman" panose="02020603050405020304" pitchFamily="18" charset="0"/>
              </a:rPr>
              <a:t>level</a:t>
            </a:r>
            <a:r>
              <a:rPr lang="en-US" sz="2400" kern="100">
                <a:effectLst/>
                <a:latin typeface="Aptos" panose="020B0004020202020204" pitchFamily="34" charset="0"/>
                <a:ea typeface="Aptos" panose="020B0004020202020204" pitchFamily="34" charset="0"/>
                <a:cs typeface="Times New Roman" panose="02020603050405020304" pitchFamily="18" charset="0"/>
              </a:rPr>
              <a:t>s</a:t>
            </a:r>
            <a:r>
              <a:rPr lang="en-MW" sz="2400" kern="100">
                <a:effectLst/>
                <a:latin typeface="Aptos" panose="020B0004020202020204" pitchFamily="34" charset="0"/>
                <a:ea typeface="Aptos" panose="020B0004020202020204" pitchFamily="34" charset="0"/>
                <a:cs typeface="Times New Roman" panose="02020603050405020304" pitchFamily="18" charset="0"/>
              </a:rPr>
              <a:t> of expenditure and contain the budget deficit.  For the past three years</a:t>
            </a:r>
            <a:r>
              <a:rPr lang="en-US" sz="2400" kern="100">
                <a:effectLst/>
                <a:latin typeface="Aptos" panose="020B0004020202020204" pitchFamily="34" charset="0"/>
                <a:ea typeface="Aptos" panose="020B0004020202020204" pitchFamily="34" charset="0"/>
                <a:cs typeface="Times New Roman" panose="02020603050405020304" pitchFamily="18" charset="0"/>
              </a:rPr>
              <a:t>,</a:t>
            </a:r>
            <a:r>
              <a:rPr lang="en-MW" sz="2400" kern="100">
                <a:effectLst/>
                <a:latin typeface="Aptos" panose="020B0004020202020204" pitchFamily="34" charset="0"/>
                <a:ea typeface="Aptos" panose="020B0004020202020204" pitchFamily="34" charset="0"/>
                <a:cs typeface="Times New Roman" panose="02020603050405020304" pitchFamily="18" charset="0"/>
              </a:rPr>
              <a:t> </a:t>
            </a:r>
            <a:r>
              <a:rPr lang="en-US" sz="2400" kern="100">
                <a:effectLst/>
                <a:latin typeface="Aptos" panose="020B0004020202020204" pitchFamily="34" charset="0"/>
                <a:ea typeface="Aptos" panose="020B0004020202020204" pitchFamily="34" charset="0"/>
                <a:cs typeface="Times New Roman" panose="02020603050405020304" pitchFamily="18" charset="0"/>
              </a:rPr>
              <a:t>2021/22 t</a:t>
            </a:r>
            <a:r>
              <a:rPr lang="en-MW" sz="2400" kern="100">
                <a:effectLst/>
                <a:latin typeface="Aptos" panose="020B0004020202020204" pitchFamily="34" charset="0"/>
                <a:ea typeface="Aptos" panose="020B0004020202020204" pitchFamily="34" charset="0"/>
                <a:cs typeface="Times New Roman" panose="02020603050405020304" pitchFamily="18" charset="0"/>
              </a:rPr>
              <a:t>o 2023/24FY, the budget deficit as a percentage of GDP has </a:t>
            </a:r>
            <a:r>
              <a:rPr lang="en-US" sz="2400" kern="100">
                <a:effectLst/>
                <a:latin typeface="Aptos" panose="020B0004020202020204" pitchFamily="34" charset="0"/>
                <a:ea typeface="Aptos" panose="020B0004020202020204" pitchFamily="34" charset="0"/>
                <a:cs typeface="Times New Roman" panose="02020603050405020304" pitchFamily="18" charset="0"/>
              </a:rPr>
              <a:t>exceeded </a:t>
            </a:r>
            <a:r>
              <a:rPr lang="en-MW" sz="2400" kern="100">
                <a:effectLst/>
                <a:latin typeface="Aptos" panose="020B0004020202020204" pitchFamily="34" charset="0"/>
                <a:ea typeface="Aptos" panose="020B0004020202020204" pitchFamily="34" charset="0"/>
                <a:cs typeface="Times New Roman" panose="02020603050405020304" pitchFamily="18" charset="0"/>
              </a:rPr>
              <a:t>the recommended threshold of around 3%.</a:t>
            </a: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buNone/>
            </a:pPr>
            <a:endParaRPr lang="en-US" sz="2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MW" sz="2400" kern="100">
                <a:effectLst/>
                <a:latin typeface="Aptos" panose="020B0004020202020204" pitchFamily="34" charset="0"/>
                <a:ea typeface="Aptos" panose="020B0004020202020204" pitchFamily="34" charset="0"/>
                <a:cs typeface="Times New Roman" panose="02020603050405020304" pitchFamily="18" charset="0"/>
              </a:rPr>
              <a:t>Th</a:t>
            </a:r>
            <a:r>
              <a:rPr lang="en-US" sz="2400" kern="100">
                <a:effectLst/>
                <a:latin typeface="Aptos" panose="020B0004020202020204" pitchFamily="34" charset="0"/>
                <a:ea typeface="Aptos" panose="020B0004020202020204" pitchFamily="34" charset="0"/>
                <a:cs typeface="Times New Roman" panose="02020603050405020304" pitchFamily="18" charset="0"/>
              </a:rPr>
              <a:t>e high</a:t>
            </a:r>
            <a:r>
              <a:rPr lang="en-MW" sz="2400" kern="100">
                <a:effectLst/>
                <a:latin typeface="Aptos" panose="020B0004020202020204" pitchFamily="34" charset="0"/>
                <a:ea typeface="Aptos" panose="020B0004020202020204" pitchFamily="34" charset="0"/>
                <a:cs typeface="Times New Roman" panose="02020603050405020304" pitchFamily="18" charset="0"/>
              </a:rPr>
              <a:t> budget deficit leads to </a:t>
            </a:r>
            <a:r>
              <a:rPr lang="en-US" sz="2400" kern="100">
                <a:effectLst/>
                <a:latin typeface="Aptos" panose="020B0004020202020204" pitchFamily="34" charset="0"/>
                <a:ea typeface="Aptos" panose="020B0004020202020204" pitchFamily="34" charset="0"/>
                <a:cs typeface="Times New Roman" panose="02020603050405020304" pitchFamily="18" charset="0"/>
              </a:rPr>
              <a:t>either </a:t>
            </a:r>
            <a:r>
              <a:rPr lang="en-MW" sz="2400" kern="100">
                <a:effectLst/>
                <a:latin typeface="Aptos" panose="020B0004020202020204" pitchFamily="34" charset="0"/>
                <a:ea typeface="Aptos" panose="020B0004020202020204" pitchFamily="34" charset="0"/>
                <a:cs typeface="Times New Roman" panose="02020603050405020304" pitchFamily="18" charset="0"/>
              </a:rPr>
              <a:t>additional borrowing </a:t>
            </a:r>
            <a:r>
              <a:rPr lang="en-US" sz="2400" kern="100">
                <a:effectLst/>
                <a:latin typeface="Aptos" panose="020B0004020202020204" pitchFamily="34" charset="0"/>
                <a:ea typeface="Aptos" panose="020B0004020202020204" pitchFamily="34" charset="0"/>
                <a:cs typeface="Times New Roman" panose="02020603050405020304" pitchFamily="18" charset="0"/>
              </a:rPr>
              <a:t>or delayed completion of Government funded projects. Hence delayed national development in some sectors.</a:t>
            </a:r>
            <a:endParaRPr lang="en-MW"/>
          </a:p>
        </p:txBody>
      </p:sp>
      <p:pic>
        <p:nvPicPr>
          <p:cNvPr id="4" name="Picture 3">
            <a:extLst>
              <a:ext uri="{FF2B5EF4-FFF2-40B4-BE49-F238E27FC236}">
                <a16:creationId xmlns:a16="http://schemas.microsoft.com/office/drawing/2014/main" id="{6D00EA1F-6BC3-1927-9588-85A9829F64FC}"/>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5" name="Picture 4">
            <a:extLst>
              <a:ext uri="{FF2B5EF4-FFF2-40B4-BE49-F238E27FC236}">
                <a16:creationId xmlns:a16="http://schemas.microsoft.com/office/drawing/2014/main" id="{4485B332-DAF1-B611-4C8F-DC76365C4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32258" y="365125"/>
            <a:ext cx="942975" cy="733425"/>
          </a:xfrm>
          <a:prstGeom prst="rect">
            <a:avLst/>
          </a:prstGeom>
          <a:noFill/>
          <a:ln>
            <a:noFill/>
          </a:ln>
        </p:spPr>
      </p:pic>
    </p:spTree>
    <p:extLst>
      <p:ext uri="{BB962C8B-B14F-4D97-AF65-F5344CB8AC3E}">
        <p14:creationId xmlns:p14="http://schemas.microsoft.com/office/powerpoint/2010/main" val="3227885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1610FB-6B60-430A-AF7F-2F73E6063DBE}">
  <ds:schemaRefs>
    <ds:schemaRef ds:uri="483dba53-7734-44b0-a8e9-8dd24ce872c9"/>
    <ds:schemaRef ds:uri="c7d0f312-d748-48d1-b1de-9d5105df22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33DA6C-8452-4A89-8703-C94BDCE1001E}">
  <ds:schemaRefs>
    <ds:schemaRef ds:uri="483dba53-7734-44b0-a8e9-8dd24ce872c9"/>
    <ds:schemaRef ds:uri="c7d0f312-d748-48d1-b1de-9d5105df22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E94AD6-F46A-4C53-9E59-89117639EB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Office Theme</vt:lpstr>
      <vt:lpstr> INFF and Improving Budget Credibility in Malawi  Regional Workshop on Integrated National Financing Frameworks 2024 Public Finance for Sustainable Development in Africa by  Patrick Liphava  (MSc. PLSCM, MSc. ITLTP,BBA)   </vt:lpstr>
      <vt:lpstr>Outline</vt:lpstr>
      <vt:lpstr>Malawi</vt:lpstr>
      <vt:lpstr>PowerPoint Presentation</vt:lpstr>
      <vt:lpstr>INFF </vt:lpstr>
      <vt:lpstr>INFF  Cont…</vt:lpstr>
      <vt:lpstr>Budget Credibility</vt:lpstr>
      <vt:lpstr>Malawi Situation on Budget Credibility</vt:lpstr>
      <vt:lpstr>Internal Challenges</vt:lpstr>
      <vt:lpstr>External Challenges   </vt:lpstr>
      <vt:lpstr>External Challenges cont…</vt:lpstr>
      <vt:lpstr>Success stories </vt:lpstr>
      <vt:lpstr>EXPECTED IMPACT OF INFF ON BUDGET CREDIBILITY </vt:lpstr>
      <vt:lpstr>Conclusion and recommendation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revision>1</cp:revision>
  <dcterms:created xsi:type="dcterms:W3CDTF">2021-07-06T08:28:28Z</dcterms:created>
  <dcterms:modified xsi:type="dcterms:W3CDTF">2024-06-12T11:06:57Z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