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3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1C7D0-19DC-473A-8222-1A7367CDBD2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06DADC5E-C9E6-42D7-9C96-EB3EC3DC74A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1"/>
            <a:t>Governance membership will be tied to Charter ratification;</a:t>
          </a:r>
          <a:endParaRPr lang="en-US"/>
        </a:p>
      </dgm:t>
    </dgm:pt>
    <dgm:pt modelId="{0F3898D1-BAAA-4A43-A7E3-42A4A9028B15}" type="parTrans" cxnId="{D51B5EB5-CB9E-4FDF-B295-CDA91C093AA8}">
      <dgm:prSet/>
      <dgm:spPr/>
      <dgm:t>
        <a:bodyPr/>
        <a:lstStyle/>
        <a:p>
          <a:endParaRPr lang="en-US"/>
        </a:p>
      </dgm:t>
    </dgm:pt>
    <dgm:pt modelId="{EB1FACC4-CAA2-44DA-AF91-1B620694C775}" type="sibTrans" cxnId="{D51B5EB5-CB9E-4FDF-B295-CDA91C093AA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E821A8D-CD16-4AC5-9801-0A12610F6AD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1"/>
            <a:t>It is yet to enter into full force due to a shortage of instruments of ratification;</a:t>
          </a:r>
          <a:endParaRPr lang="en-US" dirty="0"/>
        </a:p>
      </dgm:t>
    </dgm:pt>
    <dgm:pt modelId="{E58A2FFA-E3FC-4213-A226-91F9D2EB7255}" type="parTrans" cxnId="{DECF6154-938F-4CB3-AC12-450D86114FEC}">
      <dgm:prSet/>
      <dgm:spPr/>
      <dgm:t>
        <a:bodyPr/>
        <a:lstStyle/>
        <a:p>
          <a:endParaRPr lang="en-US"/>
        </a:p>
      </dgm:t>
    </dgm:pt>
    <dgm:pt modelId="{B1281714-9661-42BC-B49C-75CE52555964}" type="sibTrans" cxnId="{DECF6154-938F-4CB3-AC12-450D86114FE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D3EC2EC-6F6D-45FC-A1D5-26D6CCE9DBD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1"/>
            <a:t>A third of the instruments of ratification, i.e., representing 15 AU states at minimum, has to be deposited with the AUC Chairperson’s office. </a:t>
          </a:r>
          <a:endParaRPr lang="en-US" dirty="0"/>
        </a:p>
      </dgm:t>
    </dgm:pt>
    <dgm:pt modelId="{4C8468A9-9666-4417-88FB-2394C28DABE9}" type="parTrans" cxnId="{60849A16-F340-4A78-BEC8-3C4E073E8929}">
      <dgm:prSet/>
      <dgm:spPr/>
      <dgm:t>
        <a:bodyPr/>
        <a:lstStyle/>
        <a:p>
          <a:endParaRPr lang="en-US"/>
        </a:p>
      </dgm:t>
    </dgm:pt>
    <dgm:pt modelId="{EBC4F5FA-2CD7-4B59-B3CD-8A953F177566}" type="sibTrans" cxnId="{60849A16-F340-4A78-BEC8-3C4E073E89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B3EC4B-57F2-4222-AFB2-99DA3E4397ED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i="1"/>
            <a:t>12 deposits, 12 ratifications, 21 signatories, &amp; 31 non-signatories. </a:t>
          </a:r>
          <a:endParaRPr lang="en-US" dirty="0"/>
        </a:p>
      </dgm:t>
    </dgm:pt>
    <dgm:pt modelId="{1D6CC2FB-8195-41E0-8D0E-A6FE573B3C93}" type="parTrans" cxnId="{8457A38F-36AD-479F-80A0-49A2DCC2A435}">
      <dgm:prSet/>
      <dgm:spPr/>
      <dgm:t>
        <a:bodyPr/>
        <a:lstStyle/>
        <a:p>
          <a:endParaRPr lang="en-US"/>
        </a:p>
      </dgm:t>
    </dgm:pt>
    <dgm:pt modelId="{4215BD21-1616-46C4-843B-10DFF1D762AF}" type="sibTrans" cxnId="{8457A38F-36AD-479F-80A0-49A2DCC2A435}">
      <dgm:prSet/>
      <dgm:spPr/>
      <dgm:t>
        <a:bodyPr/>
        <a:lstStyle/>
        <a:p>
          <a:endParaRPr lang="en-US"/>
        </a:p>
      </dgm:t>
    </dgm:pt>
    <dgm:pt modelId="{9C71C990-E9AB-429C-8046-F6994B6426CC}" type="pres">
      <dgm:prSet presAssocID="{DFC1C7D0-19DC-473A-8222-1A7367CDBD2D}" presName="root" presStyleCnt="0">
        <dgm:presLayoutVars>
          <dgm:dir/>
          <dgm:resizeHandles val="exact"/>
        </dgm:presLayoutVars>
      </dgm:prSet>
      <dgm:spPr/>
    </dgm:pt>
    <dgm:pt modelId="{CC5C37BF-0CF6-48CC-A79D-B34372B06F89}" type="pres">
      <dgm:prSet presAssocID="{DFC1C7D0-19DC-473A-8222-1A7367CDBD2D}" presName="container" presStyleCnt="0">
        <dgm:presLayoutVars>
          <dgm:dir/>
          <dgm:resizeHandles val="exact"/>
        </dgm:presLayoutVars>
      </dgm:prSet>
      <dgm:spPr/>
    </dgm:pt>
    <dgm:pt modelId="{A275FED6-EB27-4907-BF06-7EAF66847F19}" type="pres">
      <dgm:prSet presAssocID="{06DADC5E-C9E6-42D7-9C96-EB3EC3DC74A4}" presName="compNode" presStyleCnt="0"/>
      <dgm:spPr/>
    </dgm:pt>
    <dgm:pt modelId="{D8FFC330-3AC3-41AD-96E0-5B8033D4CF8E}" type="pres">
      <dgm:prSet presAssocID="{06DADC5E-C9E6-42D7-9C96-EB3EC3DC74A4}" presName="iconBgRect" presStyleLbl="bgShp" presStyleIdx="0" presStyleCnt="4"/>
      <dgm:spPr/>
    </dgm:pt>
    <dgm:pt modelId="{0E4E368B-2882-4F55-8B17-55AEBA60FFD9}" type="pres">
      <dgm:prSet presAssocID="{06DADC5E-C9E6-42D7-9C96-EB3EC3DC74A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CE71479-61BF-4B10-8E5F-5AB0AA4A46B9}" type="pres">
      <dgm:prSet presAssocID="{06DADC5E-C9E6-42D7-9C96-EB3EC3DC74A4}" presName="spaceRect" presStyleCnt="0"/>
      <dgm:spPr/>
    </dgm:pt>
    <dgm:pt modelId="{FC2731C7-9DA4-4FDB-B3E8-7E507D66347F}" type="pres">
      <dgm:prSet presAssocID="{06DADC5E-C9E6-42D7-9C96-EB3EC3DC74A4}" presName="textRect" presStyleLbl="revTx" presStyleIdx="0" presStyleCnt="4">
        <dgm:presLayoutVars>
          <dgm:chMax val="1"/>
          <dgm:chPref val="1"/>
        </dgm:presLayoutVars>
      </dgm:prSet>
      <dgm:spPr/>
    </dgm:pt>
    <dgm:pt modelId="{391E7A20-63B9-4427-9A1D-4A0E82E23D53}" type="pres">
      <dgm:prSet presAssocID="{EB1FACC4-CAA2-44DA-AF91-1B620694C775}" presName="sibTrans" presStyleLbl="sibTrans2D1" presStyleIdx="0" presStyleCnt="0"/>
      <dgm:spPr/>
    </dgm:pt>
    <dgm:pt modelId="{78B8C154-5DC6-4DAC-8F4C-B6B346B080B8}" type="pres">
      <dgm:prSet presAssocID="{4E821A8D-CD16-4AC5-9801-0A12610F6AD2}" presName="compNode" presStyleCnt="0"/>
      <dgm:spPr/>
    </dgm:pt>
    <dgm:pt modelId="{960B7D17-66EE-4DA9-B6FE-F4AE9EBD1A2D}" type="pres">
      <dgm:prSet presAssocID="{4E821A8D-CD16-4AC5-9801-0A12610F6AD2}" presName="iconBgRect" presStyleLbl="bgShp" presStyleIdx="1" presStyleCnt="4"/>
      <dgm:spPr/>
    </dgm:pt>
    <dgm:pt modelId="{BDA2322E-3A36-41C2-832A-78813E585D8C}" type="pres">
      <dgm:prSet presAssocID="{4E821A8D-CD16-4AC5-9801-0A12610F6AD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8F767833-19F1-49DF-903A-B0577AD2C934}" type="pres">
      <dgm:prSet presAssocID="{4E821A8D-CD16-4AC5-9801-0A12610F6AD2}" presName="spaceRect" presStyleCnt="0"/>
      <dgm:spPr/>
    </dgm:pt>
    <dgm:pt modelId="{1DD157D1-5D9F-45E3-BC0A-17A8238F9BD9}" type="pres">
      <dgm:prSet presAssocID="{4E821A8D-CD16-4AC5-9801-0A12610F6AD2}" presName="textRect" presStyleLbl="revTx" presStyleIdx="1" presStyleCnt="4">
        <dgm:presLayoutVars>
          <dgm:chMax val="1"/>
          <dgm:chPref val="1"/>
        </dgm:presLayoutVars>
      </dgm:prSet>
      <dgm:spPr/>
    </dgm:pt>
    <dgm:pt modelId="{B1DF8767-B4D9-4EFA-89A8-166EBBE8EF62}" type="pres">
      <dgm:prSet presAssocID="{B1281714-9661-42BC-B49C-75CE52555964}" presName="sibTrans" presStyleLbl="sibTrans2D1" presStyleIdx="0" presStyleCnt="0"/>
      <dgm:spPr/>
    </dgm:pt>
    <dgm:pt modelId="{2C3BCAC7-8368-4735-A36A-3C72F4049C64}" type="pres">
      <dgm:prSet presAssocID="{6D3EC2EC-6F6D-45FC-A1D5-26D6CCE9DBD9}" presName="compNode" presStyleCnt="0"/>
      <dgm:spPr/>
    </dgm:pt>
    <dgm:pt modelId="{C80BF78C-25C2-46A6-9FD1-51C1A075E7CC}" type="pres">
      <dgm:prSet presAssocID="{6D3EC2EC-6F6D-45FC-A1D5-26D6CCE9DBD9}" presName="iconBgRect" presStyleLbl="bgShp" presStyleIdx="2" presStyleCnt="4"/>
      <dgm:spPr/>
    </dgm:pt>
    <dgm:pt modelId="{71D33308-CA3F-4B91-807D-720867007497}" type="pres">
      <dgm:prSet presAssocID="{6D3EC2EC-6F6D-45FC-A1D5-26D6CCE9DBD9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7C13C161-2AE3-4B8B-AECF-FA7D1FA4E63F}" type="pres">
      <dgm:prSet presAssocID="{6D3EC2EC-6F6D-45FC-A1D5-26D6CCE9DBD9}" presName="spaceRect" presStyleCnt="0"/>
      <dgm:spPr/>
    </dgm:pt>
    <dgm:pt modelId="{5D076E27-7218-4B19-A399-AB250D24F939}" type="pres">
      <dgm:prSet presAssocID="{6D3EC2EC-6F6D-45FC-A1D5-26D6CCE9DBD9}" presName="textRect" presStyleLbl="revTx" presStyleIdx="2" presStyleCnt="4">
        <dgm:presLayoutVars>
          <dgm:chMax val="1"/>
          <dgm:chPref val="1"/>
        </dgm:presLayoutVars>
      </dgm:prSet>
      <dgm:spPr/>
    </dgm:pt>
    <dgm:pt modelId="{0D129FFC-3D96-44C5-B195-2890CFD25EB7}" type="pres">
      <dgm:prSet presAssocID="{EBC4F5FA-2CD7-4B59-B3CD-8A953F177566}" presName="sibTrans" presStyleLbl="sibTrans2D1" presStyleIdx="0" presStyleCnt="0"/>
      <dgm:spPr/>
    </dgm:pt>
    <dgm:pt modelId="{AC286E88-0DCF-4338-B9DB-3BCA7E2EBC32}" type="pres">
      <dgm:prSet presAssocID="{94B3EC4B-57F2-4222-AFB2-99DA3E4397ED}" presName="compNode" presStyleCnt="0"/>
      <dgm:spPr/>
    </dgm:pt>
    <dgm:pt modelId="{79E61C14-5CA3-42A1-8F6E-E8FADC70D35D}" type="pres">
      <dgm:prSet presAssocID="{94B3EC4B-57F2-4222-AFB2-99DA3E4397ED}" presName="iconBgRect" presStyleLbl="bgShp" presStyleIdx="3" presStyleCnt="4"/>
      <dgm:spPr/>
    </dgm:pt>
    <dgm:pt modelId="{9EEBAF3D-55FE-4D29-8027-57C577CB6433}" type="pres">
      <dgm:prSet presAssocID="{94B3EC4B-57F2-4222-AFB2-99DA3E4397ED}" presName="iconRect" presStyleLbl="node1" presStyleIdx="3" presStyleCnt="4"/>
      <dgm:spPr>
        <a:blipFill>
          <a:blip xmlns:r="http://schemas.openxmlformats.org/officeDocument/2006/relationships" r:embed="rId7"/>
          <a:srcRect/>
          <a:stretch>
            <a:fillRect/>
          </a:stretch>
        </a:blipFill>
        <a:ln>
          <a:noFill/>
        </a:ln>
      </dgm:spPr>
    </dgm:pt>
    <dgm:pt modelId="{45B9A4D6-4C1D-42C5-99A2-E8F5E3948083}" type="pres">
      <dgm:prSet presAssocID="{94B3EC4B-57F2-4222-AFB2-99DA3E4397ED}" presName="spaceRect" presStyleCnt="0"/>
      <dgm:spPr/>
    </dgm:pt>
    <dgm:pt modelId="{104CDC59-2721-4A2B-96CC-C8E64519CB25}" type="pres">
      <dgm:prSet presAssocID="{94B3EC4B-57F2-4222-AFB2-99DA3E4397E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E59DF05-F132-4BEA-8550-8B99B400AE5A}" type="presOf" srcId="{B1281714-9661-42BC-B49C-75CE52555964}" destId="{B1DF8767-B4D9-4EFA-89A8-166EBBE8EF62}" srcOrd="0" destOrd="0" presId="urn:microsoft.com/office/officeart/2018/2/layout/IconCircleList"/>
    <dgm:cxn modelId="{62D15406-E95D-4E9B-8CAB-0060F7744B24}" type="presOf" srcId="{DFC1C7D0-19DC-473A-8222-1A7367CDBD2D}" destId="{9C71C990-E9AB-429C-8046-F6994B6426CC}" srcOrd="0" destOrd="0" presId="urn:microsoft.com/office/officeart/2018/2/layout/IconCircleList"/>
    <dgm:cxn modelId="{60849A16-F340-4A78-BEC8-3C4E073E8929}" srcId="{DFC1C7D0-19DC-473A-8222-1A7367CDBD2D}" destId="{6D3EC2EC-6F6D-45FC-A1D5-26D6CCE9DBD9}" srcOrd="2" destOrd="0" parTransId="{4C8468A9-9666-4417-88FB-2394C28DABE9}" sibTransId="{EBC4F5FA-2CD7-4B59-B3CD-8A953F177566}"/>
    <dgm:cxn modelId="{DECF6154-938F-4CB3-AC12-450D86114FEC}" srcId="{DFC1C7D0-19DC-473A-8222-1A7367CDBD2D}" destId="{4E821A8D-CD16-4AC5-9801-0A12610F6AD2}" srcOrd="1" destOrd="0" parTransId="{E58A2FFA-E3FC-4213-A226-91F9D2EB7255}" sibTransId="{B1281714-9661-42BC-B49C-75CE52555964}"/>
    <dgm:cxn modelId="{D0D9947B-E94C-42C9-9E18-08A904BA223F}" type="presOf" srcId="{4E821A8D-CD16-4AC5-9801-0A12610F6AD2}" destId="{1DD157D1-5D9F-45E3-BC0A-17A8238F9BD9}" srcOrd="0" destOrd="0" presId="urn:microsoft.com/office/officeart/2018/2/layout/IconCircleList"/>
    <dgm:cxn modelId="{8457A38F-36AD-479F-80A0-49A2DCC2A435}" srcId="{DFC1C7D0-19DC-473A-8222-1A7367CDBD2D}" destId="{94B3EC4B-57F2-4222-AFB2-99DA3E4397ED}" srcOrd="3" destOrd="0" parTransId="{1D6CC2FB-8195-41E0-8D0E-A6FE573B3C93}" sibTransId="{4215BD21-1616-46C4-843B-10DFF1D762AF}"/>
    <dgm:cxn modelId="{96792E9D-44B7-4D39-A622-D51F238786E4}" type="presOf" srcId="{94B3EC4B-57F2-4222-AFB2-99DA3E4397ED}" destId="{104CDC59-2721-4A2B-96CC-C8E64519CB25}" srcOrd="0" destOrd="0" presId="urn:microsoft.com/office/officeart/2018/2/layout/IconCircleList"/>
    <dgm:cxn modelId="{D51B5EB5-CB9E-4FDF-B295-CDA91C093AA8}" srcId="{DFC1C7D0-19DC-473A-8222-1A7367CDBD2D}" destId="{06DADC5E-C9E6-42D7-9C96-EB3EC3DC74A4}" srcOrd="0" destOrd="0" parTransId="{0F3898D1-BAAA-4A43-A7E3-42A4A9028B15}" sibTransId="{EB1FACC4-CAA2-44DA-AF91-1B620694C775}"/>
    <dgm:cxn modelId="{919DE3C9-3B5F-4B23-9E2A-41AEEBBF1F91}" type="presOf" srcId="{06DADC5E-C9E6-42D7-9C96-EB3EC3DC74A4}" destId="{FC2731C7-9DA4-4FDB-B3E8-7E507D66347F}" srcOrd="0" destOrd="0" presId="urn:microsoft.com/office/officeart/2018/2/layout/IconCircleList"/>
    <dgm:cxn modelId="{86B386CD-E3B2-49C1-A035-494F022AF833}" type="presOf" srcId="{EBC4F5FA-2CD7-4B59-B3CD-8A953F177566}" destId="{0D129FFC-3D96-44C5-B195-2890CFD25EB7}" srcOrd="0" destOrd="0" presId="urn:microsoft.com/office/officeart/2018/2/layout/IconCircleList"/>
    <dgm:cxn modelId="{44B371F4-D8D0-4205-AB91-3DF1BC306955}" type="presOf" srcId="{EB1FACC4-CAA2-44DA-AF91-1B620694C775}" destId="{391E7A20-63B9-4427-9A1D-4A0E82E23D53}" srcOrd="0" destOrd="0" presId="urn:microsoft.com/office/officeart/2018/2/layout/IconCircleList"/>
    <dgm:cxn modelId="{99FB42FE-FA60-4DAC-BA4C-E781A29D6B16}" type="presOf" srcId="{6D3EC2EC-6F6D-45FC-A1D5-26D6CCE9DBD9}" destId="{5D076E27-7218-4B19-A399-AB250D24F939}" srcOrd="0" destOrd="0" presId="urn:microsoft.com/office/officeart/2018/2/layout/IconCircleList"/>
    <dgm:cxn modelId="{3C5E1572-AB58-4D53-9571-DEB2ADC55ABC}" type="presParOf" srcId="{9C71C990-E9AB-429C-8046-F6994B6426CC}" destId="{CC5C37BF-0CF6-48CC-A79D-B34372B06F89}" srcOrd="0" destOrd="0" presId="urn:microsoft.com/office/officeart/2018/2/layout/IconCircleList"/>
    <dgm:cxn modelId="{5D6DDF0E-2B1B-4160-9AD8-8691FFBF984E}" type="presParOf" srcId="{CC5C37BF-0CF6-48CC-A79D-B34372B06F89}" destId="{A275FED6-EB27-4907-BF06-7EAF66847F19}" srcOrd="0" destOrd="0" presId="urn:microsoft.com/office/officeart/2018/2/layout/IconCircleList"/>
    <dgm:cxn modelId="{3E665535-8F0C-41A7-9EB9-30AAFF293535}" type="presParOf" srcId="{A275FED6-EB27-4907-BF06-7EAF66847F19}" destId="{D8FFC330-3AC3-41AD-96E0-5B8033D4CF8E}" srcOrd="0" destOrd="0" presId="urn:microsoft.com/office/officeart/2018/2/layout/IconCircleList"/>
    <dgm:cxn modelId="{76B25EE7-33DB-4DB4-B428-C7A23F715662}" type="presParOf" srcId="{A275FED6-EB27-4907-BF06-7EAF66847F19}" destId="{0E4E368B-2882-4F55-8B17-55AEBA60FFD9}" srcOrd="1" destOrd="0" presId="urn:microsoft.com/office/officeart/2018/2/layout/IconCircleList"/>
    <dgm:cxn modelId="{1784D2B6-FDCA-4494-8733-71E5BEB253B4}" type="presParOf" srcId="{A275FED6-EB27-4907-BF06-7EAF66847F19}" destId="{CCE71479-61BF-4B10-8E5F-5AB0AA4A46B9}" srcOrd="2" destOrd="0" presId="urn:microsoft.com/office/officeart/2018/2/layout/IconCircleList"/>
    <dgm:cxn modelId="{8880B757-A99E-4158-BD0F-D74CB9CC4825}" type="presParOf" srcId="{A275FED6-EB27-4907-BF06-7EAF66847F19}" destId="{FC2731C7-9DA4-4FDB-B3E8-7E507D66347F}" srcOrd="3" destOrd="0" presId="urn:microsoft.com/office/officeart/2018/2/layout/IconCircleList"/>
    <dgm:cxn modelId="{20AA6184-2705-444D-9BD4-E00D5AFCC0EA}" type="presParOf" srcId="{CC5C37BF-0CF6-48CC-A79D-B34372B06F89}" destId="{391E7A20-63B9-4427-9A1D-4A0E82E23D53}" srcOrd="1" destOrd="0" presId="urn:microsoft.com/office/officeart/2018/2/layout/IconCircleList"/>
    <dgm:cxn modelId="{657BCD0F-9574-443C-A091-AF0550209ADE}" type="presParOf" srcId="{CC5C37BF-0CF6-48CC-A79D-B34372B06F89}" destId="{78B8C154-5DC6-4DAC-8F4C-B6B346B080B8}" srcOrd="2" destOrd="0" presId="urn:microsoft.com/office/officeart/2018/2/layout/IconCircleList"/>
    <dgm:cxn modelId="{B85A5C43-7618-4E7D-BA0F-DDDA2BEAF986}" type="presParOf" srcId="{78B8C154-5DC6-4DAC-8F4C-B6B346B080B8}" destId="{960B7D17-66EE-4DA9-B6FE-F4AE9EBD1A2D}" srcOrd="0" destOrd="0" presId="urn:microsoft.com/office/officeart/2018/2/layout/IconCircleList"/>
    <dgm:cxn modelId="{0D0CED0C-9B35-4BA5-B67E-D48813484557}" type="presParOf" srcId="{78B8C154-5DC6-4DAC-8F4C-B6B346B080B8}" destId="{BDA2322E-3A36-41C2-832A-78813E585D8C}" srcOrd="1" destOrd="0" presId="urn:microsoft.com/office/officeart/2018/2/layout/IconCircleList"/>
    <dgm:cxn modelId="{4DDCBAFB-B46E-4E92-AE6A-9A7B6F886B33}" type="presParOf" srcId="{78B8C154-5DC6-4DAC-8F4C-B6B346B080B8}" destId="{8F767833-19F1-49DF-903A-B0577AD2C934}" srcOrd="2" destOrd="0" presId="urn:microsoft.com/office/officeart/2018/2/layout/IconCircleList"/>
    <dgm:cxn modelId="{D91380FA-BDFE-4190-9D23-6900C0E762D1}" type="presParOf" srcId="{78B8C154-5DC6-4DAC-8F4C-B6B346B080B8}" destId="{1DD157D1-5D9F-45E3-BC0A-17A8238F9BD9}" srcOrd="3" destOrd="0" presId="urn:microsoft.com/office/officeart/2018/2/layout/IconCircleList"/>
    <dgm:cxn modelId="{3288C541-3A87-4D93-8D2C-73CE05B623E4}" type="presParOf" srcId="{CC5C37BF-0CF6-48CC-A79D-B34372B06F89}" destId="{B1DF8767-B4D9-4EFA-89A8-166EBBE8EF62}" srcOrd="3" destOrd="0" presId="urn:microsoft.com/office/officeart/2018/2/layout/IconCircleList"/>
    <dgm:cxn modelId="{1CF095A5-6A7F-4C5D-AFB7-1A07963D2696}" type="presParOf" srcId="{CC5C37BF-0CF6-48CC-A79D-B34372B06F89}" destId="{2C3BCAC7-8368-4735-A36A-3C72F4049C64}" srcOrd="4" destOrd="0" presId="urn:microsoft.com/office/officeart/2018/2/layout/IconCircleList"/>
    <dgm:cxn modelId="{DCA313C0-07C5-421D-9AAD-8F6C148800A4}" type="presParOf" srcId="{2C3BCAC7-8368-4735-A36A-3C72F4049C64}" destId="{C80BF78C-25C2-46A6-9FD1-51C1A075E7CC}" srcOrd="0" destOrd="0" presId="urn:microsoft.com/office/officeart/2018/2/layout/IconCircleList"/>
    <dgm:cxn modelId="{AA04DD9D-A31C-4412-B09A-39334C827EC4}" type="presParOf" srcId="{2C3BCAC7-8368-4735-A36A-3C72F4049C64}" destId="{71D33308-CA3F-4B91-807D-720867007497}" srcOrd="1" destOrd="0" presId="urn:microsoft.com/office/officeart/2018/2/layout/IconCircleList"/>
    <dgm:cxn modelId="{D8CD04EC-64AC-46D9-BAB4-47C61463FAA0}" type="presParOf" srcId="{2C3BCAC7-8368-4735-A36A-3C72F4049C64}" destId="{7C13C161-2AE3-4B8B-AECF-FA7D1FA4E63F}" srcOrd="2" destOrd="0" presId="urn:microsoft.com/office/officeart/2018/2/layout/IconCircleList"/>
    <dgm:cxn modelId="{0B2FAF70-5667-4F34-8975-E16E7DEE4886}" type="presParOf" srcId="{2C3BCAC7-8368-4735-A36A-3C72F4049C64}" destId="{5D076E27-7218-4B19-A399-AB250D24F939}" srcOrd="3" destOrd="0" presId="urn:microsoft.com/office/officeart/2018/2/layout/IconCircleList"/>
    <dgm:cxn modelId="{C8091D0E-8034-45D3-AC1D-03AE05C55CA1}" type="presParOf" srcId="{CC5C37BF-0CF6-48CC-A79D-B34372B06F89}" destId="{0D129FFC-3D96-44C5-B195-2890CFD25EB7}" srcOrd="5" destOrd="0" presId="urn:microsoft.com/office/officeart/2018/2/layout/IconCircleList"/>
    <dgm:cxn modelId="{201151D2-F8E0-4395-9367-39F204C319FA}" type="presParOf" srcId="{CC5C37BF-0CF6-48CC-A79D-B34372B06F89}" destId="{AC286E88-0DCF-4338-B9DB-3BCA7E2EBC32}" srcOrd="6" destOrd="0" presId="urn:microsoft.com/office/officeart/2018/2/layout/IconCircleList"/>
    <dgm:cxn modelId="{0ABDEA13-E1CF-4EC0-8508-121BF8D1FA1C}" type="presParOf" srcId="{AC286E88-0DCF-4338-B9DB-3BCA7E2EBC32}" destId="{79E61C14-5CA3-42A1-8F6E-E8FADC70D35D}" srcOrd="0" destOrd="0" presId="urn:microsoft.com/office/officeart/2018/2/layout/IconCircleList"/>
    <dgm:cxn modelId="{02E091FD-C92D-4C27-8261-BA42C95BBFA6}" type="presParOf" srcId="{AC286E88-0DCF-4338-B9DB-3BCA7E2EBC32}" destId="{9EEBAF3D-55FE-4D29-8027-57C577CB6433}" srcOrd="1" destOrd="0" presId="urn:microsoft.com/office/officeart/2018/2/layout/IconCircleList"/>
    <dgm:cxn modelId="{DCDC7889-8628-4780-970F-30AB2E4F71A9}" type="presParOf" srcId="{AC286E88-0DCF-4338-B9DB-3BCA7E2EBC32}" destId="{45B9A4D6-4C1D-42C5-99A2-E8F5E3948083}" srcOrd="2" destOrd="0" presId="urn:microsoft.com/office/officeart/2018/2/layout/IconCircleList"/>
    <dgm:cxn modelId="{7E71E105-82AA-4F70-9E87-AE58F54A93CB}" type="presParOf" srcId="{AC286E88-0DCF-4338-B9DB-3BCA7E2EBC32}" destId="{104CDC59-2721-4A2B-96CC-C8E64519CB2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ACC11-72E1-4918-BDF8-2CF570778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E0CD82-5C19-4F1D-AA8D-91C8E4BA7068}">
      <dgm:prSet/>
      <dgm:spPr/>
      <dgm:t>
        <a:bodyPr/>
        <a:lstStyle/>
        <a:p>
          <a:r>
            <a:rPr lang="en-US" dirty="0"/>
            <a:t>Ongoing engagement with EU to support establishment of ARSO as physical Secretariat hosted by AUC</a:t>
          </a:r>
        </a:p>
      </dgm:t>
    </dgm:pt>
    <dgm:pt modelId="{0436381C-EE02-45DB-BB04-D69A631E93BE}" type="parTrans" cxnId="{FDF623F3-7816-4593-8625-413BBE524268}">
      <dgm:prSet/>
      <dgm:spPr/>
      <dgm:t>
        <a:bodyPr/>
        <a:lstStyle/>
        <a:p>
          <a:endParaRPr lang="en-US"/>
        </a:p>
      </dgm:t>
    </dgm:pt>
    <dgm:pt modelId="{A2137FEC-1E64-47A5-930B-D608D6D6C2B6}" type="sibTrans" cxnId="{FDF623F3-7816-4593-8625-413BBE524268}">
      <dgm:prSet/>
      <dgm:spPr/>
      <dgm:t>
        <a:bodyPr/>
        <a:lstStyle/>
        <a:p>
          <a:endParaRPr lang="en-US"/>
        </a:p>
      </dgm:t>
    </dgm:pt>
    <dgm:pt modelId="{70F131B0-EB50-4BD5-9DDD-B2DA0B40BAAE}">
      <dgm:prSet/>
      <dgm:spPr/>
      <dgm:t>
        <a:bodyPr/>
        <a:lstStyle/>
        <a:p>
          <a:r>
            <a:rPr lang="en-GB" dirty="0"/>
            <a:t>AUC is working with SSATP and ECA to have joint action plan to develop Road Safety in Africa including the operationalization of ARSO</a:t>
          </a:r>
          <a:endParaRPr lang="en-US" dirty="0"/>
        </a:p>
      </dgm:t>
    </dgm:pt>
    <dgm:pt modelId="{9C977327-18F5-40E7-AF4A-5922B56008CC}" type="parTrans" cxnId="{33B7A45B-AFAC-4835-A939-55F061AE2421}">
      <dgm:prSet/>
      <dgm:spPr/>
      <dgm:t>
        <a:bodyPr/>
        <a:lstStyle/>
        <a:p>
          <a:endParaRPr lang="en-US"/>
        </a:p>
      </dgm:t>
    </dgm:pt>
    <dgm:pt modelId="{242E34CE-5C0E-4199-B6B3-E59E9C8D57A0}" type="sibTrans" cxnId="{33B7A45B-AFAC-4835-A939-55F061AE2421}">
      <dgm:prSet/>
      <dgm:spPr/>
      <dgm:t>
        <a:bodyPr/>
        <a:lstStyle/>
        <a:p>
          <a:endParaRPr lang="en-US"/>
        </a:p>
      </dgm:t>
    </dgm:pt>
    <dgm:pt modelId="{DA218016-13CF-4E1B-9AAF-E6692F583250}" type="pres">
      <dgm:prSet presAssocID="{CA3ACC11-72E1-4918-BDF8-2CF570778FCC}" presName="linear" presStyleCnt="0">
        <dgm:presLayoutVars>
          <dgm:animLvl val="lvl"/>
          <dgm:resizeHandles val="exact"/>
        </dgm:presLayoutVars>
      </dgm:prSet>
      <dgm:spPr/>
    </dgm:pt>
    <dgm:pt modelId="{F97841E2-561E-44E5-B75F-D7CC9C655F35}" type="pres">
      <dgm:prSet presAssocID="{61E0CD82-5C19-4F1D-AA8D-91C8E4BA70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1589AED-692D-474D-AD00-2BFDBE585364}" type="pres">
      <dgm:prSet presAssocID="{A2137FEC-1E64-47A5-930B-D608D6D6C2B6}" presName="spacer" presStyleCnt="0"/>
      <dgm:spPr/>
    </dgm:pt>
    <dgm:pt modelId="{E1F9670F-0B66-49D4-AEB2-F1DCC5ED93F9}" type="pres">
      <dgm:prSet presAssocID="{70F131B0-EB50-4BD5-9DDD-B2DA0B40BAA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B71B10A-799F-426D-9A05-43ADAC7C138C}" type="presOf" srcId="{CA3ACC11-72E1-4918-BDF8-2CF570778FCC}" destId="{DA218016-13CF-4E1B-9AAF-E6692F583250}" srcOrd="0" destOrd="0" presId="urn:microsoft.com/office/officeart/2005/8/layout/vList2"/>
    <dgm:cxn modelId="{33B7A45B-AFAC-4835-A939-55F061AE2421}" srcId="{CA3ACC11-72E1-4918-BDF8-2CF570778FCC}" destId="{70F131B0-EB50-4BD5-9DDD-B2DA0B40BAAE}" srcOrd="1" destOrd="0" parTransId="{9C977327-18F5-40E7-AF4A-5922B56008CC}" sibTransId="{242E34CE-5C0E-4199-B6B3-E59E9C8D57A0}"/>
    <dgm:cxn modelId="{482B8D67-8FDC-4108-A3B6-E2B0F3F0D732}" type="presOf" srcId="{70F131B0-EB50-4BD5-9DDD-B2DA0B40BAAE}" destId="{E1F9670F-0B66-49D4-AEB2-F1DCC5ED93F9}" srcOrd="0" destOrd="0" presId="urn:microsoft.com/office/officeart/2005/8/layout/vList2"/>
    <dgm:cxn modelId="{F7619689-1B5D-4ED5-8104-C46C8E7CB30E}" type="presOf" srcId="{61E0CD82-5C19-4F1D-AA8D-91C8E4BA7068}" destId="{F97841E2-561E-44E5-B75F-D7CC9C655F35}" srcOrd="0" destOrd="0" presId="urn:microsoft.com/office/officeart/2005/8/layout/vList2"/>
    <dgm:cxn modelId="{FDF623F3-7816-4593-8625-413BBE524268}" srcId="{CA3ACC11-72E1-4918-BDF8-2CF570778FCC}" destId="{61E0CD82-5C19-4F1D-AA8D-91C8E4BA7068}" srcOrd="0" destOrd="0" parTransId="{0436381C-EE02-45DB-BB04-D69A631E93BE}" sibTransId="{A2137FEC-1E64-47A5-930B-D608D6D6C2B6}"/>
    <dgm:cxn modelId="{73C0800D-350F-4895-8089-5BC47C051F7E}" type="presParOf" srcId="{DA218016-13CF-4E1B-9AAF-E6692F583250}" destId="{F97841E2-561E-44E5-B75F-D7CC9C655F35}" srcOrd="0" destOrd="0" presId="urn:microsoft.com/office/officeart/2005/8/layout/vList2"/>
    <dgm:cxn modelId="{72C6F4BA-260E-4FA0-9777-7ED23DDE9E81}" type="presParOf" srcId="{DA218016-13CF-4E1B-9AAF-E6692F583250}" destId="{51589AED-692D-474D-AD00-2BFDBE585364}" srcOrd="1" destOrd="0" presId="urn:microsoft.com/office/officeart/2005/8/layout/vList2"/>
    <dgm:cxn modelId="{18CCC282-F51A-4E81-B1EB-D4254C1B88DF}" type="presParOf" srcId="{DA218016-13CF-4E1B-9AAF-E6692F583250}" destId="{E1F9670F-0B66-49D4-AEB2-F1DCC5ED93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2E22EB-4792-4B8F-8FBC-4EEBD2ED454B}" type="doc">
      <dgm:prSet loTypeId="urn:microsoft.com/office/officeart/2005/8/layout/cycle5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FFAD6FC-7746-4777-BA9D-E5CB4EFD0EEE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There are several areas in which our partners have played a significant role in supporting ARSO, including </a:t>
          </a: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providing technical assistance to develop national RS strategies and policies &amp; </a:t>
          </a:r>
          <a:r>
            <a:rPr lang="en-U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building national capacity within the NDC sphere. </a:t>
          </a:r>
        </a:p>
      </dgm:t>
    </dgm:pt>
    <dgm:pt modelId="{CAEC84B4-217A-4288-B0E0-E0D72F9EB8E4}" type="parTrans" cxnId="{A05B2968-9DF1-4BC7-A578-C92580180E7B}">
      <dgm:prSet/>
      <dgm:spPr/>
      <dgm:t>
        <a:bodyPr/>
        <a:lstStyle/>
        <a:p>
          <a:endParaRPr lang="en-US"/>
        </a:p>
      </dgm:t>
    </dgm:pt>
    <dgm:pt modelId="{F564556D-A3FD-44FA-9CC1-2DE8C1136BB4}" type="sibTrans" cxnId="{A05B2968-9DF1-4BC7-A578-C92580180E7B}">
      <dgm:prSet/>
      <dgm:spPr/>
      <dgm:t>
        <a:bodyPr/>
        <a:lstStyle/>
        <a:p>
          <a:endParaRPr lang="en-US"/>
        </a:p>
      </dgm:t>
    </dgm:pt>
    <dgm:pt modelId="{C3C9DA1E-0DBB-4D34-A2E0-5CE9F55AE55B}">
      <dgm:prSet/>
      <dgm:spPr/>
      <dgm:t>
        <a:bodyPr/>
        <a:lstStyle/>
        <a:p>
          <a:r>
            <a:rPr lang="en-GB" dirty="0"/>
            <a:t>Co-financing options &amp; </a:t>
          </a:r>
          <a:r>
            <a:rPr lang="en-US" dirty="0"/>
            <a:t>partner resourcing strategies that complement and enable the strengthening of ARSO. </a:t>
          </a:r>
        </a:p>
      </dgm:t>
    </dgm:pt>
    <dgm:pt modelId="{4338B737-EAA2-4EED-A1CA-7F662F1EC207}" type="parTrans" cxnId="{734F2605-1B79-46B6-A8E7-A068E96A8A54}">
      <dgm:prSet/>
      <dgm:spPr/>
      <dgm:t>
        <a:bodyPr/>
        <a:lstStyle/>
        <a:p>
          <a:endParaRPr lang="en-US"/>
        </a:p>
      </dgm:t>
    </dgm:pt>
    <dgm:pt modelId="{25565AB4-C967-48A0-A206-4528F0FE63E2}" type="sibTrans" cxnId="{734F2605-1B79-46B6-A8E7-A068E96A8A54}">
      <dgm:prSet/>
      <dgm:spPr/>
      <dgm:t>
        <a:bodyPr/>
        <a:lstStyle/>
        <a:p>
          <a:endParaRPr lang="en-US"/>
        </a:p>
      </dgm:t>
    </dgm:pt>
    <dgm:pt modelId="{7E89BC59-5AF3-4522-8C3A-40BA786FB6D6}">
      <dgm:prSet custT="1"/>
      <dgm:spPr/>
      <dgm:t>
        <a:bodyPr/>
        <a:lstStyle/>
        <a:p>
          <a:r>
            <a:rPr lang="en-US" sz="1400" dirty="0"/>
            <a:t>Integrated financing strategies support ARSO's enabling role that promises value-for-money by supporting the delivery of the broader SDG/Agenda 2063 agenda.</a:t>
          </a:r>
        </a:p>
      </dgm:t>
    </dgm:pt>
    <dgm:pt modelId="{AB737FA0-5896-483E-863F-D8903FFEC6BF}" type="parTrans" cxnId="{961180E3-56C6-4678-B7F1-C372CCCB83A1}">
      <dgm:prSet/>
      <dgm:spPr/>
      <dgm:t>
        <a:bodyPr/>
        <a:lstStyle/>
        <a:p>
          <a:endParaRPr lang="en-US"/>
        </a:p>
      </dgm:t>
    </dgm:pt>
    <dgm:pt modelId="{9112043C-3701-45CF-8C25-AD777895B3E7}" type="sibTrans" cxnId="{961180E3-56C6-4678-B7F1-C372CCCB83A1}">
      <dgm:prSet/>
      <dgm:spPr/>
      <dgm:t>
        <a:bodyPr/>
        <a:lstStyle/>
        <a:p>
          <a:endParaRPr lang="en-US"/>
        </a:p>
      </dgm:t>
    </dgm:pt>
    <dgm:pt modelId="{7F57F7E9-35D5-48E0-B2AF-6B0697C0010E}" type="pres">
      <dgm:prSet presAssocID="{F32E22EB-4792-4B8F-8FBC-4EEBD2ED454B}" presName="cycle" presStyleCnt="0">
        <dgm:presLayoutVars>
          <dgm:dir/>
          <dgm:resizeHandles val="exact"/>
        </dgm:presLayoutVars>
      </dgm:prSet>
      <dgm:spPr/>
    </dgm:pt>
    <dgm:pt modelId="{64478E32-0461-4E8D-B40D-1A9DD8F6CBC4}" type="pres">
      <dgm:prSet presAssocID="{DFFAD6FC-7746-4777-BA9D-E5CB4EFD0EEE}" presName="node" presStyleLbl="node1" presStyleIdx="0" presStyleCnt="3" custScaleX="130090">
        <dgm:presLayoutVars>
          <dgm:bulletEnabled val="1"/>
        </dgm:presLayoutVars>
      </dgm:prSet>
      <dgm:spPr/>
    </dgm:pt>
    <dgm:pt modelId="{73562403-57D3-49A4-A32A-B6693F7364C1}" type="pres">
      <dgm:prSet presAssocID="{DFFAD6FC-7746-4777-BA9D-E5CB4EFD0EEE}" presName="spNode" presStyleCnt="0"/>
      <dgm:spPr/>
    </dgm:pt>
    <dgm:pt modelId="{20D18E90-97E4-4693-8FC8-36D1EDB57902}" type="pres">
      <dgm:prSet presAssocID="{F564556D-A3FD-44FA-9CC1-2DE8C1136BB4}" presName="sibTrans" presStyleLbl="sibTrans1D1" presStyleIdx="0" presStyleCnt="3"/>
      <dgm:spPr/>
    </dgm:pt>
    <dgm:pt modelId="{E3DD746C-5037-479B-A84B-19345129AD8D}" type="pres">
      <dgm:prSet presAssocID="{C3C9DA1E-0DBB-4D34-A2E0-5CE9F55AE55B}" presName="node" presStyleLbl="node1" presStyleIdx="1" presStyleCnt="3" custScaleX="128341">
        <dgm:presLayoutVars>
          <dgm:bulletEnabled val="1"/>
        </dgm:presLayoutVars>
      </dgm:prSet>
      <dgm:spPr/>
    </dgm:pt>
    <dgm:pt modelId="{BA652BB4-1F9C-4F21-8565-AB4E993C22CB}" type="pres">
      <dgm:prSet presAssocID="{C3C9DA1E-0DBB-4D34-A2E0-5CE9F55AE55B}" presName="spNode" presStyleCnt="0"/>
      <dgm:spPr/>
    </dgm:pt>
    <dgm:pt modelId="{13440A55-23B8-4023-B625-FABE04167613}" type="pres">
      <dgm:prSet presAssocID="{25565AB4-C967-48A0-A206-4528F0FE63E2}" presName="sibTrans" presStyleLbl="sibTrans1D1" presStyleIdx="1" presStyleCnt="3"/>
      <dgm:spPr/>
    </dgm:pt>
    <dgm:pt modelId="{B9A08674-0EDC-4A5D-84E1-ADA5D5FC48BD}" type="pres">
      <dgm:prSet presAssocID="{7E89BC59-5AF3-4522-8C3A-40BA786FB6D6}" presName="node" presStyleLbl="node1" presStyleIdx="2" presStyleCnt="3" custScaleX="122525">
        <dgm:presLayoutVars>
          <dgm:bulletEnabled val="1"/>
        </dgm:presLayoutVars>
      </dgm:prSet>
      <dgm:spPr/>
    </dgm:pt>
    <dgm:pt modelId="{7DB49DB0-0AAE-4729-A6B4-7F888FFAA0F4}" type="pres">
      <dgm:prSet presAssocID="{7E89BC59-5AF3-4522-8C3A-40BA786FB6D6}" presName="spNode" presStyleCnt="0"/>
      <dgm:spPr/>
    </dgm:pt>
    <dgm:pt modelId="{B809A45F-F0F6-487E-AB66-D0BC441C6683}" type="pres">
      <dgm:prSet presAssocID="{9112043C-3701-45CF-8C25-AD777895B3E7}" presName="sibTrans" presStyleLbl="sibTrans1D1" presStyleIdx="2" presStyleCnt="3"/>
      <dgm:spPr/>
    </dgm:pt>
  </dgm:ptLst>
  <dgm:cxnLst>
    <dgm:cxn modelId="{734F2605-1B79-46B6-A8E7-A068E96A8A54}" srcId="{F32E22EB-4792-4B8F-8FBC-4EEBD2ED454B}" destId="{C3C9DA1E-0DBB-4D34-A2E0-5CE9F55AE55B}" srcOrd="1" destOrd="0" parTransId="{4338B737-EAA2-4EED-A1CA-7F662F1EC207}" sibTransId="{25565AB4-C967-48A0-A206-4528F0FE63E2}"/>
    <dgm:cxn modelId="{EA44A70B-A1D0-4F7E-A83A-BBD7209A1AF8}" type="presOf" srcId="{C3C9DA1E-0DBB-4D34-A2E0-5CE9F55AE55B}" destId="{E3DD746C-5037-479B-A84B-19345129AD8D}" srcOrd="0" destOrd="0" presId="urn:microsoft.com/office/officeart/2005/8/layout/cycle5"/>
    <dgm:cxn modelId="{CED2FB0C-D9F7-45A2-9AF2-329EBDC4F1DB}" type="presOf" srcId="{25565AB4-C967-48A0-A206-4528F0FE63E2}" destId="{13440A55-23B8-4023-B625-FABE04167613}" srcOrd="0" destOrd="0" presId="urn:microsoft.com/office/officeart/2005/8/layout/cycle5"/>
    <dgm:cxn modelId="{A05B2968-9DF1-4BC7-A578-C92580180E7B}" srcId="{F32E22EB-4792-4B8F-8FBC-4EEBD2ED454B}" destId="{DFFAD6FC-7746-4777-BA9D-E5CB4EFD0EEE}" srcOrd="0" destOrd="0" parTransId="{CAEC84B4-217A-4288-B0E0-E0D72F9EB8E4}" sibTransId="{F564556D-A3FD-44FA-9CC1-2DE8C1136BB4}"/>
    <dgm:cxn modelId="{440AC7AA-B2B7-4AE9-B5B0-FD00C9C0AEEE}" type="presOf" srcId="{F564556D-A3FD-44FA-9CC1-2DE8C1136BB4}" destId="{20D18E90-97E4-4693-8FC8-36D1EDB57902}" srcOrd="0" destOrd="0" presId="urn:microsoft.com/office/officeart/2005/8/layout/cycle5"/>
    <dgm:cxn modelId="{2F7554CC-4FCE-4DCA-A0A1-AED737BA247D}" type="presOf" srcId="{DFFAD6FC-7746-4777-BA9D-E5CB4EFD0EEE}" destId="{64478E32-0461-4E8D-B40D-1A9DD8F6CBC4}" srcOrd="0" destOrd="0" presId="urn:microsoft.com/office/officeart/2005/8/layout/cycle5"/>
    <dgm:cxn modelId="{2DD17BCE-33D3-4A57-A9BD-9B986B7EB790}" type="presOf" srcId="{F32E22EB-4792-4B8F-8FBC-4EEBD2ED454B}" destId="{7F57F7E9-35D5-48E0-B2AF-6B0697C0010E}" srcOrd="0" destOrd="0" presId="urn:microsoft.com/office/officeart/2005/8/layout/cycle5"/>
    <dgm:cxn modelId="{A2A877E2-B1EA-4D64-AE9D-143FF104ED40}" type="presOf" srcId="{9112043C-3701-45CF-8C25-AD777895B3E7}" destId="{B809A45F-F0F6-487E-AB66-D0BC441C6683}" srcOrd="0" destOrd="0" presId="urn:microsoft.com/office/officeart/2005/8/layout/cycle5"/>
    <dgm:cxn modelId="{961180E3-56C6-4678-B7F1-C372CCCB83A1}" srcId="{F32E22EB-4792-4B8F-8FBC-4EEBD2ED454B}" destId="{7E89BC59-5AF3-4522-8C3A-40BA786FB6D6}" srcOrd="2" destOrd="0" parTransId="{AB737FA0-5896-483E-863F-D8903FFEC6BF}" sibTransId="{9112043C-3701-45CF-8C25-AD777895B3E7}"/>
    <dgm:cxn modelId="{B592B5FF-F97A-4192-8CE8-263B2AD10316}" type="presOf" srcId="{7E89BC59-5AF3-4522-8C3A-40BA786FB6D6}" destId="{B9A08674-0EDC-4A5D-84E1-ADA5D5FC48BD}" srcOrd="0" destOrd="0" presId="urn:microsoft.com/office/officeart/2005/8/layout/cycle5"/>
    <dgm:cxn modelId="{14598A0A-3EAD-41E2-B65B-FD7CFE402CC7}" type="presParOf" srcId="{7F57F7E9-35D5-48E0-B2AF-6B0697C0010E}" destId="{64478E32-0461-4E8D-B40D-1A9DD8F6CBC4}" srcOrd="0" destOrd="0" presId="urn:microsoft.com/office/officeart/2005/8/layout/cycle5"/>
    <dgm:cxn modelId="{296C6B5D-E7AE-4B22-A519-C69D4F88AB90}" type="presParOf" srcId="{7F57F7E9-35D5-48E0-B2AF-6B0697C0010E}" destId="{73562403-57D3-49A4-A32A-B6693F7364C1}" srcOrd="1" destOrd="0" presId="urn:microsoft.com/office/officeart/2005/8/layout/cycle5"/>
    <dgm:cxn modelId="{3666BEC3-4C35-4CF0-9DCC-16B3A37B0E2D}" type="presParOf" srcId="{7F57F7E9-35D5-48E0-B2AF-6B0697C0010E}" destId="{20D18E90-97E4-4693-8FC8-36D1EDB57902}" srcOrd="2" destOrd="0" presId="urn:microsoft.com/office/officeart/2005/8/layout/cycle5"/>
    <dgm:cxn modelId="{9B2DC216-4B27-48ED-B001-FF0A51F3341F}" type="presParOf" srcId="{7F57F7E9-35D5-48E0-B2AF-6B0697C0010E}" destId="{E3DD746C-5037-479B-A84B-19345129AD8D}" srcOrd="3" destOrd="0" presId="urn:microsoft.com/office/officeart/2005/8/layout/cycle5"/>
    <dgm:cxn modelId="{5E0F5F5A-3053-47F1-8D9C-65C22B6D6707}" type="presParOf" srcId="{7F57F7E9-35D5-48E0-B2AF-6B0697C0010E}" destId="{BA652BB4-1F9C-4F21-8565-AB4E993C22CB}" srcOrd="4" destOrd="0" presId="urn:microsoft.com/office/officeart/2005/8/layout/cycle5"/>
    <dgm:cxn modelId="{70C160D3-3108-4677-BB8B-9BEF0CF9F096}" type="presParOf" srcId="{7F57F7E9-35D5-48E0-B2AF-6B0697C0010E}" destId="{13440A55-23B8-4023-B625-FABE04167613}" srcOrd="5" destOrd="0" presId="urn:microsoft.com/office/officeart/2005/8/layout/cycle5"/>
    <dgm:cxn modelId="{56DF1BF8-B517-452B-8279-D072055F89FF}" type="presParOf" srcId="{7F57F7E9-35D5-48E0-B2AF-6B0697C0010E}" destId="{B9A08674-0EDC-4A5D-84E1-ADA5D5FC48BD}" srcOrd="6" destOrd="0" presId="urn:microsoft.com/office/officeart/2005/8/layout/cycle5"/>
    <dgm:cxn modelId="{09129AE3-E5DE-4D20-9B98-D8915652B0BD}" type="presParOf" srcId="{7F57F7E9-35D5-48E0-B2AF-6B0697C0010E}" destId="{7DB49DB0-0AAE-4729-A6B4-7F888FFAA0F4}" srcOrd="7" destOrd="0" presId="urn:microsoft.com/office/officeart/2005/8/layout/cycle5"/>
    <dgm:cxn modelId="{580FAC2B-6355-418E-8494-97317B752B5A}" type="presParOf" srcId="{7F57F7E9-35D5-48E0-B2AF-6B0697C0010E}" destId="{B809A45F-F0F6-487E-AB66-D0BC441C6683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FC330-3AC3-41AD-96E0-5B8033D4CF8E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E368B-2882-4F55-8B17-55AEBA60FFD9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731C7-9DA4-4FDB-B3E8-7E507D66347F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i="1" kern="1200"/>
            <a:t>Governance membership will be tied to Charter ratification;</a:t>
          </a:r>
          <a:endParaRPr lang="en-US" sz="1700" kern="1200"/>
        </a:p>
      </dsp:txBody>
      <dsp:txXfrm>
        <a:off x="1834517" y="469890"/>
        <a:ext cx="3148942" cy="1335915"/>
      </dsp:txXfrm>
    </dsp:sp>
    <dsp:sp modelId="{960B7D17-66EE-4DA9-B6FE-F4AE9EBD1A2D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2322E-3A36-41C2-832A-78813E585D8C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157D1-5D9F-45E3-BC0A-17A8238F9BD9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i="1" kern="1200"/>
            <a:t>It is yet to enter into full force due to a shortage of instruments of ratification;</a:t>
          </a:r>
          <a:endParaRPr lang="en-US" sz="1700" kern="1200" dirty="0"/>
        </a:p>
      </dsp:txBody>
      <dsp:txXfrm>
        <a:off x="7154322" y="469890"/>
        <a:ext cx="3148942" cy="1335915"/>
      </dsp:txXfrm>
    </dsp:sp>
    <dsp:sp modelId="{C80BF78C-25C2-46A6-9FD1-51C1A075E7CC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33308-CA3F-4B91-807D-720867007497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76E27-7218-4B19-A399-AB250D24F939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i="1" kern="1200"/>
            <a:t>A third of the instruments of ratification, i.e., representing 15 AU states at minimum, has to be deposited with the AUC Chairperson’s office. </a:t>
          </a:r>
          <a:endParaRPr lang="en-US" sz="1700" kern="1200" dirty="0"/>
        </a:p>
      </dsp:txBody>
      <dsp:txXfrm>
        <a:off x="1834517" y="2545532"/>
        <a:ext cx="3148942" cy="1335915"/>
      </dsp:txXfrm>
    </dsp:sp>
    <dsp:sp modelId="{79E61C14-5CA3-42A1-8F6E-E8FADC70D35D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BAF3D-55FE-4D29-8027-57C577CB6433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CDC59-2721-4A2B-96CC-C8E64519CB25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i="1" kern="1200"/>
            <a:t>12 deposits, 12 ratifications, 21 signatories, &amp; 31 non-signatories. </a:t>
          </a:r>
          <a:endParaRPr lang="en-US" sz="1700" kern="1200" dirty="0"/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841E2-561E-44E5-B75F-D7CC9C655F35}">
      <dsp:nvSpPr>
        <dsp:cNvPr id="0" name=""/>
        <dsp:cNvSpPr/>
      </dsp:nvSpPr>
      <dsp:spPr>
        <a:xfrm>
          <a:off x="0" y="354394"/>
          <a:ext cx="6666833" cy="23250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Ongoing engagement with EU to support establishment of ARSO as physical Secretariat hosted by AUC</a:t>
          </a:r>
        </a:p>
      </dsp:txBody>
      <dsp:txXfrm>
        <a:off x="113499" y="467893"/>
        <a:ext cx="6439835" cy="2098047"/>
      </dsp:txXfrm>
    </dsp:sp>
    <dsp:sp modelId="{E1F9670F-0B66-49D4-AEB2-F1DCC5ED93F9}">
      <dsp:nvSpPr>
        <dsp:cNvPr id="0" name=""/>
        <dsp:cNvSpPr/>
      </dsp:nvSpPr>
      <dsp:spPr>
        <a:xfrm>
          <a:off x="0" y="2774480"/>
          <a:ext cx="6666833" cy="232504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AUC is working with SSATP and ECA to have joint action plan to develop Road Safety in Africa including the operationalization of ARSO</a:t>
          </a:r>
          <a:endParaRPr lang="en-US" sz="3300" kern="1200" dirty="0"/>
        </a:p>
      </dsp:txBody>
      <dsp:txXfrm>
        <a:off x="113499" y="2887979"/>
        <a:ext cx="6439835" cy="2098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78E32-0461-4E8D-B40D-1A9DD8F6CBC4}">
      <dsp:nvSpPr>
        <dsp:cNvPr id="0" name=""/>
        <dsp:cNvSpPr/>
      </dsp:nvSpPr>
      <dsp:spPr>
        <a:xfrm>
          <a:off x="3752032" y="1490"/>
          <a:ext cx="2945687" cy="147182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There are several areas in which our partners have played a significant role in supporting ARSO, including </a:t>
          </a:r>
          <a:r>
            <a:rPr lang="en-GB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providing technical assistance to develop national RS strategies and policies &amp; </a:t>
          </a:r>
          <a:r>
            <a:rPr lang="en-U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building national capacity within the NDC sphere. </a:t>
          </a:r>
        </a:p>
      </dsp:txBody>
      <dsp:txXfrm>
        <a:off x="3823881" y="73339"/>
        <a:ext cx="2801989" cy="1328126"/>
      </dsp:txXfrm>
    </dsp:sp>
    <dsp:sp modelId="{20D18E90-97E4-4693-8FC8-36D1EDB57902}">
      <dsp:nvSpPr>
        <dsp:cNvPr id="0" name=""/>
        <dsp:cNvSpPr/>
      </dsp:nvSpPr>
      <dsp:spPr>
        <a:xfrm>
          <a:off x="3261812" y="737402"/>
          <a:ext cx="3926127" cy="3926127"/>
        </a:xfrm>
        <a:custGeom>
          <a:avLst/>
          <a:gdLst/>
          <a:ahLst/>
          <a:cxnLst/>
          <a:rect l="0" t="0" r="0" b="0"/>
          <a:pathLst>
            <a:path>
              <a:moveTo>
                <a:pt x="3628576" y="923984"/>
              </a:moveTo>
              <a:arcTo wR="1963063" hR="1963063" stAng="19682448" swAng="178323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D746C-5037-479B-A84B-19345129AD8D}">
      <dsp:nvSpPr>
        <dsp:cNvPr id="0" name=""/>
        <dsp:cNvSpPr/>
      </dsp:nvSpPr>
      <dsp:spPr>
        <a:xfrm>
          <a:off x="5471897" y="2946086"/>
          <a:ext cx="2906083" cy="147182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Co-financing options &amp; </a:t>
          </a:r>
          <a:r>
            <a:rPr lang="en-US" sz="1700" kern="1200" dirty="0"/>
            <a:t>partner resourcing strategies that complement and enable the strengthening of ARSO. </a:t>
          </a:r>
        </a:p>
      </dsp:txBody>
      <dsp:txXfrm>
        <a:off x="5543746" y="3017935"/>
        <a:ext cx="2762385" cy="1328126"/>
      </dsp:txXfrm>
    </dsp:sp>
    <dsp:sp modelId="{13440A55-23B8-4023-B625-FABE04167613}">
      <dsp:nvSpPr>
        <dsp:cNvPr id="0" name=""/>
        <dsp:cNvSpPr/>
      </dsp:nvSpPr>
      <dsp:spPr>
        <a:xfrm>
          <a:off x="3261812" y="737402"/>
          <a:ext cx="3926127" cy="3926127"/>
        </a:xfrm>
        <a:custGeom>
          <a:avLst/>
          <a:gdLst/>
          <a:ahLst/>
          <a:cxnLst/>
          <a:rect l="0" t="0" r="0" b="0"/>
          <a:pathLst>
            <a:path>
              <a:moveTo>
                <a:pt x="2565414" y="3831430"/>
              </a:moveTo>
              <a:arcTo wR="1963063" hR="1963063" stAng="4327859" swAng="214428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08674-0EDC-4A5D-84E1-ADA5D5FC48BD}">
      <dsp:nvSpPr>
        <dsp:cNvPr id="0" name=""/>
        <dsp:cNvSpPr/>
      </dsp:nvSpPr>
      <dsp:spPr>
        <a:xfrm>
          <a:off x="2137618" y="2946086"/>
          <a:ext cx="2774389" cy="147182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Integrated financing strategies support ARSO's enabling role that promises value-for-money by supporting the delivery of the broader SDG/Agenda 2063 agenda.</a:t>
          </a:r>
        </a:p>
      </dsp:txBody>
      <dsp:txXfrm>
        <a:off x="2209467" y="3017935"/>
        <a:ext cx="2630691" cy="1328126"/>
      </dsp:txXfrm>
    </dsp:sp>
    <dsp:sp modelId="{B809A45F-F0F6-487E-AB66-D0BC441C6683}">
      <dsp:nvSpPr>
        <dsp:cNvPr id="0" name=""/>
        <dsp:cNvSpPr/>
      </dsp:nvSpPr>
      <dsp:spPr>
        <a:xfrm>
          <a:off x="3261812" y="737402"/>
          <a:ext cx="3926127" cy="3926127"/>
        </a:xfrm>
        <a:custGeom>
          <a:avLst/>
          <a:gdLst/>
          <a:ahLst/>
          <a:cxnLst/>
          <a:rect l="0" t="0" r="0" b="0"/>
          <a:pathLst>
            <a:path>
              <a:moveTo>
                <a:pt x="1498" y="1886383"/>
              </a:moveTo>
              <a:arcTo wR="1963063" hR="1963063" stAng="10934317" swAng="178323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B123E-D3EF-4E70-AE56-59AFC2CEF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D4924-DCFC-40C0-A5DB-A65D21374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6B01-16DA-4059-90E2-B73C0C6D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1D5C-5D15-4B50-B629-C4CDDAA4D4E2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938C1-69BA-4574-9DFE-8512D0DC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827BF-721B-4992-868A-6FB6EDDA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076-2490-4FC6-882A-ECFAE7439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AD1F-552C-44C2-A997-41EBE674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4048B-D4D2-4452-BF04-77E255DC4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B8568-DE6D-4C26-8318-12091BE1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1D5C-5D15-4B50-B629-C4CDDAA4D4E2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68E4-51D3-4BD8-865B-3CC7A1DC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C4E2-9540-4A5B-8DB7-5F64C719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076-2490-4FC6-882A-ECFAE7439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0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AADD9-94A7-4365-8998-E4F175144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CD3A3-6313-4C6B-9C37-9C28E2FB3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36538-6F52-4ED0-9126-A4E54B5B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1D5C-5D15-4B50-B629-C4CDDAA4D4E2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45D2-23EC-4F74-B0BD-850DEDB1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372F1-C4E0-484A-9E69-CEC0DA20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076-2490-4FC6-882A-ECFAE7439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43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A870-043F-4B67-9738-9B6396D5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77502-0F1E-4CC0-A4C3-FC0A1D32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58322-49D4-4949-A945-B62A31B0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1D5C-5D15-4B50-B629-C4CDDAA4D4E2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70CE9-CA8A-4E0A-A0C5-EBDE8747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CF4F8-E435-4F74-87BF-607CDF1A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076-2490-4FC6-882A-ECFAE7439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5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1CB0-D636-4FA2-AB0B-5857973B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BC0E9-5203-4190-8824-16AA20AD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17483-B132-4807-8EA5-A0CAE982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1D5C-5D15-4B50-B629-C4CDDAA4D4E2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FBD38-E58F-4E4D-B8C4-E4BD1175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23FE9-0802-4B0F-B773-7C0874BE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076-2490-4FC6-882A-ECFAE7439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23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594C-EDD1-4406-AA8B-E32B608E8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59D5E-1FCB-4071-BBA7-CD2CF899F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9371F-2787-4569-8D90-32AD846A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96D09-EA90-4A40-B065-8960D9D9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1D5C-5D15-4B50-B629-C4CDDAA4D4E2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1FCDC-0D49-43EB-A3A4-A9772350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4F8A7-36CE-4B48-8FD8-C447352E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076-2490-4FC6-882A-ECFAE7439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91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2FCC-900E-4B9A-978F-26D7A8F9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56F32-452D-4123-BE24-E17C6239F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936F1-BBEC-4F7C-9A7D-250E2C52E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33B771-D73F-4957-81F1-4DB836F3E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09ED59-18C7-4A74-9613-E56D95C9B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1C7077-BD56-40E2-A51D-D365B6EA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1D5C-5D15-4B50-B629-C4CDDAA4D4E2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6164F-B720-4673-827B-9EFA33B4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376AC-59A4-443C-A62B-1ABD946E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076-2490-4FC6-882A-ECFAE7439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4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87B8-7F22-442B-B151-AF1628CE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DF95E-7E74-4DF1-BF7C-6B42E2CC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1D5C-5D15-4B50-B629-C4CDDAA4D4E2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E4ACC-D09C-4840-9609-31DA4B56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34F03-6EC1-4E56-AFD1-AA7EA737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076-2490-4FC6-882A-ECFAE7439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8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7E7B05-9A10-49C4-851F-5540297F5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1D5C-5D15-4B50-B629-C4CDDAA4D4E2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794CC-45EB-4198-9B12-913A03061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9E0E4-2950-4860-B52D-B365853B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076-2490-4FC6-882A-ECFAE7439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3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1358-7780-4984-9BFD-D3928C08E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C497F-956B-4EAD-816D-470EF04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2D162-8BC4-4874-A37D-0A7D0413B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16599-C2AE-4777-B5C4-671B9336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1D5C-5D15-4B50-B629-C4CDDAA4D4E2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819CA-ADCE-4038-9755-648F9169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560E6-E970-4792-A985-6121C75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076-2490-4FC6-882A-ECFAE7439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9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37A3-FD9F-4A42-9C02-6AC08C55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96659-60F0-4E65-B17F-AD0F7E321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A5B04-F1F1-4DB6-99B4-84427B0A8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43FF4-B7D0-4A8F-93A4-623F7A9C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1D5C-5D15-4B50-B629-C4CDDAA4D4E2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5101F-7221-4098-A846-5F4D5916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90328-3E20-4D13-BA12-5F078E05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076-2490-4FC6-882A-ECFAE7439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0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296FF-999E-48B5-937D-C66BBEF5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6197C-887D-45CF-97AB-A5B508731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87BA2-C5DD-42B8-9A6A-44083447D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11D5C-5D15-4B50-B629-C4CDDAA4D4E2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C3A1B-8054-4964-AAA0-F95F795DD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990BF-E765-4F65-8270-04D77E278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B5076-2490-4FC6-882A-ECFAE7439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0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A592AD58-B5A4-A959-C035-5E18B6A07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58000"/>
            <a:chOff x="0" y="0"/>
            <a:chExt cx="1219200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D5426EC-41EA-FCDB-5E7B-764A39EC7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A513B39-EA55-3405-8BCF-D03C050E70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D1EE78-EB3F-4285-91A1-935BB2E24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833" y="1554480"/>
            <a:ext cx="4652238" cy="2869413"/>
          </a:xfrm>
        </p:spPr>
        <p:txBody>
          <a:bodyPr anchor="t">
            <a:normAutofit/>
          </a:bodyPr>
          <a:lstStyle/>
          <a:p>
            <a:pPr algn="l"/>
            <a:r>
              <a:rPr lang="en-US" sz="3600" b="1" dirty="0"/>
              <a:t>Progress Report and Work Plan</a:t>
            </a:r>
            <a:endParaRPr lang="en-GB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A4C96-C0D9-407C-ABC2-8AE944390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833" y="5361465"/>
            <a:ext cx="4393889" cy="1304099"/>
          </a:xfrm>
        </p:spPr>
        <p:txBody>
          <a:bodyPr anchor="ctr">
            <a:normAutofit fontScale="92500"/>
          </a:bodyPr>
          <a:lstStyle/>
          <a:p>
            <a:pPr algn="l"/>
            <a:r>
              <a:rPr lang="en-GB" b="1" dirty="0"/>
              <a:t>Eric Ntagengerwa</a:t>
            </a:r>
            <a:r>
              <a:rPr lang="en-GB" dirty="0"/>
              <a:t> </a:t>
            </a:r>
          </a:p>
          <a:p>
            <a:pPr algn="l"/>
            <a:r>
              <a:rPr lang="en-GB" b="1" dirty="0"/>
              <a:t>Ag Head of Transport and Mobility</a:t>
            </a:r>
          </a:p>
          <a:p>
            <a:pPr algn="l"/>
            <a:r>
              <a:rPr lang="en-GB" b="1" dirty="0"/>
              <a:t>African Union Commission</a:t>
            </a:r>
          </a:p>
        </p:txBody>
      </p:sp>
      <p:pic>
        <p:nvPicPr>
          <p:cNvPr id="10" name="Picture 9" descr="A map of africa with different colored lines&#10;&#10;Description automatically generated">
            <a:extLst>
              <a:ext uri="{FF2B5EF4-FFF2-40B4-BE49-F238E27FC236}">
                <a16:creationId xmlns:a16="http://schemas.microsoft.com/office/drawing/2014/main" id="{1651C2E2-89E3-49E5-8689-1166C70A7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8" b="-1"/>
          <a:stretch/>
        </p:blipFill>
        <p:spPr>
          <a:xfrm>
            <a:off x="8817306" y="-3167"/>
            <a:ext cx="3374694" cy="3617301"/>
          </a:xfrm>
          <a:custGeom>
            <a:avLst/>
            <a:gdLst/>
            <a:ahLst/>
            <a:cxnLst/>
            <a:rect l="l" t="t" r="r" b="b"/>
            <a:pathLst>
              <a:path w="3374694" h="3617301">
                <a:moveTo>
                  <a:pt x="779943" y="0"/>
                </a:moveTo>
                <a:lnTo>
                  <a:pt x="3370393" y="0"/>
                </a:lnTo>
                <a:lnTo>
                  <a:pt x="3374694" y="4095"/>
                </a:lnTo>
                <a:lnTo>
                  <a:pt x="3374694" y="3030077"/>
                </a:lnTo>
                <a:lnTo>
                  <a:pt x="3176903" y="3185700"/>
                </a:lnTo>
                <a:cubicBezTo>
                  <a:pt x="3030556" y="3287211"/>
                  <a:pt x="2860612" y="3379013"/>
                  <a:pt x="2663315" y="3458053"/>
                </a:cubicBezTo>
                <a:cubicBezTo>
                  <a:pt x="2411393" y="3566614"/>
                  <a:pt x="1609599" y="3742024"/>
                  <a:pt x="1160467" y="3481720"/>
                </a:cubicBezTo>
                <a:cubicBezTo>
                  <a:pt x="767474" y="3253953"/>
                  <a:pt x="227626" y="2684654"/>
                  <a:pt x="35021" y="2175990"/>
                </a:cubicBezTo>
                <a:cubicBezTo>
                  <a:pt x="-7347" y="1871002"/>
                  <a:pt x="-8314" y="1767168"/>
                  <a:pt x="16339" y="1181929"/>
                </a:cubicBezTo>
                <a:cubicBezTo>
                  <a:pt x="150869" y="615498"/>
                  <a:pt x="345563" y="349886"/>
                  <a:pt x="672207" y="83591"/>
                </a:cubicBezTo>
                <a:close/>
              </a:path>
            </a:pathLst>
          </a:custGeom>
        </p:spPr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4E41BD8-4101-B41F-748D-8802914E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384822">
            <a:off x="7460636" y="-79956"/>
            <a:ext cx="1164338" cy="1177348"/>
          </a:xfrm>
          <a:custGeom>
            <a:avLst/>
            <a:gdLst>
              <a:gd name="connsiteX0" fmla="*/ 860339 w 1164338"/>
              <a:gd name="connsiteY0" fmla="*/ 152695 h 1171186"/>
              <a:gd name="connsiteX1" fmla="*/ 1164078 w 1164338"/>
              <a:gd name="connsiteY1" fmla="*/ 380911 h 1171186"/>
              <a:gd name="connsiteX2" fmla="*/ 1164338 w 1164338"/>
              <a:gd name="connsiteY2" fmla="*/ 431451 h 1171186"/>
              <a:gd name="connsiteX3" fmla="*/ 1161429 w 1164338"/>
              <a:gd name="connsiteY3" fmla="*/ 497512 h 1171186"/>
              <a:gd name="connsiteX4" fmla="*/ 1060882 w 1164338"/>
              <a:gd name="connsiteY4" fmla="*/ 882004 h 1171186"/>
              <a:gd name="connsiteX5" fmla="*/ 764530 w 1164338"/>
              <a:gd name="connsiteY5" fmla="*/ 1122952 h 1171186"/>
              <a:gd name="connsiteX6" fmla="*/ 478762 w 1164338"/>
              <a:gd name="connsiteY6" fmla="*/ 1158838 h 1171186"/>
              <a:gd name="connsiteX7" fmla="*/ 192994 w 1164338"/>
              <a:gd name="connsiteY7" fmla="*/ 969155 h 1171186"/>
              <a:gd name="connsiteX8" fmla="*/ 18358 w 1164338"/>
              <a:gd name="connsiteY8" fmla="*/ 384728 h 1171186"/>
              <a:gd name="connsiteX9" fmla="*/ 13065 w 1164338"/>
              <a:gd name="connsiteY9" fmla="*/ 30996 h 1171186"/>
              <a:gd name="connsiteX10" fmla="*/ 87645 w 1164338"/>
              <a:gd name="connsiteY10" fmla="*/ 64399 h 1171186"/>
              <a:gd name="connsiteX11" fmla="*/ 531681 w 1164338"/>
              <a:gd name="connsiteY11" fmla="*/ 441120 h 1171186"/>
              <a:gd name="connsiteX12" fmla="*/ 573854 w 1164338"/>
              <a:gd name="connsiteY12" fmla="*/ 436395 h 1171186"/>
              <a:gd name="connsiteX13" fmla="*/ 819918 w 1164338"/>
              <a:gd name="connsiteY13" fmla="*/ 191852 h 1171186"/>
              <a:gd name="connsiteX0" fmla="*/ 860339 w 1164338"/>
              <a:gd name="connsiteY0" fmla="*/ 158857 h 1177348"/>
              <a:gd name="connsiteX1" fmla="*/ 1164078 w 1164338"/>
              <a:gd name="connsiteY1" fmla="*/ 387073 h 1177348"/>
              <a:gd name="connsiteX2" fmla="*/ 1164338 w 1164338"/>
              <a:gd name="connsiteY2" fmla="*/ 437613 h 1177348"/>
              <a:gd name="connsiteX3" fmla="*/ 1161429 w 1164338"/>
              <a:gd name="connsiteY3" fmla="*/ 503674 h 1177348"/>
              <a:gd name="connsiteX4" fmla="*/ 1060882 w 1164338"/>
              <a:gd name="connsiteY4" fmla="*/ 888166 h 1177348"/>
              <a:gd name="connsiteX5" fmla="*/ 764530 w 1164338"/>
              <a:gd name="connsiteY5" fmla="*/ 1129114 h 1177348"/>
              <a:gd name="connsiteX6" fmla="*/ 478762 w 1164338"/>
              <a:gd name="connsiteY6" fmla="*/ 1165000 h 1177348"/>
              <a:gd name="connsiteX7" fmla="*/ 192994 w 1164338"/>
              <a:gd name="connsiteY7" fmla="*/ 975317 h 1177348"/>
              <a:gd name="connsiteX8" fmla="*/ 18358 w 1164338"/>
              <a:gd name="connsiteY8" fmla="*/ 390890 h 1177348"/>
              <a:gd name="connsiteX9" fmla="*/ 13065 w 1164338"/>
              <a:gd name="connsiteY9" fmla="*/ 37158 h 1177348"/>
              <a:gd name="connsiteX10" fmla="*/ 87645 w 1164338"/>
              <a:gd name="connsiteY10" fmla="*/ 70561 h 1177348"/>
              <a:gd name="connsiteX11" fmla="*/ 598314 w 1164338"/>
              <a:gd name="connsiteY11" fmla="*/ 567816 h 1177348"/>
              <a:gd name="connsiteX12" fmla="*/ 573854 w 1164338"/>
              <a:gd name="connsiteY12" fmla="*/ 442557 h 1177348"/>
              <a:gd name="connsiteX13" fmla="*/ 819918 w 1164338"/>
              <a:gd name="connsiteY13" fmla="*/ 198014 h 1177348"/>
              <a:gd name="connsiteX14" fmla="*/ 860339 w 1164338"/>
              <a:gd name="connsiteY14" fmla="*/ 158857 h 1177348"/>
              <a:gd name="connsiteX0" fmla="*/ 860339 w 1164338"/>
              <a:gd name="connsiteY0" fmla="*/ 158857 h 1177348"/>
              <a:gd name="connsiteX1" fmla="*/ 1164078 w 1164338"/>
              <a:gd name="connsiteY1" fmla="*/ 387073 h 1177348"/>
              <a:gd name="connsiteX2" fmla="*/ 1164338 w 1164338"/>
              <a:gd name="connsiteY2" fmla="*/ 437613 h 1177348"/>
              <a:gd name="connsiteX3" fmla="*/ 1161429 w 1164338"/>
              <a:gd name="connsiteY3" fmla="*/ 503674 h 1177348"/>
              <a:gd name="connsiteX4" fmla="*/ 1060882 w 1164338"/>
              <a:gd name="connsiteY4" fmla="*/ 888166 h 1177348"/>
              <a:gd name="connsiteX5" fmla="*/ 764530 w 1164338"/>
              <a:gd name="connsiteY5" fmla="*/ 1129114 h 1177348"/>
              <a:gd name="connsiteX6" fmla="*/ 478762 w 1164338"/>
              <a:gd name="connsiteY6" fmla="*/ 1165000 h 1177348"/>
              <a:gd name="connsiteX7" fmla="*/ 192994 w 1164338"/>
              <a:gd name="connsiteY7" fmla="*/ 975317 h 1177348"/>
              <a:gd name="connsiteX8" fmla="*/ 18358 w 1164338"/>
              <a:gd name="connsiteY8" fmla="*/ 390890 h 1177348"/>
              <a:gd name="connsiteX9" fmla="*/ 13065 w 1164338"/>
              <a:gd name="connsiteY9" fmla="*/ 37158 h 1177348"/>
              <a:gd name="connsiteX10" fmla="*/ 87645 w 1164338"/>
              <a:gd name="connsiteY10" fmla="*/ 70561 h 1177348"/>
              <a:gd name="connsiteX11" fmla="*/ 598314 w 1164338"/>
              <a:gd name="connsiteY11" fmla="*/ 567816 h 1177348"/>
              <a:gd name="connsiteX12" fmla="*/ 635731 w 1164338"/>
              <a:gd name="connsiteY12" fmla="*/ 551385 h 1177348"/>
              <a:gd name="connsiteX13" fmla="*/ 819918 w 1164338"/>
              <a:gd name="connsiteY13" fmla="*/ 198014 h 1177348"/>
              <a:gd name="connsiteX14" fmla="*/ 860339 w 1164338"/>
              <a:gd name="connsiteY14" fmla="*/ 158857 h 1177348"/>
              <a:gd name="connsiteX0" fmla="*/ 860339 w 1164338"/>
              <a:gd name="connsiteY0" fmla="*/ 158857 h 1177348"/>
              <a:gd name="connsiteX1" fmla="*/ 1164078 w 1164338"/>
              <a:gd name="connsiteY1" fmla="*/ 387073 h 1177348"/>
              <a:gd name="connsiteX2" fmla="*/ 1164338 w 1164338"/>
              <a:gd name="connsiteY2" fmla="*/ 437613 h 1177348"/>
              <a:gd name="connsiteX3" fmla="*/ 1161429 w 1164338"/>
              <a:gd name="connsiteY3" fmla="*/ 503674 h 1177348"/>
              <a:gd name="connsiteX4" fmla="*/ 1060882 w 1164338"/>
              <a:gd name="connsiteY4" fmla="*/ 888166 h 1177348"/>
              <a:gd name="connsiteX5" fmla="*/ 764530 w 1164338"/>
              <a:gd name="connsiteY5" fmla="*/ 1129114 h 1177348"/>
              <a:gd name="connsiteX6" fmla="*/ 478762 w 1164338"/>
              <a:gd name="connsiteY6" fmla="*/ 1165000 h 1177348"/>
              <a:gd name="connsiteX7" fmla="*/ 192994 w 1164338"/>
              <a:gd name="connsiteY7" fmla="*/ 975317 h 1177348"/>
              <a:gd name="connsiteX8" fmla="*/ 18358 w 1164338"/>
              <a:gd name="connsiteY8" fmla="*/ 390890 h 1177348"/>
              <a:gd name="connsiteX9" fmla="*/ 13065 w 1164338"/>
              <a:gd name="connsiteY9" fmla="*/ 37158 h 1177348"/>
              <a:gd name="connsiteX10" fmla="*/ 87645 w 1164338"/>
              <a:gd name="connsiteY10" fmla="*/ 70561 h 1177348"/>
              <a:gd name="connsiteX11" fmla="*/ 598314 w 1164338"/>
              <a:gd name="connsiteY11" fmla="*/ 567816 h 1177348"/>
              <a:gd name="connsiteX12" fmla="*/ 635731 w 1164338"/>
              <a:gd name="connsiteY12" fmla="*/ 551385 h 1177348"/>
              <a:gd name="connsiteX13" fmla="*/ 860339 w 1164338"/>
              <a:gd name="connsiteY13" fmla="*/ 158857 h 1177348"/>
              <a:gd name="connsiteX0" fmla="*/ 860339 w 1164338"/>
              <a:gd name="connsiteY0" fmla="*/ 158857 h 1177348"/>
              <a:gd name="connsiteX1" fmla="*/ 1164078 w 1164338"/>
              <a:gd name="connsiteY1" fmla="*/ 387073 h 1177348"/>
              <a:gd name="connsiteX2" fmla="*/ 1164338 w 1164338"/>
              <a:gd name="connsiteY2" fmla="*/ 437613 h 1177348"/>
              <a:gd name="connsiteX3" fmla="*/ 1161429 w 1164338"/>
              <a:gd name="connsiteY3" fmla="*/ 503674 h 1177348"/>
              <a:gd name="connsiteX4" fmla="*/ 1060882 w 1164338"/>
              <a:gd name="connsiteY4" fmla="*/ 888166 h 1177348"/>
              <a:gd name="connsiteX5" fmla="*/ 764530 w 1164338"/>
              <a:gd name="connsiteY5" fmla="*/ 1129114 h 1177348"/>
              <a:gd name="connsiteX6" fmla="*/ 478762 w 1164338"/>
              <a:gd name="connsiteY6" fmla="*/ 1165000 h 1177348"/>
              <a:gd name="connsiteX7" fmla="*/ 192994 w 1164338"/>
              <a:gd name="connsiteY7" fmla="*/ 975317 h 1177348"/>
              <a:gd name="connsiteX8" fmla="*/ 18358 w 1164338"/>
              <a:gd name="connsiteY8" fmla="*/ 390890 h 1177348"/>
              <a:gd name="connsiteX9" fmla="*/ 13065 w 1164338"/>
              <a:gd name="connsiteY9" fmla="*/ 37158 h 1177348"/>
              <a:gd name="connsiteX10" fmla="*/ 87645 w 1164338"/>
              <a:gd name="connsiteY10" fmla="*/ 70561 h 1177348"/>
              <a:gd name="connsiteX11" fmla="*/ 598314 w 1164338"/>
              <a:gd name="connsiteY11" fmla="*/ 567816 h 1177348"/>
              <a:gd name="connsiteX12" fmla="*/ 635731 w 1164338"/>
              <a:gd name="connsiteY12" fmla="*/ 551385 h 1177348"/>
              <a:gd name="connsiteX13" fmla="*/ 860339 w 1164338"/>
              <a:gd name="connsiteY13" fmla="*/ 158857 h 1177348"/>
              <a:gd name="connsiteX0" fmla="*/ 860339 w 1164338"/>
              <a:gd name="connsiteY0" fmla="*/ 158857 h 1177348"/>
              <a:gd name="connsiteX1" fmla="*/ 1164078 w 1164338"/>
              <a:gd name="connsiteY1" fmla="*/ 387073 h 1177348"/>
              <a:gd name="connsiteX2" fmla="*/ 1164338 w 1164338"/>
              <a:gd name="connsiteY2" fmla="*/ 437613 h 1177348"/>
              <a:gd name="connsiteX3" fmla="*/ 1161429 w 1164338"/>
              <a:gd name="connsiteY3" fmla="*/ 503674 h 1177348"/>
              <a:gd name="connsiteX4" fmla="*/ 1060882 w 1164338"/>
              <a:gd name="connsiteY4" fmla="*/ 888166 h 1177348"/>
              <a:gd name="connsiteX5" fmla="*/ 764530 w 1164338"/>
              <a:gd name="connsiteY5" fmla="*/ 1129114 h 1177348"/>
              <a:gd name="connsiteX6" fmla="*/ 478762 w 1164338"/>
              <a:gd name="connsiteY6" fmla="*/ 1165000 h 1177348"/>
              <a:gd name="connsiteX7" fmla="*/ 192994 w 1164338"/>
              <a:gd name="connsiteY7" fmla="*/ 975317 h 1177348"/>
              <a:gd name="connsiteX8" fmla="*/ 18358 w 1164338"/>
              <a:gd name="connsiteY8" fmla="*/ 390890 h 1177348"/>
              <a:gd name="connsiteX9" fmla="*/ 13065 w 1164338"/>
              <a:gd name="connsiteY9" fmla="*/ 37158 h 1177348"/>
              <a:gd name="connsiteX10" fmla="*/ 87645 w 1164338"/>
              <a:gd name="connsiteY10" fmla="*/ 70561 h 1177348"/>
              <a:gd name="connsiteX11" fmla="*/ 598314 w 1164338"/>
              <a:gd name="connsiteY11" fmla="*/ 567816 h 1177348"/>
              <a:gd name="connsiteX12" fmla="*/ 635731 w 1164338"/>
              <a:gd name="connsiteY12" fmla="*/ 551385 h 1177348"/>
              <a:gd name="connsiteX13" fmla="*/ 860339 w 1164338"/>
              <a:gd name="connsiteY13" fmla="*/ 158857 h 117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4338" h="1177348">
                <a:moveTo>
                  <a:pt x="860339" y="158857"/>
                </a:moveTo>
                <a:lnTo>
                  <a:pt x="1164078" y="387073"/>
                </a:lnTo>
                <a:cubicBezTo>
                  <a:pt x="1164165" y="403920"/>
                  <a:pt x="1164251" y="420766"/>
                  <a:pt x="1164338" y="437613"/>
                </a:cubicBezTo>
                <a:cubicBezTo>
                  <a:pt x="1163967" y="462058"/>
                  <a:pt x="1163043" y="484415"/>
                  <a:pt x="1161429" y="503674"/>
                </a:cubicBezTo>
                <a:cubicBezTo>
                  <a:pt x="1148516" y="657751"/>
                  <a:pt x="1127032" y="783927"/>
                  <a:pt x="1060882" y="888166"/>
                </a:cubicBezTo>
                <a:cubicBezTo>
                  <a:pt x="994732" y="992406"/>
                  <a:pt x="861550" y="1082975"/>
                  <a:pt x="764530" y="1129114"/>
                </a:cubicBezTo>
                <a:cubicBezTo>
                  <a:pt x="667509" y="1175252"/>
                  <a:pt x="574018" y="1190633"/>
                  <a:pt x="478762" y="1165000"/>
                </a:cubicBezTo>
                <a:cubicBezTo>
                  <a:pt x="383505" y="1139367"/>
                  <a:pt x="269728" y="1104336"/>
                  <a:pt x="192994" y="975317"/>
                </a:cubicBezTo>
                <a:cubicBezTo>
                  <a:pt x="116260" y="846298"/>
                  <a:pt x="48346" y="547250"/>
                  <a:pt x="18358" y="390890"/>
                </a:cubicBezTo>
                <a:cubicBezTo>
                  <a:pt x="-11631" y="234530"/>
                  <a:pt x="1518" y="90547"/>
                  <a:pt x="13065" y="37158"/>
                </a:cubicBezTo>
                <a:cubicBezTo>
                  <a:pt x="24613" y="-16230"/>
                  <a:pt x="-9896" y="-17882"/>
                  <a:pt x="87645" y="70561"/>
                </a:cubicBezTo>
                <a:cubicBezTo>
                  <a:pt x="185186" y="159004"/>
                  <a:pt x="527755" y="508861"/>
                  <a:pt x="598314" y="567816"/>
                </a:cubicBezTo>
                <a:cubicBezTo>
                  <a:pt x="624880" y="581109"/>
                  <a:pt x="601463" y="590791"/>
                  <a:pt x="635731" y="551385"/>
                </a:cubicBezTo>
                <a:cubicBezTo>
                  <a:pt x="679402" y="483225"/>
                  <a:pt x="788648" y="301530"/>
                  <a:pt x="860339" y="15885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324D87F-4D67-849E-34C5-041ECBACB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479010">
            <a:off x="7904971" y="1609506"/>
            <a:ext cx="365077" cy="367579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468508"/>
              <a:gd name="connsiteY0" fmla="*/ 326 h 4964273"/>
              <a:gd name="connsiteX1" fmla="*/ 3964140 w 4468508"/>
              <a:gd name="connsiteY1" fmla="*/ 591130 h 4964273"/>
              <a:gd name="connsiteX2" fmla="*/ 4451030 w 4468508"/>
              <a:gd name="connsiteY2" fmla="*/ 3809413 h 4964273"/>
              <a:gd name="connsiteX3" fmla="*/ 3419865 w 4468508"/>
              <a:gd name="connsiteY3" fmla="*/ 4845181 h 4964273"/>
              <a:gd name="connsiteX4" fmla="*/ 1074535 w 4468508"/>
              <a:gd name="connsiteY4" fmla="*/ 4657562 h 4964273"/>
              <a:gd name="connsiteX5" fmla="*/ 33359 w 4468508"/>
              <a:gd name="connsiteY5" fmla="*/ 2995991 h 4964273"/>
              <a:gd name="connsiteX6" fmla="*/ 592137 w 4468508"/>
              <a:gd name="connsiteY6" fmla="*/ 806182 h 4964273"/>
              <a:gd name="connsiteX7" fmla="*/ 2649000 w 4468508"/>
              <a:gd name="connsiteY7" fmla="*/ 326 h 4964273"/>
              <a:gd name="connsiteX0" fmla="*/ 2788684 w 4608192"/>
              <a:gd name="connsiteY0" fmla="*/ 326 h 4845177"/>
              <a:gd name="connsiteX1" fmla="*/ 4103824 w 4608192"/>
              <a:gd name="connsiteY1" fmla="*/ 591130 h 4845177"/>
              <a:gd name="connsiteX2" fmla="*/ 4590714 w 4608192"/>
              <a:gd name="connsiteY2" fmla="*/ 3809413 h 4845177"/>
              <a:gd name="connsiteX3" fmla="*/ 3559549 w 4608192"/>
              <a:gd name="connsiteY3" fmla="*/ 4845181 h 4845177"/>
              <a:gd name="connsiteX4" fmla="*/ 173043 w 4608192"/>
              <a:gd name="connsiteY4" fmla="*/ 2995991 h 4845177"/>
              <a:gd name="connsiteX5" fmla="*/ 731821 w 4608192"/>
              <a:gd name="connsiteY5" fmla="*/ 806182 h 4845177"/>
              <a:gd name="connsiteX6" fmla="*/ 2788684 w 4608192"/>
              <a:gd name="connsiteY6" fmla="*/ 326 h 4845177"/>
              <a:gd name="connsiteX0" fmla="*/ 2788684 w 4656382"/>
              <a:gd name="connsiteY0" fmla="*/ 326 h 4593408"/>
              <a:gd name="connsiteX1" fmla="*/ 4103824 w 4656382"/>
              <a:gd name="connsiteY1" fmla="*/ 591130 h 4593408"/>
              <a:gd name="connsiteX2" fmla="*/ 4590714 w 4656382"/>
              <a:gd name="connsiteY2" fmla="*/ 3809413 h 4593408"/>
              <a:gd name="connsiteX3" fmla="*/ 2737164 w 4656382"/>
              <a:gd name="connsiteY3" fmla="*/ 4593410 h 4593408"/>
              <a:gd name="connsiteX4" fmla="*/ 173043 w 4656382"/>
              <a:gd name="connsiteY4" fmla="*/ 2995991 h 4593408"/>
              <a:gd name="connsiteX5" fmla="*/ 731821 w 4656382"/>
              <a:gd name="connsiteY5" fmla="*/ 806182 h 4593408"/>
              <a:gd name="connsiteX6" fmla="*/ 2788684 w 4656382"/>
              <a:gd name="connsiteY6" fmla="*/ 326 h 4593408"/>
              <a:gd name="connsiteX0" fmla="*/ 2788684 w 4720632"/>
              <a:gd name="connsiteY0" fmla="*/ 326 h 4593408"/>
              <a:gd name="connsiteX1" fmla="*/ 4103824 w 4720632"/>
              <a:gd name="connsiteY1" fmla="*/ 591130 h 4593408"/>
              <a:gd name="connsiteX2" fmla="*/ 4661706 w 4720632"/>
              <a:gd name="connsiteY2" fmla="*/ 3597011 h 4593408"/>
              <a:gd name="connsiteX3" fmla="*/ 2737164 w 4720632"/>
              <a:gd name="connsiteY3" fmla="*/ 4593410 h 4593408"/>
              <a:gd name="connsiteX4" fmla="*/ 173043 w 4720632"/>
              <a:gd name="connsiteY4" fmla="*/ 2995991 h 4593408"/>
              <a:gd name="connsiteX5" fmla="*/ 731821 w 4720632"/>
              <a:gd name="connsiteY5" fmla="*/ 806182 h 4593408"/>
              <a:gd name="connsiteX6" fmla="*/ 2788684 w 4720632"/>
              <a:gd name="connsiteY6" fmla="*/ 326 h 4593408"/>
              <a:gd name="connsiteX0" fmla="*/ 2615637 w 4547585"/>
              <a:gd name="connsiteY0" fmla="*/ 326 h 4593408"/>
              <a:gd name="connsiteX1" fmla="*/ 3930777 w 4547585"/>
              <a:gd name="connsiteY1" fmla="*/ 591130 h 4593408"/>
              <a:gd name="connsiteX2" fmla="*/ 4488659 w 4547585"/>
              <a:gd name="connsiteY2" fmla="*/ 3597011 h 4593408"/>
              <a:gd name="connsiteX3" fmla="*/ 2564117 w 4547585"/>
              <a:gd name="connsiteY3" fmla="*/ 4593410 h 4593408"/>
              <a:gd name="connsiteX4" fmla="*/ -4 w 4547585"/>
              <a:gd name="connsiteY4" fmla="*/ 2995991 h 4593408"/>
              <a:gd name="connsiteX5" fmla="*/ 2615637 w 4547585"/>
              <a:gd name="connsiteY5" fmla="*/ 326 h 4593408"/>
              <a:gd name="connsiteX0" fmla="*/ 1599114 w 4547585"/>
              <a:gd name="connsiteY0" fmla="*/ 673 h 4392722"/>
              <a:gd name="connsiteX1" fmla="*/ 3930777 w 4547585"/>
              <a:gd name="connsiteY1" fmla="*/ 390444 h 4392722"/>
              <a:gd name="connsiteX2" fmla="*/ 4488659 w 4547585"/>
              <a:gd name="connsiteY2" fmla="*/ 3396325 h 4392722"/>
              <a:gd name="connsiteX3" fmla="*/ 2564117 w 4547585"/>
              <a:gd name="connsiteY3" fmla="*/ 4392724 h 4392722"/>
              <a:gd name="connsiteX4" fmla="*/ -4 w 4547585"/>
              <a:gd name="connsiteY4" fmla="*/ 2795305 h 4392722"/>
              <a:gd name="connsiteX5" fmla="*/ 1599114 w 4547585"/>
              <a:gd name="connsiteY5" fmla="*/ 673 h 4392722"/>
              <a:gd name="connsiteX0" fmla="*/ 1599114 w 4556102"/>
              <a:gd name="connsiteY0" fmla="*/ 673 h 4345138"/>
              <a:gd name="connsiteX1" fmla="*/ 3930777 w 4556102"/>
              <a:gd name="connsiteY1" fmla="*/ 390444 h 4345138"/>
              <a:gd name="connsiteX2" fmla="*/ 4488659 w 4556102"/>
              <a:gd name="connsiteY2" fmla="*/ 3396325 h 4345138"/>
              <a:gd name="connsiteX3" fmla="*/ 2425030 w 4556102"/>
              <a:gd name="connsiteY3" fmla="*/ 4345136 h 4345138"/>
              <a:gd name="connsiteX4" fmla="*/ -4 w 4556102"/>
              <a:gd name="connsiteY4" fmla="*/ 2795305 h 4345138"/>
              <a:gd name="connsiteX5" fmla="*/ 1599114 w 4556102"/>
              <a:gd name="connsiteY5" fmla="*/ 673 h 4345138"/>
              <a:gd name="connsiteX0" fmla="*/ 1308676 w 4265664"/>
              <a:gd name="connsiteY0" fmla="*/ 673 h 4345138"/>
              <a:gd name="connsiteX1" fmla="*/ 3640339 w 4265664"/>
              <a:gd name="connsiteY1" fmla="*/ 390444 h 4345138"/>
              <a:gd name="connsiteX2" fmla="*/ 4198221 w 4265664"/>
              <a:gd name="connsiteY2" fmla="*/ 3396325 h 4345138"/>
              <a:gd name="connsiteX3" fmla="*/ 2134592 w 4265664"/>
              <a:gd name="connsiteY3" fmla="*/ 4345136 h 4345138"/>
              <a:gd name="connsiteX4" fmla="*/ 2 w 4265664"/>
              <a:gd name="connsiteY4" fmla="*/ 2737868 h 4345138"/>
              <a:gd name="connsiteX5" fmla="*/ 1308676 w 4265664"/>
              <a:gd name="connsiteY5" fmla="*/ 673 h 434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5664" h="4345138">
                <a:moveTo>
                  <a:pt x="1308676" y="673"/>
                </a:moveTo>
                <a:cubicBezTo>
                  <a:pt x="1850442" y="-12337"/>
                  <a:pt x="3307336" y="165670"/>
                  <a:pt x="3640339" y="390444"/>
                </a:cubicBezTo>
                <a:cubicBezTo>
                  <a:pt x="3940677" y="1025292"/>
                  <a:pt x="4449179" y="2737210"/>
                  <a:pt x="4198221" y="3396325"/>
                </a:cubicBezTo>
                <a:cubicBezTo>
                  <a:pt x="3947263" y="4055440"/>
                  <a:pt x="2447418" y="4230167"/>
                  <a:pt x="2134592" y="4345136"/>
                </a:cubicBezTo>
                <a:cubicBezTo>
                  <a:pt x="1398314" y="4209566"/>
                  <a:pt x="471290" y="3411035"/>
                  <a:pt x="2" y="2737868"/>
                </a:cubicBezTo>
                <a:cubicBezTo>
                  <a:pt x="8589" y="1972354"/>
                  <a:pt x="653546" y="401483"/>
                  <a:pt x="1308676" y="6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olice officer standing on the street&#10;&#10;Description automatically generated">
            <a:extLst>
              <a:ext uri="{FF2B5EF4-FFF2-40B4-BE49-F238E27FC236}">
                <a16:creationId xmlns:a16="http://schemas.microsoft.com/office/drawing/2014/main" id="{5928F9B7-99ED-4BAE-867F-329CA5A8F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4" r="19092"/>
          <a:stretch/>
        </p:blipFill>
        <p:spPr>
          <a:xfrm>
            <a:off x="5820592" y="2583059"/>
            <a:ext cx="4027595" cy="4025261"/>
          </a:xfrm>
          <a:custGeom>
            <a:avLst/>
            <a:gdLst/>
            <a:ahLst/>
            <a:cxnLst/>
            <a:rect l="l" t="t" r="r" b="b"/>
            <a:pathLst>
              <a:path w="3764208" h="3762026">
                <a:moveTo>
                  <a:pt x="1790310" y="1492"/>
                </a:moveTo>
                <a:cubicBezTo>
                  <a:pt x="2094045" y="-13464"/>
                  <a:pt x="2388478" y="87673"/>
                  <a:pt x="2616739" y="142984"/>
                </a:cubicBezTo>
                <a:cubicBezTo>
                  <a:pt x="3036265" y="348428"/>
                  <a:pt x="3151517" y="405677"/>
                  <a:pt x="3511519" y="874044"/>
                </a:cubicBezTo>
                <a:cubicBezTo>
                  <a:pt x="3714571" y="1263316"/>
                  <a:pt x="3799278" y="1887602"/>
                  <a:pt x="3750954" y="2288935"/>
                </a:cubicBezTo>
                <a:cubicBezTo>
                  <a:pt x="3702631" y="2690269"/>
                  <a:pt x="3429701" y="3121301"/>
                  <a:pt x="3221578" y="3282044"/>
                </a:cubicBezTo>
                <a:cubicBezTo>
                  <a:pt x="2739069" y="3618964"/>
                  <a:pt x="1909389" y="3820552"/>
                  <a:pt x="1410896" y="3746887"/>
                </a:cubicBezTo>
                <a:cubicBezTo>
                  <a:pt x="912404" y="3673223"/>
                  <a:pt x="464917" y="3255390"/>
                  <a:pt x="230627" y="2840053"/>
                </a:cubicBezTo>
                <a:cubicBezTo>
                  <a:pt x="-27084" y="2395029"/>
                  <a:pt x="-80099" y="1616407"/>
                  <a:pt x="129060" y="1153255"/>
                </a:cubicBezTo>
                <a:cubicBezTo>
                  <a:pt x="338219" y="690104"/>
                  <a:pt x="1001480" y="249015"/>
                  <a:pt x="1485580" y="61142"/>
                </a:cubicBezTo>
                <a:cubicBezTo>
                  <a:pt x="1586786" y="24362"/>
                  <a:pt x="1689065" y="6477"/>
                  <a:pt x="1790310" y="1492"/>
                </a:cubicBezTo>
                <a:close/>
              </a:path>
            </a:pathLst>
          </a:cu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826B09BB-37E0-EA2B-7C56-F942E37E5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15496" y="3938717"/>
            <a:ext cx="1284318" cy="1937410"/>
            <a:chOff x="10415496" y="3938717"/>
            <a:chExt cx="1284318" cy="193741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833C80-1620-E781-72A9-FBC847868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60314" flipH="1" flipV="1">
              <a:off x="10415496" y="3938717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5164396-D214-FC07-12A0-6244A4986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60314" flipH="1" flipV="1">
              <a:off x="10415496" y="3938717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633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B057F0-F221-4A39-71D4-FD2A1D2FA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A6E4A-A5B2-4554-B1B2-8BAB370C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FFFF"/>
                </a:solidFill>
              </a:rPr>
              <a:t>Institutionalization &amp; Operationalization of the ARSO </a:t>
            </a:r>
            <a:r>
              <a:rPr lang="en-GB" sz="2800" b="1" i="1" dirty="0">
                <a:solidFill>
                  <a:srgbClr val="FFFFFF"/>
                </a:solidFill>
              </a:rPr>
              <a:t>(work progress) </a:t>
            </a:r>
            <a:br>
              <a:rPr lang="en-GB" sz="2800" b="1" dirty="0">
                <a:solidFill>
                  <a:srgbClr val="FFFFFF"/>
                </a:solidFill>
              </a:rPr>
            </a:br>
            <a:endParaRPr lang="en-GB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CF527A-5223-3849-456F-819F42A0B2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3628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7171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BA84-A2AA-4D6C-91DF-B745F3DB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of the 2</a:t>
            </a:r>
            <a:r>
              <a:rPr lang="en-GB" baseline="30000" dirty="0"/>
              <a:t>nd</a:t>
            </a:r>
            <a:r>
              <a:rPr lang="en-GB" dirty="0"/>
              <a:t> Programme of Work (PoW)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847507"/>
              </p:ext>
            </p:extLst>
          </p:nvPr>
        </p:nvGraphicFramePr>
        <p:xfrm>
          <a:off x="406399" y="1027906"/>
          <a:ext cx="11236961" cy="5549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003">
                  <a:extLst>
                    <a:ext uri="{9D8B030D-6E8A-4147-A177-3AD203B41FA5}">
                      <a16:colId xmlns:a16="http://schemas.microsoft.com/office/drawing/2014/main" val="2100041000"/>
                    </a:ext>
                  </a:extLst>
                </a:gridCol>
                <a:gridCol w="3101758">
                  <a:extLst>
                    <a:ext uri="{9D8B030D-6E8A-4147-A177-3AD203B41FA5}">
                      <a16:colId xmlns:a16="http://schemas.microsoft.com/office/drawing/2014/main" val="2788337324"/>
                    </a:ext>
                  </a:extLst>
                </a:gridCol>
                <a:gridCol w="2987040">
                  <a:extLst>
                    <a:ext uri="{9D8B030D-6E8A-4147-A177-3AD203B41FA5}">
                      <a16:colId xmlns:a16="http://schemas.microsoft.com/office/drawing/2014/main" val="2075613809"/>
                    </a:ext>
                  </a:extLst>
                </a:gridCol>
                <a:gridCol w="4582160">
                  <a:extLst>
                    <a:ext uri="{9D8B030D-6E8A-4147-A177-3AD203B41FA5}">
                      <a16:colId xmlns:a16="http://schemas.microsoft.com/office/drawing/2014/main" val="4119101497"/>
                    </a:ext>
                  </a:extLst>
                </a:gridCol>
              </a:tblGrid>
              <a:tr h="345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</a:rPr>
                        <a:t>Sr. N</a:t>
                      </a:r>
                      <a:r>
                        <a:rPr lang="en-GB" sz="1500" baseline="30000" dirty="0">
                          <a:effectLst/>
                        </a:rPr>
                        <a:t>o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</a:rPr>
                        <a:t>Short descriptions of Task (2022-23)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Process/tools Followed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Deliverables/Outcomes/Milestones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extLst>
                  <a:ext uri="{0D108BD9-81ED-4DB2-BD59-A6C34878D82A}">
                    <a16:rowId xmlns:a16="http://schemas.microsoft.com/office/drawing/2014/main" val="4138816831"/>
                  </a:ext>
                </a:extLst>
              </a:tr>
              <a:tr h="802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</a:rPr>
                        <a:t>MS to sign into AU RS Charter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Advocated ratifications of the Charter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 dirty="0">
                          <a:effectLst/>
                        </a:rPr>
                        <a:t>3 more countries signed. 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 dirty="0">
                          <a:effectLst/>
                        </a:rPr>
                        <a:t>In addition, Senegal and Zambia deposited their instruments of ratification with AU Office of Legal Council (OLC)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extLst>
                  <a:ext uri="{0D108BD9-81ED-4DB2-BD59-A6C34878D82A}">
                    <a16:rowId xmlns:a16="http://schemas.microsoft.com/office/drawing/2014/main" val="2119519454"/>
                  </a:ext>
                </a:extLst>
              </a:tr>
              <a:tr h="6421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Annual GA Meeting (AGM)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TSC called the 2</a:t>
                      </a:r>
                      <a:r>
                        <a:rPr lang="en-GB" sz="1500" baseline="30000">
                          <a:effectLst/>
                        </a:rPr>
                        <a:t>nd</a:t>
                      </a:r>
                      <a:r>
                        <a:rPr lang="en-GB" sz="1500">
                          <a:effectLst/>
                        </a:rPr>
                        <a:t> GA on March 27, 2022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>
                          <a:effectLst/>
                        </a:rPr>
                        <a:t>Nearly 40 offcials attended the AGM</a:t>
                      </a:r>
                      <a:endParaRPr lang="en-US" sz="15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>
                          <a:effectLst/>
                        </a:rPr>
                        <a:t>Approved the new PoW 2022-24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extLst>
                  <a:ext uri="{0D108BD9-81ED-4DB2-BD59-A6C34878D82A}">
                    <a16:rowId xmlns:a16="http://schemas.microsoft.com/office/drawing/2014/main" val="215818812"/>
                  </a:ext>
                </a:extLst>
              </a:tr>
              <a:tr h="9934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3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WHO-ARSO Collaboration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 dirty="0">
                          <a:effectLst/>
                        </a:rPr>
                        <a:t>Compilation and contact of National Data Focal Point from MS for GSRRS 2023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>
                          <a:effectLst/>
                        </a:rPr>
                        <a:t>5</a:t>
                      </a:r>
                      <a:r>
                        <a:rPr lang="en-GB" sz="1500" baseline="30000">
                          <a:effectLst/>
                        </a:rPr>
                        <a:t>th</a:t>
                      </a:r>
                      <a:r>
                        <a:rPr lang="en-GB" sz="1500">
                          <a:effectLst/>
                        </a:rPr>
                        <a:t> edition of the Global Status Report on Road Safety 2023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extLst>
                  <a:ext uri="{0D108BD9-81ED-4DB2-BD59-A6C34878D82A}">
                    <a16:rowId xmlns:a16="http://schemas.microsoft.com/office/drawing/2014/main" val="1475102160"/>
                  </a:ext>
                </a:extLst>
              </a:tr>
              <a:tr h="1666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</a:rPr>
                        <a:t>African Continental Workshop on Road Safety: </a:t>
                      </a:r>
                      <a:r>
                        <a:rPr lang="en-GB" sz="1500" i="1" dirty="0">
                          <a:effectLst/>
                        </a:rPr>
                        <a:t>the African RS Action Plan for the 2</a:t>
                      </a:r>
                      <a:r>
                        <a:rPr lang="en-GB" sz="1500" i="1" baseline="30000" dirty="0">
                          <a:effectLst/>
                        </a:rPr>
                        <a:t>nd</a:t>
                      </a:r>
                      <a:r>
                        <a:rPr lang="en-GB" sz="1500" i="1" dirty="0">
                          <a:effectLst/>
                        </a:rPr>
                        <a:t> Decade </a:t>
                      </a:r>
                      <a:endParaRPr lang="en-US" sz="1500" i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</a:rPr>
                        <a:t>- Virtually on 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18th Nov.’22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 dirty="0">
                          <a:effectLst/>
                        </a:rPr>
                        <a:t>Popularized and disseminated Africa’s post-2020 Strategic Directions for Road Safety and the continent’s Road safety Action plan for the Decade 2021-2030;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 dirty="0">
                          <a:effectLst/>
                        </a:rPr>
                        <a:t>Discussed the role and provisions of the African Road Safety Observatory (ARSO) in monitoring and evaluating the African Road Safety Action Plan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extLst>
                  <a:ext uri="{0D108BD9-81ED-4DB2-BD59-A6C34878D82A}">
                    <a16:rowId xmlns:a16="http://schemas.microsoft.com/office/drawing/2014/main" val="1464601959"/>
                  </a:ext>
                </a:extLst>
              </a:tr>
              <a:tr h="8152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Dakar Road Safety Congress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Attended as a team &amp; contributed to the discussion</a:t>
                      </a:r>
                      <a:endParaRPr lang="en-US" sz="15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 dirty="0">
                          <a:effectLst/>
                        </a:rPr>
                        <a:t>Dakar Communiqué  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 dirty="0">
                          <a:effectLst/>
                        </a:rPr>
                        <a:t>Senegal sign the Charter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/>
                </a:tc>
                <a:extLst>
                  <a:ext uri="{0D108BD9-81ED-4DB2-BD59-A6C34878D82A}">
                    <a16:rowId xmlns:a16="http://schemas.microsoft.com/office/drawing/2014/main" val="2312811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72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BA84-A2AA-4D6C-91DF-B745F3DB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of the 2</a:t>
            </a:r>
            <a:r>
              <a:rPr lang="en-GB" baseline="30000" dirty="0"/>
              <a:t>nd</a:t>
            </a:r>
            <a:r>
              <a:rPr lang="en-GB" dirty="0"/>
              <a:t> Programme of Work (PoW)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173211"/>
              </p:ext>
            </p:extLst>
          </p:nvPr>
        </p:nvGraphicFramePr>
        <p:xfrm>
          <a:off x="147144" y="1040525"/>
          <a:ext cx="12044855" cy="5817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134">
                  <a:extLst>
                    <a:ext uri="{9D8B030D-6E8A-4147-A177-3AD203B41FA5}">
                      <a16:colId xmlns:a16="http://schemas.microsoft.com/office/drawing/2014/main" val="4188215524"/>
                    </a:ext>
                  </a:extLst>
                </a:gridCol>
                <a:gridCol w="3813331">
                  <a:extLst>
                    <a:ext uri="{9D8B030D-6E8A-4147-A177-3AD203B41FA5}">
                      <a16:colId xmlns:a16="http://schemas.microsoft.com/office/drawing/2014/main" val="4143660143"/>
                    </a:ext>
                  </a:extLst>
                </a:gridCol>
                <a:gridCol w="3239581">
                  <a:extLst>
                    <a:ext uri="{9D8B030D-6E8A-4147-A177-3AD203B41FA5}">
                      <a16:colId xmlns:a16="http://schemas.microsoft.com/office/drawing/2014/main" val="1799816947"/>
                    </a:ext>
                  </a:extLst>
                </a:gridCol>
                <a:gridCol w="4381809">
                  <a:extLst>
                    <a:ext uri="{9D8B030D-6E8A-4147-A177-3AD203B41FA5}">
                      <a16:colId xmlns:a16="http://schemas.microsoft.com/office/drawing/2014/main" val="2532802851"/>
                    </a:ext>
                  </a:extLst>
                </a:gridCol>
              </a:tblGrid>
              <a:tr h="4942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</a:rPr>
                        <a:t> 6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Technical Assistance  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</a:rPr>
                        <a:t> Provided targeted support to MS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Advisory support on a demand basis; e.g., South Sudan, Eswatini, Ethiopia </a:t>
                      </a: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24590"/>
                  </a:ext>
                </a:extLst>
              </a:tr>
              <a:tr h="491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ARSO TSC Monthly meeting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Every third Thursday of the Month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 dirty="0">
                          <a:effectLst/>
                        </a:rPr>
                        <a:t>Minutes with audio-recorded files for each regular meeting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786949"/>
                  </a:ext>
                </a:extLst>
              </a:tr>
              <a:tr h="742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</a:rPr>
                        <a:t> 8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</a:rPr>
                        <a:t>ESRA 3 General Meeting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 dirty="0">
                          <a:effectLst/>
                        </a:rPr>
                        <a:t>A hybrid format on Sep’t 2022 to 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 &amp; improve road safety on attitudes in selected African States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opportunity to learn from in-depth scientific analyses of the ESRA database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3597064"/>
                  </a:ext>
                </a:extLst>
              </a:tr>
              <a:tr h="28045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</a:rPr>
                        <a:t> 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Consultative Workshop with selected and relevant stakeholders from African countries, including Ministries of Transport, lead agencies, NDCs, the private sector, CSOs/NGOs, RECs, and Development Partners (DPs).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 dirty="0">
                          <a:effectLst/>
                        </a:rPr>
                        <a:t>Virtual discussion/online learning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Interrogated ways to accelerate the ratification of the Instrument of Ratification (accession) on November 17, 2022;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lang="en-US" sz="1600" dirty="0"/>
                        <a:t>A total of 36 participants attended the sessions with an aggregate report on the current RS situation for 24 MS.</a:t>
                      </a:r>
                      <a:r>
                        <a:rPr lang="en-GB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7736321"/>
                  </a:ext>
                </a:extLst>
              </a:tr>
              <a:tr h="621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</a:rPr>
                        <a:t> 10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>
                          <a:effectLst/>
                        </a:rPr>
                        <a:t>Informal meeting of regional road safety observatories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>
                          <a:effectLst/>
                        </a:rPr>
                        <a:t>IRTAD side meeting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 dirty="0">
                          <a:effectLst/>
                        </a:rPr>
                        <a:t>ARSO attended and learned from other regional observatories.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3181484"/>
                  </a:ext>
                </a:extLst>
              </a:tr>
              <a:tr h="664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</a:rPr>
                        <a:t> 11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500" dirty="0">
                          <a:effectLst/>
                        </a:rPr>
                        <a:t>Celebration of the 7th UN Road Safety Week – 2023: </a:t>
                      </a:r>
                      <a:r>
                        <a:rPr lang="en-GB" sz="1500" i="1" dirty="0">
                          <a:effectLst/>
                        </a:rPr>
                        <a:t>Rethinking Mobility</a:t>
                      </a:r>
                      <a:endParaRPr lang="en-US" sz="1500" i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 dirty="0">
                          <a:effectLst/>
                        </a:rPr>
                        <a:t> Make an opening remarks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Share experiences on Urban mobility 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2306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70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AF530-C231-4B1B-BA4F-29CC8AAF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Source of finance to implement the remaining work plan activities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DC242D-4E80-1722-04F0-7EA35C2A9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55825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705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E5635-7C48-4A59-9380-5F201C86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Optimising the role of development partners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61EB8EB-79E6-BE55-820A-D5CB608A8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788205"/>
              </p:ext>
            </p:extLst>
          </p:nvPr>
        </p:nvGraphicFramePr>
        <p:xfrm>
          <a:off x="838200" y="1240221"/>
          <a:ext cx="10515600" cy="493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55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82C38-6209-4B7E-93B8-94A6C793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2569"/>
            <a:ext cx="4998888" cy="1130107"/>
          </a:xfrm>
        </p:spPr>
        <p:txBody>
          <a:bodyPr anchor="b">
            <a:normAutofit/>
          </a:bodyPr>
          <a:lstStyle/>
          <a:p>
            <a:r>
              <a:rPr lang="fr-MA" sz="3600" b="1" dirty="0"/>
              <a:t>Next Steps:</a:t>
            </a:r>
            <a:br>
              <a:rPr lang="en-GB" sz="3600" b="1" dirty="0">
                <a:solidFill>
                  <a:schemeClr val="tx2"/>
                </a:solidFill>
              </a:rPr>
            </a:b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4813DE6-CC05-D4A6-57C6-34BDCB1C1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971521">
            <a:off x="10657075" y="182303"/>
            <a:ext cx="1414214" cy="511935"/>
          </a:xfrm>
          <a:custGeom>
            <a:avLst/>
            <a:gdLst>
              <a:gd name="connsiteX0" fmla="*/ 1414214 w 1414214"/>
              <a:gd name="connsiteY0" fmla="*/ 281652 h 511935"/>
              <a:gd name="connsiteX1" fmla="*/ 1099481 w 1414214"/>
              <a:gd name="connsiteY1" fmla="*/ 511935 h 511935"/>
              <a:gd name="connsiteX2" fmla="*/ 996953 w 1414214"/>
              <a:gd name="connsiteY2" fmla="*/ 499092 h 511935"/>
              <a:gd name="connsiteX3" fmla="*/ 752474 w 1414214"/>
              <a:gd name="connsiteY3" fmla="*/ 465695 h 511935"/>
              <a:gd name="connsiteX4" fmla="*/ 22399 w 1414214"/>
              <a:gd name="connsiteY4" fmla="*/ 308988 h 511935"/>
              <a:gd name="connsiteX5" fmla="*/ 38819 w 1414214"/>
              <a:gd name="connsiteY5" fmla="*/ 240901 h 511935"/>
              <a:gd name="connsiteX6" fmla="*/ 183869 w 1414214"/>
              <a:gd name="connsiteY6" fmla="*/ 0 h 511935"/>
              <a:gd name="connsiteX7" fmla="*/ 371788 w 1414214"/>
              <a:gd name="connsiteY7" fmla="*/ 44535 h 511935"/>
              <a:gd name="connsiteX8" fmla="*/ 1301107 w 1414214"/>
              <a:gd name="connsiteY8" fmla="*/ 255886 h 51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214" h="511935">
                <a:moveTo>
                  <a:pt x="1414214" y="281652"/>
                </a:moveTo>
                <a:lnTo>
                  <a:pt x="1099481" y="511935"/>
                </a:lnTo>
                <a:lnTo>
                  <a:pt x="996953" y="499092"/>
                </a:lnTo>
                <a:cubicBezTo>
                  <a:pt x="901102" y="486845"/>
                  <a:pt x="814760" y="475243"/>
                  <a:pt x="752474" y="465695"/>
                </a:cubicBezTo>
                <a:cubicBezTo>
                  <a:pt x="425047" y="415944"/>
                  <a:pt x="206254" y="352678"/>
                  <a:pt x="22399" y="308988"/>
                </a:cubicBezTo>
                <a:cubicBezTo>
                  <a:pt x="1595" y="292696"/>
                  <a:pt x="-21851" y="307630"/>
                  <a:pt x="38819" y="240901"/>
                </a:cubicBezTo>
                <a:lnTo>
                  <a:pt x="183869" y="0"/>
                </a:lnTo>
                <a:lnTo>
                  <a:pt x="371788" y="44535"/>
                </a:lnTo>
                <a:cubicBezTo>
                  <a:pt x="681468" y="117668"/>
                  <a:pt x="1029104" y="194340"/>
                  <a:pt x="1301107" y="25588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C531AC-B951-C983-A9F9-A57678E3B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76942" y="253728"/>
            <a:ext cx="447266" cy="466480"/>
            <a:chOff x="9571360" y="4439737"/>
            <a:chExt cx="351312" cy="35466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5304F32-33F0-5A5F-4837-1B2BFA5DB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478977">
              <a:off x="9571360" y="4439737"/>
              <a:ext cx="351312" cy="35466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  <a:gd name="connsiteX0" fmla="*/ 2289077 w 4369801"/>
                <a:gd name="connsiteY0" fmla="*/ -2 h 5893101"/>
                <a:gd name="connsiteX1" fmla="*/ 4246243 w 4369801"/>
                <a:gd name="connsiteY1" fmla="*/ 2234093 h 5893101"/>
                <a:gd name="connsiteX2" fmla="*/ 3961365 w 4369801"/>
                <a:gd name="connsiteY2" fmla="*/ 4137274 h 5893101"/>
                <a:gd name="connsiteX3" fmla="*/ 2577801 w 4369801"/>
                <a:gd name="connsiteY3" fmla="*/ 5819190 h 5893101"/>
                <a:gd name="connsiteX4" fmla="*/ 584870 w 4369801"/>
                <a:gd name="connsiteY4" fmla="*/ 4985423 h 5893101"/>
                <a:gd name="connsiteX5" fmla="*/ 102472 w 4369801"/>
                <a:gd name="connsiteY5" fmla="*/ 1134043 h 5893101"/>
                <a:gd name="connsiteX6" fmla="*/ 2289077 w 4369801"/>
                <a:gd name="connsiteY6" fmla="*/ -2 h 5893101"/>
                <a:gd name="connsiteX0" fmla="*/ 2352777 w 4433501"/>
                <a:gd name="connsiteY0" fmla="*/ -2 h 5854124"/>
                <a:gd name="connsiteX1" fmla="*/ 4309943 w 4433501"/>
                <a:gd name="connsiteY1" fmla="*/ 2234093 h 5854124"/>
                <a:gd name="connsiteX2" fmla="*/ 4025065 w 4433501"/>
                <a:gd name="connsiteY2" fmla="*/ 4137274 h 5854124"/>
                <a:gd name="connsiteX3" fmla="*/ 2641501 w 4433501"/>
                <a:gd name="connsiteY3" fmla="*/ 5819190 h 5854124"/>
                <a:gd name="connsiteX4" fmla="*/ 430809 w 4433501"/>
                <a:gd name="connsiteY4" fmla="*/ 4389642 h 5854124"/>
                <a:gd name="connsiteX5" fmla="*/ 166172 w 4433501"/>
                <a:gd name="connsiteY5" fmla="*/ 1134043 h 5854124"/>
                <a:gd name="connsiteX6" fmla="*/ 2352777 w 4433501"/>
                <a:gd name="connsiteY6" fmla="*/ -2 h 5854124"/>
                <a:gd name="connsiteX0" fmla="*/ 2193618 w 4274342"/>
                <a:gd name="connsiteY0" fmla="*/ -2 h 5850779"/>
                <a:gd name="connsiteX1" fmla="*/ 4150784 w 4274342"/>
                <a:gd name="connsiteY1" fmla="*/ 2234093 h 5850779"/>
                <a:gd name="connsiteX2" fmla="*/ 3865906 w 4274342"/>
                <a:gd name="connsiteY2" fmla="*/ 4137274 h 5850779"/>
                <a:gd name="connsiteX3" fmla="*/ 2482342 w 4274342"/>
                <a:gd name="connsiteY3" fmla="*/ 5819190 h 5850779"/>
                <a:gd name="connsiteX4" fmla="*/ 271650 w 4274342"/>
                <a:gd name="connsiteY4" fmla="*/ 4389642 h 5850779"/>
                <a:gd name="connsiteX5" fmla="*/ 247914 w 4274342"/>
                <a:gd name="connsiteY5" fmla="*/ 1846756 h 5850779"/>
                <a:gd name="connsiteX6" fmla="*/ 2193618 w 4274342"/>
                <a:gd name="connsiteY6" fmla="*/ -2 h 5850779"/>
                <a:gd name="connsiteX0" fmla="*/ 1967294 w 4267345"/>
                <a:gd name="connsiteY0" fmla="*/ -3 h 5416782"/>
                <a:gd name="connsiteX1" fmla="*/ 4137681 w 4267345"/>
                <a:gd name="connsiteY1" fmla="*/ 1800096 h 5416782"/>
                <a:gd name="connsiteX2" fmla="*/ 3852803 w 4267345"/>
                <a:gd name="connsiteY2" fmla="*/ 3703277 h 5416782"/>
                <a:gd name="connsiteX3" fmla="*/ 2469239 w 4267345"/>
                <a:gd name="connsiteY3" fmla="*/ 5385193 h 5416782"/>
                <a:gd name="connsiteX4" fmla="*/ 258547 w 4267345"/>
                <a:gd name="connsiteY4" fmla="*/ 3955645 h 5416782"/>
                <a:gd name="connsiteX5" fmla="*/ 234811 w 4267345"/>
                <a:gd name="connsiteY5" fmla="*/ 1412759 h 5416782"/>
                <a:gd name="connsiteX6" fmla="*/ 1967294 w 4267345"/>
                <a:gd name="connsiteY6" fmla="*/ -3 h 5416782"/>
                <a:gd name="connsiteX0" fmla="*/ 1967294 w 3964997"/>
                <a:gd name="connsiteY0" fmla="*/ -3 h 5416782"/>
                <a:gd name="connsiteX1" fmla="*/ 3668011 w 3964997"/>
                <a:gd name="connsiteY1" fmla="*/ 1478862 h 5416782"/>
                <a:gd name="connsiteX2" fmla="*/ 3852803 w 3964997"/>
                <a:gd name="connsiteY2" fmla="*/ 3703277 h 5416782"/>
                <a:gd name="connsiteX3" fmla="*/ 2469239 w 3964997"/>
                <a:gd name="connsiteY3" fmla="*/ 5385193 h 5416782"/>
                <a:gd name="connsiteX4" fmla="*/ 258547 w 3964997"/>
                <a:gd name="connsiteY4" fmla="*/ 3955645 h 5416782"/>
                <a:gd name="connsiteX5" fmla="*/ 234811 w 3964997"/>
                <a:gd name="connsiteY5" fmla="*/ 1412759 h 5416782"/>
                <a:gd name="connsiteX6" fmla="*/ 1967294 w 3964997"/>
                <a:gd name="connsiteY6" fmla="*/ -3 h 541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4997" h="5416782">
                  <a:moveTo>
                    <a:pt x="1967294" y="-3"/>
                  </a:moveTo>
                  <a:cubicBezTo>
                    <a:pt x="2657922" y="183339"/>
                    <a:pt x="3353760" y="861649"/>
                    <a:pt x="3668011" y="1478862"/>
                  </a:cubicBezTo>
                  <a:cubicBezTo>
                    <a:pt x="3982262" y="2096075"/>
                    <a:pt x="4052598" y="3052222"/>
                    <a:pt x="3852803" y="3703277"/>
                  </a:cubicBezTo>
                  <a:cubicBezTo>
                    <a:pt x="3653008" y="4354332"/>
                    <a:pt x="2782065" y="5270224"/>
                    <a:pt x="2469239" y="5385193"/>
                  </a:cubicBezTo>
                  <a:cubicBezTo>
                    <a:pt x="1758393" y="5606258"/>
                    <a:pt x="630952" y="4617717"/>
                    <a:pt x="258547" y="3955645"/>
                  </a:cubicBezTo>
                  <a:cubicBezTo>
                    <a:pt x="-113858" y="3293573"/>
                    <a:pt x="-49980" y="2072034"/>
                    <a:pt x="234811" y="1412759"/>
                  </a:cubicBezTo>
                  <a:cubicBezTo>
                    <a:pt x="519602" y="753484"/>
                    <a:pt x="1314621" y="30745"/>
                    <a:pt x="1967294" y="-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7660A84-957D-5B03-5B37-036016C70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478977">
              <a:off x="9571360" y="4439737"/>
              <a:ext cx="351312" cy="35466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  <a:gd name="connsiteX0" fmla="*/ 2289077 w 4369801"/>
                <a:gd name="connsiteY0" fmla="*/ -2 h 5893101"/>
                <a:gd name="connsiteX1" fmla="*/ 4246243 w 4369801"/>
                <a:gd name="connsiteY1" fmla="*/ 2234093 h 5893101"/>
                <a:gd name="connsiteX2" fmla="*/ 3961365 w 4369801"/>
                <a:gd name="connsiteY2" fmla="*/ 4137274 h 5893101"/>
                <a:gd name="connsiteX3" fmla="*/ 2577801 w 4369801"/>
                <a:gd name="connsiteY3" fmla="*/ 5819190 h 5893101"/>
                <a:gd name="connsiteX4" fmla="*/ 584870 w 4369801"/>
                <a:gd name="connsiteY4" fmla="*/ 4985423 h 5893101"/>
                <a:gd name="connsiteX5" fmla="*/ 102472 w 4369801"/>
                <a:gd name="connsiteY5" fmla="*/ 1134043 h 5893101"/>
                <a:gd name="connsiteX6" fmla="*/ 2289077 w 4369801"/>
                <a:gd name="connsiteY6" fmla="*/ -2 h 5893101"/>
                <a:gd name="connsiteX0" fmla="*/ 2352777 w 4433501"/>
                <a:gd name="connsiteY0" fmla="*/ -2 h 5854124"/>
                <a:gd name="connsiteX1" fmla="*/ 4309943 w 4433501"/>
                <a:gd name="connsiteY1" fmla="*/ 2234093 h 5854124"/>
                <a:gd name="connsiteX2" fmla="*/ 4025065 w 4433501"/>
                <a:gd name="connsiteY2" fmla="*/ 4137274 h 5854124"/>
                <a:gd name="connsiteX3" fmla="*/ 2641501 w 4433501"/>
                <a:gd name="connsiteY3" fmla="*/ 5819190 h 5854124"/>
                <a:gd name="connsiteX4" fmla="*/ 430809 w 4433501"/>
                <a:gd name="connsiteY4" fmla="*/ 4389642 h 5854124"/>
                <a:gd name="connsiteX5" fmla="*/ 166172 w 4433501"/>
                <a:gd name="connsiteY5" fmla="*/ 1134043 h 5854124"/>
                <a:gd name="connsiteX6" fmla="*/ 2352777 w 4433501"/>
                <a:gd name="connsiteY6" fmla="*/ -2 h 5854124"/>
                <a:gd name="connsiteX0" fmla="*/ 2193618 w 4274342"/>
                <a:gd name="connsiteY0" fmla="*/ -2 h 5850779"/>
                <a:gd name="connsiteX1" fmla="*/ 4150784 w 4274342"/>
                <a:gd name="connsiteY1" fmla="*/ 2234093 h 5850779"/>
                <a:gd name="connsiteX2" fmla="*/ 3865906 w 4274342"/>
                <a:gd name="connsiteY2" fmla="*/ 4137274 h 5850779"/>
                <a:gd name="connsiteX3" fmla="*/ 2482342 w 4274342"/>
                <a:gd name="connsiteY3" fmla="*/ 5819190 h 5850779"/>
                <a:gd name="connsiteX4" fmla="*/ 271650 w 4274342"/>
                <a:gd name="connsiteY4" fmla="*/ 4389642 h 5850779"/>
                <a:gd name="connsiteX5" fmla="*/ 247914 w 4274342"/>
                <a:gd name="connsiteY5" fmla="*/ 1846756 h 5850779"/>
                <a:gd name="connsiteX6" fmla="*/ 2193618 w 4274342"/>
                <a:gd name="connsiteY6" fmla="*/ -2 h 5850779"/>
                <a:gd name="connsiteX0" fmla="*/ 1967294 w 4267345"/>
                <a:gd name="connsiteY0" fmla="*/ -3 h 5416782"/>
                <a:gd name="connsiteX1" fmla="*/ 4137681 w 4267345"/>
                <a:gd name="connsiteY1" fmla="*/ 1800096 h 5416782"/>
                <a:gd name="connsiteX2" fmla="*/ 3852803 w 4267345"/>
                <a:gd name="connsiteY2" fmla="*/ 3703277 h 5416782"/>
                <a:gd name="connsiteX3" fmla="*/ 2469239 w 4267345"/>
                <a:gd name="connsiteY3" fmla="*/ 5385193 h 5416782"/>
                <a:gd name="connsiteX4" fmla="*/ 258547 w 4267345"/>
                <a:gd name="connsiteY4" fmla="*/ 3955645 h 5416782"/>
                <a:gd name="connsiteX5" fmla="*/ 234811 w 4267345"/>
                <a:gd name="connsiteY5" fmla="*/ 1412759 h 5416782"/>
                <a:gd name="connsiteX6" fmla="*/ 1967294 w 4267345"/>
                <a:gd name="connsiteY6" fmla="*/ -3 h 5416782"/>
                <a:gd name="connsiteX0" fmla="*/ 1967294 w 3964997"/>
                <a:gd name="connsiteY0" fmla="*/ -3 h 5416782"/>
                <a:gd name="connsiteX1" fmla="*/ 3668011 w 3964997"/>
                <a:gd name="connsiteY1" fmla="*/ 1478862 h 5416782"/>
                <a:gd name="connsiteX2" fmla="*/ 3852803 w 3964997"/>
                <a:gd name="connsiteY2" fmla="*/ 3703277 h 5416782"/>
                <a:gd name="connsiteX3" fmla="*/ 2469239 w 3964997"/>
                <a:gd name="connsiteY3" fmla="*/ 5385193 h 5416782"/>
                <a:gd name="connsiteX4" fmla="*/ 258547 w 3964997"/>
                <a:gd name="connsiteY4" fmla="*/ 3955645 h 5416782"/>
                <a:gd name="connsiteX5" fmla="*/ 234811 w 3964997"/>
                <a:gd name="connsiteY5" fmla="*/ 1412759 h 5416782"/>
                <a:gd name="connsiteX6" fmla="*/ 1967294 w 3964997"/>
                <a:gd name="connsiteY6" fmla="*/ -3 h 541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4997" h="5416782">
                  <a:moveTo>
                    <a:pt x="1967294" y="-3"/>
                  </a:moveTo>
                  <a:cubicBezTo>
                    <a:pt x="2657922" y="183339"/>
                    <a:pt x="3353760" y="861649"/>
                    <a:pt x="3668011" y="1478862"/>
                  </a:cubicBezTo>
                  <a:cubicBezTo>
                    <a:pt x="3982262" y="2096075"/>
                    <a:pt x="4052598" y="3052222"/>
                    <a:pt x="3852803" y="3703277"/>
                  </a:cubicBezTo>
                  <a:cubicBezTo>
                    <a:pt x="3653008" y="4354332"/>
                    <a:pt x="2782065" y="5270224"/>
                    <a:pt x="2469239" y="5385193"/>
                  </a:cubicBezTo>
                  <a:cubicBezTo>
                    <a:pt x="1758393" y="5606258"/>
                    <a:pt x="630952" y="4617717"/>
                    <a:pt x="258547" y="3955645"/>
                  </a:cubicBezTo>
                  <a:cubicBezTo>
                    <a:pt x="-113858" y="3293573"/>
                    <a:pt x="-49980" y="2072034"/>
                    <a:pt x="234811" y="1412759"/>
                  </a:cubicBezTo>
                  <a:cubicBezTo>
                    <a:pt x="519602" y="753484"/>
                    <a:pt x="1314621" y="30745"/>
                    <a:pt x="1967294" y="-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A9A2D-A21A-48AF-834C-39D36EEA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112" y="1807779"/>
            <a:ext cx="5017173" cy="436442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GB" sz="3800" dirty="0"/>
              <a:t>The ARSO bylaw adoption;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800" dirty="0"/>
              <a:t> </a:t>
            </a:r>
            <a:r>
              <a:rPr lang="en-GB" sz="3600" i="1" dirty="0"/>
              <a:t>Sill in a draft format &amp; as it needs to wait for entry into force of the Road Safety Charter</a:t>
            </a:r>
            <a:r>
              <a:rPr lang="en-GB" sz="3800" i="1" dirty="0"/>
              <a:t>.  </a:t>
            </a:r>
          </a:p>
          <a:p>
            <a:pPr lvl="0"/>
            <a:r>
              <a:rPr lang="en-US" sz="3800" dirty="0"/>
              <a:t>Speeding up the ratification of the road safety charter;</a:t>
            </a:r>
            <a:endParaRPr lang="en-GB" sz="3800" dirty="0"/>
          </a:p>
          <a:p>
            <a:r>
              <a:rPr lang="en-US" sz="3800" dirty="0"/>
              <a:t>Agree upon the final institutional framework and options for sustainable financing of ARSO</a:t>
            </a:r>
          </a:p>
          <a:p>
            <a:r>
              <a:rPr lang="en-US" sz="3800" dirty="0"/>
              <a:t>Develop joint work plan that integrates initiatives by the various partners avoiding duplication of efforts</a:t>
            </a:r>
          </a:p>
          <a:p>
            <a:r>
              <a:rPr lang="en-US" sz="3800" dirty="0"/>
              <a:t>Support the development of a baseline report for the African road safety action plan for the Decade 2021-2030</a:t>
            </a:r>
          </a:p>
          <a:p>
            <a:pPr marL="0" lvl="0" indent="0">
              <a:buNone/>
            </a:pPr>
            <a:r>
              <a:rPr lang="en-GB" sz="3800" dirty="0"/>
              <a:t> </a:t>
            </a:r>
          </a:p>
          <a:p>
            <a:pPr marL="0" indent="0"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5" name="Picture 4" descr="Arrows pointing towards light">
            <a:extLst>
              <a:ext uri="{FF2B5EF4-FFF2-40B4-BE49-F238E27FC236}">
                <a16:creationId xmlns:a16="http://schemas.microsoft.com/office/drawing/2014/main" id="{7572CC21-EECC-CCDC-F8DB-1DD2EF10C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94" b="1"/>
          <a:stretch/>
        </p:blipFill>
        <p:spPr>
          <a:xfrm>
            <a:off x="6278715" y="825162"/>
            <a:ext cx="5397522" cy="5321279"/>
          </a:xfrm>
          <a:custGeom>
            <a:avLst/>
            <a:gdLst/>
            <a:ahLst/>
            <a:cxnLst/>
            <a:rect l="l" t="t" r="r" b="b"/>
            <a:pathLst>
              <a:path w="4907989" h="5000863">
                <a:moveTo>
                  <a:pt x="2470191" y="1"/>
                </a:moveTo>
                <a:cubicBezTo>
                  <a:pt x="2830241" y="-195"/>
                  <a:pt x="3415742" y="46328"/>
                  <a:pt x="3765819" y="252773"/>
                </a:cubicBezTo>
                <a:cubicBezTo>
                  <a:pt x="4165907" y="488709"/>
                  <a:pt x="4458341" y="954942"/>
                  <a:pt x="4731557" y="1418236"/>
                </a:cubicBezTo>
                <a:cubicBezTo>
                  <a:pt x="4789564" y="1659858"/>
                  <a:pt x="4891070" y="1860738"/>
                  <a:pt x="4905579" y="2143103"/>
                </a:cubicBezTo>
                <a:cubicBezTo>
                  <a:pt x="4920089" y="2425468"/>
                  <a:pt x="4866326" y="2818061"/>
                  <a:pt x="4818615" y="3112430"/>
                </a:cubicBezTo>
                <a:cubicBezTo>
                  <a:pt x="4770904" y="3406800"/>
                  <a:pt x="4806203" y="3646923"/>
                  <a:pt x="4619311" y="3909319"/>
                </a:cubicBezTo>
                <a:cubicBezTo>
                  <a:pt x="4432419" y="4171716"/>
                  <a:pt x="4049620" y="4492340"/>
                  <a:pt x="3697259" y="4686813"/>
                </a:cubicBezTo>
                <a:cubicBezTo>
                  <a:pt x="3344898" y="4881286"/>
                  <a:pt x="2734541" y="4985891"/>
                  <a:pt x="2333694" y="4997577"/>
                </a:cubicBezTo>
                <a:cubicBezTo>
                  <a:pt x="1932846" y="5009263"/>
                  <a:pt x="1918305" y="5002441"/>
                  <a:pt x="1292179" y="4756925"/>
                </a:cubicBezTo>
                <a:cubicBezTo>
                  <a:pt x="666053" y="4511409"/>
                  <a:pt x="241665" y="3438040"/>
                  <a:pt x="84531" y="2817164"/>
                </a:cubicBezTo>
                <a:cubicBezTo>
                  <a:pt x="-72603" y="2196288"/>
                  <a:pt x="-25040" y="1500760"/>
                  <a:pt x="349377" y="1031668"/>
                </a:cubicBezTo>
                <a:cubicBezTo>
                  <a:pt x="723793" y="562576"/>
                  <a:pt x="1315167" y="14311"/>
                  <a:pt x="2331031" y="2616"/>
                </a:cubicBezTo>
                <a:cubicBezTo>
                  <a:pt x="2371921" y="1011"/>
                  <a:pt x="2418756" y="29"/>
                  <a:pt x="2470191" y="1"/>
                </a:cubicBezTo>
                <a:close/>
              </a:path>
            </a:pathLst>
          </a:cu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D3BD428-BE12-D76F-5331-338B22BA4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359112" flipV="1">
            <a:off x="6370609" y="4879835"/>
            <a:ext cx="1284318" cy="1937410"/>
            <a:chOff x="11879717" y="3115440"/>
            <a:chExt cx="1284318" cy="193741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ED2505C-BD8D-90F6-2853-6BBFE44A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516067" flipH="1">
              <a:off x="11879717" y="3115440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35142EF-06FE-5359-648A-F585DF6D4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516067" flipH="1">
              <a:off x="11879717" y="3115440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325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22870" y="1510747"/>
            <a:ext cx="4685016" cy="4323135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</a:rPr>
              <a:t>Thank you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Merci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ar-AE" sz="5400" b="1" dirty="0">
                <a:solidFill>
                  <a:schemeClr val="bg1"/>
                </a:solidFill>
              </a:rPr>
              <a:t>شكرا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pt-PT" sz="5400" b="1" dirty="0">
                <a:solidFill>
                  <a:schemeClr val="bg1"/>
                </a:solidFill>
              </a:rPr>
              <a:t>Obrigado</a:t>
            </a:r>
            <a:br>
              <a:rPr lang="pt-PT" sz="5400" b="1" dirty="0">
                <a:solidFill>
                  <a:schemeClr val="bg1"/>
                </a:solidFill>
              </a:rPr>
            </a:br>
            <a:r>
              <a:rPr lang="pt-PT" sz="5400" b="1" dirty="0">
                <a:solidFill>
                  <a:schemeClr val="bg1"/>
                </a:solidFill>
              </a:rPr>
              <a:t>Asante 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C37C4-5E17-4B1F-AB60-EAA74EE24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8" y="119272"/>
            <a:ext cx="2121658" cy="10237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DF7C2A-D714-4F13-A179-64B723BDD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886" y="0"/>
            <a:ext cx="5961889" cy="685800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88269356-C208-40D6-80F2-A24CA91AE49D}"/>
              </a:ext>
            </a:extLst>
          </p:cNvPr>
          <p:cNvSpPr txBox="1">
            <a:spLocks/>
          </p:cNvSpPr>
          <p:nvPr/>
        </p:nvSpPr>
        <p:spPr>
          <a:xfrm>
            <a:off x="498397" y="1663147"/>
            <a:ext cx="6831317" cy="51948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</a:rPr>
              <a:t>Thank you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Merci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ar-AE" sz="5400" b="1" dirty="0">
                <a:solidFill>
                  <a:schemeClr val="bg1"/>
                </a:solidFill>
              </a:rPr>
              <a:t>شكرا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pt-PT" sz="5400" b="1" dirty="0">
                <a:solidFill>
                  <a:schemeClr val="bg1"/>
                </a:solidFill>
              </a:rPr>
              <a:t>Obrigado</a:t>
            </a:r>
            <a:br>
              <a:rPr lang="pt-PT" sz="5400" b="1" dirty="0">
                <a:solidFill>
                  <a:schemeClr val="bg1"/>
                </a:solidFill>
              </a:rPr>
            </a:br>
            <a:r>
              <a:rPr lang="pt-PT" sz="5400" b="1" dirty="0">
                <a:solidFill>
                  <a:schemeClr val="bg1"/>
                </a:solidFill>
              </a:rPr>
              <a:t>Asante 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03E5D6-FC32-42D1-BD12-AC9E6CA142C3}"/>
              </a:ext>
            </a:extLst>
          </p:cNvPr>
          <p:cNvSpPr/>
          <p:nvPr/>
        </p:nvSpPr>
        <p:spPr>
          <a:xfrm>
            <a:off x="3048000" y="2530036"/>
            <a:ext cx="6096000" cy="17979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Thank you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Merci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ar-AE" b="1" dirty="0">
                <a:solidFill>
                  <a:schemeClr val="bg1"/>
                </a:solidFill>
              </a:rPr>
              <a:t>شكرا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pt-PT" b="1" dirty="0">
                <a:solidFill>
                  <a:schemeClr val="bg1"/>
                </a:solidFill>
              </a:rPr>
              <a:t>Obrigado</a:t>
            </a:r>
            <a:br>
              <a:rPr lang="pt-PT" b="1" dirty="0">
                <a:solidFill>
                  <a:schemeClr val="bg1"/>
                </a:solidFill>
              </a:rPr>
            </a:br>
            <a:r>
              <a:rPr lang="pt-PT" b="1" dirty="0">
                <a:solidFill>
                  <a:schemeClr val="bg1"/>
                </a:solidFill>
              </a:rPr>
              <a:t>Asante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D7EDF0-7CB7-4D67-9606-F98E2622D68D}"/>
              </a:ext>
            </a:extLst>
          </p:cNvPr>
          <p:cNvSpPr/>
          <p:nvPr/>
        </p:nvSpPr>
        <p:spPr>
          <a:xfrm>
            <a:off x="3048000" y="269033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Thank you</a:t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dirty="0">
                <a:solidFill>
                  <a:srgbClr val="00B050"/>
                </a:solidFill>
              </a:rPr>
              <a:t>Merci</a:t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ar-AE" sz="4000" dirty="0">
                <a:solidFill>
                  <a:srgbClr val="00B050"/>
                </a:solidFill>
              </a:rPr>
              <a:t>شكرا </a:t>
            </a:r>
            <a:br>
              <a:rPr lang="ar-AE" sz="4000" dirty="0">
                <a:solidFill>
                  <a:srgbClr val="00B050"/>
                </a:solidFill>
              </a:rPr>
            </a:br>
            <a:r>
              <a:rPr lang="en-US" sz="4000" dirty="0" err="1">
                <a:solidFill>
                  <a:srgbClr val="00B050"/>
                </a:solidFill>
              </a:rPr>
              <a:t>Obrigado</a:t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dirty="0">
                <a:solidFill>
                  <a:srgbClr val="00B050"/>
                </a:solidFill>
              </a:rPr>
              <a:t>Asante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799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Times New Roman</vt:lpstr>
      <vt:lpstr>Wingdings</vt:lpstr>
      <vt:lpstr>Office Theme</vt:lpstr>
      <vt:lpstr>Progress Report and Work Plan</vt:lpstr>
      <vt:lpstr>Institutionalization &amp; Operationalization of the ARSO (work progress)  </vt:lpstr>
      <vt:lpstr>Status of the 2nd Programme of Work (PoW) </vt:lpstr>
      <vt:lpstr>Status of the 2nd Programme of Work (PoW) </vt:lpstr>
      <vt:lpstr>Source of finance to implement the remaining work plan activities</vt:lpstr>
      <vt:lpstr>Optimising the role of development partners </vt:lpstr>
      <vt:lpstr>Next Steps: </vt:lpstr>
      <vt:lpstr>Thank you Merci شكرا  Obrigado Asante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Yonas Bekele</dc:creator>
  <cp:lastModifiedBy>Eric Ntagengerwa</cp:lastModifiedBy>
  <cp:revision>7</cp:revision>
  <dcterms:created xsi:type="dcterms:W3CDTF">2023-09-23T22:14:52Z</dcterms:created>
  <dcterms:modified xsi:type="dcterms:W3CDTF">2023-09-24T21:39:29Z</dcterms:modified>
</cp:coreProperties>
</file>