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7" r:id="rId3"/>
    <p:sldId id="259" r:id="rId4"/>
    <p:sldId id="261" r:id="rId5"/>
    <p:sldId id="263" r:id="rId6"/>
    <p:sldId id="265" r:id="rId7"/>
    <p:sldId id="260" r:id="rId8"/>
    <p:sldId id="267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2443" autoAdjust="0"/>
  </p:normalViewPr>
  <p:slideViewPr>
    <p:cSldViewPr snapToGrid="0">
      <p:cViewPr>
        <p:scale>
          <a:sx n="60" d="100"/>
          <a:sy n="60" d="100"/>
        </p:scale>
        <p:origin x="88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rtinsmallconsulting\Library\Mobile%20Documents\com~apple~CloudDocs\UN\UNECA%20Mainstreaming%20Road%20Safety\Africa%20Deat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HIV-AIDS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Sheet1!$C$18:$H$18</c:f>
              <c:numCache>
                <c:formatCode>General</c:formatCode>
                <c:ptCount val="6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2016</c:v>
                </c:pt>
                <c:pt idx="5">
                  <c:v>2019</c:v>
                </c:pt>
              </c:numCache>
            </c:numRef>
          </c:cat>
          <c:val>
            <c:numRef>
              <c:f>Sheet1!$C$19:$H$19</c:f>
              <c:numCache>
                <c:formatCode>General</c:formatCode>
                <c:ptCount val="6"/>
                <c:pt idx="0">
                  <c:v>0</c:v>
                </c:pt>
                <c:pt idx="1">
                  <c:v>15.4</c:v>
                </c:pt>
                <c:pt idx="2">
                  <c:v>-5.6</c:v>
                </c:pt>
                <c:pt idx="3">
                  <c:v>-28.8</c:v>
                </c:pt>
                <c:pt idx="4">
                  <c:v>-42.1</c:v>
                </c:pt>
                <c:pt idx="5">
                  <c:v>-50.4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49-6B42-AEAC-F04136F4ACC1}"/>
            </c:ext>
          </c:extLst>
        </c:ser>
        <c:ser>
          <c:idx val="1"/>
          <c:order val="1"/>
          <c:tx>
            <c:v>Malaria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Sheet1!$C$18:$H$18</c:f>
              <c:numCache>
                <c:formatCode>General</c:formatCode>
                <c:ptCount val="6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2016</c:v>
                </c:pt>
                <c:pt idx="5">
                  <c:v>2019</c:v>
                </c:pt>
              </c:numCache>
            </c:numRef>
          </c:cat>
          <c:val>
            <c:numRef>
              <c:f>Sheet1!$C$20:$H$20</c:f>
              <c:numCache>
                <c:formatCode>General</c:formatCode>
                <c:ptCount val="6"/>
                <c:pt idx="0">
                  <c:v>0</c:v>
                </c:pt>
                <c:pt idx="1">
                  <c:v>9.48</c:v>
                </c:pt>
                <c:pt idx="2">
                  <c:v>7.9</c:v>
                </c:pt>
                <c:pt idx="3">
                  <c:v>-5.7</c:v>
                </c:pt>
                <c:pt idx="4">
                  <c:v>-21.1</c:v>
                </c:pt>
                <c:pt idx="5">
                  <c:v>-23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49-6B42-AEAC-F04136F4ACC1}"/>
            </c:ext>
          </c:extLst>
        </c:ser>
        <c:ser>
          <c:idx val="2"/>
          <c:order val="2"/>
          <c:tx>
            <c:v>Road Traffic Injury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Sheet1!$C$18:$H$18</c:f>
              <c:numCache>
                <c:formatCode>General</c:formatCode>
                <c:ptCount val="6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2016</c:v>
                </c:pt>
                <c:pt idx="5">
                  <c:v>2019</c:v>
                </c:pt>
              </c:numCache>
            </c:numRef>
          </c:cat>
          <c:val>
            <c:numRef>
              <c:f>Sheet1!$C$21:$H$21</c:f>
              <c:numCache>
                <c:formatCode>General</c:formatCode>
                <c:ptCount val="6"/>
                <c:pt idx="0">
                  <c:v>0</c:v>
                </c:pt>
                <c:pt idx="1">
                  <c:v>5.0999999999999996</c:v>
                </c:pt>
                <c:pt idx="2">
                  <c:v>7.8</c:v>
                </c:pt>
                <c:pt idx="3">
                  <c:v>10</c:v>
                </c:pt>
                <c:pt idx="4">
                  <c:v>12.6</c:v>
                </c:pt>
                <c:pt idx="5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49-6B42-AEAC-F04136F4A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02599824"/>
        <c:axId val="1202283936"/>
      </c:lineChart>
      <c:catAx>
        <c:axId val="120259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283936"/>
        <c:crosses val="autoZero"/>
        <c:auto val="1"/>
        <c:lblAlgn val="ctr"/>
        <c:lblOffset val="100"/>
        <c:noMultiLvlLbl val="0"/>
      </c:catAx>
      <c:valAx>
        <c:axId val="120228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59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EFA37-AB37-1B24-A1CF-A4422D042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DCC581-4212-84C7-33E6-D1010DED4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D7301-3203-F540-DD22-8644F74C1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027-EBC8-B849-A8F2-8138A3CAF7C5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9F88E-D534-020F-ED2D-39DB678D5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37FFA-2B89-73D9-3A57-E322DBF76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2A39-B51B-B645-918B-F4E8A7E7C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4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177CF-E494-CB82-3EAD-D55805B55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24A7C0-FE97-5383-B7E1-511D40B65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40C9A-97C8-624B-19E9-F0B1952D0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027-EBC8-B849-A8F2-8138A3CAF7C5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5FE61-F53F-DC67-1189-1D2ABC46F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15DC1-F099-4609-5271-5F8AD0845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2A39-B51B-B645-918B-F4E8A7E7C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2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6DD36A-359A-CEF9-DB8A-F0200F02F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65CB2-FAAE-77FF-8652-6CC666C60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3070A-4CA9-0BAA-7272-C7B608EF3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027-EBC8-B849-A8F2-8138A3CAF7C5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38E95-8F4C-4618-7C40-CDCB7A996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1C3D9-55B3-1257-1C27-720DAA7F8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2A39-B51B-B645-918B-F4E8A7E7C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9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0933F-F90F-7BCB-4A57-D092374F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4544F-0371-2C1F-A60F-A6BF5DEC7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FE779-512D-E563-28E5-DC1184F79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027-EBC8-B849-A8F2-8138A3CAF7C5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CF732-E3FF-C40F-7268-16938EF13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5F031-B5B0-7ECF-78B4-C5D1134CE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2A39-B51B-B645-918B-F4E8A7E7C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5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E7293-13C6-7FFC-BBCB-E43BC0A8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B896D-4EAB-5A05-5E54-C6BB4EFA9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687C2-B595-E968-9C1C-40D52553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027-EBC8-B849-A8F2-8138A3CAF7C5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9B701-C481-5F3E-C0E6-0056F26CA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BD29D-1CE3-581E-D6D1-0E2D5EAE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2A39-B51B-B645-918B-F4E8A7E7C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22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EDD0C-8F5A-914B-DA3C-3C83E38AE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9EA52-AA6D-5B65-6451-A482D25BB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2B48A7-D222-2BF1-FAE4-82756607A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B1C9-8B9C-F7FB-BB2F-054E946C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027-EBC8-B849-A8F2-8138A3CAF7C5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75C7B-A64E-E3F6-452C-9BF3DAA7C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AC57A-90CF-B39B-EEC1-2E5FBE82A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2A39-B51B-B645-918B-F4E8A7E7C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2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434BE-4548-A2A9-CDAB-35CA678A8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113C1-12FF-5365-BBE7-7526EE7A0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C47E1-1492-B72F-7249-E32BE9F90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9E5EF1-A36C-61B7-5FB3-5FBB3B6BF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4F1D23-82BA-AEF9-B577-B40F77B0A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03C9AA-4F6C-9CDF-B6B9-5CBAE3D34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027-EBC8-B849-A8F2-8138A3CAF7C5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9A1A4F-4746-E0C4-1294-E522D238B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CB0E31-CBA9-8C03-1751-F3396CAB2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2A39-B51B-B645-918B-F4E8A7E7C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30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C1CE9-7F9A-79EE-1DEF-A6428A54D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494681-7876-0574-A309-AB78C364B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027-EBC8-B849-A8F2-8138A3CAF7C5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938E1-5E71-02EF-4602-69A904B1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29305-0607-2E88-6169-78026ACFD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2A39-B51B-B645-918B-F4E8A7E7C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7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46FA4-66F0-63B0-85B4-2BE46E013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027-EBC8-B849-A8F2-8138A3CAF7C5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C36AC-C61C-E94D-F1ED-7BE891100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D0CF7-B2C0-2DD4-D350-E7FAA6E30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2A39-B51B-B645-918B-F4E8A7E7C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4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7548-4494-BD76-5230-DA4E5226F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3B12C-6CD2-1998-3337-2780AE646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973EEA-C7B0-535F-F629-1DDA7F1D1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E5189-633C-6430-608C-3340A7004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027-EBC8-B849-A8F2-8138A3CAF7C5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455D8-2A2B-E3D2-A588-21BB0BAB6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14960-04EC-8BBF-457E-43EC5E17B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2A39-B51B-B645-918B-F4E8A7E7C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8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D4DA7-6375-BD1A-3E78-610AE2EE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9CD9B7-B77F-BA7F-441D-B696D8EF39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90D2C6-39B4-74BD-D513-90FCEF81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C6D71E-3B59-AE9C-02F3-2E47CFFD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027-EBC8-B849-A8F2-8138A3CAF7C5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0BEE6-D71A-4430-76E6-F8AAC504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F1D91-622F-11C4-C52E-B44448555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2A39-B51B-B645-918B-F4E8A7E7C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8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60B3BE-1726-35F8-F0AA-DB028A5BD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E1383-F3CF-36F8-5BDB-FB6739538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EA055-4906-4893-A90B-B6627077E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7E027-EBC8-B849-A8F2-8138A3CAF7C5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E7555-4AB4-3FAB-C154-CBDEBA5FF0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30389-306C-1F50-80BC-8421348E2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A2A39-B51B-B645-918B-F4E8A7E7C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3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7950CC-F526-448B-BC92-64D5AC8A1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17" t="23407" r="15583" b="24000"/>
          <a:stretch/>
        </p:blipFill>
        <p:spPr>
          <a:xfrm>
            <a:off x="0" y="-142240"/>
            <a:ext cx="12192000" cy="692404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DB94850-173B-4E72-8331-C6ACABB22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7360" y="1996123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b="1" dirty="0"/>
              <a:t>Road safety and digitalization in Africa: an overview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E392C3-7D8F-4D14-8A56-4CBCE885B003}"/>
              </a:ext>
            </a:extLst>
          </p:cNvPr>
          <p:cNvSpPr txBox="1">
            <a:spLocks/>
          </p:cNvSpPr>
          <p:nvPr/>
        </p:nvSpPr>
        <p:spPr>
          <a:xfrm>
            <a:off x="8667750" y="5686425"/>
            <a:ext cx="3190875" cy="5238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/>
              <a:t>Marrakech, 25 September 2023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08983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E561F-2D61-8275-4A18-96C675CA2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African road safety has been worsening, not improving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EC07A-D032-2056-D202-CF962AFCC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4845"/>
            <a:ext cx="5257800" cy="1325563"/>
          </a:xfrm>
        </p:spPr>
        <p:txBody>
          <a:bodyPr/>
          <a:lstStyle/>
          <a:p>
            <a:r>
              <a:rPr lang="en-US" sz="1800" kern="0" dirty="0">
                <a:effectLst/>
                <a:latin typeface="Calibri" panose="020F0502020204030204" pitchFamily="34" charset="0"/>
                <a:ea typeface="Avenir" panose="02000503020000020003" pitchFamily="2" charset="0"/>
              </a:rPr>
              <a:t>Road traffic injury has been steadily increasing as a cause of death across the African continent. The Global Burden of Disease Study estimates a steady 15% increase between 2000 and 2019.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89697B1-DCED-AF40-40A2-C22AA0C7AC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9981453"/>
              </p:ext>
            </p:extLst>
          </p:nvPr>
        </p:nvGraphicFramePr>
        <p:xfrm>
          <a:off x="6095999" y="2264229"/>
          <a:ext cx="5257799" cy="3912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FAA0A1-D5BD-279D-1796-6E13288469BA}"/>
              </a:ext>
            </a:extLst>
          </p:cNvPr>
          <p:cNvSpPr txBox="1"/>
          <p:nvPr/>
        </p:nvSpPr>
        <p:spPr>
          <a:xfrm>
            <a:off x="6095999" y="1821515"/>
            <a:ext cx="5524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effectLst/>
                <a:latin typeface="+mj-lt"/>
                <a:ea typeface="Avenir" panose="02000503020000020003" pitchFamily="2" charset="0"/>
                <a:cs typeface="Calibri" panose="020F0502020204030204" pitchFamily="34" charset="0"/>
              </a:rPr>
              <a:t>Percentage change in the number of deaths in Africa from 2000 to 2019</a:t>
            </a:r>
            <a:endParaRPr lang="en-AU" sz="1400" b="1" i="1" dirty="0">
              <a:effectLst/>
              <a:latin typeface="+mj-lt"/>
              <a:ea typeface="Avenir" panose="02000503020000020003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5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6A4A5B-2931-46E6-A154-B54E4139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122512"/>
            <a:ext cx="10010775" cy="1042988"/>
          </a:xfrm>
        </p:spPr>
        <p:txBody>
          <a:bodyPr/>
          <a:lstStyle/>
          <a:p>
            <a:r>
              <a:rPr lang="en-US" b="1" dirty="0"/>
              <a:t>We have the tools…</a:t>
            </a:r>
            <a:endParaRPr lang="en-GB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66157F-0E46-4C5E-834A-F96686636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4" y="1333384"/>
            <a:ext cx="5257800" cy="4667250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900" dirty="0">
                <a:effectLst/>
                <a:latin typeface="Calibri" panose="020F0502020204030204" pitchFamily="34" charset="0"/>
                <a:ea typeface="Avenir" panose="02000503020000020003" pitchFamily="2" charset="0"/>
              </a:rPr>
              <a:t>Current global and African mandates for road safety which are relevant to national development planning processes today include:</a:t>
            </a:r>
            <a:endParaRPr lang="en-AU" sz="1900" dirty="0">
              <a:latin typeface="Calibri" panose="020F0502020204030204" pitchFamily="34" charset="0"/>
              <a:ea typeface="Avenir" panose="02000503020000020003" pitchFamily="2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Avenir" panose="02000503020000020003" pitchFamily="2" charset="0"/>
              </a:rPr>
              <a:t>The </a:t>
            </a:r>
            <a:r>
              <a:rPr lang="en-US" sz="1500" b="1" i="1" dirty="0">
                <a:effectLst/>
                <a:latin typeface="Calibri" panose="020F0502020204030204" pitchFamily="34" charset="0"/>
                <a:ea typeface="Avenir" panose="02000503020000020003" pitchFamily="2" charset="0"/>
              </a:rPr>
              <a:t>UN Sustainable Development Goals</a:t>
            </a:r>
            <a:r>
              <a:rPr lang="en-US" sz="1500" dirty="0">
                <a:effectLst/>
                <a:latin typeface="Calibri" panose="020F0502020204030204" pitchFamily="34" charset="0"/>
                <a:ea typeface="Avenir" panose="02000503020000020003" pitchFamily="2" charset="0"/>
              </a:rPr>
              <a:t> which </a:t>
            </a:r>
            <a:r>
              <a:rPr lang="en-US" sz="1500" dirty="0" err="1">
                <a:effectLst/>
                <a:latin typeface="Calibri" panose="020F0502020204030204" pitchFamily="34" charset="0"/>
                <a:ea typeface="Avenir" panose="02000503020000020003" pitchFamily="2" charset="0"/>
              </a:rPr>
              <a:t>recognised</a:t>
            </a:r>
            <a:r>
              <a:rPr lang="en-US" sz="1500" dirty="0">
                <a:effectLst/>
                <a:latin typeface="Calibri" panose="020F0502020204030204" pitchFamily="34" charset="0"/>
                <a:ea typeface="Avenir" panose="02000503020000020003" pitchFamily="2" charset="0"/>
              </a:rPr>
              <a:t> that road traffic injury is a major development issue</a:t>
            </a:r>
            <a:endParaRPr lang="en-AU" sz="1500" dirty="0">
              <a:latin typeface="Calibri" panose="020F0502020204030204" pitchFamily="34" charset="0"/>
              <a:ea typeface="Avenir" panose="02000503020000020003" pitchFamily="2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Avenir" panose="02000503020000020003" pitchFamily="2" charset="0"/>
              </a:rPr>
              <a:t>The </a:t>
            </a:r>
            <a:r>
              <a:rPr lang="en-US" sz="1500" b="1" i="1" dirty="0">
                <a:effectLst/>
                <a:latin typeface="Calibri" panose="020F0502020204030204" pitchFamily="34" charset="0"/>
                <a:ea typeface="Avenir" panose="02000503020000020003" pitchFamily="2" charset="0"/>
              </a:rPr>
              <a:t>African Road Safety Charter</a:t>
            </a:r>
            <a:r>
              <a:rPr lang="en-US" sz="1500" dirty="0">
                <a:effectLst/>
                <a:latin typeface="Calibri" panose="020F0502020204030204" pitchFamily="34" charset="0"/>
                <a:ea typeface="Avenir" panose="02000503020000020003" pitchFamily="2" charset="0"/>
              </a:rPr>
              <a:t> which was adopted by the Member States of the African Union in 2016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Avenir" panose="02000503020000020003" pitchFamily="2" charset="0"/>
              </a:rPr>
              <a:t>The </a:t>
            </a:r>
            <a:r>
              <a:rPr lang="en-US" sz="1500" b="1" i="1" dirty="0">
                <a:effectLst/>
                <a:latin typeface="Calibri" panose="020F0502020204030204" pitchFamily="34" charset="0"/>
                <a:ea typeface="Avenir" panose="02000503020000020003" pitchFamily="2" charset="0"/>
              </a:rPr>
              <a:t>Global Plan: Second Decade of Action 2021–2030</a:t>
            </a:r>
            <a:r>
              <a:rPr lang="en-US" sz="1500" dirty="0">
                <a:effectLst/>
                <a:latin typeface="Calibri" panose="020F0502020204030204" pitchFamily="34" charset="0"/>
                <a:ea typeface="Avenir" panose="02000503020000020003" pitchFamily="2" charset="0"/>
              </a:rPr>
              <a:t> which informs national plans tailored to local contexts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Avenir" panose="02000503020000020003" pitchFamily="2" charset="0"/>
              </a:rPr>
              <a:t>The </a:t>
            </a:r>
            <a:r>
              <a:rPr lang="en-US" sz="1500" b="1" i="1" dirty="0">
                <a:effectLst/>
                <a:latin typeface="Calibri" panose="020F0502020204030204" pitchFamily="34" charset="0"/>
                <a:ea typeface="Avenir" panose="02000503020000020003" pitchFamily="2" charset="0"/>
              </a:rPr>
              <a:t>African Road Safety Plan 2021-2030</a:t>
            </a:r>
            <a:r>
              <a:rPr lang="en-US" sz="1500" dirty="0">
                <a:effectLst/>
                <a:latin typeface="Calibri" panose="020F0502020204030204" pitchFamily="34" charset="0"/>
                <a:ea typeface="Avenir" panose="02000503020000020003" pitchFamily="2" charset="0"/>
              </a:rPr>
              <a:t> prepared in 2021 to guide African countries in their road safety efforts.</a:t>
            </a:r>
            <a:endParaRPr lang="en-AU" sz="1500" dirty="0">
              <a:effectLst/>
              <a:latin typeface="Calibri" panose="020F0502020204030204" pitchFamily="34" charset="0"/>
              <a:ea typeface="Avenir" panose="02000503020000020003" pitchFamily="2" charset="0"/>
            </a:endParaRPr>
          </a:p>
        </p:txBody>
      </p:sp>
      <p:pic>
        <p:nvPicPr>
          <p:cNvPr id="10" name="Picture 8" descr="Take Action for the Sustainable Development Goals - United Nations Sustainable  Development">
            <a:extLst>
              <a:ext uri="{FF2B5EF4-FFF2-40B4-BE49-F238E27FC236}">
                <a16:creationId xmlns:a16="http://schemas.microsoft.com/office/drawing/2014/main" id="{BD0C8529-9E62-4169-B177-1EC380937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198" y="639497"/>
            <a:ext cx="1456802" cy="124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B53070B-9C26-449C-B063-79AF6AEDE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832686"/>
              </p:ext>
            </p:extLst>
          </p:nvPr>
        </p:nvGraphicFramePr>
        <p:xfrm>
          <a:off x="5732962" y="4241578"/>
          <a:ext cx="5264150" cy="3741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64150">
                  <a:extLst>
                    <a:ext uri="{9D8B030D-6E8A-4147-A177-3AD203B41FA5}">
                      <a16:colId xmlns:a16="http://schemas.microsoft.com/office/drawing/2014/main" val="16716275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Transport contribution to SDGs achievement 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314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Source: UNECE Secretariat 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7081378"/>
                  </a:ext>
                </a:extLst>
              </a:tr>
            </a:tbl>
          </a:graphicData>
        </a:graphic>
      </p:graphicFrame>
      <p:pic>
        <p:nvPicPr>
          <p:cNvPr id="1026" name="Picture 1">
            <a:extLst>
              <a:ext uri="{FF2B5EF4-FFF2-40B4-BE49-F238E27FC236}">
                <a16:creationId xmlns:a16="http://schemas.microsoft.com/office/drawing/2014/main" id="{35EB7479-4031-49EF-A625-A578302DC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9" y="2029154"/>
            <a:ext cx="7148511" cy="22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63EB1C7-5435-4AB7-9373-E8CBA0A9BF6E}"/>
              </a:ext>
            </a:extLst>
          </p:cNvPr>
          <p:cNvSpPr txBox="1">
            <a:spLocks/>
          </p:cNvSpPr>
          <p:nvPr/>
        </p:nvSpPr>
        <p:spPr>
          <a:xfrm>
            <a:off x="133350" y="5113045"/>
            <a:ext cx="5257800" cy="970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900" dirty="0">
                <a:latin typeface="Calibri" panose="020F0502020204030204" pitchFamily="34" charset="0"/>
                <a:ea typeface="Avenir" panose="02000503020000020003" pitchFamily="2" charset="0"/>
              </a:rPr>
              <a:t>The strategic directions for the 2021-2030 decade of the African Union insists on the use of digitalization to accelerate the effective implementation of the African action plan for the decade</a:t>
            </a:r>
          </a:p>
        </p:txBody>
      </p:sp>
    </p:spTree>
    <p:extLst>
      <p:ext uri="{BB962C8B-B14F-4D97-AF65-F5344CB8AC3E}">
        <p14:creationId xmlns:p14="http://schemas.microsoft.com/office/powerpoint/2010/main" val="2243951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1BE6DB-6605-4F50-AE58-D7A8714BE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" y="436881"/>
            <a:ext cx="11617960" cy="416559"/>
          </a:xfrm>
        </p:spPr>
        <p:txBody>
          <a:bodyPr>
            <a:noAutofit/>
          </a:bodyPr>
          <a:lstStyle/>
          <a:p>
            <a:r>
              <a:rPr lang="en-US" sz="3200" b="0" i="0" dirty="0">
                <a:effectLst/>
                <a:latin typeface="Helvetica Neue"/>
              </a:rPr>
              <a:t>The Role of Emerging Technology in Road Safety</a:t>
            </a:r>
            <a:br>
              <a:rPr lang="en-US" sz="3200" b="0" i="0" dirty="0">
                <a:solidFill>
                  <a:srgbClr val="E87722"/>
                </a:solidFill>
                <a:effectLst/>
                <a:latin typeface="Helvetica Neue"/>
              </a:rPr>
            </a:br>
            <a:endParaRPr lang="en-GB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1E67D9-2DAE-433A-87CD-57E00BDC1A38}"/>
              </a:ext>
            </a:extLst>
          </p:cNvPr>
          <p:cNvSpPr txBox="1"/>
          <p:nvPr/>
        </p:nvSpPr>
        <p:spPr>
          <a:xfrm>
            <a:off x="940981" y="1030177"/>
            <a:ext cx="10637875" cy="5737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GB" sz="2400" b="1" i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AI and Road Safety</a:t>
            </a:r>
            <a:endParaRPr lang="en-GB" sz="2400" b="1" i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333333"/>
                </a:solidFill>
                <a:cs typeface="Arial" panose="020B0604020202020204" pitchFamily="34" charset="0"/>
              </a:rPr>
              <a:t>AI </a:t>
            </a:r>
            <a:r>
              <a:rPr lang="fr-CA" sz="2000" dirty="0" err="1">
                <a:solidFill>
                  <a:srgbClr val="333333"/>
                </a:solidFill>
                <a:cs typeface="Arial" panose="020B0604020202020204" pitchFamily="34" charset="0"/>
              </a:rPr>
              <a:t>makes</a:t>
            </a:r>
            <a:r>
              <a:rPr lang="fr-CA" sz="2000" dirty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fr-CA" sz="2000" dirty="0" err="1">
                <a:solidFill>
                  <a:srgbClr val="333333"/>
                </a:solidFill>
                <a:cs typeface="Arial" panose="020B0604020202020204" pitchFamily="34" charset="0"/>
              </a:rPr>
              <a:t>autonomous</a:t>
            </a:r>
            <a:r>
              <a:rPr lang="fr-CA" sz="2000" dirty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fr-CA" sz="2000" dirty="0" err="1">
                <a:solidFill>
                  <a:srgbClr val="333333"/>
                </a:solidFill>
                <a:cs typeface="Arial" panose="020B0604020202020204" pitchFamily="34" charset="0"/>
              </a:rPr>
              <a:t>vehicles</a:t>
            </a:r>
            <a:r>
              <a:rPr lang="fr-CA" sz="2000" dirty="0">
                <a:solidFill>
                  <a:srgbClr val="333333"/>
                </a:solidFill>
                <a:cs typeface="Arial" panose="020B0604020202020204" pitchFamily="34" charset="0"/>
              </a:rPr>
              <a:t> possible. </a:t>
            </a:r>
          </a:p>
          <a:p>
            <a:pPr marL="342900" indent="-342900">
              <a:lnSpc>
                <a:spcPct val="107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333333"/>
                </a:solidFill>
                <a:cs typeface="Arial" panose="020B0604020202020204" pitchFamily="34" charset="0"/>
              </a:rPr>
              <a:t>AI </a:t>
            </a:r>
            <a:r>
              <a:rPr lang="fr-CA" sz="2000" dirty="0" err="1">
                <a:solidFill>
                  <a:srgbClr val="333333"/>
                </a:solidFill>
                <a:cs typeface="Arial" panose="020B0604020202020204" pitchFamily="34" charset="0"/>
              </a:rPr>
              <a:t>helps</a:t>
            </a:r>
            <a:r>
              <a:rPr lang="fr-CA" sz="2000" dirty="0">
                <a:solidFill>
                  <a:srgbClr val="333333"/>
                </a:solidFill>
                <a:cs typeface="Arial" panose="020B0604020202020204" pitchFamily="34" charset="0"/>
              </a:rPr>
              <a:t> to m</a:t>
            </a:r>
            <a:r>
              <a:rPr lang="en-GB" sz="2000" dirty="0" err="1">
                <a:solidFill>
                  <a:srgbClr val="333333"/>
                </a:solidFill>
                <a:cs typeface="Arial" panose="020B0604020202020204" pitchFamily="34" charset="0"/>
              </a:rPr>
              <a:t>onitor</a:t>
            </a:r>
            <a:r>
              <a:rPr lang="en-GB" sz="2000" dirty="0">
                <a:solidFill>
                  <a:srgbClr val="333333"/>
                </a:solidFill>
                <a:cs typeface="Arial" panose="020B0604020202020204" pitchFamily="34" charset="0"/>
              </a:rPr>
              <a:t> the status of the roads, </a:t>
            </a:r>
            <a:r>
              <a:rPr lang="en-GB" sz="2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improve the design and make the roads safer</a:t>
            </a:r>
            <a:endParaRPr lang="en-GB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Analyse data and take better decisions</a:t>
            </a:r>
            <a:endParaRPr lang="en-GB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GB" sz="2400" b="1" i="1" dirty="0">
                <a:solidFill>
                  <a:srgbClr val="333333"/>
                </a:solidFill>
                <a:cs typeface="Arial" panose="020B0604020202020204" pitchFamily="34" charset="0"/>
              </a:rPr>
              <a:t>IoT Technology in Road Safety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GB" sz="2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In-car sensors can monitor driver </a:t>
            </a:r>
            <a:r>
              <a:rPr lang="en-GB" sz="2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behavior</a:t>
            </a:r>
            <a:r>
              <a:rPr lang="en-GB" sz="2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and provide alerts if a driver appears drowsy or distracted. Various imaging sensors can be used for object detection, reading speed markers, etc. </a:t>
            </a:r>
            <a:endParaRPr lang="en-GB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en-GB" sz="1100" b="1" i="1" dirty="0">
              <a:solidFill>
                <a:srgbClr val="333333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GB" sz="2400" b="1" i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Telematics </a:t>
            </a:r>
          </a:p>
          <a:p>
            <a:pPr marL="342900" indent="-342900">
              <a:lnSpc>
                <a:spcPct val="107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 data sent and received via telematics can be used to </a:t>
            </a:r>
            <a:r>
              <a:rPr lang="en-GB" sz="2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analyze</a:t>
            </a:r>
            <a:r>
              <a:rPr lang="en-GB" sz="2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driver </a:t>
            </a:r>
            <a:r>
              <a:rPr lang="en-GB" sz="2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behavior</a:t>
            </a:r>
            <a:r>
              <a:rPr lang="en-GB" sz="2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particularly when user error creates collisions. </a:t>
            </a:r>
          </a:p>
          <a:p>
            <a:pPr marL="342900" indent="-342900">
              <a:lnSpc>
                <a:spcPct val="107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Safety systems need to </a:t>
            </a:r>
            <a:r>
              <a:rPr lang="en-GB" sz="2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analyze</a:t>
            </a:r>
            <a:r>
              <a:rPr lang="en-GB" sz="2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driving </a:t>
            </a:r>
            <a:r>
              <a:rPr lang="en-GB" sz="2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behavior</a:t>
            </a:r>
            <a:r>
              <a:rPr lang="en-GB" sz="2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in real time for maximum effect. Telematics provide the data for these analytics.</a:t>
            </a:r>
            <a:endParaRPr lang="en-GB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850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6A4A5B-2931-46E6-A154-B54E4139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103462"/>
            <a:ext cx="10372725" cy="868088"/>
          </a:xfrm>
        </p:spPr>
        <p:txBody>
          <a:bodyPr>
            <a:normAutofit/>
          </a:bodyPr>
          <a:lstStyle/>
          <a:p>
            <a:r>
              <a:rPr lang="en-US" sz="3600" b="1" dirty="0"/>
              <a:t>Benefits of digitalizing Road Safety…</a:t>
            </a:r>
            <a:endParaRPr lang="en-GB" sz="3600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8C7E544-28E6-4282-93FE-19F9A8307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54" t="41111" r="30390" b="27083"/>
          <a:stretch/>
        </p:blipFill>
        <p:spPr>
          <a:xfrm>
            <a:off x="-1" y="4158084"/>
            <a:ext cx="6060073" cy="269991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F7F7767-FC4F-408C-B956-90995CEAF300}"/>
              </a:ext>
            </a:extLst>
          </p:cNvPr>
          <p:cNvSpPr txBox="1"/>
          <p:nvPr/>
        </p:nvSpPr>
        <p:spPr>
          <a:xfrm>
            <a:off x="114300" y="3653867"/>
            <a:ext cx="56672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Estimated safety benefits from OECD countries for speed control technologies </a:t>
            </a:r>
            <a:endParaRPr lang="en-GB" sz="1400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40F3DE-95E6-4454-A9D2-CFADDAAACC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97" t="35278" r="30156" b="20972"/>
          <a:stretch/>
        </p:blipFill>
        <p:spPr>
          <a:xfrm>
            <a:off x="6238874" y="1609724"/>
            <a:ext cx="5918827" cy="359235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777083A-C7A1-4B3C-A5AE-EBB77EDF527D}"/>
              </a:ext>
            </a:extLst>
          </p:cNvPr>
          <p:cNvSpPr txBox="1"/>
          <p:nvPr/>
        </p:nvSpPr>
        <p:spPr>
          <a:xfrm>
            <a:off x="6391274" y="1222473"/>
            <a:ext cx="48958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Estimated safety benefits for driver status</a:t>
            </a:r>
            <a:endParaRPr lang="en-GB" sz="1400" b="1" dirty="0"/>
          </a:p>
        </p:txBody>
      </p:sp>
      <p:pic>
        <p:nvPicPr>
          <p:cNvPr id="33" name="Picture 6">
            <a:extLst>
              <a:ext uri="{FF2B5EF4-FFF2-40B4-BE49-F238E27FC236}">
                <a16:creationId xmlns:a16="http://schemas.microsoft.com/office/drawing/2014/main" id="{1CF8230B-88C3-4074-882E-7044E5456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7" y="2313252"/>
            <a:ext cx="5629276" cy="106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1F9F4A9-CF89-4C24-894B-4F9AABA88B1F}"/>
              </a:ext>
            </a:extLst>
          </p:cNvPr>
          <p:cNvSpPr txBox="1"/>
          <p:nvPr/>
        </p:nvSpPr>
        <p:spPr>
          <a:xfrm>
            <a:off x="6238874" y="5100574"/>
            <a:ext cx="59188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ROAD SAFETY: IMPACT OF NEW TECHNOLOGIES – ISBN-92-64-10322-8 ©OECD 2003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6073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CFF311-4819-4019-8144-F24655E2B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4268"/>
            <a:ext cx="10515600" cy="758825"/>
          </a:xfrm>
        </p:spPr>
        <p:txBody>
          <a:bodyPr>
            <a:normAutofit/>
          </a:bodyPr>
          <a:lstStyle/>
          <a:p>
            <a:r>
              <a:rPr lang="en-US" b="1" dirty="0"/>
              <a:t>Opportunities</a:t>
            </a:r>
            <a:endParaRPr lang="en-GB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9C5304-EA65-4BD5-849D-C5AC886F74F9}"/>
              </a:ext>
            </a:extLst>
          </p:cNvPr>
          <p:cNvSpPr txBox="1"/>
          <p:nvPr/>
        </p:nvSpPr>
        <p:spPr>
          <a:xfrm>
            <a:off x="822204" y="905583"/>
            <a:ext cx="111819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African countries are seizing the "opportunity" presented by the COVID-19 pandemic </a:t>
            </a:r>
          </a:p>
          <a:p>
            <a:endParaRPr lang="en-US" dirty="0"/>
          </a:p>
          <a:p>
            <a:r>
              <a:rPr lang="en-US" dirty="0"/>
              <a:t>"Evidence shows that at the height of the lockdown, 25 per cent of the firms in sub-Saharan Africa accelerated the use of digital technologies and increased investments in digital solutions in response to COVID-19.“</a:t>
            </a:r>
          </a:p>
          <a:p>
            <a:endParaRPr lang="en-US" dirty="0"/>
          </a:p>
          <a:p>
            <a:r>
              <a:rPr lang="en-US" dirty="0"/>
              <a:t>Source: World Bank Group 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263A76-34BC-4D99-BB87-95C0520254B8}"/>
              </a:ext>
            </a:extLst>
          </p:cNvPr>
          <p:cNvSpPr txBox="1"/>
          <p:nvPr/>
        </p:nvSpPr>
        <p:spPr>
          <a:xfrm>
            <a:off x="1282032" y="4517903"/>
            <a:ext cx="23224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0070C0"/>
                </a:solidFill>
              </a:rPr>
              <a:t>Number of mobile broadband subscriptions per 100 habitants in Africa, 2010-2020</a:t>
            </a:r>
            <a:endParaRPr lang="en-GB" sz="1400" i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07C59-ED58-44B9-A84C-0E310DCA5D3D}"/>
              </a:ext>
            </a:extLst>
          </p:cNvPr>
          <p:cNvSpPr txBox="1"/>
          <p:nvPr/>
        </p:nvSpPr>
        <p:spPr>
          <a:xfrm>
            <a:off x="707403" y="6233128"/>
            <a:ext cx="479460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Source: Statista, "Number of active mobile-broadband subscriptions per 100 inhabitants worldwide from 2010 to 2020, by region", available at https://www.statista.com/statistics/249837/mobile-broadband-subscriptions-per-100 -inhabitants-by-region/</a:t>
            </a:r>
            <a:endParaRPr lang="en-GB" sz="9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BDAED5-8B82-4748-9B80-31CAD939224F}"/>
              </a:ext>
            </a:extLst>
          </p:cNvPr>
          <p:cNvSpPr txBox="1"/>
          <p:nvPr/>
        </p:nvSpPr>
        <p:spPr>
          <a:xfrm>
            <a:off x="7456046" y="6596259"/>
            <a:ext cx="43869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ITU World Telecommunication/ICT Indicators Database </a:t>
            </a:r>
            <a:endParaRPr lang="en-GB" sz="9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0257A16-87B4-4803-9758-F381EE6BA6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32" t="41799" r="36865" b="19065"/>
          <a:stretch/>
        </p:blipFill>
        <p:spPr>
          <a:xfrm>
            <a:off x="5545335" y="3232298"/>
            <a:ext cx="6154685" cy="33205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B379B8D-EBF9-490B-86F8-827DEE295C19}"/>
              </a:ext>
            </a:extLst>
          </p:cNvPr>
          <p:cNvSpPr txBox="1"/>
          <p:nvPr/>
        </p:nvSpPr>
        <p:spPr>
          <a:xfrm>
            <a:off x="8567731" y="4825023"/>
            <a:ext cx="21635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0070C0"/>
                </a:solidFill>
              </a:rPr>
              <a:t>ICT services become more affordable worldwide in 2022</a:t>
            </a:r>
            <a:endParaRPr lang="en-GB" sz="1400" i="1" dirty="0">
              <a:solidFill>
                <a:srgbClr val="0070C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781C25-2F79-4FA5-AC50-D7DEAC0470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73" t="32593" r="26857" b="19754"/>
          <a:stretch/>
        </p:blipFill>
        <p:spPr>
          <a:xfrm>
            <a:off x="42532" y="3232298"/>
            <a:ext cx="4780680" cy="28121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9B41ED-96EE-432F-88D5-0B216A7EBD4D}"/>
              </a:ext>
            </a:extLst>
          </p:cNvPr>
          <p:cNvSpPr txBox="1"/>
          <p:nvPr/>
        </p:nvSpPr>
        <p:spPr>
          <a:xfrm>
            <a:off x="707403" y="3463541"/>
            <a:ext cx="23224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0070C0"/>
                </a:solidFill>
              </a:rPr>
              <a:t>Number of mobile broadband subscriptions per 100 habitants in Africa, 2010-2020</a:t>
            </a:r>
            <a:endParaRPr lang="en-GB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32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CFF311-4819-4019-8144-F24655E2B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758825"/>
          </a:xfrm>
        </p:spPr>
        <p:txBody>
          <a:bodyPr/>
          <a:lstStyle/>
          <a:p>
            <a:r>
              <a:rPr lang="en-US" b="1" dirty="0"/>
              <a:t>Opportunities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5D9D5E-C4B5-4073-AD78-7578BC5309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47" t="31667" r="35500" b="24592"/>
          <a:stretch/>
        </p:blipFill>
        <p:spPr>
          <a:xfrm>
            <a:off x="1613778" y="2541956"/>
            <a:ext cx="4810125" cy="299974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F9FA265-D7F9-4348-B91A-B0FFA4889CA2}"/>
              </a:ext>
            </a:extLst>
          </p:cNvPr>
          <p:cNvSpPr txBox="1"/>
          <p:nvPr/>
        </p:nvSpPr>
        <p:spPr>
          <a:xfrm>
            <a:off x="1613777" y="1743740"/>
            <a:ext cx="52654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Internet penetration in Africa (% of total population), 2005–2019</a:t>
            </a:r>
            <a:endParaRPr lang="en-GB" i="1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26F32BB-3124-4BC4-9684-F04EC5F4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634" y="3221666"/>
            <a:ext cx="3423204" cy="243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69B926-0952-48BB-A1F6-E86DFC9821FA}"/>
              </a:ext>
            </a:extLst>
          </p:cNvPr>
          <p:cNvSpPr txBox="1"/>
          <p:nvPr/>
        </p:nvSpPr>
        <p:spPr>
          <a:xfrm>
            <a:off x="8706971" y="5661567"/>
            <a:ext cx="34850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https://www.sciencedirect.com/science/article/pii/S0925753521002514</a:t>
            </a:r>
          </a:p>
        </p:txBody>
      </p:sp>
    </p:spTree>
    <p:extLst>
      <p:ext uri="{BB962C8B-B14F-4D97-AF65-F5344CB8AC3E}">
        <p14:creationId xmlns:p14="http://schemas.microsoft.com/office/powerpoint/2010/main" val="3763736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CFF311-4819-4019-8144-F24655E2B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631" y="110708"/>
            <a:ext cx="10515600" cy="758825"/>
          </a:xfrm>
        </p:spPr>
        <p:txBody>
          <a:bodyPr>
            <a:normAutofit/>
          </a:bodyPr>
          <a:lstStyle/>
          <a:p>
            <a:r>
              <a:rPr lang="en-US" b="1" dirty="0"/>
              <a:t>Recommendations </a:t>
            </a:r>
            <a:endParaRPr lang="en-GB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9C5304-EA65-4BD5-849D-C5AC886F74F9}"/>
              </a:ext>
            </a:extLst>
          </p:cNvPr>
          <p:cNvSpPr txBox="1"/>
          <p:nvPr/>
        </p:nvSpPr>
        <p:spPr>
          <a:xfrm>
            <a:off x="326631" y="1104900"/>
            <a:ext cx="1160166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The digitalization of roadway safety is in its infancy. There are still numerous unexplored possibilities and opportunities.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Encourage research and innovation in Africa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Encourage knowledge sharing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Keep expanding internet penetration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Encourage digital skills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Strength road safety management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Work on innovative specific financing tools/mechanisms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C17E21-0F59-4CD4-A3DA-255DE00EF41D}"/>
              </a:ext>
            </a:extLst>
          </p:cNvPr>
          <p:cNvSpPr txBox="1"/>
          <p:nvPr/>
        </p:nvSpPr>
        <p:spPr>
          <a:xfrm>
            <a:off x="11981537" y="4275856"/>
            <a:ext cx="198956" cy="1373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076" name="Picture 4" descr="big data for road saftey">
            <a:extLst>
              <a:ext uri="{FF2B5EF4-FFF2-40B4-BE49-F238E27FC236}">
                <a16:creationId xmlns:a16="http://schemas.microsoft.com/office/drawing/2014/main" id="{7E1F29CD-4AB1-41E4-A647-AA9495D04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883" y="3665992"/>
            <a:ext cx="4108514" cy="261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87B48C3-8F61-47E2-A140-48B64EB6B8AF}"/>
              </a:ext>
            </a:extLst>
          </p:cNvPr>
          <p:cNvSpPr txBox="1"/>
          <p:nvPr/>
        </p:nvSpPr>
        <p:spPr>
          <a:xfrm>
            <a:off x="7300488" y="6420078"/>
            <a:ext cx="48800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https://bigdataanalyticsnews.com/big-data-road-safety-interact/</a:t>
            </a:r>
          </a:p>
        </p:txBody>
      </p:sp>
    </p:spTree>
    <p:extLst>
      <p:ext uri="{BB962C8B-B14F-4D97-AF65-F5344CB8AC3E}">
        <p14:creationId xmlns:p14="http://schemas.microsoft.com/office/powerpoint/2010/main" val="182468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E561F-2D61-8275-4A18-96C675CA2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437" y="4232275"/>
            <a:ext cx="2905125" cy="1325563"/>
          </a:xfrm>
        </p:spPr>
        <p:txBody>
          <a:bodyPr>
            <a:normAutofit/>
          </a:bodyPr>
          <a:lstStyle/>
          <a:p>
            <a:r>
              <a:rPr lang="en-US" b="1" dirty="0"/>
              <a:t>Thank you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09A0FBF-0DB2-4C5A-9666-BBEF71A6FF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1052514"/>
            <a:ext cx="497205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816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14013</TotalTime>
  <Words>585</Words>
  <Application>Microsoft Office PowerPoint</Application>
  <PresentationFormat>Widescreen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Helvetica Neue</vt:lpstr>
      <vt:lpstr>Roboto</vt:lpstr>
      <vt:lpstr>Office Theme</vt:lpstr>
      <vt:lpstr>Road safety and digitalization in Africa: an overview</vt:lpstr>
      <vt:lpstr>African road safety has been worsening, not improving</vt:lpstr>
      <vt:lpstr>We have the tools…</vt:lpstr>
      <vt:lpstr>The Role of Emerging Technology in Road Safety </vt:lpstr>
      <vt:lpstr>Benefits of digitalizing Road Safety…</vt:lpstr>
      <vt:lpstr>Opportunities</vt:lpstr>
      <vt:lpstr>Opportunities</vt:lpstr>
      <vt:lpstr>Recommendations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Mainstreaming road safety in Africa’s National Development Plans</dc:title>
  <dc:creator>Martin Small</dc:creator>
  <cp:lastModifiedBy>Aconkpanle Placide Colombe</cp:lastModifiedBy>
  <cp:revision>16</cp:revision>
  <dcterms:created xsi:type="dcterms:W3CDTF">2023-08-02T23:17:45Z</dcterms:created>
  <dcterms:modified xsi:type="dcterms:W3CDTF">2023-09-24T18:38:58Z</dcterms:modified>
</cp:coreProperties>
</file>