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72" r:id="rId2"/>
    <p:sldId id="467" r:id="rId3"/>
    <p:sldId id="544" r:id="rId4"/>
    <p:sldId id="545" r:id="rId5"/>
    <p:sldId id="546" r:id="rId6"/>
    <p:sldId id="660" r:id="rId7"/>
    <p:sldId id="661" r:id="rId8"/>
    <p:sldId id="662" r:id="rId9"/>
    <p:sldId id="668" r:id="rId10"/>
    <p:sldId id="665" r:id="rId11"/>
    <p:sldId id="547" r:id="rId12"/>
    <p:sldId id="663" r:id="rId13"/>
    <p:sldId id="280" r:id="rId14"/>
    <p:sldId id="658" r:id="rId15"/>
    <p:sldId id="666" r:id="rId16"/>
    <p:sldId id="549" r:id="rId17"/>
    <p:sldId id="569" r:id="rId18"/>
    <p:sldId id="262" r:id="rId19"/>
    <p:sldId id="667" r:id="rId20"/>
    <p:sldId id="550" r:id="rId21"/>
    <p:sldId id="470" r:id="rId22"/>
    <p:sldId id="472" r:id="rId23"/>
    <p:sldId id="557" r:id="rId24"/>
    <p:sldId id="566" r:id="rId25"/>
    <p:sldId id="567" r:id="rId26"/>
    <p:sldId id="389" r:id="rId27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avia De Simone" initials="FD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ECFF"/>
    <a:srgbClr val="000066"/>
    <a:srgbClr val="6699FF"/>
    <a:srgbClr val="830022"/>
    <a:srgbClr val="78364B"/>
    <a:srgbClr val="006778"/>
    <a:srgbClr val="822433"/>
    <a:srgbClr val="AAC9B6"/>
    <a:srgbClr val="79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AB70C6-E54D-4380-9804-A98E6DB302F6}" v="13" dt="2023-09-23T19:55:44.2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64" autoAdjust="0"/>
    <p:restoredTop sz="93932" autoAdjust="0"/>
  </p:normalViewPr>
  <p:slideViewPr>
    <p:cSldViewPr>
      <p:cViewPr varScale="1">
        <p:scale>
          <a:sx n="76" d="100"/>
          <a:sy n="76" d="100"/>
        </p:scale>
        <p:origin x="792" y="48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1688" y="-11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77137" cy="51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57" tIns="47529" rIns="95057" bIns="4752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164" y="2"/>
            <a:ext cx="3077137" cy="51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57" tIns="47529" rIns="95057" bIns="4752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6"/>
            <a:ext cx="3077137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57" tIns="47529" rIns="95057" bIns="4752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4" y="9722886"/>
            <a:ext cx="3077137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57" tIns="47529" rIns="95057" bIns="4752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DE748FE7-09E8-45FE-BFB2-0F5BF3443D3F}" type="slidenum">
              <a:rPr lang="it-IT"/>
              <a:pPr>
                <a:defRPr/>
              </a:pPr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4048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77137" cy="51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57" tIns="47529" rIns="95057" bIns="4752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4" y="2"/>
            <a:ext cx="3077137" cy="51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57" tIns="47529" rIns="95057" bIns="4752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6" y="4862265"/>
            <a:ext cx="5205932" cy="46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57" tIns="47529" rIns="95057" bIns="475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6"/>
            <a:ext cx="3077137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57" tIns="47529" rIns="95057" bIns="4752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4" y="9722886"/>
            <a:ext cx="3077137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57" tIns="47529" rIns="95057" bIns="4752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C38D1AFC-A8B5-430F-8341-93FFBA889C95}" type="slidenum">
              <a:rPr lang="it-IT"/>
              <a:pPr>
                <a:defRPr/>
              </a:pPr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66423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772340" indent="-297053"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 marL="1188214" indent="-237642"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 marL="1663500" indent="-237642"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 marL="2138784" indent="-237642"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2614070" indent="-23764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3089356" indent="-23764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3564642" indent="-23764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4039927" indent="-23764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DCAE73C9-6925-4313-AE34-863F016B10DC}" type="slidenum">
              <a:rPr lang="it-IT" altLang="it-IT" sz="1200">
                <a:solidFill>
                  <a:schemeClr val="tx1"/>
                </a:solidFill>
              </a:rPr>
              <a:pPr/>
              <a:t>1</a:t>
            </a:fld>
            <a:endParaRPr lang="it-IT" altLang="it-IT" sz="1200" dirty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44659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8D1AFC-A8B5-430F-8341-93FFBA889C95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0931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8D1AFC-A8B5-430F-8341-93FFBA889C95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110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8D1AFC-A8B5-430F-8341-93FFBA889C95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766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9346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E3F97-1B25-443B-9520-C83739695F42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9009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8D1AFC-A8B5-430F-8341-93FFBA889C95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712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8D1AFC-A8B5-430F-8341-93FFBA889C95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3257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E3F97-1B25-443B-9520-C83739695F42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7998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wentieth Century"/>
              <a:buNone/>
            </a:pPr>
            <a:r>
              <a:rPr lang="fr-FR" sz="12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Adjustment of speed limits based on real-time traffic, roadway, and/or weather conditions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wentieth Century"/>
              <a:buNone/>
            </a:pPr>
            <a:r>
              <a:rPr lang="fr-FR" sz="12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Traffic signals installed on freeway on-ramps to control the frequency at which vehicles enter the flow of traffic on the freeway</a:t>
            </a:r>
            <a:endParaRPr sz="12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r>
              <a:rPr lang="fr-FR" sz="1200">
                <a:latin typeface="Twentieth Century"/>
                <a:ea typeface="Twentieth Century"/>
                <a:cs typeface="Twentieth Century"/>
                <a:sym typeface="Twentieth Century"/>
              </a:rPr>
              <a:t>Inform traveller about traffic related updates, current and anticipated roadway conditions, access to specific lanes, sections of the roadway or the network.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wentieth Century"/>
              <a:buNone/>
            </a:pPr>
            <a:r>
              <a:rPr lang="fr-FR" sz="12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traditional signals running on pre-set timers, adaptive monitor each cycle with camera, and use a central server to make the adjustment on all signals.</a:t>
            </a:r>
            <a:endParaRPr sz="12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385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8D1AFC-A8B5-430F-8341-93FFBA889C95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6599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8D1AFC-A8B5-430F-8341-93FFBA889C95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3385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8D1AFC-A8B5-430F-8341-93FFBA889C95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4763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8D1AFC-A8B5-430F-8341-93FFBA889C95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7598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8D1AFC-A8B5-430F-8341-93FFBA889C95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29198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8D1AFC-A8B5-430F-8341-93FFBA889C95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6224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8D1AFC-A8B5-430F-8341-93FFBA889C95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2923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79AAEF-E4AC-420E-9E52-3025E4A98C9B}" type="slidenum">
              <a:rPr lang="it-IT" smtClean="0">
                <a:ea typeface="ＭＳ Ｐゴシック" pitchFamily="34" charset="-128"/>
              </a:rPr>
              <a:pPr>
                <a:defRPr/>
              </a:pPr>
              <a:t>26</a:t>
            </a:fld>
            <a:endParaRPr lang="it-IT">
              <a:ea typeface="ＭＳ Ｐゴシック" pitchFamily="34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3474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8D1AFC-A8B5-430F-8341-93FFBA889C95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9579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8D1AFC-A8B5-430F-8341-93FFBA889C95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1505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8D1AFC-A8B5-430F-8341-93FFBA889C95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3140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8D1AFC-A8B5-430F-8341-93FFBA889C95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0702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8D1AFC-A8B5-430F-8341-93FFBA889C95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197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8D1AFC-A8B5-430F-8341-93FFBA889C95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7399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8D1AFC-A8B5-430F-8341-93FFBA889C95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8268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3246B-CD87-432E-890A-F9A591FDB991}" type="datetime1">
              <a:rPr lang="it-IT" smtClean="0"/>
              <a:pPr>
                <a:defRPr/>
              </a:pPr>
              <a:t>25/09/2023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Research Centre for Transport and Logistics - CTL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err="1"/>
              <a:t>Page</a:t>
            </a:r>
            <a:r>
              <a:rPr lang="it-IT" dirty="0"/>
              <a:t> </a:t>
            </a:r>
            <a:fld id="{9E6F5A8A-47B8-487F-8EBF-4FD9FABA425A}" type="slidenum">
              <a:rPr lang="it-IT" smtClean="0"/>
              <a:pPr>
                <a:defRPr/>
              </a:pPr>
              <a:t>‹N°›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4818E-2BCD-4253-95C1-9748817C9CBA}" type="datetime1">
              <a:rPr lang="it-IT" smtClean="0"/>
              <a:pPr>
                <a:defRPr/>
              </a:pPr>
              <a:t>25/09/2023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Research Centre for Transport and Logistics - CTL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02318EA8-5CE4-464A-9CE7-0804F78D17FC}" type="slidenum">
              <a:rPr lang="it-IT"/>
              <a:pPr>
                <a:defRPr/>
              </a:pPr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6563" y="409575"/>
            <a:ext cx="1889125" cy="5457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6013" y="409575"/>
            <a:ext cx="5518150" cy="5457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8DDEA-B4A4-4795-B0B1-0D351FAE9B89}" type="datetime1">
              <a:rPr lang="it-IT" smtClean="0"/>
              <a:pPr>
                <a:defRPr/>
              </a:pPr>
              <a:t>25/09/2023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Research Centre for Transport and Logistics - CTL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3AB1460E-8A94-45EA-B5B3-208C08247D78}" type="slidenum">
              <a:rPr lang="it-IT"/>
              <a:pPr>
                <a:defRPr/>
              </a:pPr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A6F11-89D6-461C-8AD0-379AE579A06B}" type="datetime1">
              <a:rPr lang="it-IT" smtClean="0"/>
              <a:pPr>
                <a:defRPr/>
              </a:pPr>
              <a:t>25/09/2023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Research Centre for Transport and Logistics - CTL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DF0B1EEF-E52A-42C3-AAE1-73A48DA9A015}" type="slidenum">
              <a:rPr lang="it-IT"/>
              <a:pPr>
                <a:defRPr/>
              </a:pPr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16013" y="1752600"/>
            <a:ext cx="7559675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93607-BBA2-4068-9F3B-4861EE227C63}" type="datetime1">
              <a:rPr lang="it-IT" smtClean="0"/>
              <a:pPr>
                <a:defRPr/>
              </a:pPr>
              <a:t>25/09/2023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Research Centre for Transport and Logistics - CTL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B5EA53BD-5A42-4D7C-9FA6-38DAA7765C6B}" type="slidenum">
              <a:rPr lang="it-IT"/>
              <a:pPr>
                <a:defRPr/>
              </a:pPr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16013" y="1752600"/>
            <a:ext cx="7559675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CF8BA-A3A1-4E89-9A9E-9723A8C55BD1}" type="datetime1">
              <a:rPr lang="it-IT" smtClean="0"/>
              <a:pPr>
                <a:defRPr/>
              </a:pPr>
              <a:t>25/09/2023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Research Centre for Transport and Logistics - CTL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066CD3D1-0901-42FB-9BF8-4418BB6ABA0D}" type="slidenum">
              <a:rPr lang="it-IT"/>
              <a:pPr>
                <a:defRPr/>
              </a:pPr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Fondi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5825"/>
            <a:ext cx="91440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0067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endParaRPr lang="it-IT" altLang="it-IT"/>
          </a:p>
        </p:txBody>
      </p:sp>
      <p:pic>
        <p:nvPicPr>
          <p:cNvPr id="6" name="Picture 13" descr="logo +march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558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fasc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9150" y="2759075"/>
            <a:ext cx="70548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7913" y="2819400"/>
            <a:ext cx="22860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3038" y="585787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2286000" y="6143625"/>
            <a:ext cx="14319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it-IT" altLang="it-IT" sz="1100">
                <a:solidFill>
                  <a:srgbClr val="A6A6A6"/>
                </a:solidFill>
              </a:rPr>
              <a:t>www.ctl.uniroma1.it</a:t>
            </a:r>
          </a:p>
          <a:p>
            <a:r>
              <a:rPr lang="it-IT" altLang="it-IT" sz="1100">
                <a:solidFill>
                  <a:srgbClr val="A6A6A6"/>
                </a:solidFill>
              </a:rPr>
              <a:t>info@ctl.uniroma1.it</a:t>
            </a:r>
          </a:p>
        </p:txBody>
      </p:sp>
      <p:sp>
        <p:nvSpPr>
          <p:cNvPr id="18" name="Segnaposto testo 17"/>
          <p:cNvSpPr>
            <a:spLocks noGrp="1"/>
          </p:cNvSpPr>
          <p:nvPr>
            <p:ph type="body" sz="quarter" idx="10"/>
          </p:nvPr>
        </p:nvSpPr>
        <p:spPr>
          <a:xfrm>
            <a:off x="2051050" y="404813"/>
            <a:ext cx="6769422" cy="1223987"/>
          </a:xfrm>
        </p:spPr>
        <p:txBody>
          <a:bodyPr/>
          <a:lstStyle>
            <a:lvl1pPr marL="180975" indent="0">
              <a:buNone/>
              <a:defRPr sz="3200" b="1" i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1" name="Segnaposto testo 20"/>
          <p:cNvSpPr>
            <a:spLocks noGrp="1"/>
          </p:cNvSpPr>
          <p:nvPr>
            <p:ph type="body" sz="quarter" idx="11"/>
          </p:nvPr>
        </p:nvSpPr>
        <p:spPr>
          <a:xfrm>
            <a:off x="2051050" y="1773238"/>
            <a:ext cx="6769100" cy="863600"/>
          </a:xfrm>
        </p:spPr>
        <p:txBody>
          <a:bodyPr/>
          <a:lstStyle>
            <a:lvl1pPr marL="360363" indent="0">
              <a:buNone/>
              <a:defRPr i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1249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6431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0E38D-3C9A-4681-AB51-7F5127F5D2F5}" type="datetime1">
              <a:rPr lang="it-IT" smtClean="0"/>
              <a:pPr>
                <a:defRPr/>
              </a:pPr>
              <a:t>25/09/2023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Research Centre for Transport and Logistics - CTL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err="1"/>
              <a:t>Page</a:t>
            </a:r>
            <a:r>
              <a:rPr lang="it-IT" dirty="0"/>
              <a:t> </a:t>
            </a:r>
            <a:fld id="{BB6E5799-9AE7-4F57-95D5-459D84B60AA2}" type="slidenum">
              <a:rPr lang="it-IT" smtClean="0"/>
              <a:pPr>
                <a:defRPr/>
              </a:pPr>
              <a:t>‹N°›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84F4A-39F7-4658-B649-9F9B586E2E7F}" type="datetime1">
              <a:rPr lang="it-IT" smtClean="0"/>
              <a:pPr>
                <a:defRPr/>
              </a:pPr>
              <a:t>25/09/2023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Research Centre for Transport and Logistics - CTL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err="1"/>
              <a:t>Page</a:t>
            </a:r>
            <a:r>
              <a:rPr lang="it-IT" dirty="0"/>
              <a:t> </a:t>
            </a:r>
            <a:fld id="{82201289-08A9-4CA4-969D-87785357351E}" type="slidenum">
              <a:rPr lang="it-IT" smtClean="0"/>
              <a:pPr>
                <a:defRPr/>
              </a:pPr>
              <a:t>‹N°›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D110B-E8E4-4C1B-AB2F-46CBBDE6945C}" type="datetime1">
              <a:rPr lang="it-IT" smtClean="0"/>
              <a:pPr>
                <a:defRPr/>
              </a:pPr>
              <a:t>25/09/2023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Research Centre for Transport and Logistics - CTL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err="1"/>
              <a:t>Page</a:t>
            </a:r>
            <a:r>
              <a:rPr lang="it-IT" dirty="0"/>
              <a:t> </a:t>
            </a:r>
            <a:fld id="{B7B024C8-BF78-4329-BFDA-ABD726B9C464}" type="slidenum">
              <a:rPr lang="it-IT" smtClean="0"/>
              <a:pPr>
                <a:defRPr/>
              </a:pPr>
              <a:t>‹N°›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875A3-B225-43AA-B279-F458841A531C}" type="datetime1">
              <a:rPr lang="it-IT" smtClean="0"/>
              <a:pPr>
                <a:defRPr/>
              </a:pPr>
              <a:t>25/09/2023</a:t>
            </a:fld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Research Centre for Transport and Logistics - CTL</a:t>
            </a: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err="1"/>
              <a:t>Page</a:t>
            </a:r>
            <a:r>
              <a:rPr lang="it-IT" dirty="0"/>
              <a:t> </a:t>
            </a:r>
            <a:fld id="{B0CC36D2-ECB3-4302-BB55-2F1200EA739F}" type="slidenum">
              <a:rPr lang="it-IT" smtClean="0"/>
              <a:pPr>
                <a:defRPr/>
              </a:pPr>
              <a:t>‹N°›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E9AD1-421C-4B1D-BB1A-E5BD13CEA6E4}" type="datetime1">
              <a:rPr lang="it-IT" smtClean="0"/>
              <a:pPr>
                <a:defRPr/>
              </a:pPr>
              <a:t>25/09/2023</a:t>
            </a:fld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Research Centre for Transport and Logistics - CTL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err="1"/>
              <a:t>Page</a:t>
            </a:r>
            <a:r>
              <a:rPr lang="it-IT" dirty="0"/>
              <a:t> </a:t>
            </a:r>
            <a:fld id="{D4AC47E1-4811-4E3C-9B2F-1DFA01D2E7FB}" type="slidenum">
              <a:rPr lang="it-IT" smtClean="0"/>
              <a:pPr>
                <a:defRPr/>
              </a:pPr>
              <a:t>‹N°›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D3B34-D453-4BF8-9A9C-C2C1795FD668}" type="datetime1">
              <a:rPr lang="it-IT" smtClean="0"/>
              <a:pPr>
                <a:defRPr/>
              </a:pPr>
              <a:t>25/09/2023</a:t>
            </a:fld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Research Centre for Transport and Logistics - CTL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err="1"/>
              <a:t>Page</a:t>
            </a:r>
            <a:r>
              <a:rPr lang="it-IT" dirty="0"/>
              <a:t> </a:t>
            </a:r>
            <a:fld id="{067A9F79-D465-4370-BF1A-922E89CE0D71}" type="slidenum">
              <a:rPr lang="it-IT" smtClean="0"/>
              <a:pPr>
                <a:defRPr/>
              </a:pPr>
              <a:t>‹N°›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E717D-C91D-41E6-83F8-734FD2324B5F}" type="datetime1">
              <a:rPr lang="it-IT" smtClean="0"/>
              <a:pPr>
                <a:defRPr/>
              </a:pPr>
              <a:t>25/09/2023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Research Centre for Transport and Logistics - CTL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err="1"/>
              <a:t>Page</a:t>
            </a:r>
            <a:r>
              <a:rPr lang="it-IT" dirty="0"/>
              <a:t> </a:t>
            </a:r>
            <a:fld id="{CF96B41A-AEE9-47FC-8288-84EAC63DDB95}" type="slidenum">
              <a:rPr lang="it-IT" smtClean="0"/>
              <a:pPr>
                <a:defRPr/>
              </a:pPr>
              <a:t>‹N°›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EE3B3-4C99-44AB-A5F8-D937DD848C0F}" type="datetime1">
              <a:rPr lang="it-IT" smtClean="0"/>
              <a:pPr>
                <a:defRPr/>
              </a:pPr>
              <a:t>25/09/2023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Research Centre for Transport and Logistics - CTL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33065DA3-C854-486D-AB0C-1A2A595CC3BC}" type="slidenum">
              <a:rPr lang="it-IT"/>
              <a:pPr>
                <a:defRPr/>
              </a:pPr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3840"/>
            <a:chExt cx="5760" cy="480"/>
          </a:xfrm>
        </p:grpSpPr>
        <p:sp>
          <p:nvSpPr>
            <p:cNvPr id="1032" name="Rectangle 13"/>
            <p:cNvSpPr>
              <a:spLocks noChangeArrowheads="1"/>
            </p:cNvSpPr>
            <p:nvPr userDrawn="1"/>
          </p:nvSpPr>
          <p:spPr bwMode="auto">
            <a:xfrm>
              <a:off x="0" y="3984"/>
              <a:ext cx="5760" cy="336"/>
            </a:xfrm>
            <a:prstGeom prst="rect">
              <a:avLst/>
            </a:prstGeom>
            <a:solidFill>
              <a:srgbClr val="8224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it-IT">
                <a:cs typeface="Arial" charset="0"/>
              </a:endParaRPr>
            </a:p>
          </p:txBody>
        </p:sp>
        <p:sp>
          <p:nvSpPr>
            <p:cNvPr id="1033" name="Rectangle 14"/>
            <p:cNvSpPr>
              <a:spLocks noChangeArrowheads="1"/>
            </p:cNvSpPr>
            <p:nvPr userDrawn="1"/>
          </p:nvSpPr>
          <p:spPr bwMode="auto">
            <a:xfrm>
              <a:off x="768" y="3840"/>
              <a:ext cx="4992" cy="480"/>
            </a:xfrm>
            <a:prstGeom prst="rect">
              <a:avLst/>
            </a:prstGeom>
            <a:solidFill>
              <a:srgbClr val="8224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it-IT">
                <a:cs typeface="Arial" charset="0"/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409575"/>
            <a:ext cx="7559675" cy="64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752600"/>
            <a:ext cx="75596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14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1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36FA30DF-093E-4719-9E61-46488B473D03}" type="datetime1">
              <a:rPr lang="it-IT" smtClean="0"/>
              <a:pPr>
                <a:defRPr/>
              </a:pPr>
              <a:t>25/09/2023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146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Research Centre for Transport and Logistics - CTL</a:t>
            </a: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4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it-IT" dirty="0" err="1"/>
              <a:t>Page</a:t>
            </a:r>
            <a:r>
              <a:rPr lang="it-IT" dirty="0"/>
              <a:t> </a:t>
            </a:r>
            <a:fld id="{B043E238-973C-4578-A75D-ABDC59433DCB}" type="slidenum">
              <a:rPr lang="it-IT" smtClean="0"/>
              <a:pPr>
                <a:defRPr/>
              </a:pPr>
              <a:t>‹N°›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224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22433"/>
        </a:buClr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0000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wmf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luca.persia@uniroma1.i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1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0067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800">
                <a:solidFill>
                  <a:srgbClr val="000000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00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00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900" dirty="0">
              <a:solidFill>
                <a:schemeClr val="bg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827584" y="548680"/>
            <a:ext cx="7632848" cy="1594445"/>
          </a:xfrm>
        </p:spPr>
        <p:txBody>
          <a:bodyPr/>
          <a:lstStyle/>
          <a:p>
            <a:pPr algn="ctr"/>
            <a:r>
              <a:rPr lang="en-GB" i="1" dirty="0">
                <a:solidFill>
                  <a:schemeClr val="bg1"/>
                </a:solidFill>
              </a:rPr>
              <a:t>Use of drone’s technologies and other features for accident prevention</a:t>
            </a:r>
            <a:r>
              <a:rPr lang="it-IT" i="1" dirty="0">
                <a:solidFill>
                  <a:schemeClr val="bg1"/>
                </a:solidFill>
              </a:rPr>
              <a:t/>
            </a:r>
            <a:br>
              <a:rPr lang="it-IT" i="1" dirty="0">
                <a:solidFill>
                  <a:schemeClr val="bg1"/>
                </a:solidFill>
              </a:rPr>
            </a:br>
            <a:endParaRPr lang="it-IT" altLang="it-IT" sz="3600" i="1" dirty="0">
              <a:solidFill>
                <a:schemeClr val="bg1"/>
              </a:solidFill>
            </a:endParaRPr>
          </a:p>
        </p:txBody>
      </p:sp>
      <p:pic>
        <p:nvPicPr>
          <p:cNvPr id="12292" name="Picture 15" descr="Fondi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5825"/>
            <a:ext cx="91440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6" descr="fasc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9150" y="2759075"/>
            <a:ext cx="70548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logo +march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5588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7913" y="2819400"/>
            <a:ext cx="2286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3038" y="585787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3"/>
          <p:cNvSpPr txBox="1"/>
          <p:nvPr/>
        </p:nvSpPr>
        <p:spPr>
          <a:xfrm>
            <a:off x="2286000" y="6143625"/>
            <a:ext cx="1431925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</a:rPr>
              <a:t>www.ctl.uniroma1.it</a:t>
            </a:r>
          </a:p>
          <a:p>
            <a:pPr>
              <a:defRPr/>
            </a:pPr>
            <a:r>
              <a:rPr lang="it-IT" sz="1100" dirty="0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</a:rPr>
              <a:t>info@ctl.uniroma1.it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641B0163-544E-49E4-AB23-03E9C0169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9992" y="3645024"/>
            <a:ext cx="4280586" cy="226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224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it-IT" altLang="it-IT" sz="2400" kern="0" dirty="0">
                <a:solidFill>
                  <a:schemeClr val="bg1"/>
                </a:solidFill>
              </a:rPr>
              <a:t>Luca Persia</a:t>
            </a:r>
          </a:p>
          <a:p>
            <a:pPr algn="ctr"/>
            <a:endParaRPr lang="it-IT" altLang="it-IT" sz="2400" i="1" kern="0" dirty="0">
              <a:solidFill>
                <a:schemeClr val="bg1"/>
              </a:solidFill>
            </a:endParaRPr>
          </a:p>
          <a:p>
            <a:pPr algn="l"/>
            <a:endParaRPr lang="it-IT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2nd Kofi Annan Road Safety Award Ceremony </a:t>
            </a:r>
            <a:endParaRPr lang="it-IT" sz="2400" dirty="0">
              <a:solidFill>
                <a:schemeClr val="bg1"/>
              </a:solidFill>
            </a:endParaRPr>
          </a:p>
          <a:p>
            <a:pPr algn="ctr"/>
            <a:endParaRPr lang="it-IT" sz="1800" dirty="0">
              <a:solidFill>
                <a:schemeClr val="bg1"/>
              </a:solidFill>
            </a:endParaRPr>
          </a:p>
          <a:p>
            <a:pPr algn="ctr"/>
            <a:endParaRPr lang="it-IT" altLang="it-IT" sz="2400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0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559675" cy="6431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200" dirty="0" err="1"/>
              <a:t>Different</a:t>
            </a:r>
            <a:r>
              <a:rPr lang="it-IT" sz="3200" dirty="0"/>
              <a:t> </a:t>
            </a:r>
            <a:r>
              <a:rPr lang="it-IT" sz="3200" dirty="0" err="1"/>
              <a:t>scenarios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7" y="908720"/>
            <a:ext cx="7056783" cy="504056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2600" b="1" dirty="0" err="1"/>
              <a:t>Current</a:t>
            </a:r>
            <a:r>
              <a:rPr lang="it-IT" sz="2600" dirty="0"/>
              <a:t>: long-</a:t>
            </a:r>
            <a:r>
              <a:rPr lang="it-IT" sz="2600" dirty="0" err="1"/>
              <a:t>term</a:t>
            </a:r>
            <a:r>
              <a:rPr lang="it-IT" sz="2600" dirty="0"/>
              <a:t> off-line data </a:t>
            </a:r>
            <a:r>
              <a:rPr lang="it-IT" sz="2600" dirty="0" err="1"/>
              <a:t>used</a:t>
            </a:r>
            <a:r>
              <a:rPr lang="it-IT" sz="2600" dirty="0"/>
              <a:t> for off-line road safety management and planning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600" b="1" dirty="0" err="1">
                <a:highlight>
                  <a:srgbClr val="CCECFF"/>
                </a:highlight>
              </a:rPr>
              <a:t>Current</a:t>
            </a:r>
            <a:r>
              <a:rPr lang="it-IT" sz="2600" b="1" dirty="0">
                <a:highlight>
                  <a:srgbClr val="CCECFF"/>
                </a:highlight>
              </a:rPr>
              <a:t>/short </a:t>
            </a:r>
            <a:r>
              <a:rPr lang="it-IT" sz="2600" b="1" dirty="0" err="1">
                <a:highlight>
                  <a:srgbClr val="CCECFF"/>
                </a:highlight>
              </a:rPr>
              <a:t>term</a:t>
            </a:r>
            <a:r>
              <a:rPr lang="it-IT" sz="2600" dirty="0">
                <a:highlight>
                  <a:srgbClr val="CCECFF"/>
                </a:highlight>
              </a:rPr>
              <a:t>: short-</a:t>
            </a:r>
            <a:r>
              <a:rPr lang="it-IT" sz="2600" dirty="0" err="1">
                <a:highlight>
                  <a:srgbClr val="CCECFF"/>
                </a:highlight>
              </a:rPr>
              <a:t>term</a:t>
            </a:r>
            <a:r>
              <a:rPr lang="it-IT" sz="2600" dirty="0">
                <a:highlight>
                  <a:srgbClr val="CCECFF"/>
                </a:highlight>
              </a:rPr>
              <a:t> off-line data </a:t>
            </a:r>
            <a:r>
              <a:rPr lang="it-IT" sz="2600" dirty="0" err="1">
                <a:highlight>
                  <a:srgbClr val="CCECFF"/>
                </a:highlight>
              </a:rPr>
              <a:t>used</a:t>
            </a:r>
            <a:r>
              <a:rPr lang="it-IT" sz="2600" dirty="0">
                <a:highlight>
                  <a:srgbClr val="CCECFF"/>
                </a:highlight>
              </a:rPr>
              <a:t> for off-line road safety management and planning</a:t>
            </a: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Page </a:t>
            </a:r>
            <a:fld id="{BB6E5799-9AE7-4F57-95D5-459D84B60AA2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  <p:sp>
        <p:nvSpPr>
          <p:cNvPr id="4" name="Segnaposto piè di pagina 8">
            <a:extLst>
              <a:ext uri="{FF2B5EF4-FFF2-40B4-BE49-F238E27FC236}">
                <a16:creationId xmlns:a16="http://schemas.microsoft.com/office/drawing/2014/main" xmlns="" id="{30C70A93-A244-A289-56BC-76706A74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640832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Luca Persia </a:t>
            </a:r>
          </a:p>
          <a:p>
            <a:pPr>
              <a:defRPr/>
            </a:pPr>
            <a:r>
              <a:rPr lang="en-US" dirty="0"/>
              <a:t>Sapienza University of Rome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688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19715" cy="6431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3200" dirty="0" err="1">
                <a:sym typeface="Arial"/>
              </a:rPr>
              <a:t>Video-based</a:t>
            </a:r>
            <a:r>
              <a:rPr lang="fr-FR" sz="3200" dirty="0">
                <a:sym typeface="Arial"/>
              </a:rPr>
              <a:t> </a:t>
            </a:r>
            <a:r>
              <a:rPr lang="fr-FR" sz="3200" dirty="0" err="1">
                <a:sym typeface="Arial"/>
              </a:rPr>
              <a:t>risk</a:t>
            </a:r>
            <a:r>
              <a:rPr lang="fr-FR" sz="3200" dirty="0">
                <a:sym typeface="Arial"/>
              </a:rPr>
              <a:t> </a:t>
            </a:r>
            <a:r>
              <a:rPr lang="fr-FR" sz="3200" dirty="0" err="1">
                <a:sym typeface="Arial"/>
              </a:rPr>
              <a:t>level</a:t>
            </a:r>
            <a:r>
              <a:rPr lang="fr-FR" sz="3200" dirty="0">
                <a:sym typeface="Arial"/>
              </a:rPr>
              <a:t> </a:t>
            </a:r>
            <a:r>
              <a:rPr lang="fr-FR" sz="3200" dirty="0" err="1">
                <a:sym typeface="Arial"/>
              </a:rPr>
              <a:t>analysis</a:t>
            </a:r>
            <a:r>
              <a:rPr lang="fr-FR" sz="3200" dirty="0">
                <a:sym typeface="Arial"/>
              </a:rPr>
              <a:t> of </a:t>
            </a:r>
            <a:r>
              <a:rPr lang="fr-FR" sz="3200" dirty="0" err="1">
                <a:sym typeface="Arial"/>
              </a:rPr>
              <a:t>critical</a:t>
            </a:r>
            <a:r>
              <a:rPr lang="fr-FR" sz="3200" dirty="0">
                <a:sym typeface="Arial"/>
              </a:rPr>
              <a:t> road sections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3" y="1484784"/>
            <a:ext cx="3888431" cy="2657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600" dirty="0"/>
              <a:t>Data:</a:t>
            </a:r>
          </a:p>
          <a:p>
            <a:r>
              <a:rPr lang="it-IT" sz="2600" dirty="0"/>
              <a:t>Traffic </a:t>
            </a:r>
            <a:r>
              <a:rPr lang="it-IT" sz="2600" dirty="0" err="1"/>
              <a:t>conflicts</a:t>
            </a:r>
            <a:r>
              <a:rPr lang="it-IT" sz="2600" dirty="0"/>
              <a:t> (</a:t>
            </a:r>
            <a:r>
              <a:rPr lang="it-IT" sz="2600" dirty="0" err="1"/>
              <a:t>near</a:t>
            </a:r>
            <a:r>
              <a:rPr lang="it-IT" sz="2600" dirty="0"/>
              <a:t> misses): surrogate safety </a:t>
            </a:r>
            <a:r>
              <a:rPr lang="it-IT" sz="2600" dirty="0" err="1"/>
              <a:t>measures</a:t>
            </a:r>
            <a:endParaRPr lang="it-IT" sz="2600" dirty="0"/>
          </a:p>
          <a:p>
            <a:r>
              <a:rPr lang="it-IT" sz="2600" dirty="0" err="1"/>
              <a:t>Cameras</a:t>
            </a:r>
            <a:r>
              <a:rPr lang="it-IT" sz="2600" dirty="0"/>
              <a:t>/ </a:t>
            </a:r>
            <a:r>
              <a:rPr lang="it-IT" sz="2600" dirty="0" err="1"/>
              <a:t>drones</a:t>
            </a:r>
            <a:r>
              <a:rPr lang="it-IT" sz="2600" dirty="0"/>
              <a:t> (traffic/ </a:t>
            </a:r>
            <a:r>
              <a:rPr lang="it-IT" sz="2600" dirty="0" err="1"/>
              <a:t>trajectories</a:t>
            </a:r>
            <a:r>
              <a:rPr lang="it-IT" sz="2600" dirty="0"/>
              <a:t>)</a:t>
            </a:r>
          </a:p>
          <a:p>
            <a:r>
              <a:rPr lang="it-IT" sz="2600" dirty="0" err="1"/>
              <a:t>Floating</a:t>
            </a:r>
            <a:r>
              <a:rPr lang="it-IT" sz="2600" dirty="0"/>
              <a:t> car data</a:t>
            </a: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Page </a:t>
            </a:r>
            <a:fld id="{BB6E5799-9AE7-4F57-95D5-459D84B60AA2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25E564F3-1553-10D8-589A-4E0C608A14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2000" r="35038" b="10801"/>
          <a:stretch/>
        </p:blipFill>
        <p:spPr>
          <a:xfrm>
            <a:off x="4427984" y="1412776"/>
            <a:ext cx="4536504" cy="2721902"/>
          </a:xfrm>
          <a:prstGeom prst="rect">
            <a:avLst/>
          </a:prstGeom>
        </p:spPr>
      </p:pic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xmlns="" id="{51706C95-9A90-B08F-8E8D-CB452641E9AE}"/>
              </a:ext>
            </a:extLst>
          </p:cNvPr>
          <p:cNvSpPr txBox="1">
            <a:spLocks/>
          </p:cNvSpPr>
          <p:nvPr/>
        </p:nvSpPr>
        <p:spPr bwMode="auto">
          <a:xfrm>
            <a:off x="539553" y="4725144"/>
            <a:ext cx="75356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fr-FR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of AI for </a:t>
            </a:r>
            <a:r>
              <a:rPr lang="fr-FR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video</a:t>
            </a:r>
            <a:r>
              <a:rPr lang="fr-FR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processing</a:t>
            </a:r>
            <a:r>
              <a:rPr lang="fr-FR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insights extraction</a:t>
            </a:r>
          </a:p>
          <a:p>
            <a:r>
              <a:rPr lang="it-IT" sz="2600" kern="0" dirty="0" err="1"/>
              <a:t>Difference</a:t>
            </a:r>
            <a:r>
              <a:rPr lang="it-IT" sz="2600" kern="0" dirty="0"/>
              <a:t> with </a:t>
            </a:r>
            <a:r>
              <a:rPr lang="it-IT" sz="2600" i="1" kern="0" dirty="0" err="1"/>
              <a:t>naturalistic</a:t>
            </a:r>
            <a:r>
              <a:rPr lang="it-IT" sz="2600" i="1" kern="0" dirty="0"/>
              <a:t> </a:t>
            </a:r>
            <a:r>
              <a:rPr lang="it-IT" sz="2600" i="1" kern="0" dirty="0" err="1"/>
              <a:t>driving</a:t>
            </a:r>
            <a:endParaRPr lang="it-IT" sz="2600" i="1" kern="0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xmlns="" id="{2AE69548-E06F-38BA-C568-8645FD96F680}"/>
              </a:ext>
            </a:extLst>
          </p:cNvPr>
          <p:cNvSpPr txBox="1">
            <a:spLocks/>
          </p:cNvSpPr>
          <p:nvPr/>
        </p:nvSpPr>
        <p:spPr bwMode="auto">
          <a:xfrm>
            <a:off x="5389857" y="4149080"/>
            <a:ext cx="3575248" cy="59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None/>
            </a:pPr>
            <a:r>
              <a:rPr lang="it-IT" sz="1200" kern="0" dirty="0"/>
              <a:t>Source: A.R.C.I.S. – UCF SST</a:t>
            </a:r>
          </a:p>
        </p:txBody>
      </p:sp>
      <p:sp>
        <p:nvSpPr>
          <p:cNvPr id="4" name="Segnaposto piè di pagina 8">
            <a:extLst>
              <a:ext uri="{FF2B5EF4-FFF2-40B4-BE49-F238E27FC236}">
                <a16:creationId xmlns:a16="http://schemas.microsoft.com/office/drawing/2014/main" xmlns="" id="{D89A3896-14FF-E056-7FAD-2A00DF880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640832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Luca Persia </a:t>
            </a:r>
          </a:p>
          <a:p>
            <a:pPr>
              <a:defRPr/>
            </a:pPr>
            <a:r>
              <a:rPr lang="en-US" dirty="0"/>
              <a:t>Sapienza University of Rome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904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404;p24">
            <a:extLst>
              <a:ext uri="{FF2B5EF4-FFF2-40B4-BE49-F238E27FC236}">
                <a16:creationId xmlns:a16="http://schemas.microsoft.com/office/drawing/2014/main" xmlns="" id="{9AD11AE2-E442-EDFC-96BB-C2F79BF75F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318" t="1324" r="4053" b="3152"/>
          <a:stretch/>
        </p:blipFill>
        <p:spPr>
          <a:xfrm>
            <a:off x="4283968" y="1292439"/>
            <a:ext cx="4681137" cy="30726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19715" cy="6431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200" dirty="0"/>
              <a:t>The concept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191841"/>
            <a:ext cx="3888431" cy="3821335"/>
          </a:xfrm>
        </p:spPr>
        <p:txBody>
          <a:bodyPr>
            <a:no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</a:pPr>
            <a:r>
              <a:rPr lang="en-US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Accidents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Most severe and exceptional events in traffic (fatal, injury and property-damage-only)</a:t>
            </a:r>
          </a:p>
          <a:p>
            <a:pPr marL="342900" marR="0" lvl="0" indent="-342900" rtl="0"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</a:pPr>
            <a:r>
              <a:rPr lang="fr-FR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Traffic </a:t>
            </a:r>
            <a:r>
              <a:rPr lang="fr-FR" dirty="0" err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conflicts</a:t>
            </a:r>
            <a:r>
              <a:rPr lang="fr-FR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Events  </a:t>
            </a:r>
            <a:r>
              <a:rPr lang="fr-FR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characterized</a:t>
            </a:r>
            <a:r>
              <a:rPr lang="fr-FR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by </a:t>
            </a:r>
            <a:r>
              <a:rPr lang="fr-FR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</a:t>
            </a:r>
            <a:r>
              <a:rPr lang="fr-FR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fr-FR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margins</a:t>
            </a:r>
            <a:r>
              <a:rPr lang="fr-FR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in  </a:t>
            </a:r>
            <a:r>
              <a:rPr lang="fr-FR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both</a:t>
            </a:r>
            <a:r>
              <a:rPr lang="fr-FR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time  and  </a:t>
            </a:r>
            <a:r>
              <a:rPr lang="fr-FR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space</a:t>
            </a:r>
            <a:r>
              <a:rPr lang="fr-FR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</a:t>
            </a:r>
            <a:r>
              <a:rPr lang="fr-FR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fr-FR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almost</a:t>
            </a:r>
            <a:r>
              <a:rPr lang="fr-FR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end  in  accidents. </a:t>
            </a: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Page </a:t>
            </a:r>
            <a:fld id="{BB6E5799-9AE7-4F57-95D5-459D84B60AA2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xmlns="" id="{51706C95-9A90-B08F-8E8D-CB452641E9AE}"/>
              </a:ext>
            </a:extLst>
          </p:cNvPr>
          <p:cNvSpPr txBox="1">
            <a:spLocks/>
          </p:cNvSpPr>
          <p:nvPr/>
        </p:nvSpPr>
        <p:spPr bwMode="auto">
          <a:xfrm>
            <a:off x="539553" y="4797152"/>
            <a:ext cx="75356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fr-FR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Normal </a:t>
            </a:r>
            <a:r>
              <a:rPr lang="fr-FR" dirty="0" err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traffic</a:t>
            </a:r>
            <a:r>
              <a:rPr lang="fr-FR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dirty="0" err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events</a:t>
            </a:r>
            <a:r>
              <a:rPr lang="fr-FR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fr-FR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Majority</a:t>
            </a:r>
            <a:r>
              <a:rPr lang="fr-FR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the </a:t>
            </a:r>
            <a:r>
              <a:rPr lang="fr-FR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events</a:t>
            </a:r>
            <a:r>
              <a:rPr lang="fr-FR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</a:t>
            </a:r>
            <a:r>
              <a:rPr lang="fr-FR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characterize</a:t>
            </a:r>
            <a:r>
              <a:rPr lang="fr-FR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normal </a:t>
            </a:r>
            <a:r>
              <a:rPr lang="fr-FR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traffic</a:t>
            </a:r>
            <a:r>
              <a:rPr lang="fr-FR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process </a:t>
            </a:r>
            <a:endParaRPr lang="it-IT" i="1" kern="0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xmlns="" id="{2AE69548-E06F-38BA-C568-8645FD96F680}"/>
              </a:ext>
            </a:extLst>
          </p:cNvPr>
          <p:cNvSpPr txBox="1">
            <a:spLocks/>
          </p:cNvSpPr>
          <p:nvPr/>
        </p:nvSpPr>
        <p:spPr bwMode="auto">
          <a:xfrm>
            <a:off x="5389857" y="4411960"/>
            <a:ext cx="35752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None/>
            </a:pPr>
            <a:r>
              <a:rPr lang="fr-FR" sz="1200" kern="0" dirty="0">
                <a:sym typeface="Arial"/>
              </a:rPr>
              <a:t>The '</a:t>
            </a:r>
            <a:r>
              <a:rPr lang="fr-FR" sz="1200" kern="0" dirty="0" err="1">
                <a:sym typeface="Arial"/>
              </a:rPr>
              <a:t>safety-pyramid</a:t>
            </a:r>
            <a:r>
              <a:rPr lang="fr-FR" sz="1200" kern="0" dirty="0">
                <a:sym typeface="Arial"/>
              </a:rPr>
              <a:t>’. </a:t>
            </a:r>
            <a:r>
              <a:rPr lang="fr-FR" sz="1200" kern="0" dirty="0" err="1">
                <a:sym typeface="Arial"/>
              </a:rPr>
              <a:t>Hydén</a:t>
            </a:r>
            <a:r>
              <a:rPr lang="fr-FR" sz="1200" kern="0" dirty="0">
                <a:sym typeface="Arial"/>
              </a:rPr>
              <a:t>, 1987</a:t>
            </a:r>
            <a:endParaRPr lang="it-IT" sz="1200" kern="0" dirty="0"/>
          </a:p>
          <a:p>
            <a:pPr marL="0" indent="0" algn="r">
              <a:buNone/>
            </a:pPr>
            <a:endParaRPr lang="it-IT" sz="1200" kern="0" dirty="0"/>
          </a:p>
        </p:txBody>
      </p:sp>
      <p:sp>
        <p:nvSpPr>
          <p:cNvPr id="4" name="Segnaposto piè di pagina 8">
            <a:extLst>
              <a:ext uri="{FF2B5EF4-FFF2-40B4-BE49-F238E27FC236}">
                <a16:creationId xmlns:a16="http://schemas.microsoft.com/office/drawing/2014/main" xmlns="" id="{D89A3896-14FF-E056-7FAD-2A00DF880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640832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Luca Persia </a:t>
            </a:r>
          </a:p>
          <a:p>
            <a:pPr>
              <a:defRPr/>
            </a:pPr>
            <a:r>
              <a:rPr lang="en-US" dirty="0"/>
              <a:t>Sapienza University of Rome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5040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5"/>
          <p:cNvSpPr txBox="1">
            <a:spLocks noGrp="1"/>
          </p:cNvSpPr>
          <p:nvPr>
            <p:ph type="sldNum" idx="12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FFFFFF"/>
                </a:solidFill>
              </a:rPr>
              <a:t>Slide </a:t>
            </a:r>
            <a:fld id="{00000000-1234-1234-1234-123412341234}" type="slidenum">
              <a:rPr lang="fr-FR">
                <a:solidFill>
                  <a:srgbClr val="FFFFFF"/>
                </a:solidFill>
              </a:rPr>
              <a:t>13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420" name="Google Shape;42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443" y="1410172"/>
            <a:ext cx="3435477" cy="1634606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5"/>
          <p:cNvSpPr txBox="1"/>
          <p:nvPr/>
        </p:nvSpPr>
        <p:spPr>
          <a:xfrm>
            <a:off x="108107" y="3080812"/>
            <a:ext cx="5076335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to Collision (TTC). </a:t>
            </a:r>
            <a:r>
              <a:rPr lang="fr-FR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</a:t>
            </a:r>
            <a:r>
              <a:rPr lang="fr-FR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InDeV, 2018.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25"/>
          <p:cNvSpPr txBox="1"/>
          <p:nvPr/>
        </p:nvSpPr>
        <p:spPr>
          <a:xfrm>
            <a:off x="70988" y="5735860"/>
            <a:ext cx="5076335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 Encroachment Time (PET). </a:t>
            </a:r>
            <a:r>
              <a:rPr lang="fr-FR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</a:t>
            </a:r>
            <a:r>
              <a:rPr lang="fr-FR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InDeV, 2018.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25"/>
          <p:cNvSpPr txBox="1"/>
          <p:nvPr/>
        </p:nvSpPr>
        <p:spPr>
          <a:xfrm>
            <a:off x="4125050" y="1411097"/>
            <a:ext cx="410445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TTC</a:t>
            </a:r>
            <a:r>
              <a:rPr lang="fr-FR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fr-FR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time </a:t>
            </a:r>
            <a:r>
              <a:rPr lang="fr-FR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until</a:t>
            </a:r>
            <a:r>
              <a:rPr lang="fr-FR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collision </a:t>
            </a:r>
            <a:r>
              <a:rPr lang="fr-FR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would</a:t>
            </a:r>
            <a:r>
              <a:rPr lang="fr-FR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occur</a:t>
            </a:r>
            <a:r>
              <a:rPr lang="fr-FR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between</a:t>
            </a:r>
            <a:r>
              <a:rPr lang="fr-FR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road </a:t>
            </a:r>
            <a:r>
              <a:rPr lang="fr-FR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users</a:t>
            </a:r>
            <a:r>
              <a:rPr lang="fr-FR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if </a:t>
            </a:r>
            <a:r>
              <a:rPr lang="fr-FR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</a:t>
            </a:r>
            <a:r>
              <a:rPr lang="fr-FR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continued</a:t>
            </a:r>
            <a:r>
              <a:rPr lang="fr-FR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their</a:t>
            </a:r>
            <a:r>
              <a:rPr lang="fr-FR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</a:t>
            </a:r>
            <a:r>
              <a:rPr lang="fr-FR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course at </a:t>
            </a:r>
            <a:r>
              <a:rPr lang="fr-FR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their</a:t>
            </a:r>
            <a:r>
              <a:rPr lang="fr-FR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</a:t>
            </a:r>
            <a:r>
              <a:rPr lang="fr-FR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rate.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25"/>
          <p:cNvSpPr txBox="1"/>
          <p:nvPr/>
        </p:nvSpPr>
        <p:spPr>
          <a:xfrm>
            <a:off x="4788024" y="3491210"/>
            <a:ext cx="417646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PET</a:t>
            </a:r>
            <a:r>
              <a:rPr lang="fr-FR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fr-FR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time </a:t>
            </a:r>
            <a:r>
              <a:rPr lang="fr-FR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between</a:t>
            </a:r>
            <a:r>
              <a:rPr lang="fr-FR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moment </a:t>
            </a:r>
            <a:r>
              <a:rPr lang="fr-FR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</a:t>
            </a:r>
            <a:r>
              <a:rPr lang="fr-FR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first road user </a:t>
            </a:r>
            <a:r>
              <a:rPr lang="fr-FR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leaves</a:t>
            </a:r>
            <a:r>
              <a:rPr lang="fr-FR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fr-FR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path</a:t>
            </a:r>
            <a:r>
              <a:rPr lang="fr-FR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the second and the moment </a:t>
            </a:r>
            <a:r>
              <a:rPr lang="fr-FR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</a:t>
            </a:r>
            <a:r>
              <a:rPr lang="fr-FR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second </a:t>
            </a:r>
            <a:r>
              <a:rPr lang="fr-FR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reaches</a:t>
            </a:r>
            <a:r>
              <a:rPr lang="fr-FR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fr-FR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path</a:t>
            </a:r>
            <a:r>
              <a:rPr lang="fr-FR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the first. It </a:t>
            </a:r>
            <a:r>
              <a:rPr lang="fr-FR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fr-FR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the  </a:t>
            </a:r>
            <a:r>
              <a:rPr lang="fr-FR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extent</a:t>
            </a:r>
            <a:r>
              <a:rPr lang="fr-FR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to  </a:t>
            </a:r>
            <a:r>
              <a:rPr lang="fr-FR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</a:t>
            </a:r>
            <a:r>
              <a:rPr lang="fr-FR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fr-FR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</a:t>
            </a:r>
            <a:r>
              <a:rPr lang="fr-FR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have  </a:t>
            </a:r>
            <a:r>
              <a:rPr lang="fr-FR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missed</a:t>
            </a:r>
            <a:r>
              <a:rPr lang="fr-FR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fr-FR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</a:t>
            </a:r>
            <a:r>
              <a:rPr lang="fr-FR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fr-FR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r>
              <a:rPr lang="fr-FR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pic>
        <p:nvPicPr>
          <p:cNvPr id="425" name="Google Shape;425;p25"/>
          <p:cNvPicPr preferRelativeResize="0"/>
          <p:nvPr/>
        </p:nvPicPr>
        <p:blipFill rotWithShape="1">
          <a:blip r:embed="rId4">
            <a:alphaModFix/>
          </a:blip>
          <a:srcRect r="17273"/>
          <a:stretch/>
        </p:blipFill>
        <p:spPr>
          <a:xfrm>
            <a:off x="25101" y="3514164"/>
            <a:ext cx="4690915" cy="21542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piè di pagina 8">
            <a:extLst>
              <a:ext uri="{FF2B5EF4-FFF2-40B4-BE49-F238E27FC236}">
                <a16:creationId xmlns:a16="http://schemas.microsoft.com/office/drawing/2014/main" xmlns="" id="{D858208B-ED66-1109-194F-FD522202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640832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Luca Persia </a:t>
            </a:r>
          </a:p>
          <a:p>
            <a:pPr>
              <a:defRPr/>
            </a:pPr>
            <a:r>
              <a:rPr lang="en-US" dirty="0"/>
              <a:t>Sapienza University of Rome</a:t>
            </a:r>
            <a:endParaRPr lang="it-IT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xmlns="" id="{DBCB5F40-F1AE-B8D8-5561-C484013C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88640"/>
            <a:ext cx="7919715" cy="6431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200" dirty="0"/>
              <a:t>The </a:t>
            </a:r>
            <a:r>
              <a:rPr lang="it-IT" sz="3200" dirty="0" err="1"/>
              <a:t>parameters</a:t>
            </a:r>
            <a:endParaRPr lang="it-IT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2194197" y="5682546"/>
            <a:ext cx="2057400" cy="273844"/>
          </a:xfrm>
          <a:effectLst/>
        </p:spPr>
        <p:txBody>
          <a:bodyPr/>
          <a:lstStyle/>
          <a:p>
            <a:fld id="{A0F40E6B-E4B4-4226-8D78-9571B32B2B6B}" type="datetime1">
              <a:rPr lang="en-GB" sz="1050" b="1">
                <a:latin typeface="Tw Cen MT" panose="020B0602020104020603" pitchFamily="34" charset="0"/>
              </a:rPr>
              <a:pPr/>
              <a:t>25/09/2023</a:t>
            </a:fld>
            <a:endParaRPr lang="it-IT" sz="1050" b="1" dirty="0">
              <a:latin typeface="Tw Cen MT" panose="020B0602020104020603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024079" y="5682543"/>
            <a:ext cx="2057400" cy="273844"/>
          </a:xfrm>
          <a:effectLst/>
        </p:spPr>
        <p:txBody>
          <a:bodyPr/>
          <a:lstStyle/>
          <a:p>
            <a:r>
              <a:rPr lang="it-IT" sz="1050" b="1" dirty="0">
                <a:latin typeface="Tw Cen MT" panose="020B0602020104020603" pitchFamily="34" charset="0"/>
              </a:rPr>
              <a:t>Slide </a:t>
            </a:r>
            <a:fld id="{71DAD230-4C4B-44B3-AD23-9B396D3F21B6}" type="slidenum">
              <a:rPr lang="it-IT" sz="1050" b="1">
                <a:latin typeface="Tw Cen MT" panose="020B0602020104020603" pitchFamily="34" charset="0"/>
              </a:rPr>
              <a:pPr/>
              <a:t>14</a:t>
            </a:fld>
            <a:endParaRPr lang="it-IT" sz="1050" b="1" dirty="0">
              <a:latin typeface="Tw Cen MT" panose="020B06020201040206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F2336EF-7409-BCB9-C18A-639509D49732}"/>
              </a:ext>
            </a:extLst>
          </p:cNvPr>
          <p:cNvSpPr/>
          <p:nvPr/>
        </p:nvSpPr>
        <p:spPr>
          <a:xfrm>
            <a:off x="273416" y="5635065"/>
            <a:ext cx="270000" cy="2738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75" dirty="0">
              <a:latin typeface="Tw Cen MT" panose="020B06020201040206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8C54567-65E8-F090-FE0C-33004CE87F41}"/>
              </a:ext>
            </a:extLst>
          </p:cNvPr>
          <p:cNvSpPr/>
          <p:nvPr/>
        </p:nvSpPr>
        <p:spPr>
          <a:xfrm>
            <a:off x="802496" y="5593821"/>
            <a:ext cx="270000" cy="2738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75">
              <a:latin typeface="Tw Cen MT" panose="020B0602020104020603" pitchFamily="34" charset="0"/>
            </a:endParaRPr>
          </a:p>
        </p:txBody>
      </p:sp>
      <p:sp>
        <p:nvSpPr>
          <p:cNvPr id="13" name="Teardrop 17">
            <a:extLst>
              <a:ext uri="{FF2B5EF4-FFF2-40B4-BE49-F238E27FC236}">
                <a16:creationId xmlns:a16="http://schemas.microsoft.com/office/drawing/2014/main" xmlns="" id="{449DF260-A40D-4E03-9F93-6FA49CC63256}"/>
              </a:ext>
            </a:extLst>
          </p:cNvPr>
          <p:cNvSpPr/>
          <p:nvPr/>
        </p:nvSpPr>
        <p:spPr>
          <a:xfrm rot="18900000">
            <a:off x="2517505" y="7213706"/>
            <a:ext cx="332582" cy="18343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Tw Cen MT" panose="020B0602020104020603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6AAAA720-FCFC-5C34-1942-2F1DDE323E74}"/>
              </a:ext>
            </a:extLst>
          </p:cNvPr>
          <p:cNvSpPr/>
          <p:nvPr/>
        </p:nvSpPr>
        <p:spPr>
          <a:xfrm>
            <a:off x="38681" y="1340768"/>
            <a:ext cx="2413689" cy="192760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>
                <a:ln w="0"/>
                <a:solidFill>
                  <a:schemeClr val="tx1"/>
                </a:solidFill>
                <a:latin typeface="Tw Cen MT" panose="020B0602020104020603" pitchFamily="34" charset="0"/>
              </a:rPr>
              <a:t>Conflict frequency modelling</a:t>
            </a:r>
          </a:p>
          <a:p>
            <a:r>
              <a:rPr lang="en-CA" sz="1400" dirty="0">
                <a:ln w="0"/>
                <a:solidFill>
                  <a:schemeClr val="tx1"/>
                </a:solidFill>
                <a:latin typeface="Tw Cen MT" panose="020B0602020104020603" pitchFamily="34" charset="0"/>
              </a:rPr>
              <a:t>- Develop a relationship between the number of traffic conflicts on the junction during a specified period and contributing factors [ traffic (volume, speed), weather , road geometry, signal data]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201DA0F5-D448-2FFF-490A-5528388DDAA2}"/>
              </a:ext>
            </a:extLst>
          </p:cNvPr>
          <p:cNvSpPr/>
          <p:nvPr/>
        </p:nvSpPr>
        <p:spPr>
          <a:xfrm>
            <a:off x="34082" y="3573016"/>
            <a:ext cx="2413689" cy="213975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>
                <a:ln w="0"/>
                <a:solidFill>
                  <a:schemeClr val="tx1"/>
                </a:solidFill>
                <a:latin typeface="Tw Cen MT" panose="020B0602020104020603" pitchFamily="34" charset="0"/>
              </a:rPr>
              <a:t>Conflict severity modelling</a:t>
            </a:r>
          </a:p>
          <a:p>
            <a:r>
              <a:rPr lang="en-CA" sz="1400" dirty="0">
                <a:ln w="0"/>
                <a:solidFill>
                  <a:schemeClr val="tx1"/>
                </a:solidFill>
                <a:latin typeface="Tw Cen MT" panose="020B0602020104020603" pitchFamily="34" charset="0"/>
              </a:rPr>
              <a:t>- Develop a relationship between the severity of traffic conflicts and contributing factors [ traffic (volume, speed), weather , road geometry, signal data]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8106A6F6-AD77-AC05-77C3-4905BECD83B0}"/>
              </a:ext>
            </a:extLst>
          </p:cNvPr>
          <p:cNvSpPr/>
          <p:nvPr/>
        </p:nvSpPr>
        <p:spPr>
          <a:xfrm>
            <a:off x="2515838" y="980728"/>
            <a:ext cx="4090230" cy="192760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>
                <a:ln w="0"/>
                <a:solidFill>
                  <a:schemeClr val="tx1"/>
                </a:solidFill>
                <a:latin typeface="Tw Cen MT" panose="020B0602020104020603" pitchFamily="34" charset="0"/>
              </a:rPr>
              <a:t>Crash based modelling</a:t>
            </a:r>
          </a:p>
          <a:p>
            <a:r>
              <a:rPr lang="en-CA" sz="1400" dirty="0">
                <a:ln w="0"/>
                <a:solidFill>
                  <a:schemeClr val="tx1"/>
                </a:solidFill>
                <a:latin typeface="Tw Cen MT" panose="020B0602020104020603" pitchFamily="34" charset="0"/>
              </a:rPr>
              <a:t>Develop a relationship between the traffic conflict frequency and the crash frequency.   </a:t>
            </a:r>
          </a:p>
          <a:p>
            <a:r>
              <a:rPr lang="en-CA" sz="1400" dirty="0">
                <a:ln w="0"/>
                <a:solidFill>
                  <a:schemeClr val="tx1"/>
                </a:solidFill>
                <a:latin typeface="Tw Cen MT" panose="020B0602020104020603" pitchFamily="34" charset="0"/>
              </a:rPr>
              <a:t>- Crash frequency or probability is the dependant variable and conflict frequency is the independent variables with or without other variables ( traffic, road, weather, etc..) </a:t>
            </a:r>
          </a:p>
          <a:p>
            <a:r>
              <a:rPr lang="en-CA" sz="1400" dirty="0">
                <a:ln w="0"/>
                <a:solidFill>
                  <a:schemeClr val="tx1"/>
                </a:solidFill>
                <a:latin typeface="Tw Cen MT" panose="020B0602020104020603" pitchFamily="34" charset="0"/>
              </a:rPr>
              <a:t>- Crash severity estimation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6B741D14-6785-9BCA-242A-5A7FC573004B}"/>
              </a:ext>
            </a:extLst>
          </p:cNvPr>
          <p:cNvSpPr/>
          <p:nvPr/>
        </p:nvSpPr>
        <p:spPr>
          <a:xfrm>
            <a:off x="2515838" y="3342368"/>
            <a:ext cx="4090230" cy="191969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>
                <a:ln w="0"/>
                <a:solidFill>
                  <a:schemeClr val="tx1"/>
                </a:solidFill>
                <a:latin typeface="Tw Cen MT" panose="020B0602020104020603" pitchFamily="34" charset="0"/>
              </a:rPr>
              <a:t>Non-crashes-based modelling</a:t>
            </a:r>
            <a:endParaRPr lang="en-CA" sz="1400" dirty="0">
              <a:ln w="0"/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r>
              <a:rPr lang="en-CA" sz="1400" dirty="0">
                <a:ln w="0"/>
                <a:solidFill>
                  <a:schemeClr val="tx1"/>
                </a:solidFill>
                <a:latin typeface="Tw Cen MT" panose="020B0602020104020603" pitchFamily="34" charset="0"/>
              </a:rPr>
              <a:t>- Causal model: Probability of crash is </a:t>
            </a:r>
            <a:r>
              <a:rPr lang="en-GB" sz="1400" dirty="0">
                <a:ln w="0"/>
                <a:solidFill>
                  <a:schemeClr val="tx1"/>
                </a:solidFill>
                <a:latin typeface="Tw Cen MT" panose="020B0602020104020603" pitchFamily="34" charset="0"/>
              </a:rPr>
              <a:t>the product of the probability of initiating conditions (conflicts), the conditional probability of evasive actions given the initiating conditions, and the conditional probability  of crashes  given  the evasive  actions.</a:t>
            </a:r>
            <a:endParaRPr lang="en-CA" sz="1400" dirty="0">
              <a:ln w="0"/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FAF150F1-F625-D30F-E22D-3D945DA76A17}"/>
              </a:ext>
            </a:extLst>
          </p:cNvPr>
          <p:cNvSpPr/>
          <p:nvPr/>
        </p:nvSpPr>
        <p:spPr>
          <a:xfrm>
            <a:off x="6796783" y="1727955"/>
            <a:ext cx="2289305" cy="44188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>
                <a:ln w="0"/>
                <a:solidFill>
                  <a:schemeClr val="tx1"/>
                </a:solidFill>
                <a:latin typeface="Tw Cen MT" panose="020B0602020104020603" pitchFamily="34" charset="0"/>
              </a:rPr>
              <a:t>Some general challenges</a:t>
            </a:r>
          </a:p>
          <a:p>
            <a:r>
              <a:rPr lang="en-CA" sz="1400" dirty="0">
                <a:ln w="0"/>
                <a:solidFill>
                  <a:schemeClr val="tx1"/>
                </a:solidFill>
                <a:latin typeface="Tw Cen MT" panose="020B0602020104020603" pitchFamily="34" charset="0"/>
              </a:rPr>
              <a:t>- Sample size of conflicts and observation period</a:t>
            </a:r>
          </a:p>
          <a:p>
            <a:r>
              <a:rPr lang="en-CA" sz="1400" dirty="0">
                <a:ln w="0"/>
                <a:solidFill>
                  <a:schemeClr val="tx1"/>
                </a:solidFill>
                <a:latin typeface="Tw Cen MT" panose="020B0602020104020603" pitchFamily="34" charset="0"/>
              </a:rPr>
              <a:t>- Validation of crash conflict relationship</a:t>
            </a:r>
          </a:p>
          <a:p>
            <a:r>
              <a:rPr lang="en-CA" sz="1400" dirty="0">
                <a:ln w="0"/>
                <a:solidFill>
                  <a:schemeClr val="tx1"/>
                </a:solidFill>
                <a:latin typeface="Tw Cen MT" panose="020B0602020104020603" pitchFamily="34" charset="0"/>
              </a:rPr>
              <a:t>- Include road user characteristics and behaviour in conflict studies</a:t>
            </a:r>
          </a:p>
          <a:p>
            <a:endParaRPr lang="en-CA" sz="1400" dirty="0">
              <a:ln w="0"/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r>
              <a:rPr lang="en-CA" sz="1400" dirty="0">
                <a:ln w="0"/>
                <a:solidFill>
                  <a:schemeClr val="tx1"/>
                </a:solidFill>
                <a:latin typeface="Tw Cen MT" panose="020B0602020104020603" pitchFamily="34" charset="0"/>
              </a:rPr>
              <a:t>- Conflict thresholds selection and validation</a:t>
            </a:r>
          </a:p>
          <a:p>
            <a:endParaRPr lang="en-CA" sz="1400" dirty="0">
              <a:ln w="0"/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r>
              <a:rPr lang="en-CA" sz="1400" dirty="0">
                <a:ln w="0"/>
                <a:solidFill>
                  <a:schemeClr val="tx1"/>
                </a:solidFill>
                <a:latin typeface="Tw Cen MT" panose="020B0602020104020603" pitchFamily="34" charset="0"/>
              </a:rPr>
              <a:t>- Conflicts measures for VRU</a:t>
            </a:r>
          </a:p>
          <a:p>
            <a:endParaRPr lang="en-CA" sz="1400" dirty="0">
              <a:ln w="0"/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r>
              <a:rPr lang="en-CA" sz="1400" dirty="0">
                <a:ln w="0"/>
                <a:solidFill>
                  <a:schemeClr val="tx1"/>
                </a:solidFill>
                <a:latin typeface="Tw Cen MT" panose="020B0602020104020603" pitchFamily="34" charset="0"/>
              </a:rPr>
              <a:t>- Conflicts studies at Unsignalized intersection</a:t>
            </a:r>
          </a:p>
          <a:p>
            <a:endParaRPr lang="en-CA" sz="1400" dirty="0">
              <a:ln w="0"/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r>
              <a:rPr lang="en-CA" sz="1400" dirty="0">
                <a:ln w="0"/>
                <a:solidFill>
                  <a:schemeClr val="tx1"/>
                </a:solidFill>
                <a:latin typeface="Tw Cen MT" panose="020B0602020104020603" pitchFamily="34" charset="0"/>
              </a:rPr>
              <a:t>- Conflicts studies in less organized environment like in developing countries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284360F-BF60-CCDA-39A3-9E8A66548126}"/>
              </a:ext>
            </a:extLst>
          </p:cNvPr>
          <p:cNvSpPr/>
          <p:nvPr/>
        </p:nvSpPr>
        <p:spPr>
          <a:xfrm>
            <a:off x="6796782" y="476672"/>
            <a:ext cx="2284697" cy="9089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>
                <a:ln w="0"/>
                <a:solidFill>
                  <a:schemeClr val="tx1"/>
                </a:solidFill>
                <a:latin typeface="Tw Cen MT" panose="020B0602020104020603" pitchFamily="34" charset="0"/>
              </a:rPr>
              <a:t>Potential application </a:t>
            </a:r>
          </a:p>
          <a:p>
            <a:r>
              <a:rPr lang="en-CA" sz="1400" dirty="0">
                <a:ln w="0"/>
                <a:solidFill>
                  <a:schemeClr val="tx1"/>
                </a:solidFill>
                <a:latin typeface="Tw Cen MT" panose="020B0602020104020603" pitchFamily="34" charset="0"/>
              </a:rPr>
              <a:t>- Site safety assessment</a:t>
            </a:r>
          </a:p>
          <a:p>
            <a:r>
              <a:rPr lang="en-CA" sz="1400" dirty="0">
                <a:ln w="0"/>
                <a:solidFill>
                  <a:schemeClr val="tx1"/>
                </a:solidFill>
                <a:latin typeface="Tw Cen MT" panose="020B0602020104020603" pitchFamily="34" charset="0"/>
              </a:rPr>
              <a:t>- Before/After analysis</a:t>
            </a:r>
          </a:p>
          <a:p>
            <a:r>
              <a:rPr lang="en-CA" sz="1400" dirty="0">
                <a:ln w="0"/>
                <a:solidFill>
                  <a:schemeClr val="tx1"/>
                </a:solidFill>
                <a:latin typeface="Tw Cen MT" panose="020B0602020104020603" pitchFamily="34" charset="0"/>
              </a:rPr>
              <a:t>- Real time safety prediction</a:t>
            </a:r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xmlns="" id="{2631C73E-E68C-4317-797F-90BF28407830}"/>
              </a:ext>
            </a:extLst>
          </p:cNvPr>
          <p:cNvSpPr/>
          <p:nvPr/>
        </p:nvSpPr>
        <p:spPr>
          <a:xfrm>
            <a:off x="6559561" y="332656"/>
            <a:ext cx="109975" cy="5302409"/>
          </a:xfrm>
          <a:prstGeom prst="rightBracket">
            <a:avLst>
              <a:gd name="adj" fmla="val 14125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0545D14F-320D-496D-0104-E6BEC696C8A5}"/>
              </a:ext>
            </a:extLst>
          </p:cNvPr>
          <p:cNvCxnSpPr>
            <a:cxnSpLocks/>
          </p:cNvCxnSpPr>
          <p:nvPr/>
        </p:nvCxnSpPr>
        <p:spPr>
          <a:xfrm>
            <a:off x="6731872" y="332656"/>
            <a:ext cx="121861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8D484BA3-D383-80C8-3D51-D40D5A97D393}"/>
              </a:ext>
            </a:extLst>
          </p:cNvPr>
          <p:cNvCxnSpPr>
            <a:cxnSpLocks/>
          </p:cNvCxnSpPr>
          <p:nvPr/>
        </p:nvCxnSpPr>
        <p:spPr>
          <a:xfrm>
            <a:off x="6738870" y="1556792"/>
            <a:ext cx="121861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piè di pagina 8">
            <a:extLst>
              <a:ext uri="{FF2B5EF4-FFF2-40B4-BE49-F238E27FC236}">
                <a16:creationId xmlns:a16="http://schemas.microsoft.com/office/drawing/2014/main" xmlns="" id="{4BD1AF76-514D-74C7-9C86-B37B2B16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640832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Luca Persia </a:t>
            </a:r>
          </a:p>
          <a:p>
            <a:pPr>
              <a:defRPr/>
            </a:pPr>
            <a:r>
              <a:rPr lang="en-US" dirty="0"/>
              <a:t>Sapienza University of Rome</a:t>
            </a:r>
            <a:endParaRPr lang="it-IT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xmlns="" id="{DA24FAD7-E3BB-63D3-7CD8-EC87625DA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88640"/>
            <a:ext cx="7919715" cy="6431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200" dirty="0"/>
              <a:t>The models</a:t>
            </a:r>
          </a:p>
        </p:txBody>
      </p:sp>
    </p:spTree>
    <p:extLst>
      <p:ext uri="{BB962C8B-B14F-4D97-AF65-F5344CB8AC3E}">
        <p14:creationId xmlns:p14="http://schemas.microsoft.com/office/powerpoint/2010/main" val="216596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36" grpId="0" animBg="1"/>
      <p:bldP spid="37" grpId="0" animBg="1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559675" cy="6431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200" dirty="0" err="1"/>
              <a:t>Different</a:t>
            </a:r>
            <a:r>
              <a:rPr lang="it-IT" sz="3200" dirty="0"/>
              <a:t> </a:t>
            </a:r>
            <a:r>
              <a:rPr lang="it-IT" sz="3200" dirty="0" err="1"/>
              <a:t>scenarios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7" y="908720"/>
            <a:ext cx="7056783" cy="504056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2600" b="1" dirty="0" err="1"/>
              <a:t>Current</a:t>
            </a:r>
            <a:r>
              <a:rPr lang="it-IT" sz="2600" dirty="0"/>
              <a:t>: long-</a:t>
            </a:r>
            <a:r>
              <a:rPr lang="it-IT" sz="2600" dirty="0" err="1"/>
              <a:t>term</a:t>
            </a:r>
            <a:r>
              <a:rPr lang="it-IT" sz="2600" dirty="0"/>
              <a:t> off-line data </a:t>
            </a:r>
            <a:r>
              <a:rPr lang="it-IT" sz="2600" dirty="0" err="1"/>
              <a:t>used</a:t>
            </a:r>
            <a:r>
              <a:rPr lang="it-IT" sz="2600" dirty="0"/>
              <a:t> for off-line road safety management and planning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600" b="1" dirty="0" err="1"/>
              <a:t>Current</a:t>
            </a:r>
            <a:r>
              <a:rPr lang="it-IT" sz="2600" b="1" dirty="0"/>
              <a:t>/short </a:t>
            </a:r>
            <a:r>
              <a:rPr lang="it-IT" sz="2600" b="1" dirty="0" err="1"/>
              <a:t>term</a:t>
            </a:r>
            <a:r>
              <a:rPr lang="it-IT" sz="2600" dirty="0"/>
              <a:t>: short-</a:t>
            </a:r>
            <a:r>
              <a:rPr lang="it-IT" sz="2600" dirty="0" err="1"/>
              <a:t>term</a:t>
            </a:r>
            <a:r>
              <a:rPr lang="it-IT" sz="2600" dirty="0"/>
              <a:t> off-line data </a:t>
            </a:r>
            <a:r>
              <a:rPr lang="it-IT" sz="2600" dirty="0" err="1"/>
              <a:t>used</a:t>
            </a:r>
            <a:r>
              <a:rPr lang="it-IT" sz="2600" dirty="0"/>
              <a:t> for off-line road safety management and planning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600" b="1" dirty="0">
                <a:highlight>
                  <a:srgbClr val="CCECFF"/>
                </a:highlight>
              </a:rPr>
              <a:t>Short/medium </a:t>
            </a:r>
            <a:r>
              <a:rPr lang="it-IT" sz="2600" b="1" dirty="0" err="1">
                <a:highlight>
                  <a:srgbClr val="CCECFF"/>
                </a:highlight>
              </a:rPr>
              <a:t>term</a:t>
            </a:r>
            <a:r>
              <a:rPr lang="it-IT" sz="2600" dirty="0">
                <a:highlight>
                  <a:srgbClr val="CCECFF"/>
                </a:highlight>
              </a:rPr>
              <a:t>: off-line and on-line data </a:t>
            </a:r>
            <a:r>
              <a:rPr lang="it-IT" sz="2600" dirty="0" err="1">
                <a:highlight>
                  <a:srgbClr val="CCECFF"/>
                </a:highlight>
              </a:rPr>
              <a:t>used</a:t>
            </a:r>
            <a:r>
              <a:rPr lang="it-IT" sz="2600" dirty="0">
                <a:highlight>
                  <a:srgbClr val="CCECFF"/>
                </a:highlight>
              </a:rPr>
              <a:t> for </a:t>
            </a:r>
            <a:r>
              <a:rPr lang="it-IT" sz="2600" i="1" dirty="0">
                <a:highlight>
                  <a:srgbClr val="CCECFF"/>
                </a:highlight>
              </a:rPr>
              <a:t>on-line traffic management </a:t>
            </a:r>
            <a:r>
              <a:rPr lang="it-IT" sz="2600" dirty="0">
                <a:highlight>
                  <a:srgbClr val="CCECFF"/>
                </a:highlight>
              </a:rPr>
              <a:t>and </a:t>
            </a:r>
            <a:r>
              <a:rPr lang="it-IT" sz="2600" dirty="0" err="1">
                <a:highlight>
                  <a:srgbClr val="CCECFF"/>
                </a:highlight>
              </a:rPr>
              <a:t>accident</a:t>
            </a:r>
            <a:r>
              <a:rPr lang="it-IT" sz="2600" dirty="0">
                <a:highlight>
                  <a:srgbClr val="CCECFF"/>
                </a:highlight>
              </a:rPr>
              <a:t> risk </a:t>
            </a:r>
            <a:r>
              <a:rPr lang="it-IT" sz="2600" dirty="0" err="1">
                <a:highlight>
                  <a:srgbClr val="CCECFF"/>
                </a:highlight>
              </a:rPr>
              <a:t>reduction</a:t>
            </a:r>
            <a:endParaRPr lang="it-IT" sz="2600" dirty="0">
              <a:highlight>
                <a:srgbClr val="CCECFF"/>
              </a:highlight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Page </a:t>
            </a:r>
            <a:fld id="{BB6E5799-9AE7-4F57-95D5-459D84B60AA2}" type="slidenum">
              <a:rPr lang="it-IT" smtClean="0"/>
              <a:pPr>
                <a:defRPr/>
              </a:pPr>
              <a:t>15</a:t>
            </a:fld>
            <a:endParaRPr lang="it-IT" dirty="0"/>
          </a:p>
        </p:txBody>
      </p:sp>
      <p:sp>
        <p:nvSpPr>
          <p:cNvPr id="4" name="Segnaposto piè di pagina 8">
            <a:extLst>
              <a:ext uri="{FF2B5EF4-FFF2-40B4-BE49-F238E27FC236}">
                <a16:creationId xmlns:a16="http://schemas.microsoft.com/office/drawing/2014/main" xmlns="" id="{30C70A93-A244-A289-56BC-76706A74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640832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Luca Persia </a:t>
            </a:r>
          </a:p>
          <a:p>
            <a:pPr>
              <a:defRPr/>
            </a:pPr>
            <a:r>
              <a:rPr lang="en-US" dirty="0"/>
              <a:t>Sapienza University of Rome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4317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91723" cy="6431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200" dirty="0"/>
              <a:t>Real time risk-</a:t>
            </a:r>
            <a:r>
              <a:rPr lang="it-IT" sz="3200" dirty="0" err="1"/>
              <a:t>based</a:t>
            </a:r>
            <a:r>
              <a:rPr lang="it-IT" sz="3200" dirty="0"/>
              <a:t> traffic </a:t>
            </a:r>
            <a:r>
              <a:rPr lang="it-IT" sz="3200" dirty="0" err="1"/>
              <a:t>mgnt</a:t>
            </a:r>
            <a:r>
              <a:rPr lang="it-IT" sz="3200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3" y="908720"/>
            <a:ext cx="2664295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600" dirty="0"/>
              <a:t>Data:</a:t>
            </a:r>
          </a:p>
          <a:p>
            <a:r>
              <a:rPr lang="it-IT" sz="2600" dirty="0"/>
              <a:t>Traffic </a:t>
            </a:r>
            <a:r>
              <a:rPr lang="it-IT" sz="2600" dirty="0" err="1"/>
              <a:t>volumes</a:t>
            </a:r>
            <a:endParaRPr lang="it-IT" sz="2600" dirty="0"/>
          </a:p>
          <a:p>
            <a:r>
              <a:rPr lang="it-IT" sz="2600" dirty="0"/>
              <a:t>Traffic speed</a:t>
            </a:r>
          </a:p>
          <a:p>
            <a:r>
              <a:rPr lang="it-IT" sz="2600" dirty="0"/>
              <a:t>Traffic </a:t>
            </a:r>
            <a:r>
              <a:rPr lang="it-IT" sz="2600" dirty="0" err="1"/>
              <a:t>density</a:t>
            </a:r>
            <a:endParaRPr lang="it-IT" sz="2600" dirty="0"/>
          </a:p>
          <a:p>
            <a:r>
              <a:rPr lang="it-IT" sz="2600" dirty="0" err="1"/>
              <a:t>Weather</a:t>
            </a:r>
            <a:r>
              <a:rPr lang="it-IT" sz="2600" dirty="0"/>
              <a:t> </a:t>
            </a:r>
            <a:r>
              <a:rPr lang="it-IT" sz="2600" dirty="0" err="1"/>
              <a:t>conditions</a:t>
            </a:r>
            <a:endParaRPr lang="it-IT" sz="2600" dirty="0"/>
          </a:p>
          <a:p>
            <a:r>
              <a:rPr lang="it-IT" sz="2600" dirty="0"/>
              <a:t>FCD</a:t>
            </a: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Page </a:t>
            </a:r>
            <a:fld id="{BB6E5799-9AE7-4F57-95D5-459D84B60AA2}" type="slidenum">
              <a:rPr lang="it-IT" smtClean="0"/>
              <a:pPr>
                <a:defRPr/>
              </a:pPr>
              <a:t>16</a:t>
            </a:fld>
            <a:endParaRPr lang="it-IT" dirty="0"/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xmlns="" id="{51706C95-9A90-B08F-8E8D-CB452641E9AE}"/>
              </a:ext>
            </a:extLst>
          </p:cNvPr>
          <p:cNvSpPr txBox="1">
            <a:spLocks/>
          </p:cNvSpPr>
          <p:nvPr/>
        </p:nvSpPr>
        <p:spPr bwMode="auto">
          <a:xfrm>
            <a:off x="539552" y="4653136"/>
            <a:ext cx="75356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it-IT" sz="2600" kern="0" dirty="0" err="1"/>
              <a:t>Different</a:t>
            </a:r>
            <a:r>
              <a:rPr lang="it-IT" sz="2600" kern="0" dirty="0"/>
              <a:t> </a:t>
            </a:r>
            <a:r>
              <a:rPr lang="it-IT" sz="2600" kern="0" dirty="0" err="1"/>
              <a:t>kinds</a:t>
            </a:r>
            <a:r>
              <a:rPr lang="it-IT" sz="2600" kern="0" dirty="0"/>
              <a:t> of </a:t>
            </a:r>
            <a:r>
              <a:rPr lang="it-IT" sz="2600" kern="0" dirty="0" err="1"/>
              <a:t>sensors</a:t>
            </a:r>
            <a:r>
              <a:rPr lang="it-IT" sz="2600" kern="0" dirty="0"/>
              <a:t> </a:t>
            </a:r>
            <a:r>
              <a:rPr lang="it-IT" sz="2600" kern="0" dirty="0" err="1"/>
              <a:t>installed</a:t>
            </a:r>
            <a:r>
              <a:rPr lang="it-IT" sz="2600" kern="0" dirty="0"/>
              <a:t> on </a:t>
            </a:r>
            <a:r>
              <a:rPr lang="it-IT" sz="2600" kern="0" dirty="0" err="1"/>
              <a:t>infrastructures</a:t>
            </a:r>
            <a:r>
              <a:rPr lang="it-IT" sz="2600" kern="0" dirty="0"/>
              <a:t> and </a:t>
            </a:r>
            <a:r>
              <a:rPr lang="it-IT" sz="2600" kern="0" dirty="0" err="1"/>
              <a:t>vehciles</a:t>
            </a:r>
            <a:endParaRPr lang="it-IT" sz="2600" kern="0" dirty="0"/>
          </a:p>
          <a:p>
            <a:r>
              <a:rPr lang="it-IT" sz="2600" kern="0" dirty="0"/>
              <a:t>Crowdsourcing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xmlns="" id="{2AE69548-E06F-38BA-C568-8645FD96F680}"/>
              </a:ext>
            </a:extLst>
          </p:cNvPr>
          <p:cNvSpPr txBox="1">
            <a:spLocks/>
          </p:cNvSpPr>
          <p:nvPr/>
        </p:nvSpPr>
        <p:spPr bwMode="auto">
          <a:xfrm>
            <a:off x="4932040" y="4271852"/>
            <a:ext cx="3881995" cy="59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None/>
            </a:pPr>
            <a:r>
              <a:rPr lang="it-IT" sz="1200" kern="0" dirty="0"/>
              <a:t>Source: Real time crash risk – UCF SST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498E9E8E-5B3A-0BE7-D3BE-FD55AE0494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75" t="17801" r="9051" b="-40"/>
          <a:stretch/>
        </p:blipFill>
        <p:spPr>
          <a:xfrm>
            <a:off x="3164648" y="1141077"/>
            <a:ext cx="5649387" cy="3130775"/>
          </a:xfrm>
          <a:prstGeom prst="rect">
            <a:avLst/>
          </a:prstGeom>
        </p:spPr>
      </p:pic>
      <p:sp>
        <p:nvSpPr>
          <p:cNvPr id="4" name="Segnaposto piè di pagina 8">
            <a:extLst>
              <a:ext uri="{FF2B5EF4-FFF2-40B4-BE49-F238E27FC236}">
                <a16:creationId xmlns:a16="http://schemas.microsoft.com/office/drawing/2014/main" xmlns="" id="{FEEB5E50-9BC4-3FA4-1A01-4069EEB0E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640832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Luca Persia </a:t>
            </a:r>
          </a:p>
          <a:p>
            <a:pPr>
              <a:defRPr/>
            </a:pPr>
            <a:r>
              <a:rPr lang="en-US" dirty="0"/>
              <a:t>Sapienza University of Rome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5302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F2336EF-7409-BCB9-C18A-639509D49732}"/>
              </a:ext>
            </a:extLst>
          </p:cNvPr>
          <p:cNvSpPr/>
          <p:nvPr/>
        </p:nvSpPr>
        <p:spPr>
          <a:xfrm>
            <a:off x="0" y="6337463"/>
            <a:ext cx="36000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8C54567-65E8-F090-FE0C-33004CE87F41}"/>
              </a:ext>
            </a:extLst>
          </p:cNvPr>
          <p:cNvSpPr/>
          <p:nvPr/>
        </p:nvSpPr>
        <p:spPr>
          <a:xfrm>
            <a:off x="705440" y="6282472"/>
            <a:ext cx="36000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B28C40F0-5955-D68E-56CA-6345D8F8EE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60" t="11511" r="4988" b="12423"/>
          <a:stretch/>
        </p:blipFill>
        <p:spPr>
          <a:xfrm>
            <a:off x="0" y="966868"/>
            <a:ext cx="4881828" cy="2149224"/>
          </a:xfrm>
          <a:prstGeom prst="rect">
            <a:avLst/>
          </a:prstGeom>
          <a:effectLst/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CE9B343C-B34C-9212-28D7-F93C36B102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91"/>
          <a:stretch/>
        </p:blipFill>
        <p:spPr>
          <a:xfrm>
            <a:off x="8276" y="3618685"/>
            <a:ext cx="5179437" cy="2197913"/>
          </a:xfrm>
          <a:prstGeom prst="rect">
            <a:avLst/>
          </a:prstGeom>
          <a:effectLst/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CE62D525-57F1-7F39-544C-23761CB185E0}"/>
              </a:ext>
            </a:extLst>
          </p:cNvPr>
          <p:cNvSpPr txBox="1"/>
          <p:nvPr/>
        </p:nvSpPr>
        <p:spPr>
          <a:xfrm>
            <a:off x="85449" y="3204039"/>
            <a:ext cx="4041506" cy="32316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15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Reactive approach</a:t>
            </a:r>
            <a:endParaRPr lang="fr-FR" sz="1500" dirty="0">
              <a:solidFill>
                <a:srgbClr val="000000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8B19396A-34DE-63F1-262C-3F49E1C92911}"/>
              </a:ext>
            </a:extLst>
          </p:cNvPr>
          <p:cNvSpPr txBox="1"/>
          <p:nvPr/>
        </p:nvSpPr>
        <p:spPr>
          <a:xfrm>
            <a:off x="88518" y="5753236"/>
            <a:ext cx="5095924" cy="3231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15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Proactive approach. </a:t>
            </a:r>
            <a:r>
              <a:rPr lang="en-GB" sz="1500" b="1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Source</a:t>
            </a:r>
            <a:r>
              <a:rPr lang="en-GB" sz="15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: Abdel </a:t>
            </a:r>
            <a:r>
              <a:rPr lang="en-GB" sz="15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aty</a:t>
            </a:r>
            <a:r>
              <a:rPr lang="en-GB" sz="15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et al. 2010.</a:t>
            </a:r>
            <a:endParaRPr lang="fr-FR" sz="1500" dirty="0">
              <a:solidFill>
                <a:srgbClr val="000000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E05E54C2-93BB-2BD8-9296-99FC79792776}"/>
              </a:ext>
            </a:extLst>
          </p:cNvPr>
          <p:cNvSpPr txBox="1"/>
          <p:nvPr/>
        </p:nvSpPr>
        <p:spPr>
          <a:xfrm>
            <a:off x="4924185" y="332656"/>
            <a:ext cx="4118678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ts val="1200"/>
              </a:spcBef>
              <a:buClr>
                <a:srgbClr val="822433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+mn-lt"/>
                <a:ea typeface="+mn-ea"/>
              </a:rPr>
              <a:t>In the </a:t>
            </a:r>
            <a:r>
              <a:rPr lang="en-GB" sz="2000" b="1" dirty="0">
                <a:solidFill>
                  <a:srgbClr val="000000"/>
                </a:solidFill>
                <a:latin typeface="+mn-lt"/>
                <a:ea typeface="+mn-ea"/>
              </a:rPr>
              <a:t>reactive approach</a:t>
            </a:r>
            <a:r>
              <a:rPr lang="en-GB" sz="2000" dirty="0">
                <a:solidFill>
                  <a:srgbClr val="000000"/>
                </a:solidFill>
                <a:latin typeface="+mn-lt"/>
                <a:ea typeface="+mn-ea"/>
              </a:rPr>
              <a:t>, measures triggered by a specific incident or event, which may still result in traffic delay</a:t>
            </a:r>
          </a:p>
          <a:p>
            <a:pPr marL="342900" indent="-342900" eaLnBrk="0" hangingPunct="0">
              <a:spcBef>
                <a:spcPts val="1200"/>
              </a:spcBef>
              <a:buClr>
                <a:srgbClr val="822433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+mn-lt"/>
                <a:ea typeface="+mn-ea"/>
              </a:rPr>
              <a:t>The premise of the </a:t>
            </a:r>
            <a:r>
              <a:rPr lang="en-GB" sz="2000" b="1" dirty="0">
                <a:solidFill>
                  <a:srgbClr val="000000"/>
                </a:solidFill>
                <a:latin typeface="+mn-lt"/>
                <a:ea typeface="+mn-ea"/>
              </a:rPr>
              <a:t>proactive method </a:t>
            </a:r>
            <a:r>
              <a:rPr lang="en-GB" sz="2000" dirty="0">
                <a:solidFill>
                  <a:srgbClr val="000000"/>
                </a:solidFill>
                <a:latin typeface="+mn-lt"/>
                <a:ea typeface="+mn-ea"/>
              </a:rPr>
              <a:t>is that there are certain traffic patterns that are associated with a high likelihood of crash occurrence called ‘’crash precursor’’</a:t>
            </a:r>
          </a:p>
          <a:p>
            <a:pPr marL="342900" indent="-342900" eaLnBrk="0" hangingPunct="0">
              <a:spcBef>
                <a:spcPts val="1200"/>
              </a:spcBef>
              <a:buClr>
                <a:srgbClr val="822433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+mn-lt"/>
                <a:ea typeface="+mn-ea"/>
              </a:rPr>
              <a:t>The cornerstone of the proactive approach is the development of a </a:t>
            </a:r>
            <a:r>
              <a:rPr lang="en-GB" sz="2000" b="1" dirty="0">
                <a:solidFill>
                  <a:srgbClr val="000000"/>
                </a:solidFill>
                <a:latin typeface="+mn-lt"/>
                <a:ea typeface="+mn-ea"/>
              </a:rPr>
              <a:t>real time crash prediction model </a:t>
            </a:r>
            <a:r>
              <a:rPr lang="en-GB" sz="2000" dirty="0">
                <a:solidFill>
                  <a:srgbClr val="000000"/>
                </a:solidFill>
                <a:latin typeface="+mn-lt"/>
                <a:ea typeface="+mn-ea"/>
              </a:rPr>
              <a:t>able to identify and estimate the risk (likelihood*severity) of crash occurrence in the next minutes</a:t>
            </a:r>
          </a:p>
        </p:txBody>
      </p:sp>
      <p:sp>
        <p:nvSpPr>
          <p:cNvPr id="2" name="Google Shape;186;p7">
            <a:extLst>
              <a:ext uri="{FF2B5EF4-FFF2-40B4-BE49-F238E27FC236}">
                <a16:creationId xmlns:a16="http://schemas.microsoft.com/office/drawing/2014/main" xmlns="" id="{CA1950B0-8946-81F9-E427-3200A79F625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FFFFFF"/>
                </a:solidFill>
              </a:rPr>
              <a:t>Slide </a:t>
            </a:r>
            <a:fld id="{00000000-1234-1234-1234-123412341234}" type="slidenum">
              <a:rPr lang="fr-FR">
                <a:solidFill>
                  <a:srgbClr val="FFFFFF"/>
                </a:solidFill>
              </a:rPr>
              <a:t>17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Segnaposto piè di pagina 8">
            <a:extLst>
              <a:ext uri="{FF2B5EF4-FFF2-40B4-BE49-F238E27FC236}">
                <a16:creationId xmlns:a16="http://schemas.microsoft.com/office/drawing/2014/main" xmlns="" id="{0B56324F-E98E-477E-A54C-07607196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640832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Luca Persia </a:t>
            </a:r>
          </a:p>
          <a:p>
            <a:pPr>
              <a:defRPr/>
            </a:pPr>
            <a:r>
              <a:rPr lang="en-US" dirty="0"/>
              <a:t>Sapienza University of Rome</a:t>
            </a:r>
            <a:endParaRPr lang="it-IT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xmlns="" id="{F03ABFF8-D2FA-DA42-5F5B-2CC73B99E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88640"/>
            <a:ext cx="7919715" cy="6431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200" dirty="0"/>
              <a:t>The concept</a:t>
            </a:r>
          </a:p>
        </p:txBody>
      </p:sp>
    </p:spTree>
    <p:extLst>
      <p:ext uri="{BB962C8B-B14F-4D97-AF65-F5344CB8AC3E}">
        <p14:creationId xmlns:p14="http://schemas.microsoft.com/office/powerpoint/2010/main" val="2002211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"/>
          <p:cNvSpPr txBox="1">
            <a:spLocks noGrp="1"/>
          </p:cNvSpPr>
          <p:nvPr>
            <p:ph type="sldNum" idx="12"/>
          </p:nvPr>
        </p:nvSpPr>
        <p:spPr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FFFFFF"/>
                </a:solidFill>
              </a:rPr>
              <a:t>Slide </a:t>
            </a:r>
            <a:fld id="{00000000-1234-1234-1234-123412341234}" type="slidenum">
              <a:rPr lang="fr-FR">
                <a:solidFill>
                  <a:srgbClr val="FFFFFF"/>
                </a:solidFill>
              </a:rPr>
              <a:t>18</a:t>
            </a:fld>
            <a:endParaRPr dirty="0">
              <a:solidFill>
                <a:srgbClr val="FFFFFF"/>
              </a:solidFill>
            </a:endParaRPr>
          </a:p>
        </p:txBody>
      </p:sp>
      <p:pic>
        <p:nvPicPr>
          <p:cNvPr id="189" name="Google Shape;189;p7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024" y="838672"/>
            <a:ext cx="3059840" cy="202229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7"/>
          <p:cNvSpPr txBox="1"/>
          <p:nvPr/>
        </p:nvSpPr>
        <p:spPr>
          <a:xfrm>
            <a:off x="238441" y="2921532"/>
            <a:ext cx="181327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Variable speed </a:t>
            </a:r>
            <a:r>
              <a:rPr lang="fr-FR" sz="1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limits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"/>
          <p:cNvSpPr txBox="1"/>
          <p:nvPr/>
        </p:nvSpPr>
        <p:spPr>
          <a:xfrm>
            <a:off x="6876256" y="4561623"/>
            <a:ext cx="172702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Ramp</a:t>
            </a:r>
            <a:r>
              <a:rPr lang="fr-FR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metering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7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0587" y="3990067"/>
            <a:ext cx="3640833" cy="1749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7" descr="Meadowlands Adaptive Signal System for Traffic Reduction - Wikipedia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1956" y="3397173"/>
            <a:ext cx="3203863" cy="166352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7"/>
          <p:cNvSpPr txBox="1"/>
          <p:nvPr/>
        </p:nvSpPr>
        <p:spPr>
          <a:xfrm>
            <a:off x="33165" y="5209940"/>
            <a:ext cx="275786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Adaptive Traffic Signal  Control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7"/>
          <p:cNvSpPr txBox="1"/>
          <p:nvPr/>
        </p:nvSpPr>
        <p:spPr>
          <a:xfrm>
            <a:off x="3077126" y="5746223"/>
            <a:ext cx="552615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Dynamic message </a:t>
            </a:r>
            <a:r>
              <a:rPr lang="fr-FR" sz="1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signs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xmlns="" id="{C86F70EB-5FAB-FAF5-DF71-4797A172C648}"/>
              </a:ext>
            </a:extLst>
          </p:cNvPr>
          <p:cNvGrpSpPr/>
          <p:nvPr/>
        </p:nvGrpSpPr>
        <p:grpSpPr>
          <a:xfrm>
            <a:off x="5090039" y="2325523"/>
            <a:ext cx="4053961" cy="2206954"/>
            <a:chOff x="4134565" y="464376"/>
            <a:chExt cx="4053961" cy="2206954"/>
          </a:xfrm>
        </p:grpSpPr>
        <p:pic>
          <p:nvPicPr>
            <p:cNvPr id="196" name="Google Shape;196;p7" descr="Ramp Metering: A Proven, Cost-Effective Operational Strategy - A Primer: 2. Ramp  Metering Challenges"/>
            <p:cNvPicPr preferRelativeResize="0">
              <a:picLocks noChangeAspect="1"/>
            </p:cNvPicPr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134565" y="464376"/>
              <a:ext cx="3947573" cy="2143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7" descr="Traffic passes the ramp meter traffic lights on the exit ramp to Route 287 at Knollwood Road in Greenburgh on Tuesday, November 20, 2018."/>
            <p:cNvPicPr preferRelativeResize="0">
              <a:picLocks noChangeAspect="1"/>
            </p:cNvPicPr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48993" y="1500133"/>
              <a:ext cx="1739533" cy="11711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Segnaposto piè di pagina 8">
            <a:extLst>
              <a:ext uri="{FF2B5EF4-FFF2-40B4-BE49-F238E27FC236}">
                <a16:creationId xmlns:a16="http://schemas.microsoft.com/office/drawing/2014/main" xmlns="" id="{B919F35D-57DF-6E4A-FFAA-B1275DBE7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640832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Luca Persia </a:t>
            </a:r>
          </a:p>
          <a:p>
            <a:pPr>
              <a:defRPr/>
            </a:pPr>
            <a:r>
              <a:rPr lang="en-US" dirty="0"/>
              <a:t>Sapienza University of Rome</a:t>
            </a:r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83FF8E27-B516-9F46-E4D4-A83C59D5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88640"/>
            <a:ext cx="7919715" cy="6431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200" dirty="0"/>
              <a:t>The </a:t>
            </a:r>
            <a:r>
              <a:rPr lang="it-IT" sz="3200" dirty="0" err="1"/>
              <a:t>applications</a:t>
            </a:r>
            <a:endParaRPr lang="it-IT" sz="3200" dirty="0"/>
          </a:p>
        </p:txBody>
      </p:sp>
      <p:pic>
        <p:nvPicPr>
          <p:cNvPr id="6" name="Immagine 5" descr="Immagine che contiene automobile, Radio per automobili, veicolo, Console centrale&#10;&#10;Descrizione generata automaticamente">
            <a:extLst>
              <a:ext uri="{FF2B5EF4-FFF2-40B4-BE49-F238E27FC236}">
                <a16:creationId xmlns:a16="http://schemas.microsoft.com/office/drawing/2014/main" xmlns="" id="{65892356-F626-00FC-2B8B-9FB4537756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87938"/>
            <a:ext cx="2920729" cy="1947153"/>
          </a:xfrm>
          <a:prstGeom prst="rect">
            <a:avLst/>
          </a:prstGeom>
        </p:spPr>
      </p:pic>
      <p:sp>
        <p:nvSpPr>
          <p:cNvPr id="7" name="Google Shape;191;p7">
            <a:extLst>
              <a:ext uri="{FF2B5EF4-FFF2-40B4-BE49-F238E27FC236}">
                <a16:creationId xmlns:a16="http://schemas.microsoft.com/office/drawing/2014/main" xmlns="" id="{F6804D8D-2AFA-91D0-CA12-A03EB1CCF6C3}"/>
              </a:ext>
            </a:extLst>
          </p:cNvPr>
          <p:cNvSpPr txBox="1"/>
          <p:nvPr/>
        </p:nvSpPr>
        <p:spPr>
          <a:xfrm>
            <a:off x="6372200" y="1988840"/>
            <a:ext cx="191261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On-</a:t>
            </a:r>
            <a:r>
              <a:rPr lang="fr-FR" sz="1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board</a:t>
            </a:r>
            <a:r>
              <a:rPr lang="fr-FR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information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559675" cy="6431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200" dirty="0" err="1"/>
              <a:t>Different</a:t>
            </a:r>
            <a:r>
              <a:rPr lang="it-IT" sz="3200" dirty="0"/>
              <a:t> </a:t>
            </a:r>
            <a:r>
              <a:rPr lang="it-IT" sz="3200" dirty="0" err="1"/>
              <a:t>scenarios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7" y="908720"/>
            <a:ext cx="7056783" cy="504056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2600" b="1" dirty="0" err="1"/>
              <a:t>Current</a:t>
            </a:r>
            <a:r>
              <a:rPr lang="it-IT" sz="2600" dirty="0"/>
              <a:t>: long-</a:t>
            </a:r>
            <a:r>
              <a:rPr lang="it-IT" sz="2600" dirty="0" err="1"/>
              <a:t>term</a:t>
            </a:r>
            <a:r>
              <a:rPr lang="it-IT" sz="2600" dirty="0"/>
              <a:t> off-line data </a:t>
            </a:r>
            <a:r>
              <a:rPr lang="it-IT" sz="2600" dirty="0" err="1"/>
              <a:t>used</a:t>
            </a:r>
            <a:r>
              <a:rPr lang="it-IT" sz="2600" dirty="0"/>
              <a:t> for off-line road safety management and planning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600" b="1" dirty="0" err="1"/>
              <a:t>Current</a:t>
            </a:r>
            <a:r>
              <a:rPr lang="it-IT" sz="2600" b="1" dirty="0"/>
              <a:t>/short </a:t>
            </a:r>
            <a:r>
              <a:rPr lang="it-IT" sz="2600" b="1" dirty="0" err="1"/>
              <a:t>term</a:t>
            </a:r>
            <a:r>
              <a:rPr lang="it-IT" sz="2600" dirty="0"/>
              <a:t>: short-</a:t>
            </a:r>
            <a:r>
              <a:rPr lang="it-IT" sz="2600" dirty="0" err="1"/>
              <a:t>term</a:t>
            </a:r>
            <a:r>
              <a:rPr lang="it-IT" sz="2600" dirty="0"/>
              <a:t> off-line data </a:t>
            </a:r>
            <a:r>
              <a:rPr lang="it-IT" sz="2600" dirty="0" err="1"/>
              <a:t>used</a:t>
            </a:r>
            <a:r>
              <a:rPr lang="it-IT" sz="2600" dirty="0"/>
              <a:t> for off-line road safety management and planning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600" b="1" dirty="0"/>
              <a:t>Medium </a:t>
            </a:r>
            <a:r>
              <a:rPr lang="it-IT" sz="2600" b="1" dirty="0" err="1"/>
              <a:t>term</a:t>
            </a:r>
            <a:r>
              <a:rPr lang="it-IT" sz="2600" dirty="0"/>
              <a:t>: off-line and on-line data </a:t>
            </a:r>
            <a:r>
              <a:rPr lang="it-IT" sz="2600" dirty="0" err="1"/>
              <a:t>used</a:t>
            </a:r>
            <a:r>
              <a:rPr lang="it-IT" sz="2600" dirty="0"/>
              <a:t> for </a:t>
            </a:r>
            <a:r>
              <a:rPr lang="it-IT" sz="2600" i="1" dirty="0"/>
              <a:t>on-line traffic management </a:t>
            </a:r>
            <a:r>
              <a:rPr lang="it-IT" sz="2600" dirty="0"/>
              <a:t>and </a:t>
            </a:r>
            <a:r>
              <a:rPr lang="it-IT" sz="2600" dirty="0" err="1"/>
              <a:t>accident</a:t>
            </a:r>
            <a:r>
              <a:rPr lang="it-IT" sz="2600" dirty="0"/>
              <a:t> risk </a:t>
            </a:r>
            <a:r>
              <a:rPr lang="it-IT" sz="2600" dirty="0" err="1"/>
              <a:t>reduction</a:t>
            </a:r>
            <a:endParaRPr lang="it-IT" sz="2600" dirty="0"/>
          </a:p>
          <a:p>
            <a:pPr marL="514350" indent="-514350">
              <a:buFont typeface="+mj-lt"/>
              <a:buAutoNum type="arabicPeriod"/>
            </a:pPr>
            <a:r>
              <a:rPr lang="it-IT" sz="2600" b="1" dirty="0">
                <a:highlight>
                  <a:srgbClr val="CCECFF"/>
                </a:highlight>
              </a:rPr>
              <a:t>Long-</a:t>
            </a:r>
            <a:r>
              <a:rPr lang="it-IT" sz="2600" b="1" dirty="0" err="1">
                <a:highlight>
                  <a:srgbClr val="CCECFF"/>
                </a:highlight>
              </a:rPr>
              <a:t>term</a:t>
            </a:r>
            <a:r>
              <a:rPr lang="it-IT" sz="2600" dirty="0">
                <a:highlight>
                  <a:srgbClr val="CCECFF"/>
                </a:highlight>
              </a:rPr>
              <a:t>: on-line data </a:t>
            </a:r>
            <a:r>
              <a:rPr lang="it-IT" sz="2600" dirty="0" err="1">
                <a:highlight>
                  <a:srgbClr val="CCECFF"/>
                </a:highlight>
              </a:rPr>
              <a:t>used</a:t>
            </a:r>
            <a:r>
              <a:rPr lang="it-IT" sz="2600" dirty="0">
                <a:highlight>
                  <a:srgbClr val="CCECFF"/>
                </a:highlight>
              </a:rPr>
              <a:t> for full traffic </a:t>
            </a:r>
            <a:r>
              <a:rPr lang="it-IT" sz="2600" dirty="0" err="1">
                <a:highlight>
                  <a:srgbClr val="CCECFF"/>
                </a:highlight>
              </a:rPr>
              <a:t>automation</a:t>
            </a:r>
            <a:r>
              <a:rPr lang="it-IT" sz="2600" dirty="0">
                <a:highlight>
                  <a:srgbClr val="CCECFF"/>
                </a:highlight>
              </a:rPr>
              <a:t> and </a:t>
            </a:r>
            <a:r>
              <a:rPr lang="it-IT" sz="2600" dirty="0" err="1">
                <a:highlight>
                  <a:srgbClr val="CCECFF"/>
                </a:highlight>
              </a:rPr>
              <a:t>accident</a:t>
            </a:r>
            <a:r>
              <a:rPr lang="it-IT" sz="2600" dirty="0">
                <a:highlight>
                  <a:srgbClr val="CCECFF"/>
                </a:highlight>
              </a:rPr>
              <a:t> risk </a:t>
            </a:r>
            <a:r>
              <a:rPr lang="it-IT" sz="2600" dirty="0" err="1">
                <a:highlight>
                  <a:srgbClr val="CCECFF"/>
                </a:highlight>
              </a:rPr>
              <a:t>minimization</a:t>
            </a:r>
            <a:endParaRPr lang="it-IT" sz="2600" dirty="0">
              <a:highlight>
                <a:srgbClr val="CCECFF"/>
              </a:highlight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Page </a:t>
            </a:r>
            <a:fld id="{BB6E5799-9AE7-4F57-95D5-459D84B60AA2}" type="slidenum">
              <a:rPr lang="it-IT" smtClean="0"/>
              <a:pPr>
                <a:defRPr/>
              </a:pPr>
              <a:t>19</a:t>
            </a:fld>
            <a:endParaRPr lang="it-IT" dirty="0"/>
          </a:p>
        </p:txBody>
      </p:sp>
      <p:sp>
        <p:nvSpPr>
          <p:cNvPr id="4" name="Segnaposto piè di pagina 8">
            <a:extLst>
              <a:ext uri="{FF2B5EF4-FFF2-40B4-BE49-F238E27FC236}">
                <a16:creationId xmlns:a16="http://schemas.microsoft.com/office/drawing/2014/main" xmlns="" id="{30C70A93-A244-A289-56BC-76706A74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640832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Luca Persia </a:t>
            </a:r>
          </a:p>
          <a:p>
            <a:pPr>
              <a:defRPr/>
            </a:pPr>
            <a:r>
              <a:rPr lang="en-US" dirty="0"/>
              <a:t>Sapienza University of Rome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9186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559675" cy="6431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200" dirty="0" err="1"/>
              <a:t>Structure</a:t>
            </a:r>
            <a:r>
              <a:rPr lang="it-IT" sz="3200" dirty="0"/>
              <a:t> of the </a:t>
            </a:r>
            <a:r>
              <a:rPr lang="it-IT" sz="3200" dirty="0" err="1"/>
              <a:t>presentation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6013" y="1412776"/>
            <a:ext cx="6768355" cy="4032448"/>
          </a:xfrm>
        </p:spPr>
        <p:txBody>
          <a:bodyPr>
            <a:noAutofit/>
          </a:bodyPr>
          <a:lstStyle/>
          <a:p>
            <a:r>
              <a:rPr lang="it-IT" sz="3200" dirty="0" err="1"/>
              <a:t>Digitalization</a:t>
            </a:r>
            <a:r>
              <a:rPr lang="it-IT" sz="3200" dirty="0"/>
              <a:t> of road safety</a:t>
            </a:r>
          </a:p>
          <a:p>
            <a:r>
              <a:rPr lang="it-IT" sz="3200" dirty="0"/>
              <a:t>Innovative </a:t>
            </a:r>
            <a:r>
              <a:rPr lang="it-IT" sz="3200" dirty="0" err="1"/>
              <a:t>approaches</a:t>
            </a:r>
            <a:r>
              <a:rPr lang="it-IT" sz="3200" dirty="0"/>
              <a:t> to road safety </a:t>
            </a:r>
            <a:r>
              <a:rPr lang="it-IT" sz="3200" dirty="0" err="1"/>
              <a:t>analysis</a:t>
            </a:r>
            <a:r>
              <a:rPr lang="it-IT" sz="3200" dirty="0"/>
              <a:t> and planning</a:t>
            </a:r>
          </a:p>
          <a:p>
            <a:r>
              <a:rPr lang="it-IT" sz="3200" dirty="0" err="1"/>
              <a:t>Comparison</a:t>
            </a:r>
            <a:r>
              <a:rPr lang="it-IT" sz="3200" dirty="0"/>
              <a:t> of </a:t>
            </a:r>
            <a:r>
              <a:rPr lang="it-IT" sz="3200" dirty="0" err="1"/>
              <a:t>approaches</a:t>
            </a:r>
            <a:endParaRPr lang="it-IT" sz="3200" dirty="0"/>
          </a:p>
          <a:p>
            <a:r>
              <a:rPr lang="it-IT" sz="3200" dirty="0"/>
              <a:t>The situation in </a:t>
            </a:r>
            <a:r>
              <a:rPr lang="it-IT" sz="3200" dirty="0" err="1"/>
              <a:t>African</a:t>
            </a:r>
            <a:r>
              <a:rPr lang="it-IT" sz="3200" dirty="0"/>
              <a:t> countries</a:t>
            </a:r>
          </a:p>
          <a:p>
            <a:endParaRPr lang="it-IT" sz="2800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640832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Luca Persia </a:t>
            </a:r>
          </a:p>
          <a:p>
            <a:pPr>
              <a:defRPr/>
            </a:pPr>
            <a:r>
              <a:rPr lang="en-US" dirty="0"/>
              <a:t>Sapienza University of Rome</a:t>
            </a:r>
            <a:endParaRPr lang="it-IT" dirty="0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Page </a:t>
            </a:r>
            <a:fld id="{BB6E5799-9AE7-4F57-95D5-459D84B60AA2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78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2938" y="188640"/>
            <a:ext cx="7730345" cy="6431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200" dirty="0" err="1"/>
              <a:t>Autonomous</a:t>
            </a:r>
            <a:r>
              <a:rPr lang="it-IT" sz="3200" dirty="0"/>
              <a:t> </a:t>
            </a:r>
            <a:r>
              <a:rPr lang="it-IT" sz="3200" dirty="0" err="1"/>
              <a:t>vehicles</a:t>
            </a:r>
            <a:r>
              <a:rPr lang="it-IT" sz="3200" dirty="0"/>
              <a:t> </a:t>
            </a: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Page </a:t>
            </a:r>
            <a:fld id="{BB6E5799-9AE7-4F57-95D5-459D84B60AA2}" type="slidenum">
              <a:rPr lang="it-IT" smtClean="0"/>
              <a:pPr>
                <a:defRPr/>
              </a:pPr>
              <a:t>20</a:t>
            </a:fld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17BD3A54-8449-8A42-F283-5CAA1F42F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908720"/>
            <a:ext cx="7041618" cy="4758817"/>
          </a:xfrm>
          <a:prstGeom prst="rect">
            <a:avLst/>
          </a:prstGeom>
        </p:spPr>
      </p:pic>
      <p:sp>
        <p:nvSpPr>
          <p:cNvPr id="3" name="Segnaposto piè di pagina 8">
            <a:extLst>
              <a:ext uri="{FF2B5EF4-FFF2-40B4-BE49-F238E27FC236}">
                <a16:creationId xmlns:a16="http://schemas.microsoft.com/office/drawing/2014/main" xmlns="" id="{C9F1CEA3-E16A-9FDF-F0E4-B8B750ABE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640832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Luca Persia </a:t>
            </a:r>
          </a:p>
          <a:p>
            <a:pPr>
              <a:defRPr/>
            </a:pPr>
            <a:r>
              <a:rPr lang="en-US" dirty="0"/>
              <a:t>Sapienza University of Rome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952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559675" cy="6431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200" dirty="0"/>
              <a:t>But …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908720"/>
            <a:ext cx="7559675" cy="4680520"/>
          </a:xfrm>
        </p:spPr>
        <p:txBody>
          <a:bodyPr>
            <a:noAutofit/>
          </a:bodyPr>
          <a:lstStyle/>
          <a:p>
            <a:r>
              <a:rPr lang="it-IT" sz="2600" dirty="0"/>
              <a:t>Community vs User </a:t>
            </a:r>
            <a:r>
              <a:rPr lang="it-IT" sz="2600" b="1" dirty="0"/>
              <a:t>objectives</a:t>
            </a:r>
            <a:r>
              <a:rPr lang="it-IT" sz="2600" dirty="0"/>
              <a:t> (speed, risks for </a:t>
            </a:r>
            <a:r>
              <a:rPr lang="it-IT" sz="2600" dirty="0" err="1"/>
              <a:t>whom</a:t>
            </a:r>
            <a:r>
              <a:rPr lang="it-IT" sz="2600" dirty="0"/>
              <a:t>)</a:t>
            </a:r>
          </a:p>
          <a:p>
            <a:r>
              <a:rPr lang="it-IT" sz="2600" dirty="0" err="1"/>
              <a:t>Higher</a:t>
            </a:r>
            <a:r>
              <a:rPr lang="it-IT" sz="2600" dirty="0"/>
              <a:t> </a:t>
            </a:r>
            <a:r>
              <a:rPr lang="it-IT" sz="2600" b="1" dirty="0" err="1"/>
              <a:t>anxiety</a:t>
            </a:r>
            <a:r>
              <a:rPr lang="it-IT" sz="2600" dirty="0"/>
              <a:t> for users</a:t>
            </a:r>
          </a:p>
          <a:p>
            <a:r>
              <a:rPr lang="it-IT" sz="2600" b="1" dirty="0"/>
              <a:t>Slow</a:t>
            </a:r>
            <a:r>
              <a:rPr lang="it-IT" sz="2600" dirty="0"/>
              <a:t> and </a:t>
            </a:r>
            <a:r>
              <a:rPr lang="it-IT" sz="2600" dirty="0" err="1"/>
              <a:t>unreliable</a:t>
            </a:r>
            <a:r>
              <a:rPr lang="it-IT" sz="2600" dirty="0"/>
              <a:t> in mixed traffic, with </a:t>
            </a:r>
            <a:r>
              <a:rPr lang="it-IT" sz="2600" dirty="0" err="1"/>
              <a:t>different</a:t>
            </a:r>
            <a:r>
              <a:rPr lang="it-IT" sz="2600" dirty="0"/>
              <a:t> </a:t>
            </a:r>
            <a:r>
              <a:rPr lang="it-IT" sz="2600" dirty="0" err="1"/>
              <a:t>accident</a:t>
            </a:r>
            <a:r>
              <a:rPr lang="it-IT" sz="2600" dirty="0"/>
              <a:t> risks</a:t>
            </a:r>
          </a:p>
          <a:p>
            <a:r>
              <a:rPr lang="it-IT" sz="2600" dirty="0"/>
              <a:t>Hardware and Software </a:t>
            </a:r>
            <a:r>
              <a:rPr lang="it-IT" sz="2600" b="1" dirty="0" err="1"/>
              <a:t>failures</a:t>
            </a:r>
            <a:r>
              <a:rPr lang="it-IT" sz="2600" b="1" dirty="0"/>
              <a:t>/hacking</a:t>
            </a:r>
            <a:r>
              <a:rPr lang="it-IT" sz="2600" dirty="0"/>
              <a:t> can lead to fatal results. Reliability to be </a:t>
            </a:r>
            <a:r>
              <a:rPr lang="it-IT" sz="2600" dirty="0" err="1"/>
              <a:t>assessed</a:t>
            </a:r>
            <a:endParaRPr lang="it-IT" sz="2600" dirty="0"/>
          </a:p>
          <a:p>
            <a:r>
              <a:rPr lang="it-IT" sz="2600" dirty="0" err="1"/>
              <a:t>Increased</a:t>
            </a:r>
            <a:r>
              <a:rPr lang="it-IT" sz="2600" dirty="0"/>
              <a:t> </a:t>
            </a:r>
            <a:r>
              <a:rPr lang="it-IT" sz="2600" b="1" dirty="0"/>
              <a:t>risk-</a:t>
            </a:r>
            <a:r>
              <a:rPr lang="it-IT" sz="2600" b="1" dirty="0" err="1"/>
              <a:t>taking</a:t>
            </a:r>
            <a:r>
              <a:rPr lang="it-IT" sz="2600" dirty="0"/>
              <a:t> (risk </a:t>
            </a:r>
            <a:r>
              <a:rPr lang="it-IT" sz="2600" dirty="0" err="1"/>
              <a:t>compensation</a:t>
            </a:r>
            <a:r>
              <a:rPr lang="it-IT" sz="2600" dirty="0"/>
              <a:t> theory). More aggressive and </a:t>
            </a:r>
            <a:r>
              <a:rPr lang="it-IT" sz="2600" dirty="0" err="1"/>
              <a:t>distracted</a:t>
            </a:r>
            <a:r>
              <a:rPr lang="it-IT" sz="2600" dirty="0"/>
              <a:t> </a:t>
            </a:r>
            <a:r>
              <a:rPr lang="it-IT" sz="2600" dirty="0" err="1"/>
              <a:t>driving</a:t>
            </a:r>
            <a:r>
              <a:rPr lang="it-IT" sz="2600" dirty="0"/>
              <a:t> for </a:t>
            </a:r>
            <a:r>
              <a:rPr lang="it-IT" sz="2600" dirty="0" err="1"/>
              <a:t>automation</a:t>
            </a:r>
            <a:r>
              <a:rPr lang="it-IT" sz="2600" dirty="0"/>
              <a:t> </a:t>
            </a:r>
            <a:r>
              <a:rPr lang="it-IT" sz="2600" dirty="0" err="1"/>
              <a:t>levels</a:t>
            </a:r>
            <a:r>
              <a:rPr lang="it-IT" sz="2600" dirty="0"/>
              <a:t> 1-3, </a:t>
            </a:r>
            <a:r>
              <a:rPr lang="it-IT" sz="2600" dirty="0" err="1"/>
              <a:t>less</a:t>
            </a:r>
            <a:r>
              <a:rPr lang="it-IT" sz="2600" dirty="0"/>
              <a:t> </a:t>
            </a:r>
            <a:r>
              <a:rPr lang="it-IT" sz="2600" dirty="0" err="1"/>
              <a:t>cautions</a:t>
            </a:r>
            <a:r>
              <a:rPr lang="it-IT" sz="2600" dirty="0"/>
              <a:t> (</a:t>
            </a:r>
            <a:r>
              <a:rPr lang="it-IT" sz="2600" dirty="0" err="1"/>
              <a:t>eg</a:t>
            </a:r>
            <a:r>
              <a:rPr lang="it-IT" sz="2600" dirty="0"/>
              <a:t> safety </a:t>
            </a:r>
            <a:r>
              <a:rPr lang="it-IT" sz="2600" dirty="0" err="1"/>
              <a:t>belts</a:t>
            </a:r>
            <a:r>
              <a:rPr lang="it-IT" sz="2600" dirty="0"/>
              <a:t>) for </a:t>
            </a:r>
            <a:r>
              <a:rPr lang="it-IT" sz="2600" dirty="0" err="1"/>
              <a:t>levels</a:t>
            </a:r>
            <a:r>
              <a:rPr lang="it-IT" sz="2600" dirty="0"/>
              <a:t> 4-5</a:t>
            </a:r>
          </a:p>
          <a:p>
            <a:endParaRPr lang="it-IT" sz="2600" dirty="0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Page </a:t>
            </a:r>
            <a:fld id="{BB6E5799-9AE7-4F57-95D5-459D84B60AA2}" type="slidenum">
              <a:rPr lang="it-IT" smtClean="0"/>
              <a:pPr>
                <a:defRPr/>
              </a:pPr>
              <a:t>21</a:t>
            </a:fld>
            <a:endParaRPr lang="it-IT" dirty="0"/>
          </a:p>
        </p:txBody>
      </p:sp>
      <p:sp>
        <p:nvSpPr>
          <p:cNvPr id="4" name="Segnaposto piè di pagina 8">
            <a:extLst>
              <a:ext uri="{FF2B5EF4-FFF2-40B4-BE49-F238E27FC236}">
                <a16:creationId xmlns:a16="http://schemas.microsoft.com/office/drawing/2014/main" xmlns="" id="{D234DB8E-42D0-F325-E81F-677BCDA17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640832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Luca Persia </a:t>
            </a:r>
          </a:p>
          <a:p>
            <a:pPr>
              <a:defRPr/>
            </a:pPr>
            <a:r>
              <a:rPr lang="en-US" dirty="0"/>
              <a:t>Sapienza University of Rome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331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229555"/>
            <a:ext cx="7559675" cy="6431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200" dirty="0" err="1"/>
              <a:t>When</a:t>
            </a:r>
            <a:r>
              <a:rPr lang="it-IT" sz="3200" dirty="0"/>
              <a:t>?</a:t>
            </a: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Page </a:t>
            </a:r>
            <a:fld id="{BB6E5799-9AE7-4F57-95D5-459D84B60AA2}" type="slidenum">
              <a:rPr lang="it-IT" smtClean="0"/>
              <a:pPr>
                <a:defRPr/>
              </a:pPr>
              <a:t>22</a:t>
            </a:fld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0FD7804F-35BB-4BDE-8678-2E71A0389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53" y="1268760"/>
            <a:ext cx="8954593" cy="4248472"/>
          </a:xfrm>
          <a:prstGeom prst="rect">
            <a:avLst/>
          </a:prstGeom>
        </p:spPr>
      </p:pic>
      <p:sp>
        <p:nvSpPr>
          <p:cNvPr id="11" name="Segnaposto piè di pagina 8">
            <a:extLst>
              <a:ext uri="{FF2B5EF4-FFF2-40B4-BE49-F238E27FC236}">
                <a16:creationId xmlns:a16="http://schemas.microsoft.com/office/drawing/2014/main" xmlns="" id="{93CF2FF0-D4FF-4DE7-B312-C501F3D37D3F}"/>
              </a:ext>
            </a:extLst>
          </p:cNvPr>
          <p:cNvSpPr txBox="1">
            <a:spLocks/>
          </p:cNvSpPr>
          <p:nvPr/>
        </p:nvSpPr>
        <p:spPr bwMode="auto">
          <a:xfrm>
            <a:off x="611560" y="5666159"/>
            <a:ext cx="28956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Source: Victoria Transport Policy Institute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3" name="Segnaposto piè di pagina 8">
            <a:extLst>
              <a:ext uri="{FF2B5EF4-FFF2-40B4-BE49-F238E27FC236}">
                <a16:creationId xmlns:a16="http://schemas.microsoft.com/office/drawing/2014/main" xmlns="" id="{29E9CEBE-6997-1F9D-88FA-029F8AFAD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640832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Luca Persia </a:t>
            </a:r>
          </a:p>
          <a:p>
            <a:pPr>
              <a:defRPr/>
            </a:pPr>
            <a:r>
              <a:rPr lang="en-US" dirty="0"/>
              <a:t>Sapienza University of Rome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5165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D15C888-CA32-C18D-6B2D-7916F3A50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Comparison</a:t>
            </a:r>
            <a:r>
              <a:rPr lang="it-IT" dirty="0"/>
              <a:t> of </a:t>
            </a:r>
            <a:r>
              <a:rPr lang="it-IT" dirty="0" err="1"/>
              <a:t>approaches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42344B0C-FD71-9CFD-C75B-A5C7B2705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Page </a:t>
            </a:r>
            <a:fld id="{BB6E5799-9AE7-4F57-95D5-459D84B60AA2}" type="slidenum">
              <a:rPr lang="it-IT" smtClean="0"/>
              <a:pPr>
                <a:defRPr/>
              </a:pPr>
              <a:t>23</a:t>
            </a:fld>
            <a:endParaRPr lang="it-IT" dirty="0"/>
          </a:p>
        </p:txBody>
      </p:sp>
      <p:sp>
        <p:nvSpPr>
          <p:cNvPr id="6" name="Segnaposto piè di pagina 8">
            <a:extLst>
              <a:ext uri="{FF2B5EF4-FFF2-40B4-BE49-F238E27FC236}">
                <a16:creationId xmlns:a16="http://schemas.microsoft.com/office/drawing/2014/main" xmlns="" id="{EDDFD4F1-6E4B-4C6A-EAD5-14F5D2B45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640832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Luca Persia </a:t>
            </a:r>
          </a:p>
          <a:p>
            <a:pPr>
              <a:defRPr/>
            </a:pPr>
            <a:r>
              <a:rPr lang="en-US" dirty="0"/>
              <a:t>Sapienza University of Rome</a:t>
            </a:r>
            <a:endParaRPr lang="it-IT" dirty="0"/>
          </a:p>
        </p:txBody>
      </p:sp>
      <p:graphicFrame>
        <p:nvGraphicFramePr>
          <p:cNvPr id="7" name="Tabella 7">
            <a:extLst>
              <a:ext uri="{FF2B5EF4-FFF2-40B4-BE49-F238E27FC236}">
                <a16:creationId xmlns:a16="http://schemas.microsoft.com/office/drawing/2014/main" xmlns="" id="{DBE7B96D-EC70-2400-0012-356741897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357933"/>
              </p:ext>
            </p:extLst>
          </p:nvPr>
        </p:nvGraphicFramePr>
        <p:xfrm>
          <a:off x="179512" y="1196752"/>
          <a:ext cx="849617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511241485"/>
                    </a:ext>
                  </a:extLst>
                </a:gridCol>
                <a:gridCol w="1103866">
                  <a:extLst>
                    <a:ext uri="{9D8B030D-6E8A-4147-A177-3AD203B41FA5}">
                      <a16:colId xmlns:a16="http://schemas.microsoft.com/office/drawing/2014/main" xmlns="" val="2789467372"/>
                    </a:ext>
                  </a:extLst>
                </a:gridCol>
                <a:gridCol w="1416029">
                  <a:extLst>
                    <a:ext uri="{9D8B030D-6E8A-4147-A177-3AD203B41FA5}">
                      <a16:colId xmlns:a16="http://schemas.microsoft.com/office/drawing/2014/main" xmlns="" val="1672858858"/>
                    </a:ext>
                  </a:extLst>
                </a:gridCol>
                <a:gridCol w="1080505">
                  <a:extLst>
                    <a:ext uri="{9D8B030D-6E8A-4147-A177-3AD203B41FA5}">
                      <a16:colId xmlns:a16="http://schemas.microsoft.com/office/drawing/2014/main" xmlns="" val="4002477815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901922913"/>
                    </a:ext>
                  </a:extLst>
                </a:gridCol>
                <a:gridCol w="1655414">
                  <a:extLst>
                    <a:ext uri="{9D8B030D-6E8A-4147-A177-3AD203B41FA5}">
                      <a16:colId xmlns:a16="http://schemas.microsoft.com/office/drawing/2014/main" xmlns="" val="12381689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Timing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Data </a:t>
                      </a:r>
                      <a:r>
                        <a:rPr lang="it-IT" dirty="0" err="1"/>
                        <a:t>availability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Extent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Regulations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Acceptability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7961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Accident-based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it-IT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it-IT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it-IT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it-IT" dirty="0"/>
                        <a:t>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1754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Road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it-IT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it-IT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it-IT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it-IT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it-IT" dirty="0"/>
                        <a:t>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1798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Image-</a:t>
                      </a:r>
                      <a:r>
                        <a:rPr lang="it-IT" dirty="0" err="1"/>
                        <a:t>based</a:t>
                      </a:r>
                      <a:endParaRPr lang="it-IT" dirty="0"/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it-IT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it-IT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it-IT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it-IT" dirty="0"/>
                        <a:t>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8477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On-line traffic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it-IT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it-IT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it-IT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it-IT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1663851"/>
                  </a:ext>
                </a:extLst>
              </a:tr>
            </a:tbl>
          </a:graphicData>
        </a:graphic>
      </p:graphicFrame>
      <p:sp>
        <p:nvSpPr>
          <p:cNvPr id="8" name="Segnaposto contenuto 2">
            <a:extLst>
              <a:ext uri="{FF2B5EF4-FFF2-40B4-BE49-F238E27FC236}">
                <a16:creationId xmlns:a16="http://schemas.microsoft.com/office/drawing/2014/main" xmlns="" id="{BB928FB6-C5C6-98EF-7167-1F0D98584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4950842"/>
            <a:ext cx="7559675" cy="710406"/>
          </a:xfrm>
        </p:spPr>
        <p:txBody>
          <a:bodyPr>
            <a:noAutofit/>
          </a:bodyPr>
          <a:lstStyle/>
          <a:p>
            <a:r>
              <a:rPr lang="it-IT" b="1" dirty="0"/>
              <a:t>Do </a:t>
            </a:r>
            <a:r>
              <a:rPr lang="it-IT" b="1" dirty="0" err="1"/>
              <a:t>they</a:t>
            </a:r>
            <a:r>
              <a:rPr lang="it-IT" b="1" dirty="0"/>
              <a:t> lead to </a:t>
            </a:r>
            <a:r>
              <a:rPr lang="it-IT" b="1" dirty="0" err="1"/>
              <a:t>similar</a:t>
            </a:r>
            <a:r>
              <a:rPr lang="it-IT" b="1" dirty="0"/>
              <a:t> results??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7856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559675" cy="6431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200" dirty="0"/>
              <a:t>The framework in </a:t>
            </a:r>
            <a:r>
              <a:rPr lang="it-IT" sz="3200" dirty="0" err="1"/>
              <a:t>African</a:t>
            </a:r>
            <a:r>
              <a:rPr lang="it-IT" sz="3200" dirty="0"/>
              <a:t> countries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980728"/>
            <a:ext cx="7702624" cy="4968552"/>
          </a:xfrm>
        </p:spPr>
        <p:txBody>
          <a:bodyPr>
            <a:noAutofit/>
          </a:bodyPr>
          <a:lstStyle/>
          <a:p>
            <a:r>
              <a:rPr lang="it-IT" sz="2600" dirty="0" err="1"/>
              <a:t>Applicability</a:t>
            </a:r>
            <a:r>
              <a:rPr lang="it-IT" sz="2600" dirty="0"/>
              <a:t> of innovative </a:t>
            </a:r>
            <a:r>
              <a:rPr lang="it-IT" sz="2600" dirty="0" err="1"/>
              <a:t>methodologies</a:t>
            </a:r>
            <a:r>
              <a:rPr lang="it-IT" sz="2600" dirty="0"/>
              <a:t> to the </a:t>
            </a:r>
            <a:r>
              <a:rPr lang="it-IT" sz="2600" dirty="0" err="1"/>
              <a:t>African</a:t>
            </a:r>
            <a:r>
              <a:rPr lang="it-IT" sz="2600" dirty="0"/>
              <a:t> countries:</a:t>
            </a:r>
          </a:p>
          <a:p>
            <a:pPr lvl="1"/>
            <a:r>
              <a:rPr lang="it-IT" sz="2200" dirty="0"/>
              <a:t>Data </a:t>
            </a:r>
            <a:r>
              <a:rPr lang="it-IT" sz="2200" dirty="0" err="1"/>
              <a:t>availability</a:t>
            </a:r>
            <a:endParaRPr lang="it-IT" sz="2200" dirty="0"/>
          </a:p>
          <a:p>
            <a:pPr lvl="1"/>
            <a:r>
              <a:rPr lang="it-IT" sz="2200" dirty="0" err="1"/>
              <a:t>Needed</a:t>
            </a:r>
            <a:r>
              <a:rPr lang="it-IT" sz="2200" dirty="0"/>
              <a:t> </a:t>
            </a:r>
            <a:r>
              <a:rPr lang="it-IT" sz="2200" dirty="0" err="1"/>
              <a:t>resources</a:t>
            </a:r>
            <a:r>
              <a:rPr lang="it-IT" sz="2200" dirty="0"/>
              <a:t> </a:t>
            </a:r>
          </a:p>
          <a:p>
            <a:pPr lvl="1"/>
            <a:r>
              <a:rPr lang="it-IT" sz="2200" dirty="0"/>
              <a:t>High </a:t>
            </a:r>
            <a:r>
              <a:rPr lang="it-IT" sz="2200" dirty="0" err="1"/>
              <a:t>potential</a:t>
            </a:r>
            <a:r>
              <a:rPr lang="it-IT" sz="2200" dirty="0"/>
              <a:t> to </a:t>
            </a:r>
            <a:r>
              <a:rPr lang="it-IT" sz="2200" dirty="0" err="1"/>
              <a:t>overcome</a:t>
            </a:r>
            <a:r>
              <a:rPr lang="it-IT" sz="2200" dirty="0"/>
              <a:t> </a:t>
            </a:r>
            <a:r>
              <a:rPr lang="it-IT" sz="2200" dirty="0" err="1"/>
              <a:t>problems</a:t>
            </a:r>
            <a:r>
              <a:rPr lang="it-IT" sz="2200" dirty="0"/>
              <a:t> of road </a:t>
            </a:r>
            <a:r>
              <a:rPr lang="it-IT" sz="2200" dirty="0" err="1"/>
              <a:t>accident</a:t>
            </a:r>
            <a:r>
              <a:rPr lang="it-IT" sz="2200" dirty="0"/>
              <a:t> databases </a:t>
            </a:r>
            <a:r>
              <a:rPr lang="it-IT" sz="2200" dirty="0" err="1"/>
              <a:t>quality</a:t>
            </a:r>
            <a:endParaRPr lang="it-IT" sz="2200" dirty="0"/>
          </a:p>
          <a:p>
            <a:pPr lvl="1"/>
            <a:r>
              <a:rPr lang="it-IT" sz="2200" dirty="0" err="1"/>
              <a:t>Applicability</a:t>
            </a:r>
            <a:r>
              <a:rPr lang="it-IT" sz="2200" dirty="0"/>
              <a:t> of models </a:t>
            </a:r>
            <a:r>
              <a:rPr lang="it-IT" sz="2200" dirty="0" err="1"/>
              <a:t>developed</a:t>
            </a:r>
            <a:r>
              <a:rPr lang="it-IT" sz="2200" dirty="0"/>
              <a:t> in </a:t>
            </a:r>
            <a:r>
              <a:rPr lang="it-IT" sz="2200" dirty="0" err="1"/>
              <a:t>other</a:t>
            </a:r>
            <a:r>
              <a:rPr lang="it-IT" sz="2200" dirty="0"/>
              <a:t> </a:t>
            </a:r>
            <a:r>
              <a:rPr lang="it-IT" sz="2200" dirty="0" err="1"/>
              <a:t>continents</a:t>
            </a:r>
            <a:r>
              <a:rPr lang="it-IT" sz="2200" dirty="0"/>
              <a:t> (</a:t>
            </a:r>
            <a:r>
              <a:rPr lang="it-IT" sz="2200" dirty="0" err="1"/>
              <a:t>difference</a:t>
            </a:r>
            <a:r>
              <a:rPr lang="it-IT" sz="2200" dirty="0"/>
              <a:t> in traffic </a:t>
            </a:r>
            <a:r>
              <a:rPr lang="it-IT" sz="2200" dirty="0" err="1"/>
              <a:t>contexts</a:t>
            </a:r>
            <a:r>
              <a:rPr lang="it-IT" sz="2200" dirty="0"/>
              <a:t>)</a:t>
            </a:r>
          </a:p>
          <a:p>
            <a:pPr lvl="1"/>
            <a:r>
              <a:rPr lang="it-IT" sz="2200" dirty="0"/>
              <a:t>Local research</a:t>
            </a:r>
          </a:p>
          <a:p>
            <a:r>
              <a:rPr lang="it-IT" sz="2600" dirty="0" err="1"/>
              <a:t>What</a:t>
            </a:r>
            <a:r>
              <a:rPr lang="it-IT" sz="2600" dirty="0"/>
              <a:t> </a:t>
            </a:r>
            <a:r>
              <a:rPr lang="it-IT" sz="2600" dirty="0" err="1"/>
              <a:t>is</a:t>
            </a:r>
            <a:r>
              <a:rPr lang="it-IT" sz="2600" dirty="0"/>
              <a:t> CTL </a:t>
            </a:r>
            <a:r>
              <a:rPr lang="it-IT" sz="2600" dirty="0" err="1"/>
              <a:t>doing</a:t>
            </a:r>
            <a:r>
              <a:rPr lang="it-IT" sz="2600" dirty="0"/>
              <a:t> (</a:t>
            </a:r>
            <a:r>
              <a:rPr lang="it-IT" sz="2600" dirty="0" err="1"/>
              <a:t>two</a:t>
            </a:r>
            <a:r>
              <a:rPr lang="it-IT" sz="2600" dirty="0"/>
              <a:t> </a:t>
            </a:r>
            <a:r>
              <a:rPr lang="it-IT" sz="2600" dirty="0" err="1"/>
              <a:t>Cameroonian</a:t>
            </a:r>
            <a:r>
              <a:rPr lang="it-IT" sz="2600" dirty="0"/>
              <a:t> PhD Students): </a:t>
            </a:r>
            <a:r>
              <a:rPr lang="it-IT" sz="2600" dirty="0" err="1"/>
              <a:t>comparison</a:t>
            </a:r>
            <a:r>
              <a:rPr lang="it-IT" sz="2600" dirty="0"/>
              <a:t> between </a:t>
            </a:r>
            <a:r>
              <a:rPr lang="it-IT" sz="2600" dirty="0" err="1"/>
              <a:t>approaches</a:t>
            </a:r>
            <a:r>
              <a:rPr lang="it-IT" sz="2600" dirty="0"/>
              <a:t> and   Europa/Africa</a:t>
            </a: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Page </a:t>
            </a:r>
            <a:fld id="{BB6E5799-9AE7-4F57-95D5-459D84B60AA2}" type="slidenum">
              <a:rPr lang="it-IT" smtClean="0"/>
              <a:pPr>
                <a:defRPr/>
              </a:pPr>
              <a:t>24</a:t>
            </a:fld>
            <a:endParaRPr lang="it-IT" dirty="0"/>
          </a:p>
        </p:txBody>
      </p:sp>
      <p:sp>
        <p:nvSpPr>
          <p:cNvPr id="4" name="Segnaposto piè di pagina 8">
            <a:extLst>
              <a:ext uri="{FF2B5EF4-FFF2-40B4-BE49-F238E27FC236}">
                <a16:creationId xmlns:a16="http://schemas.microsoft.com/office/drawing/2014/main" xmlns="" id="{D234DB8E-42D0-F325-E81F-677BCDA17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640832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Luca Persia </a:t>
            </a:r>
          </a:p>
          <a:p>
            <a:pPr>
              <a:defRPr/>
            </a:pPr>
            <a:r>
              <a:rPr lang="en-US" dirty="0"/>
              <a:t>Sapienza University of Rome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0516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559675" cy="6431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200" dirty="0" err="1"/>
              <a:t>Conclusions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836712"/>
            <a:ext cx="7702624" cy="5184576"/>
          </a:xfrm>
        </p:spPr>
        <p:txBody>
          <a:bodyPr>
            <a:noAutofit/>
          </a:bodyPr>
          <a:lstStyle/>
          <a:p>
            <a:r>
              <a:rPr lang="it-IT" sz="2600" dirty="0"/>
              <a:t>New </a:t>
            </a:r>
            <a:r>
              <a:rPr lang="it-IT" sz="2600" dirty="0" err="1"/>
              <a:t>methodologies</a:t>
            </a:r>
            <a:r>
              <a:rPr lang="it-IT" sz="2600" dirty="0"/>
              <a:t> with </a:t>
            </a:r>
            <a:r>
              <a:rPr lang="it-IT" sz="2600" dirty="0" err="1"/>
              <a:t>very</a:t>
            </a:r>
            <a:r>
              <a:rPr lang="it-IT" sz="2600" dirty="0"/>
              <a:t> high </a:t>
            </a:r>
            <a:r>
              <a:rPr lang="it-IT" sz="2600" dirty="0" err="1"/>
              <a:t>potential</a:t>
            </a:r>
            <a:r>
              <a:rPr lang="it-IT" sz="2600" dirty="0"/>
              <a:t>, </a:t>
            </a:r>
            <a:r>
              <a:rPr lang="it-IT" sz="2600" dirty="0" err="1"/>
              <a:t>but</a:t>
            </a:r>
            <a:r>
              <a:rPr lang="it-IT" sz="2600" dirty="0"/>
              <a:t> the </a:t>
            </a:r>
            <a:r>
              <a:rPr lang="it-IT" sz="2600" dirty="0" err="1"/>
              <a:t>traditional</a:t>
            </a:r>
            <a:r>
              <a:rPr lang="it-IT" sz="2600" dirty="0"/>
              <a:t> </a:t>
            </a:r>
            <a:r>
              <a:rPr lang="it-IT" sz="2600" dirty="0" err="1"/>
              <a:t>approach</a:t>
            </a:r>
            <a:r>
              <a:rPr lang="it-IT" sz="2600" dirty="0"/>
              <a:t> </a:t>
            </a:r>
            <a:r>
              <a:rPr lang="it-IT" sz="2600" dirty="0" err="1"/>
              <a:t>still</a:t>
            </a:r>
            <a:r>
              <a:rPr lang="it-IT" sz="2600" dirty="0"/>
              <a:t> </a:t>
            </a:r>
            <a:r>
              <a:rPr lang="it-IT" sz="2600" dirty="0" err="1"/>
              <a:t>needed</a:t>
            </a:r>
            <a:endParaRPr lang="it-IT" sz="2600" dirty="0"/>
          </a:p>
          <a:p>
            <a:r>
              <a:rPr lang="it-IT" sz="2600" dirty="0" err="1"/>
              <a:t>Need</a:t>
            </a:r>
            <a:r>
              <a:rPr lang="it-IT" sz="2600" dirty="0"/>
              <a:t> for </a:t>
            </a:r>
            <a:r>
              <a:rPr lang="it-IT" sz="2600" dirty="0" err="1"/>
              <a:t>digitalization</a:t>
            </a:r>
            <a:r>
              <a:rPr lang="it-IT" sz="2600" dirty="0"/>
              <a:t> of the </a:t>
            </a:r>
            <a:r>
              <a:rPr lang="it-IT" sz="2600" dirty="0" err="1"/>
              <a:t>traditional</a:t>
            </a:r>
            <a:r>
              <a:rPr lang="it-IT" sz="2600" dirty="0"/>
              <a:t> </a:t>
            </a:r>
            <a:r>
              <a:rPr lang="it-IT" sz="2600" dirty="0" err="1"/>
              <a:t>accident</a:t>
            </a:r>
            <a:r>
              <a:rPr lang="it-IT" sz="2600" dirty="0"/>
              <a:t> data-</a:t>
            </a:r>
            <a:r>
              <a:rPr lang="it-IT" sz="2600" dirty="0" err="1"/>
              <a:t>based</a:t>
            </a:r>
            <a:r>
              <a:rPr lang="it-IT" sz="2600" dirty="0"/>
              <a:t> </a:t>
            </a:r>
            <a:r>
              <a:rPr lang="it-IT" sz="2600" dirty="0" err="1"/>
              <a:t>approach</a:t>
            </a:r>
            <a:endParaRPr lang="it-IT" sz="2600" dirty="0"/>
          </a:p>
          <a:p>
            <a:r>
              <a:rPr lang="it-IT" sz="2600" dirty="0" err="1"/>
              <a:t>Actual</a:t>
            </a:r>
            <a:r>
              <a:rPr lang="it-IT" sz="2600" dirty="0"/>
              <a:t> results of new </a:t>
            </a:r>
            <a:r>
              <a:rPr lang="it-IT" sz="2600" dirty="0" err="1"/>
              <a:t>methodologies</a:t>
            </a:r>
            <a:r>
              <a:rPr lang="it-IT" sz="2600" dirty="0"/>
              <a:t> </a:t>
            </a:r>
            <a:r>
              <a:rPr lang="it-IT" sz="2600" dirty="0" err="1"/>
              <a:t>still</a:t>
            </a:r>
            <a:r>
              <a:rPr lang="it-IT" sz="2600" dirty="0"/>
              <a:t> to be </a:t>
            </a:r>
            <a:r>
              <a:rPr lang="it-IT" sz="2600" dirty="0" err="1"/>
              <a:t>demonstrated</a:t>
            </a:r>
            <a:endParaRPr lang="it-IT" sz="2600" dirty="0"/>
          </a:p>
          <a:p>
            <a:r>
              <a:rPr lang="it-IT" sz="2600" dirty="0"/>
              <a:t>New </a:t>
            </a:r>
            <a:r>
              <a:rPr lang="it-IT" sz="2600" dirty="0" err="1"/>
              <a:t>methodologies</a:t>
            </a:r>
            <a:r>
              <a:rPr lang="it-IT" sz="2600" dirty="0"/>
              <a:t> </a:t>
            </a:r>
            <a:r>
              <a:rPr lang="it-IT" sz="2600" dirty="0" err="1"/>
              <a:t>represent</a:t>
            </a:r>
            <a:r>
              <a:rPr lang="it-IT" sz="2600" dirty="0"/>
              <a:t> a </a:t>
            </a:r>
            <a:r>
              <a:rPr lang="it-IT" sz="2600" dirty="0" err="1"/>
              <a:t>great</a:t>
            </a:r>
            <a:r>
              <a:rPr lang="it-IT" sz="2600" dirty="0"/>
              <a:t> </a:t>
            </a:r>
            <a:r>
              <a:rPr lang="it-IT" sz="2600" dirty="0" err="1"/>
              <a:t>opportunity</a:t>
            </a:r>
            <a:r>
              <a:rPr lang="it-IT" sz="2600" dirty="0"/>
              <a:t> for </a:t>
            </a:r>
            <a:r>
              <a:rPr lang="it-IT" sz="2600" dirty="0" err="1"/>
              <a:t>African</a:t>
            </a:r>
            <a:r>
              <a:rPr lang="it-IT" sz="2600" dirty="0"/>
              <a:t> countries</a:t>
            </a:r>
          </a:p>
          <a:p>
            <a:r>
              <a:rPr lang="it-IT" sz="2600" dirty="0" err="1"/>
              <a:t>Need</a:t>
            </a:r>
            <a:r>
              <a:rPr lang="it-IT" sz="2600" dirty="0"/>
              <a:t> to </a:t>
            </a:r>
            <a:r>
              <a:rPr lang="it-IT" sz="2600" dirty="0" err="1"/>
              <a:t>increase</a:t>
            </a:r>
            <a:r>
              <a:rPr lang="it-IT" sz="2600" dirty="0"/>
              <a:t> research activities on </a:t>
            </a:r>
            <a:r>
              <a:rPr lang="it-IT" sz="2600" dirty="0" err="1"/>
              <a:t>African</a:t>
            </a:r>
            <a:r>
              <a:rPr lang="it-IT" sz="2600" dirty="0"/>
              <a:t> </a:t>
            </a:r>
            <a:r>
              <a:rPr lang="it-IT" sz="2600" dirty="0" err="1"/>
              <a:t>context</a:t>
            </a:r>
            <a:r>
              <a:rPr lang="it-IT" sz="2600" dirty="0"/>
              <a:t>, </a:t>
            </a:r>
            <a:r>
              <a:rPr lang="it-IT" sz="2600" dirty="0" err="1"/>
              <a:t>but</a:t>
            </a:r>
            <a:r>
              <a:rPr lang="it-IT" sz="2600" dirty="0"/>
              <a:t> </a:t>
            </a:r>
            <a:r>
              <a:rPr lang="it-IT" sz="2600" dirty="0" err="1"/>
              <a:t>mainly</a:t>
            </a:r>
            <a:r>
              <a:rPr lang="it-IT" sz="2600" dirty="0"/>
              <a:t> in </a:t>
            </a:r>
            <a:r>
              <a:rPr lang="it-IT" sz="2600" dirty="0" err="1"/>
              <a:t>African</a:t>
            </a:r>
            <a:r>
              <a:rPr lang="it-IT" sz="2600" dirty="0"/>
              <a:t> </a:t>
            </a:r>
            <a:r>
              <a:rPr lang="it-IT" sz="2600" dirty="0" err="1"/>
              <a:t>contexts</a:t>
            </a:r>
            <a:r>
              <a:rPr lang="it-IT" sz="2600" dirty="0"/>
              <a:t>:</a:t>
            </a:r>
          </a:p>
          <a:p>
            <a:pPr lvl="1"/>
            <a:r>
              <a:rPr lang="it-IT" sz="2200" dirty="0" err="1"/>
              <a:t>Capacity</a:t>
            </a:r>
            <a:r>
              <a:rPr lang="it-IT" sz="2200" dirty="0"/>
              <a:t> building</a:t>
            </a:r>
          </a:p>
          <a:p>
            <a:pPr lvl="1"/>
            <a:r>
              <a:rPr lang="it-IT" sz="2200" dirty="0" err="1"/>
              <a:t>Need</a:t>
            </a:r>
            <a:r>
              <a:rPr lang="it-IT" sz="2200" dirty="0"/>
              <a:t> for networking (ex. FERSI)</a:t>
            </a: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Page </a:t>
            </a:r>
            <a:fld id="{BB6E5799-9AE7-4F57-95D5-459D84B60AA2}" type="slidenum">
              <a:rPr lang="it-IT" smtClean="0"/>
              <a:pPr>
                <a:defRPr/>
              </a:pPr>
              <a:t>25</a:t>
            </a:fld>
            <a:endParaRPr lang="it-IT" dirty="0"/>
          </a:p>
        </p:txBody>
      </p:sp>
      <p:sp>
        <p:nvSpPr>
          <p:cNvPr id="4" name="Segnaposto piè di pagina 8">
            <a:extLst>
              <a:ext uri="{FF2B5EF4-FFF2-40B4-BE49-F238E27FC236}">
                <a16:creationId xmlns:a16="http://schemas.microsoft.com/office/drawing/2014/main" xmlns="" id="{D234DB8E-42D0-F325-E81F-677BCDA17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640832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Luca Persia </a:t>
            </a:r>
          </a:p>
          <a:p>
            <a:pPr>
              <a:defRPr/>
            </a:pPr>
            <a:r>
              <a:rPr lang="en-US" dirty="0"/>
              <a:t>Sapienza University of Rome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1097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5616624"/>
          </a:xfrm>
        </p:spPr>
        <p:txBody>
          <a:bodyPr anchor="ctr"/>
          <a:lstStyle/>
          <a:p>
            <a:pPr algn="ctr"/>
            <a:r>
              <a:rPr lang="en-US" sz="2800" dirty="0"/>
              <a:t>Research Centre for Transport and Logistics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000" dirty="0"/>
              <a:t>Via </a:t>
            </a:r>
            <a:r>
              <a:rPr lang="en-US" sz="2000" dirty="0" err="1"/>
              <a:t>Eudossiana</a:t>
            </a:r>
            <a:r>
              <a:rPr lang="en-US" sz="2000" dirty="0"/>
              <a:t> 18</a:t>
            </a:r>
            <a:br>
              <a:rPr lang="en-US" sz="2000" dirty="0"/>
            </a:br>
            <a:r>
              <a:rPr lang="en-US" sz="2000" dirty="0"/>
              <a:t>00184 – Rome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More information: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Prof. Luca Persia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 +39 342 7191763</a:t>
            </a:r>
            <a:br>
              <a:rPr lang="en-US" sz="2000" dirty="0"/>
            </a:b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luca.persia@uniroma1.it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www.ctlup.com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Page </a:t>
            </a:r>
            <a:fld id="{BB6E5799-9AE7-4F57-95D5-459D84B60AA2}" type="slidenum">
              <a:rPr lang="it-IT" smtClean="0"/>
              <a:pPr>
                <a:defRPr/>
              </a:pPr>
              <a:t>26</a:t>
            </a:fld>
            <a:endParaRPr lang="it-IT" dirty="0"/>
          </a:p>
        </p:txBody>
      </p:sp>
      <p:sp>
        <p:nvSpPr>
          <p:cNvPr id="2" name="Segnaposto piè di pagina 8">
            <a:extLst>
              <a:ext uri="{FF2B5EF4-FFF2-40B4-BE49-F238E27FC236}">
                <a16:creationId xmlns:a16="http://schemas.microsoft.com/office/drawing/2014/main" xmlns="" id="{01D2CB96-CBF6-24E2-04C0-CC9F82268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640832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Luca Persia </a:t>
            </a:r>
          </a:p>
          <a:p>
            <a:pPr>
              <a:defRPr/>
            </a:pPr>
            <a:r>
              <a:rPr lang="en-US" dirty="0"/>
              <a:t>Sapienza University of Rome</a:t>
            </a: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559675" cy="6431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200" dirty="0" err="1"/>
              <a:t>Digitalization</a:t>
            </a:r>
            <a:r>
              <a:rPr lang="it-IT" sz="3200" dirty="0"/>
              <a:t> in road safety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8" y="908720"/>
            <a:ext cx="7847706" cy="5040560"/>
          </a:xfrm>
        </p:spPr>
        <p:txBody>
          <a:bodyPr>
            <a:noAutofit/>
          </a:bodyPr>
          <a:lstStyle/>
          <a:p>
            <a:r>
              <a:rPr lang="it-IT" sz="2600" dirty="0"/>
              <a:t>A </a:t>
            </a:r>
            <a:r>
              <a:rPr lang="it-IT" sz="2600" dirty="0" err="1"/>
              <a:t>real</a:t>
            </a:r>
            <a:r>
              <a:rPr lang="it-IT" sz="2600" dirty="0"/>
              <a:t> </a:t>
            </a:r>
            <a:r>
              <a:rPr lang="it-IT" sz="2600" b="1" dirty="0" err="1"/>
              <a:t>revolution</a:t>
            </a:r>
            <a:r>
              <a:rPr lang="it-IT" sz="2600" dirty="0"/>
              <a:t> (7th)  </a:t>
            </a:r>
            <a:r>
              <a:rPr lang="it-IT" sz="2600" dirty="0" err="1"/>
              <a:t>is</a:t>
            </a:r>
            <a:r>
              <a:rPr lang="it-IT" sz="2600" dirty="0"/>
              <a:t> </a:t>
            </a:r>
            <a:r>
              <a:rPr lang="it-IT" sz="2600" dirty="0" err="1"/>
              <a:t>changing</a:t>
            </a:r>
            <a:r>
              <a:rPr lang="it-IT" sz="2600" dirty="0"/>
              <a:t> the </a:t>
            </a:r>
            <a:r>
              <a:rPr lang="it-IT" sz="2600" dirty="0" err="1"/>
              <a:t>transport</a:t>
            </a:r>
            <a:r>
              <a:rPr lang="it-IT" sz="2600" dirty="0"/>
              <a:t> systems </a:t>
            </a:r>
            <a:r>
              <a:rPr lang="it-IT" sz="2600" dirty="0" err="1"/>
              <a:t>paradigms</a:t>
            </a:r>
            <a:r>
              <a:rPr lang="it-IT" sz="2600" dirty="0"/>
              <a:t>: </a:t>
            </a:r>
            <a:r>
              <a:rPr lang="it-IT" sz="2600" b="1" dirty="0" err="1"/>
              <a:t>decarbonisation</a:t>
            </a:r>
            <a:r>
              <a:rPr lang="it-IT" sz="2600" dirty="0"/>
              <a:t>, </a:t>
            </a:r>
            <a:r>
              <a:rPr lang="it-IT" sz="2600" b="1" dirty="0" err="1"/>
              <a:t>autonomous</a:t>
            </a:r>
            <a:r>
              <a:rPr lang="it-IT" sz="2600" b="1" dirty="0"/>
              <a:t> </a:t>
            </a:r>
            <a:r>
              <a:rPr lang="it-IT" sz="2600" b="1" dirty="0" err="1"/>
              <a:t>driving</a:t>
            </a:r>
            <a:r>
              <a:rPr lang="it-IT" sz="2600" dirty="0"/>
              <a:t>, </a:t>
            </a:r>
            <a:r>
              <a:rPr lang="it-IT" sz="2600" b="1" dirty="0" err="1"/>
              <a:t>digitalisation</a:t>
            </a:r>
            <a:endParaRPr lang="it-IT" sz="2600" b="1" dirty="0"/>
          </a:p>
          <a:p>
            <a:r>
              <a:rPr lang="it-IT" sz="2600" b="1" dirty="0"/>
              <a:t>Road safety research </a:t>
            </a:r>
            <a:r>
              <a:rPr lang="it-IT" sz="2600" dirty="0" err="1"/>
              <a:t>mainly</a:t>
            </a:r>
            <a:r>
              <a:rPr lang="it-IT" sz="2600" dirty="0"/>
              <a:t> </a:t>
            </a:r>
            <a:r>
              <a:rPr lang="it-IT" sz="2600" dirty="0" err="1"/>
              <a:t>focussed</a:t>
            </a:r>
            <a:r>
              <a:rPr lang="it-IT" sz="2600" dirty="0"/>
              <a:t> on innovative digital </a:t>
            </a:r>
            <a:r>
              <a:rPr lang="it-IT" sz="2600" dirty="0" err="1"/>
              <a:t>methodologies</a:t>
            </a:r>
            <a:r>
              <a:rPr lang="it-IT" sz="2600" dirty="0"/>
              <a:t> and </a:t>
            </a:r>
            <a:r>
              <a:rPr lang="it-IT" sz="2600" dirty="0" err="1"/>
              <a:t>technologies</a:t>
            </a:r>
            <a:endParaRPr lang="it-IT" sz="2600" dirty="0"/>
          </a:p>
          <a:p>
            <a:r>
              <a:rPr lang="it-IT" sz="2600" dirty="0"/>
              <a:t>A </a:t>
            </a:r>
            <a:r>
              <a:rPr lang="it-IT" sz="2600" b="1" dirty="0" err="1"/>
              <a:t>huge</a:t>
            </a:r>
            <a:r>
              <a:rPr lang="it-IT" sz="2600" b="1" dirty="0"/>
              <a:t> </a:t>
            </a:r>
            <a:r>
              <a:rPr lang="it-IT" sz="2600" b="1" dirty="0" err="1"/>
              <a:t>amount</a:t>
            </a:r>
            <a:r>
              <a:rPr lang="it-IT" sz="2600" b="1" dirty="0"/>
              <a:t> </a:t>
            </a:r>
            <a:r>
              <a:rPr lang="it-IT" sz="2600" dirty="0"/>
              <a:t>of concepts: </a:t>
            </a:r>
            <a:r>
              <a:rPr lang="it-IT" sz="2600" i="1" dirty="0"/>
              <a:t>Big Data</a:t>
            </a:r>
            <a:r>
              <a:rPr lang="it-IT" sz="2600" dirty="0"/>
              <a:t>, </a:t>
            </a:r>
            <a:r>
              <a:rPr lang="it-IT" sz="2600" i="1" dirty="0"/>
              <a:t>ITS</a:t>
            </a:r>
            <a:r>
              <a:rPr lang="it-IT" sz="2600" dirty="0"/>
              <a:t>, </a:t>
            </a:r>
            <a:r>
              <a:rPr lang="it-IT" sz="2600" i="1" dirty="0"/>
              <a:t>AI</a:t>
            </a:r>
            <a:r>
              <a:rPr lang="it-IT" sz="2600" dirty="0"/>
              <a:t>, </a:t>
            </a:r>
            <a:r>
              <a:rPr lang="it-IT" sz="2600" i="1" dirty="0"/>
              <a:t>IoT</a:t>
            </a:r>
            <a:r>
              <a:rPr lang="it-IT" sz="2600" dirty="0"/>
              <a:t>, </a:t>
            </a:r>
            <a:r>
              <a:rPr lang="it-IT" sz="2600" i="1" dirty="0"/>
              <a:t>Machine Learning, FCD, Telephone Data, </a:t>
            </a:r>
            <a:r>
              <a:rPr lang="it-IT" sz="2600" i="1" dirty="0" err="1"/>
              <a:t>Drones</a:t>
            </a:r>
            <a:r>
              <a:rPr lang="it-IT" sz="2600" dirty="0"/>
              <a:t>, </a:t>
            </a:r>
            <a:r>
              <a:rPr lang="it-IT" sz="2600" i="1" dirty="0"/>
              <a:t>Satellite Images</a:t>
            </a:r>
            <a:r>
              <a:rPr lang="it-IT" sz="2600" dirty="0"/>
              <a:t>, </a:t>
            </a:r>
            <a:r>
              <a:rPr lang="it-IT" sz="2600" i="1" dirty="0"/>
              <a:t>LIDAR</a:t>
            </a:r>
            <a:r>
              <a:rPr lang="it-IT" sz="2600" dirty="0"/>
              <a:t>, </a:t>
            </a:r>
            <a:r>
              <a:rPr lang="it-IT" sz="2600" i="1" dirty="0"/>
              <a:t>ADAS</a:t>
            </a:r>
            <a:r>
              <a:rPr lang="it-IT" sz="2600" dirty="0"/>
              <a:t>, </a:t>
            </a:r>
            <a:r>
              <a:rPr lang="it-IT" sz="2600" i="1" dirty="0"/>
              <a:t>CCAM</a:t>
            </a:r>
            <a:r>
              <a:rPr lang="it-IT" sz="2600" dirty="0"/>
              <a:t>, etc.</a:t>
            </a:r>
          </a:p>
          <a:p>
            <a:r>
              <a:rPr lang="it-IT" sz="2600" dirty="0" err="1"/>
              <a:t>What</a:t>
            </a:r>
            <a:r>
              <a:rPr lang="it-IT" sz="2600" dirty="0"/>
              <a:t> </a:t>
            </a:r>
            <a:r>
              <a:rPr lang="it-IT" sz="2600" dirty="0" err="1"/>
              <a:t>is</a:t>
            </a:r>
            <a:r>
              <a:rPr lang="it-IT" sz="2600" dirty="0"/>
              <a:t> the </a:t>
            </a:r>
            <a:r>
              <a:rPr lang="it-IT" sz="2600" b="1" dirty="0" err="1"/>
              <a:t>potential</a:t>
            </a:r>
            <a:r>
              <a:rPr lang="it-IT" sz="2600" dirty="0"/>
              <a:t> and </a:t>
            </a:r>
            <a:r>
              <a:rPr lang="it-IT" sz="2600" b="1" dirty="0" err="1"/>
              <a:t>timeschedule</a:t>
            </a:r>
            <a:r>
              <a:rPr lang="it-IT" sz="2600" dirty="0"/>
              <a:t> for </a:t>
            </a:r>
            <a:r>
              <a:rPr lang="it-IT" sz="2600" dirty="0" err="1"/>
              <a:t>implementation</a:t>
            </a:r>
            <a:r>
              <a:rPr lang="it-IT" sz="2600" dirty="0"/>
              <a:t> of </a:t>
            </a:r>
            <a:r>
              <a:rPr lang="it-IT" sz="2600" dirty="0" err="1"/>
              <a:t>such</a:t>
            </a:r>
            <a:r>
              <a:rPr lang="it-IT" sz="2600" dirty="0"/>
              <a:t> concepts?</a:t>
            </a: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Page </a:t>
            </a:r>
            <a:fld id="{BB6E5799-9AE7-4F57-95D5-459D84B60AA2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  <p:sp>
        <p:nvSpPr>
          <p:cNvPr id="4" name="Segnaposto piè di pagina 8">
            <a:extLst>
              <a:ext uri="{FF2B5EF4-FFF2-40B4-BE49-F238E27FC236}">
                <a16:creationId xmlns:a16="http://schemas.microsoft.com/office/drawing/2014/main" xmlns="" id="{61DF6305-D55D-9754-D5C3-159E42835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640832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Luca Persia </a:t>
            </a:r>
          </a:p>
          <a:p>
            <a:pPr>
              <a:defRPr/>
            </a:pPr>
            <a:r>
              <a:rPr lang="en-US" dirty="0"/>
              <a:t>Sapienza University of Rome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389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559675" cy="6431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200" dirty="0" err="1"/>
              <a:t>Different</a:t>
            </a:r>
            <a:r>
              <a:rPr lang="it-IT" sz="3200" dirty="0"/>
              <a:t> </a:t>
            </a:r>
            <a:r>
              <a:rPr lang="it-IT" sz="3200" dirty="0" err="1"/>
              <a:t>scenarios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7" y="908720"/>
            <a:ext cx="7056783" cy="504056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2600" b="1" dirty="0" err="1">
                <a:highlight>
                  <a:srgbClr val="CCECFF"/>
                </a:highlight>
              </a:rPr>
              <a:t>Current</a:t>
            </a:r>
            <a:r>
              <a:rPr lang="it-IT" sz="2600" dirty="0">
                <a:highlight>
                  <a:srgbClr val="CCECFF"/>
                </a:highlight>
              </a:rPr>
              <a:t>: long-</a:t>
            </a:r>
            <a:r>
              <a:rPr lang="it-IT" sz="2600" dirty="0" err="1">
                <a:highlight>
                  <a:srgbClr val="CCECFF"/>
                </a:highlight>
              </a:rPr>
              <a:t>term</a:t>
            </a:r>
            <a:r>
              <a:rPr lang="it-IT" sz="2600" dirty="0">
                <a:highlight>
                  <a:srgbClr val="CCECFF"/>
                </a:highlight>
              </a:rPr>
              <a:t> off-line data </a:t>
            </a:r>
            <a:r>
              <a:rPr lang="it-IT" sz="2600" dirty="0" err="1">
                <a:highlight>
                  <a:srgbClr val="CCECFF"/>
                </a:highlight>
              </a:rPr>
              <a:t>used</a:t>
            </a:r>
            <a:r>
              <a:rPr lang="it-IT" sz="2600" dirty="0">
                <a:highlight>
                  <a:srgbClr val="CCECFF"/>
                </a:highlight>
              </a:rPr>
              <a:t> for off-line road safety management and planning</a:t>
            </a: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Page </a:t>
            </a:r>
            <a:fld id="{BB6E5799-9AE7-4F57-95D5-459D84B60AA2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  <p:sp>
        <p:nvSpPr>
          <p:cNvPr id="4" name="Segnaposto piè di pagina 8">
            <a:extLst>
              <a:ext uri="{FF2B5EF4-FFF2-40B4-BE49-F238E27FC236}">
                <a16:creationId xmlns:a16="http://schemas.microsoft.com/office/drawing/2014/main" xmlns="" id="{30C70A93-A244-A289-56BC-76706A74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640832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Luca Persia </a:t>
            </a:r>
          </a:p>
          <a:p>
            <a:pPr>
              <a:defRPr/>
            </a:pPr>
            <a:r>
              <a:rPr lang="en-US" dirty="0"/>
              <a:t>Sapienza University of Rome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383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03691" cy="6431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200" dirty="0"/>
              <a:t>Road </a:t>
            </a:r>
            <a:r>
              <a:rPr lang="it-IT" sz="3200" dirty="0" err="1"/>
              <a:t>accident-based</a:t>
            </a:r>
            <a:r>
              <a:rPr lang="it-IT" sz="3200" dirty="0"/>
              <a:t> </a:t>
            </a:r>
            <a:r>
              <a:rPr lang="it-IT" sz="3200" dirty="0" err="1"/>
              <a:t>approach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7" y="908720"/>
            <a:ext cx="3024335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600" dirty="0"/>
              <a:t>Data:</a:t>
            </a:r>
          </a:p>
          <a:p>
            <a:r>
              <a:rPr lang="it-IT" sz="2600" dirty="0"/>
              <a:t>Road </a:t>
            </a:r>
            <a:r>
              <a:rPr lang="it-IT" sz="2600" dirty="0" err="1"/>
              <a:t>accident</a:t>
            </a:r>
            <a:r>
              <a:rPr lang="it-IT" sz="2600" dirty="0"/>
              <a:t> </a:t>
            </a:r>
            <a:r>
              <a:rPr lang="it-IT" sz="2600" dirty="0" err="1"/>
              <a:t>police</a:t>
            </a:r>
            <a:r>
              <a:rPr lang="it-IT" sz="2600" dirty="0"/>
              <a:t> reports (3-5 </a:t>
            </a:r>
            <a:r>
              <a:rPr lang="it-IT" sz="2600" dirty="0" err="1"/>
              <a:t>years</a:t>
            </a:r>
            <a:r>
              <a:rPr lang="it-IT" sz="2600" dirty="0"/>
              <a:t>)</a:t>
            </a:r>
          </a:p>
          <a:p>
            <a:r>
              <a:rPr lang="it-IT" sz="2600" dirty="0"/>
              <a:t>Traffic monitoring and </a:t>
            </a:r>
            <a:r>
              <a:rPr lang="it-IT" sz="2600" dirty="0" err="1"/>
              <a:t>simulation</a:t>
            </a:r>
            <a:r>
              <a:rPr lang="it-IT" sz="2600" dirty="0"/>
              <a:t> (AADT)</a:t>
            </a:r>
          </a:p>
          <a:p>
            <a:r>
              <a:rPr lang="it-IT" sz="2600" dirty="0"/>
              <a:t>Infrastructure databases</a:t>
            </a: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Page </a:t>
            </a:r>
            <a:fld id="{BB6E5799-9AE7-4F57-95D5-459D84B60AA2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579E5BEF-4EFF-CD3C-B817-E4CB1D4BF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9161" y="1196752"/>
            <a:ext cx="5021711" cy="4722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egnaposto piè di pagina 8">
            <a:extLst>
              <a:ext uri="{FF2B5EF4-FFF2-40B4-BE49-F238E27FC236}">
                <a16:creationId xmlns:a16="http://schemas.microsoft.com/office/drawing/2014/main" xmlns="" id="{277A57FB-63D8-A1CB-11FD-AE8AFA4E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640832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Luca Persia </a:t>
            </a:r>
          </a:p>
          <a:p>
            <a:pPr>
              <a:defRPr/>
            </a:pPr>
            <a:r>
              <a:rPr lang="en-US" dirty="0"/>
              <a:t>Sapienza University of Rome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19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559675" cy="6431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200" dirty="0"/>
              <a:t>Main </a:t>
            </a:r>
            <a:r>
              <a:rPr lang="it-IT" sz="3200" dirty="0" err="1"/>
              <a:t>drawbacks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8" y="908720"/>
            <a:ext cx="7702621" cy="5040560"/>
          </a:xfrm>
        </p:spPr>
        <p:txBody>
          <a:bodyPr>
            <a:noAutofit/>
          </a:bodyPr>
          <a:lstStyle/>
          <a:p>
            <a:r>
              <a:rPr lang="en-US" sz="2600" dirty="0">
                <a:latin typeface="Arial"/>
                <a:cs typeface="Arial"/>
                <a:sym typeface="Arial"/>
              </a:rPr>
              <a:t>Accidents are </a:t>
            </a:r>
            <a:r>
              <a:rPr lang="en-US" sz="2600" b="1" dirty="0">
                <a:latin typeface="Arial"/>
                <a:cs typeface="Arial"/>
                <a:sym typeface="Arial"/>
              </a:rPr>
              <a:t>rare</a:t>
            </a:r>
            <a:r>
              <a:rPr lang="en-US" sz="2600" dirty="0">
                <a:latin typeface="Arial"/>
                <a:cs typeface="Arial"/>
                <a:sym typeface="Arial"/>
              </a:rPr>
              <a:t> events, so it takes some time to collect sufficient data for reliable analysis (</a:t>
            </a:r>
            <a:r>
              <a:rPr lang="fr-FR" sz="2600" dirty="0" err="1">
                <a:latin typeface="Arial"/>
                <a:cs typeface="Arial"/>
                <a:sym typeface="Arial"/>
              </a:rPr>
              <a:t>ethical</a:t>
            </a:r>
            <a:r>
              <a:rPr lang="fr-FR" sz="2600" dirty="0">
                <a:latin typeface="Arial"/>
                <a:cs typeface="Arial"/>
                <a:sym typeface="Arial"/>
              </a:rPr>
              <a:t> </a:t>
            </a:r>
            <a:r>
              <a:rPr lang="fr-FR" sz="2600" dirty="0" err="1">
                <a:latin typeface="Arial"/>
                <a:cs typeface="Arial"/>
                <a:sym typeface="Arial"/>
              </a:rPr>
              <a:t>concerns</a:t>
            </a:r>
            <a:r>
              <a:rPr lang="en-US" sz="2600" dirty="0">
                <a:latin typeface="Arial"/>
                <a:cs typeface="Arial"/>
                <a:sym typeface="Arial"/>
              </a:rPr>
              <a:t>)</a:t>
            </a:r>
            <a:endParaRPr lang="fr-FR"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fr-FR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longer </a:t>
            </a:r>
            <a:r>
              <a:rPr lang="fr-FR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period</a:t>
            </a:r>
            <a:r>
              <a:rPr lang="fr-FR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-FR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fr-FR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fr-FR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difficult</a:t>
            </a:r>
            <a:r>
              <a:rPr lang="fr-FR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fr-FR" sz="26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correlate</a:t>
            </a:r>
            <a:r>
              <a:rPr lang="fr-FR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crash </a:t>
            </a:r>
            <a:r>
              <a:rPr lang="fr-FR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</a:t>
            </a:r>
            <a:r>
              <a:rPr lang="fr-FR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fr-FR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factor, </a:t>
            </a:r>
            <a:r>
              <a:rPr lang="fr-FR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since</a:t>
            </a:r>
            <a:r>
              <a:rPr lang="fr-FR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fr-FR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might</a:t>
            </a:r>
            <a:r>
              <a:rPr lang="fr-FR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also</a:t>
            </a:r>
            <a:r>
              <a:rPr lang="fr-FR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change </a:t>
            </a:r>
            <a:r>
              <a:rPr lang="fr-FR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during</a:t>
            </a:r>
            <a:r>
              <a:rPr lang="fr-FR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fr-FR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same</a:t>
            </a:r>
            <a:r>
              <a:rPr lang="fr-FR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period</a:t>
            </a:r>
            <a:endParaRPr lang="fr-FR"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fr-FR" sz="2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all </a:t>
            </a:r>
            <a:r>
              <a:rPr lang="fr-FR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crashes are </a:t>
            </a:r>
            <a:r>
              <a:rPr lang="fr-FR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reported</a:t>
            </a:r>
            <a:r>
              <a:rPr lang="fr-FR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the </a:t>
            </a:r>
            <a:r>
              <a:rPr lang="fr-FR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quality</a:t>
            </a:r>
            <a:r>
              <a:rPr lang="fr-FR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fr-FR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reporting</a:t>
            </a:r>
            <a:r>
              <a:rPr lang="fr-FR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sometime</a:t>
            </a:r>
            <a:r>
              <a:rPr lang="fr-FR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depends</a:t>
            </a:r>
            <a:r>
              <a:rPr lang="fr-FR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the </a:t>
            </a:r>
            <a:r>
              <a:rPr lang="fr-FR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level</a:t>
            </a:r>
            <a:r>
              <a:rPr lang="fr-FR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fr-FR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severity</a:t>
            </a:r>
            <a:endParaRPr lang="fr-FR"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fr-FR" sz="2600" dirty="0" err="1">
                <a:latin typeface="Arial"/>
                <a:ea typeface="Arial"/>
                <a:cs typeface="Arial"/>
                <a:sym typeface="Arial"/>
              </a:rPr>
              <a:t>Availability</a:t>
            </a:r>
            <a:r>
              <a:rPr lang="fr-FR" sz="2600" dirty="0"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fr-FR" sz="2600" dirty="0" err="1">
                <a:latin typeface="Arial"/>
                <a:ea typeface="Arial"/>
                <a:cs typeface="Arial"/>
                <a:sym typeface="Arial"/>
              </a:rPr>
              <a:t>traffic</a:t>
            </a:r>
            <a:r>
              <a:rPr lang="fr-FR" sz="2600" dirty="0">
                <a:latin typeface="Arial"/>
                <a:ea typeface="Arial"/>
                <a:cs typeface="Arial"/>
                <a:sym typeface="Arial"/>
              </a:rPr>
              <a:t> and infrastructure data</a:t>
            </a:r>
            <a:endParaRPr lang="fr-FR"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fr-FR" sz="2600" dirty="0">
                <a:latin typeface="Arial"/>
                <a:ea typeface="Arial"/>
                <a:cs typeface="Arial"/>
                <a:sym typeface="Arial"/>
              </a:rPr>
              <a:t>Accident data are </a:t>
            </a:r>
            <a:r>
              <a:rPr lang="fr-FR" sz="2600" dirty="0" err="1">
                <a:latin typeface="Arial"/>
                <a:ea typeface="Arial"/>
                <a:cs typeface="Arial"/>
                <a:sym typeface="Arial"/>
              </a:rPr>
              <a:t>collected</a:t>
            </a:r>
            <a:r>
              <a:rPr lang="fr-FR" sz="2600" dirty="0">
                <a:latin typeface="Arial"/>
                <a:ea typeface="Arial"/>
                <a:cs typeface="Arial"/>
                <a:sym typeface="Arial"/>
              </a:rPr>
              <a:t> by Police forces to </a:t>
            </a:r>
            <a:r>
              <a:rPr lang="fr-FR" sz="2600" dirty="0" err="1">
                <a:latin typeface="Arial"/>
                <a:ea typeface="Arial"/>
                <a:cs typeface="Arial"/>
                <a:sym typeface="Arial"/>
              </a:rPr>
              <a:t>identify</a:t>
            </a:r>
            <a:r>
              <a:rPr lang="fr-FR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600" b="1" dirty="0" err="1">
                <a:latin typeface="Arial"/>
                <a:ea typeface="Arial"/>
                <a:cs typeface="Arial"/>
                <a:sym typeface="Arial"/>
              </a:rPr>
              <a:t>responsibilities</a:t>
            </a:r>
            <a:r>
              <a:rPr lang="fr-FR" sz="2600" dirty="0">
                <a:latin typeface="Arial"/>
                <a:ea typeface="Arial"/>
                <a:cs typeface="Arial"/>
                <a:sym typeface="Arial"/>
              </a:rPr>
              <a:t>, not </a:t>
            </a:r>
            <a:r>
              <a:rPr lang="fr-FR" sz="2600" b="1" dirty="0">
                <a:latin typeface="Arial"/>
                <a:ea typeface="Arial"/>
                <a:cs typeface="Arial"/>
                <a:sym typeface="Arial"/>
              </a:rPr>
              <a:t>causes</a:t>
            </a:r>
            <a:endParaRPr lang="fr-FR" sz="2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fr-FR"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it-IT" sz="2600" dirty="0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Page </a:t>
            </a:r>
            <a:fld id="{BB6E5799-9AE7-4F57-95D5-459D84B60AA2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  <p:sp>
        <p:nvSpPr>
          <p:cNvPr id="4" name="Segnaposto piè di pagina 8">
            <a:extLst>
              <a:ext uri="{FF2B5EF4-FFF2-40B4-BE49-F238E27FC236}">
                <a16:creationId xmlns:a16="http://schemas.microsoft.com/office/drawing/2014/main" xmlns="" id="{61DF6305-D55D-9754-D5C3-159E42835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640832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Luca Persia </a:t>
            </a:r>
          </a:p>
          <a:p>
            <a:pPr>
              <a:defRPr/>
            </a:pPr>
            <a:r>
              <a:rPr lang="en-US" dirty="0"/>
              <a:t>Sapienza University of Rome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361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559675" cy="6431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200" dirty="0" err="1"/>
              <a:t>Innovations</a:t>
            </a:r>
            <a:r>
              <a:rPr lang="it-IT" sz="3200" dirty="0"/>
              <a:t> in </a:t>
            </a:r>
            <a:r>
              <a:rPr lang="it-IT" sz="3200" dirty="0" err="1"/>
              <a:t>traditional</a:t>
            </a:r>
            <a:r>
              <a:rPr lang="it-IT" sz="3200" dirty="0"/>
              <a:t> </a:t>
            </a:r>
            <a:r>
              <a:rPr lang="it-IT" sz="3200" dirty="0" err="1"/>
              <a:t>approach</a:t>
            </a:r>
            <a:r>
              <a:rPr lang="it-IT" sz="3200" dirty="0"/>
              <a:t> </a:t>
            </a:r>
            <a:r>
              <a:rPr lang="it-IT" sz="3200" baseline="-25000" dirty="0"/>
              <a:t>(1)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8" y="908720"/>
            <a:ext cx="3640833" cy="5040560"/>
          </a:xfrm>
        </p:spPr>
        <p:txBody>
          <a:bodyPr>
            <a:noAutofit/>
          </a:bodyPr>
          <a:lstStyle/>
          <a:p>
            <a:r>
              <a:rPr lang="it-IT" sz="2600" dirty="0" err="1"/>
              <a:t>Digitalization</a:t>
            </a:r>
            <a:r>
              <a:rPr lang="it-IT" sz="2600" dirty="0"/>
              <a:t> of road </a:t>
            </a:r>
            <a:r>
              <a:rPr lang="it-IT" sz="2600" dirty="0" err="1"/>
              <a:t>accident</a:t>
            </a:r>
            <a:r>
              <a:rPr lang="it-IT" sz="2600" dirty="0"/>
              <a:t> data </a:t>
            </a:r>
            <a:r>
              <a:rPr lang="it-IT" sz="2600" b="1" dirty="0" err="1"/>
              <a:t>collection</a:t>
            </a:r>
            <a:r>
              <a:rPr lang="it-IT" sz="2600" dirty="0"/>
              <a:t> and </a:t>
            </a:r>
            <a:r>
              <a:rPr lang="it-IT" sz="2600" b="1" dirty="0" err="1"/>
              <a:t>analysis</a:t>
            </a:r>
            <a:r>
              <a:rPr lang="it-IT" sz="2600" dirty="0"/>
              <a:t> </a:t>
            </a:r>
          </a:p>
          <a:p>
            <a:endParaRPr lang="it-IT" sz="2600" dirty="0"/>
          </a:p>
          <a:p>
            <a:endParaRPr lang="it-IT" sz="2600" dirty="0"/>
          </a:p>
          <a:p>
            <a:endParaRPr lang="it-IT" sz="2600" dirty="0"/>
          </a:p>
          <a:p>
            <a:endParaRPr lang="it-IT" sz="2600" dirty="0"/>
          </a:p>
          <a:p>
            <a:r>
              <a:rPr lang="it-IT" sz="2600" dirty="0"/>
              <a:t>Traffic data </a:t>
            </a:r>
            <a:r>
              <a:rPr lang="it-IT" sz="2600" dirty="0" err="1"/>
              <a:t>collection</a:t>
            </a:r>
            <a:r>
              <a:rPr lang="it-IT" sz="2600" dirty="0"/>
              <a:t> </a:t>
            </a:r>
            <a:r>
              <a:rPr lang="it-IT" sz="2600" dirty="0" err="1"/>
              <a:t>through</a:t>
            </a:r>
            <a:r>
              <a:rPr lang="it-IT" sz="2600" dirty="0"/>
              <a:t> </a:t>
            </a:r>
            <a:r>
              <a:rPr lang="it-IT" sz="2600" b="1" dirty="0"/>
              <a:t>FCD</a:t>
            </a:r>
          </a:p>
          <a:p>
            <a:endParaRPr lang="it-IT" sz="2600" dirty="0"/>
          </a:p>
          <a:p>
            <a:endParaRPr lang="it-IT" sz="2600" dirty="0"/>
          </a:p>
          <a:p>
            <a:endParaRPr lang="fr-FR"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it-IT" sz="2600" dirty="0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Page </a:t>
            </a:r>
            <a:fld id="{BB6E5799-9AE7-4F57-95D5-459D84B60AA2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  <p:sp>
        <p:nvSpPr>
          <p:cNvPr id="4" name="Segnaposto piè di pagina 8">
            <a:extLst>
              <a:ext uri="{FF2B5EF4-FFF2-40B4-BE49-F238E27FC236}">
                <a16:creationId xmlns:a16="http://schemas.microsoft.com/office/drawing/2014/main" xmlns="" id="{61DF6305-D55D-9754-D5C3-159E42835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640832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Luca Persia </a:t>
            </a:r>
          </a:p>
          <a:p>
            <a:pPr>
              <a:defRPr/>
            </a:pPr>
            <a:r>
              <a:rPr lang="en-US" dirty="0"/>
              <a:t>Sapienza University of Rome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CD32C0E7-6DC8-0EC2-CC80-E37F8013FA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01"/>
          <a:stretch/>
        </p:blipFill>
        <p:spPr>
          <a:xfrm>
            <a:off x="5404807" y="2924944"/>
            <a:ext cx="3645999" cy="194421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Immagine 9" descr="Immagine che contiene diagramma, schizzo, design, illustrazione&#10;&#10;Descrizione generata automaticamente">
            <a:extLst>
              <a:ext uri="{FF2B5EF4-FFF2-40B4-BE49-F238E27FC236}">
                <a16:creationId xmlns:a16="http://schemas.microsoft.com/office/drawing/2014/main" xmlns="" id="{159FD245-7C07-3C67-71EB-8D16EF35C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596" y="4309327"/>
            <a:ext cx="3255819" cy="229467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0F2C9420-00A4-7E05-7BF1-B98E22A228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29" y="796107"/>
            <a:ext cx="3509393" cy="20331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B3DB97E6-CC80-19F5-F3C0-4DCD6BBB719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8662" t="16401" r="1521" b="38800"/>
          <a:stretch/>
        </p:blipFill>
        <p:spPr>
          <a:xfrm>
            <a:off x="3059832" y="2187965"/>
            <a:ext cx="3160273" cy="200011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3410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559675" cy="6431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200" dirty="0" err="1"/>
              <a:t>Innovations</a:t>
            </a:r>
            <a:r>
              <a:rPr lang="it-IT" sz="3200" dirty="0"/>
              <a:t> in </a:t>
            </a:r>
            <a:r>
              <a:rPr lang="it-IT" sz="3200" dirty="0" err="1"/>
              <a:t>traditional</a:t>
            </a:r>
            <a:r>
              <a:rPr lang="it-IT" sz="3200" dirty="0"/>
              <a:t> </a:t>
            </a:r>
            <a:r>
              <a:rPr lang="it-IT" sz="3200" dirty="0" err="1"/>
              <a:t>approach</a:t>
            </a:r>
            <a:r>
              <a:rPr lang="it-IT" sz="3200" dirty="0"/>
              <a:t> </a:t>
            </a:r>
            <a:r>
              <a:rPr lang="it-IT" sz="3200" baseline="-25000" dirty="0"/>
              <a:t>(2)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3" y="980728"/>
            <a:ext cx="3744413" cy="5040560"/>
          </a:xfrm>
        </p:spPr>
        <p:txBody>
          <a:bodyPr>
            <a:noAutofit/>
          </a:bodyPr>
          <a:lstStyle/>
          <a:p>
            <a:r>
              <a:rPr lang="it-IT" sz="2600" dirty="0"/>
              <a:t>Traffic data </a:t>
            </a:r>
            <a:r>
              <a:rPr lang="it-IT" sz="2600" dirty="0" err="1"/>
              <a:t>collection</a:t>
            </a:r>
            <a:r>
              <a:rPr lang="it-IT" sz="2600" dirty="0"/>
              <a:t> </a:t>
            </a:r>
            <a:r>
              <a:rPr lang="it-IT" sz="2600" dirty="0" err="1"/>
              <a:t>through</a:t>
            </a:r>
            <a:r>
              <a:rPr lang="it-IT" sz="2600" dirty="0"/>
              <a:t> </a:t>
            </a:r>
            <a:r>
              <a:rPr lang="it-IT" sz="2600" b="1" dirty="0"/>
              <a:t>smartphones</a:t>
            </a:r>
          </a:p>
          <a:p>
            <a:endParaRPr lang="it-IT" sz="2600" dirty="0"/>
          </a:p>
          <a:p>
            <a:endParaRPr lang="it-IT" sz="2600" dirty="0"/>
          </a:p>
          <a:p>
            <a:r>
              <a:rPr lang="it-IT" sz="2600" dirty="0" err="1"/>
              <a:t>Infrastructure</a:t>
            </a:r>
            <a:r>
              <a:rPr lang="it-IT" sz="2600" dirty="0"/>
              <a:t> data </a:t>
            </a:r>
            <a:r>
              <a:rPr lang="it-IT" sz="2600" dirty="0" err="1"/>
              <a:t>collection</a:t>
            </a:r>
            <a:r>
              <a:rPr lang="it-IT" sz="2600" dirty="0"/>
              <a:t> </a:t>
            </a:r>
            <a:r>
              <a:rPr lang="it-IT" sz="2600" dirty="0" err="1"/>
              <a:t>through</a:t>
            </a:r>
            <a:r>
              <a:rPr lang="it-IT" sz="2600" dirty="0"/>
              <a:t> </a:t>
            </a:r>
            <a:r>
              <a:rPr lang="it-IT" sz="2600" b="1" dirty="0"/>
              <a:t>video-</a:t>
            </a:r>
            <a:r>
              <a:rPr lang="it-IT" sz="2600" b="1" dirty="0" err="1"/>
              <a:t>inspection</a:t>
            </a:r>
            <a:r>
              <a:rPr lang="it-IT" sz="2600" dirty="0"/>
              <a:t> (Road Assessment)</a:t>
            </a:r>
          </a:p>
          <a:p>
            <a:endParaRPr lang="it-IT" sz="2600" dirty="0"/>
          </a:p>
          <a:p>
            <a:endParaRPr lang="it-IT" sz="2600" dirty="0"/>
          </a:p>
          <a:p>
            <a:endParaRPr lang="it-IT" sz="2600" dirty="0"/>
          </a:p>
          <a:p>
            <a:endParaRPr lang="fr-FR"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it-IT" sz="2600" dirty="0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Page </a:t>
            </a:r>
            <a:fld id="{BB6E5799-9AE7-4F57-95D5-459D84B60AA2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  <p:sp>
        <p:nvSpPr>
          <p:cNvPr id="4" name="Segnaposto piè di pagina 8">
            <a:extLst>
              <a:ext uri="{FF2B5EF4-FFF2-40B4-BE49-F238E27FC236}">
                <a16:creationId xmlns:a16="http://schemas.microsoft.com/office/drawing/2014/main" xmlns="" id="{61DF6305-D55D-9754-D5C3-159E42835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640832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Luca Persia </a:t>
            </a:r>
          </a:p>
          <a:p>
            <a:pPr>
              <a:defRPr/>
            </a:pPr>
            <a:r>
              <a:rPr lang="en-US" dirty="0"/>
              <a:t>Sapienza University of Rome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8936163E-198F-14D9-1D92-080CD79F6D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71" t="27600" r="30313" b="23400"/>
          <a:stretch/>
        </p:blipFill>
        <p:spPr>
          <a:xfrm>
            <a:off x="3264408" y="5019862"/>
            <a:ext cx="2288468" cy="158413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C4C81A73-884A-F57E-5E3D-488A18ADF8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662" t="34600" r="1963" b="20600"/>
          <a:stretch/>
        </p:blipFill>
        <p:spPr>
          <a:xfrm>
            <a:off x="5364088" y="3429000"/>
            <a:ext cx="3693025" cy="236353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Immagine 12" descr="Immagine che contiene testo, mappa, schermata, atlante&#10;&#10;Descrizione generata automaticamente">
            <a:extLst>
              <a:ext uri="{FF2B5EF4-FFF2-40B4-BE49-F238E27FC236}">
                <a16:creationId xmlns:a16="http://schemas.microsoft.com/office/drawing/2014/main" xmlns="" id="{CA17F0F6-EC9A-488A-D2B5-D480EEE5AF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848" y="867944"/>
            <a:ext cx="4828405" cy="236353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09258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559675" cy="6431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200" dirty="0" err="1"/>
              <a:t>Innovations</a:t>
            </a:r>
            <a:r>
              <a:rPr lang="it-IT" sz="3200" dirty="0"/>
              <a:t> in </a:t>
            </a:r>
            <a:r>
              <a:rPr lang="it-IT" sz="3200" dirty="0" err="1"/>
              <a:t>traditional</a:t>
            </a:r>
            <a:r>
              <a:rPr lang="it-IT" sz="3200" dirty="0"/>
              <a:t> </a:t>
            </a:r>
            <a:r>
              <a:rPr lang="it-IT" sz="3200" dirty="0" err="1"/>
              <a:t>approach</a:t>
            </a:r>
            <a:r>
              <a:rPr lang="it-IT" sz="3200" dirty="0"/>
              <a:t> </a:t>
            </a:r>
            <a:r>
              <a:rPr lang="it-IT" sz="3200" baseline="-25000" dirty="0"/>
              <a:t>(3)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3" y="980728"/>
            <a:ext cx="2664293" cy="2833372"/>
          </a:xfrm>
        </p:spPr>
        <p:txBody>
          <a:bodyPr>
            <a:noAutofit/>
          </a:bodyPr>
          <a:lstStyle/>
          <a:p>
            <a:r>
              <a:rPr lang="it-IT" sz="2600" dirty="0" err="1"/>
              <a:t>Infrastructure</a:t>
            </a:r>
            <a:r>
              <a:rPr lang="it-IT" sz="2600" dirty="0"/>
              <a:t> data </a:t>
            </a:r>
            <a:r>
              <a:rPr lang="it-IT" sz="2600" dirty="0" err="1"/>
              <a:t>collection</a:t>
            </a:r>
            <a:r>
              <a:rPr lang="it-IT" sz="2600" dirty="0"/>
              <a:t> </a:t>
            </a:r>
            <a:r>
              <a:rPr lang="it-IT" sz="2600" dirty="0" err="1"/>
              <a:t>through</a:t>
            </a:r>
            <a:r>
              <a:rPr lang="it-IT" sz="2600" dirty="0"/>
              <a:t> </a:t>
            </a:r>
            <a:r>
              <a:rPr lang="it-IT" sz="2600" b="1" dirty="0"/>
              <a:t>satellite </a:t>
            </a:r>
            <a:r>
              <a:rPr lang="it-IT" sz="2600" b="1" dirty="0" err="1"/>
              <a:t>imagery</a:t>
            </a:r>
            <a:r>
              <a:rPr lang="it-IT" sz="2600" dirty="0"/>
              <a:t> and AI (TAHN Project)</a:t>
            </a:r>
          </a:p>
          <a:p>
            <a:endParaRPr lang="it-IT" sz="2600" dirty="0"/>
          </a:p>
          <a:p>
            <a:endParaRPr lang="fr-FR"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it-IT" sz="2600" dirty="0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Page </a:t>
            </a:r>
            <a:fld id="{BB6E5799-9AE7-4F57-95D5-459D84B60AA2}" type="slidenum">
              <a:rPr lang="it-IT" smtClean="0"/>
              <a:pPr>
                <a:defRPr/>
              </a:pPr>
              <a:t>9</a:t>
            </a:fld>
            <a:endParaRPr lang="it-IT" dirty="0"/>
          </a:p>
        </p:txBody>
      </p:sp>
      <p:sp>
        <p:nvSpPr>
          <p:cNvPr id="4" name="Segnaposto piè di pagina 8">
            <a:extLst>
              <a:ext uri="{FF2B5EF4-FFF2-40B4-BE49-F238E27FC236}">
                <a16:creationId xmlns:a16="http://schemas.microsoft.com/office/drawing/2014/main" xmlns="" id="{61DF6305-D55D-9754-D5C3-159E42835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640832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Luca Persia </a:t>
            </a:r>
          </a:p>
          <a:p>
            <a:pPr>
              <a:defRPr/>
            </a:pPr>
            <a:r>
              <a:rPr lang="en-US" dirty="0"/>
              <a:t>Sapienza University of Rome</a:t>
            </a:r>
            <a:endParaRPr lang="it-IT" dirty="0"/>
          </a:p>
        </p:txBody>
      </p:sp>
      <p:pic>
        <p:nvPicPr>
          <p:cNvPr id="5" name="Immagine 4" descr="Immagine che contiene testo, elettronico, circuito&#10;&#10;Descrizione generata automaticamente">
            <a:extLst>
              <a:ext uri="{FF2B5EF4-FFF2-40B4-BE49-F238E27FC236}">
                <a16:creationId xmlns:a16="http://schemas.microsoft.com/office/drawing/2014/main" xmlns="" id="{ECA37A84-C572-AF42-2309-5CE0AC153C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606330"/>
            <a:ext cx="3924161" cy="220718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3250758B-A4FE-DE05-71EE-7A043FA807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1" y="975817"/>
            <a:ext cx="3849424" cy="216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sapienza">
  <a:themeElements>
    <a:clrScheme name="">
      <a:dk1>
        <a:srgbClr val="822433"/>
      </a:dk1>
      <a:lt1>
        <a:srgbClr val="FFFFFF"/>
      </a:lt1>
      <a:dk2>
        <a:srgbClr val="822433"/>
      </a:dk2>
      <a:lt2>
        <a:srgbClr val="808080"/>
      </a:lt2>
      <a:accent1>
        <a:srgbClr val="BBE0E3"/>
      </a:accent1>
      <a:accent2>
        <a:srgbClr val="FFFF00"/>
      </a:accent2>
      <a:accent3>
        <a:srgbClr val="FFFFFF"/>
      </a:accent3>
      <a:accent4>
        <a:srgbClr val="6E1D2A"/>
      </a:accent4>
      <a:accent5>
        <a:srgbClr val="DAEDEF"/>
      </a:accent5>
      <a:accent6>
        <a:srgbClr val="E7E700"/>
      </a:accent6>
      <a:hlink>
        <a:srgbClr val="0000FF"/>
      </a:hlink>
      <a:folHlink>
        <a:srgbClr val="FF0000"/>
      </a:folHlink>
    </a:clrScheme>
    <a:fontScheme name="la sapienz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la sapienza 1">
        <a:dk1>
          <a:srgbClr val="000000"/>
        </a:dk1>
        <a:lt1>
          <a:srgbClr val="FFFFFF"/>
        </a:lt1>
        <a:dk2>
          <a:srgbClr val="FFFFFF"/>
        </a:dk2>
        <a:lt2>
          <a:srgbClr val="2D2015"/>
        </a:lt2>
        <a:accent1>
          <a:srgbClr val="7C7C7C"/>
        </a:accent1>
        <a:accent2>
          <a:srgbClr val="FFFF7E"/>
        </a:accent2>
        <a:accent3>
          <a:srgbClr val="FFFFFF"/>
        </a:accent3>
        <a:accent4>
          <a:srgbClr val="000000"/>
        </a:accent4>
        <a:accent5>
          <a:srgbClr val="BFBFBF"/>
        </a:accent5>
        <a:accent6>
          <a:srgbClr val="E7E772"/>
        </a:accent6>
        <a:hlink>
          <a:srgbClr val="066778"/>
        </a:hlink>
        <a:folHlink>
          <a:srgbClr val="8300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Marco:Applications:Microsoft Office 2004:Modelli:Modelli personali:la sapienza.pot</Template>
  <TotalTime>2616</TotalTime>
  <Words>1588</Words>
  <Application>Microsoft Office PowerPoint</Application>
  <PresentationFormat>Affichage à l'écran (4:3)</PresentationFormat>
  <Paragraphs>294</Paragraphs>
  <Slides>26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ＭＳ Ｐゴシック</vt:lpstr>
      <vt:lpstr>Arial</vt:lpstr>
      <vt:lpstr>Calibri</vt:lpstr>
      <vt:lpstr>Times New Roman</vt:lpstr>
      <vt:lpstr>Tw Cen MT</vt:lpstr>
      <vt:lpstr>Twentieth Century</vt:lpstr>
      <vt:lpstr>la sapienza</vt:lpstr>
      <vt:lpstr>Use of drone’s technologies and other features for accident prevention </vt:lpstr>
      <vt:lpstr>Structure of the presentation</vt:lpstr>
      <vt:lpstr>Digitalization in road safety</vt:lpstr>
      <vt:lpstr>Different scenarios</vt:lpstr>
      <vt:lpstr>Road accident-based approach</vt:lpstr>
      <vt:lpstr>Main drawbacks</vt:lpstr>
      <vt:lpstr>Innovations in traditional approach (1)</vt:lpstr>
      <vt:lpstr>Innovations in traditional approach (2)</vt:lpstr>
      <vt:lpstr>Innovations in traditional approach (3)</vt:lpstr>
      <vt:lpstr>Different scenarios</vt:lpstr>
      <vt:lpstr>Video-based risk level analysis of critical road sections</vt:lpstr>
      <vt:lpstr>The concept</vt:lpstr>
      <vt:lpstr>The parameters</vt:lpstr>
      <vt:lpstr>The models</vt:lpstr>
      <vt:lpstr>Different scenarios</vt:lpstr>
      <vt:lpstr>Real time risk-based traffic mgnt </vt:lpstr>
      <vt:lpstr>The concept</vt:lpstr>
      <vt:lpstr>The applications</vt:lpstr>
      <vt:lpstr>Different scenarios</vt:lpstr>
      <vt:lpstr>Autonomous vehicles </vt:lpstr>
      <vt:lpstr>But …</vt:lpstr>
      <vt:lpstr>When?</vt:lpstr>
      <vt:lpstr>Comparison of approaches</vt:lpstr>
      <vt:lpstr>The framework in African countries</vt:lpstr>
      <vt:lpstr>Conclusions</vt:lpstr>
      <vt:lpstr>Research Centre for Transport and Logistics  Via Eudossiana 18 00184 – Rome   More information:  Prof. Luca Persia   +39 342 7191763 luca.persia@uniroma1.it www.ctlup.com</vt:lpstr>
    </vt:vector>
  </TitlesOfParts>
  <Company>- -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- -</dc:creator>
  <cp:lastModifiedBy>Compte Microsoft</cp:lastModifiedBy>
  <cp:revision>619</cp:revision>
  <cp:lastPrinted>2013-09-17T08:20:55Z</cp:lastPrinted>
  <dcterms:created xsi:type="dcterms:W3CDTF">2006-11-20T16:13:10Z</dcterms:created>
  <dcterms:modified xsi:type="dcterms:W3CDTF">2023-09-25T08:03:27Z</dcterms:modified>
</cp:coreProperties>
</file>