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2" r:id="rId3"/>
    <p:sldId id="302" r:id="rId4"/>
    <p:sldId id="291" r:id="rId5"/>
    <p:sldId id="563" r:id="rId6"/>
    <p:sldId id="564" r:id="rId7"/>
    <p:sldId id="313" r:id="rId8"/>
    <p:sldId id="578" r:id="rId9"/>
    <p:sldId id="258" r:id="rId10"/>
    <p:sldId id="565" r:id="rId11"/>
    <p:sldId id="566" r:id="rId12"/>
    <p:sldId id="567" r:id="rId13"/>
    <p:sldId id="568" r:id="rId14"/>
    <p:sldId id="573" r:id="rId15"/>
    <p:sldId id="574" r:id="rId16"/>
    <p:sldId id="575" r:id="rId17"/>
    <p:sldId id="569" r:id="rId18"/>
    <p:sldId id="317" r:id="rId19"/>
    <p:sldId id="320" r:id="rId20"/>
    <p:sldId id="322" r:id="rId21"/>
    <p:sldId id="321" r:id="rId22"/>
    <p:sldId id="319" r:id="rId23"/>
    <p:sldId id="318" r:id="rId24"/>
    <p:sldId id="570" r:id="rId25"/>
    <p:sldId id="294" r:id="rId26"/>
    <p:sldId id="571" r:id="rId27"/>
    <p:sldId id="293" r:id="rId28"/>
    <p:sldId id="579" r:id="rId29"/>
    <p:sldId id="576" r:id="rId30"/>
    <p:sldId id="298" r:id="rId31"/>
    <p:sldId id="310" r:id="rId32"/>
    <p:sldId id="309" r:id="rId33"/>
    <p:sldId id="296" r:id="rId34"/>
    <p:sldId id="307" r:id="rId35"/>
    <p:sldId id="577" r:id="rId36"/>
    <p:sldId id="308" r:id="rId37"/>
    <p:sldId id="29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87F"/>
    <a:srgbClr val="D5BD09"/>
    <a:srgbClr val="F9B9D0"/>
    <a:srgbClr val="F9EE18"/>
    <a:srgbClr val="CE2455"/>
    <a:srgbClr val="E8D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480" autoAdjust="0"/>
  </p:normalViewPr>
  <p:slideViewPr>
    <p:cSldViewPr snapToGrid="0">
      <p:cViewPr varScale="1">
        <p:scale>
          <a:sx n="68" d="100"/>
          <a:sy n="68" d="100"/>
        </p:scale>
        <p:origin x="11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cnti\Reporting\Stat_JE_MP.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cnti\Reporting\Stat_JE_MP.xlsx" TargetMode="External" /><Relationship Id="rId2" Type="http://schemas.microsoft.com/office/2011/relationships/chartColorStyle" Target="colors7.xml" /><Relationship Id="rId1" Type="http://schemas.microsoft.com/office/2011/relationships/chartStyle" Target="style7.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Radars fixes</c:v>
                </c:pt>
              </c:strCache>
            </c:strRef>
          </c:tx>
          <c:spPr>
            <a:ln w="34925" cap="rnd">
              <a:solidFill>
                <a:schemeClr val="lt1"/>
              </a:solidFill>
              <a:round/>
            </a:ln>
            <a:effectLst>
              <a:outerShdw dist="25400" dir="2700000" algn="tl" rotWithShape="0">
                <a:schemeClr val="accent1"/>
              </a:outerShdw>
            </a:effectLst>
          </c:spPr>
          <c:marker>
            <c:symbol val="none"/>
          </c:marker>
          <c:cat>
            <c:numRef>
              <c:f>Feuil1!$A$2:$A$7</c:f>
              <c:numCache>
                <c:formatCode>General</c:formatCode>
                <c:ptCount val="6"/>
                <c:pt idx="0">
                  <c:v>2018</c:v>
                </c:pt>
                <c:pt idx="1">
                  <c:v>2019</c:v>
                </c:pt>
                <c:pt idx="2">
                  <c:v>2020</c:v>
                </c:pt>
                <c:pt idx="3">
                  <c:v>2021</c:v>
                </c:pt>
                <c:pt idx="4">
                  <c:v>2022</c:v>
                </c:pt>
                <c:pt idx="5">
                  <c:v>2023</c:v>
                </c:pt>
              </c:numCache>
            </c:numRef>
          </c:cat>
          <c:val>
            <c:numRef>
              <c:f>Feuil1!$B$2:$B$7</c:f>
              <c:numCache>
                <c:formatCode>General</c:formatCode>
                <c:ptCount val="6"/>
                <c:pt idx="0">
                  <c:v>120</c:v>
                </c:pt>
                <c:pt idx="1">
                  <c:v>120</c:v>
                </c:pt>
                <c:pt idx="2">
                  <c:v>124</c:v>
                </c:pt>
                <c:pt idx="3">
                  <c:v>175</c:v>
                </c:pt>
                <c:pt idx="4">
                  <c:v>321</c:v>
                </c:pt>
                <c:pt idx="5">
                  <c:v>672</c:v>
                </c:pt>
              </c:numCache>
            </c:numRef>
          </c:val>
          <c:smooth val="0"/>
          <c:extLst>
            <c:ext xmlns:c16="http://schemas.microsoft.com/office/drawing/2014/chart" uri="{C3380CC4-5D6E-409C-BE32-E72D297353CC}">
              <c16:uniqueId val="{00000000-7A7E-4AAD-B03F-42404E704D9F}"/>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305579152"/>
        <c:axId val="306952672"/>
      </c:lineChart>
      <c:catAx>
        <c:axId val="30557915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fr-FR"/>
          </a:p>
        </c:txPr>
        <c:crossAx val="306952672"/>
        <c:crosses val="autoZero"/>
        <c:auto val="1"/>
        <c:lblAlgn val="ctr"/>
        <c:lblOffset val="100"/>
        <c:noMultiLvlLbl val="0"/>
      </c:catAx>
      <c:valAx>
        <c:axId val="306952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fr-FR"/>
          </a:p>
        </c:txPr>
        <c:crossAx val="30557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fr-FR"/>
        </a:p>
      </c:txPr>
    </c:title>
    <c:autoTitleDeleted val="0"/>
    <c:plotArea>
      <c:layout/>
      <c:lineChart>
        <c:grouping val="standard"/>
        <c:varyColors val="0"/>
        <c:ser>
          <c:idx val="0"/>
          <c:order val="0"/>
          <c:tx>
            <c:strRef>
              <c:f>Feuil1!$C$1</c:f>
              <c:strCache>
                <c:ptCount val="1"/>
                <c:pt idx="0">
                  <c:v>Radars mobiles</c:v>
                </c:pt>
              </c:strCache>
            </c:strRef>
          </c:tx>
          <c:spPr>
            <a:ln w="34925" cap="rnd">
              <a:solidFill>
                <a:schemeClr val="lt1"/>
              </a:solidFill>
              <a:round/>
            </a:ln>
            <a:effectLst>
              <a:outerShdw dist="25400" dir="2700000" algn="tl" rotWithShape="0">
                <a:schemeClr val="accent1"/>
              </a:outerShdw>
            </a:effectLst>
          </c:spPr>
          <c:marker>
            <c:symbol val="none"/>
          </c:marker>
          <c:cat>
            <c:numRef>
              <c:f>Feuil1!$A$2:$A$7</c:f>
              <c:numCache>
                <c:formatCode>General</c:formatCode>
                <c:ptCount val="6"/>
                <c:pt idx="0">
                  <c:v>2018</c:v>
                </c:pt>
                <c:pt idx="1">
                  <c:v>2019</c:v>
                </c:pt>
                <c:pt idx="2">
                  <c:v>2020</c:v>
                </c:pt>
                <c:pt idx="3">
                  <c:v>2021</c:v>
                </c:pt>
                <c:pt idx="4">
                  <c:v>2022</c:v>
                </c:pt>
                <c:pt idx="5">
                  <c:v>2023</c:v>
                </c:pt>
              </c:numCache>
            </c:numRef>
          </c:cat>
          <c:val>
            <c:numRef>
              <c:f>Feuil1!$C$2:$C$7</c:f>
              <c:numCache>
                <c:formatCode>General</c:formatCode>
                <c:ptCount val="6"/>
                <c:pt idx="0">
                  <c:v>0</c:v>
                </c:pt>
                <c:pt idx="1">
                  <c:v>280</c:v>
                </c:pt>
                <c:pt idx="2">
                  <c:v>566</c:v>
                </c:pt>
                <c:pt idx="3">
                  <c:v>566</c:v>
                </c:pt>
                <c:pt idx="4">
                  <c:v>686</c:v>
                </c:pt>
                <c:pt idx="5">
                  <c:v>786</c:v>
                </c:pt>
              </c:numCache>
            </c:numRef>
          </c:val>
          <c:smooth val="0"/>
          <c:extLst>
            <c:ext xmlns:c16="http://schemas.microsoft.com/office/drawing/2014/chart" uri="{C3380CC4-5D6E-409C-BE32-E72D297353CC}">
              <c16:uniqueId val="{00000000-F1E7-429C-B773-1407E2B9EE90}"/>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02860880"/>
        <c:axId val="306948512"/>
      </c:lineChart>
      <c:catAx>
        <c:axId val="20286088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fr-FR"/>
          </a:p>
        </c:txPr>
        <c:crossAx val="306948512"/>
        <c:crosses val="autoZero"/>
        <c:auto val="1"/>
        <c:lblAlgn val="ctr"/>
        <c:lblOffset val="100"/>
        <c:noMultiLvlLbl val="0"/>
      </c:catAx>
      <c:valAx>
        <c:axId val="306948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fr-FR"/>
          </a:p>
        </c:txPr>
        <c:crossAx val="20286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7030A0"/>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fr-FR" noProof="0" dirty="0"/>
              <a:t>Nombre</a:t>
            </a:r>
            <a:r>
              <a:rPr lang="en-US" dirty="0"/>
              <a:t> de PVs (SN)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fr-FR"/>
        </a:p>
      </c:txPr>
    </c:title>
    <c:autoTitleDeleted val="0"/>
    <c:plotArea>
      <c:layout/>
      <c:lineChart>
        <c:grouping val="standard"/>
        <c:varyColors val="0"/>
        <c:ser>
          <c:idx val="0"/>
          <c:order val="0"/>
          <c:tx>
            <c:strRef>
              <c:f>Feuil2!$C$1</c:f>
              <c:strCache>
                <c:ptCount val="1"/>
                <c:pt idx="0">
                  <c:v>Nombre de PVs (SN)</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Feuil2!$A$2:$A$6</c:f>
              <c:numCache>
                <c:formatCode>General</c:formatCode>
                <c:ptCount val="5"/>
                <c:pt idx="0">
                  <c:v>2018</c:v>
                </c:pt>
                <c:pt idx="1">
                  <c:v>2019</c:v>
                </c:pt>
                <c:pt idx="2">
                  <c:v>2020</c:v>
                </c:pt>
                <c:pt idx="3">
                  <c:v>2021</c:v>
                </c:pt>
                <c:pt idx="4">
                  <c:v>2022</c:v>
                </c:pt>
              </c:numCache>
            </c:numRef>
          </c:cat>
          <c:val>
            <c:numRef>
              <c:f>Feuil2!$C$2:$C$6</c:f>
              <c:numCache>
                <c:formatCode>#,##0</c:formatCode>
                <c:ptCount val="5"/>
                <c:pt idx="0">
                  <c:v>1346124</c:v>
                </c:pt>
                <c:pt idx="1">
                  <c:v>1797872</c:v>
                </c:pt>
                <c:pt idx="2">
                  <c:v>1441507</c:v>
                </c:pt>
                <c:pt idx="3">
                  <c:v>1792433</c:v>
                </c:pt>
                <c:pt idx="4">
                  <c:v>2006270</c:v>
                </c:pt>
              </c:numCache>
            </c:numRef>
          </c:val>
          <c:smooth val="0"/>
          <c:extLst>
            <c:ext xmlns:c16="http://schemas.microsoft.com/office/drawing/2014/chart" uri="{C3380CC4-5D6E-409C-BE32-E72D297353CC}">
              <c16:uniqueId val="{00000000-3D52-4CE7-8590-CC697DB6504C}"/>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15432816"/>
        <c:axId val="304532528"/>
      </c:lineChart>
      <c:catAx>
        <c:axId val="415432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fr-FR"/>
          </a:p>
        </c:txPr>
        <c:crossAx val="304532528"/>
        <c:crosses val="autoZero"/>
        <c:auto val="1"/>
        <c:lblAlgn val="ctr"/>
        <c:lblOffset val="100"/>
        <c:noMultiLvlLbl val="0"/>
      </c:catAx>
      <c:valAx>
        <c:axId val="304532528"/>
        <c:scaling>
          <c:orientation val="minMax"/>
        </c:scaling>
        <c:delete val="1"/>
        <c:axPos val="l"/>
        <c:numFmt formatCode="#,##0" sourceLinked="1"/>
        <c:majorTickMark val="none"/>
        <c:minorTickMark val="none"/>
        <c:tickLblPos val="nextTo"/>
        <c:crossAx val="41543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lt1">
          <a:lumMod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fr-FR" noProof="0" dirty="0"/>
              <a:t>Nombre</a:t>
            </a:r>
            <a:r>
              <a:rPr lang="en-US" dirty="0"/>
              <a:t> de PVs (GR)</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fr-FR"/>
        </a:p>
      </c:txPr>
    </c:title>
    <c:autoTitleDeleted val="0"/>
    <c:plotArea>
      <c:layout/>
      <c:lineChart>
        <c:grouping val="stacked"/>
        <c:varyColors val="0"/>
        <c:ser>
          <c:idx val="0"/>
          <c:order val="0"/>
          <c:tx>
            <c:strRef>
              <c:f>Feuil2!$B$1</c:f>
              <c:strCache>
                <c:ptCount val="1"/>
                <c:pt idx="0">
                  <c:v>Nombre de PVs (GR)</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Feuil2!$A$2:$A$6</c:f>
              <c:numCache>
                <c:formatCode>General</c:formatCode>
                <c:ptCount val="5"/>
                <c:pt idx="0">
                  <c:v>2018</c:v>
                </c:pt>
                <c:pt idx="1">
                  <c:v>2019</c:v>
                </c:pt>
                <c:pt idx="2">
                  <c:v>2020</c:v>
                </c:pt>
                <c:pt idx="3">
                  <c:v>2021</c:v>
                </c:pt>
                <c:pt idx="4">
                  <c:v>2022</c:v>
                </c:pt>
              </c:numCache>
            </c:numRef>
          </c:cat>
          <c:val>
            <c:numRef>
              <c:f>Feuil2!$B$2:$B$6</c:f>
              <c:numCache>
                <c:formatCode>#,##0</c:formatCode>
                <c:ptCount val="5"/>
                <c:pt idx="0">
                  <c:v>1322449</c:v>
                </c:pt>
                <c:pt idx="1">
                  <c:v>1552595</c:v>
                </c:pt>
                <c:pt idx="2">
                  <c:v>1241238</c:v>
                </c:pt>
                <c:pt idx="3">
                  <c:v>1752269</c:v>
                </c:pt>
                <c:pt idx="4">
                  <c:v>2038565</c:v>
                </c:pt>
              </c:numCache>
            </c:numRef>
          </c:val>
          <c:smooth val="0"/>
          <c:extLst>
            <c:ext xmlns:c16="http://schemas.microsoft.com/office/drawing/2014/chart" uri="{C3380CC4-5D6E-409C-BE32-E72D297353CC}">
              <c16:uniqueId val="{00000000-02D0-43B6-B036-BA47675BCAB3}"/>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96870848"/>
        <c:axId val="245308832"/>
      </c:lineChart>
      <c:catAx>
        <c:axId val="296870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fr-FR"/>
          </a:p>
        </c:txPr>
        <c:crossAx val="245308832"/>
        <c:crosses val="autoZero"/>
        <c:auto val="1"/>
        <c:lblAlgn val="ctr"/>
        <c:lblOffset val="100"/>
        <c:noMultiLvlLbl val="0"/>
      </c:catAx>
      <c:valAx>
        <c:axId val="245308832"/>
        <c:scaling>
          <c:orientation val="minMax"/>
        </c:scaling>
        <c:delete val="1"/>
        <c:axPos val="l"/>
        <c:numFmt formatCode="#,##0" sourceLinked="1"/>
        <c:majorTickMark val="none"/>
        <c:minorTickMark val="none"/>
        <c:tickLblPos val="nextTo"/>
        <c:crossAx val="29687084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2">
        <a:lumMod val="60000"/>
        <a:lumOff val="40000"/>
      </a:schemeClr>
    </a:solidFill>
    <a:ln w="9525" cap="flat" cmpd="sng" algn="ctr">
      <a:solidFill>
        <a:schemeClr val="lt1">
          <a:lumMod val="8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fr-FR" noProof="0" dirty="0"/>
              <a:t>Nombre</a:t>
            </a:r>
            <a:r>
              <a:rPr lang="en-US" dirty="0"/>
              <a:t> de PVs (RF)</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fr-FR"/>
        </a:p>
      </c:txPr>
    </c:title>
    <c:autoTitleDeleted val="0"/>
    <c:plotArea>
      <c:layout/>
      <c:lineChart>
        <c:grouping val="standard"/>
        <c:varyColors val="0"/>
        <c:ser>
          <c:idx val="0"/>
          <c:order val="0"/>
          <c:tx>
            <c:strRef>
              <c:f>Feuil2!$D$1</c:f>
              <c:strCache>
                <c:ptCount val="1"/>
                <c:pt idx="0">
                  <c:v>Nombre de PVs (RF)</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Feuil2!$A$2:$A$6</c:f>
              <c:numCache>
                <c:formatCode>General</c:formatCode>
                <c:ptCount val="5"/>
                <c:pt idx="0">
                  <c:v>2018</c:v>
                </c:pt>
                <c:pt idx="1">
                  <c:v>2019</c:v>
                </c:pt>
                <c:pt idx="2">
                  <c:v>2020</c:v>
                </c:pt>
                <c:pt idx="3">
                  <c:v>2021</c:v>
                </c:pt>
                <c:pt idx="4">
                  <c:v>2022</c:v>
                </c:pt>
              </c:numCache>
            </c:numRef>
          </c:cat>
          <c:val>
            <c:numRef>
              <c:f>Feuil2!$D$2:$D$6</c:f>
              <c:numCache>
                <c:formatCode>#,##0</c:formatCode>
                <c:ptCount val="5"/>
                <c:pt idx="0">
                  <c:v>1814639</c:v>
                </c:pt>
                <c:pt idx="1">
                  <c:v>1522414</c:v>
                </c:pt>
                <c:pt idx="2">
                  <c:v>966697</c:v>
                </c:pt>
                <c:pt idx="3">
                  <c:v>855594</c:v>
                </c:pt>
                <c:pt idx="4">
                  <c:v>1197007</c:v>
                </c:pt>
              </c:numCache>
            </c:numRef>
          </c:val>
          <c:smooth val="0"/>
          <c:extLst>
            <c:ext xmlns:c16="http://schemas.microsoft.com/office/drawing/2014/chart" uri="{C3380CC4-5D6E-409C-BE32-E72D297353CC}">
              <c16:uniqueId val="{00000000-367A-455F-9867-6D379F3D027B}"/>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04392400"/>
        <c:axId val="306943104"/>
      </c:lineChart>
      <c:catAx>
        <c:axId val="40439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fr-FR"/>
          </a:p>
        </c:txPr>
        <c:crossAx val="306943104"/>
        <c:crosses val="autoZero"/>
        <c:auto val="1"/>
        <c:lblAlgn val="ctr"/>
        <c:lblOffset val="100"/>
        <c:noMultiLvlLbl val="0"/>
      </c:catAx>
      <c:valAx>
        <c:axId val="306943104"/>
        <c:scaling>
          <c:orientation val="minMax"/>
        </c:scaling>
        <c:delete val="1"/>
        <c:axPos val="l"/>
        <c:numFmt formatCode="#,##0" sourceLinked="1"/>
        <c:majorTickMark val="none"/>
        <c:minorTickMark val="none"/>
        <c:tickLblPos val="nextTo"/>
        <c:crossAx val="40439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75000"/>
      </a:schemeClr>
    </a:solidFill>
    <a:ln w="9525" cap="flat" cmpd="sng" algn="ctr">
      <a:solidFill>
        <a:schemeClr val="lt1">
          <a:lumMod val="8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FR" sz="2000" b="1" i="1" dirty="0">
                <a:solidFill>
                  <a:schemeClr val="tx1">
                    <a:lumMod val="65000"/>
                    <a:lumOff val="35000"/>
                  </a:schemeClr>
                </a:solidFill>
                <a:latin typeface="Times New Roman" panose="02020603050405020304" pitchFamily="18" charset="0"/>
                <a:cs typeface="Times New Roman" panose="02020603050405020304" pitchFamily="18" charset="0"/>
              </a:rPr>
              <a:t>PVs</a:t>
            </a:r>
            <a:r>
              <a:rPr lang="fr-FR" sz="2000" b="1" i="1" baseline="0" dirty="0">
                <a:solidFill>
                  <a:schemeClr val="tx1">
                    <a:lumMod val="65000"/>
                    <a:lumOff val="35000"/>
                  </a:schemeClr>
                </a:solidFill>
                <a:latin typeface="Times New Roman" panose="02020603050405020304" pitchFamily="18" charset="0"/>
                <a:cs typeface="Times New Roman" panose="02020603050405020304" pitchFamily="18" charset="0"/>
              </a:rPr>
              <a:t> d’infractions par classe d’infraction</a:t>
            </a:r>
            <a:endParaRPr lang="ar-MA" sz="2000" b="1" i="1" dirty="0">
              <a:solidFill>
                <a:schemeClr val="tx1">
                  <a:lumMod val="65000"/>
                  <a:lumOff val="35000"/>
                </a:schemeClr>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807961504811902E-3"/>
          <c:y val="0.23162583843686205"/>
          <c:w val="0.6697773403324585"/>
          <c:h val="0.75480387868183152"/>
        </c:manualLayout>
      </c:layout>
      <c:pie3DChart>
        <c:varyColors val="1"/>
        <c:ser>
          <c:idx val="0"/>
          <c:order val="0"/>
          <c:tx>
            <c:strRef>
              <c:f>'PV par année'!$B$12</c:f>
              <c:strCache>
                <c:ptCount val="1"/>
                <c:pt idx="0">
                  <c:v>النسبة</c:v>
                </c:pt>
              </c:strCache>
            </c:strRef>
          </c:tx>
          <c:explosion val="34"/>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5E-4997-A961-64EA43CD99F9}"/>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5E-4997-A961-64EA43CD99F9}"/>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5E-4997-A961-64EA43CD99F9}"/>
              </c:ext>
            </c:extLst>
          </c:dPt>
          <c:dPt>
            <c:idx val="3"/>
            <c:bubble3D val="0"/>
            <c:spPr>
              <a:solidFill>
                <a:srgbClr val="CE2455"/>
              </a:solidFill>
              <a:ln w="25400">
                <a:solidFill>
                  <a:schemeClr val="lt1"/>
                </a:solidFill>
              </a:ln>
              <a:effectLst/>
              <a:sp3d contourW="25400">
                <a:contourClr>
                  <a:schemeClr val="lt1"/>
                </a:contourClr>
              </a:sp3d>
            </c:spPr>
            <c:extLst>
              <c:ext xmlns:c16="http://schemas.microsoft.com/office/drawing/2014/chart" uri="{C3380CC4-5D6E-409C-BE32-E72D297353CC}">
                <c16:uniqueId val="{00000007-825E-4997-A961-64EA43CD99F9}"/>
              </c:ext>
            </c:extLst>
          </c:dPt>
          <c:dLbls>
            <c:dLbl>
              <c:idx val="3"/>
              <c:tx>
                <c:rich>
                  <a:bodyPr/>
                  <a:lstStyle/>
                  <a:p>
                    <a:fld id="{FA7900B4-9244-4276-9781-1A83FDECB7FD}" type="PERCENTAGE">
                      <a:rPr lang="en-US" b="1">
                        <a:solidFill>
                          <a:schemeClr val="bg1"/>
                        </a:solidFill>
                      </a:rPr>
                      <a:pPr/>
                      <a:t>[POURCENTAGE]</a:t>
                    </a:fld>
                    <a:endParaRPr lang="fr-F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25E-4997-A961-64EA43CD99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'PV par année'!$E$13:$E$16</c:f>
              <c:strCache>
                <c:ptCount val="4"/>
                <c:pt idx="0">
                  <c:v>délit</c:v>
                </c:pt>
                <c:pt idx="1">
                  <c:v>Première classe</c:v>
                </c:pt>
                <c:pt idx="2">
                  <c:v>Deusième classe</c:v>
                </c:pt>
                <c:pt idx="3">
                  <c:v>Troisième classe</c:v>
                </c:pt>
              </c:strCache>
            </c:strRef>
          </c:cat>
          <c:val>
            <c:numRef>
              <c:f>'PV par année'!$B$13:$B$16</c:f>
              <c:numCache>
                <c:formatCode>0%</c:formatCode>
                <c:ptCount val="4"/>
                <c:pt idx="0">
                  <c:v>6.1504637617892698E-3</c:v>
                </c:pt>
                <c:pt idx="1">
                  <c:v>5.0905248862521624E-2</c:v>
                </c:pt>
                <c:pt idx="2">
                  <c:v>0.12835271172466189</c:v>
                </c:pt>
                <c:pt idx="3">
                  <c:v>0.81459157565102724</c:v>
                </c:pt>
              </c:numCache>
            </c:numRef>
          </c:val>
          <c:extLst>
            <c:ext xmlns:c16="http://schemas.microsoft.com/office/drawing/2014/chart" uri="{C3380CC4-5D6E-409C-BE32-E72D297353CC}">
              <c16:uniqueId val="{00000008-825E-4997-A961-64EA43CD99F9}"/>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rtl="1">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FR" sz="2000" b="1" i="1" dirty="0">
                <a:solidFill>
                  <a:schemeClr val="tx1">
                    <a:lumMod val="65000"/>
                    <a:lumOff val="35000"/>
                  </a:schemeClr>
                </a:solidFill>
                <a:latin typeface="Times New Roman" panose="02020603050405020304" pitchFamily="18" charset="0"/>
                <a:cs typeface="Times New Roman" panose="02020603050405020304" pitchFamily="18" charset="0"/>
              </a:rPr>
              <a:t>PV</a:t>
            </a:r>
            <a:r>
              <a:rPr lang="fr-FR" sz="2000" b="1" i="1" baseline="0" dirty="0">
                <a:solidFill>
                  <a:schemeClr val="tx1">
                    <a:lumMod val="65000"/>
                    <a:lumOff val="35000"/>
                  </a:schemeClr>
                </a:solidFill>
                <a:latin typeface="Times New Roman" panose="02020603050405020304" pitchFamily="18" charset="0"/>
                <a:cs typeface="Times New Roman" panose="02020603050405020304" pitchFamily="18" charset="0"/>
              </a:rPr>
              <a:t> d’infractions par type de personnes</a:t>
            </a:r>
            <a:endParaRPr lang="ar-MA" sz="2000" b="1" i="1" dirty="0">
              <a:solidFill>
                <a:schemeClr val="tx1">
                  <a:lumMod val="65000"/>
                  <a:lumOff val="35000"/>
                </a:schemeClr>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190511547349269E-2"/>
          <c:y val="0.24502475603099058"/>
          <c:w val="0.54892125984251972"/>
          <c:h val="0.57661691542288562"/>
        </c:manualLayout>
      </c:layout>
      <c:pie3DChart>
        <c:varyColors val="1"/>
        <c:ser>
          <c:idx val="0"/>
          <c:order val="0"/>
          <c:tx>
            <c:strRef>
              <c:f>'PV par année'!$D$26</c:f>
              <c:strCache>
                <c:ptCount val="1"/>
                <c:pt idx="0">
                  <c:v>النسبة</c:v>
                </c:pt>
              </c:strCache>
            </c:strRef>
          </c:tx>
          <c:spPr>
            <a:solidFill>
              <a:srgbClr val="D42C38"/>
            </a:solidFill>
          </c:spPr>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F0A-49EC-BA11-1501B7C39C22}"/>
              </c:ext>
            </c:extLst>
          </c:dPt>
          <c:dPt>
            <c:idx val="1"/>
            <c:bubble3D val="0"/>
            <c:spPr>
              <a:solidFill>
                <a:srgbClr val="CE2455"/>
              </a:solidFill>
              <a:ln w="25400">
                <a:solidFill>
                  <a:schemeClr val="lt1"/>
                </a:solidFill>
              </a:ln>
              <a:effectLst/>
              <a:sp3d contourW="25400">
                <a:contourClr>
                  <a:schemeClr val="lt1"/>
                </a:contourClr>
              </a:sp3d>
            </c:spPr>
            <c:extLst>
              <c:ext xmlns:c16="http://schemas.microsoft.com/office/drawing/2014/chart" uri="{C3380CC4-5D6E-409C-BE32-E72D297353CC}">
                <c16:uniqueId val="{00000003-6F0A-49EC-BA11-1501B7C39C2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'PV par année'!$B$19:$C$19</c:f>
              <c:strCache>
                <c:ptCount val="2"/>
                <c:pt idx="0">
                  <c:v>Personnes morales</c:v>
                </c:pt>
                <c:pt idx="1">
                  <c:v>Personnes physiques</c:v>
                </c:pt>
              </c:strCache>
            </c:strRef>
          </c:cat>
          <c:val>
            <c:numRef>
              <c:f>'PV par année'!$B$26:$C$26</c:f>
              <c:numCache>
                <c:formatCode>0%</c:formatCode>
                <c:ptCount val="2"/>
                <c:pt idx="0">
                  <c:v>0.27405372089039565</c:v>
                </c:pt>
                <c:pt idx="1">
                  <c:v>0.72594627910960441</c:v>
                </c:pt>
              </c:numCache>
            </c:numRef>
          </c:val>
          <c:extLst>
            <c:ext xmlns:c16="http://schemas.microsoft.com/office/drawing/2014/chart" uri="{C3380CC4-5D6E-409C-BE32-E72D297353CC}">
              <c16:uniqueId val="{00000004-6F0A-49EC-BA11-1501B7C39C22}"/>
            </c:ext>
          </c:extLst>
        </c:ser>
        <c:dLbls>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rtl="1">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Entry>
      <c:legendEntry>
        <c:idx val="1"/>
        <c:txPr>
          <a:bodyPr rot="0" spcFirstLastPara="1" vertOverflow="ellipsis" vert="horz" wrap="square" anchor="ctr" anchorCtr="1"/>
          <a:lstStyle/>
          <a:p>
            <a:pPr rtl="1">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Entry>
      <c:layout>
        <c:manualLayout>
          <c:xMode val="edge"/>
          <c:yMode val="edge"/>
          <c:x val="0.60517059304606047"/>
          <c:y val="0.38557292278763661"/>
          <c:w val="0.37816273010765755"/>
          <c:h val="0.36517256238492579"/>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4B8FC-EA1D-4381-A9EC-691C57B4AFE5}" type="doc">
      <dgm:prSet loTypeId="urn:microsoft.com/office/officeart/2008/layout/PictureStrips" loCatId="list" qsTypeId="urn:microsoft.com/office/officeart/2005/8/quickstyle/3d3" qsCatId="3D" csTypeId="urn:microsoft.com/office/officeart/2005/8/colors/colorful5" csCatId="colorful" phldr="1"/>
      <dgm:spPr/>
    </dgm:pt>
    <dgm:pt modelId="{44E523B8-0911-49ED-BAD3-4E610E117CE6}">
      <dgm:prSet phldrT="[Texte]"/>
      <dgm:spPr/>
      <dgm:t>
        <a:bodyPr/>
        <a:lstStyle/>
        <a:p>
          <a:pPr>
            <a:buFont typeface="Wingdings" panose="05000000000000000000" pitchFamily="2" charset="2"/>
            <a:buChar char="v"/>
          </a:pPr>
          <a:r>
            <a:rPr lang="fr-FR" dirty="0"/>
            <a:t>Préparer les plans d'action pour la mise en œuvre de la stratégie de l'Agence en matière de contrôle automatisé ;</a:t>
          </a:r>
        </a:p>
      </dgm:t>
    </dgm:pt>
    <dgm:pt modelId="{E0A459C4-808F-46A6-A8D8-6396B49156C3}" type="parTrans" cxnId="{B3C80CAB-DBAF-4E5A-A985-2C3D3DD84EF2}">
      <dgm:prSet/>
      <dgm:spPr/>
      <dgm:t>
        <a:bodyPr/>
        <a:lstStyle/>
        <a:p>
          <a:endParaRPr lang="fr-FR"/>
        </a:p>
      </dgm:t>
    </dgm:pt>
    <dgm:pt modelId="{9F98E32F-650D-4C16-95D0-2B8656A9CD47}" type="sibTrans" cxnId="{B3C80CAB-DBAF-4E5A-A985-2C3D3DD84EF2}">
      <dgm:prSet/>
      <dgm:spPr/>
      <dgm:t>
        <a:bodyPr/>
        <a:lstStyle/>
        <a:p>
          <a:endParaRPr lang="fr-FR"/>
        </a:p>
      </dgm:t>
    </dgm:pt>
    <dgm:pt modelId="{4FFF3CA0-FF85-4DAE-A002-E9ABBA1E307B}">
      <dgm:prSet/>
      <dgm:spPr/>
      <dgm:t>
        <a:bodyPr/>
        <a:lstStyle/>
        <a:p>
          <a:r>
            <a:rPr lang="fr-FR" dirty="0"/>
            <a:t>Gérer l'acquisition, l'installation, le redéploiement et la maintenance des équipements de contrôle et de constatation automatisés des infractions au code de la route ;</a:t>
          </a:r>
        </a:p>
      </dgm:t>
    </dgm:pt>
    <dgm:pt modelId="{1E4AE07B-2A9E-4C52-880A-1F743C13B870}" type="parTrans" cxnId="{1EF9C036-D9A1-4CC1-B97B-3624269BCD70}">
      <dgm:prSet/>
      <dgm:spPr/>
      <dgm:t>
        <a:bodyPr/>
        <a:lstStyle/>
        <a:p>
          <a:endParaRPr lang="fr-FR"/>
        </a:p>
      </dgm:t>
    </dgm:pt>
    <dgm:pt modelId="{E58138A6-77BC-47E3-A737-722229F3646D}" type="sibTrans" cxnId="{1EF9C036-D9A1-4CC1-B97B-3624269BCD70}">
      <dgm:prSet/>
      <dgm:spPr/>
      <dgm:t>
        <a:bodyPr/>
        <a:lstStyle/>
        <a:p>
          <a:endParaRPr lang="fr-FR"/>
        </a:p>
      </dgm:t>
    </dgm:pt>
    <dgm:pt modelId="{22957578-B94E-497A-A708-4547FB6173B5}">
      <dgm:prSet/>
      <dgm:spPr/>
      <dgm:t>
        <a:bodyPr/>
        <a:lstStyle/>
        <a:p>
          <a:r>
            <a:rPr lang="fr-FR" dirty="0"/>
            <a:t>Assurer la conformité des équipements de contrôle à la règlementation en vigueur ;</a:t>
          </a:r>
        </a:p>
      </dgm:t>
    </dgm:pt>
    <dgm:pt modelId="{B63FAAF2-B8DC-4B4E-A18A-3E5E86C345D1}" type="parTrans" cxnId="{50E14A3B-92E8-45F8-8FA8-4327FA00B005}">
      <dgm:prSet/>
      <dgm:spPr/>
      <dgm:t>
        <a:bodyPr/>
        <a:lstStyle/>
        <a:p>
          <a:endParaRPr lang="fr-FR"/>
        </a:p>
      </dgm:t>
    </dgm:pt>
    <dgm:pt modelId="{3FF175D3-D352-4FEF-AE37-C52B70CD7636}" type="sibTrans" cxnId="{50E14A3B-92E8-45F8-8FA8-4327FA00B005}">
      <dgm:prSet/>
      <dgm:spPr/>
      <dgm:t>
        <a:bodyPr/>
        <a:lstStyle/>
        <a:p>
          <a:endParaRPr lang="fr-FR"/>
        </a:p>
      </dgm:t>
    </dgm:pt>
    <dgm:pt modelId="{EA21D55B-7F0C-45DC-982C-27B703B1344A}">
      <dgm:prSet/>
      <dgm:spPr/>
      <dgm:t>
        <a:bodyPr/>
        <a:lstStyle/>
        <a:p>
          <a:r>
            <a:rPr lang="fr-FR" dirty="0"/>
            <a:t>Gérer le système de contrôle et de constatation automatisés des infractions ;</a:t>
          </a:r>
        </a:p>
      </dgm:t>
    </dgm:pt>
    <dgm:pt modelId="{ED1D627C-35AA-422E-B7DF-022364B9A246}" type="parTrans" cxnId="{9B6B848E-84A2-4CB6-BFE3-12F47B62BBB6}">
      <dgm:prSet/>
      <dgm:spPr/>
      <dgm:t>
        <a:bodyPr/>
        <a:lstStyle/>
        <a:p>
          <a:endParaRPr lang="fr-FR"/>
        </a:p>
      </dgm:t>
    </dgm:pt>
    <dgm:pt modelId="{BF824535-8D35-41C1-8CC7-5BB9E7925EA8}" type="sibTrans" cxnId="{9B6B848E-84A2-4CB6-BFE3-12F47B62BBB6}">
      <dgm:prSet/>
      <dgm:spPr/>
      <dgm:t>
        <a:bodyPr/>
        <a:lstStyle/>
        <a:p>
          <a:endParaRPr lang="fr-FR"/>
        </a:p>
      </dgm:t>
    </dgm:pt>
    <dgm:pt modelId="{CD821BCF-B7CD-428D-838A-04734D9BDAC9}">
      <dgm:prSet/>
      <dgm:spPr/>
      <dgm:t>
        <a:bodyPr/>
        <a:lstStyle/>
        <a:p>
          <a:r>
            <a:rPr lang="fr-FR" dirty="0"/>
            <a:t>Contribuer à la préparation des textes législatifs relatifs au contrôle automatisé des infractions au code de la route ;</a:t>
          </a:r>
        </a:p>
      </dgm:t>
    </dgm:pt>
    <dgm:pt modelId="{53A53A0E-E13D-42BA-A638-8D02B2316197}" type="parTrans" cxnId="{1676DF37-E343-46B0-91F7-D9F7CBCD9B52}">
      <dgm:prSet/>
      <dgm:spPr/>
      <dgm:t>
        <a:bodyPr/>
        <a:lstStyle/>
        <a:p>
          <a:endParaRPr lang="fr-FR"/>
        </a:p>
      </dgm:t>
    </dgm:pt>
    <dgm:pt modelId="{2E3529B2-2066-4235-A868-6BB9907982D9}" type="sibTrans" cxnId="{1676DF37-E343-46B0-91F7-D9F7CBCD9B52}">
      <dgm:prSet/>
      <dgm:spPr/>
      <dgm:t>
        <a:bodyPr/>
        <a:lstStyle/>
        <a:p>
          <a:endParaRPr lang="fr-FR"/>
        </a:p>
      </dgm:t>
    </dgm:pt>
    <dgm:pt modelId="{F43ACA0F-2F8E-4C36-80E7-82E558AD42C1}">
      <dgm:prSet/>
      <dgm:spPr/>
      <dgm:t>
        <a:bodyPr/>
        <a:lstStyle/>
        <a:p>
          <a:r>
            <a:rPr lang="fr-FR" dirty="0"/>
            <a:t>Gérer la fourniture et la maintenance des équipements de contrôle et de sécurité routière et leur mise à la disposition des services de contrôle et des parties concernées ;</a:t>
          </a:r>
        </a:p>
      </dgm:t>
    </dgm:pt>
    <dgm:pt modelId="{15893325-7468-4B79-ABC6-5C512086A9F3}" type="parTrans" cxnId="{710DACD2-C26D-4E2B-88EC-75949DEF7916}">
      <dgm:prSet/>
      <dgm:spPr/>
      <dgm:t>
        <a:bodyPr/>
        <a:lstStyle/>
        <a:p>
          <a:endParaRPr lang="fr-FR"/>
        </a:p>
      </dgm:t>
    </dgm:pt>
    <dgm:pt modelId="{D01BC46E-C0B3-47FA-8624-1507E2683381}" type="sibTrans" cxnId="{710DACD2-C26D-4E2B-88EC-75949DEF7916}">
      <dgm:prSet/>
      <dgm:spPr/>
      <dgm:t>
        <a:bodyPr/>
        <a:lstStyle/>
        <a:p>
          <a:endParaRPr lang="fr-FR"/>
        </a:p>
      </dgm:t>
    </dgm:pt>
    <dgm:pt modelId="{92DD3E4C-2575-46E9-8161-FF031D979BEB}" type="pres">
      <dgm:prSet presAssocID="{B764B8FC-EA1D-4381-A9EC-691C57B4AFE5}" presName="Name0" presStyleCnt="0">
        <dgm:presLayoutVars>
          <dgm:dir/>
          <dgm:resizeHandles val="exact"/>
        </dgm:presLayoutVars>
      </dgm:prSet>
      <dgm:spPr/>
    </dgm:pt>
    <dgm:pt modelId="{ECEE16D4-7C25-4F16-A31B-E4C6F66864F9}" type="pres">
      <dgm:prSet presAssocID="{44E523B8-0911-49ED-BAD3-4E610E117CE6}" presName="composite" presStyleCnt="0"/>
      <dgm:spPr/>
    </dgm:pt>
    <dgm:pt modelId="{58671EAB-422B-49CD-8436-F32F630AE8F1}" type="pres">
      <dgm:prSet presAssocID="{44E523B8-0911-49ED-BAD3-4E610E117CE6}" presName="rect1" presStyleLbl="trAlignAcc1" presStyleIdx="0" presStyleCnt="6">
        <dgm:presLayoutVars>
          <dgm:bulletEnabled val="1"/>
        </dgm:presLayoutVars>
      </dgm:prSet>
      <dgm:spPr/>
    </dgm:pt>
    <dgm:pt modelId="{75ED8A12-F9EC-4B5A-B579-A830C0C7ABE0}" type="pres">
      <dgm:prSet presAssocID="{44E523B8-0911-49ED-BAD3-4E610E117CE6}" presName="rect2" presStyleLbl="fgImgPlace1" presStyleIdx="0" presStyleCnt="6"/>
      <dgm:spPr/>
    </dgm:pt>
    <dgm:pt modelId="{2EF59304-A247-4C1F-BD60-9579B84EAFEF}" type="pres">
      <dgm:prSet presAssocID="{9F98E32F-650D-4C16-95D0-2B8656A9CD47}" presName="sibTrans" presStyleCnt="0"/>
      <dgm:spPr/>
    </dgm:pt>
    <dgm:pt modelId="{122C366A-07A2-4581-9C02-BB6107F4C979}" type="pres">
      <dgm:prSet presAssocID="{4FFF3CA0-FF85-4DAE-A002-E9ABBA1E307B}" presName="composite" presStyleCnt="0"/>
      <dgm:spPr/>
    </dgm:pt>
    <dgm:pt modelId="{84802EF9-2CB7-45B1-9FF5-1163148B4EDB}" type="pres">
      <dgm:prSet presAssocID="{4FFF3CA0-FF85-4DAE-A002-E9ABBA1E307B}" presName="rect1" presStyleLbl="trAlignAcc1" presStyleIdx="1" presStyleCnt="6">
        <dgm:presLayoutVars>
          <dgm:bulletEnabled val="1"/>
        </dgm:presLayoutVars>
      </dgm:prSet>
      <dgm:spPr/>
    </dgm:pt>
    <dgm:pt modelId="{58C8904D-0C6F-470C-8F6F-2661D030D7B7}" type="pres">
      <dgm:prSet presAssocID="{4FFF3CA0-FF85-4DAE-A002-E9ABBA1E307B}" presName="rect2" presStyleLbl="fgImgPlace1" presStyleIdx="1" presStyleCnt="6"/>
      <dgm:spPr/>
    </dgm:pt>
    <dgm:pt modelId="{8612986B-90F9-4F2E-8E1F-D471D28E2F39}" type="pres">
      <dgm:prSet presAssocID="{E58138A6-77BC-47E3-A737-722229F3646D}" presName="sibTrans" presStyleCnt="0"/>
      <dgm:spPr/>
    </dgm:pt>
    <dgm:pt modelId="{9C4477C3-1DD4-4A1D-A976-4C35BDEFA6E7}" type="pres">
      <dgm:prSet presAssocID="{22957578-B94E-497A-A708-4547FB6173B5}" presName="composite" presStyleCnt="0"/>
      <dgm:spPr/>
    </dgm:pt>
    <dgm:pt modelId="{A8BDF039-57FF-4E72-B9A5-435479C8111A}" type="pres">
      <dgm:prSet presAssocID="{22957578-B94E-497A-A708-4547FB6173B5}" presName="rect1" presStyleLbl="trAlignAcc1" presStyleIdx="2" presStyleCnt="6">
        <dgm:presLayoutVars>
          <dgm:bulletEnabled val="1"/>
        </dgm:presLayoutVars>
      </dgm:prSet>
      <dgm:spPr/>
    </dgm:pt>
    <dgm:pt modelId="{5F046589-7262-4B69-8E2C-C6BC1D518337}" type="pres">
      <dgm:prSet presAssocID="{22957578-B94E-497A-A708-4547FB6173B5}" presName="rect2" presStyleLbl="fgImgPlace1" presStyleIdx="2" presStyleCnt="6"/>
      <dgm:spPr/>
    </dgm:pt>
    <dgm:pt modelId="{E550F63E-06F7-4A22-9934-60CF4B2F51CA}" type="pres">
      <dgm:prSet presAssocID="{3FF175D3-D352-4FEF-AE37-C52B70CD7636}" presName="sibTrans" presStyleCnt="0"/>
      <dgm:spPr/>
    </dgm:pt>
    <dgm:pt modelId="{693960A6-669A-4712-A9EE-F5A2EEDF6DB0}" type="pres">
      <dgm:prSet presAssocID="{EA21D55B-7F0C-45DC-982C-27B703B1344A}" presName="composite" presStyleCnt="0"/>
      <dgm:spPr/>
    </dgm:pt>
    <dgm:pt modelId="{ECA07D7F-6078-4DEF-9CAE-DE7DCE84D442}" type="pres">
      <dgm:prSet presAssocID="{EA21D55B-7F0C-45DC-982C-27B703B1344A}" presName="rect1" presStyleLbl="trAlignAcc1" presStyleIdx="3" presStyleCnt="6">
        <dgm:presLayoutVars>
          <dgm:bulletEnabled val="1"/>
        </dgm:presLayoutVars>
      </dgm:prSet>
      <dgm:spPr/>
    </dgm:pt>
    <dgm:pt modelId="{F60BDE07-B108-44C3-BF58-82E88D83C9B9}" type="pres">
      <dgm:prSet presAssocID="{EA21D55B-7F0C-45DC-982C-27B703B1344A}" presName="rect2" presStyleLbl="fgImgPlace1" presStyleIdx="3" presStyleCnt="6"/>
      <dgm:spPr/>
    </dgm:pt>
    <dgm:pt modelId="{E2376C0E-63D8-44D1-AA33-8253F18A9C65}" type="pres">
      <dgm:prSet presAssocID="{BF824535-8D35-41C1-8CC7-5BB9E7925EA8}" presName="sibTrans" presStyleCnt="0"/>
      <dgm:spPr/>
    </dgm:pt>
    <dgm:pt modelId="{1E039768-1A74-470C-9345-81FD0870D1E7}" type="pres">
      <dgm:prSet presAssocID="{CD821BCF-B7CD-428D-838A-04734D9BDAC9}" presName="composite" presStyleCnt="0"/>
      <dgm:spPr/>
    </dgm:pt>
    <dgm:pt modelId="{D52E8969-57BC-4CAF-A586-74624BC7715F}" type="pres">
      <dgm:prSet presAssocID="{CD821BCF-B7CD-428D-838A-04734D9BDAC9}" presName="rect1" presStyleLbl="trAlignAcc1" presStyleIdx="4" presStyleCnt="6">
        <dgm:presLayoutVars>
          <dgm:bulletEnabled val="1"/>
        </dgm:presLayoutVars>
      </dgm:prSet>
      <dgm:spPr/>
    </dgm:pt>
    <dgm:pt modelId="{A77E704C-8831-4884-B130-D7BC78F92C5A}" type="pres">
      <dgm:prSet presAssocID="{CD821BCF-B7CD-428D-838A-04734D9BDAC9}" presName="rect2" presStyleLbl="fgImgPlace1" presStyleIdx="4" presStyleCnt="6"/>
      <dgm:spPr/>
    </dgm:pt>
    <dgm:pt modelId="{81B09DA7-87E9-4E96-BD5A-BFB31AE0005D}" type="pres">
      <dgm:prSet presAssocID="{2E3529B2-2066-4235-A868-6BB9907982D9}" presName="sibTrans" presStyleCnt="0"/>
      <dgm:spPr/>
    </dgm:pt>
    <dgm:pt modelId="{33F7A55E-053C-4D38-BED3-A1260207CE07}" type="pres">
      <dgm:prSet presAssocID="{F43ACA0F-2F8E-4C36-80E7-82E558AD42C1}" presName="composite" presStyleCnt="0"/>
      <dgm:spPr/>
    </dgm:pt>
    <dgm:pt modelId="{6882F01C-7327-4EA0-AA62-EAA85471A0B6}" type="pres">
      <dgm:prSet presAssocID="{F43ACA0F-2F8E-4C36-80E7-82E558AD42C1}" presName="rect1" presStyleLbl="trAlignAcc1" presStyleIdx="5" presStyleCnt="6">
        <dgm:presLayoutVars>
          <dgm:bulletEnabled val="1"/>
        </dgm:presLayoutVars>
      </dgm:prSet>
      <dgm:spPr/>
    </dgm:pt>
    <dgm:pt modelId="{ABF2EC1C-8F51-4FA6-9059-0BE23587D388}" type="pres">
      <dgm:prSet presAssocID="{F43ACA0F-2F8E-4C36-80E7-82E558AD42C1}" presName="rect2" presStyleLbl="fgImgPlace1" presStyleIdx="5" presStyleCnt="6"/>
      <dgm:spPr/>
    </dgm:pt>
  </dgm:ptLst>
  <dgm:cxnLst>
    <dgm:cxn modelId="{1EF9C036-D9A1-4CC1-B97B-3624269BCD70}" srcId="{B764B8FC-EA1D-4381-A9EC-691C57B4AFE5}" destId="{4FFF3CA0-FF85-4DAE-A002-E9ABBA1E307B}" srcOrd="1" destOrd="0" parTransId="{1E4AE07B-2A9E-4C52-880A-1F743C13B870}" sibTransId="{E58138A6-77BC-47E3-A737-722229F3646D}"/>
    <dgm:cxn modelId="{1676DF37-E343-46B0-91F7-D9F7CBCD9B52}" srcId="{B764B8FC-EA1D-4381-A9EC-691C57B4AFE5}" destId="{CD821BCF-B7CD-428D-838A-04734D9BDAC9}" srcOrd="4" destOrd="0" parTransId="{53A53A0E-E13D-42BA-A638-8D02B2316197}" sibTransId="{2E3529B2-2066-4235-A868-6BB9907982D9}"/>
    <dgm:cxn modelId="{50E14A3B-92E8-45F8-8FA8-4327FA00B005}" srcId="{B764B8FC-EA1D-4381-A9EC-691C57B4AFE5}" destId="{22957578-B94E-497A-A708-4547FB6173B5}" srcOrd="2" destOrd="0" parTransId="{B63FAAF2-B8DC-4B4E-A18A-3E5E86C345D1}" sibTransId="{3FF175D3-D352-4FEF-AE37-C52B70CD7636}"/>
    <dgm:cxn modelId="{2536934D-6C07-435A-884C-EBB3DE250F3C}" type="presOf" srcId="{22957578-B94E-497A-A708-4547FB6173B5}" destId="{A8BDF039-57FF-4E72-B9A5-435479C8111A}" srcOrd="0" destOrd="0" presId="urn:microsoft.com/office/officeart/2008/layout/PictureStrips"/>
    <dgm:cxn modelId="{27475C75-D2F4-4FDA-8B85-FFD2EB053C83}" type="presOf" srcId="{44E523B8-0911-49ED-BAD3-4E610E117CE6}" destId="{58671EAB-422B-49CD-8436-F32F630AE8F1}" srcOrd="0" destOrd="0" presId="urn:microsoft.com/office/officeart/2008/layout/PictureStrips"/>
    <dgm:cxn modelId="{A5DD6D89-207D-44D2-B396-C542DFE58409}" type="presOf" srcId="{B764B8FC-EA1D-4381-A9EC-691C57B4AFE5}" destId="{92DD3E4C-2575-46E9-8161-FF031D979BEB}" srcOrd="0" destOrd="0" presId="urn:microsoft.com/office/officeart/2008/layout/PictureStrips"/>
    <dgm:cxn modelId="{9B6B848E-84A2-4CB6-BFE3-12F47B62BBB6}" srcId="{B764B8FC-EA1D-4381-A9EC-691C57B4AFE5}" destId="{EA21D55B-7F0C-45DC-982C-27B703B1344A}" srcOrd="3" destOrd="0" parTransId="{ED1D627C-35AA-422E-B7DF-022364B9A246}" sibTransId="{BF824535-8D35-41C1-8CC7-5BB9E7925EA8}"/>
    <dgm:cxn modelId="{F4C0ED9E-1629-4244-A528-5C1C5A35FB10}" type="presOf" srcId="{4FFF3CA0-FF85-4DAE-A002-E9ABBA1E307B}" destId="{84802EF9-2CB7-45B1-9FF5-1163148B4EDB}" srcOrd="0" destOrd="0" presId="urn:microsoft.com/office/officeart/2008/layout/PictureStrips"/>
    <dgm:cxn modelId="{B3C80CAB-DBAF-4E5A-A985-2C3D3DD84EF2}" srcId="{B764B8FC-EA1D-4381-A9EC-691C57B4AFE5}" destId="{44E523B8-0911-49ED-BAD3-4E610E117CE6}" srcOrd="0" destOrd="0" parTransId="{E0A459C4-808F-46A6-A8D8-6396B49156C3}" sibTransId="{9F98E32F-650D-4C16-95D0-2B8656A9CD47}"/>
    <dgm:cxn modelId="{A5E9DBAC-E192-4EF6-8C33-054E89E9D5F3}" type="presOf" srcId="{CD821BCF-B7CD-428D-838A-04734D9BDAC9}" destId="{D52E8969-57BC-4CAF-A586-74624BC7715F}" srcOrd="0" destOrd="0" presId="urn:microsoft.com/office/officeart/2008/layout/PictureStrips"/>
    <dgm:cxn modelId="{710DACD2-C26D-4E2B-88EC-75949DEF7916}" srcId="{B764B8FC-EA1D-4381-A9EC-691C57B4AFE5}" destId="{F43ACA0F-2F8E-4C36-80E7-82E558AD42C1}" srcOrd="5" destOrd="0" parTransId="{15893325-7468-4B79-ABC6-5C512086A9F3}" sibTransId="{D01BC46E-C0B3-47FA-8624-1507E2683381}"/>
    <dgm:cxn modelId="{61A4B9D2-3EDA-43CC-92D1-5DD92006D8F7}" type="presOf" srcId="{EA21D55B-7F0C-45DC-982C-27B703B1344A}" destId="{ECA07D7F-6078-4DEF-9CAE-DE7DCE84D442}" srcOrd="0" destOrd="0" presId="urn:microsoft.com/office/officeart/2008/layout/PictureStrips"/>
    <dgm:cxn modelId="{256E74DA-1EDE-4FED-8DC9-1DDB78B0F70A}" type="presOf" srcId="{F43ACA0F-2F8E-4C36-80E7-82E558AD42C1}" destId="{6882F01C-7327-4EA0-AA62-EAA85471A0B6}" srcOrd="0" destOrd="0" presId="urn:microsoft.com/office/officeart/2008/layout/PictureStrips"/>
    <dgm:cxn modelId="{AB61C4CE-EFB4-42CB-B154-7C9771FB002B}" type="presParOf" srcId="{92DD3E4C-2575-46E9-8161-FF031D979BEB}" destId="{ECEE16D4-7C25-4F16-A31B-E4C6F66864F9}" srcOrd="0" destOrd="0" presId="urn:microsoft.com/office/officeart/2008/layout/PictureStrips"/>
    <dgm:cxn modelId="{BEEE8A68-671C-40E6-9F60-BBFE7AA9102E}" type="presParOf" srcId="{ECEE16D4-7C25-4F16-A31B-E4C6F66864F9}" destId="{58671EAB-422B-49CD-8436-F32F630AE8F1}" srcOrd="0" destOrd="0" presId="urn:microsoft.com/office/officeart/2008/layout/PictureStrips"/>
    <dgm:cxn modelId="{02CA2F7B-E7A3-4590-8449-2FCD8E914061}" type="presParOf" srcId="{ECEE16D4-7C25-4F16-A31B-E4C6F66864F9}" destId="{75ED8A12-F9EC-4B5A-B579-A830C0C7ABE0}" srcOrd="1" destOrd="0" presId="urn:microsoft.com/office/officeart/2008/layout/PictureStrips"/>
    <dgm:cxn modelId="{F6625FD8-4F0F-4610-A91C-DD36CCDD5765}" type="presParOf" srcId="{92DD3E4C-2575-46E9-8161-FF031D979BEB}" destId="{2EF59304-A247-4C1F-BD60-9579B84EAFEF}" srcOrd="1" destOrd="0" presId="urn:microsoft.com/office/officeart/2008/layout/PictureStrips"/>
    <dgm:cxn modelId="{B30387A1-D2BA-4993-95F0-3E327C0E5CD2}" type="presParOf" srcId="{92DD3E4C-2575-46E9-8161-FF031D979BEB}" destId="{122C366A-07A2-4581-9C02-BB6107F4C979}" srcOrd="2" destOrd="0" presId="urn:microsoft.com/office/officeart/2008/layout/PictureStrips"/>
    <dgm:cxn modelId="{0F186FF8-D166-42FF-A97D-006D8ABFFCB0}" type="presParOf" srcId="{122C366A-07A2-4581-9C02-BB6107F4C979}" destId="{84802EF9-2CB7-45B1-9FF5-1163148B4EDB}" srcOrd="0" destOrd="0" presId="urn:microsoft.com/office/officeart/2008/layout/PictureStrips"/>
    <dgm:cxn modelId="{5F8B298F-29BC-4556-A1C2-0BE459F67B45}" type="presParOf" srcId="{122C366A-07A2-4581-9C02-BB6107F4C979}" destId="{58C8904D-0C6F-470C-8F6F-2661D030D7B7}" srcOrd="1" destOrd="0" presId="urn:microsoft.com/office/officeart/2008/layout/PictureStrips"/>
    <dgm:cxn modelId="{F539C961-D917-43E5-9CB1-BD02B15AF622}" type="presParOf" srcId="{92DD3E4C-2575-46E9-8161-FF031D979BEB}" destId="{8612986B-90F9-4F2E-8E1F-D471D28E2F39}" srcOrd="3" destOrd="0" presId="urn:microsoft.com/office/officeart/2008/layout/PictureStrips"/>
    <dgm:cxn modelId="{C989EF60-4A85-4D4E-B837-A4FB39CF41BF}" type="presParOf" srcId="{92DD3E4C-2575-46E9-8161-FF031D979BEB}" destId="{9C4477C3-1DD4-4A1D-A976-4C35BDEFA6E7}" srcOrd="4" destOrd="0" presId="urn:microsoft.com/office/officeart/2008/layout/PictureStrips"/>
    <dgm:cxn modelId="{C4D2EA3D-2045-4A07-971B-987F9A5F07A8}" type="presParOf" srcId="{9C4477C3-1DD4-4A1D-A976-4C35BDEFA6E7}" destId="{A8BDF039-57FF-4E72-B9A5-435479C8111A}" srcOrd="0" destOrd="0" presId="urn:microsoft.com/office/officeart/2008/layout/PictureStrips"/>
    <dgm:cxn modelId="{97FBF4F2-B815-4A4E-9050-6BCAE948E802}" type="presParOf" srcId="{9C4477C3-1DD4-4A1D-A976-4C35BDEFA6E7}" destId="{5F046589-7262-4B69-8E2C-C6BC1D518337}" srcOrd="1" destOrd="0" presId="urn:microsoft.com/office/officeart/2008/layout/PictureStrips"/>
    <dgm:cxn modelId="{BC68FF84-8A51-4536-920A-8612A5C3622F}" type="presParOf" srcId="{92DD3E4C-2575-46E9-8161-FF031D979BEB}" destId="{E550F63E-06F7-4A22-9934-60CF4B2F51CA}" srcOrd="5" destOrd="0" presId="urn:microsoft.com/office/officeart/2008/layout/PictureStrips"/>
    <dgm:cxn modelId="{0A5492DB-8A30-4955-B280-92F2DA4273EB}" type="presParOf" srcId="{92DD3E4C-2575-46E9-8161-FF031D979BEB}" destId="{693960A6-669A-4712-A9EE-F5A2EEDF6DB0}" srcOrd="6" destOrd="0" presId="urn:microsoft.com/office/officeart/2008/layout/PictureStrips"/>
    <dgm:cxn modelId="{D5313C2C-4CB8-4838-B5F7-CD3CC5396E69}" type="presParOf" srcId="{693960A6-669A-4712-A9EE-F5A2EEDF6DB0}" destId="{ECA07D7F-6078-4DEF-9CAE-DE7DCE84D442}" srcOrd="0" destOrd="0" presId="urn:microsoft.com/office/officeart/2008/layout/PictureStrips"/>
    <dgm:cxn modelId="{9C2C4EE8-F951-4D8F-96F6-212D5629F98B}" type="presParOf" srcId="{693960A6-669A-4712-A9EE-F5A2EEDF6DB0}" destId="{F60BDE07-B108-44C3-BF58-82E88D83C9B9}" srcOrd="1" destOrd="0" presId="urn:microsoft.com/office/officeart/2008/layout/PictureStrips"/>
    <dgm:cxn modelId="{64176A4F-6D64-4B0C-9C91-615D1499EE61}" type="presParOf" srcId="{92DD3E4C-2575-46E9-8161-FF031D979BEB}" destId="{E2376C0E-63D8-44D1-AA33-8253F18A9C65}" srcOrd="7" destOrd="0" presId="urn:microsoft.com/office/officeart/2008/layout/PictureStrips"/>
    <dgm:cxn modelId="{8376D3F3-2C66-4B95-93D7-4A566E6469A6}" type="presParOf" srcId="{92DD3E4C-2575-46E9-8161-FF031D979BEB}" destId="{1E039768-1A74-470C-9345-81FD0870D1E7}" srcOrd="8" destOrd="0" presId="urn:microsoft.com/office/officeart/2008/layout/PictureStrips"/>
    <dgm:cxn modelId="{F7A19221-8044-4230-97B2-CBDE3A3D01BE}" type="presParOf" srcId="{1E039768-1A74-470C-9345-81FD0870D1E7}" destId="{D52E8969-57BC-4CAF-A586-74624BC7715F}" srcOrd="0" destOrd="0" presId="urn:microsoft.com/office/officeart/2008/layout/PictureStrips"/>
    <dgm:cxn modelId="{9DCEEDAE-4BF6-4192-A713-5E6F29A80073}" type="presParOf" srcId="{1E039768-1A74-470C-9345-81FD0870D1E7}" destId="{A77E704C-8831-4884-B130-D7BC78F92C5A}" srcOrd="1" destOrd="0" presId="urn:microsoft.com/office/officeart/2008/layout/PictureStrips"/>
    <dgm:cxn modelId="{50467FAC-55B6-460A-AC1F-F7A950004222}" type="presParOf" srcId="{92DD3E4C-2575-46E9-8161-FF031D979BEB}" destId="{81B09DA7-87E9-4E96-BD5A-BFB31AE0005D}" srcOrd="9" destOrd="0" presId="urn:microsoft.com/office/officeart/2008/layout/PictureStrips"/>
    <dgm:cxn modelId="{D79E0ED5-B9C2-4B40-BA01-0075FFDBE956}" type="presParOf" srcId="{92DD3E4C-2575-46E9-8161-FF031D979BEB}" destId="{33F7A55E-053C-4D38-BED3-A1260207CE07}" srcOrd="10" destOrd="0" presId="urn:microsoft.com/office/officeart/2008/layout/PictureStrips"/>
    <dgm:cxn modelId="{6D504786-C734-4BB1-B695-A197ED970983}" type="presParOf" srcId="{33F7A55E-053C-4D38-BED3-A1260207CE07}" destId="{6882F01C-7327-4EA0-AA62-EAA85471A0B6}" srcOrd="0" destOrd="0" presId="urn:microsoft.com/office/officeart/2008/layout/PictureStrips"/>
    <dgm:cxn modelId="{031E4B4F-B23C-48AD-902A-3A9C6BB2E95D}" type="presParOf" srcId="{33F7A55E-053C-4D38-BED3-A1260207CE07}" destId="{ABF2EC1C-8F51-4FA6-9059-0BE23587D38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1EAB-422B-49CD-8436-F32F630AE8F1}">
      <dsp:nvSpPr>
        <dsp:cNvPr id="0" name=""/>
        <dsp:cNvSpPr/>
      </dsp:nvSpPr>
      <dsp:spPr>
        <a:xfrm>
          <a:off x="161131" y="721227"/>
          <a:ext cx="3771900" cy="117871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98386" tIns="57150" rIns="57150" bIns="57150" numCol="1" spcCol="1270" anchor="ctr" anchorCtr="0">
          <a:noAutofit/>
        </a:bodyPr>
        <a:lstStyle/>
        <a:p>
          <a:pPr marL="0" lvl="0" indent="0" algn="l" defTabSz="666750">
            <a:lnSpc>
              <a:spcPct val="90000"/>
            </a:lnSpc>
            <a:spcBef>
              <a:spcPct val="0"/>
            </a:spcBef>
            <a:spcAft>
              <a:spcPct val="35000"/>
            </a:spcAft>
            <a:buFont typeface="Wingdings" panose="05000000000000000000" pitchFamily="2" charset="2"/>
            <a:buNone/>
          </a:pPr>
          <a:r>
            <a:rPr lang="fr-FR" sz="1500" kern="1200" dirty="0"/>
            <a:t>Préparer les plans d'action pour la mise en œuvre de la stratégie de l'Agence en matière de contrôle automatisé ;</a:t>
          </a:r>
        </a:p>
      </dsp:txBody>
      <dsp:txXfrm>
        <a:off x="161131" y="721227"/>
        <a:ext cx="3771900" cy="1178718"/>
      </dsp:txXfrm>
    </dsp:sp>
    <dsp:sp modelId="{75ED8A12-F9EC-4B5A-B579-A830C0C7ABE0}">
      <dsp:nvSpPr>
        <dsp:cNvPr id="0" name=""/>
        <dsp:cNvSpPr/>
      </dsp:nvSpPr>
      <dsp:spPr>
        <a:xfrm>
          <a:off x="3968" y="550968"/>
          <a:ext cx="825103" cy="1237654"/>
        </a:xfrm>
        <a:prstGeom prst="rect">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4802EF9-2CB7-45B1-9FF5-1163148B4EDB}">
      <dsp:nvSpPr>
        <dsp:cNvPr id="0" name=""/>
        <dsp:cNvSpPr/>
      </dsp:nvSpPr>
      <dsp:spPr>
        <a:xfrm>
          <a:off x="4352131" y="721227"/>
          <a:ext cx="3771900" cy="117871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98386"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Gérer l'acquisition, l'installation, le redéploiement et la maintenance des équipements de contrôle et de constatation automatisés des infractions au code de la route ;</a:t>
          </a:r>
        </a:p>
      </dsp:txBody>
      <dsp:txXfrm>
        <a:off x="4352131" y="721227"/>
        <a:ext cx="3771900" cy="1178718"/>
      </dsp:txXfrm>
    </dsp:sp>
    <dsp:sp modelId="{58C8904D-0C6F-470C-8F6F-2661D030D7B7}">
      <dsp:nvSpPr>
        <dsp:cNvPr id="0" name=""/>
        <dsp:cNvSpPr/>
      </dsp:nvSpPr>
      <dsp:spPr>
        <a:xfrm>
          <a:off x="4194968" y="550968"/>
          <a:ext cx="825103" cy="1237654"/>
        </a:xfrm>
        <a:prstGeom prst="rect">
          <a:avLst/>
        </a:prstGeom>
        <a:solidFill>
          <a:schemeClr val="accent5">
            <a:tint val="50000"/>
            <a:hueOff val="-1477794"/>
            <a:satOff val="-2599"/>
            <a:lumOff val="-33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BDF039-57FF-4E72-B9A5-435479C8111A}">
      <dsp:nvSpPr>
        <dsp:cNvPr id="0" name=""/>
        <dsp:cNvSpPr/>
      </dsp:nvSpPr>
      <dsp:spPr>
        <a:xfrm>
          <a:off x="161131" y="2205103"/>
          <a:ext cx="3771900" cy="117871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98386"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Assurer la conformité des équipements de contrôle à la règlementation en vigueur ;</a:t>
          </a:r>
        </a:p>
      </dsp:txBody>
      <dsp:txXfrm>
        <a:off x="161131" y="2205103"/>
        <a:ext cx="3771900" cy="1178718"/>
      </dsp:txXfrm>
    </dsp:sp>
    <dsp:sp modelId="{5F046589-7262-4B69-8E2C-C6BC1D518337}">
      <dsp:nvSpPr>
        <dsp:cNvPr id="0" name=""/>
        <dsp:cNvSpPr/>
      </dsp:nvSpPr>
      <dsp:spPr>
        <a:xfrm>
          <a:off x="3968" y="2034844"/>
          <a:ext cx="825103" cy="1237654"/>
        </a:xfrm>
        <a:prstGeom prst="rect">
          <a:avLst/>
        </a:prstGeom>
        <a:solidFill>
          <a:schemeClr val="accent5">
            <a:tint val="50000"/>
            <a:hueOff val="-2955588"/>
            <a:satOff val="-5199"/>
            <a:lumOff val="-6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CA07D7F-6078-4DEF-9CAE-DE7DCE84D442}">
      <dsp:nvSpPr>
        <dsp:cNvPr id="0" name=""/>
        <dsp:cNvSpPr/>
      </dsp:nvSpPr>
      <dsp:spPr>
        <a:xfrm>
          <a:off x="4352131" y="2205103"/>
          <a:ext cx="3771900" cy="117871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98386"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Gérer le système de contrôle et de constatation automatisés des infractions ;</a:t>
          </a:r>
        </a:p>
      </dsp:txBody>
      <dsp:txXfrm>
        <a:off x="4352131" y="2205103"/>
        <a:ext cx="3771900" cy="1178718"/>
      </dsp:txXfrm>
    </dsp:sp>
    <dsp:sp modelId="{F60BDE07-B108-44C3-BF58-82E88D83C9B9}">
      <dsp:nvSpPr>
        <dsp:cNvPr id="0" name=""/>
        <dsp:cNvSpPr/>
      </dsp:nvSpPr>
      <dsp:spPr>
        <a:xfrm>
          <a:off x="4194968" y="2034844"/>
          <a:ext cx="825103" cy="1237654"/>
        </a:xfrm>
        <a:prstGeom prst="rect">
          <a:avLst/>
        </a:prstGeom>
        <a:solidFill>
          <a:schemeClr val="accent5">
            <a:tint val="50000"/>
            <a:hueOff val="-4433383"/>
            <a:satOff val="-7798"/>
            <a:lumOff val="-100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2E8969-57BC-4CAF-A586-74624BC7715F}">
      <dsp:nvSpPr>
        <dsp:cNvPr id="0" name=""/>
        <dsp:cNvSpPr/>
      </dsp:nvSpPr>
      <dsp:spPr>
        <a:xfrm>
          <a:off x="161131" y="3688979"/>
          <a:ext cx="3771900" cy="117871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98386"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Contribuer à la préparation des textes législatifs relatifs au contrôle automatisé des infractions au code de la route ;</a:t>
          </a:r>
        </a:p>
      </dsp:txBody>
      <dsp:txXfrm>
        <a:off x="161131" y="3688979"/>
        <a:ext cx="3771900" cy="1178718"/>
      </dsp:txXfrm>
    </dsp:sp>
    <dsp:sp modelId="{A77E704C-8831-4884-B130-D7BC78F92C5A}">
      <dsp:nvSpPr>
        <dsp:cNvPr id="0" name=""/>
        <dsp:cNvSpPr/>
      </dsp:nvSpPr>
      <dsp:spPr>
        <a:xfrm>
          <a:off x="3968" y="3518720"/>
          <a:ext cx="825103" cy="1237654"/>
        </a:xfrm>
        <a:prstGeom prst="rect">
          <a:avLst/>
        </a:prstGeom>
        <a:solidFill>
          <a:schemeClr val="accent5">
            <a:tint val="50000"/>
            <a:hueOff val="-5911176"/>
            <a:satOff val="-10398"/>
            <a:lumOff val="-133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82F01C-7327-4EA0-AA62-EAA85471A0B6}">
      <dsp:nvSpPr>
        <dsp:cNvPr id="0" name=""/>
        <dsp:cNvSpPr/>
      </dsp:nvSpPr>
      <dsp:spPr>
        <a:xfrm>
          <a:off x="4352131" y="3688979"/>
          <a:ext cx="3771900" cy="117871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98386"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Gérer la fourniture et la maintenance des équipements de contrôle et de sécurité routière et leur mise à la disposition des services de contrôle et des parties concernées ;</a:t>
          </a:r>
        </a:p>
      </dsp:txBody>
      <dsp:txXfrm>
        <a:off x="4352131" y="3688979"/>
        <a:ext cx="3771900" cy="1178718"/>
      </dsp:txXfrm>
    </dsp:sp>
    <dsp:sp modelId="{ABF2EC1C-8F51-4FA6-9059-0BE23587D388}">
      <dsp:nvSpPr>
        <dsp:cNvPr id="0" name=""/>
        <dsp:cNvSpPr/>
      </dsp:nvSpPr>
      <dsp:spPr>
        <a:xfrm>
          <a:off x="4194968" y="3518720"/>
          <a:ext cx="825103" cy="1237654"/>
        </a:xfrm>
        <a:prstGeom prst="rect">
          <a:avLst/>
        </a:prstGeom>
        <a:solidFill>
          <a:schemeClr val="accent5">
            <a:tint val="50000"/>
            <a:hueOff val="-7388970"/>
            <a:satOff val="-12997"/>
            <a:lumOff val="-167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CCB89-FBB8-420F-8B73-36BD9E722E91}" type="datetimeFigureOut">
              <a:rPr lang="fr-FR" smtClean="0"/>
              <a:t>25/09/2023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82BCD-5A88-4F82-92DE-58FFD424A754}" type="slidenum">
              <a:rPr lang="fr-FR" smtClean="0"/>
              <a:t>‹N°›</a:t>
            </a:fld>
            <a:endParaRPr lang="fr-FR" dirty="0"/>
          </a:p>
        </p:txBody>
      </p:sp>
    </p:spTree>
    <p:extLst>
      <p:ext uri="{BB962C8B-B14F-4D97-AF65-F5344CB8AC3E}">
        <p14:creationId xmlns:p14="http://schemas.microsoft.com/office/powerpoint/2010/main" val="426823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un honneur et un plaisir pour vous présenter le traitement automatisé des infractions au code de la route au Maroc </a:t>
            </a:r>
          </a:p>
        </p:txBody>
      </p:sp>
      <p:sp>
        <p:nvSpPr>
          <p:cNvPr id="4" name="Espace réservé du numéro de diapositive 3"/>
          <p:cNvSpPr>
            <a:spLocks noGrp="1"/>
          </p:cNvSpPr>
          <p:nvPr>
            <p:ph type="sldNum" sz="quarter" idx="10"/>
          </p:nvPr>
        </p:nvSpPr>
        <p:spPr/>
        <p:txBody>
          <a:bodyPr/>
          <a:lstStyle/>
          <a:p>
            <a:fld id="{CAB82BCD-5A88-4F82-92DE-58FFD424A754}" type="slidenum">
              <a:rPr lang="fr-FR" smtClean="0"/>
              <a:t>1</a:t>
            </a:fld>
            <a:endParaRPr lang="fr-FR" dirty="0"/>
          </a:p>
        </p:txBody>
      </p:sp>
    </p:spTree>
    <p:extLst>
      <p:ext uri="{BB962C8B-B14F-4D97-AF65-F5344CB8AC3E}">
        <p14:creationId xmlns:p14="http://schemas.microsoft.com/office/powerpoint/2010/main" val="154745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L’évolution du parc des radars a connut une augmentation progressive d’année en 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a passé de 120 radars en 2018 à 1473 radars en 2023</a:t>
            </a:r>
          </a:p>
          <a:p>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10</a:t>
            </a:fld>
            <a:endParaRPr lang="fr-FR" dirty="0"/>
          </a:p>
        </p:txBody>
      </p:sp>
    </p:spTree>
    <p:extLst>
      <p:ext uri="{BB962C8B-B14F-4D97-AF65-F5344CB8AC3E}">
        <p14:creationId xmlns:p14="http://schemas.microsoft.com/office/powerpoint/2010/main" val="176803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parc des radars fixes a évolué de 120 à 672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parc des radars mobile a évolué de 280 à 786 en 2013</a:t>
            </a:r>
          </a:p>
          <a:p>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11</a:t>
            </a:fld>
            <a:endParaRPr lang="fr-FR" dirty="0"/>
          </a:p>
        </p:txBody>
      </p:sp>
    </p:spTree>
    <p:extLst>
      <p:ext uri="{BB962C8B-B14F-4D97-AF65-F5344CB8AC3E}">
        <p14:creationId xmlns:p14="http://schemas.microsoft.com/office/powerpoint/2010/main" val="138287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aperçu des radars ancienne génération de marque ROBOT d’origine allemand</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12</a:t>
            </a:fld>
            <a:endParaRPr lang="fr-FR" dirty="0"/>
          </a:p>
        </p:txBody>
      </p:sp>
    </p:spTree>
    <p:extLst>
      <p:ext uri="{BB962C8B-B14F-4D97-AF65-F5344CB8AC3E}">
        <p14:creationId xmlns:p14="http://schemas.microsoft.com/office/powerpoint/2010/main" val="375708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les radars nouvelle génération de marque VITRONIC d’origine Allemand aussi</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13</a:t>
            </a:fld>
            <a:endParaRPr lang="fr-FR" dirty="0"/>
          </a:p>
        </p:txBody>
      </p:sp>
    </p:spTree>
    <p:extLst>
      <p:ext uri="{BB962C8B-B14F-4D97-AF65-F5344CB8AC3E}">
        <p14:creationId xmlns:p14="http://schemas.microsoft.com/office/powerpoint/2010/main" val="191289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caractéristiques technique des radars nouvelle génération :</a:t>
            </a:r>
          </a:p>
          <a:p>
            <a:r>
              <a:rPr lang="fr-FR" dirty="0"/>
              <a:t>Permette la détection de .....</a:t>
            </a:r>
          </a:p>
          <a:p>
            <a:r>
              <a:rPr lang="fr-FR" dirty="0"/>
              <a:t>Ils permettent la discrimination </a:t>
            </a:r>
          </a:p>
          <a:p>
            <a:r>
              <a:rPr lang="fr-FR" dirty="0"/>
              <a:t>Contrôle 3 voies</a:t>
            </a:r>
          </a:p>
          <a:p>
            <a:r>
              <a:rPr lang="fr-FR" dirty="0"/>
              <a:t>Contrôle les deux flux de circulation</a:t>
            </a:r>
          </a:p>
          <a:p>
            <a:r>
              <a:rPr lang="fr-FR" dirty="0"/>
              <a:t>Comptage des véhicule</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14</a:t>
            </a:fld>
            <a:endParaRPr lang="fr-FR" dirty="0"/>
          </a:p>
        </p:txBody>
      </p:sp>
    </p:spTree>
    <p:extLst>
      <p:ext uri="{BB962C8B-B14F-4D97-AF65-F5344CB8AC3E}">
        <p14:creationId xmlns:p14="http://schemas.microsoft.com/office/powerpoint/2010/main" val="287247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radars tronçon ou les radars de la vitesse moyenne, sont des radars qui mesure ....</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15</a:t>
            </a:fld>
            <a:endParaRPr lang="fr-FR" dirty="0"/>
          </a:p>
        </p:txBody>
      </p:sp>
    </p:spTree>
    <p:extLst>
      <p:ext uri="{BB962C8B-B14F-4D97-AF65-F5344CB8AC3E}">
        <p14:creationId xmlns:p14="http://schemas.microsoft.com/office/powerpoint/2010/main" val="330559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radars portable de marque LTI d’origine USA</a:t>
            </a:r>
          </a:p>
          <a:p>
            <a:r>
              <a:rPr lang="fr-FR" dirty="0"/>
              <a:t>Ils permette le contrôle de l’infraction de l’excès de vitesse </a:t>
            </a:r>
          </a:p>
          <a:p>
            <a:r>
              <a:rPr lang="fr-FR" dirty="0"/>
              <a:t>Peuvent détecter le véhicule à une distance de 1200m</a:t>
            </a:r>
          </a:p>
          <a:p>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16</a:t>
            </a:fld>
            <a:endParaRPr lang="fr-FR" dirty="0"/>
          </a:p>
        </p:txBody>
      </p:sp>
    </p:spTree>
    <p:extLst>
      <p:ext uri="{BB962C8B-B14F-4D97-AF65-F5344CB8AC3E}">
        <p14:creationId xmlns:p14="http://schemas.microsoft.com/office/powerpoint/2010/main" val="66418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radars embarqués sont des radars installer à l’intérieur de véhicule, </a:t>
            </a:r>
          </a:p>
          <a:p>
            <a:r>
              <a:rPr lang="fr-FR" dirty="0"/>
              <a:t>Ils permettent presque les même fonctionnalité que les radars nouvelle génération précité</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17</a:t>
            </a:fld>
            <a:endParaRPr lang="fr-FR" dirty="0"/>
          </a:p>
        </p:txBody>
      </p:sp>
    </p:spTree>
    <p:extLst>
      <p:ext uri="{BB962C8B-B14F-4D97-AF65-F5344CB8AC3E}">
        <p14:creationId xmlns:p14="http://schemas.microsoft.com/office/powerpoint/2010/main" val="367354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une infraction d’</a:t>
            </a:r>
            <a:r>
              <a:rPr lang="fr-FR" dirty="0" err="1"/>
              <a:t>exes</a:t>
            </a:r>
            <a:r>
              <a:rPr lang="fr-FR" dirty="0"/>
              <a:t> de </a:t>
            </a:r>
            <a:r>
              <a:rPr lang="fr-FR" dirty="0" err="1"/>
              <a:t>vistesse</a:t>
            </a:r>
            <a:r>
              <a:rPr lang="fr-FR" dirty="0"/>
              <a:t> prise un radars</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18</a:t>
            </a:fld>
            <a:endParaRPr lang="fr-FR" dirty="0"/>
          </a:p>
        </p:txBody>
      </p:sp>
    </p:spTree>
    <p:extLst>
      <p:ext uri="{BB962C8B-B14F-4D97-AF65-F5344CB8AC3E}">
        <p14:creationId xmlns:p14="http://schemas.microsoft.com/office/powerpoint/2010/main" val="107009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 cas d’une infraction du non respect du feu rouge</a:t>
            </a:r>
          </a:p>
          <a:p>
            <a:r>
              <a:rPr lang="fr-FR" dirty="0"/>
              <a:t>Dans ce cas le radars prend 3 photo pour prouver que le véhicule que le véhicule à bien brulé le feu rouge</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19</a:t>
            </a:fld>
            <a:endParaRPr lang="fr-FR" dirty="0"/>
          </a:p>
        </p:txBody>
      </p:sp>
    </p:spTree>
    <p:extLst>
      <p:ext uri="{BB962C8B-B14F-4D97-AF65-F5344CB8AC3E}">
        <p14:creationId xmlns:p14="http://schemas.microsoft.com/office/powerpoint/2010/main" val="246039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 présentation va s’articuler autour des points suivants: </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2</a:t>
            </a:fld>
            <a:endParaRPr lang="fr-FR" dirty="0"/>
          </a:p>
        </p:txBody>
      </p:sp>
    </p:spTree>
    <p:extLst>
      <p:ext uri="{BB962C8B-B14F-4D97-AF65-F5344CB8AC3E}">
        <p14:creationId xmlns:p14="http://schemas.microsoft.com/office/powerpoint/2010/main" val="242255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 cas de vitesse moyenne, le système produit deux photos:  une à l’entrée et l’autre à la sortie de la section</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22</a:t>
            </a:fld>
            <a:endParaRPr lang="fr-FR" dirty="0"/>
          </a:p>
        </p:txBody>
      </p:sp>
    </p:spTree>
    <p:extLst>
      <p:ext uri="{BB962C8B-B14F-4D97-AF65-F5344CB8AC3E}">
        <p14:creationId xmlns:p14="http://schemas.microsoft.com/office/powerpoint/2010/main" val="39630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autre exemple d’infraction de la vitesse moyenne</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23</a:t>
            </a:fld>
            <a:endParaRPr lang="fr-FR" dirty="0"/>
          </a:p>
        </p:txBody>
      </p:sp>
    </p:spTree>
    <p:extLst>
      <p:ext uri="{BB962C8B-B14F-4D97-AF65-F5344CB8AC3E}">
        <p14:creationId xmlns:p14="http://schemas.microsoft.com/office/powerpoint/2010/main" val="218798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d2cabac8_1_10: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d2cabac8_1_10: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8437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entité impliquées dans le processus de traitement des PV d’infraction sont :</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25</a:t>
            </a:fld>
            <a:endParaRPr lang="fr-FR" dirty="0"/>
          </a:p>
        </p:txBody>
      </p:sp>
    </p:spTree>
    <p:extLst>
      <p:ext uri="{BB962C8B-B14F-4D97-AF65-F5344CB8AC3E}">
        <p14:creationId xmlns:p14="http://schemas.microsoft.com/office/powerpoint/2010/main" val="16188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d2cabac8_1_10: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d2cabac8_1_10: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503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cycle de vie d’une infraction commence par la constations de l’infraction et la constitution du message d’</a:t>
            </a:r>
            <a:r>
              <a:rPr lang="fr-FR" dirty="0" err="1"/>
              <a:t>infarction</a:t>
            </a:r>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27</a:t>
            </a:fld>
            <a:endParaRPr lang="fr-FR" dirty="0"/>
          </a:p>
        </p:txBody>
      </p:sp>
    </p:spTree>
    <p:extLst>
      <p:ext uri="{BB962C8B-B14F-4D97-AF65-F5344CB8AC3E}">
        <p14:creationId xmlns:p14="http://schemas.microsoft.com/office/powerpoint/2010/main" val="493272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d2cabac8_1_10: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d2cabac8_1_10: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9281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tableau illustre le nombre de PV d’infraction constaté par la sureté nationale reparti par classe d’infraction et par année</a:t>
            </a:r>
          </a:p>
          <a:p>
            <a:r>
              <a:rPr lang="fr-FR" dirty="0"/>
              <a:t>En moyenne il est enregistré 1,6 PV par an</a:t>
            </a:r>
          </a:p>
          <a:p>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30</a:t>
            </a:fld>
            <a:endParaRPr lang="fr-FR" dirty="0"/>
          </a:p>
        </p:txBody>
      </p:sp>
    </p:spTree>
    <p:extLst>
      <p:ext uri="{BB962C8B-B14F-4D97-AF65-F5344CB8AC3E}">
        <p14:creationId xmlns:p14="http://schemas.microsoft.com/office/powerpoint/2010/main" val="1873365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tableau illustre le nombre de PV d’infraction constaté par la gendarmerie royale reparti par classe d’infraction et par année</a:t>
            </a:r>
          </a:p>
          <a:p>
            <a:r>
              <a:rPr lang="fr-FR" dirty="0"/>
              <a:t>En moyenne il est enregistré 1,5 PV par an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31</a:t>
            </a:fld>
            <a:endParaRPr lang="fr-FR" dirty="0"/>
          </a:p>
        </p:txBody>
      </p:sp>
    </p:spTree>
    <p:extLst>
      <p:ext uri="{BB962C8B-B14F-4D97-AF65-F5344CB8AC3E}">
        <p14:creationId xmlns:p14="http://schemas.microsoft.com/office/powerpoint/2010/main" val="3016018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le tableau des PV d'infraction constaté par radars fixes repartie par classe et par année</a:t>
            </a:r>
          </a:p>
          <a:p>
            <a:endParaRPr lang="fr-FR" dirty="0"/>
          </a:p>
          <a:p>
            <a:r>
              <a:rPr lang="fr-FR" dirty="0"/>
              <a:t>En moyenne, il est enregistré 1,2 M </a:t>
            </a:r>
          </a:p>
          <a:p>
            <a:endParaRPr lang="fr-FR" dirty="0"/>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32</a:t>
            </a:fld>
            <a:endParaRPr lang="fr-FR" dirty="0"/>
          </a:p>
        </p:txBody>
      </p:sp>
    </p:spTree>
    <p:extLst>
      <p:ext uri="{BB962C8B-B14F-4D97-AF65-F5344CB8AC3E}">
        <p14:creationId xmlns:p14="http://schemas.microsoft.com/office/powerpoint/2010/main" val="1167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d2cabac8_1_10: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d2cabac8_1_10: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0671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d2cabac8_1_10: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d2cabac8_1_10: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4211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contrôle automatisé des infractions au code de la route est en effet un dispositif qui permet une réponse efficace au traitement de masse des infractions routières. Pour maintenir une dissuasion durable, il est important de mettre en place une stratégie de contrôle intelligente qui repose sur plusieurs éléments:</a:t>
            </a:r>
          </a:p>
          <a:p>
            <a:endParaRPr lang="fr-FR" dirty="0"/>
          </a:p>
          <a:p>
            <a:r>
              <a:rPr lang="fr-FR" dirty="0"/>
              <a:t>1. **La mise en place des radars leurres :** Les radars leurres sont des dispositifs conçus pour simuler la présence de radars fixes ou mobiles, mais ils ne sont pas actifs. Ils contribuent à maintenir un sentiment de surveillance constante sur les conducteurs, ce qui peut avoir un effet dissuasif.</a:t>
            </a:r>
          </a:p>
          <a:p>
            <a:endParaRPr lang="fr-FR" dirty="0"/>
          </a:p>
          <a:p>
            <a:r>
              <a:rPr lang="fr-FR" dirty="0"/>
              <a:t>2. **Redéploiement périodique des radars fixes et remorquables :** Il est essentiel de ne pas laisser les conducteurs s'habituer à l'emplacement des radars. En déplaçant périodiquement les radars fixes ou en utilisant des radars remorquables, il devient plus difficile pour les automobilistes de prévoir où se trouvent les dispositifs de contrôle, ce qui renforce leur dissuasion.</a:t>
            </a:r>
          </a:p>
          <a:p>
            <a:endParaRPr lang="fr-FR" dirty="0"/>
          </a:p>
          <a:p>
            <a:r>
              <a:rPr lang="fr-FR" dirty="0"/>
              <a:t>3. **Étendre le contrôle automatisé à d'autres types d'infractions :** Outre la vitesse excessive, il est important d'étendre le contrôle automatisé à d'autres types d'infractions, tels que le non-port de la ceinture de sécurité ou l'utilisation du téléphone portable au volant. Cela permet de cibler un éventail plus large de comportements dangereux sur la route et de renforcer la sécurité routière de manière globale.</a:t>
            </a:r>
          </a:p>
          <a:p>
            <a:endParaRPr lang="fr-FR" dirty="0"/>
          </a:p>
          <a:p>
            <a:r>
              <a:rPr lang="fr-FR" dirty="0"/>
              <a:t>En combinant ces éléments dans une stratégie globale de contrôle automatisé, les autorités peuvent contribuer à réduire les infractions au code de la route, à améliorer la sécurité routière et à dissuader les conducteurs de commettre des actes dangereux. Il est également important de sensibiliser les conducteurs aux conséquences de leurs actions et de promouvoir une conduite responsable pour garantir une sécurité routière optimale.</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36</a:t>
            </a:fld>
            <a:endParaRPr lang="fr-FR" dirty="0"/>
          </a:p>
        </p:txBody>
      </p:sp>
    </p:spTree>
    <p:extLst>
      <p:ext uri="{BB962C8B-B14F-4D97-AF65-F5344CB8AC3E}">
        <p14:creationId xmlns:p14="http://schemas.microsoft.com/office/powerpoint/2010/main" val="2852176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B82BCD-5A88-4F82-92DE-58FFD424A754}" type="slidenum">
              <a:rPr lang="fr-FR" smtClean="0"/>
              <a:t>37</a:t>
            </a:fld>
            <a:endParaRPr lang="fr-FR" dirty="0"/>
          </a:p>
        </p:txBody>
      </p:sp>
    </p:spTree>
    <p:extLst>
      <p:ext uri="{BB962C8B-B14F-4D97-AF65-F5344CB8AC3E}">
        <p14:creationId xmlns:p14="http://schemas.microsoft.com/office/powerpoint/2010/main" val="131361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déploiement du système de contrôle automatisé s’inscrit parfaitement dans la mise en œuvre de la stratégie nationale de la sécurité routière pour la décennie 2017-2026.</a:t>
            </a:r>
          </a:p>
          <a:p>
            <a:r>
              <a:rPr lang="fr-FR" dirty="0"/>
              <a:t>Cette stratégie s’est fixer un objectif ambitieux qui est de réduire le nombre des tués de 50% à l’horizon 2026</a:t>
            </a:r>
          </a:p>
          <a:p>
            <a:r>
              <a:rPr lang="fr-FR" dirty="0"/>
              <a:t>Cette stratégie s’est basée sur 5 paliers principaux: pilier relatif au management institutionnel de la sécurité routière, piliers relatif à l’infrastructure, pilier relatif au véhicules, piliers relatif au secourisme, et le piliers contrôle et sanction qui encadre l'objet de notre présentation</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4</a:t>
            </a:fld>
            <a:endParaRPr lang="fr-FR" dirty="0"/>
          </a:p>
        </p:txBody>
      </p:sp>
    </p:spTree>
    <p:extLst>
      <p:ext uri="{BB962C8B-B14F-4D97-AF65-F5344CB8AC3E}">
        <p14:creationId xmlns:p14="http://schemas.microsoft.com/office/powerpoint/2010/main" val="321763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objectifs principaux du contrôle automatisé peuvent être résumé en </a:t>
            </a:r>
          </a:p>
          <a:p>
            <a:r>
              <a:rPr lang="fr-FR" dirty="0"/>
              <a:t>Premier objectif : produire la dissuasion générale chez les conducteur</a:t>
            </a:r>
          </a:p>
          <a:p>
            <a:r>
              <a:rPr lang="fr-FR" dirty="0"/>
              <a:t>Objectif 2 luter contre la récidive qui consiste à sanctionner pour empêcher la récidive</a:t>
            </a:r>
          </a:p>
          <a:p>
            <a:r>
              <a:rPr lang="fr-FR" dirty="0"/>
              <a:t>Troisième objectif: Traitement localisé des ZAAC qui consiste à modifier durablement le comportement ...</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5</a:t>
            </a:fld>
            <a:endParaRPr lang="fr-FR" dirty="0"/>
          </a:p>
        </p:txBody>
      </p:sp>
    </p:spTree>
    <p:extLst>
      <p:ext uri="{BB962C8B-B14F-4D97-AF65-F5344CB8AC3E}">
        <p14:creationId xmlns:p14="http://schemas.microsoft.com/office/powerpoint/2010/main" val="366789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 CA est connu par les caractéristiques suivantes</a:t>
            </a:r>
          </a:p>
          <a:p>
            <a:r>
              <a:rPr lang="fr-FR" dirty="0"/>
              <a:t>Précision grâce au taux d’erreur des appareil qui sont beaucoup plus faible aux marges tolérés</a:t>
            </a:r>
          </a:p>
          <a:p>
            <a:r>
              <a:rPr lang="fr-FR" dirty="0"/>
              <a:t>L’efficacité: par ce que ces appareil fonctionnent 7/7 et 24/24 même les jours fériés et dans toutes les condition climatique</a:t>
            </a:r>
          </a:p>
          <a:p>
            <a:r>
              <a:rPr lang="fr-FR" dirty="0"/>
              <a:t>La rapidité puisque il permet de traitement en masse</a:t>
            </a:r>
          </a:p>
          <a:p>
            <a:r>
              <a:rPr lang="fr-FR" dirty="0"/>
              <a:t>L’objectivité : puisque les appareil ne font pas de distinction entre les véhicules et il n’y pas d’intervention humaine</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6</a:t>
            </a:fld>
            <a:endParaRPr lang="fr-FR" dirty="0"/>
          </a:p>
        </p:txBody>
      </p:sp>
    </p:spTree>
    <p:extLst>
      <p:ext uri="{BB962C8B-B14F-4D97-AF65-F5344CB8AC3E}">
        <p14:creationId xmlns:p14="http://schemas.microsoft.com/office/powerpoint/2010/main" val="31903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mise en place du contrôle automatisé nécessite un prérequis primordiale, c’est la base juridique</a:t>
            </a:r>
          </a:p>
          <a:p>
            <a:r>
              <a:rPr lang="fr-FR" sz="1200" kern="1200" dirty="0">
                <a:solidFill>
                  <a:schemeClr val="tx1"/>
                </a:solidFill>
                <a:effectLst/>
                <a:latin typeface="+mn-lt"/>
                <a:ea typeface="+mn-ea"/>
                <a:cs typeface="+mn-cs"/>
              </a:rPr>
              <a:t>C’est pour cette raison que l’action législative est en effet ...</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7</a:t>
            </a:fld>
            <a:endParaRPr lang="fr-FR" dirty="0"/>
          </a:p>
        </p:txBody>
      </p:sp>
    </p:spTree>
    <p:extLst>
      <p:ext uri="{BB962C8B-B14F-4D97-AF65-F5344CB8AC3E}">
        <p14:creationId xmlns:p14="http://schemas.microsoft.com/office/powerpoint/2010/main" val="396765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principale missions du CNTI peuvent être résumées en:</a:t>
            </a:r>
          </a:p>
        </p:txBody>
      </p:sp>
      <p:sp>
        <p:nvSpPr>
          <p:cNvPr id="4" name="Espace réservé du numéro de diapositive 3"/>
          <p:cNvSpPr>
            <a:spLocks noGrp="1"/>
          </p:cNvSpPr>
          <p:nvPr>
            <p:ph type="sldNum" sz="quarter" idx="5"/>
          </p:nvPr>
        </p:nvSpPr>
        <p:spPr/>
        <p:txBody>
          <a:bodyPr/>
          <a:lstStyle/>
          <a:p>
            <a:fld id="{CAB82BCD-5A88-4F82-92DE-58FFD424A754}" type="slidenum">
              <a:rPr lang="fr-FR" smtClean="0"/>
              <a:t>8</a:t>
            </a:fld>
            <a:endParaRPr lang="fr-FR" dirty="0"/>
          </a:p>
        </p:txBody>
      </p:sp>
    </p:spTree>
    <p:extLst>
      <p:ext uri="{BB962C8B-B14F-4D97-AF65-F5344CB8AC3E}">
        <p14:creationId xmlns:p14="http://schemas.microsoft.com/office/powerpoint/2010/main" val="206830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5d2cabac8_1_10:notes"/>
          <p:cNvSpPr>
            <a:spLocks noGrp="1" noRot="1" noChangeAspect="1"/>
          </p:cNvSpPr>
          <p:nvPr>
            <p:ph type="sldImg" idx="2"/>
          </p:nvPr>
        </p:nvSpPr>
        <p:spPr>
          <a:xfrm>
            <a:off x="136525"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d2cabac8_1_10:notes"/>
          <p:cNvSpPr txBox="1">
            <a:spLocks noGrp="1"/>
          </p:cNvSpPr>
          <p:nvPr>
            <p:ph type="body" idx="1"/>
          </p:nvPr>
        </p:nvSpPr>
        <p:spPr>
          <a:xfrm>
            <a:off x="685800" y="4689515"/>
            <a:ext cx="5486400" cy="4442698"/>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L’évolution du parc des radars a connut une augmentation progressive d’année en année</a:t>
            </a: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161301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29"/>
          <p:cNvSpPr/>
          <p:nvPr userDrawn="1"/>
        </p:nvSpPr>
        <p:spPr>
          <a:xfrm>
            <a:off x="11747351" y="0"/>
            <a:ext cx="444649"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28"/>
          <p:cNvSpPr/>
          <p:nvPr userDrawn="1"/>
        </p:nvSpPr>
        <p:spPr>
          <a:xfrm>
            <a:off x="0" y="0"/>
            <a:ext cx="634701" cy="6858000"/>
          </a:xfrm>
          <a:prstGeom prst="triangle">
            <a:avLst>
              <a:gd name="adj" fmla="val 0"/>
            </a:avLst>
          </a:prstGeom>
          <a:solidFill>
            <a:srgbClr val="F9EE18">
              <a:alpha val="85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944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282"/>
        <p:cNvGrpSpPr/>
        <p:nvPr/>
      </p:nvGrpSpPr>
      <p:grpSpPr>
        <a:xfrm>
          <a:off x="0" y="0"/>
          <a:ext cx="0" cy="0"/>
          <a:chOff x="0" y="0"/>
          <a:chExt cx="0" cy="0"/>
        </a:xfrm>
      </p:grpSpPr>
      <p:grpSp>
        <p:nvGrpSpPr>
          <p:cNvPr id="283" name="Google Shape;283;p6"/>
          <p:cNvGrpSpPr/>
          <p:nvPr/>
        </p:nvGrpSpPr>
        <p:grpSpPr>
          <a:xfrm rot="10800000">
            <a:off x="15" y="5412516"/>
            <a:ext cx="3681885" cy="1459453"/>
            <a:chOff x="5543377" y="-26648"/>
            <a:chExt cx="3613943" cy="1432521"/>
          </a:xfrm>
        </p:grpSpPr>
        <p:sp>
          <p:nvSpPr>
            <p:cNvPr id="284" name="Google Shape;284;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5" name="Google Shape;285;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6" name="Google Shape;286;p6"/>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7" name="Google Shape;287;p6"/>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8" name="Google Shape;288;p6"/>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9" name="Google Shape;289;p6"/>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0" name="Google Shape;290;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1" name="Google Shape;291;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2" name="Google Shape;292;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3" name="Google Shape;293;p6"/>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4" name="Google Shape;294;p6"/>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5" name="Google Shape;295;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6" name="Google Shape;296;p6"/>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7" name="Google Shape;297;p6"/>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8" name="Google Shape;298;p6"/>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9" name="Google Shape;299;p6"/>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0" name="Google Shape;300;p6"/>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1" name="Google Shape;301;p6"/>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2" name="Google Shape;302;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3" name="Google Shape;303;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4" name="Google Shape;304;p6"/>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05" name="Google Shape;305;p6"/>
          <p:cNvSpPr txBox="1">
            <a:spLocks noGrp="1"/>
          </p:cNvSpPr>
          <p:nvPr>
            <p:ph type="ctrTitle"/>
          </p:nvPr>
        </p:nvSpPr>
        <p:spPr>
          <a:xfrm>
            <a:off x="355335" y="624600"/>
            <a:ext cx="107940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4000"/>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endParaRPr/>
          </a:p>
        </p:txBody>
      </p:sp>
      <p:cxnSp>
        <p:nvCxnSpPr>
          <p:cNvPr id="306" name="Google Shape;306;p6"/>
          <p:cNvCxnSpPr/>
          <p:nvPr/>
        </p:nvCxnSpPr>
        <p:spPr>
          <a:xfrm>
            <a:off x="11512900" y="-2139533"/>
            <a:ext cx="0" cy="3553200"/>
          </a:xfrm>
          <a:prstGeom prst="straightConnector1">
            <a:avLst/>
          </a:prstGeom>
          <a:noFill/>
          <a:ln w="28575" cap="flat" cmpd="sng">
            <a:solidFill>
              <a:schemeClr val="accent4"/>
            </a:solidFill>
            <a:prstDash val="solid"/>
            <a:round/>
            <a:headEnd type="none" w="med" len="med"/>
            <a:tailEnd type="none" w="med" len="med"/>
          </a:ln>
        </p:spPr>
      </p:cxnSp>
    </p:spTree>
    <p:extLst>
      <p:ext uri="{BB962C8B-B14F-4D97-AF65-F5344CB8AC3E}">
        <p14:creationId xmlns:p14="http://schemas.microsoft.com/office/powerpoint/2010/main" val="253610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237"/>
        <p:cNvGrpSpPr/>
        <p:nvPr/>
      </p:nvGrpSpPr>
      <p:grpSpPr>
        <a:xfrm>
          <a:off x="0" y="0"/>
          <a:ext cx="0" cy="0"/>
          <a:chOff x="0" y="0"/>
          <a:chExt cx="0" cy="0"/>
        </a:xfrm>
      </p:grpSpPr>
      <p:sp>
        <p:nvSpPr>
          <p:cNvPr id="279" name="Google Shape;279;p5"/>
          <p:cNvSpPr txBox="1">
            <a:spLocks noGrp="1"/>
          </p:cNvSpPr>
          <p:nvPr>
            <p:ph type="ctrTitle"/>
          </p:nvPr>
        </p:nvSpPr>
        <p:spPr>
          <a:xfrm>
            <a:off x="5744065" y="2756647"/>
            <a:ext cx="43924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6400"/>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endParaRPr/>
          </a:p>
        </p:txBody>
      </p:sp>
      <p:sp>
        <p:nvSpPr>
          <p:cNvPr id="280" name="Google Shape;280;p5"/>
          <p:cNvSpPr txBox="1">
            <a:spLocks noGrp="1"/>
          </p:cNvSpPr>
          <p:nvPr>
            <p:ph type="subTitle" idx="1"/>
          </p:nvPr>
        </p:nvSpPr>
        <p:spPr>
          <a:xfrm>
            <a:off x="2491000" y="3610951"/>
            <a:ext cx="5360400" cy="4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281" name="Google Shape;281;p5"/>
          <p:cNvCxnSpPr/>
          <p:nvPr/>
        </p:nvCxnSpPr>
        <p:spPr>
          <a:xfrm>
            <a:off x="6831600" y="3476317"/>
            <a:ext cx="5360400" cy="0"/>
          </a:xfrm>
          <a:prstGeom prst="straightConnector1">
            <a:avLst/>
          </a:prstGeom>
          <a:noFill/>
          <a:ln w="28575" cap="flat" cmpd="sng">
            <a:solidFill>
              <a:schemeClr val="accent4"/>
            </a:solidFill>
            <a:prstDash val="solid"/>
            <a:round/>
            <a:headEnd type="none" w="med" len="med"/>
            <a:tailEnd type="none" w="med" len="med"/>
          </a:ln>
        </p:spPr>
      </p:cxnSp>
    </p:spTree>
    <p:extLst>
      <p:ext uri="{BB962C8B-B14F-4D97-AF65-F5344CB8AC3E}">
        <p14:creationId xmlns:p14="http://schemas.microsoft.com/office/powerpoint/2010/main" val="3829001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image" Target="../media/image1.pn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b="1">
                <a:solidFill>
                  <a:srgbClr val="E8DD06"/>
                </a:solidFill>
                <a:latin typeface="Cambria" panose="02040503050406030204" pitchFamily="18" charset="0"/>
                <a:ea typeface="Cambria" panose="02040503050406030204" pitchFamily="18" charset="0"/>
              </a:defRPr>
            </a:lvl1pPr>
          </a:lstStyle>
          <a:p>
            <a:fld id="{C3FFF437-620F-41AE-85B6-8BB60A37E406}" type="datetimeFigureOut">
              <a:rPr lang="fr-FR" smtClean="0"/>
              <a:pPr/>
              <a:t>25/09/2023</a:t>
            </a:fld>
            <a:endParaRPr lang="fr-FR" dirty="0"/>
          </a:p>
        </p:txBody>
      </p:sp>
      <p:sp>
        <p:nvSpPr>
          <p:cNvPr id="5" name="Espace réservé du pied de page 4"/>
          <p:cNvSpPr>
            <a:spLocks noGrp="1"/>
          </p:cNvSpPr>
          <p:nvPr>
            <p:ph type="ftr" sz="quarter" idx="3"/>
          </p:nvPr>
        </p:nvSpPr>
        <p:spPr>
          <a:xfrm>
            <a:off x="4038600" y="6356350"/>
            <a:ext cx="7212496" cy="365125"/>
          </a:xfrm>
          <a:prstGeom prst="rect">
            <a:avLst/>
          </a:prstGeom>
        </p:spPr>
        <p:txBody>
          <a:bodyPr vert="horz" lIns="91440" tIns="45720" rIns="91440" bIns="45720" rtlCol="0" anchor="ctr"/>
          <a:lstStyle>
            <a:lvl1pPr algn="ctr">
              <a:defRPr sz="2400">
                <a:solidFill>
                  <a:schemeClr val="tx1">
                    <a:tint val="75000"/>
                  </a:schemeClr>
                </a:solidFill>
                <a:latin typeface="Sakkal Majalla" panose="02000000000000000000" pitchFamily="2" charset="-78"/>
                <a:cs typeface="Sakkal Majalla" panose="02000000000000000000" pitchFamily="2" charset="-78"/>
              </a:defRPr>
            </a:lvl1pPr>
          </a:lstStyle>
          <a:p>
            <a:endParaRPr lang="fr-FR" dirty="0"/>
          </a:p>
        </p:txBody>
      </p:sp>
      <p:grpSp>
        <p:nvGrpSpPr>
          <p:cNvPr id="7" name="Group 6"/>
          <p:cNvGrpSpPr/>
          <p:nvPr userDrawn="1"/>
        </p:nvGrpSpPr>
        <p:grpSpPr>
          <a:xfrm>
            <a:off x="0" y="-8467"/>
            <a:ext cx="12188825" cy="6866467"/>
            <a:chOff x="0" y="-8467"/>
            <a:chExt cx="12188825" cy="6866467"/>
          </a:xfrm>
        </p:grpSpPr>
        <p:cxnSp>
          <p:nvCxnSpPr>
            <p:cNvPr id="8" name="Straight Connector 20"/>
            <p:cNvCxnSpPr/>
            <p:nvPr userDrawn="1"/>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Rectangle 28"/>
            <p:cNvSpPr/>
            <p:nvPr userDrawn="1"/>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9"/>
            <p:cNvSpPr/>
            <p:nvPr userDrawn="1"/>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28"/>
            <p:cNvSpPr/>
            <p:nvPr/>
          </p:nvSpPr>
          <p:spPr>
            <a:xfrm>
              <a:off x="0" y="4013200"/>
              <a:ext cx="448733" cy="2844800"/>
            </a:xfrm>
            <a:prstGeom prst="triangle">
              <a:avLst>
                <a:gd name="adj" fmla="val 0"/>
              </a:avLst>
            </a:prstGeom>
            <a:solidFill>
              <a:srgbClr val="F9EE18">
                <a:alpha val="85000"/>
              </a:srgbClr>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Imag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8467"/>
            <a:ext cx="3809524" cy="1549206"/>
          </a:xfrm>
          <a:prstGeom prst="rect">
            <a:avLst/>
          </a:prstGeom>
        </p:spPr>
      </p:pic>
    </p:spTree>
    <p:extLst>
      <p:ext uri="{BB962C8B-B14F-4D97-AF65-F5344CB8AC3E}">
        <p14:creationId xmlns:p14="http://schemas.microsoft.com/office/powerpoint/2010/main" val="170126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jpe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chart" Target="../charts/char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1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image" Target="../media/image16.png" /></Relationships>
</file>

<file path=ppt/slides/_rels/slide17.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17.xml"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3" Type="http://schemas.openxmlformats.org/officeDocument/2006/relationships/image" Target="../media/image25.jpeg" /><Relationship Id="rId7" Type="http://schemas.openxmlformats.org/officeDocument/2006/relationships/image" Target="../media/image29.png" /><Relationship Id="rId2" Type="http://schemas.openxmlformats.org/officeDocument/2006/relationships/notesSlide" Target="../notesSlides/notesSlide23.xml" /><Relationship Id="rId1" Type="http://schemas.openxmlformats.org/officeDocument/2006/relationships/slideLayout" Target="../slideLayouts/slideLayout1.xml" /><Relationship Id="rId6" Type="http://schemas.openxmlformats.org/officeDocument/2006/relationships/image" Target="../media/image28.png" /><Relationship Id="rId5" Type="http://schemas.openxmlformats.org/officeDocument/2006/relationships/image" Target="../media/image27.png" /><Relationship Id="rId4" Type="http://schemas.openxmlformats.org/officeDocument/2006/relationships/image" Target="../media/image26.png"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8" Type="http://schemas.openxmlformats.org/officeDocument/2006/relationships/image" Target="../media/image36.png" /><Relationship Id="rId13" Type="http://schemas.openxmlformats.org/officeDocument/2006/relationships/image" Target="../media/image2.png" /><Relationship Id="rId3" Type="http://schemas.openxmlformats.org/officeDocument/2006/relationships/image" Target="../media/image31.png" /><Relationship Id="rId7" Type="http://schemas.openxmlformats.org/officeDocument/2006/relationships/image" Target="../media/image35.png" /><Relationship Id="rId12" Type="http://schemas.openxmlformats.org/officeDocument/2006/relationships/image" Target="../media/image40.png" /><Relationship Id="rId2" Type="http://schemas.openxmlformats.org/officeDocument/2006/relationships/image" Target="../media/image30.png" /><Relationship Id="rId16" Type="http://schemas.openxmlformats.org/officeDocument/2006/relationships/image" Target="../media/image42.png" /><Relationship Id="rId1" Type="http://schemas.openxmlformats.org/officeDocument/2006/relationships/slideLayout" Target="../slideLayouts/slideLayout1.xml" /><Relationship Id="rId6" Type="http://schemas.openxmlformats.org/officeDocument/2006/relationships/image" Target="../media/image34.png" /><Relationship Id="rId11" Type="http://schemas.openxmlformats.org/officeDocument/2006/relationships/image" Target="../media/image39.png" /><Relationship Id="rId5" Type="http://schemas.openxmlformats.org/officeDocument/2006/relationships/image" Target="../media/image33.png" /><Relationship Id="rId15" Type="http://schemas.openxmlformats.org/officeDocument/2006/relationships/image" Target="../media/image28.png" /><Relationship Id="rId10" Type="http://schemas.openxmlformats.org/officeDocument/2006/relationships/image" Target="../media/image38.png" /><Relationship Id="rId4" Type="http://schemas.openxmlformats.org/officeDocument/2006/relationships/image" Target="../media/image32.png" /><Relationship Id="rId9" Type="http://schemas.openxmlformats.org/officeDocument/2006/relationships/image" Target="../media/image37.png" /><Relationship Id="rId14" Type="http://schemas.openxmlformats.org/officeDocument/2006/relationships/image" Target="../media/image41.png"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notesSlide" Target="../notesSlides/notesSlide27.xml"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3" Type="http://schemas.openxmlformats.org/officeDocument/2006/relationships/chart" Target="../charts/chart4.xml" /><Relationship Id="rId2" Type="http://schemas.openxmlformats.org/officeDocument/2006/relationships/notesSlide" Target="../notesSlides/notesSlide28.xml"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3" Type="http://schemas.openxmlformats.org/officeDocument/2006/relationships/chart" Target="../charts/chart5.xml" /><Relationship Id="rId2" Type="http://schemas.openxmlformats.org/officeDocument/2006/relationships/notesSlide" Target="../notesSlides/notesSlide29.xml"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chart" Target="../charts/chart7.xml" /><Relationship Id="rId2" Type="http://schemas.openxmlformats.org/officeDocument/2006/relationships/chart" Target="../charts/chart6.xml"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2" Type="http://schemas.openxmlformats.org/officeDocument/2006/relationships/image" Target="../media/image43.jp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2.xml" /><Relationship Id="rId1" Type="http://schemas.openxmlformats.org/officeDocument/2006/relationships/slideLayout" Target="../slideLayouts/slideLayout1.xml" /><Relationship Id="rId5" Type="http://schemas.openxmlformats.org/officeDocument/2006/relationships/image" Target="../media/image3.jpeg"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png" /><Relationship Id="rId7" Type="http://schemas.openxmlformats.org/officeDocument/2006/relationships/image" Target="../media/image9.pn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09524" cy="1549206"/>
          </a:xfrm>
          <a:prstGeom prst="rect">
            <a:avLst/>
          </a:prstGeom>
        </p:spPr>
      </p:pic>
      <p:sp>
        <p:nvSpPr>
          <p:cNvPr id="5" name="ZoneTexte 4"/>
          <p:cNvSpPr txBox="1"/>
          <p:nvPr/>
        </p:nvSpPr>
        <p:spPr>
          <a:xfrm>
            <a:off x="2628270" y="1862761"/>
            <a:ext cx="7210269" cy="2308324"/>
          </a:xfrm>
          <a:prstGeom prst="rect">
            <a:avLst/>
          </a:prstGeom>
          <a:noFill/>
        </p:spPr>
        <p:txBody>
          <a:bodyPr wrap="square" rtlCol="0">
            <a:spAutoFit/>
          </a:bodyPr>
          <a:lstStyle/>
          <a:p>
            <a:pPr algn="ctr"/>
            <a:r>
              <a:rPr lang="fr-FR" sz="4800" b="1" i="1" dirty="0">
                <a:solidFill>
                  <a:schemeClr val="accent1">
                    <a:lumMod val="50000"/>
                  </a:schemeClr>
                </a:solidFill>
                <a:latin typeface="Times New Roman" panose="02020603050405020304" pitchFamily="18" charset="0"/>
                <a:cs typeface="Times New Roman" panose="02020603050405020304" pitchFamily="18" charset="0"/>
              </a:rPr>
              <a:t>Traitement automatisé des Infractions au code de la route</a:t>
            </a:r>
            <a:endParaRPr lang="fr-FR" sz="4000" b="1" i="1" dirty="0">
              <a:solidFill>
                <a:srgbClr val="D5BD09"/>
              </a:solidFill>
              <a:latin typeface="Times New Roman" panose="02020603050405020304" pitchFamily="18" charset="0"/>
              <a:cs typeface="Times New Roman" panose="02020603050405020304" pitchFamily="18" charset="0"/>
            </a:endParaRPr>
          </a:p>
        </p:txBody>
      </p:sp>
      <p:sp>
        <p:nvSpPr>
          <p:cNvPr id="7" name="Rectangle 6"/>
          <p:cNvSpPr/>
          <p:nvPr/>
        </p:nvSpPr>
        <p:spPr>
          <a:xfrm>
            <a:off x="622329" y="5668135"/>
            <a:ext cx="4548385" cy="646331"/>
          </a:xfrm>
          <a:prstGeom prst="rect">
            <a:avLst/>
          </a:prstGeom>
        </p:spPr>
        <p:txBody>
          <a:bodyPr wrap="square">
            <a:spAutoFit/>
          </a:bodyPr>
          <a:lstStyle/>
          <a:p>
            <a:r>
              <a:rPr lang="fr-FR" dirty="0">
                <a:solidFill>
                  <a:schemeClr val="accent1">
                    <a:lumMod val="50000"/>
                  </a:schemeClr>
                </a:solidFill>
                <a:latin typeface="Times New Roman" panose="02020603050405020304" pitchFamily="18" charset="0"/>
                <a:cs typeface="Times New Roman" panose="02020603050405020304" pitchFamily="18" charset="0"/>
              </a:rPr>
              <a:t>Pôle Sécurité de la Conduite et des Véhicules </a:t>
            </a:r>
          </a:p>
          <a:p>
            <a:r>
              <a:rPr lang="fr-FR" dirty="0">
                <a:solidFill>
                  <a:schemeClr val="accent1">
                    <a:lumMod val="50000"/>
                  </a:schemeClr>
                </a:solidFill>
                <a:latin typeface="Times New Roman" panose="02020603050405020304" pitchFamily="18" charset="0"/>
                <a:cs typeface="Times New Roman" panose="02020603050405020304" pitchFamily="18" charset="0"/>
              </a:rPr>
              <a:t> </a:t>
            </a:r>
            <a:r>
              <a:rPr lang="fr-FR" dirty="0">
                <a:solidFill>
                  <a:srgbClr val="D5BD09"/>
                </a:solidFill>
                <a:latin typeface="Times New Roman" panose="02020603050405020304" pitchFamily="18" charset="0"/>
                <a:cs typeface="Times New Roman" panose="02020603050405020304" pitchFamily="18" charset="0"/>
              </a:rPr>
              <a:t>Centre National de traitement des Infractions</a:t>
            </a:r>
          </a:p>
        </p:txBody>
      </p:sp>
      <p:sp>
        <p:nvSpPr>
          <p:cNvPr id="8" name="ZoneTexte 7"/>
          <p:cNvSpPr txBox="1"/>
          <p:nvPr/>
        </p:nvSpPr>
        <p:spPr>
          <a:xfrm>
            <a:off x="4665920" y="6377233"/>
            <a:ext cx="3134967" cy="400110"/>
          </a:xfrm>
          <a:prstGeom prst="rect">
            <a:avLst/>
          </a:prstGeom>
          <a:noFill/>
        </p:spPr>
        <p:txBody>
          <a:bodyPr wrap="square" rtlCol="0">
            <a:spAutoFit/>
          </a:bodyPr>
          <a:lstStyle/>
          <a:p>
            <a:pPr algn="ctr"/>
            <a:r>
              <a:rPr lang="fr-FR" sz="2000" i="1" dirty="0">
                <a:solidFill>
                  <a:schemeClr val="accent4">
                    <a:lumMod val="75000"/>
                  </a:schemeClr>
                </a:solidFill>
                <a:latin typeface="Times New Roman" panose="02020603050405020304" pitchFamily="18" charset="0"/>
                <a:cs typeface="Times New Roman" panose="02020603050405020304" pitchFamily="18" charset="0"/>
              </a:rPr>
              <a:t>25/09/2023</a:t>
            </a:r>
          </a:p>
        </p:txBody>
      </p:sp>
      <p:grpSp>
        <p:nvGrpSpPr>
          <p:cNvPr id="2" name="Groupe 1"/>
          <p:cNvGrpSpPr/>
          <p:nvPr/>
        </p:nvGrpSpPr>
        <p:grpSpPr>
          <a:xfrm>
            <a:off x="8088896" y="4281064"/>
            <a:ext cx="4028851" cy="2490601"/>
            <a:chOff x="7830482" y="3823865"/>
            <a:chExt cx="4028851" cy="2490601"/>
          </a:xfrm>
        </p:grpSpPr>
        <p:pic>
          <p:nvPicPr>
            <p:cNvPr id="9" name="Image 8"/>
            <p:cNvPicPr>
              <a:picLocks noChangeAspect="1"/>
            </p:cNvPicPr>
            <p:nvPr/>
          </p:nvPicPr>
          <p:blipFill>
            <a:blip r:embed="rId4"/>
            <a:stretch>
              <a:fillRect/>
            </a:stretch>
          </p:blipFill>
          <p:spPr>
            <a:xfrm rot="20096906">
              <a:off x="7830482" y="3823865"/>
              <a:ext cx="809625" cy="2025718"/>
            </a:xfrm>
            <a:prstGeom prst="rect">
              <a:avLst/>
            </a:prstGeom>
            <a:noFill/>
            <a:ln>
              <a:noFill/>
            </a:ln>
          </p:spPr>
        </p:pic>
        <p:pic>
          <p:nvPicPr>
            <p:cNvPr id="11" name="Picture 2" descr="SGBD (Système de Gestion de Base de Données) : définition, traduction et  acteu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5295" y="3896024"/>
              <a:ext cx="3624038" cy="2418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6" name="Picture 2" descr="Kofi Annan Road Safety Award 2023">
            <a:extLst>
              <a:ext uri="{FF2B5EF4-FFF2-40B4-BE49-F238E27FC236}">
                <a16:creationId xmlns:a16="http://schemas.microsoft.com/office/drawing/2014/main" id="{66EFE9A1-E151-4E6F-84D6-3F5D31D87C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38539" y="-1"/>
            <a:ext cx="2353461" cy="169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4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Evolution du parc des équipements de contrôle </a:t>
            </a:r>
            <a:endParaRPr lang="fr-FR" sz="2000" b="1" dirty="0">
              <a:solidFill>
                <a:schemeClr val="bg1"/>
              </a:solidFill>
            </a:endParaRPr>
          </a:p>
        </p:txBody>
      </p:sp>
      <p:graphicFrame>
        <p:nvGraphicFramePr>
          <p:cNvPr id="5" name="Tableau 4">
            <a:extLst>
              <a:ext uri="{FF2B5EF4-FFF2-40B4-BE49-F238E27FC236}">
                <a16:creationId xmlns:a16="http://schemas.microsoft.com/office/drawing/2014/main" id="{92C9D553-B19A-4B40-BD44-D3E5C8F5966F}"/>
              </a:ext>
            </a:extLst>
          </p:cNvPr>
          <p:cNvGraphicFramePr>
            <a:graphicFrameLocks noGrp="1"/>
          </p:cNvGraphicFramePr>
          <p:nvPr>
            <p:extLst>
              <p:ext uri="{D42A27DB-BD31-4B8C-83A1-F6EECF244321}">
                <p14:modId xmlns:p14="http://schemas.microsoft.com/office/powerpoint/2010/main" val="1123196805"/>
              </p:ext>
            </p:extLst>
          </p:nvPr>
        </p:nvGraphicFramePr>
        <p:xfrm>
          <a:off x="1633959" y="1489869"/>
          <a:ext cx="9581910" cy="4042829"/>
        </p:xfrm>
        <a:graphic>
          <a:graphicData uri="http://schemas.openxmlformats.org/drawingml/2006/table">
            <a:tbl>
              <a:tblPr/>
              <a:tblGrid>
                <a:gridCol w="1551118">
                  <a:extLst>
                    <a:ext uri="{9D8B030D-6E8A-4147-A177-3AD203B41FA5}">
                      <a16:colId xmlns:a16="http://schemas.microsoft.com/office/drawing/2014/main" val="3102533048"/>
                    </a:ext>
                  </a:extLst>
                </a:gridCol>
                <a:gridCol w="1726245">
                  <a:extLst>
                    <a:ext uri="{9D8B030D-6E8A-4147-A177-3AD203B41FA5}">
                      <a16:colId xmlns:a16="http://schemas.microsoft.com/office/drawing/2014/main" val="3824650558"/>
                    </a:ext>
                  </a:extLst>
                </a:gridCol>
                <a:gridCol w="2101515">
                  <a:extLst>
                    <a:ext uri="{9D8B030D-6E8A-4147-A177-3AD203B41FA5}">
                      <a16:colId xmlns:a16="http://schemas.microsoft.com/office/drawing/2014/main" val="3351665924"/>
                    </a:ext>
                  </a:extLst>
                </a:gridCol>
                <a:gridCol w="2501804">
                  <a:extLst>
                    <a:ext uri="{9D8B030D-6E8A-4147-A177-3AD203B41FA5}">
                      <a16:colId xmlns:a16="http://schemas.microsoft.com/office/drawing/2014/main" val="3462695463"/>
                    </a:ext>
                  </a:extLst>
                </a:gridCol>
                <a:gridCol w="1701228">
                  <a:extLst>
                    <a:ext uri="{9D8B030D-6E8A-4147-A177-3AD203B41FA5}">
                      <a16:colId xmlns:a16="http://schemas.microsoft.com/office/drawing/2014/main" val="367500128"/>
                    </a:ext>
                  </a:extLst>
                </a:gridCol>
              </a:tblGrid>
              <a:tr h="577547">
                <a:tc>
                  <a:txBody>
                    <a:bodyPr/>
                    <a:lstStyle/>
                    <a:p>
                      <a:pPr algn="ctr" fontAlgn="ctr"/>
                      <a:r>
                        <a:rPr lang="fr-FR" sz="1800" b="1" i="0" u="none" strike="noStrike" dirty="0">
                          <a:solidFill>
                            <a:srgbClr val="FFFFFF"/>
                          </a:solidFill>
                          <a:effectLst/>
                          <a:latin typeface="Calibri" panose="020F0502020204030204" pitchFamily="34" charset="0"/>
                        </a:rPr>
                        <a:t>Année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fr-FR" sz="1800" b="1" i="0" u="none" strike="noStrike" dirty="0">
                          <a:solidFill>
                            <a:srgbClr val="FFFFFF"/>
                          </a:solidFill>
                          <a:effectLst/>
                          <a:latin typeface="Calibri" panose="020F0502020204030204" pitchFamily="34" charset="0"/>
                        </a:rPr>
                        <a:t>Radars fixes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fr-FR" sz="1800" b="1" i="0" u="none" strike="noStrike" dirty="0">
                          <a:solidFill>
                            <a:srgbClr val="FFFFFF"/>
                          </a:solidFill>
                          <a:effectLst/>
                          <a:latin typeface="Calibri" panose="020F0502020204030204" pitchFamily="34" charset="0"/>
                        </a:rPr>
                        <a:t>Radars mobiles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fr-FR" sz="1800" b="1" i="0" u="none" strike="noStrike" dirty="0">
                          <a:solidFill>
                            <a:srgbClr val="FFFFFF"/>
                          </a:solidFill>
                          <a:effectLst/>
                          <a:latin typeface="Calibri" panose="020F0502020204030204" pitchFamily="34" charset="0"/>
                        </a:rPr>
                        <a:t>Radars embarqués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fr-FR" sz="1800" b="1" i="0" u="none" strike="noStrike" dirty="0">
                          <a:solidFill>
                            <a:srgbClr val="FFFFFF"/>
                          </a:solidFill>
                          <a:effectLst/>
                          <a:latin typeface="Calibri" panose="020F0502020204030204" pitchFamily="34" charset="0"/>
                        </a:rPr>
                        <a:t>Total Radars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548395379"/>
                  </a:ext>
                </a:extLst>
              </a:tr>
              <a:tr h="577547">
                <a:tc>
                  <a:txBody>
                    <a:bodyPr/>
                    <a:lstStyle/>
                    <a:p>
                      <a:pPr algn="ctr" fontAlgn="ctr"/>
                      <a:r>
                        <a:rPr lang="fr-FR" sz="1800" b="0" i="0" u="none" strike="noStrike" dirty="0">
                          <a:solidFill>
                            <a:srgbClr val="1F497D"/>
                          </a:solidFill>
                          <a:effectLst/>
                          <a:latin typeface="Calibri" panose="020F0502020204030204" pitchFamily="34" charset="0"/>
                        </a:rPr>
                        <a:t>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1" i="0" u="none" strike="noStrike" dirty="0">
                          <a:solidFill>
                            <a:srgbClr val="1F497D"/>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91239448"/>
                  </a:ext>
                </a:extLst>
              </a:tr>
              <a:tr h="577547">
                <a:tc>
                  <a:txBody>
                    <a:bodyPr/>
                    <a:lstStyle/>
                    <a:p>
                      <a:pPr algn="ctr" fontAlgn="ctr"/>
                      <a:r>
                        <a:rPr lang="fr-FR" sz="1800" b="0" i="0" u="none" strike="noStrike" dirty="0">
                          <a:solidFill>
                            <a:srgbClr val="1F497D"/>
                          </a:solidFill>
                          <a:effectLst/>
                          <a:latin typeface="Calibri" panose="020F050202020403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280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a:solidFill>
                            <a:srgbClr val="1F497D"/>
                          </a:solidFill>
                          <a:effectLst/>
                          <a:latin typeface="Calibri" panose="020F0502020204030204" pitchFamily="34" charset="0"/>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221399"/>
                  </a:ext>
                </a:extLst>
              </a:tr>
              <a:tr h="577547">
                <a:tc>
                  <a:txBody>
                    <a:bodyPr/>
                    <a:lstStyle/>
                    <a:p>
                      <a:pPr algn="ctr" fontAlgn="ctr"/>
                      <a:r>
                        <a:rPr lang="fr-FR" sz="1800" b="0" i="0" u="none" strike="noStrike" dirty="0">
                          <a:solidFill>
                            <a:srgbClr val="1F497D"/>
                          </a:solidFill>
                          <a:effectLst/>
                          <a:latin typeface="Calibri" panose="020F0502020204030204" pitchFamily="34" charset="0"/>
                        </a:rPr>
                        <a:t>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124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566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1" i="0" u="none" strike="noStrike" dirty="0">
                          <a:solidFill>
                            <a:srgbClr val="1F497D"/>
                          </a:solidFill>
                          <a:effectLst/>
                          <a:latin typeface="Calibri" panose="020F0502020204030204" pitchFamily="34" charset="0"/>
                        </a:rPr>
                        <a:t>690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85011630"/>
                  </a:ext>
                </a:extLst>
              </a:tr>
              <a:tr h="577547">
                <a:tc>
                  <a:txBody>
                    <a:bodyPr/>
                    <a:lstStyle/>
                    <a:p>
                      <a:pPr algn="ctr" fontAlgn="ctr"/>
                      <a:r>
                        <a:rPr lang="fr-FR" sz="1800" b="0" i="0" u="none" strike="noStrike" dirty="0">
                          <a:solidFill>
                            <a:srgbClr val="1F497D"/>
                          </a:solidFill>
                          <a:effectLst/>
                          <a:latin typeface="Calibri" panose="020F0502020204030204" pitchFamily="34" charset="0"/>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175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566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a:solidFill>
                            <a:srgbClr val="1F497D"/>
                          </a:solidFill>
                          <a:effectLst/>
                          <a:latin typeface="Calibri" panose="020F0502020204030204" pitchFamily="34" charset="0"/>
                        </a:rPr>
                        <a:t>741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36732"/>
                  </a:ext>
                </a:extLst>
              </a:tr>
              <a:tr h="577547">
                <a:tc>
                  <a:txBody>
                    <a:bodyPr/>
                    <a:lstStyle/>
                    <a:p>
                      <a:pPr algn="ctr" fontAlgn="ctr"/>
                      <a:r>
                        <a:rPr lang="fr-FR" sz="1800" b="0" i="0" u="none" strike="noStrike" dirty="0">
                          <a:solidFill>
                            <a:srgbClr val="1F497D"/>
                          </a:solidFill>
                          <a:effectLst/>
                          <a:latin typeface="Calibri" panose="020F0502020204030204" pitchFamily="34" charset="0"/>
                        </a:rPr>
                        <a:t>2022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321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686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0" i="0" u="none" strike="noStrike" dirty="0">
                          <a:solidFill>
                            <a:srgbClr val="1F497D"/>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800" b="1" i="0" u="none" strike="noStrike" dirty="0">
                          <a:solidFill>
                            <a:srgbClr val="1F497D"/>
                          </a:solidFill>
                          <a:effectLst/>
                          <a:latin typeface="Calibri" panose="020F0502020204030204" pitchFamily="34" charset="0"/>
                        </a:rPr>
                        <a:t>1 007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64781776"/>
                  </a:ext>
                </a:extLst>
              </a:tr>
              <a:tr h="577547">
                <a:tc>
                  <a:txBody>
                    <a:bodyPr/>
                    <a:lstStyle/>
                    <a:p>
                      <a:pPr algn="ctr" fontAlgn="ctr"/>
                      <a:r>
                        <a:rPr lang="fr-FR" sz="1800" b="0" i="0" u="none" strike="noStrike" dirty="0">
                          <a:solidFill>
                            <a:srgbClr val="1F497D"/>
                          </a:solidFill>
                          <a:effectLst/>
                          <a:latin typeface="Calibri" panose="020F0502020204030204" pitchFamily="34" charset="0"/>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672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1F497D"/>
                          </a:solidFill>
                          <a:effectLst/>
                          <a:latin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a:solidFill>
                            <a:srgbClr val="1F497D"/>
                          </a:solidFill>
                          <a:effectLst/>
                          <a:latin typeface="Calibri" panose="020F0502020204030204" pitchFamily="34" charset="0"/>
                        </a:rPr>
                        <a:t>1 473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268835"/>
                  </a:ext>
                </a:extLst>
              </a:tr>
            </a:tbl>
          </a:graphicData>
        </a:graphic>
      </p:graphicFrame>
    </p:spTree>
    <p:extLst>
      <p:ext uri="{BB962C8B-B14F-4D97-AF65-F5344CB8AC3E}">
        <p14:creationId xmlns:p14="http://schemas.microsoft.com/office/powerpoint/2010/main" val="73608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Evolution du parc des équipements de contrôle </a:t>
            </a:r>
            <a:endParaRPr lang="fr-FR" sz="2000" b="1" dirty="0">
              <a:solidFill>
                <a:schemeClr val="bg1"/>
              </a:solidFill>
            </a:endParaRPr>
          </a:p>
        </p:txBody>
      </p:sp>
      <p:graphicFrame>
        <p:nvGraphicFramePr>
          <p:cNvPr id="6" name="Graphique 5">
            <a:extLst>
              <a:ext uri="{FF2B5EF4-FFF2-40B4-BE49-F238E27FC236}">
                <a16:creationId xmlns:a16="http://schemas.microsoft.com/office/drawing/2014/main" id="{2003E16A-39E3-4337-92FD-EEDF3CE939D6}"/>
              </a:ext>
            </a:extLst>
          </p:cNvPr>
          <p:cNvGraphicFramePr>
            <a:graphicFrameLocks/>
          </p:cNvGraphicFramePr>
          <p:nvPr>
            <p:extLst>
              <p:ext uri="{D42A27DB-BD31-4B8C-83A1-F6EECF244321}">
                <p14:modId xmlns:p14="http://schemas.microsoft.com/office/powerpoint/2010/main" val="129216673"/>
              </p:ext>
            </p:extLst>
          </p:nvPr>
        </p:nvGraphicFramePr>
        <p:xfrm>
          <a:off x="1842303" y="147866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3E888E73-F195-4EF3-9200-5C74C2098FBF}"/>
              </a:ext>
            </a:extLst>
          </p:cNvPr>
          <p:cNvGraphicFramePr>
            <a:graphicFrameLocks/>
          </p:cNvGraphicFramePr>
          <p:nvPr>
            <p:extLst>
              <p:ext uri="{D42A27DB-BD31-4B8C-83A1-F6EECF244321}">
                <p14:modId xmlns:p14="http://schemas.microsoft.com/office/powerpoint/2010/main" val="3077152460"/>
              </p:ext>
            </p:extLst>
          </p:nvPr>
        </p:nvGraphicFramePr>
        <p:xfrm>
          <a:off x="6923590" y="329589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752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Parc des radars : Ancienne génération</a:t>
            </a:r>
            <a:endParaRPr lang="fr-FR" sz="2000" b="1" dirty="0">
              <a:solidFill>
                <a:schemeClr val="bg1"/>
              </a:solidFill>
            </a:endParaRPr>
          </a:p>
        </p:txBody>
      </p:sp>
      <p:pic>
        <p:nvPicPr>
          <p:cNvPr id="5" name="Image 4">
            <a:extLst>
              <a:ext uri="{FF2B5EF4-FFF2-40B4-BE49-F238E27FC236}">
                <a16:creationId xmlns:a16="http://schemas.microsoft.com/office/drawing/2014/main" id="{42104CA5-2B78-4400-BEB6-1C09762868B3}"/>
              </a:ext>
            </a:extLst>
          </p:cNvPr>
          <p:cNvPicPr>
            <a:picLocks noChangeAspect="1"/>
          </p:cNvPicPr>
          <p:nvPr/>
        </p:nvPicPr>
        <p:blipFill>
          <a:blip r:embed="rId3"/>
          <a:stretch>
            <a:fillRect/>
          </a:stretch>
        </p:blipFill>
        <p:spPr>
          <a:xfrm>
            <a:off x="3110662" y="817434"/>
            <a:ext cx="7835900" cy="5613400"/>
          </a:xfrm>
          <a:prstGeom prst="rect">
            <a:avLst/>
          </a:prstGeom>
        </p:spPr>
      </p:pic>
    </p:spTree>
    <p:extLst>
      <p:ext uri="{BB962C8B-B14F-4D97-AF65-F5344CB8AC3E}">
        <p14:creationId xmlns:p14="http://schemas.microsoft.com/office/powerpoint/2010/main" val="377438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Parc des radars : Nouvelle génération </a:t>
            </a:r>
            <a:endParaRPr lang="fr-FR" sz="2000" b="1" dirty="0">
              <a:solidFill>
                <a:schemeClr val="bg1"/>
              </a:solidFill>
            </a:endParaRPr>
          </a:p>
        </p:txBody>
      </p:sp>
      <p:pic>
        <p:nvPicPr>
          <p:cNvPr id="6" name="Image 5">
            <a:extLst>
              <a:ext uri="{FF2B5EF4-FFF2-40B4-BE49-F238E27FC236}">
                <a16:creationId xmlns:a16="http://schemas.microsoft.com/office/drawing/2014/main" id="{DBFD87E9-83E9-4C7A-BFF0-72C7C51C6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579" y="1235008"/>
            <a:ext cx="8675269" cy="4826000"/>
          </a:xfrm>
          <a:prstGeom prst="rect">
            <a:avLst/>
          </a:prstGeom>
        </p:spPr>
      </p:pic>
    </p:spTree>
    <p:extLst>
      <p:ext uri="{BB962C8B-B14F-4D97-AF65-F5344CB8AC3E}">
        <p14:creationId xmlns:p14="http://schemas.microsoft.com/office/powerpoint/2010/main" val="192450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3">
            <a:extLst>
              <a:ext uri="{FF2B5EF4-FFF2-40B4-BE49-F238E27FC236}">
                <a16:creationId xmlns:a16="http://schemas.microsoft.com/office/drawing/2014/main" id="{3B3DE24F-1C76-4FF7-8E3F-426F952DEE6D}"/>
              </a:ext>
            </a:extLst>
          </p:cNvPr>
          <p:cNvSpPr txBox="1">
            <a:spLocks/>
          </p:cNvSpPr>
          <p:nvPr/>
        </p:nvSpPr>
        <p:spPr>
          <a:xfrm>
            <a:off x="2316823" y="2896470"/>
            <a:ext cx="9153688" cy="3816429"/>
          </a:xfrm>
          <a:prstGeom prst="rect">
            <a:avLst/>
          </a:prstGeom>
          <a:solidFill>
            <a:schemeClr val="accent4">
              <a:lumMod val="20000"/>
              <a:lumOff val="80000"/>
            </a:schemeClr>
          </a:solidFill>
        </p:spPr>
        <p:txBody>
          <a:bodyPr wrap="square">
            <a:spAutoFit/>
          </a:bodyPr>
          <a:lstStyle>
            <a:defPPr>
              <a:defRPr lang="fr-FR"/>
            </a:defPPr>
            <a:lvl1pPr marL="342900" lvl="0" indent="-342900" algn="just">
              <a:buFont typeface="Wingdings" panose="05000000000000000000" pitchFamily="2" charset="2"/>
              <a:buChar char="v"/>
              <a:defRPr sz="22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u="sng" dirty="0">
                <a:highlight>
                  <a:srgbClr val="D5BD09"/>
                </a:highlight>
              </a:rPr>
              <a:t>Fonctionnalités</a:t>
            </a:r>
            <a:r>
              <a:rPr lang="fr-FR" dirty="0">
                <a:highlight>
                  <a:srgbClr val="D5BD09"/>
                </a:highlight>
              </a:rPr>
              <a:t> :</a:t>
            </a:r>
          </a:p>
          <a:p>
            <a:r>
              <a:rPr lang="fr-FR" dirty="0"/>
              <a:t>Technologie LIDAR à base du balayage LASER;</a:t>
            </a:r>
          </a:p>
          <a:p>
            <a:r>
              <a:rPr lang="fr-FR" dirty="0"/>
              <a:t>Discrimination entre les types de véhicules (poids lourd ou véhicule léger);</a:t>
            </a:r>
          </a:p>
          <a:p>
            <a:r>
              <a:rPr lang="fr-FR" dirty="0"/>
              <a:t>Contrôle 4 voies de circulation simultanément;</a:t>
            </a:r>
            <a:endParaRPr lang="en-US" dirty="0"/>
          </a:p>
          <a:p>
            <a:r>
              <a:rPr lang="fr-FR" dirty="0"/>
              <a:t>Détection simultanée jusqu’à 24 véhicules ;</a:t>
            </a:r>
          </a:p>
          <a:p>
            <a:r>
              <a:rPr lang="fr-FR" dirty="0"/>
              <a:t>Contrôle des deux flux de circulation à l’approchement et à l’éloignement;</a:t>
            </a:r>
            <a:endParaRPr lang="en-US" dirty="0"/>
          </a:p>
          <a:p>
            <a:r>
              <a:rPr lang="fr-FR" dirty="0"/>
              <a:t>Identification du véhicule en infraction sur la photo;</a:t>
            </a:r>
          </a:p>
          <a:p>
            <a:r>
              <a:rPr lang="fr-FR" dirty="0"/>
              <a:t>Mesure de la vitesse des véhicules qui peut atteindre 300 km/h;</a:t>
            </a:r>
            <a:endParaRPr lang="en-US" dirty="0"/>
          </a:p>
          <a:p>
            <a:r>
              <a:rPr lang="fr-FR" dirty="0"/>
              <a:t>Détection de plusieurs types d'infractions pour un seul véhicule (exp.: l’excès de  vitesse, l’utilisation des voies interdites à la circulation);</a:t>
            </a:r>
          </a:p>
          <a:p>
            <a:r>
              <a:rPr lang="fr-FR" dirty="0"/>
              <a:t>Comptage des véhicules;</a:t>
            </a:r>
          </a:p>
        </p:txBody>
      </p:sp>
      <p:sp>
        <p:nvSpPr>
          <p:cNvPr id="4" name="Titre 4">
            <a:extLst>
              <a:ext uri="{FF2B5EF4-FFF2-40B4-BE49-F238E27FC236}">
                <a16:creationId xmlns:a16="http://schemas.microsoft.com/office/drawing/2014/main" id="{79044FA6-D2F5-4789-9BF2-B27CC5EA2FDC}"/>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Parc des radars Nouvelle génération  : Caractéristiques techniques</a:t>
            </a:r>
            <a:endParaRPr lang="fr-FR" sz="2000" b="1" dirty="0">
              <a:solidFill>
                <a:schemeClr val="bg1"/>
              </a:solidFill>
            </a:endParaRPr>
          </a:p>
        </p:txBody>
      </p:sp>
      <p:sp>
        <p:nvSpPr>
          <p:cNvPr id="5" name="Espace réservé du contenu 3">
            <a:extLst>
              <a:ext uri="{FF2B5EF4-FFF2-40B4-BE49-F238E27FC236}">
                <a16:creationId xmlns:a16="http://schemas.microsoft.com/office/drawing/2014/main" id="{756052D4-5B8B-4E9F-9CA1-79F97D5B0E9A}"/>
              </a:ext>
            </a:extLst>
          </p:cNvPr>
          <p:cNvSpPr txBox="1">
            <a:spLocks/>
          </p:cNvSpPr>
          <p:nvPr/>
        </p:nvSpPr>
        <p:spPr>
          <a:xfrm>
            <a:off x="2316823" y="1011729"/>
            <a:ext cx="9153688" cy="1785104"/>
          </a:xfrm>
          <a:prstGeom prst="rect">
            <a:avLst/>
          </a:prstGeom>
          <a:solidFill>
            <a:schemeClr val="accent6">
              <a:lumMod val="20000"/>
              <a:lumOff val="80000"/>
            </a:schemeClr>
          </a:solidFill>
        </p:spPr>
        <p:txBody>
          <a:bodyPr wrap="square">
            <a:spAutoFit/>
          </a:bodyPr>
          <a:lstStyle>
            <a:defPPr>
              <a:defRPr lang="fr-FR"/>
            </a:defPPr>
            <a:lvl1pPr marL="342900" lvl="0" indent="-342900" algn="just">
              <a:buFont typeface="Wingdings" panose="05000000000000000000" pitchFamily="2" charset="2"/>
              <a:buChar char="v"/>
              <a:defRPr sz="22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u="sng" dirty="0">
                <a:highlight>
                  <a:srgbClr val="D5BD09"/>
                </a:highlight>
              </a:rPr>
              <a:t>Infractions :</a:t>
            </a:r>
          </a:p>
          <a:p>
            <a:r>
              <a:rPr lang="fr-FR" dirty="0"/>
              <a:t>L’excès de vitesse;</a:t>
            </a:r>
          </a:p>
          <a:p>
            <a:r>
              <a:rPr lang="fr-FR" dirty="0"/>
              <a:t>L’utilisation des voies interdites à la circulation;</a:t>
            </a:r>
          </a:p>
          <a:p>
            <a:r>
              <a:rPr lang="fr-FR" dirty="0"/>
              <a:t>Franchissement de ligne continue;</a:t>
            </a:r>
          </a:p>
          <a:p>
            <a:r>
              <a:rPr lang="fr-FR" dirty="0"/>
              <a:t>Non-respect de l’arrêt imposé par le feu rouge;</a:t>
            </a:r>
          </a:p>
        </p:txBody>
      </p:sp>
    </p:spTree>
    <p:extLst>
      <p:ext uri="{BB962C8B-B14F-4D97-AF65-F5344CB8AC3E}">
        <p14:creationId xmlns:p14="http://schemas.microsoft.com/office/powerpoint/2010/main" val="109869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4">
            <a:extLst>
              <a:ext uri="{FF2B5EF4-FFF2-40B4-BE49-F238E27FC236}">
                <a16:creationId xmlns:a16="http://schemas.microsoft.com/office/drawing/2014/main" id="{40F6B6B1-1FE7-4488-880D-4B6376F39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833" y="1035500"/>
            <a:ext cx="8188557" cy="4248472"/>
          </a:xfrm>
          <a:prstGeom prst="rect">
            <a:avLst/>
          </a:prstGeom>
        </p:spPr>
      </p:pic>
      <p:sp>
        <p:nvSpPr>
          <p:cNvPr id="5" name="Rectangle 4">
            <a:extLst>
              <a:ext uri="{FF2B5EF4-FFF2-40B4-BE49-F238E27FC236}">
                <a16:creationId xmlns:a16="http://schemas.microsoft.com/office/drawing/2014/main" id="{9EF572CC-1F03-4F72-8337-4A7F1C733E9D}"/>
              </a:ext>
            </a:extLst>
          </p:cNvPr>
          <p:cNvSpPr/>
          <p:nvPr/>
        </p:nvSpPr>
        <p:spPr>
          <a:xfrm>
            <a:off x="2449827" y="5377128"/>
            <a:ext cx="4572000" cy="1477328"/>
          </a:xfrm>
          <a:prstGeom prst="rect">
            <a:avLst/>
          </a:prstGeom>
          <a:solidFill>
            <a:schemeClr val="accent4">
              <a:lumMod val="20000"/>
              <a:lumOff val="80000"/>
            </a:schemeClr>
          </a:solidFill>
        </p:spPr>
        <p:txBody>
          <a:bodyPr>
            <a:spAutoFit/>
          </a:bodyPr>
          <a:lstStyle/>
          <a:p>
            <a:pPr algn="just"/>
            <a:r>
              <a:rPr lang="fr-FR" dirty="0"/>
              <a:t>Ce système mesure la vitesse moyenne des véhicules sur une section de la route pouvant atteindre plusieurs kilomètres entre deux points A et B, ce type d’équipement est destiné aux autoroutes.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D43C75-A5DD-45AE-ABC6-318228BCC2DE}"/>
                  </a:ext>
                </a:extLst>
              </p:cNvPr>
              <p:cNvSpPr/>
              <p:nvPr/>
            </p:nvSpPr>
            <p:spPr>
              <a:xfrm>
                <a:off x="7061668" y="6043803"/>
                <a:ext cx="3563348" cy="531043"/>
              </a:xfrm>
              <a:prstGeom prst="rect">
                <a:avLst/>
              </a:prstGeom>
              <a:solidFill>
                <a:schemeClr val="accent6">
                  <a:lumMod val="40000"/>
                  <a:lumOff val="60000"/>
                </a:schemeClr>
              </a:solidFill>
            </p:spPr>
            <p:txBody>
              <a:bodyPr wrap="none">
                <a:spAutoFit/>
              </a:bodyPr>
              <a:lstStyle/>
              <a:p>
                <a:r>
                  <a:rPr lang="fr-FR" b="1" i="1" dirty="0"/>
                  <a:t>Vitesse</a:t>
                </a:r>
                <a14:m>
                  <m:oMath xmlns:m="http://schemas.openxmlformats.org/officeDocument/2006/math">
                    <m:r>
                      <a:rPr lang="fr-FR" b="1" i="1">
                        <a:latin typeface="Cambria Math" panose="02040503050406030204" pitchFamily="18" charset="0"/>
                      </a:rPr>
                      <m:t>=</m:t>
                    </m:r>
                    <m:f>
                      <m:fPr>
                        <m:ctrlPr>
                          <a:rPr lang="fr-FR" b="1" i="1">
                            <a:latin typeface="Cambria Math" panose="02040503050406030204" pitchFamily="18" charset="0"/>
                          </a:rPr>
                        </m:ctrlPr>
                      </m:fPr>
                      <m:num>
                        <m:r>
                          <a:rPr lang="fr-FR" b="1" i="1">
                            <a:latin typeface="Cambria Math" panose="02040503050406030204" pitchFamily="18" charset="0"/>
                          </a:rPr>
                          <m:t>𝑫𝒊𝒔𝒕𝒂𝒏𝒄𝒆</m:t>
                        </m:r>
                        <m:r>
                          <a:rPr lang="fr-FR" b="1" i="1">
                            <a:latin typeface="Cambria Math" panose="02040503050406030204" pitchFamily="18" charset="0"/>
                          </a:rPr>
                          <m:t> </m:t>
                        </m:r>
                        <m:r>
                          <a:rPr lang="fr-FR" b="1" i="1">
                            <a:latin typeface="Cambria Math" panose="02040503050406030204" pitchFamily="18" charset="0"/>
                          </a:rPr>
                          <m:t>𝒆𝒏𝒕𝒓𝒆</m:t>
                        </m:r>
                        <m:r>
                          <a:rPr lang="fr-FR" b="1" i="1">
                            <a:latin typeface="Cambria Math" panose="02040503050406030204" pitchFamily="18" charset="0"/>
                          </a:rPr>
                          <m:t> </m:t>
                        </m:r>
                        <m:r>
                          <a:rPr lang="fr-FR" b="1" i="1">
                            <a:latin typeface="Cambria Math" panose="02040503050406030204" pitchFamily="18" charset="0"/>
                          </a:rPr>
                          <m:t>𝒍𝒆𝒔</m:t>
                        </m:r>
                        <m:r>
                          <a:rPr lang="fr-FR" b="1" i="1">
                            <a:latin typeface="Cambria Math" panose="02040503050406030204" pitchFamily="18" charset="0"/>
                          </a:rPr>
                          <m:t> </m:t>
                        </m:r>
                        <m:r>
                          <a:rPr lang="fr-FR" b="1" i="1">
                            <a:latin typeface="Cambria Math" panose="02040503050406030204" pitchFamily="18" charset="0"/>
                          </a:rPr>
                          <m:t>𝒅𝒊𝒔𝒑𝒐𝒔𝒊𝒕𝒊𝒇𝒔</m:t>
                        </m:r>
                      </m:num>
                      <m:den>
                        <m:r>
                          <a:rPr lang="fr-FR" b="1" i="1">
                            <a:latin typeface="Cambria Math" panose="02040503050406030204" pitchFamily="18" charset="0"/>
                          </a:rPr>
                          <m:t>𝑻𝒆𝒎𝒑𝒔</m:t>
                        </m:r>
                        <m:r>
                          <a:rPr lang="fr-FR" b="1" i="1">
                            <a:latin typeface="Cambria Math" panose="02040503050406030204" pitchFamily="18" charset="0"/>
                          </a:rPr>
                          <m:t> </m:t>
                        </m:r>
                        <m:r>
                          <a:rPr lang="fr-FR" b="1" i="1">
                            <a:latin typeface="Cambria Math" panose="02040503050406030204" pitchFamily="18" charset="0"/>
                          </a:rPr>
                          <m:t>𝒅𝒆</m:t>
                        </m:r>
                        <m:r>
                          <a:rPr lang="fr-FR" b="1" i="1">
                            <a:latin typeface="Cambria Math" panose="02040503050406030204" pitchFamily="18" charset="0"/>
                          </a:rPr>
                          <m:t> </m:t>
                        </m:r>
                        <m:r>
                          <a:rPr lang="fr-FR" b="1" i="1">
                            <a:latin typeface="Cambria Math" panose="02040503050406030204" pitchFamily="18" charset="0"/>
                          </a:rPr>
                          <m:t>𝒑𝒂𝒓𝒄𝒐𝒖𝒓𝒔</m:t>
                        </m:r>
                      </m:den>
                    </m:f>
                  </m:oMath>
                </a14:m>
                <a:endParaRPr lang="fr-FR" b="1" dirty="0"/>
              </a:p>
            </p:txBody>
          </p:sp>
        </mc:Choice>
        <mc:Fallback xmlns="">
          <p:sp>
            <p:nvSpPr>
              <p:cNvPr id="6" name="Rectangle 5">
                <a:extLst>
                  <a:ext uri="{FF2B5EF4-FFF2-40B4-BE49-F238E27FC236}">
                    <a16:creationId xmlns:a16="http://schemas.microsoft.com/office/drawing/2014/main" id="{30D43C75-A5DD-45AE-ABC6-318228BCC2DE}"/>
                  </a:ext>
                </a:extLst>
              </p:cNvPr>
              <p:cNvSpPr>
                <a:spLocks noRot="1" noChangeAspect="1" noMove="1" noResize="1" noEditPoints="1" noAdjustHandles="1" noChangeArrowheads="1" noChangeShapeType="1" noTextEdit="1"/>
              </p:cNvSpPr>
              <p:nvPr/>
            </p:nvSpPr>
            <p:spPr>
              <a:xfrm>
                <a:off x="7061668" y="6043803"/>
                <a:ext cx="3563348" cy="531043"/>
              </a:xfrm>
              <a:prstGeom prst="rect">
                <a:avLst/>
              </a:prstGeom>
              <a:blipFill>
                <a:blip r:embed="rId4"/>
                <a:stretch>
                  <a:fillRect l="-1368" b="-5682"/>
                </a:stretch>
              </a:blipFill>
            </p:spPr>
            <p:txBody>
              <a:bodyPr/>
              <a:lstStyle/>
              <a:p>
                <a:r>
                  <a:rPr lang="fr-FR">
                    <a:noFill/>
                  </a:rPr>
                  <a:t> </a:t>
                </a:r>
              </a:p>
            </p:txBody>
          </p:sp>
        </mc:Fallback>
      </mc:AlternateContent>
      <p:sp>
        <p:nvSpPr>
          <p:cNvPr id="7" name="Titre 4">
            <a:extLst>
              <a:ext uri="{FF2B5EF4-FFF2-40B4-BE49-F238E27FC236}">
                <a16:creationId xmlns:a16="http://schemas.microsoft.com/office/drawing/2014/main" id="{DFB3C27F-A7DB-4B1A-98E9-5524CCD42FDE}"/>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cap="small" dirty="0">
                <a:latin typeface="Arial" pitchFamily="34" charset="0"/>
                <a:cs typeface="Arial" pitchFamily="34" charset="0"/>
              </a:rPr>
              <a:t>Radar Tronçon – Vitesse Moyenne</a:t>
            </a:r>
            <a:endParaRPr lang="en-US" sz="2000" b="1" cap="small" dirty="0">
              <a:latin typeface="Arial" pitchFamily="34" charset="0"/>
              <a:cs typeface="Arial" pitchFamily="34" charset="0"/>
            </a:endParaRPr>
          </a:p>
          <a:p>
            <a:endParaRPr lang="fr-FR" sz="2000" b="1" dirty="0">
              <a:solidFill>
                <a:schemeClr val="bg1"/>
              </a:solidFill>
            </a:endParaRPr>
          </a:p>
        </p:txBody>
      </p:sp>
    </p:spTree>
    <p:extLst>
      <p:ext uri="{BB962C8B-B14F-4D97-AF65-F5344CB8AC3E}">
        <p14:creationId xmlns:p14="http://schemas.microsoft.com/office/powerpoint/2010/main" val="225610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Parc des radars : Radars portables</a:t>
            </a:r>
            <a:endParaRPr lang="fr-FR" sz="2000" b="1" dirty="0">
              <a:solidFill>
                <a:schemeClr val="bg1"/>
              </a:solidFill>
            </a:endParaRPr>
          </a:p>
        </p:txBody>
      </p:sp>
      <p:pic>
        <p:nvPicPr>
          <p:cNvPr id="5" name="Image 4">
            <a:extLst>
              <a:ext uri="{FF2B5EF4-FFF2-40B4-BE49-F238E27FC236}">
                <a16:creationId xmlns:a16="http://schemas.microsoft.com/office/drawing/2014/main" id="{54671ACB-2E2F-4675-9275-D25AA2A6B8CA}"/>
              </a:ext>
            </a:extLst>
          </p:cNvPr>
          <p:cNvPicPr/>
          <p:nvPr/>
        </p:nvPicPr>
        <p:blipFill rotWithShape="1">
          <a:blip r:embed="rId3">
            <a:extLst>
              <a:ext uri="{28A0092B-C50C-407E-A947-70E740481C1C}">
                <a14:useLocalDpi xmlns:a14="http://schemas.microsoft.com/office/drawing/2010/main" val="0"/>
              </a:ext>
            </a:extLst>
          </a:blip>
          <a:srcRect l="24784" r="26974"/>
          <a:stretch/>
        </p:blipFill>
        <p:spPr bwMode="auto">
          <a:xfrm>
            <a:off x="8327111" y="944304"/>
            <a:ext cx="2062404" cy="2790858"/>
          </a:xfrm>
          <a:prstGeom prst="rect">
            <a:avLst/>
          </a:prstGeom>
          <a:ln>
            <a:noFill/>
          </a:ln>
          <a:extLst>
            <a:ext uri="{53640926-AAD7-44D8-BBD7-CCE9431645EC}">
              <a14:shadowObscured xmlns:a14="http://schemas.microsoft.com/office/drawing/2010/main"/>
            </a:ext>
          </a:extLst>
        </p:spPr>
      </p:pic>
      <p:pic>
        <p:nvPicPr>
          <p:cNvPr id="7" name="Image 6">
            <a:extLst>
              <a:ext uri="{FF2B5EF4-FFF2-40B4-BE49-F238E27FC236}">
                <a16:creationId xmlns:a16="http://schemas.microsoft.com/office/drawing/2014/main" id="{ECECAE4C-7911-40D3-AA57-7D2DA5350CE1}"/>
              </a:ext>
            </a:extLst>
          </p:cNvPr>
          <p:cNvPicPr/>
          <p:nvPr/>
        </p:nvPicPr>
        <p:blipFill rotWithShape="1">
          <a:blip r:embed="rId4">
            <a:extLst>
              <a:ext uri="{28A0092B-C50C-407E-A947-70E740481C1C}">
                <a14:useLocalDpi xmlns:a14="http://schemas.microsoft.com/office/drawing/2010/main" val="0"/>
              </a:ext>
            </a:extLst>
          </a:blip>
          <a:srcRect l="22001" r="21555"/>
          <a:stretch/>
        </p:blipFill>
        <p:spPr bwMode="auto">
          <a:xfrm>
            <a:off x="9358313" y="3735162"/>
            <a:ext cx="2507048" cy="2683776"/>
          </a:xfrm>
          <a:prstGeom prst="rect">
            <a:avLst/>
          </a:prstGeom>
          <a:ln>
            <a:noFill/>
          </a:ln>
          <a:extLst>
            <a:ext uri="{53640926-AAD7-44D8-BBD7-CCE9431645EC}">
              <a14:shadowObscured xmlns:a14="http://schemas.microsoft.com/office/drawing/2010/main"/>
            </a:ext>
          </a:extLst>
        </p:spPr>
      </p:pic>
      <p:sp>
        <p:nvSpPr>
          <p:cNvPr id="8" name="Espace réservé du contenu 3">
            <a:extLst>
              <a:ext uri="{FF2B5EF4-FFF2-40B4-BE49-F238E27FC236}">
                <a16:creationId xmlns:a16="http://schemas.microsoft.com/office/drawing/2014/main" id="{CE675C17-FD0A-4DA9-9CD3-4B6DA5E31DD9}"/>
              </a:ext>
            </a:extLst>
          </p:cNvPr>
          <p:cNvSpPr txBox="1">
            <a:spLocks/>
          </p:cNvSpPr>
          <p:nvPr/>
        </p:nvSpPr>
        <p:spPr>
          <a:xfrm>
            <a:off x="1400537" y="1380190"/>
            <a:ext cx="7199453" cy="769441"/>
          </a:xfrm>
          <a:prstGeom prst="rect">
            <a:avLst/>
          </a:prstGeom>
          <a:solidFill>
            <a:schemeClr val="accent6">
              <a:lumMod val="20000"/>
              <a:lumOff val="80000"/>
            </a:schemeClr>
          </a:solidFill>
        </p:spPr>
        <p:txBody>
          <a:bodyPr wrap="square">
            <a:spAutoFit/>
          </a:bodyPr>
          <a:lstStyle>
            <a:defPPr>
              <a:defRPr lang="fr-FR"/>
            </a:defPPr>
            <a:lvl1pPr marL="342900" lvl="0" indent="-342900" algn="just">
              <a:buFont typeface="Wingdings" panose="05000000000000000000" pitchFamily="2" charset="2"/>
              <a:buChar char="v"/>
              <a:defRPr sz="22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u="sng" dirty="0">
                <a:highlight>
                  <a:srgbClr val="D5BD09"/>
                </a:highlight>
              </a:rPr>
              <a:t>Infractions :</a:t>
            </a:r>
          </a:p>
          <a:p>
            <a:r>
              <a:rPr lang="fr-FR" dirty="0"/>
              <a:t>Détection de l’infraction de l’excès de vitesse;</a:t>
            </a:r>
          </a:p>
        </p:txBody>
      </p:sp>
      <p:sp>
        <p:nvSpPr>
          <p:cNvPr id="6" name="Espace réservé du contenu 3">
            <a:extLst>
              <a:ext uri="{FF2B5EF4-FFF2-40B4-BE49-F238E27FC236}">
                <a16:creationId xmlns:a16="http://schemas.microsoft.com/office/drawing/2014/main" id="{4991118C-FC0A-4965-8B46-2A4B996C6AEB}"/>
              </a:ext>
            </a:extLst>
          </p:cNvPr>
          <p:cNvSpPr txBox="1">
            <a:spLocks/>
          </p:cNvSpPr>
          <p:nvPr/>
        </p:nvSpPr>
        <p:spPr>
          <a:xfrm>
            <a:off x="1400536" y="2296517"/>
            <a:ext cx="7199453" cy="3477875"/>
          </a:xfrm>
          <a:prstGeom prst="rect">
            <a:avLst/>
          </a:prstGeom>
          <a:solidFill>
            <a:schemeClr val="accent4">
              <a:lumMod val="20000"/>
              <a:lumOff val="80000"/>
            </a:schemeClr>
          </a:solidFill>
        </p:spPr>
        <p:txBody>
          <a:bodyPr wrap="square">
            <a:spAutoFit/>
          </a:bodyPr>
          <a:lstStyle>
            <a:defPPr>
              <a:defRPr lang="fr-FR"/>
            </a:defPPr>
            <a:lvl1pPr marL="342900" lvl="0" indent="-342900" algn="just">
              <a:buFont typeface="Wingdings" panose="05000000000000000000" pitchFamily="2" charset="2"/>
              <a:buChar char="v"/>
              <a:defRPr sz="22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u="sng" dirty="0">
                <a:highlight>
                  <a:srgbClr val="D5BD09"/>
                </a:highlight>
              </a:rPr>
              <a:t>Fonctionnalités</a:t>
            </a:r>
            <a:r>
              <a:rPr lang="fr-FR" dirty="0">
                <a:highlight>
                  <a:srgbClr val="D5BD09"/>
                </a:highlight>
              </a:rPr>
              <a:t> :</a:t>
            </a:r>
          </a:p>
          <a:p>
            <a:r>
              <a:rPr lang="fr-FR" dirty="0"/>
              <a:t>Technologie LASER;</a:t>
            </a:r>
          </a:p>
          <a:p>
            <a:r>
              <a:rPr lang="fr-FR" dirty="0"/>
              <a:t>Distance de détection peut atteindre 1200 mètres;</a:t>
            </a:r>
          </a:p>
          <a:p>
            <a:r>
              <a:rPr lang="fr-FR" dirty="0"/>
              <a:t>Contrôle des deux flux de circulation à l’approchement et à l’éloignement;</a:t>
            </a:r>
            <a:endParaRPr lang="en-US" dirty="0"/>
          </a:p>
          <a:p>
            <a:r>
              <a:rPr lang="fr-FR" dirty="0"/>
              <a:t>Mesure de la vitesse des véhicules qui peut aller jusqu’à 250 km/h;</a:t>
            </a:r>
            <a:endParaRPr lang="en-US" dirty="0"/>
          </a:p>
          <a:p>
            <a:r>
              <a:rPr lang="fr-FR" dirty="0"/>
              <a:t>Prise de photo du véhicule en infraction;</a:t>
            </a:r>
          </a:p>
          <a:p>
            <a:r>
              <a:rPr lang="fr-FR" dirty="0"/>
              <a:t>Possibilité de prise des séquences vidéo des véhicules en infraction;</a:t>
            </a:r>
          </a:p>
        </p:txBody>
      </p:sp>
    </p:spTree>
    <p:extLst>
      <p:ext uri="{BB962C8B-B14F-4D97-AF65-F5344CB8AC3E}">
        <p14:creationId xmlns:p14="http://schemas.microsoft.com/office/powerpoint/2010/main" val="295050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Parc des radars : Radars Embarqué</a:t>
            </a:r>
            <a:endParaRPr lang="fr-FR" sz="2000" b="1" dirty="0">
              <a:solidFill>
                <a:schemeClr val="bg1"/>
              </a:solidFill>
            </a:endParaRPr>
          </a:p>
        </p:txBody>
      </p:sp>
      <p:pic>
        <p:nvPicPr>
          <p:cNvPr id="9" name="Image 8">
            <a:extLst>
              <a:ext uri="{FF2B5EF4-FFF2-40B4-BE49-F238E27FC236}">
                <a16:creationId xmlns:a16="http://schemas.microsoft.com/office/drawing/2014/main" id="{B4EB06B3-365D-4CE6-9518-BEFA44F387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943163" y="984271"/>
            <a:ext cx="2700968" cy="2326087"/>
          </a:xfrm>
          <a:prstGeom prst="rect">
            <a:avLst/>
          </a:prstGeom>
        </p:spPr>
      </p:pic>
      <p:pic>
        <p:nvPicPr>
          <p:cNvPr id="10" name="Image 9">
            <a:extLst>
              <a:ext uri="{FF2B5EF4-FFF2-40B4-BE49-F238E27FC236}">
                <a16:creationId xmlns:a16="http://schemas.microsoft.com/office/drawing/2014/main" id="{6B044CC5-4898-47FE-9B57-9FD7A9E4D7F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43163" y="3416370"/>
            <a:ext cx="2700968" cy="2457358"/>
          </a:xfrm>
          <a:prstGeom prst="rect">
            <a:avLst/>
          </a:prstGeom>
        </p:spPr>
      </p:pic>
      <p:sp>
        <p:nvSpPr>
          <p:cNvPr id="11" name="Espace réservé du contenu 3">
            <a:extLst>
              <a:ext uri="{FF2B5EF4-FFF2-40B4-BE49-F238E27FC236}">
                <a16:creationId xmlns:a16="http://schemas.microsoft.com/office/drawing/2014/main" id="{F0F4B849-69EB-4A2C-9F33-86F5D40F2C18}"/>
              </a:ext>
            </a:extLst>
          </p:cNvPr>
          <p:cNvSpPr txBox="1">
            <a:spLocks/>
          </p:cNvSpPr>
          <p:nvPr/>
        </p:nvSpPr>
        <p:spPr>
          <a:xfrm>
            <a:off x="856527" y="1009800"/>
            <a:ext cx="7963382" cy="1107996"/>
          </a:xfrm>
          <a:prstGeom prst="rect">
            <a:avLst/>
          </a:prstGeom>
          <a:solidFill>
            <a:schemeClr val="accent6">
              <a:lumMod val="20000"/>
              <a:lumOff val="80000"/>
            </a:schemeClr>
          </a:solidFill>
        </p:spPr>
        <p:txBody>
          <a:bodyPr wrap="square">
            <a:spAutoFit/>
          </a:bodyPr>
          <a:lstStyle>
            <a:defPPr>
              <a:defRPr lang="fr-FR"/>
            </a:defPPr>
            <a:lvl1pPr marL="342900" lvl="0" indent="-342900" algn="just">
              <a:buFont typeface="Wingdings" panose="05000000000000000000" pitchFamily="2" charset="2"/>
              <a:buChar char="v"/>
              <a:defRPr sz="22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u="sng" dirty="0">
                <a:highlight>
                  <a:srgbClr val="D5BD09"/>
                </a:highlight>
              </a:rPr>
              <a:t>Infractions :</a:t>
            </a:r>
          </a:p>
          <a:p>
            <a:r>
              <a:rPr lang="fr-FR" dirty="0"/>
              <a:t>L’excès de vitesse;</a:t>
            </a:r>
          </a:p>
          <a:p>
            <a:r>
              <a:rPr lang="fr-FR" dirty="0"/>
              <a:t>Franchissement de ligne continue;</a:t>
            </a:r>
          </a:p>
        </p:txBody>
      </p:sp>
      <p:sp>
        <p:nvSpPr>
          <p:cNvPr id="14" name="Espace réservé du contenu 3">
            <a:extLst>
              <a:ext uri="{FF2B5EF4-FFF2-40B4-BE49-F238E27FC236}">
                <a16:creationId xmlns:a16="http://schemas.microsoft.com/office/drawing/2014/main" id="{7792F7CF-3541-43AE-B213-8490BA70CCF6}"/>
              </a:ext>
            </a:extLst>
          </p:cNvPr>
          <p:cNvSpPr txBox="1">
            <a:spLocks/>
          </p:cNvSpPr>
          <p:nvPr/>
        </p:nvSpPr>
        <p:spPr>
          <a:xfrm>
            <a:off x="856527" y="2237568"/>
            <a:ext cx="7963382" cy="4154984"/>
          </a:xfrm>
          <a:prstGeom prst="rect">
            <a:avLst/>
          </a:prstGeom>
          <a:solidFill>
            <a:schemeClr val="accent4">
              <a:lumMod val="20000"/>
              <a:lumOff val="80000"/>
            </a:schemeClr>
          </a:solidFill>
        </p:spPr>
        <p:txBody>
          <a:bodyPr wrap="square">
            <a:spAutoFit/>
          </a:bodyPr>
          <a:lstStyle>
            <a:defPPr>
              <a:defRPr lang="fr-FR"/>
            </a:defPPr>
            <a:lvl1pPr marL="342900" lvl="0" indent="-342900" algn="just">
              <a:buFont typeface="Wingdings" panose="05000000000000000000" pitchFamily="2" charset="2"/>
              <a:buChar char="v"/>
              <a:defRPr sz="22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u="sng" dirty="0">
                <a:highlight>
                  <a:srgbClr val="D5BD09"/>
                </a:highlight>
              </a:rPr>
              <a:t>Fonctionnalités</a:t>
            </a:r>
            <a:r>
              <a:rPr lang="fr-FR" dirty="0">
                <a:highlight>
                  <a:srgbClr val="D5BD09"/>
                </a:highlight>
              </a:rPr>
              <a:t> :</a:t>
            </a:r>
          </a:p>
          <a:p>
            <a:r>
              <a:rPr lang="fr-FR" dirty="0"/>
              <a:t>Technologie LIDAR à base du balayage LASER</a:t>
            </a:r>
          </a:p>
          <a:p>
            <a:r>
              <a:rPr lang="fr-FR" dirty="0"/>
              <a:t>Discrimination entre les type de véhicule (poids lourd ou véhicule léger);</a:t>
            </a:r>
          </a:p>
          <a:p>
            <a:r>
              <a:rPr lang="fr-FR" dirty="0"/>
              <a:t>Contrôle 4 voies de circulation simultanément;</a:t>
            </a:r>
            <a:endParaRPr lang="en-US" dirty="0"/>
          </a:p>
          <a:p>
            <a:r>
              <a:rPr lang="fr-FR" dirty="0"/>
              <a:t>Détection simultanée jusqu’à 24 véhicules ;</a:t>
            </a:r>
          </a:p>
          <a:p>
            <a:r>
              <a:rPr lang="fr-FR" dirty="0"/>
              <a:t>Contrôle des deux flux de circulation à l’approchement et à l’éloignement;</a:t>
            </a:r>
            <a:endParaRPr lang="en-US" dirty="0"/>
          </a:p>
          <a:p>
            <a:r>
              <a:rPr lang="fr-FR" dirty="0"/>
              <a:t>Mesure de la vitesse des véhicules qui peut aller jusqu’à 300 km/h;</a:t>
            </a:r>
            <a:endParaRPr lang="en-US" dirty="0"/>
          </a:p>
          <a:p>
            <a:r>
              <a:rPr lang="fr-FR" dirty="0"/>
              <a:t>Identification du véhicule en infraction sur la photo;</a:t>
            </a:r>
          </a:p>
          <a:p>
            <a:r>
              <a:rPr lang="fr-FR" dirty="0"/>
              <a:t>Comptage des véhicules;</a:t>
            </a:r>
          </a:p>
        </p:txBody>
      </p:sp>
    </p:spTree>
    <p:extLst>
      <p:ext uri="{BB962C8B-B14F-4D97-AF65-F5344CB8AC3E}">
        <p14:creationId xmlns:p14="http://schemas.microsoft.com/office/powerpoint/2010/main" val="77433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6BEA27D-D2E9-452B-A8CE-4DB35B1FDD41}"/>
              </a:ext>
            </a:extLst>
          </p:cNvPr>
          <p:cNvPicPr>
            <a:picLocks noChangeAspect="1"/>
          </p:cNvPicPr>
          <p:nvPr/>
        </p:nvPicPr>
        <p:blipFill rotWithShape="1">
          <a:blip r:embed="rId3"/>
          <a:srcRect t="6324"/>
          <a:stretch/>
        </p:blipFill>
        <p:spPr>
          <a:xfrm>
            <a:off x="0" y="173619"/>
            <a:ext cx="12192000" cy="6424311"/>
          </a:xfrm>
          <a:prstGeom prst="rect">
            <a:avLst/>
          </a:prstGeom>
        </p:spPr>
      </p:pic>
      <p:sp>
        <p:nvSpPr>
          <p:cNvPr id="5" name="Rectangle 4">
            <a:extLst>
              <a:ext uri="{FF2B5EF4-FFF2-40B4-BE49-F238E27FC236}">
                <a16:creationId xmlns:a16="http://schemas.microsoft.com/office/drawing/2014/main" id="{F63A9537-2642-4B07-BB4C-209E3AFED7BC}"/>
              </a:ext>
            </a:extLst>
          </p:cNvPr>
          <p:cNvSpPr/>
          <p:nvPr/>
        </p:nvSpPr>
        <p:spPr>
          <a:xfrm>
            <a:off x="6648450" y="3601509"/>
            <a:ext cx="314325" cy="11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1842326B-1A30-4BF8-BF15-1DB9F93EA733}"/>
              </a:ext>
            </a:extLst>
          </p:cNvPr>
          <p:cNvSpPr/>
          <p:nvPr/>
        </p:nvSpPr>
        <p:spPr>
          <a:xfrm>
            <a:off x="4410075" y="4574533"/>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7F6BAA5C-B85C-4C69-BB60-EEF73E0340AF}"/>
              </a:ext>
            </a:extLst>
          </p:cNvPr>
          <p:cNvSpPr/>
          <p:nvPr/>
        </p:nvSpPr>
        <p:spPr>
          <a:xfrm>
            <a:off x="11049000" y="1061133"/>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3A3D9D37-F2B6-4898-9924-EF21719339A2}"/>
              </a:ext>
            </a:extLst>
          </p:cNvPr>
          <p:cNvSpPr/>
          <p:nvPr/>
        </p:nvSpPr>
        <p:spPr>
          <a:xfrm>
            <a:off x="10849412" y="1572480"/>
            <a:ext cx="314325" cy="20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7886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BC8BF78-3297-4AD3-8B0D-B5164E723156}"/>
              </a:ext>
            </a:extLst>
          </p:cNvPr>
          <p:cNvPicPr>
            <a:picLocks noChangeAspect="1"/>
          </p:cNvPicPr>
          <p:nvPr/>
        </p:nvPicPr>
        <p:blipFill rotWithShape="1">
          <a:blip r:embed="rId3"/>
          <a:srcRect t="5986"/>
          <a:stretch/>
        </p:blipFill>
        <p:spPr>
          <a:xfrm>
            <a:off x="0" y="173620"/>
            <a:ext cx="12192000" cy="6447460"/>
          </a:xfrm>
          <a:prstGeom prst="rect">
            <a:avLst/>
          </a:prstGeom>
        </p:spPr>
      </p:pic>
      <p:sp>
        <p:nvSpPr>
          <p:cNvPr id="5" name="Rectangle 4">
            <a:extLst>
              <a:ext uri="{FF2B5EF4-FFF2-40B4-BE49-F238E27FC236}">
                <a16:creationId xmlns:a16="http://schemas.microsoft.com/office/drawing/2014/main" id="{811D48F3-C8FC-4AF1-A8D8-DECFF67EBC67}"/>
              </a:ext>
            </a:extLst>
          </p:cNvPr>
          <p:cNvSpPr/>
          <p:nvPr/>
        </p:nvSpPr>
        <p:spPr>
          <a:xfrm>
            <a:off x="4391025" y="3925130"/>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03EF5F1-55CF-414B-974C-D08CEC89FBAE}"/>
              </a:ext>
            </a:extLst>
          </p:cNvPr>
          <p:cNvSpPr/>
          <p:nvPr/>
        </p:nvSpPr>
        <p:spPr>
          <a:xfrm>
            <a:off x="5461115" y="3660880"/>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D0954073-0439-4CF4-8F57-72D570FEAF6E}"/>
              </a:ext>
            </a:extLst>
          </p:cNvPr>
          <p:cNvSpPr/>
          <p:nvPr/>
        </p:nvSpPr>
        <p:spPr>
          <a:xfrm>
            <a:off x="11001375" y="1094528"/>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9FC70D36-7EE2-45D9-960F-BBBADF1542BF}"/>
              </a:ext>
            </a:extLst>
          </p:cNvPr>
          <p:cNvSpPr/>
          <p:nvPr/>
        </p:nvSpPr>
        <p:spPr>
          <a:xfrm>
            <a:off x="10849412" y="1607200"/>
            <a:ext cx="314325" cy="20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0983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B438897C-18E4-4169-9E21-2C6EEDAF36A2}"/>
              </a:ext>
            </a:extLst>
          </p:cNvPr>
          <p:cNvSpPr txBox="1">
            <a:spLocks/>
          </p:cNvSpPr>
          <p:nvPr/>
        </p:nvSpPr>
        <p:spPr>
          <a:xfrm>
            <a:off x="601579" y="239863"/>
            <a:ext cx="5217690" cy="6314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accent1">
                    <a:lumMod val="50000"/>
                  </a:schemeClr>
                </a:solidFill>
                <a:latin typeface="Times New Roman" panose="02020603050405020304" pitchFamily="18" charset="0"/>
                <a:cs typeface="Times New Roman" panose="02020603050405020304" pitchFamily="18" charset="0"/>
              </a:rPr>
              <a:t>Sommaire</a:t>
            </a:r>
            <a:endParaRPr lang="fr-FR" sz="5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 : coins arrondis 3">
            <a:extLst>
              <a:ext uri="{FF2B5EF4-FFF2-40B4-BE49-F238E27FC236}">
                <a16:creationId xmlns:a16="http://schemas.microsoft.com/office/drawing/2014/main" id="{8E597F58-0137-4AC7-B06D-1D18FA662FA7}"/>
              </a:ext>
            </a:extLst>
          </p:cNvPr>
          <p:cNvSpPr/>
          <p:nvPr/>
        </p:nvSpPr>
        <p:spPr>
          <a:xfrm>
            <a:off x="1902107" y="1359934"/>
            <a:ext cx="4058854" cy="140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Contexte</a:t>
            </a:r>
          </a:p>
        </p:txBody>
      </p:sp>
      <p:sp>
        <p:nvSpPr>
          <p:cNvPr id="43" name="Rectangle : coins arrondis 42">
            <a:extLst>
              <a:ext uri="{FF2B5EF4-FFF2-40B4-BE49-F238E27FC236}">
                <a16:creationId xmlns:a16="http://schemas.microsoft.com/office/drawing/2014/main" id="{8F6BC8B0-58F3-4253-BF8A-2A789853354E}"/>
              </a:ext>
            </a:extLst>
          </p:cNvPr>
          <p:cNvSpPr/>
          <p:nvPr/>
        </p:nvSpPr>
        <p:spPr>
          <a:xfrm>
            <a:off x="1902106" y="2854543"/>
            <a:ext cx="4058853" cy="140151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Evolution du parc des équipements de contrôle </a:t>
            </a:r>
          </a:p>
        </p:txBody>
      </p:sp>
      <p:sp>
        <p:nvSpPr>
          <p:cNvPr id="44" name="Rectangle : coins arrondis 43">
            <a:extLst>
              <a:ext uri="{FF2B5EF4-FFF2-40B4-BE49-F238E27FC236}">
                <a16:creationId xmlns:a16="http://schemas.microsoft.com/office/drawing/2014/main" id="{71C53804-36B9-476F-A326-89DBF54D2E25}"/>
              </a:ext>
            </a:extLst>
          </p:cNvPr>
          <p:cNvSpPr/>
          <p:nvPr/>
        </p:nvSpPr>
        <p:spPr>
          <a:xfrm>
            <a:off x="1902106" y="4349153"/>
            <a:ext cx="4058852" cy="140151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Cycle de vie du traitement des infractions</a:t>
            </a:r>
          </a:p>
        </p:txBody>
      </p:sp>
      <p:sp>
        <p:nvSpPr>
          <p:cNvPr id="45" name="Rectangle : coins arrondis 44">
            <a:extLst>
              <a:ext uri="{FF2B5EF4-FFF2-40B4-BE49-F238E27FC236}">
                <a16:creationId xmlns:a16="http://schemas.microsoft.com/office/drawing/2014/main" id="{A43AC99F-E91B-406E-ABB0-FEAA100B86B8}"/>
              </a:ext>
            </a:extLst>
          </p:cNvPr>
          <p:cNvSpPr/>
          <p:nvPr/>
        </p:nvSpPr>
        <p:spPr>
          <a:xfrm>
            <a:off x="6148089" y="1359935"/>
            <a:ext cx="4058854" cy="14015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Parties prenantes impliquées</a:t>
            </a:r>
          </a:p>
        </p:txBody>
      </p:sp>
      <p:sp>
        <p:nvSpPr>
          <p:cNvPr id="46" name="Rectangle : coins arrondis 45">
            <a:extLst>
              <a:ext uri="{FF2B5EF4-FFF2-40B4-BE49-F238E27FC236}">
                <a16:creationId xmlns:a16="http://schemas.microsoft.com/office/drawing/2014/main" id="{C525AFBA-2C85-43BD-8E66-77B3D750DF43}"/>
              </a:ext>
            </a:extLst>
          </p:cNvPr>
          <p:cNvSpPr/>
          <p:nvPr/>
        </p:nvSpPr>
        <p:spPr>
          <a:xfrm>
            <a:off x="6148089" y="4349154"/>
            <a:ext cx="4058853" cy="14015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Perspectives</a:t>
            </a:r>
          </a:p>
        </p:txBody>
      </p:sp>
      <p:sp>
        <p:nvSpPr>
          <p:cNvPr id="47" name="Rectangle : coins arrondis 46">
            <a:extLst>
              <a:ext uri="{FF2B5EF4-FFF2-40B4-BE49-F238E27FC236}">
                <a16:creationId xmlns:a16="http://schemas.microsoft.com/office/drawing/2014/main" id="{92E37737-4F1A-4B03-B79E-743C946B4DC8}"/>
              </a:ext>
            </a:extLst>
          </p:cNvPr>
          <p:cNvSpPr/>
          <p:nvPr/>
        </p:nvSpPr>
        <p:spPr>
          <a:xfrm>
            <a:off x="6148088" y="2854544"/>
            <a:ext cx="4058853" cy="140151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Statistiques et chiffres clés</a:t>
            </a:r>
          </a:p>
        </p:txBody>
      </p:sp>
    </p:spTree>
    <p:extLst>
      <p:ext uri="{BB962C8B-B14F-4D97-AF65-F5344CB8AC3E}">
        <p14:creationId xmlns:p14="http://schemas.microsoft.com/office/powerpoint/2010/main" val="117141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BEB0FE0-9081-4E88-9CEF-AAB42BE96FB6}"/>
              </a:ext>
            </a:extLst>
          </p:cNvPr>
          <p:cNvPicPr>
            <a:picLocks noChangeAspect="1"/>
          </p:cNvPicPr>
          <p:nvPr/>
        </p:nvPicPr>
        <p:blipFill rotWithShape="1">
          <a:blip r:embed="rId2"/>
          <a:srcRect t="6155"/>
          <a:stretch/>
        </p:blipFill>
        <p:spPr>
          <a:xfrm>
            <a:off x="0" y="208341"/>
            <a:ext cx="12192000" cy="6435886"/>
          </a:xfrm>
          <a:prstGeom prst="rect">
            <a:avLst/>
          </a:prstGeom>
        </p:spPr>
      </p:pic>
      <p:sp>
        <p:nvSpPr>
          <p:cNvPr id="6" name="Rectangle 5">
            <a:extLst>
              <a:ext uri="{FF2B5EF4-FFF2-40B4-BE49-F238E27FC236}">
                <a16:creationId xmlns:a16="http://schemas.microsoft.com/office/drawing/2014/main" id="{CC4C63B7-A6A9-4BA3-9463-D89288E77584}"/>
              </a:ext>
            </a:extLst>
          </p:cNvPr>
          <p:cNvSpPr/>
          <p:nvPr/>
        </p:nvSpPr>
        <p:spPr>
          <a:xfrm>
            <a:off x="5171200" y="3668355"/>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39C4D5E4-9E60-4FD7-8813-7DE44C089A94}"/>
              </a:ext>
            </a:extLst>
          </p:cNvPr>
          <p:cNvSpPr/>
          <p:nvPr/>
        </p:nvSpPr>
        <p:spPr>
          <a:xfrm>
            <a:off x="11001375" y="1129252"/>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124F2DC3-B8C8-48E9-B91A-5B4D8FBA5CF1}"/>
              </a:ext>
            </a:extLst>
          </p:cNvPr>
          <p:cNvSpPr/>
          <p:nvPr/>
        </p:nvSpPr>
        <p:spPr>
          <a:xfrm>
            <a:off x="10849412" y="1641924"/>
            <a:ext cx="314325" cy="20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1350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9B33D88-DEF8-425D-AFCF-11651D429634}"/>
              </a:ext>
            </a:extLst>
          </p:cNvPr>
          <p:cNvPicPr>
            <a:picLocks noChangeAspect="1"/>
          </p:cNvPicPr>
          <p:nvPr/>
        </p:nvPicPr>
        <p:blipFill rotWithShape="1">
          <a:blip r:embed="rId2"/>
          <a:srcRect t="6245"/>
          <a:stretch/>
        </p:blipFill>
        <p:spPr>
          <a:xfrm>
            <a:off x="0" y="231487"/>
            <a:ext cx="12192000" cy="6429737"/>
          </a:xfrm>
          <a:prstGeom prst="rect">
            <a:avLst/>
          </a:prstGeom>
        </p:spPr>
      </p:pic>
      <p:sp>
        <p:nvSpPr>
          <p:cNvPr id="6" name="Rectangle 5">
            <a:extLst>
              <a:ext uri="{FF2B5EF4-FFF2-40B4-BE49-F238E27FC236}">
                <a16:creationId xmlns:a16="http://schemas.microsoft.com/office/drawing/2014/main" id="{93F357F1-62C8-4182-914D-86A794BDA9A8}"/>
              </a:ext>
            </a:extLst>
          </p:cNvPr>
          <p:cNvSpPr/>
          <p:nvPr/>
        </p:nvSpPr>
        <p:spPr>
          <a:xfrm>
            <a:off x="5280140" y="3599425"/>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46A2F49B-82ED-43A1-9684-88964550BD6E}"/>
              </a:ext>
            </a:extLst>
          </p:cNvPr>
          <p:cNvSpPr/>
          <p:nvPr/>
        </p:nvSpPr>
        <p:spPr>
          <a:xfrm>
            <a:off x="11001375" y="1117675"/>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31B7E7DA-0173-4662-8585-1DBE0DCD4728}"/>
              </a:ext>
            </a:extLst>
          </p:cNvPr>
          <p:cNvSpPr/>
          <p:nvPr/>
        </p:nvSpPr>
        <p:spPr>
          <a:xfrm>
            <a:off x="10849412" y="1630347"/>
            <a:ext cx="314325" cy="20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787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DBEF526-78BA-4EF6-973E-A10A052A942D}"/>
              </a:ext>
            </a:extLst>
          </p:cNvPr>
          <p:cNvPicPr>
            <a:picLocks noChangeAspect="1"/>
          </p:cNvPicPr>
          <p:nvPr/>
        </p:nvPicPr>
        <p:blipFill rotWithShape="1">
          <a:blip r:embed="rId3"/>
          <a:srcRect t="5946"/>
          <a:stretch/>
        </p:blipFill>
        <p:spPr>
          <a:xfrm>
            <a:off x="0" y="196766"/>
            <a:ext cx="12192000" cy="6450234"/>
          </a:xfrm>
          <a:prstGeom prst="rect">
            <a:avLst/>
          </a:prstGeom>
        </p:spPr>
      </p:pic>
      <p:sp>
        <p:nvSpPr>
          <p:cNvPr id="5" name="Rectangle 4">
            <a:extLst>
              <a:ext uri="{FF2B5EF4-FFF2-40B4-BE49-F238E27FC236}">
                <a16:creationId xmlns:a16="http://schemas.microsoft.com/office/drawing/2014/main" id="{76086182-FEBF-4036-B9B1-5D0890C97251}"/>
              </a:ext>
            </a:extLst>
          </p:cNvPr>
          <p:cNvSpPr/>
          <p:nvPr/>
        </p:nvSpPr>
        <p:spPr>
          <a:xfrm>
            <a:off x="4457700" y="5038601"/>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A3C2F68-840D-437C-B2BA-0D66215BC800}"/>
              </a:ext>
            </a:extLst>
          </p:cNvPr>
          <p:cNvSpPr/>
          <p:nvPr/>
        </p:nvSpPr>
        <p:spPr>
          <a:xfrm>
            <a:off x="4391024" y="2326777"/>
            <a:ext cx="314325" cy="11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AEBDBA03-5BB5-4B4A-B96C-2C1CC8C56B6A}"/>
              </a:ext>
            </a:extLst>
          </p:cNvPr>
          <p:cNvSpPr/>
          <p:nvPr/>
        </p:nvSpPr>
        <p:spPr>
          <a:xfrm>
            <a:off x="10690551" y="1178926"/>
            <a:ext cx="476250" cy="167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1AA393EC-B070-4D45-B2EB-FD075A79F72E}"/>
              </a:ext>
            </a:extLst>
          </p:cNvPr>
          <p:cNvSpPr/>
          <p:nvPr/>
        </p:nvSpPr>
        <p:spPr>
          <a:xfrm>
            <a:off x="10715626" y="1933451"/>
            <a:ext cx="476250" cy="167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2E6368D0-3A9A-4E7C-83F5-E45999135BE2}"/>
              </a:ext>
            </a:extLst>
          </p:cNvPr>
          <p:cNvSpPr/>
          <p:nvPr/>
        </p:nvSpPr>
        <p:spPr>
          <a:xfrm>
            <a:off x="10715627" y="2386727"/>
            <a:ext cx="481012" cy="167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1640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E1A7DC6-7C2C-4A11-9B2F-60C2C7AF1C09}"/>
              </a:ext>
            </a:extLst>
          </p:cNvPr>
          <p:cNvPicPr>
            <a:picLocks noChangeAspect="1"/>
          </p:cNvPicPr>
          <p:nvPr/>
        </p:nvPicPr>
        <p:blipFill rotWithShape="1">
          <a:blip r:embed="rId3"/>
          <a:srcRect t="6661"/>
          <a:stretch/>
        </p:blipFill>
        <p:spPr>
          <a:xfrm>
            <a:off x="0" y="231489"/>
            <a:ext cx="12192000" cy="6401162"/>
          </a:xfrm>
          <a:prstGeom prst="rect">
            <a:avLst/>
          </a:prstGeom>
        </p:spPr>
      </p:pic>
      <p:sp>
        <p:nvSpPr>
          <p:cNvPr id="5" name="Rectangle 4">
            <a:extLst>
              <a:ext uri="{FF2B5EF4-FFF2-40B4-BE49-F238E27FC236}">
                <a16:creationId xmlns:a16="http://schemas.microsoft.com/office/drawing/2014/main" id="{D8E26E80-6D1E-495F-AD02-B7F7B2A62FDF}"/>
              </a:ext>
            </a:extLst>
          </p:cNvPr>
          <p:cNvSpPr/>
          <p:nvPr/>
        </p:nvSpPr>
        <p:spPr>
          <a:xfrm>
            <a:off x="10953751" y="1174827"/>
            <a:ext cx="476250" cy="167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613B90D-1C4B-49D5-A561-EF5795104156}"/>
              </a:ext>
            </a:extLst>
          </p:cNvPr>
          <p:cNvSpPr/>
          <p:nvPr/>
        </p:nvSpPr>
        <p:spPr>
          <a:xfrm>
            <a:off x="10801352" y="1965402"/>
            <a:ext cx="476250" cy="167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4ED7ACE3-00E9-4AEE-B065-01C196E3275F}"/>
              </a:ext>
            </a:extLst>
          </p:cNvPr>
          <p:cNvSpPr/>
          <p:nvPr/>
        </p:nvSpPr>
        <p:spPr>
          <a:xfrm>
            <a:off x="5105399" y="2363773"/>
            <a:ext cx="303925" cy="68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580B0857-A586-4371-B0AE-20C8A982B5E9}"/>
              </a:ext>
            </a:extLst>
          </p:cNvPr>
          <p:cNvSpPr/>
          <p:nvPr/>
        </p:nvSpPr>
        <p:spPr>
          <a:xfrm>
            <a:off x="6886574" y="5234437"/>
            <a:ext cx="303925" cy="68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AABC9A9-276A-4B7C-9F67-53C547FF3AB9}"/>
              </a:ext>
            </a:extLst>
          </p:cNvPr>
          <p:cNvSpPr/>
          <p:nvPr/>
        </p:nvSpPr>
        <p:spPr>
          <a:xfrm>
            <a:off x="10839064" y="2397949"/>
            <a:ext cx="314325" cy="20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4370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ctrTitle"/>
          </p:nvPr>
        </p:nvSpPr>
        <p:spPr>
          <a:xfrm>
            <a:off x="6296628" y="2652474"/>
            <a:ext cx="4930815" cy="2741329"/>
          </a:xfrm>
          <a:prstGeom prst="rect">
            <a:avLst/>
          </a:prstGeom>
        </p:spPr>
        <p:txBody>
          <a:bodyPr spcFirstLastPara="1" wrap="square" lIns="121900" tIns="121900" rIns="121900" bIns="121900" anchor="b" anchorCtr="0">
            <a:noAutofit/>
          </a:bodyPr>
          <a:lstStyle/>
          <a:p>
            <a:r>
              <a:rPr lang="fr-FR" sz="6600" dirty="0"/>
              <a:t>Entités impliquées</a:t>
            </a:r>
            <a:br>
              <a:rPr lang="fr-FR" sz="6600" dirty="0"/>
            </a:br>
            <a:endParaRPr lang="fr-FR" sz="6600" dirty="0"/>
          </a:p>
        </p:txBody>
      </p:sp>
      <p:sp>
        <p:nvSpPr>
          <p:cNvPr id="3" name="Google Shape;364;p15">
            <a:extLst>
              <a:ext uri="{FF2B5EF4-FFF2-40B4-BE49-F238E27FC236}">
                <a16:creationId xmlns:a16="http://schemas.microsoft.com/office/drawing/2014/main" id="{2C8EBAF0-9E99-4770-960E-0195D8580E68}"/>
              </a:ext>
            </a:extLst>
          </p:cNvPr>
          <p:cNvSpPr txBox="1">
            <a:spLocks/>
          </p:cNvSpPr>
          <p:nvPr/>
        </p:nvSpPr>
        <p:spPr>
          <a:xfrm>
            <a:off x="2774507" y="3681248"/>
            <a:ext cx="5677677" cy="2016185"/>
          </a:xfrm>
          <a:prstGeom prst="rect">
            <a:avLst/>
          </a:prstGeom>
        </p:spPr>
        <p:txBody>
          <a:bodyPr spcFirstLastPara="1" wrap="square" lIns="121900" tIns="121900" rIns="121900" bIns="121900" anchor="b" anchorCtr="0">
            <a:noAutofit/>
          </a:bodyPr>
          <a:lstStyle>
            <a:lvl1pPr lvl="0" algn="r" defTabSz="914400" rtl="0" eaLnBrk="1" latinLnBrk="0" hangingPunct="1">
              <a:lnSpc>
                <a:spcPct val="90000"/>
              </a:lnSpc>
              <a:spcBef>
                <a:spcPts val="0"/>
              </a:spcBef>
              <a:spcAft>
                <a:spcPts val="0"/>
              </a:spcAft>
              <a:buSzPts val="4800"/>
              <a:buNone/>
              <a:defRPr sz="6400" kern="1200">
                <a:solidFill>
                  <a:schemeClr val="tx1"/>
                </a:solidFill>
                <a:latin typeface="+mj-lt"/>
                <a:ea typeface="+mj-ea"/>
                <a:cs typeface="+mj-cs"/>
              </a:defRPr>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pPr algn="ctr"/>
            <a:endParaRPr lang="fr-FR" dirty="0">
              <a:highlight>
                <a:srgbClr val="FFFF00"/>
              </a:highlight>
            </a:endParaRPr>
          </a:p>
        </p:txBody>
      </p:sp>
    </p:spTree>
    <p:extLst>
      <p:ext uri="{BB962C8B-B14F-4D97-AF65-F5344CB8AC3E}">
        <p14:creationId xmlns:p14="http://schemas.microsoft.com/office/powerpoint/2010/main" val="204289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rcle">
            <a:extLst>
              <a:ext uri="{FF2B5EF4-FFF2-40B4-BE49-F238E27FC236}">
                <a16:creationId xmlns:a16="http://schemas.microsoft.com/office/drawing/2014/main" id="{F03939AE-688B-46D1-AFE0-D74C42CC9D3B}"/>
              </a:ext>
            </a:extLst>
          </p:cNvPr>
          <p:cNvSpPr/>
          <p:nvPr/>
        </p:nvSpPr>
        <p:spPr>
          <a:xfrm>
            <a:off x="5942254" y="2841849"/>
            <a:ext cx="1647143" cy="1647144"/>
          </a:xfrm>
          <a:prstGeom prst="ellipse">
            <a:avLst/>
          </a:prstGeom>
          <a:solidFill>
            <a:schemeClr val="bg2">
              <a:lumMod val="9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i="1" dirty="0">
              <a:solidFill>
                <a:schemeClr val="accent1">
                  <a:lumMod val="50000"/>
                </a:schemeClr>
              </a:solidFill>
            </a:endParaRPr>
          </a:p>
        </p:txBody>
      </p:sp>
      <p:sp>
        <p:nvSpPr>
          <p:cNvPr id="5" name="Circle">
            <a:extLst>
              <a:ext uri="{FF2B5EF4-FFF2-40B4-BE49-F238E27FC236}">
                <a16:creationId xmlns:a16="http://schemas.microsoft.com/office/drawing/2014/main" id="{189B009A-2885-41E5-B644-BDDC99D7C22D}"/>
              </a:ext>
            </a:extLst>
          </p:cNvPr>
          <p:cNvSpPr/>
          <p:nvPr/>
        </p:nvSpPr>
        <p:spPr>
          <a:xfrm>
            <a:off x="7379363" y="4995841"/>
            <a:ext cx="1070495" cy="1070494"/>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6" name="Circle">
            <a:extLst>
              <a:ext uri="{FF2B5EF4-FFF2-40B4-BE49-F238E27FC236}">
                <a16:creationId xmlns:a16="http://schemas.microsoft.com/office/drawing/2014/main" id="{0A36C79D-1404-41F3-BECC-B34AC76D6F16}"/>
              </a:ext>
            </a:extLst>
          </p:cNvPr>
          <p:cNvSpPr/>
          <p:nvPr/>
        </p:nvSpPr>
        <p:spPr>
          <a:xfrm>
            <a:off x="8254383" y="2425726"/>
            <a:ext cx="1070495" cy="1070494"/>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8" name="Circle">
            <a:extLst>
              <a:ext uri="{FF2B5EF4-FFF2-40B4-BE49-F238E27FC236}">
                <a16:creationId xmlns:a16="http://schemas.microsoft.com/office/drawing/2014/main" id="{02ED1E1F-9B7F-4F66-BFCB-957C97636D12}"/>
              </a:ext>
            </a:extLst>
          </p:cNvPr>
          <p:cNvSpPr/>
          <p:nvPr/>
        </p:nvSpPr>
        <p:spPr>
          <a:xfrm>
            <a:off x="4708721" y="1723243"/>
            <a:ext cx="1000837" cy="975572"/>
          </a:xfrm>
          <a:prstGeom prst="ellipse">
            <a:avLst/>
          </a:pr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9" name="Circle">
            <a:extLst>
              <a:ext uri="{FF2B5EF4-FFF2-40B4-BE49-F238E27FC236}">
                <a16:creationId xmlns:a16="http://schemas.microsoft.com/office/drawing/2014/main" id="{ABF61D97-481A-4890-A348-766CC6995119}"/>
              </a:ext>
            </a:extLst>
          </p:cNvPr>
          <p:cNvSpPr/>
          <p:nvPr/>
        </p:nvSpPr>
        <p:spPr>
          <a:xfrm>
            <a:off x="5723939" y="2360051"/>
            <a:ext cx="313169" cy="313169"/>
          </a:xfrm>
          <a:prstGeom prst="ellipse">
            <a:avLst/>
          </a:prstGeom>
          <a:solidFill>
            <a:schemeClr val="accent1">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15" name="Circle">
            <a:extLst>
              <a:ext uri="{FF2B5EF4-FFF2-40B4-BE49-F238E27FC236}">
                <a16:creationId xmlns:a16="http://schemas.microsoft.com/office/drawing/2014/main" id="{88462C2A-0E56-43EA-9000-B3350FEAC26D}"/>
              </a:ext>
            </a:extLst>
          </p:cNvPr>
          <p:cNvSpPr/>
          <p:nvPr/>
        </p:nvSpPr>
        <p:spPr>
          <a:xfrm>
            <a:off x="7858909" y="3291963"/>
            <a:ext cx="152069" cy="152069"/>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16" name="Circle">
            <a:extLst>
              <a:ext uri="{FF2B5EF4-FFF2-40B4-BE49-F238E27FC236}">
                <a16:creationId xmlns:a16="http://schemas.microsoft.com/office/drawing/2014/main" id="{817C226E-CBB2-474C-BB9F-2A0D48F136EB}"/>
              </a:ext>
            </a:extLst>
          </p:cNvPr>
          <p:cNvSpPr/>
          <p:nvPr/>
        </p:nvSpPr>
        <p:spPr>
          <a:xfrm>
            <a:off x="7447314" y="4564275"/>
            <a:ext cx="152069" cy="152069"/>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17" name="Circle">
            <a:extLst>
              <a:ext uri="{FF2B5EF4-FFF2-40B4-BE49-F238E27FC236}">
                <a16:creationId xmlns:a16="http://schemas.microsoft.com/office/drawing/2014/main" id="{2A5416EC-5B8B-40BE-8108-39DC5D163779}"/>
              </a:ext>
            </a:extLst>
          </p:cNvPr>
          <p:cNvSpPr/>
          <p:nvPr/>
        </p:nvSpPr>
        <p:spPr>
          <a:xfrm>
            <a:off x="5986290" y="2654212"/>
            <a:ext cx="152069" cy="152069"/>
          </a:xfrm>
          <a:prstGeom prst="ellipse">
            <a:avLst/>
          </a:prstGeom>
          <a:solidFill>
            <a:schemeClr val="accent1">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19" name="Circle">
            <a:extLst>
              <a:ext uri="{FF2B5EF4-FFF2-40B4-BE49-F238E27FC236}">
                <a16:creationId xmlns:a16="http://schemas.microsoft.com/office/drawing/2014/main" id="{70421DBB-328D-42C8-9E51-0345AC7833DD}"/>
              </a:ext>
            </a:extLst>
          </p:cNvPr>
          <p:cNvSpPr/>
          <p:nvPr/>
        </p:nvSpPr>
        <p:spPr>
          <a:xfrm>
            <a:off x="5153156" y="4243577"/>
            <a:ext cx="207776" cy="207776"/>
          </a:xfrm>
          <a:prstGeom prst="ellipse">
            <a:avLst/>
          </a:prstGeom>
          <a:solidFill>
            <a:schemeClr val="accent4">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0" name="Circle">
            <a:extLst>
              <a:ext uri="{FF2B5EF4-FFF2-40B4-BE49-F238E27FC236}">
                <a16:creationId xmlns:a16="http://schemas.microsoft.com/office/drawing/2014/main" id="{B64E33CD-BE9F-46A8-91BF-272CE823CCF9}"/>
              </a:ext>
            </a:extLst>
          </p:cNvPr>
          <p:cNvSpPr/>
          <p:nvPr/>
        </p:nvSpPr>
        <p:spPr>
          <a:xfrm>
            <a:off x="5645648" y="4169802"/>
            <a:ext cx="207776" cy="207776"/>
          </a:xfrm>
          <a:prstGeom prst="ellipse">
            <a:avLst/>
          </a:prstGeom>
          <a:solidFill>
            <a:schemeClr val="accent4">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1" name="Circle">
            <a:extLst>
              <a:ext uri="{FF2B5EF4-FFF2-40B4-BE49-F238E27FC236}">
                <a16:creationId xmlns:a16="http://schemas.microsoft.com/office/drawing/2014/main" id="{43611951-8933-4607-9436-A76D243322FC}"/>
              </a:ext>
            </a:extLst>
          </p:cNvPr>
          <p:cNvSpPr/>
          <p:nvPr/>
        </p:nvSpPr>
        <p:spPr>
          <a:xfrm>
            <a:off x="5761580" y="2766567"/>
            <a:ext cx="207776" cy="207776"/>
          </a:xfrm>
          <a:prstGeom prst="ellipse">
            <a:avLst/>
          </a:prstGeom>
          <a:solidFill>
            <a:schemeClr val="accent1">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2" name="Circle">
            <a:extLst>
              <a:ext uri="{FF2B5EF4-FFF2-40B4-BE49-F238E27FC236}">
                <a16:creationId xmlns:a16="http://schemas.microsoft.com/office/drawing/2014/main" id="{FEAA7525-54BA-4FFE-9491-59D7D529CEEA}"/>
              </a:ext>
            </a:extLst>
          </p:cNvPr>
          <p:cNvSpPr/>
          <p:nvPr/>
        </p:nvSpPr>
        <p:spPr>
          <a:xfrm>
            <a:off x="6077759" y="2894545"/>
            <a:ext cx="207776" cy="207776"/>
          </a:xfrm>
          <a:prstGeom prst="ellipse">
            <a:avLst/>
          </a:prstGeom>
          <a:solidFill>
            <a:schemeClr val="accent1">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5" name="Circle">
            <a:extLst>
              <a:ext uri="{FF2B5EF4-FFF2-40B4-BE49-F238E27FC236}">
                <a16:creationId xmlns:a16="http://schemas.microsoft.com/office/drawing/2014/main" id="{2438A906-47CB-4FFE-BE84-A1F745E0324E}"/>
              </a:ext>
            </a:extLst>
          </p:cNvPr>
          <p:cNvSpPr/>
          <p:nvPr/>
        </p:nvSpPr>
        <p:spPr>
          <a:xfrm>
            <a:off x="7537457" y="3221199"/>
            <a:ext cx="207776" cy="207776"/>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6" name="Circle">
            <a:extLst>
              <a:ext uri="{FF2B5EF4-FFF2-40B4-BE49-F238E27FC236}">
                <a16:creationId xmlns:a16="http://schemas.microsoft.com/office/drawing/2014/main" id="{7E588FE9-08E0-4DD6-98B9-0692C2F53AFE}"/>
              </a:ext>
            </a:extLst>
          </p:cNvPr>
          <p:cNvSpPr/>
          <p:nvPr/>
        </p:nvSpPr>
        <p:spPr>
          <a:xfrm>
            <a:off x="8129921" y="3276907"/>
            <a:ext cx="207776" cy="207776"/>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7" name="Circle">
            <a:extLst>
              <a:ext uri="{FF2B5EF4-FFF2-40B4-BE49-F238E27FC236}">
                <a16:creationId xmlns:a16="http://schemas.microsoft.com/office/drawing/2014/main" id="{7FD618BB-495F-4404-97DD-C50DA584B735}"/>
              </a:ext>
            </a:extLst>
          </p:cNvPr>
          <p:cNvSpPr/>
          <p:nvPr/>
        </p:nvSpPr>
        <p:spPr>
          <a:xfrm>
            <a:off x="7170836" y="4674936"/>
            <a:ext cx="207776" cy="207776"/>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8" name="Circle">
            <a:extLst>
              <a:ext uri="{FF2B5EF4-FFF2-40B4-BE49-F238E27FC236}">
                <a16:creationId xmlns:a16="http://schemas.microsoft.com/office/drawing/2014/main" id="{1C01C71E-7D9D-422D-9358-B418B4D300BF}"/>
              </a:ext>
            </a:extLst>
          </p:cNvPr>
          <p:cNvSpPr/>
          <p:nvPr/>
        </p:nvSpPr>
        <p:spPr>
          <a:xfrm>
            <a:off x="7110271" y="4374189"/>
            <a:ext cx="207776" cy="207776"/>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9" name="Circle">
            <a:extLst>
              <a:ext uri="{FF2B5EF4-FFF2-40B4-BE49-F238E27FC236}">
                <a16:creationId xmlns:a16="http://schemas.microsoft.com/office/drawing/2014/main" id="{EA5DDA83-BEEA-43A5-8163-1FBDD65A2242}"/>
              </a:ext>
            </a:extLst>
          </p:cNvPr>
          <p:cNvSpPr/>
          <p:nvPr/>
        </p:nvSpPr>
        <p:spPr>
          <a:xfrm>
            <a:off x="5257042" y="4528891"/>
            <a:ext cx="313169" cy="313169"/>
          </a:xfrm>
          <a:prstGeom prst="ellipse">
            <a:avLst/>
          </a:prstGeom>
          <a:solidFill>
            <a:schemeClr val="accent4">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1" name="Circle">
            <a:extLst>
              <a:ext uri="{FF2B5EF4-FFF2-40B4-BE49-F238E27FC236}">
                <a16:creationId xmlns:a16="http://schemas.microsoft.com/office/drawing/2014/main" id="{12DE171C-5C30-4162-8E92-609F15D17F76}"/>
              </a:ext>
            </a:extLst>
          </p:cNvPr>
          <p:cNvSpPr/>
          <p:nvPr/>
        </p:nvSpPr>
        <p:spPr>
          <a:xfrm>
            <a:off x="7821269" y="2908030"/>
            <a:ext cx="313169" cy="313169"/>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2" name="Circle">
            <a:extLst>
              <a:ext uri="{FF2B5EF4-FFF2-40B4-BE49-F238E27FC236}">
                <a16:creationId xmlns:a16="http://schemas.microsoft.com/office/drawing/2014/main" id="{53E1DDB3-C48B-4172-8B6C-EC284CA162F5}"/>
              </a:ext>
            </a:extLst>
          </p:cNvPr>
          <p:cNvSpPr/>
          <p:nvPr/>
        </p:nvSpPr>
        <p:spPr>
          <a:xfrm>
            <a:off x="7456892" y="4743442"/>
            <a:ext cx="313169" cy="313169"/>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3" name="Circle">
            <a:extLst>
              <a:ext uri="{FF2B5EF4-FFF2-40B4-BE49-F238E27FC236}">
                <a16:creationId xmlns:a16="http://schemas.microsoft.com/office/drawing/2014/main" id="{6DD531E0-5A1E-44D2-B48C-1A16E1AF8A36}"/>
              </a:ext>
            </a:extLst>
          </p:cNvPr>
          <p:cNvSpPr/>
          <p:nvPr/>
        </p:nvSpPr>
        <p:spPr>
          <a:xfrm>
            <a:off x="4173473" y="4347465"/>
            <a:ext cx="1070495" cy="1070494"/>
          </a:xfrm>
          <a:prstGeom prst="ellipse">
            <a:avLst/>
          </a:pr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4" name="Circle">
            <a:extLst>
              <a:ext uri="{FF2B5EF4-FFF2-40B4-BE49-F238E27FC236}">
                <a16:creationId xmlns:a16="http://schemas.microsoft.com/office/drawing/2014/main" id="{DE3431ED-FECD-4C4A-958E-FB14B82C0CD8}"/>
              </a:ext>
            </a:extLst>
          </p:cNvPr>
          <p:cNvSpPr/>
          <p:nvPr/>
        </p:nvSpPr>
        <p:spPr>
          <a:xfrm>
            <a:off x="5583865" y="4467913"/>
            <a:ext cx="67753" cy="67753"/>
          </a:xfrm>
          <a:prstGeom prst="ellipse">
            <a:avLst/>
          </a:prstGeom>
          <a:solidFill>
            <a:schemeClr val="accent4">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5" name="Circle">
            <a:extLst>
              <a:ext uri="{FF2B5EF4-FFF2-40B4-BE49-F238E27FC236}">
                <a16:creationId xmlns:a16="http://schemas.microsoft.com/office/drawing/2014/main" id="{7C90D9B1-5734-443F-B699-84AA542EF7E6}"/>
              </a:ext>
            </a:extLst>
          </p:cNvPr>
          <p:cNvSpPr/>
          <p:nvPr/>
        </p:nvSpPr>
        <p:spPr>
          <a:xfrm>
            <a:off x="5475827" y="4243577"/>
            <a:ext cx="67753" cy="67753"/>
          </a:xfrm>
          <a:prstGeom prst="ellipse">
            <a:avLst/>
          </a:prstGeom>
          <a:solidFill>
            <a:schemeClr val="accent4">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6" name="Circle">
            <a:extLst>
              <a:ext uri="{FF2B5EF4-FFF2-40B4-BE49-F238E27FC236}">
                <a16:creationId xmlns:a16="http://schemas.microsoft.com/office/drawing/2014/main" id="{D8BBF46C-F905-4B69-A915-FE5A3B852710}"/>
              </a:ext>
            </a:extLst>
          </p:cNvPr>
          <p:cNvSpPr/>
          <p:nvPr/>
        </p:nvSpPr>
        <p:spPr>
          <a:xfrm>
            <a:off x="5955340" y="4095636"/>
            <a:ext cx="67753" cy="67753"/>
          </a:xfrm>
          <a:prstGeom prst="ellipse">
            <a:avLst/>
          </a:prstGeom>
          <a:solidFill>
            <a:schemeClr val="accent4">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8" name="Circle">
            <a:extLst>
              <a:ext uri="{FF2B5EF4-FFF2-40B4-BE49-F238E27FC236}">
                <a16:creationId xmlns:a16="http://schemas.microsoft.com/office/drawing/2014/main" id="{E5B5DC3B-4EF2-4E6D-B99C-D81AE0FADCE6}"/>
              </a:ext>
            </a:extLst>
          </p:cNvPr>
          <p:cNvSpPr/>
          <p:nvPr/>
        </p:nvSpPr>
        <p:spPr>
          <a:xfrm>
            <a:off x="8099808" y="2847806"/>
            <a:ext cx="67753" cy="67753"/>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9" name="Circle">
            <a:extLst>
              <a:ext uri="{FF2B5EF4-FFF2-40B4-BE49-F238E27FC236}">
                <a16:creationId xmlns:a16="http://schemas.microsoft.com/office/drawing/2014/main" id="{E301D7D8-8287-488B-B3E9-368FA1DA8701}"/>
              </a:ext>
            </a:extLst>
          </p:cNvPr>
          <p:cNvSpPr/>
          <p:nvPr/>
        </p:nvSpPr>
        <p:spPr>
          <a:xfrm>
            <a:off x="7658567" y="3086355"/>
            <a:ext cx="67753" cy="67753"/>
          </a:xfrm>
          <a:prstGeom prst="ellipse">
            <a:avLst/>
          </a:prstGeom>
          <a:solidFill>
            <a:srgbClr val="00B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43" name="Circle">
            <a:extLst>
              <a:ext uri="{FF2B5EF4-FFF2-40B4-BE49-F238E27FC236}">
                <a16:creationId xmlns:a16="http://schemas.microsoft.com/office/drawing/2014/main" id="{BD4D1BA1-4217-42A1-931B-796069244470}"/>
              </a:ext>
            </a:extLst>
          </p:cNvPr>
          <p:cNvSpPr/>
          <p:nvPr/>
        </p:nvSpPr>
        <p:spPr>
          <a:xfrm>
            <a:off x="5520681" y="2834321"/>
            <a:ext cx="67753" cy="67753"/>
          </a:xfrm>
          <a:prstGeom prst="ellipse">
            <a:avLst/>
          </a:prstGeom>
          <a:solidFill>
            <a:schemeClr val="accent1">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44" name="Circle">
            <a:extLst>
              <a:ext uri="{FF2B5EF4-FFF2-40B4-BE49-F238E27FC236}">
                <a16:creationId xmlns:a16="http://schemas.microsoft.com/office/drawing/2014/main" id="{E394BF73-C455-4992-A05B-F85C838B1787}"/>
              </a:ext>
            </a:extLst>
          </p:cNvPr>
          <p:cNvSpPr/>
          <p:nvPr/>
        </p:nvSpPr>
        <p:spPr>
          <a:xfrm>
            <a:off x="5656186" y="2698815"/>
            <a:ext cx="67753" cy="67753"/>
          </a:xfrm>
          <a:prstGeom prst="ellipse">
            <a:avLst/>
          </a:prstGeom>
          <a:solidFill>
            <a:schemeClr val="accent1">
              <a:alpha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45" name="Circle">
            <a:extLst>
              <a:ext uri="{FF2B5EF4-FFF2-40B4-BE49-F238E27FC236}">
                <a16:creationId xmlns:a16="http://schemas.microsoft.com/office/drawing/2014/main" id="{E33A5553-8B65-46ED-A906-6EFCFC3166A8}"/>
              </a:ext>
            </a:extLst>
          </p:cNvPr>
          <p:cNvSpPr/>
          <p:nvPr/>
        </p:nvSpPr>
        <p:spPr>
          <a:xfrm>
            <a:off x="7750500" y="4641059"/>
            <a:ext cx="67753" cy="67753"/>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46" name="Circle">
            <a:extLst>
              <a:ext uri="{FF2B5EF4-FFF2-40B4-BE49-F238E27FC236}">
                <a16:creationId xmlns:a16="http://schemas.microsoft.com/office/drawing/2014/main" id="{FDF8B11E-A5B4-4A77-BC62-3C33D9217EF1}"/>
              </a:ext>
            </a:extLst>
          </p:cNvPr>
          <p:cNvSpPr/>
          <p:nvPr/>
        </p:nvSpPr>
        <p:spPr>
          <a:xfrm>
            <a:off x="7389139" y="5083709"/>
            <a:ext cx="67753" cy="67753"/>
          </a:xfrm>
          <a:prstGeom prst="ellipse">
            <a:avLst/>
          </a:prstGeom>
          <a:solidFill>
            <a:srgbClr val="CE245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92" name="TextBox 48">
            <a:extLst>
              <a:ext uri="{FF2B5EF4-FFF2-40B4-BE49-F238E27FC236}">
                <a16:creationId xmlns:a16="http://schemas.microsoft.com/office/drawing/2014/main" id="{87F2F222-D7A2-4EE2-B1EA-42B0E4A6F59E}"/>
              </a:ext>
            </a:extLst>
          </p:cNvPr>
          <p:cNvSpPr txBox="1"/>
          <p:nvPr/>
        </p:nvSpPr>
        <p:spPr>
          <a:xfrm>
            <a:off x="9352205" y="3293947"/>
            <a:ext cx="2200767" cy="369332"/>
          </a:xfrm>
          <a:prstGeom prst="rect">
            <a:avLst/>
          </a:prstGeom>
          <a:solidFill>
            <a:schemeClr val="accent4">
              <a:lumMod val="20000"/>
              <a:lumOff val="80000"/>
            </a:scheme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noProof="1">
                <a:solidFill>
                  <a:schemeClr val="accent1">
                    <a:lumMod val="50000"/>
                  </a:schemeClr>
                </a:solidFill>
                <a:latin typeface="Times New Roman" panose="02020603050405020304" pitchFamily="18" charset="0"/>
                <a:cs typeface="Times New Roman" panose="02020603050405020304" pitchFamily="18" charset="0"/>
              </a:rPr>
              <a:t>Paiement des amendes</a:t>
            </a:r>
          </a:p>
        </p:txBody>
      </p:sp>
      <p:sp>
        <p:nvSpPr>
          <p:cNvPr id="90" name="TextBox 51">
            <a:extLst>
              <a:ext uri="{FF2B5EF4-FFF2-40B4-BE49-F238E27FC236}">
                <a16:creationId xmlns:a16="http://schemas.microsoft.com/office/drawing/2014/main" id="{F3254AA9-C473-4885-B78C-3984AF8E592A}"/>
              </a:ext>
            </a:extLst>
          </p:cNvPr>
          <p:cNvSpPr txBox="1"/>
          <p:nvPr/>
        </p:nvSpPr>
        <p:spPr>
          <a:xfrm>
            <a:off x="8449858" y="6284644"/>
            <a:ext cx="1648402" cy="400110"/>
          </a:xfrm>
          <a:prstGeom prst="rect">
            <a:avLst/>
          </a:prstGeom>
          <a:solidFill>
            <a:schemeClr val="accent4">
              <a:lumMod val="20000"/>
              <a:lumOff val="80000"/>
            </a:scheme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i="1" noProof="1">
                <a:solidFill>
                  <a:schemeClr val="accent1">
                    <a:lumMod val="50000"/>
                  </a:schemeClr>
                </a:solidFill>
                <a:latin typeface="Times New Roman" panose="02020603050405020304" pitchFamily="18" charset="0"/>
                <a:cs typeface="Times New Roman" panose="02020603050405020304" pitchFamily="18" charset="0"/>
              </a:rPr>
              <a:t>Jugement</a:t>
            </a:r>
          </a:p>
        </p:txBody>
      </p:sp>
      <p:sp>
        <p:nvSpPr>
          <p:cNvPr id="86" name="TextBox 57">
            <a:extLst>
              <a:ext uri="{FF2B5EF4-FFF2-40B4-BE49-F238E27FC236}">
                <a16:creationId xmlns:a16="http://schemas.microsoft.com/office/drawing/2014/main" id="{24A2D5C2-5455-4CD4-955D-1EAEB7030458}"/>
              </a:ext>
            </a:extLst>
          </p:cNvPr>
          <p:cNvSpPr txBox="1"/>
          <p:nvPr/>
        </p:nvSpPr>
        <p:spPr>
          <a:xfrm>
            <a:off x="1765138" y="2363360"/>
            <a:ext cx="2943582" cy="369332"/>
          </a:xfrm>
          <a:prstGeom prst="rect">
            <a:avLst/>
          </a:prstGeom>
          <a:solidFill>
            <a:schemeClr val="accent4">
              <a:lumMod val="20000"/>
              <a:lumOff val="80000"/>
            </a:scheme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L’Interception &amp; Verbalisation</a:t>
            </a:r>
          </a:p>
        </p:txBody>
      </p:sp>
      <p:sp>
        <p:nvSpPr>
          <p:cNvPr id="84" name="TextBox 60">
            <a:extLst>
              <a:ext uri="{FF2B5EF4-FFF2-40B4-BE49-F238E27FC236}">
                <a16:creationId xmlns:a16="http://schemas.microsoft.com/office/drawing/2014/main" id="{505C26C5-7FEA-42ED-BBEC-D554926EC1D2}"/>
              </a:ext>
            </a:extLst>
          </p:cNvPr>
          <p:cNvSpPr txBox="1"/>
          <p:nvPr/>
        </p:nvSpPr>
        <p:spPr>
          <a:xfrm>
            <a:off x="1910546" y="6012401"/>
            <a:ext cx="2738957" cy="369332"/>
          </a:xfrm>
          <a:prstGeom prst="rect">
            <a:avLst/>
          </a:prstGeom>
          <a:solidFill>
            <a:schemeClr val="accent4">
              <a:lumMod val="20000"/>
              <a:lumOff val="80000"/>
            </a:scheme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Notification des citoyens</a:t>
            </a:r>
          </a:p>
        </p:txBody>
      </p:sp>
      <p:pic>
        <p:nvPicPr>
          <p:cNvPr id="1028" name="Picture 4" descr="Police : Un nouvel adjoint au préfet de police à Casablanca | Aujourd'hui  le Maro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203" y="1663263"/>
            <a:ext cx="865552" cy="718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Fichier:Royal Moroccan Gendarmerie.png — Wikipé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1883" y="1708771"/>
            <a:ext cx="576692" cy="663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4" name="Image 93"/>
          <p:cNvPicPr>
            <a:picLocks noChangeAspect="1"/>
          </p:cNvPicPr>
          <p:nvPr/>
        </p:nvPicPr>
        <p:blipFill>
          <a:blip r:embed="rId5"/>
          <a:stretch>
            <a:fillRect/>
          </a:stretch>
        </p:blipFill>
        <p:spPr>
          <a:xfrm>
            <a:off x="2393292" y="4947591"/>
            <a:ext cx="886733" cy="1017011"/>
          </a:xfrm>
          <a:prstGeom prst="rect">
            <a:avLst/>
          </a:prstGeom>
          <a:ln>
            <a:noFill/>
          </a:ln>
          <a:effectLst>
            <a:outerShdw blurRad="292100" dist="139700" dir="2700000" algn="tl" rotWithShape="0">
              <a:srgbClr val="333333">
                <a:alpha val="65000"/>
              </a:srgbClr>
            </a:outerShdw>
          </a:effectLst>
        </p:spPr>
      </p:pic>
      <p:pic>
        <p:nvPicPr>
          <p:cNvPr id="1034" name="Picture 10" descr="Ministère de la Justice (Maroc) — Wikipé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7499" y="5417959"/>
            <a:ext cx="714183" cy="779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TGR Mobile – Applications sur Google Pl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7949" y="2399907"/>
            <a:ext cx="836368" cy="836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5" name="ZoneTexte 94"/>
          <p:cNvSpPr txBox="1"/>
          <p:nvPr/>
        </p:nvSpPr>
        <p:spPr>
          <a:xfrm>
            <a:off x="5955340" y="2990332"/>
            <a:ext cx="1549744" cy="1323439"/>
          </a:xfrm>
          <a:prstGeom prst="rect">
            <a:avLst/>
          </a:prstGeom>
          <a:noFill/>
        </p:spPr>
        <p:txBody>
          <a:bodyPr wrap="square" rtlCol="0">
            <a:spAutoFit/>
          </a:bodyPr>
          <a:lstStyle/>
          <a:p>
            <a:pPr algn="ctr"/>
            <a:r>
              <a:rPr lang="fr-FR" sz="2000" b="1" i="1" dirty="0">
                <a:solidFill>
                  <a:schemeClr val="accent1">
                    <a:lumMod val="50000"/>
                  </a:schemeClr>
                </a:solidFill>
                <a:latin typeface="Times New Roman" panose="02020603050405020304" pitchFamily="18" charset="0"/>
                <a:cs typeface="Times New Roman" panose="02020603050405020304" pitchFamily="18" charset="0"/>
              </a:rPr>
              <a:t>SGI</a:t>
            </a:r>
          </a:p>
          <a:p>
            <a:pPr algn="ctr"/>
            <a:r>
              <a:rPr lang="fr-FR" sz="2000" b="1" i="1" dirty="0">
                <a:solidFill>
                  <a:schemeClr val="accent1">
                    <a:lumMod val="50000"/>
                  </a:schemeClr>
                </a:solidFill>
                <a:latin typeface="Times New Roman" panose="02020603050405020304" pitchFamily="18" charset="0"/>
                <a:cs typeface="Times New Roman" panose="02020603050405020304" pitchFamily="18" charset="0"/>
              </a:rPr>
              <a:t>Système de Gestion des infractions</a:t>
            </a:r>
          </a:p>
        </p:txBody>
      </p:sp>
      <p:sp>
        <p:nvSpPr>
          <p:cNvPr id="47" name="Titre 4">
            <a:extLst>
              <a:ext uri="{FF2B5EF4-FFF2-40B4-BE49-F238E27FC236}">
                <a16:creationId xmlns:a16="http://schemas.microsoft.com/office/drawing/2014/main" id="{6E7E7D40-D3FD-435A-AE7A-DD660367C5F5}"/>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Intervenant dans le processus de traitement des PV d’infraction</a:t>
            </a:r>
          </a:p>
        </p:txBody>
      </p:sp>
      <p:sp>
        <p:nvSpPr>
          <p:cNvPr id="48" name="TextBox 48">
            <a:extLst>
              <a:ext uri="{FF2B5EF4-FFF2-40B4-BE49-F238E27FC236}">
                <a16:creationId xmlns:a16="http://schemas.microsoft.com/office/drawing/2014/main" id="{8ACDFC9C-6D4D-413A-8476-DD941785B510}"/>
              </a:ext>
            </a:extLst>
          </p:cNvPr>
          <p:cNvSpPr txBox="1"/>
          <p:nvPr/>
        </p:nvSpPr>
        <p:spPr>
          <a:xfrm>
            <a:off x="9352204" y="1779395"/>
            <a:ext cx="2200767" cy="646331"/>
          </a:xfrm>
          <a:prstGeom prst="rect">
            <a:avLst/>
          </a:prstGeom>
          <a:solidFill>
            <a:srgbClr val="92D050"/>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Trésorerie Générale du Royaume</a:t>
            </a:r>
          </a:p>
        </p:txBody>
      </p:sp>
      <p:sp>
        <p:nvSpPr>
          <p:cNvPr id="49" name="TextBox 48">
            <a:extLst>
              <a:ext uri="{FF2B5EF4-FFF2-40B4-BE49-F238E27FC236}">
                <a16:creationId xmlns:a16="http://schemas.microsoft.com/office/drawing/2014/main" id="{935393E2-13A4-43E6-8C79-34663738D4D1}"/>
              </a:ext>
            </a:extLst>
          </p:cNvPr>
          <p:cNvSpPr txBox="1"/>
          <p:nvPr/>
        </p:nvSpPr>
        <p:spPr>
          <a:xfrm>
            <a:off x="1625194" y="1104582"/>
            <a:ext cx="2943582" cy="646331"/>
          </a:xfrm>
          <a:prstGeom prst="rect">
            <a:avLst/>
          </a:prstGeom>
          <a:solidFill>
            <a:schemeClr val="accent5">
              <a:lumMod val="40000"/>
              <a:lumOff val="60000"/>
            </a:scheme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La Gendarmerie Royale </a:t>
            </a:r>
          </a:p>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 la Sureté Nationale</a:t>
            </a:r>
          </a:p>
        </p:txBody>
      </p:sp>
      <p:sp>
        <p:nvSpPr>
          <p:cNvPr id="50" name="TextBox 60">
            <a:extLst>
              <a:ext uri="{FF2B5EF4-FFF2-40B4-BE49-F238E27FC236}">
                <a16:creationId xmlns:a16="http://schemas.microsoft.com/office/drawing/2014/main" id="{FB66134B-4471-4052-9EF2-03F15BDE61D2}"/>
              </a:ext>
            </a:extLst>
          </p:cNvPr>
          <p:cNvSpPr txBox="1"/>
          <p:nvPr/>
        </p:nvSpPr>
        <p:spPr>
          <a:xfrm>
            <a:off x="1558849" y="4590503"/>
            <a:ext cx="2463507" cy="369332"/>
          </a:xfrm>
          <a:prstGeom prst="rect">
            <a:avLst/>
          </a:prstGeom>
          <a:solidFill>
            <a:schemeClr val="accent4">
              <a:lumMod val="60000"/>
              <a:lumOff val="40000"/>
            </a:scheme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Poste Maroc</a:t>
            </a:r>
          </a:p>
        </p:txBody>
      </p:sp>
      <p:sp>
        <p:nvSpPr>
          <p:cNvPr id="51" name="TextBox 51">
            <a:extLst>
              <a:ext uri="{FF2B5EF4-FFF2-40B4-BE49-F238E27FC236}">
                <a16:creationId xmlns:a16="http://schemas.microsoft.com/office/drawing/2014/main" id="{FF618C48-82EE-4D85-9DF2-066E7517305C}"/>
              </a:ext>
            </a:extLst>
          </p:cNvPr>
          <p:cNvSpPr txBox="1"/>
          <p:nvPr/>
        </p:nvSpPr>
        <p:spPr>
          <a:xfrm>
            <a:off x="8373729" y="4686383"/>
            <a:ext cx="2519743" cy="646331"/>
          </a:xfrm>
          <a:prstGeom prst="rect">
            <a:avLst/>
          </a:prstGeom>
          <a:solidFill>
            <a:srgbClr val="E2587F"/>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Ministère Publique</a:t>
            </a:r>
          </a:p>
          <a:p>
            <a:pPr algn="ctr"/>
            <a:r>
              <a:rPr lang="en-US" b="1" i="1" noProof="1">
                <a:solidFill>
                  <a:schemeClr val="accent1">
                    <a:lumMod val="50000"/>
                  </a:schemeClr>
                </a:solidFill>
                <a:latin typeface="Times New Roman" panose="02020603050405020304" pitchFamily="18" charset="0"/>
                <a:cs typeface="Times New Roman" panose="02020603050405020304" pitchFamily="18" charset="0"/>
              </a:rPr>
              <a:t>Ministère de la justice</a:t>
            </a:r>
          </a:p>
        </p:txBody>
      </p:sp>
    </p:spTree>
    <p:extLst>
      <p:ext uri="{BB962C8B-B14F-4D97-AF65-F5344CB8AC3E}">
        <p14:creationId xmlns:p14="http://schemas.microsoft.com/office/powerpoint/2010/main" val="36075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ctrTitle"/>
          </p:nvPr>
        </p:nvSpPr>
        <p:spPr>
          <a:xfrm>
            <a:off x="2095018" y="2652474"/>
            <a:ext cx="9132425" cy="2741329"/>
          </a:xfrm>
          <a:prstGeom prst="rect">
            <a:avLst/>
          </a:prstGeom>
        </p:spPr>
        <p:txBody>
          <a:bodyPr spcFirstLastPara="1" wrap="square" lIns="121900" tIns="121900" rIns="121900" bIns="121900" anchor="b" anchorCtr="0">
            <a:noAutofit/>
          </a:bodyPr>
          <a:lstStyle/>
          <a:p>
            <a:r>
              <a:rPr lang="fr-FR" sz="6600" dirty="0"/>
              <a:t>Cycle de vie du traitement des messages d’infractions</a:t>
            </a:r>
          </a:p>
        </p:txBody>
      </p:sp>
      <p:sp>
        <p:nvSpPr>
          <p:cNvPr id="3" name="Google Shape;364;p15">
            <a:extLst>
              <a:ext uri="{FF2B5EF4-FFF2-40B4-BE49-F238E27FC236}">
                <a16:creationId xmlns:a16="http://schemas.microsoft.com/office/drawing/2014/main" id="{2C8EBAF0-9E99-4770-960E-0195D8580E68}"/>
              </a:ext>
            </a:extLst>
          </p:cNvPr>
          <p:cNvSpPr txBox="1">
            <a:spLocks/>
          </p:cNvSpPr>
          <p:nvPr/>
        </p:nvSpPr>
        <p:spPr>
          <a:xfrm>
            <a:off x="2774507" y="3681248"/>
            <a:ext cx="5677677" cy="2016185"/>
          </a:xfrm>
          <a:prstGeom prst="rect">
            <a:avLst/>
          </a:prstGeom>
        </p:spPr>
        <p:txBody>
          <a:bodyPr spcFirstLastPara="1" wrap="square" lIns="121900" tIns="121900" rIns="121900" bIns="121900" anchor="b" anchorCtr="0">
            <a:noAutofit/>
          </a:bodyPr>
          <a:lstStyle>
            <a:lvl1pPr lvl="0" algn="r" defTabSz="914400" rtl="0" eaLnBrk="1" latinLnBrk="0" hangingPunct="1">
              <a:lnSpc>
                <a:spcPct val="90000"/>
              </a:lnSpc>
              <a:spcBef>
                <a:spcPts val="0"/>
              </a:spcBef>
              <a:spcAft>
                <a:spcPts val="0"/>
              </a:spcAft>
              <a:buSzPts val="4800"/>
              <a:buNone/>
              <a:defRPr sz="6400" kern="1200">
                <a:solidFill>
                  <a:schemeClr val="tx1"/>
                </a:solidFill>
                <a:latin typeface="+mj-lt"/>
                <a:ea typeface="+mj-ea"/>
                <a:cs typeface="+mj-cs"/>
              </a:defRPr>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pPr algn="ctr"/>
            <a:endParaRPr lang="fr-FR" dirty="0">
              <a:highlight>
                <a:srgbClr val="FFFF00"/>
              </a:highlight>
            </a:endParaRPr>
          </a:p>
        </p:txBody>
      </p:sp>
    </p:spTree>
    <p:extLst>
      <p:ext uri="{BB962C8B-B14F-4D97-AF65-F5344CB8AC3E}">
        <p14:creationId xmlns:p14="http://schemas.microsoft.com/office/powerpoint/2010/main" val="262166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Connecteur en angle 132"/>
          <p:cNvCxnSpPr/>
          <p:nvPr/>
        </p:nvCxnSpPr>
        <p:spPr>
          <a:xfrm rot="5400000" flipH="1" flipV="1">
            <a:off x="9540373" y="3334138"/>
            <a:ext cx="2204947" cy="478011"/>
          </a:xfrm>
          <a:prstGeom prst="bentConnector3">
            <a:avLst>
              <a:gd name="adj1" fmla="val -85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06" name="Connecteur droit avec flèche 105"/>
          <p:cNvCxnSpPr/>
          <p:nvPr/>
        </p:nvCxnSpPr>
        <p:spPr>
          <a:xfrm>
            <a:off x="5029200" y="3047245"/>
            <a:ext cx="0" cy="690240"/>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37" name="Connecteur en angle 36"/>
          <p:cNvCxnSpPr>
            <a:endCxn id="157" idx="6"/>
          </p:cNvCxnSpPr>
          <p:nvPr/>
        </p:nvCxnSpPr>
        <p:spPr>
          <a:xfrm rot="10800000" flipV="1">
            <a:off x="2609621" y="4118791"/>
            <a:ext cx="1836972" cy="1379469"/>
          </a:xfrm>
          <a:prstGeom prst="bentConnector3">
            <a:avLst>
              <a:gd name="adj1" fmla="val 222"/>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7" name="Shape">
            <a:extLst>
              <a:ext uri="{FF2B5EF4-FFF2-40B4-BE49-F238E27FC236}">
                <a16:creationId xmlns:a16="http://schemas.microsoft.com/office/drawing/2014/main" id="{14DA6734-6430-1144-827A-C607F771603E}"/>
              </a:ext>
            </a:extLst>
          </p:cNvPr>
          <p:cNvSpPr/>
          <p:nvPr/>
        </p:nvSpPr>
        <p:spPr>
          <a:xfrm>
            <a:off x="4820043" y="1328847"/>
            <a:ext cx="6558152" cy="378960"/>
          </a:xfrm>
          <a:custGeom>
            <a:avLst/>
            <a:gdLst/>
            <a:ahLst/>
            <a:cxnLst>
              <a:cxn ang="0">
                <a:pos x="wd2" y="hd2"/>
              </a:cxn>
              <a:cxn ang="5400000">
                <a:pos x="wd2" y="hd2"/>
              </a:cxn>
              <a:cxn ang="10800000">
                <a:pos x="wd2" y="hd2"/>
              </a:cxn>
              <a:cxn ang="16200000">
                <a:pos x="wd2" y="hd2"/>
              </a:cxn>
            </a:cxnLst>
            <a:rect l="0" t="0" r="r" b="b"/>
            <a:pathLst>
              <a:path w="21600" h="21600" extrusionOk="0">
                <a:moveTo>
                  <a:pt x="21298" y="0"/>
                </a:moveTo>
                <a:lnTo>
                  <a:pt x="302" y="0"/>
                </a:lnTo>
                <a:cubicBezTo>
                  <a:pt x="135" y="0"/>
                  <a:pt x="0" y="2339"/>
                  <a:pt x="0" y="5228"/>
                </a:cubicBezTo>
                <a:lnTo>
                  <a:pt x="0" y="16372"/>
                </a:lnTo>
                <a:cubicBezTo>
                  <a:pt x="0" y="19261"/>
                  <a:pt x="135" y="21600"/>
                  <a:pt x="302" y="21600"/>
                </a:cubicBezTo>
                <a:lnTo>
                  <a:pt x="21298" y="21600"/>
                </a:lnTo>
                <a:cubicBezTo>
                  <a:pt x="21465" y="21600"/>
                  <a:pt x="21600" y="19261"/>
                  <a:pt x="21600" y="16372"/>
                </a:cubicBezTo>
                <a:lnTo>
                  <a:pt x="21600" y="5228"/>
                </a:lnTo>
                <a:cubicBezTo>
                  <a:pt x="21600" y="2339"/>
                  <a:pt x="21465" y="0"/>
                  <a:pt x="21298" y="0"/>
                </a:cubicBezTo>
                <a:close/>
              </a:path>
            </a:pathLst>
          </a:custGeom>
          <a:solidFill>
            <a:schemeClr val="accent1">
              <a:lumMod val="75000"/>
            </a:schemeClr>
          </a:solidFill>
          <a:ln w="12700">
            <a:miter lim="400000"/>
          </a:ln>
        </p:spPr>
        <p:style>
          <a:lnRef idx="0">
            <a:scrgbClr r="0" g="0" b="0"/>
          </a:lnRef>
          <a:fillRef idx="1001">
            <a:schemeClr val="dk2"/>
          </a:fillRef>
          <a:effectRef idx="0">
            <a:scrgbClr r="0" g="0" b="0"/>
          </a:effectRef>
          <a:fontRef idx="major"/>
        </p:style>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Calibri" panose="020F0502020204030204" pitchFamily="34" charset="0"/>
                <a:cs typeface="Calibri" panose="020F0502020204030204" pitchFamily="34" charset="0"/>
              </a:rPr>
              <a:t>Constatation de l’infraction (Constitution du message d’infraction)</a:t>
            </a:r>
          </a:p>
        </p:txBody>
      </p:sp>
      <p:sp>
        <p:nvSpPr>
          <p:cNvPr id="9" name="Shape">
            <a:extLst>
              <a:ext uri="{FF2B5EF4-FFF2-40B4-BE49-F238E27FC236}">
                <a16:creationId xmlns:a16="http://schemas.microsoft.com/office/drawing/2014/main" id="{1922F90B-EFDA-C147-8A04-E76EA3CBBB19}"/>
              </a:ext>
            </a:extLst>
          </p:cNvPr>
          <p:cNvSpPr/>
          <p:nvPr/>
        </p:nvSpPr>
        <p:spPr>
          <a:xfrm>
            <a:off x="1435620" y="4239681"/>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tx1">
                    <a:lumMod val="95000"/>
                    <a:lumOff val="5000"/>
                  </a:schemeClr>
                </a:solidFill>
              </a:rPr>
              <a:t>MAJ du solde de points</a:t>
            </a:r>
          </a:p>
        </p:txBody>
      </p:sp>
      <p:sp>
        <p:nvSpPr>
          <p:cNvPr id="10" name="Shape">
            <a:extLst>
              <a:ext uri="{FF2B5EF4-FFF2-40B4-BE49-F238E27FC236}">
                <a16:creationId xmlns:a16="http://schemas.microsoft.com/office/drawing/2014/main" id="{19B1B4DC-9802-E841-927F-BF626A73E29B}"/>
              </a:ext>
            </a:extLst>
          </p:cNvPr>
          <p:cNvSpPr/>
          <p:nvPr/>
        </p:nvSpPr>
        <p:spPr>
          <a:xfrm>
            <a:off x="3363427" y="3739831"/>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tx1">
                    <a:lumMod val="95000"/>
                    <a:lumOff val="5000"/>
                  </a:schemeClr>
                </a:solidFill>
              </a:rPr>
              <a:t>Paiement de l’amende</a:t>
            </a:r>
          </a:p>
        </p:txBody>
      </p:sp>
      <p:sp>
        <p:nvSpPr>
          <p:cNvPr id="12" name="Shape">
            <a:extLst>
              <a:ext uri="{FF2B5EF4-FFF2-40B4-BE49-F238E27FC236}">
                <a16:creationId xmlns:a16="http://schemas.microsoft.com/office/drawing/2014/main" id="{A982280B-1BEF-824D-A026-AE54D4492089}"/>
              </a:ext>
            </a:extLst>
          </p:cNvPr>
          <p:cNvSpPr/>
          <p:nvPr/>
        </p:nvSpPr>
        <p:spPr>
          <a:xfrm>
            <a:off x="6030536" y="5256438"/>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chemeClr val="accent6">
              <a:lumMod val="40000"/>
              <a:lumOff val="60000"/>
            </a:schemeClr>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t>Traitement de la déclaration</a:t>
            </a:r>
          </a:p>
        </p:txBody>
      </p:sp>
      <p:sp>
        <p:nvSpPr>
          <p:cNvPr id="13" name="Shape">
            <a:extLst>
              <a:ext uri="{FF2B5EF4-FFF2-40B4-BE49-F238E27FC236}">
                <a16:creationId xmlns:a16="http://schemas.microsoft.com/office/drawing/2014/main" id="{608028D8-36E1-DC4A-BABE-6309E0C8C83A}"/>
              </a:ext>
            </a:extLst>
          </p:cNvPr>
          <p:cNvSpPr/>
          <p:nvPr/>
        </p:nvSpPr>
        <p:spPr>
          <a:xfrm>
            <a:off x="6030536" y="3745372"/>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chemeClr val="accent6">
              <a:lumMod val="60000"/>
              <a:lumOff val="40000"/>
            </a:schemeClr>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tx1">
                    <a:lumMod val="95000"/>
                    <a:lumOff val="5000"/>
                  </a:schemeClr>
                </a:solidFill>
              </a:rPr>
              <a:t>Dépôt d’une déclaration</a:t>
            </a:r>
          </a:p>
        </p:txBody>
      </p:sp>
      <p:sp>
        <p:nvSpPr>
          <p:cNvPr id="15" name="Shape">
            <a:extLst>
              <a:ext uri="{FF2B5EF4-FFF2-40B4-BE49-F238E27FC236}">
                <a16:creationId xmlns:a16="http://schemas.microsoft.com/office/drawing/2014/main" id="{434341BB-10D5-C742-9D71-5BEC04497CCD}"/>
              </a:ext>
            </a:extLst>
          </p:cNvPr>
          <p:cNvSpPr/>
          <p:nvPr/>
        </p:nvSpPr>
        <p:spPr>
          <a:xfrm>
            <a:off x="8381512" y="4490014"/>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rgbClr val="E2587F"/>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t>Traitement de la réclamation</a:t>
            </a:r>
          </a:p>
        </p:txBody>
      </p:sp>
      <p:sp>
        <p:nvSpPr>
          <p:cNvPr id="16" name="Shape">
            <a:extLst>
              <a:ext uri="{FF2B5EF4-FFF2-40B4-BE49-F238E27FC236}">
                <a16:creationId xmlns:a16="http://schemas.microsoft.com/office/drawing/2014/main" id="{5EA29CB5-8524-E84E-97BE-7570F64A28C5}"/>
              </a:ext>
            </a:extLst>
          </p:cNvPr>
          <p:cNvSpPr/>
          <p:nvPr/>
        </p:nvSpPr>
        <p:spPr>
          <a:xfrm>
            <a:off x="8373293" y="3683330"/>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rgbClr val="E2587F"/>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tx1">
                    <a:lumMod val="95000"/>
                    <a:lumOff val="5000"/>
                  </a:schemeClr>
                </a:solidFill>
              </a:rPr>
              <a:t>Dépôt d’une réclamation</a:t>
            </a:r>
          </a:p>
        </p:txBody>
      </p:sp>
      <p:sp>
        <p:nvSpPr>
          <p:cNvPr id="32" name="Shape">
            <a:extLst>
              <a:ext uri="{FF2B5EF4-FFF2-40B4-BE49-F238E27FC236}">
                <a16:creationId xmlns:a16="http://schemas.microsoft.com/office/drawing/2014/main" id="{14DA6734-6430-1144-827A-C607F771603E}"/>
              </a:ext>
            </a:extLst>
          </p:cNvPr>
          <p:cNvSpPr/>
          <p:nvPr/>
        </p:nvSpPr>
        <p:spPr>
          <a:xfrm>
            <a:off x="6429019" y="2101261"/>
            <a:ext cx="5098954" cy="378960"/>
          </a:xfrm>
          <a:custGeom>
            <a:avLst/>
            <a:gdLst/>
            <a:ahLst/>
            <a:cxnLst>
              <a:cxn ang="0">
                <a:pos x="wd2" y="hd2"/>
              </a:cxn>
              <a:cxn ang="5400000">
                <a:pos x="wd2" y="hd2"/>
              </a:cxn>
              <a:cxn ang="10800000">
                <a:pos x="wd2" y="hd2"/>
              </a:cxn>
              <a:cxn ang="16200000">
                <a:pos x="wd2" y="hd2"/>
              </a:cxn>
            </a:cxnLst>
            <a:rect l="0" t="0" r="r" b="b"/>
            <a:pathLst>
              <a:path w="21600" h="21600" extrusionOk="0">
                <a:moveTo>
                  <a:pt x="21298" y="0"/>
                </a:moveTo>
                <a:lnTo>
                  <a:pt x="302" y="0"/>
                </a:lnTo>
                <a:cubicBezTo>
                  <a:pt x="135" y="0"/>
                  <a:pt x="0" y="2339"/>
                  <a:pt x="0" y="5228"/>
                </a:cubicBezTo>
                <a:lnTo>
                  <a:pt x="0" y="16372"/>
                </a:lnTo>
                <a:cubicBezTo>
                  <a:pt x="0" y="19261"/>
                  <a:pt x="135" y="21600"/>
                  <a:pt x="302" y="21600"/>
                </a:cubicBezTo>
                <a:lnTo>
                  <a:pt x="21298" y="21600"/>
                </a:lnTo>
                <a:cubicBezTo>
                  <a:pt x="21465" y="21600"/>
                  <a:pt x="21600" y="19261"/>
                  <a:pt x="21600" y="16372"/>
                </a:cubicBezTo>
                <a:lnTo>
                  <a:pt x="21600" y="5228"/>
                </a:lnTo>
                <a:cubicBezTo>
                  <a:pt x="21600" y="2339"/>
                  <a:pt x="21465" y="0"/>
                  <a:pt x="21298" y="0"/>
                </a:cubicBezTo>
                <a:close/>
              </a:path>
            </a:pathLst>
          </a:custGeom>
          <a:solidFill>
            <a:schemeClr val="accent2">
              <a:lumMod val="60000"/>
              <a:lumOff val="40000"/>
            </a:schemeClr>
          </a:solidFill>
          <a:ln w="12700">
            <a:miter lim="400000"/>
          </a:ln>
        </p:spPr>
        <p:style>
          <a:lnRef idx="0">
            <a:scrgbClr r="0" g="0" b="0"/>
          </a:lnRef>
          <a:fillRef idx="1001">
            <a:schemeClr val="dk2"/>
          </a:fillRef>
          <a:effectRef idx="0">
            <a:scrgbClr r="0" g="0" b="0"/>
          </a:effectRef>
          <a:fontRef idx="major"/>
        </p:style>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Calibri" panose="020F0502020204030204" pitchFamily="34" charset="0"/>
                <a:cs typeface="Calibri" panose="020F0502020204030204" pitchFamily="34" charset="0"/>
              </a:rPr>
              <a:t>Génération du PV d’infraction</a:t>
            </a:r>
          </a:p>
        </p:txBody>
      </p:sp>
      <p:sp>
        <p:nvSpPr>
          <p:cNvPr id="33" name="Shape">
            <a:extLst>
              <a:ext uri="{FF2B5EF4-FFF2-40B4-BE49-F238E27FC236}">
                <a16:creationId xmlns:a16="http://schemas.microsoft.com/office/drawing/2014/main" id="{14DA6734-6430-1144-827A-C607F771603E}"/>
              </a:ext>
            </a:extLst>
          </p:cNvPr>
          <p:cNvSpPr/>
          <p:nvPr/>
        </p:nvSpPr>
        <p:spPr>
          <a:xfrm>
            <a:off x="3504203" y="2768973"/>
            <a:ext cx="3898084" cy="378960"/>
          </a:xfrm>
          <a:custGeom>
            <a:avLst/>
            <a:gdLst/>
            <a:ahLst/>
            <a:cxnLst>
              <a:cxn ang="0">
                <a:pos x="wd2" y="hd2"/>
              </a:cxn>
              <a:cxn ang="5400000">
                <a:pos x="wd2" y="hd2"/>
              </a:cxn>
              <a:cxn ang="10800000">
                <a:pos x="wd2" y="hd2"/>
              </a:cxn>
              <a:cxn ang="16200000">
                <a:pos x="wd2" y="hd2"/>
              </a:cxn>
            </a:cxnLst>
            <a:rect l="0" t="0" r="r" b="b"/>
            <a:pathLst>
              <a:path w="21600" h="21600" extrusionOk="0">
                <a:moveTo>
                  <a:pt x="21298" y="0"/>
                </a:moveTo>
                <a:lnTo>
                  <a:pt x="302" y="0"/>
                </a:lnTo>
                <a:cubicBezTo>
                  <a:pt x="135" y="0"/>
                  <a:pt x="0" y="2339"/>
                  <a:pt x="0" y="5228"/>
                </a:cubicBezTo>
                <a:lnTo>
                  <a:pt x="0" y="16372"/>
                </a:lnTo>
                <a:cubicBezTo>
                  <a:pt x="0" y="19261"/>
                  <a:pt x="135" y="21600"/>
                  <a:pt x="302" y="21600"/>
                </a:cubicBezTo>
                <a:lnTo>
                  <a:pt x="21298" y="21600"/>
                </a:lnTo>
                <a:cubicBezTo>
                  <a:pt x="21465" y="21600"/>
                  <a:pt x="21600" y="19261"/>
                  <a:pt x="21600" y="16372"/>
                </a:cubicBezTo>
                <a:lnTo>
                  <a:pt x="21600" y="5228"/>
                </a:lnTo>
                <a:cubicBezTo>
                  <a:pt x="21600" y="2339"/>
                  <a:pt x="21465" y="0"/>
                  <a:pt x="21298" y="0"/>
                </a:cubicBezTo>
                <a:close/>
              </a:path>
            </a:pathLst>
          </a:custGeom>
          <a:solidFill>
            <a:schemeClr val="accent1">
              <a:lumMod val="75000"/>
            </a:schemeClr>
          </a:solidFill>
          <a:ln w="12700">
            <a:miter lim="400000"/>
          </a:ln>
        </p:spPr>
        <p:style>
          <a:lnRef idx="0">
            <a:scrgbClr r="0" g="0" b="0"/>
          </a:lnRef>
          <a:fillRef idx="1001">
            <a:schemeClr val="dk2"/>
          </a:fillRef>
          <a:effectRef idx="0">
            <a:scrgbClr r="0" g="0" b="0"/>
          </a:effectRef>
          <a:fontRef idx="major"/>
        </p:style>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Calibri" panose="020F0502020204030204" pitchFamily="34" charset="0"/>
                <a:cs typeface="Calibri" panose="020F0502020204030204" pitchFamily="34" charset="0"/>
              </a:rPr>
              <a:t>Notification du contrevenant</a:t>
            </a:r>
          </a:p>
        </p:txBody>
      </p:sp>
      <p:cxnSp>
        <p:nvCxnSpPr>
          <p:cNvPr id="42" name="Connecteur en angle 41"/>
          <p:cNvCxnSpPr/>
          <p:nvPr/>
        </p:nvCxnSpPr>
        <p:spPr>
          <a:xfrm rot="10800000" flipV="1">
            <a:off x="2469914" y="3929310"/>
            <a:ext cx="893513" cy="310369"/>
          </a:xfrm>
          <a:prstGeom prst="bentConnector3">
            <a:avLst>
              <a:gd name="adj1" fmla="val 9995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53" name="Connecteur droit avec flèche 52"/>
          <p:cNvCxnSpPr/>
          <p:nvPr/>
        </p:nvCxnSpPr>
        <p:spPr>
          <a:xfrm>
            <a:off x="2455403" y="4646408"/>
            <a:ext cx="0" cy="690240"/>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58" name="Connecteur droit avec flèche 57"/>
          <p:cNvCxnSpPr/>
          <p:nvPr/>
        </p:nvCxnSpPr>
        <p:spPr>
          <a:xfrm>
            <a:off x="7064827" y="4132219"/>
            <a:ext cx="0" cy="1124219"/>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78" name="Connecteur en angle 77"/>
          <p:cNvCxnSpPr/>
          <p:nvPr/>
        </p:nvCxnSpPr>
        <p:spPr>
          <a:xfrm flipV="1">
            <a:off x="8068496" y="2470669"/>
            <a:ext cx="3080955" cy="2967810"/>
          </a:xfrm>
          <a:prstGeom prst="bentConnector3">
            <a:avLst>
              <a:gd name="adj1" fmla="val 100172"/>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01" name="Connecteur en angle 100"/>
          <p:cNvCxnSpPr/>
          <p:nvPr/>
        </p:nvCxnSpPr>
        <p:spPr>
          <a:xfrm rot="10800000" flipV="1">
            <a:off x="5029200" y="2290741"/>
            <a:ext cx="1416644" cy="478232"/>
          </a:xfrm>
          <a:prstGeom prst="bentConnector3">
            <a:avLst>
              <a:gd name="adj1" fmla="val 100715"/>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10" name="Connecteur en angle 109"/>
          <p:cNvCxnSpPr/>
          <p:nvPr/>
        </p:nvCxnSpPr>
        <p:spPr>
          <a:xfrm>
            <a:off x="7402287" y="2958453"/>
            <a:ext cx="1958450" cy="734965"/>
          </a:xfrm>
          <a:prstGeom prst="bentConnector3">
            <a:avLst>
              <a:gd name="adj1" fmla="val 100025"/>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31" name="Connecteur droit avec flèche 130"/>
          <p:cNvCxnSpPr/>
          <p:nvPr/>
        </p:nvCxnSpPr>
        <p:spPr>
          <a:xfrm>
            <a:off x="9360737" y="4056531"/>
            <a:ext cx="0" cy="433483"/>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39" name="Shape">
            <a:extLst>
              <a:ext uri="{FF2B5EF4-FFF2-40B4-BE49-F238E27FC236}">
                <a16:creationId xmlns:a16="http://schemas.microsoft.com/office/drawing/2014/main" id="{19B1B4DC-9802-E841-927F-BF626A73E29B}"/>
              </a:ext>
            </a:extLst>
          </p:cNvPr>
          <p:cNvSpPr/>
          <p:nvPr/>
        </p:nvSpPr>
        <p:spPr>
          <a:xfrm>
            <a:off x="3818518" y="6014945"/>
            <a:ext cx="2068583" cy="378960"/>
          </a:xfrm>
          <a:custGeom>
            <a:avLst/>
            <a:gdLst/>
            <a:ahLst/>
            <a:cxnLst>
              <a:cxn ang="0">
                <a:pos x="wd2" y="hd2"/>
              </a:cxn>
              <a:cxn ang="5400000">
                <a:pos x="wd2" y="hd2"/>
              </a:cxn>
              <a:cxn ang="10800000">
                <a:pos x="wd2" y="hd2"/>
              </a:cxn>
              <a:cxn ang="16200000">
                <a:pos x="wd2" y="hd2"/>
              </a:cxn>
            </a:cxnLst>
            <a:rect l="0" t="0" r="r" b="b"/>
            <a:pathLst>
              <a:path w="21600" h="21600" extrusionOk="0">
                <a:moveTo>
                  <a:pt x="20642" y="0"/>
                </a:moveTo>
                <a:lnTo>
                  <a:pt x="958" y="0"/>
                </a:lnTo>
                <a:cubicBezTo>
                  <a:pt x="428" y="0"/>
                  <a:pt x="0" y="2339"/>
                  <a:pt x="0" y="5228"/>
                </a:cubicBezTo>
                <a:lnTo>
                  <a:pt x="0" y="16372"/>
                </a:lnTo>
                <a:cubicBezTo>
                  <a:pt x="0" y="19261"/>
                  <a:pt x="428" y="21600"/>
                  <a:pt x="958" y="21600"/>
                </a:cubicBezTo>
                <a:lnTo>
                  <a:pt x="20642" y="21600"/>
                </a:lnTo>
                <a:cubicBezTo>
                  <a:pt x="21172" y="21600"/>
                  <a:pt x="21600" y="19261"/>
                  <a:pt x="21600" y="16372"/>
                </a:cubicBezTo>
                <a:lnTo>
                  <a:pt x="21600" y="5228"/>
                </a:lnTo>
                <a:cubicBezTo>
                  <a:pt x="21600" y="2339"/>
                  <a:pt x="21172" y="0"/>
                  <a:pt x="20642" y="0"/>
                </a:cubicBezTo>
                <a:close/>
              </a:path>
            </a:pathLst>
          </a:custGeom>
          <a:solidFill>
            <a:srgbClr val="C00000"/>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Jugement</a:t>
            </a:r>
          </a:p>
        </p:txBody>
      </p:sp>
      <p:sp>
        <p:nvSpPr>
          <p:cNvPr id="140" name="ZoneTexte 139"/>
          <p:cNvSpPr txBox="1"/>
          <p:nvPr/>
        </p:nvSpPr>
        <p:spPr>
          <a:xfrm>
            <a:off x="4689154" y="5452989"/>
            <a:ext cx="790922" cy="276999"/>
          </a:xfrm>
          <a:prstGeom prst="rect">
            <a:avLst/>
          </a:prstGeom>
          <a:noFill/>
        </p:spPr>
        <p:txBody>
          <a:bodyPr wrap="none" rtlCol="0">
            <a:spAutoFit/>
          </a:bodyPr>
          <a:lstStyle/>
          <a:p>
            <a:r>
              <a:rPr lang="fr-FR" sz="1200" b="1" dirty="0">
                <a:solidFill>
                  <a:srgbClr val="C00000"/>
                </a:solidFill>
              </a:rPr>
              <a:t>Non payé</a:t>
            </a:r>
          </a:p>
        </p:txBody>
      </p:sp>
      <p:cxnSp>
        <p:nvCxnSpPr>
          <p:cNvPr id="141" name="Connecteur droit avec flèche 140"/>
          <p:cNvCxnSpPr/>
          <p:nvPr/>
        </p:nvCxnSpPr>
        <p:spPr>
          <a:xfrm>
            <a:off x="4730405" y="4118791"/>
            <a:ext cx="4881" cy="1896154"/>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43" name="ZoneTexte 142"/>
          <p:cNvSpPr txBox="1"/>
          <p:nvPr/>
        </p:nvSpPr>
        <p:spPr>
          <a:xfrm>
            <a:off x="3632644" y="4166500"/>
            <a:ext cx="487954" cy="276999"/>
          </a:xfrm>
          <a:prstGeom prst="rect">
            <a:avLst/>
          </a:prstGeom>
          <a:noFill/>
        </p:spPr>
        <p:txBody>
          <a:bodyPr wrap="none" rtlCol="0">
            <a:spAutoFit/>
          </a:bodyPr>
          <a:lstStyle/>
          <a:p>
            <a:r>
              <a:rPr lang="fr-FR" sz="1200" b="1" dirty="0">
                <a:solidFill>
                  <a:srgbClr val="C00000"/>
                </a:solidFill>
              </a:rPr>
              <a:t>payé</a:t>
            </a:r>
          </a:p>
        </p:txBody>
      </p:sp>
      <p:cxnSp>
        <p:nvCxnSpPr>
          <p:cNvPr id="145" name="Connecteur en angle 144"/>
          <p:cNvCxnSpPr/>
          <p:nvPr/>
        </p:nvCxnSpPr>
        <p:spPr>
          <a:xfrm rot="10800000">
            <a:off x="1478987" y="4403748"/>
            <a:ext cx="2341723" cy="1830131"/>
          </a:xfrm>
          <a:prstGeom prst="bentConnector3">
            <a:avLst>
              <a:gd name="adj1" fmla="val 11229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47" name="Connecteur droit avec flèche 146"/>
          <p:cNvCxnSpPr/>
          <p:nvPr/>
        </p:nvCxnSpPr>
        <p:spPr>
          <a:xfrm flipH="1">
            <a:off x="7036190" y="3147933"/>
            <a:ext cx="1985" cy="589552"/>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50" name="Connecteur droit avec flèche 149"/>
          <p:cNvCxnSpPr/>
          <p:nvPr/>
        </p:nvCxnSpPr>
        <p:spPr>
          <a:xfrm flipH="1">
            <a:off x="8760060" y="1723601"/>
            <a:ext cx="1986" cy="377524"/>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52" name="Ellipse 151"/>
          <p:cNvSpPr/>
          <p:nvPr/>
        </p:nvSpPr>
        <p:spPr>
          <a:xfrm>
            <a:off x="7674240" y="4532653"/>
            <a:ext cx="328750" cy="3363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cxnSp>
        <p:nvCxnSpPr>
          <p:cNvPr id="154" name="Connecteur droit avec flèche 153"/>
          <p:cNvCxnSpPr>
            <a:endCxn id="152" idx="6"/>
          </p:cNvCxnSpPr>
          <p:nvPr/>
        </p:nvCxnSpPr>
        <p:spPr>
          <a:xfrm flipH="1">
            <a:off x="8002990" y="4683850"/>
            <a:ext cx="396957" cy="16964"/>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57" name="Ellipse 156"/>
          <p:cNvSpPr/>
          <p:nvPr/>
        </p:nvSpPr>
        <p:spPr>
          <a:xfrm>
            <a:off x="2280871" y="5330100"/>
            <a:ext cx="328750" cy="3363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Titre 4">
            <a:extLst>
              <a:ext uri="{FF2B5EF4-FFF2-40B4-BE49-F238E27FC236}">
                <a16:creationId xmlns:a16="http://schemas.microsoft.com/office/drawing/2014/main" id="{CBC7CE43-6AA0-43AB-B05D-92A4C8101F10}"/>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Cycle de vie d’un message d’infraction</a:t>
            </a:r>
          </a:p>
        </p:txBody>
      </p:sp>
    </p:spTree>
    <p:extLst>
      <p:ext uri="{BB962C8B-B14F-4D97-AF65-F5344CB8AC3E}">
        <p14:creationId xmlns:p14="http://schemas.microsoft.com/office/powerpoint/2010/main" val="3217296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929695" y="1026168"/>
            <a:ext cx="5112568" cy="1608012"/>
            <a:chOff x="2117663" y="954160"/>
            <a:chExt cx="5112568" cy="1608012"/>
          </a:xfrm>
        </p:grpSpPr>
        <p:sp>
          <p:nvSpPr>
            <p:cNvPr id="3" name="AutoShape 5"/>
            <p:cNvSpPr>
              <a:spLocks noChangeArrowheads="1"/>
            </p:cNvSpPr>
            <p:nvPr/>
          </p:nvSpPr>
          <p:spPr bwMode="auto">
            <a:xfrm>
              <a:off x="2117663" y="954160"/>
              <a:ext cx="5112568" cy="160801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endParaRPr lang="fr-FR" kern="0" dirty="0">
                <a:solidFill>
                  <a:sysClr val="windowText" lastClr="000000"/>
                </a:solidFill>
              </a:endParaRPr>
            </a:p>
          </p:txBody>
        </p:sp>
        <p:sp>
          <p:nvSpPr>
            <p:cNvPr id="4" name="ZoneTexte 3"/>
            <p:cNvSpPr txBox="1"/>
            <p:nvPr/>
          </p:nvSpPr>
          <p:spPr>
            <a:xfrm>
              <a:off x="3803082" y="966046"/>
              <a:ext cx="1391728" cy="246221"/>
            </a:xfrm>
            <a:prstGeom prst="rect">
              <a:avLst/>
            </a:prstGeom>
            <a:noFill/>
          </p:spPr>
          <p:txBody>
            <a:bodyPr wrap="none" rtlCol="0">
              <a:spAutoFit/>
            </a:bodyPr>
            <a:lstStyle/>
            <a:p>
              <a:pPr algn="ctr">
                <a:defRPr/>
              </a:pPr>
              <a:r>
                <a:rPr lang="fr-FR" sz="1000" b="1" kern="0" dirty="0">
                  <a:solidFill>
                    <a:schemeClr val="accent1">
                      <a:lumMod val="50000"/>
                    </a:schemeClr>
                  </a:solidFill>
                  <a:latin typeface="Times New Roman" panose="02020603050405020304" pitchFamily="18" charset="0"/>
                  <a:cs typeface="Times New Roman" panose="02020603050405020304" pitchFamily="18" charset="0"/>
                </a:rPr>
                <a:t>Cellules de traitement</a:t>
              </a:r>
            </a:p>
          </p:txBody>
        </p:sp>
      </p:grpSp>
      <p:cxnSp>
        <p:nvCxnSpPr>
          <p:cNvPr id="5" name="Connecteur droit 4"/>
          <p:cNvCxnSpPr>
            <a:stCxn id="24" idx="4"/>
            <a:endCxn id="13" idx="0"/>
          </p:cNvCxnSpPr>
          <p:nvPr/>
        </p:nvCxnSpPr>
        <p:spPr bwMode="auto">
          <a:xfrm>
            <a:off x="6031298" y="2203614"/>
            <a:ext cx="1328495" cy="1"/>
          </a:xfrm>
          <a:prstGeom prst="line">
            <a:avLst/>
          </a:prstGeom>
          <a:noFill/>
          <a:ln w="3175" cap="flat" cmpd="sng" algn="ctr">
            <a:solidFill>
              <a:schemeClr val="bg1">
                <a:lumMod val="50000"/>
              </a:schemeClr>
            </a:solidFill>
            <a:prstDash val="solid"/>
            <a:headEnd type="none" w="med" len="med"/>
            <a:tailEnd type="arrow" w="med" len="med"/>
          </a:ln>
          <a:effectLst/>
        </p:spPr>
      </p:cxnSp>
      <p:grpSp>
        <p:nvGrpSpPr>
          <p:cNvPr id="6" name="Groupe 5"/>
          <p:cNvGrpSpPr/>
          <p:nvPr/>
        </p:nvGrpSpPr>
        <p:grpSpPr>
          <a:xfrm>
            <a:off x="2927648" y="1506271"/>
            <a:ext cx="1008112" cy="965721"/>
            <a:chOff x="1115616" y="1434262"/>
            <a:chExt cx="1008112" cy="965721"/>
          </a:xfrm>
        </p:grpSpPr>
        <p:grpSp>
          <p:nvGrpSpPr>
            <p:cNvPr id="7" name="Groupe 134"/>
            <p:cNvGrpSpPr/>
            <p:nvPr/>
          </p:nvGrpSpPr>
          <p:grpSpPr>
            <a:xfrm>
              <a:off x="1403648" y="1434262"/>
              <a:ext cx="360040" cy="360040"/>
              <a:chOff x="1043608" y="2708920"/>
              <a:chExt cx="566341" cy="576064"/>
            </a:xfrm>
          </p:grpSpPr>
          <p:pic>
            <p:nvPicPr>
              <p:cNvPr id="9" name="Picture 112"/>
              <p:cNvPicPr>
                <a:picLocks noChangeAspect="1" noChangeArrowheads="1"/>
              </p:cNvPicPr>
              <p:nvPr/>
            </p:nvPicPr>
            <p:blipFill>
              <a:blip r:embed="rId2" cstate="print"/>
              <a:srcRect l="10938" t="19922" r="49609" b="6119"/>
              <a:stretch>
                <a:fillRect/>
              </a:stretch>
            </p:blipFill>
            <p:spPr bwMode="auto">
              <a:xfrm>
                <a:off x="1043608" y="2708920"/>
                <a:ext cx="299517" cy="421899"/>
              </a:xfrm>
              <a:prstGeom prst="rect">
                <a:avLst/>
              </a:prstGeom>
              <a:noFill/>
              <a:ln w="9525">
                <a:noFill/>
                <a:miter lim="800000"/>
                <a:headEnd/>
                <a:tailEnd/>
              </a:ln>
              <a:effectLst>
                <a:outerShdw dist="35921" dir="2700000" algn="ctr" rotWithShape="0">
                  <a:srgbClr val="5490A8"/>
                </a:outerShdw>
              </a:effectLst>
            </p:spPr>
          </p:pic>
          <p:pic>
            <p:nvPicPr>
              <p:cNvPr id="10" name="Picture 112"/>
              <p:cNvPicPr>
                <a:picLocks noChangeAspect="1" noChangeArrowheads="1"/>
              </p:cNvPicPr>
              <p:nvPr/>
            </p:nvPicPr>
            <p:blipFill>
              <a:blip r:embed="rId2" cstate="print"/>
              <a:srcRect l="10938" t="19922" r="49609" b="6119"/>
              <a:stretch>
                <a:fillRect/>
              </a:stretch>
            </p:blipFill>
            <p:spPr bwMode="auto">
              <a:xfrm>
                <a:off x="1187624" y="2791077"/>
                <a:ext cx="299517" cy="421899"/>
              </a:xfrm>
              <a:prstGeom prst="rect">
                <a:avLst/>
              </a:prstGeom>
              <a:noFill/>
              <a:ln w="9525">
                <a:noFill/>
                <a:miter lim="800000"/>
                <a:headEnd/>
                <a:tailEnd/>
              </a:ln>
              <a:effectLst>
                <a:outerShdw dist="35921" dir="2700000" algn="ctr" rotWithShape="0">
                  <a:srgbClr val="5490A8"/>
                </a:outerShdw>
              </a:effectLst>
            </p:spPr>
          </p:pic>
          <p:pic>
            <p:nvPicPr>
              <p:cNvPr id="11" name="Picture 112"/>
              <p:cNvPicPr>
                <a:picLocks noChangeAspect="1" noChangeArrowheads="1"/>
              </p:cNvPicPr>
              <p:nvPr/>
            </p:nvPicPr>
            <p:blipFill>
              <a:blip r:embed="rId2" cstate="print"/>
              <a:srcRect l="10938" t="19922" r="49609" b="6119"/>
              <a:stretch>
                <a:fillRect/>
              </a:stretch>
            </p:blipFill>
            <p:spPr bwMode="auto">
              <a:xfrm>
                <a:off x="1310432" y="2863085"/>
                <a:ext cx="299517" cy="421899"/>
              </a:xfrm>
              <a:prstGeom prst="rect">
                <a:avLst/>
              </a:prstGeom>
              <a:noFill/>
              <a:ln w="9525">
                <a:noFill/>
                <a:miter lim="800000"/>
                <a:headEnd/>
                <a:tailEnd/>
              </a:ln>
              <a:effectLst>
                <a:outerShdw dist="35921" dir="2700000" algn="ctr" rotWithShape="0">
                  <a:srgbClr val="5490A8"/>
                </a:outerShdw>
              </a:effectLst>
            </p:spPr>
          </p:pic>
        </p:grpSp>
        <p:sp>
          <p:nvSpPr>
            <p:cNvPr id="8" name="ZoneTexte 7"/>
            <p:cNvSpPr txBox="1"/>
            <p:nvPr/>
          </p:nvSpPr>
          <p:spPr>
            <a:xfrm>
              <a:off x="1115616" y="1938318"/>
              <a:ext cx="1008112" cy="461665"/>
            </a:xfrm>
            <a:prstGeom prst="rect">
              <a:avLst/>
            </a:prstGeom>
            <a:noFill/>
          </p:spPr>
          <p:txBody>
            <a:bodyPr wrap="square" rtlCol="0">
              <a:spAutoFit/>
            </a:bodyPr>
            <a:lstStyle/>
            <a:p>
              <a:pPr algn="ctr">
                <a:defRPr/>
              </a:pPr>
              <a:r>
                <a:rPr lang="fr-FR" sz="800" b="1" kern="0" dirty="0">
                  <a:solidFill>
                    <a:srgbClr val="000000">
                      <a:lumMod val="65000"/>
                      <a:lumOff val="35000"/>
                    </a:srgbClr>
                  </a:solidFill>
                </a:rPr>
                <a:t>Envoi des Messages d’infractions</a:t>
              </a:r>
            </a:p>
          </p:txBody>
        </p:sp>
      </p:grpSp>
      <p:grpSp>
        <p:nvGrpSpPr>
          <p:cNvPr id="12" name="Groupe 11"/>
          <p:cNvGrpSpPr/>
          <p:nvPr/>
        </p:nvGrpSpPr>
        <p:grpSpPr>
          <a:xfrm>
            <a:off x="6241058" y="1610330"/>
            <a:ext cx="2447231" cy="1057752"/>
            <a:chOff x="4429025" y="1538322"/>
            <a:chExt cx="2447231" cy="1057752"/>
          </a:xfrm>
        </p:grpSpPr>
        <p:sp>
          <p:nvSpPr>
            <p:cNvPr id="13" name="Oval 62"/>
            <p:cNvSpPr>
              <a:spLocks noChangeArrowheads="1"/>
            </p:cNvSpPr>
            <p:nvPr/>
          </p:nvSpPr>
          <p:spPr bwMode="auto">
            <a:xfrm rot="16200000">
              <a:off x="5963564" y="1467358"/>
              <a:ext cx="496887" cy="1328496"/>
            </a:xfrm>
            <a:prstGeom prst="ellipse">
              <a:avLst/>
            </a:prstGeom>
            <a:solidFill>
              <a:srgbClr val="FFFFD9"/>
            </a:solidFill>
            <a:ln w="9525" algn="ctr">
              <a:solidFill>
                <a:srgbClr val="FEF250"/>
              </a:solidFill>
              <a:round/>
              <a:headEnd/>
              <a:tailEnd/>
            </a:ln>
            <a:effectLst/>
          </p:spPr>
          <p:txBody>
            <a:bodyPr vert="eaVert" wrap="none" anchor="ctr"/>
            <a:lstStyle/>
            <a:p>
              <a:pPr>
                <a:spcBef>
                  <a:spcPct val="100000"/>
                </a:spcBef>
                <a:buSzPct val="95000"/>
                <a:defRPr/>
              </a:pPr>
              <a:endParaRPr lang="fr-FR" kern="0" dirty="0">
                <a:solidFill>
                  <a:srgbClr val="494076"/>
                </a:solidFill>
                <a:latin typeface="Frutiger Roman" pitchFamily="34" charset="0"/>
              </a:endParaRPr>
            </a:p>
          </p:txBody>
        </p:sp>
        <p:sp>
          <p:nvSpPr>
            <p:cNvPr id="14" name="ZoneTexte 13"/>
            <p:cNvSpPr txBox="1"/>
            <p:nvPr/>
          </p:nvSpPr>
          <p:spPr>
            <a:xfrm>
              <a:off x="5757520" y="2380630"/>
              <a:ext cx="753732" cy="215444"/>
            </a:xfrm>
            <a:prstGeom prst="rect">
              <a:avLst/>
            </a:prstGeom>
            <a:noFill/>
          </p:spPr>
          <p:txBody>
            <a:bodyPr wrap="none" rtlCol="0">
              <a:spAutoFit/>
            </a:bodyPr>
            <a:lstStyle/>
            <a:p>
              <a:pPr>
                <a:defRPr/>
              </a:pPr>
              <a:r>
                <a:rPr lang="fr-FR" sz="800" b="1" kern="0" dirty="0">
                  <a:solidFill>
                    <a:srgbClr val="2D5CB9"/>
                  </a:solidFill>
                </a:rPr>
                <a:t>Verbalisation</a:t>
              </a:r>
            </a:p>
          </p:txBody>
        </p:sp>
        <p:sp>
          <p:nvSpPr>
            <p:cNvPr id="15" name="ZoneTexte 14"/>
            <p:cNvSpPr txBox="1"/>
            <p:nvPr/>
          </p:nvSpPr>
          <p:spPr>
            <a:xfrm>
              <a:off x="4429025" y="1562125"/>
              <a:ext cx="1323317" cy="338554"/>
            </a:xfrm>
            <a:prstGeom prst="rect">
              <a:avLst/>
            </a:prstGeom>
            <a:noFill/>
          </p:spPr>
          <p:txBody>
            <a:bodyPr wrap="square" rtlCol="0">
              <a:spAutoFit/>
            </a:bodyPr>
            <a:lstStyle/>
            <a:p>
              <a:pPr algn="ctr">
                <a:defRPr/>
              </a:pPr>
              <a:r>
                <a:rPr lang="fr-FR" sz="800" b="1" kern="0" dirty="0">
                  <a:solidFill>
                    <a:srgbClr val="2D5CB9">
                      <a:lumMod val="75000"/>
                    </a:srgbClr>
                  </a:solidFill>
                </a:rPr>
                <a:t>Identification auto du propriétaire </a:t>
              </a:r>
            </a:p>
          </p:txBody>
        </p:sp>
        <p:sp>
          <p:nvSpPr>
            <p:cNvPr id="16" name="ZoneTexte 15"/>
            <p:cNvSpPr txBox="1"/>
            <p:nvPr/>
          </p:nvSpPr>
          <p:spPr>
            <a:xfrm>
              <a:off x="5547759" y="1538322"/>
              <a:ext cx="1328495" cy="215444"/>
            </a:xfrm>
            <a:prstGeom prst="rect">
              <a:avLst/>
            </a:prstGeom>
            <a:noFill/>
          </p:spPr>
          <p:txBody>
            <a:bodyPr wrap="square" rtlCol="0">
              <a:spAutoFit/>
            </a:bodyPr>
            <a:lstStyle/>
            <a:p>
              <a:pPr algn="ctr">
                <a:defRPr/>
              </a:pPr>
              <a:r>
                <a:rPr lang="fr-FR" sz="800" b="1" kern="0" dirty="0">
                  <a:solidFill>
                    <a:srgbClr val="2D5CB9">
                      <a:lumMod val="75000"/>
                    </a:srgbClr>
                  </a:solidFill>
                </a:rPr>
                <a:t>Etablissement du PV</a:t>
              </a:r>
            </a:p>
          </p:txBody>
        </p:sp>
        <p:pic>
          <p:nvPicPr>
            <p:cNvPr id="19" name="Picture 1283" descr="Xp-MadB 002"/>
            <p:cNvPicPr>
              <a:picLocks noChangeAspect="1" noChangeArrowheads="1"/>
            </p:cNvPicPr>
            <p:nvPr/>
          </p:nvPicPr>
          <p:blipFill>
            <a:blip r:embed="rId3" cstate="print"/>
            <a:srcRect/>
            <a:stretch>
              <a:fillRect/>
            </a:stretch>
          </p:blipFill>
          <p:spPr bwMode="auto">
            <a:xfrm>
              <a:off x="6107125" y="1803986"/>
              <a:ext cx="348761" cy="359172"/>
            </a:xfrm>
            <a:prstGeom prst="rect">
              <a:avLst/>
            </a:prstGeom>
            <a:noFill/>
          </p:spPr>
        </p:pic>
        <p:pic>
          <p:nvPicPr>
            <p:cNvPr id="20" name="Picture 177" descr="user2"/>
            <p:cNvPicPr>
              <a:picLocks noChangeAspect="1" noChangeArrowheads="1"/>
            </p:cNvPicPr>
            <p:nvPr/>
          </p:nvPicPr>
          <p:blipFill>
            <a:blip r:embed="rId4" cstate="print"/>
            <a:srcRect/>
            <a:stretch>
              <a:fillRect/>
            </a:stretch>
          </p:blipFill>
          <p:spPr bwMode="auto">
            <a:xfrm flipH="1">
              <a:off x="5857706" y="1988840"/>
              <a:ext cx="325240" cy="288032"/>
            </a:xfrm>
            <a:prstGeom prst="rect">
              <a:avLst/>
            </a:prstGeom>
            <a:noFill/>
          </p:spPr>
        </p:pic>
      </p:grpSp>
      <p:grpSp>
        <p:nvGrpSpPr>
          <p:cNvPr id="21" name="Groupe 20"/>
          <p:cNvGrpSpPr/>
          <p:nvPr/>
        </p:nvGrpSpPr>
        <p:grpSpPr>
          <a:xfrm>
            <a:off x="4213355" y="1600805"/>
            <a:ext cx="2097623" cy="1067277"/>
            <a:chOff x="2401322" y="1528797"/>
            <a:chExt cx="2097623" cy="1067277"/>
          </a:xfrm>
        </p:grpSpPr>
        <p:sp>
          <p:nvSpPr>
            <p:cNvPr id="22" name="ZoneTexte 21"/>
            <p:cNvSpPr txBox="1"/>
            <p:nvPr/>
          </p:nvSpPr>
          <p:spPr>
            <a:xfrm>
              <a:off x="3389461" y="1528797"/>
              <a:ext cx="1109484" cy="338554"/>
            </a:xfrm>
            <a:prstGeom prst="rect">
              <a:avLst/>
            </a:prstGeom>
            <a:noFill/>
          </p:spPr>
          <p:txBody>
            <a:bodyPr wrap="square" rtlCol="0">
              <a:spAutoFit/>
            </a:bodyPr>
            <a:lstStyle/>
            <a:p>
              <a:pPr algn="ctr">
                <a:defRPr/>
              </a:pPr>
              <a:r>
                <a:rPr lang="fr-FR" sz="800" b="1" kern="0" dirty="0">
                  <a:solidFill>
                    <a:srgbClr val="2D5CB9">
                      <a:lumMod val="75000"/>
                    </a:srgbClr>
                  </a:solidFill>
                </a:rPr>
                <a:t>Saisie de numéro d’immatriculation</a:t>
              </a:r>
            </a:p>
          </p:txBody>
        </p:sp>
        <p:grpSp>
          <p:nvGrpSpPr>
            <p:cNvPr id="23" name="Groupe 22"/>
            <p:cNvGrpSpPr/>
            <p:nvPr/>
          </p:nvGrpSpPr>
          <p:grpSpPr>
            <a:xfrm>
              <a:off x="2401322" y="1532409"/>
              <a:ext cx="1817943" cy="1063665"/>
              <a:chOff x="2401322" y="1532409"/>
              <a:chExt cx="1817943" cy="1063665"/>
            </a:xfrm>
          </p:grpSpPr>
          <p:sp>
            <p:nvSpPr>
              <p:cNvPr id="24" name="Oval 62"/>
              <p:cNvSpPr>
                <a:spLocks noChangeArrowheads="1"/>
              </p:cNvSpPr>
              <p:nvPr/>
            </p:nvSpPr>
            <p:spPr bwMode="auto">
              <a:xfrm rot="16200000">
                <a:off x="3166731" y="1327516"/>
                <a:ext cx="496887" cy="1608180"/>
              </a:xfrm>
              <a:prstGeom prst="ellipse">
                <a:avLst/>
              </a:prstGeom>
              <a:solidFill>
                <a:srgbClr val="FFFFD9"/>
              </a:solidFill>
              <a:ln w="9525" algn="ctr">
                <a:solidFill>
                  <a:srgbClr val="FEF250"/>
                </a:solidFill>
                <a:round/>
                <a:headEnd/>
                <a:tailEnd/>
              </a:ln>
              <a:effectLst/>
            </p:spPr>
            <p:txBody>
              <a:bodyPr vert="eaVert" wrap="none" anchor="ctr"/>
              <a:lstStyle/>
              <a:p>
                <a:pPr>
                  <a:spcBef>
                    <a:spcPct val="100000"/>
                  </a:spcBef>
                  <a:buSzPct val="95000"/>
                  <a:buFontTx/>
                  <a:buChar char="•"/>
                  <a:defRPr/>
                </a:pPr>
                <a:endParaRPr lang="fr-FR" kern="0" dirty="0">
                  <a:solidFill>
                    <a:srgbClr val="494076"/>
                  </a:solidFill>
                  <a:latin typeface="Frutiger Roman" pitchFamily="34" charset="0"/>
                </a:endParaRPr>
              </a:p>
            </p:txBody>
          </p:sp>
          <p:sp>
            <p:nvSpPr>
              <p:cNvPr id="25" name="ZoneTexte 24"/>
              <p:cNvSpPr txBox="1"/>
              <p:nvPr/>
            </p:nvSpPr>
            <p:spPr>
              <a:xfrm>
                <a:off x="2833370" y="2380630"/>
                <a:ext cx="705642" cy="215444"/>
              </a:xfrm>
              <a:prstGeom prst="rect">
                <a:avLst/>
              </a:prstGeom>
              <a:noFill/>
            </p:spPr>
            <p:txBody>
              <a:bodyPr wrap="none" rtlCol="0">
                <a:spAutoFit/>
              </a:bodyPr>
              <a:lstStyle/>
              <a:p>
                <a:pPr>
                  <a:defRPr/>
                </a:pPr>
                <a:r>
                  <a:rPr lang="fr-FR" sz="800" b="1" kern="0" dirty="0">
                    <a:solidFill>
                      <a:srgbClr val="2D5CB9"/>
                    </a:solidFill>
                  </a:rPr>
                  <a:t>LAPI / Saisie</a:t>
                </a:r>
              </a:p>
            </p:txBody>
          </p:sp>
          <p:sp>
            <p:nvSpPr>
              <p:cNvPr id="26" name="ZoneTexte 25"/>
              <p:cNvSpPr txBox="1"/>
              <p:nvPr/>
            </p:nvSpPr>
            <p:spPr>
              <a:xfrm>
                <a:off x="2401322" y="1532409"/>
                <a:ext cx="1048812" cy="215444"/>
              </a:xfrm>
              <a:prstGeom prst="rect">
                <a:avLst/>
              </a:prstGeom>
              <a:noFill/>
            </p:spPr>
            <p:txBody>
              <a:bodyPr wrap="square" rtlCol="0">
                <a:spAutoFit/>
              </a:bodyPr>
              <a:lstStyle/>
              <a:p>
                <a:pPr algn="ctr">
                  <a:defRPr/>
                </a:pPr>
                <a:r>
                  <a:rPr lang="fr-FR" sz="800" b="1" kern="0" dirty="0">
                    <a:solidFill>
                      <a:srgbClr val="2D5CB9">
                        <a:lumMod val="75000"/>
                      </a:srgbClr>
                    </a:solidFill>
                    <a:latin typeface="Times New Roman" panose="02020603050405020304" pitchFamily="18" charset="0"/>
                    <a:cs typeface="Times New Roman" panose="02020603050405020304" pitchFamily="18" charset="0"/>
                  </a:rPr>
                  <a:t>Décryptage photo</a:t>
                </a:r>
              </a:p>
            </p:txBody>
          </p:sp>
          <p:pic>
            <p:nvPicPr>
              <p:cNvPr id="29" name="Picture 4" descr="C:\Users\Fabrice BARBIN\AppData\Local\Microsoft\Windows\Temporary Internet Files\Content.IE5\I4KQOPEV\MCj04339420000[1].png"/>
              <p:cNvPicPr>
                <a:picLocks noChangeAspect="1" noChangeArrowheads="1"/>
              </p:cNvPicPr>
              <p:nvPr/>
            </p:nvPicPr>
            <p:blipFill>
              <a:blip r:embed="rId5" cstate="print"/>
              <a:srcRect/>
              <a:stretch>
                <a:fillRect/>
              </a:stretch>
            </p:blipFill>
            <p:spPr bwMode="auto">
              <a:xfrm>
                <a:off x="2689354" y="1762100"/>
                <a:ext cx="514772" cy="514772"/>
              </a:xfrm>
              <a:prstGeom prst="rect">
                <a:avLst/>
              </a:prstGeom>
              <a:noFill/>
              <a:ln w="9525">
                <a:noFill/>
                <a:miter lim="800000"/>
                <a:headEnd/>
                <a:tailEnd/>
              </a:ln>
            </p:spPr>
          </p:pic>
          <p:pic>
            <p:nvPicPr>
              <p:cNvPr id="30" name="Picture 4" descr="C:\Users\Fabrice BARBIN\AppData\Local\Microsoft\Windows\Temporary Internet Files\Content.IE5\I4KQOPEV\MCj04339420000[1].png"/>
              <p:cNvPicPr>
                <a:picLocks noChangeAspect="1" noChangeArrowheads="1"/>
              </p:cNvPicPr>
              <p:nvPr/>
            </p:nvPicPr>
            <p:blipFill>
              <a:blip r:embed="rId5" cstate="print"/>
              <a:srcRect/>
              <a:stretch>
                <a:fillRect/>
              </a:stretch>
            </p:blipFill>
            <p:spPr bwMode="auto">
              <a:xfrm>
                <a:off x="3144594" y="1762100"/>
                <a:ext cx="514772" cy="514772"/>
              </a:xfrm>
              <a:prstGeom prst="rect">
                <a:avLst/>
              </a:prstGeom>
              <a:noFill/>
              <a:ln w="9525">
                <a:noFill/>
                <a:miter lim="800000"/>
                <a:headEnd/>
                <a:tailEnd/>
              </a:ln>
            </p:spPr>
          </p:pic>
          <p:pic>
            <p:nvPicPr>
              <p:cNvPr id="31" name="Picture 4" descr="C:\Users\Fabrice BARBIN\AppData\Local\Microsoft\Windows\Temporary Internet Files\Content.IE5\I4KQOPEV\MCj04339420000[1].png"/>
              <p:cNvPicPr>
                <a:picLocks noChangeAspect="1" noChangeArrowheads="1"/>
              </p:cNvPicPr>
              <p:nvPr/>
            </p:nvPicPr>
            <p:blipFill>
              <a:blip r:embed="rId5" cstate="print"/>
              <a:srcRect/>
              <a:stretch>
                <a:fillRect/>
              </a:stretch>
            </p:blipFill>
            <p:spPr bwMode="auto">
              <a:xfrm>
                <a:off x="3612758" y="1762100"/>
                <a:ext cx="514772" cy="514772"/>
              </a:xfrm>
              <a:prstGeom prst="rect">
                <a:avLst/>
              </a:prstGeom>
              <a:noFill/>
              <a:ln w="9525">
                <a:noFill/>
                <a:miter lim="800000"/>
                <a:headEnd/>
                <a:tailEnd/>
              </a:ln>
            </p:spPr>
          </p:pic>
        </p:grpSp>
      </p:grpSp>
      <p:sp>
        <p:nvSpPr>
          <p:cNvPr id="32" name="ZoneTexte 31"/>
          <p:cNvSpPr txBox="1"/>
          <p:nvPr/>
        </p:nvSpPr>
        <p:spPr>
          <a:xfrm>
            <a:off x="6744072" y="3178050"/>
            <a:ext cx="2448272" cy="215444"/>
          </a:xfrm>
          <a:prstGeom prst="rect">
            <a:avLst/>
          </a:prstGeom>
          <a:noFill/>
        </p:spPr>
        <p:txBody>
          <a:bodyPr wrap="square" rtlCol="0">
            <a:spAutoFit/>
          </a:bodyPr>
          <a:lstStyle/>
          <a:p>
            <a:pPr>
              <a:defRPr/>
            </a:pPr>
            <a:r>
              <a:rPr lang="fr-FR" sz="800" b="1" kern="0" dirty="0">
                <a:solidFill>
                  <a:srgbClr val="2D5CB9"/>
                </a:solidFill>
              </a:rPr>
              <a:t>Envoi de PV à l’adresse du contrevenant </a:t>
            </a:r>
          </a:p>
        </p:txBody>
      </p:sp>
      <p:grpSp>
        <p:nvGrpSpPr>
          <p:cNvPr id="33" name="Groupe 32"/>
          <p:cNvGrpSpPr/>
          <p:nvPr/>
        </p:nvGrpSpPr>
        <p:grpSpPr>
          <a:xfrm>
            <a:off x="9768409" y="3115246"/>
            <a:ext cx="851515" cy="710877"/>
            <a:chOff x="7956376" y="3043237"/>
            <a:chExt cx="851515" cy="710877"/>
          </a:xfrm>
        </p:grpSpPr>
        <p:pic>
          <p:nvPicPr>
            <p:cNvPr id="34" name="Picture 81" descr="User-256x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3043237"/>
              <a:ext cx="497093" cy="49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ZoneTexte 34"/>
            <p:cNvSpPr txBox="1"/>
            <p:nvPr/>
          </p:nvSpPr>
          <p:spPr>
            <a:xfrm>
              <a:off x="7956376" y="3538670"/>
              <a:ext cx="851515" cy="215444"/>
            </a:xfrm>
            <a:prstGeom prst="rect">
              <a:avLst/>
            </a:prstGeom>
            <a:noFill/>
          </p:spPr>
          <p:txBody>
            <a:bodyPr wrap="square" rtlCol="0">
              <a:spAutoFit/>
            </a:bodyPr>
            <a:lstStyle/>
            <a:p>
              <a:pPr>
                <a:defRPr/>
              </a:pPr>
              <a:r>
                <a:rPr lang="fr-FR" sz="800" b="1" kern="0" dirty="0">
                  <a:solidFill>
                    <a:srgbClr val="2D5CB9"/>
                  </a:solidFill>
                </a:rPr>
                <a:t>Contervenant </a:t>
              </a:r>
            </a:p>
          </p:txBody>
        </p:sp>
      </p:grpSp>
      <p:grpSp>
        <p:nvGrpSpPr>
          <p:cNvPr id="36" name="Groupe 35"/>
          <p:cNvGrpSpPr/>
          <p:nvPr/>
        </p:nvGrpSpPr>
        <p:grpSpPr>
          <a:xfrm>
            <a:off x="7032104" y="5054014"/>
            <a:ext cx="2117596" cy="1471330"/>
            <a:chOff x="5406732" y="4982006"/>
            <a:chExt cx="2117596" cy="1471330"/>
          </a:xfrm>
        </p:grpSpPr>
        <p:sp>
          <p:nvSpPr>
            <p:cNvPr id="37" name="AutoShape 5"/>
            <p:cNvSpPr>
              <a:spLocks noChangeArrowheads="1"/>
            </p:cNvSpPr>
            <p:nvPr/>
          </p:nvSpPr>
          <p:spPr bwMode="auto">
            <a:xfrm>
              <a:off x="5406732" y="4982006"/>
              <a:ext cx="1973580" cy="1471330"/>
            </a:xfrm>
            <a:prstGeom prst="roundRect">
              <a:avLst>
                <a:gd name="adj" fmla="val 16667"/>
              </a:avLst>
            </a:prstGeom>
            <a:solidFill>
              <a:schemeClr val="accent2">
                <a:lumMod val="25000"/>
                <a:lumOff val="75000"/>
                <a:alpha val="41000"/>
              </a:schemeClr>
            </a:solidFill>
            <a:ln w="9525" algn="ctr">
              <a:solidFill>
                <a:srgbClr val="FFFFFF"/>
              </a:solidFill>
              <a:round/>
              <a:headEnd/>
              <a:tailEnd/>
            </a:ln>
            <a:effectLst/>
          </p:spPr>
          <p:txBody>
            <a:bodyPr/>
            <a:lstStyle/>
            <a:p>
              <a:pPr>
                <a:defRPr/>
              </a:pPr>
              <a:endParaRPr lang="fr-FR" kern="0" dirty="0">
                <a:solidFill>
                  <a:sysClr val="windowText" lastClr="000000"/>
                </a:solidFill>
              </a:endParaRPr>
            </a:p>
          </p:txBody>
        </p:sp>
        <p:pic>
          <p:nvPicPr>
            <p:cNvPr id="38" name="Picture 16" descr="MCj0433943000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0788" y="5805264"/>
              <a:ext cx="3857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1" descr="User-256x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483" y="6071329"/>
              <a:ext cx="352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ZoneTexte 40"/>
            <p:cNvSpPr txBox="1"/>
            <p:nvPr/>
          </p:nvSpPr>
          <p:spPr>
            <a:xfrm>
              <a:off x="6414844" y="5523144"/>
              <a:ext cx="1109484" cy="215444"/>
            </a:xfrm>
            <a:prstGeom prst="rect">
              <a:avLst/>
            </a:prstGeom>
            <a:noFill/>
          </p:spPr>
          <p:txBody>
            <a:bodyPr wrap="square" rtlCol="0">
              <a:spAutoFit/>
            </a:bodyPr>
            <a:lstStyle/>
            <a:p>
              <a:pPr algn="ctr">
                <a:defRPr/>
              </a:pPr>
              <a:r>
                <a:rPr lang="fr-FR" sz="800" b="1" kern="0" dirty="0">
                  <a:solidFill>
                    <a:srgbClr val="2D5CB9">
                      <a:lumMod val="75000"/>
                    </a:srgbClr>
                  </a:solidFill>
                </a:rPr>
                <a:t>Notifier le paiement</a:t>
              </a:r>
            </a:p>
          </p:txBody>
        </p:sp>
        <p:sp>
          <p:nvSpPr>
            <p:cNvPr id="42" name="ZoneTexte 41"/>
            <p:cNvSpPr txBox="1"/>
            <p:nvPr/>
          </p:nvSpPr>
          <p:spPr>
            <a:xfrm>
              <a:off x="5426705" y="5526756"/>
              <a:ext cx="1048812" cy="215444"/>
            </a:xfrm>
            <a:prstGeom prst="rect">
              <a:avLst/>
            </a:prstGeom>
            <a:noFill/>
          </p:spPr>
          <p:txBody>
            <a:bodyPr wrap="square" rtlCol="0">
              <a:spAutoFit/>
            </a:bodyPr>
            <a:lstStyle/>
            <a:p>
              <a:pPr algn="ctr">
                <a:defRPr/>
              </a:pPr>
              <a:r>
                <a:rPr lang="fr-FR" sz="800" b="1" kern="0" dirty="0">
                  <a:solidFill>
                    <a:srgbClr val="2D5CB9">
                      <a:lumMod val="75000"/>
                    </a:srgbClr>
                  </a:solidFill>
                </a:rPr>
                <a:t>Encaissement </a:t>
              </a:r>
            </a:p>
          </p:txBody>
        </p:sp>
        <p:sp>
          <p:nvSpPr>
            <p:cNvPr id="43" name="ZoneTexte 42"/>
            <p:cNvSpPr txBox="1"/>
            <p:nvPr/>
          </p:nvSpPr>
          <p:spPr>
            <a:xfrm>
              <a:off x="5791845" y="5235112"/>
              <a:ext cx="344966" cy="307777"/>
            </a:xfrm>
            <a:prstGeom prst="rect">
              <a:avLst/>
            </a:prstGeom>
            <a:noFill/>
          </p:spPr>
          <p:txBody>
            <a:bodyPr wrap="none" rtlCol="0">
              <a:spAutoFit/>
            </a:bodyPr>
            <a:lstStyle/>
            <a:p>
              <a:pPr>
                <a:defRPr/>
              </a:pPr>
              <a:r>
                <a:rPr kumimoji="1" lang="fr-FR" sz="1400" kern="0" dirty="0">
                  <a:solidFill>
                    <a:srgbClr val="2D5CB9">
                      <a:lumMod val="75000"/>
                    </a:srgbClr>
                  </a:solidFill>
                  <a:latin typeface="Arial"/>
                  <a:sym typeface="Wingdings" pitchFamily="2" charset="2"/>
                </a:rPr>
                <a:t></a:t>
              </a:r>
              <a:endParaRPr lang="fr-FR" sz="1400" kern="0" dirty="0">
                <a:solidFill>
                  <a:srgbClr val="2D5CB9">
                    <a:lumMod val="75000"/>
                  </a:srgbClr>
                </a:solidFill>
              </a:endParaRPr>
            </a:p>
          </p:txBody>
        </p:sp>
        <p:sp>
          <p:nvSpPr>
            <p:cNvPr id="44" name="ZoneTexte 43"/>
            <p:cNvSpPr txBox="1"/>
            <p:nvPr/>
          </p:nvSpPr>
          <p:spPr>
            <a:xfrm>
              <a:off x="6727949" y="5235112"/>
              <a:ext cx="344966" cy="307777"/>
            </a:xfrm>
            <a:prstGeom prst="rect">
              <a:avLst/>
            </a:prstGeom>
            <a:noFill/>
          </p:spPr>
          <p:txBody>
            <a:bodyPr wrap="none" rtlCol="0">
              <a:spAutoFit/>
            </a:bodyPr>
            <a:lstStyle/>
            <a:p>
              <a:pPr>
                <a:defRPr/>
              </a:pPr>
              <a:r>
                <a:rPr kumimoji="1" lang="fr-FR" sz="1400" kern="0" dirty="0">
                  <a:solidFill>
                    <a:srgbClr val="2D5CB9">
                      <a:lumMod val="75000"/>
                    </a:srgbClr>
                  </a:solidFill>
                  <a:latin typeface="Arial"/>
                  <a:sym typeface="Wingdings" pitchFamily="2" charset="2"/>
                </a:rPr>
                <a:t></a:t>
              </a:r>
              <a:endParaRPr lang="fr-FR" sz="1400" kern="0" dirty="0">
                <a:solidFill>
                  <a:srgbClr val="2D5CB9">
                    <a:lumMod val="75000"/>
                  </a:srgbClr>
                </a:solidFill>
              </a:endParaRPr>
            </a:p>
          </p:txBody>
        </p:sp>
      </p:grpSp>
      <p:sp>
        <p:nvSpPr>
          <p:cNvPr id="45" name="Oval 6"/>
          <p:cNvSpPr>
            <a:spLocks noChangeArrowheads="1"/>
          </p:cNvSpPr>
          <p:nvPr/>
        </p:nvSpPr>
        <p:spPr bwMode="gray">
          <a:xfrm>
            <a:off x="5951985" y="3106042"/>
            <a:ext cx="720563" cy="648072"/>
          </a:xfrm>
          <a:prstGeom prst="ellipse">
            <a:avLst/>
          </a:prstGeom>
          <a:solidFill>
            <a:srgbClr val="CE2455"/>
          </a:solidFill>
          <a:ln w="9525" algn="ctr">
            <a:solidFill>
              <a:schemeClr val="bg1"/>
            </a:solidFill>
            <a:round/>
            <a:headEnd/>
            <a:tailEnd/>
          </a:ln>
          <a:effectLst/>
        </p:spPr>
        <p:txBody>
          <a:bodyPr wrap="none" lIns="0" tIns="0" rIns="0" bIns="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r>
              <a:rPr lang="en-GB" sz="1200" b="1" dirty="0">
                <a:solidFill>
                  <a:schemeClr val="bg1"/>
                </a:solidFill>
                <a:latin typeface="Arial"/>
                <a:cs typeface="+mn-cs"/>
              </a:rPr>
              <a:t>SGI</a:t>
            </a:r>
          </a:p>
          <a:p>
            <a:pPr algn="ctr" fontAlgn="auto">
              <a:spcBef>
                <a:spcPts val="0"/>
              </a:spcBef>
              <a:spcAft>
                <a:spcPts val="0"/>
              </a:spcAft>
              <a:defRPr/>
            </a:pPr>
            <a:r>
              <a:rPr lang="en-GB" sz="1000" b="1" dirty="0">
                <a:solidFill>
                  <a:schemeClr val="bg1"/>
                </a:solidFill>
                <a:latin typeface="Arial"/>
                <a:cs typeface="+mn-cs"/>
              </a:rPr>
              <a:t>(Central)</a:t>
            </a:r>
            <a:endParaRPr lang="en-GB" sz="1200" b="1" dirty="0">
              <a:solidFill>
                <a:schemeClr val="bg1"/>
              </a:solidFill>
              <a:latin typeface="Arial"/>
              <a:cs typeface="+mn-cs"/>
            </a:endParaRPr>
          </a:p>
        </p:txBody>
      </p:sp>
      <p:cxnSp>
        <p:nvCxnSpPr>
          <p:cNvPr id="46" name="Connecteur droit avec flèche 45"/>
          <p:cNvCxnSpPr/>
          <p:nvPr/>
        </p:nvCxnSpPr>
        <p:spPr>
          <a:xfrm>
            <a:off x="6678704" y="3973894"/>
            <a:ext cx="1080120" cy="1080120"/>
          </a:xfrm>
          <a:prstGeom prst="straightConnector1">
            <a:avLst/>
          </a:prstGeom>
          <a:ln w="3175" cmpd="sng">
            <a:solidFill>
              <a:srgbClr val="7F7F7F"/>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6816080" y="3394075"/>
            <a:ext cx="2564540" cy="16045"/>
          </a:xfrm>
          <a:prstGeom prst="straightConnector1">
            <a:avLst/>
          </a:prstGeom>
          <a:ln w="3175" cmpd="sng">
            <a:solidFill>
              <a:srgbClr val="7F7F7F"/>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5951985" y="3826122"/>
            <a:ext cx="206633" cy="1227892"/>
          </a:xfrm>
          <a:prstGeom prst="straightConnector1">
            <a:avLst/>
          </a:prstGeom>
          <a:ln w="38100">
            <a:tailEnd type="arrow"/>
          </a:ln>
        </p:spPr>
        <p:style>
          <a:lnRef idx="3">
            <a:schemeClr val="accent4"/>
          </a:lnRef>
          <a:fillRef idx="0">
            <a:schemeClr val="accent4"/>
          </a:fillRef>
          <a:effectRef idx="2">
            <a:schemeClr val="accent4"/>
          </a:effectRef>
          <a:fontRef idx="minor">
            <a:schemeClr val="tx1"/>
          </a:fontRef>
        </p:style>
      </p:cxnSp>
      <p:sp>
        <p:nvSpPr>
          <p:cNvPr id="49" name="ZoneTexte 48"/>
          <p:cNvSpPr txBox="1"/>
          <p:nvPr/>
        </p:nvSpPr>
        <p:spPr>
          <a:xfrm>
            <a:off x="6748364" y="4458816"/>
            <a:ext cx="787797" cy="338554"/>
          </a:xfrm>
          <a:prstGeom prst="rect">
            <a:avLst/>
          </a:prstGeom>
          <a:solidFill>
            <a:srgbClr val="FFFFFF"/>
          </a:solidFill>
        </p:spPr>
        <p:txBody>
          <a:bodyPr wrap="square" rtlCol="0">
            <a:spAutoFit/>
          </a:bodyPr>
          <a:lstStyle/>
          <a:p>
            <a:pPr>
              <a:defRPr/>
            </a:pPr>
            <a:r>
              <a:rPr lang="fr-FR" sz="800" b="1" i="1" kern="0" dirty="0">
                <a:solidFill>
                  <a:srgbClr val="7F7F7F"/>
                </a:solidFill>
              </a:rPr>
              <a:t>Notification TGR</a:t>
            </a:r>
          </a:p>
        </p:txBody>
      </p:sp>
      <p:sp>
        <p:nvSpPr>
          <p:cNvPr id="50" name="ZoneTexte 49"/>
          <p:cNvSpPr txBox="1"/>
          <p:nvPr/>
        </p:nvSpPr>
        <p:spPr>
          <a:xfrm>
            <a:off x="5639427" y="4283121"/>
            <a:ext cx="936104" cy="338554"/>
          </a:xfrm>
          <a:prstGeom prst="rect">
            <a:avLst/>
          </a:prstGeom>
          <a:solidFill>
            <a:srgbClr val="FFFFFF"/>
          </a:solidFill>
        </p:spPr>
        <p:txBody>
          <a:bodyPr wrap="square" rtlCol="0">
            <a:spAutoFit/>
          </a:bodyPr>
          <a:lstStyle/>
          <a:p>
            <a:pPr>
              <a:defRPr/>
            </a:pPr>
            <a:r>
              <a:rPr lang="fr-FR" sz="800" b="1" i="1" kern="0" dirty="0">
                <a:solidFill>
                  <a:srgbClr val="7F7F7F"/>
                </a:solidFill>
              </a:rPr>
              <a:t>Notification Ministère justice</a:t>
            </a:r>
          </a:p>
        </p:txBody>
      </p:sp>
      <p:cxnSp>
        <p:nvCxnSpPr>
          <p:cNvPr id="51" name="Connecteur droit 50"/>
          <p:cNvCxnSpPr/>
          <p:nvPr/>
        </p:nvCxnSpPr>
        <p:spPr bwMode="auto">
          <a:xfrm>
            <a:off x="5015880" y="3068960"/>
            <a:ext cx="864096" cy="216024"/>
          </a:xfrm>
          <a:prstGeom prst="line">
            <a:avLst/>
          </a:prstGeom>
          <a:noFill/>
          <a:ln w="28575" cap="flat" cmpd="sng" algn="ctr">
            <a:solidFill>
              <a:schemeClr val="accent6">
                <a:lumMod val="75000"/>
              </a:schemeClr>
            </a:solidFill>
            <a:prstDash val="solid"/>
            <a:headEnd type="none" w="med" len="med"/>
            <a:tailEnd type="arrow" w="med" len="med"/>
          </a:ln>
          <a:effectLst/>
        </p:spPr>
      </p:cxnSp>
      <p:cxnSp>
        <p:nvCxnSpPr>
          <p:cNvPr id="52" name="Connecteur droit avec flèche 51"/>
          <p:cNvCxnSpPr/>
          <p:nvPr/>
        </p:nvCxnSpPr>
        <p:spPr>
          <a:xfrm flipH="1" flipV="1">
            <a:off x="6691565" y="3851556"/>
            <a:ext cx="1224136" cy="1224136"/>
          </a:xfrm>
          <a:prstGeom prst="straightConnector1">
            <a:avLst/>
          </a:prstGeom>
          <a:ln w="3175" cmpd="sng">
            <a:solidFill>
              <a:srgbClr val="8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endCxn id="45" idx="4"/>
          </p:cNvCxnSpPr>
          <p:nvPr/>
        </p:nvCxnSpPr>
        <p:spPr>
          <a:xfrm flipV="1">
            <a:off x="6090108" y="3754114"/>
            <a:ext cx="222159" cy="1299900"/>
          </a:xfrm>
          <a:prstGeom prst="straightConnector1">
            <a:avLst/>
          </a:prstGeom>
          <a:ln w="3175" cmpd="sng">
            <a:solidFill>
              <a:srgbClr val="800000"/>
            </a:solidFill>
            <a:prstDash val="dashDot"/>
            <a:tailEnd type="arrow"/>
          </a:ln>
        </p:spPr>
        <p:style>
          <a:lnRef idx="1">
            <a:schemeClr val="accent1"/>
          </a:lnRef>
          <a:fillRef idx="0">
            <a:schemeClr val="accent1"/>
          </a:fillRef>
          <a:effectRef idx="0">
            <a:schemeClr val="accent1"/>
          </a:effectRef>
          <a:fontRef idx="minor">
            <a:schemeClr val="tx1"/>
          </a:fontRef>
        </p:style>
      </p:cxnSp>
      <p:grpSp>
        <p:nvGrpSpPr>
          <p:cNvPr id="54" name="Grouper 24"/>
          <p:cNvGrpSpPr/>
          <p:nvPr/>
        </p:nvGrpSpPr>
        <p:grpSpPr>
          <a:xfrm>
            <a:off x="7824192" y="3389428"/>
            <a:ext cx="432048" cy="364686"/>
            <a:chOff x="6732240" y="2636912"/>
            <a:chExt cx="432048" cy="364686"/>
          </a:xfrm>
        </p:grpSpPr>
        <p:pic>
          <p:nvPicPr>
            <p:cNvPr id="55" name="Image 54"/>
            <p:cNvPicPr>
              <a:picLocks noChangeAspect="1"/>
            </p:cNvPicPr>
            <p:nvPr/>
          </p:nvPicPr>
          <p:blipFill>
            <a:blip r:embed="rId8"/>
            <a:stretch>
              <a:fillRect/>
            </a:stretch>
          </p:blipFill>
          <p:spPr>
            <a:xfrm>
              <a:off x="6732240" y="2636912"/>
              <a:ext cx="333896" cy="333896"/>
            </a:xfrm>
            <a:prstGeom prst="rect">
              <a:avLst/>
            </a:prstGeom>
          </p:spPr>
        </p:pic>
        <p:pic>
          <p:nvPicPr>
            <p:cNvPr id="56" name="Picture 176" descr="mail"/>
            <p:cNvPicPr>
              <a:picLocks noChangeAspect="1" noChangeArrowheads="1"/>
            </p:cNvPicPr>
            <p:nvPr/>
          </p:nvPicPr>
          <p:blipFill>
            <a:blip r:embed="rId9" cstate="print"/>
            <a:srcRect/>
            <a:stretch>
              <a:fillRect/>
            </a:stretch>
          </p:blipFill>
          <p:spPr bwMode="auto">
            <a:xfrm>
              <a:off x="6948264" y="2780928"/>
              <a:ext cx="216024" cy="220670"/>
            </a:xfrm>
            <a:prstGeom prst="rect">
              <a:avLst/>
            </a:prstGeom>
            <a:noFill/>
          </p:spPr>
        </p:pic>
      </p:grpSp>
      <p:grpSp>
        <p:nvGrpSpPr>
          <p:cNvPr id="62" name="Groupe 61"/>
          <p:cNvGrpSpPr/>
          <p:nvPr/>
        </p:nvGrpSpPr>
        <p:grpSpPr>
          <a:xfrm>
            <a:off x="2460104" y="2924944"/>
            <a:ext cx="1331640" cy="899592"/>
            <a:chOff x="0" y="2889448"/>
            <a:chExt cx="1331640" cy="899592"/>
          </a:xfrm>
        </p:grpSpPr>
        <p:grpSp>
          <p:nvGrpSpPr>
            <p:cNvPr id="63" name="Groupe 134"/>
            <p:cNvGrpSpPr/>
            <p:nvPr/>
          </p:nvGrpSpPr>
          <p:grpSpPr>
            <a:xfrm>
              <a:off x="611560" y="3068960"/>
              <a:ext cx="360040" cy="360040"/>
              <a:chOff x="1043608" y="2708920"/>
              <a:chExt cx="566341" cy="576064"/>
            </a:xfrm>
          </p:grpSpPr>
          <p:pic>
            <p:nvPicPr>
              <p:cNvPr id="66" name="Picture 112"/>
              <p:cNvPicPr>
                <a:picLocks noChangeAspect="1" noChangeArrowheads="1"/>
              </p:cNvPicPr>
              <p:nvPr/>
            </p:nvPicPr>
            <p:blipFill>
              <a:blip r:embed="rId2" cstate="print"/>
              <a:srcRect l="10938" t="19922" r="49609" b="6119"/>
              <a:stretch>
                <a:fillRect/>
              </a:stretch>
            </p:blipFill>
            <p:spPr bwMode="auto">
              <a:xfrm>
                <a:off x="1043608" y="2708920"/>
                <a:ext cx="299517" cy="421899"/>
              </a:xfrm>
              <a:prstGeom prst="rect">
                <a:avLst/>
              </a:prstGeom>
              <a:noFill/>
              <a:ln w="9525">
                <a:noFill/>
                <a:miter lim="800000"/>
                <a:headEnd/>
                <a:tailEnd/>
              </a:ln>
              <a:effectLst>
                <a:outerShdw dist="35921" dir="2700000" algn="ctr" rotWithShape="0">
                  <a:srgbClr val="5490A8"/>
                </a:outerShdw>
              </a:effectLst>
            </p:spPr>
          </p:pic>
          <p:pic>
            <p:nvPicPr>
              <p:cNvPr id="67" name="Picture 112"/>
              <p:cNvPicPr>
                <a:picLocks noChangeAspect="1" noChangeArrowheads="1"/>
              </p:cNvPicPr>
              <p:nvPr/>
            </p:nvPicPr>
            <p:blipFill>
              <a:blip r:embed="rId2" cstate="print"/>
              <a:srcRect l="10938" t="19922" r="49609" b="6119"/>
              <a:stretch>
                <a:fillRect/>
              </a:stretch>
            </p:blipFill>
            <p:spPr bwMode="auto">
              <a:xfrm>
                <a:off x="1187624" y="2791077"/>
                <a:ext cx="299517" cy="421899"/>
              </a:xfrm>
              <a:prstGeom prst="rect">
                <a:avLst/>
              </a:prstGeom>
              <a:noFill/>
              <a:ln w="9525">
                <a:noFill/>
                <a:miter lim="800000"/>
                <a:headEnd/>
                <a:tailEnd/>
              </a:ln>
              <a:effectLst>
                <a:outerShdw dist="35921" dir="2700000" algn="ctr" rotWithShape="0">
                  <a:srgbClr val="5490A8"/>
                </a:outerShdw>
              </a:effectLst>
            </p:spPr>
          </p:pic>
          <p:pic>
            <p:nvPicPr>
              <p:cNvPr id="68" name="Picture 112"/>
              <p:cNvPicPr>
                <a:picLocks noChangeAspect="1" noChangeArrowheads="1"/>
              </p:cNvPicPr>
              <p:nvPr/>
            </p:nvPicPr>
            <p:blipFill>
              <a:blip r:embed="rId2" cstate="print"/>
              <a:srcRect l="10938" t="19922" r="49609" b="6119"/>
              <a:stretch>
                <a:fillRect/>
              </a:stretch>
            </p:blipFill>
            <p:spPr bwMode="auto">
              <a:xfrm>
                <a:off x="1310432" y="2863085"/>
                <a:ext cx="299517" cy="421899"/>
              </a:xfrm>
              <a:prstGeom prst="rect">
                <a:avLst/>
              </a:prstGeom>
              <a:noFill/>
              <a:ln w="9525">
                <a:noFill/>
                <a:miter lim="800000"/>
                <a:headEnd/>
                <a:tailEnd/>
              </a:ln>
              <a:effectLst>
                <a:outerShdw dist="35921" dir="2700000" algn="ctr" rotWithShape="0">
                  <a:srgbClr val="5490A8"/>
                </a:outerShdw>
              </a:effectLst>
            </p:spPr>
          </p:pic>
        </p:grpSp>
        <p:sp>
          <p:nvSpPr>
            <p:cNvPr id="64" name="ZoneTexte 63"/>
            <p:cNvSpPr txBox="1"/>
            <p:nvPr/>
          </p:nvSpPr>
          <p:spPr>
            <a:xfrm>
              <a:off x="323528" y="3573596"/>
              <a:ext cx="1008112" cy="215444"/>
            </a:xfrm>
            <a:prstGeom prst="rect">
              <a:avLst/>
            </a:prstGeom>
            <a:noFill/>
          </p:spPr>
          <p:txBody>
            <a:bodyPr wrap="square" rtlCol="0">
              <a:spAutoFit/>
            </a:bodyPr>
            <a:lstStyle/>
            <a:p>
              <a:pPr algn="ctr">
                <a:defRPr/>
              </a:pPr>
              <a:r>
                <a:rPr lang="fr-FR" sz="800" b="1" kern="0" dirty="0" err="1">
                  <a:solidFill>
                    <a:srgbClr val="000000">
                      <a:lumMod val="65000"/>
                      <a:lumOff val="35000"/>
                    </a:srgbClr>
                  </a:solidFill>
                </a:rPr>
                <a:t>PVs</a:t>
              </a:r>
              <a:r>
                <a:rPr lang="fr-FR" sz="800" b="1" kern="0" dirty="0">
                  <a:solidFill>
                    <a:srgbClr val="000000">
                      <a:lumMod val="65000"/>
                      <a:lumOff val="35000"/>
                    </a:srgbClr>
                  </a:solidFill>
                </a:rPr>
                <a:t> manuels</a:t>
              </a:r>
            </a:p>
          </p:txBody>
        </p:sp>
        <p:pic>
          <p:nvPicPr>
            <p:cNvPr id="65" name="Image 64"/>
            <p:cNvPicPr>
              <a:picLocks noChangeAspect="1"/>
            </p:cNvPicPr>
            <p:nvPr/>
          </p:nvPicPr>
          <p:blipFill>
            <a:blip r:embed="rId10"/>
            <a:stretch>
              <a:fillRect/>
            </a:stretch>
          </p:blipFill>
          <p:spPr>
            <a:xfrm>
              <a:off x="0" y="2889448"/>
              <a:ext cx="539552" cy="539552"/>
            </a:xfrm>
            <a:prstGeom prst="rect">
              <a:avLst/>
            </a:prstGeom>
          </p:spPr>
        </p:pic>
      </p:grpSp>
      <p:cxnSp>
        <p:nvCxnSpPr>
          <p:cNvPr id="69" name="Connecteur droit 68"/>
          <p:cNvCxnSpPr/>
          <p:nvPr/>
        </p:nvCxnSpPr>
        <p:spPr bwMode="auto">
          <a:xfrm flipH="1">
            <a:off x="6600056" y="2708920"/>
            <a:ext cx="576064" cy="432048"/>
          </a:xfrm>
          <a:prstGeom prst="line">
            <a:avLst/>
          </a:prstGeom>
          <a:noFill/>
          <a:ln w="28575" cap="flat" cmpd="sng" algn="ctr">
            <a:solidFill>
              <a:schemeClr val="bg1">
                <a:lumMod val="50000"/>
              </a:schemeClr>
            </a:solidFill>
            <a:prstDash val="solid"/>
            <a:headEnd type="none" w="med" len="med"/>
            <a:tailEnd type="arrow" w="med" len="med"/>
          </a:ln>
          <a:effectLst/>
        </p:spPr>
      </p:cxnSp>
      <p:grpSp>
        <p:nvGrpSpPr>
          <p:cNvPr id="70" name="Groupe 69"/>
          <p:cNvGrpSpPr/>
          <p:nvPr/>
        </p:nvGrpSpPr>
        <p:grpSpPr>
          <a:xfrm>
            <a:off x="3503712" y="2708921"/>
            <a:ext cx="1584176" cy="1228889"/>
            <a:chOff x="1547664" y="2632159"/>
            <a:chExt cx="1584176" cy="1228889"/>
          </a:xfrm>
        </p:grpSpPr>
        <p:sp>
          <p:nvSpPr>
            <p:cNvPr id="71" name="AutoShape 5"/>
            <p:cNvSpPr>
              <a:spLocks noChangeArrowheads="1"/>
            </p:cNvSpPr>
            <p:nvPr/>
          </p:nvSpPr>
          <p:spPr bwMode="auto">
            <a:xfrm>
              <a:off x="1547664" y="2708920"/>
              <a:ext cx="1584176" cy="1152128"/>
            </a:xfrm>
            <a:prstGeom prst="roundRect">
              <a:avLst>
                <a:gd name="adj" fmla="val 16667"/>
              </a:avLst>
            </a:prstGeom>
            <a:solidFill>
              <a:schemeClr val="accent6">
                <a:lumMod val="20000"/>
                <a:lumOff val="80000"/>
                <a:alpha val="32000"/>
              </a:schemeClr>
            </a:solidFill>
            <a:ln w="9525" algn="ctr">
              <a:noFill/>
              <a:round/>
              <a:headEnd/>
              <a:tailEnd/>
            </a:ln>
            <a:effectLst/>
          </p:spPr>
          <p:txBody>
            <a:bodyPr/>
            <a:lstStyle/>
            <a:p>
              <a:pPr>
                <a:defRPr/>
              </a:pPr>
              <a:endParaRPr lang="fr-FR" kern="0" dirty="0">
                <a:solidFill>
                  <a:sysClr val="windowText" lastClr="000000"/>
                </a:solidFill>
              </a:endParaRPr>
            </a:p>
          </p:txBody>
        </p:sp>
        <p:sp>
          <p:nvSpPr>
            <p:cNvPr id="72" name="Oval 62"/>
            <p:cNvSpPr>
              <a:spLocks noChangeArrowheads="1"/>
            </p:cNvSpPr>
            <p:nvPr/>
          </p:nvSpPr>
          <p:spPr bwMode="auto">
            <a:xfrm rot="16200000">
              <a:off x="2075132" y="2876348"/>
              <a:ext cx="496887" cy="1328496"/>
            </a:xfrm>
            <a:prstGeom prst="ellipse">
              <a:avLst/>
            </a:prstGeom>
            <a:solidFill>
              <a:srgbClr val="FFFFD9"/>
            </a:solidFill>
            <a:ln w="9525" algn="ctr">
              <a:solidFill>
                <a:srgbClr val="FEF250"/>
              </a:solidFill>
              <a:round/>
              <a:headEnd/>
              <a:tailEnd/>
            </a:ln>
            <a:effectLst/>
          </p:spPr>
          <p:txBody>
            <a:bodyPr vert="eaVert" wrap="none" anchor="ctr"/>
            <a:lstStyle/>
            <a:p>
              <a:pPr>
                <a:spcBef>
                  <a:spcPct val="100000"/>
                </a:spcBef>
                <a:buSzPct val="95000"/>
              </a:pPr>
              <a:endParaRPr lang="fr-FR" kern="0" dirty="0">
                <a:solidFill>
                  <a:srgbClr val="494076"/>
                </a:solidFill>
                <a:latin typeface="Frutiger Roman" pitchFamily="34" charset="0"/>
              </a:endParaRPr>
            </a:p>
          </p:txBody>
        </p:sp>
        <p:pic>
          <p:nvPicPr>
            <p:cNvPr id="73" name="Picture 1283" descr="Xp-MadB 002"/>
            <p:cNvPicPr>
              <a:picLocks noChangeAspect="1" noChangeArrowheads="1"/>
            </p:cNvPicPr>
            <p:nvPr/>
          </p:nvPicPr>
          <p:blipFill>
            <a:blip r:embed="rId3" cstate="print"/>
            <a:srcRect/>
            <a:stretch>
              <a:fillRect/>
            </a:stretch>
          </p:blipFill>
          <p:spPr bwMode="auto">
            <a:xfrm>
              <a:off x="2163383" y="3212976"/>
              <a:ext cx="348761" cy="359172"/>
            </a:xfrm>
            <a:prstGeom prst="rect">
              <a:avLst/>
            </a:prstGeom>
            <a:noFill/>
          </p:spPr>
        </p:pic>
        <p:pic>
          <p:nvPicPr>
            <p:cNvPr id="74" name="Image 73"/>
            <p:cNvPicPr>
              <a:picLocks noChangeAspect="1"/>
            </p:cNvPicPr>
            <p:nvPr/>
          </p:nvPicPr>
          <p:blipFill>
            <a:blip r:embed="rId11"/>
            <a:stretch>
              <a:fillRect/>
            </a:stretch>
          </p:blipFill>
          <p:spPr>
            <a:xfrm>
              <a:off x="1835696" y="3212976"/>
              <a:ext cx="287288" cy="287288"/>
            </a:xfrm>
            <a:prstGeom prst="rect">
              <a:avLst/>
            </a:prstGeom>
          </p:spPr>
        </p:pic>
        <p:sp>
          <p:nvSpPr>
            <p:cNvPr id="75" name="ZoneTexte 74"/>
            <p:cNvSpPr txBox="1"/>
            <p:nvPr/>
          </p:nvSpPr>
          <p:spPr>
            <a:xfrm>
              <a:off x="1763688" y="2853516"/>
              <a:ext cx="1048812" cy="215444"/>
            </a:xfrm>
            <a:prstGeom prst="rect">
              <a:avLst/>
            </a:prstGeom>
            <a:noFill/>
          </p:spPr>
          <p:txBody>
            <a:bodyPr wrap="square" rtlCol="0">
              <a:spAutoFit/>
            </a:bodyPr>
            <a:lstStyle/>
            <a:p>
              <a:pPr algn="ctr">
                <a:defRPr/>
              </a:pPr>
              <a:r>
                <a:rPr lang="fr-FR" sz="800" b="1" kern="0" dirty="0">
                  <a:solidFill>
                    <a:srgbClr val="2D5CB9">
                      <a:lumMod val="75000"/>
                    </a:srgbClr>
                  </a:solidFill>
                </a:rPr>
                <a:t>Saisie des PVs</a:t>
              </a:r>
            </a:p>
          </p:txBody>
        </p:sp>
        <p:sp>
          <p:nvSpPr>
            <p:cNvPr id="76" name="ZoneTexte 75"/>
            <p:cNvSpPr txBox="1"/>
            <p:nvPr/>
          </p:nvSpPr>
          <p:spPr>
            <a:xfrm>
              <a:off x="2080367" y="2632159"/>
              <a:ext cx="184731" cy="307777"/>
            </a:xfrm>
            <a:prstGeom prst="rect">
              <a:avLst/>
            </a:prstGeom>
            <a:noFill/>
          </p:spPr>
          <p:txBody>
            <a:bodyPr wrap="none" rtlCol="0">
              <a:spAutoFit/>
            </a:bodyPr>
            <a:lstStyle/>
            <a:p>
              <a:pPr>
                <a:defRPr/>
              </a:pPr>
              <a:endParaRPr lang="fr-FR" sz="1400" kern="0" dirty="0">
                <a:solidFill>
                  <a:srgbClr val="2D5CB9">
                    <a:lumMod val="75000"/>
                  </a:srgbClr>
                </a:solidFill>
              </a:endParaRPr>
            </a:p>
          </p:txBody>
        </p:sp>
      </p:grpSp>
      <p:sp>
        <p:nvSpPr>
          <p:cNvPr id="77" name="Rectangle 76"/>
          <p:cNvSpPr/>
          <p:nvPr/>
        </p:nvSpPr>
        <p:spPr>
          <a:xfrm>
            <a:off x="2351314" y="879956"/>
            <a:ext cx="8137174" cy="1828964"/>
          </a:xfrm>
          <a:prstGeom prst="rect">
            <a:avLst/>
          </a:prstGeom>
          <a:noFill/>
          <a:ln w="9525">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cxnSp>
        <p:nvCxnSpPr>
          <p:cNvPr id="78" name="Connecteur droit avec flèche 77"/>
          <p:cNvCxnSpPr/>
          <p:nvPr/>
        </p:nvCxnSpPr>
        <p:spPr>
          <a:xfrm flipH="1" flipV="1">
            <a:off x="6746535" y="3515796"/>
            <a:ext cx="2617440" cy="5353"/>
          </a:xfrm>
          <a:prstGeom prst="straightConnector1">
            <a:avLst/>
          </a:prstGeom>
          <a:ln w="3175" cmpd="sng">
            <a:solidFill>
              <a:srgbClr val="80000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80" name="AutoShape 5"/>
          <p:cNvSpPr>
            <a:spLocks noChangeArrowheads="1"/>
          </p:cNvSpPr>
          <p:nvPr/>
        </p:nvSpPr>
        <p:spPr bwMode="auto">
          <a:xfrm>
            <a:off x="2855640" y="4365104"/>
            <a:ext cx="1512168" cy="1368152"/>
          </a:xfrm>
          <a:prstGeom prst="roundRect">
            <a:avLst>
              <a:gd name="adj" fmla="val 16667"/>
            </a:avLst>
          </a:prstGeom>
          <a:solidFill>
            <a:schemeClr val="accent2">
              <a:lumMod val="25000"/>
              <a:lumOff val="75000"/>
              <a:alpha val="41000"/>
            </a:schemeClr>
          </a:solidFill>
          <a:ln w="9525" algn="ctr">
            <a:solidFill>
              <a:srgbClr val="FFFFFF"/>
            </a:solidFill>
            <a:round/>
            <a:headEnd/>
            <a:tailEnd/>
          </a:ln>
          <a:effectLst/>
        </p:spPr>
        <p:txBody>
          <a:bodyPr/>
          <a:lstStyle/>
          <a:p>
            <a:pPr algn="ctr">
              <a:defRPr/>
            </a:pPr>
            <a:endParaRPr lang="fr-FR" sz="900" b="1" kern="0" dirty="0">
              <a:solidFill>
                <a:srgbClr val="2D5CB9"/>
              </a:solidFill>
            </a:endParaRPr>
          </a:p>
          <a:p>
            <a:pPr algn="ctr">
              <a:defRPr/>
            </a:pPr>
            <a:endParaRPr lang="fr-FR" sz="900" b="1" kern="0" dirty="0">
              <a:solidFill>
                <a:srgbClr val="2D5CB9"/>
              </a:solidFill>
            </a:endParaRPr>
          </a:p>
          <a:p>
            <a:pPr algn="ctr">
              <a:defRPr/>
            </a:pPr>
            <a:endParaRPr lang="fr-FR" sz="900" b="1" kern="0" dirty="0">
              <a:solidFill>
                <a:srgbClr val="2D5CB9"/>
              </a:solidFill>
            </a:endParaRPr>
          </a:p>
          <a:p>
            <a:pPr algn="ctr">
              <a:defRPr/>
            </a:pPr>
            <a:r>
              <a:rPr lang="fr-FR" sz="900" b="1" kern="0" dirty="0">
                <a:solidFill>
                  <a:srgbClr val="2D5CB9"/>
                </a:solidFill>
              </a:rPr>
              <a:t>Système de gestion PC&amp;CG</a:t>
            </a:r>
          </a:p>
        </p:txBody>
      </p:sp>
      <p:cxnSp>
        <p:nvCxnSpPr>
          <p:cNvPr id="81" name="Connecteur droit avec flèche 80"/>
          <p:cNvCxnSpPr/>
          <p:nvPr/>
        </p:nvCxnSpPr>
        <p:spPr>
          <a:xfrm flipH="1">
            <a:off x="4276070" y="3723324"/>
            <a:ext cx="1608728" cy="934696"/>
          </a:xfrm>
          <a:prstGeom prst="straightConnector1">
            <a:avLst/>
          </a:prstGeom>
          <a:ln w="3175" cmpd="sng">
            <a:solidFill>
              <a:srgbClr val="7F7F7F"/>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V="1">
            <a:off x="4201733" y="3579463"/>
            <a:ext cx="1628295" cy="924895"/>
          </a:xfrm>
          <a:prstGeom prst="straightConnector1">
            <a:avLst/>
          </a:prstGeom>
          <a:ln w="3175" cmpd="sng">
            <a:solidFill>
              <a:srgbClr val="8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a:off x="6954408" y="3918756"/>
            <a:ext cx="1080120" cy="1080120"/>
          </a:xfrm>
          <a:prstGeom prst="straightConnector1">
            <a:avLst/>
          </a:prstGeom>
          <a:ln w="38100">
            <a:tailEnd type="arrow"/>
          </a:ln>
        </p:spPr>
        <p:style>
          <a:lnRef idx="3">
            <a:schemeClr val="accent4"/>
          </a:lnRef>
          <a:fillRef idx="0">
            <a:schemeClr val="accent4"/>
          </a:fillRef>
          <a:effectRef idx="2">
            <a:schemeClr val="accent4"/>
          </a:effectRef>
          <a:fontRef idx="minor">
            <a:schemeClr val="tx1"/>
          </a:fontRef>
        </p:style>
      </p:cxnSp>
      <p:cxnSp>
        <p:nvCxnSpPr>
          <p:cNvPr id="84" name="Connecteur droit avec flèche 83"/>
          <p:cNvCxnSpPr/>
          <p:nvPr/>
        </p:nvCxnSpPr>
        <p:spPr>
          <a:xfrm>
            <a:off x="6835917" y="3645024"/>
            <a:ext cx="2592288" cy="0"/>
          </a:xfrm>
          <a:prstGeom prst="straightConnector1">
            <a:avLst/>
          </a:prstGeom>
          <a:ln w="3175" cmpd="sng">
            <a:solidFill>
              <a:srgbClr val="7F7F7F"/>
            </a:solidFill>
            <a:tailEnd type="arrow"/>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8268916" y="3635669"/>
            <a:ext cx="1643509" cy="338554"/>
          </a:xfrm>
          <a:prstGeom prst="rect">
            <a:avLst/>
          </a:prstGeom>
          <a:noFill/>
        </p:spPr>
        <p:txBody>
          <a:bodyPr wrap="square" rtlCol="0">
            <a:spAutoFit/>
          </a:bodyPr>
          <a:lstStyle/>
          <a:p>
            <a:pPr>
              <a:defRPr/>
            </a:pPr>
            <a:r>
              <a:rPr lang="fr-FR" sz="800" b="1" kern="0" dirty="0">
                <a:solidFill>
                  <a:srgbClr val="2D5CB9"/>
                </a:solidFill>
              </a:rPr>
              <a:t>Envoi de lettre de notification permis à points</a:t>
            </a:r>
          </a:p>
        </p:txBody>
      </p:sp>
      <p:sp>
        <p:nvSpPr>
          <p:cNvPr id="86" name="ZoneTexte 85"/>
          <p:cNvSpPr txBox="1"/>
          <p:nvPr/>
        </p:nvSpPr>
        <p:spPr>
          <a:xfrm>
            <a:off x="7363108" y="4258758"/>
            <a:ext cx="787797" cy="338554"/>
          </a:xfrm>
          <a:prstGeom prst="rect">
            <a:avLst/>
          </a:prstGeom>
          <a:solidFill>
            <a:srgbClr val="FFFFFF"/>
          </a:solidFill>
        </p:spPr>
        <p:txBody>
          <a:bodyPr wrap="square" rtlCol="0">
            <a:spAutoFit/>
          </a:bodyPr>
          <a:lstStyle/>
          <a:p>
            <a:pPr>
              <a:defRPr/>
            </a:pPr>
            <a:r>
              <a:rPr lang="fr-FR" sz="800" b="1" i="1" kern="0" dirty="0">
                <a:solidFill>
                  <a:srgbClr val="7F7F7F"/>
                </a:solidFill>
              </a:rPr>
              <a:t>Clôture paiement</a:t>
            </a:r>
          </a:p>
        </p:txBody>
      </p:sp>
      <p:grpSp>
        <p:nvGrpSpPr>
          <p:cNvPr id="87" name="Groupe 86"/>
          <p:cNvGrpSpPr/>
          <p:nvPr/>
        </p:nvGrpSpPr>
        <p:grpSpPr>
          <a:xfrm>
            <a:off x="4790466" y="5157192"/>
            <a:ext cx="2097623" cy="1368152"/>
            <a:chOff x="2978433" y="5085184"/>
            <a:chExt cx="2097623" cy="1368152"/>
          </a:xfrm>
        </p:grpSpPr>
        <p:grpSp>
          <p:nvGrpSpPr>
            <p:cNvPr id="88" name="Groupe 87"/>
            <p:cNvGrpSpPr/>
            <p:nvPr/>
          </p:nvGrpSpPr>
          <p:grpSpPr>
            <a:xfrm>
              <a:off x="2978433" y="5085184"/>
              <a:ext cx="1881599" cy="1368152"/>
              <a:chOff x="2978433" y="5085184"/>
              <a:chExt cx="1881599" cy="1368152"/>
            </a:xfrm>
          </p:grpSpPr>
          <p:sp>
            <p:nvSpPr>
              <p:cNvPr id="90" name="AutoShape 5"/>
              <p:cNvSpPr>
                <a:spLocks noChangeArrowheads="1"/>
              </p:cNvSpPr>
              <p:nvPr/>
            </p:nvSpPr>
            <p:spPr bwMode="auto">
              <a:xfrm>
                <a:off x="3069223" y="5085184"/>
                <a:ext cx="1790809" cy="1368152"/>
              </a:xfrm>
              <a:prstGeom prst="roundRect">
                <a:avLst>
                  <a:gd name="adj" fmla="val 16667"/>
                </a:avLst>
              </a:prstGeom>
              <a:solidFill>
                <a:schemeClr val="accent2">
                  <a:lumMod val="25000"/>
                  <a:lumOff val="75000"/>
                  <a:alpha val="41000"/>
                </a:schemeClr>
              </a:solidFill>
              <a:ln w="9525" algn="ctr">
                <a:solidFill>
                  <a:srgbClr val="FFFFFF"/>
                </a:solidFill>
                <a:round/>
                <a:headEnd/>
                <a:tailEnd/>
              </a:ln>
              <a:effectLst/>
            </p:spPr>
            <p:txBody>
              <a:bodyPr/>
              <a:lstStyle/>
              <a:p>
                <a:pPr>
                  <a:defRPr/>
                </a:pPr>
                <a:endParaRPr lang="fr-FR" kern="0" dirty="0">
                  <a:solidFill>
                    <a:sysClr val="windowText" lastClr="000000"/>
                  </a:solidFill>
                </a:endParaRPr>
              </a:p>
            </p:txBody>
          </p:sp>
          <p:sp>
            <p:nvSpPr>
              <p:cNvPr id="91" name="ZoneTexte 90"/>
              <p:cNvSpPr txBox="1"/>
              <p:nvPr/>
            </p:nvSpPr>
            <p:spPr>
              <a:xfrm>
                <a:off x="2978433" y="5492849"/>
                <a:ext cx="1048812" cy="461665"/>
              </a:xfrm>
              <a:prstGeom prst="rect">
                <a:avLst/>
              </a:prstGeom>
              <a:noFill/>
            </p:spPr>
            <p:txBody>
              <a:bodyPr wrap="square" rtlCol="0">
                <a:spAutoFit/>
              </a:bodyPr>
              <a:lstStyle/>
              <a:p>
                <a:pPr algn="ctr">
                  <a:defRPr/>
                </a:pPr>
                <a:r>
                  <a:rPr lang="fr-FR" sz="800" b="1" kern="0" dirty="0">
                    <a:solidFill>
                      <a:srgbClr val="2D5CB9">
                        <a:lumMod val="75000"/>
                      </a:srgbClr>
                    </a:solidFill>
                  </a:rPr>
                  <a:t>Etablir les jugements ATF / Délit</a:t>
                </a:r>
              </a:p>
            </p:txBody>
          </p:sp>
          <p:sp>
            <p:nvSpPr>
              <p:cNvPr id="92" name="ZoneTexte 91"/>
              <p:cNvSpPr txBox="1"/>
              <p:nvPr/>
            </p:nvSpPr>
            <p:spPr>
              <a:xfrm>
                <a:off x="3337812" y="5292865"/>
                <a:ext cx="344966" cy="307777"/>
              </a:xfrm>
              <a:prstGeom prst="rect">
                <a:avLst/>
              </a:prstGeom>
              <a:noFill/>
            </p:spPr>
            <p:txBody>
              <a:bodyPr wrap="none" rtlCol="0">
                <a:spAutoFit/>
              </a:bodyPr>
              <a:lstStyle/>
              <a:p>
                <a:pPr>
                  <a:defRPr/>
                </a:pPr>
                <a:r>
                  <a:rPr kumimoji="1" lang="fr-FR" sz="1400" kern="0" dirty="0">
                    <a:solidFill>
                      <a:srgbClr val="2D5CB9">
                        <a:lumMod val="75000"/>
                      </a:srgbClr>
                    </a:solidFill>
                    <a:latin typeface="Arial"/>
                    <a:sym typeface="Wingdings" pitchFamily="2" charset="2"/>
                  </a:rPr>
                  <a:t></a:t>
                </a:r>
                <a:endParaRPr lang="fr-FR" sz="1400" kern="0" dirty="0">
                  <a:solidFill>
                    <a:srgbClr val="2D5CB9">
                      <a:lumMod val="75000"/>
                    </a:srgbClr>
                  </a:solidFill>
                </a:endParaRPr>
              </a:p>
            </p:txBody>
          </p:sp>
          <p:sp>
            <p:nvSpPr>
              <p:cNvPr id="93" name="ZoneTexte 92"/>
              <p:cNvSpPr txBox="1"/>
              <p:nvPr/>
            </p:nvSpPr>
            <p:spPr>
              <a:xfrm>
                <a:off x="4306928" y="5271492"/>
                <a:ext cx="344966" cy="307777"/>
              </a:xfrm>
              <a:prstGeom prst="rect">
                <a:avLst/>
              </a:prstGeom>
              <a:noFill/>
            </p:spPr>
            <p:txBody>
              <a:bodyPr wrap="none" rtlCol="0">
                <a:spAutoFit/>
              </a:bodyPr>
              <a:lstStyle/>
              <a:p>
                <a:pPr>
                  <a:defRPr/>
                </a:pPr>
                <a:r>
                  <a:rPr kumimoji="1" lang="fr-FR" sz="1400" kern="0" dirty="0">
                    <a:solidFill>
                      <a:srgbClr val="2D5CB9">
                        <a:lumMod val="75000"/>
                      </a:srgbClr>
                    </a:solidFill>
                    <a:latin typeface="Arial"/>
                    <a:sym typeface="Wingdings" pitchFamily="2" charset="2"/>
                  </a:rPr>
                  <a:t></a:t>
                </a:r>
                <a:endParaRPr lang="fr-FR" sz="1400" kern="0" dirty="0">
                  <a:solidFill>
                    <a:srgbClr val="2D5CB9">
                      <a:lumMod val="75000"/>
                    </a:srgbClr>
                  </a:solidFill>
                </a:endParaRPr>
              </a:p>
            </p:txBody>
          </p:sp>
          <p:pic>
            <p:nvPicPr>
              <p:cNvPr id="94" name="Picture 13" descr="MCj04326570000[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14537" y="5805264"/>
                <a:ext cx="3635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1" descr="User-256x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585" y="6021288"/>
                <a:ext cx="352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ZoneTexte 88"/>
            <p:cNvSpPr txBox="1"/>
            <p:nvPr/>
          </p:nvSpPr>
          <p:spPr>
            <a:xfrm>
              <a:off x="3966572" y="5489237"/>
              <a:ext cx="1109484" cy="215444"/>
            </a:xfrm>
            <a:prstGeom prst="rect">
              <a:avLst/>
            </a:prstGeom>
            <a:noFill/>
          </p:spPr>
          <p:txBody>
            <a:bodyPr wrap="square" rtlCol="0">
              <a:spAutoFit/>
            </a:bodyPr>
            <a:lstStyle/>
            <a:p>
              <a:pPr algn="ctr">
                <a:defRPr/>
              </a:pPr>
              <a:r>
                <a:rPr lang="fr-FR" sz="800" b="1" kern="0" dirty="0">
                  <a:solidFill>
                    <a:srgbClr val="2D5CB9">
                      <a:lumMod val="75000"/>
                    </a:srgbClr>
                  </a:solidFill>
                </a:rPr>
                <a:t>Notifier le jugement</a:t>
              </a:r>
            </a:p>
          </p:txBody>
        </p:sp>
      </p:grpSp>
      <p:sp>
        <p:nvSpPr>
          <p:cNvPr id="98" name="ZoneTexte 97">
            <a:extLst>
              <a:ext uri="{FF2B5EF4-FFF2-40B4-BE49-F238E27FC236}">
                <a16:creationId xmlns:a16="http://schemas.microsoft.com/office/drawing/2014/main" id="{7AA27927-6B54-467F-9115-67998216A7D6}"/>
              </a:ext>
            </a:extLst>
          </p:cNvPr>
          <p:cNvSpPr txBox="1"/>
          <p:nvPr/>
        </p:nvSpPr>
        <p:spPr>
          <a:xfrm>
            <a:off x="4232807" y="4049077"/>
            <a:ext cx="1643509" cy="215444"/>
          </a:xfrm>
          <a:prstGeom prst="rect">
            <a:avLst/>
          </a:prstGeom>
          <a:noFill/>
        </p:spPr>
        <p:txBody>
          <a:bodyPr wrap="square" rtlCol="0">
            <a:spAutoFit/>
          </a:bodyPr>
          <a:lstStyle/>
          <a:p>
            <a:pPr>
              <a:defRPr/>
            </a:pPr>
            <a:r>
              <a:rPr lang="fr-FR" sz="800" b="1" kern="0" dirty="0">
                <a:solidFill>
                  <a:srgbClr val="2D5CB9"/>
                </a:solidFill>
              </a:rPr>
              <a:t>Màj solde permis à points</a:t>
            </a:r>
          </a:p>
        </p:txBody>
      </p:sp>
      <p:pic>
        <p:nvPicPr>
          <p:cNvPr id="99" name="Image 98"/>
          <p:cNvPicPr>
            <a:picLocks noChangeAspect="1"/>
          </p:cNvPicPr>
          <p:nvPr/>
        </p:nvPicPr>
        <p:blipFill>
          <a:blip r:embed="rId13"/>
          <a:stretch>
            <a:fillRect/>
          </a:stretch>
        </p:blipFill>
        <p:spPr>
          <a:xfrm>
            <a:off x="2461659" y="1233828"/>
            <a:ext cx="612191" cy="1531729"/>
          </a:xfrm>
          <a:prstGeom prst="rect">
            <a:avLst/>
          </a:prstGeom>
          <a:noFill/>
          <a:ln>
            <a:noFill/>
          </a:ln>
        </p:spPr>
      </p:pic>
      <p:pic>
        <p:nvPicPr>
          <p:cNvPr id="101" name="Picture 12" descr="TGR Mobile – Applications sur Google Pla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9804" y="5032446"/>
            <a:ext cx="506793" cy="50679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 descr="Ministère de la Justice (Maroc) — Wikipédi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2402" y="5100167"/>
            <a:ext cx="389765" cy="42519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Fichier:Logo narsa.png — Wikipédi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57228" y="4360861"/>
            <a:ext cx="472901" cy="472901"/>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12">
            <a:extLst>
              <a:ext uri="{FF2B5EF4-FFF2-40B4-BE49-F238E27FC236}">
                <a16:creationId xmlns:a16="http://schemas.microsoft.com/office/drawing/2014/main" id="{D5299D96-58BA-404B-AD11-CCACF5813BDC}"/>
              </a:ext>
            </a:extLst>
          </p:cNvPr>
          <p:cNvGrpSpPr/>
          <p:nvPr/>
        </p:nvGrpSpPr>
        <p:grpSpPr>
          <a:xfrm>
            <a:off x="4515173" y="1315416"/>
            <a:ext cx="316230" cy="309090"/>
            <a:chOff x="4756824" y="5311245"/>
            <a:chExt cx="850392" cy="850392"/>
          </a:xfrm>
        </p:grpSpPr>
        <p:sp>
          <p:nvSpPr>
            <p:cNvPr id="109" name="Oval 113">
              <a:extLst>
                <a:ext uri="{FF2B5EF4-FFF2-40B4-BE49-F238E27FC236}">
                  <a16:creationId xmlns:a16="http://schemas.microsoft.com/office/drawing/2014/main" id="{2C7F0722-E573-47AD-8810-CA9CB594174B}"/>
                </a:ext>
              </a:extLst>
            </p:cNvPr>
            <p:cNvSpPr/>
            <p:nvPr/>
          </p:nvSpPr>
          <p:spPr>
            <a:xfrm rot="185805">
              <a:off x="4797261" y="5351682"/>
              <a:ext cx="769519" cy="76951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n w="0"/>
                  <a:solidFill>
                    <a:schemeClr val="accent1">
                      <a:lumMod val="50000"/>
                    </a:schemeClr>
                  </a:solidFill>
                  <a:effectLst>
                    <a:reflection blurRad="6350" stA="53000" endA="300" endPos="35500" dir="5400000" sy="-90000" algn="bl" rotWithShape="0"/>
                  </a:effectLst>
                  <a:latin typeface="Times" panose="02020603060405020304" pitchFamily="18" charset="0"/>
                </a:rPr>
                <a:t>1</a:t>
              </a:r>
              <a:endParaRPr lang="en-US" sz="1000" b="1" dirty="0">
                <a:ln w="0"/>
                <a:solidFill>
                  <a:schemeClr val="accent1">
                    <a:lumMod val="50000"/>
                  </a:schemeClr>
                </a:solidFill>
                <a:effectLst>
                  <a:reflection blurRad="6350" stA="53000" endA="300" endPos="35500" dir="5400000" sy="-90000" algn="bl" rotWithShape="0"/>
                </a:effectLst>
                <a:latin typeface="Times" panose="02020603060405020304" pitchFamily="18" charset="0"/>
              </a:endParaRPr>
            </a:p>
          </p:txBody>
        </p:sp>
        <p:sp>
          <p:nvSpPr>
            <p:cNvPr id="110" name="Circle: Hollow 114">
              <a:extLst>
                <a:ext uri="{FF2B5EF4-FFF2-40B4-BE49-F238E27FC236}">
                  <a16:creationId xmlns:a16="http://schemas.microsoft.com/office/drawing/2014/main" id="{C412F330-BD1C-4604-B697-F4D100F8E31A}"/>
                </a:ext>
              </a:extLst>
            </p:cNvPr>
            <p:cNvSpPr/>
            <p:nvPr/>
          </p:nvSpPr>
          <p:spPr>
            <a:xfrm>
              <a:off x="4756824" y="5311245"/>
              <a:ext cx="850392" cy="850392"/>
            </a:xfrm>
            <a:prstGeom prst="donut">
              <a:avLst>
                <a:gd name="adj" fmla="val 11529"/>
              </a:avLst>
            </a:prstGeom>
            <a:ln>
              <a:noFill/>
            </a:ln>
            <a:effectLst>
              <a:innerShdw blurRad="63500" dist="50800" dir="13500000">
                <a:prstClr val="black">
                  <a:alpha val="50000"/>
                </a:prstClr>
              </a:innerShdw>
            </a:effectLst>
          </p:spPr>
          <p:style>
            <a:lnRef idx="2">
              <a:schemeClr val="accent2">
                <a:shade val="50000"/>
              </a:schemeClr>
            </a:lnRef>
            <a:fillRef idx="1002">
              <a:schemeClr val="dk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a:solidFill>
                  <a:schemeClr val="accent2">
                    <a:lumMod val="20000"/>
                    <a:lumOff val="80000"/>
                  </a:schemeClr>
                </a:solidFill>
              </a:endParaRPr>
            </a:p>
          </p:txBody>
        </p:sp>
      </p:grpSp>
      <p:grpSp>
        <p:nvGrpSpPr>
          <p:cNvPr id="111" name="Group 112">
            <a:extLst>
              <a:ext uri="{FF2B5EF4-FFF2-40B4-BE49-F238E27FC236}">
                <a16:creationId xmlns:a16="http://schemas.microsoft.com/office/drawing/2014/main" id="{D5299D96-58BA-404B-AD11-CCACF5813BDC}"/>
              </a:ext>
            </a:extLst>
          </p:cNvPr>
          <p:cNvGrpSpPr/>
          <p:nvPr/>
        </p:nvGrpSpPr>
        <p:grpSpPr>
          <a:xfrm>
            <a:off x="5563746" y="1328591"/>
            <a:ext cx="316230" cy="309090"/>
            <a:chOff x="4756824" y="5311245"/>
            <a:chExt cx="850392" cy="850392"/>
          </a:xfrm>
        </p:grpSpPr>
        <p:sp>
          <p:nvSpPr>
            <p:cNvPr id="112" name="Oval 113">
              <a:extLst>
                <a:ext uri="{FF2B5EF4-FFF2-40B4-BE49-F238E27FC236}">
                  <a16:creationId xmlns:a16="http://schemas.microsoft.com/office/drawing/2014/main" id="{2C7F0722-E573-47AD-8810-CA9CB594174B}"/>
                </a:ext>
              </a:extLst>
            </p:cNvPr>
            <p:cNvSpPr/>
            <p:nvPr/>
          </p:nvSpPr>
          <p:spPr>
            <a:xfrm rot="185805">
              <a:off x="4797261" y="5351682"/>
              <a:ext cx="769519" cy="76951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n w="0"/>
                  <a:solidFill>
                    <a:schemeClr val="accent1">
                      <a:lumMod val="50000"/>
                    </a:schemeClr>
                  </a:solidFill>
                  <a:effectLst>
                    <a:reflection blurRad="6350" stA="53000" endA="300" endPos="35500" dir="5400000" sy="-90000" algn="bl" rotWithShape="0"/>
                  </a:effectLst>
                  <a:latin typeface="Times" panose="02020603060405020304" pitchFamily="18" charset="0"/>
                </a:rPr>
                <a:t>2</a:t>
              </a:r>
              <a:endParaRPr lang="en-US" sz="1000" b="1" dirty="0">
                <a:ln w="0"/>
                <a:solidFill>
                  <a:schemeClr val="accent1">
                    <a:lumMod val="50000"/>
                  </a:schemeClr>
                </a:solidFill>
                <a:effectLst>
                  <a:reflection blurRad="6350" stA="53000" endA="300" endPos="35500" dir="5400000" sy="-90000" algn="bl" rotWithShape="0"/>
                </a:effectLst>
                <a:latin typeface="Times" panose="02020603060405020304" pitchFamily="18" charset="0"/>
              </a:endParaRPr>
            </a:p>
          </p:txBody>
        </p:sp>
        <p:sp>
          <p:nvSpPr>
            <p:cNvPr id="113" name="Circle: Hollow 114">
              <a:extLst>
                <a:ext uri="{FF2B5EF4-FFF2-40B4-BE49-F238E27FC236}">
                  <a16:creationId xmlns:a16="http://schemas.microsoft.com/office/drawing/2014/main" id="{C412F330-BD1C-4604-B697-F4D100F8E31A}"/>
                </a:ext>
              </a:extLst>
            </p:cNvPr>
            <p:cNvSpPr/>
            <p:nvPr/>
          </p:nvSpPr>
          <p:spPr>
            <a:xfrm>
              <a:off x="4756824" y="5311245"/>
              <a:ext cx="850392" cy="850392"/>
            </a:xfrm>
            <a:prstGeom prst="donut">
              <a:avLst>
                <a:gd name="adj" fmla="val 11529"/>
              </a:avLst>
            </a:prstGeom>
            <a:ln>
              <a:noFill/>
            </a:ln>
            <a:effectLst>
              <a:innerShdw blurRad="63500" dist="50800" dir="13500000">
                <a:prstClr val="black">
                  <a:alpha val="50000"/>
                </a:prstClr>
              </a:innerShdw>
            </a:effectLst>
          </p:spPr>
          <p:style>
            <a:lnRef idx="2">
              <a:schemeClr val="accent2">
                <a:shade val="50000"/>
              </a:schemeClr>
            </a:lnRef>
            <a:fillRef idx="1002">
              <a:schemeClr val="dk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a:solidFill>
                  <a:schemeClr val="accent2">
                    <a:lumMod val="20000"/>
                    <a:lumOff val="80000"/>
                  </a:schemeClr>
                </a:solidFill>
              </a:endParaRPr>
            </a:p>
          </p:txBody>
        </p:sp>
      </p:grpSp>
      <p:grpSp>
        <p:nvGrpSpPr>
          <p:cNvPr id="114" name="Group 112">
            <a:extLst>
              <a:ext uri="{FF2B5EF4-FFF2-40B4-BE49-F238E27FC236}">
                <a16:creationId xmlns:a16="http://schemas.microsoft.com/office/drawing/2014/main" id="{D5299D96-58BA-404B-AD11-CCACF5813BDC}"/>
              </a:ext>
            </a:extLst>
          </p:cNvPr>
          <p:cNvGrpSpPr/>
          <p:nvPr/>
        </p:nvGrpSpPr>
        <p:grpSpPr>
          <a:xfrm>
            <a:off x="6710902" y="1294765"/>
            <a:ext cx="316230" cy="309090"/>
            <a:chOff x="4756824" y="5311245"/>
            <a:chExt cx="850392" cy="850392"/>
          </a:xfrm>
        </p:grpSpPr>
        <p:sp>
          <p:nvSpPr>
            <p:cNvPr id="115" name="Oval 113">
              <a:extLst>
                <a:ext uri="{FF2B5EF4-FFF2-40B4-BE49-F238E27FC236}">
                  <a16:creationId xmlns:a16="http://schemas.microsoft.com/office/drawing/2014/main" id="{2C7F0722-E573-47AD-8810-CA9CB594174B}"/>
                </a:ext>
              </a:extLst>
            </p:cNvPr>
            <p:cNvSpPr/>
            <p:nvPr/>
          </p:nvSpPr>
          <p:spPr>
            <a:xfrm rot="185805">
              <a:off x="4797261" y="5351682"/>
              <a:ext cx="769519" cy="76951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n w="0"/>
                  <a:solidFill>
                    <a:schemeClr val="accent1">
                      <a:lumMod val="50000"/>
                    </a:schemeClr>
                  </a:solidFill>
                  <a:effectLst>
                    <a:reflection blurRad="6350" stA="53000" endA="300" endPos="35500" dir="5400000" sy="-90000" algn="bl" rotWithShape="0"/>
                  </a:effectLst>
                  <a:latin typeface="Times" panose="02020603060405020304" pitchFamily="18" charset="0"/>
                </a:rPr>
                <a:t>3</a:t>
              </a:r>
              <a:endParaRPr lang="en-US" sz="1000" b="1" dirty="0">
                <a:ln w="0"/>
                <a:solidFill>
                  <a:schemeClr val="accent1">
                    <a:lumMod val="50000"/>
                  </a:schemeClr>
                </a:solidFill>
                <a:effectLst>
                  <a:reflection blurRad="6350" stA="53000" endA="300" endPos="35500" dir="5400000" sy="-90000" algn="bl" rotWithShape="0"/>
                </a:effectLst>
                <a:latin typeface="Times" panose="02020603060405020304" pitchFamily="18" charset="0"/>
              </a:endParaRPr>
            </a:p>
          </p:txBody>
        </p:sp>
        <p:sp>
          <p:nvSpPr>
            <p:cNvPr id="116" name="Circle: Hollow 114">
              <a:extLst>
                <a:ext uri="{FF2B5EF4-FFF2-40B4-BE49-F238E27FC236}">
                  <a16:creationId xmlns:a16="http://schemas.microsoft.com/office/drawing/2014/main" id="{C412F330-BD1C-4604-B697-F4D100F8E31A}"/>
                </a:ext>
              </a:extLst>
            </p:cNvPr>
            <p:cNvSpPr/>
            <p:nvPr/>
          </p:nvSpPr>
          <p:spPr>
            <a:xfrm>
              <a:off x="4756824" y="5311245"/>
              <a:ext cx="850392" cy="850392"/>
            </a:xfrm>
            <a:prstGeom prst="donut">
              <a:avLst>
                <a:gd name="adj" fmla="val 11529"/>
              </a:avLst>
            </a:prstGeom>
            <a:ln>
              <a:noFill/>
            </a:ln>
            <a:effectLst>
              <a:innerShdw blurRad="63500" dist="50800" dir="13500000">
                <a:prstClr val="black">
                  <a:alpha val="50000"/>
                </a:prstClr>
              </a:innerShdw>
            </a:effectLst>
          </p:spPr>
          <p:style>
            <a:lnRef idx="2">
              <a:schemeClr val="accent2">
                <a:shade val="50000"/>
              </a:schemeClr>
            </a:lnRef>
            <a:fillRef idx="1002">
              <a:schemeClr val="dk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a:solidFill>
                  <a:schemeClr val="accent2">
                    <a:lumMod val="20000"/>
                    <a:lumOff val="80000"/>
                  </a:schemeClr>
                </a:solidFill>
              </a:endParaRPr>
            </a:p>
          </p:txBody>
        </p:sp>
      </p:grpSp>
      <p:grpSp>
        <p:nvGrpSpPr>
          <p:cNvPr id="117" name="Group 112">
            <a:extLst>
              <a:ext uri="{FF2B5EF4-FFF2-40B4-BE49-F238E27FC236}">
                <a16:creationId xmlns:a16="http://schemas.microsoft.com/office/drawing/2014/main" id="{D5299D96-58BA-404B-AD11-CCACF5813BDC}"/>
              </a:ext>
            </a:extLst>
          </p:cNvPr>
          <p:cNvGrpSpPr/>
          <p:nvPr/>
        </p:nvGrpSpPr>
        <p:grpSpPr>
          <a:xfrm>
            <a:off x="7824192" y="1315416"/>
            <a:ext cx="316230" cy="309090"/>
            <a:chOff x="4756824" y="5311245"/>
            <a:chExt cx="850392" cy="850392"/>
          </a:xfrm>
        </p:grpSpPr>
        <p:sp>
          <p:nvSpPr>
            <p:cNvPr id="118" name="Oval 113">
              <a:extLst>
                <a:ext uri="{FF2B5EF4-FFF2-40B4-BE49-F238E27FC236}">
                  <a16:creationId xmlns:a16="http://schemas.microsoft.com/office/drawing/2014/main" id="{2C7F0722-E573-47AD-8810-CA9CB594174B}"/>
                </a:ext>
              </a:extLst>
            </p:cNvPr>
            <p:cNvSpPr/>
            <p:nvPr/>
          </p:nvSpPr>
          <p:spPr>
            <a:xfrm rot="185805">
              <a:off x="4797261" y="5351682"/>
              <a:ext cx="769519" cy="76951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n w="0"/>
                  <a:solidFill>
                    <a:schemeClr val="accent1">
                      <a:lumMod val="50000"/>
                    </a:schemeClr>
                  </a:solidFill>
                  <a:effectLst>
                    <a:reflection blurRad="6350" stA="53000" endA="300" endPos="35500" dir="5400000" sy="-90000" algn="bl" rotWithShape="0"/>
                  </a:effectLst>
                  <a:latin typeface="Times" panose="02020603060405020304" pitchFamily="18" charset="0"/>
                </a:rPr>
                <a:t>4</a:t>
              </a:r>
              <a:endParaRPr lang="en-US" sz="1000" b="1" dirty="0">
                <a:ln w="0"/>
                <a:solidFill>
                  <a:schemeClr val="accent1">
                    <a:lumMod val="50000"/>
                  </a:schemeClr>
                </a:solidFill>
                <a:effectLst>
                  <a:reflection blurRad="6350" stA="53000" endA="300" endPos="35500" dir="5400000" sy="-90000" algn="bl" rotWithShape="0"/>
                </a:effectLst>
                <a:latin typeface="Times" panose="02020603060405020304" pitchFamily="18" charset="0"/>
              </a:endParaRPr>
            </a:p>
          </p:txBody>
        </p:sp>
        <p:sp>
          <p:nvSpPr>
            <p:cNvPr id="119" name="Circle: Hollow 114">
              <a:extLst>
                <a:ext uri="{FF2B5EF4-FFF2-40B4-BE49-F238E27FC236}">
                  <a16:creationId xmlns:a16="http://schemas.microsoft.com/office/drawing/2014/main" id="{C412F330-BD1C-4604-B697-F4D100F8E31A}"/>
                </a:ext>
              </a:extLst>
            </p:cNvPr>
            <p:cNvSpPr/>
            <p:nvPr/>
          </p:nvSpPr>
          <p:spPr>
            <a:xfrm>
              <a:off x="4756824" y="5311245"/>
              <a:ext cx="850392" cy="850392"/>
            </a:xfrm>
            <a:prstGeom prst="donut">
              <a:avLst>
                <a:gd name="adj" fmla="val 11529"/>
              </a:avLst>
            </a:prstGeom>
            <a:ln>
              <a:noFill/>
            </a:ln>
            <a:effectLst>
              <a:innerShdw blurRad="63500" dist="50800" dir="13500000">
                <a:prstClr val="black">
                  <a:alpha val="50000"/>
                </a:prstClr>
              </a:innerShdw>
            </a:effectLst>
          </p:spPr>
          <p:style>
            <a:lnRef idx="2">
              <a:schemeClr val="accent2">
                <a:shade val="50000"/>
              </a:schemeClr>
            </a:lnRef>
            <a:fillRef idx="1002">
              <a:schemeClr val="dk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a:solidFill>
                  <a:schemeClr val="accent2">
                    <a:lumMod val="20000"/>
                    <a:lumOff val="80000"/>
                  </a:schemeClr>
                </a:solidFill>
              </a:endParaRPr>
            </a:p>
          </p:txBody>
        </p:sp>
      </p:grpSp>
      <p:sp>
        <p:nvSpPr>
          <p:cNvPr id="120" name="Titre 4">
            <a:extLst>
              <a:ext uri="{FF2B5EF4-FFF2-40B4-BE49-F238E27FC236}">
                <a16:creationId xmlns:a16="http://schemas.microsoft.com/office/drawing/2014/main" id="{2F19EE84-44BD-439F-8C30-551E740CE7B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Processus de traitement des infractions constatées par radars fixes </a:t>
            </a:r>
          </a:p>
        </p:txBody>
      </p:sp>
    </p:spTree>
    <p:extLst>
      <p:ext uri="{BB962C8B-B14F-4D97-AF65-F5344CB8AC3E}">
        <p14:creationId xmlns:p14="http://schemas.microsoft.com/office/powerpoint/2010/main" val="415896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arn(inVertical)">
                                      <p:cBhvr>
                                        <p:cTn id="54" dur="500"/>
                                        <p:tgtEl>
                                          <p:spTgt spid="46"/>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barn(inVertical)">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barn(inVertic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98"/>
                                        </p:tgtEl>
                                        <p:attrNameLst>
                                          <p:attrName>style.visibility</p:attrName>
                                        </p:attrNameLst>
                                      </p:cBhvr>
                                      <p:to>
                                        <p:strVal val="visible"/>
                                      </p:to>
                                    </p:set>
                                  </p:childTnLst>
                                </p:cTn>
                              </p:par>
                              <p:par>
                                <p:cTn id="80" presetID="16" presetClass="entr" presetSubtype="21"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barn(inVertical)">
                                      <p:cBhvr>
                                        <p:cTn id="82" dur="500"/>
                                        <p:tgtEl>
                                          <p:spTgt spid="8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barn(inVertical)">
                                      <p:cBhvr>
                                        <p:cTn id="87" dur="500"/>
                                        <p:tgtEl>
                                          <p:spTgt spid="8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87"/>
                                        </p:tgtEl>
                                        <p:attrNameLst>
                                          <p:attrName>style.visibility</p:attrName>
                                        </p:attrNameLst>
                                      </p:cBhvr>
                                      <p:to>
                                        <p:strVal val="visible"/>
                                      </p:to>
                                    </p:set>
                                  </p:childTnLst>
                                </p:cTn>
                              </p:par>
                              <p:par>
                                <p:cTn id="107" presetID="10" presetClass="entr" presetSubtype="0" fill="hold" nodeType="with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fade">
                                      <p:cBhvr>
                                        <p:cTn id="109" dur="500"/>
                                        <p:tgtEl>
                                          <p:spTgt spid="102"/>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barn(inVertical)">
                                      <p:cBhvr>
                                        <p:cTn id="114" dur="500"/>
                                        <p:tgtEl>
                                          <p:spTgt spid="5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2"/>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nodeType="afterEffect">
                                  <p:stCondLst>
                                    <p:cond delay="0"/>
                                  </p:stCondLst>
                                  <p:childTnLst>
                                    <p:set>
                                      <p:cBhvr>
                                        <p:cTn id="121" dur="1" fill="hold">
                                          <p:stCondLst>
                                            <p:cond delay="0"/>
                                          </p:stCondLst>
                                        </p:cTn>
                                        <p:tgtEl>
                                          <p:spTgt spid="70"/>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0"/>
                                  </p:stCondLst>
                                  <p:childTnLst>
                                    <p:set>
                                      <p:cBhvr>
                                        <p:cTn id="124" dur="1" fill="hold">
                                          <p:stCondLst>
                                            <p:cond delay="0"/>
                                          </p:stCondLst>
                                        </p:cTn>
                                        <p:tgtEl>
                                          <p:spTgt spid="51"/>
                                        </p:tgtEl>
                                        <p:attrNameLst>
                                          <p:attrName>style.visibility</p:attrName>
                                        </p:attrNameLst>
                                      </p:cBhvr>
                                      <p:to>
                                        <p:strVal val="visible"/>
                                      </p:to>
                                    </p:set>
                                  </p:childTnLst>
                                </p:cTn>
                              </p:par>
                              <p:par>
                                <p:cTn id="125" presetID="10" presetClass="entr" presetSubtype="0" fill="hold"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fade">
                                      <p:cBhvr>
                                        <p:cTn id="12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animBg="1"/>
      <p:bldP spid="49" grpId="0" animBg="1"/>
      <p:bldP spid="50" grpId="0" animBg="1"/>
      <p:bldP spid="80" grpId="0" animBg="1"/>
      <p:bldP spid="85" grpId="0"/>
      <p:bldP spid="86" grpId="0" animBg="1"/>
      <p:bldP spid="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ctrTitle"/>
          </p:nvPr>
        </p:nvSpPr>
        <p:spPr>
          <a:xfrm>
            <a:off x="4132162" y="2652474"/>
            <a:ext cx="7095281" cy="1838503"/>
          </a:xfrm>
          <a:prstGeom prst="rect">
            <a:avLst/>
          </a:prstGeom>
        </p:spPr>
        <p:txBody>
          <a:bodyPr spcFirstLastPara="1" wrap="square" lIns="121900" tIns="121900" rIns="121900" bIns="121900" anchor="b" anchorCtr="0">
            <a:noAutofit/>
          </a:bodyPr>
          <a:lstStyle/>
          <a:p>
            <a:r>
              <a:rPr lang="fr-FR" sz="6600" dirty="0"/>
              <a:t>Statistiques et chiffres clés</a:t>
            </a:r>
          </a:p>
        </p:txBody>
      </p:sp>
      <p:sp>
        <p:nvSpPr>
          <p:cNvPr id="3" name="Google Shape;364;p15">
            <a:extLst>
              <a:ext uri="{FF2B5EF4-FFF2-40B4-BE49-F238E27FC236}">
                <a16:creationId xmlns:a16="http://schemas.microsoft.com/office/drawing/2014/main" id="{2C8EBAF0-9E99-4770-960E-0195D8580E68}"/>
              </a:ext>
            </a:extLst>
          </p:cNvPr>
          <p:cNvSpPr txBox="1">
            <a:spLocks/>
          </p:cNvSpPr>
          <p:nvPr/>
        </p:nvSpPr>
        <p:spPr>
          <a:xfrm>
            <a:off x="2774507" y="3681248"/>
            <a:ext cx="5677677" cy="2016185"/>
          </a:xfrm>
          <a:prstGeom prst="rect">
            <a:avLst/>
          </a:prstGeom>
        </p:spPr>
        <p:txBody>
          <a:bodyPr spcFirstLastPara="1" wrap="square" lIns="121900" tIns="121900" rIns="121900" bIns="121900" anchor="b" anchorCtr="0">
            <a:noAutofit/>
          </a:bodyPr>
          <a:lstStyle>
            <a:lvl1pPr lvl="0" algn="r" defTabSz="914400" rtl="0" eaLnBrk="1" latinLnBrk="0" hangingPunct="1">
              <a:lnSpc>
                <a:spcPct val="90000"/>
              </a:lnSpc>
              <a:spcBef>
                <a:spcPts val="0"/>
              </a:spcBef>
              <a:spcAft>
                <a:spcPts val="0"/>
              </a:spcAft>
              <a:buSzPts val="4800"/>
              <a:buNone/>
              <a:defRPr sz="6400" kern="1200">
                <a:solidFill>
                  <a:schemeClr val="tx1"/>
                </a:solidFill>
                <a:latin typeface="+mj-lt"/>
                <a:ea typeface="+mj-ea"/>
                <a:cs typeface="+mj-cs"/>
              </a:defRPr>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pPr algn="ctr"/>
            <a:endParaRPr lang="fr-FR" dirty="0">
              <a:highlight>
                <a:srgbClr val="FFFF00"/>
              </a:highlight>
            </a:endParaRPr>
          </a:p>
        </p:txBody>
      </p:sp>
    </p:spTree>
    <p:extLst>
      <p:ext uri="{BB962C8B-B14F-4D97-AF65-F5344CB8AC3E}">
        <p14:creationId xmlns:p14="http://schemas.microsoft.com/office/powerpoint/2010/main" val="402647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ctrTitle"/>
          </p:nvPr>
        </p:nvSpPr>
        <p:spPr>
          <a:xfrm>
            <a:off x="4458790" y="2756647"/>
            <a:ext cx="5677677" cy="770400"/>
          </a:xfrm>
          <a:prstGeom prst="rect">
            <a:avLst/>
          </a:prstGeom>
        </p:spPr>
        <p:txBody>
          <a:bodyPr spcFirstLastPara="1" wrap="square" lIns="121900" tIns="121900" rIns="121900" bIns="121900" anchor="b" anchorCtr="0">
            <a:noAutofit/>
          </a:bodyPr>
          <a:lstStyle/>
          <a:p>
            <a:pPr lvl="0"/>
            <a:r>
              <a:rPr lang="fr-FR" dirty="0"/>
              <a:t>Contexte</a:t>
            </a:r>
            <a:endParaRPr dirty="0"/>
          </a:p>
        </p:txBody>
      </p:sp>
      <p:sp>
        <p:nvSpPr>
          <p:cNvPr id="3" name="Google Shape;364;p15">
            <a:extLst>
              <a:ext uri="{FF2B5EF4-FFF2-40B4-BE49-F238E27FC236}">
                <a16:creationId xmlns:a16="http://schemas.microsoft.com/office/drawing/2014/main" id="{2C8EBAF0-9E99-4770-960E-0195D8580E68}"/>
              </a:ext>
            </a:extLst>
          </p:cNvPr>
          <p:cNvSpPr txBox="1">
            <a:spLocks/>
          </p:cNvSpPr>
          <p:nvPr/>
        </p:nvSpPr>
        <p:spPr>
          <a:xfrm>
            <a:off x="2774507" y="3681248"/>
            <a:ext cx="5677677" cy="2016185"/>
          </a:xfrm>
          <a:prstGeom prst="rect">
            <a:avLst/>
          </a:prstGeom>
        </p:spPr>
        <p:txBody>
          <a:bodyPr spcFirstLastPara="1" wrap="square" lIns="121900" tIns="121900" rIns="121900" bIns="121900" anchor="b" anchorCtr="0">
            <a:noAutofit/>
          </a:bodyPr>
          <a:lstStyle>
            <a:lvl1pPr lvl="0" algn="r" defTabSz="914400" rtl="0" eaLnBrk="1" latinLnBrk="0" hangingPunct="1">
              <a:lnSpc>
                <a:spcPct val="90000"/>
              </a:lnSpc>
              <a:spcBef>
                <a:spcPts val="0"/>
              </a:spcBef>
              <a:spcAft>
                <a:spcPts val="0"/>
              </a:spcAft>
              <a:buSzPts val="4800"/>
              <a:buNone/>
              <a:defRPr sz="6400" kern="1200">
                <a:solidFill>
                  <a:schemeClr val="tx1"/>
                </a:solidFill>
                <a:latin typeface="+mj-lt"/>
                <a:ea typeface="+mj-ea"/>
                <a:cs typeface="+mj-cs"/>
              </a:defRPr>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pPr algn="ctr"/>
            <a:endParaRPr lang="fr-FR" dirty="0">
              <a:highlight>
                <a:srgbClr val="FFFF00"/>
              </a:highlight>
            </a:endParaRPr>
          </a:p>
        </p:txBody>
      </p:sp>
    </p:spTree>
    <p:extLst>
      <p:ext uri="{BB962C8B-B14F-4D97-AF65-F5344CB8AC3E}">
        <p14:creationId xmlns:p14="http://schemas.microsoft.com/office/powerpoint/2010/main" val="4076542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6C2E72C9-10B0-474B-8A37-B30DD7A85953}"/>
              </a:ext>
            </a:extLst>
          </p:cNvPr>
          <p:cNvGraphicFramePr>
            <a:graphicFrameLocks noGrp="1"/>
          </p:cNvGraphicFramePr>
          <p:nvPr>
            <p:extLst>
              <p:ext uri="{D42A27DB-BD31-4B8C-83A1-F6EECF244321}">
                <p14:modId xmlns:p14="http://schemas.microsoft.com/office/powerpoint/2010/main" val="4175165354"/>
              </p:ext>
            </p:extLst>
          </p:nvPr>
        </p:nvGraphicFramePr>
        <p:xfrm>
          <a:off x="1171837" y="805138"/>
          <a:ext cx="9530256" cy="2837792"/>
        </p:xfrm>
        <a:graphic>
          <a:graphicData uri="http://schemas.openxmlformats.org/drawingml/2006/table">
            <a:tbl>
              <a:tblPr/>
              <a:tblGrid>
                <a:gridCol w="1426780">
                  <a:extLst>
                    <a:ext uri="{9D8B030D-6E8A-4147-A177-3AD203B41FA5}">
                      <a16:colId xmlns:a16="http://schemas.microsoft.com/office/drawing/2014/main" val="2398496915"/>
                    </a:ext>
                  </a:extLst>
                </a:gridCol>
                <a:gridCol w="1742089">
                  <a:extLst>
                    <a:ext uri="{9D8B030D-6E8A-4147-A177-3AD203B41FA5}">
                      <a16:colId xmlns:a16="http://schemas.microsoft.com/office/drawing/2014/main" val="2215356460"/>
                    </a:ext>
                  </a:extLst>
                </a:gridCol>
                <a:gridCol w="2230821">
                  <a:extLst>
                    <a:ext uri="{9D8B030D-6E8A-4147-A177-3AD203B41FA5}">
                      <a16:colId xmlns:a16="http://schemas.microsoft.com/office/drawing/2014/main" val="1246659111"/>
                    </a:ext>
                  </a:extLst>
                </a:gridCol>
                <a:gridCol w="1757855">
                  <a:extLst>
                    <a:ext uri="{9D8B030D-6E8A-4147-A177-3AD203B41FA5}">
                      <a16:colId xmlns:a16="http://schemas.microsoft.com/office/drawing/2014/main" val="2780278644"/>
                    </a:ext>
                  </a:extLst>
                </a:gridCol>
                <a:gridCol w="2372711">
                  <a:extLst>
                    <a:ext uri="{9D8B030D-6E8A-4147-A177-3AD203B41FA5}">
                      <a16:colId xmlns:a16="http://schemas.microsoft.com/office/drawing/2014/main" val="2224795586"/>
                    </a:ext>
                  </a:extLst>
                </a:gridCol>
              </a:tblGrid>
              <a:tr h="354724">
                <a:tc>
                  <a:txBody>
                    <a:bodyPr/>
                    <a:lstStyle/>
                    <a:p>
                      <a:pPr algn="l" fontAlgn="b"/>
                      <a:r>
                        <a:rPr lang="fr-FR" sz="1600" b="0" i="0" u="none" strike="noStrike" dirty="0">
                          <a:solidFill>
                            <a:srgbClr val="000000"/>
                          </a:solidFill>
                          <a:effectLst/>
                          <a:latin typeface="Calibri" panose="020F0502020204030204" pitchFamily="34" charset="0"/>
                        </a:rPr>
                        <a:t>Sureté Nationale</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02043253"/>
                  </a:ext>
                </a:extLst>
              </a:tr>
              <a:tr h="354724">
                <a:tc>
                  <a:txBody>
                    <a:bodyPr/>
                    <a:lstStyle/>
                    <a:p>
                      <a:pPr algn="l" fontAlgn="b"/>
                      <a:r>
                        <a:rPr lang="fr-FR" sz="1600" b="1" i="0" u="none" strike="noStrike" dirty="0">
                          <a:solidFill>
                            <a:srgbClr val="FFFFFF"/>
                          </a:solidFill>
                          <a:effectLst/>
                          <a:latin typeface="Calibri" panose="020F0502020204030204" pitchFamily="34" charset="0"/>
                        </a:rPr>
                        <a:t>Année</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Première classe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Deuxième classe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Troisième classe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Total</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880707631"/>
                  </a:ext>
                </a:extLst>
              </a:tr>
              <a:tr h="354724">
                <a:tc>
                  <a:txBody>
                    <a:bodyPr/>
                    <a:lstStyle/>
                    <a:p>
                      <a:pPr algn="r" fontAlgn="b"/>
                      <a:r>
                        <a:rPr lang="fr-FR" sz="2000" b="0"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290 524</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286 369</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769 231</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1 346 124</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886776331"/>
                  </a:ext>
                </a:extLst>
              </a:tr>
              <a:tr h="354724">
                <a:tc>
                  <a:txBody>
                    <a:bodyPr/>
                    <a:lstStyle/>
                    <a:p>
                      <a:pPr algn="r" fontAlgn="b"/>
                      <a:r>
                        <a:rPr lang="fr-FR" sz="2000" b="0" i="0" u="none" strike="noStrike" dirty="0">
                          <a:solidFill>
                            <a:srgbClr val="000000"/>
                          </a:solidFill>
                          <a:effectLst/>
                          <a:latin typeface="Calibri" panose="020F0502020204030204" pitchFamily="34" charset="0"/>
                        </a:rPr>
                        <a:t>2019</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307 340</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305 935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1 184 597</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1 797 872</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09322243"/>
                  </a:ext>
                </a:extLst>
              </a:tr>
              <a:tr h="354724">
                <a:tc>
                  <a:txBody>
                    <a:bodyPr/>
                    <a:lstStyle/>
                    <a:p>
                      <a:pPr algn="r" fontAlgn="b"/>
                      <a:r>
                        <a:rPr lang="fr-FR" sz="2000" b="0" i="0" u="none" strike="noStrike" dirty="0">
                          <a:solidFill>
                            <a:srgbClr val="000000"/>
                          </a:solidFill>
                          <a:effectLst/>
                          <a:latin typeface="Calibri" panose="020F0502020204030204" pitchFamily="34" charset="0"/>
                        </a:rPr>
                        <a:t>2020</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235 981</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222 588</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982 938</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1 441 507</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96808173"/>
                  </a:ext>
                </a:extLst>
              </a:tr>
              <a:tr h="354724">
                <a:tc>
                  <a:txBody>
                    <a:bodyPr/>
                    <a:lstStyle/>
                    <a:p>
                      <a:pPr algn="r" fontAlgn="b"/>
                      <a:r>
                        <a:rPr lang="fr-FR" sz="2000" b="0" i="0" u="none" strike="noStrike" dirty="0">
                          <a:solidFill>
                            <a:srgbClr val="000000"/>
                          </a:solidFill>
                          <a:effectLst/>
                          <a:latin typeface="Calibri" panose="020F0502020204030204" pitchFamily="34" charset="0"/>
                        </a:rPr>
                        <a:t>2021</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321 732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279 676</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1 191 025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1 792 433</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35191488"/>
                  </a:ext>
                </a:extLst>
              </a:tr>
              <a:tr h="354724">
                <a:tc>
                  <a:txBody>
                    <a:bodyPr/>
                    <a:lstStyle/>
                    <a:p>
                      <a:pPr algn="r" fontAlgn="b"/>
                      <a:r>
                        <a:rPr lang="fr-FR" sz="2000" b="0" i="0" u="none" strike="noStrike" dirty="0">
                          <a:solidFill>
                            <a:srgbClr val="000000"/>
                          </a:solidFill>
                          <a:effectLst/>
                          <a:latin typeface="Calibri" panose="020F0502020204030204" pitchFamily="34" charset="0"/>
                        </a:rPr>
                        <a:t>2022</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383 899</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341 072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1 281 299</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2000" b="0" i="0" u="none" strike="noStrike" dirty="0">
                          <a:solidFill>
                            <a:srgbClr val="000000"/>
                          </a:solidFill>
                          <a:effectLst/>
                          <a:latin typeface="Calibri" panose="020F0502020204030204" pitchFamily="34" charset="0"/>
                        </a:rPr>
                        <a:t>2 006 270</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84112501"/>
                  </a:ext>
                </a:extLst>
              </a:tr>
              <a:tr h="354724">
                <a:tc>
                  <a:txBody>
                    <a:bodyPr/>
                    <a:lstStyle/>
                    <a:p>
                      <a:pPr algn="l" fontAlgn="b"/>
                      <a:r>
                        <a:rPr lang="fr-FR" sz="2000" b="0" i="0" u="none" strike="noStrike" dirty="0">
                          <a:solidFill>
                            <a:srgbClr val="000000"/>
                          </a:solidFill>
                          <a:effectLst/>
                          <a:latin typeface="Calibri" panose="020F0502020204030204" pitchFamily="34" charset="0"/>
                        </a:rPr>
                        <a:t>Total </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1 539 476</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1 435 640</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5 409 090</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2000" b="0" i="0" u="none" strike="noStrike" dirty="0">
                          <a:solidFill>
                            <a:srgbClr val="000000"/>
                          </a:solidFill>
                          <a:effectLst/>
                          <a:latin typeface="Calibri" panose="020F0502020204030204" pitchFamily="34" charset="0"/>
                        </a:rPr>
                        <a:t>8 384 206</a:t>
                      </a:r>
                    </a:p>
                  </a:txBody>
                  <a:tcPr marL="9525" marR="9525" marT="95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23544971"/>
                  </a:ext>
                </a:extLst>
              </a:tr>
            </a:tbl>
          </a:graphicData>
        </a:graphic>
      </p:graphicFrame>
      <p:sp>
        <p:nvSpPr>
          <p:cNvPr id="4" name="Titre 4">
            <a:extLst>
              <a:ext uri="{FF2B5EF4-FFF2-40B4-BE49-F238E27FC236}">
                <a16:creationId xmlns:a16="http://schemas.microsoft.com/office/drawing/2014/main" id="{BE42A76E-2B9B-42CD-9078-9FF7ED360BC1}"/>
              </a:ext>
            </a:extLst>
          </p:cNvPr>
          <p:cNvSpPr txBox="1">
            <a:spLocks/>
          </p:cNvSpPr>
          <p:nvPr/>
        </p:nvSpPr>
        <p:spPr>
          <a:xfrm>
            <a:off x="3696028" y="205630"/>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Statistiques et chiffres clés</a:t>
            </a:r>
          </a:p>
        </p:txBody>
      </p:sp>
      <p:graphicFrame>
        <p:nvGraphicFramePr>
          <p:cNvPr id="6" name="Graphique 5">
            <a:extLst>
              <a:ext uri="{FF2B5EF4-FFF2-40B4-BE49-F238E27FC236}">
                <a16:creationId xmlns:a16="http://schemas.microsoft.com/office/drawing/2014/main" id="{14FA1BE6-A078-4E61-86F3-928F8E21FF85}"/>
              </a:ext>
            </a:extLst>
          </p:cNvPr>
          <p:cNvGraphicFramePr>
            <a:graphicFrameLocks/>
          </p:cNvGraphicFramePr>
          <p:nvPr>
            <p:extLst>
              <p:ext uri="{D42A27DB-BD31-4B8C-83A1-F6EECF244321}">
                <p14:modId xmlns:p14="http://schemas.microsoft.com/office/powerpoint/2010/main" val="1044915461"/>
              </p:ext>
            </p:extLst>
          </p:nvPr>
        </p:nvGraphicFramePr>
        <p:xfrm>
          <a:off x="6130093" y="382248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451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CC5CF800-D3BD-49F9-ABD3-214CA067AEEC}"/>
              </a:ext>
            </a:extLst>
          </p:cNvPr>
          <p:cNvGraphicFramePr>
            <a:graphicFrameLocks noGrp="1"/>
          </p:cNvGraphicFramePr>
          <p:nvPr>
            <p:extLst>
              <p:ext uri="{D42A27DB-BD31-4B8C-83A1-F6EECF244321}">
                <p14:modId xmlns:p14="http://schemas.microsoft.com/office/powerpoint/2010/main" val="769240951"/>
              </p:ext>
            </p:extLst>
          </p:nvPr>
        </p:nvGraphicFramePr>
        <p:xfrm>
          <a:off x="1071057" y="613857"/>
          <a:ext cx="9380483" cy="3281336"/>
        </p:xfrm>
        <a:graphic>
          <a:graphicData uri="http://schemas.openxmlformats.org/drawingml/2006/table">
            <a:tbl>
              <a:tblPr/>
              <a:tblGrid>
                <a:gridCol w="1318677">
                  <a:extLst>
                    <a:ext uri="{9D8B030D-6E8A-4147-A177-3AD203B41FA5}">
                      <a16:colId xmlns:a16="http://schemas.microsoft.com/office/drawing/2014/main" val="3909035267"/>
                    </a:ext>
                  </a:extLst>
                </a:gridCol>
                <a:gridCol w="2419991">
                  <a:extLst>
                    <a:ext uri="{9D8B030D-6E8A-4147-A177-3AD203B41FA5}">
                      <a16:colId xmlns:a16="http://schemas.microsoft.com/office/drawing/2014/main" val="4177618902"/>
                    </a:ext>
                  </a:extLst>
                </a:gridCol>
                <a:gridCol w="1994703">
                  <a:extLst>
                    <a:ext uri="{9D8B030D-6E8A-4147-A177-3AD203B41FA5}">
                      <a16:colId xmlns:a16="http://schemas.microsoft.com/office/drawing/2014/main" val="85516046"/>
                    </a:ext>
                  </a:extLst>
                </a:gridCol>
                <a:gridCol w="2041153">
                  <a:extLst>
                    <a:ext uri="{9D8B030D-6E8A-4147-A177-3AD203B41FA5}">
                      <a16:colId xmlns:a16="http://schemas.microsoft.com/office/drawing/2014/main" val="2740098032"/>
                    </a:ext>
                  </a:extLst>
                </a:gridCol>
                <a:gridCol w="1605959">
                  <a:extLst>
                    <a:ext uri="{9D8B030D-6E8A-4147-A177-3AD203B41FA5}">
                      <a16:colId xmlns:a16="http://schemas.microsoft.com/office/drawing/2014/main" val="4096143526"/>
                    </a:ext>
                  </a:extLst>
                </a:gridCol>
              </a:tblGrid>
              <a:tr h="410167">
                <a:tc gridSpan="2">
                  <a:txBody>
                    <a:bodyPr/>
                    <a:lstStyle/>
                    <a:p>
                      <a:pPr algn="l" fontAlgn="t"/>
                      <a:r>
                        <a:rPr lang="fr-FR" sz="1800" b="0" i="0" u="none" strike="noStrike" dirty="0">
                          <a:solidFill>
                            <a:srgbClr val="000000"/>
                          </a:solidFill>
                          <a:effectLst/>
                          <a:latin typeface="Calibri" panose="020F0502020204030204" pitchFamily="34" charset="0"/>
                        </a:rPr>
                        <a:t>La Gendarmerie Royale</a:t>
                      </a: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hMerge="1">
                  <a:txBody>
                    <a:bodyPr/>
                    <a:lstStyle/>
                    <a:p>
                      <a:endParaRPr lang="fr-FR"/>
                    </a:p>
                  </a:txBody>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67839698"/>
                  </a:ext>
                </a:extLst>
              </a:tr>
              <a:tr h="410167">
                <a:tc>
                  <a:txBody>
                    <a:bodyPr/>
                    <a:lstStyle/>
                    <a:p>
                      <a:pPr algn="l" fontAlgn="b"/>
                      <a:r>
                        <a:rPr lang="fr-FR" sz="1800" b="1" i="0" u="none" strike="noStrike" dirty="0">
                          <a:solidFill>
                            <a:srgbClr val="FFFFFF"/>
                          </a:solidFill>
                          <a:effectLst/>
                          <a:latin typeface="Calibri" panose="020F0502020204030204" pitchFamily="34" charset="0"/>
                        </a:rPr>
                        <a:t>Année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t"/>
                      <a:r>
                        <a:rPr lang="fr-FR" sz="1800" b="1" i="0" u="none" strike="noStrike" dirty="0">
                          <a:solidFill>
                            <a:srgbClr val="FFFFFF"/>
                          </a:solidFill>
                          <a:effectLst/>
                          <a:latin typeface="Calibri" panose="020F0502020204030204" pitchFamily="34" charset="0"/>
                        </a:rPr>
                        <a:t>Première classe</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t"/>
                      <a:r>
                        <a:rPr lang="fr-FR" sz="1800" b="1" i="0" u="none" strike="noStrike" dirty="0">
                          <a:solidFill>
                            <a:srgbClr val="FFFFFF"/>
                          </a:solidFill>
                          <a:effectLst/>
                          <a:latin typeface="Calibri" panose="020F0502020204030204" pitchFamily="34" charset="0"/>
                        </a:rPr>
                        <a:t>Deuxième classe</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t"/>
                      <a:r>
                        <a:rPr lang="fr-FR" sz="1800" b="1" i="0" u="none" strike="noStrike" dirty="0">
                          <a:solidFill>
                            <a:srgbClr val="FFFFFF"/>
                          </a:solidFill>
                          <a:effectLst/>
                          <a:latin typeface="Calibri" panose="020F0502020204030204" pitchFamily="34" charset="0"/>
                        </a:rPr>
                        <a:t>Troisième classe</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t"/>
                      <a:r>
                        <a:rPr lang="fr-FR" sz="1800" b="1" i="0" u="none" strike="noStrike" dirty="0">
                          <a:solidFill>
                            <a:srgbClr val="FFFFFF"/>
                          </a:solidFill>
                          <a:effectLst/>
                          <a:latin typeface="Calibri" panose="020F0502020204030204" pitchFamily="34" charset="0"/>
                        </a:rPr>
                        <a:t>Total</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883879017"/>
                  </a:ext>
                </a:extLst>
              </a:tr>
              <a:tr h="410167">
                <a:tc>
                  <a:txBody>
                    <a:bodyPr/>
                    <a:lstStyle/>
                    <a:p>
                      <a:pPr algn="r" fontAlgn="t"/>
                      <a:r>
                        <a:rPr lang="fr-FR" sz="1800" b="0" i="0" u="none" strike="noStrike" dirty="0">
                          <a:solidFill>
                            <a:srgbClr val="000000"/>
                          </a:solidFill>
                          <a:effectLst/>
                          <a:latin typeface="Calibri" panose="020F0502020204030204" pitchFamily="34" charset="0"/>
                        </a:rPr>
                        <a:t>2018</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108 571</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156 335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1 057 543</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1 322 449</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85416783"/>
                  </a:ext>
                </a:extLst>
              </a:tr>
              <a:tr h="410167">
                <a:tc>
                  <a:txBody>
                    <a:bodyPr/>
                    <a:lstStyle/>
                    <a:p>
                      <a:pPr algn="r" fontAlgn="t"/>
                      <a:r>
                        <a:rPr lang="fr-FR" sz="1800" b="0" i="0" u="none" strike="noStrike" dirty="0">
                          <a:solidFill>
                            <a:srgbClr val="000000"/>
                          </a:solidFill>
                          <a:effectLst/>
                          <a:latin typeface="Calibri" panose="020F0502020204030204" pitchFamily="34" charset="0"/>
                        </a:rPr>
                        <a:t>2019</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106 576</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161 974</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1 284 045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1 552 595</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595124546"/>
                  </a:ext>
                </a:extLst>
              </a:tr>
              <a:tr h="410167">
                <a:tc>
                  <a:txBody>
                    <a:bodyPr/>
                    <a:lstStyle/>
                    <a:p>
                      <a:pPr algn="r" fontAlgn="t"/>
                      <a:r>
                        <a:rPr lang="fr-FR" sz="1800" b="0" i="0" u="none" strike="noStrike" dirty="0">
                          <a:solidFill>
                            <a:srgbClr val="000000"/>
                          </a:solidFill>
                          <a:effectLst/>
                          <a:latin typeface="Calibri" panose="020F0502020204030204" pitchFamily="34" charset="0"/>
                        </a:rPr>
                        <a:t>2020</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73 237</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123 862</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1 044 139</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1 241 238</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72099748"/>
                  </a:ext>
                </a:extLst>
              </a:tr>
              <a:tr h="410167">
                <a:tc>
                  <a:txBody>
                    <a:bodyPr/>
                    <a:lstStyle/>
                    <a:p>
                      <a:pPr algn="r" fontAlgn="t"/>
                      <a:r>
                        <a:rPr lang="fr-FR" sz="1800" b="0" i="0" u="none" strike="noStrike" dirty="0">
                          <a:solidFill>
                            <a:srgbClr val="000000"/>
                          </a:solidFill>
                          <a:effectLst/>
                          <a:latin typeface="Calibri" panose="020F0502020204030204" pitchFamily="34" charset="0"/>
                        </a:rPr>
                        <a:t>2021</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101 286</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199 552</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1 451 431</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1 752 269</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90591208"/>
                  </a:ext>
                </a:extLst>
              </a:tr>
              <a:tr h="410167">
                <a:tc>
                  <a:txBody>
                    <a:bodyPr/>
                    <a:lstStyle/>
                    <a:p>
                      <a:pPr algn="r" fontAlgn="t"/>
                      <a:r>
                        <a:rPr lang="fr-FR" sz="1800" b="0" i="0" u="none" strike="noStrike" dirty="0">
                          <a:solidFill>
                            <a:srgbClr val="000000"/>
                          </a:solidFill>
                          <a:effectLst/>
                          <a:latin typeface="Calibri" panose="020F0502020204030204" pitchFamily="34" charset="0"/>
                        </a:rPr>
                        <a:t>2022</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130 985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256 974</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1 650 606</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fr-FR" sz="1800" b="0" i="0" u="none" strike="noStrike" dirty="0">
                          <a:solidFill>
                            <a:srgbClr val="000000"/>
                          </a:solidFill>
                          <a:effectLst/>
                          <a:latin typeface="Calibri" panose="020F0502020204030204" pitchFamily="34" charset="0"/>
                        </a:rPr>
                        <a:t>2 038 565</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07044059"/>
                  </a:ext>
                </a:extLst>
              </a:tr>
              <a:tr h="410167">
                <a:tc>
                  <a:txBody>
                    <a:bodyPr/>
                    <a:lstStyle/>
                    <a:p>
                      <a:pPr algn="l" fontAlgn="t"/>
                      <a:r>
                        <a:rPr lang="fr-FR" sz="1800" b="0" i="0" u="none" strike="noStrike" dirty="0">
                          <a:solidFill>
                            <a:srgbClr val="000000"/>
                          </a:solidFill>
                          <a:effectLst/>
                          <a:latin typeface="Calibri" panose="020F0502020204030204" pitchFamily="34" charset="0"/>
                        </a:rPr>
                        <a:t>Total </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520 655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898 697</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6 487 764</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t"/>
                      <a:r>
                        <a:rPr lang="fr-FR" sz="1800" b="0" i="0" u="none" strike="noStrike" dirty="0">
                          <a:solidFill>
                            <a:srgbClr val="000000"/>
                          </a:solidFill>
                          <a:effectLst/>
                          <a:latin typeface="Calibri" panose="020F0502020204030204" pitchFamily="34" charset="0"/>
                        </a:rPr>
                        <a:t>7 907 116</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15347931"/>
                  </a:ext>
                </a:extLst>
              </a:tr>
            </a:tbl>
          </a:graphicData>
        </a:graphic>
      </p:graphicFrame>
      <p:sp>
        <p:nvSpPr>
          <p:cNvPr id="6" name="Titre 4">
            <a:extLst>
              <a:ext uri="{FF2B5EF4-FFF2-40B4-BE49-F238E27FC236}">
                <a16:creationId xmlns:a16="http://schemas.microsoft.com/office/drawing/2014/main" id="{92B875F5-CFC7-4CF2-9BB3-72B173B3AA88}"/>
              </a:ext>
            </a:extLst>
          </p:cNvPr>
          <p:cNvSpPr txBox="1">
            <a:spLocks/>
          </p:cNvSpPr>
          <p:nvPr/>
        </p:nvSpPr>
        <p:spPr>
          <a:xfrm>
            <a:off x="3696028" y="205630"/>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Statistiques et chiffres clés</a:t>
            </a:r>
          </a:p>
        </p:txBody>
      </p:sp>
      <p:graphicFrame>
        <p:nvGraphicFramePr>
          <p:cNvPr id="7" name="Graphique 6">
            <a:extLst>
              <a:ext uri="{FF2B5EF4-FFF2-40B4-BE49-F238E27FC236}">
                <a16:creationId xmlns:a16="http://schemas.microsoft.com/office/drawing/2014/main" id="{23B03A50-09FD-4056-8241-DFE3053EF91E}"/>
              </a:ext>
            </a:extLst>
          </p:cNvPr>
          <p:cNvGraphicFramePr>
            <a:graphicFrameLocks/>
          </p:cNvGraphicFramePr>
          <p:nvPr>
            <p:extLst>
              <p:ext uri="{D42A27DB-BD31-4B8C-83A1-F6EECF244321}">
                <p14:modId xmlns:p14="http://schemas.microsoft.com/office/powerpoint/2010/main" val="2132012812"/>
              </p:ext>
            </p:extLst>
          </p:nvPr>
        </p:nvGraphicFramePr>
        <p:xfrm>
          <a:off x="5879540" y="3964637"/>
          <a:ext cx="4572000" cy="2525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35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C79A42FB-B0DD-46AE-995E-22596F957A02}"/>
              </a:ext>
            </a:extLst>
          </p:cNvPr>
          <p:cNvGraphicFramePr>
            <a:graphicFrameLocks noGrp="1"/>
          </p:cNvGraphicFramePr>
          <p:nvPr>
            <p:extLst>
              <p:ext uri="{D42A27DB-BD31-4B8C-83A1-F6EECF244321}">
                <p14:modId xmlns:p14="http://schemas.microsoft.com/office/powerpoint/2010/main" val="3848644221"/>
              </p:ext>
            </p:extLst>
          </p:nvPr>
        </p:nvGraphicFramePr>
        <p:xfrm>
          <a:off x="1040524" y="712841"/>
          <a:ext cx="9447964" cy="3095232"/>
        </p:xfrm>
        <a:graphic>
          <a:graphicData uri="http://schemas.openxmlformats.org/drawingml/2006/table">
            <a:tbl>
              <a:tblPr/>
              <a:tblGrid>
                <a:gridCol w="1328163">
                  <a:extLst>
                    <a:ext uri="{9D8B030D-6E8A-4147-A177-3AD203B41FA5}">
                      <a16:colId xmlns:a16="http://schemas.microsoft.com/office/drawing/2014/main" val="1687356481"/>
                    </a:ext>
                  </a:extLst>
                </a:gridCol>
                <a:gridCol w="2437400">
                  <a:extLst>
                    <a:ext uri="{9D8B030D-6E8A-4147-A177-3AD203B41FA5}">
                      <a16:colId xmlns:a16="http://schemas.microsoft.com/office/drawing/2014/main" val="1914099450"/>
                    </a:ext>
                  </a:extLst>
                </a:gridCol>
                <a:gridCol w="2047707">
                  <a:extLst>
                    <a:ext uri="{9D8B030D-6E8A-4147-A177-3AD203B41FA5}">
                      <a16:colId xmlns:a16="http://schemas.microsoft.com/office/drawing/2014/main" val="3201332639"/>
                    </a:ext>
                  </a:extLst>
                </a:gridCol>
                <a:gridCol w="1830952">
                  <a:extLst>
                    <a:ext uri="{9D8B030D-6E8A-4147-A177-3AD203B41FA5}">
                      <a16:colId xmlns:a16="http://schemas.microsoft.com/office/drawing/2014/main" val="1613331640"/>
                    </a:ext>
                  </a:extLst>
                </a:gridCol>
                <a:gridCol w="1803742">
                  <a:extLst>
                    <a:ext uri="{9D8B030D-6E8A-4147-A177-3AD203B41FA5}">
                      <a16:colId xmlns:a16="http://schemas.microsoft.com/office/drawing/2014/main" val="992727294"/>
                    </a:ext>
                  </a:extLst>
                </a:gridCol>
              </a:tblGrid>
              <a:tr h="386904">
                <a:tc>
                  <a:txBody>
                    <a:bodyPr/>
                    <a:lstStyle/>
                    <a:p>
                      <a:pPr algn="l" fontAlgn="t"/>
                      <a:r>
                        <a:rPr lang="fr-FR" sz="1800" b="0" i="0" u="none" strike="noStrike" dirty="0">
                          <a:solidFill>
                            <a:srgbClr val="000000"/>
                          </a:solidFill>
                          <a:effectLst/>
                          <a:latin typeface="Calibri" panose="020F0502020204030204" pitchFamily="34" charset="0"/>
                        </a:rPr>
                        <a:t>Radars Fixes</a:t>
                      </a: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t"/>
                      <a:endParaRPr lang="fr-FR" sz="18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508732344"/>
                  </a:ext>
                </a:extLst>
              </a:tr>
              <a:tr h="386904">
                <a:tc>
                  <a:txBody>
                    <a:bodyPr/>
                    <a:lstStyle/>
                    <a:p>
                      <a:pPr algn="ctr" fontAlgn="b"/>
                      <a:r>
                        <a:rPr lang="fr-FR" sz="1800" b="1" i="0" u="none" strike="noStrike" dirty="0">
                          <a:solidFill>
                            <a:srgbClr val="FFFFFF"/>
                          </a:solidFill>
                          <a:effectLst/>
                          <a:latin typeface="Calibri" panose="020F0502020204030204" pitchFamily="34" charset="0"/>
                        </a:rPr>
                        <a:t>Année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fr-FR" sz="1800" b="1" i="0" u="none" strike="noStrike" dirty="0">
                          <a:solidFill>
                            <a:srgbClr val="FFFFFF"/>
                          </a:solidFill>
                          <a:effectLst/>
                          <a:latin typeface="Calibri" panose="020F0502020204030204" pitchFamily="34" charset="0"/>
                        </a:rPr>
                        <a:t>Première classe</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fr-FR" sz="1800" b="1" i="0" u="none" strike="noStrike" dirty="0">
                          <a:solidFill>
                            <a:srgbClr val="FFFFFF"/>
                          </a:solidFill>
                          <a:effectLst/>
                          <a:latin typeface="Calibri" panose="020F0502020204030204" pitchFamily="34" charset="0"/>
                        </a:rPr>
                        <a:t>Deuxième classe</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fr-FR" sz="1800" b="1" i="0" u="none" strike="noStrike" dirty="0">
                          <a:solidFill>
                            <a:srgbClr val="FFFFFF"/>
                          </a:solidFill>
                          <a:effectLst/>
                          <a:latin typeface="Calibri" panose="020F0502020204030204" pitchFamily="34" charset="0"/>
                        </a:rPr>
                        <a:t>Troisième classe</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fr-FR" sz="1800" b="1" i="0" u="none" strike="noStrike" dirty="0">
                          <a:solidFill>
                            <a:srgbClr val="FFFFFF"/>
                          </a:solidFill>
                          <a:effectLst/>
                          <a:latin typeface="Calibri" panose="020F0502020204030204" pitchFamily="34" charset="0"/>
                        </a:rPr>
                        <a:t>Total</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775125230"/>
                  </a:ext>
                </a:extLst>
              </a:tr>
              <a:tr h="386904">
                <a:tc>
                  <a:txBody>
                    <a:bodyPr/>
                    <a:lstStyle/>
                    <a:p>
                      <a:pPr algn="ctr" fontAlgn="t"/>
                      <a:r>
                        <a:rPr lang="fr-FR" sz="1800" b="0" i="0" u="none" strike="noStrike" dirty="0">
                          <a:solidFill>
                            <a:srgbClr val="000000"/>
                          </a:solidFill>
                          <a:effectLst/>
                          <a:latin typeface="Calibri" panose="020F0502020204030204" pitchFamily="34" charset="0"/>
                        </a:rPr>
                        <a:t>2018</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97 898</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245 323</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1 471 418</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1 814 639</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37034741"/>
                  </a:ext>
                </a:extLst>
              </a:tr>
              <a:tr h="386904">
                <a:tc>
                  <a:txBody>
                    <a:bodyPr/>
                    <a:lstStyle/>
                    <a:p>
                      <a:pPr algn="ctr" fontAlgn="t"/>
                      <a:r>
                        <a:rPr lang="fr-FR" sz="1800" b="0" i="0" u="none" strike="noStrike" dirty="0">
                          <a:solidFill>
                            <a:srgbClr val="000000"/>
                          </a:solidFill>
                          <a:effectLst/>
                          <a:latin typeface="Calibri" panose="020F0502020204030204" pitchFamily="34" charset="0"/>
                        </a:rPr>
                        <a:t>2019</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77 881</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197 918</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1 246 615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1 522 414</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74052461"/>
                  </a:ext>
                </a:extLst>
              </a:tr>
              <a:tr h="386904">
                <a:tc>
                  <a:txBody>
                    <a:bodyPr/>
                    <a:lstStyle/>
                    <a:p>
                      <a:pPr algn="ctr" fontAlgn="t"/>
                      <a:r>
                        <a:rPr lang="fr-FR" sz="1800" b="0" i="0" u="none" strike="noStrike" dirty="0">
                          <a:solidFill>
                            <a:srgbClr val="000000"/>
                          </a:solidFill>
                          <a:effectLst/>
                          <a:latin typeface="Calibri" panose="020F0502020204030204" pitchFamily="34" charset="0"/>
                        </a:rPr>
                        <a:t>2020</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46 775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119 182</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800 740</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966 697</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84150737"/>
                  </a:ext>
                </a:extLst>
              </a:tr>
              <a:tr h="386904">
                <a:tc>
                  <a:txBody>
                    <a:bodyPr/>
                    <a:lstStyle/>
                    <a:p>
                      <a:pPr algn="ctr" fontAlgn="t"/>
                      <a:r>
                        <a:rPr lang="fr-FR" sz="1800" b="0" i="0" u="none" strike="noStrike" dirty="0">
                          <a:solidFill>
                            <a:srgbClr val="000000"/>
                          </a:solidFill>
                          <a:effectLst/>
                          <a:latin typeface="Calibri" panose="020F0502020204030204" pitchFamily="34" charset="0"/>
                        </a:rPr>
                        <a:t>2021</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42 158</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106 505</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706 931</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855 594</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33902790"/>
                  </a:ext>
                </a:extLst>
              </a:tr>
              <a:tr h="386904">
                <a:tc>
                  <a:txBody>
                    <a:bodyPr/>
                    <a:lstStyle/>
                    <a:p>
                      <a:pPr algn="ctr" fontAlgn="t"/>
                      <a:r>
                        <a:rPr lang="fr-FR" sz="1800" b="0" i="0" u="none" strike="noStrike" dirty="0">
                          <a:solidFill>
                            <a:srgbClr val="000000"/>
                          </a:solidFill>
                          <a:effectLst/>
                          <a:latin typeface="Calibri" panose="020F0502020204030204" pitchFamily="34" charset="0"/>
                        </a:rPr>
                        <a:t>2022</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161 124</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155 730</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880 153</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fr-FR" sz="1800" b="0" i="0" u="none" strike="noStrike" dirty="0">
                          <a:solidFill>
                            <a:srgbClr val="000000"/>
                          </a:solidFill>
                          <a:effectLst/>
                          <a:latin typeface="Calibri" panose="020F0502020204030204" pitchFamily="34" charset="0"/>
                        </a:rPr>
                        <a:t>1 197 007</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83070386"/>
                  </a:ext>
                </a:extLst>
              </a:tr>
              <a:tr h="386904">
                <a:tc>
                  <a:txBody>
                    <a:bodyPr/>
                    <a:lstStyle/>
                    <a:p>
                      <a:pPr algn="l" fontAlgn="t"/>
                      <a:r>
                        <a:rPr lang="fr-FR" sz="1800" b="0" i="0" u="none" strike="noStrike" dirty="0">
                          <a:solidFill>
                            <a:srgbClr val="000000"/>
                          </a:solidFill>
                          <a:effectLst/>
                          <a:latin typeface="Calibri" panose="020F0502020204030204" pitchFamily="34" charset="0"/>
                        </a:rPr>
                        <a:t>Total </a:t>
                      </a:r>
                    </a:p>
                  </a:txBody>
                  <a:tcPr marL="9525" marR="9525" marT="9525"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425 836</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824 658</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5 105 857</a:t>
                      </a:r>
                    </a:p>
                  </a:txBody>
                  <a:tcPr marL="9525" marR="9525" marT="9525"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t"/>
                      <a:r>
                        <a:rPr lang="fr-FR" sz="1800" b="0" i="0" u="none" strike="noStrike" dirty="0">
                          <a:solidFill>
                            <a:srgbClr val="000000"/>
                          </a:solidFill>
                          <a:effectLst/>
                          <a:latin typeface="Calibri" panose="020F0502020204030204" pitchFamily="34" charset="0"/>
                        </a:rPr>
                        <a:t>6 398 173</a:t>
                      </a:r>
                    </a:p>
                  </a:txBody>
                  <a:tcPr marL="9525" marR="9525" marT="9525"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66270585"/>
                  </a:ext>
                </a:extLst>
              </a:tr>
            </a:tbl>
          </a:graphicData>
        </a:graphic>
      </p:graphicFrame>
      <p:sp>
        <p:nvSpPr>
          <p:cNvPr id="6" name="Titre 4">
            <a:extLst>
              <a:ext uri="{FF2B5EF4-FFF2-40B4-BE49-F238E27FC236}">
                <a16:creationId xmlns:a16="http://schemas.microsoft.com/office/drawing/2014/main" id="{F0ECC09B-1301-43CD-8133-0C77933940CD}"/>
              </a:ext>
            </a:extLst>
          </p:cNvPr>
          <p:cNvSpPr txBox="1">
            <a:spLocks/>
          </p:cNvSpPr>
          <p:nvPr/>
        </p:nvSpPr>
        <p:spPr>
          <a:xfrm>
            <a:off x="3696028" y="159331"/>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Statistiques et chiffres clés</a:t>
            </a:r>
          </a:p>
        </p:txBody>
      </p:sp>
      <p:graphicFrame>
        <p:nvGraphicFramePr>
          <p:cNvPr id="7" name="Graphique 6">
            <a:extLst>
              <a:ext uri="{FF2B5EF4-FFF2-40B4-BE49-F238E27FC236}">
                <a16:creationId xmlns:a16="http://schemas.microsoft.com/office/drawing/2014/main" id="{F873D26C-5B9C-4998-8E51-6FD3EB4B734E}"/>
              </a:ext>
            </a:extLst>
          </p:cNvPr>
          <p:cNvGraphicFramePr>
            <a:graphicFrameLocks/>
          </p:cNvGraphicFramePr>
          <p:nvPr>
            <p:extLst>
              <p:ext uri="{D42A27DB-BD31-4B8C-83A1-F6EECF244321}">
                <p14:modId xmlns:p14="http://schemas.microsoft.com/office/powerpoint/2010/main" val="4244661062"/>
              </p:ext>
            </p:extLst>
          </p:nvPr>
        </p:nvGraphicFramePr>
        <p:xfrm>
          <a:off x="5916488" y="390917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35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916" y="844960"/>
            <a:ext cx="10204881" cy="461665"/>
          </a:xfrm>
          <a:prstGeom prst="rect">
            <a:avLst/>
          </a:prstGeom>
        </p:spPr>
        <p:txBody>
          <a:bodyPr wrap="square">
            <a:spAutoFit/>
          </a:bodyPr>
          <a:lstStyle/>
          <a:p>
            <a:pPr algn="ctr"/>
            <a:r>
              <a:rPr lang="fr-FR" sz="2400" b="1" i="1" dirty="0">
                <a:solidFill>
                  <a:schemeClr val="accent4">
                    <a:lumMod val="75000"/>
                  </a:schemeClr>
                </a:solidFill>
                <a:latin typeface="Times New Roman" panose="02020603050405020304" pitchFamily="18" charset="0"/>
                <a:cs typeface="Times New Roman" panose="02020603050405020304" pitchFamily="18" charset="0"/>
              </a:rPr>
              <a:t>PVs d’infractions constatées durant les 5 dernières années 2018-2022</a:t>
            </a:r>
            <a:endParaRPr lang="fr-FR" sz="2400" i="1" dirty="0">
              <a:solidFill>
                <a:schemeClr val="accent4">
                  <a:lumMod val="75000"/>
                </a:schemeClr>
              </a:solidFill>
              <a:latin typeface="Times New Roman" panose="02020603050405020304" pitchFamily="18" charset="0"/>
              <a:cs typeface="Times New Roman" panose="02020603050405020304" pitchFamily="18" charset="0"/>
            </a:endParaRPr>
          </a:p>
        </p:txBody>
      </p:sp>
      <p:graphicFrame>
        <p:nvGraphicFramePr>
          <p:cNvPr id="3" name="Graphique 2"/>
          <p:cNvGraphicFramePr>
            <a:graphicFrameLocks/>
          </p:cNvGraphicFramePr>
          <p:nvPr>
            <p:extLst>
              <p:ext uri="{D42A27DB-BD31-4B8C-83A1-F6EECF244321}">
                <p14:modId xmlns:p14="http://schemas.microsoft.com/office/powerpoint/2010/main" val="2043773633"/>
              </p:ext>
            </p:extLst>
          </p:nvPr>
        </p:nvGraphicFramePr>
        <p:xfrm>
          <a:off x="609600" y="1375522"/>
          <a:ext cx="5206584" cy="3196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p:cNvGraphicFramePr>
          <p:nvPr>
            <p:extLst>
              <p:ext uri="{D42A27DB-BD31-4B8C-83A1-F6EECF244321}">
                <p14:modId xmlns:p14="http://schemas.microsoft.com/office/powerpoint/2010/main" val="3696664978"/>
              </p:ext>
            </p:extLst>
          </p:nvPr>
        </p:nvGraphicFramePr>
        <p:xfrm>
          <a:off x="6615660" y="3429000"/>
          <a:ext cx="4911777" cy="268698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4">
            <a:extLst>
              <a:ext uri="{FF2B5EF4-FFF2-40B4-BE49-F238E27FC236}">
                <a16:creationId xmlns:a16="http://schemas.microsoft.com/office/drawing/2014/main" id="{EFC3AA63-07C4-4825-B5DA-80D6A6D93264}"/>
              </a:ext>
            </a:extLst>
          </p:cNvPr>
          <p:cNvSpPr txBox="1">
            <a:spLocks/>
          </p:cNvSpPr>
          <p:nvPr/>
        </p:nvSpPr>
        <p:spPr>
          <a:xfrm>
            <a:off x="3696028" y="159331"/>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Statistiques et chiffres clés</a:t>
            </a:r>
          </a:p>
        </p:txBody>
      </p:sp>
    </p:spTree>
    <p:extLst>
      <p:ext uri="{BB962C8B-B14F-4D97-AF65-F5344CB8AC3E}">
        <p14:creationId xmlns:p14="http://schemas.microsoft.com/office/powerpoint/2010/main" val="2443140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ctrTitle"/>
          </p:nvPr>
        </p:nvSpPr>
        <p:spPr>
          <a:xfrm>
            <a:off x="4469021" y="2872394"/>
            <a:ext cx="6767041" cy="770400"/>
          </a:xfrm>
          <a:prstGeom prst="rect">
            <a:avLst/>
          </a:prstGeom>
        </p:spPr>
        <p:txBody>
          <a:bodyPr spcFirstLastPara="1" wrap="square" lIns="121900" tIns="121900" rIns="121900" bIns="121900" anchor="b" anchorCtr="0">
            <a:noAutofit/>
          </a:bodyPr>
          <a:lstStyle/>
          <a:p>
            <a:pPr lvl="0"/>
            <a:r>
              <a:rPr lang="fr-FR" dirty="0"/>
              <a:t>PERSPECTIVES</a:t>
            </a:r>
            <a:endParaRPr dirty="0"/>
          </a:p>
        </p:txBody>
      </p:sp>
    </p:spTree>
    <p:extLst>
      <p:ext uri="{BB962C8B-B14F-4D97-AF65-F5344CB8AC3E}">
        <p14:creationId xmlns:p14="http://schemas.microsoft.com/office/powerpoint/2010/main" val="1896823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13211D5-01C9-4E54-83D1-281D0CDBE0E1}"/>
              </a:ext>
            </a:extLst>
          </p:cNvPr>
          <p:cNvSpPr txBox="1"/>
          <p:nvPr/>
        </p:nvSpPr>
        <p:spPr>
          <a:xfrm>
            <a:off x="428263" y="1377386"/>
            <a:ext cx="7407799" cy="3939540"/>
          </a:xfrm>
          <a:prstGeom prst="rect">
            <a:avLst/>
          </a:prstGeom>
          <a:solidFill>
            <a:schemeClr val="accent2">
              <a:lumMod val="20000"/>
              <a:lumOff val="80000"/>
            </a:schemeClr>
          </a:solidFill>
        </p:spPr>
        <p:txBody>
          <a:bodyPr wrap="square" rtlCol="0">
            <a:spAutoFit/>
          </a:bodyPr>
          <a:lstStyle/>
          <a:p>
            <a:pPr lvl="0" algn="just">
              <a:spcBef>
                <a:spcPts val="600"/>
              </a:spcBef>
              <a:spcAft>
                <a:spcPts val="600"/>
              </a:spcAft>
            </a:pPr>
            <a:r>
              <a:rPr lang="fr-FR" sz="2800" b="1" dirty="0"/>
              <a:t>L’installation des radars fixes se confronte à plusieurs contraintes:</a:t>
            </a:r>
          </a:p>
          <a:p>
            <a:pPr marL="457200" lvl="0" indent="-457200" algn="just">
              <a:spcBef>
                <a:spcPts val="600"/>
              </a:spcBef>
              <a:spcAft>
                <a:spcPts val="600"/>
              </a:spcAft>
              <a:buFont typeface="Wingdings" panose="05000000000000000000" pitchFamily="2" charset="2"/>
              <a:buChar char="§"/>
            </a:pPr>
            <a:r>
              <a:rPr lang="fr-FR" sz="2400" b="1" dirty="0"/>
              <a:t>La disponibilité du réseau électrique;</a:t>
            </a:r>
          </a:p>
          <a:p>
            <a:pPr marL="457200" lvl="0" indent="-457200" algn="just">
              <a:spcBef>
                <a:spcPts val="600"/>
              </a:spcBef>
              <a:spcAft>
                <a:spcPts val="600"/>
              </a:spcAft>
              <a:buFont typeface="Wingdings" panose="05000000000000000000" pitchFamily="2" charset="2"/>
              <a:buChar char="§"/>
            </a:pPr>
            <a:r>
              <a:rPr lang="fr-FR" sz="2400" b="1" dirty="0"/>
              <a:t>Les actes de vandalisme;</a:t>
            </a:r>
          </a:p>
          <a:p>
            <a:pPr marL="457200" lvl="0" indent="-457200" algn="just">
              <a:spcBef>
                <a:spcPts val="600"/>
              </a:spcBef>
              <a:spcAft>
                <a:spcPts val="600"/>
              </a:spcAft>
              <a:buFont typeface="Wingdings" panose="05000000000000000000" pitchFamily="2" charset="2"/>
              <a:buChar char="§"/>
            </a:pPr>
            <a:r>
              <a:rPr lang="fr-FR" sz="2400" b="1" dirty="0"/>
              <a:t>Les difficultés d’avoir les autorisations d’installation;</a:t>
            </a:r>
          </a:p>
          <a:p>
            <a:pPr marL="457200" lvl="0" indent="-457200" algn="just">
              <a:spcBef>
                <a:spcPts val="600"/>
              </a:spcBef>
              <a:spcAft>
                <a:spcPts val="600"/>
              </a:spcAft>
              <a:buFont typeface="Wingdings" panose="05000000000000000000" pitchFamily="2" charset="2"/>
              <a:buChar char="§"/>
            </a:pPr>
            <a:r>
              <a:rPr lang="fr-FR" sz="2400" b="1" dirty="0"/>
              <a:t>Les travaux d’élargissement ou de rénovation de la chaussée;</a:t>
            </a:r>
          </a:p>
          <a:p>
            <a:pPr marL="457200" lvl="0" indent="-457200" algn="just">
              <a:spcBef>
                <a:spcPts val="600"/>
              </a:spcBef>
              <a:spcAft>
                <a:spcPts val="600"/>
              </a:spcAft>
              <a:buFont typeface="Wingdings" panose="05000000000000000000" pitchFamily="2" charset="2"/>
              <a:buChar char="§"/>
            </a:pPr>
            <a:r>
              <a:rPr lang="fr-FR" sz="2400" b="1" dirty="0"/>
              <a:t>La coordination avec les operateurs locaux;</a:t>
            </a:r>
          </a:p>
        </p:txBody>
      </p:sp>
      <p:sp>
        <p:nvSpPr>
          <p:cNvPr id="5" name="Titre 4">
            <a:extLst>
              <a:ext uri="{FF2B5EF4-FFF2-40B4-BE49-F238E27FC236}">
                <a16:creationId xmlns:a16="http://schemas.microsoft.com/office/drawing/2014/main" id="{3E6B35EF-885A-4BA3-B446-BA9C45B072E7}"/>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PERSPECTIVES : Radars autonomes</a:t>
            </a:r>
          </a:p>
        </p:txBody>
      </p:sp>
      <p:sp>
        <p:nvSpPr>
          <p:cNvPr id="6" name="Flèche droite 8">
            <a:extLst>
              <a:ext uri="{FF2B5EF4-FFF2-40B4-BE49-F238E27FC236}">
                <a16:creationId xmlns:a16="http://schemas.microsoft.com/office/drawing/2014/main" id="{2766116B-1AD4-4C75-A458-CCD48054A448}"/>
              </a:ext>
            </a:extLst>
          </p:cNvPr>
          <p:cNvSpPr/>
          <p:nvPr/>
        </p:nvSpPr>
        <p:spPr>
          <a:xfrm>
            <a:off x="7944014" y="2277499"/>
            <a:ext cx="643944" cy="3000020"/>
          </a:xfrm>
          <a:prstGeom prst="rightArrow">
            <a:avLst>
              <a:gd name="adj1" fmla="val 50000"/>
              <a:gd name="adj2" fmla="val 45122"/>
            </a:avLst>
          </a:prstGeom>
          <a:solidFill>
            <a:srgbClr val="E25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 2">
            <a:extLst>
              <a:ext uri="{FF2B5EF4-FFF2-40B4-BE49-F238E27FC236}">
                <a16:creationId xmlns:a16="http://schemas.microsoft.com/office/drawing/2014/main" id="{20674994-1737-404E-9D46-403E5FB12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453" y="2277499"/>
            <a:ext cx="1973580" cy="3177540"/>
          </a:xfrm>
          <a:prstGeom prst="rect">
            <a:avLst/>
          </a:prstGeom>
        </p:spPr>
      </p:pic>
      <p:sp>
        <p:nvSpPr>
          <p:cNvPr id="7" name="Rectangle : coins arrondis 6">
            <a:extLst>
              <a:ext uri="{FF2B5EF4-FFF2-40B4-BE49-F238E27FC236}">
                <a16:creationId xmlns:a16="http://schemas.microsoft.com/office/drawing/2014/main" id="{1829B49A-E8F5-4843-BB7A-A060BBB02456}"/>
              </a:ext>
            </a:extLst>
          </p:cNvPr>
          <p:cNvSpPr/>
          <p:nvPr/>
        </p:nvSpPr>
        <p:spPr>
          <a:xfrm>
            <a:off x="8364638" y="1333453"/>
            <a:ext cx="3287210" cy="7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Radar Autonome remorquable</a:t>
            </a:r>
          </a:p>
        </p:txBody>
      </p:sp>
    </p:spTree>
    <p:extLst>
      <p:ext uri="{BB962C8B-B14F-4D97-AF65-F5344CB8AC3E}">
        <p14:creationId xmlns:p14="http://schemas.microsoft.com/office/powerpoint/2010/main" val="2545003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13211D5-01C9-4E54-83D1-281D0CDBE0E1}"/>
              </a:ext>
            </a:extLst>
          </p:cNvPr>
          <p:cNvSpPr txBox="1"/>
          <p:nvPr/>
        </p:nvSpPr>
        <p:spPr>
          <a:xfrm>
            <a:off x="1064871" y="1377386"/>
            <a:ext cx="10791797" cy="4231928"/>
          </a:xfrm>
          <a:prstGeom prst="rect">
            <a:avLst/>
          </a:prstGeom>
          <a:solidFill>
            <a:schemeClr val="accent2">
              <a:lumMod val="20000"/>
              <a:lumOff val="80000"/>
            </a:schemeClr>
          </a:solidFill>
        </p:spPr>
        <p:txBody>
          <a:bodyPr wrap="square" rtlCol="0">
            <a:spAutoFit/>
          </a:bodyPr>
          <a:lstStyle/>
          <a:p>
            <a:pPr algn="just"/>
            <a:r>
              <a:rPr lang="fr-FR" sz="2800" dirty="0"/>
              <a:t>Le contrôle automatisé des infractions au code de la route est en effet un dispositif qui permet une réponse efficace au traitement de masse des infractions routières. Pour maintenir une dissuasion durable, il est important de mettre en place une stratégie de contrôle intelligente qui repose sur plusieurs éléments:</a:t>
            </a:r>
          </a:p>
          <a:p>
            <a:pPr marL="628650" lvl="1" indent="-171450" algn="just">
              <a:spcBef>
                <a:spcPts val="600"/>
              </a:spcBef>
              <a:spcAft>
                <a:spcPts val="600"/>
              </a:spcAft>
              <a:buFont typeface="Arial" panose="020B0604020202020204" pitchFamily="34" charset="0"/>
              <a:buChar char="•"/>
            </a:pPr>
            <a:r>
              <a:rPr lang="fr-FR" sz="2400" dirty="0">
                <a:solidFill>
                  <a:prstClr val="black"/>
                </a:solidFill>
              </a:rPr>
              <a:t>La mise en place des radars leurres;</a:t>
            </a:r>
          </a:p>
          <a:p>
            <a:pPr marL="628650" lvl="1" indent="-171450" algn="just">
              <a:spcBef>
                <a:spcPts val="600"/>
              </a:spcBef>
              <a:spcAft>
                <a:spcPts val="600"/>
              </a:spcAft>
              <a:buFont typeface="Arial" panose="020B0604020202020204" pitchFamily="34" charset="0"/>
              <a:buChar char="•"/>
            </a:pPr>
            <a:r>
              <a:rPr lang="fr-FR" sz="2400" dirty="0">
                <a:solidFill>
                  <a:prstClr val="black"/>
                </a:solidFill>
              </a:rPr>
              <a:t>Redéploiement périodique des radas fixes et remorquables;</a:t>
            </a:r>
          </a:p>
          <a:p>
            <a:pPr marL="628650" lvl="1" indent="-171450" algn="just">
              <a:spcBef>
                <a:spcPts val="600"/>
              </a:spcBef>
              <a:spcAft>
                <a:spcPts val="600"/>
              </a:spcAft>
              <a:buFont typeface="Arial" panose="020B0604020202020204" pitchFamily="34" charset="0"/>
              <a:buChar char="•"/>
            </a:pPr>
            <a:r>
              <a:rPr lang="fr-FR" sz="2400" dirty="0">
                <a:solidFill>
                  <a:prstClr val="black"/>
                </a:solidFill>
              </a:rPr>
              <a:t>Etendre le contrôle automatisé à d’autre types d’infractions tels que le port de la ceinture et  l’utilisation du téléphone portable;</a:t>
            </a:r>
            <a:endParaRPr lang="fr-FR" sz="2400" dirty="0"/>
          </a:p>
        </p:txBody>
      </p:sp>
      <p:sp>
        <p:nvSpPr>
          <p:cNvPr id="5" name="Titre 4">
            <a:extLst>
              <a:ext uri="{FF2B5EF4-FFF2-40B4-BE49-F238E27FC236}">
                <a16:creationId xmlns:a16="http://schemas.microsoft.com/office/drawing/2014/main" id="{3E6B35EF-885A-4BA3-B446-BA9C45B072E7}"/>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PERSPECTIVES : améliorer la stratégie du contrôle automatisé </a:t>
            </a:r>
          </a:p>
        </p:txBody>
      </p:sp>
      <p:sp>
        <p:nvSpPr>
          <p:cNvPr id="8" name="ZoneTexte 7">
            <a:extLst>
              <a:ext uri="{FF2B5EF4-FFF2-40B4-BE49-F238E27FC236}">
                <a16:creationId xmlns:a16="http://schemas.microsoft.com/office/drawing/2014/main" id="{154AA42E-65CC-40A4-B2A6-1F4B139D585D}"/>
              </a:ext>
            </a:extLst>
          </p:cNvPr>
          <p:cNvSpPr txBox="1"/>
          <p:nvPr/>
        </p:nvSpPr>
        <p:spPr>
          <a:xfrm>
            <a:off x="2558005" y="5719820"/>
            <a:ext cx="9298663" cy="1015663"/>
          </a:xfrm>
          <a:prstGeom prst="rect">
            <a:avLst/>
          </a:prstGeom>
          <a:solidFill>
            <a:schemeClr val="accent6">
              <a:lumMod val="20000"/>
              <a:lumOff val="80000"/>
            </a:schemeClr>
          </a:solidFill>
        </p:spPr>
        <p:txBody>
          <a:bodyPr wrap="square" rtlCol="0">
            <a:spAutoFit/>
          </a:bodyPr>
          <a:lstStyle/>
          <a:p>
            <a:pPr algn="just"/>
            <a:r>
              <a:rPr lang="fr-FR" sz="2000" b="1" dirty="0"/>
              <a:t>La combinaison de ces éléments dans une stratégie globale de contrôle automatisé, permettra de dissuader les conducteurs de commettre des actes dangereux et de promouvoir une conduite responsable pour garantir une sécurité routière optimale.</a:t>
            </a:r>
          </a:p>
        </p:txBody>
      </p:sp>
    </p:spTree>
    <p:extLst>
      <p:ext uri="{BB962C8B-B14F-4D97-AF65-F5344CB8AC3E}">
        <p14:creationId xmlns:p14="http://schemas.microsoft.com/office/powerpoint/2010/main" val="1537832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09524" cy="1549206"/>
          </a:xfrm>
          <a:prstGeom prst="rect">
            <a:avLst/>
          </a:prstGeom>
        </p:spPr>
      </p:pic>
      <p:sp>
        <p:nvSpPr>
          <p:cNvPr id="5" name="ZoneTexte 4"/>
          <p:cNvSpPr txBox="1"/>
          <p:nvPr/>
        </p:nvSpPr>
        <p:spPr>
          <a:xfrm>
            <a:off x="2203555" y="2101131"/>
            <a:ext cx="7210269" cy="769441"/>
          </a:xfrm>
          <a:prstGeom prst="rect">
            <a:avLst/>
          </a:prstGeom>
          <a:noFill/>
        </p:spPr>
        <p:txBody>
          <a:bodyPr wrap="square" rtlCol="0">
            <a:spAutoFit/>
          </a:bodyPr>
          <a:lstStyle/>
          <a:p>
            <a:pPr algn="ctr"/>
            <a:r>
              <a:rPr lang="fr-FR" sz="4400" i="1" dirty="0">
                <a:solidFill>
                  <a:schemeClr val="accent1">
                    <a:lumMod val="50000"/>
                  </a:schemeClr>
                </a:solidFill>
                <a:latin typeface="Times New Roman" panose="02020603050405020304" pitchFamily="18" charset="0"/>
                <a:cs typeface="Times New Roman" panose="02020603050405020304" pitchFamily="18" charset="0"/>
              </a:rPr>
              <a:t>Merci de votre attention</a:t>
            </a:r>
            <a:endParaRPr lang="fr-FR" sz="3600" b="1" i="1" dirty="0">
              <a:solidFill>
                <a:srgbClr val="D5BD09"/>
              </a:solidFill>
              <a:latin typeface="Times New Roman" panose="02020603050405020304" pitchFamily="18" charset="0"/>
              <a:cs typeface="Times New Roman" panose="02020603050405020304" pitchFamily="18" charset="0"/>
            </a:endParaRPr>
          </a:p>
        </p:txBody>
      </p:sp>
      <p:sp>
        <p:nvSpPr>
          <p:cNvPr id="7" name="Rectangle 6"/>
          <p:cNvSpPr/>
          <p:nvPr/>
        </p:nvSpPr>
        <p:spPr>
          <a:xfrm>
            <a:off x="622329" y="5668135"/>
            <a:ext cx="4548385" cy="646331"/>
          </a:xfrm>
          <a:prstGeom prst="rect">
            <a:avLst/>
          </a:prstGeom>
        </p:spPr>
        <p:txBody>
          <a:bodyPr wrap="square">
            <a:spAutoFit/>
          </a:bodyPr>
          <a:lstStyle/>
          <a:p>
            <a:r>
              <a:rPr lang="fr-FR" dirty="0">
                <a:solidFill>
                  <a:schemeClr val="accent1">
                    <a:lumMod val="50000"/>
                  </a:schemeClr>
                </a:solidFill>
                <a:latin typeface="Times New Roman" panose="02020603050405020304" pitchFamily="18" charset="0"/>
                <a:cs typeface="Times New Roman" panose="02020603050405020304" pitchFamily="18" charset="0"/>
              </a:rPr>
              <a:t>Pôle Sécurité de la Conduite et des Véhicules </a:t>
            </a:r>
          </a:p>
          <a:p>
            <a:r>
              <a:rPr lang="fr-FR" dirty="0">
                <a:solidFill>
                  <a:schemeClr val="accent1">
                    <a:lumMod val="50000"/>
                  </a:schemeClr>
                </a:solidFill>
                <a:latin typeface="Times New Roman" panose="02020603050405020304" pitchFamily="18" charset="0"/>
                <a:cs typeface="Times New Roman" panose="02020603050405020304" pitchFamily="18" charset="0"/>
              </a:rPr>
              <a:t> </a:t>
            </a:r>
            <a:r>
              <a:rPr lang="fr-FR" dirty="0">
                <a:solidFill>
                  <a:srgbClr val="D5BD09"/>
                </a:solidFill>
                <a:latin typeface="Times New Roman" panose="02020603050405020304" pitchFamily="18" charset="0"/>
                <a:cs typeface="Times New Roman" panose="02020603050405020304" pitchFamily="18" charset="0"/>
              </a:rPr>
              <a:t>Centre National de traitement des Infractions</a:t>
            </a:r>
          </a:p>
        </p:txBody>
      </p:sp>
      <p:grpSp>
        <p:nvGrpSpPr>
          <p:cNvPr id="2" name="Groupe 1"/>
          <p:cNvGrpSpPr/>
          <p:nvPr/>
        </p:nvGrpSpPr>
        <p:grpSpPr>
          <a:xfrm>
            <a:off x="7965394" y="3823865"/>
            <a:ext cx="4028851" cy="2490601"/>
            <a:chOff x="7830482" y="3823865"/>
            <a:chExt cx="4028851" cy="2490601"/>
          </a:xfrm>
        </p:grpSpPr>
        <p:pic>
          <p:nvPicPr>
            <p:cNvPr id="9" name="Image 8"/>
            <p:cNvPicPr>
              <a:picLocks noChangeAspect="1"/>
            </p:cNvPicPr>
            <p:nvPr/>
          </p:nvPicPr>
          <p:blipFill>
            <a:blip r:embed="rId4"/>
            <a:stretch>
              <a:fillRect/>
            </a:stretch>
          </p:blipFill>
          <p:spPr>
            <a:xfrm rot="20096906">
              <a:off x="7830482" y="3823865"/>
              <a:ext cx="809625" cy="2025718"/>
            </a:xfrm>
            <a:prstGeom prst="rect">
              <a:avLst/>
            </a:prstGeom>
            <a:noFill/>
            <a:ln>
              <a:noFill/>
            </a:ln>
          </p:spPr>
        </p:pic>
        <p:pic>
          <p:nvPicPr>
            <p:cNvPr id="11" name="Picture 2" descr="SGBD (Système de Gestion de Base de Données) : définition, traduction et  acteu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5295" y="3896024"/>
              <a:ext cx="3624038" cy="2418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272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0">
            <a:extLst>
              <a:ext uri="{FF2B5EF4-FFF2-40B4-BE49-F238E27FC236}">
                <a16:creationId xmlns:a16="http://schemas.microsoft.com/office/drawing/2014/main" id="{735858AA-8EC7-471A-AADE-DBC244098ECA}"/>
              </a:ext>
            </a:extLst>
          </p:cNvPr>
          <p:cNvGrpSpPr/>
          <p:nvPr/>
        </p:nvGrpSpPr>
        <p:grpSpPr>
          <a:xfrm>
            <a:off x="4730639" y="1115833"/>
            <a:ext cx="2730722" cy="4302248"/>
            <a:chOff x="3499295" y="2467429"/>
            <a:chExt cx="2730722" cy="4302248"/>
          </a:xfrm>
        </p:grpSpPr>
        <p:pic>
          <p:nvPicPr>
            <p:cNvPr id="7" name="Image 38">
              <a:extLst>
                <a:ext uri="{FF2B5EF4-FFF2-40B4-BE49-F238E27FC236}">
                  <a16:creationId xmlns:a16="http://schemas.microsoft.com/office/drawing/2014/main" id="{09B21AD3-7F4C-4A7D-BF18-C85D36203662}"/>
                </a:ext>
              </a:extLst>
            </p:cNvPr>
            <p:cNvPicPr>
              <a:picLocks noChangeAspect="1"/>
            </p:cNvPicPr>
            <p:nvPr/>
          </p:nvPicPr>
          <p:blipFill>
            <a:blip r:embed="rId3"/>
            <a:stretch>
              <a:fillRect/>
            </a:stretch>
          </p:blipFill>
          <p:spPr>
            <a:xfrm>
              <a:off x="3499295" y="2467429"/>
              <a:ext cx="2730722" cy="4302248"/>
            </a:xfrm>
            <a:prstGeom prst="rect">
              <a:avLst/>
            </a:prstGeom>
          </p:spPr>
        </p:pic>
        <p:sp>
          <p:nvSpPr>
            <p:cNvPr id="8" name="Oval 21">
              <a:extLst>
                <a:ext uri="{FF2B5EF4-FFF2-40B4-BE49-F238E27FC236}">
                  <a16:creationId xmlns:a16="http://schemas.microsoft.com/office/drawing/2014/main" id="{AB6D4591-C338-4676-862C-CCD8B9D4C4F9}"/>
                </a:ext>
              </a:extLst>
            </p:cNvPr>
            <p:cNvSpPr/>
            <p:nvPr/>
          </p:nvSpPr>
          <p:spPr>
            <a:xfrm>
              <a:off x="4918021" y="3551544"/>
              <a:ext cx="640606" cy="60445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Oval 23">
              <a:extLst>
                <a:ext uri="{FF2B5EF4-FFF2-40B4-BE49-F238E27FC236}">
                  <a16:creationId xmlns:a16="http://schemas.microsoft.com/office/drawing/2014/main" id="{0CEA561E-19D3-4472-9F93-96324174F2B9}"/>
                </a:ext>
              </a:extLst>
            </p:cNvPr>
            <p:cNvSpPr/>
            <p:nvPr/>
          </p:nvSpPr>
          <p:spPr>
            <a:xfrm>
              <a:off x="4143457" y="4308614"/>
              <a:ext cx="640606" cy="60445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Oval 24">
              <a:extLst>
                <a:ext uri="{FF2B5EF4-FFF2-40B4-BE49-F238E27FC236}">
                  <a16:creationId xmlns:a16="http://schemas.microsoft.com/office/drawing/2014/main" id="{5E19A68E-E5D4-4EC9-BABB-A4626F226010}"/>
                </a:ext>
              </a:extLst>
            </p:cNvPr>
            <p:cNvSpPr/>
            <p:nvPr/>
          </p:nvSpPr>
          <p:spPr>
            <a:xfrm>
              <a:off x="4143457" y="5822490"/>
              <a:ext cx="640606" cy="60445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Oval 25">
              <a:extLst>
                <a:ext uri="{FF2B5EF4-FFF2-40B4-BE49-F238E27FC236}">
                  <a16:creationId xmlns:a16="http://schemas.microsoft.com/office/drawing/2014/main" id="{EE117E7D-8A29-4C3D-9907-5358289F642F}"/>
                </a:ext>
              </a:extLst>
            </p:cNvPr>
            <p:cNvSpPr/>
            <p:nvPr/>
          </p:nvSpPr>
          <p:spPr>
            <a:xfrm>
              <a:off x="4923137" y="5057537"/>
              <a:ext cx="640606" cy="60445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Picture 2">
              <a:extLst>
                <a:ext uri="{FF2B5EF4-FFF2-40B4-BE49-F238E27FC236}">
                  <a16:creationId xmlns:a16="http://schemas.microsoft.com/office/drawing/2014/main" id="{D8686645-F248-48AC-906A-7CD4C12BE0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071" y="3233181"/>
              <a:ext cx="859376" cy="936238"/>
            </a:xfrm>
            <a:prstGeom prst="rect">
              <a:avLst/>
            </a:prstGeom>
          </p:spPr>
        </p:pic>
        <p:pic>
          <p:nvPicPr>
            <p:cNvPr id="13" name="Picture 27">
              <a:extLst>
                <a:ext uri="{FF2B5EF4-FFF2-40B4-BE49-F238E27FC236}">
                  <a16:creationId xmlns:a16="http://schemas.microsoft.com/office/drawing/2014/main" id="{901E92D9-2FEE-48C4-80EC-B767CD75A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71" y="4303850"/>
              <a:ext cx="626092" cy="626092"/>
            </a:xfrm>
            <a:prstGeom prst="rect">
              <a:avLst/>
            </a:prstGeom>
          </p:spPr>
        </p:pic>
        <p:pic>
          <p:nvPicPr>
            <p:cNvPr id="14" name="Picture 28">
              <a:extLst>
                <a:ext uri="{FF2B5EF4-FFF2-40B4-BE49-F238E27FC236}">
                  <a16:creationId xmlns:a16="http://schemas.microsoft.com/office/drawing/2014/main" id="{D0587D4B-31DB-46BA-913E-A7F095AB2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4276" y="5057537"/>
              <a:ext cx="663380" cy="734687"/>
            </a:xfrm>
            <a:prstGeom prst="rect">
              <a:avLst/>
            </a:prstGeom>
          </p:spPr>
        </p:pic>
        <p:pic>
          <p:nvPicPr>
            <p:cNvPr id="15" name="Picture 29">
              <a:extLst>
                <a:ext uri="{FF2B5EF4-FFF2-40B4-BE49-F238E27FC236}">
                  <a16:creationId xmlns:a16="http://schemas.microsoft.com/office/drawing/2014/main" id="{6029D50E-D042-41AC-8ED7-4E33D97C9F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3457" y="5891319"/>
              <a:ext cx="570358" cy="356474"/>
            </a:xfrm>
            <a:prstGeom prst="rect">
              <a:avLst/>
            </a:prstGeom>
          </p:spPr>
        </p:pic>
      </p:grpSp>
      <p:sp>
        <p:nvSpPr>
          <p:cNvPr id="16" name="Rectangle : coins arrondis 15">
            <a:extLst>
              <a:ext uri="{FF2B5EF4-FFF2-40B4-BE49-F238E27FC236}">
                <a16:creationId xmlns:a16="http://schemas.microsoft.com/office/drawing/2014/main" id="{0715BB0F-1E26-4825-A139-95EED8014478}"/>
              </a:ext>
            </a:extLst>
          </p:cNvPr>
          <p:cNvSpPr/>
          <p:nvPr/>
        </p:nvSpPr>
        <p:spPr>
          <a:xfrm>
            <a:off x="7616142" y="1301028"/>
            <a:ext cx="3287210" cy="7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Management de la Sécurité Routière</a:t>
            </a:r>
          </a:p>
        </p:txBody>
      </p:sp>
      <p:sp>
        <p:nvSpPr>
          <p:cNvPr id="17" name="Rectangle : coins arrondis 16">
            <a:extLst>
              <a:ext uri="{FF2B5EF4-FFF2-40B4-BE49-F238E27FC236}">
                <a16:creationId xmlns:a16="http://schemas.microsoft.com/office/drawing/2014/main" id="{E1885595-B4B6-4539-B875-F91433AB8184}"/>
              </a:ext>
            </a:extLst>
          </p:cNvPr>
          <p:cNvSpPr/>
          <p:nvPr/>
        </p:nvSpPr>
        <p:spPr>
          <a:xfrm>
            <a:off x="7520336" y="4335084"/>
            <a:ext cx="3287210" cy="7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Secours et prise en charge des victimes</a:t>
            </a:r>
          </a:p>
        </p:txBody>
      </p:sp>
      <p:sp>
        <p:nvSpPr>
          <p:cNvPr id="18" name="Rectangle : coins arrondis 17">
            <a:extLst>
              <a:ext uri="{FF2B5EF4-FFF2-40B4-BE49-F238E27FC236}">
                <a16:creationId xmlns:a16="http://schemas.microsoft.com/office/drawing/2014/main" id="{1EDD7773-B33D-416C-87D3-DB218E041AFF}"/>
              </a:ext>
            </a:extLst>
          </p:cNvPr>
          <p:cNvSpPr/>
          <p:nvPr/>
        </p:nvSpPr>
        <p:spPr>
          <a:xfrm>
            <a:off x="1384454" y="3544644"/>
            <a:ext cx="3287210" cy="7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Véhicules sûrs</a:t>
            </a:r>
          </a:p>
        </p:txBody>
      </p:sp>
      <p:sp>
        <p:nvSpPr>
          <p:cNvPr id="19" name="Rectangle : coins arrondis 18">
            <a:extLst>
              <a:ext uri="{FF2B5EF4-FFF2-40B4-BE49-F238E27FC236}">
                <a16:creationId xmlns:a16="http://schemas.microsoft.com/office/drawing/2014/main" id="{DECDE7F4-65DE-4E9A-BA67-C0315D24B0C8}"/>
              </a:ext>
            </a:extLst>
          </p:cNvPr>
          <p:cNvSpPr/>
          <p:nvPr/>
        </p:nvSpPr>
        <p:spPr>
          <a:xfrm>
            <a:off x="7579311" y="2795721"/>
            <a:ext cx="3287210" cy="7657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Contrôle-Sanction</a:t>
            </a:r>
          </a:p>
        </p:txBody>
      </p:sp>
      <p:sp>
        <p:nvSpPr>
          <p:cNvPr id="20" name="Rectangle : coins arrondis 19">
            <a:extLst>
              <a:ext uri="{FF2B5EF4-FFF2-40B4-BE49-F238E27FC236}">
                <a16:creationId xmlns:a16="http://schemas.microsoft.com/office/drawing/2014/main" id="{4BE3F59C-0032-4195-8E87-EFB0D0660BB2}"/>
              </a:ext>
            </a:extLst>
          </p:cNvPr>
          <p:cNvSpPr/>
          <p:nvPr/>
        </p:nvSpPr>
        <p:spPr>
          <a:xfrm>
            <a:off x="1443429" y="2052071"/>
            <a:ext cx="3287210" cy="7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Routes sûres</a:t>
            </a:r>
          </a:p>
        </p:txBody>
      </p:sp>
      <p:sp>
        <p:nvSpPr>
          <p:cNvPr id="21" name="Rectangle : coins arrondis 20">
            <a:extLst>
              <a:ext uri="{FF2B5EF4-FFF2-40B4-BE49-F238E27FC236}">
                <a16:creationId xmlns:a16="http://schemas.microsoft.com/office/drawing/2014/main" id="{D05B3627-3C3E-4733-B38C-C61ACDD7BFA2}"/>
              </a:ext>
            </a:extLst>
          </p:cNvPr>
          <p:cNvSpPr/>
          <p:nvPr/>
        </p:nvSpPr>
        <p:spPr>
          <a:xfrm>
            <a:off x="7461361" y="2627456"/>
            <a:ext cx="3557738" cy="10784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Titre 4">
            <a:extLst>
              <a:ext uri="{FF2B5EF4-FFF2-40B4-BE49-F238E27FC236}">
                <a16:creationId xmlns:a16="http://schemas.microsoft.com/office/drawing/2014/main" id="{921E44C1-8941-4120-A557-24387DE005CD}"/>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Contexte: Piliers de la Stratégie Nationale de la Sécurité Routière</a:t>
            </a:r>
            <a:endParaRPr lang="fr-FR" sz="2000" b="1" dirty="0">
              <a:solidFill>
                <a:schemeClr val="bg1"/>
              </a:solidFill>
            </a:endParaRPr>
          </a:p>
        </p:txBody>
      </p:sp>
      <p:pic>
        <p:nvPicPr>
          <p:cNvPr id="2050" name="Picture 2" descr="Objectif - Icônes commercialisation gratuites">
            <a:extLst>
              <a:ext uri="{FF2B5EF4-FFF2-40B4-BE49-F238E27FC236}">
                <a16:creationId xmlns:a16="http://schemas.microsoft.com/office/drawing/2014/main" id="{DFB1F45E-2A46-48F1-993C-8228CFDB4C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0482" y="5535325"/>
            <a:ext cx="1246917" cy="124691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 coins arrondis 23">
            <a:extLst>
              <a:ext uri="{FF2B5EF4-FFF2-40B4-BE49-F238E27FC236}">
                <a16:creationId xmlns:a16="http://schemas.microsoft.com/office/drawing/2014/main" id="{2408831B-26DF-4898-A69A-EDCD7ED72DFF}"/>
              </a:ext>
            </a:extLst>
          </p:cNvPr>
          <p:cNvSpPr/>
          <p:nvPr/>
        </p:nvSpPr>
        <p:spPr>
          <a:xfrm>
            <a:off x="3379808" y="5861361"/>
            <a:ext cx="5023411" cy="76575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Réduire le nombre des tués de 50% à l’horizon 2026</a:t>
            </a:r>
          </a:p>
        </p:txBody>
      </p:sp>
    </p:spTree>
    <p:extLst>
      <p:ext uri="{BB962C8B-B14F-4D97-AF65-F5344CB8AC3E}">
        <p14:creationId xmlns:p14="http://schemas.microsoft.com/office/powerpoint/2010/main" val="6205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4">
            <a:extLst>
              <a:ext uri="{FF2B5EF4-FFF2-40B4-BE49-F238E27FC236}">
                <a16:creationId xmlns:a16="http://schemas.microsoft.com/office/drawing/2014/main" id="{921E44C1-8941-4120-A557-24387DE005CD}"/>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Contexte: Objectifs du contrôle automatisé</a:t>
            </a:r>
            <a:endParaRPr lang="fr-FR" sz="2000" b="1" dirty="0">
              <a:solidFill>
                <a:schemeClr val="bg1"/>
              </a:solidFill>
            </a:endParaRPr>
          </a:p>
        </p:txBody>
      </p:sp>
      <p:sp>
        <p:nvSpPr>
          <p:cNvPr id="23" name="Rectangle : coins arrondis 22">
            <a:extLst>
              <a:ext uri="{FF2B5EF4-FFF2-40B4-BE49-F238E27FC236}">
                <a16:creationId xmlns:a16="http://schemas.microsoft.com/office/drawing/2014/main" id="{31D349FF-2F31-430F-8012-0BA1732A941E}"/>
              </a:ext>
            </a:extLst>
          </p:cNvPr>
          <p:cNvSpPr/>
          <p:nvPr/>
        </p:nvSpPr>
        <p:spPr>
          <a:xfrm>
            <a:off x="1420279" y="1276567"/>
            <a:ext cx="4887923" cy="517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1- Produire de la dissuasion générale</a:t>
            </a:r>
            <a:endParaRPr lang="fr-FR" b="1" dirty="0"/>
          </a:p>
        </p:txBody>
      </p:sp>
      <p:sp>
        <p:nvSpPr>
          <p:cNvPr id="25" name="Rectangle : coins arrondis 24">
            <a:extLst>
              <a:ext uri="{FF2B5EF4-FFF2-40B4-BE49-F238E27FC236}">
                <a16:creationId xmlns:a16="http://schemas.microsoft.com/office/drawing/2014/main" id="{F8FF0E30-40E3-4459-A8E2-4C4C7DEDBC8E}"/>
              </a:ext>
            </a:extLst>
          </p:cNvPr>
          <p:cNvSpPr/>
          <p:nvPr/>
        </p:nvSpPr>
        <p:spPr>
          <a:xfrm>
            <a:off x="1757874" y="1719201"/>
            <a:ext cx="9469569" cy="7230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t>Dissuader les conducteurs de commettre des infractions de dépassement de la vitesse limite</a:t>
            </a:r>
          </a:p>
        </p:txBody>
      </p:sp>
      <p:sp>
        <p:nvSpPr>
          <p:cNvPr id="26" name="Rectangle : coins arrondis 25">
            <a:extLst>
              <a:ext uri="{FF2B5EF4-FFF2-40B4-BE49-F238E27FC236}">
                <a16:creationId xmlns:a16="http://schemas.microsoft.com/office/drawing/2014/main" id="{ECCFEFA6-0448-47EC-B27B-B57EEBAA4816}"/>
              </a:ext>
            </a:extLst>
          </p:cNvPr>
          <p:cNvSpPr/>
          <p:nvPr/>
        </p:nvSpPr>
        <p:spPr>
          <a:xfrm>
            <a:off x="1420279" y="2879662"/>
            <a:ext cx="4887923" cy="5175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2- Lutter contre la récidive</a:t>
            </a:r>
            <a:endParaRPr lang="fr-FR" b="1" dirty="0"/>
          </a:p>
        </p:txBody>
      </p:sp>
      <p:sp>
        <p:nvSpPr>
          <p:cNvPr id="27" name="Rectangle : coins arrondis 26">
            <a:extLst>
              <a:ext uri="{FF2B5EF4-FFF2-40B4-BE49-F238E27FC236}">
                <a16:creationId xmlns:a16="http://schemas.microsoft.com/office/drawing/2014/main" id="{8933557C-FACE-422B-B557-EB020BC02492}"/>
              </a:ext>
            </a:extLst>
          </p:cNvPr>
          <p:cNvSpPr/>
          <p:nvPr/>
        </p:nvSpPr>
        <p:spPr>
          <a:xfrm>
            <a:off x="1757874" y="3345446"/>
            <a:ext cx="9469569" cy="72305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t>Sanctionner les contrevenants afin d’empêcher la récidive</a:t>
            </a:r>
          </a:p>
        </p:txBody>
      </p:sp>
      <p:sp>
        <p:nvSpPr>
          <p:cNvPr id="28" name="Rectangle : coins arrondis 27">
            <a:extLst>
              <a:ext uri="{FF2B5EF4-FFF2-40B4-BE49-F238E27FC236}">
                <a16:creationId xmlns:a16="http://schemas.microsoft.com/office/drawing/2014/main" id="{F5142A7E-CAB9-4848-8B48-B4940DEB10B5}"/>
              </a:ext>
            </a:extLst>
          </p:cNvPr>
          <p:cNvSpPr/>
          <p:nvPr/>
        </p:nvSpPr>
        <p:spPr>
          <a:xfrm>
            <a:off x="1420279" y="4436091"/>
            <a:ext cx="4887923" cy="51750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3- Traitement localisé des ZAAC</a:t>
            </a:r>
            <a:endParaRPr lang="fr-FR" b="1" dirty="0"/>
          </a:p>
        </p:txBody>
      </p:sp>
      <p:sp>
        <p:nvSpPr>
          <p:cNvPr id="29" name="Rectangle : coins arrondis 28">
            <a:extLst>
              <a:ext uri="{FF2B5EF4-FFF2-40B4-BE49-F238E27FC236}">
                <a16:creationId xmlns:a16="http://schemas.microsoft.com/office/drawing/2014/main" id="{39536FF2-FE57-47C5-AD9F-BC6FBA508598}"/>
              </a:ext>
            </a:extLst>
          </p:cNvPr>
          <p:cNvSpPr/>
          <p:nvPr/>
        </p:nvSpPr>
        <p:spPr>
          <a:xfrm>
            <a:off x="1757874" y="4878724"/>
            <a:ext cx="9469569" cy="110538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t>Modifier durablement  en un lieu précis le comportement des conducteurs du fait :</a:t>
            </a:r>
          </a:p>
          <a:p>
            <a:pPr algn="just"/>
            <a:r>
              <a:rPr lang="fr-FR" b="1" dirty="0"/>
              <a:t>  - de la dangerosité d’une infrastructure ( telle que : sortie d’école, pont, tunnel…) </a:t>
            </a:r>
          </a:p>
          <a:p>
            <a:pPr algn="just"/>
            <a:r>
              <a:rPr lang="fr-FR" b="1" dirty="0"/>
              <a:t>  - ou d’une accumulation récurrente d’accidents</a:t>
            </a:r>
          </a:p>
        </p:txBody>
      </p:sp>
    </p:spTree>
    <p:extLst>
      <p:ext uri="{BB962C8B-B14F-4D97-AF65-F5344CB8AC3E}">
        <p14:creationId xmlns:p14="http://schemas.microsoft.com/office/powerpoint/2010/main" val="245314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4">
            <a:extLst>
              <a:ext uri="{FF2B5EF4-FFF2-40B4-BE49-F238E27FC236}">
                <a16:creationId xmlns:a16="http://schemas.microsoft.com/office/drawing/2014/main" id="{921E44C1-8941-4120-A557-24387DE005CD}"/>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Contexte: Caractéristiques du contrôle automatisé</a:t>
            </a:r>
            <a:endParaRPr lang="fr-FR" sz="2000" b="1" dirty="0">
              <a:solidFill>
                <a:schemeClr val="bg1"/>
              </a:solidFill>
            </a:endParaRPr>
          </a:p>
        </p:txBody>
      </p:sp>
      <p:sp>
        <p:nvSpPr>
          <p:cNvPr id="23" name="Rectangle : coins arrondis 22">
            <a:extLst>
              <a:ext uri="{FF2B5EF4-FFF2-40B4-BE49-F238E27FC236}">
                <a16:creationId xmlns:a16="http://schemas.microsoft.com/office/drawing/2014/main" id="{31D349FF-2F31-430F-8012-0BA1732A941E}"/>
              </a:ext>
            </a:extLst>
          </p:cNvPr>
          <p:cNvSpPr/>
          <p:nvPr/>
        </p:nvSpPr>
        <p:spPr>
          <a:xfrm>
            <a:off x="7731375" y="1610458"/>
            <a:ext cx="3590278" cy="5175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Précision</a:t>
            </a:r>
            <a:endParaRPr lang="fr-FR" b="1" dirty="0"/>
          </a:p>
        </p:txBody>
      </p:sp>
      <p:sp>
        <p:nvSpPr>
          <p:cNvPr id="9" name="Shape">
            <a:extLst>
              <a:ext uri="{FF2B5EF4-FFF2-40B4-BE49-F238E27FC236}">
                <a16:creationId xmlns:a16="http://schemas.microsoft.com/office/drawing/2014/main" id="{23AAC2CE-9839-4E89-88B4-879C0D704B15}"/>
              </a:ext>
            </a:extLst>
          </p:cNvPr>
          <p:cNvSpPr/>
          <p:nvPr/>
        </p:nvSpPr>
        <p:spPr>
          <a:xfrm>
            <a:off x="3193825" y="2652721"/>
            <a:ext cx="4400444" cy="703292"/>
          </a:xfrm>
          <a:custGeom>
            <a:avLst/>
            <a:gdLst/>
            <a:ahLst/>
            <a:cxnLst>
              <a:cxn ang="0">
                <a:pos x="wd2" y="hd2"/>
              </a:cxn>
              <a:cxn ang="5400000">
                <a:pos x="wd2" y="hd2"/>
              </a:cxn>
              <a:cxn ang="10800000">
                <a:pos x="wd2" y="hd2"/>
              </a:cxn>
              <a:cxn ang="16200000">
                <a:pos x="wd2" y="hd2"/>
              </a:cxn>
            </a:cxnLst>
            <a:rect l="0" t="0" r="r" b="b"/>
            <a:pathLst>
              <a:path w="21600" h="21600" extrusionOk="0">
                <a:moveTo>
                  <a:pt x="21177" y="10074"/>
                </a:moveTo>
                <a:lnTo>
                  <a:pt x="19717" y="10074"/>
                </a:lnTo>
                <a:cubicBezTo>
                  <a:pt x="19676" y="4440"/>
                  <a:pt x="18939" y="0"/>
                  <a:pt x="18039" y="0"/>
                </a:cubicBezTo>
                <a:cubicBezTo>
                  <a:pt x="17138" y="0"/>
                  <a:pt x="16401" y="4439"/>
                  <a:pt x="16360" y="10074"/>
                </a:cubicBezTo>
                <a:lnTo>
                  <a:pt x="9565" y="10074"/>
                </a:lnTo>
                <a:lnTo>
                  <a:pt x="8010" y="19807"/>
                </a:lnTo>
                <a:lnTo>
                  <a:pt x="423" y="19807"/>
                </a:lnTo>
                <a:cubicBezTo>
                  <a:pt x="396" y="19210"/>
                  <a:pt x="314" y="18868"/>
                  <a:pt x="218" y="18868"/>
                </a:cubicBezTo>
                <a:cubicBezTo>
                  <a:pt x="96" y="18868"/>
                  <a:pt x="0" y="19466"/>
                  <a:pt x="0" y="20234"/>
                </a:cubicBezTo>
                <a:cubicBezTo>
                  <a:pt x="0" y="21002"/>
                  <a:pt x="96" y="21600"/>
                  <a:pt x="218" y="21600"/>
                </a:cubicBezTo>
                <a:cubicBezTo>
                  <a:pt x="314" y="21600"/>
                  <a:pt x="396" y="21173"/>
                  <a:pt x="423" y="20661"/>
                </a:cubicBezTo>
                <a:lnTo>
                  <a:pt x="8064" y="20661"/>
                </a:lnTo>
                <a:lnTo>
                  <a:pt x="9620" y="10928"/>
                </a:lnTo>
                <a:lnTo>
                  <a:pt x="16360" y="10928"/>
                </a:lnTo>
                <a:cubicBezTo>
                  <a:pt x="16401" y="16563"/>
                  <a:pt x="17138" y="21002"/>
                  <a:pt x="18039" y="21002"/>
                </a:cubicBezTo>
                <a:cubicBezTo>
                  <a:pt x="18939" y="21002"/>
                  <a:pt x="19676" y="16563"/>
                  <a:pt x="19717" y="10928"/>
                </a:cubicBezTo>
                <a:lnTo>
                  <a:pt x="21177" y="10928"/>
                </a:lnTo>
                <a:cubicBezTo>
                  <a:pt x="21204" y="11526"/>
                  <a:pt x="21286" y="11867"/>
                  <a:pt x="21382" y="11867"/>
                </a:cubicBezTo>
                <a:cubicBezTo>
                  <a:pt x="21504" y="11867"/>
                  <a:pt x="21600" y="11270"/>
                  <a:pt x="21600" y="10501"/>
                </a:cubicBezTo>
                <a:cubicBezTo>
                  <a:pt x="21600" y="9733"/>
                  <a:pt x="21504" y="9135"/>
                  <a:pt x="21382" y="9135"/>
                </a:cubicBezTo>
                <a:cubicBezTo>
                  <a:pt x="21286" y="9050"/>
                  <a:pt x="21204" y="9477"/>
                  <a:pt x="21177" y="10074"/>
                </a:cubicBezTo>
                <a:close/>
                <a:moveTo>
                  <a:pt x="18039" y="1366"/>
                </a:moveTo>
                <a:cubicBezTo>
                  <a:pt x="18816" y="1366"/>
                  <a:pt x="19458" y="5208"/>
                  <a:pt x="19499" y="10074"/>
                </a:cubicBezTo>
                <a:lnTo>
                  <a:pt x="19335" y="10074"/>
                </a:lnTo>
                <a:cubicBezTo>
                  <a:pt x="19294" y="5805"/>
                  <a:pt x="18735" y="2390"/>
                  <a:pt x="18039" y="2390"/>
                </a:cubicBezTo>
                <a:cubicBezTo>
                  <a:pt x="17343" y="2390"/>
                  <a:pt x="16783" y="5805"/>
                  <a:pt x="16742" y="10074"/>
                </a:cubicBezTo>
                <a:lnTo>
                  <a:pt x="16579" y="10074"/>
                </a:lnTo>
                <a:cubicBezTo>
                  <a:pt x="16620" y="5208"/>
                  <a:pt x="17261" y="1366"/>
                  <a:pt x="18039" y="1366"/>
                </a:cubicBezTo>
                <a:close/>
                <a:moveTo>
                  <a:pt x="18039" y="19636"/>
                </a:moveTo>
                <a:cubicBezTo>
                  <a:pt x="17261" y="19636"/>
                  <a:pt x="16620" y="15794"/>
                  <a:pt x="16579" y="10928"/>
                </a:cubicBezTo>
                <a:lnTo>
                  <a:pt x="16742" y="10928"/>
                </a:lnTo>
                <a:cubicBezTo>
                  <a:pt x="16783" y="15197"/>
                  <a:pt x="17343" y="18612"/>
                  <a:pt x="18039" y="18612"/>
                </a:cubicBezTo>
                <a:cubicBezTo>
                  <a:pt x="18735" y="18612"/>
                  <a:pt x="19294" y="15197"/>
                  <a:pt x="19335" y="10928"/>
                </a:cubicBezTo>
                <a:lnTo>
                  <a:pt x="19499" y="10928"/>
                </a:lnTo>
                <a:cubicBezTo>
                  <a:pt x="19458" y="15709"/>
                  <a:pt x="18816" y="19636"/>
                  <a:pt x="18039" y="19636"/>
                </a:cubicBez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250" dirty="0"/>
          </a:p>
        </p:txBody>
      </p:sp>
      <p:sp>
        <p:nvSpPr>
          <p:cNvPr id="10" name="Shape">
            <a:extLst>
              <a:ext uri="{FF2B5EF4-FFF2-40B4-BE49-F238E27FC236}">
                <a16:creationId xmlns:a16="http://schemas.microsoft.com/office/drawing/2014/main" id="{B49465E1-2068-42AA-873B-88D05C574219}"/>
              </a:ext>
            </a:extLst>
          </p:cNvPr>
          <p:cNvSpPr/>
          <p:nvPr/>
        </p:nvSpPr>
        <p:spPr>
          <a:xfrm>
            <a:off x="3193825" y="3514594"/>
            <a:ext cx="4103006" cy="864523"/>
          </a:xfrm>
          <a:custGeom>
            <a:avLst/>
            <a:gdLst/>
            <a:ahLst/>
            <a:cxnLst>
              <a:cxn ang="0">
                <a:pos x="wd2" y="hd2"/>
              </a:cxn>
              <a:cxn ang="5400000">
                <a:pos x="wd2" y="hd2"/>
              </a:cxn>
              <a:cxn ang="10800000">
                <a:pos x="wd2" y="hd2"/>
              </a:cxn>
              <a:cxn ang="16200000">
                <a:pos x="wd2" y="hd2"/>
              </a:cxn>
            </a:cxnLst>
            <a:rect l="0" t="0" r="r" b="b"/>
            <a:pathLst>
              <a:path w="21600" h="21600" extrusionOk="0">
                <a:moveTo>
                  <a:pt x="21351" y="11946"/>
                </a:moveTo>
                <a:cubicBezTo>
                  <a:pt x="21249" y="11946"/>
                  <a:pt x="21161" y="12293"/>
                  <a:pt x="21132" y="12710"/>
                </a:cubicBezTo>
                <a:lnTo>
                  <a:pt x="18176" y="12710"/>
                </a:lnTo>
                <a:cubicBezTo>
                  <a:pt x="18132" y="8126"/>
                  <a:pt x="17341" y="4514"/>
                  <a:pt x="16376" y="4514"/>
                </a:cubicBezTo>
                <a:cubicBezTo>
                  <a:pt x="15410" y="4514"/>
                  <a:pt x="14619" y="8126"/>
                  <a:pt x="14576" y="12710"/>
                </a:cubicBezTo>
                <a:lnTo>
                  <a:pt x="7932" y="12710"/>
                </a:lnTo>
                <a:lnTo>
                  <a:pt x="5415" y="764"/>
                </a:lnTo>
                <a:lnTo>
                  <a:pt x="454" y="764"/>
                </a:lnTo>
                <a:cubicBezTo>
                  <a:pt x="424" y="278"/>
                  <a:pt x="337" y="0"/>
                  <a:pt x="234" y="0"/>
                </a:cubicBezTo>
                <a:cubicBezTo>
                  <a:pt x="102" y="0"/>
                  <a:pt x="0" y="486"/>
                  <a:pt x="0" y="1111"/>
                </a:cubicBezTo>
                <a:cubicBezTo>
                  <a:pt x="0" y="1736"/>
                  <a:pt x="102" y="2222"/>
                  <a:pt x="234" y="2222"/>
                </a:cubicBezTo>
                <a:cubicBezTo>
                  <a:pt x="337" y="2222"/>
                  <a:pt x="424" y="1875"/>
                  <a:pt x="454" y="1459"/>
                </a:cubicBezTo>
                <a:lnTo>
                  <a:pt x="5356" y="1459"/>
                </a:lnTo>
                <a:lnTo>
                  <a:pt x="7873" y="13404"/>
                </a:lnTo>
                <a:lnTo>
                  <a:pt x="14590" y="13404"/>
                </a:lnTo>
                <a:cubicBezTo>
                  <a:pt x="14634" y="17988"/>
                  <a:pt x="15424" y="21600"/>
                  <a:pt x="16390" y="21600"/>
                </a:cubicBezTo>
                <a:cubicBezTo>
                  <a:pt x="17356" y="21600"/>
                  <a:pt x="18146" y="17988"/>
                  <a:pt x="18190" y="13404"/>
                </a:cubicBezTo>
                <a:lnTo>
                  <a:pt x="21146" y="13404"/>
                </a:lnTo>
                <a:cubicBezTo>
                  <a:pt x="21176" y="13891"/>
                  <a:pt x="21263" y="14168"/>
                  <a:pt x="21366" y="14168"/>
                </a:cubicBezTo>
                <a:cubicBezTo>
                  <a:pt x="21498" y="14168"/>
                  <a:pt x="21600" y="13682"/>
                  <a:pt x="21600" y="13057"/>
                </a:cubicBezTo>
                <a:cubicBezTo>
                  <a:pt x="21600" y="12432"/>
                  <a:pt x="21483" y="11946"/>
                  <a:pt x="21351" y="11946"/>
                </a:cubicBezTo>
                <a:close/>
                <a:moveTo>
                  <a:pt x="16376" y="5626"/>
                </a:moveTo>
                <a:cubicBezTo>
                  <a:pt x="17210" y="5626"/>
                  <a:pt x="17898" y="8751"/>
                  <a:pt x="17941" y="12710"/>
                </a:cubicBezTo>
                <a:lnTo>
                  <a:pt x="17766" y="12710"/>
                </a:lnTo>
                <a:cubicBezTo>
                  <a:pt x="17722" y="9237"/>
                  <a:pt x="17122" y="6459"/>
                  <a:pt x="16376" y="6459"/>
                </a:cubicBezTo>
                <a:cubicBezTo>
                  <a:pt x="15629" y="6459"/>
                  <a:pt x="15029" y="9237"/>
                  <a:pt x="14985" y="12710"/>
                </a:cubicBezTo>
                <a:lnTo>
                  <a:pt x="14810" y="12710"/>
                </a:lnTo>
                <a:cubicBezTo>
                  <a:pt x="14854" y="8821"/>
                  <a:pt x="15527" y="5626"/>
                  <a:pt x="16376" y="5626"/>
                </a:cubicBezTo>
                <a:close/>
                <a:moveTo>
                  <a:pt x="16376" y="20558"/>
                </a:moveTo>
                <a:cubicBezTo>
                  <a:pt x="15541" y="20558"/>
                  <a:pt x="14854" y="17433"/>
                  <a:pt x="14810" y="13474"/>
                </a:cubicBezTo>
                <a:lnTo>
                  <a:pt x="14985" y="13474"/>
                </a:lnTo>
                <a:cubicBezTo>
                  <a:pt x="15029" y="16947"/>
                  <a:pt x="15629" y="19725"/>
                  <a:pt x="16376" y="19725"/>
                </a:cubicBezTo>
                <a:cubicBezTo>
                  <a:pt x="17122" y="19725"/>
                  <a:pt x="17722" y="16947"/>
                  <a:pt x="17766" y="13474"/>
                </a:cubicBezTo>
                <a:lnTo>
                  <a:pt x="17941" y="13474"/>
                </a:lnTo>
                <a:cubicBezTo>
                  <a:pt x="17898" y="17363"/>
                  <a:pt x="17210" y="20558"/>
                  <a:pt x="16376" y="20558"/>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11" name="Shape">
            <a:extLst>
              <a:ext uri="{FF2B5EF4-FFF2-40B4-BE49-F238E27FC236}">
                <a16:creationId xmlns:a16="http://schemas.microsoft.com/office/drawing/2014/main" id="{7F9A89A0-9AA8-4008-AFF5-1A6636C17EF6}"/>
              </a:ext>
            </a:extLst>
          </p:cNvPr>
          <p:cNvSpPr/>
          <p:nvPr/>
        </p:nvSpPr>
        <p:spPr>
          <a:xfrm>
            <a:off x="3193825" y="3772419"/>
            <a:ext cx="3830587" cy="1542797"/>
          </a:xfrm>
          <a:custGeom>
            <a:avLst/>
            <a:gdLst/>
            <a:ahLst/>
            <a:cxnLst>
              <a:cxn ang="0">
                <a:pos x="wd2" y="hd2"/>
              </a:cxn>
              <a:cxn ang="5400000">
                <a:pos x="wd2" y="hd2"/>
              </a:cxn>
              <a:cxn ang="10800000">
                <a:pos x="wd2" y="hd2"/>
              </a:cxn>
              <a:cxn ang="16200000">
                <a:pos x="wd2" y="hd2"/>
              </a:cxn>
            </a:cxnLst>
            <a:rect l="0" t="0" r="r" b="b"/>
            <a:pathLst>
              <a:path w="21600" h="21600" extrusionOk="0">
                <a:moveTo>
                  <a:pt x="21333" y="16190"/>
                </a:moveTo>
                <a:cubicBezTo>
                  <a:pt x="21224" y="16190"/>
                  <a:pt x="21130" y="16385"/>
                  <a:pt x="21098" y="16618"/>
                </a:cubicBezTo>
                <a:lnTo>
                  <a:pt x="17070" y="16618"/>
                </a:lnTo>
                <a:cubicBezTo>
                  <a:pt x="17023" y="14050"/>
                  <a:pt x="16176" y="12026"/>
                  <a:pt x="15142" y="12026"/>
                </a:cubicBezTo>
                <a:cubicBezTo>
                  <a:pt x="14107" y="12026"/>
                  <a:pt x="13261" y="14050"/>
                  <a:pt x="13214" y="16618"/>
                </a:cubicBezTo>
                <a:lnTo>
                  <a:pt x="9781" y="16618"/>
                </a:lnTo>
                <a:lnTo>
                  <a:pt x="3260" y="428"/>
                </a:lnTo>
                <a:lnTo>
                  <a:pt x="486" y="428"/>
                </a:lnTo>
                <a:cubicBezTo>
                  <a:pt x="455" y="156"/>
                  <a:pt x="361" y="0"/>
                  <a:pt x="251" y="0"/>
                </a:cubicBezTo>
                <a:cubicBezTo>
                  <a:pt x="110" y="0"/>
                  <a:pt x="0" y="272"/>
                  <a:pt x="0" y="623"/>
                </a:cubicBezTo>
                <a:cubicBezTo>
                  <a:pt x="0" y="973"/>
                  <a:pt x="110" y="1245"/>
                  <a:pt x="251" y="1245"/>
                </a:cubicBezTo>
                <a:cubicBezTo>
                  <a:pt x="361" y="1245"/>
                  <a:pt x="455" y="1051"/>
                  <a:pt x="486" y="817"/>
                </a:cubicBezTo>
                <a:lnTo>
                  <a:pt x="3198" y="817"/>
                </a:lnTo>
                <a:lnTo>
                  <a:pt x="9718" y="17008"/>
                </a:lnTo>
                <a:lnTo>
                  <a:pt x="13230" y="17008"/>
                </a:lnTo>
                <a:cubicBezTo>
                  <a:pt x="13277" y="19576"/>
                  <a:pt x="14123" y="21600"/>
                  <a:pt x="15158" y="21600"/>
                </a:cubicBezTo>
                <a:cubicBezTo>
                  <a:pt x="16192" y="21600"/>
                  <a:pt x="17039" y="19576"/>
                  <a:pt x="17086" y="17008"/>
                </a:cubicBezTo>
                <a:lnTo>
                  <a:pt x="21114" y="17008"/>
                </a:lnTo>
                <a:cubicBezTo>
                  <a:pt x="21145" y="17280"/>
                  <a:pt x="21239" y="17436"/>
                  <a:pt x="21349" y="17436"/>
                </a:cubicBezTo>
                <a:cubicBezTo>
                  <a:pt x="21490" y="17436"/>
                  <a:pt x="21600" y="17163"/>
                  <a:pt x="21600" y="16813"/>
                </a:cubicBezTo>
                <a:cubicBezTo>
                  <a:pt x="21600" y="16502"/>
                  <a:pt x="21475" y="16190"/>
                  <a:pt x="21333" y="16190"/>
                </a:cubicBezTo>
                <a:close/>
                <a:moveTo>
                  <a:pt x="15142" y="12688"/>
                </a:moveTo>
                <a:cubicBezTo>
                  <a:pt x="16035" y="12688"/>
                  <a:pt x="16772" y="14439"/>
                  <a:pt x="16819" y="16657"/>
                </a:cubicBezTo>
                <a:lnTo>
                  <a:pt x="16631" y="16657"/>
                </a:lnTo>
                <a:cubicBezTo>
                  <a:pt x="16584" y="14711"/>
                  <a:pt x="15941" y="13155"/>
                  <a:pt x="15142" y="13155"/>
                </a:cubicBezTo>
                <a:cubicBezTo>
                  <a:pt x="14342" y="13155"/>
                  <a:pt x="13700" y="14711"/>
                  <a:pt x="13653" y="16657"/>
                </a:cubicBezTo>
                <a:lnTo>
                  <a:pt x="13465" y="16657"/>
                </a:lnTo>
                <a:cubicBezTo>
                  <a:pt x="13512" y="14439"/>
                  <a:pt x="14248" y="12688"/>
                  <a:pt x="15142" y="12688"/>
                </a:cubicBezTo>
                <a:close/>
                <a:moveTo>
                  <a:pt x="15142" y="21016"/>
                </a:moveTo>
                <a:cubicBezTo>
                  <a:pt x="14248" y="21016"/>
                  <a:pt x="13512" y="19265"/>
                  <a:pt x="13465" y="17047"/>
                </a:cubicBezTo>
                <a:lnTo>
                  <a:pt x="13653" y="17047"/>
                </a:lnTo>
                <a:cubicBezTo>
                  <a:pt x="13700" y="18992"/>
                  <a:pt x="14342" y="20549"/>
                  <a:pt x="15142" y="20549"/>
                </a:cubicBezTo>
                <a:cubicBezTo>
                  <a:pt x="15941" y="20549"/>
                  <a:pt x="16584" y="18992"/>
                  <a:pt x="16631" y="17047"/>
                </a:cubicBezTo>
                <a:lnTo>
                  <a:pt x="16819" y="17047"/>
                </a:lnTo>
                <a:cubicBezTo>
                  <a:pt x="16788" y="19226"/>
                  <a:pt x="16051" y="21016"/>
                  <a:pt x="15142" y="21016"/>
                </a:cubicBez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2250" dirty="0"/>
          </a:p>
        </p:txBody>
      </p:sp>
      <p:sp>
        <p:nvSpPr>
          <p:cNvPr id="12" name="Shape">
            <a:extLst>
              <a:ext uri="{FF2B5EF4-FFF2-40B4-BE49-F238E27FC236}">
                <a16:creationId xmlns:a16="http://schemas.microsoft.com/office/drawing/2014/main" id="{4A8227BB-2640-4E5B-A891-9EF6A3694FCE}"/>
              </a:ext>
            </a:extLst>
          </p:cNvPr>
          <p:cNvSpPr/>
          <p:nvPr/>
        </p:nvSpPr>
        <p:spPr>
          <a:xfrm>
            <a:off x="3175322" y="1606894"/>
            <a:ext cx="4250575" cy="1503879"/>
          </a:xfrm>
          <a:custGeom>
            <a:avLst/>
            <a:gdLst/>
            <a:ahLst/>
            <a:cxnLst>
              <a:cxn ang="0">
                <a:pos x="wd2" y="hd2"/>
              </a:cxn>
              <a:cxn ang="5400000">
                <a:pos x="wd2" y="hd2"/>
              </a:cxn>
              <a:cxn ang="10800000">
                <a:pos x="wd2" y="hd2"/>
              </a:cxn>
              <a:cxn ang="16200000">
                <a:pos x="wd2" y="hd2"/>
              </a:cxn>
            </a:cxnLst>
            <a:rect l="0" t="0" r="r" b="b"/>
            <a:pathLst>
              <a:path w="21587" h="21600" extrusionOk="0">
                <a:moveTo>
                  <a:pt x="227" y="21600"/>
                </a:moveTo>
                <a:cubicBezTo>
                  <a:pt x="326" y="21600"/>
                  <a:pt x="411" y="21400"/>
                  <a:pt x="439" y="21161"/>
                </a:cubicBezTo>
                <a:lnTo>
                  <a:pt x="3785" y="21161"/>
                </a:lnTo>
                <a:lnTo>
                  <a:pt x="9460" y="5111"/>
                </a:lnTo>
                <a:lnTo>
                  <a:pt x="14006" y="5111"/>
                </a:lnTo>
                <a:cubicBezTo>
                  <a:pt x="14048" y="7746"/>
                  <a:pt x="14810" y="9822"/>
                  <a:pt x="15742" y="9822"/>
                </a:cubicBezTo>
                <a:cubicBezTo>
                  <a:pt x="16674" y="9822"/>
                  <a:pt x="17436" y="7746"/>
                  <a:pt x="17479" y="5111"/>
                </a:cubicBezTo>
                <a:lnTo>
                  <a:pt x="21149" y="5111"/>
                </a:lnTo>
                <a:cubicBezTo>
                  <a:pt x="21178" y="5390"/>
                  <a:pt x="21262" y="5550"/>
                  <a:pt x="21361" y="5550"/>
                </a:cubicBezTo>
                <a:cubicBezTo>
                  <a:pt x="21488" y="5550"/>
                  <a:pt x="21587" y="5270"/>
                  <a:pt x="21587" y="4911"/>
                </a:cubicBezTo>
                <a:cubicBezTo>
                  <a:pt x="21587" y="4552"/>
                  <a:pt x="21488" y="4272"/>
                  <a:pt x="21361" y="4272"/>
                </a:cubicBezTo>
                <a:cubicBezTo>
                  <a:pt x="21262" y="4272"/>
                  <a:pt x="21178" y="4472"/>
                  <a:pt x="21149" y="4711"/>
                </a:cubicBezTo>
                <a:lnTo>
                  <a:pt x="17479" y="4711"/>
                </a:lnTo>
                <a:cubicBezTo>
                  <a:pt x="17436" y="2076"/>
                  <a:pt x="16674" y="0"/>
                  <a:pt x="15742" y="0"/>
                </a:cubicBezTo>
                <a:cubicBezTo>
                  <a:pt x="14810" y="0"/>
                  <a:pt x="14048" y="2076"/>
                  <a:pt x="14006" y="4711"/>
                </a:cubicBezTo>
                <a:lnTo>
                  <a:pt x="9403" y="4711"/>
                </a:lnTo>
                <a:lnTo>
                  <a:pt x="3728" y="20762"/>
                </a:lnTo>
                <a:lnTo>
                  <a:pt x="439" y="20762"/>
                </a:lnTo>
                <a:cubicBezTo>
                  <a:pt x="410" y="20482"/>
                  <a:pt x="326" y="20322"/>
                  <a:pt x="227" y="20322"/>
                </a:cubicBezTo>
                <a:cubicBezTo>
                  <a:pt x="100" y="20322"/>
                  <a:pt x="1" y="20602"/>
                  <a:pt x="1" y="20961"/>
                </a:cubicBezTo>
                <a:cubicBezTo>
                  <a:pt x="-13" y="21281"/>
                  <a:pt x="100" y="21600"/>
                  <a:pt x="227" y="21600"/>
                </a:cubicBezTo>
                <a:close/>
                <a:moveTo>
                  <a:pt x="15756" y="9143"/>
                </a:moveTo>
                <a:cubicBezTo>
                  <a:pt x="14952" y="9143"/>
                  <a:pt x="14288" y="7346"/>
                  <a:pt x="14246" y="5071"/>
                </a:cubicBezTo>
                <a:lnTo>
                  <a:pt x="14415" y="5071"/>
                </a:lnTo>
                <a:cubicBezTo>
                  <a:pt x="14458" y="7067"/>
                  <a:pt x="15036" y="8664"/>
                  <a:pt x="15756" y="8664"/>
                </a:cubicBezTo>
                <a:cubicBezTo>
                  <a:pt x="16476" y="8664"/>
                  <a:pt x="17055" y="7067"/>
                  <a:pt x="17098" y="5071"/>
                </a:cubicBezTo>
                <a:lnTo>
                  <a:pt x="17267" y="5071"/>
                </a:lnTo>
                <a:cubicBezTo>
                  <a:pt x="17225" y="7346"/>
                  <a:pt x="16561" y="9143"/>
                  <a:pt x="15756" y="9143"/>
                </a:cubicBezTo>
                <a:close/>
                <a:moveTo>
                  <a:pt x="15756" y="599"/>
                </a:moveTo>
                <a:cubicBezTo>
                  <a:pt x="16561" y="599"/>
                  <a:pt x="17225" y="2396"/>
                  <a:pt x="17267" y="4671"/>
                </a:cubicBezTo>
                <a:lnTo>
                  <a:pt x="17098" y="4671"/>
                </a:lnTo>
                <a:cubicBezTo>
                  <a:pt x="17055" y="2675"/>
                  <a:pt x="16476" y="1078"/>
                  <a:pt x="15756" y="1078"/>
                </a:cubicBezTo>
                <a:cubicBezTo>
                  <a:pt x="15036" y="1078"/>
                  <a:pt x="14458" y="2675"/>
                  <a:pt x="14415" y="4671"/>
                </a:cubicBezTo>
                <a:lnTo>
                  <a:pt x="14246" y="4671"/>
                </a:lnTo>
                <a:cubicBezTo>
                  <a:pt x="14288" y="2396"/>
                  <a:pt x="14938" y="599"/>
                  <a:pt x="15756" y="599"/>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dirty="0"/>
          </a:p>
        </p:txBody>
      </p:sp>
      <p:sp>
        <p:nvSpPr>
          <p:cNvPr id="13" name="Shape">
            <a:extLst>
              <a:ext uri="{FF2B5EF4-FFF2-40B4-BE49-F238E27FC236}">
                <a16:creationId xmlns:a16="http://schemas.microsoft.com/office/drawing/2014/main" id="{C9A025FA-B17D-470A-ABA2-0C641BBDF936}"/>
              </a:ext>
            </a:extLst>
          </p:cNvPr>
          <p:cNvSpPr/>
          <p:nvPr/>
        </p:nvSpPr>
        <p:spPr>
          <a:xfrm>
            <a:off x="534502" y="2246250"/>
            <a:ext cx="2429552" cy="24295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14" name="Circle">
            <a:extLst>
              <a:ext uri="{FF2B5EF4-FFF2-40B4-BE49-F238E27FC236}">
                <a16:creationId xmlns:a16="http://schemas.microsoft.com/office/drawing/2014/main" id="{7F1D7DC0-7F61-4308-B1BD-989548FD9EC1}"/>
              </a:ext>
            </a:extLst>
          </p:cNvPr>
          <p:cNvSpPr/>
          <p:nvPr/>
        </p:nvSpPr>
        <p:spPr>
          <a:xfrm>
            <a:off x="809701" y="2521448"/>
            <a:ext cx="1879156" cy="1879156"/>
          </a:xfrm>
          <a:prstGeom prst="ellipse">
            <a:avLst/>
          </a:prstGeom>
          <a:solidFill>
            <a:schemeClr val="accent2">
              <a:lumMod val="40000"/>
              <a:lumOff val="60000"/>
            </a:schemeClr>
          </a:solidFill>
          <a:ln w="12700">
            <a:miter lim="400000"/>
          </a:ln>
        </p:spPr>
        <p:txBody>
          <a:bodyPr lIns="28575" tIns="28575" rIns="28575" bIns="28575" anchor="ctr"/>
          <a:lstStyle/>
          <a:p>
            <a:pPr>
              <a:defRPr sz="3000">
                <a:solidFill>
                  <a:srgbClr val="FFFFFF"/>
                </a:solidFill>
              </a:defRPr>
            </a:pPr>
            <a:endParaRPr sz="2250" dirty="0"/>
          </a:p>
        </p:txBody>
      </p:sp>
      <p:sp>
        <p:nvSpPr>
          <p:cNvPr id="15" name="TextBox 26">
            <a:extLst>
              <a:ext uri="{FF2B5EF4-FFF2-40B4-BE49-F238E27FC236}">
                <a16:creationId xmlns:a16="http://schemas.microsoft.com/office/drawing/2014/main" id="{A8E99795-F72F-4D27-8A8A-E30E825DE4F9}"/>
              </a:ext>
            </a:extLst>
          </p:cNvPr>
          <p:cNvSpPr txBox="1"/>
          <p:nvPr/>
        </p:nvSpPr>
        <p:spPr>
          <a:xfrm>
            <a:off x="1028709" y="2907708"/>
            <a:ext cx="1441137" cy="1077218"/>
          </a:xfrm>
          <a:prstGeom prst="rect">
            <a:avLst/>
          </a:prstGeom>
          <a:noFill/>
        </p:spPr>
        <p:txBody>
          <a:bodyPr wrap="square" lIns="0" rIns="0" rtlCol="0" anchor="b">
            <a:spAutoFit/>
          </a:bodyPr>
          <a:lstStyle/>
          <a:p>
            <a:pPr algn="ctr"/>
            <a:r>
              <a:rPr lang="fr-FR" sz="3200" dirty="0">
                <a:latin typeface="Sakkal Majalla" panose="02000000000000000000" pitchFamily="2" charset="-78"/>
                <a:cs typeface="Sakkal Majalla" panose="02000000000000000000" pitchFamily="2" charset="-78"/>
              </a:rPr>
              <a:t>Contrôle automatisé</a:t>
            </a:r>
            <a:endParaRPr lang="en-US" sz="3200" b="1" noProof="1"/>
          </a:p>
        </p:txBody>
      </p:sp>
      <p:grpSp>
        <p:nvGrpSpPr>
          <p:cNvPr id="16" name="Graphic 11" descr="Bullseye">
            <a:extLst>
              <a:ext uri="{FF2B5EF4-FFF2-40B4-BE49-F238E27FC236}">
                <a16:creationId xmlns:a16="http://schemas.microsoft.com/office/drawing/2014/main" id="{717730EE-8537-48A3-8CF2-690AA94E4521}"/>
              </a:ext>
            </a:extLst>
          </p:cNvPr>
          <p:cNvGrpSpPr/>
          <p:nvPr/>
        </p:nvGrpSpPr>
        <p:grpSpPr>
          <a:xfrm>
            <a:off x="6132865" y="1806261"/>
            <a:ext cx="292541" cy="292541"/>
            <a:chOff x="8147500" y="1163400"/>
            <a:chExt cx="390055" cy="390055"/>
          </a:xfrm>
          <a:effectLst>
            <a:outerShdw blurRad="50800" dist="38100" dir="2700000" algn="tl" rotWithShape="0">
              <a:prstClr val="black">
                <a:alpha val="40000"/>
              </a:prstClr>
            </a:outerShdw>
          </a:effectLst>
        </p:grpSpPr>
        <p:sp>
          <p:nvSpPr>
            <p:cNvPr id="17" name="Freeform: Shape 29">
              <a:extLst>
                <a:ext uri="{FF2B5EF4-FFF2-40B4-BE49-F238E27FC236}">
                  <a16:creationId xmlns:a16="http://schemas.microsoft.com/office/drawing/2014/main" id="{F548A6ED-117D-461D-88EE-6F485BDF754D}"/>
                </a:ext>
              </a:extLst>
            </p:cNvPr>
            <p:cNvSpPr/>
            <p:nvPr/>
          </p:nvSpPr>
          <p:spPr>
            <a:xfrm>
              <a:off x="8285254" y="1163400"/>
              <a:ext cx="252301" cy="251807"/>
            </a:xfrm>
            <a:custGeom>
              <a:avLst/>
              <a:gdLst>
                <a:gd name="connsiteX0" fmla="*/ 207865 w 252301"/>
                <a:gd name="connsiteY0" fmla="*/ 44437 h 251807"/>
                <a:gd name="connsiteX1" fmla="*/ 202927 w 252301"/>
                <a:gd name="connsiteY1" fmla="*/ 0 h 251807"/>
                <a:gd name="connsiteX2" fmla="*/ 148616 w 252301"/>
                <a:gd name="connsiteY2" fmla="*/ 54311 h 251807"/>
                <a:gd name="connsiteX3" fmla="*/ 151578 w 252301"/>
                <a:gd name="connsiteY3" fmla="*/ 79986 h 251807"/>
                <a:gd name="connsiteX4" fmla="*/ 72580 w 252301"/>
                <a:gd name="connsiteY4" fmla="*/ 158984 h 251807"/>
                <a:gd name="connsiteX5" fmla="*/ 49374 w 252301"/>
                <a:gd name="connsiteY5" fmla="*/ 153060 h 251807"/>
                <a:gd name="connsiteX6" fmla="*/ 0 w 252301"/>
                <a:gd name="connsiteY6" fmla="*/ 202434 h 251807"/>
                <a:gd name="connsiteX7" fmla="*/ 49374 w 252301"/>
                <a:gd name="connsiteY7" fmla="*/ 251808 h 251807"/>
                <a:gd name="connsiteX8" fmla="*/ 98748 w 252301"/>
                <a:gd name="connsiteY8" fmla="*/ 202434 h 251807"/>
                <a:gd name="connsiteX9" fmla="*/ 93317 w 252301"/>
                <a:gd name="connsiteY9" fmla="*/ 179722 h 251807"/>
                <a:gd name="connsiteX10" fmla="*/ 172315 w 252301"/>
                <a:gd name="connsiteY10" fmla="*/ 100723 h 251807"/>
                <a:gd name="connsiteX11" fmla="*/ 197990 w 252301"/>
                <a:gd name="connsiteY11" fmla="*/ 103686 h 251807"/>
                <a:gd name="connsiteX12" fmla="*/ 252301 w 252301"/>
                <a:gd name="connsiteY12" fmla="*/ 49374 h 251807"/>
                <a:gd name="connsiteX13" fmla="*/ 207865 w 252301"/>
                <a:gd name="connsiteY13" fmla="*/ 44437 h 2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301" h="251807">
                  <a:moveTo>
                    <a:pt x="207865" y="44437"/>
                  </a:moveTo>
                  <a:lnTo>
                    <a:pt x="202927" y="0"/>
                  </a:lnTo>
                  <a:lnTo>
                    <a:pt x="148616" y="54311"/>
                  </a:lnTo>
                  <a:lnTo>
                    <a:pt x="151578" y="79986"/>
                  </a:lnTo>
                  <a:lnTo>
                    <a:pt x="72580" y="158984"/>
                  </a:lnTo>
                  <a:cubicBezTo>
                    <a:pt x="65668" y="155528"/>
                    <a:pt x="57768" y="153060"/>
                    <a:pt x="49374" y="153060"/>
                  </a:cubicBezTo>
                  <a:cubicBezTo>
                    <a:pt x="22218" y="153060"/>
                    <a:pt x="0" y="175278"/>
                    <a:pt x="0" y="202434"/>
                  </a:cubicBezTo>
                  <a:cubicBezTo>
                    <a:pt x="0" y="229589"/>
                    <a:pt x="22218" y="251808"/>
                    <a:pt x="49374" y="251808"/>
                  </a:cubicBezTo>
                  <a:cubicBezTo>
                    <a:pt x="76530" y="251808"/>
                    <a:pt x="98748" y="229589"/>
                    <a:pt x="98748" y="202434"/>
                  </a:cubicBezTo>
                  <a:cubicBezTo>
                    <a:pt x="98748" y="194040"/>
                    <a:pt x="96773" y="186634"/>
                    <a:pt x="93317" y="179722"/>
                  </a:cubicBezTo>
                  <a:lnTo>
                    <a:pt x="172315" y="100723"/>
                  </a:lnTo>
                  <a:lnTo>
                    <a:pt x="197990" y="103686"/>
                  </a:lnTo>
                  <a:lnTo>
                    <a:pt x="252301" y="49374"/>
                  </a:lnTo>
                  <a:lnTo>
                    <a:pt x="207865" y="44437"/>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8" name="Freeform: Shape 30">
              <a:extLst>
                <a:ext uri="{FF2B5EF4-FFF2-40B4-BE49-F238E27FC236}">
                  <a16:creationId xmlns:a16="http://schemas.microsoft.com/office/drawing/2014/main" id="{62C56BF5-9632-4B5E-A37E-515EEACD85C2}"/>
                </a:ext>
              </a:extLst>
            </p:cNvPr>
            <p:cNvSpPr/>
            <p:nvPr/>
          </p:nvSpPr>
          <p:spPr>
            <a:xfrm>
              <a:off x="8147500" y="1178213"/>
              <a:ext cx="375242" cy="375242"/>
            </a:xfrm>
            <a:custGeom>
              <a:avLst/>
              <a:gdLst>
                <a:gd name="connsiteX0" fmla="*/ 349568 w 375242"/>
                <a:gd name="connsiteY0" fmla="*/ 102698 h 375242"/>
                <a:gd name="connsiteX1" fmla="*/ 343150 w 375242"/>
                <a:gd name="connsiteY1" fmla="*/ 109610 h 375242"/>
                <a:gd name="connsiteX2" fmla="*/ 333769 w 375242"/>
                <a:gd name="connsiteY2" fmla="*/ 108623 h 375242"/>
                <a:gd name="connsiteX3" fmla="*/ 323400 w 375242"/>
                <a:gd name="connsiteY3" fmla="*/ 107142 h 375242"/>
                <a:gd name="connsiteX4" fmla="*/ 345618 w 375242"/>
                <a:gd name="connsiteY4" fmla="*/ 187621 h 375242"/>
                <a:gd name="connsiteX5" fmla="*/ 187621 w 375242"/>
                <a:gd name="connsiteY5" fmla="*/ 345618 h 375242"/>
                <a:gd name="connsiteX6" fmla="*/ 29624 w 375242"/>
                <a:gd name="connsiteY6" fmla="*/ 187621 h 375242"/>
                <a:gd name="connsiteX7" fmla="*/ 187621 w 375242"/>
                <a:gd name="connsiteY7" fmla="*/ 29624 h 375242"/>
                <a:gd name="connsiteX8" fmla="*/ 268101 w 375242"/>
                <a:gd name="connsiteY8" fmla="*/ 51843 h 375242"/>
                <a:gd name="connsiteX9" fmla="*/ 267114 w 375242"/>
                <a:gd name="connsiteY9" fmla="*/ 41968 h 375242"/>
                <a:gd name="connsiteX10" fmla="*/ 265632 w 375242"/>
                <a:gd name="connsiteY10" fmla="*/ 32093 h 375242"/>
                <a:gd name="connsiteX11" fmla="*/ 272545 w 375242"/>
                <a:gd name="connsiteY11" fmla="*/ 25181 h 375242"/>
                <a:gd name="connsiteX12" fmla="*/ 276001 w 375242"/>
                <a:gd name="connsiteY12" fmla="*/ 21725 h 375242"/>
                <a:gd name="connsiteX13" fmla="*/ 187621 w 375242"/>
                <a:gd name="connsiteY13" fmla="*/ 0 h 375242"/>
                <a:gd name="connsiteX14" fmla="*/ 0 w 375242"/>
                <a:gd name="connsiteY14" fmla="*/ 187621 h 375242"/>
                <a:gd name="connsiteX15" fmla="*/ 187621 w 375242"/>
                <a:gd name="connsiteY15" fmla="*/ 375243 h 375242"/>
                <a:gd name="connsiteX16" fmla="*/ 375243 w 375242"/>
                <a:gd name="connsiteY16" fmla="*/ 187621 h 375242"/>
                <a:gd name="connsiteX17" fmla="*/ 353025 w 375242"/>
                <a:gd name="connsiteY17" fmla="*/ 99736 h 375242"/>
                <a:gd name="connsiteX18" fmla="*/ 349568 w 375242"/>
                <a:gd name="connsiteY18" fmla="*/ 102698 h 3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42" h="375242">
                  <a:moveTo>
                    <a:pt x="349568" y="102698"/>
                  </a:moveTo>
                  <a:lnTo>
                    <a:pt x="343150" y="109610"/>
                  </a:lnTo>
                  <a:lnTo>
                    <a:pt x="333769" y="108623"/>
                  </a:lnTo>
                  <a:lnTo>
                    <a:pt x="323400" y="107142"/>
                  </a:lnTo>
                  <a:cubicBezTo>
                    <a:pt x="337225" y="130841"/>
                    <a:pt x="345618" y="157997"/>
                    <a:pt x="345618" y="187621"/>
                  </a:cubicBezTo>
                  <a:cubicBezTo>
                    <a:pt x="345618" y="274520"/>
                    <a:pt x="274520" y="345618"/>
                    <a:pt x="187621" y="345618"/>
                  </a:cubicBezTo>
                  <a:cubicBezTo>
                    <a:pt x="100723" y="345618"/>
                    <a:pt x="29624" y="274520"/>
                    <a:pt x="29624" y="187621"/>
                  </a:cubicBezTo>
                  <a:cubicBezTo>
                    <a:pt x="29624" y="100723"/>
                    <a:pt x="100723" y="29624"/>
                    <a:pt x="187621" y="29624"/>
                  </a:cubicBezTo>
                  <a:cubicBezTo>
                    <a:pt x="216752" y="29624"/>
                    <a:pt x="244402" y="37524"/>
                    <a:pt x="268101" y="51843"/>
                  </a:cubicBezTo>
                  <a:lnTo>
                    <a:pt x="267114" y="41968"/>
                  </a:lnTo>
                  <a:lnTo>
                    <a:pt x="265632" y="32093"/>
                  </a:lnTo>
                  <a:lnTo>
                    <a:pt x="272545" y="25181"/>
                  </a:lnTo>
                  <a:lnTo>
                    <a:pt x="276001" y="21725"/>
                  </a:lnTo>
                  <a:cubicBezTo>
                    <a:pt x="249339" y="7900"/>
                    <a:pt x="219715" y="0"/>
                    <a:pt x="187621" y="0"/>
                  </a:cubicBezTo>
                  <a:cubicBezTo>
                    <a:pt x="83936" y="0"/>
                    <a:pt x="0" y="83936"/>
                    <a:pt x="0" y="187621"/>
                  </a:cubicBezTo>
                  <a:cubicBezTo>
                    <a:pt x="0" y="291307"/>
                    <a:pt x="83936" y="375243"/>
                    <a:pt x="187621" y="375243"/>
                  </a:cubicBezTo>
                  <a:cubicBezTo>
                    <a:pt x="291307" y="375243"/>
                    <a:pt x="375243" y="291307"/>
                    <a:pt x="375243" y="187621"/>
                  </a:cubicBezTo>
                  <a:cubicBezTo>
                    <a:pt x="375243" y="155528"/>
                    <a:pt x="367343" y="125904"/>
                    <a:pt x="353025" y="99736"/>
                  </a:cubicBezTo>
                  <a:lnTo>
                    <a:pt x="349568" y="102698"/>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9" name="Freeform: Shape 31">
              <a:extLst>
                <a:ext uri="{FF2B5EF4-FFF2-40B4-BE49-F238E27FC236}">
                  <a16:creationId xmlns:a16="http://schemas.microsoft.com/office/drawing/2014/main" id="{0A93DCD5-F311-4BA6-8001-49949A5853EF}"/>
                </a:ext>
              </a:extLst>
            </p:cNvPr>
            <p:cNvSpPr/>
            <p:nvPr/>
          </p:nvSpPr>
          <p:spPr>
            <a:xfrm>
              <a:off x="8216624" y="1247336"/>
              <a:ext cx="236995" cy="236995"/>
            </a:xfrm>
            <a:custGeom>
              <a:avLst/>
              <a:gdLst>
                <a:gd name="connsiteX0" fmla="*/ 200952 w 236995"/>
                <a:gd name="connsiteY0" fmla="*/ 84923 h 236995"/>
                <a:gd name="connsiteX1" fmla="*/ 207371 w 236995"/>
                <a:gd name="connsiteY1" fmla="*/ 118498 h 236995"/>
                <a:gd name="connsiteX2" fmla="*/ 118498 w 236995"/>
                <a:gd name="connsiteY2" fmla="*/ 207371 h 236995"/>
                <a:gd name="connsiteX3" fmla="*/ 29624 w 236995"/>
                <a:gd name="connsiteY3" fmla="*/ 118498 h 236995"/>
                <a:gd name="connsiteX4" fmla="*/ 118498 w 236995"/>
                <a:gd name="connsiteY4" fmla="*/ 29624 h 236995"/>
                <a:gd name="connsiteX5" fmla="*/ 152072 w 236995"/>
                <a:gd name="connsiteY5" fmla="*/ 36043 h 236995"/>
                <a:gd name="connsiteX6" fmla="*/ 174290 w 236995"/>
                <a:gd name="connsiteY6" fmla="*/ 13825 h 236995"/>
                <a:gd name="connsiteX7" fmla="*/ 118498 w 236995"/>
                <a:gd name="connsiteY7" fmla="*/ 0 h 236995"/>
                <a:gd name="connsiteX8" fmla="*/ 0 w 236995"/>
                <a:gd name="connsiteY8" fmla="*/ 118498 h 236995"/>
                <a:gd name="connsiteX9" fmla="*/ 118498 w 236995"/>
                <a:gd name="connsiteY9" fmla="*/ 236996 h 236995"/>
                <a:gd name="connsiteX10" fmla="*/ 236996 w 236995"/>
                <a:gd name="connsiteY10" fmla="*/ 118498 h 236995"/>
                <a:gd name="connsiteX11" fmla="*/ 223171 w 236995"/>
                <a:gd name="connsiteY11" fmla="*/ 62705 h 236995"/>
                <a:gd name="connsiteX12" fmla="*/ 200952 w 236995"/>
                <a:gd name="connsiteY12" fmla="*/ 84923 h 2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995" h="236995">
                  <a:moveTo>
                    <a:pt x="200952" y="84923"/>
                  </a:moveTo>
                  <a:cubicBezTo>
                    <a:pt x="205396" y="95292"/>
                    <a:pt x="207371" y="106648"/>
                    <a:pt x="207371" y="118498"/>
                  </a:cubicBezTo>
                  <a:cubicBezTo>
                    <a:pt x="207371" y="167378"/>
                    <a:pt x="167378" y="207371"/>
                    <a:pt x="118498" y="207371"/>
                  </a:cubicBezTo>
                  <a:cubicBezTo>
                    <a:pt x="69617" y="207371"/>
                    <a:pt x="29624" y="167378"/>
                    <a:pt x="29624" y="118498"/>
                  </a:cubicBezTo>
                  <a:cubicBezTo>
                    <a:pt x="29624" y="69617"/>
                    <a:pt x="69617" y="29624"/>
                    <a:pt x="118498" y="29624"/>
                  </a:cubicBezTo>
                  <a:cubicBezTo>
                    <a:pt x="130348" y="29624"/>
                    <a:pt x="141704" y="32093"/>
                    <a:pt x="152072" y="36043"/>
                  </a:cubicBezTo>
                  <a:lnTo>
                    <a:pt x="174290" y="13825"/>
                  </a:lnTo>
                  <a:cubicBezTo>
                    <a:pt x="157503" y="4937"/>
                    <a:pt x="138741" y="0"/>
                    <a:pt x="118498" y="0"/>
                  </a:cubicBezTo>
                  <a:cubicBezTo>
                    <a:pt x="53324" y="0"/>
                    <a:pt x="0" y="53324"/>
                    <a:pt x="0" y="118498"/>
                  </a:cubicBezTo>
                  <a:cubicBezTo>
                    <a:pt x="0" y="183672"/>
                    <a:pt x="53324" y="236996"/>
                    <a:pt x="118498" y="236996"/>
                  </a:cubicBezTo>
                  <a:cubicBezTo>
                    <a:pt x="183672" y="236996"/>
                    <a:pt x="236996" y="183672"/>
                    <a:pt x="236996" y="118498"/>
                  </a:cubicBezTo>
                  <a:cubicBezTo>
                    <a:pt x="236996" y="98254"/>
                    <a:pt x="232058" y="79492"/>
                    <a:pt x="223171" y="62705"/>
                  </a:cubicBezTo>
                  <a:lnTo>
                    <a:pt x="200952" y="84923"/>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grpSp>
        <p:nvGrpSpPr>
          <p:cNvPr id="20" name="Graphic 12" descr="Stopwatch">
            <a:extLst>
              <a:ext uri="{FF2B5EF4-FFF2-40B4-BE49-F238E27FC236}">
                <a16:creationId xmlns:a16="http://schemas.microsoft.com/office/drawing/2014/main" id="{2A48FF9A-20B7-4125-BA03-6B57345E44F8}"/>
              </a:ext>
            </a:extLst>
          </p:cNvPr>
          <p:cNvGrpSpPr/>
          <p:nvPr/>
        </p:nvGrpSpPr>
        <p:grpSpPr>
          <a:xfrm>
            <a:off x="6184708" y="3853387"/>
            <a:ext cx="252028" cy="288636"/>
            <a:chOff x="7179246" y="1968522"/>
            <a:chExt cx="336037" cy="384848"/>
          </a:xfrm>
          <a:effectLst>
            <a:outerShdw blurRad="50800" dist="38100" dir="2700000" algn="tl" rotWithShape="0">
              <a:prstClr val="black">
                <a:alpha val="40000"/>
              </a:prstClr>
            </a:outerShdw>
          </a:effectLst>
        </p:grpSpPr>
        <p:sp>
          <p:nvSpPr>
            <p:cNvPr id="21" name="Freeform: Shape 33">
              <a:extLst>
                <a:ext uri="{FF2B5EF4-FFF2-40B4-BE49-F238E27FC236}">
                  <a16:creationId xmlns:a16="http://schemas.microsoft.com/office/drawing/2014/main" id="{80EB1DDE-810D-430C-BF09-629EAAA4CE53}"/>
                </a:ext>
              </a:extLst>
            </p:cNvPr>
            <p:cNvSpPr/>
            <p:nvPr/>
          </p:nvSpPr>
          <p:spPr>
            <a:xfrm>
              <a:off x="7337092" y="2077145"/>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4" name="Freeform: Shape 34">
              <a:extLst>
                <a:ext uri="{FF2B5EF4-FFF2-40B4-BE49-F238E27FC236}">
                  <a16:creationId xmlns:a16="http://schemas.microsoft.com/office/drawing/2014/main" id="{D8BB79B9-5B85-47B4-A356-D7460AF89349}"/>
                </a:ext>
              </a:extLst>
            </p:cNvPr>
            <p:cNvSpPr/>
            <p:nvPr/>
          </p:nvSpPr>
          <p:spPr>
            <a:xfrm>
              <a:off x="7337092" y="2274641"/>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30" name="Freeform: Shape 35">
              <a:extLst>
                <a:ext uri="{FF2B5EF4-FFF2-40B4-BE49-F238E27FC236}">
                  <a16:creationId xmlns:a16="http://schemas.microsoft.com/office/drawing/2014/main" id="{B0DBF79C-8384-4070-A7B2-A126DA6D0691}"/>
                </a:ext>
              </a:extLst>
            </p:cNvPr>
            <p:cNvSpPr/>
            <p:nvPr/>
          </p:nvSpPr>
          <p:spPr>
            <a:xfrm>
              <a:off x="7435840" y="2170956"/>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31" name="Freeform: Shape 36">
              <a:extLst>
                <a:ext uri="{FF2B5EF4-FFF2-40B4-BE49-F238E27FC236}">
                  <a16:creationId xmlns:a16="http://schemas.microsoft.com/office/drawing/2014/main" id="{05E18FD7-00C3-4D1A-BACF-7DA5AF6CDFC0}"/>
                </a:ext>
              </a:extLst>
            </p:cNvPr>
            <p:cNvSpPr/>
            <p:nvPr/>
          </p:nvSpPr>
          <p:spPr>
            <a:xfrm>
              <a:off x="7238344" y="2170956"/>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32" name="Freeform: Shape 37">
              <a:extLst>
                <a:ext uri="{FF2B5EF4-FFF2-40B4-BE49-F238E27FC236}">
                  <a16:creationId xmlns:a16="http://schemas.microsoft.com/office/drawing/2014/main" id="{0F7612D8-CB30-4C84-B25A-FA8ED2C7CCF6}"/>
                </a:ext>
              </a:extLst>
            </p:cNvPr>
            <p:cNvSpPr/>
            <p:nvPr/>
          </p:nvSpPr>
          <p:spPr>
            <a:xfrm>
              <a:off x="7337092" y="2111707"/>
              <a:ext cx="65667" cy="124916"/>
            </a:xfrm>
            <a:custGeom>
              <a:avLst/>
              <a:gdLst>
                <a:gd name="connsiteX0" fmla="*/ 19750 w 65667"/>
                <a:gd name="connsiteY0" fmla="*/ 0 h 124916"/>
                <a:gd name="connsiteX1" fmla="*/ 0 w 65667"/>
                <a:gd name="connsiteY1" fmla="*/ 0 h 124916"/>
                <a:gd name="connsiteX2" fmla="*/ 0 w 65667"/>
                <a:gd name="connsiteY2" fmla="*/ 69124 h 124916"/>
                <a:gd name="connsiteX3" fmla="*/ 2962 w 65667"/>
                <a:gd name="connsiteY3" fmla="*/ 76036 h 124916"/>
                <a:gd name="connsiteX4" fmla="*/ 51843 w 65667"/>
                <a:gd name="connsiteY4" fmla="*/ 124916 h 124916"/>
                <a:gd name="connsiteX5" fmla="*/ 65668 w 65667"/>
                <a:gd name="connsiteY5" fmla="*/ 111092 h 124916"/>
                <a:gd name="connsiteX6" fmla="*/ 19750 w 65667"/>
                <a:gd name="connsiteY6" fmla="*/ 65174 h 124916"/>
                <a:gd name="connsiteX7" fmla="*/ 19750 w 65667"/>
                <a:gd name="connsiteY7" fmla="*/ 0 h 12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67" h="124916">
                  <a:moveTo>
                    <a:pt x="19750" y="0"/>
                  </a:moveTo>
                  <a:lnTo>
                    <a:pt x="0" y="0"/>
                  </a:lnTo>
                  <a:lnTo>
                    <a:pt x="0" y="69124"/>
                  </a:lnTo>
                  <a:cubicBezTo>
                    <a:pt x="0" y="71592"/>
                    <a:pt x="987" y="74061"/>
                    <a:pt x="2962" y="76036"/>
                  </a:cubicBezTo>
                  <a:lnTo>
                    <a:pt x="51843" y="124916"/>
                  </a:lnTo>
                  <a:lnTo>
                    <a:pt x="65668" y="111092"/>
                  </a:lnTo>
                  <a:lnTo>
                    <a:pt x="19750" y="65174"/>
                  </a:lnTo>
                  <a:lnTo>
                    <a:pt x="19750" y="0"/>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33" name="Freeform: Shape 38">
              <a:extLst>
                <a:ext uri="{FF2B5EF4-FFF2-40B4-BE49-F238E27FC236}">
                  <a16:creationId xmlns:a16="http://schemas.microsoft.com/office/drawing/2014/main" id="{0F0C0514-2E7B-4053-B4C3-8FE6CC914789}"/>
                </a:ext>
              </a:extLst>
            </p:cNvPr>
            <p:cNvSpPr/>
            <p:nvPr/>
          </p:nvSpPr>
          <p:spPr>
            <a:xfrm>
              <a:off x="7179246" y="1968522"/>
              <a:ext cx="336037" cy="384848"/>
            </a:xfrm>
            <a:custGeom>
              <a:avLst/>
              <a:gdLst>
                <a:gd name="connsiteX0" fmla="*/ 167721 w 336037"/>
                <a:gd name="connsiteY0" fmla="*/ 355493 h 384848"/>
                <a:gd name="connsiteX1" fmla="*/ 29473 w 336037"/>
                <a:gd name="connsiteY1" fmla="*/ 217246 h 384848"/>
                <a:gd name="connsiteX2" fmla="*/ 167721 w 336037"/>
                <a:gd name="connsiteY2" fmla="*/ 78999 h 384848"/>
                <a:gd name="connsiteX3" fmla="*/ 305968 w 336037"/>
                <a:gd name="connsiteY3" fmla="*/ 217246 h 384848"/>
                <a:gd name="connsiteX4" fmla="*/ 167721 w 336037"/>
                <a:gd name="connsiteY4" fmla="*/ 355493 h 384848"/>
                <a:gd name="connsiteX5" fmla="*/ 167721 w 336037"/>
                <a:gd name="connsiteY5" fmla="*/ 355493 h 384848"/>
                <a:gd name="connsiteX6" fmla="*/ 284737 w 336037"/>
                <a:gd name="connsiteY6" fmla="*/ 96773 h 384848"/>
                <a:gd name="connsiteX7" fmla="*/ 299550 w 336037"/>
                <a:gd name="connsiteY7" fmla="*/ 81961 h 384848"/>
                <a:gd name="connsiteX8" fmla="*/ 299056 w 336037"/>
                <a:gd name="connsiteY8" fmla="*/ 61224 h 384848"/>
                <a:gd name="connsiteX9" fmla="*/ 278319 w 336037"/>
                <a:gd name="connsiteY9" fmla="*/ 60730 h 384848"/>
                <a:gd name="connsiteX10" fmla="*/ 261532 w 336037"/>
                <a:gd name="connsiteY10" fmla="*/ 78011 h 384848"/>
                <a:gd name="connsiteX11" fmla="*/ 182533 w 336037"/>
                <a:gd name="connsiteY11" fmla="*/ 50362 h 384848"/>
                <a:gd name="connsiteX12" fmla="*/ 182533 w 336037"/>
                <a:gd name="connsiteY12" fmla="*/ 29624 h 384848"/>
                <a:gd name="connsiteX13" fmla="*/ 226970 w 336037"/>
                <a:gd name="connsiteY13" fmla="*/ 29624 h 384848"/>
                <a:gd name="connsiteX14" fmla="*/ 226970 w 336037"/>
                <a:gd name="connsiteY14" fmla="*/ 0 h 384848"/>
                <a:gd name="connsiteX15" fmla="*/ 108472 w 336037"/>
                <a:gd name="connsiteY15" fmla="*/ 0 h 384848"/>
                <a:gd name="connsiteX16" fmla="*/ 108472 w 336037"/>
                <a:gd name="connsiteY16" fmla="*/ 29624 h 384848"/>
                <a:gd name="connsiteX17" fmla="*/ 152909 w 336037"/>
                <a:gd name="connsiteY17" fmla="*/ 29624 h 384848"/>
                <a:gd name="connsiteX18" fmla="*/ 152909 w 336037"/>
                <a:gd name="connsiteY18" fmla="*/ 49868 h 384848"/>
                <a:gd name="connsiteX19" fmla="*/ 1330 w 336037"/>
                <a:gd name="connsiteY19" fmla="*/ 196015 h 384848"/>
                <a:gd name="connsiteX20" fmla="*/ 111928 w 336037"/>
                <a:gd name="connsiteY20" fmla="*/ 375243 h 384848"/>
                <a:gd name="connsiteX21" fmla="*/ 310906 w 336037"/>
                <a:gd name="connsiteY21" fmla="*/ 305625 h 384848"/>
                <a:gd name="connsiteX22" fmla="*/ 284737 w 336037"/>
                <a:gd name="connsiteY22" fmla="*/ 96773 h 384848"/>
                <a:gd name="connsiteX23" fmla="*/ 284737 w 336037"/>
                <a:gd name="connsiteY23" fmla="*/ 96773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037" h="384848">
                  <a:moveTo>
                    <a:pt x="167721" y="355493"/>
                  </a:moveTo>
                  <a:cubicBezTo>
                    <a:pt x="91191" y="355493"/>
                    <a:pt x="29473" y="293776"/>
                    <a:pt x="29473" y="217246"/>
                  </a:cubicBezTo>
                  <a:cubicBezTo>
                    <a:pt x="29473" y="140716"/>
                    <a:pt x="91191" y="78999"/>
                    <a:pt x="167721" y="78999"/>
                  </a:cubicBezTo>
                  <a:cubicBezTo>
                    <a:pt x="244251" y="78999"/>
                    <a:pt x="305968" y="140716"/>
                    <a:pt x="305968" y="217246"/>
                  </a:cubicBezTo>
                  <a:cubicBezTo>
                    <a:pt x="305968" y="293776"/>
                    <a:pt x="244251" y="355493"/>
                    <a:pt x="167721" y="355493"/>
                  </a:cubicBezTo>
                  <a:lnTo>
                    <a:pt x="167721" y="355493"/>
                  </a:lnTo>
                  <a:close/>
                  <a:moveTo>
                    <a:pt x="284737" y="96773"/>
                  </a:moveTo>
                  <a:lnTo>
                    <a:pt x="299550" y="81961"/>
                  </a:lnTo>
                  <a:cubicBezTo>
                    <a:pt x="304981" y="76036"/>
                    <a:pt x="304981" y="67149"/>
                    <a:pt x="299056" y="61224"/>
                  </a:cubicBezTo>
                  <a:cubicBezTo>
                    <a:pt x="293625" y="55793"/>
                    <a:pt x="284244" y="55299"/>
                    <a:pt x="278319" y="60730"/>
                  </a:cubicBezTo>
                  <a:lnTo>
                    <a:pt x="261532" y="78011"/>
                  </a:lnTo>
                  <a:cubicBezTo>
                    <a:pt x="237832" y="62211"/>
                    <a:pt x="210676" y="52337"/>
                    <a:pt x="182533" y="50362"/>
                  </a:cubicBezTo>
                  <a:lnTo>
                    <a:pt x="182533" y="29624"/>
                  </a:lnTo>
                  <a:lnTo>
                    <a:pt x="226970" y="29624"/>
                  </a:lnTo>
                  <a:lnTo>
                    <a:pt x="226970" y="0"/>
                  </a:lnTo>
                  <a:lnTo>
                    <a:pt x="108472" y="0"/>
                  </a:lnTo>
                  <a:lnTo>
                    <a:pt x="108472" y="29624"/>
                  </a:lnTo>
                  <a:lnTo>
                    <a:pt x="152909" y="29624"/>
                  </a:lnTo>
                  <a:lnTo>
                    <a:pt x="152909" y="49868"/>
                  </a:lnTo>
                  <a:cubicBezTo>
                    <a:pt x="74404" y="56780"/>
                    <a:pt x="11205" y="117510"/>
                    <a:pt x="1330" y="196015"/>
                  </a:cubicBezTo>
                  <a:cubicBezTo>
                    <a:pt x="-8545" y="274520"/>
                    <a:pt x="37373" y="349075"/>
                    <a:pt x="111928" y="375243"/>
                  </a:cubicBezTo>
                  <a:cubicBezTo>
                    <a:pt x="186483" y="401411"/>
                    <a:pt x="268938" y="372774"/>
                    <a:pt x="310906" y="305625"/>
                  </a:cubicBezTo>
                  <a:cubicBezTo>
                    <a:pt x="352874" y="238477"/>
                    <a:pt x="341024" y="151578"/>
                    <a:pt x="284737" y="96773"/>
                  </a:cubicBezTo>
                  <a:lnTo>
                    <a:pt x="284737" y="96773"/>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sp>
        <p:nvSpPr>
          <p:cNvPr id="34" name="Graphic 13" descr="Single gear">
            <a:extLst>
              <a:ext uri="{FF2B5EF4-FFF2-40B4-BE49-F238E27FC236}">
                <a16:creationId xmlns:a16="http://schemas.microsoft.com/office/drawing/2014/main" id="{0BF9D1EC-427A-48FD-8ABA-70C385D2F383}"/>
              </a:ext>
            </a:extLst>
          </p:cNvPr>
          <p:cNvSpPr/>
          <p:nvPr/>
        </p:nvSpPr>
        <p:spPr>
          <a:xfrm>
            <a:off x="6741566" y="2855302"/>
            <a:ext cx="252178" cy="251807"/>
          </a:xfrm>
          <a:custGeom>
            <a:avLst/>
            <a:gdLst>
              <a:gd name="connsiteX0" fmla="*/ 167872 w 336237"/>
              <a:gd name="connsiteY0" fmla="*/ 227121 h 335743"/>
              <a:gd name="connsiteX1" fmla="*/ 108623 w 336237"/>
              <a:gd name="connsiteY1" fmla="*/ 167872 h 335743"/>
              <a:gd name="connsiteX2" fmla="*/ 167872 w 336237"/>
              <a:gd name="connsiteY2" fmla="*/ 108623 h 335743"/>
              <a:gd name="connsiteX3" fmla="*/ 227121 w 336237"/>
              <a:gd name="connsiteY3" fmla="*/ 167872 h 335743"/>
              <a:gd name="connsiteX4" fmla="*/ 167872 w 336237"/>
              <a:gd name="connsiteY4" fmla="*/ 227121 h 335743"/>
              <a:gd name="connsiteX5" fmla="*/ 301182 w 336237"/>
              <a:gd name="connsiteY5" fmla="*/ 130841 h 335743"/>
              <a:gd name="connsiteX6" fmla="*/ 288345 w 336237"/>
              <a:gd name="connsiteY6" fmla="*/ 100229 h 335743"/>
              <a:gd name="connsiteX7" fmla="*/ 300688 w 336237"/>
              <a:gd name="connsiteY7" fmla="*/ 63199 h 335743"/>
              <a:gd name="connsiteX8" fmla="*/ 272545 w 336237"/>
              <a:gd name="connsiteY8" fmla="*/ 35056 h 335743"/>
              <a:gd name="connsiteX9" fmla="*/ 235514 w 336237"/>
              <a:gd name="connsiteY9" fmla="*/ 47399 h 335743"/>
              <a:gd name="connsiteX10" fmla="*/ 204409 w 336237"/>
              <a:gd name="connsiteY10" fmla="*/ 34562 h 335743"/>
              <a:gd name="connsiteX11" fmla="*/ 187621 w 336237"/>
              <a:gd name="connsiteY11" fmla="*/ 0 h 335743"/>
              <a:gd name="connsiteX12" fmla="*/ 148122 w 336237"/>
              <a:gd name="connsiteY12" fmla="*/ 0 h 335743"/>
              <a:gd name="connsiteX13" fmla="*/ 130841 w 336237"/>
              <a:gd name="connsiteY13" fmla="*/ 34562 h 335743"/>
              <a:gd name="connsiteX14" fmla="*/ 100229 w 336237"/>
              <a:gd name="connsiteY14" fmla="*/ 47399 h 335743"/>
              <a:gd name="connsiteX15" fmla="*/ 63199 w 336237"/>
              <a:gd name="connsiteY15" fmla="*/ 35056 h 335743"/>
              <a:gd name="connsiteX16" fmla="*/ 35056 w 336237"/>
              <a:gd name="connsiteY16" fmla="*/ 63199 h 335743"/>
              <a:gd name="connsiteX17" fmla="*/ 47399 w 336237"/>
              <a:gd name="connsiteY17" fmla="*/ 100229 h 335743"/>
              <a:gd name="connsiteX18" fmla="*/ 34562 w 336237"/>
              <a:gd name="connsiteY18" fmla="*/ 131335 h 335743"/>
              <a:gd name="connsiteX19" fmla="*/ 0 w 336237"/>
              <a:gd name="connsiteY19" fmla="*/ 148122 h 335743"/>
              <a:gd name="connsiteX20" fmla="*/ 0 w 336237"/>
              <a:gd name="connsiteY20" fmla="*/ 187621 h 335743"/>
              <a:gd name="connsiteX21" fmla="*/ 34562 w 336237"/>
              <a:gd name="connsiteY21" fmla="*/ 204902 h 335743"/>
              <a:gd name="connsiteX22" fmla="*/ 47399 w 336237"/>
              <a:gd name="connsiteY22" fmla="*/ 235514 h 335743"/>
              <a:gd name="connsiteX23" fmla="*/ 35056 w 336237"/>
              <a:gd name="connsiteY23" fmla="*/ 272545 h 335743"/>
              <a:gd name="connsiteX24" fmla="*/ 63199 w 336237"/>
              <a:gd name="connsiteY24" fmla="*/ 300688 h 335743"/>
              <a:gd name="connsiteX25" fmla="*/ 100229 w 336237"/>
              <a:gd name="connsiteY25" fmla="*/ 288345 h 335743"/>
              <a:gd name="connsiteX26" fmla="*/ 131335 w 336237"/>
              <a:gd name="connsiteY26" fmla="*/ 301182 h 335743"/>
              <a:gd name="connsiteX27" fmla="*/ 148616 w 336237"/>
              <a:gd name="connsiteY27" fmla="*/ 335744 h 335743"/>
              <a:gd name="connsiteX28" fmla="*/ 188115 w 336237"/>
              <a:gd name="connsiteY28" fmla="*/ 335744 h 335743"/>
              <a:gd name="connsiteX29" fmla="*/ 205396 w 336237"/>
              <a:gd name="connsiteY29" fmla="*/ 301182 h 335743"/>
              <a:gd name="connsiteX30" fmla="*/ 236008 w 336237"/>
              <a:gd name="connsiteY30" fmla="*/ 288345 h 335743"/>
              <a:gd name="connsiteX31" fmla="*/ 273039 w 336237"/>
              <a:gd name="connsiteY31" fmla="*/ 300688 h 335743"/>
              <a:gd name="connsiteX32" fmla="*/ 301182 w 336237"/>
              <a:gd name="connsiteY32" fmla="*/ 272545 h 335743"/>
              <a:gd name="connsiteX33" fmla="*/ 288838 w 336237"/>
              <a:gd name="connsiteY33" fmla="*/ 235514 h 335743"/>
              <a:gd name="connsiteX34" fmla="*/ 301676 w 336237"/>
              <a:gd name="connsiteY34" fmla="*/ 204409 h 335743"/>
              <a:gd name="connsiteX35" fmla="*/ 336237 w 336237"/>
              <a:gd name="connsiteY35" fmla="*/ 187128 h 335743"/>
              <a:gd name="connsiteX36" fmla="*/ 336237 w 336237"/>
              <a:gd name="connsiteY36" fmla="*/ 147628 h 335743"/>
              <a:gd name="connsiteX37" fmla="*/ 301182 w 336237"/>
              <a:gd name="connsiteY37" fmla="*/ 130841 h 3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6237" h="335743">
                <a:moveTo>
                  <a:pt x="167872" y="227121"/>
                </a:moveTo>
                <a:cubicBezTo>
                  <a:pt x="135285" y="227121"/>
                  <a:pt x="108623" y="200459"/>
                  <a:pt x="108623" y="167872"/>
                </a:cubicBezTo>
                <a:cubicBezTo>
                  <a:pt x="108623" y="135285"/>
                  <a:pt x="135285" y="108623"/>
                  <a:pt x="167872" y="108623"/>
                </a:cubicBezTo>
                <a:cubicBezTo>
                  <a:pt x="200459" y="108623"/>
                  <a:pt x="227121" y="135285"/>
                  <a:pt x="227121" y="167872"/>
                </a:cubicBezTo>
                <a:cubicBezTo>
                  <a:pt x="227121" y="200459"/>
                  <a:pt x="200459" y="227121"/>
                  <a:pt x="167872" y="227121"/>
                </a:cubicBezTo>
                <a:close/>
                <a:moveTo>
                  <a:pt x="301182" y="130841"/>
                </a:moveTo>
                <a:cubicBezTo>
                  <a:pt x="298219" y="119979"/>
                  <a:pt x="293776" y="109610"/>
                  <a:pt x="288345" y="100229"/>
                </a:cubicBezTo>
                <a:lnTo>
                  <a:pt x="300688" y="63199"/>
                </a:lnTo>
                <a:lnTo>
                  <a:pt x="272545" y="35056"/>
                </a:lnTo>
                <a:lnTo>
                  <a:pt x="235514" y="47399"/>
                </a:lnTo>
                <a:cubicBezTo>
                  <a:pt x="225639" y="41968"/>
                  <a:pt x="215271" y="37524"/>
                  <a:pt x="204409" y="34562"/>
                </a:cubicBezTo>
                <a:lnTo>
                  <a:pt x="187621" y="0"/>
                </a:lnTo>
                <a:lnTo>
                  <a:pt x="148122" y="0"/>
                </a:lnTo>
                <a:lnTo>
                  <a:pt x="130841" y="34562"/>
                </a:lnTo>
                <a:cubicBezTo>
                  <a:pt x="119979" y="37524"/>
                  <a:pt x="109610" y="41968"/>
                  <a:pt x="100229" y="47399"/>
                </a:cubicBezTo>
                <a:lnTo>
                  <a:pt x="63199" y="35056"/>
                </a:lnTo>
                <a:lnTo>
                  <a:pt x="35056" y="63199"/>
                </a:lnTo>
                <a:lnTo>
                  <a:pt x="47399" y="100229"/>
                </a:lnTo>
                <a:cubicBezTo>
                  <a:pt x="41968" y="110104"/>
                  <a:pt x="37524" y="120473"/>
                  <a:pt x="34562" y="131335"/>
                </a:cubicBezTo>
                <a:lnTo>
                  <a:pt x="0" y="148122"/>
                </a:lnTo>
                <a:lnTo>
                  <a:pt x="0" y="187621"/>
                </a:lnTo>
                <a:lnTo>
                  <a:pt x="34562" y="204902"/>
                </a:lnTo>
                <a:cubicBezTo>
                  <a:pt x="37524" y="215765"/>
                  <a:pt x="41968" y="226133"/>
                  <a:pt x="47399" y="235514"/>
                </a:cubicBezTo>
                <a:lnTo>
                  <a:pt x="35056" y="272545"/>
                </a:lnTo>
                <a:lnTo>
                  <a:pt x="63199" y="300688"/>
                </a:lnTo>
                <a:lnTo>
                  <a:pt x="100229" y="288345"/>
                </a:lnTo>
                <a:cubicBezTo>
                  <a:pt x="110104" y="293776"/>
                  <a:pt x="120473" y="298219"/>
                  <a:pt x="131335" y="301182"/>
                </a:cubicBezTo>
                <a:lnTo>
                  <a:pt x="148616" y="335744"/>
                </a:lnTo>
                <a:lnTo>
                  <a:pt x="188115" y="335744"/>
                </a:lnTo>
                <a:lnTo>
                  <a:pt x="205396" y="301182"/>
                </a:lnTo>
                <a:cubicBezTo>
                  <a:pt x="216258" y="298219"/>
                  <a:pt x="226627" y="293776"/>
                  <a:pt x="236008" y="288345"/>
                </a:cubicBezTo>
                <a:lnTo>
                  <a:pt x="273039" y="300688"/>
                </a:lnTo>
                <a:lnTo>
                  <a:pt x="301182" y="272545"/>
                </a:lnTo>
                <a:lnTo>
                  <a:pt x="288838" y="235514"/>
                </a:lnTo>
                <a:cubicBezTo>
                  <a:pt x="294269" y="225639"/>
                  <a:pt x="298713" y="215271"/>
                  <a:pt x="301676" y="204409"/>
                </a:cubicBezTo>
                <a:lnTo>
                  <a:pt x="336237" y="187128"/>
                </a:lnTo>
                <a:lnTo>
                  <a:pt x="336237" y="147628"/>
                </a:lnTo>
                <a:lnTo>
                  <a:pt x="301182" y="130841"/>
                </a:lnTo>
                <a:close/>
              </a:path>
            </a:pathLst>
          </a:custGeom>
          <a:solidFill>
            <a:schemeClr val="bg1"/>
          </a:solidFill>
          <a:ln w="4862"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nvGrpSpPr>
          <p:cNvPr id="35" name="Graphic 17" descr="Suitcase">
            <a:extLst>
              <a:ext uri="{FF2B5EF4-FFF2-40B4-BE49-F238E27FC236}">
                <a16:creationId xmlns:a16="http://schemas.microsoft.com/office/drawing/2014/main" id="{AFD0D327-4A97-48C8-A42D-2A86E5993FC2}"/>
              </a:ext>
            </a:extLst>
          </p:cNvPr>
          <p:cNvGrpSpPr/>
          <p:nvPr/>
        </p:nvGrpSpPr>
        <p:grpSpPr>
          <a:xfrm>
            <a:off x="5741779" y="4819816"/>
            <a:ext cx="296243" cy="251807"/>
            <a:chOff x="7807599" y="5227743"/>
            <a:chExt cx="394991" cy="335743"/>
          </a:xfrm>
          <a:solidFill>
            <a:srgbClr val="FFFFFF"/>
          </a:solidFill>
          <a:effectLst>
            <a:outerShdw blurRad="50800" dist="38100" dir="2700000" algn="tl" rotWithShape="0">
              <a:prstClr val="black">
                <a:alpha val="40000"/>
              </a:prstClr>
            </a:outerShdw>
          </a:effectLst>
        </p:grpSpPr>
        <p:sp>
          <p:nvSpPr>
            <p:cNvPr id="36" name="Freeform: Shape 52">
              <a:extLst>
                <a:ext uri="{FF2B5EF4-FFF2-40B4-BE49-F238E27FC236}">
                  <a16:creationId xmlns:a16="http://schemas.microsoft.com/office/drawing/2014/main" id="{4CFAC00C-3726-4945-AE7C-8AE178BE43EB}"/>
                </a:ext>
              </a:extLst>
            </p:cNvPr>
            <p:cNvSpPr/>
            <p:nvPr/>
          </p:nvSpPr>
          <p:spPr>
            <a:xfrm>
              <a:off x="7807599" y="5286992"/>
              <a:ext cx="59248" cy="276494"/>
            </a:xfrm>
            <a:custGeom>
              <a:avLst/>
              <a:gdLst>
                <a:gd name="connsiteX0" fmla="*/ 19750 w 59248"/>
                <a:gd name="connsiteY0" fmla="*/ 0 h 276494"/>
                <a:gd name="connsiteX1" fmla="*/ 0 w 59248"/>
                <a:gd name="connsiteY1" fmla="*/ 19750 h 276494"/>
                <a:gd name="connsiteX2" fmla="*/ 0 w 59248"/>
                <a:gd name="connsiteY2" fmla="*/ 256745 h 276494"/>
                <a:gd name="connsiteX3" fmla="*/ 19750 w 59248"/>
                <a:gd name="connsiteY3" fmla="*/ 276495 h 276494"/>
                <a:gd name="connsiteX4" fmla="*/ 59249 w 59248"/>
                <a:gd name="connsiteY4" fmla="*/ 276495 h 276494"/>
                <a:gd name="connsiteX5" fmla="*/ 59249 w 59248"/>
                <a:gd name="connsiteY5" fmla="*/ 0 h 276494"/>
                <a:gd name="connsiteX6" fmla="*/ 19750 w 59248"/>
                <a:gd name="connsiteY6" fmla="*/ 0 h 27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8" h="276494">
                  <a:moveTo>
                    <a:pt x="19750" y="0"/>
                  </a:moveTo>
                  <a:cubicBezTo>
                    <a:pt x="8887" y="0"/>
                    <a:pt x="0" y="8887"/>
                    <a:pt x="0" y="19750"/>
                  </a:cubicBezTo>
                  <a:lnTo>
                    <a:pt x="0" y="256745"/>
                  </a:lnTo>
                  <a:cubicBezTo>
                    <a:pt x="0" y="267607"/>
                    <a:pt x="8887" y="276495"/>
                    <a:pt x="19750" y="276495"/>
                  </a:cubicBezTo>
                  <a:lnTo>
                    <a:pt x="59249" y="276495"/>
                  </a:lnTo>
                  <a:lnTo>
                    <a:pt x="59249" y="0"/>
                  </a:lnTo>
                  <a:lnTo>
                    <a:pt x="19750" y="0"/>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37" name="Freeform: Shape 53">
              <a:extLst>
                <a:ext uri="{FF2B5EF4-FFF2-40B4-BE49-F238E27FC236}">
                  <a16:creationId xmlns:a16="http://schemas.microsoft.com/office/drawing/2014/main" id="{172C0007-148E-450C-8010-A2D6886AC6FD}"/>
                </a:ext>
              </a:extLst>
            </p:cNvPr>
            <p:cNvSpPr/>
            <p:nvPr/>
          </p:nvSpPr>
          <p:spPr>
            <a:xfrm>
              <a:off x="8143342" y="5286992"/>
              <a:ext cx="59248" cy="276494"/>
            </a:xfrm>
            <a:custGeom>
              <a:avLst/>
              <a:gdLst>
                <a:gd name="connsiteX0" fmla="*/ 39499 w 59248"/>
                <a:gd name="connsiteY0" fmla="*/ 0 h 276494"/>
                <a:gd name="connsiteX1" fmla="*/ 0 w 59248"/>
                <a:gd name="connsiteY1" fmla="*/ 0 h 276494"/>
                <a:gd name="connsiteX2" fmla="*/ 0 w 59248"/>
                <a:gd name="connsiteY2" fmla="*/ 276495 h 276494"/>
                <a:gd name="connsiteX3" fmla="*/ 39499 w 59248"/>
                <a:gd name="connsiteY3" fmla="*/ 276495 h 276494"/>
                <a:gd name="connsiteX4" fmla="*/ 59249 w 59248"/>
                <a:gd name="connsiteY4" fmla="*/ 256745 h 276494"/>
                <a:gd name="connsiteX5" fmla="*/ 59249 w 59248"/>
                <a:gd name="connsiteY5" fmla="*/ 19750 h 276494"/>
                <a:gd name="connsiteX6" fmla="*/ 39499 w 59248"/>
                <a:gd name="connsiteY6" fmla="*/ 0 h 27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8" h="276494">
                  <a:moveTo>
                    <a:pt x="39499" y="0"/>
                  </a:moveTo>
                  <a:lnTo>
                    <a:pt x="0" y="0"/>
                  </a:lnTo>
                  <a:lnTo>
                    <a:pt x="0" y="276495"/>
                  </a:lnTo>
                  <a:lnTo>
                    <a:pt x="39499" y="276495"/>
                  </a:lnTo>
                  <a:cubicBezTo>
                    <a:pt x="50362" y="276495"/>
                    <a:pt x="59249" y="267607"/>
                    <a:pt x="59249" y="256745"/>
                  </a:cubicBezTo>
                  <a:lnTo>
                    <a:pt x="59249" y="19750"/>
                  </a:lnTo>
                  <a:cubicBezTo>
                    <a:pt x="59249" y="8887"/>
                    <a:pt x="50362" y="0"/>
                    <a:pt x="39499" y="0"/>
                  </a:cubicBez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38" name="Freeform: Shape 54">
              <a:extLst>
                <a:ext uri="{FF2B5EF4-FFF2-40B4-BE49-F238E27FC236}">
                  <a16:creationId xmlns:a16="http://schemas.microsoft.com/office/drawing/2014/main" id="{39D0068D-99EA-41B1-8EBC-C06AD71A0F4E}"/>
                </a:ext>
              </a:extLst>
            </p:cNvPr>
            <p:cNvSpPr/>
            <p:nvPr/>
          </p:nvSpPr>
          <p:spPr>
            <a:xfrm>
              <a:off x="7886597" y="5227743"/>
              <a:ext cx="236995" cy="335743"/>
            </a:xfrm>
            <a:custGeom>
              <a:avLst/>
              <a:gdLst>
                <a:gd name="connsiteX0" fmla="*/ 182684 w 236995"/>
                <a:gd name="connsiteY0" fmla="*/ 59249 h 335743"/>
                <a:gd name="connsiteX1" fmla="*/ 182684 w 236995"/>
                <a:gd name="connsiteY1" fmla="*/ 34562 h 335743"/>
                <a:gd name="connsiteX2" fmla="*/ 148122 w 236995"/>
                <a:gd name="connsiteY2" fmla="*/ 0 h 335743"/>
                <a:gd name="connsiteX3" fmla="*/ 118498 w 236995"/>
                <a:gd name="connsiteY3" fmla="*/ 0 h 335743"/>
                <a:gd name="connsiteX4" fmla="*/ 88873 w 236995"/>
                <a:gd name="connsiteY4" fmla="*/ 0 h 335743"/>
                <a:gd name="connsiteX5" fmla="*/ 54311 w 236995"/>
                <a:gd name="connsiteY5" fmla="*/ 34562 h 335743"/>
                <a:gd name="connsiteX6" fmla="*/ 54311 w 236995"/>
                <a:gd name="connsiteY6" fmla="*/ 59249 h 335743"/>
                <a:gd name="connsiteX7" fmla="*/ 0 w 236995"/>
                <a:gd name="connsiteY7" fmla="*/ 59249 h 335743"/>
                <a:gd name="connsiteX8" fmla="*/ 0 w 236995"/>
                <a:gd name="connsiteY8" fmla="*/ 335744 h 335743"/>
                <a:gd name="connsiteX9" fmla="*/ 236996 w 236995"/>
                <a:gd name="connsiteY9" fmla="*/ 335744 h 335743"/>
                <a:gd name="connsiteX10" fmla="*/ 236996 w 236995"/>
                <a:gd name="connsiteY10" fmla="*/ 59249 h 335743"/>
                <a:gd name="connsiteX11" fmla="*/ 182684 w 236995"/>
                <a:gd name="connsiteY11" fmla="*/ 59249 h 335743"/>
                <a:gd name="connsiteX12" fmla="*/ 153060 w 236995"/>
                <a:gd name="connsiteY12" fmla="*/ 59249 h 335743"/>
                <a:gd name="connsiteX13" fmla="*/ 83936 w 236995"/>
                <a:gd name="connsiteY13" fmla="*/ 59249 h 335743"/>
                <a:gd name="connsiteX14" fmla="*/ 83936 w 236995"/>
                <a:gd name="connsiteY14" fmla="*/ 34562 h 335743"/>
                <a:gd name="connsiteX15" fmla="*/ 88873 w 236995"/>
                <a:gd name="connsiteY15" fmla="*/ 29624 h 335743"/>
                <a:gd name="connsiteX16" fmla="*/ 118498 w 236995"/>
                <a:gd name="connsiteY16" fmla="*/ 29624 h 335743"/>
                <a:gd name="connsiteX17" fmla="*/ 148122 w 236995"/>
                <a:gd name="connsiteY17" fmla="*/ 29624 h 335743"/>
                <a:gd name="connsiteX18" fmla="*/ 153060 w 236995"/>
                <a:gd name="connsiteY18" fmla="*/ 34562 h 335743"/>
                <a:gd name="connsiteX19" fmla="*/ 153060 w 236995"/>
                <a:gd name="connsiteY19" fmla="*/ 59249 h 3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995" h="335743">
                  <a:moveTo>
                    <a:pt x="182684" y="59249"/>
                  </a:moveTo>
                  <a:lnTo>
                    <a:pt x="182684" y="34562"/>
                  </a:lnTo>
                  <a:cubicBezTo>
                    <a:pt x="182684" y="15306"/>
                    <a:pt x="167378" y="0"/>
                    <a:pt x="148122" y="0"/>
                  </a:cubicBezTo>
                  <a:lnTo>
                    <a:pt x="118498" y="0"/>
                  </a:lnTo>
                  <a:lnTo>
                    <a:pt x="88873" y="0"/>
                  </a:lnTo>
                  <a:cubicBezTo>
                    <a:pt x="69617" y="0"/>
                    <a:pt x="54311" y="15306"/>
                    <a:pt x="54311" y="34562"/>
                  </a:cubicBezTo>
                  <a:lnTo>
                    <a:pt x="54311" y="59249"/>
                  </a:lnTo>
                  <a:lnTo>
                    <a:pt x="0" y="59249"/>
                  </a:lnTo>
                  <a:lnTo>
                    <a:pt x="0" y="335744"/>
                  </a:lnTo>
                  <a:lnTo>
                    <a:pt x="236996" y="335744"/>
                  </a:lnTo>
                  <a:lnTo>
                    <a:pt x="236996" y="59249"/>
                  </a:lnTo>
                  <a:lnTo>
                    <a:pt x="182684" y="59249"/>
                  </a:lnTo>
                  <a:close/>
                  <a:moveTo>
                    <a:pt x="153060" y="59249"/>
                  </a:moveTo>
                  <a:lnTo>
                    <a:pt x="83936" y="59249"/>
                  </a:lnTo>
                  <a:lnTo>
                    <a:pt x="83936" y="34562"/>
                  </a:lnTo>
                  <a:cubicBezTo>
                    <a:pt x="83936" y="31599"/>
                    <a:pt x="85911" y="29624"/>
                    <a:pt x="88873" y="29624"/>
                  </a:cubicBezTo>
                  <a:lnTo>
                    <a:pt x="118498" y="29624"/>
                  </a:lnTo>
                  <a:lnTo>
                    <a:pt x="148122" y="29624"/>
                  </a:lnTo>
                  <a:cubicBezTo>
                    <a:pt x="151085" y="29624"/>
                    <a:pt x="153060" y="31599"/>
                    <a:pt x="153060" y="34562"/>
                  </a:cubicBezTo>
                  <a:lnTo>
                    <a:pt x="153060" y="59249"/>
                  </a:lnTo>
                  <a:close/>
                </a:path>
              </a:pathLst>
            </a:custGeom>
            <a:solidFill>
              <a:schemeClr val="bg1"/>
            </a:solidFill>
            <a:ln w="486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sp>
        <p:nvSpPr>
          <p:cNvPr id="39" name="Rectangle : coins arrondis 38">
            <a:extLst>
              <a:ext uri="{FF2B5EF4-FFF2-40B4-BE49-F238E27FC236}">
                <a16:creationId xmlns:a16="http://schemas.microsoft.com/office/drawing/2014/main" id="{F33FF099-9C2D-441C-8EE4-69D803C672FA}"/>
              </a:ext>
            </a:extLst>
          </p:cNvPr>
          <p:cNvSpPr/>
          <p:nvPr/>
        </p:nvSpPr>
        <p:spPr>
          <a:xfrm>
            <a:off x="7731375" y="4692124"/>
            <a:ext cx="3590278" cy="517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Objectivité</a:t>
            </a:r>
            <a:endParaRPr lang="fr-FR" b="1" dirty="0"/>
          </a:p>
        </p:txBody>
      </p:sp>
      <p:sp>
        <p:nvSpPr>
          <p:cNvPr id="40" name="Rectangle : coins arrondis 39">
            <a:extLst>
              <a:ext uri="{FF2B5EF4-FFF2-40B4-BE49-F238E27FC236}">
                <a16:creationId xmlns:a16="http://schemas.microsoft.com/office/drawing/2014/main" id="{2F25E2DF-E0FE-4A71-859D-7DF183640734}"/>
              </a:ext>
            </a:extLst>
          </p:cNvPr>
          <p:cNvSpPr/>
          <p:nvPr/>
        </p:nvSpPr>
        <p:spPr>
          <a:xfrm>
            <a:off x="7704887" y="3726171"/>
            <a:ext cx="3590278" cy="51750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Rapidité</a:t>
            </a:r>
            <a:endParaRPr lang="fr-FR" b="1" dirty="0"/>
          </a:p>
        </p:txBody>
      </p:sp>
      <p:sp>
        <p:nvSpPr>
          <p:cNvPr id="41" name="Rectangle : coins arrondis 40">
            <a:extLst>
              <a:ext uri="{FF2B5EF4-FFF2-40B4-BE49-F238E27FC236}">
                <a16:creationId xmlns:a16="http://schemas.microsoft.com/office/drawing/2014/main" id="{6F7E32FD-DA7F-4B8D-8A39-69A43581E761}"/>
              </a:ext>
            </a:extLst>
          </p:cNvPr>
          <p:cNvSpPr/>
          <p:nvPr/>
        </p:nvSpPr>
        <p:spPr>
          <a:xfrm>
            <a:off x="7704887" y="2745612"/>
            <a:ext cx="3590278" cy="51750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Cambria" panose="02040503050406030204" pitchFamily="18" charset="0"/>
                <a:cs typeface="Times New Roman" panose="02020603050405020304" pitchFamily="18" charset="0"/>
              </a:rPr>
              <a:t>Efficacité</a:t>
            </a:r>
            <a:endParaRPr lang="fr-FR" b="1" dirty="0"/>
          </a:p>
        </p:txBody>
      </p:sp>
      <p:sp>
        <p:nvSpPr>
          <p:cNvPr id="42" name="Rectangle : coins arrondis 41">
            <a:extLst>
              <a:ext uri="{FF2B5EF4-FFF2-40B4-BE49-F238E27FC236}">
                <a16:creationId xmlns:a16="http://schemas.microsoft.com/office/drawing/2014/main" id="{65A9A48D-D21E-42EB-AF40-CFF007214A4D}"/>
              </a:ext>
            </a:extLst>
          </p:cNvPr>
          <p:cNvSpPr/>
          <p:nvPr/>
        </p:nvSpPr>
        <p:spPr>
          <a:xfrm>
            <a:off x="2726677" y="5571372"/>
            <a:ext cx="7330577" cy="105784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Cambria" panose="02040503050406030204" pitchFamily="18" charset="0"/>
                <a:cs typeface="Times New Roman" panose="02020603050405020304" pitchFamily="18" charset="0"/>
              </a:rPr>
              <a:t>La contribution du Contrôle automatisé des infractions à l’amélioration de la sécurité routière est prouvée à travers les expériences réussies dans plusieurs pays</a:t>
            </a:r>
            <a:endParaRPr lang="fr-FR" sz="2000" b="1" dirty="0"/>
          </a:p>
        </p:txBody>
      </p:sp>
    </p:spTree>
    <p:extLst>
      <p:ext uri="{BB962C8B-B14F-4D97-AF65-F5344CB8AC3E}">
        <p14:creationId xmlns:p14="http://schemas.microsoft.com/office/powerpoint/2010/main" val="17330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par>
                          <p:cTn id="38" fill="hold">
                            <p:stCondLst>
                              <p:cond delay="2000"/>
                            </p:stCondLst>
                            <p:childTnLst>
                              <p:par>
                                <p:cTn id="39" presetID="16" presetClass="entr" presetSubtype="21"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605" y="1267708"/>
            <a:ext cx="9853582" cy="707886"/>
          </a:xfrm>
          <a:prstGeom prst="rect">
            <a:avLst/>
          </a:prstGeom>
          <a:solidFill>
            <a:schemeClr val="accent4">
              <a:lumMod val="20000"/>
              <a:lumOff val="80000"/>
            </a:schemeClr>
          </a:solidFill>
        </p:spPr>
        <p:txBody>
          <a:bodyPr wrap="square">
            <a:spAutoFit/>
          </a:bodyPr>
          <a:lstStyle/>
          <a:p>
            <a:pPr marL="285750" indent="-285750" algn="just">
              <a:buFont typeface="Wingdings" panose="05000000000000000000" pitchFamily="2" charset="2"/>
              <a:buChar char="q"/>
            </a:pPr>
            <a:r>
              <a:rPr lang="fr-FR" sz="2000" dirty="0"/>
              <a:t>l’action législative est en effet un élément essentiel dans la stratégie nationale de la sécurité routière. </a:t>
            </a:r>
          </a:p>
        </p:txBody>
      </p:sp>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Contexte: Code de la route : Loi 52-05</a:t>
            </a:r>
            <a:endParaRPr lang="fr-FR" sz="2000" b="1" dirty="0">
              <a:solidFill>
                <a:schemeClr val="bg1"/>
              </a:solidFill>
            </a:endParaRPr>
          </a:p>
        </p:txBody>
      </p:sp>
      <p:sp>
        <p:nvSpPr>
          <p:cNvPr id="8" name="Rectangle 7">
            <a:extLst>
              <a:ext uri="{FF2B5EF4-FFF2-40B4-BE49-F238E27FC236}">
                <a16:creationId xmlns:a16="http://schemas.microsoft.com/office/drawing/2014/main" id="{3C8EB600-76D8-464E-8878-D713DD9F4573}"/>
              </a:ext>
            </a:extLst>
          </p:cNvPr>
          <p:cNvSpPr/>
          <p:nvPr/>
        </p:nvSpPr>
        <p:spPr>
          <a:xfrm>
            <a:off x="1643605" y="2081747"/>
            <a:ext cx="9853582" cy="1323439"/>
          </a:xfrm>
          <a:prstGeom prst="rect">
            <a:avLst/>
          </a:prstGeom>
          <a:solidFill>
            <a:schemeClr val="accent6">
              <a:lumMod val="20000"/>
              <a:lumOff val="80000"/>
            </a:schemeClr>
          </a:solidFill>
        </p:spPr>
        <p:txBody>
          <a:bodyPr wrap="square">
            <a:spAutoFit/>
          </a:bodyPr>
          <a:lstStyle/>
          <a:p>
            <a:pPr marL="285750" indent="-285750" algn="just">
              <a:buFont typeface="Wingdings" panose="05000000000000000000" pitchFamily="2" charset="2"/>
              <a:buChar char="q"/>
            </a:pPr>
            <a:r>
              <a:rPr lang="fr-FR" sz="2000" dirty="0"/>
              <a:t>La loi 52.05 portant code la route, entrée en vigueur en octobre 2010, a fondé la base juridique pour l’utilisation des nouvelles technologies dans le contrôle routier notamment la constatation des infractions à l’aide des appareils techniques sans la présence de l’agent de contrôle.</a:t>
            </a:r>
          </a:p>
        </p:txBody>
      </p:sp>
      <p:sp>
        <p:nvSpPr>
          <p:cNvPr id="9" name="Rectangle 8">
            <a:extLst>
              <a:ext uri="{FF2B5EF4-FFF2-40B4-BE49-F238E27FC236}">
                <a16:creationId xmlns:a16="http://schemas.microsoft.com/office/drawing/2014/main" id="{F57691FA-1564-46AD-BC12-4055D08C49A4}"/>
              </a:ext>
            </a:extLst>
          </p:cNvPr>
          <p:cNvSpPr/>
          <p:nvPr/>
        </p:nvSpPr>
        <p:spPr>
          <a:xfrm>
            <a:off x="1643605" y="3511339"/>
            <a:ext cx="9853582" cy="2554545"/>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q"/>
            </a:pPr>
            <a:r>
              <a:rPr lang="fr-FR" sz="2000" dirty="0"/>
              <a:t>Le code de la route a institué aussi le fichier national des permis de conduire (ou le permis à points), dans lesquels sont inscrites, outre les données concernant l’identification du permis de conduire :</a:t>
            </a:r>
          </a:p>
          <a:p>
            <a:pPr marL="800100" lvl="1" indent="-342900" algn="just">
              <a:buFont typeface="Wingdings" panose="05000000000000000000" pitchFamily="2" charset="2"/>
              <a:buChar char="§"/>
            </a:pPr>
            <a:r>
              <a:rPr lang="fr-FR" sz="2000" dirty="0"/>
              <a:t>Les données relatives aux procès-verbaux des infractions du code de la route ;</a:t>
            </a:r>
          </a:p>
          <a:p>
            <a:pPr marL="800100" lvl="1" indent="-342900" algn="just">
              <a:buFont typeface="Wingdings" panose="05000000000000000000" pitchFamily="2" charset="2"/>
              <a:buChar char="§"/>
            </a:pPr>
            <a:r>
              <a:rPr lang="fr-FR" sz="2000" dirty="0"/>
              <a:t>Les données relatives au paiement des amendes transactionnelles et forfaitaires ;</a:t>
            </a:r>
          </a:p>
          <a:p>
            <a:pPr marL="800100" lvl="1" indent="-342900" algn="just">
              <a:buFont typeface="Wingdings" panose="05000000000000000000" pitchFamily="2" charset="2"/>
              <a:buChar char="§"/>
            </a:pPr>
            <a:r>
              <a:rPr lang="fr-FR" sz="2000" dirty="0"/>
              <a:t>Les informations relatives au retrait des points du solde du permis de conduire ;</a:t>
            </a:r>
          </a:p>
          <a:p>
            <a:pPr marL="800100" lvl="1" indent="-342900" algn="just">
              <a:buFont typeface="Wingdings" panose="05000000000000000000" pitchFamily="2" charset="2"/>
              <a:buChar char="§"/>
            </a:pPr>
            <a:r>
              <a:rPr lang="fr-FR" sz="2000" dirty="0"/>
              <a:t>Les données relatives aux décisions judiciaires ayant acquis la force de la chose jugée se rapportant aux permis de conduire.</a:t>
            </a:r>
          </a:p>
        </p:txBody>
      </p:sp>
    </p:spTree>
    <p:extLst>
      <p:ext uri="{BB962C8B-B14F-4D97-AF65-F5344CB8AC3E}">
        <p14:creationId xmlns:p14="http://schemas.microsoft.com/office/powerpoint/2010/main" val="286836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1FA880E6-3DDF-4E10-A2A4-F689A5F17991}"/>
              </a:ext>
            </a:extLst>
          </p:cNvPr>
          <p:cNvSpPr txBox="1">
            <a:spLocks/>
          </p:cNvSpPr>
          <p:nvPr/>
        </p:nvSpPr>
        <p:spPr>
          <a:xfrm>
            <a:off x="3696028" y="228779"/>
            <a:ext cx="8495972" cy="41995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fr-FR" sz="2000" b="1" dirty="0">
                <a:solidFill>
                  <a:prstClr val="white"/>
                </a:solidFill>
              </a:rPr>
              <a:t>Contexte: Mission du Centre National du traitement des Infractions</a:t>
            </a:r>
            <a:endParaRPr lang="fr-FR" sz="2000" b="1" dirty="0">
              <a:solidFill>
                <a:schemeClr val="bg1"/>
              </a:solidFill>
            </a:endParaRPr>
          </a:p>
        </p:txBody>
      </p:sp>
      <p:graphicFrame>
        <p:nvGraphicFramePr>
          <p:cNvPr id="2" name="Diagramme 1">
            <a:extLst>
              <a:ext uri="{FF2B5EF4-FFF2-40B4-BE49-F238E27FC236}">
                <a16:creationId xmlns:a16="http://schemas.microsoft.com/office/drawing/2014/main" id="{B61FF747-B7F7-4911-92BA-97B144627545}"/>
              </a:ext>
            </a:extLst>
          </p:cNvPr>
          <p:cNvGraphicFramePr/>
          <p:nvPr>
            <p:extLst>
              <p:ext uri="{D42A27DB-BD31-4B8C-83A1-F6EECF244321}">
                <p14:modId xmlns:p14="http://schemas.microsoft.com/office/powerpoint/2010/main" val="196474736"/>
              </p:ext>
            </p:extLst>
          </p:nvPr>
        </p:nvGraphicFramePr>
        <p:xfrm>
          <a:off x="2587581"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69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ctrTitle"/>
          </p:nvPr>
        </p:nvSpPr>
        <p:spPr>
          <a:xfrm>
            <a:off x="5721642" y="2745071"/>
            <a:ext cx="5135411" cy="2625581"/>
          </a:xfrm>
          <a:prstGeom prst="rect">
            <a:avLst/>
          </a:prstGeom>
        </p:spPr>
        <p:txBody>
          <a:bodyPr spcFirstLastPara="1" wrap="square" lIns="121900" tIns="121900" rIns="121900" bIns="121900" anchor="b" anchorCtr="0">
            <a:noAutofit/>
          </a:bodyPr>
          <a:lstStyle/>
          <a:p>
            <a:pPr lvl="0"/>
            <a:r>
              <a:rPr lang="es" dirty="0"/>
              <a:t>EVOLUTION </a:t>
            </a:r>
            <a:r>
              <a:rPr lang="fr-FR" dirty="0"/>
              <a:t>DU PARC DES RADARS</a:t>
            </a:r>
            <a:endParaRP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6306</TotalTime>
  <Words>2602</Words>
  <Application>Microsoft Office PowerPoint</Application>
  <PresentationFormat>Grand écran</PresentationFormat>
  <Paragraphs>421</Paragraphs>
  <Slides>37</Slides>
  <Notes>32</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Présentation PowerPoint</vt:lpstr>
      <vt:lpstr>Présentation PowerPoint</vt:lpstr>
      <vt:lpstr>Contexte</vt:lpstr>
      <vt:lpstr>Présentation PowerPoint</vt:lpstr>
      <vt:lpstr>Présentation PowerPoint</vt:lpstr>
      <vt:lpstr>Présentation PowerPoint</vt:lpstr>
      <vt:lpstr>Présentation PowerPoint</vt:lpstr>
      <vt:lpstr>Présentation PowerPoint</vt:lpstr>
      <vt:lpstr>EVOLUTION DU PARC DES RADARS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Entités impliquées </vt:lpstr>
      <vt:lpstr>Présentation PowerPoint</vt:lpstr>
      <vt:lpstr>Cycle de vie du traitement des messages d’infractions</vt:lpstr>
      <vt:lpstr>Présentation PowerPoint</vt:lpstr>
      <vt:lpstr>Présentation PowerPoint</vt:lpstr>
      <vt:lpstr>Statistiques et chiffres clés</vt:lpstr>
      <vt:lpstr>Présentation PowerPoint</vt:lpstr>
      <vt:lpstr>Présentation PowerPoint</vt:lpstr>
      <vt:lpstr>Présentation PowerPoint</vt:lpstr>
      <vt:lpstr>Présentation PowerPoint</vt:lpstr>
      <vt:lpstr>PERSPECTIVES</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Zakia Lhanfouri</dc:creator>
  <cp:lastModifiedBy>Hicham DIOURI</cp:lastModifiedBy>
  <cp:revision>191</cp:revision>
  <dcterms:created xsi:type="dcterms:W3CDTF">2022-02-22T10:12:27Z</dcterms:created>
  <dcterms:modified xsi:type="dcterms:W3CDTF">2023-09-25T09:31:34Z</dcterms:modified>
</cp:coreProperties>
</file>