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</p:sldMasterIdLst>
  <p:notesMasterIdLst>
    <p:notesMasterId r:id="rId20"/>
  </p:notesMasterIdLst>
  <p:sldIdLst>
    <p:sldId id="914" r:id="rId4"/>
    <p:sldId id="1039" r:id="rId5"/>
    <p:sldId id="1033" r:id="rId6"/>
    <p:sldId id="1034" r:id="rId7"/>
    <p:sldId id="1042" r:id="rId8"/>
    <p:sldId id="256" r:id="rId9"/>
    <p:sldId id="916" r:id="rId10"/>
    <p:sldId id="1029" r:id="rId11"/>
    <p:sldId id="1024" r:id="rId12"/>
    <p:sldId id="1041" r:id="rId13"/>
    <p:sldId id="1030" r:id="rId14"/>
    <p:sldId id="1040" r:id="rId15"/>
    <p:sldId id="1035" r:id="rId16"/>
    <p:sldId id="1038" r:id="rId17"/>
    <p:sldId id="1036" r:id="rId18"/>
    <p:sldId id="26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E98"/>
    <a:srgbClr val="397B83"/>
    <a:srgbClr val="212E5A"/>
    <a:srgbClr val="1F315F"/>
    <a:srgbClr val="C3DEB0"/>
    <a:srgbClr val="336E73"/>
    <a:srgbClr val="F28222"/>
    <a:srgbClr val="66FF33"/>
    <a:srgbClr val="4FC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3" Type="http://schemas.openxmlformats.org/officeDocument/2006/relationships/slideMaster" Target="slideMasters/slideMaster3.xml" /><Relationship Id="rId21" Type="http://schemas.openxmlformats.org/officeDocument/2006/relationships/presProps" Target="presProps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tableStyles" Target="tableStyles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theme" Target="theme/theme1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E8185-1531-4DA8-B29F-5F1DE88E717D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A9C68-7F8F-4275-9322-6E75599B84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73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641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574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48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1437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1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0721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116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625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121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4584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66775-6D17-1304-612B-F417A9E9E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A80F05-BCE9-66D9-DE3E-FE256E30A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456278-159B-054A-C98F-85B76FB6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C04EC0-D1DC-71E5-9621-503E9DAC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EB4C5A-E0CD-AD9B-0600-08E2929B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3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6A0E7-F4BE-4F4F-D9F1-D4FC2990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B37749-EC2E-9767-3512-1218852E7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A0C8EF-8BDE-B446-E1A2-375921DA4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080737-C4C1-F2CE-29A1-D9B0868C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8AA65D-A842-2C97-A2E2-2559808B5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36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2F872B-A345-167D-A060-7B475015C4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515ADC-8F42-9000-7561-ADDB478B9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35FB0D-0E9E-884C-3F70-537B8E89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FC59AE-11B1-CCA6-126D-1F4FB16E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EAB00-1B1C-F4CC-E5CC-94243268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33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iseño personalizad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400208" y="4249285"/>
            <a:ext cx="11125201" cy="82973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6249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7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190"/>
            </a:lvl1pPr>
            <a:lvl2pPr marL="417192" indent="0" algn="ctr">
              <a:buNone/>
              <a:defRPr sz="1825"/>
            </a:lvl2pPr>
            <a:lvl3pPr marL="834384" indent="0" algn="ctr">
              <a:buNone/>
              <a:defRPr sz="1642"/>
            </a:lvl3pPr>
            <a:lvl4pPr marL="1251576" indent="0" algn="ctr">
              <a:buNone/>
              <a:defRPr sz="1460"/>
            </a:lvl4pPr>
            <a:lvl5pPr marL="1668769" indent="0" algn="ctr">
              <a:buNone/>
              <a:defRPr sz="1460"/>
            </a:lvl5pPr>
            <a:lvl6pPr marL="2085960" indent="0" algn="ctr">
              <a:buNone/>
              <a:defRPr sz="1460"/>
            </a:lvl6pPr>
            <a:lvl7pPr marL="2503153" indent="0" algn="ctr">
              <a:buNone/>
              <a:defRPr sz="1460"/>
            </a:lvl7pPr>
            <a:lvl8pPr marL="2920345" indent="0" algn="ctr">
              <a:buNone/>
              <a:defRPr sz="1460"/>
            </a:lvl8pPr>
            <a:lvl9pPr marL="3337537" indent="0" algn="ctr">
              <a:buNone/>
              <a:defRPr sz="146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53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210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47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190">
                <a:solidFill>
                  <a:schemeClr val="tx1">
                    <a:tint val="75000"/>
                  </a:schemeClr>
                </a:solidFill>
              </a:defRPr>
            </a:lvl1pPr>
            <a:lvl2pPr marL="417192" indent="0">
              <a:buNone/>
              <a:defRPr sz="1825">
                <a:solidFill>
                  <a:schemeClr val="tx1">
                    <a:tint val="75000"/>
                  </a:schemeClr>
                </a:solidFill>
              </a:defRPr>
            </a:lvl2pPr>
            <a:lvl3pPr marL="834384" indent="0">
              <a:buNone/>
              <a:defRPr sz="1642">
                <a:solidFill>
                  <a:schemeClr val="tx1">
                    <a:tint val="75000"/>
                  </a:schemeClr>
                </a:solidFill>
              </a:defRPr>
            </a:lvl3pPr>
            <a:lvl4pPr marL="1251576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4pPr>
            <a:lvl5pPr marL="1668769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5pPr>
            <a:lvl6pPr marL="2085960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6pPr>
            <a:lvl7pPr marL="2503153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7pPr>
            <a:lvl8pPr marL="2920345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8pPr>
            <a:lvl9pPr marL="3337537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73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458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90" b="1"/>
            </a:lvl1pPr>
            <a:lvl2pPr marL="417192" indent="0">
              <a:buNone/>
              <a:defRPr sz="1825" b="1"/>
            </a:lvl2pPr>
            <a:lvl3pPr marL="834384" indent="0">
              <a:buNone/>
              <a:defRPr sz="1642" b="1"/>
            </a:lvl3pPr>
            <a:lvl4pPr marL="1251576" indent="0">
              <a:buNone/>
              <a:defRPr sz="1460" b="1"/>
            </a:lvl4pPr>
            <a:lvl5pPr marL="1668769" indent="0">
              <a:buNone/>
              <a:defRPr sz="1460" b="1"/>
            </a:lvl5pPr>
            <a:lvl6pPr marL="2085960" indent="0">
              <a:buNone/>
              <a:defRPr sz="1460" b="1"/>
            </a:lvl6pPr>
            <a:lvl7pPr marL="2503153" indent="0">
              <a:buNone/>
              <a:defRPr sz="1460" b="1"/>
            </a:lvl7pPr>
            <a:lvl8pPr marL="2920345" indent="0">
              <a:buNone/>
              <a:defRPr sz="1460" b="1"/>
            </a:lvl8pPr>
            <a:lvl9pPr marL="3337537" indent="0">
              <a:buNone/>
              <a:defRPr sz="14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190" b="1"/>
            </a:lvl1pPr>
            <a:lvl2pPr marL="417192" indent="0">
              <a:buNone/>
              <a:defRPr sz="1825" b="1"/>
            </a:lvl2pPr>
            <a:lvl3pPr marL="834384" indent="0">
              <a:buNone/>
              <a:defRPr sz="1642" b="1"/>
            </a:lvl3pPr>
            <a:lvl4pPr marL="1251576" indent="0">
              <a:buNone/>
              <a:defRPr sz="1460" b="1"/>
            </a:lvl4pPr>
            <a:lvl5pPr marL="1668769" indent="0">
              <a:buNone/>
              <a:defRPr sz="1460" b="1"/>
            </a:lvl5pPr>
            <a:lvl6pPr marL="2085960" indent="0">
              <a:buNone/>
              <a:defRPr sz="1460" b="1"/>
            </a:lvl6pPr>
            <a:lvl7pPr marL="2503153" indent="0">
              <a:buNone/>
              <a:defRPr sz="1460" b="1"/>
            </a:lvl7pPr>
            <a:lvl8pPr marL="2920345" indent="0">
              <a:buNone/>
              <a:defRPr sz="1460" b="1"/>
            </a:lvl8pPr>
            <a:lvl9pPr marL="3337537" indent="0">
              <a:buNone/>
              <a:defRPr sz="14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942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641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61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798F7-C36D-D427-1949-8A504B95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9C7698-844B-E625-4FA6-EC4A8318F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1F84E4-9EC3-A63F-7E07-05AD1F81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624B01-1578-AEA3-8D5E-A9F4222D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A239E1-6EA4-889A-56AF-935CBBEF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138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292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920"/>
            </a:lvl1pPr>
            <a:lvl2pPr>
              <a:defRPr sz="2555"/>
            </a:lvl2pPr>
            <a:lvl3pPr>
              <a:defRPr sz="2190"/>
            </a:lvl3pPr>
            <a:lvl4pPr>
              <a:defRPr sz="1825"/>
            </a:lvl4pPr>
            <a:lvl5pPr>
              <a:defRPr sz="1825"/>
            </a:lvl5pPr>
            <a:lvl6pPr>
              <a:defRPr sz="1825"/>
            </a:lvl6pPr>
            <a:lvl7pPr>
              <a:defRPr sz="1825"/>
            </a:lvl7pPr>
            <a:lvl8pPr>
              <a:defRPr sz="1825"/>
            </a:lvl8pPr>
            <a:lvl9pPr>
              <a:defRPr sz="18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60"/>
            </a:lvl1pPr>
            <a:lvl2pPr marL="417192" indent="0">
              <a:buNone/>
              <a:defRPr sz="1278"/>
            </a:lvl2pPr>
            <a:lvl3pPr marL="834384" indent="0">
              <a:buNone/>
              <a:defRPr sz="1095"/>
            </a:lvl3pPr>
            <a:lvl4pPr marL="1251576" indent="0">
              <a:buNone/>
              <a:defRPr sz="912"/>
            </a:lvl4pPr>
            <a:lvl5pPr marL="1668769" indent="0">
              <a:buNone/>
              <a:defRPr sz="912"/>
            </a:lvl5pPr>
            <a:lvl6pPr marL="2085960" indent="0">
              <a:buNone/>
              <a:defRPr sz="912"/>
            </a:lvl6pPr>
            <a:lvl7pPr marL="2503153" indent="0">
              <a:buNone/>
              <a:defRPr sz="912"/>
            </a:lvl7pPr>
            <a:lvl8pPr marL="2920345" indent="0">
              <a:buNone/>
              <a:defRPr sz="912"/>
            </a:lvl8pPr>
            <a:lvl9pPr marL="3337537" indent="0">
              <a:buNone/>
              <a:defRPr sz="91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669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292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920"/>
            </a:lvl1pPr>
            <a:lvl2pPr marL="417192" indent="0">
              <a:buNone/>
              <a:defRPr sz="2555"/>
            </a:lvl2pPr>
            <a:lvl3pPr marL="834384" indent="0">
              <a:buNone/>
              <a:defRPr sz="2190"/>
            </a:lvl3pPr>
            <a:lvl4pPr marL="1251576" indent="0">
              <a:buNone/>
              <a:defRPr sz="1825"/>
            </a:lvl4pPr>
            <a:lvl5pPr marL="1668769" indent="0">
              <a:buNone/>
              <a:defRPr sz="1825"/>
            </a:lvl5pPr>
            <a:lvl6pPr marL="2085960" indent="0">
              <a:buNone/>
              <a:defRPr sz="1825"/>
            </a:lvl6pPr>
            <a:lvl7pPr marL="2503153" indent="0">
              <a:buNone/>
              <a:defRPr sz="1825"/>
            </a:lvl7pPr>
            <a:lvl8pPr marL="2920345" indent="0">
              <a:buNone/>
              <a:defRPr sz="1825"/>
            </a:lvl8pPr>
            <a:lvl9pPr marL="3337537" indent="0">
              <a:buNone/>
              <a:defRPr sz="182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60"/>
            </a:lvl1pPr>
            <a:lvl2pPr marL="417192" indent="0">
              <a:buNone/>
              <a:defRPr sz="1278"/>
            </a:lvl2pPr>
            <a:lvl3pPr marL="834384" indent="0">
              <a:buNone/>
              <a:defRPr sz="1095"/>
            </a:lvl3pPr>
            <a:lvl4pPr marL="1251576" indent="0">
              <a:buNone/>
              <a:defRPr sz="912"/>
            </a:lvl4pPr>
            <a:lvl5pPr marL="1668769" indent="0">
              <a:buNone/>
              <a:defRPr sz="912"/>
            </a:lvl5pPr>
            <a:lvl6pPr marL="2085960" indent="0">
              <a:buNone/>
              <a:defRPr sz="912"/>
            </a:lvl6pPr>
            <a:lvl7pPr marL="2503153" indent="0">
              <a:buNone/>
              <a:defRPr sz="912"/>
            </a:lvl7pPr>
            <a:lvl8pPr marL="2920345" indent="0">
              <a:buNone/>
              <a:defRPr sz="912"/>
            </a:lvl8pPr>
            <a:lvl9pPr marL="3337537" indent="0">
              <a:buNone/>
              <a:defRPr sz="91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58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749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565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iseño personalizad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400208" y="4249284"/>
            <a:ext cx="11125201" cy="82973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00387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BF0A0A76-F7D2-4572-8339-557DA78BEF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0735" y="0"/>
            <a:ext cx="7641265" cy="6858000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4654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D9818-80A1-454C-B6D4-C2D1F999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D6854E-363D-461E-8C6C-8F4BD27C2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2796B9-F740-4117-8D7A-F17DB56D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3882-664B-4F92-AEBD-3377448CAEE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009375-55E5-49A8-9C82-671A7F4D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580814-B78E-427F-8ADA-80F3932C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0260-6BEE-41E0-879F-3331386D9DF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23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7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2D9A79B0-021E-4077-BF7E-C8B3CFA5F5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85597" y="637489"/>
            <a:ext cx="5450205" cy="5583022"/>
          </a:xfrm>
          <a:prstGeom prst="diamond">
            <a:avLst/>
          </a:pr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532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CEC80-1A02-4F35-A4FE-7055406F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6B893A-F345-4A84-99B5-480936685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DD2EFC-3BA6-4040-968C-5C5EC1EBD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071BB9-CA91-4527-A400-7DB846301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E793407-174E-4DA0-A42E-10B32E122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66194E4-9802-4769-8B0E-DE201326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3882-664B-4F92-AEBD-3377448CAEE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C74F61-BFAF-4C05-8F81-7281F043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E530FD-E6B9-4812-BACB-EB045C4C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0260-6BEE-41E0-879F-3331386D9DF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0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66578-5522-C75E-61C6-0F11C9EB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28A12B-E449-326C-88A0-CD653342E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F2DE1-98F6-BC45-1DDB-1E33625B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418DA4-9504-0803-9ACC-44303B247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D8AB4-338F-7B6C-0089-4310AA6F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644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Phone6_mockup_front_white.png">
            <a:extLst>
              <a:ext uri="{FF2B5EF4-FFF2-40B4-BE49-F238E27FC236}">
                <a16:creationId xmlns:a16="http://schemas.microsoft.com/office/drawing/2014/main" id="{CE212556-E3FA-41CA-A009-B35BAE04D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210" y="-276863"/>
            <a:ext cx="5418951" cy="851388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CE23D2-355D-414C-8086-B4F9B62D87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8584" y="1050201"/>
            <a:ext cx="3268159" cy="58097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47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8BACF403-7E0A-4F76-AB18-96475818A1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46563" cy="6858000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778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6D2176C2-D2C0-4845-97B6-9BE739DFD1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7804" y="1300163"/>
            <a:ext cx="3766385" cy="5557837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8800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72DCB-DE76-4446-A68D-61B1ADE53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4C6AFC6-F4C7-4A07-872C-A449FA369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42DD4C-C8EE-418F-B199-8D2E51366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562ACC-F17C-48B3-B63C-0B61B1BEC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3882-664B-4F92-AEBD-3377448CAEE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7834B6-75B6-441F-9558-9D190C29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F49A7F-FD4B-46D1-9DBE-CA8F7F3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0260-6BEE-41E0-879F-3331386D9DF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88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CBE12-2ADC-463F-AFC0-CC2A2308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CD61EE-DE8E-4A1A-BE9C-04F5668E1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C892A6-19AE-42C4-859E-74BE9DE1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3882-664B-4F92-AEBD-3377448CAEE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ADBC4E-15E2-498E-AC3D-DF1554A1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D9366F-B494-49D7-9BCC-91C17004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0260-6BEE-41E0-879F-3331386D9DF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47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777073-2392-4B83-82E9-A116B0E95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E729D1-A664-403B-A3E4-03820F4B0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24B752-FDEF-480D-8455-F38DA389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3882-664B-4F92-AEBD-3377448CAEE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B9D663-F208-4B0C-9221-8A7A045D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FA3CCF-25D1-45E3-9F29-A423BAB6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0260-6BEE-41E0-879F-3331386D9DF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95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13381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8906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64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889828" y="-14516"/>
            <a:ext cx="8302172" cy="687251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791028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7910286 w 12192000"/>
              <a:gd name="connsiteY4" fmla="*/ 0 h 6858000"/>
              <a:gd name="connsiteX0" fmla="*/ 4020458 w 8302172"/>
              <a:gd name="connsiteY0" fmla="*/ 0 h 6858000"/>
              <a:gd name="connsiteX1" fmla="*/ 8302172 w 8302172"/>
              <a:gd name="connsiteY1" fmla="*/ 0 h 6858000"/>
              <a:gd name="connsiteX2" fmla="*/ 8302172 w 8302172"/>
              <a:gd name="connsiteY2" fmla="*/ 6858000 h 6858000"/>
              <a:gd name="connsiteX3" fmla="*/ 0 w 8302172"/>
              <a:gd name="connsiteY3" fmla="*/ 6858000 h 6858000"/>
              <a:gd name="connsiteX4" fmla="*/ 4020458 w 8302172"/>
              <a:gd name="connsiteY4" fmla="*/ 0 h 6858000"/>
              <a:gd name="connsiteX0" fmla="*/ 4005943 w 8302172"/>
              <a:gd name="connsiteY0" fmla="*/ 0 h 6872515"/>
              <a:gd name="connsiteX1" fmla="*/ 8302172 w 8302172"/>
              <a:gd name="connsiteY1" fmla="*/ 14515 h 6872515"/>
              <a:gd name="connsiteX2" fmla="*/ 8302172 w 8302172"/>
              <a:gd name="connsiteY2" fmla="*/ 6872515 h 6872515"/>
              <a:gd name="connsiteX3" fmla="*/ 0 w 8302172"/>
              <a:gd name="connsiteY3" fmla="*/ 6872515 h 6872515"/>
              <a:gd name="connsiteX4" fmla="*/ 4005943 w 8302172"/>
              <a:gd name="connsiteY4" fmla="*/ 0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2172" h="6872515">
                <a:moveTo>
                  <a:pt x="4005943" y="0"/>
                </a:moveTo>
                <a:lnTo>
                  <a:pt x="8302172" y="14515"/>
                </a:lnTo>
                <a:lnTo>
                  <a:pt x="8302172" y="6872515"/>
                </a:lnTo>
                <a:lnTo>
                  <a:pt x="0" y="6872515"/>
                </a:lnTo>
                <a:lnTo>
                  <a:pt x="4005943" y="0"/>
                </a:lnTo>
                <a:close/>
              </a:path>
            </a:pathLst>
          </a:custGeom>
        </p:spPr>
        <p:txBody>
          <a:bodyPr/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492501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164902-889C-BA55-298E-C16FB1DC7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ACE23-3C64-1DB3-50C6-CC6F489D2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90AE82-7886-D2ED-6777-052BF5307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401F2D-374D-6211-EF53-2C8F59B7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DFAE2A-6834-EDCC-E0F1-CFB5932B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8700E8-9763-79BC-5D09-6F2D5EBC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41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56047" y="1805580"/>
            <a:ext cx="4033520" cy="204796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2619" y="1805585"/>
            <a:ext cx="3097348" cy="96860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993016" y="1805579"/>
            <a:ext cx="3567613" cy="204796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56050" y="3943531"/>
            <a:ext cx="2309223" cy="87666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201477" y="3942080"/>
            <a:ext cx="2359152" cy="19231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3052648" y="3943531"/>
            <a:ext cx="2987041" cy="19231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6127063" y="3942080"/>
            <a:ext cx="2987041" cy="19231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56049" y="4910182"/>
            <a:ext cx="2309223" cy="9550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2619" y="2862717"/>
            <a:ext cx="3097348" cy="99082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94703" y="615600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00" b="0" i="0">
                <a:solidFill>
                  <a:schemeClr val="tx1">
                    <a:lumMod val="65000"/>
                    <a:lumOff val="3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399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7614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723A6-46E8-BC21-64A1-C8BBC237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A5736D-508C-BB01-B739-05DA1E9E5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0ABCB0-7E00-FDF6-B693-DBEA9633A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7F9954-BDFE-7027-CD2F-44696A775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D3AA3F0-BCD5-9255-790B-A863D9EFA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D86384-5FD9-69A1-C2F4-072EFE71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C52A9A-DF0B-44F7-981C-7E4A4938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D33B0A-76A9-B2AB-6A6F-8935307A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18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884D6-7B92-D235-DCBE-113EF87B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E0708D-10B3-2C36-3716-4D8C8E54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DB6184-86BA-07CD-67A5-2DB72663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610E76-8B8E-F79B-60C3-3E782A11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43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177024-E5CA-4AD8-641E-DD4B8A41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270BE5-7568-E9DC-499E-2D2765CD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4C91EA-F06D-01F3-D136-D8C75B725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25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9499F-6397-6853-203F-3DBE636D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664C37-8B65-C623-382A-4F9031CF5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1F9CAB-736A-55B9-1861-855EC9E60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14EFF0-7FBC-BCC5-EAC3-E0AAAEAF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2B4547-7641-67ED-E6DE-65232D10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A44D78-CE9E-E48F-ECCF-3CEA3771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87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8CFD4-FA63-82DE-1451-87340239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D02451-3A12-10E0-634F-65339F6F74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D23DC5-8971-1765-7A6E-D5959B3B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F75A78-A029-4D3F-21BE-202B853B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27E1FA-6B38-28B7-554A-B067E30D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E116AB-D318-783A-F098-1B5FCB4F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6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13" Type="http://schemas.openxmlformats.org/officeDocument/2006/relationships/slideLayout" Target="../slideLayouts/slideLayout37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slideLayout" Target="../slideLayouts/slideLayout36.xml" /><Relationship Id="rId17" Type="http://schemas.openxmlformats.org/officeDocument/2006/relationships/theme" Target="../theme/theme3.xml" /><Relationship Id="rId2" Type="http://schemas.openxmlformats.org/officeDocument/2006/relationships/slideLayout" Target="../slideLayouts/slideLayout26.xml" /><Relationship Id="rId16" Type="http://schemas.openxmlformats.org/officeDocument/2006/relationships/slideLayout" Target="../slideLayouts/slideLayout40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5" Type="http://schemas.openxmlformats.org/officeDocument/2006/relationships/slideLayout" Target="../slideLayouts/slideLayout3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Relationship Id="rId14" Type="http://schemas.openxmlformats.org/officeDocument/2006/relationships/slideLayout" Target="../slideLayouts/slideLayout38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D5D1AA8-D09D-200E-418D-0C0DF4BC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92290B-2C58-935C-9589-6F1B7879F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9D8BF-50A2-8E1E-EDBE-D0748457F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7E46D-E79E-44C3-9539-DA77B83A2F91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9D3082-53F5-7028-58F7-022EA00F1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FCC931-6C36-7F54-69B5-B0AD66D29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6E9F5-4684-4F02-9413-2F976B1326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94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9E2F8-7B87-4FFF-B3FF-5A40B377C046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D930B-9B20-4B93-89B7-CE38F71F0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67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834384" rtl="0" eaLnBrk="1" latinLnBrk="0" hangingPunct="1">
        <a:lnSpc>
          <a:spcPct val="90000"/>
        </a:lnSpc>
        <a:spcBef>
          <a:spcPct val="0"/>
        </a:spcBef>
        <a:buNone/>
        <a:defRPr sz="40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596" indent="-208596" algn="l" defTabSz="834384" rtl="0" eaLnBrk="1" latinLnBrk="0" hangingPunct="1">
        <a:lnSpc>
          <a:spcPct val="90000"/>
        </a:lnSpc>
        <a:spcBef>
          <a:spcPts val="912"/>
        </a:spcBef>
        <a:buFont typeface="Arial" panose="020B0604020202020204" pitchFamily="34" charset="0"/>
        <a:buChar char="•"/>
        <a:defRPr sz="2555" kern="1200">
          <a:solidFill>
            <a:schemeClr val="tx1"/>
          </a:solidFill>
          <a:latin typeface="+mn-lt"/>
          <a:ea typeface="+mn-ea"/>
          <a:cs typeface="+mn-cs"/>
        </a:defRPr>
      </a:lvl1pPr>
      <a:lvl2pPr marL="625788" indent="-208596" algn="l" defTabSz="834384" rtl="0" eaLnBrk="1" latinLnBrk="0" hangingPunct="1">
        <a:lnSpc>
          <a:spcPct val="90000"/>
        </a:lnSpc>
        <a:spcBef>
          <a:spcPts val="456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80" indent="-208596" algn="l" defTabSz="834384" rtl="0" eaLnBrk="1" latinLnBrk="0" hangingPunct="1">
        <a:lnSpc>
          <a:spcPct val="90000"/>
        </a:lnSpc>
        <a:spcBef>
          <a:spcPts val="456"/>
        </a:spcBef>
        <a:buFont typeface="Arial" panose="020B0604020202020204" pitchFamily="34" charset="0"/>
        <a:buChar char="•"/>
        <a:defRPr sz="1825" kern="1200">
          <a:solidFill>
            <a:schemeClr val="tx1"/>
          </a:solidFill>
          <a:latin typeface="+mn-lt"/>
          <a:ea typeface="+mn-ea"/>
          <a:cs typeface="+mn-cs"/>
        </a:defRPr>
      </a:lvl3pPr>
      <a:lvl4pPr marL="1460173" indent="-208596" algn="l" defTabSz="834384" rtl="0" eaLnBrk="1" latinLnBrk="0" hangingPunct="1">
        <a:lnSpc>
          <a:spcPct val="90000"/>
        </a:lnSpc>
        <a:spcBef>
          <a:spcPts val="456"/>
        </a:spcBef>
        <a:buFont typeface="Arial" panose="020B0604020202020204" pitchFamily="34" charset="0"/>
        <a:buChar char="•"/>
        <a:defRPr sz="1642" kern="1200">
          <a:solidFill>
            <a:schemeClr val="tx1"/>
          </a:solidFill>
          <a:latin typeface="+mn-lt"/>
          <a:ea typeface="+mn-ea"/>
          <a:cs typeface="+mn-cs"/>
        </a:defRPr>
      </a:lvl4pPr>
      <a:lvl5pPr marL="1877364" indent="-208596" algn="l" defTabSz="834384" rtl="0" eaLnBrk="1" latinLnBrk="0" hangingPunct="1">
        <a:lnSpc>
          <a:spcPct val="90000"/>
        </a:lnSpc>
        <a:spcBef>
          <a:spcPts val="456"/>
        </a:spcBef>
        <a:buFont typeface="Arial" panose="020B0604020202020204" pitchFamily="34" charset="0"/>
        <a:buChar char="•"/>
        <a:defRPr sz="1642" kern="1200">
          <a:solidFill>
            <a:schemeClr val="tx1"/>
          </a:solidFill>
          <a:latin typeface="+mn-lt"/>
          <a:ea typeface="+mn-ea"/>
          <a:cs typeface="+mn-cs"/>
        </a:defRPr>
      </a:lvl5pPr>
      <a:lvl6pPr marL="2294557" indent="-208596" algn="l" defTabSz="834384" rtl="0" eaLnBrk="1" latinLnBrk="0" hangingPunct="1">
        <a:lnSpc>
          <a:spcPct val="90000"/>
        </a:lnSpc>
        <a:spcBef>
          <a:spcPts val="456"/>
        </a:spcBef>
        <a:buFont typeface="Arial" panose="020B0604020202020204" pitchFamily="34" charset="0"/>
        <a:buChar char="•"/>
        <a:defRPr sz="1642" kern="1200">
          <a:solidFill>
            <a:schemeClr val="tx1"/>
          </a:solidFill>
          <a:latin typeface="+mn-lt"/>
          <a:ea typeface="+mn-ea"/>
          <a:cs typeface="+mn-cs"/>
        </a:defRPr>
      </a:lvl6pPr>
      <a:lvl7pPr marL="2711749" indent="-208596" algn="l" defTabSz="834384" rtl="0" eaLnBrk="1" latinLnBrk="0" hangingPunct="1">
        <a:lnSpc>
          <a:spcPct val="90000"/>
        </a:lnSpc>
        <a:spcBef>
          <a:spcPts val="456"/>
        </a:spcBef>
        <a:buFont typeface="Arial" panose="020B0604020202020204" pitchFamily="34" charset="0"/>
        <a:buChar char="•"/>
        <a:defRPr sz="1642" kern="1200">
          <a:solidFill>
            <a:schemeClr val="tx1"/>
          </a:solidFill>
          <a:latin typeface="+mn-lt"/>
          <a:ea typeface="+mn-ea"/>
          <a:cs typeface="+mn-cs"/>
        </a:defRPr>
      </a:lvl7pPr>
      <a:lvl8pPr marL="3128941" indent="-208596" algn="l" defTabSz="834384" rtl="0" eaLnBrk="1" latinLnBrk="0" hangingPunct="1">
        <a:lnSpc>
          <a:spcPct val="90000"/>
        </a:lnSpc>
        <a:spcBef>
          <a:spcPts val="456"/>
        </a:spcBef>
        <a:buFont typeface="Arial" panose="020B0604020202020204" pitchFamily="34" charset="0"/>
        <a:buChar char="•"/>
        <a:defRPr sz="1642" kern="1200">
          <a:solidFill>
            <a:schemeClr val="tx1"/>
          </a:solidFill>
          <a:latin typeface="+mn-lt"/>
          <a:ea typeface="+mn-ea"/>
          <a:cs typeface="+mn-cs"/>
        </a:defRPr>
      </a:lvl8pPr>
      <a:lvl9pPr marL="3546133" indent="-208596" algn="l" defTabSz="834384" rtl="0" eaLnBrk="1" latinLnBrk="0" hangingPunct="1">
        <a:lnSpc>
          <a:spcPct val="90000"/>
        </a:lnSpc>
        <a:spcBef>
          <a:spcPts val="456"/>
        </a:spcBef>
        <a:buFont typeface="Arial" panose="020B0604020202020204" pitchFamily="34" charset="0"/>
        <a:buChar char="•"/>
        <a:defRPr sz="16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1pPr>
      <a:lvl2pPr marL="417192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2pPr>
      <a:lvl3pPr marL="834384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3pPr>
      <a:lvl4pPr marL="1251576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4pPr>
      <a:lvl5pPr marL="1668769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5pPr>
      <a:lvl6pPr marL="2085960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6pPr>
      <a:lvl7pPr marL="2503153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7pPr>
      <a:lvl8pPr marL="2920345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8pPr>
      <a:lvl9pPr marL="3337537" algn="l" defTabSz="834384" rtl="0" eaLnBrk="1" latinLnBrk="0" hangingPunct="1">
        <a:defRPr sz="16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EF846D-0C4C-43ED-B36E-C97B207E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0E7367-D5CF-40CB-9A82-2A9D9BB96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BB2B6-A29E-49E3-80E3-005CB531C1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73882-664B-4F92-AEBD-3377448CAEE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EC0830-7F18-49E2-8B41-AAD9D44F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919EE2-B4EE-400D-BBD8-1F699AB0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90260-6BEE-41E0-879F-3331386D9DF2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1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Relationship Id="rId5" Type="http://schemas.microsoft.com/office/2007/relationships/hdphoto" Target="../media/hdphoto1.wdp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 /><Relationship Id="rId2" Type="http://schemas.openxmlformats.org/officeDocument/2006/relationships/image" Target="../media/image61.jpg" /><Relationship Id="rId1" Type="http://schemas.openxmlformats.org/officeDocument/2006/relationships/slideLayout" Target="../slideLayouts/slideLayout32.xml" /><Relationship Id="rId6" Type="http://schemas.openxmlformats.org/officeDocument/2006/relationships/image" Target="../media/image65.jpeg" /><Relationship Id="rId5" Type="http://schemas.openxmlformats.org/officeDocument/2006/relationships/image" Target="../media/image64.jpg" /><Relationship Id="rId4" Type="http://schemas.openxmlformats.org/officeDocument/2006/relationships/image" Target="../media/image63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9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29.png" /><Relationship Id="rId5" Type="http://schemas.openxmlformats.org/officeDocument/2006/relationships/image" Target="../media/image67.png" /><Relationship Id="rId4" Type="http://schemas.openxmlformats.org/officeDocument/2006/relationships/image" Target="../media/image6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 /><Relationship Id="rId3" Type="http://schemas.openxmlformats.org/officeDocument/2006/relationships/image" Target="../media/image12.jpg" /><Relationship Id="rId7" Type="http://schemas.openxmlformats.org/officeDocument/2006/relationships/image" Target="../media/image70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69.png" /><Relationship Id="rId5" Type="http://schemas.openxmlformats.org/officeDocument/2006/relationships/image" Target="../media/image68.png" /><Relationship Id="rId4" Type="http://schemas.openxmlformats.org/officeDocument/2006/relationships/image" Target="../media/image6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 /><Relationship Id="rId3" Type="http://schemas.openxmlformats.org/officeDocument/2006/relationships/image" Target="../media/image12.jpg" /><Relationship Id="rId7" Type="http://schemas.microsoft.com/office/2007/relationships/hdphoto" Target="../media/hdphoto17.wdp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72.png" /><Relationship Id="rId5" Type="http://schemas.openxmlformats.org/officeDocument/2006/relationships/image" Target="../media/image71.png" /><Relationship Id="rId10" Type="http://schemas.openxmlformats.org/officeDocument/2006/relationships/image" Target="../media/image29.png" /><Relationship Id="rId4" Type="http://schemas.openxmlformats.org/officeDocument/2006/relationships/image" Target="../media/image6.png" /><Relationship Id="rId9" Type="http://schemas.openxmlformats.org/officeDocument/2006/relationships/image" Target="../media/image74.sv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7" Type="http://schemas.openxmlformats.org/officeDocument/2006/relationships/image" Target="../media/image75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16.png" /><Relationship Id="rId5" Type="http://schemas.openxmlformats.org/officeDocument/2006/relationships/image" Target="../media/image15.png" /><Relationship Id="rId4" Type="http://schemas.openxmlformats.org/officeDocument/2006/relationships/image" Target="../media/image6.pn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36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5.png" /><Relationship Id="rId7" Type="http://schemas.microsoft.com/office/2007/relationships/hdphoto" Target="../media/hdphoto2.wdp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10" Type="http://schemas.openxmlformats.org/officeDocument/2006/relationships/image" Target="../media/image11.png" /><Relationship Id="rId4" Type="http://schemas.openxmlformats.org/officeDocument/2006/relationships/image" Target="../media/image6.png" /><Relationship Id="rId9" Type="http://schemas.openxmlformats.org/officeDocument/2006/relationships/image" Target="../media/image10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12.jpg" /><Relationship Id="rId7" Type="http://schemas.microsoft.com/office/2007/relationships/hdphoto" Target="../media/hdphoto3.wdp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14.png" /><Relationship Id="rId11" Type="http://schemas.microsoft.com/office/2007/relationships/hdphoto" Target="../media/hdphoto4.wdp" /><Relationship Id="rId5" Type="http://schemas.openxmlformats.org/officeDocument/2006/relationships/image" Target="../media/image13.png" /><Relationship Id="rId10" Type="http://schemas.openxmlformats.org/officeDocument/2006/relationships/image" Target="../media/image17.png" /><Relationship Id="rId4" Type="http://schemas.openxmlformats.org/officeDocument/2006/relationships/image" Target="../media/image6.png" /><Relationship Id="rId9" Type="http://schemas.openxmlformats.org/officeDocument/2006/relationships/image" Target="../media/image1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13" Type="http://schemas.openxmlformats.org/officeDocument/2006/relationships/image" Target="../media/image27.png" /><Relationship Id="rId3" Type="http://schemas.openxmlformats.org/officeDocument/2006/relationships/image" Target="../media/image21.png" /><Relationship Id="rId7" Type="http://schemas.openxmlformats.org/officeDocument/2006/relationships/image" Target="../media/image18.png" /><Relationship Id="rId12" Type="http://schemas.microsoft.com/office/2007/relationships/hdphoto" Target="../media/hdphoto7.wdp" /><Relationship Id="rId2" Type="http://schemas.openxmlformats.org/officeDocument/2006/relationships/image" Target="../media/image20.png" /><Relationship Id="rId16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png" /><Relationship Id="rId11" Type="http://schemas.openxmlformats.org/officeDocument/2006/relationships/image" Target="../media/image26.png" /><Relationship Id="rId5" Type="http://schemas.openxmlformats.org/officeDocument/2006/relationships/image" Target="../media/image22.png" /><Relationship Id="rId15" Type="http://schemas.microsoft.com/office/2007/relationships/hdphoto" Target="../media/hdphoto8.wdp" /><Relationship Id="rId10" Type="http://schemas.microsoft.com/office/2007/relationships/hdphoto" Target="../media/hdphoto6.wdp" /><Relationship Id="rId4" Type="http://schemas.microsoft.com/office/2007/relationships/hdphoto" Target="../media/hdphoto5.wdp" /><Relationship Id="rId9" Type="http://schemas.openxmlformats.org/officeDocument/2006/relationships/image" Target="../media/image25.png" /><Relationship Id="rId14" Type="http://schemas.openxmlformats.org/officeDocument/2006/relationships/image" Target="../media/image28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openxmlformats.org/officeDocument/2006/relationships/image" Target="../media/image30.png" /><Relationship Id="rId7" Type="http://schemas.openxmlformats.org/officeDocument/2006/relationships/image" Target="../media/image18.png" /><Relationship Id="rId12" Type="http://schemas.openxmlformats.org/officeDocument/2006/relationships/image" Target="../media/image29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6" Type="http://schemas.microsoft.com/office/2007/relationships/hdphoto" Target="../media/hdphoto10.wdp" /><Relationship Id="rId11" Type="http://schemas.openxmlformats.org/officeDocument/2006/relationships/image" Target="../media/image33.png" /><Relationship Id="rId5" Type="http://schemas.openxmlformats.org/officeDocument/2006/relationships/image" Target="../media/image31.png" /><Relationship Id="rId10" Type="http://schemas.microsoft.com/office/2007/relationships/hdphoto" Target="../media/hdphoto11.wdp" /><Relationship Id="rId4" Type="http://schemas.microsoft.com/office/2007/relationships/hdphoto" Target="../media/hdphoto9.wdp" /><Relationship Id="rId9" Type="http://schemas.openxmlformats.org/officeDocument/2006/relationships/image" Target="../media/image32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 /><Relationship Id="rId13" Type="http://schemas.openxmlformats.org/officeDocument/2006/relationships/image" Target="../media/image43.png" /><Relationship Id="rId3" Type="http://schemas.openxmlformats.org/officeDocument/2006/relationships/image" Target="../media/image35.png" /><Relationship Id="rId7" Type="http://schemas.openxmlformats.org/officeDocument/2006/relationships/image" Target="../media/image38.png" /><Relationship Id="rId12" Type="http://schemas.openxmlformats.org/officeDocument/2006/relationships/image" Target="../media/image42.png" /><Relationship Id="rId2" Type="http://schemas.openxmlformats.org/officeDocument/2006/relationships/image" Target="../media/image34.png" /><Relationship Id="rId16" Type="http://schemas.openxmlformats.org/officeDocument/2006/relationships/image" Target="../media/image29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7.png" /><Relationship Id="rId11" Type="http://schemas.openxmlformats.org/officeDocument/2006/relationships/image" Target="../media/image41.png" /><Relationship Id="rId5" Type="http://schemas.microsoft.com/office/2007/relationships/hdphoto" Target="../media/hdphoto12.wdp" /><Relationship Id="rId15" Type="http://schemas.openxmlformats.org/officeDocument/2006/relationships/image" Target="../media/image45.png" /><Relationship Id="rId10" Type="http://schemas.microsoft.com/office/2007/relationships/hdphoto" Target="../media/hdphoto13.wdp" /><Relationship Id="rId4" Type="http://schemas.openxmlformats.org/officeDocument/2006/relationships/image" Target="../media/image36.png" /><Relationship Id="rId9" Type="http://schemas.openxmlformats.org/officeDocument/2006/relationships/image" Target="../media/image40.png" /><Relationship Id="rId14" Type="http://schemas.openxmlformats.org/officeDocument/2006/relationships/image" Target="../media/image4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7" Type="http://schemas.openxmlformats.org/officeDocument/2006/relationships/image" Target="../media/image29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47.png" /><Relationship Id="rId5" Type="http://schemas.openxmlformats.org/officeDocument/2006/relationships/image" Target="../media/image6.png" /><Relationship Id="rId4" Type="http://schemas.openxmlformats.org/officeDocument/2006/relationships/image" Target="../media/image46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 /><Relationship Id="rId13" Type="http://schemas.openxmlformats.org/officeDocument/2006/relationships/image" Target="../media/image55.png" /><Relationship Id="rId18" Type="http://schemas.openxmlformats.org/officeDocument/2006/relationships/image" Target="../media/image59.png" /><Relationship Id="rId3" Type="http://schemas.openxmlformats.org/officeDocument/2006/relationships/image" Target="../media/image48.jpg" /><Relationship Id="rId7" Type="http://schemas.openxmlformats.org/officeDocument/2006/relationships/image" Target="../media/image51.png" /><Relationship Id="rId12" Type="http://schemas.openxmlformats.org/officeDocument/2006/relationships/image" Target="../media/image54.png" /><Relationship Id="rId17" Type="http://schemas.microsoft.com/office/2007/relationships/hdphoto" Target="../media/hdphoto16.wdp" /><Relationship Id="rId2" Type="http://schemas.openxmlformats.org/officeDocument/2006/relationships/notesSlide" Target="../notesSlides/notesSlide6.xml" /><Relationship Id="rId16" Type="http://schemas.openxmlformats.org/officeDocument/2006/relationships/image" Target="../media/image58.png" /><Relationship Id="rId1" Type="http://schemas.openxmlformats.org/officeDocument/2006/relationships/slideLayout" Target="../slideLayouts/slideLayout7.xml" /><Relationship Id="rId6" Type="http://schemas.microsoft.com/office/2007/relationships/hdphoto" Target="../media/hdphoto14.wdp" /><Relationship Id="rId11" Type="http://schemas.microsoft.com/office/2007/relationships/hdphoto" Target="../media/hdphoto15.wdp" /><Relationship Id="rId5" Type="http://schemas.openxmlformats.org/officeDocument/2006/relationships/image" Target="../media/image50.png" /><Relationship Id="rId15" Type="http://schemas.openxmlformats.org/officeDocument/2006/relationships/image" Target="../media/image57.png" /><Relationship Id="rId10" Type="http://schemas.openxmlformats.org/officeDocument/2006/relationships/image" Target="../media/image53.png" /><Relationship Id="rId19" Type="http://schemas.openxmlformats.org/officeDocument/2006/relationships/image" Target="../media/image60.png" /><Relationship Id="rId4" Type="http://schemas.openxmlformats.org/officeDocument/2006/relationships/image" Target="../media/image49.png" /><Relationship Id="rId9" Type="http://schemas.openxmlformats.org/officeDocument/2006/relationships/image" Target="../media/image16.png" /><Relationship Id="rId14" Type="http://schemas.openxmlformats.org/officeDocument/2006/relationships/image" Target="../media/image5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A1491D-477C-2B56-A5FF-5BAD50ADAF51}"/>
              </a:ext>
            </a:extLst>
          </p:cNvPr>
          <p:cNvSpPr/>
          <p:nvPr/>
        </p:nvSpPr>
        <p:spPr>
          <a:xfrm>
            <a:off x="1041027" y="1154521"/>
            <a:ext cx="10108781" cy="4772285"/>
          </a:xfrm>
          <a:prstGeom prst="roundRect">
            <a:avLst>
              <a:gd name="adj" fmla="val 7885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45000"/>
                </a:schemeClr>
              </a:gs>
              <a:gs pos="100000">
                <a:schemeClr val="bg1">
                  <a:alpha val="7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9" dirty="0"/>
          </a:p>
        </p:txBody>
      </p:sp>
      <p:sp>
        <p:nvSpPr>
          <p:cNvPr id="10" name="AutoShape 6" descr="Quipux Afrique – Innover pour Trans-former">
            <a:extLst>
              <a:ext uri="{FF2B5EF4-FFF2-40B4-BE49-F238E27FC236}">
                <a16:creationId xmlns:a16="http://schemas.microsoft.com/office/drawing/2014/main" id="{419711F0-B457-E9FD-E9F7-6380FCB7EF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3755" y="3317337"/>
            <a:ext cx="223327" cy="22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998" tIns="33499" rIns="66998" bIns="33499" numCol="1" anchor="t" anchorCtr="0" compatLnSpc="1">
            <a:prstTxWarp prst="textNoShape">
              <a:avLst/>
            </a:prstTxWarp>
          </a:bodyPr>
          <a:lstStyle/>
          <a:p>
            <a:endParaRPr lang="fr-FR" sz="1319"/>
          </a:p>
        </p:txBody>
      </p:sp>
      <p:sp>
        <p:nvSpPr>
          <p:cNvPr id="11" name="AutoShape 8" descr="Quipux Afrique – Innover pour Trans-former">
            <a:extLst>
              <a:ext uri="{FF2B5EF4-FFF2-40B4-BE49-F238E27FC236}">
                <a16:creationId xmlns:a16="http://schemas.microsoft.com/office/drawing/2014/main" id="{0321DF46-3B0F-DC1C-AC7E-E40AFD41B6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418" y="3429000"/>
            <a:ext cx="223327" cy="22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998" tIns="33499" rIns="66998" bIns="33499" numCol="1" anchor="t" anchorCtr="0" compatLnSpc="1">
            <a:prstTxWarp prst="textNoShape">
              <a:avLst/>
            </a:prstTxWarp>
          </a:bodyPr>
          <a:lstStyle/>
          <a:p>
            <a:endParaRPr lang="fr-FR" sz="1319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9E8FDB-8810-2B7C-D799-08558DECD346}"/>
              </a:ext>
            </a:extLst>
          </p:cNvPr>
          <p:cNvSpPr txBox="1"/>
          <p:nvPr/>
        </p:nvSpPr>
        <p:spPr>
          <a:xfrm>
            <a:off x="2809302" y="1528668"/>
            <a:ext cx="8468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/>
            <a:r>
              <a:rPr lang="en-US" sz="5400" dirty="0">
                <a:latin typeface="Avenir Next LT Pro" panose="020B0504020202020204" pitchFamily="34" charset="0"/>
              </a:rPr>
              <a:t>African experiences in the use of digitalization </a:t>
            </a:r>
            <a:r>
              <a:rPr lang="en-US" sz="5400" b="1" dirty="0">
                <a:latin typeface="Avenir Next LT Pro" panose="020B0504020202020204" pitchFamily="34" charset="0"/>
              </a:rPr>
              <a:t>for road safety</a:t>
            </a:r>
            <a:r>
              <a:rPr lang="en-US" sz="5400" dirty="0">
                <a:latin typeface="Avenir Next LT Pro" panose="020B0504020202020204" pitchFamily="34" charset="0"/>
              </a:rPr>
              <a:t>: the case of Côte d'Ivoire</a:t>
            </a:r>
            <a:r>
              <a:rPr lang="fr-FR" sz="5400" dirty="0">
                <a:latin typeface="Avenir Next LT Pro" panose="020B0504020202020204" pitchFamily="34" charset="0"/>
              </a:rPr>
              <a:t>.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3BF6FD4-13D4-9BA2-A96D-30DEF44D4187}"/>
              </a:ext>
            </a:extLst>
          </p:cNvPr>
          <p:cNvSpPr/>
          <p:nvPr/>
        </p:nvSpPr>
        <p:spPr>
          <a:xfrm>
            <a:off x="10214432" y="156946"/>
            <a:ext cx="1796779" cy="17297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LOGO MT_off.jpg">
            <a:extLst>
              <a:ext uri="{FF2B5EF4-FFF2-40B4-BE49-F238E27FC236}">
                <a16:creationId xmlns:a16="http://schemas.microsoft.com/office/drawing/2014/main" id="{0656AF4C-127D-A156-A91C-E1C368D979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88400" y="386133"/>
            <a:ext cx="1448842" cy="128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A638A1D-B88C-C87A-AFBD-0CC0FCC4F04F}"/>
              </a:ext>
            </a:extLst>
          </p:cNvPr>
          <p:cNvSpPr/>
          <p:nvPr/>
        </p:nvSpPr>
        <p:spPr>
          <a:xfrm>
            <a:off x="-3453810" y="-812077"/>
            <a:ext cx="2669192" cy="859139"/>
          </a:xfrm>
          <a:prstGeom prst="roundRect">
            <a:avLst>
              <a:gd name="adj" fmla="val 43682"/>
            </a:avLst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020C767-7D0C-AA40-4EE8-AB11064AE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" b="98801" l="160" r="89617">
                        <a14:foregroundMark x1="44888" y1="2878" x2="35144" y2="28058"/>
                        <a14:foregroundMark x1="6709" y1="7674" x2="9105" y2="87770"/>
                        <a14:foregroundMark x1="26518" y1="82014" x2="21246" y2="98801"/>
                        <a14:foregroundMark x1="18690" y1="67626" x2="14856" y2="94964"/>
                        <a14:foregroundMark x1="14856" y1="94964" x2="14856" y2="94964"/>
                        <a14:foregroundMark x1="53834" y1="1918" x2="34824" y2="32854"/>
                        <a14:foregroundMark x1="35783" y1="6954" x2="16454" y2="20624"/>
                        <a14:foregroundMark x1="43131" y1="2398" x2="32588" y2="33813"/>
                        <a14:foregroundMark x1="43291" y1="240" x2="13259" y2="3837"/>
                        <a14:foregroundMark x1="3994" y1="6235" x2="4792" y2="51079"/>
                        <a14:foregroundMark x1="20607" y1="75540" x2="19968" y2="94724"/>
                        <a14:foregroundMark x1="5272" y1="47962" x2="5272" y2="84412"/>
                        <a14:foregroundMark x1="3355" y1="45324" x2="3994" y2="73621"/>
                        <a14:foregroundMark x1="3994" y1="73621" x2="3994" y2="73621"/>
                        <a14:foregroundMark x1="2077" y1="43405" x2="160" y2="93765"/>
                      </a14:backgroundRemoval>
                    </a14:imgEffect>
                  </a14:imgLayer>
                </a14:imgProps>
              </a:ext>
            </a:extLst>
          </a:blip>
          <a:srcRect r="38429"/>
          <a:stretch/>
        </p:blipFill>
        <p:spPr>
          <a:xfrm>
            <a:off x="0" y="0"/>
            <a:ext cx="4399005" cy="6858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438C19D-9583-A15D-43BD-A529258C4254}"/>
              </a:ext>
            </a:extLst>
          </p:cNvPr>
          <p:cNvSpPr txBox="1"/>
          <p:nvPr/>
        </p:nvSpPr>
        <p:spPr>
          <a:xfrm>
            <a:off x="3177857" y="6059520"/>
            <a:ext cx="70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KOFFI ANNAN ROAD SAFETY AWARD _ MARRAKECH 2023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4994ACC-3B42-D0F4-04E4-9D9AB6BEDFC9}"/>
              </a:ext>
            </a:extLst>
          </p:cNvPr>
          <p:cNvSpPr txBox="1"/>
          <p:nvPr/>
        </p:nvSpPr>
        <p:spPr>
          <a:xfrm>
            <a:off x="5480772" y="6387417"/>
            <a:ext cx="3125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venir Next LT Pro" panose="020B0504020202020204" pitchFamily="34" charset="0"/>
              </a:rPr>
              <a:t>25 TH – 26 TH SEPTEMBRE 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0E68964-9E70-4AD6-859B-53EBD96C1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19" y="3828771"/>
            <a:ext cx="3695972" cy="26973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E06681-0F8C-4CCF-B910-1F077A6AD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9" y="3678622"/>
            <a:ext cx="3574949" cy="28180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F04CD2-7E0E-4DE1-A02E-7B8A81868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47" y="430924"/>
            <a:ext cx="4180347" cy="60952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58A960-4DBF-455D-A1F1-DBDBAA357F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6"/>
          <a:stretch/>
        </p:blipFill>
        <p:spPr>
          <a:xfrm>
            <a:off x="185178" y="481690"/>
            <a:ext cx="3574949" cy="29473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CA8917-F78D-4EAF-B060-34202BB743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19" y="430924"/>
            <a:ext cx="3695972" cy="29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96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4843F7-844C-40A5-BA2E-2C170BDEB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27" y="652349"/>
            <a:ext cx="9513556" cy="493290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5137B9E-B534-2409-67CB-EA54B51B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23683"/>
            <a:ext cx="12192000" cy="834317"/>
          </a:xfrm>
          <a:prstGeom prst="rect">
            <a:avLst/>
          </a:prstGeom>
        </p:spPr>
      </p:pic>
      <p:sp>
        <p:nvSpPr>
          <p:cNvPr id="4" name="ZoneTexte 18">
            <a:extLst>
              <a:ext uri="{FF2B5EF4-FFF2-40B4-BE49-F238E27FC236}">
                <a16:creationId xmlns:a16="http://schemas.microsoft.com/office/drawing/2014/main" id="{28032935-521B-5130-5A07-2F4FCE5C3721}"/>
              </a:ext>
            </a:extLst>
          </p:cNvPr>
          <p:cNvSpPr txBox="1"/>
          <p:nvPr/>
        </p:nvSpPr>
        <p:spPr>
          <a:xfrm>
            <a:off x="51001" y="227916"/>
            <a:ext cx="9988203" cy="5616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7000">
                <a:schemeClr val="bg1">
                  <a:lumMod val="95000"/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22555">
              <a:lnSpc>
                <a:spcPts val="3600"/>
              </a:lnSpc>
              <a:defRPr/>
            </a:pPr>
            <a:r>
              <a:rPr lang="en-US" sz="32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Implementing intelligent mobility: SMS campaigns</a:t>
            </a:r>
            <a:endParaRPr kumimoji="0" lang="fr-FR" sz="3200" b="0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FB45812-A478-88A6-1CF0-3F9A747C089B}"/>
              </a:ext>
            </a:extLst>
          </p:cNvPr>
          <p:cNvSpPr/>
          <p:nvPr/>
        </p:nvSpPr>
        <p:spPr>
          <a:xfrm>
            <a:off x="2174789" y="968152"/>
            <a:ext cx="1334530" cy="30088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A8D03EB-16EE-136A-7922-59C15B21C99A}"/>
              </a:ext>
            </a:extLst>
          </p:cNvPr>
          <p:cNvSpPr/>
          <p:nvPr/>
        </p:nvSpPr>
        <p:spPr>
          <a:xfrm>
            <a:off x="4959177" y="968152"/>
            <a:ext cx="1688757" cy="30088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674578F-F547-6BEF-82C8-18FF2D8D5C12}"/>
              </a:ext>
            </a:extLst>
          </p:cNvPr>
          <p:cNvSpPr/>
          <p:nvPr/>
        </p:nvSpPr>
        <p:spPr>
          <a:xfrm>
            <a:off x="8472618" y="927169"/>
            <a:ext cx="1231553" cy="30088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9EA57FA-6BD7-9FE1-BCD4-F6B61BCBF770}"/>
              </a:ext>
            </a:extLst>
          </p:cNvPr>
          <p:cNvSpPr/>
          <p:nvPr/>
        </p:nvSpPr>
        <p:spPr>
          <a:xfrm>
            <a:off x="1734065" y="4926433"/>
            <a:ext cx="2133600" cy="65882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9FF7201-9276-BF42-6FAE-6B0B11987222}"/>
              </a:ext>
            </a:extLst>
          </p:cNvPr>
          <p:cNvSpPr/>
          <p:nvPr/>
        </p:nvSpPr>
        <p:spPr>
          <a:xfrm>
            <a:off x="5045103" y="5037643"/>
            <a:ext cx="1821135" cy="65882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52355EE-69DF-9FB9-956A-1D02A16E9B9E}"/>
              </a:ext>
            </a:extLst>
          </p:cNvPr>
          <p:cNvSpPr/>
          <p:nvPr/>
        </p:nvSpPr>
        <p:spPr>
          <a:xfrm>
            <a:off x="8324337" y="4155148"/>
            <a:ext cx="1573425" cy="882495"/>
          </a:xfrm>
          <a:prstGeom prst="roundRect">
            <a:avLst>
              <a:gd name="adj" fmla="val 33198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530FF3-E2F9-B26E-1632-0E0E6AC043A9}"/>
              </a:ext>
            </a:extLst>
          </p:cNvPr>
          <p:cNvSpPr/>
          <p:nvPr/>
        </p:nvSpPr>
        <p:spPr>
          <a:xfrm>
            <a:off x="8587946" y="5106423"/>
            <a:ext cx="1869989" cy="848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C08848-6BAF-2546-9B41-C3F97E415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95" y="209859"/>
            <a:ext cx="967841" cy="765531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1908463" y="762827"/>
            <a:ext cx="1469932" cy="341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00B0F0"/>
                </a:solidFill>
              </a:rPr>
              <a:t>Sensitization</a:t>
            </a:r>
            <a:endParaRPr lang="fr-FR" sz="800" b="1" dirty="0">
              <a:solidFill>
                <a:srgbClr val="00B0F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819908" y="716334"/>
            <a:ext cx="2121803" cy="341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00B0F0"/>
                </a:solidFill>
              </a:rPr>
              <a:t>Sensitization</a:t>
            </a:r>
            <a:r>
              <a:rPr lang="fr-FR" b="1" dirty="0">
                <a:solidFill>
                  <a:srgbClr val="00B0F0"/>
                </a:solidFill>
              </a:rPr>
              <a:t> test</a:t>
            </a:r>
            <a:endParaRPr lang="fr-FR" sz="800" b="1" dirty="0">
              <a:solidFill>
                <a:srgbClr val="00B0F0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1541159" y="4726618"/>
            <a:ext cx="2314710" cy="858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92D050"/>
                </a:solidFill>
              </a:rPr>
              <a:t>Over 10,000,000 </a:t>
            </a:r>
            <a:r>
              <a:rPr lang="fr-FR" b="1" dirty="0" err="1">
                <a:solidFill>
                  <a:srgbClr val="92D050"/>
                </a:solidFill>
              </a:rPr>
              <a:t>users</a:t>
            </a:r>
            <a:r>
              <a:rPr lang="fr-FR" b="1" dirty="0">
                <a:solidFill>
                  <a:srgbClr val="92D050"/>
                </a:solidFill>
              </a:rPr>
              <a:t> </a:t>
            </a:r>
            <a:r>
              <a:rPr lang="fr-FR" b="1" dirty="0" err="1">
                <a:solidFill>
                  <a:srgbClr val="92D050"/>
                </a:solidFill>
              </a:rPr>
              <a:t>notified</a:t>
            </a:r>
            <a:endParaRPr lang="fr-FR" sz="800" b="1" dirty="0">
              <a:solidFill>
                <a:srgbClr val="92D050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4723454" y="4819160"/>
            <a:ext cx="2314710" cy="858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92D050"/>
                </a:solidFill>
              </a:rPr>
              <a:t>1 205 800 </a:t>
            </a:r>
            <a:r>
              <a:rPr lang="fr-FR" b="1" dirty="0" err="1">
                <a:solidFill>
                  <a:srgbClr val="92D050"/>
                </a:solidFill>
              </a:rPr>
              <a:t>users</a:t>
            </a:r>
            <a:r>
              <a:rPr lang="fr-FR" b="1" dirty="0">
                <a:solidFill>
                  <a:srgbClr val="92D050"/>
                </a:solidFill>
              </a:rPr>
              <a:t> </a:t>
            </a:r>
            <a:r>
              <a:rPr lang="fr-FR" b="1" dirty="0" err="1">
                <a:solidFill>
                  <a:srgbClr val="92D050"/>
                </a:solidFill>
              </a:rPr>
              <a:t>notified</a:t>
            </a:r>
            <a:endParaRPr lang="fr-FR" sz="800" b="1" dirty="0">
              <a:solidFill>
                <a:srgbClr val="92D050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7843790" y="3886967"/>
            <a:ext cx="2314710" cy="11850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92D050"/>
                </a:solidFill>
              </a:rPr>
              <a:t>2 677 529 </a:t>
            </a:r>
            <a:r>
              <a:rPr lang="fr-FR" b="1" dirty="0" err="1">
                <a:solidFill>
                  <a:srgbClr val="92D050"/>
                </a:solidFill>
              </a:rPr>
              <a:t>users</a:t>
            </a:r>
            <a:r>
              <a:rPr lang="fr-FR" b="1" dirty="0">
                <a:solidFill>
                  <a:srgbClr val="92D050"/>
                </a:solidFill>
              </a:rPr>
              <a:t> </a:t>
            </a:r>
            <a:r>
              <a:rPr lang="fr-FR" b="1" dirty="0" err="1">
                <a:solidFill>
                  <a:srgbClr val="92D050"/>
                </a:solidFill>
              </a:rPr>
              <a:t>notified</a:t>
            </a:r>
            <a:r>
              <a:rPr lang="fr-FR" b="1" dirty="0">
                <a:solidFill>
                  <a:srgbClr val="92D050"/>
                </a:solidFill>
              </a:rPr>
              <a:t> in 2022</a:t>
            </a:r>
            <a:endParaRPr lang="fr-FR" sz="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5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624C06D-625E-9D34-56CB-786546161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23683"/>
            <a:ext cx="12192000" cy="8343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D9C985-ABC0-3456-AF47-83395134D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068" y="975390"/>
            <a:ext cx="8941861" cy="4971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73B743-D80F-7082-9069-279A82823457}"/>
              </a:ext>
            </a:extLst>
          </p:cNvPr>
          <p:cNvSpPr/>
          <p:nvPr/>
        </p:nvSpPr>
        <p:spPr>
          <a:xfrm>
            <a:off x="8793891" y="4768122"/>
            <a:ext cx="1705233" cy="1037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0DC4A8-B9D1-E617-7CFC-FD0372835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95" y="209859"/>
            <a:ext cx="967841" cy="7655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3341" y="0"/>
            <a:ext cx="6439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790163" y="793516"/>
            <a:ext cx="8776766" cy="687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All requests are handled through various channels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17442" y="1662947"/>
            <a:ext cx="3232597" cy="1412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The Ministry of Transport's online helpdesk (</a:t>
            </a:r>
            <a:r>
              <a:rPr lang="en-US" sz="2800" b="1" dirty="0">
                <a:solidFill>
                  <a:srgbClr val="00B050"/>
                </a:solidFill>
              </a:rPr>
              <a:t>1302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6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624C06D-625E-9D34-56CB-786546161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23683"/>
            <a:ext cx="12192000" cy="8343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DA5778-4817-943A-AF68-C1CE01ADF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66" y="1895617"/>
            <a:ext cx="3454284" cy="34542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251BDB-EE34-FFB0-8807-202733601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326" y="1895617"/>
            <a:ext cx="3832213" cy="34437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AD55D1-87C7-5B02-FC80-71D685F6A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769" y="1895617"/>
            <a:ext cx="3557538" cy="3454284"/>
          </a:xfrm>
          <a:prstGeom prst="rect">
            <a:avLst/>
          </a:prstGeom>
        </p:spPr>
      </p:pic>
      <p:sp>
        <p:nvSpPr>
          <p:cNvPr id="13" name="ZoneTexte 18">
            <a:extLst>
              <a:ext uri="{FF2B5EF4-FFF2-40B4-BE49-F238E27FC236}">
                <a16:creationId xmlns:a16="http://schemas.microsoft.com/office/drawing/2014/main" id="{7159F0F0-BDA9-FAD5-F36E-4837383BB44A}"/>
              </a:ext>
            </a:extLst>
          </p:cNvPr>
          <p:cNvSpPr txBox="1"/>
          <p:nvPr/>
        </p:nvSpPr>
        <p:spPr>
          <a:xfrm>
            <a:off x="284204" y="812256"/>
            <a:ext cx="8044249" cy="62324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7000">
                <a:srgbClr val="FFC000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22555">
              <a:lnSpc>
                <a:spcPts val="3600"/>
              </a:lnSpc>
              <a:defRPr/>
            </a:pPr>
            <a:r>
              <a:rPr lang="fr-FR" sz="4800" dirty="0" err="1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Some</a:t>
            </a:r>
            <a:r>
              <a:rPr lang="fr-FR" sz="48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 key SNSR </a:t>
            </a:r>
            <a:r>
              <a:rPr lang="fr-FR" sz="4800" dirty="0" err="1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results</a:t>
            </a:r>
            <a:endParaRPr kumimoji="0" lang="fr-FR" sz="4800" b="0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DCA261E-8093-2C4E-5B15-D34107E787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95" y="209859"/>
            <a:ext cx="967841" cy="7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4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624C06D-625E-9D34-56CB-786546161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23683"/>
            <a:ext cx="12192000" cy="8343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BC6BD8-1468-636F-84A0-1E06E11763EE}"/>
              </a:ext>
            </a:extLst>
          </p:cNvPr>
          <p:cNvSpPr txBox="1"/>
          <p:nvPr/>
        </p:nvSpPr>
        <p:spPr>
          <a:xfrm>
            <a:off x="1337920" y="945664"/>
            <a:ext cx="10072762" cy="135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ts val="4900"/>
              </a:lnSpc>
              <a:spcAft>
                <a:spcPts val="0"/>
              </a:spcAft>
            </a:pPr>
            <a:r>
              <a:rPr lang="en-US" sz="5400" spc="25" dirty="0">
                <a:solidFill>
                  <a:srgbClr val="101010"/>
                </a:solidFill>
                <a:latin typeface="Arial" panose="020B0604020202020204" pitchFamily="34" charset="0"/>
              </a:rPr>
              <a:t>In 2022, The District of Abidjan recorded a decline     of</a:t>
            </a:r>
            <a:r>
              <a:rPr lang="fr-FR" sz="5400" b="0" i="0" spc="25" dirty="0">
                <a:solidFill>
                  <a:srgbClr val="101010"/>
                </a:solidFill>
                <a:effectLst/>
                <a:latin typeface="Arial" panose="020B0604020202020204" pitchFamily="34" charset="0"/>
              </a:rPr>
              <a:t>:</a:t>
            </a:r>
            <a:endParaRPr lang="fr-FR" sz="5400" b="0" i="0" dirty="0">
              <a:solidFill>
                <a:srgbClr val="222222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71A0DF6-CD87-D8C6-F88F-1183C0419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562" y="2290691"/>
            <a:ext cx="8833870" cy="253005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AFB3BAF-66E4-A5CF-F800-9F0D7C247E35}"/>
              </a:ext>
            </a:extLst>
          </p:cNvPr>
          <p:cNvSpPr txBox="1"/>
          <p:nvPr/>
        </p:nvSpPr>
        <p:spPr>
          <a:xfrm>
            <a:off x="1953361" y="4752005"/>
            <a:ext cx="227939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 </a:t>
            </a:r>
            <a:r>
              <a:rPr lang="fr-FR" sz="4400" dirty="0">
                <a:latin typeface="Avenir Next LT Pro" panose="020B0504020202020204" pitchFamily="34" charset="0"/>
              </a:rPr>
              <a:t> </a:t>
            </a:r>
            <a:r>
              <a:rPr lang="fr-FR" sz="3600" b="1" dirty="0">
                <a:latin typeface="Avenir Next LT Pro" panose="020B0504020202020204" pitchFamily="34" charset="0"/>
              </a:rPr>
              <a:t>44 % 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in accidents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6E02E1-DEC4-94D4-7C4E-2CD5591ADF26}"/>
              </a:ext>
            </a:extLst>
          </p:cNvPr>
          <p:cNvSpPr txBox="1"/>
          <p:nvPr/>
        </p:nvSpPr>
        <p:spPr>
          <a:xfrm>
            <a:off x="5277778" y="4688658"/>
            <a:ext cx="227939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 </a:t>
            </a:r>
            <a:r>
              <a:rPr lang="fr-FR" sz="4400" dirty="0">
                <a:latin typeface="Avenir Next LT Pro" panose="020B0504020202020204" pitchFamily="34" charset="0"/>
              </a:rPr>
              <a:t> </a:t>
            </a:r>
            <a:r>
              <a:rPr lang="fr-FR" sz="3600" b="1" dirty="0">
                <a:latin typeface="Avenir Next LT Pro" panose="020B0504020202020204" pitchFamily="34" charset="0"/>
              </a:rPr>
              <a:t>64 % 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In </a:t>
            </a:r>
            <a:r>
              <a:rPr lang="fr-FR" dirty="0" err="1">
                <a:latin typeface="Avenir Next LT Pro" panose="020B0504020202020204" pitchFamily="34" charset="0"/>
              </a:rPr>
              <a:t>fatalities</a:t>
            </a:r>
            <a:r>
              <a:rPr lang="fr-FR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D49ECCE-39C0-2B36-E612-87D3F4CE13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38028"/>
          <a:stretch/>
        </p:blipFill>
        <p:spPr>
          <a:xfrm>
            <a:off x="4865549" y="2482486"/>
            <a:ext cx="5106354" cy="223749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286E7CF-437F-DF61-A26B-91355BFA1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6531" y="2333366"/>
            <a:ext cx="2450804" cy="244470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D0A372D-38C3-B5BF-BA10-7A69BB5097E4}"/>
              </a:ext>
            </a:extLst>
          </p:cNvPr>
          <p:cNvSpPr txBox="1"/>
          <p:nvPr/>
        </p:nvSpPr>
        <p:spPr>
          <a:xfrm>
            <a:off x="8277618" y="4688658"/>
            <a:ext cx="247498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 </a:t>
            </a:r>
            <a:r>
              <a:rPr lang="fr-FR" sz="4400" dirty="0">
                <a:latin typeface="Avenir Next LT Pro" panose="020B0504020202020204" pitchFamily="34" charset="0"/>
              </a:rPr>
              <a:t> </a:t>
            </a:r>
            <a:r>
              <a:rPr lang="fr-FR" sz="3600" b="1" dirty="0">
                <a:latin typeface="Avenir Next LT Pro" panose="020B0504020202020204" pitchFamily="34" charset="0"/>
              </a:rPr>
              <a:t>10,39 % 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In injuries</a:t>
            </a:r>
          </a:p>
        </p:txBody>
      </p:sp>
      <p:pic>
        <p:nvPicPr>
          <p:cNvPr id="28" name="Graphique 27" descr="Tendance à la baisse">
            <a:extLst>
              <a:ext uri="{FF2B5EF4-FFF2-40B4-BE49-F238E27FC236}">
                <a16:creationId xmlns:a16="http://schemas.microsoft.com/office/drawing/2014/main" id="{27801249-571F-4078-9794-64816F4371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1711" y="1604526"/>
            <a:ext cx="594446" cy="59444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8428DC5-1800-1E6E-187C-141412181F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95" y="209859"/>
            <a:ext cx="967841" cy="7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53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C2E2D04D-2747-CB73-61D5-185954442D3D}"/>
              </a:ext>
            </a:extLst>
          </p:cNvPr>
          <p:cNvSpPr/>
          <p:nvPr/>
        </p:nvSpPr>
        <p:spPr>
          <a:xfrm rot="4863356">
            <a:off x="429632" y="1842135"/>
            <a:ext cx="2839960" cy="4191725"/>
          </a:xfrm>
          <a:custGeom>
            <a:avLst/>
            <a:gdLst>
              <a:gd name="connsiteX0" fmla="*/ 28849 w 2839960"/>
              <a:gd name="connsiteY0" fmla="*/ 1133805 h 4191725"/>
              <a:gd name="connsiteX1" fmla="*/ 1419980 w 2839960"/>
              <a:gd name="connsiteY1" fmla="*/ 0 h 4191725"/>
              <a:gd name="connsiteX2" fmla="*/ 2839960 w 2839960"/>
              <a:gd name="connsiteY2" fmla="*/ 1419980 h 4191725"/>
              <a:gd name="connsiteX3" fmla="*/ 2839960 w 2839960"/>
              <a:gd name="connsiteY3" fmla="*/ 4191725 h 4191725"/>
              <a:gd name="connsiteX4" fmla="*/ 0 w 2839960"/>
              <a:gd name="connsiteY4" fmla="*/ 3744761 h 4191725"/>
              <a:gd name="connsiteX5" fmla="*/ 0 w 2839960"/>
              <a:gd name="connsiteY5" fmla="*/ 1419980 h 4191725"/>
              <a:gd name="connsiteX6" fmla="*/ 28849 w 2839960"/>
              <a:gd name="connsiteY6" fmla="*/ 1133805 h 419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9960" h="4191725">
                <a:moveTo>
                  <a:pt x="28849" y="1133805"/>
                </a:moveTo>
                <a:cubicBezTo>
                  <a:pt x="161257" y="486744"/>
                  <a:pt x="733776" y="0"/>
                  <a:pt x="1419980" y="0"/>
                </a:cubicBezTo>
                <a:cubicBezTo>
                  <a:pt x="2204213" y="0"/>
                  <a:pt x="2839960" y="635747"/>
                  <a:pt x="2839960" y="1419980"/>
                </a:cubicBezTo>
                <a:lnTo>
                  <a:pt x="2839960" y="4191725"/>
                </a:lnTo>
                <a:lnTo>
                  <a:pt x="0" y="3744761"/>
                </a:lnTo>
                <a:lnTo>
                  <a:pt x="0" y="1419980"/>
                </a:lnTo>
                <a:cubicBezTo>
                  <a:pt x="0" y="1321951"/>
                  <a:pt x="9933" y="1226242"/>
                  <a:pt x="28849" y="1133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D81C6EB-2A81-F58F-CCA3-65D71605DBFE}"/>
              </a:ext>
            </a:extLst>
          </p:cNvPr>
          <p:cNvSpPr txBox="1"/>
          <p:nvPr/>
        </p:nvSpPr>
        <p:spPr>
          <a:xfrm rot="20999285">
            <a:off x="176331" y="3343232"/>
            <a:ext cx="3985053" cy="1248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322555">
              <a:lnSpc>
                <a:spcPts val="4400"/>
              </a:lnSpc>
              <a:defRPr/>
            </a:pPr>
            <a:r>
              <a:rPr lang="en-US" sz="4400" b="1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Focus </a:t>
            </a:r>
            <a:r>
              <a:rPr lang="en-US" sz="4400" b="1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on National Road Safety Week</a:t>
            </a:r>
            <a:endParaRPr kumimoji="0" lang="fr-FR" sz="2000" b="0" i="0" u="none" strike="noStrike" kern="1200" cap="none" spc="0" normalizeH="0" baseline="0" noProof="0" dirty="0">
              <a:ln w="28575">
                <a:solidFill>
                  <a:srgbClr val="336E73"/>
                </a:solidFill>
              </a:ln>
              <a:solidFill>
                <a:srgbClr val="92D05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7F593E-61A2-0E00-3C33-2D94C390D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23683"/>
            <a:ext cx="12192000" cy="8343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2C0719-AD39-0D47-1763-F12EA20EDA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554" b="10183"/>
          <a:stretch/>
        </p:blipFill>
        <p:spPr>
          <a:xfrm rot="14649164">
            <a:off x="-841833" y="441648"/>
            <a:ext cx="5899623" cy="4658140"/>
          </a:xfrm>
          <a:custGeom>
            <a:avLst/>
            <a:gdLst>
              <a:gd name="connsiteX0" fmla="*/ 5839549 w 5839549"/>
              <a:gd name="connsiteY0" fmla="*/ 2757578 h 4385704"/>
              <a:gd name="connsiteX1" fmla="*/ 5050824 w 5839549"/>
              <a:gd name="connsiteY1" fmla="*/ 4385704 h 4385704"/>
              <a:gd name="connsiteX2" fmla="*/ 0 w 5839549"/>
              <a:gd name="connsiteY2" fmla="*/ 4385704 h 4385704"/>
              <a:gd name="connsiteX3" fmla="*/ 0 w 5839549"/>
              <a:gd name="connsiteY3" fmla="*/ 0 h 4385704"/>
              <a:gd name="connsiteX4" fmla="*/ 5839549 w 5839549"/>
              <a:gd name="connsiteY4" fmla="*/ 0 h 43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549" h="4385704">
                <a:moveTo>
                  <a:pt x="5839549" y="2757578"/>
                </a:moveTo>
                <a:lnTo>
                  <a:pt x="5050824" y="4385704"/>
                </a:lnTo>
                <a:lnTo>
                  <a:pt x="0" y="4385704"/>
                </a:lnTo>
                <a:lnTo>
                  <a:pt x="0" y="0"/>
                </a:lnTo>
                <a:lnTo>
                  <a:pt x="5839549" y="0"/>
                </a:lnTo>
                <a:close/>
              </a:path>
            </a:pathLst>
          </a:cu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705F6BF-9981-F02C-6E2F-523AF4C5E3E3}"/>
              </a:ext>
            </a:extLst>
          </p:cNvPr>
          <p:cNvSpPr txBox="1"/>
          <p:nvPr/>
        </p:nvSpPr>
        <p:spPr>
          <a:xfrm>
            <a:off x="4186880" y="1505737"/>
            <a:ext cx="7636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Awareness-raising and, where necessary, enforcement actions will focus on recurring offences such as </a:t>
            </a:r>
            <a:r>
              <a:rPr lang="en-US" b="1" dirty="0">
                <a:latin typeface="Avenir Next LT Pro" panose="020B0504020202020204" pitchFamily="34" charset="0"/>
              </a:rPr>
              <a:t>speeding, using the telephone while driving, failing to illuminate the vehicle, not wearing a seatbelt, and drink-driving,</a:t>
            </a:r>
            <a:endParaRPr lang="fr-FR" b="1" dirty="0">
              <a:latin typeface="Avenir Next LT Pro" panose="020B0504020202020204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8A2ACFF-8D88-B20C-B766-99B4F2503E30}"/>
              </a:ext>
            </a:extLst>
          </p:cNvPr>
          <p:cNvSpPr/>
          <p:nvPr/>
        </p:nvSpPr>
        <p:spPr>
          <a:xfrm>
            <a:off x="6502337" y="3711770"/>
            <a:ext cx="2092191" cy="20341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ctr">
              <a:defRPr/>
            </a:pPr>
            <a:r>
              <a:rPr lang="fr-FR" sz="1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cs typeface="Calibri Light" panose="020F0302020204030204" pitchFamily="34" charset="0"/>
              </a:rPr>
              <a:t>On </a:t>
            </a:r>
            <a:r>
              <a:rPr lang="fr-FR" sz="1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cs typeface="Calibri Light" panose="020F0302020204030204" pitchFamily="34" charset="0"/>
              </a:rPr>
              <a:t>average</a:t>
            </a:r>
            <a:r>
              <a:rPr lang="fr-FR" sz="1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  <a:r>
              <a:rPr lang="fr-F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cs typeface="Calibri Light" panose="020F0302020204030204" pitchFamily="34" charset="0"/>
              </a:rPr>
              <a:t>1208</a:t>
            </a:r>
            <a:endParaRPr lang="fr-FR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  <a:cs typeface="Calibri Light" panose="020F0302020204030204" pitchFamily="34" charset="0"/>
            </a:endParaRPr>
          </a:p>
          <a:p>
            <a:pPr lvl="0" algn="ctr">
              <a:defRPr/>
            </a:pPr>
            <a:r>
              <a:rPr lang="fr-FR" b="1" dirty="0" err="1">
                <a:solidFill>
                  <a:srgbClr val="002060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vehicules</a:t>
            </a:r>
            <a:r>
              <a:rPr lang="fr-FR" b="1" dirty="0">
                <a:solidFill>
                  <a:srgbClr val="002060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intercepted</a:t>
            </a:r>
            <a:r>
              <a:rPr lang="fr-FR" b="1" dirty="0">
                <a:solidFill>
                  <a:srgbClr val="002060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  <a:endParaRPr lang="fr-FR" b="1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4CCB00B-02A5-BC0E-A943-95440D566D4C}"/>
              </a:ext>
            </a:extLst>
          </p:cNvPr>
          <p:cNvSpPr/>
          <p:nvPr/>
        </p:nvSpPr>
        <p:spPr>
          <a:xfrm>
            <a:off x="3137624" y="3860775"/>
            <a:ext cx="2039857" cy="20140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latin typeface="Avenir Next LT Pro" panose="020B0504020202020204" pitchFamily="34" charset="0"/>
              </a:rPr>
              <a:t>6</a:t>
            </a:r>
            <a:r>
              <a:rPr lang="fr-FR" sz="2000" b="1" dirty="0">
                <a:latin typeface="Avenir Next LT Pro" panose="020B0504020202020204" pitchFamily="34" charset="0"/>
              </a:rPr>
              <a:t> </a:t>
            </a:r>
            <a:r>
              <a:rPr lang="en-US" sz="2000" b="1" dirty="0">
                <a:latin typeface="Avenir Next LT Pro" panose="020B0504020202020204" pitchFamily="34" charset="0"/>
              </a:rPr>
              <a:t>Edition </a:t>
            </a:r>
            <a:r>
              <a:rPr lang="en-US" dirty="0">
                <a:latin typeface="Avenir Next LT Pro" panose="020B0504020202020204" pitchFamily="34" charset="0"/>
              </a:rPr>
              <a:t>have taken place since January 2023</a:t>
            </a: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29" name="ZoneTexte 18">
            <a:extLst>
              <a:ext uri="{FF2B5EF4-FFF2-40B4-BE49-F238E27FC236}">
                <a16:creationId xmlns:a16="http://schemas.microsoft.com/office/drawing/2014/main" id="{9C7BE90B-241A-A5B8-B8C4-63C8177D2618}"/>
              </a:ext>
            </a:extLst>
          </p:cNvPr>
          <p:cNvSpPr txBox="1"/>
          <p:nvPr/>
        </p:nvSpPr>
        <p:spPr>
          <a:xfrm>
            <a:off x="5858582" y="3011182"/>
            <a:ext cx="5611032" cy="56169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2255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</a:rPr>
              <a:t>_______</a:t>
            </a:r>
            <a:r>
              <a:rPr lang="fr-FR" sz="32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Key figures</a:t>
            </a:r>
            <a:r>
              <a:rPr kumimoji="0" lang="fr-FR" sz="3200" b="0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</a:rPr>
              <a:t> _______</a:t>
            </a:r>
            <a:endParaRPr kumimoji="0" lang="fr-FR" sz="1400" b="0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FDB3BA3-2891-1FA2-870F-1D0A52025315}"/>
              </a:ext>
            </a:extLst>
          </p:cNvPr>
          <p:cNvSpPr/>
          <p:nvPr/>
        </p:nvSpPr>
        <p:spPr>
          <a:xfrm>
            <a:off x="8734717" y="3711770"/>
            <a:ext cx="2057779" cy="20341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ctr">
              <a:defRPr/>
            </a:pPr>
            <a:r>
              <a:rPr lang="fr-FR" sz="1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cs typeface="Calibri Light" panose="020F0302020204030204" pitchFamily="34" charset="0"/>
              </a:rPr>
              <a:t>On </a:t>
            </a:r>
            <a:r>
              <a:rPr lang="fr-FR" sz="1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cs typeface="Calibri Light" panose="020F0302020204030204" pitchFamily="34" charset="0"/>
              </a:rPr>
              <a:t>average</a:t>
            </a:r>
            <a:endParaRPr lang="fr-FR" sz="1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  <a:cs typeface="Calibri Light" panose="020F0302020204030204" pitchFamily="34" charset="0"/>
            </a:endParaRPr>
          </a:p>
          <a:p>
            <a:pPr lvl="0" algn="ctr">
              <a:defRPr/>
            </a:pPr>
            <a:r>
              <a:rPr lang="fr-FR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cs typeface="Calibri Light" panose="020F0302020204030204" pitchFamily="34" charset="0"/>
              </a:rPr>
              <a:t>204</a:t>
            </a:r>
            <a:endParaRPr lang="fr-FR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  <a:cs typeface="Calibri Light" panose="020F0302020204030204" pitchFamily="34" charset="0"/>
            </a:endParaRPr>
          </a:p>
          <a:p>
            <a:pPr lvl="0" algn="ctr">
              <a:defRPr/>
            </a:pPr>
            <a:r>
              <a:rPr lang="fr-FR" b="1" dirty="0" err="1">
                <a:solidFill>
                  <a:srgbClr val="002060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Impoundments</a:t>
            </a:r>
            <a:endParaRPr lang="fr-FR" b="1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887B1D0-5CE8-413E-4F2B-DC423FF82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82789" flipH="1" flipV="1">
            <a:off x="4722750" y="3955679"/>
            <a:ext cx="1564185" cy="74899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1F1B787-67B2-85D5-F6F7-D85CDA5FC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24" y="246283"/>
            <a:ext cx="8260172" cy="12010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35640" y="604156"/>
            <a:ext cx="5628068" cy="515155"/>
          </a:xfrm>
          <a:prstGeom prst="rect">
            <a:avLst/>
          </a:prstGeom>
          <a:solidFill>
            <a:srgbClr val="397B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STOP INCIVILITY ON ROAD</a:t>
            </a:r>
          </a:p>
        </p:txBody>
      </p:sp>
    </p:spTree>
    <p:extLst>
      <p:ext uri="{BB962C8B-B14F-4D97-AF65-F5344CB8AC3E}">
        <p14:creationId xmlns:p14="http://schemas.microsoft.com/office/powerpoint/2010/main" val="854163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7B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06F3EAF-9F4B-40C5-8520-932DC4CC5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5" b="23660"/>
          <a:stretch/>
        </p:blipFill>
        <p:spPr>
          <a:xfrm>
            <a:off x="2641256" y="543597"/>
            <a:ext cx="6909487" cy="39287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AEFA5D7-25CB-42EF-8174-BC7C580F14B0}"/>
              </a:ext>
            </a:extLst>
          </p:cNvPr>
          <p:cNvSpPr txBox="1"/>
          <p:nvPr/>
        </p:nvSpPr>
        <p:spPr>
          <a:xfrm>
            <a:off x="907396" y="4781234"/>
            <a:ext cx="1078209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200"/>
              </a:lnSpc>
              <a:defRPr/>
            </a:pPr>
            <a:r>
              <a:rPr lang="en-US" sz="6600" b="1" dirty="0">
                <a:solidFill>
                  <a:srgbClr val="FFFF0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Thank you for your kind attention</a:t>
            </a:r>
            <a:endParaRPr kumimoji="0" lang="fr-CI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3814" y="3696235"/>
            <a:ext cx="4906851" cy="51515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STOP INCIVILITY ON ROAD</a:t>
            </a:r>
          </a:p>
        </p:txBody>
      </p:sp>
    </p:spTree>
    <p:extLst>
      <p:ext uri="{BB962C8B-B14F-4D97-AF65-F5344CB8AC3E}">
        <p14:creationId xmlns:p14="http://schemas.microsoft.com/office/powerpoint/2010/main" val="21397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E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llipse 44">
            <a:extLst>
              <a:ext uri="{FF2B5EF4-FFF2-40B4-BE49-F238E27FC236}">
                <a16:creationId xmlns:a16="http://schemas.microsoft.com/office/drawing/2014/main" id="{F6491222-D24A-1A09-E2E2-302CDA21A31D}"/>
              </a:ext>
            </a:extLst>
          </p:cNvPr>
          <p:cNvSpPr/>
          <p:nvPr/>
        </p:nvSpPr>
        <p:spPr>
          <a:xfrm>
            <a:off x="7718016" y="3575605"/>
            <a:ext cx="2473025" cy="2457019"/>
          </a:xfrm>
          <a:prstGeom prst="ellipse">
            <a:avLst/>
          </a:prstGeom>
          <a:noFill/>
          <a:ln w="3175" cap="flat">
            <a:solidFill>
              <a:srgbClr val="428E9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3B5037B-58E1-E76E-1481-BE8E07B5CF07}"/>
              </a:ext>
            </a:extLst>
          </p:cNvPr>
          <p:cNvSpPr/>
          <p:nvPr/>
        </p:nvSpPr>
        <p:spPr>
          <a:xfrm>
            <a:off x="7801631" y="3711317"/>
            <a:ext cx="2473025" cy="2457019"/>
          </a:xfrm>
          <a:prstGeom prst="ellipse">
            <a:avLst/>
          </a:prstGeom>
          <a:noFill/>
          <a:ln w="3175" cap="flat">
            <a:solidFill>
              <a:srgbClr val="428E9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EF40E9-1118-14F7-AC12-AE895F53F9A6}"/>
              </a:ext>
            </a:extLst>
          </p:cNvPr>
          <p:cNvSpPr/>
          <p:nvPr/>
        </p:nvSpPr>
        <p:spPr>
          <a:xfrm>
            <a:off x="4043685" y="-31162"/>
            <a:ext cx="8128441" cy="6858000"/>
          </a:xfrm>
          <a:prstGeom prst="rect">
            <a:avLst/>
          </a:prstGeom>
          <a:blipFill dpi="0" rotWithShape="1">
            <a:blip r:embed="rId3">
              <a:alphaModFix amt="11000"/>
            </a:blip>
            <a:srcRect/>
            <a:stretch>
              <a:fillRect l="-4291" t="-19519" r="-12624" b="-2206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8EC0D52-06B1-3710-4981-DA879F54DD5B}"/>
              </a:ext>
            </a:extLst>
          </p:cNvPr>
          <p:cNvSpPr/>
          <p:nvPr/>
        </p:nvSpPr>
        <p:spPr>
          <a:xfrm>
            <a:off x="4665908" y="3594637"/>
            <a:ext cx="2473025" cy="2457019"/>
          </a:xfrm>
          <a:prstGeom prst="ellipse">
            <a:avLst/>
          </a:prstGeom>
          <a:noFill/>
          <a:ln w="3175" cap="flat">
            <a:solidFill>
              <a:srgbClr val="428E9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A576E02-509E-51F7-6AB7-9AF223643F9D}"/>
              </a:ext>
            </a:extLst>
          </p:cNvPr>
          <p:cNvSpPr/>
          <p:nvPr/>
        </p:nvSpPr>
        <p:spPr>
          <a:xfrm>
            <a:off x="4749523" y="3730349"/>
            <a:ext cx="2473025" cy="2457019"/>
          </a:xfrm>
          <a:prstGeom prst="ellipse">
            <a:avLst/>
          </a:prstGeom>
          <a:noFill/>
          <a:ln w="3175" cap="flat">
            <a:solidFill>
              <a:srgbClr val="428E9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093EE2C-C876-3BEC-11EE-4875C6F76AD4}"/>
              </a:ext>
            </a:extLst>
          </p:cNvPr>
          <p:cNvSpPr/>
          <p:nvPr/>
        </p:nvSpPr>
        <p:spPr>
          <a:xfrm>
            <a:off x="1634402" y="3651152"/>
            <a:ext cx="2473025" cy="2457019"/>
          </a:xfrm>
          <a:prstGeom prst="ellipse">
            <a:avLst/>
          </a:prstGeom>
          <a:noFill/>
          <a:ln w="3175" cap="flat">
            <a:solidFill>
              <a:srgbClr val="428E9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ED067A6-DB83-C93E-0389-0E23D6D62EA7}"/>
              </a:ext>
            </a:extLst>
          </p:cNvPr>
          <p:cNvSpPr/>
          <p:nvPr/>
        </p:nvSpPr>
        <p:spPr>
          <a:xfrm>
            <a:off x="1718017" y="3786864"/>
            <a:ext cx="2473025" cy="2457019"/>
          </a:xfrm>
          <a:prstGeom prst="ellipse">
            <a:avLst/>
          </a:prstGeom>
          <a:noFill/>
          <a:ln w="3175" cap="flat">
            <a:solidFill>
              <a:srgbClr val="428E9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51189FD-7BA1-4342-F46E-351329B54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23683"/>
            <a:ext cx="12192000" cy="8343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4D95D0-3E7A-BEFA-AD1B-31F80BC33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8" y="67034"/>
            <a:ext cx="1300205" cy="1028419"/>
          </a:xfrm>
          <a:prstGeom prst="rect">
            <a:avLst/>
          </a:prstGeom>
        </p:spPr>
      </p:pic>
      <p:sp>
        <p:nvSpPr>
          <p:cNvPr id="4" name="ZoneTexte 18">
            <a:extLst>
              <a:ext uri="{FF2B5EF4-FFF2-40B4-BE49-F238E27FC236}">
                <a16:creationId xmlns:a16="http://schemas.microsoft.com/office/drawing/2014/main" id="{52FF3EFC-ECB3-4AE5-CFB0-7F42F75381B3}"/>
              </a:ext>
            </a:extLst>
          </p:cNvPr>
          <p:cNvSpPr txBox="1"/>
          <p:nvPr/>
        </p:nvSpPr>
        <p:spPr>
          <a:xfrm>
            <a:off x="660485" y="453663"/>
            <a:ext cx="10871031" cy="46166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5000">
                <a:schemeClr val="bg1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venir Next LT Pro" panose="020B05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Calibri"/>
              </a:rPr>
              <a:t>THE NATIONAL ROAD SAFETY STRATEGY 21-25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Liberation Sans" panose="020B0604020202020204" pitchFamily="34" charset="0"/>
              <a:cs typeface="Liberation Sans" panose="020B0604020202020204" pitchFamily="34" charset="0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D5895A-C962-A2CA-705B-DE9D6BA7B91D}"/>
              </a:ext>
            </a:extLst>
          </p:cNvPr>
          <p:cNvSpPr txBox="1"/>
          <p:nvPr/>
        </p:nvSpPr>
        <p:spPr>
          <a:xfrm>
            <a:off x="782190" y="1040822"/>
            <a:ext cx="10634913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just" hangingPunct="0">
              <a:defRPr/>
            </a:pPr>
            <a:r>
              <a:rPr lang="en-US" sz="2100" kern="0" dirty="0">
                <a:solidFill>
                  <a:schemeClr val="bg1"/>
                </a:solidFill>
                <a:latin typeface="Avenir Next LT Pro" panose="020B0504020202020204" pitchFamily="34" charset="0"/>
                <a:cs typeface="Calibri"/>
                <a:sym typeface="Calibri"/>
              </a:rPr>
              <a:t>To address this context and reverse the curve of road insecurity, the Ivorian </a:t>
            </a:r>
            <a:r>
              <a:rPr lang="en-US" sz="2100" kern="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"/>
                <a:sym typeface="Calibri"/>
              </a:rPr>
              <a:t>Governmentenn</a:t>
            </a:r>
            <a:r>
              <a:rPr lang="en-US" sz="2100" kern="0" dirty="0">
                <a:solidFill>
                  <a:schemeClr val="bg1"/>
                </a:solidFill>
                <a:latin typeface="Avenir Next LT Pro" panose="020B0504020202020204" pitchFamily="34" charset="0"/>
                <a:cs typeface="Calibri"/>
                <a:sym typeface="Calibri"/>
              </a:rPr>
              <a:t> adopted on July 07, 2021 in the Council of Ministers, the National Road Safety Strategy (SNSR) 2021-2025. At the time, our country, like all UN member states, committed to achieving </a:t>
            </a:r>
            <a:r>
              <a:rPr lang="en-US" sz="2100" kern="0" dirty="0">
                <a:solidFill>
                  <a:srgbClr val="92D050"/>
                </a:solidFill>
                <a:latin typeface="Avenir Next LT Pro" panose="020B0504020202020204" pitchFamily="34" charset="0"/>
                <a:cs typeface="Calibri"/>
                <a:sym typeface="Calibri"/>
              </a:rPr>
              <a:t>a 50% reduction in the number of road deaths and injuries by 2030.</a:t>
            </a:r>
            <a:r>
              <a:rPr lang="en-US" sz="2100" kern="0" dirty="0">
                <a:solidFill>
                  <a:schemeClr val="bg1"/>
                </a:solidFill>
                <a:latin typeface="Avenir Next LT Pro" panose="020B0504020202020204" pitchFamily="34" charset="0"/>
                <a:cs typeface="Calibri"/>
                <a:sym typeface="Calibri"/>
              </a:rPr>
              <a:t> This national strategy is based on 03 major axes, including 09 strong measures, </a:t>
            </a:r>
            <a:r>
              <a:rPr lang="en-US" sz="2100" kern="0" dirty="0">
                <a:latin typeface="Avenir Next LT Pro" panose="020B0504020202020204" pitchFamily="34" charset="0"/>
                <a:cs typeface="Calibri"/>
                <a:sym typeface="Calibri"/>
              </a:rPr>
              <a:t>and a</a:t>
            </a:r>
            <a:r>
              <a:rPr lang="en-US" sz="2100" kern="0" dirty="0">
                <a:solidFill>
                  <a:schemeClr val="bg1"/>
                </a:solidFill>
                <a:latin typeface="Avenir Next LT Pro" panose="020B0504020202020204" pitchFamily="34" charset="0"/>
                <a:cs typeface="Calibri"/>
                <a:sym typeface="Calibri"/>
              </a:rPr>
              <a:t> reinforcement of regulatory provisions.</a:t>
            </a:r>
            <a:endParaRPr kumimoji="0" lang="fr-FR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Calibri"/>
              <a:sym typeface="Calibri"/>
            </a:endParaRPr>
          </a:p>
        </p:txBody>
      </p:sp>
      <p:sp>
        <p:nvSpPr>
          <p:cNvPr id="6" name="ZoneTexte 18">
            <a:extLst>
              <a:ext uri="{FF2B5EF4-FFF2-40B4-BE49-F238E27FC236}">
                <a16:creationId xmlns:a16="http://schemas.microsoft.com/office/drawing/2014/main" id="{E865AB22-6BA8-0D20-0A42-DAFC90CF326C}"/>
              </a:ext>
            </a:extLst>
          </p:cNvPr>
          <p:cNvSpPr txBox="1"/>
          <p:nvPr/>
        </p:nvSpPr>
        <p:spPr>
          <a:xfrm>
            <a:off x="2514298" y="3604466"/>
            <a:ext cx="950304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2255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n w="190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Axis 1</a:t>
            </a:r>
            <a:endParaRPr kumimoji="0" lang="fr-FR" sz="2400" b="0" i="0" u="none" strike="noStrike" kern="1200" cap="none" spc="0" normalizeH="0" baseline="0" noProof="0" dirty="0">
              <a:ln w="19050">
                <a:solidFill>
                  <a:schemeClr val="accent2"/>
                </a:solidFill>
              </a:ln>
              <a:solidFill>
                <a:schemeClr val="accent2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13CC368-4662-0432-4C8E-21D8F02BEEB1}"/>
              </a:ext>
            </a:extLst>
          </p:cNvPr>
          <p:cNvGrpSpPr/>
          <p:nvPr/>
        </p:nvGrpSpPr>
        <p:grpSpPr>
          <a:xfrm>
            <a:off x="2290158" y="4735811"/>
            <a:ext cx="1300204" cy="1315843"/>
            <a:chOff x="1718035" y="3710553"/>
            <a:chExt cx="1962302" cy="216091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1B0452B-AB60-1EB7-92C7-1FF9E82F5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256" t="10952" r="15589" b="15953"/>
            <a:stretch/>
          </p:blipFill>
          <p:spPr>
            <a:xfrm>
              <a:off x="1718035" y="3710553"/>
              <a:ext cx="1962302" cy="216091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260F40-A7FE-756F-5526-6C4F85EE8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56313" y="4428803"/>
              <a:ext cx="1285745" cy="686143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3B888AC-B2E7-CBCB-0482-F1216D236806}"/>
              </a:ext>
            </a:extLst>
          </p:cNvPr>
          <p:cNvSpPr txBox="1"/>
          <p:nvPr/>
        </p:nvSpPr>
        <p:spPr>
          <a:xfrm>
            <a:off x="1775837" y="3659711"/>
            <a:ext cx="2301106" cy="11945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  <a:sym typeface="Calibri"/>
            </a:endParaRPr>
          </a:p>
          <a:p>
            <a:pPr lvl="0" algn="ctr" hangingPunct="0">
              <a:lnSpc>
                <a:spcPts val="2100"/>
              </a:lnSpc>
              <a:defRPr/>
            </a:pPr>
            <a:r>
              <a:rPr lang="en-US" sz="2400" b="1" kern="0" dirty="0">
                <a:solidFill>
                  <a:schemeClr val="accent4"/>
                </a:solidFill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Everyone's commitment to road safety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FC4CC52-9573-8DA9-3383-A0E09BD67221}"/>
              </a:ext>
            </a:extLst>
          </p:cNvPr>
          <p:cNvSpPr txBox="1"/>
          <p:nvPr/>
        </p:nvSpPr>
        <p:spPr>
          <a:xfrm>
            <a:off x="5014080" y="3883608"/>
            <a:ext cx="1934420" cy="925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  <a:sym typeface="Calibri"/>
            </a:endParaRPr>
          </a:p>
          <a:p>
            <a:pPr lvl="0" algn="ctr" hangingPunct="0">
              <a:lnSpc>
                <a:spcPts val="2100"/>
              </a:lnSpc>
              <a:defRPr/>
            </a:pPr>
            <a:r>
              <a:rPr lang="fr-FR" sz="2400" b="1" kern="0" dirty="0">
                <a:solidFill>
                  <a:schemeClr val="accent4"/>
                </a:solidFill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The </a:t>
            </a:r>
            <a:r>
              <a:rPr lang="fr-FR" sz="2400" b="1" kern="0" dirty="0" err="1">
                <a:solidFill>
                  <a:schemeClr val="accent4"/>
                </a:solidFill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efficiency</a:t>
            </a:r>
            <a:r>
              <a:rPr lang="fr-FR" sz="2400" b="1" kern="0" dirty="0">
                <a:solidFill>
                  <a:schemeClr val="accent4"/>
                </a:solidFill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 of Riposte.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  <a:sym typeface="Calibri"/>
            </a:endParaRPr>
          </a:p>
        </p:txBody>
      </p:sp>
      <p:sp>
        <p:nvSpPr>
          <p:cNvPr id="31" name="ZoneTexte 18">
            <a:extLst>
              <a:ext uri="{FF2B5EF4-FFF2-40B4-BE49-F238E27FC236}">
                <a16:creationId xmlns:a16="http://schemas.microsoft.com/office/drawing/2014/main" id="{E82DB29F-C4CC-D871-5E71-08ED9D1942A8}"/>
              </a:ext>
            </a:extLst>
          </p:cNvPr>
          <p:cNvSpPr txBox="1"/>
          <p:nvPr/>
        </p:nvSpPr>
        <p:spPr>
          <a:xfrm>
            <a:off x="5259002" y="3609774"/>
            <a:ext cx="1308690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2255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n w="190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Axis 2</a:t>
            </a:r>
            <a:endParaRPr kumimoji="0" lang="fr-FR" sz="2400" b="0" i="0" u="none" strike="noStrike" kern="1200" cap="none" spc="0" normalizeH="0" baseline="0" noProof="0" dirty="0">
              <a:ln w="19050">
                <a:solidFill>
                  <a:schemeClr val="accent2"/>
                </a:solidFill>
              </a:ln>
              <a:solidFill>
                <a:schemeClr val="accent2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4C5CA104-F186-EEAF-1FFF-0E1242DBAD7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5780" y="4703535"/>
            <a:ext cx="1191936" cy="124847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1A6A491C-9966-E43D-3F77-D1BCE4EC37EB}"/>
              </a:ext>
            </a:extLst>
          </p:cNvPr>
          <p:cNvSpPr txBox="1"/>
          <p:nvPr/>
        </p:nvSpPr>
        <p:spPr>
          <a:xfrm>
            <a:off x="7781029" y="3779039"/>
            <a:ext cx="2473026" cy="11940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  <a:sym typeface="Calibri"/>
            </a:endParaRPr>
          </a:p>
          <a:p>
            <a:pPr lvl="0" algn="ctr" hangingPunct="0">
              <a:lnSpc>
                <a:spcPts val="2100"/>
              </a:lnSpc>
              <a:defRPr/>
            </a:pPr>
            <a:r>
              <a:rPr lang="en-US" sz="2400" b="1" kern="0" dirty="0">
                <a:solidFill>
                  <a:schemeClr val="accent4"/>
                </a:solidFill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Anticipating new technologies for road safety.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  <a:sym typeface="Calibri"/>
            </a:endParaRPr>
          </a:p>
        </p:txBody>
      </p:sp>
      <p:sp>
        <p:nvSpPr>
          <p:cNvPr id="33" name="ZoneTexte 18">
            <a:extLst>
              <a:ext uri="{FF2B5EF4-FFF2-40B4-BE49-F238E27FC236}">
                <a16:creationId xmlns:a16="http://schemas.microsoft.com/office/drawing/2014/main" id="{E1032A91-0F86-BB67-4389-4607244E99B5}"/>
              </a:ext>
            </a:extLst>
          </p:cNvPr>
          <p:cNvSpPr txBox="1"/>
          <p:nvPr/>
        </p:nvSpPr>
        <p:spPr>
          <a:xfrm>
            <a:off x="8310388" y="3603441"/>
            <a:ext cx="1308690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22555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n w="190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Axis 3</a:t>
            </a:r>
            <a:endParaRPr kumimoji="0" lang="fr-FR" sz="2400" b="0" i="0" u="none" strike="noStrike" kern="1200" cap="none" spc="0" normalizeH="0" baseline="0" noProof="0" dirty="0">
              <a:ln w="19050">
                <a:solidFill>
                  <a:schemeClr val="accent2"/>
                </a:solidFill>
              </a:ln>
              <a:solidFill>
                <a:schemeClr val="accent2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3E802F31-1318-0B2E-ABB7-8D9122509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42839" y="5038480"/>
            <a:ext cx="1019747" cy="10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68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7F593E-61A2-0E00-3C33-2D94C390D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23683"/>
            <a:ext cx="12192000" cy="834317"/>
          </a:xfrm>
          <a:prstGeom prst="rect">
            <a:avLst/>
          </a:prstGeom>
        </p:spPr>
      </p:pic>
      <p:sp>
        <p:nvSpPr>
          <p:cNvPr id="7" name="ZoneTexte 18">
            <a:extLst>
              <a:ext uri="{FF2B5EF4-FFF2-40B4-BE49-F238E27FC236}">
                <a16:creationId xmlns:a16="http://schemas.microsoft.com/office/drawing/2014/main" id="{436C26EF-EA6E-DC6C-F384-56DFA30F0BFB}"/>
              </a:ext>
            </a:extLst>
          </p:cNvPr>
          <p:cNvSpPr txBox="1"/>
          <p:nvPr/>
        </p:nvSpPr>
        <p:spPr>
          <a:xfrm>
            <a:off x="3745224" y="311459"/>
            <a:ext cx="6190423" cy="10378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7000">
                <a:schemeClr val="bg1">
                  <a:lumMod val="95000"/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22555">
              <a:lnSpc>
                <a:spcPts val="3600"/>
              </a:lnSpc>
              <a:defRPr/>
            </a:pPr>
            <a:r>
              <a:rPr lang="en-US" sz="3600" dirty="0">
                <a:ln w="19050">
                  <a:solidFill>
                    <a:srgbClr val="0070C0"/>
                  </a:solidFill>
                </a:ln>
                <a:solidFill>
                  <a:srgbClr val="0070C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Axis 3 on </a:t>
            </a:r>
            <a:r>
              <a:rPr lang="en-US" sz="3600" dirty="0">
                <a:ln w="19050">
                  <a:solidFill>
                    <a:srgbClr val="0070C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anticipating new technologies to improve road safety</a:t>
            </a:r>
            <a:endParaRPr kumimoji="0" lang="fr-FR" sz="3600" b="0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76A3CC-92AF-7DED-7817-129898EC7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27" y="139072"/>
            <a:ext cx="3081789" cy="304985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5E70A36-2705-6A61-6AD4-0D50468244C2}"/>
              </a:ext>
            </a:extLst>
          </p:cNvPr>
          <p:cNvSpPr txBox="1"/>
          <p:nvPr/>
        </p:nvSpPr>
        <p:spPr>
          <a:xfrm>
            <a:off x="7166658" y="2850426"/>
            <a:ext cx="4347322" cy="2226350"/>
          </a:xfrm>
          <a:prstGeom prst="roundRect">
            <a:avLst>
              <a:gd name="adj" fmla="val 8939"/>
            </a:avLst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MEASURE N°9 </a:t>
            </a:r>
            <a:r>
              <a:rPr lang="fr-FR" sz="2400" dirty="0">
                <a:latin typeface="Avenir Next LT Pro" panose="020B0504020202020204" pitchFamily="34" charset="0"/>
              </a:rPr>
              <a:t>: </a:t>
            </a:r>
            <a:r>
              <a:rPr lang="fr-FR" b="1" dirty="0">
                <a:latin typeface="Avenir Next LT Pro" panose="020B0504020202020204" pitchFamily="34" charset="0"/>
              </a:rPr>
              <a:t>INTRODUCTION OF AN INTELLIGENT TRANSPORT SYSTEM (STI)</a:t>
            </a:r>
          </a:p>
          <a:p>
            <a:pPr indent="715963"/>
            <a:r>
              <a:rPr lang="en-US" dirty="0">
                <a:latin typeface="Avenir Next LT Pro" panose="020B0504020202020204" pitchFamily="34" charset="0"/>
              </a:rPr>
              <a:t>Encourage gradual changes in road user behavior to significantly reduce the loss of human life.</a:t>
            </a:r>
            <a:endParaRPr lang="fr-FR" dirty="0">
              <a:latin typeface="Avenir Next LT Pro" panose="020B05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33F066-4B8C-7666-7885-200682B15136}"/>
              </a:ext>
            </a:extLst>
          </p:cNvPr>
          <p:cNvSpPr txBox="1"/>
          <p:nvPr/>
        </p:nvSpPr>
        <p:spPr>
          <a:xfrm>
            <a:off x="2160666" y="3452005"/>
            <a:ext cx="3666619" cy="2287965"/>
          </a:xfrm>
          <a:prstGeom prst="roundRect">
            <a:avLst>
              <a:gd name="adj" fmla="val 12458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28222"/>
                </a:solidFill>
                <a:latin typeface="Avenir Next LT Pro" panose="020B0504020202020204" pitchFamily="34" charset="0"/>
              </a:rPr>
              <a:t>MEASURE N° 8 </a:t>
            </a:r>
            <a:r>
              <a:rPr lang="fr-FR" sz="2400" dirty="0">
                <a:latin typeface="Avenir Next LT Pro" panose="020B0504020202020204" pitchFamily="34" charset="0"/>
              </a:rPr>
              <a:t>: </a:t>
            </a:r>
          </a:p>
          <a:p>
            <a:r>
              <a:rPr lang="fr-FR" b="1" dirty="0">
                <a:latin typeface="Avenir Next LT Pro" panose="020B0504020202020204" pitchFamily="34" charset="0"/>
              </a:rPr>
              <a:t>SAFE ROADS AND SPEEDS</a:t>
            </a:r>
          </a:p>
          <a:p>
            <a:endParaRPr lang="fr-FR" dirty="0">
              <a:latin typeface="Avenir Next LT Pro" panose="020B0504020202020204" pitchFamily="34" charset="0"/>
            </a:endParaRPr>
          </a:p>
          <a:p>
            <a:pPr indent="1074738"/>
            <a:r>
              <a:rPr lang="en-US" dirty="0">
                <a:latin typeface="Avenir Next LT Pro" panose="020B0504020202020204" pitchFamily="34" charset="0"/>
              </a:rPr>
              <a:t>Ensure safe mobility in urban areas and reduce accidents on certain urban roads.</a:t>
            </a:r>
            <a:endParaRPr lang="fr-FR" dirty="0">
              <a:latin typeface="Avenir Next LT Pro" panose="020B05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0A28CC8-13D3-88A1-28AB-8CBE6B284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1" b="89443" l="9585" r="93930">
                        <a14:foregroundMark x1="91853" y1="25720" x2="91853" y2="25720"/>
                        <a14:foregroundMark x1="93291" y1="18810" x2="89297" y2="22073"/>
                        <a14:foregroundMark x1="93930" y1="27255" x2="93930" y2="27255"/>
                        <a14:backgroundMark x1="52875" y1="75240" x2="37700" y2="85797"/>
                        <a14:backgroundMark x1="37700" y1="85797" x2="37700" y2="85797"/>
                        <a14:backgroundMark x1="46645" y1="78695" x2="30511" y2="80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9806" y="3499184"/>
            <a:ext cx="1010859" cy="84130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EA4B74F-61B8-7A88-C928-3667EFF91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1" b="89443" l="9585" r="93930">
                        <a14:foregroundMark x1="91853" y1="25720" x2="91853" y2="25720"/>
                        <a14:foregroundMark x1="93291" y1="18810" x2="89297" y2="22073"/>
                        <a14:foregroundMark x1="93930" y1="27255" x2="93930" y2="27255"/>
                        <a14:backgroundMark x1="52875" y1="75240" x2="37700" y2="85797"/>
                        <a14:backgroundMark x1="37700" y1="85797" x2="37700" y2="85797"/>
                        <a14:backgroundMark x1="46645" y1="78695" x2="30511" y2="80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901" y="4052662"/>
            <a:ext cx="1116027" cy="9288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4FB55C-764D-4731-318C-AF1DEB8AE0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47724" b="22745"/>
          <a:stretch/>
        </p:blipFill>
        <p:spPr>
          <a:xfrm>
            <a:off x="6892536" y="1476786"/>
            <a:ext cx="5463375" cy="514187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7575BA0-FC33-684C-F9E3-574C007E23F6}"/>
              </a:ext>
            </a:extLst>
          </p:cNvPr>
          <p:cNvSpPr txBox="1"/>
          <p:nvPr/>
        </p:nvSpPr>
        <p:spPr>
          <a:xfrm>
            <a:off x="3528087" y="2033168"/>
            <a:ext cx="2814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Addresses </a:t>
            </a:r>
            <a:r>
              <a:rPr lang="en-US" b="1" dirty="0">
                <a:latin typeface="Avenir Next LT Pro" panose="020B0504020202020204" pitchFamily="34" charset="0"/>
              </a:rPr>
              <a:t>two (02) </a:t>
            </a:r>
            <a:r>
              <a:rPr lang="en-US" dirty="0">
                <a:latin typeface="Avenir Next LT Pro" panose="020B0504020202020204" pitchFamily="34" charset="0"/>
              </a:rPr>
              <a:t>important </a:t>
            </a:r>
            <a:r>
              <a:rPr lang="en-US" b="1" dirty="0">
                <a:latin typeface="Avenir Next LT Pro" panose="020B0504020202020204" pitchFamily="34" charset="0"/>
              </a:rPr>
              <a:t>measures</a:t>
            </a:r>
            <a:endParaRPr lang="fr-FR" b="1" dirty="0">
              <a:latin typeface="Avenir Next LT Pro" panose="020B05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222D6F-D3A1-AF97-D8F2-B85D7057F0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201511" flipH="1">
            <a:off x="3854588" y="2859831"/>
            <a:ext cx="870841" cy="3148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9150B4-EBBF-AAC2-0E2A-0AF57EAE3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03531" flipH="1" flipV="1">
            <a:off x="6177458" y="2467377"/>
            <a:ext cx="948227" cy="362212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C0547470-B43D-D374-9E58-086761D6A636}"/>
              </a:ext>
            </a:extLst>
          </p:cNvPr>
          <p:cNvSpPr/>
          <p:nvPr/>
        </p:nvSpPr>
        <p:spPr>
          <a:xfrm>
            <a:off x="64528" y="188088"/>
            <a:ext cx="3143172" cy="3137180"/>
          </a:xfrm>
          <a:prstGeom prst="ellipse">
            <a:avLst/>
          </a:prstGeom>
          <a:noFill/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BA8F6E8-928E-08D8-D7D9-EC0E68E62423}"/>
              </a:ext>
            </a:extLst>
          </p:cNvPr>
          <p:cNvSpPr/>
          <p:nvPr/>
        </p:nvSpPr>
        <p:spPr>
          <a:xfrm>
            <a:off x="32761" y="134936"/>
            <a:ext cx="3143172" cy="3137180"/>
          </a:xfrm>
          <a:prstGeom prst="ellipse">
            <a:avLst/>
          </a:prstGeom>
          <a:noFill/>
          <a:ln w="12700" cap="flat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D5437FC-146F-DBCE-7C4B-5CB94F597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05015">
            <a:off x="2356284" y="617389"/>
            <a:ext cx="1950889" cy="1097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491" y="1223493"/>
            <a:ext cx="2692620" cy="1422774"/>
          </a:xfrm>
          <a:prstGeom prst="rect">
            <a:avLst/>
          </a:prstGeom>
          <a:solidFill>
            <a:srgbClr val="428E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Ministry of Transport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NATIONAL ROAD SAFETY STRATEGY 2021-2025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9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C58DD69D-3FE3-6561-5048-CA12EA2B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848"/>
            <a:ext cx="12192000" cy="835152"/>
          </a:xfrm>
          <a:prstGeom prst="rect">
            <a:avLst/>
          </a:prstGeom>
        </p:spPr>
      </p:pic>
      <p:sp>
        <p:nvSpPr>
          <p:cNvPr id="39" name="ZoneTexte 18">
            <a:extLst>
              <a:ext uri="{FF2B5EF4-FFF2-40B4-BE49-F238E27FC236}">
                <a16:creationId xmlns:a16="http://schemas.microsoft.com/office/drawing/2014/main" id="{C54AB481-35D6-7D74-580A-0C8605250C9A}"/>
              </a:ext>
            </a:extLst>
          </p:cNvPr>
          <p:cNvSpPr txBox="1"/>
          <p:nvPr/>
        </p:nvSpPr>
        <p:spPr>
          <a:xfrm>
            <a:off x="3089982" y="1264702"/>
            <a:ext cx="8170354" cy="25447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22555">
              <a:lnSpc>
                <a:spcPts val="6000"/>
              </a:lnSpc>
              <a:defRPr/>
            </a:pPr>
            <a:r>
              <a:rPr lang="en-US" sz="88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Data as a catalyst for digitalization in road safety</a:t>
            </a:r>
            <a:endParaRPr kumimoji="0" lang="fr-FR" sz="4800" b="0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pic>
        <p:nvPicPr>
          <p:cNvPr id="1077" name="Image 1076">
            <a:extLst>
              <a:ext uri="{FF2B5EF4-FFF2-40B4-BE49-F238E27FC236}">
                <a16:creationId xmlns:a16="http://schemas.microsoft.com/office/drawing/2014/main" id="{28974EEB-BF28-B6F6-57F0-A2096380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18" y="1165848"/>
            <a:ext cx="3264913" cy="4016832"/>
          </a:xfrm>
          <a:prstGeom prst="rect">
            <a:avLst/>
          </a:prstGeom>
        </p:spPr>
      </p:pic>
      <p:pic>
        <p:nvPicPr>
          <p:cNvPr id="1078" name="Image 1077">
            <a:extLst>
              <a:ext uri="{FF2B5EF4-FFF2-40B4-BE49-F238E27FC236}">
                <a16:creationId xmlns:a16="http://schemas.microsoft.com/office/drawing/2014/main" id="{7008A90D-042C-E9C7-0C9E-0EF6D352E9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690" y="157469"/>
            <a:ext cx="1055862" cy="8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4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4000">
              <a:schemeClr val="accent4">
                <a:lumMod val="40000"/>
                <a:lumOff val="60000"/>
              </a:schemeClr>
            </a:gs>
            <a:gs pos="63000">
              <a:schemeClr val="accent4"/>
            </a:gs>
            <a:gs pos="97000">
              <a:schemeClr val="accen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A1A422-9EA2-9E2F-B5F4-CB28A85A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03" y="2096783"/>
            <a:ext cx="1935326" cy="2095176"/>
          </a:xfrm>
          <a:prstGeom prst="rect">
            <a:avLst/>
          </a:prstGeom>
        </p:spPr>
      </p:pic>
      <p:sp>
        <p:nvSpPr>
          <p:cNvPr id="4" name="Arc plein 3">
            <a:extLst>
              <a:ext uri="{FF2B5EF4-FFF2-40B4-BE49-F238E27FC236}">
                <a16:creationId xmlns:a16="http://schemas.microsoft.com/office/drawing/2014/main" id="{C7E319F5-F8B1-CCB2-AD33-7B3B98A5AE7A}"/>
              </a:ext>
            </a:extLst>
          </p:cNvPr>
          <p:cNvSpPr/>
          <p:nvPr/>
        </p:nvSpPr>
        <p:spPr>
          <a:xfrm rot="10800000">
            <a:off x="785054" y="3091093"/>
            <a:ext cx="1690007" cy="1181394"/>
          </a:xfrm>
          <a:prstGeom prst="blockArc">
            <a:avLst>
              <a:gd name="adj1" fmla="val 11422179"/>
              <a:gd name="adj2" fmla="val 20592069"/>
              <a:gd name="adj3" fmla="val 978"/>
            </a:avLst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EB35106-1727-C9E0-4E26-06D51912F1AB}"/>
              </a:ext>
            </a:extLst>
          </p:cNvPr>
          <p:cNvSpPr/>
          <p:nvPr/>
        </p:nvSpPr>
        <p:spPr>
          <a:xfrm>
            <a:off x="1024393" y="4043771"/>
            <a:ext cx="144000" cy="144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DE814A-535E-3CA8-A330-279206FC4D38}"/>
              </a:ext>
            </a:extLst>
          </p:cNvPr>
          <p:cNvSpPr/>
          <p:nvPr/>
        </p:nvSpPr>
        <p:spPr>
          <a:xfrm>
            <a:off x="1571802" y="4229368"/>
            <a:ext cx="144000" cy="144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20CE63-8004-D591-36CF-F9D3F2765672}"/>
              </a:ext>
            </a:extLst>
          </p:cNvPr>
          <p:cNvSpPr/>
          <p:nvPr/>
        </p:nvSpPr>
        <p:spPr>
          <a:xfrm>
            <a:off x="2073007" y="4107076"/>
            <a:ext cx="144000" cy="144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9 200+ Photo Identité Illustrations, graphiques vectoriels libre de droits  et Clip Art - iStock | Photo d'identité, Portrait, Galerie de portraits">
            <a:extLst>
              <a:ext uri="{FF2B5EF4-FFF2-40B4-BE49-F238E27FC236}">
                <a16:creationId xmlns:a16="http://schemas.microsoft.com/office/drawing/2014/main" id="{7D7BC3B7-96C6-7275-1FD3-DF1F4E848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1111" y1="40889" x2="11111" y2="40889"/>
                        <a14:foregroundMark x1="29333" y1="44889" x2="29333" y2="44889"/>
                        <a14:foregroundMark x1="36889" y1="56444" x2="36889" y2="56444"/>
                        <a14:foregroundMark x1="57778" y1="60444" x2="57778" y2="60444"/>
                        <a14:foregroundMark x1="67111" y1="50667" x2="67111" y2="50667"/>
                        <a14:foregroundMark x1="71111" y1="40444" x2="71111" y2="4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2" y="4432789"/>
            <a:ext cx="959449" cy="95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7D310E9-FB59-56CB-B588-75FFBEC461E4}"/>
              </a:ext>
            </a:extLst>
          </p:cNvPr>
          <p:cNvCxnSpPr>
            <a:cxnSpLocks/>
          </p:cNvCxnSpPr>
          <p:nvPr/>
        </p:nvCxnSpPr>
        <p:spPr>
          <a:xfrm rot="20057289" flipH="1">
            <a:off x="837220" y="4181500"/>
            <a:ext cx="369975" cy="350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5CDDD107-80EB-A27A-BAD9-75F0933C53F9}"/>
              </a:ext>
            </a:extLst>
          </p:cNvPr>
          <p:cNvSpPr/>
          <p:nvPr/>
        </p:nvSpPr>
        <p:spPr>
          <a:xfrm rot="20057289">
            <a:off x="914382" y="4516924"/>
            <a:ext cx="72000" cy="7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C12B2D2-8557-0341-D362-04E397E01EDE}"/>
              </a:ext>
            </a:extLst>
          </p:cNvPr>
          <p:cNvGrpSpPr/>
          <p:nvPr/>
        </p:nvGrpSpPr>
        <p:grpSpPr>
          <a:xfrm rot="18763053">
            <a:off x="1459048" y="4415971"/>
            <a:ext cx="369975" cy="350380"/>
            <a:chOff x="2436969" y="4258250"/>
            <a:chExt cx="369975" cy="350380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F6E83203-2CD6-443C-919B-DCC7FCA740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6969" y="4258250"/>
              <a:ext cx="369975" cy="350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B18680A-3402-6FE9-8AF8-DC16781E077D}"/>
                </a:ext>
              </a:extLst>
            </p:cNvPr>
            <p:cNvSpPr/>
            <p:nvPr/>
          </p:nvSpPr>
          <p:spPr>
            <a:xfrm>
              <a:off x="2448041" y="4536630"/>
              <a:ext cx="72000" cy="7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B8E4B59-DFFB-489F-4C5A-ED947CF12826}"/>
              </a:ext>
            </a:extLst>
          </p:cNvPr>
          <p:cNvGrpSpPr/>
          <p:nvPr/>
        </p:nvGrpSpPr>
        <p:grpSpPr>
          <a:xfrm rot="16424966">
            <a:off x="2106801" y="4192734"/>
            <a:ext cx="369975" cy="350380"/>
            <a:chOff x="2436969" y="4258250"/>
            <a:chExt cx="369975" cy="350380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DFF13C7A-4B7D-C6A9-2DF7-E5C749380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6969" y="4258250"/>
              <a:ext cx="369975" cy="350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AA1EDB26-4021-B6EB-1C0A-D86E6DA9BA53}"/>
                </a:ext>
              </a:extLst>
            </p:cNvPr>
            <p:cNvSpPr/>
            <p:nvPr/>
          </p:nvSpPr>
          <p:spPr>
            <a:xfrm>
              <a:off x="2448041" y="4536630"/>
              <a:ext cx="72000" cy="7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85736B62-32E0-A79A-FA9D-802861E43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767" y="4237620"/>
            <a:ext cx="1092909" cy="10929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2F9C10F-4F71-B5D2-1669-0A65F2C22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48" y="4808990"/>
            <a:ext cx="1262964" cy="75777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6E9338D-75E8-8C38-3417-47448326277D}"/>
              </a:ext>
            </a:extLst>
          </p:cNvPr>
          <p:cNvSpPr txBox="1"/>
          <p:nvPr/>
        </p:nvSpPr>
        <p:spPr>
          <a:xfrm>
            <a:off x="1168221" y="5428268"/>
            <a:ext cx="1023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venir Next LT Pro" panose="020B0504020202020204" pitchFamily="34" charset="0"/>
              </a:rPr>
              <a:t>Transport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4A9ABA3-7633-78CF-4CFF-E4EFE6B236BC}"/>
              </a:ext>
            </a:extLst>
          </p:cNvPr>
          <p:cNvSpPr txBox="1"/>
          <p:nvPr/>
        </p:nvSpPr>
        <p:spPr>
          <a:xfrm>
            <a:off x="273402" y="5112668"/>
            <a:ext cx="886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latin typeface="Avenir Next LT Pro" panose="020B0504020202020204" pitchFamily="34" charset="0"/>
              </a:rPr>
              <a:t>Driving</a:t>
            </a:r>
            <a:r>
              <a:rPr lang="fr-FR" sz="1400" b="1" dirty="0">
                <a:latin typeface="Avenir Next LT Pro" panose="020B0504020202020204" pitchFamily="34" charset="0"/>
              </a:rPr>
              <a:t> </a:t>
            </a:r>
          </a:p>
          <a:p>
            <a:r>
              <a:rPr lang="fr-FR" sz="1400" b="1" dirty="0">
                <a:latin typeface="Avenir Next LT Pro" panose="020B0504020202020204" pitchFamily="34" charset="0"/>
              </a:rPr>
              <a:t>licence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1DF0C1E-A148-8DCD-6D4B-51BBBBACC3C6}"/>
              </a:ext>
            </a:extLst>
          </p:cNvPr>
          <p:cNvSpPr txBox="1"/>
          <p:nvPr/>
        </p:nvSpPr>
        <p:spPr>
          <a:xfrm>
            <a:off x="2012204" y="4939997"/>
            <a:ext cx="161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Avenir Next LT Pro" panose="020B0504020202020204" pitchFamily="34" charset="0"/>
              </a:rPr>
              <a:t>Registration </a:t>
            </a:r>
            <a:r>
              <a:rPr lang="fr-FR" sz="1100" b="1" dirty="0" err="1">
                <a:latin typeface="Avenir Next LT Pro" panose="020B0504020202020204" pitchFamily="34" charset="0"/>
              </a:rPr>
              <a:t>number</a:t>
            </a:r>
            <a:r>
              <a:rPr lang="fr-FR" sz="1100" b="1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C58DD69D-3FE3-6561-5048-CA12EA2BE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22848"/>
            <a:ext cx="12192000" cy="835152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CA32A7A2-F332-62CF-32BF-5687CB0E9918}"/>
              </a:ext>
            </a:extLst>
          </p:cNvPr>
          <p:cNvSpPr txBox="1"/>
          <p:nvPr/>
        </p:nvSpPr>
        <p:spPr>
          <a:xfrm>
            <a:off x="308456" y="1325259"/>
            <a:ext cx="2814697" cy="510778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venir Next LT Pro" panose="020B0504020202020204" pitchFamily="34" charset="0"/>
              </a:rPr>
              <a:t>Integration </a:t>
            </a:r>
            <a:r>
              <a:rPr lang="en-US" sz="1200" b="1" dirty="0">
                <a:latin typeface="Avenir Next LT Pro" panose="020B0504020202020204" pitchFamily="34" charset="0"/>
              </a:rPr>
              <a:t>with technical inspection operators, insurers, authorities, banks</a:t>
            </a:r>
            <a:endParaRPr lang="fr-FR" sz="1200" b="1" dirty="0">
              <a:latin typeface="Avenir Next LT Pro" panose="020B0504020202020204" pitchFamily="34" charset="0"/>
            </a:endParaRPr>
          </a:p>
        </p:txBody>
      </p:sp>
      <p:sp>
        <p:nvSpPr>
          <p:cNvPr id="38" name="Flèche : double flèche horizontale 37">
            <a:extLst>
              <a:ext uri="{FF2B5EF4-FFF2-40B4-BE49-F238E27FC236}">
                <a16:creationId xmlns:a16="http://schemas.microsoft.com/office/drawing/2014/main" id="{3A33215D-1841-64D4-0460-1073C92EF35D}"/>
              </a:ext>
            </a:extLst>
          </p:cNvPr>
          <p:cNvSpPr/>
          <p:nvPr/>
        </p:nvSpPr>
        <p:spPr>
          <a:xfrm>
            <a:off x="2674024" y="2968758"/>
            <a:ext cx="869023" cy="124733"/>
          </a:xfrm>
          <a:prstGeom prst="leftRightArrow">
            <a:avLst>
              <a:gd name="adj1" fmla="val 16268"/>
              <a:gd name="adj2" fmla="val 33134"/>
            </a:avLst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18">
            <a:extLst>
              <a:ext uri="{FF2B5EF4-FFF2-40B4-BE49-F238E27FC236}">
                <a16:creationId xmlns:a16="http://schemas.microsoft.com/office/drawing/2014/main" id="{C54AB481-35D6-7D74-580A-0C8605250C9A}"/>
              </a:ext>
            </a:extLst>
          </p:cNvPr>
          <p:cNvSpPr txBox="1"/>
          <p:nvPr/>
        </p:nvSpPr>
        <p:spPr>
          <a:xfrm>
            <a:off x="326118" y="342622"/>
            <a:ext cx="9988203" cy="5616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7000">
                <a:schemeClr val="bg1">
                  <a:lumMod val="95000"/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22555">
              <a:lnSpc>
                <a:spcPts val="3600"/>
              </a:lnSpc>
              <a:defRPr/>
            </a:pPr>
            <a:r>
              <a:rPr lang="en-US" sz="32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Data as a catalyst for road safety</a:t>
            </a:r>
            <a:endParaRPr kumimoji="0" lang="fr-FR" sz="1400" b="0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673FC04-8AC9-24A4-AB11-9F547F3ED9D7}"/>
              </a:ext>
            </a:extLst>
          </p:cNvPr>
          <p:cNvSpPr/>
          <p:nvPr/>
        </p:nvSpPr>
        <p:spPr>
          <a:xfrm>
            <a:off x="402686" y="371968"/>
            <a:ext cx="765532" cy="765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F089905-A42B-9E1F-EA80-77E5AF87A7B6}"/>
              </a:ext>
            </a:extLst>
          </p:cNvPr>
          <p:cNvSpPr/>
          <p:nvPr/>
        </p:nvSpPr>
        <p:spPr>
          <a:xfrm>
            <a:off x="276262" y="652950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D2A66C0-0A75-BB5B-BF3B-40C3337E7250}"/>
              </a:ext>
            </a:extLst>
          </p:cNvPr>
          <p:cNvSpPr/>
          <p:nvPr/>
        </p:nvSpPr>
        <p:spPr>
          <a:xfrm>
            <a:off x="440924" y="209859"/>
            <a:ext cx="432000" cy="432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1E40D6A8-BC6A-AE2D-97DA-A1715D377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376" y="2131900"/>
            <a:ext cx="2156990" cy="2105360"/>
          </a:xfrm>
          <a:prstGeom prst="rect">
            <a:avLst/>
          </a:prstGeom>
        </p:spPr>
      </p:pic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53D15A66-B4A6-0008-B235-C127D300657E}"/>
              </a:ext>
            </a:extLst>
          </p:cNvPr>
          <p:cNvSpPr/>
          <p:nvPr/>
        </p:nvSpPr>
        <p:spPr>
          <a:xfrm>
            <a:off x="6476491" y="2577292"/>
            <a:ext cx="1087395" cy="48191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ALPRS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548977A4-94CD-6396-46B4-B25C524A7ABB}"/>
              </a:ext>
            </a:extLst>
          </p:cNvPr>
          <p:cNvSpPr/>
          <p:nvPr/>
        </p:nvSpPr>
        <p:spPr>
          <a:xfrm>
            <a:off x="7716285" y="2577291"/>
            <a:ext cx="1087395" cy="48191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MTV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F0E11DDC-82EA-BF43-8F01-2700F5472B01}"/>
              </a:ext>
            </a:extLst>
          </p:cNvPr>
          <p:cNvSpPr/>
          <p:nvPr/>
        </p:nvSpPr>
        <p:spPr>
          <a:xfrm>
            <a:off x="7093500" y="3205660"/>
            <a:ext cx="1087395" cy="48191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DTRS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2E16F50B-4F85-EFCE-E9F6-0F12EA0E869D}"/>
              </a:ext>
            </a:extLst>
          </p:cNvPr>
          <p:cNvSpPr/>
          <p:nvPr/>
        </p:nvSpPr>
        <p:spPr>
          <a:xfrm>
            <a:off x="9301586" y="2566076"/>
            <a:ext cx="1087395" cy="48191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00"/>
              </a:lnSpc>
            </a:pPr>
            <a:r>
              <a:rPr lang="fr-FR" sz="1400" dirty="0">
                <a:latin typeface="Avenir Next LT Pro" panose="020B0504020202020204" pitchFamily="34" charset="0"/>
              </a:rPr>
              <a:t>Social Media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7B33B34-DFA6-3E80-52CB-2DEF10499826}"/>
              </a:ext>
            </a:extLst>
          </p:cNvPr>
          <p:cNvSpPr/>
          <p:nvPr/>
        </p:nvSpPr>
        <p:spPr>
          <a:xfrm>
            <a:off x="10579466" y="2566076"/>
            <a:ext cx="1087395" cy="48191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venir Next LT Pro" panose="020B0504020202020204" pitchFamily="34" charset="0"/>
              </a:rPr>
              <a:t>Internet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B7F9B02F-E1FE-BFFC-E774-0EEBB0CA188A}"/>
              </a:ext>
            </a:extLst>
          </p:cNvPr>
          <p:cNvSpPr/>
          <p:nvPr/>
        </p:nvSpPr>
        <p:spPr>
          <a:xfrm>
            <a:off x="9301585" y="3163248"/>
            <a:ext cx="1087395" cy="48191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venir Next LT Pro" panose="020B0504020202020204" pitchFamily="34" charset="0"/>
              </a:rPr>
              <a:t>Mobile phones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58C8A8A1-0F60-2272-ED6C-52866A6011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5781" y1="57292" x2="25781" y2="57292"/>
                        <a14:foregroundMark x1="22708" y1="60156" x2="22708" y2="60156"/>
                        <a14:foregroundMark x1="45990" y1="38750" x2="45990" y2="38750"/>
                      </a14:backgroundRemoval>
                    </a14:imgEffect>
                  </a14:imgLayer>
                </a14:imgProps>
              </a:ext>
            </a:extLst>
          </a:blip>
          <a:srcRect l="18667" t="22487" r="18748" b="22788"/>
          <a:stretch/>
        </p:blipFill>
        <p:spPr>
          <a:xfrm>
            <a:off x="7211344" y="1448208"/>
            <a:ext cx="672244" cy="587829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9190568D-2178-9A56-6F2B-888164AE1BDF}"/>
              </a:ext>
            </a:extLst>
          </p:cNvPr>
          <p:cNvSpPr txBox="1"/>
          <p:nvPr/>
        </p:nvSpPr>
        <p:spPr>
          <a:xfrm>
            <a:off x="6561031" y="1944036"/>
            <a:ext cx="2814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latin typeface="Avenir Next LT Pro" panose="020B0504020202020204" pitchFamily="34" charset="0"/>
              </a:rPr>
              <a:t>Traffic</a:t>
            </a:r>
            <a:r>
              <a:rPr lang="fr-FR" sz="1400" b="1" dirty="0">
                <a:latin typeface="Avenir Next LT Pro" panose="020B0504020202020204" pitchFamily="34" charset="0"/>
              </a:rPr>
              <a:t> monitoring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1910F12E-7DC1-06C7-9B22-BE5F945C0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68" b="95946" l="556" r="97889">
                        <a14:foregroundMark x1="10222" y1="17297" x2="10222" y2="17297"/>
                        <a14:foregroundMark x1="23444" y1="25541" x2="19556" y2="50270"/>
                        <a14:foregroundMark x1="2912" y1="27015" x2="2785" y2="27195"/>
                        <a14:foregroundMark x1="15556" y1="9054" x2="4319" y2="25016"/>
                        <a14:foregroundMark x1="37444" y1="34189" x2="35222" y2="50676"/>
                        <a14:foregroundMark x1="23444" y1="2568" x2="17333" y2="8514"/>
                        <a14:foregroundMark x1="21000" y1="91757" x2="22222" y2="96216"/>
                        <a14:foregroundMark x1="52556" y1="43919" x2="51111" y2="51892"/>
                        <a14:foregroundMark x1="68889" y1="37297" x2="69778" y2="58919"/>
                        <a14:foregroundMark x1="79222" y1="27703" x2="82556" y2="44730"/>
                        <a14:foregroundMark x1="89000" y1="17838" x2="93667" y2="32568"/>
                        <a14:foregroundMark x1="97889" y1="45541" x2="92000" y2="75541"/>
                        <a14:foregroundMark x1="92000" y1="75541" x2="91556" y2="76622"/>
                        <a14:backgroundMark x1="2111" y1="27162" x2="1889" y2="33919"/>
                        <a14:backgroundMark x1="4000" y1="24865" x2="3222" y2="27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090" y="1494918"/>
            <a:ext cx="489163" cy="402201"/>
          </a:xfrm>
          <a:prstGeom prst="rect">
            <a:avLst/>
          </a:prstGeom>
        </p:spPr>
      </p:pic>
      <p:sp>
        <p:nvSpPr>
          <p:cNvPr id="1024" name="ZoneTexte 1023">
            <a:extLst>
              <a:ext uri="{FF2B5EF4-FFF2-40B4-BE49-F238E27FC236}">
                <a16:creationId xmlns:a16="http://schemas.microsoft.com/office/drawing/2014/main" id="{C9A845A2-2F77-9D08-2D8A-79CBBBCA5AA9}"/>
              </a:ext>
            </a:extLst>
          </p:cNvPr>
          <p:cNvSpPr txBox="1"/>
          <p:nvPr/>
        </p:nvSpPr>
        <p:spPr>
          <a:xfrm>
            <a:off x="9338968" y="1958273"/>
            <a:ext cx="2327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venir Next LT Pro" panose="020B0504020202020204" pitchFamily="34" charset="0"/>
              </a:rPr>
              <a:t>Information distribution</a:t>
            </a:r>
          </a:p>
        </p:txBody>
      </p:sp>
      <p:sp>
        <p:nvSpPr>
          <p:cNvPr id="1027" name="Rectangle : coins arrondis 1026">
            <a:extLst>
              <a:ext uri="{FF2B5EF4-FFF2-40B4-BE49-F238E27FC236}">
                <a16:creationId xmlns:a16="http://schemas.microsoft.com/office/drawing/2014/main" id="{58F2C504-1CCF-A23E-4ED1-99DFD4EB2D86}"/>
              </a:ext>
            </a:extLst>
          </p:cNvPr>
          <p:cNvSpPr/>
          <p:nvPr/>
        </p:nvSpPr>
        <p:spPr>
          <a:xfrm>
            <a:off x="10579466" y="3177032"/>
            <a:ext cx="1087395" cy="48191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00"/>
              </a:lnSpc>
            </a:pPr>
            <a:r>
              <a:rPr lang="fr-FR" sz="1400" dirty="0" err="1">
                <a:latin typeface="Avenir Next LT Pro" panose="020B0504020202020204" pitchFamily="34" charset="0"/>
              </a:rPr>
              <a:t>Third</a:t>
            </a:r>
            <a:r>
              <a:rPr lang="fr-FR" sz="1400" dirty="0">
                <a:latin typeface="Avenir Next LT Pro" panose="020B0504020202020204" pitchFamily="34" charset="0"/>
              </a:rPr>
              <a:t> party</a:t>
            </a:r>
          </a:p>
        </p:txBody>
      </p:sp>
      <p:cxnSp>
        <p:nvCxnSpPr>
          <p:cNvPr id="1028" name="Connecteur droit 1027">
            <a:extLst>
              <a:ext uri="{FF2B5EF4-FFF2-40B4-BE49-F238E27FC236}">
                <a16:creationId xmlns:a16="http://schemas.microsoft.com/office/drawing/2014/main" id="{B9B62F20-4C1B-AACB-C165-9A917C937A4C}"/>
              </a:ext>
            </a:extLst>
          </p:cNvPr>
          <p:cNvCxnSpPr/>
          <p:nvPr/>
        </p:nvCxnSpPr>
        <p:spPr>
          <a:xfrm>
            <a:off x="6476491" y="2210648"/>
            <a:ext cx="22231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riangle isocèle 1029">
            <a:extLst>
              <a:ext uri="{FF2B5EF4-FFF2-40B4-BE49-F238E27FC236}">
                <a16:creationId xmlns:a16="http://schemas.microsoft.com/office/drawing/2014/main" id="{6ECBC26E-5145-7EC3-97E6-0349D22E869B}"/>
              </a:ext>
            </a:extLst>
          </p:cNvPr>
          <p:cNvSpPr/>
          <p:nvPr/>
        </p:nvSpPr>
        <p:spPr>
          <a:xfrm rot="10800000">
            <a:off x="7451845" y="2245967"/>
            <a:ext cx="370703" cy="19742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cxnSp>
        <p:nvCxnSpPr>
          <p:cNvPr id="1035" name="Connecteur droit 1034">
            <a:extLst>
              <a:ext uri="{FF2B5EF4-FFF2-40B4-BE49-F238E27FC236}">
                <a16:creationId xmlns:a16="http://schemas.microsoft.com/office/drawing/2014/main" id="{F5195BDE-7CA9-7084-D2E0-EC00911E189A}"/>
              </a:ext>
            </a:extLst>
          </p:cNvPr>
          <p:cNvCxnSpPr/>
          <p:nvPr/>
        </p:nvCxnSpPr>
        <p:spPr>
          <a:xfrm>
            <a:off x="9338967" y="2216229"/>
            <a:ext cx="22231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Triangle isocèle 1039">
            <a:extLst>
              <a:ext uri="{FF2B5EF4-FFF2-40B4-BE49-F238E27FC236}">
                <a16:creationId xmlns:a16="http://schemas.microsoft.com/office/drawing/2014/main" id="{E68ED4CD-B845-16F5-2941-EC6CDB386644}"/>
              </a:ext>
            </a:extLst>
          </p:cNvPr>
          <p:cNvSpPr/>
          <p:nvPr/>
        </p:nvSpPr>
        <p:spPr>
          <a:xfrm rot="10800000">
            <a:off x="10314321" y="2251548"/>
            <a:ext cx="370703" cy="19742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1" name="Flèche : double flèche horizontale 1040">
            <a:extLst>
              <a:ext uri="{FF2B5EF4-FFF2-40B4-BE49-F238E27FC236}">
                <a16:creationId xmlns:a16="http://schemas.microsoft.com/office/drawing/2014/main" id="{AA57D4B6-1C5C-2EE9-048B-63BA2E1513EB}"/>
              </a:ext>
            </a:extLst>
          </p:cNvPr>
          <p:cNvSpPr/>
          <p:nvPr/>
        </p:nvSpPr>
        <p:spPr>
          <a:xfrm rot="5400000">
            <a:off x="7492909" y="3897750"/>
            <a:ext cx="367662" cy="79089"/>
          </a:xfrm>
          <a:prstGeom prst="leftRightArrow">
            <a:avLst>
              <a:gd name="adj1" fmla="val 16268"/>
              <a:gd name="adj2" fmla="val 3313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44" name="Image 1043">
            <a:extLst>
              <a:ext uri="{FF2B5EF4-FFF2-40B4-BE49-F238E27FC236}">
                <a16:creationId xmlns:a16="http://schemas.microsoft.com/office/drawing/2014/main" id="{25F530E2-43AA-B058-8281-AC262F9608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6112" y="4180807"/>
            <a:ext cx="547116" cy="951907"/>
          </a:xfrm>
          <a:prstGeom prst="rect">
            <a:avLst/>
          </a:prstGeom>
        </p:spPr>
      </p:pic>
      <p:sp>
        <p:nvSpPr>
          <p:cNvPr id="1056" name="Flèche : double flèche horizontale 1055">
            <a:extLst>
              <a:ext uri="{FF2B5EF4-FFF2-40B4-BE49-F238E27FC236}">
                <a16:creationId xmlns:a16="http://schemas.microsoft.com/office/drawing/2014/main" id="{9B810B9C-14FE-E0D5-57A0-3474A305C565}"/>
              </a:ext>
            </a:extLst>
          </p:cNvPr>
          <p:cNvSpPr/>
          <p:nvPr/>
        </p:nvSpPr>
        <p:spPr>
          <a:xfrm rot="5400000">
            <a:off x="10300125" y="3920346"/>
            <a:ext cx="399090" cy="79089"/>
          </a:xfrm>
          <a:prstGeom prst="leftRightArrow">
            <a:avLst>
              <a:gd name="adj1" fmla="val 16268"/>
              <a:gd name="adj2" fmla="val 3313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57" name="Picture 10" descr="van sur fond blanc 2038212 Art vectoriel chez Vecteezy">
            <a:extLst>
              <a:ext uri="{FF2B5EF4-FFF2-40B4-BE49-F238E27FC236}">
                <a16:creationId xmlns:a16="http://schemas.microsoft.com/office/drawing/2014/main" id="{3D17B16E-C241-3566-649E-6CE827095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10" b="31122" l="23571" r="78265">
                        <a14:foregroundMark x1="23673" y1="25612" x2="23673" y2="25612"/>
                        <a14:foregroundMark x1="30816" y1="30816" x2="30816" y2="30816"/>
                        <a14:foregroundMark x1="66122" y1="31122" x2="66122" y2="31122"/>
                        <a14:foregroundMark x1="76633" y1="17347" x2="76939" y2="23469"/>
                        <a14:foregroundMark x1="39082" y1="11020" x2="32653" y2="20000"/>
                        <a14:foregroundMark x1="42959" y1="18571" x2="38980" y2="19490"/>
                        <a14:foregroundMark x1="34286" y1="11939" x2="29796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0" t="2539" r="14793" b="65901"/>
          <a:stretch/>
        </p:blipFill>
        <p:spPr bwMode="auto">
          <a:xfrm>
            <a:off x="7060384" y="4163342"/>
            <a:ext cx="1311801" cy="61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ZoneTexte 1057">
            <a:extLst>
              <a:ext uri="{FF2B5EF4-FFF2-40B4-BE49-F238E27FC236}">
                <a16:creationId xmlns:a16="http://schemas.microsoft.com/office/drawing/2014/main" id="{9830EAA6-688B-6536-C300-E7DF4F4E2AF7}"/>
              </a:ext>
            </a:extLst>
          </p:cNvPr>
          <p:cNvSpPr txBox="1"/>
          <p:nvPr/>
        </p:nvSpPr>
        <p:spPr>
          <a:xfrm>
            <a:off x="7041664" y="4690874"/>
            <a:ext cx="1311802" cy="31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venir Next LT Pro" panose="020B0504020202020204" pitchFamily="34" charset="0"/>
              </a:rPr>
              <a:t>Mobile unit</a:t>
            </a:r>
          </a:p>
        </p:txBody>
      </p:sp>
      <p:cxnSp>
        <p:nvCxnSpPr>
          <p:cNvPr id="1061" name="Connecteur droit 1060">
            <a:extLst>
              <a:ext uri="{FF2B5EF4-FFF2-40B4-BE49-F238E27FC236}">
                <a16:creationId xmlns:a16="http://schemas.microsoft.com/office/drawing/2014/main" id="{9CB4AD51-78F5-F483-F9F9-8CE8E2954B2B}"/>
              </a:ext>
            </a:extLst>
          </p:cNvPr>
          <p:cNvCxnSpPr/>
          <p:nvPr/>
        </p:nvCxnSpPr>
        <p:spPr>
          <a:xfrm>
            <a:off x="5952196" y="2807031"/>
            <a:ext cx="0" cy="639584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Connecteur droit 1061">
            <a:extLst>
              <a:ext uri="{FF2B5EF4-FFF2-40B4-BE49-F238E27FC236}">
                <a16:creationId xmlns:a16="http://schemas.microsoft.com/office/drawing/2014/main" id="{7582A348-0D15-CE31-1D9F-4F67A98CF6DC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5939839" y="3446616"/>
            <a:ext cx="1153661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Connecteur droit avec flèche 1062">
            <a:extLst>
              <a:ext uri="{FF2B5EF4-FFF2-40B4-BE49-F238E27FC236}">
                <a16:creationId xmlns:a16="http://schemas.microsoft.com/office/drawing/2014/main" id="{1E8D00EE-9BEE-EEF4-2291-2EF426CE2997}"/>
              </a:ext>
            </a:extLst>
          </p:cNvPr>
          <p:cNvCxnSpPr>
            <a:cxnSpLocks/>
          </p:cNvCxnSpPr>
          <p:nvPr/>
        </p:nvCxnSpPr>
        <p:spPr>
          <a:xfrm flipH="1">
            <a:off x="5220586" y="2758580"/>
            <a:ext cx="16219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Connecteur droit avec flèche 1067">
            <a:extLst>
              <a:ext uri="{FF2B5EF4-FFF2-40B4-BE49-F238E27FC236}">
                <a16:creationId xmlns:a16="http://schemas.microsoft.com/office/drawing/2014/main" id="{D7B1BE96-048A-E3F5-AFA3-D7AF8EFDE849}"/>
              </a:ext>
            </a:extLst>
          </p:cNvPr>
          <p:cNvCxnSpPr>
            <a:cxnSpLocks/>
          </p:cNvCxnSpPr>
          <p:nvPr/>
        </p:nvCxnSpPr>
        <p:spPr>
          <a:xfrm>
            <a:off x="4606272" y="4180807"/>
            <a:ext cx="0" cy="2073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9" name="Rectangle : coins arrondis 1068">
            <a:extLst>
              <a:ext uri="{FF2B5EF4-FFF2-40B4-BE49-F238E27FC236}">
                <a16:creationId xmlns:a16="http://schemas.microsoft.com/office/drawing/2014/main" id="{135DDD40-9C57-2A09-DD4A-BD632BF974EA}"/>
              </a:ext>
            </a:extLst>
          </p:cNvPr>
          <p:cNvSpPr/>
          <p:nvPr/>
        </p:nvSpPr>
        <p:spPr>
          <a:xfrm>
            <a:off x="3778040" y="4425016"/>
            <a:ext cx="1791560" cy="720350"/>
          </a:xfrm>
          <a:prstGeom prst="roundRect">
            <a:avLst/>
          </a:prstGeom>
          <a:solidFill>
            <a:srgbClr val="4FC0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Partners</a:t>
            </a:r>
            <a:endParaRPr lang="fr-FR" sz="1100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fr-FR" sz="12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MIE /MIE / AGEROUTE / BNETD / OSER /OFT </a:t>
            </a:r>
          </a:p>
        </p:txBody>
      </p:sp>
      <p:sp>
        <p:nvSpPr>
          <p:cNvPr id="1070" name="ZoneTexte 1069">
            <a:extLst>
              <a:ext uri="{FF2B5EF4-FFF2-40B4-BE49-F238E27FC236}">
                <a16:creationId xmlns:a16="http://schemas.microsoft.com/office/drawing/2014/main" id="{21E65A43-BD3A-D5B4-4D08-36745E98F7E4}"/>
              </a:ext>
            </a:extLst>
          </p:cNvPr>
          <p:cNvSpPr txBox="1"/>
          <p:nvPr/>
        </p:nvSpPr>
        <p:spPr>
          <a:xfrm>
            <a:off x="4494286" y="5514374"/>
            <a:ext cx="752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venir Next LT Pro" panose="020B0504020202020204" pitchFamily="34" charset="0"/>
              </a:rPr>
              <a:t>ALPRS</a:t>
            </a:r>
            <a:r>
              <a:rPr lang="fr-FR" sz="1200" dirty="0"/>
              <a:t>=</a:t>
            </a:r>
            <a:r>
              <a:rPr lang="en-US" sz="1200" dirty="0"/>
              <a:t>Automated License Plate Reading System </a:t>
            </a:r>
            <a:r>
              <a:rPr lang="fr-FR" sz="1200" b="1" dirty="0">
                <a:latin typeface="Avenir Next LT Pro" panose="020B0504020202020204" pitchFamily="34" charset="0"/>
              </a:rPr>
              <a:t>MTV</a:t>
            </a:r>
            <a:r>
              <a:rPr lang="fr-FR" sz="1200" dirty="0"/>
              <a:t>= Monitoring transport </a:t>
            </a:r>
            <a:r>
              <a:rPr lang="fr-FR" sz="1200" dirty="0" err="1"/>
              <a:t>vehicles</a:t>
            </a:r>
            <a:r>
              <a:rPr lang="fr-FR" sz="1200" dirty="0"/>
              <a:t> </a:t>
            </a:r>
            <a:r>
              <a:rPr lang="fr-FR" sz="1200" b="1" dirty="0">
                <a:latin typeface="Avenir Next LT Pro" panose="020B0504020202020204" pitchFamily="34" charset="0"/>
              </a:rPr>
              <a:t>DTRS</a:t>
            </a:r>
            <a:r>
              <a:rPr lang="fr-FR" sz="1200" dirty="0"/>
              <a:t>= </a:t>
            </a:r>
            <a:r>
              <a:rPr lang="fr-FR" sz="1200" dirty="0" err="1"/>
              <a:t>Traffic</a:t>
            </a:r>
            <a:r>
              <a:rPr lang="fr-FR" sz="1200" dirty="0"/>
              <a:t> Data </a:t>
            </a:r>
            <a:r>
              <a:rPr lang="fr-FR" sz="1200" dirty="0" err="1"/>
              <a:t>Regulation</a:t>
            </a:r>
            <a:r>
              <a:rPr lang="fr-FR" sz="1200" dirty="0"/>
              <a:t> System    </a:t>
            </a:r>
            <a:r>
              <a:rPr lang="fr-FR" sz="1200" b="1" dirty="0">
                <a:latin typeface="Avenir Next LT Pro" panose="020B0504020202020204" pitchFamily="34" charset="0"/>
              </a:rPr>
              <a:t>SS</a:t>
            </a:r>
            <a:r>
              <a:rPr lang="fr-FR" sz="1200" dirty="0"/>
              <a:t>= Speed </a:t>
            </a:r>
            <a:r>
              <a:rPr lang="fr-FR" sz="1200" dirty="0" err="1"/>
              <a:t>Signs</a:t>
            </a:r>
            <a:endParaRPr lang="fr-FR" sz="1200" dirty="0"/>
          </a:p>
        </p:txBody>
      </p:sp>
      <p:cxnSp>
        <p:nvCxnSpPr>
          <p:cNvPr id="1072" name="Connecteur droit avec flèche 1071">
            <a:extLst>
              <a:ext uri="{FF2B5EF4-FFF2-40B4-BE49-F238E27FC236}">
                <a16:creationId xmlns:a16="http://schemas.microsoft.com/office/drawing/2014/main" id="{755926EB-4436-2750-11F5-E61D8FA46569}"/>
              </a:ext>
            </a:extLst>
          </p:cNvPr>
          <p:cNvCxnSpPr>
            <a:cxnSpLocks/>
            <a:endCxn id="36" idx="2"/>
          </p:cNvCxnSpPr>
          <p:nvPr/>
        </p:nvCxnSpPr>
        <p:spPr>
          <a:xfrm flipV="1">
            <a:off x="1715074" y="1836037"/>
            <a:ext cx="731" cy="7221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C70CDBE1-E0C6-96E4-FCBF-028B69EE5B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95" y="209859"/>
            <a:ext cx="967841" cy="7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3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0">
              <a:schemeClr val="accent6">
                <a:lumMod val="40000"/>
                <a:lumOff val="60000"/>
              </a:schemeClr>
            </a:gs>
            <a:gs pos="65000">
              <a:srgbClr val="0A8281"/>
            </a:gs>
            <a:gs pos="97000">
              <a:srgbClr val="016D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405150C-0C7A-7601-09C9-EAF9F5631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60200"/>
          <a:stretch>
            <a:fillRect/>
          </a:stretch>
        </p:blipFill>
        <p:spPr>
          <a:xfrm rot="463438">
            <a:off x="631187" y="4141424"/>
            <a:ext cx="3089067" cy="1012921"/>
          </a:xfrm>
          <a:custGeom>
            <a:avLst/>
            <a:gdLst>
              <a:gd name="connsiteX0" fmla="*/ 0 w 3753285"/>
              <a:gd name="connsiteY0" fmla="*/ 0 h 1012921"/>
              <a:gd name="connsiteX1" fmla="*/ 3753285 w 3753285"/>
              <a:gd name="connsiteY1" fmla="*/ 0 h 1012921"/>
              <a:gd name="connsiteX2" fmla="*/ 3753285 w 3753285"/>
              <a:gd name="connsiteY2" fmla="*/ 1012921 h 1012921"/>
              <a:gd name="connsiteX3" fmla="*/ 0 w 3753285"/>
              <a:gd name="connsiteY3" fmla="*/ 1012921 h 101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3285" h="1012921">
                <a:moveTo>
                  <a:pt x="0" y="0"/>
                </a:moveTo>
                <a:lnTo>
                  <a:pt x="3753285" y="0"/>
                </a:lnTo>
                <a:lnTo>
                  <a:pt x="3753285" y="1012921"/>
                </a:lnTo>
                <a:lnTo>
                  <a:pt x="0" y="1012921"/>
                </a:lnTo>
                <a:close/>
              </a:path>
            </a:pathLst>
          </a:custGeom>
        </p:spPr>
      </p:pic>
      <p:sp>
        <p:nvSpPr>
          <p:cNvPr id="5" name="ZoneTexte 18">
            <a:extLst>
              <a:ext uri="{FF2B5EF4-FFF2-40B4-BE49-F238E27FC236}">
                <a16:creationId xmlns:a16="http://schemas.microsoft.com/office/drawing/2014/main" id="{E817B2F7-341E-BAE1-536E-4C613879B03C}"/>
              </a:ext>
            </a:extLst>
          </p:cNvPr>
          <p:cNvSpPr txBox="1"/>
          <p:nvPr/>
        </p:nvSpPr>
        <p:spPr>
          <a:xfrm>
            <a:off x="276262" y="281327"/>
            <a:ext cx="9988203" cy="5616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7000">
                <a:schemeClr val="bg1">
                  <a:lumMod val="95000"/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22555">
              <a:lnSpc>
                <a:spcPts val="3600"/>
              </a:lnSpc>
              <a:defRPr/>
            </a:pPr>
            <a:r>
              <a:rPr lang="en-US" sz="32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Improving accessibility to public services</a:t>
            </a:r>
            <a:endParaRPr kumimoji="0" lang="fr-FR" sz="3200" b="0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D1B7593-94E2-012F-5758-260FEBC1611C}"/>
              </a:ext>
            </a:extLst>
          </p:cNvPr>
          <p:cNvSpPr/>
          <p:nvPr/>
        </p:nvSpPr>
        <p:spPr>
          <a:xfrm>
            <a:off x="276262" y="652950"/>
            <a:ext cx="252000" cy="25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54FAFFDA-4D3E-8671-80D6-68D6AB7F6C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83" b="89984" l="9976" r="89984">
                        <a14:foregroundMark x1="41236" y1="8683" x2="41236" y2="8683"/>
                        <a14:backgroundMark x1="57472" y1="75202" x2="65388" y2="87803"/>
                        <a14:backgroundMark x1="65388" y1="87803" x2="65751" y2="88126"/>
                        <a14:backgroundMark x1="55897" y1="75081" x2="56462" y2="82027"/>
                        <a14:backgroundMark x1="55897" y1="74192" x2="55897" y2="74192"/>
                        <a14:backgroundMark x1="57068" y1="75363" x2="59208" y2="84935"/>
                        <a14:backgroundMark x1="56906" y1="75525" x2="56341" y2="83481"/>
                        <a14:backgroundMark x1="56341" y1="83481" x2="56341" y2="83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7" t="6309" r="9365" b="15238"/>
          <a:stretch/>
        </p:blipFill>
        <p:spPr>
          <a:xfrm>
            <a:off x="4258202" y="1005391"/>
            <a:ext cx="5207801" cy="5017457"/>
          </a:xfrm>
          <a:prstGeom prst="rect">
            <a:avLst/>
          </a:prstGeom>
          <a:effectLst>
            <a:outerShdw sx="105000" sy="105000" algn="ctr" rotWithShape="0">
              <a:schemeClr val="bg1"/>
            </a:outerShdw>
          </a:effectLst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37C32A99-C6A5-0227-E06B-90E7ABE32868}"/>
              </a:ext>
            </a:extLst>
          </p:cNvPr>
          <p:cNvSpPr txBox="1"/>
          <p:nvPr/>
        </p:nvSpPr>
        <p:spPr>
          <a:xfrm rot="239658">
            <a:off x="153616" y="2899915"/>
            <a:ext cx="2795705" cy="144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2555">
              <a:lnSpc>
                <a:spcPts val="3400"/>
              </a:lnSpc>
            </a:pPr>
            <a:r>
              <a:rPr lang="fr-FR" sz="4000" dirty="0">
                <a:ln w="19050">
                  <a:solidFill>
                    <a:srgbClr val="92D050"/>
                  </a:solidFill>
                </a:ln>
                <a:solidFill>
                  <a:srgbClr val="92D05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Building service </a:t>
            </a:r>
            <a:r>
              <a:rPr lang="fr-FR" sz="4000" dirty="0" err="1">
                <a:ln w="19050">
                  <a:solidFill>
                    <a:srgbClr val="92D050"/>
                  </a:solidFill>
                </a:ln>
                <a:solidFill>
                  <a:srgbClr val="92D05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centers</a:t>
            </a:r>
            <a:endParaRPr lang="fr-FR" sz="4000" dirty="0">
              <a:ln w="19050">
                <a:solidFill>
                  <a:srgbClr val="92D050"/>
                </a:solidFill>
              </a:ln>
              <a:solidFill>
                <a:srgbClr val="92D050"/>
              </a:solidFill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2258BEF-D6EA-5906-6BDF-BCA9B54CC0AE}"/>
              </a:ext>
            </a:extLst>
          </p:cNvPr>
          <p:cNvSpPr/>
          <p:nvPr/>
        </p:nvSpPr>
        <p:spPr>
          <a:xfrm>
            <a:off x="2795781" y="2240626"/>
            <a:ext cx="2160000" cy="216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A8D6D1CC-2B29-32E6-8DB3-FF67DDBE5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22848"/>
            <a:ext cx="12192000" cy="835152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47BBABD2-29F8-CCCA-F691-BDEFC2D427D9}"/>
              </a:ext>
            </a:extLst>
          </p:cNvPr>
          <p:cNvSpPr txBox="1"/>
          <p:nvPr/>
        </p:nvSpPr>
        <p:spPr>
          <a:xfrm>
            <a:off x="3093064" y="2645198"/>
            <a:ext cx="165859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cs typeface="Calibri Light" panose="020F0302020204030204" pitchFamily="34" charset="0"/>
                <a:sym typeface="Calibri"/>
              </a:rPr>
              <a:t>34</a:t>
            </a:r>
            <a:endParaRPr kumimoji="0" lang="fr-CI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S Reference Sans Serif" panose="020B060403050404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F6F484A-F5C4-A7D4-CEFD-516AD289C2D9}"/>
              </a:ext>
            </a:extLst>
          </p:cNvPr>
          <p:cNvSpPr txBox="1"/>
          <p:nvPr/>
        </p:nvSpPr>
        <p:spPr>
          <a:xfrm>
            <a:off x="3046481" y="3652158"/>
            <a:ext cx="1658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>
                <a:latin typeface="Avenir Next LT Pro" panose="020B0504020202020204" pitchFamily="34" charset="0"/>
              </a:rPr>
              <a:t>Across</a:t>
            </a:r>
            <a:r>
              <a:rPr lang="fr-FR" sz="1600" b="1" dirty="0">
                <a:latin typeface="Avenir Next LT Pro" panose="020B0504020202020204" pitchFamily="34" charset="0"/>
              </a:rPr>
              <a:t> the country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5C1723D5-8DC1-1F24-5931-48247CFE8C7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 rot="18719666" flipV="1">
            <a:off x="8901350" y="3386309"/>
            <a:ext cx="1426244" cy="597136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C3CDB291-DD26-F3DB-BFFB-C35E352D22F6}"/>
              </a:ext>
            </a:extLst>
          </p:cNvPr>
          <p:cNvSpPr txBox="1"/>
          <p:nvPr/>
        </p:nvSpPr>
        <p:spPr>
          <a:xfrm rot="20146341">
            <a:off x="7458209" y="1322668"/>
            <a:ext cx="2795705" cy="310134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382386"/>
              </a:avLst>
            </a:prstTxWarp>
            <a:spAutoFit/>
          </a:bodyPr>
          <a:lstStyle/>
          <a:p>
            <a:pPr algn="ctr" defTabSz="322555">
              <a:lnSpc>
                <a:spcPts val="3400"/>
              </a:lnSpc>
            </a:pPr>
            <a:r>
              <a:rPr lang="fr-FR" sz="4000" dirty="0">
                <a:ln w="19050">
                  <a:noFill/>
                </a:ln>
                <a:solidFill>
                  <a:schemeClr val="bg1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For   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CC4B595-8193-D425-C20A-A4C64DCC3CCA}"/>
              </a:ext>
            </a:extLst>
          </p:cNvPr>
          <p:cNvSpPr txBox="1"/>
          <p:nvPr/>
        </p:nvSpPr>
        <p:spPr>
          <a:xfrm>
            <a:off x="9965250" y="2817448"/>
            <a:ext cx="2046188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2555">
              <a:lnSpc>
                <a:spcPts val="1900"/>
              </a:lnSpc>
            </a:pPr>
            <a:r>
              <a:rPr lang="en-US" sz="2400" dirty="0">
                <a:ln w="19050">
                  <a:solidFill>
                    <a:schemeClr val="tx1"/>
                  </a:solidFill>
                </a:ln>
                <a:latin typeface="Vijaya" panose="02020604020202020204" pitchFamily="18" charset="0"/>
                <a:cs typeface="Vijaya" panose="02020604020202020204" pitchFamily="18" charset="0"/>
              </a:rPr>
              <a:t>Optimization of ticket processing and issuance processes</a:t>
            </a:r>
            <a:endParaRPr lang="fr-FR" sz="2400" dirty="0">
              <a:ln w="19050">
                <a:solidFill>
                  <a:schemeClr val="tx1"/>
                </a:solidFill>
              </a:ln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3569CD37-AEF5-6551-D3C7-DD78DF14E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8444" y1="39556" x2="70667" y2="60444"/>
                        <a14:foregroundMark x1="56444" y1="33778" x2="72000" y2="40444"/>
                        <a14:foregroundMark x1="52889" y1="22222" x2="52889" y2="22222"/>
                        <a14:foregroundMark x1="43111" y1="75111" x2="43111" y2="75111"/>
                        <a14:foregroundMark x1="23556" y1="73333" x2="23556" y2="73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4632" y="957941"/>
            <a:ext cx="2143125" cy="214312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6D911F0-0190-CDC1-59AC-A070B0D62DA6}"/>
              </a:ext>
            </a:extLst>
          </p:cNvPr>
          <p:cNvSpPr/>
          <p:nvPr/>
        </p:nvSpPr>
        <p:spPr>
          <a:xfrm>
            <a:off x="2698843" y="2240626"/>
            <a:ext cx="2160000" cy="2174010"/>
          </a:xfrm>
          <a:prstGeom prst="ellips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576295E-2557-4A24-AB81-F42F804FEC8D}"/>
              </a:ext>
            </a:extLst>
          </p:cNvPr>
          <p:cNvSpPr/>
          <p:nvPr/>
        </p:nvSpPr>
        <p:spPr>
          <a:xfrm>
            <a:off x="2781730" y="2357250"/>
            <a:ext cx="2160000" cy="2174010"/>
          </a:xfrm>
          <a:prstGeom prst="ellips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25BDB2E6-7CBB-BE1E-8894-53A3D682A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14314">
            <a:off x="1350373" y="2445445"/>
            <a:ext cx="1740675" cy="7760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847632-EB6F-158B-D10E-651B7287E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08" y="305195"/>
            <a:ext cx="1925537" cy="2199167"/>
          </a:xfrm>
          <a:prstGeom prst="rect">
            <a:avLst/>
          </a:prstGeom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02689CB3-D16F-C116-A0B6-3E50A9749A35}"/>
              </a:ext>
            </a:extLst>
          </p:cNvPr>
          <p:cNvSpPr/>
          <p:nvPr/>
        </p:nvSpPr>
        <p:spPr>
          <a:xfrm>
            <a:off x="440924" y="209859"/>
            <a:ext cx="432000" cy="432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9C86BD-F898-13A6-5412-A08825E49E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95" y="209859"/>
            <a:ext cx="967841" cy="7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7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 : coins arrondis 3080">
            <a:extLst>
              <a:ext uri="{FF2B5EF4-FFF2-40B4-BE49-F238E27FC236}">
                <a16:creationId xmlns:a16="http://schemas.microsoft.com/office/drawing/2014/main" id="{CE334C52-0841-53ED-BA45-61ABE55A8C9A}"/>
              </a:ext>
            </a:extLst>
          </p:cNvPr>
          <p:cNvSpPr/>
          <p:nvPr/>
        </p:nvSpPr>
        <p:spPr>
          <a:xfrm>
            <a:off x="6719207" y="4683693"/>
            <a:ext cx="5329657" cy="10564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2" name="Image 3071">
            <a:extLst>
              <a:ext uri="{FF2B5EF4-FFF2-40B4-BE49-F238E27FC236}">
                <a16:creationId xmlns:a16="http://schemas.microsoft.com/office/drawing/2014/main" id="{8E22CC56-5371-CEDA-6C57-EB2CE6BF8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56381">
            <a:off x="5540405" y="5014228"/>
            <a:ext cx="482908" cy="5370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C7F2C06-5870-E092-7C43-76C97FCC5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72176" t="32493" r="4597" b="24763"/>
          <a:stretch/>
        </p:blipFill>
        <p:spPr>
          <a:xfrm rot="5400000" flipH="1">
            <a:off x="3823335" y="5223175"/>
            <a:ext cx="149103" cy="2682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26E05F-E51F-61E7-0847-4748FF091F1D}"/>
              </a:ext>
            </a:extLst>
          </p:cNvPr>
          <p:cNvSpPr/>
          <p:nvPr/>
        </p:nvSpPr>
        <p:spPr>
          <a:xfrm>
            <a:off x="0" y="6033404"/>
            <a:ext cx="12192000" cy="824595"/>
          </a:xfrm>
          <a:prstGeom prst="rect">
            <a:avLst/>
          </a:prstGeom>
          <a:solidFill>
            <a:srgbClr val="1F31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B4C60B-0881-B552-5F1F-EF2B9B7FB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9" b="96552" l="6286" r="96286">
                        <a14:foregroundMark x1="14143" y1="9483" x2="8857" y2="94828"/>
                        <a14:foregroundMark x1="8857" y1="94828" x2="8857" y2="94828"/>
                        <a14:foregroundMark x1="12857" y1="57759" x2="7000" y2="93966"/>
                        <a14:foregroundMark x1="6286" y1="82759" x2="21857" y2="91379"/>
                        <a14:foregroundMark x1="22714" y1="87931" x2="18286" y2="87931"/>
                        <a14:foregroundMark x1="24286" y1="37931" x2="34000" y2="93966"/>
                        <a14:foregroundMark x1="40143" y1="32759" x2="23000" y2="96552"/>
                        <a14:foregroundMark x1="46143" y1="7759" x2="53857" y2="65517"/>
                        <a14:foregroundMark x1="71143" y1="31897" x2="71429" y2="77586"/>
                        <a14:foregroundMark x1="94356" y1="81938" x2="79714" y2="88793"/>
                        <a14:backgroundMark x1="11000" y1="1724" x2="7857" y2="31034"/>
                        <a14:backgroundMark x1="10000" y1="16379" x2="4714" y2="34483"/>
                        <a14:backgroundMark x1="4286" y1="12069" x2="9857" y2="29310"/>
                        <a14:backgroundMark x1="2714" y1="8621" x2="5000" y2="48276"/>
                        <a14:backgroundMark x1="6857" y1="36207" x2="3143" y2="72414"/>
                        <a14:backgroundMark x1="6143" y1="18966" x2="5000" y2="63793"/>
                        <a14:backgroundMark x1="10286" y1="15517" x2="7000" y2="36207"/>
                        <a14:backgroundMark x1="9143" y1="24138" x2="7857" y2="36207"/>
                        <a14:backgroundMark x1="89429" y1="9483" x2="99286" y2="68966"/>
                        <a14:backgroundMark x1="96571" y1="68103" x2="98714" y2="92241"/>
                        <a14:backgroundMark x1="97857" y1="50000" x2="98143" y2="97414"/>
                        <a14:backgroundMark x1="93714" y1="41379" x2="97286" y2="74138"/>
                        <a14:backgroundMark x1="91571" y1="10345" x2="97857" y2="70690"/>
                        <a14:backgroundMark x1="88857" y1="20690" x2="97429" y2="67241"/>
                        <a14:backgroundMark x1="91000" y1="12069" x2="91000" y2="12069"/>
                        <a14:backgroundMark x1="89000" y1="5172" x2="99000" y2="41379"/>
                        <a14:backgroundMark x1="99571" y1="4310" x2="98571" y2="50000"/>
                        <a14:backgroundMark x1="98857" y1="4310" x2="98571" y2="45690"/>
                        <a14:backgroundMark x1="98571" y1="6897" x2="94857" y2="25862"/>
                        <a14:backgroundMark x1="99429" y1="4310" x2="92429" y2="5172"/>
                        <a14:backgroundMark x1="97143" y1="13793" x2="90286" y2="13793"/>
                        <a14:backgroundMark x1="97429" y1="6897" x2="87571" y2="1724"/>
                        <a14:backgroundMark x1="88571" y1="4310" x2="92571" y2="50862"/>
                        <a14:backgroundMark x1="92571" y1="50862" x2="92571" y2="50862"/>
                        <a14:backgroundMark x1="90143" y1="20690" x2="98429" y2="68966"/>
                        <a14:backgroundMark x1="97714" y1="81034" x2="97571" y2="91379"/>
                        <a14:backgroundMark x1="90000" y1="2586" x2="89571" y2="862"/>
                      </a14:backgroundRemoval>
                    </a14:imgEffect>
                  </a14:imgLayer>
                </a14:imgProps>
              </a:ext>
            </a:extLst>
          </a:blip>
          <a:srcRect l="-7205" r="-1"/>
          <a:stretch/>
        </p:blipFill>
        <p:spPr>
          <a:xfrm>
            <a:off x="2500993" y="6033402"/>
            <a:ext cx="6047014" cy="8082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2019869-E81F-19D7-C2DB-89B5AB71C0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6" b="99138" l="429" r="20000">
                        <a14:foregroundMark x1="14286" y1="3448" x2="429" y2="94828"/>
                        <a14:foregroundMark x1="5429" y1="11207" x2="1429" y2="75000"/>
                        <a14:foregroundMark x1="3000" y1="88793" x2="1286" y2="99138"/>
                        <a14:backgroundMark x1="8286" y1="75862" x2="7714" y2="95690"/>
                        <a14:backgroundMark x1="7000" y1="77586" x2="6714" y2="96552"/>
                        <a14:backgroundMark x1="6000" y1="91379" x2="5571" y2="92241"/>
                      </a14:backgroundRemoval>
                    </a14:imgEffect>
                  </a14:imgLayer>
                </a14:imgProps>
              </a:ext>
            </a:extLst>
          </a:blip>
          <a:srcRect r="77691"/>
          <a:stretch/>
        </p:blipFill>
        <p:spPr>
          <a:xfrm>
            <a:off x="0" y="6033406"/>
            <a:ext cx="1398814" cy="8245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A3C35B-92D7-B33D-A943-8DC0856A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3" b="95690" l="29571" r="98571">
                        <a14:foregroundMark x1="88143" y1="4310" x2="97571" y2="71552"/>
                        <a14:foregroundMark x1="97571" y1="71552" x2="98571" y2="95690"/>
                        <a14:foregroundMark x1="96429" y1="69828" x2="96429" y2="76724"/>
                        <a14:foregroundMark x1="94286" y1="50000" x2="93571" y2="50862"/>
                      </a14:backgroundRemoval>
                    </a14:imgEffect>
                  </a14:imgLayer>
                </a14:imgProps>
              </a:ext>
            </a:extLst>
          </a:blip>
          <a:srcRect l="83984"/>
          <a:stretch/>
        </p:blipFill>
        <p:spPr>
          <a:xfrm>
            <a:off x="11187793" y="6033402"/>
            <a:ext cx="1004207" cy="824597"/>
          </a:xfrm>
          <a:prstGeom prst="rect">
            <a:avLst/>
          </a:prstGeom>
        </p:spPr>
      </p:pic>
      <p:pic>
        <p:nvPicPr>
          <p:cNvPr id="3074" name="Picture 2" descr="Good Bye 2014, Welcome 2015… | SAP Blogs">
            <a:extLst>
              <a:ext uri="{FF2B5EF4-FFF2-40B4-BE49-F238E27FC236}">
                <a16:creationId xmlns:a16="http://schemas.microsoft.com/office/drawing/2014/main" id="{6D2AAF56-1551-8CFD-0DE0-A6816A12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6" y="4459524"/>
            <a:ext cx="2063578" cy="10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94D38B65-45F6-5D8A-9CC4-B5388F893644}"/>
              </a:ext>
            </a:extLst>
          </p:cNvPr>
          <p:cNvSpPr/>
          <p:nvPr/>
        </p:nvSpPr>
        <p:spPr>
          <a:xfrm>
            <a:off x="1634812" y="3608093"/>
            <a:ext cx="2397211" cy="1702861"/>
          </a:xfrm>
          <a:custGeom>
            <a:avLst/>
            <a:gdLst>
              <a:gd name="connsiteX0" fmla="*/ 0 w 2397211"/>
              <a:gd name="connsiteY0" fmla="*/ 1229681 h 2354146"/>
              <a:gd name="connsiteX1" fmla="*/ 1383957 w 2397211"/>
              <a:gd name="connsiteY1" fmla="*/ 31076 h 2354146"/>
              <a:gd name="connsiteX2" fmla="*/ 2397211 w 2397211"/>
              <a:gd name="connsiteY2" fmla="*/ 2354146 h 2354146"/>
              <a:gd name="connsiteX3" fmla="*/ 2397211 w 2397211"/>
              <a:gd name="connsiteY3" fmla="*/ 2354146 h 2354146"/>
              <a:gd name="connsiteX4" fmla="*/ 2397211 w 2397211"/>
              <a:gd name="connsiteY4" fmla="*/ 2354146 h 235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11" h="2354146">
                <a:moveTo>
                  <a:pt x="0" y="1229681"/>
                </a:moveTo>
                <a:cubicBezTo>
                  <a:pt x="492211" y="536673"/>
                  <a:pt x="984422" y="-156335"/>
                  <a:pt x="1383957" y="31076"/>
                </a:cubicBezTo>
                <a:cubicBezTo>
                  <a:pt x="1783492" y="218487"/>
                  <a:pt x="2397211" y="2354146"/>
                  <a:pt x="2397211" y="2354146"/>
                </a:cubicBezTo>
                <a:lnTo>
                  <a:pt x="2397211" y="2354146"/>
                </a:lnTo>
                <a:lnTo>
                  <a:pt x="2397211" y="2354146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CA4A115-1D2A-EDFB-21CC-3B9412BE0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455" r="93091">
                        <a14:foregroundMark x1="15273" y1="35273" x2="11636" y2="58909"/>
                        <a14:foregroundMark x1="17636" y1="66909" x2="41455" y2="65273"/>
                        <a14:foregroundMark x1="41455" y1="65273" x2="43636" y2="65273"/>
                        <a14:foregroundMark x1="88545" y1="62909" x2="88545" y2="62909"/>
                        <a14:foregroundMark x1="91455" y1="59636" x2="76182" y2="67091"/>
                        <a14:foregroundMark x1="76182" y1="67091" x2="72182" y2="66182"/>
                        <a14:foregroundMark x1="74364" y1="40909" x2="52727" y2="56727"/>
                        <a14:foregroundMark x1="66909" y1="65636" x2="66909" y2="65636"/>
                        <a14:foregroundMark x1="66182" y1="64545" x2="53636" y2="66000"/>
                        <a14:foregroundMark x1="47636" y1="57818" x2="52000" y2="63818"/>
                        <a14:foregroundMark x1="13273" y1="66909" x2="5818" y2="66364"/>
                        <a14:foregroundMark x1="9818" y1="54909" x2="6727" y2="60182"/>
                        <a14:foregroundMark x1="16000" y1="35091" x2="10364" y2="39091"/>
                        <a14:foregroundMark x1="21818" y1="33818" x2="29455" y2="42182"/>
                        <a14:foregroundMark x1="33091" y1="45455" x2="22727" y2="58364"/>
                        <a14:foregroundMark x1="32182" y1="34545" x2="29455" y2="37091"/>
                        <a14:foregroundMark x1="37636" y1="35455" x2="53455" y2="42364"/>
                        <a14:foregroundMark x1="53455" y1="42364" x2="53455" y2="42364"/>
                        <a14:foregroundMark x1="49455" y1="46545" x2="28182" y2="54182"/>
                        <a14:foregroundMark x1="40000" y1="40727" x2="36727" y2="57636"/>
                        <a14:foregroundMark x1="61636" y1="44909" x2="45455" y2="55091"/>
                        <a14:foregroundMark x1="59818" y1="32909" x2="48545" y2="41091"/>
                        <a14:foregroundMark x1="61091" y1="34545" x2="70000" y2="40727"/>
                        <a14:foregroundMark x1="71818" y1="33091" x2="82182" y2="33091"/>
                        <a14:foregroundMark x1="86545" y1="34364" x2="86000" y2="44727"/>
                        <a14:foregroundMark x1="86545" y1="44909" x2="92909" y2="51091"/>
                        <a14:foregroundMark x1="93091" y1="60182" x2="86182" y2="64727"/>
                        <a14:foregroundMark x1="73818" y1="54909" x2="47636" y2="51273"/>
                        <a14:foregroundMark x1="79818" y1="50909" x2="71091" y2="60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558" y="487790"/>
            <a:ext cx="1996674" cy="199667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558C134-881E-2C55-8BBA-BFBDEAFD9D1C}"/>
              </a:ext>
            </a:extLst>
          </p:cNvPr>
          <p:cNvSpPr txBox="1"/>
          <p:nvPr/>
        </p:nvSpPr>
        <p:spPr>
          <a:xfrm>
            <a:off x="9518675" y="1968471"/>
            <a:ext cx="2331455" cy="91939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5 </a:t>
            </a:r>
            <a:r>
              <a:rPr lang="fr-FR" sz="4800" b="1" kern="0" dirty="0">
                <a:solidFill>
                  <a:srgbClr val="FFC000"/>
                </a:solidFill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979</a:t>
            </a:r>
            <a:r>
              <a:rPr kumimoji="0" 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 </a:t>
            </a:r>
            <a:r>
              <a:rPr lang="fr-FR" sz="4800" b="1" kern="0" dirty="0">
                <a:solidFill>
                  <a:srgbClr val="FFC000"/>
                </a:solidFill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9</a:t>
            </a:r>
            <a:r>
              <a:rPr kumimoji="0" 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00</a:t>
            </a:r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9D872DA3-C47F-2A66-689D-2FA5A58DDF58}"/>
              </a:ext>
            </a:extLst>
          </p:cNvPr>
          <p:cNvSpPr/>
          <p:nvPr/>
        </p:nvSpPr>
        <p:spPr>
          <a:xfrm rot="10800000">
            <a:off x="10472419" y="1869759"/>
            <a:ext cx="370703" cy="19742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877B2A-7921-EFA6-FACD-C1D7424BCE07}"/>
              </a:ext>
            </a:extLst>
          </p:cNvPr>
          <p:cNvSpPr txBox="1"/>
          <p:nvPr/>
        </p:nvSpPr>
        <p:spPr>
          <a:xfrm>
            <a:off x="9438558" y="2574780"/>
            <a:ext cx="261030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Titles</a:t>
            </a:r>
            <a:r>
              <a:rPr kumimoji="0" lang="fr-FR" sz="1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 </a:t>
            </a:r>
            <a:r>
              <a:rPr kumimoji="0" lang="fr-FR" sz="16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delivered</a:t>
            </a:r>
            <a:r>
              <a:rPr kumimoji="0" lang="fr-FR" sz="1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 over the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10 </a:t>
            </a:r>
            <a:r>
              <a:rPr kumimoji="0" lang="fr-FR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years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  <a:sym typeface="Calibri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C288AF3-AE59-C694-C418-EBEB21257647}"/>
              </a:ext>
            </a:extLst>
          </p:cNvPr>
          <p:cNvSpPr/>
          <p:nvPr/>
        </p:nvSpPr>
        <p:spPr>
          <a:xfrm>
            <a:off x="9939326" y="2880328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EFFA8FB-8E90-A1C4-5072-2926AE3C3600}"/>
              </a:ext>
            </a:extLst>
          </p:cNvPr>
          <p:cNvSpPr txBox="1"/>
          <p:nvPr/>
        </p:nvSpPr>
        <p:spPr>
          <a:xfrm>
            <a:off x="9565860" y="3366178"/>
            <a:ext cx="181346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 panose="020B0504020202020204" pitchFamily="34" charset="0"/>
                <a:cs typeface="Calibri Light" panose="020F0302020204030204" pitchFamily="34" charset="0"/>
                <a:sym typeface="Calibri"/>
              </a:rPr>
              <a:t> 597 990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Next LT Pro" panose="020B0504020202020204" pitchFamily="34" charset="0"/>
              <a:cs typeface="Calibri"/>
              <a:sym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E8C4E3E-89AE-E1DD-5A0C-170BDF1EA4BA}"/>
              </a:ext>
            </a:extLst>
          </p:cNvPr>
          <p:cNvSpPr txBox="1"/>
          <p:nvPr/>
        </p:nvSpPr>
        <p:spPr>
          <a:xfrm>
            <a:off x="10394992" y="3627834"/>
            <a:ext cx="11152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/ </a:t>
            </a:r>
            <a:r>
              <a:rPr lang="fr-FR" sz="2400" kern="0" dirty="0" err="1"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Year</a:t>
            </a:r>
            <a:r>
              <a:rPr lang="fr-FR" sz="2400" kern="0" dirty="0"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 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  <a:sym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55D239-1C39-E67A-028A-3A8DB018325D}"/>
              </a:ext>
            </a:extLst>
          </p:cNvPr>
          <p:cNvSpPr txBox="1"/>
          <p:nvPr/>
        </p:nvSpPr>
        <p:spPr>
          <a:xfrm>
            <a:off x="10214583" y="3145339"/>
            <a:ext cx="973210" cy="310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 dirty="0"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On </a:t>
            </a:r>
            <a:r>
              <a:rPr lang="fr-FR" sz="1400" kern="0" dirty="0" err="1"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average</a:t>
            </a:r>
            <a:r>
              <a:rPr kumimoji="0" lang="fr-FR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ijaya" panose="02020604020202020204" pitchFamily="18" charset="0"/>
                <a:cs typeface="Vijaya" panose="02020604020202020204" pitchFamily="18" charset="0"/>
                <a:sym typeface="Calibri"/>
              </a:rPr>
              <a:t>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DF27352-1ED4-AA6B-12AA-FBED8016F2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261" y="208168"/>
            <a:ext cx="1292464" cy="12924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ZoneTexte 18">
            <a:extLst>
              <a:ext uri="{FF2B5EF4-FFF2-40B4-BE49-F238E27FC236}">
                <a16:creationId xmlns:a16="http://schemas.microsoft.com/office/drawing/2014/main" id="{50CFC4D4-93C7-33DA-656F-6A39CF3C63AB}"/>
              </a:ext>
            </a:extLst>
          </p:cNvPr>
          <p:cNvSpPr txBox="1"/>
          <p:nvPr/>
        </p:nvSpPr>
        <p:spPr>
          <a:xfrm>
            <a:off x="1399588" y="331576"/>
            <a:ext cx="7686953" cy="5616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7000">
                <a:schemeClr val="bg1">
                  <a:lumMod val="95000"/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22555">
              <a:lnSpc>
                <a:spcPts val="3600"/>
              </a:lnSpc>
              <a:defRPr/>
            </a:pPr>
            <a:r>
              <a:rPr lang="en-US" sz="32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Pass production from 2014 to 2023</a:t>
            </a:r>
            <a:endParaRPr kumimoji="0" lang="fr-FR" sz="3200" b="0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8C2729-49AE-E57D-D3AF-CFFA30460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72176" t="32493" r="4597" b="24763"/>
          <a:stretch/>
        </p:blipFill>
        <p:spPr>
          <a:xfrm rot="7845505" flipH="1">
            <a:off x="3865426" y="5201199"/>
            <a:ext cx="75621" cy="1360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54E7F6-2ABD-75CF-DB32-5FE6C159F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72176" t="32493" r="4597" b="24763"/>
          <a:stretch/>
        </p:blipFill>
        <p:spPr>
          <a:xfrm rot="2246696" flipH="1">
            <a:off x="3893203" y="5334175"/>
            <a:ext cx="108589" cy="1953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0F180A-167D-A864-3479-FE6EBF080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72176" t="32493" r="4597" b="24763"/>
          <a:stretch/>
        </p:blipFill>
        <p:spPr>
          <a:xfrm rot="12006913">
            <a:off x="4131894" y="4893768"/>
            <a:ext cx="105776" cy="36418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4323774-4114-95E2-C3A0-C11B408B4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72176" t="32493" r="4597" b="24763"/>
          <a:stretch/>
        </p:blipFill>
        <p:spPr>
          <a:xfrm rot="17103609">
            <a:off x="4168713" y="5134033"/>
            <a:ext cx="105776" cy="36418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D39FF21-2EBE-B8E8-CE06-6D31E469D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72176" t="32493" r="4597" b="24763"/>
          <a:stretch/>
        </p:blipFill>
        <p:spPr>
          <a:xfrm rot="19000138">
            <a:off x="4173826" y="5298980"/>
            <a:ext cx="91517" cy="315088"/>
          </a:xfrm>
          <a:prstGeom prst="rect">
            <a:avLst/>
          </a:prstGeom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80D85F67-9A5A-0006-0412-0C84894180B7}"/>
              </a:ext>
            </a:extLst>
          </p:cNvPr>
          <p:cNvSpPr/>
          <p:nvPr/>
        </p:nvSpPr>
        <p:spPr>
          <a:xfrm>
            <a:off x="4049998" y="1713208"/>
            <a:ext cx="5758386" cy="3584332"/>
          </a:xfrm>
          <a:custGeom>
            <a:avLst/>
            <a:gdLst>
              <a:gd name="connsiteX0" fmla="*/ 0 w 5758386"/>
              <a:gd name="connsiteY0" fmla="*/ 3584332 h 3584332"/>
              <a:gd name="connsiteX1" fmla="*/ 568411 w 5758386"/>
              <a:gd name="connsiteY1" fmla="*/ 309792 h 3584332"/>
              <a:gd name="connsiteX2" fmla="*/ 1705233 w 5758386"/>
              <a:gd name="connsiteY2" fmla="*/ 3559619 h 3584332"/>
              <a:gd name="connsiteX3" fmla="*/ 2421925 w 5758386"/>
              <a:gd name="connsiteY3" fmla="*/ 1483683 h 3584332"/>
              <a:gd name="connsiteX4" fmla="*/ 3645244 w 5758386"/>
              <a:gd name="connsiteY4" fmla="*/ 1656678 h 3584332"/>
              <a:gd name="connsiteX5" fmla="*/ 5572898 w 5758386"/>
              <a:gd name="connsiteY5" fmla="*/ 149154 h 3584332"/>
              <a:gd name="connsiteX6" fmla="*/ 5572898 w 5758386"/>
              <a:gd name="connsiteY6" fmla="*/ 136797 h 358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8386" h="3584332">
                <a:moveTo>
                  <a:pt x="0" y="3584332"/>
                </a:moveTo>
                <a:cubicBezTo>
                  <a:pt x="142103" y="1949121"/>
                  <a:pt x="284206" y="313911"/>
                  <a:pt x="568411" y="309792"/>
                </a:cubicBezTo>
                <a:cubicBezTo>
                  <a:pt x="852616" y="305673"/>
                  <a:pt x="1396314" y="3363970"/>
                  <a:pt x="1705233" y="3559619"/>
                </a:cubicBezTo>
                <a:cubicBezTo>
                  <a:pt x="2014152" y="3755268"/>
                  <a:pt x="2098590" y="1800840"/>
                  <a:pt x="2421925" y="1483683"/>
                </a:cubicBezTo>
                <a:cubicBezTo>
                  <a:pt x="2745260" y="1166526"/>
                  <a:pt x="3120082" y="1879099"/>
                  <a:pt x="3645244" y="1656678"/>
                </a:cubicBezTo>
                <a:cubicBezTo>
                  <a:pt x="4170406" y="1434257"/>
                  <a:pt x="5251622" y="402467"/>
                  <a:pt x="5572898" y="149154"/>
                </a:cubicBezTo>
                <a:cubicBezTo>
                  <a:pt x="5894174" y="-104159"/>
                  <a:pt x="5733536" y="16319"/>
                  <a:pt x="5572898" y="13679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3" name="Forme libre : forme 3072">
            <a:extLst>
              <a:ext uri="{FF2B5EF4-FFF2-40B4-BE49-F238E27FC236}">
                <a16:creationId xmlns:a16="http://schemas.microsoft.com/office/drawing/2014/main" id="{9F35A235-7A73-E2B5-AA91-034C1DE05C8A}"/>
              </a:ext>
            </a:extLst>
          </p:cNvPr>
          <p:cNvSpPr/>
          <p:nvPr/>
        </p:nvSpPr>
        <p:spPr>
          <a:xfrm rot="20691139">
            <a:off x="4439358" y="1951520"/>
            <a:ext cx="328723" cy="115541"/>
          </a:xfrm>
          <a:custGeom>
            <a:avLst/>
            <a:gdLst>
              <a:gd name="connsiteX0" fmla="*/ 0 w 2397211"/>
              <a:gd name="connsiteY0" fmla="*/ 1229681 h 2354146"/>
              <a:gd name="connsiteX1" fmla="*/ 1383957 w 2397211"/>
              <a:gd name="connsiteY1" fmla="*/ 31076 h 2354146"/>
              <a:gd name="connsiteX2" fmla="*/ 2397211 w 2397211"/>
              <a:gd name="connsiteY2" fmla="*/ 2354146 h 2354146"/>
              <a:gd name="connsiteX3" fmla="*/ 2397211 w 2397211"/>
              <a:gd name="connsiteY3" fmla="*/ 2354146 h 2354146"/>
              <a:gd name="connsiteX4" fmla="*/ 2397211 w 2397211"/>
              <a:gd name="connsiteY4" fmla="*/ 2354146 h 235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11" h="2354146">
                <a:moveTo>
                  <a:pt x="0" y="1229681"/>
                </a:moveTo>
                <a:cubicBezTo>
                  <a:pt x="492211" y="536673"/>
                  <a:pt x="984422" y="-156335"/>
                  <a:pt x="1383957" y="31076"/>
                </a:cubicBezTo>
                <a:cubicBezTo>
                  <a:pt x="1783492" y="218487"/>
                  <a:pt x="2397211" y="2354146"/>
                  <a:pt x="2397211" y="2354146"/>
                </a:cubicBezTo>
                <a:lnTo>
                  <a:pt x="2397211" y="2354146"/>
                </a:lnTo>
                <a:lnTo>
                  <a:pt x="2397211" y="235414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5" name="Forme libre : forme 3074">
            <a:extLst>
              <a:ext uri="{FF2B5EF4-FFF2-40B4-BE49-F238E27FC236}">
                <a16:creationId xmlns:a16="http://schemas.microsoft.com/office/drawing/2014/main" id="{A5F7D3CA-DA75-5FA5-D341-275560093CBB}"/>
              </a:ext>
            </a:extLst>
          </p:cNvPr>
          <p:cNvSpPr/>
          <p:nvPr/>
        </p:nvSpPr>
        <p:spPr>
          <a:xfrm rot="20691139">
            <a:off x="4440828" y="1847370"/>
            <a:ext cx="325781" cy="126415"/>
          </a:xfrm>
          <a:custGeom>
            <a:avLst/>
            <a:gdLst>
              <a:gd name="connsiteX0" fmla="*/ 0 w 2397211"/>
              <a:gd name="connsiteY0" fmla="*/ 1229681 h 2354146"/>
              <a:gd name="connsiteX1" fmla="*/ 1383957 w 2397211"/>
              <a:gd name="connsiteY1" fmla="*/ 31076 h 2354146"/>
              <a:gd name="connsiteX2" fmla="*/ 2397211 w 2397211"/>
              <a:gd name="connsiteY2" fmla="*/ 2354146 h 2354146"/>
              <a:gd name="connsiteX3" fmla="*/ 2397211 w 2397211"/>
              <a:gd name="connsiteY3" fmla="*/ 2354146 h 2354146"/>
              <a:gd name="connsiteX4" fmla="*/ 2397211 w 2397211"/>
              <a:gd name="connsiteY4" fmla="*/ 2354146 h 235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11" h="2354146">
                <a:moveTo>
                  <a:pt x="0" y="1229681"/>
                </a:moveTo>
                <a:cubicBezTo>
                  <a:pt x="492211" y="536673"/>
                  <a:pt x="984422" y="-156335"/>
                  <a:pt x="1383957" y="31076"/>
                </a:cubicBezTo>
                <a:cubicBezTo>
                  <a:pt x="1783492" y="218487"/>
                  <a:pt x="2397211" y="2354146"/>
                  <a:pt x="2397211" y="2354146"/>
                </a:cubicBezTo>
                <a:lnTo>
                  <a:pt x="2397211" y="2354146"/>
                </a:lnTo>
                <a:lnTo>
                  <a:pt x="2397211" y="235414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6" name="Forme libre : forme 3075">
            <a:extLst>
              <a:ext uri="{FF2B5EF4-FFF2-40B4-BE49-F238E27FC236}">
                <a16:creationId xmlns:a16="http://schemas.microsoft.com/office/drawing/2014/main" id="{A8B2E9DE-9F47-D803-E31F-332C2E9F65CB}"/>
              </a:ext>
            </a:extLst>
          </p:cNvPr>
          <p:cNvSpPr/>
          <p:nvPr/>
        </p:nvSpPr>
        <p:spPr>
          <a:xfrm rot="20691139">
            <a:off x="4503842" y="1737904"/>
            <a:ext cx="199749" cy="77542"/>
          </a:xfrm>
          <a:custGeom>
            <a:avLst/>
            <a:gdLst>
              <a:gd name="connsiteX0" fmla="*/ 0 w 2397211"/>
              <a:gd name="connsiteY0" fmla="*/ 1229681 h 2354146"/>
              <a:gd name="connsiteX1" fmla="*/ 1383957 w 2397211"/>
              <a:gd name="connsiteY1" fmla="*/ 31076 h 2354146"/>
              <a:gd name="connsiteX2" fmla="*/ 2397211 w 2397211"/>
              <a:gd name="connsiteY2" fmla="*/ 2354146 h 2354146"/>
              <a:gd name="connsiteX3" fmla="*/ 2397211 w 2397211"/>
              <a:gd name="connsiteY3" fmla="*/ 2354146 h 2354146"/>
              <a:gd name="connsiteX4" fmla="*/ 2397211 w 2397211"/>
              <a:gd name="connsiteY4" fmla="*/ 2354146 h 235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11" h="2354146">
                <a:moveTo>
                  <a:pt x="0" y="1229681"/>
                </a:moveTo>
                <a:cubicBezTo>
                  <a:pt x="492211" y="536673"/>
                  <a:pt x="984422" y="-156335"/>
                  <a:pt x="1383957" y="31076"/>
                </a:cubicBezTo>
                <a:cubicBezTo>
                  <a:pt x="1783492" y="218487"/>
                  <a:pt x="2397211" y="2354146"/>
                  <a:pt x="2397211" y="2354146"/>
                </a:cubicBezTo>
                <a:lnTo>
                  <a:pt x="2397211" y="2354146"/>
                </a:lnTo>
                <a:lnTo>
                  <a:pt x="2397211" y="235414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7" name="Image 3076">
            <a:extLst>
              <a:ext uri="{FF2B5EF4-FFF2-40B4-BE49-F238E27FC236}">
                <a16:creationId xmlns:a16="http://schemas.microsoft.com/office/drawing/2014/main" id="{31C53382-2CB2-7A29-FCDC-510B81F313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7235803" y="3433238"/>
            <a:ext cx="487696" cy="186084"/>
          </a:xfrm>
          <a:prstGeom prst="rect">
            <a:avLst/>
          </a:prstGeom>
        </p:spPr>
      </p:pic>
      <p:pic>
        <p:nvPicPr>
          <p:cNvPr id="3080" name="Image 3079">
            <a:extLst>
              <a:ext uri="{FF2B5EF4-FFF2-40B4-BE49-F238E27FC236}">
                <a16:creationId xmlns:a16="http://schemas.microsoft.com/office/drawing/2014/main" id="{F143E8A7-45E2-0E4A-9CB4-31D1BE657D2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855" t="9578"/>
          <a:stretch/>
        </p:blipFill>
        <p:spPr>
          <a:xfrm>
            <a:off x="8699157" y="4862418"/>
            <a:ext cx="3184577" cy="744151"/>
          </a:xfrm>
          <a:prstGeom prst="rect">
            <a:avLst/>
          </a:prstGeom>
        </p:spPr>
      </p:pic>
      <p:pic>
        <p:nvPicPr>
          <p:cNvPr id="3082" name="Image 3081">
            <a:extLst>
              <a:ext uri="{FF2B5EF4-FFF2-40B4-BE49-F238E27FC236}">
                <a16:creationId xmlns:a16="http://schemas.microsoft.com/office/drawing/2014/main" id="{66ABD33C-06C7-C54A-C215-1B05392C4A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30692">
            <a:off x="6277499" y="4256985"/>
            <a:ext cx="2436829" cy="16924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AC308B2-B848-4416-D602-986504FFA7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769" y="930979"/>
            <a:ext cx="2179489" cy="2099396"/>
          </a:xfrm>
          <a:prstGeom prst="rect">
            <a:avLst/>
          </a:prstGeom>
        </p:spPr>
      </p:pic>
      <p:pic>
        <p:nvPicPr>
          <p:cNvPr id="3083" name="Image 3082">
            <a:extLst>
              <a:ext uri="{FF2B5EF4-FFF2-40B4-BE49-F238E27FC236}">
                <a16:creationId xmlns:a16="http://schemas.microsoft.com/office/drawing/2014/main" id="{307AD33E-A5A9-204F-4BDD-8061E13C2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95" y="209859"/>
            <a:ext cx="967841" cy="7655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754308" y="4732042"/>
            <a:ext cx="1943668" cy="86616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00" dirty="0">
                <a:solidFill>
                  <a:schemeClr val="tx1"/>
                </a:solidFill>
                <a:latin typeface="Arial Black" panose="020B0A04020102020204" pitchFamily="34" charset="0"/>
              </a:rPr>
              <a:t>DRIVING LICENCE</a:t>
            </a:r>
          </a:p>
          <a:p>
            <a:r>
              <a:rPr lang="fr-FR" sz="900" dirty="0">
                <a:solidFill>
                  <a:schemeClr val="tx1"/>
                </a:solidFill>
                <a:latin typeface="Arial Black" panose="020B0A04020102020204" pitchFamily="34" charset="0"/>
              </a:rPr>
              <a:t>REGISTRATION DOCUMENT</a:t>
            </a:r>
          </a:p>
          <a:p>
            <a:r>
              <a:rPr lang="fr-FR" sz="900" dirty="0">
                <a:solidFill>
                  <a:schemeClr val="tx1"/>
                </a:solidFill>
                <a:latin typeface="Arial Black" panose="020B0A04020102020204" pitchFamily="34" charset="0"/>
              </a:rPr>
              <a:t>TRANSPORT CARD</a:t>
            </a:r>
          </a:p>
          <a:p>
            <a:r>
              <a:rPr lang="fr-FR" sz="900" dirty="0">
                <a:solidFill>
                  <a:schemeClr val="tx1"/>
                </a:solidFill>
                <a:latin typeface="Arial Black" panose="020B0A04020102020204" pitchFamily="34" charset="0"/>
              </a:rPr>
              <a:t>HAULAGE PERMIT</a:t>
            </a:r>
          </a:p>
        </p:txBody>
      </p:sp>
    </p:spTree>
    <p:extLst>
      <p:ext uri="{BB962C8B-B14F-4D97-AF65-F5344CB8AC3E}">
        <p14:creationId xmlns:p14="http://schemas.microsoft.com/office/powerpoint/2010/main" val="406128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F6C6DB-EF86-2609-DE5A-A5F97C1FA7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2352185" y="1208447"/>
            <a:ext cx="8967755" cy="46277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7F593E-61A2-0E00-3C33-2D94C390D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023683"/>
            <a:ext cx="12192000" cy="8343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ACB1A5-8547-C558-DA92-DC6736F9F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15" b="4420"/>
          <a:stretch/>
        </p:blipFill>
        <p:spPr>
          <a:xfrm flipH="1">
            <a:off x="-561108" y="16328"/>
            <a:ext cx="3326011" cy="6841672"/>
          </a:xfrm>
          <a:prstGeom prst="rect">
            <a:avLst/>
          </a:prstGeom>
          <a:effectLst>
            <a:outerShdw blurRad="165100" dist="38100" algn="l" rotWithShape="0">
              <a:prstClr val="black">
                <a:alpha val="43000"/>
              </a:prstClr>
            </a:outerShdw>
          </a:effectLst>
        </p:spPr>
      </p:pic>
      <p:sp>
        <p:nvSpPr>
          <p:cNvPr id="7" name="ZoneTexte 18">
            <a:extLst>
              <a:ext uri="{FF2B5EF4-FFF2-40B4-BE49-F238E27FC236}">
                <a16:creationId xmlns:a16="http://schemas.microsoft.com/office/drawing/2014/main" id="{436C26EF-EA6E-DC6C-F384-56DFA30F0BFB}"/>
              </a:ext>
            </a:extLst>
          </p:cNvPr>
          <p:cNvSpPr txBox="1"/>
          <p:nvPr/>
        </p:nvSpPr>
        <p:spPr>
          <a:xfrm>
            <a:off x="1101898" y="459287"/>
            <a:ext cx="9988203" cy="5616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7000">
                <a:schemeClr val="bg1">
                  <a:lumMod val="95000"/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22555">
              <a:lnSpc>
                <a:spcPts val="3600"/>
              </a:lnSpc>
              <a:defRPr/>
            </a:pPr>
            <a:r>
              <a:rPr lang="en-US" sz="32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The Intelligent Transport System global offering  (ITS)</a:t>
            </a:r>
            <a:endParaRPr kumimoji="0" lang="fr-FR" sz="3200" b="0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BBEDCFF-654B-245D-61E2-CCEB7FA40E50}"/>
              </a:ext>
            </a:extLst>
          </p:cNvPr>
          <p:cNvSpPr/>
          <p:nvPr/>
        </p:nvSpPr>
        <p:spPr>
          <a:xfrm>
            <a:off x="815824" y="407134"/>
            <a:ext cx="765532" cy="765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502D73B-0F3C-1D5C-F183-6430EB81768C}"/>
              </a:ext>
            </a:extLst>
          </p:cNvPr>
          <p:cNvSpPr/>
          <p:nvPr/>
        </p:nvSpPr>
        <p:spPr>
          <a:xfrm>
            <a:off x="689400" y="688116"/>
            <a:ext cx="252000" cy="25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200994-542C-95EA-D1C3-4D1B71A1B73C}"/>
              </a:ext>
            </a:extLst>
          </p:cNvPr>
          <p:cNvSpPr/>
          <p:nvPr/>
        </p:nvSpPr>
        <p:spPr>
          <a:xfrm>
            <a:off x="854062" y="245025"/>
            <a:ext cx="432000" cy="432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3A675-B07D-666E-9843-0F187AB979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95" y="209859"/>
            <a:ext cx="967841" cy="7655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2185" y="1801547"/>
            <a:ext cx="2490271" cy="1635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Road safety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50" dirty="0">
                <a:solidFill>
                  <a:schemeClr val="tx1"/>
                </a:solidFill>
              </a:rPr>
              <a:t>Protecting human life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50" dirty="0">
                <a:solidFill>
                  <a:schemeClr val="tx1"/>
                </a:solidFill>
              </a:rPr>
              <a:t>Safer roads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50" dirty="0">
                <a:solidFill>
                  <a:schemeClr val="tx1"/>
                </a:solidFill>
              </a:rPr>
              <a:t>Lower accident rates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50" dirty="0">
                <a:solidFill>
                  <a:schemeClr val="tx1"/>
                </a:solidFill>
              </a:rPr>
              <a:t>Effective control of passenger and goods transport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50" dirty="0">
                <a:solidFill>
                  <a:schemeClr val="tx1"/>
                </a:solidFill>
              </a:rPr>
              <a:t>Integration with police and gendarmerie forces</a:t>
            </a:r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5924" y="1571180"/>
            <a:ext cx="2490271" cy="1635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Vehicle monitoring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chemeClr val="tx1"/>
                </a:solidFill>
              </a:rPr>
              <a:t>Improving traffic flow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chemeClr val="tx1"/>
                </a:solidFill>
              </a:rPr>
              <a:t>Vehicle counting and classification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chemeClr val="tx1"/>
                </a:solidFill>
              </a:rPr>
              <a:t>Infringement control 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100" b="1" dirty="0">
                <a:solidFill>
                  <a:schemeClr val="tx1"/>
                </a:solidFill>
              </a:rPr>
              <a:t>Automated control of technical inspection, insurance and other documents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16914" y="5282218"/>
            <a:ext cx="1306164" cy="553996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1000" dirty="0">
                <a:sym typeface="Calibri"/>
              </a:rPr>
              <a:t>Control of public passenger and goods transport</a:t>
            </a:r>
            <a:endParaRPr kumimoji="0" lang="fr-FR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8349" y="5329787"/>
            <a:ext cx="1306164" cy="40010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1000" dirty="0">
                <a:sym typeface="Calibri"/>
              </a:rPr>
              <a:t>Observation of accidents</a:t>
            </a:r>
            <a:endParaRPr kumimoji="0" lang="fr-FR" sz="1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99784" y="4974442"/>
            <a:ext cx="1014651" cy="861772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fr-FR" sz="1000" dirty="0">
                <a:sym typeface="Calibri"/>
              </a:rPr>
              <a:t>200 radar cameras for </a:t>
            </a:r>
            <a:r>
              <a:rPr lang="fr-FR" sz="1000" dirty="0" err="1">
                <a:sym typeface="Calibri"/>
              </a:rPr>
              <a:t>electronic</a:t>
            </a:r>
            <a:r>
              <a:rPr lang="fr-FR" sz="1000" dirty="0">
                <a:sym typeface="Calibri"/>
              </a:rPr>
              <a:t> infrastructure </a:t>
            </a:r>
            <a:r>
              <a:rPr lang="fr-FR" sz="1000" dirty="0" err="1">
                <a:sym typeface="Calibri"/>
              </a:rPr>
              <a:t>detection</a:t>
            </a:r>
            <a:endParaRPr kumimoji="0" lang="fr-FR" sz="10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7769" y="5022011"/>
            <a:ext cx="1120462" cy="707884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fr-FR" sz="1000" b="1" dirty="0">
                <a:sym typeface="Calibri"/>
              </a:rPr>
              <a:t>Road user-</a:t>
            </a:r>
            <a:r>
              <a:rPr lang="fr-FR" sz="1000" b="1" dirty="0" err="1">
                <a:sym typeface="Calibri"/>
              </a:rPr>
              <a:t>customer</a:t>
            </a:r>
            <a:r>
              <a:rPr lang="fr-FR" sz="1000" b="1" dirty="0">
                <a:sym typeface="Calibri"/>
              </a:rPr>
              <a:t> information system</a:t>
            </a:r>
            <a:endParaRPr kumimoji="0" lang="fr-FR" sz="1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87240" y="4898901"/>
            <a:ext cx="958684" cy="861772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1000" b="1" dirty="0">
                <a:sym typeface="Calibri"/>
              </a:rPr>
              <a:t>Modernization of traffic signals and optimization of traffic lights</a:t>
            </a:r>
            <a:endParaRPr kumimoji="0" lang="fr-FR" sz="1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28166" y="5321185"/>
            <a:ext cx="958684" cy="40010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1000" b="1" dirty="0">
                <a:sym typeface="Calibri"/>
              </a:rPr>
              <a:t>Integration with toll booths</a:t>
            </a:r>
            <a:endParaRPr kumimoji="0" lang="fr-FR" sz="1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69243" y="5217026"/>
            <a:ext cx="958684" cy="40010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1000" b="1" dirty="0">
                <a:sym typeface="Calibri"/>
              </a:rPr>
              <a:t>Mapping and heat maps</a:t>
            </a:r>
            <a:endParaRPr kumimoji="0" lang="fr-FR" sz="1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24136" y="1149654"/>
            <a:ext cx="2867728" cy="52321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1400" b="1" dirty="0">
                <a:sym typeface="Calibri"/>
              </a:rPr>
              <a:t>Integrated mobility control center of the District of Abidjan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45900" y="2882340"/>
            <a:ext cx="790855" cy="46166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800" b="1" dirty="0">
                <a:sym typeface="Calibri"/>
              </a:rPr>
              <a:t>Central software solution</a:t>
            </a:r>
            <a:endParaRPr kumimoji="0" lang="fr-FR" sz="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75799" y="2987812"/>
            <a:ext cx="721216" cy="215442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800" b="1" dirty="0">
                <a:sym typeface="Calibri"/>
              </a:rPr>
              <a:t>Data analysis </a:t>
            </a:r>
            <a:endParaRPr kumimoji="0" lang="fr-FR" sz="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32175" y="2989794"/>
            <a:ext cx="814846" cy="46166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800" b="1" dirty="0">
                <a:sym typeface="Calibri"/>
              </a:rPr>
              <a:t>Law enforcement control</a:t>
            </a:r>
            <a:endParaRPr kumimoji="0" lang="fr-FR" sz="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40925" y="2866150"/>
            <a:ext cx="814846" cy="46166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en-US" sz="800" b="1" dirty="0">
                <a:sym typeface="Calibri"/>
              </a:rPr>
              <a:t>Register of offences and accidents</a:t>
            </a:r>
            <a:endParaRPr kumimoji="0" lang="fr-FR" sz="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00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D5E27AF0-92B7-2F4E-C80F-F9A41B67D57A}"/>
              </a:ext>
            </a:extLst>
          </p:cNvPr>
          <p:cNvSpPr/>
          <p:nvPr/>
        </p:nvSpPr>
        <p:spPr>
          <a:xfrm>
            <a:off x="1753645" y="-21700"/>
            <a:ext cx="10262493" cy="7196954"/>
          </a:xfrm>
          <a:prstGeom prst="rect">
            <a:avLst/>
          </a:prstGeom>
          <a:blipFill dpi="0" rotWithShape="1">
            <a:blip r:embed="rId4">
              <a:alphaModFix amt="7000"/>
            </a:blip>
            <a:srcRect/>
            <a:stretch>
              <a:fillRect l="-5000" t="-12281" b="-1823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8C4E7CA-9D73-B2BF-1999-4793C5AA4735}"/>
              </a:ext>
            </a:extLst>
          </p:cNvPr>
          <p:cNvGrpSpPr/>
          <p:nvPr/>
        </p:nvGrpSpPr>
        <p:grpSpPr>
          <a:xfrm>
            <a:off x="475162" y="3168017"/>
            <a:ext cx="3547007" cy="3066751"/>
            <a:chOff x="4333960" y="3485123"/>
            <a:chExt cx="3547007" cy="306675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DB94857-B9A0-5CDF-6301-3E5C0B3FD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41" b="99451" l="7981" r="90493">
                          <a14:foregroundMark x1="9038" y1="39286" x2="8685" y2="61538"/>
                          <a14:foregroundMark x1="74648" y1="35440" x2="74648" y2="35440"/>
                          <a14:foregroundMark x1="90610" y1="50549" x2="90610" y2="50549"/>
                          <a14:foregroundMark x1="64554" y1="88187" x2="42958" y2="99451"/>
                          <a14:foregroundMark x1="38850" y1="88736" x2="38850" y2="88736"/>
                          <a14:foregroundMark x1="42136" y1="55769" x2="57277" y2="65385"/>
                          <a14:foregroundMark x1="62676" y1="74725" x2="50000" y2="80495"/>
                          <a14:foregroundMark x1="46127" y1="66484" x2="44249" y2="84341"/>
                          <a14:foregroundMark x1="7981" y1="44231" x2="7981" y2="44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2983" y="3615698"/>
              <a:ext cx="1791760" cy="942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90DCE08-5537-CFDD-6D6B-007A4512369F}"/>
                </a:ext>
              </a:extLst>
            </p:cNvPr>
            <p:cNvSpPr/>
            <p:nvPr/>
          </p:nvSpPr>
          <p:spPr>
            <a:xfrm>
              <a:off x="5824288" y="3485123"/>
              <a:ext cx="540000" cy="540000"/>
            </a:xfrm>
            <a:prstGeom prst="ellipse">
              <a:avLst/>
            </a:prstGeom>
            <a:solidFill>
              <a:srgbClr val="00206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  <a:sym typeface="Calibri"/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67960A-98D0-FD12-9514-5CC5AF6BCB16}"/>
                </a:ext>
              </a:extLst>
            </p:cNvPr>
            <p:cNvSpPr/>
            <p:nvPr/>
          </p:nvSpPr>
          <p:spPr>
            <a:xfrm rot="21052418">
              <a:off x="4333960" y="4490125"/>
              <a:ext cx="2824559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  <a:sym typeface="Calibri"/>
                </a:rPr>
                <a:t>   DETECTING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6BA7583-C624-BD27-89AF-FBE0351E17C7}"/>
                </a:ext>
              </a:extLst>
            </p:cNvPr>
            <p:cNvSpPr txBox="1"/>
            <p:nvPr/>
          </p:nvSpPr>
          <p:spPr>
            <a:xfrm rot="21033506">
              <a:off x="4431314" y="5166879"/>
              <a:ext cx="3449653" cy="1384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lvl="0" hangingPunct="0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Avenir Next LT Pro" panose="020B0504020202020204" pitchFamily="34" charset="0"/>
                  <a:sym typeface="Calibri"/>
                </a:rPr>
                <a:t>A fixed, mobile or on-board camera in a police or gendarmerie vehicle detects moving and parked traffic in an outpost </a:t>
              </a:r>
            </a:p>
            <a:p>
              <a:pPr lvl="0" hangingPunct="0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Avenir Next LT Pro" panose="020B0504020202020204" pitchFamily="34" charset="0"/>
                  <a:sym typeface="Calibri"/>
                </a:rPr>
                <a:t>by automatically capturing moving and parked offences in both directions on a traffic lane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6A2C3B5-7A28-77F7-2D35-8898C078A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91" y="3353693"/>
            <a:ext cx="1132292" cy="1238747"/>
          </a:xfrm>
          <a:prstGeom prst="rect">
            <a:avLst/>
          </a:prstGeom>
          <a:effectLst>
            <a:outerShdw blurRad="63500" sx="109000" sy="109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4AD1710-00FD-292C-8CCA-F0969976F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527" y="3012264"/>
            <a:ext cx="844683" cy="83347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3696725-1D73-BB0C-206B-535A1CA9AB3C}"/>
              </a:ext>
            </a:extLst>
          </p:cNvPr>
          <p:cNvCxnSpPr>
            <a:cxnSpLocks/>
          </p:cNvCxnSpPr>
          <p:nvPr/>
        </p:nvCxnSpPr>
        <p:spPr>
          <a:xfrm>
            <a:off x="1529880" y="2878667"/>
            <a:ext cx="0" cy="289350"/>
          </a:xfrm>
          <a:prstGeom prst="straightConnector1">
            <a:avLst/>
          </a:prstGeom>
          <a:ln>
            <a:solidFill>
              <a:srgbClr val="61A5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FE724C4-9B99-C6B2-2394-98D833ADF7B0}"/>
              </a:ext>
            </a:extLst>
          </p:cNvPr>
          <p:cNvCxnSpPr/>
          <p:nvPr/>
        </p:nvCxnSpPr>
        <p:spPr>
          <a:xfrm>
            <a:off x="769841" y="2878667"/>
            <a:ext cx="1523357" cy="0"/>
          </a:xfrm>
          <a:prstGeom prst="line">
            <a:avLst/>
          </a:prstGeom>
          <a:ln>
            <a:solidFill>
              <a:srgbClr val="61A5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9D4AC1DA-6854-B01B-967E-AB19221CA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23107" flipH="1">
            <a:off x="3187414" y="3177807"/>
            <a:ext cx="1955999" cy="853402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D0CF539-8480-E67D-8D54-829E641D8FD9}"/>
              </a:ext>
            </a:extLst>
          </p:cNvPr>
          <p:cNvSpPr txBox="1"/>
          <p:nvPr/>
        </p:nvSpPr>
        <p:spPr>
          <a:xfrm>
            <a:off x="576322" y="2341089"/>
            <a:ext cx="1901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hangingPunct="0">
              <a:defRPr/>
            </a:pPr>
            <a:r>
              <a:rPr lang="fr-FR" sz="1400" b="1" kern="0" dirty="0" err="1">
                <a:solidFill>
                  <a:srgbClr val="FFFF00"/>
                </a:solidFill>
                <a:sym typeface="Calibri"/>
              </a:rPr>
              <a:t>Detection</a:t>
            </a:r>
            <a:r>
              <a:rPr lang="fr-FR" sz="1400" b="1" kern="0" dirty="0">
                <a:solidFill>
                  <a:srgbClr val="FFFF00"/>
                </a:solidFill>
                <a:sym typeface="Calibri"/>
              </a:rPr>
              <a:t> </a:t>
            </a:r>
            <a:r>
              <a:rPr lang="fr-FR" sz="1400" b="1" kern="0" dirty="0" err="1">
                <a:solidFill>
                  <a:srgbClr val="FFFF00"/>
                </a:solidFill>
                <a:sym typeface="Calibri"/>
              </a:rPr>
              <a:t>Technology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1D09C3F-713E-0E61-48B4-6C550D650064}"/>
              </a:ext>
            </a:extLst>
          </p:cNvPr>
          <p:cNvGrpSpPr/>
          <p:nvPr/>
        </p:nvGrpSpPr>
        <p:grpSpPr>
          <a:xfrm>
            <a:off x="4110018" y="68358"/>
            <a:ext cx="4038392" cy="2450863"/>
            <a:chOff x="5929123" y="331811"/>
            <a:chExt cx="4038392" cy="245086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22B26F1-9AEC-E01E-B767-0C1181F7F369}"/>
                </a:ext>
              </a:extLst>
            </p:cNvPr>
            <p:cNvSpPr/>
            <p:nvPr/>
          </p:nvSpPr>
          <p:spPr>
            <a:xfrm rot="197864">
              <a:off x="6771041" y="1174052"/>
              <a:ext cx="2505581" cy="369330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  <a:sym typeface="Calibri"/>
                </a:rPr>
                <a:t>INTERCEPTION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E7BBDEAD-578A-F495-6FC0-F892A40C6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2889" l="9778" r="89778">
                          <a14:foregroundMark x1="48889" y1="4444" x2="48889" y2="4444"/>
                          <a14:foregroundMark x1="47111" y1="92889" x2="47111" y2="92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29123" y="331811"/>
              <a:ext cx="1745696" cy="17456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EA228C59-FE3B-8D64-A95F-687C7DAFD2B1}"/>
                </a:ext>
              </a:extLst>
            </p:cNvPr>
            <p:cNvSpPr/>
            <p:nvPr/>
          </p:nvSpPr>
          <p:spPr>
            <a:xfrm>
              <a:off x="6259253" y="1138187"/>
              <a:ext cx="540000" cy="540000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  <a:sym typeface="Calibri"/>
                </a:rPr>
                <a:t>2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CE1D7E1-C129-2E86-4E39-87E0C752EED6}"/>
                </a:ext>
              </a:extLst>
            </p:cNvPr>
            <p:cNvSpPr txBox="1"/>
            <p:nvPr/>
          </p:nvSpPr>
          <p:spPr>
            <a:xfrm rot="247252">
              <a:off x="7226582" y="1828567"/>
              <a:ext cx="2740933" cy="954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lvl="0" hangingPunct="0">
                <a:defRPr/>
              </a:pPr>
              <a:r>
                <a:rPr lang="en-US" sz="1400" b="1" kern="0" dirty="0">
                  <a:solidFill>
                    <a:prstClr val="white"/>
                  </a:solidFill>
                  <a:latin typeface="Avenir Next LT Pro" panose="020B0504020202020204" pitchFamily="34" charset="0"/>
                  <a:sym typeface="Calibri"/>
                </a:rPr>
                <a:t>Law enforcement officers safely intercept vehicles flashed by the outpost's detection system. Thanks to the alerts generated.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AF0AF24-83B2-61EB-AB0A-CB3E0CE547EB}"/>
              </a:ext>
            </a:extLst>
          </p:cNvPr>
          <p:cNvCxnSpPr>
            <a:cxnSpLocks/>
          </p:cNvCxnSpPr>
          <p:nvPr/>
        </p:nvCxnSpPr>
        <p:spPr>
          <a:xfrm>
            <a:off x="5684277" y="594870"/>
            <a:ext cx="0" cy="28935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D3957DB-286A-E5A7-C9E9-65428B1A5E86}"/>
              </a:ext>
            </a:extLst>
          </p:cNvPr>
          <p:cNvCxnSpPr>
            <a:cxnSpLocks/>
          </p:cNvCxnSpPr>
          <p:nvPr/>
        </p:nvCxnSpPr>
        <p:spPr>
          <a:xfrm>
            <a:off x="5334321" y="586009"/>
            <a:ext cx="656794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93929D77-F230-C07E-9A72-7268602AA2AA}"/>
              </a:ext>
            </a:extLst>
          </p:cNvPr>
          <p:cNvSpPr txBox="1"/>
          <p:nvPr/>
        </p:nvSpPr>
        <p:spPr>
          <a:xfrm>
            <a:off x="7585622" y="278232"/>
            <a:ext cx="1901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dirty="0">
                <a:solidFill>
                  <a:srgbClr val="FFFF00"/>
                </a:solidFill>
                <a:latin typeface="Calibri" panose="020F0502020204030204"/>
                <a:sym typeface="Calibri"/>
              </a:rPr>
              <a:t>The interception unit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4D3AF618-BD54-8E0E-29B2-CC8E8410B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694118" flipH="1" flipV="1">
            <a:off x="8228727" y="840655"/>
            <a:ext cx="1564185" cy="748991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CBB2BB35-147D-42EC-19BB-F44D1D6CBA48}"/>
              </a:ext>
            </a:extLst>
          </p:cNvPr>
          <p:cNvGrpSpPr/>
          <p:nvPr/>
        </p:nvGrpSpPr>
        <p:grpSpPr>
          <a:xfrm>
            <a:off x="9570246" y="540965"/>
            <a:ext cx="2675812" cy="3728310"/>
            <a:chOff x="9588649" y="1978522"/>
            <a:chExt cx="2675812" cy="3728310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94A60D2-2E86-CA80-BF9A-3165B19DA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46348" y="1978522"/>
              <a:ext cx="2302924" cy="22747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94D49A6-631B-E0E8-1FF9-360F772D5E9E}"/>
                </a:ext>
              </a:extLst>
            </p:cNvPr>
            <p:cNvSpPr/>
            <p:nvPr/>
          </p:nvSpPr>
          <p:spPr>
            <a:xfrm rot="262144">
              <a:off x="9736346" y="3624797"/>
              <a:ext cx="2251427" cy="36933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0" dirty="0">
                  <a:solidFill>
                    <a:srgbClr val="000000"/>
                  </a:solidFill>
                  <a:latin typeface="Avenir Next LT Pro" panose="020B0504020202020204" pitchFamily="34" charset="0"/>
                  <a:sym typeface="Calibri"/>
                </a:rPr>
                <a:t>THE 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  <a:sym typeface="Calibri"/>
                </a:rPr>
                <a:t>MOBILE UNIT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EBD46D70-F826-D9ED-105D-2547ED9EF311}"/>
                </a:ext>
              </a:extLst>
            </p:cNvPr>
            <p:cNvSpPr txBox="1"/>
            <p:nvPr/>
          </p:nvSpPr>
          <p:spPr>
            <a:xfrm rot="238508">
              <a:off x="9588649" y="4321837"/>
              <a:ext cx="2675812" cy="1384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lvl="0" hangingPunct="0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Avenir Next LT Pro" panose="020B0504020202020204" pitchFamily="34" charset="0"/>
                  <a:sym typeface="Calibri"/>
                </a:rPr>
                <a:t>Fitted out to counter standards, this vehicle enables the operational teams (ticketing officer and CGIPARK operator) to process, notify and pay fines electronically.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92E51564-4E74-F385-E2C1-1B2236828ACA}"/>
                </a:ext>
              </a:extLst>
            </p:cNvPr>
            <p:cNvSpPr/>
            <p:nvPr/>
          </p:nvSpPr>
          <p:spPr>
            <a:xfrm>
              <a:off x="9804771" y="2532934"/>
              <a:ext cx="540000" cy="540000"/>
            </a:xfrm>
            <a:prstGeom prst="ellipse">
              <a:avLst/>
            </a:prstGeom>
            <a:solidFill>
              <a:srgbClr val="00B0F0"/>
            </a:solidFill>
            <a:ln w="12700" cap="flat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  <a:sym typeface="Calibri"/>
                </a:rPr>
                <a:t>3</a:t>
              </a:r>
            </a:p>
          </p:txBody>
        </p:sp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5927A9F0-CA91-83ED-85F7-6DBE93DE3BE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1893" r="19306"/>
          <a:stretch>
            <a:fillRect/>
          </a:stretch>
        </p:blipFill>
        <p:spPr>
          <a:xfrm>
            <a:off x="11495866" y="1629647"/>
            <a:ext cx="688392" cy="700478"/>
          </a:xfrm>
          <a:custGeom>
            <a:avLst/>
            <a:gdLst>
              <a:gd name="connsiteX0" fmla="*/ 876700 w 1753400"/>
              <a:gd name="connsiteY0" fmla="*/ 0 h 1784186"/>
              <a:gd name="connsiteX1" fmla="*/ 1753400 w 1753400"/>
              <a:gd name="connsiteY1" fmla="*/ 892094 h 1784186"/>
              <a:gd name="connsiteX2" fmla="*/ 966338 w 1753400"/>
              <a:gd name="connsiteY2" fmla="*/ 1779582 h 1784186"/>
              <a:gd name="connsiteX3" fmla="*/ 876739 w 1753400"/>
              <a:gd name="connsiteY3" fmla="*/ 1784186 h 1784186"/>
              <a:gd name="connsiteX4" fmla="*/ 876661 w 1753400"/>
              <a:gd name="connsiteY4" fmla="*/ 1784186 h 1784186"/>
              <a:gd name="connsiteX5" fmla="*/ 787063 w 1753400"/>
              <a:gd name="connsiteY5" fmla="*/ 1779582 h 1784186"/>
              <a:gd name="connsiteX6" fmla="*/ 0 w 1753400"/>
              <a:gd name="connsiteY6" fmla="*/ 892094 h 1784186"/>
              <a:gd name="connsiteX7" fmla="*/ 876700 w 1753400"/>
              <a:gd name="connsiteY7" fmla="*/ 0 h 178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3400" h="1784186">
                <a:moveTo>
                  <a:pt x="876700" y="0"/>
                </a:moveTo>
                <a:cubicBezTo>
                  <a:pt x="1360888" y="0"/>
                  <a:pt x="1753400" y="399404"/>
                  <a:pt x="1753400" y="892094"/>
                </a:cubicBezTo>
                <a:cubicBezTo>
                  <a:pt x="1753400" y="1353991"/>
                  <a:pt x="1408419" y="1733898"/>
                  <a:pt x="966338" y="1779582"/>
                </a:cubicBezTo>
                <a:lnTo>
                  <a:pt x="876739" y="1784186"/>
                </a:lnTo>
                <a:lnTo>
                  <a:pt x="876661" y="1784186"/>
                </a:lnTo>
                <a:lnTo>
                  <a:pt x="787063" y="1779582"/>
                </a:lnTo>
                <a:cubicBezTo>
                  <a:pt x="344982" y="1733898"/>
                  <a:pt x="0" y="1353991"/>
                  <a:pt x="0" y="892094"/>
                </a:cubicBezTo>
                <a:cubicBezTo>
                  <a:pt x="0" y="399404"/>
                  <a:pt x="392512" y="0"/>
                  <a:pt x="876700" y="0"/>
                </a:cubicBezTo>
                <a:close/>
              </a:path>
            </a:pathLst>
          </a:cu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3F38C436-D061-F4F7-ECE1-29303442D796}"/>
              </a:ext>
            </a:extLst>
          </p:cNvPr>
          <p:cNvCxnSpPr>
            <a:cxnSpLocks/>
          </p:cNvCxnSpPr>
          <p:nvPr/>
        </p:nvCxnSpPr>
        <p:spPr>
          <a:xfrm>
            <a:off x="10939255" y="586009"/>
            <a:ext cx="0" cy="48724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 62">
            <a:extLst>
              <a:ext uri="{FF2B5EF4-FFF2-40B4-BE49-F238E27FC236}">
                <a16:creationId xmlns:a16="http://schemas.microsoft.com/office/drawing/2014/main" id="{CC0572E6-507C-2CD7-F08C-7A11DF6BA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431478" flipV="1">
            <a:off x="8269205" y="3410099"/>
            <a:ext cx="1489331" cy="603623"/>
          </a:xfrm>
          <a:prstGeom prst="rect">
            <a:avLst/>
          </a:prstGeom>
        </p:spPr>
      </p:pic>
      <p:grpSp>
        <p:nvGrpSpPr>
          <p:cNvPr id="64" name="Groupe 63">
            <a:extLst>
              <a:ext uri="{FF2B5EF4-FFF2-40B4-BE49-F238E27FC236}">
                <a16:creationId xmlns:a16="http://schemas.microsoft.com/office/drawing/2014/main" id="{C127CB06-59EC-3A71-A2F4-FBDC7FA51ADD}"/>
              </a:ext>
            </a:extLst>
          </p:cNvPr>
          <p:cNvGrpSpPr/>
          <p:nvPr/>
        </p:nvGrpSpPr>
        <p:grpSpPr>
          <a:xfrm>
            <a:off x="4199894" y="4015078"/>
            <a:ext cx="5655902" cy="2101446"/>
            <a:chOff x="3810693" y="3958159"/>
            <a:chExt cx="5655902" cy="2101446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BB1B2D6B-EA00-06BC-B301-C51D06699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84233" y="3958159"/>
              <a:ext cx="2582362" cy="1459304"/>
            </a:xfrm>
            <a:prstGeom prst="rect">
              <a:avLst/>
            </a:prstGeom>
          </p:spPr>
        </p:pic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442864AC-D961-E0A8-3585-148694CCD351}"/>
                </a:ext>
              </a:extLst>
            </p:cNvPr>
            <p:cNvSpPr/>
            <p:nvPr/>
          </p:nvSpPr>
          <p:spPr>
            <a:xfrm>
              <a:off x="6820685" y="4026385"/>
              <a:ext cx="540000" cy="540000"/>
            </a:xfrm>
            <a:prstGeom prst="ellipse">
              <a:avLst/>
            </a:prstGeom>
            <a:solidFill>
              <a:srgbClr val="8FE2FF"/>
            </a:solidFill>
            <a:ln w="12700" cap="flat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  <a:sym typeface="Calibri"/>
                </a:rPr>
                <a:t>4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D4F4C5E-498A-B632-E435-951355040342}"/>
                </a:ext>
              </a:extLst>
            </p:cNvPr>
            <p:cNvSpPr/>
            <p:nvPr/>
          </p:nvSpPr>
          <p:spPr>
            <a:xfrm>
              <a:off x="7244591" y="5191072"/>
              <a:ext cx="1846791" cy="369330"/>
            </a:xfrm>
            <a:prstGeom prst="rect">
              <a:avLst/>
            </a:prstGeom>
            <a:solidFill>
              <a:srgbClr val="8FE2FF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0" dirty="0">
                  <a:solidFill>
                    <a:srgbClr val="000000"/>
                  </a:solidFill>
                  <a:latin typeface="Avenir Next LT Pro" panose="020B0504020202020204" pitchFamily="34" charset="0"/>
                  <a:sym typeface="Calibri"/>
                </a:rPr>
                <a:t>REMOVAL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03032145-05A2-0207-AE55-AF3B61AF3EE6}"/>
                </a:ext>
              </a:extLst>
            </p:cNvPr>
            <p:cNvSpPr txBox="1"/>
            <p:nvPr/>
          </p:nvSpPr>
          <p:spPr>
            <a:xfrm>
              <a:off x="7096423" y="5536385"/>
              <a:ext cx="2221967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lvl="0" hangingPunct="0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Avenir Next LT Pro" panose="020B0504020202020204" pitchFamily="34" charset="0"/>
                  <a:sym typeface="Calibri"/>
                </a:rPr>
                <a:t>It handles all cases requiring impoundment.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358CE3-F0BE-BA43-532D-92FA2EB56A73}"/>
                </a:ext>
              </a:extLst>
            </p:cNvPr>
            <p:cNvSpPr/>
            <p:nvPr/>
          </p:nvSpPr>
          <p:spPr>
            <a:xfrm rot="243220">
              <a:off x="3906838" y="4685534"/>
              <a:ext cx="2224614" cy="646329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ctr" hangingPunct="0">
                <a:defRPr/>
              </a:pPr>
              <a:r>
                <a:rPr lang="fr-FR" b="1" kern="0" dirty="0">
                  <a:solidFill>
                    <a:srgbClr val="F6CB16"/>
                  </a:solidFill>
                  <a:latin typeface="Avenir Next LT Pro" panose="020B0504020202020204" pitchFamily="34" charset="0"/>
                  <a:sym typeface="Calibri"/>
                </a:rPr>
                <a:t>IMPOUNDMENT OF VEHICLES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6CB1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61168F00-5299-0833-B5DA-BC0CD9EAA7A8}"/>
                </a:ext>
              </a:extLst>
            </p:cNvPr>
            <p:cNvSpPr/>
            <p:nvPr/>
          </p:nvSpPr>
          <p:spPr>
            <a:xfrm>
              <a:off x="3810693" y="4297902"/>
              <a:ext cx="540000" cy="54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  <a:sym typeface="Calibri"/>
                </a:rPr>
                <a:t>5</a:t>
              </a:r>
            </a:p>
          </p:txBody>
        </p:sp>
      </p:grpSp>
      <p:sp>
        <p:nvSpPr>
          <p:cNvPr id="70" name="ZoneTexte 18">
            <a:extLst>
              <a:ext uri="{FF2B5EF4-FFF2-40B4-BE49-F238E27FC236}">
                <a16:creationId xmlns:a16="http://schemas.microsoft.com/office/drawing/2014/main" id="{47CCC6B3-140C-A65D-3E3B-F2A61C0ECF4E}"/>
              </a:ext>
            </a:extLst>
          </p:cNvPr>
          <p:cNvSpPr txBox="1"/>
          <p:nvPr/>
        </p:nvSpPr>
        <p:spPr>
          <a:xfrm>
            <a:off x="-115561" y="785374"/>
            <a:ext cx="4324213" cy="1323439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7000">
                <a:srgbClr val="FFC000"/>
              </a:gs>
              <a:gs pos="89250">
                <a:srgbClr val="FFEFB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lvl="0">
              <a:defRPr/>
            </a:pPr>
            <a:r>
              <a:rPr lang="fr-FR" sz="2000" b="1" dirty="0">
                <a:solidFill>
                  <a:prstClr val="black"/>
                </a:solidFill>
                <a:latin typeface="Avenir Next LT Pro" panose="020B05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Calibri"/>
              </a:rPr>
              <a:t>DETECTION TECHNOLOGY </a:t>
            </a:r>
            <a:r>
              <a:rPr lang="fr-FR" sz="2000" dirty="0">
                <a:solidFill>
                  <a:prstClr val="black"/>
                </a:solidFill>
                <a:latin typeface="Avenir Next LT Pro" panose="020B05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Calibri"/>
              </a:rPr>
              <a:t>AND</a:t>
            </a:r>
            <a:r>
              <a:rPr lang="fr-FR" sz="2000" b="1" dirty="0">
                <a:solidFill>
                  <a:prstClr val="black"/>
                </a:solidFill>
                <a:latin typeface="Avenir Next LT Pro" panose="020B05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Calibri"/>
              </a:rPr>
              <a:t> </a:t>
            </a:r>
          </a:p>
          <a:p>
            <a:pPr marL="450850" lvl="0">
              <a:defRPr/>
            </a:pPr>
            <a:r>
              <a:rPr lang="fr-FR" sz="2000" b="1" dirty="0">
                <a:solidFill>
                  <a:prstClr val="black"/>
                </a:solidFill>
                <a:latin typeface="Avenir Next LT Pro" panose="020B05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Calibri"/>
              </a:rPr>
              <a:t>UNITS</a:t>
            </a:r>
          </a:p>
          <a:p>
            <a:pPr marL="450850" lvl="0">
              <a:defRPr/>
            </a:pPr>
            <a:r>
              <a:rPr kumimoji="0" lang="fr-FR" sz="20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Calibri"/>
              </a:rPr>
              <a:t>D’INTERCEPTION</a:t>
            </a:r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27DF6657-8636-2FCB-18D6-EDB5A10AB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431478" flipV="1">
            <a:off x="5630524" y="3571023"/>
            <a:ext cx="1489331" cy="8252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909FAC-E05E-E9C1-D629-2A31C5EE5AB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349"/>
          <a:stretch/>
        </p:blipFill>
        <p:spPr>
          <a:xfrm rot="195062">
            <a:off x="7053798" y="155466"/>
            <a:ext cx="1005227" cy="11681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51EEF2-76E3-405B-E71A-D248254F85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35" b="98903" l="2600" r="97920">
                        <a14:foregroundMark x1="26352" y1="98736" x2="26430" y2="98903"/>
                        <a14:foregroundMark x1="2773" y1="48119" x2="23733" y2="93114"/>
                        <a14:foregroundMark x1="26430" y1="98903" x2="26430" y2="98903"/>
                        <a14:foregroundMark x1="63778" y1="3135" x2="3894" y2="30176"/>
                        <a14:foregroundMark x1="23484" y1="25078" x2="5113" y2="33542"/>
                        <a14:foregroundMark x1="5113" y1="33542" x2="3813" y2="35266"/>
                        <a14:foregroundMark x1="97920" y1="30878" x2="57106" y2="74922"/>
                        <a14:foregroundMark x1="57106" y1="74922" x2="54159" y2="80251"/>
                        <a14:foregroundMark x1="90728" y1="44044" x2="62045" y2="91536"/>
                        <a14:foregroundMark x1="93328" y1="46082" x2="63778" y2="84326"/>
                        <a14:foregroundMark x1="80135" y1="6775" x2="72964" y2="3292"/>
                        <a14:foregroundMark x1="97487" y1="15204" x2="80975" y2="7184"/>
                        <a14:backgroundMark x1="81109" y1="4232" x2="97314" y2="7994"/>
                        <a14:backgroundMark x1="98354" y1="14420" x2="99653" y2="16928"/>
                        <a14:backgroundMark x1="98787" y1="1881" x2="99220" y2="9718"/>
                        <a14:backgroundMark x1="98787" y1="38245" x2="98787" y2="49216"/>
                        <a14:backgroundMark x1="63432" y1="97492" x2="60832" y2="95925"/>
                        <a14:backgroundMark x1="40208" y1="95925" x2="23657" y2="95925"/>
                        <a14:backgroundMark x1="3120" y1="29467" x2="433" y2="38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374" y="5415059"/>
            <a:ext cx="2582362" cy="142768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B8B20FC-9E78-5B2A-45FD-FE89A7472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22522" y="1052457"/>
            <a:ext cx="607366" cy="61546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85865EA-4075-B341-2681-D8A878C93D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57245" y="5932953"/>
            <a:ext cx="96934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92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721</Words>
  <Application>Microsoft Office PowerPoint</Application>
  <PresentationFormat>Grand écran</PresentationFormat>
  <Paragraphs>134</Paragraphs>
  <Slides>16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Thème Office</vt:lpstr>
      <vt:lpstr>2_Thème Office</vt:lpstr>
      <vt:lpstr>2_Tema de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Ulrich ABE</dc:creator>
  <cp:lastModifiedBy>Utilisateur invité</cp:lastModifiedBy>
  <cp:revision>27</cp:revision>
  <dcterms:created xsi:type="dcterms:W3CDTF">2023-09-22T12:21:20Z</dcterms:created>
  <dcterms:modified xsi:type="dcterms:W3CDTF">2023-09-25T13:58:36Z</dcterms:modified>
</cp:coreProperties>
</file>