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85" r:id="rId6"/>
    <p:sldId id="261" r:id="rId7"/>
    <p:sldId id="287" r:id="rId8"/>
    <p:sldId id="262" r:id="rId9"/>
    <p:sldId id="263" r:id="rId10"/>
    <p:sldId id="286" r:id="rId11"/>
    <p:sldId id="284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ahAZmXDCckI+Pucw0jZ+ERCLi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9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0073CB-A502-4107-9319-F7A7201B9508}">
  <a:tblStyle styleId="{8E0073CB-A502-4107-9319-F7A7201B950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39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38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37" Type="http://schemas.openxmlformats.org/officeDocument/2006/relationships/viewProps" Target="viewProps.xml" /><Relationship Id="rId5" Type="http://schemas.openxmlformats.org/officeDocument/2006/relationships/slide" Target="slides/slide4.xml" /><Relationship Id="rId36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35" Type="http://customschemas.google.com/relationships/presentationmetadata" Target="meta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1a045d6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g281a045d6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19e725525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g2819e72552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079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beb5ee4ac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0" name="Google Shape;430;g1beb5ee4ac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19e72552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g2819e72552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19e72552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g2819e72552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19e72552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g2819e72552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19e72552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g2819e72552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8530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19e72552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g2819e72552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19e72552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g2819e72552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2089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19e725525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g2819e72552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19e725525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g2819e725525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 /><Relationship Id="rId3" Type="http://schemas.openxmlformats.org/officeDocument/2006/relationships/image" Target="../media/image1.png" /><Relationship Id="rId7" Type="http://schemas.openxmlformats.org/officeDocument/2006/relationships/image" Target="../media/image5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png" /><Relationship Id="rId5" Type="http://schemas.openxmlformats.org/officeDocument/2006/relationships/image" Target="../media/image3.jp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.png" /><Relationship Id="rId4" Type="http://schemas.openxmlformats.org/officeDocument/2006/relationships/image" Target="../media/image17.jp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9.png" /><Relationship Id="rId5" Type="http://schemas.openxmlformats.org/officeDocument/2006/relationships/image" Target="../media/image2.png" /><Relationship Id="rId4" Type="http://schemas.openxmlformats.org/officeDocument/2006/relationships/image" Target="../media/image8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1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4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0080"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281a045d6f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00" y="63975"/>
            <a:ext cx="1219350" cy="12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281a045d6fe_0_0"/>
          <p:cNvSpPr/>
          <p:nvPr/>
        </p:nvSpPr>
        <p:spPr>
          <a:xfrm>
            <a:off x="1" y="6418054"/>
            <a:ext cx="12192000" cy="4398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281a045d6fe_0_0"/>
          <p:cNvSpPr/>
          <p:nvPr/>
        </p:nvSpPr>
        <p:spPr>
          <a:xfrm>
            <a:off x="4641011" y="5978108"/>
            <a:ext cx="7332600" cy="439800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g281a045d6fe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7575" y="0"/>
            <a:ext cx="9747302" cy="6416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281a045d6fe_0_0"/>
          <p:cNvSpPr txBox="1"/>
          <p:nvPr/>
        </p:nvSpPr>
        <p:spPr>
          <a:xfrm>
            <a:off x="2427575" y="396025"/>
            <a:ext cx="97473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FR" sz="4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Ym@ne Driver,</a:t>
            </a:r>
            <a:r>
              <a:rPr lang="fr-FR" sz="36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500"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FR" sz="35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</a:t>
            </a:r>
            <a:r>
              <a:rPr lang="fr-FR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service </a:t>
            </a:r>
            <a:r>
              <a:rPr lang="fr-FR" sz="35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la </a:t>
            </a:r>
            <a:r>
              <a:rPr lang="fr-FR" sz="3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Sécurité et de la </a:t>
            </a:r>
            <a:r>
              <a:rPr lang="fr-FR" sz="3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fr-FR" sz="3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estion</a:t>
            </a:r>
            <a:r>
              <a:rPr lang="fr-FR" sz="3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du transport routier</a:t>
            </a: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g281a045d6fe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6326" y="3062179"/>
            <a:ext cx="2726477" cy="192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281a045d6fe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66320" y="4916999"/>
            <a:ext cx="2726471" cy="149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281a045d6fe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888" y="1020998"/>
            <a:ext cx="3181200" cy="23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888AAF8-0616-818C-2FD6-8330662B9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2" y="1057344"/>
            <a:ext cx="4206630" cy="5007200"/>
          </a:xfrm>
          <a:prstGeom prst="rect">
            <a:avLst/>
          </a:prstGeom>
        </p:spPr>
      </p:pic>
      <p:sp>
        <p:nvSpPr>
          <p:cNvPr id="157" name="Google Shape;157;g2819e725525_0_83"/>
          <p:cNvSpPr/>
          <p:nvPr/>
        </p:nvSpPr>
        <p:spPr>
          <a:xfrm>
            <a:off x="1" y="6418054"/>
            <a:ext cx="12192000" cy="4398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819e725525_0_83"/>
          <p:cNvSpPr txBox="1"/>
          <p:nvPr/>
        </p:nvSpPr>
        <p:spPr>
          <a:xfrm>
            <a:off x="317675" y="6416100"/>
            <a:ext cx="109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Sept 2023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g2819e725525_0_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00" y="63975"/>
            <a:ext cx="1219350" cy="12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BBC36BE-87FE-3311-848F-4B6F0D740B59}"/>
              </a:ext>
            </a:extLst>
          </p:cNvPr>
          <p:cNvSpPr txBox="1"/>
          <p:nvPr/>
        </p:nvSpPr>
        <p:spPr>
          <a:xfrm>
            <a:off x="3661579" y="1501447"/>
            <a:ext cx="7710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spc="-20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Les données de comportement de conduite  servir à identifier les endroits où des améliorations infrastructures sont nécessaires. </a:t>
            </a:r>
          </a:p>
          <a:p>
            <a:pPr algn="just"/>
            <a:endParaRPr lang="fr-FR" sz="800" spc="-20" dirty="0">
              <a:solidFill>
                <a:schemeClr val="accent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algn="just"/>
            <a:r>
              <a:rPr lang="fr-FR" sz="1200" b="1" u="sng" spc="-20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Exemple: </a:t>
            </a:r>
            <a:r>
              <a:rPr lang="fr-FR" sz="1200" spc="-20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utilisation des données pour la priorisation des investissements dans la construction ou la rénovation des routes</a:t>
            </a:r>
            <a:endParaRPr lang="en-US" sz="1200" spc="-20" dirty="0">
              <a:solidFill>
                <a:schemeClr val="accent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273D089-8F13-C323-0CD7-1FCC8A15ECBF}"/>
              </a:ext>
            </a:extLst>
          </p:cNvPr>
          <p:cNvSpPr txBox="1"/>
          <p:nvPr/>
        </p:nvSpPr>
        <p:spPr>
          <a:xfrm>
            <a:off x="4186877" y="3145445"/>
            <a:ext cx="7290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spc="-20" dirty="0">
                <a:solidFill>
                  <a:srgbClr val="FFC000"/>
                </a:solidFill>
                <a:latin typeface="Poppins" pitchFamily="2" charset="77"/>
                <a:cs typeface="Poppins" pitchFamily="2" charset="77"/>
              </a:rPr>
              <a:t>Les données de comportement de conduite peuvent aider les gouvernements à identifier les problèmes de sécurité routière et à élaborer des politiques et des réglementations appropriées</a:t>
            </a:r>
          </a:p>
          <a:p>
            <a:pPr algn="just"/>
            <a:endParaRPr lang="fr-FR" sz="800" spc="-20" dirty="0">
              <a:solidFill>
                <a:srgbClr val="FFC000"/>
              </a:solidFill>
              <a:latin typeface="Poppins" pitchFamily="2" charset="77"/>
              <a:cs typeface="Poppins" pitchFamily="2" charset="77"/>
            </a:endParaRPr>
          </a:p>
          <a:p>
            <a:pPr algn="just"/>
            <a:r>
              <a:rPr lang="fr-FR" sz="1200" b="1" u="sng" spc="-20" dirty="0">
                <a:solidFill>
                  <a:srgbClr val="FFC000"/>
                </a:solidFill>
                <a:latin typeface="Poppins" pitchFamily="2" charset="77"/>
                <a:cs typeface="Poppins" pitchFamily="2" charset="77"/>
              </a:rPr>
              <a:t>Exemple:</a:t>
            </a:r>
            <a:r>
              <a:rPr lang="fr-FR" sz="1200" spc="-20" dirty="0">
                <a:solidFill>
                  <a:srgbClr val="FFC000"/>
                </a:solidFill>
                <a:latin typeface="Poppins" pitchFamily="2" charset="77"/>
                <a:cs typeface="Poppins" pitchFamily="2" charset="77"/>
              </a:rPr>
              <a:t> mise en place de politiques visant à dissuader les conducteurs de prendre des risques</a:t>
            </a:r>
            <a:endParaRPr lang="en-US" sz="1200" spc="-20" dirty="0">
              <a:solidFill>
                <a:srgbClr val="FFC00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388F450-73E3-9AEC-19D3-F5283B3BC071}"/>
              </a:ext>
            </a:extLst>
          </p:cNvPr>
          <p:cNvSpPr txBox="1"/>
          <p:nvPr/>
        </p:nvSpPr>
        <p:spPr>
          <a:xfrm>
            <a:off x="3609113" y="4864110"/>
            <a:ext cx="78155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300" spc="-20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Les données de comportement de conduite peuvent aider les gouvernements à analyser les modèles de circulation et à identifier les zones les plus congestionnées</a:t>
            </a:r>
          </a:p>
          <a:p>
            <a:pPr algn="just"/>
            <a:endParaRPr lang="en-US" sz="800" spc="-20" dirty="0">
              <a:solidFill>
                <a:srgbClr val="00B050"/>
              </a:solidFill>
              <a:latin typeface="Poppins" pitchFamily="2" charset="77"/>
              <a:cs typeface="Poppins" pitchFamily="2" charset="77"/>
            </a:endParaRPr>
          </a:p>
          <a:p>
            <a:pPr algn="just"/>
            <a:r>
              <a:rPr lang="en-US" sz="1200" b="1" u="sng" spc="-20" dirty="0" err="1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Exemple</a:t>
            </a:r>
            <a:r>
              <a:rPr lang="en-US" sz="1200" spc="-20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: </a:t>
            </a:r>
            <a:r>
              <a:rPr lang="fr-FR" sz="1200" spc="-20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mise en place de systèmes de péage dynamiques pour encourager une répartition plus équitable du trafic</a:t>
            </a:r>
            <a:endParaRPr lang="en-US" sz="1200" spc="-20" dirty="0">
              <a:solidFill>
                <a:srgbClr val="00B050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52965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0080"/>
          </a:blip>
          <a:stretch>
            <a:fillRect/>
          </a:stretch>
        </a:blip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beb5ee4ac8_0_1"/>
          <p:cNvSpPr/>
          <p:nvPr/>
        </p:nvSpPr>
        <p:spPr>
          <a:xfrm>
            <a:off x="1" y="6418054"/>
            <a:ext cx="12192000" cy="4398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g1beb5ee4ac8_0_1"/>
          <p:cNvSpPr/>
          <p:nvPr/>
        </p:nvSpPr>
        <p:spPr>
          <a:xfrm>
            <a:off x="4641011" y="5978108"/>
            <a:ext cx="7332600" cy="439800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g1beb5ee4ac8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3263" y="1311750"/>
            <a:ext cx="9245475" cy="4622749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1beb5ee4ac8_0_1"/>
          <p:cNvSpPr txBox="1"/>
          <p:nvPr/>
        </p:nvSpPr>
        <p:spPr>
          <a:xfrm>
            <a:off x="4918725" y="212450"/>
            <a:ext cx="3322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MERCI</a:t>
            </a:r>
            <a:endParaRPr sz="36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36" name="Google Shape;436;g1beb5ee4ac8_0_1"/>
          <p:cNvCxnSpPr/>
          <p:nvPr/>
        </p:nvCxnSpPr>
        <p:spPr>
          <a:xfrm>
            <a:off x="1414575" y="652748"/>
            <a:ext cx="1727100" cy="0"/>
          </a:xfrm>
          <a:prstGeom prst="straightConnector1">
            <a:avLst/>
          </a:prstGeom>
          <a:noFill/>
          <a:ln w="9525" cap="flat" cmpd="sng">
            <a:solidFill>
              <a:srgbClr val="525252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37" name="Google Shape;437;g1beb5ee4ac8_0_1"/>
          <p:cNvCxnSpPr/>
          <p:nvPr/>
        </p:nvCxnSpPr>
        <p:spPr>
          <a:xfrm>
            <a:off x="8923925" y="658098"/>
            <a:ext cx="1727100" cy="0"/>
          </a:xfrm>
          <a:prstGeom prst="straightConnector1">
            <a:avLst/>
          </a:prstGeom>
          <a:noFill/>
          <a:ln w="9525" cap="flat" cmpd="sng">
            <a:solidFill>
              <a:srgbClr val="525252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2" name="Google Shape;176;g2819e725525_0_91">
            <a:extLst>
              <a:ext uri="{FF2B5EF4-FFF2-40B4-BE49-F238E27FC236}">
                <a16:creationId xmlns:a16="http://schemas.microsoft.com/office/drawing/2014/main" id="{7F68A978-8679-59F3-2030-E70123C1824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2739" y="1306399"/>
            <a:ext cx="1570048" cy="124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19e725525_0_5"/>
          <p:cNvSpPr/>
          <p:nvPr/>
        </p:nvSpPr>
        <p:spPr>
          <a:xfrm>
            <a:off x="1" y="6418054"/>
            <a:ext cx="12192000" cy="4398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2819e725525_0_5"/>
          <p:cNvSpPr txBox="1"/>
          <p:nvPr/>
        </p:nvSpPr>
        <p:spPr>
          <a:xfrm>
            <a:off x="317675" y="6416100"/>
            <a:ext cx="109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Sept 2023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g2819e725525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775" y="1781175"/>
            <a:ext cx="123825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2819e725525_0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8774" y="3094038"/>
            <a:ext cx="1238250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819e725525_0_5"/>
          <p:cNvSpPr txBox="1"/>
          <p:nvPr/>
        </p:nvSpPr>
        <p:spPr>
          <a:xfrm>
            <a:off x="5572925" y="4346323"/>
            <a:ext cx="64548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20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Exploitation des données </a:t>
            </a:r>
            <a:r>
              <a:rPr lang="fr-FR" sz="2000" b="1" i="0" u="none" strike="noStrike" cap="none" dirty="0" err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Ym@ne</a:t>
            </a:r>
            <a:r>
              <a:rPr lang="fr-FR" sz="2000" b="1" i="0" u="none" strike="noStrike" cap="none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Driver - </a:t>
            </a:r>
            <a:endParaRPr sz="2000" b="1" i="0" u="none" strike="noStrike" cap="none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2000" b="1" i="0" u="none" strike="noStrike" cap="none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Gestion du transport routier</a:t>
            </a:r>
            <a:endParaRPr sz="1800" b="0" i="0" u="none" strike="noStrike" cap="none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2819e725525_0_5"/>
          <p:cNvSpPr txBox="1"/>
          <p:nvPr/>
        </p:nvSpPr>
        <p:spPr>
          <a:xfrm>
            <a:off x="218850" y="2791950"/>
            <a:ext cx="2419200" cy="1274100"/>
          </a:xfrm>
          <a:prstGeom prst="rect">
            <a:avLst/>
          </a:prstGeom>
          <a:solidFill>
            <a:srgbClr val="980000"/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FR"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 Sommaire</a:t>
            </a:r>
            <a:endParaRPr sz="3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2819e725525_0_5"/>
          <p:cNvSpPr txBox="1"/>
          <p:nvPr/>
        </p:nvSpPr>
        <p:spPr>
          <a:xfrm>
            <a:off x="3465550" y="1803300"/>
            <a:ext cx="4179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FR" sz="3000" b="1" i="0" u="none" strike="noStrike" cap="non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3000" b="1" i="0" u="none" strike="noStrike" cap="non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2819e725525_0_5"/>
          <p:cNvSpPr txBox="1"/>
          <p:nvPr/>
        </p:nvSpPr>
        <p:spPr>
          <a:xfrm>
            <a:off x="3465550" y="3100338"/>
            <a:ext cx="4179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FR" sz="3000" b="1" i="0" u="none" strike="noStrike" cap="non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000" b="1" i="0" u="none" strike="noStrike" cap="non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g2819e725525_0_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00" y="63975"/>
            <a:ext cx="1219350" cy="12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819e725525_0_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48299" y="4324600"/>
            <a:ext cx="122872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819e725525_0_5"/>
          <p:cNvSpPr txBox="1"/>
          <p:nvPr/>
        </p:nvSpPr>
        <p:spPr>
          <a:xfrm>
            <a:off x="3465538" y="4397400"/>
            <a:ext cx="4179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FR" sz="3000" b="1" i="0" u="none" strike="noStrike" cap="non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3000" b="1" i="0" u="none" strike="noStrike" cap="non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819e725525_0_5"/>
          <p:cNvSpPr txBox="1"/>
          <p:nvPr/>
        </p:nvSpPr>
        <p:spPr>
          <a:xfrm>
            <a:off x="5572925" y="1816025"/>
            <a:ext cx="56541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20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Collecte et Traitement des données </a:t>
            </a:r>
            <a:endParaRPr sz="1800" b="0" i="0" u="none" strike="noStrike" cap="none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g2819e725525_0_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01923" y="4896900"/>
            <a:ext cx="2132775" cy="151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819e725525_0_5"/>
          <p:cNvSpPr txBox="1"/>
          <p:nvPr/>
        </p:nvSpPr>
        <p:spPr>
          <a:xfrm>
            <a:off x="5572925" y="3088925"/>
            <a:ext cx="56541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20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Exploitation des données </a:t>
            </a:r>
            <a:r>
              <a:rPr lang="fr-FR" sz="2000" b="1" i="0" u="none" strike="noStrike" cap="none" dirty="0" err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Ym@ne</a:t>
            </a:r>
            <a:r>
              <a:rPr lang="fr-FR" sz="2000" b="1" i="0" u="none" strike="noStrike" cap="none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Driver -</a:t>
            </a:r>
            <a:endParaRPr sz="2000" b="1" i="0" u="none" strike="noStrike" cap="none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2000" b="1" i="0" u="none" strike="noStrike" cap="none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1" i="0" u="none" strike="noStrike" cap="none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Sécurité routière</a:t>
            </a:r>
            <a:endParaRPr sz="1800" b="0" i="0" u="none" strike="noStrike" cap="none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819e725525_0_38"/>
          <p:cNvSpPr/>
          <p:nvPr/>
        </p:nvSpPr>
        <p:spPr>
          <a:xfrm>
            <a:off x="1" y="6418054"/>
            <a:ext cx="12192000" cy="4398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2819e725525_0_38"/>
          <p:cNvSpPr txBox="1"/>
          <p:nvPr/>
        </p:nvSpPr>
        <p:spPr>
          <a:xfrm>
            <a:off x="317675" y="6416100"/>
            <a:ext cx="109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Sept 2023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2819e725525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9250" y="2628600"/>
            <a:ext cx="1906000" cy="11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819e725525_0_38"/>
          <p:cNvSpPr txBox="1"/>
          <p:nvPr/>
        </p:nvSpPr>
        <p:spPr>
          <a:xfrm>
            <a:off x="2541300" y="2906825"/>
            <a:ext cx="750300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FR" sz="3000" b="1" i="0" u="none" strike="noStrike" cap="non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3000" b="1" i="0" u="none" strike="noStrike" cap="non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2819e725525_0_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00" y="63975"/>
            <a:ext cx="1219350" cy="12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2819e725525_0_38"/>
          <p:cNvSpPr txBox="1"/>
          <p:nvPr/>
        </p:nvSpPr>
        <p:spPr>
          <a:xfrm>
            <a:off x="5311850" y="2722290"/>
            <a:ext cx="474655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29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Collecte et Traitement des données</a:t>
            </a:r>
            <a:endParaRPr sz="2700" b="0" i="0" u="none" strike="noStrike" cap="none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819e725525_0_55"/>
          <p:cNvSpPr/>
          <p:nvPr/>
        </p:nvSpPr>
        <p:spPr>
          <a:xfrm>
            <a:off x="1" y="6418054"/>
            <a:ext cx="12192000" cy="4398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2819e725525_0_55"/>
          <p:cNvSpPr txBox="1"/>
          <p:nvPr/>
        </p:nvSpPr>
        <p:spPr>
          <a:xfrm>
            <a:off x="317675" y="6416100"/>
            <a:ext cx="109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Sept 2023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g2819e725525_0_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00" y="63975"/>
            <a:ext cx="1219350" cy="12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4;g2819e725525_0_38">
            <a:extLst>
              <a:ext uri="{FF2B5EF4-FFF2-40B4-BE49-F238E27FC236}">
                <a16:creationId xmlns:a16="http://schemas.microsoft.com/office/drawing/2014/main" id="{C5BA7636-5663-FD36-3445-460060DD38EB}"/>
              </a:ext>
            </a:extLst>
          </p:cNvPr>
          <p:cNvSpPr txBox="1"/>
          <p:nvPr/>
        </p:nvSpPr>
        <p:spPr>
          <a:xfrm>
            <a:off x="3646529" y="673650"/>
            <a:ext cx="5587411" cy="62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Plateforme de Collecte des données</a:t>
            </a:r>
            <a:endParaRPr sz="24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4D1362-55E0-CA47-B50E-87BAC682A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75" y="1283325"/>
            <a:ext cx="11794496" cy="48094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819e725525_0_55"/>
          <p:cNvSpPr/>
          <p:nvPr/>
        </p:nvSpPr>
        <p:spPr>
          <a:xfrm>
            <a:off x="1" y="6418054"/>
            <a:ext cx="12192000" cy="4398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2819e725525_0_55"/>
          <p:cNvSpPr txBox="1"/>
          <p:nvPr/>
        </p:nvSpPr>
        <p:spPr>
          <a:xfrm>
            <a:off x="317675" y="6416100"/>
            <a:ext cx="109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Sept 2023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g2819e725525_0_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00" y="63975"/>
            <a:ext cx="1219350" cy="12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4;g2819e725525_0_38">
            <a:extLst>
              <a:ext uri="{FF2B5EF4-FFF2-40B4-BE49-F238E27FC236}">
                <a16:creationId xmlns:a16="http://schemas.microsoft.com/office/drawing/2014/main" id="{62795D31-6C5C-5B68-2743-CBF003986663}"/>
              </a:ext>
            </a:extLst>
          </p:cNvPr>
          <p:cNvSpPr txBox="1"/>
          <p:nvPr/>
        </p:nvSpPr>
        <p:spPr>
          <a:xfrm>
            <a:off x="4455999" y="663400"/>
            <a:ext cx="4448157" cy="519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Traitement des données</a:t>
            </a:r>
            <a:endParaRPr sz="24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417E68D-16A9-4DB4-3480-1C0159B1B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878" y="1283325"/>
            <a:ext cx="6056613" cy="452873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F8DBD02-EF5F-DCD6-B420-6C8DA6049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0" y="1343442"/>
            <a:ext cx="6022715" cy="4468615"/>
          </a:xfrm>
          <a:prstGeom prst="rect">
            <a:avLst/>
          </a:prstGeom>
        </p:spPr>
      </p:pic>
      <p:sp>
        <p:nvSpPr>
          <p:cNvPr id="17" name="Google Shape;134;g2819e725525_0_38">
            <a:extLst>
              <a:ext uri="{FF2B5EF4-FFF2-40B4-BE49-F238E27FC236}">
                <a16:creationId xmlns:a16="http://schemas.microsoft.com/office/drawing/2014/main" id="{DF067850-CAC6-20C5-691D-B868416CAF9A}"/>
              </a:ext>
            </a:extLst>
          </p:cNvPr>
          <p:cNvSpPr txBox="1"/>
          <p:nvPr/>
        </p:nvSpPr>
        <p:spPr>
          <a:xfrm>
            <a:off x="317675" y="5807393"/>
            <a:ext cx="7267348" cy="519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Zones de congestion d’infractions: excès de vitesse, accélération et freinage brusque</a:t>
            </a:r>
            <a:endParaRPr sz="16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1210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19e725525_0_64"/>
          <p:cNvSpPr/>
          <p:nvPr/>
        </p:nvSpPr>
        <p:spPr>
          <a:xfrm>
            <a:off x="1" y="6418054"/>
            <a:ext cx="12192000" cy="4398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2819e725525_0_64"/>
          <p:cNvSpPr txBox="1"/>
          <p:nvPr/>
        </p:nvSpPr>
        <p:spPr>
          <a:xfrm>
            <a:off x="317675" y="6416100"/>
            <a:ext cx="109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Sept 2023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g2819e725525_0_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00" y="63975"/>
            <a:ext cx="1219350" cy="12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819e725525_0_64"/>
          <p:cNvSpPr txBox="1"/>
          <p:nvPr/>
        </p:nvSpPr>
        <p:spPr>
          <a:xfrm>
            <a:off x="3420020" y="2450467"/>
            <a:ext cx="8287298" cy="192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2400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Les données de comportement de conduite sont utilisées par le gouvernement pour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fr-FR" sz="1000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26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- l’amélioration de la sécurité routière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fr-FR" sz="1000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26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- l'efficacité du système de transport</a:t>
            </a:r>
            <a:endParaRPr sz="2600" b="1" i="0" u="none" strike="noStrike" cap="none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DE9DB7-EBA0-674B-B168-38E1A5770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984" y="2218400"/>
            <a:ext cx="2143125" cy="23907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19e725525_0_64"/>
          <p:cNvSpPr/>
          <p:nvPr/>
        </p:nvSpPr>
        <p:spPr>
          <a:xfrm>
            <a:off x="1" y="6418054"/>
            <a:ext cx="12192000" cy="4398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2819e725525_0_64"/>
          <p:cNvSpPr txBox="1"/>
          <p:nvPr/>
        </p:nvSpPr>
        <p:spPr>
          <a:xfrm>
            <a:off x="317675" y="6416100"/>
            <a:ext cx="109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Sept 2023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g2819e725525_0_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9250" y="2628600"/>
            <a:ext cx="1906000" cy="11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819e725525_0_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00" y="63975"/>
            <a:ext cx="1219350" cy="12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819e725525_0_64"/>
          <p:cNvSpPr txBox="1"/>
          <p:nvPr/>
        </p:nvSpPr>
        <p:spPr>
          <a:xfrm>
            <a:off x="5311850" y="2628600"/>
            <a:ext cx="64548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29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Exploitation des données </a:t>
            </a:r>
            <a:r>
              <a:rPr lang="fr-FR" sz="2900" b="1" i="0" u="none" strike="noStrike" cap="none" dirty="0" err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Ym@ne</a:t>
            </a:r>
            <a:r>
              <a:rPr lang="fr-FR" sz="2900" b="1" i="0" u="none" strike="noStrike" cap="none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Driver </a:t>
            </a:r>
            <a:r>
              <a:rPr lang="fr-FR" sz="2900" b="1" i="0" u="none" strike="noStrike" cap="none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Sécurité routière</a:t>
            </a:r>
            <a:endParaRPr sz="2700" b="0" i="0" u="none" strike="noStrike" cap="none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2819e725525_0_64"/>
          <p:cNvSpPr txBox="1"/>
          <p:nvPr/>
        </p:nvSpPr>
        <p:spPr>
          <a:xfrm>
            <a:off x="2588275" y="2927238"/>
            <a:ext cx="4179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FR" sz="3000" b="1" i="0" u="none" strike="noStrike" cap="non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000" b="1" i="0" u="none" strike="noStrike" cap="non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8496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78921554-96B6-C7B2-0688-138C573E6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" y="1240544"/>
            <a:ext cx="3946310" cy="4858093"/>
          </a:xfrm>
          <a:prstGeom prst="rect">
            <a:avLst/>
          </a:prstGeom>
        </p:spPr>
      </p:pic>
      <p:sp>
        <p:nvSpPr>
          <p:cNvPr id="157" name="Google Shape;157;g2819e725525_0_83"/>
          <p:cNvSpPr/>
          <p:nvPr/>
        </p:nvSpPr>
        <p:spPr>
          <a:xfrm>
            <a:off x="1" y="6418054"/>
            <a:ext cx="12192000" cy="4398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819e725525_0_83"/>
          <p:cNvSpPr txBox="1"/>
          <p:nvPr/>
        </p:nvSpPr>
        <p:spPr>
          <a:xfrm>
            <a:off x="317675" y="6416100"/>
            <a:ext cx="109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Sept 2023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g2819e725525_0_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00" y="63975"/>
            <a:ext cx="1219350" cy="12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BBC36BE-87FE-3311-848F-4B6F0D740B59}"/>
              </a:ext>
            </a:extLst>
          </p:cNvPr>
          <p:cNvSpPr txBox="1"/>
          <p:nvPr/>
        </p:nvSpPr>
        <p:spPr>
          <a:xfrm>
            <a:off x="3389174" y="1741016"/>
            <a:ext cx="386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spc="-20" dirty="0">
                <a:solidFill>
                  <a:schemeClr val="accent1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Vidéosurveillance 24/7 </a:t>
            </a:r>
            <a:r>
              <a:rPr lang="en-US" sz="1200" spc="-20" dirty="0">
                <a:solidFill>
                  <a:schemeClr val="accent1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de l’ensemble des axes routiers du pays: véhicules de transport, routes, usagers etc…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85FD4EA-1063-416E-16EC-8A9D453E4F3D}"/>
              </a:ext>
            </a:extLst>
          </p:cNvPr>
          <p:cNvSpPr txBox="1"/>
          <p:nvPr/>
        </p:nvSpPr>
        <p:spPr>
          <a:xfrm>
            <a:off x="7647481" y="1737895"/>
            <a:ext cx="386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spc="-20" dirty="0">
                <a:solidFill>
                  <a:schemeClr val="accent1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Info traffic </a:t>
            </a:r>
            <a:r>
              <a:rPr lang="en-US" sz="1200" spc="-20" dirty="0">
                <a:solidFill>
                  <a:schemeClr val="accent1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routier (encombrements, accidents, incidents…): information  des forces de l’ordre, déploiement des véhicules d’urgence etc…</a:t>
            </a:r>
          </a:p>
        </p:txBody>
      </p:sp>
      <p:sp>
        <p:nvSpPr>
          <p:cNvPr id="8" name="Line 316">
            <a:extLst>
              <a:ext uri="{FF2B5EF4-FFF2-40B4-BE49-F238E27FC236}">
                <a16:creationId xmlns:a16="http://schemas.microsoft.com/office/drawing/2014/main" id="{74F779BC-6239-FB29-1E40-BEF08DC6BD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8193" y="1431060"/>
            <a:ext cx="0" cy="1260000"/>
          </a:xfrm>
          <a:prstGeom prst="line">
            <a:avLst/>
          </a:prstGeom>
          <a:noFill/>
          <a:ln w="25400" cap="flat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273D089-8F13-C323-0CD7-1FCC8A15ECBF}"/>
              </a:ext>
            </a:extLst>
          </p:cNvPr>
          <p:cNvSpPr txBox="1"/>
          <p:nvPr/>
        </p:nvSpPr>
        <p:spPr>
          <a:xfrm>
            <a:off x="4162268" y="2900579"/>
            <a:ext cx="386746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spc="-20" dirty="0">
                <a:solidFill>
                  <a:srgbClr val="C00000"/>
                </a:solidFill>
                <a:latin typeface="Poppins" pitchFamily="2" charset="77"/>
                <a:cs typeface="Poppins" pitchFamily="2" charset="77"/>
              </a:rPr>
              <a:t>- </a:t>
            </a:r>
            <a:r>
              <a:rPr lang="en-US" sz="1200" b="1" spc="-20" dirty="0">
                <a:solidFill>
                  <a:srgbClr val="C00000"/>
                </a:solidFill>
                <a:latin typeface="Poppins" pitchFamily="2" charset="77"/>
                <a:cs typeface="Poppins" pitchFamily="2" charset="77"/>
              </a:rPr>
              <a:t>Identification</a:t>
            </a:r>
            <a:r>
              <a:rPr lang="en-US" sz="1200" spc="-20" dirty="0">
                <a:solidFill>
                  <a:srgbClr val="C00000"/>
                </a:solidFill>
                <a:latin typeface="Poppins" pitchFamily="2" charset="77"/>
                <a:cs typeface="Poppins" pitchFamily="2" charset="77"/>
              </a:rPr>
              <a:t> immédiate de comportements de conduite à risque accidentogène: excès de vitesse, distraction, somnolence, utilisation de telephone etc…</a:t>
            </a:r>
          </a:p>
          <a:p>
            <a:pPr algn="just"/>
            <a:endParaRPr lang="en-US" sz="800" spc="-20" dirty="0">
              <a:solidFill>
                <a:srgbClr val="C00000"/>
              </a:solidFill>
              <a:latin typeface="Poppins" pitchFamily="2" charset="77"/>
              <a:cs typeface="Poppins" pitchFamily="2" charset="77"/>
            </a:endParaRPr>
          </a:p>
          <a:p>
            <a:pPr algn="just"/>
            <a:r>
              <a:rPr lang="en-US" sz="1200" spc="-20" dirty="0">
                <a:solidFill>
                  <a:srgbClr val="C00000"/>
                </a:solidFill>
                <a:latin typeface="Poppins" pitchFamily="2" charset="77"/>
                <a:cs typeface="Poppins" pitchFamily="2" charset="77"/>
              </a:rPr>
              <a:t>- </a:t>
            </a:r>
            <a:r>
              <a:rPr lang="en-US" sz="1300" b="1" spc="-20" dirty="0">
                <a:solidFill>
                  <a:srgbClr val="C00000"/>
                </a:solidFill>
                <a:latin typeface="Poppins" pitchFamily="2" charset="77"/>
                <a:cs typeface="Poppins" pitchFamily="2" charset="77"/>
              </a:rPr>
              <a:t>Alertes</a:t>
            </a:r>
            <a:r>
              <a:rPr lang="en-US" sz="1200" spc="-20" dirty="0">
                <a:solidFill>
                  <a:srgbClr val="C00000"/>
                </a:solidFill>
                <a:latin typeface="Poppins" pitchFamily="2" charset="77"/>
                <a:cs typeface="Poppins" pitchFamily="2" charset="77"/>
              </a:rPr>
              <a:t> en temps reel au Ministère des Transports en cas d’infraction du conducteur permettant des interventions immédiates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9ACADCB-C32F-E49D-6184-7A808690DDAC}"/>
              </a:ext>
            </a:extLst>
          </p:cNvPr>
          <p:cNvSpPr txBox="1"/>
          <p:nvPr/>
        </p:nvSpPr>
        <p:spPr>
          <a:xfrm>
            <a:off x="8324537" y="3408777"/>
            <a:ext cx="3867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spc="-20" dirty="0">
                <a:solidFill>
                  <a:srgbClr val="C00000"/>
                </a:solidFill>
                <a:latin typeface="Poppins" pitchFamily="2" charset="77"/>
                <a:cs typeface="Poppins" pitchFamily="2" charset="77"/>
              </a:rPr>
              <a:t>- Organisation de </a:t>
            </a:r>
            <a:r>
              <a:rPr lang="en-US" sz="1200" b="1" spc="-20" dirty="0">
                <a:solidFill>
                  <a:srgbClr val="C00000"/>
                </a:solidFill>
                <a:latin typeface="Poppins" pitchFamily="2" charset="77"/>
                <a:cs typeface="Poppins" pitchFamily="2" charset="77"/>
              </a:rPr>
              <a:t>campagnes de recyclage </a:t>
            </a:r>
            <a:r>
              <a:rPr lang="en-US" sz="1200" spc="-20" dirty="0">
                <a:solidFill>
                  <a:srgbClr val="C00000"/>
                </a:solidFill>
                <a:latin typeface="Poppins" pitchFamily="2" charset="77"/>
                <a:cs typeface="Poppins" pitchFamily="2" charset="77"/>
              </a:rPr>
              <a:t>personnalisé (formation) des conducteurs</a:t>
            </a:r>
          </a:p>
        </p:txBody>
      </p:sp>
      <p:sp>
        <p:nvSpPr>
          <p:cNvPr id="12" name="Line 316">
            <a:extLst>
              <a:ext uri="{FF2B5EF4-FFF2-40B4-BE49-F238E27FC236}">
                <a16:creationId xmlns:a16="http://schemas.microsoft.com/office/drawing/2014/main" id="{C1E8B142-BA1B-E1DB-E56D-880397258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8525" y="3039590"/>
            <a:ext cx="0" cy="1260000"/>
          </a:xfrm>
          <a:prstGeom prst="line">
            <a:avLst/>
          </a:prstGeom>
          <a:noFill/>
          <a:ln w="25400" cap="flat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388F450-73E3-9AEC-19D3-F5283B3BC071}"/>
              </a:ext>
            </a:extLst>
          </p:cNvPr>
          <p:cNvSpPr txBox="1"/>
          <p:nvPr/>
        </p:nvSpPr>
        <p:spPr>
          <a:xfrm>
            <a:off x="3257358" y="4693295"/>
            <a:ext cx="42244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00" b="1" spc="-20" dirty="0">
                <a:solidFill>
                  <a:srgbClr val="36907F"/>
                </a:solidFill>
                <a:latin typeface="Poppins" pitchFamily="2" charset="77"/>
                <a:cs typeface="Poppins" pitchFamily="2" charset="77"/>
              </a:rPr>
              <a:t>-Politique</a:t>
            </a:r>
            <a:r>
              <a:rPr lang="en-US" sz="1100" spc="-20" dirty="0">
                <a:solidFill>
                  <a:srgbClr val="36907F"/>
                </a:solidFill>
                <a:latin typeface="Poppins" pitchFamily="2" charset="77"/>
                <a:cs typeface="Poppins" pitchFamily="2" charset="77"/>
              </a:rPr>
              <a:t>: </a:t>
            </a:r>
            <a:r>
              <a:rPr lang="en-US" sz="1200" spc="-20" dirty="0">
                <a:solidFill>
                  <a:srgbClr val="36907F"/>
                </a:solidFill>
                <a:latin typeface="Poppins" pitchFamily="2" charset="77"/>
                <a:cs typeface="Poppins" pitchFamily="2" charset="77"/>
              </a:rPr>
              <a:t>Organisation de campagnes de sensibilisation sécurité routière ciblant les mois où les infractions sont les plus élevées (cas d’ excès de vitesse )</a:t>
            </a:r>
          </a:p>
          <a:p>
            <a:pPr algn="just"/>
            <a:endParaRPr lang="en-US" sz="1200" spc="-20" dirty="0">
              <a:solidFill>
                <a:srgbClr val="36907F"/>
              </a:solidFill>
              <a:latin typeface="Poppins" pitchFamily="2" charset="77"/>
              <a:cs typeface="Poppins" pitchFamily="2" charset="77"/>
            </a:endParaRPr>
          </a:p>
          <a:p>
            <a:pPr algn="just"/>
            <a:r>
              <a:rPr lang="en-US" sz="1100" spc="-20" dirty="0">
                <a:solidFill>
                  <a:srgbClr val="36907F"/>
                </a:solidFill>
                <a:latin typeface="Poppins" pitchFamily="2" charset="77"/>
                <a:cs typeface="Poppins" pitchFamily="2" charset="77"/>
              </a:rPr>
              <a:t>- </a:t>
            </a:r>
            <a:r>
              <a:rPr lang="en-US" sz="1300" b="1" spc="-20" dirty="0">
                <a:solidFill>
                  <a:srgbClr val="36907F"/>
                </a:solidFill>
                <a:latin typeface="Poppins" pitchFamily="2" charset="77"/>
                <a:cs typeface="Poppins" pitchFamily="2" charset="77"/>
              </a:rPr>
              <a:t>Socio-</a:t>
            </a:r>
            <a:r>
              <a:rPr lang="en-US" sz="1300" b="1" spc="-20" dirty="0" err="1">
                <a:solidFill>
                  <a:srgbClr val="36907F"/>
                </a:solidFill>
                <a:latin typeface="Poppins" pitchFamily="2" charset="77"/>
                <a:cs typeface="Poppins" pitchFamily="2" charset="77"/>
              </a:rPr>
              <a:t>culturel</a:t>
            </a:r>
            <a:r>
              <a:rPr lang="en-US" sz="1100" spc="-20" dirty="0">
                <a:solidFill>
                  <a:srgbClr val="36907F"/>
                </a:solidFill>
                <a:latin typeface="Poppins" pitchFamily="2" charset="77"/>
                <a:cs typeface="Poppins" pitchFamily="2" charset="77"/>
              </a:rPr>
              <a:t>: </a:t>
            </a:r>
            <a:r>
              <a:rPr lang="en-US" sz="1200" spc="-20" dirty="0">
                <a:solidFill>
                  <a:srgbClr val="36907F"/>
                </a:solidFill>
                <a:latin typeface="Poppins" pitchFamily="2" charset="77"/>
                <a:cs typeface="Poppins" pitchFamily="2" charset="77"/>
              </a:rPr>
              <a:t>mise en place de programmes de sensibilisation des conducteurs aux dangers des violations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C7A8AAC-3183-580F-AEF9-C09D6204B5B8}"/>
              </a:ext>
            </a:extLst>
          </p:cNvPr>
          <p:cNvSpPr txBox="1"/>
          <p:nvPr/>
        </p:nvSpPr>
        <p:spPr>
          <a:xfrm>
            <a:off x="7772398" y="4894993"/>
            <a:ext cx="44196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spc="-20" dirty="0">
                <a:solidFill>
                  <a:srgbClr val="36907F"/>
                </a:solidFill>
                <a:latin typeface="Poppins" pitchFamily="2" charset="77"/>
                <a:cs typeface="Poppins" pitchFamily="2" charset="77"/>
              </a:rPr>
              <a:t>- </a:t>
            </a:r>
            <a:r>
              <a:rPr lang="en-US" sz="1300" b="1" spc="-20" dirty="0">
                <a:solidFill>
                  <a:srgbClr val="36907F"/>
                </a:solidFill>
                <a:latin typeface="Poppins" pitchFamily="2" charset="77"/>
                <a:cs typeface="Poppins" pitchFamily="2" charset="77"/>
              </a:rPr>
              <a:t>Environnemental</a:t>
            </a:r>
            <a:r>
              <a:rPr lang="en-US" sz="1200" spc="-20" dirty="0">
                <a:solidFill>
                  <a:srgbClr val="36907F"/>
                </a:solidFill>
                <a:latin typeface="Poppins" pitchFamily="2" charset="77"/>
                <a:cs typeface="Poppins" pitchFamily="2" charset="77"/>
              </a:rPr>
              <a:t>: conduite d’études permettant de verifier une éventuelle influence entre l’environnement (état des routes) et les comportements de conduite</a:t>
            </a:r>
          </a:p>
          <a:p>
            <a:pPr algn="just"/>
            <a:endParaRPr lang="en-US" sz="800" spc="-20" dirty="0">
              <a:solidFill>
                <a:srgbClr val="36907F"/>
              </a:solidFill>
              <a:latin typeface="Poppins" pitchFamily="2" charset="77"/>
              <a:cs typeface="Poppins" pitchFamily="2" charset="77"/>
            </a:endParaRPr>
          </a:p>
          <a:p>
            <a:pPr algn="just"/>
            <a:r>
              <a:rPr lang="en-US" sz="1200" spc="-20" dirty="0">
                <a:solidFill>
                  <a:srgbClr val="36907F"/>
                </a:solidFill>
                <a:latin typeface="Poppins" pitchFamily="2" charset="77"/>
                <a:cs typeface="Poppins" pitchFamily="2" charset="77"/>
              </a:rPr>
              <a:t>- </a:t>
            </a:r>
            <a:r>
              <a:rPr lang="en-US" sz="1300" b="1" spc="-20" dirty="0">
                <a:solidFill>
                  <a:srgbClr val="36907F"/>
                </a:solidFill>
                <a:latin typeface="Poppins" pitchFamily="2" charset="77"/>
                <a:cs typeface="Poppins" pitchFamily="2" charset="77"/>
              </a:rPr>
              <a:t>Légal</a:t>
            </a:r>
            <a:r>
              <a:rPr lang="en-US" sz="1200" spc="-20" dirty="0">
                <a:solidFill>
                  <a:srgbClr val="36907F"/>
                </a:solidFill>
                <a:latin typeface="Poppins" pitchFamily="2" charset="77"/>
                <a:cs typeface="Poppins" pitchFamily="2" charset="77"/>
              </a:rPr>
              <a:t>: application de sanctions plus sévères en cas d’infractions répétées</a:t>
            </a:r>
          </a:p>
        </p:txBody>
      </p:sp>
      <p:sp>
        <p:nvSpPr>
          <p:cNvPr id="15" name="Line 316">
            <a:extLst>
              <a:ext uri="{FF2B5EF4-FFF2-40B4-BE49-F238E27FC236}">
                <a16:creationId xmlns:a16="http://schemas.microsoft.com/office/drawing/2014/main" id="{CF2C5E28-313F-DBB1-93CD-8ECEDCBE56D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7782" y="4820738"/>
            <a:ext cx="0" cy="1260000"/>
          </a:xfrm>
          <a:prstGeom prst="line">
            <a:avLst/>
          </a:prstGeom>
          <a:noFill/>
          <a:ln w="25400" cap="flat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Poppins" pitchFamily="2" charset="7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819e725525_0_74"/>
          <p:cNvSpPr/>
          <p:nvPr/>
        </p:nvSpPr>
        <p:spPr>
          <a:xfrm>
            <a:off x="1" y="6418054"/>
            <a:ext cx="12192000" cy="4398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2819e725525_0_74"/>
          <p:cNvSpPr txBox="1"/>
          <p:nvPr/>
        </p:nvSpPr>
        <p:spPr>
          <a:xfrm>
            <a:off x="317675" y="6416100"/>
            <a:ext cx="109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Sept 2023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2819e725525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9250" y="2628600"/>
            <a:ext cx="1906000" cy="11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819e725525_0_74"/>
          <p:cNvSpPr txBox="1"/>
          <p:nvPr/>
        </p:nvSpPr>
        <p:spPr>
          <a:xfrm>
            <a:off x="2541300" y="2906825"/>
            <a:ext cx="750300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FR" sz="30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3000" b="1" i="0" u="none" strike="noStrike" cap="non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g2819e725525_0_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00" y="63975"/>
            <a:ext cx="1219350" cy="12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2819e725525_0_74"/>
          <p:cNvSpPr txBox="1"/>
          <p:nvPr/>
        </p:nvSpPr>
        <p:spPr>
          <a:xfrm>
            <a:off x="5277050" y="2732675"/>
            <a:ext cx="64548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29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Exploitation des données </a:t>
            </a:r>
            <a:r>
              <a:rPr lang="fr-FR" sz="2900" b="1" i="0" u="none" strike="noStrike" cap="non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Ym@ne Driver </a:t>
            </a:r>
            <a:r>
              <a:rPr lang="fr-FR" sz="29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Gestion du transport routier</a:t>
            </a:r>
            <a:endParaRPr sz="2700" b="0" i="0" u="none" strike="noStrike" cap="non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Office PowerPoint</Application>
  <PresentationFormat>Grand écran</PresentationFormat>
  <Paragraphs>58</Paragraphs>
  <Slides>11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Hicham DIOURI</cp:lastModifiedBy>
  <cp:revision>14</cp:revision>
  <dcterms:created xsi:type="dcterms:W3CDTF">2022-06-23T07:54:54Z</dcterms:created>
  <dcterms:modified xsi:type="dcterms:W3CDTF">2023-09-24T21:17:05Z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2023-09-02T13:55:12Z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a04c05b4-5bf3-40d7-8a18-3ae847957eb3</vt:lpwstr>
  </property>
  <property fmtid="{D5CDD505-2E9C-101B-9397-08002B2CF9AE}" pid="7" name="MSIP_Label_defa4170-0d19-0005-0004-bc88714345d2_ActionId">
    <vt:lpwstr>257f98b9-14a0-40d5-beb9-4396a3a050fa</vt:lpwstr>
  </property>
  <property fmtid="{D5CDD505-2E9C-101B-9397-08002B2CF9AE}" pid="8" name="MSIP_Label_defa4170-0d19-0005-0004-bc88714345d2_ContentBits">
    <vt:lpwstr>0</vt:lpwstr>
  </property>
</Properties>
</file>