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9" r:id="rId4"/>
    <p:sldId id="292" r:id="rId5"/>
    <p:sldId id="293" r:id="rId6"/>
    <p:sldId id="294" r:id="rId7"/>
    <p:sldId id="295" r:id="rId8"/>
    <p:sldId id="296" r:id="rId9"/>
    <p:sldId id="297" r:id="rId10"/>
    <p:sldId id="298" r:id="rId11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8" autoAdjust="0"/>
  </p:normalViewPr>
  <p:slideViewPr>
    <p:cSldViewPr snapToGrid="0">
      <p:cViewPr varScale="1">
        <p:scale>
          <a:sx n="79" d="100"/>
          <a:sy n="79" d="100"/>
        </p:scale>
        <p:origin x="27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58E8D-F07B-B444-9610-6C5E65FCC18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9CB7-3F7C-4547-8614-F7920F58B58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9CB7-3F7C-4547-8614-F7920F58B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C990-9AAA-594E-85FA-5F9D2C131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FA37-CCD8-EA46-9599-D1E00A5D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129C-2DB7-004B-B21B-A91D6F12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32B9-93EA-4FF1-AEE1-853E1DC12FDB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E77D8-2955-C847-84E0-D1B5C21A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F89A7-F48D-A742-9F3B-298FAE21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03E8-5FF8-7D4A-95CA-53A90823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A9045-971B-0E4C-A944-595441B36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6BA64-EB0C-CB40-A742-FCC5983A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30C5-AE32-439F-9A45-911F9758C7EA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DFE6A-DE69-C446-B922-28A15158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3A7E-F6B0-D24B-89B1-04E4DC10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3EE30-7A38-B24F-8541-9FC9A1F82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F9585-5A0F-1C4F-BEAB-B65B24E50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DC5-7E9A-6949-9029-2097A869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7C7E-4CE8-4597-A209-9F4E7164E47D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41BA-1D98-9C44-89D4-9EFFEB52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9CAC-6178-1742-99D5-B2828951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9396-EAE6-814C-B459-9FCC6DBC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53F3-1BF0-BE48-9D92-147885A2F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8FE09-9A42-A44B-8929-34C48200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311E-0247-4607-B0DE-3A8EC4AB4D33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B5B9C-59A1-4248-ABF7-DB451D05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D843D-C530-204C-A30A-7F3ADD72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D34D-7B5C-C040-9DE2-1EB8B12E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58FA7-6E2C-654C-AE0E-206175F70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7C0FB-C4AD-EA4E-9884-31DF05C9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ED0C-BBBA-43BE-9A3B-6273F33BA107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D6FCE-EC5B-D344-9FCF-9DEE9033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940C6-8F03-E04C-BA43-0FD6E963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ECBB-9AA3-D144-87B8-649B4A58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1944-D57C-D24D-970D-9BFFEE117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D1DDF-1A0B-9C46-B281-B4806BCD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6F038-FAB8-6F49-8807-71BF6EFA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BC45-C73A-490B-8531-5E9544FE5B02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A1351-C773-6D4B-A327-757EDC5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5E0E7-FD27-FD46-9873-8D8D18A8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7ACB-5560-C441-B569-5588A444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405FA-71AF-AA4F-9074-A4448546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6C63E-F9B0-E34B-8C9B-384C20A66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359C3-AD46-6542-8806-76444EDE9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53D61-0317-E544-BA6A-BA0B682A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26D5B-FDD3-A54A-B342-14EBD5D9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BF96-804D-4A8A-9C4E-EE3086EA4017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70ABD-5407-A741-B27C-84005E81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62717-9A70-D349-AA09-7E633FF7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5D6A-3C12-C847-9A4D-FE781A65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5F2CA-4873-5C41-B952-2F53C325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5304-F19A-47DF-A2FF-92A382435C94}" type="datetime1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7A45A-3C86-0C4C-BFB9-04BCCC53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7EED8-BCCE-2743-86EE-F30921B0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8531A-87DC-0C40-B38B-032B9F52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D79-6178-4421-A748-3E946BF71B0A}" type="datetime1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2C324-FBF6-0547-BFFE-AE65F61F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13F5C-6F7F-2548-9CF5-F46EABBD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0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B8B5-C700-814E-B186-BA2C884E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77D1-4E9C-5447-8089-282CA235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017AB-9EF0-164E-A5DA-BFBE1227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9ABCE-F891-DC4C-B4E7-B37CFCD5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8AF7-E098-42B1-AD15-4807083DEAF1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A24D6-D5E6-AC40-9357-EEC48E21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AEC2-5C1C-AC49-A740-6C0DCB3E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E766-2A38-3F40-A9B1-9D08A3B6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C29FD-86D8-5F43-8AD5-001A4E135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771ED-947E-C046-BEEF-310C80F59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4831C-DF4F-3D40-994D-3C13487E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B7E4-ADC9-4015-857B-DB11C24450C9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918BC-B6C0-7F41-BA72-9E90C3CF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73879-1EBE-6948-8D3D-1AC472C7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52FCD-ED58-1B44-8034-5436495E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825F-B752-1543-9D77-89D22A3B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3C40-8126-C248-BE8E-04BCB6B8C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67A9-2DBF-48C7-B74F-4AE6B7EFFD82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2224-F9DA-2D4A-8915-0C5A6A4D8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8DC8-C607-404E-9D72-01E0945BF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2CFC-F383-3843-81CB-80534D10D3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v/smktcnsn5f907k4ys6v2nyw80000gn/T/com.microsoft.Word/WebArchiveCopyPasteTempFiles/government-of-the-kingdom-of-eswatini-167879.jpg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v/smktcnsn5f907k4ys6v2nyw80000gn/T/com.microsoft.Word/WebArchiveCopyPasteTempFiles/government-of-the-kingdom-of-eswatini-167879.jpg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vv/smktcnsn5f907k4ys6v2nyw80000gn/T/com.microsoft.Word/WebArchiveCopyPasteTempFiles/government-of-the-kingdom-of-eswatini-167879.jpg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4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Relationship Id="rId4" Type="http://schemas.openxmlformats.org/officeDocument/2006/relationships/image" Target="file:////var/folders/vv/smktcnsn5f907k4ys6v2nyw80000gn/T/com.microsoft.Word/WebArchiveCopyPasteTempFiles/government-of-the-kingdom-of-eswatini-167879.jpg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6A91-BC47-B05B-D1C6-0AD5F1CE3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061" y="1879514"/>
            <a:ext cx="9330088" cy="482225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w Cen MT" panose="020B0602020104020603" pitchFamily="34" charset="77"/>
              </a:rPr>
              <a:t>Road Safety Experience of the Kingdom of Eswatini </a:t>
            </a:r>
            <a:br>
              <a:rPr lang="en-US" b="1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br>
              <a:rPr lang="en-US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r>
              <a:rPr lang="en-US" sz="2700" b="1" dirty="0">
                <a:solidFill>
                  <a:srgbClr val="002060"/>
                </a:solidFill>
                <a:latin typeface="Tw Cen MT" panose="020B0602020104020603" pitchFamily="34" charset="77"/>
              </a:rPr>
              <a:t>25 September 2023</a:t>
            </a:r>
            <a:br>
              <a:rPr lang="en-US" sz="2700" b="1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r>
              <a:rPr lang="en-US" sz="2700" b="1" dirty="0">
                <a:solidFill>
                  <a:srgbClr val="002060"/>
                </a:solidFill>
                <a:latin typeface="Tw Cen MT" panose="020B0602020104020603" pitchFamily="34" charset="77"/>
              </a:rPr>
              <a:t>Marrakech, Morocco</a:t>
            </a:r>
            <a:br>
              <a:rPr lang="en-US" sz="3600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br>
              <a:rPr lang="en-US" sz="3600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r>
              <a:rPr lang="en-US" sz="1800" b="1" dirty="0">
                <a:solidFill>
                  <a:srgbClr val="002060"/>
                </a:solidFill>
                <a:latin typeface="Tw Cen MT" panose="020B0602020104020603" pitchFamily="34" charset="77"/>
              </a:rPr>
              <a:t>Mandla P. Ntshalintshali</a:t>
            </a:r>
            <a:br>
              <a:rPr lang="en-US" sz="1800" b="1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r>
              <a:rPr lang="en-US" sz="1800" b="1" dirty="0">
                <a:solidFill>
                  <a:srgbClr val="002060"/>
                </a:solidFill>
                <a:latin typeface="Tw Cen MT" panose="020B0602020104020603" pitchFamily="34" charset="77"/>
              </a:rPr>
              <a:t>Director Road Transportation</a:t>
            </a:r>
            <a:br>
              <a:rPr lang="en-US" sz="1800" b="1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r>
              <a:rPr lang="en-US" sz="1800" b="1" dirty="0">
                <a:solidFill>
                  <a:srgbClr val="002060"/>
                </a:solidFill>
                <a:latin typeface="Tw Cen MT" panose="020B0602020104020603" pitchFamily="34" charset="77"/>
              </a:rPr>
              <a:t>Ministry of Public Works &amp; Transport</a:t>
            </a:r>
            <a:br>
              <a:rPr lang="en-US" sz="2000" dirty="0">
                <a:solidFill>
                  <a:srgbClr val="002060"/>
                </a:solidFill>
                <a:latin typeface="Tw Cen MT" panose="020B0602020104020603" pitchFamily="34" charset="77"/>
              </a:rPr>
            </a:br>
            <a:endParaRPr lang="en-US" sz="2000" dirty="0">
              <a:solidFill>
                <a:srgbClr val="002060"/>
              </a:solidFill>
              <a:latin typeface="Tw Cen MT" panose="020B0602020104020603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F7955-1C5F-934D-DB3A-3677412F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4525455" y="0"/>
            <a:ext cx="32893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1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Conclusion</a:t>
            </a:r>
            <a:endParaRPr lang="en-Z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b="1" i="1" dirty="0"/>
              <a:t>Let all Fellow African countries yet to Ratify the Charter </a:t>
            </a:r>
          </a:p>
          <a:p>
            <a:pPr marL="0" indent="0" algn="ctr">
              <a:buNone/>
            </a:pPr>
            <a:r>
              <a:rPr lang="en-ZA" b="1" i="1" dirty="0"/>
              <a:t>do so urgently. </a:t>
            </a:r>
          </a:p>
          <a:p>
            <a:pPr marL="0" indent="0" algn="ctr">
              <a:buNone/>
            </a:pPr>
            <a:endParaRPr lang="en-ZA" b="1" i="1" dirty="0"/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ESWATINI NATIONAL ROAD SAFETY STRATEGY 2023 – 2030</a:t>
            </a:r>
            <a:endParaRPr lang="en-ZA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www.gov.sz/images/FINAL-ESWATINI-NATIONAL-ROAD-SAFETY-STRATEGY-2023-2030_final.pdf</a:t>
            </a:r>
            <a:endParaRPr lang="en-ZA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ZA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b="1" smtClean="0">
                <a:solidFill>
                  <a:srgbClr val="C00000"/>
                </a:solidFill>
              </a:rPr>
              <a:t>10</a:t>
            </a:fld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w Cen MT"/>
                <a:cs typeface="Tw Cen MT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8681720" cy="4287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Legislative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Framework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State of Road Traffic Crashes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Defining Moment on Road Safety in Eswatini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Response to the Defining Moment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1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8080" y="77003"/>
            <a:ext cx="8935720" cy="914400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Legislative Framework </a:t>
            </a:r>
            <a:b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9280" y="1690687"/>
            <a:ext cx="11155680" cy="448627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Road safety mandate derived on the Road Safety Council Act, 1983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Object of the Act is to </a:t>
            </a:r>
            <a:r>
              <a:rPr lang="en-US" i="1" dirty="0"/>
              <a:t>‘…establish the Road Safety Council, to promote road safety, to set up a Road Safety fund and to provide for matters incidental thereto.’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ZA" dirty="0"/>
          </a:p>
          <a:p>
            <a:pPr marL="0" indent="0" algn="just">
              <a:buNone/>
            </a:pPr>
            <a:endParaRPr lang="en-ZA" dirty="0"/>
          </a:p>
          <a:p>
            <a:pPr algn="just"/>
            <a:r>
              <a:rPr lang="en-US" dirty="0"/>
              <a:t> The Act is up for Review following the adoption of the Eswatini National Road Safety Strategy (ENRSS) 2023 - 2030</a:t>
            </a:r>
            <a:endParaRPr lang="en-ZA" dirty="0"/>
          </a:p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6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370"/>
            <a:ext cx="10515600" cy="70327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State of Road Traffic Crashes</a:t>
            </a:r>
            <a:br>
              <a:rPr lang="en-A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ZA" sz="3600" dirty="0"/>
          </a:p>
        </p:txBody>
      </p:sp>
      <p:pic>
        <p:nvPicPr>
          <p:cNvPr id="3073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2156060"/>
            <a:ext cx="6978316" cy="45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63694"/>
              </p:ext>
            </p:extLst>
          </p:nvPr>
        </p:nvGraphicFramePr>
        <p:xfrm>
          <a:off x="2468877" y="1022684"/>
          <a:ext cx="8138163" cy="960120"/>
        </p:xfrm>
        <a:graphic>
          <a:graphicData uri="http://schemas.openxmlformats.org/drawingml/2006/table">
            <a:tbl>
              <a:tblPr firstRow="1" firstCol="1" bandRow="1"/>
              <a:tblGrid>
                <a:gridCol w="89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49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Road Deaths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Road Deaths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196*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211*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201*</a:t>
                      </a:r>
                      <a:endParaRPr lang="en-Z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205*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175*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201*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184*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189*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254"/>
            <a:ext cx="10515600" cy="664144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State of Road Traffic Crashes</a:t>
            </a:r>
            <a:endParaRPr lang="en-Z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42380"/>
              </p:ext>
            </p:extLst>
          </p:nvPr>
        </p:nvGraphicFramePr>
        <p:xfrm>
          <a:off x="2550159" y="837398"/>
          <a:ext cx="7467604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70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3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Serious Injuries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1273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1209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1198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1091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1036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935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888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Serious Injuries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1273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</a:t>
                      </a:r>
                      <a:endParaRPr lang="en-Z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1003*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1105*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893*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769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en-Z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7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29" y="2266700"/>
            <a:ext cx="5159526" cy="44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0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040" y="134119"/>
            <a:ext cx="8874760" cy="491524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AU" sz="3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Defining Moment on Road Safety in Eswatini</a:t>
            </a:r>
            <a:b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461" y="1809382"/>
            <a:ext cx="5615539" cy="491209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2014 </a:t>
            </a:r>
            <a:r>
              <a:rPr lang="en-US" b="1" dirty="0" err="1"/>
              <a:t>Malagwane</a:t>
            </a:r>
            <a:r>
              <a:rPr lang="en-US" b="1" dirty="0"/>
              <a:t> Tragedy (MR3)</a:t>
            </a:r>
            <a:endParaRPr lang="en-ZA" dirty="0"/>
          </a:p>
          <a:p>
            <a:endParaRPr lang="en-ZA" dirty="0"/>
          </a:p>
          <a:p>
            <a:pPr algn="just"/>
            <a:r>
              <a:rPr lang="en-US" dirty="0"/>
              <a:t>Occurred 29</a:t>
            </a:r>
            <a:r>
              <a:rPr lang="en-US" baseline="30000" dirty="0"/>
              <a:t>th</a:t>
            </a:r>
            <a:r>
              <a:rPr lang="en-US" dirty="0"/>
              <a:t> April 2014 afternoon peak hour</a:t>
            </a:r>
          </a:p>
          <a:p>
            <a:pPr algn="just"/>
            <a:r>
              <a:rPr lang="en-US" dirty="0"/>
              <a:t>A catastrophic road traffic crash occurred at the foot of </a:t>
            </a:r>
            <a:r>
              <a:rPr lang="en-US" dirty="0" err="1"/>
              <a:t>Malagwane</a:t>
            </a:r>
            <a:r>
              <a:rPr lang="en-US" dirty="0"/>
              <a:t> Hill (MR3) on the descend, </a:t>
            </a:r>
            <a:r>
              <a:rPr lang="en-US" dirty="0" err="1"/>
              <a:t>Manzini</a:t>
            </a:r>
            <a:r>
              <a:rPr lang="en-US" dirty="0"/>
              <a:t> bound lane. </a:t>
            </a:r>
          </a:p>
          <a:p>
            <a:pPr algn="just"/>
            <a:r>
              <a:rPr lang="en-US" dirty="0"/>
              <a:t>Scenes never imagined experienced</a:t>
            </a:r>
          </a:p>
          <a:p>
            <a:pPr algn="just"/>
            <a:r>
              <a:rPr lang="en-US" dirty="0"/>
              <a:t>Articulated truck full of coal crashed into several stationery vehicles that were stopped whilst another earlier, truck which had crashed, was being removed to open way to traffic. 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625643"/>
            <a:ext cx="5541745" cy="570778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2000" b="1" i="1" dirty="0"/>
          </a:p>
          <a:p>
            <a:pPr algn="just"/>
            <a:endParaRPr lang="en-US" sz="2000" b="1" i="1" dirty="0"/>
          </a:p>
          <a:p>
            <a:pPr algn="just"/>
            <a:r>
              <a:rPr lang="en-US" sz="2000" b="1" i="1" dirty="0"/>
              <a:t>The wreckage of the truck that crashed when the first truck was being removed from the crash scene</a:t>
            </a:r>
            <a:endParaRPr lang="en-ZA" sz="2000" dirty="0"/>
          </a:p>
          <a:p>
            <a:endParaRPr lang="en-Z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54" y="2310063"/>
            <a:ext cx="4937760" cy="358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8" y="173255"/>
            <a:ext cx="8915401" cy="433137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Response to the Defining Moment</a:t>
            </a:r>
            <a:b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Z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690688"/>
            <a:ext cx="5654040" cy="494111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then Prime Minister, H.E. the Right Honourable Dr. </a:t>
            </a:r>
            <a:r>
              <a:rPr lang="en-US" dirty="0" err="1"/>
              <a:t>Sibusiso</a:t>
            </a:r>
            <a:r>
              <a:rPr lang="en-US" dirty="0"/>
              <a:t> B. </a:t>
            </a:r>
            <a:r>
              <a:rPr lang="en-US" dirty="0" err="1"/>
              <a:t>Dlamini</a:t>
            </a:r>
            <a:r>
              <a:rPr lang="en-US" dirty="0"/>
              <a:t> promptly appointed a four-member Commission of Enquiry to investigate the crash.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 The resultant “2014 </a:t>
            </a:r>
            <a:r>
              <a:rPr lang="en-US" dirty="0" err="1"/>
              <a:t>Malagwane</a:t>
            </a:r>
            <a:r>
              <a:rPr lang="en-US" dirty="0"/>
              <a:t> Report” provided useful recommendations which formed the foundation for taking serious steps to improve road safety.</a:t>
            </a:r>
          </a:p>
          <a:p>
            <a:pPr algn="just"/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606392"/>
            <a:ext cx="5811253" cy="5938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400" b="1" i="1" dirty="0"/>
              <a:t>The 2014 </a:t>
            </a:r>
            <a:r>
              <a:rPr lang="en-ZA" sz="2400" b="1" i="1" dirty="0" err="1"/>
              <a:t>Malagwane</a:t>
            </a:r>
            <a:r>
              <a:rPr lang="en-ZA" sz="2400" b="1" i="1" dirty="0"/>
              <a:t> Report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037" y="1058779"/>
            <a:ext cx="3933825" cy="548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8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578151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Response to the Defining Moment</a:t>
            </a:r>
            <a:b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690688"/>
            <a:ext cx="5634789" cy="484486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ZA" dirty="0"/>
              <a:t>Took serious steps to ratify the adopted 2016 African Road Safety Charter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dirty="0"/>
              <a:t>Consultations: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dirty="0"/>
              <a:t>Road Safety Stakeholders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ZA" dirty="0"/>
              <a:t>Parliament (both houses; Assembly and Senate)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dirty="0"/>
              <a:t>14 November 2020: Charter Ratified in line with Constitution of Swaziland Act, 2005, Section 238.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ZA" dirty="0"/>
              <a:t>December 2020: Accession instrument deposited in terms of Article 27 of the Charter.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21894"/>
            <a:ext cx="5560996" cy="58136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ZA" sz="1800" b="1" i="1" dirty="0"/>
              <a:t>The Instrument of Accession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430" y="1058779"/>
            <a:ext cx="4481362" cy="57125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5878"/>
            <a:ext cx="10515600" cy="718536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Response to the Defining Moment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2" y="1796566"/>
            <a:ext cx="5577038" cy="4652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/>
              <a:t>2022 June: Launch of Eswatini’s commitment to the 2</a:t>
            </a:r>
            <a:r>
              <a:rPr lang="en-ZA" baseline="30000" dirty="0"/>
              <a:t>nd</a:t>
            </a:r>
            <a:r>
              <a:rPr lang="en-ZA" dirty="0"/>
              <a:t> Global Decade of Action for Road Safety 2021 -2030 by H. E. the Right Honourable Prime Minister Cleopas </a:t>
            </a:r>
            <a:r>
              <a:rPr lang="en-ZA" dirty="0" err="1"/>
              <a:t>Sipho</a:t>
            </a:r>
            <a:r>
              <a:rPr lang="en-ZA" dirty="0"/>
              <a:t> </a:t>
            </a:r>
            <a:r>
              <a:rPr lang="en-ZA" dirty="0" err="1"/>
              <a:t>Dlamini</a:t>
            </a:r>
            <a:r>
              <a:rPr lang="en-ZA" dirty="0"/>
              <a:t> </a:t>
            </a:r>
          </a:p>
          <a:p>
            <a:pPr marL="0" indent="0" algn="just">
              <a:buNone/>
            </a:pPr>
            <a:endParaRPr lang="en-ZA" dirty="0"/>
          </a:p>
          <a:p>
            <a:pPr algn="just"/>
            <a:r>
              <a:rPr lang="en-ZA" dirty="0"/>
              <a:t>2023 June: Eswatini National Road Safety Strategy  (2023 – 2030) publicly launched by H. E. the Right Honourable Prime Minister Cleopas </a:t>
            </a:r>
            <a:r>
              <a:rPr lang="en-ZA" dirty="0" err="1"/>
              <a:t>Sipho</a:t>
            </a:r>
            <a:r>
              <a:rPr lang="en-ZA" dirty="0"/>
              <a:t> </a:t>
            </a:r>
            <a:r>
              <a:rPr lang="en-ZA" dirty="0" err="1"/>
              <a:t>Dlamini</a:t>
            </a:r>
            <a:r>
              <a:rPr lang="en-ZA" dirty="0"/>
              <a:t> </a:t>
            </a:r>
          </a:p>
          <a:p>
            <a:pPr marL="0" indent="0" algn="just">
              <a:buNone/>
            </a:pPr>
            <a:endParaRPr lang="en-ZA" dirty="0"/>
          </a:p>
          <a:p>
            <a:pPr algn="just"/>
            <a:r>
              <a:rPr lang="en-ZA" dirty="0"/>
              <a:t>Demonstration of High Political Will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24414"/>
            <a:ext cx="5424638" cy="5624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ZA" sz="1600" b="1" dirty="0"/>
              <a:t>The Eswatini National Road Safety Strategy 2023 -2030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696" y="1180978"/>
            <a:ext cx="4146274" cy="55246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2CFC-F383-3843-81CB-80534D10D34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0" descr="Government of the Kingdom of Eswatini — Government Body from Eswatini  (Swaziland) — Public Administration sector — DevelopmentAid">
            <a:extLst>
              <a:ext uri="{FF2B5EF4-FFF2-40B4-BE49-F238E27FC236}">
                <a16:creationId xmlns:a16="http://schemas.microsoft.com/office/drawing/2014/main" id="{B1E01480-CC1A-128E-75B4-649174F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13992"/>
          <a:stretch>
            <a:fillRect/>
          </a:stretch>
        </p:blipFill>
        <p:spPr bwMode="auto">
          <a:xfrm>
            <a:off x="195580" y="0"/>
            <a:ext cx="209042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495</Words>
  <Application>Microsoft Office PowerPoint</Application>
  <PresentationFormat>Grand écran</PresentationFormat>
  <Paragraphs>141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Road Safety Experience of the Kingdom of Eswatini   25 September 2023 Marrakech, Morocco  Mandla P. Ntshalintshali Director Road Transportation Ministry of Public Works &amp; Transport </vt:lpstr>
      <vt:lpstr>Outline</vt:lpstr>
      <vt:lpstr> Legislative Framework  </vt:lpstr>
      <vt:lpstr> State of Road Traffic Crashes </vt:lpstr>
      <vt:lpstr>State of Road Traffic Crashes</vt:lpstr>
      <vt:lpstr> Defining Moment on Road Safety in Eswatini </vt:lpstr>
      <vt:lpstr> Response to the Defining Moment </vt:lpstr>
      <vt:lpstr> Response to the Defining Moment </vt:lpstr>
      <vt:lpstr>Response to the Defining Moment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Eswatini National Road Safety Strategy  28 February 2023</dc:title>
  <dc:creator>Promitius Mandla</dc:creator>
  <cp:lastModifiedBy>Hicham DIOURI</cp:lastModifiedBy>
  <cp:revision>18</cp:revision>
  <dcterms:modified xsi:type="dcterms:W3CDTF">2023-09-25T12:26:32Z</dcterms:modified>
</cp:coreProperties>
</file>