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3" r:id="rId5"/>
    <p:sldId id="274" r:id="rId6"/>
    <p:sldId id="275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lear Sans Thin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B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2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FE186D8-864A-7973-3788-8C9366DC8B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FB3040-A922-B53F-4BAF-65CF630C39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57E1E-4EFF-43D5-851D-5C37C7A949F9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BC4057D-AB5A-F857-1523-220CC4A5D6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1DFF9E-7F5E-D69F-180A-6C3404EF4B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960D9-A617-47E6-9041-3B7E3BB207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8427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6C507-D766-4D2D-94D8-9EBADC4F18C8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108E9-207A-4D08-8803-BF72D57B82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454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D325-E35C-455F-B8F1-C2135968BE9F}" type="datetime1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63C8-8BEE-4713-957F-4A6C5BF41695}" type="datetime1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ECE4-6453-4D8F-A1DA-44788E195368}" type="datetime1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EA80-DB95-410B-A609-CA2B4B5C473A}" type="datetime1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F06A-81EC-45C3-ADC2-D650D8991031}" type="datetime1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9276-161F-4326-A78D-E4C53272E6C7}" type="datetime1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3F3A-CCB6-472D-BEE4-B10D7729DA38}" type="datetime1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0DCB9-4D39-404C-9DB6-9F30ABBB03D9}" type="datetime1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00AE-8485-4001-80E4-37950D2FF9DF}" type="datetime1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180D-170D-4161-8BAB-D452A4D1FEE8}" type="datetime1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1FB4-7FB9-460E-89A9-94E9D6620D94}" type="datetime1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D9DF-861A-4199-8D57-5E0EED395E42}" type="datetime1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7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610433" y="-307216"/>
            <a:ext cx="7200977" cy="1544156"/>
          </a:xfrm>
          <a:prstGeom prst="rect">
            <a:avLst/>
          </a:prstGeom>
          <a:solidFill>
            <a:srgbClr val="A5B0C9"/>
          </a:solidFill>
        </p:spPr>
        <p:txBody>
          <a:bodyPr/>
          <a:lstStyle/>
          <a:p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85030" y="3542042"/>
            <a:ext cx="18288000" cy="1067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51"/>
              </a:lnSpc>
            </a:pPr>
            <a:r>
              <a:rPr lang="en-US" sz="8234" dirty="0">
                <a:solidFill>
                  <a:srgbClr val="DAAC81"/>
                </a:solidFill>
                <a:latin typeface="Clear Sans Bold Bold"/>
              </a:rPr>
              <a:t>La sécurité routière au Mali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780730" y="8267700"/>
            <a:ext cx="10896599" cy="13185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8"/>
              </a:lnSpc>
            </a:pPr>
            <a:r>
              <a:rPr lang="en-US" sz="2690" b="1" u="sng" spc="376" dirty="0" err="1">
                <a:solidFill>
                  <a:srgbClr val="000000"/>
                </a:solidFill>
                <a:latin typeface="Clear Sans Thin Bold"/>
              </a:rPr>
              <a:t>Présenté</a:t>
            </a:r>
            <a:r>
              <a:rPr lang="en-US" sz="2690" b="1" u="sng" spc="376" dirty="0">
                <a:solidFill>
                  <a:srgbClr val="000000"/>
                </a:solidFill>
                <a:latin typeface="Clear Sans Thin Bold"/>
              </a:rPr>
              <a:t> par :</a:t>
            </a:r>
            <a:r>
              <a:rPr lang="en-US" sz="2690" b="1" spc="376" dirty="0">
                <a:solidFill>
                  <a:srgbClr val="000000"/>
                </a:solidFill>
                <a:latin typeface="Clear Sans Thin Bold"/>
              </a:rPr>
              <a:t> Monsieur Baboye DIA, </a:t>
            </a:r>
            <a:r>
              <a:rPr lang="en-US" sz="2690" i="1" spc="376" dirty="0">
                <a:solidFill>
                  <a:srgbClr val="000000"/>
                </a:solidFill>
                <a:latin typeface="Clear Sans Thin Bold"/>
              </a:rPr>
              <a:t>Sous-</a:t>
            </a:r>
            <a:r>
              <a:rPr lang="en-US" sz="2690" i="1" spc="376" dirty="0" err="1">
                <a:solidFill>
                  <a:srgbClr val="000000"/>
                </a:solidFill>
                <a:latin typeface="Clear Sans Thin Bold"/>
              </a:rPr>
              <a:t>directeur</a:t>
            </a:r>
            <a:r>
              <a:rPr lang="en-US" sz="2690" i="1" spc="376" dirty="0">
                <a:solidFill>
                  <a:srgbClr val="000000"/>
                </a:solidFill>
                <a:latin typeface="Clear Sans Thin Bold"/>
              </a:rPr>
              <a:t> de la </a:t>
            </a:r>
            <a:r>
              <a:rPr lang="en-US" sz="2690" i="1" spc="376" dirty="0" err="1">
                <a:solidFill>
                  <a:srgbClr val="000000"/>
                </a:solidFill>
                <a:latin typeface="Clear Sans Thin Bold"/>
              </a:rPr>
              <a:t>Mobilité</a:t>
            </a:r>
            <a:r>
              <a:rPr lang="en-US" sz="2690" i="1" spc="376" dirty="0">
                <a:solidFill>
                  <a:srgbClr val="000000"/>
                </a:solidFill>
                <a:latin typeface="Clear Sans Thin Bold"/>
              </a:rPr>
              <a:t> et de la Facilitation – Direction générale des Transports</a:t>
            </a:r>
            <a:r>
              <a:rPr lang="en-US" sz="2690" b="1" u="sng" spc="376" dirty="0">
                <a:solidFill>
                  <a:srgbClr val="000000"/>
                </a:solidFill>
                <a:latin typeface="Clear Sans Thin Bold"/>
              </a:rPr>
              <a:t>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0F832F-3A49-ED25-A32B-F10A68CF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7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90625" y="5133975"/>
            <a:ext cx="16068675" cy="0"/>
          </a:xfrm>
          <a:prstGeom prst="line">
            <a:avLst/>
          </a:prstGeom>
          <a:ln w="19050" cap="rnd">
            <a:solidFill>
              <a:srgbClr val="204B9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1028700" y="4981575"/>
            <a:ext cx="323850" cy="3238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04B93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16423" y="4972050"/>
            <a:ext cx="323850" cy="32385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04B93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675858" y="4981347"/>
            <a:ext cx="323850" cy="32385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04B93"/>
            </a:solid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350338" y="5012055"/>
            <a:ext cx="323850" cy="323850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04B93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1028700"/>
            <a:ext cx="16230600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480"/>
              </a:lnSpc>
              <a:spcBef>
                <a:spcPct val="0"/>
              </a:spcBef>
            </a:pPr>
            <a:r>
              <a:rPr lang="en-US" sz="7900" dirty="0">
                <a:solidFill>
                  <a:srgbClr val="000000"/>
                </a:solidFill>
                <a:latin typeface="Clear Sans Bold Bold"/>
              </a:rPr>
              <a:t>SOMMAIRE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5133" y="5937069"/>
            <a:ext cx="3364925" cy="360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2978"/>
              </a:lnSpc>
              <a:spcBef>
                <a:spcPct val="0"/>
              </a:spcBef>
            </a:pPr>
            <a:r>
              <a:rPr lang="en-US" sz="2291" dirty="0">
                <a:solidFill>
                  <a:srgbClr val="000000"/>
                </a:solidFill>
                <a:latin typeface="Clear Sans Bold Bold"/>
              </a:rPr>
              <a:t>INTRODUCTION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55320" y="5754006"/>
            <a:ext cx="3364925" cy="366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78"/>
              </a:lnSpc>
              <a:spcBef>
                <a:spcPct val="0"/>
              </a:spcBef>
            </a:pPr>
            <a:r>
              <a:rPr lang="en-US" sz="2291" dirty="0">
                <a:solidFill>
                  <a:srgbClr val="000000"/>
                </a:solidFill>
                <a:latin typeface="Clear Sans Bold Bold"/>
              </a:rPr>
              <a:t>CADRE REGLEMENTAIRE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665483" y="3913777"/>
            <a:ext cx="3364925" cy="361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78"/>
              </a:lnSpc>
              <a:spcBef>
                <a:spcPct val="0"/>
              </a:spcBef>
            </a:pPr>
            <a:r>
              <a:rPr lang="en-US" sz="2291" dirty="0">
                <a:solidFill>
                  <a:srgbClr val="000000"/>
                </a:solidFill>
                <a:latin typeface="Clear Sans Bold Bold"/>
              </a:rPr>
              <a:t>CONCLUSION</a:t>
            </a:r>
          </a:p>
        </p:txBody>
      </p:sp>
      <p:grpSp>
        <p:nvGrpSpPr>
          <p:cNvPr id="18" name="Group 9">
            <a:extLst>
              <a:ext uri="{FF2B5EF4-FFF2-40B4-BE49-F238E27FC236}">
                <a16:creationId xmlns:a16="http://schemas.microsoft.com/office/drawing/2014/main" id="{2F84A5E8-A7BA-1BA8-498D-4F661411CCFB}"/>
              </a:ext>
            </a:extLst>
          </p:cNvPr>
          <p:cNvGrpSpPr/>
          <p:nvPr/>
        </p:nvGrpSpPr>
        <p:grpSpPr>
          <a:xfrm>
            <a:off x="15186021" y="4972050"/>
            <a:ext cx="323850" cy="323850"/>
            <a:chOff x="0" y="0"/>
            <a:chExt cx="6350000" cy="6350000"/>
          </a:xfrm>
        </p:grpSpPr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AA182B2-4C88-D2C5-12AD-D2DD0835C210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04B93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0" name="TextBox 13">
            <a:extLst>
              <a:ext uri="{FF2B5EF4-FFF2-40B4-BE49-F238E27FC236}">
                <a16:creationId xmlns:a16="http://schemas.microsoft.com/office/drawing/2014/main" id="{8A7111C9-7F17-0D89-9BC6-1DF1138F5DE4}"/>
              </a:ext>
            </a:extLst>
          </p:cNvPr>
          <p:cNvSpPr txBox="1"/>
          <p:nvPr/>
        </p:nvSpPr>
        <p:spPr>
          <a:xfrm>
            <a:off x="2295885" y="3913777"/>
            <a:ext cx="3364925" cy="366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78"/>
              </a:lnSpc>
              <a:spcBef>
                <a:spcPct val="0"/>
              </a:spcBef>
            </a:pPr>
            <a:r>
              <a:rPr lang="en-US" sz="2291" dirty="0">
                <a:solidFill>
                  <a:srgbClr val="000000"/>
                </a:solidFill>
                <a:latin typeface="Clear Sans Bold Bold"/>
              </a:rPr>
              <a:t>GESTION INSTITUTIONNELLE</a:t>
            </a: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EF97A09B-716E-98BD-7197-4D920FEA29FC}"/>
              </a:ext>
            </a:extLst>
          </p:cNvPr>
          <p:cNvSpPr txBox="1"/>
          <p:nvPr/>
        </p:nvSpPr>
        <p:spPr>
          <a:xfrm>
            <a:off x="9829800" y="3966029"/>
            <a:ext cx="3364925" cy="750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78"/>
              </a:lnSpc>
              <a:spcBef>
                <a:spcPct val="0"/>
              </a:spcBef>
            </a:pPr>
            <a:r>
              <a:rPr lang="en-US" sz="2291" dirty="0">
                <a:solidFill>
                  <a:srgbClr val="000000"/>
                </a:solidFill>
                <a:latin typeface="Clear Sans Bold Bold"/>
              </a:rPr>
              <a:t>STRATEGIE NATIONALE DE LA SECURITE ROUTIERE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7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874100" y="800100"/>
            <a:ext cx="762539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800" dirty="0">
                <a:solidFill>
                  <a:srgbClr val="000000"/>
                </a:solidFill>
                <a:latin typeface="Clear Sans Bold Bold"/>
              </a:rPr>
              <a:t>Introduction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CE706B-EEB3-6FAB-7E0F-AAFE710D2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35FF903-6C1E-065A-3C36-3769A273FD4C}"/>
              </a:ext>
            </a:extLst>
          </p:cNvPr>
          <p:cNvSpPr txBox="1"/>
          <p:nvPr/>
        </p:nvSpPr>
        <p:spPr>
          <a:xfrm>
            <a:off x="0" y="2667335"/>
            <a:ext cx="8229600" cy="4591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81200" marR="0" lvl="0" indent="-457200" algn="just" defTabSz="914400" rtl="0" eaLnBrk="1" fontAlgn="auto" latinLnBrk="0" hangingPunct="1">
              <a:lnSpc>
                <a:spcPts val="3498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690" b="0" i="0" u="none" strike="noStrike" kern="1200" cap="none" spc="37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lear Sans Thin Bold"/>
                <a:ea typeface="+mn-ea"/>
                <a:cs typeface="+mn-cs"/>
              </a:rPr>
              <a:t>1,3 millions de mort par an</a:t>
            </a:r>
          </a:p>
          <a:p>
            <a:pPr marL="1981200" marR="0" lvl="0" indent="-457200" algn="just" defTabSz="914400" rtl="0" eaLnBrk="1" fontAlgn="auto" latinLnBrk="0" hangingPunct="1">
              <a:lnSpc>
                <a:spcPts val="3498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2690" spc="376" dirty="0">
                <a:solidFill>
                  <a:srgbClr val="000000"/>
                </a:solidFill>
                <a:latin typeface="Clear Sans Thin Bold"/>
              </a:rPr>
              <a:t>50 millions de blessés </a:t>
            </a:r>
          </a:p>
          <a:p>
            <a:pPr marL="1981200" marR="0" lvl="0" indent="-457200" algn="just" defTabSz="914400" rtl="0" eaLnBrk="1" fontAlgn="auto" latinLnBrk="0" hangingPunct="1">
              <a:lnSpc>
                <a:spcPts val="3498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690" b="0" i="0" u="none" strike="noStrike" kern="1200" cap="none" spc="37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lear Sans Thin Bold"/>
                <a:ea typeface="+mn-ea"/>
                <a:cs typeface="+mn-cs"/>
              </a:rPr>
              <a:t>Jeunes de 15 à 29 ans </a:t>
            </a:r>
          </a:p>
          <a:p>
            <a:pPr marL="1981200" marR="0" lvl="0" indent="-457200" algn="just" defTabSz="914400" rtl="0" eaLnBrk="1" fontAlgn="auto" latinLnBrk="0" hangingPunct="1">
              <a:lnSpc>
                <a:spcPts val="3498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2690" spc="376" dirty="0">
                <a:solidFill>
                  <a:srgbClr val="000000"/>
                </a:solidFill>
                <a:latin typeface="Clear Sans Thin Bold"/>
              </a:rPr>
              <a:t>1 à 3% du PNB</a:t>
            </a:r>
          </a:p>
          <a:p>
            <a:pPr marL="1981200" marR="0" lvl="0" indent="-457200" algn="just" defTabSz="914400" rtl="0" eaLnBrk="1" fontAlgn="auto" latinLnBrk="0" hangingPunct="1">
              <a:lnSpc>
                <a:spcPts val="3498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690" b="0" i="0" u="none" strike="noStrike" kern="1200" cap="none" spc="37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lear Sans Thin Bold"/>
                <a:ea typeface="+mn-ea"/>
                <a:cs typeface="+mn-cs"/>
              </a:rPr>
              <a:t>8 189 accidents</a:t>
            </a:r>
          </a:p>
          <a:p>
            <a:pPr marL="1981200" marR="0" lvl="0" indent="-457200" algn="just" defTabSz="914400" rtl="0" eaLnBrk="1" fontAlgn="auto" latinLnBrk="0" hangingPunct="1">
              <a:lnSpc>
                <a:spcPts val="3498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2690" spc="376" dirty="0">
                <a:solidFill>
                  <a:srgbClr val="000000"/>
                </a:solidFill>
                <a:latin typeface="Clear Sans Thin Bold"/>
              </a:rPr>
              <a:t>8 297 blessés</a:t>
            </a:r>
          </a:p>
          <a:p>
            <a:pPr marL="1981200" marR="0" lvl="0" indent="-457200" algn="just" defTabSz="914400" rtl="0" eaLnBrk="1" fontAlgn="auto" latinLnBrk="0" hangingPunct="1">
              <a:lnSpc>
                <a:spcPts val="3498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690" b="1" i="0" u="none" strike="noStrike" kern="1200" cap="none" spc="37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lear Sans Thin Bold"/>
                <a:ea typeface="+mn-ea"/>
                <a:cs typeface="+mn-cs"/>
              </a:rPr>
              <a:t>684 tués</a:t>
            </a:r>
            <a:endParaRPr kumimoji="0" lang="en-US" sz="2690" b="1" i="0" u="none" strike="noStrike" kern="1200" cap="none" spc="37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lear Sans Thin Bold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D133BFF-9646-7D89-039D-CA2A03082F2E}"/>
              </a:ext>
            </a:extLst>
          </p:cNvPr>
          <p:cNvSpPr txBox="1"/>
          <p:nvPr/>
        </p:nvSpPr>
        <p:spPr>
          <a:xfrm>
            <a:off x="7086600" y="2648728"/>
            <a:ext cx="9144000" cy="7733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81200" marR="0" lvl="0" indent="-457200" algn="just" defTabSz="914400" rtl="0" eaLnBrk="1" fontAlgn="auto" latinLnBrk="0" hangingPunct="1">
              <a:lnSpc>
                <a:spcPts val="3498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690" b="0" i="0" u="none" strike="noStrike" kern="1200" cap="none" spc="37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lear Sans Thin Bold"/>
                <a:ea typeface="+mn-ea"/>
                <a:cs typeface="+mn-cs"/>
              </a:rPr>
              <a:t>Création de l’Agence nationale de la Sécurité routière</a:t>
            </a:r>
          </a:p>
          <a:p>
            <a:pPr marL="1981200" marR="0" lvl="0" indent="-457200" algn="just" defTabSz="914400" rtl="0" eaLnBrk="1" fontAlgn="auto" latinLnBrk="0" hangingPunct="1">
              <a:lnSpc>
                <a:spcPts val="3498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690" b="0" i="0" u="none" strike="noStrike" kern="1200" cap="none" spc="37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lear Sans Thin Bold"/>
                <a:ea typeface="+mn-ea"/>
                <a:cs typeface="+mn-cs"/>
              </a:rPr>
              <a:t>Elaboration Stratégie nationale de la Sécurité routière et plan d’action 2021-2030</a:t>
            </a:r>
          </a:p>
          <a:p>
            <a:pPr marL="1981200" marR="0" lvl="0" indent="-457200" algn="just" defTabSz="914400" rtl="0" eaLnBrk="1" fontAlgn="auto" latinLnBrk="0" hangingPunct="1">
              <a:lnSpc>
                <a:spcPts val="3498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2690" spc="376" dirty="0">
                <a:solidFill>
                  <a:srgbClr val="000000"/>
                </a:solidFill>
                <a:latin typeface="Clear Sans Thin Bold"/>
              </a:rPr>
              <a:t>Adoption d’un nouveau code de la route</a:t>
            </a:r>
          </a:p>
          <a:p>
            <a:pPr marL="1981200" marR="0" lvl="0" indent="-457200" algn="just" defTabSz="914400" rtl="0" eaLnBrk="1" fontAlgn="auto" latinLnBrk="0" hangingPunct="1">
              <a:lnSpc>
                <a:spcPts val="3498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2690" spc="376" dirty="0">
                <a:solidFill>
                  <a:srgbClr val="000000"/>
                </a:solidFill>
                <a:latin typeface="Clear Sans Thin Bold"/>
              </a:rPr>
              <a:t>Création du Comité national de la Sécurité routière</a:t>
            </a:r>
          </a:p>
          <a:p>
            <a:pPr marL="1981200" marR="0" lvl="0" indent="-457200" algn="just" defTabSz="914400" rtl="0" eaLnBrk="1" fontAlgn="auto" latinLnBrk="0" hangingPunct="1">
              <a:lnSpc>
                <a:spcPts val="3498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2690" spc="376" dirty="0">
                <a:solidFill>
                  <a:srgbClr val="000000"/>
                </a:solidFill>
                <a:latin typeface="Clear Sans Thin Bold"/>
              </a:rPr>
              <a:t>Organisation de journées et de semaines nationales de la sécurité routière</a:t>
            </a:r>
          </a:p>
          <a:p>
            <a:pPr marL="1981200" marR="0" lvl="0" indent="-457200" algn="just" defTabSz="914400" rtl="0" eaLnBrk="1" fontAlgn="auto" latinLnBrk="0" hangingPunct="1">
              <a:lnSpc>
                <a:spcPts val="3498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2690" spc="376" dirty="0" err="1">
                <a:solidFill>
                  <a:srgbClr val="000000"/>
                </a:solidFill>
                <a:latin typeface="Clear Sans Thin Bold"/>
              </a:rPr>
              <a:t>Etc</a:t>
            </a:r>
            <a:r>
              <a:rPr lang="fr-FR" sz="2690" spc="376" dirty="0">
                <a:solidFill>
                  <a:srgbClr val="000000"/>
                </a:solidFill>
                <a:latin typeface="Clear Sans Thin Bold"/>
              </a:rPr>
              <a:t> …</a:t>
            </a:r>
          </a:p>
          <a:p>
            <a:pPr marL="1981200" marR="0" lvl="0" indent="-457200" algn="just" defTabSz="914400" rtl="0" eaLnBrk="1" fontAlgn="auto" latinLnBrk="0" hangingPunct="1">
              <a:lnSpc>
                <a:spcPts val="3498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690" i="0" u="none" strike="noStrike" kern="1200" cap="none" spc="37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lear Sans Thin Bold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7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886200" y="723900"/>
            <a:ext cx="10972800" cy="1146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6600" dirty="0">
                <a:solidFill>
                  <a:srgbClr val="000000"/>
                </a:solidFill>
                <a:latin typeface="Clear Sans Bold Bold"/>
              </a:rPr>
              <a:t>Gestion </a:t>
            </a:r>
            <a:r>
              <a:rPr lang="en-US" sz="6600" dirty="0" err="1">
                <a:solidFill>
                  <a:srgbClr val="000000"/>
                </a:solidFill>
                <a:latin typeface="Clear Sans Bold Bold"/>
              </a:rPr>
              <a:t>institutionnelle</a:t>
            </a:r>
            <a:endParaRPr lang="en-US" sz="6600" dirty="0">
              <a:solidFill>
                <a:srgbClr val="000000"/>
              </a:solidFill>
              <a:latin typeface="Clear Sans Bold Bold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CE706B-EEB3-6FAB-7E0F-AAFE710D2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A9C7376-D66C-1BB2-847D-EEB596681FA0}"/>
              </a:ext>
            </a:extLst>
          </p:cNvPr>
          <p:cNvSpPr txBox="1"/>
          <p:nvPr/>
        </p:nvSpPr>
        <p:spPr>
          <a:xfrm>
            <a:off x="0" y="2247900"/>
            <a:ext cx="17678400" cy="7079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81200" lvl="0" indent="-457200" algn="just">
              <a:lnSpc>
                <a:spcPts val="3498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r-FR" sz="2690" spc="376" dirty="0">
                <a:solidFill>
                  <a:srgbClr val="000000"/>
                </a:solidFill>
                <a:latin typeface="Clear Sans Thin Bold"/>
              </a:rPr>
              <a:t>Transport routier ; </a:t>
            </a:r>
          </a:p>
          <a:p>
            <a:pPr marL="1981200" lvl="0" indent="-457200" algn="just">
              <a:lnSpc>
                <a:spcPts val="3498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r-FR" sz="2690" spc="376" dirty="0">
                <a:solidFill>
                  <a:srgbClr val="000000"/>
                </a:solidFill>
                <a:latin typeface="Clear Sans Thin Bold"/>
              </a:rPr>
              <a:t>Construction et développement des infrastructures routières </a:t>
            </a:r>
          </a:p>
          <a:p>
            <a:pPr marL="1981200" lvl="0" indent="-457200" algn="just">
              <a:lnSpc>
                <a:spcPts val="3498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r-FR" sz="2690" spc="376" dirty="0">
                <a:solidFill>
                  <a:srgbClr val="000000"/>
                </a:solidFill>
                <a:latin typeface="Clear Sans Thin Bold"/>
              </a:rPr>
              <a:t>Aménagement du territoire et urbanisme ; </a:t>
            </a:r>
          </a:p>
          <a:p>
            <a:pPr marL="1981200" lvl="0" indent="-457200" algn="just">
              <a:lnSpc>
                <a:spcPts val="3498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r-FR" sz="2690" spc="376" dirty="0">
                <a:solidFill>
                  <a:srgbClr val="000000"/>
                </a:solidFill>
                <a:latin typeface="Clear Sans Thin Bold"/>
              </a:rPr>
              <a:t>Construction et contrôle technique des véhicules ; </a:t>
            </a:r>
          </a:p>
          <a:p>
            <a:pPr marL="1981200" lvl="0" indent="-457200" algn="just">
              <a:lnSpc>
                <a:spcPts val="3498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r-FR" sz="2690" spc="376" dirty="0">
                <a:solidFill>
                  <a:srgbClr val="000000"/>
                </a:solidFill>
                <a:latin typeface="Clear Sans Thin Bold"/>
              </a:rPr>
              <a:t>Information et Communication ; </a:t>
            </a:r>
          </a:p>
          <a:p>
            <a:pPr marL="1981200" lvl="0" indent="-457200" algn="just">
              <a:lnSpc>
                <a:spcPts val="3498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r-FR" sz="2690" spc="376" dirty="0">
                <a:solidFill>
                  <a:srgbClr val="000000"/>
                </a:solidFill>
                <a:latin typeface="Clear Sans Thin Bold"/>
              </a:rPr>
              <a:t>Industrie ; </a:t>
            </a:r>
          </a:p>
          <a:p>
            <a:pPr marL="1981200" lvl="0" indent="-457200" algn="just">
              <a:lnSpc>
                <a:spcPts val="3498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r-FR" sz="2690" spc="376" dirty="0">
                <a:solidFill>
                  <a:srgbClr val="000000"/>
                </a:solidFill>
                <a:latin typeface="Clear Sans Thin Bold"/>
              </a:rPr>
              <a:t>Education et formation, notamment en milieu scolaire ; </a:t>
            </a:r>
          </a:p>
          <a:p>
            <a:pPr marL="1981200" lvl="0" indent="-457200" algn="just">
              <a:lnSpc>
                <a:spcPts val="3498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r-FR" sz="2690" spc="376" dirty="0">
                <a:solidFill>
                  <a:srgbClr val="000000"/>
                </a:solidFill>
                <a:latin typeface="Clear Sans Thin Bold"/>
              </a:rPr>
              <a:t>Contrôles routiers et répression des infractions aux règles de la circulation routière ; </a:t>
            </a:r>
          </a:p>
          <a:p>
            <a:pPr marL="1981200" lvl="0" indent="-457200" algn="just">
              <a:lnSpc>
                <a:spcPts val="3498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r-FR" sz="2690" spc="376" dirty="0">
                <a:solidFill>
                  <a:srgbClr val="000000"/>
                </a:solidFill>
                <a:latin typeface="Clear Sans Thin Bold"/>
              </a:rPr>
              <a:t>Secours et prise en charge des victimes d’accidents.</a:t>
            </a:r>
          </a:p>
          <a:p>
            <a:pPr marL="1981200" marR="0" lvl="0" indent="-457200" algn="just" defTabSz="914400" rtl="0" eaLnBrk="1" fontAlgn="auto" latinLnBrk="0" hangingPunct="1">
              <a:lnSpc>
                <a:spcPts val="3498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690" i="0" u="none" strike="noStrike" kern="1200" cap="none" spc="37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lear Sans Thin Bold"/>
              <a:ea typeface="+mn-ea"/>
              <a:cs typeface="+mn-cs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A3DA2722-07BE-CAD0-442C-F1D34CECC351}"/>
              </a:ext>
            </a:extLst>
          </p:cNvPr>
          <p:cNvSpPr txBox="1"/>
          <p:nvPr/>
        </p:nvSpPr>
        <p:spPr>
          <a:xfrm>
            <a:off x="1562100" y="9044914"/>
            <a:ext cx="15163800" cy="13185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ctr">
              <a:lnSpc>
                <a:spcPts val="3498"/>
              </a:lnSpc>
              <a:buFont typeface="Wingdings" panose="05000000000000000000" pitchFamily="2" charset="2"/>
              <a:buChar char="q"/>
            </a:pPr>
            <a:r>
              <a:rPr lang="fr-FR" sz="2690" b="1" spc="376" dirty="0">
                <a:solidFill>
                  <a:srgbClr val="000000"/>
                </a:solidFill>
                <a:latin typeface="Clear Sans Thin Bold"/>
              </a:rPr>
              <a:t>2017 : Examen des capacités de gestion et de coordination de la sécurité routière au Mali</a:t>
            </a:r>
          </a:p>
          <a:p>
            <a:pPr algn="ctr">
              <a:lnSpc>
                <a:spcPts val="3498"/>
              </a:lnSpc>
            </a:pPr>
            <a:endParaRPr lang="fr-FR" sz="2690" b="1" spc="376" dirty="0">
              <a:solidFill>
                <a:srgbClr val="000000"/>
              </a:solidFill>
              <a:latin typeface="Clear Sans Thin Bold"/>
            </a:endParaRPr>
          </a:p>
        </p:txBody>
      </p:sp>
    </p:spTree>
    <p:extLst>
      <p:ext uri="{BB962C8B-B14F-4D97-AF65-F5344CB8AC3E}">
        <p14:creationId xmlns:p14="http://schemas.microsoft.com/office/powerpoint/2010/main" val="192429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7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886200" y="723900"/>
            <a:ext cx="10972800" cy="1146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6600" dirty="0">
                <a:solidFill>
                  <a:srgbClr val="000000"/>
                </a:solidFill>
                <a:latin typeface="Clear Sans Bold Bold"/>
              </a:rPr>
              <a:t>Cadre </a:t>
            </a:r>
            <a:r>
              <a:rPr lang="en-US" sz="6600" dirty="0" err="1">
                <a:solidFill>
                  <a:srgbClr val="000000"/>
                </a:solidFill>
                <a:latin typeface="Clear Sans Bold Bold"/>
              </a:rPr>
              <a:t>reglementaire</a:t>
            </a:r>
            <a:endParaRPr lang="en-US" sz="6600" dirty="0">
              <a:solidFill>
                <a:srgbClr val="000000"/>
              </a:solidFill>
              <a:latin typeface="Clear Sans Bold Bold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CE706B-EEB3-6FAB-7E0F-AAFE710D2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A9C7376-D66C-1BB2-847D-EEB596681FA0}"/>
              </a:ext>
            </a:extLst>
          </p:cNvPr>
          <p:cNvSpPr txBox="1"/>
          <p:nvPr/>
        </p:nvSpPr>
        <p:spPr>
          <a:xfrm>
            <a:off x="0" y="3238500"/>
            <a:ext cx="17678400" cy="4360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81200" lvl="0" indent="-457200" algn="just">
              <a:lnSpc>
                <a:spcPts val="3498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r-FR" sz="2690" spc="376" dirty="0">
                <a:solidFill>
                  <a:srgbClr val="000000"/>
                </a:solidFill>
                <a:latin typeface="Clear Sans Thin Bold"/>
              </a:rPr>
              <a:t>Textes juridiques règlementaires nationaux, communautaires et internationaux</a:t>
            </a:r>
          </a:p>
          <a:p>
            <a:pPr marL="1981200" lvl="0" indent="-457200" algn="just">
              <a:lnSpc>
                <a:spcPts val="3498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r-FR" sz="2690" spc="376" dirty="0">
                <a:solidFill>
                  <a:srgbClr val="000000"/>
                </a:solidFill>
                <a:latin typeface="Clear Sans Thin Bold"/>
              </a:rPr>
              <a:t>Code de la route</a:t>
            </a:r>
          </a:p>
          <a:p>
            <a:pPr marL="1981200" lvl="0" indent="-457200" algn="just">
              <a:lnSpc>
                <a:spcPts val="3498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r-FR" sz="2690" spc="376" dirty="0">
                <a:solidFill>
                  <a:srgbClr val="000000"/>
                </a:solidFill>
                <a:latin typeface="Clear Sans Thin Bold"/>
              </a:rPr>
              <a:t>le Code pénal et le Code de procédures pénales</a:t>
            </a:r>
          </a:p>
          <a:p>
            <a:pPr marL="1981200" lvl="0" indent="-457200" algn="just">
              <a:lnSpc>
                <a:spcPts val="3498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r-FR" sz="2690" spc="376" dirty="0">
                <a:solidFill>
                  <a:srgbClr val="000000"/>
                </a:solidFill>
                <a:latin typeface="Clear Sans Thin Bold"/>
              </a:rPr>
              <a:t>le Code des assurances des Etats membres de la Conférence Internationale des Marchés d’Assurances (CIMA) </a:t>
            </a:r>
          </a:p>
          <a:p>
            <a:pPr marL="1981200" lvl="0" indent="-457200" algn="just">
              <a:lnSpc>
                <a:spcPts val="3498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r-FR" sz="2690" spc="376" dirty="0">
                <a:solidFill>
                  <a:srgbClr val="000000"/>
                </a:solidFill>
                <a:latin typeface="Clear Sans Thin Bold"/>
              </a:rPr>
              <a:t>le Code de prévoyance Sociale</a:t>
            </a:r>
          </a:p>
          <a:p>
            <a:pPr marL="1981200" marR="0" lvl="0" indent="-457200" algn="just" defTabSz="914400" rtl="0" eaLnBrk="1" fontAlgn="auto" latinLnBrk="0" hangingPunct="1">
              <a:lnSpc>
                <a:spcPts val="3498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690" i="0" u="none" strike="noStrike" kern="1200" cap="none" spc="37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lear Sans Thin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36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7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886200" y="723900"/>
            <a:ext cx="10972800" cy="23778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6600" dirty="0" err="1">
                <a:solidFill>
                  <a:srgbClr val="000000"/>
                </a:solidFill>
                <a:latin typeface="Clear Sans Bold Bold"/>
              </a:rPr>
              <a:t>Stratégie</a:t>
            </a:r>
            <a:r>
              <a:rPr lang="en-US" sz="6600" dirty="0">
                <a:solidFill>
                  <a:srgbClr val="000000"/>
                </a:solidFill>
                <a:latin typeface="Clear Sans Bold Bold"/>
              </a:rPr>
              <a:t> </a:t>
            </a:r>
            <a:r>
              <a:rPr lang="en-US" sz="6600" dirty="0" err="1">
                <a:solidFill>
                  <a:srgbClr val="000000"/>
                </a:solidFill>
                <a:latin typeface="Clear Sans Bold Bold"/>
              </a:rPr>
              <a:t>nationale</a:t>
            </a:r>
            <a:r>
              <a:rPr lang="en-US" sz="6600" dirty="0">
                <a:solidFill>
                  <a:srgbClr val="000000"/>
                </a:solidFill>
                <a:latin typeface="Clear Sans Bold Bold"/>
              </a:rPr>
              <a:t> de la Sécurité routière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CE706B-EEB3-6FAB-7E0F-AAFE710D2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A9C7376-D66C-1BB2-847D-EEB596681FA0}"/>
              </a:ext>
            </a:extLst>
          </p:cNvPr>
          <p:cNvSpPr txBox="1"/>
          <p:nvPr/>
        </p:nvSpPr>
        <p:spPr>
          <a:xfrm>
            <a:off x="0" y="3238500"/>
            <a:ext cx="17678400" cy="7199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81200" lvl="0" indent="-4572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r-FR" sz="3600" b="1" spc="376" dirty="0">
                <a:solidFill>
                  <a:srgbClr val="000000"/>
                </a:solidFill>
                <a:latin typeface="Clear Sans Thin Bold"/>
              </a:rPr>
              <a:t>Développement des capacités institutionnelles</a:t>
            </a:r>
          </a:p>
          <a:p>
            <a:pPr marL="1981200" lvl="0" indent="-4572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r-FR" sz="3600" b="1" spc="376" dirty="0">
                <a:solidFill>
                  <a:srgbClr val="000000"/>
                </a:solidFill>
                <a:latin typeface="Clear Sans Thin Bold"/>
              </a:rPr>
              <a:t>Comportement des usagers plus sûrs</a:t>
            </a:r>
          </a:p>
          <a:p>
            <a:pPr marL="1981200" lvl="0" indent="-4572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r-FR" sz="3600" b="1" spc="376" dirty="0">
                <a:solidFill>
                  <a:srgbClr val="000000"/>
                </a:solidFill>
                <a:latin typeface="Clear Sans Thin Bold"/>
              </a:rPr>
              <a:t>Reduction de la vitesse (vitesse plus sûre)</a:t>
            </a:r>
          </a:p>
          <a:p>
            <a:pPr marL="1981200" lvl="0" indent="-4572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r-FR" sz="3600" b="1" spc="376" dirty="0">
                <a:solidFill>
                  <a:srgbClr val="000000"/>
                </a:solidFill>
                <a:latin typeface="Clear Sans Thin Bold"/>
              </a:rPr>
              <a:t>Sécurité des piétons</a:t>
            </a:r>
          </a:p>
          <a:p>
            <a:pPr marL="1981200" lvl="0" indent="-4572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r-FR" sz="3600" b="1" spc="376" dirty="0">
                <a:solidFill>
                  <a:srgbClr val="000000"/>
                </a:solidFill>
                <a:latin typeface="Clear Sans Thin Bold"/>
              </a:rPr>
              <a:t>Sécurisation des deux et trois roues motorisées</a:t>
            </a:r>
          </a:p>
          <a:p>
            <a:pPr marL="1981200" lvl="0" indent="-4572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fr-FR" sz="3600" b="1" spc="376" dirty="0">
                <a:solidFill>
                  <a:srgbClr val="000000"/>
                </a:solidFill>
                <a:latin typeface="Clear Sans Thin Bold"/>
              </a:rPr>
              <a:t>Sécurisation des usagers de 15 à 34 ans</a:t>
            </a:r>
          </a:p>
          <a:p>
            <a:pPr marL="1524000" marR="0" lvl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376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lear Sans Thin Bold"/>
            </a:endParaRPr>
          </a:p>
        </p:txBody>
      </p:sp>
    </p:spTree>
    <p:extLst>
      <p:ext uri="{BB962C8B-B14F-4D97-AF65-F5344CB8AC3E}">
        <p14:creationId xmlns:p14="http://schemas.microsoft.com/office/powerpoint/2010/main" val="320816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7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0" y="3930650"/>
            <a:ext cx="18288000" cy="1390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13800" dirty="0">
                <a:solidFill>
                  <a:srgbClr val="000000"/>
                </a:solidFill>
                <a:latin typeface="Clear Sans Bold Bold"/>
              </a:rPr>
              <a:t>Conclusion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CE706B-EEB3-6FAB-7E0F-AAFE710D2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20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287</Words>
  <Application>Microsoft Office PowerPoint</Application>
  <PresentationFormat>Personnalisé</PresentationFormat>
  <Paragraphs>53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Clear Sans Bold Bold</vt:lpstr>
      <vt:lpstr>Clear Sans Thin Bold</vt:lpstr>
      <vt:lpstr>Calibri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Minimaliste Condensé Police Professionnel Diaporama</dc:title>
  <dc:creator>Direction générale des Transports Dia</dc:creator>
  <cp:lastModifiedBy>Direction générale des Transports Dia</cp:lastModifiedBy>
  <cp:revision>9</cp:revision>
  <dcterms:created xsi:type="dcterms:W3CDTF">2006-08-16T00:00:00Z</dcterms:created>
  <dcterms:modified xsi:type="dcterms:W3CDTF">2023-09-25T14:39:38Z</dcterms:modified>
  <dc:identifier>DAFSaJBbdIs</dc:identifier>
</cp:coreProperties>
</file>