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6" r:id="rId5"/>
    <p:sldId id="261" r:id="rId6"/>
    <p:sldId id="260" r:id="rId7"/>
    <p:sldId id="264" r:id="rId8"/>
    <p:sldId id="270" r:id="rId9"/>
    <p:sldId id="265" r:id="rId10"/>
    <p:sldId id="263" r:id="rId11"/>
    <p:sldId id="259" r:id="rId12"/>
    <p:sldId id="267" r:id="rId13"/>
    <p:sldId id="268" r:id="rId14"/>
    <p:sldId id="25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B911D-D0E6-4345-A993-F8DD6BE014EB}" v="5" dt="2023-09-25T07:02:12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41F59-2886-1C2B-D80A-D248F613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524114-CF78-6E1B-6A83-D2B181721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BB9ED1-415B-8334-49A0-F0878CB8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8CFDC7-19E7-A8AD-E289-A73FA575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7C6139-5089-3B48-D9F4-679978FD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6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27464-66DB-3068-7845-3B84C1B5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56D0B8-8EE9-09FE-D897-C621D5E9E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893BEA-BCA3-2D07-1D88-CECAB8C4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D8DC8-E1BB-CF48-5A8E-5189B6CD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7F2D-EC8A-2E0F-7F89-2D94874E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6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E2B1C1-4D32-00BA-829C-8FC3531CF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AED957-4970-B6AA-9FB6-236934B23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48D5-7B91-09E0-D055-7E622487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0047E0-D6C1-B074-72E6-17EC559A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57ED4D-26F8-A934-B994-6D48D778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51F69-01E0-A7A7-ED6F-46012BA9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E7F444-07C5-EB07-524B-913B374B9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604AF3-C0C7-55B6-2244-B8D976DD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27D69F-E99C-0612-EC05-89A4437E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071D5-2D33-F779-4C90-6EF5DFEE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3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B37F7-B4A8-67AF-73DE-675E4436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69D3AA-1577-B1E7-B879-E241308CF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E9B21C-6EC2-2769-0029-F3922CBF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8C9F3D-FC18-6D51-EB1B-C5B213E9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209F9-82F0-EC2E-49BB-B3D5B00A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9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1C889-46D3-3AC7-6A6E-1D144BBE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C200D4-B459-C124-E715-E4AAE1CF6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30C765-C172-7AEE-D0C2-98542BA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C16F96-F3F3-4114-CC55-6B696E0A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CA7A9C-0413-5BF6-522A-FCB2CDF9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7098D6-5B7B-A469-1317-10FF9AFC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1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25466-CD82-A43B-DCE0-5D6A5149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DB40C9-137F-1C81-6BA7-F51D9402D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B99043-2C46-EA6D-FA41-5A938449C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EF685E-A380-C03D-CC35-54A0C5648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C2E879-D80F-FB2C-3F82-CB7CE5CC5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46D59F-C917-6CF0-2F3D-27DB7337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470CE2-7AD9-31EA-90F4-E83F4CA4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E74A19-A8DE-7E45-72C3-E1A9AB44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5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C5F2C-AAB8-213B-4D54-ED766B59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7F590A-CC8D-D829-0D8B-8532C22B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4EBF75-4E26-1F32-3706-EF6D895B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475140-68E4-D1A3-22C7-9A949A9B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9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24B4E0-E2E7-EC3E-2D54-979C2396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6CAA92-B40E-741C-042C-1017DF4E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F42A13-DA1C-2A47-C9C9-886D23B6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7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CA8F9-E041-7C3C-39C2-8F58650A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F06846-A948-F77E-7D4A-6927BF5B7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AB2CF3-819F-4236-E09B-7F4935591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75A439-A92A-8D12-6185-8D629B2D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80AF11-001E-C769-8A0A-E5FD29AC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50B556-952B-F495-D8B4-E9C42F99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1108F-C5FE-72A6-FA14-C991D584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45DE0A-53E3-E298-40DA-947434C0C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B9D5C6-AA60-24E7-A73D-6B65FBA6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4854D1-D92B-692E-78E8-6A402F49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A6F13E-A456-B16C-5EE1-4F2C07ED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2831DA-276C-70A7-54B5-29391AC9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4E2F33-0B4E-8339-3C13-CFE3AFDD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99300F-B492-5243-BF53-CAF832350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A2E5D0-153E-A077-D7DB-BA44B64DF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6C53-1274-4937-93F9-2BA2CFFC579E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6E9ED-4BA4-4C57-2153-65D7A25CC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08FE7-801E-AC45-51E8-D6B46EB24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DA20-0DCA-46FA-B107-AE0814FFAF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39767-E98B-C1AA-B676-CA9A49AA7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Digital Transformations and Innovations for Safer Roads</a:t>
            </a:r>
            <a: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3EA575-8262-2ECE-4FD6-DC050D8D26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September 25, 2023</a:t>
            </a:r>
          </a:p>
        </p:txBody>
      </p:sp>
    </p:spTree>
    <p:extLst>
      <p:ext uri="{BB962C8B-B14F-4D97-AF65-F5344CB8AC3E}">
        <p14:creationId xmlns:p14="http://schemas.microsoft.com/office/powerpoint/2010/main" val="354927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945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95D1D6A3-1DC9-D0F3-A2D6-399E7E76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can digital technology help?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3EBB2E0F-2ACF-192B-81B8-EEBAA2AD3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953" y="640080"/>
            <a:ext cx="604749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6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AD289-BC0E-90F1-B82C-BB16190D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5" y="365125"/>
            <a:ext cx="11360296" cy="1325563"/>
          </a:xfrm>
        </p:spPr>
        <p:txBody>
          <a:bodyPr/>
          <a:lstStyle/>
          <a:p>
            <a:r>
              <a:rPr lang="en-US" dirty="0"/>
              <a:t>How can digital technology enhance road safety?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AA8836D-ABDF-2337-A88E-528895ACF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59" y="1825624"/>
            <a:ext cx="11096189" cy="4521387"/>
          </a:xfrm>
        </p:spPr>
      </p:pic>
    </p:spTree>
    <p:extLst>
      <p:ext uri="{BB962C8B-B14F-4D97-AF65-F5344CB8AC3E}">
        <p14:creationId xmlns:p14="http://schemas.microsoft.com/office/powerpoint/2010/main" val="149798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AB0C9-6780-A4B4-E812-1EF8DA8A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7" y="0"/>
            <a:ext cx="11591365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How can digital technology enhance road safety?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EB358-B6D6-B72C-6B42-76A708912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027766"/>
            <a:ext cx="10941424" cy="5749552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African nations are experiencing a mobility revolution, utilizing digital technology to bolster road safety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South Africa, Kenya, Nigeria, Algeria, Morocco, and Uganda have all initiated 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digital strategies targeting the transport sector</a:t>
            </a: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Governments are piloting and implementing digital number plates and electronic driver’s licenses</a:t>
            </a:r>
          </a:p>
          <a:p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Examples: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South Africa’s Department of Transport is to kickstart a pilot program for new digital driver’s licenses in November 2023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RSA launched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an online vehicle licensing system, with nearly one million out of eleven million vehicles digitally registered and licensed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Kenya is issuing chip-embedded smart licenses that maintain real-time records of individual drivers, including their traffic offenses.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3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DFDF7-A9C2-3713-9A72-D45089E5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Challenges to data management and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E3917-FD2F-2A80-78BF-2B5533E66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 sector to benefit from implementing </a:t>
            </a:r>
            <a:r>
              <a:rPr lang="en-US" dirty="0" err="1"/>
              <a:t>AfCFTA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dirty="0"/>
              <a:t>Policies need to promote data sharing between public, private and civil society entities</a:t>
            </a:r>
          </a:p>
          <a:p>
            <a:endParaRPr lang="en-US" dirty="0"/>
          </a:p>
          <a:p>
            <a:r>
              <a:rPr lang="en-US" dirty="0"/>
              <a:t>Concerns: data privacy, cybersecurity</a:t>
            </a:r>
          </a:p>
          <a:p>
            <a:endParaRPr lang="en-US" dirty="0"/>
          </a:p>
          <a:p>
            <a:r>
              <a:rPr lang="en-US" dirty="0"/>
              <a:t>Data standards, measurement techniques</a:t>
            </a:r>
          </a:p>
        </p:txBody>
      </p:sp>
    </p:spTree>
    <p:extLst>
      <p:ext uri="{BB962C8B-B14F-4D97-AF65-F5344CB8AC3E}">
        <p14:creationId xmlns:p14="http://schemas.microsoft.com/office/powerpoint/2010/main" val="310372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D10E9-ADF6-8598-A1C2-500E293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AI and road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894EF6-C190-5217-8D7C-8B298316E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AI to predict when collisions on the road might happen and therefore prevent them, by sending information to road mobility participants</a:t>
            </a:r>
          </a:p>
          <a:p>
            <a:endParaRPr lang="en-US" dirty="0"/>
          </a:p>
          <a:p>
            <a:r>
              <a:rPr lang="en-US" dirty="0"/>
              <a:t>Combining 2 types of data </a:t>
            </a:r>
          </a:p>
          <a:p>
            <a:pPr lvl="1"/>
            <a:r>
              <a:rPr lang="en-US" dirty="0"/>
              <a:t>1. dynamic data, including traffic data, weather data and other data sources that are changeable and temporary in nature. </a:t>
            </a:r>
          </a:p>
          <a:p>
            <a:pPr lvl="1"/>
            <a:r>
              <a:rPr lang="en-US" dirty="0"/>
              <a:t>2. maps with higher granularity than would have been possible a few years ago. </a:t>
            </a:r>
          </a:p>
          <a:p>
            <a:pPr lvl="1"/>
            <a:r>
              <a:rPr lang="en-US" dirty="0"/>
              <a:t>AI role: sharing data with each other and transferring information to participants</a:t>
            </a:r>
          </a:p>
        </p:txBody>
      </p:sp>
    </p:spTree>
    <p:extLst>
      <p:ext uri="{BB962C8B-B14F-4D97-AF65-F5344CB8AC3E}">
        <p14:creationId xmlns:p14="http://schemas.microsoft.com/office/powerpoint/2010/main" val="284264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35756-BA24-E688-DF7E-801F8059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49"/>
            <a:ext cx="10515600" cy="86304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UNECA and Road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7E04A-688F-345B-B0C7-0C6D46E3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030940"/>
            <a:ext cx="11654118" cy="5746377"/>
          </a:xfrm>
        </p:spPr>
        <p:txBody>
          <a:bodyPr/>
          <a:lstStyle/>
          <a:p>
            <a:r>
              <a:rPr lang="en-US" dirty="0"/>
              <a:t> member of Global Road Safety Partnership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reviews of the status of implementation of the African Road Safety Action Plan (2011-2020) by ECA and the African Union Commission </a:t>
            </a:r>
          </a:p>
          <a:p>
            <a:endParaRPr lang="en-US" sz="800" dirty="0"/>
          </a:p>
          <a:p>
            <a:r>
              <a:rPr lang="en-US" dirty="0"/>
              <a:t>Sustainable transport a key pillar among ECA’s activities:</a:t>
            </a:r>
          </a:p>
          <a:p>
            <a:endParaRPr lang="en-US" sz="800" dirty="0"/>
          </a:p>
          <a:p>
            <a:r>
              <a:rPr lang="en-US" dirty="0"/>
              <a:t>ECA assists MSs strengthen their national road safety management systems</a:t>
            </a:r>
          </a:p>
          <a:p>
            <a:endParaRPr lang="en-US" sz="800" dirty="0"/>
          </a:p>
          <a:p>
            <a:r>
              <a:rPr lang="en-US" dirty="0"/>
              <a:t>tracks the performance of MSs in implementing the African strategic directions for the Second UN Decade of Action for Road Safety 2021-2030 </a:t>
            </a:r>
          </a:p>
          <a:p>
            <a:endParaRPr lang="en-US" sz="800" dirty="0"/>
          </a:p>
          <a:p>
            <a:r>
              <a:rPr lang="en-US" dirty="0"/>
              <a:t>recognizes those that contribute significantly to reduce road deaths on the continent through the Kofi Annan Road Safety Award.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66370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1282BA-7FE1-4BF4-311F-4765161E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176"/>
            <a:ext cx="10515600" cy="54597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>
                <a:solidFill>
                  <a:schemeClr val="accent1"/>
                </a:solidFill>
              </a:rPr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65199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CE86D-4CD8-F09A-49F9-41FBA687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14300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Road traffic injuries are a global health challenge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A8870D6-28A1-BD37-0772-8C4C219D9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3976"/>
            <a:ext cx="11022106" cy="41432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239068-AB24-45A7-62CC-57A199AB02D5}"/>
              </a:ext>
            </a:extLst>
          </p:cNvPr>
          <p:cNvSpPr txBox="1"/>
          <p:nvPr/>
        </p:nvSpPr>
        <p:spPr>
          <a:xfrm>
            <a:off x="838200" y="6266329"/>
            <a:ext cx="1102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The Lancet.</a:t>
            </a:r>
          </a:p>
        </p:txBody>
      </p:sp>
    </p:spTree>
    <p:extLst>
      <p:ext uri="{BB962C8B-B14F-4D97-AF65-F5344CB8AC3E}">
        <p14:creationId xmlns:p14="http://schemas.microsoft.com/office/powerpoint/2010/main" val="288850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88202-6BB4-B100-10E0-012EA90A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Africa has the highest mortality rate caused by road traffic accidents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CAFFDE12-B635-4415-1E4E-990F3553E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646D5990-9C59-E2EC-EF2E-EB710BEA4A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1365" y="1754749"/>
            <a:ext cx="5157787" cy="4305391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7FCF07-9220-0697-9CF8-FCA1DB316BFD}"/>
              </a:ext>
            </a:extLst>
          </p:cNvPr>
          <p:cNvSpPr txBox="1"/>
          <p:nvPr/>
        </p:nvSpPr>
        <p:spPr>
          <a:xfrm>
            <a:off x="493160" y="6411074"/>
            <a:ext cx="1189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World Bank, Gomez et al., 2019.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5DE49E42-76C4-CB4F-2EA3-A80C137A7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897" y="930838"/>
            <a:ext cx="5183188" cy="823912"/>
          </a:xfrm>
        </p:spPr>
        <p:txBody>
          <a:bodyPr/>
          <a:lstStyle/>
          <a:p>
            <a:r>
              <a:rPr lang="en-US" dirty="0"/>
              <a:t>Africa (Share in 100,000 inhabitants)</a:t>
            </a:r>
          </a:p>
        </p:txBody>
      </p:sp>
      <p:pic>
        <p:nvPicPr>
          <p:cNvPr id="29" name="Content Placeholder 8">
            <a:extLst>
              <a:ext uri="{FF2B5EF4-FFF2-40B4-BE49-F238E27FC236}">
                <a16:creationId xmlns:a16="http://schemas.microsoft.com/office/drawing/2014/main" xmlns="" id="{6DE9DD36-B59C-292F-BDF6-194DC684F2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76437" y="1690688"/>
            <a:ext cx="5795763" cy="46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1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5473448-48EC-6755-F3AB-C8554EE84E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647272"/>
            <a:ext cx="10184383" cy="5887092"/>
          </a:xfrm>
        </p:spPr>
      </p:pic>
    </p:spTree>
    <p:extLst>
      <p:ext uri="{BB962C8B-B14F-4D97-AF65-F5344CB8AC3E}">
        <p14:creationId xmlns:p14="http://schemas.microsoft.com/office/powerpoint/2010/main" val="125679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E5672-1EC1-7082-38C7-504EB326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94905"/>
            <a:ext cx="1176169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Africa has 2% of world's cars but 20% of road deaths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E010C-49A4-F781-F2D5-64CB07EA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317" y="1308988"/>
            <a:ext cx="5157787" cy="506225"/>
          </a:xfrm>
        </p:spPr>
        <p:txBody>
          <a:bodyPr/>
          <a:lstStyle/>
          <a:p>
            <a:r>
              <a:rPr lang="en-US" dirty="0"/>
              <a:t>Distribution of road deaths (%)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9797FA-4896-CFB7-FB4D-28E49F602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403257"/>
            <a:ext cx="5183188" cy="823912"/>
          </a:xfrm>
        </p:spPr>
        <p:txBody>
          <a:bodyPr/>
          <a:lstStyle/>
          <a:p>
            <a:r>
              <a:rPr lang="en-US" dirty="0"/>
              <a:t>Children aged 0 - 19</a:t>
            </a:r>
          </a:p>
          <a:p>
            <a:endParaRPr lang="en-US" dirty="0"/>
          </a:p>
        </p:txBody>
      </p:sp>
      <p:pic>
        <p:nvPicPr>
          <p:cNvPr id="12" name="Content Placeholder 21">
            <a:extLst>
              <a:ext uri="{FF2B5EF4-FFF2-40B4-BE49-F238E27FC236}">
                <a16:creationId xmlns:a16="http://schemas.microsoft.com/office/drawing/2014/main" xmlns="" id="{383482FB-CFFA-EFA2-4DD0-A8D6E4A640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94427" y="1981200"/>
            <a:ext cx="5782419" cy="475829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46D541-2B96-D1E9-2434-6BEADECA1036}"/>
              </a:ext>
            </a:extLst>
          </p:cNvPr>
          <p:cNvSpPr txBox="1"/>
          <p:nvPr/>
        </p:nvSpPr>
        <p:spPr>
          <a:xfrm>
            <a:off x="412376" y="6355976"/>
            <a:ext cx="586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WHO, UNICEF. 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xmlns="" id="{CEA5B17C-936B-9AE9-1CC9-4CD8BF027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63" t="9004" r="10546" b="20950"/>
          <a:stretch/>
        </p:blipFill>
        <p:spPr>
          <a:xfrm>
            <a:off x="2465931" y="2294849"/>
            <a:ext cx="2985074" cy="299811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CEA5B17C-936B-9AE9-1CC9-4CD8BF027F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321" t="62624" r="58502" b="1127"/>
          <a:stretch/>
        </p:blipFill>
        <p:spPr>
          <a:xfrm>
            <a:off x="825910" y="4543995"/>
            <a:ext cx="2082473" cy="1551530"/>
          </a:xfrm>
        </p:spPr>
      </p:pic>
    </p:spTree>
    <p:extLst>
      <p:ext uri="{BB962C8B-B14F-4D97-AF65-F5344CB8AC3E}">
        <p14:creationId xmlns:p14="http://schemas.microsoft.com/office/powerpoint/2010/main" val="140921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5DD6D-9951-A224-3FF2-0D9DD00C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1163953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Large variance within countries – South Africa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A2FC69-17D4-B825-8A23-10ECE4041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388" y="1681163"/>
            <a:ext cx="5334187" cy="823912"/>
          </a:xfrm>
        </p:spPr>
        <p:txBody>
          <a:bodyPr/>
          <a:lstStyle/>
          <a:p>
            <a:r>
              <a:rPr lang="en-US" dirty="0"/>
              <a:t>Large variance within cities - DC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59DF096-56F9-8DA6-BA87-1C86EB2D65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107" y="2505075"/>
            <a:ext cx="5183188" cy="388676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3E357AE-6095-6011-E056-B852993C37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196354"/>
            <a:ext cx="5183188" cy="44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5DD6D-9951-A224-3FF2-0D9DD00C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1163953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Large variance within countries – South Africa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BAA3EB5-867C-3702-01D4-522AE2747A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60328" y="1270974"/>
            <a:ext cx="5688360" cy="4906122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2AA11B14-B3D9-A355-43F9-B69FE5E1F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4213" y="1690689"/>
            <a:ext cx="5157787" cy="4802186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B5AC25-DC21-1B57-5416-9BA1F24C0AD6}"/>
              </a:ext>
            </a:extLst>
          </p:cNvPr>
          <p:cNvSpPr txBox="1"/>
          <p:nvPr/>
        </p:nvSpPr>
        <p:spPr>
          <a:xfrm>
            <a:off x="412376" y="6355976"/>
            <a:ext cx="586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Statistics South Africa. </a:t>
            </a:r>
          </a:p>
        </p:txBody>
      </p:sp>
    </p:spTree>
    <p:extLst>
      <p:ext uri="{BB962C8B-B14F-4D97-AF65-F5344CB8AC3E}">
        <p14:creationId xmlns:p14="http://schemas.microsoft.com/office/powerpoint/2010/main" val="280454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AE9D1041-246E-47A3-312D-9F87344F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5711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4046"/>
                </a:solidFill>
                <a:effectLst/>
                <a:latin typeface="open-sans"/>
              </a:rPr>
              <a:t> </a:t>
            </a:r>
            <a:r>
              <a:rPr lang="en-US" b="1" i="0" dirty="0">
                <a:solidFill>
                  <a:schemeClr val="accent1"/>
                </a:solidFill>
                <a:effectLst/>
                <a:latin typeface="open-sans"/>
              </a:rPr>
              <a:t>5 pillars of the safe system approach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FEAAB18-4706-4A45-FFB4-B99DC5C8B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4CD3DB-F9AA-6D0D-8296-58A8C1E8E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009" y="1160375"/>
            <a:ext cx="6483849" cy="59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5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88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91792648-D44C-BB94-78E5-E7A45D20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challenges to road safety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895ED074-1F9B-EDC7-B22F-BE8220F3F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0"/>
            <a:ext cx="7555977" cy="6421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30D129-F481-A003-BE46-4D3BC0D32810}"/>
              </a:ext>
            </a:extLst>
          </p:cNvPr>
          <p:cNvSpPr txBox="1"/>
          <p:nvPr/>
        </p:nvSpPr>
        <p:spPr>
          <a:xfrm>
            <a:off x="638175" y="6407845"/>
            <a:ext cx="1102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The Lancet.</a:t>
            </a:r>
          </a:p>
        </p:txBody>
      </p:sp>
    </p:spTree>
    <p:extLst>
      <p:ext uri="{BB962C8B-B14F-4D97-AF65-F5344CB8AC3E}">
        <p14:creationId xmlns:p14="http://schemas.microsoft.com/office/powerpoint/2010/main" val="359975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470</Words>
  <Application>Microsoft Office PowerPoint</Application>
  <PresentationFormat>Grand écran</PresentationFormat>
  <Paragraphs>61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open-sans</vt:lpstr>
      <vt:lpstr>Roboto</vt:lpstr>
      <vt:lpstr>Times New Roman</vt:lpstr>
      <vt:lpstr>Office Theme</vt:lpstr>
      <vt:lpstr>Digital Transformations and Innovations for Safer Roads </vt:lpstr>
      <vt:lpstr>Road traffic injuries are a global health challenge</vt:lpstr>
      <vt:lpstr>Africa has the highest mortality rate caused by road traffic accidents</vt:lpstr>
      <vt:lpstr>Présentation PowerPoint</vt:lpstr>
      <vt:lpstr>Africa has 2% of world's cars but 20% of road deaths</vt:lpstr>
      <vt:lpstr>Large variance within countries – South Africa example</vt:lpstr>
      <vt:lpstr>Large variance within countries – South Africa</vt:lpstr>
      <vt:lpstr> 5 pillars of the safe system approach</vt:lpstr>
      <vt:lpstr>Key challenges to road safety</vt:lpstr>
      <vt:lpstr>How can digital technology help?</vt:lpstr>
      <vt:lpstr>How can digital technology enhance road safety?</vt:lpstr>
      <vt:lpstr>How can digital technology enhance road safety?</vt:lpstr>
      <vt:lpstr>Challenges to data management and sharing</vt:lpstr>
      <vt:lpstr>AI and road safety</vt:lpstr>
      <vt:lpstr>UNECA and Road Safety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Transformations and Innovations for Safer Roads</dc:title>
  <dc:creator>Zuzana SCHWIDROWSKI</dc:creator>
  <cp:lastModifiedBy>Compte Microsoft</cp:lastModifiedBy>
  <cp:revision>3</cp:revision>
  <dcterms:created xsi:type="dcterms:W3CDTF">2023-09-24T20:29:43Z</dcterms:created>
  <dcterms:modified xsi:type="dcterms:W3CDTF">2023-10-02T08:51:19Z</dcterms:modified>
</cp:coreProperties>
</file>