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1"/>
  </p:notesMasterIdLst>
  <p:sldIdLst>
    <p:sldId id="351" r:id="rId2"/>
    <p:sldId id="514" r:id="rId3"/>
    <p:sldId id="352" r:id="rId4"/>
    <p:sldId id="359" r:id="rId5"/>
    <p:sldId id="360" r:id="rId6"/>
    <p:sldId id="389" r:id="rId7"/>
    <p:sldId id="390" r:id="rId8"/>
    <p:sldId id="391" r:id="rId9"/>
    <p:sldId id="361" r:id="rId10"/>
    <p:sldId id="392" r:id="rId11"/>
    <p:sldId id="393" r:id="rId12"/>
    <p:sldId id="395" r:id="rId13"/>
    <p:sldId id="362" r:id="rId14"/>
    <p:sldId id="397" r:id="rId15"/>
    <p:sldId id="396" r:id="rId16"/>
    <p:sldId id="399" r:id="rId17"/>
    <p:sldId id="400" r:id="rId18"/>
    <p:sldId id="363" r:id="rId19"/>
    <p:sldId id="403" r:id="rId20"/>
    <p:sldId id="402" r:id="rId21"/>
    <p:sldId id="404" r:id="rId22"/>
    <p:sldId id="405" r:id="rId23"/>
    <p:sldId id="406" r:id="rId24"/>
    <p:sldId id="407" r:id="rId25"/>
    <p:sldId id="408" r:id="rId26"/>
    <p:sldId id="409" r:id="rId27"/>
    <p:sldId id="401" r:id="rId28"/>
    <p:sldId id="364" r:id="rId29"/>
    <p:sldId id="410" r:id="rId30"/>
    <p:sldId id="411" r:id="rId31"/>
    <p:sldId id="412" r:id="rId32"/>
    <p:sldId id="413" r:id="rId33"/>
    <p:sldId id="414" r:id="rId34"/>
    <p:sldId id="415" r:id="rId35"/>
    <p:sldId id="416" r:id="rId36"/>
    <p:sldId id="417" r:id="rId37"/>
    <p:sldId id="418" r:id="rId38"/>
    <p:sldId id="419" r:id="rId39"/>
    <p:sldId id="420" r:id="rId40"/>
    <p:sldId id="421" r:id="rId41"/>
    <p:sldId id="422" r:id="rId42"/>
    <p:sldId id="423" r:id="rId43"/>
    <p:sldId id="353" r:id="rId44"/>
    <p:sldId id="365" r:id="rId45"/>
    <p:sldId id="366" r:id="rId46"/>
    <p:sldId id="425" r:id="rId47"/>
    <p:sldId id="367" r:id="rId48"/>
    <p:sldId id="426" r:id="rId49"/>
    <p:sldId id="427" r:id="rId50"/>
    <p:sldId id="428" r:id="rId51"/>
    <p:sldId id="430" r:id="rId52"/>
    <p:sldId id="434" r:id="rId53"/>
    <p:sldId id="368" r:id="rId54"/>
    <p:sldId id="435" r:id="rId55"/>
    <p:sldId id="437" r:id="rId56"/>
    <p:sldId id="432" r:id="rId57"/>
    <p:sldId id="433" r:id="rId58"/>
    <p:sldId id="369" r:id="rId59"/>
    <p:sldId id="358"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quel Frederick" initials="RF" lastIdx="2" clrIdx="0">
    <p:extLst>
      <p:ext uri="{19B8F6BF-5375-455C-9EA6-DF929625EA0E}">
        <p15:presenceInfo xmlns:p15="http://schemas.microsoft.com/office/powerpoint/2012/main" userId="Raquel Freder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085"/>
    <a:srgbClr val="033B74"/>
    <a:srgbClr val="063C77"/>
    <a:srgbClr val="0A97D9"/>
    <a:srgbClr val="0563C1"/>
    <a:srgbClr val="D6DCE5"/>
    <a:srgbClr val="2B7B17"/>
    <a:srgbClr val="810024"/>
    <a:srgbClr val="CD7000"/>
    <a:srgbClr val="017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9915" autoAdjust="0"/>
  </p:normalViewPr>
  <p:slideViewPr>
    <p:cSldViewPr snapToGrid="0">
      <p:cViewPr varScale="1">
        <p:scale>
          <a:sx n="42" d="100"/>
          <a:sy n="42" d="100"/>
        </p:scale>
        <p:origin x="1604"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F2644-83B0-4523-98D3-3CA97D59330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8604C-1101-4E9F-9D20-27B96184E882}" type="slidenum">
              <a:rPr lang="en-US" smtClean="0"/>
              <a:t>‹N°›</a:t>
            </a:fld>
            <a:endParaRPr lang="en-US"/>
          </a:p>
        </p:txBody>
      </p:sp>
    </p:spTree>
    <p:extLst>
      <p:ext uri="{BB962C8B-B14F-4D97-AF65-F5344CB8AC3E}">
        <p14:creationId xmlns:p14="http://schemas.microsoft.com/office/powerpoint/2010/main" val="217304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B8604C-1101-4E9F-9D20-27B96184E882}" type="slidenum">
              <a:rPr lang="en-US" smtClean="0"/>
              <a:t>29</a:t>
            </a:fld>
            <a:endParaRPr lang="en-US"/>
          </a:p>
        </p:txBody>
      </p:sp>
    </p:spTree>
    <p:extLst>
      <p:ext uri="{BB962C8B-B14F-4D97-AF65-F5344CB8AC3E}">
        <p14:creationId xmlns:p14="http://schemas.microsoft.com/office/powerpoint/2010/main" val="10563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791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319582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1118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97025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609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663798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43338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25847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56BC-18B4-484A-A48C-60618F6083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CEAA21F-2ED2-4F88-A210-B5875FA3BAD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0" y="0"/>
            <a:ext cx="2591025" cy="4401693"/>
          </a:xfrm>
          <a:prstGeom prst="rect">
            <a:avLst/>
          </a:prstGeom>
        </p:spPr>
      </p:pic>
      <p:sp>
        <p:nvSpPr>
          <p:cNvPr id="9" name="Freeform 91">
            <a:extLst>
              <a:ext uri="{FF2B5EF4-FFF2-40B4-BE49-F238E27FC236}">
                <a16:creationId xmlns:a16="http://schemas.microsoft.com/office/drawing/2014/main" id="{BA552FB6-6A13-49A1-B8B3-8FF8F9DA2E45}"/>
              </a:ext>
            </a:extLst>
          </p:cNvPr>
          <p:cNvSpPr/>
          <p:nvPr userDrawn="1"/>
        </p:nvSpPr>
        <p:spPr>
          <a:xfrm>
            <a:off x="17" y="8"/>
            <a:ext cx="12191985" cy="6857992"/>
          </a:xfrm>
          <a:custGeom>
            <a:avLst/>
            <a:gdLst>
              <a:gd name="connsiteX0" fmla="*/ 8540357 w 9143989"/>
              <a:gd name="connsiteY0" fmla="*/ 4429886 h 5143494"/>
              <a:gd name="connsiteX1" fmla="*/ 8430945 w 9143989"/>
              <a:gd name="connsiteY1" fmla="*/ 4539298 h 5143494"/>
              <a:gd name="connsiteX2" fmla="*/ 8430945 w 9143989"/>
              <a:gd name="connsiteY2" fmla="*/ 4976932 h 5143494"/>
              <a:gd name="connsiteX3" fmla="*/ 8540357 w 9143989"/>
              <a:gd name="connsiteY3" fmla="*/ 5086344 h 5143494"/>
              <a:gd name="connsiteX4" fmla="*/ 8977991 w 9143989"/>
              <a:gd name="connsiteY4" fmla="*/ 5086344 h 5143494"/>
              <a:gd name="connsiteX5" fmla="*/ 9087403 w 9143989"/>
              <a:gd name="connsiteY5" fmla="*/ 4976932 h 5143494"/>
              <a:gd name="connsiteX6" fmla="*/ 9087403 w 9143989"/>
              <a:gd name="connsiteY6" fmla="*/ 4539298 h 5143494"/>
              <a:gd name="connsiteX7" fmla="*/ 8977991 w 9143989"/>
              <a:gd name="connsiteY7" fmla="*/ 4429886 h 5143494"/>
              <a:gd name="connsiteX8" fmla="*/ 7778358 w 9143989"/>
              <a:gd name="connsiteY8" fmla="*/ 4429886 h 5143494"/>
              <a:gd name="connsiteX9" fmla="*/ 7668946 w 9143989"/>
              <a:gd name="connsiteY9" fmla="*/ 4539298 h 5143494"/>
              <a:gd name="connsiteX10" fmla="*/ 7668946 w 9143989"/>
              <a:gd name="connsiteY10" fmla="*/ 4976932 h 5143494"/>
              <a:gd name="connsiteX11" fmla="*/ 7778358 w 9143989"/>
              <a:gd name="connsiteY11" fmla="*/ 5086344 h 5143494"/>
              <a:gd name="connsiteX12" fmla="*/ 8215992 w 9143989"/>
              <a:gd name="connsiteY12" fmla="*/ 5086344 h 5143494"/>
              <a:gd name="connsiteX13" fmla="*/ 8325404 w 9143989"/>
              <a:gd name="connsiteY13" fmla="*/ 4976932 h 5143494"/>
              <a:gd name="connsiteX14" fmla="*/ 8325404 w 9143989"/>
              <a:gd name="connsiteY14" fmla="*/ 4539298 h 5143494"/>
              <a:gd name="connsiteX15" fmla="*/ 8215992 w 9143989"/>
              <a:gd name="connsiteY15" fmla="*/ 4429886 h 5143494"/>
              <a:gd name="connsiteX16" fmla="*/ 7023979 w 9143989"/>
              <a:gd name="connsiteY16" fmla="*/ 4429886 h 5143494"/>
              <a:gd name="connsiteX17" fmla="*/ 6914567 w 9143989"/>
              <a:gd name="connsiteY17" fmla="*/ 4539298 h 5143494"/>
              <a:gd name="connsiteX18" fmla="*/ 6914567 w 9143989"/>
              <a:gd name="connsiteY18" fmla="*/ 4976932 h 5143494"/>
              <a:gd name="connsiteX19" fmla="*/ 7023979 w 9143989"/>
              <a:gd name="connsiteY19" fmla="*/ 5086344 h 5143494"/>
              <a:gd name="connsiteX20" fmla="*/ 7461613 w 9143989"/>
              <a:gd name="connsiteY20" fmla="*/ 5086344 h 5143494"/>
              <a:gd name="connsiteX21" fmla="*/ 7571025 w 9143989"/>
              <a:gd name="connsiteY21" fmla="*/ 4976932 h 5143494"/>
              <a:gd name="connsiteX22" fmla="*/ 7571025 w 9143989"/>
              <a:gd name="connsiteY22" fmla="*/ 4539298 h 5143494"/>
              <a:gd name="connsiteX23" fmla="*/ 7461613 w 9143989"/>
              <a:gd name="connsiteY23" fmla="*/ 4429886 h 5143494"/>
              <a:gd name="connsiteX24" fmla="*/ 6261980 w 9143989"/>
              <a:gd name="connsiteY24" fmla="*/ 4429886 h 5143494"/>
              <a:gd name="connsiteX25" fmla="*/ 6152568 w 9143989"/>
              <a:gd name="connsiteY25" fmla="*/ 4539298 h 5143494"/>
              <a:gd name="connsiteX26" fmla="*/ 6152568 w 9143989"/>
              <a:gd name="connsiteY26" fmla="*/ 4976932 h 5143494"/>
              <a:gd name="connsiteX27" fmla="*/ 6261980 w 9143989"/>
              <a:gd name="connsiteY27" fmla="*/ 5086344 h 5143494"/>
              <a:gd name="connsiteX28" fmla="*/ 6699614 w 9143989"/>
              <a:gd name="connsiteY28" fmla="*/ 5086344 h 5143494"/>
              <a:gd name="connsiteX29" fmla="*/ 6809026 w 9143989"/>
              <a:gd name="connsiteY29" fmla="*/ 4976932 h 5143494"/>
              <a:gd name="connsiteX30" fmla="*/ 6809026 w 9143989"/>
              <a:gd name="connsiteY30" fmla="*/ 4539298 h 5143494"/>
              <a:gd name="connsiteX31" fmla="*/ 6699614 w 9143989"/>
              <a:gd name="connsiteY31" fmla="*/ 4429886 h 5143494"/>
              <a:gd name="connsiteX32" fmla="*/ 5499981 w 9143989"/>
              <a:gd name="connsiteY32" fmla="*/ 4429886 h 5143494"/>
              <a:gd name="connsiteX33" fmla="*/ 5390569 w 9143989"/>
              <a:gd name="connsiteY33" fmla="*/ 4539298 h 5143494"/>
              <a:gd name="connsiteX34" fmla="*/ 5390569 w 9143989"/>
              <a:gd name="connsiteY34" fmla="*/ 4976932 h 5143494"/>
              <a:gd name="connsiteX35" fmla="*/ 5499981 w 9143989"/>
              <a:gd name="connsiteY35" fmla="*/ 5086344 h 5143494"/>
              <a:gd name="connsiteX36" fmla="*/ 5937615 w 9143989"/>
              <a:gd name="connsiteY36" fmla="*/ 5086344 h 5143494"/>
              <a:gd name="connsiteX37" fmla="*/ 6047027 w 9143989"/>
              <a:gd name="connsiteY37" fmla="*/ 4976932 h 5143494"/>
              <a:gd name="connsiteX38" fmla="*/ 6047027 w 9143989"/>
              <a:gd name="connsiteY38" fmla="*/ 4539298 h 5143494"/>
              <a:gd name="connsiteX39" fmla="*/ 5937615 w 9143989"/>
              <a:gd name="connsiteY39" fmla="*/ 4429886 h 5143494"/>
              <a:gd name="connsiteX40" fmla="*/ 4737982 w 9143989"/>
              <a:gd name="connsiteY40" fmla="*/ 4429886 h 5143494"/>
              <a:gd name="connsiteX41" fmla="*/ 4628570 w 9143989"/>
              <a:gd name="connsiteY41" fmla="*/ 4539298 h 5143494"/>
              <a:gd name="connsiteX42" fmla="*/ 4628570 w 9143989"/>
              <a:gd name="connsiteY42" fmla="*/ 4976932 h 5143494"/>
              <a:gd name="connsiteX43" fmla="*/ 4737982 w 9143989"/>
              <a:gd name="connsiteY43" fmla="*/ 5086344 h 5143494"/>
              <a:gd name="connsiteX44" fmla="*/ 5175616 w 9143989"/>
              <a:gd name="connsiteY44" fmla="*/ 5086344 h 5143494"/>
              <a:gd name="connsiteX45" fmla="*/ 5285028 w 9143989"/>
              <a:gd name="connsiteY45" fmla="*/ 4976932 h 5143494"/>
              <a:gd name="connsiteX46" fmla="*/ 5285028 w 9143989"/>
              <a:gd name="connsiteY46" fmla="*/ 4539298 h 5143494"/>
              <a:gd name="connsiteX47" fmla="*/ 5175616 w 9143989"/>
              <a:gd name="connsiteY47" fmla="*/ 4429886 h 5143494"/>
              <a:gd name="connsiteX48" fmla="*/ 3975990 w 9143989"/>
              <a:gd name="connsiteY48" fmla="*/ 4429886 h 5143494"/>
              <a:gd name="connsiteX49" fmla="*/ 3866579 w 9143989"/>
              <a:gd name="connsiteY49" fmla="*/ 4539298 h 5143494"/>
              <a:gd name="connsiteX50" fmla="*/ 3866579 w 9143989"/>
              <a:gd name="connsiteY50" fmla="*/ 4976932 h 5143494"/>
              <a:gd name="connsiteX51" fmla="*/ 3975990 w 9143989"/>
              <a:gd name="connsiteY51" fmla="*/ 5086344 h 5143494"/>
              <a:gd name="connsiteX52" fmla="*/ 4413617 w 9143989"/>
              <a:gd name="connsiteY52" fmla="*/ 5086344 h 5143494"/>
              <a:gd name="connsiteX53" fmla="*/ 4523029 w 9143989"/>
              <a:gd name="connsiteY53" fmla="*/ 4976932 h 5143494"/>
              <a:gd name="connsiteX54" fmla="*/ 4523029 w 9143989"/>
              <a:gd name="connsiteY54" fmla="*/ 4539298 h 5143494"/>
              <a:gd name="connsiteX55" fmla="*/ 4413617 w 9143989"/>
              <a:gd name="connsiteY55" fmla="*/ 4429886 h 5143494"/>
              <a:gd name="connsiteX56" fmla="*/ 3213993 w 9143989"/>
              <a:gd name="connsiteY56" fmla="*/ 4429886 h 5143494"/>
              <a:gd name="connsiteX57" fmla="*/ 3104580 w 9143989"/>
              <a:gd name="connsiteY57" fmla="*/ 4539298 h 5143494"/>
              <a:gd name="connsiteX58" fmla="*/ 3104580 w 9143989"/>
              <a:gd name="connsiteY58" fmla="*/ 4976932 h 5143494"/>
              <a:gd name="connsiteX59" fmla="*/ 3213993 w 9143989"/>
              <a:gd name="connsiteY59" fmla="*/ 5086344 h 5143494"/>
              <a:gd name="connsiteX60" fmla="*/ 3651627 w 9143989"/>
              <a:gd name="connsiteY60" fmla="*/ 5086344 h 5143494"/>
              <a:gd name="connsiteX61" fmla="*/ 3761039 w 9143989"/>
              <a:gd name="connsiteY61" fmla="*/ 4976932 h 5143494"/>
              <a:gd name="connsiteX62" fmla="*/ 3761039 w 9143989"/>
              <a:gd name="connsiteY62" fmla="*/ 4539298 h 5143494"/>
              <a:gd name="connsiteX63" fmla="*/ 3651627 w 9143989"/>
              <a:gd name="connsiteY63" fmla="*/ 4429886 h 5143494"/>
              <a:gd name="connsiteX64" fmla="*/ 2451995 w 9143989"/>
              <a:gd name="connsiteY64" fmla="*/ 4429886 h 5143494"/>
              <a:gd name="connsiteX65" fmla="*/ 2342584 w 9143989"/>
              <a:gd name="connsiteY65" fmla="*/ 4539298 h 5143494"/>
              <a:gd name="connsiteX66" fmla="*/ 2342584 w 9143989"/>
              <a:gd name="connsiteY66" fmla="*/ 4976932 h 5143494"/>
              <a:gd name="connsiteX67" fmla="*/ 2451995 w 9143989"/>
              <a:gd name="connsiteY67" fmla="*/ 5086344 h 5143494"/>
              <a:gd name="connsiteX68" fmla="*/ 2889629 w 9143989"/>
              <a:gd name="connsiteY68" fmla="*/ 5086344 h 5143494"/>
              <a:gd name="connsiteX69" fmla="*/ 2999040 w 9143989"/>
              <a:gd name="connsiteY69" fmla="*/ 4976932 h 5143494"/>
              <a:gd name="connsiteX70" fmla="*/ 2999040 w 9143989"/>
              <a:gd name="connsiteY70" fmla="*/ 4539298 h 5143494"/>
              <a:gd name="connsiteX71" fmla="*/ 2889629 w 9143989"/>
              <a:gd name="connsiteY71" fmla="*/ 4429886 h 5143494"/>
              <a:gd name="connsiteX72" fmla="*/ 1689996 w 9143989"/>
              <a:gd name="connsiteY72" fmla="*/ 4429886 h 5143494"/>
              <a:gd name="connsiteX73" fmla="*/ 1580586 w 9143989"/>
              <a:gd name="connsiteY73" fmla="*/ 4539298 h 5143494"/>
              <a:gd name="connsiteX74" fmla="*/ 1580586 w 9143989"/>
              <a:gd name="connsiteY74" fmla="*/ 4976932 h 5143494"/>
              <a:gd name="connsiteX75" fmla="*/ 1689996 w 9143989"/>
              <a:gd name="connsiteY75" fmla="*/ 5086344 h 5143494"/>
              <a:gd name="connsiteX76" fmla="*/ 2127633 w 9143989"/>
              <a:gd name="connsiteY76" fmla="*/ 5086344 h 5143494"/>
              <a:gd name="connsiteX77" fmla="*/ 2237044 w 9143989"/>
              <a:gd name="connsiteY77" fmla="*/ 4976932 h 5143494"/>
              <a:gd name="connsiteX78" fmla="*/ 2237044 w 9143989"/>
              <a:gd name="connsiteY78" fmla="*/ 4539298 h 5143494"/>
              <a:gd name="connsiteX79" fmla="*/ 2127633 w 9143989"/>
              <a:gd name="connsiteY79" fmla="*/ 4429886 h 5143494"/>
              <a:gd name="connsiteX80" fmla="*/ 927996 w 9143989"/>
              <a:gd name="connsiteY80" fmla="*/ 4429886 h 5143494"/>
              <a:gd name="connsiteX81" fmla="*/ 818584 w 9143989"/>
              <a:gd name="connsiteY81" fmla="*/ 4539298 h 5143494"/>
              <a:gd name="connsiteX82" fmla="*/ 818584 w 9143989"/>
              <a:gd name="connsiteY82" fmla="*/ 4976932 h 5143494"/>
              <a:gd name="connsiteX83" fmla="*/ 927996 w 9143989"/>
              <a:gd name="connsiteY83" fmla="*/ 5086344 h 5143494"/>
              <a:gd name="connsiteX84" fmla="*/ 1365636 w 9143989"/>
              <a:gd name="connsiteY84" fmla="*/ 5086344 h 5143494"/>
              <a:gd name="connsiteX85" fmla="*/ 1475050 w 9143989"/>
              <a:gd name="connsiteY85" fmla="*/ 4976932 h 5143494"/>
              <a:gd name="connsiteX86" fmla="*/ 1475050 w 9143989"/>
              <a:gd name="connsiteY86" fmla="*/ 4539298 h 5143494"/>
              <a:gd name="connsiteX87" fmla="*/ 1365636 w 9143989"/>
              <a:gd name="connsiteY87" fmla="*/ 4429886 h 5143494"/>
              <a:gd name="connsiteX88" fmla="*/ 165998 w 9143989"/>
              <a:gd name="connsiteY88" fmla="*/ 4429886 h 5143494"/>
              <a:gd name="connsiteX89" fmla="*/ 56587 w 9143989"/>
              <a:gd name="connsiteY89" fmla="*/ 4539298 h 5143494"/>
              <a:gd name="connsiteX90" fmla="*/ 56587 w 9143989"/>
              <a:gd name="connsiteY90" fmla="*/ 4976932 h 5143494"/>
              <a:gd name="connsiteX91" fmla="*/ 165998 w 9143989"/>
              <a:gd name="connsiteY91" fmla="*/ 5086344 h 5143494"/>
              <a:gd name="connsiteX92" fmla="*/ 603632 w 9143989"/>
              <a:gd name="connsiteY92" fmla="*/ 5086344 h 5143494"/>
              <a:gd name="connsiteX93" fmla="*/ 713044 w 9143989"/>
              <a:gd name="connsiteY93" fmla="*/ 4976932 h 5143494"/>
              <a:gd name="connsiteX94" fmla="*/ 713044 w 9143989"/>
              <a:gd name="connsiteY94" fmla="*/ 4539298 h 5143494"/>
              <a:gd name="connsiteX95" fmla="*/ 603632 w 9143989"/>
              <a:gd name="connsiteY95" fmla="*/ 4429886 h 5143494"/>
              <a:gd name="connsiteX96" fmla="*/ 8540357 w 9143989"/>
              <a:gd name="connsiteY96" fmla="*/ 3700488 h 5143494"/>
              <a:gd name="connsiteX97" fmla="*/ 8430945 w 9143989"/>
              <a:gd name="connsiteY97" fmla="*/ 3809900 h 5143494"/>
              <a:gd name="connsiteX98" fmla="*/ 8430945 w 9143989"/>
              <a:gd name="connsiteY98" fmla="*/ 4247534 h 5143494"/>
              <a:gd name="connsiteX99" fmla="*/ 8540357 w 9143989"/>
              <a:gd name="connsiteY99" fmla="*/ 4356946 h 5143494"/>
              <a:gd name="connsiteX100" fmla="*/ 8977991 w 9143989"/>
              <a:gd name="connsiteY100" fmla="*/ 4356946 h 5143494"/>
              <a:gd name="connsiteX101" fmla="*/ 9087403 w 9143989"/>
              <a:gd name="connsiteY101" fmla="*/ 4247534 h 5143494"/>
              <a:gd name="connsiteX102" fmla="*/ 9087403 w 9143989"/>
              <a:gd name="connsiteY102" fmla="*/ 3809900 h 5143494"/>
              <a:gd name="connsiteX103" fmla="*/ 8977991 w 9143989"/>
              <a:gd name="connsiteY103" fmla="*/ 3700488 h 5143494"/>
              <a:gd name="connsiteX104" fmla="*/ 7778358 w 9143989"/>
              <a:gd name="connsiteY104" fmla="*/ 3700488 h 5143494"/>
              <a:gd name="connsiteX105" fmla="*/ 7668946 w 9143989"/>
              <a:gd name="connsiteY105" fmla="*/ 3809900 h 5143494"/>
              <a:gd name="connsiteX106" fmla="*/ 7668946 w 9143989"/>
              <a:gd name="connsiteY106" fmla="*/ 4247534 h 5143494"/>
              <a:gd name="connsiteX107" fmla="*/ 7778358 w 9143989"/>
              <a:gd name="connsiteY107" fmla="*/ 4356946 h 5143494"/>
              <a:gd name="connsiteX108" fmla="*/ 8215992 w 9143989"/>
              <a:gd name="connsiteY108" fmla="*/ 4356946 h 5143494"/>
              <a:gd name="connsiteX109" fmla="*/ 8325404 w 9143989"/>
              <a:gd name="connsiteY109" fmla="*/ 4247534 h 5143494"/>
              <a:gd name="connsiteX110" fmla="*/ 8325404 w 9143989"/>
              <a:gd name="connsiteY110" fmla="*/ 3809900 h 5143494"/>
              <a:gd name="connsiteX111" fmla="*/ 8215992 w 9143989"/>
              <a:gd name="connsiteY111" fmla="*/ 3700488 h 5143494"/>
              <a:gd name="connsiteX112" fmla="*/ 7023979 w 9143989"/>
              <a:gd name="connsiteY112" fmla="*/ 3700488 h 5143494"/>
              <a:gd name="connsiteX113" fmla="*/ 6914567 w 9143989"/>
              <a:gd name="connsiteY113" fmla="*/ 3809900 h 5143494"/>
              <a:gd name="connsiteX114" fmla="*/ 6914567 w 9143989"/>
              <a:gd name="connsiteY114" fmla="*/ 4247534 h 5143494"/>
              <a:gd name="connsiteX115" fmla="*/ 7023979 w 9143989"/>
              <a:gd name="connsiteY115" fmla="*/ 4356946 h 5143494"/>
              <a:gd name="connsiteX116" fmla="*/ 7461613 w 9143989"/>
              <a:gd name="connsiteY116" fmla="*/ 4356946 h 5143494"/>
              <a:gd name="connsiteX117" fmla="*/ 7571025 w 9143989"/>
              <a:gd name="connsiteY117" fmla="*/ 4247534 h 5143494"/>
              <a:gd name="connsiteX118" fmla="*/ 7571025 w 9143989"/>
              <a:gd name="connsiteY118" fmla="*/ 3809900 h 5143494"/>
              <a:gd name="connsiteX119" fmla="*/ 7461613 w 9143989"/>
              <a:gd name="connsiteY119" fmla="*/ 3700488 h 5143494"/>
              <a:gd name="connsiteX120" fmla="*/ 6261980 w 9143989"/>
              <a:gd name="connsiteY120" fmla="*/ 3700488 h 5143494"/>
              <a:gd name="connsiteX121" fmla="*/ 6152568 w 9143989"/>
              <a:gd name="connsiteY121" fmla="*/ 3809900 h 5143494"/>
              <a:gd name="connsiteX122" fmla="*/ 6152568 w 9143989"/>
              <a:gd name="connsiteY122" fmla="*/ 4247534 h 5143494"/>
              <a:gd name="connsiteX123" fmla="*/ 6261980 w 9143989"/>
              <a:gd name="connsiteY123" fmla="*/ 4356946 h 5143494"/>
              <a:gd name="connsiteX124" fmla="*/ 6699614 w 9143989"/>
              <a:gd name="connsiteY124" fmla="*/ 4356946 h 5143494"/>
              <a:gd name="connsiteX125" fmla="*/ 6809026 w 9143989"/>
              <a:gd name="connsiteY125" fmla="*/ 4247534 h 5143494"/>
              <a:gd name="connsiteX126" fmla="*/ 6809026 w 9143989"/>
              <a:gd name="connsiteY126" fmla="*/ 3809900 h 5143494"/>
              <a:gd name="connsiteX127" fmla="*/ 6699614 w 9143989"/>
              <a:gd name="connsiteY127" fmla="*/ 3700488 h 5143494"/>
              <a:gd name="connsiteX128" fmla="*/ 5499981 w 9143989"/>
              <a:gd name="connsiteY128" fmla="*/ 3700488 h 5143494"/>
              <a:gd name="connsiteX129" fmla="*/ 5390569 w 9143989"/>
              <a:gd name="connsiteY129" fmla="*/ 3809900 h 5143494"/>
              <a:gd name="connsiteX130" fmla="*/ 5390569 w 9143989"/>
              <a:gd name="connsiteY130" fmla="*/ 4247534 h 5143494"/>
              <a:gd name="connsiteX131" fmla="*/ 5499981 w 9143989"/>
              <a:gd name="connsiteY131" fmla="*/ 4356946 h 5143494"/>
              <a:gd name="connsiteX132" fmla="*/ 5937615 w 9143989"/>
              <a:gd name="connsiteY132" fmla="*/ 4356946 h 5143494"/>
              <a:gd name="connsiteX133" fmla="*/ 6047027 w 9143989"/>
              <a:gd name="connsiteY133" fmla="*/ 4247534 h 5143494"/>
              <a:gd name="connsiteX134" fmla="*/ 6047027 w 9143989"/>
              <a:gd name="connsiteY134" fmla="*/ 3809900 h 5143494"/>
              <a:gd name="connsiteX135" fmla="*/ 5937615 w 9143989"/>
              <a:gd name="connsiteY135" fmla="*/ 3700488 h 5143494"/>
              <a:gd name="connsiteX136" fmla="*/ 4737982 w 9143989"/>
              <a:gd name="connsiteY136" fmla="*/ 3700488 h 5143494"/>
              <a:gd name="connsiteX137" fmla="*/ 4628570 w 9143989"/>
              <a:gd name="connsiteY137" fmla="*/ 3809900 h 5143494"/>
              <a:gd name="connsiteX138" fmla="*/ 4628570 w 9143989"/>
              <a:gd name="connsiteY138" fmla="*/ 4247534 h 5143494"/>
              <a:gd name="connsiteX139" fmla="*/ 4737982 w 9143989"/>
              <a:gd name="connsiteY139" fmla="*/ 4356946 h 5143494"/>
              <a:gd name="connsiteX140" fmla="*/ 5175616 w 9143989"/>
              <a:gd name="connsiteY140" fmla="*/ 4356946 h 5143494"/>
              <a:gd name="connsiteX141" fmla="*/ 5285028 w 9143989"/>
              <a:gd name="connsiteY141" fmla="*/ 4247534 h 5143494"/>
              <a:gd name="connsiteX142" fmla="*/ 5285028 w 9143989"/>
              <a:gd name="connsiteY142" fmla="*/ 3809900 h 5143494"/>
              <a:gd name="connsiteX143" fmla="*/ 5175616 w 9143989"/>
              <a:gd name="connsiteY143" fmla="*/ 3700488 h 5143494"/>
              <a:gd name="connsiteX144" fmla="*/ 3975991 w 9143989"/>
              <a:gd name="connsiteY144" fmla="*/ 3700488 h 5143494"/>
              <a:gd name="connsiteX145" fmla="*/ 3866579 w 9143989"/>
              <a:gd name="connsiteY145" fmla="*/ 3809900 h 5143494"/>
              <a:gd name="connsiteX146" fmla="*/ 3866579 w 9143989"/>
              <a:gd name="connsiteY146" fmla="*/ 4247534 h 5143494"/>
              <a:gd name="connsiteX147" fmla="*/ 3975991 w 9143989"/>
              <a:gd name="connsiteY147" fmla="*/ 4356946 h 5143494"/>
              <a:gd name="connsiteX148" fmla="*/ 4413617 w 9143989"/>
              <a:gd name="connsiteY148" fmla="*/ 4356946 h 5143494"/>
              <a:gd name="connsiteX149" fmla="*/ 4523029 w 9143989"/>
              <a:gd name="connsiteY149" fmla="*/ 4247534 h 5143494"/>
              <a:gd name="connsiteX150" fmla="*/ 4523029 w 9143989"/>
              <a:gd name="connsiteY150" fmla="*/ 3809900 h 5143494"/>
              <a:gd name="connsiteX151" fmla="*/ 4413617 w 9143989"/>
              <a:gd name="connsiteY151" fmla="*/ 3700488 h 5143494"/>
              <a:gd name="connsiteX152" fmla="*/ 3213993 w 9143989"/>
              <a:gd name="connsiteY152" fmla="*/ 3700488 h 5143494"/>
              <a:gd name="connsiteX153" fmla="*/ 3104581 w 9143989"/>
              <a:gd name="connsiteY153" fmla="*/ 3809900 h 5143494"/>
              <a:gd name="connsiteX154" fmla="*/ 3104581 w 9143989"/>
              <a:gd name="connsiteY154" fmla="*/ 4247534 h 5143494"/>
              <a:gd name="connsiteX155" fmla="*/ 3213993 w 9143989"/>
              <a:gd name="connsiteY155" fmla="*/ 4356946 h 5143494"/>
              <a:gd name="connsiteX156" fmla="*/ 3651627 w 9143989"/>
              <a:gd name="connsiteY156" fmla="*/ 4356946 h 5143494"/>
              <a:gd name="connsiteX157" fmla="*/ 3761039 w 9143989"/>
              <a:gd name="connsiteY157" fmla="*/ 4247534 h 5143494"/>
              <a:gd name="connsiteX158" fmla="*/ 3761039 w 9143989"/>
              <a:gd name="connsiteY158" fmla="*/ 3809900 h 5143494"/>
              <a:gd name="connsiteX159" fmla="*/ 3651627 w 9143989"/>
              <a:gd name="connsiteY159" fmla="*/ 3700488 h 5143494"/>
              <a:gd name="connsiteX160" fmla="*/ 2451995 w 9143989"/>
              <a:gd name="connsiteY160" fmla="*/ 3700488 h 5143494"/>
              <a:gd name="connsiteX161" fmla="*/ 2342584 w 9143989"/>
              <a:gd name="connsiteY161" fmla="*/ 3809900 h 5143494"/>
              <a:gd name="connsiteX162" fmla="*/ 2342584 w 9143989"/>
              <a:gd name="connsiteY162" fmla="*/ 4247534 h 5143494"/>
              <a:gd name="connsiteX163" fmla="*/ 2451995 w 9143989"/>
              <a:gd name="connsiteY163" fmla="*/ 4356946 h 5143494"/>
              <a:gd name="connsiteX164" fmla="*/ 2889629 w 9143989"/>
              <a:gd name="connsiteY164" fmla="*/ 4356946 h 5143494"/>
              <a:gd name="connsiteX165" fmla="*/ 2999040 w 9143989"/>
              <a:gd name="connsiteY165" fmla="*/ 4247534 h 5143494"/>
              <a:gd name="connsiteX166" fmla="*/ 2999040 w 9143989"/>
              <a:gd name="connsiteY166" fmla="*/ 3809900 h 5143494"/>
              <a:gd name="connsiteX167" fmla="*/ 2889629 w 9143989"/>
              <a:gd name="connsiteY167" fmla="*/ 3700488 h 5143494"/>
              <a:gd name="connsiteX168" fmla="*/ 1689996 w 9143989"/>
              <a:gd name="connsiteY168" fmla="*/ 3700488 h 5143494"/>
              <a:gd name="connsiteX169" fmla="*/ 1580586 w 9143989"/>
              <a:gd name="connsiteY169" fmla="*/ 3809900 h 5143494"/>
              <a:gd name="connsiteX170" fmla="*/ 1580586 w 9143989"/>
              <a:gd name="connsiteY170" fmla="*/ 4247534 h 5143494"/>
              <a:gd name="connsiteX171" fmla="*/ 1689996 w 9143989"/>
              <a:gd name="connsiteY171" fmla="*/ 4356946 h 5143494"/>
              <a:gd name="connsiteX172" fmla="*/ 2127633 w 9143989"/>
              <a:gd name="connsiteY172" fmla="*/ 4356946 h 5143494"/>
              <a:gd name="connsiteX173" fmla="*/ 2237045 w 9143989"/>
              <a:gd name="connsiteY173" fmla="*/ 4247534 h 5143494"/>
              <a:gd name="connsiteX174" fmla="*/ 2237045 w 9143989"/>
              <a:gd name="connsiteY174" fmla="*/ 3809900 h 5143494"/>
              <a:gd name="connsiteX175" fmla="*/ 2127633 w 9143989"/>
              <a:gd name="connsiteY175" fmla="*/ 3700488 h 5143494"/>
              <a:gd name="connsiteX176" fmla="*/ 927996 w 9143989"/>
              <a:gd name="connsiteY176" fmla="*/ 3700488 h 5143494"/>
              <a:gd name="connsiteX177" fmla="*/ 818584 w 9143989"/>
              <a:gd name="connsiteY177" fmla="*/ 3809900 h 5143494"/>
              <a:gd name="connsiteX178" fmla="*/ 818584 w 9143989"/>
              <a:gd name="connsiteY178" fmla="*/ 4247534 h 5143494"/>
              <a:gd name="connsiteX179" fmla="*/ 927996 w 9143989"/>
              <a:gd name="connsiteY179" fmla="*/ 4356946 h 5143494"/>
              <a:gd name="connsiteX180" fmla="*/ 1365637 w 9143989"/>
              <a:gd name="connsiteY180" fmla="*/ 4356946 h 5143494"/>
              <a:gd name="connsiteX181" fmla="*/ 1475050 w 9143989"/>
              <a:gd name="connsiteY181" fmla="*/ 4247534 h 5143494"/>
              <a:gd name="connsiteX182" fmla="*/ 1475050 w 9143989"/>
              <a:gd name="connsiteY182" fmla="*/ 3809900 h 5143494"/>
              <a:gd name="connsiteX183" fmla="*/ 1365637 w 9143989"/>
              <a:gd name="connsiteY183" fmla="*/ 3700488 h 5143494"/>
              <a:gd name="connsiteX184" fmla="*/ 165999 w 9143989"/>
              <a:gd name="connsiteY184" fmla="*/ 3700488 h 5143494"/>
              <a:gd name="connsiteX185" fmla="*/ 56587 w 9143989"/>
              <a:gd name="connsiteY185" fmla="*/ 3809900 h 5143494"/>
              <a:gd name="connsiteX186" fmla="*/ 56587 w 9143989"/>
              <a:gd name="connsiteY186" fmla="*/ 4247534 h 5143494"/>
              <a:gd name="connsiteX187" fmla="*/ 165999 w 9143989"/>
              <a:gd name="connsiteY187" fmla="*/ 4356946 h 5143494"/>
              <a:gd name="connsiteX188" fmla="*/ 603632 w 9143989"/>
              <a:gd name="connsiteY188" fmla="*/ 4356946 h 5143494"/>
              <a:gd name="connsiteX189" fmla="*/ 713044 w 9143989"/>
              <a:gd name="connsiteY189" fmla="*/ 4247534 h 5143494"/>
              <a:gd name="connsiteX190" fmla="*/ 713044 w 9143989"/>
              <a:gd name="connsiteY190" fmla="*/ 3809900 h 5143494"/>
              <a:gd name="connsiteX191" fmla="*/ 603632 w 9143989"/>
              <a:gd name="connsiteY191" fmla="*/ 3700488 h 5143494"/>
              <a:gd name="connsiteX192" fmla="*/ 8540357 w 9143989"/>
              <a:gd name="connsiteY192" fmla="*/ 2971089 h 5143494"/>
              <a:gd name="connsiteX193" fmla="*/ 8430945 w 9143989"/>
              <a:gd name="connsiteY193" fmla="*/ 3080501 h 5143494"/>
              <a:gd name="connsiteX194" fmla="*/ 8430945 w 9143989"/>
              <a:gd name="connsiteY194" fmla="*/ 3518135 h 5143494"/>
              <a:gd name="connsiteX195" fmla="*/ 8540357 w 9143989"/>
              <a:gd name="connsiteY195" fmla="*/ 3627547 h 5143494"/>
              <a:gd name="connsiteX196" fmla="*/ 8977991 w 9143989"/>
              <a:gd name="connsiteY196" fmla="*/ 3627547 h 5143494"/>
              <a:gd name="connsiteX197" fmla="*/ 9087403 w 9143989"/>
              <a:gd name="connsiteY197" fmla="*/ 3518135 h 5143494"/>
              <a:gd name="connsiteX198" fmla="*/ 9087403 w 9143989"/>
              <a:gd name="connsiteY198" fmla="*/ 3080501 h 5143494"/>
              <a:gd name="connsiteX199" fmla="*/ 8977991 w 9143989"/>
              <a:gd name="connsiteY199" fmla="*/ 2971089 h 5143494"/>
              <a:gd name="connsiteX200" fmla="*/ 7778358 w 9143989"/>
              <a:gd name="connsiteY200" fmla="*/ 2971089 h 5143494"/>
              <a:gd name="connsiteX201" fmla="*/ 7668946 w 9143989"/>
              <a:gd name="connsiteY201" fmla="*/ 3080501 h 5143494"/>
              <a:gd name="connsiteX202" fmla="*/ 7668946 w 9143989"/>
              <a:gd name="connsiteY202" fmla="*/ 3518135 h 5143494"/>
              <a:gd name="connsiteX203" fmla="*/ 7778358 w 9143989"/>
              <a:gd name="connsiteY203" fmla="*/ 3627547 h 5143494"/>
              <a:gd name="connsiteX204" fmla="*/ 8215992 w 9143989"/>
              <a:gd name="connsiteY204" fmla="*/ 3627547 h 5143494"/>
              <a:gd name="connsiteX205" fmla="*/ 8325404 w 9143989"/>
              <a:gd name="connsiteY205" fmla="*/ 3518135 h 5143494"/>
              <a:gd name="connsiteX206" fmla="*/ 8325404 w 9143989"/>
              <a:gd name="connsiteY206" fmla="*/ 3080501 h 5143494"/>
              <a:gd name="connsiteX207" fmla="*/ 8215992 w 9143989"/>
              <a:gd name="connsiteY207" fmla="*/ 2971089 h 5143494"/>
              <a:gd name="connsiteX208" fmla="*/ 7023979 w 9143989"/>
              <a:gd name="connsiteY208" fmla="*/ 2971089 h 5143494"/>
              <a:gd name="connsiteX209" fmla="*/ 6914567 w 9143989"/>
              <a:gd name="connsiteY209" fmla="*/ 3080501 h 5143494"/>
              <a:gd name="connsiteX210" fmla="*/ 6914567 w 9143989"/>
              <a:gd name="connsiteY210" fmla="*/ 3518135 h 5143494"/>
              <a:gd name="connsiteX211" fmla="*/ 7023979 w 9143989"/>
              <a:gd name="connsiteY211" fmla="*/ 3627547 h 5143494"/>
              <a:gd name="connsiteX212" fmla="*/ 7461613 w 9143989"/>
              <a:gd name="connsiteY212" fmla="*/ 3627547 h 5143494"/>
              <a:gd name="connsiteX213" fmla="*/ 7571025 w 9143989"/>
              <a:gd name="connsiteY213" fmla="*/ 3518135 h 5143494"/>
              <a:gd name="connsiteX214" fmla="*/ 7571025 w 9143989"/>
              <a:gd name="connsiteY214" fmla="*/ 3080501 h 5143494"/>
              <a:gd name="connsiteX215" fmla="*/ 7461613 w 9143989"/>
              <a:gd name="connsiteY215" fmla="*/ 2971089 h 5143494"/>
              <a:gd name="connsiteX216" fmla="*/ 6261980 w 9143989"/>
              <a:gd name="connsiteY216" fmla="*/ 2971089 h 5143494"/>
              <a:gd name="connsiteX217" fmla="*/ 6152568 w 9143989"/>
              <a:gd name="connsiteY217" fmla="*/ 3080501 h 5143494"/>
              <a:gd name="connsiteX218" fmla="*/ 6152568 w 9143989"/>
              <a:gd name="connsiteY218" fmla="*/ 3518135 h 5143494"/>
              <a:gd name="connsiteX219" fmla="*/ 6261980 w 9143989"/>
              <a:gd name="connsiteY219" fmla="*/ 3627547 h 5143494"/>
              <a:gd name="connsiteX220" fmla="*/ 6699614 w 9143989"/>
              <a:gd name="connsiteY220" fmla="*/ 3627547 h 5143494"/>
              <a:gd name="connsiteX221" fmla="*/ 6809026 w 9143989"/>
              <a:gd name="connsiteY221" fmla="*/ 3518135 h 5143494"/>
              <a:gd name="connsiteX222" fmla="*/ 6809026 w 9143989"/>
              <a:gd name="connsiteY222" fmla="*/ 3080501 h 5143494"/>
              <a:gd name="connsiteX223" fmla="*/ 6699614 w 9143989"/>
              <a:gd name="connsiteY223" fmla="*/ 2971089 h 5143494"/>
              <a:gd name="connsiteX224" fmla="*/ 5499981 w 9143989"/>
              <a:gd name="connsiteY224" fmla="*/ 2971089 h 5143494"/>
              <a:gd name="connsiteX225" fmla="*/ 5390569 w 9143989"/>
              <a:gd name="connsiteY225" fmla="*/ 3080501 h 5143494"/>
              <a:gd name="connsiteX226" fmla="*/ 5390569 w 9143989"/>
              <a:gd name="connsiteY226" fmla="*/ 3518135 h 5143494"/>
              <a:gd name="connsiteX227" fmla="*/ 5499981 w 9143989"/>
              <a:gd name="connsiteY227" fmla="*/ 3627547 h 5143494"/>
              <a:gd name="connsiteX228" fmla="*/ 5937615 w 9143989"/>
              <a:gd name="connsiteY228" fmla="*/ 3627547 h 5143494"/>
              <a:gd name="connsiteX229" fmla="*/ 6047027 w 9143989"/>
              <a:gd name="connsiteY229" fmla="*/ 3518135 h 5143494"/>
              <a:gd name="connsiteX230" fmla="*/ 6047027 w 9143989"/>
              <a:gd name="connsiteY230" fmla="*/ 3080501 h 5143494"/>
              <a:gd name="connsiteX231" fmla="*/ 5937615 w 9143989"/>
              <a:gd name="connsiteY231" fmla="*/ 2971089 h 5143494"/>
              <a:gd name="connsiteX232" fmla="*/ 4737982 w 9143989"/>
              <a:gd name="connsiteY232" fmla="*/ 2971089 h 5143494"/>
              <a:gd name="connsiteX233" fmla="*/ 4628570 w 9143989"/>
              <a:gd name="connsiteY233" fmla="*/ 3080501 h 5143494"/>
              <a:gd name="connsiteX234" fmla="*/ 4628570 w 9143989"/>
              <a:gd name="connsiteY234" fmla="*/ 3518135 h 5143494"/>
              <a:gd name="connsiteX235" fmla="*/ 4737982 w 9143989"/>
              <a:gd name="connsiteY235" fmla="*/ 3627547 h 5143494"/>
              <a:gd name="connsiteX236" fmla="*/ 5175616 w 9143989"/>
              <a:gd name="connsiteY236" fmla="*/ 3627547 h 5143494"/>
              <a:gd name="connsiteX237" fmla="*/ 5285028 w 9143989"/>
              <a:gd name="connsiteY237" fmla="*/ 3518135 h 5143494"/>
              <a:gd name="connsiteX238" fmla="*/ 5285028 w 9143989"/>
              <a:gd name="connsiteY238" fmla="*/ 3080501 h 5143494"/>
              <a:gd name="connsiteX239" fmla="*/ 5175616 w 9143989"/>
              <a:gd name="connsiteY239" fmla="*/ 2971089 h 5143494"/>
              <a:gd name="connsiteX240" fmla="*/ 3975991 w 9143989"/>
              <a:gd name="connsiteY240" fmla="*/ 2971089 h 5143494"/>
              <a:gd name="connsiteX241" fmla="*/ 3866579 w 9143989"/>
              <a:gd name="connsiteY241" fmla="*/ 3080501 h 5143494"/>
              <a:gd name="connsiteX242" fmla="*/ 3866579 w 9143989"/>
              <a:gd name="connsiteY242" fmla="*/ 3518135 h 5143494"/>
              <a:gd name="connsiteX243" fmla="*/ 3975991 w 9143989"/>
              <a:gd name="connsiteY243" fmla="*/ 3627547 h 5143494"/>
              <a:gd name="connsiteX244" fmla="*/ 4413617 w 9143989"/>
              <a:gd name="connsiteY244" fmla="*/ 3627547 h 5143494"/>
              <a:gd name="connsiteX245" fmla="*/ 4523029 w 9143989"/>
              <a:gd name="connsiteY245" fmla="*/ 3518135 h 5143494"/>
              <a:gd name="connsiteX246" fmla="*/ 4523029 w 9143989"/>
              <a:gd name="connsiteY246" fmla="*/ 3080501 h 5143494"/>
              <a:gd name="connsiteX247" fmla="*/ 4413617 w 9143989"/>
              <a:gd name="connsiteY247" fmla="*/ 2971089 h 5143494"/>
              <a:gd name="connsiteX248" fmla="*/ 3213993 w 9143989"/>
              <a:gd name="connsiteY248" fmla="*/ 2971089 h 5143494"/>
              <a:gd name="connsiteX249" fmla="*/ 3104581 w 9143989"/>
              <a:gd name="connsiteY249" fmla="*/ 3080501 h 5143494"/>
              <a:gd name="connsiteX250" fmla="*/ 3104581 w 9143989"/>
              <a:gd name="connsiteY250" fmla="*/ 3518135 h 5143494"/>
              <a:gd name="connsiteX251" fmla="*/ 3213993 w 9143989"/>
              <a:gd name="connsiteY251" fmla="*/ 3627547 h 5143494"/>
              <a:gd name="connsiteX252" fmla="*/ 3651627 w 9143989"/>
              <a:gd name="connsiteY252" fmla="*/ 3627547 h 5143494"/>
              <a:gd name="connsiteX253" fmla="*/ 3761039 w 9143989"/>
              <a:gd name="connsiteY253" fmla="*/ 3518135 h 5143494"/>
              <a:gd name="connsiteX254" fmla="*/ 3761039 w 9143989"/>
              <a:gd name="connsiteY254" fmla="*/ 3080501 h 5143494"/>
              <a:gd name="connsiteX255" fmla="*/ 3651627 w 9143989"/>
              <a:gd name="connsiteY255" fmla="*/ 2971089 h 5143494"/>
              <a:gd name="connsiteX256" fmla="*/ 2451995 w 9143989"/>
              <a:gd name="connsiteY256" fmla="*/ 2971089 h 5143494"/>
              <a:gd name="connsiteX257" fmla="*/ 2342584 w 9143989"/>
              <a:gd name="connsiteY257" fmla="*/ 3080501 h 5143494"/>
              <a:gd name="connsiteX258" fmla="*/ 2342584 w 9143989"/>
              <a:gd name="connsiteY258" fmla="*/ 3518135 h 5143494"/>
              <a:gd name="connsiteX259" fmla="*/ 2451995 w 9143989"/>
              <a:gd name="connsiteY259" fmla="*/ 3627547 h 5143494"/>
              <a:gd name="connsiteX260" fmla="*/ 2889629 w 9143989"/>
              <a:gd name="connsiteY260" fmla="*/ 3627547 h 5143494"/>
              <a:gd name="connsiteX261" fmla="*/ 2999040 w 9143989"/>
              <a:gd name="connsiteY261" fmla="*/ 3518135 h 5143494"/>
              <a:gd name="connsiteX262" fmla="*/ 2999040 w 9143989"/>
              <a:gd name="connsiteY262" fmla="*/ 3080501 h 5143494"/>
              <a:gd name="connsiteX263" fmla="*/ 2889629 w 9143989"/>
              <a:gd name="connsiteY263" fmla="*/ 2971089 h 5143494"/>
              <a:gd name="connsiteX264" fmla="*/ 1689997 w 9143989"/>
              <a:gd name="connsiteY264" fmla="*/ 2971089 h 5143494"/>
              <a:gd name="connsiteX265" fmla="*/ 1580587 w 9143989"/>
              <a:gd name="connsiteY265" fmla="*/ 3080501 h 5143494"/>
              <a:gd name="connsiteX266" fmla="*/ 1580587 w 9143989"/>
              <a:gd name="connsiteY266" fmla="*/ 3518135 h 5143494"/>
              <a:gd name="connsiteX267" fmla="*/ 1689997 w 9143989"/>
              <a:gd name="connsiteY267" fmla="*/ 3627547 h 5143494"/>
              <a:gd name="connsiteX268" fmla="*/ 2127633 w 9143989"/>
              <a:gd name="connsiteY268" fmla="*/ 3627547 h 5143494"/>
              <a:gd name="connsiteX269" fmla="*/ 2237045 w 9143989"/>
              <a:gd name="connsiteY269" fmla="*/ 3518135 h 5143494"/>
              <a:gd name="connsiteX270" fmla="*/ 2237045 w 9143989"/>
              <a:gd name="connsiteY270" fmla="*/ 3080501 h 5143494"/>
              <a:gd name="connsiteX271" fmla="*/ 2127633 w 9143989"/>
              <a:gd name="connsiteY271" fmla="*/ 2971089 h 5143494"/>
              <a:gd name="connsiteX272" fmla="*/ 927996 w 9143989"/>
              <a:gd name="connsiteY272" fmla="*/ 2971089 h 5143494"/>
              <a:gd name="connsiteX273" fmla="*/ 818584 w 9143989"/>
              <a:gd name="connsiteY273" fmla="*/ 3080501 h 5143494"/>
              <a:gd name="connsiteX274" fmla="*/ 818584 w 9143989"/>
              <a:gd name="connsiteY274" fmla="*/ 3518135 h 5143494"/>
              <a:gd name="connsiteX275" fmla="*/ 927996 w 9143989"/>
              <a:gd name="connsiteY275" fmla="*/ 3627547 h 5143494"/>
              <a:gd name="connsiteX276" fmla="*/ 1365637 w 9143989"/>
              <a:gd name="connsiteY276" fmla="*/ 3627547 h 5143494"/>
              <a:gd name="connsiteX277" fmla="*/ 1475050 w 9143989"/>
              <a:gd name="connsiteY277" fmla="*/ 3518135 h 5143494"/>
              <a:gd name="connsiteX278" fmla="*/ 1475050 w 9143989"/>
              <a:gd name="connsiteY278" fmla="*/ 3080501 h 5143494"/>
              <a:gd name="connsiteX279" fmla="*/ 1365637 w 9143989"/>
              <a:gd name="connsiteY279" fmla="*/ 2971089 h 5143494"/>
              <a:gd name="connsiteX280" fmla="*/ 165999 w 9143989"/>
              <a:gd name="connsiteY280" fmla="*/ 2971089 h 5143494"/>
              <a:gd name="connsiteX281" fmla="*/ 56587 w 9143989"/>
              <a:gd name="connsiteY281" fmla="*/ 3080501 h 5143494"/>
              <a:gd name="connsiteX282" fmla="*/ 56587 w 9143989"/>
              <a:gd name="connsiteY282" fmla="*/ 3518135 h 5143494"/>
              <a:gd name="connsiteX283" fmla="*/ 165999 w 9143989"/>
              <a:gd name="connsiteY283" fmla="*/ 3627547 h 5143494"/>
              <a:gd name="connsiteX284" fmla="*/ 603632 w 9143989"/>
              <a:gd name="connsiteY284" fmla="*/ 3627547 h 5143494"/>
              <a:gd name="connsiteX285" fmla="*/ 713044 w 9143989"/>
              <a:gd name="connsiteY285" fmla="*/ 3518135 h 5143494"/>
              <a:gd name="connsiteX286" fmla="*/ 713044 w 9143989"/>
              <a:gd name="connsiteY286" fmla="*/ 3080501 h 5143494"/>
              <a:gd name="connsiteX287" fmla="*/ 603632 w 9143989"/>
              <a:gd name="connsiteY287" fmla="*/ 2971089 h 5143494"/>
              <a:gd name="connsiteX288" fmla="*/ 8540357 w 9143989"/>
              <a:gd name="connsiteY288" fmla="*/ 2245338 h 5143494"/>
              <a:gd name="connsiteX289" fmla="*/ 8430945 w 9143989"/>
              <a:gd name="connsiteY289" fmla="*/ 2354750 h 5143494"/>
              <a:gd name="connsiteX290" fmla="*/ 8430945 w 9143989"/>
              <a:gd name="connsiteY290" fmla="*/ 2792384 h 5143494"/>
              <a:gd name="connsiteX291" fmla="*/ 8540357 w 9143989"/>
              <a:gd name="connsiteY291" fmla="*/ 2901796 h 5143494"/>
              <a:gd name="connsiteX292" fmla="*/ 8977991 w 9143989"/>
              <a:gd name="connsiteY292" fmla="*/ 2901796 h 5143494"/>
              <a:gd name="connsiteX293" fmla="*/ 9087403 w 9143989"/>
              <a:gd name="connsiteY293" fmla="*/ 2792384 h 5143494"/>
              <a:gd name="connsiteX294" fmla="*/ 9087403 w 9143989"/>
              <a:gd name="connsiteY294" fmla="*/ 2354750 h 5143494"/>
              <a:gd name="connsiteX295" fmla="*/ 8977991 w 9143989"/>
              <a:gd name="connsiteY295" fmla="*/ 2245338 h 5143494"/>
              <a:gd name="connsiteX296" fmla="*/ 7778358 w 9143989"/>
              <a:gd name="connsiteY296" fmla="*/ 2245338 h 5143494"/>
              <a:gd name="connsiteX297" fmla="*/ 7668946 w 9143989"/>
              <a:gd name="connsiteY297" fmla="*/ 2354750 h 5143494"/>
              <a:gd name="connsiteX298" fmla="*/ 7668946 w 9143989"/>
              <a:gd name="connsiteY298" fmla="*/ 2792384 h 5143494"/>
              <a:gd name="connsiteX299" fmla="*/ 7778358 w 9143989"/>
              <a:gd name="connsiteY299" fmla="*/ 2901796 h 5143494"/>
              <a:gd name="connsiteX300" fmla="*/ 8215992 w 9143989"/>
              <a:gd name="connsiteY300" fmla="*/ 2901796 h 5143494"/>
              <a:gd name="connsiteX301" fmla="*/ 8325404 w 9143989"/>
              <a:gd name="connsiteY301" fmla="*/ 2792384 h 5143494"/>
              <a:gd name="connsiteX302" fmla="*/ 8325404 w 9143989"/>
              <a:gd name="connsiteY302" fmla="*/ 2354750 h 5143494"/>
              <a:gd name="connsiteX303" fmla="*/ 8215992 w 9143989"/>
              <a:gd name="connsiteY303" fmla="*/ 2245338 h 5143494"/>
              <a:gd name="connsiteX304" fmla="*/ 7023979 w 9143989"/>
              <a:gd name="connsiteY304" fmla="*/ 2245338 h 5143494"/>
              <a:gd name="connsiteX305" fmla="*/ 6914567 w 9143989"/>
              <a:gd name="connsiteY305" fmla="*/ 2354750 h 5143494"/>
              <a:gd name="connsiteX306" fmla="*/ 6914567 w 9143989"/>
              <a:gd name="connsiteY306" fmla="*/ 2792384 h 5143494"/>
              <a:gd name="connsiteX307" fmla="*/ 7023979 w 9143989"/>
              <a:gd name="connsiteY307" fmla="*/ 2901796 h 5143494"/>
              <a:gd name="connsiteX308" fmla="*/ 7461613 w 9143989"/>
              <a:gd name="connsiteY308" fmla="*/ 2901796 h 5143494"/>
              <a:gd name="connsiteX309" fmla="*/ 7571025 w 9143989"/>
              <a:gd name="connsiteY309" fmla="*/ 2792384 h 5143494"/>
              <a:gd name="connsiteX310" fmla="*/ 7571025 w 9143989"/>
              <a:gd name="connsiteY310" fmla="*/ 2354750 h 5143494"/>
              <a:gd name="connsiteX311" fmla="*/ 7461613 w 9143989"/>
              <a:gd name="connsiteY311" fmla="*/ 2245338 h 5143494"/>
              <a:gd name="connsiteX312" fmla="*/ 6261980 w 9143989"/>
              <a:gd name="connsiteY312" fmla="*/ 2245338 h 5143494"/>
              <a:gd name="connsiteX313" fmla="*/ 6152568 w 9143989"/>
              <a:gd name="connsiteY313" fmla="*/ 2354750 h 5143494"/>
              <a:gd name="connsiteX314" fmla="*/ 6152568 w 9143989"/>
              <a:gd name="connsiteY314" fmla="*/ 2792384 h 5143494"/>
              <a:gd name="connsiteX315" fmla="*/ 6261980 w 9143989"/>
              <a:gd name="connsiteY315" fmla="*/ 2901796 h 5143494"/>
              <a:gd name="connsiteX316" fmla="*/ 6699614 w 9143989"/>
              <a:gd name="connsiteY316" fmla="*/ 2901796 h 5143494"/>
              <a:gd name="connsiteX317" fmla="*/ 6809026 w 9143989"/>
              <a:gd name="connsiteY317" fmla="*/ 2792384 h 5143494"/>
              <a:gd name="connsiteX318" fmla="*/ 6809026 w 9143989"/>
              <a:gd name="connsiteY318" fmla="*/ 2354750 h 5143494"/>
              <a:gd name="connsiteX319" fmla="*/ 6699614 w 9143989"/>
              <a:gd name="connsiteY319" fmla="*/ 2245338 h 5143494"/>
              <a:gd name="connsiteX320" fmla="*/ 5499981 w 9143989"/>
              <a:gd name="connsiteY320" fmla="*/ 2245338 h 5143494"/>
              <a:gd name="connsiteX321" fmla="*/ 5390569 w 9143989"/>
              <a:gd name="connsiteY321" fmla="*/ 2354750 h 5143494"/>
              <a:gd name="connsiteX322" fmla="*/ 5390569 w 9143989"/>
              <a:gd name="connsiteY322" fmla="*/ 2792384 h 5143494"/>
              <a:gd name="connsiteX323" fmla="*/ 5499981 w 9143989"/>
              <a:gd name="connsiteY323" fmla="*/ 2901796 h 5143494"/>
              <a:gd name="connsiteX324" fmla="*/ 5937615 w 9143989"/>
              <a:gd name="connsiteY324" fmla="*/ 2901796 h 5143494"/>
              <a:gd name="connsiteX325" fmla="*/ 6047027 w 9143989"/>
              <a:gd name="connsiteY325" fmla="*/ 2792384 h 5143494"/>
              <a:gd name="connsiteX326" fmla="*/ 6047027 w 9143989"/>
              <a:gd name="connsiteY326" fmla="*/ 2354750 h 5143494"/>
              <a:gd name="connsiteX327" fmla="*/ 5937615 w 9143989"/>
              <a:gd name="connsiteY327" fmla="*/ 2245338 h 5143494"/>
              <a:gd name="connsiteX328" fmla="*/ 4737982 w 9143989"/>
              <a:gd name="connsiteY328" fmla="*/ 2245338 h 5143494"/>
              <a:gd name="connsiteX329" fmla="*/ 4628570 w 9143989"/>
              <a:gd name="connsiteY329" fmla="*/ 2354750 h 5143494"/>
              <a:gd name="connsiteX330" fmla="*/ 4628570 w 9143989"/>
              <a:gd name="connsiteY330" fmla="*/ 2792384 h 5143494"/>
              <a:gd name="connsiteX331" fmla="*/ 4737982 w 9143989"/>
              <a:gd name="connsiteY331" fmla="*/ 2901796 h 5143494"/>
              <a:gd name="connsiteX332" fmla="*/ 5175616 w 9143989"/>
              <a:gd name="connsiteY332" fmla="*/ 2901796 h 5143494"/>
              <a:gd name="connsiteX333" fmla="*/ 5285028 w 9143989"/>
              <a:gd name="connsiteY333" fmla="*/ 2792384 h 5143494"/>
              <a:gd name="connsiteX334" fmla="*/ 5285028 w 9143989"/>
              <a:gd name="connsiteY334" fmla="*/ 2354750 h 5143494"/>
              <a:gd name="connsiteX335" fmla="*/ 5175616 w 9143989"/>
              <a:gd name="connsiteY335" fmla="*/ 2245338 h 5143494"/>
              <a:gd name="connsiteX336" fmla="*/ 3975991 w 9143989"/>
              <a:gd name="connsiteY336" fmla="*/ 2245338 h 5143494"/>
              <a:gd name="connsiteX337" fmla="*/ 3866579 w 9143989"/>
              <a:gd name="connsiteY337" fmla="*/ 2354750 h 5143494"/>
              <a:gd name="connsiteX338" fmla="*/ 3866579 w 9143989"/>
              <a:gd name="connsiteY338" fmla="*/ 2792384 h 5143494"/>
              <a:gd name="connsiteX339" fmla="*/ 3975991 w 9143989"/>
              <a:gd name="connsiteY339" fmla="*/ 2901796 h 5143494"/>
              <a:gd name="connsiteX340" fmla="*/ 4413617 w 9143989"/>
              <a:gd name="connsiteY340" fmla="*/ 2901796 h 5143494"/>
              <a:gd name="connsiteX341" fmla="*/ 4523029 w 9143989"/>
              <a:gd name="connsiteY341" fmla="*/ 2792384 h 5143494"/>
              <a:gd name="connsiteX342" fmla="*/ 4523029 w 9143989"/>
              <a:gd name="connsiteY342" fmla="*/ 2354750 h 5143494"/>
              <a:gd name="connsiteX343" fmla="*/ 4413617 w 9143989"/>
              <a:gd name="connsiteY343" fmla="*/ 2245338 h 5143494"/>
              <a:gd name="connsiteX344" fmla="*/ 3213993 w 9143989"/>
              <a:gd name="connsiteY344" fmla="*/ 2245338 h 5143494"/>
              <a:gd name="connsiteX345" fmla="*/ 3104581 w 9143989"/>
              <a:gd name="connsiteY345" fmla="*/ 2354750 h 5143494"/>
              <a:gd name="connsiteX346" fmla="*/ 3104581 w 9143989"/>
              <a:gd name="connsiteY346" fmla="*/ 2792384 h 5143494"/>
              <a:gd name="connsiteX347" fmla="*/ 3213993 w 9143989"/>
              <a:gd name="connsiteY347" fmla="*/ 2901796 h 5143494"/>
              <a:gd name="connsiteX348" fmla="*/ 3651627 w 9143989"/>
              <a:gd name="connsiteY348" fmla="*/ 2901796 h 5143494"/>
              <a:gd name="connsiteX349" fmla="*/ 3761040 w 9143989"/>
              <a:gd name="connsiteY349" fmla="*/ 2792384 h 5143494"/>
              <a:gd name="connsiteX350" fmla="*/ 3761040 w 9143989"/>
              <a:gd name="connsiteY350" fmla="*/ 2354750 h 5143494"/>
              <a:gd name="connsiteX351" fmla="*/ 3651627 w 9143989"/>
              <a:gd name="connsiteY351" fmla="*/ 2245338 h 5143494"/>
              <a:gd name="connsiteX352" fmla="*/ 2451995 w 9143989"/>
              <a:gd name="connsiteY352" fmla="*/ 2245338 h 5143494"/>
              <a:gd name="connsiteX353" fmla="*/ 2342584 w 9143989"/>
              <a:gd name="connsiteY353" fmla="*/ 2354750 h 5143494"/>
              <a:gd name="connsiteX354" fmla="*/ 2342584 w 9143989"/>
              <a:gd name="connsiteY354" fmla="*/ 2792384 h 5143494"/>
              <a:gd name="connsiteX355" fmla="*/ 2451995 w 9143989"/>
              <a:gd name="connsiteY355" fmla="*/ 2901796 h 5143494"/>
              <a:gd name="connsiteX356" fmla="*/ 2889629 w 9143989"/>
              <a:gd name="connsiteY356" fmla="*/ 2901796 h 5143494"/>
              <a:gd name="connsiteX357" fmla="*/ 2999040 w 9143989"/>
              <a:gd name="connsiteY357" fmla="*/ 2792384 h 5143494"/>
              <a:gd name="connsiteX358" fmla="*/ 2999040 w 9143989"/>
              <a:gd name="connsiteY358" fmla="*/ 2354750 h 5143494"/>
              <a:gd name="connsiteX359" fmla="*/ 2889629 w 9143989"/>
              <a:gd name="connsiteY359" fmla="*/ 2245338 h 5143494"/>
              <a:gd name="connsiteX360" fmla="*/ 1689997 w 9143989"/>
              <a:gd name="connsiteY360" fmla="*/ 2245338 h 5143494"/>
              <a:gd name="connsiteX361" fmla="*/ 1580587 w 9143989"/>
              <a:gd name="connsiteY361" fmla="*/ 2354750 h 5143494"/>
              <a:gd name="connsiteX362" fmla="*/ 1580587 w 9143989"/>
              <a:gd name="connsiteY362" fmla="*/ 2792384 h 5143494"/>
              <a:gd name="connsiteX363" fmla="*/ 1689997 w 9143989"/>
              <a:gd name="connsiteY363" fmla="*/ 2901796 h 5143494"/>
              <a:gd name="connsiteX364" fmla="*/ 2127634 w 9143989"/>
              <a:gd name="connsiteY364" fmla="*/ 2901796 h 5143494"/>
              <a:gd name="connsiteX365" fmla="*/ 2237045 w 9143989"/>
              <a:gd name="connsiteY365" fmla="*/ 2792384 h 5143494"/>
              <a:gd name="connsiteX366" fmla="*/ 2237045 w 9143989"/>
              <a:gd name="connsiteY366" fmla="*/ 2354750 h 5143494"/>
              <a:gd name="connsiteX367" fmla="*/ 2127634 w 9143989"/>
              <a:gd name="connsiteY367" fmla="*/ 2245338 h 5143494"/>
              <a:gd name="connsiteX368" fmla="*/ 927996 w 9143989"/>
              <a:gd name="connsiteY368" fmla="*/ 2245338 h 5143494"/>
              <a:gd name="connsiteX369" fmla="*/ 818584 w 9143989"/>
              <a:gd name="connsiteY369" fmla="*/ 2354750 h 5143494"/>
              <a:gd name="connsiteX370" fmla="*/ 818584 w 9143989"/>
              <a:gd name="connsiteY370" fmla="*/ 2792384 h 5143494"/>
              <a:gd name="connsiteX371" fmla="*/ 927996 w 9143989"/>
              <a:gd name="connsiteY371" fmla="*/ 2901796 h 5143494"/>
              <a:gd name="connsiteX372" fmla="*/ 1365637 w 9143989"/>
              <a:gd name="connsiteY372" fmla="*/ 2901796 h 5143494"/>
              <a:gd name="connsiteX373" fmla="*/ 1475051 w 9143989"/>
              <a:gd name="connsiteY373" fmla="*/ 2792384 h 5143494"/>
              <a:gd name="connsiteX374" fmla="*/ 1475051 w 9143989"/>
              <a:gd name="connsiteY374" fmla="*/ 2354750 h 5143494"/>
              <a:gd name="connsiteX375" fmla="*/ 1365637 w 9143989"/>
              <a:gd name="connsiteY375" fmla="*/ 2245338 h 5143494"/>
              <a:gd name="connsiteX376" fmla="*/ 165999 w 9143989"/>
              <a:gd name="connsiteY376" fmla="*/ 2245338 h 5143494"/>
              <a:gd name="connsiteX377" fmla="*/ 56587 w 9143989"/>
              <a:gd name="connsiteY377" fmla="*/ 2354750 h 5143494"/>
              <a:gd name="connsiteX378" fmla="*/ 56587 w 9143989"/>
              <a:gd name="connsiteY378" fmla="*/ 2792384 h 5143494"/>
              <a:gd name="connsiteX379" fmla="*/ 165999 w 9143989"/>
              <a:gd name="connsiteY379" fmla="*/ 2901796 h 5143494"/>
              <a:gd name="connsiteX380" fmla="*/ 603632 w 9143989"/>
              <a:gd name="connsiteY380" fmla="*/ 2901796 h 5143494"/>
              <a:gd name="connsiteX381" fmla="*/ 713044 w 9143989"/>
              <a:gd name="connsiteY381" fmla="*/ 2792384 h 5143494"/>
              <a:gd name="connsiteX382" fmla="*/ 713044 w 9143989"/>
              <a:gd name="connsiteY382" fmla="*/ 2354750 h 5143494"/>
              <a:gd name="connsiteX383" fmla="*/ 603632 w 9143989"/>
              <a:gd name="connsiteY383" fmla="*/ 2245338 h 5143494"/>
              <a:gd name="connsiteX384" fmla="*/ 165999 w 9143989"/>
              <a:gd name="connsiteY384" fmla="*/ 1515948 h 5143494"/>
              <a:gd name="connsiteX385" fmla="*/ 56587 w 9143989"/>
              <a:gd name="connsiteY385" fmla="*/ 1625361 h 5143494"/>
              <a:gd name="connsiteX386" fmla="*/ 56587 w 9143989"/>
              <a:gd name="connsiteY386" fmla="*/ 2062996 h 5143494"/>
              <a:gd name="connsiteX387" fmla="*/ 165999 w 9143989"/>
              <a:gd name="connsiteY387" fmla="*/ 2172398 h 5143494"/>
              <a:gd name="connsiteX388" fmla="*/ 603632 w 9143989"/>
              <a:gd name="connsiteY388" fmla="*/ 2172398 h 5143494"/>
              <a:gd name="connsiteX389" fmla="*/ 713044 w 9143989"/>
              <a:gd name="connsiteY389" fmla="*/ 2062996 h 5143494"/>
              <a:gd name="connsiteX390" fmla="*/ 713044 w 9143989"/>
              <a:gd name="connsiteY390" fmla="*/ 1625361 h 5143494"/>
              <a:gd name="connsiteX391" fmla="*/ 603632 w 9143989"/>
              <a:gd name="connsiteY391" fmla="*/ 1515948 h 5143494"/>
              <a:gd name="connsiteX392" fmla="*/ 927996 w 9143989"/>
              <a:gd name="connsiteY392" fmla="*/ 1515947 h 5143494"/>
              <a:gd name="connsiteX393" fmla="*/ 818584 w 9143989"/>
              <a:gd name="connsiteY393" fmla="*/ 1625360 h 5143494"/>
              <a:gd name="connsiteX394" fmla="*/ 818584 w 9143989"/>
              <a:gd name="connsiteY394" fmla="*/ 2062995 h 5143494"/>
              <a:gd name="connsiteX395" fmla="*/ 927996 w 9143989"/>
              <a:gd name="connsiteY395" fmla="*/ 2172398 h 5143494"/>
              <a:gd name="connsiteX396" fmla="*/ 1365637 w 9143989"/>
              <a:gd name="connsiteY396" fmla="*/ 2172398 h 5143494"/>
              <a:gd name="connsiteX397" fmla="*/ 1475051 w 9143989"/>
              <a:gd name="connsiteY397" fmla="*/ 2062995 h 5143494"/>
              <a:gd name="connsiteX398" fmla="*/ 1475051 w 9143989"/>
              <a:gd name="connsiteY398" fmla="*/ 1625360 h 5143494"/>
              <a:gd name="connsiteX399" fmla="*/ 1365637 w 9143989"/>
              <a:gd name="connsiteY399" fmla="*/ 1515947 h 5143494"/>
              <a:gd name="connsiteX400" fmla="*/ 1689997 w 9143989"/>
              <a:gd name="connsiteY400" fmla="*/ 1515947 h 5143494"/>
              <a:gd name="connsiteX401" fmla="*/ 1580588 w 9143989"/>
              <a:gd name="connsiteY401" fmla="*/ 1625359 h 5143494"/>
              <a:gd name="connsiteX402" fmla="*/ 1580588 w 9143989"/>
              <a:gd name="connsiteY402" fmla="*/ 2062994 h 5143494"/>
              <a:gd name="connsiteX403" fmla="*/ 1689997 w 9143989"/>
              <a:gd name="connsiteY403" fmla="*/ 2172398 h 5143494"/>
              <a:gd name="connsiteX404" fmla="*/ 2127634 w 9143989"/>
              <a:gd name="connsiteY404" fmla="*/ 2172398 h 5143494"/>
              <a:gd name="connsiteX405" fmla="*/ 2237045 w 9143989"/>
              <a:gd name="connsiteY405" fmla="*/ 2062994 h 5143494"/>
              <a:gd name="connsiteX406" fmla="*/ 2237045 w 9143989"/>
              <a:gd name="connsiteY406" fmla="*/ 1625359 h 5143494"/>
              <a:gd name="connsiteX407" fmla="*/ 2127634 w 9143989"/>
              <a:gd name="connsiteY407" fmla="*/ 1515947 h 5143494"/>
              <a:gd name="connsiteX408" fmla="*/ 2451996 w 9143989"/>
              <a:gd name="connsiteY408" fmla="*/ 1515946 h 5143494"/>
              <a:gd name="connsiteX409" fmla="*/ 2342584 w 9143989"/>
              <a:gd name="connsiteY409" fmla="*/ 1625359 h 5143494"/>
              <a:gd name="connsiteX410" fmla="*/ 2342584 w 9143989"/>
              <a:gd name="connsiteY410" fmla="*/ 2062993 h 5143494"/>
              <a:gd name="connsiteX411" fmla="*/ 2451996 w 9143989"/>
              <a:gd name="connsiteY411" fmla="*/ 2172398 h 5143494"/>
              <a:gd name="connsiteX412" fmla="*/ 2889629 w 9143989"/>
              <a:gd name="connsiteY412" fmla="*/ 2172398 h 5143494"/>
              <a:gd name="connsiteX413" fmla="*/ 2999041 w 9143989"/>
              <a:gd name="connsiteY413" fmla="*/ 2062993 h 5143494"/>
              <a:gd name="connsiteX414" fmla="*/ 2999041 w 9143989"/>
              <a:gd name="connsiteY414" fmla="*/ 1625359 h 5143494"/>
              <a:gd name="connsiteX415" fmla="*/ 2889629 w 9143989"/>
              <a:gd name="connsiteY415" fmla="*/ 1515946 h 5143494"/>
              <a:gd name="connsiteX416" fmla="*/ 3213993 w 9143989"/>
              <a:gd name="connsiteY416" fmla="*/ 1515945 h 5143494"/>
              <a:gd name="connsiteX417" fmla="*/ 3104581 w 9143989"/>
              <a:gd name="connsiteY417" fmla="*/ 1625358 h 5143494"/>
              <a:gd name="connsiteX418" fmla="*/ 3104581 w 9143989"/>
              <a:gd name="connsiteY418" fmla="*/ 2062992 h 5143494"/>
              <a:gd name="connsiteX419" fmla="*/ 3213993 w 9143989"/>
              <a:gd name="connsiteY419" fmla="*/ 2172398 h 5143494"/>
              <a:gd name="connsiteX420" fmla="*/ 3651628 w 9143989"/>
              <a:gd name="connsiteY420" fmla="*/ 2172398 h 5143494"/>
              <a:gd name="connsiteX421" fmla="*/ 3761040 w 9143989"/>
              <a:gd name="connsiteY421" fmla="*/ 2062992 h 5143494"/>
              <a:gd name="connsiteX422" fmla="*/ 3761040 w 9143989"/>
              <a:gd name="connsiteY422" fmla="*/ 1625358 h 5143494"/>
              <a:gd name="connsiteX423" fmla="*/ 3651628 w 9143989"/>
              <a:gd name="connsiteY423" fmla="*/ 1515945 h 5143494"/>
              <a:gd name="connsiteX424" fmla="*/ 3975991 w 9143989"/>
              <a:gd name="connsiteY424" fmla="*/ 1515945 h 5143494"/>
              <a:gd name="connsiteX425" fmla="*/ 3866579 w 9143989"/>
              <a:gd name="connsiteY425" fmla="*/ 1625357 h 5143494"/>
              <a:gd name="connsiteX426" fmla="*/ 3866579 w 9143989"/>
              <a:gd name="connsiteY426" fmla="*/ 2062992 h 5143494"/>
              <a:gd name="connsiteX427" fmla="*/ 3975991 w 9143989"/>
              <a:gd name="connsiteY427" fmla="*/ 2172398 h 5143494"/>
              <a:gd name="connsiteX428" fmla="*/ 4413617 w 9143989"/>
              <a:gd name="connsiteY428" fmla="*/ 2172398 h 5143494"/>
              <a:gd name="connsiteX429" fmla="*/ 4523029 w 9143989"/>
              <a:gd name="connsiteY429" fmla="*/ 2062992 h 5143494"/>
              <a:gd name="connsiteX430" fmla="*/ 4523029 w 9143989"/>
              <a:gd name="connsiteY430" fmla="*/ 1625357 h 5143494"/>
              <a:gd name="connsiteX431" fmla="*/ 4413617 w 9143989"/>
              <a:gd name="connsiteY431" fmla="*/ 1515945 h 5143494"/>
              <a:gd name="connsiteX432" fmla="*/ 4737982 w 9143989"/>
              <a:gd name="connsiteY432" fmla="*/ 1515944 h 5143494"/>
              <a:gd name="connsiteX433" fmla="*/ 4628570 w 9143989"/>
              <a:gd name="connsiteY433" fmla="*/ 1625356 h 5143494"/>
              <a:gd name="connsiteX434" fmla="*/ 4628570 w 9143989"/>
              <a:gd name="connsiteY434" fmla="*/ 2062991 h 5143494"/>
              <a:gd name="connsiteX435" fmla="*/ 4737982 w 9143989"/>
              <a:gd name="connsiteY435" fmla="*/ 2172398 h 5143494"/>
              <a:gd name="connsiteX436" fmla="*/ 5175616 w 9143989"/>
              <a:gd name="connsiteY436" fmla="*/ 2172398 h 5143494"/>
              <a:gd name="connsiteX437" fmla="*/ 5285028 w 9143989"/>
              <a:gd name="connsiteY437" fmla="*/ 2062991 h 5143494"/>
              <a:gd name="connsiteX438" fmla="*/ 5285028 w 9143989"/>
              <a:gd name="connsiteY438" fmla="*/ 1625356 h 5143494"/>
              <a:gd name="connsiteX439" fmla="*/ 5175616 w 9143989"/>
              <a:gd name="connsiteY439" fmla="*/ 1515944 h 5143494"/>
              <a:gd name="connsiteX440" fmla="*/ 5499981 w 9143989"/>
              <a:gd name="connsiteY440" fmla="*/ 1515943 h 5143494"/>
              <a:gd name="connsiteX441" fmla="*/ 5390569 w 9143989"/>
              <a:gd name="connsiteY441" fmla="*/ 1625356 h 5143494"/>
              <a:gd name="connsiteX442" fmla="*/ 5390569 w 9143989"/>
              <a:gd name="connsiteY442" fmla="*/ 2062990 h 5143494"/>
              <a:gd name="connsiteX443" fmla="*/ 5499981 w 9143989"/>
              <a:gd name="connsiteY443" fmla="*/ 2172398 h 5143494"/>
              <a:gd name="connsiteX444" fmla="*/ 5937615 w 9143989"/>
              <a:gd name="connsiteY444" fmla="*/ 2172398 h 5143494"/>
              <a:gd name="connsiteX445" fmla="*/ 6047027 w 9143989"/>
              <a:gd name="connsiteY445" fmla="*/ 2062990 h 5143494"/>
              <a:gd name="connsiteX446" fmla="*/ 6047027 w 9143989"/>
              <a:gd name="connsiteY446" fmla="*/ 1625356 h 5143494"/>
              <a:gd name="connsiteX447" fmla="*/ 5937615 w 9143989"/>
              <a:gd name="connsiteY447" fmla="*/ 1515943 h 5143494"/>
              <a:gd name="connsiteX448" fmla="*/ 6261980 w 9143989"/>
              <a:gd name="connsiteY448" fmla="*/ 1515943 h 5143494"/>
              <a:gd name="connsiteX449" fmla="*/ 6152568 w 9143989"/>
              <a:gd name="connsiteY449" fmla="*/ 1625355 h 5143494"/>
              <a:gd name="connsiteX450" fmla="*/ 6152568 w 9143989"/>
              <a:gd name="connsiteY450" fmla="*/ 2062989 h 5143494"/>
              <a:gd name="connsiteX451" fmla="*/ 6261980 w 9143989"/>
              <a:gd name="connsiteY451" fmla="*/ 2172398 h 5143494"/>
              <a:gd name="connsiteX452" fmla="*/ 6699614 w 9143989"/>
              <a:gd name="connsiteY452" fmla="*/ 2172398 h 5143494"/>
              <a:gd name="connsiteX453" fmla="*/ 6809026 w 9143989"/>
              <a:gd name="connsiteY453" fmla="*/ 2062989 h 5143494"/>
              <a:gd name="connsiteX454" fmla="*/ 6809026 w 9143989"/>
              <a:gd name="connsiteY454" fmla="*/ 1625355 h 5143494"/>
              <a:gd name="connsiteX455" fmla="*/ 6699614 w 9143989"/>
              <a:gd name="connsiteY455" fmla="*/ 1515943 h 5143494"/>
              <a:gd name="connsiteX456" fmla="*/ 7023979 w 9143989"/>
              <a:gd name="connsiteY456" fmla="*/ 1515942 h 5143494"/>
              <a:gd name="connsiteX457" fmla="*/ 6914567 w 9143989"/>
              <a:gd name="connsiteY457" fmla="*/ 1625354 h 5143494"/>
              <a:gd name="connsiteX458" fmla="*/ 6914567 w 9143989"/>
              <a:gd name="connsiteY458" fmla="*/ 2062988 h 5143494"/>
              <a:gd name="connsiteX459" fmla="*/ 7023979 w 9143989"/>
              <a:gd name="connsiteY459" fmla="*/ 2172398 h 5143494"/>
              <a:gd name="connsiteX460" fmla="*/ 7461613 w 9143989"/>
              <a:gd name="connsiteY460" fmla="*/ 2172398 h 5143494"/>
              <a:gd name="connsiteX461" fmla="*/ 7571025 w 9143989"/>
              <a:gd name="connsiteY461" fmla="*/ 2062988 h 5143494"/>
              <a:gd name="connsiteX462" fmla="*/ 7571025 w 9143989"/>
              <a:gd name="connsiteY462" fmla="*/ 1625354 h 5143494"/>
              <a:gd name="connsiteX463" fmla="*/ 7461613 w 9143989"/>
              <a:gd name="connsiteY463" fmla="*/ 1515942 h 5143494"/>
              <a:gd name="connsiteX464" fmla="*/ 7778358 w 9143989"/>
              <a:gd name="connsiteY464" fmla="*/ 1515941 h 5143494"/>
              <a:gd name="connsiteX465" fmla="*/ 7668946 w 9143989"/>
              <a:gd name="connsiteY465" fmla="*/ 1625353 h 5143494"/>
              <a:gd name="connsiteX466" fmla="*/ 7668946 w 9143989"/>
              <a:gd name="connsiteY466" fmla="*/ 2062987 h 5143494"/>
              <a:gd name="connsiteX467" fmla="*/ 7778358 w 9143989"/>
              <a:gd name="connsiteY467" fmla="*/ 2172398 h 5143494"/>
              <a:gd name="connsiteX468" fmla="*/ 8215992 w 9143989"/>
              <a:gd name="connsiteY468" fmla="*/ 2172398 h 5143494"/>
              <a:gd name="connsiteX469" fmla="*/ 8325404 w 9143989"/>
              <a:gd name="connsiteY469" fmla="*/ 2062987 h 5143494"/>
              <a:gd name="connsiteX470" fmla="*/ 8325404 w 9143989"/>
              <a:gd name="connsiteY470" fmla="*/ 1625353 h 5143494"/>
              <a:gd name="connsiteX471" fmla="*/ 8215992 w 9143989"/>
              <a:gd name="connsiteY471" fmla="*/ 1515941 h 5143494"/>
              <a:gd name="connsiteX472" fmla="*/ 8540357 w 9143989"/>
              <a:gd name="connsiteY472" fmla="*/ 1515941 h 5143494"/>
              <a:gd name="connsiteX473" fmla="*/ 8430945 w 9143989"/>
              <a:gd name="connsiteY473" fmla="*/ 1625353 h 5143494"/>
              <a:gd name="connsiteX474" fmla="*/ 8430945 w 9143989"/>
              <a:gd name="connsiteY474" fmla="*/ 2062987 h 5143494"/>
              <a:gd name="connsiteX475" fmla="*/ 8540357 w 9143989"/>
              <a:gd name="connsiteY475" fmla="*/ 2172398 h 5143494"/>
              <a:gd name="connsiteX476" fmla="*/ 8977991 w 9143989"/>
              <a:gd name="connsiteY476" fmla="*/ 2172398 h 5143494"/>
              <a:gd name="connsiteX477" fmla="*/ 9087403 w 9143989"/>
              <a:gd name="connsiteY477" fmla="*/ 2062987 h 5143494"/>
              <a:gd name="connsiteX478" fmla="*/ 9087403 w 9143989"/>
              <a:gd name="connsiteY478" fmla="*/ 1625353 h 5143494"/>
              <a:gd name="connsiteX479" fmla="*/ 8977991 w 9143989"/>
              <a:gd name="connsiteY479" fmla="*/ 1515941 h 5143494"/>
              <a:gd name="connsiteX480" fmla="*/ 165999 w 9143989"/>
              <a:gd name="connsiteY480" fmla="*/ 786548 h 5143494"/>
              <a:gd name="connsiteX481" fmla="*/ 56587 w 9143989"/>
              <a:gd name="connsiteY481" fmla="*/ 895959 h 5143494"/>
              <a:gd name="connsiteX482" fmla="*/ 56587 w 9143989"/>
              <a:gd name="connsiteY482" fmla="*/ 1333596 h 5143494"/>
              <a:gd name="connsiteX483" fmla="*/ 165999 w 9143989"/>
              <a:gd name="connsiteY483" fmla="*/ 1443008 h 5143494"/>
              <a:gd name="connsiteX484" fmla="*/ 603633 w 9143989"/>
              <a:gd name="connsiteY484" fmla="*/ 1443008 h 5143494"/>
              <a:gd name="connsiteX485" fmla="*/ 713044 w 9143989"/>
              <a:gd name="connsiteY485" fmla="*/ 1333596 h 5143494"/>
              <a:gd name="connsiteX486" fmla="*/ 713044 w 9143989"/>
              <a:gd name="connsiteY486" fmla="*/ 895959 h 5143494"/>
              <a:gd name="connsiteX487" fmla="*/ 603633 w 9143989"/>
              <a:gd name="connsiteY487" fmla="*/ 786548 h 5143494"/>
              <a:gd name="connsiteX488" fmla="*/ 927996 w 9143989"/>
              <a:gd name="connsiteY488" fmla="*/ 786547 h 5143494"/>
              <a:gd name="connsiteX489" fmla="*/ 818584 w 9143989"/>
              <a:gd name="connsiteY489" fmla="*/ 895959 h 5143494"/>
              <a:gd name="connsiteX490" fmla="*/ 818584 w 9143989"/>
              <a:gd name="connsiteY490" fmla="*/ 1333595 h 5143494"/>
              <a:gd name="connsiteX491" fmla="*/ 927996 w 9143989"/>
              <a:gd name="connsiteY491" fmla="*/ 1443007 h 5143494"/>
              <a:gd name="connsiteX492" fmla="*/ 1365637 w 9143989"/>
              <a:gd name="connsiteY492" fmla="*/ 1443007 h 5143494"/>
              <a:gd name="connsiteX493" fmla="*/ 1475051 w 9143989"/>
              <a:gd name="connsiteY493" fmla="*/ 1333595 h 5143494"/>
              <a:gd name="connsiteX494" fmla="*/ 1475051 w 9143989"/>
              <a:gd name="connsiteY494" fmla="*/ 895959 h 5143494"/>
              <a:gd name="connsiteX495" fmla="*/ 1365637 w 9143989"/>
              <a:gd name="connsiteY495" fmla="*/ 786547 h 5143494"/>
              <a:gd name="connsiteX496" fmla="*/ 1689998 w 9143989"/>
              <a:gd name="connsiteY496" fmla="*/ 786547 h 5143494"/>
              <a:gd name="connsiteX497" fmla="*/ 1580588 w 9143989"/>
              <a:gd name="connsiteY497" fmla="*/ 895959 h 5143494"/>
              <a:gd name="connsiteX498" fmla="*/ 1580588 w 9143989"/>
              <a:gd name="connsiteY498" fmla="*/ 1333594 h 5143494"/>
              <a:gd name="connsiteX499" fmla="*/ 1689998 w 9143989"/>
              <a:gd name="connsiteY499" fmla="*/ 1443007 h 5143494"/>
              <a:gd name="connsiteX500" fmla="*/ 2127634 w 9143989"/>
              <a:gd name="connsiteY500" fmla="*/ 1443007 h 5143494"/>
              <a:gd name="connsiteX501" fmla="*/ 2237045 w 9143989"/>
              <a:gd name="connsiteY501" fmla="*/ 1333594 h 5143494"/>
              <a:gd name="connsiteX502" fmla="*/ 2237045 w 9143989"/>
              <a:gd name="connsiteY502" fmla="*/ 895959 h 5143494"/>
              <a:gd name="connsiteX503" fmla="*/ 2127634 w 9143989"/>
              <a:gd name="connsiteY503" fmla="*/ 786547 h 5143494"/>
              <a:gd name="connsiteX504" fmla="*/ 2451996 w 9143989"/>
              <a:gd name="connsiteY504" fmla="*/ 786546 h 5143494"/>
              <a:gd name="connsiteX505" fmla="*/ 2342584 w 9143989"/>
              <a:gd name="connsiteY505" fmla="*/ 895958 h 5143494"/>
              <a:gd name="connsiteX506" fmla="*/ 2342584 w 9143989"/>
              <a:gd name="connsiteY506" fmla="*/ 1333593 h 5143494"/>
              <a:gd name="connsiteX507" fmla="*/ 2451996 w 9143989"/>
              <a:gd name="connsiteY507" fmla="*/ 1443006 h 5143494"/>
              <a:gd name="connsiteX508" fmla="*/ 2889629 w 9143989"/>
              <a:gd name="connsiteY508" fmla="*/ 1443006 h 5143494"/>
              <a:gd name="connsiteX509" fmla="*/ 2999041 w 9143989"/>
              <a:gd name="connsiteY509" fmla="*/ 1333593 h 5143494"/>
              <a:gd name="connsiteX510" fmla="*/ 2999041 w 9143989"/>
              <a:gd name="connsiteY510" fmla="*/ 895958 h 5143494"/>
              <a:gd name="connsiteX511" fmla="*/ 2889629 w 9143989"/>
              <a:gd name="connsiteY511" fmla="*/ 786546 h 5143494"/>
              <a:gd name="connsiteX512" fmla="*/ 3213993 w 9143989"/>
              <a:gd name="connsiteY512" fmla="*/ 786546 h 5143494"/>
              <a:gd name="connsiteX513" fmla="*/ 3104581 w 9143989"/>
              <a:gd name="connsiteY513" fmla="*/ 895958 h 5143494"/>
              <a:gd name="connsiteX514" fmla="*/ 3104581 w 9143989"/>
              <a:gd name="connsiteY514" fmla="*/ 1333593 h 5143494"/>
              <a:gd name="connsiteX515" fmla="*/ 3213993 w 9143989"/>
              <a:gd name="connsiteY515" fmla="*/ 1443005 h 5143494"/>
              <a:gd name="connsiteX516" fmla="*/ 3651628 w 9143989"/>
              <a:gd name="connsiteY516" fmla="*/ 1443005 h 5143494"/>
              <a:gd name="connsiteX517" fmla="*/ 3761040 w 9143989"/>
              <a:gd name="connsiteY517" fmla="*/ 1333593 h 5143494"/>
              <a:gd name="connsiteX518" fmla="*/ 3761040 w 9143989"/>
              <a:gd name="connsiteY518" fmla="*/ 895958 h 5143494"/>
              <a:gd name="connsiteX519" fmla="*/ 3651628 w 9143989"/>
              <a:gd name="connsiteY519" fmla="*/ 786546 h 5143494"/>
              <a:gd name="connsiteX520" fmla="*/ 3975991 w 9143989"/>
              <a:gd name="connsiteY520" fmla="*/ 786545 h 5143494"/>
              <a:gd name="connsiteX521" fmla="*/ 3866579 w 9143989"/>
              <a:gd name="connsiteY521" fmla="*/ 895957 h 5143494"/>
              <a:gd name="connsiteX522" fmla="*/ 3866579 w 9143989"/>
              <a:gd name="connsiteY522" fmla="*/ 1333592 h 5143494"/>
              <a:gd name="connsiteX523" fmla="*/ 3975991 w 9143989"/>
              <a:gd name="connsiteY523" fmla="*/ 1443005 h 5143494"/>
              <a:gd name="connsiteX524" fmla="*/ 4413617 w 9143989"/>
              <a:gd name="connsiteY524" fmla="*/ 1443005 h 5143494"/>
              <a:gd name="connsiteX525" fmla="*/ 4523029 w 9143989"/>
              <a:gd name="connsiteY525" fmla="*/ 1333592 h 5143494"/>
              <a:gd name="connsiteX526" fmla="*/ 4523029 w 9143989"/>
              <a:gd name="connsiteY526" fmla="*/ 895957 h 5143494"/>
              <a:gd name="connsiteX527" fmla="*/ 4413617 w 9143989"/>
              <a:gd name="connsiteY527" fmla="*/ 786545 h 5143494"/>
              <a:gd name="connsiteX528" fmla="*/ 4737982 w 9143989"/>
              <a:gd name="connsiteY528" fmla="*/ 786545 h 5143494"/>
              <a:gd name="connsiteX529" fmla="*/ 4628570 w 9143989"/>
              <a:gd name="connsiteY529" fmla="*/ 895957 h 5143494"/>
              <a:gd name="connsiteX530" fmla="*/ 4628570 w 9143989"/>
              <a:gd name="connsiteY530" fmla="*/ 1333592 h 5143494"/>
              <a:gd name="connsiteX531" fmla="*/ 4737982 w 9143989"/>
              <a:gd name="connsiteY531" fmla="*/ 1443004 h 5143494"/>
              <a:gd name="connsiteX532" fmla="*/ 5175616 w 9143989"/>
              <a:gd name="connsiteY532" fmla="*/ 1443004 h 5143494"/>
              <a:gd name="connsiteX533" fmla="*/ 5285028 w 9143989"/>
              <a:gd name="connsiteY533" fmla="*/ 1333592 h 5143494"/>
              <a:gd name="connsiteX534" fmla="*/ 5285028 w 9143989"/>
              <a:gd name="connsiteY534" fmla="*/ 895957 h 5143494"/>
              <a:gd name="connsiteX535" fmla="*/ 5175616 w 9143989"/>
              <a:gd name="connsiteY535" fmla="*/ 786545 h 5143494"/>
              <a:gd name="connsiteX536" fmla="*/ 5499981 w 9143989"/>
              <a:gd name="connsiteY536" fmla="*/ 786544 h 5143494"/>
              <a:gd name="connsiteX537" fmla="*/ 5390569 w 9143989"/>
              <a:gd name="connsiteY537" fmla="*/ 895956 h 5143494"/>
              <a:gd name="connsiteX538" fmla="*/ 5390569 w 9143989"/>
              <a:gd name="connsiteY538" fmla="*/ 1333591 h 5143494"/>
              <a:gd name="connsiteX539" fmla="*/ 5499981 w 9143989"/>
              <a:gd name="connsiteY539" fmla="*/ 1443003 h 5143494"/>
              <a:gd name="connsiteX540" fmla="*/ 5937615 w 9143989"/>
              <a:gd name="connsiteY540" fmla="*/ 1443003 h 5143494"/>
              <a:gd name="connsiteX541" fmla="*/ 6047027 w 9143989"/>
              <a:gd name="connsiteY541" fmla="*/ 1333591 h 5143494"/>
              <a:gd name="connsiteX542" fmla="*/ 6047027 w 9143989"/>
              <a:gd name="connsiteY542" fmla="*/ 895956 h 5143494"/>
              <a:gd name="connsiteX543" fmla="*/ 5937615 w 9143989"/>
              <a:gd name="connsiteY543" fmla="*/ 786544 h 5143494"/>
              <a:gd name="connsiteX544" fmla="*/ 6261980 w 9143989"/>
              <a:gd name="connsiteY544" fmla="*/ 786544 h 5143494"/>
              <a:gd name="connsiteX545" fmla="*/ 6152568 w 9143989"/>
              <a:gd name="connsiteY545" fmla="*/ 895956 h 5143494"/>
              <a:gd name="connsiteX546" fmla="*/ 6152568 w 9143989"/>
              <a:gd name="connsiteY546" fmla="*/ 1333590 h 5143494"/>
              <a:gd name="connsiteX547" fmla="*/ 6261980 w 9143989"/>
              <a:gd name="connsiteY547" fmla="*/ 1443003 h 5143494"/>
              <a:gd name="connsiteX548" fmla="*/ 6699614 w 9143989"/>
              <a:gd name="connsiteY548" fmla="*/ 1443003 h 5143494"/>
              <a:gd name="connsiteX549" fmla="*/ 6809026 w 9143989"/>
              <a:gd name="connsiteY549" fmla="*/ 1333590 h 5143494"/>
              <a:gd name="connsiteX550" fmla="*/ 6809026 w 9143989"/>
              <a:gd name="connsiteY550" fmla="*/ 895956 h 5143494"/>
              <a:gd name="connsiteX551" fmla="*/ 6699614 w 9143989"/>
              <a:gd name="connsiteY551" fmla="*/ 786544 h 5143494"/>
              <a:gd name="connsiteX552" fmla="*/ 7023979 w 9143989"/>
              <a:gd name="connsiteY552" fmla="*/ 786543 h 5143494"/>
              <a:gd name="connsiteX553" fmla="*/ 6914567 w 9143989"/>
              <a:gd name="connsiteY553" fmla="*/ 895955 h 5143494"/>
              <a:gd name="connsiteX554" fmla="*/ 6914567 w 9143989"/>
              <a:gd name="connsiteY554" fmla="*/ 1333590 h 5143494"/>
              <a:gd name="connsiteX555" fmla="*/ 7023979 w 9143989"/>
              <a:gd name="connsiteY555" fmla="*/ 1443002 h 5143494"/>
              <a:gd name="connsiteX556" fmla="*/ 7461613 w 9143989"/>
              <a:gd name="connsiteY556" fmla="*/ 1443002 h 5143494"/>
              <a:gd name="connsiteX557" fmla="*/ 7571025 w 9143989"/>
              <a:gd name="connsiteY557" fmla="*/ 1333590 h 5143494"/>
              <a:gd name="connsiteX558" fmla="*/ 7571025 w 9143989"/>
              <a:gd name="connsiteY558" fmla="*/ 895955 h 5143494"/>
              <a:gd name="connsiteX559" fmla="*/ 7461613 w 9143989"/>
              <a:gd name="connsiteY559" fmla="*/ 786543 h 5143494"/>
              <a:gd name="connsiteX560" fmla="*/ 7778358 w 9143989"/>
              <a:gd name="connsiteY560" fmla="*/ 786543 h 5143494"/>
              <a:gd name="connsiteX561" fmla="*/ 7668946 w 9143989"/>
              <a:gd name="connsiteY561" fmla="*/ 895955 h 5143494"/>
              <a:gd name="connsiteX562" fmla="*/ 7668946 w 9143989"/>
              <a:gd name="connsiteY562" fmla="*/ 1333589 h 5143494"/>
              <a:gd name="connsiteX563" fmla="*/ 7778358 w 9143989"/>
              <a:gd name="connsiteY563" fmla="*/ 1443001 h 5143494"/>
              <a:gd name="connsiteX564" fmla="*/ 8215992 w 9143989"/>
              <a:gd name="connsiteY564" fmla="*/ 1443001 h 5143494"/>
              <a:gd name="connsiteX565" fmla="*/ 8325404 w 9143989"/>
              <a:gd name="connsiteY565" fmla="*/ 1333589 h 5143494"/>
              <a:gd name="connsiteX566" fmla="*/ 8325404 w 9143989"/>
              <a:gd name="connsiteY566" fmla="*/ 895955 h 5143494"/>
              <a:gd name="connsiteX567" fmla="*/ 8215992 w 9143989"/>
              <a:gd name="connsiteY567" fmla="*/ 786543 h 5143494"/>
              <a:gd name="connsiteX568" fmla="*/ 8540357 w 9143989"/>
              <a:gd name="connsiteY568" fmla="*/ 786542 h 5143494"/>
              <a:gd name="connsiteX569" fmla="*/ 8430945 w 9143989"/>
              <a:gd name="connsiteY569" fmla="*/ 895955 h 5143494"/>
              <a:gd name="connsiteX570" fmla="*/ 8430945 w 9143989"/>
              <a:gd name="connsiteY570" fmla="*/ 1333589 h 5143494"/>
              <a:gd name="connsiteX571" fmla="*/ 8540357 w 9143989"/>
              <a:gd name="connsiteY571" fmla="*/ 1443001 h 5143494"/>
              <a:gd name="connsiteX572" fmla="*/ 8977991 w 9143989"/>
              <a:gd name="connsiteY572" fmla="*/ 1443001 h 5143494"/>
              <a:gd name="connsiteX573" fmla="*/ 9087403 w 9143989"/>
              <a:gd name="connsiteY573" fmla="*/ 1333589 h 5143494"/>
              <a:gd name="connsiteX574" fmla="*/ 9087403 w 9143989"/>
              <a:gd name="connsiteY574" fmla="*/ 895955 h 5143494"/>
              <a:gd name="connsiteX575" fmla="*/ 8977991 w 9143989"/>
              <a:gd name="connsiteY575" fmla="*/ 786542 h 5143494"/>
              <a:gd name="connsiteX576" fmla="*/ 165999 w 9143989"/>
              <a:gd name="connsiteY576" fmla="*/ 57150 h 5143494"/>
              <a:gd name="connsiteX577" fmla="*/ 56587 w 9143989"/>
              <a:gd name="connsiteY577" fmla="*/ 166562 h 5143494"/>
              <a:gd name="connsiteX578" fmla="*/ 56587 w 9143989"/>
              <a:gd name="connsiteY578" fmla="*/ 604196 h 5143494"/>
              <a:gd name="connsiteX579" fmla="*/ 165999 w 9143989"/>
              <a:gd name="connsiteY579" fmla="*/ 713608 h 5143494"/>
              <a:gd name="connsiteX580" fmla="*/ 603633 w 9143989"/>
              <a:gd name="connsiteY580" fmla="*/ 713608 h 5143494"/>
              <a:gd name="connsiteX581" fmla="*/ 713045 w 9143989"/>
              <a:gd name="connsiteY581" fmla="*/ 604196 h 5143494"/>
              <a:gd name="connsiteX582" fmla="*/ 713045 w 9143989"/>
              <a:gd name="connsiteY582" fmla="*/ 166562 h 5143494"/>
              <a:gd name="connsiteX583" fmla="*/ 603633 w 9143989"/>
              <a:gd name="connsiteY583" fmla="*/ 57150 h 5143494"/>
              <a:gd name="connsiteX584" fmla="*/ 927996 w 9143989"/>
              <a:gd name="connsiteY584" fmla="*/ 57150 h 5143494"/>
              <a:gd name="connsiteX585" fmla="*/ 818585 w 9143989"/>
              <a:gd name="connsiteY585" fmla="*/ 166562 h 5143494"/>
              <a:gd name="connsiteX586" fmla="*/ 818585 w 9143989"/>
              <a:gd name="connsiteY586" fmla="*/ 604195 h 5143494"/>
              <a:gd name="connsiteX587" fmla="*/ 927996 w 9143989"/>
              <a:gd name="connsiteY587" fmla="*/ 713607 h 5143494"/>
              <a:gd name="connsiteX588" fmla="*/ 1365637 w 9143989"/>
              <a:gd name="connsiteY588" fmla="*/ 713607 h 5143494"/>
              <a:gd name="connsiteX589" fmla="*/ 1475051 w 9143989"/>
              <a:gd name="connsiteY589" fmla="*/ 604195 h 5143494"/>
              <a:gd name="connsiteX590" fmla="*/ 1475051 w 9143989"/>
              <a:gd name="connsiteY590" fmla="*/ 166562 h 5143494"/>
              <a:gd name="connsiteX591" fmla="*/ 1365637 w 9143989"/>
              <a:gd name="connsiteY591" fmla="*/ 57150 h 5143494"/>
              <a:gd name="connsiteX592" fmla="*/ 1689998 w 9143989"/>
              <a:gd name="connsiteY592" fmla="*/ 57149 h 5143494"/>
              <a:gd name="connsiteX593" fmla="*/ 1580588 w 9143989"/>
              <a:gd name="connsiteY593" fmla="*/ 166561 h 5143494"/>
              <a:gd name="connsiteX594" fmla="*/ 1580588 w 9143989"/>
              <a:gd name="connsiteY594" fmla="*/ 604195 h 5143494"/>
              <a:gd name="connsiteX595" fmla="*/ 1689998 w 9143989"/>
              <a:gd name="connsiteY595" fmla="*/ 713607 h 5143494"/>
              <a:gd name="connsiteX596" fmla="*/ 2127634 w 9143989"/>
              <a:gd name="connsiteY596" fmla="*/ 713607 h 5143494"/>
              <a:gd name="connsiteX597" fmla="*/ 2237045 w 9143989"/>
              <a:gd name="connsiteY597" fmla="*/ 604195 h 5143494"/>
              <a:gd name="connsiteX598" fmla="*/ 2237045 w 9143989"/>
              <a:gd name="connsiteY598" fmla="*/ 166561 h 5143494"/>
              <a:gd name="connsiteX599" fmla="*/ 2127634 w 9143989"/>
              <a:gd name="connsiteY599" fmla="*/ 57149 h 5143494"/>
              <a:gd name="connsiteX600" fmla="*/ 2451996 w 9143989"/>
              <a:gd name="connsiteY600" fmla="*/ 57149 h 5143494"/>
              <a:gd name="connsiteX601" fmla="*/ 2342585 w 9143989"/>
              <a:gd name="connsiteY601" fmla="*/ 166561 h 5143494"/>
              <a:gd name="connsiteX602" fmla="*/ 2342585 w 9143989"/>
              <a:gd name="connsiteY602" fmla="*/ 604194 h 5143494"/>
              <a:gd name="connsiteX603" fmla="*/ 2451996 w 9143989"/>
              <a:gd name="connsiteY603" fmla="*/ 713606 h 5143494"/>
              <a:gd name="connsiteX604" fmla="*/ 2889629 w 9143989"/>
              <a:gd name="connsiteY604" fmla="*/ 713606 h 5143494"/>
              <a:gd name="connsiteX605" fmla="*/ 2999041 w 9143989"/>
              <a:gd name="connsiteY605" fmla="*/ 604194 h 5143494"/>
              <a:gd name="connsiteX606" fmla="*/ 2999041 w 9143989"/>
              <a:gd name="connsiteY606" fmla="*/ 166561 h 5143494"/>
              <a:gd name="connsiteX607" fmla="*/ 2889629 w 9143989"/>
              <a:gd name="connsiteY607" fmla="*/ 57149 h 5143494"/>
              <a:gd name="connsiteX608" fmla="*/ 3213995 w 9143989"/>
              <a:gd name="connsiteY608" fmla="*/ 57148 h 5143494"/>
              <a:gd name="connsiteX609" fmla="*/ 3104581 w 9143989"/>
              <a:gd name="connsiteY609" fmla="*/ 166560 h 5143494"/>
              <a:gd name="connsiteX610" fmla="*/ 3104581 w 9143989"/>
              <a:gd name="connsiteY610" fmla="*/ 604194 h 5143494"/>
              <a:gd name="connsiteX611" fmla="*/ 3213995 w 9143989"/>
              <a:gd name="connsiteY611" fmla="*/ 713606 h 5143494"/>
              <a:gd name="connsiteX612" fmla="*/ 3651628 w 9143989"/>
              <a:gd name="connsiteY612" fmla="*/ 713606 h 5143494"/>
              <a:gd name="connsiteX613" fmla="*/ 3761040 w 9143989"/>
              <a:gd name="connsiteY613" fmla="*/ 604194 h 5143494"/>
              <a:gd name="connsiteX614" fmla="*/ 3761040 w 9143989"/>
              <a:gd name="connsiteY614" fmla="*/ 166560 h 5143494"/>
              <a:gd name="connsiteX615" fmla="*/ 3651628 w 9143989"/>
              <a:gd name="connsiteY615" fmla="*/ 57148 h 5143494"/>
              <a:gd name="connsiteX616" fmla="*/ 3975991 w 9143989"/>
              <a:gd name="connsiteY616" fmla="*/ 57148 h 5143494"/>
              <a:gd name="connsiteX617" fmla="*/ 3866579 w 9143989"/>
              <a:gd name="connsiteY617" fmla="*/ 166560 h 5143494"/>
              <a:gd name="connsiteX618" fmla="*/ 3866579 w 9143989"/>
              <a:gd name="connsiteY618" fmla="*/ 604194 h 5143494"/>
              <a:gd name="connsiteX619" fmla="*/ 3975991 w 9143989"/>
              <a:gd name="connsiteY619" fmla="*/ 713605 h 5143494"/>
              <a:gd name="connsiteX620" fmla="*/ 4413617 w 9143989"/>
              <a:gd name="connsiteY620" fmla="*/ 713605 h 5143494"/>
              <a:gd name="connsiteX621" fmla="*/ 4523029 w 9143989"/>
              <a:gd name="connsiteY621" fmla="*/ 604194 h 5143494"/>
              <a:gd name="connsiteX622" fmla="*/ 4523029 w 9143989"/>
              <a:gd name="connsiteY622" fmla="*/ 166560 h 5143494"/>
              <a:gd name="connsiteX623" fmla="*/ 4413617 w 9143989"/>
              <a:gd name="connsiteY623" fmla="*/ 57148 h 5143494"/>
              <a:gd name="connsiteX624" fmla="*/ 4737982 w 9143989"/>
              <a:gd name="connsiteY624" fmla="*/ 57147 h 5143494"/>
              <a:gd name="connsiteX625" fmla="*/ 4628570 w 9143989"/>
              <a:gd name="connsiteY625" fmla="*/ 166559 h 5143494"/>
              <a:gd name="connsiteX626" fmla="*/ 4628570 w 9143989"/>
              <a:gd name="connsiteY626" fmla="*/ 604193 h 5143494"/>
              <a:gd name="connsiteX627" fmla="*/ 4737982 w 9143989"/>
              <a:gd name="connsiteY627" fmla="*/ 713605 h 5143494"/>
              <a:gd name="connsiteX628" fmla="*/ 5175616 w 9143989"/>
              <a:gd name="connsiteY628" fmla="*/ 713605 h 5143494"/>
              <a:gd name="connsiteX629" fmla="*/ 5285028 w 9143989"/>
              <a:gd name="connsiteY629" fmla="*/ 604193 h 5143494"/>
              <a:gd name="connsiteX630" fmla="*/ 5285028 w 9143989"/>
              <a:gd name="connsiteY630" fmla="*/ 166559 h 5143494"/>
              <a:gd name="connsiteX631" fmla="*/ 5175616 w 9143989"/>
              <a:gd name="connsiteY631" fmla="*/ 57147 h 5143494"/>
              <a:gd name="connsiteX632" fmla="*/ 5499981 w 9143989"/>
              <a:gd name="connsiteY632" fmla="*/ 57147 h 5143494"/>
              <a:gd name="connsiteX633" fmla="*/ 5390569 w 9143989"/>
              <a:gd name="connsiteY633" fmla="*/ 166559 h 5143494"/>
              <a:gd name="connsiteX634" fmla="*/ 5390569 w 9143989"/>
              <a:gd name="connsiteY634" fmla="*/ 604192 h 5143494"/>
              <a:gd name="connsiteX635" fmla="*/ 5499981 w 9143989"/>
              <a:gd name="connsiteY635" fmla="*/ 713605 h 5143494"/>
              <a:gd name="connsiteX636" fmla="*/ 5937615 w 9143989"/>
              <a:gd name="connsiteY636" fmla="*/ 713605 h 5143494"/>
              <a:gd name="connsiteX637" fmla="*/ 6047027 w 9143989"/>
              <a:gd name="connsiteY637" fmla="*/ 604192 h 5143494"/>
              <a:gd name="connsiteX638" fmla="*/ 6047027 w 9143989"/>
              <a:gd name="connsiteY638" fmla="*/ 166559 h 5143494"/>
              <a:gd name="connsiteX639" fmla="*/ 5937615 w 9143989"/>
              <a:gd name="connsiteY639" fmla="*/ 57147 h 5143494"/>
              <a:gd name="connsiteX640" fmla="*/ 6261980 w 9143989"/>
              <a:gd name="connsiteY640" fmla="*/ 57146 h 5143494"/>
              <a:gd name="connsiteX641" fmla="*/ 6152568 w 9143989"/>
              <a:gd name="connsiteY641" fmla="*/ 166558 h 5143494"/>
              <a:gd name="connsiteX642" fmla="*/ 6152568 w 9143989"/>
              <a:gd name="connsiteY642" fmla="*/ 604192 h 5143494"/>
              <a:gd name="connsiteX643" fmla="*/ 6261980 w 9143989"/>
              <a:gd name="connsiteY643" fmla="*/ 713604 h 5143494"/>
              <a:gd name="connsiteX644" fmla="*/ 6699614 w 9143989"/>
              <a:gd name="connsiteY644" fmla="*/ 713604 h 5143494"/>
              <a:gd name="connsiteX645" fmla="*/ 6809026 w 9143989"/>
              <a:gd name="connsiteY645" fmla="*/ 604192 h 5143494"/>
              <a:gd name="connsiteX646" fmla="*/ 6809026 w 9143989"/>
              <a:gd name="connsiteY646" fmla="*/ 166558 h 5143494"/>
              <a:gd name="connsiteX647" fmla="*/ 6699614 w 9143989"/>
              <a:gd name="connsiteY647" fmla="*/ 57146 h 5143494"/>
              <a:gd name="connsiteX648" fmla="*/ 7023979 w 9143989"/>
              <a:gd name="connsiteY648" fmla="*/ 57146 h 5143494"/>
              <a:gd name="connsiteX649" fmla="*/ 6914567 w 9143989"/>
              <a:gd name="connsiteY649" fmla="*/ 166558 h 5143494"/>
              <a:gd name="connsiteX650" fmla="*/ 6914567 w 9143989"/>
              <a:gd name="connsiteY650" fmla="*/ 604191 h 5143494"/>
              <a:gd name="connsiteX651" fmla="*/ 7023979 w 9143989"/>
              <a:gd name="connsiteY651" fmla="*/ 713604 h 5143494"/>
              <a:gd name="connsiteX652" fmla="*/ 7461613 w 9143989"/>
              <a:gd name="connsiteY652" fmla="*/ 713604 h 5143494"/>
              <a:gd name="connsiteX653" fmla="*/ 7571025 w 9143989"/>
              <a:gd name="connsiteY653" fmla="*/ 604191 h 5143494"/>
              <a:gd name="connsiteX654" fmla="*/ 7571025 w 9143989"/>
              <a:gd name="connsiteY654" fmla="*/ 166558 h 5143494"/>
              <a:gd name="connsiteX655" fmla="*/ 7461613 w 9143989"/>
              <a:gd name="connsiteY655" fmla="*/ 57146 h 5143494"/>
              <a:gd name="connsiteX656" fmla="*/ 7778358 w 9143989"/>
              <a:gd name="connsiteY656" fmla="*/ 57145 h 5143494"/>
              <a:gd name="connsiteX657" fmla="*/ 7668946 w 9143989"/>
              <a:gd name="connsiteY657" fmla="*/ 166557 h 5143494"/>
              <a:gd name="connsiteX658" fmla="*/ 7668946 w 9143989"/>
              <a:gd name="connsiteY658" fmla="*/ 604191 h 5143494"/>
              <a:gd name="connsiteX659" fmla="*/ 7778358 w 9143989"/>
              <a:gd name="connsiteY659" fmla="*/ 713603 h 5143494"/>
              <a:gd name="connsiteX660" fmla="*/ 8215992 w 9143989"/>
              <a:gd name="connsiteY660" fmla="*/ 713603 h 5143494"/>
              <a:gd name="connsiteX661" fmla="*/ 8325404 w 9143989"/>
              <a:gd name="connsiteY661" fmla="*/ 604191 h 5143494"/>
              <a:gd name="connsiteX662" fmla="*/ 8325404 w 9143989"/>
              <a:gd name="connsiteY662" fmla="*/ 166557 h 5143494"/>
              <a:gd name="connsiteX663" fmla="*/ 8215992 w 9143989"/>
              <a:gd name="connsiteY663" fmla="*/ 57145 h 5143494"/>
              <a:gd name="connsiteX664" fmla="*/ 8540357 w 9143989"/>
              <a:gd name="connsiteY664" fmla="*/ 57145 h 5143494"/>
              <a:gd name="connsiteX665" fmla="*/ 8430945 w 9143989"/>
              <a:gd name="connsiteY665" fmla="*/ 166557 h 5143494"/>
              <a:gd name="connsiteX666" fmla="*/ 8430945 w 9143989"/>
              <a:gd name="connsiteY666" fmla="*/ 604190 h 5143494"/>
              <a:gd name="connsiteX667" fmla="*/ 8540357 w 9143989"/>
              <a:gd name="connsiteY667" fmla="*/ 713603 h 5143494"/>
              <a:gd name="connsiteX668" fmla="*/ 8977991 w 9143989"/>
              <a:gd name="connsiteY668" fmla="*/ 713603 h 5143494"/>
              <a:gd name="connsiteX669" fmla="*/ 9087403 w 9143989"/>
              <a:gd name="connsiteY669" fmla="*/ 604190 h 5143494"/>
              <a:gd name="connsiteX670" fmla="*/ 9087403 w 9143989"/>
              <a:gd name="connsiteY670" fmla="*/ 166557 h 5143494"/>
              <a:gd name="connsiteX671" fmla="*/ 8977991 w 9143989"/>
              <a:gd name="connsiteY671" fmla="*/ 57145 h 5143494"/>
              <a:gd name="connsiteX672" fmla="*/ 0 w 9143989"/>
              <a:gd name="connsiteY672" fmla="*/ 0 h 5143494"/>
              <a:gd name="connsiteX673" fmla="*/ 9143989 w 9143989"/>
              <a:gd name="connsiteY673" fmla="*/ 0 h 5143494"/>
              <a:gd name="connsiteX674" fmla="*/ 9143989 w 9143989"/>
              <a:gd name="connsiteY674" fmla="*/ 5143494 h 5143494"/>
              <a:gd name="connsiteX675" fmla="*/ 0 w 9143989"/>
              <a:gd name="connsiteY675" fmla="*/ 5143494 h 514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9143989" h="5143494">
                <a:moveTo>
                  <a:pt x="8540357" y="4429886"/>
                </a:moveTo>
                <a:cubicBezTo>
                  <a:pt x="8479930" y="4429886"/>
                  <a:pt x="8430945" y="4478871"/>
                  <a:pt x="8430945" y="4539298"/>
                </a:cubicBezTo>
                <a:lnTo>
                  <a:pt x="8430945" y="4976932"/>
                </a:lnTo>
                <a:cubicBezTo>
                  <a:pt x="8430945" y="5037359"/>
                  <a:pt x="8479930" y="5086344"/>
                  <a:pt x="8540357" y="5086344"/>
                </a:cubicBezTo>
                <a:lnTo>
                  <a:pt x="8977991" y="5086344"/>
                </a:lnTo>
                <a:cubicBezTo>
                  <a:pt x="9038418" y="5086344"/>
                  <a:pt x="9087403" y="5037359"/>
                  <a:pt x="9087403" y="4976932"/>
                </a:cubicBezTo>
                <a:lnTo>
                  <a:pt x="9087403" y="4539298"/>
                </a:lnTo>
                <a:cubicBezTo>
                  <a:pt x="9087403" y="4478871"/>
                  <a:pt x="9038418" y="4429886"/>
                  <a:pt x="8977991" y="4429886"/>
                </a:cubicBezTo>
                <a:close/>
                <a:moveTo>
                  <a:pt x="7778358" y="4429886"/>
                </a:moveTo>
                <a:cubicBezTo>
                  <a:pt x="7717931" y="4429886"/>
                  <a:pt x="7668946" y="4478871"/>
                  <a:pt x="7668946" y="4539298"/>
                </a:cubicBezTo>
                <a:lnTo>
                  <a:pt x="7668946" y="4976932"/>
                </a:lnTo>
                <a:cubicBezTo>
                  <a:pt x="7668946" y="5037359"/>
                  <a:pt x="7717931" y="5086344"/>
                  <a:pt x="7778358" y="5086344"/>
                </a:cubicBezTo>
                <a:lnTo>
                  <a:pt x="8215992" y="5086344"/>
                </a:lnTo>
                <a:cubicBezTo>
                  <a:pt x="8276419" y="5086344"/>
                  <a:pt x="8325404" y="5037359"/>
                  <a:pt x="8325404" y="4976932"/>
                </a:cubicBezTo>
                <a:lnTo>
                  <a:pt x="8325404" y="4539298"/>
                </a:lnTo>
                <a:cubicBezTo>
                  <a:pt x="8325404" y="4478871"/>
                  <a:pt x="8276419" y="4429886"/>
                  <a:pt x="8215992" y="4429886"/>
                </a:cubicBezTo>
                <a:close/>
                <a:moveTo>
                  <a:pt x="7023979" y="4429886"/>
                </a:moveTo>
                <a:cubicBezTo>
                  <a:pt x="6963552" y="4429886"/>
                  <a:pt x="6914567" y="4478871"/>
                  <a:pt x="6914567" y="4539298"/>
                </a:cubicBezTo>
                <a:lnTo>
                  <a:pt x="6914567" y="4976932"/>
                </a:lnTo>
                <a:cubicBezTo>
                  <a:pt x="6914567" y="5037359"/>
                  <a:pt x="6963552" y="5086344"/>
                  <a:pt x="7023979" y="5086344"/>
                </a:cubicBezTo>
                <a:lnTo>
                  <a:pt x="7461613" y="5086344"/>
                </a:lnTo>
                <a:cubicBezTo>
                  <a:pt x="7522040" y="5086344"/>
                  <a:pt x="7571025" y="5037359"/>
                  <a:pt x="7571025" y="4976932"/>
                </a:cubicBezTo>
                <a:lnTo>
                  <a:pt x="7571025" y="4539298"/>
                </a:lnTo>
                <a:cubicBezTo>
                  <a:pt x="7571025" y="4478871"/>
                  <a:pt x="7522040" y="4429886"/>
                  <a:pt x="7461613" y="4429886"/>
                </a:cubicBezTo>
                <a:close/>
                <a:moveTo>
                  <a:pt x="6261980" y="4429886"/>
                </a:moveTo>
                <a:cubicBezTo>
                  <a:pt x="6201553" y="4429886"/>
                  <a:pt x="6152568" y="4478871"/>
                  <a:pt x="6152568" y="4539298"/>
                </a:cubicBezTo>
                <a:lnTo>
                  <a:pt x="6152568" y="4976932"/>
                </a:lnTo>
                <a:cubicBezTo>
                  <a:pt x="6152568" y="5037359"/>
                  <a:pt x="6201553" y="5086344"/>
                  <a:pt x="6261980" y="5086344"/>
                </a:cubicBezTo>
                <a:lnTo>
                  <a:pt x="6699614" y="5086344"/>
                </a:lnTo>
                <a:cubicBezTo>
                  <a:pt x="6760041" y="5086344"/>
                  <a:pt x="6809026" y="5037359"/>
                  <a:pt x="6809026" y="4976932"/>
                </a:cubicBezTo>
                <a:lnTo>
                  <a:pt x="6809026" y="4539298"/>
                </a:lnTo>
                <a:cubicBezTo>
                  <a:pt x="6809026" y="4478871"/>
                  <a:pt x="6760041" y="4429886"/>
                  <a:pt x="6699614" y="4429886"/>
                </a:cubicBezTo>
                <a:close/>
                <a:moveTo>
                  <a:pt x="5499981" y="4429886"/>
                </a:moveTo>
                <a:cubicBezTo>
                  <a:pt x="5439554" y="4429886"/>
                  <a:pt x="5390569" y="4478871"/>
                  <a:pt x="5390569" y="4539298"/>
                </a:cubicBezTo>
                <a:lnTo>
                  <a:pt x="5390569" y="4976932"/>
                </a:lnTo>
                <a:cubicBezTo>
                  <a:pt x="5390569" y="5037359"/>
                  <a:pt x="5439554" y="5086344"/>
                  <a:pt x="5499981" y="5086344"/>
                </a:cubicBezTo>
                <a:lnTo>
                  <a:pt x="5937615" y="5086344"/>
                </a:lnTo>
                <a:cubicBezTo>
                  <a:pt x="5998042" y="5086344"/>
                  <a:pt x="6047027" y="5037359"/>
                  <a:pt x="6047027" y="4976932"/>
                </a:cubicBezTo>
                <a:lnTo>
                  <a:pt x="6047027" y="4539298"/>
                </a:lnTo>
                <a:cubicBezTo>
                  <a:pt x="6047027" y="4478871"/>
                  <a:pt x="5998042" y="4429886"/>
                  <a:pt x="5937615" y="4429886"/>
                </a:cubicBezTo>
                <a:close/>
                <a:moveTo>
                  <a:pt x="4737982" y="4429886"/>
                </a:moveTo>
                <a:cubicBezTo>
                  <a:pt x="4677555" y="4429886"/>
                  <a:pt x="4628570" y="4478871"/>
                  <a:pt x="4628570" y="4539298"/>
                </a:cubicBezTo>
                <a:lnTo>
                  <a:pt x="4628570" y="4976932"/>
                </a:lnTo>
                <a:cubicBezTo>
                  <a:pt x="4628570" y="5037359"/>
                  <a:pt x="4677555" y="5086344"/>
                  <a:pt x="4737982" y="5086344"/>
                </a:cubicBezTo>
                <a:lnTo>
                  <a:pt x="5175616" y="5086344"/>
                </a:lnTo>
                <a:cubicBezTo>
                  <a:pt x="5236043" y="5086344"/>
                  <a:pt x="5285028" y="5037359"/>
                  <a:pt x="5285028" y="4976932"/>
                </a:cubicBezTo>
                <a:lnTo>
                  <a:pt x="5285028" y="4539298"/>
                </a:lnTo>
                <a:cubicBezTo>
                  <a:pt x="5285028" y="4478871"/>
                  <a:pt x="5236043" y="4429886"/>
                  <a:pt x="5175616" y="4429886"/>
                </a:cubicBezTo>
                <a:close/>
                <a:moveTo>
                  <a:pt x="3975990" y="4429886"/>
                </a:moveTo>
                <a:cubicBezTo>
                  <a:pt x="3915564" y="4429886"/>
                  <a:pt x="3866579" y="4478871"/>
                  <a:pt x="3866579" y="4539298"/>
                </a:cubicBezTo>
                <a:lnTo>
                  <a:pt x="3866579" y="4976932"/>
                </a:lnTo>
                <a:cubicBezTo>
                  <a:pt x="3866579" y="5037359"/>
                  <a:pt x="3915564" y="5086344"/>
                  <a:pt x="3975990" y="5086344"/>
                </a:cubicBezTo>
                <a:lnTo>
                  <a:pt x="4413617" y="5086344"/>
                </a:lnTo>
                <a:cubicBezTo>
                  <a:pt x="4474044" y="5086344"/>
                  <a:pt x="4523029" y="5037359"/>
                  <a:pt x="4523029" y="4976932"/>
                </a:cubicBezTo>
                <a:lnTo>
                  <a:pt x="4523029" y="4539298"/>
                </a:lnTo>
                <a:cubicBezTo>
                  <a:pt x="4523029" y="4478871"/>
                  <a:pt x="4474044" y="4429886"/>
                  <a:pt x="4413617" y="4429886"/>
                </a:cubicBezTo>
                <a:close/>
                <a:moveTo>
                  <a:pt x="3213993" y="4429886"/>
                </a:moveTo>
                <a:cubicBezTo>
                  <a:pt x="3153566" y="4429886"/>
                  <a:pt x="3104580" y="4478871"/>
                  <a:pt x="3104580" y="4539298"/>
                </a:cubicBezTo>
                <a:lnTo>
                  <a:pt x="3104580" y="4976932"/>
                </a:lnTo>
                <a:cubicBezTo>
                  <a:pt x="3104580" y="5037359"/>
                  <a:pt x="3153566" y="5086344"/>
                  <a:pt x="3213993" y="5086344"/>
                </a:cubicBezTo>
                <a:lnTo>
                  <a:pt x="3651627" y="5086344"/>
                </a:lnTo>
                <a:cubicBezTo>
                  <a:pt x="3712054" y="5086344"/>
                  <a:pt x="3761039" y="5037359"/>
                  <a:pt x="3761039" y="4976932"/>
                </a:cubicBezTo>
                <a:lnTo>
                  <a:pt x="3761039" y="4539298"/>
                </a:lnTo>
                <a:cubicBezTo>
                  <a:pt x="3761039" y="4478871"/>
                  <a:pt x="3712054" y="4429886"/>
                  <a:pt x="3651627" y="4429886"/>
                </a:cubicBezTo>
                <a:close/>
                <a:moveTo>
                  <a:pt x="2451995" y="4429886"/>
                </a:moveTo>
                <a:cubicBezTo>
                  <a:pt x="2391568" y="4429886"/>
                  <a:pt x="2342584" y="4478871"/>
                  <a:pt x="2342584" y="4539298"/>
                </a:cubicBezTo>
                <a:lnTo>
                  <a:pt x="2342584" y="4976932"/>
                </a:lnTo>
                <a:cubicBezTo>
                  <a:pt x="2342584" y="5037359"/>
                  <a:pt x="2391568" y="5086344"/>
                  <a:pt x="2451995" y="5086344"/>
                </a:cubicBezTo>
                <a:lnTo>
                  <a:pt x="2889629" y="5086344"/>
                </a:lnTo>
                <a:cubicBezTo>
                  <a:pt x="2950055" y="5086344"/>
                  <a:pt x="2999040" y="5037359"/>
                  <a:pt x="2999040" y="4976932"/>
                </a:cubicBezTo>
                <a:lnTo>
                  <a:pt x="2999040" y="4539298"/>
                </a:lnTo>
                <a:cubicBezTo>
                  <a:pt x="2999040" y="4478871"/>
                  <a:pt x="2950055" y="4429886"/>
                  <a:pt x="2889629" y="4429886"/>
                </a:cubicBezTo>
                <a:close/>
                <a:moveTo>
                  <a:pt x="1689996" y="4429886"/>
                </a:moveTo>
                <a:cubicBezTo>
                  <a:pt x="1629569" y="4429886"/>
                  <a:pt x="1580586" y="4478871"/>
                  <a:pt x="1580586" y="4539298"/>
                </a:cubicBezTo>
                <a:lnTo>
                  <a:pt x="1580586" y="4976932"/>
                </a:lnTo>
                <a:cubicBezTo>
                  <a:pt x="1580586" y="5037359"/>
                  <a:pt x="1629569" y="5086344"/>
                  <a:pt x="1689996" y="5086344"/>
                </a:cubicBezTo>
                <a:lnTo>
                  <a:pt x="2127633" y="5086344"/>
                </a:lnTo>
                <a:cubicBezTo>
                  <a:pt x="2188059" y="5086344"/>
                  <a:pt x="2237044" y="5037359"/>
                  <a:pt x="2237044" y="4976932"/>
                </a:cubicBezTo>
                <a:lnTo>
                  <a:pt x="2237044" y="4539298"/>
                </a:lnTo>
                <a:cubicBezTo>
                  <a:pt x="2237044" y="4478871"/>
                  <a:pt x="2188059" y="4429886"/>
                  <a:pt x="2127633" y="4429886"/>
                </a:cubicBezTo>
                <a:close/>
                <a:moveTo>
                  <a:pt x="927996" y="4429886"/>
                </a:moveTo>
                <a:cubicBezTo>
                  <a:pt x="867569" y="4429886"/>
                  <a:pt x="818584" y="4478871"/>
                  <a:pt x="818584" y="4539298"/>
                </a:cubicBezTo>
                <a:lnTo>
                  <a:pt x="818584" y="4976932"/>
                </a:lnTo>
                <a:cubicBezTo>
                  <a:pt x="818584" y="5037359"/>
                  <a:pt x="867569" y="5086344"/>
                  <a:pt x="927996" y="5086344"/>
                </a:cubicBezTo>
                <a:lnTo>
                  <a:pt x="1365636" y="5086344"/>
                </a:lnTo>
                <a:cubicBezTo>
                  <a:pt x="1426065" y="5086344"/>
                  <a:pt x="1475050" y="5037359"/>
                  <a:pt x="1475050" y="4976932"/>
                </a:cubicBezTo>
                <a:lnTo>
                  <a:pt x="1475050" y="4539298"/>
                </a:lnTo>
                <a:cubicBezTo>
                  <a:pt x="1475050" y="4478871"/>
                  <a:pt x="1426065" y="4429886"/>
                  <a:pt x="1365636" y="4429886"/>
                </a:cubicBezTo>
                <a:close/>
                <a:moveTo>
                  <a:pt x="165998" y="4429886"/>
                </a:moveTo>
                <a:cubicBezTo>
                  <a:pt x="105572" y="4429886"/>
                  <a:pt x="56587" y="4478871"/>
                  <a:pt x="56587" y="4539298"/>
                </a:cubicBezTo>
                <a:lnTo>
                  <a:pt x="56587" y="4976932"/>
                </a:lnTo>
                <a:cubicBezTo>
                  <a:pt x="56587" y="5037359"/>
                  <a:pt x="105572" y="5086344"/>
                  <a:pt x="165998" y="5086344"/>
                </a:cubicBezTo>
                <a:lnTo>
                  <a:pt x="603632" y="5086344"/>
                </a:lnTo>
                <a:cubicBezTo>
                  <a:pt x="664059" y="5086344"/>
                  <a:pt x="713044" y="5037359"/>
                  <a:pt x="713044" y="4976932"/>
                </a:cubicBezTo>
                <a:lnTo>
                  <a:pt x="713044" y="4539298"/>
                </a:lnTo>
                <a:cubicBezTo>
                  <a:pt x="713044" y="4478871"/>
                  <a:pt x="664059" y="4429886"/>
                  <a:pt x="603632" y="4429886"/>
                </a:cubicBezTo>
                <a:close/>
                <a:moveTo>
                  <a:pt x="8540357" y="3700488"/>
                </a:moveTo>
                <a:cubicBezTo>
                  <a:pt x="8479930" y="3700488"/>
                  <a:pt x="8430945" y="3749473"/>
                  <a:pt x="8430945" y="3809900"/>
                </a:cubicBezTo>
                <a:lnTo>
                  <a:pt x="8430945" y="4247534"/>
                </a:lnTo>
                <a:cubicBezTo>
                  <a:pt x="8430945" y="4307961"/>
                  <a:pt x="8479930" y="4356946"/>
                  <a:pt x="8540357" y="4356946"/>
                </a:cubicBezTo>
                <a:lnTo>
                  <a:pt x="8977991" y="4356946"/>
                </a:lnTo>
                <a:cubicBezTo>
                  <a:pt x="9038418" y="4356946"/>
                  <a:pt x="9087403" y="4307961"/>
                  <a:pt x="9087403" y="4247534"/>
                </a:cubicBezTo>
                <a:lnTo>
                  <a:pt x="9087403" y="3809900"/>
                </a:lnTo>
                <a:cubicBezTo>
                  <a:pt x="9087403" y="3749473"/>
                  <a:pt x="9038418" y="3700488"/>
                  <a:pt x="8977991" y="3700488"/>
                </a:cubicBezTo>
                <a:close/>
                <a:moveTo>
                  <a:pt x="7778358" y="3700488"/>
                </a:moveTo>
                <a:cubicBezTo>
                  <a:pt x="7717931" y="3700488"/>
                  <a:pt x="7668946" y="3749473"/>
                  <a:pt x="7668946" y="3809900"/>
                </a:cubicBezTo>
                <a:lnTo>
                  <a:pt x="7668946" y="4247534"/>
                </a:lnTo>
                <a:cubicBezTo>
                  <a:pt x="7668946" y="4307961"/>
                  <a:pt x="7717931" y="4356946"/>
                  <a:pt x="7778358" y="4356946"/>
                </a:cubicBezTo>
                <a:lnTo>
                  <a:pt x="8215992" y="4356946"/>
                </a:lnTo>
                <a:cubicBezTo>
                  <a:pt x="8276419" y="4356946"/>
                  <a:pt x="8325404" y="4307961"/>
                  <a:pt x="8325404" y="4247534"/>
                </a:cubicBezTo>
                <a:lnTo>
                  <a:pt x="8325404" y="3809900"/>
                </a:lnTo>
                <a:cubicBezTo>
                  <a:pt x="8325404" y="3749473"/>
                  <a:pt x="8276419" y="3700488"/>
                  <a:pt x="8215992" y="3700488"/>
                </a:cubicBezTo>
                <a:close/>
                <a:moveTo>
                  <a:pt x="7023979" y="3700488"/>
                </a:moveTo>
                <a:cubicBezTo>
                  <a:pt x="6963552" y="3700488"/>
                  <a:pt x="6914567" y="3749473"/>
                  <a:pt x="6914567" y="3809900"/>
                </a:cubicBezTo>
                <a:lnTo>
                  <a:pt x="6914567" y="4247534"/>
                </a:lnTo>
                <a:cubicBezTo>
                  <a:pt x="6914567" y="4307961"/>
                  <a:pt x="6963552" y="4356946"/>
                  <a:pt x="7023979" y="4356946"/>
                </a:cubicBezTo>
                <a:lnTo>
                  <a:pt x="7461613" y="4356946"/>
                </a:lnTo>
                <a:cubicBezTo>
                  <a:pt x="7522040" y="4356946"/>
                  <a:pt x="7571025" y="4307961"/>
                  <a:pt x="7571025" y="4247534"/>
                </a:cubicBezTo>
                <a:lnTo>
                  <a:pt x="7571025" y="3809900"/>
                </a:lnTo>
                <a:cubicBezTo>
                  <a:pt x="7571025" y="3749473"/>
                  <a:pt x="7522040" y="3700488"/>
                  <a:pt x="7461613" y="3700488"/>
                </a:cubicBezTo>
                <a:close/>
                <a:moveTo>
                  <a:pt x="6261980" y="3700488"/>
                </a:moveTo>
                <a:cubicBezTo>
                  <a:pt x="6201553" y="3700488"/>
                  <a:pt x="6152568" y="3749473"/>
                  <a:pt x="6152568" y="3809900"/>
                </a:cubicBezTo>
                <a:lnTo>
                  <a:pt x="6152568" y="4247534"/>
                </a:lnTo>
                <a:cubicBezTo>
                  <a:pt x="6152568" y="4307961"/>
                  <a:pt x="6201553" y="4356946"/>
                  <a:pt x="6261980" y="4356946"/>
                </a:cubicBezTo>
                <a:lnTo>
                  <a:pt x="6699614" y="4356946"/>
                </a:lnTo>
                <a:cubicBezTo>
                  <a:pt x="6760041" y="4356946"/>
                  <a:pt x="6809026" y="4307961"/>
                  <a:pt x="6809026" y="4247534"/>
                </a:cubicBezTo>
                <a:lnTo>
                  <a:pt x="6809026" y="3809900"/>
                </a:lnTo>
                <a:cubicBezTo>
                  <a:pt x="6809026" y="3749473"/>
                  <a:pt x="6760041" y="3700488"/>
                  <a:pt x="6699614" y="3700488"/>
                </a:cubicBezTo>
                <a:close/>
                <a:moveTo>
                  <a:pt x="5499981" y="3700488"/>
                </a:moveTo>
                <a:cubicBezTo>
                  <a:pt x="5439554" y="3700488"/>
                  <a:pt x="5390569" y="3749473"/>
                  <a:pt x="5390569" y="3809900"/>
                </a:cubicBezTo>
                <a:lnTo>
                  <a:pt x="5390569" y="4247534"/>
                </a:lnTo>
                <a:cubicBezTo>
                  <a:pt x="5390569" y="4307961"/>
                  <a:pt x="5439554" y="4356946"/>
                  <a:pt x="5499981" y="4356946"/>
                </a:cubicBezTo>
                <a:lnTo>
                  <a:pt x="5937615" y="4356946"/>
                </a:lnTo>
                <a:cubicBezTo>
                  <a:pt x="5998042" y="4356946"/>
                  <a:pt x="6047027" y="4307961"/>
                  <a:pt x="6047027" y="4247534"/>
                </a:cubicBezTo>
                <a:lnTo>
                  <a:pt x="6047027" y="3809900"/>
                </a:lnTo>
                <a:cubicBezTo>
                  <a:pt x="6047027" y="3749473"/>
                  <a:pt x="5998042" y="3700488"/>
                  <a:pt x="5937615" y="3700488"/>
                </a:cubicBezTo>
                <a:close/>
                <a:moveTo>
                  <a:pt x="4737982" y="3700488"/>
                </a:moveTo>
                <a:cubicBezTo>
                  <a:pt x="4677555" y="3700488"/>
                  <a:pt x="4628570" y="3749473"/>
                  <a:pt x="4628570" y="3809900"/>
                </a:cubicBezTo>
                <a:lnTo>
                  <a:pt x="4628570" y="4247534"/>
                </a:lnTo>
                <a:cubicBezTo>
                  <a:pt x="4628570" y="4307961"/>
                  <a:pt x="4677555" y="4356946"/>
                  <a:pt x="4737982" y="4356946"/>
                </a:cubicBezTo>
                <a:lnTo>
                  <a:pt x="5175616" y="4356946"/>
                </a:lnTo>
                <a:cubicBezTo>
                  <a:pt x="5236043" y="4356946"/>
                  <a:pt x="5285028" y="4307961"/>
                  <a:pt x="5285028" y="4247534"/>
                </a:cubicBezTo>
                <a:lnTo>
                  <a:pt x="5285028" y="3809900"/>
                </a:lnTo>
                <a:cubicBezTo>
                  <a:pt x="5285028" y="3749473"/>
                  <a:pt x="5236043" y="3700488"/>
                  <a:pt x="5175616" y="3700488"/>
                </a:cubicBezTo>
                <a:close/>
                <a:moveTo>
                  <a:pt x="3975991" y="3700488"/>
                </a:moveTo>
                <a:cubicBezTo>
                  <a:pt x="3915564" y="3700488"/>
                  <a:pt x="3866579" y="3749473"/>
                  <a:pt x="3866579" y="3809900"/>
                </a:cubicBezTo>
                <a:lnTo>
                  <a:pt x="3866579" y="4247534"/>
                </a:lnTo>
                <a:cubicBezTo>
                  <a:pt x="3866579" y="4307961"/>
                  <a:pt x="3915564" y="4356946"/>
                  <a:pt x="3975991" y="4356946"/>
                </a:cubicBezTo>
                <a:lnTo>
                  <a:pt x="4413617" y="4356946"/>
                </a:lnTo>
                <a:cubicBezTo>
                  <a:pt x="4474044" y="4356946"/>
                  <a:pt x="4523029" y="4307961"/>
                  <a:pt x="4523029" y="4247534"/>
                </a:cubicBezTo>
                <a:lnTo>
                  <a:pt x="4523029" y="3809900"/>
                </a:lnTo>
                <a:cubicBezTo>
                  <a:pt x="4523029" y="3749473"/>
                  <a:pt x="4474044" y="3700488"/>
                  <a:pt x="4413617" y="3700488"/>
                </a:cubicBezTo>
                <a:close/>
                <a:moveTo>
                  <a:pt x="3213993" y="3700488"/>
                </a:moveTo>
                <a:cubicBezTo>
                  <a:pt x="3153566" y="3700488"/>
                  <a:pt x="3104581" y="3749473"/>
                  <a:pt x="3104581" y="3809900"/>
                </a:cubicBezTo>
                <a:lnTo>
                  <a:pt x="3104581" y="4247534"/>
                </a:lnTo>
                <a:cubicBezTo>
                  <a:pt x="3104581" y="4307961"/>
                  <a:pt x="3153566" y="4356946"/>
                  <a:pt x="3213993" y="4356946"/>
                </a:cubicBezTo>
                <a:lnTo>
                  <a:pt x="3651627" y="4356946"/>
                </a:lnTo>
                <a:cubicBezTo>
                  <a:pt x="3712054" y="4356946"/>
                  <a:pt x="3761039" y="4307961"/>
                  <a:pt x="3761039" y="4247534"/>
                </a:cubicBezTo>
                <a:lnTo>
                  <a:pt x="3761039" y="3809900"/>
                </a:lnTo>
                <a:cubicBezTo>
                  <a:pt x="3761039" y="3749473"/>
                  <a:pt x="3712054" y="3700488"/>
                  <a:pt x="3651627" y="3700488"/>
                </a:cubicBezTo>
                <a:close/>
                <a:moveTo>
                  <a:pt x="2451995" y="3700488"/>
                </a:moveTo>
                <a:cubicBezTo>
                  <a:pt x="2391569" y="3700488"/>
                  <a:pt x="2342584" y="3749473"/>
                  <a:pt x="2342584" y="3809900"/>
                </a:cubicBezTo>
                <a:lnTo>
                  <a:pt x="2342584" y="4247534"/>
                </a:lnTo>
                <a:cubicBezTo>
                  <a:pt x="2342584" y="4307961"/>
                  <a:pt x="2391569" y="4356946"/>
                  <a:pt x="2451995" y="4356946"/>
                </a:cubicBezTo>
                <a:lnTo>
                  <a:pt x="2889629" y="4356946"/>
                </a:lnTo>
                <a:cubicBezTo>
                  <a:pt x="2950055" y="4356946"/>
                  <a:pt x="2999040" y="4307961"/>
                  <a:pt x="2999040" y="4247534"/>
                </a:cubicBezTo>
                <a:lnTo>
                  <a:pt x="2999040" y="3809900"/>
                </a:lnTo>
                <a:cubicBezTo>
                  <a:pt x="2999040" y="3749473"/>
                  <a:pt x="2950055" y="3700488"/>
                  <a:pt x="2889629" y="3700488"/>
                </a:cubicBezTo>
                <a:close/>
                <a:moveTo>
                  <a:pt x="1689996" y="3700488"/>
                </a:moveTo>
                <a:cubicBezTo>
                  <a:pt x="1629569" y="3700488"/>
                  <a:pt x="1580586" y="3749473"/>
                  <a:pt x="1580586" y="3809900"/>
                </a:cubicBezTo>
                <a:lnTo>
                  <a:pt x="1580586" y="4247534"/>
                </a:lnTo>
                <a:cubicBezTo>
                  <a:pt x="1580586" y="4307961"/>
                  <a:pt x="1629569" y="4356946"/>
                  <a:pt x="1689996" y="4356946"/>
                </a:cubicBezTo>
                <a:lnTo>
                  <a:pt x="2127633" y="4356946"/>
                </a:lnTo>
                <a:cubicBezTo>
                  <a:pt x="2188060" y="4356946"/>
                  <a:pt x="2237045" y="4307961"/>
                  <a:pt x="2237045" y="4247534"/>
                </a:cubicBezTo>
                <a:lnTo>
                  <a:pt x="2237045" y="3809900"/>
                </a:lnTo>
                <a:cubicBezTo>
                  <a:pt x="2237045" y="3749473"/>
                  <a:pt x="2188060" y="3700488"/>
                  <a:pt x="2127633" y="3700488"/>
                </a:cubicBezTo>
                <a:close/>
                <a:moveTo>
                  <a:pt x="927996" y="3700488"/>
                </a:moveTo>
                <a:cubicBezTo>
                  <a:pt x="867569" y="3700488"/>
                  <a:pt x="818584" y="3749473"/>
                  <a:pt x="818584" y="3809900"/>
                </a:cubicBezTo>
                <a:lnTo>
                  <a:pt x="818584" y="4247534"/>
                </a:lnTo>
                <a:cubicBezTo>
                  <a:pt x="818584" y="4307961"/>
                  <a:pt x="867569" y="4356946"/>
                  <a:pt x="927996" y="4356946"/>
                </a:cubicBezTo>
                <a:lnTo>
                  <a:pt x="1365637" y="4356946"/>
                </a:lnTo>
                <a:cubicBezTo>
                  <a:pt x="1426065" y="4356946"/>
                  <a:pt x="1475050" y="4307961"/>
                  <a:pt x="1475050" y="4247534"/>
                </a:cubicBezTo>
                <a:lnTo>
                  <a:pt x="1475050" y="3809900"/>
                </a:lnTo>
                <a:cubicBezTo>
                  <a:pt x="1475050" y="3749473"/>
                  <a:pt x="1426065" y="3700488"/>
                  <a:pt x="1365637" y="3700488"/>
                </a:cubicBezTo>
                <a:close/>
                <a:moveTo>
                  <a:pt x="165999" y="3700488"/>
                </a:moveTo>
                <a:cubicBezTo>
                  <a:pt x="105572" y="3700488"/>
                  <a:pt x="56587" y="3749473"/>
                  <a:pt x="56587" y="3809900"/>
                </a:cubicBezTo>
                <a:lnTo>
                  <a:pt x="56587" y="4247534"/>
                </a:lnTo>
                <a:cubicBezTo>
                  <a:pt x="56587" y="4307961"/>
                  <a:pt x="105572" y="4356946"/>
                  <a:pt x="165999" y="4356946"/>
                </a:cubicBezTo>
                <a:lnTo>
                  <a:pt x="603632" y="4356946"/>
                </a:lnTo>
                <a:cubicBezTo>
                  <a:pt x="664059" y="4356946"/>
                  <a:pt x="713044" y="4307961"/>
                  <a:pt x="713044" y="4247534"/>
                </a:cubicBezTo>
                <a:lnTo>
                  <a:pt x="713044" y="3809900"/>
                </a:lnTo>
                <a:cubicBezTo>
                  <a:pt x="713044" y="3749473"/>
                  <a:pt x="664059" y="3700488"/>
                  <a:pt x="603632" y="3700488"/>
                </a:cubicBezTo>
                <a:close/>
                <a:moveTo>
                  <a:pt x="8540357" y="2971089"/>
                </a:moveTo>
                <a:cubicBezTo>
                  <a:pt x="8479930" y="2971089"/>
                  <a:pt x="8430945" y="3020074"/>
                  <a:pt x="8430945" y="3080501"/>
                </a:cubicBezTo>
                <a:lnTo>
                  <a:pt x="8430945" y="3518135"/>
                </a:lnTo>
                <a:cubicBezTo>
                  <a:pt x="8430945" y="3578562"/>
                  <a:pt x="8479930" y="3627547"/>
                  <a:pt x="8540357" y="3627547"/>
                </a:cubicBezTo>
                <a:lnTo>
                  <a:pt x="8977991" y="3627547"/>
                </a:lnTo>
                <a:cubicBezTo>
                  <a:pt x="9038418" y="3627547"/>
                  <a:pt x="9087403" y="3578562"/>
                  <a:pt x="9087403" y="3518135"/>
                </a:cubicBezTo>
                <a:lnTo>
                  <a:pt x="9087403" y="3080501"/>
                </a:lnTo>
                <a:cubicBezTo>
                  <a:pt x="9087403" y="3020074"/>
                  <a:pt x="9038418" y="2971089"/>
                  <a:pt x="8977991" y="2971089"/>
                </a:cubicBezTo>
                <a:close/>
                <a:moveTo>
                  <a:pt x="7778358" y="2971089"/>
                </a:moveTo>
                <a:cubicBezTo>
                  <a:pt x="7717931" y="2971089"/>
                  <a:pt x="7668946" y="3020074"/>
                  <a:pt x="7668946" y="3080501"/>
                </a:cubicBezTo>
                <a:lnTo>
                  <a:pt x="7668946" y="3518135"/>
                </a:lnTo>
                <a:cubicBezTo>
                  <a:pt x="7668946" y="3578562"/>
                  <a:pt x="7717931" y="3627547"/>
                  <a:pt x="7778358" y="3627547"/>
                </a:cubicBezTo>
                <a:lnTo>
                  <a:pt x="8215992" y="3627547"/>
                </a:lnTo>
                <a:cubicBezTo>
                  <a:pt x="8276419" y="3627547"/>
                  <a:pt x="8325404" y="3578562"/>
                  <a:pt x="8325404" y="3518135"/>
                </a:cubicBezTo>
                <a:lnTo>
                  <a:pt x="8325404" y="3080501"/>
                </a:lnTo>
                <a:cubicBezTo>
                  <a:pt x="8325404" y="3020074"/>
                  <a:pt x="8276419" y="2971089"/>
                  <a:pt x="8215992" y="2971089"/>
                </a:cubicBezTo>
                <a:close/>
                <a:moveTo>
                  <a:pt x="7023979" y="2971089"/>
                </a:moveTo>
                <a:cubicBezTo>
                  <a:pt x="6963552" y="2971089"/>
                  <a:pt x="6914567" y="3020074"/>
                  <a:pt x="6914567" y="3080501"/>
                </a:cubicBezTo>
                <a:lnTo>
                  <a:pt x="6914567" y="3518135"/>
                </a:lnTo>
                <a:cubicBezTo>
                  <a:pt x="6914567" y="3578562"/>
                  <a:pt x="6963552" y="3627547"/>
                  <a:pt x="7023979" y="3627547"/>
                </a:cubicBezTo>
                <a:lnTo>
                  <a:pt x="7461613" y="3627547"/>
                </a:lnTo>
                <a:cubicBezTo>
                  <a:pt x="7522040" y="3627547"/>
                  <a:pt x="7571025" y="3578562"/>
                  <a:pt x="7571025" y="3518135"/>
                </a:cubicBezTo>
                <a:lnTo>
                  <a:pt x="7571025" y="3080501"/>
                </a:lnTo>
                <a:cubicBezTo>
                  <a:pt x="7571025" y="3020074"/>
                  <a:pt x="7522040" y="2971089"/>
                  <a:pt x="7461613" y="2971089"/>
                </a:cubicBezTo>
                <a:close/>
                <a:moveTo>
                  <a:pt x="6261980" y="2971089"/>
                </a:moveTo>
                <a:cubicBezTo>
                  <a:pt x="6201553" y="2971089"/>
                  <a:pt x="6152568" y="3020074"/>
                  <a:pt x="6152568" y="3080501"/>
                </a:cubicBezTo>
                <a:lnTo>
                  <a:pt x="6152568" y="3518135"/>
                </a:lnTo>
                <a:cubicBezTo>
                  <a:pt x="6152568" y="3578562"/>
                  <a:pt x="6201553" y="3627547"/>
                  <a:pt x="6261980" y="3627547"/>
                </a:cubicBezTo>
                <a:lnTo>
                  <a:pt x="6699614" y="3627547"/>
                </a:lnTo>
                <a:cubicBezTo>
                  <a:pt x="6760041" y="3627547"/>
                  <a:pt x="6809026" y="3578562"/>
                  <a:pt x="6809026" y="3518135"/>
                </a:cubicBezTo>
                <a:lnTo>
                  <a:pt x="6809026" y="3080501"/>
                </a:lnTo>
                <a:cubicBezTo>
                  <a:pt x="6809026" y="3020074"/>
                  <a:pt x="6760041" y="2971089"/>
                  <a:pt x="6699614" y="2971089"/>
                </a:cubicBezTo>
                <a:close/>
                <a:moveTo>
                  <a:pt x="5499981" y="2971089"/>
                </a:moveTo>
                <a:cubicBezTo>
                  <a:pt x="5439554" y="2971089"/>
                  <a:pt x="5390569" y="3020074"/>
                  <a:pt x="5390569" y="3080501"/>
                </a:cubicBezTo>
                <a:lnTo>
                  <a:pt x="5390569" y="3518135"/>
                </a:lnTo>
                <a:cubicBezTo>
                  <a:pt x="5390569" y="3578562"/>
                  <a:pt x="5439554" y="3627547"/>
                  <a:pt x="5499981" y="3627547"/>
                </a:cubicBezTo>
                <a:lnTo>
                  <a:pt x="5937615" y="3627547"/>
                </a:lnTo>
                <a:cubicBezTo>
                  <a:pt x="5998042" y="3627547"/>
                  <a:pt x="6047027" y="3578562"/>
                  <a:pt x="6047027" y="3518135"/>
                </a:cubicBezTo>
                <a:lnTo>
                  <a:pt x="6047027" y="3080501"/>
                </a:lnTo>
                <a:cubicBezTo>
                  <a:pt x="6047027" y="3020074"/>
                  <a:pt x="5998042" y="2971089"/>
                  <a:pt x="5937615" y="2971089"/>
                </a:cubicBezTo>
                <a:close/>
                <a:moveTo>
                  <a:pt x="4737982" y="2971089"/>
                </a:moveTo>
                <a:cubicBezTo>
                  <a:pt x="4677555" y="2971089"/>
                  <a:pt x="4628570" y="3020074"/>
                  <a:pt x="4628570" y="3080501"/>
                </a:cubicBezTo>
                <a:lnTo>
                  <a:pt x="4628570" y="3518135"/>
                </a:lnTo>
                <a:cubicBezTo>
                  <a:pt x="4628570" y="3578562"/>
                  <a:pt x="4677555" y="3627547"/>
                  <a:pt x="4737982" y="3627547"/>
                </a:cubicBezTo>
                <a:lnTo>
                  <a:pt x="5175616" y="3627547"/>
                </a:lnTo>
                <a:cubicBezTo>
                  <a:pt x="5236043" y="3627547"/>
                  <a:pt x="5285028" y="3578562"/>
                  <a:pt x="5285028" y="3518135"/>
                </a:cubicBezTo>
                <a:lnTo>
                  <a:pt x="5285028" y="3080501"/>
                </a:lnTo>
                <a:cubicBezTo>
                  <a:pt x="5285028" y="3020074"/>
                  <a:pt x="5236043" y="2971089"/>
                  <a:pt x="5175616" y="2971089"/>
                </a:cubicBezTo>
                <a:close/>
                <a:moveTo>
                  <a:pt x="3975991" y="2971089"/>
                </a:moveTo>
                <a:cubicBezTo>
                  <a:pt x="3915564" y="2971089"/>
                  <a:pt x="3866579" y="3020074"/>
                  <a:pt x="3866579" y="3080501"/>
                </a:cubicBezTo>
                <a:lnTo>
                  <a:pt x="3866579" y="3518135"/>
                </a:lnTo>
                <a:cubicBezTo>
                  <a:pt x="3866579" y="3578562"/>
                  <a:pt x="3915564" y="3627547"/>
                  <a:pt x="3975991" y="3627547"/>
                </a:cubicBezTo>
                <a:lnTo>
                  <a:pt x="4413617" y="3627547"/>
                </a:lnTo>
                <a:cubicBezTo>
                  <a:pt x="4474044" y="3627547"/>
                  <a:pt x="4523029" y="3578562"/>
                  <a:pt x="4523029" y="3518135"/>
                </a:cubicBezTo>
                <a:lnTo>
                  <a:pt x="4523029" y="3080501"/>
                </a:lnTo>
                <a:cubicBezTo>
                  <a:pt x="4523029" y="3020074"/>
                  <a:pt x="4474044" y="2971089"/>
                  <a:pt x="4413617" y="2971089"/>
                </a:cubicBezTo>
                <a:close/>
                <a:moveTo>
                  <a:pt x="3213993" y="2971089"/>
                </a:moveTo>
                <a:cubicBezTo>
                  <a:pt x="3153566" y="2971089"/>
                  <a:pt x="3104581" y="3020074"/>
                  <a:pt x="3104581" y="3080501"/>
                </a:cubicBezTo>
                <a:lnTo>
                  <a:pt x="3104581" y="3518135"/>
                </a:lnTo>
                <a:cubicBezTo>
                  <a:pt x="3104581" y="3578562"/>
                  <a:pt x="3153566" y="3627547"/>
                  <a:pt x="3213993" y="3627547"/>
                </a:cubicBezTo>
                <a:lnTo>
                  <a:pt x="3651627" y="3627547"/>
                </a:lnTo>
                <a:cubicBezTo>
                  <a:pt x="3712054" y="3627547"/>
                  <a:pt x="3761039" y="3578562"/>
                  <a:pt x="3761039" y="3518135"/>
                </a:cubicBezTo>
                <a:lnTo>
                  <a:pt x="3761039" y="3080501"/>
                </a:lnTo>
                <a:cubicBezTo>
                  <a:pt x="3761039" y="3020074"/>
                  <a:pt x="3712054" y="2971089"/>
                  <a:pt x="3651627" y="2971089"/>
                </a:cubicBezTo>
                <a:close/>
                <a:moveTo>
                  <a:pt x="2451995" y="2971089"/>
                </a:moveTo>
                <a:cubicBezTo>
                  <a:pt x="2391569" y="2971089"/>
                  <a:pt x="2342584" y="3020074"/>
                  <a:pt x="2342584" y="3080501"/>
                </a:cubicBezTo>
                <a:lnTo>
                  <a:pt x="2342584" y="3518135"/>
                </a:lnTo>
                <a:cubicBezTo>
                  <a:pt x="2342584" y="3578562"/>
                  <a:pt x="2391569" y="3627547"/>
                  <a:pt x="2451995" y="3627547"/>
                </a:cubicBezTo>
                <a:lnTo>
                  <a:pt x="2889629" y="3627547"/>
                </a:lnTo>
                <a:cubicBezTo>
                  <a:pt x="2950055" y="3627547"/>
                  <a:pt x="2999040" y="3578562"/>
                  <a:pt x="2999040" y="3518135"/>
                </a:cubicBezTo>
                <a:lnTo>
                  <a:pt x="2999040" y="3080501"/>
                </a:lnTo>
                <a:cubicBezTo>
                  <a:pt x="2999040" y="3020074"/>
                  <a:pt x="2950055" y="2971089"/>
                  <a:pt x="2889629" y="2971089"/>
                </a:cubicBezTo>
                <a:close/>
                <a:moveTo>
                  <a:pt x="1689997" y="2971089"/>
                </a:moveTo>
                <a:cubicBezTo>
                  <a:pt x="1629569" y="2971089"/>
                  <a:pt x="1580587" y="3020074"/>
                  <a:pt x="1580587" y="3080501"/>
                </a:cubicBezTo>
                <a:lnTo>
                  <a:pt x="1580587" y="3518135"/>
                </a:lnTo>
                <a:cubicBezTo>
                  <a:pt x="1580587" y="3578562"/>
                  <a:pt x="1629569" y="3627547"/>
                  <a:pt x="1689997" y="3627547"/>
                </a:cubicBezTo>
                <a:lnTo>
                  <a:pt x="2127633" y="3627547"/>
                </a:lnTo>
                <a:cubicBezTo>
                  <a:pt x="2188060" y="3627547"/>
                  <a:pt x="2237045" y="3578562"/>
                  <a:pt x="2237045" y="3518135"/>
                </a:cubicBezTo>
                <a:lnTo>
                  <a:pt x="2237045" y="3080501"/>
                </a:lnTo>
                <a:cubicBezTo>
                  <a:pt x="2237045" y="3020074"/>
                  <a:pt x="2188060" y="2971089"/>
                  <a:pt x="2127633" y="2971089"/>
                </a:cubicBezTo>
                <a:close/>
                <a:moveTo>
                  <a:pt x="927996" y="2971089"/>
                </a:moveTo>
                <a:cubicBezTo>
                  <a:pt x="867569" y="2971089"/>
                  <a:pt x="818584" y="3020074"/>
                  <a:pt x="818584" y="3080501"/>
                </a:cubicBezTo>
                <a:lnTo>
                  <a:pt x="818584" y="3518135"/>
                </a:lnTo>
                <a:cubicBezTo>
                  <a:pt x="818584" y="3578562"/>
                  <a:pt x="867569" y="3627547"/>
                  <a:pt x="927996" y="3627547"/>
                </a:cubicBezTo>
                <a:lnTo>
                  <a:pt x="1365637" y="3627547"/>
                </a:lnTo>
                <a:cubicBezTo>
                  <a:pt x="1426065" y="3627547"/>
                  <a:pt x="1475050" y="3578562"/>
                  <a:pt x="1475050" y="3518135"/>
                </a:cubicBezTo>
                <a:lnTo>
                  <a:pt x="1475050" y="3080501"/>
                </a:lnTo>
                <a:cubicBezTo>
                  <a:pt x="1475050" y="3020074"/>
                  <a:pt x="1426065" y="2971089"/>
                  <a:pt x="1365637" y="2971089"/>
                </a:cubicBezTo>
                <a:close/>
                <a:moveTo>
                  <a:pt x="165999" y="2971089"/>
                </a:moveTo>
                <a:cubicBezTo>
                  <a:pt x="105572" y="2971089"/>
                  <a:pt x="56587" y="3020074"/>
                  <a:pt x="56587" y="3080501"/>
                </a:cubicBezTo>
                <a:lnTo>
                  <a:pt x="56587" y="3518135"/>
                </a:lnTo>
                <a:cubicBezTo>
                  <a:pt x="56587" y="3578562"/>
                  <a:pt x="105572" y="3627547"/>
                  <a:pt x="165999" y="3627547"/>
                </a:cubicBezTo>
                <a:lnTo>
                  <a:pt x="603632" y="3627547"/>
                </a:lnTo>
                <a:cubicBezTo>
                  <a:pt x="664059" y="3627547"/>
                  <a:pt x="713044" y="3578562"/>
                  <a:pt x="713044" y="3518135"/>
                </a:cubicBezTo>
                <a:lnTo>
                  <a:pt x="713044" y="3080501"/>
                </a:lnTo>
                <a:cubicBezTo>
                  <a:pt x="713044" y="3020074"/>
                  <a:pt x="664059" y="2971089"/>
                  <a:pt x="603632" y="2971089"/>
                </a:cubicBezTo>
                <a:close/>
                <a:moveTo>
                  <a:pt x="8540357" y="2245338"/>
                </a:moveTo>
                <a:cubicBezTo>
                  <a:pt x="8479930" y="2245338"/>
                  <a:pt x="8430945" y="2294323"/>
                  <a:pt x="8430945" y="2354750"/>
                </a:cubicBezTo>
                <a:lnTo>
                  <a:pt x="8430945" y="2792384"/>
                </a:lnTo>
                <a:cubicBezTo>
                  <a:pt x="8430945" y="2852811"/>
                  <a:pt x="8479930" y="2901796"/>
                  <a:pt x="8540357" y="2901796"/>
                </a:cubicBezTo>
                <a:lnTo>
                  <a:pt x="8977991" y="2901796"/>
                </a:lnTo>
                <a:cubicBezTo>
                  <a:pt x="9038418" y="2901796"/>
                  <a:pt x="9087403" y="2852811"/>
                  <a:pt x="9087403" y="2792384"/>
                </a:cubicBezTo>
                <a:lnTo>
                  <a:pt x="9087403" y="2354750"/>
                </a:lnTo>
                <a:cubicBezTo>
                  <a:pt x="9087403" y="2294323"/>
                  <a:pt x="9038418" y="2245338"/>
                  <a:pt x="8977991" y="2245338"/>
                </a:cubicBezTo>
                <a:close/>
                <a:moveTo>
                  <a:pt x="7778358" y="2245338"/>
                </a:moveTo>
                <a:cubicBezTo>
                  <a:pt x="7717931" y="2245338"/>
                  <a:pt x="7668946" y="2294323"/>
                  <a:pt x="7668946" y="2354750"/>
                </a:cubicBezTo>
                <a:lnTo>
                  <a:pt x="7668946" y="2792384"/>
                </a:lnTo>
                <a:cubicBezTo>
                  <a:pt x="7668946" y="2852811"/>
                  <a:pt x="7717931" y="2901796"/>
                  <a:pt x="7778358" y="2901796"/>
                </a:cubicBezTo>
                <a:lnTo>
                  <a:pt x="8215992" y="2901796"/>
                </a:lnTo>
                <a:cubicBezTo>
                  <a:pt x="8276419" y="2901796"/>
                  <a:pt x="8325404" y="2852811"/>
                  <a:pt x="8325404" y="2792384"/>
                </a:cubicBezTo>
                <a:lnTo>
                  <a:pt x="8325404" y="2354750"/>
                </a:lnTo>
                <a:cubicBezTo>
                  <a:pt x="8325404" y="2294323"/>
                  <a:pt x="8276419" y="2245338"/>
                  <a:pt x="8215992" y="2245338"/>
                </a:cubicBezTo>
                <a:close/>
                <a:moveTo>
                  <a:pt x="7023979" y="2245338"/>
                </a:moveTo>
                <a:cubicBezTo>
                  <a:pt x="6963552" y="2245338"/>
                  <a:pt x="6914567" y="2294323"/>
                  <a:pt x="6914567" y="2354750"/>
                </a:cubicBezTo>
                <a:lnTo>
                  <a:pt x="6914567" y="2792384"/>
                </a:lnTo>
                <a:cubicBezTo>
                  <a:pt x="6914567" y="2852811"/>
                  <a:pt x="6963552" y="2901796"/>
                  <a:pt x="7023979" y="2901796"/>
                </a:cubicBezTo>
                <a:lnTo>
                  <a:pt x="7461613" y="2901796"/>
                </a:lnTo>
                <a:cubicBezTo>
                  <a:pt x="7522040" y="2901796"/>
                  <a:pt x="7571025" y="2852811"/>
                  <a:pt x="7571025" y="2792384"/>
                </a:cubicBezTo>
                <a:lnTo>
                  <a:pt x="7571025" y="2354750"/>
                </a:lnTo>
                <a:cubicBezTo>
                  <a:pt x="7571025" y="2294323"/>
                  <a:pt x="7522040" y="2245338"/>
                  <a:pt x="7461613" y="2245338"/>
                </a:cubicBezTo>
                <a:close/>
                <a:moveTo>
                  <a:pt x="6261980" y="2245338"/>
                </a:moveTo>
                <a:cubicBezTo>
                  <a:pt x="6201553" y="2245338"/>
                  <a:pt x="6152568" y="2294323"/>
                  <a:pt x="6152568" y="2354750"/>
                </a:cubicBezTo>
                <a:lnTo>
                  <a:pt x="6152568" y="2792384"/>
                </a:lnTo>
                <a:cubicBezTo>
                  <a:pt x="6152568" y="2852811"/>
                  <a:pt x="6201553" y="2901796"/>
                  <a:pt x="6261980" y="2901796"/>
                </a:cubicBezTo>
                <a:lnTo>
                  <a:pt x="6699614" y="2901796"/>
                </a:lnTo>
                <a:cubicBezTo>
                  <a:pt x="6760041" y="2901796"/>
                  <a:pt x="6809026" y="2852811"/>
                  <a:pt x="6809026" y="2792384"/>
                </a:cubicBezTo>
                <a:lnTo>
                  <a:pt x="6809026" y="2354750"/>
                </a:lnTo>
                <a:cubicBezTo>
                  <a:pt x="6809026" y="2294323"/>
                  <a:pt x="6760041" y="2245338"/>
                  <a:pt x="6699614" y="2245338"/>
                </a:cubicBezTo>
                <a:close/>
                <a:moveTo>
                  <a:pt x="5499981" y="2245338"/>
                </a:moveTo>
                <a:cubicBezTo>
                  <a:pt x="5439554" y="2245338"/>
                  <a:pt x="5390569" y="2294323"/>
                  <a:pt x="5390569" y="2354750"/>
                </a:cubicBezTo>
                <a:lnTo>
                  <a:pt x="5390569" y="2792384"/>
                </a:lnTo>
                <a:cubicBezTo>
                  <a:pt x="5390569" y="2852811"/>
                  <a:pt x="5439554" y="2901796"/>
                  <a:pt x="5499981" y="2901796"/>
                </a:cubicBezTo>
                <a:lnTo>
                  <a:pt x="5937615" y="2901796"/>
                </a:lnTo>
                <a:cubicBezTo>
                  <a:pt x="5998042" y="2901796"/>
                  <a:pt x="6047027" y="2852811"/>
                  <a:pt x="6047027" y="2792384"/>
                </a:cubicBezTo>
                <a:lnTo>
                  <a:pt x="6047027" y="2354750"/>
                </a:lnTo>
                <a:cubicBezTo>
                  <a:pt x="6047027" y="2294323"/>
                  <a:pt x="5998042" y="2245338"/>
                  <a:pt x="5937615" y="2245338"/>
                </a:cubicBezTo>
                <a:close/>
                <a:moveTo>
                  <a:pt x="4737982" y="2245338"/>
                </a:moveTo>
                <a:cubicBezTo>
                  <a:pt x="4677555" y="2245338"/>
                  <a:pt x="4628570" y="2294323"/>
                  <a:pt x="4628570" y="2354750"/>
                </a:cubicBezTo>
                <a:lnTo>
                  <a:pt x="4628570" y="2792384"/>
                </a:lnTo>
                <a:cubicBezTo>
                  <a:pt x="4628570" y="2852811"/>
                  <a:pt x="4677555" y="2901796"/>
                  <a:pt x="4737982" y="2901796"/>
                </a:cubicBezTo>
                <a:lnTo>
                  <a:pt x="5175616" y="2901796"/>
                </a:lnTo>
                <a:cubicBezTo>
                  <a:pt x="5236043" y="2901796"/>
                  <a:pt x="5285028" y="2852811"/>
                  <a:pt x="5285028" y="2792384"/>
                </a:cubicBezTo>
                <a:lnTo>
                  <a:pt x="5285028" y="2354750"/>
                </a:lnTo>
                <a:cubicBezTo>
                  <a:pt x="5285028" y="2294323"/>
                  <a:pt x="5236043" y="2245338"/>
                  <a:pt x="5175616" y="2245338"/>
                </a:cubicBezTo>
                <a:close/>
                <a:moveTo>
                  <a:pt x="3975991" y="2245338"/>
                </a:moveTo>
                <a:cubicBezTo>
                  <a:pt x="3915564" y="2245338"/>
                  <a:pt x="3866579" y="2294323"/>
                  <a:pt x="3866579" y="2354750"/>
                </a:cubicBezTo>
                <a:lnTo>
                  <a:pt x="3866579" y="2792384"/>
                </a:lnTo>
                <a:cubicBezTo>
                  <a:pt x="3866579" y="2852811"/>
                  <a:pt x="3915564" y="2901796"/>
                  <a:pt x="3975991" y="2901796"/>
                </a:cubicBezTo>
                <a:lnTo>
                  <a:pt x="4413617" y="2901796"/>
                </a:lnTo>
                <a:cubicBezTo>
                  <a:pt x="4474044" y="2901796"/>
                  <a:pt x="4523029" y="2852811"/>
                  <a:pt x="4523029" y="2792384"/>
                </a:cubicBezTo>
                <a:lnTo>
                  <a:pt x="4523029" y="2354750"/>
                </a:lnTo>
                <a:cubicBezTo>
                  <a:pt x="4523029" y="2294323"/>
                  <a:pt x="4474044" y="2245338"/>
                  <a:pt x="4413617" y="2245338"/>
                </a:cubicBezTo>
                <a:close/>
                <a:moveTo>
                  <a:pt x="3213993" y="2245338"/>
                </a:moveTo>
                <a:cubicBezTo>
                  <a:pt x="3153566" y="2245338"/>
                  <a:pt x="3104581" y="2294323"/>
                  <a:pt x="3104581" y="2354750"/>
                </a:cubicBezTo>
                <a:lnTo>
                  <a:pt x="3104581" y="2792384"/>
                </a:lnTo>
                <a:cubicBezTo>
                  <a:pt x="3104581" y="2852811"/>
                  <a:pt x="3153566" y="2901796"/>
                  <a:pt x="3213993" y="2901796"/>
                </a:cubicBezTo>
                <a:lnTo>
                  <a:pt x="3651627" y="2901796"/>
                </a:lnTo>
                <a:cubicBezTo>
                  <a:pt x="3712054" y="2901796"/>
                  <a:pt x="3761040" y="2852811"/>
                  <a:pt x="3761040" y="2792384"/>
                </a:cubicBezTo>
                <a:lnTo>
                  <a:pt x="3761040" y="2354750"/>
                </a:lnTo>
                <a:cubicBezTo>
                  <a:pt x="3761040" y="2294323"/>
                  <a:pt x="3712054" y="2245338"/>
                  <a:pt x="3651627" y="2245338"/>
                </a:cubicBezTo>
                <a:close/>
                <a:moveTo>
                  <a:pt x="2451995" y="2245338"/>
                </a:moveTo>
                <a:cubicBezTo>
                  <a:pt x="2391569" y="2245338"/>
                  <a:pt x="2342584" y="2294323"/>
                  <a:pt x="2342584" y="2354750"/>
                </a:cubicBezTo>
                <a:lnTo>
                  <a:pt x="2342584" y="2792384"/>
                </a:lnTo>
                <a:cubicBezTo>
                  <a:pt x="2342584" y="2852811"/>
                  <a:pt x="2391569" y="2901796"/>
                  <a:pt x="2451995" y="2901796"/>
                </a:cubicBezTo>
                <a:lnTo>
                  <a:pt x="2889629" y="2901796"/>
                </a:lnTo>
                <a:cubicBezTo>
                  <a:pt x="2950055" y="2901796"/>
                  <a:pt x="2999040" y="2852811"/>
                  <a:pt x="2999040" y="2792384"/>
                </a:cubicBezTo>
                <a:lnTo>
                  <a:pt x="2999040" y="2354750"/>
                </a:lnTo>
                <a:cubicBezTo>
                  <a:pt x="2999040" y="2294323"/>
                  <a:pt x="2950055" y="2245338"/>
                  <a:pt x="2889629" y="2245338"/>
                </a:cubicBezTo>
                <a:close/>
                <a:moveTo>
                  <a:pt x="1689997" y="2245338"/>
                </a:moveTo>
                <a:cubicBezTo>
                  <a:pt x="1629570" y="2245338"/>
                  <a:pt x="1580587" y="2294323"/>
                  <a:pt x="1580587" y="2354750"/>
                </a:cubicBezTo>
                <a:lnTo>
                  <a:pt x="1580587" y="2792384"/>
                </a:lnTo>
                <a:cubicBezTo>
                  <a:pt x="1580587" y="2852811"/>
                  <a:pt x="1629570" y="2901796"/>
                  <a:pt x="1689997" y="2901796"/>
                </a:cubicBezTo>
                <a:lnTo>
                  <a:pt x="2127634" y="2901796"/>
                </a:lnTo>
                <a:cubicBezTo>
                  <a:pt x="2188060" y="2901796"/>
                  <a:pt x="2237045" y="2852811"/>
                  <a:pt x="2237045" y="2792384"/>
                </a:cubicBezTo>
                <a:lnTo>
                  <a:pt x="2237045" y="2354750"/>
                </a:lnTo>
                <a:cubicBezTo>
                  <a:pt x="2237045" y="2294323"/>
                  <a:pt x="2188060" y="2245338"/>
                  <a:pt x="2127634" y="2245338"/>
                </a:cubicBezTo>
                <a:close/>
                <a:moveTo>
                  <a:pt x="927996" y="2245338"/>
                </a:moveTo>
                <a:cubicBezTo>
                  <a:pt x="867569" y="2245338"/>
                  <a:pt x="818584" y="2294323"/>
                  <a:pt x="818584" y="2354750"/>
                </a:cubicBezTo>
                <a:lnTo>
                  <a:pt x="818584" y="2792384"/>
                </a:lnTo>
                <a:cubicBezTo>
                  <a:pt x="818584" y="2852811"/>
                  <a:pt x="867569" y="2901796"/>
                  <a:pt x="927996" y="2901796"/>
                </a:cubicBezTo>
                <a:lnTo>
                  <a:pt x="1365637" y="2901796"/>
                </a:lnTo>
                <a:cubicBezTo>
                  <a:pt x="1426065" y="2901796"/>
                  <a:pt x="1475051" y="2852811"/>
                  <a:pt x="1475051" y="2792384"/>
                </a:cubicBezTo>
                <a:lnTo>
                  <a:pt x="1475051" y="2354750"/>
                </a:lnTo>
                <a:cubicBezTo>
                  <a:pt x="1475051" y="2294323"/>
                  <a:pt x="1426065" y="2245338"/>
                  <a:pt x="1365637" y="2245338"/>
                </a:cubicBezTo>
                <a:close/>
                <a:moveTo>
                  <a:pt x="165999" y="2245338"/>
                </a:moveTo>
                <a:cubicBezTo>
                  <a:pt x="105572" y="2245338"/>
                  <a:pt x="56587" y="2294323"/>
                  <a:pt x="56587" y="2354750"/>
                </a:cubicBezTo>
                <a:lnTo>
                  <a:pt x="56587" y="2792384"/>
                </a:lnTo>
                <a:cubicBezTo>
                  <a:pt x="56587" y="2852811"/>
                  <a:pt x="105572" y="2901796"/>
                  <a:pt x="165999" y="2901796"/>
                </a:cubicBezTo>
                <a:lnTo>
                  <a:pt x="603632" y="2901796"/>
                </a:lnTo>
                <a:cubicBezTo>
                  <a:pt x="664059" y="2901796"/>
                  <a:pt x="713044" y="2852811"/>
                  <a:pt x="713044" y="2792384"/>
                </a:cubicBezTo>
                <a:lnTo>
                  <a:pt x="713044" y="2354750"/>
                </a:lnTo>
                <a:cubicBezTo>
                  <a:pt x="713044" y="2294323"/>
                  <a:pt x="664059" y="2245338"/>
                  <a:pt x="603632" y="2245338"/>
                </a:cubicBezTo>
                <a:close/>
                <a:moveTo>
                  <a:pt x="165999" y="1515948"/>
                </a:moveTo>
                <a:cubicBezTo>
                  <a:pt x="105572" y="1515948"/>
                  <a:pt x="56587" y="1564934"/>
                  <a:pt x="56587" y="1625361"/>
                </a:cubicBezTo>
                <a:lnTo>
                  <a:pt x="56587" y="2062996"/>
                </a:lnTo>
                <a:cubicBezTo>
                  <a:pt x="56587" y="2123413"/>
                  <a:pt x="105572" y="2172398"/>
                  <a:pt x="165999" y="2172398"/>
                </a:cubicBezTo>
                <a:lnTo>
                  <a:pt x="603632" y="2172398"/>
                </a:lnTo>
                <a:cubicBezTo>
                  <a:pt x="664059" y="2172398"/>
                  <a:pt x="713044" y="2123413"/>
                  <a:pt x="713044" y="2062996"/>
                </a:cubicBezTo>
                <a:lnTo>
                  <a:pt x="713044" y="1625361"/>
                </a:lnTo>
                <a:cubicBezTo>
                  <a:pt x="713044" y="1564934"/>
                  <a:pt x="664059" y="1515948"/>
                  <a:pt x="603632" y="1515948"/>
                </a:cubicBezTo>
                <a:close/>
                <a:moveTo>
                  <a:pt x="927996" y="1515947"/>
                </a:moveTo>
                <a:cubicBezTo>
                  <a:pt x="867569" y="1515947"/>
                  <a:pt x="818584" y="1564933"/>
                  <a:pt x="818584" y="1625360"/>
                </a:cubicBezTo>
                <a:lnTo>
                  <a:pt x="818584" y="2062995"/>
                </a:lnTo>
                <a:cubicBezTo>
                  <a:pt x="818584" y="2123413"/>
                  <a:pt x="867569" y="2172398"/>
                  <a:pt x="927996" y="2172398"/>
                </a:cubicBezTo>
                <a:lnTo>
                  <a:pt x="1365637" y="2172398"/>
                </a:lnTo>
                <a:cubicBezTo>
                  <a:pt x="1426065" y="2172398"/>
                  <a:pt x="1475051" y="2123413"/>
                  <a:pt x="1475051" y="2062995"/>
                </a:cubicBezTo>
                <a:lnTo>
                  <a:pt x="1475051" y="1625360"/>
                </a:lnTo>
                <a:cubicBezTo>
                  <a:pt x="1475051" y="1564933"/>
                  <a:pt x="1426065" y="1515947"/>
                  <a:pt x="1365637" y="1515947"/>
                </a:cubicBezTo>
                <a:close/>
                <a:moveTo>
                  <a:pt x="1689997" y="1515947"/>
                </a:moveTo>
                <a:cubicBezTo>
                  <a:pt x="1629570" y="1515947"/>
                  <a:pt x="1580588" y="1564932"/>
                  <a:pt x="1580588" y="1625359"/>
                </a:cubicBezTo>
                <a:lnTo>
                  <a:pt x="1580588" y="2062994"/>
                </a:lnTo>
                <a:cubicBezTo>
                  <a:pt x="1580588" y="2123413"/>
                  <a:pt x="1629570" y="2172398"/>
                  <a:pt x="1689997" y="2172398"/>
                </a:cubicBezTo>
                <a:lnTo>
                  <a:pt x="2127634" y="2172398"/>
                </a:lnTo>
                <a:cubicBezTo>
                  <a:pt x="2188060" y="2172398"/>
                  <a:pt x="2237045" y="2123413"/>
                  <a:pt x="2237045" y="2062994"/>
                </a:cubicBezTo>
                <a:lnTo>
                  <a:pt x="2237045" y="1625359"/>
                </a:lnTo>
                <a:cubicBezTo>
                  <a:pt x="2237045" y="1564932"/>
                  <a:pt x="2188060" y="1515947"/>
                  <a:pt x="2127634" y="1515947"/>
                </a:cubicBezTo>
                <a:close/>
                <a:moveTo>
                  <a:pt x="2451996" y="1515946"/>
                </a:moveTo>
                <a:cubicBezTo>
                  <a:pt x="2391569" y="1515946"/>
                  <a:pt x="2342584" y="1564931"/>
                  <a:pt x="2342584" y="1625359"/>
                </a:cubicBezTo>
                <a:lnTo>
                  <a:pt x="2342584" y="2062993"/>
                </a:lnTo>
                <a:cubicBezTo>
                  <a:pt x="2342584" y="2123413"/>
                  <a:pt x="2391569" y="2172398"/>
                  <a:pt x="2451996" y="2172398"/>
                </a:cubicBezTo>
                <a:lnTo>
                  <a:pt x="2889629" y="2172398"/>
                </a:lnTo>
                <a:cubicBezTo>
                  <a:pt x="2950056" y="2172398"/>
                  <a:pt x="2999041" y="2123413"/>
                  <a:pt x="2999041" y="2062993"/>
                </a:cubicBezTo>
                <a:lnTo>
                  <a:pt x="2999041" y="1625359"/>
                </a:lnTo>
                <a:cubicBezTo>
                  <a:pt x="2999041" y="1564931"/>
                  <a:pt x="2950056" y="1515946"/>
                  <a:pt x="2889629" y="1515946"/>
                </a:cubicBezTo>
                <a:close/>
                <a:moveTo>
                  <a:pt x="3213993" y="1515945"/>
                </a:moveTo>
                <a:cubicBezTo>
                  <a:pt x="3153566" y="1515945"/>
                  <a:pt x="3104581" y="1564931"/>
                  <a:pt x="3104581" y="1625358"/>
                </a:cubicBezTo>
                <a:lnTo>
                  <a:pt x="3104581" y="2062992"/>
                </a:lnTo>
                <a:cubicBezTo>
                  <a:pt x="3104581" y="2123413"/>
                  <a:pt x="3153566" y="2172398"/>
                  <a:pt x="3213993" y="2172398"/>
                </a:cubicBezTo>
                <a:lnTo>
                  <a:pt x="3651628" y="2172398"/>
                </a:lnTo>
                <a:cubicBezTo>
                  <a:pt x="3712054" y="2172398"/>
                  <a:pt x="3761040" y="2123413"/>
                  <a:pt x="3761040" y="2062992"/>
                </a:cubicBezTo>
                <a:lnTo>
                  <a:pt x="3761040" y="1625358"/>
                </a:lnTo>
                <a:cubicBezTo>
                  <a:pt x="3761040" y="1564931"/>
                  <a:pt x="3712054" y="1515945"/>
                  <a:pt x="3651628" y="1515945"/>
                </a:cubicBezTo>
                <a:close/>
                <a:moveTo>
                  <a:pt x="3975991" y="1515945"/>
                </a:moveTo>
                <a:cubicBezTo>
                  <a:pt x="3915564" y="1515945"/>
                  <a:pt x="3866579" y="1564930"/>
                  <a:pt x="3866579" y="1625357"/>
                </a:cubicBezTo>
                <a:lnTo>
                  <a:pt x="3866579" y="2062992"/>
                </a:lnTo>
                <a:cubicBezTo>
                  <a:pt x="3866579" y="2123413"/>
                  <a:pt x="3915564" y="2172398"/>
                  <a:pt x="3975991" y="2172398"/>
                </a:cubicBezTo>
                <a:lnTo>
                  <a:pt x="4413617" y="2172398"/>
                </a:lnTo>
                <a:cubicBezTo>
                  <a:pt x="4474044" y="2172398"/>
                  <a:pt x="4523029" y="2123413"/>
                  <a:pt x="4523029" y="2062992"/>
                </a:cubicBezTo>
                <a:lnTo>
                  <a:pt x="4523029" y="1625357"/>
                </a:lnTo>
                <a:cubicBezTo>
                  <a:pt x="4523029" y="1564930"/>
                  <a:pt x="4474044" y="1515945"/>
                  <a:pt x="4413617" y="1515945"/>
                </a:cubicBezTo>
                <a:close/>
                <a:moveTo>
                  <a:pt x="4737982" y="1515944"/>
                </a:moveTo>
                <a:cubicBezTo>
                  <a:pt x="4677555" y="1515944"/>
                  <a:pt x="4628570" y="1564929"/>
                  <a:pt x="4628570" y="1625356"/>
                </a:cubicBezTo>
                <a:lnTo>
                  <a:pt x="4628570" y="2062991"/>
                </a:lnTo>
                <a:cubicBezTo>
                  <a:pt x="4628570" y="2123413"/>
                  <a:pt x="4677555" y="2172398"/>
                  <a:pt x="4737982" y="2172398"/>
                </a:cubicBezTo>
                <a:lnTo>
                  <a:pt x="5175616" y="2172398"/>
                </a:lnTo>
                <a:cubicBezTo>
                  <a:pt x="5236043" y="2172398"/>
                  <a:pt x="5285028" y="2123413"/>
                  <a:pt x="5285028" y="2062991"/>
                </a:cubicBezTo>
                <a:lnTo>
                  <a:pt x="5285028" y="1625356"/>
                </a:lnTo>
                <a:cubicBezTo>
                  <a:pt x="5285028" y="1564929"/>
                  <a:pt x="5236043" y="1515944"/>
                  <a:pt x="5175616" y="1515944"/>
                </a:cubicBezTo>
                <a:close/>
                <a:moveTo>
                  <a:pt x="5499981" y="1515943"/>
                </a:moveTo>
                <a:cubicBezTo>
                  <a:pt x="5439554" y="1515943"/>
                  <a:pt x="5390569" y="1564929"/>
                  <a:pt x="5390569" y="1625356"/>
                </a:cubicBezTo>
                <a:lnTo>
                  <a:pt x="5390569" y="2062990"/>
                </a:lnTo>
                <a:cubicBezTo>
                  <a:pt x="5390569" y="2123413"/>
                  <a:pt x="5439554" y="2172398"/>
                  <a:pt x="5499981" y="2172398"/>
                </a:cubicBezTo>
                <a:lnTo>
                  <a:pt x="5937615" y="2172398"/>
                </a:lnTo>
                <a:cubicBezTo>
                  <a:pt x="5998042" y="2172398"/>
                  <a:pt x="6047027" y="2123413"/>
                  <a:pt x="6047027" y="2062990"/>
                </a:cubicBezTo>
                <a:lnTo>
                  <a:pt x="6047027" y="1625356"/>
                </a:lnTo>
                <a:cubicBezTo>
                  <a:pt x="6047027" y="1564929"/>
                  <a:pt x="5998042" y="1515943"/>
                  <a:pt x="5937615" y="1515943"/>
                </a:cubicBezTo>
                <a:close/>
                <a:moveTo>
                  <a:pt x="6261980" y="1515943"/>
                </a:moveTo>
                <a:cubicBezTo>
                  <a:pt x="6201553" y="1515943"/>
                  <a:pt x="6152568" y="1564928"/>
                  <a:pt x="6152568" y="1625355"/>
                </a:cubicBezTo>
                <a:lnTo>
                  <a:pt x="6152568" y="2062989"/>
                </a:lnTo>
                <a:cubicBezTo>
                  <a:pt x="6152568" y="2123413"/>
                  <a:pt x="6201553" y="2172398"/>
                  <a:pt x="6261980" y="2172398"/>
                </a:cubicBezTo>
                <a:lnTo>
                  <a:pt x="6699614" y="2172398"/>
                </a:lnTo>
                <a:cubicBezTo>
                  <a:pt x="6760041" y="2172398"/>
                  <a:pt x="6809026" y="2123413"/>
                  <a:pt x="6809026" y="2062989"/>
                </a:cubicBezTo>
                <a:lnTo>
                  <a:pt x="6809026" y="1625355"/>
                </a:lnTo>
                <a:cubicBezTo>
                  <a:pt x="6809026" y="1564928"/>
                  <a:pt x="6760041" y="1515943"/>
                  <a:pt x="6699614" y="1515943"/>
                </a:cubicBezTo>
                <a:close/>
                <a:moveTo>
                  <a:pt x="7023979" y="1515942"/>
                </a:moveTo>
                <a:cubicBezTo>
                  <a:pt x="6963552" y="1515942"/>
                  <a:pt x="6914567" y="1564927"/>
                  <a:pt x="6914567" y="1625354"/>
                </a:cubicBezTo>
                <a:lnTo>
                  <a:pt x="6914567" y="2062988"/>
                </a:lnTo>
                <a:cubicBezTo>
                  <a:pt x="6914567" y="2123413"/>
                  <a:pt x="6963552" y="2172398"/>
                  <a:pt x="7023979" y="2172398"/>
                </a:cubicBezTo>
                <a:lnTo>
                  <a:pt x="7461613" y="2172398"/>
                </a:lnTo>
                <a:cubicBezTo>
                  <a:pt x="7522040" y="2172398"/>
                  <a:pt x="7571025" y="2123413"/>
                  <a:pt x="7571025" y="2062988"/>
                </a:cubicBezTo>
                <a:lnTo>
                  <a:pt x="7571025" y="1625354"/>
                </a:lnTo>
                <a:cubicBezTo>
                  <a:pt x="7571025" y="1564927"/>
                  <a:pt x="7522040" y="1515942"/>
                  <a:pt x="7461613" y="1515942"/>
                </a:cubicBezTo>
                <a:close/>
                <a:moveTo>
                  <a:pt x="7778358" y="1515941"/>
                </a:moveTo>
                <a:cubicBezTo>
                  <a:pt x="7717931" y="1515941"/>
                  <a:pt x="7668946" y="1564926"/>
                  <a:pt x="7668946" y="1625353"/>
                </a:cubicBezTo>
                <a:lnTo>
                  <a:pt x="7668946" y="2062987"/>
                </a:lnTo>
                <a:cubicBezTo>
                  <a:pt x="7668946" y="2123413"/>
                  <a:pt x="7717931" y="2172398"/>
                  <a:pt x="7778358" y="2172398"/>
                </a:cubicBezTo>
                <a:lnTo>
                  <a:pt x="8215992" y="2172398"/>
                </a:lnTo>
                <a:cubicBezTo>
                  <a:pt x="8276419" y="2172398"/>
                  <a:pt x="8325404" y="2123413"/>
                  <a:pt x="8325404" y="2062987"/>
                </a:cubicBezTo>
                <a:lnTo>
                  <a:pt x="8325404" y="1625353"/>
                </a:lnTo>
                <a:cubicBezTo>
                  <a:pt x="8325404" y="1564926"/>
                  <a:pt x="8276419" y="1515941"/>
                  <a:pt x="8215992" y="1515941"/>
                </a:cubicBezTo>
                <a:close/>
                <a:moveTo>
                  <a:pt x="8540357" y="1515941"/>
                </a:moveTo>
                <a:cubicBezTo>
                  <a:pt x="8479930" y="1515941"/>
                  <a:pt x="8430945" y="1564926"/>
                  <a:pt x="8430945" y="1625353"/>
                </a:cubicBezTo>
                <a:lnTo>
                  <a:pt x="8430945" y="2062987"/>
                </a:lnTo>
                <a:cubicBezTo>
                  <a:pt x="8430945" y="2123413"/>
                  <a:pt x="8479930" y="2172398"/>
                  <a:pt x="8540357" y="2172398"/>
                </a:cubicBezTo>
                <a:lnTo>
                  <a:pt x="8977991" y="2172398"/>
                </a:lnTo>
                <a:cubicBezTo>
                  <a:pt x="9038418" y="2172398"/>
                  <a:pt x="9087403" y="2123413"/>
                  <a:pt x="9087403" y="2062987"/>
                </a:cubicBezTo>
                <a:lnTo>
                  <a:pt x="9087403" y="1625353"/>
                </a:lnTo>
                <a:cubicBezTo>
                  <a:pt x="9087403" y="1564926"/>
                  <a:pt x="9038418" y="1515941"/>
                  <a:pt x="8977991" y="1515941"/>
                </a:cubicBezTo>
                <a:close/>
                <a:moveTo>
                  <a:pt x="165999" y="786548"/>
                </a:moveTo>
                <a:cubicBezTo>
                  <a:pt x="105572" y="786548"/>
                  <a:pt x="56587" y="835533"/>
                  <a:pt x="56587" y="895959"/>
                </a:cubicBezTo>
                <a:lnTo>
                  <a:pt x="56587" y="1333596"/>
                </a:lnTo>
                <a:cubicBezTo>
                  <a:pt x="56587" y="1394023"/>
                  <a:pt x="105572" y="1443008"/>
                  <a:pt x="165999" y="1443008"/>
                </a:cubicBezTo>
                <a:lnTo>
                  <a:pt x="603633" y="1443008"/>
                </a:lnTo>
                <a:cubicBezTo>
                  <a:pt x="664060" y="1443008"/>
                  <a:pt x="713044" y="1394023"/>
                  <a:pt x="713044" y="1333596"/>
                </a:cubicBezTo>
                <a:lnTo>
                  <a:pt x="713044" y="895959"/>
                </a:lnTo>
                <a:cubicBezTo>
                  <a:pt x="713044" y="835533"/>
                  <a:pt x="664060" y="786548"/>
                  <a:pt x="603633" y="786548"/>
                </a:cubicBezTo>
                <a:close/>
                <a:moveTo>
                  <a:pt x="927996" y="786547"/>
                </a:moveTo>
                <a:cubicBezTo>
                  <a:pt x="867569" y="786547"/>
                  <a:pt x="818584" y="835532"/>
                  <a:pt x="818584" y="895959"/>
                </a:cubicBezTo>
                <a:lnTo>
                  <a:pt x="818584" y="1333595"/>
                </a:lnTo>
                <a:cubicBezTo>
                  <a:pt x="818584" y="1394022"/>
                  <a:pt x="867569" y="1443007"/>
                  <a:pt x="927996" y="1443007"/>
                </a:cubicBezTo>
                <a:lnTo>
                  <a:pt x="1365637" y="1443007"/>
                </a:lnTo>
                <a:cubicBezTo>
                  <a:pt x="1426065" y="1443007"/>
                  <a:pt x="1475051" y="1394022"/>
                  <a:pt x="1475051" y="1333595"/>
                </a:cubicBezTo>
                <a:lnTo>
                  <a:pt x="1475051" y="895959"/>
                </a:lnTo>
                <a:cubicBezTo>
                  <a:pt x="1475051" y="835532"/>
                  <a:pt x="1426065" y="786547"/>
                  <a:pt x="1365637" y="786547"/>
                </a:cubicBezTo>
                <a:close/>
                <a:moveTo>
                  <a:pt x="1689998" y="786547"/>
                </a:moveTo>
                <a:cubicBezTo>
                  <a:pt x="1629570" y="786547"/>
                  <a:pt x="1580588" y="835532"/>
                  <a:pt x="1580588" y="895959"/>
                </a:cubicBezTo>
                <a:lnTo>
                  <a:pt x="1580588" y="1333594"/>
                </a:lnTo>
                <a:cubicBezTo>
                  <a:pt x="1580588" y="1394022"/>
                  <a:pt x="1629570" y="1443007"/>
                  <a:pt x="1689998" y="1443007"/>
                </a:cubicBezTo>
                <a:lnTo>
                  <a:pt x="2127634" y="1443007"/>
                </a:lnTo>
                <a:cubicBezTo>
                  <a:pt x="2188060" y="1443007"/>
                  <a:pt x="2237045" y="1394022"/>
                  <a:pt x="2237045" y="1333594"/>
                </a:cubicBezTo>
                <a:lnTo>
                  <a:pt x="2237045" y="895959"/>
                </a:lnTo>
                <a:cubicBezTo>
                  <a:pt x="2237045" y="835532"/>
                  <a:pt x="2188060" y="786547"/>
                  <a:pt x="2127634" y="786547"/>
                </a:cubicBezTo>
                <a:close/>
                <a:moveTo>
                  <a:pt x="2451996" y="786546"/>
                </a:moveTo>
                <a:cubicBezTo>
                  <a:pt x="2391569" y="786546"/>
                  <a:pt x="2342584" y="835531"/>
                  <a:pt x="2342584" y="895958"/>
                </a:cubicBezTo>
                <a:lnTo>
                  <a:pt x="2342584" y="1333593"/>
                </a:lnTo>
                <a:cubicBezTo>
                  <a:pt x="2342584" y="1394021"/>
                  <a:pt x="2391569" y="1443006"/>
                  <a:pt x="2451996" y="1443006"/>
                </a:cubicBezTo>
                <a:lnTo>
                  <a:pt x="2889629" y="1443006"/>
                </a:lnTo>
                <a:cubicBezTo>
                  <a:pt x="2950056" y="1443006"/>
                  <a:pt x="2999041" y="1394021"/>
                  <a:pt x="2999041" y="1333593"/>
                </a:cubicBezTo>
                <a:lnTo>
                  <a:pt x="2999041" y="895958"/>
                </a:lnTo>
                <a:cubicBezTo>
                  <a:pt x="2999041" y="835531"/>
                  <a:pt x="2950056" y="786546"/>
                  <a:pt x="2889629" y="786546"/>
                </a:cubicBezTo>
                <a:close/>
                <a:moveTo>
                  <a:pt x="3213993" y="786546"/>
                </a:moveTo>
                <a:cubicBezTo>
                  <a:pt x="3153566" y="786546"/>
                  <a:pt x="3104581" y="835531"/>
                  <a:pt x="3104581" y="895958"/>
                </a:cubicBezTo>
                <a:lnTo>
                  <a:pt x="3104581" y="1333593"/>
                </a:lnTo>
                <a:cubicBezTo>
                  <a:pt x="3104581" y="1394020"/>
                  <a:pt x="3153566" y="1443005"/>
                  <a:pt x="3213993" y="1443005"/>
                </a:cubicBezTo>
                <a:lnTo>
                  <a:pt x="3651628" y="1443005"/>
                </a:lnTo>
                <a:cubicBezTo>
                  <a:pt x="3712054" y="1443005"/>
                  <a:pt x="3761040" y="1394020"/>
                  <a:pt x="3761040" y="1333593"/>
                </a:cubicBezTo>
                <a:lnTo>
                  <a:pt x="3761040" y="895958"/>
                </a:lnTo>
                <a:cubicBezTo>
                  <a:pt x="3761040" y="835531"/>
                  <a:pt x="3712054" y="786546"/>
                  <a:pt x="3651628" y="786546"/>
                </a:cubicBezTo>
                <a:close/>
                <a:moveTo>
                  <a:pt x="3975991" y="786545"/>
                </a:moveTo>
                <a:cubicBezTo>
                  <a:pt x="3915564" y="786545"/>
                  <a:pt x="3866579" y="835530"/>
                  <a:pt x="3866579" y="895957"/>
                </a:cubicBezTo>
                <a:lnTo>
                  <a:pt x="3866579" y="1333592"/>
                </a:lnTo>
                <a:cubicBezTo>
                  <a:pt x="3866579" y="1394019"/>
                  <a:pt x="3915564" y="1443005"/>
                  <a:pt x="3975991" y="1443005"/>
                </a:cubicBezTo>
                <a:lnTo>
                  <a:pt x="4413617" y="1443005"/>
                </a:lnTo>
                <a:cubicBezTo>
                  <a:pt x="4474044" y="1443005"/>
                  <a:pt x="4523029" y="1394019"/>
                  <a:pt x="4523029" y="1333592"/>
                </a:cubicBezTo>
                <a:lnTo>
                  <a:pt x="4523029" y="895957"/>
                </a:lnTo>
                <a:cubicBezTo>
                  <a:pt x="4523029" y="835530"/>
                  <a:pt x="4474044" y="786545"/>
                  <a:pt x="4413617" y="786545"/>
                </a:cubicBezTo>
                <a:close/>
                <a:moveTo>
                  <a:pt x="4737982" y="786545"/>
                </a:moveTo>
                <a:cubicBezTo>
                  <a:pt x="4677555" y="786545"/>
                  <a:pt x="4628570" y="835530"/>
                  <a:pt x="4628570" y="895957"/>
                </a:cubicBezTo>
                <a:lnTo>
                  <a:pt x="4628570" y="1333592"/>
                </a:lnTo>
                <a:cubicBezTo>
                  <a:pt x="4628570" y="1394019"/>
                  <a:pt x="4677555" y="1443004"/>
                  <a:pt x="4737982" y="1443004"/>
                </a:cubicBezTo>
                <a:lnTo>
                  <a:pt x="5175616" y="1443004"/>
                </a:lnTo>
                <a:cubicBezTo>
                  <a:pt x="5236043" y="1443004"/>
                  <a:pt x="5285028" y="1394019"/>
                  <a:pt x="5285028" y="1333592"/>
                </a:cubicBezTo>
                <a:lnTo>
                  <a:pt x="5285028" y="895957"/>
                </a:lnTo>
                <a:cubicBezTo>
                  <a:pt x="5285028" y="835530"/>
                  <a:pt x="5236043" y="786545"/>
                  <a:pt x="5175616" y="786545"/>
                </a:cubicBezTo>
                <a:close/>
                <a:moveTo>
                  <a:pt x="5499981" y="786544"/>
                </a:moveTo>
                <a:cubicBezTo>
                  <a:pt x="5439554" y="786544"/>
                  <a:pt x="5390569" y="835529"/>
                  <a:pt x="5390569" y="895956"/>
                </a:cubicBezTo>
                <a:lnTo>
                  <a:pt x="5390569" y="1333591"/>
                </a:lnTo>
                <a:cubicBezTo>
                  <a:pt x="5390569" y="1394018"/>
                  <a:pt x="5439554" y="1443003"/>
                  <a:pt x="5499981" y="1443003"/>
                </a:cubicBezTo>
                <a:lnTo>
                  <a:pt x="5937615" y="1443003"/>
                </a:lnTo>
                <a:cubicBezTo>
                  <a:pt x="5998042" y="1443003"/>
                  <a:pt x="6047027" y="1394018"/>
                  <a:pt x="6047027" y="1333591"/>
                </a:cubicBezTo>
                <a:lnTo>
                  <a:pt x="6047027" y="895956"/>
                </a:lnTo>
                <a:cubicBezTo>
                  <a:pt x="6047027" y="835529"/>
                  <a:pt x="5998042" y="786544"/>
                  <a:pt x="5937615" y="786544"/>
                </a:cubicBezTo>
                <a:close/>
                <a:moveTo>
                  <a:pt x="6261980" y="786544"/>
                </a:moveTo>
                <a:cubicBezTo>
                  <a:pt x="6201553" y="786544"/>
                  <a:pt x="6152568" y="835529"/>
                  <a:pt x="6152568" y="895956"/>
                </a:cubicBezTo>
                <a:lnTo>
                  <a:pt x="6152568" y="1333590"/>
                </a:lnTo>
                <a:cubicBezTo>
                  <a:pt x="6152568" y="1394017"/>
                  <a:pt x="6201553" y="1443003"/>
                  <a:pt x="6261980" y="1443003"/>
                </a:cubicBezTo>
                <a:lnTo>
                  <a:pt x="6699614" y="1443003"/>
                </a:lnTo>
                <a:cubicBezTo>
                  <a:pt x="6760041" y="1443003"/>
                  <a:pt x="6809026" y="1394017"/>
                  <a:pt x="6809026" y="1333590"/>
                </a:cubicBezTo>
                <a:lnTo>
                  <a:pt x="6809026" y="895956"/>
                </a:lnTo>
                <a:cubicBezTo>
                  <a:pt x="6809026" y="835529"/>
                  <a:pt x="6760041" y="786544"/>
                  <a:pt x="6699614" y="786544"/>
                </a:cubicBezTo>
                <a:close/>
                <a:moveTo>
                  <a:pt x="7023979" y="786543"/>
                </a:moveTo>
                <a:cubicBezTo>
                  <a:pt x="6963552" y="786543"/>
                  <a:pt x="6914567" y="835528"/>
                  <a:pt x="6914567" y="895955"/>
                </a:cubicBezTo>
                <a:lnTo>
                  <a:pt x="6914567" y="1333590"/>
                </a:lnTo>
                <a:cubicBezTo>
                  <a:pt x="6914567" y="1394017"/>
                  <a:pt x="6963552" y="1443002"/>
                  <a:pt x="7023979" y="1443002"/>
                </a:cubicBezTo>
                <a:lnTo>
                  <a:pt x="7461613" y="1443002"/>
                </a:lnTo>
                <a:cubicBezTo>
                  <a:pt x="7522040" y="1443002"/>
                  <a:pt x="7571025" y="1394017"/>
                  <a:pt x="7571025" y="1333590"/>
                </a:cubicBezTo>
                <a:lnTo>
                  <a:pt x="7571025" y="895955"/>
                </a:lnTo>
                <a:cubicBezTo>
                  <a:pt x="7571025" y="835528"/>
                  <a:pt x="7522040" y="786543"/>
                  <a:pt x="7461613" y="786543"/>
                </a:cubicBezTo>
                <a:close/>
                <a:moveTo>
                  <a:pt x="7778358" y="786543"/>
                </a:moveTo>
                <a:cubicBezTo>
                  <a:pt x="7717931" y="786543"/>
                  <a:pt x="7668946" y="835528"/>
                  <a:pt x="7668946" y="895955"/>
                </a:cubicBezTo>
                <a:lnTo>
                  <a:pt x="7668946" y="1333589"/>
                </a:lnTo>
                <a:cubicBezTo>
                  <a:pt x="7668946" y="1394016"/>
                  <a:pt x="7717931" y="1443001"/>
                  <a:pt x="7778358" y="1443001"/>
                </a:cubicBezTo>
                <a:lnTo>
                  <a:pt x="8215992" y="1443001"/>
                </a:lnTo>
                <a:cubicBezTo>
                  <a:pt x="8276419" y="1443001"/>
                  <a:pt x="8325404" y="1394016"/>
                  <a:pt x="8325404" y="1333589"/>
                </a:cubicBezTo>
                <a:lnTo>
                  <a:pt x="8325404" y="895955"/>
                </a:lnTo>
                <a:cubicBezTo>
                  <a:pt x="8325404" y="835528"/>
                  <a:pt x="8276419" y="786543"/>
                  <a:pt x="8215992" y="786543"/>
                </a:cubicBezTo>
                <a:close/>
                <a:moveTo>
                  <a:pt x="8540357" y="786542"/>
                </a:moveTo>
                <a:cubicBezTo>
                  <a:pt x="8479930" y="786542"/>
                  <a:pt x="8430945" y="835528"/>
                  <a:pt x="8430945" y="895955"/>
                </a:cubicBezTo>
                <a:lnTo>
                  <a:pt x="8430945" y="1333589"/>
                </a:lnTo>
                <a:cubicBezTo>
                  <a:pt x="8430945" y="1394016"/>
                  <a:pt x="8479930" y="1443001"/>
                  <a:pt x="8540357" y="1443001"/>
                </a:cubicBezTo>
                <a:lnTo>
                  <a:pt x="8977991" y="1443001"/>
                </a:lnTo>
                <a:cubicBezTo>
                  <a:pt x="9038418" y="1443001"/>
                  <a:pt x="9087403" y="1394016"/>
                  <a:pt x="9087403" y="1333589"/>
                </a:cubicBezTo>
                <a:lnTo>
                  <a:pt x="9087403" y="895955"/>
                </a:lnTo>
                <a:cubicBezTo>
                  <a:pt x="9087403" y="835528"/>
                  <a:pt x="9038418" y="786542"/>
                  <a:pt x="8977991" y="786542"/>
                </a:cubicBezTo>
                <a:close/>
                <a:moveTo>
                  <a:pt x="165999" y="57150"/>
                </a:moveTo>
                <a:cubicBezTo>
                  <a:pt x="105572" y="57150"/>
                  <a:pt x="56587" y="106135"/>
                  <a:pt x="56587" y="166562"/>
                </a:cubicBezTo>
                <a:lnTo>
                  <a:pt x="56587" y="604196"/>
                </a:lnTo>
                <a:cubicBezTo>
                  <a:pt x="56587" y="664623"/>
                  <a:pt x="105572" y="713608"/>
                  <a:pt x="165999" y="713608"/>
                </a:cubicBezTo>
                <a:lnTo>
                  <a:pt x="603633" y="713608"/>
                </a:lnTo>
                <a:cubicBezTo>
                  <a:pt x="664060" y="713608"/>
                  <a:pt x="713045" y="664623"/>
                  <a:pt x="713045" y="604196"/>
                </a:cubicBezTo>
                <a:lnTo>
                  <a:pt x="713045" y="166562"/>
                </a:lnTo>
                <a:cubicBezTo>
                  <a:pt x="713045" y="106135"/>
                  <a:pt x="664060" y="57150"/>
                  <a:pt x="603633" y="57150"/>
                </a:cubicBezTo>
                <a:close/>
                <a:moveTo>
                  <a:pt x="927996" y="57150"/>
                </a:moveTo>
                <a:cubicBezTo>
                  <a:pt x="867570" y="57150"/>
                  <a:pt x="818585" y="106135"/>
                  <a:pt x="818585" y="166562"/>
                </a:cubicBezTo>
                <a:lnTo>
                  <a:pt x="818585" y="604195"/>
                </a:lnTo>
                <a:cubicBezTo>
                  <a:pt x="818585" y="664622"/>
                  <a:pt x="867570" y="713607"/>
                  <a:pt x="927996" y="713607"/>
                </a:cubicBezTo>
                <a:lnTo>
                  <a:pt x="1365637" y="713607"/>
                </a:lnTo>
                <a:cubicBezTo>
                  <a:pt x="1426066" y="713607"/>
                  <a:pt x="1475051" y="664622"/>
                  <a:pt x="1475051" y="604195"/>
                </a:cubicBezTo>
                <a:lnTo>
                  <a:pt x="1475051" y="166562"/>
                </a:lnTo>
                <a:cubicBezTo>
                  <a:pt x="1475051" y="106135"/>
                  <a:pt x="1426066" y="57150"/>
                  <a:pt x="1365637" y="57150"/>
                </a:cubicBezTo>
                <a:close/>
                <a:moveTo>
                  <a:pt x="1689998" y="57149"/>
                </a:moveTo>
                <a:cubicBezTo>
                  <a:pt x="1629570" y="57149"/>
                  <a:pt x="1580588" y="106134"/>
                  <a:pt x="1580588" y="166561"/>
                </a:cubicBezTo>
                <a:lnTo>
                  <a:pt x="1580588" y="604195"/>
                </a:lnTo>
                <a:cubicBezTo>
                  <a:pt x="1580588" y="664622"/>
                  <a:pt x="1629570" y="713607"/>
                  <a:pt x="1689998" y="713607"/>
                </a:cubicBezTo>
                <a:lnTo>
                  <a:pt x="2127634" y="713607"/>
                </a:lnTo>
                <a:cubicBezTo>
                  <a:pt x="2188061" y="713607"/>
                  <a:pt x="2237045" y="664622"/>
                  <a:pt x="2237045" y="604195"/>
                </a:cubicBezTo>
                <a:lnTo>
                  <a:pt x="2237045" y="166561"/>
                </a:lnTo>
                <a:cubicBezTo>
                  <a:pt x="2237045" y="106134"/>
                  <a:pt x="2188061" y="57149"/>
                  <a:pt x="2127634" y="57149"/>
                </a:cubicBezTo>
                <a:close/>
                <a:moveTo>
                  <a:pt x="2451996" y="57149"/>
                </a:moveTo>
                <a:cubicBezTo>
                  <a:pt x="2391569" y="57149"/>
                  <a:pt x="2342585" y="106134"/>
                  <a:pt x="2342585" y="166561"/>
                </a:cubicBezTo>
                <a:lnTo>
                  <a:pt x="2342585" y="604194"/>
                </a:lnTo>
                <a:cubicBezTo>
                  <a:pt x="2342585" y="664621"/>
                  <a:pt x="2391569" y="713606"/>
                  <a:pt x="2451996" y="713606"/>
                </a:cubicBezTo>
                <a:lnTo>
                  <a:pt x="2889629" y="713606"/>
                </a:lnTo>
                <a:cubicBezTo>
                  <a:pt x="2950056" y="713606"/>
                  <a:pt x="2999041" y="664621"/>
                  <a:pt x="2999041" y="604194"/>
                </a:cubicBezTo>
                <a:lnTo>
                  <a:pt x="2999041" y="166561"/>
                </a:lnTo>
                <a:cubicBezTo>
                  <a:pt x="2999041" y="106134"/>
                  <a:pt x="2950056" y="57149"/>
                  <a:pt x="2889629" y="57149"/>
                </a:cubicBezTo>
                <a:close/>
                <a:moveTo>
                  <a:pt x="3213995" y="57148"/>
                </a:moveTo>
                <a:cubicBezTo>
                  <a:pt x="3153567" y="57148"/>
                  <a:pt x="3104581" y="106133"/>
                  <a:pt x="3104581" y="166560"/>
                </a:cubicBezTo>
                <a:lnTo>
                  <a:pt x="3104581" y="604194"/>
                </a:lnTo>
                <a:cubicBezTo>
                  <a:pt x="3104581" y="664621"/>
                  <a:pt x="3153567" y="713606"/>
                  <a:pt x="3213995" y="713606"/>
                </a:cubicBezTo>
                <a:lnTo>
                  <a:pt x="3651628" y="713606"/>
                </a:lnTo>
                <a:cubicBezTo>
                  <a:pt x="3712055" y="713606"/>
                  <a:pt x="3761040" y="664621"/>
                  <a:pt x="3761040" y="604194"/>
                </a:cubicBezTo>
                <a:lnTo>
                  <a:pt x="3761040" y="166560"/>
                </a:lnTo>
                <a:cubicBezTo>
                  <a:pt x="3761040" y="106133"/>
                  <a:pt x="3712055" y="57148"/>
                  <a:pt x="3651628" y="57148"/>
                </a:cubicBezTo>
                <a:close/>
                <a:moveTo>
                  <a:pt x="3975991" y="57148"/>
                </a:moveTo>
                <a:cubicBezTo>
                  <a:pt x="3915565" y="57148"/>
                  <a:pt x="3866579" y="106133"/>
                  <a:pt x="3866579" y="166560"/>
                </a:cubicBezTo>
                <a:lnTo>
                  <a:pt x="3866579" y="604194"/>
                </a:lnTo>
                <a:cubicBezTo>
                  <a:pt x="3866579" y="664620"/>
                  <a:pt x="3915565" y="713605"/>
                  <a:pt x="3975991" y="713605"/>
                </a:cubicBezTo>
                <a:lnTo>
                  <a:pt x="4413617" y="713605"/>
                </a:lnTo>
                <a:cubicBezTo>
                  <a:pt x="4474044" y="713605"/>
                  <a:pt x="4523029" y="664620"/>
                  <a:pt x="4523029" y="604194"/>
                </a:cubicBezTo>
                <a:lnTo>
                  <a:pt x="4523029" y="166560"/>
                </a:lnTo>
                <a:cubicBezTo>
                  <a:pt x="4523029" y="106133"/>
                  <a:pt x="4474044" y="57148"/>
                  <a:pt x="4413617" y="57148"/>
                </a:cubicBezTo>
                <a:close/>
                <a:moveTo>
                  <a:pt x="4737982" y="57147"/>
                </a:moveTo>
                <a:cubicBezTo>
                  <a:pt x="4677555" y="57147"/>
                  <a:pt x="4628570" y="106132"/>
                  <a:pt x="4628570" y="166559"/>
                </a:cubicBezTo>
                <a:lnTo>
                  <a:pt x="4628570" y="604193"/>
                </a:lnTo>
                <a:cubicBezTo>
                  <a:pt x="4628570" y="664620"/>
                  <a:pt x="4677555" y="713605"/>
                  <a:pt x="4737982" y="713605"/>
                </a:cubicBezTo>
                <a:lnTo>
                  <a:pt x="5175616" y="713605"/>
                </a:lnTo>
                <a:cubicBezTo>
                  <a:pt x="5236043" y="713605"/>
                  <a:pt x="5285028" y="664620"/>
                  <a:pt x="5285028" y="604193"/>
                </a:cubicBezTo>
                <a:lnTo>
                  <a:pt x="5285028" y="166559"/>
                </a:lnTo>
                <a:cubicBezTo>
                  <a:pt x="5285028" y="106132"/>
                  <a:pt x="5236043" y="57147"/>
                  <a:pt x="5175616" y="57147"/>
                </a:cubicBezTo>
                <a:close/>
                <a:moveTo>
                  <a:pt x="5499981" y="57147"/>
                </a:moveTo>
                <a:cubicBezTo>
                  <a:pt x="5439554" y="57147"/>
                  <a:pt x="5390569" y="106132"/>
                  <a:pt x="5390569" y="166559"/>
                </a:cubicBezTo>
                <a:lnTo>
                  <a:pt x="5390569" y="604192"/>
                </a:lnTo>
                <a:cubicBezTo>
                  <a:pt x="5390569" y="664620"/>
                  <a:pt x="5439554" y="713605"/>
                  <a:pt x="5499981" y="713605"/>
                </a:cubicBezTo>
                <a:lnTo>
                  <a:pt x="5937615" y="713605"/>
                </a:lnTo>
                <a:cubicBezTo>
                  <a:pt x="5998042" y="713605"/>
                  <a:pt x="6047027" y="664620"/>
                  <a:pt x="6047027" y="604192"/>
                </a:cubicBezTo>
                <a:lnTo>
                  <a:pt x="6047027" y="166559"/>
                </a:lnTo>
                <a:cubicBezTo>
                  <a:pt x="6047027" y="106132"/>
                  <a:pt x="5998042" y="57147"/>
                  <a:pt x="5937615" y="57147"/>
                </a:cubicBezTo>
                <a:close/>
                <a:moveTo>
                  <a:pt x="6261980" y="57146"/>
                </a:moveTo>
                <a:cubicBezTo>
                  <a:pt x="6201553" y="57146"/>
                  <a:pt x="6152568" y="106131"/>
                  <a:pt x="6152568" y="166558"/>
                </a:cubicBezTo>
                <a:lnTo>
                  <a:pt x="6152568" y="604192"/>
                </a:lnTo>
                <a:cubicBezTo>
                  <a:pt x="6152568" y="664619"/>
                  <a:pt x="6201553" y="713604"/>
                  <a:pt x="6261980" y="713604"/>
                </a:cubicBezTo>
                <a:lnTo>
                  <a:pt x="6699614" y="713604"/>
                </a:lnTo>
                <a:cubicBezTo>
                  <a:pt x="6760041" y="713604"/>
                  <a:pt x="6809026" y="664619"/>
                  <a:pt x="6809026" y="604192"/>
                </a:cubicBezTo>
                <a:lnTo>
                  <a:pt x="6809026" y="166558"/>
                </a:lnTo>
                <a:cubicBezTo>
                  <a:pt x="6809026" y="106131"/>
                  <a:pt x="6760041" y="57146"/>
                  <a:pt x="6699614" y="57146"/>
                </a:cubicBezTo>
                <a:close/>
                <a:moveTo>
                  <a:pt x="7023979" y="57146"/>
                </a:moveTo>
                <a:cubicBezTo>
                  <a:pt x="6963552" y="57146"/>
                  <a:pt x="6914567" y="106131"/>
                  <a:pt x="6914567" y="166558"/>
                </a:cubicBezTo>
                <a:lnTo>
                  <a:pt x="6914567" y="604191"/>
                </a:lnTo>
                <a:cubicBezTo>
                  <a:pt x="6914567" y="664618"/>
                  <a:pt x="6963552" y="713604"/>
                  <a:pt x="7023979" y="713604"/>
                </a:cubicBezTo>
                <a:lnTo>
                  <a:pt x="7461613" y="713604"/>
                </a:lnTo>
                <a:cubicBezTo>
                  <a:pt x="7522040" y="713604"/>
                  <a:pt x="7571025" y="664618"/>
                  <a:pt x="7571025" y="604191"/>
                </a:cubicBezTo>
                <a:lnTo>
                  <a:pt x="7571025" y="166558"/>
                </a:lnTo>
                <a:cubicBezTo>
                  <a:pt x="7571025" y="106131"/>
                  <a:pt x="7522040" y="57146"/>
                  <a:pt x="7461613" y="57146"/>
                </a:cubicBezTo>
                <a:close/>
                <a:moveTo>
                  <a:pt x="7778358" y="57145"/>
                </a:moveTo>
                <a:cubicBezTo>
                  <a:pt x="7717931" y="57145"/>
                  <a:pt x="7668946" y="106130"/>
                  <a:pt x="7668946" y="166557"/>
                </a:cubicBezTo>
                <a:lnTo>
                  <a:pt x="7668946" y="604191"/>
                </a:lnTo>
                <a:cubicBezTo>
                  <a:pt x="7668946" y="664618"/>
                  <a:pt x="7717931" y="713603"/>
                  <a:pt x="7778358" y="713603"/>
                </a:cubicBezTo>
                <a:lnTo>
                  <a:pt x="8215992" y="713603"/>
                </a:lnTo>
                <a:cubicBezTo>
                  <a:pt x="8276419" y="713603"/>
                  <a:pt x="8325404" y="664618"/>
                  <a:pt x="8325404" y="604191"/>
                </a:cubicBezTo>
                <a:lnTo>
                  <a:pt x="8325404" y="166557"/>
                </a:lnTo>
                <a:cubicBezTo>
                  <a:pt x="8325404" y="106130"/>
                  <a:pt x="8276419" y="57145"/>
                  <a:pt x="8215992" y="57145"/>
                </a:cubicBezTo>
                <a:close/>
                <a:moveTo>
                  <a:pt x="8540357" y="57145"/>
                </a:moveTo>
                <a:cubicBezTo>
                  <a:pt x="8479930" y="57145"/>
                  <a:pt x="8430945" y="106130"/>
                  <a:pt x="8430945" y="166557"/>
                </a:cubicBezTo>
                <a:lnTo>
                  <a:pt x="8430945" y="604190"/>
                </a:lnTo>
                <a:cubicBezTo>
                  <a:pt x="8430945" y="664617"/>
                  <a:pt x="8479930" y="713603"/>
                  <a:pt x="8540357" y="713603"/>
                </a:cubicBezTo>
                <a:lnTo>
                  <a:pt x="8977991" y="713603"/>
                </a:lnTo>
                <a:cubicBezTo>
                  <a:pt x="9038418" y="713603"/>
                  <a:pt x="9087403" y="664617"/>
                  <a:pt x="9087403" y="604190"/>
                </a:cubicBezTo>
                <a:lnTo>
                  <a:pt x="9087403" y="166557"/>
                </a:lnTo>
                <a:cubicBezTo>
                  <a:pt x="9087403" y="106130"/>
                  <a:pt x="9038418" y="57145"/>
                  <a:pt x="8977991" y="57145"/>
                </a:cubicBezTo>
                <a:close/>
                <a:moveTo>
                  <a:pt x="0" y="0"/>
                </a:moveTo>
                <a:lnTo>
                  <a:pt x="9143989" y="0"/>
                </a:lnTo>
                <a:lnTo>
                  <a:pt x="9143989" y="5143494"/>
                </a:lnTo>
                <a:lnTo>
                  <a:pt x="0" y="514349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107">
            <a:extLst>
              <a:ext uri="{FF2B5EF4-FFF2-40B4-BE49-F238E27FC236}">
                <a16:creationId xmlns:a16="http://schemas.microsoft.com/office/drawing/2014/main" id="{9E4A6F18-4685-4A6F-B536-1A543ADBCDD6}"/>
              </a:ext>
            </a:extLst>
          </p:cNvPr>
          <p:cNvSpPr/>
          <p:nvPr userDrawn="1"/>
        </p:nvSpPr>
        <p:spPr>
          <a:xfrm>
            <a:off x="7545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15">
            <a:extLst>
              <a:ext uri="{FF2B5EF4-FFF2-40B4-BE49-F238E27FC236}">
                <a16:creationId xmlns:a16="http://schemas.microsoft.com/office/drawing/2014/main" id="{B68D77B6-290C-4624-809C-82A987962E61}"/>
              </a:ext>
            </a:extLst>
          </p:cNvPr>
          <p:cNvSpPr/>
          <p:nvPr userDrawn="1"/>
        </p:nvSpPr>
        <p:spPr>
          <a:xfrm>
            <a:off x="7545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7">
            <a:extLst>
              <a:ext uri="{FF2B5EF4-FFF2-40B4-BE49-F238E27FC236}">
                <a16:creationId xmlns:a16="http://schemas.microsoft.com/office/drawing/2014/main" id="{6D6968A4-F5F0-488D-9402-1C348D048774}"/>
              </a:ext>
            </a:extLst>
          </p:cNvPr>
          <p:cNvSpPr/>
          <p:nvPr userDrawn="1"/>
        </p:nvSpPr>
        <p:spPr>
          <a:xfrm>
            <a:off x="75450"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9">
            <a:extLst>
              <a:ext uri="{FF2B5EF4-FFF2-40B4-BE49-F238E27FC236}">
                <a16:creationId xmlns:a16="http://schemas.microsoft.com/office/drawing/2014/main" id="{623A48C7-33F8-4ECD-85BD-9E17918FE87F}"/>
              </a:ext>
            </a:extLst>
          </p:cNvPr>
          <p:cNvSpPr/>
          <p:nvPr userDrawn="1"/>
        </p:nvSpPr>
        <p:spPr>
          <a:xfrm>
            <a:off x="7545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20">
            <a:extLst>
              <a:ext uri="{FF2B5EF4-FFF2-40B4-BE49-F238E27FC236}">
                <a16:creationId xmlns:a16="http://schemas.microsoft.com/office/drawing/2014/main" id="{122D1F2B-CADE-467A-A03F-B764F9682B34}"/>
              </a:ext>
            </a:extLst>
          </p:cNvPr>
          <p:cNvSpPr/>
          <p:nvPr userDrawn="1"/>
        </p:nvSpPr>
        <p:spPr>
          <a:xfrm>
            <a:off x="7545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21">
            <a:extLst>
              <a:ext uri="{FF2B5EF4-FFF2-40B4-BE49-F238E27FC236}">
                <a16:creationId xmlns:a16="http://schemas.microsoft.com/office/drawing/2014/main" id="{E936446B-B995-4147-A8DF-C30BB62F4489}"/>
              </a:ext>
            </a:extLst>
          </p:cNvPr>
          <p:cNvSpPr/>
          <p:nvPr userDrawn="1"/>
        </p:nvSpPr>
        <p:spPr>
          <a:xfrm>
            <a:off x="109144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22">
            <a:extLst>
              <a:ext uri="{FF2B5EF4-FFF2-40B4-BE49-F238E27FC236}">
                <a16:creationId xmlns:a16="http://schemas.microsoft.com/office/drawing/2014/main" id="{F2E13822-E4D0-4316-B900-7C1761AA72B0}"/>
              </a:ext>
            </a:extLst>
          </p:cNvPr>
          <p:cNvSpPr/>
          <p:nvPr userDrawn="1"/>
        </p:nvSpPr>
        <p:spPr>
          <a:xfrm>
            <a:off x="109144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23">
            <a:extLst>
              <a:ext uri="{FF2B5EF4-FFF2-40B4-BE49-F238E27FC236}">
                <a16:creationId xmlns:a16="http://schemas.microsoft.com/office/drawing/2014/main" id="{70A10946-2112-4F06-BFC5-185D3CCADF28}"/>
              </a:ext>
            </a:extLst>
          </p:cNvPr>
          <p:cNvSpPr/>
          <p:nvPr userDrawn="1"/>
        </p:nvSpPr>
        <p:spPr>
          <a:xfrm>
            <a:off x="1091448"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24">
            <a:extLst>
              <a:ext uri="{FF2B5EF4-FFF2-40B4-BE49-F238E27FC236}">
                <a16:creationId xmlns:a16="http://schemas.microsoft.com/office/drawing/2014/main" id="{EC368BD6-32E8-479F-9F6D-312482C189FF}"/>
              </a:ext>
            </a:extLst>
          </p:cNvPr>
          <p:cNvSpPr/>
          <p:nvPr userDrawn="1"/>
        </p:nvSpPr>
        <p:spPr>
          <a:xfrm>
            <a:off x="1091448"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27">
            <a:extLst>
              <a:ext uri="{FF2B5EF4-FFF2-40B4-BE49-F238E27FC236}">
                <a16:creationId xmlns:a16="http://schemas.microsoft.com/office/drawing/2014/main" id="{4016A6E5-4DC4-4547-A336-CBB3FE57D8B8}"/>
              </a:ext>
            </a:extLst>
          </p:cNvPr>
          <p:cNvSpPr/>
          <p:nvPr userDrawn="1"/>
        </p:nvSpPr>
        <p:spPr>
          <a:xfrm>
            <a:off x="109144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28">
            <a:extLst>
              <a:ext uri="{FF2B5EF4-FFF2-40B4-BE49-F238E27FC236}">
                <a16:creationId xmlns:a16="http://schemas.microsoft.com/office/drawing/2014/main" id="{214F6B6C-FAC4-4008-964D-F39BA060AB9C}"/>
              </a:ext>
            </a:extLst>
          </p:cNvPr>
          <p:cNvSpPr/>
          <p:nvPr userDrawn="1"/>
        </p:nvSpPr>
        <p:spPr>
          <a:xfrm>
            <a:off x="2107447"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130">
            <a:extLst>
              <a:ext uri="{FF2B5EF4-FFF2-40B4-BE49-F238E27FC236}">
                <a16:creationId xmlns:a16="http://schemas.microsoft.com/office/drawing/2014/main" id="{B80210B8-45CA-4C2B-8B11-54B72340AC61}"/>
              </a:ext>
            </a:extLst>
          </p:cNvPr>
          <p:cNvSpPr/>
          <p:nvPr userDrawn="1"/>
        </p:nvSpPr>
        <p:spPr>
          <a:xfrm>
            <a:off x="2107447"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131">
            <a:extLst>
              <a:ext uri="{FF2B5EF4-FFF2-40B4-BE49-F238E27FC236}">
                <a16:creationId xmlns:a16="http://schemas.microsoft.com/office/drawing/2014/main" id="{EA09A500-EC9E-4F9F-9A5B-3D4E19136ABF}"/>
              </a:ext>
            </a:extLst>
          </p:cNvPr>
          <p:cNvSpPr/>
          <p:nvPr userDrawn="1"/>
        </p:nvSpPr>
        <p:spPr>
          <a:xfrm>
            <a:off x="2107447"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134">
            <a:extLst>
              <a:ext uri="{FF2B5EF4-FFF2-40B4-BE49-F238E27FC236}">
                <a16:creationId xmlns:a16="http://schemas.microsoft.com/office/drawing/2014/main" id="{1B47BC52-F041-4F4C-81E2-D53249C1CF45}"/>
              </a:ext>
            </a:extLst>
          </p:cNvPr>
          <p:cNvSpPr/>
          <p:nvPr userDrawn="1"/>
        </p:nvSpPr>
        <p:spPr>
          <a:xfrm>
            <a:off x="2107447"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135">
            <a:extLst>
              <a:ext uri="{FF2B5EF4-FFF2-40B4-BE49-F238E27FC236}">
                <a16:creationId xmlns:a16="http://schemas.microsoft.com/office/drawing/2014/main" id="{DDFC2D48-ADD1-4338-A047-D6C75925EF55}"/>
              </a:ext>
            </a:extLst>
          </p:cNvPr>
          <p:cNvSpPr/>
          <p:nvPr userDrawn="1"/>
        </p:nvSpPr>
        <p:spPr>
          <a:xfrm>
            <a:off x="312344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136">
            <a:extLst>
              <a:ext uri="{FF2B5EF4-FFF2-40B4-BE49-F238E27FC236}">
                <a16:creationId xmlns:a16="http://schemas.microsoft.com/office/drawing/2014/main" id="{BA469869-C6EB-4EF2-8AA7-2BF8CF65DA3E}"/>
              </a:ext>
            </a:extLst>
          </p:cNvPr>
          <p:cNvSpPr/>
          <p:nvPr userDrawn="1"/>
        </p:nvSpPr>
        <p:spPr>
          <a:xfrm>
            <a:off x="312344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137">
            <a:extLst>
              <a:ext uri="{FF2B5EF4-FFF2-40B4-BE49-F238E27FC236}">
                <a16:creationId xmlns:a16="http://schemas.microsoft.com/office/drawing/2014/main" id="{3D6CB011-AA7E-4577-92AB-3A0A39A12700}"/>
              </a:ext>
            </a:extLst>
          </p:cNvPr>
          <p:cNvSpPr/>
          <p:nvPr userDrawn="1"/>
        </p:nvSpPr>
        <p:spPr>
          <a:xfrm>
            <a:off x="3123446"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138">
            <a:extLst>
              <a:ext uri="{FF2B5EF4-FFF2-40B4-BE49-F238E27FC236}">
                <a16:creationId xmlns:a16="http://schemas.microsoft.com/office/drawing/2014/main" id="{A2555640-D43D-45C3-9FC9-C4AFA9C331C5}"/>
              </a:ext>
            </a:extLst>
          </p:cNvPr>
          <p:cNvSpPr/>
          <p:nvPr userDrawn="1"/>
        </p:nvSpPr>
        <p:spPr>
          <a:xfrm>
            <a:off x="312344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141">
            <a:extLst>
              <a:ext uri="{FF2B5EF4-FFF2-40B4-BE49-F238E27FC236}">
                <a16:creationId xmlns:a16="http://schemas.microsoft.com/office/drawing/2014/main" id="{99AA426E-CE12-4D38-BB5F-04F22A86E8DA}"/>
              </a:ext>
            </a:extLst>
          </p:cNvPr>
          <p:cNvSpPr/>
          <p:nvPr userDrawn="1"/>
        </p:nvSpPr>
        <p:spPr>
          <a:xfrm>
            <a:off x="312344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142">
            <a:extLst>
              <a:ext uri="{FF2B5EF4-FFF2-40B4-BE49-F238E27FC236}">
                <a16:creationId xmlns:a16="http://schemas.microsoft.com/office/drawing/2014/main" id="{A2D11B4E-2A70-4C2C-BC7D-07333B3A9367}"/>
              </a:ext>
            </a:extLst>
          </p:cNvPr>
          <p:cNvSpPr/>
          <p:nvPr userDrawn="1"/>
        </p:nvSpPr>
        <p:spPr>
          <a:xfrm>
            <a:off x="4139444"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143">
            <a:extLst>
              <a:ext uri="{FF2B5EF4-FFF2-40B4-BE49-F238E27FC236}">
                <a16:creationId xmlns:a16="http://schemas.microsoft.com/office/drawing/2014/main" id="{69870046-5704-4D20-AA07-F0BA1FE6FD80}"/>
              </a:ext>
            </a:extLst>
          </p:cNvPr>
          <p:cNvSpPr/>
          <p:nvPr userDrawn="1"/>
        </p:nvSpPr>
        <p:spPr>
          <a:xfrm>
            <a:off x="4139444"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144">
            <a:extLst>
              <a:ext uri="{FF2B5EF4-FFF2-40B4-BE49-F238E27FC236}">
                <a16:creationId xmlns:a16="http://schemas.microsoft.com/office/drawing/2014/main" id="{B5D84C3A-CEE6-4FC3-82BC-5622F71278CF}"/>
              </a:ext>
            </a:extLst>
          </p:cNvPr>
          <p:cNvSpPr/>
          <p:nvPr userDrawn="1"/>
        </p:nvSpPr>
        <p:spPr>
          <a:xfrm>
            <a:off x="4139444"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145">
            <a:extLst>
              <a:ext uri="{FF2B5EF4-FFF2-40B4-BE49-F238E27FC236}">
                <a16:creationId xmlns:a16="http://schemas.microsoft.com/office/drawing/2014/main" id="{4545AA47-1DD8-4525-A942-65249E06053E}"/>
              </a:ext>
            </a:extLst>
          </p:cNvPr>
          <p:cNvSpPr/>
          <p:nvPr userDrawn="1"/>
        </p:nvSpPr>
        <p:spPr>
          <a:xfrm>
            <a:off x="4139444"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147">
            <a:extLst>
              <a:ext uri="{FF2B5EF4-FFF2-40B4-BE49-F238E27FC236}">
                <a16:creationId xmlns:a16="http://schemas.microsoft.com/office/drawing/2014/main" id="{D7E3D2DB-6319-4023-A42F-A668D1885576}"/>
              </a:ext>
            </a:extLst>
          </p:cNvPr>
          <p:cNvSpPr/>
          <p:nvPr userDrawn="1"/>
        </p:nvSpPr>
        <p:spPr>
          <a:xfrm>
            <a:off x="108128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148">
            <a:extLst>
              <a:ext uri="{FF2B5EF4-FFF2-40B4-BE49-F238E27FC236}">
                <a16:creationId xmlns:a16="http://schemas.microsoft.com/office/drawing/2014/main" id="{A2677C5C-E12A-4A21-AD8A-0521FD935253}"/>
              </a:ext>
            </a:extLst>
          </p:cNvPr>
          <p:cNvSpPr/>
          <p:nvPr userDrawn="1"/>
        </p:nvSpPr>
        <p:spPr>
          <a:xfrm>
            <a:off x="4139444"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149">
            <a:extLst>
              <a:ext uri="{FF2B5EF4-FFF2-40B4-BE49-F238E27FC236}">
                <a16:creationId xmlns:a16="http://schemas.microsoft.com/office/drawing/2014/main" id="{20E5BEE1-FF5E-4D19-9D83-2A2D950D2CE2}"/>
              </a:ext>
            </a:extLst>
          </p:cNvPr>
          <p:cNvSpPr/>
          <p:nvPr userDrawn="1"/>
        </p:nvSpPr>
        <p:spPr>
          <a:xfrm>
            <a:off x="5155443"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150">
            <a:extLst>
              <a:ext uri="{FF2B5EF4-FFF2-40B4-BE49-F238E27FC236}">
                <a16:creationId xmlns:a16="http://schemas.microsoft.com/office/drawing/2014/main" id="{335D1C4A-4443-441F-AFE8-7EE8D509D211}"/>
              </a:ext>
            </a:extLst>
          </p:cNvPr>
          <p:cNvSpPr/>
          <p:nvPr userDrawn="1"/>
        </p:nvSpPr>
        <p:spPr>
          <a:xfrm>
            <a:off x="5155443"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151">
            <a:extLst>
              <a:ext uri="{FF2B5EF4-FFF2-40B4-BE49-F238E27FC236}">
                <a16:creationId xmlns:a16="http://schemas.microsoft.com/office/drawing/2014/main" id="{B018F208-9C90-4787-B426-8BC45D682EE3}"/>
              </a:ext>
            </a:extLst>
          </p:cNvPr>
          <p:cNvSpPr/>
          <p:nvPr userDrawn="1"/>
        </p:nvSpPr>
        <p:spPr>
          <a:xfrm>
            <a:off x="5155443"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154">
            <a:extLst>
              <a:ext uri="{FF2B5EF4-FFF2-40B4-BE49-F238E27FC236}">
                <a16:creationId xmlns:a16="http://schemas.microsoft.com/office/drawing/2014/main" id="{43106871-86DB-48D0-AFF3-53892C5A85D3}"/>
              </a:ext>
            </a:extLst>
          </p:cNvPr>
          <p:cNvSpPr/>
          <p:nvPr userDrawn="1"/>
        </p:nvSpPr>
        <p:spPr>
          <a:xfrm>
            <a:off x="2107447"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155">
            <a:extLst>
              <a:ext uri="{FF2B5EF4-FFF2-40B4-BE49-F238E27FC236}">
                <a16:creationId xmlns:a16="http://schemas.microsoft.com/office/drawing/2014/main" id="{C30220C3-FF98-48E1-ADF7-200395EEDC1D}"/>
              </a:ext>
            </a:extLst>
          </p:cNvPr>
          <p:cNvSpPr/>
          <p:nvPr userDrawn="1"/>
        </p:nvSpPr>
        <p:spPr>
          <a:xfrm>
            <a:off x="5155443"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156">
            <a:extLst>
              <a:ext uri="{FF2B5EF4-FFF2-40B4-BE49-F238E27FC236}">
                <a16:creationId xmlns:a16="http://schemas.microsoft.com/office/drawing/2014/main" id="{F92D9658-5D8F-4E72-80E8-E48F804BCD57}"/>
              </a:ext>
            </a:extLst>
          </p:cNvPr>
          <p:cNvSpPr/>
          <p:nvPr userDrawn="1"/>
        </p:nvSpPr>
        <p:spPr>
          <a:xfrm>
            <a:off x="6171442"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57">
            <a:extLst>
              <a:ext uri="{FF2B5EF4-FFF2-40B4-BE49-F238E27FC236}">
                <a16:creationId xmlns:a16="http://schemas.microsoft.com/office/drawing/2014/main" id="{2D149099-125D-41FC-9276-A449E801D650}"/>
              </a:ext>
            </a:extLst>
          </p:cNvPr>
          <p:cNvSpPr/>
          <p:nvPr userDrawn="1"/>
        </p:nvSpPr>
        <p:spPr>
          <a:xfrm>
            <a:off x="6171442"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158">
            <a:extLst>
              <a:ext uri="{FF2B5EF4-FFF2-40B4-BE49-F238E27FC236}">
                <a16:creationId xmlns:a16="http://schemas.microsoft.com/office/drawing/2014/main" id="{2A3818D5-45D1-4F39-B519-63C64B657A7A}"/>
              </a:ext>
            </a:extLst>
          </p:cNvPr>
          <p:cNvSpPr/>
          <p:nvPr userDrawn="1"/>
        </p:nvSpPr>
        <p:spPr>
          <a:xfrm>
            <a:off x="6171442"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61">
            <a:extLst>
              <a:ext uri="{FF2B5EF4-FFF2-40B4-BE49-F238E27FC236}">
                <a16:creationId xmlns:a16="http://schemas.microsoft.com/office/drawing/2014/main" id="{C98E1EFC-58D8-47AE-80BE-58B84EF09515}"/>
              </a:ext>
            </a:extLst>
          </p:cNvPr>
          <p:cNvSpPr/>
          <p:nvPr userDrawn="1"/>
        </p:nvSpPr>
        <p:spPr>
          <a:xfrm>
            <a:off x="6171442"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162">
            <a:extLst>
              <a:ext uri="{FF2B5EF4-FFF2-40B4-BE49-F238E27FC236}">
                <a16:creationId xmlns:a16="http://schemas.microsoft.com/office/drawing/2014/main" id="{536C0479-6E34-4557-BB20-675258F078EA}"/>
              </a:ext>
            </a:extLst>
          </p:cNvPr>
          <p:cNvSpPr/>
          <p:nvPr userDrawn="1"/>
        </p:nvSpPr>
        <p:spPr>
          <a:xfrm>
            <a:off x="6171442"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163">
            <a:extLst>
              <a:ext uri="{FF2B5EF4-FFF2-40B4-BE49-F238E27FC236}">
                <a16:creationId xmlns:a16="http://schemas.microsoft.com/office/drawing/2014/main" id="{81564C87-7106-4642-A6C1-1E030E3879CB}"/>
              </a:ext>
            </a:extLst>
          </p:cNvPr>
          <p:cNvSpPr/>
          <p:nvPr userDrawn="1"/>
        </p:nvSpPr>
        <p:spPr>
          <a:xfrm>
            <a:off x="718744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164">
            <a:extLst>
              <a:ext uri="{FF2B5EF4-FFF2-40B4-BE49-F238E27FC236}">
                <a16:creationId xmlns:a16="http://schemas.microsoft.com/office/drawing/2014/main" id="{374842C4-F89C-496B-B5A8-54D2D8D2C0ED}"/>
              </a:ext>
            </a:extLst>
          </p:cNvPr>
          <p:cNvSpPr/>
          <p:nvPr userDrawn="1"/>
        </p:nvSpPr>
        <p:spPr>
          <a:xfrm>
            <a:off x="718744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165">
            <a:extLst>
              <a:ext uri="{FF2B5EF4-FFF2-40B4-BE49-F238E27FC236}">
                <a16:creationId xmlns:a16="http://schemas.microsoft.com/office/drawing/2014/main" id="{D14AD859-9E7F-4C01-BF18-E5803F24E4EE}"/>
              </a:ext>
            </a:extLst>
          </p:cNvPr>
          <p:cNvSpPr/>
          <p:nvPr userDrawn="1"/>
        </p:nvSpPr>
        <p:spPr>
          <a:xfrm>
            <a:off x="718744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167">
            <a:extLst>
              <a:ext uri="{FF2B5EF4-FFF2-40B4-BE49-F238E27FC236}">
                <a16:creationId xmlns:a16="http://schemas.microsoft.com/office/drawing/2014/main" id="{E26F2B93-3E76-4B50-B34A-1387554F1130}"/>
              </a:ext>
            </a:extLst>
          </p:cNvPr>
          <p:cNvSpPr/>
          <p:nvPr userDrawn="1"/>
        </p:nvSpPr>
        <p:spPr>
          <a:xfrm>
            <a:off x="75450"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168">
            <a:extLst>
              <a:ext uri="{FF2B5EF4-FFF2-40B4-BE49-F238E27FC236}">
                <a16:creationId xmlns:a16="http://schemas.microsoft.com/office/drawing/2014/main" id="{C8FBC93B-F713-490B-9F65-E595AA92EFFF}"/>
              </a:ext>
            </a:extLst>
          </p:cNvPr>
          <p:cNvSpPr/>
          <p:nvPr userDrawn="1"/>
        </p:nvSpPr>
        <p:spPr>
          <a:xfrm>
            <a:off x="718744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169">
            <a:extLst>
              <a:ext uri="{FF2B5EF4-FFF2-40B4-BE49-F238E27FC236}">
                <a16:creationId xmlns:a16="http://schemas.microsoft.com/office/drawing/2014/main" id="{53656BAD-DDF2-43E5-A9BB-ADE04B4FE8BF}"/>
              </a:ext>
            </a:extLst>
          </p:cNvPr>
          <p:cNvSpPr/>
          <p:nvPr userDrawn="1"/>
        </p:nvSpPr>
        <p:spPr>
          <a:xfrm>
            <a:off x="718744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170">
            <a:extLst>
              <a:ext uri="{FF2B5EF4-FFF2-40B4-BE49-F238E27FC236}">
                <a16:creationId xmlns:a16="http://schemas.microsoft.com/office/drawing/2014/main" id="{61CBB307-E4B6-4BEB-8589-CD576FA879AB}"/>
              </a:ext>
            </a:extLst>
          </p:cNvPr>
          <p:cNvSpPr/>
          <p:nvPr userDrawn="1"/>
        </p:nvSpPr>
        <p:spPr>
          <a:xfrm>
            <a:off x="8203439"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171">
            <a:extLst>
              <a:ext uri="{FF2B5EF4-FFF2-40B4-BE49-F238E27FC236}">
                <a16:creationId xmlns:a16="http://schemas.microsoft.com/office/drawing/2014/main" id="{1F2D0354-CE92-4E9F-9B80-5ACE32C92A2F}"/>
              </a:ext>
            </a:extLst>
          </p:cNvPr>
          <p:cNvSpPr/>
          <p:nvPr userDrawn="1"/>
        </p:nvSpPr>
        <p:spPr>
          <a:xfrm>
            <a:off x="8203439"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174">
            <a:extLst>
              <a:ext uri="{FF2B5EF4-FFF2-40B4-BE49-F238E27FC236}">
                <a16:creationId xmlns:a16="http://schemas.microsoft.com/office/drawing/2014/main" id="{A1B1588F-CD40-4388-ABBC-93B84BECB424}"/>
              </a:ext>
            </a:extLst>
          </p:cNvPr>
          <p:cNvSpPr/>
          <p:nvPr userDrawn="1"/>
        </p:nvSpPr>
        <p:spPr>
          <a:xfrm>
            <a:off x="108263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175">
            <a:extLst>
              <a:ext uri="{FF2B5EF4-FFF2-40B4-BE49-F238E27FC236}">
                <a16:creationId xmlns:a16="http://schemas.microsoft.com/office/drawing/2014/main" id="{FDBD45B7-294D-4EEB-AC06-754C4516601F}"/>
              </a:ext>
            </a:extLst>
          </p:cNvPr>
          <p:cNvSpPr/>
          <p:nvPr userDrawn="1"/>
        </p:nvSpPr>
        <p:spPr>
          <a:xfrm>
            <a:off x="8203439"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176">
            <a:extLst>
              <a:ext uri="{FF2B5EF4-FFF2-40B4-BE49-F238E27FC236}">
                <a16:creationId xmlns:a16="http://schemas.microsoft.com/office/drawing/2014/main" id="{A8F4B78E-2569-4313-B6EF-2EB5FC349318}"/>
              </a:ext>
            </a:extLst>
          </p:cNvPr>
          <p:cNvSpPr/>
          <p:nvPr userDrawn="1"/>
        </p:nvSpPr>
        <p:spPr>
          <a:xfrm>
            <a:off x="8203439"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177">
            <a:extLst>
              <a:ext uri="{FF2B5EF4-FFF2-40B4-BE49-F238E27FC236}">
                <a16:creationId xmlns:a16="http://schemas.microsoft.com/office/drawing/2014/main" id="{426B3D2F-32B6-4A94-B91B-A3F9E2945161}"/>
              </a:ext>
            </a:extLst>
          </p:cNvPr>
          <p:cNvSpPr/>
          <p:nvPr userDrawn="1"/>
        </p:nvSpPr>
        <p:spPr>
          <a:xfrm>
            <a:off x="921943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178">
            <a:extLst>
              <a:ext uri="{FF2B5EF4-FFF2-40B4-BE49-F238E27FC236}">
                <a16:creationId xmlns:a16="http://schemas.microsoft.com/office/drawing/2014/main" id="{BE0378B0-17A0-4791-AFC0-FC4369FC481C}"/>
              </a:ext>
            </a:extLst>
          </p:cNvPr>
          <p:cNvSpPr/>
          <p:nvPr userDrawn="1"/>
        </p:nvSpPr>
        <p:spPr>
          <a:xfrm>
            <a:off x="921943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181">
            <a:extLst>
              <a:ext uri="{FF2B5EF4-FFF2-40B4-BE49-F238E27FC236}">
                <a16:creationId xmlns:a16="http://schemas.microsoft.com/office/drawing/2014/main" id="{EE5A9E5F-0D70-49C4-9A1D-C8B5522A3565}"/>
              </a:ext>
            </a:extLst>
          </p:cNvPr>
          <p:cNvSpPr/>
          <p:nvPr userDrawn="1"/>
        </p:nvSpPr>
        <p:spPr>
          <a:xfrm>
            <a:off x="9219438"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182">
            <a:extLst>
              <a:ext uri="{FF2B5EF4-FFF2-40B4-BE49-F238E27FC236}">
                <a16:creationId xmlns:a16="http://schemas.microsoft.com/office/drawing/2014/main" id="{8EF6461A-8F97-4C5B-96B9-5BB0CD0A9B41}"/>
              </a:ext>
            </a:extLst>
          </p:cNvPr>
          <p:cNvSpPr/>
          <p:nvPr userDrawn="1"/>
        </p:nvSpPr>
        <p:spPr>
          <a:xfrm>
            <a:off x="921943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183">
            <a:extLst>
              <a:ext uri="{FF2B5EF4-FFF2-40B4-BE49-F238E27FC236}">
                <a16:creationId xmlns:a16="http://schemas.microsoft.com/office/drawing/2014/main" id="{5419355D-A2AE-45C3-8291-C5D85ECC25BF}"/>
              </a:ext>
            </a:extLst>
          </p:cNvPr>
          <p:cNvSpPr/>
          <p:nvPr userDrawn="1"/>
        </p:nvSpPr>
        <p:spPr>
          <a:xfrm>
            <a:off x="921943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184">
            <a:extLst>
              <a:ext uri="{FF2B5EF4-FFF2-40B4-BE49-F238E27FC236}">
                <a16:creationId xmlns:a16="http://schemas.microsoft.com/office/drawing/2014/main" id="{5BCCE52F-4949-413D-89A1-61ED8C11DF96}"/>
              </a:ext>
            </a:extLst>
          </p:cNvPr>
          <p:cNvSpPr/>
          <p:nvPr userDrawn="1"/>
        </p:nvSpPr>
        <p:spPr>
          <a:xfrm>
            <a:off x="1022527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185">
            <a:extLst>
              <a:ext uri="{FF2B5EF4-FFF2-40B4-BE49-F238E27FC236}">
                <a16:creationId xmlns:a16="http://schemas.microsoft.com/office/drawing/2014/main" id="{C88D782C-9563-43DD-A2C4-C1A3A90B5270}"/>
              </a:ext>
            </a:extLst>
          </p:cNvPr>
          <p:cNvSpPr/>
          <p:nvPr userDrawn="1"/>
        </p:nvSpPr>
        <p:spPr>
          <a:xfrm>
            <a:off x="1022527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187">
            <a:extLst>
              <a:ext uri="{FF2B5EF4-FFF2-40B4-BE49-F238E27FC236}">
                <a16:creationId xmlns:a16="http://schemas.microsoft.com/office/drawing/2014/main" id="{8961A74C-1CFC-4AF1-B702-54E34103FE2A}"/>
              </a:ext>
            </a:extLst>
          </p:cNvPr>
          <p:cNvSpPr/>
          <p:nvPr userDrawn="1"/>
        </p:nvSpPr>
        <p:spPr>
          <a:xfrm>
            <a:off x="1022527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88">
            <a:extLst>
              <a:ext uri="{FF2B5EF4-FFF2-40B4-BE49-F238E27FC236}">
                <a16:creationId xmlns:a16="http://schemas.microsoft.com/office/drawing/2014/main" id="{276F3972-7502-4B81-807F-BB61E49CF919}"/>
              </a:ext>
            </a:extLst>
          </p:cNvPr>
          <p:cNvSpPr/>
          <p:nvPr userDrawn="1"/>
        </p:nvSpPr>
        <p:spPr>
          <a:xfrm>
            <a:off x="1022527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189">
            <a:extLst>
              <a:ext uri="{FF2B5EF4-FFF2-40B4-BE49-F238E27FC236}">
                <a16:creationId xmlns:a16="http://schemas.microsoft.com/office/drawing/2014/main" id="{67235AB5-BA8A-428B-9F2D-3B840323C4C0}"/>
              </a:ext>
            </a:extLst>
          </p:cNvPr>
          <p:cNvSpPr/>
          <p:nvPr userDrawn="1"/>
        </p:nvSpPr>
        <p:spPr>
          <a:xfrm>
            <a:off x="10225276"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190">
            <a:extLst>
              <a:ext uri="{FF2B5EF4-FFF2-40B4-BE49-F238E27FC236}">
                <a16:creationId xmlns:a16="http://schemas.microsoft.com/office/drawing/2014/main" id="{35A46761-DDF6-46AD-8166-3AF90A39F481}"/>
              </a:ext>
            </a:extLst>
          </p:cNvPr>
          <p:cNvSpPr/>
          <p:nvPr userDrawn="1"/>
        </p:nvSpPr>
        <p:spPr>
          <a:xfrm>
            <a:off x="1022527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191">
            <a:extLst>
              <a:ext uri="{FF2B5EF4-FFF2-40B4-BE49-F238E27FC236}">
                <a16:creationId xmlns:a16="http://schemas.microsoft.com/office/drawing/2014/main" id="{D798538F-5E84-4002-AA7F-8F6E52B66B15}"/>
              </a:ext>
            </a:extLst>
          </p:cNvPr>
          <p:cNvSpPr/>
          <p:nvPr userDrawn="1"/>
        </p:nvSpPr>
        <p:spPr>
          <a:xfrm>
            <a:off x="11241275"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194">
            <a:extLst>
              <a:ext uri="{FF2B5EF4-FFF2-40B4-BE49-F238E27FC236}">
                <a16:creationId xmlns:a16="http://schemas.microsoft.com/office/drawing/2014/main" id="{65F76ACF-A48D-4119-949B-D8AC22C20DCB}"/>
              </a:ext>
            </a:extLst>
          </p:cNvPr>
          <p:cNvSpPr/>
          <p:nvPr userDrawn="1"/>
        </p:nvSpPr>
        <p:spPr>
          <a:xfrm>
            <a:off x="11241275"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195">
            <a:extLst>
              <a:ext uri="{FF2B5EF4-FFF2-40B4-BE49-F238E27FC236}">
                <a16:creationId xmlns:a16="http://schemas.microsoft.com/office/drawing/2014/main" id="{5A5556BF-BB76-47CE-BFB4-9B4CB7F9ADC6}"/>
              </a:ext>
            </a:extLst>
          </p:cNvPr>
          <p:cNvSpPr/>
          <p:nvPr userDrawn="1"/>
        </p:nvSpPr>
        <p:spPr>
          <a:xfrm>
            <a:off x="11241275"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196">
            <a:extLst>
              <a:ext uri="{FF2B5EF4-FFF2-40B4-BE49-F238E27FC236}">
                <a16:creationId xmlns:a16="http://schemas.microsoft.com/office/drawing/2014/main" id="{DA1DB141-D536-4521-BE40-48E1E4638111}"/>
              </a:ext>
            </a:extLst>
          </p:cNvPr>
          <p:cNvSpPr/>
          <p:nvPr userDrawn="1"/>
        </p:nvSpPr>
        <p:spPr>
          <a:xfrm>
            <a:off x="11241275"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197">
            <a:extLst>
              <a:ext uri="{FF2B5EF4-FFF2-40B4-BE49-F238E27FC236}">
                <a16:creationId xmlns:a16="http://schemas.microsoft.com/office/drawing/2014/main" id="{6086801B-3789-47D4-96E8-2FF67DD93480}"/>
              </a:ext>
            </a:extLst>
          </p:cNvPr>
          <p:cNvSpPr/>
          <p:nvPr userDrawn="1"/>
        </p:nvSpPr>
        <p:spPr>
          <a:xfrm>
            <a:off x="11241275"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200">
            <a:extLst>
              <a:ext uri="{FF2B5EF4-FFF2-40B4-BE49-F238E27FC236}">
                <a16:creationId xmlns:a16="http://schemas.microsoft.com/office/drawing/2014/main" id="{950F4795-998E-4804-9980-F56775937DCE}"/>
              </a:ext>
            </a:extLst>
          </p:cNvPr>
          <p:cNvSpPr/>
          <p:nvPr userDrawn="1"/>
        </p:nvSpPr>
        <p:spPr>
          <a:xfrm>
            <a:off x="7545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201">
            <a:extLst>
              <a:ext uri="{FF2B5EF4-FFF2-40B4-BE49-F238E27FC236}">
                <a16:creationId xmlns:a16="http://schemas.microsoft.com/office/drawing/2014/main" id="{315BF297-700E-4E3B-8476-B09CE95A6394}"/>
              </a:ext>
            </a:extLst>
          </p:cNvPr>
          <p:cNvSpPr/>
          <p:nvPr userDrawn="1"/>
        </p:nvSpPr>
        <p:spPr>
          <a:xfrm>
            <a:off x="2107447"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202">
            <a:extLst>
              <a:ext uri="{FF2B5EF4-FFF2-40B4-BE49-F238E27FC236}">
                <a16:creationId xmlns:a16="http://schemas.microsoft.com/office/drawing/2014/main" id="{833F4F8A-0223-4D7B-91C9-642988077E5C}"/>
              </a:ext>
            </a:extLst>
          </p:cNvPr>
          <p:cNvSpPr/>
          <p:nvPr userDrawn="1"/>
        </p:nvSpPr>
        <p:spPr>
          <a:xfrm>
            <a:off x="1081290" y="1048731"/>
            <a:ext cx="4959592" cy="875277"/>
          </a:xfrm>
          <a:prstGeom prst="roundRect">
            <a:avLst>
              <a:gd name="adj" fmla="val 93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0" tIns="60960" rIns="6096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sp>
        <p:nvSpPr>
          <p:cNvPr id="75" name="Rounded Rectangle 70">
            <a:extLst>
              <a:ext uri="{FF2B5EF4-FFF2-40B4-BE49-F238E27FC236}">
                <a16:creationId xmlns:a16="http://schemas.microsoft.com/office/drawing/2014/main" id="{A385A263-593F-4935-9569-D50DF3F784D7}"/>
              </a:ext>
            </a:extLst>
          </p:cNvPr>
          <p:cNvSpPr/>
          <p:nvPr userDrawn="1"/>
        </p:nvSpPr>
        <p:spPr>
          <a:xfrm>
            <a:off x="7187441" y="4933992"/>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D100">
                  <a:lumMod val="50000"/>
                </a:srgbClr>
              </a:solidFill>
              <a:effectLst/>
              <a:uLnTx/>
              <a:uFillTx/>
              <a:latin typeface="Arial" panose="020B0604020202020204" pitchFamily="34" charset="0"/>
              <a:ea typeface="+mn-ea"/>
              <a:cs typeface="Arial" panose="020B0604020202020204" pitchFamily="34" charset="0"/>
            </a:endParaRPr>
          </a:p>
        </p:txBody>
      </p:sp>
      <p:pic>
        <p:nvPicPr>
          <p:cNvPr id="76" name="Picture 8" descr="Image result for un economic commission for africa&quot;">
            <a:extLst>
              <a:ext uri="{FF2B5EF4-FFF2-40B4-BE49-F238E27FC236}">
                <a16:creationId xmlns:a16="http://schemas.microsoft.com/office/drawing/2014/main" id="{F52C486C-CBAC-456E-BA8F-11CF2028C4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54032" y="1277848"/>
            <a:ext cx="3685833" cy="446332"/>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0">
            <a:extLst>
              <a:ext uri="{FF2B5EF4-FFF2-40B4-BE49-F238E27FC236}">
                <a16:creationId xmlns:a16="http://schemas.microsoft.com/office/drawing/2014/main" id="{555BA764-B543-4486-A548-EA95A6C095BC}"/>
              </a:ext>
            </a:extLst>
          </p:cNvPr>
          <p:cNvSpPr/>
          <p:nvPr userDrawn="1"/>
        </p:nvSpPr>
        <p:spPr>
          <a:xfrm>
            <a:off x="7177281" y="5906521"/>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lvl="0" algn="r">
              <a:defRPr/>
            </a:pPr>
            <a:endParaRPr kumimoji="0" lang="en-GB" sz="1400"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pic>
        <p:nvPicPr>
          <p:cNvPr id="78" name="Picture 77">
            <a:extLst>
              <a:ext uri="{FF2B5EF4-FFF2-40B4-BE49-F238E27FC236}">
                <a16:creationId xmlns:a16="http://schemas.microsoft.com/office/drawing/2014/main" id="{A96BC38A-DCDC-4DAE-AB51-6CC151083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48078" y="1222013"/>
            <a:ext cx="840435" cy="530973"/>
          </a:xfrm>
          <a:prstGeom prst="rect">
            <a:avLst/>
          </a:prstGeom>
        </p:spPr>
      </p:pic>
      <p:sp>
        <p:nvSpPr>
          <p:cNvPr id="80" name="Title 1">
            <a:extLst>
              <a:ext uri="{FF2B5EF4-FFF2-40B4-BE49-F238E27FC236}">
                <a16:creationId xmlns:a16="http://schemas.microsoft.com/office/drawing/2014/main" id="{E305DF57-8696-4983-920B-CC602C3DF060}"/>
              </a:ext>
            </a:extLst>
          </p:cNvPr>
          <p:cNvSpPr>
            <a:spLocks noGrp="1"/>
          </p:cNvSpPr>
          <p:nvPr>
            <p:ph type="ctrTitle"/>
          </p:nvPr>
        </p:nvSpPr>
        <p:spPr>
          <a:xfrm>
            <a:off x="7187440" y="5067016"/>
            <a:ext cx="4918952" cy="609227"/>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lvl1pPr>
              <a:defRPr kumimoji="0" lang="en-US" sz="2400" b="1" i="0" u="none" strike="noStrike" cap="none" spc="0" normalizeH="0" baseline="0">
                <a:ln>
                  <a:noFill/>
                </a:ln>
                <a:solidFill>
                  <a:srgbClr val="FFD100">
                    <a:lumMod val="50000"/>
                  </a:srgbClr>
                </a:solidFill>
                <a:effectLst/>
                <a:uLnTx/>
                <a:uFillTx/>
                <a:latin typeface="Arial" panose="020B0604020202020204" pitchFamily="34" charset="0"/>
                <a:ea typeface="+mn-ea"/>
                <a:cs typeface="Arial" panose="020B0604020202020204" pitchFamily="34" charset="0"/>
              </a:defRPr>
            </a:lvl1pPr>
          </a:lstStyle>
          <a:p>
            <a:pPr marL="0" marR="0" lvl="0" indent="0" algn="r" fontAlgn="auto">
              <a:lnSpc>
                <a:spcPct val="100000"/>
              </a:lnSpc>
              <a:spcBef>
                <a:spcPts val="0"/>
              </a:spcBef>
              <a:spcAft>
                <a:spcPts val="0"/>
              </a:spcAft>
              <a:buClrTx/>
              <a:buSzTx/>
              <a:buFontTx/>
              <a:tabLst/>
            </a:pPr>
            <a:r>
              <a:rPr lang="en-US" dirty="0"/>
              <a:t>Click to edit Master title style</a:t>
            </a:r>
          </a:p>
        </p:txBody>
      </p:sp>
      <p:sp>
        <p:nvSpPr>
          <p:cNvPr id="81" name="Subtitle 2">
            <a:extLst>
              <a:ext uri="{FF2B5EF4-FFF2-40B4-BE49-F238E27FC236}">
                <a16:creationId xmlns:a16="http://schemas.microsoft.com/office/drawing/2014/main" id="{02D0B386-2282-4FF2-9B2A-FEEDFEB12192}"/>
              </a:ext>
            </a:extLst>
          </p:cNvPr>
          <p:cNvSpPr>
            <a:spLocks noGrp="1"/>
          </p:cNvSpPr>
          <p:nvPr>
            <p:ph type="subTitle" idx="1"/>
          </p:nvPr>
        </p:nvSpPr>
        <p:spPr>
          <a:xfrm>
            <a:off x="7187440" y="6004193"/>
            <a:ext cx="4918952" cy="772744"/>
          </a:xfrm>
        </p:spPr>
        <p:txBody>
          <a:bodyPr>
            <a:normAutofit/>
          </a:bodyPr>
          <a:lstStyle>
            <a:lvl1pPr marL="0" indent="0" algn="r">
              <a:buNone/>
              <a:defRPr kumimoji="0" lang="en-US" sz="1600" b="1" i="0" u="none" strike="noStrike" kern="1200" cap="none" spc="0" normalizeH="0" baseline="0" dirty="0">
                <a:ln>
                  <a:noFill/>
                </a:ln>
                <a:solidFill>
                  <a:srgbClr val="133C8B"/>
                </a:solidFill>
                <a:effectLst/>
                <a:uLnTx/>
                <a:uFillTx/>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75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16882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97554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85865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95CCF58-98CC-425C-A4EB-C90C2473AAB3}"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3764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95CCF58-98CC-425C-A4EB-C90C2473AAB3}"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1923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CF58-98CC-425C-A4EB-C90C2473AAB3}"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29290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334675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18731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5CCF58-98CC-425C-A4EB-C90C2473AAB3}" type="datetimeFigureOut">
              <a:rPr lang="en-US" smtClean="0"/>
              <a:t>1/20/2025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69CF414-0634-4E5D-9077-D58D470BFA39}" type="slidenum">
              <a:rPr lang="en-US" smtClean="0"/>
              <a:t>‹N°›</a:t>
            </a:fld>
            <a:endParaRPr lang="en-US"/>
          </a:p>
        </p:txBody>
      </p:sp>
    </p:spTree>
    <p:extLst>
      <p:ext uri="{BB962C8B-B14F-4D97-AF65-F5344CB8AC3E}">
        <p14:creationId xmlns:p14="http://schemas.microsoft.com/office/powerpoint/2010/main" val="3331931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4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investmentmonitor.ai/author/douglasvandenbergh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mailto:francoisserres104@hot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1E0F64-22E8-8C91-194C-E370FEF60AFF}"/>
              </a:ext>
            </a:extLst>
          </p:cNvPr>
          <p:cNvSpPr>
            <a:spLocks noGrp="1"/>
          </p:cNvSpPr>
          <p:nvPr>
            <p:ph type="title"/>
          </p:nvPr>
        </p:nvSpPr>
        <p:spPr>
          <a:xfrm>
            <a:off x="677334" y="268941"/>
            <a:ext cx="8596668" cy="1600200"/>
          </a:xfrm>
        </p:spPr>
        <p:txBody>
          <a:bodyPr>
            <a:noAutofit/>
          </a:bodyPr>
          <a:lstStyle/>
          <a:p>
            <a:pPr algn="ctr"/>
            <a:r>
              <a:rPr lang="fr-FR" sz="2400" b="1" i="0" u="none" strike="noStrike" baseline="0" dirty="0">
                <a:latin typeface="Arial" panose="020B0604020202020204" pitchFamily="34" charset="0"/>
                <a:cs typeface="Arial" panose="020B0604020202020204" pitchFamily="34" charset="0"/>
              </a:rPr>
              <a:t>SYMPOSIUM SUR LES ZONES ÉCONOMIQUES SPÉCIALES DE NOUVELLE GÉNÉRATION EN AFRIQUE CENTRALE</a:t>
            </a:r>
            <a:br>
              <a:rPr lang="fr-FR" sz="2400" b="1" i="0" u="none" strike="noStrike" baseline="0" dirty="0">
                <a:latin typeface="Arial" panose="020B0604020202020204" pitchFamily="34" charset="0"/>
                <a:cs typeface="Arial" panose="020B0604020202020204" pitchFamily="34" charset="0"/>
              </a:rPr>
            </a:br>
            <a:r>
              <a:rPr lang="fr-FR" sz="2400" b="1" i="0" u="none" strike="noStrike" baseline="0" dirty="0">
                <a:latin typeface="Arial" panose="020B0604020202020204" pitchFamily="34" charset="0"/>
                <a:cs typeface="Arial" panose="020B0604020202020204" pitchFamily="34" charset="0"/>
              </a:rPr>
              <a:t>UNECA</a:t>
            </a:r>
            <a:br>
              <a:rPr lang="fr-FR" sz="2400" b="0" i="0" u="none" strike="noStrike" baseline="0" dirty="0">
                <a:latin typeface="Arial" panose="020B0604020202020204" pitchFamily="34" charset="0"/>
                <a:cs typeface="Arial" panose="020B0604020202020204" pitchFamily="34" charset="0"/>
              </a:rPr>
            </a:br>
            <a:r>
              <a:rPr lang="fr-FR" sz="2400" b="0" i="0" u="none" strike="noStrike" baseline="0" dirty="0">
                <a:latin typeface="Arial" panose="020B0604020202020204" pitchFamily="34" charset="0"/>
                <a:cs typeface="Arial" panose="020B0604020202020204" pitchFamily="34" charset="0"/>
              </a:rPr>
              <a:t>, </a:t>
            </a:r>
            <a:endParaRPr lang="fr-FR" sz="2400"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6F1DF7E8-01BB-D071-0D55-33B743E19E14}"/>
              </a:ext>
            </a:extLst>
          </p:cNvPr>
          <p:cNvSpPr>
            <a:spLocks noGrp="1"/>
          </p:cNvSpPr>
          <p:nvPr>
            <p:ph idx="1"/>
          </p:nvPr>
        </p:nvSpPr>
        <p:spPr>
          <a:xfrm>
            <a:off x="282388" y="2084293"/>
            <a:ext cx="11672047" cy="4504765"/>
          </a:xfrm>
        </p:spPr>
        <p:txBody>
          <a:bodyPr>
            <a:normAutofit/>
          </a:bodyPr>
          <a:lstStyle/>
          <a:p>
            <a:pPr marL="0" indent="0" algn="ctr">
              <a:buNone/>
            </a:pPr>
            <a:endParaRPr lang="fr-FR" sz="2400" b="1" i="0" u="none" strike="noStrike" baseline="0" dirty="0">
              <a:latin typeface="Arial" panose="020B0604020202020204" pitchFamily="34" charset="0"/>
              <a:cs typeface="Arial" panose="020B0604020202020204" pitchFamily="34" charset="0"/>
            </a:endParaRPr>
          </a:p>
          <a:p>
            <a:pPr marL="0" indent="0" algn="ctr">
              <a:buNone/>
            </a:pPr>
            <a:r>
              <a:rPr lang="fr-FR" sz="2800" b="1" dirty="0">
                <a:latin typeface="Arial" panose="020B0604020202020204" pitchFamily="34" charset="0"/>
                <a:cs typeface="Arial" panose="020B0604020202020204" pitchFamily="34" charset="0"/>
              </a:rPr>
              <a:t>GUIDE POUR LA FORMATION SUR L’IMPLEMENTATION DU </a:t>
            </a:r>
            <a:r>
              <a:rPr lang="fr-FR" sz="2800" b="1" i="0" u="none" strike="noStrike" baseline="0" dirty="0">
                <a:latin typeface="Arial" panose="020B0604020202020204" pitchFamily="34" charset="0"/>
              </a:rPr>
              <a:t>GUIDE D'OPÉRATIONNALISATION DES PROJETS ZESNG</a:t>
            </a:r>
          </a:p>
          <a:p>
            <a:pPr marL="0" indent="0" algn="ctr">
              <a:buNone/>
            </a:pPr>
            <a:r>
              <a:rPr lang="fr-FR" sz="2800" b="1" dirty="0">
                <a:latin typeface="Arial" panose="020B0604020202020204" pitchFamily="34" charset="0"/>
                <a:cs typeface="Arial" panose="020B0604020202020204" pitchFamily="34" charset="0"/>
              </a:rPr>
              <a:t>D</a:t>
            </a:r>
            <a:r>
              <a:rPr lang="fr-FR" sz="2800" b="1" i="0" u="none" strike="noStrike" baseline="0" dirty="0">
                <a:latin typeface="Arial" panose="020B0604020202020204" pitchFamily="34" charset="0"/>
                <a:cs typeface="Arial" panose="020B0604020202020204" pitchFamily="34" charset="0"/>
              </a:rPr>
              <a:t>ocuments techniques et didactiques</a:t>
            </a:r>
          </a:p>
          <a:p>
            <a:pPr marL="0" indent="0" algn="ctr">
              <a:buNone/>
            </a:pPr>
            <a:r>
              <a:rPr lang="fr-FR" sz="2800" b="1" dirty="0">
                <a:latin typeface="Arial" panose="020B0604020202020204" pitchFamily="34" charset="0"/>
                <a:cs typeface="Arial" panose="020B0604020202020204" pitchFamily="34" charset="0"/>
              </a:rPr>
              <a:t>Douala 21/23 Janvier 2024</a:t>
            </a:r>
            <a:endParaRPr lang="fr-FR" sz="2800" b="1" i="0" u="none" strike="noStrike" baseline="0" dirty="0">
              <a:latin typeface="Arial" panose="020B0604020202020204" pitchFamily="34" charset="0"/>
              <a:cs typeface="Arial" panose="020B0604020202020204" pitchFamily="34" charset="0"/>
            </a:endParaRPr>
          </a:p>
          <a:p>
            <a:pPr marL="0" indent="0">
              <a:buNone/>
            </a:pPr>
            <a:r>
              <a:rPr lang="fr-FR" sz="2800" b="1" dirty="0">
                <a:latin typeface="Arial" panose="020B0604020202020204" pitchFamily="34" charset="0"/>
                <a:cs typeface="Arial" panose="020B0604020202020204" pitchFamily="34" charset="0"/>
              </a:rPr>
              <a:t>											</a:t>
            </a:r>
          </a:p>
          <a:p>
            <a:pPr marL="0" indent="0">
              <a:buNone/>
            </a:pPr>
            <a:r>
              <a:rPr lang="fr-FR" sz="2800" b="1" dirty="0">
                <a:latin typeface="Arial" panose="020B0604020202020204" pitchFamily="34" charset="0"/>
                <a:cs typeface="Arial" panose="020B0604020202020204" pitchFamily="34" charset="0"/>
              </a:rPr>
              <a:t>																	</a:t>
            </a:r>
          </a:p>
          <a:p>
            <a:pPr marL="0" indent="0">
              <a:buNone/>
            </a:pPr>
            <a:r>
              <a:rPr lang="fr-FR" sz="2800" b="1" dirty="0">
                <a:latin typeface="Arial" panose="020B0604020202020204" pitchFamily="34" charset="0"/>
                <a:cs typeface="Arial" panose="020B0604020202020204" pitchFamily="34" charset="0"/>
              </a:rPr>
              <a:t>																	Francois SERRES</a:t>
            </a:r>
            <a:endParaRPr lang="fr-FR" sz="2800" b="1" i="0" u="none" strike="noStrike" baseline="0" dirty="0">
              <a:latin typeface="Arial" panose="020B0604020202020204" pitchFamily="34" charset="0"/>
              <a:cs typeface="Arial" panose="020B0604020202020204" pitchFamily="34" charset="0"/>
            </a:endParaRPr>
          </a:p>
          <a:p>
            <a:pPr marL="0" indent="0">
              <a:buNone/>
            </a:pPr>
            <a:endParaRPr lang="fr-FR" sz="2800" b="1" i="0" u="none" strike="noStrike" baseline="0" dirty="0">
              <a:latin typeface="Arial" panose="020B0604020202020204" pitchFamily="34" charset="0"/>
            </a:endParaRPr>
          </a:p>
          <a:p>
            <a:pPr marL="0" indent="0" algn="ctr">
              <a:buNone/>
            </a:pPr>
            <a:endParaRPr lang="fr-FR" sz="2800" b="1" dirty="0">
              <a:latin typeface="Arial" panose="020B0604020202020204" pitchFamily="34" charset="0"/>
            </a:endParaRPr>
          </a:p>
          <a:p>
            <a:pPr marL="0" indent="0" algn="ctr">
              <a:buNone/>
            </a:pPr>
            <a:endParaRPr lang="fr-FR" sz="2800" b="1" i="0" u="none" strike="noStrike" baseline="0" dirty="0">
              <a:latin typeface="Arial" panose="020B0604020202020204" pitchFamily="34" charset="0"/>
            </a:endParaRPr>
          </a:p>
          <a:p>
            <a:pPr marL="0" indent="0" algn="ctr">
              <a:buNone/>
            </a:pPr>
            <a:endParaRPr lang="fr-FR" sz="2800" b="1" dirty="0">
              <a:latin typeface="Arial" panose="020B0604020202020204" pitchFamily="34" charset="0"/>
            </a:endParaRPr>
          </a:p>
          <a:p>
            <a:pPr marL="0" indent="0" algn="ctr">
              <a:buNone/>
            </a:pPr>
            <a:endParaRPr lang="fr-FR" sz="2800" b="1" dirty="0"/>
          </a:p>
        </p:txBody>
      </p:sp>
    </p:spTree>
    <p:extLst>
      <p:ext uri="{BB962C8B-B14F-4D97-AF65-F5344CB8AC3E}">
        <p14:creationId xmlns:p14="http://schemas.microsoft.com/office/powerpoint/2010/main" val="1320279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AD7F2C-99DE-662A-D08D-4BCACF61DFD5}"/>
              </a:ext>
            </a:extLst>
          </p:cNvPr>
          <p:cNvSpPr>
            <a:spLocks noGrp="1"/>
          </p:cNvSpPr>
          <p:nvPr>
            <p:ph type="title"/>
          </p:nvPr>
        </p:nvSpPr>
        <p:spPr>
          <a:xfrm>
            <a:off x="677334" y="213360"/>
            <a:ext cx="10539306" cy="563880"/>
          </a:xfrm>
        </p:spPr>
        <p:txBody>
          <a:bodyPr>
            <a:no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Pluralité de définitions</a:t>
            </a:r>
            <a:endParaRPr lang="fr-FR" sz="3200" dirty="0"/>
          </a:p>
        </p:txBody>
      </p:sp>
      <p:sp>
        <p:nvSpPr>
          <p:cNvPr id="3" name="Espace réservé du contenu 2">
            <a:extLst>
              <a:ext uri="{FF2B5EF4-FFF2-40B4-BE49-F238E27FC236}">
                <a16:creationId xmlns:a16="http://schemas.microsoft.com/office/drawing/2014/main" id="{3D3FA62E-E97F-8C51-6280-FFE444B8F96E}"/>
              </a:ext>
            </a:extLst>
          </p:cNvPr>
          <p:cNvSpPr>
            <a:spLocks noGrp="1"/>
          </p:cNvSpPr>
          <p:nvPr>
            <p:ph idx="1"/>
          </p:nvPr>
        </p:nvSpPr>
        <p:spPr>
          <a:xfrm>
            <a:off x="0" y="1131570"/>
            <a:ext cx="12192000" cy="5646420"/>
          </a:xfrm>
        </p:spPr>
        <p:txBody>
          <a:bodyPr>
            <a:noAutofit/>
          </a:bodyPr>
          <a:lstStyle/>
          <a:p>
            <a:r>
              <a:rPr lang="fr-FR" sz="3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L’Initiative de la zone modèle </a:t>
            </a:r>
            <a:r>
              <a:rPr lang="fr-FR" sz="3200" kern="100" dirty="0">
                <a:solidFill>
                  <a:schemeClr val="tx1"/>
                </a:solidFill>
                <a:latin typeface="Arial" panose="020B0604020202020204" pitchFamily="34" charset="0"/>
                <a:ea typeface="Aptos" panose="020B0004020202020204" pitchFamily="34" charset="0"/>
                <a:cs typeface="Arial" panose="020B0604020202020204" pitchFamily="34" charset="0"/>
              </a:rPr>
              <a:t>des ODD : </a:t>
            </a:r>
            <a:r>
              <a:rPr lang="fr-FR" sz="3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Les membres fondateurs de GASEZ ont identifié des critères utilisés pour sélectionner les ZES selon les zones modèles ODD</a:t>
            </a:r>
            <a:r>
              <a:rPr lang="fr-FR" sz="3200" kern="100" dirty="0">
                <a:solidFill>
                  <a:schemeClr val="tx1"/>
                </a:solidFill>
                <a:latin typeface="Arial" panose="020B0604020202020204" pitchFamily="34" charset="0"/>
                <a:ea typeface="Aptos" panose="020B0004020202020204" pitchFamily="34" charset="0"/>
                <a:cs typeface="Arial" panose="020B0604020202020204" pitchFamily="34" charset="0"/>
              </a:rPr>
              <a:t> ;</a:t>
            </a:r>
            <a:endParaRPr lang="fr-FR" sz="32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fr-FR" sz="32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Ces critères sont les suivants : (i) engagement envers le développement durable; (ii) la promotion de l’investissement dans les ODD; (iii) les niveaux des normes et de la conformité sociales, environnementales et de gouvernance; et les liens et retombées ;</a:t>
            </a:r>
          </a:p>
          <a:p>
            <a:r>
              <a:rPr lang="en-US" sz="3200" dirty="0">
                <a:latin typeface="Arial" panose="020B0604020202020204" pitchFamily="34" charset="0"/>
                <a:cs typeface="Arial" panose="020B0604020202020204" pitchFamily="34" charset="0"/>
              </a:rPr>
              <a:t>A new generation of science and technology parks (ONUDI) – </a:t>
            </a:r>
            <a:r>
              <a:rPr lang="en-US" sz="3200" dirty="0" err="1">
                <a:latin typeface="Arial" panose="020B0604020202020204" pitchFamily="34" charset="0"/>
                <a:cs typeface="Arial" panose="020B0604020202020204" pitchFamily="34" charset="0"/>
              </a:rPr>
              <a:t>Annexe</a:t>
            </a:r>
            <a:r>
              <a:rPr lang="en-US" sz="3200" dirty="0">
                <a:latin typeface="Arial" panose="020B0604020202020204" pitchFamily="34" charset="0"/>
                <a:cs typeface="Arial" panose="020B0604020202020204" pitchFamily="34" charset="0"/>
              </a:rPr>
              <a:t> 7);</a:t>
            </a:r>
            <a:endParaRPr lang="fr-FR" sz="3200" kern="1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fr-FR" sz="3200" dirty="0">
                <a:solidFill>
                  <a:schemeClr val="tx1"/>
                </a:solidFill>
                <a:latin typeface="Arial" panose="020B0604020202020204" pitchFamily="34" charset="0"/>
                <a:cs typeface="Arial" panose="020B0604020202020204" pitchFamily="34" charset="0"/>
              </a:rPr>
              <a:t>Zone 4.0 ou </a:t>
            </a:r>
            <a:r>
              <a:rPr lang="fr-FR" sz="3200" dirty="0" err="1">
                <a:solidFill>
                  <a:schemeClr val="tx1"/>
                </a:solidFill>
                <a:latin typeface="Arial" panose="020B0604020202020204" pitchFamily="34" charset="0"/>
                <a:cs typeface="Arial" panose="020B0604020202020204" pitchFamily="34" charset="0"/>
              </a:rPr>
              <a:t>Nxt</a:t>
            </a:r>
            <a:r>
              <a:rPr lang="fr-FR" sz="3200" dirty="0">
                <a:solidFill>
                  <a:schemeClr val="tx1"/>
                </a:solidFill>
                <a:latin typeface="Arial" panose="020B0604020202020204" pitchFamily="34" charset="0"/>
                <a:cs typeface="Arial" panose="020B0604020202020204" pitchFamily="34" charset="0"/>
              </a:rPr>
              <a:t>  Zone : Zone du futur (</a:t>
            </a:r>
            <a:r>
              <a:rPr lang="fr-FR" sz="3200" u="none" strike="noStrike" dirty="0">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Douglas van den Berghe</a:t>
            </a:r>
            <a:r>
              <a:rPr lang="fr-FR" sz="3200" u="none" strike="noStrike"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fr-FR"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57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08AA990-AB7D-CF28-E114-DC2F2EA358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 y="388620"/>
            <a:ext cx="11635740" cy="6309360"/>
          </a:xfrm>
          <a:prstGeom prst="rect">
            <a:avLst/>
          </a:prstGeom>
          <a:noFill/>
          <a:ln>
            <a:noFill/>
          </a:ln>
        </p:spPr>
      </p:pic>
    </p:spTree>
    <p:extLst>
      <p:ext uri="{BB962C8B-B14F-4D97-AF65-F5344CB8AC3E}">
        <p14:creationId xmlns:p14="http://schemas.microsoft.com/office/powerpoint/2010/main" val="197778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00B222-2789-879B-B580-6020170A7368}"/>
              </a:ext>
            </a:extLst>
          </p:cNvPr>
          <p:cNvSpPr>
            <a:spLocks noGrp="1"/>
          </p:cNvSpPr>
          <p:nvPr>
            <p:ph type="title"/>
          </p:nvPr>
        </p:nvSpPr>
        <p:spPr>
          <a:xfrm>
            <a:off x="677334" y="297180"/>
            <a:ext cx="8596668" cy="742950"/>
          </a:xfrm>
        </p:spPr>
        <p:txBody>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Pluralité de définitions</a:t>
            </a:r>
            <a:endParaRPr lang="fr-FR" dirty="0"/>
          </a:p>
        </p:txBody>
      </p:sp>
      <p:sp>
        <p:nvSpPr>
          <p:cNvPr id="3" name="Espace réservé du contenu 2">
            <a:extLst>
              <a:ext uri="{FF2B5EF4-FFF2-40B4-BE49-F238E27FC236}">
                <a16:creationId xmlns:a16="http://schemas.microsoft.com/office/drawing/2014/main" id="{36C64217-5BDD-E0E9-21E8-F61D25B923D0}"/>
              </a:ext>
            </a:extLst>
          </p:cNvPr>
          <p:cNvSpPr>
            <a:spLocks noGrp="1"/>
          </p:cNvSpPr>
          <p:nvPr>
            <p:ph idx="1"/>
          </p:nvPr>
        </p:nvSpPr>
        <p:spPr>
          <a:xfrm>
            <a:off x="0" y="1223010"/>
            <a:ext cx="12192000" cy="5513070"/>
          </a:xfrm>
        </p:spPr>
        <p:txBody>
          <a:bodyPr>
            <a:noAutofit/>
          </a:bodyPr>
          <a:lstStyle/>
          <a:p>
            <a:r>
              <a:rPr lang="en-US" sz="2800" b="1" dirty="0">
                <a:latin typeface="Arial" panose="020B0604020202020204" pitchFamily="34" charset="0"/>
                <a:cs typeface="Arial" panose="020B0604020202020204" pitchFamily="34" charset="0"/>
              </a:rPr>
              <a:t>Strategic Framework for Leveraging a New Generation of Industrial Parks and Zones for Inclusive and Sustainable Development (ONUDI) – </a:t>
            </a:r>
            <a:r>
              <a:rPr lang="en-US" sz="2800" b="1" dirty="0" err="1">
                <a:latin typeface="Arial" panose="020B0604020202020204" pitchFamily="34" charset="0"/>
                <a:cs typeface="Arial" panose="020B0604020202020204" pitchFamily="34" charset="0"/>
              </a:rPr>
              <a:t>Annexe</a:t>
            </a:r>
            <a:r>
              <a:rPr lang="en-US" sz="2800" b="1" dirty="0">
                <a:latin typeface="Arial" panose="020B0604020202020204" pitchFamily="34" charset="0"/>
                <a:cs typeface="Arial" panose="020B0604020202020204" pitchFamily="34" charset="0"/>
              </a:rPr>
              <a:t> 8</a:t>
            </a:r>
          </a:p>
          <a:p>
            <a:pPr lvl="1"/>
            <a:r>
              <a:rPr lang="en-US" sz="2800" dirty="0">
                <a:latin typeface="Arial" panose="020B0604020202020204" pitchFamily="34" charset="0"/>
                <a:cs typeface="Arial" panose="020B0604020202020204" pitchFamily="34" charset="0"/>
              </a:rPr>
              <a:t>Science and technology parks</a:t>
            </a:r>
          </a:p>
          <a:p>
            <a:pPr lvl="1"/>
            <a:r>
              <a:rPr lang="en-US" sz="2800" dirty="0">
                <a:latin typeface="Arial" panose="020B0604020202020204" pitchFamily="34" charset="0"/>
                <a:cs typeface="Arial" panose="020B0604020202020204" pitchFamily="34" charset="0"/>
              </a:rPr>
              <a:t>Research parks </a:t>
            </a:r>
          </a:p>
          <a:p>
            <a:pPr lvl="1"/>
            <a:r>
              <a:rPr lang="en-US" sz="2800" dirty="0">
                <a:latin typeface="Arial" panose="020B0604020202020204" pitchFamily="34" charset="0"/>
                <a:cs typeface="Arial" panose="020B0604020202020204" pitchFamily="34" charset="0"/>
              </a:rPr>
              <a:t>Technology parks </a:t>
            </a:r>
          </a:p>
          <a:p>
            <a:pPr lvl="1"/>
            <a:r>
              <a:rPr lang="en-US" sz="2800" dirty="0">
                <a:latin typeface="Arial" panose="020B0604020202020204" pitchFamily="34" charset="0"/>
                <a:cs typeface="Arial" panose="020B0604020202020204" pitchFamily="34" charset="0"/>
              </a:rPr>
              <a:t>Innovation areas </a:t>
            </a:r>
          </a:p>
          <a:p>
            <a:pPr lvl="1"/>
            <a:r>
              <a:rPr lang="en-US" sz="2800" b="1" dirty="0">
                <a:latin typeface="Arial" panose="020B0604020202020204" pitchFamily="34" charset="0"/>
                <a:cs typeface="Arial" panose="020B0604020202020204" pitchFamily="34" charset="0"/>
              </a:rPr>
              <a:t>Eco-industrial parks </a:t>
            </a:r>
          </a:p>
          <a:p>
            <a:pPr lvl="1"/>
            <a:r>
              <a:rPr lang="en-US" sz="2800" dirty="0">
                <a:latin typeface="Arial" panose="020B0604020202020204" pitchFamily="34" charset="0"/>
                <a:cs typeface="Arial" panose="020B0604020202020204" pitchFamily="34" charset="0"/>
              </a:rPr>
              <a:t>Smart parks and cities </a:t>
            </a:r>
          </a:p>
          <a:p>
            <a:pPr lvl="1"/>
            <a:r>
              <a:rPr lang="en-US" sz="2800" dirty="0">
                <a:latin typeface="Arial" panose="020B0604020202020204" pitchFamily="34" charset="0"/>
                <a:cs typeface="Arial" panose="020B0604020202020204" pitchFamily="34" charset="0"/>
              </a:rPr>
              <a:t>Clusters and industrial parks and zones </a:t>
            </a:r>
            <a:endParaRPr lang="fr-F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930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2C4A6-00BB-3DD1-E266-ADE20C1B8987}"/>
              </a:ext>
            </a:extLst>
          </p:cNvPr>
          <p:cNvSpPr>
            <a:spLocks noGrp="1"/>
          </p:cNvSpPr>
          <p:nvPr>
            <p:ph type="title"/>
          </p:nvPr>
        </p:nvSpPr>
        <p:spPr>
          <a:xfrm>
            <a:off x="677334" y="254000"/>
            <a:ext cx="8596668" cy="741680"/>
          </a:xfrm>
        </p:spPr>
        <p:txBody>
          <a:bodyPr>
            <a:normAutofit fontScale="90000"/>
          </a:bodyPr>
          <a:lstStyle/>
          <a:p>
            <a:pPr algn="ctr"/>
            <a:r>
              <a:rPr lang="en-US" sz="3600" b="1" dirty="0">
                <a:latin typeface="Arial" panose="020B0604020202020204" pitchFamily="34" charset="0"/>
                <a:cs typeface="Arial" panose="020B0604020202020204" pitchFamily="34" charset="0"/>
              </a:rPr>
              <a:t>Parcs Eco-</a:t>
            </a:r>
            <a:r>
              <a:rPr lang="en-US" sz="3600" b="1" dirty="0" err="1">
                <a:latin typeface="Arial" panose="020B0604020202020204" pitchFamily="34" charset="0"/>
                <a:cs typeface="Arial" panose="020B0604020202020204" pitchFamily="34" charset="0"/>
              </a:rPr>
              <a:t>industriel</a:t>
            </a:r>
            <a:br>
              <a:rPr lang="fr-FR" sz="3600" b="1" kern="0" dirty="0">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3B34868E-884E-8DC6-A497-8B03934A247B}"/>
              </a:ext>
            </a:extLst>
          </p:cNvPr>
          <p:cNvSpPr>
            <a:spLocks noGrp="1"/>
          </p:cNvSpPr>
          <p:nvPr>
            <p:ph idx="1"/>
          </p:nvPr>
        </p:nvSpPr>
        <p:spPr>
          <a:xfrm>
            <a:off x="0" y="995680"/>
            <a:ext cx="12192000" cy="5862320"/>
          </a:xfrm>
        </p:spPr>
        <p:txBody>
          <a:bodyPr>
            <a:normAutofit/>
          </a:bodyPr>
          <a:lstStyle/>
          <a:p>
            <a:r>
              <a:rPr lang="fr-FR" sz="2300" dirty="0">
                <a:latin typeface="Arial" panose="020B0604020202020204" pitchFamily="34" charset="0"/>
                <a:cs typeface="Arial" panose="020B0604020202020204" pitchFamily="34" charset="0"/>
              </a:rPr>
              <a:t>Un </a:t>
            </a:r>
            <a:r>
              <a:rPr lang="fr-FR" sz="2300" b="1" dirty="0">
                <a:latin typeface="Arial" panose="020B0604020202020204" pitchFamily="34" charset="0"/>
                <a:cs typeface="Arial" panose="020B0604020202020204" pitchFamily="34" charset="0"/>
              </a:rPr>
              <a:t>parc </a:t>
            </a:r>
            <a:r>
              <a:rPr lang="fr-FR" sz="2300" b="1" dirty="0" err="1">
                <a:latin typeface="Arial" panose="020B0604020202020204" pitchFamily="34" charset="0"/>
                <a:cs typeface="Arial" panose="020B0604020202020204" pitchFamily="34" charset="0"/>
              </a:rPr>
              <a:t>éco-industriel</a:t>
            </a:r>
            <a:r>
              <a:rPr lang="fr-FR" sz="2300" b="1" dirty="0">
                <a:latin typeface="Arial" panose="020B0604020202020204" pitchFamily="34" charset="0"/>
                <a:cs typeface="Arial" panose="020B0604020202020204" pitchFamily="34" charset="0"/>
              </a:rPr>
              <a:t> </a:t>
            </a:r>
            <a:r>
              <a:rPr lang="fr-FR" sz="2300" dirty="0">
                <a:latin typeface="Arial" panose="020B0604020202020204" pitchFamily="34" charset="0"/>
                <a:cs typeface="Arial" panose="020B0604020202020204" pitchFamily="34" charset="0"/>
              </a:rPr>
              <a:t>(PEI) se définit comme une zone réservée à une utilisation industrielle, située en un lieu approprié, qui assure la durabilité par la prise en compte de facteurs sociaux, économiques et de qualité environnementale dans le choix du site, la planification, le fonctionnement, la gestion et le déclassement (Manuel ONUDI) – Annexe 9 ; </a:t>
            </a:r>
          </a:p>
          <a:p>
            <a:r>
              <a:rPr lang="fr-FR" sz="2300" dirty="0">
                <a:latin typeface="Arial" panose="020B0604020202020204" pitchFamily="34" charset="0"/>
                <a:cs typeface="Arial" panose="020B0604020202020204" pitchFamily="34" charset="0"/>
              </a:rPr>
              <a:t>L’expression « </a:t>
            </a:r>
            <a:r>
              <a:rPr lang="fr-FR" sz="2300" b="1" dirty="0">
                <a:latin typeface="Arial" panose="020B0604020202020204" pitchFamily="34" charset="0"/>
                <a:cs typeface="Arial" panose="020B0604020202020204" pitchFamily="34" charset="0"/>
              </a:rPr>
              <a:t>synergies industrielles </a:t>
            </a:r>
            <a:r>
              <a:rPr lang="fr-FR" sz="2300" dirty="0">
                <a:latin typeface="Arial" panose="020B0604020202020204" pitchFamily="34" charset="0"/>
                <a:cs typeface="Arial" panose="020B0604020202020204" pitchFamily="34" charset="0"/>
              </a:rPr>
              <a:t>» englobe le concept de </a:t>
            </a:r>
            <a:r>
              <a:rPr lang="fr-FR" sz="2300" b="1" dirty="0">
                <a:latin typeface="Arial" panose="020B0604020202020204" pitchFamily="34" charset="0"/>
                <a:cs typeface="Arial" panose="020B0604020202020204" pitchFamily="34" charset="0"/>
              </a:rPr>
              <a:t>symbiose industrielle</a:t>
            </a:r>
            <a:r>
              <a:rPr lang="fr-FR" sz="2300" dirty="0">
                <a:latin typeface="Arial" panose="020B0604020202020204" pitchFamily="34" charset="0"/>
                <a:cs typeface="Arial" panose="020B0604020202020204" pitchFamily="34" charset="0"/>
              </a:rPr>
              <a:t>, mais comprend également une approche plus globale des différents types de coopération industrielle (Van Beers et al., 2007) : 1. Synergies d’approvisionnement et </a:t>
            </a:r>
            <a:r>
              <a:rPr lang="fr-FR" sz="2300" dirty="0" err="1">
                <a:latin typeface="Arial" panose="020B0604020202020204" pitchFamily="34" charset="0"/>
                <a:cs typeface="Arial" panose="020B0604020202020204" pitchFamily="34" charset="0"/>
              </a:rPr>
              <a:t>co</a:t>
            </a:r>
            <a:r>
              <a:rPr lang="fr-FR" sz="2300" dirty="0">
                <a:latin typeface="Arial" panose="020B0604020202020204" pitchFamily="34" charset="0"/>
                <a:cs typeface="Arial" panose="020B0604020202020204" pitchFamily="34" charset="0"/>
              </a:rPr>
              <a:t>-implantation des fournisseurs et des clients : Co-implantation et regroupement d’entreprises des chaînes d’approvisionnement et de valeur. 2. Synergies d’équipements : Utilisation partagée des infrastructures, principalement concernant l’eau et l’énergie. 3. Synergies de services : Partage de services et d’activités entre entreprises (par ex. formation commune du personnel et partage des prestataires de maintenance ). 4. Synergies de sous-produits et échanges des déchets (symbiose industrielle ) : Utilisation par une installation de déchets préalablement mis au rebut ( sous forme solide, liquide ou gazeuse ) par une autre installation, afin de fournir un sous-produit utile. </a:t>
            </a:r>
          </a:p>
        </p:txBody>
      </p:sp>
    </p:spTree>
    <p:extLst>
      <p:ext uri="{BB962C8B-B14F-4D97-AF65-F5344CB8AC3E}">
        <p14:creationId xmlns:p14="http://schemas.microsoft.com/office/powerpoint/2010/main" val="277376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81CF6D-716F-1AC7-07EB-3D9106343CE6}"/>
              </a:ext>
            </a:extLst>
          </p:cNvPr>
          <p:cNvSpPr>
            <a:spLocks noGrp="1"/>
          </p:cNvSpPr>
          <p:nvPr>
            <p:ph type="title"/>
          </p:nvPr>
        </p:nvSpPr>
        <p:spPr>
          <a:xfrm>
            <a:off x="365760" y="251460"/>
            <a:ext cx="10778490" cy="1097280"/>
          </a:xfrm>
        </p:spPr>
        <p:txBody>
          <a:bodyPr>
            <a:normAutofit/>
          </a:bodyPr>
          <a:lstStyle/>
          <a:p>
            <a:pPr algn="ctr"/>
            <a:r>
              <a:rPr lang="fr-FR" sz="3200" b="1" dirty="0">
                <a:effectLst/>
                <a:latin typeface="Arial" panose="020B0604020202020204" pitchFamily="34" charset="0"/>
                <a:ea typeface="Aptos" panose="020B0004020202020204" pitchFamily="34" charset="0"/>
                <a:cs typeface="Arial" panose="020B0604020202020204" pitchFamily="34" charset="0"/>
              </a:rPr>
              <a:t>À propos du Programme mondial de parcs industriels écologiques (GEIPP)( ONUDI)</a:t>
            </a:r>
            <a:endParaRPr lang="fr-FR" sz="3200" b="1"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94117D94-A21D-0034-74AA-D4E8EA5FE080}"/>
              </a:ext>
            </a:extLst>
          </p:cNvPr>
          <p:cNvSpPr>
            <a:spLocks noGrp="1"/>
          </p:cNvSpPr>
          <p:nvPr>
            <p:ph idx="1"/>
          </p:nvPr>
        </p:nvSpPr>
        <p:spPr>
          <a:xfrm>
            <a:off x="0" y="1680210"/>
            <a:ext cx="12192000" cy="4823460"/>
          </a:xfrm>
        </p:spPr>
        <p:txBody>
          <a:bodyPr>
            <a:noAutofit/>
          </a:bodyPr>
          <a:lstStyle/>
          <a:p>
            <a:r>
              <a:rPr lang="fr-FR" sz="3800" dirty="0">
                <a:effectLst/>
                <a:latin typeface="Arial" panose="020B0604020202020204" pitchFamily="34" charset="0"/>
                <a:ea typeface="Aptos" panose="020B0004020202020204" pitchFamily="34" charset="0"/>
                <a:cs typeface="Arial" panose="020B0604020202020204" pitchFamily="34" charset="0"/>
              </a:rPr>
              <a:t>L’objectif du Programme mondial de parcs industriels écologiques est de démontrer la viabilité et les avantages de l’écologisation des parcs industriels en améliorant la productivité des ressources et l’économie, les performances environnementales et sociales des entreprises, contribuant ainsi au développement industriel inclusif et durable dans les économies participantes. </a:t>
            </a:r>
            <a:endParaRPr lang="fr-FR"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786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8D1E30-FBEB-060A-9BF4-A38AE10F90B5}"/>
              </a:ext>
            </a:extLst>
          </p:cNvPr>
          <p:cNvSpPr>
            <a:spLocks noGrp="1"/>
          </p:cNvSpPr>
          <p:nvPr>
            <p:ph type="title"/>
          </p:nvPr>
        </p:nvSpPr>
        <p:spPr>
          <a:xfrm>
            <a:off x="677334" y="251460"/>
            <a:ext cx="10558356" cy="1040130"/>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Parcs </a:t>
            </a:r>
            <a:r>
              <a:rPr lang="fr-FR" sz="3600" b="1" kern="0" dirty="0" err="1">
                <a:latin typeface="Arial" panose="020B0604020202020204" pitchFamily="34" charset="0"/>
                <a:ea typeface="DengXian" panose="02010600030101010101" pitchFamily="2" charset="-122"/>
                <a:cs typeface="Arial" panose="020B0604020202020204" pitchFamily="34" charset="0"/>
              </a:rPr>
              <a:t>Eco-industriels</a:t>
            </a:r>
            <a:r>
              <a:rPr lang="fr-FR" sz="3600" b="1" kern="0" dirty="0">
                <a:latin typeface="Arial" panose="020B0604020202020204" pitchFamily="34" charset="0"/>
                <a:ea typeface="DengXian" panose="02010600030101010101" pitchFamily="2" charset="-122"/>
                <a:cs typeface="Arial" panose="020B0604020202020204" pitchFamily="34" charset="0"/>
              </a:rPr>
              <a:t> et Économie circulaire (</a:t>
            </a:r>
            <a:r>
              <a:rPr lang="fr-FR" sz="3600" b="1" kern="0" dirty="0" err="1">
                <a:latin typeface="Arial" panose="020B0604020202020204" pitchFamily="34" charset="0"/>
                <a:ea typeface="DengXian" panose="02010600030101010101" pitchFamily="2" charset="-122"/>
                <a:cs typeface="Arial" panose="020B0604020202020204" pitchFamily="34" charset="0"/>
              </a:rPr>
              <a:t>Onudi</a:t>
            </a:r>
            <a:r>
              <a:rPr lang="fr-FR" b="1" kern="0" dirty="0">
                <a:latin typeface="Arial" panose="020B0604020202020204" pitchFamily="34" charset="0"/>
                <a:ea typeface="DengXian" panose="02010600030101010101" pitchFamily="2" charset="-122"/>
                <a:cs typeface="Arial" panose="020B0604020202020204" pitchFamily="34" charset="0"/>
              </a:rPr>
              <a:t>) - Annexe 10 -</a:t>
            </a:r>
            <a:br>
              <a:rPr lang="fr-FR" sz="3600" b="1" kern="0" dirty="0">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4788DFCB-66EA-FA81-0F81-3E30921094C3}"/>
              </a:ext>
            </a:extLst>
          </p:cNvPr>
          <p:cNvSpPr>
            <a:spLocks noGrp="1"/>
          </p:cNvSpPr>
          <p:nvPr>
            <p:ph idx="1"/>
          </p:nvPr>
        </p:nvSpPr>
        <p:spPr>
          <a:xfrm>
            <a:off x="0" y="1587500"/>
            <a:ext cx="12192000" cy="5270500"/>
          </a:xfrm>
        </p:spPr>
        <p:txBody>
          <a:bodyPr>
            <a:normAutofit/>
          </a:bodyPr>
          <a:lstStyle/>
          <a:p>
            <a:pPr>
              <a:lnSpc>
                <a:spcPct val="107000"/>
              </a:lnSpc>
              <a:spcAft>
                <a:spcPts val="800"/>
              </a:spcAft>
            </a:pPr>
            <a:r>
              <a:rPr lang="fr-FR" sz="2500" kern="100" dirty="0">
                <a:effectLst/>
                <a:latin typeface="Arial" panose="020B0604020202020204" pitchFamily="34" charset="0"/>
                <a:ea typeface="Aptos" panose="020B0004020202020204" pitchFamily="34" charset="0"/>
                <a:cs typeface="Arial" panose="020B0604020202020204" pitchFamily="34" charset="0"/>
              </a:rPr>
              <a:t>L’économie circulaire est une « économie industrielle »</a:t>
            </a:r>
          </a:p>
          <a:p>
            <a:pPr>
              <a:lnSpc>
                <a:spcPct val="107000"/>
              </a:lnSpc>
              <a:spcAft>
                <a:spcPts val="800"/>
              </a:spcAft>
            </a:pPr>
            <a:r>
              <a:rPr lang="fr-FR" sz="2500" kern="100" dirty="0">
                <a:effectLst/>
                <a:latin typeface="Arial" panose="020B0604020202020204" pitchFamily="34" charset="0"/>
                <a:ea typeface="Aptos" panose="020B0004020202020204" pitchFamily="34" charset="0"/>
                <a:cs typeface="Arial" panose="020B0604020202020204" pitchFamily="34" charset="0"/>
              </a:rPr>
              <a:t>Elle assure :</a:t>
            </a:r>
          </a:p>
          <a:p>
            <a:pPr>
              <a:lnSpc>
                <a:spcPct val="107000"/>
              </a:lnSpc>
              <a:spcAft>
                <a:spcPts val="800"/>
              </a:spcAft>
            </a:pPr>
            <a:r>
              <a:rPr lang="fr-FR" sz="2500" kern="100" dirty="0">
                <a:latin typeface="Arial" panose="020B0604020202020204" pitchFamily="34" charset="0"/>
                <a:ea typeface="Aptos" panose="020B0004020202020204" pitchFamily="34" charset="0"/>
                <a:cs typeface="Arial" panose="020B0604020202020204" pitchFamily="34" charset="0"/>
              </a:rPr>
              <a:t>La r</a:t>
            </a:r>
            <a:r>
              <a:rPr lang="fr-FR" sz="2500" kern="100" dirty="0">
                <a:effectLst/>
                <a:latin typeface="Arial" panose="020B0604020202020204" pitchFamily="34" charset="0"/>
                <a:ea typeface="Aptos" panose="020B0004020202020204" pitchFamily="34" charset="0"/>
                <a:cs typeface="Arial" panose="020B0604020202020204" pitchFamily="34" charset="0"/>
              </a:rPr>
              <a:t>éutilisation des produits, pièces et matériaux plusieurs fois ;</a:t>
            </a:r>
          </a:p>
          <a:p>
            <a:pPr>
              <a:lnSpc>
                <a:spcPct val="107000"/>
              </a:lnSpc>
              <a:spcAft>
                <a:spcPts val="800"/>
              </a:spcAft>
            </a:pPr>
            <a:r>
              <a:rPr lang="fr-FR" sz="2500" kern="100" dirty="0">
                <a:effectLst/>
                <a:latin typeface="Arial" panose="020B0604020202020204" pitchFamily="34" charset="0"/>
                <a:ea typeface="Aptos" panose="020B0004020202020204" pitchFamily="34" charset="0"/>
                <a:cs typeface="Arial" panose="020B0604020202020204" pitchFamily="34" charset="0"/>
              </a:rPr>
              <a:t>En concevant des produits pour durer ;</a:t>
            </a:r>
          </a:p>
          <a:p>
            <a:pPr>
              <a:lnSpc>
                <a:spcPct val="107000"/>
              </a:lnSpc>
              <a:spcAft>
                <a:spcPts val="800"/>
              </a:spcAft>
            </a:pPr>
            <a:r>
              <a:rPr lang="fr-FR" sz="2500" kern="100" dirty="0">
                <a:latin typeface="Arial" panose="020B0604020202020204" pitchFamily="34" charset="0"/>
                <a:ea typeface="Aptos" panose="020B0004020202020204" pitchFamily="34" charset="0"/>
                <a:cs typeface="Arial" panose="020B0604020202020204" pitchFamily="34" charset="0"/>
              </a:rPr>
              <a:t>En m</a:t>
            </a:r>
            <a:r>
              <a:rPr lang="fr-FR" sz="2500" kern="100" dirty="0">
                <a:effectLst/>
                <a:latin typeface="Arial" panose="020B0604020202020204" pitchFamily="34" charset="0"/>
                <a:ea typeface="Aptos" panose="020B0004020202020204" pitchFamily="34" charset="0"/>
                <a:cs typeface="Arial" panose="020B0604020202020204" pitchFamily="34" charset="0"/>
              </a:rPr>
              <a:t>aintenant la valeur aussi longtemps que possible dans l’économie ; </a:t>
            </a:r>
          </a:p>
          <a:p>
            <a:pPr>
              <a:lnSpc>
                <a:spcPct val="107000"/>
              </a:lnSpc>
              <a:spcAft>
                <a:spcPts val="800"/>
              </a:spcAft>
            </a:pPr>
            <a:r>
              <a:rPr lang="fr-FR" sz="2500" kern="100" dirty="0">
                <a:effectLst/>
                <a:latin typeface="Arial" panose="020B0604020202020204" pitchFamily="34" charset="0"/>
                <a:ea typeface="Aptos" panose="020B0004020202020204" pitchFamily="34" charset="0"/>
                <a:cs typeface="Arial" panose="020B0604020202020204" pitchFamily="34" charset="0"/>
              </a:rPr>
              <a:t>En réduisant au minimum la production de déchets et la pollution, et ;</a:t>
            </a:r>
          </a:p>
          <a:p>
            <a:pPr>
              <a:lnSpc>
                <a:spcPct val="107000"/>
              </a:lnSpc>
              <a:spcAft>
                <a:spcPts val="800"/>
              </a:spcAft>
            </a:pPr>
            <a:r>
              <a:rPr lang="fr-FR" sz="2500" kern="100" dirty="0">
                <a:latin typeface="Arial" panose="020B0604020202020204" pitchFamily="34" charset="0"/>
                <a:ea typeface="Aptos" panose="020B0004020202020204" pitchFamily="34" charset="0"/>
                <a:cs typeface="Arial" panose="020B0604020202020204" pitchFamily="34" charset="0"/>
              </a:rPr>
              <a:t>En utilisant </a:t>
            </a:r>
            <a:r>
              <a:rPr lang="fr-FR" sz="2500" kern="100" dirty="0">
                <a:effectLst/>
                <a:latin typeface="Arial" panose="020B0604020202020204" pitchFamily="34" charset="0"/>
                <a:ea typeface="Aptos" panose="020B0004020202020204" pitchFamily="34" charset="0"/>
                <a:cs typeface="Arial" panose="020B0604020202020204" pitchFamily="34" charset="0"/>
              </a:rPr>
              <a:t>l’énergie renouvelable le long des chaînes de valeur ;</a:t>
            </a:r>
          </a:p>
          <a:p>
            <a:pPr>
              <a:lnSpc>
                <a:spcPct val="107000"/>
              </a:lnSpc>
              <a:spcAft>
                <a:spcPts val="800"/>
              </a:spcAft>
            </a:pPr>
            <a:r>
              <a:rPr lang="en-US" sz="2500" dirty="0"/>
              <a:t>CIRCULAR ECONOMY and Agribusiness Development </a:t>
            </a:r>
            <a:r>
              <a:rPr lang="fr-FR" sz="2500" kern="100" dirty="0">
                <a:latin typeface="Arial" panose="020B0604020202020204" pitchFamily="34" charset="0"/>
                <a:cs typeface="Arial" panose="020B0604020202020204" pitchFamily="34" charset="0"/>
              </a:rPr>
              <a:t>(ONUDI) – Annexe 11.</a:t>
            </a:r>
            <a:endParaRPr lang="fr-FR" sz="2500" kern="100" dirty="0">
              <a:effectLst/>
              <a:latin typeface="Arial" panose="020B0604020202020204" pitchFamily="34" charset="0"/>
              <a:ea typeface="Aptos" panose="020B0004020202020204" pitchFamily="34" charset="0"/>
              <a:cs typeface="Arial" panose="020B0604020202020204" pitchFamily="34" charset="0"/>
            </a:endParaRPr>
          </a:p>
          <a:p>
            <a:endParaRPr lang="fr-FR" sz="2500"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3430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C54BEFD-BF46-B806-D28F-0A80979B57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181" y="468630"/>
            <a:ext cx="11578590" cy="6229349"/>
          </a:xfrm>
          <a:prstGeom prst="rect">
            <a:avLst/>
          </a:prstGeom>
          <a:noFill/>
          <a:ln>
            <a:noFill/>
          </a:ln>
        </p:spPr>
      </p:pic>
    </p:spTree>
    <p:extLst>
      <p:ext uri="{BB962C8B-B14F-4D97-AF65-F5344CB8AC3E}">
        <p14:creationId xmlns:p14="http://schemas.microsoft.com/office/powerpoint/2010/main" val="179428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09E0B-84E0-B101-2183-068A7DBD98A4}"/>
              </a:ext>
            </a:extLst>
          </p:cNvPr>
          <p:cNvSpPr>
            <a:spLocks noGrp="1"/>
          </p:cNvSpPr>
          <p:nvPr>
            <p:ph type="title"/>
          </p:nvPr>
        </p:nvSpPr>
        <p:spPr>
          <a:xfrm>
            <a:off x="677334" y="320040"/>
            <a:ext cx="8596668" cy="742950"/>
          </a:xfrm>
        </p:spPr>
        <p:txBody>
          <a:bodyPr>
            <a:normAutofit/>
          </a:bodyPr>
          <a:lstStyle/>
          <a:p>
            <a:pPr algn="ctr"/>
            <a:r>
              <a:rPr lang="fr-FR" sz="3200" b="1" dirty="0">
                <a:latin typeface="Arial" panose="020B0604020202020204" pitchFamily="34" charset="0"/>
                <a:cs typeface="Arial" panose="020B0604020202020204" pitchFamily="34" charset="0"/>
              </a:rPr>
              <a:t>Economie circulaire</a:t>
            </a:r>
          </a:p>
        </p:txBody>
      </p:sp>
      <p:sp>
        <p:nvSpPr>
          <p:cNvPr id="3" name="Espace réservé du contenu 2">
            <a:extLst>
              <a:ext uri="{FF2B5EF4-FFF2-40B4-BE49-F238E27FC236}">
                <a16:creationId xmlns:a16="http://schemas.microsoft.com/office/drawing/2014/main" id="{8F883F49-F795-2635-17B5-F1A032791998}"/>
              </a:ext>
            </a:extLst>
          </p:cNvPr>
          <p:cNvSpPr>
            <a:spLocks noGrp="1"/>
          </p:cNvSpPr>
          <p:nvPr>
            <p:ph idx="1"/>
          </p:nvPr>
        </p:nvSpPr>
        <p:spPr>
          <a:xfrm>
            <a:off x="0" y="1386840"/>
            <a:ext cx="12192000" cy="5471160"/>
          </a:xfrm>
        </p:spPr>
        <p:txBody>
          <a:bodyPr>
            <a:normAutofit/>
          </a:bodyPr>
          <a:lstStyle/>
          <a:p>
            <a:r>
              <a:rPr lang="fr-FR" sz="4000" spc="-30" dirty="0">
                <a:effectLst/>
                <a:latin typeface="Arial" panose="020B0604020202020204" pitchFamily="34" charset="0"/>
                <a:ea typeface="Calibri" panose="020F0502020204030204" pitchFamily="34" charset="0"/>
                <a:cs typeface="Arial" panose="020B0604020202020204" pitchFamily="34" charset="0"/>
              </a:rPr>
              <a:t>Certains auteurs voient d’ailleurs dans ces symbioses le caractère d’une écologie industrielle et proposent </a:t>
            </a:r>
            <a:r>
              <a:rPr lang="fr-FR" sz="4000" spc="-30" dirty="0">
                <a:effectLst/>
                <a:latin typeface="Arial" panose="020B0604020202020204" pitchFamily="34" charset="0"/>
                <a:ea typeface="CIDFont+F1"/>
                <a:cs typeface="Arial" panose="020B0604020202020204" pitchFamily="34" charset="0"/>
              </a:rPr>
              <a:t>de </a:t>
            </a:r>
            <a:r>
              <a:rPr lang="fr-FR" sz="4000" spc="-30" dirty="0">
                <a:effectLst/>
                <a:latin typeface="Arial" panose="020B0604020202020204" pitchFamily="34" charset="0"/>
                <a:ea typeface="Calibri" panose="020F0502020204030204" pitchFamily="34" charset="0"/>
                <a:cs typeface="Arial" panose="020B0604020202020204" pitchFamily="34" charset="0"/>
              </a:rPr>
              <a:t>passer d’une logique de traitement des déchets à une logique d’extraction des matières. Par</a:t>
            </a:r>
            <a:r>
              <a:rPr lang="fr-FR" sz="40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transformation des modèles économiques, des boucles de circularité sont créées à chaque étape du cycle de vie des produits : matière, utilisation des produits et régénération.</a:t>
            </a:r>
            <a:endParaRPr lang="fr-FR" sz="40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892412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59495-4579-668B-32FD-5BB7A9612119}"/>
              </a:ext>
            </a:extLst>
          </p:cNvPr>
          <p:cNvSpPr>
            <a:spLocks noGrp="1"/>
          </p:cNvSpPr>
          <p:nvPr>
            <p:ph type="title"/>
          </p:nvPr>
        </p:nvSpPr>
        <p:spPr>
          <a:xfrm>
            <a:off x="677334" y="233680"/>
            <a:ext cx="8596668" cy="680720"/>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Stratégie : Principaux principes</a:t>
            </a:r>
            <a:br>
              <a:rPr lang="fr-FR" sz="3600" b="1" kern="0" dirty="0">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9012A4BD-71C2-C73E-9D20-1C273BD12BB6}"/>
              </a:ext>
            </a:extLst>
          </p:cNvPr>
          <p:cNvSpPr>
            <a:spLocks noGrp="1"/>
          </p:cNvSpPr>
          <p:nvPr>
            <p:ph idx="1"/>
          </p:nvPr>
        </p:nvSpPr>
        <p:spPr>
          <a:xfrm>
            <a:off x="0" y="914400"/>
            <a:ext cx="12192000" cy="5943600"/>
          </a:xfrm>
        </p:spPr>
        <p:txBody>
          <a:bodyPr>
            <a:normAutofit/>
          </a:bodyPr>
          <a:lstStyle/>
          <a:p>
            <a:r>
              <a:rPr lang="fr-FR" sz="25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La stratégie de développement des ZES de nouvelle génération se doit de prendre en compte nombre de paramètres dont l’absence ou le déficit a pu générer les échecs de certaines ZES :</a:t>
            </a:r>
          </a:p>
          <a:p>
            <a:r>
              <a:rPr lang="fr-FR" sz="25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rPr>
              <a:t>1) Transformation économique du Pays : la politique industrielle doit être l’axe principal de la politique de transformation économique ;</a:t>
            </a:r>
          </a:p>
          <a:p>
            <a:r>
              <a:rPr lang="fr-FR"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2) Transformation sur place des matières premières et Développement des chaînes de valeurs</a:t>
            </a:r>
            <a:r>
              <a:rPr lang="fr-FR" sz="2500" b="1" dirty="0">
                <a:solidFill>
                  <a:schemeClr val="tx1"/>
                </a:solidFill>
                <a:latin typeface="Arial" panose="020B0604020202020204" pitchFamily="34" charset="0"/>
                <a:ea typeface="DengXian Light" panose="02010600030101010101" pitchFamily="2" charset="-122"/>
                <a:cs typeface="Arial" panose="020B0604020202020204" pitchFamily="34" charset="0"/>
              </a:rPr>
              <a:t> : </a:t>
            </a:r>
            <a:r>
              <a:rPr lang="fr-FR" sz="25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Le benchmark opéré, sur des études réalisées à Madagascar, permet d’agrandir le spectre de l’éligibilité des produits à développer au-delà de celui proposé dans le cadre de la politique d’import substitution. Une première liste sélective du secteur manufacturier a été préparée dans ce pays sur la base de plusieurs approches différentes, l’analyse </a:t>
            </a:r>
            <a:r>
              <a:rPr lang="fr-FR" sz="2500" spc="-3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Hausmanienne</a:t>
            </a:r>
            <a:r>
              <a:rPr lang="fr-FR" sz="25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 de l’espace des produits, l’analyse de l’indice de la Chaîne de Valeur </a:t>
            </a:r>
            <a:r>
              <a:rPr lang="fr-FR" sz="2500" spc="-30" dirty="0">
                <a:effectLst/>
                <a:latin typeface="Arial" panose="020B0604020202020204" pitchFamily="34" charset="0"/>
                <a:ea typeface="Calibri" panose="020F0502020204030204" pitchFamily="34" charset="0"/>
                <a:cs typeface="Arial" panose="020B0604020202020204" pitchFamily="34" charset="0"/>
              </a:rPr>
              <a:t>Mondiale, les tendances commerciales mondiales, les tendances domestiques et les secteurs d’intérêt du Gouvernement Malagasy, les secteurs d’intérêt du secteur privé. </a:t>
            </a:r>
          </a:p>
          <a:p>
            <a:endParaRPr lang="fr-FR" sz="2400" b="1" dirty="0">
              <a:solidFill>
                <a:srgbClr val="002060"/>
              </a:solidFill>
              <a:effectLst/>
              <a:latin typeface="Arial" panose="020B0604020202020204" pitchFamily="34" charset="0"/>
              <a:ea typeface="DengXian Light" panose="02010600030101010101" pitchFamily="2" charset="-122"/>
              <a:cs typeface="Arial" panose="020B0604020202020204" pitchFamily="34" charset="0"/>
            </a:endParaRPr>
          </a:p>
          <a:p>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2585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497E5-87F0-2EBE-E6FE-D516A049D086}"/>
              </a:ext>
            </a:extLst>
          </p:cNvPr>
          <p:cNvSpPr>
            <a:spLocks noGrp="1"/>
          </p:cNvSpPr>
          <p:nvPr>
            <p:ph type="title"/>
          </p:nvPr>
        </p:nvSpPr>
        <p:spPr>
          <a:xfrm>
            <a:off x="677334" y="320040"/>
            <a:ext cx="8596668" cy="73152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52858E6C-EC53-F991-90E1-A1369216C4C5}"/>
              </a:ext>
            </a:extLst>
          </p:cNvPr>
          <p:cNvSpPr>
            <a:spLocks noGrp="1"/>
          </p:cNvSpPr>
          <p:nvPr>
            <p:ph idx="1"/>
          </p:nvPr>
        </p:nvSpPr>
        <p:spPr>
          <a:xfrm>
            <a:off x="0" y="1165860"/>
            <a:ext cx="12192000" cy="5692140"/>
          </a:xfrm>
        </p:spPr>
        <p:txBody>
          <a:bodyPr>
            <a:normAutofit/>
          </a:bodyPr>
          <a:lstStyle/>
          <a:p>
            <a:r>
              <a:rPr lang="fr-FR" sz="2400" spc="-30" dirty="0">
                <a:effectLst/>
                <a:latin typeface="Arial" panose="020B0604020202020204" pitchFamily="34" charset="0"/>
                <a:ea typeface="Calibri" panose="020F0502020204030204" pitchFamily="34" charset="0"/>
                <a:cs typeface="Arial" panose="020B0604020202020204" pitchFamily="34" charset="0"/>
              </a:rPr>
              <a:t>Puis une évaluation détaillée de la chaîne de valeur des industries identifiées a été effectuée pour évaluer davantage leur pertinence pour Madagascar et pour enfin établir une liste finalisée des industries à fort potentiel. </a:t>
            </a:r>
            <a:r>
              <a:rPr lang="fr-FR" sz="24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L'évaluation de la chaîne de valeur réalisée vise les objectifs suivants : Comprendre le niveau actuel de la participation de Madagascar dans les chaînes de valeurs ; Déterminer si Madagascar a la capacité adéquate d'accueillir les industries présélectionnées ; Déterminer à quelle étape de la chaîne de valeur Madagascar peut participer de manière concurrentielle ; et sur la base de l'évaluation ci-dessus, comprendre les défis et les problèmes existants qui peuvent entraver le développement de ces industries à Madagascar et tenter de trouver des solutions</a:t>
            </a:r>
            <a:r>
              <a:rPr lang="fr-FR" sz="2400" spc="-3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fr-FR" sz="2400" dirty="0">
              <a:effectLst/>
              <a:latin typeface="Arial" panose="020B0604020202020204" pitchFamily="34" charset="0"/>
              <a:ea typeface="Calibri" panose="020F0502020204030204" pitchFamily="34" charset="0"/>
              <a:cs typeface="Arial" panose="020B0604020202020204" pitchFamily="34" charset="0"/>
            </a:endParaRPr>
          </a:p>
          <a:p>
            <a:r>
              <a:rPr lang="fr-FR" sz="24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Bien évidemment de telles orientations nécessitent études et outils d’analyse (o</a:t>
            </a:r>
            <a:r>
              <a:rPr lang="fr-FR" sz="2400" spc="-30" dirty="0">
                <a:effectLst/>
                <a:latin typeface="Arial" panose="020B0604020202020204" pitchFamily="34" charset="0"/>
                <a:ea typeface="Calibri" panose="020F0502020204030204" pitchFamily="34" charset="0"/>
                <a:cs typeface="Arial" panose="020B0604020202020204" pitchFamily="34" charset="0"/>
              </a:rPr>
              <a:t>utils d’analyse et de calcul des chaînes de valeurs, diagnostic de la chaîne de valeur industrielle développé par l’ONUDI, méthodologie de l’espace produit, et autres guides de l’économie circulaire</a:t>
            </a:r>
            <a:r>
              <a:rPr lang="fr-FR" sz="2400" spc="-30" dirty="0">
                <a:latin typeface="Arial" panose="020B0604020202020204" pitchFamily="34" charset="0"/>
                <a:ea typeface="Calibri" panose="020F0502020204030204" pitchFamily="34" charset="0"/>
                <a:cs typeface="Arial" panose="020B0604020202020204" pitchFamily="34" charset="0"/>
              </a:rPr>
              <a:t>) - </a:t>
            </a:r>
            <a:r>
              <a:rPr lang="fr-FR" sz="2400" spc="-30" dirty="0">
                <a:solidFill>
                  <a:srgbClr val="000000"/>
                </a:solidFill>
                <a:effectLst/>
                <a:latin typeface="Arial" panose="020B0604020202020204" pitchFamily="34" charset="0"/>
                <a:ea typeface="Calibri" panose="020F0502020204030204" pitchFamily="34" charset="0"/>
                <a:cs typeface="Arial" panose="020B0604020202020204" pitchFamily="34" charset="0"/>
              </a:rPr>
              <a:t>(Annexe 12)</a:t>
            </a:r>
            <a:r>
              <a:rPr lang="fr-FR" sz="2400" spc="-30" dirty="0">
                <a:effectLst/>
                <a:latin typeface="Arial" panose="020B0604020202020204" pitchFamily="34" charset="0"/>
                <a:ea typeface="Calibri" panose="020F0502020204030204" pitchFamily="34" charset="0"/>
                <a:cs typeface="Arial" panose="020B0604020202020204" pitchFamily="34" charset="0"/>
              </a:rPr>
              <a:t>. </a:t>
            </a:r>
            <a:endParaRPr lang="fr-FR" sz="24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863186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F327B-1A61-4749-85A1-B599A1858A24}"/>
              </a:ext>
            </a:extLst>
          </p:cNvPr>
          <p:cNvSpPr>
            <a:spLocks noGrp="1"/>
          </p:cNvSpPr>
          <p:nvPr>
            <p:ph type="title"/>
          </p:nvPr>
        </p:nvSpPr>
        <p:spPr>
          <a:xfrm>
            <a:off x="469900" y="292100"/>
            <a:ext cx="11163300" cy="762000"/>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TABLE DES MATIERES DE LA FORMATION</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0B210D99-25B8-8A83-BFAE-761ECBC08868}"/>
              </a:ext>
            </a:extLst>
          </p:cNvPr>
          <p:cNvSpPr>
            <a:spLocks noGrp="1"/>
          </p:cNvSpPr>
          <p:nvPr>
            <p:ph idx="1"/>
          </p:nvPr>
        </p:nvSpPr>
        <p:spPr>
          <a:xfrm>
            <a:off x="228600" y="1206500"/>
            <a:ext cx="11722100" cy="5359399"/>
          </a:xfrm>
        </p:spPr>
        <p:txBody>
          <a:bodyPr>
            <a:noAutofit/>
          </a:bodyPr>
          <a:lstStyle/>
          <a:p>
            <a:r>
              <a:rPr lang="fr-FR" sz="3200" dirty="0">
                <a:latin typeface="Arial" panose="020B0604020202020204" pitchFamily="34" charset="0"/>
                <a:cs typeface="Arial" panose="020B0604020202020204" pitchFamily="34" charset="0"/>
              </a:rPr>
              <a:t>Module I : </a:t>
            </a:r>
            <a:r>
              <a:rPr lang="fr-FR" sz="3200" b="1" kern="0" dirty="0">
                <a:effectLst/>
                <a:latin typeface="Arial" panose="020B0604020202020204" pitchFamily="34" charset="0"/>
                <a:ea typeface="DengXian" panose="02010600030101010101" pitchFamily="2" charset="-122"/>
                <a:cs typeface="Arial" panose="020B0604020202020204" pitchFamily="34" charset="0"/>
              </a:rPr>
              <a:t>Développement des ZES en Afrique Centrale : Objectifs des nouvelles ZESNG, Stratégie et Feuille de route</a:t>
            </a:r>
            <a:endParaRPr lang="fr-FR" sz="3200" dirty="0">
              <a:latin typeface="Arial" panose="020B0604020202020204" pitchFamily="34" charset="0"/>
              <a:cs typeface="Arial" panose="020B0604020202020204" pitchFamily="34" charset="0"/>
            </a:endParaRPr>
          </a:p>
          <a:p>
            <a:r>
              <a:rPr lang="fr-FR" sz="3200" dirty="0">
                <a:latin typeface="Arial" panose="020B0604020202020204" pitchFamily="34" charset="0"/>
                <a:cs typeface="Arial" panose="020B0604020202020204" pitchFamily="34" charset="0"/>
              </a:rPr>
              <a:t>Module II :</a:t>
            </a:r>
            <a:r>
              <a:rPr lang="fr-FR" sz="3200" b="1" kern="0" dirty="0">
                <a:effectLst/>
                <a:latin typeface="Arial" panose="020B0604020202020204" pitchFamily="34" charset="0"/>
                <a:ea typeface="DengXian" panose="02010600030101010101" pitchFamily="2" charset="-122"/>
                <a:cs typeface="Arial" panose="020B0604020202020204" pitchFamily="34" charset="0"/>
              </a:rPr>
              <a:t> Plan directeur d’industrialisation régional, problématiques d‘implémentation, chaînes de valeurs régionales, Hubs régionaux, Corridors</a:t>
            </a:r>
            <a:r>
              <a:rPr lang="fr-FR" sz="3200" kern="0" dirty="0">
                <a:effectLst/>
                <a:latin typeface="Arial" panose="020B0604020202020204" pitchFamily="34" charset="0"/>
                <a:ea typeface="DengXian" panose="02010600030101010101" pitchFamily="2" charset="-122"/>
                <a:cs typeface="Arial" panose="020B0604020202020204" pitchFamily="34" charset="0"/>
              </a:rPr>
              <a:t> </a:t>
            </a:r>
            <a:endParaRPr lang="fr-FR" sz="3200" dirty="0">
              <a:latin typeface="Arial" panose="020B0604020202020204" pitchFamily="34" charset="0"/>
              <a:cs typeface="Arial" panose="020B0604020202020204" pitchFamily="34" charset="0"/>
            </a:endParaRPr>
          </a:p>
          <a:p>
            <a:r>
              <a:rPr lang="fr-FR" sz="3200" dirty="0">
                <a:latin typeface="Arial" panose="020B0604020202020204" pitchFamily="34" charset="0"/>
                <a:cs typeface="Arial" panose="020B0604020202020204" pitchFamily="34" charset="0"/>
              </a:rPr>
              <a:t>Module III :</a:t>
            </a:r>
            <a:r>
              <a:rPr lang="fr-FR" sz="3200" b="1" kern="0" dirty="0">
                <a:effectLst/>
                <a:latin typeface="Arial" panose="020B0604020202020204" pitchFamily="34" charset="0"/>
                <a:ea typeface="DengXian" panose="02010600030101010101" pitchFamily="2" charset="-122"/>
                <a:cs typeface="Arial" panose="020B0604020202020204" pitchFamily="34" charset="0"/>
              </a:rPr>
              <a:t> Développement des ZES en Afrique Centrale : Étude d’opportunité, de faisabilité et modèles de contrat</a:t>
            </a:r>
            <a:endParaRPr lang="fr-FR" sz="3200" dirty="0">
              <a:latin typeface="Arial" panose="020B0604020202020204" pitchFamily="34" charset="0"/>
              <a:cs typeface="Arial" panose="020B0604020202020204" pitchFamily="34" charset="0"/>
            </a:endParaRPr>
          </a:p>
          <a:p>
            <a:r>
              <a:rPr lang="fr-FR" sz="3200" dirty="0">
                <a:latin typeface="Arial" panose="020B0604020202020204" pitchFamily="34" charset="0"/>
                <a:cs typeface="Arial" panose="020B0604020202020204" pitchFamily="34" charset="0"/>
              </a:rPr>
              <a:t>Module IV :</a:t>
            </a:r>
            <a:r>
              <a:rPr lang="fr-FR" sz="3200" b="1" dirty="0">
                <a:latin typeface="Arial" panose="020B0604020202020204" pitchFamily="34" charset="0"/>
                <a:cs typeface="Arial" panose="020B0604020202020204" pitchFamily="34" charset="0"/>
              </a:rPr>
              <a:t> Réflexions sur la définition d’un cadre réglementaire harmonisé</a:t>
            </a:r>
            <a:endParaRPr lang="fr-F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001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95CEA-F878-3434-6D7B-2CEFA519CC22}"/>
              </a:ext>
            </a:extLst>
          </p:cNvPr>
          <p:cNvSpPr>
            <a:spLocks noGrp="1"/>
          </p:cNvSpPr>
          <p:nvPr>
            <p:ph type="title"/>
          </p:nvPr>
        </p:nvSpPr>
        <p:spPr>
          <a:xfrm>
            <a:off x="677334" y="240030"/>
            <a:ext cx="8596668" cy="70866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435FC63B-A3E9-34E8-A2C7-451C60D7A750}"/>
              </a:ext>
            </a:extLst>
          </p:cNvPr>
          <p:cNvSpPr>
            <a:spLocks noGrp="1"/>
          </p:cNvSpPr>
          <p:nvPr>
            <p:ph idx="1"/>
          </p:nvPr>
        </p:nvSpPr>
        <p:spPr>
          <a:xfrm>
            <a:off x="0" y="1154430"/>
            <a:ext cx="12192000" cy="5600700"/>
          </a:xfrm>
        </p:spPr>
        <p:txBody>
          <a:bodyPr>
            <a:normAutofit fontScale="92500"/>
          </a:bodyPr>
          <a:lstStyle/>
          <a:p>
            <a:r>
              <a:rPr lang="fr-FR" sz="2800" b="1" dirty="0">
                <a:latin typeface="Arial" panose="020B0604020202020204" pitchFamily="34" charset="0"/>
                <a:ea typeface="Calibri" panose="020F0502020204030204" pitchFamily="34" charset="0"/>
                <a:cs typeface="Arial" panose="020B0604020202020204" pitchFamily="34" charset="0"/>
              </a:rPr>
              <a:t>3) </a:t>
            </a:r>
            <a:r>
              <a:rPr lang="fr-FR" sz="2800" b="1" dirty="0">
                <a:effectLst/>
                <a:latin typeface="Arial" panose="020B0604020202020204" pitchFamily="34" charset="0"/>
                <a:ea typeface="Calibri" panose="020F0502020204030204" pitchFamily="34" charset="0"/>
                <a:cs typeface="Arial" panose="020B0604020202020204" pitchFamily="34" charset="0"/>
              </a:rPr>
              <a:t>Equilibre des territoires </a:t>
            </a:r>
            <a:r>
              <a:rPr lang="fr-FR" sz="2800" dirty="0">
                <a:effectLst/>
                <a:latin typeface="Arial" panose="020B0604020202020204" pitchFamily="34" charset="0"/>
                <a:ea typeface="Calibri" panose="020F0502020204030204" pitchFamily="34" charset="0"/>
                <a:cs typeface="Arial" panose="020B0604020202020204" pitchFamily="34" charset="0"/>
              </a:rPr>
              <a:t>: </a:t>
            </a:r>
            <a:r>
              <a:rPr lang="fr-FR" sz="2800" spc="-30" dirty="0">
                <a:effectLst/>
                <a:latin typeface="Arial" panose="020B0604020202020204" pitchFamily="34" charset="0"/>
                <a:ea typeface="Calibri" panose="020F0502020204030204" pitchFamily="34" charset="0"/>
                <a:cs typeface="Arial" panose="020B0604020202020204" pitchFamily="34" charset="0"/>
              </a:rPr>
              <a:t>L’enjeu pour les ZES est non seulement de ne plus être une enclave déconnectée du territoire mais davantage un </a:t>
            </a:r>
            <a:r>
              <a:rPr lang="fr-FR" sz="2800" spc="-30" dirty="0" err="1">
                <a:effectLst/>
                <a:latin typeface="Arial" panose="020B0604020202020204" pitchFamily="34" charset="0"/>
                <a:ea typeface="Calibri" panose="020F0502020204030204" pitchFamily="34" charset="0"/>
                <a:cs typeface="Arial" panose="020B0604020202020204" pitchFamily="34" charset="0"/>
              </a:rPr>
              <a:t>éco-système</a:t>
            </a:r>
            <a:r>
              <a:rPr lang="fr-FR" sz="2800" spc="-30" dirty="0">
                <a:effectLst/>
                <a:latin typeface="Arial" panose="020B0604020202020204" pitchFamily="34" charset="0"/>
                <a:ea typeface="Calibri" panose="020F0502020204030204" pitchFamily="34" charset="0"/>
                <a:cs typeface="Arial" panose="020B0604020202020204" pitchFamily="34" charset="0"/>
              </a:rPr>
              <a:t>, et surtout de tisser des liens avec les « territoires », régions, centres industriels, zones où peuvent être exploitées ressources naturelles</a:t>
            </a:r>
            <a:r>
              <a:rPr lang="fr-FR" sz="2800" spc="-30" dirty="0">
                <a:latin typeface="Arial" panose="020B0604020202020204" pitchFamily="34" charset="0"/>
                <a:ea typeface="Calibri" panose="020F0502020204030204" pitchFamily="34" charset="0"/>
                <a:cs typeface="Arial" panose="020B0604020202020204" pitchFamily="34" charset="0"/>
              </a:rPr>
              <a:t> ;</a:t>
            </a:r>
            <a:endParaRPr lang="fr-FR" sz="2800" spc="-30" dirty="0">
              <a:effectLst/>
              <a:latin typeface="Arial" panose="020B0604020202020204" pitchFamily="34" charset="0"/>
              <a:ea typeface="Calibri" panose="020F0502020204030204" pitchFamily="34" charset="0"/>
              <a:cs typeface="Arial" panose="020B0604020202020204" pitchFamily="34" charset="0"/>
            </a:endParaRPr>
          </a:p>
          <a:p>
            <a:r>
              <a:rPr lang="fr-FR" sz="2800" spc="-30" dirty="0">
                <a:effectLst/>
                <a:latin typeface="Arial" panose="020B0604020202020204" pitchFamily="34" charset="0"/>
                <a:ea typeface="Calibri" panose="020F0502020204030204" pitchFamily="34" charset="0"/>
                <a:cs typeface="Arial" panose="020B0604020202020204" pitchFamily="34" charset="0"/>
              </a:rPr>
              <a:t>C’est toute la question de l’agrégation des projets industriels qui est ici posée qu’ils soient développés par le pays, les bailleurs, ou le secteur privé. Il s’agit ici d’éviter toute concurrence avec les projets existants ou à tout le moins de réguler le développement des ZES dans un contexte économique existant ; </a:t>
            </a:r>
          </a:p>
          <a:p>
            <a:r>
              <a:rPr lang="fr-FR" sz="2800" spc="-30" dirty="0">
                <a:effectLst/>
                <a:latin typeface="Arial" panose="020B0604020202020204" pitchFamily="34" charset="0"/>
                <a:ea typeface="Calibri" panose="020F0502020204030204" pitchFamily="34" charset="0"/>
                <a:cs typeface="Arial" panose="020B0604020202020204" pitchFamily="34" charset="0"/>
              </a:rPr>
              <a:t>Une telle stratégie ne peut réussir sans associer les collectivités locales dans le cadre de gouvernance des ZES. A titre d’exemple, la ZES de </a:t>
            </a:r>
            <a:r>
              <a:rPr lang="fr-FR" sz="2800" spc="-30" dirty="0" err="1">
                <a:effectLst/>
                <a:latin typeface="Arial" panose="020B0604020202020204" pitchFamily="34" charset="0"/>
                <a:ea typeface="Calibri" panose="020F0502020204030204" pitchFamily="34" charset="0"/>
                <a:cs typeface="Arial" panose="020B0604020202020204" pitchFamily="34" charset="0"/>
              </a:rPr>
              <a:t>Sandiara</a:t>
            </a:r>
            <a:r>
              <a:rPr lang="fr-FR" sz="2800" spc="-30" dirty="0">
                <a:effectLst/>
                <a:latin typeface="Arial" panose="020B0604020202020204" pitchFamily="34" charset="0"/>
                <a:ea typeface="Calibri" panose="020F0502020204030204" pitchFamily="34" charset="0"/>
                <a:cs typeface="Arial" panose="020B0604020202020204" pitchFamily="34" charset="0"/>
              </a:rPr>
              <a:t> au Sénégal a été développée par une municipalité qui doit s’associer avec un développeur privé. De même, trois municipalités dont celle de </a:t>
            </a:r>
            <a:r>
              <a:rPr lang="fr-FR" sz="2800" spc="-30" dirty="0" err="1">
                <a:effectLst/>
                <a:latin typeface="Arial" panose="020B0604020202020204" pitchFamily="34" charset="0"/>
                <a:ea typeface="Calibri" panose="020F0502020204030204" pitchFamily="34" charset="0"/>
                <a:cs typeface="Arial" panose="020B0604020202020204" pitchFamily="34" charset="0"/>
              </a:rPr>
              <a:t>Sandiara</a:t>
            </a:r>
            <a:r>
              <a:rPr lang="fr-FR" sz="2800" spc="-30" dirty="0">
                <a:effectLst/>
                <a:latin typeface="Arial" panose="020B0604020202020204" pitchFamily="34" charset="0"/>
                <a:ea typeface="Calibri" panose="020F0502020204030204" pitchFamily="34" charset="0"/>
                <a:cs typeface="Arial" panose="020B0604020202020204" pitchFamily="34" charset="0"/>
              </a:rPr>
              <a:t> se sont associées pour développer un projet d’agropole.</a:t>
            </a:r>
            <a:endParaRPr lang="fr-FR" sz="2800" dirty="0">
              <a:effectLst/>
              <a:latin typeface="Arial" panose="020B0604020202020204" pitchFamily="34" charset="0"/>
              <a:ea typeface="Calibri" panose="020F0502020204030204" pitchFamily="34" charset="0"/>
              <a:cs typeface="Arial" panose="020B0604020202020204" pitchFamily="34" charset="0"/>
            </a:endParaRP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61866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76BB4-9132-A3D9-32B1-F6C5DC18CA64}"/>
              </a:ext>
            </a:extLst>
          </p:cNvPr>
          <p:cNvSpPr>
            <a:spLocks noGrp="1"/>
          </p:cNvSpPr>
          <p:nvPr>
            <p:ph type="title"/>
          </p:nvPr>
        </p:nvSpPr>
        <p:spPr>
          <a:xfrm>
            <a:off x="677334" y="354330"/>
            <a:ext cx="8596668" cy="73152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8110AE39-B2A3-1C05-ED46-C2D92A4ACF16}"/>
              </a:ext>
            </a:extLst>
          </p:cNvPr>
          <p:cNvSpPr>
            <a:spLocks noGrp="1"/>
          </p:cNvSpPr>
          <p:nvPr>
            <p:ph idx="1"/>
          </p:nvPr>
        </p:nvSpPr>
        <p:spPr>
          <a:xfrm>
            <a:off x="0" y="1085850"/>
            <a:ext cx="12192000" cy="5772150"/>
          </a:xfrm>
        </p:spPr>
        <p:txBody>
          <a:bodyPr>
            <a:normAutofit/>
          </a:bodyPr>
          <a:lstStyle/>
          <a:p>
            <a:r>
              <a:rPr lang="fr-FR" sz="22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rPr>
              <a:t>4) Développement d’un tissu industriel local : </a:t>
            </a:r>
            <a:r>
              <a:rPr lang="fr-FR" sz="22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L’enjeu est ici d’assurer une intégration des PME locales dans le développement des ZES, soit à travers des liens développés avec des structures situées en dehors de la ZES, ou avec des PME qui ont leur siège dans les ZES</a:t>
            </a:r>
            <a:r>
              <a:rPr lang="fr-FR" sz="2200" spc="-30" dirty="0">
                <a:solidFill>
                  <a:schemeClr val="tx1"/>
                </a:solidFill>
                <a:latin typeface="Arial" panose="020B0604020202020204" pitchFamily="34" charset="0"/>
                <a:ea typeface="Calibri" panose="020F0502020204030204" pitchFamily="34" charset="0"/>
                <a:cs typeface="Arial" panose="020B0604020202020204" pitchFamily="34" charset="0"/>
              </a:rPr>
              <a:t> ;</a:t>
            </a:r>
            <a:endParaRPr lang="fr-FR" sz="2200" spc="-3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fr-FR" sz="22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Bien évidemment, ont été mis en évidence dans les différentes études, comme cela s’est développé en Asie, la possibilité de créer des centres d’incubation, de recherches ; </a:t>
            </a:r>
            <a:endParaRPr lang="fr-FR" sz="22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fr-FR" sz="22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Il peut être aussi envisagée une réserve d’espace aux PME locales dans le périmètre de la ZES (Tanger Med) ;</a:t>
            </a:r>
          </a:p>
          <a:p>
            <a:pPr algn="just">
              <a:spcBef>
                <a:spcPts val="1200"/>
              </a:spcBef>
              <a:spcAft>
                <a:spcPts val="800"/>
              </a:spcAft>
            </a:pPr>
            <a:r>
              <a:rPr lang="fr-FR" sz="2200" spc="-30" dirty="0">
                <a:solidFill>
                  <a:schemeClr val="tx1"/>
                </a:solidFill>
                <a:effectLst/>
                <a:latin typeface="Arial" panose="020B0604020202020204" pitchFamily="34" charset="0"/>
                <a:ea typeface="Calibri" panose="020F0502020204030204" pitchFamily="34" charset="0"/>
                <a:cs typeface="Arial" panose="020B0604020202020204" pitchFamily="34" charset="0"/>
              </a:rPr>
              <a:t>Bien évidemment, cet axe stratégique autour de la constitution de « champions nationaux » nécessite des mesures d’accompagnement et notamment de renforcement des capacités, voire d’incitations. Enfin, il doit être promu à travers un ensemble de critères à prendre en compte dans le recrutement des promoteurs développeurs, comme des entreprises à agréés ;</a:t>
            </a:r>
            <a:endParaRPr lang="fr-FR" sz="2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fr-FR" sz="2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Au Ghana, des incitations fiscales à l’exportation ont été accordées aux entreprises nationales qui créent des liens d’approvisionnement avec des entreprises basées dans des ZES (Guide UNCTAD).</a:t>
            </a: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sz="1800" b="1" dirty="0">
              <a:solidFill>
                <a:srgbClr val="002060"/>
              </a:solidFill>
              <a:effectLst/>
              <a:latin typeface="Lato" panose="020F0502020204030203" pitchFamily="34" charset="0"/>
              <a:ea typeface="DengXian Light" panose="02010600030101010101" pitchFamily="2" charset="-122"/>
              <a:cs typeface="Times New Roman" panose="02020603050405020304" pitchFamily="18" charset="0"/>
            </a:endParaRPr>
          </a:p>
          <a:p>
            <a:endParaRPr lang="fr-FR" dirty="0"/>
          </a:p>
        </p:txBody>
      </p:sp>
    </p:spTree>
    <p:extLst>
      <p:ext uri="{BB962C8B-B14F-4D97-AF65-F5344CB8AC3E}">
        <p14:creationId xmlns:p14="http://schemas.microsoft.com/office/powerpoint/2010/main" val="366056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585C3-027F-8190-3AF5-F0934D3013FE}"/>
              </a:ext>
            </a:extLst>
          </p:cNvPr>
          <p:cNvSpPr>
            <a:spLocks noGrp="1"/>
          </p:cNvSpPr>
          <p:nvPr>
            <p:ph type="title"/>
          </p:nvPr>
        </p:nvSpPr>
        <p:spPr>
          <a:xfrm>
            <a:off x="677334" y="228600"/>
            <a:ext cx="8596668" cy="72009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ED3774AA-A848-A387-760B-0F5D04FFFA1D}"/>
              </a:ext>
            </a:extLst>
          </p:cNvPr>
          <p:cNvSpPr>
            <a:spLocks noGrp="1"/>
          </p:cNvSpPr>
          <p:nvPr>
            <p:ph idx="1"/>
          </p:nvPr>
        </p:nvSpPr>
        <p:spPr>
          <a:xfrm>
            <a:off x="0" y="1337310"/>
            <a:ext cx="12192000" cy="5520690"/>
          </a:xfrm>
        </p:spPr>
        <p:txBody>
          <a:bodyPr>
            <a:normAutofit fontScale="92500"/>
          </a:bodyPr>
          <a:lstStyle/>
          <a:p>
            <a:r>
              <a:rPr lang="fr-FR" sz="3900" b="1" dirty="0">
                <a:effectLst/>
                <a:latin typeface="Arial" panose="020B0604020202020204" pitchFamily="34" charset="0"/>
                <a:ea typeface="Calibri" panose="020F0502020204030204" pitchFamily="34" charset="0"/>
                <a:cs typeface="Arial" panose="020B0604020202020204" pitchFamily="34" charset="0"/>
              </a:rPr>
              <a:t>5) Développement du capital humain </a:t>
            </a:r>
            <a:r>
              <a:rPr lang="fr-FR" sz="3900" dirty="0">
                <a:effectLst/>
                <a:latin typeface="Arial" panose="020B0604020202020204" pitchFamily="34" charset="0"/>
                <a:ea typeface="Calibri" panose="020F0502020204030204" pitchFamily="34" charset="0"/>
                <a:cs typeface="Arial" panose="020B0604020202020204" pitchFamily="34" charset="0"/>
              </a:rPr>
              <a:t>: </a:t>
            </a:r>
            <a:r>
              <a:rPr lang="fr-FR" sz="3900" spc="-30" dirty="0">
                <a:effectLst/>
                <a:latin typeface="Arial" panose="020B0604020202020204" pitchFamily="34" charset="0"/>
                <a:ea typeface="Calibri" panose="020F0502020204030204" pitchFamily="34" charset="0"/>
                <a:cs typeface="Arial" panose="020B0604020202020204" pitchFamily="34" charset="0"/>
              </a:rPr>
              <a:t>Force est de constater que s’agissant des ZES, l’un des objectifs prioritaires avancés est celui de la création d’emploi. C’est là un critère qui doit évoluer. Le triptyque (investissement, exportation emploi) n’a pas créé les résultats espérés . </a:t>
            </a:r>
          </a:p>
          <a:p>
            <a:r>
              <a:rPr lang="fr-FR" sz="3900" spc="-30" dirty="0">
                <a:effectLst/>
                <a:latin typeface="Arial" panose="020B0604020202020204" pitchFamily="34" charset="0"/>
                <a:ea typeface="Calibri" panose="020F0502020204030204" pitchFamily="34" charset="0"/>
                <a:cs typeface="Arial" panose="020B0604020202020204" pitchFamily="34" charset="0"/>
              </a:rPr>
              <a:t>C’est le curseur de la formation qui doit être mis au premier plan, parce qu’aussi c’est cela que recherchent les investisseurs, du moins ceux qui ne se focalisent pas sur leur propre main d’œuvre importée dans les ZES.</a:t>
            </a:r>
            <a:endParaRPr lang="fr-FR" sz="39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340475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3BEB0F-A545-C55E-7050-A4093C00B1BF}"/>
              </a:ext>
            </a:extLst>
          </p:cNvPr>
          <p:cNvSpPr>
            <a:spLocks noGrp="1"/>
          </p:cNvSpPr>
          <p:nvPr>
            <p:ph type="title"/>
          </p:nvPr>
        </p:nvSpPr>
        <p:spPr>
          <a:xfrm>
            <a:off x="677334" y="308610"/>
            <a:ext cx="8596668" cy="78867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A46B5A73-FD8B-49B7-B2D5-B365B0E1B8C7}"/>
              </a:ext>
            </a:extLst>
          </p:cNvPr>
          <p:cNvSpPr>
            <a:spLocks noGrp="1"/>
          </p:cNvSpPr>
          <p:nvPr>
            <p:ph idx="1"/>
          </p:nvPr>
        </p:nvSpPr>
        <p:spPr>
          <a:xfrm>
            <a:off x="0" y="1097280"/>
            <a:ext cx="12192000" cy="5760720"/>
          </a:xfrm>
        </p:spPr>
        <p:txBody>
          <a:bodyPr>
            <a:normAutofit lnSpcReduction="10000"/>
          </a:bodyPr>
          <a:lstStyle/>
          <a:p>
            <a:r>
              <a:rPr lang="fr-FR" sz="30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rPr>
              <a:t>6) Une finance locale : </a:t>
            </a:r>
            <a:r>
              <a:rPr lang="fr-FR" sz="3000" spc="-30" dirty="0">
                <a:effectLst/>
                <a:latin typeface="Arial" panose="020B0604020202020204" pitchFamily="34" charset="0"/>
                <a:ea typeface="Calibri" panose="020F0502020204030204" pitchFamily="34" charset="0"/>
                <a:cs typeface="Arial" panose="020B0604020202020204" pitchFamily="34" charset="0"/>
              </a:rPr>
              <a:t>Il a été relevé un déficit de fonds de développement publics et le peu d’appétit des banques locales pour des projets qui s’inscrivent dans le long terme. Nous évoquerons ci-après la possibilité de fonds générés par l’exploitation des ressources naturelles. Cette problématique est d’ailleurs au cœur des orientations réfléchies par la CEA sur les modalités d’exploitation du capital naturel en vue de soutenir l’industrialisation des pays ;</a:t>
            </a:r>
          </a:p>
          <a:p>
            <a:r>
              <a:rPr lang="fr-FR" sz="3000" spc="-30" dirty="0">
                <a:effectLst/>
                <a:latin typeface="Arial" panose="020B0604020202020204" pitchFamily="34" charset="0"/>
                <a:ea typeface="Calibri" panose="020F0502020204030204" pitchFamily="34" charset="0"/>
                <a:cs typeface="Arial" panose="020B0604020202020204" pitchFamily="34" charset="0"/>
              </a:rPr>
              <a:t>Par ailleurs, il ne peut être question de favoriser l’implication des banques locales sur les projets de ZES sans des modifications fortes des politiques publiques en matière de crédit telles que soutenues par les banques centrales et les gouvernements. A travers les benchmarks opérés, nous renvoyions ici aux propositions faites par le Sénégal dans sa nouvelle politique d’industrialisation.</a:t>
            </a:r>
            <a:endParaRPr lang="fr-FR" sz="30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endParaRPr>
          </a:p>
          <a:p>
            <a:endParaRPr lang="fr-FR" dirty="0"/>
          </a:p>
        </p:txBody>
      </p:sp>
    </p:spTree>
    <p:extLst>
      <p:ext uri="{BB962C8B-B14F-4D97-AF65-F5344CB8AC3E}">
        <p14:creationId xmlns:p14="http://schemas.microsoft.com/office/powerpoint/2010/main" val="683689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50FCCF-DD22-F22B-4F9C-CDD73CBC0A29}"/>
              </a:ext>
            </a:extLst>
          </p:cNvPr>
          <p:cNvSpPr>
            <a:spLocks noGrp="1"/>
          </p:cNvSpPr>
          <p:nvPr>
            <p:ph type="title"/>
          </p:nvPr>
        </p:nvSpPr>
        <p:spPr>
          <a:xfrm>
            <a:off x="677334" y="251460"/>
            <a:ext cx="8596668" cy="73152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4C5A43ED-D5E3-3134-4CB0-F84523F73972}"/>
              </a:ext>
            </a:extLst>
          </p:cNvPr>
          <p:cNvSpPr>
            <a:spLocks noGrp="1"/>
          </p:cNvSpPr>
          <p:nvPr>
            <p:ph idx="1"/>
          </p:nvPr>
        </p:nvSpPr>
        <p:spPr>
          <a:xfrm>
            <a:off x="0" y="1234439"/>
            <a:ext cx="12192000" cy="5486401"/>
          </a:xfrm>
        </p:spPr>
        <p:txBody>
          <a:bodyPr>
            <a:normAutofit fontScale="92500"/>
          </a:bodyPr>
          <a:lstStyle/>
          <a:p>
            <a:r>
              <a:rPr lang="fr-FR" sz="2600" b="1" dirty="0">
                <a:effectLst/>
                <a:latin typeface="Arial" panose="020B0604020202020204" pitchFamily="34" charset="0"/>
                <a:ea typeface="Calibri" panose="020F0502020204030204" pitchFamily="34" charset="0"/>
                <a:cs typeface="Arial" panose="020B0604020202020204" pitchFamily="34" charset="0"/>
              </a:rPr>
              <a:t>7) Transfert de technologies/Pôle de recherches/Innovations </a:t>
            </a:r>
            <a:r>
              <a:rPr lang="fr-FR" sz="2600" dirty="0">
                <a:effectLst/>
                <a:latin typeface="Arial" panose="020B0604020202020204" pitchFamily="34" charset="0"/>
                <a:ea typeface="Calibri" panose="020F0502020204030204" pitchFamily="34" charset="0"/>
                <a:cs typeface="Arial" panose="020B0604020202020204" pitchFamily="34" charset="0"/>
              </a:rPr>
              <a:t>: </a:t>
            </a:r>
            <a:r>
              <a:rPr lang="fr-FR" sz="2600" spc="-30" dirty="0">
                <a:effectLst/>
                <a:latin typeface="Arial" panose="020B0604020202020204" pitchFamily="34" charset="0"/>
                <a:ea typeface="Calibri" panose="020F0502020204030204" pitchFamily="34" charset="0"/>
                <a:cs typeface="Arial" panose="020B0604020202020204" pitchFamily="34" charset="0"/>
              </a:rPr>
              <a:t>Force est de constater là aussi que l’évaluation des transferts de technologies opérés dans la plupart des ZES en Afrique produit des résultats insatisfaisants. L’assemblage est certes une étape, mais elle n’est pas nécessairement porteuse d’une modification des paradigmes espérée. Là encore, les critères de recrutement des acteurs privés sont insuffisamment orientés. Pour ne prendre qu’un exemple dans le secteur de l’énergie, combien de ZES produisent aujourd’hui des panneaux solaires conçus et distribués sous le logo « Made in </a:t>
            </a:r>
            <a:r>
              <a:rPr lang="fr-FR" sz="2600" spc="-30" dirty="0" err="1">
                <a:effectLst/>
                <a:latin typeface="Arial" panose="020B0604020202020204" pitchFamily="34" charset="0"/>
                <a:ea typeface="Calibri" panose="020F0502020204030204" pitchFamily="34" charset="0"/>
                <a:cs typeface="Arial" panose="020B0604020202020204" pitchFamily="34" charset="0"/>
              </a:rPr>
              <a:t>Africa</a:t>
            </a:r>
            <a:r>
              <a:rPr lang="fr-FR" sz="2600" spc="-30" dirty="0">
                <a:effectLst/>
                <a:latin typeface="Arial" panose="020B0604020202020204" pitchFamily="34" charset="0"/>
                <a:ea typeface="Calibri" panose="020F0502020204030204" pitchFamily="34" charset="0"/>
                <a:cs typeface="Arial" panose="020B0604020202020204" pitchFamily="34" charset="0"/>
              </a:rPr>
              <a:t> » et vendus sur le continent ?</a:t>
            </a:r>
          </a:p>
          <a:p>
            <a:r>
              <a:rPr lang="fr-FR" sz="2600" b="1" spc="-30" dirty="0">
                <a:effectLst/>
                <a:latin typeface="Arial" panose="020B0604020202020204" pitchFamily="34" charset="0"/>
                <a:ea typeface="Calibri" panose="020F0502020204030204" pitchFamily="34" charset="0"/>
                <a:cs typeface="Arial" panose="020B0604020202020204" pitchFamily="34" charset="0"/>
              </a:rPr>
              <a:t>En d’autres termes, la recommandation aujourd’hui de transformation des matières premières doit être adossée à celle de transfert de technologie permettant de s’approprier les modalités de cette transformation (Exemple : zone dédiée à l’exploitation du fer au Sénégal).</a:t>
            </a:r>
            <a:endParaRPr lang="fr-FR" sz="2600" spc="-30" dirty="0">
              <a:effectLst/>
              <a:latin typeface="Arial" panose="020B0604020202020204" pitchFamily="34" charset="0"/>
              <a:ea typeface="Calibri" panose="020F0502020204030204" pitchFamily="34" charset="0"/>
              <a:cs typeface="Arial" panose="020B0604020202020204" pitchFamily="34" charset="0"/>
            </a:endParaRPr>
          </a:p>
          <a:p>
            <a:r>
              <a:rPr lang="fr-FR" sz="2600" spc="-30" dirty="0">
                <a:effectLst/>
                <a:latin typeface="Arial" panose="020B0604020202020204" pitchFamily="34" charset="0"/>
                <a:ea typeface="Calibri" panose="020F0502020204030204" pitchFamily="34" charset="0"/>
                <a:cs typeface="Arial" panose="020B0604020202020204" pitchFamily="34" charset="0"/>
              </a:rPr>
              <a:t>Le transfert de technologie doit donc être au cœur de la contractualisation à développer avec les développeurs et aménageurs des ZES et les entreprises agréées. </a:t>
            </a:r>
            <a:endParaRPr lang="fr-FR" sz="26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22795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34B410-26F7-D48D-6A16-C37EE33CB9D9}"/>
              </a:ext>
            </a:extLst>
          </p:cNvPr>
          <p:cNvSpPr>
            <a:spLocks noGrp="1"/>
          </p:cNvSpPr>
          <p:nvPr>
            <p:ph type="title"/>
          </p:nvPr>
        </p:nvSpPr>
        <p:spPr>
          <a:xfrm>
            <a:off x="677334" y="331470"/>
            <a:ext cx="8596668" cy="74295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3E374B01-6F0A-C32F-3A98-29E992E7EA1A}"/>
              </a:ext>
            </a:extLst>
          </p:cNvPr>
          <p:cNvSpPr>
            <a:spLocks noGrp="1"/>
          </p:cNvSpPr>
          <p:nvPr>
            <p:ph idx="1"/>
          </p:nvPr>
        </p:nvSpPr>
        <p:spPr>
          <a:xfrm>
            <a:off x="182880" y="1200150"/>
            <a:ext cx="11715750" cy="5326379"/>
          </a:xfrm>
        </p:spPr>
        <p:txBody>
          <a:bodyPr/>
          <a:lstStyle/>
          <a:p>
            <a:r>
              <a:rPr lang="fr-FR" sz="36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rPr>
              <a:t>8) Externalités environnementales/Solutions énergétiques, écologiques et logistiques/ Développement urbain : </a:t>
            </a:r>
            <a:r>
              <a:rPr lang="fr-FR" sz="3600" spc="-30" dirty="0">
                <a:effectLst/>
                <a:latin typeface="Arial" panose="020B0604020202020204" pitchFamily="34" charset="0"/>
                <a:ea typeface="Calibri" panose="020F0502020204030204" pitchFamily="34" charset="0"/>
                <a:cs typeface="Arial" panose="020B0604020202020204" pitchFamily="34" charset="0"/>
              </a:rPr>
              <a:t>Parmi leurs nombreux avantages, les parcs </a:t>
            </a:r>
            <a:r>
              <a:rPr lang="fr-FR" sz="3600" spc="-30" dirty="0" err="1">
                <a:effectLst/>
                <a:latin typeface="Arial" panose="020B0604020202020204" pitchFamily="34" charset="0"/>
                <a:ea typeface="Calibri" panose="020F0502020204030204" pitchFamily="34" charset="0"/>
                <a:cs typeface="Arial" panose="020B0604020202020204" pitchFamily="34" charset="0"/>
              </a:rPr>
              <a:t>éco-industriels</a:t>
            </a:r>
            <a:r>
              <a:rPr lang="fr-FR" sz="3600" spc="-30" dirty="0">
                <a:effectLst/>
                <a:latin typeface="Arial" panose="020B0604020202020204" pitchFamily="34" charset="0"/>
                <a:ea typeface="Calibri" panose="020F0502020204030204" pitchFamily="34" charset="0"/>
                <a:cs typeface="Arial" panose="020B0604020202020204" pitchFamily="34" charset="0"/>
              </a:rPr>
              <a:t> favorisent l'efficacité des ressources et les pratiques d'économie circulaire, </a:t>
            </a:r>
            <a:r>
              <a:rPr lang="fr-FR" sz="3600" b="1" spc="-30" dirty="0">
                <a:effectLst/>
                <a:latin typeface="Arial" panose="020B0604020202020204" pitchFamily="34" charset="0"/>
                <a:ea typeface="Calibri" panose="020F0502020204030204" pitchFamily="34" charset="0"/>
                <a:cs typeface="Arial" panose="020B0604020202020204" pitchFamily="34" charset="0"/>
              </a:rPr>
              <a:t>contribuant également à combler le fossé entre les villes et les industries en apportant une contribution significative aux </a:t>
            </a:r>
            <a:r>
              <a:rPr lang="fr-FR" sz="3600" b="1" u="sng" spc="-30" dirty="0">
                <a:effectLst/>
                <a:latin typeface="Arial" panose="020B0604020202020204" pitchFamily="34" charset="0"/>
                <a:ea typeface="Calibri" panose="020F0502020204030204" pitchFamily="34" charset="0"/>
                <a:cs typeface="Arial" panose="020B0604020202020204" pitchFamily="34" charset="0"/>
              </a:rPr>
              <a:t>villes durables</a:t>
            </a:r>
            <a:r>
              <a:rPr lang="fr-FR" sz="3600" spc="-30" dirty="0">
                <a:effectLst/>
                <a:latin typeface="Arial" panose="020B0604020202020204" pitchFamily="34" charset="0"/>
                <a:ea typeface="Calibri" panose="020F0502020204030204" pitchFamily="34" charset="0"/>
                <a:cs typeface="Arial" panose="020B0604020202020204" pitchFamily="34" charset="0"/>
              </a:rPr>
              <a:t> » ;</a:t>
            </a:r>
          </a:p>
          <a:p>
            <a:r>
              <a:rPr lang="fr-FR" sz="3600" b="1" spc="-30" dirty="0">
                <a:solidFill>
                  <a:schemeClr val="tx1"/>
                </a:solidFill>
                <a:latin typeface="Arial" panose="020B0604020202020204" pitchFamily="34" charset="0"/>
                <a:ea typeface="Calibri" panose="020F0502020204030204" pitchFamily="34" charset="0"/>
                <a:cs typeface="Arial" panose="020B0604020202020204" pitchFamily="34" charset="0"/>
              </a:rPr>
              <a:t>L’exemple de Tatu City (Kenya)</a:t>
            </a:r>
            <a:endParaRPr lang="fr-FR" sz="3600" b="1" dirty="0">
              <a:solidFill>
                <a:schemeClr val="tx1"/>
              </a:solidFill>
              <a:effectLst/>
              <a:latin typeface="Arial" panose="020B0604020202020204" pitchFamily="34" charset="0"/>
              <a:ea typeface="DengXian Light" panose="02010600030101010101" pitchFamily="2" charset="-122"/>
              <a:cs typeface="Arial" panose="020B0604020202020204" pitchFamily="34" charset="0"/>
            </a:endParaRPr>
          </a:p>
          <a:p>
            <a:endParaRPr lang="fr-FR" dirty="0"/>
          </a:p>
        </p:txBody>
      </p:sp>
    </p:spTree>
    <p:extLst>
      <p:ext uri="{BB962C8B-B14F-4D97-AF65-F5344CB8AC3E}">
        <p14:creationId xmlns:p14="http://schemas.microsoft.com/office/powerpoint/2010/main" val="4039817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E34F2C-2AC9-A5C1-4EED-5A471EB817AE}"/>
              </a:ext>
            </a:extLst>
          </p:cNvPr>
          <p:cNvSpPr>
            <a:spLocks noGrp="1"/>
          </p:cNvSpPr>
          <p:nvPr>
            <p:ph type="title"/>
          </p:nvPr>
        </p:nvSpPr>
        <p:spPr>
          <a:xfrm>
            <a:off x="677334" y="297180"/>
            <a:ext cx="8596668" cy="75438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Stratégie : Principaux principes</a:t>
            </a:r>
            <a:endParaRPr lang="fr-FR" sz="3200" dirty="0"/>
          </a:p>
        </p:txBody>
      </p:sp>
      <p:sp>
        <p:nvSpPr>
          <p:cNvPr id="3" name="Espace réservé du contenu 2">
            <a:extLst>
              <a:ext uri="{FF2B5EF4-FFF2-40B4-BE49-F238E27FC236}">
                <a16:creationId xmlns:a16="http://schemas.microsoft.com/office/drawing/2014/main" id="{2B53C011-22CD-1EBD-AE08-5B466B0E50D9}"/>
              </a:ext>
            </a:extLst>
          </p:cNvPr>
          <p:cNvSpPr>
            <a:spLocks noGrp="1"/>
          </p:cNvSpPr>
          <p:nvPr>
            <p:ph idx="1"/>
          </p:nvPr>
        </p:nvSpPr>
        <p:spPr>
          <a:xfrm>
            <a:off x="0" y="1417319"/>
            <a:ext cx="12192000" cy="5440681"/>
          </a:xfrm>
        </p:spPr>
        <p:txBody>
          <a:bodyPr>
            <a:normAutofit fontScale="40000" lnSpcReduction="20000"/>
          </a:bodyPr>
          <a:lstStyle/>
          <a:p>
            <a:pPr algn="just">
              <a:lnSpc>
                <a:spcPct val="115000"/>
              </a:lnSpc>
              <a:spcAft>
                <a:spcPts val="800"/>
              </a:spcAft>
            </a:pPr>
            <a:r>
              <a:rPr lang="fr-FR" sz="6500" b="1" dirty="0">
                <a:effectLst/>
                <a:latin typeface="Arial" panose="020B0604020202020204" pitchFamily="34" charset="0"/>
                <a:ea typeface="Calibri" panose="020F0502020204030204" pitchFamily="34" charset="0"/>
                <a:cs typeface="Arial" panose="020B0604020202020204" pitchFamily="34" charset="0"/>
              </a:rPr>
              <a:t>9) Incitations </a:t>
            </a:r>
            <a:r>
              <a:rPr lang="fr-FR" sz="6500" dirty="0">
                <a:effectLst/>
                <a:latin typeface="Arial" panose="020B0604020202020204" pitchFamily="34" charset="0"/>
                <a:ea typeface="Calibri" panose="020F0502020204030204" pitchFamily="34" charset="0"/>
                <a:cs typeface="Arial" panose="020B0604020202020204" pitchFamily="34" charset="0"/>
              </a:rPr>
              <a:t>: </a:t>
            </a:r>
            <a:r>
              <a:rPr lang="fr-FR" sz="6500" spc="-30" dirty="0">
                <a:effectLst/>
                <a:latin typeface="Arial" panose="020B0604020202020204" pitchFamily="34" charset="0"/>
                <a:ea typeface="Calibri" panose="020F0502020204030204" pitchFamily="34" charset="0"/>
                <a:cs typeface="Arial" panose="020B0604020202020204" pitchFamily="34" charset="0"/>
              </a:rPr>
              <a:t>ce sont les choix industriels qui doivent déterminer le panel d’incitations et non le contraire, et ce avec la flexibilité nécessaire ; c’est une politique de spécialisation des incitations qui doit être mise en œuvre et ce annuellement sur la base des choix opérés et des performances relevées à travers la mise en place d’un Comité technique regroupant Administrateur des ZES, ministère de l’Industrie, Direction des Douanes et Direction des Impôts. Les critères posés par la réglementation sur les ZES à l’exportation, à l’importation, les taxations éventuelles sur la vente sur le marché domestique devraient être réexaminés ;</a:t>
            </a:r>
            <a:endParaRPr lang="fr-FR" sz="6500" dirty="0">
              <a:effectLst/>
              <a:latin typeface="Arial" panose="020B0604020202020204" pitchFamily="34" charset="0"/>
              <a:ea typeface="Calibri" panose="020F0502020204030204" pitchFamily="34" charset="0"/>
              <a:cs typeface="Arial" panose="020B0604020202020204" pitchFamily="34" charset="0"/>
            </a:endParaRPr>
          </a:p>
          <a:p>
            <a:pPr>
              <a:lnSpc>
                <a:spcPct val="120000"/>
              </a:lnSpc>
            </a:pPr>
            <a:r>
              <a:rPr lang="fr-FR" sz="6500" dirty="0">
                <a:effectLst/>
                <a:latin typeface="Arial" panose="020B0604020202020204" pitchFamily="34" charset="0"/>
                <a:ea typeface="Calibri" panose="020F0502020204030204" pitchFamily="34" charset="0"/>
                <a:cs typeface="Arial" panose="020B0604020202020204" pitchFamily="34" charset="0"/>
              </a:rPr>
              <a:t>En Chine, par exemple, les incitations adaptatives et « intelligentes » visant à attirer les laboratoires de R&amp;D se sont avérées plus propices au développement de la zone ; elles ont contribué à placer la ZES de Shenzhen au sommet de l’échelle de l’innovation et de la technologie (Chen, 2019).</a:t>
            </a:r>
          </a:p>
          <a:p>
            <a:endParaRPr lang="fr-FR" dirty="0"/>
          </a:p>
        </p:txBody>
      </p:sp>
    </p:spTree>
    <p:extLst>
      <p:ext uri="{BB962C8B-B14F-4D97-AF65-F5344CB8AC3E}">
        <p14:creationId xmlns:p14="http://schemas.microsoft.com/office/powerpoint/2010/main" val="4124824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23AAEF-C7B5-E810-263E-67D12B4D2C85}"/>
              </a:ext>
            </a:extLst>
          </p:cNvPr>
          <p:cNvSpPr>
            <a:spLocks noGrp="1"/>
          </p:cNvSpPr>
          <p:nvPr>
            <p:ph type="title"/>
          </p:nvPr>
        </p:nvSpPr>
        <p:spPr>
          <a:xfrm>
            <a:off x="677334" y="274320"/>
            <a:ext cx="8596668" cy="75438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Guide d’opérationnalisation</a:t>
            </a:r>
            <a:endParaRPr lang="fr-FR" sz="3200" dirty="0"/>
          </a:p>
        </p:txBody>
      </p:sp>
      <p:sp>
        <p:nvSpPr>
          <p:cNvPr id="3" name="Espace réservé du contenu 2">
            <a:extLst>
              <a:ext uri="{FF2B5EF4-FFF2-40B4-BE49-F238E27FC236}">
                <a16:creationId xmlns:a16="http://schemas.microsoft.com/office/drawing/2014/main" id="{A0D2283D-2E18-FF2D-DD41-16853FBC88B1}"/>
              </a:ext>
            </a:extLst>
          </p:cNvPr>
          <p:cNvSpPr>
            <a:spLocks noGrp="1"/>
          </p:cNvSpPr>
          <p:nvPr>
            <p:ph idx="1"/>
          </p:nvPr>
        </p:nvSpPr>
        <p:spPr>
          <a:xfrm>
            <a:off x="0" y="1965960"/>
            <a:ext cx="12192000" cy="4892039"/>
          </a:xfrm>
        </p:spPr>
        <p:txBody>
          <a:bodyPr>
            <a:noAutofit/>
          </a:bodyPr>
          <a:lstStyle/>
          <a:p>
            <a:pPr algn="ctr"/>
            <a:r>
              <a:rPr lang="fr-FR" sz="4800" dirty="0">
                <a:latin typeface="Arial" panose="020B0604020202020204" pitchFamily="34" charset="0"/>
                <a:cs typeface="Arial" panose="020B0604020202020204" pitchFamily="34" charset="0"/>
              </a:rPr>
              <a:t>Le Guide d’opérationnalisation proposé en aval de la stratégie de développement des ZES consiste dans la proposition d’une </a:t>
            </a:r>
            <a:r>
              <a:rPr lang="fr-FR" sz="4800" b="1" dirty="0">
                <a:latin typeface="Arial" panose="020B0604020202020204" pitchFamily="34" charset="0"/>
                <a:cs typeface="Arial" panose="020B0604020202020204" pitchFamily="34" charset="0"/>
              </a:rPr>
              <a:t>feuille de route</a:t>
            </a:r>
            <a:r>
              <a:rPr lang="fr-FR" sz="4800" dirty="0">
                <a:latin typeface="Arial" panose="020B0604020202020204" pitchFamily="34" charset="0"/>
                <a:cs typeface="Arial" panose="020B0604020202020204" pitchFamily="34" charset="0"/>
              </a:rPr>
              <a:t>, tant au niveau national que régional pour le développement des ZES</a:t>
            </a:r>
          </a:p>
        </p:txBody>
      </p:sp>
    </p:spTree>
    <p:extLst>
      <p:ext uri="{BB962C8B-B14F-4D97-AF65-F5344CB8AC3E}">
        <p14:creationId xmlns:p14="http://schemas.microsoft.com/office/powerpoint/2010/main" val="6190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7BF61-7658-86DD-C477-11455566DAFB}"/>
              </a:ext>
            </a:extLst>
          </p:cNvPr>
          <p:cNvSpPr>
            <a:spLocks noGrp="1"/>
          </p:cNvSpPr>
          <p:nvPr>
            <p:ph type="title"/>
          </p:nvPr>
        </p:nvSpPr>
        <p:spPr>
          <a:xfrm>
            <a:off x="274320" y="206829"/>
            <a:ext cx="11501120" cy="947057"/>
          </a:xfrm>
        </p:spPr>
        <p:txBody>
          <a:bodyPr>
            <a:noAutofit/>
          </a:bodyPr>
          <a:lstStyle/>
          <a:p>
            <a:pPr algn="just"/>
            <a:r>
              <a:rPr lang="fr-FR" sz="2400" b="1" kern="0" dirty="0">
                <a:effectLst/>
                <a:latin typeface="Arial" panose="020B0604020202020204" pitchFamily="34" charset="0"/>
                <a:ea typeface="DengXian" panose="02010600030101010101" pitchFamily="2" charset="-122"/>
                <a:cs typeface="Arial" panose="020B0604020202020204" pitchFamily="34" charset="0"/>
              </a:rPr>
              <a:t>Feui</a:t>
            </a:r>
            <a:r>
              <a:rPr lang="fr-FR" sz="2400" b="1" kern="0" dirty="0">
                <a:latin typeface="Arial" panose="020B0604020202020204" pitchFamily="34" charset="0"/>
                <a:ea typeface="DengXian" panose="02010600030101010101" pitchFamily="2" charset="-122"/>
                <a:cs typeface="Arial" panose="020B0604020202020204" pitchFamily="34" charset="0"/>
              </a:rPr>
              <a:t>lle de route national : Phases de développement des ZES</a:t>
            </a:r>
            <a:br>
              <a:rPr lang="fr-FR" sz="2800" b="1" kern="0" dirty="0">
                <a:latin typeface="Arial" panose="020B0604020202020204" pitchFamily="34" charset="0"/>
                <a:ea typeface="DengXian" panose="02010600030101010101" pitchFamily="2" charset="-122"/>
                <a:cs typeface="Arial" panose="020B0604020202020204" pitchFamily="34" charset="0"/>
              </a:rPr>
            </a:br>
            <a:endParaRPr lang="fr-FR" sz="2800" dirty="0"/>
          </a:p>
        </p:txBody>
      </p:sp>
      <p:graphicFrame>
        <p:nvGraphicFramePr>
          <p:cNvPr id="6" name="Espace réservé du contenu 5">
            <a:extLst>
              <a:ext uri="{FF2B5EF4-FFF2-40B4-BE49-F238E27FC236}">
                <a16:creationId xmlns:a16="http://schemas.microsoft.com/office/drawing/2014/main" id="{5E3B907E-5CEB-AA2F-5F3E-7E76EA6101D3}"/>
              </a:ext>
            </a:extLst>
          </p:cNvPr>
          <p:cNvGraphicFramePr>
            <a:graphicFrameLocks noGrp="1"/>
          </p:cNvGraphicFramePr>
          <p:nvPr>
            <p:ph idx="1"/>
            <p:extLst>
              <p:ext uri="{D42A27DB-BD31-4B8C-83A1-F6EECF244321}">
                <p14:modId xmlns:p14="http://schemas.microsoft.com/office/powerpoint/2010/main" val="3631709252"/>
              </p:ext>
            </p:extLst>
          </p:nvPr>
        </p:nvGraphicFramePr>
        <p:xfrm>
          <a:off x="87087" y="1055914"/>
          <a:ext cx="12006942" cy="5706156"/>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1760332">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3945824">
                <a:tc>
                  <a:txBody>
                    <a:bodyPr/>
                    <a:lstStyle/>
                    <a:p>
                      <a:pP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STRATEGIE</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Prise en compte du contexte spécifique du pays</a:t>
                      </a:r>
                    </a:p>
                    <a:p>
                      <a:pP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Importance des problématiques de transformation</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2000" b="1" dirty="0">
                          <a:effectLst/>
                          <a:latin typeface="Arial" panose="020B0604020202020204" pitchFamily="34" charset="0"/>
                          <a:ea typeface="Calibri" panose="020F0502020204030204" pitchFamily="34" charset="0"/>
                          <a:cs typeface="Arial" panose="020B0604020202020204" pitchFamily="34" charset="0"/>
                        </a:rPr>
                        <a:t>Importance des modèles de production au niveau mondial</a:t>
                      </a:r>
                    </a:p>
                  </a:txBody>
                  <a:tcPr marL="68580" marR="68580" marT="0" marB="0" anchor="ctr"/>
                </a:tc>
                <a:tc>
                  <a:txBody>
                    <a:bodyPr/>
                    <a:lstStyle/>
                    <a:p>
                      <a:pPr algn="just">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Déterminer les goulets d’étranglement (obstacles institutionnels dysfonctionnement du marché, bureaucratie)</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Intégrer une perspective de traitement des obstacles à l’intégration</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Attention particulière aux CVM</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2218754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0D9F8-FB18-DB83-F66C-AA076ABA1EA2}"/>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2D664A71-170F-04A5-C2D0-7DBF3BEC653D}"/>
              </a:ext>
            </a:extLst>
          </p:cNvPr>
          <p:cNvGraphicFramePr>
            <a:graphicFrameLocks noGrp="1"/>
          </p:cNvGraphicFramePr>
          <p:nvPr>
            <p:ph idx="1"/>
            <p:extLst>
              <p:ext uri="{D42A27DB-BD31-4B8C-83A1-F6EECF244321}">
                <p14:modId xmlns:p14="http://schemas.microsoft.com/office/powerpoint/2010/main" val="4155742384"/>
              </p:ext>
            </p:extLst>
          </p:nvPr>
        </p:nvGraphicFramePr>
        <p:xfrm>
          <a:off x="172995" y="271849"/>
          <a:ext cx="11495904" cy="6463255"/>
        </p:xfrm>
        <a:graphic>
          <a:graphicData uri="http://schemas.openxmlformats.org/drawingml/2006/table">
            <a:tbl>
              <a:tblPr firstRow="1" bandRow="1">
                <a:tableStyleId>{5C22544A-7EE6-4342-B048-85BDC9FD1C3A}</a:tableStyleId>
              </a:tblPr>
              <a:tblGrid>
                <a:gridCol w="3831968">
                  <a:extLst>
                    <a:ext uri="{9D8B030D-6E8A-4147-A177-3AD203B41FA5}">
                      <a16:colId xmlns:a16="http://schemas.microsoft.com/office/drawing/2014/main" val="2215770732"/>
                    </a:ext>
                  </a:extLst>
                </a:gridCol>
                <a:gridCol w="3831968">
                  <a:extLst>
                    <a:ext uri="{9D8B030D-6E8A-4147-A177-3AD203B41FA5}">
                      <a16:colId xmlns:a16="http://schemas.microsoft.com/office/drawing/2014/main" val="3773022578"/>
                    </a:ext>
                  </a:extLst>
                </a:gridCol>
                <a:gridCol w="3831968">
                  <a:extLst>
                    <a:ext uri="{9D8B030D-6E8A-4147-A177-3AD203B41FA5}">
                      <a16:colId xmlns:a16="http://schemas.microsoft.com/office/drawing/2014/main" val="2370941786"/>
                    </a:ext>
                  </a:extLst>
                </a:gridCol>
              </a:tblGrid>
              <a:tr h="1057726">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5405529">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spc="-30" dirty="0">
                          <a:effectLst/>
                          <a:latin typeface="Arial" panose="020B0604020202020204" pitchFamily="34" charset="0"/>
                          <a:ea typeface="Calibri" panose="020F0502020204030204" pitchFamily="34" charset="0"/>
                          <a:cs typeface="Arial" panose="020B0604020202020204" pitchFamily="34" charset="0"/>
                        </a:rPr>
                        <a:t>STRATEGIE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Adossement à la politique industrielle</a:t>
                      </a: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Définir les secteurs, accentuer leur élargissement, les diversifier, prise en compte des transferts de technologie </a:t>
                      </a:r>
                    </a:p>
                    <a:p>
                      <a:pPr marL="0" marR="0" lvl="0" indent="0" algn="just"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Définir les chaînes de valeurs</a:t>
                      </a:r>
                    </a:p>
                    <a:p>
                      <a:r>
                        <a:rPr lang="fr-FR" sz="1800" b="1" kern="1200" dirty="0">
                          <a:solidFill>
                            <a:schemeClr val="dk1"/>
                          </a:solidFill>
                          <a:effectLst/>
                          <a:latin typeface="Arial" panose="020B0604020202020204" pitchFamily="34" charset="0"/>
                          <a:ea typeface="+mn-ea"/>
                          <a:cs typeface="Arial" panose="020B0604020202020204" pitchFamily="34" charset="0"/>
                        </a:rPr>
                        <a:t>Prise en compte des principes de l’économie circulaire</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Définir les marchés de destination (export/import substitution), Prise en compte des avantages comparatifs (dotation du pays)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Identifier les niveaux de compétences locales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355748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B47F-88AE-930B-9795-6B11A6DE43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B141CA-749C-0D20-306C-D6B194430299}"/>
              </a:ext>
            </a:extLst>
          </p:cNvPr>
          <p:cNvSpPr>
            <a:spLocks noGrp="1"/>
          </p:cNvSpPr>
          <p:nvPr>
            <p:ph type="title"/>
          </p:nvPr>
        </p:nvSpPr>
        <p:spPr>
          <a:xfrm>
            <a:off x="677334" y="174812"/>
            <a:ext cx="8596668" cy="874059"/>
          </a:xfrm>
        </p:spPr>
        <p:txBody>
          <a:bodyPr>
            <a:normAutofit fontScale="90000"/>
          </a:bodyPr>
          <a:lstStyle/>
          <a:p>
            <a:pPr algn="ctr"/>
            <a:r>
              <a:rPr lang="fr-FR" sz="2400" b="1" kern="0" dirty="0">
                <a:effectLst/>
                <a:latin typeface="Arial" panose="020B0604020202020204" pitchFamily="34" charset="0"/>
                <a:ea typeface="DengXian" panose="02010600030101010101" pitchFamily="2" charset="-122"/>
                <a:cs typeface="Arial" panose="020B0604020202020204" pitchFamily="34" charset="0"/>
              </a:rPr>
              <a:t>Module I : Développement des ZES en Afrique Centrale : Objectifs des nouvelles ZESNG, Stratégie et Feuille de route</a:t>
            </a:r>
            <a:endParaRPr lang="fr-FR" sz="2400"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AE4F6A60-4A29-8204-8489-601F285E3D54}"/>
              </a:ext>
            </a:extLst>
          </p:cNvPr>
          <p:cNvSpPr>
            <a:spLocks noGrp="1"/>
          </p:cNvSpPr>
          <p:nvPr>
            <p:ph idx="1"/>
          </p:nvPr>
        </p:nvSpPr>
        <p:spPr>
          <a:xfrm>
            <a:off x="282388" y="1586753"/>
            <a:ext cx="11631706" cy="5271247"/>
          </a:xfrm>
        </p:spPr>
        <p:txBody>
          <a:bodyPr>
            <a:normAutofit fontScale="92500" lnSpcReduction="20000"/>
          </a:bodyPr>
          <a:lstStyle/>
          <a:p>
            <a:pPr marL="0" indent="0" algn="ctr">
              <a:buNone/>
            </a:pPr>
            <a:r>
              <a:rPr lang="fr-FR" sz="2800" b="1" kern="0" dirty="0">
                <a:effectLst/>
                <a:latin typeface="Arial" panose="020B0604020202020204" pitchFamily="34" charset="0"/>
                <a:ea typeface="DengXian" panose="02010600030101010101" pitchFamily="2" charset="-122"/>
                <a:cs typeface="Arial" panose="020B0604020202020204" pitchFamily="34" charset="0"/>
              </a:rPr>
              <a:t>TABLE DES MATIERES</a:t>
            </a:r>
          </a:p>
          <a:p>
            <a:pPr marL="0" indent="0" algn="ctr">
              <a:buNone/>
            </a:pPr>
            <a:endParaRPr lang="fr-FR" sz="2800" b="1" kern="0" dirty="0">
              <a:effectLst/>
              <a:latin typeface="Arial" panose="020B0604020202020204" pitchFamily="34" charset="0"/>
              <a:ea typeface="DengXian" panose="02010600030101010101" pitchFamily="2" charset="-122"/>
              <a:cs typeface="Arial" panose="020B0604020202020204" pitchFamily="34" charset="0"/>
            </a:endParaRPr>
          </a:p>
          <a:p>
            <a:r>
              <a:rPr lang="fr-FR" sz="3600" b="1" kern="0" dirty="0">
                <a:effectLst/>
                <a:latin typeface="Arial" panose="020B0604020202020204" pitchFamily="34" charset="0"/>
                <a:ea typeface="DengXian" panose="02010600030101010101" pitchFamily="2" charset="-122"/>
                <a:cs typeface="Arial" panose="020B0604020202020204" pitchFamily="34" charset="0"/>
              </a:rPr>
              <a:t>Contexte de la formation</a:t>
            </a:r>
          </a:p>
          <a:p>
            <a:r>
              <a:rPr lang="fr-FR" sz="3600" b="1" kern="0" dirty="0">
                <a:latin typeface="Arial" panose="020B0604020202020204" pitchFamily="34" charset="0"/>
                <a:ea typeface="DengXian" panose="02010600030101010101" pitchFamily="2" charset="-122"/>
                <a:cs typeface="Arial" panose="020B0604020202020204" pitchFamily="34" charset="0"/>
              </a:rPr>
              <a:t>Bilan des ZES en Afrique, Tendances récentes</a:t>
            </a:r>
          </a:p>
          <a:p>
            <a:r>
              <a:rPr lang="fr-FR" sz="3600" b="1" kern="0" dirty="0">
                <a:latin typeface="Arial" panose="020B0604020202020204" pitchFamily="34" charset="0"/>
                <a:ea typeface="DengXian" panose="02010600030101010101" pitchFamily="2" charset="-122"/>
                <a:cs typeface="Arial" panose="020B0604020202020204" pitchFamily="34" charset="0"/>
              </a:rPr>
              <a:t>Pluralité de définitions des ZESNG</a:t>
            </a:r>
          </a:p>
          <a:p>
            <a:r>
              <a:rPr lang="en-US" sz="3600" b="1" dirty="0">
                <a:latin typeface="Arial" panose="020B0604020202020204" pitchFamily="34" charset="0"/>
                <a:cs typeface="Arial" panose="020B0604020202020204" pitchFamily="34" charset="0"/>
              </a:rPr>
              <a:t>Parcs Eco-</a:t>
            </a:r>
            <a:r>
              <a:rPr lang="en-US" sz="3600" b="1" dirty="0" err="1">
                <a:latin typeface="Arial" panose="020B0604020202020204" pitchFamily="34" charset="0"/>
                <a:cs typeface="Arial" panose="020B0604020202020204" pitchFamily="34" charset="0"/>
              </a:rPr>
              <a:t>industriel</a:t>
            </a:r>
            <a:r>
              <a:rPr lang="en-US" sz="3600" b="1" dirty="0">
                <a:latin typeface="Arial" panose="020B0604020202020204" pitchFamily="34" charset="0"/>
                <a:cs typeface="Arial" panose="020B0604020202020204" pitchFamily="34" charset="0"/>
              </a:rPr>
              <a:t>/</a:t>
            </a:r>
            <a:r>
              <a:rPr lang="fr-FR" sz="3600" b="1" kern="0" dirty="0">
                <a:latin typeface="Arial" panose="020B0604020202020204" pitchFamily="34" charset="0"/>
                <a:ea typeface="DengXian" panose="02010600030101010101" pitchFamily="2" charset="-122"/>
                <a:cs typeface="Arial" panose="020B0604020202020204" pitchFamily="34" charset="0"/>
              </a:rPr>
              <a:t>Économie circulaire</a:t>
            </a:r>
          </a:p>
          <a:p>
            <a:r>
              <a:rPr lang="fr-FR" sz="3600" b="1" kern="0" dirty="0">
                <a:latin typeface="Arial" panose="020B0604020202020204" pitchFamily="34" charset="0"/>
                <a:ea typeface="DengXian" panose="02010600030101010101" pitchFamily="2" charset="-122"/>
                <a:cs typeface="Arial" panose="020B0604020202020204" pitchFamily="34" charset="0"/>
              </a:rPr>
              <a:t>Stratégie, Principaux principes, Guide d’opérationnalisation</a:t>
            </a:r>
          </a:p>
          <a:p>
            <a:r>
              <a:rPr lang="fr-FR" sz="3600" b="1" kern="0" dirty="0">
                <a:effectLst/>
                <a:latin typeface="Arial" panose="020B0604020202020204" pitchFamily="34" charset="0"/>
                <a:ea typeface="DengXian" panose="02010600030101010101" pitchFamily="2" charset="-122"/>
                <a:cs typeface="Arial" panose="020B0604020202020204" pitchFamily="34" charset="0"/>
              </a:rPr>
              <a:t>Feui</a:t>
            </a:r>
            <a:r>
              <a:rPr lang="fr-FR" sz="3600" b="1" kern="0" dirty="0">
                <a:latin typeface="Arial" panose="020B0604020202020204" pitchFamily="34" charset="0"/>
                <a:ea typeface="DengXian" panose="02010600030101010101" pitchFamily="2" charset="-122"/>
                <a:cs typeface="Arial" panose="020B0604020202020204" pitchFamily="34" charset="0"/>
              </a:rPr>
              <a:t>lle de route (national, régional) : Phases de développement des ZES</a:t>
            </a:r>
          </a:p>
          <a:p>
            <a:endParaRPr lang="fr-FR" dirty="0"/>
          </a:p>
        </p:txBody>
      </p:sp>
    </p:spTree>
    <p:extLst>
      <p:ext uri="{BB962C8B-B14F-4D97-AF65-F5344CB8AC3E}">
        <p14:creationId xmlns:p14="http://schemas.microsoft.com/office/powerpoint/2010/main" val="744613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963B8-A77E-D491-3E55-C8339C57178D}"/>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A68CB8C1-D92A-1F9A-B59D-680C4D43786D}"/>
              </a:ext>
            </a:extLst>
          </p:cNvPr>
          <p:cNvGraphicFramePr>
            <a:graphicFrameLocks noGrp="1"/>
          </p:cNvGraphicFramePr>
          <p:nvPr>
            <p:ph idx="1"/>
            <p:extLst>
              <p:ext uri="{D42A27DB-BD31-4B8C-83A1-F6EECF244321}">
                <p14:modId xmlns:p14="http://schemas.microsoft.com/office/powerpoint/2010/main" val="2375859323"/>
              </p:ext>
            </p:extLst>
          </p:nvPr>
        </p:nvGraphicFramePr>
        <p:xfrm>
          <a:off x="87087" y="234778"/>
          <a:ext cx="12006942" cy="6527292"/>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201365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513642">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spc="-30" dirty="0">
                          <a:effectLst/>
                          <a:latin typeface="Arial" panose="020B0604020202020204" pitchFamily="34" charset="0"/>
                          <a:ea typeface="Calibri" panose="020F0502020204030204" pitchFamily="34" charset="0"/>
                          <a:cs typeface="Arial" panose="020B0604020202020204" pitchFamily="34" charset="0"/>
                        </a:rPr>
                        <a:t>STRATEGIE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Adossement à la politique d’aménagement des territoires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ZES catalyseurs et non enclavées (liaison avec l’économie locale ou régionale)</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Développement du concept de ville durable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ZES/Pôles de développement territorial</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Liens avec les parcs industriels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Intégration des collectivités locales</a:t>
                      </a:r>
                    </a:p>
                    <a:p>
                      <a:pPr algn="just">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05347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F58F7-9059-D924-0761-530060B5135F}"/>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89EC1553-16C4-8BBC-9D7E-333605EE3DAC}"/>
              </a:ext>
            </a:extLst>
          </p:cNvPr>
          <p:cNvGraphicFramePr>
            <a:graphicFrameLocks noGrp="1"/>
          </p:cNvGraphicFramePr>
          <p:nvPr>
            <p:ph idx="1"/>
            <p:extLst>
              <p:ext uri="{D42A27DB-BD31-4B8C-83A1-F6EECF244321}">
                <p14:modId xmlns:p14="http://schemas.microsoft.com/office/powerpoint/2010/main" val="1769986815"/>
              </p:ext>
            </p:extLst>
          </p:nvPr>
        </p:nvGraphicFramePr>
        <p:xfrm>
          <a:off x="87087" y="271849"/>
          <a:ext cx="12006942" cy="6490221"/>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2002214">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488007">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spc="-30" dirty="0">
                          <a:effectLst/>
                          <a:latin typeface="Arial" panose="020B0604020202020204" pitchFamily="34" charset="0"/>
                          <a:ea typeface="Calibri" panose="020F0502020204030204" pitchFamily="34" charset="0"/>
                          <a:cs typeface="Arial" panose="020B0604020202020204" pitchFamily="34" charset="0"/>
                        </a:rPr>
                        <a:t>STRATEGIE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Promotion du contenu local</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Prise en compte des facteurs de production locaux, intégration des PME</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Politique de soutien aux champions nationaux</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4092582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8BC32-AC77-9362-7A2C-80E91C6B0050}"/>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2F7A469A-C4D3-BDB5-E589-9EABF9567318}"/>
              </a:ext>
            </a:extLst>
          </p:cNvPr>
          <p:cNvGraphicFramePr>
            <a:graphicFrameLocks noGrp="1"/>
          </p:cNvGraphicFramePr>
          <p:nvPr>
            <p:ph idx="1"/>
            <p:extLst>
              <p:ext uri="{D42A27DB-BD31-4B8C-83A1-F6EECF244321}">
                <p14:modId xmlns:p14="http://schemas.microsoft.com/office/powerpoint/2010/main" val="1310750821"/>
              </p:ext>
            </p:extLst>
          </p:nvPr>
        </p:nvGraphicFramePr>
        <p:xfrm>
          <a:off x="87087" y="321276"/>
          <a:ext cx="12006942" cy="6440794"/>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1986966">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453828">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2000" b="1" spc="-30" dirty="0">
                          <a:effectLst/>
                          <a:latin typeface="Arial" panose="020B0604020202020204" pitchFamily="34" charset="0"/>
                          <a:ea typeface="Calibri" panose="020F0502020204030204" pitchFamily="34" charset="0"/>
                          <a:cs typeface="Arial" panose="020B0604020202020204" pitchFamily="34" charset="0"/>
                        </a:rPr>
                        <a:t>STRATEGIE</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Prise en compte des normes ESG </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Développement des PEI, des ZES zéro carbone  </a:t>
                      </a:r>
                    </a:p>
                    <a:p>
                      <a:pPr algn="just">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Mise en œuvre de symbioses industrielles </a:t>
                      </a:r>
                    </a:p>
                    <a:p>
                      <a:pPr algn="just">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Gestion des déchets</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030532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291B6-E865-2969-D74E-E9ADC8358FFE}"/>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030F8EC3-4925-1260-424D-AD164EDEB513}"/>
              </a:ext>
            </a:extLst>
          </p:cNvPr>
          <p:cNvGraphicFramePr>
            <a:graphicFrameLocks noGrp="1"/>
          </p:cNvGraphicFramePr>
          <p:nvPr>
            <p:ph idx="1"/>
            <p:extLst>
              <p:ext uri="{D42A27DB-BD31-4B8C-83A1-F6EECF244321}">
                <p14:modId xmlns:p14="http://schemas.microsoft.com/office/powerpoint/2010/main" val="3661293638"/>
              </p:ext>
            </p:extLst>
          </p:nvPr>
        </p:nvGraphicFramePr>
        <p:xfrm>
          <a:off x="87087" y="370703"/>
          <a:ext cx="12006942" cy="6391367"/>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1971718">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419649">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GOUVERNANCE</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Autonomie de la structure en charge de l’administration des ZES </a:t>
                      </a: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Rattachement au plus haut niveau politique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Coordination ministérielle, liens avec politiques complémentaires (commerce, éducation, transport, etc…)</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Statut de l’Administrateur : Agence ou SA</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Mettre en place des moyens humains et financiers importants</a:t>
                      </a:r>
                    </a:p>
                    <a:p>
                      <a:pPr algn="just">
                        <a:lnSpc>
                          <a:spcPct val="115000"/>
                        </a:lnSpc>
                        <a:spcAft>
                          <a:spcPts val="800"/>
                        </a:spcAft>
                      </a:pPr>
                      <a:endParaRPr lang="fr-FR" sz="2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98982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61A43-5323-8138-C4A3-D194BDDA258C}"/>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A967AA8A-9920-6BAD-7802-3201EE466AA1}"/>
              </a:ext>
            </a:extLst>
          </p:cNvPr>
          <p:cNvGraphicFramePr>
            <a:graphicFrameLocks noGrp="1"/>
          </p:cNvGraphicFramePr>
          <p:nvPr>
            <p:ph idx="1"/>
            <p:extLst>
              <p:ext uri="{D42A27DB-BD31-4B8C-83A1-F6EECF244321}">
                <p14:modId xmlns:p14="http://schemas.microsoft.com/office/powerpoint/2010/main" val="3326095187"/>
              </p:ext>
            </p:extLst>
          </p:nvPr>
        </p:nvGraphicFramePr>
        <p:xfrm>
          <a:off x="87087" y="383059"/>
          <a:ext cx="12006942" cy="6379011"/>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1967906">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411105">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GOUVERNANCE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Fonction de régulation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Clarifier les missions entre l’Administrateur et le Régulateur des ZES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Assurer le suivi des performances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833582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962B-D9E6-F9D9-29E2-26562A04DC50}"/>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C54E5C62-807F-84A4-BD4F-13922176A733}"/>
              </a:ext>
            </a:extLst>
          </p:cNvPr>
          <p:cNvGraphicFramePr>
            <a:graphicFrameLocks noGrp="1"/>
          </p:cNvGraphicFramePr>
          <p:nvPr>
            <p:ph idx="1"/>
            <p:extLst>
              <p:ext uri="{D42A27DB-BD31-4B8C-83A1-F6EECF244321}">
                <p14:modId xmlns:p14="http://schemas.microsoft.com/office/powerpoint/2010/main" val="2258449029"/>
              </p:ext>
            </p:extLst>
          </p:nvPr>
        </p:nvGraphicFramePr>
        <p:xfrm>
          <a:off x="87087" y="234778"/>
          <a:ext cx="12006942" cy="6527292"/>
        </p:xfrm>
        <a:graphic>
          <a:graphicData uri="http://schemas.openxmlformats.org/drawingml/2006/table">
            <a:tbl>
              <a:tblPr firstRow="1" bandRow="1">
                <a:tableStyleId>{5C22544A-7EE6-4342-B048-85BDC9FD1C3A}</a:tableStyleId>
              </a:tblPr>
              <a:tblGrid>
                <a:gridCol w="4002314">
                  <a:extLst>
                    <a:ext uri="{9D8B030D-6E8A-4147-A177-3AD203B41FA5}">
                      <a16:colId xmlns:a16="http://schemas.microsoft.com/office/drawing/2014/main" val="2215770732"/>
                    </a:ext>
                  </a:extLst>
                </a:gridCol>
                <a:gridCol w="4002314">
                  <a:extLst>
                    <a:ext uri="{9D8B030D-6E8A-4147-A177-3AD203B41FA5}">
                      <a16:colId xmlns:a16="http://schemas.microsoft.com/office/drawing/2014/main" val="3773022578"/>
                    </a:ext>
                  </a:extLst>
                </a:gridCol>
                <a:gridCol w="4002314">
                  <a:extLst>
                    <a:ext uri="{9D8B030D-6E8A-4147-A177-3AD203B41FA5}">
                      <a16:colId xmlns:a16="http://schemas.microsoft.com/office/drawing/2014/main" val="2370941786"/>
                    </a:ext>
                  </a:extLst>
                </a:gridCol>
              </a:tblGrid>
              <a:tr h="201365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513642">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GOUVERNANCE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Modèle de développement </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Privilégier les partenariats public-privé ; assurer toutefois un équilibre contractuel entre les parties dans le respect des objectifs de souveraineté du pays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Prise en compte des interférences législations PPP/ZES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Poser le principe de l’appel d’offres pour le recrutement des promoteurs développeurs ; encadrer les exceptions</a:t>
                      </a: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32968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43CA-E08C-E610-C8EB-C2B9402E7353}"/>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9B9514DD-8C82-604E-4DAA-E1BD24E08FE7}"/>
              </a:ext>
            </a:extLst>
          </p:cNvPr>
          <p:cNvGraphicFramePr>
            <a:graphicFrameLocks noGrp="1"/>
          </p:cNvGraphicFramePr>
          <p:nvPr>
            <p:ph idx="1"/>
            <p:extLst>
              <p:ext uri="{D42A27DB-BD31-4B8C-83A1-F6EECF244321}">
                <p14:modId xmlns:p14="http://schemas.microsoft.com/office/powerpoint/2010/main" val="1582905698"/>
              </p:ext>
            </p:extLst>
          </p:nvPr>
        </p:nvGraphicFramePr>
        <p:xfrm>
          <a:off x="152400" y="127001"/>
          <a:ext cx="11941629" cy="6588140"/>
        </p:xfrm>
        <a:graphic>
          <a:graphicData uri="http://schemas.openxmlformats.org/drawingml/2006/table">
            <a:tbl>
              <a:tblPr firstRow="1" bandRow="1">
                <a:tableStyleId>{5C22544A-7EE6-4342-B048-85BDC9FD1C3A}</a:tableStyleId>
              </a:tblPr>
              <a:tblGrid>
                <a:gridCol w="3980543">
                  <a:extLst>
                    <a:ext uri="{9D8B030D-6E8A-4147-A177-3AD203B41FA5}">
                      <a16:colId xmlns:a16="http://schemas.microsoft.com/office/drawing/2014/main" val="2215770732"/>
                    </a:ext>
                  </a:extLst>
                </a:gridCol>
                <a:gridCol w="3980543">
                  <a:extLst>
                    <a:ext uri="{9D8B030D-6E8A-4147-A177-3AD203B41FA5}">
                      <a16:colId xmlns:a16="http://schemas.microsoft.com/office/drawing/2014/main" val="3773022578"/>
                    </a:ext>
                  </a:extLst>
                </a:gridCol>
                <a:gridCol w="3980543">
                  <a:extLst>
                    <a:ext uri="{9D8B030D-6E8A-4147-A177-3AD203B41FA5}">
                      <a16:colId xmlns:a16="http://schemas.microsoft.com/office/drawing/2014/main" val="2370941786"/>
                    </a:ext>
                  </a:extLst>
                </a:gridCol>
              </a:tblGrid>
              <a:tr h="165038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915520">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INCITATIONS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dirty="0">
                          <a:effectLst/>
                          <a:latin typeface="Arial" panose="020B0604020202020204" pitchFamily="34" charset="0"/>
                          <a:ea typeface="Calibri" panose="020F0502020204030204" pitchFamily="34" charset="0"/>
                          <a:cs typeface="Arial" panose="020B0604020202020204" pitchFamily="34" charset="0"/>
                        </a:rPr>
                        <a:t>Adossement des incitations à la politique industrielle</a:t>
                      </a: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Revoir les règles parfois trop strictes en matière d’incitations liées aux exportations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Assurer l’harmonisation avec celles éditées au niveau continental et régional sous réserve de mesures de sauvegardes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Flexibilité des incitations en fonction des secteurs industriels ou agroindustriels ciblés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b="1" kern="1200" dirty="0">
                        <a:solidFill>
                          <a:schemeClr val="dk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Favoriser les ventes sur le territoire national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847939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7C9E-2AEA-8100-E796-93704043285B}"/>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7C396205-1996-3E31-71BE-AC5FF36F58BA}"/>
              </a:ext>
            </a:extLst>
          </p:cNvPr>
          <p:cNvGraphicFramePr>
            <a:graphicFrameLocks noGrp="1"/>
          </p:cNvGraphicFramePr>
          <p:nvPr>
            <p:ph idx="1"/>
            <p:extLst>
              <p:ext uri="{D42A27DB-BD31-4B8C-83A1-F6EECF244321}">
                <p14:modId xmlns:p14="http://schemas.microsoft.com/office/powerpoint/2010/main" val="965842155"/>
              </p:ext>
            </p:extLst>
          </p:nvPr>
        </p:nvGraphicFramePr>
        <p:xfrm>
          <a:off x="152400" y="127001"/>
          <a:ext cx="11941629" cy="6588140"/>
        </p:xfrm>
        <a:graphic>
          <a:graphicData uri="http://schemas.openxmlformats.org/drawingml/2006/table">
            <a:tbl>
              <a:tblPr firstRow="1" bandRow="1">
                <a:tableStyleId>{5C22544A-7EE6-4342-B048-85BDC9FD1C3A}</a:tableStyleId>
              </a:tblPr>
              <a:tblGrid>
                <a:gridCol w="3980543">
                  <a:extLst>
                    <a:ext uri="{9D8B030D-6E8A-4147-A177-3AD203B41FA5}">
                      <a16:colId xmlns:a16="http://schemas.microsoft.com/office/drawing/2014/main" val="2215770732"/>
                    </a:ext>
                  </a:extLst>
                </a:gridCol>
                <a:gridCol w="3980543">
                  <a:extLst>
                    <a:ext uri="{9D8B030D-6E8A-4147-A177-3AD203B41FA5}">
                      <a16:colId xmlns:a16="http://schemas.microsoft.com/office/drawing/2014/main" val="3773022578"/>
                    </a:ext>
                  </a:extLst>
                </a:gridCol>
                <a:gridCol w="3980543">
                  <a:extLst>
                    <a:ext uri="{9D8B030D-6E8A-4147-A177-3AD203B41FA5}">
                      <a16:colId xmlns:a16="http://schemas.microsoft.com/office/drawing/2014/main" val="2370941786"/>
                    </a:ext>
                  </a:extLst>
                </a:gridCol>
              </a:tblGrid>
              <a:tr h="165038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915520">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OPERATIONNALISATION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kern="1200" dirty="0">
                          <a:solidFill>
                            <a:schemeClr val="dk1"/>
                          </a:solidFill>
                          <a:effectLst/>
                          <a:latin typeface="Arial" panose="020B0604020202020204" pitchFamily="34" charset="0"/>
                          <a:ea typeface="+mn-ea"/>
                          <a:cs typeface="Arial" panose="020B0604020202020204" pitchFamily="34" charset="0"/>
                        </a:rPr>
                        <a:t>Importance du choix du site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Taille de la zone et secteurs ciblés (effet d’agglomération industrielle)</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Présence d’un bassin de main d’œuvre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Nécessité d’assurer un plan de formation adapté</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Proximité des matières premières et des marchés de destination des produits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Proximité de nœuds importants d’infrastructures de transport, d’une ville importante, le long des couloirs de transport et des corridors économique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245714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4436-15FE-A4D5-F0DD-6390C81D3ECF}"/>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75679F1D-662D-8977-7562-0C8CE5CA4157}"/>
              </a:ext>
            </a:extLst>
          </p:cNvPr>
          <p:cNvGraphicFramePr>
            <a:graphicFrameLocks noGrp="1"/>
          </p:cNvGraphicFramePr>
          <p:nvPr>
            <p:ph idx="1"/>
            <p:extLst>
              <p:ext uri="{D42A27DB-BD31-4B8C-83A1-F6EECF244321}">
                <p14:modId xmlns:p14="http://schemas.microsoft.com/office/powerpoint/2010/main" val="1272014026"/>
              </p:ext>
            </p:extLst>
          </p:nvPr>
        </p:nvGraphicFramePr>
        <p:xfrm>
          <a:off x="152400" y="127001"/>
          <a:ext cx="11941629" cy="6862460"/>
        </p:xfrm>
        <a:graphic>
          <a:graphicData uri="http://schemas.openxmlformats.org/drawingml/2006/table">
            <a:tbl>
              <a:tblPr firstRow="1" bandRow="1">
                <a:tableStyleId>{5C22544A-7EE6-4342-B048-85BDC9FD1C3A}</a:tableStyleId>
              </a:tblPr>
              <a:tblGrid>
                <a:gridCol w="3980543">
                  <a:extLst>
                    <a:ext uri="{9D8B030D-6E8A-4147-A177-3AD203B41FA5}">
                      <a16:colId xmlns:a16="http://schemas.microsoft.com/office/drawing/2014/main" val="2215770732"/>
                    </a:ext>
                  </a:extLst>
                </a:gridCol>
                <a:gridCol w="3980543">
                  <a:extLst>
                    <a:ext uri="{9D8B030D-6E8A-4147-A177-3AD203B41FA5}">
                      <a16:colId xmlns:a16="http://schemas.microsoft.com/office/drawing/2014/main" val="3773022578"/>
                    </a:ext>
                  </a:extLst>
                </a:gridCol>
                <a:gridCol w="3980543">
                  <a:extLst>
                    <a:ext uri="{9D8B030D-6E8A-4147-A177-3AD203B41FA5}">
                      <a16:colId xmlns:a16="http://schemas.microsoft.com/office/drawing/2014/main" val="2370941786"/>
                    </a:ext>
                  </a:extLst>
                </a:gridCol>
              </a:tblGrid>
              <a:tr h="165038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915520">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OPERATIONNALISATION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Approche intégrée</a:t>
                      </a: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r>
                        <a:rPr lang="fr-FR" sz="1800" b="1" kern="1200" dirty="0">
                          <a:solidFill>
                            <a:schemeClr val="dk1"/>
                          </a:solidFill>
                          <a:effectLst/>
                          <a:latin typeface="Arial" panose="020B0604020202020204" pitchFamily="34" charset="0"/>
                          <a:ea typeface="+mn-ea"/>
                          <a:cs typeface="Arial" panose="020B0604020202020204" pitchFamily="34" charset="0"/>
                        </a:rPr>
                        <a:t>Présence d’axes routiers, d’infrastructures portuaires et aéroportuaires ;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Cadre réglementaire du secteur Energie (rôle des producteurs indépendants)</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Infrastructures à l’extérieur du site</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Adapter les services à l’industrie cible ; en particulier les services logistiques, de facilitation douanière, facilitation du commerce </a:t>
                      </a:r>
                    </a:p>
                    <a:p>
                      <a:endParaRPr lang="fr-FR" sz="1800" b="1" kern="1200" dirty="0">
                        <a:solidFill>
                          <a:schemeClr val="dk1"/>
                        </a:solidFill>
                        <a:effectLst/>
                        <a:latin typeface="Arial" panose="020B0604020202020204" pitchFamily="34" charset="0"/>
                        <a:ea typeface="+mn-ea"/>
                        <a:cs typeface="Arial" panose="020B0604020202020204" pitchFamily="34" charset="0"/>
                      </a:endParaRPr>
                    </a:p>
                    <a:p>
                      <a:r>
                        <a:rPr lang="fr-FR" sz="1800" b="1" kern="1200" dirty="0">
                          <a:solidFill>
                            <a:schemeClr val="dk1"/>
                          </a:solidFill>
                          <a:effectLst/>
                          <a:latin typeface="Arial" panose="020B0604020202020204" pitchFamily="34" charset="0"/>
                          <a:ea typeface="+mn-ea"/>
                          <a:cs typeface="Arial" panose="020B0604020202020204" pitchFamily="34" charset="0"/>
                        </a:rPr>
                        <a:t>Adoption de normes de durabilité et de technologies numériques améliorées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1676800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29FF-2687-92EB-F969-1EF890664BB1}"/>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B97EA238-BA73-7074-2709-0C973DF1E432}"/>
              </a:ext>
            </a:extLst>
          </p:cNvPr>
          <p:cNvGraphicFramePr>
            <a:graphicFrameLocks noGrp="1"/>
          </p:cNvGraphicFramePr>
          <p:nvPr>
            <p:ph idx="1"/>
            <p:extLst>
              <p:ext uri="{D42A27DB-BD31-4B8C-83A1-F6EECF244321}">
                <p14:modId xmlns:p14="http://schemas.microsoft.com/office/powerpoint/2010/main" val="1690630739"/>
              </p:ext>
            </p:extLst>
          </p:nvPr>
        </p:nvGraphicFramePr>
        <p:xfrm>
          <a:off x="152400" y="127001"/>
          <a:ext cx="11941629" cy="6565900"/>
        </p:xfrm>
        <a:graphic>
          <a:graphicData uri="http://schemas.openxmlformats.org/drawingml/2006/table">
            <a:tbl>
              <a:tblPr firstRow="1" bandRow="1">
                <a:tableStyleId>{5C22544A-7EE6-4342-B048-85BDC9FD1C3A}</a:tableStyleId>
              </a:tblPr>
              <a:tblGrid>
                <a:gridCol w="3980543">
                  <a:extLst>
                    <a:ext uri="{9D8B030D-6E8A-4147-A177-3AD203B41FA5}">
                      <a16:colId xmlns:a16="http://schemas.microsoft.com/office/drawing/2014/main" val="2215770732"/>
                    </a:ext>
                  </a:extLst>
                </a:gridCol>
                <a:gridCol w="3980543">
                  <a:extLst>
                    <a:ext uri="{9D8B030D-6E8A-4147-A177-3AD203B41FA5}">
                      <a16:colId xmlns:a16="http://schemas.microsoft.com/office/drawing/2014/main" val="3773022578"/>
                    </a:ext>
                  </a:extLst>
                </a:gridCol>
                <a:gridCol w="3980543">
                  <a:extLst>
                    <a:ext uri="{9D8B030D-6E8A-4147-A177-3AD203B41FA5}">
                      <a16:colId xmlns:a16="http://schemas.microsoft.com/office/drawing/2014/main" val="2370941786"/>
                    </a:ext>
                  </a:extLst>
                </a:gridCol>
              </a:tblGrid>
              <a:tr h="165038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915520">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OPERATIONNALISATION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graphicFrame>
        <p:nvGraphicFramePr>
          <p:cNvPr id="2" name="Tableau 1">
            <a:extLst>
              <a:ext uri="{FF2B5EF4-FFF2-40B4-BE49-F238E27FC236}">
                <a16:creationId xmlns:a16="http://schemas.microsoft.com/office/drawing/2014/main" id="{00D14C0B-B217-F214-F50C-90A6700B219E}"/>
              </a:ext>
            </a:extLst>
          </p:cNvPr>
          <p:cNvGraphicFramePr>
            <a:graphicFrameLocks noGrp="1"/>
          </p:cNvGraphicFramePr>
          <p:nvPr>
            <p:extLst>
              <p:ext uri="{D42A27DB-BD31-4B8C-83A1-F6EECF244321}">
                <p14:modId xmlns:p14="http://schemas.microsoft.com/office/powerpoint/2010/main" val="2468192465"/>
              </p:ext>
            </p:extLst>
          </p:nvPr>
        </p:nvGraphicFramePr>
        <p:xfrm>
          <a:off x="4114800" y="1696028"/>
          <a:ext cx="8077200" cy="4939143"/>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728567526"/>
                    </a:ext>
                  </a:extLst>
                </a:gridCol>
                <a:gridCol w="4038600">
                  <a:extLst>
                    <a:ext uri="{9D8B030D-6E8A-4147-A177-3AD203B41FA5}">
                      <a16:colId xmlns:a16="http://schemas.microsoft.com/office/drawing/2014/main" val="1775037101"/>
                    </a:ext>
                  </a:extLst>
                </a:gridCol>
              </a:tblGrid>
              <a:tr h="564572">
                <a:tc>
                  <a:txBody>
                    <a:bodyPr/>
                    <a:lstStyle/>
                    <a:p>
                      <a:pPr>
                        <a:lnSpc>
                          <a:spcPct val="115000"/>
                        </a:lnSpc>
                        <a:spcAft>
                          <a:spcPts val="800"/>
                        </a:spcAft>
                      </a:pPr>
                      <a:r>
                        <a:rPr lang="fr-FR" sz="1800" spc="-30" dirty="0">
                          <a:effectLst/>
                          <a:latin typeface="Arial" panose="020B0604020202020204" pitchFamily="34" charset="0"/>
                          <a:ea typeface="Calibri" panose="020F0502020204030204" pitchFamily="34" charset="0"/>
                          <a:cs typeface="Arial" panose="020B0604020202020204" pitchFamily="34" charset="0"/>
                        </a:rPr>
                        <a:t>Question foncière</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spc="-30" dirty="0">
                          <a:effectLst/>
                          <a:latin typeface="Arial" panose="020B0604020202020204" pitchFamily="34" charset="0"/>
                          <a:ea typeface="Calibri" panose="020F0502020204030204" pitchFamily="34" charset="0"/>
                          <a:cs typeface="Arial" panose="020B0604020202020204" pitchFamily="34" charset="0"/>
                        </a:rPr>
                        <a:t>Privilégier les baux emphytéotiques</a:t>
                      </a:r>
                      <a:endParaRPr lang="fr-F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2506808"/>
                  </a:ext>
                </a:extLst>
              </a:tr>
              <a:tr h="931220">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Parfaite coordination avec les services de l’Etat </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Mise en place de Guichets Uniques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2194582"/>
                  </a:ext>
                </a:extLst>
              </a:tr>
              <a:tr h="2789461">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Planification minutieuse du développement et de l’exploitation de chaque ZES</a:t>
                      </a:r>
                    </a:p>
                    <a:p>
                      <a:pPr>
                        <a:lnSpc>
                          <a:spcPct val="115000"/>
                        </a:lnSpc>
                        <a:spcAft>
                          <a:spcPts val="800"/>
                        </a:spcAft>
                      </a:pPr>
                      <a:endParaRPr lang="fr-FR" sz="1800" b="1" spc="-3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Assurer le suivi des performances (rôle du régulateur)</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Etudes de faisabilité (Cela devrait inclure une évaluation rigoureuse des conditions du marché local, de la connectivité, de la base industrielle, de la chaîne d’approvisionnement, de l’environnement commercial et des approvisionnements fonciers et de main-d’œuvre) ; Plan de développement décliné dans un Plan d’aménagement</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0548847"/>
                  </a:ext>
                </a:extLst>
              </a:tr>
            </a:tbl>
          </a:graphicData>
        </a:graphic>
      </p:graphicFrame>
    </p:spTree>
    <p:extLst>
      <p:ext uri="{BB962C8B-B14F-4D97-AF65-F5344CB8AC3E}">
        <p14:creationId xmlns:p14="http://schemas.microsoft.com/office/powerpoint/2010/main" val="205813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A53FD5-9B1D-9BEF-5926-0A0A292C8274}"/>
              </a:ext>
            </a:extLst>
          </p:cNvPr>
          <p:cNvSpPr>
            <a:spLocks noGrp="1"/>
          </p:cNvSpPr>
          <p:nvPr>
            <p:ph type="title"/>
          </p:nvPr>
        </p:nvSpPr>
        <p:spPr>
          <a:xfrm>
            <a:off x="677334" y="206829"/>
            <a:ext cx="8596668" cy="653142"/>
          </a:xfrm>
        </p:spPr>
        <p:txBody>
          <a:bodyPr>
            <a:normAutofit/>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Contexte de la Formation</a:t>
            </a:r>
            <a:endParaRPr lang="fr-FR" dirty="0"/>
          </a:p>
        </p:txBody>
      </p:sp>
      <p:sp>
        <p:nvSpPr>
          <p:cNvPr id="3" name="Espace réservé du contenu 2">
            <a:extLst>
              <a:ext uri="{FF2B5EF4-FFF2-40B4-BE49-F238E27FC236}">
                <a16:creationId xmlns:a16="http://schemas.microsoft.com/office/drawing/2014/main" id="{DF7D426E-9BDF-D87C-A12A-54AD185A1D90}"/>
              </a:ext>
            </a:extLst>
          </p:cNvPr>
          <p:cNvSpPr>
            <a:spLocks noGrp="1"/>
          </p:cNvSpPr>
          <p:nvPr>
            <p:ph idx="1"/>
          </p:nvPr>
        </p:nvSpPr>
        <p:spPr>
          <a:xfrm>
            <a:off x="0" y="968828"/>
            <a:ext cx="12191999" cy="5889171"/>
          </a:xfrm>
        </p:spPr>
        <p:txBody>
          <a:bodyPr>
            <a:noAutofit/>
          </a:bodyPr>
          <a:lstStyle/>
          <a:p>
            <a:r>
              <a:rPr lang="fr-FR" sz="2400" dirty="0">
                <a:latin typeface="Arial" panose="020B0604020202020204" pitchFamily="34" charset="0"/>
                <a:cs typeface="Arial" panose="020B0604020202020204" pitchFamily="34" charset="0"/>
              </a:rPr>
              <a:t>La CEA a, courant 2022, engagé une consultation pour, sur la base d’un diagnostic des ZES développées en Afrique, proposer un nouveau concept de ZESNG, permettant de résoudre les déficits de développement constatés ;</a:t>
            </a:r>
          </a:p>
          <a:p>
            <a:r>
              <a:rPr lang="fr-FR" sz="2400" dirty="0">
                <a:latin typeface="Arial" panose="020B0604020202020204" pitchFamily="34" charset="0"/>
                <a:cs typeface="Arial" panose="020B0604020202020204" pitchFamily="34" charset="0"/>
              </a:rPr>
              <a:t>Une stratégie a été élaborée, avec un guide d’opérationnalisation de ces nouvelles ZES et une feuille de route à développer au niveau national, comme régional. Cette feuille de route permettait de proposer un mode de déclinaison des projets de ZES, et ce depuis leur identification jusqu’à leur mode d’exécution ;</a:t>
            </a:r>
          </a:p>
          <a:p>
            <a:r>
              <a:rPr lang="fr-FR" sz="2400" dirty="0">
                <a:latin typeface="Arial" panose="020B0604020202020204" pitchFamily="34" charset="0"/>
                <a:cs typeface="Arial" panose="020B0604020202020204" pitchFamily="34" charset="0"/>
              </a:rPr>
              <a:t>La formation a pour objet de poursuivre cette tâche, permettant une meilleure appropriation d’étapes du développement des ZES, en matière d’études et de contrats ;</a:t>
            </a:r>
          </a:p>
          <a:p>
            <a:r>
              <a:rPr lang="fr-FR" sz="2400" dirty="0">
                <a:latin typeface="Arial" panose="020B0604020202020204" pitchFamily="34" charset="0"/>
                <a:cs typeface="Arial" panose="020B0604020202020204" pitchFamily="34" charset="0"/>
              </a:rPr>
              <a:t>Toutefois, avant de les aborder, divers éléments d’ordre stratégique, comme de politique industrielle doivent être présentés ; il en est de même de plusieurs défis en termes d’infrastructures, de gouvernance, de financement et surtout d’objectifs de souveraineté. Ils sont autant de points d’attention dans l’élaboration de ces études et des contrats afférents.</a:t>
            </a:r>
          </a:p>
        </p:txBody>
      </p:sp>
    </p:spTree>
    <p:extLst>
      <p:ext uri="{BB962C8B-B14F-4D97-AF65-F5344CB8AC3E}">
        <p14:creationId xmlns:p14="http://schemas.microsoft.com/office/powerpoint/2010/main" val="1383543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C0E91-84AB-692B-25DF-F4D54BBA3FF6}"/>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1EF6958A-497E-D9C0-8EE2-752EA0BBC6F2}"/>
              </a:ext>
            </a:extLst>
          </p:cNvPr>
          <p:cNvGraphicFramePr>
            <a:graphicFrameLocks noGrp="1"/>
          </p:cNvGraphicFramePr>
          <p:nvPr>
            <p:ph idx="1"/>
            <p:extLst>
              <p:ext uri="{D42A27DB-BD31-4B8C-83A1-F6EECF244321}">
                <p14:modId xmlns:p14="http://schemas.microsoft.com/office/powerpoint/2010/main" val="1991405280"/>
              </p:ext>
            </p:extLst>
          </p:nvPr>
        </p:nvGraphicFramePr>
        <p:xfrm>
          <a:off x="152400" y="127001"/>
          <a:ext cx="11941629" cy="6565900"/>
        </p:xfrm>
        <a:graphic>
          <a:graphicData uri="http://schemas.openxmlformats.org/drawingml/2006/table">
            <a:tbl>
              <a:tblPr firstRow="1" bandRow="1">
                <a:tableStyleId>{5C22544A-7EE6-4342-B048-85BDC9FD1C3A}</a:tableStyleId>
              </a:tblPr>
              <a:tblGrid>
                <a:gridCol w="3980543">
                  <a:extLst>
                    <a:ext uri="{9D8B030D-6E8A-4147-A177-3AD203B41FA5}">
                      <a16:colId xmlns:a16="http://schemas.microsoft.com/office/drawing/2014/main" val="2215770732"/>
                    </a:ext>
                  </a:extLst>
                </a:gridCol>
                <a:gridCol w="3980543">
                  <a:extLst>
                    <a:ext uri="{9D8B030D-6E8A-4147-A177-3AD203B41FA5}">
                      <a16:colId xmlns:a16="http://schemas.microsoft.com/office/drawing/2014/main" val="3773022578"/>
                    </a:ext>
                  </a:extLst>
                </a:gridCol>
                <a:gridCol w="3980543">
                  <a:extLst>
                    <a:ext uri="{9D8B030D-6E8A-4147-A177-3AD203B41FA5}">
                      <a16:colId xmlns:a16="http://schemas.microsoft.com/office/drawing/2014/main" val="2370941786"/>
                    </a:ext>
                  </a:extLst>
                </a:gridCol>
              </a:tblGrid>
              <a:tr h="1650380">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4915520">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OPERATIONNALISATION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graphicFrame>
        <p:nvGraphicFramePr>
          <p:cNvPr id="2" name="Tableau 1">
            <a:extLst>
              <a:ext uri="{FF2B5EF4-FFF2-40B4-BE49-F238E27FC236}">
                <a16:creationId xmlns:a16="http://schemas.microsoft.com/office/drawing/2014/main" id="{BA553869-4E1B-E11A-C3A2-406BB6BC0743}"/>
              </a:ext>
            </a:extLst>
          </p:cNvPr>
          <p:cNvGraphicFramePr>
            <a:graphicFrameLocks noGrp="1"/>
          </p:cNvGraphicFramePr>
          <p:nvPr>
            <p:extLst>
              <p:ext uri="{D42A27DB-BD31-4B8C-83A1-F6EECF244321}">
                <p14:modId xmlns:p14="http://schemas.microsoft.com/office/powerpoint/2010/main" val="2583186797"/>
              </p:ext>
            </p:extLst>
          </p:nvPr>
        </p:nvGraphicFramePr>
        <p:xfrm>
          <a:off x="4102099" y="1854200"/>
          <a:ext cx="7991930" cy="4838702"/>
        </p:xfrm>
        <a:graphic>
          <a:graphicData uri="http://schemas.openxmlformats.org/drawingml/2006/table">
            <a:tbl>
              <a:tblPr firstRow="1" bandRow="1">
                <a:tableStyleId>{5C22544A-7EE6-4342-B048-85BDC9FD1C3A}</a:tableStyleId>
              </a:tblPr>
              <a:tblGrid>
                <a:gridCol w="3995965">
                  <a:extLst>
                    <a:ext uri="{9D8B030D-6E8A-4147-A177-3AD203B41FA5}">
                      <a16:colId xmlns:a16="http://schemas.microsoft.com/office/drawing/2014/main" val="1105778190"/>
                    </a:ext>
                  </a:extLst>
                </a:gridCol>
                <a:gridCol w="3995965">
                  <a:extLst>
                    <a:ext uri="{9D8B030D-6E8A-4147-A177-3AD203B41FA5}">
                      <a16:colId xmlns:a16="http://schemas.microsoft.com/office/drawing/2014/main" val="1887313790"/>
                    </a:ext>
                  </a:extLst>
                </a:gridCol>
              </a:tblGrid>
              <a:tr h="2419351">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Prise en compte des critères de viabilité économique et financière de la zone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Développement de modèles économiques et financiers par zone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42832228"/>
                  </a:ext>
                </a:extLst>
              </a:tr>
              <a:tr h="2419351">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Construction des bâtiments industriels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Responsabilité de l’aménageur ou des entreprises agréées ?</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96249124"/>
                  </a:ext>
                </a:extLst>
              </a:tr>
            </a:tbl>
          </a:graphicData>
        </a:graphic>
      </p:graphicFrame>
    </p:spTree>
    <p:extLst>
      <p:ext uri="{BB962C8B-B14F-4D97-AF65-F5344CB8AC3E}">
        <p14:creationId xmlns:p14="http://schemas.microsoft.com/office/powerpoint/2010/main" val="2543161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0CAB6-8697-E022-8B29-339145F0FEB0}"/>
            </a:ext>
          </a:extLst>
        </p:cNvPr>
        <p:cNvGrpSpPr/>
        <p:nvPr/>
      </p:nvGrpSpPr>
      <p:grpSpPr>
        <a:xfrm>
          <a:off x="0" y="0"/>
          <a:ext cx="0" cy="0"/>
          <a:chOff x="0" y="0"/>
          <a:chExt cx="0" cy="0"/>
        </a:xfrm>
      </p:grpSpPr>
      <p:graphicFrame>
        <p:nvGraphicFramePr>
          <p:cNvPr id="6" name="Espace réservé du contenu 5">
            <a:extLst>
              <a:ext uri="{FF2B5EF4-FFF2-40B4-BE49-F238E27FC236}">
                <a16:creationId xmlns:a16="http://schemas.microsoft.com/office/drawing/2014/main" id="{8DFC997A-0ED2-780F-89E3-208376137E67}"/>
              </a:ext>
            </a:extLst>
          </p:cNvPr>
          <p:cNvGraphicFramePr>
            <a:graphicFrameLocks noGrp="1"/>
          </p:cNvGraphicFramePr>
          <p:nvPr>
            <p:ph idx="1"/>
            <p:extLst>
              <p:ext uri="{D42A27DB-BD31-4B8C-83A1-F6EECF244321}">
                <p14:modId xmlns:p14="http://schemas.microsoft.com/office/powerpoint/2010/main" val="2052781735"/>
              </p:ext>
            </p:extLst>
          </p:nvPr>
        </p:nvGraphicFramePr>
        <p:xfrm>
          <a:off x="0" y="0"/>
          <a:ext cx="12094029" cy="7011035"/>
        </p:xfrm>
        <a:graphic>
          <a:graphicData uri="http://schemas.openxmlformats.org/drawingml/2006/table">
            <a:tbl>
              <a:tblPr firstRow="1" bandRow="1">
                <a:tableStyleId>{5C22544A-7EE6-4342-B048-85BDC9FD1C3A}</a:tableStyleId>
              </a:tblPr>
              <a:tblGrid>
                <a:gridCol w="4031343">
                  <a:extLst>
                    <a:ext uri="{9D8B030D-6E8A-4147-A177-3AD203B41FA5}">
                      <a16:colId xmlns:a16="http://schemas.microsoft.com/office/drawing/2014/main" val="2215770732"/>
                    </a:ext>
                  </a:extLst>
                </a:gridCol>
                <a:gridCol w="4031343">
                  <a:extLst>
                    <a:ext uri="{9D8B030D-6E8A-4147-A177-3AD203B41FA5}">
                      <a16:colId xmlns:a16="http://schemas.microsoft.com/office/drawing/2014/main" val="3773022578"/>
                    </a:ext>
                  </a:extLst>
                </a:gridCol>
                <a:gridCol w="4031343">
                  <a:extLst>
                    <a:ext uri="{9D8B030D-6E8A-4147-A177-3AD203B41FA5}">
                      <a16:colId xmlns:a16="http://schemas.microsoft.com/office/drawing/2014/main" val="2370941786"/>
                    </a:ext>
                  </a:extLst>
                </a:gridCol>
              </a:tblGrid>
              <a:tr h="1919449">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PROBLEMATIQUES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ORIENTATIONS</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Aft>
                          <a:spcPts val="800"/>
                        </a:spcAft>
                      </a:pPr>
                      <a:r>
                        <a:rPr lang="fr-FR" sz="2000" b="1" spc="-30" dirty="0">
                          <a:effectLst/>
                          <a:latin typeface="Arial" panose="020B0604020202020204" pitchFamily="34" charset="0"/>
                          <a:ea typeface="Calibri" panose="020F0502020204030204" pitchFamily="34" charset="0"/>
                          <a:cs typeface="Arial" panose="020B0604020202020204" pitchFamily="34" charset="0"/>
                        </a:rPr>
                        <a:t>OPERATIONNALISATION</a:t>
                      </a:r>
                      <a:endParaRPr lang="fr-FR"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7585834"/>
                  </a:ext>
                </a:extLst>
              </a:tr>
              <a:tr h="5091586">
                <a:tc>
                  <a:txBody>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lang="fr-FR" sz="1800" b="1" kern="1200" dirty="0">
                          <a:solidFill>
                            <a:schemeClr val="dk1"/>
                          </a:solidFill>
                          <a:effectLst/>
                          <a:latin typeface="Arial" panose="020B0604020202020204" pitchFamily="34" charset="0"/>
                          <a:ea typeface="+mn-ea"/>
                          <a:cs typeface="Arial" panose="020B0604020202020204" pitchFamily="34" charset="0"/>
                        </a:rPr>
                        <a:t>OPERATIONNALISATION</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Financement des projets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nSpc>
                          <a:spcPct val="115000"/>
                        </a:lnSpc>
                        <a:spcAft>
                          <a:spcPts val="800"/>
                        </a:spcAft>
                      </a:pPr>
                      <a:r>
                        <a:rPr lang="fr-FR" sz="1800" b="1" u="sng" spc="-30" dirty="0">
                          <a:effectLst/>
                          <a:latin typeface="Arial" panose="020B0604020202020204" pitchFamily="34" charset="0"/>
                          <a:ea typeface="Calibri" panose="020F0502020204030204" pitchFamily="34" charset="0"/>
                          <a:cs typeface="Arial" panose="020B0604020202020204" pitchFamily="34" charset="0"/>
                        </a:rPr>
                        <a:t>Préparation</a:t>
                      </a:r>
                      <a:endParaRPr lang="fr-FR" sz="1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Financement de la préparation des projets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Création d’Institutions financières de développement</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u="sng" spc="-30" dirty="0">
                          <a:effectLst/>
                          <a:latin typeface="Arial" panose="020B0604020202020204" pitchFamily="34" charset="0"/>
                          <a:ea typeface="Calibri" panose="020F0502020204030204" pitchFamily="34" charset="0"/>
                          <a:cs typeface="Arial" panose="020B0604020202020204" pitchFamily="34" charset="0"/>
                        </a:rPr>
                        <a:t>Exploitation</a:t>
                      </a:r>
                      <a:endParaRPr lang="fr-FR" sz="1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Fonds souverains/Finances tirées de l’exploitation des ressources naturelles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Meilleure intégration de la finance locale</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fr-FR" sz="1800" b="1" spc="-30" dirty="0">
                          <a:effectLst/>
                          <a:latin typeface="Arial" panose="020B0604020202020204" pitchFamily="34" charset="0"/>
                          <a:ea typeface="Calibri" panose="020F0502020204030204" pitchFamily="34" charset="0"/>
                          <a:cs typeface="Arial" panose="020B0604020202020204" pitchFamily="34" charset="0"/>
                        </a:rPr>
                        <a:t>Fonction du schéma de développement (Public ou Public/Privé)</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48366619"/>
                  </a:ext>
                </a:extLst>
              </a:tr>
            </a:tbl>
          </a:graphicData>
        </a:graphic>
      </p:graphicFrame>
    </p:spTree>
    <p:extLst>
      <p:ext uri="{BB962C8B-B14F-4D97-AF65-F5344CB8AC3E}">
        <p14:creationId xmlns:p14="http://schemas.microsoft.com/office/powerpoint/2010/main" val="2225138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6CAAB-6E0C-5646-16F9-105981BF4CDC}"/>
              </a:ext>
            </a:extLst>
          </p:cNvPr>
          <p:cNvSpPr>
            <a:spLocks noGrp="1"/>
          </p:cNvSpPr>
          <p:nvPr>
            <p:ph type="title"/>
          </p:nvPr>
        </p:nvSpPr>
        <p:spPr>
          <a:xfrm>
            <a:off x="677334" y="127000"/>
            <a:ext cx="8596668" cy="1219200"/>
          </a:xfrm>
        </p:spPr>
        <p:txBody>
          <a:bodyPr>
            <a:normAutofit/>
          </a:bodyPr>
          <a:lstStyle/>
          <a:p>
            <a:pPr algn="ctr"/>
            <a:r>
              <a:rPr lang="fr-FR" sz="3200" b="1" dirty="0">
                <a:latin typeface="Arial" panose="020B0604020202020204" pitchFamily="34" charset="0"/>
                <a:cs typeface="Arial" panose="020B0604020202020204" pitchFamily="34" charset="0"/>
              </a:rPr>
              <a:t>Feuille de route du développement des ZES au niveau régional</a:t>
            </a:r>
          </a:p>
        </p:txBody>
      </p:sp>
      <p:sp>
        <p:nvSpPr>
          <p:cNvPr id="3" name="Espace réservé du contenu 2">
            <a:extLst>
              <a:ext uri="{FF2B5EF4-FFF2-40B4-BE49-F238E27FC236}">
                <a16:creationId xmlns:a16="http://schemas.microsoft.com/office/drawing/2014/main" id="{4C93D11C-7EC3-52A4-307F-B19D6CA15202}"/>
              </a:ext>
            </a:extLst>
          </p:cNvPr>
          <p:cNvSpPr>
            <a:spLocks noGrp="1"/>
          </p:cNvSpPr>
          <p:nvPr>
            <p:ph idx="1"/>
          </p:nvPr>
        </p:nvSpPr>
        <p:spPr>
          <a:xfrm>
            <a:off x="677334" y="2160589"/>
            <a:ext cx="8596668" cy="2728911"/>
          </a:xfrm>
        </p:spPr>
        <p:txBody>
          <a:bodyPr>
            <a:normAutofit/>
          </a:bodyPr>
          <a:lstStyle/>
          <a:p>
            <a:pPr algn="ctr"/>
            <a:r>
              <a:rPr lang="fr-FR" sz="4400" b="1" dirty="0">
                <a:latin typeface="Arial" panose="020B0604020202020204" pitchFamily="34" charset="0"/>
                <a:cs typeface="Arial" panose="020B0604020202020204" pitchFamily="34" charset="0"/>
              </a:rPr>
              <a:t>Cette feuille de route est produite en annexe à cette présentation (Annexe 13)</a:t>
            </a:r>
          </a:p>
        </p:txBody>
      </p:sp>
    </p:spTree>
    <p:extLst>
      <p:ext uri="{BB962C8B-B14F-4D97-AF65-F5344CB8AC3E}">
        <p14:creationId xmlns:p14="http://schemas.microsoft.com/office/powerpoint/2010/main" val="2917109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44A28-8AFF-775A-DCE2-D839C64C2825}"/>
              </a:ext>
            </a:extLst>
          </p:cNvPr>
          <p:cNvSpPr>
            <a:spLocks noGrp="1"/>
          </p:cNvSpPr>
          <p:nvPr>
            <p:ph type="title"/>
          </p:nvPr>
        </p:nvSpPr>
        <p:spPr>
          <a:xfrm>
            <a:off x="677334" y="268941"/>
            <a:ext cx="8596668" cy="1210235"/>
          </a:xfrm>
        </p:spPr>
        <p:txBody>
          <a:bodyPr>
            <a:normAutofit/>
          </a:bodyPr>
          <a:lstStyle/>
          <a:p>
            <a:pPr algn="ctr"/>
            <a:r>
              <a:rPr lang="fr-FR" sz="2400" b="1" kern="0" dirty="0">
                <a:effectLst/>
                <a:latin typeface="Arial" panose="020B0604020202020204" pitchFamily="34" charset="0"/>
                <a:ea typeface="DengXian" panose="02010600030101010101" pitchFamily="2" charset="-122"/>
                <a:cs typeface="Arial" panose="020B0604020202020204" pitchFamily="34" charset="0"/>
              </a:rPr>
              <a:t>Module II : Plan directeur d’industrialisation régional, problématiques d‘implémentation, chaînes de valeurs régionales, Hubs régionaux, Corridors</a:t>
            </a:r>
            <a:r>
              <a:rPr lang="fr-FR" sz="2400" kern="0" dirty="0">
                <a:effectLst/>
                <a:latin typeface="Arial" panose="020B0604020202020204" pitchFamily="34" charset="0"/>
                <a:ea typeface="DengXian" panose="02010600030101010101" pitchFamily="2" charset="-122"/>
                <a:cs typeface="Arial" panose="020B0604020202020204" pitchFamily="34" charset="0"/>
              </a:rPr>
              <a:t> </a:t>
            </a:r>
            <a:endParaRPr lang="fr-FR" sz="2400"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44D76E14-7921-54AB-F1F9-5BEF135009FD}"/>
              </a:ext>
            </a:extLst>
          </p:cNvPr>
          <p:cNvSpPr>
            <a:spLocks noGrp="1"/>
          </p:cNvSpPr>
          <p:nvPr>
            <p:ph idx="1"/>
          </p:nvPr>
        </p:nvSpPr>
        <p:spPr>
          <a:xfrm>
            <a:off x="282389" y="1883229"/>
            <a:ext cx="11618258" cy="4705830"/>
          </a:xfrm>
        </p:spPr>
        <p:txBody>
          <a:bodyPr>
            <a:noAutofit/>
          </a:bodyPr>
          <a:lstStyle/>
          <a:p>
            <a:pPr marL="0" indent="0" algn="ctr">
              <a:buNone/>
            </a:pPr>
            <a:r>
              <a:rPr lang="fr-FR" sz="2800" b="1" kern="0" dirty="0">
                <a:effectLst/>
                <a:latin typeface="Arial" panose="020B0604020202020204" pitchFamily="34" charset="0"/>
                <a:ea typeface="DengXian" panose="02010600030101010101" pitchFamily="2" charset="-122"/>
                <a:cs typeface="Arial" panose="020B0604020202020204" pitchFamily="34" charset="0"/>
              </a:rPr>
              <a:t>TABLE DES MATIERES</a:t>
            </a:r>
          </a:p>
          <a:p>
            <a:pPr marL="0" indent="0" algn="ctr">
              <a:buNone/>
            </a:pPr>
            <a:endParaRPr lang="fr-FR" sz="2800" b="1" kern="0" dirty="0">
              <a:effectLst/>
              <a:latin typeface="Arial" panose="020B0604020202020204" pitchFamily="34" charset="0"/>
              <a:ea typeface="DengXian" panose="02010600030101010101" pitchFamily="2" charset="-122"/>
              <a:cs typeface="Arial" panose="020B0604020202020204" pitchFamily="34" charset="0"/>
            </a:endParaRPr>
          </a:p>
          <a:p>
            <a:r>
              <a:rPr lang="fr-FR" sz="3600" b="1" kern="0" dirty="0">
                <a:effectLst/>
                <a:latin typeface="Arial" panose="020B0604020202020204" pitchFamily="34" charset="0"/>
                <a:ea typeface="DengXian" panose="02010600030101010101" pitchFamily="2" charset="-122"/>
                <a:cs typeface="Arial" panose="020B0604020202020204" pitchFamily="34" charset="0"/>
              </a:rPr>
              <a:t>Plan directeur d’industrialisation régional</a:t>
            </a:r>
          </a:p>
          <a:p>
            <a:r>
              <a:rPr lang="fr-FR" sz="3600" b="1" kern="0" dirty="0">
                <a:latin typeface="Arial" panose="020B0604020202020204" pitchFamily="34" charset="0"/>
                <a:ea typeface="DengXian" panose="02010600030101010101" pitchFamily="2" charset="-122"/>
                <a:cs typeface="Arial" panose="020B0604020202020204" pitchFamily="34" charset="0"/>
              </a:rPr>
              <a:t>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p>
          <a:p>
            <a:r>
              <a:rPr lang="fr-FR" sz="3600" b="1" kern="0" dirty="0">
                <a:effectLst/>
                <a:latin typeface="Arial" panose="020B0604020202020204" pitchFamily="34" charset="0"/>
                <a:ea typeface="DengXian" panose="02010600030101010101" pitchFamily="2" charset="-122"/>
                <a:cs typeface="Arial" panose="020B0604020202020204" pitchFamily="34" charset="0"/>
              </a:rPr>
              <a:t>Hubs régionaux </a:t>
            </a:r>
          </a:p>
          <a:p>
            <a:r>
              <a:rPr lang="fr-FR" sz="3600" b="1" kern="0" dirty="0">
                <a:effectLst/>
                <a:latin typeface="Arial" panose="020B0604020202020204" pitchFamily="34" charset="0"/>
                <a:ea typeface="DengXian" panose="02010600030101010101" pitchFamily="2" charset="-122"/>
                <a:cs typeface="Arial" panose="020B0604020202020204" pitchFamily="34" charset="0"/>
              </a:rPr>
              <a:t>Corridors</a:t>
            </a:r>
            <a:r>
              <a:rPr lang="fr-FR" sz="3600" kern="0" dirty="0">
                <a:effectLst/>
                <a:latin typeface="Arial" panose="020B0604020202020204" pitchFamily="34" charset="0"/>
                <a:ea typeface="DengXian" panose="02010600030101010101" pitchFamily="2" charset="-122"/>
                <a:cs typeface="Arial" panose="020B0604020202020204" pitchFamily="34" charset="0"/>
              </a:rPr>
              <a:t> </a:t>
            </a:r>
            <a:endParaRPr lang="fr-FR" sz="3600" dirty="0"/>
          </a:p>
        </p:txBody>
      </p:sp>
    </p:spTree>
    <p:extLst>
      <p:ext uri="{BB962C8B-B14F-4D97-AF65-F5344CB8AC3E}">
        <p14:creationId xmlns:p14="http://schemas.microsoft.com/office/powerpoint/2010/main" val="1590856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BD050-0BE0-DA87-2C26-4F920B659633}"/>
              </a:ext>
            </a:extLst>
          </p:cNvPr>
          <p:cNvSpPr>
            <a:spLocks noGrp="1"/>
          </p:cNvSpPr>
          <p:nvPr>
            <p:ph type="title"/>
          </p:nvPr>
        </p:nvSpPr>
        <p:spPr>
          <a:xfrm>
            <a:off x="677334" y="315686"/>
            <a:ext cx="8596668" cy="685800"/>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Plan directeur d’industrialisation régional</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FFD254A1-3B9E-AE2F-1C90-7CE140B7CAEB}"/>
              </a:ext>
            </a:extLst>
          </p:cNvPr>
          <p:cNvSpPr>
            <a:spLocks noGrp="1"/>
          </p:cNvSpPr>
          <p:nvPr>
            <p:ph idx="1"/>
          </p:nvPr>
        </p:nvSpPr>
        <p:spPr>
          <a:xfrm>
            <a:off x="0" y="1325881"/>
            <a:ext cx="12192000" cy="5425440"/>
          </a:xfrm>
        </p:spPr>
        <p:txBody>
          <a:bodyPr>
            <a:noAutofit/>
          </a:bodyPr>
          <a:lstStyle/>
          <a:p>
            <a:r>
              <a:rPr lang="fr-FR" sz="3200" b="1" dirty="0">
                <a:latin typeface="Arial" panose="020B0604020202020204" pitchFamily="34" charset="0"/>
                <a:cs typeface="Arial" panose="020B0604020202020204" pitchFamily="34" charset="0"/>
              </a:rPr>
              <a:t>Objectifs</a:t>
            </a:r>
            <a:r>
              <a:rPr lang="fr-FR" sz="3200" dirty="0">
                <a:latin typeface="Arial" panose="020B0604020202020204" pitchFamily="34" charset="0"/>
                <a:cs typeface="Arial" panose="020B0604020202020204" pitchFamily="34" charset="0"/>
              </a:rPr>
              <a:t> : le développement des ZES par l’adossement à la politique industrielle du Pays ; l’analyse des marchés de destination des produits ZES, les problématiques d’intégration au niveau économique et la place des ZES comme instrument d’exportation des produits, a fortiori dans le contexte de la ZLECAF, l’ambition de développer des chaînes de valeurs au niveau régional et de créer des hubs régionaux de développement afférents nécessitent en tout premier lieu de rappeler les fondamentaux du Plan directeur d’industrialisation régional de la CEMAC et des perspectives de relations avec d’autres ensembles régionaux (Annexe 1).</a:t>
            </a:r>
          </a:p>
        </p:txBody>
      </p:sp>
    </p:spTree>
    <p:extLst>
      <p:ext uri="{BB962C8B-B14F-4D97-AF65-F5344CB8AC3E}">
        <p14:creationId xmlns:p14="http://schemas.microsoft.com/office/powerpoint/2010/main" val="352044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D0EB26-C522-033A-17BE-E82CDE5CC4DE}"/>
              </a:ext>
            </a:extLst>
          </p:cNvPr>
          <p:cNvSpPr>
            <a:spLocks noGrp="1"/>
          </p:cNvSpPr>
          <p:nvPr>
            <p:ph type="title"/>
          </p:nvPr>
        </p:nvSpPr>
        <p:spPr>
          <a:xfrm>
            <a:off x="677334" y="304801"/>
            <a:ext cx="8596668" cy="673100"/>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Plan directeur d’industrialisation régional </a:t>
            </a:r>
            <a:endParaRPr lang="fr-FR" dirty="0"/>
          </a:p>
        </p:txBody>
      </p:sp>
      <p:sp>
        <p:nvSpPr>
          <p:cNvPr id="3" name="Espace réservé du contenu 2">
            <a:extLst>
              <a:ext uri="{FF2B5EF4-FFF2-40B4-BE49-F238E27FC236}">
                <a16:creationId xmlns:a16="http://schemas.microsoft.com/office/drawing/2014/main" id="{93DEFC4C-E003-6C44-A286-3D6AE982B9D2}"/>
              </a:ext>
            </a:extLst>
          </p:cNvPr>
          <p:cNvSpPr>
            <a:spLocks noGrp="1"/>
          </p:cNvSpPr>
          <p:nvPr>
            <p:ph idx="1"/>
          </p:nvPr>
        </p:nvSpPr>
        <p:spPr>
          <a:xfrm>
            <a:off x="0" y="1130300"/>
            <a:ext cx="12191999" cy="5727700"/>
          </a:xfrm>
        </p:spPr>
        <p:txBody>
          <a:bodyPr>
            <a:noAutofit/>
          </a:bodyPr>
          <a:lstStyle/>
          <a:p>
            <a:r>
              <a:rPr lang="fr-FR" sz="2100" dirty="0">
                <a:latin typeface="Arial" panose="020B0604020202020204" pitchFamily="34" charset="0"/>
                <a:cs typeface="Arial" panose="020B0604020202020204" pitchFamily="34" charset="0"/>
              </a:rPr>
              <a:t>Le PDIDE vise à fédérer toutes les parties prenantes autour d’une </a:t>
            </a:r>
            <a:r>
              <a:rPr lang="fr-FR" sz="2100" b="1" dirty="0">
                <a:latin typeface="Arial" panose="020B0604020202020204" pitchFamily="34" charset="0"/>
                <a:cs typeface="Arial" panose="020B0604020202020204" pitchFamily="34" charset="0"/>
              </a:rPr>
              <a:t>vision commune </a:t>
            </a:r>
            <a:r>
              <a:rPr lang="fr-FR" sz="2100" dirty="0">
                <a:latin typeface="Arial" panose="020B0604020202020204" pitchFamily="34" charset="0"/>
                <a:cs typeface="Arial" panose="020B0604020202020204" pitchFamily="34" charset="0"/>
              </a:rPr>
              <a:t>: </a:t>
            </a:r>
            <a:r>
              <a:rPr lang="fr-FR" sz="2100" b="1" dirty="0">
                <a:latin typeface="Arial" panose="020B0604020202020204" pitchFamily="34" charset="0"/>
                <a:cs typeface="Arial" panose="020B0604020202020204" pitchFamily="34" charset="0"/>
              </a:rPr>
              <a:t>Devenir une base manufacturière de classe mondiale ; une plaque tournante incontournable de solutions énergétiques, logistiques et écologiques ; un pôle régional de recherche et d’innovation axé sur l’intégration des cerveaux, données, technologies, intelligences et logiciels ;</a:t>
            </a:r>
          </a:p>
          <a:p>
            <a:r>
              <a:rPr lang="fr-FR" sz="2100" b="1" dirty="0">
                <a:latin typeface="Arial" panose="020B0604020202020204" pitchFamily="34" charset="0"/>
                <a:cs typeface="Arial" panose="020B0604020202020204" pitchFamily="34" charset="0"/>
              </a:rPr>
              <a:t>Déclinaison de la vision stratégique partagée du futur en piliers </a:t>
            </a:r>
            <a:r>
              <a:rPr lang="fr-FR" sz="2100" dirty="0">
                <a:latin typeface="Arial" panose="020B0604020202020204" pitchFamily="34" charset="0"/>
                <a:cs typeface="Arial" panose="020B0604020202020204" pitchFamily="34" charset="0"/>
              </a:rPr>
              <a:t>et axes d’intervention stratégiques : (i) </a:t>
            </a:r>
            <a:r>
              <a:rPr lang="fr-FR" sz="2100" b="1" dirty="0">
                <a:latin typeface="Arial" panose="020B0604020202020204" pitchFamily="34" charset="0"/>
                <a:cs typeface="Arial" panose="020B0604020202020204" pitchFamily="34" charset="0"/>
              </a:rPr>
              <a:t>Promotion et développement des chaînes de valeur industrielles et agricoles à fort potentiel d’intégration, d’exportation et d’expansion </a:t>
            </a:r>
            <a:r>
              <a:rPr lang="fr-FR" sz="2100" dirty="0">
                <a:latin typeface="Arial" panose="020B0604020202020204" pitchFamily="34" charset="0"/>
                <a:cs typeface="Arial" panose="020B0604020202020204" pitchFamily="34" charset="0"/>
              </a:rPr>
              <a:t>; (ii) </a:t>
            </a:r>
            <a:r>
              <a:rPr lang="fr-FR" sz="2100" b="1" dirty="0">
                <a:latin typeface="Arial" panose="020B0604020202020204" pitchFamily="34" charset="0"/>
                <a:cs typeface="Arial" panose="020B0604020202020204" pitchFamily="34" charset="0"/>
              </a:rPr>
              <a:t>Développement des zones économiques spéciales, clusters industriels et pôles de compétitivité industriels </a:t>
            </a:r>
            <a:r>
              <a:rPr lang="fr-FR" sz="2100" dirty="0">
                <a:latin typeface="Arial" panose="020B0604020202020204" pitchFamily="34" charset="0"/>
                <a:cs typeface="Arial" panose="020B0604020202020204" pitchFamily="34" charset="0"/>
              </a:rPr>
              <a:t>; </a:t>
            </a:r>
          </a:p>
          <a:p>
            <a:r>
              <a:rPr lang="fr-FR" sz="2100" b="1" dirty="0">
                <a:latin typeface="Arial" panose="020B0604020202020204" pitchFamily="34" charset="0"/>
                <a:cs typeface="Arial" panose="020B0604020202020204" pitchFamily="34" charset="0"/>
              </a:rPr>
              <a:t>(iii) Développement des liens stratégiques intra-sectoriels et intersectoriels </a:t>
            </a:r>
            <a:r>
              <a:rPr lang="fr-FR" sz="2100" dirty="0">
                <a:latin typeface="Arial" panose="020B0604020202020204" pitchFamily="34" charset="0"/>
                <a:cs typeface="Arial" panose="020B0604020202020204" pitchFamily="34" charset="0"/>
              </a:rPr>
              <a:t>: En Afrique centrale, les secteurs agricole, extractif et manufacturier sont moins interconnectés à cause de la faible, voire de l’absence de transformation locale des matières premières avant leur exportation. De plus, les industries extractives qui par ailleurs occupent une place prépondérante dans la structure de production nationale de plusieurs pays de l’Afrique centrale, fonctionnent comme des enclaves avec très peu de liens avec le reste de l’économie locale. Ce pilier vise donc à développer et à renforcer les liens entre le secteur extractif et le reste de l’économie.</a:t>
            </a:r>
          </a:p>
        </p:txBody>
      </p:sp>
    </p:spTree>
    <p:extLst>
      <p:ext uri="{BB962C8B-B14F-4D97-AF65-F5344CB8AC3E}">
        <p14:creationId xmlns:p14="http://schemas.microsoft.com/office/powerpoint/2010/main" val="992514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A9FE-1CE8-AA40-E2BC-7E6EAA6407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74DD48-F943-914F-138A-7A47A355C5FD}"/>
              </a:ext>
            </a:extLst>
          </p:cNvPr>
          <p:cNvSpPr>
            <a:spLocks noGrp="1"/>
          </p:cNvSpPr>
          <p:nvPr>
            <p:ph type="title"/>
          </p:nvPr>
        </p:nvSpPr>
        <p:spPr>
          <a:xfrm>
            <a:off x="677334" y="304801"/>
            <a:ext cx="8596668" cy="673100"/>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Plan directeur d’industrialisation régional </a:t>
            </a:r>
            <a:endParaRPr lang="fr-FR" dirty="0"/>
          </a:p>
        </p:txBody>
      </p:sp>
      <p:sp>
        <p:nvSpPr>
          <p:cNvPr id="3" name="Espace réservé du contenu 2">
            <a:extLst>
              <a:ext uri="{FF2B5EF4-FFF2-40B4-BE49-F238E27FC236}">
                <a16:creationId xmlns:a16="http://schemas.microsoft.com/office/drawing/2014/main" id="{EA8D802F-72DB-60DE-E29D-3DE7D3B679BF}"/>
              </a:ext>
            </a:extLst>
          </p:cNvPr>
          <p:cNvSpPr>
            <a:spLocks noGrp="1"/>
          </p:cNvSpPr>
          <p:nvPr>
            <p:ph idx="1"/>
          </p:nvPr>
        </p:nvSpPr>
        <p:spPr>
          <a:xfrm>
            <a:off x="0" y="1130300"/>
            <a:ext cx="12191999" cy="5727700"/>
          </a:xfrm>
        </p:spPr>
        <p:txBody>
          <a:bodyPr>
            <a:noAutofit/>
          </a:bodyPr>
          <a:lstStyle/>
          <a:p>
            <a:r>
              <a:rPr lang="fr-FR" sz="2700" dirty="0">
                <a:latin typeface="Arial" panose="020B0604020202020204" pitchFamily="34" charset="0"/>
                <a:cs typeface="Arial" panose="020B0604020202020204" pitchFamily="34" charset="0"/>
              </a:rPr>
              <a:t>(iv) </a:t>
            </a:r>
            <a:r>
              <a:rPr lang="fr-FR" sz="2700" b="1" dirty="0">
                <a:latin typeface="Arial" panose="020B0604020202020204" pitchFamily="34" charset="0"/>
                <a:cs typeface="Arial" panose="020B0604020202020204" pitchFamily="34" charset="0"/>
              </a:rPr>
              <a:t>Développement des compétences essentielles, savoir-faire stratégiques, sciences et technologies du futur </a:t>
            </a:r>
            <a:r>
              <a:rPr lang="fr-FR" sz="2700" dirty="0">
                <a:latin typeface="Arial" panose="020B0604020202020204" pitchFamily="34" charset="0"/>
                <a:cs typeface="Arial" panose="020B0604020202020204" pitchFamily="34" charset="0"/>
              </a:rPr>
              <a:t>;</a:t>
            </a:r>
          </a:p>
          <a:p>
            <a:r>
              <a:rPr lang="fr-FR" sz="2700" dirty="0">
                <a:latin typeface="Arial" panose="020B0604020202020204" pitchFamily="34" charset="0"/>
                <a:cs typeface="Arial" panose="020B0604020202020204" pitchFamily="34" charset="0"/>
              </a:rPr>
              <a:t>(v) </a:t>
            </a:r>
            <a:r>
              <a:rPr lang="fr-FR" sz="2700" b="1" dirty="0">
                <a:latin typeface="Arial" panose="020B0604020202020204" pitchFamily="34" charset="0"/>
                <a:cs typeface="Arial" panose="020B0604020202020204" pitchFamily="34" charset="0"/>
              </a:rPr>
              <a:t>Développement de la durabilité, de la mobilité et de la connectivité </a:t>
            </a:r>
            <a:r>
              <a:rPr lang="fr-FR" sz="2700" dirty="0">
                <a:latin typeface="Arial" panose="020B0604020202020204" pitchFamily="34" charset="0"/>
                <a:cs typeface="Arial" panose="020B0604020202020204" pitchFamily="34" charset="0"/>
              </a:rPr>
              <a:t>;</a:t>
            </a:r>
          </a:p>
          <a:p>
            <a:r>
              <a:rPr lang="fr-FR" sz="2700" dirty="0">
                <a:latin typeface="Arial" panose="020B0604020202020204" pitchFamily="34" charset="0"/>
                <a:cs typeface="Arial" panose="020B0604020202020204" pitchFamily="34" charset="0"/>
              </a:rPr>
              <a:t>(vi) </a:t>
            </a:r>
            <a:r>
              <a:rPr lang="fr-FR" sz="2700" b="1" u="sng" dirty="0">
                <a:latin typeface="Arial" panose="020B0604020202020204" pitchFamily="34" charset="0"/>
                <a:cs typeface="Arial" panose="020B0604020202020204" pitchFamily="34" charset="0"/>
              </a:rPr>
              <a:t>Valorisation du capital naturel de l’Afrique centrale </a:t>
            </a:r>
            <a:r>
              <a:rPr lang="fr-FR" sz="2700" dirty="0">
                <a:latin typeface="Arial" panose="020B0604020202020204" pitchFamily="34" charset="0"/>
                <a:cs typeface="Arial" panose="020B0604020202020204" pitchFamily="34" charset="0"/>
              </a:rPr>
              <a:t>: les pays de l’Afrique centrale disposent une marge de manœuvre climatique pour entreprendre certaines industries stratégiques afin de générer les ressources financières pour financer la transition énergétique. En effet, le capital naturel non renouvelable, comme les combustibles fossiles et les minerais, offre une chance unique de financer le développement et la croissance économique ;</a:t>
            </a:r>
          </a:p>
          <a:p>
            <a:r>
              <a:rPr lang="fr-FR" sz="2700" dirty="0">
                <a:latin typeface="Arial" panose="020B0604020202020204" pitchFamily="34" charset="0"/>
                <a:cs typeface="Arial" panose="020B0604020202020204" pitchFamily="34" charset="0"/>
              </a:rPr>
              <a:t>(vii) </a:t>
            </a:r>
            <a:r>
              <a:rPr lang="fr-FR" sz="2700" b="1" dirty="0">
                <a:latin typeface="Arial" panose="020B0604020202020204" pitchFamily="34" charset="0"/>
                <a:cs typeface="Arial" panose="020B0604020202020204" pitchFamily="34" charset="0"/>
              </a:rPr>
              <a:t>Mobilisation de ressources et financement de l’industrialisation en Afrique centrale.</a:t>
            </a:r>
            <a:r>
              <a:rPr lang="fr-FR" sz="27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8932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C28A2-7434-120F-97FD-867A4DF99BDF}"/>
              </a:ext>
            </a:extLst>
          </p:cNvPr>
          <p:cNvSpPr>
            <a:spLocks noGrp="1"/>
          </p:cNvSpPr>
          <p:nvPr>
            <p:ph type="title"/>
          </p:nvPr>
        </p:nvSpPr>
        <p:spPr>
          <a:xfrm>
            <a:off x="677334" y="304801"/>
            <a:ext cx="8596668" cy="647700"/>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PDIDE : 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887C1743-53AE-2DE9-EE11-580D6A9142E2}"/>
              </a:ext>
            </a:extLst>
          </p:cNvPr>
          <p:cNvSpPr>
            <a:spLocks noGrp="1"/>
          </p:cNvSpPr>
          <p:nvPr>
            <p:ph idx="1"/>
          </p:nvPr>
        </p:nvSpPr>
        <p:spPr>
          <a:xfrm>
            <a:off x="0" y="1099457"/>
            <a:ext cx="12191999" cy="5758543"/>
          </a:xfrm>
        </p:spPr>
        <p:txBody>
          <a:bodyPr>
            <a:noAutofit/>
          </a:bodyPr>
          <a:lstStyle/>
          <a:p>
            <a:r>
              <a:rPr lang="fr-FR" sz="2800" b="1" dirty="0">
                <a:latin typeface="Arial" panose="020B0604020202020204" pitchFamily="34" charset="0"/>
                <a:cs typeface="Arial" panose="020B0604020202020204" pitchFamily="34" charset="0"/>
              </a:rPr>
              <a:t>Les chaînes de valeur industrielles à fort potentiel d’intégration, d’exportation et d’expansion pour les pays de l’Afrique centrale (quelques exemples) </a:t>
            </a:r>
            <a:r>
              <a:rPr lang="fr-FR" sz="2800" dirty="0">
                <a:latin typeface="Arial" panose="020B0604020202020204" pitchFamily="34" charset="0"/>
                <a:cs typeface="Arial" panose="020B0604020202020204" pitchFamily="34" charset="0"/>
              </a:rPr>
              <a:t>:</a:t>
            </a:r>
          </a:p>
          <a:p>
            <a:r>
              <a:rPr lang="fr-FR" sz="2800" b="1" dirty="0">
                <a:latin typeface="Arial" panose="020B0604020202020204" pitchFamily="34" charset="0"/>
                <a:cs typeface="Arial" panose="020B0604020202020204" pitchFamily="34" charset="0"/>
              </a:rPr>
              <a:t>Chaîne de valeur forêts – bois – panneaux – meubles </a:t>
            </a:r>
            <a:r>
              <a:rPr lang="fr-FR" sz="2800" dirty="0">
                <a:latin typeface="Arial" panose="020B0604020202020204" pitchFamily="34" charset="0"/>
                <a:cs typeface="Arial" panose="020B0604020202020204" pitchFamily="34" charset="0"/>
              </a:rPr>
              <a:t>: les pays exportateurs du bois de l’Afrique centrale continuent d’exporter le bois sous forme de grumes, et ce, en dépit du potentiel énorme quant à la diversification des exportations que représente la transformation locale du bois avant l’exportation. Le développement de l’aval de la chaîne de valeur bois via la 1ère et la 2ème transformation du bois est de nature à permettre aux pays de l’Afrique centrale de se positionner stratégiquement sur les marchés de la filière bois comme la construction, l’ameublement, l’aménagement intérieur et extérieur, les cartons et papiers, les emballages, l’énergie, etc. </a:t>
            </a:r>
          </a:p>
        </p:txBody>
      </p:sp>
    </p:spTree>
    <p:extLst>
      <p:ext uri="{BB962C8B-B14F-4D97-AF65-F5344CB8AC3E}">
        <p14:creationId xmlns:p14="http://schemas.microsoft.com/office/powerpoint/2010/main" val="1210328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AB07-9F0A-1683-8726-95A9CDE5ACC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880EE3-9739-77DE-C66C-EF83402FA269}"/>
              </a:ext>
            </a:extLst>
          </p:cNvPr>
          <p:cNvSpPr>
            <a:spLocks noGrp="1"/>
          </p:cNvSpPr>
          <p:nvPr>
            <p:ph type="title"/>
          </p:nvPr>
        </p:nvSpPr>
        <p:spPr>
          <a:xfrm>
            <a:off x="677334" y="304800"/>
            <a:ext cx="8596668" cy="647701"/>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PDIDE : 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A0D730CA-84D9-D5D3-B6C1-85B57C9B9D05}"/>
              </a:ext>
            </a:extLst>
          </p:cNvPr>
          <p:cNvSpPr>
            <a:spLocks noGrp="1"/>
          </p:cNvSpPr>
          <p:nvPr>
            <p:ph idx="1"/>
          </p:nvPr>
        </p:nvSpPr>
        <p:spPr>
          <a:xfrm>
            <a:off x="0" y="1099457"/>
            <a:ext cx="12191999" cy="5758543"/>
          </a:xfrm>
        </p:spPr>
        <p:txBody>
          <a:bodyPr>
            <a:noAutofit/>
          </a:bodyPr>
          <a:lstStyle/>
          <a:p>
            <a:r>
              <a:rPr lang="fr-FR" sz="2400" dirty="0">
                <a:latin typeface="Arial" panose="020B0604020202020204" pitchFamily="34" charset="0"/>
                <a:cs typeface="Arial" panose="020B0604020202020204" pitchFamily="34" charset="0"/>
              </a:rPr>
              <a:t>C’est ainsi que lors de la réunion des ministres sectoriels de l’Afrique centrale ténue le 18 septembre 2020, l’exemple du Gabon a été suivi par l’ensemble des pays du Bassin du Congo, qui ont pris la décision portant interdiction d’exporter le bois sous forme de grumes, exécutoire à compter du 1er janvier 2022. Ladite décision a été accompagnée par la décision portant création des zones économiques spéciales (ZES) pour installer les usines de 1ère, 2ème et 3ème transformation du bois en Afrique centrale ;</a:t>
            </a:r>
          </a:p>
          <a:p>
            <a:r>
              <a:rPr lang="fr-FR" sz="2400" b="1" dirty="0">
                <a:latin typeface="Arial" panose="020B0604020202020204" pitchFamily="34" charset="0"/>
                <a:cs typeface="Arial" panose="020B0604020202020204" pitchFamily="34" charset="0"/>
              </a:rPr>
              <a:t>Recommandations pour le développement des industries du bois en Afrique centrale </a:t>
            </a:r>
            <a:r>
              <a:rPr lang="fr-FR" sz="2400" dirty="0">
                <a:latin typeface="Arial" panose="020B0604020202020204" pitchFamily="34" charset="0"/>
                <a:cs typeface="Arial" panose="020B0604020202020204" pitchFamily="34" charset="0"/>
              </a:rPr>
              <a:t>: (i) Harmonisation des codes forestiers dans l’ensemble des pays de l’Afrique centrale ; (ii) Mise en application de la décision stratégique du 18 septembre 2020 portant interdiction d’exportation des grumes et création des ZES pour développer les industries de 1ère, 2ème et 3ème transformation locale du bois ; (iii) Production des produits dérivés du bois dont la demande extérieure potentielle est forte ; (iv) Création des pôles de compétitivité du bois proche des zones portuaires, des réseaux ferroviaires et routiers. </a:t>
            </a:r>
          </a:p>
        </p:txBody>
      </p:sp>
    </p:spTree>
    <p:extLst>
      <p:ext uri="{BB962C8B-B14F-4D97-AF65-F5344CB8AC3E}">
        <p14:creationId xmlns:p14="http://schemas.microsoft.com/office/powerpoint/2010/main" val="1763281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6D88-B53F-5181-508F-FECA592F7C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D216CA-AEF2-B1DD-2802-B804E99813ED}"/>
              </a:ext>
            </a:extLst>
          </p:cNvPr>
          <p:cNvSpPr>
            <a:spLocks noGrp="1"/>
          </p:cNvSpPr>
          <p:nvPr>
            <p:ph type="title"/>
          </p:nvPr>
        </p:nvSpPr>
        <p:spPr>
          <a:xfrm>
            <a:off x="677334" y="304800"/>
            <a:ext cx="8596668" cy="647701"/>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PDIDE : 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C0E887B3-AE3C-3FC3-A6C0-F3DBDFAFDAB9}"/>
              </a:ext>
            </a:extLst>
          </p:cNvPr>
          <p:cNvSpPr>
            <a:spLocks noGrp="1"/>
          </p:cNvSpPr>
          <p:nvPr>
            <p:ph idx="1"/>
          </p:nvPr>
        </p:nvSpPr>
        <p:spPr>
          <a:xfrm>
            <a:off x="0" y="1099457"/>
            <a:ext cx="12191999" cy="5758543"/>
          </a:xfrm>
        </p:spPr>
        <p:txBody>
          <a:bodyPr>
            <a:noAutofit/>
          </a:bodyPr>
          <a:lstStyle/>
          <a:p>
            <a:r>
              <a:rPr lang="fr-FR" sz="2400" b="1" dirty="0">
                <a:latin typeface="Arial" panose="020B0604020202020204" pitchFamily="34" charset="0"/>
                <a:cs typeface="Arial" panose="020B0604020202020204" pitchFamily="34" charset="0"/>
              </a:rPr>
              <a:t>Etat des lieux de la Chaîne de valeur du cuivre en Afrique centrale </a:t>
            </a:r>
            <a:r>
              <a:rPr lang="fr-FR" sz="2400" dirty="0">
                <a:latin typeface="Arial" panose="020B0604020202020204" pitchFamily="34" charset="0"/>
                <a:cs typeface="Arial" panose="020B0604020202020204" pitchFamily="34" charset="0"/>
              </a:rPr>
              <a:t>: Les applications du cuivre sont nombreuses (Industrie automobile, transport d’énergie électrique, télécommunications, tubes de cuivre, systèmes électriques, bâtiment, air conditionné, appareils électriques et électroménagers, etc.). De plus, le cuivre est 100% recyclable et peut être réutilisé à l’infini sans pertes de ses propriétés physiques. En conséquence, le cuivre est un minerai stratégique incontournable pour la transition énergétique ; </a:t>
            </a:r>
          </a:p>
          <a:p>
            <a:r>
              <a:rPr lang="fr-FR" sz="2400" b="1" dirty="0">
                <a:latin typeface="Arial" panose="020B0604020202020204" pitchFamily="34" charset="0"/>
                <a:cs typeface="Arial" panose="020B0604020202020204" pitchFamily="34" charset="0"/>
              </a:rPr>
              <a:t>Recommandations</a:t>
            </a:r>
            <a:r>
              <a:rPr lang="fr-FR" sz="2400" dirty="0">
                <a:latin typeface="Arial" panose="020B0604020202020204" pitchFamily="34" charset="0"/>
                <a:cs typeface="Arial" panose="020B0604020202020204" pitchFamily="34" charset="0"/>
              </a:rPr>
              <a:t> : (i) Harmonisation des codes miniers dans l’ensemble des pays de l’Afrique centrale tout en insistant sur la transformation locale des minerais bruts avant leur exportation ; (ii) en attendant un code minier régional, la RDC doit contraindre les multinationales minières à respecter les dispositions du code minier 2018, notamment l’art. 108 dudit code qui exige dorénavant le </a:t>
            </a:r>
            <a:r>
              <a:rPr lang="fr-FR" sz="2400" b="1" u="sng" dirty="0">
                <a:latin typeface="Arial" panose="020B0604020202020204" pitchFamily="34" charset="0"/>
                <a:cs typeface="Arial" panose="020B0604020202020204" pitchFamily="34" charset="0"/>
              </a:rPr>
              <a:t>traitement</a:t>
            </a:r>
            <a:r>
              <a:rPr lang="fr-FR" sz="2400" dirty="0">
                <a:latin typeface="Arial" panose="020B0604020202020204" pitchFamily="34" charset="0"/>
                <a:cs typeface="Arial" panose="020B0604020202020204" pitchFamily="34" charset="0"/>
              </a:rPr>
              <a:t> et le raffinage des substances minérales sur le territoire national. Il en va de même pour la République du Congo ; (iii) création de pôles de compétitivité des produits en cuivre.</a:t>
            </a:r>
          </a:p>
        </p:txBody>
      </p:sp>
    </p:spTree>
    <p:extLst>
      <p:ext uri="{BB962C8B-B14F-4D97-AF65-F5344CB8AC3E}">
        <p14:creationId xmlns:p14="http://schemas.microsoft.com/office/powerpoint/2010/main" val="287789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A97403-AD51-EEAB-F694-C69FB66DB9E1}"/>
              </a:ext>
            </a:extLst>
          </p:cNvPr>
          <p:cNvSpPr>
            <a:spLocks noGrp="1"/>
          </p:cNvSpPr>
          <p:nvPr>
            <p:ph type="title"/>
          </p:nvPr>
        </p:nvSpPr>
        <p:spPr>
          <a:xfrm>
            <a:off x="677334" y="239486"/>
            <a:ext cx="10041466" cy="664028"/>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Bilan des ZES en Afrique, Tendances récentes</a:t>
            </a:r>
            <a:br>
              <a:rPr lang="fr-FR" sz="3600" b="1" kern="0" dirty="0">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D7FD9BF4-4D57-C50D-2527-FB6B54A87770}"/>
              </a:ext>
            </a:extLst>
          </p:cNvPr>
          <p:cNvSpPr>
            <a:spLocks noGrp="1"/>
          </p:cNvSpPr>
          <p:nvPr>
            <p:ph idx="1"/>
          </p:nvPr>
        </p:nvSpPr>
        <p:spPr>
          <a:xfrm>
            <a:off x="0" y="1001486"/>
            <a:ext cx="12192000" cy="5856514"/>
          </a:xfrm>
        </p:spPr>
        <p:txBody>
          <a:bodyPr>
            <a:normAutofit fontScale="92500" lnSpcReduction="10000"/>
          </a:bodyPr>
          <a:lstStyle/>
          <a:p>
            <a:pPr algn="just">
              <a:lnSpc>
                <a:spcPct val="115000"/>
              </a:lnSpc>
              <a:spcAft>
                <a:spcPts val="800"/>
              </a:spcAft>
            </a:pPr>
            <a:r>
              <a:rPr lang="fr-FR" sz="2500" spc="-30" dirty="0">
                <a:effectLst/>
                <a:latin typeface="Arial" panose="020B0604020202020204" pitchFamily="34" charset="0"/>
                <a:ea typeface="Calibri" panose="020F0502020204030204" pitchFamily="34" charset="0"/>
                <a:cs typeface="Arial" panose="020B0604020202020204" pitchFamily="34" charset="0"/>
              </a:rPr>
              <a:t>Le rapport stratégique </a:t>
            </a:r>
            <a:r>
              <a:rPr lang="fr-FR" sz="2500" spc="-30" dirty="0">
                <a:latin typeface="Arial" panose="020B0604020202020204" pitchFamily="34" charset="0"/>
                <a:ea typeface="Calibri" panose="020F0502020204030204" pitchFamily="34" charset="0"/>
                <a:cs typeface="Arial" panose="020B0604020202020204" pitchFamily="34" charset="0"/>
              </a:rPr>
              <a:t> (Annexes 1 et 2) </a:t>
            </a:r>
            <a:r>
              <a:rPr lang="fr-FR" sz="2500" spc="-30" dirty="0">
                <a:effectLst/>
                <a:latin typeface="Arial" panose="020B0604020202020204" pitchFamily="34" charset="0"/>
                <a:ea typeface="Calibri" panose="020F0502020204030204" pitchFamily="34" charset="0"/>
                <a:cs typeface="Arial" panose="020B0604020202020204" pitchFamily="34" charset="0"/>
              </a:rPr>
              <a:t>sur la base des documents consultés souligne que dans la plupart des cas, les performances des ZES en Afrique sont mitigés ; il met en exergue un déficit dans la conception et la mise en œuvre des politiques et programmes de ces ZES, ainsi que des retards dans leur opérationnalisation (insuffisances sur le plan des infrastructures et des services de base (électricité, eau, routes, délais administratifs, etc.) ;</a:t>
            </a:r>
            <a:endParaRPr lang="fr-FR" sz="25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800"/>
              </a:spcAft>
            </a:pPr>
            <a:r>
              <a:rPr lang="fr-FR" sz="2500" spc="-30" dirty="0">
                <a:effectLst/>
                <a:latin typeface="Arial" panose="020B0604020202020204" pitchFamily="34" charset="0"/>
                <a:ea typeface="Calibri" panose="020F0502020204030204" pitchFamily="34" charset="0"/>
                <a:cs typeface="Arial" panose="020B0604020202020204" pitchFamily="34" charset="0"/>
              </a:rPr>
              <a:t>De même, il est noté une faible part de l’industrie nationale concentrée dans les ZES, voire une incapacité généralisée de ces zones à contribuer au développement socio-économique des régions où elles sont situées ;</a:t>
            </a:r>
            <a:endParaRPr lang="fr-FR" sz="2500" dirty="0">
              <a:effectLst/>
              <a:latin typeface="Arial" panose="020B0604020202020204" pitchFamily="34" charset="0"/>
              <a:ea typeface="Calibri" panose="020F0502020204030204" pitchFamily="34" charset="0"/>
              <a:cs typeface="Arial" panose="020B0604020202020204" pitchFamily="34" charset="0"/>
            </a:endParaRPr>
          </a:p>
          <a:p>
            <a:pPr>
              <a:lnSpc>
                <a:spcPct val="110000"/>
              </a:lnSpc>
            </a:pPr>
            <a:r>
              <a:rPr lang="fr-FR" sz="2500" spc="-30" dirty="0">
                <a:effectLst/>
                <a:latin typeface="Arial" panose="020B0604020202020204" pitchFamily="34" charset="0"/>
                <a:ea typeface="Calibri" panose="020F0502020204030204" pitchFamily="34" charset="0"/>
                <a:cs typeface="Arial" panose="020B0604020202020204" pitchFamily="34" charset="0"/>
              </a:rPr>
              <a:t>Au titre des préoccupations mises en exergue, figure également pour les gouvernements le coût des ZES qui est imputable à la fois aux dépenses d’investissement dans les infrastructures et aux recettes fiscales perdues en raison des incitations offertes. Il est donc nécessaire de bien comparer dans l’adoption d’une stratégie des ZES leur avantages économiques et financiers au regard des dépenses publiques qu’elles engendrent ;</a:t>
            </a:r>
          </a:p>
          <a:p>
            <a:r>
              <a:rPr lang="fr-FR" sz="2500" spc="-30" dirty="0">
                <a:effectLst/>
                <a:latin typeface="Arial" panose="020B0604020202020204" pitchFamily="34" charset="0"/>
                <a:ea typeface="Calibri" panose="020F0502020204030204" pitchFamily="34" charset="0"/>
                <a:cs typeface="Arial" panose="020B0604020202020204" pitchFamily="34" charset="0"/>
              </a:rPr>
              <a:t>Un changement de paradigme était donc nécessaire. </a:t>
            </a:r>
            <a:endParaRPr lang="fr-FR" sz="25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272982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C719D-B619-AF3B-1CA9-DC5E0BAA71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5F0B8C-93E0-ED62-3B6B-19F619F37F7A}"/>
              </a:ext>
            </a:extLst>
          </p:cNvPr>
          <p:cNvSpPr>
            <a:spLocks noGrp="1"/>
          </p:cNvSpPr>
          <p:nvPr>
            <p:ph type="title"/>
          </p:nvPr>
        </p:nvSpPr>
        <p:spPr>
          <a:xfrm>
            <a:off x="677334" y="304800"/>
            <a:ext cx="8596668" cy="647701"/>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PDIDE : 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06717416-6784-0F66-75E4-63753A2A0B5E}"/>
              </a:ext>
            </a:extLst>
          </p:cNvPr>
          <p:cNvSpPr>
            <a:spLocks noGrp="1"/>
          </p:cNvSpPr>
          <p:nvPr>
            <p:ph idx="1"/>
          </p:nvPr>
        </p:nvSpPr>
        <p:spPr>
          <a:xfrm>
            <a:off x="0" y="1099457"/>
            <a:ext cx="12191999" cy="5758543"/>
          </a:xfrm>
        </p:spPr>
        <p:txBody>
          <a:bodyPr>
            <a:noAutofit/>
          </a:bodyPr>
          <a:lstStyle/>
          <a:p>
            <a:r>
              <a:rPr lang="fr-FR" sz="2400" b="1" dirty="0">
                <a:latin typeface="Arial" panose="020B0604020202020204" pitchFamily="34" charset="0"/>
                <a:cs typeface="Arial" panose="020B0604020202020204" pitchFamily="34" charset="0"/>
              </a:rPr>
              <a:t>Chaîne de valeur de l’industrie métallurgique </a:t>
            </a:r>
            <a:r>
              <a:rPr lang="fr-FR" sz="2400" dirty="0">
                <a:latin typeface="Arial" panose="020B0604020202020204" pitchFamily="34" charset="0"/>
                <a:cs typeface="Arial" panose="020B0604020202020204" pitchFamily="34" charset="0"/>
              </a:rPr>
              <a:t>: </a:t>
            </a:r>
            <a:r>
              <a:rPr lang="fr-FR" sz="2400" b="1" dirty="0">
                <a:latin typeface="Arial" panose="020B0604020202020204" pitchFamily="34" charset="0"/>
                <a:cs typeface="Arial" panose="020B0604020202020204" pitchFamily="34" charset="0"/>
              </a:rPr>
              <a:t>Fer, bauxite, manganèse </a:t>
            </a:r>
            <a:r>
              <a:rPr lang="fr-FR" sz="2400" dirty="0">
                <a:latin typeface="Arial" panose="020B0604020202020204" pitchFamily="34" charset="0"/>
                <a:cs typeface="Arial" panose="020B0604020202020204" pitchFamily="34" charset="0"/>
              </a:rPr>
              <a:t>: même conclusion : mettre un terme à l’exploitation minière «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Pit to Port » qui consiste à prendre le tout-venant de la mine (minerai brut) pour charger dans le bateau le plus proche pour l’expédition à l’étranger. En second lieu, il doit être développé une chaîne de valeur complète des produits afin de faire de l’Afrique centrale, une puissance sidérurgique ;</a:t>
            </a:r>
          </a:p>
          <a:p>
            <a:r>
              <a:rPr lang="fr-FR" sz="2400" dirty="0">
                <a:latin typeface="Arial" panose="020B0604020202020204" pitchFamily="34" charset="0"/>
                <a:cs typeface="Arial" panose="020B0604020202020204" pitchFamily="34" charset="0"/>
              </a:rPr>
              <a:t>Des conclusions identiques peuvent être développées pour le cobalt, le lithium, etc.;</a:t>
            </a:r>
          </a:p>
          <a:p>
            <a:r>
              <a:rPr lang="fr-FR" sz="2400" b="1" dirty="0">
                <a:latin typeface="Arial" panose="020B0604020202020204" pitchFamily="34" charset="0"/>
                <a:cs typeface="Arial" panose="020B0604020202020204" pitchFamily="34" charset="0"/>
              </a:rPr>
              <a:t>Recommandations pour le développement de la chaîne de valeur de l’industrie métallurgique en Afrique centrale </a:t>
            </a:r>
            <a:r>
              <a:rPr lang="fr-FR" sz="2400" dirty="0">
                <a:latin typeface="Arial" panose="020B0604020202020204" pitchFamily="34" charset="0"/>
                <a:cs typeface="Arial" panose="020B0604020202020204" pitchFamily="34" charset="0"/>
              </a:rPr>
              <a:t>: (i) Harmonisation des codes miniers dans l’ensemble des pays de l’Afrique centrale tout en insistant sur la transformation locale des minerais bruts avant leur exportation. Pour ce faire, il faut élaborer un code minier régional en tenant compte de la Vision Minière pour l’Afrique (VMA) de l’Union Africaine ; (ii) Restriction des exportations de minerai de fer, de bauxite et de manganèse à l’état brut et exigence de leur transformation locale avant l’exportation ; (iii) Création de pôles de compétitivité métallurgiques dans les zones stratégiques.</a:t>
            </a:r>
          </a:p>
        </p:txBody>
      </p:sp>
    </p:spTree>
    <p:extLst>
      <p:ext uri="{BB962C8B-B14F-4D97-AF65-F5344CB8AC3E}">
        <p14:creationId xmlns:p14="http://schemas.microsoft.com/office/powerpoint/2010/main" val="2597951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6FF0-00EE-3F32-CE54-045A82B3E89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4BA4A3-B8C0-5A24-95C2-EB49AC6D0935}"/>
              </a:ext>
            </a:extLst>
          </p:cNvPr>
          <p:cNvSpPr>
            <a:spLocks noGrp="1"/>
          </p:cNvSpPr>
          <p:nvPr>
            <p:ph type="title"/>
          </p:nvPr>
        </p:nvSpPr>
        <p:spPr>
          <a:xfrm>
            <a:off x="677334" y="203201"/>
            <a:ext cx="8596668" cy="635000"/>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PDIDE : C</a:t>
            </a:r>
            <a:r>
              <a:rPr lang="fr-FR" sz="3600" b="1" kern="0" dirty="0">
                <a:effectLst/>
                <a:latin typeface="Arial" panose="020B0604020202020204" pitchFamily="34" charset="0"/>
                <a:ea typeface="DengXian" panose="02010600030101010101" pitchFamily="2" charset="-122"/>
                <a:cs typeface="Arial" panose="020B0604020202020204" pitchFamily="34" charset="0"/>
              </a:rPr>
              <a:t>haînes de valeurs régionales </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7EF05461-567D-EB0B-0191-7CD9439A7EEC}"/>
              </a:ext>
            </a:extLst>
          </p:cNvPr>
          <p:cNvSpPr>
            <a:spLocks noGrp="1"/>
          </p:cNvSpPr>
          <p:nvPr>
            <p:ph idx="1"/>
          </p:nvPr>
        </p:nvSpPr>
        <p:spPr>
          <a:xfrm>
            <a:off x="0" y="838201"/>
            <a:ext cx="12191999" cy="6019799"/>
          </a:xfrm>
        </p:spPr>
        <p:txBody>
          <a:bodyPr>
            <a:noAutofit/>
          </a:bodyPr>
          <a:lstStyle/>
          <a:p>
            <a:r>
              <a:rPr lang="fr-FR" sz="2400" b="1" dirty="0">
                <a:latin typeface="Arial" panose="020B0604020202020204" pitchFamily="34" charset="0"/>
                <a:cs typeface="Arial" panose="020B0604020202020204" pitchFamily="34" charset="0"/>
              </a:rPr>
              <a:t>Observations</a:t>
            </a:r>
            <a:r>
              <a:rPr lang="fr-FR" sz="2400" dirty="0">
                <a:latin typeface="Arial" panose="020B0604020202020204" pitchFamily="34" charset="0"/>
                <a:cs typeface="Arial" panose="020B0604020202020204" pitchFamily="34" charset="0"/>
              </a:rPr>
              <a:t> : </a:t>
            </a:r>
          </a:p>
          <a:p>
            <a:r>
              <a:rPr lang="fr-FR" sz="2400" dirty="0">
                <a:latin typeface="Arial" panose="020B0604020202020204" pitchFamily="34" charset="0"/>
                <a:cs typeface="Arial" panose="020B0604020202020204" pitchFamily="34" charset="0"/>
              </a:rPr>
              <a:t>Force est de constater que le PDIDE ne traite pas de façon approfondie des produits agricoles, halieutiques ou d’élevage et de pôles de compétitivité afférents ; Toutefois, il convient de noter la mise en place d’une stratégie d’import substitution des produits du cru de la CEMAC (viande bovine, filière poisson, filière rizicole, filière manioc) (Annexe 2);</a:t>
            </a:r>
          </a:p>
          <a:p>
            <a:r>
              <a:rPr lang="fr-FR" sz="2400" kern="0" dirty="0">
                <a:effectLst/>
                <a:latin typeface="Arial" panose="020B0604020202020204" pitchFamily="34" charset="0"/>
                <a:ea typeface="DengXian" panose="02010600030101010101" pitchFamily="2" charset="-122"/>
                <a:cs typeface="Arial" panose="020B0604020202020204" pitchFamily="34" charset="0"/>
              </a:rPr>
              <a:t>La </a:t>
            </a:r>
            <a:r>
              <a:rPr lang="fr-FR" sz="2400" dirty="0">
                <a:latin typeface="Arial" panose="020B0604020202020204" pitchFamily="34" charset="0"/>
                <a:cs typeface="Arial" panose="020B0604020202020204" pitchFamily="34" charset="0"/>
              </a:rPr>
              <a:t>Création des pôles de compétitivité du bois proche des zones portuaires, des réseaux ferroviaires et routiers ou dans des zones stratégiques met en exergue l’importance de la problématique de hub régionaux ;</a:t>
            </a:r>
          </a:p>
          <a:p>
            <a:r>
              <a:rPr lang="fr-FR" sz="2400" kern="0" dirty="0">
                <a:effectLst/>
                <a:latin typeface="Arial" panose="020B0604020202020204" pitchFamily="34" charset="0"/>
                <a:ea typeface="DengXian" panose="02010600030101010101" pitchFamily="2" charset="-122"/>
                <a:cs typeface="Arial" panose="020B0604020202020204" pitchFamily="34" charset="0"/>
              </a:rPr>
              <a:t>Mais à ce stade, force est de constater que l’Afrique n’en est qu’à des stades préliminaires de projets ou de notes de concept qu’il s’agisse d’un projet au niveau de la CEMAC (</a:t>
            </a:r>
            <a:r>
              <a:rPr lang="fr-FR" sz="2400" dirty="0">
                <a:solidFill>
                  <a:srgbClr val="2C2F34"/>
                </a:solidFill>
                <a:effectLst/>
                <a:latin typeface="Arial" panose="020B0604020202020204" pitchFamily="34" charset="0"/>
                <a:ea typeface="Calibri" panose="020F0502020204030204" pitchFamily="34" charset="0"/>
                <a:cs typeface="Arial" panose="020B0604020202020204" pitchFamily="34" charset="0"/>
              </a:rPr>
              <a:t>de zones économiques d’échanges commerciaux aux frontières de la Guinée équatoriale, du Gabon et du Cameroun)</a:t>
            </a:r>
            <a:r>
              <a:rPr lang="fr-FR" sz="2400" kern="0" dirty="0">
                <a:effectLst/>
                <a:latin typeface="Arial" panose="020B0604020202020204" pitchFamily="34" charset="0"/>
                <a:ea typeface="DengXian" panose="02010600030101010101" pitchFamily="2" charset="-122"/>
                <a:cs typeface="Arial" panose="020B0604020202020204" pitchFamily="34" charset="0"/>
              </a:rPr>
              <a:t>, du projet dit SKABO de la zone des trois frontières (</a:t>
            </a:r>
            <a:r>
              <a:rPr lang="en-US" sz="2400" dirty="0">
                <a:solidFill>
                  <a:srgbClr val="0D0D0D"/>
                </a:solidFill>
                <a:effectLst/>
                <a:latin typeface="Arial" panose="020B0604020202020204" pitchFamily="34" charset="0"/>
                <a:ea typeface="Calibri" panose="020F0502020204030204" pitchFamily="34" charset="0"/>
                <a:cs typeface="Arial" panose="020B0604020202020204" pitchFamily="34" charset="0"/>
              </a:rPr>
              <a:t>Sikasso- </a:t>
            </a:r>
            <a:r>
              <a:rPr lang="en-US" sz="2400" dirty="0" err="1">
                <a:solidFill>
                  <a:srgbClr val="0D0D0D"/>
                </a:solidFill>
                <a:effectLst/>
                <a:latin typeface="Arial" panose="020B0604020202020204" pitchFamily="34" charset="0"/>
                <a:ea typeface="Calibri" panose="020F0502020204030204" pitchFamily="34" charset="0"/>
                <a:cs typeface="Arial" panose="020B0604020202020204" pitchFamily="34" charset="0"/>
              </a:rPr>
              <a:t>Korhogo</a:t>
            </a:r>
            <a:r>
              <a:rPr lang="en-US" sz="2400" dirty="0">
                <a:solidFill>
                  <a:srgbClr val="0D0D0D"/>
                </a:solidFill>
                <a:effectLst/>
                <a:latin typeface="Arial" panose="020B0604020202020204" pitchFamily="34" charset="0"/>
                <a:ea typeface="Calibri" panose="020F0502020204030204" pitchFamily="34" charset="0"/>
                <a:cs typeface="Arial" panose="020B0604020202020204" pitchFamily="34" charset="0"/>
              </a:rPr>
              <a:t>-Bobo-Dioulasso )</a:t>
            </a:r>
            <a:r>
              <a:rPr lang="fr-FR" sz="2400" kern="0" dirty="0">
                <a:effectLst/>
                <a:latin typeface="Arial" panose="020B0604020202020204" pitchFamily="34" charset="0"/>
                <a:ea typeface="DengXian" panose="02010600030101010101" pitchFamily="2" charset="-122"/>
                <a:cs typeface="Arial" panose="020B0604020202020204" pitchFamily="34" charset="0"/>
              </a:rPr>
              <a:t>, ou bien enc</a:t>
            </a:r>
            <a:r>
              <a:rPr lang="fr-FR" sz="2400" kern="0" dirty="0">
                <a:latin typeface="Arial" panose="020B0604020202020204" pitchFamily="34" charset="0"/>
                <a:ea typeface="DengXian" panose="02010600030101010101" pitchFamily="2" charset="-122"/>
                <a:cs typeface="Arial" panose="020B0604020202020204" pitchFamily="34" charset="0"/>
              </a:rPr>
              <a:t>ore du projet dit des CAAPS (Common </a:t>
            </a:r>
            <a:r>
              <a:rPr lang="fr-FR" sz="2400" kern="0" dirty="0" err="1">
                <a:latin typeface="Arial" panose="020B0604020202020204" pitchFamily="34" charset="0"/>
                <a:ea typeface="DengXian" panose="02010600030101010101" pitchFamily="2" charset="-122"/>
                <a:cs typeface="Arial" panose="020B0604020202020204" pitchFamily="34" charset="0"/>
              </a:rPr>
              <a:t>African</a:t>
            </a:r>
            <a:r>
              <a:rPr lang="fr-FR" sz="2400" kern="0" dirty="0">
                <a:latin typeface="Arial" panose="020B0604020202020204" pitchFamily="34" charset="0"/>
                <a:ea typeface="DengXian" panose="02010600030101010101" pitchFamily="2" charset="-122"/>
                <a:cs typeface="Arial" panose="020B0604020202020204" pitchFamily="34" charset="0"/>
              </a:rPr>
              <a:t> </a:t>
            </a:r>
            <a:r>
              <a:rPr lang="fr-FR" sz="2400" kern="0" dirty="0" err="1">
                <a:latin typeface="Arial" panose="020B0604020202020204" pitchFamily="34" charset="0"/>
                <a:ea typeface="DengXian" panose="02010600030101010101" pitchFamily="2" charset="-122"/>
                <a:cs typeface="Arial" panose="020B0604020202020204" pitchFamily="34" charset="0"/>
              </a:rPr>
              <a:t>AgroParks</a:t>
            </a:r>
            <a:r>
              <a:rPr lang="fr-FR" sz="2400" kern="0" dirty="0">
                <a:latin typeface="Arial" panose="020B0604020202020204" pitchFamily="34" charset="0"/>
                <a:ea typeface="DengXian" panose="02010600030101010101" pitchFamily="2" charset="-122"/>
                <a:cs typeface="Arial" panose="020B0604020202020204" pitchFamily="34" charset="0"/>
              </a:rPr>
              <a:t>).</a:t>
            </a:r>
            <a:endParaRPr lang="fr-FR" sz="2400" kern="0" dirty="0">
              <a:effectLst/>
              <a:latin typeface="Arial" panose="020B0604020202020204" pitchFamily="34" charset="0"/>
              <a:ea typeface="DengXian" panose="02010600030101010101" pitchFamily="2" charset="-122"/>
              <a:cs typeface="Arial" panose="020B0604020202020204" pitchFamily="34" charset="0"/>
            </a:endParaRPr>
          </a:p>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420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0356D-0A0F-AAAA-03A7-6A2197AF3E68}"/>
              </a:ext>
            </a:extLst>
          </p:cNvPr>
          <p:cNvSpPr>
            <a:spLocks noGrp="1"/>
          </p:cNvSpPr>
          <p:nvPr>
            <p:ph type="title"/>
          </p:nvPr>
        </p:nvSpPr>
        <p:spPr>
          <a:xfrm>
            <a:off x="677334" y="228600"/>
            <a:ext cx="10767906" cy="685800"/>
          </a:xfrm>
        </p:spPr>
        <p:txBody>
          <a:bodyPr>
            <a:normAutofit/>
          </a:bodyPr>
          <a:lstStyle/>
          <a:p>
            <a:pPr algn="ctr"/>
            <a:r>
              <a:rPr lang="fr-FR" sz="3200" b="1" dirty="0">
                <a:latin typeface="Arial" panose="020B0604020202020204" pitchFamily="34" charset="0"/>
                <a:cs typeface="Arial" panose="020B0604020202020204" pitchFamily="34" charset="0"/>
              </a:rPr>
              <a:t>Projet SKBO</a:t>
            </a:r>
          </a:p>
        </p:txBody>
      </p:sp>
      <p:sp>
        <p:nvSpPr>
          <p:cNvPr id="3" name="Espace réservé du contenu 2">
            <a:extLst>
              <a:ext uri="{FF2B5EF4-FFF2-40B4-BE49-F238E27FC236}">
                <a16:creationId xmlns:a16="http://schemas.microsoft.com/office/drawing/2014/main" id="{CE924913-F5A7-93C5-4D36-48538E063696}"/>
              </a:ext>
            </a:extLst>
          </p:cNvPr>
          <p:cNvSpPr>
            <a:spLocks noGrp="1"/>
          </p:cNvSpPr>
          <p:nvPr>
            <p:ph idx="1"/>
          </p:nvPr>
        </p:nvSpPr>
        <p:spPr>
          <a:xfrm>
            <a:off x="0" y="914400"/>
            <a:ext cx="12192000" cy="5943600"/>
          </a:xfrm>
        </p:spPr>
        <p:txBody>
          <a:bodyPr>
            <a:normAutofit fontScale="25000" lnSpcReduction="20000"/>
          </a:bodyPr>
          <a:lstStyle/>
          <a:p>
            <a:pPr>
              <a:lnSpc>
                <a:spcPct val="107000"/>
              </a:lnSpc>
              <a:spcAft>
                <a:spcPts val="800"/>
              </a:spcAft>
            </a:pPr>
            <a:r>
              <a:rPr lang="fr-FR" sz="11200" kern="100" dirty="0">
                <a:effectLst/>
                <a:latin typeface="Arial" panose="020B0604020202020204" pitchFamily="34" charset="0"/>
                <a:ea typeface="Aptos" panose="020B0004020202020204" pitchFamily="34" charset="0"/>
                <a:cs typeface="Arial" panose="020B0604020202020204" pitchFamily="34" charset="0"/>
              </a:rPr>
              <a:t>Le projet a pour objet de mutualiser le développement dans les secteurs de l’agro-industrie, du commerce, des infrastructures, du tourisme, de la santé et de l’éducation, de tirer des complémentarités entre les zones frontalières.  Un accord tripartite a été signé en 2012, renforcé par une déclaration d’engagement signée en mai 2018 ;</a:t>
            </a:r>
          </a:p>
          <a:p>
            <a:pPr>
              <a:lnSpc>
                <a:spcPct val="107000"/>
              </a:lnSpc>
              <a:spcAft>
                <a:spcPts val="800"/>
              </a:spcAft>
            </a:pPr>
            <a:r>
              <a:rPr lang="fr-FR" sz="11200" kern="100" dirty="0">
                <a:effectLst/>
                <a:latin typeface="Arial" panose="020B0604020202020204" pitchFamily="34" charset="0"/>
                <a:ea typeface="Aptos" panose="020B0004020202020204" pitchFamily="34" charset="0"/>
                <a:cs typeface="Arial" panose="020B0604020202020204" pitchFamily="34" charset="0"/>
              </a:rPr>
              <a:t>Il vise à améliorer la connectivité multimodale pour soutenir les chaînes de valeur et le commerce sous-régional dans le bassin du </a:t>
            </a:r>
            <a:r>
              <a:rPr lang="fr-FR" sz="11200" kern="100" dirty="0" err="1">
                <a:effectLst/>
                <a:latin typeface="Arial" panose="020B0604020202020204" pitchFamily="34" charset="0"/>
                <a:ea typeface="Aptos" panose="020B0004020202020204" pitchFamily="34" charset="0"/>
                <a:cs typeface="Arial" panose="020B0604020202020204" pitchFamily="34" charset="0"/>
              </a:rPr>
              <a:t>SKBo</a:t>
            </a:r>
            <a:r>
              <a:rPr lang="fr-FR" sz="11200" kern="100" dirty="0">
                <a:effectLst/>
                <a:latin typeface="Arial" panose="020B0604020202020204" pitchFamily="34" charset="0"/>
                <a:ea typeface="Aptos" panose="020B0004020202020204" pitchFamily="34" charset="0"/>
                <a:cs typeface="Arial" panose="020B0604020202020204" pitchFamily="34" charset="0"/>
              </a:rPr>
              <a:t>. Plus précisément, le projet financera la réhabilitation d’un réseau multimodal résilient pour permettre l’accès aux mouvements sous-régionaux et aux marchés mondiaux ;</a:t>
            </a:r>
          </a:p>
          <a:p>
            <a:pPr>
              <a:lnSpc>
                <a:spcPct val="107000"/>
              </a:lnSpc>
              <a:spcAft>
                <a:spcPts val="800"/>
              </a:spcAft>
            </a:pPr>
            <a:r>
              <a:rPr lang="fr-FR" sz="11200" kern="100" dirty="0">
                <a:effectLst/>
                <a:latin typeface="Arial" panose="020B0604020202020204" pitchFamily="34" charset="0"/>
                <a:ea typeface="Aptos" panose="020B0004020202020204" pitchFamily="34" charset="0"/>
                <a:cs typeface="Arial" panose="020B0604020202020204" pitchFamily="34" charset="0"/>
              </a:rPr>
              <a:t> </a:t>
            </a:r>
            <a:r>
              <a:rPr lang="fr-FR" sz="11200" b="1" kern="100" dirty="0">
                <a:effectLst/>
                <a:latin typeface="Arial" panose="020B0604020202020204" pitchFamily="34" charset="0"/>
                <a:ea typeface="Aptos" panose="020B0004020202020204" pitchFamily="34" charset="0"/>
                <a:cs typeface="Arial" panose="020B0604020202020204" pitchFamily="34" charset="0"/>
              </a:rPr>
              <a:t>Composante 1 : Soutien à la connectivité multimodale </a:t>
            </a:r>
            <a:r>
              <a:rPr lang="fr-FR" sz="11200" kern="100" dirty="0">
                <a:effectLst/>
                <a:latin typeface="Arial" panose="020B0604020202020204" pitchFamily="34" charset="0"/>
                <a:ea typeface="Aptos" panose="020B0004020202020204" pitchFamily="34" charset="0"/>
                <a:cs typeface="Arial" panose="020B0604020202020204" pitchFamily="34" charset="0"/>
              </a:rPr>
              <a:t>;</a:t>
            </a:r>
          </a:p>
          <a:p>
            <a:pPr>
              <a:lnSpc>
                <a:spcPct val="107000"/>
              </a:lnSpc>
              <a:spcAft>
                <a:spcPts val="800"/>
              </a:spcAft>
            </a:pPr>
            <a:r>
              <a:rPr lang="fr-FR" sz="11200" b="1" kern="100" dirty="0">
                <a:solidFill>
                  <a:srgbClr val="111111"/>
                </a:solidFill>
                <a:effectLst/>
                <a:latin typeface="Arial" panose="020B0604020202020204" pitchFamily="34" charset="0"/>
                <a:ea typeface="Aptos" panose="020B0004020202020204" pitchFamily="34" charset="0"/>
                <a:cs typeface="Arial" panose="020B0604020202020204" pitchFamily="34" charset="0"/>
              </a:rPr>
              <a:t>Composante 2 : Soutien au développement des chaînes de valeur </a:t>
            </a:r>
            <a:r>
              <a:rPr lang="fr-FR" sz="11200" kern="100" dirty="0">
                <a:solidFill>
                  <a:srgbClr val="111111"/>
                </a:solidFill>
                <a:effectLst/>
                <a:latin typeface="Arial" panose="020B0604020202020204" pitchFamily="34" charset="0"/>
                <a:ea typeface="Aptos" panose="020B0004020202020204" pitchFamily="34" charset="0"/>
                <a:cs typeface="Arial" panose="020B0604020202020204" pitchFamily="34" charset="0"/>
              </a:rPr>
              <a:t>(</a:t>
            </a:r>
            <a:r>
              <a:rPr lang="fr-FR" sz="11200" kern="100" dirty="0">
                <a:effectLst/>
                <a:latin typeface="Arial" panose="020B0604020202020204" pitchFamily="34" charset="0"/>
                <a:ea typeface="Aptos" panose="020B0004020202020204" pitchFamily="34" charset="0"/>
                <a:cs typeface="Arial" panose="020B0604020202020204" pitchFamily="34" charset="0"/>
              </a:rPr>
              <a:t>Infrastructures logistiques agricoles telles que les marchés, les centres d’entreposage et de distribution, unités de transformation).</a:t>
            </a:r>
          </a:p>
          <a:p>
            <a:endParaRPr lang="fr-FR" dirty="0"/>
          </a:p>
        </p:txBody>
      </p:sp>
    </p:spTree>
    <p:extLst>
      <p:ext uri="{BB962C8B-B14F-4D97-AF65-F5344CB8AC3E}">
        <p14:creationId xmlns:p14="http://schemas.microsoft.com/office/powerpoint/2010/main" val="385385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23F98-4781-ED1C-8557-8C3F074761FB}"/>
              </a:ext>
            </a:extLst>
          </p:cNvPr>
          <p:cNvSpPr>
            <a:spLocks noGrp="1"/>
          </p:cNvSpPr>
          <p:nvPr>
            <p:ph type="title"/>
          </p:nvPr>
        </p:nvSpPr>
        <p:spPr>
          <a:xfrm>
            <a:off x="677334" y="217714"/>
            <a:ext cx="8596668" cy="718457"/>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Common </a:t>
            </a:r>
            <a:r>
              <a:rPr lang="fr-FR" sz="3200" b="1" kern="0" dirty="0" err="1">
                <a:latin typeface="Arial" panose="020B0604020202020204" pitchFamily="34" charset="0"/>
                <a:ea typeface="DengXian" panose="02010600030101010101" pitchFamily="2" charset="-122"/>
                <a:cs typeface="Arial" panose="020B0604020202020204" pitchFamily="34" charset="0"/>
              </a:rPr>
              <a:t>African</a:t>
            </a:r>
            <a:r>
              <a:rPr lang="fr-FR" sz="3200" b="1" kern="0" dirty="0">
                <a:latin typeface="Arial" panose="020B0604020202020204" pitchFamily="34" charset="0"/>
                <a:ea typeface="DengXian" panose="02010600030101010101" pitchFamily="2" charset="-122"/>
                <a:cs typeface="Arial" panose="020B0604020202020204" pitchFamily="34" charset="0"/>
              </a:rPr>
              <a:t> </a:t>
            </a:r>
            <a:r>
              <a:rPr lang="fr-FR" sz="3200" b="1" kern="0" dirty="0" err="1">
                <a:latin typeface="Arial" panose="020B0604020202020204" pitchFamily="34" charset="0"/>
                <a:ea typeface="DengXian" panose="02010600030101010101" pitchFamily="2" charset="-122"/>
                <a:cs typeface="Arial" panose="020B0604020202020204" pitchFamily="34" charset="0"/>
              </a:rPr>
              <a:t>AgroParks</a:t>
            </a:r>
            <a:r>
              <a:rPr lang="fr-FR" sz="3200" b="1" kern="0" dirty="0">
                <a:latin typeface="Arial" panose="020B0604020202020204" pitchFamily="34" charset="0"/>
                <a:ea typeface="DengXian" panose="02010600030101010101" pitchFamily="2" charset="-122"/>
                <a:cs typeface="Arial" panose="020B0604020202020204" pitchFamily="34" charset="0"/>
              </a:rPr>
              <a:t> </a:t>
            </a:r>
            <a:endParaRPr lang="fr-FR" sz="3200" b="1" dirty="0"/>
          </a:p>
        </p:txBody>
      </p:sp>
      <p:sp>
        <p:nvSpPr>
          <p:cNvPr id="3" name="Espace réservé du contenu 2">
            <a:extLst>
              <a:ext uri="{FF2B5EF4-FFF2-40B4-BE49-F238E27FC236}">
                <a16:creationId xmlns:a16="http://schemas.microsoft.com/office/drawing/2014/main" id="{6E302A15-4F57-B246-1652-700D7C665815}"/>
              </a:ext>
            </a:extLst>
          </p:cNvPr>
          <p:cNvSpPr>
            <a:spLocks noGrp="1"/>
          </p:cNvSpPr>
          <p:nvPr>
            <p:ph idx="1"/>
          </p:nvPr>
        </p:nvSpPr>
        <p:spPr>
          <a:xfrm>
            <a:off x="0" y="1240970"/>
            <a:ext cx="12192000" cy="5617030"/>
          </a:xfrm>
        </p:spPr>
        <p:txBody>
          <a:bodyPr>
            <a:normAutofit lnSpcReduction="10000"/>
          </a:bodyPr>
          <a:lstStyle/>
          <a:p>
            <a:r>
              <a:rPr lang="fr-FR" sz="2700" dirty="0">
                <a:latin typeface="Arial" panose="020B0604020202020204" pitchFamily="34" charset="0"/>
                <a:cs typeface="Arial" panose="020B0604020202020204" pitchFamily="34" charset="0"/>
              </a:rPr>
              <a:t>Rappelons ici une première orientation de l’UA qui souhaitait établir </a:t>
            </a:r>
            <a:r>
              <a:rPr lang="fr-FR" sz="2700" b="1" dirty="0">
                <a:latin typeface="Arial" panose="020B0604020202020204" pitchFamily="34" charset="0"/>
                <a:cs typeface="Arial" panose="020B0604020202020204" pitchFamily="34" charset="0"/>
              </a:rPr>
              <a:t>des zones régionales dans le secteur agricole par région</a:t>
            </a:r>
            <a:r>
              <a:rPr lang="fr-FR" sz="2700" dirty="0">
                <a:latin typeface="Arial" panose="020B0604020202020204" pitchFamily="34" charset="0"/>
                <a:cs typeface="Arial" panose="020B0604020202020204" pitchFamily="34" charset="0"/>
              </a:rPr>
              <a:t> (le riz pour l’Afrique de l’Ouest, le manioc pour, l’Afrique centrale, les fruits et légumes pour le Maghreb, le bétail pour l’Afrique australe) Quelles en sont les paramètres ? Alors que, par exemple, le Sénégal se propose de dédier son Agropole Nord à la culture du Riz ?</a:t>
            </a:r>
          </a:p>
          <a:p>
            <a:r>
              <a:rPr lang="fr-FR" sz="2700" kern="100" dirty="0">
                <a:effectLst/>
                <a:latin typeface="Arial" panose="020B0604020202020204" pitchFamily="34" charset="0"/>
                <a:ea typeface="Aptos" panose="020B0004020202020204" pitchFamily="34" charset="0"/>
                <a:cs typeface="Arial" panose="020B0604020202020204" pitchFamily="34" charset="0"/>
              </a:rPr>
              <a:t>Le CAAP vise à tirer parti de l’Accord continental de libre-échange pour aller au-delà des frontières et exploiter les zones </a:t>
            </a:r>
            <a:r>
              <a:rPr lang="fr-FR" sz="2700" kern="100" dirty="0" err="1">
                <a:effectLst/>
                <a:latin typeface="Arial" panose="020B0604020202020204" pitchFamily="34" charset="0"/>
                <a:ea typeface="Aptos" panose="020B0004020202020204" pitchFamily="34" charset="0"/>
                <a:cs typeface="Arial" panose="020B0604020202020204" pitchFamily="34" charset="0"/>
              </a:rPr>
              <a:t>agro-écologiques</a:t>
            </a:r>
            <a:r>
              <a:rPr lang="fr-FR" sz="2700" kern="100" dirty="0">
                <a:effectLst/>
                <a:latin typeface="Arial" panose="020B0604020202020204" pitchFamily="34" charset="0"/>
                <a:ea typeface="Aptos" panose="020B0004020202020204" pitchFamily="34" charset="0"/>
                <a:cs typeface="Arial" panose="020B0604020202020204" pitchFamily="34" charset="0"/>
              </a:rPr>
              <a:t> afin de développer des infrastructures transfrontalières en établissant des méga-agro-parcs communs, qui visent à industrialiser l’agriculture africaine,  afin de limiter la dépendance excessive de l’Afrique à l’égard des importations alimentaires et de créer des débouchés commerciaux et des possibilités d’emploi pour les Africains, et de stimuler le commerce intra-africain des produits alimentaires et des services.</a:t>
            </a: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2365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4ABF-2785-1F2D-6C97-0FA0542F48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2C0916A-EDA7-DA1A-D4A2-192FFEC4985E}"/>
              </a:ext>
            </a:extLst>
          </p:cNvPr>
          <p:cNvSpPr>
            <a:spLocks noGrp="1"/>
          </p:cNvSpPr>
          <p:nvPr>
            <p:ph type="title"/>
          </p:nvPr>
        </p:nvSpPr>
        <p:spPr>
          <a:xfrm>
            <a:off x="677334" y="217714"/>
            <a:ext cx="8596668" cy="718457"/>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Common </a:t>
            </a:r>
            <a:r>
              <a:rPr lang="fr-FR" sz="3200" b="1" kern="0" dirty="0" err="1">
                <a:latin typeface="Arial" panose="020B0604020202020204" pitchFamily="34" charset="0"/>
                <a:ea typeface="DengXian" panose="02010600030101010101" pitchFamily="2" charset="-122"/>
                <a:cs typeface="Arial" panose="020B0604020202020204" pitchFamily="34" charset="0"/>
              </a:rPr>
              <a:t>African</a:t>
            </a:r>
            <a:r>
              <a:rPr lang="fr-FR" sz="3200" b="1" kern="0" dirty="0">
                <a:latin typeface="Arial" panose="020B0604020202020204" pitchFamily="34" charset="0"/>
                <a:ea typeface="DengXian" panose="02010600030101010101" pitchFamily="2" charset="-122"/>
                <a:cs typeface="Arial" panose="020B0604020202020204" pitchFamily="34" charset="0"/>
              </a:rPr>
              <a:t> </a:t>
            </a:r>
            <a:r>
              <a:rPr lang="fr-FR" sz="3200" b="1" kern="0" dirty="0" err="1">
                <a:latin typeface="Arial" panose="020B0604020202020204" pitchFamily="34" charset="0"/>
                <a:ea typeface="DengXian" panose="02010600030101010101" pitchFamily="2" charset="-122"/>
                <a:cs typeface="Arial" panose="020B0604020202020204" pitchFamily="34" charset="0"/>
              </a:rPr>
              <a:t>AgroParks</a:t>
            </a:r>
            <a:r>
              <a:rPr lang="fr-FR" sz="3200" b="1" kern="0" dirty="0">
                <a:latin typeface="Arial" panose="020B0604020202020204" pitchFamily="34" charset="0"/>
                <a:ea typeface="DengXian" panose="02010600030101010101" pitchFamily="2" charset="-122"/>
                <a:cs typeface="Arial" panose="020B0604020202020204" pitchFamily="34" charset="0"/>
              </a:rPr>
              <a:t> </a:t>
            </a:r>
            <a:endParaRPr lang="fr-FR" sz="3200" b="1" dirty="0"/>
          </a:p>
        </p:txBody>
      </p:sp>
      <p:sp>
        <p:nvSpPr>
          <p:cNvPr id="3" name="Espace réservé du contenu 2">
            <a:extLst>
              <a:ext uri="{FF2B5EF4-FFF2-40B4-BE49-F238E27FC236}">
                <a16:creationId xmlns:a16="http://schemas.microsoft.com/office/drawing/2014/main" id="{EC6940F7-A5A6-53A8-F993-882AC79C206D}"/>
              </a:ext>
            </a:extLst>
          </p:cNvPr>
          <p:cNvSpPr>
            <a:spLocks noGrp="1"/>
          </p:cNvSpPr>
          <p:nvPr>
            <p:ph idx="1"/>
          </p:nvPr>
        </p:nvSpPr>
        <p:spPr>
          <a:xfrm>
            <a:off x="106680" y="1295399"/>
            <a:ext cx="12085319" cy="5562601"/>
          </a:xfrm>
        </p:spPr>
        <p:txBody>
          <a:bodyPr>
            <a:normAutofit/>
          </a:bodyPr>
          <a:lstStyle/>
          <a:p>
            <a:r>
              <a:rPr lang="fr-FR" sz="4000" kern="100" dirty="0">
                <a:effectLst/>
                <a:latin typeface="Arial" panose="020B0604020202020204" pitchFamily="34" charset="0"/>
                <a:ea typeface="Aptos" panose="020B0004020202020204" pitchFamily="34" charset="0"/>
                <a:cs typeface="Arial" panose="020B0604020202020204" pitchFamily="34" charset="0"/>
              </a:rPr>
              <a:t>Modalités de développement : Etudes de faisabilité, Plan stratégique, Master Plan de développement, Options de gouvernance, Modalités de finan</a:t>
            </a:r>
            <a:r>
              <a:rPr lang="fr-FR" sz="4000" kern="100" dirty="0">
                <a:latin typeface="Arial" panose="020B0604020202020204" pitchFamily="34" charset="0"/>
                <a:ea typeface="Aptos" panose="020B0004020202020204" pitchFamily="34" charset="0"/>
                <a:cs typeface="Arial" panose="020B0604020202020204" pitchFamily="34" charset="0"/>
              </a:rPr>
              <a:t>cement (Annexe 3) ;</a:t>
            </a:r>
          </a:p>
          <a:p>
            <a:r>
              <a:rPr lang="fr-FR" sz="4000" kern="100" dirty="0">
                <a:effectLst/>
                <a:latin typeface="Arial" panose="020B0604020202020204" pitchFamily="34" charset="0"/>
                <a:ea typeface="Aptos" panose="020B0004020202020204" pitchFamily="34" charset="0"/>
                <a:cs typeface="Arial" panose="020B0604020202020204" pitchFamily="34" charset="0"/>
              </a:rPr>
              <a:t>Il est joint ci-après le modèle institutionnel (Annexe 4) ;</a:t>
            </a:r>
          </a:p>
          <a:p>
            <a:r>
              <a:rPr lang="fr-FR" sz="4000" kern="100" dirty="0">
                <a:effectLst/>
                <a:latin typeface="Arial" panose="020B0604020202020204" pitchFamily="34" charset="0"/>
                <a:ea typeface="Aptos" panose="020B0004020202020204" pitchFamily="34" charset="0"/>
                <a:cs typeface="Arial" panose="020B0604020202020204" pitchFamily="34" charset="0"/>
              </a:rPr>
              <a:t>La gouvernance du modèle doit être l’objet d’une attention particulière.</a:t>
            </a: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718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254D1A8-B63B-A4A9-8852-1D226710F078}"/>
              </a:ext>
            </a:extLst>
          </p:cNvPr>
          <p:cNvPicPr>
            <a:picLocks noChangeAspect="1"/>
          </p:cNvPicPr>
          <p:nvPr/>
        </p:nvPicPr>
        <p:blipFill>
          <a:blip r:embed="rId2"/>
          <a:stretch>
            <a:fillRect/>
          </a:stretch>
        </p:blipFill>
        <p:spPr>
          <a:xfrm>
            <a:off x="647700" y="355600"/>
            <a:ext cx="11201400" cy="6502400"/>
          </a:xfrm>
          <a:prstGeom prst="rect">
            <a:avLst/>
          </a:prstGeom>
        </p:spPr>
      </p:pic>
    </p:spTree>
    <p:extLst>
      <p:ext uri="{BB962C8B-B14F-4D97-AF65-F5344CB8AC3E}">
        <p14:creationId xmlns:p14="http://schemas.microsoft.com/office/powerpoint/2010/main" val="2597807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7633E7-E9BE-B8C6-2581-B7A64BD37682}"/>
              </a:ext>
            </a:extLst>
          </p:cNvPr>
          <p:cNvSpPr>
            <a:spLocks noGrp="1"/>
          </p:cNvSpPr>
          <p:nvPr>
            <p:ph type="title"/>
          </p:nvPr>
        </p:nvSpPr>
        <p:spPr>
          <a:xfrm>
            <a:off x="198120" y="152400"/>
            <a:ext cx="11856720" cy="1117600"/>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Le projet d’une zone de batteries en Afrique centrale (RDC/Zambie) </a:t>
            </a:r>
            <a:br>
              <a:rPr lang="fr-FR" dirty="0"/>
            </a:br>
            <a:endParaRPr lang="fr-FR" dirty="0"/>
          </a:p>
        </p:txBody>
      </p:sp>
      <p:sp>
        <p:nvSpPr>
          <p:cNvPr id="3" name="Espace réservé du contenu 2">
            <a:extLst>
              <a:ext uri="{FF2B5EF4-FFF2-40B4-BE49-F238E27FC236}">
                <a16:creationId xmlns:a16="http://schemas.microsoft.com/office/drawing/2014/main" id="{6C1A138B-41B3-9AD2-47A8-00680F6EE78B}"/>
              </a:ext>
            </a:extLst>
          </p:cNvPr>
          <p:cNvSpPr>
            <a:spLocks noGrp="1"/>
          </p:cNvSpPr>
          <p:nvPr>
            <p:ph idx="1"/>
          </p:nvPr>
        </p:nvSpPr>
        <p:spPr>
          <a:xfrm>
            <a:off x="0" y="1386840"/>
            <a:ext cx="12192000" cy="5394960"/>
          </a:xfrm>
        </p:spPr>
        <p:txBody>
          <a:bodyPr>
            <a:noAutofit/>
          </a:bodyPr>
          <a:lstStyle/>
          <a:p>
            <a:r>
              <a:rPr lang="fr-FR" sz="2600" dirty="0">
                <a:latin typeface="Arial" panose="020B0604020202020204" pitchFamily="34" charset="0"/>
                <a:cs typeface="Arial" panose="020B0604020202020204" pitchFamily="34" charset="0"/>
              </a:rPr>
              <a:t>Il s’agit d’une zone faisant l’objet d’études de pré faisabilité suivi par la CEA et divers autres bailleurs ; elle met en exergue de nombreuses questions que suggère le développement d’une zone établissant une coopération transfrontalière :</a:t>
            </a:r>
          </a:p>
          <a:p>
            <a:r>
              <a:rPr lang="fr-FR" sz="2600" dirty="0">
                <a:latin typeface="Arial" panose="020B0604020202020204" pitchFamily="34" charset="0"/>
                <a:cs typeface="Arial" panose="020B0604020202020204" pitchFamily="34" charset="0"/>
              </a:rPr>
              <a:t>Localisation de la zone ;</a:t>
            </a:r>
          </a:p>
          <a:p>
            <a:r>
              <a:rPr lang="fr-FR" sz="2600" dirty="0">
                <a:latin typeface="Arial" panose="020B0604020202020204" pitchFamily="34" charset="0"/>
                <a:cs typeface="Arial" panose="020B0604020202020204" pitchFamily="34" charset="0"/>
              </a:rPr>
              <a:t>Niveau de transformation dans chaque pays ; quelles sont les obligations en ternes de transformation ? </a:t>
            </a:r>
          </a:p>
          <a:p>
            <a:r>
              <a:rPr lang="fr-FR" sz="2600" dirty="0">
                <a:latin typeface="Arial" panose="020B0604020202020204" pitchFamily="34" charset="0"/>
                <a:cs typeface="Arial" panose="020B0604020202020204" pitchFamily="34" charset="0"/>
              </a:rPr>
              <a:t>Développement de la zone dans le cadre de quel corridor et avec quelles destinations des produits ?</a:t>
            </a:r>
          </a:p>
          <a:p>
            <a:r>
              <a:rPr lang="fr-FR" sz="2600" dirty="0">
                <a:latin typeface="Arial" panose="020B0604020202020204" pitchFamily="34" charset="0"/>
                <a:cs typeface="Arial" panose="020B0604020202020204" pitchFamily="34" charset="0"/>
              </a:rPr>
              <a:t>Problématique du développement industriel d’un Pays dont les ressources sont exploitées par des entreprises étrangères, voire spoliées illégalement/Versus le développement d’un projet régional et avec quelle gouvernance.</a:t>
            </a:r>
          </a:p>
        </p:txBody>
      </p:sp>
    </p:spTree>
    <p:extLst>
      <p:ext uri="{BB962C8B-B14F-4D97-AF65-F5344CB8AC3E}">
        <p14:creationId xmlns:p14="http://schemas.microsoft.com/office/powerpoint/2010/main" val="1937266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69114-E384-C7D9-CFA4-4B7483D7C7EA}"/>
              </a:ext>
            </a:extLst>
          </p:cNvPr>
          <p:cNvSpPr>
            <a:spLocks noGrp="1"/>
          </p:cNvSpPr>
          <p:nvPr>
            <p:ph type="title"/>
          </p:nvPr>
        </p:nvSpPr>
        <p:spPr>
          <a:xfrm>
            <a:off x="677334" y="254000"/>
            <a:ext cx="10231966" cy="762000"/>
          </a:xfrm>
        </p:spPr>
        <p:txBody>
          <a:bodyPr/>
          <a:lstStyle/>
          <a:p>
            <a:pPr algn="ctr"/>
            <a:r>
              <a:rPr lang="fr-FR" b="1" dirty="0">
                <a:latin typeface="Arial" panose="020B0604020202020204" pitchFamily="34" charset="0"/>
                <a:cs typeface="Arial" panose="020B0604020202020204" pitchFamily="34" charset="0"/>
              </a:rPr>
              <a:t>Une feuille de route pour les Hub régionaux</a:t>
            </a:r>
          </a:p>
        </p:txBody>
      </p:sp>
      <p:sp>
        <p:nvSpPr>
          <p:cNvPr id="3" name="Espace réservé du contenu 2">
            <a:extLst>
              <a:ext uri="{FF2B5EF4-FFF2-40B4-BE49-F238E27FC236}">
                <a16:creationId xmlns:a16="http://schemas.microsoft.com/office/drawing/2014/main" id="{21449EC1-18DB-53E6-4A82-2537C4185725}"/>
              </a:ext>
            </a:extLst>
          </p:cNvPr>
          <p:cNvSpPr>
            <a:spLocks noGrp="1"/>
          </p:cNvSpPr>
          <p:nvPr>
            <p:ph idx="1"/>
          </p:nvPr>
        </p:nvSpPr>
        <p:spPr>
          <a:xfrm>
            <a:off x="0" y="1219200"/>
            <a:ext cx="12192000" cy="5638800"/>
          </a:xfrm>
        </p:spPr>
        <p:txBody>
          <a:bodyPr>
            <a:normAutofit fontScale="92500" lnSpcReduction="20000"/>
          </a:bodyPr>
          <a:lstStyle/>
          <a:p>
            <a:r>
              <a:rPr lang="fr-FR" sz="3300" b="1" kern="0" spc="-30" dirty="0">
                <a:effectLst/>
                <a:latin typeface="Arial" panose="020B0604020202020204" pitchFamily="34" charset="0"/>
                <a:ea typeface="Aptos" panose="020B0004020202020204" pitchFamily="34" charset="0"/>
                <a:cs typeface="Arial" panose="020B0604020202020204" pitchFamily="34" charset="0"/>
              </a:rPr>
              <a:t>Quelques points d’attention </a:t>
            </a:r>
            <a:r>
              <a:rPr lang="fr-FR" sz="3300" kern="0" spc="-30" dirty="0">
                <a:effectLst/>
                <a:latin typeface="Arial" panose="020B0604020202020204" pitchFamily="34" charset="0"/>
                <a:ea typeface="Aptos" panose="020B0004020202020204" pitchFamily="34" charset="0"/>
                <a:cs typeface="Arial" panose="020B0604020202020204" pitchFamily="34" charset="0"/>
              </a:rPr>
              <a:t>:</a:t>
            </a:r>
          </a:p>
          <a:p>
            <a:pPr marL="0" indent="0">
              <a:buNone/>
            </a:pPr>
            <a:endParaRPr lang="fr-FR" sz="3300" kern="0" spc="-30" dirty="0">
              <a:effectLst/>
              <a:latin typeface="Arial" panose="020B0604020202020204" pitchFamily="34" charset="0"/>
              <a:ea typeface="Aptos" panose="020B0004020202020204" pitchFamily="34" charset="0"/>
              <a:cs typeface="Arial" panose="020B0604020202020204" pitchFamily="34" charset="0"/>
            </a:endParaRPr>
          </a:p>
          <a:p>
            <a:r>
              <a:rPr lang="fr-FR" sz="3300" kern="0" spc="-30" dirty="0">
                <a:effectLst/>
                <a:latin typeface="Arial" panose="020B0604020202020204" pitchFamily="34" charset="0"/>
                <a:ea typeface="Aptos" panose="020B0004020202020204" pitchFamily="34" charset="0"/>
                <a:cs typeface="Arial" panose="020B0604020202020204" pitchFamily="34" charset="0"/>
              </a:rPr>
              <a:t>Mettre en place des consensus au niveau régional qui garantissent la transformation économique des pays dans le respect des enjeux de souveraineté ;</a:t>
            </a:r>
          </a:p>
          <a:p>
            <a:r>
              <a:rPr lang="fr-FR" sz="3300" spc="-30" dirty="0">
                <a:effectLst/>
                <a:latin typeface="Arial" panose="020B0604020202020204" pitchFamily="34" charset="0"/>
                <a:ea typeface="Aptos" panose="020B0004020202020204" pitchFamily="34" charset="0"/>
                <a:cs typeface="Arial" panose="020B0604020202020204" pitchFamily="34" charset="0"/>
              </a:rPr>
              <a:t>Instaurer des complémentarités entre pays ;</a:t>
            </a:r>
            <a:endParaRPr lang="fr-FR" sz="3300" dirty="0">
              <a:effectLst/>
              <a:latin typeface="Arial" panose="020B0604020202020204" pitchFamily="34" charset="0"/>
              <a:ea typeface="Aptos" panose="020B0004020202020204" pitchFamily="34" charset="0"/>
              <a:cs typeface="Arial" panose="020B0604020202020204" pitchFamily="34" charset="0"/>
            </a:endParaRPr>
          </a:p>
          <a:p>
            <a:r>
              <a:rPr lang="fr-FR" sz="3300" kern="0" spc="-30" dirty="0">
                <a:effectLst/>
                <a:latin typeface="Arial" panose="020B0604020202020204" pitchFamily="34" charset="0"/>
                <a:ea typeface="Aptos" panose="020B0004020202020204" pitchFamily="34" charset="0"/>
                <a:cs typeface="Arial" panose="020B0604020202020204" pitchFamily="34" charset="0"/>
              </a:rPr>
              <a:t>Développement de corridors économiques ;</a:t>
            </a:r>
            <a:endParaRPr lang="fr-FR" sz="3300" kern="0" spc="-30" dirty="0">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fr-FR" sz="3300" spc="-30" dirty="0">
                <a:effectLst/>
                <a:latin typeface="Arial" panose="020B0604020202020204" pitchFamily="34" charset="0"/>
                <a:ea typeface="Aptos" panose="020B0004020202020204" pitchFamily="34" charset="0"/>
                <a:cs typeface="Arial" panose="020B0604020202020204" pitchFamily="34" charset="0"/>
              </a:rPr>
              <a:t>Unité de Gestion de projets ou SOS communautaire/Traité ou accord interétatique ;</a:t>
            </a:r>
          </a:p>
          <a:p>
            <a:pPr>
              <a:lnSpc>
                <a:spcPct val="115000"/>
              </a:lnSpc>
              <a:spcAft>
                <a:spcPts val="800"/>
              </a:spcAft>
            </a:pPr>
            <a:r>
              <a:rPr lang="fr-FR" sz="3300" spc="-30" dirty="0">
                <a:effectLst/>
                <a:latin typeface="Arial" panose="020B0604020202020204" pitchFamily="34" charset="0"/>
                <a:ea typeface="Aptos" panose="020B0004020202020204" pitchFamily="34" charset="0"/>
                <a:cs typeface="Arial" panose="020B0604020202020204" pitchFamily="34" charset="0"/>
              </a:rPr>
              <a:t>Favoriser les ventes dans l’espace régional sauf mesures de sauvegarde.</a:t>
            </a:r>
            <a:endParaRPr lang="fr-FR" sz="33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endParaRPr lang="fr-FR" sz="18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645967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911D0-0A3D-F7F1-EE8F-2396D73BB146}"/>
              </a:ext>
            </a:extLst>
          </p:cNvPr>
          <p:cNvSpPr>
            <a:spLocks noGrp="1"/>
          </p:cNvSpPr>
          <p:nvPr>
            <p:ph type="title"/>
          </p:nvPr>
        </p:nvSpPr>
        <p:spPr>
          <a:xfrm>
            <a:off x="677334" y="241301"/>
            <a:ext cx="10585026" cy="698500"/>
          </a:xfrm>
        </p:spPr>
        <p:txBody>
          <a:bodyPr>
            <a:no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Corridors</a:t>
            </a:r>
            <a:r>
              <a:rPr lang="fr-FR" sz="3200" kern="0" dirty="0">
                <a:effectLst/>
                <a:latin typeface="Arial" panose="020B0604020202020204" pitchFamily="34" charset="0"/>
                <a:ea typeface="DengXian" panose="02010600030101010101" pitchFamily="2" charset="-122"/>
                <a:cs typeface="Arial" panose="020B0604020202020204" pitchFamily="34" charset="0"/>
              </a:rPr>
              <a:t> </a:t>
            </a:r>
            <a:r>
              <a:rPr lang="fr-FR" sz="3200" b="1" dirty="0">
                <a:latin typeface="Arial" panose="020B0604020202020204" pitchFamily="34" charset="0"/>
                <a:cs typeface="Arial" panose="020B0604020202020204" pitchFamily="34" charset="0"/>
              </a:rPr>
              <a:t>(Annexes 5 et 6)</a:t>
            </a:r>
            <a:br>
              <a:rPr lang="fr-FR" sz="3200" dirty="0">
                <a:latin typeface="Arial" panose="020B0604020202020204" pitchFamily="34" charset="0"/>
                <a:cs typeface="Arial" panose="020B0604020202020204" pitchFamily="34" charset="0"/>
              </a:rPr>
            </a:br>
            <a:br>
              <a:rPr lang="fr-FR" sz="3200" dirty="0">
                <a:latin typeface="Arial" panose="020B0604020202020204" pitchFamily="34" charset="0"/>
                <a:cs typeface="Arial" panose="020B0604020202020204" pitchFamily="34" charset="0"/>
              </a:rPr>
            </a:br>
            <a:endParaRPr lang="fr-FR" sz="3200"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4B956F80-3E4C-73B1-0827-6D8E8B8330B5}"/>
              </a:ext>
            </a:extLst>
          </p:cNvPr>
          <p:cNvSpPr>
            <a:spLocks noGrp="1"/>
          </p:cNvSpPr>
          <p:nvPr>
            <p:ph idx="1"/>
          </p:nvPr>
        </p:nvSpPr>
        <p:spPr>
          <a:xfrm>
            <a:off x="0" y="1092200"/>
            <a:ext cx="12191999" cy="5651500"/>
          </a:xfrm>
        </p:spPr>
        <p:txBody>
          <a:bodyPr>
            <a:normAutofit fontScale="25000" lnSpcReduction="20000"/>
          </a:bodyPr>
          <a:lstStyle/>
          <a:p>
            <a:r>
              <a:rPr lang="fr-FR" sz="10000" dirty="0">
                <a:latin typeface="Arial" panose="020B0604020202020204" pitchFamily="34" charset="0"/>
                <a:cs typeface="Arial" panose="020B0604020202020204" pitchFamily="34" charset="0"/>
              </a:rPr>
              <a:t>Le concept de </a:t>
            </a:r>
            <a:r>
              <a:rPr lang="fr-FR" sz="10000" b="1" dirty="0">
                <a:latin typeface="Arial" panose="020B0604020202020204" pitchFamily="34" charset="0"/>
                <a:cs typeface="Arial" panose="020B0604020202020204" pitchFamily="34" charset="0"/>
              </a:rPr>
              <a:t>corridor de développement</a:t>
            </a:r>
            <a:endParaRPr lang="fr-FR" sz="10000" dirty="0">
              <a:latin typeface="Arial" panose="020B0604020202020204" pitchFamily="34" charset="0"/>
              <a:cs typeface="Arial" panose="020B0604020202020204" pitchFamily="34" charset="0"/>
            </a:endParaRPr>
          </a:p>
          <a:p>
            <a:pPr>
              <a:lnSpc>
                <a:spcPct val="120000"/>
              </a:lnSpc>
            </a:pPr>
            <a:r>
              <a:rPr lang="fr-FR" sz="10000" b="1" dirty="0">
                <a:latin typeface="Arial" panose="020B0604020202020204" pitchFamily="34" charset="0"/>
                <a:cs typeface="Arial" panose="020B0604020202020204" pitchFamily="34" charset="0"/>
              </a:rPr>
              <a:t>Un point d’attention important </a:t>
            </a:r>
            <a:r>
              <a:rPr lang="fr-FR" sz="10000" dirty="0">
                <a:latin typeface="Arial" panose="020B0604020202020204" pitchFamily="34" charset="0"/>
                <a:cs typeface="Arial" panose="020B0604020202020204" pitchFamily="34" charset="0"/>
              </a:rPr>
              <a:t>: </a:t>
            </a:r>
            <a:r>
              <a:rPr lang="fr-FR" sz="10000" dirty="0">
                <a:effectLst/>
                <a:latin typeface="Arial" panose="020B0604020202020204" pitchFamily="34" charset="0"/>
                <a:ea typeface="Aptos" panose="020B0004020202020204" pitchFamily="34" charset="0"/>
                <a:cs typeface="Arial" panose="020B0604020202020204" pitchFamily="34" charset="0"/>
              </a:rPr>
              <a:t>Les contraintes actuelles à l’intégration des chaînes de valeur régionales et nationales seraient davantage liées aux problèmes « derrière la frontière ». Il s’agit notamment d’un environnement commercial favorable pour les agriculteurs nationaux et le secteur privé en général, de l’accès aux services de soutien agricole et du défi que pose la collaboration avec les petits producteurs ;</a:t>
            </a:r>
          </a:p>
          <a:p>
            <a:pPr>
              <a:lnSpc>
                <a:spcPct val="120000"/>
              </a:lnSpc>
            </a:pPr>
            <a:r>
              <a:rPr lang="fr-FR" sz="10000" b="1" dirty="0">
                <a:latin typeface="Arial" panose="020B0604020202020204" pitchFamily="34" charset="0"/>
                <a:cs typeface="Arial" panose="020B0604020202020204" pitchFamily="34" charset="0"/>
              </a:rPr>
              <a:t>Les projets de l’UE pour l’Afrique centrale </a:t>
            </a:r>
            <a:r>
              <a:rPr lang="fr-FR" sz="10000" dirty="0">
                <a:latin typeface="Arial" panose="020B0604020202020204" pitchFamily="34" charset="0"/>
                <a:cs typeface="Arial" panose="020B0604020202020204" pitchFamily="34" charset="0"/>
              </a:rPr>
              <a:t>: </a:t>
            </a:r>
            <a:r>
              <a:rPr lang="fr-FR" sz="10000" dirty="0">
                <a:solidFill>
                  <a:srgbClr val="000000"/>
                </a:solidFill>
                <a:effectLst/>
                <a:latin typeface="Arial" panose="020B0604020202020204" pitchFamily="34" charset="0"/>
                <a:cs typeface="Arial" panose="020B0604020202020204" pitchFamily="34" charset="0"/>
              </a:rPr>
              <a:t>Praia/Dakar/Abidjan ; Abidjan/Ouaga ; Abidjan/Lagos ; Cotonou/Niamey ; </a:t>
            </a:r>
            <a:r>
              <a:rPr lang="fr-FR" sz="10000" b="1" dirty="0" err="1">
                <a:solidFill>
                  <a:srgbClr val="000000"/>
                </a:solidFill>
                <a:effectLst/>
                <a:latin typeface="Arial" panose="020B0604020202020204" pitchFamily="34" charset="0"/>
                <a:cs typeface="Arial" panose="020B0604020202020204" pitchFamily="34" charset="0"/>
              </a:rPr>
              <a:t>Monbasa</a:t>
            </a:r>
            <a:r>
              <a:rPr lang="fr-FR" sz="10000" b="1" dirty="0">
                <a:solidFill>
                  <a:srgbClr val="000000"/>
                </a:solidFill>
                <a:effectLst/>
                <a:latin typeface="Arial" panose="020B0604020202020204" pitchFamily="34" charset="0"/>
                <a:cs typeface="Arial" panose="020B0604020202020204" pitchFamily="34" charset="0"/>
              </a:rPr>
              <a:t>/Kisangani </a:t>
            </a:r>
            <a:r>
              <a:rPr lang="fr-FR" sz="10000" dirty="0">
                <a:solidFill>
                  <a:srgbClr val="000000"/>
                </a:solidFill>
                <a:effectLst/>
                <a:latin typeface="Arial" panose="020B0604020202020204" pitchFamily="34" charset="0"/>
                <a:cs typeface="Arial" panose="020B0604020202020204" pitchFamily="34" charset="0"/>
              </a:rPr>
              <a:t>; Berbera/Djibouti/Addis/Nairobi/Dar es Salaam ; Cairo/Khartoum/Juba/Kampala ; </a:t>
            </a:r>
            <a:r>
              <a:rPr lang="fr-FR" sz="10000" b="1" dirty="0">
                <a:solidFill>
                  <a:srgbClr val="000000"/>
                </a:solidFill>
                <a:effectLst/>
                <a:latin typeface="Arial" panose="020B0604020202020204" pitchFamily="34" charset="0"/>
                <a:cs typeface="Arial" panose="020B0604020202020204" pitchFamily="34" charset="0"/>
              </a:rPr>
              <a:t>Libreville/Kribi/Douala/</a:t>
            </a:r>
            <a:r>
              <a:rPr lang="fr-FR" sz="10000" b="1" dirty="0" err="1">
                <a:solidFill>
                  <a:srgbClr val="000000"/>
                </a:solidFill>
                <a:effectLst/>
                <a:latin typeface="Arial" panose="020B0604020202020204" pitchFamily="34" charset="0"/>
                <a:cs typeface="Arial" panose="020B0604020202020204" pitchFamily="34" charset="0"/>
              </a:rPr>
              <a:t>Njamena</a:t>
            </a:r>
            <a:r>
              <a:rPr lang="fr-FR" sz="10000" b="1" dirty="0">
                <a:solidFill>
                  <a:srgbClr val="000000"/>
                </a:solidFill>
                <a:effectLst/>
                <a:latin typeface="Arial" panose="020B0604020202020204" pitchFamily="34" charset="0"/>
                <a:cs typeface="Arial" panose="020B0604020202020204" pitchFamily="34" charset="0"/>
              </a:rPr>
              <a:t> </a:t>
            </a:r>
            <a:r>
              <a:rPr lang="fr-FR" sz="10000" dirty="0">
                <a:solidFill>
                  <a:srgbClr val="000000"/>
                </a:solidFill>
                <a:effectLst/>
                <a:latin typeface="Arial" panose="020B0604020202020204" pitchFamily="34" charset="0"/>
                <a:cs typeface="Arial" panose="020B0604020202020204" pitchFamily="34" charset="0"/>
              </a:rPr>
              <a:t>; </a:t>
            </a:r>
            <a:r>
              <a:rPr lang="fr-FR" sz="10000" b="1" dirty="0">
                <a:solidFill>
                  <a:srgbClr val="000000"/>
                </a:solidFill>
                <a:effectLst/>
                <a:latin typeface="Arial" panose="020B0604020202020204" pitchFamily="34" charset="0"/>
                <a:cs typeface="Arial" panose="020B0604020202020204" pitchFamily="34" charset="0"/>
              </a:rPr>
              <a:t>Douala/Kribi/Bangui/Kampala </a:t>
            </a:r>
            <a:r>
              <a:rPr lang="fr-FR" sz="10000" dirty="0">
                <a:solidFill>
                  <a:srgbClr val="000000"/>
                </a:solidFill>
                <a:effectLst/>
                <a:latin typeface="Arial" panose="020B0604020202020204" pitchFamily="34" charset="0"/>
                <a:cs typeface="Arial" panose="020B0604020202020204" pitchFamily="34" charset="0"/>
              </a:rPr>
              <a:t>; Maputo/Gaborone/</a:t>
            </a:r>
            <a:r>
              <a:rPr lang="fr-FR" sz="10000" dirty="0" err="1">
                <a:solidFill>
                  <a:srgbClr val="000000"/>
                </a:solidFill>
                <a:effectLst/>
                <a:latin typeface="Arial" panose="020B0604020202020204" pitchFamily="34" charset="0"/>
                <a:cs typeface="Arial" panose="020B0604020202020204" pitchFamily="34" charset="0"/>
              </a:rPr>
              <a:t>Walvis</a:t>
            </a:r>
            <a:r>
              <a:rPr lang="fr-FR" sz="10000" dirty="0">
                <a:solidFill>
                  <a:srgbClr val="000000"/>
                </a:solidFill>
                <a:effectLst/>
                <a:latin typeface="Arial" panose="020B0604020202020204" pitchFamily="34" charset="0"/>
                <a:cs typeface="Arial" panose="020B0604020202020204" pitchFamily="34" charset="0"/>
              </a:rPr>
              <a:t> Bay/Lüderitz ; </a:t>
            </a:r>
            <a:r>
              <a:rPr lang="fr-FR" sz="10000" b="1" dirty="0">
                <a:solidFill>
                  <a:srgbClr val="000000"/>
                </a:solidFill>
                <a:effectLst/>
                <a:latin typeface="Arial" panose="020B0604020202020204" pitchFamily="34" charset="0"/>
                <a:cs typeface="Arial" panose="020B0604020202020204" pitchFamily="34" charset="0"/>
              </a:rPr>
              <a:t>Durban/Lusaka/Lubumbashi</a:t>
            </a:r>
            <a:r>
              <a:rPr lang="fr-FR" sz="10000" b="1" dirty="0">
                <a:solidFill>
                  <a:srgbClr val="000000"/>
                </a:solidFill>
                <a:latin typeface="Arial" panose="020B0604020202020204" pitchFamily="34" charset="0"/>
                <a:cs typeface="Arial" panose="020B0604020202020204" pitchFamily="34" charset="0"/>
              </a:rPr>
              <a:t> </a:t>
            </a:r>
            <a:r>
              <a:rPr lang="fr-FR" sz="10000" dirty="0">
                <a:solidFill>
                  <a:srgbClr val="000000"/>
                </a:solidFill>
                <a:latin typeface="Arial" panose="020B0604020202020204" pitchFamily="34" charset="0"/>
                <a:cs typeface="Arial" panose="020B0604020202020204" pitchFamily="34" charset="0"/>
              </a:rPr>
              <a:t>;</a:t>
            </a:r>
            <a:endParaRPr lang="fr-FR" sz="10000" dirty="0">
              <a:solidFill>
                <a:srgbClr val="000000"/>
              </a:solidFill>
              <a:effectLst/>
              <a:latin typeface="Arial" panose="020B0604020202020204" pitchFamily="34" charset="0"/>
              <a:cs typeface="Arial" panose="020B0604020202020204" pitchFamily="34" charset="0"/>
            </a:endParaRPr>
          </a:p>
          <a:p>
            <a:pPr fontAlgn="base"/>
            <a:r>
              <a:rPr lang="fr-FR" sz="10000" b="1" dirty="0">
                <a:solidFill>
                  <a:srgbClr val="000000"/>
                </a:solidFill>
                <a:effectLst/>
                <a:latin typeface="Arial" panose="020B0604020202020204" pitchFamily="34" charset="0"/>
                <a:cs typeface="Arial" panose="020B0604020202020204" pitchFamily="34" charset="0"/>
              </a:rPr>
              <a:t>Problématique de gouvernance posée au tour du projet Abidjan/Lagos</a:t>
            </a:r>
            <a:r>
              <a:rPr lang="fr-FR" sz="10000" dirty="0">
                <a:solidFill>
                  <a:srgbClr val="000000"/>
                </a:solidFill>
                <a:effectLst/>
                <a:latin typeface="Arial" panose="020B0604020202020204" pitchFamily="34" charset="0"/>
                <a:cs typeface="Arial" panose="020B0604020202020204" pitchFamily="34" charset="0"/>
              </a:rPr>
              <a:t>.</a:t>
            </a:r>
          </a:p>
          <a:p>
            <a:pPr marL="0" indent="0">
              <a:buNone/>
            </a:pPr>
            <a:br>
              <a:rPr lang="fr-FR" sz="2600" dirty="0">
                <a:solidFill>
                  <a:srgbClr val="000000"/>
                </a:solidFill>
                <a:effectLst/>
                <a:latin typeface="Arial" panose="020B0604020202020204" pitchFamily="34" charset="0"/>
                <a:cs typeface="Arial" panose="020B0604020202020204" pitchFamily="34" charset="0"/>
              </a:rPr>
            </a:br>
            <a:endParaRPr lang="fr-FR" sz="2600"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539555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160D7-2AB2-7D18-3946-E69BCD6B4873}"/>
              </a:ext>
            </a:extLst>
          </p:cNvPr>
          <p:cNvSpPr>
            <a:spLocks noGrp="1"/>
          </p:cNvSpPr>
          <p:nvPr>
            <p:ph type="title"/>
          </p:nvPr>
        </p:nvSpPr>
        <p:spPr>
          <a:xfrm>
            <a:off x="677334" y="609600"/>
            <a:ext cx="10714566" cy="1320800"/>
          </a:xfrm>
        </p:spPr>
        <p:txBody>
          <a:bodyPr/>
          <a:lstStyle/>
          <a:p>
            <a:pPr algn="ctr"/>
            <a:r>
              <a:rPr lang="fr-FR" sz="3600" b="1" dirty="0">
                <a:latin typeface="Times New Roman" panose="02020603050405020304" pitchFamily="18" charset="0"/>
                <a:cs typeface="Times New Roman" panose="02020603050405020304" pitchFamily="18" charset="0"/>
              </a:rPr>
              <a:t>MERCI POUR VOTRE ATTENTION</a:t>
            </a:r>
            <a:endParaRPr lang="fr-FR" dirty="0"/>
          </a:p>
        </p:txBody>
      </p:sp>
      <p:sp>
        <p:nvSpPr>
          <p:cNvPr id="3" name="Espace réservé du contenu 2">
            <a:extLst>
              <a:ext uri="{FF2B5EF4-FFF2-40B4-BE49-F238E27FC236}">
                <a16:creationId xmlns:a16="http://schemas.microsoft.com/office/drawing/2014/main" id="{A34207E2-FFA2-B911-E5C3-F62B04AAFE81}"/>
              </a:ext>
            </a:extLst>
          </p:cNvPr>
          <p:cNvSpPr>
            <a:spLocks noGrp="1"/>
          </p:cNvSpPr>
          <p:nvPr>
            <p:ph idx="1"/>
          </p:nvPr>
        </p:nvSpPr>
        <p:spPr>
          <a:xfrm>
            <a:off x="578225" y="2151529"/>
            <a:ext cx="10919010" cy="4222378"/>
          </a:xfrm>
        </p:spPr>
        <p:txBody>
          <a:bodyPr/>
          <a:lstStyle/>
          <a:p>
            <a:pPr algn="ctr"/>
            <a:r>
              <a:rPr lang="fr-FR" sz="3200" b="1" dirty="0">
                <a:solidFill>
                  <a:schemeClr val="tx1"/>
                </a:solidFill>
                <a:latin typeface="Times New Roman" panose="02020603050405020304" pitchFamily="18" charset="0"/>
                <a:cs typeface="Times New Roman" panose="02020603050405020304" pitchFamily="18" charset="0"/>
              </a:rPr>
              <a:t>CABINET FRANCOIS SERRES</a:t>
            </a:r>
          </a:p>
          <a:p>
            <a:pPr algn="ctr"/>
            <a:r>
              <a:rPr lang="fr-FR" sz="3200" b="1" dirty="0">
                <a:solidFill>
                  <a:schemeClr val="tx1"/>
                </a:solidFill>
                <a:latin typeface="Times New Roman" panose="02020603050405020304" pitchFamily="18" charset="0"/>
                <a:cs typeface="Times New Roman" panose="02020603050405020304" pitchFamily="18" charset="0"/>
              </a:rPr>
              <a:t>222, BD SAINT GERMAIN, 75007 PARIS</a:t>
            </a:r>
          </a:p>
          <a:p>
            <a:pPr algn="ctr"/>
            <a:r>
              <a:rPr lang="fr-FR" sz="3200" b="1" dirty="0">
                <a:solidFill>
                  <a:schemeClr val="tx1"/>
                </a:solidFill>
                <a:latin typeface="Times New Roman" panose="02020603050405020304" pitchFamily="18" charset="0"/>
                <a:cs typeface="Times New Roman" panose="02020603050405020304" pitchFamily="18" charset="0"/>
              </a:rPr>
              <a:t>+33.1.42.60.04.55</a:t>
            </a:r>
          </a:p>
          <a:p>
            <a:pPr algn="ctr"/>
            <a:r>
              <a:rPr lang="fr-FR" sz="3200" b="1" dirty="0">
                <a:solidFill>
                  <a:schemeClr val="tx1"/>
                </a:solidFill>
                <a:latin typeface="Times New Roman" panose="02020603050405020304" pitchFamily="18" charset="0"/>
                <a:cs typeface="Times New Roman" panose="02020603050405020304" pitchFamily="18" charset="0"/>
              </a:rPr>
              <a:t>+225.07.48.02.45.98 (WhatsApp)</a:t>
            </a:r>
          </a:p>
          <a:p>
            <a:pPr algn="ctr"/>
            <a:r>
              <a:rPr lang="fr-FR" sz="3200" b="1"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francoisserres104@hotmail.com</a:t>
            </a:r>
            <a:endParaRPr lang="fr-FR" sz="3200" b="1" dirty="0">
              <a:solidFill>
                <a:schemeClr val="tx1"/>
              </a:solidFill>
              <a:latin typeface="Times New Roman" panose="02020603050405020304" pitchFamily="18" charset="0"/>
              <a:cs typeface="Times New Roman" panose="02020603050405020304" pitchFamily="18" charset="0"/>
            </a:endParaRPr>
          </a:p>
          <a:p>
            <a:pPr algn="ctr"/>
            <a:r>
              <a:rPr lang="fr-FR" sz="3200" b="1" dirty="0">
                <a:solidFill>
                  <a:schemeClr val="tx1"/>
                </a:solidFill>
                <a:latin typeface="Times New Roman" panose="02020603050405020304" pitchFamily="18" charset="0"/>
                <a:cs typeface="Times New Roman" panose="02020603050405020304" pitchFamily="18" charset="0"/>
              </a:rPr>
              <a:t>Site : cabinetfrancoisserres.com</a:t>
            </a:r>
          </a:p>
          <a:p>
            <a:endParaRPr lang="fr-FR" dirty="0"/>
          </a:p>
        </p:txBody>
      </p:sp>
    </p:spTree>
    <p:extLst>
      <p:ext uri="{BB962C8B-B14F-4D97-AF65-F5344CB8AC3E}">
        <p14:creationId xmlns:p14="http://schemas.microsoft.com/office/powerpoint/2010/main" val="39462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7D41F-1D2C-7615-1AB5-26B1DB2F8935}"/>
              </a:ext>
            </a:extLst>
          </p:cNvPr>
          <p:cNvSpPr>
            <a:spLocks noGrp="1"/>
          </p:cNvSpPr>
          <p:nvPr>
            <p:ph type="title"/>
          </p:nvPr>
        </p:nvSpPr>
        <p:spPr>
          <a:xfrm>
            <a:off x="677334" y="274320"/>
            <a:ext cx="8596668" cy="66294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Bilan des ZES en Afrique</a:t>
            </a:r>
            <a:endParaRPr lang="fr-FR" sz="3200" dirty="0"/>
          </a:p>
        </p:txBody>
      </p:sp>
      <p:sp>
        <p:nvSpPr>
          <p:cNvPr id="3" name="Espace réservé du contenu 2">
            <a:extLst>
              <a:ext uri="{FF2B5EF4-FFF2-40B4-BE49-F238E27FC236}">
                <a16:creationId xmlns:a16="http://schemas.microsoft.com/office/drawing/2014/main" id="{67AC8F95-B1A2-BEC9-17CB-88AFC1FE4B8C}"/>
              </a:ext>
            </a:extLst>
          </p:cNvPr>
          <p:cNvSpPr>
            <a:spLocks noGrp="1"/>
          </p:cNvSpPr>
          <p:nvPr>
            <p:ph idx="1"/>
          </p:nvPr>
        </p:nvSpPr>
        <p:spPr>
          <a:xfrm>
            <a:off x="0" y="937260"/>
            <a:ext cx="12192000" cy="5920740"/>
          </a:xfrm>
        </p:spPr>
        <p:txBody>
          <a:bodyPr>
            <a:noAutofit/>
          </a:bodyPr>
          <a:lstStyle/>
          <a:p>
            <a:r>
              <a:rPr lang="fr-FR" sz="2000" dirty="0">
                <a:latin typeface="Arial" panose="020B0604020202020204" pitchFamily="34" charset="0"/>
                <a:cs typeface="Arial" panose="020B0604020202020204" pitchFamily="34" charset="0"/>
              </a:rPr>
              <a:t>Il est nécessaire d’approfondir ces constats ;</a:t>
            </a:r>
          </a:p>
          <a:p>
            <a:r>
              <a:rPr lang="fr-FR" sz="2000" dirty="0">
                <a:latin typeface="Arial" panose="020B0604020202020204" pitchFamily="34" charset="0"/>
                <a:cs typeface="Arial" panose="020B0604020202020204" pitchFamily="34" charset="0"/>
              </a:rPr>
              <a:t>Ces résultats mitigés sont la conséquence d’orientations de politique économique, déclinées dans des cadres réglementaires qui ne permettaient pas de répondre aux attentes espérées :</a:t>
            </a:r>
          </a:p>
          <a:p>
            <a:r>
              <a:rPr lang="fr-FR" sz="2000" dirty="0">
                <a:latin typeface="Arial" panose="020B0604020202020204" pitchFamily="34" charset="0"/>
                <a:cs typeface="Arial" panose="020B0604020202020204" pitchFamily="34" charset="0"/>
              </a:rPr>
              <a:t>Le modèle économique est davantage tourné vers l’exportation avec des incitations fonctions du pourcentage d’exportation réalisé par les entreprises des ZES ; voir sur ce point l’exception de la législation de RDC ;</a:t>
            </a:r>
          </a:p>
          <a:p>
            <a:r>
              <a:rPr lang="fr-FR" sz="2000" dirty="0">
                <a:latin typeface="Arial" panose="020B0604020202020204" pitchFamily="34" charset="0"/>
                <a:cs typeface="Arial" panose="020B0604020202020204" pitchFamily="34" charset="0"/>
              </a:rPr>
              <a:t>Le modèle de ZES était peu adossé à la politique industrielle du pays, souvent élaborée après l’adoption des législations sur les ZES (Sénégal) ; </a:t>
            </a:r>
          </a:p>
          <a:p>
            <a:r>
              <a:rPr lang="fr-FR" sz="2000" dirty="0">
                <a:latin typeface="Arial" panose="020B0604020202020204" pitchFamily="34" charset="0"/>
                <a:cs typeface="Arial" panose="020B0604020202020204" pitchFamily="34" charset="0"/>
              </a:rPr>
              <a:t>Le cadre d’incitations n’était pas directement connecté aux valeurs ajoutées réalisées et au niveau de transformation des matières premières ;</a:t>
            </a:r>
          </a:p>
          <a:p>
            <a:r>
              <a:rPr lang="fr-FR" sz="2000" dirty="0">
                <a:latin typeface="Arial" panose="020B0604020202020204" pitchFamily="34" charset="0"/>
                <a:cs typeface="Arial" panose="020B0604020202020204" pitchFamily="34" charset="0"/>
              </a:rPr>
              <a:t>L’absence d’implications des Etats a laissé libre court à l’initiative privée, aux offres spontanées qui n’ont pas répondu aux exigences de politiques industrielles ; de même, l’implication du secteur privé nécessitait un accompagnement public, défaillant notamment en termes d’infrastructures, et pourtant affirmé dans les politiques industrielles (RDC) ;</a:t>
            </a:r>
          </a:p>
          <a:p>
            <a:r>
              <a:rPr lang="fr-FR" sz="2000" dirty="0">
                <a:latin typeface="Arial" panose="020B0604020202020204" pitchFamily="34" charset="0"/>
                <a:cs typeface="Arial" panose="020B0604020202020204" pitchFamily="34" charset="0"/>
              </a:rPr>
              <a:t>L’absence de dispositifs d’inclusivité des PME locales dans les dispositifs réglementaires doit être aussi relevé.</a:t>
            </a:r>
          </a:p>
          <a:p>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200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325298-BBBA-8B0F-80D6-4DF9EB225700}"/>
              </a:ext>
            </a:extLst>
          </p:cNvPr>
          <p:cNvSpPr>
            <a:spLocks noGrp="1"/>
          </p:cNvSpPr>
          <p:nvPr>
            <p:ph type="title"/>
          </p:nvPr>
        </p:nvSpPr>
        <p:spPr>
          <a:xfrm>
            <a:off x="677334" y="228600"/>
            <a:ext cx="8596668" cy="588037"/>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Tendances récentes</a:t>
            </a:r>
            <a:endParaRPr lang="fr-FR" sz="3200" dirty="0"/>
          </a:p>
        </p:txBody>
      </p:sp>
      <p:sp>
        <p:nvSpPr>
          <p:cNvPr id="3" name="Espace réservé du contenu 2">
            <a:extLst>
              <a:ext uri="{FF2B5EF4-FFF2-40B4-BE49-F238E27FC236}">
                <a16:creationId xmlns:a16="http://schemas.microsoft.com/office/drawing/2014/main" id="{C7405306-398C-7074-D7FC-DFC7963BB589}"/>
              </a:ext>
            </a:extLst>
          </p:cNvPr>
          <p:cNvSpPr>
            <a:spLocks noGrp="1"/>
          </p:cNvSpPr>
          <p:nvPr>
            <p:ph idx="1"/>
          </p:nvPr>
        </p:nvSpPr>
        <p:spPr>
          <a:xfrm>
            <a:off x="0" y="914400"/>
            <a:ext cx="12192000" cy="5943600"/>
          </a:xfrm>
        </p:spPr>
        <p:txBody>
          <a:bodyPr>
            <a:noAutofit/>
          </a:bodyPr>
          <a:lstStyle/>
          <a:p>
            <a:r>
              <a:rPr lang="en-US" sz="2500" b="1" dirty="0">
                <a:latin typeface="Arial" panose="020B0604020202020204" pitchFamily="34" charset="0"/>
                <a:cs typeface="Arial" panose="020B0604020202020204" pitchFamily="34" charset="0"/>
              </a:rPr>
              <a:t>Characteristics, trends, and way forward for Special Economic Zones in Africa (Etude ONUDI/AEZO) – </a:t>
            </a:r>
            <a:r>
              <a:rPr lang="en-US" sz="2500" b="1" dirty="0" err="1">
                <a:latin typeface="Arial" panose="020B0604020202020204" pitchFamily="34" charset="0"/>
                <a:cs typeface="Arial" panose="020B0604020202020204" pitchFamily="34" charset="0"/>
              </a:rPr>
              <a:t>Annexe</a:t>
            </a:r>
            <a:r>
              <a:rPr lang="en-US" sz="2500" b="1" dirty="0">
                <a:latin typeface="Arial" panose="020B0604020202020204" pitchFamily="34" charset="0"/>
                <a:cs typeface="Arial" panose="020B0604020202020204" pitchFamily="34" charset="0"/>
              </a:rPr>
              <a:t> 3</a:t>
            </a:r>
          </a:p>
          <a:p>
            <a:r>
              <a:rPr lang="fr-FR" sz="2500" dirty="0">
                <a:effectLst/>
                <a:latin typeface="Arial" panose="020B0604020202020204" pitchFamily="34" charset="0"/>
                <a:ea typeface="Aptos" panose="020B0004020202020204" pitchFamily="34" charset="0"/>
                <a:cs typeface="Arial" panose="020B0604020202020204" pitchFamily="34" charset="0"/>
              </a:rPr>
              <a:t>Le manque relatif d’impact économique transformationnel à long terme de ces zones dans leurs économies respectives est probablement dû à leur conception et leur configuration sous-optimales, ainsi qu’à une mauvaise gestion qui ne parvient pas à capitaliser sur leur base d’actifs. L’enquête conclut que le fossé entre la définition des objectifs et leur réalisation à un degré satisfaisant est important ;</a:t>
            </a:r>
          </a:p>
          <a:p>
            <a:r>
              <a:rPr lang="fr-FR" sz="2500" dirty="0">
                <a:effectLst/>
                <a:latin typeface="Arial" panose="020B0604020202020204" pitchFamily="34" charset="0"/>
                <a:ea typeface="Aptos" panose="020B0004020202020204" pitchFamily="34" charset="0"/>
                <a:cs typeface="Arial" panose="020B0604020202020204" pitchFamily="34" charset="0"/>
              </a:rPr>
              <a:t>Les résultats de l’enquête montrent qu’il est important que les ZES tirent davantage parti des avantages de la numérisation, tant au niveau des infrastructures, en termes de connectivité et de bande passante, qu’au niveau opérationnel, en termes de promotion numérique des zones et des entreprises qui s’y trouvent. Améliorer les installations TIC dans les ZES africaines devrait donc également être une priorité clé, notamment par le développement d’une stratégie de l’industrie 4.0</a:t>
            </a:r>
            <a:r>
              <a:rPr lang="fr-FR" sz="2500" dirty="0">
                <a:latin typeface="Arial" panose="020B0604020202020204" pitchFamily="34" charset="0"/>
                <a:ea typeface="Aptos" panose="020B0004020202020204" pitchFamily="34" charset="0"/>
                <a:cs typeface="Arial" panose="020B0604020202020204" pitchFamily="34" charset="0"/>
              </a:rPr>
              <a:t>.</a:t>
            </a:r>
            <a:endParaRPr lang="fr-F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472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A1A3E6-5992-4F05-FC88-C18D292BCA12}"/>
              </a:ext>
            </a:extLst>
          </p:cNvPr>
          <p:cNvSpPr>
            <a:spLocks noGrp="1"/>
          </p:cNvSpPr>
          <p:nvPr>
            <p:ph type="title"/>
          </p:nvPr>
        </p:nvSpPr>
        <p:spPr>
          <a:xfrm>
            <a:off x="677334" y="297180"/>
            <a:ext cx="8596668" cy="78867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Tendances récentes</a:t>
            </a:r>
            <a:endParaRPr lang="fr-FR" sz="3200" dirty="0"/>
          </a:p>
        </p:txBody>
      </p:sp>
      <p:sp>
        <p:nvSpPr>
          <p:cNvPr id="3" name="Espace réservé du contenu 2">
            <a:extLst>
              <a:ext uri="{FF2B5EF4-FFF2-40B4-BE49-F238E27FC236}">
                <a16:creationId xmlns:a16="http://schemas.microsoft.com/office/drawing/2014/main" id="{2C774FCD-8EEA-DB03-CCB1-317F78D4A321}"/>
              </a:ext>
            </a:extLst>
          </p:cNvPr>
          <p:cNvSpPr>
            <a:spLocks noGrp="1"/>
          </p:cNvSpPr>
          <p:nvPr>
            <p:ph idx="1"/>
          </p:nvPr>
        </p:nvSpPr>
        <p:spPr>
          <a:xfrm>
            <a:off x="80010" y="994410"/>
            <a:ext cx="12012930" cy="5783580"/>
          </a:xfrm>
        </p:spPr>
        <p:txBody>
          <a:bodyPr>
            <a:noAutofit/>
          </a:bodyPr>
          <a:lstStyle/>
          <a:p>
            <a:r>
              <a:rPr lang="fr-FR" sz="2800" dirty="0">
                <a:effectLst/>
                <a:latin typeface="Arial" panose="020B0604020202020204" pitchFamily="34" charset="0"/>
                <a:ea typeface="Aptos" panose="020B0004020202020204" pitchFamily="34" charset="0"/>
                <a:cs typeface="Arial" panose="020B0604020202020204" pitchFamily="34" charset="0"/>
              </a:rPr>
              <a:t>Les ZES africaines offrent une occasion unique de diversifier la composition sectorielle des économies hôtes. Les résultats de l’enquête suggèrent que les activités liées à la production des ZES africaines sont principalement axées sur les activités productives agro-connexes, suivies de près par la couture de vêtements prêts à porter. Compte tenu des incitations que les ZES peuvent offrir à diverses entreprises, le manque persistant d’application du concept de ZES au secteur touristique africain - un domaine en forte croissance - représente une occasion manquée ;</a:t>
            </a:r>
          </a:p>
          <a:p>
            <a:r>
              <a:rPr lang="fr-FR" sz="2800" dirty="0">
                <a:effectLst/>
                <a:latin typeface="Arial" panose="020B0604020202020204" pitchFamily="34" charset="0"/>
                <a:ea typeface="Aptos" panose="020B0004020202020204" pitchFamily="34" charset="0"/>
                <a:cs typeface="Arial" panose="020B0604020202020204" pitchFamily="34" charset="0"/>
              </a:rPr>
              <a:t>De même, les TIC, l’informatique et les logiciels restent négligeables dans les ZES africaines, tout comme le secteur financier (y compris les activités financières offshore), qui sont pratiquement inexistants dans la structure économique continentale.</a:t>
            </a:r>
            <a:endParaRPr lang="fr-F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4164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CA7872-1674-71D8-112F-010FD6A9AEDD}"/>
              </a:ext>
            </a:extLst>
          </p:cNvPr>
          <p:cNvSpPr>
            <a:spLocks noGrp="1"/>
          </p:cNvSpPr>
          <p:nvPr>
            <p:ph type="title"/>
          </p:nvPr>
        </p:nvSpPr>
        <p:spPr>
          <a:xfrm>
            <a:off x="677334" y="213360"/>
            <a:ext cx="8596668" cy="701040"/>
          </a:xfrm>
        </p:spPr>
        <p:txBody>
          <a:bodyPr>
            <a:normAutofit fontScale="90000"/>
          </a:bodyPr>
          <a:lstStyle/>
          <a:p>
            <a:pPr algn="ctr"/>
            <a:r>
              <a:rPr lang="fr-FR" sz="3600" b="1" kern="0" dirty="0">
                <a:latin typeface="Arial" panose="020B0604020202020204" pitchFamily="34" charset="0"/>
                <a:ea typeface="DengXian" panose="02010600030101010101" pitchFamily="2" charset="-122"/>
                <a:cs typeface="Arial" panose="020B0604020202020204" pitchFamily="34" charset="0"/>
              </a:rPr>
              <a:t>Pluralité de définitions</a:t>
            </a:r>
            <a:br>
              <a:rPr lang="fr-FR" sz="3600" b="1" kern="0" dirty="0">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F860A8A2-989D-55E2-EF58-651A3D67D492}"/>
              </a:ext>
            </a:extLst>
          </p:cNvPr>
          <p:cNvSpPr>
            <a:spLocks noGrp="1"/>
          </p:cNvSpPr>
          <p:nvPr>
            <p:ph idx="1"/>
          </p:nvPr>
        </p:nvSpPr>
        <p:spPr>
          <a:xfrm>
            <a:off x="0" y="1040130"/>
            <a:ext cx="12192000" cy="5817870"/>
          </a:xfrm>
        </p:spPr>
        <p:txBody>
          <a:bodyPr>
            <a:normAutofit lnSpcReduction="10000"/>
          </a:bodyPr>
          <a:lstStyle/>
          <a:p>
            <a:r>
              <a:rPr lang="fr-FR" sz="2400" spc="-30" dirty="0">
                <a:effectLst/>
                <a:latin typeface="Arial" panose="020B0604020202020204" pitchFamily="34" charset="0"/>
                <a:ea typeface="Calibri" panose="020F0502020204030204" pitchFamily="34" charset="0"/>
                <a:cs typeface="Arial" panose="020B0604020202020204" pitchFamily="34" charset="0"/>
              </a:rPr>
              <a:t>Dans le rapport stratégique, il était fa</a:t>
            </a:r>
            <a:r>
              <a:rPr lang="fr-FR" sz="2400" spc="-30" dirty="0">
                <a:latin typeface="Arial" panose="020B0604020202020204" pitchFamily="34" charset="0"/>
                <a:ea typeface="Calibri" panose="020F0502020204030204" pitchFamily="34" charset="0"/>
                <a:cs typeface="Arial" panose="020B0604020202020204" pitchFamily="34" charset="0"/>
              </a:rPr>
              <a:t>it référence  au </a:t>
            </a:r>
            <a:r>
              <a:rPr lang="fr-FR" sz="2400" spc="-30" dirty="0">
                <a:effectLst/>
                <a:latin typeface="Arial" panose="020B0604020202020204" pitchFamily="34" charset="0"/>
                <a:ea typeface="Calibri" panose="020F0502020204030204" pitchFamily="34" charset="0"/>
                <a:cs typeface="Arial" panose="020B0604020202020204" pitchFamily="34" charset="0"/>
              </a:rPr>
              <a:t>Guide de l’UNCTAD sur les ZES en Afrique (Annexe 4) </a:t>
            </a:r>
            <a:r>
              <a:rPr lang="fr-FR" sz="2400" spc="-30" dirty="0">
                <a:latin typeface="Arial" panose="020B0604020202020204" pitchFamily="34" charset="0"/>
                <a:ea typeface="Calibri" panose="020F0502020204030204" pitchFamily="34" charset="0"/>
                <a:cs typeface="Arial" panose="020B0604020202020204" pitchFamily="34" charset="0"/>
              </a:rPr>
              <a:t>qui </a:t>
            </a:r>
            <a:r>
              <a:rPr lang="fr-FR" sz="2400" spc="-30" dirty="0">
                <a:effectLst/>
                <a:latin typeface="Arial" panose="020B0604020202020204" pitchFamily="34" charset="0"/>
                <a:ea typeface="Calibri" panose="020F0502020204030204" pitchFamily="34" charset="0"/>
                <a:cs typeface="Arial" panose="020B0604020202020204" pitchFamily="34" charset="0"/>
              </a:rPr>
              <a:t>indique : « Ce que l’on appelle les zones de nouvelle génération - ou zones 2.0, sont des </a:t>
            </a:r>
            <a:r>
              <a:rPr lang="fr-FR" sz="2400" b="1" spc="-30" dirty="0">
                <a:effectLst/>
                <a:latin typeface="Arial" panose="020B0604020202020204" pitchFamily="34" charset="0"/>
                <a:ea typeface="Calibri" panose="020F0502020204030204" pitchFamily="34" charset="0"/>
                <a:cs typeface="Arial" panose="020B0604020202020204" pitchFamily="34" charset="0"/>
              </a:rPr>
              <a:t>zones d’une plus grande superficie présentant davantage de liens avec l’économie locale, qui sont multifonctionnelles et moins dépendantes des incitations ;</a:t>
            </a:r>
            <a:endParaRPr lang="fr-FR" sz="2400" b="1" spc="-30" dirty="0">
              <a:latin typeface="Arial" panose="020B0604020202020204" pitchFamily="34" charset="0"/>
              <a:ea typeface="Calibri" panose="020F0502020204030204" pitchFamily="34" charset="0"/>
              <a:cs typeface="Arial" panose="020B0604020202020204" pitchFamily="34" charset="0"/>
            </a:endParaRPr>
          </a:p>
          <a:p>
            <a:r>
              <a:rPr lang="fr-FR" sz="2400" spc="-30" dirty="0">
                <a:effectLst/>
                <a:latin typeface="Arial" panose="020B0604020202020204" pitchFamily="34" charset="0"/>
                <a:ea typeface="Calibri" panose="020F0502020204030204" pitchFamily="34" charset="0"/>
                <a:cs typeface="Arial" panose="020B0604020202020204" pitchFamily="34" charset="0"/>
              </a:rPr>
              <a:t>Dans l’ouvrage d’</a:t>
            </a:r>
            <a:r>
              <a:rPr lang="fr-FR" sz="2400" spc="-30" dirty="0" err="1">
                <a:effectLst/>
                <a:latin typeface="Arial" panose="020B0604020202020204" pitchFamily="34" charset="0"/>
                <a:ea typeface="Calibri" panose="020F0502020204030204" pitchFamily="34" charset="0"/>
                <a:cs typeface="Arial" panose="020B0604020202020204" pitchFamily="34" charset="0"/>
              </a:rPr>
              <a:t>Okan</a:t>
            </a:r>
            <a:r>
              <a:rPr lang="fr-FR" sz="2400" spc="-30" dirty="0">
                <a:effectLst/>
                <a:latin typeface="Arial" panose="020B0604020202020204" pitchFamily="34" charset="0"/>
                <a:ea typeface="Calibri" panose="020F0502020204030204" pitchFamily="34" charset="0"/>
                <a:cs typeface="Arial" panose="020B0604020202020204" pitchFamily="34" charset="0"/>
              </a:rPr>
              <a:t> (Annexe 5), il est fait référence à PIA, une zone industrielle intégrée de nouvelle génération (Togo), caractérisée par un </a:t>
            </a:r>
            <a:r>
              <a:rPr lang="fr-FR" sz="2400" b="1" spc="-30" dirty="0">
                <a:effectLst/>
                <a:latin typeface="Arial" panose="020B0604020202020204" pitchFamily="34" charset="0"/>
                <a:ea typeface="Calibri" panose="020F0502020204030204" pitchFamily="34" charset="0"/>
                <a:cs typeface="Arial" panose="020B0604020202020204" pitchFamily="34" charset="0"/>
              </a:rPr>
              <a:t>fort engagement social et environnemental</a:t>
            </a:r>
            <a:r>
              <a:rPr lang="fr-FR" sz="2400" b="1" spc="-30" dirty="0">
                <a:latin typeface="Arial" panose="020B0604020202020204" pitchFamily="34" charset="0"/>
                <a:ea typeface="Calibri" panose="020F0502020204030204" pitchFamily="34" charset="0"/>
                <a:cs typeface="Arial" panose="020B0604020202020204" pitchFamily="34" charset="0"/>
              </a:rPr>
              <a:t> ;</a:t>
            </a:r>
            <a:endParaRPr lang="fr-FR" sz="2400" b="1" spc="-30" dirty="0">
              <a:effectLst/>
              <a:latin typeface="Arial" panose="020B0604020202020204" pitchFamily="34" charset="0"/>
              <a:ea typeface="Calibri" panose="020F0502020204030204" pitchFamily="34" charset="0"/>
              <a:cs typeface="Arial" panose="020B0604020202020204" pitchFamily="34" charset="0"/>
            </a:endParaRPr>
          </a:p>
          <a:p>
            <a:r>
              <a:rPr lang="fr-FR" sz="2400" b="1" spc="-30" dirty="0">
                <a:effectLst/>
                <a:latin typeface="Arial" panose="020B0604020202020204" pitchFamily="34" charset="0"/>
                <a:ea typeface="Calibri" panose="020F0502020204030204" pitchFamily="34" charset="0"/>
                <a:cs typeface="Arial" panose="020B0604020202020204" pitchFamily="34" charset="0"/>
              </a:rPr>
              <a:t>Ouvrage de référence - </a:t>
            </a:r>
            <a:r>
              <a:rPr lang="fr-FR" sz="2400" spc="-30" dirty="0">
                <a:effectLst/>
                <a:latin typeface="Arial" panose="020B0604020202020204" pitchFamily="34" charset="0"/>
                <a:ea typeface="Calibri" panose="020F0502020204030204" pitchFamily="34" charset="0"/>
                <a:cs typeface="Arial" panose="020B0604020202020204" pitchFamily="34" charset="0"/>
              </a:rPr>
              <a:t>des « </a:t>
            </a:r>
            <a:r>
              <a:rPr lang="fr-FR" sz="2400" b="1" spc="-30" dirty="0">
                <a:effectLst/>
                <a:latin typeface="Arial" panose="020B0604020202020204" pitchFamily="34" charset="0"/>
                <a:ea typeface="Calibri" panose="020F0502020204030204" pitchFamily="34" charset="0"/>
                <a:cs typeface="Arial" panose="020B0604020202020204" pitchFamily="34" charset="0"/>
              </a:rPr>
              <a:t>Zones Economiques Spéciales Sécurisées </a:t>
            </a:r>
            <a:r>
              <a:rPr lang="fr-FR" sz="2400" spc="-30" dirty="0">
                <a:effectLst/>
                <a:latin typeface="Arial" panose="020B0604020202020204" pitchFamily="34" charset="0"/>
                <a:ea typeface="Calibri" panose="020F0502020204030204" pitchFamily="34" charset="0"/>
                <a:cs typeface="Arial" panose="020B0604020202020204" pitchFamily="34" charset="0"/>
              </a:rPr>
              <a:t>– (Annexe 6) : La priorité économique des pays africains est de s’industrialiser, de transformer leurs matières premières, de s’équiper et de créer de l’emploi et de la valeur ajoutée localement. Avec une double préoccupation : trouver un équilibre entre les exportations, y compris vers le reste de l’Afrique, et la promotion de l’import-substitution</a:t>
            </a:r>
            <a:r>
              <a:rPr lang="fr-FR" sz="2400" spc="-30" dirty="0">
                <a:latin typeface="Arial" panose="020B0604020202020204" pitchFamily="34" charset="0"/>
                <a:ea typeface="Calibri" panose="020F0502020204030204" pitchFamily="34" charset="0"/>
                <a:cs typeface="Arial" panose="020B0604020202020204" pitchFamily="34" charset="0"/>
              </a:rPr>
              <a:t> ;</a:t>
            </a:r>
            <a:endParaRPr lang="fr-FR" sz="2400" spc="-30" dirty="0">
              <a:effectLst/>
              <a:latin typeface="Arial" panose="020B0604020202020204" pitchFamily="34" charset="0"/>
              <a:ea typeface="Calibri" panose="020F0502020204030204" pitchFamily="34" charset="0"/>
              <a:cs typeface="Arial" panose="020B0604020202020204" pitchFamily="34" charset="0"/>
            </a:endParaRPr>
          </a:p>
          <a:p>
            <a:r>
              <a:rPr lang="fr-FR" sz="2400" spc="-30" dirty="0">
                <a:effectLst/>
                <a:latin typeface="Arial" panose="020B0604020202020204" pitchFamily="34" charset="0"/>
                <a:ea typeface="Calibri" panose="020F0502020204030204" pitchFamily="34" charset="0"/>
                <a:cs typeface="Arial" panose="020B0604020202020204" pitchFamily="34" charset="0"/>
              </a:rPr>
              <a:t>Pour assurer leur succès, la première condition est d’inscrire les politiques des ZES dans le Plan national de développement du pays et d’y ajouter des objectifs de développement durable, de protection de l’environnement et de responsabilité sociétale</a:t>
            </a:r>
            <a:r>
              <a:rPr lang="fr-FR" sz="2400" spc="-30" dirty="0">
                <a:latin typeface="Arial" panose="020B0604020202020204" pitchFamily="34" charset="0"/>
                <a:ea typeface="Calibri" panose="020F0502020204030204" pitchFamily="34" charset="0"/>
                <a:cs typeface="Arial" panose="020B0604020202020204" pitchFamily="34" charset="0"/>
              </a:rPr>
              <a:t>.</a:t>
            </a:r>
            <a:r>
              <a:rPr lang="fr-FR" sz="2400" spc="-30" dirty="0">
                <a:effectLst/>
                <a:latin typeface="Arial" panose="020B0604020202020204" pitchFamily="34" charset="0"/>
                <a:ea typeface="Calibri" panose="020F0502020204030204" pitchFamily="34" charset="0"/>
                <a:cs typeface="Arial" panose="020B0604020202020204" pitchFamily="34" charset="0"/>
              </a:rPr>
              <a:t> </a:t>
            </a:r>
            <a:endParaRPr lang="fr-FR" sz="2400"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060040730"/>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6224</Words>
  <Application>Microsoft Office PowerPoint</Application>
  <PresentationFormat>Grand écran</PresentationFormat>
  <Paragraphs>355</Paragraphs>
  <Slides>59</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59</vt:i4>
      </vt:variant>
    </vt:vector>
  </HeadingPairs>
  <TitlesOfParts>
    <vt:vector size="67" baseType="lpstr">
      <vt:lpstr>Aptos</vt:lpstr>
      <vt:lpstr>Arial</vt:lpstr>
      <vt:lpstr>Calibri</vt:lpstr>
      <vt:lpstr>Lato</vt:lpstr>
      <vt:lpstr>Times New Roman</vt:lpstr>
      <vt:lpstr>Trebuchet MS</vt:lpstr>
      <vt:lpstr>Wingdings 3</vt:lpstr>
      <vt:lpstr>Facette</vt:lpstr>
      <vt:lpstr>SYMPOSIUM SUR LES ZONES ÉCONOMIQUES SPÉCIALES DE NOUVELLE GÉNÉRATION EN AFRIQUE CENTRALE UNECA , </vt:lpstr>
      <vt:lpstr>TABLE DES MATIERES DE LA FORMATION </vt:lpstr>
      <vt:lpstr>Module I : Développement des ZES en Afrique Centrale : Objectifs des nouvelles ZESNG, Stratégie et Feuille de route</vt:lpstr>
      <vt:lpstr>Contexte de la Formation</vt:lpstr>
      <vt:lpstr>Bilan des ZES en Afrique, Tendances récentes </vt:lpstr>
      <vt:lpstr>Bilan des ZES en Afrique</vt:lpstr>
      <vt:lpstr>Tendances récentes</vt:lpstr>
      <vt:lpstr>Tendances récentes</vt:lpstr>
      <vt:lpstr>Pluralité de définitions </vt:lpstr>
      <vt:lpstr>Pluralité de définitions</vt:lpstr>
      <vt:lpstr>Présentation PowerPoint</vt:lpstr>
      <vt:lpstr>Pluralité de définitions</vt:lpstr>
      <vt:lpstr>Parcs Eco-industriel </vt:lpstr>
      <vt:lpstr>À propos du Programme mondial de parcs industriels écologiques (GEIPP)( ONUDI)</vt:lpstr>
      <vt:lpstr>Parcs Eco-industriels et Économie circulaire (Onudi) - Annexe 10 - </vt:lpstr>
      <vt:lpstr>Présentation PowerPoint</vt:lpstr>
      <vt:lpstr>Economie circulaire</vt:lpstr>
      <vt:lpstr>Stratégie : Principaux principes </vt:lpstr>
      <vt:lpstr>Stratégie : Principaux principes</vt:lpstr>
      <vt:lpstr>Stratégie : Principaux principes</vt:lpstr>
      <vt:lpstr>Stratégie : Principaux principes</vt:lpstr>
      <vt:lpstr>Stratégie : Principaux principes</vt:lpstr>
      <vt:lpstr>Stratégie : Principaux principes</vt:lpstr>
      <vt:lpstr>Stratégie : Principaux principes</vt:lpstr>
      <vt:lpstr>Stratégie : Principaux principes</vt:lpstr>
      <vt:lpstr>Stratégie : Principaux principes</vt:lpstr>
      <vt:lpstr>Guide d’opérationnalisation</vt:lpstr>
      <vt:lpstr>Feuille de route national : Phases de développement des ZES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Feuille de route du développement des ZES au niveau régional</vt:lpstr>
      <vt:lpstr>Module II : Plan directeur d’industrialisation régional, problématiques d‘implémentation, chaînes de valeurs régionales, Hubs régionaux, Corridors </vt:lpstr>
      <vt:lpstr>Plan directeur d’industrialisation régional </vt:lpstr>
      <vt:lpstr>Plan directeur d’industrialisation régional </vt:lpstr>
      <vt:lpstr>Plan directeur d’industrialisation régional </vt:lpstr>
      <vt:lpstr>PDIDE : Chaînes de valeurs régionales  </vt:lpstr>
      <vt:lpstr>PDIDE : Chaînes de valeurs régionales  </vt:lpstr>
      <vt:lpstr>PDIDE : Chaînes de valeurs régionales  </vt:lpstr>
      <vt:lpstr>PDIDE : Chaînes de valeurs régionales  </vt:lpstr>
      <vt:lpstr>PDIDE : Chaînes de valeurs régionales  </vt:lpstr>
      <vt:lpstr>Projet SKBO</vt:lpstr>
      <vt:lpstr>Common African AgroParks </vt:lpstr>
      <vt:lpstr>Common African AgroParks </vt:lpstr>
      <vt:lpstr>Présentation PowerPoint</vt:lpstr>
      <vt:lpstr>Le projet d’une zone de batteries en Afrique centrale (RDC/Zambie)  </vt:lpstr>
      <vt:lpstr>Une feuille de route pour les Hub régionaux</vt:lpstr>
      <vt:lpstr>Corridors (Annexes 5 et 6)  </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Frederick</dc:creator>
  <cp:lastModifiedBy>francois SERRES</cp:lastModifiedBy>
  <cp:revision>148</cp:revision>
  <dcterms:created xsi:type="dcterms:W3CDTF">2020-02-05T12:44:36Z</dcterms:created>
  <dcterms:modified xsi:type="dcterms:W3CDTF">2025-01-20T20:58:43Z</dcterms:modified>
</cp:coreProperties>
</file>