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sldIdLst>
    <p:sldId id="256" r:id="rId2"/>
    <p:sldId id="6008" r:id="rId3"/>
    <p:sldId id="6009" r:id="rId4"/>
    <p:sldId id="6020" r:id="rId5"/>
    <p:sldId id="6023" r:id="rId6"/>
    <p:sldId id="6014" r:id="rId7"/>
    <p:sldId id="6013" r:id="rId8"/>
    <p:sldId id="6021" r:id="rId9"/>
    <p:sldId id="6016" r:id="rId10"/>
    <p:sldId id="6017" r:id="rId11"/>
    <p:sldId id="601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scar Mubanga" initials="CM" lastIdx="1" clrIdx="0">
    <p:extLst>
      <p:ext uri="{19B8F6BF-5375-455C-9EA6-DF929625EA0E}">
        <p15:presenceInfo xmlns:p15="http://schemas.microsoft.com/office/powerpoint/2012/main" userId="S-1-5-21-3855947664-3092534411-819001659-548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2047" autoAdjust="0"/>
  </p:normalViewPr>
  <p:slideViewPr>
    <p:cSldViewPr snapToGrid="0">
      <p:cViewPr varScale="1">
        <p:scale>
          <a:sx n="61" d="100"/>
          <a:sy n="61" d="100"/>
        </p:scale>
        <p:origin x="88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A7AED0-8CDD-4689-A4AF-ECD906B2CFFA}" type="datetimeFigureOut">
              <a:rPr lang="en-US" smtClean="0"/>
              <a:t>10/4/2023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C39DE2-4000-4192-8D7B-8877BCDF3FDC}" type="slidenum">
              <a:rPr lang="en-US" smtClean="0"/>
              <a:t>‹#›</a:t>
            </a:fld>
            <a:endParaRPr lang="en-US"/>
          </a:p>
        </p:txBody>
      </p:sp>
    </p:spTree>
    <p:extLst>
      <p:ext uri="{BB962C8B-B14F-4D97-AF65-F5344CB8AC3E}">
        <p14:creationId xmlns:p14="http://schemas.microsoft.com/office/powerpoint/2010/main" val="262028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814917" y="0"/>
            <a:ext cx="287867" cy="6858000"/>
          </a:xfrm>
          <a:prstGeom prst="rect">
            <a:avLst/>
          </a:prstGeom>
          <a:solidFill>
            <a:srgbClr val="007E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ZA" sz="1351">
              <a:solidFill>
                <a:prstClr val="black"/>
              </a:solidFill>
            </a:endParaRPr>
          </a:p>
        </p:txBody>
      </p:sp>
      <p:sp>
        <p:nvSpPr>
          <p:cNvPr id="44035" name="Rectangle 3"/>
          <p:cNvSpPr>
            <a:spLocks noChangeArrowheads="1"/>
          </p:cNvSpPr>
          <p:nvPr/>
        </p:nvSpPr>
        <p:spPr bwMode="auto">
          <a:xfrm>
            <a:off x="3" y="0"/>
            <a:ext cx="249767" cy="6858000"/>
          </a:xfrm>
          <a:prstGeom prst="rect">
            <a:avLst/>
          </a:prstGeom>
          <a:solidFill>
            <a:srgbClr val="EE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ZA" sz="1351">
              <a:solidFill>
                <a:prstClr val="black"/>
              </a:solidFill>
            </a:endParaRPr>
          </a:p>
        </p:txBody>
      </p:sp>
      <p:sp>
        <p:nvSpPr>
          <p:cNvPr id="44036" name="Rectangle 4"/>
          <p:cNvSpPr>
            <a:spLocks noChangeArrowheads="1"/>
          </p:cNvSpPr>
          <p:nvPr/>
        </p:nvSpPr>
        <p:spPr bwMode="auto">
          <a:xfrm>
            <a:off x="239185" y="0"/>
            <a:ext cx="287867" cy="6858000"/>
          </a:xfrm>
          <a:prstGeom prst="rect">
            <a:avLst/>
          </a:prstGeom>
          <a:solidFill>
            <a:srgbClr val="00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ZA" sz="1351">
              <a:solidFill>
                <a:prstClr val="black"/>
              </a:solidFill>
            </a:endParaRPr>
          </a:p>
        </p:txBody>
      </p:sp>
      <p:sp>
        <p:nvSpPr>
          <p:cNvPr id="44037" name="Rectangle 5"/>
          <p:cNvSpPr>
            <a:spLocks noChangeArrowheads="1"/>
          </p:cNvSpPr>
          <p:nvPr/>
        </p:nvSpPr>
        <p:spPr bwMode="auto">
          <a:xfrm>
            <a:off x="527052" y="0"/>
            <a:ext cx="287867" cy="6858000"/>
          </a:xfrm>
          <a:prstGeom prst="rect">
            <a:avLst/>
          </a:prstGeom>
          <a:solidFill>
            <a:srgbClr val="FA751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ZA" sz="1351">
              <a:solidFill>
                <a:prstClr val="black"/>
              </a:solidFill>
            </a:endParaRPr>
          </a:p>
        </p:txBody>
      </p:sp>
      <p:sp>
        <p:nvSpPr>
          <p:cNvPr id="44038" name="Rectangle 6"/>
          <p:cNvSpPr>
            <a:spLocks noGrp="1" noChangeArrowheads="1"/>
          </p:cNvSpPr>
          <p:nvPr>
            <p:ph type="ctrTitle"/>
          </p:nvPr>
        </p:nvSpPr>
        <p:spPr>
          <a:xfrm>
            <a:off x="1583269" y="1052515"/>
            <a:ext cx="10081684" cy="2046287"/>
          </a:xfrm>
        </p:spPr>
        <p:txBody>
          <a:bodyPr anchor="b"/>
          <a:lstStyle>
            <a:lvl1pPr>
              <a:defRPr/>
            </a:lvl1pPr>
          </a:lstStyle>
          <a:p>
            <a:pPr lvl="0"/>
            <a:r>
              <a:rPr lang="en-US" noProof="0"/>
              <a:t>Click to edit Master title style</a:t>
            </a:r>
          </a:p>
        </p:txBody>
      </p:sp>
      <p:sp>
        <p:nvSpPr>
          <p:cNvPr id="44039" name="Rectangle 7"/>
          <p:cNvSpPr>
            <a:spLocks noGrp="1" noChangeArrowheads="1"/>
          </p:cNvSpPr>
          <p:nvPr>
            <p:ph type="subTitle" idx="1"/>
          </p:nvPr>
        </p:nvSpPr>
        <p:spPr>
          <a:xfrm>
            <a:off x="1583269" y="3357566"/>
            <a:ext cx="10081684" cy="2016125"/>
          </a:xfrm>
        </p:spPr>
        <p:txBody>
          <a:bodyPr/>
          <a:lstStyle>
            <a:lvl1pPr marL="0" indent="0">
              <a:buFontTx/>
              <a:buNone/>
              <a:defRPr/>
            </a:lvl1pPr>
          </a:lstStyle>
          <a:p>
            <a:pPr lvl="0"/>
            <a:r>
              <a:rPr lang="en-US" noProof="0"/>
              <a:t>Click to edit Master subtitle style</a:t>
            </a:r>
          </a:p>
        </p:txBody>
      </p:sp>
      <p:sp>
        <p:nvSpPr>
          <p:cNvPr id="44040" name="Rectangle 8"/>
          <p:cNvSpPr>
            <a:spLocks noGrp="1" noChangeArrowheads="1"/>
          </p:cNvSpPr>
          <p:nvPr>
            <p:ph type="ftr" sz="quarter" idx="3"/>
          </p:nvPr>
        </p:nvSpPr>
        <p:spPr>
          <a:xfrm>
            <a:off x="1585384" y="6245225"/>
            <a:ext cx="10079567" cy="476251"/>
          </a:xfrm>
        </p:spPr>
        <p:txBody>
          <a:bodyPr/>
          <a:lstStyle>
            <a:lvl1pPr>
              <a:defRPr/>
            </a:lvl1pPr>
          </a:lstStyle>
          <a:p>
            <a:endParaRPr lang="en-US"/>
          </a:p>
        </p:txBody>
      </p:sp>
      <p:sp>
        <p:nvSpPr>
          <p:cNvPr id="44042" name="Line 10"/>
          <p:cNvSpPr>
            <a:spLocks noChangeShapeType="1"/>
          </p:cNvSpPr>
          <p:nvPr/>
        </p:nvSpPr>
        <p:spPr bwMode="auto">
          <a:xfrm>
            <a:off x="1585384" y="3213100"/>
            <a:ext cx="10079567" cy="0"/>
          </a:xfrm>
          <a:prstGeom prst="line">
            <a:avLst/>
          </a:prstGeom>
          <a:noFill/>
          <a:ln w="57150">
            <a:solidFill>
              <a:srgbClr val="EE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ZA" sz="1351">
              <a:solidFill>
                <a:prstClr val="black"/>
              </a:solidFill>
            </a:endParaRPr>
          </a:p>
        </p:txBody>
      </p:sp>
      <p:pic>
        <p:nvPicPr>
          <p:cNvPr id="44043" name="Picture 11" descr="Zambian flag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1102784" cy="55403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noChangeArrowheads="1"/>
          </p:cNvPicPr>
          <p:nvPr/>
        </p:nvPicPr>
        <p:blipFill>
          <a:blip r:embed="rId3" cstate="print"/>
          <a:srcRect/>
          <a:stretch>
            <a:fillRect/>
          </a:stretch>
        </p:blipFill>
        <p:spPr bwMode="auto">
          <a:xfrm>
            <a:off x="10464803" y="215357"/>
            <a:ext cx="1200151" cy="881393"/>
          </a:xfrm>
          <a:prstGeom prst="rect">
            <a:avLst/>
          </a:prstGeom>
          <a:noFill/>
          <a:ln w="9525">
            <a:noFill/>
            <a:miter lim="800000"/>
            <a:headEnd/>
            <a:tailEnd/>
          </a:ln>
        </p:spPr>
      </p:pic>
    </p:spTree>
    <p:extLst>
      <p:ext uri="{BB962C8B-B14F-4D97-AF65-F5344CB8AC3E}">
        <p14:creationId xmlns:p14="http://schemas.microsoft.com/office/powerpoint/2010/main" val="1887977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Footer Placeholder 3"/>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3885917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6120" y="274640"/>
            <a:ext cx="2518833"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1583268" y="274640"/>
            <a:ext cx="7359651"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Footer Placeholder 3"/>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2399752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83269" y="274639"/>
            <a:ext cx="10081684" cy="1143000"/>
          </a:xfrm>
        </p:spPr>
        <p:txBody>
          <a:bodyPr/>
          <a:lstStyle/>
          <a:p>
            <a:r>
              <a:rPr lang="en-US"/>
              <a:t>Click to edit Master title style</a:t>
            </a:r>
            <a:endParaRPr lang="en-ZA"/>
          </a:p>
        </p:txBody>
      </p:sp>
      <p:sp>
        <p:nvSpPr>
          <p:cNvPr id="3" name="Chart Placeholder 2"/>
          <p:cNvSpPr>
            <a:spLocks noGrp="1"/>
          </p:cNvSpPr>
          <p:nvPr>
            <p:ph type="chart" idx="1"/>
          </p:nvPr>
        </p:nvSpPr>
        <p:spPr>
          <a:xfrm>
            <a:off x="1583269" y="1600203"/>
            <a:ext cx="10081684" cy="4525963"/>
          </a:xfrm>
        </p:spPr>
        <p:txBody>
          <a:bodyPr/>
          <a:lstStyle/>
          <a:p>
            <a:r>
              <a:rPr lang="en-US"/>
              <a:t>Click icon to add chart</a:t>
            </a:r>
            <a:endParaRPr lang="en-ZA"/>
          </a:p>
        </p:txBody>
      </p:sp>
      <p:sp>
        <p:nvSpPr>
          <p:cNvPr id="4" name="Footer Placeholder 3"/>
          <p:cNvSpPr>
            <a:spLocks noGrp="1"/>
          </p:cNvSpPr>
          <p:nvPr>
            <p:ph type="ftr" sz="quarter" idx="10"/>
          </p:nvPr>
        </p:nvSpPr>
        <p:spPr>
          <a:xfrm>
            <a:off x="1583269" y="6245225"/>
            <a:ext cx="10081684" cy="476251"/>
          </a:xfrm>
        </p:spPr>
        <p:txBody>
          <a:bodyPr/>
          <a:lstStyle>
            <a:lvl1pPr>
              <a:defRPr/>
            </a:lvl1pPr>
          </a:lstStyle>
          <a:p>
            <a:endParaRPr lang="en-US"/>
          </a:p>
        </p:txBody>
      </p:sp>
    </p:spTree>
    <p:extLst>
      <p:ext uri="{BB962C8B-B14F-4D97-AF65-F5344CB8AC3E}">
        <p14:creationId xmlns:p14="http://schemas.microsoft.com/office/powerpoint/2010/main" val="40040099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1" name="Google Shape;11;p2"/>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rm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0"/>
              </a:spcBef>
              <a:spcAft>
                <a:spcPts val="0"/>
              </a:spcAft>
              <a:buSzPts val="1400"/>
              <a:buChar char="○"/>
              <a:defRPr/>
            </a:lvl2pPr>
            <a:lvl3pPr marL="1828754" lvl="2" indent="-423323" algn="l">
              <a:lnSpc>
                <a:spcPct val="115000"/>
              </a:lnSpc>
              <a:spcBef>
                <a:spcPts val="0"/>
              </a:spcBef>
              <a:spcAft>
                <a:spcPts val="0"/>
              </a:spcAft>
              <a:buSzPts val="1400"/>
              <a:buChar char="■"/>
              <a:defRPr/>
            </a:lvl3pPr>
            <a:lvl4pPr marL="2438339" lvl="3" indent="-423323" algn="l">
              <a:lnSpc>
                <a:spcPct val="115000"/>
              </a:lnSpc>
              <a:spcBef>
                <a:spcPts val="0"/>
              </a:spcBef>
              <a:spcAft>
                <a:spcPts val="0"/>
              </a:spcAft>
              <a:buSzPts val="1400"/>
              <a:buChar char="●"/>
              <a:defRPr/>
            </a:lvl4pPr>
            <a:lvl5pPr marL="3047924" lvl="4" indent="-423323" algn="l">
              <a:lnSpc>
                <a:spcPct val="115000"/>
              </a:lnSpc>
              <a:spcBef>
                <a:spcPts val="0"/>
              </a:spcBef>
              <a:spcAft>
                <a:spcPts val="0"/>
              </a:spcAft>
              <a:buSzPts val="1400"/>
              <a:buChar char="○"/>
              <a:defRPr/>
            </a:lvl5pPr>
            <a:lvl6pPr marL="3657509" lvl="5" indent="-423323" algn="l">
              <a:lnSpc>
                <a:spcPct val="115000"/>
              </a:lnSpc>
              <a:spcBef>
                <a:spcPts val="0"/>
              </a:spcBef>
              <a:spcAft>
                <a:spcPts val="0"/>
              </a:spcAft>
              <a:buSzPts val="1400"/>
              <a:buChar char="■"/>
              <a:defRPr/>
            </a:lvl6pPr>
            <a:lvl7pPr marL="4267093" lvl="6" indent="-423323" algn="l">
              <a:lnSpc>
                <a:spcPct val="115000"/>
              </a:lnSpc>
              <a:spcBef>
                <a:spcPts val="0"/>
              </a:spcBef>
              <a:spcAft>
                <a:spcPts val="0"/>
              </a:spcAft>
              <a:buSzPts val="1400"/>
              <a:buChar char="●"/>
              <a:defRPr/>
            </a:lvl7pPr>
            <a:lvl8pPr marL="4876678" lvl="7" indent="-423323" algn="l">
              <a:lnSpc>
                <a:spcPct val="115000"/>
              </a:lnSpc>
              <a:spcBef>
                <a:spcPts val="0"/>
              </a:spcBef>
              <a:spcAft>
                <a:spcPts val="0"/>
              </a:spcAft>
              <a:buSzPts val="1400"/>
              <a:buChar char="○"/>
              <a:defRPr/>
            </a:lvl8pPr>
            <a:lvl9pPr marL="5486263" lvl="8" indent="-423323" algn="l">
              <a:lnSpc>
                <a:spcPct val="115000"/>
              </a:lnSpc>
              <a:spcBef>
                <a:spcPts val="0"/>
              </a:spcBef>
              <a:spcAft>
                <a:spcPts val="0"/>
              </a:spcAft>
              <a:buSzPts val="1400"/>
              <a:buChar char="■"/>
              <a:defRPr/>
            </a:lvl9pPr>
          </a:lstStyle>
          <a:p>
            <a:endParaRPr/>
          </a:p>
        </p:txBody>
      </p:sp>
      <p:sp>
        <p:nvSpPr>
          <p:cNvPr id="12" name="Google Shape;12;p2"/>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9pPr>
          </a:lstStyle>
          <a:p>
            <a:fld id="{C2835897-7C0D-49AB-9F7F-68A6D3563C98}" type="slidenum">
              <a:rPr lang="en-US" smtClean="0"/>
              <a:t>‹#›</a:t>
            </a:fld>
            <a:endParaRPr lang="en-US"/>
          </a:p>
        </p:txBody>
      </p:sp>
    </p:spTree>
    <p:extLst>
      <p:ext uri="{BB962C8B-B14F-4D97-AF65-F5344CB8AC3E}">
        <p14:creationId xmlns:p14="http://schemas.microsoft.com/office/powerpoint/2010/main" val="1679783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Footer Placeholder 3"/>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326491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91477" y="4406903"/>
            <a:ext cx="10363200" cy="1362075"/>
          </a:xfrm>
        </p:spPr>
        <p:txBody>
          <a:bodyPr anchor="t"/>
          <a:lstStyle>
            <a:lvl1pPr algn="l">
              <a:defRPr sz="3000" b="1" cap="all"/>
            </a:lvl1pPr>
          </a:lstStyle>
          <a:p>
            <a:r>
              <a:rPr lang="en-US"/>
              <a:t>Click to edit Master title style</a:t>
            </a:r>
            <a:endParaRPr lang="en-ZA"/>
          </a:p>
        </p:txBody>
      </p:sp>
      <p:sp>
        <p:nvSpPr>
          <p:cNvPr id="3" name="Text Placeholder 2"/>
          <p:cNvSpPr>
            <a:spLocks noGrp="1"/>
          </p:cNvSpPr>
          <p:nvPr>
            <p:ph type="body" idx="1"/>
          </p:nvPr>
        </p:nvSpPr>
        <p:spPr>
          <a:xfrm>
            <a:off x="1391477" y="2906713"/>
            <a:ext cx="10363200" cy="1500187"/>
          </a:xfrm>
        </p:spPr>
        <p:txBody>
          <a:bodyPr anchor="b"/>
          <a:lstStyle>
            <a:lvl1pPr marL="0" indent="0">
              <a:buNone/>
              <a:defRPr sz="1500"/>
            </a:lvl1pPr>
            <a:lvl2pPr marL="342891" indent="0">
              <a:buNone/>
              <a:defRPr sz="1351"/>
            </a:lvl2pPr>
            <a:lvl3pPr marL="685783" indent="0">
              <a:buNone/>
              <a:defRPr sz="1200"/>
            </a:lvl3pPr>
            <a:lvl4pPr marL="1028674" indent="0">
              <a:buNone/>
              <a:defRPr sz="1051"/>
            </a:lvl4pPr>
            <a:lvl5pPr marL="1371566" indent="0">
              <a:buNone/>
              <a:defRPr sz="1051"/>
            </a:lvl5pPr>
            <a:lvl6pPr marL="1714457" indent="0">
              <a:buNone/>
              <a:defRPr sz="1051"/>
            </a:lvl6pPr>
            <a:lvl7pPr marL="2057349" indent="0">
              <a:buNone/>
              <a:defRPr sz="1051"/>
            </a:lvl7pPr>
            <a:lvl8pPr marL="2400240" indent="0">
              <a:buNone/>
              <a:defRPr sz="1051"/>
            </a:lvl8pPr>
            <a:lvl9pPr marL="2743131" indent="0">
              <a:buNone/>
              <a:defRPr sz="1051"/>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3732429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1583267" y="1600203"/>
            <a:ext cx="4938184" cy="4525963"/>
          </a:xfrm>
        </p:spPr>
        <p:txBody>
          <a:bodyPr/>
          <a:lstStyle>
            <a:lvl1pPr>
              <a:defRPr sz="2100"/>
            </a:lvl1pPr>
            <a:lvl2pPr>
              <a:defRPr sz="1800"/>
            </a:lvl2pPr>
            <a:lvl3pPr>
              <a:defRPr sz="1500"/>
            </a:lvl3pPr>
            <a:lvl4pPr>
              <a:defRPr sz="1351"/>
            </a:lvl4pPr>
            <a:lvl5pPr>
              <a:defRPr sz="1351"/>
            </a:lvl5pPr>
            <a:lvl6pPr>
              <a:defRPr sz="1351"/>
            </a:lvl6pPr>
            <a:lvl7pPr>
              <a:defRPr sz="1351"/>
            </a:lvl7pPr>
            <a:lvl8pPr>
              <a:defRPr sz="1351"/>
            </a:lvl8pPr>
            <a:lvl9pPr>
              <a:defRPr sz="135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724653" y="1600203"/>
            <a:ext cx="4940300" cy="4525963"/>
          </a:xfrm>
        </p:spPr>
        <p:txBody>
          <a:bodyPr/>
          <a:lstStyle>
            <a:lvl1pPr>
              <a:defRPr sz="2100"/>
            </a:lvl1pPr>
            <a:lvl2pPr>
              <a:defRPr sz="1800"/>
            </a:lvl2pPr>
            <a:lvl3pPr>
              <a:defRPr sz="1500"/>
            </a:lvl3pPr>
            <a:lvl4pPr>
              <a:defRPr sz="1351"/>
            </a:lvl4pPr>
            <a:lvl5pPr>
              <a:defRPr sz="1351"/>
            </a:lvl5pPr>
            <a:lvl6pPr>
              <a:defRPr sz="1351"/>
            </a:lvl6pPr>
            <a:lvl7pPr>
              <a:defRPr sz="1351"/>
            </a:lvl7pPr>
            <a:lvl8pPr>
              <a:defRPr sz="1351"/>
            </a:lvl8pPr>
            <a:lvl9pPr>
              <a:defRPr sz="135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Footer Placeholder 4"/>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2553729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609600" y="1535113"/>
            <a:ext cx="5386917" cy="639763"/>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1"/>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93370" y="1535113"/>
            <a:ext cx="5389033" cy="639763"/>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1800"/>
            </a:lvl1pPr>
            <a:lvl2pPr>
              <a:defRPr sz="1500"/>
            </a:lvl2pPr>
            <a:lvl3pPr>
              <a:defRPr sz="1351"/>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Footer Placeholder 6"/>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2187987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Footer Placeholder 2"/>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3034024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4227662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49"/>
            <a:ext cx="4011084" cy="1162051"/>
          </a:xfrm>
        </p:spPr>
        <p:txBody>
          <a:bodyPr anchor="b"/>
          <a:lstStyle>
            <a:lvl1pPr algn="l">
              <a:defRPr sz="1500" b="1"/>
            </a:lvl1pPr>
          </a:lstStyle>
          <a:p>
            <a:r>
              <a:rPr lang="en-US"/>
              <a:t>Click to edit Master title style</a:t>
            </a:r>
            <a:endParaRPr lang="en-ZA"/>
          </a:p>
        </p:txBody>
      </p:sp>
      <p:sp>
        <p:nvSpPr>
          <p:cNvPr id="3" name="Content Placeholder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051"/>
            </a:lvl1pPr>
            <a:lvl2pPr marL="342891" indent="0">
              <a:buNone/>
              <a:defRPr sz="900"/>
            </a:lvl2pPr>
            <a:lvl3pPr marL="685783" indent="0">
              <a:buNone/>
              <a:defRPr sz="751"/>
            </a:lvl3pPr>
            <a:lvl4pPr marL="1028674" indent="0">
              <a:buNone/>
              <a:defRPr sz="675"/>
            </a:lvl4pPr>
            <a:lvl5pPr marL="1371566" indent="0">
              <a:buNone/>
              <a:defRPr sz="675"/>
            </a:lvl5pPr>
            <a:lvl6pPr marL="1714457" indent="0">
              <a:buNone/>
              <a:defRPr sz="675"/>
            </a:lvl6pPr>
            <a:lvl7pPr marL="2057349" indent="0">
              <a:buNone/>
              <a:defRPr sz="675"/>
            </a:lvl7pPr>
            <a:lvl8pPr marL="2400240" indent="0">
              <a:buNone/>
              <a:defRPr sz="675"/>
            </a:lvl8pPr>
            <a:lvl9pPr marL="2743131" indent="0">
              <a:buNone/>
              <a:defRPr sz="675"/>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567852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1500" b="1"/>
            </a:lvl1pPr>
          </a:lstStyle>
          <a:p>
            <a:r>
              <a:rPr lang="en-US"/>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r>
              <a:rPr lang="en-US"/>
              <a:t>Click icon to add picture</a:t>
            </a:r>
            <a:endParaRPr lang="en-ZA"/>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051"/>
            </a:lvl1pPr>
            <a:lvl2pPr marL="342891" indent="0">
              <a:buNone/>
              <a:defRPr sz="900"/>
            </a:lvl2pPr>
            <a:lvl3pPr marL="685783" indent="0">
              <a:buNone/>
              <a:defRPr sz="751"/>
            </a:lvl3pPr>
            <a:lvl4pPr marL="1028674" indent="0">
              <a:buNone/>
              <a:defRPr sz="675"/>
            </a:lvl4pPr>
            <a:lvl5pPr marL="1371566" indent="0">
              <a:buNone/>
              <a:defRPr sz="675"/>
            </a:lvl5pPr>
            <a:lvl6pPr marL="1714457" indent="0">
              <a:buNone/>
              <a:defRPr sz="675"/>
            </a:lvl6pPr>
            <a:lvl7pPr marL="2057349" indent="0">
              <a:buNone/>
              <a:defRPr sz="675"/>
            </a:lvl7pPr>
            <a:lvl8pPr marL="2400240" indent="0">
              <a:buNone/>
              <a:defRPr sz="675"/>
            </a:lvl8pPr>
            <a:lvl9pPr marL="2743131" indent="0">
              <a:buNone/>
              <a:defRPr sz="675"/>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922342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bwMode="auto">
          <a:xfrm>
            <a:off x="1295467" y="274639"/>
            <a:ext cx="10657184"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3011" name="Rectangle 3"/>
          <p:cNvSpPr>
            <a:spLocks noGrp="1" noChangeArrowheads="1"/>
          </p:cNvSpPr>
          <p:nvPr>
            <p:ph type="body" idx="1"/>
          </p:nvPr>
        </p:nvSpPr>
        <p:spPr bwMode="auto">
          <a:xfrm>
            <a:off x="1583269" y="1600203"/>
            <a:ext cx="10081684"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3012" name="Rectangle 4"/>
          <p:cNvSpPr>
            <a:spLocks noGrp="1" noChangeArrowheads="1"/>
          </p:cNvSpPr>
          <p:nvPr>
            <p:ph type="ftr" sz="quarter" idx="3"/>
          </p:nvPr>
        </p:nvSpPr>
        <p:spPr bwMode="auto">
          <a:xfrm>
            <a:off x="1583269" y="6245225"/>
            <a:ext cx="10081684"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51">
                <a:solidFill>
                  <a:srgbClr val="007E00"/>
                </a:solidFill>
                <a:latin typeface="+mn-lt"/>
              </a:defRPr>
            </a:lvl1pPr>
          </a:lstStyle>
          <a:p>
            <a:endParaRPr lang="en-US"/>
          </a:p>
        </p:txBody>
      </p:sp>
      <p:sp>
        <p:nvSpPr>
          <p:cNvPr id="43013" name="Rectangle 5"/>
          <p:cNvSpPr>
            <a:spLocks noChangeArrowheads="1"/>
          </p:cNvSpPr>
          <p:nvPr/>
        </p:nvSpPr>
        <p:spPr bwMode="auto">
          <a:xfrm>
            <a:off x="3" y="0"/>
            <a:ext cx="249767" cy="6858000"/>
          </a:xfrm>
          <a:prstGeom prst="rect">
            <a:avLst/>
          </a:prstGeom>
          <a:solidFill>
            <a:srgbClr val="EE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ZA" sz="1351">
              <a:solidFill>
                <a:prstClr val="black"/>
              </a:solidFill>
            </a:endParaRPr>
          </a:p>
        </p:txBody>
      </p:sp>
      <p:sp>
        <p:nvSpPr>
          <p:cNvPr id="43014" name="Rectangle 6"/>
          <p:cNvSpPr>
            <a:spLocks noChangeArrowheads="1"/>
          </p:cNvSpPr>
          <p:nvPr/>
        </p:nvSpPr>
        <p:spPr bwMode="auto">
          <a:xfrm>
            <a:off x="239185" y="0"/>
            <a:ext cx="287867" cy="6858000"/>
          </a:xfrm>
          <a:prstGeom prst="rect">
            <a:avLst/>
          </a:prstGeom>
          <a:solidFill>
            <a:srgbClr val="00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ZA" sz="1351">
              <a:solidFill>
                <a:prstClr val="black"/>
              </a:solidFill>
            </a:endParaRPr>
          </a:p>
        </p:txBody>
      </p:sp>
      <p:sp>
        <p:nvSpPr>
          <p:cNvPr id="43015" name="Rectangle 7"/>
          <p:cNvSpPr>
            <a:spLocks noChangeArrowheads="1"/>
          </p:cNvSpPr>
          <p:nvPr/>
        </p:nvSpPr>
        <p:spPr bwMode="auto">
          <a:xfrm>
            <a:off x="527052" y="0"/>
            <a:ext cx="287867" cy="6858000"/>
          </a:xfrm>
          <a:prstGeom prst="rect">
            <a:avLst/>
          </a:prstGeom>
          <a:solidFill>
            <a:srgbClr val="FA751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ZA" sz="1351">
              <a:solidFill>
                <a:prstClr val="black"/>
              </a:solidFill>
            </a:endParaRPr>
          </a:p>
        </p:txBody>
      </p:sp>
      <p:sp>
        <p:nvSpPr>
          <p:cNvPr id="43016" name="Line 8"/>
          <p:cNvSpPr>
            <a:spLocks noChangeShapeType="1"/>
          </p:cNvSpPr>
          <p:nvPr/>
        </p:nvSpPr>
        <p:spPr bwMode="auto">
          <a:xfrm>
            <a:off x="1583269" y="1484313"/>
            <a:ext cx="10081684" cy="0"/>
          </a:xfrm>
          <a:prstGeom prst="line">
            <a:avLst/>
          </a:prstGeom>
          <a:noFill/>
          <a:ln w="57150">
            <a:solidFill>
              <a:srgbClr val="EE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ZA" sz="1351">
              <a:solidFill>
                <a:prstClr val="black"/>
              </a:solidFill>
            </a:endParaRPr>
          </a:p>
        </p:txBody>
      </p:sp>
      <p:sp>
        <p:nvSpPr>
          <p:cNvPr id="43017" name="Rectangle 9"/>
          <p:cNvSpPr>
            <a:spLocks noChangeArrowheads="1"/>
          </p:cNvSpPr>
          <p:nvPr/>
        </p:nvSpPr>
        <p:spPr bwMode="auto">
          <a:xfrm>
            <a:off x="814917" y="0"/>
            <a:ext cx="287867" cy="6858000"/>
          </a:xfrm>
          <a:prstGeom prst="rect">
            <a:avLst/>
          </a:prstGeom>
          <a:solidFill>
            <a:srgbClr val="007E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ZA" sz="1351">
              <a:solidFill>
                <a:prstClr val="black"/>
              </a:solidFill>
            </a:endParaRPr>
          </a:p>
        </p:txBody>
      </p:sp>
      <p:pic>
        <p:nvPicPr>
          <p:cNvPr id="43018" name="Picture 10" descr="Zambian flag3"/>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1"/>
            <a:ext cx="1102784" cy="5540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706226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Lst>
  <p:txStyles>
    <p:titleStyle>
      <a:lvl1pPr algn="ctr" rtl="0" eaLnBrk="1" fontAlgn="base" hangingPunct="1">
        <a:spcBef>
          <a:spcPct val="0"/>
        </a:spcBef>
        <a:spcAft>
          <a:spcPct val="0"/>
        </a:spcAft>
        <a:defRPr sz="3300">
          <a:solidFill>
            <a:srgbClr val="007E00"/>
          </a:solidFill>
          <a:latin typeface="+mj-lt"/>
          <a:ea typeface="+mj-ea"/>
          <a:cs typeface="+mj-cs"/>
        </a:defRPr>
      </a:lvl1pPr>
      <a:lvl2pPr algn="ctr" rtl="0" eaLnBrk="1" fontAlgn="base" hangingPunct="1">
        <a:spcBef>
          <a:spcPct val="0"/>
        </a:spcBef>
        <a:spcAft>
          <a:spcPct val="0"/>
        </a:spcAft>
        <a:defRPr sz="3300">
          <a:solidFill>
            <a:srgbClr val="007E00"/>
          </a:solidFill>
          <a:latin typeface="Arial" charset="0"/>
        </a:defRPr>
      </a:lvl2pPr>
      <a:lvl3pPr algn="ctr" rtl="0" eaLnBrk="1" fontAlgn="base" hangingPunct="1">
        <a:spcBef>
          <a:spcPct val="0"/>
        </a:spcBef>
        <a:spcAft>
          <a:spcPct val="0"/>
        </a:spcAft>
        <a:defRPr sz="3300">
          <a:solidFill>
            <a:srgbClr val="007E00"/>
          </a:solidFill>
          <a:latin typeface="Arial" charset="0"/>
        </a:defRPr>
      </a:lvl3pPr>
      <a:lvl4pPr algn="ctr" rtl="0" eaLnBrk="1" fontAlgn="base" hangingPunct="1">
        <a:spcBef>
          <a:spcPct val="0"/>
        </a:spcBef>
        <a:spcAft>
          <a:spcPct val="0"/>
        </a:spcAft>
        <a:defRPr sz="3300">
          <a:solidFill>
            <a:srgbClr val="007E00"/>
          </a:solidFill>
          <a:latin typeface="Arial" charset="0"/>
        </a:defRPr>
      </a:lvl4pPr>
      <a:lvl5pPr algn="ctr" rtl="0" eaLnBrk="1" fontAlgn="base" hangingPunct="1">
        <a:spcBef>
          <a:spcPct val="0"/>
        </a:spcBef>
        <a:spcAft>
          <a:spcPct val="0"/>
        </a:spcAft>
        <a:defRPr sz="3300">
          <a:solidFill>
            <a:srgbClr val="007E00"/>
          </a:solidFill>
          <a:latin typeface="Arial" charset="0"/>
        </a:defRPr>
      </a:lvl5pPr>
      <a:lvl6pPr marL="342891" algn="ctr" rtl="0" eaLnBrk="1" fontAlgn="base" hangingPunct="1">
        <a:spcBef>
          <a:spcPct val="0"/>
        </a:spcBef>
        <a:spcAft>
          <a:spcPct val="0"/>
        </a:spcAft>
        <a:defRPr sz="3300">
          <a:solidFill>
            <a:srgbClr val="007E00"/>
          </a:solidFill>
          <a:latin typeface="Arial" charset="0"/>
        </a:defRPr>
      </a:lvl6pPr>
      <a:lvl7pPr marL="685783" algn="ctr" rtl="0" eaLnBrk="1" fontAlgn="base" hangingPunct="1">
        <a:spcBef>
          <a:spcPct val="0"/>
        </a:spcBef>
        <a:spcAft>
          <a:spcPct val="0"/>
        </a:spcAft>
        <a:defRPr sz="3300">
          <a:solidFill>
            <a:srgbClr val="007E00"/>
          </a:solidFill>
          <a:latin typeface="Arial" charset="0"/>
        </a:defRPr>
      </a:lvl7pPr>
      <a:lvl8pPr marL="1028674" algn="ctr" rtl="0" eaLnBrk="1" fontAlgn="base" hangingPunct="1">
        <a:spcBef>
          <a:spcPct val="0"/>
        </a:spcBef>
        <a:spcAft>
          <a:spcPct val="0"/>
        </a:spcAft>
        <a:defRPr sz="3300">
          <a:solidFill>
            <a:srgbClr val="007E00"/>
          </a:solidFill>
          <a:latin typeface="Arial" charset="0"/>
        </a:defRPr>
      </a:lvl8pPr>
      <a:lvl9pPr marL="1371566" algn="ctr" rtl="0" eaLnBrk="1" fontAlgn="base" hangingPunct="1">
        <a:spcBef>
          <a:spcPct val="0"/>
        </a:spcBef>
        <a:spcAft>
          <a:spcPct val="0"/>
        </a:spcAft>
        <a:defRPr sz="3300">
          <a:solidFill>
            <a:srgbClr val="007E00"/>
          </a:solidFill>
          <a:latin typeface="Arial" charset="0"/>
        </a:defRPr>
      </a:lvl9pPr>
    </p:titleStyle>
    <p:bodyStyle>
      <a:lvl1pPr marL="257168" indent="-257168" algn="l" rtl="0" eaLnBrk="1" fontAlgn="base" hangingPunct="1">
        <a:spcBef>
          <a:spcPct val="20000"/>
        </a:spcBef>
        <a:spcAft>
          <a:spcPct val="0"/>
        </a:spcAft>
        <a:buChar char="•"/>
        <a:defRPr sz="2400">
          <a:solidFill>
            <a:schemeClr val="tx1"/>
          </a:solidFill>
          <a:latin typeface="+mn-lt"/>
          <a:ea typeface="+mn-ea"/>
          <a:cs typeface="+mn-cs"/>
        </a:defRPr>
      </a:lvl1pPr>
      <a:lvl2pPr marL="557199" indent="-214308" algn="l" rtl="0" eaLnBrk="1" fontAlgn="base" hangingPunct="1">
        <a:spcBef>
          <a:spcPct val="20000"/>
        </a:spcBef>
        <a:spcAft>
          <a:spcPct val="0"/>
        </a:spcAft>
        <a:buChar char="–"/>
        <a:defRPr sz="2100">
          <a:solidFill>
            <a:schemeClr val="tx1"/>
          </a:solidFill>
          <a:latin typeface="+mn-lt"/>
        </a:defRPr>
      </a:lvl2pPr>
      <a:lvl3pPr marL="857229" indent="-171446" algn="l" rtl="0" eaLnBrk="1" fontAlgn="base" hangingPunct="1">
        <a:spcBef>
          <a:spcPct val="20000"/>
        </a:spcBef>
        <a:spcAft>
          <a:spcPct val="0"/>
        </a:spcAft>
        <a:buChar char="•"/>
        <a:defRPr sz="1800">
          <a:solidFill>
            <a:schemeClr val="tx1"/>
          </a:solidFill>
          <a:latin typeface="+mn-lt"/>
        </a:defRPr>
      </a:lvl3pPr>
      <a:lvl4pPr marL="1200121" indent="-171446" algn="l" rtl="0" eaLnBrk="1" fontAlgn="base" hangingPunct="1">
        <a:spcBef>
          <a:spcPct val="20000"/>
        </a:spcBef>
        <a:spcAft>
          <a:spcPct val="0"/>
        </a:spcAft>
        <a:buChar char="–"/>
        <a:defRPr sz="1500">
          <a:solidFill>
            <a:schemeClr val="tx1"/>
          </a:solidFill>
          <a:latin typeface="+mn-lt"/>
        </a:defRPr>
      </a:lvl4pPr>
      <a:lvl5pPr marL="1543012" indent="-171446" algn="l" rtl="0" eaLnBrk="1" fontAlgn="base" hangingPunct="1">
        <a:spcBef>
          <a:spcPct val="20000"/>
        </a:spcBef>
        <a:spcAft>
          <a:spcPct val="0"/>
        </a:spcAft>
        <a:buChar char="»"/>
        <a:defRPr sz="1500">
          <a:solidFill>
            <a:schemeClr val="tx1"/>
          </a:solidFill>
          <a:latin typeface="+mn-lt"/>
        </a:defRPr>
      </a:lvl5pPr>
      <a:lvl6pPr marL="1885904" indent="-171446" algn="l" rtl="0" eaLnBrk="1" fontAlgn="base" hangingPunct="1">
        <a:spcBef>
          <a:spcPct val="20000"/>
        </a:spcBef>
        <a:spcAft>
          <a:spcPct val="0"/>
        </a:spcAft>
        <a:buChar char="»"/>
        <a:defRPr sz="1500">
          <a:solidFill>
            <a:schemeClr val="tx1"/>
          </a:solidFill>
          <a:latin typeface="+mn-lt"/>
        </a:defRPr>
      </a:lvl6pPr>
      <a:lvl7pPr marL="2228795" indent="-171446" algn="l" rtl="0" eaLnBrk="1" fontAlgn="base" hangingPunct="1">
        <a:spcBef>
          <a:spcPct val="20000"/>
        </a:spcBef>
        <a:spcAft>
          <a:spcPct val="0"/>
        </a:spcAft>
        <a:buChar char="»"/>
        <a:defRPr sz="1500">
          <a:solidFill>
            <a:schemeClr val="tx1"/>
          </a:solidFill>
          <a:latin typeface="+mn-lt"/>
        </a:defRPr>
      </a:lvl7pPr>
      <a:lvl8pPr marL="2571686" indent="-171446" algn="l" rtl="0" eaLnBrk="1" fontAlgn="base" hangingPunct="1">
        <a:spcBef>
          <a:spcPct val="20000"/>
        </a:spcBef>
        <a:spcAft>
          <a:spcPct val="0"/>
        </a:spcAft>
        <a:buChar char="»"/>
        <a:defRPr sz="1500">
          <a:solidFill>
            <a:schemeClr val="tx1"/>
          </a:solidFill>
          <a:latin typeface="+mn-lt"/>
        </a:defRPr>
      </a:lvl8pPr>
      <a:lvl9pPr marL="2914578" indent="-171446" algn="l" rtl="0" eaLnBrk="1" fontAlgn="base" hangingPunct="1">
        <a:spcBef>
          <a:spcPct val="20000"/>
        </a:spcBef>
        <a:spcAft>
          <a:spcPct val="0"/>
        </a:spcAft>
        <a:buChar char="»"/>
        <a:defRPr sz="1500">
          <a:solidFill>
            <a:schemeClr val="tx1"/>
          </a:solidFill>
          <a:latin typeface="+mn-lt"/>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image1.png"/>
          <p:cNvPicPr/>
          <p:nvPr/>
        </p:nvPicPr>
        <p:blipFill>
          <a:blip r:embed="rId3"/>
          <a:srcRect/>
          <a:stretch>
            <a:fillRect/>
          </a:stretch>
        </p:blipFill>
        <p:spPr>
          <a:xfrm>
            <a:off x="4816969" y="1503680"/>
            <a:ext cx="2295031" cy="1935818"/>
          </a:xfrm>
          <a:prstGeom prst="rect">
            <a:avLst/>
          </a:prstGeom>
          <a:ln/>
        </p:spPr>
      </p:pic>
      <p:sp>
        <p:nvSpPr>
          <p:cNvPr id="2" name="Rectangle 1"/>
          <p:cNvSpPr/>
          <p:nvPr/>
        </p:nvSpPr>
        <p:spPr>
          <a:xfrm>
            <a:off x="1381760" y="3703658"/>
            <a:ext cx="9997440" cy="1200329"/>
          </a:xfrm>
          <a:prstGeom prst="rect">
            <a:avLst/>
          </a:prstGeom>
        </p:spPr>
        <p:txBody>
          <a:bodyPr wrap="square">
            <a:spAutoFit/>
          </a:bodyPr>
          <a:lstStyle/>
          <a:p>
            <a:pPr algn="ctr"/>
            <a:r>
              <a:rPr lang="en-US" altLang="en-US" b="1" dirty="0">
                <a:latin typeface="Georgia" panose="02040502050405020303" pitchFamily="18" charset="0"/>
              </a:rPr>
              <a:t>OVERVIEW OF THE ZAMBIA – DRC ELECTRIC VEHICLE BATTERY INITIATIVE AND THE FRAMEWORK FOR THE SECTOR </a:t>
            </a:r>
          </a:p>
          <a:p>
            <a:pPr algn="ctr"/>
            <a:br>
              <a:rPr lang="en-US" altLang="en-US" b="1" dirty="0">
                <a:solidFill>
                  <a:srgbClr val="FF0000"/>
                </a:solidFill>
                <a:latin typeface="Georgia" panose="02040502050405020303" pitchFamily="18" charset="0"/>
              </a:rPr>
            </a:br>
            <a:endParaRPr lang="en-US" dirty="0"/>
          </a:p>
        </p:txBody>
      </p:sp>
      <p:sp>
        <p:nvSpPr>
          <p:cNvPr id="3" name="Content Placeholder 2"/>
          <p:cNvSpPr>
            <a:spLocks noGrp="1"/>
          </p:cNvSpPr>
          <p:nvPr>
            <p:ph idx="1"/>
          </p:nvPr>
        </p:nvSpPr>
        <p:spPr>
          <a:xfrm>
            <a:off x="7711439" y="6309360"/>
            <a:ext cx="4278633" cy="263846"/>
          </a:xfrm>
        </p:spPr>
        <p:txBody>
          <a:bodyPr/>
          <a:lstStyle/>
          <a:p>
            <a:pPr marL="0" indent="0">
              <a:buNone/>
            </a:pPr>
            <a:r>
              <a:rPr lang="en-US" altLang="en-US" sz="1600" b="1" dirty="0">
                <a:latin typeface="Georgia" panose="02040502050405020303" pitchFamily="18" charset="0"/>
              </a:rPr>
              <a:t>4</a:t>
            </a:r>
            <a:r>
              <a:rPr lang="en-US" altLang="en-US" sz="1600" b="1" baseline="30000" dirty="0">
                <a:latin typeface="Georgia" panose="02040502050405020303" pitchFamily="18" charset="0"/>
              </a:rPr>
              <a:t>TH</a:t>
            </a:r>
            <a:r>
              <a:rPr lang="en-US" altLang="en-US" sz="1600" b="1" dirty="0">
                <a:latin typeface="Georgia" panose="02040502050405020303" pitchFamily="18" charset="0"/>
              </a:rPr>
              <a:t> OCTOBER, 2023</a:t>
            </a:r>
            <a:endParaRPr lang="en-US" sz="1600" dirty="0">
              <a:latin typeface="Georgia" panose="02040502050405020303" pitchFamily="18" charset="0"/>
            </a:endParaRPr>
          </a:p>
          <a:p>
            <a:endParaRPr lang="en-US" dirty="0"/>
          </a:p>
        </p:txBody>
      </p:sp>
    </p:spTree>
    <p:extLst>
      <p:ext uri="{BB962C8B-B14F-4D97-AF65-F5344CB8AC3E}">
        <p14:creationId xmlns:p14="http://schemas.microsoft.com/office/powerpoint/2010/main" val="3570477339"/>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latin typeface="Georgia" panose="02040502050405020303" pitchFamily="18" charset="0"/>
              </a:rPr>
              <a:t>AREAS OF COLLABORATION WITH INDUSTRY</a:t>
            </a:r>
          </a:p>
        </p:txBody>
      </p:sp>
      <p:sp>
        <p:nvSpPr>
          <p:cNvPr id="3" name="Content Placeholder 2"/>
          <p:cNvSpPr>
            <a:spLocks noGrp="1"/>
          </p:cNvSpPr>
          <p:nvPr>
            <p:ph idx="1"/>
          </p:nvPr>
        </p:nvSpPr>
        <p:spPr>
          <a:xfrm>
            <a:off x="1583269" y="1417639"/>
            <a:ext cx="10081684" cy="5328601"/>
          </a:xfrm>
        </p:spPr>
        <p:txBody>
          <a:bodyPr/>
          <a:lstStyle/>
          <a:p>
            <a:pPr marL="457200" lvl="0" indent="-457200">
              <a:buFont typeface="+mj-lt"/>
              <a:buAutoNum type="arabicPeriod"/>
            </a:pPr>
            <a:r>
              <a:rPr lang="en-US" sz="2100" dirty="0">
                <a:solidFill>
                  <a:prstClr val="black"/>
                </a:solidFill>
                <a:latin typeface="Georgia" panose="02040502050405020303" pitchFamily="18" charset="0"/>
              </a:rPr>
              <a:t>Infrastructure Development to support the electric battery value chain:</a:t>
            </a:r>
          </a:p>
          <a:p>
            <a:pPr lvl="1"/>
            <a:r>
              <a:rPr lang="en-US" sz="1700" dirty="0">
                <a:solidFill>
                  <a:prstClr val="black"/>
                </a:solidFill>
                <a:latin typeface="Georgia" panose="02040502050405020303" pitchFamily="18" charset="0"/>
              </a:rPr>
              <a:t>Public Private Partnerships to build efficient transport and energy infrastructure to support the EVB sector</a:t>
            </a:r>
          </a:p>
          <a:p>
            <a:pPr lvl="1"/>
            <a:endParaRPr lang="en-US" sz="1300" dirty="0">
              <a:solidFill>
                <a:prstClr val="black"/>
              </a:solidFill>
              <a:latin typeface="Georgia" panose="02040502050405020303" pitchFamily="18" charset="0"/>
            </a:endParaRPr>
          </a:p>
          <a:p>
            <a:pPr marL="457200" indent="-457200" algn="just">
              <a:buFont typeface="+mj-lt"/>
              <a:buAutoNum type="arabicPeriod" startAt="2"/>
            </a:pPr>
            <a:r>
              <a:rPr lang="en-US" sz="2100" dirty="0">
                <a:latin typeface="Georgia" panose="02040502050405020303" pitchFamily="18" charset="0"/>
              </a:rPr>
              <a:t>Skills Development and Training:</a:t>
            </a:r>
          </a:p>
          <a:p>
            <a:pPr lvl="1" algn="just"/>
            <a:r>
              <a:rPr lang="en-US" sz="1700" dirty="0">
                <a:latin typeface="Georgia" panose="02040502050405020303" pitchFamily="18" charset="0"/>
              </a:rPr>
              <a:t>Collaboration in knowledge sharing and skills development programmes, including vocational education initiatives, to train the workforce in  battery manufacturing, maintenance and recycling</a:t>
            </a:r>
          </a:p>
          <a:p>
            <a:pPr lvl="1" algn="just"/>
            <a:r>
              <a:rPr lang="en-US" sz="1700" dirty="0">
                <a:latin typeface="Georgia" panose="02040502050405020303" pitchFamily="18" charset="0"/>
              </a:rPr>
              <a:t>Implement exchange programmes, technical training workshops and internships/apprenticeship to develop a competent workforce that meets industry needs</a:t>
            </a:r>
          </a:p>
          <a:p>
            <a:pPr marL="342891" lvl="1" indent="0" algn="just">
              <a:buNone/>
            </a:pPr>
            <a:endParaRPr lang="en-US" sz="1700" dirty="0">
              <a:latin typeface="Georgia" panose="02040502050405020303" pitchFamily="18" charset="0"/>
            </a:endParaRPr>
          </a:p>
          <a:p>
            <a:pPr marL="457200" indent="-457200" algn="just">
              <a:buFont typeface="+mj-lt"/>
              <a:buAutoNum type="arabicPeriod" startAt="3"/>
            </a:pPr>
            <a:r>
              <a:rPr lang="en-US" sz="2100" dirty="0">
                <a:latin typeface="Georgia" panose="02040502050405020303" pitchFamily="18" charset="0"/>
              </a:rPr>
              <a:t>Development of Policy and Regulatory  Framework(s):</a:t>
            </a:r>
          </a:p>
          <a:p>
            <a:pPr lvl="1" algn="just"/>
            <a:r>
              <a:rPr lang="en-US" sz="1700" dirty="0">
                <a:latin typeface="Georgia" panose="02040502050405020303" pitchFamily="18" charset="0"/>
              </a:rPr>
              <a:t>Public-Private Dialogue aimed at aligning policies, standards and regulations related to mining practices, mineral beneficiation and product quality. </a:t>
            </a:r>
          </a:p>
          <a:p>
            <a:pPr marL="342891" lvl="1" indent="0" algn="just">
              <a:buNone/>
            </a:pPr>
            <a:endParaRPr lang="en-US" sz="1700" dirty="0">
              <a:latin typeface="Georgia" panose="02040502050405020303" pitchFamily="18" charset="0"/>
            </a:endParaRPr>
          </a:p>
          <a:p>
            <a:pPr marL="457200" lvl="0" indent="-457200">
              <a:buFont typeface="+mj-lt"/>
              <a:buAutoNum type="arabicPeriod" startAt="4"/>
            </a:pPr>
            <a:r>
              <a:rPr lang="en-US" sz="2100" dirty="0">
                <a:solidFill>
                  <a:prstClr val="black"/>
                </a:solidFill>
                <a:latin typeface="Georgia" panose="02040502050405020303" pitchFamily="18" charset="0"/>
              </a:rPr>
              <a:t>Research and Development, in collaboration with Universities:</a:t>
            </a:r>
          </a:p>
          <a:p>
            <a:pPr lvl="1" algn="just"/>
            <a:r>
              <a:rPr lang="en-US" sz="1700" dirty="0">
                <a:latin typeface="Georgia" panose="02040502050405020303" pitchFamily="18" charset="0"/>
              </a:rPr>
              <a:t>Setting up </a:t>
            </a:r>
            <a:r>
              <a:rPr lang="en-US" sz="1700">
                <a:latin typeface="Georgia" panose="02040502050405020303" pitchFamily="18" charset="0"/>
              </a:rPr>
              <a:t>a Centre(s) </a:t>
            </a:r>
            <a:r>
              <a:rPr lang="en-US" sz="1700" dirty="0">
                <a:latin typeface="Georgia" panose="02040502050405020303" pitchFamily="18" charset="0"/>
              </a:rPr>
              <a:t>of Excellence (comprising highly-skilled experts) to support the implementation of the initiative</a:t>
            </a:r>
            <a:endParaRPr lang="en-US" dirty="0"/>
          </a:p>
          <a:p>
            <a:endParaRPr lang="en-US" sz="1700" dirty="0">
              <a:latin typeface="Georgia" panose="02040502050405020303" pitchFamily="18" charset="0"/>
            </a:endParaRPr>
          </a:p>
        </p:txBody>
      </p:sp>
    </p:spTree>
    <p:extLst>
      <p:ext uri="{BB962C8B-B14F-4D97-AF65-F5344CB8AC3E}">
        <p14:creationId xmlns:p14="http://schemas.microsoft.com/office/powerpoint/2010/main" val="3879398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latin typeface="Myriad Pro Cond" panose="020B0506030403020204" pitchFamily="34" charset="0"/>
            </a:endParaRPr>
          </a:p>
          <a:p>
            <a:pPr marL="0" indent="0">
              <a:buNone/>
            </a:pPr>
            <a:endParaRPr lang="en-US" dirty="0">
              <a:latin typeface="Myriad Pro Cond" panose="020B0506030403020204" pitchFamily="34" charset="0"/>
            </a:endParaRPr>
          </a:p>
          <a:p>
            <a:pPr marL="0" indent="0">
              <a:buNone/>
            </a:pPr>
            <a:endParaRPr lang="en-US" dirty="0">
              <a:latin typeface="Myriad Pro Cond" panose="020B0506030403020204" pitchFamily="34" charset="0"/>
            </a:endParaRPr>
          </a:p>
          <a:p>
            <a:pPr marL="0" indent="0">
              <a:buNone/>
            </a:pPr>
            <a:endParaRPr lang="en-US" dirty="0">
              <a:latin typeface="Myriad Pro Cond" panose="020B0506030403020204" pitchFamily="34" charset="0"/>
            </a:endParaRPr>
          </a:p>
          <a:p>
            <a:pPr marL="0" indent="0" algn="ctr">
              <a:buNone/>
            </a:pPr>
            <a:r>
              <a:rPr lang="en-US" sz="6000" dirty="0">
                <a:latin typeface="Georgia" panose="02040502050405020303" pitchFamily="18" charset="0"/>
              </a:rPr>
              <a:t>THANK YOU!</a:t>
            </a:r>
          </a:p>
          <a:p>
            <a:endParaRPr lang="en-US" dirty="0"/>
          </a:p>
        </p:txBody>
      </p:sp>
    </p:spTree>
    <p:extLst>
      <p:ext uri="{BB962C8B-B14F-4D97-AF65-F5344CB8AC3E}">
        <p14:creationId xmlns:p14="http://schemas.microsoft.com/office/powerpoint/2010/main" val="217023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48673-6B97-4B55-9FD4-2643D0F88359}"/>
              </a:ext>
            </a:extLst>
          </p:cNvPr>
          <p:cNvSpPr>
            <a:spLocks noGrp="1"/>
          </p:cNvSpPr>
          <p:nvPr>
            <p:ph type="title"/>
          </p:nvPr>
        </p:nvSpPr>
        <p:spPr/>
        <p:txBody>
          <a:bodyPr>
            <a:normAutofit/>
          </a:bodyPr>
          <a:lstStyle/>
          <a:p>
            <a:r>
              <a:rPr lang="en-US" sz="3600" b="1" dirty="0">
                <a:latin typeface="Georgia" panose="02040502050405020303" pitchFamily="18" charset="0"/>
              </a:rPr>
              <a:t>OVERVIEW OF PRESENTATION</a:t>
            </a:r>
          </a:p>
        </p:txBody>
      </p:sp>
      <p:sp>
        <p:nvSpPr>
          <p:cNvPr id="3" name="Content Placeholder 2">
            <a:extLst>
              <a:ext uri="{FF2B5EF4-FFF2-40B4-BE49-F238E27FC236}">
                <a16:creationId xmlns:a16="http://schemas.microsoft.com/office/drawing/2014/main" id="{791D4DA5-7EF7-4196-B5ED-18450D1E50C4}"/>
              </a:ext>
            </a:extLst>
          </p:cNvPr>
          <p:cNvSpPr>
            <a:spLocks noGrp="1"/>
          </p:cNvSpPr>
          <p:nvPr>
            <p:ph idx="1"/>
          </p:nvPr>
        </p:nvSpPr>
        <p:spPr>
          <a:xfrm>
            <a:off x="1583269" y="1600203"/>
            <a:ext cx="10081684" cy="4709157"/>
          </a:xfrm>
        </p:spPr>
        <p:txBody>
          <a:bodyPr/>
          <a:lstStyle/>
          <a:p>
            <a:pPr>
              <a:buFont typeface="Arial" panose="020B0604020202020204" pitchFamily="34" charset="0"/>
              <a:buChar char="•"/>
              <a:defRPr/>
            </a:pPr>
            <a:r>
              <a:rPr lang="en-US" sz="3200" dirty="0"/>
              <a:t> </a:t>
            </a:r>
            <a:r>
              <a:rPr lang="en-US" sz="3200" dirty="0">
                <a:latin typeface="Georgia" panose="02040502050405020303" pitchFamily="18" charset="0"/>
              </a:rPr>
              <a:t>Background</a:t>
            </a:r>
          </a:p>
          <a:p>
            <a:pPr>
              <a:buFont typeface="Arial" panose="020B0604020202020204" pitchFamily="34" charset="0"/>
              <a:buChar char="•"/>
              <a:defRPr/>
            </a:pPr>
            <a:r>
              <a:rPr lang="en-US" sz="3200" dirty="0">
                <a:latin typeface="Georgia" panose="02040502050405020303" pitchFamily="18" charset="0"/>
              </a:rPr>
              <a:t> Rationale of the EVB Initiative </a:t>
            </a:r>
          </a:p>
          <a:p>
            <a:pPr>
              <a:buFont typeface="Arial" panose="020B0604020202020204" pitchFamily="34" charset="0"/>
              <a:buChar char="•"/>
              <a:defRPr/>
            </a:pPr>
            <a:r>
              <a:rPr lang="en-US" sz="3200" dirty="0">
                <a:latin typeface="Georgia" panose="02040502050405020303" pitchFamily="18" charset="0"/>
              </a:rPr>
              <a:t>Governance structure of the Initiative</a:t>
            </a:r>
          </a:p>
          <a:p>
            <a:pPr>
              <a:buFont typeface="Arial" panose="020B0604020202020204" pitchFamily="34" charset="0"/>
              <a:buChar char="•"/>
              <a:defRPr/>
            </a:pPr>
            <a:r>
              <a:rPr lang="en-US" sz="3200" dirty="0">
                <a:latin typeface="Georgia" panose="02040502050405020303" pitchFamily="18" charset="0"/>
              </a:rPr>
              <a:t>Goals of the Initiative</a:t>
            </a:r>
          </a:p>
          <a:p>
            <a:pPr>
              <a:buFont typeface="Arial" panose="020B0604020202020204" pitchFamily="34" charset="0"/>
              <a:buChar char="•"/>
              <a:defRPr/>
            </a:pPr>
            <a:r>
              <a:rPr lang="en-US" sz="3200" dirty="0">
                <a:latin typeface="Georgia" panose="02040502050405020303" pitchFamily="18" charset="0"/>
              </a:rPr>
              <a:t>Framework for the Initiative</a:t>
            </a:r>
          </a:p>
          <a:p>
            <a:pPr>
              <a:buFont typeface="Arial" panose="020B0604020202020204" pitchFamily="34" charset="0"/>
              <a:buChar char="•"/>
              <a:defRPr/>
            </a:pPr>
            <a:r>
              <a:rPr lang="en-US" sz="3200" dirty="0">
                <a:latin typeface="Georgia" panose="02040502050405020303" pitchFamily="18" charset="0"/>
              </a:rPr>
              <a:t>Available investment opportunities</a:t>
            </a:r>
          </a:p>
          <a:p>
            <a:pPr>
              <a:buFont typeface="Arial" panose="020B0604020202020204" pitchFamily="34" charset="0"/>
              <a:buChar char="•"/>
              <a:defRPr/>
            </a:pPr>
            <a:r>
              <a:rPr lang="en-US" sz="3200" dirty="0">
                <a:latin typeface="Georgia" panose="02040502050405020303" pitchFamily="18" charset="0"/>
              </a:rPr>
              <a:t>Areas of Collaboration with the Industry</a:t>
            </a:r>
          </a:p>
        </p:txBody>
      </p:sp>
    </p:spTree>
    <p:extLst>
      <p:ext uri="{BB962C8B-B14F-4D97-AF65-F5344CB8AC3E}">
        <p14:creationId xmlns:p14="http://schemas.microsoft.com/office/powerpoint/2010/main" val="3390747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67" y="274639"/>
            <a:ext cx="10657184" cy="931992"/>
          </a:xfrm>
        </p:spPr>
        <p:txBody>
          <a:bodyPr/>
          <a:lstStyle/>
          <a:p>
            <a:r>
              <a:rPr lang="en-GB" altLang="en-US" sz="3200" b="1" dirty="0">
                <a:latin typeface="Georgia" panose="02040502050405020303" pitchFamily="18" charset="0"/>
              </a:rPr>
              <a:t>BACKGROUND OF THE EVB INITIATIVE</a:t>
            </a:r>
            <a:endParaRPr lang="en-US" sz="3200" b="1" dirty="0">
              <a:latin typeface="Georgia" panose="02040502050405020303" pitchFamily="18" charset="0"/>
            </a:endParaRPr>
          </a:p>
        </p:txBody>
      </p:sp>
      <p:sp>
        <p:nvSpPr>
          <p:cNvPr id="3" name="Content Placeholder 2"/>
          <p:cNvSpPr>
            <a:spLocks noGrp="1"/>
          </p:cNvSpPr>
          <p:nvPr>
            <p:ph idx="1"/>
          </p:nvPr>
        </p:nvSpPr>
        <p:spPr>
          <a:xfrm>
            <a:off x="996413" y="1463035"/>
            <a:ext cx="11054080" cy="5120326"/>
          </a:xfrm>
        </p:spPr>
        <p:txBody>
          <a:bodyPr/>
          <a:lstStyle/>
          <a:p>
            <a:pPr marL="566928" lvl="2" indent="-457200" algn="just">
              <a:spcBef>
                <a:spcPts val="400"/>
              </a:spcBef>
              <a:buClr>
                <a:schemeClr val="accent1"/>
              </a:buClr>
              <a:buSzPct val="68000"/>
              <a:defRPr/>
            </a:pPr>
            <a:r>
              <a:rPr lang="en-GB" sz="2200" dirty="0">
                <a:latin typeface="Georgia" panose="02040502050405020303" pitchFamily="18" charset="0"/>
              </a:rPr>
              <a:t>His Excellency, Mr. Antoine Tshisekedi </a:t>
            </a:r>
            <a:r>
              <a:rPr lang="en-GB" sz="2200" dirty="0" err="1">
                <a:latin typeface="Georgia" panose="02040502050405020303" pitchFamily="18" charset="0"/>
              </a:rPr>
              <a:t>Tshilombo</a:t>
            </a:r>
            <a:r>
              <a:rPr lang="en-GB" sz="2200" dirty="0">
                <a:latin typeface="Georgia" panose="02040502050405020303" pitchFamily="18" charset="0"/>
              </a:rPr>
              <a:t>, President of the Democratic Republic of Congo hosted a multi-stakeholder (DRC – Africa) Business Forum from 24</a:t>
            </a:r>
            <a:r>
              <a:rPr lang="en-GB" sz="2200" baseline="30000" dirty="0">
                <a:latin typeface="Georgia" panose="02040502050405020303" pitchFamily="18" charset="0"/>
              </a:rPr>
              <a:t>th</a:t>
            </a:r>
            <a:r>
              <a:rPr lang="en-GB" sz="2200" dirty="0">
                <a:latin typeface="Georgia" panose="02040502050405020303" pitchFamily="18" charset="0"/>
              </a:rPr>
              <a:t> to 25</a:t>
            </a:r>
            <a:r>
              <a:rPr lang="en-GB" sz="2200" baseline="30000" dirty="0">
                <a:latin typeface="Georgia" panose="02040502050405020303" pitchFamily="18" charset="0"/>
              </a:rPr>
              <a:t>th</a:t>
            </a:r>
            <a:r>
              <a:rPr lang="en-GB" sz="2200" dirty="0">
                <a:latin typeface="Georgia" panose="02040502050405020303" pitchFamily="18" charset="0"/>
              </a:rPr>
              <a:t> November, 2021.</a:t>
            </a:r>
          </a:p>
          <a:p>
            <a:pPr marL="566928" lvl="2" indent="-457200" algn="just">
              <a:spcBef>
                <a:spcPts val="400"/>
              </a:spcBef>
              <a:buClr>
                <a:schemeClr val="accent1"/>
              </a:buClr>
              <a:buSzPct val="68000"/>
              <a:defRPr/>
            </a:pPr>
            <a:endParaRPr lang="en-GB" sz="2200" dirty="0">
              <a:latin typeface="Georgia" panose="02040502050405020303" pitchFamily="18" charset="0"/>
            </a:endParaRPr>
          </a:p>
          <a:p>
            <a:pPr marL="566928" lvl="2" indent="-457200" algn="just">
              <a:spcBef>
                <a:spcPts val="400"/>
              </a:spcBef>
              <a:buClr>
                <a:schemeClr val="accent1"/>
              </a:buClr>
              <a:buSzPct val="68000"/>
              <a:defRPr/>
            </a:pPr>
            <a:r>
              <a:rPr lang="en-GB" sz="2200" dirty="0">
                <a:latin typeface="Georgia" panose="02040502050405020303" pitchFamily="18" charset="0"/>
              </a:rPr>
              <a:t>The aim of the Business Forum was to foster the development of a robust Electric Vehicle Battery (EVB) and Renewable Energy Value Chain and Market in Africa.</a:t>
            </a:r>
          </a:p>
          <a:p>
            <a:pPr marL="566928" lvl="2" indent="-457200" algn="just">
              <a:spcBef>
                <a:spcPts val="400"/>
              </a:spcBef>
              <a:buClr>
                <a:schemeClr val="accent1"/>
              </a:buClr>
              <a:buSzPct val="68000"/>
              <a:defRPr/>
            </a:pPr>
            <a:endParaRPr lang="en-GB" sz="2200" dirty="0">
              <a:latin typeface="Georgia" panose="02040502050405020303" pitchFamily="18" charset="0"/>
            </a:endParaRPr>
          </a:p>
          <a:p>
            <a:pPr marL="566928" lvl="2" indent="-457200" algn="just">
              <a:spcBef>
                <a:spcPts val="400"/>
              </a:spcBef>
              <a:buClr>
                <a:schemeClr val="accent1"/>
              </a:buClr>
              <a:buSzPct val="68000"/>
              <a:defRPr/>
            </a:pPr>
            <a:r>
              <a:rPr lang="en-GB" sz="2200" dirty="0">
                <a:latin typeface="Georgia" panose="02040502050405020303" pitchFamily="18" charset="0"/>
              </a:rPr>
              <a:t>His Excellency, Mr. Hakainde Hichilema, President of the Republic of Zambia, was invited and attended the Business Forum, where the two Heads of State committed to implementing the Joint EVB initiative between the Republic of Zambia and DRC.</a:t>
            </a:r>
          </a:p>
          <a:p>
            <a:pPr marL="109728" lvl="2" indent="0" algn="just">
              <a:spcBef>
                <a:spcPts val="400"/>
              </a:spcBef>
              <a:buClr>
                <a:schemeClr val="accent1"/>
              </a:buClr>
              <a:buSzPct val="68000"/>
              <a:buNone/>
              <a:defRPr/>
            </a:pPr>
            <a:endParaRPr lang="en-GB" sz="2200" dirty="0">
              <a:latin typeface="Georgia" panose="02040502050405020303" pitchFamily="18" charset="0"/>
            </a:endParaRPr>
          </a:p>
          <a:p>
            <a:pPr marL="566928" lvl="2" indent="-457200" algn="just">
              <a:spcBef>
                <a:spcPts val="400"/>
              </a:spcBef>
              <a:buClr>
                <a:schemeClr val="accent1"/>
              </a:buClr>
              <a:buSzPct val="68000"/>
              <a:defRPr/>
            </a:pPr>
            <a:r>
              <a:rPr lang="en-GB" sz="2200" dirty="0">
                <a:latin typeface="Georgia" panose="02040502050405020303" pitchFamily="18" charset="0"/>
              </a:rPr>
              <a:t>Africa Export-Import Bank (Afreximbank) and the United Nations Economic Commission for Africa (UNECA) supported the process and Strategic Partners.</a:t>
            </a:r>
          </a:p>
        </p:txBody>
      </p:sp>
    </p:spTree>
    <p:extLst>
      <p:ext uri="{BB962C8B-B14F-4D97-AF65-F5344CB8AC3E}">
        <p14:creationId xmlns:p14="http://schemas.microsoft.com/office/powerpoint/2010/main" val="667038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sz="3200" b="1" dirty="0">
                <a:latin typeface="Georgia" panose="02040502050405020303" pitchFamily="18" charset="0"/>
              </a:rPr>
              <a:t>RATIONALE OF THE EVB INITIATIVE</a:t>
            </a:r>
            <a:endParaRPr lang="en-US" sz="3200" b="1" dirty="0">
              <a:latin typeface="Georgia" panose="02040502050405020303" pitchFamily="18" charset="0"/>
            </a:endParaRPr>
          </a:p>
        </p:txBody>
      </p:sp>
      <p:sp>
        <p:nvSpPr>
          <p:cNvPr id="3" name="Content Placeholder 2"/>
          <p:cNvSpPr>
            <a:spLocks noGrp="1"/>
          </p:cNvSpPr>
          <p:nvPr>
            <p:ph idx="1"/>
          </p:nvPr>
        </p:nvSpPr>
        <p:spPr>
          <a:xfrm>
            <a:off x="1026160" y="1600203"/>
            <a:ext cx="10638793" cy="5257797"/>
          </a:xfrm>
        </p:spPr>
        <p:txBody>
          <a:bodyPr/>
          <a:lstStyle/>
          <a:p>
            <a:pPr marL="566928" lvl="2" indent="-457200" algn="just">
              <a:spcBef>
                <a:spcPts val="400"/>
              </a:spcBef>
              <a:buClr>
                <a:schemeClr val="accent1"/>
              </a:buClr>
              <a:buSzPct val="68000"/>
              <a:defRPr/>
            </a:pPr>
            <a:r>
              <a:rPr lang="en-US" dirty="0">
                <a:latin typeface="Georgia" panose="02040502050405020303" pitchFamily="18" charset="0"/>
              </a:rPr>
              <a:t>The Initiative comes in the wake of global transition dynamics towards a decarbonized world and renewable energy, which require transformational shifts in various aspects related to the sustainable management of natural resources. </a:t>
            </a:r>
          </a:p>
          <a:p>
            <a:pPr marL="566928" lvl="2" indent="-457200" algn="just">
              <a:spcBef>
                <a:spcPts val="400"/>
              </a:spcBef>
              <a:buClr>
                <a:schemeClr val="accent1"/>
              </a:buClr>
              <a:buSzPct val="68000"/>
              <a:defRPr/>
            </a:pPr>
            <a:endParaRPr lang="en-GB" dirty="0">
              <a:latin typeface="Georgia" panose="02040502050405020303" pitchFamily="18" charset="0"/>
            </a:endParaRPr>
          </a:p>
          <a:p>
            <a:pPr marL="566928" lvl="2" indent="-457200" algn="just">
              <a:spcBef>
                <a:spcPts val="400"/>
              </a:spcBef>
              <a:buClr>
                <a:schemeClr val="accent1"/>
              </a:buClr>
              <a:buSzPct val="68000"/>
              <a:defRPr/>
            </a:pPr>
            <a:r>
              <a:rPr lang="en-GB" dirty="0">
                <a:latin typeface="Georgia" panose="02040502050405020303" pitchFamily="18" charset="0"/>
              </a:rPr>
              <a:t>Africa holds significant reserves of strategic battery minerals such as Cobalt, Lithium, Manganese, Graphite, Nickel, Copper, Phosphorous, Aluminium, and Iron, which could support the emergency of a robust regional value chain for batteries, electric cars, and renewable energy. However, Africa only holds about 3% of the total global value chain of batteries and electric vehicles.</a:t>
            </a:r>
          </a:p>
          <a:p>
            <a:pPr marL="109728" lvl="2" indent="0" algn="just">
              <a:spcBef>
                <a:spcPts val="400"/>
              </a:spcBef>
              <a:buClr>
                <a:schemeClr val="accent1"/>
              </a:buClr>
              <a:buSzPct val="68000"/>
              <a:buNone/>
              <a:defRPr/>
            </a:pPr>
            <a:r>
              <a:rPr lang="en-GB" dirty="0">
                <a:latin typeface="Georgia" panose="02040502050405020303" pitchFamily="18" charset="0"/>
              </a:rPr>
              <a:t> </a:t>
            </a:r>
          </a:p>
          <a:p>
            <a:pPr marL="566928" lvl="2" indent="-457200" algn="just">
              <a:spcBef>
                <a:spcPts val="400"/>
              </a:spcBef>
              <a:buClr>
                <a:schemeClr val="accent1"/>
              </a:buClr>
              <a:buSzPct val="68000"/>
              <a:defRPr/>
            </a:pPr>
            <a:r>
              <a:rPr lang="en-US" dirty="0">
                <a:latin typeface="Georgia" panose="02040502050405020303" pitchFamily="18" charset="0"/>
              </a:rPr>
              <a:t>In particular, Zambia and the DRC are both well-endowed and produce high-grade of strategic battery minerals, including copper and cobalt, which can be used to fuel economic transformation, in both countries through the global desire for a more green energy driven world economy. </a:t>
            </a:r>
          </a:p>
          <a:p>
            <a:pPr marL="566928" lvl="2" indent="-457200" algn="just">
              <a:spcBef>
                <a:spcPts val="400"/>
              </a:spcBef>
              <a:buClr>
                <a:schemeClr val="accent1"/>
              </a:buClr>
              <a:buSzPct val="68000"/>
              <a:defRPr/>
            </a:pPr>
            <a:endParaRPr lang="en-US" dirty="0">
              <a:latin typeface="Georgia" panose="02040502050405020303" pitchFamily="18" charset="0"/>
            </a:endParaRPr>
          </a:p>
          <a:p>
            <a:pPr marL="566928" lvl="2" indent="-457200" algn="just">
              <a:spcBef>
                <a:spcPts val="400"/>
              </a:spcBef>
              <a:buClr>
                <a:schemeClr val="accent1"/>
              </a:buClr>
              <a:buSzPct val="68000"/>
              <a:defRPr/>
            </a:pPr>
            <a:r>
              <a:rPr lang="en-US" dirty="0">
                <a:latin typeface="Georgia" panose="02040502050405020303" pitchFamily="18" charset="0"/>
              </a:rPr>
              <a:t>The Initiative is expected to support the two economies to derive maximum benefits from the vast mineral resources, through creating value locally and thus stimulating other economic sectors/activities, creating jobs and wealth for its citizens.</a:t>
            </a:r>
            <a:endParaRPr lang="en-GB" dirty="0">
              <a:latin typeface="Georgia" panose="02040502050405020303" pitchFamily="18" charset="0"/>
            </a:endParaRPr>
          </a:p>
          <a:p>
            <a:endParaRPr lang="en-US" dirty="0"/>
          </a:p>
        </p:txBody>
      </p:sp>
    </p:spTree>
    <p:extLst>
      <p:ext uri="{BB962C8B-B14F-4D97-AF65-F5344CB8AC3E}">
        <p14:creationId xmlns:p14="http://schemas.microsoft.com/office/powerpoint/2010/main" val="3485624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4FCB6C0A-451B-4513-AE14-737EFF3D7BC2}"/>
              </a:ext>
            </a:extLst>
          </p:cNvPr>
          <p:cNvSpPr/>
          <p:nvPr/>
        </p:nvSpPr>
        <p:spPr>
          <a:xfrm>
            <a:off x="4838031" y="1650304"/>
            <a:ext cx="7244080" cy="1856081"/>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228594" marR="0" lvl="0" indent="-228594" algn="just"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srgbClr val="000000"/>
                </a:solidFill>
                <a:effectLst/>
                <a:uLnTx/>
                <a:uFillTx/>
                <a:latin typeface="Georgia" panose="02040502050405020303" pitchFamily="18" charset="0"/>
                <a:ea typeface="+mn-ea"/>
                <a:cs typeface="+mn-cs"/>
              </a:rPr>
              <a:t>The Zambia-DRC Battery Council (“BC”) </a:t>
            </a:r>
            <a:r>
              <a:rPr kumimoji="0" lang="en-US" sz="1600" b="0" i="0" u="none" strike="noStrike" kern="1200" cap="none" spc="0" normalizeH="0" baseline="0" noProof="0" dirty="0">
                <a:ln>
                  <a:noFill/>
                </a:ln>
                <a:solidFill>
                  <a:srgbClr val="000000"/>
                </a:solidFill>
                <a:effectLst/>
                <a:uLnTx/>
                <a:uFillTx/>
                <a:latin typeface="Georgia" panose="02040502050405020303" pitchFamily="18" charset="0"/>
                <a:ea typeface="+mn-ea"/>
                <a:cs typeface="+mn-cs"/>
              </a:rPr>
              <a:t>is comprised of the Presidents of  and DRC, as well as the Deputy Secretary General and Executive Secretary of  UNECA and the President of </a:t>
            </a:r>
            <a:r>
              <a:rPr kumimoji="0" lang="en-US" sz="1600" b="0" i="0" u="none" strike="noStrike" kern="1200" cap="none" spc="0" normalizeH="0" baseline="0" noProof="0" dirty="0" err="1">
                <a:ln>
                  <a:noFill/>
                </a:ln>
                <a:solidFill>
                  <a:srgbClr val="000000"/>
                </a:solidFill>
                <a:effectLst/>
                <a:uLnTx/>
                <a:uFillTx/>
                <a:latin typeface="Georgia" panose="02040502050405020303" pitchFamily="18" charset="0"/>
                <a:ea typeface="+mn-ea"/>
                <a:cs typeface="+mn-cs"/>
              </a:rPr>
              <a:t>Afreximbank</a:t>
            </a:r>
            <a:r>
              <a:rPr kumimoji="0" lang="en-US" sz="1600" b="0" i="0" u="none" strike="noStrike" kern="1200" cap="none" spc="0" normalizeH="0" baseline="0" noProof="0" dirty="0">
                <a:ln>
                  <a:noFill/>
                </a:ln>
                <a:solidFill>
                  <a:srgbClr val="000000"/>
                </a:solidFill>
                <a:effectLst/>
                <a:uLnTx/>
                <a:uFillTx/>
                <a:latin typeface="Georgia" panose="02040502050405020303" pitchFamily="18" charset="0"/>
                <a:ea typeface="+mn-ea"/>
                <a:cs typeface="+mn-cs"/>
              </a:rPr>
              <a:t>.</a:t>
            </a:r>
          </a:p>
          <a:p>
            <a:pPr marL="228594" marR="0" lvl="0" indent="-228594" algn="just"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rgbClr val="000000"/>
              </a:solidFill>
              <a:effectLst/>
              <a:uLnTx/>
              <a:uFillTx/>
              <a:latin typeface="Georgia" panose="02040502050405020303" pitchFamily="18" charset="0"/>
              <a:ea typeface="+mn-ea"/>
              <a:cs typeface="+mn-cs"/>
            </a:endParaRPr>
          </a:p>
          <a:p>
            <a:pPr marL="228594" marR="0" lvl="0" indent="-228594" algn="just"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Georgia" panose="02040502050405020303" pitchFamily="18" charset="0"/>
                <a:ea typeface="+mn-ea"/>
                <a:cs typeface="+mn-cs"/>
              </a:rPr>
              <a:t>The BC will oversee the implementation of the Zambia-DRC Battery Value Chain Initiative, provide strategic direction for the implementation of the Initiative and provide overall oversight over the work of the Technical Committee amongst other responsibilities. </a:t>
            </a:r>
            <a:endParaRPr kumimoji="0" lang="en-KE" sz="1600" b="0" i="0" u="none" strike="noStrike" kern="1200" cap="none" spc="0" normalizeH="0" baseline="0" noProof="0" dirty="0">
              <a:ln>
                <a:noFill/>
              </a:ln>
              <a:solidFill>
                <a:srgbClr val="000000"/>
              </a:solidFill>
              <a:effectLst/>
              <a:uLnTx/>
              <a:uFillTx/>
              <a:latin typeface="Georgia" panose="02040502050405020303" pitchFamily="18" charset="0"/>
              <a:ea typeface="+mn-ea"/>
              <a:cs typeface="+mn-cs"/>
            </a:endParaRPr>
          </a:p>
        </p:txBody>
      </p:sp>
      <p:sp>
        <p:nvSpPr>
          <p:cNvPr id="11" name="Rectangle: Rounded Corners 10">
            <a:extLst>
              <a:ext uri="{FF2B5EF4-FFF2-40B4-BE49-F238E27FC236}">
                <a16:creationId xmlns:a16="http://schemas.microsoft.com/office/drawing/2014/main" id="{5C198BE0-2906-4FA3-A95E-292562E571AE}"/>
              </a:ext>
            </a:extLst>
          </p:cNvPr>
          <p:cNvSpPr/>
          <p:nvPr/>
        </p:nvSpPr>
        <p:spPr>
          <a:xfrm>
            <a:off x="4838031" y="3894374"/>
            <a:ext cx="7244079" cy="1761255"/>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228594" marR="0" lvl="0" indent="-228594" algn="just"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srgbClr val="000000"/>
                </a:solidFill>
                <a:effectLst/>
                <a:uLnTx/>
                <a:uFillTx/>
                <a:latin typeface="Georgia" panose="02040502050405020303" pitchFamily="18" charset="0"/>
                <a:ea typeface="+mn-ea"/>
                <a:cs typeface="+mn-cs"/>
              </a:rPr>
              <a:t>The Technical Committee (“TC”) </a:t>
            </a:r>
            <a:r>
              <a:rPr kumimoji="0" lang="en-US" sz="1600" b="0" i="0" u="none" strike="noStrike" kern="1200" cap="none" spc="0" normalizeH="0" baseline="0" noProof="0" dirty="0">
                <a:ln>
                  <a:noFill/>
                </a:ln>
                <a:solidFill>
                  <a:srgbClr val="000000"/>
                </a:solidFill>
                <a:effectLst/>
                <a:uLnTx/>
                <a:uFillTx/>
                <a:latin typeface="Georgia" panose="02040502050405020303" pitchFamily="18" charset="0"/>
                <a:ea typeface="+mn-ea"/>
                <a:cs typeface="+mn-cs"/>
              </a:rPr>
              <a:t>is comprised of senior representatives </a:t>
            </a:r>
            <a:r>
              <a:rPr lang="en-US" sz="1600" dirty="0">
                <a:solidFill>
                  <a:srgbClr val="000000"/>
                </a:solidFill>
                <a:latin typeface="Georgia" panose="02040502050405020303" pitchFamily="18" charset="0"/>
              </a:rPr>
              <a:t> </a:t>
            </a:r>
            <a:r>
              <a:rPr kumimoji="0" lang="en-US" sz="1600" b="0" i="0" u="none" strike="noStrike" kern="1200" cap="none" spc="0" normalizeH="0" baseline="0" noProof="0" dirty="0">
                <a:ln>
                  <a:noFill/>
                </a:ln>
                <a:solidFill>
                  <a:srgbClr val="000000"/>
                </a:solidFill>
                <a:effectLst/>
                <a:uLnTx/>
                <a:uFillTx/>
                <a:latin typeface="Georgia" panose="02040502050405020303" pitchFamily="18" charset="0"/>
                <a:ea typeface="+mn-ea"/>
                <a:cs typeface="+mn-cs"/>
              </a:rPr>
              <a:t>of the Zambian and  DRC governments</a:t>
            </a:r>
          </a:p>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Georgia" panose="02040502050405020303" pitchFamily="18" charset="0"/>
              <a:ea typeface="+mn-ea"/>
              <a:cs typeface="+mn-cs"/>
            </a:endParaRPr>
          </a:p>
          <a:p>
            <a:pPr marL="228594" marR="0" lvl="0" indent="-228594" algn="just"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Georgia" panose="02040502050405020303" pitchFamily="18" charset="0"/>
                <a:ea typeface="+mn-ea"/>
                <a:cs typeface="+mn-cs"/>
              </a:rPr>
              <a:t>The TC is in charge of monitoring and evaluation of the Initiative, and will support the Battery Council in ensuring that the outcomes and roadmap agreed upon under the Initiative are implemented.</a:t>
            </a:r>
          </a:p>
        </p:txBody>
      </p:sp>
      <p:cxnSp>
        <p:nvCxnSpPr>
          <p:cNvPr id="7" name="Straight Arrow Connector 6">
            <a:extLst>
              <a:ext uri="{FF2B5EF4-FFF2-40B4-BE49-F238E27FC236}">
                <a16:creationId xmlns:a16="http://schemas.microsoft.com/office/drawing/2014/main" id="{62CF688A-8AF1-4C0C-B566-087ED2D72FE5}"/>
              </a:ext>
            </a:extLst>
          </p:cNvPr>
          <p:cNvCxnSpPr>
            <a:cxnSpLocks/>
          </p:cNvCxnSpPr>
          <p:nvPr/>
        </p:nvCxnSpPr>
        <p:spPr>
          <a:xfrm>
            <a:off x="2508011" y="3506385"/>
            <a:ext cx="1" cy="329104"/>
          </a:xfrm>
          <a:prstGeom prst="straightConnector1">
            <a:avLst/>
          </a:prstGeom>
          <a:ln>
            <a:solidFill>
              <a:srgbClr val="002060"/>
            </a:solidFill>
            <a:tailEnd type="triangle"/>
          </a:ln>
        </p:spPr>
        <p:style>
          <a:lnRef idx="2">
            <a:schemeClr val="accent1"/>
          </a:lnRef>
          <a:fillRef idx="0">
            <a:schemeClr val="accent1"/>
          </a:fillRef>
          <a:effectRef idx="1">
            <a:schemeClr val="accent1"/>
          </a:effectRef>
          <a:fontRef idx="minor">
            <a:schemeClr val="tx1"/>
          </a:fontRef>
        </p:style>
      </p:cxnSp>
      <p:sp>
        <p:nvSpPr>
          <p:cNvPr id="15" name="Rectangle: Rounded Corners 14">
            <a:extLst>
              <a:ext uri="{FF2B5EF4-FFF2-40B4-BE49-F238E27FC236}">
                <a16:creationId xmlns:a16="http://schemas.microsoft.com/office/drawing/2014/main" id="{0095F836-C6C1-48AE-AFF1-7FDBC9E45273}"/>
              </a:ext>
            </a:extLst>
          </p:cNvPr>
          <p:cNvSpPr/>
          <p:nvPr/>
        </p:nvSpPr>
        <p:spPr>
          <a:xfrm>
            <a:off x="1152646" y="6009830"/>
            <a:ext cx="10845800" cy="512897"/>
          </a:xfrm>
          <a:prstGeom prst="round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867" b="1" i="0" u="none" strike="noStrike" kern="1200" cap="none" spc="0" normalizeH="0" baseline="0" noProof="0" dirty="0">
                <a:ln>
                  <a:noFill/>
                </a:ln>
                <a:solidFill>
                  <a:srgbClr val="FFFFFF"/>
                </a:solidFill>
                <a:effectLst/>
                <a:uLnTx/>
                <a:uFillTx/>
                <a:latin typeface="Georgia" panose="02040502050405020303" pitchFamily="18" charset="0"/>
                <a:ea typeface="+mn-ea"/>
                <a:cs typeface="+mn-cs"/>
              </a:rPr>
              <a:t>Zambia-DRC EVB Project Development &amp; Implementation Technical Working Groups </a:t>
            </a:r>
            <a:endParaRPr kumimoji="0" lang="en-KE" sz="1867" b="1" i="0" u="none" strike="noStrike" kern="1200" cap="none" spc="0" normalizeH="0" baseline="0" noProof="0" dirty="0">
              <a:ln>
                <a:noFill/>
              </a:ln>
              <a:solidFill>
                <a:srgbClr val="FFFFFF"/>
              </a:solidFill>
              <a:effectLst/>
              <a:uLnTx/>
              <a:uFillTx/>
              <a:latin typeface="Georgia" panose="02040502050405020303" pitchFamily="18" charset="0"/>
              <a:ea typeface="+mn-ea"/>
              <a:cs typeface="+mn-cs"/>
            </a:endParaRPr>
          </a:p>
        </p:txBody>
      </p:sp>
      <p:cxnSp>
        <p:nvCxnSpPr>
          <p:cNvPr id="16" name="Straight Arrow Connector 15">
            <a:extLst>
              <a:ext uri="{FF2B5EF4-FFF2-40B4-BE49-F238E27FC236}">
                <a16:creationId xmlns:a16="http://schemas.microsoft.com/office/drawing/2014/main" id="{034E13CB-B553-4DA8-A673-43494CDAC028}"/>
              </a:ext>
            </a:extLst>
          </p:cNvPr>
          <p:cNvCxnSpPr>
            <a:cxnSpLocks/>
          </p:cNvCxnSpPr>
          <p:nvPr/>
        </p:nvCxnSpPr>
        <p:spPr>
          <a:xfrm>
            <a:off x="2508012" y="5686148"/>
            <a:ext cx="0" cy="323682"/>
          </a:xfrm>
          <a:prstGeom prst="straightConnector1">
            <a:avLst/>
          </a:prstGeom>
          <a:ln>
            <a:solidFill>
              <a:srgbClr val="002060"/>
            </a:solidFill>
            <a:tailEnd type="triangle"/>
          </a:ln>
        </p:spPr>
        <p:style>
          <a:lnRef idx="2">
            <a:schemeClr val="accent1"/>
          </a:lnRef>
          <a:fillRef idx="0">
            <a:schemeClr val="accent1"/>
          </a:fillRef>
          <a:effectRef idx="1">
            <a:schemeClr val="accent1"/>
          </a:effectRef>
          <a:fontRef idx="minor">
            <a:schemeClr val="tx1"/>
          </a:fontRef>
        </p:style>
      </p:cxnSp>
      <p:sp>
        <p:nvSpPr>
          <p:cNvPr id="21" name="Rectangle: Rounded Corners 20">
            <a:extLst>
              <a:ext uri="{FF2B5EF4-FFF2-40B4-BE49-F238E27FC236}">
                <a16:creationId xmlns:a16="http://schemas.microsoft.com/office/drawing/2014/main" id="{66DC3B7A-6133-4D30-A4E7-E570D0A84D86}"/>
              </a:ext>
            </a:extLst>
          </p:cNvPr>
          <p:cNvSpPr/>
          <p:nvPr/>
        </p:nvSpPr>
        <p:spPr>
          <a:xfrm>
            <a:off x="1188719" y="3830067"/>
            <a:ext cx="3550095" cy="1856081"/>
          </a:xfrm>
          <a:prstGeom prst="round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867" b="1" i="0" u="none" strike="noStrike" kern="1200" cap="none" spc="0" normalizeH="0" baseline="0" noProof="0" dirty="0">
                <a:ln>
                  <a:noFill/>
                </a:ln>
                <a:solidFill>
                  <a:srgbClr val="FFFFFF"/>
                </a:solidFill>
                <a:effectLst/>
                <a:uLnTx/>
                <a:uFillTx/>
                <a:latin typeface="Georgia" panose="02040502050405020303" pitchFamily="18" charset="0"/>
                <a:ea typeface="+mn-ea"/>
                <a:cs typeface="+mn-cs"/>
              </a:rPr>
              <a:t>The Zambia-DRC Technical Committee </a:t>
            </a:r>
            <a:endParaRPr kumimoji="0" lang="en-KE" sz="1867" b="1" i="0" u="none" strike="noStrike" kern="1200" cap="none" spc="0" normalizeH="0" baseline="0" noProof="0" dirty="0">
              <a:ln>
                <a:noFill/>
              </a:ln>
              <a:solidFill>
                <a:srgbClr val="FFFFFF"/>
              </a:solidFill>
              <a:effectLst/>
              <a:uLnTx/>
              <a:uFillTx/>
              <a:latin typeface="Georgia" panose="02040502050405020303" pitchFamily="18" charset="0"/>
              <a:ea typeface="+mn-ea"/>
              <a:cs typeface="+mn-cs"/>
            </a:endParaRPr>
          </a:p>
        </p:txBody>
      </p:sp>
      <p:sp>
        <p:nvSpPr>
          <p:cNvPr id="22" name="Rectangle: Rounded Corners 21">
            <a:extLst>
              <a:ext uri="{FF2B5EF4-FFF2-40B4-BE49-F238E27FC236}">
                <a16:creationId xmlns:a16="http://schemas.microsoft.com/office/drawing/2014/main" id="{C3D91AC0-443A-4C1B-A727-81FF2A81683D}"/>
              </a:ext>
            </a:extLst>
          </p:cNvPr>
          <p:cNvSpPr/>
          <p:nvPr/>
        </p:nvSpPr>
        <p:spPr>
          <a:xfrm>
            <a:off x="1447799" y="1650304"/>
            <a:ext cx="3291021" cy="1856081"/>
          </a:xfrm>
          <a:prstGeom prst="round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1867" b="1" i="0" u="none" strike="noStrike" kern="1200" cap="none" spc="0" normalizeH="0" baseline="0" noProof="0" dirty="0">
                <a:ln>
                  <a:noFill/>
                </a:ln>
                <a:solidFill>
                  <a:srgbClr val="FFFFFF"/>
                </a:solidFill>
                <a:effectLst/>
                <a:uLnTx/>
                <a:uFillTx/>
                <a:latin typeface="Georgia" panose="02040502050405020303" pitchFamily="18" charset="0"/>
                <a:ea typeface="+mn-ea"/>
                <a:cs typeface="+mn-cs"/>
              </a:rPr>
              <a:t>The Zambia-DRC </a:t>
            </a: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GB" sz="1867" b="1" i="0" u="none" strike="noStrike" kern="1200" cap="none" spc="0" normalizeH="0" baseline="0" noProof="0" dirty="0">
                <a:ln>
                  <a:noFill/>
                </a:ln>
                <a:solidFill>
                  <a:srgbClr val="FFFFFF"/>
                </a:solidFill>
                <a:effectLst/>
                <a:uLnTx/>
                <a:uFillTx/>
                <a:latin typeface="Georgia" panose="02040502050405020303" pitchFamily="18" charset="0"/>
                <a:ea typeface="+mn-ea"/>
                <a:cs typeface="+mn-cs"/>
              </a:rPr>
              <a:t> Battery Council</a:t>
            </a:r>
            <a:endParaRPr kumimoji="0" lang="en-KE" sz="1867" b="1" i="0" u="none" strike="noStrike" kern="1200" cap="none" spc="0" normalizeH="0" baseline="0" noProof="0" dirty="0">
              <a:ln>
                <a:noFill/>
              </a:ln>
              <a:solidFill>
                <a:srgbClr val="FFFFFF"/>
              </a:solidFill>
              <a:effectLst/>
              <a:uLnTx/>
              <a:uFillTx/>
              <a:latin typeface="Georgia" panose="02040502050405020303" pitchFamily="18" charset="0"/>
              <a:ea typeface="+mn-ea"/>
              <a:cs typeface="+mn-cs"/>
            </a:endParaRPr>
          </a:p>
        </p:txBody>
      </p:sp>
      <p:sp>
        <p:nvSpPr>
          <p:cNvPr id="18" name="Title 1">
            <a:extLst>
              <a:ext uri="{FF2B5EF4-FFF2-40B4-BE49-F238E27FC236}">
                <a16:creationId xmlns:a16="http://schemas.microsoft.com/office/drawing/2014/main" id="{B81CFB29-2BA1-4B29-BCAB-C51A795BDF90}"/>
              </a:ext>
            </a:extLst>
          </p:cNvPr>
          <p:cNvSpPr txBox="1">
            <a:spLocks/>
          </p:cNvSpPr>
          <p:nvPr/>
        </p:nvSpPr>
        <p:spPr>
          <a:xfrm>
            <a:off x="673095" y="298995"/>
            <a:ext cx="10845800" cy="848324"/>
          </a:xfrm>
          <a:prstGeom prst="rect">
            <a:avLst/>
          </a:prstGeom>
          <a:noFill/>
          <a:ln cap="rnd">
            <a:gradFill>
              <a:gsLst>
                <a:gs pos="48692">
                  <a:srgbClr val="CCE0F2"/>
                </a:gs>
                <a:gs pos="0">
                  <a:schemeClr val="accent1">
                    <a:lumMod val="5000"/>
                    <a:lumOff val="95000"/>
                  </a:schemeClr>
                </a:gs>
                <a:gs pos="19477">
                  <a:schemeClr val="accent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2800" b="1" i="0" u="none" strike="noStrike" kern="1200" cap="none" spc="0" normalizeH="0" baseline="0" noProof="0" dirty="0">
              <a:ln>
                <a:noFill/>
              </a:ln>
              <a:solidFill>
                <a:srgbClr val="FF0000"/>
              </a:solidFill>
              <a:effectLst/>
              <a:uLnTx/>
              <a:uFillTx/>
              <a:latin typeface="Calibri Light" panose="020F0302020204030204"/>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92D050"/>
                </a:solidFill>
                <a:effectLst>
                  <a:outerShdw blurRad="38100" dist="38100" dir="2700000" algn="tl">
                    <a:srgbClr val="000000">
                      <a:alpha val="43137"/>
                    </a:srgbClr>
                  </a:outerShdw>
                </a:effectLst>
                <a:uLnTx/>
                <a:uFillTx/>
                <a:latin typeface="Georgia" panose="02040502050405020303" pitchFamily="18" charset="0"/>
                <a:ea typeface="+mj-ea"/>
                <a:cs typeface="+mj-cs"/>
              </a:rPr>
              <a:t>GOVERNANCE STRUCTURE OF THE INITIATIVE</a:t>
            </a:r>
          </a:p>
        </p:txBody>
      </p:sp>
    </p:spTree>
    <p:extLst>
      <p:ext uri="{BB962C8B-B14F-4D97-AF65-F5344CB8AC3E}">
        <p14:creationId xmlns:p14="http://schemas.microsoft.com/office/powerpoint/2010/main" val="2840352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a:latin typeface="Georgia" panose="02040502050405020303" pitchFamily="18" charset="0"/>
              </a:rPr>
              <a:t>GOALS OF THE INITIATIVE</a:t>
            </a:r>
            <a:endParaRPr lang="en-US" sz="3200" b="1" dirty="0">
              <a:latin typeface="Georgia" panose="02040502050405020303" pitchFamily="18" charset="0"/>
            </a:endParaRPr>
          </a:p>
        </p:txBody>
      </p:sp>
      <p:sp>
        <p:nvSpPr>
          <p:cNvPr id="3" name="Content Placeholder 2"/>
          <p:cNvSpPr>
            <a:spLocks noGrp="1"/>
          </p:cNvSpPr>
          <p:nvPr>
            <p:ph idx="1"/>
          </p:nvPr>
        </p:nvSpPr>
        <p:spPr>
          <a:xfrm>
            <a:off x="1097280" y="1600203"/>
            <a:ext cx="10567673" cy="4993637"/>
          </a:xfrm>
        </p:spPr>
        <p:txBody>
          <a:bodyPr/>
          <a:lstStyle/>
          <a:p>
            <a:pPr marL="457200" indent="-457200">
              <a:buFont typeface="+mj-lt"/>
              <a:buAutoNum type="arabicPeriod"/>
            </a:pPr>
            <a:r>
              <a:rPr lang="en-US" sz="2100" dirty="0">
                <a:latin typeface="Georgia" panose="02040502050405020303" pitchFamily="18" charset="0"/>
              </a:rPr>
              <a:t>Establishment of a local battery industry in Zambia by;</a:t>
            </a:r>
          </a:p>
          <a:p>
            <a:pPr marL="971550" lvl="1" indent="-514350">
              <a:buFont typeface="+mj-lt"/>
              <a:buAutoNum type="romanLcPeriod"/>
            </a:pPr>
            <a:r>
              <a:rPr lang="en-US" sz="1700" dirty="0">
                <a:latin typeface="Georgia" panose="02040502050405020303" pitchFamily="18" charset="0"/>
              </a:rPr>
              <a:t>Attracting investments</a:t>
            </a:r>
          </a:p>
          <a:p>
            <a:pPr marL="971550" lvl="1" indent="-514350">
              <a:buFont typeface="+mj-lt"/>
              <a:buAutoNum type="romanLcPeriod"/>
            </a:pPr>
            <a:r>
              <a:rPr lang="en-US" sz="1700" dirty="0">
                <a:latin typeface="Georgia" panose="02040502050405020303" pitchFamily="18" charset="0"/>
              </a:rPr>
              <a:t>Fostering local entrepreneurship</a:t>
            </a:r>
          </a:p>
          <a:p>
            <a:pPr marL="971550" lvl="1" indent="-514350">
              <a:buFont typeface="+mj-lt"/>
              <a:buAutoNum type="romanLcPeriod"/>
            </a:pPr>
            <a:r>
              <a:rPr lang="en-US" sz="1600" dirty="0">
                <a:latin typeface="Georgia" panose="02040502050405020303" pitchFamily="18" charset="0"/>
              </a:rPr>
              <a:t>Creating an ecosystem that supports the production of battery components and complete battery system within the country</a:t>
            </a:r>
          </a:p>
          <a:p>
            <a:pPr marL="971550" lvl="1" indent="-514350">
              <a:buFont typeface="+mj-lt"/>
              <a:buAutoNum type="romanLcPeriod"/>
            </a:pPr>
            <a:endParaRPr lang="en-US" sz="1200" dirty="0">
              <a:latin typeface="Georgia" panose="02040502050405020303" pitchFamily="18" charset="0"/>
            </a:endParaRPr>
          </a:p>
          <a:p>
            <a:pPr marL="457200" indent="-457200">
              <a:buFont typeface="+mj-lt"/>
              <a:buAutoNum type="arabicPeriod" startAt="2"/>
            </a:pPr>
            <a:r>
              <a:rPr lang="en-GB" sz="2000" dirty="0">
                <a:latin typeface="Georgia" panose="02040502050405020303" pitchFamily="18" charset="0"/>
              </a:rPr>
              <a:t>Job creation and Economic Growth </a:t>
            </a:r>
          </a:p>
          <a:p>
            <a:pPr marL="971550" lvl="1" indent="-514350">
              <a:buFont typeface="+mj-lt"/>
              <a:buAutoNum type="romanLcPeriod"/>
            </a:pPr>
            <a:r>
              <a:rPr lang="en-GB" sz="1700" dirty="0">
                <a:latin typeface="Georgia" panose="02040502050405020303" pitchFamily="18" charset="0"/>
              </a:rPr>
              <a:t>Creating employment opportunities along the value chain</a:t>
            </a:r>
          </a:p>
          <a:p>
            <a:pPr marL="971550" lvl="1" indent="-514350">
              <a:buFont typeface="+mj-lt"/>
              <a:buAutoNum type="romanLcPeriod"/>
            </a:pPr>
            <a:r>
              <a:rPr lang="en-GB" sz="1700" dirty="0">
                <a:latin typeface="Georgia" panose="02040502050405020303" pitchFamily="18" charset="0"/>
              </a:rPr>
              <a:t>Driving economic growth through the development of the battery industry that will attract both direct and indirect employment opportunities.</a:t>
            </a:r>
          </a:p>
          <a:p>
            <a:pPr marL="971550" lvl="1" indent="-514350">
              <a:buFont typeface="+mj-lt"/>
              <a:buAutoNum type="romanLcPeriod"/>
            </a:pPr>
            <a:endParaRPr lang="en-GB" sz="2000" dirty="0">
              <a:latin typeface="Georgia" panose="02040502050405020303" pitchFamily="18" charset="0"/>
            </a:endParaRPr>
          </a:p>
          <a:p>
            <a:pPr marL="457200" indent="-457200">
              <a:buFont typeface="+mj-lt"/>
              <a:buAutoNum type="arabicPeriod" startAt="2"/>
            </a:pPr>
            <a:r>
              <a:rPr lang="en-GB" sz="2000" dirty="0">
                <a:latin typeface="Georgia" panose="02040502050405020303" pitchFamily="18" charset="0"/>
              </a:rPr>
              <a:t>Encourage sustainable resource management and promote environmental protection</a:t>
            </a:r>
          </a:p>
          <a:p>
            <a:pPr marL="971550" lvl="1" indent="-514350">
              <a:buFont typeface="+mj-lt"/>
              <a:buAutoNum type="romanLcPeriod"/>
            </a:pPr>
            <a:r>
              <a:rPr lang="en-GB" sz="1600" dirty="0">
                <a:latin typeface="Georgia" panose="02040502050405020303" pitchFamily="18" charset="0"/>
              </a:rPr>
              <a:t>Ensuring responsible mining practices </a:t>
            </a:r>
          </a:p>
          <a:p>
            <a:pPr marL="971550" lvl="1" indent="-514350">
              <a:buFont typeface="+mj-lt"/>
              <a:buAutoNum type="romanLcPeriod"/>
            </a:pPr>
            <a:r>
              <a:rPr lang="en-GB" sz="1600" dirty="0">
                <a:latin typeface="Georgia" panose="02040502050405020303" pitchFamily="18" charset="0"/>
              </a:rPr>
              <a:t>Minimising ecological impact of mining activities</a:t>
            </a:r>
          </a:p>
          <a:p>
            <a:endParaRPr lang="en-US" dirty="0"/>
          </a:p>
        </p:txBody>
      </p:sp>
    </p:spTree>
    <p:extLst>
      <p:ext uri="{BB962C8B-B14F-4D97-AF65-F5344CB8AC3E}">
        <p14:creationId xmlns:p14="http://schemas.microsoft.com/office/powerpoint/2010/main" val="1358779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a:latin typeface="Georgia" panose="02040502050405020303" pitchFamily="18" charset="0"/>
              </a:rPr>
              <a:t>GOALS OF THE INITIATIVE Cont.…</a:t>
            </a:r>
            <a:endParaRPr lang="en-US" sz="3200" b="1" dirty="0">
              <a:latin typeface="Georgia" panose="02040502050405020303" pitchFamily="18" charset="0"/>
            </a:endParaRPr>
          </a:p>
        </p:txBody>
      </p:sp>
      <p:sp>
        <p:nvSpPr>
          <p:cNvPr id="3" name="Content Placeholder 2"/>
          <p:cNvSpPr>
            <a:spLocks noGrp="1"/>
          </p:cNvSpPr>
          <p:nvPr>
            <p:ph idx="1"/>
          </p:nvPr>
        </p:nvSpPr>
        <p:spPr/>
        <p:txBody>
          <a:bodyPr/>
          <a:lstStyle/>
          <a:p>
            <a:pPr marL="457200" indent="-457200">
              <a:buFont typeface="+mj-lt"/>
              <a:buAutoNum type="arabicPeriod" startAt="3"/>
            </a:pPr>
            <a:r>
              <a:rPr lang="en-US" dirty="0">
                <a:latin typeface="Georgia" panose="02040502050405020303" pitchFamily="18" charset="0"/>
              </a:rPr>
              <a:t>Facilitate technology transfer and knowledge exchange in the battery sector</a:t>
            </a:r>
          </a:p>
          <a:p>
            <a:pPr marL="971550" lvl="1" indent="-514350" algn="just">
              <a:buFont typeface="+mj-lt"/>
              <a:buAutoNum type="romanLcPeriod"/>
            </a:pPr>
            <a:r>
              <a:rPr lang="en-US" sz="1800" dirty="0">
                <a:latin typeface="Georgia" panose="02040502050405020303" pitchFamily="18" charset="0"/>
              </a:rPr>
              <a:t>Collaborations with international partners, universities, research institutions and industry experts to access cutting – edge battery technologies, manufacturing processes and best practices</a:t>
            </a:r>
          </a:p>
          <a:p>
            <a:pPr marL="971550" lvl="1" indent="-514350" algn="just">
              <a:buFont typeface="+mj-lt"/>
              <a:buAutoNum type="romanLcPeriod"/>
            </a:pPr>
            <a:r>
              <a:rPr lang="en-US" sz="1800" dirty="0">
                <a:latin typeface="Georgia" panose="02040502050405020303" pitchFamily="18" charset="0"/>
              </a:rPr>
              <a:t>Promote investments in R&amp;D in the sector, locally.</a:t>
            </a:r>
          </a:p>
          <a:p>
            <a:pPr marL="457200" lvl="1" indent="0">
              <a:buNone/>
            </a:pPr>
            <a:endParaRPr lang="en-US" sz="1400" dirty="0">
              <a:latin typeface="Georgia" panose="02040502050405020303" pitchFamily="18" charset="0"/>
            </a:endParaRPr>
          </a:p>
          <a:p>
            <a:pPr marL="457200" indent="-457200">
              <a:buFont typeface="+mj-lt"/>
              <a:buAutoNum type="arabicPeriod" startAt="4"/>
            </a:pPr>
            <a:r>
              <a:rPr lang="en-GB" dirty="0">
                <a:latin typeface="Georgia" panose="02040502050405020303" pitchFamily="18" charset="0"/>
              </a:rPr>
              <a:t>Development of infrastructure to support the growth of the electric battery industry by attracting investment in;</a:t>
            </a:r>
          </a:p>
          <a:p>
            <a:pPr marL="971550" lvl="1" indent="-514350">
              <a:buFont typeface="+mj-lt"/>
              <a:buAutoNum type="romanLcPeriod"/>
            </a:pPr>
            <a:r>
              <a:rPr lang="en-GB" sz="1800" dirty="0">
                <a:latin typeface="Georgia" panose="02040502050405020303" pitchFamily="18" charset="0"/>
              </a:rPr>
              <a:t>Transportation networks to facilitate movement of raw materials, components and finished batteries</a:t>
            </a:r>
          </a:p>
          <a:p>
            <a:pPr marL="971550" lvl="1" indent="-514350">
              <a:buFont typeface="+mj-lt"/>
              <a:buAutoNum type="romanLcPeriod"/>
            </a:pPr>
            <a:r>
              <a:rPr lang="en-GB" sz="1800" dirty="0">
                <a:latin typeface="Georgia" panose="02040502050405020303" pitchFamily="18" charset="0"/>
              </a:rPr>
              <a:t>Energy generation and distribution</a:t>
            </a:r>
          </a:p>
          <a:p>
            <a:pPr marL="971550" lvl="1" indent="-514350">
              <a:buFont typeface="+mj-lt"/>
              <a:buAutoNum type="romanLcPeriod"/>
            </a:pPr>
            <a:r>
              <a:rPr lang="en-GB" sz="1800" dirty="0">
                <a:latin typeface="Georgia" panose="02040502050405020303" pitchFamily="18" charset="0"/>
              </a:rPr>
              <a:t>Charging infrastructure </a:t>
            </a:r>
            <a:r>
              <a:rPr lang="en-US" sz="1800" dirty="0">
                <a:latin typeface="Georgia" panose="02040502050405020303" pitchFamily="18" charset="0"/>
              </a:rPr>
              <a:t>to support the use of EVs in the country</a:t>
            </a:r>
            <a:endParaRPr lang="en-GB" sz="1800" dirty="0">
              <a:latin typeface="Georgia" panose="02040502050405020303" pitchFamily="18" charset="0"/>
            </a:endParaRPr>
          </a:p>
        </p:txBody>
      </p:sp>
    </p:spTree>
    <p:extLst>
      <p:ext uri="{BB962C8B-B14F-4D97-AF65-F5344CB8AC3E}">
        <p14:creationId xmlns:p14="http://schemas.microsoft.com/office/powerpoint/2010/main" val="1943580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a:latin typeface="Georgia" panose="02040502050405020303" pitchFamily="18" charset="0"/>
              </a:rPr>
              <a:t>FRAMEWORK FOR THE INITIATIVE</a:t>
            </a:r>
            <a:endParaRPr lang="en-US" sz="3200" b="1" dirty="0">
              <a:latin typeface="Georgia" panose="02040502050405020303" pitchFamily="18" charset="0"/>
            </a:endParaRPr>
          </a:p>
        </p:txBody>
      </p:sp>
      <p:sp>
        <p:nvSpPr>
          <p:cNvPr id="3" name="Content Placeholder 2"/>
          <p:cNvSpPr>
            <a:spLocks noGrp="1"/>
          </p:cNvSpPr>
          <p:nvPr>
            <p:ph idx="1"/>
          </p:nvPr>
        </p:nvSpPr>
        <p:spPr>
          <a:xfrm>
            <a:off x="1107440" y="1498603"/>
            <a:ext cx="11003280" cy="5359397"/>
          </a:xfrm>
        </p:spPr>
        <p:txBody>
          <a:bodyPr/>
          <a:lstStyle/>
          <a:p>
            <a:pPr marL="228600" lvl="0" indent="-228600" algn="just" fontAlgn="auto">
              <a:lnSpc>
                <a:spcPct val="90000"/>
              </a:lnSpc>
              <a:spcBef>
                <a:spcPts val="1000"/>
              </a:spcBef>
              <a:spcAft>
                <a:spcPts val="0"/>
              </a:spcAft>
              <a:buFont typeface="Arial" panose="020B0604020202020204" pitchFamily="34" charset="0"/>
              <a:buChar char="•"/>
            </a:pPr>
            <a:r>
              <a:rPr lang="en-US" sz="1800" kern="1200" dirty="0">
                <a:solidFill>
                  <a:prstClr val="black"/>
                </a:solidFill>
                <a:latin typeface="Georgia" panose="02040502050405020303" pitchFamily="18" charset="0"/>
              </a:rPr>
              <a:t>The Cooperation Agreement on the establishment of a Value Chain in Electric Battery and Clean Energy  between Zambia and the DRC was signed on 29</a:t>
            </a:r>
            <a:r>
              <a:rPr lang="en-US" sz="1800" kern="1200" baseline="30000" dirty="0">
                <a:solidFill>
                  <a:prstClr val="black"/>
                </a:solidFill>
                <a:latin typeface="Georgia" panose="02040502050405020303" pitchFamily="18" charset="0"/>
              </a:rPr>
              <a:t>th</a:t>
            </a:r>
            <a:r>
              <a:rPr lang="en-US" sz="1800" kern="1200" dirty="0">
                <a:solidFill>
                  <a:prstClr val="black"/>
                </a:solidFill>
                <a:latin typeface="Georgia" panose="02040502050405020303" pitchFamily="18" charset="0"/>
              </a:rPr>
              <a:t> April, 2022.</a:t>
            </a:r>
          </a:p>
          <a:p>
            <a:pPr marL="0" lvl="0" indent="0" algn="just" fontAlgn="auto">
              <a:lnSpc>
                <a:spcPct val="90000"/>
              </a:lnSpc>
              <a:spcBef>
                <a:spcPts val="1000"/>
              </a:spcBef>
              <a:spcAft>
                <a:spcPts val="0"/>
              </a:spcAft>
              <a:buNone/>
            </a:pPr>
            <a:r>
              <a:rPr lang="en-US" sz="1800" kern="1200" dirty="0">
                <a:solidFill>
                  <a:prstClr val="black"/>
                </a:solidFill>
                <a:latin typeface="Georgia" panose="02040502050405020303" pitchFamily="18" charset="0"/>
              </a:rPr>
              <a:t>	The purpose of the Cooperation Agreement is to provide a framework for bilateral 	cooperation, and to facilitate and strengthen collaboration between the two countries, 	on a 	non-exclusive basis, in areas of common interest necessary for the establishment of 	the 	Battery Value Chain.</a:t>
            </a:r>
          </a:p>
          <a:p>
            <a:pPr marL="228600" lvl="0" indent="-228600" algn="just" fontAlgn="auto">
              <a:lnSpc>
                <a:spcPct val="90000"/>
              </a:lnSpc>
              <a:spcBef>
                <a:spcPts val="1000"/>
              </a:spcBef>
              <a:spcAft>
                <a:spcPts val="0"/>
              </a:spcAft>
              <a:buFont typeface="Arial" panose="020B0604020202020204" pitchFamily="34" charset="0"/>
              <a:buChar char="•"/>
            </a:pPr>
            <a:r>
              <a:rPr lang="en-US" sz="1800" kern="1200" dirty="0">
                <a:solidFill>
                  <a:prstClr val="black"/>
                </a:solidFill>
                <a:latin typeface="Georgia" panose="02040502050405020303" pitchFamily="18" charset="0"/>
              </a:rPr>
              <a:t>Agreement on the establishment of Special Economic Zones dedicated to the Production of Battery Precursors, Batteries and Electric Vehicles signed on 27</a:t>
            </a:r>
            <a:r>
              <a:rPr lang="en-US" sz="1800" kern="1200" baseline="30000" dirty="0">
                <a:solidFill>
                  <a:prstClr val="black"/>
                </a:solidFill>
                <a:latin typeface="Georgia" panose="02040502050405020303" pitchFamily="18" charset="0"/>
              </a:rPr>
              <a:t>th</a:t>
            </a:r>
            <a:r>
              <a:rPr lang="en-US" sz="1800" kern="1200" dirty="0">
                <a:solidFill>
                  <a:prstClr val="black"/>
                </a:solidFill>
                <a:latin typeface="Georgia" panose="02040502050405020303" pitchFamily="18" charset="0"/>
              </a:rPr>
              <a:t> March, 2023.</a:t>
            </a:r>
          </a:p>
          <a:p>
            <a:pPr marL="0" lvl="0" indent="0" algn="just" fontAlgn="auto">
              <a:lnSpc>
                <a:spcPct val="90000"/>
              </a:lnSpc>
              <a:spcBef>
                <a:spcPts val="1000"/>
              </a:spcBef>
              <a:spcAft>
                <a:spcPts val="0"/>
              </a:spcAft>
              <a:buNone/>
            </a:pPr>
            <a:r>
              <a:rPr lang="en-US" sz="1800" kern="1200" dirty="0">
                <a:solidFill>
                  <a:prstClr val="black"/>
                </a:solidFill>
                <a:latin typeface="Georgia" panose="02040502050405020303" pitchFamily="18" charset="0"/>
              </a:rPr>
              <a:t>	The Agreement provided the basis for the commissioning of the Prefeasibility Study for 	the 	Initiative.</a:t>
            </a:r>
          </a:p>
          <a:p>
            <a:pPr marL="228600" lvl="0" indent="-228600" algn="just" fontAlgn="auto">
              <a:lnSpc>
                <a:spcPct val="90000"/>
              </a:lnSpc>
              <a:spcBef>
                <a:spcPts val="1000"/>
              </a:spcBef>
              <a:spcAft>
                <a:spcPts val="0"/>
              </a:spcAft>
              <a:buFont typeface="Arial" panose="020B0604020202020204" pitchFamily="34" charset="0"/>
              <a:buChar char="•"/>
            </a:pPr>
            <a:r>
              <a:rPr lang="en-US" sz="1800" kern="1200" dirty="0">
                <a:solidFill>
                  <a:prstClr val="black"/>
                </a:solidFill>
                <a:latin typeface="Georgia" panose="02040502050405020303" pitchFamily="18" charset="0"/>
              </a:rPr>
              <a:t>The law that provides for the declaration of the Special Economic Zones in Zambia is the Investment Trade and Business Development Act No. 18 of 2022.</a:t>
            </a:r>
          </a:p>
          <a:p>
            <a:pPr marL="0" lvl="0" indent="0" algn="just" fontAlgn="auto">
              <a:lnSpc>
                <a:spcPct val="90000"/>
              </a:lnSpc>
              <a:spcBef>
                <a:spcPts val="1000"/>
              </a:spcBef>
              <a:spcAft>
                <a:spcPts val="0"/>
              </a:spcAft>
              <a:buNone/>
            </a:pPr>
            <a:r>
              <a:rPr lang="en-US" sz="1800" kern="1200" dirty="0">
                <a:solidFill>
                  <a:prstClr val="black"/>
                </a:solidFill>
                <a:latin typeface="Georgia" panose="02040502050405020303" pitchFamily="18" charset="0"/>
                <a:ea typeface="+mn-ea"/>
                <a:cs typeface="+mn-cs"/>
              </a:rPr>
              <a:t>	Section 7 of the ITBD provides for the declaration of SEZs, these could be Multi-Facility 	Economic Zones, Industrial Parks, Export Processing Zone, among others.</a:t>
            </a:r>
          </a:p>
          <a:p>
            <a:pPr algn="just" fontAlgn="auto">
              <a:lnSpc>
                <a:spcPct val="90000"/>
              </a:lnSpc>
              <a:spcBef>
                <a:spcPts val="1000"/>
              </a:spcBef>
              <a:spcAft>
                <a:spcPts val="0"/>
              </a:spcAft>
            </a:pPr>
            <a:r>
              <a:rPr lang="en-US" sz="1800" kern="1200" dirty="0">
                <a:solidFill>
                  <a:prstClr val="black"/>
                </a:solidFill>
                <a:latin typeface="Georgia" panose="02040502050405020303" pitchFamily="18" charset="0"/>
              </a:rPr>
              <a:t>The National Industrial Policy</a:t>
            </a:r>
          </a:p>
          <a:p>
            <a:pPr marL="685783" lvl="2" indent="0" algn="just" fontAlgn="auto">
              <a:lnSpc>
                <a:spcPct val="90000"/>
              </a:lnSpc>
              <a:spcBef>
                <a:spcPts val="1000"/>
              </a:spcBef>
              <a:spcAft>
                <a:spcPts val="0"/>
              </a:spcAft>
              <a:buNone/>
            </a:pPr>
            <a:r>
              <a:rPr lang="en-US" kern="1200" dirty="0">
                <a:solidFill>
                  <a:prstClr val="black"/>
                </a:solidFill>
                <a:latin typeface="Georgia" panose="02040502050405020303" pitchFamily="18" charset="0"/>
                <a:ea typeface="+mn-ea"/>
                <a:cs typeface="+mn-cs"/>
              </a:rPr>
              <a:t>Mineral (metallic and non-metallic) processing and products (Beneficiation), is among the eight priority sectors for Zambia’s industrial development </a:t>
            </a:r>
          </a:p>
          <a:p>
            <a:pPr marL="0" lvl="0" indent="0" algn="just" fontAlgn="auto">
              <a:lnSpc>
                <a:spcPct val="90000"/>
              </a:lnSpc>
              <a:spcBef>
                <a:spcPts val="1000"/>
              </a:spcBef>
              <a:spcAft>
                <a:spcPts val="0"/>
              </a:spcAft>
              <a:buNone/>
            </a:pPr>
            <a:endParaRPr lang="en-US" sz="2000" kern="1200" dirty="0">
              <a:solidFill>
                <a:prstClr val="black"/>
              </a:solidFill>
              <a:latin typeface="Georgia" panose="02040502050405020303" pitchFamily="18" charset="0"/>
              <a:ea typeface="+mn-ea"/>
              <a:cs typeface="+mn-cs"/>
            </a:endParaRPr>
          </a:p>
        </p:txBody>
      </p:sp>
    </p:spTree>
    <p:extLst>
      <p:ext uri="{BB962C8B-B14F-4D97-AF65-F5344CB8AC3E}">
        <p14:creationId xmlns:p14="http://schemas.microsoft.com/office/powerpoint/2010/main" val="1261859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a:latin typeface="Georgia" panose="02040502050405020303" pitchFamily="18" charset="0"/>
              </a:rPr>
              <a:t>INVESTMENT OPPORTUNITIES AVAILABLE IN THE EVB</a:t>
            </a:r>
            <a:endParaRPr lang="en-US" sz="3200" b="1" dirty="0">
              <a:latin typeface="Georgia" panose="02040502050405020303" pitchFamily="18" charset="0"/>
            </a:endParaRPr>
          </a:p>
        </p:txBody>
      </p:sp>
      <p:sp>
        <p:nvSpPr>
          <p:cNvPr id="3" name="Content Placeholder 2"/>
          <p:cNvSpPr>
            <a:spLocks noGrp="1"/>
          </p:cNvSpPr>
          <p:nvPr>
            <p:ph idx="1"/>
          </p:nvPr>
        </p:nvSpPr>
        <p:spPr>
          <a:xfrm>
            <a:off x="1107440" y="1498603"/>
            <a:ext cx="11003280" cy="5359397"/>
          </a:xfrm>
        </p:spPr>
        <p:txBody>
          <a:bodyPr/>
          <a:lstStyle/>
          <a:p>
            <a:pPr marL="457200" indent="-457200" algn="just">
              <a:buFont typeface="+mj-lt"/>
              <a:buAutoNum type="arabicPeriod"/>
            </a:pPr>
            <a:r>
              <a:rPr lang="en-US" sz="2000" dirty="0">
                <a:latin typeface="Georgia" panose="02040502050405020303" pitchFamily="18" charset="0"/>
              </a:rPr>
              <a:t>Investment in mining exploration activities  - to expand production capacity, improve extraction techniques and ensure stable supply of raw materials.</a:t>
            </a:r>
          </a:p>
          <a:p>
            <a:pPr marL="457200" indent="-457200">
              <a:buFont typeface="+mj-lt"/>
              <a:buAutoNum type="arabicPeriod"/>
            </a:pPr>
            <a:r>
              <a:rPr lang="en-US" sz="2000" dirty="0">
                <a:latin typeface="Georgia" panose="02040502050405020303" pitchFamily="18" charset="0"/>
              </a:rPr>
              <a:t>Funding R&amp;D initiatives, establishing research </a:t>
            </a:r>
            <a:r>
              <a:rPr lang="en-US" sz="2000" dirty="0" err="1">
                <a:latin typeface="Georgia" panose="02040502050405020303" pitchFamily="18" charset="0"/>
              </a:rPr>
              <a:t>centres</a:t>
            </a:r>
            <a:r>
              <a:rPr lang="en-US" sz="2000" dirty="0">
                <a:latin typeface="Georgia" panose="02040502050405020303" pitchFamily="18" charset="0"/>
              </a:rPr>
              <a:t>.</a:t>
            </a:r>
          </a:p>
          <a:p>
            <a:pPr marL="457200" indent="-457200">
              <a:buFont typeface="+mj-lt"/>
              <a:buAutoNum type="arabicPeriod"/>
            </a:pPr>
            <a:r>
              <a:rPr lang="en-US" sz="2000" dirty="0">
                <a:latin typeface="Georgia" panose="02040502050405020303" pitchFamily="18" charset="0"/>
              </a:rPr>
              <a:t>Research and Development - to drive innovation and technological advancements in battery chemistry, energy storage and recycling techniques.</a:t>
            </a:r>
          </a:p>
          <a:p>
            <a:pPr marL="457200" indent="-457200">
              <a:buFont typeface="+mj-lt"/>
              <a:buAutoNum type="arabicPeriod"/>
            </a:pPr>
            <a:r>
              <a:rPr lang="en-US" sz="2000" dirty="0">
                <a:latin typeface="Georgia" panose="02040502050405020303" pitchFamily="18" charset="0"/>
              </a:rPr>
              <a:t>Setting up plants for the production of battery components, assembly lines for complete battery systems.</a:t>
            </a:r>
          </a:p>
          <a:p>
            <a:pPr marL="457200" indent="-457200">
              <a:buFont typeface="+mj-lt"/>
              <a:buAutoNum type="arabicPeriod"/>
            </a:pPr>
            <a:r>
              <a:rPr lang="en-US" sz="2000" dirty="0">
                <a:latin typeface="Georgia" panose="02040502050405020303" pitchFamily="18" charset="0"/>
              </a:rPr>
              <a:t>Building or upgrading transportation networks (roads, railways).</a:t>
            </a:r>
          </a:p>
          <a:p>
            <a:pPr marL="457200" indent="-457200">
              <a:buFont typeface="+mj-lt"/>
              <a:buAutoNum type="arabicPeriod"/>
            </a:pPr>
            <a:r>
              <a:rPr lang="en-US" sz="2000" dirty="0">
                <a:latin typeface="Georgia" panose="02040502050405020303" pitchFamily="18" charset="0"/>
              </a:rPr>
              <a:t>Develop charging infrastructure and energy grids.</a:t>
            </a:r>
          </a:p>
          <a:p>
            <a:pPr marL="457200" indent="-457200">
              <a:buFont typeface="+mj-lt"/>
              <a:buAutoNum type="arabicPeriod"/>
            </a:pPr>
            <a:r>
              <a:rPr lang="en-US" sz="2000" dirty="0">
                <a:latin typeface="Georgia" panose="02040502050405020303" pitchFamily="18" charset="0"/>
              </a:rPr>
              <a:t>Investment in renewable energy generation.</a:t>
            </a:r>
          </a:p>
          <a:p>
            <a:pPr marL="457200" indent="-457200">
              <a:buFont typeface="+mj-lt"/>
              <a:buAutoNum type="arabicPeriod"/>
            </a:pPr>
            <a:r>
              <a:rPr lang="en-US" sz="2000" dirty="0">
                <a:latin typeface="Georgia" panose="02040502050405020303" pitchFamily="18" charset="0"/>
              </a:rPr>
              <a:t>Investing in skills development and training programmes (vocational training, technical education, capacity building programmes).</a:t>
            </a:r>
          </a:p>
          <a:p>
            <a:pPr marL="457200" indent="-457200">
              <a:buFont typeface="+mj-lt"/>
              <a:buAutoNum type="arabicPeriod"/>
            </a:pPr>
            <a:r>
              <a:rPr lang="en-US" sz="2000" dirty="0">
                <a:latin typeface="Georgia" panose="02040502050405020303" pitchFamily="18" charset="0"/>
              </a:rPr>
              <a:t>Investing in recycling infrastructure and technologies to contribute to a circular economy in the battery industry. </a:t>
            </a:r>
          </a:p>
          <a:p>
            <a:pPr marL="457200" indent="-457200">
              <a:buFont typeface="+mj-lt"/>
              <a:buAutoNum type="arabicPeriod"/>
            </a:pPr>
            <a:r>
              <a:rPr lang="en-US" sz="2000" dirty="0">
                <a:latin typeface="Georgia" panose="02040502050405020303" pitchFamily="18" charset="0"/>
              </a:rPr>
              <a:t>Supporting collaborative projects between academia , industry and research institutions</a:t>
            </a:r>
          </a:p>
          <a:p>
            <a:pPr marL="457200" indent="-457200">
              <a:buFont typeface="+mj-lt"/>
              <a:buAutoNum type="arabicPeriod"/>
            </a:pPr>
            <a:endParaRPr lang="en-US" sz="2000" dirty="0">
              <a:latin typeface="Georgia" panose="02040502050405020303" pitchFamily="18" charset="0"/>
            </a:endParaRPr>
          </a:p>
        </p:txBody>
      </p:sp>
    </p:spTree>
    <p:extLst>
      <p:ext uri="{BB962C8B-B14F-4D97-AF65-F5344CB8AC3E}">
        <p14:creationId xmlns:p14="http://schemas.microsoft.com/office/powerpoint/2010/main" val="2717753981"/>
      </p:ext>
    </p:extLst>
  </p:cSld>
  <p:clrMapOvr>
    <a:masterClrMapping/>
  </p:clrMapOvr>
</p:sld>
</file>

<file path=ppt/theme/theme1.xml><?xml version="1.0" encoding="utf-8"?>
<a:theme xmlns:a="http://schemas.openxmlformats.org/drawingml/2006/main" name="1_Zambian sidebar with fla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Zambian sidebar with fla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Zambian sidebar with fla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Zambian sidebar with fla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Zambian sidebar with fla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Zambian sidebar with fla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Zambian sidebar with fla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Zambian sidebar with fla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Zambian sidebar with fla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Zambian sidebar with fla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Zambian sidebar with fla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Zambian sidebar with fla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Zambian sidebar with fla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Office Theme</Template>
  <TotalTime>4675</TotalTime>
  <Words>1037</Words>
  <Application>Microsoft Office PowerPoint</Application>
  <PresentationFormat>Widescreen</PresentationFormat>
  <Paragraphs>99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Georgia</vt:lpstr>
      <vt:lpstr>Myriad Pro Cond</vt:lpstr>
      <vt:lpstr>1_Zambian sidebar with flag</vt:lpstr>
      <vt:lpstr>PowerPoint Presentation</vt:lpstr>
      <vt:lpstr>OVERVIEW OF PRESENTATION</vt:lpstr>
      <vt:lpstr>BACKGROUND OF THE EVB INITIATIVE</vt:lpstr>
      <vt:lpstr>RATIONALE OF THE EVB INITIATIVE</vt:lpstr>
      <vt:lpstr>PowerPoint Presentation</vt:lpstr>
      <vt:lpstr>GOALS OF THE INITIATIVE</vt:lpstr>
      <vt:lpstr>GOALS OF THE INITIATIVE Cont.…</vt:lpstr>
      <vt:lpstr>FRAMEWORK FOR THE INITIATIVE</vt:lpstr>
      <vt:lpstr>INVESTMENT OPPORTUNITIES AVAILABLE IN THE EVB</vt:lpstr>
      <vt:lpstr>AREAS OF COLLABORATION WITH INDUSTRY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REPUBLIC OF ZAMBIA MINISTRY OF COMMERCE, TRADE AND INDUSTRY</dc:title>
  <dc:creator>Joe  Muzyamba</dc:creator>
  <cp:lastModifiedBy>Lavender Chungu Degre</cp:lastModifiedBy>
  <cp:revision>199</cp:revision>
  <dcterms:created xsi:type="dcterms:W3CDTF">2017-12-15T07:07:47Z</dcterms:created>
  <dcterms:modified xsi:type="dcterms:W3CDTF">2023-10-04T13:26:03Z</dcterms:modified>
</cp:coreProperties>
</file>